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webp" ContentType="image/pn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24"/>
  </p:notesMasterIdLst>
  <p:handoutMasterIdLst>
    <p:handoutMasterId r:id="rId125"/>
  </p:handoutMasterIdLst>
  <p:sldIdLst>
    <p:sldId id="258" r:id="rId2"/>
    <p:sldId id="407" r:id="rId3"/>
    <p:sldId id="377" r:id="rId4"/>
    <p:sldId id="417" r:id="rId5"/>
    <p:sldId id="391" r:id="rId6"/>
    <p:sldId id="394" r:id="rId7"/>
    <p:sldId id="271" r:id="rId8"/>
    <p:sldId id="262" r:id="rId9"/>
    <p:sldId id="296" r:id="rId10"/>
    <p:sldId id="380" r:id="rId11"/>
    <p:sldId id="282" r:id="rId12"/>
    <p:sldId id="283" r:id="rId13"/>
    <p:sldId id="284" r:id="rId14"/>
    <p:sldId id="265" r:id="rId15"/>
    <p:sldId id="376" r:id="rId16"/>
    <p:sldId id="415" r:id="rId17"/>
    <p:sldId id="309" r:id="rId18"/>
    <p:sldId id="269" r:id="rId19"/>
    <p:sldId id="312" r:id="rId20"/>
    <p:sldId id="275" r:id="rId21"/>
    <p:sldId id="310" r:id="rId22"/>
    <p:sldId id="408" r:id="rId23"/>
    <p:sldId id="270" r:id="rId24"/>
    <p:sldId id="268" r:id="rId25"/>
    <p:sldId id="378" r:id="rId26"/>
    <p:sldId id="313" r:id="rId27"/>
    <p:sldId id="379" r:id="rId28"/>
    <p:sldId id="344" r:id="rId29"/>
    <p:sldId id="401" r:id="rId30"/>
    <p:sldId id="320" r:id="rId31"/>
    <p:sldId id="315" r:id="rId32"/>
    <p:sldId id="314" r:id="rId33"/>
    <p:sldId id="321" r:id="rId34"/>
    <p:sldId id="343" r:id="rId35"/>
    <p:sldId id="409" r:id="rId36"/>
    <p:sldId id="317" r:id="rId37"/>
    <p:sldId id="339" r:id="rId38"/>
    <p:sldId id="404" r:id="rId39"/>
    <p:sldId id="349" r:id="rId40"/>
    <p:sldId id="402" r:id="rId41"/>
    <p:sldId id="399" r:id="rId42"/>
    <p:sldId id="316" r:id="rId43"/>
    <p:sldId id="375" r:id="rId44"/>
    <p:sldId id="342" r:id="rId45"/>
    <p:sldId id="340" r:id="rId46"/>
    <p:sldId id="350" r:id="rId47"/>
    <p:sldId id="301" r:id="rId48"/>
    <p:sldId id="345" r:id="rId49"/>
    <p:sldId id="304" r:id="rId50"/>
    <p:sldId id="305" r:id="rId51"/>
    <p:sldId id="306" r:id="rId52"/>
    <p:sldId id="308" r:id="rId53"/>
    <p:sldId id="346" r:id="rId54"/>
    <p:sldId id="347" r:id="rId55"/>
    <p:sldId id="348" r:id="rId56"/>
    <p:sldId id="319" r:id="rId57"/>
    <p:sldId id="279" r:id="rId58"/>
    <p:sldId id="277" r:id="rId59"/>
    <p:sldId id="299" r:id="rId60"/>
    <p:sldId id="353" r:id="rId61"/>
    <p:sldId id="418" r:id="rId62"/>
    <p:sldId id="300" r:id="rId63"/>
    <p:sldId id="281" r:id="rId64"/>
    <p:sldId id="280" r:id="rId65"/>
    <p:sldId id="292" r:id="rId66"/>
    <p:sldId id="293" r:id="rId67"/>
    <p:sldId id="291" r:id="rId68"/>
    <p:sldId id="294" r:id="rId69"/>
    <p:sldId id="287" r:id="rId70"/>
    <p:sldId id="368" r:id="rId71"/>
    <p:sldId id="302" r:id="rId72"/>
    <p:sldId id="326" r:id="rId73"/>
    <p:sldId id="324" r:id="rId74"/>
    <p:sldId id="325" r:id="rId75"/>
    <p:sldId id="323" r:id="rId76"/>
    <p:sldId id="382" r:id="rId77"/>
    <p:sldId id="383" r:id="rId78"/>
    <p:sldId id="333" r:id="rId79"/>
    <p:sldId id="359" r:id="rId80"/>
    <p:sldId id="385" r:id="rId81"/>
    <p:sldId id="360" r:id="rId82"/>
    <p:sldId id="355" r:id="rId83"/>
    <p:sldId id="322" r:id="rId84"/>
    <p:sldId id="371" r:id="rId85"/>
    <p:sldId id="372" r:id="rId86"/>
    <p:sldId id="373" r:id="rId87"/>
    <p:sldId id="389" r:id="rId88"/>
    <p:sldId id="364" r:id="rId89"/>
    <p:sldId id="365" r:id="rId90"/>
    <p:sldId id="366" r:id="rId91"/>
    <p:sldId id="367" r:id="rId92"/>
    <p:sldId id="363" r:id="rId93"/>
    <p:sldId id="386" r:id="rId94"/>
    <p:sldId id="361" r:id="rId95"/>
    <p:sldId id="390" r:id="rId96"/>
    <p:sldId id="370" r:id="rId97"/>
    <p:sldId id="362" r:id="rId98"/>
    <p:sldId id="387" r:id="rId99"/>
    <p:sldId id="388" r:id="rId100"/>
    <p:sldId id="358" r:id="rId101"/>
    <p:sldId id="354" r:id="rId102"/>
    <p:sldId id="374" r:id="rId103"/>
    <p:sldId id="357" r:id="rId104"/>
    <p:sldId id="395" r:id="rId105"/>
    <p:sldId id="396" r:id="rId106"/>
    <p:sldId id="397" r:id="rId107"/>
    <p:sldId id="334" r:id="rId108"/>
    <p:sldId id="400" r:id="rId109"/>
    <p:sldId id="403" r:id="rId110"/>
    <p:sldId id="335" r:id="rId111"/>
    <p:sldId id="260" r:id="rId112"/>
    <p:sldId id="259" r:id="rId113"/>
    <p:sldId id="411" r:id="rId114"/>
    <p:sldId id="405" r:id="rId115"/>
    <p:sldId id="406" r:id="rId116"/>
    <p:sldId id="297" r:id="rId117"/>
    <p:sldId id="413" r:id="rId118"/>
    <p:sldId id="414" r:id="rId119"/>
    <p:sldId id="384" r:id="rId120"/>
    <p:sldId id="412" r:id="rId121"/>
    <p:sldId id="410" r:id="rId122"/>
    <p:sldId id="393" r:id="rId123"/>
  </p:sldIdLst>
  <p:sldSz cx="9144000" cy="5143500" type="screen16x9"/>
  <p:notesSz cx="9601200" cy="73152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4E10"/>
    <a:srgbClr val="CFE2F3"/>
    <a:srgbClr val="00479E"/>
    <a:srgbClr val="FFFFE0"/>
    <a:srgbClr val="D2E7FF"/>
    <a:srgbClr val="FFFFFF"/>
    <a:srgbClr val="D9D9D9"/>
    <a:srgbClr val="001A3B"/>
    <a:srgbClr val="001B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79" autoAdjust="0"/>
    <p:restoredTop sz="94670"/>
  </p:normalViewPr>
  <p:slideViewPr>
    <p:cSldViewPr snapToGrid="0" snapToObjects="1">
      <p:cViewPr varScale="1">
        <p:scale>
          <a:sx n="127" d="100"/>
          <a:sy n="127" d="100"/>
        </p:scale>
        <p:origin x="720" y="114"/>
      </p:cViewPr>
      <p:guideLst>
        <p:guide orient="horz" pos="1620"/>
        <p:guide pos="2880"/>
      </p:guideLst>
    </p:cSldViewPr>
  </p:slideViewPr>
  <p:notesTextViewPr>
    <p:cViewPr>
      <p:scale>
        <a:sx n="100" d="100"/>
        <a:sy n="100" d="100"/>
      </p:scale>
      <p:origin x="0" y="0"/>
    </p:cViewPr>
  </p:notesTextViewPr>
  <p:sorterViewPr>
    <p:cViewPr varScale="1">
      <p:scale>
        <a:sx n="1" d="1"/>
        <a:sy n="1" d="1"/>
      </p:scale>
      <p:origin x="0" y="-12318"/>
    </p:cViewPr>
  </p:sorterViewPr>
  <p:notesViewPr>
    <p:cSldViewPr snapToGrid="0" snapToObjects="1">
      <p:cViewPr varScale="1">
        <p:scale>
          <a:sx n="88" d="100"/>
          <a:sy n="88" d="100"/>
        </p:scale>
        <p:origin x="2040" y="77"/>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F8FFA5-20CE-43A2-BF1A-559A577DBDC9}" type="doc">
      <dgm:prSet loTypeId="urn:microsoft.com/office/officeart/2005/8/layout/vList2" loCatId="list" qsTypeId="urn:microsoft.com/office/officeart/2005/8/quickstyle/simple3" qsCatId="simple" csTypeId="urn:microsoft.com/office/officeart/2005/8/colors/accent0_1" csCatId="mainScheme" phldr="1"/>
      <dgm:spPr/>
      <dgm:t>
        <a:bodyPr/>
        <a:lstStyle/>
        <a:p>
          <a:endParaRPr lang="en-US"/>
        </a:p>
      </dgm:t>
    </dgm:pt>
    <dgm:pt modelId="{4E04C654-4139-48F9-81B9-2DC6FDBC6BDD}">
      <dgm:prSet phldrT="[Text]" custT="1"/>
      <dgm:spPr>
        <a:solidFill>
          <a:srgbClr val="92D050"/>
        </a:solidFill>
      </dgm:spPr>
      <dgm:t>
        <a:bodyPr/>
        <a:lstStyle/>
        <a:p>
          <a:r>
            <a:rPr lang="en-US" sz="1400" dirty="0" smtClean="0"/>
            <a:t>Application</a:t>
          </a:r>
          <a:endParaRPr lang="en-US" sz="1400" dirty="0"/>
        </a:p>
      </dgm:t>
    </dgm:pt>
    <dgm:pt modelId="{BF809807-E56E-4998-A61D-DE1618038059}" type="parTrans" cxnId="{C9FB1445-BE28-47D4-801B-9B644C4CE811}">
      <dgm:prSet/>
      <dgm:spPr/>
      <dgm:t>
        <a:bodyPr/>
        <a:lstStyle/>
        <a:p>
          <a:endParaRPr lang="en-US" sz="1600"/>
        </a:p>
      </dgm:t>
    </dgm:pt>
    <dgm:pt modelId="{BA58C840-F282-4F28-A944-BC7E79CC1300}" type="sibTrans" cxnId="{C9FB1445-BE28-47D4-801B-9B644C4CE811}">
      <dgm:prSet/>
      <dgm:spPr/>
      <dgm:t>
        <a:bodyPr/>
        <a:lstStyle/>
        <a:p>
          <a:endParaRPr lang="en-US" sz="1600"/>
        </a:p>
      </dgm:t>
    </dgm:pt>
    <dgm:pt modelId="{BFB4EB38-F453-4BBC-A57A-0328891F3C5E}">
      <dgm:prSet phldrT="[Text]" custT="1"/>
      <dgm:spPr>
        <a:solidFill>
          <a:srgbClr val="92D050"/>
        </a:solidFill>
      </dgm:spPr>
      <dgm:t>
        <a:bodyPr/>
        <a:lstStyle/>
        <a:p>
          <a:r>
            <a:rPr lang="en-US" sz="1400" dirty="0" smtClean="0"/>
            <a:t>Data</a:t>
          </a:r>
          <a:endParaRPr lang="en-US" sz="1400" dirty="0"/>
        </a:p>
      </dgm:t>
    </dgm:pt>
    <dgm:pt modelId="{20361459-6B65-4AF0-86CC-72A5AB857BD7}" type="parTrans" cxnId="{2B5E9E20-2282-4C1E-9447-A1165EFF7AB4}">
      <dgm:prSet/>
      <dgm:spPr/>
      <dgm:t>
        <a:bodyPr/>
        <a:lstStyle/>
        <a:p>
          <a:endParaRPr lang="en-US" sz="1600"/>
        </a:p>
      </dgm:t>
    </dgm:pt>
    <dgm:pt modelId="{7FFD1378-B814-4DFC-9975-104C7ECDBD3A}" type="sibTrans" cxnId="{2B5E9E20-2282-4C1E-9447-A1165EFF7AB4}">
      <dgm:prSet/>
      <dgm:spPr/>
      <dgm:t>
        <a:bodyPr/>
        <a:lstStyle/>
        <a:p>
          <a:endParaRPr lang="en-US" sz="1600"/>
        </a:p>
      </dgm:t>
    </dgm:pt>
    <dgm:pt modelId="{EEA208EA-98ED-4C45-B992-D57CB025F0F7}">
      <dgm:prSet phldrT="[Text]" custT="1"/>
      <dgm:spPr>
        <a:solidFill>
          <a:srgbClr val="92D050"/>
        </a:solidFill>
      </dgm:spPr>
      <dgm:t>
        <a:bodyPr/>
        <a:lstStyle/>
        <a:p>
          <a:r>
            <a:rPr lang="en-US" sz="1400" dirty="0" smtClean="0"/>
            <a:t>Runtime environment</a:t>
          </a:r>
          <a:endParaRPr lang="en-US" sz="1400" dirty="0"/>
        </a:p>
      </dgm:t>
    </dgm:pt>
    <dgm:pt modelId="{3537ED05-4FAC-4138-9FDB-FCEA7CE0E493}" type="parTrans" cxnId="{07621A77-3A53-4087-A44A-36AC18371DE8}">
      <dgm:prSet/>
      <dgm:spPr/>
      <dgm:t>
        <a:bodyPr/>
        <a:lstStyle/>
        <a:p>
          <a:endParaRPr lang="en-US" sz="1600"/>
        </a:p>
      </dgm:t>
    </dgm:pt>
    <dgm:pt modelId="{B0C1FC2E-572C-408D-AA57-24A4231FD213}" type="sibTrans" cxnId="{07621A77-3A53-4087-A44A-36AC18371DE8}">
      <dgm:prSet/>
      <dgm:spPr/>
      <dgm:t>
        <a:bodyPr/>
        <a:lstStyle/>
        <a:p>
          <a:endParaRPr lang="en-US" sz="1600"/>
        </a:p>
      </dgm:t>
    </dgm:pt>
    <dgm:pt modelId="{BF24494A-A999-4BA8-BBA7-59D940E2FCB7}">
      <dgm:prSet phldrT="[Text]" custT="1"/>
      <dgm:spPr>
        <a:solidFill>
          <a:srgbClr val="92D050"/>
        </a:solidFill>
      </dgm:spPr>
      <dgm:t>
        <a:bodyPr/>
        <a:lstStyle/>
        <a:p>
          <a:r>
            <a:rPr lang="en-US" sz="1400" dirty="0" smtClean="0"/>
            <a:t>Middleware</a:t>
          </a:r>
          <a:endParaRPr lang="en-US" sz="1400" dirty="0"/>
        </a:p>
      </dgm:t>
    </dgm:pt>
    <dgm:pt modelId="{BCE1230C-12FC-4B56-9E67-D6CA1EAAFABF}" type="parTrans" cxnId="{A33499CA-13A0-43BA-B059-CA0C71308F22}">
      <dgm:prSet/>
      <dgm:spPr/>
      <dgm:t>
        <a:bodyPr/>
        <a:lstStyle/>
        <a:p>
          <a:endParaRPr lang="en-US" sz="1600"/>
        </a:p>
      </dgm:t>
    </dgm:pt>
    <dgm:pt modelId="{4DF42362-0C38-4AD3-9DA5-F459FF34CA7C}" type="sibTrans" cxnId="{A33499CA-13A0-43BA-B059-CA0C71308F22}">
      <dgm:prSet/>
      <dgm:spPr/>
      <dgm:t>
        <a:bodyPr/>
        <a:lstStyle/>
        <a:p>
          <a:endParaRPr lang="en-US" sz="1600"/>
        </a:p>
      </dgm:t>
    </dgm:pt>
    <dgm:pt modelId="{51C62B5A-28F5-465B-AA1F-0656773E14EF}">
      <dgm:prSet phldrT="[Text]" custT="1"/>
      <dgm:spPr>
        <a:solidFill>
          <a:srgbClr val="92D050"/>
        </a:solidFill>
      </dgm:spPr>
      <dgm:t>
        <a:bodyPr/>
        <a:lstStyle/>
        <a:p>
          <a:r>
            <a:rPr lang="en-US" sz="1400" dirty="0" smtClean="0"/>
            <a:t>Operating system</a:t>
          </a:r>
          <a:endParaRPr lang="en-US" sz="1400" dirty="0"/>
        </a:p>
      </dgm:t>
    </dgm:pt>
    <dgm:pt modelId="{73E35F20-0528-4F79-8979-797DFF5CD61F}" type="parTrans" cxnId="{A886E6A3-0DF3-4142-89D6-4C0A83E146F2}">
      <dgm:prSet/>
      <dgm:spPr/>
      <dgm:t>
        <a:bodyPr/>
        <a:lstStyle/>
        <a:p>
          <a:endParaRPr lang="en-US" sz="1600"/>
        </a:p>
      </dgm:t>
    </dgm:pt>
    <dgm:pt modelId="{6F5B10F1-AA3F-4B4B-B974-3328BCAF9106}" type="sibTrans" cxnId="{A886E6A3-0DF3-4142-89D6-4C0A83E146F2}">
      <dgm:prSet/>
      <dgm:spPr/>
      <dgm:t>
        <a:bodyPr/>
        <a:lstStyle/>
        <a:p>
          <a:endParaRPr lang="en-US" sz="1600"/>
        </a:p>
      </dgm:t>
    </dgm:pt>
    <dgm:pt modelId="{F6F1D446-43D9-4809-B660-DFAC7A9B246F}">
      <dgm:prSet phldrT="[Text]" custT="1"/>
      <dgm:spPr>
        <a:solidFill>
          <a:schemeClr val="accent5"/>
        </a:solidFill>
      </dgm:spPr>
      <dgm:t>
        <a:bodyPr/>
        <a:lstStyle/>
        <a:p>
          <a:r>
            <a:rPr lang="en-US" sz="1400" dirty="0" err="1" smtClean="0"/>
            <a:t>Virtualisation</a:t>
          </a:r>
          <a:r>
            <a:rPr lang="en-US" sz="1400" dirty="0" smtClean="0"/>
            <a:t> layer</a:t>
          </a:r>
          <a:endParaRPr lang="en-US" sz="1400" dirty="0"/>
        </a:p>
      </dgm:t>
    </dgm:pt>
    <dgm:pt modelId="{1BBAB898-A182-4D18-8388-45CE0F265ACE}" type="parTrans" cxnId="{AF068677-064E-4187-85A9-B5B7B89EC055}">
      <dgm:prSet/>
      <dgm:spPr/>
      <dgm:t>
        <a:bodyPr/>
        <a:lstStyle/>
        <a:p>
          <a:endParaRPr lang="en-US" sz="1600"/>
        </a:p>
      </dgm:t>
    </dgm:pt>
    <dgm:pt modelId="{D486BE15-1901-4537-BF12-863A8383048E}" type="sibTrans" cxnId="{AF068677-064E-4187-85A9-B5B7B89EC055}">
      <dgm:prSet/>
      <dgm:spPr/>
      <dgm:t>
        <a:bodyPr/>
        <a:lstStyle/>
        <a:p>
          <a:endParaRPr lang="en-US" sz="1600"/>
        </a:p>
      </dgm:t>
    </dgm:pt>
    <dgm:pt modelId="{E57E9729-ECC2-4761-886F-4191F2D6A8A4}">
      <dgm:prSet phldrT="[Text]" custT="1"/>
      <dgm:spPr>
        <a:solidFill>
          <a:schemeClr val="accent5"/>
        </a:solidFill>
      </dgm:spPr>
      <dgm:t>
        <a:bodyPr/>
        <a:lstStyle/>
        <a:p>
          <a:r>
            <a:rPr lang="en-US" sz="1400" dirty="0" smtClean="0"/>
            <a:t>Physical server</a:t>
          </a:r>
          <a:endParaRPr lang="en-US" sz="1400" dirty="0"/>
        </a:p>
      </dgm:t>
    </dgm:pt>
    <dgm:pt modelId="{89A5DDD8-F703-40F7-A826-A7A1FBFCA237}" type="parTrans" cxnId="{7B6B2D57-0364-41B0-B4F8-945F46F7AB3C}">
      <dgm:prSet/>
      <dgm:spPr/>
      <dgm:t>
        <a:bodyPr/>
        <a:lstStyle/>
        <a:p>
          <a:endParaRPr lang="en-US" sz="1600"/>
        </a:p>
      </dgm:t>
    </dgm:pt>
    <dgm:pt modelId="{0FB3B3C8-EBD8-4D8D-B271-3F77D30F42FA}" type="sibTrans" cxnId="{7B6B2D57-0364-41B0-B4F8-945F46F7AB3C}">
      <dgm:prSet/>
      <dgm:spPr/>
      <dgm:t>
        <a:bodyPr/>
        <a:lstStyle/>
        <a:p>
          <a:endParaRPr lang="en-US" sz="1600"/>
        </a:p>
      </dgm:t>
    </dgm:pt>
    <dgm:pt modelId="{9360D2C4-F420-4DEA-9A6A-4916DBEF9E36}">
      <dgm:prSet phldrT="[Text]" custT="1"/>
      <dgm:spPr>
        <a:solidFill>
          <a:schemeClr val="accent5"/>
        </a:solidFill>
      </dgm:spPr>
      <dgm:t>
        <a:bodyPr/>
        <a:lstStyle/>
        <a:p>
          <a:r>
            <a:rPr lang="en-US" sz="1400" dirty="0" smtClean="0"/>
            <a:t>Network</a:t>
          </a:r>
          <a:endParaRPr lang="en-US" sz="1400" dirty="0"/>
        </a:p>
      </dgm:t>
    </dgm:pt>
    <dgm:pt modelId="{93EF3801-CD3B-4832-8032-4B1546BAA1EA}" type="parTrans" cxnId="{4D6EA532-EB6F-43FB-9D99-9E4470919F26}">
      <dgm:prSet/>
      <dgm:spPr/>
      <dgm:t>
        <a:bodyPr/>
        <a:lstStyle/>
        <a:p>
          <a:endParaRPr lang="en-US" sz="1600"/>
        </a:p>
      </dgm:t>
    </dgm:pt>
    <dgm:pt modelId="{EC026265-EC93-45AF-8C43-20645EA1E37D}" type="sibTrans" cxnId="{4D6EA532-EB6F-43FB-9D99-9E4470919F26}">
      <dgm:prSet/>
      <dgm:spPr/>
      <dgm:t>
        <a:bodyPr/>
        <a:lstStyle/>
        <a:p>
          <a:endParaRPr lang="en-US" sz="1600"/>
        </a:p>
      </dgm:t>
    </dgm:pt>
    <dgm:pt modelId="{A9371E6F-7029-4A5C-9360-A36C88079326}">
      <dgm:prSet phldrT="[Text]" custT="1"/>
      <dgm:spPr>
        <a:solidFill>
          <a:schemeClr val="accent5"/>
        </a:solidFill>
      </dgm:spPr>
      <dgm:t>
        <a:bodyPr/>
        <a:lstStyle/>
        <a:p>
          <a:r>
            <a:rPr lang="en-US" sz="1400" dirty="0" smtClean="0"/>
            <a:t>Storage devices</a:t>
          </a:r>
          <a:endParaRPr lang="en-US" sz="1400" dirty="0"/>
        </a:p>
      </dgm:t>
    </dgm:pt>
    <dgm:pt modelId="{A577AA95-1281-4406-AC26-92D110CDBD92}" type="parTrans" cxnId="{297CD6C1-6483-4BF2-909B-0925723E1870}">
      <dgm:prSet/>
      <dgm:spPr/>
      <dgm:t>
        <a:bodyPr/>
        <a:lstStyle/>
        <a:p>
          <a:endParaRPr lang="en-US" sz="1600"/>
        </a:p>
      </dgm:t>
    </dgm:pt>
    <dgm:pt modelId="{49EBEFFE-9D79-419A-8045-B603125AEA81}" type="sibTrans" cxnId="{297CD6C1-6483-4BF2-909B-0925723E1870}">
      <dgm:prSet/>
      <dgm:spPr/>
      <dgm:t>
        <a:bodyPr/>
        <a:lstStyle/>
        <a:p>
          <a:endParaRPr lang="en-US" sz="1600"/>
        </a:p>
      </dgm:t>
    </dgm:pt>
    <dgm:pt modelId="{44318F72-C5A9-4847-A0CB-07693B4C22E4}" type="pres">
      <dgm:prSet presAssocID="{55F8FFA5-20CE-43A2-BF1A-559A577DBDC9}" presName="linear" presStyleCnt="0">
        <dgm:presLayoutVars>
          <dgm:animLvl val="lvl"/>
          <dgm:resizeHandles val="exact"/>
        </dgm:presLayoutVars>
      </dgm:prSet>
      <dgm:spPr/>
      <dgm:t>
        <a:bodyPr/>
        <a:lstStyle/>
        <a:p>
          <a:endParaRPr lang="en-US"/>
        </a:p>
      </dgm:t>
    </dgm:pt>
    <dgm:pt modelId="{9E531C8B-4942-422A-848A-341B2B4294F2}" type="pres">
      <dgm:prSet presAssocID="{4E04C654-4139-48F9-81B9-2DC6FDBC6BDD}" presName="parentText" presStyleLbl="node1" presStyleIdx="0" presStyleCnt="9">
        <dgm:presLayoutVars>
          <dgm:chMax val="0"/>
          <dgm:bulletEnabled val="1"/>
        </dgm:presLayoutVars>
      </dgm:prSet>
      <dgm:spPr/>
      <dgm:t>
        <a:bodyPr/>
        <a:lstStyle/>
        <a:p>
          <a:endParaRPr lang="en-US"/>
        </a:p>
      </dgm:t>
    </dgm:pt>
    <dgm:pt modelId="{8CB372B7-ACA9-4F8C-8C8C-0E509F45182A}" type="pres">
      <dgm:prSet presAssocID="{BA58C840-F282-4F28-A944-BC7E79CC1300}" presName="spacer" presStyleCnt="0"/>
      <dgm:spPr/>
    </dgm:pt>
    <dgm:pt modelId="{B83814BA-7A53-435F-A126-D1BF557845A4}" type="pres">
      <dgm:prSet presAssocID="{BFB4EB38-F453-4BBC-A57A-0328891F3C5E}" presName="parentText" presStyleLbl="node1" presStyleIdx="1" presStyleCnt="9">
        <dgm:presLayoutVars>
          <dgm:chMax val="0"/>
          <dgm:bulletEnabled val="1"/>
        </dgm:presLayoutVars>
      </dgm:prSet>
      <dgm:spPr/>
      <dgm:t>
        <a:bodyPr/>
        <a:lstStyle/>
        <a:p>
          <a:endParaRPr lang="en-US"/>
        </a:p>
      </dgm:t>
    </dgm:pt>
    <dgm:pt modelId="{1885966B-300F-4C78-8ED8-E476968E29AC}" type="pres">
      <dgm:prSet presAssocID="{7FFD1378-B814-4DFC-9975-104C7ECDBD3A}" presName="spacer" presStyleCnt="0"/>
      <dgm:spPr/>
    </dgm:pt>
    <dgm:pt modelId="{269312FC-51FC-47BD-BADA-4ACB48BA9193}" type="pres">
      <dgm:prSet presAssocID="{EEA208EA-98ED-4C45-B992-D57CB025F0F7}" presName="parentText" presStyleLbl="node1" presStyleIdx="2" presStyleCnt="9">
        <dgm:presLayoutVars>
          <dgm:chMax val="0"/>
          <dgm:bulletEnabled val="1"/>
        </dgm:presLayoutVars>
      </dgm:prSet>
      <dgm:spPr/>
      <dgm:t>
        <a:bodyPr/>
        <a:lstStyle/>
        <a:p>
          <a:endParaRPr lang="en-US"/>
        </a:p>
      </dgm:t>
    </dgm:pt>
    <dgm:pt modelId="{FE608551-CDEC-40CA-80A9-A20C219765F3}" type="pres">
      <dgm:prSet presAssocID="{B0C1FC2E-572C-408D-AA57-24A4231FD213}" presName="spacer" presStyleCnt="0"/>
      <dgm:spPr/>
    </dgm:pt>
    <dgm:pt modelId="{5E3B7984-1FF0-4FF1-850C-DFF12E2F8AD7}" type="pres">
      <dgm:prSet presAssocID="{BF24494A-A999-4BA8-BBA7-59D940E2FCB7}" presName="parentText" presStyleLbl="node1" presStyleIdx="3" presStyleCnt="9">
        <dgm:presLayoutVars>
          <dgm:chMax val="0"/>
          <dgm:bulletEnabled val="1"/>
        </dgm:presLayoutVars>
      </dgm:prSet>
      <dgm:spPr/>
      <dgm:t>
        <a:bodyPr/>
        <a:lstStyle/>
        <a:p>
          <a:endParaRPr lang="en-US"/>
        </a:p>
      </dgm:t>
    </dgm:pt>
    <dgm:pt modelId="{2972953C-6A54-4E65-8AA0-455F44AD733D}" type="pres">
      <dgm:prSet presAssocID="{4DF42362-0C38-4AD3-9DA5-F459FF34CA7C}" presName="spacer" presStyleCnt="0"/>
      <dgm:spPr/>
    </dgm:pt>
    <dgm:pt modelId="{06B58372-DE50-40D6-949C-02F077CA0EE9}" type="pres">
      <dgm:prSet presAssocID="{51C62B5A-28F5-465B-AA1F-0656773E14EF}" presName="parentText" presStyleLbl="node1" presStyleIdx="4" presStyleCnt="9">
        <dgm:presLayoutVars>
          <dgm:chMax val="0"/>
          <dgm:bulletEnabled val="1"/>
        </dgm:presLayoutVars>
      </dgm:prSet>
      <dgm:spPr/>
      <dgm:t>
        <a:bodyPr/>
        <a:lstStyle/>
        <a:p>
          <a:endParaRPr lang="en-US"/>
        </a:p>
      </dgm:t>
    </dgm:pt>
    <dgm:pt modelId="{633945F1-58AA-42E9-BCAA-1CABFDA32093}" type="pres">
      <dgm:prSet presAssocID="{6F5B10F1-AA3F-4B4B-B974-3328BCAF9106}" presName="spacer" presStyleCnt="0"/>
      <dgm:spPr/>
    </dgm:pt>
    <dgm:pt modelId="{0EC331A6-8E07-491A-8155-9AF851894410}" type="pres">
      <dgm:prSet presAssocID="{F6F1D446-43D9-4809-B660-DFAC7A9B246F}" presName="parentText" presStyleLbl="node1" presStyleIdx="5" presStyleCnt="9">
        <dgm:presLayoutVars>
          <dgm:chMax val="0"/>
          <dgm:bulletEnabled val="1"/>
        </dgm:presLayoutVars>
      </dgm:prSet>
      <dgm:spPr/>
      <dgm:t>
        <a:bodyPr/>
        <a:lstStyle/>
        <a:p>
          <a:endParaRPr lang="en-US"/>
        </a:p>
      </dgm:t>
    </dgm:pt>
    <dgm:pt modelId="{111F5172-5F98-40DC-8B94-152B9DCF072C}" type="pres">
      <dgm:prSet presAssocID="{D486BE15-1901-4537-BF12-863A8383048E}" presName="spacer" presStyleCnt="0"/>
      <dgm:spPr/>
    </dgm:pt>
    <dgm:pt modelId="{1804AD98-51C3-4FC4-87CF-040BD3E7277C}" type="pres">
      <dgm:prSet presAssocID="{E57E9729-ECC2-4761-886F-4191F2D6A8A4}" presName="parentText" presStyleLbl="node1" presStyleIdx="6" presStyleCnt="9">
        <dgm:presLayoutVars>
          <dgm:chMax val="0"/>
          <dgm:bulletEnabled val="1"/>
        </dgm:presLayoutVars>
      </dgm:prSet>
      <dgm:spPr/>
      <dgm:t>
        <a:bodyPr/>
        <a:lstStyle/>
        <a:p>
          <a:endParaRPr lang="en-US"/>
        </a:p>
      </dgm:t>
    </dgm:pt>
    <dgm:pt modelId="{F09DF833-3251-489D-A4EE-A3B2564D51B6}" type="pres">
      <dgm:prSet presAssocID="{0FB3B3C8-EBD8-4D8D-B271-3F77D30F42FA}" presName="spacer" presStyleCnt="0"/>
      <dgm:spPr/>
    </dgm:pt>
    <dgm:pt modelId="{0855CE33-AE76-4B26-B443-8EA23422C3E9}" type="pres">
      <dgm:prSet presAssocID="{A9371E6F-7029-4A5C-9360-A36C88079326}" presName="parentText" presStyleLbl="node1" presStyleIdx="7" presStyleCnt="9">
        <dgm:presLayoutVars>
          <dgm:chMax val="0"/>
          <dgm:bulletEnabled val="1"/>
        </dgm:presLayoutVars>
      </dgm:prSet>
      <dgm:spPr/>
      <dgm:t>
        <a:bodyPr/>
        <a:lstStyle/>
        <a:p>
          <a:endParaRPr lang="en-US"/>
        </a:p>
      </dgm:t>
    </dgm:pt>
    <dgm:pt modelId="{6B485354-1758-4525-A3F3-DBEB61E897E5}" type="pres">
      <dgm:prSet presAssocID="{49EBEFFE-9D79-419A-8045-B603125AEA81}" presName="spacer" presStyleCnt="0"/>
      <dgm:spPr/>
    </dgm:pt>
    <dgm:pt modelId="{110A82BB-48A7-45AF-B4C7-B740B8DC5288}" type="pres">
      <dgm:prSet presAssocID="{9360D2C4-F420-4DEA-9A6A-4916DBEF9E36}" presName="parentText" presStyleLbl="node1" presStyleIdx="8" presStyleCnt="9">
        <dgm:presLayoutVars>
          <dgm:chMax val="0"/>
          <dgm:bulletEnabled val="1"/>
        </dgm:presLayoutVars>
      </dgm:prSet>
      <dgm:spPr/>
      <dgm:t>
        <a:bodyPr/>
        <a:lstStyle/>
        <a:p>
          <a:endParaRPr lang="en-US"/>
        </a:p>
      </dgm:t>
    </dgm:pt>
  </dgm:ptLst>
  <dgm:cxnLst>
    <dgm:cxn modelId="{7B6B2D57-0364-41B0-B4F8-945F46F7AB3C}" srcId="{55F8FFA5-20CE-43A2-BF1A-559A577DBDC9}" destId="{E57E9729-ECC2-4761-886F-4191F2D6A8A4}" srcOrd="6" destOrd="0" parTransId="{89A5DDD8-F703-40F7-A826-A7A1FBFCA237}" sibTransId="{0FB3B3C8-EBD8-4D8D-B271-3F77D30F42FA}"/>
    <dgm:cxn modelId="{A33499CA-13A0-43BA-B059-CA0C71308F22}" srcId="{55F8FFA5-20CE-43A2-BF1A-559A577DBDC9}" destId="{BF24494A-A999-4BA8-BBA7-59D940E2FCB7}" srcOrd="3" destOrd="0" parTransId="{BCE1230C-12FC-4B56-9E67-D6CA1EAAFABF}" sibTransId="{4DF42362-0C38-4AD3-9DA5-F459FF34CA7C}"/>
    <dgm:cxn modelId="{2B5E9E20-2282-4C1E-9447-A1165EFF7AB4}" srcId="{55F8FFA5-20CE-43A2-BF1A-559A577DBDC9}" destId="{BFB4EB38-F453-4BBC-A57A-0328891F3C5E}" srcOrd="1" destOrd="0" parTransId="{20361459-6B65-4AF0-86CC-72A5AB857BD7}" sibTransId="{7FFD1378-B814-4DFC-9975-104C7ECDBD3A}"/>
    <dgm:cxn modelId="{E41725B4-4890-4292-96A3-95A9A78247A0}" type="presOf" srcId="{BF24494A-A999-4BA8-BBA7-59D940E2FCB7}" destId="{5E3B7984-1FF0-4FF1-850C-DFF12E2F8AD7}" srcOrd="0" destOrd="0" presId="urn:microsoft.com/office/officeart/2005/8/layout/vList2"/>
    <dgm:cxn modelId="{A886E6A3-0DF3-4142-89D6-4C0A83E146F2}" srcId="{55F8FFA5-20CE-43A2-BF1A-559A577DBDC9}" destId="{51C62B5A-28F5-465B-AA1F-0656773E14EF}" srcOrd="4" destOrd="0" parTransId="{73E35F20-0528-4F79-8979-797DFF5CD61F}" sibTransId="{6F5B10F1-AA3F-4B4B-B974-3328BCAF9106}"/>
    <dgm:cxn modelId="{7E0C0D35-B3C8-489B-8951-093962086205}" type="presOf" srcId="{A9371E6F-7029-4A5C-9360-A36C88079326}" destId="{0855CE33-AE76-4B26-B443-8EA23422C3E9}" srcOrd="0" destOrd="0" presId="urn:microsoft.com/office/officeart/2005/8/layout/vList2"/>
    <dgm:cxn modelId="{07621A77-3A53-4087-A44A-36AC18371DE8}" srcId="{55F8FFA5-20CE-43A2-BF1A-559A577DBDC9}" destId="{EEA208EA-98ED-4C45-B992-D57CB025F0F7}" srcOrd="2" destOrd="0" parTransId="{3537ED05-4FAC-4138-9FDB-FCEA7CE0E493}" sibTransId="{B0C1FC2E-572C-408D-AA57-24A4231FD213}"/>
    <dgm:cxn modelId="{4D6EA532-EB6F-43FB-9D99-9E4470919F26}" srcId="{55F8FFA5-20CE-43A2-BF1A-559A577DBDC9}" destId="{9360D2C4-F420-4DEA-9A6A-4916DBEF9E36}" srcOrd="8" destOrd="0" parTransId="{93EF3801-CD3B-4832-8032-4B1546BAA1EA}" sibTransId="{EC026265-EC93-45AF-8C43-20645EA1E37D}"/>
    <dgm:cxn modelId="{297CD6C1-6483-4BF2-909B-0925723E1870}" srcId="{55F8FFA5-20CE-43A2-BF1A-559A577DBDC9}" destId="{A9371E6F-7029-4A5C-9360-A36C88079326}" srcOrd="7" destOrd="0" parTransId="{A577AA95-1281-4406-AC26-92D110CDBD92}" sibTransId="{49EBEFFE-9D79-419A-8045-B603125AEA81}"/>
    <dgm:cxn modelId="{0B8B8AAE-A7B2-4091-A8D3-8ED36B1E26A7}" type="presOf" srcId="{F6F1D446-43D9-4809-B660-DFAC7A9B246F}" destId="{0EC331A6-8E07-491A-8155-9AF851894410}" srcOrd="0" destOrd="0" presId="urn:microsoft.com/office/officeart/2005/8/layout/vList2"/>
    <dgm:cxn modelId="{AF068677-064E-4187-85A9-B5B7B89EC055}" srcId="{55F8FFA5-20CE-43A2-BF1A-559A577DBDC9}" destId="{F6F1D446-43D9-4809-B660-DFAC7A9B246F}" srcOrd="5" destOrd="0" parTransId="{1BBAB898-A182-4D18-8388-45CE0F265ACE}" sibTransId="{D486BE15-1901-4537-BF12-863A8383048E}"/>
    <dgm:cxn modelId="{C6653A1F-BEEA-444A-9AA0-A6003584A272}" type="presOf" srcId="{EEA208EA-98ED-4C45-B992-D57CB025F0F7}" destId="{269312FC-51FC-47BD-BADA-4ACB48BA9193}" srcOrd="0" destOrd="0" presId="urn:microsoft.com/office/officeart/2005/8/layout/vList2"/>
    <dgm:cxn modelId="{8F7B02FC-CEE6-430C-8827-49845F6C90E9}" type="presOf" srcId="{51C62B5A-28F5-465B-AA1F-0656773E14EF}" destId="{06B58372-DE50-40D6-949C-02F077CA0EE9}" srcOrd="0" destOrd="0" presId="urn:microsoft.com/office/officeart/2005/8/layout/vList2"/>
    <dgm:cxn modelId="{62A62E6D-C1A0-457B-8F38-6BA4FF0A002C}" type="presOf" srcId="{9360D2C4-F420-4DEA-9A6A-4916DBEF9E36}" destId="{110A82BB-48A7-45AF-B4C7-B740B8DC5288}" srcOrd="0" destOrd="0" presId="urn:microsoft.com/office/officeart/2005/8/layout/vList2"/>
    <dgm:cxn modelId="{C9FB1445-BE28-47D4-801B-9B644C4CE811}" srcId="{55F8FFA5-20CE-43A2-BF1A-559A577DBDC9}" destId="{4E04C654-4139-48F9-81B9-2DC6FDBC6BDD}" srcOrd="0" destOrd="0" parTransId="{BF809807-E56E-4998-A61D-DE1618038059}" sibTransId="{BA58C840-F282-4F28-A944-BC7E79CC1300}"/>
    <dgm:cxn modelId="{8C5BC9C6-9CA3-49C6-A310-921B0D2B48D7}" type="presOf" srcId="{4E04C654-4139-48F9-81B9-2DC6FDBC6BDD}" destId="{9E531C8B-4942-422A-848A-341B2B4294F2}" srcOrd="0" destOrd="0" presId="urn:microsoft.com/office/officeart/2005/8/layout/vList2"/>
    <dgm:cxn modelId="{991FA2D0-63D8-4E18-831A-9D51FF527B15}" type="presOf" srcId="{BFB4EB38-F453-4BBC-A57A-0328891F3C5E}" destId="{B83814BA-7A53-435F-A126-D1BF557845A4}" srcOrd="0" destOrd="0" presId="urn:microsoft.com/office/officeart/2005/8/layout/vList2"/>
    <dgm:cxn modelId="{BA73E30B-715C-468D-8677-24BBA59C57ED}" type="presOf" srcId="{E57E9729-ECC2-4761-886F-4191F2D6A8A4}" destId="{1804AD98-51C3-4FC4-87CF-040BD3E7277C}" srcOrd="0" destOrd="0" presId="urn:microsoft.com/office/officeart/2005/8/layout/vList2"/>
    <dgm:cxn modelId="{80EE87FC-B164-4DD3-8D3F-223FD1128452}" type="presOf" srcId="{55F8FFA5-20CE-43A2-BF1A-559A577DBDC9}" destId="{44318F72-C5A9-4847-A0CB-07693B4C22E4}" srcOrd="0" destOrd="0" presId="urn:microsoft.com/office/officeart/2005/8/layout/vList2"/>
    <dgm:cxn modelId="{33B3B839-B1E4-4FB9-BB75-2B62858AC56E}" type="presParOf" srcId="{44318F72-C5A9-4847-A0CB-07693B4C22E4}" destId="{9E531C8B-4942-422A-848A-341B2B4294F2}" srcOrd="0" destOrd="0" presId="urn:microsoft.com/office/officeart/2005/8/layout/vList2"/>
    <dgm:cxn modelId="{B5C104C8-EF3E-4ECD-B56A-0B1DFAF4D2AD}" type="presParOf" srcId="{44318F72-C5A9-4847-A0CB-07693B4C22E4}" destId="{8CB372B7-ACA9-4F8C-8C8C-0E509F45182A}" srcOrd="1" destOrd="0" presId="urn:microsoft.com/office/officeart/2005/8/layout/vList2"/>
    <dgm:cxn modelId="{67C0773D-2242-4601-B840-B7964BB0BCC0}" type="presParOf" srcId="{44318F72-C5A9-4847-A0CB-07693B4C22E4}" destId="{B83814BA-7A53-435F-A126-D1BF557845A4}" srcOrd="2" destOrd="0" presId="urn:microsoft.com/office/officeart/2005/8/layout/vList2"/>
    <dgm:cxn modelId="{5D03180A-87C7-4F3B-BF9B-480FB1C6E36C}" type="presParOf" srcId="{44318F72-C5A9-4847-A0CB-07693B4C22E4}" destId="{1885966B-300F-4C78-8ED8-E476968E29AC}" srcOrd="3" destOrd="0" presId="urn:microsoft.com/office/officeart/2005/8/layout/vList2"/>
    <dgm:cxn modelId="{3BB943D9-F7B4-4369-8D92-46967556DB12}" type="presParOf" srcId="{44318F72-C5A9-4847-A0CB-07693B4C22E4}" destId="{269312FC-51FC-47BD-BADA-4ACB48BA9193}" srcOrd="4" destOrd="0" presId="urn:microsoft.com/office/officeart/2005/8/layout/vList2"/>
    <dgm:cxn modelId="{C8457EB3-84B5-4242-A4E6-73878BD2C3F1}" type="presParOf" srcId="{44318F72-C5A9-4847-A0CB-07693B4C22E4}" destId="{FE608551-CDEC-40CA-80A9-A20C219765F3}" srcOrd="5" destOrd="0" presId="urn:microsoft.com/office/officeart/2005/8/layout/vList2"/>
    <dgm:cxn modelId="{86452A46-3EF5-46BA-8B9F-F36DDDFABED6}" type="presParOf" srcId="{44318F72-C5A9-4847-A0CB-07693B4C22E4}" destId="{5E3B7984-1FF0-4FF1-850C-DFF12E2F8AD7}" srcOrd="6" destOrd="0" presId="urn:microsoft.com/office/officeart/2005/8/layout/vList2"/>
    <dgm:cxn modelId="{FFFE1E08-2E24-4970-A03C-4E2599093F7D}" type="presParOf" srcId="{44318F72-C5A9-4847-A0CB-07693B4C22E4}" destId="{2972953C-6A54-4E65-8AA0-455F44AD733D}" srcOrd="7" destOrd="0" presId="urn:microsoft.com/office/officeart/2005/8/layout/vList2"/>
    <dgm:cxn modelId="{ED48130D-A97A-4469-838B-955A9DD1FE2D}" type="presParOf" srcId="{44318F72-C5A9-4847-A0CB-07693B4C22E4}" destId="{06B58372-DE50-40D6-949C-02F077CA0EE9}" srcOrd="8" destOrd="0" presId="urn:microsoft.com/office/officeart/2005/8/layout/vList2"/>
    <dgm:cxn modelId="{E704B26C-F520-473D-B750-492AC39F6D4C}" type="presParOf" srcId="{44318F72-C5A9-4847-A0CB-07693B4C22E4}" destId="{633945F1-58AA-42E9-BCAA-1CABFDA32093}" srcOrd="9" destOrd="0" presId="urn:microsoft.com/office/officeart/2005/8/layout/vList2"/>
    <dgm:cxn modelId="{5583E45A-A20A-417B-B528-F1E91DEAAD0A}" type="presParOf" srcId="{44318F72-C5A9-4847-A0CB-07693B4C22E4}" destId="{0EC331A6-8E07-491A-8155-9AF851894410}" srcOrd="10" destOrd="0" presId="urn:microsoft.com/office/officeart/2005/8/layout/vList2"/>
    <dgm:cxn modelId="{B66B08C0-B5B6-4128-80B4-BEF859B8436C}" type="presParOf" srcId="{44318F72-C5A9-4847-A0CB-07693B4C22E4}" destId="{111F5172-5F98-40DC-8B94-152B9DCF072C}" srcOrd="11" destOrd="0" presId="urn:microsoft.com/office/officeart/2005/8/layout/vList2"/>
    <dgm:cxn modelId="{45832ED1-A4C4-451B-8544-2BF320DE16DB}" type="presParOf" srcId="{44318F72-C5A9-4847-A0CB-07693B4C22E4}" destId="{1804AD98-51C3-4FC4-87CF-040BD3E7277C}" srcOrd="12" destOrd="0" presId="urn:microsoft.com/office/officeart/2005/8/layout/vList2"/>
    <dgm:cxn modelId="{17DEAF58-5A2C-415A-AC5D-7B7C4D033C57}" type="presParOf" srcId="{44318F72-C5A9-4847-A0CB-07693B4C22E4}" destId="{F09DF833-3251-489D-A4EE-A3B2564D51B6}" srcOrd="13" destOrd="0" presId="urn:microsoft.com/office/officeart/2005/8/layout/vList2"/>
    <dgm:cxn modelId="{9661DFA4-6150-440B-97B0-CC0213FA1F4C}" type="presParOf" srcId="{44318F72-C5A9-4847-A0CB-07693B4C22E4}" destId="{0855CE33-AE76-4B26-B443-8EA23422C3E9}" srcOrd="14" destOrd="0" presId="urn:microsoft.com/office/officeart/2005/8/layout/vList2"/>
    <dgm:cxn modelId="{FA393F03-6C12-48B6-93BA-19C3017DD567}" type="presParOf" srcId="{44318F72-C5A9-4847-A0CB-07693B4C22E4}" destId="{6B485354-1758-4525-A3F3-DBEB61E897E5}" srcOrd="15" destOrd="0" presId="urn:microsoft.com/office/officeart/2005/8/layout/vList2"/>
    <dgm:cxn modelId="{BC60E9B4-7AD1-4B53-9896-7CD1A07C8EDF}" type="presParOf" srcId="{44318F72-C5A9-4847-A0CB-07693B4C22E4}" destId="{110A82BB-48A7-45AF-B4C7-B740B8DC5288}"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F8FFA5-20CE-43A2-BF1A-559A577DBDC9}" type="doc">
      <dgm:prSet loTypeId="urn:microsoft.com/office/officeart/2005/8/layout/vList2" loCatId="list" qsTypeId="urn:microsoft.com/office/officeart/2005/8/quickstyle/simple3" qsCatId="simple" csTypeId="urn:microsoft.com/office/officeart/2005/8/colors/accent0_1" csCatId="mainScheme" phldr="1"/>
      <dgm:spPr/>
      <dgm:t>
        <a:bodyPr/>
        <a:lstStyle/>
        <a:p>
          <a:endParaRPr lang="en-US"/>
        </a:p>
      </dgm:t>
    </dgm:pt>
    <dgm:pt modelId="{4E04C654-4139-48F9-81B9-2DC6FDBC6BDD}">
      <dgm:prSet phldrT="[Text]" custT="1"/>
      <dgm:spPr>
        <a:solidFill>
          <a:srgbClr val="92D050"/>
        </a:solidFill>
      </dgm:spPr>
      <dgm:t>
        <a:bodyPr/>
        <a:lstStyle/>
        <a:p>
          <a:r>
            <a:rPr lang="en-US" sz="1400" dirty="0" smtClean="0"/>
            <a:t>Application</a:t>
          </a:r>
          <a:endParaRPr lang="en-US" sz="1400" dirty="0"/>
        </a:p>
      </dgm:t>
    </dgm:pt>
    <dgm:pt modelId="{BF809807-E56E-4998-A61D-DE1618038059}" type="parTrans" cxnId="{C9FB1445-BE28-47D4-801B-9B644C4CE811}">
      <dgm:prSet/>
      <dgm:spPr/>
      <dgm:t>
        <a:bodyPr/>
        <a:lstStyle/>
        <a:p>
          <a:endParaRPr lang="en-US" sz="1600"/>
        </a:p>
      </dgm:t>
    </dgm:pt>
    <dgm:pt modelId="{BA58C840-F282-4F28-A944-BC7E79CC1300}" type="sibTrans" cxnId="{C9FB1445-BE28-47D4-801B-9B644C4CE811}">
      <dgm:prSet/>
      <dgm:spPr/>
      <dgm:t>
        <a:bodyPr/>
        <a:lstStyle/>
        <a:p>
          <a:endParaRPr lang="en-US" sz="1600"/>
        </a:p>
      </dgm:t>
    </dgm:pt>
    <dgm:pt modelId="{BFB4EB38-F453-4BBC-A57A-0328891F3C5E}">
      <dgm:prSet phldrT="[Text]" custT="1"/>
      <dgm:spPr>
        <a:solidFill>
          <a:srgbClr val="92D050"/>
        </a:solidFill>
      </dgm:spPr>
      <dgm:t>
        <a:bodyPr/>
        <a:lstStyle/>
        <a:p>
          <a:r>
            <a:rPr lang="en-US" sz="1400" dirty="0" smtClean="0"/>
            <a:t>Data</a:t>
          </a:r>
          <a:endParaRPr lang="en-US" sz="1400" dirty="0"/>
        </a:p>
      </dgm:t>
    </dgm:pt>
    <dgm:pt modelId="{20361459-6B65-4AF0-86CC-72A5AB857BD7}" type="parTrans" cxnId="{2B5E9E20-2282-4C1E-9447-A1165EFF7AB4}">
      <dgm:prSet/>
      <dgm:spPr/>
      <dgm:t>
        <a:bodyPr/>
        <a:lstStyle/>
        <a:p>
          <a:endParaRPr lang="en-US" sz="1600"/>
        </a:p>
      </dgm:t>
    </dgm:pt>
    <dgm:pt modelId="{7FFD1378-B814-4DFC-9975-104C7ECDBD3A}" type="sibTrans" cxnId="{2B5E9E20-2282-4C1E-9447-A1165EFF7AB4}">
      <dgm:prSet/>
      <dgm:spPr/>
      <dgm:t>
        <a:bodyPr/>
        <a:lstStyle/>
        <a:p>
          <a:endParaRPr lang="en-US" sz="1600"/>
        </a:p>
      </dgm:t>
    </dgm:pt>
    <dgm:pt modelId="{EEA208EA-98ED-4C45-B992-D57CB025F0F7}">
      <dgm:prSet phldrT="[Text]" custT="1"/>
      <dgm:spPr>
        <a:solidFill>
          <a:schemeClr val="accent5"/>
        </a:solidFill>
      </dgm:spPr>
      <dgm:t>
        <a:bodyPr/>
        <a:lstStyle/>
        <a:p>
          <a:r>
            <a:rPr lang="en-US" sz="1400" dirty="0" smtClean="0"/>
            <a:t>Runtime environment</a:t>
          </a:r>
          <a:endParaRPr lang="en-US" sz="1400" dirty="0"/>
        </a:p>
      </dgm:t>
    </dgm:pt>
    <dgm:pt modelId="{3537ED05-4FAC-4138-9FDB-FCEA7CE0E493}" type="parTrans" cxnId="{07621A77-3A53-4087-A44A-36AC18371DE8}">
      <dgm:prSet/>
      <dgm:spPr/>
      <dgm:t>
        <a:bodyPr/>
        <a:lstStyle/>
        <a:p>
          <a:endParaRPr lang="en-US" sz="1600"/>
        </a:p>
      </dgm:t>
    </dgm:pt>
    <dgm:pt modelId="{B0C1FC2E-572C-408D-AA57-24A4231FD213}" type="sibTrans" cxnId="{07621A77-3A53-4087-A44A-36AC18371DE8}">
      <dgm:prSet/>
      <dgm:spPr/>
      <dgm:t>
        <a:bodyPr/>
        <a:lstStyle/>
        <a:p>
          <a:endParaRPr lang="en-US" sz="1600"/>
        </a:p>
      </dgm:t>
    </dgm:pt>
    <dgm:pt modelId="{BF24494A-A999-4BA8-BBA7-59D940E2FCB7}">
      <dgm:prSet phldrT="[Text]" custT="1"/>
      <dgm:spPr>
        <a:solidFill>
          <a:schemeClr val="accent5"/>
        </a:solidFill>
      </dgm:spPr>
      <dgm:t>
        <a:bodyPr/>
        <a:lstStyle/>
        <a:p>
          <a:r>
            <a:rPr lang="en-US" sz="1400" dirty="0" smtClean="0"/>
            <a:t>Middleware</a:t>
          </a:r>
          <a:endParaRPr lang="en-US" sz="1400" dirty="0"/>
        </a:p>
      </dgm:t>
    </dgm:pt>
    <dgm:pt modelId="{BCE1230C-12FC-4B56-9E67-D6CA1EAAFABF}" type="parTrans" cxnId="{A33499CA-13A0-43BA-B059-CA0C71308F22}">
      <dgm:prSet/>
      <dgm:spPr/>
      <dgm:t>
        <a:bodyPr/>
        <a:lstStyle/>
        <a:p>
          <a:endParaRPr lang="en-US" sz="1600"/>
        </a:p>
      </dgm:t>
    </dgm:pt>
    <dgm:pt modelId="{4DF42362-0C38-4AD3-9DA5-F459FF34CA7C}" type="sibTrans" cxnId="{A33499CA-13A0-43BA-B059-CA0C71308F22}">
      <dgm:prSet/>
      <dgm:spPr/>
      <dgm:t>
        <a:bodyPr/>
        <a:lstStyle/>
        <a:p>
          <a:endParaRPr lang="en-US" sz="1600"/>
        </a:p>
      </dgm:t>
    </dgm:pt>
    <dgm:pt modelId="{51C62B5A-28F5-465B-AA1F-0656773E14EF}">
      <dgm:prSet phldrT="[Text]" custT="1"/>
      <dgm:spPr>
        <a:solidFill>
          <a:schemeClr val="accent5"/>
        </a:solidFill>
      </dgm:spPr>
      <dgm:t>
        <a:bodyPr/>
        <a:lstStyle/>
        <a:p>
          <a:r>
            <a:rPr lang="en-US" sz="1400" dirty="0" smtClean="0"/>
            <a:t>Operating system</a:t>
          </a:r>
          <a:endParaRPr lang="en-US" sz="1400" dirty="0"/>
        </a:p>
      </dgm:t>
    </dgm:pt>
    <dgm:pt modelId="{73E35F20-0528-4F79-8979-797DFF5CD61F}" type="parTrans" cxnId="{A886E6A3-0DF3-4142-89D6-4C0A83E146F2}">
      <dgm:prSet/>
      <dgm:spPr/>
      <dgm:t>
        <a:bodyPr/>
        <a:lstStyle/>
        <a:p>
          <a:endParaRPr lang="en-US" sz="1600"/>
        </a:p>
      </dgm:t>
    </dgm:pt>
    <dgm:pt modelId="{6F5B10F1-AA3F-4B4B-B974-3328BCAF9106}" type="sibTrans" cxnId="{A886E6A3-0DF3-4142-89D6-4C0A83E146F2}">
      <dgm:prSet/>
      <dgm:spPr/>
      <dgm:t>
        <a:bodyPr/>
        <a:lstStyle/>
        <a:p>
          <a:endParaRPr lang="en-US" sz="1600"/>
        </a:p>
      </dgm:t>
    </dgm:pt>
    <dgm:pt modelId="{F6F1D446-43D9-4809-B660-DFAC7A9B246F}">
      <dgm:prSet phldrT="[Text]" custT="1"/>
      <dgm:spPr>
        <a:solidFill>
          <a:schemeClr val="accent5"/>
        </a:solidFill>
      </dgm:spPr>
      <dgm:t>
        <a:bodyPr/>
        <a:lstStyle/>
        <a:p>
          <a:r>
            <a:rPr lang="en-US" sz="1400" dirty="0" err="1" smtClean="0"/>
            <a:t>Virtualisation</a:t>
          </a:r>
          <a:r>
            <a:rPr lang="en-US" sz="1400" dirty="0" smtClean="0"/>
            <a:t> layer</a:t>
          </a:r>
          <a:endParaRPr lang="en-US" sz="1400" dirty="0"/>
        </a:p>
      </dgm:t>
    </dgm:pt>
    <dgm:pt modelId="{1BBAB898-A182-4D18-8388-45CE0F265ACE}" type="parTrans" cxnId="{AF068677-064E-4187-85A9-B5B7B89EC055}">
      <dgm:prSet/>
      <dgm:spPr/>
      <dgm:t>
        <a:bodyPr/>
        <a:lstStyle/>
        <a:p>
          <a:endParaRPr lang="en-US" sz="1600"/>
        </a:p>
      </dgm:t>
    </dgm:pt>
    <dgm:pt modelId="{D486BE15-1901-4537-BF12-863A8383048E}" type="sibTrans" cxnId="{AF068677-064E-4187-85A9-B5B7B89EC055}">
      <dgm:prSet/>
      <dgm:spPr/>
      <dgm:t>
        <a:bodyPr/>
        <a:lstStyle/>
        <a:p>
          <a:endParaRPr lang="en-US" sz="1600"/>
        </a:p>
      </dgm:t>
    </dgm:pt>
    <dgm:pt modelId="{E57E9729-ECC2-4761-886F-4191F2D6A8A4}">
      <dgm:prSet phldrT="[Text]" custT="1"/>
      <dgm:spPr>
        <a:solidFill>
          <a:schemeClr val="accent5"/>
        </a:solidFill>
      </dgm:spPr>
      <dgm:t>
        <a:bodyPr/>
        <a:lstStyle/>
        <a:p>
          <a:r>
            <a:rPr lang="en-US" sz="1400" dirty="0" smtClean="0"/>
            <a:t>Physical server</a:t>
          </a:r>
          <a:endParaRPr lang="en-US" sz="1400" dirty="0"/>
        </a:p>
      </dgm:t>
    </dgm:pt>
    <dgm:pt modelId="{89A5DDD8-F703-40F7-A826-A7A1FBFCA237}" type="parTrans" cxnId="{7B6B2D57-0364-41B0-B4F8-945F46F7AB3C}">
      <dgm:prSet/>
      <dgm:spPr/>
      <dgm:t>
        <a:bodyPr/>
        <a:lstStyle/>
        <a:p>
          <a:endParaRPr lang="en-US" sz="1600"/>
        </a:p>
      </dgm:t>
    </dgm:pt>
    <dgm:pt modelId="{0FB3B3C8-EBD8-4D8D-B271-3F77D30F42FA}" type="sibTrans" cxnId="{7B6B2D57-0364-41B0-B4F8-945F46F7AB3C}">
      <dgm:prSet/>
      <dgm:spPr/>
      <dgm:t>
        <a:bodyPr/>
        <a:lstStyle/>
        <a:p>
          <a:endParaRPr lang="en-US" sz="1600"/>
        </a:p>
      </dgm:t>
    </dgm:pt>
    <dgm:pt modelId="{9360D2C4-F420-4DEA-9A6A-4916DBEF9E36}">
      <dgm:prSet phldrT="[Text]" custT="1"/>
      <dgm:spPr>
        <a:solidFill>
          <a:schemeClr val="accent5"/>
        </a:solidFill>
      </dgm:spPr>
      <dgm:t>
        <a:bodyPr/>
        <a:lstStyle/>
        <a:p>
          <a:r>
            <a:rPr lang="en-US" sz="1400" dirty="0" smtClean="0"/>
            <a:t>Network</a:t>
          </a:r>
          <a:endParaRPr lang="en-US" sz="1400" dirty="0"/>
        </a:p>
      </dgm:t>
    </dgm:pt>
    <dgm:pt modelId="{93EF3801-CD3B-4832-8032-4B1546BAA1EA}" type="parTrans" cxnId="{4D6EA532-EB6F-43FB-9D99-9E4470919F26}">
      <dgm:prSet/>
      <dgm:spPr/>
      <dgm:t>
        <a:bodyPr/>
        <a:lstStyle/>
        <a:p>
          <a:endParaRPr lang="en-US" sz="1600"/>
        </a:p>
      </dgm:t>
    </dgm:pt>
    <dgm:pt modelId="{EC026265-EC93-45AF-8C43-20645EA1E37D}" type="sibTrans" cxnId="{4D6EA532-EB6F-43FB-9D99-9E4470919F26}">
      <dgm:prSet/>
      <dgm:spPr/>
      <dgm:t>
        <a:bodyPr/>
        <a:lstStyle/>
        <a:p>
          <a:endParaRPr lang="en-US" sz="1600"/>
        </a:p>
      </dgm:t>
    </dgm:pt>
    <dgm:pt modelId="{A9371E6F-7029-4A5C-9360-A36C88079326}">
      <dgm:prSet phldrT="[Text]" custT="1"/>
      <dgm:spPr>
        <a:solidFill>
          <a:schemeClr val="accent5"/>
        </a:solidFill>
      </dgm:spPr>
      <dgm:t>
        <a:bodyPr/>
        <a:lstStyle/>
        <a:p>
          <a:r>
            <a:rPr lang="en-US" sz="1400" dirty="0" smtClean="0"/>
            <a:t>Storage devices</a:t>
          </a:r>
          <a:endParaRPr lang="en-US" sz="1400" dirty="0"/>
        </a:p>
      </dgm:t>
    </dgm:pt>
    <dgm:pt modelId="{A577AA95-1281-4406-AC26-92D110CDBD92}" type="parTrans" cxnId="{297CD6C1-6483-4BF2-909B-0925723E1870}">
      <dgm:prSet/>
      <dgm:spPr/>
      <dgm:t>
        <a:bodyPr/>
        <a:lstStyle/>
        <a:p>
          <a:endParaRPr lang="en-US" sz="1600"/>
        </a:p>
      </dgm:t>
    </dgm:pt>
    <dgm:pt modelId="{49EBEFFE-9D79-419A-8045-B603125AEA81}" type="sibTrans" cxnId="{297CD6C1-6483-4BF2-909B-0925723E1870}">
      <dgm:prSet/>
      <dgm:spPr/>
      <dgm:t>
        <a:bodyPr/>
        <a:lstStyle/>
        <a:p>
          <a:endParaRPr lang="en-US" sz="1600"/>
        </a:p>
      </dgm:t>
    </dgm:pt>
    <dgm:pt modelId="{44318F72-C5A9-4847-A0CB-07693B4C22E4}" type="pres">
      <dgm:prSet presAssocID="{55F8FFA5-20CE-43A2-BF1A-559A577DBDC9}" presName="linear" presStyleCnt="0">
        <dgm:presLayoutVars>
          <dgm:animLvl val="lvl"/>
          <dgm:resizeHandles val="exact"/>
        </dgm:presLayoutVars>
      </dgm:prSet>
      <dgm:spPr/>
      <dgm:t>
        <a:bodyPr/>
        <a:lstStyle/>
        <a:p>
          <a:endParaRPr lang="en-US"/>
        </a:p>
      </dgm:t>
    </dgm:pt>
    <dgm:pt modelId="{9E531C8B-4942-422A-848A-341B2B4294F2}" type="pres">
      <dgm:prSet presAssocID="{4E04C654-4139-48F9-81B9-2DC6FDBC6BDD}" presName="parentText" presStyleLbl="node1" presStyleIdx="0" presStyleCnt="9">
        <dgm:presLayoutVars>
          <dgm:chMax val="0"/>
          <dgm:bulletEnabled val="1"/>
        </dgm:presLayoutVars>
      </dgm:prSet>
      <dgm:spPr/>
      <dgm:t>
        <a:bodyPr/>
        <a:lstStyle/>
        <a:p>
          <a:endParaRPr lang="en-US"/>
        </a:p>
      </dgm:t>
    </dgm:pt>
    <dgm:pt modelId="{8CB372B7-ACA9-4F8C-8C8C-0E509F45182A}" type="pres">
      <dgm:prSet presAssocID="{BA58C840-F282-4F28-A944-BC7E79CC1300}" presName="spacer" presStyleCnt="0"/>
      <dgm:spPr/>
    </dgm:pt>
    <dgm:pt modelId="{B83814BA-7A53-435F-A126-D1BF557845A4}" type="pres">
      <dgm:prSet presAssocID="{BFB4EB38-F453-4BBC-A57A-0328891F3C5E}" presName="parentText" presStyleLbl="node1" presStyleIdx="1" presStyleCnt="9">
        <dgm:presLayoutVars>
          <dgm:chMax val="0"/>
          <dgm:bulletEnabled val="1"/>
        </dgm:presLayoutVars>
      </dgm:prSet>
      <dgm:spPr/>
      <dgm:t>
        <a:bodyPr/>
        <a:lstStyle/>
        <a:p>
          <a:endParaRPr lang="en-US"/>
        </a:p>
      </dgm:t>
    </dgm:pt>
    <dgm:pt modelId="{1885966B-300F-4C78-8ED8-E476968E29AC}" type="pres">
      <dgm:prSet presAssocID="{7FFD1378-B814-4DFC-9975-104C7ECDBD3A}" presName="spacer" presStyleCnt="0"/>
      <dgm:spPr/>
    </dgm:pt>
    <dgm:pt modelId="{269312FC-51FC-47BD-BADA-4ACB48BA9193}" type="pres">
      <dgm:prSet presAssocID="{EEA208EA-98ED-4C45-B992-D57CB025F0F7}" presName="parentText" presStyleLbl="node1" presStyleIdx="2" presStyleCnt="9">
        <dgm:presLayoutVars>
          <dgm:chMax val="0"/>
          <dgm:bulletEnabled val="1"/>
        </dgm:presLayoutVars>
      </dgm:prSet>
      <dgm:spPr/>
      <dgm:t>
        <a:bodyPr/>
        <a:lstStyle/>
        <a:p>
          <a:endParaRPr lang="en-US"/>
        </a:p>
      </dgm:t>
    </dgm:pt>
    <dgm:pt modelId="{FE608551-CDEC-40CA-80A9-A20C219765F3}" type="pres">
      <dgm:prSet presAssocID="{B0C1FC2E-572C-408D-AA57-24A4231FD213}" presName="spacer" presStyleCnt="0"/>
      <dgm:spPr/>
    </dgm:pt>
    <dgm:pt modelId="{5E3B7984-1FF0-4FF1-850C-DFF12E2F8AD7}" type="pres">
      <dgm:prSet presAssocID="{BF24494A-A999-4BA8-BBA7-59D940E2FCB7}" presName="parentText" presStyleLbl="node1" presStyleIdx="3" presStyleCnt="9">
        <dgm:presLayoutVars>
          <dgm:chMax val="0"/>
          <dgm:bulletEnabled val="1"/>
        </dgm:presLayoutVars>
      </dgm:prSet>
      <dgm:spPr/>
      <dgm:t>
        <a:bodyPr/>
        <a:lstStyle/>
        <a:p>
          <a:endParaRPr lang="en-US"/>
        </a:p>
      </dgm:t>
    </dgm:pt>
    <dgm:pt modelId="{2972953C-6A54-4E65-8AA0-455F44AD733D}" type="pres">
      <dgm:prSet presAssocID="{4DF42362-0C38-4AD3-9DA5-F459FF34CA7C}" presName="spacer" presStyleCnt="0"/>
      <dgm:spPr/>
    </dgm:pt>
    <dgm:pt modelId="{06B58372-DE50-40D6-949C-02F077CA0EE9}" type="pres">
      <dgm:prSet presAssocID="{51C62B5A-28F5-465B-AA1F-0656773E14EF}" presName="parentText" presStyleLbl="node1" presStyleIdx="4" presStyleCnt="9">
        <dgm:presLayoutVars>
          <dgm:chMax val="0"/>
          <dgm:bulletEnabled val="1"/>
        </dgm:presLayoutVars>
      </dgm:prSet>
      <dgm:spPr/>
      <dgm:t>
        <a:bodyPr/>
        <a:lstStyle/>
        <a:p>
          <a:endParaRPr lang="en-US"/>
        </a:p>
      </dgm:t>
    </dgm:pt>
    <dgm:pt modelId="{633945F1-58AA-42E9-BCAA-1CABFDA32093}" type="pres">
      <dgm:prSet presAssocID="{6F5B10F1-AA3F-4B4B-B974-3328BCAF9106}" presName="spacer" presStyleCnt="0"/>
      <dgm:spPr/>
    </dgm:pt>
    <dgm:pt modelId="{0EC331A6-8E07-491A-8155-9AF851894410}" type="pres">
      <dgm:prSet presAssocID="{F6F1D446-43D9-4809-B660-DFAC7A9B246F}" presName="parentText" presStyleLbl="node1" presStyleIdx="5" presStyleCnt="9">
        <dgm:presLayoutVars>
          <dgm:chMax val="0"/>
          <dgm:bulletEnabled val="1"/>
        </dgm:presLayoutVars>
      </dgm:prSet>
      <dgm:spPr/>
      <dgm:t>
        <a:bodyPr/>
        <a:lstStyle/>
        <a:p>
          <a:endParaRPr lang="en-US"/>
        </a:p>
      </dgm:t>
    </dgm:pt>
    <dgm:pt modelId="{111F5172-5F98-40DC-8B94-152B9DCF072C}" type="pres">
      <dgm:prSet presAssocID="{D486BE15-1901-4537-BF12-863A8383048E}" presName="spacer" presStyleCnt="0"/>
      <dgm:spPr/>
    </dgm:pt>
    <dgm:pt modelId="{1804AD98-51C3-4FC4-87CF-040BD3E7277C}" type="pres">
      <dgm:prSet presAssocID="{E57E9729-ECC2-4761-886F-4191F2D6A8A4}" presName="parentText" presStyleLbl="node1" presStyleIdx="6" presStyleCnt="9">
        <dgm:presLayoutVars>
          <dgm:chMax val="0"/>
          <dgm:bulletEnabled val="1"/>
        </dgm:presLayoutVars>
      </dgm:prSet>
      <dgm:spPr/>
      <dgm:t>
        <a:bodyPr/>
        <a:lstStyle/>
        <a:p>
          <a:endParaRPr lang="en-US"/>
        </a:p>
      </dgm:t>
    </dgm:pt>
    <dgm:pt modelId="{F09DF833-3251-489D-A4EE-A3B2564D51B6}" type="pres">
      <dgm:prSet presAssocID="{0FB3B3C8-EBD8-4D8D-B271-3F77D30F42FA}" presName="spacer" presStyleCnt="0"/>
      <dgm:spPr/>
    </dgm:pt>
    <dgm:pt modelId="{0855CE33-AE76-4B26-B443-8EA23422C3E9}" type="pres">
      <dgm:prSet presAssocID="{A9371E6F-7029-4A5C-9360-A36C88079326}" presName="parentText" presStyleLbl="node1" presStyleIdx="7" presStyleCnt="9">
        <dgm:presLayoutVars>
          <dgm:chMax val="0"/>
          <dgm:bulletEnabled val="1"/>
        </dgm:presLayoutVars>
      </dgm:prSet>
      <dgm:spPr/>
      <dgm:t>
        <a:bodyPr/>
        <a:lstStyle/>
        <a:p>
          <a:endParaRPr lang="en-US"/>
        </a:p>
      </dgm:t>
    </dgm:pt>
    <dgm:pt modelId="{6B485354-1758-4525-A3F3-DBEB61E897E5}" type="pres">
      <dgm:prSet presAssocID="{49EBEFFE-9D79-419A-8045-B603125AEA81}" presName="spacer" presStyleCnt="0"/>
      <dgm:spPr/>
    </dgm:pt>
    <dgm:pt modelId="{110A82BB-48A7-45AF-B4C7-B740B8DC5288}" type="pres">
      <dgm:prSet presAssocID="{9360D2C4-F420-4DEA-9A6A-4916DBEF9E36}" presName="parentText" presStyleLbl="node1" presStyleIdx="8" presStyleCnt="9">
        <dgm:presLayoutVars>
          <dgm:chMax val="0"/>
          <dgm:bulletEnabled val="1"/>
        </dgm:presLayoutVars>
      </dgm:prSet>
      <dgm:spPr/>
      <dgm:t>
        <a:bodyPr/>
        <a:lstStyle/>
        <a:p>
          <a:endParaRPr lang="en-US"/>
        </a:p>
      </dgm:t>
    </dgm:pt>
  </dgm:ptLst>
  <dgm:cxnLst>
    <dgm:cxn modelId="{7B6B2D57-0364-41B0-B4F8-945F46F7AB3C}" srcId="{55F8FFA5-20CE-43A2-BF1A-559A577DBDC9}" destId="{E57E9729-ECC2-4761-886F-4191F2D6A8A4}" srcOrd="6" destOrd="0" parTransId="{89A5DDD8-F703-40F7-A826-A7A1FBFCA237}" sibTransId="{0FB3B3C8-EBD8-4D8D-B271-3F77D30F42FA}"/>
    <dgm:cxn modelId="{A33499CA-13A0-43BA-B059-CA0C71308F22}" srcId="{55F8FFA5-20CE-43A2-BF1A-559A577DBDC9}" destId="{BF24494A-A999-4BA8-BBA7-59D940E2FCB7}" srcOrd="3" destOrd="0" parTransId="{BCE1230C-12FC-4B56-9E67-D6CA1EAAFABF}" sibTransId="{4DF42362-0C38-4AD3-9DA5-F459FF34CA7C}"/>
    <dgm:cxn modelId="{2B5E9E20-2282-4C1E-9447-A1165EFF7AB4}" srcId="{55F8FFA5-20CE-43A2-BF1A-559A577DBDC9}" destId="{BFB4EB38-F453-4BBC-A57A-0328891F3C5E}" srcOrd="1" destOrd="0" parTransId="{20361459-6B65-4AF0-86CC-72A5AB857BD7}" sibTransId="{7FFD1378-B814-4DFC-9975-104C7ECDBD3A}"/>
    <dgm:cxn modelId="{E41725B4-4890-4292-96A3-95A9A78247A0}" type="presOf" srcId="{BF24494A-A999-4BA8-BBA7-59D940E2FCB7}" destId="{5E3B7984-1FF0-4FF1-850C-DFF12E2F8AD7}" srcOrd="0" destOrd="0" presId="urn:microsoft.com/office/officeart/2005/8/layout/vList2"/>
    <dgm:cxn modelId="{A886E6A3-0DF3-4142-89D6-4C0A83E146F2}" srcId="{55F8FFA5-20CE-43A2-BF1A-559A577DBDC9}" destId="{51C62B5A-28F5-465B-AA1F-0656773E14EF}" srcOrd="4" destOrd="0" parTransId="{73E35F20-0528-4F79-8979-797DFF5CD61F}" sibTransId="{6F5B10F1-AA3F-4B4B-B974-3328BCAF9106}"/>
    <dgm:cxn modelId="{7E0C0D35-B3C8-489B-8951-093962086205}" type="presOf" srcId="{A9371E6F-7029-4A5C-9360-A36C88079326}" destId="{0855CE33-AE76-4B26-B443-8EA23422C3E9}" srcOrd="0" destOrd="0" presId="urn:microsoft.com/office/officeart/2005/8/layout/vList2"/>
    <dgm:cxn modelId="{07621A77-3A53-4087-A44A-36AC18371DE8}" srcId="{55F8FFA5-20CE-43A2-BF1A-559A577DBDC9}" destId="{EEA208EA-98ED-4C45-B992-D57CB025F0F7}" srcOrd="2" destOrd="0" parTransId="{3537ED05-4FAC-4138-9FDB-FCEA7CE0E493}" sibTransId="{B0C1FC2E-572C-408D-AA57-24A4231FD213}"/>
    <dgm:cxn modelId="{4D6EA532-EB6F-43FB-9D99-9E4470919F26}" srcId="{55F8FFA5-20CE-43A2-BF1A-559A577DBDC9}" destId="{9360D2C4-F420-4DEA-9A6A-4916DBEF9E36}" srcOrd="8" destOrd="0" parTransId="{93EF3801-CD3B-4832-8032-4B1546BAA1EA}" sibTransId="{EC026265-EC93-45AF-8C43-20645EA1E37D}"/>
    <dgm:cxn modelId="{297CD6C1-6483-4BF2-909B-0925723E1870}" srcId="{55F8FFA5-20CE-43A2-BF1A-559A577DBDC9}" destId="{A9371E6F-7029-4A5C-9360-A36C88079326}" srcOrd="7" destOrd="0" parTransId="{A577AA95-1281-4406-AC26-92D110CDBD92}" sibTransId="{49EBEFFE-9D79-419A-8045-B603125AEA81}"/>
    <dgm:cxn modelId="{0B8B8AAE-A7B2-4091-A8D3-8ED36B1E26A7}" type="presOf" srcId="{F6F1D446-43D9-4809-B660-DFAC7A9B246F}" destId="{0EC331A6-8E07-491A-8155-9AF851894410}" srcOrd="0" destOrd="0" presId="urn:microsoft.com/office/officeart/2005/8/layout/vList2"/>
    <dgm:cxn modelId="{AF068677-064E-4187-85A9-B5B7B89EC055}" srcId="{55F8FFA5-20CE-43A2-BF1A-559A577DBDC9}" destId="{F6F1D446-43D9-4809-B660-DFAC7A9B246F}" srcOrd="5" destOrd="0" parTransId="{1BBAB898-A182-4D18-8388-45CE0F265ACE}" sibTransId="{D486BE15-1901-4537-BF12-863A8383048E}"/>
    <dgm:cxn modelId="{C6653A1F-BEEA-444A-9AA0-A6003584A272}" type="presOf" srcId="{EEA208EA-98ED-4C45-B992-D57CB025F0F7}" destId="{269312FC-51FC-47BD-BADA-4ACB48BA9193}" srcOrd="0" destOrd="0" presId="urn:microsoft.com/office/officeart/2005/8/layout/vList2"/>
    <dgm:cxn modelId="{8F7B02FC-CEE6-430C-8827-49845F6C90E9}" type="presOf" srcId="{51C62B5A-28F5-465B-AA1F-0656773E14EF}" destId="{06B58372-DE50-40D6-949C-02F077CA0EE9}" srcOrd="0" destOrd="0" presId="urn:microsoft.com/office/officeart/2005/8/layout/vList2"/>
    <dgm:cxn modelId="{62A62E6D-C1A0-457B-8F38-6BA4FF0A002C}" type="presOf" srcId="{9360D2C4-F420-4DEA-9A6A-4916DBEF9E36}" destId="{110A82BB-48A7-45AF-B4C7-B740B8DC5288}" srcOrd="0" destOrd="0" presId="urn:microsoft.com/office/officeart/2005/8/layout/vList2"/>
    <dgm:cxn modelId="{C9FB1445-BE28-47D4-801B-9B644C4CE811}" srcId="{55F8FFA5-20CE-43A2-BF1A-559A577DBDC9}" destId="{4E04C654-4139-48F9-81B9-2DC6FDBC6BDD}" srcOrd="0" destOrd="0" parTransId="{BF809807-E56E-4998-A61D-DE1618038059}" sibTransId="{BA58C840-F282-4F28-A944-BC7E79CC1300}"/>
    <dgm:cxn modelId="{8C5BC9C6-9CA3-49C6-A310-921B0D2B48D7}" type="presOf" srcId="{4E04C654-4139-48F9-81B9-2DC6FDBC6BDD}" destId="{9E531C8B-4942-422A-848A-341B2B4294F2}" srcOrd="0" destOrd="0" presId="urn:microsoft.com/office/officeart/2005/8/layout/vList2"/>
    <dgm:cxn modelId="{991FA2D0-63D8-4E18-831A-9D51FF527B15}" type="presOf" srcId="{BFB4EB38-F453-4BBC-A57A-0328891F3C5E}" destId="{B83814BA-7A53-435F-A126-D1BF557845A4}" srcOrd="0" destOrd="0" presId="urn:microsoft.com/office/officeart/2005/8/layout/vList2"/>
    <dgm:cxn modelId="{BA73E30B-715C-468D-8677-24BBA59C57ED}" type="presOf" srcId="{E57E9729-ECC2-4761-886F-4191F2D6A8A4}" destId="{1804AD98-51C3-4FC4-87CF-040BD3E7277C}" srcOrd="0" destOrd="0" presId="urn:microsoft.com/office/officeart/2005/8/layout/vList2"/>
    <dgm:cxn modelId="{80EE87FC-B164-4DD3-8D3F-223FD1128452}" type="presOf" srcId="{55F8FFA5-20CE-43A2-BF1A-559A577DBDC9}" destId="{44318F72-C5A9-4847-A0CB-07693B4C22E4}" srcOrd="0" destOrd="0" presId="urn:microsoft.com/office/officeart/2005/8/layout/vList2"/>
    <dgm:cxn modelId="{33B3B839-B1E4-4FB9-BB75-2B62858AC56E}" type="presParOf" srcId="{44318F72-C5A9-4847-A0CB-07693B4C22E4}" destId="{9E531C8B-4942-422A-848A-341B2B4294F2}" srcOrd="0" destOrd="0" presId="urn:microsoft.com/office/officeart/2005/8/layout/vList2"/>
    <dgm:cxn modelId="{B5C104C8-EF3E-4ECD-B56A-0B1DFAF4D2AD}" type="presParOf" srcId="{44318F72-C5A9-4847-A0CB-07693B4C22E4}" destId="{8CB372B7-ACA9-4F8C-8C8C-0E509F45182A}" srcOrd="1" destOrd="0" presId="urn:microsoft.com/office/officeart/2005/8/layout/vList2"/>
    <dgm:cxn modelId="{67C0773D-2242-4601-B840-B7964BB0BCC0}" type="presParOf" srcId="{44318F72-C5A9-4847-A0CB-07693B4C22E4}" destId="{B83814BA-7A53-435F-A126-D1BF557845A4}" srcOrd="2" destOrd="0" presId="urn:microsoft.com/office/officeart/2005/8/layout/vList2"/>
    <dgm:cxn modelId="{5D03180A-87C7-4F3B-BF9B-480FB1C6E36C}" type="presParOf" srcId="{44318F72-C5A9-4847-A0CB-07693B4C22E4}" destId="{1885966B-300F-4C78-8ED8-E476968E29AC}" srcOrd="3" destOrd="0" presId="urn:microsoft.com/office/officeart/2005/8/layout/vList2"/>
    <dgm:cxn modelId="{3BB943D9-F7B4-4369-8D92-46967556DB12}" type="presParOf" srcId="{44318F72-C5A9-4847-A0CB-07693B4C22E4}" destId="{269312FC-51FC-47BD-BADA-4ACB48BA9193}" srcOrd="4" destOrd="0" presId="urn:microsoft.com/office/officeart/2005/8/layout/vList2"/>
    <dgm:cxn modelId="{C8457EB3-84B5-4242-A4E6-73878BD2C3F1}" type="presParOf" srcId="{44318F72-C5A9-4847-A0CB-07693B4C22E4}" destId="{FE608551-CDEC-40CA-80A9-A20C219765F3}" srcOrd="5" destOrd="0" presId="urn:microsoft.com/office/officeart/2005/8/layout/vList2"/>
    <dgm:cxn modelId="{86452A46-3EF5-46BA-8B9F-F36DDDFABED6}" type="presParOf" srcId="{44318F72-C5A9-4847-A0CB-07693B4C22E4}" destId="{5E3B7984-1FF0-4FF1-850C-DFF12E2F8AD7}" srcOrd="6" destOrd="0" presId="urn:microsoft.com/office/officeart/2005/8/layout/vList2"/>
    <dgm:cxn modelId="{FFFE1E08-2E24-4970-A03C-4E2599093F7D}" type="presParOf" srcId="{44318F72-C5A9-4847-A0CB-07693B4C22E4}" destId="{2972953C-6A54-4E65-8AA0-455F44AD733D}" srcOrd="7" destOrd="0" presId="urn:microsoft.com/office/officeart/2005/8/layout/vList2"/>
    <dgm:cxn modelId="{ED48130D-A97A-4469-838B-955A9DD1FE2D}" type="presParOf" srcId="{44318F72-C5A9-4847-A0CB-07693B4C22E4}" destId="{06B58372-DE50-40D6-949C-02F077CA0EE9}" srcOrd="8" destOrd="0" presId="urn:microsoft.com/office/officeart/2005/8/layout/vList2"/>
    <dgm:cxn modelId="{E704B26C-F520-473D-B750-492AC39F6D4C}" type="presParOf" srcId="{44318F72-C5A9-4847-A0CB-07693B4C22E4}" destId="{633945F1-58AA-42E9-BCAA-1CABFDA32093}" srcOrd="9" destOrd="0" presId="urn:microsoft.com/office/officeart/2005/8/layout/vList2"/>
    <dgm:cxn modelId="{5583E45A-A20A-417B-B528-F1E91DEAAD0A}" type="presParOf" srcId="{44318F72-C5A9-4847-A0CB-07693B4C22E4}" destId="{0EC331A6-8E07-491A-8155-9AF851894410}" srcOrd="10" destOrd="0" presId="urn:microsoft.com/office/officeart/2005/8/layout/vList2"/>
    <dgm:cxn modelId="{B66B08C0-B5B6-4128-80B4-BEF859B8436C}" type="presParOf" srcId="{44318F72-C5A9-4847-A0CB-07693B4C22E4}" destId="{111F5172-5F98-40DC-8B94-152B9DCF072C}" srcOrd="11" destOrd="0" presId="urn:microsoft.com/office/officeart/2005/8/layout/vList2"/>
    <dgm:cxn modelId="{45832ED1-A4C4-451B-8544-2BF320DE16DB}" type="presParOf" srcId="{44318F72-C5A9-4847-A0CB-07693B4C22E4}" destId="{1804AD98-51C3-4FC4-87CF-040BD3E7277C}" srcOrd="12" destOrd="0" presId="urn:microsoft.com/office/officeart/2005/8/layout/vList2"/>
    <dgm:cxn modelId="{17DEAF58-5A2C-415A-AC5D-7B7C4D033C57}" type="presParOf" srcId="{44318F72-C5A9-4847-A0CB-07693B4C22E4}" destId="{F09DF833-3251-489D-A4EE-A3B2564D51B6}" srcOrd="13" destOrd="0" presId="urn:microsoft.com/office/officeart/2005/8/layout/vList2"/>
    <dgm:cxn modelId="{9661DFA4-6150-440B-97B0-CC0213FA1F4C}" type="presParOf" srcId="{44318F72-C5A9-4847-A0CB-07693B4C22E4}" destId="{0855CE33-AE76-4B26-B443-8EA23422C3E9}" srcOrd="14" destOrd="0" presId="urn:microsoft.com/office/officeart/2005/8/layout/vList2"/>
    <dgm:cxn modelId="{FA393F03-6C12-48B6-93BA-19C3017DD567}" type="presParOf" srcId="{44318F72-C5A9-4847-A0CB-07693B4C22E4}" destId="{6B485354-1758-4525-A3F3-DBEB61E897E5}" srcOrd="15" destOrd="0" presId="urn:microsoft.com/office/officeart/2005/8/layout/vList2"/>
    <dgm:cxn modelId="{BC60E9B4-7AD1-4B53-9896-7CD1A07C8EDF}" type="presParOf" srcId="{44318F72-C5A9-4847-A0CB-07693B4C22E4}" destId="{110A82BB-48A7-45AF-B4C7-B740B8DC5288}" srcOrd="1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F8FFA5-20CE-43A2-BF1A-559A577DBDC9}" type="doc">
      <dgm:prSet loTypeId="urn:microsoft.com/office/officeart/2005/8/layout/vList2" loCatId="list" qsTypeId="urn:microsoft.com/office/officeart/2005/8/quickstyle/simple3" qsCatId="simple" csTypeId="urn:microsoft.com/office/officeart/2005/8/colors/accent0_1" csCatId="mainScheme" phldr="1"/>
      <dgm:spPr/>
      <dgm:t>
        <a:bodyPr/>
        <a:lstStyle/>
        <a:p>
          <a:endParaRPr lang="en-US"/>
        </a:p>
      </dgm:t>
    </dgm:pt>
    <dgm:pt modelId="{4E04C654-4139-48F9-81B9-2DC6FDBC6BDD}">
      <dgm:prSet phldrT="[Text]" custT="1"/>
      <dgm:spPr>
        <a:solidFill>
          <a:schemeClr val="accent5"/>
        </a:solidFill>
      </dgm:spPr>
      <dgm:t>
        <a:bodyPr/>
        <a:lstStyle/>
        <a:p>
          <a:r>
            <a:rPr lang="en-US" sz="1400" dirty="0" smtClean="0"/>
            <a:t>Application</a:t>
          </a:r>
          <a:endParaRPr lang="en-US" sz="1400" dirty="0"/>
        </a:p>
      </dgm:t>
    </dgm:pt>
    <dgm:pt modelId="{BF809807-E56E-4998-A61D-DE1618038059}" type="parTrans" cxnId="{C9FB1445-BE28-47D4-801B-9B644C4CE811}">
      <dgm:prSet/>
      <dgm:spPr/>
      <dgm:t>
        <a:bodyPr/>
        <a:lstStyle/>
        <a:p>
          <a:endParaRPr lang="en-US" sz="1600"/>
        </a:p>
      </dgm:t>
    </dgm:pt>
    <dgm:pt modelId="{BA58C840-F282-4F28-A944-BC7E79CC1300}" type="sibTrans" cxnId="{C9FB1445-BE28-47D4-801B-9B644C4CE811}">
      <dgm:prSet/>
      <dgm:spPr/>
      <dgm:t>
        <a:bodyPr/>
        <a:lstStyle/>
        <a:p>
          <a:endParaRPr lang="en-US" sz="1600"/>
        </a:p>
      </dgm:t>
    </dgm:pt>
    <dgm:pt modelId="{BFB4EB38-F453-4BBC-A57A-0328891F3C5E}">
      <dgm:prSet phldrT="[Text]" custT="1"/>
      <dgm:spPr>
        <a:solidFill>
          <a:schemeClr val="accent5"/>
        </a:solidFill>
      </dgm:spPr>
      <dgm:t>
        <a:bodyPr/>
        <a:lstStyle/>
        <a:p>
          <a:r>
            <a:rPr lang="en-US" sz="1400" dirty="0" smtClean="0"/>
            <a:t>Data</a:t>
          </a:r>
          <a:endParaRPr lang="en-US" sz="1400" dirty="0"/>
        </a:p>
      </dgm:t>
    </dgm:pt>
    <dgm:pt modelId="{20361459-6B65-4AF0-86CC-72A5AB857BD7}" type="parTrans" cxnId="{2B5E9E20-2282-4C1E-9447-A1165EFF7AB4}">
      <dgm:prSet/>
      <dgm:spPr/>
      <dgm:t>
        <a:bodyPr/>
        <a:lstStyle/>
        <a:p>
          <a:endParaRPr lang="en-US" sz="1600"/>
        </a:p>
      </dgm:t>
    </dgm:pt>
    <dgm:pt modelId="{7FFD1378-B814-4DFC-9975-104C7ECDBD3A}" type="sibTrans" cxnId="{2B5E9E20-2282-4C1E-9447-A1165EFF7AB4}">
      <dgm:prSet/>
      <dgm:spPr/>
      <dgm:t>
        <a:bodyPr/>
        <a:lstStyle/>
        <a:p>
          <a:endParaRPr lang="en-US" sz="1600"/>
        </a:p>
      </dgm:t>
    </dgm:pt>
    <dgm:pt modelId="{EEA208EA-98ED-4C45-B992-D57CB025F0F7}">
      <dgm:prSet phldrT="[Text]" custT="1"/>
      <dgm:spPr>
        <a:solidFill>
          <a:schemeClr val="accent5"/>
        </a:solidFill>
      </dgm:spPr>
      <dgm:t>
        <a:bodyPr/>
        <a:lstStyle/>
        <a:p>
          <a:r>
            <a:rPr lang="en-US" sz="1400" dirty="0" smtClean="0"/>
            <a:t>Runtime environment</a:t>
          </a:r>
          <a:endParaRPr lang="en-US" sz="1400" dirty="0"/>
        </a:p>
      </dgm:t>
    </dgm:pt>
    <dgm:pt modelId="{3537ED05-4FAC-4138-9FDB-FCEA7CE0E493}" type="parTrans" cxnId="{07621A77-3A53-4087-A44A-36AC18371DE8}">
      <dgm:prSet/>
      <dgm:spPr/>
      <dgm:t>
        <a:bodyPr/>
        <a:lstStyle/>
        <a:p>
          <a:endParaRPr lang="en-US" sz="1600"/>
        </a:p>
      </dgm:t>
    </dgm:pt>
    <dgm:pt modelId="{B0C1FC2E-572C-408D-AA57-24A4231FD213}" type="sibTrans" cxnId="{07621A77-3A53-4087-A44A-36AC18371DE8}">
      <dgm:prSet/>
      <dgm:spPr/>
      <dgm:t>
        <a:bodyPr/>
        <a:lstStyle/>
        <a:p>
          <a:endParaRPr lang="en-US" sz="1600"/>
        </a:p>
      </dgm:t>
    </dgm:pt>
    <dgm:pt modelId="{BF24494A-A999-4BA8-BBA7-59D940E2FCB7}">
      <dgm:prSet phldrT="[Text]" custT="1"/>
      <dgm:spPr>
        <a:solidFill>
          <a:schemeClr val="accent5"/>
        </a:solidFill>
      </dgm:spPr>
      <dgm:t>
        <a:bodyPr/>
        <a:lstStyle/>
        <a:p>
          <a:r>
            <a:rPr lang="en-US" sz="1400" dirty="0" smtClean="0"/>
            <a:t>Middleware</a:t>
          </a:r>
          <a:endParaRPr lang="en-US" sz="1400" dirty="0"/>
        </a:p>
      </dgm:t>
    </dgm:pt>
    <dgm:pt modelId="{BCE1230C-12FC-4B56-9E67-D6CA1EAAFABF}" type="parTrans" cxnId="{A33499CA-13A0-43BA-B059-CA0C71308F22}">
      <dgm:prSet/>
      <dgm:spPr/>
      <dgm:t>
        <a:bodyPr/>
        <a:lstStyle/>
        <a:p>
          <a:endParaRPr lang="en-US" sz="1600"/>
        </a:p>
      </dgm:t>
    </dgm:pt>
    <dgm:pt modelId="{4DF42362-0C38-4AD3-9DA5-F459FF34CA7C}" type="sibTrans" cxnId="{A33499CA-13A0-43BA-B059-CA0C71308F22}">
      <dgm:prSet/>
      <dgm:spPr/>
      <dgm:t>
        <a:bodyPr/>
        <a:lstStyle/>
        <a:p>
          <a:endParaRPr lang="en-US" sz="1600"/>
        </a:p>
      </dgm:t>
    </dgm:pt>
    <dgm:pt modelId="{51C62B5A-28F5-465B-AA1F-0656773E14EF}">
      <dgm:prSet phldrT="[Text]" custT="1"/>
      <dgm:spPr>
        <a:solidFill>
          <a:schemeClr val="accent5"/>
        </a:solidFill>
      </dgm:spPr>
      <dgm:t>
        <a:bodyPr/>
        <a:lstStyle/>
        <a:p>
          <a:r>
            <a:rPr lang="en-US" sz="1400" dirty="0" smtClean="0"/>
            <a:t>Operating system</a:t>
          </a:r>
          <a:endParaRPr lang="en-US" sz="1400" dirty="0"/>
        </a:p>
      </dgm:t>
    </dgm:pt>
    <dgm:pt modelId="{73E35F20-0528-4F79-8979-797DFF5CD61F}" type="parTrans" cxnId="{A886E6A3-0DF3-4142-89D6-4C0A83E146F2}">
      <dgm:prSet/>
      <dgm:spPr/>
      <dgm:t>
        <a:bodyPr/>
        <a:lstStyle/>
        <a:p>
          <a:endParaRPr lang="en-US" sz="1600"/>
        </a:p>
      </dgm:t>
    </dgm:pt>
    <dgm:pt modelId="{6F5B10F1-AA3F-4B4B-B974-3328BCAF9106}" type="sibTrans" cxnId="{A886E6A3-0DF3-4142-89D6-4C0A83E146F2}">
      <dgm:prSet/>
      <dgm:spPr/>
      <dgm:t>
        <a:bodyPr/>
        <a:lstStyle/>
        <a:p>
          <a:endParaRPr lang="en-US" sz="1600"/>
        </a:p>
      </dgm:t>
    </dgm:pt>
    <dgm:pt modelId="{F6F1D446-43D9-4809-B660-DFAC7A9B246F}">
      <dgm:prSet phldrT="[Text]" custT="1"/>
      <dgm:spPr>
        <a:solidFill>
          <a:schemeClr val="accent5"/>
        </a:solidFill>
      </dgm:spPr>
      <dgm:t>
        <a:bodyPr/>
        <a:lstStyle/>
        <a:p>
          <a:r>
            <a:rPr lang="en-US" sz="1400" dirty="0" err="1" smtClean="0"/>
            <a:t>Virtualisation</a:t>
          </a:r>
          <a:r>
            <a:rPr lang="en-US" sz="1400" dirty="0" smtClean="0"/>
            <a:t> layer</a:t>
          </a:r>
          <a:endParaRPr lang="en-US" sz="1400" dirty="0"/>
        </a:p>
      </dgm:t>
    </dgm:pt>
    <dgm:pt modelId="{1BBAB898-A182-4D18-8388-45CE0F265ACE}" type="parTrans" cxnId="{AF068677-064E-4187-85A9-B5B7B89EC055}">
      <dgm:prSet/>
      <dgm:spPr/>
      <dgm:t>
        <a:bodyPr/>
        <a:lstStyle/>
        <a:p>
          <a:endParaRPr lang="en-US" sz="1600"/>
        </a:p>
      </dgm:t>
    </dgm:pt>
    <dgm:pt modelId="{D486BE15-1901-4537-BF12-863A8383048E}" type="sibTrans" cxnId="{AF068677-064E-4187-85A9-B5B7B89EC055}">
      <dgm:prSet/>
      <dgm:spPr/>
      <dgm:t>
        <a:bodyPr/>
        <a:lstStyle/>
        <a:p>
          <a:endParaRPr lang="en-US" sz="1600"/>
        </a:p>
      </dgm:t>
    </dgm:pt>
    <dgm:pt modelId="{E57E9729-ECC2-4761-886F-4191F2D6A8A4}">
      <dgm:prSet phldrT="[Text]" custT="1"/>
      <dgm:spPr>
        <a:solidFill>
          <a:schemeClr val="accent5"/>
        </a:solidFill>
      </dgm:spPr>
      <dgm:t>
        <a:bodyPr/>
        <a:lstStyle/>
        <a:p>
          <a:r>
            <a:rPr lang="en-US" sz="1400" dirty="0" smtClean="0"/>
            <a:t>Physical server</a:t>
          </a:r>
          <a:endParaRPr lang="en-US" sz="1400" dirty="0"/>
        </a:p>
      </dgm:t>
    </dgm:pt>
    <dgm:pt modelId="{89A5DDD8-F703-40F7-A826-A7A1FBFCA237}" type="parTrans" cxnId="{7B6B2D57-0364-41B0-B4F8-945F46F7AB3C}">
      <dgm:prSet/>
      <dgm:spPr/>
      <dgm:t>
        <a:bodyPr/>
        <a:lstStyle/>
        <a:p>
          <a:endParaRPr lang="en-US" sz="1600"/>
        </a:p>
      </dgm:t>
    </dgm:pt>
    <dgm:pt modelId="{0FB3B3C8-EBD8-4D8D-B271-3F77D30F42FA}" type="sibTrans" cxnId="{7B6B2D57-0364-41B0-B4F8-945F46F7AB3C}">
      <dgm:prSet/>
      <dgm:spPr/>
      <dgm:t>
        <a:bodyPr/>
        <a:lstStyle/>
        <a:p>
          <a:endParaRPr lang="en-US" sz="1600"/>
        </a:p>
      </dgm:t>
    </dgm:pt>
    <dgm:pt modelId="{9360D2C4-F420-4DEA-9A6A-4916DBEF9E36}">
      <dgm:prSet phldrT="[Text]" custT="1"/>
      <dgm:spPr>
        <a:solidFill>
          <a:schemeClr val="accent5"/>
        </a:solidFill>
      </dgm:spPr>
      <dgm:t>
        <a:bodyPr/>
        <a:lstStyle/>
        <a:p>
          <a:r>
            <a:rPr lang="en-US" sz="1400" dirty="0" smtClean="0"/>
            <a:t>Network</a:t>
          </a:r>
          <a:endParaRPr lang="en-US" sz="1400" dirty="0"/>
        </a:p>
      </dgm:t>
    </dgm:pt>
    <dgm:pt modelId="{93EF3801-CD3B-4832-8032-4B1546BAA1EA}" type="parTrans" cxnId="{4D6EA532-EB6F-43FB-9D99-9E4470919F26}">
      <dgm:prSet/>
      <dgm:spPr/>
      <dgm:t>
        <a:bodyPr/>
        <a:lstStyle/>
        <a:p>
          <a:endParaRPr lang="en-US" sz="1600"/>
        </a:p>
      </dgm:t>
    </dgm:pt>
    <dgm:pt modelId="{EC026265-EC93-45AF-8C43-20645EA1E37D}" type="sibTrans" cxnId="{4D6EA532-EB6F-43FB-9D99-9E4470919F26}">
      <dgm:prSet/>
      <dgm:spPr/>
      <dgm:t>
        <a:bodyPr/>
        <a:lstStyle/>
        <a:p>
          <a:endParaRPr lang="en-US" sz="1600"/>
        </a:p>
      </dgm:t>
    </dgm:pt>
    <dgm:pt modelId="{A9371E6F-7029-4A5C-9360-A36C88079326}">
      <dgm:prSet phldrT="[Text]" custT="1"/>
      <dgm:spPr>
        <a:solidFill>
          <a:schemeClr val="accent5"/>
        </a:solidFill>
      </dgm:spPr>
      <dgm:t>
        <a:bodyPr/>
        <a:lstStyle/>
        <a:p>
          <a:r>
            <a:rPr lang="en-US" sz="1400" dirty="0" smtClean="0"/>
            <a:t>Storage devices</a:t>
          </a:r>
          <a:endParaRPr lang="en-US" sz="1400" dirty="0"/>
        </a:p>
      </dgm:t>
    </dgm:pt>
    <dgm:pt modelId="{A577AA95-1281-4406-AC26-92D110CDBD92}" type="parTrans" cxnId="{297CD6C1-6483-4BF2-909B-0925723E1870}">
      <dgm:prSet/>
      <dgm:spPr/>
      <dgm:t>
        <a:bodyPr/>
        <a:lstStyle/>
        <a:p>
          <a:endParaRPr lang="en-US" sz="1600"/>
        </a:p>
      </dgm:t>
    </dgm:pt>
    <dgm:pt modelId="{49EBEFFE-9D79-419A-8045-B603125AEA81}" type="sibTrans" cxnId="{297CD6C1-6483-4BF2-909B-0925723E1870}">
      <dgm:prSet/>
      <dgm:spPr/>
      <dgm:t>
        <a:bodyPr/>
        <a:lstStyle/>
        <a:p>
          <a:endParaRPr lang="en-US" sz="1600"/>
        </a:p>
      </dgm:t>
    </dgm:pt>
    <dgm:pt modelId="{44318F72-C5A9-4847-A0CB-07693B4C22E4}" type="pres">
      <dgm:prSet presAssocID="{55F8FFA5-20CE-43A2-BF1A-559A577DBDC9}" presName="linear" presStyleCnt="0">
        <dgm:presLayoutVars>
          <dgm:animLvl val="lvl"/>
          <dgm:resizeHandles val="exact"/>
        </dgm:presLayoutVars>
      </dgm:prSet>
      <dgm:spPr/>
      <dgm:t>
        <a:bodyPr/>
        <a:lstStyle/>
        <a:p>
          <a:endParaRPr lang="en-US"/>
        </a:p>
      </dgm:t>
    </dgm:pt>
    <dgm:pt modelId="{9E531C8B-4942-422A-848A-341B2B4294F2}" type="pres">
      <dgm:prSet presAssocID="{4E04C654-4139-48F9-81B9-2DC6FDBC6BDD}" presName="parentText" presStyleLbl="node1" presStyleIdx="0" presStyleCnt="9">
        <dgm:presLayoutVars>
          <dgm:chMax val="0"/>
          <dgm:bulletEnabled val="1"/>
        </dgm:presLayoutVars>
      </dgm:prSet>
      <dgm:spPr/>
      <dgm:t>
        <a:bodyPr/>
        <a:lstStyle/>
        <a:p>
          <a:endParaRPr lang="en-US"/>
        </a:p>
      </dgm:t>
    </dgm:pt>
    <dgm:pt modelId="{8CB372B7-ACA9-4F8C-8C8C-0E509F45182A}" type="pres">
      <dgm:prSet presAssocID="{BA58C840-F282-4F28-A944-BC7E79CC1300}" presName="spacer" presStyleCnt="0"/>
      <dgm:spPr/>
    </dgm:pt>
    <dgm:pt modelId="{B83814BA-7A53-435F-A126-D1BF557845A4}" type="pres">
      <dgm:prSet presAssocID="{BFB4EB38-F453-4BBC-A57A-0328891F3C5E}" presName="parentText" presStyleLbl="node1" presStyleIdx="1" presStyleCnt="9">
        <dgm:presLayoutVars>
          <dgm:chMax val="0"/>
          <dgm:bulletEnabled val="1"/>
        </dgm:presLayoutVars>
      </dgm:prSet>
      <dgm:spPr/>
      <dgm:t>
        <a:bodyPr/>
        <a:lstStyle/>
        <a:p>
          <a:endParaRPr lang="en-US"/>
        </a:p>
      </dgm:t>
    </dgm:pt>
    <dgm:pt modelId="{1885966B-300F-4C78-8ED8-E476968E29AC}" type="pres">
      <dgm:prSet presAssocID="{7FFD1378-B814-4DFC-9975-104C7ECDBD3A}" presName="spacer" presStyleCnt="0"/>
      <dgm:spPr/>
    </dgm:pt>
    <dgm:pt modelId="{269312FC-51FC-47BD-BADA-4ACB48BA9193}" type="pres">
      <dgm:prSet presAssocID="{EEA208EA-98ED-4C45-B992-D57CB025F0F7}" presName="parentText" presStyleLbl="node1" presStyleIdx="2" presStyleCnt="9">
        <dgm:presLayoutVars>
          <dgm:chMax val="0"/>
          <dgm:bulletEnabled val="1"/>
        </dgm:presLayoutVars>
      </dgm:prSet>
      <dgm:spPr/>
      <dgm:t>
        <a:bodyPr/>
        <a:lstStyle/>
        <a:p>
          <a:endParaRPr lang="en-US"/>
        </a:p>
      </dgm:t>
    </dgm:pt>
    <dgm:pt modelId="{FE608551-CDEC-40CA-80A9-A20C219765F3}" type="pres">
      <dgm:prSet presAssocID="{B0C1FC2E-572C-408D-AA57-24A4231FD213}" presName="spacer" presStyleCnt="0"/>
      <dgm:spPr/>
    </dgm:pt>
    <dgm:pt modelId="{5E3B7984-1FF0-4FF1-850C-DFF12E2F8AD7}" type="pres">
      <dgm:prSet presAssocID="{BF24494A-A999-4BA8-BBA7-59D940E2FCB7}" presName="parentText" presStyleLbl="node1" presStyleIdx="3" presStyleCnt="9">
        <dgm:presLayoutVars>
          <dgm:chMax val="0"/>
          <dgm:bulletEnabled val="1"/>
        </dgm:presLayoutVars>
      </dgm:prSet>
      <dgm:spPr/>
      <dgm:t>
        <a:bodyPr/>
        <a:lstStyle/>
        <a:p>
          <a:endParaRPr lang="en-US"/>
        </a:p>
      </dgm:t>
    </dgm:pt>
    <dgm:pt modelId="{2972953C-6A54-4E65-8AA0-455F44AD733D}" type="pres">
      <dgm:prSet presAssocID="{4DF42362-0C38-4AD3-9DA5-F459FF34CA7C}" presName="spacer" presStyleCnt="0"/>
      <dgm:spPr/>
    </dgm:pt>
    <dgm:pt modelId="{06B58372-DE50-40D6-949C-02F077CA0EE9}" type="pres">
      <dgm:prSet presAssocID="{51C62B5A-28F5-465B-AA1F-0656773E14EF}" presName="parentText" presStyleLbl="node1" presStyleIdx="4" presStyleCnt="9">
        <dgm:presLayoutVars>
          <dgm:chMax val="0"/>
          <dgm:bulletEnabled val="1"/>
        </dgm:presLayoutVars>
      </dgm:prSet>
      <dgm:spPr/>
      <dgm:t>
        <a:bodyPr/>
        <a:lstStyle/>
        <a:p>
          <a:endParaRPr lang="en-US"/>
        </a:p>
      </dgm:t>
    </dgm:pt>
    <dgm:pt modelId="{633945F1-58AA-42E9-BCAA-1CABFDA32093}" type="pres">
      <dgm:prSet presAssocID="{6F5B10F1-AA3F-4B4B-B974-3328BCAF9106}" presName="spacer" presStyleCnt="0"/>
      <dgm:spPr/>
    </dgm:pt>
    <dgm:pt modelId="{0EC331A6-8E07-491A-8155-9AF851894410}" type="pres">
      <dgm:prSet presAssocID="{F6F1D446-43D9-4809-B660-DFAC7A9B246F}" presName="parentText" presStyleLbl="node1" presStyleIdx="5" presStyleCnt="9">
        <dgm:presLayoutVars>
          <dgm:chMax val="0"/>
          <dgm:bulletEnabled val="1"/>
        </dgm:presLayoutVars>
      </dgm:prSet>
      <dgm:spPr/>
      <dgm:t>
        <a:bodyPr/>
        <a:lstStyle/>
        <a:p>
          <a:endParaRPr lang="en-US"/>
        </a:p>
      </dgm:t>
    </dgm:pt>
    <dgm:pt modelId="{111F5172-5F98-40DC-8B94-152B9DCF072C}" type="pres">
      <dgm:prSet presAssocID="{D486BE15-1901-4537-BF12-863A8383048E}" presName="spacer" presStyleCnt="0"/>
      <dgm:spPr/>
    </dgm:pt>
    <dgm:pt modelId="{1804AD98-51C3-4FC4-87CF-040BD3E7277C}" type="pres">
      <dgm:prSet presAssocID="{E57E9729-ECC2-4761-886F-4191F2D6A8A4}" presName="parentText" presStyleLbl="node1" presStyleIdx="6" presStyleCnt="9">
        <dgm:presLayoutVars>
          <dgm:chMax val="0"/>
          <dgm:bulletEnabled val="1"/>
        </dgm:presLayoutVars>
      </dgm:prSet>
      <dgm:spPr/>
      <dgm:t>
        <a:bodyPr/>
        <a:lstStyle/>
        <a:p>
          <a:endParaRPr lang="en-US"/>
        </a:p>
      </dgm:t>
    </dgm:pt>
    <dgm:pt modelId="{F09DF833-3251-489D-A4EE-A3B2564D51B6}" type="pres">
      <dgm:prSet presAssocID="{0FB3B3C8-EBD8-4D8D-B271-3F77D30F42FA}" presName="spacer" presStyleCnt="0"/>
      <dgm:spPr/>
    </dgm:pt>
    <dgm:pt modelId="{0855CE33-AE76-4B26-B443-8EA23422C3E9}" type="pres">
      <dgm:prSet presAssocID="{A9371E6F-7029-4A5C-9360-A36C88079326}" presName="parentText" presStyleLbl="node1" presStyleIdx="7" presStyleCnt="9">
        <dgm:presLayoutVars>
          <dgm:chMax val="0"/>
          <dgm:bulletEnabled val="1"/>
        </dgm:presLayoutVars>
      </dgm:prSet>
      <dgm:spPr/>
      <dgm:t>
        <a:bodyPr/>
        <a:lstStyle/>
        <a:p>
          <a:endParaRPr lang="en-US"/>
        </a:p>
      </dgm:t>
    </dgm:pt>
    <dgm:pt modelId="{6B485354-1758-4525-A3F3-DBEB61E897E5}" type="pres">
      <dgm:prSet presAssocID="{49EBEFFE-9D79-419A-8045-B603125AEA81}" presName="spacer" presStyleCnt="0"/>
      <dgm:spPr/>
    </dgm:pt>
    <dgm:pt modelId="{110A82BB-48A7-45AF-B4C7-B740B8DC5288}" type="pres">
      <dgm:prSet presAssocID="{9360D2C4-F420-4DEA-9A6A-4916DBEF9E36}" presName="parentText" presStyleLbl="node1" presStyleIdx="8" presStyleCnt="9">
        <dgm:presLayoutVars>
          <dgm:chMax val="0"/>
          <dgm:bulletEnabled val="1"/>
        </dgm:presLayoutVars>
      </dgm:prSet>
      <dgm:spPr/>
      <dgm:t>
        <a:bodyPr/>
        <a:lstStyle/>
        <a:p>
          <a:endParaRPr lang="en-US"/>
        </a:p>
      </dgm:t>
    </dgm:pt>
  </dgm:ptLst>
  <dgm:cxnLst>
    <dgm:cxn modelId="{7B6B2D57-0364-41B0-B4F8-945F46F7AB3C}" srcId="{55F8FFA5-20CE-43A2-BF1A-559A577DBDC9}" destId="{E57E9729-ECC2-4761-886F-4191F2D6A8A4}" srcOrd="6" destOrd="0" parTransId="{89A5DDD8-F703-40F7-A826-A7A1FBFCA237}" sibTransId="{0FB3B3C8-EBD8-4D8D-B271-3F77D30F42FA}"/>
    <dgm:cxn modelId="{A33499CA-13A0-43BA-B059-CA0C71308F22}" srcId="{55F8FFA5-20CE-43A2-BF1A-559A577DBDC9}" destId="{BF24494A-A999-4BA8-BBA7-59D940E2FCB7}" srcOrd="3" destOrd="0" parTransId="{BCE1230C-12FC-4B56-9E67-D6CA1EAAFABF}" sibTransId="{4DF42362-0C38-4AD3-9DA5-F459FF34CA7C}"/>
    <dgm:cxn modelId="{2B5E9E20-2282-4C1E-9447-A1165EFF7AB4}" srcId="{55F8FFA5-20CE-43A2-BF1A-559A577DBDC9}" destId="{BFB4EB38-F453-4BBC-A57A-0328891F3C5E}" srcOrd="1" destOrd="0" parTransId="{20361459-6B65-4AF0-86CC-72A5AB857BD7}" sibTransId="{7FFD1378-B814-4DFC-9975-104C7ECDBD3A}"/>
    <dgm:cxn modelId="{E41725B4-4890-4292-96A3-95A9A78247A0}" type="presOf" srcId="{BF24494A-A999-4BA8-BBA7-59D940E2FCB7}" destId="{5E3B7984-1FF0-4FF1-850C-DFF12E2F8AD7}" srcOrd="0" destOrd="0" presId="urn:microsoft.com/office/officeart/2005/8/layout/vList2"/>
    <dgm:cxn modelId="{A886E6A3-0DF3-4142-89D6-4C0A83E146F2}" srcId="{55F8FFA5-20CE-43A2-BF1A-559A577DBDC9}" destId="{51C62B5A-28F5-465B-AA1F-0656773E14EF}" srcOrd="4" destOrd="0" parTransId="{73E35F20-0528-4F79-8979-797DFF5CD61F}" sibTransId="{6F5B10F1-AA3F-4B4B-B974-3328BCAF9106}"/>
    <dgm:cxn modelId="{7E0C0D35-B3C8-489B-8951-093962086205}" type="presOf" srcId="{A9371E6F-7029-4A5C-9360-A36C88079326}" destId="{0855CE33-AE76-4B26-B443-8EA23422C3E9}" srcOrd="0" destOrd="0" presId="urn:microsoft.com/office/officeart/2005/8/layout/vList2"/>
    <dgm:cxn modelId="{07621A77-3A53-4087-A44A-36AC18371DE8}" srcId="{55F8FFA5-20CE-43A2-BF1A-559A577DBDC9}" destId="{EEA208EA-98ED-4C45-B992-D57CB025F0F7}" srcOrd="2" destOrd="0" parTransId="{3537ED05-4FAC-4138-9FDB-FCEA7CE0E493}" sibTransId="{B0C1FC2E-572C-408D-AA57-24A4231FD213}"/>
    <dgm:cxn modelId="{4D6EA532-EB6F-43FB-9D99-9E4470919F26}" srcId="{55F8FFA5-20CE-43A2-BF1A-559A577DBDC9}" destId="{9360D2C4-F420-4DEA-9A6A-4916DBEF9E36}" srcOrd="8" destOrd="0" parTransId="{93EF3801-CD3B-4832-8032-4B1546BAA1EA}" sibTransId="{EC026265-EC93-45AF-8C43-20645EA1E37D}"/>
    <dgm:cxn modelId="{297CD6C1-6483-4BF2-909B-0925723E1870}" srcId="{55F8FFA5-20CE-43A2-BF1A-559A577DBDC9}" destId="{A9371E6F-7029-4A5C-9360-A36C88079326}" srcOrd="7" destOrd="0" parTransId="{A577AA95-1281-4406-AC26-92D110CDBD92}" sibTransId="{49EBEFFE-9D79-419A-8045-B603125AEA81}"/>
    <dgm:cxn modelId="{0B8B8AAE-A7B2-4091-A8D3-8ED36B1E26A7}" type="presOf" srcId="{F6F1D446-43D9-4809-B660-DFAC7A9B246F}" destId="{0EC331A6-8E07-491A-8155-9AF851894410}" srcOrd="0" destOrd="0" presId="urn:microsoft.com/office/officeart/2005/8/layout/vList2"/>
    <dgm:cxn modelId="{AF068677-064E-4187-85A9-B5B7B89EC055}" srcId="{55F8FFA5-20CE-43A2-BF1A-559A577DBDC9}" destId="{F6F1D446-43D9-4809-B660-DFAC7A9B246F}" srcOrd="5" destOrd="0" parTransId="{1BBAB898-A182-4D18-8388-45CE0F265ACE}" sibTransId="{D486BE15-1901-4537-BF12-863A8383048E}"/>
    <dgm:cxn modelId="{C6653A1F-BEEA-444A-9AA0-A6003584A272}" type="presOf" srcId="{EEA208EA-98ED-4C45-B992-D57CB025F0F7}" destId="{269312FC-51FC-47BD-BADA-4ACB48BA9193}" srcOrd="0" destOrd="0" presId="urn:microsoft.com/office/officeart/2005/8/layout/vList2"/>
    <dgm:cxn modelId="{8F7B02FC-CEE6-430C-8827-49845F6C90E9}" type="presOf" srcId="{51C62B5A-28F5-465B-AA1F-0656773E14EF}" destId="{06B58372-DE50-40D6-949C-02F077CA0EE9}" srcOrd="0" destOrd="0" presId="urn:microsoft.com/office/officeart/2005/8/layout/vList2"/>
    <dgm:cxn modelId="{62A62E6D-C1A0-457B-8F38-6BA4FF0A002C}" type="presOf" srcId="{9360D2C4-F420-4DEA-9A6A-4916DBEF9E36}" destId="{110A82BB-48A7-45AF-B4C7-B740B8DC5288}" srcOrd="0" destOrd="0" presId="urn:microsoft.com/office/officeart/2005/8/layout/vList2"/>
    <dgm:cxn modelId="{C9FB1445-BE28-47D4-801B-9B644C4CE811}" srcId="{55F8FFA5-20CE-43A2-BF1A-559A577DBDC9}" destId="{4E04C654-4139-48F9-81B9-2DC6FDBC6BDD}" srcOrd="0" destOrd="0" parTransId="{BF809807-E56E-4998-A61D-DE1618038059}" sibTransId="{BA58C840-F282-4F28-A944-BC7E79CC1300}"/>
    <dgm:cxn modelId="{8C5BC9C6-9CA3-49C6-A310-921B0D2B48D7}" type="presOf" srcId="{4E04C654-4139-48F9-81B9-2DC6FDBC6BDD}" destId="{9E531C8B-4942-422A-848A-341B2B4294F2}" srcOrd="0" destOrd="0" presId="urn:microsoft.com/office/officeart/2005/8/layout/vList2"/>
    <dgm:cxn modelId="{991FA2D0-63D8-4E18-831A-9D51FF527B15}" type="presOf" srcId="{BFB4EB38-F453-4BBC-A57A-0328891F3C5E}" destId="{B83814BA-7A53-435F-A126-D1BF557845A4}" srcOrd="0" destOrd="0" presId="urn:microsoft.com/office/officeart/2005/8/layout/vList2"/>
    <dgm:cxn modelId="{BA73E30B-715C-468D-8677-24BBA59C57ED}" type="presOf" srcId="{E57E9729-ECC2-4761-886F-4191F2D6A8A4}" destId="{1804AD98-51C3-4FC4-87CF-040BD3E7277C}" srcOrd="0" destOrd="0" presId="urn:microsoft.com/office/officeart/2005/8/layout/vList2"/>
    <dgm:cxn modelId="{80EE87FC-B164-4DD3-8D3F-223FD1128452}" type="presOf" srcId="{55F8FFA5-20CE-43A2-BF1A-559A577DBDC9}" destId="{44318F72-C5A9-4847-A0CB-07693B4C22E4}" srcOrd="0" destOrd="0" presId="urn:microsoft.com/office/officeart/2005/8/layout/vList2"/>
    <dgm:cxn modelId="{33B3B839-B1E4-4FB9-BB75-2B62858AC56E}" type="presParOf" srcId="{44318F72-C5A9-4847-A0CB-07693B4C22E4}" destId="{9E531C8B-4942-422A-848A-341B2B4294F2}" srcOrd="0" destOrd="0" presId="urn:microsoft.com/office/officeart/2005/8/layout/vList2"/>
    <dgm:cxn modelId="{B5C104C8-EF3E-4ECD-B56A-0B1DFAF4D2AD}" type="presParOf" srcId="{44318F72-C5A9-4847-A0CB-07693B4C22E4}" destId="{8CB372B7-ACA9-4F8C-8C8C-0E509F45182A}" srcOrd="1" destOrd="0" presId="urn:microsoft.com/office/officeart/2005/8/layout/vList2"/>
    <dgm:cxn modelId="{67C0773D-2242-4601-B840-B7964BB0BCC0}" type="presParOf" srcId="{44318F72-C5A9-4847-A0CB-07693B4C22E4}" destId="{B83814BA-7A53-435F-A126-D1BF557845A4}" srcOrd="2" destOrd="0" presId="urn:microsoft.com/office/officeart/2005/8/layout/vList2"/>
    <dgm:cxn modelId="{5D03180A-87C7-4F3B-BF9B-480FB1C6E36C}" type="presParOf" srcId="{44318F72-C5A9-4847-A0CB-07693B4C22E4}" destId="{1885966B-300F-4C78-8ED8-E476968E29AC}" srcOrd="3" destOrd="0" presId="urn:microsoft.com/office/officeart/2005/8/layout/vList2"/>
    <dgm:cxn modelId="{3BB943D9-F7B4-4369-8D92-46967556DB12}" type="presParOf" srcId="{44318F72-C5A9-4847-A0CB-07693B4C22E4}" destId="{269312FC-51FC-47BD-BADA-4ACB48BA9193}" srcOrd="4" destOrd="0" presId="urn:microsoft.com/office/officeart/2005/8/layout/vList2"/>
    <dgm:cxn modelId="{C8457EB3-84B5-4242-A4E6-73878BD2C3F1}" type="presParOf" srcId="{44318F72-C5A9-4847-A0CB-07693B4C22E4}" destId="{FE608551-CDEC-40CA-80A9-A20C219765F3}" srcOrd="5" destOrd="0" presId="urn:microsoft.com/office/officeart/2005/8/layout/vList2"/>
    <dgm:cxn modelId="{86452A46-3EF5-46BA-8B9F-F36DDDFABED6}" type="presParOf" srcId="{44318F72-C5A9-4847-A0CB-07693B4C22E4}" destId="{5E3B7984-1FF0-4FF1-850C-DFF12E2F8AD7}" srcOrd="6" destOrd="0" presId="urn:microsoft.com/office/officeart/2005/8/layout/vList2"/>
    <dgm:cxn modelId="{FFFE1E08-2E24-4970-A03C-4E2599093F7D}" type="presParOf" srcId="{44318F72-C5A9-4847-A0CB-07693B4C22E4}" destId="{2972953C-6A54-4E65-8AA0-455F44AD733D}" srcOrd="7" destOrd="0" presId="urn:microsoft.com/office/officeart/2005/8/layout/vList2"/>
    <dgm:cxn modelId="{ED48130D-A97A-4469-838B-955A9DD1FE2D}" type="presParOf" srcId="{44318F72-C5A9-4847-A0CB-07693B4C22E4}" destId="{06B58372-DE50-40D6-949C-02F077CA0EE9}" srcOrd="8" destOrd="0" presId="urn:microsoft.com/office/officeart/2005/8/layout/vList2"/>
    <dgm:cxn modelId="{E704B26C-F520-473D-B750-492AC39F6D4C}" type="presParOf" srcId="{44318F72-C5A9-4847-A0CB-07693B4C22E4}" destId="{633945F1-58AA-42E9-BCAA-1CABFDA32093}" srcOrd="9" destOrd="0" presId="urn:microsoft.com/office/officeart/2005/8/layout/vList2"/>
    <dgm:cxn modelId="{5583E45A-A20A-417B-B528-F1E91DEAAD0A}" type="presParOf" srcId="{44318F72-C5A9-4847-A0CB-07693B4C22E4}" destId="{0EC331A6-8E07-491A-8155-9AF851894410}" srcOrd="10" destOrd="0" presId="urn:microsoft.com/office/officeart/2005/8/layout/vList2"/>
    <dgm:cxn modelId="{B66B08C0-B5B6-4128-80B4-BEF859B8436C}" type="presParOf" srcId="{44318F72-C5A9-4847-A0CB-07693B4C22E4}" destId="{111F5172-5F98-40DC-8B94-152B9DCF072C}" srcOrd="11" destOrd="0" presId="urn:microsoft.com/office/officeart/2005/8/layout/vList2"/>
    <dgm:cxn modelId="{45832ED1-A4C4-451B-8544-2BF320DE16DB}" type="presParOf" srcId="{44318F72-C5A9-4847-A0CB-07693B4C22E4}" destId="{1804AD98-51C3-4FC4-87CF-040BD3E7277C}" srcOrd="12" destOrd="0" presId="urn:microsoft.com/office/officeart/2005/8/layout/vList2"/>
    <dgm:cxn modelId="{17DEAF58-5A2C-415A-AC5D-7B7C4D033C57}" type="presParOf" srcId="{44318F72-C5A9-4847-A0CB-07693B4C22E4}" destId="{F09DF833-3251-489D-A4EE-A3B2564D51B6}" srcOrd="13" destOrd="0" presId="urn:microsoft.com/office/officeart/2005/8/layout/vList2"/>
    <dgm:cxn modelId="{9661DFA4-6150-440B-97B0-CC0213FA1F4C}" type="presParOf" srcId="{44318F72-C5A9-4847-A0CB-07693B4C22E4}" destId="{0855CE33-AE76-4B26-B443-8EA23422C3E9}" srcOrd="14" destOrd="0" presId="urn:microsoft.com/office/officeart/2005/8/layout/vList2"/>
    <dgm:cxn modelId="{FA393F03-6C12-48B6-93BA-19C3017DD567}" type="presParOf" srcId="{44318F72-C5A9-4847-A0CB-07693B4C22E4}" destId="{6B485354-1758-4525-A3F3-DBEB61E897E5}" srcOrd="15" destOrd="0" presId="urn:microsoft.com/office/officeart/2005/8/layout/vList2"/>
    <dgm:cxn modelId="{BC60E9B4-7AD1-4B53-9896-7CD1A07C8EDF}" type="presParOf" srcId="{44318F72-C5A9-4847-A0CB-07693B4C22E4}" destId="{110A82BB-48A7-45AF-B4C7-B740B8DC5288}" srcOrd="16"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003429-0267-4304-A601-C6BE05F5EE0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B774C77A-5755-4C48-A5E4-4C50B0376E52}">
      <dgm:prSet phldrT="[Text]" custT="1"/>
      <dgm:spPr/>
      <dgm:t>
        <a:bodyPr/>
        <a:lstStyle/>
        <a:p>
          <a:r>
            <a:rPr lang="en-US" sz="1000" b="1" dirty="0" smtClean="0"/>
            <a:t>ca-policy-</a:t>
          </a:r>
          <a:r>
            <a:rPr lang="en-US" sz="1000" b="1" dirty="0" err="1" smtClean="0"/>
            <a:t>egi</a:t>
          </a:r>
          <a:r>
            <a:rPr lang="en-US" sz="1000" b="1" dirty="0" smtClean="0"/>
            <a:t>-core</a:t>
          </a:r>
          <a:endParaRPr lang="en-US" sz="1000" b="1" dirty="0"/>
        </a:p>
      </dgm:t>
    </dgm:pt>
    <dgm:pt modelId="{23A1E667-2622-4069-97A1-7BB8DF63C4FB}" type="parTrans" cxnId="{B2400909-35F2-478C-8A54-E584CF36F0CA}">
      <dgm:prSet/>
      <dgm:spPr/>
      <dgm:t>
        <a:bodyPr/>
        <a:lstStyle/>
        <a:p>
          <a:endParaRPr lang="en-US"/>
        </a:p>
      </dgm:t>
    </dgm:pt>
    <dgm:pt modelId="{721E9E71-32AF-4BE9-BE46-74E0D8724888}" type="sibTrans" cxnId="{B2400909-35F2-478C-8A54-E584CF36F0CA}">
      <dgm:prSet/>
      <dgm:spPr/>
      <dgm:t>
        <a:bodyPr/>
        <a:lstStyle/>
        <a:p>
          <a:endParaRPr lang="en-US"/>
        </a:p>
      </dgm:t>
    </dgm:pt>
    <dgm:pt modelId="{011FB8AF-124C-4CA2-8F16-A344C4B64B1F}">
      <dgm:prSet phldrT="[Text]" custT="1"/>
      <dgm:spPr/>
      <dgm:t>
        <a:bodyPr/>
        <a:lstStyle/>
        <a:p>
          <a:r>
            <a:rPr lang="en-US" sz="1000" b="1" dirty="0" smtClean="0"/>
            <a:t>IGTF Classic</a:t>
          </a:r>
          <a:endParaRPr lang="en-US" sz="1000" b="1" dirty="0"/>
        </a:p>
      </dgm:t>
    </dgm:pt>
    <dgm:pt modelId="{7933990D-7C47-4BAD-97F1-EF98ACD2E91D}" type="parTrans" cxnId="{D7916E04-E417-4BFF-BA5D-210CA73FE567}">
      <dgm:prSet/>
      <dgm:spPr/>
      <dgm:t>
        <a:bodyPr/>
        <a:lstStyle/>
        <a:p>
          <a:endParaRPr lang="en-US"/>
        </a:p>
      </dgm:t>
    </dgm:pt>
    <dgm:pt modelId="{AF81D886-E7D7-4C3C-B459-65BEDE4114F8}" type="sibTrans" cxnId="{D7916E04-E417-4BFF-BA5D-210CA73FE567}">
      <dgm:prSet/>
      <dgm:spPr/>
      <dgm:t>
        <a:bodyPr/>
        <a:lstStyle/>
        <a:p>
          <a:endParaRPr lang="en-US"/>
        </a:p>
      </dgm:t>
    </dgm:pt>
    <dgm:pt modelId="{31E9EAAF-89AA-4987-8FDF-3919F2AFC13F}">
      <dgm:prSet phldrT="[Text]" custT="1"/>
      <dgm:spPr/>
      <dgm:t>
        <a:bodyPr/>
        <a:lstStyle/>
        <a:p>
          <a:r>
            <a:rPr lang="en-US" sz="1000" dirty="0" smtClean="0"/>
            <a:t>ca-AEGIS</a:t>
          </a:r>
          <a:endParaRPr lang="en-US" sz="1000" dirty="0"/>
        </a:p>
      </dgm:t>
    </dgm:pt>
    <dgm:pt modelId="{9282F968-AE25-4E9B-B9FB-9E9F227E615B}" type="parTrans" cxnId="{FB907A15-1ED7-45B8-AC20-687F49DAB599}">
      <dgm:prSet/>
      <dgm:spPr/>
      <dgm:t>
        <a:bodyPr/>
        <a:lstStyle/>
        <a:p>
          <a:endParaRPr lang="en-US"/>
        </a:p>
      </dgm:t>
    </dgm:pt>
    <dgm:pt modelId="{92058EF3-190E-4A2F-A06A-039D57938A2C}" type="sibTrans" cxnId="{FB907A15-1ED7-45B8-AC20-687F49DAB599}">
      <dgm:prSet/>
      <dgm:spPr/>
      <dgm:t>
        <a:bodyPr/>
        <a:lstStyle/>
        <a:p>
          <a:endParaRPr lang="en-US"/>
        </a:p>
      </dgm:t>
    </dgm:pt>
    <dgm:pt modelId="{AE3BB331-B19A-497D-97A2-0CA6A032E290}">
      <dgm:prSet phldrT="[Text]" custT="1"/>
      <dgm:spPr/>
      <dgm:t>
        <a:bodyPr/>
        <a:lstStyle/>
        <a:p>
          <a:r>
            <a:rPr lang="en-US" sz="1000" dirty="0" smtClean="0"/>
            <a:t>…</a:t>
          </a:r>
          <a:endParaRPr lang="en-US" sz="1000" dirty="0"/>
        </a:p>
      </dgm:t>
    </dgm:pt>
    <dgm:pt modelId="{27E53B26-233F-4550-B814-1E78ABCE00AE}" type="parTrans" cxnId="{3F713C2A-39F2-48DC-A31E-788D94856064}">
      <dgm:prSet/>
      <dgm:spPr/>
      <dgm:t>
        <a:bodyPr/>
        <a:lstStyle/>
        <a:p>
          <a:endParaRPr lang="en-US"/>
        </a:p>
      </dgm:t>
    </dgm:pt>
    <dgm:pt modelId="{EDFBEE4D-E67C-4EB8-AB3D-2BEAC8C47BB0}" type="sibTrans" cxnId="{3F713C2A-39F2-48DC-A31E-788D94856064}">
      <dgm:prSet/>
      <dgm:spPr/>
      <dgm:t>
        <a:bodyPr/>
        <a:lstStyle/>
        <a:p>
          <a:endParaRPr lang="en-US"/>
        </a:p>
      </dgm:t>
    </dgm:pt>
    <dgm:pt modelId="{DB717BDF-C173-4721-8F6E-DD5C8A111D4B}">
      <dgm:prSet phldrT="[Text]" custT="1"/>
      <dgm:spPr/>
      <dgm:t>
        <a:bodyPr/>
        <a:lstStyle/>
        <a:p>
          <a:r>
            <a:rPr lang="en-US" sz="1000" b="1" dirty="0" smtClean="0"/>
            <a:t>IGTF MICS</a:t>
          </a:r>
          <a:endParaRPr lang="en-US" sz="1000" b="1" dirty="0"/>
        </a:p>
      </dgm:t>
    </dgm:pt>
    <dgm:pt modelId="{426AD863-9AA3-41FD-B5C4-54B6B2CE2AE1}" type="parTrans" cxnId="{D33500B7-65FB-4578-AE4D-1F1C734C812C}">
      <dgm:prSet/>
      <dgm:spPr/>
      <dgm:t>
        <a:bodyPr/>
        <a:lstStyle/>
        <a:p>
          <a:endParaRPr lang="en-US"/>
        </a:p>
      </dgm:t>
    </dgm:pt>
    <dgm:pt modelId="{EBDAAC1A-ECAA-478F-95E9-AD9EB17523F5}" type="sibTrans" cxnId="{D33500B7-65FB-4578-AE4D-1F1C734C812C}">
      <dgm:prSet/>
      <dgm:spPr/>
      <dgm:t>
        <a:bodyPr/>
        <a:lstStyle/>
        <a:p>
          <a:endParaRPr lang="en-US"/>
        </a:p>
      </dgm:t>
    </dgm:pt>
    <dgm:pt modelId="{C0F4546D-97F5-4AB6-817F-298825DD2A2B}">
      <dgm:prSet phldrT="[Text]" custT="1"/>
      <dgm:spPr/>
      <dgm:t>
        <a:bodyPr/>
        <a:lstStyle/>
        <a:p>
          <a:r>
            <a:rPr lang="en-US" sz="1000" dirty="0" smtClean="0"/>
            <a:t>ca-TCS</a:t>
          </a:r>
          <a:endParaRPr lang="en-US" sz="1000" dirty="0"/>
        </a:p>
      </dgm:t>
    </dgm:pt>
    <dgm:pt modelId="{A9AB02C3-9D11-4DED-BC81-F38E9A29B838}" type="parTrans" cxnId="{B84A7374-250F-41EC-90A3-D2EC0C9BBE32}">
      <dgm:prSet/>
      <dgm:spPr/>
      <dgm:t>
        <a:bodyPr/>
        <a:lstStyle/>
        <a:p>
          <a:endParaRPr lang="en-US"/>
        </a:p>
      </dgm:t>
    </dgm:pt>
    <dgm:pt modelId="{3796A015-DD1E-4707-8B01-CE988BDCC1E5}" type="sibTrans" cxnId="{B84A7374-250F-41EC-90A3-D2EC0C9BBE32}">
      <dgm:prSet/>
      <dgm:spPr/>
      <dgm:t>
        <a:bodyPr/>
        <a:lstStyle/>
        <a:p>
          <a:endParaRPr lang="en-US"/>
        </a:p>
      </dgm:t>
    </dgm:pt>
    <dgm:pt modelId="{2BD3FA52-DB82-4731-9E4A-2C30B2BEC4E1}">
      <dgm:prSet phldrT="[Text]" custT="1"/>
      <dgm:spPr/>
      <dgm:t>
        <a:bodyPr/>
        <a:lstStyle/>
        <a:p>
          <a:r>
            <a:rPr lang="en-US" sz="1000" dirty="0" smtClean="0"/>
            <a:t>…</a:t>
          </a:r>
          <a:endParaRPr lang="en-US" sz="1000" dirty="0"/>
        </a:p>
      </dgm:t>
    </dgm:pt>
    <dgm:pt modelId="{A80B0F93-DAA1-4EFD-8DBB-07CCD910C511}" type="parTrans" cxnId="{CFCDE903-FE42-4ADD-AFC8-34A5CEE67707}">
      <dgm:prSet/>
      <dgm:spPr/>
      <dgm:t>
        <a:bodyPr/>
        <a:lstStyle/>
        <a:p>
          <a:endParaRPr lang="en-US"/>
        </a:p>
      </dgm:t>
    </dgm:pt>
    <dgm:pt modelId="{8C2B7381-103F-43C9-8504-D72BFE546060}" type="sibTrans" cxnId="{CFCDE903-FE42-4ADD-AFC8-34A5CEE67707}">
      <dgm:prSet/>
      <dgm:spPr/>
      <dgm:t>
        <a:bodyPr/>
        <a:lstStyle/>
        <a:p>
          <a:endParaRPr lang="en-US"/>
        </a:p>
      </dgm:t>
    </dgm:pt>
    <dgm:pt modelId="{32B54793-4AC2-49DD-884C-7389B58F3542}">
      <dgm:prSet phldrT="[Text]" custT="1"/>
      <dgm:spPr/>
      <dgm:t>
        <a:bodyPr/>
        <a:lstStyle/>
        <a:p>
          <a:r>
            <a:rPr lang="en-US" sz="1000" b="1" dirty="0" smtClean="0"/>
            <a:t>IGTF SLCS</a:t>
          </a:r>
          <a:endParaRPr lang="en-US" sz="1000" b="1" dirty="0"/>
        </a:p>
      </dgm:t>
    </dgm:pt>
    <dgm:pt modelId="{694188F5-D7C9-4155-9C3D-F93140C03758}" type="parTrans" cxnId="{9266D346-8D51-4CD9-98E0-CC81A7C89685}">
      <dgm:prSet/>
      <dgm:spPr/>
      <dgm:t>
        <a:bodyPr/>
        <a:lstStyle/>
        <a:p>
          <a:endParaRPr lang="en-US"/>
        </a:p>
      </dgm:t>
    </dgm:pt>
    <dgm:pt modelId="{B70BE379-6CE4-4230-BEC9-7374016F4698}" type="sibTrans" cxnId="{9266D346-8D51-4CD9-98E0-CC81A7C89685}">
      <dgm:prSet/>
      <dgm:spPr/>
      <dgm:t>
        <a:bodyPr/>
        <a:lstStyle/>
        <a:p>
          <a:endParaRPr lang="en-US"/>
        </a:p>
      </dgm:t>
    </dgm:pt>
    <dgm:pt modelId="{BD7DA83C-5377-4391-B6B1-6801E25C394B}">
      <dgm:prSet phldrT="[Text]" custT="1"/>
      <dgm:spPr/>
      <dgm:t>
        <a:bodyPr/>
        <a:lstStyle/>
        <a:p>
          <a:r>
            <a:rPr lang="en-US" sz="900" dirty="0" smtClean="0"/>
            <a:t>ca-DFN-AAI</a:t>
          </a:r>
          <a:endParaRPr lang="en-US" sz="900" dirty="0"/>
        </a:p>
      </dgm:t>
    </dgm:pt>
    <dgm:pt modelId="{ED24B1DB-81BE-4713-8ADA-D44126B878C9}" type="parTrans" cxnId="{FBC74926-0FB2-4419-8030-7D4500B8760C}">
      <dgm:prSet/>
      <dgm:spPr/>
      <dgm:t>
        <a:bodyPr/>
        <a:lstStyle/>
        <a:p>
          <a:endParaRPr lang="en-US"/>
        </a:p>
      </dgm:t>
    </dgm:pt>
    <dgm:pt modelId="{CCBE8692-9DE4-4C2C-A39C-9B226651D015}" type="sibTrans" cxnId="{FBC74926-0FB2-4419-8030-7D4500B8760C}">
      <dgm:prSet/>
      <dgm:spPr/>
      <dgm:t>
        <a:bodyPr/>
        <a:lstStyle/>
        <a:p>
          <a:endParaRPr lang="en-US"/>
        </a:p>
      </dgm:t>
    </dgm:pt>
    <dgm:pt modelId="{8FA3EF03-2A51-4387-9F52-A9B0A3664EF7}">
      <dgm:prSet phldrT="[Text]" custT="1"/>
      <dgm:spPr/>
      <dgm:t>
        <a:bodyPr/>
        <a:lstStyle/>
        <a:p>
          <a:r>
            <a:rPr lang="en-US" sz="1000" dirty="0" smtClean="0"/>
            <a:t>…</a:t>
          </a:r>
          <a:endParaRPr lang="en-US" sz="1000" dirty="0"/>
        </a:p>
      </dgm:t>
    </dgm:pt>
    <dgm:pt modelId="{05DE28E7-0D90-4D9C-BF88-B010B056596F}" type="parTrans" cxnId="{CC5BF2C2-3A27-4B33-B311-3F15C332B07D}">
      <dgm:prSet/>
      <dgm:spPr/>
      <dgm:t>
        <a:bodyPr/>
        <a:lstStyle/>
        <a:p>
          <a:endParaRPr lang="en-US"/>
        </a:p>
      </dgm:t>
    </dgm:pt>
    <dgm:pt modelId="{BFAD39BB-D250-456F-9437-0E518C53D7E2}" type="sibTrans" cxnId="{CC5BF2C2-3A27-4B33-B311-3F15C332B07D}">
      <dgm:prSet/>
      <dgm:spPr/>
      <dgm:t>
        <a:bodyPr/>
        <a:lstStyle/>
        <a:p>
          <a:endParaRPr lang="en-US"/>
        </a:p>
      </dgm:t>
    </dgm:pt>
    <dgm:pt modelId="{5F3F0D8A-FD20-4750-B0C9-69E3AB557922}" type="pres">
      <dgm:prSet presAssocID="{01003429-0267-4304-A601-C6BE05F5EE0A}" presName="hierChild1" presStyleCnt="0">
        <dgm:presLayoutVars>
          <dgm:chPref val="1"/>
          <dgm:dir/>
          <dgm:animOne val="branch"/>
          <dgm:animLvl val="lvl"/>
          <dgm:resizeHandles/>
        </dgm:presLayoutVars>
      </dgm:prSet>
      <dgm:spPr/>
      <dgm:t>
        <a:bodyPr/>
        <a:lstStyle/>
        <a:p>
          <a:endParaRPr lang="en-US"/>
        </a:p>
      </dgm:t>
    </dgm:pt>
    <dgm:pt modelId="{2A1B9D1B-5DFA-474E-B4DF-B83BDF5B0AD7}" type="pres">
      <dgm:prSet presAssocID="{B774C77A-5755-4C48-A5E4-4C50B0376E52}" presName="hierRoot1" presStyleCnt="0"/>
      <dgm:spPr/>
    </dgm:pt>
    <dgm:pt modelId="{7FAB586F-5100-40D1-826E-15F54017CC5C}" type="pres">
      <dgm:prSet presAssocID="{B774C77A-5755-4C48-A5E4-4C50B0376E52}" presName="composite" presStyleCnt="0"/>
      <dgm:spPr/>
    </dgm:pt>
    <dgm:pt modelId="{C423C282-70DA-449E-BF95-6FDBEE4A69A7}" type="pres">
      <dgm:prSet presAssocID="{B774C77A-5755-4C48-A5E4-4C50B0376E52}" presName="background" presStyleLbl="node0" presStyleIdx="0" presStyleCnt="1"/>
      <dgm:spPr/>
    </dgm:pt>
    <dgm:pt modelId="{B751CF18-55C3-4EF7-89D0-E86BF6369DEE}" type="pres">
      <dgm:prSet presAssocID="{B774C77A-5755-4C48-A5E4-4C50B0376E52}" presName="text" presStyleLbl="fgAcc0" presStyleIdx="0" presStyleCnt="1" custScaleX="247791">
        <dgm:presLayoutVars>
          <dgm:chPref val="3"/>
        </dgm:presLayoutVars>
      </dgm:prSet>
      <dgm:spPr/>
      <dgm:t>
        <a:bodyPr/>
        <a:lstStyle/>
        <a:p>
          <a:endParaRPr lang="en-US"/>
        </a:p>
      </dgm:t>
    </dgm:pt>
    <dgm:pt modelId="{F78E0FAF-7BBD-4F23-8AA7-7A289108EB04}" type="pres">
      <dgm:prSet presAssocID="{B774C77A-5755-4C48-A5E4-4C50B0376E52}" presName="hierChild2" presStyleCnt="0"/>
      <dgm:spPr/>
    </dgm:pt>
    <dgm:pt modelId="{256C3F68-5122-4F40-BEDA-100D2BCAE166}" type="pres">
      <dgm:prSet presAssocID="{7933990D-7C47-4BAD-97F1-EF98ACD2E91D}" presName="Name10" presStyleLbl="parChTrans1D2" presStyleIdx="0" presStyleCnt="3"/>
      <dgm:spPr/>
      <dgm:t>
        <a:bodyPr/>
        <a:lstStyle/>
        <a:p>
          <a:endParaRPr lang="en-US"/>
        </a:p>
      </dgm:t>
    </dgm:pt>
    <dgm:pt modelId="{5CB984F6-32DC-49BB-B42A-794EC4CAF843}" type="pres">
      <dgm:prSet presAssocID="{011FB8AF-124C-4CA2-8F16-A344C4B64B1F}" presName="hierRoot2" presStyleCnt="0"/>
      <dgm:spPr/>
    </dgm:pt>
    <dgm:pt modelId="{6C482343-6492-4260-92DF-EA3846E30497}" type="pres">
      <dgm:prSet presAssocID="{011FB8AF-124C-4CA2-8F16-A344C4B64B1F}" presName="composite2" presStyleCnt="0"/>
      <dgm:spPr/>
    </dgm:pt>
    <dgm:pt modelId="{0598004D-6743-418B-892C-6D4D2334D93F}" type="pres">
      <dgm:prSet presAssocID="{011FB8AF-124C-4CA2-8F16-A344C4B64B1F}" presName="background2" presStyleLbl="node2" presStyleIdx="0" presStyleCnt="3"/>
      <dgm:spPr/>
    </dgm:pt>
    <dgm:pt modelId="{D49E9399-07F1-46BF-801F-F6F6E33ACEE8}" type="pres">
      <dgm:prSet presAssocID="{011FB8AF-124C-4CA2-8F16-A344C4B64B1F}" presName="text2" presStyleLbl="fgAcc2" presStyleIdx="0" presStyleCnt="3" custScaleX="138072" custScaleY="58473">
        <dgm:presLayoutVars>
          <dgm:chPref val="3"/>
        </dgm:presLayoutVars>
      </dgm:prSet>
      <dgm:spPr/>
      <dgm:t>
        <a:bodyPr/>
        <a:lstStyle/>
        <a:p>
          <a:endParaRPr lang="en-US"/>
        </a:p>
      </dgm:t>
    </dgm:pt>
    <dgm:pt modelId="{7BD68EFD-811D-4BAF-8AC8-3ADC079D5FE6}" type="pres">
      <dgm:prSet presAssocID="{011FB8AF-124C-4CA2-8F16-A344C4B64B1F}" presName="hierChild3" presStyleCnt="0"/>
      <dgm:spPr/>
    </dgm:pt>
    <dgm:pt modelId="{6520307A-2CB1-4225-9FC4-44CFCEAC03BA}" type="pres">
      <dgm:prSet presAssocID="{9282F968-AE25-4E9B-B9FB-9E9F227E615B}" presName="Name17" presStyleLbl="parChTrans1D3" presStyleIdx="0" presStyleCnt="6"/>
      <dgm:spPr/>
      <dgm:t>
        <a:bodyPr/>
        <a:lstStyle/>
        <a:p>
          <a:endParaRPr lang="en-US"/>
        </a:p>
      </dgm:t>
    </dgm:pt>
    <dgm:pt modelId="{0BA68559-EFB9-4DEB-A965-2A496453F090}" type="pres">
      <dgm:prSet presAssocID="{31E9EAAF-89AA-4987-8FDF-3919F2AFC13F}" presName="hierRoot3" presStyleCnt="0"/>
      <dgm:spPr/>
    </dgm:pt>
    <dgm:pt modelId="{C18DB56D-F1ED-4809-AE73-516354AE8F42}" type="pres">
      <dgm:prSet presAssocID="{31E9EAAF-89AA-4987-8FDF-3919F2AFC13F}" presName="composite3" presStyleCnt="0"/>
      <dgm:spPr/>
    </dgm:pt>
    <dgm:pt modelId="{6DEBC992-A550-4A46-80DE-91FBA833DACE}" type="pres">
      <dgm:prSet presAssocID="{31E9EAAF-89AA-4987-8FDF-3919F2AFC13F}" presName="background3" presStyleLbl="node3" presStyleIdx="0" presStyleCnt="6"/>
      <dgm:spPr/>
    </dgm:pt>
    <dgm:pt modelId="{1BF29B37-FEA0-4B4E-926A-92431A2082C9}" type="pres">
      <dgm:prSet presAssocID="{31E9EAAF-89AA-4987-8FDF-3919F2AFC13F}" presName="text3" presStyleLbl="fgAcc3" presStyleIdx="0" presStyleCnt="6">
        <dgm:presLayoutVars>
          <dgm:chPref val="3"/>
        </dgm:presLayoutVars>
      </dgm:prSet>
      <dgm:spPr/>
      <dgm:t>
        <a:bodyPr/>
        <a:lstStyle/>
        <a:p>
          <a:endParaRPr lang="en-US"/>
        </a:p>
      </dgm:t>
    </dgm:pt>
    <dgm:pt modelId="{7306CA7D-CF3F-45DE-AED1-6043BAB2FBA8}" type="pres">
      <dgm:prSet presAssocID="{31E9EAAF-89AA-4987-8FDF-3919F2AFC13F}" presName="hierChild4" presStyleCnt="0"/>
      <dgm:spPr/>
    </dgm:pt>
    <dgm:pt modelId="{BCE2E285-A089-4839-8436-7FCC2F3497A8}" type="pres">
      <dgm:prSet presAssocID="{27E53B26-233F-4550-B814-1E78ABCE00AE}" presName="Name17" presStyleLbl="parChTrans1D3" presStyleIdx="1" presStyleCnt="6"/>
      <dgm:spPr/>
      <dgm:t>
        <a:bodyPr/>
        <a:lstStyle/>
        <a:p>
          <a:endParaRPr lang="en-US"/>
        </a:p>
      </dgm:t>
    </dgm:pt>
    <dgm:pt modelId="{8852D597-1115-42B8-962D-21CDD1B056FD}" type="pres">
      <dgm:prSet presAssocID="{AE3BB331-B19A-497D-97A2-0CA6A032E290}" presName="hierRoot3" presStyleCnt="0"/>
      <dgm:spPr/>
    </dgm:pt>
    <dgm:pt modelId="{E80DEDBB-3ECE-4DBF-A2A5-223CE2A18DB8}" type="pres">
      <dgm:prSet presAssocID="{AE3BB331-B19A-497D-97A2-0CA6A032E290}" presName="composite3" presStyleCnt="0"/>
      <dgm:spPr/>
    </dgm:pt>
    <dgm:pt modelId="{A6190071-14B2-4F5A-BE8B-9253AEB91054}" type="pres">
      <dgm:prSet presAssocID="{AE3BB331-B19A-497D-97A2-0CA6A032E290}" presName="background3" presStyleLbl="node3" presStyleIdx="1" presStyleCnt="6"/>
      <dgm:spPr/>
    </dgm:pt>
    <dgm:pt modelId="{D66932F6-BDCB-4B7D-8897-EE06A416B89C}" type="pres">
      <dgm:prSet presAssocID="{AE3BB331-B19A-497D-97A2-0CA6A032E290}" presName="text3" presStyleLbl="fgAcc3" presStyleIdx="1" presStyleCnt="6">
        <dgm:presLayoutVars>
          <dgm:chPref val="3"/>
        </dgm:presLayoutVars>
      </dgm:prSet>
      <dgm:spPr/>
      <dgm:t>
        <a:bodyPr/>
        <a:lstStyle/>
        <a:p>
          <a:endParaRPr lang="en-US"/>
        </a:p>
      </dgm:t>
    </dgm:pt>
    <dgm:pt modelId="{6A8C1C07-4DC0-4A21-A0EA-4048E487C795}" type="pres">
      <dgm:prSet presAssocID="{AE3BB331-B19A-497D-97A2-0CA6A032E290}" presName="hierChild4" presStyleCnt="0"/>
      <dgm:spPr/>
    </dgm:pt>
    <dgm:pt modelId="{59A3F1BE-C174-481D-89BC-8B35006D9028}" type="pres">
      <dgm:prSet presAssocID="{426AD863-9AA3-41FD-B5C4-54B6B2CE2AE1}" presName="Name10" presStyleLbl="parChTrans1D2" presStyleIdx="1" presStyleCnt="3"/>
      <dgm:spPr/>
      <dgm:t>
        <a:bodyPr/>
        <a:lstStyle/>
        <a:p>
          <a:endParaRPr lang="en-US"/>
        </a:p>
      </dgm:t>
    </dgm:pt>
    <dgm:pt modelId="{FB3A995F-FA37-4F4A-97DA-A3FFC47788E2}" type="pres">
      <dgm:prSet presAssocID="{DB717BDF-C173-4721-8F6E-DD5C8A111D4B}" presName="hierRoot2" presStyleCnt="0"/>
      <dgm:spPr/>
    </dgm:pt>
    <dgm:pt modelId="{B9F93D0B-B66F-4922-AAB2-549B2D7CC54B}" type="pres">
      <dgm:prSet presAssocID="{DB717BDF-C173-4721-8F6E-DD5C8A111D4B}" presName="composite2" presStyleCnt="0"/>
      <dgm:spPr/>
    </dgm:pt>
    <dgm:pt modelId="{C7766D34-5CE7-4A14-BC2A-AA181BCF09DB}" type="pres">
      <dgm:prSet presAssocID="{DB717BDF-C173-4721-8F6E-DD5C8A111D4B}" presName="background2" presStyleLbl="node2" presStyleIdx="1" presStyleCnt="3"/>
      <dgm:spPr/>
    </dgm:pt>
    <dgm:pt modelId="{D2689834-5F29-40ED-8755-72E888178FD2}" type="pres">
      <dgm:prSet presAssocID="{DB717BDF-C173-4721-8F6E-DD5C8A111D4B}" presName="text2" presStyleLbl="fgAcc2" presStyleIdx="1" presStyleCnt="3" custScaleX="168349" custScaleY="51731">
        <dgm:presLayoutVars>
          <dgm:chPref val="3"/>
        </dgm:presLayoutVars>
      </dgm:prSet>
      <dgm:spPr/>
      <dgm:t>
        <a:bodyPr/>
        <a:lstStyle/>
        <a:p>
          <a:endParaRPr lang="en-US"/>
        </a:p>
      </dgm:t>
    </dgm:pt>
    <dgm:pt modelId="{F89C6626-603D-4DC0-A5F5-52AD7E294689}" type="pres">
      <dgm:prSet presAssocID="{DB717BDF-C173-4721-8F6E-DD5C8A111D4B}" presName="hierChild3" presStyleCnt="0"/>
      <dgm:spPr/>
    </dgm:pt>
    <dgm:pt modelId="{7D55864F-C9E2-4285-9221-E1682340BD08}" type="pres">
      <dgm:prSet presAssocID="{A9AB02C3-9D11-4DED-BC81-F38E9A29B838}" presName="Name17" presStyleLbl="parChTrans1D3" presStyleIdx="2" presStyleCnt="6"/>
      <dgm:spPr/>
      <dgm:t>
        <a:bodyPr/>
        <a:lstStyle/>
        <a:p>
          <a:endParaRPr lang="en-US"/>
        </a:p>
      </dgm:t>
    </dgm:pt>
    <dgm:pt modelId="{C156F9AD-AF58-4080-9CFD-074A79D33045}" type="pres">
      <dgm:prSet presAssocID="{C0F4546D-97F5-4AB6-817F-298825DD2A2B}" presName="hierRoot3" presStyleCnt="0"/>
      <dgm:spPr/>
    </dgm:pt>
    <dgm:pt modelId="{595A5169-C81C-42DC-9F40-7E73BC889989}" type="pres">
      <dgm:prSet presAssocID="{C0F4546D-97F5-4AB6-817F-298825DD2A2B}" presName="composite3" presStyleCnt="0"/>
      <dgm:spPr/>
    </dgm:pt>
    <dgm:pt modelId="{C94C3FDB-FA1F-4C13-A742-6D6DB1EC2F65}" type="pres">
      <dgm:prSet presAssocID="{C0F4546D-97F5-4AB6-817F-298825DD2A2B}" presName="background3" presStyleLbl="node3" presStyleIdx="2" presStyleCnt="6"/>
      <dgm:spPr/>
    </dgm:pt>
    <dgm:pt modelId="{DA414E63-4DBC-4B57-BD26-0AE1842AE531}" type="pres">
      <dgm:prSet presAssocID="{C0F4546D-97F5-4AB6-817F-298825DD2A2B}" presName="text3" presStyleLbl="fgAcc3" presStyleIdx="2" presStyleCnt="6">
        <dgm:presLayoutVars>
          <dgm:chPref val="3"/>
        </dgm:presLayoutVars>
      </dgm:prSet>
      <dgm:spPr/>
      <dgm:t>
        <a:bodyPr/>
        <a:lstStyle/>
        <a:p>
          <a:endParaRPr lang="en-US"/>
        </a:p>
      </dgm:t>
    </dgm:pt>
    <dgm:pt modelId="{4ADD07E8-A8C7-40F3-9E0E-3C4A5AC9F627}" type="pres">
      <dgm:prSet presAssocID="{C0F4546D-97F5-4AB6-817F-298825DD2A2B}" presName="hierChild4" presStyleCnt="0"/>
      <dgm:spPr/>
    </dgm:pt>
    <dgm:pt modelId="{9689CEA2-B7F0-43D3-B2F1-E29B878B2C9A}" type="pres">
      <dgm:prSet presAssocID="{A80B0F93-DAA1-4EFD-8DBB-07CCD910C511}" presName="Name17" presStyleLbl="parChTrans1D3" presStyleIdx="3" presStyleCnt="6"/>
      <dgm:spPr/>
      <dgm:t>
        <a:bodyPr/>
        <a:lstStyle/>
        <a:p>
          <a:endParaRPr lang="en-US"/>
        </a:p>
      </dgm:t>
    </dgm:pt>
    <dgm:pt modelId="{656932F3-8B6D-4292-9C62-F6BFC8CE8EFC}" type="pres">
      <dgm:prSet presAssocID="{2BD3FA52-DB82-4731-9E4A-2C30B2BEC4E1}" presName="hierRoot3" presStyleCnt="0"/>
      <dgm:spPr/>
    </dgm:pt>
    <dgm:pt modelId="{47BC0C80-8A4E-406F-8C05-39B6022D6C15}" type="pres">
      <dgm:prSet presAssocID="{2BD3FA52-DB82-4731-9E4A-2C30B2BEC4E1}" presName="composite3" presStyleCnt="0"/>
      <dgm:spPr/>
    </dgm:pt>
    <dgm:pt modelId="{0DC08051-4BDE-4293-ADDF-E57024CEB816}" type="pres">
      <dgm:prSet presAssocID="{2BD3FA52-DB82-4731-9E4A-2C30B2BEC4E1}" presName="background3" presStyleLbl="node3" presStyleIdx="3" presStyleCnt="6"/>
      <dgm:spPr/>
    </dgm:pt>
    <dgm:pt modelId="{8F8ABD8A-DBDC-4094-B1B0-47819E142E51}" type="pres">
      <dgm:prSet presAssocID="{2BD3FA52-DB82-4731-9E4A-2C30B2BEC4E1}" presName="text3" presStyleLbl="fgAcc3" presStyleIdx="3" presStyleCnt="6">
        <dgm:presLayoutVars>
          <dgm:chPref val="3"/>
        </dgm:presLayoutVars>
      </dgm:prSet>
      <dgm:spPr/>
      <dgm:t>
        <a:bodyPr/>
        <a:lstStyle/>
        <a:p>
          <a:endParaRPr lang="en-US"/>
        </a:p>
      </dgm:t>
    </dgm:pt>
    <dgm:pt modelId="{5579B435-6288-40FC-AB49-4944AC73DCAA}" type="pres">
      <dgm:prSet presAssocID="{2BD3FA52-DB82-4731-9E4A-2C30B2BEC4E1}" presName="hierChild4" presStyleCnt="0"/>
      <dgm:spPr/>
    </dgm:pt>
    <dgm:pt modelId="{BE6EAE10-216B-46C9-B114-08FE68F50DEF}" type="pres">
      <dgm:prSet presAssocID="{694188F5-D7C9-4155-9C3D-F93140C03758}" presName="Name10" presStyleLbl="parChTrans1D2" presStyleIdx="2" presStyleCnt="3"/>
      <dgm:spPr/>
      <dgm:t>
        <a:bodyPr/>
        <a:lstStyle/>
        <a:p>
          <a:endParaRPr lang="en-US"/>
        </a:p>
      </dgm:t>
    </dgm:pt>
    <dgm:pt modelId="{8A367408-4C9D-4D3F-8BE4-B2FF271BBF38}" type="pres">
      <dgm:prSet presAssocID="{32B54793-4AC2-49DD-884C-7389B58F3542}" presName="hierRoot2" presStyleCnt="0"/>
      <dgm:spPr/>
    </dgm:pt>
    <dgm:pt modelId="{07E6F798-54B5-44FA-8D0A-F6AAFECDDC46}" type="pres">
      <dgm:prSet presAssocID="{32B54793-4AC2-49DD-884C-7389B58F3542}" presName="composite2" presStyleCnt="0"/>
      <dgm:spPr/>
    </dgm:pt>
    <dgm:pt modelId="{0BBF8C43-ED63-42A4-97B9-70D6ABB0F990}" type="pres">
      <dgm:prSet presAssocID="{32B54793-4AC2-49DD-884C-7389B58F3542}" presName="background2" presStyleLbl="node2" presStyleIdx="2" presStyleCnt="3"/>
      <dgm:spPr/>
    </dgm:pt>
    <dgm:pt modelId="{341C2B3B-CDAD-410F-911F-F3D89D45563B}" type="pres">
      <dgm:prSet presAssocID="{32B54793-4AC2-49DD-884C-7389B58F3542}" presName="text2" presStyleLbl="fgAcc2" presStyleIdx="2" presStyleCnt="3" custScaleX="166894" custScaleY="46963">
        <dgm:presLayoutVars>
          <dgm:chPref val="3"/>
        </dgm:presLayoutVars>
      </dgm:prSet>
      <dgm:spPr/>
      <dgm:t>
        <a:bodyPr/>
        <a:lstStyle/>
        <a:p>
          <a:endParaRPr lang="en-US"/>
        </a:p>
      </dgm:t>
    </dgm:pt>
    <dgm:pt modelId="{57375A7B-E33B-49A9-9165-CBC43397780F}" type="pres">
      <dgm:prSet presAssocID="{32B54793-4AC2-49DD-884C-7389B58F3542}" presName="hierChild3" presStyleCnt="0"/>
      <dgm:spPr/>
    </dgm:pt>
    <dgm:pt modelId="{209F17A1-2279-4C94-A89A-81193447E809}" type="pres">
      <dgm:prSet presAssocID="{ED24B1DB-81BE-4713-8ADA-D44126B878C9}" presName="Name17" presStyleLbl="parChTrans1D3" presStyleIdx="4" presStyleCnt="6"/>
      <dgm:spPr/>
      <dgm:t>
        <a:bodyPr/>
        <a:lstStyle/>
        <a:p>
          <a:endParaRPr lang="en-US"/>
        </a:p>
      </dgm:t>
    </dgm:pt>
    <dgm:pt modelId="{B1ECB87B-123C-4BA4-960F-4961B36EAABF}" type="pres">
      <dgm:prSet presAssocID="{BD7DA83C-5377-4391-B6B1-6801E25C394B}" presName="hierRoot3" presStyleCnt="0"/>
      <dgm:spPr/>
    </dgm:pt>
    <dgm:pt modelId="{455D13B2-0490-4668-BD28-20EE1B4872B7}" type="pres">
      <dgm:prSet presAssocID="{BD7DA83C-5377-4391-B6B1-6801E25C394B}" presName="composite3" presStyleCnt="0"/>
      <dgm:spPr/>
    </dgm:pt>
    <dgm:pt modelId="{808FF9CC-83EC-475B-BEB4-05A8648E0166}" type="pres">
      <dgm:prSet presAssocID="{BD7DA83C-5377-4391-B6B1-6801E25C394B}" presName="background3" presStyleLbl="node3" presStyleIdx="4" presStyleCnt="6"/>
      <dgm:spPr/>
    </dgm:pt>
    <dgm:pt modelId="{EE9CD2F4-A069-4AED-BE89-2D3E4B882E99}" type="pres">
      <dgm:prSet presAssocID="{BD7DA83C-5377-4391-B6B1-6801E25C394B}" presName="text3" presStyleLbl="fgAcc3" presStyleIdx="4" presStyleCnt="6">
        <dgm:presLayoutVars>
          <dgm:chPref val="3"/>
        </dgm:presLayoutVars>
      </dgm:prSet>
      <dgm:spPr/>
      <dgm:t>
        <a:bodyPr/>
        <a:lstStyle/>
        <a:p>
          <a:endParaRPr lang="en-US"/>
        </a:p>
      </dgm:t>
    </dgm:pt>
    <dgm:pt modelId="{EDC38F60-4F39-44B1-9523-F38912F35155}" type="pres">
      <dgm:prSet presAssocID="{BD7DA83C-5377-4391-B6B1-6801E25C394B}" presName="hierChild4" presStyleCnt="0"/>
      <dgm:spPr/>
    </dgm:pt>
    <dgm:pt modelId="{252E94ED-6328-4159-80BA-1A93F3A79E93}" type="pres">
      <dgm:prSet presAssocID="{05DE28E7-0D90-4D9C-BF88-B010B056596F}" presName="Name17" presStyleLbl="parChTrans1D3" presStyleIdx="5" presStyleCnt="6"/>
      <dgm:spPr/>
      <dgm:t>
        <a:bodyPr/>
        <a:lstStyle/>
        <a:p>
          <a:endParaRPr lang="en-US"/>
        </a:p>
      </dgm:t>
    </dgm:pt>
    <dgm:pt modelId="{DBC94E6B-1B6C-43EE-9526-9777B716E26B}" type="pres">
      <dgm:prSet presAssocID="{8FA3EF03-2A51-4387-9F52-A9B0A3664EF7}" presName="hierRoot3" presStyleCnt="0"/>
      <dgm:spPr/>
    </dgm:pt>
    <dgm:pt modelId="{B45EBFD1-B95E-4010-A167-3B217008B962}" type="pres">
      <dgm:prSet presAssocID="{8FA3EF03-2A51-4387-9F52-A9B0A3664EF7}" presName="composite3" presStyleCnt="0"/>
      <dgm:spPr/>
    </dgm:pt>
    <dgm:pt modelId="{0E4B2EA0-F33B-4B7A-866A-6F65ACCC04CE}" type="pres">
      <dgm:prSet presAssocID="{8FA3EF03-2A51-4387-9F52-A9B0A3664EF7}" presName="background3" presStyleLbl="node3" presStyleIdx="5" presStyleCnt="6"/>
      <dgm:spPr/>
    </dgm:pt>
    <dgm:pt modelId="{8F5877E9-43ED-422E-B4BF-7749DB2D44ED}" type="pres">
      <dgm:prSet presAssocID="{8FA3EF03-2A51-4387-9F52-A9B0A3664EF7}" presName="text3" presStyleLbl="fgAcc3" presStyleIdx="5" presStyleCnt="6">
        <dgm:presLayoutVars>
          <dgm:chPref val="3"/>
        </dgm:presLayoutVars>
      </dgm:prSet>
      <dgm:spPr/>
      <dgm:t>
        <a:bodyPr/>
        <a:lstStyle/>
        <a:p>
          <a:endParaRPr lang="en-US"/>
        </a:p>
      </dgm:t>
    </dgm:pt>
    <dgm:pt modelId="{65E0CC3C-3797-4E86-9949-E9B3EF3F2C31}" type="pres">
      <dgm:prSet presAssocID="{8FA3EF03-2A51-4387-9F52-A9B0A3664EF7}" presName="hierChild4" presStyleCnt="0"/>
      <dgm:spPr/>
    </dgm:pt>
  </dgm:ptLst>
  <dgm:cxnLst>
    <dgm:cxn modelId="{E44096F2-2BBC-4204-B881-8D1CB77738EC}" type="presOf" srcId="{B774C77A-5755-4C48-A5E4-4C50B0376E52}" destId="{B751CF18-55C3-4EF7-89D0-E86BF6369DEE}" srcOrd="0" destOrd="0" presId="urn:microsoft.com/office/officeart/2005/8/layout/hierarchy1"/>
    <dgm:cxn modelId="{A97B3A68-99D0-42F3-B08A-6D6592B70219}" type="presOf" srcId="{7933990D-7C47-4BAD-97F1-EF98ACD2E91D}" destId="{256C3F68-5122-4F40-BEDA-100D2BCAE166}" srcOrd="0" destOrd="0" presId="urn:microsoft.com/office/officeart/2005/8/layout/hierarchy1"/>
    <dgm:cxn modelId="{3ADA4C2A-E761-48A6-BB53-E93B01A0B19F}" type="presOf" srcId="{9282F968-AE25-4E9B-B9FB-9E9F227E615B}" destId="{6520307A-2CB1-4225-9FC4-44CFCEAC03BA}" srcOrd="0" destOrd="0" presId="urn:microsoft.com/office/officeart/2005/8/layout/hierarchy1"/>
    <dgm:cxn modelId="{1EF6F3BD-606E-484C-AF09-B1664FD91F5A}" type="presOf" srcId="{426AD863-9AA3-41FD-B5C4-54B6B2CE2AE1}" destId="{59A3F1BE-C174-481D-89BC-8B35006D9028}" srcOrd="0" destOrd="0" presId="urn:microsoft.com/office/officeart/2005/8/layout/hierarchy1"/>
    <dgm:cxn modelId="{68259D4B-6A2F-4202-BC73-1C718DFDA681}" type="presOf" srcId="{C0F4546D-97F5-4AB6-817F-298825DD2A2B}" destId="{DA414E63-4DBC-4B57-BD26-0AE1842AE531}" srcOrd="0" destOrd="0" presId="urn:microsoft.com/office/officeart/2005/8/layout/hierarchy1"/>
    <dgm:cxn modelId="{BEF604C3-33F3-4C80-906D-A0678273C3D0}" type="presOf" srcId="{AE3BB331-B19A-497D-97A2-0CA6A032E290}" destId="{D66932F6-BDCB-4B7D-8897-EE06A416B89C}" srcOrd="0" destOrd="0" presId="urn:microsoft.com/office/officeart/2005/8/layout/hierarchy1"/>
    <dgm:cxn modelId="{9266D346-8D51-4CD9-98E0-CC81A7C89685}" srcId="{B774C77A-5755-4C48-A5E4-4C50B0376E52}" destId="{32B54793-4AC2-49DD-884C-7389B58F3542}" srcOrd="2" destOrd="0" parTransId="{694188F5-D7C9-4155-9C3D-F93140C03758}" sibTransId="{B70BE379-6CE4-4230-BEC9-7374016F4698}"/>
    <dgm:cxn modelId="{A9ECF1F6-4624-4126-89C3-63187F5DD2CD}" type="presOf" srcId="{011FB8AF-124C-4CA2-8F16-A344C4B64B1F}" destId="{D49E9399-07F1-46BF-801F-F6F6E33ACEE8}" srcOrd="0" destOrd="0" presId="urn:microsoft.com/office/officeart/2005/8/layout/hierarchy1"/>
    <dgm:cxn modelId="{D7916E04-E417-4BFF-BA5D-210CA73FE567}" srcId="{B774C77A-5755-4C48-A5E4-4C50B0376E52}" destId="{011FB8AF-124C-4CA2-8F16-A344C4B64B1F}" srcOrd="0" destOrd="0" parTransId="{7933990D-7C47-4BAD-97F1-EF98ACD2E91D}" sibTransId="{AF81D886-E7D7-4C3C-B459-65BEDE4114F8}"/>
    <dgm:cxn modelId="{748638FA-E4A5-48B5-8C81-D0007671A394}" type="presOf" srcId="{2BD3FA52-DB82-4731-9E4A-2C30B2BEC4E1}" destId="{8F8ABD8A-DBDC-4094-B1B0-47819E142E51}" srcOrd="0" destOrd="0" presId="urn:microsoft.com/office/officeart/2005/8/layout/hierarchy1"/>
    <dgm:cxn modelId="{2BFC5685-C278-425D-839F-2E779CA50435}" type="presOf" srcId="{8FA3EF03-2A51-4387-9F52-A9B0A3664EF7}" destId="{8F5877E9-43ED-422E-B4BF-7749DB2D44ED}" srcOrd="0" destOrd="0" presId="urn:microsoft.com/office/officeart/2005/8/layout/hierarchy1"/>
    <dgm:cxn modelId="{D67410A3-0CCD-499C-ABC1-73CAF2B47C2E}" type="presOf" srcId="{ED24B1DB-81BE-4713-8ADA-D44126B878C9}" destId="{209F17A1-2279-4C94-A89A-81193447E809}" srcOrd="0" destOrd="0" presId="urn:microsoft.com/office/officeart/2005/8/layout/hierarchy1"/>
    <dgm:cxn modelId="{D33500B7-65FB-4578-AE4D-1F1C734C812C}" srcId="{B774C77A-5755-4C48-A5E4-4C50B0376E52}" destId="{DB717BDF-C173-4721-8F6E-DD5C8A111D4B}" srcOrd="1" destOrd="0" parTransId="{426AD863-9AA3-41FD-B5C4-54B6B2CE2AE1}" sibTransId="{EBDAAC1A-ECAA-478F-95E9-AD9EB17523F5}"/>
    <dgm:cxn modelId="{CFCDE903-FE42-4ADD-AFC8-34A5CEE67707}" srcId="{DB717BDF-C173-4721-8F6E-DD5C8A111D4B}" destId="{2BD3FA52-DB82-4731-9E4A-2C30B2BEC4E1}" srcOrd="1" destOrd="0" parTransId="{A80B0F93-DAA1-4EFD-8DBB-07CCD910C511}" sibTransId="{8C2B7381-103F-43C9-8504-D72BFE546060}"/>
    <dgm:cxn modelId="{31671844-7A2C-4F63-9745-D522F358DFE3}" type="presOf" srcId="{05DE28E7-0D90-4D9C-BF88-B010B056596F}" destId="{252E94ED-6328-4159-80BA-1A93F3A79E93}" srcOrd="0" destOrd="0" presId="urn:microsoft.com/office/officeart/2005/8/layout/hierarchy1"/>
    <dgm:cxn modelId="{FB907A15-1ED7-45B8-AC20-687F49DAB599}" srcId="{011FB8AF-124C-4CA2-8F16-A344C4B64B1F}" destId="{31E9EAAF-89AA-4987-8FDF-3919F2AFC13F}" srcOrd="0" destOrd="0" parTransId="{9282F968-AE25-4E9B-B9FB-9E9F227E615B}" sibTransId="{92058EF3-190E-4A2F-A06A-039D57938A2C}"/>
    <dgm:cxn modelId="{79672995-374B-4942-BAD9-5778CB2AE23B}" type="presOf" srcId="{A9AB02C3-9D11-4DED-BC81-F38E9A29B838}" destId="{7D55864F-C9E2-4285-9221-E1682340BD08}" srcOrd="0" destOrd="0" presId="urn:microsoft.com/office/officeart/2005/8/layout/hierarchy1"/>
    <dgm:cxn modelId="{217C7111-5A4D-4D42-995A-AA01E970699B}" type="presOf" srcId="{DB717BDF-C173-4721-8F6E-DD5C8A111D4B}" destId="{D2689834-5F29-40ED-8755-72E888178FD2}" srcOrd="0" destOrd="0" presId="urn:microsoft.com/office/officeart/2005/8/layout/hierarchy1"/>
    <dgm:cxn modelId="{D9A453D4-1F25-4D93-A62D-0C37C939430F}" type="presOf" srcId="{32B54793-4AC2-49DD-884C-7389B58F3542}" destId="{341C2B3B-CDAD-410F-911F-F3D89D45563B}" srcOrd="0" destOrd="0" presId="urn:microsoft.com/office/officeart/2005/8/layout/hierarchy1"/>
    <dgm:cxn modelId="{59BDAA8D-4B6A-406F-8D6E-92361C824D92}" type="presOf" srcId="{694188F5-D7C9-4155-9C3D-F93140C03758}" destId="{BE6EAE10-216B-46C9-B114-08FE68F50DEF}" srcOrd="0" destOrd="0" presId="urn:microsoft.com/office/officeart/2005/8/layout/hierarchy1"/>
    <dgm:cxn modelId="{AF42B032-8761-4DC7-A84F-289A1514EC52}" type="presOf" srcId="{27E53B26-233F-4550-B814-1E78ABCE00AE}" destId="{BCE2E285-A089-4839-8436-7FCC2F3497A8}" srcOrd="0" destOrd="0" presId="urn:microsoft.com/office/officeart/2005/8/layout/hierarchy1"/>
    <dgm:cxn modelId="{C0D0EEE6-3FE6-47A3-8406-5417C7CF4F64}" type="presOf" srcId="{BD7DA83C-5377-4391-B6B1-6801E25C394B}" destId="{EE9CD2F4-A069-4AED-BE89-2D3E4B882E99}" srcOrd="0" destOrd="0" presId="urn:microsoft.com/office/officeart/2005/8/layout/hierarchy1"/>
    <dgm:cxn modelId="{2D0E71D7-EEDF-4673-B5B9-3D8B83AD2BFE}" type="presOf" srcId="{01003429-0267-4304-A601-C6BE05F5EE0A}" destId="{5F3F0D8A-FD20-4750-B0C9-69E3AB557922}" srcOrd="0" destOrd="0" presId="urn:microsoft.com/office/officeart/2005/8/layout/hierarchy1"/>
    <dgm:cxn modelId="{01824217-F6FD-474E-A9F9-0318F573FB31}" type="presOf" srcId="{A80B0F93-DAA1-4EFD-8DBB-07CCD910C511}" destId="{9689CEA2-B7F0-43D3-B2F1-E29B878B2C9A}" srcOrd="0" destOrd="0" presId="urn:microsoft.com/office/officeart/2005/8/layout/hierarchy1"/>
    <dgm:cxn modelId="{3F713C2A-39F2-48DC-A31E-788D94856064}" srcId="{011FB8AF-124C-4CA2-8F16-A344C4B64B1F}" destId="{AE3BB331-B19A-497D-97A2-0CA6A032E290}" srcOrd="1" destOrd="0" parTransId="{27E53B26-233F-4550-B814-1E78ABCE00AE}" sibTransId="{EDFBEE4D-E67C-4EB8-AB3D-2BEAC8C47BB0}"/>
    <dgm:cxn modelId="{B84A7374-250F-41EC-90A3-D2EC0C9BBE32}" srcId="{DB717BDF-C173-4721-8F6E-DD5C8A111D4B}" destId="{C0F4546D-97F5-4AB6-817F-298825DD2A2B}" srcOrd="0" destOrd="0" parTransId="{A9AB02C3-9D11-4DED-BC81-F38E9A29B838}" sibTransId="{3796A015-DD1E-4707-8B01-CE988BDCC1E5}"/>
    <dgm:cxn modelId="{75FA1FE2-8635-4532-B90C-3F4F8691D8A8}" type="presOf" srcId="{31E9EAAF-89AA-4987-8FDF-3919F2AFC13F}" destId="{1BF29B37-FEA0-4B4E-926A-92431A2082C9}" srcOrd="0" destOrd="0" presId="urn:microsoft.com/office/officeart/2005/8/layout/hierarchy1"/>
    <dgm:cxn modelId="{B2400909-35F2-478C-8A54-E584CF36F0CA}" srcId="{01003429-0267-4304-A601-C6BE05F5EE0A}" destId="{B774C77A-5755-4C48-A5E4-4C50B0376E52}" srcOrd="0" destOrd="0" parTransId="{23A1E667-2622-4069-97A1-7BB8DF63C4FB}" sibTransId="{721E9E71-32AF-4BE9-BE46-74E0D8724888}"/>
    <dgm:cxn modelId="{CC5BF2C2-3A27-4B33-B311-3F15C332B07D}" srcId="{32B54793-4AC2-49DD-884C-7389B58F3542}" destId="{8FA3EF03-2A51-4387-9F52-A9B0A3664EF7}" srcOrd="1" destOrd="0" parTransId="{05DE28E7-0D90-4D9C-BF88-B010B056596F}" sibTransId="{BFAD39BB-D250-456F-9437-0E518C53D7E2}"/>
    <dgm:cxn modelId="{FBC74926-0FB2-4419-8030-7D4500B8760C}" srcId="{32B54793-4AC2-49DD-884C-7389B58F3542}" destId="{BD7DA83C-5377-4391-B6B1-6801E25C394B}" srcOrd="0" destOrd="0" parTransId="{ED24B1DB-81BE-4713-8ADA-D44126B878C9}" sibTransId="{CCBE8692-9DE4-4C2C-A39C-9B226651D015}"/>
    <dgm:cxn modelId="{EEDC9F65-6556-465D-B59D-6396A0E8F73E}" type="presParOf" srcId="{5F3F0D8A-FD20-4750-B0C9-69E3AB557922}" destId="{2A1B9D1B-5DFA-474E-B4DF-B83BDF5B0AD7}" srcOrd="0" destOrd="0" presId="urn:microsoft.com/office/officeart/2005/8/layout/hierarchy1"/>
    <dgm:cxn modelId="{67341E04-443A-4242-9CF7-7C07C70FD70B}" type="presParOf" srcId="{2A1B9D1B-5DFA-474E-B4DF-B83BDF5B0AD7}" destId="{7FAB586F-5100-40D1-826E-15F54017CC5C}" srcOrd="0" destOrd="0" presId="urn:microsoft.com/office/officeart/2005/8/layout/hierarchy1"/>
    <dgm:cxn modelId="{C62A7E2D-2E03-44A2-88B0-38A70204EC62}" type="presParOf" srcId="{7FAB586F-5100-40D1-826E-15F54017CC5C}" destId="{C423C282-70DA-449E-BF95-6FDBEE4A69A7}" srcOrd="0" destOrd="0" presId="urn:microsoft.com/office/officeart/2005/8/layout/hierarchy1"/>
    <dgm:cxn modelId="{6F7CD7FF-622E-4512-BA93-BB1F571CF66C}" type="presParOf" srcId="{7FAB586F-5100-40D1-826E-15F54017CC5C}" destId="{B751CF18-55C3-4EF7-89D0-E86BF6369DEE}" srcOrd="1" destOrd="0" presId="urn:microsoft.com/office/officeart/2005/8/layout/hierarchy1"/>
    <dgm:cxn modelId="{58C98F98-E9CA-464D-A1D1-CF9B1F899C36}" type="presParOf" srcId="{2A1B9D1B-5DFA-474E-B4DF-B83BDF5B0AD7}" destId="{F78E0FAF-7BBD-4F23-8AA7-7A289108EB04}" srcOrd="1" destOrd="0" presId="urn:microsoft.com/office/officeart/2005/8/layout/hierarchy1"/>
    <dgm:cxn modelId="{46A64F31-A600-4C34-8BB3-783C006B69AE}" type="presParOf" srcId="{F78E0FAF-7BBD-4F23-8AA7-7A289108EB04}" destId="{256C3F68-5122-4F40-BEDA-100D2BCAE166}" srcOrd="0" destOrd="0" presId="urn:microsoft.com/office/officeart/2005/8/layout/hierarchy1"/>
    <dgm:cxn modelId="{AE12661C-B9D8-4596-A9D8-204DFE1BB985}" type="presParOf" srcId="{F78E0FAF-7BBD-4F23-8AA7-7A289108EB04}" destId="{5CB984F6-32DC-49BB-B42A-794EC4CAF843}" srcOrd="1" destOrd="0" presId="urn:microsoft.com/office/officeart/2005/8/layout/hierarchy1"/>
    <dgm:cxn modelId="{ED02DB57-579F-4CDA-A0F4-7772440D12E8}" type="presParOf" srcId="{5CB984F6-32DC-49BB-B42A-794EC4CAF843}" destId="{6C482343-6492-4260-92DF-EA3846E30497}" srcOrd="0" destOrd="0" presId="urn:microsoft.com/office/officeart/2005/8/layout/hierarchy1"/>
    <dgm:cxn modelId="{2C4B0035-D758-4E53-BF1B-8E01513D28B4}" type="presParOf" srcId="{6C482343-6492-4260-92DF-EA3846E30497}" destId="{0598004D-6743-418B-892C-6D4D2334D93F}" srcOrd="0" destOrd="0" presId="urn:microsoft.com/office/officeart/2005/8/layout/hierarchy1"/>
    <dgm:cxn modelId="{6E6972D3-0CBD-4D7A-8D3B-B996D5E09DBA}" type="presParOf" srcId="{6C482343-6492-4260-92DF-EA3846E30497}" destId="{D49E9399-07F1-46BF-801F-F6F6E33ACEE8}" srcOrd="1" destOrd="0" presId="urn:microsoft.com/office/officeart/2005/8/layout/hierarchy1"/>
    <dgm:cxn modelId="{D4FDFEFD-AD7C-4263-A2AF-D0DCDF2F2BB3}" type="presParOf" srcId="{5CB984F6-32DC-49BB-B42A-794EC4CAF843}" destId="{7BD68EFD-811D-4BAF-8AC8-3ADC079D5FE6}" srcOrd="1" destOrd="0" presId="urn:microsoft.com/office/officeart/2005/8/layout/hierarchy1"/>
    <dgm:cxn modelId="{199BB65A-DB60-4AA7-B7D7-AB95DC7EA319}" type="presParOf" srcId="{7BD68EFD-811D-4BAF-8AC8-3ADC079D5FE6}" destId="{6520307A-2CB1-4225-9FC4-44CFCEAC03BA}" srcOrd="0" destOrd="0" presId="urn:microsoft.com/office/officeart/2005/8/layout/hierarchy1"/>
    <dgm:cxn modelId="{821075BD-C0CE-4C5A-B635-43A763075A5F}" type="presParOf" srcId="{7BD68EFD-811D-4BAF-8AC8-3ADC079D5FE6}" destId="{0BA68559-EFB9-4DEB-A965-2A496453F090}" srcOrd="1" destOrd="0" presId="urn:microsoft.com/office/officeart/2005/8/layout/hierarchy1"/>
    <dgm:cxn modelId="{7625A058-8799-4976-BB28-537E37DA6ACB}" type="presParOf" srcId="{0BA68559-EFB9-4DEB-A965-2A496453F090}" destId="{C18DB56D-F1ED-4809-AE73-516354AE8F42}" srcOrd="0" destOrd="0" presId="urn:microsoft.com/office/officeart/2005/8/layout/hierarchy1"/>
    <dgm:cxn modelId="{078C102F-40DF-4541-A278-A54BA5770DBF}" type="presParOf" srcId="{C18DB56D-F1ED-4809-AE73-516354AE8F42}" destId="{6DEBC992-A550-4A46-80DE-91FBA833DACE}" srcOrd="0" destOrd="0" presId="urn:microsoft.com/office/officeart/2005/8/layout/hierarchy1"/>
    <dgm:cxn modelId="{F71DF799-34A6-4271-BCF7-28C82B57C4C8}" type="presParOf" srcId="{C18DB56D-F1ED-4809-AE73-516354AE8F42}" destId="{1BF29B37-FEA0-4B4E-926A-92431A2082C9}" srcOrd="1" destOrd="0" presId="urn:microsoft.com/office/officeart/2005/8/layout/hierarchy1"/>
    <dgm:cxn modelId="{0E37A6A5-14CC-4E35-A13A-DBDA771B1A5D}" type="presParOf" srcId="{0BA68559-EFB9-4DEB-A965-2A496453F090}" destId="{7306CA7D-CF3F-45DE-AED1-6043BAB2FBA8}" srcOrd="1" destOrd="0" presId="urn:microsoft.com/office/officeart/2005/8/layout/hierarchy1"/>
    <dgm:cxn modelId="{7A81FB20-74B3-44CD-91BD-34B0BEA2F3FE}" type="presParOf" srcId="{7BD68EFD-811D-4BAF-8AC8-3ADC079D5FE6}" destId="{BCE2E285-A089-4839-8436-7FCC2F3497A8}" srcOrd="2" destOrd="0" presId="urn:microsoft.com/office/officeart/2005/8/layout/hierarchy1"/>
    <dgm:cxn modelId="{FFAA91F4-AB92-41C7-BA9B-367878637551}" type="presParOf" srcId="{7BD68EFD-811D-4BAF-8AC8-3ADC079D5FE6}" destId="{8852D597-1115-42B8-962D-21CDD1B056FD}" srcOrd="3" destOrd="0" presId="urn:microsoft.com/office/officeart/2005/8/layout/hierarchy1"/>
    <dgm:cxn modelId="{F131A7FF-F9D7-4AB4-817A-4940D74A4EEE}" type="presParOf" srcId="{8852D597-1115-42B8-962D-21CDD1B056FD}" destId="{E80DEDBB-3ECE-4DBF-A2A5-223CE2A18DB8}" srcOrd="0" destOrd="0" presId="urn:microsoft.com/office/officeart/2005/8/layout/hierarchy1"/>
    <dgm:cxn modelId="{D4C5BDB5-8189-4B2E-906E-867E207BCB73}" type="presParOf" srcId="{E80DEDBB-3ECE-4DBF-A2A5-223CE2A18DB8}" destId="{A6190071-14B2-4F5A-BE8B-9253AEB91054}" srcOrd="0" destOrd="0" presId="urn:microsoft.com/office/officeart/2005/8/layout/hierarchy1"/>
    <dgm:cxn modelId="{F4617FCD-2DA4-44C6-AEE5-5C9451E8C431}" type="presParOf" srcId="{E80DEDBB-3ECE-4DBF-A2A5-223CE2A18DB8}" destId="{D66932F6-BDCB-4B7D-8897-EE06A416B89C}" srcOrd="1" destOrd="0" presId="urn:microsoft.com/office/officeart/2005/8/layout/hierarchy1"/>
    <dgm:cxn modelId="{60D7C3CA-ECE8-43AF-A734-50BBD76F28A4}" type="presParOf" srcId="{8852D597-1115-42B8-962D-21CDD1B056FD}" destId="{6A8C1C07-4DC0-4A21-A0EA-4048E487C795}" srcOrd="1" destOrd="0" presId="urn:microsoft.com/office/officeart/2005/8/layout/hierarchy1"/>
    <dgm:cxn modelId="{3560FC1F-FCB4-47F8-8BE2-332F0A425A2B}" type="presParOf" srcId="{F78E0FAF-7BBD-4F23-8AA7-7A289108EB04}" destId="{59A3F1BE-C174-481D-89BC-8B35006D9028}" srcOrd="2" destOrd="0" presId="urn:microsoft.com/office/officeart/2005/8/layout/hierarchy1"/>
    <dgm:cxn modelId="{9C68E67C-6046-4AD5-9167-617BBA282B94}" type="presParOf" srcId="{F78E0FAF-7BBD-4F23-8AA7-7A289108EB04}" destId="{FB3A995F-FA37-4F4A-97DA-A3FFC47788E2}" srcOrd="3" destOrd="0" presId="urn:microsoft.com/office/officeart/2005/8/layout/hierarchy1"/>
    <dgm:cxn modelId="{36AB927C-9FE7-42D2-ACE8-E36ECD7634DC}" type="presParOf" srcId="{FB3A995F-FA37-4F4A-97DA-A3FFC47788E2}" destId="{B9F93D0B-B66F-4922-AAB2-549B2D7CC54B}" srcOrd="0" destOrd="0" presId="urn:microsoft.com/office/officeart/2005/8/layout/hierarchy1"/>
    <dgm:cxn modelId="{A0B4B777-5B81-47A1-BF88-CD4E3AE4C5E3}" type="presParOf" srcId="{B9F93D0B-B66F-4922-AAB2-549B2D7CC54B}" destId="{C7766D34-5CE7-4A14-BC2A-AA181BCF09DB}" srcOrd="0" destOrd="0" presId="urn:microsoft.com/office/officeart/2005/8/layout/hierarchy1"/>
    <dgm:cxn modelId="{6604EBCF-F14B-48B9-9C4A-AA0424185607}" type="presParOf" srcId="{B9F93D0B-B66F-4922-AAB2-549B2D7CC54B}" destId="{D2689834-5F29-40ED-8755-72E888178FD2}" srcOrd="1" destOrd="0" presId="urn:microsoft.com/office/officeart/2005/8/layout/hierarchy1"/>
    <dgm:cxn modelId="{E8114515-B3EA-49E4-90C9-0466C00D0BBD}" type="presParOf" srcId="{FB3A995F-FA37-4F4A-97DA-A3FFC47788E2}" destId="{F89C6626-603D-4DC0-A5F5-52AD7E294689}" srcOrd="1" destOrd="0" presId="urn:microsoft.com/office/officeart/2005/8/layout/hierarchy1"/>
    <dgm:cxn modelId="{429F32C8-BEC0-4FEF-B802-5A027AAADCD2}" type="presParOf" srcId="{F89C6626-603D-4DC0-A5F5-52AD7E294689}" destId="{7D55864F-C9E2-4285-9221-E1682340BD08}" srcOrd="0" destOrd="0" presId="urn:microsoft.com/office/officeart/2005/8/layout/hierarchy1"/>
    <dgm:cxn modelId="{C09C00FD-B56A-4779-9539-7500F2EAE941}" type="presParOf" srcId="{F89C6626-603D-4DC0-A5F5-52AD7E294689}" destId="{C156F9AD-AF58-4080-9CFD-074A79D33045}" srcOrd="1" destOrd="0" presId="urn:microsoft.com/office/officeart/2005/8/layout/hierarchy1"/>
    <dgm:cxn modelId="{994B321D-ABAF-4763-BC7F-AE60DAD8C772}" type="presParOf" srcId="{C156F9AD-AF58-4080-9CFD-074A79D33045}" destId="{595A5169-C81C-42DC-9F40-7E73BC889989}" srcOrd="0" destOrd="0" presId="urn:microsoft.com/office/officeart/2005/8/layout/hierarchy1"/>
    <dgm:cxn modelId="{5F8FEA76-7FEC-4D95-AB6E-F0A009B4CF71}" type="presParOf" srcId="{595A5169-C81C-42DC-9F40-7E73BC889989}" destId="{C94C3FDB-FA1F-4C13-A742-6D6DB1EC2F65}" srcOrd="0" destOrd="0" presId="urn:microsoft.com/office/officeart/2005/8/layout/hierarchy1"/>
    <dgm:cxn modelId="{9BC72B5A-DF14-42BC-83D9-DE55218300F2}" type="presParOf" srcId="{595A5169-C81C-42DC-9F40-7E73BC889989}" destId="{DA414E63-4DBC-4B57-BD26-0AE1842AE531}" srcOrd="1" destOrd="0" presId="urn:microsoft.com/office/officeart/2005/8/layout/hierarchy1"/>
    <dgm:cxn modelId="{1C2A9BBF-188E-4D1A-AA99-E54B93C7F222}" type="presParOf" srcId="{C156F9AD-AF58-4080-9CFD-074A79D33045}" destId="{4ADD07E8-A8C7-40F3-9E0E-3C4A5AC9F627}" srcOrd="1" destOrd="0" presId="urn:microsoft.com/office/officeart/2005/8/layout/hierarchy1"/>
    <dgm:cxn modelId="{BF41F678-027A-4886-92F9-8743D18668A2}" type="presParOf" srcId="{F89C6626-603D-4DC0-A5F5-52AD7E294689}" destId="{9689CEA2-B7F0-43D3-B2F1-E29B878B2C9A}" srcOrd="2" destOrd="0" presId="urn:microsoft.com/office/officeart/2005/8/layout/hierarchy1"/>
    <dgm:cxn modelId="{0204DDFC-A3E7-4806-AF65-EF0D9183FEA4}" type="presParOf" srcId="{F89C6626-603D-4DC0-A5F5-52AD7E294689}" destId="{656932F3-8B6D-4292-9C62-F6BFC8CE8EFC}" srcOrd="3" destOrd="0" presId="urn:microsoft.com/office/officeart/2005/8/layout/hierarchy1"/>
    <dgm:cxn modelId="{5C4CBEEF-A927-4B5C-8079-B535500C371C}" type="presParOf" srcId="{656932F3-8B6D-4292-9C62-F6BFC8CE8EFC}" destId="{47BC0C80-8A4E-406F-8C05-39B6022D6C15}" srcOrd="0" destOrd="0" presId="urn:microsoft.com/office/officeart/2005/8/layout/hierarchy1"/>
    <dgm:cxn modelId="{2BAA9612-A8F5-4ED6-908D-0C8AC768A262}" type="presParOf" srcId="{47BC0C80-8A4E-406F-8C05-39B6022D6C15}" destId="{0DC08051-4BDE-4293-ADDF-E57024CEB816}" srcOrd="0" destOrd="0" presId="urn:microsoft.com/office/officeart/2005/8/layout/hierarchy1"/>
    <dgm:cxn modelId="{0A8C2683-822B-4B3D-B793-3436A3CE6257}" type="presParOf" srcId="{47BC0C80-8A4E-406F-8C05-39B6022D6C15}" destId="{8F8ABD8A-DBDC-4094-B1B0-47819E142E51}" srcOrd="1" destOrd="0" presId="urn:microsoft.com/office/officeart/2005/8/layout/hierarchy1"/>
    <dgm:cxn modelId="{EDC4FFB5-7433-4CB9-B5F2-14C2FF2F7C58}" type="presParOf" srcId="{656932F3-8B6D-4292-9C62-F6BFC8CE8EFC}" destId="{5579B435-6288-40FC-AB49-4944AC73DCAA}" srcOrd="1" destOrd="0" presId="urn:microsoft.com/office/officeart/2005/8/layout/hierarchy1"/>
    <dgm:cxn modelId="{DC843A8B-8267-421C-AE61-85D82DA9F0AD}" type="presParOf" srcId="{F78E0FAF-7BBD-4F23-8AA7-7A289108EB04}" destId="{BE6EAE10-216B-46C9-B114-08FE68F50DEF}" srcOrd="4" destOrd="0" presId="urn:microsoft.com/office/officeart/2005/8/layout/hierarchy1"/>
    <dgm:cxn modelId="{E81494C9-B43F-4EC4-88BB-649FB8A20D76}" type="presParOf" srcId="{F78E0FAF-7BBD-4F23-8AA7-7A289108EB04}" destId="{8A367408-4C9D-4D3F-8BE4-B2FF271BBF38}" srcOrd="5" destOrd="0" presId="urn:microsoft.com/office/officeart/2005/8/layout/hierarchy1"/>
    <dgm:cxn modelId="{FA1F7FA3-5F87-4EB3-BA50-4B5318297D14}" type="presParOf" srcId="{8A367408-4C9D-4D3F-8BE4-B2FF271BBF38}" destId="{07E6F798-54B5-44FA-8D0A-F6AAFECDDC46}" srcOrd="0" destOrd="0" presId="urn:microsoft.com/office/officeart/2005/8/layout/hierarchy1"/>
    <dgm:cxn modelId="{B972E96C-984A-4444-B5BF-352243E9293F}" type="presParOf" srcId="{07E6F798-54B5-44FA-8D0A-F6AAFECDDC46}" destId="{0BBF8C43-ED63-42A4-97B9-70D6ABB0F990}" srcOrd="0" destOrd="0" presId="urn:microsoft.com/office/officeart/2005/8/layout/hierarchy1"/>
    <dgm:cxn modelId="{761EE1AD-E5E3-4A39-BB55-A52D2E363067}" type="presParOf" srcId="{07E6F798-54B5-44FA-8D0A-F6AAFECDDC46}" destId="{341C2B3B-CDAD-410F-911F-F3D89D45563B}" srcOrd="1" destOrd="0" presId="urn:microsoft.com/office/officeart/2005/8/layout/hierarchy1"/>
    <dgm:cxn modelId="{27741276-467A-427C-9903-9AA65DBB78B8}" type="presParOf" srcId="{8A367408-4C9D-4D3F-8BE4-B2FF271BBF38}" destId="{57375A7B-E33B-49A9-9165-CBC43397780F}" srcOrd="1" destOrd="0" presId="urn:microsoft.com/office/officeart/2005/8/layout/hierarchy1"/>
    <dgm:cxn modelId="{3371BB96-903E-4B44-9F43-EF8F71D9FE7D}" type="presParOf" srcId="{57375A7B-E33B-49A9-9165-CBC43397780F}" destId="{209F17A1-2279-4C94-A89A-81193447E809}" srcOrd="0" destOrd="0" presId="urn:microsoft.com/office/officeart/2005/8/layout/hierarchy1"/>
    <dgm:cxn modelId="{80EC33FC-A177-412D-92DE-F448CF808130}" type="presParOf" srcId="{57375A7B-E33B-49A9-9165-CBC43397780F}" destId="{B1ECB87B-123C-4BA4-960F-4961B36EAABF}" srcOrd="1" destOrd="0" presId="urn:microsoft.com/office/officeart/2005/8/layout/hierarchy1"/>
    <dgm:cxn modelId="{C3BC4B1F-8C3F-4083-B1BC-0FB8E998FB1B}" type="presParOf" srcId="{B1ECB87B-123C-4BA4-960F-4961B36EAABF}" destId="{455D13B2-0490-4668-BD28-20EE1B4872B7}" srcOrd="0" destOrd="0" presId="urn:microsoft.com/office/officeart/2005/8/layout/hierarchy1"/>
    <dgm:cxn modelId="{0AAC2F06-3F70-4E41-8523-7E05D6089146}" type="presParOf" srcId="{455D13B2-0490-4668-BD28-20EE1B4872B7}" destId="{808FF9CC-83EC-475B-BEB4-05A8648E0166}" srcOrd="0" destOrd="0" presId="urn:microsoft.com/office/officeart/2005/8/layout/hierarchy1"/>
    <dgm:cxn modelId="{1F4D2683-F96C-44FB-99F6-B0BBC28E7554}" type="presParOf" srcId="{455D13B2-0490-4668-BD28-20EE1B4872B7}" destId="{EE9CD2F4-A069-4AED-BE89-2D3E4B882E99}" srcOrd="1" destOrd="0" presId="urn:microsoft.com/office/officeart/2005/8/layout/hierarchy1"/>
    <dgm:cxn modelId="{2EAD76F0-1055-4CBC-B747-1B782700D0E3}" type="presParOf" srcId="{B1ECB87B-123C-4BA4-960F-4961B36EAABF}" destId="{EDC38F60-4F39-44B1-9523-F38912F35155}" srcOrd="1" destOrd="0" presId="urn:microsoft.com/office/officeart/2005/8/layout/hierarchy1"/>
    <dgm:cxn modelId="{F28A466F-1EFB-47A7-AE61-898172BF7986}" type="presParOf" srcId="{57375A7B-E33B-49A9-9165-CBC43397780F}" destId="{252E94ED-6328-4159-80BA-1A93F3A79E93}" srcOrd="2" destOrd="0" presId="urn:microsoft.com/office/officeart/2005/8/layout/hierarchy1"/>
    <dgm:cxn modelId="{21C40C17-F0E5-4AC8-95A1-8D0171274121}" type="presParOf" srcId="{57375A7B-E33B-49A9-9165-CBC43397780F}" destId="{DBC94E6B-1B6C-43EE-9526-9777B716E26B}" srcOrd="3" destOrd="0" presId="urn:microsoft.com/office/officeart/2005/8/layout/hierarchy1"/>
    <dgm:cxn modelId="{B8BA1E62-3C85-4814-B8F2-3098BBA8720E}" type="presParOf" srcId="{DBC94E6B-1B6C-43EE-9526-9777B716E26B}" destId="{B45EBFD1-B95E-4010-A167-3B217008B962}" srcOrd="0" destOrd="0" presId="urn:microsoft.com/office/officeart/2005/8/layout/hierarchy1"/>
    <dgm:cxn modelId="{13FA2B50-AA2B-4C03-ACA6-1CD6EA9621FC}" type="presParOf" srcId="{B45EBFD1-B95E-4010-A167-3B217008B962}" destId="{0E4B2EA0-F33B-4B7A-866A-6F65ACCC04CE}" srcOrd="0" destOrd="0" presId="urn:microsoft.com/office/officeart/2005/8/layout/hierarchy1"/>
    <dgm:cxn modelId="{5693AA00-C794-4B1F-9D26-08BC1F8E95F9}" type="presParOf" srcId="{B45EBFD1-B95E-4010-A167-3B217008B962}" destId="{8F5877E9-43ED-422E-B4BF-7749DB2D44ED}" srcOrd="1" destOrd="0" presId="urn:microsoft.com/office/officeart/2005/8/layout/hierarchy1"/>
    <dgm:cxn modelId="{71D4317C-1580-4C8B-8B9B-DC79334DF266}" type="presParOf" srcId="{DBC94E6B-1B6C-43EE-9526-9777B716E26B}" destId="{65E0CC3C-3797-4E86-9949-E9B3EF3F2C3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31C8B-4942-422A-848A-341B2B4294F2}">
      <dsp:nvSpPr>
        <dsp:cNvPr id="0" name=""/>
        <dsp:cNvSpPr/>
      </dsp:nvSpPr>
      <dsp:spPr>
        <a:xfrm>
          <a:off x="0" y="1483"/>
          <a:ext cx="2201613" cy="268722"/>
        </a:xfrm>
        <a:prstGeom prst="roundRect">
          <a:avLst/>
        </a:prstGeom>
        <a:solidFill>
          <a:srgbClr val="92D05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Application</a:t>
          </a:r>
          <a:endParaRPr lang="en-US" sz="1400" kern="1200" dirty="0"/>
        </a:p>
      </dsp:txBody>
      <dsp:txXfrm>
        <a:off x="13118" y="14601"/>
        <a:ext cx="2175377" cy="242486"/>
      </dsp:txXfrm>
    </dsp:sp>
    <dsp:sp modelId="{B83814BA-7A53-435F-A126-D1BF557845A4}">
      <dsp:nvSpPr>
        <dsp:cNvPr id="0" name=""/>
        <dsp:cNvSpPr/>
      </dsp:nvSpPr>
      <dsp:spPr>
        <a:xfrm>
          <a:off x="0" y="281611"/>
          <a:ext cx="2201613" cy="268722"/>
        </a:xfrm>
        <a:prstGeom prst="roundRect">
          <a:avLst/>
        </a:prstGeom>
        <a:solidFill>
          <a:srgbClr val="92D05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Data</a:t>
          </a:r>
          <a:endParaRPr lang="en-US" sz="1400" kern="1200" dirty="0"/>
        </a:p>
      </dsp:txBody>
      <dsp:txXfrm>
        <a:off x="13118" y="294729"/>
        <a:ext cx="2175377" cy="242486"/>
      </dsp:txXfrm>
    </dsp:sp>
    <dsp:sp modelId="{269312FC-51FC-47BD-BADA-4ACB48BA9193}">
      <dsp:nvSpPr>
        <dsp:cNvPr id="0" name=""/>
        <dsp:cNvSpPr/>
      </dsp:nvSpPr>
      <dsp:spPr>
        <a:xfrm>
          <a:off x="0" y="561738"/>
          <a:ext cx="2201613" cy="268722"/>
        </a:xfrm>
        <a:prstGeom prst="roundRect">
          <a:avLst/>
        </a:prstGeom>
        <a:solidFill>
          <a:srgbClr val="92D05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Runtime environment</a:t>
          </a:r>
          <a:endParaRPr lang="en-US" sz="1400" kern="1200" dirty="0"/>
        </a:p>
      </dsp:txBody>
      <dsp:txXfrm>
        <a:off x="13118" y="574856"/>
        <a:ext cx="2175377" cy="242486"/>
      </dsp:txXfrm>
    </dsp:sp>
    <dsp:sp modelId="{5E3B7984-1FF0-4FF1-850C-DFF12E2F8AD7}">
      <dsp:nvSpPr>
        <dsp:cNvPr id="0" name=""/>
        <dsp:cNvSpPr/>
      </dsp:nvSpPr>
      <dsp:spPr>
        <a:xfrm>
          <a:off x="0" y="841866"/>
          <a:ext cx="2201613" cy="268722"/>
        </a:xfrm>
        <a:prstGeom prst="roundRect">
          <a:avLst/>
        </a:prstGeom>
        <a:solidFill>
          <a:srgbClr val="92D05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Middleware</a:t>
          </a:r>
          <a:endParaRPr lang="en-US" sz="1400" kern="1200" dirty="0"/>
        </a:p>
      </dsp:txBody>
      <dsp:txXfrm>
        <a:off x="13118" y="854984"/>
        <a:ext cx="2175377" cy="242486"/>
      </dsp:txXfrm>
    </dsp:sp>
    <dsp:sp modelId="{06B58372-DE50-40D6-949C-02F077CA0EE9}">
      <dsp:nvSpPr>
        <dsp:cNvPr id="0" name=""/>
        <dsp:cNvSpPr/>
      </dsp:nvSpPr>
      <dsp:spPr>
        <a:xfrm>
          <a:off x="0" y="1121994"/>
          <a:ext cx="2201613" cy="268722"/>
        </a:xfrm>
        <a:prstGeom prst="roundRect">
          <a:avLst/>
        </a:prstGeom>
        <a:solidFill>
          <a:srgbClr val="92D05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Operating system</a:t>
          </a:r>
          <a:endParaRPr lang="en-US" sz="1400" kern="1200" dirty="0"/>
        </a:p>
      </dsp:txBody>
      <dsp:txXfrm>
        <a:off x="13118" y="1135112"/>
        <a:ext cx="2175377" cy="242486"/>
      </dsp:txXfrm>
    </dsp:sp>
    <dsp:sp modelId="{0EC331A6-8E07-491A-8155-9AF851894410}">
      <dsp:nvSpPr>
        <dsp:cNvPr id="0" name=""/>
        <dsp:cNvSpPr/>
      </dsp:nvSpPr>
      <dsp:spPr>
        <a:xfrm>
          <a:off x="0" y="1402121"/>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err="1" smtClean="0"/>
            <a:t>Virtualisation</a:t>
          </a:r>
          <a:r>
            <a:rPr lang="en-US" sz="1400" kern="1200" dirty="0" smtClean="0"/>
            <a:t> layer</a:t>
          </a:r>
          <a:endParaRPr lang="en-US" sz="1400" kern="1200" dirty="0"/>
        </a:p>
      </dsp:txBody>
      <dsp:txXfrm>
        <a:off x="13118" y="1415239"/>
        <a:ext cx="2175377" cy="242486"/>
      </dsp:txXfrm>
    </dsp:sp>
    <dsp:sp modelId="{1804AD98-51C3-4FC4-87CF-040BD3E7277C}">
      <dsp:nvSpPr>
        <dsp:cNvPr id="0" name=""/>
        <dsp:cNvSpPr/>
      </dsp:nvSpPr>
      <dsp:spPr>
        <a:xfrm>
          <a:off x="0" y="1682249"/>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Physical server</a:t>
          </a:r>
          <a:endParaRPr lang="en-US" sz="1400" kern="1200" dirty="0"/>
        </a:p>
      </dsp:txBody>
      <dsp:txXfrm>
        <a:off x="13118" y="1695367"/>
        <a:ext cx="2175377" cy="242486"/>
      </dsp:txXfrm>
    </dsp:sp>
    <dsp:sp modelId="{0855CE33-AE76-4B26-B443-8EA23422C3E9}">
      <dsp:nvSpPr>
        <dsp:cNvPr id="0" name=""/>
        <dsp:cNvSpPr/>
      </dsp:nvSpPr>
      <dsp:spPr>
        <a:xfrm>
          <a:off x="0" y="1962376"/>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Storage devices</a:t>
          </a:r>
          <a:endParaRPr lang="en-US" sz="1400" kern="1200" dirty="0"/>
        </a:p>
      </dsp:txBody>
      <dsp:txXfrm>
        <a:off x="13118" y="1975494"/>
        <a:ext cx="2175377" cy="242486"/>
      </dsp:txXfrm>
    </dsp:sp>
    <dsp:sp modelId="{110A82BB-48A7-45AF-B4C7-B740B8DC5288}">
      <dsp:nvSpPr>
        <dsp:cNvPr id="0" name=""/>
        <dsp:cNvSpPr/>
      </dsp:nvSpPr>
      <dsp:spPr>
        <a:xfrm>
          <a:off x="0" y="2242504"/>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Network</a:t>
          </a:r>
          <a:endParaRPr lang="en-US" sz="1400" kern="1200" dirty="0"/>
        </a:p>
      </dsp:txBody>
      <dsp:txXfrm>
        <a:off x="13118" y="2255622"/>
        <a:ext cx="2175377" cy="2424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31C8B-4942-422A-848A-341B2B4294F2}">
      <dsp:nvSpPr>
        <dsp:cNvPr id="0" name=""/>
        <dsp:cNvSpPr/>
      </dsp:nvSpPr>
      <dsp:spPr>
        <a:xfrm>
          <a:off x="0" y="1483"/>
          <a:ext cx="2201613" cy="268722"/>
        </a:xfrm>
        <a:prstGeom prst="roundRect">
          <a:avLst/>
        </a:prstGeom>
        <a:solidFill>
          <a:srgbClr val="92D05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Application</a:t>
          </a:r>
          <a:endParaRPr lang="en-US" sz="1400" kern="1200" dirty="0"/>
        </a:p>
      </dsp:txBody>
      <dsp:txXfrm>
        <a:off x="13118" y="14601"/>
        <a:ext cx="2175377" cy="242486"/>
      </dsp:txXfrm>
    </dsp:sp>
    <dsp:sp modelId="{B83814BA-7A53-435F-A126-D1BF557845A4}">
      <dsp:nvSpPr>
        <dsp:cNvPr id="0" name=""/>
        <dsp:cNvSpPr/>
      </dsp:nvSpPr>
      <dsp:spPr>
        <a:xfrm>
          <a:off x="0" y="281611"/>
          <a:ext cx="2201613" cy="268722"/>
        </a:xfrm>
        <a:prstGeom prst="roundRect">
          <a:avLst/>
        </a:prstGeom>
        <a:solidFill>
          <a:srgbClr val="92D05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Data</a:t>
          </a:r>
          <a:endParaRPr lang="en-US" sz="1400" kern="1200" dirty="0"/>
        </a:p>
      </dsp:txBody>
      <dsp:txXfrm>
        <a:off x="13118" y="294729"/>
        <a:ext cx="2175377" cy="242486"/>
      </dsp:txXfrm>
    </dsp:sp>
    <dsp:sp modelId="{269312FC-51FC-47BD-BADA-4ACB48BA9193}">
      <dsp:nvSpPr>
        <dsp:cNvPr id="0" name=""/>
        <dsp:cNvSpPr/>
      </dsp:nvSpPr>
      <dsp:spPr>
        <a:xfrm>
          <a:off x="0" y="561738"/>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Runtime environment</a:t>
          </a:r>
          <a:endParaRPr lang="en-US" sz="1400" kern="1200" dirty="0"/>
        </a:p>
      </dsp:txBody>
      <dsp:txXfrm>
        <a:off x="13118" y="574856"/>
        <a:ext cx="2175377" cy="242486"/>
      </dsp:txXfrm>
    </dsp:sp>
    <dsp:sp modelId="{5E3B7984-1FF0-4FF1-850C-DFF12E2F8AD7}">
      <dsp:nvSpPr>
        <dsp:cNvPr id="0" name=""/>
        <dsp:cNvSpPr/>
      </dsp:nvSpPr>
      <dsp:spPr>
        <a:xfrm>
          <a:off x="0" y="841866"/>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Middleware</a:t>
          </a:r>
          <a:endParaRPr lang="en-US" sz="1400" kern="1200" dirty="0"/>
        </a:p>
      </dsp:txBody>
      <dsp:txXfrm>
        <a:off x="13118" y="854984"/>
        <a:ext cx="2175377" cy="242486"/>
      </dsp:txXfrm>
    </dsp:sp>
    <dsp:sp modelId="{06B58372-DE50-40D6-949C-02F077CA0EE9}">
      <dsp:nvSpPr>
        <dsp:cNvPr id="0" name=""/>
        <dsp:cNvSpPr/>
      </dsp:nvSpPr>
      <dsp:spPr>
        <a:xfrm>
          <a:off x="0" y="1121994"/>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Operating system</a:t>
          </a:r>
          <a:endParaRPr lang="en-US" sz="1400" kern="1200" dirty="0"/>
        </a:p>
      </dsp:txBody>
      <dsp:txXfrm>
        <a:off x="13118" y="1135112"/>
        <a:ext cx="2175377" cy="242486"/>
      </dsp:txXfrm>
    </dsp:sp>
    <dsp:sp modelId="{0EC331A6-8E07-491A-8155-9AF851894410}">
      <dsp:nvSpPr>
        <dsp:cNvPr id="0" name=""/>
        <dsp:cNvSpPr/>
      </dsp:nvSpPr>
      <dsp:spPr>
        <a:xfrm>
          <a:off x="0" y="1402121"/>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err="1" smtClean="0"/>
            <a:t>Virtualisation</a:t>
          </a:r>
          <a:r>
            <a:rPr lang="en-US" sz="1400" kern="1200" dirty="0" smtClean="0"/>
            <a:t> layer</a:t>
          </a:r>
          <a:endParaRPr lang="en-US" sz="1400" kern="1200" dirty="0"/>
        </a:p>
      </dsp:txBody>
      <dsp:txXfrm>
        <a:off x="13118" y="1415239"/>
        <a:ext cx="2175377" cy="242486"/>
      </dsp:txXfrm>
    </dsp:sp>
    <dsp:sp modelId="{1804AD98-51C3-4FC4-87CF-040BD3E7277C}">
      <dsp:nvSpPr>
        <dsp:cNvPr id="0" name=""/>
        <dsp:cNvSpPr/>
      </dsp:nvSpPr>
      <dsp:spPr>
        <a:xfrm>
          <a:off x="0" y="1682249"/>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Physical server</a:t>
          </a:r>
          <a:endParaRPr lang="en-US" sz="1400" kern="1200" dirty="0"/>
        </a:p>
      </dsp:txBody>
      <dsp:txXfrm>
        <a:off x="13118" y="1695367"/>
        <a:ext cx="2175377" cy="242486"/>
      </dsp:txXfrm>
    </dsp:sp>
    <dsp:sp modelId="{0855CE33-AE76-4B26-B443-8EA23422C3E9}">
      <dsp:nvSpPr>
        <dsp:cNvPr id="0" name=""/>
        <dsp:cNvSpPr/>
      </dsp:nvSpPr>
      <dsp:spPr>
        <a:xfrm>
          <a:off x="0" y="1962376"/>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Storage devices</a:t>
          </a:r>
          <a:endParaRPr lang="en-US" sz="1400" kern="1200" dirty="0"/>
        </a:p>
      </dsp:txBody>
      <dsp:txXfrm>
        <a:off x="13118" y="1975494"/>
        <a:ext cx="2175377" cy="242486"/>
      </dsp:txXfrm>
    </dsp:sp>
    <dsp:sp modelId="{110A82BB-48A7-45AF-B4C7-B740B8DC5288}">
      <dsp:nvSpPr>
        <dsp:cNvPr id="0" name=""/>
        <dsp:cNvSpPr/>
      </dsp:nvSpPr>
      <dsp:spPr>
        <a:xfrm>
          <a:off x="0" y="2242504"/>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Network</a:t>
          </a:r>
          <a:endParaRPr lang="en-US" sz="1400" kern="1200" dirty="0"/>
        </a:p>
      </dsp:txBody>
      <dsp:txXfrm>
        <a:off x="13118" y="2255622"/>
        <a:ext cx="2175377" cy="2424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31C8B-4942-422A-848A-341B2B4294F2}">
      <dsp:nvSpPr>
        <dsp:cNvPr id="0" name=""/>
        <dsp:cNvSpPr/>
      </dsp:nvSpPr>
      <dsp:spPr>
        <a:xfrm>
          <a:off x="0" y="1483"/>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Application</a:t>
          </a:r>
          <a:endParaRPr lang="en-US" sz="1400" kern="1200" dirty="0"/>
        </a:p>
      </dsp:txBody>
      <dsp:txXfrm>
        <a:off x="13118" y="14601"/>
        <a:ext cx="2175377" cy="242486"/>
      </dsp:txXfrm>
    </dsp:sp>
    <dsp:sp modelId="{B83814BA-7A53-435F-A126-D1BF557845A4}">
      <dsp:nvSpPr>
        <dsp:cNvPr id="0" name=""/>
        <dsp:cNvSpPr/>
      </dsp:nvSpPr>
      <dsp:spPr>
        <a:xfrm>
          <a:off x="0" y="281611"/>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Data</a:t>
          </a:r>
          <a:endParaRPr lang="en-US" sz="1400" kern="1200" dirty="0"/>
        </a:p>
      </dsp:txBody>
      <dsp:txXfrm>
        <a:off x="13118" y="294729"/>
        <a:ext cx="2175377" cy="242486"/>
      </dsp:txXfrm>
    </dsp:sp>
    <dsp:sp modelId="{269312FC-51FC-47BD-BADA-4ACB48BA9193}">
      <dsp:nvSpPr>
        <dsp:cNvPr id="0" name=""/>
        <dsp:cNvSpPr/>
      </dsp:nvSpPr>
      <dsp:spPr>
        <a:xfrm>
          <a:off x="0" y="561738"/>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Runtime environment</a:t>
          </a:r>
          <a:endParaRPr lang="en-US" sz="1400" kern="1200" dirty="0"/>
        </a:p>
      </dsp:txBody>
      <dsp:txXfrm>
        <a:off x="13118" y="574856"/>
        <a:ext cx="2175377" cy="242486"/>
      </dsp:txXfrm>
    </dsp:sp>
    <dsp:sp modelId="{5E3B7984-1FF0-4FF1-850C-DFF12E2F8AD7}">
      <dsp:nvSpPr>
        <dsp:cNvPr id="0" name=""/>
        <dsp:cNvSpPr/>
      </dsp:nvSpPr>
      <dsp:spPr>
        <a:xfrm>
          <a:off x="0" y="841866"/>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Middleware</a:t>
          </a:r>
          <a:endParaRPr lang="en-US" sz="1400" kern="1200" dirty="0"/>
        </a:p>
      </dsp:txBody>
      <dsp:txXfrm>
        <a:off x="13118" y="854984"/>
        <a:ext cx="2175377" cy="242486"/>
      </dsp:txXfrm>
    </dsp:sp>
    <dsp:sp modelId="{06B58372-DE50-40D6-949C-02F077CA0EE9}">
      <dsp:nvSpPr>
        <dsp:cNvPr id="0" name=""/>
        <dsp:cNvSpPr/>
      </dsp:nvSpPr>
      <dsp:spPr>
        <a:xfrm>
          <a:off x="0" y="1121994"/>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Operating system</a:t>
          </a:r>
          <a:endParaRPr lang="en-US" sz="1400" kern="1200" dirty="0"/>
        </a:p>
      </dsp:txBody>
      <dsp:txXfrm>
        <a:off x="13118" y="1135112"/>
        <a:ext cx="2175377" cy="242486"/>
      </dsp:txXfrm>
    </dsp:sp>
    <dsp:sp modelId="{0EC331A6-8E07-491A-8155-9AF851894410}">
      <dsp:nvSpPr>
        <dsp:cNvPr id="0" name=""/>
        <dsp:cNvSpPr/>
      </dsp:nvSpPr>
      <dsp:spPr>
        <a:xfrm>
          <a:off x="0" y="1402121"/>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err="1" smtClean="0"/>
            <a:t>Virtualisation</a:t>
          </a:r>
          <a:r>
            <a:rPr lang="en-US" sz="1400" kern="1200" dirty="0" smtClean="0"/>
            <a:t> layer</a:t>
          </a:r>
          <a:endParaRPr lang="en-US" sz="1400" kern="1200" dirty="0"/>
        </a:p>
      </dsp:txBody>
      <dsp:txXfrm>
        <a:off x="13118" y="1415239"/>
        <a:ext cx="2175377" cy="242486"/>
      </dsp:txXfrm>
    </dsp:sp>
    <dsp:sp modelId="{1804AD98-51C3-4FC4-87CF-040BD3E7277C}">
      <dsp:nvSpPr>
        <dsp:cNvPr id="0" name=""/>
        <dsp:cNvSpPr/>
      </dsp:nvSpPr>
      <dsp:spPr>
        <a:xfrm>
          <a:off x="0" y="1682249"/>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Physical server</a:t>
          </a:r>
          <a:endParaRPr lang="en-US" sz="1400" kern="1200" dirty="0"/>
        </a:p>
      </dsp:txBody>
      <dsp:txXfrm>
        <a:off x="13118" y="1695367"/>
        <a:ext cx="2175377" cy="242486"/>
      </dsp:txXfrm>
    </dsp:sp>
    <dsp:sp modelId="{0855CE33-AE76-4B26-B443-8EA23422C3E9}">
      <dsp:nvSpPr>
        <dsp:cNvPr id="0" name=""/>
        <dsp:cNvSpPr/>
      </dsp:nvSpPr>
      <dsp:spPr>
        <a:xfrm>
          <a:off x="0" y="1962376"/>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Storage devices</a:t>
          </a:r>
          <a:endParaRPr lang="en-US" sz="1400" kern="1200" dirty="0"/>
        </a:p>
      </dsp:txBody>
      <dsp:txXfrm>
        <a:off x="13118" y="1975494"/>
        <a:ext cx="2175377" cy="242486"/>
      </dsp:txXfrm>
    </dsp:sp>
    <dsp:sp modelId="{110A82BB-48A7-45AF-B4C7-B740B8DC5288}">
      <dsp:nvSpPr>
        <dsp:cNvPr id="0" name=""/>
        <dsp:cNvSpPr/>
      </dsp:nvSpPr>
      <dsp:spPr>
        <a:xfrm>
          <a:off x="0" y="2242504"/>
          <a:ext cx="2201613" cy="268722"/>
        </a:xfrm>
        <a:prstGeom prst="roundRect">
          <a:avLst/>
        </a:prstGeom>
        <a:solidFill>
          <a:schemeClr val="accent5"/>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kern="1200" dirty="0" smtClean="0"/>
            <a:t>Network</a:t>
          </a:r>
          <a:endParaRPr lang="en-US" sz="1400" kern="1200" dirty="0"/>
        </a:p>
      </dsp:txBody>
      <dsp:txXfrm>
        <a:off x="13118" y="2255622"/>
        <a:ext cx="2175377" cy="2424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2E94ED-6328-4159-80BA-1A93F3A79E93}">
      <dsp:nvSpPr>
        <dsp:cNvPr id="0" name=""/>
        <dsp:cNvSpPr/>
      </dsp:nvSpPr>
      <dsp:spPr>
        <a:xfrm>
          <a:off x="3831562" y="707931"/>
          <a:ext cx="352938" cy="167966"/>
        </a:xfrm>
        <a:custGeom>
          <a:avLst/>
          <a:gdLst/>
          <a:ahLst/>
          <a:cxnLst/>
          <a:rect l="0" t="0" r="0" b="0"/>
          <a:pathLst>
            <a:path>
              <a:moveTo>
                <a:pt x="0" y="0"/>
              </a:moveTo>
              <a:lnTo>
                <a:pt x="0" y="114464"/>
              </a:lnTo>
              <a:lnTo>
                <a:pt x="352938" y="114464"/>
              </a:lnTo>
              <a:lnTo>
                <a:pt x="352938" y="16796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9F17A1-2279-4C94-A89A-81193447E809}">
      <dsp:nvSpPr>
        <dsp:cNvPr id="0" name=""/>
        <dsp:cNvSpPr/>
      </dsp:nvSpPr>
      <dsp:spPr>
        <a:xfrm>
          <a:off x="3478623" y="707931"/>
          <a:ext cx="352938" cy="167966"/>
        </a:xfrm>
        <a:custGeom>
          <a:avLst/>
          <a:gdLst/>
          <a:ahLst/>
          <a:cxnLst/>
          <a:rect l="0" t="0" r="0" b="0"/>
          <a:pathLst>
            <a:path>
              <a:moveTo>
                <a:pt x="352938" y="0"/>
              </a:moveTo>
              <a:lnTo>
                <a:pt x="352938" y="114464"/>
              </a:lnTo>
              <a:lnTo>
                <a:pt x="0" y="114464"/>
              </a:lnTo>
              <a:lnTo>
                <a:pt x="0" y="16796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6EAE10-216B-46C9-B114-08FE68F50DEF}">
      <dsp:nvSpPr>
        <dsp:cNvPr id="0" name=""/>
        <dsp:cNvSpPr/>
      </dsp:nvSpPr>
      <dsp:spPr>
        <a:xfrm>
          <a:off x="2461422" y="367735"/>
          <a:ext cx="1370139" cy="167966"/>
        </a:xfrm>
        <a:custGeom>
          <a:avLst/>
          <a:gdLst/>
          <a:ahLst/>
          <a:cxnLst/>
          <a:rect l="0" t="0" r="0" b="0"/>
          <a:pathLst>
            <a:path>
              <a:moveTo>
                <a:pt x="0" y="0"/>
              </a:moveTo>
              <a:lnTo>
                <a:pt x="0" y="114464"/>
              </a:lnTo>
              <a:lnTo>
                <a:pt x="1370139" y="114464"/>
              </a:lnTo>
              <a:lnTo>
                <a:pt x="1370139" y="16796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89CEA2-B7F0-43D3-B2F1-E29B878B2C9A}">
      <dsp:nvSpPr>
        <dsp:cNvPr id="0" name=""/>
        <dsp:cNvSpPr/>
      </dsp:nvSpPr>
      <dsp:spPr>
        <a:xfrm>
          <a:off x="2419808" y="725417"/>
          <a:ext cx="352938" cy="167966"/>
        </a:xfrm>
        <a:custGeom>
          <a:avLst/>
          <a:gdLst/>
          <a:ahLst/>
          <a:cxnLst/>
          <a:rect l="0" t="0" r="0" b="0"/>
          <a:pathLst>
            <a:path>
              <a:moveTo>
                <a:pt x="0" y="0"/>
              </a:moveTo>
              <a:lnTo>
                <a:pt x="0" y="114464"/>
              </a:lnTo>
              <a:lnTo>
                <a:pt x="352938" y="114464"/>
              </a:lnTo>
              <a:lnTo>
                <a:pt x="352938" y="16796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55864F-C9E2-4285-9221-E1682340BD08}">
      <dsp:nvSpPr>
        <dsp:cNvPr id="0" name=""/>
        <dsp:cNvSpPr/>
      </dsp:nvSpPr>
      <dsp:spPr>
        <a:xfrm>
          <a:off x="2066869" y="725417"/>
          <a:ext cx="352938" cy="167966"/>
        </a:xfrm>
        <a:custGeom>
          <a:avLst/>
          <a:gdLst/>
          <a:ahLst/>
          <a:cxnLst/>
          <a:rect l="0" t="0" r="0" b="0"/>
          <a:pathLst>
            <a:path>
              <a:moveTo>
                <a:pt x="352938" y="0"/>
              </a:moveTo>
              <a:lnTo>
                <a:pt x="352938" y="114464"/>
              </a:lnTo>
              <a:lnTo>
                <a:pt x="0" y="114464"/>
              </a:lnTo>
              <a:lnTo>
                <a:pt x="0" y="16796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A3F1BE-C174-481D-89BC-8B35006D9028}">
      <dsp:nvSpPr>
        <dsp:cNvPr id="0" name=""/>
        <dsp:cNvSpPr/>
      </dsp:nvSpPr>
      <dsp:spPr>
        <a:xfrm>
          <a:off x="2374088" y="367735"/>
          <a:ext cx="91440" cy="167966"/>
        </a:xfrm>
        <a:custGeom>
          <a:avLst/>
          <a:gdLst/>
          <a:ahLst/>
          <a:cxnLst/>
          <a:rect l="0" t="0" r="0" b="0"/>
          <a:pathLst>
            <a:path>
              <a:moveTo>
                <a:pt x="87334" y="0"/>
              </a:moveTo>
              <a:lnTo>
                <a:pt x="87334" y="114464"/>
              </a:lnTo>
              <a:lnTo>
                <a:pt x="45720" y="114464"/>
              </a:lnTo>
              <a:lnTo>
                <a:pt x="45720" y="16796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E2E285-A089-4839-8436-7FCC2F3497A8}">
      <dsp:nvSpPr>
        <dsp:cNvPr id="0" name=""/>
        <dsp:cNvSpPr/>
      </dsp:nvSpPr>
      <dsp:spPr>
        <a:xfrm>
          <a:off x="1008053" y="750142"/>
          <a:ext cx="352938" cy="167966"/>
        </a:xfrm>
        <a:custGeom>
          <a:avLst/>
          <a:gdLst/>
          <a:ahLst/>
          <a:cxnLst/>
          <a:rect l="0" t="0" r="0" b="0"/>
          <a:pathLst>
            <a:path>
              <a:moveTo>
                <a:pt x="0" y="0"/>
              </a:moveTo>
              <a:lnTo>
                <a:pt x="0" y="114464"/>
              </a:lnTo>
              <a:lnTo>
                <a:pt x="352938" y="114464"/>
              </a:lnTo>
              <a:lnTo>
                <a:pt x="352938" y="16796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20307A-2CB1-4225-9FC4-44CFCEAC03BA}">
      <dsp:nvSpPr>
        <dsp:cNvPr id="0" name=""/>
        <dsp:cNvSpPr/>
      </dsp:nvSpPr>
      <dsp:spPr>
        <a:xfrm>
          <a:off x="655115" y="750142"/>
          <a:ext cx="352938" cy="167966"/>
        </a:xfrm>
        <a:custGeom>
          <a:avLst/>
          <a:gdLst/>
          <a:ahLst/>
          <a:cxnLst/>
          <a:rect l="0" t="0" r="0" b="0"/>
          <a:pathLst>
            <a:path>
              <a:moveTo>
                <a:pt x="352938" y="0"/>
              </a:moveTo>
              <a:lnTo>
                <a:pt x="352938" y="114464"/>
              </a:lnTo>
              <a:lnTo>
                <a:pt x="0" y="114464"/>
              </a:lnTo>
              <a:lnTo>
                <a:pt x="0" y="16796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6C3F68-5122-4F40-BEDA-100D2BCAE166}">
      <dsp:nvSpPr>
        <dsp:cNvPr id="0" name=""/>
        <dsp:cNvSpPr/>
      </dsp:nvSpPr>
      <dsp:spPr>
        <a:xfrm>
          <a:off x="1008053" y="367735"/>
          <a:ext cx="1453368" cy="167966"/>
        </a:xfrm>
        <a:custGeom>
          <a:avLst/>
          <a:gdLst/>
          <a:ahLst/>
          <a:cxnLst/>
          <a:rect l="0" t="0" r="0" b="0"/>
          <a:pathLst>
            <a:path>
              <a:moveTo>
                <a:pt x="1453368" y="0"/>
              </a:moveTo>
              <a:lnTo>
                <a:pt x="1453368" y="114464"/>
              </a:lnTo>
              <a:lnTo>
                <a:pt x="0" y="114464"/>
              </a:lnTo>
              <a:lnTo>
                <a:pt x="0" y="16796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23C282-70DA-449E-BF95-6FDBEE4A69A7}">
      <dsp:nvSpPr>
        <dsp:cNvPr id="0" name=""/>
        <dsp:cNvSpPr/>
      </dsp:nvSpPr>
      <dsp:spPr>
        <a:xfrm>
          <a:off x="1745881" y="999"/>
          <a:ext cx="1431081" cy="3667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51CF18-55C3-4EF7-89D0-E86BF6369DEE}">
      <dsp:nvSpPr>
        <dsp:cNvPr id="0" name=""/>
        <dsp:cNvSpPr/>
      </dsp:nvSpPr>
      <dsp:spPr>
        <a:xfrm>
          <a:off x="1810052" y="61962"/>
          <a:ext cx="1431081" cy="36673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t>ca-policy-</a:t>
          </a:r>
          <a:r>
            <a:rPr lang="en-US" sz="1000" b="1" kern="1200" dirty="0" err="1" smtClean="0"/>
            <a:t>egi</a:t>
          </a:r>
          <a:r>
            <a:rPr lang="en-US" sz="1000" b="1" kern="1200" dirty="0" smtClean="0"/>
            <a:t>-core</a:t>
          </a:r>
          <a:endParaRPr lang="en-US" sz="1000" b="1" kern="1200" dirty="0"/>
        </a:p>
      </dsp:txBody>
      <dsp:txXfrm>
        <a:off x="1820793" y="72703"/>
        <a:ext cx="1409599" cy="345253"/>
      </dsp:txXfrm>
    </dsp:sp>
    <dsp:sp modelId="{0598004D-6743-418B-892C-6D4D2334D93F}">
      <dsp:nvSpPr>
        <dsp:cNvPr id="0" name=""/>
        <dsp:cNvSpPr/>
      </dsp:nvSpPr>
      <dsp:spPr>
        <a:xfrm>
          <a:off x="609346" y="535701"/>
          <a:ext cx="797415" cy="2144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9E9399-07F1-46BF-801F-F6F6E33ACEE8}">
      <dsp:nvSpPr>
        <dsp:cNvPr id="0" name=""/>
        <dsp:cNvSpPr/>
      </dsp:nvSpPr>
      <dsp:spPr>
        <a:xfrm>
          <a:off x="673516" y="596664"/>
          <a:ext cx="797415" cy="2144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t>IGTF Classic</a:t>
          </a:r>
          <a:endParaRPr lang="en-US" sz="1000" b="1" kern="1200" dirty="0"/>
        </a:p>
      </dsp:txBody>
      <dsp:txXfrm>
        <a:off x="679797" y="602945"/>
        <a:ext cx="784853" cy="201879"/>
      </dsp:txXfrm>
    </dsp:sp>
    <dsp:sp modelId="{6DEBC992-A550-4A46-80DE-91FBA833DACE}">
      <dsp:nvSpPr>
        <dsp:cNvPr id="0" name=""/>
        <dsp:cNvSpPr/>
      </dsp:nvSpPr>
      <dsp:spPr>
        <a:xfrm>
          <a:off x="366347" y="918109"/>
          <a:ext cx="577535" cy="3667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F29B37-FEA0-4B4E-926A-92431A2082C9}">
      <dsp:nvSpPr>
        <dsp:cNvPr id="0" name=""/>
        <dsp:cNvSpPr/>
      </dsp:nvSpPr>
      <dsp:spPr>
        <a:xfrm>
          <a:off x="430518" y="979071"/>
          <a:ext cx="577535" cy="36673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ca-AEGIS</a:t>
          </a:r>
          <a:endParaRPr lang="en-US" sz="1000" kern="1200" dirty="0"/>
        </a:p>
      </dsp:txBody>
      <dsp:txXfrm>
        <a:off x="441259" y="989812"/>
        <a:ext cx="556053" cy="345253"/>
      </dsp:txXfrm>
    </dsp:sp>
    <dsp:sp modelId="{A6190071-14B2-4F5A-BE8B-9253AEB91054}">
      <dsp:nvSpPr>
        <dsp:cNvPr id="0" name=""/>
        <dsp:cNvSpPr/>
      </dsp:nvSpPr>
      <dsp:spPr>
        <a:xfrm>
          <a:off x="1072224" y="918109"/>
          <a:ext cx="577535" cy="3667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6932F6-BDCB-4B7D-8897-EE06A416B89C}">
      <dsp:nvSpPr>
        <dsp:cNvPr id="0" name=""/>
        <dsp:cNvSpPr/>
      </dsp:nvSpPr>
      <dsp:spPr>
        <a:xfrm>
          <a:off x="1136395" y="979071"/>
          <a:ext cx="577535" cy="36673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a:t>
          </a:r>
          <a:endParaRPr lang="en-US" sz="1000" kern="1200" dirty="0"/>
        </a:p>
      </dsp:txBody>
      <dsp:txXfrm>
        <a:off x="1147136" y="989812"/>
        <a:ext cx="556053" cy="345253"/>
      </dsp:txXfrm>
    </dsp:sp>
    <dsp:sp modelId="{C7766D34-5CE7-4A14-BC2A-AA181BCF09DB}">
      <dsp:nvSpPr>
        <dsp:cNvPr id="0" name=""/>
        <dsp:cNvSpPr/>
      </dsp:nvSpPr>
      <dsp:spPr>
        <a:xfrm>
          <a:off x="1933670" y="535701"/>
          <a:ext cx="972275" cy="18971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689834-5F29-40ED-8755-72E888178FD2}">
      <dsp:nvSpPr>
        <dsp:cNvPr id="0" name=""/>
        <dsp:cNvSpPr/>
      </dsp:nvSpPr>
      <dsp:spPr>
        <a:xfrm>
          <a:off x="1997840" y="596664"/>
          <a:ext cx="972275" cy="18971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t>IGTF MICS</a:t>
          </a:r>
          <a:endParaRPr lang="en-US" sz="1000" b="1" kern="1200" dirty="0"/>
        </a:p>
      </dsp:txBody>
      <dsp:txXfrm>
        <a:off x="2003397" y="602221"/>
        <a:ext cx="961161" cy="178601"/>
      </dsp:txXfrm>
    </dsp:sp>
    <dsp:sp modelId="{C94C3FDB-FA1F-4C13-A742-6D6DB1EC2F65}">
      <dsp:nvSpPr>
        <dsp:cNvPr id="0" name=""/>
        <dsp:cNvSpPr/>
      </dsp:nvSpPr>
      <dsp:spPr>
        <a:xfrm>
          <a:off x="1778101" y="893384"/>
          <a:ext cx="577535" cy="3667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414E63-4DBC-4B57-BD26-0AE1842AE531}">
      <dsp:nvSpPr>
        <dsp:cNvPr id="0" name=""/>
        <dsp:cNvSpPr/>
      </dsp:nvSpPr>
      <dsp:spPr>
        <a:xfrm>
          <a:off x="1842272" y="954346"/>
          <a:ext cx="577535" cy="36673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ca-TCS</a:t>
          </a:r>
          <a:endParaRPr lang="en-US" sz="1000" kern="1200" dirty="0"/>
        </a:p>
      </dsp:txBody>
      <dsp:txXfrm>
        <a:off x="1853013" y="965087"/>
        <a:ext cx="556053" cy="345253"/>
      </dsp:txXfrm>
    </dsp:sp>
    <dsp:sp modelId="{0DC08051-4BDE-4293-ADDF-E57024CEB816}">
      <dsp:nvSpPr>
        <dsp:cNvPr id="0" name=""/>
        <dsp:cNvSpPr/>
      </dsp:nvSpPr>
      <dsp:spPr>
        <a:xfrm>
          <a:off x="2483978" y="893384"/>
          <a:ext cx="577535" cy="3667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8ABD8A-DBDC-4094-B1B0-47819E142E51}">
      <dsp:nvSpPr>
        <dsp:cNvPr id="0" name=""/>
        <dsp:cNvSpPr/>
      </dsp:nvSpPr>
      <dsp:spPr>
        <a:xfrm>
          <a:off x="2548149" y="954346"/>
          <a:ext cx="577535" cy="36673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a:t>
          </a:r>
          <a:endParaRPr lang="en-US" sz="1000" kern="1200" dirty="0"/>
        </a:p>
      </dsp:txBody>
      <dsp:txXfrm>
        <a:off x="2558890" y="965087"/>
        <a:ext cx="556053" cy="345253"/>
      </dsp:txXfrm>
    </dsp:sp>
    <dsp:sp modelId="{0BBF8C43-ED63-42A4-97B9-70D6ABB0F990}">
      <dsp:nvSpPr>
        <dsp:cNvPr id="0" name=""/>
        <dsp:cNvSpPr/>
      </dsp:nvSpPr>
      <dsp:spPr>
        <a:xfrm>
          <a:off x="3349626" y="535701"/>
          <a:ext cx="963872" cy="17222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1C2B3B-CDAD-410F-911F-F3D89D45563B}">
      <dsp:nvSpPr>
        <dsp:cNvPr id="0" name=""/>
        <dsp:cNvSpPr/>
      </dsp:nvSpPr>
      <dsp:spPr>
        <a:xfrm>
          <a:off x="3413796" y="596664"/>
          <a:ext cx="963872" cy="17222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t>IGTF SLCS</a:t>
          </a:r>
          <a:endParaRPr lang="en-US" sz="1000" b="1" kern="1200" dirty="0"/>
        </a:p>
      </dsp:txBody>
      <dsp:txXfrm>
        <a:off x="3418840" y="601708"/>
        <a:ext cx="953784" cy="162141"/>
      </dsp:txXfrm>
    </dsp:sp>
    <dsp:sp modelId="{808FF9CC-83EC-475B-BEB4-05A8648E0166}">
      <dsp:nvSpPr>
        <dsp:cNvPr id="0" name=""/>
        <dsp:cNvSpPr/>
      </dsp:nvSpPr>
      <dsp:spPr>
        <a:xfrm>
          <a:off x="3189855" y="875898"/>
          <a:ext cx="577535" cy="3667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9CD2F4-A069-4AED-BE89-2D3E4B882E99}">
      <dsp:nvSpPr>
        <dsp:cNvPr id="0" name=""/>
        <dsp:cNvSpPr/>
      </dsp:nvSpPr>
      <dsp:spPr>
        <a:xfrm>
          <a:off x="3254026" y="936860"/>
          <a:ext cx="577535" cy="36673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ca-DFN-AAI</a:t>
          </a:r>
          <a:endParaRPr lang="en-US" sz="900" kern="1200" dirty="0"/>
        </a:p>
      </dsp:txBody>
      <dsp:txXfrm>
        <a:off x="3264767" y="947601"/>
        <a:ext cx="556053" cy="345253"/>
      </dsp:txXfrm>
    </dsp:sp>
    <dsp:sp modelId="{0E4B2EA0-F33B-4B7A-866A-6F65ACCC04CE}">
      <dsp:nvSpPr>
        <dsp:cNvPr id="0" name=""/>
        <dsp:cNvSpPr/>
      </dsp:nvSpPr>
      <dsp:spPr>
        <a:xfrm>
          <a:off x="3895733" y="875898"/>
          <a:ext cx="577535" cy="3667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5877E9-43ED-422E-B4BF-7749DB2D44ED}">
      <dsp:nvSpPr>
        <dsp:cNvPr id="0" name=""/>
        <dsp:cNvSpPr/>
      </dsp:nvSpPr>
      <dsp:spPr>
        <a:xfrm>
          <a:off x="3959903" y="936860"/>
          <a:ext cx="577535" cy="36673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a:t>
          </a:r>
          <a:endParaRPr lang="en-US" sz="1000" kern="1200" dirty="0"/>
        </a:p>
      </dsp:txBody>
      <dsp:txXfrm>
        <a:off x="3970644" y="947601"/>
        <a:ext cx="556053" cy="34525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4160520" cy="365760"/>
          </a:xfrm>
          <a:prstGeom prst="rect">
            <a:avLst/>
          </a:prstGeom>
        </p:spPr>
        <p:txBody>
          <a:bodyPr vert="horz" lIns="96661" tIns="48331" rIns="96661" bIns="48331" rtlCol="0"/>
          <a:lstStyle>
            <a:lvl1pPr algn="l">
              <a:defRPr sz="1300"/>
            </a:lvl1pPr>
          </a:lstStyle>
          <a:p>
            <a:endParaRPr lang="nl-NL"/>
          </a:p>
        </p:txBody>
      </p:sp>
      <p:sp>
        <p:nvSpPr>
          <p:cNvPr id="3" name="Tijdelijke aanduiding voor datum 2"/>
          <p:cNvSpPr>
            <a:spLocks noGrp="1"/>
          </p:cNvSpPr>
          <p:nvPr>
            <p:ph type="dt" sz="quarter" idx="1"/>
          </p:nvPr>
        </p:nvSpPr>
        <p:spPr>
          <a:xfrm>
            <a:off x="5438458" y="0"/>
            <a:ext cx="4160520" cy="365760"/>
          </a:xfrm>
          <a:prstGeom prst="rect">
            <a:avLst/>
          </a:prstGeom>
        </p:spPr>
        <p:txBody>
          <a:bodyPr vert="horz" lIns="96661" tIns="48331" rIns="96661" bIns="48331" rtlCol="0"/>
          <a:lstStyle>
            <a:lvl1pPr algn="r">
              <a:defRPr sz="1300"/>
            </a:lvl1pPr>
          </a:lstStyle>
          <a:p>
            <a:fld id="{3DC0C369-13E3-C04F-AA91-3C19CF4D27E6}" type="datetimeFigureOut">
              <a:rPr lang="nl-NL" smtClean="0"/>
              <a:t>6-11-2022</a:t>
            </a:fld>
            <a:endParaRPr lang="nl-NL"/>
          </a:p>
        </p:txBody>
      </p:sp>
      <p:sp>
        <p:nvSpPr>
          <p:cNvPr id="4" name="Tijdelijke aanduiding voor voettekst 3"/>
          <p:cNvSpPr>
            <a:spLocks noGrp="1"/>
          </p:cNvSpPr>
          <p:nvPr>
            <p:ph type="ftr" sz="quarter" idx="2"/>
          </p:nvPr>
        </p:nvSpPr>
        <p:spPr>
          <a:xfrm>
            <a:off x="0" y="6948171"/>
            <a:ext cx="4160520" cy="365760"/>
          </a:xfrm>
          <a:prstGeom prst="rect">
            <a:avLst/>
          </a:prstGeom>
        </p:spPr>
        <p:txBody>
          <a:bodyPr vert="horz" lIns="96661" tIns="48331" rIns="96661" bIns="48331" rtlCol="0" anchor="b"/>
          <a:lstStyle>
            <a:lvl1pPr algn="l">
              <a:defRPr sz="1300"/>
            </a:lvl1pPr>
          </a:lstStyle>
          <a:p>
            <a:endParaRPr lang="nl-NL"/>
          </a:p>
        </p:txBody>
      </p:sp>
      <p:sp>
        <p:nvSpPr>
          <p:cNvPr id="5" name="Tijdelijke aanduiding voor dianummer 4"/>
          <p:cNvSpPr>
            <a:spLocks noGrp="1"/>
          </p:cNvSpPr>
          <p:nvPr>
            <p:ph type="sldNum" sz="quarter" idx="3"/>
          </p:nvPr>
        </p:nvSpPr>
        <p:spPr>
          <a:xfrm>
            <a:off x="5438458" y="6948171"/>
            <a:ext cx="4160520" cy="365760"/>
          </a:xfrm>
          <a:prstGeom prst="rect">
            <a:avLst/>
          </a:prstGeom>
        </p:spPr>
        <p:txBody>
          <a:bodyPr vert="horz" lIns="96661" tIns="48331" rIns="96661" bIns="48331" rtlCol="0" anchor="b"/>
          <a:lstStyle>
            <a:lvl1pPr algn="r">
              <a:defRPr sz="1300"/>
            </a:lvl1pPr>
          </a:lstStyle>
          <a:p>
            <a:fld id="{4268B745-3CC2-3B46-A8BC-FE1F07A08324}" type="slidenum">
              <a:rPr lang="nl-NL" smtClean="0"/>
              <a:t>‹#›</a:t>
            </a:fld>
            <a:endParaRPr lang="nl-NL"/>
          </a:p>
        </p:txBody>
      </p:sp>
    </p:spTree>
    <p:extLst>
      <p:ext uri="{BB962C8B-B14F-4D97-AF65-F5344CB8AC3E}">
        <p14:creationId xmlns:p14="http://schemas.microsoft.com/office/powerpoint/2010/main" val="1745823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4160520" cy="365760"/>
          </a:xfrm>
          <a:prstGeom prst="rect">
            <a:avLst/>
          </a:prstGeom>
        </p:spPr>
        <p:txBody>
          <a:bodyPr vert="horz" lIns="96661" tIns="48331" rIns="96661" bIns="48331" rtlCol="0"/>
          <a:lstStyle>
            <a:lvl1pPr algn="l">
              <a:defRPr sz="1300"/>
            </a:lvl1pPr>
          </a:lstStyle>
          <a:p>
            <a:endParaRPr lang="nl-NL"/>
          </a:p>
        </p:txBody>
      </p:sp>
      <p:sp>
        <p:nvSpPr>
          <p:cNvPr id="3" name="Tijdelijke aanduiding voor datum 2"/>
          <p:cNvSpPr>
            <a:spLocks noGrp="1"/>
          </p:cNvSpPr>
          <p:nvPr>
            <p:ph type="dt" idx="1"/>
          </p:nvPr>
        </p:nvSpPr>
        <p:spPr>
          <a:xfrm>
            <a:off x="5438458" y="0"/>
            <a:ext cx="4160520" cy="365760"/>
          </a:xfrm>
          <a:prstGeom prst="rect">
            <a:avLst/>
          </a:prstGeom>
        </p:spPr>
        <p:txBody>
          <a:bodyPr vert="horz" lIns="96661" tIns="48331" rIns="96661" bIns="48331" rtlCol="0"/>
          <a:lstStyle>
            <a:lvl1pPr algn="r">
              <a:defRPr sz="1300"/>
            </a:lvl1pPr>
          </a:lstStyle>
          <a:p>
            <a:fld id="{F37D42C8-A255-5F4D-A951-1B90F54B60E2}" type="datetimeFigureOut">
              <a:rPr lang="nl-NL" smtClean="0"/>
              <a:t>6-11-2022</a:t>
            </a:fld>
            <a:endParaRPr lang="nl-NL"/>
          </a:p>
        </p:txBody>
      </p:sp>
      <p:sp>
        <p:nvSpPr>
          <p:cNvPr id="4" name="Tijdelijke aanduiding voor dia-afbeelding 3"/>
          <p:cNvSpPr>
            <a:spLocks noGrp="1" noRot="1" noChangeAspect="1"/>
          </p:cNvSpPr>
          <p:nvPr>
            <p:ph type="sldImg" idx="2"/>
          </p:nvPr>
        </p:nvSpPr>
        <p:spPr>
          <a:xfrm>
            <a:off x="2362200" y="549275"/>
            <a:ext cx="4876800" cy="2743200"/>
          </a:xfrm>
          <a:prstGeom prst="rect">
            <a:avLst/>
          </a:prstGeom>
          <a:noFill/>
          <a:ln w="12700">
            <a:solidFill>
              <a:prstClr val="black"/>
            </a:solidFill>
          </a:ln>
        </p:spPr>
        <p:txBody>
          <a:bodyPr vert="horz" lIns="96661" tIns="48331" rIns="96661" bIns="48331" rtlCol="0" anchor="ctr"/>
          <a:lstStyle/>
          <a:p>
            <a:endParaRPr lang="nl-NL"/>
          </a:p>
        </p:txBody>
      </p:sp>
      <p:sp>
        <p:nvSpPr>
          <p:cNvPr id="5" name="Tijdelijke aanduiding voor notities 4"/>
          <p:cNvSpPr>
            <a:spLocks noGrp="1"/>
          </p:cNvSpPr>
          <p:nvPr>
            <p:ph type="body" sz="quarter" idx="3"/>
          </p:nvPr>
        </p:nvSpPr>
        <p:spPr>
          <a:xfrm>
            <a:off x="960120" y="3474720"/>
            <a:ext cx="7680960" cy="3291840"/>
          </a:xfrm>
          <a:prstGeom prst="rect">
            <a:avLst/>
          </a:prstGeom>
        </p:spPr>
        <p:txBody>
          <a:bodyPr vert="horz" lIns="96661" tIns="48331" rIns="96661" bIns="48331"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6948171"/>
            <a:ext cx="4160520" cy="365760"/>
          </a:xfrm>
          <a:prstGeom prst="rect">
            <a:avLst/>
          </a:prstGeom>
        </p:spPr>
        <p:txBody>
          <a:bodyPr vert="horz" lIns="96661" tIns="48331" rIns="96661" bIns="48331"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5438458" y="6948171"/>
            <a:ext cx="4160520" cy="365760"/>
          </a:xfrm>
          <a:prstGeom prst="rect">
            <a:avLst/>
          </a:prstGeom>
        </p:spPr>
        <p:txBody>
          <a:bodyPr vert="horz" lIns="96661" tIns="48331" rIns="96661" bIns="48331" rtlCol="0" anchor="b"/>
          <a:lstStyle>
            <a:lvl1pPr algn="r">
              <a:defRPr sz="1300"/>
            </a:lvl1pPr>
          </a:lstStyle>
          <a:p>
            <a:fld id="{19775814-5E86-5743-808B-FA33B96378ED}" type="slidenum">
              <a:rPr lang="nl-NL" smtClean="0"/>
              <a:t>‹#›</a:t>
            </a:fld>
            <a:endParaRPr lang="nl-NL"/>
          </a:p>
        </p:txBody>
      </p:sp>
    </p:spTree>
    <p:extLst>
      <p:ext uri="{BB962C8B-B14F-4D97-AF65-F5344CB8AC3E}">
        <p14:creationId xmlns:p14="http://schemas.microsoft.com/office/powerpoint/2010/main" val="279788416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51439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light blue">
    <p:bg>
      <p:bgPr>
        <a:solidFill>
          <a:schemeClr val="tx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smtClean="0"/>
              <a:t>Click to edit Master title style</a:t>
            </a:r>
            <a:endParaRPr lang="nl-NL" dirty="0"/>
          </a:p>
        </p:txBody>
      </p:sp>
      <p:sp>
        <p:nvSpPr>
          <p:cNvPr id="3"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pic>
        <p:nvPicPr>
          <p:cNvPr id="11" name="Afbeelding 10" descr="UM40_RGB_B_blauw.png"/>
          <p:cNvPicPr>
            <a:picLocks noChangeAspect="1"/>
          </p:cNvPicPr>
          <p:nvPr userDrawn="1"/>
        </p:nvPicPr>
        <p:blipFill rotWithShape="1">
          <a:blip r:embed="rId2">
            <a:extLst>
              <a:ext uri="{28A0092B-C50C-407E-A947-70E740481C1C}">
                <a14:useLocalDpi xmlns:a14="http://schemas.microsoft.com/office/drawing/2010/main" val="0"/>
              </a:ext>
            </a:extLst>
          </a:blip>
          <a:srcRect r="20321"/>
          <a:stretch/>
        </p:blipFill>
        <p:spPr>
          <a:xfrm>
            <a:off x="360001" y="4630501"/>
            <a:ext cx="1590638" cy="381853"/>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91246339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orange">
    <p:bg>
      <p:bgPr>
        <a:solidFill>
          <a:schemeClr val="accent1"/>
        </a:solidFill>
        <a:effectLst/>
      </p:bgPr>
    </p:bg>
    <p:spTree>
      <p:nvGrpSpPr>
        <p:cNvPr id="1" name=""/>
        <p:cNvGrpSpPr/>
        <p:nvPr/>
      </p:nvGrpSpPr>
      <p:grpSpPr>
        <a:xfrm>
          <a:off x="0" y="0"/>
          <a:ext cx="0" cy="0"/>
          <a:chOff x="0" y="0"/>
          <a:chExt cx="0" cy="0"/>
        </a:xfrm>
      </p:grpSpPr>
      <p:pic>
        <p:nvPicPr>
          <p:cNvPr id="6" name="Afbeelding 5" descr="UM40_RGB_B_diap.png"/>
          <p:cNvPicPr>
            <a:picLocks noChangeAspect="1"/>
          </p:cNvPicPr>
          <p:nvPr userDrawn="1"/>
        </p:nvPicPr>
        <p:blipFill rotWithShape="1">
          <a:blip r:embed="rId2">
            <a:extLst>
              <a:ext uri="{28A0092B-C50C-407E-A947-70E740481C1C}">
                <a14:useLocalDpi xmlns:a14="http://schemas.microsoft.com/office/drawing/2010/main" val="0"/>
              </a:ext>
            </a:extLst>
          </a:blip>
          <a:srcRect r="20930"/>
          <a:stretch/>
        </p:blipFill>
        <p:spPr>
          <a:xfrm>
            <a:off x="360001" y="4630499"/>
            <a:ext cx="1578484" cy="381853"/>
          </a:xfrm>
          <a:prstGeom prst="rect">
            <a:avLst/>
          </a:prstGeom>
        </p:spPr>
      </p:pic>
      <p:sp>
        <p:nvSpPr>
          <p:cNvPr id="7"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smtClean="0"/>
              <a:t>Click to edit Master title style</a:t>
            </a:r>
            <a:endParaRPr lang="nl-NL" dirty="0"/>
          </a:p>
        </p:txBody>
      </p:sp>
      <p:sp>
        <p:nvSpPr>
          <p:cNvPr id="8" name="Subtitel 2"/>
          <p:cNvSpPr>
            <a:spLocks noGrp="1"/>
          </p:cNvSpPr>
          <p:nvPr>
            <p:ph type="subTitle" idx="1"/>
          </p:nvPr>
        </p:nvSpPr>
        <p:spPr>
          <a:xfrm>
            <a:off x="564588" y="188959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95196" y="2272938"/>
            <a:ext cx="4548804" cy="3015294"/>
          </a:xfrm>
          <a:prstGeom prst="rect">
            <a:avLst/>
          </a:prstGeom>
        </p:spPr>
      </p:pic>
    </p:spTree>
    <p:extLst>
      <p:ext uri="{BB962C8B-B14F-4D97-AF65-F5344CB8AC3E}">
        <p14:creationId xmlns:p14="http://schemas.microsoft.com/office/powerpoint/2010/main" val="279019419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ext sli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nl-NL"/>
          </a:p>
        </p:txBody>
      </p:sp>
      <p:sp>
        <p:nvSpPr>
          <p:cNvPr id="3" name="Tijdelijke aanduiding voor inhoud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6" name="Tijdelijke aanduiding voor dianummer 5"/>
          <p:cNvSpPr>
            <a:spLocks noGrp="1"/>
          </p:cNvSpPr>
          <p:nvPr>
            <p:ph type="sldNum" sz="quarter" idx="12"/>
          </p:nvPr>
        </p:nvSpPr>
        <p:spPr/>
        <p:txBody>
          <a:bodyPr/>
          <a:lstStyle/>
          <a:p>
            <a:fld id="{09B7AD4A-C94A-7B42-9E17-606C7F366C4B}" type="slidenum">
              <a:rPr lang="nl-NL" smtClean="0"/>
              <a:t>‹#›</a:t>
            </a:fld>
            <a:endParaRPr lang="nl-NL"/>
          </a:p>
        </p:txBody>
      </p:sp>
      <p:pic>
        <p:nvPicPr>
          <p:cNvPr id="7" name="Afbeelding 6"/>
          <p:cNvPicPr>
            <a:picLocks noChangeAspect="1"/>
          </p:cNvPicPr>
          <p:nvPr userDrawn="1"/>
        </p:nvPicPr>
        <p:blipFill rotWithShape="1">
          <a:blip r:embed="rId2"/>
          <a:srcRect r="19769"/>
          <a:stretch/>
        </p:blipFill>
        <p:spPr>
          <a:xfrm>
            <a:off x="360001" y="4630216"/>
            <a:ext cx="1602792" cy="37973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
        <p:nvSpPr>
          <p:cNvPr id="9" name="Tijdelijke aanduiding voor datum 3"/>
          <p:cNvSpPr>
            <a:spLocks noGrp="1"/>
          </p:cNvSpPr>
          <p:nvPr>
            <p:ph type="dt" sz="half" idx="10"/>
          </p:nvPr>
        </p:nvSpPr>
        <p:spPr>
          <a:xfrm>
            <a:off x="5234939" y="4736102"/>
            <a:ext cx="3015731" cy="273844"/>
          </a:xfrm>
        </p:spPr>
        <p:txBody>
          <a:bodyPr/>
          <a:lstStyle/>
          <a:p>
            <a:endParaRPr lang="nl-NL" dirty="0"/>
          </a:p>
        </p:txBody>
      </p:sp>
    </p:spTree>
    <p:extLst>
      <p:ext uri="{BB962C8B-B14F-4D97-AF65-F5344CB8AC3E}">
        <p14:creationId xmlns:p14="http://schemas.microsoft.com/office/powerpoint/2010/main" val="294217203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ext slide dark blue">
    <p:bg>
      <p:bgPr>
        <a:solidFill>
          <a:schemeClr val="accent3"/>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nl-NL"/>
          </a:p>
        </p:txBody>
      </p:sp>
      <p:sp>
        <p:nvSpPr>
          <p:cNvPr id="3" name="Tijdelijke aanduiding voor inhou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6" name="Tijdelijke aanduiding voor dianummer 5"/>
          <p:cNvSpPr>
            <a:spLocks noGrp="1"/>
          </p:cNvSpPr>
          <p:nvPr>
            <p:ph type="sldNum" sz="quarter" idx="12"/>
          </p:nvPr>
        </p:nvSpPr>
        <p:spPr/>
        <p:txBody>
          <a:bodyPr/>
          <a:lstStyle>
            <a:lvl1pPr>
              <a:defRPr>
                <a:solidFill>
                  <a:srgbClr val="FFFFFF"/>
                </a:solidFill>
              </a:defRPr>
            </a:lvl1pPr>
          </a:lstStyle>
          <a:p>
            <a:fld id="{09B7AD4A-C94A-7B42-9E17-606C7F366C4B}" type="slidenum">
              <a:rPr lang="nl-NL" smtClean="0"/>
              <a:pPr/>
              <a:t>‹#›</a:t>
            </a:fld>
            <a:endParaRPr lang="nl-NL"/>
          </a:p>
        </p:txBody>
      </p:sp>
      <p:pic>
        <p:nvPicPr>
          <p:cNvPr id="10" name="Afbeelding 9" descr="UM40_RGB_B_diap.png"/>
          <p:cNvPicPr>
            <a:picLocks noChangeAspect="1"/>
          </p:cNvPicPr>
          <p:nvPr userDrawn="1"/>
        </p:nvPicPr>
        <p:blipFill rotWithShape="1">
          <a:blip r:embed="rId2">
            <a:extLst>
              <a:ext uri="{28A0092B-C50C-407E-A947-70E740481C1C}">
                <a14:useLocalDpi xmlns:a14="http://schemas.microsoft.com/office/drawing/2010/main" val="0"/>
              </a:ext>
            </a:extLst>
          </a:blip>
          <a:srcRect r="21235"/>
          <a:stretch/>
        </p:blipFill>
        <p:spPr>
          <a:xfrm>
            <a:off x="360001" y="4630499"/>
            <a:ext cx="1572408" cy="381853"/>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
        <p:nvSpPr>
          <p:cNvPr id="7" name="Tijdelijke aanduiding voor datum 3"/>
          <p:cNvSpPr>
            <a:spLocks noGrp="1"/>
          </p:cNvSpPr>
          <p:nvPr>
            <p:ph type="dt" sz="half" idx="10"/>
          </p:nvPr>
        </p:nvSpPr>
        <p:spPr>
          <a:xfrm>
            <a:off x="7336205" y="4736102"/>
            <a:ext cx="914465" cy="273844"/>
          </a:xfrm>
        </p:spPr>
        <p:txBody>
          <a:bodyPr/>
          <a:lstStyle>
            <a:lvl1pPr>
              <a:defRPr>
                <a:solidFill>
                  <a:schemeClr val="bg1"/>
                </a:solidFill>
              </a:defRPr>
            </a:lvl1pPr>
          </a:lstStyle>
          <a:p>
            <a:endParaRPr lang="nl-NL" dirty="0"/>
          </a:p>
        </p:txBody>
      </p:sp>
    </p:spTree>
    <p:extLst>
      <p:ext uri="{BB962C8B-B14F-4D97-AF65-F5344CB8AC3E}">
        <p14:creationId xmlns:p14="http://schemas.microsoft.com/office/powerpoint/2010/main" val="277319732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ext slide light blue">
    <p:bg>
      <p:bgPr>
        <a:solidFill>
          <a:schemeClr val="tx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FFFFFF"/>
                </a:solidFill>
              </a:defRPr>
            </a:lvl1pPr>
          </a:lstStyle>
          <a:p>
            <a:r>
              <a:rPr lang="en-US" smtClean="0"/>
              <a:t>Click to edit Master title style</a:t>
            </a:r>
            <a:endParaRPr lang="nl-NL" dirty="0"/>
          </a:p>
        </p:txBody>
      </p:sp>
      <p:sp>
        <p:nvSpPr>
          <p:cNvPr id="3" name="Tijdelijke aanduiding voor inhou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6" name="Tijdelijke aanduiding voor dianummer 5"/>
          <p:cNvSpPr>
            <a:spLocks noGrp="1"/>
          </p:cNvSpPr>
          <p:nvPr>
            <p:ph type="sldNum" sz="quarter" idx="12"/>
          </p:nvPr>
        </p:nvSpPr>
        <p:spPr/>
        <p:txBody>
          <a:bodyPr/>
          <a:lstStyle>
            <a:lvl1pPr>
              <a:defRPr>
                <a:solidFill>
                  <a:srgbClr val="FFFFFF"/>
                </a:solidFill>
              </a:defRPr>
            </a:lvl1pPr>
          </a:lstStyle>
          <a:p>
            <a:fld id="{09B7AD4A-C94A-7B42-9E17-606C7F366C4B}" type="slidenum">
              <a:rPr lang="nl-NL" smtClean="0"/>
              <a:pPr/>
              <a:t>‹#›</a:t>
            </a:fld>
            <a:endParaRPr lang="nl-NL"/>
          </a:p>
        </p:txBody>
      </p:sp>
      <p:pic>
        <p:nvPicPr>
          <p:cNvPr id="10" name="Afbeelding 9" descr="UM40_RGB_B_blauw.png"/>
          <p:cNvPicPr>
            <a:picLocks noChangeAspect="1"/>
          </p:cNvPicPr>
          <p:nvPr userDrawn="1"/>
        </p:nvPicPr>
        <p:blipFill rotWithShape="1">
          <a:blip r:embed="rId2">
            <a:extLst>
              <a:ext uri="{28A0092B-C50C-407E-A947-70E740481C1C}">
                <a14:useLocalDpi xmlns:a14="http://schemas.microsoft.com/office/drawing/2010/main" val="0"/>
              </a:ext>
            </a:extLst>
          </a:blip>
          <a:srcRect r="20321"/>
          <a:stretch/>
        </p:blipFill>
        <p:spPr>
          <a:xfrm>
            <a:off x="360001" y="4630501"/>
            <a:ext cx="1590638" cy="381853"/>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
        <p:nvSpPr>
          <p:cNvPr id="7" name="Tijdelijke aanduiding voor datum 3"/>
          <p:cNvSpPr>
            <a:spLocks noGrp="1"/>
          </p:cNvSpPr>
          <p:nvPr>
            <p:ph type="dt" sz="half" idx="10"/>
          </p:nvPr>
        </p:nvSpPr>
        <p:spPr>
          <a:xfrm>
            <a:off x="7336205" y="4736102"/>
            <a:ext cx="914465" cy="273844"/>
          </a:xfrm>
        </p:spPr>
        <p:txBody>
          <a:bodyPr/>
          <a:lstStyle>
            <a:lvl1pPr>
              <a:defRPr>
                <a:solidFill>
                  <a:schemeClr val="bg1"/>
                </a:solidFill>
              </a:defRPr>
            </a:lvl1pPr>
          </a:lstStyle>
          <a:p>
            <a:endParaRPr lang="nl-NL" dirty="0"/>
          </a:p>
        </p:txBody>
      </p:sp>
    </p:spTree>
    <p:extLst>
      <p:ext uri="{BB962C8B-B14F-4D97-AF65-F5344CB8AC3E}">
        <p14:creationId xmlns:p14="http://schemas.microsoft.com/office/powerpoint/2010/main" val="151608998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photo slide">
    <p:spTree>
      <p:nvGrpSpPr>
        <p:cNvPr id="1" name=""/>
        <p:cNvGrpSpPr/>
        <p:nvPr/>
      </p:nvGrpSpPr>
      <p:grpSpPr>
        <a:xfrm>
          <a:off x="0" y="0"/>
          <a:ext cx="0" cy="0"/>
          <a:chOff x="0" y="0"/>
          <a:chExt cx="0" cy="0"/>
        </a:xfrm>
      </p:grpSpPr>
      <p:sp>
        <p:nvSpPr>
          <p:cNvPr id="2" name="Titel 1"/>
          <p:cNvSpPr>
            <a:spLocks noGrp="1"/>
          </p:cNvSpPr>
          <p:nvPr>
            <p:ph type="title"/>
          </p:nvPr>
        </p:nvSpPr>
        <p:spPr>
          <a:xfrm>
            <a:off x="360001" y="310695"/>
            <a:ext cx="3934625" cy="1174423"/>
          </a:xfrm>
        </p:spPr>
        <p:txBody>
          <a:bodyPr/>
          <a:lstStyle/>
          <a:p>
            <a:r>
              <a:rPr lang="en-US" smtClean="0"/>
              <a:t>Click to edit Master title style</a:t>
            </a:r>
            <a:endParaRPr lang="nl-NL" dirty="0"/>
          </a:p>
        </p:txBody>
      </p:sp>
      <p:sp>
        <p:nvSpPr>
          <p:cNvPr id="3" name="Tijdelijke aanduiding voor inhoud 2"/>
          <p:cNvSpPr>
            <a:spLocks noGrp="1"/>
          </p:cNvSpPr>
          <p:nvPr>
            <p:ph idx="1"/>
          </p:nvPr>
        </p:nvSpPr>
        <p:spPr>
          <a:xfrm>
            <a:off x="360001" y="1485117"/>
            <a:ext cx="3934624" cy="2857572"/>
          </a:xfrm>
        </p:spPr>
        <p:txBody>
          <a:bodyPr/>
          <a:lstStyle>
            <a:lvl3pPr marL="715962" indent="0">
              <a:buNone/>
              <a:defRPr/>
            </a:lvl3pPr>
          </a:lstStyle>
          <a:p>
            <a:pPr lvl="0"/>
            <a:r>
              <a:rPr lang="en-US" smtClean="0"/>
              <a:t>Edit Master text styles</a:t>
            </a:r>
          </a:p>
          <a:p>
            <a:pPr lvl="1"/>
            <a:r>
              <a:rPr lang="en-US" smtClean="0"/>
              <a:t>Second level</a:t>
            </a:r>
          </a:p>
        </p:txBody>
      </p:sp>
      <p:sp>
        <p:nvSpPr>
          <p:cNvPr id="4" name="Tijdelijke aanduiding voor datum 3"/>
          <p:cNvSpPr>
            <a:spLocks noGrp="1"/>
          </p:cNvSpPr>
          <p:nvPr>
            <p:ph type="dt" sz="half" idx="10"/>
          </p:nvPr>
        </p:nvSpPr>
        <p:spPr>
          <a:xfrm>
            <a:off x="4595043" y="4738971"/>
            <a:ext cx="550734" cy="273844"/>
          </a:xfrm>
        </p:spPr>
        <p:txBody>
          <a:bodyPr/>
          <a:lstStyle/>
          <a:p>
            <a:endParaRPr lang="nl-NL"/>
          </a:p>
        </p:txBody>
      </p:sp>
      <p:sp>
        <p:nvSpPr>
          <p:cNvPr id="5" name="Tijdelijke aanduiding voor voettekst 4"/>
          <p:cNvSpPr>
            <a:spLocks noGrp="1"/>
          </p:cNvSpPr>
          <p:nvPr>
            <p:ph type="ftr" sz="quarter" idx="11"/>
          </p:nvPr>
        </p:nvSpPr>
        <p:spPr>
          <a:xfrm>
            <a:off x="4745252" y="4738971"/>
            <a:ext cx="3449951" cy="273844"/>
          </a:xfrm>
        </p:spPr>
        <p:txBody>
          <a:bodyPr/>
          <a:lstStyle/>
          <a:p>
            <a:r>
              <a:rPr lang="en-US" smtClean="0"/>
              <a:t>Computing Infrastructures for Research and WLCG</a:t>
            </a:r>
            <a:endParaRPr lang="nl-NL"/>
          </a:p>
        </p:txBody>
      </p:sp>
      <p:sp>
        <p:nvSpPr>
          <p:cNvPr id="6" name="Tijdelijke aanduiding voor dianummer 5"/>
          <p:cNvSpPr>
            <a:spLocks noGrp="1"/>
          </p:cNvSpPr>
          <p:nvPr>
            <p:ph type="sldNum" sz="quarter" idx="12"/>
          </p:nvPr>
        </p:nvSpPr>
        <p:spPr>
          <a:xfrm>
            <a:off x="8195205" y="4738800"/>
            <a:ext cx="569977" cy="273844"/>
          </a:xfrm>
        </p:spPr>
        <p:txBody>
          <a:bodyPr/>
          <a:lstStyle/>
          <a:p>
            <a:fld id="{09B7AD4A-C94A-7B42-9E17-606C7F366C4B}" type="slidenum">
              <a:rPr lang="nl-NL" smtClean="0"/>
              <a:t>‹#›</a:t>
            </a:fld>
            <a:endParaRPr lang="nl-NL"/>
          </a:p>
        </p:txBody>
      </p:sp>
      <p:sp>
        <p:nvSpPr>
          <p:cNvPr id="8" name="Tijdelijke aanduiding voor afbeelding 7"/>
          <p:cNvSpPr>
            <a:spLocks noGrp="1"/>
          </p:cNvSpPr>
          <p:nvPr>
            <p:ph type="pic" sz="quarter" idx="13"/>
          </p:nvPr>
        </p:nvSpPr>
        <p:spPr>
          <a:xfrm>
            <a:off x="4595044" y="0"/>
            <a:ext cx="4548957" cy="5143500"/>
          </a:xfrm>
          <a:solidFill>
            <a:schemeClr val="bg1">
              <a:lumMod val="85000"/>
            </a:schemeClr>
          </a:solidFill>
        </p:spPr>
        <p:txBody>
          <a:bodyPr/>
          <a:lstStyle/>
          <a:p>
            <a:r>
              <a:rPr lang="en-US" smtClean="0"/>
              <a:t>Click icon to add picture</a:t>
            </a:r>
            <a:endParaRPr lang="nl-NL"/>
          </a:p>
        </p:txBody>
      </p:sp>
      <p:pic>
        <p:nvPicPr>
          <p:cNvPr id="9" name="Afbeelding 8"/>
          <p:cNvPicPr>
            <a:picLocks noChangeAspect="1"/>
          </p:cNvPicPr>
          <p:nvPr userDrawn="1"/>
        </p:nvPicPr>
        <p:blipFill rotWithShape="1">
          <a:blip r:embed="rId2"/>
          <a:srcRect r="19769"/>
          <a:stretch/>
        </p:blipFill>
        <p:spPr>
          <a:xfrm>
            <a:off x="360001" y="4630216"/>
            <a:ext cx="1602792" cy="379730"/>
          </a:xfrm>
          <a:prstGeom prst="rect">
            <a:avLst/>
          </a:prstGeom>
        </p:spPr>
      </p:pic>
    </p:spTree>
    <p:extLst>
      <p:ext uri="{BB962C8B-B14F-4D97-AF65-F5344CB8AC3E}">
        <p14:creationId xmlns:p14="http://schemas.microsoft.com/office/powerpoint/2010/main" val="258325570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slide">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0" y="0"/>
            <a:ext cx="9144000" cy="5143500"/>
          </a:xfrm>
          <a:solidFill>
            <a:schemeClr val="bg2">
              <a:lumMod val="85000"/>
            </a:schemeClr>
          </a:solidFill>
        </p:spPr>
        <p:txBody>
          <a:bodyPr/>
          <a:lstStyle/>
          <a:p>
            <a:r>
              <a:rPr lang="en-US" smtClean="0"/>
              <a:t>Click icon to add picture</a:t>
            </a:r>
            <a:endParaRPr lang="nl-NL" dirty="0"/>
          </a:p>
        </p:txBody>
      </p:sp>
      <p:sp>
        <p:nvSpPr>
          <p:cNvPr id="5" name="Tijdelijke aanduiding voor dianummer 4"/>
          <p:cNvSpPr>
            <a:spLocks noGrp="1"/>
          </p:cNvSpPr>
          <p:nvPr>
            <p:ph type="sldNum" sz="quarter" idx="12"/>
          </p:nvPr>
        </p:nvSpPr>
        <p:spPr/>
        <p:txBody>
          <a:bodyPr/>
          <a:lstStyle/>
          <a:p>
            <a:fld id="{09B7AD4A-C94A-7B42-9E17-606C7F366C4B}" type="slidenum">
              <a:rPr lang="nl-NL" smtClean="0"/>
              <a:pPr/>
              <a:t>‹#›</a:t>
            </a:fld>
            <a:endParaRPr lang="nl-NL" dirty="0"/>
          </a:p>
        </p:txBody>
      </p:sp>
      <p:sp>
        <p:nvSpPr>
          <p:cNvPr id="11" name="Tijdelijke aanduiding voor tekst 6">
            <a:extLst>
              <a:ext uri="{FF2B5EF4-FFF2-40B4-BE49-F238E27FC236}">
                <a16:creationId xmlns:a16="http://schemas.microsoft.com/office/drawing/2014/main" id="{65C5AF04-DC40-0847-A150-8AD1FF13551E}"/>
              </a:ext>
            </a:extLst>
          </p:cNvPr>
          <p:cNvSpPr>
            <a:spLocks noGrp="1"/>
          </p:cNvSpPr>
          <p:nvPr>
            <p:ph type="body" sz="quarter" idx="15" hasCustomPrompt="1"/>
          </p:nvPr>
        </p:nvSpPr>
        <p:spPr>
          <a:xfrm>
            <a:off x="358700" y="4686937"/>
            <a:ext cx="1533600" cy="233363"/>
          </a:xfrm>
          <a:blipFill>
            <a:blip r:embed="rId2"/>
            <a:stretch>
              <a:fillRect/>
            </a:stretch>
          </a:blipFill>
        </p:spPr>
        <p:txBody>
          <a:bodyPr/>
          <a:lstStyle>
            <a:lvl1pPr marL="0" indent="0" algn="ctr">
              <a:buNone/>
              <a:defRPr sz="800"/>
            </a:lvl1pPr>
            <a:lvl2pPr marL="358775" indent="0">
              <a:buNone/>
              <a:defRPr sz="800"/>
            </a:lvl2pPr>
            <a:lvl3pPr marL="715962" indent="0">
              <a:buNone/>
              <a:defRPr sz="800"/>
            </a:lvl3pPr>
            <a:lvl4pPr marL="1074738" indent="0">
              <a:buNone/>
              <a:defRPr sz="800"/>
            </a:lvl4pPr>
            <a:lvl5pPr marL="1433512" indent="0">
              <a:buNone/>
              <a:defRPr sz="800"/>
            </a:lvl5pPr>
          </a:lstStyle>
          <a:p>
            <a:pPr lvl="0"/>
            <a:r>
              <a:rPr lang="nl-NL" dirty="0"/>
              <a:t>  </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
        <p:nvSpPr>
          <p:cNvPr id="6" name="Tijdelijke aanduiding voor datum 3"/>
          <p:cNvSpPr>
            <a:spLocks noGrp="1"/>
          </p:cNvSpPr>
          <p:nvPr>
            <p:ph type="dt" sz="half" idx="10"/>
          </p:nvPr>
        </p:nvSpPr>
        <p:spPr>
          <a:xfrm>
            <a:off x="7336205" y="4736102"/>
            <a:ext cx="914465" cy="273844"/>
          </a:xfrm>
        </p:spPr>
        <p:txBody>
          <a:bodyPr/>
          <a:lstStyle>
            <a:lvl1pPr>
              <a:defRPr>
                <a:solidFill>
                  <a:schemeClr val="tx1"/>
                </a:solidFill>
              </a:defRPr>
            </a:lvl1pPr>
          </a:lstStyle>
          <a:p>
            <a:endParaRPr lang="nl-NL" dirty="0"/>
          </a:p>
        </p:txBody>
      </p:sp>
    </p:spTree>
    <p:extLst>
      <p:ext uri="{BB962C8B-B14F-4D97-AF65-F5344CB8AC3E}">
        <p14:creationId xmlns:p14="http://schemas.microsoft.com/office/powerpoint/2010/main" val="107825516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nl-NL" dirty="0"/>
          </a:p>
        </p:txBody>
      </p:sp>
      <p:sp>
        <p:nvSpPr>
          <p:cNvPr id="5" name="Tijdelijke aanduiding voor dianummer 4"/>
          <p:cNvSpPr>
            <a:spLocks noGrp="1"/>
          </p:cNvSpPr>
          <p:nvPr>
            <p:ph type="sldNum" sz="quarter" idx="12"/>
          </p:nvPr>
        </p:nvSpPr>
        <p:spPr/>
        <p:txBody>
          <a:bodyPr/>
          <a:lstStyle/>
          <a:p>
            <a:fld id="{09B7AD4A-C94A-7B42-9E17-606C7F366C4B}" type="slidenum">
              <a:rPr lang="nl-NL" smtClean="0"/>
              <a:t>‹#›</a:t>
            </a:fld>
            <a:endParaRPr lang="nl-NL"/>
          </a:p>
        </p:txBody>
      </p:sp>
      <p:sp>
        <p:nvSpPr>
          <p:cNvPr id="7" name="Tijdelijke aanduiding voor tabel 6"/>
          <p:cNvSpPr>
            <a:spLocks noGrp="1"/>
          </p:cNvSpPr>
          <p:nvPr>
            <p:ph type="tbl" sz="quarter" idx="13"/>
          </p:nvPr>
        </p:nvSpPr>
        <p:spPr>
          <a:xfrm>
            <a:off x="360364" y="972000"/>
            <a:ext cx="8326437" cy="3231923"/>
          </a:xfrm>
        </p:spPr>
        <p:txBody>
          <a:bodyPr/>
          <a:lstStyle/>
          <a:p>
            <a:r>
              <a:rPr lang="en-US" smtClean="0"/>
              <a:t>Click icon to add table</a:t>
            </a:r>
            <a:endParaRPr lang="nl-NL"/>
          </a:p>
        </p:txBody>
      </p:sp>
      <p:pic>
        <p:nvPicPr>
          <p:cNvPr id="8" name="Afbeelding 7"/>
          <p:cNvPicPr>
            <a:picLocks noChangeAspect="1"/>
          </p:cNvPicPr>
          <p:nvPr userDrawn="1"/>
        </p:nvPicPr>
        <p:blipFill rotWithShape="1">
          <a:blip r:embed="rId2"/>
          <a:srcRect r="19769"/>
          <a:stretch/>
        </p:blipFill>
        <p:spPr>
          <a:xfrm>
            <a:off x="360001" y="4630216"/>
            <a:ext cx="1602792" cy="37973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
        <p:nvSpPr>
          <p:cNvPr id="10" name="Tijdelijke aanduiding voor datum 3"/>
          <p:cNvSpPr>
            <a:spLocks noGrp="1"/>
          </p:cNvSpPr>
          <p:nvPr>
            <p:ph type="dt" sz="half" idx="10"/>
          </p:nvPr>
        </p:nvSpPr>
        <p:spPr>
          <a:xfrm>
            <a:off x="7336205" y="4736102"/>
            <a:ext cx="914465" cy="273844"/>
          </a:xfrm>
        </p:spPr>
        <p:txBody>
          <a:bodyPr/>
          <a:lstStyle/>
          <a:p>
            <a:endParaRPr lang="nl-NL" dirty="0"/>
          </a:p>
        </p:txBody>
      </p:sp>
    </p:spTree>
    <p:extLst>
      <p:ext uri="{BB962C8B-B14F-4D97-AF65-F5344CB8AC3E}">
        <p14:creationId xmlns:p14="http://schemas.microsoft.com/office/powerpoint/2010/main" val="262137129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DA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4" name="Footer Placeholder 3"/>
          <p:cNvSpPr>
            <a:spLocks noGrp="1"/>
          </p:cNvSpPr>
          <p:nvPr>
            <p:ph type="ftr" sz="quarter" idx="11"/>
          </p:nvPr>
        </p:nvSpPr>
        <p:spPr/>
        <p:txBody>
          <a:bodyPr anchor="ctr"/>
          <a:lstStyle>
            <a:lvl1pPr>
              <a:defRPr sz="1100">
                <a:solidFill>
                  <a:schemeClr val="accent6">
                    <a:lumMod val="75000"/>
                  </a:schemeClr>
                </a:solidFill>
              </a:defRPr>
            </a:lvl1pPr>
          </a:lstStyle>
          <a:p>
            <a:r>
              <a:rPr lang="en-US" smtClean="0"/>
              <a:t>Computing Infrastructures for Research and WLCG</a:t>
            </a:r>
            <a:endParaRPr lang="nl-NL" dirty="0"/>
          </a:p>
        </p:txBody>
      </p:sp>
      <p:sp>
        <p:nvSpPr>
          <p:cNvPr id="5" name="Slide Number Placeholder 4"/>
          <p:cNvSpPr>
            <a:spLocks noGrp="1"/>
          </p:cNvSpPr>
          <p:nvPr>
            <p:ph type="sldNum" sz="quarter" idx="12"/>
          </p:nvPr>
        </p:nvSpPr>
        <p:spPr/>
        <p:txBody>
          <a:bodyPr anchor="ctr"/>
          <a:lstStyle>
            <a:lvl1pPr>
              <a:defRPr sz="1100">
                <a:solidFill>
                  <a:schemeClr val="accent6">
                    <a:lumMod val="75000"/>
                  </a:schemeClr>
                </a:solidFill>
              </a:defRPr>
            </a:lvl1pPr>
          </a:lstStyle>
          <a:p>
            <a:fld id="{09B7AD4A-C94A-7B42-9E17-606C7F366C4B}" type="slidenum">
              <a:rPr lang="nl-NL" smtClean="0"/>
              <a:pPr/>
              <a:t>‹#›</a:t>
            </a:fld>
            <a:endParaRPr lang="nl-NL" dirty="0"/>
          </a:p>
        </p:txBody>
      </p:sp>
      <p:sp>
        <p:nvSpPr>
          <p:cNvPr id="7" name="Text Placeholder 6"/>
          <p:cNvSpPr>
            <a:spLocks noGrp="1"/>
          </p:cNvSpPr>
          <p:nvPr>
            <p:ph type="body" sz="quarter" idx="13"/>
          </p:nvPr>
        </p:nvSpPr>
        <p:spPr>
          <a:xfrm>
            <a:off x="360363" y="1066800"/>
            <a:ext cx="8326437" cy="35274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pic>
        <p:nvPicPr>
          <p:cNvPr id="8" name="Afbeelding 6"/>
          <p:cNvPicPr>
            <a:picLocks noChangeAspect="1"/>
          </p:cNvPicPr>
          <p:nvPr userDrawn="1"/>
        </p:nvPicPr>
        <p:blipFill rotWithShape="1">
          <a:blip r:embed="rId2"/>
          <a:srcRect r="19769"/>
          <a:stretch/>
        </p:blipFill>
        <p:spPr>
          <a:xfrm>
            <a:off x="360001" y="4691176"/>
            <a:ext cx="1602792" cy="379730"/>
          </a:xfrm>
          <a:prstGeom prst="rect">
            <a:avLst/>
          </a:prstGeom>
        </p:spPr>
      </p:pic>
      <p:sp>
        <p:nvSpPr>
          <p:cNvPr id="10" name="TextBox 9"/>
          <p:cNvSpPr txBox="1"/>
          <p:nvPr userDrawn="1"/>
        </p:nvSpPr>
        <p:spPr>
          <a:xfrm>
            <a:off x="1909453" y="4736896"/>
            <a:ext cx="650867" cy="261610"/>
          </a:xfrm>
          <a:prstGeom prst="rect">
            <a:avLst/>
          </a:prstGeom>
          <a:noFill/>
        </p:spPr>
        <p:txBody>
          <a:bodyPr wrap="square" rtlCol="0">
            <a:spAutoFit/>
          </a:bodyPr>
          <a:lstStyle/>
          <a:p>
            <a:r>
              <a:rPr lang="en-US" sz="1100" dirty="0" smtClean="0">
                <a:solidFill>
                  <a:srgbClr val="001A3B"/>
                </a:solidFill>
              </a:rPr>
              <a:t>| DACS</a:t>
            </a:r>
            <a:endParaRPr lang="en-GB" sz="1100" dirty="0">
              <a:solidFill>
                <a:srgbClr val="001A3B"/>
              </a:solidFill>
            </a:endParaRPr>
          </a:p>
        </p:txBody>
      </p:sp>
    </p:spTree>
    <p:extLst>
      <p:ext uri="{BB962C8B-B14F-4D97-AF65-F5344CB8AC3E}">
        <p14:creationId xmlns:p14="http://schemas.microsoft.com/office/powerpoint/2010/main" val="3544680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 DACS with sourc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4" name="Footer Placeholder 3"/>
          <p:cNvSpPr>
            <a:spLocks noGrp="1"/>
          </p:cNvSpPr>
          <p:nvPr>
            <p:ph type="ftr" sz="quarter" idx="11"/>
          </p:nvPr>
        </p:nvSpPr>
        <p:spPr/>
        <p:txBody>
          <a:bodyPr anchor="ctr"/>
          <a:lstStyle>
            <a:lvl1pPr>
              <a:defRPr sz="1100">
                <a:solidFill>
                  <a:schemeClr val="accent6">
                    <a:lumMod val="75000"/>
                  </a:schemeClr>
                </a:solidFill>
              </a:defRPr>
            </a:lvl1pPr>
          </a:lstStyle>
          <a:p>
            <a:r>
              <a:rPr lang="en-US" smtClean="0"/>
              <a:t>Computing Infrastructures for Research and WLCG</a:t>
            </a:r>
            <a:endParaRPr lang="nl-NL" dirty="0"/>
          </a:p>
        </p:txBody>
      </p:sp>
      <p:sp>
        <p:nvSpPr>
          <p:cNvPr id="5" name="Slide Number Placeholder 4"/>
          <p:cNvSpPr>
            <a:spLocks noGrp="1"/>
          </p:cNvSpPr>
          <p:nvPr>
            <p:ph type="sldNum" sz="quarter" idx="12"/>
          </p:nvPr>
        </p:nvSpPr>
        <p:spPr/>
        <p:txBody>
          <a:bodyPr anchor="ctr"/>
          <a:lstStyle>
            <a:lvl1pPr>
              <a:defRPr sz="1100">
                <a:solidFill>
                  <a:schemeClr val="accent6">
                    <a:lumMod val="75000"/>
                  </a:schemeClr>
                </a:solidFill>
              </a:defRPr>
            </a:lvl1pPr>
          </a:lstStyle>
          <a:p>
            <a:fld id="{09B7AD4A-C94A-7B42-9E17-606C7F366C4B}" type="slidenum">
              <a:rPr lang="nl-NL" smtClean="0"/>
              <a:pPr/>
              <a:t>‹#›</a:t>
            </a:fld>
            <a:endParaRPr lang="nl-NL" dirty="0"/>
          </a:p>
        </p:txBody>
      </p:sp>
      <p:sp>
        <p:nvSpPr>
          <p:cNvPr id="7" name="Text Placeholder 6"/>
          <p:cNvSpPr>
            <a:spLocks noGrp="1"/>
          </p:cNvSpPr>
          <p:nvPr>
            <p:ph type="body" sz="quarter" idx="13"/>
          </p:nvPr>
        </p:nvSpPr>
        <p:spPr>
          <a:xfrm>
            <a:off x="360363" y="1066801"/>
            <a:ext cx="8326437" cy="319278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pic>
        <p:nvPicPr>
          <p:cNvPr id="8" name="Afbeelding 6"/>
          <p:cNvPicPr>
            <a:picLocks noChangeAspect="1"/>
          </p:cNvPicPr>
          <p:nvPr userDrawn="1"/>
        </p:nvPicPr>
        <p:blipFill rotWithShape="1">
          <a:blip r:embed="rId2"/>
          <a:srcRect r="19769"/>
          <a:stretch/>
        </p:blipFill>
        <p:spPr>
          <a:xfrm>
            <a:off x="360001" y="4691176"/>
            <a:ext cx="1602792" cy="379730"/>
          </a:xfrm>
          <a:prstGeom prst="rect">
            <a:avLst/>
          </a:prstGeom>
        </p:spPr>
      </p:pic>
      <p:sp>
        <p:nvSpPr>
          <p:cNvPr id="10" name="TextBox 9"/>
          <p:cNvSpPr txBox="1"/>
          <p:nvPr userDrawn="1"/>
        </p:nvSpPr>
        <p:spPr>
          <a:xfrm>
            <a:off x="1909453" y="4736896"/>
            <a:ext cx="650867" cy="261610"/>
          </a:xfrm>
          <a:prstGeom prst="rect">
            <a:avLst/>
          </a:prstGeom>
          <a:noFill/>
        </p:spPr>
        <p:txBody>
          <a:bodyPr wrap="square" rtlCol="0">
            <a:spAutoFit/>
          </a:bodyPr>
          <a:lstStyle/>
          <a:p>
            <a:r>
              <a:rPr lang="en-US" sz="1100" dirty="0" smtClean="0">
                <a:solidFill>
                  <a:srgbClr val="001A3B"/>
                </a:solidFill>
              </a:rPr>
              <a:t>| DACS</a:t>
            </a:r>
            <a:endParaRPr lang="en-GB" sz="1100" dirty="0">
              <a:solidFill>
                <a:srgbClr val="001A3B"/>
              </a:solidFill>
            </a:endParaRPr>
          </a:p>
        </p:txBody>
      </p:sp>
      <p:sp>
        <p:nvSpPr>
          <p:cNvPr id="9" name="Text Placeholder 5"/>
          <p:cNvSpPr>
            <a:spLocks noGrp="1"/>
          </p:cNvSpPr>
          <p:nvPr>
            <p:ph type="body" sz="quarter" idx="14"/>
          </p:nvPr>
        </p:nvSpPr>
        <p:spPr>
          <a:xfrm>
            <a:off x="360363" y="4448686"/>
            <a:ext cx="8326437" cy="169351"/>
          </a:xfrm>
        </p:spPr>
        <p:txBody>
          <a:bodyPr/>
          <a:lstStyle>
            <a:lvl1pPr marL="0" indent="0">
              <a:buNone/>
              <a:defRPr sz="1000">
                <a:solidFill>
                  <a:schemeClr val="tx2"/>
                </a:solidFill>
              </a:defRPr>
            </a:lvl1pPr>
            <a:lvl2pPr marL="358775" indent="0">
              <a:buNone/>
              <a:defRPr sz="1100">
                <a:solidFill>
                  <a:schemeClr val="tx2"/>
                </a:solidFill>
              </a:defRPr>
            </a:lvl2pPr>
            <a:lvl3pPr marL="715962" indent="0">
              <a:buNone/>
              <a:defRPr sz="1050">
                <a:solidFill>
                  <a:schemeClr val="tx2"/>
                </a:solidFill>
              </a:defRPr>
            </a:lvl3pPr>
            <a:lvl4pPr marL="1074738" indent="0">
              <a:buNone/>
              <a:defRPr sz="1000">
                <a:solidFill>
                  <a:schemeClr val="tx2"/>
                </a:solidFill>
              </a:defRPr>
            </a:lvl4pPr>
            <a:lvl5pPr marL="1433512" indent="0">
              <a:buNone/>
              <a:defRPr sz="1000">
                <a:solidFill>
                  <a:schemeClr val="tx2"/>
                </a:solidFill>
              </a:defRPr>
            </a:lvl5pPr>
          </a:lstStyle>
          <a:p>
            <a:pPr lvl="0"/>
            <a:r>
              <a:rPr lang="en-US" dirty="0" smtClean="0"/>
              <a:t>Edit Master text styles</a:t>
            </a:r>
          </a:p>
        </p:txBody>
      </p:sp>
    </p:spTree>
    <p:extLst>
      <p:ext uri="{BB962C8B-B14F-4D97-AF65-F5344CB8AC3E}">
        <p14:creationId xmlns:p14="http://schemas.microsoft.com/office/powerpoint/2010/main" val="2482450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ource slide DA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4" name="Footer Placeholder 3"/>
          <p:cNvSpPr>
            <a:spLocks noGrp="1"/>
          </p:cNvSpPr>
          <p:nvPr>
            <p:ph type="ftr" sz="quarter" idx="11"/>
          </p:nvPr>
        </p:nvSpPr>
        <p:spPr/>
        <p:txBody>
          <a:bodyPr anchor="ctr"/>
          <a:lstStyle>
            <a:lvl1pPr>
              <a:defRPr sz="1100">
                <a:solidFill>
                  <a:schemeClr val="accent6">
                    <a:lumMod val="75000"/>
                  </a:schemeClr>
                </a:solidFill>
              </a:defRPr>
            </a:lvl1pPr>
          </a:lstStyle>
          <a:p>
            <a:r>
              <a:rPr lang="en-US" smtClean="0"/>
              <a:t>Computing Infrastructures for Research and WLCG</a:t>
            </a:r>
            <a:endParaRPr lang="nl-NL" dirty="0"/>
          </a:p>
        </p:txBody>
      </p:sp>
      <p:sp>
        <p:nvSpPr>
          <p:cNvPr id="5" name="Slide Number Placeholder 4"/>
          <p:cNvSpPr>
            <a:spLocks noGrp="1"/>
          </p:cNvSpPr>
          <p:nvPr>
            <p:ph type="sldNum" sz="quarter" idx="12"/>
          </p:nvPr>
        </p:nvSpPr>
        <p:spPr/>
        <p:txBody>
          <a:bodyPr anchor="ctr"/>
          <a:lstStyle>
            <a:lvl1pPr>
              <a:defRPr sz="1100">
                <a:solidFill>
                  <a:schemeClr val="accent6">
                    <a:lumMod val="75000"/>
                  </a:schemeClr>
                </a:solidFill>
              </a:defRPr>
            </a:lvl1pPr>
          </a:lstStyle>
          <a:p>
            <a:fld id="{09B7AD4A-C94A-7B42-9E17-606C7F366C4B}" type="slidenum">
              <a:rPr lang="nl-NL" smtClean="0"/>
              <a:pPr/>
              <a:t>‹#›</a:t>
            </a:fld>
            <a:endParaRPr lang="nl-NL" dirty="0"/>
          </a:p>
        </p:txBody>
      </p:sp>
      <p:sp>
        <p:nvSpPr>
          <p:cNvPr id="7" name="Text Placeholder 6"/>
          <p:cNvSpPr>
            <a:spLocks noGrp="1"/>
          </p:cNvSpPr>
          <p:nvPr>
            <p:ph type="body" sz="quarter" idx="13"/>
          </p:nvPr>
        </p:nvSpPr>
        <p:spPr>
          <a:xfrm>
            <a:off x="360363" y="1066801"/>
            <a:ext cx="4226877" cy="31851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8" name="Afbeelding 6"/>
          <p:cNvPicPr>
            <a:picLocks noChangeAspect="1"/>
          </p:cNvPicPr>
          <p:nvPr userDrawn="1"/>
        </p:nvPicPr>
        <p:blipFill rotWithShape="1">
          <a:blip r:embed="rId2"/>
          <a:srcRect r="19769"/>
          <a:stretch/>
        </p:blipFill>
        <p:spPr>
          <a:xfrm>
            <a:off x="360001" y="4691176"/>
            <a:ext cx="1602792" cy="379730"/>
          </a:xfrm>
          <a:prstGeom prst="rect">
            <a:avLst/>
          </a:prstGeom>
        </p:spPr>
      </p:pic>
      <p:sp>
        <p:nvSpPr>
          <p:cNvPr id="10" name="TextBox 9"/>
          <p:cNvSpPr txBox="1"/>
          <p:nvPr userDrawn="1"/>
        </p:nvSpPr>
        <p:spPr>
          <a:xfrm>
            <a:off x="1909453" y="4736896"/>
            <a:ext cx="650867" cy="261610"/>
          </a:xfrm>
          <a:prstGeom prst="rect">
            <a:avLst/>
          </a:prstGeom>
          <a:noFill/>
        </p:spPr>
        <p:txBody>
          <a:bodyPr wrap="square" rtlCol="0">
            <a:spAutoFit/>
          </a:bodyPr>
          <a:lstStyle/>
          <a:p>
            <a:r>
              <a:rPr lang="en-US" sz="1100" dirty="0" smtClean="0">
                <a:solidFill>
                  <a:srgbClr val="001A3B"/>
                </a:solidFill>
              </a:rPr>
              <a:t>| DACS</a:t>
            </a:r>
            <a:endParaRPr lang="en-GB" sz="1100" dirty="0">
              <a:solidFill>
                <a:srgbClr val="001A3B"/>
              </a:solidFill>
            </a:endParaRPr>
          </a:p>
        </p:txBody>
      </p:sp>
      <p:sp>
        <p:nvSpPr>
          <p:cNvPr id="6" name="Text Placeholder 5"/>
          <p:cNvSpPr>
            <a:spLocks noGrp="1"/>
          </p:cNvSpPr>
          <p:nvPr>
            <p:ph type="body" sz="quarter" idx="14"/>
          </p:nvPr>
        </p:nvSpPr>
        <p:spPr>
          <a:xfrm>
            <a:off x="360363" y="4441067"/>
            <a:ext cx="8326437" cy="176970"/>
          </a:xfrm>
        </p:spPr>
        <p:txBody>
          <a:bodyPr/>
          <a:lstStyle>
            <a:lvl1pPr marL="0" indent="0">
              <a:buNone/>
              <a:defRPr sz="1000">
                <a:solidFill>
                  <a:schemeClr val="tx2"/>
                </a:solidFill>
              </a:defRPr>
            </a:lvl1pPr>
            <a:lvl2pPr marL="358775" indent="0">
              <a:buNone/>
              <a:defRPr sz="1100">
                <a:solidFill>
                  <a:schemeClr val="tx2"/>
                </a:solidFill>
              </a:defRPr>
            </a:lvl2pPr>
            <a:lvl3pPr marL="715962" indent="0">
              <a:buNone/>
              <a:defRPr sz="1050">
                <a:solidFill>
                  <a:schemeClr val="tx2"/>
                </a:solidFill>
              </a:defRPr>
            </a:lvl3pPr>
            <a:lvl4pPr marL="1074738" indent="0">
              <a:buNone/>
              <a:defRPr sz="1000">
                <a:solidFill>
                  <a:schemeClr val="tx2"/>
                </a:solidFill>
              </a:defRPr>
            </a:lvl4pPr>
            <a:lvl5pPr marL="1433512" indent="0">
              <a:buNone/>
              <a:defRPr sz="1000">
                <a:solidFill>
                  <a:schemeClr val="tx2"/>
                </a:solidFill>
              </a:defRPr>
            </a:lvl5pPr>
          </a:lstStyle>
          <a:p>
            <a:pPr lvl="0"/>
            <a:r>
              <a:rPr lang="en-US" dirty="0" smtClean="0"/>
              <a:t>Edit Master text styles</a:t>
            </a:r>
          </a:p>
        </p:txBody>
      </p:sp>
    </p:spTree>
    <p:extLst>
      <p:ext uri="{BB962C8B-B14F-4D97-AF65-F5344CB8AC3E}">
        <p14:creationId xmlns:p14="http://schemas.microsoft.com/office/powerpoint/2010/main" val="3825472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 illustration">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5196" y="2272938"/>
            <a:ext cx="4548804" cy="3015294"/>
          </a:xfrm>
          <a:prstGeom prst="rect">
            <a:avLst/>
          </a:prstGeom>
        </p:spPr>
      </p:pic>
      <p:sp>
        <p:nvSpPr>
          <p:cNvPr id="2"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smtClean="0"/>
              <a:t>Click to edit Master title style</a:t>
            </a:r>
            <a:endParaRPr lang="nl-NL" dirty="0"/>
          </a:p>
        </p:txBody>
      </p:sp>
      <p:sp>
        <p:nvSpPr>
          <p:cNvPr id="3"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pic>
        <p:nvPicPr>
          <p:cNvPr id="11" name="Afbeelding 10" descr="UM40_RGB_B_blauw.png"/>
          <p:cNvPicPr>
            <a:picLocks noChangeAspect="1"/>
          </p:cNvPicPr>
          <p:nvPr userDrawn="1"/>
        </p:nvPicPr>
        <p:blipFill rotWithShape="1">
          <a:blip r:embed="rId3">
            <a:extLst>
              <a:ext uri="{28A0092B-C50C-407E-A947-70E740481C1C}">
                <a14:useLocalDpi xmlns:a14="http://schemas.microsoft.com/office/drawing/2010/main" val="0"/>
              </a:ext>
            </a:extLst>
          </a:blip>
          <a:srcRect r="20321"/>
          <a:stretch/>
        </p:blipFill>
        <p:spPr>
          <a:xfrm>
            <a:off x="360001" y="4630501"/>
            <a:ext cx="1590638" cy="381853"/>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289525584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A2] Beeld + Tekst">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smtClean="0"/>
              <a:t>Computing Infrastructures for Research and WLCG</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54046377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Nik2018-Standard-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753094076"/>
      </p:ext>
    </p:extLst>
  </p:cSld>
  <p:clrMapOvr>
    <a:masterClrMapping/>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illustration">
    <p:bg>
      <p:bgPr>
        <a:solidFill>
          <a:schemeClr val="tx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smtClean="0"/>
              <a:t>Click to edit Master title style</a:t>
            </a:r>
            <a:endParaRPr lang="nl-NL" dirty="0"/>
          </a:p>
        </p:txBody>
      </p:sp>
      <p:sp>
        <p:nvSpPr>
          <p:cNvPr id="3"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pic>
        <p:nvPicPr>
          <p:cNvPr id="11" name="Afbeelding 10" descr="UM40_RGB_B_blauw.png"/>
          <p:cNvPicPr>
            <a:picLocks noChangeAspect="1"/>
          </p:cNvPicPr>
          <p:nvPr userDrawn="1"/>
        </p:nvPicPr>
        <p:blipFill rotWithShape="1">
          <a:blip r:embed="rId2">
            <a:extLst>
              <a:ext uri="{28A0092B-C50C-407E-A947-70E740481C1C}">
                <a14:useLocalDpi xmlns:a14="http://schemas.microsoft.com/office/drawing/2010/main" val="0"/>
              </a:ext>
            </a:extLst>
          </a:blip>
          <a:srcRect r="20321"/>
          <a:stretch/>
        </p:blipFill>
        <p:spPr>
          <a:xfrm>
            <a:off x="360001" y="4630501"/>
            <a:ext cx="1590638" cy="381853"/>
          </a:xfrm>
          <a:prstGeom prst="rect">
            <a:avLst/>
          </a:prstGeom>
        </p:spPr>
      </p:pic>
      <p:pic>
        <p:nvPicPr>
          <p:cNvPr id="5" name="Afbeelding 4" descr="Future loo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96488" y="1884997"/>
            <a:ext cx="3532883" cy="3261967"/>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246836969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smtClean="0"/>
              <a:t>Click to edit Master title style</a:t>
            </a:r>
            <a:endParaRPr lang="nl-NL" dirty="0"/>
          </a:p>
        </p:txBody>
      </p:sp>
      <p:sp>
        <p:nvSpPr>
          <p:cNvPr id="3"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pic>
        <p:nvPicPr>
          <p:cNvPr id="6" name="Afbeelding 6" descr="UM40_RGB_B_diap.png"/>
          <p:cNvPicPr>
            <a:picLocks noChangeAspect="1"/>
          </p:cNvPicPr>
          <p:nvPr userDrawn="1"/>
        </p:nvPicPr>
        <p:blipFill rotWithShape="1">
          <a:blip r:embed="rId3">
            <a:extLst>
              <a:ext uri="{28A0092B-C50C-407E-A947-70E740481C1C}">
                <a14:useLocalDpi xmlns:a14="http://schemas.microsoft.com/office/drawing/2010/main" val="0"/>
              </a:ext>
            </a:extLst>
          </a:blip>
          <a:srcRect r="20321"/>
          <a:stretch/>
        </p:blipFill>
        <p:spPr>
          <a:xfrm>
            <a:off x="360001" y="4630499"/>
            <a:ext cx="1590638" cy="381853"/>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137150642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hoto Randwij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64587" y="189852"/>
            <a:ext cx="7377145" cy="1653944"/>
          </a:xfrm>
        </p:spPr>
        <p:txBody>
          <a:bodyPr>
            <a:noAutofit/>
          </a:bodyPr>
          <a:lstStyle>
            <a:lvl1pPr>
              <a:defRPr sz="5400">
                <a:solidFill>
                  <a:srgbClr val="001A3B"/>
                </a:solidFill>
              </a:defRPr>
            </a:lvl1pPr>
          </a:lstStyle>
          <a:p>
            <a:r>
              <a:rPr lang="en-US" smtClean="0"/>
              <a:t>Click to edit Master title style</a:t>
            </a:r>
            <a:endParaRPr lang="nl-NL" dirty="0"/>
          </a:p>
        </p:txBody>
      </p:sp>
      <p:sp>
        <p:nvSpPr>
          <p:cNvPr id="3" name="Subtitel 2"/>
          <p:cNvSpPr>
            <a:spLocks noGrp="1"/>
          </p:cNvSpPr>
          <p:nvPr>
            <p:ph type="subTitle" idx="1"/>
          </p:nvPr>
        </p:nvSpPr>
        <p:spPr>
          <a:xfrm>
            <a:off x="564588" y="1829639"/>
            <a:ext cx="4196618" cy="1314450"/>
          </a:xfrm>
        </p:spPr>
        <p:txBody>
          <a:bodyPr/>
          <a:lstStyle>
            <a:lvl1pPr marL="0" indent="0" algn="l">
              <a:buNone/>
              <a:defRPr sz="2000">
                <a:solidFill>
                  <a:srgbClr val="001A3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pic>
        <p:nvPicPr>
          <p:cNvPr id="6" name="Afbeelding 10" descr="UM40_RGB_B_blauw.png"/>
          <p:cNvPicPr>
            <a:picLocks noChangeAspect="1"/>
          </p:cNvPicPr>
          <p:nvPr userDrawn="1"/>
        </p:nvPicPr>
        <p:blipFill rotWithShape="1">
          <a:blip r:embed="rId3">
            <a:extLst>
              <a:ext uri="{28A0092B-C50C-407E-A947-70E740481C1C}">
                <a14:useLocalDpi xmlns:a14="http://schemas.microsoft.com/office/drawing/2010/main" val="0"/>
              </a:ext>
            </a:extLst>
          </a:blip>
          <a:srcRect r="20321"/>
          <a:stretch/>
        </p:blipFill>
        <p:spPr>
          <a:xfrm>
            <a:off x="360001" y="4630501"/>
            <a:ext cx="1590638" cy="381853"/>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39580715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hoto Randwij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64587" y="189852"/>
            <a:ext cx="7377145" cy="1653944"/>
          </a:xfrm>
        </p:spPr>
        <p:txBody>
          <a:bodyPr>
            <a:noAutofit/>
          </a:bodyPr>
          <a:lstStyle>
            <a:lvl1pPr>
              <a:defRPr sz="4800">
                <a:solidFill>
                  <a:srgbClr val="001A3B"/>
                </a:solidFill>
              </a:defRPr>
            </a:lvl1pPr>
          </a:lstStyle>
          <a:p>
            <a:r>
              <a:rPr lang="en-US" dirty="0" smtClean="0"/>
              <a:t>Click to edit Master title style</a:t>
            </a:r>
            <a:endParaRPr lang="nl-NL" dirty="0"/>
          </a:p>
        </p:txBody>
      </p:sp>
      <p:sp>
        <p:nvSpPr>
          <p:cNvPr id="3" name="Subtitel 2"/>
          <p:cNvSpPr>
            <a:spLocks noGrp="1"/>
          </p:cNvSpPr>
          <p:nvPr>
            <p:ph type="subTitle" idx="1"/>
          </p:nvPr>
        </p:nvSpPr>
        <p:spPr>
          <a:xfrm>
            <a:off x="564588" y="1829639"/>
            <a:ext cx="4196618" cy="1314450"/>
          </a:xfrm>
        </p:spPr>
        <p:txBody>
          <a:bodyPr/>
          <a:lstStyle>
            <a:lvl1pPr marL="0" indent="0" algn="l">
              <a:buNone/>
              <a:defRPr sz="2000">
                <a:solidFill>
                  <a:srgbClr val="001A3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pic>
        <p:nvPicPr>
          <p:cNvPr id="6" name="Afbeelding 10" descr="UM40_RGB_B_blauw.png"/>
          <p:cNvPicPr>
            <a:picLocks noChangeAspect="1"/>
          </p:cNvPicPr>
          <p:nvPr userDrawn="1"/>
        </p:nvPicPr>
        <p:blipFill rotWithShape="1">
          <a:blip r:embed="rId3">
            <a:extLst>
              <a:ext uri="{28A0092B-C50C-407E-A947-70E740481C1C}">
                <a14:useLocalDpi xmlns:a14="http://schemas.microsoft.com/office/drawing/2010/main" val="0"/>
              </a:ext>
            </a:extLst>
          </a:blip>
          <a:srcRect r="20321"/>
          <a:stretch/>
        </p:blipFill>
        <p:spPr>
          <a:xfrm>
            <a:off x="360001" y="4630501"/>
            <a:ext cx="1590638" cy="381853"/>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234901451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dark blue">
    <p:bg>
      <p:bgPr>
        <a:solidFill>
          <a:schemeClr val="tx1"/>
        </a:solidFill>
        <a:effectLst/>
      </p:bgPr>
    </p:bg>
    <p:spTree>
      <p:nvGrpSpPr>
        <p:cNvPr id="1" name=""/>
        <p:cNvGrpSpPr/>
        <p:nvPr/>
      </p:nvGrpSpPr>
      <p:grpSpPr>
        <a:xfrm>
          <a:off x="0" y="0"/>
          <a:ext cx="0" cy="0"/>
          <a:chOff x="0" y="0"/>
          <a:chExt cx="0" cy="0"/>
        </a:xfrm>
      </p:grpSpPr>
      <p:pic>
        <p:nvPicPr>
          <p:cNvPr id="9" name="Afbeelding 8" descr="UM40_RGB_B_diap.png"/>
          <p:cNvPicPr>
            <a:picLocks noChangeAspect="1"/>
          </p:cNvPicPr>
          <p:nvPr userDrawn="1"/>
        </p:nvPicPr>
        <p:blipFill rotWithShape="1">
          <a:blip r:embed="rId2">
            <a:extLst>
              <a:ext uri="{28A0092B-C50C-407E-A947-70E740481C1C}">
                <a14:useLocalDpi xmlns:a14="http://schemas.microsoft.com/office/drawing/2010/main" val="0"/>
              </a:ext>
            </a:extLst>
          </a:blip>
          <a:srcRect r="20321"/>
          <a:stretch/>
        </p:blipFill>
        <p:spPr>
          <a:xfrm>
            <a:off x="360001" y="4630499"/>
            <a:ext cx="1590638" cy="381853"/>
          </a:xfrm>
          <a:prstGeom prst="rect">
            <a:avLst/>
          </a:prstGeom>
        </p:spPr>
      </p:pic>
      <p:sp>
        <p:nvSpPr>
          <p:cNvPr id="6"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smtClean="0"/>
              <a:t>Click to edit Master title style</a:t>
            </a:r>
            <a:endParaRPr lang="nl-NL" dirty="0"/>
          </a:p>
        </p:txBody>
      </p:sp>
      <p:sp>
        <p:nvSpPr>
          <p:cNvPr id="7"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117169143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dark blue">
    <p:bg>
      <p:bgPr>
        <a:solidFill>
          <a:schemeClr val="tx1"/>
        </a:solidFill>
        <a:effectLst/>
      </p:bgPr>
    </p:bg>
    <p:spTree>
      <p:nvGrpSpPr>
        <p:cNvPr id="1" name=""/>
        <p:cNvGrpSpPr/>
        <p:nvPr/>
      </p:nvGrpSpPr>
      <p:grpSpPr>
        <a:xfrm>
          <a:off x="0" y="0"/>
          <a:ext cx="0" cy="0"/>
          <a:chOff x="0" y="0"/>
          <a:chExt cx="0" cy="0"/>
        </a:xfrm>
      </p:grpSpPr>
      <p:pic>
        <p:nvPicPr>
          <p:cNvPr id="9" name="Afbeelding 8" descr="UM40_RGB_B_diap.png"/>
          <p:cNvPicPr>
            <a:picLocks noChangeAspect="1"/>
          </p:cNvPicPr>
          <p:nvPr userDrawn="1"/>
        </p:nvPicPr>
        <p:blipFill rotWithShape="1">
          <a:blip r:embed="rId2">
            <a:extLst>
              <a:ext uri="{28A0092B-C50C-407E-A947-70E740481C1C}">
                <a14:useLocalDpi xmlns:a14="http://schemas.microsoft.com/office/drawing/2010/main" val="0"/>
              </a:ext>
            </a:extLst>
          </a:blip>
          <a:srcRect r="20321"/>
          <a:stretch/>
        </p:blipFill>
        <p:spPr>
          <a:xfrm>
            <a:off x="360001" y="4630499"/>
            <a:ext cx="1590638" cy="381853"/>
          </a:xfrm>
          <a:prstGeom prst="rect">
            <a:avLst/>
          </a:prstGeom>
        </p:spPr>
      </p:pic>
      <p:sp>
        <p:nvSpPr>
          <p:cNvPr id="6"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smtClean="0"/>
              <a:t>Click to edit Master title style</a:t>
            </a:r>
            <a:endParaRPr lang="nl-NL" dirty="0"/>
          </a:p>
        </p:txBody>
      </p:sp>
      <p:sp>
        <p:nvSpPr>
          <p:cNvPr id="7"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95196" y="2272938"/>
            <a:ext cx="4548803" cy="3015294"/>
          </a:xfrm>
          <a:prstGeom prst="rect">
            <a:avLst/>
          </a:prstGeom>
        </p:spPr>
      </p:pic>
    </p:spTree>
    <p:extLst>
      <p:ext uri="{BB962C8B-B14F-4D97-AF65-F5344CB8AC3E}">
        <p14:creationId xmlns:p14="http://schemas.microsoft.com/office/powerpoint/2010/main" val="267690295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orange">
    <p:bg>
      <p:bgPr>
        <a:solidFill>
          <a:schemeClr val="accent1"/>
        </a:solidFill>
        <a:effectLst/>
      </p:bgPr>
    </p:bg>
    <p:spTree>
      <p:nvGrpSpPr>
        <p:cNvPr id="1" name=""/>
        <p:cNvGrpSpPr/>
        <p:nvPr/>
      </p:nvGrpSpPr>
      <p:grpSpPr>
        <a:xfrm>
          <a:off x="0" y="0"/>
          <a:ext cx="0" cy="0"/>
          <a:chOff x="0" y="0"/>
          <a:chExt cx="0" cy="0"/>
        </a:xfrm>
      </p:grpSpPr>
      <p:pic>
        <p:nvPicPr>
          <p:cNvPr id="6" name="Afbeelding 5" descr="UM40_RGB_B_diap.png"/>
          <p:cNvPicPr>
            <a:picLocks noChangeAspect="1"/>
          </p:cNvPicPr>
          <p:nvPr userDrawn="1"/>
        </p:nvPicPr>
        <p:blipFill rotWithShape="1">
          <a:blip r:embed="rId2">
            <a:extLst>
              <a:ext uri="{28A0092B-C50C-407E-A947-70E740481C1C}">
                <a14:useLocalDpi xmlns:a14="http://schemas.microsoft.com/office/drawing/2010/main" val="0"/>
              </a:ext>
            </a:extLst>
          </a:blip>
          <a:srcRect r="20930"/>
          <a:stretch/>
        </p:blipFill>
        <p:spPr>
          <a:xfrm>
            <a:off x="360001" y="4630499"/>
            <a:ext cx="1578484" cy="381853"/>
          </a:xfrm>
          <a:prstGeom prst="rect">
            <a:avLst/>
          </a:prstGeom>
        </p:spPr>
      </p:pic>
      <p:sp>
        <p:nvSpPr>
          <p:cNvPr id="7"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dirty="0" smtClean="0"/>
              <a:t>Click to edit Master title style</a:t>
            </a:r>
            <a:endParaRPr lang="nl-NL" dirty="0"/>
          </a:p>
        </p:txBody>
      </p:sp>
      <p:sp>
        <p:nvSpPr>
          <p:cNvPr id="8" name="Subtitel 2"/>
          <p:cNvSpPr>
            <a:spLocks noGrp="1"/>
          </p:cNvSpPr>
          <p:nvPr>
            <p:ph type="subTitle" idx="1"/>
          </p:nvPr>
        </p:nvSpPr>
        <p:spPr>
          <a:xfrm>
            <a:off x="564588" y="188959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41488688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60000" y="310695"/>
            <a:ext cx="8326799" cy="567000"/>
          </a:xfrm>
          <a:prstGeom prst="rect">
            <a:avLst/>
          </a:prstGeom>
        </p:spPr>
        <p:txBody>
          <a:bodyPr vert="horz" lIns="0" tIns="0" rIns="0" bIns="0" rtlCol="0" anchor="t" anchorCtr="0">
            <a:normAutofit/>
          </a:bodyPr>
          <a:lstStyle/>
          <a:p>
            <a:r>
              <a:rPr lang="nl-NL" dirty="0"/>
              <a:t>Titelstijl van model bewerken</a:t>
            </a:r>
          </a:p>
        </p:txBody>
      </p:sp>
      <p:sp>
        <p:nvSpPr>
          <p:cNvPr id="3" name="Tijdelijke aanduiding voor tekst 2"/>
          <p:cNvSpPr>
            <a:spLocks noGrp="1"/>
          </p:cNvSpPr>
          <p:nvPr>
            <p:ph type="body" idx="1"/>
          </p:nvPr>
        </p:nvSpPr>
        <p:spPr>
          <a:xfrm>
            <a:off x="360000" y="972000"/>
            <a:ext cx="8326799" cy="3333862"/>
          </a:xfrm>
          <a:prstGeom prst="rect">
            <a:avLst/>
          </a:prstGeom>
        </p:spPr>
        <p:txBody>
          <a:bodyPr vert="horz" lIns="0" tIns="0" rIns="0" bIns="0" rtlCol="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3234468" y="4738971"/>
            <a:ext cx="914465" cy="273844"/>
          </a:xfrm>
          <a:prstGeom prst="rect">
            <a:avLst/>
          </a:prstGeom>
        </p:spPr>
        <p:txBody>
          <a:bodyPr vert="horz" lIns="0" tIns="0" rIns="0" bIns="0" rtlCol="0" anchor="t" anchorCtr="0"/>
          <a:lstStyle>
            <a:lvl1pPr algn="r">
              <a:defRPr sz="1000">
                <a:solidFill>
                  <a:schemeClr val="tx1"/>
                </a:solidFill>
                <a:latin typeface="+mj-lt"/>
                <a:cs typeface="Verdana"/>
              </a:defRPr>
            </a:lvl1pPr>
          </a:lstStyle>
          <a:p>
            <a:endParaRPr lang="nl-NL" dirty="0"/>
          </a:p>
        </p:txBody>
      </p:sp>
      <p:sp>
        <p:nvSpPr>
          <p:cNvPr id="5" name="Tijdelijke aanduiding voor voettekst 4"/>
          <p:cNvSpPr>
            <a:spLocks noGrp="1"/>
          </p:cNvSpPr>
          <p:nvPr>
            <p:ph type="ftr" sz="quarter" idx="3"/>
          </p:nvPr>
        </p:nvSpPr>
        <p:spPr>
          <a:xfrm>
            <a:off x="4273246" y="4738971"/>
            <a:ext cx="3977658" cy="273844"/>
          </a:xfrm>
          <a:prstGeom prst="rect">
            <a:avLst/>
          </a:prstGeom>
        </p:spPr>
        <p:txBody>
          <a:bodyPr vert="horz" lIns="0" tIns="0" rIns="0" bIns="0" rtlCol="0" anchor="t" anchorCtr="0"/>
          <a:lstStyle>
            <a:lvl1pPr algn="r">
              <a:defRPr sz="1000">
                <a:solidFill>
                  <a:schemeClr val="tx1"/>
                </a:solidFill>
                <a:latin typeface="+mn-lt"/>
                <a:cs typeface="Verdana"/>
              </a:defRPr>
            </a:lvl1pPr>
          </a:lstStyle>
          <a:p>
            <a:r>
              <a:rPr lang="en-US" smtClean="0"/>
              <a:t>Computing Infrastructures for Research and WLCG</a:t>
            </a:r>
            <a:endParaRPr lang="nl-NL" dirty="0"/>
          </a:p>
        </p:txBody>
      </p:sp>
      <p:sp>
        <p:nvSpPr>
          <p:cNvPr id="6" name="Tijdelijke aanduiding voor dianummer 5"/>
          <p:cNvSpPr>
            <a:spLocks noGrp="1"/>
          </p:cNvSpPr>
          <p:nvPr>
            <p:ph type="sldNum" sz="quarter" idx="4"/>
          </p:nvPr>
        </p:nvSpPr>
        <p:spPr>
          <a:xfrm>
            <a:off x="8316142" y="4738800"/>
            <a:ext cx="370657" cy="273844"/>
          </a:xfrm>
          <a:prstGeom prst="rect">
            <a:avLst/>
          </a:prstGeom>
        </p:spPr>
        <p:txBody>
          <a:bodyPr vert="horz" lIns="0" tIns="0" rIns="0" bIns="0" rtlCol="0" anchor="t" anchorCtr="0"/>
          <a:lstStyle>
            <a:lvl1pPr algn="r">
              <a:defRPr sz="1000">
                <a:solidFill>
                  <a:schemeClr val="tx1"/>
                </a:solidFill>
                <a:latin typeface="+mn-lt"/>
                <a:cs typeface="Verdana"/>
              </a:defRPr>
            </a:lvl1pPr>
          </a:lstStyle>
          <a:p>
            <a:fld id="{09B7AD4A-C94A-7B42-9E17-606C7F366C4B}" type="slidenum">
              <a:rPr lang="nl-NL" smtClean="0"/>
              <a:pPr/>
              <a:t>‹#›</a:t>
            </a:fld>
            <a:endParaRPr lang="nl-NL" dirty="0"/>
          </a:p>
        </p:txBody>
      </p:sp>
    </p:spTree>
    <p:extLst>
      <p:ext uri="{BB962C8B-B14F-4D97-AF65-F5344CB8AC3E}">
        <p14:creationId xmlns:p14="http://schemas.microsoft.com/office/powerpoint/2010/main" val="1825815930"/>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71" r:id="rId3"/>
    <p:sldLayoutId id="2147483674" r:id="rId4"/>
    <p:sldLayoutId id="2147483672" r:id="rId5"/>
    <p:sldLayoutId id="2147483675" r:id="rId6"/>
    <p:sldLayoutId id="2147483660" r:id="rId7"/>
    <p:sldLayoutId id="2147483677" r:id="rId8"/>
    <p:sldLayoutId id="2147483661" r:id="rId9"/>
    <p:sldLayoutId id="2147483678" r:id="rId10"/>
    <p:sldLayoutId id="2147483650" r:id="rId11"/>
    <p:sldLayoutId id="2147483655" r:id="rId12"/>
    <p:sldLayoutId id="2147483656" r:id="rId13"/>
    <p:sldLayoutId id="2147483663" r:id="rId14"/>
    <p:sldLayoutId id="2147483659" r:id="rId15"/>
    <p:sldLayoutId id="2147483654" r:id="rId16"/>
    <p:sldLayoutId id="2147483679" r:id="rId17"/>
    <p:sldLayoutId id="2147483681" r:id="rId18"/>
    <p:sldLayoutId id="2147483680" r:id="rId19"/>
    <p:sldLayoutId id="2147483682" r:id="rId20"/>
    <p:sldLayoutId id="2147483683" r:id="rId21"/>
  </p:sldLayoutIdLst>
  <p:timing>
    <p:tnLst>
      <p:par>
        <p:cTn id="1" dur="indefinite" restart="never" nodeType="tmRoot"/>
      </p:par>
    </p:tnLst>
  </p:timing>
  <p:hf hdr="0" dt="0"/>
  <p:txStyles>
    <p:titleStyle>
      <a:lvl1pPr algn="l" defTabSz="457200" rtl="0" eaLnBrk="1" latinLnBrk="0" hangingPunct="1">
        <a:spcBef>
          <a:spcPct val="0"/>
        </a:spcBef>
        <a:buNone/>
        <a:defRPr sz="3200" b="1" kern="1200">
          <a:solidFill>
            <a:schemeClr val="tx2"/>
          </a:solidFill>
          <a:latin typeface="+mj-lt"/>
          <a:ea typeface="+mj-ea"/>
          <a:cs typeface="Verdana"/>
        </a:defRPr>
      </a:lvl1pPr>
    </p:titleStyle>
    <p:bodyStyle>
      <a:lvl1pPr marL="342900" indent="-342900" algn="l" defTabSz="457200" rtl="0" eaLnBrk="1" latinLnBrk="0" hangingPunct="1">
        <a:spcBef>
          <a:spcPts val="0"/>
        </a:spcBef>
        <a:buFont typeface="Arial"/>
        <a:buChar char="•"/>
        <a:defRPr sz="2000" kern="1200">
          <a:solidFill>
            <a:schemeClr val="tx1"/>
          </a:solidFill>
          <a:latin typeface="+mj-lt"/>
          <a:ea typeface="+mn-ea"/>
          <a:cs typeface="Verdana"/>
        </a:defRPr>
      </a:lvl1pPr>
      <a:lvl2pPr marL="717550" indent="-358775" algn="l" defTabSz="457200" rtl="0" eaLnBrk="1" latinLnBrk="0" hangingPunct="1">
        <a:spcBef>
          <a:spcPts val="0"/>
        </a:spcBef>
        <a:buFont typeface="Lucida Grande"/>
        <a:buChar char="-"/>
        <a:defRPr sz="1800" kern="1200">
          <a:solidFill>
            <a:schemeClr val="tx1"/>
          </a:solidFill>
          <a:latin typeface="+mj-lt"/>
          <a:ea typeface="+mn-ea"/>
          <a:cs typeface="Verdana"/>
        </a:defRPr>
      </a:lvl2pPr>
      <a:lvl3pPr marL="1073150" indent="-357188" algn="l" defTabSz="457200" rtl="0" eaLnBrk="1" latinLnBrk="0" hangingPunct="1">
        <a:spcBef>
          <a:spcPts val="0"/>
        </a:spcBef>
        <a:buFont typeface="Lucida Grande"/>
        <a:buChar char="-"/>
        <a:defRPr sz="1600" kern="1200">
          <a:solidFill>
            <a:schemeClr val="tx1"/>
          </a:solidFill>
          <a:latin typeface="+mj-lt"/>
          <a:ea typeface="+mn-ea"/>
          <a:cs typeface="Verdana"/>
        </a:defRPr>
      </a:lvl3pPr>
      <a:lvl4pPr marL="1430338" indent="-355600" algn="l" defTabSz="457200" rtl="0" eaLnBrk="1" latinLnBrk="0" hangingPunct="1">
        <a:spcBef>
          <a:spcPts val="0"/>
        </a:spcBef>
        <a:buFont typeface="Lucida Grande"/>
        <a:buChar char="-"/>
        <a:defRPr sz="1400" kern="1200">
          <a:solidFill>
            <a:schemeClr val="tx1"/>
          </a:solidFill>
          <a:latin typeface="+mj-lt"/>
          <a:ea typeface="+mn-ea"/>
          <a:cs typeface="Verdana"/>
        </a:defRPr>
      </a:lvl4pPr>
      <a:lvl5pPr marL="1793875" indent="-360363" algn="l" defTabSz="457200" rtl="0" eaLnBrk="1" latinLnBrk="0" hangingPunct="1">
        <a:spcBef>
          <a:spcPts val="0"/>
        </a:spcBef>
        <a:buFont typeface="Lucida Grande"/>
        <a:buChar char="-"/>
        <a:defRPr sz="1400" kern="1200">
          <a:solidFill>
            <a:schemeClr val="tx1"/>
          </a:solidFill>
          <a:latin typeface="+mj-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39.emf"/><Relationship Id="rId5" Type="http://schemas.openxmlformats.org/officeDocument/2006/relationships/oleObject" Target="../embeddings/oleObject1.bin"/><Relationship Id="rId4" Type="http://schemas.openxmlformats.org/officeDocument/2006/relationships/image" Target="../media/image41.png"/></Relationships>
</file>

<file path=ppt/slides/_rels/slide100.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236.gif"/><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3" Type="http://schemas.openxmlformats.org/officeDocument/2006/relationships/image" Target="../media/image238.gif"/><Relationship Id="rId2" Type="http://schemas.openxmlformats.org/officeDocument/2006/relationships/hyperlink" Target="http://doi.org/10.2777/8702" TargetMode="External"/><Relationship Id="rId1" Type="http://schemas.openxmlformats.org/officeDocument/2006/relationships/slideLayout" Target="../slideLayouts/slideLayout18.xml"/><Relationship Id="rId4" Type="http://schemas.openxmlformats.org/officeDocument/2006/relationships/image" Target="../media/image239.wmf"/></Relationships>
</file>

<file path=ppt/slides/_rels/slide104.xml.rels><?xml version="1.0" encoding="UTF-8" standalone="yes"?>
<Relationships xmlns="http://schemas.openxmlformats.org/package/2006/relationships"><Relationship Id="rId8" Type="http://schemas.openxmlformats.org/officeDocument/2006/relationships/image" Target="../media/image246.wmf"/><Relationship Id="rId3" Type="http://schemas.openxmlformats.org/officeDocument/2006/relationships/image" Target="../media/image241.png"/><Relationship Id="rId7" Type="http://schemas.openxmlformats.org/officeDocument/2006/relationships/image" Target="../media/image245.png"/><Relationship Id="rId2" Type="http://schemas.openxmlformats.org/officeDocument/2006/relationships/image" Target="../media/image240.png"/><Relationship Id="rId1" Type="http://schemas.openxmlformats.org/officeDocument/2006/relationships/slideLayout" Target="../slideLayouts/slideLayout18.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242.png"/></Relationships>
</file>

<file path=ppt/slides/_rels/slide105.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1.png"/><Relationship Id="rId4" Type="http://schemas.openxmlformats.org/officeDocument/2006/relationships/image" Target="../media/image25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17.png"/><Relationship Id="rId7" Type="http://schemas.openxmlformats.org/officeDocument/2006/relationships/image" Target="../media/image46.png"/><Relationship Id="rId12" Type="http://schemas.openxmlformats.org/officeDocument/2006/relationships/image" Target="../media/image42.wmf"/><Relationship Id="rId17" Type="http://schemas.openxmlformats.org/officeDocument/2006/relationships/image" Target="../media/image54.png"/><Relationship Id="rId2" Type="http://schemas.openxmlformats.org/officeDocument/2006/relationships/slideLayout" Target="../slideLayouts/slideLayout18.xml"/><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vmlDrawing" Target="../drawings/vmlDrawing2.vml"/><Relationship Id="rId6" Type="http://schemas.openxmlformats.org/officeDocument/2006/relationships/image" Target="../media/image45.png"/><Relationship Id="rId11" Type="http://schemas.openxmlformats.org/officeDocument/2006/relationships/oleObject" Target="../embeddings/oleObject2.bin"/><Relationship Id="rId5" Type="http://schemas.openxmlformats.org/officeDocument/2006/relationships/image" Target="../media/image44.png"/><Relationship Id="rId15" Type="http://schemas.openxmlformats.org/officeDocument/2006/relationships/image" Target="../media/image52.png"/><Relationship Id="rId10" Type="http://schemas.openxmlformats.org/officeDocument/2006/relationships/image" Target="../media/image49.png"/><Relationship Id="rId19" Type="http://schemas.openxmlformats.org/officeDocument/2006/relationships/image" Target="../media/image56.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1.png"/></Relationships>
</file>

<file path=ppt/slides/_rels/slide110.xml.rels><?xml version="1.0" encoding="UTF-8" standalone="yes"?>
<Relationships xmlns="http://schemas.openxmlformats.org/package/2006/relationships"><Relationship Id="rId3" Type="http://schemas.openxmlformats.org/officeDocument/2006/relationships/image" Target="../media/image253.jpg"/><Relationship Id="rId2" Type="http://schemas.openxmlformats.org/officeDocument/2006/relationships/image" Target="../media/image252.jpg"/><Relationship Id="rId1" Type="http://schemas.openxmlformats.org/officeDocument/2006/relationships/slideLayout" Target="../slideLayouts/slideLayout18.xml"/><Relationship Id="rId6" Type="http://schemas.openxmlformats.org/officeDocument/2006/relationships/image" Target="../media/image256.jpg"/><Relationship Id="rId5" Type="http://schemas.openxmlformats.org/officeDocument/2006/relationships/image" Target="../media/image255.jpg"/><Relationship Id="rId4" Type="http://schemas.openxmlformats.org/officeDocument/2006/relationships/image" Target="../media/image254.png"/></Relationships>
</file>

<file path=ppt/slides/_rels/slide111.xml.rels><?xml version="1.0" encoding="UTF-8" standalone="yes"?>
<Relationships xmlns="http://schemas.openxmlformats.org/package/2006/relationships"><Relationship Id="rId8" Type="http://schemas.openxmlformats.org/officeDocument/2006/relationships/hyperlink" Target="http://manyworldstheory.files.wordpress.com/2013/10/experimentalist.jpg" TargetMode="External"/><Relationship Id="rId13" Type="http://schemas.openxmlformats.org/officeDocument/2006/relationships/image" Target="../media/image262.jpeg"/><Relationship Id="rId18" Type="http://schemas.openxmlformats.org/officeDocument/2006/relationships/hyperlink" Target="http://manyworldstheory.files.wordpress.com/2013/10/politician.jpg" TargetMode="External"/><Relationship Id="rId3" Type="http://schemas.openxmlformats.org/officeDocument/2006/relationships/image" Target="../media/image257.jpeg"/><Relationship Id="rId7" Type="http://schemas.openxmlformats.org/officeDocument/2006/relationships/image" Target="../media/image259.jpeg"/><Relationship Id="rId12" Type="http://schemas.openxmlformats.org/officeDocument/2006/relationships/hyperlink" Target="http://manyworldstheory.files.wordpress.com/2013/10/guest.jpg" TargetMode="External"/><Relationship Id="rId17" Type="http://schemas.openxmlformats.org/officeDocument/2006/relationships/image" Target="../media/image264.jpeg"/><Relationship Id="rId2" Type="http://schemas.openxmlformats.org/officeDocument/2006/relationships/hyperlink" Target="http://manyworldstheory.files.wordpress.com/2013/10/typical.jpg" TargetMode="External"/><Relationship Id="rId16" Type="http://schemas.openxmlformats.org/officeDocument/2006/relationships/hyperlink" Target="http://manyworldstheory.files.wordpress.com/2013/10/poetry.jpg" TargetMode="External"/><Relationship Id="rId1" Type="http://schemas.openxmlformats.org/officeDocument/2006/relationships/slideLayout" Target="../slideLayouts/slideLayout8.xml"/><Relationship Id="rId6" Type="http://schemas.openxmlformats.org/officeDocument/2006/relationships/hyperlink" Target="http://manyworldstheory.files.wordpress.com/2013/10/theorist.jpg" TargetMode="External"/><Relationship Id="rId11" Type="http://schemas.openxmlformats.org/officeDocument/2006/relationships/image" Target="../media/image261.jpeg"/><Relationship Id="rId5" Type="http://schemas.openxmlformats.org/officeDocument/2006/relationships/image" Target="../media/image258.jpeg"/><Relationship Id="rId15" Type="http://schemas.openxmlformats.org/officeDocument/2006/relationships/image" Target="../media/image263.jpeg"/><Relationship Id="rId10" Type="http://schemas.openxmlformats.org/officeDocument/2006/relationships/hyperlink" Target="http://manyworldstheory.files.wordpress.com/2013/10/undergrad.jpg" TargetMode="External"/><Relationship Id="rId19" Type="http://schemas.openxmlformats.org/officeDocument/2006/relationships/image" Target="../media/image265.jpeg"/><Relationship Id="rId4" Type="http://schemas.openxmlformats.org/officeDocument/2006/relationships/hyperlink" Target="http://manyworldstheory.files.wordpress.com/2013/10/ideal.jpg" TargetMode="External"/><Relationship Id="rId9" Type="http://schemas.openxmlformats.org/officeDocument/2006/relationships/image" Target="../media/image260.jpeg"/><Relationship Id="rId14" Type="http://schemas.openxmlformats.org/officeDocument/2006/relationships/hyperlink" Target="http://manyworldstheory.files.wordpress.com/2013/10/nobel.jpg"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emf"/><Relationship Id="rId1" Type="http://schemas.openxmlformats.org/officeDocument/2006/relationships/slideLayout" Target="../slideLayouts/slideLayout8.xml"/><Relationship Id="rId4" Type="http://schemas.openxmlformats.org/officeDocument/2006/relationships/image" Target="../media/image268.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8" Type="http://schemas.openxmlformats.org/officeDocument/2006/relationships/hyperlink" Target="https://en.wikipedia.org/wiki/Physical_layer" TargetMode="External"/><Relationship Id="rId3" Type="http://schemas.openxmlformats.org/officeDocument/2006/relationships/hyperlink" Target="https://en.wikipedia.org/wiki/Presentation_layer" TargetMode="External"/><Relationship Id="rId7" Type="http://schemas.openxmlformats.org/officeDocument/2006/relationships/hyperlink" Target="https://en.wikipedia.org/wiki/Data_link_layer" TargetMode="External"/><Relationship Id="rId2" Type="http://schemas.openxmlformats.org/officeDocument/2006/relationships/hyperlink" Target="https://en.wikipedia.org/wiki/Application_layer" TargetMode="External"/><Relationship Id="rId1" Type="http://schemas.openxmlformats.org/officeDocument/2006/relationships/slideLayout" Target="../slideLayouts/slideLayout18.xml"/><Relationship Id="rId6" Type="http://schemas.openxmlformats.org/officeDocument/2006/relationships/hyperlink" Target="https://en.wikipedia.org/wiki/Network_layer" TargetMode="External"/><Relationship Id="rId5" Type="http://schemas.openxmlformats.org/officeDocument/2006/relationships/hyperlink" Target="https://en.wikipedia.org/wiki/Transport_layer" TargetMode="External"/><Relationship Id="rId4" Type="http://schemas.openxmlformats.org/officeDocument/2006/relationships/hyperlink" Target="https://en.wikipedia.org/wiki/Session_layer"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3" Type="http://schemas.openxmlformats.org/officeDocument/2006/relationships/image" Target="../media/image203.gif"/><Relationship Id="rId2" Type="http://schemas.openxmlformats.org/officeDocument/2006/relationships/image" Target="../media/image202.gif"/><Relationship Id="rId1" Type="http://schemas.openxmlformats.org/officeDocument/2006/relationships/slideLayout" Target="../slideLayouts/slideLayout18.xml"/><Relationship Id="rId4" Type="http://schemas.openxmlformats.org/officeDocument/2006/relationships/image" Target="../media/image204.gif"/></Relationships>
</file>

<file path=ppt/slides/_rels/slide119.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8.xml"/><Relationship Id="rId5" Type="http://schemas.openxmlformats.org/officeDocument/2006/relationships/image" Target="../media/image61.jpg"/><Relationship Id="rId4" Type="http://schemas.openxmlformats.org/officeDocument/2006/relationships/image" Target="../media/image60.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https://www.nikhef.nl/housing/datacenter/floorplan/" TargetMode="External"/><Relationship Id="rId7" Type="http://schemas.openxmlformats.org/officeDocument/2006/relationships/image" Target="../media/image67.png"/><Relationship Id="rId2" Type="http://schemas.openxmlformats.org/officeDocument/2006/relationships/hyperlink" Target="https://www.surf.nl/onderzoek-ict/toegang-tot-rekendiensten-aanvragen" TargetMode="External"/><Relationship Id="rId1" Type="http://schemas.openxmlformats.org/officeDocument/2006/relationships/slideLayout" Target="../slideLayouts/slideLayout18.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 Id="rId9" Type="http://schemas.openxmlformats.org/officeDocument/2006/relationships/image" Target="../media/image69.png"/></Relationships>
</file>

<file path=ppt/slides/_rels/slide1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72.emf"/><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hyperlink" Target="https://hypertec.com/blog/sustainable-emerging-tech-liquid-immersion-cooling/" TargetMode="External"/><Relationship Id="rId7" Type="http://schemas.openxmlformats.org/officeDocument/2006/relationships/image" Target="../media/image77.jpg"/><Relationship Id="rId2" Type="http://schemas.openxmlformats.org/officeDocument/2006/relationships/image" Target="../media/image73.jpg"/><Relationship Id="rId1" Type="http://schemas.openxmlformats.org/officeDocument/2006/relationships/slideLayout" Target="../slideLayouts/slideLayout1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9.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jp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19.xml"/><Relationship Id="rId6" Type="http://schemas.openxmlformats.org/officeDocument/2006/relationships/image" Target="../media/image90.png"/><Relationship Id="rId5" Type="http://schemas.openxmlformats.org/officeDocument/2006/relationships/image" Target="../media/image89.jp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5.gif"/><Relationship Id="rId1" Type="http://schemas.openxmlformats.org/officeDocument/2006/relationships/slideLayout" Target="../slideLayouts/slideLayout19.xml"/><Relationship Id="rId6" Type="http://schemas.openxmlformats.org/officeDocument/2006/relationships/image" Target="../media/image98.gif"/><Relationship Id="rId5" Type="http://schemas.openxmlformats.org/officeDocument/2006/relationships/image" Target="../media/image97.png"/><Relationship Id="rId4" Type="http://schemas.openxmlformats.org/officeDocument/2006/relationships/image" Target="../media/image96.png"/></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9.xml"/><Relationship Id="rId4" Type="http://schemas.openxmlformats.org/officeDocument/2006/relationships/image" Target="../media/image103.png"/></Relationships>
</file>

<file path=ppt/slides/_rels/slide3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image" Target="../media/image113.png"/><Relationship Id="rId26" Type="http://schemas.openxmlformats.org/officeDocument/2006/relationships/image" Target="../media/image121.png"/><Relationship Id="rId3" Type="http://schemas.openxmlformats.org/officeDocument/2006/relationships/diagramLayout" Target="../diagrams/layout1.xml"/><Relationship Id="rId21" Type="http://schemas.openxmlformats.org/officeDocument/2006/relationships/image" Target="../media/image116.png"/><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image" Target="../media/image112.png"/><Relationship Id="rId25" Type="http://schemas.openxmlformats.org/officeDocument/2006/relationships/image" Target="../media/image120.emf"/><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image" Target="../media/image115.png"/><Relationship Id="rId1" Type="http://schemas.openxmlformats.org/officeDocument/2006/relationships/slideLayout" Target="../slideLayouts/slideLayout18.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image" Target="../media/image119.png"/><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image" Target="../media/image118.png"/><Relationship Id="rId10" Type="http://schemas.openxmlformats.org/officeDocument/2006/relationships/diagramColors" Target="../diagrams/colors2.xml"/><Relationship Id="rId19" Type="http://schemas.openxmlformats.org/officeDocument/2006/relationships/image" Target="../media/image114.png"/><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image" Target="../media/image117.png"/><Relationship Id="rId27" Type="http://schemas.openxmlformats.org/officeDocument/2006/relationships/image" Target="../media/image122.png"/></Relationships>
</file>

<file path=ppt/slides/_rels/slide39.xml.rels><?xml version="1.0" encoding="UTF-8" standalone="yes"?>
<Relationships xmlns="http://schemas.openxmlformats.org/package/2006/relationships"><Relationship Id="rId2" Type="http://schemas.openxmlformats.org/officeDocument/2006/relationships/image" Target="../media/image123.webp"/><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g"/><Relationship Id="rId1" Type="http://schemas.openxmlformats.org/officeDocument/2006/relationships/slideLayout" Target="../slideLayouts/slideLayout18.xml"/><Relationship Id="rId5" Type="http://schemas.openxmlformats.org/officeDocument/2006/relationships/image" Target="../media/image1110.png"/><Relationship Id="rId4" Type="http://schemas.openxmlformats.org/officeDocument/2006/relationships/image" Target="../media/image126.png"/></Relationships>
</file>

<file path=ppt/slides/_rels/slide4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hyperlink" Target="https://www.ogf.org/documents/GFD.221.pdf" TargetMode="Externa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9.xml"/><Relationship Id="rId4" Type="http://schemas.openxmlformats.org/officeDocument/2006/relationships/image" Target="../media/image118.png"/></Relationships>
</file>

<file path=ppt/slides/_rels/slide45.xml.rels><?xml version="1.0" encoding="UTF-8" standalone="yes"?>
<Relationships xmlns="http://schemas.openxmlformats.org/package/2006/relationships"><Relationship Id="rId3" Type="http://schemas.openxmlformats.org/officeDocument/2006/relationships/hyperlink" Target="https://glideinwms.fnal.gov/" TargetMode="External"/><Relationship Id="rId2" Type="http://schemas.openxmlformats.org/officeDocument/2006/relationships/hyperlink" Target="http://doi.org/10.1088/1742-6596/119/6/062032" TargetMode="External"/><Relationship Id="rId1" Type="http://schemas.openxmlformats.org/officeDocument/2006/relationships/slideLayout" Target="../slideLayouts/slideLayout19.xml"/><Relationship Id="rId4" Type="http://schemas.openxmlformats.org/officeDocument/2006/relationships/image" Target="../media/image132.gif"/></Relationships>
</file>

<file path=ppt/slides/_rels/slide4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9.xml"/><Relationship Id="rId4" Type="http://schemas.openxmlformats.org/officeDocument/2006/relationships/image" Target="../media/image135.png"/></Relationships>
</file>

<file path=ppt/slides/_rels/slide4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41.jpeg"/><Relationship Id="rId5" Type="http://schemas.openxmlformats.org/officeDocument/2006/relationships/image" Target="../media/image140.png"/><Relationship Id="rId4" Type="http://schemas.openxmlformats.org/officeDocument/2006/relationships/image" Target="../media/image139.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8.xml"/><Relationship Id="rId4" Type="http://schemas.openxmlformats.org/officeDocument/2006/relationships/image" Target="../media/image24.jpg"/></Relationships>
</file>

<file path=ppt/slides/_rels/slide5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9.xml"/><Relationship Id="rId4" Type="http://schemas.openxmlformats.org/officeDocument/2006/relationships/image" Target="../media/image146.png"/></Relationships>
</file>

<file path=ppt/slides/_rels/slide52.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image" Target="../media/image147.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gif"/><Relationship Id="rId1" Type="http://schemas.openxmlformats.org/officeDocument/2006/relationships/slideLayout" Target="../slideLayouts/slideLayout19.xml"/><Relationship Id="rId6" Type="http://schemas.openxmlformats.org/officeDocument/2006/relationships/image" Target="../media/image152.png"/><Relationship Id="rId5" Type="http://schemas.openxmlformats.org/officeDocument/2006/relationships/image" Target="../media/image151.jpeg"/><Relationship Id="rId4" Type="http://schemas.openxmlformats.org/officeDocument/2006/relationships/image" Target="../media/image150.jpeg"/></Relationships>
</file>

<file path=ppt/slides/_rels/slide5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38.png"/><Relationship Id="rId1" Type="http://schemas.openxmlformats.org/officeDocument/2006/relationships/slideLayout" Target="../slideLayouts/slideLayout19.xml"/><Relationship Id="rId4" Type="http://schemas.openxmlformats.org/officeDocument/2006/relationships/image" Target="../media/image154.png"/></Relationships>
</file>

<file path=ppt/slides/_rels/slide5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162.gif"/><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18.xml"/><Relationship Id="rId1" Type="http://schemas.openxmlformats.org/officeDocument/2006/relationships/vmlDrawing" Target="../drawings/vmlDrawing3.vml"/><Relationship Id="rId5" Type="http://schemas.openxmlformats.org/officeDocument/2006/relationships/image" Target="../media/image163.wmf"/><Relationship Id="rId4" Type="http://schemas.openxmlformats.org/officeDocument/2006/relationships/oleObject" Target="../embeddings/oleObject3.bin"/></Relationships>
</file>

<file path=ppt/slides/_rels/slide6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hyperlink" Target="https://fasterdata.es.net/" TargetMode="External"/><Relationship Id="rId2" Type="http://schemas.openxmlformats.org/officeDocument/2006/relationships/hyperlink" Target="https://www.switch.ch/network/tools/tcp_throughput/" TargetMode="External"/><Relationship Id="rId1" Type="http://schemas.openxmlformats.org/officeDocument/2006/relationships/slideLayout" Target="../slideLayouts/slideLayout19.xml"/><Relationship Id="rId5" Type="http://schemas.openxmlformats.org/officeDocument/2006/relationships/image" Target="../media/image167.png"/><Relationship Id="rId4" Type="http://schemas.openxmlformats.org/officeDocument/2006/relationships/image" Target="../media/image166.png"/></Relationships>
</file>

<file path=ppt/slides/_rels/slide6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172.gif"/><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18.xml"/><Relationship Id="rId5" Type="http://schemas.openxmlformats.org/officeDocument/2006/relationships/image" Target="../media/image176.png"/><Relationship Id="rId4" Type="http://schemas.openxmlformats.org/officeDocument/2006/relationships/image" Target="../media/image175.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7.xml"/><Relationship Id="rId6" Type="http://schemas.openxmlformats.org/officeDocument/2006/relationships/image" Target="../media/image29.png"/><Relationship Id="rId11" Type="http://schemas.openxmlformats.org/officeDocument/2006/relationships/image" Target="../media/image34.jpe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0.xml.rels><?xml version="1.0" encoding="UTF-8" standalone="yes"?>
<Relationships xmlns="http://schemas.openxmlformats.org/package/2006/relationships"><Relationship Id="rId8" Type="http://schemas.openxmlformats.org/officeDocument/2006/relationships/image" Target="../media/image177.emf"/><Relationship Id="rId3" Type="http://schemas.openxmlformats.org/officeDocument/2006/relationships/image" Target="../media/image178.png"/><Relationship Id="rId7" Type="http://schemas.openxmlformats.org/officeDocument/2006/relationships/oleObject" Target="../embeddings/oleObject4.bin"/><Relationship Id="rId2" Type="http://schemas.openxmlformats.org/officeDocument/2006/relationships/slideLayout" Target="../slideLayouts/slideLayout18.xml"/><Relationship Id="rId1" Type="http://schemas.openxmlformats.org/officeDocument/2006/relationships/vmlDrawing" Target="../drawings/vmlDrawing4.vml"/><Relationship Id="rId6" Type="http://schemas.openxmlformats.org/officeDocument/2006/relationships/image" Target="../media/image181.png"/><Relationship Id="rId5" Type="http://schemas.openxmlformats.org/officeDocument/2006/relationships/image" Target="../media/image180.emf"/><Relationship Id="rId4" Type="http://schemas.openxmlformats.org/officeDocument/2006/relationships/image" Target="../media/image17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jp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18.xml"/><Relationship Id="rId5" Type="http://schemas.openxmlformats.org/officeDocument/2006/relationships/image" Target="../media/image187.png"/><Relationship Id="rId4" Type="http://schemas.openxmlformats.org/officeDocument/2006/relationships/image" Target="../media/image186.png"/></Relationships>
</file>

<file path=ppt/slides/_rels/slide7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17.xml"/><Relationship Id="rId5" Type="http://schemas.openxmlformats.org/officeDocument/2006/relationships/image" Target="../media/image191.png"/><Relationship Id="rId4" Type="http://schemas.openxmlformats.org/officeDocument/2006/relationships/image" Target="../media/image190.png"/></Relationships>
</file>

<file path=ppt/slides/_rels/slide7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18.xml"/><Relationship Id="rId4" Type="http://schemas.openxmlformats.org/officeDocument/2006/relationships/image" Target="../media/image194.png"/></Relationships>
</file>

<file path=ppt/slides/_rels/slide7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18.xml"/><Relationship Id="rId4" Type="http://schemas.openxmlformats.org/officeDocument/2006/relationships/image" Target="../media/image197.png"/></Relationships>
</file>

<file path=ppt/slides/_rels/slide77.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image" Target="../media/image198.gif"/><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201.wmf"/><Relationship Id="rId2" Type="http://schemas.openxmlformats.org/officeDocument/2006/relationships/image" Target="../media/image200.pn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image" Target="../media/image203.gif"/><Relationship Id="rId2" Type="http://schemas.openxmlformats.org/officeDocument/2006/relationships/image" Target="../media/image202.gif"/><Relationship Id="rId1" Type="http://schemas.openxmlformats.org/officeDocument/2006/relationships/slideLayout" Target="../slideLayouts/slideLayout18.xml"/><Relationship Id="rId4" Type="http://schemas.openxmlformats.org/officeDocument/2006/relationships/image" Target="../media/image204.gif"/></Relationships>
</file>

<file path=ppt/slides/_rels/slide8.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hyperlink" Target="https://refeds.org/" TargetMode="Externa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18.xml"/><Relationship Id="rId5" Type="http://schemas.openxmlformats.org/officeDocument/2006/relationships/slide" Target="slide88.xml"/><Relationship Id="rId4" Type="http://schemas.openxmlformats.org/officeDocument/2006/relationships/image" Target="../media/image204.gi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3" Type="http://schemas.openxmlformats.org/officeDocument/2006/relationships/image" Target="../media/image210.wmf"/><Relationship Id="rId2" Type="http://schemas.openxmlformats.org/officeDocument/2006/relationships/image" Target="../media/image209.wmf"/><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06.png"/><Relationship Id="rId1" Type="http://schemas.openxmlformats.org/officeDocument/2006/relationships/slideLayout" Target="../slideLayouts/slideLayout18.xml"/><Relationship Id="rId5" Type="http://schemas.openxmlformats.org/officeDocument/2006/relationships/image" Target="../media/image215.png"/><Relationship Id="rId4" Type="http://schemas.openxmlformats.org/officeDocument/2006/relationships/image" Target="../media/image214.png"/></Relationships>
</file>

<file path=ppt/slides/_rels/slide89.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90.xml.rels><?xml version="1.0" encoding="UTF-8" standalone="yes"?>
<Relationships xmlns="http://schemas.openxmlformats.org/package/2006/relationships"><Relationship Id="rId3" Type="http://schemas.openxmlformats.org/officeDocument/2006/relationships/hyperlink" Target="https://addons.mozilla.org/en-US/firefox/addon/saml-message-decoder-extension/" TargetMode="External"/><Relationship Id="rId2" Type="http://schemas.openxmlformats.org/officeDocument/2006/relationships/image" Target="../media/image217.png"/><Relationship Id="rId1" Type="http://schemas.openxmlformats.org/officeDocument/2006/relationships/slideLayout" Target="../slideLayouts/slideLayout19.xml"/><Relationship Id="rId5" Type="http://schemas.openxmlformats.org/officeDocument/2006/relationships/image" Target="../media/image202.gif"/><Relationship Id="rId4" Type="http://schemas.openxmlformats.org/officeDocument/2006/relationships/image" Target="../media/image218.e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219.emf"/><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wmf"/><Relationship Id="rId1" Type="http://schemas.openxmlformats.org/officeDocument/2006/relationships/slideLayout" Target="../slideLayouts/slideLayout18.xml"/><Relationship Id="rId4" Type="http://schemas.openxmlformats.org/officeDocument/2006/relationships/image" Target="../media/image222.jpg"/></Relationships>
</file>

<file path=ppt/slides/_rels/slide95.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diagramLayout" Target="../diagrams/layout4.xml"/><Relationship Id="rId7" Type="http://schemas.openxmlformats.org/officeDocument/2006/relationships/image" Target="../media/image223.png"/><Relationship Id="rId12" Type="http://schemas.openxmlformats.org/officeDocument/2006/relationships/image" Target="../media/image228.png"/><Relationship Id="rId2" Type="http://schemas.openxmlformats.org/officeDocument/2006/relationships/diagramData" Target="../diagrams/data4.xml"/><Relationship Id="rId1" Type="http://schemas.openxmlformats.org/officeDocument/2006/relationships/slideLayout" Target="../slideLayouts/slideLayout19.xml"/><Relationship Id="rId6" Type="http://schemas.microsoft.com/office/2007/relationships/diagramDrawing" Target="../diagrams/drawing4.xml"/><Relationship Id="rId11" Type="http://schemas.openxmlformats.org/officeDocument/2006/relationships/image" Target="../media/image227.png"/><Relationship Id="rId5" Type="http://schemas.openxmlformats.org/officeDocument/2006/relationships/diagramColors" Target="../diagrams/colors4.xml"/><Relationship Id="rId10" Type="http://schemas.openxmlformats.org/officeDocument/2006/relationships/image" Target="../media/image226.png"/><Relationship Id="rId4" Type="http://schemas.openxmlformats.org/officeDocument/2006/relationships/diagramQuickStyle" Target="../diagrams/quickStyle4.xml"/><Relationship Id="rId9" Type="http://schemas.openxmlformats.org/officeDocument/2006/relationships/image" Target="../media/image225.jpg"/></Relationships>
</file>

<file path=ppt/slides/_rels/slide96.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hyperlink" Target="https://rcdemo.nikhef.nl/" TargetMode="Externa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3" Type="http://schemas.openxmlformats.org/officeDocument/2006/relationships/image" Target="../media/image231.emf"/><Relationship Id="rId2" Type="http://schemas.openxmlformats.org/officeDocument/2006/relationships/hyperlink" Target="https://openid.net/" TargetMode="External"/><Relationship Id="rId1" Type="http://schemas.openxmlformats.org/officeDocument/2006/relationships/slideLayout" Target="../slideLayouts/slideLayout19.xml"/><Relationship Id="rId5" Type="http://schemas.openxmlformats.org/officeDocument/2006/relationships/image" Target="../media/image203.gif"/><Relationship Id="rId4" Type="http://schemas.openxmlformats.org/officeDocument/2006/relationships/image" Target="../media/image232.png"/></Relationships>
</file>

<file path=ppt/slides/_rels/slide99.xml.rels><?xml version="1.0" encoding="UTF-8" standalone="yes"?>
<Relationships xmlns="http://schemas.openxmlformats.org/package/2006/relationships"><Relationship Id="rId3" Type="http://schemas.openxmlformats.org/officeDocument/2006/relationships/hyperlink" Target="https://openid.net/specs/openid-connect-federation-1_0.html" TargetMode="External"/><Relationship Id="rId2" Type="http://schemas.openxmlformats.org/officeDocument/2006/relationships/image" Target="../media/image233.png"/><Relationship Id="rId1" Type="http://schemas.openxmlformats.org/officeDocument/2006/relationships/slideLayout" Target="../slideLayouts/slideLayout19.xml"/><Relationship Id="rId4" Type="http://schemas.openxmlformats.org/officeDocument/2006/relationships/image" Target="../media/image23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4400" dirty="0" smtClean="0"/>
              <a:t>Computing for Research &amp; the Worldwide LHC Computing Grid</a:t>
            </a:r>
            <a:endParaRPr lang="en-GB" sz="4400" dirty="0"/>
          </a:p>
        </p:txBody>
      </p:sp>
      <p:sp>
        <p:nvSpPr>
          <p:cNvPr id="3" name="Subtitle 2"/>
          <p:cNvSpPr>
            <a:spLocks noGrp="1"/>
          </p:cNvSpPr>
          <p:nvPr>
            <p:ph type="subTitle" idx="1"/>
          </p:nvPr>
        </p:nvSpPr>
        <p:spPr/>
        <p:txBody>
          <a:bodyPr/>
          <a:lstStyle/>
          <a:p>
            <a:r>
              <a:rPr lang="en-GB" dirty="0" smtClean="0"/>
              <a:t>Building a global large-scale </a:t>
            </a:r>
            <a:br>
              <a:rPr lang="en-GB" dirty="0" smtClean="0"/>
            </a:br>
            <a:r>
              <a:rPr lang="en-GB" dirty="0" smtClean="0"/>
              <a:t>ICT infrastructure </a:t>
            </a:r>
            <a:br>
              <a:rPr lang="en-GB" dirty="0" smtClean="0"/>
            </a:br>
            <a:r>
              <a:rPr lang="en-GB" dirty="0" smtClean="0"/>
              <a:t>for research data processing</a:t>
            </a:r>
            <a:endParaRPr lang="en-GB" dirty="0"/>
          </a:p>
        </p:txBody>
      </p:sp>
      <p:sp>
        <p:nvSpPr>
          <p:cNvPr id="8" name="TextBox 7"/>
          <p:cNvSpPr txBox="1"/>
          <p:nvPr/>
        </p:nvSpPr>
        <p:spPr>
          <a:xfrm>
            <a:off x="7351182" y="4130040"/>
            <a:ext cx="1714500" cy="861774"/>
          </a:xfrm>
          <a:prstGeom prst="rect">
            <a:avLst/>
          </a:prstGeom>
          <a:noFill/>
        </p:spPr>
        <p:txBody>
          <a:bodyPr wrap="square" rtlCol="0">
            <a:spAutoFit/>
          </a:bodyPr>
          <a:lstStyle/>
          <a:p>
            <a:r>
              <a:rPr lang="en-US" sz="1600" dirty="0" smtClean="0">
                <a:solidFill>
                  <a:schemeClr val="accent6">
                    <a:lumMod val="75000"/>
                  </a:schemeClr>
                </a:solidFill>
              </a:rPr>
              <a:t>David Groep</a:t>
            </a:r>
          </a:p>
          <a:p>
            <a:r>
              <a:rPr lang="en-US" sz="1600" dirty="0" smtClean="0">
                <a:solidFill>
                  <a:schemeClr val="accent6">
                    <a:lumMod val="75000"/>
                  </a:schemeClr>
                </a:solidFill>
              </a:rPr>
              <a:t>DACS &amp; Nikhef</a:t>
            </a:r>
          </a:p>
          <a:p>
            <a:r>
              <a:rPr lang="en-US" sz="1600" dirty="0" smtClean="0">
                <a:solidFill>
                  <a:schemeClr val="accent6">
                    <a:lumMod val="75000"/>
                  </a:schemeClr>
                </a:solidFill>
              </a:rPr>
              <a:t>8 November 2022</a:t>
            </a:r>
            <a:endParaRPr lang="en-GB" sz="1600" dirty="0">
              <a:solidFill>
                <a:schemeClr val="accent6">
                  <a:lumMod val="75000"/>
                </a:schemeClr>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672" y="3795294"/>
            <a:ext cx="821268" cy="319505"/>
          </a:xfrm>
          <a:prstGeom prst="rect">
            <a:avLst/>
          </a:prstGeom>
        </p:spPr>
      </p:pic>
    </p:spTree>
    <p:extLst>
      <p:ext uri="{BB962C8B-B14F-4D97-AF65-F5344CB8AC3E}">
        <p14:creationId xmlns:p14="http://schemas.microsoft.com/office/powerpoint/2010/main" val="22488343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size per event, and computing per year</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10</a:t>
            </a:fld>
            <a:endParaRPr lang="nl-NL" dirty="0"/>
          </a:p>
        </p:txBody>
      </p:sp>
      <p:sp>
        <p:nvSpPr>
          <p:cNvPr id="6" name="Text Placeholder 5"/>
          <p:cNvSpPr>
            <a:spLocks noGrp="1"/>
          </p:cNvSpPr>
          <p:nvPr>
            <p:ph type="body" sz="quarter" idx="14"/>
          </p:nvPr>
        </p:nvSpPr>
        <p:spPr/>
        <p:txBody>
          <a:bodyPr/>
          <a:lstStyle/>
          <a:p>
            <a:r>
              <a:rPr lang="en-GB" dirty="0" smtClean="0"/>
              <a:t>number of detector elements and raw data size: https://cds.cern.ch/record/1457044/files/ATLAS%20fact%20sheet.pdf; </a:t>
            </a:r>
            <a:r>
              <a:rPr lang="en-US" dirty="0"/>
              <a:t>resource </a:t>
            </a:r>
            <a:r>
              <a:rPr lang="en-US" dirty="0" smtClean="0"/>
              <a:t>planning: </a:t>
            </a:r>
            <a:r>
              <a:rPr lang="en-US" dirty="0"/>
              <a:t>ATLAS, from 2019</a:t>
            </a:r>
          </a:p>
          <a:p>
            <a:r>
              <a:rPr lang="en-US" dirty="0" smtClean="0"/>
              <a:t>current CPU performance is approx. 18 </a:t>
            </a:r>
            <a:r>
              <a:rPr lang="en-US" dirty="0" err="1" smtClean="0"/>
              <a:t>HEPSpec</a:t>
            </a:r>
            <a:r>
              <a:rPr lang="en-US" dirty="0" smtClean="0"/>
              <a:t>/core (e.g. AMD EPYC Rome); 1 modern CPU core (~ AMD Rome) is 18 HS08, so 100 MHS06 = ~5.5 million cores</a:t>
            </a:r>
            <a:endParaRPr lang="en-GB" dirty="0" smtClean="0"/>
          </a:p>
          <a:p>
            <a:endParaRPr lang="en-GB" dirty="0"/>
          </a:p>
        </p:txBody>
      </p:sp>
      <p:grpSp>
        <p:nvGrpSpPr>
          <p:cNvPr id="7" name="Group 6"/>
          <p:cNvGrpSpPr/>
          <p:nvPr/>
        </p:nvGrpSpPr>
        <p:grpSpPr>
          <a:xfrm>
            <a:off x="360363" y="1068170"/>
            <a:ext cx="4681877" cy="980782"/>
            <a:chOff x="449705" y="6019561"/>
            <a:chExt cx="13326259" cy="2791645"/>
          </a:xfrm>
        </p:grpSpPr>
        <p:pic>
          <p:nvPicPr>
            <p:cNvPr id="8" name="Picture 7" descr="http://davideangheleddu.weebly.com/uploads/3/8/5/5/38555661/3608375_ori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9016" y="6481247"/>
              <a:ext cx="3118514" cy="186827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306517" y="6019561"/>
              <a:ext cx="7993862" cy="27916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l" defTabSz="457200" rtl="0" fontAlgn="auto" latinLnBrk="0" hangingPunct="0">
                <a:lnSpc>
                  <a:spcPct val="120000"/>
                </a:lnSpc>
                <a:spcBef>
                  <a:spcPts val="0"/>
                </a:spcBef>
                <a:spcAft>
                  <a:spcPts val="0"/>
                </a:spcAft>
                <a:buClrTx/>
                <a:buSzTx/>
                <a:buFontTx/>
                <a:buNone/>
                <a:tabLst/>
              </a:pPr>
              <a:r>
                <a:rPr kumimoji="0" lang="en-US" sz="1400" b="1" i="0" u="none" strike="noStrike" cap="none" spc="0" normalizeH="0" baseline="0" dirty="0" err="1" smtClean="0">
                  <a:ln>
                    <a:noFill/>
                  </a:ln>
                  <a:solidFill>
                    <a:srgbClr val="000000"/>
                  </a:solidFill>
                  <a:effectLst/>
                  <a:uFillTx/>
                  <a:latin typeface="Akkurat Std" panose="02000503000000000000" pitchFamily="2" charset="0"/>
                  <a:sym typeface="Helvetica Neue"/>
                </a:rPr>
                <a:t>ATLAS_RAW_single_event.data</a:t>
              </a:r>
              <a:endParaRPr kumimoji="0" lang="en-US" sz="1400" b="1" i="0" u="none" strike="noStrike" cap="none" spc="0" normalizeH="0" baseline="0" dirty="0" smtClean="0">
                <a:ln>
                  <a:noFill/>
                </a:ln>
                <a:solidFill>
                  <a:srgbClr val="000000"/>
                </a:solidFill>
                <a:effectLst/>
                <a:uFillTx/>
                <a:latin typeface="Akkurat Std" panose="02000503000000000000" pitchFamily="2" charset="0"/>
                <a:sym typeface="Helvetica Neue"/>
              </a:endParaRPr>
            </a:p>
            <a:p>
              <a:pPr marL="0" marR="0" indent="0" algn="l" defTabSz="457200" rtl="0" fontAlgn="auto" latinLnBrk="0" hangingPunct="0">
                <a:lnSpc>
                  <a:spcPct val="120000"/>
                </a:lnSpc>
                <a:spcBef>
                  <a:spcPts val="0"/>
                </a:spcBef>
                <a:spcAft>
                  <a:spcPts val="0"/>
                </a:spcAft>
                <a:buClrTx/>
                <a:buSzTx/>
                <a:buFontTx/>
                <a:buNone/>
                <a:tabLst/>
              </a:pPr>
              <a:r>
                <a:rPr lang="en-US" sz="1400" i="0" dirty="0" smtClean="0">
                  <a:solidFill>
                    <a:schemeClr val="tx1">
                      <a:lumMod val="50000"/>
                      <a:lumOff val="50000"/>
                    </a:schemeClr>
                  </a:solidFill>
                  <a:latin typeface="Akkurat Std" panose="02000503000000000000" pitchFamily="2" charset="0"/>
                </a:rPr>
                <a:t>ROD File</a:t>
              </a:r>
            </a:p>
            <a:p>
              <a:pPr marL="0" marR="0" indent="0" algn="l" defTabSz="457200" rtl="0" fontAlgn="auto" latinLnBrk="0" hangingPunct="0">
                <a:lnSpc>
                  <a:spcPct val="120000"/>
                </a:lnSpc>
                <a:spcBef>
                  <a:spcPts val="0"/>
                </a:spcBef>
                <a:spcAft>
                  <a:spcPts val="0"/>
                </a:spcAft>
                <a:buClrTx/>
                <a:buSzTx/>
                <a:buFontTx/>
                <a:buNone/>
                <a:tabLst/>
              </a:pPr>
              <a:r>
                <a:rPr kumimoji="0" lang="en-US" sz="1400" b="1" i="0" u="none" strike="noStrike" cap="none" spc="0" normalizeH="0" baseline="0" dirty="0" smtClean="0">
                  <a:ln>
                    <a:noFill/>
                  </a:ln>
                  <a:solidFill>
                    <a:schemeClr val="tx1">
                      <a:lumMod val="50000"/>
                      <a:lumOff val="50000"/>
                    </a:schemeClr>
                  </a:solidFill>
                  <a:effectLst/>
                  <a:uFillTx/>
                  <a:latin typeface="Akkurat Std" panose="02000503000000000000" pitchFamily="2" charset="0"/>
                  <a:sym typeface="Helvetica Neue"/>
                </a:rPr>
                <a:t>1.60</a:t>
              </a:r>
              <a:r>
                <a:rPr kumimoji="0" lang="en-US" sz="1400" b="1" i="0" u="none" strike="noStrike" cap="none" spc="0" normalizeH="0" dirty="0" smtClean="0">
                  <a:ln>
                    <a:noFill/>
                  </a:ln>
                  <a:solidFill>
                    <a:schemeClr val="tx1">
                      <a:lumMod val="50000"/>
                      <a:lumOff val="50000"/>
                    </a:schemeClr>
                  </a:solidFill>
                  <a:effectLst/>
                  <a:uFillTx/>
                  <a:latin typeface="Akkurat Std" panose="02000503000000000000" pitchFamily="2" charset="0"/>
                  <a:sym typeface="Helvetica Neue"/>
                </a:rPr>
                <a:t> MB</a:t>
              </a:r>
              <a:endParaRPr kumimoji="0" lang="en-GB" sz="1400" b="1" i="0" u="none" strike="noStrike" cap="none" spc="0" normalizeH="0" baseline="0" dirty="0">
                <a:ln>
                  <a:noFill/>
                </a:ln>
                <a:solidFill>
                  <a:schemeClr val="tx1">
                    <a:lumMod val="50000"/>
                    <a:lumOff val="50000"/>
                  </a:schemeClr>
                </a:solidFill>
                <a:effectLst/>
                <a:uFillTx/>
                <a:latin typeface="Akkurat Std" panose="02000503000000000000" pitchFamily="2" charset="0"/>
                <a:sym typeface="Helvetica Neue"/>
              </a:endParaRPr>
            </a:p>
          </p:txBody>
        </p:sp>
        <p:sp>
          <p:nvSpPr>
            <p:cNvPr id="10" name="Rectangle 9"/>
            <p:cNvSpPr/>
            <p:nvPr/>
          </p:nvSpPr>
          <p:spPr>
            <a:xfrm>
              <a:off x="449705" y="6184619"/>
              <a:ext cx="13326259" cy="2336107"/>
            </a:xfrm>
            <a:prstGeom prst="rect">
              <a:avLst/>
            </a:prstGeom>
            <a:noFill/>
            <a:ln w="28575" cap="flat">
              <a:solidFill>
                <a:schemeClr val="tx2"/>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no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GB" sz="1100" b="0" i="0" u="none" strike="noStrike" cap="none" spc="0" normalizeH="0" baseline="0">
                <a:ln>
                  <a:noFill/>
                </a:ln>
                <a:solidFill>
                  <a:schemeClr val="tx2"/>
                </a:solidFill>
                <a:effectLst/>
                <a:uFill>
                  <a:solidFill>
                    <a:srgbClr val="000000"/>
                  </a:solidFill>
                </a:uFill>
                <a:latin typeface="Arial"/>
                <a:ea typeface="Arial"/>
                <a:cs typeface="Arial"/>
                <a:sym typeface="Arial"/>
              </a:endParaRPr>
            </a:p>
          </p:txBody>
        </p:sp>
      </p:grpSp>
      <p:pic>
        <p:nvPicPr>
          <p:cNvPr id="12" name="Picture 11"/>
          <p:cNvPicPr>
            <a:picLocks noChangeAspect="1"/>
          </p:cNvPicPr>
          <p:nvPr/>
        </p:nvPicPr>
        <p:blipFill>
          <a:blip r:embed="rId4"/>
          <a:stretch>
            <a:fillRect/>
          </a:stretch>
        </p:blipFill>
        <p:spPr>
          <a:xfrm>
            <a:off x="84511" y="2004887"/>
            <a:ext cx="2844823" cy="1812237"/>
          </a:xfrm>
          <a:prstGeom prst="rect">
            <a:avLst/>
          </a:prstGeom>
        </p:spPr>
      </p:pic>
      <p:graphicFrame>
        <p:nvGraphicFramePr>
          <p:cNvPr id="14" name="Object 13"/>
          <p:cNvGraphicFramePr>
            <a:graphicFrameLocks noChangeAspect="1"/>
          </p:cNvGraphicFramePr>
          <p:nvPr>
            <p:extLst>
              <p:ext uri="{D42A27DB-BD31-4B8C-83A1-F6EECF244321}">
                <p14:modId xmlns:p14="http://schemas.microsoft.com/office/powerpoint/2010/main" val="3163796468"/>
              </p:ext>
            </p:extLst>
          </p:nvPr>
        </p:nvGraphicFramePr>
        <p:xfrm>
          <a:off x="5260776" y="1509257"/>
          <a:ext cx="3383856" cy="2769604"/>
        </p:xfrm>
        <a:graphic>
          <a:graphicData uri="http://schemas.openxmlformats.org/presentationml/2006/ole">
            <mc:AlternateContent xmlns:mc="http://schemas.openxmlformats.org/markup-compatibility/2006">
              <mc:Choice xmlns:v="urn:schemas-microsoft-com:vml" Requires="v">
                <p:oleObj spid="_x0000_s6577" name="CorelDRAW" r:id="rId5" imgW="6073607" imgH="5055593" progId="CorelDraw.Graphic.16">
                  <p:embed/>
                </p:oleObj>
              </mc:Choice>
              <mc:Fallback>
                <p:oleObj name="CorelDRAW" r:id="rId5" imgW="6073607" imgH="5055593" progId="CorelDraw.Graphic.16">
                  <p:embed/>
                  <p:pic>
                    <p:nvPicPr>
                      <p:cNvPr id="15" name="Object 14"/>
                      <p:cNvPicPr/>
                      <p:nvPr/>
                    </p:nvPicPr>
                    <p:blipFill>
                      <a:blip r:embed="rId6"/>
                      <a:stretch>
                        <a:fillRect/>
                      </a:stretch>
                    </p:blipFill>
                    <p:spPr>
                      <a:xfrm>
                        <a:off x="5260776" y="1509257"/>
                        <a:ext cx="3383856" cy="2769604"/>
                      </a:xfrm>
                      <a:prstGeom prst="rect">
                        <a:avLst/>
                      </a:prstGeom>
                      <a:solidFill>
                        <a:srgbClr val="EAEAEA"/>
                      </a:solidFill>
                      <a:ln w="3175">
                        <a:solidFill>
                          <a:schemeClr val="tx1"/>
                        </a:solidFill>
                      </a:ln>
                    </p:spPr>
                  </p:pic>
                </p:oleObj>
              </mc:Fallback>
            </mc:AlternateContent>
          </a:graphicData>
        </a:graphic>
      </p:graphicFrame>
      <p:sp>
        <p:nvSpPr>
          <p:cNvPr id="11" name="TextBox 10"/>
          <p:cNvSpPr txBox="1"/>
          <p:nvPr/>
        </p:nvSpPr>
        <p:spPr>
          <a:xfrm>
            <a:off x="1743612" y="3277429"/>
            <a:ext cx="3004027" cy="9438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spAutoFit/>
          </a:bodyPr>
          <a:lstStyle/>
          <a:p>
            <a:pPr marL="0" marR="0" indent="0" algn="r" defTabSz="457200" rtl="0" fontAlgn="auto" latinLnBrk="0" hangingPunct="0">
              <a:lnSpc>
                <a:spcPct val="100000"/>
              </a:lnSpc>
              <a:spcBef>
                <a:spcPts val="0"/>
              </a:spcBef>
              <a:spcAft>
                <a:spcPts val="0"/>
              </a:spcAft>
              <a:buClrTx/>
              <a:buSzTx/>
              <a:buFontTx/>
              <a:buNone/>
              <a:tabLst/>
            </a:pPr>
            <a:r>
              <a:rPr kumimoji="0" lang="en-US" sz="1600" i="0" u="none" strike="noStrike" cap="none" spc="0" normalizeH="0" baseline="0" dirty="0" smtClean="0">
                <a:ln>
                  <a:noFill/>
                </a:ln>
                <a:solidFill>
                  <a:srgbClr val="00479E"/>
                </a:solidFill>
                <a:effectLst/>
                <a:uFillTx/>
                <a:latin typeface="Akkurat Std" panose="02000503000000000000" pitchFamily="2" charset="0"/>
                <a:sym typeface="Helvetica Neue"/>
              </a:rPr>
              <a:t>ATLAS</a:t>
            </a:r>
            <a:r>
              <a:rPr kumimoji="0" lang="en-US" sz="1600" i="0" u="none" strike="noStrike" cap="none" spc="0" normalizeH="0" dirty="0" smtClean="0">
                <a:ln>
                  <a:noFill/>
                </a:ln>
                <a:solidFill>
                  <a:srgbClr val="00479E"/>
                </a:solidFill>
                <a:effectLst/>
                <a:uFillTx/>
                <a:latin typeface="Akkurat Std" panose="02000503000000000000" pitchFamily="2" charset="0"/>
                <a:sym typeface="Helvetica Neue"/>
              </a:rPr>
              <a:t> detector</a:t>
            </a:r>
            <a:r>
              <a:rPr lang="en-US" sz="1600" i="0" dirty="0">
                <a:solidFill>
                  <a:srgbClr val="00479E"/>
                </a:solidFill>
                <a:latin typeface="Akkurat Std" panose="02000503000000000000" pitchFamily="2" charset="0"/>
              </a:rPr>
              <a:t>,</a:t>
            </a:r>
            <a:r>
              <a:rPr kumimoji="0" lang="en-US" sz="1600" i="0" u="none" strike="noStrike" cap="none" spc="0" normalizeH="0" dirty="0" smtClean="0">
                <a:ln>
                  <a:noFill/>
                </a:ln>
                <a:solidFill>
                  <a:srgbClr val="00479E"/>
                </a:solidFill>
                <a:effectLst/>
                <a:uFillTx/>
                <a:latin typeface="Akkurat Std" panose="02000503000000000000" pitchFamily="2" charset="0"/>
                <a:sym typeface="Helvetica Neue"/>
              </a:rPr>
              <a:t> </a:t>
            </a:r>
            <a:br>
              <a:rPr kumimoji="0" lang="en-US" sz="1600" i="0" u="none" strike="noStrike" cap="none" spc="0" normalizeH="0" dirty="0" smtClean="0">
                <a:ln>
                  <a:noFill/>
                </a:ln>
                <a:solidFill>
                  <a:srgbClr val="00479E"/>
                </a:solidFill>
                <a:effectLst/>
                <a:uFillTx/>
                <a:latin typeface="Akkurat Std" panose="02000503000000000000" pitchFamily="2" charset="0"/>
                <a:sym typeface="Helvetica Neue"/>
              </a:rPr>
            </a:br>
            <a:r>
              <a:rPr kumimoji="0" lang="en-US" sz="1600" i="0" u="none" strike="noStrike" cap="none" spc="0" normalizeH="0" dirty="0" smtClean="0">
                <a:ln>
                  <a:noFill/>
                </a:ln>
                <a:solidFill>
                  <a:srgbClr val="00479E"/>
                </a:solidFill>
                <a:effectLst/>
                <a:uFillTx/>
                <a:latin typeface="Akkurat Std" panose="02000503000000000000" pitchFamily="2" charset="0"/>
                <a:sym typeface="Helvetica Neue"/>
              </a:rPr>
              <a:t>~88 MP</a:t>
            </a:r>
          </a:p>
          <a:p>
            <a:pPr marL="0" marR="0" indent="0" algn="r" defTabSz="457200" rtl="0" fontAlgn="auto" latinLnBrk="0" hangingPunct="0">
              <a:lnSpc>
                <a:spcPct val="100000"/>
              </a:lnSpc>
              <a:spcBef>
                <a:spcPts val="0"/>
              </a:spcBef>
              <a:spcAft>
                <a:spcPts val="0"/>
              </a:spcAft>
              <a:buClrTx/>
              <a:buSzTx/>
              <a:buFontTx/>
              <a:buNone/>
              <a:tabLst/>
            </a:pPr>
            <a:r>
              <a:rPr lang="en-US" sz="1600" i="0" baseline="0" dirty="0" smtClean="0">
                <a:solidFill>
                  <a:srgbClr val="00479E"/>
                </a:solidFill>
                <a:latin typeface="Akkurat Std" panose="02000503000000000000" pitchFamily="2" charset="0"/>
              </a:rPr>
              <a:t>not all sensors fire each time</a:t>
            </a:r>
          </a:p>
        </p:txBody>
      </p:sp>
      <p:sp>
        <p:nvSpPr>
          <p:cNvPr id="15" name="TextBox 14"/>
          <p:cNvSpPr txBox="1"/>
          <p:nvPr/>
        </p:nvSpPr>
        <p:spPr>
          <a:xfrm>
            <a:off x="5469429" y="1140129"/>
            <a:ext cx="3142527" cy="369332"/>
          </a:xfrm>
          <a:prstGeom prst="rect">
            <a:avLst/>
          </a:prstGeom>
          <a:noFill/>
        </p:spPr>
        <p:txBody>
          <a:bodyPr wrap="none" rtlCol="0">
            <a:spAutoFit/>
          </a:bodyPr>
          <a:lstStyle/>
          <a:p>
            <a:r>
              <a:rPr lang="en-US" i="1" dirty="0" smtClean="0"/>
              <a:t>resource requirement expected</a:t>
            </a:r>
            <a:endParaRPr lang="en-GB" i="1" dirty="0"/>
          </a:p>
        </p:txBody>
      </p:sp>
    </p:spTree>
    <p:extLst>
      <p:ext uri="{BB962C8B-B14F-4D97-AF65-F5344CB8AC3E}">
        <p14:creationId xmlns:p14="http://schemas.microsoft.com/office/powerpoint/2010/main" val="32563935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Identity federations give … identity (“</a:t>
            </a:r>
            <a:r>
              <a:rPr lang="en-US" dirty="0" err="1" smtClean="0"/>
              <a:t>AuthN</a:t>
            </a:r>
            <a:r>
              <a:rPr lang="en-US" dirty="0" smtClean="0"/>
              <a:t>”)</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100</a:t>
            </a:fld>
            <a:endParaRPr lang="nl-NL" dirty="0"/>
          </a:p>
        </p:txBody>
      </p:sp>
      <p:sp>
        <p:nvSpPr>
          <p:cNvPr id="5" name="Text Placeholder 4"/>
          <p:cNvSpPr>
            <a:spLocks noGrp="1"/>
          </p:cNvSpPr>
          <p:nvPr>
            <p:ph type="body" sz="quarter" idx="13"/>
          </p:nvPr>
        </p:nvSpPr>
        <p:spPr/>
        <p:txBody>
          <a:bodyPr/>
          <a:lstStyle/>
          <a:p>
            <a:pPr marL="0" indent="0">
              <a:buNone/>
            </a:pPr>
            <a:r>
              <a:rPr lang="en-US" dirty="0" smtClean="0"/>
              <a:t>Authorization (what may you do) still needs to be added to the mix</a:t>
            </a:r>
            <a:endParaRPr lang="en-GB" dirty="0"/>
          </a:p>
        </p:txBody>
      </p:sp>
      <p:grpSp>
        <p:nvGrpSpPr>
          <p:cNvPr id="8" name="Group 7"/>
          <p:cNvGrpSpPr/>
          <p:nvPr/>
        </p:nvGrpSpPr>
        <p:grpSpPr>
          <a:xfrm>
            <a:off x="1369009" y="1549202"/>
            <a:ext cx="6308779" cy="3147374"/>
            <a:chOff x="1369009" y="1549202"/>
            <a:chExt cx="6308779" cy="3147374"/>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9009" y="1549202"/>
              <a:ext cx="6308779" cy="3147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529131" y="3022810"/>
              <a:ext cx="1518962" cy="1571861"/>
            </a:xfrm>
            <a:prstGeom prst="rect">
              <a:avLst/>
            </a:prstGeom>
            <a:noFill/>
            <a:ln w="19050">
              <a:solidFill>
                <a:srgbClr val="00479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5524076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sources of authority: the community</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101</a:t>
            </a:fld>
            <a:endParaRPr lang="nl-NL" dirty="0"/>
          </a:p>
        </p:txBody>
      </p:sp>
      <p:sp>
        <p:nvSpPr>
          <p:cNvPr id="5" name="Text Placeholder 4"/>
          <p:cNvSpPr>
            <a:spLocks noGrp="1"/>
          </p:cNvSpPr>
          <p:nvPr>
            <p:ph type="body" sz="quarter" idx="13"/>
          </p:nvPr>
        </p:nvSpPr>
        <p:spPr/>
        <p:txBody>
          <a:bodyPr/>
          <a:lstStyle/>
          <a:p>
            <a:r>
              <a:rPr lang="en-US" sz="1800" dirty="0" smtClean="0"/>
              <a:t>authorization assertion providers (attribute authorities) use </a:t>
            </a:r>
            <a:br>
              <a:rPr lang="en-US" sz="1800" dirty="0" smtClean="0"/>
            </a:br>
            <a:r>
              <a:rPr lang="en-US" sz="1800" dirty="0" smtClean="0"/>
              <a:t>the identifier(s) from authentication in their membership services</a:t>
            </a:r>
          </a:p>
          <a:p>
            <a:endParaRPr lang="en-US" sz="1800" dirty="0" smtClean="0"/>
          </a:p>
          <a:p>
            <a:r>
              <a:rPr lang="en-US" sz="1800" i="1" dirty="0" smtClean="0"/>
              <a:t>source of authority </a:t>
            </a:r>
            <a:r>
              <a:rPr lang="en-US" sz="1800" dirty="0" smtClean="0"/>
              <a:t>for attributes is distributed</a:t>
            </a:r>
            <a:r>
              <a:rPr lang="en-US" sz="1800" dirty="0"/>
              <a:t/>
            </a:r>
            <a:br>
              <a:rPr lang="en-US" sz="1800" dirty="0"/>
            </a:br>
            <a:r>
              <a:rPr lang="en-US" sz="1800" dirty="0" smtClean="0"/>
              <a:t/>
            </a:r>
            <a:br>
              <a:rPr lang="en-US" sz="1800" dirty="0" smtClean="0"/>
            </a:br>
            <a:r>
              <a:rPr lang="en-US" sz="1800" dirty="0" smtClean="0">
                <a:solidFill>
                  <a:schemeClr val="tx2"/>
                </a:solidFill>
              </a:rPr>
              <a:t>e.g. community membership </a:t>
            </a:r>
            <a:br>
              <a:rPr lang="en-US" sz="1800" dirty="0" smtClean="0">
                <a:solidFill>
                  <a:schemeClr val="tx2"/>
                </a:solidFill>
              </a:rPr>
            </a:br>
            <a:r>
              <a:rPr lang="en-US" sz="1800" dirty="0" smtClean="0">
                <a:solidFill>
                  <a:schemeClr val="tx2"/>
                </a:solidFill>
              </a:rPr>
              <a:t>from </a:t>
            </a:r>
            <a:r>
              <a:rPr lang="en-US" sz="1800" dirty="0">
                <a:solidFill>
                  <a:schemeClr val="tx2"/>
                </a:solidFill>
              </a:rPr>
              <a:t>the experiments, </a:t>
            </a:r>
            <a:r>
              <a:rPr lang="en-US" sz="1800" dirty="0" smtClean="0">
                <a:solidFill>
                  <a:schemeClr val="tx2"/>
                </a:solidFill>
              </a:rPr>
              <a:t/>
            </a:r>
            <a:br>
              <a:rPr lang="en-US" sz="1800" dirty="0" smtClean="0">
                <a:solidFill>
                  <a:schemeClr val="tx2"/>
                </a:solidFill>
              </a:rPr>
            </a:br>
            <a:r>
              <a:rPr lang="en-US" sz="1800" dirty="0" smtClean="0">
                <a:solidFill>
                  <a:schemeClr val="tx2"/>
                </a:solidFill>
              </a:rPr>
              <a:t>home </a:t>
            </a:r>
            <a:r>
              <a:rPr lang="en-US" sz="1800" dirty="0">
                <a:solidFill>
                  <a:schemeClr val="tx2"/>
                </a:solidFill>
              </a:rPr>
              <a:t>affiliation </a:t>
            </a:r>
            <a:r>
              <a:rPr lang="en-US" sz="1800" dirty="0" smtClean="0">
                <a:solidFill>
                  <a:schemeClr val="tx2"/>
                </a:solidFill>
              </a:rPr>
              <a:t>from a university</a:t>
            </a:r>
            <a:endParaRPr lang="en-GB" sz="1800" dirty="0">
              <a:solidFill>
                <a:schemeClr val="tx2"/>
              </a:solidFill>
            </a:endParaRPr>
          </a:p>
          <a:p>
            <a:endParaRPr lang="en-US" sz="1800" dirty="0" smtClean="0">
              <a:solidFill>
                <a:schemeClr val="tx2"/>
              </a:solidFill>
            </a:endParaRPr>
          </a:p>
          <a:p>
            <a:endParaRPr lang="en-US" sz="1800" dirty="0" smtClean="0"/>
          </a:p>
          <a:p>
            <a:endParaRPr lang="en-US" sz="1800" dirty="0"/>
          </a:p>
          <a:p>
            <a:endParaRPr lang="en-US" sz="1800" dirty="0" smtClean="0"/>
          </a:p>
          <a:p>
            <a:endParaRPr lang="en-US" sz="1800" dirty="0"/>
          </a:p>
          <a:p>
            <a:endParaRPr lang="en-US" sz="1800" dirty="0" smtClean="0"/>
          </a:p>
          <a:p>
            <a:endParaRPr lang="en-US" sz="1800" dirty="0" smtClean="0"/>
          </a:p>
          <a:p>
            <a:endParaRPr lang="en-US" sz="1800" dirty="0"/>
          </a:p>
          <a:p>
            <a:endParaRPr lang="en-US" sz="1800" dirty="0"/>
          </a:p>
          <a:p>
            <a:r>
              <a:rPr lang="en-US" sz="1800" dirty="0" smtClean="0"/>
              <a:t>resource provider has control, but also subject to agreed authorization policies</a:t>
            </a:r>
            <a:endParaRPr lang="en-GB" sz="1800" dirty="0"/>
          </a:p>
        </p:txBody>
      </p:sp>
      <p:pic>
        <p:nvPicPr>
          <p:cNvPr id="6" name="Picture 2" descr="H:\Home\davidg\EUGridPMA\Presentations\Multi-source-access-control-20110606.gif"/>
          <p:cNvPicPr>
            <a:picLocks noChangeAspect="1" noChangeArrowheads="1"/>
          </p:cNvPicPr>
          <p:nvPr/>
        </p:nvPicPr>
        <p:blipFill>
          <a:blip r:embed="rId2" cstate="print"/>
          <a:srcRect/>
          <a:stretch>
            <a:fillRect/>
          </a:stretch>
        </p:blipFill>
        <p:spPr bwMode="auto">
          <a:xfrm>
            <a:off x="4520700" y="2065910"/>
            <a:ext cx="4260563" cy="2651519"/>
          </a:xfrm>
          <a:prstGeom prst="rect">
            <a:avLst/>
          </a:prstGeom>
          <a:noFill/>
        </p:spPr>
      </p:pic>
    </p:spTree>
    <p:extLst>
      <p:ext uri="{BB962C8B-B14F-4D97-AF65-F5344CB8AC3E}">
        <p14:creationId xmlns:p14="http://schemas.microsoft.com/office/powerpoint/2010/main" val="3362120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Separating source of authenticat</a:t>
            </a:r>
            <a:r>
              <a:rPr lang="en-US" u="sng" dirty="0" smtClean="0"/>
              <a:t>or</a:t>
            </a:r>
            <a:r>
              <a:rPr lang="en-US" dirty="0" smtClean="0"/>
              <a:t> and identity</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102</a:t>
            </a:fld>
            <a:endParaRPr lang="nl-NL"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624" y="1111860"/>
            <a:ext cx="6599550" cy="3160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4312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Most trust </a:t>
            </a:r>
            <a:r>
              <a:rPr lang="en-US" dirty="0"/>
              <a:t>flows from the (research) </a:t>
            </a:r>
            <a:r>
              <a:rPr lang="en-US" dirty="0" smtClean="0"/>
              <a:t>community</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103</a:t>
            </a:fld>
            <a:endParaRPr lang="nl-NL" dirty="0"/>
          </a:p>
        </p:txBody>
      </p:sp>
      <p:sp>
        <p:nvSpPr>
          <p:cNvPr id="7" name="Text Placeholder 6"/>
          <p:cNvSpPr>
            <a:spLocks noGrp="1"/>
          </p:cNvSpPr>
          <p:nvPr>
            <p:ph type="body" sz="quarter" idx="14"/>
          </p:nvPr>
        </p:nvSpPr>
        <p:spPr/>
        <p:txBody>
          <a:bodyPr/>
          <a:lstStyle/>
          <a:p>
            <a:r>
              <a:rPr lang="en-US" dirty="0"/>
              <a:t>AARC Blueprint Architecture (2019) AARC-G045 https://aarc-community.org/guidelines/aarc-g045/; stacked proxies: EOSC AAI Architecture</a:t>
            </a:r>
            <a:br>
              <a:rPr lang="en-US" dirty="0"/>
            </a:br>
            <a:r>
              <a:rPr lang="en-US" dirty="0" smtClean="0"/>
              <a:t>EOSC </a:t>
            </a:r>
            <a:r>
              <a:rPr lang="en-US" dirty="0"/>
              <a:t>Authentication and Authorization Infrastructure (</a:t>
            </a:r>
            <a:r>
              <a:rPr lang="en-US" dirty="0" smtClean="0"/>
              <a:t>AAI), ISBN </a:t>
            </a:r>
            <a:r>
              <a:rPr lang="en-GB" dirty="0"/>
              <a:t>978-92-76-28113-9, </a:t>
            </a:r>
            <a:r>
              <a:rPr lang="en-GB" dirty="0">
                <a:hlinkClick r:id="rId2"/>
              </a:rPr>
              <a:t>http://</a:t>
            </a:r>
            <a:r>
              <a:rPr lang="en-GB" dirty="0" smtClean="0">
                <a:hlinkClick r:id="rId2"/>
              </a:rPr>
              <a:t>doi.org/10.2777/8702</a:t>
            </a:r>
            <a:r>
              <a:rPr lang="en-GB" dirty="0" smtClean="0"/>
              <a:t> </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00" y="763100"/>
            <a:ext cx="4698743" cy="356483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6110" y="1153811"/>
            <a:ext cx="3010689" cy="3173941"/>
          </a:xfrm>
          <a:prstGeom prst="rect">
            <a:avLst/>
          </a:prstGeom>
          <a:solidFill>
            <a:srgbClr val="FFFFFF"/>
          </a:solidFill>
          <a:effectLst>
            <a:glow rad="101600">
              <a:srgbClr val="6F2575">
                <a:alpha val="60000"/>
              </a:srgbClr>
            </a:glow>
          </a:effectLst>
        </p:spPr>
      </p:pic>
    </p:spTree>
    <p:extLst>
      <p:ext uri="{BB962C8B-B14F-4D97-AF65-F5344CB8AC3E}">
        <p14:creationId xmlns:p14="http://schemas.microsoft.com/office/powerpoint/2010/main" val="2725645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630233" y="2200431"/>
            <a:ext cx="3109849" cy="1880374"/>
          </a:xfrm>
          <a:prstGeom prst="rect">
            <a:avLst/>
          </a:prstGeom>
          <a:effectLst>
            <a:glow rad="101600">
              <a:srgbClr val="00479E">
                <a:alpha val="60000"/>
              </a:srgbClr>
            </a:glow>
          </a:effectLst>
        </p:spPr>
      </p:pic>
      <p:sp>
        <p:nvSpPr>
          <p:cNvPr id="2" name="Title 1"/>
          <p:cNvSpPr>
            <a:spLocks noGrp="1"/>
          </p:cNvSpPr>
          <p:nvPr>
            <p:ph type="title"/>
          </p:nvPr>
        </p:nvSpPr>
        <p:spPr/>
        <p:txBody>
          <a:bodyPr/>
          <a:lstStyle/>
          <a:p>
            <a:r>
              <a:rPr lang="en-US" dirty="0" smtClean="0"/>
              <a:t>Example: European Open Science Cloud</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104</a:t>
            </a:fld>
            <a:endParaRPr lang="nl-NL" dirty="0"/>
          </a:p>
        </p:txBody>
      </p:sp>
      <p:sp>
        <p:nvSpPr>
          <p:cNvPr id="6" name="Text Placeholder 5"/>
          <p:cNvSpPr>
            <a:spLocks noGrp="1"/>
          </p:cNvSpPr>
          <p:nvPr>
            <p:ph type="body" sz="quarter" idx="14"/>
          </p:nvPr>
        </p:nvSpPr>
        <p:spPr>
          <a:xfrm>
            <a:off x="361151" y="4509152"/>
            <a:ext cx="8326437" cy="169351"/>
          </a:xfrm>
        </p:spPr>
        <p:txBody>
          <a:bodyPr/>
          <a:lstStyle/>
          <a:p>
            <a:r>
              <a:rPr lang="en-US" dirty="0" smtClean="0"/>
              <a:t>EOSC Portal &amp; Marketplace Amnesia service by the </a:t>
            </a:r>
            <a:r>
              <a:rPr lang="en-US" dirty="0" err="1" smtClean="0"/>
              <a:t>OpenAIRE</a:t>
            </a:r>
            <a:r>
              <a:rPr lang="en-US" dirty="0" smtClean="0"/>
              <a:t> e-infrastructure, EOSC Helpdesk: </a:t>
            </a:r>
            <a:r>
              <a:rPr lang="en-US" dirty="0" err="1" smtClean="0"/>
              <a:t>Zammad</a:t>
            </a:r>
            <a:r>
              <a:rPr lang="en-US" dirty="0" smtClean="0"/>
              <a:t> hosted </a:t>
            </a:r>
            <a:r>
              <a:rPr lang="en-US" dirty="0"/>
              <a:t>by </a:t>
            </a:r>
            <a:r>
              <a:rPr lang="en-US" dirty="0" smtClean="0"/>
              <a:t>KIT https</a:t>
            </a:r>
            <a:r>
              <a:rPr lang="en-US" dirty="0"/>
              <a:t>://</a:t>
            </a:r>
            <a:r>
              <a:rPr lang="en-US" dirty="0" smtClean="0"/>
              <a:t>eosc-helpdesk.eosc-portal.eu</a:t>
            </a:r>
            <a:endParaRPr lang="en-GB" dirty="0"/>
          </a:p>
        </p:txBody>
      </p:sp>
      <p:pic>
        <p:nvPicPr>
          <p:cNvPr id="7" name="Picture 6"/>
          <p:cNvPicPr>
            <a:picLocks noChangeAspect="1"/>
          </p:cNvPicPr>
          <p:nvPr/>
        </p:nvPicPr>
        <p:blipFill>
          <a:blip r:embed="rId3"/>
          <a:stretch>
            <a:fillRect/>
          </a:stretch>
        </p:blipFill>
        <p:spPr>
          <a:xfrm>
            <a:off x="68389" y="2873224"/>
            <a:ext cx="2650832" cy="1592107"/>
          </a:xfrm>
          <a:prstGeom prst="rect">
            <a:avLst/>
          </a:prstGeom>
        </p:spPr>
      </p:pic>
      <p:pic>
        <p:nvPicPr>
          <p:cNvPr id="10" name="Picture 9"/>
          <p:cNvPicPr>
            <a:picLocks noChangeAspect="1"/>
          </p:cNvPicPr>
          <p:nvPr/>
        </p:nvPicPr>
        <p:blipFill>
          <a:blip r:embed="rId4"/>
          <a:stretch>
            <a:fillRect/>
          </a:stretch>
        </p:blipFill>
        <p:spPr>
          <a:xfrm>
            <a:off x="4679185" y="751844"/>
            <a:ext cx="1283466" cy="1310004"/>
          </a:xfrm>
          <a:prstGeom prst="rect">
            <a:avLst/>
          </a:prstGeom>
        </p:spPr>
      </p:pic>
      <p:pic>
        <p:nvPicPr>
          <p:cNvPr id="11" name="Picture 10"/>
          <p:cNvPicPr>
            <a:picLocks noChangeAspect="1"/>
          </p:cNvPicPr>
          <p:nvPr/>
        </p:nvPicPr>
        <p:blipFill>
          <a:blip r:embed="rId5"/>
          <a:stretch>
            <a:fillRect/>
          </a:stretch>
        </p:blipFill>
        <p:spPr>
          <a:xfrm>
            <a:off x="6758519" y="842844"/>
            <a:ext cx="2048727" cy="2182988"/>
          </a:xfrm>
          <a:prstGeom prst="rect">
            <a:avLst/>
          </a:prstGeom>
          <a:ln>
            <a:solidFill>
              <a:schemeClr val="tx2"/>
            </a:solidFill>
          </a:ln>
        </p:spPr>
      </p:pic>
      <p:pic>
        <p:nvPicPr>
          <p:cNvPr id="12" name="Picture 11"/>
          <p:cNvPicPr>
            <a:picLocks noChangeAspect="1"/>
          </p:cNvPicPr>
          <p:nvPr/>
        </p:nvPicPr>
        <p:blipFill>
          <a:blip r:embed="rId6"/>
          <a:stretch>
            <a:fillRect/>
          </a:stretch>
        </p:blipFill>
        <p:spPr>
          <a:xfrm>
            <a:off x="6161113" y="3285088"/>
            <a:ext cx="2964807" cy="1147204"/>
          </a:xfrm>
          <a:prstGeom prst="rect">
            <a:avLst/>
          </a:prstGeom>
          <a:ln>
            <a:solidFill>
              <a:schemeClr val="tx2"/>
            </a:solidFill>
          </a:ln>
        </p:spPr>
      </p:pic>
      <p:sp>
        <p:nvSpPr>
          <p:cNvPr id="13" name="Down Arrow 12"/>
          <p:cNvSpPr/>
          <p:nvPr/>
        </p:nvSpPr>
        <p:spPr>
          <a:xfrm rot="14357700">
            <a:off x="2299391" y="2346096"/>
            <a:ext cx="264270" cy="1146940"/>
          </a:xfrm>
          <a:prstGeom prst="downArrow">
            <a:avLst/>
          </a:prstGeom>
          <a:solidFill>
            <a:schemeClr val="tx2"/>
          </a:solidFill>
          <a:ln>
            <a:solidFill>
              <a:srgbClr val="00479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Down Arrow 15"/>
          <p:cNvSpPr/>
          <p:nvPr/>
        </p:nvSpPr>
        <p:spPr>
          <a:xfrm rot="14299074">
            <a:off x="5978234" y="1931340"/>
            <a:ext cx="198881" cy="1660204"/>
          </a:xfrm>
          <a:prstGeom prst="downArrow">
            <a:avLst/>
          </a:prstGeom>
          <a:solidFill>
            <a:schemeClr val="tx2"/>
          </a:solidFill>
          <a:ln>
            <a:solidFill>
              <a:srgbClr val="00479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Down Arrow 16"/>
          <p:cNvSpPr/>
          <p:nvPr/>
        </p:nvSpPr>
        <p:spPr>
          <a:xfrm rot="17704570">
            <a:off x="5682541" y="3347818"/>
            <a:ext cx="186448" cy="707676"/>
          </a:xfrm>
          <a:prstGeom prst="downArrow">
            <a:avLst/>
          </a:prstGeom>
          <a:solidFill>
            <a:schemeClr val="tx2"/>
          </a:solidFill>
          <a:ln>
            <a:solidFill>
              <a:srgbClr val="00479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7"/>
          <a:stretch>
            <a:fillRect/>
          </a:stretch>
        </p:blipFill>
        <p:spPr>
          <a:xfrm>
            <a:off x="4282039" y="1247714"/>
            <a:ext cx="1333374" cy="952717"/>
          </a:xfrm>
          <a:prstGeom prst="rect">
            <a:avLst/>
          </a:prstGeom>
        </p:spPr>
      </p:pic>
      <p:sp>
        <p:nvSpPr>
          <p:cNvPr id="14" name="Down Arrow 13"/>
          <p:cNvSpPr/>
          <p:nvPr/>
        </p:nvSpPr>
        <p:spPr>
          <a:xfrm rot="13004018">
            <a:off x="4194181" y="1986105"/>
            <a:ext cx="199850" cy="695800"/>
          </a:xfrm>
          <a:prstGeom prst="downArrow">
            <a:avLst>
              <a:gd name="adj1" fmla="val 56122"/>
              <a:gd name="adj2" fmla="val 50000"/>
            </a:avLst>
          </a:prstGeom>
          <a:solidFill>
            <a:schemeClr val="tx2"/>
          </a:solidFill>
          <a:ln>
            <a:solidFill>
              <a:srgbClr val="00479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Down Arrow 17"/>
          <p:cNvSpPr/>
          <p:nvPr/>
        </p:nvSpPr>
        <p:spPr>
          <a:xfrm rot="2093786">
            <a:off x="4969074" y="1828340"/>
            <a:ext cx="186678" cy="1027848"/>
          </a:xfrm>
          <a:prstGeom prst="downArrow">
            <a:avLst>
              <a:gd name="adj1" fmla="val 56122"/>
              <a:gd name="adj2" fmla="val 50000"/>
            </a:avLst>
          </a:prstGeom>
          <a:solidFill>
            <a:schemeClr val="tx2"/>
          </a:solidFill>
          <a:ln>
            <a:solidFill>
              <a:srgbClr val="00479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030" y="1237788"/>
            <a:ext cx="1819606" cy="303845"/>
          </a:xfrm>
          <a:prstGeom prst="rect">
            <a:avLst/>
          </a:prstGeom>
        </p:spPr>
      </p:pic>
      <p:sp>
        <p:nvSpPr>
          <p:cNvPr id="15" name="TextBox 14"/>
          <p:cNvSpPr txBox="1"/>
          <p:nvPr/>
        </p:nvSpPr>
        <p:spPr>
          <a:xfrm>
            <a:off x="2021344" y="2425063"/>
            <a:ext cx="340158" cy="461665"/>
          </a:xfrm>
          <a:prstGeom prst="rect">
            <a:avLst/>
          </a:prstGeom>
          <a:solidFill>
            <a:srgbClr val="D2E7FF"/>
          </a:solidFill>
          <a:ln w="19050">
            <a:solidFill>
              <a:srgbClr val="00479E"/>
            </a:solidFill>
          </a:ln>
        </p:spPr>
        <p:txBody>
          <a:bodyPr wrap="none" rtlCol="0">
            <a:spAutoFit/>
          </a:bodyPr>
          <a:lstStyle/>
          <a:p>
            <a:r>
              <a:rPr lang="en-US" sz="2400" b="1" dirty="0" smtClean="0">
                <a:solidFill>
                  <a:srgbClr val="00479E"/>
                </a:solidFill>
              </a:rPr>
              <a:t>1</a:t>
            </a:r>
            <a:endParaRPr lang="en-GB" sz="2400" b="1" dirty="0">
              <a:solidFill>
                <a:srgbClr val="00479E"/>
              </a:solidFill>
            </a:endParaRPr>
          </a:p>
        </p:txBody>
      </p:sp>
      <p:sp>
        <p:nvSpPr>
          <p:cNvPr id="19" name="TextBox 18"/>
          <p:cNvSpPr txBox="1"/>
          <p:nvPr/>
        </p:nvSpPr>
        <p:spPr>
          <a:xfrm>
            <a:off x="3986493" y="1733953"/>
            <a:ext cx="340158" cy="461665"/>
          </a:xfrm>
          <a:prstGeom prst="rect">
            <a:avLst/>
          </a:prstGeom>
          <a:solidFill>
            <a:srgbClr val="D2E7FF"/>
          </a:solidFill>
          <a:ln w="19050">
            <a:solidFill>
              <a:srgbClr val="00479E"/>
            </a:solidFill>
          </a:ln>
        </p:spPr>
        <p:txBody>
          <a:bodyPr wrap="none" rtlCol="0">
            <a:spAutoFit/>
          </a:bodyPr>
          <a:lstStyle/>
          <a:p>
            <a:r>
              <a:rPr lang="en-US" sz="2400" b="1" dirty="0">
                <a:solidFill>
                  <a:srgbClr val="00479E"/>
                </a:solidFill>
              </a:rPr>
              <a:t>2</a:t>
            </a:r>
            <a:endParaRPr lang="en-GB" sz="2400" b="1" dirty="0">
              <a:solidFill>
                <a:srgbClr val="00479E"/>
              </a:solidFill>
            </a:endParaRPr>
          </a:p>
        </p:txBody>
      </p:sp>
      <p:sp>
        <p:nvSpPr>
          <p:cNvPr id="20" name="TextBox 19"/>
          <p:cNvSpPr txBox="1"/>
          <p:nvPr/>
        </p:nvSpPr>
        <p:spPr>
          <a:xfrm>
            <a:off x="5202402" y="2277291"/>
            <a:ext cx="340158" cy="461665"/>
          </a:xfrm>
          <a:prstGeom prst="rect">
            <a:avLst/>
          </a:prstGeom>
          <a:solidFill>
            <a:srgbClr val="D2E7FF"/>
          </a:solidFill>
          <a:ln w="19050">
            <a:solidFill>
              <a:srgbClr val="00479E"/>
            </a:solidFill>
          </a:ln>
        </p:spPr>
        <p:txBody>
          <a:bodyPr wrap="none" rtlCol="0">
            <a:spAutoFit/>
          </a:bodyPr>
          <a:lstStyle/>
          <a:p>
            <a:r>
              <a:rPr lang="en-US" sz="2400" b="1" dirty="0">
                <a:solidFill>
                  <a:srgbClr val="00479E"/>
                </a:solidFill>
              </a:rPr>
              <a:t>3</a:t>
            </a:r>
            <a:endParaRPr lang="en-GB" sz="2400" b="1" dirty="0">
              <a:solidFill>
                <a:srgbClr val="00479E"/>
              </a:solidFill>
            </a:endParaRPr>
          </a:p>
        </p:txBody>
      </p:sp>
      <p:sp>
        <p:nvSpPr>
          <p:cNvPr id="21" name="TextBox 20"/>
          <p:cNvSpPr txBox="1"/>
          <p:nvPr/>
        </p:nvSpPr>
        <p:spPr>
          <a:xfrm>
            <a:off x="5881453" y="2451562"/>
            <a:ext cx="1340623" cy="461665"/>
          </a:xfrm>
          <a:prstGeom prst="rect">
            <a:avLst/>
          </a:prstGeom>
          <a:solidFill>
            <a:srgbClr val="D2E7FF"/>
          </a:solidFill>
          <a:ln w="19050">
            <a:solidFill>
              <a:srgbClr val="00479E"/>
            </a:solidFill>
          </a:ln>
        </p:spPr>
        <p:txBody>
          <a:bodyPr wrap="none" rtlCol="0">
            <a:spAutoFit/>
          </a:bodyPr>
          <a:lstStyle/>
          <a:p>
            <a:r>
              <a:rPr lang="en-US" sz="2400" b="1" dirty="0" smtClean="0">
                <a:solidFill>
                  <a:srgbClr val="00479E"/>
                </a:solidFill>
              </a:rPr>
              <a:t>back to 1</a:t>
            </a:r>
            <a:endParaRPr lang="en-GB" sz="2400" b="1" dirty="0">
              <a:solidFill>
                <a:srgbClr val="00479E"/>
              </a:solidFill>
            </a:endParaRPr>
          </a:p>
        </p:txBody>
      </p:sp>
      <p:sp>
        <p:nvSpPr>
          <p:cNvPr id="22" name="TextBox 21"/>
          <p:cNvSpPr txBox="1"/>
          <p:nvPr/>
        </p:nvSpPr>
        <p:spPr>
          <a:xfrm>
            <a:off x="4900683" y="3966070"/>
            <a:ext cx="2992999" cy="461665"/>
          </a:xfrm>
          <a:prstGeom prst="rect">
            <a:avLst/>
          </a:prstGeom>
          <a:solidFill>
            <a:srgbClr val="D2E7FF"/>
          </a:solidFill>
          <a:ln w="19050">
            <a:solidFill>
              <a:srgbClr val="00479E"/>
            </a:solidFill>
          </a:ln>
        </p:spPr>
        <p:txBody>
          <a:bodyPr wrap="none" rtlCol="0">
            <a:spAutoFit/>
          </a:bodyPr>
          <a:lstStyle/>
          <a:p>
            <a:r>
              <a:rPr lang="en-US" sz="2400" b="1" dirty="0" smtClean="0">
                <a:solidFill>
                  <a:srgbClr val="00479E"/>
                </a:solidFill>
              </a:rPr>
              <a:t>+SSO </a:t>
            </a:r>
            <a:r>
              <a:rPr lang="en-US" sz="2400" dirty="0" smtClean="0">
                <a:solidFill>
                  <a:srgbClr val="00479E"/>
                </a:solidFill>
              </a:rPr>
              <a:t>to other services</a:t>
            </a:r>
            <a:endParaRPr lang="en-GB" sz="2400" dirty="0">
              <a:solidFill>
                <a:srgbClr val="00479E"/>
              </a:solidFill>
            </a:endParaRPr>
          </a:p>
        </p:txBody>
      </p:sp>
    </p:spTree>
    <p:extLst>
      <p:ext uri="{BB962C8B-B14F-4D97-AF65-F5344CB8AC3E}">
        <p14:creationId xmlns:p14="http://schemas.microsoft.com/office/powerpoint/2010/main" val="28314041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With OAuth2-OIDC tokens &amp; proxy link </a:t>
            </a:r>
            <a:r>
              <a:rPr lang="en-US" dirty="0" err="1" smtClean="0"/>
              <a:t>ssh</a:t>
            </a:r>
            <a:r>
              <a:rPr lang="en-US" dirty="0" smtClean="0"/>
              <a:t> + non-web</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105</a:t>
            </a:fld>
            <a:endParaRPr lang="nl-NL" dirty="0"/>
          </a:p>
        </p:txBody>
      </p:sp>
      <p:sp>
        <p:nvSpPr>
          <p:cNvPr id="6" name="Text Placeholder 5"/>
          <p:cNvSpPr>
            <a:spLocks noGrp="1"/>
          </p:cNvSpPr>
          <p:nvPr>
            <p:ph type="body" sz="quarter" idx="14"/>
          </p:nvPr>
        </p:nvSpPr>
        <p:spPr>
          <a:xfrm>
            <a:off x="360363" y="4518428"/>
            <a:ext cx="8572040" cy="169351"/>
          </a:xfrm>
        </p:spPr>
        <p:txBody>
          <a:bodyPr/>
          <a:lstStyle/>
          <a:p>
            <a:r>
              <a:rPr lang="en-US" dirty="0" smtClean="0"/>
              <a:t>Slide: </a:t>
            </a:r>
            <a:r>
              <a:rPr lang="en-US" dirty="0" err="1" smtClean="0"/>
              <a:t>Eisaku</a:t>
            </a:r>
            <a:r>
              <a:rPr lang="en-US" dirty="0" smtClean="0"/>
              <a:t> Sakane, National Institute of Informatics, JP (</a:t>
            </a:r>
            <a:r>
              <a:rPr lang="en-US" dirty="0"/>
              <a:t>https://</a:t>
            </a:r>
            <a:r>
              <a:rPr lang="en-US" dirty="0" smtClean="0"/>
              <a:t>eugridpma.org/agenda/56) – OAuth-</a:t>
            </a:r>
            <a:r>
              <a:rPr lang="en-US" dirty="0" err="1" smtClean="0"/>
              <a:t>sshd</a:t>
            </a:r>
            <a:r>
              <a:rPr lang="en-US" dirty="0" smtClean="0"/>
              <a:t>. </a:t>
            </a:r>
            <a:r>
              <a:rPr lang="en-US" dirty="0" err="1" smtClean="0"/>
              <a:t>Oidc</a:t>
            </a:r>
            <a:r>
              <a:rPr lang="en-US" dirty="0" smtClean="0"/>
              <a:t>-agent by KIT. </a:t>
            </a:r>
            <a:r>
              <a:rPr lang="en-US" dirty="0" err="1" smtClean="0"/>
              <a:t>GakuNin</a:t>
            </a:r>
            <a:r>
              <a:rPr lang="en-US" dirty="0" smtClean="0"/>
              <a:t>: Japanese </a:t>
            </a:r>
            <a:r>
              <a:rPr lang="en-US" dirty="0"/>
              <a:t>identity </a:t>
            </a:r>
            <a:r>
              <a:rPr lang="en-US" dirty="0" smtClean="0"/>
              <a:t>federation</a:t>
            </a:r>
            <a:endParaRPr lang="en-GB" dirty="0"/>
          </a:p>
        </p:txBody>
      </p:sp>
      <p:pic>
        <p:nvPicPr>
          <p:cNvPr id="7" name="Picture 6"/>
          <p:cNvPicPr>
            <a:picLocks noChangeAspect="1"/>
          </p:cNvPicPr>
          <p:nvPr/>
        </p:nvPicPr>
        <p:blipFill>
          <a:blip r:embed="rId2"/>
          <a:stretch>
            <a:fillRect/>
          </a:stretch>
        </p:blipFill>
        <p:spPr>
          <a:xfrm>
            <a:off x="1420721" y="838877"/>
            <a:ext cx="6496792" cy="3648628"/>
          </a:xfrm>
          <a:prstGeom prst="rect">
            <a:avLst/>
          </a:prstGeom>
          <a:effectLst>
            <a:glow rad="101600">
              <a:srgbClr val="00479E">
                <a:alpha val="60000"/>
              </a:srgbClr>
            </a:glow>
          </a:effectLst>
        </p:spPr>
      </p:pic>
      <p:pic>
        <p:nvPicPr>
          <p:cNvPr id="8" name="Picture 7"/>
          <p:cNvPicPr>
            <a:picLocks noChangeAspect="1"/>
          </p:cNvPicPr>
          <p:nvPr/>
        </p:nvPicPr>
        <p:blipFill>
          <a:blip r:embed="rId3"/>
          <a:stretch>
            <a:fillRect/>
          </a:stretch>
        </p:blipFill>
        <p:spPr>
          <a:xfrm>
            <a:off x="2561831" y="1405877"/>
            <a:ext cx="1333847" cy="278767"/>
          </a:xfrm>
          <a:prstGeom prst="rect">
            <a:avLst/>
          </a:prstGeom>
        </p:spPr>
      </p:pic>
    </p:spTree>
    <p:extLst>
      <p:ext uri="{BB962C8B-B14F-4D97-AF65-F5344CB8AC3E}">
        <p14:creationId xmlns:p14="http://schemas.microsoft.com/office/powerpoint/2010/main" val="3114822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106</a:t>
            </a:fld>
            <a:endParaRPr lang="nl-NL" dirty="0"/>
          </a:p>
        </p:txBody>
      </p:sp>
      <p:sp>
        <p:nvSpPr>
          <p:cNvPr id="6" name="Text Placeholder 5"/>
          <p:cNvSpPr>
            <a:spLocks noGrp="1"/>
          </p:cNvSpPr>
          <p:nvPr>
            <p:ph type="body" sz="quarter" idx="14"/>
          </p:nvPr>
        </p:nvSpPr>
        <p:spPr/>
        <p:txBody>
          <a:bodyPr/>
          <a:lstStyle/>
          <a:p>
            <a:r>
              <a:rPr lang="en-US" dirty="0" smtClean="0"/>
              <a:t>Christos </a:t>
            </a:r>
            <a:r>
              <a:rPr lang="en-US" dirty="0" err="1" smtClean="0"/>
              <a:t>Kanellopoulos</a:t>
            </a:r>
            <a:r>
              <a:rPr lang="en-US" dirty="0" smtClean="0"/>
              <a:t> (GEANT) for the EOSC AAI Federation in “The </a:t>
            </a:r>
            <a:r>
              <a:rPr lang="en-US" dirty="0"/>
              <a:t>EOSC </a:t>
            </a:r>
            <a:r>
              <a:rPr lang="en-US" dirty="0" smtClean="0"/>
              <a:t>Core”, </a:t>
            </a:r>
            <a:r>
              <a:rPr lang="en-US" dirty="0"/>
              <a:t>https://eoscfuture.eu/wp-content/uploads/2022/04/EOSC-Core.pdf</a:t>
            </a:r>
            <a:endParaRPr lang="en-GB" dirty="0"/>
          </a:p>
        </p:txBody>
      </p:sp>
      <p:pic>
        <p:nvPicPr>
          <p:cNvPr id="9" name="Picture 8"/>
          <p:cNvPicPr>
            <a:picLocks noChangeAspect="1"/>
          </p:cNvPicPr>
          <p:nvPr/>
        </p:nvPicPr>
        <p:blipFill>
          <a:blip r:embed="rId2"/>
          <a:stretch>
            <a:fillRect/>
          </a:stretch>
        </p:blipFill>
        <p:spPr>
          <a:xfrm>
            <a:off x="1931178" y="740588"/>
            <a:ext cx="5190253" cy="3708098"/>
          </a:xfrm>
          <a:prstGeom prst="rect">
            <a:avLst/>
          </a:prstGeom>
        </p:spPr>
      </p:pic>
      <p:sp>
        <p:nvSpPr>
          <p:cNvPr id="2" name="Title 1"/>
          <p:cNvSpPr>
            <a:spLocks noGrp="1"/>
          </p:cNvSpPr>
          <p:nvPr>
            <p:ph type="title"/>
          </p:nvPr>
        </p:nvSpPr>
        <p:spPr/>
        <p:txBody>
          <a:bodyPr/>
          <a:lstStyle/>
          <a:p>
            <a:r>
              <a:rPr lang="en-US" dirty="0" smtClean="0"/>
              <a:t>EOSC AAI Federation – beyond the proxy again </a:t>
            </a:r>
            <a:endParaRPr lang="en-GB" dirty="0"/>
          </a:p>
        </p:txBody>
      </p:sp>
    </p:spTree>
    <p:extLst>
      <p:ext uri="{BB962C8B-B14F-4D97-AF65-F5344CB8AC3E}">
        <p14:creationId xmlns:p14="http://schemas.microsoft.com/office/powerpoint/2010/main" val="311520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ctrTitle"/>
          </p:nvPr>
        </p:nvSpPr>
        <p:spPr>
          <a:xfrm>
            <a:off x="564588" y="189852"/>
            <a:ext cx="7405932" cy="1653944"/>
          </a:xfrm>
        </p:spPr>
        <p:txBody>
          <a:bodyPr/>
          <a:lstStyle/>
          <a:p>
            <a:r>
              <a:rPr lang="en-US" dirty="0" smtClean="0"/>
              <a:t>Putting it </a:t>
            </a:r>
            <a:br>
              <a:rPr lang="en-US" dirty="0" smtClean="0"/>
            </a:br>
            <a:r>
              <a:rPr lang="en-US" dirty="0" smtClean="0"/>
              <a:t>back together again</a:t>
            </a:r>
            <a:endParaRPr lang="en-GB" dirty="0"/>
          </a:p>
        </p:txBody>
      </p:sp>
      <p:sp>
        <p:nvSpPr>
          <p:cNvPr id="24" name="Subtitle 23"/>
          <p:cNvSpPr>
            <a:spLocks noGrp="1"/>
          </p:cNvSpPr>
          <p:nvPr>
            <p:ph type="subTitle" idx="1"/>
          </p:nvPr>
        </p:nvSpPr>
        <p:spPr/>
        <p:txBody>
          <a:bodyPr/>
          <a:lstStyle/>
          <a:p>
            <a:r>
              <a:rPr lang="en-US" dirty="0" smtClean="0"/>
              <a:t>Common patterns in scalability</a:t>
            </a:r>
          </a:p>
        </p:txBody>
      </p:sp>
    </p:spTree>
    <p:extLst>
      <p:ext uri="{BB962C8B-B14F-4D97-AF65-F5344CB8AC3E}">
        <p14:creationId xmlns:p14="http://schemas.microsoft.com/office/powerpoint/2010/main" val="13964018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global infrastructure of EGI, OSG and WLCG, …</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108</a:t>
            </a:fld>
            <a:endParaRPr lang="nl-NL" dirty="0"/>
          </a:p>
        </p:txBody>
      </p:sp>
      <p:sp>
        <p:nvSpPr>
          <p:cNvPr id="8" name="Text Placeholder 7"/>
          <p:cNvSpPr>
            <a:spLocks noGrp="1"/>
          </p:cNvSpPr>
          <p:nvPr>
            <p:ph type="body" sz="quarter" idx="14"/>
          </p:nvPr>
        </p:nvSpPr>
        <p:spPr>
          <a:xfrm>
            <a:off x="360363" y="4533361"/>
            <a:ext cx="8326437" cy="169351"/>
          </a:xfrm>
        </p:spPr>
        <p:txBody>
          <a:bodyPr/>
          <a:lstStyle/>
          <a:p>
            <a:r>
              <a:rPr lang="en-US" dirty="0" err="1" smtClean="0"/>
              <a:t>BerkeleyDB</a:t>
            </a:r>
            <a:r>
              <a:rPr lang="en-US" dirty="0" smtClean="0"/>
              <a:t> Information System for EGI, from top-level BDII at ldap://bdii03.nikhef.nl:2170/o=grid; Earth visualization</a:t>
            </a:r>
            <a:r>
              <a:rPr lang="en-US" dirty="0"/>
              <a:t>: </a:t>
            </a:r>
            <a:r>
              <a:rPr lang="en-US" dirty="0" smtClean="0"/>
              <a:t>https</a:t>
            </a:r>
            <a:r>
              <a:rPr lang="en-US" dirty="0"/>
              <a:t>://dashb-earth.cern.ch/, </a:t>
            </a:r>
            <a:r>
              <a:rPr lang="en-US" dirty="0" smtClean="0"/>
              <a:t>Google Earth</a:t>
            </a:r>
            <a:endParaRPr lang="en-GB" dirty="0"/>
          </a:p>
        </p:txBody>
      </p:sp>
      <p:pic>
        <p:nvPicPr>
          <p:cNvPr id="9" name="wlcg-world-and-NL-l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390" y="998629"/>
            <a:ext cx="5471131" cy="3077511"/>
          </a:xfrm>
          <a:prstGeom prst="rect">
            <a:avLst/>
          </a:prstGeom>
        </p:spPr>
      </p:pic>
      <p:pic>
        <p:nvPicPr>
          <p:cNvPr id="6" name="Picture 5"/>
          <p:cNvPicPr>
            <a:picLocks noChangeAspect="1"/>
          </p:cNvPicPr>
          <p:nvPr/>
        </p:nvPicPr>
        <p:blipFill>
          <a:blip r:embed="rId5"/>
          <a:stretch>
            <a:fillRect/>
          </a:stretch>
        </p:blipFill>
        <p:spPr>
          <a:xfrm>
            <a:off x="4948664" y="834606"/>
            <a:ext cx="3990109" cy="2447489"/>
          </a:xfrm>
          <a:prstGeom prst="rect">
            <a:avLst/>
          </a:prstGeom>
          <a:ln>
            <a:solidFill>
              <a:schemeClr val="tx2"/>
            </a:solidFill>
          </a:ln>
        </p:spPr>
      </p:pic>
      <p:sp>
        <p:nvSpPr>
          <p:cNvPr id="10" name="Text Placeholder 4"/>
          <p:cNvSpPr txBox="1">
            <a:spLocks/>
          </p:cNvSpPr>
          <p:nvPr/>
        </p:nvSpPr>
        <p:spPr>
          <a:xfrm>
            <a:off x="4826579" y="3188202"/>
            <a:ext cx="4112194" cy="1268699"/>
          </a:xfrm>
          <a:prstGeom prst="rect">
            <a:avLst/>
          </a:prstGeom>
          <a:solidFill>
            <a:srgbClr val="D9D9D9"/>
          </a:solidFill>
          <a:ln>
            <a:solidFill>
              <a:srgbClr val="00479E"/>
            </a:solidFill>
          </a:ln>
        </p:spPr>
        <p:txBody>
          <a:bodyPr vert="horz" lIns="0" tIns="0" rIns="0" bIns="0" rtlCol="0">
            <a:noAutofit/>
          </a:bodyPr>
          <a:lstStyle>
            <a:lvl1pPr marL="342900" indent="-342900" algn="l" defTabSz="457200" rtl="0" eaLnBrk="1" latinLnBrk="0" hangingPunct="1">
              <a:spcBef>
                <a:spcPts val="0"/>
              </a:spcBef>
              <a:buFont typeface="Arial"/>
              <a:buChar char="•"/>
              <a:defRPr sz="2000" kern="1200">
                <a:solidFill>
                  <a:schemeClr val="tx1"/>
                </a:solidFill>
                <a:latin typeface="+mj-lt"/>
                <a:ea typeface="+mn-ea"/>
                <a:cs typeface="Verdana"/>
              </a:defRPr>
            </a:lvl1pPr>
            <a:lvl2pPr marL="717550" indent="-358775" algn="l" defTabSz="457200" rtl="0" eaLnBrk="1" latinLnBrk="0" hangingPunct="1">
              <a:spcBef>
                <a:spcPts val="0"/>
              </a:spcBef>
              <a:buFont typeface="Lucida Grande"/>
              <a:buChar char="-"/>
              <a:defRPr sz="1800" kern="1200">
                <a:solidFill>
                  <a:schemeClr val="tx1"/>
                </a:solidFill>
                <a:latin typeface="+mj-lt"/>
                <a:ea typeface="+mn-ea"/>
                <a:cs typeface="Verdana"/>
              </a:defRPr>
            </a:lvl2pPr>
            <a:lvl3pPr marL="1073150" indent="-357188" algn="l" defTabSz="457200" rtl="0" eaLnBrk="1" latinLnBrk="0" hangingPunct="1">
              <a:spcBef>
                <a:spcPts val="0"/>
              </a:spcBef>
              <a:buFont typeface="Lucida Grande"/>
              <a:buChar char="-"/>
              <a:defRPr sz="1600" kern="1200">
                <a:solidFill>
                  <a:schemeClr val="tx1"/>
                </a:solidFill>
                <a:latin typeface="+mj-lt"/>
                <a:ea typeface="+mn-ea"/>
                <a:cs typeface="Verdana"/>
              </a:defRPr>
            </a:lvl3pPr>
            <a:lvl4pPr marL="1430338" indent="-355600" algn="l" defTabSz="457200" rtl="0" eaLnBrk="1" latinLnBrk="0" hangingPunct="1">
              <a:spcBef>
                <a:spcPts val="0"/>
              </a:spcBef>
              <a:buFont typeface="Lucida Grande"/>
              <a:buChar char="-"/>
              <a:defRPr sz="1400" kern="1200">
                <a:solidFill>
                  <a:schemeClr val="tx1"/>
                </a:solidFill>
                <a:latin typeface="+mj-lt"/>
                <a:ea typeface="+mn-ea"/>
                <a:cs typeface="Verdana"/>
              </a:defRPr>
            </a:lvl4pPr>
            <a:lvl5pPr marL="1793875" indent="-360363" algn="l" defTabSz="457200" rtl="0" eaLnBrk="1" latinLnBrk="0" hangingPunct="1">
              <a:spcBef>
                <a:spcPts val="0"/>
              </a:spcBef>
              <a:buFont typeface="Lucida Grande"/>
              <a:buChar char="-"/>
              <a:defRPr sz="1400" kern="1200">
                <a:solidFill>
                  <a:schemeClr val="tx1"/>
                </a:solidFill>
                <a:latin typeface="+mj-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Font typeface="Arial"/>
              <a:buNone/>
            </a:pPr>
            <a:r>
              <a:rPr lang="en-GB" sz="1800" b="1" dirty="0" smtClean="0">
                <a:solidFill>
                  <a:srgbClr val="00479E"/>
                </a:solidFill>
              </a:rPr>
              <a:t>An infrastructure with components </a:t>
            </a:r>
            <a:br>
              <a:rPr lang="en-GB" sz="1800" b="1" dirty="0" smtClean="0">
                <a:solidFill>
                  <a:srgbClr val="00479E"/>
                </a:solidFill>
              </a:rPr>
            </a:br>
            <a:r>
              <a:rPr lang="en-GB" sz="1800" b="1" dirty="0" smtClean="0">
                <a:solidFill>
                  <a:srgbClr val="00479E"/>
                </a:solidFill>
              </a:rPr>
              <a:t>matched to application needs</a:t>
            </a:r>
          </a:p>
          <a:p>
            <a:pPr marL="228600" indent="-171450"/>
            <a:r>
              <a:rPr lang="en-GB" sz="1600" dirty="0" smtClean="0">
                <a:solidFill>
                  <a:srgbClr val="00479E"/>
                </a:solidFill>
              </a:rPr>
              <a:t>systems architecture, </a:t>
            </a:r>
            <a:r>
              <a:rPr lang="en-GB" sz="1600" dirty="0">
                <a:solidFill>
                  <a:srgbClr val="00479E"/>
                </a:solidFill>
              </a:rPr>
              <a:t>compute (clusters), </a:t>
            </a:r>
            <a:r>
              <a:rPr lang="en-GB" sz="1600" dirty="0" smtClean="0">
                <a:solidFill>
                  <a:srgbClr val="00479E"/>
                </a:solidFill>
              </a:rPr>
              <a:t>networking, storage, and application structure</a:t>
            </a:r>
          </a:p>
          <a:p>
            <a:pPr marL="228600" indent="-171450"/>
            <a:r>
              <a:rPr lang="en-US" sz="1600" dirty="0" smtClean="0">
                <a:solidFill>
                  <a:srgbClr val="00479E"/>
                </a:solidFill>
              </a:rPr>
              <a:t>in a cost-efficient, and energy-efficient</a:t>
            </a:r>
            <a:r>
              <a:rPr lang="en-US" sz="1600" dirty="0">
                <a:solidFill>
                  <a:srgbClr val="00479E"/>
                </a:solidFill>
              </a:rPr>
              <a:t>,</a:t>
            </a:r>
            <a:r>
              <a:rPr lang="en-US" sz="1600" dirty="0" smtClean="0">
                <a:solidFill>
                  <a:srgbClr val="00479E"/>
                </a:solidFill>
              </a:rPr>
              <a:t> way</a:t>
            </a:r>
            <a:endParaRPr lang="en-GB" sz="1600" dirty="0" smtClean="0">
              <a:solidFill>
                <a:srgbClr val="00479E"/>
              </a:solidFill>
            </a:endParaRPr>
          </a:p>
          <a:p>
            <a:pPr marL="228600" indent="-171450">
              <a:buFont typeface="Arial"/>
              <a:buNone/>
            </a:pPr>
            <a:endParaRPr lang="en-US" sz="1600" dirty="0">
              <a:solidFill>
                <a:srgbClr val="00479E"/>
              </a:solidFill>
            </a:endParaRPr>
          </a:p>
        </p:txBody>
      </p:sp>
    </p:spTree>
    <p:extLst>
      <p:ext uri="{BB962C8B-B14F-4D97-AF65-F5344CB8AC3E}">
        <p14:creationId xmlns:p14="http://schemas.microsoft.com/office/powerpoint/2010/main" val="26055020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Did you discern a common pattern?</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109</a:t>
            </a:fld>
            <a:endParaRPr lang="nl-NL" dirty="0"/>
          </a:p>
        </p:txBody>
      </p:sp>
      <p:sp>
        <p:nvSpPr>
          <p:cNvPr id="5" name="Text Placeholder 4"/>
          <p:cNvSpPr>
            <a:spLocks noGrp="1"/>
          </p:cNvSpPr>
          <p:nvPr>
            <p:ph type="body" sz="quarter" idx="13"/>
          </p:nvPr>
        </p:nvSpPr>
        <p:spPr/>
        <p:txBody>
          <a:bodyPr/>
          <a:lstStyle/>
          <a:p>
            <a:r>
              <a:rPr lang="en-US" dirty="0" smtClean="0"/>
              <a:t>Make central components passive and as stateless as possible</a:t>
            </a:r>
          </a:p>
          <a:p>
            <a:pPr lvl="1"/>
            <a:r>
              <a:rPr lang="en-US" dirty="0" smtClean="0">
                <a:solidFill>
                  <a:srgbClr val="00479E"/>
                </a:solidFill>
              </a:rPr>
              <a:t>e.g. for fabric management, have central repository be a cacheable web service</a:t>
            </a:r>
          </a:p>
          <a:p>
            <a:pPr lvl="1"/>
            <a:r>
              <a:rPr lang="en-US" dirty="0" smtClean="0">
                <a:solidFill>
                  <a:srgbClr val="00479E"/>
                </a:solidFill>
              </a:rPr>
              <a:t>although persistent storage obviously has to retain some state </a:t>
            </a:r>
            <a:r>
              <a:rPr lang="en-US" dirty="0" smtClean="0">
                <a:solidFill>
                  <a:srgbClr val="00479E"/>
                </a:solidFill>
                <a:sym typeface="Wingdings" panose="05000000000000000000" pitchFamily="2" charset="2"/>
              </a:rPr>
              <a:t></a:t>
            </a:r>
            <a:endParaRPr lang="en-US" dirty="0" smtClean="0">
              <a:solidFill>
                <a:srgbClr val="00479E"/>
              </a:solidFill>
            </a:endParaRPr>
          </a:p>
          <a:p>
            <a:endParaRPr lang="en-US" dirty="0"/>
          </a:p>
          <a:p>
            <a:r>
              <a:rPr lang="en-US" dirty="0" smtClean="0"/>
              <a:t>Move complexity and volume requirements to the edge</a:t>
            </a:r>
          </a:p>
          <a:p>
            <a:pPr lvl="1"/>
            <a:r>
              <a:rPr lang="en-US" dirty="0" smtClean="0">
                <a:solidFill>
                  <a:srgbClr val="00479E"/>
                </a:solidFill>
              </a:rPr>
              <a:t>the edge scales horizontally and scaling from 2+ is much easier than from 1→ 2</a:t>
            </a:r>
          </a:p>
          <a:p>
            <a:pPr lvl="1"/>
            <a:endParaRPr lang="en-US" dirty="0"/>
          </a:p>
          <a:p>
            <a:r>
              <a:rPr lang="en-US" dirty="0" smtClean="0"/>
              <a:t>You can move problems around, but it’s hard to actually </a:t>
            </a:r>
            <a:r>
              <a:rPr lang="en-US" i="1" dirty="0" smtClean="0"/>
              <a:t>solve </a:t>
            </a:r>
            <a:r>
              <a:rPr lang="en-US" dirty="0" smtClean="0"/>
              <a:t>them</a:t>
            </a:r>
          </a:p>
          <a:p>
            <a:pPr lvl="1"/>
            <a:r>
              <a:rPr lang="en-US" dirty="0" smtClean="0">
                <a:solidFill>
                  <a:srgbClr val="00479E"/>
                </a:solidFill>
              </a:rPr>
              <a:t>e.g. lack of a single common interface implies one needs adaptors and plugins</a:t>
            </a:r>
          </a:p>
          <a:p>
            <a:endParaRPr lang="en-US" dirty="0" smtClean="0"/>
          </a:p>
          <a:p>
            <a:r>
              <a:rPr lang="en-US" dirty="0" smtClean="0"/>
              <a:t>Scaling </a:t>
            </a:r>
            <a:r>
              <a:rPr lang="en-US" i="1" dirty="0" smtClean="0"/>
              <a:t>collaboration and trust </a:t>
            </a:r>
            <a:r>
              <a:rPr lang="en-US" dirty="0" smtClean="0"/>
              <a:t>federation is as complex as scaling systems</a:t>
            </a:r>
          </a:p>
          <a:p>
            <a:pPr lvl="1"/>
            <a:r>
              <a:rPr lang="en-US" dirty="0" smtClean="0">
                <a:solidFill>
                  <a:srgbClr val="00479E"/>
                </a:solidFill>
              </a:rPr>
              <a:t>and beyond ‘Dunbar’s Number’, ~150, you will need some assessment and policy</a:t>
            </a:r>
            <a:endParaRPr lang="en-US" dirty="0">
              <a:solidFill>
                <a:srgbClr val="00479E"/>
              </a:solidFill>
            </a:endParaRPr>
          </a:p>
        </p:txBody>
      </p:sp>
    </p:spTree>
    <p:extLst>
      <p:ext uri="{BB962C8B-B14F-4D97-AF65-F5344CB8AC3E}">
        <p14:creationId xmlns:p14="http://schemas.microsoft.com/office/powerpoint/2010/main" val="566918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845578" y="1026849"/>
            <a:ext cx="716260" cy="1046029"/>
            <a:chOff x="4309660" y="886683"/>
            <a:chExt cx="766212" cy="1118980"/>
          </a:xfrm>
        </p:grpSpPr>
        <p:grpSp>
          <p:nvGrpSpPr>
            <p:cNvPr id="5" name="Group 4"/>
            <p:cNvGrpSpPr/>
            <p:nvPr/>
          </p:nvGrpSpPr>
          <p:grpSpPr>
            <a:xfrm>
              <a:off x="4309660" y="886683"/>
              <a:ext cx="618938" cy="584102"/>
              <a:chOff x="3079979" y="839837"/>
              <a:chExt cx="1252103" cy="1181631"/>
            </a:xfrm>
          </p:grpSpPr>
          <p:pic>
            <p:nvPicPr>
              <p:cNvPr id="39" name="Picture 5"/>
              <p:cNvPicPr>
                <a:picLocks noChangeAspect="1" noChangeArrowheads="1"/>
              </p:cNvPicPr>
              <p:nvPr/>
            </p:nvPicPr>
            <p:blipFill>
              <a:blip r:embed="rId3" cstate="print"/>
              <a:srcRect/>
              <a:stretch>
                <a:fillRect/>
              </a:stretch>
            </p:blipFill>
            <p:spPr bwMode="auto">
              <a:xfrm>
                <a:off x="3079979" y="839837"/>
                <a:ext cx="490103" cy="419631"/>
              </a:xfrm>
              <a:prstGeom prst="rect">
                <a:avLst/>
              </a:prstGeom>
              <a:noFill/>
              <a:ln w="9525" algn="ctr">
                <a:noFill/>
                <a:miter lim="800000"/>
                <a:headEnd/>
                <a:tailEnd/>
              </a:ln>
              <a:effectLst/>
            </p:spPr>
          </p:pic>
          <p:pic>
            <p:nvPicPr>
              <p:cNvPr id="41" name="Picture 5"/>
              <p:cNvPicPr>
                <a:picLocks noChangeAspect="1" noChangeArrowheads="1"/>
              </p:cNvPicPr>
              <p:nvPr/>
            </p:nvPicPr>
            <p:blipFill>
              <a:blip r:embed="rId3" cstate="print"/>
              <a:srcRect/>
              <a:stretch>
                <a:fillRect/>
              </a:stretch>
            </p:blipFill>
            <p:spPr bwMode="auto">
              <a:xfrm>
                <a:off x="3232379" y="992237"/>
                <a:ext cx="490103" cy="419631"/>
              </a:xfrm>
              <a:prstGeom prst="rect">
                <a:avLst/>
              </a:prstGeom>
              <a:noFill/>
              <a:ln w="9525" algn="ctr">
                <a:noFill/>
                <a:miter lim="800000"/>
                <a:headEnd/>
                <a:tailEnd/>
              </a:ln>
              <a:effectLst/>
            </p:spPr>
          </p:pic>
          <p:pic>
            <p:nvPicPr>
              <p:cNvPr id="44" name="Picture 5"/>
              <p:cNvPicPr>
                <a:picLocks noChangeAspect="1" noChangeArrowheads="1"/>
              </p:cNvPicPr>
              <p:nvPr/>
            </p:nvPicPr>
            <p:blipFill>
              <a:blip r:embed="rId3" cstate="print"/>
              <a:srcRect/>
              <a:stretch>
                <a:fillRect/>
              </a:stretch>
            </p:blipFill>
            <p:spPr bwMode="auto">
              <a:xfrm>
                <a:off x="3384779" y="1144637"/>
                <a:ext cx="490103" cy="419631"/>
              </a:xfrm>
              <a:prstGeom prst="rect">
                <a:avLst/>
              </a:prstGeom>
              <a:noFill/>
              <a:ln w="9525" algn="ctr">
                <a:noFill/>
                <a:miter lim="800000"/>
                <a:headEnd/>
                <a:tailEnd/>
              </a:ln>
              <a:effectLst/>
            </p:spPr>
          </p:pic>
          <p:pic>
            <p:nvPicPr>
              <p:cNvPr id="70" name="Picture 5"/>
              <p:cNvPicPr>
                <a:picLocks noChangeAspect="1" noChangeArrowheads="1"/>
              </p:cNvPicPr>
              <p:nvPr/>
            </p:nvPicPr>
            <p:blipFill>
              <a:blip r:embed="rId3" cstate="print"/>
              <a:srcRect/>
              <a:stretch>
                <a:fillRect/>
              </a:stretch>
            </p:blipFill>
            <p:spPr bwMode="auto">
              <a:xfrm>
                <a:off x="3537179" y="1297037"/>
                <a:ext cx="490103" cy="419631"/>
              </a:xfrm>
              <a:prstGeom prst="rect">
                <a:avLst/>
              </a:prstGeom>
              <a:noFill/>
              <a:ln w="9525" algn="ctr">
                <a:noFill/>
                <a:miter lim="800000"/>
                <a:headEnd/>
                <a:tailEnd/>
              </a:ln>
              <a:effectLst/>
            </p:spPr>
          </p:pic>
          <p:pic>
            <p:nvPicPr>
              <p:cNvPr id="77" name="Picture 5"/>
              <p:cNvPicPr>
                <a:picLocks noChangeAspect="1" noChangeArrowheads="1"/>
              </p:cNvPicPr>
              <p:nvPr/>
            </p:nvPicPr>
            <p:blipFill>
              <a:blip r:embed="rId3" cstate="print"/>
              <a:srcRect/>
              <a:stretch>
                <a:fillRect/>
              </a:stretch>
            </p:blipFill>
            <p:spPr bwMode="auto">
              <a:xfrm>
                <a:off x="3689579" y="1449437"/>
                <a:ext cx="490103" cy="419631"/>
              </a:xfrm>
              <a:prstGeom prst="rect">
                <a:avLst/>
              </a:prstGeom>
              <a:noFill/>
              <a:ln w="9525" algn="ctr">
                <a:noFill/>
                <a:miter lim="800000"/>
                <a:headEnd/>
                <a:tailEnd/>
              </a:ln>
              <a:effectLst/>
            </p:spPr>
          </p:pic>
          <p:pic>
            <p:nvPicPr>
              <p:cNvPr id="78" name="Picture 5"/>
              <p:cNvPicPr>
                <a:picLocks noChangeAspect="1" noChangeArrowheads="1"/>
              </p:cNvPicPr>
              <p:nvPr/>
            </p:nvPicPr>
            <p:blipFill>
              <a:blip r:embed="rId3" cstate="print"/>
              <a:srcRect/>
              <a:stretch>
                <a:fillRect/>
              </a:stretch>
            </p:blipFill>
            <p:spPr bwMode="auto">
              <a:xfrm>
                <a:off x="3841979" y="1601837"/>
                <a:ext cx="490103" cy="419631"/>
              </a:xfrm>
              <a:prstGeom prst="rect">
                <a:avLst/>
              </a:prstGeom>
              <a:noFill/>
              <a:ln w="9525" algn="ctr">
                <a:noFill/>
                <a:miter lim="800000"/>
                <a:headEnd/>
                <a:tailEnd/>
              </a:ln>
              <a:effectLst/>
            </p:spPr>
          </p:pic>
        </p:grpSp>
        <p:grpSp>
          <p:nvGrpSpPr>
            <p:cNvPr id="79" name="Group 78"/>
            <p:cNvGrpSpPr/>
            <p:nvPr/>
          </p:nvGrpSpPr>
          <p:grpSpPr>
            <a:xfrm>
              <a:off x="4357024" y="1147501"/>
              <a:ext cx="618938" cy="584102"/>
              <a:chOff x="3079979" y="839837"/>
              <a:chExt cx="1252103" cy="1181631"/>
            </a:xfrm>
          </p:grpSpPr>
          <p:pic>
            <p:nvPicPr>
              <p:cNvPr id="80" name="Picture 5"/>
              <p:cNvPicPr>
                <a:picLocks noChangeAspect="1" noChangeArrowheads="1"/>
              </p:cNvPicPr>
              <p:nvPr/>
            </p:nvPicPr>
            <p:blipFill>
              <a:blip r:embed="rId3" cstate="print"/>
              <a:srcRect/>
              <a:stretch>
                <a:fillRect/>
              </a:stretch>
            </p:blipFill>
            <p:spPr bwMode="auto">
              <a:xfrm>
                <a:off x="3079979" y="839837"/>
                <a:ext cx="490103" cy="419631"/>
              </a:xfrm>
              <a:prstGeom prst="rect">
                <a:avLst/>
              </a:prstGeom>
              <a:noFill/>
              <a:ln w="9525" algn="ctr">
                <a:noFill/>
                <a:miter lim="800000"/>
                <a:headEnd/>
                <a:tailEnd/>
              </a:ln>
              <a:effectLst/>
            </p:spPr>
          </p:pic>
          <p:pic>
            <p:nvPicPr>
              <p:cNvPr id="81" name="Picture 5"/>
              <p:cNvPicPr>
                <a:picLocks noChangeAspect="1" noChangeArrowheads="1"/>
              </p:cNvPicPr>
              <p:nvPr/>
            </p:nvPicPr>
            <p:blipFill>
              <a:blip r:embed="rId3" cstate="print"/>
              <a:srcRect/>
              <a:stretch>
                <a:fillRect/>
              </a:stretch>
            </p:blipFill>
            <p:spPr bwMode="auto">
              <a:xfrm>
                <a:off x="3232379" y="992237"/>
                <a:ext cx="490103" cy="419631"/>
              </a:xfrm>
              <a:prstGeom prst="rect">
                <a:avLst/>
              </a:prstGeom>
              <a:noFill/>
              <a:ln w="9525" algn="ctr">
                <a:noFill/>
                <a:miter lim="800000"/>
                <a:headEnd/>
                <a:tailEnd/>
              </a:ln>
              <a:effectLst/>
            </p:spPr>
          </p:pic>
          <p:pic>
            <p:nvPicPr>
              <p:cNvPr id="82" name="Picture 5"/>
              <p:cNvPicPr>
                <a:picLocks noChangeAspect="1" noChangeArrowheads="1"/>
              </p:cNvPicPr>
              <p:nvPr/>
            </p:nvPicPr>
            <p:blipFill>
              <a:blip r:embed="rId3" cstate="print"/>
              <a:srcRect/>
              <a:stretch>
                <a:fillRect/>
              </a:stretch>
            </p:blipFill>
            <p:spPr bwMode="auto">
              <a:xfrm>
                <a:off x="3384779" y="1144637"/>
                <a:ext cx="490103" cy="419631"/>
              </a:xfrm>
              <a:prstGeom prst="rect">
                <a:avLst/>
              </a:prstGeom>
              <a:noFill/>
              <a:ln w="9525" algn="ctr">
                <a:noFill/>
                <a:miter lim="800000"/>
                <a:headEnd/>
                <a:tailEnd/>
              </a:ln>
              <a:effectLst/>
            </p:spPr>
          </p:pic>
          <p:pic>
            <p:nvPicPr>
              <p:cNvPr id="83" name="Picture 5"/>
              <p:cNvPicPr>
                <a:picLocks noChangeAspect="1" noChangeArrowheads="1"/>
              </p:cNvPicPr>
              <p:nvPr/>
            </p:nvPicPr>
            <p:blipFill>
              <a:blip r:embed="rId3" cstate="print"/>
              <a:srcRect/>
              <a:stretch>
                <a:fillRect/>
              </a:stretch>
            </p:blipFill>
            <p:spPr bwMode="auto">
              <a:xfrm>
                <a:off x="3537179" y="1297037"/>
                <a:ext cx="490103" cy="419631"/>
              </a:xfrm>
              <a:prstGeom prst="rect">
                <a:avLst/>
              </a:prstGeom>
              <a:noFill/>
              <a:ln w="9525" algn="ctr">
                <a:noFill/>
                <a:miter lim="800000"/>
                <a:headEnd/>
                <a:tailEnd/>
              </a:ln>
              <a:effectLst/>
            </p:spPr>
          </p:pic>
          <p:pic>
            <p:nvPicPr>
              <p:cNvPr id="84" name="Picture 5"/>
              <p:cNvPicPr>
                <a:picLocks noChangeAspect="1" noChangeArrowheads="1"/>
              </p:cNvPicPr>
              <p:nvPr/>
            </p:nvPicPr>
            <p:blipFill>
              <a:blip r:embed="rId3" cstate="print"/>
              <a:srcRect/>
              <a:stretch>
                <a:fillRect/>
              </a:stretch>
            </p:blipFill>
            <p:spPr bwMode="auto">
              <a:xfrm>
                <a:off x="3689579" y="1449437"/>
                <a:ext cx="490103" cy="419631"/>
              </a:xfrm>
              <a:prstGeom prst="rect">
                <a:avLst/>
              </a:prstGeom>
              <a:noFill/>
              <a:ln w="9525" algn="ctr">
                <a:noFill/>
                <a:miter lim="800000"/>
                <a:headEnd/>
                <a:tailEnd/>
              </a:ln>
              <a:effectLst/>
            </p:spPr>
          </p:pic>
          <p:pic>
            <p:nvPicPr>
              <p:cNvPr id="85" name="Picture 5"/>
              <p:cNvPicPr>
                <a:picLocks noChangeAspect="1" noChangeArrowheads="1"/>
              </p:cNvPicPr>
              <p:nvPr/>
            </p:nvPicPr>
            <p:blipFill>
              <a:blip r:embed="rId3" cstate="print"/>
              <a:srcRect/>
              <a:stretch>
                <a:fillRect/>
              </a:stretch>
            </p:blipFill>
            <p:spPr bwMode="auto">
              <a:xfrm>
                <a:off x="3841979" y="1601837"/>
                <a:ext cx="490103" cy="419631"/>
              </a:xfrm>
              <a:prstGeom prst="rect">
                <a:avLst/>
              </a:prstGeom>
              <a:noFill/>
              <a:ln w="9525" algn="ctr">
                <a:noFill/>
                <a:miter lim="800000"/>
                <a:headEnd/>
                <a:tailEnd/>
              </a:ln>
              <a:effectLst/>
            </p:spPr>
          </p:pic>
        </p:grpSp>
        <p:grpSp>
          <p:nvGrpSpPr>
            <p:cNvPr id="86" name="Group 85"/>
            <p:cNvGrpSpPr/>
            <p:nvPr/>
          </p:nvGrpSpPr>
          <p:grpSpPr>
            <a:xfrm>
              <a:off x="4456934" y="1421561"/>
              <a:ext cx="618938" cy="584102"/>
              <a:chOff x="3079979" y="839837"/>
              <a:chExt cx="1252103" cy="1181631"/>
            </a:xfrm>
          </p:grpSpPr>
          <p:pic>
            <p:nvPicPr>
              <p:cNvPr id="87" name="Picture 5"/>
              <p:cNvPicPr>
                <a:picLocks noChangeAspect="1" noChangeArrowheads="1"/>
              </p:cNvPicPr>
              <p:nvPr/>
            </p:nvPicPr>
            <p:blipFill>
              <a:blip r:embed="rId3" cstate="print"/>
              <a:srcRect/>
              <a:stretch>
                <a:fillRect/>
              </a:stretch>
            </p:blipFill>
            <p:spPr bwMode="auto">
              <a:xfrm>
                <a:off x="3079979" y="839837"/>
                <a:ext cx="490103" cy="419631"/>
              </a:xfrm>
              <a:prstGeom prst="rect">
                <a:avLst/>
              </a:prstGeom>
              <a:noFill/>
              <a:ln w="9525" algn="ctr">
                <a:noFill/>
                <a:miter lim="800000"/>
                <a:headEnd/>
                <a:tailEnd/>
              </a:ln>
              <a:effectLst/>
            </p:spPr>
          </p:pic>
          <p:pic>
            <p:nvPicPr>
              <p:cNvPr id="88" name="Picture 5"/>
              <p:cNvPicPr>
                <a:picLocks noChangeAspect="1" noChangeArrowheads="1"/>
              </p:cNvPicPr>
              <p:nvPr/>
            </p:nvPicPr>
            <p:blipFill>
              <a:blip r:embed="rId3" cstate="print"/>
              <a:srcRect/>
              <a:stretch>
                <a:fillRect/>
              </a:stretch>
            </p:blipFill>
            <p:spPr bwMode="auto">
              <a:xfrm>
                <a:off x="3232379" y="992237"/>
                <a:ext cx="490103" cy="419631"/>
              </a:xfrm>
              <a:prstGeom prst="rect">
                <a:avLst/>
              </a:prstGeom>
              <a:noFill/>
              <a:ln w="9525" algn="ctr">
                <a:noFill/>
                <a:miter lim="800000"/>
                <a:headEnd/>
                <a:tailEnd/>
              </a:ln>
              <a:effectLst/>
            </p:spPr>
          </p:pic>
          <p:pic>
            <p:nvPicPr>
              <p:cNvPr id="89" name="Picture 5"/>
              <p:cNvPicPr>
                <a:picLocks noChangeAspect="1" noChangeArrowheads="1"/>
              </p:cNvPicPr>
              <p:nvPr/>
            </p:nvPicPr>
            <p:blipFill>
              <a:blip r:embed="rId3" cstate="print"/>
              <a:srcRect/>
              <a:stretch>
                <a:fillRect/>
              </a:stretch>
            </p:blipFill>
            <p:spPr bwMode="auto">
              <a:xfrm>
                <a:off x="3384779" y="1144637"/>
                <a:ext cx="490103" cy="419631"/>
              </a:xfrm>
              <a:prstGeom prst="rect">
                <a:avLst/>
              </a:prstGeom>
              <a:noFill/>
              <a:ln w="9525" algn="ctr">
                <a:noFill/>
                <a:miter lim="800000"/>
                <a:headEnd/>
                <a:tailEnd/>
              </a:ln>
              <a:effectLst/>
            </p:spPr>
          </p:pic>
          <p:pic>
            <p:nvPicPr>
              <p:cNvPr id="90" name="Picture 5"/>
              <p:cNvPicPr>
                <a:picLocks noChangeAspect="1" noChangeArrowheads="1"/>
              </p:cNvPicPr>
              <p:nvPr/>
            </p:nvPicPr>
            <p:blipFill>
              <a:blip r:embed="rId3" cstate="print"/>
              <a:srcRect/>
              <a:stretch>
                <a:fillRect/>
              </a:stretch>
            </p:blipFill>
            <p:spPr bwMode="auto">
              <a:xfrm>
                <a:off x="3537179" y="1297037"/>
                <a:ext cx="490103" cy="419631"/>
              </a:xfrm>
              <a:prstGeom prst="rect">
                <a:avLst/>
              </a:prstGeom>
              <a:noFill/>
              <a:ln w="9525" algn="ctr">
                <a:noFill/>
                <a:miter lim="800000"/>
                <a:headEnd/>
                <a:tailEnd/>
              </a:ln>
              <a:effectLst/>
            </p:spPr>
          </p:pic>
          <p:pic>
            <p:nvPicPr>
              <p:cNvPr id="91" name="Picture 5"/>
              <p:cNvPicPr>
                <a:picLocks noChangeAspect="1" noChangeArrowheads="1"/>
              </p:cNvPicPr>
              <p:nvPr/>
            </p:nvPicPr>
            <p:blipFill>
              <a:blip r:embed="rId3" cstate="print"/>
              <a:srcRect/>
              <a:stretch>
                <a:fillRect/>
              </a:stretch>
            </p:blipFill>
            <p:spPr bwMode="auto">
              <a:xfrm>
                <a:off x="3689579" y="1449437"/>
                <a:ext cx="490103" cy="419631"/>
              </a:xfrm>
              <a:prstGeom prst="rect">
                <a:avLst/>
              </a:prstGeom>
              <a:noFill/>
              <a:ln w="9525" algn="ctr">
                <a:noFill/>
                <a:miter lim="800000"/>
                <a:headEnd/>
                <a:tailEnd/>
              </a:ln>
              <a:effectLst/>
            </p:spPr>
          </p:pic>
          <p:pic>
            <p:nvPicPr>
              <p:cNvPr id="92" name="Picture 5"/>
              <p:cNvPicPr>
                <a:picLocks noChangeAspect="1" noChangeArrowheads="1"/>
              </p:cNvPicPr>
              <p:nvPr/>
            </p:nvPicPr>
            <p:blipFill>
              <a:blip r:embed="rId3" cstate="print"/>
              <a:srcRect/>
              <a:stretch>
                <a:fillRect/>
              </a:stretch>
            </p:blipFill>
            <p:spPr bwMode="auto">
              <a:xfrm>
                <a:off x="3841979" y="1601837"/>
                <a:ext cx="490103" cy="419631"/>
              </a:xfrm>
              <a:prstGeom prst="rect">
                <a:avLst/>
              </a:prstGeom>
              <a:noFill/>
              <a:ln w="9525" algn="ctr">
                <a:noFill/>
                <a:miter lim="800000"/>
                <a:headEnd/>
                <a:tailEnd/>
              </a:ln>
              <a:effectLst/>
            </p:spPr>
          </p:pic>
        </p:grpSp>
      </p:grpSp>
      <p:pic>
        <p:nvPicPr>
          <p:cNvPr id="42" name="Picture 41"/>
          <p:cNvPicPr>
            <a:picLocks noChangeAspect="1"/>
          </p:cNvPicPr>
          <p:nvPr/>
        </p:nvPicPr>
        <p:blipFill>
          <a:blip r:embed="rId4"/>
          <a:stretch>
            <a:fillRect/>
          </a:stretch>
        </p:blipFill>
        <p:spPr>
          <a:xfrm>
            <a:off x="3257149" y="2491644"/>
            <a:ext cx="1536157" cy="1864120"/>
          </a:xfrm>
          <a:prstGeom prst="rect">
            <a:avLst/>
          </a:prstGeom>
        </p:spPr>
      </p:pic>
      <p:sp>
        <p:nvSpPr>
          <p:cNvPr id="71" name="Shape 339"/>
          <p:cNvSpPr/>
          <p:nvPr/>
        </p:nvSpPr>
        <p:spPr>
          <a:xfrm>
            <a:off x="4530167" y="2618929"/>
            <a:ext cx="1851140" cy="1561743"/>
          </a:xfrm>
          <a:prstGeom prst="roundRect">
            <a:avLst>
              <a:gd name="adj" fmla="val 8065"/>
            </a:avLst>
          </a:prstGeom>
          <a:solidFill>
            <a:srgbClr val="D4E3FE"/>
          </a:solidFill>
          <a:ln>
            <a:noFill/>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p>
            <a:pPr marL="40641" marR="40641" defTabSz="457189" hangingPunct="0">
              <a:defRPr sz="1600">
                <a:uFill>
                  <a:solidFill>
                    <a:srgbClr val="000000"/>
                  </a:solidFill>
                </a:uFill>
                <a:latin typeface="Arial"/>
                <a:ea typeface="Arial"/>
                <a:cs typeface="Arial"/>
                <a:sym typeface="Arial"/>
              </a:defRPr>
            </a:pPr>
            <a:r>
              <a:rPr lang="en-US" sz="1300" kern="0" dirty="0" smtClean="0">
                <a:solidFill>
                  <a:srgbClr val="000000"/>
                </a:solidFill>
                <a:uFill>
                  <a:solidFill>
                    <a:srgbClr val="000000"/>
                  </a:solidFill>
                </a:uFill>
                <a:latin typeface="Akkurat Std Bold" panose="02000803000000000000" pitchFamily="2" charset="0"/>
                <a:ea typeface="Candara"/>
                <a:cs typeface="Candara"/>
                <a:sym typeface="Candara"/>
              </a:rPr>
              <a:t>Classify particles in collision and their physics properties:</a:t>
            </a:r>
            <a:endParaRPr lang="en-US" sz="1300" kern="0" dirty="0">
              <a:solidFill>
                <a:srgbClr val="000000"/>
              </a:solidFill>
              <a:uFill>
                <a:solidFill>
                  <a:srgbClr val="000000"/>
                </a:solidFill>
              </a:uFill>
              <a:latin typeface="Akkurat Std Bold" panose="02000803000000000000" pitchFamily="2" charset="0"/>
              <a:ea typeface="Candara"/>
              <a:cs typeface="Candara"/>
              <a:sym typeface="Candara"/>
            </a:endParaRPr>
          </a:p>
          <a:p>
            <a:pPr marL="40640" marR="40641" defTabSz="457189" hangingPunct="0">
              <a:defRPr sz="1600">
                <a:uFill>
                  <a:solidFill>
                    <a:srgbClr val="000000"/>
                  </a:solidFill>
                </a:uFill>
                <a:latin typeface="Arial"/>
                <a:ea typeface="Arial"/>
                <a:cs typeface="Arial"/>
                <a:sym typeface="Arial"/>
              </a:defRPr>
            </a:pPr>
            <a:r>
              <a:rPr lang="en-US" sz="1300" kern="0" dirty="0" smtClean="0">
                <a:solidFill>
                  <a:srgbClr val="000000"/>
                </a:solidFill>
                <a:uFill>
                  <a:solidFill>
                    <a:srgbClr val="000000"/>
                  </a:solidFill>
                </a:uFill>
                <a:latin typeface="Akkurat Std Italic" panose="02000503000000000000" pitchFamily="2" charset="0"/>
                <a:ea typeface="Candara"/>
                <a:cs typeface="Candara"/>
                <a:sym typeface="Candara"/>
              </a:rPr>
              <a:t>- electrons</a:t>
            </a:r>
            <a:endParaRPr lang="en-US" sz="1300" kern="0" dirty="0">
              <a:solidFill>
                <a:srgbClr val="000000"/>
              </a:solidFill>
              <a:uFill>
                <a:solidFill>
                  <a:srgbClr val="000000"/>
                </a:solidFill>
              </a:uFill>
              <a:latin typeface="Akkurat Std Italic" panose="02000503000000000000" pitchFamily="2" charset="0"/>
              <a:ea typeface="Candara"/>
              <a:cs typeface="Candara"/>
              <a:sym typeface="Candara"/>
            </a:endParaRPr>
          </a:p>
          <a:p>
            <a:pPr marL="40640" marR="40641" defTabSz="457189" hangingPunct="0">
              <a:defRPr sz="1600">
                <a:uFill>
                  <a:solidFill>
                    <a:srgbClr val="000000"/>
                  </a:solidFill>
                </a:uFill>
                <a:latin typeface="Arial"/>
                <a:ea typeface="Arial"/>
                <a:cs typeface="Arial"/>
                <a:sym typeface="Arial"/>
              </a:defRPr>
            </a:pPr>
            <a:r>
              <a:rPr lang="en-US" sz="1300" kern="0" dirty="0" smtClean="0">
                <a:solidFill>
                  <a:srgbClr val="000000"/>
                </a:solidFill>
                <a:uFill>
                  <a:solidFill>
                    <a:srgbClr val="000000"/>
                  </a:solidFill>
                </a:uFill>
                <a:latin typeface="Akkurat Std Italic" panose="02000503000000000000" pitchFamily="2" charset="0"/>
                <a:ea typeface="Candara"/>
                <a:cs typeface="Candara"/>
                <a:sym typeface="Candara"/>
              </a:rPr>
              <a:t>- muons</a:t>
            </a:r>
            <a:endParaRPr lang="en-US" sz="1300" kern="0" dirty="0">
              <a:solidFill>
                <a:srgbClr val="000000"/>
              </a:solidFill>
              <a:uFill>
                <a:solidFill>
                  <a:srgbClr val="000000"/>
                </a:solidFill>
              </a:uFill>
              <a:latin typeface="Akkurat Std Italic" panose="02000503000000000000" pitchFamily="2" charset="0"/>
              <a:ea typeface="Candara"/>
              <a:cs typeface="Candara"/>
              <a:sym typeface="Candara"/>
            </a:endParaRPr>
          </a:p>
          <a:p>
            <a:pPr marL="40640" marR="40641" defTabSz="457189" hangingPunct="0">
              <a:defRPr sz="1600">
                <a:uFill>
                  <a:solidFill>
                    <a:srgbClr val="000000"/>
                  </a:solidFill>
                </a:uFill>
                <a:latin typeface="Arial"/>
                <a:ea typeface="Arial"/>
                <a:cs typeface="Arial"/>
                <a:sym typeface="Arial"/>
              </a:defRPr>
            </a:pPr>
            <a:r>
              <a:rPr lang="en-US" sz="1300" kern="0" dirty="0" smtClean="0">
                <a:solidFill>
                  <a:srgbClr val="000000"/>
                </a:solidFill>
                <a:uFill>
                  <a:solidFill>
                    <a:srgbClr val="000000"/>
                  </a:solidFill>
                </a:uFill>
                <a:latin typeface="Akkurat Std Italic" panose="02000503000000000000" pitchFamily="2" charset="0"/>
                <a:ea typeface="Candara"/>
                <a:cs typeface="Candara"/>
                <a:sym typeface="Candara"/>
              </a:rPr>
              <a:t>- jets consisting of hadrons</a:t>
            </a:r>
            <a:endParaRPr lang="en-US" sz="1300" kern="0" dirty="0">
              <a:solidFill>
                <a:srgbClr val="000000"/>
              </a:solidFill>
              <a:uFill>
                <a:solidFill>
                  <a:srgbClr val="000000"/>
                </a:solidFill>
              </a:uFill>
              <a:latin typeface="Akkurat Std Italic" panose="02000503000000000000" pitchFamily="2" charset="0"/>
              <a:ea typeface="Candara"/>
              <a:cs typeface="Candara"/>
              <a:sym typeface="Candara"/>
            </a:endParaRPr>
          </a:p>
          <a:p>
            <a:pPr marL="40640" marR="40641" defTabSz="457189" hangingPunct="0">
              <a:defRPr sz="1600">
                <a:uFill>
                  <a:solidFill>
                    <a:srgbClr val="000000"/>
                  </a:solidFill>
                </a:uFill>
                <a:latin typeface="Arial"/>
                <a:ea typeface="Arial"/>
                <a:cs typeface="Arial"/>
                <a:sym typeface="Arial"/>
              </a:defRPr>
            </a:pPr>
            <a:r>
              <a:rPr lang="en-US" sz="1300" kern="0" dirty="0">
                <a:solidFill>
                  <a:srgbClr val="000000"/>
                </a:solidFill>
                <a:uFill>
                  <a:solidFill>
                    <a:srgbClr val="000000"/>
                  </a:solidFill>
                </a:uFill>
                <a:latin typeface="Akkurat Std Italic" panose="02000503000000000000" pitchFamily="2" charset="0"/>
                <a:ea typeface="Candara"/>
                <a:cs typeface="Candara"/>
                <a:sym typeface="Candara"/>
              </a:rPr>
              <a:t>…</a:t>
            </a:r>
            <a:endParaRPr sz="1300" kern="0" dirty="0">
              <a:solidFill>
                <a:srgbClr val="000000"/>
              </a:solidFill>
              <a:uFill>
                <a:solidFill>
                  <a:srgbClr val="000000"/>
                </a:solidFill>
              </a:uFill>
              <a:latin typeface="Akkurat Std Italic" panose="02000503000000000000" pitchFamily="2" charset="0"/>
              <a:ea typeface="Candara"/>
              <a:cs typeface="Candara"/>
              <a:sym typeface="Candara"/>
            </a:endParaRPr>
          </a:p>
        </p:txBody>
      </p:sp>
      <p:pic>
        <p:nvPicPr>
          <p:cNvPr id="72" name="Picture 71"/>
          <p:cNvPicPr>
            <a:picLocks/>
          </p:cNvPicPr>
          <p:nvPr/>
        </p:nvPicPr>
        <p:blipFill>
          <a:blip r:embed="rId5">
            <a:extLst/>
          </a:blip>
          <a:stretch>
            <a:fillRect/>
          </a:stretch>
        </p:blipFill>
        <p:spPr>
          <a:xfrm>
            <a:off x="4496055" y="2562067"/>
            <a:ext cx="1885251" cy="1618605"/>
          </a:xfrm>
          <a:prstGeom prst="rect">
            <a:avLst/>
          </a:prstGeom>
          <a:effectLst/>
        </p:spPr>
      </p:pic>
      <p:sp>
        <p:nvSpPr>
          <p:cNvPr id="59" name="Shape 329"/>
          <p:cNvSpPr/>
          <p:nvPr/>
        </p:nvSpPr>
        <p:spPr>
          <a:xfrm>
            <a:off x="6885804" y="2472692"/>
            <a:ext cx="1877522" cy="502702"/>
          </a:xfrm>
          <a:prstGeom prst="rect">
            <a:avLst/>
          </a:prstGeom>
          <a:solidFill>
            <a:srgbClr val="D4FEFF"/>
          </a:solidFill>
          <a:ln>
            <a:noFill/>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p>
            <a:pPr marL="40641" marR="40641" algn="ctr" defTabSz="457189" hangingPunct="0">
              <a:buClr>
                <a:srgbClr val="000000"/>
              </a:buClr>
              <a:defRPr sz="1600" b="1" i="1">
                <a:uFill>
                  <a:solidFill>
                    <a:srgbClr val="000000"/>
                  </a:solidFill>
                </a:uFill>
                <a:latin typeface="Candara"/>
                <a:ea typeface="Candara"/>
                <a:cs typeface="Candara"/>
                <a:sym typeface="Candara"/>
              </a:defRPr>
            </a:pPr>
            <a:r>
              <a:rPr sz="1300" i="1" kern="0" dirty="0">
                <a:solidFill>
                  <a:srgbClr val="000000"/>
                </a:solidFill>
                <a:uFill>
                  <a:solidFill>
                    <a:srgbClr val="000000"/>
                  </a:solidFill>
                </a:uFill>
                <a:latin typeface="Akkurat Std Italic" panose="02000503000000000000" pitchFamily="2" charset="0"/>
                <a:ea typeface="Candara"/>
                <a:cs typeface="Candara"/>
                <a:sym typeface="Candara"/>
              </a:rPr>
              <a:t>Trigger </a:t>
            </a:r>
            <a:r>
              <a:rPr sz="1300" i="1" kern="0" dirty="0" smtClean="0">
                <a:solidFill>
                  <a:srgbClr val="000000"/>
                </a:solidFill>
                <a:uFill>
                  <a:solidFill>
                    <a:srgbClr val="000000"/>
                  </a:solidFill>
                </a:uFill>
                <a:latin typeface="Akkurat Std Italic" panose="02000503000000000000" pitchFamily="2" charset="0"/>
                <a:ea typeface="Candara"/>
                <a:cs typeface="Candara"/>
                <a:sym typeface="Candara"/>
              </a:rPr>
              <a:t>system select</a:t>
            </a:r>
            <a:r>
              <a:rPr lang="en-US" sz="1300" i="1" kern="0" dirty="0" smtClean="0">
                <a:solidFill>
                  <a:srgbClr val="000000"/>
                </a:solidFill>
                <a:uFill>
                  <a:solidFill>
                    <a:srgbClr val="000000"/>
                  </a:solidFill>
                </a:uFill>
                <a:latin typeface="Akkurat Std Italic" panose="02000503000000000000" pitchFamily="2" charset="0"/>
                <a:ea typeface="Candara"/>
                <a:cs typeface="Candara"/>
                <a:sym typeface="Candara"/>
              </a:rPr>
              <a:t>s</a:t>
            </a:r>
            <a:br>
              <a:rPr lang="en-US" sz="1300" i="1" kern="0" dirty="0" smtClean="0">
                <a:solidFill>
                  <a:srgbClr val="000000"/>
                </a:solidFill>
                <a:uFill>
                  <a:solidFill>
                    <a:srgbClr val="000000"/>
                  </a:solidFill>
                </a:uFill>
                <a:latin typeface="Akkurat Std Italic" panose="02000503000000000000" pitchFamily="2" charset="0"/>
                <a:ea typeface="Candara"/>
                <a:cs typeface="Candara"/>
                <a:sym typeface="Candara"/>
              </a:rPr>
            </a:br>
            <a:r>
              <a:rPr sz="1300" i="1" kern="0" dirty="0" smtClean="0">
                <a:solidFill>
                  <a:srgbClr val="000000"/>
                </a:solidFill>
                <a:uFill>
                  <a:solidFill>
                    <a:srgbClr val="000000"/>
                  </a:solidFill>
                </a:uFill>
                <a:latin typeface="Akkurat Std Italic" panose="02000503000000000000" pitchFamily="2" charset="0"/>
                <a:ea typeface="Candara"/>
                <a:cs typeface="Candara"/>
                <a:sym typeface="Candara"/>
              </a:rPr>
              <a:t>600 Hz</a:t>
            </a:r>
            <a:r>
              <a:rPr lang="en-US" sz="1300" i="1" kern="0" dirty="0" smtClean="0">
                <a:solidFill>
                  <a:srgbClr val="000000"/>
                </a:solidFill>
                <a:uFill>
                  <a:solidFill>
                    <a:srgbClr val="000000"/>
                  </a:solidFill>
                </a:uFill>
                <a:latin typeface="Akkurat Std Italic" panose="02000503000000000000" pitchFamily="2" charset="0"/>
                <a:ea typeface="Candara"/>
                <a:cs typeface="Candara"/>
                <a:sym typeface="Candara"/>
              </a:rPr>
              <a:t> </a:t>
            </a:r>
            <a:r>
              <a:rPr sz="1300" i="1" kern="0" dirty="0" smtClean="0">
                <a:solidFill>
                  <a:srgbClr val="000000"/>
                </a:solidFill>
                <a:uFill>
                  <a:solidFill>
                    <a:srgbClr val="000000"/>
                  </a:solidFill>
                </a:uFill>
                <a:latin typeface="Akkurat Std Italic" panose="02000503000000000000" pitchFamily="2" charset="0"/>
                <a:ea typeface="Candara"/>
                <a:cs typeface="Candara"/>
                <a:sym typeface="Candara"/>
              </a:rPr>
              <a:t>~ </a:t>
            </a:r>
            <a:r>
              <a:rPr sz="1300" i="1" kern="0" dirty="0">
                <a:solidFill>
                  <a:srgbClr val="000000"/>
                </a:solidFill>
                <a:uFill>
                  <a:solidFill>
                    <a:srgbClr val="000000"/>
                  </a:solidFill>
                </a:uFill>
                <a:latin typeface="Akkurat Std Italic" panose="02000503000000000000" pitchFamily="2" charset="0"/>
                <a:ea typeface="Candara"/>
                <a:cs typeface="Candara"/>
                <a:sym typeface="Candara"/>
              </a:rPr>
              <a:t>1 GB/s data</a:t>
            </a:r>
          </a:p>
        </p:txBody>
      </p:sp>
      <p:pic>
        <p:nvPicPr>
          <p:cNvPr id="60" name="Picture 59"/>
          <p:cNvPicPr>
            <a:picLocks/>
          </p:cNvPicPr>
          <p:nvPr/>
        </p:nvPicPr>
        <p:blipFill>
          <a:blip r:embed="rId6">
            <a:extLst/>
          </a:blip>
          <a:stretch>
            <a:fillRect/>
          </a:stretch>
        </p:blipFill>
        <p:spPr>
          <a:xfrm>
            <a:off x="6885804" y="2458382"/>
            <a:ext cx="1902561" cy="568112"/>
          </a:xfrm>
          <a:prstGeom prst="rect">
            <a:avLst/>
          </a:prstGeom>
          <a:effectLst/>
        </p:spPr>
      </p:pic>
      <p:sp>
        <p:nvSpPr>
          <p:cNvPr id="2" name="Title 1"/>
          <p:cNvSpPr>
            <a:spLocks noGrp="1"/>
          </p:cNvSpPr>
          <p:nvPr>
            <p:ph type="title"/>
          </p:nvPr>
        </p:nvSpPr>
        <p:spPr/>
        <p:txBody>
          <a:bodyPr/>
          <a:lstStyle/>
          <a:p>
            <a:r>
              <a:rPr lang="en-US" dirty="0" smtClean="0"/>
              <a:t>Detector to doctor workflow</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11</a:t>
            </a:fld>
            <a:endParaRPr lang="nl-NL" dirty="0"/>
          </a:p>
        </p:txBody>
      </p:sp>
      <p:sp>
        <p:nvSpPr>
          <p:cNvPr id="7" name="Text Placeholder 6"/>
          <p:cNvSpPr>
            <a:spLocks noGrp="1"/>
          </p:cNvSpPr>
          <p:nvPr>
            <p:ph type="body" sz="quarter" idx="14"/>
          </p:nvPr>
        </p:nvSpPr>
        <p:spPr>
          <a:xfrm>
            <a:off x="398619" y="4531263"/>
            <a:ext cx="8326437" cy="169351"/>
          </a:xfrm>
        </p:spPr>
        <p:txBody>
          <a:bodyPr/>
          <a:lstStyle/>
          <a:p>
            <a:pPr algn="r"/>
            <a:r>
              <a:rPr lang="en-US" dirty="0" smtClean="0"/>
              <a:t>diagram adapted from Frank </a:t>
            </a:r>
            <a:r>
              <a:rPr lang="en-US" dirty="0"/>
              <a:t>Linde; images: ATLAS collaboration, Nikhef. </a:t>
            </a:r>
            <a:r>
              <a:rPr lang="en-US" dirty="0" smtClean="0"/>
              <a:t>… and </a:t>
            </a:r>
            <a:r>
              <a:rPr lang="en-US" dirty="0"/>
              <a:t>sorry for the </a:t>
            </a:r>
            <a:r>
              <a:rPr lang="en-US" dirty="0" smtClean="0"/>
              <a:t>GDPR-blur</a:t>
            </a:r>
            <a:endParaRPr lang="en-US" dirty="0"/>
          </a:p>
        </p:txBody>
      </p:sp>
      <p:pic>
        <p:nvPicPr>
          <p:cNvPr id="43" name="hardinteract.png"/>
          <p:cNvPicPr>
            <a:picLocks/>
          </p:cNvPicPr>
          <p:nvPr/>
        </p:nvPicPr>
        <p:blipFill>
          <a:blip r:embed="rId7">
            <a:extLst/>
          </a:blip>
          <a:stretch>
            <a:fillRect/>
          </a:stretch>
        </p:blipFill>
        <p:spPr>
          <a:xfrm>
            <a:off x="205446" y="1094806"/>
            <a:ext cx="2965982" cy="983812"/>
          </a:xfrm>
          <a:prstGeom prst="rect">
            <a:avLst/>
          </a:prstGeom>
          <a:ln w="12700">
            <a:miter lim="400000"/>
          </a:ln>
        </p:spPr>
      </p:pic>
      <p:sp>
        <p:nvSpPr>
          <p:cNvPr id="45" name="Shape 308"/>
          <p:cNvSpPr/>
          <p:nvPr/>
        </p:nvSpPr>
        <p:spPr>
          <a:xfrm>
            <a:off x="1653729" y="909664"/>
            <a:ext cx="2295821" cy="318036"/>
          </a:xfrm>
          <a:prstGeom prst="rect">
            <a:avLst/>
          </a:prstGeom>
          <a:solidFill>
            <a:srgbClr val="D4E3FE"/>
          </a:solidFill>
          <a:ln>
            <a:noFill/>
          </a:ln>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marL="40640" marR="40640" defTabSz="914400">
              <a:buClr>
                <a:srgbClr val="000000"/>
              </a:buClr>
              <a:buFont typeface="Arial"/>
              <a:defRPr sz="1600" b="1" i="1">
                <a:uFill>
                  <a:solidFill>
                    <a:srgbClr val="000000"/>
                  </a:solidFill>
                </a:uFill>
                <a:latin typeface="Candara"/>
                <a:ea typeface="Candara"/>
                <a:cs typeface="Candara"/>
                <a:sym typeface="Candara"/>
              </a:defRPr>
            </a:lvl1pPr>
          </a:lstStyle>
          <a:p>
            <a:pPr marL="40640" marR="40640" lvl="0" indent="0" defTabSz="914400" eaLnBrk="1" fontAlgn="auto" latinLnBrk="0" hangingPunct="0">
              <a:lnSpc>
                <a:spcPct val="100000"/>
              </a:lnSpc>
              <a:spcBef>
                <a:spcPts val="0"/>
              </a:spcBef>
              <a:spcAft>
                <a:spcPts val="0"/>
              </a:spcAft>
              <a:buClr>
                <a:srgbClr val="000000"/>
              </a:buClr>
              <a:buSzTx/>
              <a:buFont typeface="Arial"/>
              <a:buNone/>
              <a:tabLst/>
              <a:defRPr/>
            </a:pPr>
            <a:r>
              <a:rPr kumimoji="0" sz="1400" b="1" i="1" u="none" strike="noStrike" kern="0" cap="none" spc="0" normalizeH="0" baseline="0" noProof="0" dirty="0">
                <a:ln>
                  <a:noFill/>
                </a:ln>
                <a:solidFill>
                  <a:srgbClr val="000000"/>
                </a:solidFill>
                <a:effectLst/>
                <a:uLnTx/>
                <a:uFill>
                  <a:solidFill>
                    <a:srgbClr val="000000"/>
                  </a:solidFill>
                </a:uFill>
                <a:latin typeface="Candara"/>
                <a:sym typeface="Candara"/>
              </a:rPr>
              <a:t>40 </a:t>
            </a:r>
            <a:r>
              <a:rPr kumimoji="0" lang="en-US" sz="1400" b="1" i="1" u="none" strike="noStrike" kern="0" cap="none" spc="0" normalizeH="0" baseline="0" noProof="0" dirty="0" smtClean="0">
                <a:ln>
                  <a:noFill/>
                </a:ln>
                <a:solidFill>
                  <a:srgbClr val="000000"/>
                </a:solidFill>
                <a:effectLst/>
                <a:uLnTx/>
                <a:uFill>
                  <a:solidFill>
                    <a:srgbClr val="000000"/>
                  </a:solidFill>
                </a:uFill>
                <a:latin typeface="Candara"/>
                <a:sym typeface="Candara"/>
              </a:rPr>
              <a:t>million collisions </a:t>
            </a:r>
            <a:r>
              <a:rPr kumimoji="0" sz="1400" b="1" i="1" u="none" strike="noStrike" kern="0" cap="none" spc="0" normalizeH="0" baseline="0" noProof="0" dirty="0" smtClean="0">
                <a:ln>
                  <a:noFill/>
                </a:ln>
                <a:solidFill>
                  <a:srgbClr val="000000"/>
                </a:solidFill>
                <a:effectLst/>
                <a:uLnTx/>
                <a:uFill>
                  <a:solidFill>
                    <a:srgbClr val="000000"/>
                  </a:solidFill>
                </a:uFill>
                <a:latin typeface="Candara"/>
                <a:sym typeface="Candara"/>
              </a:rPr>
              <a:t>/ second</a:t>
            </a:r>
            <a:endParaRPr kumimoji="0" sz="1400" b="1" i="1" u="none" strike="noStrike" kern="0" cap="none" spc="0" normalizeH="0" baseline="0" noProof="0" dirty="0">
              <a:ln>
                <a:noFill/>
              </a:ln>
              <a:solidFill>
                <a:srgbClr val="000000"/>
              </a:solidFill>
              <a:effectLst/>
              <a:uLnTx/>
              <a:uFill>
                <a:solidFill>
                  <a:srgbClr val="000000"/>
                </a:solidFill>
              </a:uFill>
              <a:latin typeface="Candara"/>
              <a:sym typeface="Candara"/>
            </a:endParaRPr>
          </a:p>
        </p:txBody>
      </p:sp>
      <p:pic>
        <p:nvPicPr>
          <p:cNvPr id="46" name="Picture 45"/>
          <p:cNvPicPr>
            <a:picLocks/>
          </p:cNvPicPr>
          <p:nvPr/>
        </p:nvPicPr>
        <p:blipFill>
          <a:blip r:embed="rId8">
            <a:extLst/>
          </a:blip>
          <a:stretch>
            <a:fillRect/>
          </a:stretch>
        </p:blipFill>
        <p:spPr>
          <a:xfrm>
            <a:off x="1653730" y="909664"/>
            <a:ext cx="2346241" cy="350809"/>
          </a:xfrm>
          <a:prstGeom prst="rect">
            <a:avLst/>
          </a:prstGeom>
          <a:effectLst/>
        </p:spPr>
      </p:pic>
      <p:grpSp>
        <p:nvGrpSpPr>
          <p:cNvPr id="47" name="Group 314"/>
          <p:cNvGrpSpPr/>
          <p:nvPr/>
        </p:nvGrpSpPr>
        <p:grpSpPr>
          <a:xfrm>
            <a:off x="4014174" y="603052"/>
            <a:ext cx="3846299" cy="1540902"/>
            <a:chOff x="-759001" y="0"/>
            <a:chExt cx="6466984" cy="2590800"/>
          </a:xfrm>
        </p:grpSpPr>
        <p:pic>
          <p:nvPicPr>
            <p:cNvPr id="48" name="ATLAS_Silver_White_MK.png"/>
            <p:cNvPicPr>
              <a:picLocks/>
            </p:cNvPicPr>
            <p:nvPr/>
          </p:nvPicPr>
          <p:blipFill>
            <a:blip r:embed="rId9">
              <a:extLst/>
            </a:blip>
            <a:stretch>
              <a:fillRect/>
            </a:stretch>
          </p:blipFill>
          <p:spPr>
            <a:xfrm>
              <a:off x="539082" y="0"/>
              <a:ext cx="5168901" cy="2590800"/>
            </a:xfrm>
            <a:prstGeom prst="rect">
              <a:avLst/>
            </a:prstGeom>
            <a:ln w="12700" cap="flat">
              <a:noFill/>
              <a:miter lim="400000"/>
            </a:ln>
            <a:effectLst/>
          </p:spPr>
        </p:pic>
        <p:grpSp>
          <p:nvGrpSpPr>
            <p:cNvPr id="49" name="Group 313"/>
            <p:cNvGrpSpPr/>
            <p:nvPr/>
          </p:nvGrpSpPr>
          <p:grpSpPr>
            <a:xfrm rot="20880000">
              <a:off x="-759001" y="1286635"/>
              <a:ext cx="795340" cy="656258"/>
              <a:chOff x="-774100" y="-77644"/>
              <a:chExt cx="795339" cy="656256"/>
            </a:xfrm>
          </p:grpSpPr>
          <p:sp>
            <p:nvSpPr>
              <p:cNvPr id="50" name="Shape 312"/>
              <p:cNvSpPr/>
              <p:nvPr/>
            </p:nvSpPr>
            <p:spPr>
              <a:xfrm>
                <a:off x="-726556" y="-77644"/>
                <a:ext cx="719138" cy="576264"/>
              </a:xfrm>
              <a:prstGeom prst="rightArrow">
                <a:avLst>
                  <a:gd name="adj1" fmla="val 50000"/>
                  <a:gd name="adj2" fmla="val 31198"/>
                </a:avLst>
              </a:prstGeom>
              <a:solidFill>
                <a:srgbClr val="A8D6FF"/>
              </a:solidFill>
              <a:ln>
                <a:noFill/>
              </a:ln>
              <a:effectLst/>
            </p:spPr>
            <p:txBody>
              <a:bodyPr wrap="square" lIns="50800" tIns="50800" rIns="50800" bIns="50800" numCol="1" anchor="ctr">
                <a:noAutofit/>
              </a:bodyPr>
              <a:lstStyle/>
              <a:p>
                <a:pPr marL="40641" marR="40641" defTabSz="457189" hangingPunct="0">
                  <a:defRPr sz="1600">
                    <a:uFill>
                      <a:solidFill>
                        <a:srgbClr val="000000"/>
                      </a:solidFill>
                    </a:uFill>
                    <a:latin typeface="Arial"/>
                    <a:ea typeface="Arial"/>
                    <a:cs typeface="Arial"/>
                    <a:sym typeface="Arial"/>
                  </a:defRPr>
                </a:pPr>
                <a:endParaRPr sz="300" b="1" i="1" kern="0">
                  <a:solidFill>
                    <a:srgbClr val="000000"/>
                  </a:solidFill>
                  <a:uFill>
                    <a:solidFill>
                      <a:srgbClr val="000000"/>
                    </a:solidFill>
                  </a:uFill>
                  <a:latin typeface="Arial"/>
                  <a:ea typeface="Arial"/>
                  <a:cs typeface="Arial"/>
                  <a:sym typeface="Arial"/>
                </a:endParaRPr>
              </a:p>
            </p:txBody>
          </p:sp>
          <p:pic>
            <p:nvPicPr>
              <p:cNvPr id="51" name="Picture 50"/>
              <p:cNvPicPr>
                <a:picLocks/>
              </p:cNvPicPr>
              <p:nvPr/>
            </p:nvPicPr>
            <p:blipFill>
              <a:blip r:embed="rId10">
                <a:extLst/>
              </a:blip>
              <a:stretch>
                <a:fillRect/>
              </a:stretch>
            </p:blipFill>
            <p:spPr>
              <a:xfrm>
                <a:off x="-774100" y="-73986"/>
                <a:ext cx="795339" cy="652598"/>
              </a:xfrm>
              <a:prstGeom prst="rect">
                <a:avLst/>
              </a:prstGeom>
              <a:effectLst/>
            </p:spPr>
          </p:pic>
        </p:grpSp>
      </p:grpSp>
      <p:grpSp>
        <p:nvGrpSpPr>
          <p:cNvPr id="52" name="Group 51"/>
          <p:cNvGrpSpPr/>
          <p:nvPr/>
        </p:nvGrpSpPr>
        <p:grpSpPr>
          <a:xfrm>
            <a:off x="643156" y="2545769"/>
            <a:ext cx="1987729" cy="2329953"/>
            <a:chOff x="1350225" y="6279803"/>
            <a:chExt cx="5988056" cy="7019007"/>
          </a:xfrm>
        </p:grpSpPr>
        <p:graphicFrame>
          <p:nvGraphicFramePr>
            <p:cNvPr id="53" name="Object 52"/>
            <p:cNvGraphicFramePr>
              <a:graphicFrameLocks noChangeAspect="1"/>
            </p:cNvGraphicFramePr>
            <p:nvPr>
              <p:extLst>
                <p:ext uri="{D42A27DB-BD31-4B8C-83A1-F6EECF244321}">
                  <p14:modId xmlns:p14="http://schemas.microsoft.com/office/powerpoint/2010/main" val="2033102039"/>
                </p:ext>
              </p:extLst>
            </p:nvPr>
          </p:nvGraphicFramePr>
          <p:xfrm>
            <a:off x="1437868" y="8552408"/>
            <a:ext cx="3505200" cy="3429000"/>
          </p:xfrm>
          <a:graphic>
            <a:graphicData uri="http://schemas.openxmlformats.org/presentationml/2006/ole">
              <mc:AlternateContent xmlns:mc="http://schemas.openxmlformats.org/markup-compatibility/2006">
                <mc:Choice xmlns:v="urn:schemas-microsoft-com:vml" Requires="v">
                  <p:oleObj spid="_x0000_s1672" name="PHOTO-PAINT" r:id="rId11" imgW="3504960" imgH="3429000" progId="CorelPHOTOPAINT.Image.16">
                    <p:embed/>
                  </p:oleObj>
                </mc:Choice>
                <mc:Fallback>
                  <p:oleObj name="PHOTO-PAINT" r:id="rId11" imgW="3504960" imgH="3429000" progId="CorelPHOTOPAINT.Image.16">
                    <p:embed/>
                    <p:pic>
                      <p:nvPicPr>
                        <p:cNvPr id="35" name="Object 34"/>
                        <p:cNvPicPr/>
                        <p:nvPr/>
                      </p:nvPicPr>
                      <p:blipFill>
                        <a:blip r:embed="rId12"/>
                        <a:stretch>
                          <a:fillRect/>
                        </a:stretch>
                      </p:blipFill>
                      <p:spPr>
                        <a:xfrm>
                          <a:off x="1437868" y="8552408"/>
                          <a:ext cx="3505200" cy="3429000"/>
                        </a:xfrm>
                        <a:prstGeom prst="rect">
                          <a:avLst/>
                        </a:prstGeom>
                      </p:spPr>
                    </p:pic>
                  </p:oleObj>
                </mc:Fallback>
              </mc:AlternateContent>
            </a:graphicData>
          </a:graphic>
        </p:graphicFrame>
        <p:pic>
          <p:nvPicPr>
            <p:cNvPr id="54" name="Picture 53"/>
            <p:cNvPicPr>
              <a:picLocks/>
            </p:cNvPicPr>
            <p:nvPr/>
          </p:nvPicPr>
          <p:blipFill>
            <a:blip r:embed="rId13">
              <a:extLst/>
            </a:blip>
            <a:stretch>
              <a:fillRect/>
            </a:stretch>
          </p:blipFill>
          <p:spPr>
            <a:xfrm>
              <a:off x="1350226" y="8486119"/>
              <a:ext cx="3640773" cy="3561585"/>
            </a:xfrm>
            <a:prstGeom prst="rect">
              <a:avLst/>
            </a:prstGeom>
            <a:effectLst/>
          </p:spPr>
        </p:pic>
        <p:pic>
          <p:nvPicPr>
            <p:cNvPr id="55" name="Picture 54"/>
            <p:cNvPicPr>
              <a:picLocks/>
            </p:cNvPicPr>
            <p:nvPr/>
          </p:nvPicPr>
          <p:blipFill>
            <a:blip r:embed="rId14">
              <a:extLst/>
            </a:blip>
            <a:stretch>
              <a:fillRect/>
            </a:stretch>
          </p:blipFill>
          <p:spPr>
            <a:xfrm rot="21120000">
              <a:off x="1646039" y="11296384"/>
              <a:ext cx="2074825" cy="2002426"/>
            </a:xfrm>
            <a:prstGeom prst="rect">
              <a:avLst/>
            </a:prstGeom>
            <a:effectLst>
              <a:outerShdw blurRad="50800" dist="38100" dir="2700000" rotWithShape="0">
                <a:srgbClr val="000000">
                  <a:alpha val="43000"/>
                </a:srgbClr>
              </a:outerShdw>
            </a:effectLst>
          </p:spPr>
        </p:pic>
        <p:grpSp>
          <p:nvGrpSpPr>
            <p:cNvPr id="56" name="Group 325"/>
            <p:cNvGrpSpPr/>
            <p:nvPr/>
          </p:nvGrpSpPr>
          <p:grpSpPr>
            <a:xfrm>
              <a:off x="1350225" y="6279803"/>
              <a:ext cx="5988056" cy="2500445"/>
              <a:chOff x="-715869" y="-449352"/>
              <a:chExt cx="3342071" cy="1395553"/>
            </a:xfrm>
          </p:grpSpPr>
          <p:pic>
            <p:nvPicPr>
              <p:cNvPr id="57" name="Picture 56"/>
              <p:cNvPicPr>
                <a:picLocks/>
              </p:cNvPicPr>
              <p:nvPr/>
            </p:nvPicPr>
            <p:blipFill>
              <a:blip r:embed="rId15">
                <a:extLst/>
              </a:blip>
              <a:stretch>
                <a:fillRect/>
              </a:stretch>
            </p:blipFill>
            <p:spPr>
              <a:xfrm>
                <a:off x="-715869" y="-449352"/>
                <a:ext cx="3342071" cy="1395553"/>
              </a:xfrm>
              <a:prstGeom prst="rect">
                <a:avLst/>
              </a:prstGeom>
              <a:effectLst/>
            </p:spPr>
          </p:pic>
          <p:sp>
            <p:nvSpPr>
              <p:cNvPr id="58" name="Shape 324"/>
              <p:cNvSpPr/>
              <p:nvPr/>
            </p:nvSpPr>
            <p:spPr>
              <a:xfrm>
                <a:off x="-715866" y="-449352"/>
                <a:ext cx="3150826" cy="102985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8101" tIns="38101" rIns="38101" bIns="38101" numCol="1" anchor="t">
                <a:noAutofit/>
              </a:bodyPr>
              <a:lstStyle>
                <a:lvl1pPr marL="49990" marR="49990" defTabSz="914400">
                  <a:buClr>
                    <a:srgbClr val="000000"/>
                  </a:buClr>
                  <a:buFont typeface="Arial"/>
                  <a:defRPr sz="1600" b="1">
                    <a:uFill>
                      <a:solidFill>
                        <a:srgbClr val="000000"/>
                      </a:solidFill>
                    </a:uFill>
                    <a:latin typeface="Candara"/>
                    <a:ea typeface="Candara"/>
                    <a:cs typeface="Candara"/>
                    <a:sym typeface="Candara"/>
                  </a:defRPr>
                </a:lvl1pPr>
              </a:lstStyle>
              <a:p>
                <a:pPr marL="49990" marR="49990" lvl="0" indent="0" algn="ctr" defTabSz="914400" eaLnBrk="1" fontAlgn="auto" latinLnBrk="0" hangingPunct="0">
                  <a:lnSpc>
                    <a:spcPct val="100000"/>
                  </a:lnSpc>
                  <a:spcBef>
                    <a:spcPts val="0"/>
                  </a:spcBef>
                  <a:spcAft>
                    <a:spcPts val="0"/>
                  </a:spcAft>
                  <a:buClr>
                    <a:srgbClr val="000000"/>
                  </a:buClr>
                  <a:buSzTx/>
                  <a:buFont typeface="Arial"/>
                  <a:buNone/>
                  <a:tabLst/>
                  <a:defRPr/>
                </a:pPr>
                <a:r>
                  <a:rPr kumimoji="0" lang="en-US" sz="1300" i="1" u="none" strike="noStrike" kern="0" cap="none" spc="0" normalizeH="0" baseline="0" noProof="0" dirty="0" smtClean="0">
                    <a:ln>
                      <a:noFill/>
                    </a:ln>
                    <a:solidFill>
                      <a:srgbClr val="000000"/>
                    </a:solidFill>
                    <a:effectLst/>
                    <a:uLnTx/>
                    <a:uFill>
                      <a:solidFill>
                        <a:srgbClr val="000000"/>
                      </a:solidFill>
                    </a:uFill>
                    <a:latin typeface="Candara"/>
                    <a:sym typeface="Candara"/>
                  </a:rPr>
                  <a:t>Physics</a:t>
                </a:r>
                <a:r>
                  <a:rPr kumimoji="0" lang="en-US" sz="1300" i="1" u="none" strike="noStrike" kern="0" cap="none" spc="0" normalizeH="0" noProof="0" dirty="0" smtClean="0">
                    <a:ln>
                      <a:noFill/>
                    </a:ln>
                    <a:solidFill>
                      <a:srgbClr val="000000"/>
                    </a:solidFill>
                    <a:effectLst/>
                    <a:uLnTx/>
                    <a:uFill>
                      <a:solidFill>
                        <a:srgbClr val="000000"/>
                      </a:solidFill>
                    </a:uFill>
                    <a:latin typeface="Candara"/>
                    <a:sym typeface="Candara"/>
                  </a:rPr>
                  <a:t> analysis by (PhD) students, in papers &amp; analysis notes </a:t>
                </a:r>
                <a:endParaRPr kumimoji="0" sz="1300" i="1" u="none" strike="noStrike" kern="0" cap="none" spc="0" normalizeH="0" baseline="0" noProof="0" dirty="0">
                  <a:ln>
                    <a:noFill/>
                  </a:ln>
                  <a:solidFill>
                    <a:srgbClr val="000000"/>
                  </a:solidFill>
                  <a:effectLst/>
                  <a:uLnTx/>
                  <a:uFill>
                    <a:solidFill>
                      <a:srgbClr val="000000"/>
                    </a:solidFill>
                  </a:uFill>
                  <a:latin typeface="Candara"/>
                  <a:sym typeface="Candara"/>
                </a:endParaRPr>
              </a:p>
            </p:txBody>
          </p:sp>
        </p:grpSp>
      </p:grpSp>
      <p:grpSp>
        <p:nvGrpSpPr>
          <p:cNvPr id="61" name="Group 333"/>
          <p:cNvGrpSpPr/>
          <p:nvPr/>
        </p:nvGrpSpPr>
        <p:grpSpPr>
          <a:xfrm rot="20340000">
            <a:off x="7134838" y="1828264"/>
            <a:ext cx="430622" cy="473979"/>
            <a:chOff x="0" y="0"/>
            <a:chExt cx="724024" cy="796925"/>
          </a:xfrm>
        </p:grpSpPr>
        <p:sp>
          <p:nvSpPr>
            <p:cNvPr id="62" name="Shape 332"/>
            <p:cNvSpPr/>
            <p:nvPr/>
          </p:nvSpPr>
          <p:spPr>
            <a:xfrm>
              <a:off x="38162" y="38100"/>
              <a:ext cx="647701" cy="72072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A8D6FF"/>
            </a:solidFill>
            <a:ln>
              <a:noFill/>
            </a:ln>
            <a:effectLst/>
          </p:spPr>
          <p:txBody>
            <a:bodyPr wrap="square" lIns="50800" tIns="50800" rIns="50800" bIns="50800" numCol="1" anchor="ctr">
              <a:noAutofit/>
            </a:bodyPr>
            <a:lstStyle/>
            <a:p>
              <a:pPr marL="40641" marR="40641" defTabSz="457189" hangingPunct="0">
                <a:defRPr sz="1600">
                  <a:uFill>
                    <a:solidFill>
                      <a:srgbClr val="000000"/>
                    </a:solidFill>
                  </a:uFill>
                  <a:latin typeface="Arial"/>
                  <a:ea typeface="Arial"/>
                  <a:cs typeface="Arial"/>
                  <a:sym typeface="Arial"/>
                </a:defRPr>
              </a:pPr>
              <a:endParaRPr sz="400" b="1" i="1" kern="0">
                <a:solidFill>
                  <a:srgbClr val="000000"/>
                </a:solidFill>
                <a:uFill>
                  <a:solidFill>
                    <a:srgbClr val="000000"/>
                  </a:solidFill>
                </a:uFill>
                <a:latin typeface="Arial"/>
                <a:ea typeface="Arial"/>
                <a:cs typeface="Arial"/>
                <a:sym typeface="Arial"/>
              </a:endParaRPr>
            </a:p>
          </p:txBody>
        </p:sp>
        <p:pic>
          <p:nvPicPr>
            <p:cNvPr id="63" name="Picture 62"/>
            <p:cNvPicPr>
              <a:picLocks/>
            </p:cNvPicPr>
            <p:nvPr/>
          </p:nvPicPr>
          <p:blipFill>
            <a:blip r:embed="rId16">
              <a:extLst/>
            </a:blip>
            <a:stretch>
              <a:fillRect/>
            </a:stretch>
          </p:blipFill>
          <p:spPr>
            <a:xfrm>
              <a:off x="0" y="0"/>
              <a:ext cx="724025" cy="796925"/>
            </a:xfrm>
            <a:prstGeom prst="rect">
              <a:avLst/>
            </a:prstGeom>
            <a:effectLst/>
          </p:spPr>
        </p:pic>
      </p:grpSp>
      <p:grpSp>
        <p:nvGrpSpPr>
          <p:cNvPr id="64" name="Group 337"/>
          <p:cNvGrpSpPr/>
          <p:nvPr/>
        </p:nvGrpSpPr>
        <p:grpSpPr>
          <a:xfrm rot="20400000">
            <a:off x="6401550" y="3146963"/>
            <a:ext cx="561537" cy="432566"/>
            <a:chOff x="0" y="0"/>
            <a:chExt cx="944139" cy="727295"/>
          </a:xfrm>
        </p:grpSpPr>
        <p:sp>
          <p:nvSpPr>
            <p:cNvPr id="65" name="Shape 336"/>
            <p:cNvSpPr/>
            <p:nvPr/>
          </p:nvSpPr>
          <p:spPr>
            <a:xfrm>
              <a:off x="38100" y="38170"/>
              <a:ext cx="867940" cy="650956"/>
            </a:xfrm>
            <a:prstGeom prst="leftArrow">
              <a:avLst>
                <a:gd name="adj1" fmla="val 50000"/>
                <a:gd name="adj2" fmla="val 33167"/>
              </a:avLst>
            </a:prstGeom>
            <a:solidFill>
              <a:srgbClr val="A8D6FF"/>
            </a:solidFill>
            <a:ln>
              <a:noFill/>
            </a:ln>
            <a:effectLst/>
          </p:spPr>
          <p:txBody>
            <a:bodyPr wrap="square" lIns="50800" tIns="50800" rIns="50800" bIns="50800" numCol="1" anchor="ctr">
              <a:noAutofit/>
            </a:bodyPr>
            <a:lstStyle/>
            <a:p>
              <a:pPr marL="40641" marR="40641" defTabSz="457189" hangingPunct="0">
                <a:defRPr sz="1600">
                  <a:uFill>
                    <a:solidFill>
                      <a:srgbClr val="000000"/>
                    </a:solidFill>
                  </a:uFill>
                  <a:latin typeface="Arial"/>
                  <a:ea typeface="Arial"/>
                  <a:cs typeface="Arial"/>
                  <a:sym typeface="Arial"/>
                </a:defRPr>
              </a:pPr>
              <a:endParaRPr sz="300" b="1" i="1" kern="0">
                <a:solidFill>
                  <a:srgbClr val="000000"/>
                </a:solidFill>
                <a:uFill>
                  <a:solidFill>
                    <a:srgbClr val="000000"/>
                  </a:solidFill>
                </a:uFill>
                <a:latin typeface="Arial"/>
                <a:ea typeface="Arial"/>
                <a:cs typeface="Arial"/>
                <a:sym typeface="Arial"/>
              </a:endParaRPr>
            </a:p>
          </p:txBody>
        </p:sp>
        <p:pic>
          <p:nvPicPr>
            <p:cNvPr id="66" name="Picture 65"/>
            <p:cNvPicPr>
              <a:picLocks/>
            </p:cNvPicPr>
            <p:nvPr/>
          </p:nvPicPr>
          <p:blipFill>
            <a:blip r:embed="rId17">
              <a:extLst/>
            </a:blip>
            <a:stretch>
              <a:fillRect/>
            </a:stretch>
          </p:blipFill>
          <p:spPr>
            <a:xfrm>
              <a:off x="0" y="-1"/>
              <a:ext cx="944140" cy="727297"/>
            </a:xfrm>
            <a:prstGeom prst="rect">
              <a:avLst/>
            </a:prstGeom>
            <a:effectLst/>
          </p:spPr>
        </p:pic>
      </p:grpSp>
      <p:pic>
        <p:nvPicPr>
          <p:cNvPr id="67" name="Picture 6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860473" y="1539498"/>
            <a:ext cx="948594" cy="634503"/>
          </a:xfrm>
          <a:prstGeom prst="rect">
            <a:avLst/>
          </a:prstGeom>
          <a:effectLst>
            <a:glow rad="101600">
              <a:srgbClr val="6F2575">
                <a:alpha val="60000"/>
              </a:srgbClr>
            </a:glow>
          </a:effectLst>
        </p:spPr>
      </p:pic>
      <p:pic>
        <p:nvPicPr>
          <p:cNvPr id="68" name="Picture 6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885804" y="3558024"/>
            <a:ext cx="921895" cy="616645"/>
          </a:xfrm>
          <a:prstGeom prst="rect">
            <a:avLst/>
          </a:prstGeom>
          <a:effectLst>
            <a:glow rad="101600">
              <a:srgbClr val="6F2575">
                <a:alpha val="60000"/>
              </a:srgbClr>
            </a:glow>
          </a:effectLst>
        </p:spPr>
      </p:pic>
      <p:pic>
        <p:nvPicPr>
          <p:cNvPr id="69" name="Picture 6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275313" y="4061142"/>
            <a:ext cx="752836" cy="505236"/>
          </a:xfrm>
          <a:prstGeom prst="rect">
            <a:avLst/>
          </a:prstGeom>
          <a:effectLst>
            <a:glow rad="101600">
              <a:srgbClr val="6F2575">
                <a:alpha val="60000"/>
              </a:srgbClr>
            </a:glow>
          </a:effectLst>
        </p:spPr>
      </p:pic>
      <p:grpSp>
        <p:nvGrpSpPr>
          <p:cNvPr id="73" name="Group 320"/>
          <p:cNvGrpSpPr/>
          <p:nvPr/>
        </p:nvGrpSpPr>
        <p:grpSpPr>
          <a:xfrm>
            <a:off x="2360315" y="3388711"/>
            <a:ext cx="558956" cy="430631"/>
            <a:chOff x="0" y="0"/>
            <a:chExt cx="939800" cy="724040"/>
          </a:xfrm>
        </p:grpSpPr>
        <p:sp>
          <p:nvSpPr>
            <p:cNvPr id="74" name="Shape 319"/>
            <p:cNvSpPr/>
            <p:nvPr/>
          </p:nvSpPr>
          <p:spPr>
            <a:xfrm>
              <a:off x="38100" y="38170"/>
              <a:ext cx="863601" cy="647701"/>
            </a:xfrm>
            <a:prstGeom prst="leftArrow">
              <a:avLst>
                <a:gd name="adj1" fmla="val 50000"/>
                <a:gd name="adj2" fmla="val 33333"/>
              </a:avLst>
            </a:prstGeom>
            <a:solidFill>
              <a:srgbClr val="A8D6FF"/>
            </a:solidFill>
            <a:ln>
              <a:noFill/>
            </a:ln>
            <a:effectLst/>
          </p:spPr>
          <p:txBody>
            <a:bodyPr wrap="square" lIns="50800" tIns="50800" rIns="50800" bIns="50800" numCol="1" anchor="ctr">
              <a:noAutofit/>
            </a:bodyPr>
            <a:lstStyle/>
            <a:p>
              <a:pPr marL="40641" marR="40641" defTabSz="457189" hangingPunct="0">
                <a:defRPr sz="1600">
                  <a:uFill>
                    <a:solidFill>
                      <a:srgbClr val="000000"/>
                    </a:solidFill>
                  </a:uFill>
                  <a:latin typeface="Arial"/>
                  <a:ea typeface="Arial"/>
                  <a:cs typeface="Arial"/>
                  <a:sym typeface="Arial"/>
                </a:defRPr>
              </a:pPr>
              <a:endParaRPr sz="300" b="1" i="1" kern="0">
                <a:solidFill>
                  <a:srgbClr val="000000"/>
                </a:solidFill>
                <a:uFill>
                  <a:solidFill>
                    <a:srgbClr val="000000"/>
                  </a:solidFill>
                </a:uFill>
                <a:latin typeface="Arial"/>
                <a:ea typeface="Arial"/>
                <a:cs typeface="Arial"/>
                <a:sym typeface="Arial"/>
              </a:endParaRPr>
            </a:p>
          </p:txBody>
        </p:sp>
        <p:pic>
          <p:nvPicPr>
            <p:cNvPr id="75" name="Picture 74"/>
            <p:cNvPicPr>
              <a:picLocks/>
            </p:cNvPicPr>
            <p:nvPr/>
          </p:nvPicPr>
          <p:blipFill>
            <a:blip r:embed="rId20">
              <a:extLst/>
            </a:blip>
            <a:stretch>
              <a:fillRect/>
            </a:stretch>
          </p:blipFill>
          <p:spPr>
            <a:xfrm>
              <a:off x="0" y="-1"/>
              <a:ext cx="939801" cy="724042"/>
            </a:xfrm>
            <a:prstGeom prst="rect">
              <a:avLst/>
            </a:prstGeom>
            <a:effectLst/>
          </p:spPr>
        </p:pic>
      </p:grpSp>
    </p:spTree>
    <p:extLst>
      <p:ext uri="{BB962C8B-B14F-4D97-AF65-F5344CB8AC3E}">
        <p14:creationId xmlns:p14="http://schemas.microsoft.com/office/powerpoint/2010/main" val="3886696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4005" y="257394"/>
            <a:ext cx="8784000" cy="567000"/>
          </a:xfrm>
        </p:spPr>
        <p:txBody>
          <a:bodyPr>
            <a:noAutofit/>
          </a:bodyPr>
          <a:lstStyle/>
          <a:p>
            <a:r>
              <a:rPr lang="en-US" sz="2700" dirty="0" smtClean="0"/>
              <a:t>e-Infrastructures &amp; WLCG was one (of many) ingredients …</a:t>
            </a:r>
            <a:endParaRPr lang="en-GB" sz="2700" dirty="0"/>
          </a:p>
        </p:txBody>
      </p:sp>
      <p:sp>
        <p:nvSpPr>
          <p:cNvPr id="8" name="Text Placeholder 7"/>
          <p:cNvSpPr>
            <a:spLocks noGrp="1"/>
          </p:cNvSpPr>
          <p:nvPr>
            <p:ph type="body" sz="quarter" idx="14"/>
          </p:nvPr>
        </p:nvSpPr>
        <p:spPr>
          <a:xfrm>
            <a:off x="360363" y="4448686"/>
            <a:ext cx="8458225" cy="290114"/>
          </a:xfrm>
        </p:spPr>
        <p:txBody>
          <a:bodyPr/>
          <a:lstStyle/>
          <a:p>
            <a:r>
              <a:rPr lang="en-US" sz="900" dirty="0" smtClean="0"/>
              <a:t>CERN Higgs discovery conference, with </a:t>
            </a:r>
            <a:r>
              <a:rPr lang="it-IT" sz="900" dirty="0" smtClean="0"/>
              <a:t>Fabiola </a:t>
            </a:r>
            <a:r>
              <a:rPr lang="it-IT" sz="900" dirty="0"/>
              <a:t>Gianotti and Joe </a:t>
            </a:r>
            <a:r>
              <a:rPr lang="it-IT" sz="900" dirty="0" smtClean="0"/>
              <a:t>Incandela, Nobel prize for Higgs and Englert, 4 July 2012 Image source: CERN;  using WLCG resources</a:t>
            </a:r>
            <a:br>
              <a:rPr lang="it-IT" sz="900" dirty="0" smtClean="0"/>
            </a:br>
            <a:r>
              <a:rPr lang="it-IT" sz="900" dirty="0" smtClean="0"/>
              <a:t>GW150914, Nobel prize </a:t>
            </a:r>
            <a:r>
              <a:rPr lang="en-US" sz="900" dirty="0" smtClean="0"/>
              <a:t>Rainer </a:t>
            </a:r>
            <a:r>
              <a:rPr lang="en-US" sz="900" dirty="0"/>
              <a:t>Weiss, Barry </a:t>
            </a:r>
            <a:r>
              <a:rPr lang="en-US" sz="900" dirty="0" err="1" smtClean="0"/>
              <a:t>Barish</a:t>
            </a:r>
            <a:r>
              <a:rPr lang="en-US" sz="900" dirty="0" smtClean="0"/>
              <a:t>, Kip Thorne, </a:t>
            </a:r>
            <a:r>
              <a:rPr lang="en-US" sz="900" dirty="0" err="1" smtClean="0"/>
              <a:t>souces</a:t>
            </a:r>
            <a:r>
              <a:rPr lang="en-US" sz="900" dirty="0" smtClean="0"/>
              <a:t> LIGO</a:t>
            </a:r>
            <a:r>
              <a:rPr lang="en-US" sz="900" dirty="0"/>
              <a:t>, Caltech, and MIT https://</a:t>
            </a:r>
            <a:r>
              <a:rPr lang="en-US" sz="900" dirty="0" smtClean="0"/>
              <a:t>www.ligo.org/news.php; using OSG, select EGI sites, and REFEDS federated ID</a:t>
            </a:r>
            <a:endParaRPr lang="en-GB" sz="900" dirty="0"/>
          </a:p>
        </p:txBody>
      </p:sp>
      <p:sp>
        <p:nvSpPr>
          <p:cNvPr id="2" name="Footer Placeholder 1"/>
          <p:cNvSpPr>
            <a:spLocks noGrp="1"/>
          </p:cNvSpPr>
          <p:nvPr>
            <p:ph type="ftr" sz="quarter" idx="11"/>
          </p:nvPr>
        </p:nvSpPr>
        <p:spPr/>
        <p:txBody>
          <a:bodyPr/>
          <a:lstStyle/>
          <a:p>
            <a:r>
              <a:rPr lang="en-US" smtClean="0"/>
              <a:t>Computing Infrastructures for Research and WLCG</a:t>
            </a:r>
            <a:endParaRPr lang="nl-NL" dirty="0"/>
          </a:p>
        </p:txBody>
      </p:sp>
      <p:sp>
        <p:nvSpPr>
          <p:cNvPr id="3" name="Slide Number Placeholder 2"/>
          <p:cNvSpPr>
            <a:spLocks noGrp="1"/>
          </p:cNvSpPr>
          <p:nvPr>
            <p:ph type="sldNum" sz="quarter" idx="12"/>
          </p:nvPr>
        </p:nvSpPr>
        <p:spPr/>
        <p:txBody>
          <a:bodyPr/>
          <a:lstStyle/>
          <a:p>
            <a:fld id="{09B7AD4A-C94A-7B42-9E17-606C7F366C4B}" type="slidenum">
              <a:rPr lang="nl-NL" smtClean="0"/>
              <a:pPr/>
              <a:t>110</a:t>
            </a:fld>
            <a:endParaRPr lang="nl-N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005" y="880129"/>
            <a:ext cx="4715767" cy="314712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2758" y="1815260"/>
            <a:ext cx="3771200" cy="251413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4910" y="1234106"/>
            <a:ext cx="2663677" cy="158528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8682" y="2668305"/>
            <a:ext cx="1879906" cy="1719914"/>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4910" y="3013264"/>
            <a:ext cx="1381774" cy="1110103"/>
          </a:xfrm>
          <a:prstGeom prst="rect">
            <a:avLst/>
          </a:prstGeom>
        </p:spPr>
      </p:pic>
    </p:spTree>
    <p:extLst>
      <p:ext uri="{BB962C8B-B14F-4D97-AF65-F5344CB8AC3E}">
        <p14:creationId xmlns:p14="http://schemas.microsoft.com/office/powerpoint/2010/main" val="3798786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215900"/>
            <a:ext cx="7035800" cy="4800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9" name="Group 18"/>
          <p:cNvGrpSpPr/>
          <p:nvPr/>
        </p:nvGrpSpPr>
        <p:grpSpPr>
          <a:xfrm>
            <a:off x="522289" y="215900"/>
            <a:ext cx="6486240" cy="4635500"/>
            <a:chOff x="179388" y="215900"/>
            <a:chExt cx="8929687" cy="6381750"/>
          </a:xfrm>
        </p:grpSpPr>
        <p:pic>
          <p:nvPicPr>
            <p:cNvPr id="5" name="Picture 2" descr="Typical">
              <a:hlinkClick r:id="rId2"/>
            </p:cNvPr>
            <p:cNvPicPr>
              <a:picLocks noChangeArrowheads="1"/>
            </p:cNvPicPr>
            <p:nvPr/>
          </p:nvPicPr>
          <p:blipFill>
            <a:blip r:embed="rId3">
              <a:extLst>
                <a:ext uri="{28A0092B-C50C-407E-A947-70E740481C1C}">
                  <a14:useLocalDpi xmlns:a14="http://schemas.microsoft.com/office/drawing/2010/main" val="0"/>
                </a:ext>
              </a:extLst>
            </a:blip>
            <a:srcRect l="15118" t="10078" r="15118" b="10078"/>
            <a:stretch>
              <a:fillRect/>
            </a:stretch>
          </p:blipFill>
          <p:spPr bwMode="auto">
            <a:xfrm>
              <a:off x="179388" y="215900"/>
              <a:ext cx="28797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Ideal">
              <a:hlinkClick r:id="rId4"/>
            </p:cNvPr>
            <p:cNvPicPr>
              <a:picLocks noChangeArrowheads="1"/>
            </p:cNvPicPr>
            <p:nvPr/>
          </p:nvPicPr>
          <p:blipFill>
            <a:blip r:embed="rId5">
              <a:extLst>
                <a:ext uri="{28A0092B-C50C-407E-A947-70E740481C1C}">
                  <a14:useLocalDpi xmlns:a14="http://schemas.microsoft.com/office/drawing/2010/main" val="0"/>
                </a:ext>
              </a:extLst>
            </a:blip>
            <a:srcRect l="15118" t="10078" r="15118" b="10078"/>
            <a:stretch>
              <a:fillRect/>
            </a:stretch>
          </p:blipFill>
          <p:spPr bwMode="auto">
            <a:xfrm>
              <a:off x="3132138" y="260350"/>
              <a:ext cx="28797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heorist">
              <a:hlinkClick r:id="rId6"/>
            </p:cNvPr>
            <p:cNvPicPr>
              <a:picLocks noChangeArrowheads="1"/>
            </p:cNvPicPr>
            <p:nvPr/>
          </p:nvPicPr>
          <p:blipFill>
            <a:blip r:embed="rId7">
              <a:extLst>
                <a:ext uri="{28A0092B-C50C-407E-A947-70E740481C1C}">
                  <a14:useLocalDpi xmlns:a14="http://schemas.microsoft.com/office/drawing/2010/main" val="0"/>
                </a:ext>
              </a:extLst>
            </a:blip>
            <a:srcRect l="15118" t="10078" r="15118" b="10078"/>
            <a:stretch>
              <a:fillRect/>
            </a:stretch>
          </p:blipFill>
          <p:spPr bwMode="auto">
            <a:xfrm>
              <a:off x="6227763" y="260350"/>
              <a:ext cx="28797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Experimentalist">
              <a:hlinkClick r:id="rId8"/>
            </p:cNvPr>
            <p:cNvPicPr>
              <a:picLocks noChangeArrowheads="1"/>
            </p:cNvPicPr>
            <p:nvPr/>
          </p:nvPicPr>
          <p:blipFill>
            <a:blip r:embed="rId9">
              <a:extLst>
                <a:ext uri="{28A0092B-C50C-407E-A947-70E740481C1C}">
                  <a14:useLocalDpi xmlns:a14="http://schemas.microsoft.com/office/drawing/2010/main" val="0"/>
                </a:ext>
              </a:extLst>
            </a:blip>
            <a:srcRect l="15118" t="10078" r="15118" b="10078"/>
            <a:stretch>
              <a:fillRect/>
            </a:stretch>
          </p:blipFill>
          <p:spPr bwMode="auto">
            <a:xfrm>
              <a:off x="250825" y="2349500"/>
              <a:ext cx="288131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Undergrad">
              <a:hlinkClick r:id="rId10"/>
            </p:cNvPr>
            <p:cNvPicPr>
              <a:picLocks noChangeArrowheads="1"/>
            </p:cNvPicPr>
            <p:nvPr/>
          </p:nvPicPr>
          <p:blipFill>
            <a:blip r:embed="rId11">
              <a:extLst>
                <a:ext uri="{28A0092B-C50C-407E-A947-70E740481C1C}">
                  <a14:useLocalDpi xmlns:a14="http://schemas.microsoft.com/office/drawing/2010/main" val="0"/>
                </a:ext>
              </a:extLst>
            </a:blip>
            <a:srcRect l="15118" t="10078" r="15118" b="10078"/>
            <a:stretch>
              <a:fillRect/>
            </a:stretch>
          </p:blipFill>
          <p:spPr bwMode="auto">
            <a:xfrm>
              <a:off x="3132138" y="2349500"/>
              <a:ext cx="287972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Guest">
              <a:hlinkClick r:id="rId12"/>
            </p:cNvPr>
            <p:cNvPicPr>
              <a:picLocks noChangeArrowheads="1"/>
            </p:cNvPicPr>
            <p:nvPr/>
          </p:nvPicPr>
          <p:blipFill>
            <a:blip r:embed="rId13">
              <a:extLst>
                <a:ext uri="{28A0092B-C50C-407E-A947-70E740481C1C}">
                  <a14:useLocalDpi xmlns:a14="http://schemas.microsoft.com/office/drawing/2010/main" val="0"/>
                </a:ext>
              </a:extLst>
            </a:blip>
            <a:srcRect l="15118" t="10078" r="15118" b="10078"/>
            <a:stretch>
              <a:fillRect/>
            </a:stretch>
          </p:blipFill>
          <p:spPr bwMode="auto">
            <a:xfrm>
              <a:off x="6227763" y="2349500"/>
              <a:ext cx="287972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Nobel">
              <a:hlinkClick r:id="rId14"/>
            </p:cNvPr>
            <p:cNvPicPr>
              <a:picLocks noChangeArrowheads="1"/>
            </p:cNvPicPr>
            <p:nvPr/>
          </p:nvPicPr>
          <p:blipFill>
            <a:blip r:embed="rId15">
              <a:extLst>
                <a:ext uri="{28A0092B-C50C-407E-A947-70E740481C1C}">
                  <a14:useLocalDpi xmlns:a14="http://schemas.microsoft.com/office/drawing/2010/main" val="0"/>
                </a:ext>
              </a:extLst>
            </a:blip>
            <a:srcRect l="15118" t="10078" r="15118" b="10078"/>
            <a:stretch>
              <a:fillRect/>
            </a:stretch>
          </p:blipFill>
          <p:spPr bwMode="auto">
            <a:xfrm>
              <a:off x="250825" y="4437063"/>
              <a:ext cx="2881313"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Poetry">
              <a:hlinkClick r:id="rId16"/>
            </p:cNvPr>
            <p:cNvPicPr>
              <a:picLocks noChangeArrowheads="1"/>
            </p:cNvPicPr>
            <p:nvPr/>
          </p:nvPicPr>
          <p:blipFill>
            <a:blip r:embed="rId17">
              <a:extLst>
                <a:ext uri="{28A0092B-C50C-407E-A947-70E740481C1C}">
                  <a14:useLocalDpi xmlns:a14="http://schemas.microsoft.com/office/drawing/2010/main" val="0"/>
                </a:ext>
              </a:extLst>
            </a:blip>
            <a:srcRect l="15118" t="10078" r="15118" b="10078"/>
            <a:stretch>
              <a:fillRect/>
            </a:stretch>
          </p:blipFill>
          <p:spPr bwMode="auto">
            <a:xfrm>
              <a:off x="3203575" y="4437063"/>
              <a:ext cx="28797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8" descr="Politician">
              <a:hlinkClick r:id="rId18"/>
            </p:cNvPr>
            <p:cNvPicPr>
              <a:picLocks noChangeArrowheads="1"/>
            </p:cNvPicPr>
            <p:nvPr/>
          </p:nvPicPr>
          <p:blipFill>
            <a:blip r:embed="rId19">
              <a:extLst>
                <a:ext uri="{28A0092B-C50C-407E-A947-70E740481C1C}">
                  <a14:useLocalDpi xmlns:a14="http://schemas.microsoft.com/office/drawing/2010/main" val="0"/>
                </a:ext>
              </a:extLst>
            </a:blip>
            <a:srcRect l="15118" t="10078" r="15118" b="10078"/>
            <a:stretch>
              <a:fillRect/>
            </a:stretch>
          </p:blipFill>
          <p:spPr bwMode="auto">
            <a:xfrm>
              <a:off x="6227763" y="4437063"/>
              <a:ext cx="2881312"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11"/>
          <p:cNvSpPr>
            <a:spLocks noChangeArrowheads="1"/>
          </p:cNvSpPr>
          <p:nvPr/>
        </p:nvSpPr>
        <p:spPr bwMode="auto">
          <a:xfrm>
            <a:off x="998254" y="4818660"/>
            <a:ext cx="60102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it-IT" altLang="en-US" sz="1000" dirty="0">
                <a:solidFill>
                  <a:srgbClr val="001A3B"/>
                </a:solidFill>
              </a:rPr>
              <a:t>http://</a:t>
            </a:r>
            <a:r>
              <a:rPr lang="it-IT" altLang="en-US" sz="1000" dirty="0" smtClean="0">
                <a:solidFill>
                  <a:srgbClr val="001A3B"/>
                </a:solidFill>
              </a:rPr>
              <a:t>manyworldstheory.com/2013/10/03/the-9-kinds-of-physics-seminar/</a:t>
            </a:r>
          </a:p>
        </p:txBody>
      </p:sp>
    </p:spTree>
    <p:extLst>
      <p:ext uri="{BB962C8B-B14F-4D97-AF65-F5344CB8AC3E}">
        <p14:creationId xmlns:p14="http://schemas.microsoft.com/office/powerpoint/2010/main" val="12009971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Q&amp;A time!</a:t>
            </a:r>
            <a:endParaRPr lang="en-GB" dirty="0"/>
          </a:p>
        </p:txBody>
      </p:sp>
      <p:sp>
        <p:nvSpPr>
          <p:cNvPr id="5" name="Subtitle 4"/>
          <p:cNvSpPr>
            <a:spLocks noGrp="1"/>
          </p:cNvSpPr>
          <p:nvPr>
            <p:ph type="subTitle" idx="1"/>
          </p:nvPr>
        </p:nvSpPr>
        <p:spPr>
          <a:xfrm>
            <a:off x="564588" y="1829639"/>
            <a:ext cx="4196618" cy="821353"/>
          </a:xfrm>
        </p:spPr>
        <p:txBody>
          <a:bodyPr/>
          <a:lstStyle/>
          <a:p>
            <a:endParaRPr lang="en-GB" sz="16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369" y="4214923"/>
            <a:ext cx="903814" cy="351568"/>
          </a:xfrm>
          <a:prstGeom prst="rect">
            <a:avLst/>
          </a:prstGeom>
        </p:spPr>
      </p:pic>
      <p:grpSp>
        <p:nvGrpSpPr>
          <p:cNvPr id="12" name="Group 11"/>
          <p:cNvGrpSpPr/>
          <p:nvPr/>
        </p:nvGrpSpPr>
        <p:grpSpPr>
          <a:xfrm>
            <a:off x="356368" y="3376991"/>
            <a:ext cx="4196618" cy="821353"/>
            <a:chOff x="356368" y="3176756"/>
            <a:chExt cx="4196618" cy="821353"/>
          </a:xfrm>
        </p:grpSpPr>
        <p:sp>
          <p:nvSpPr>
            <p:cNvPr id="9" name="Subtitle 4"/>
            <p:cNvSpPr txBox="1">
              <a:spLocks/>
            </p:cNvSpPr>
            <p:nvPr/>
          </p:nvSpPr>
          <p:spPr>
            <a:xfrm>
              <a:off x="356368" y="3176756"/>
              <a:ext cx="4196618" cy="821353"/>
            </a:xfrm>
            <a:prstGeom prst="rect">
              <a:avLst/>
            </a:prstGeom>
          </p:spPr>
          <p:txBody>
            <a:bodyPr vert="horz" lIns="0" tIns="0" rIns="0" bIns="0" rtlCol="0">
              <a:noAutofit/>
            </a:bodyPr>
            <a:lstStyle>
              <a:lvl1pPr marL="0" indent="0" algn="l" defTabSz="457200" rtl="0" eaLnBrk="1" latinLnBrk="0" hangingPunct="1">
                <a:spcBef>
                  <a:spcPts val="0"/>
                </a:spcBef>
                <a:buFont typeface="Arial"/>
                <a:buNone/>
                <a:defRPr sz="2000" kern="1200">
                  <a:solidFill>
                    <a:srgbClr val="FFFFFF"/>
                  </a:solidFill>
                  <a:latin typeface="+mj-lt"/>
                  <a:ea typeface="+mn-ea"/>
                  <a:cs typeface="Verdana"/>
                </a:defRPr>
              </a:lvl1pPr>
              <a:lvl2pPr marL="457200" indent="0" algn="ctr" defTabSz="457200" rtl="0" eaLnBrk="1" latinLnBrk="0" hangingPunct="1">
                <a:spcBef>
                  <a:spcPts val="0"/>
                </a:spcBef>
                <a:buFont typeface="Lucida Grande"/>
                <a:buNone/>
                <a:defRPr sz="1800" kern="1200">
                  <a:solidFill>
                    <a:schemeClr val="tx1">
                      <a:tint val="75000"/>
                    </a:schemeClr>
                  </a:solidFill>
                  <a:latin typeface="+mj-lt"/>
                  <a:ea typeface="+mn-ea"/>
                  <a:cs typeface="Verdana"/>
                </a:defRPr>
              </a:lvl2pPr>
              <a:lvl3pPr marL="914400" indent="0" algn="ctr" defTabSz="457200" rtl="0" eaLnBrk="1" latinLnBrk="0" hangingPunct="1">
                <a:spcBef>
                  <a:spcPts val="0"/>
                </a:spcBef>
                <a:buFont typeface="Lucida Grande"/>
                <a:buNone/>
                <a:defRPr sz="1600" kern="1200">
                  <a:solidFill>
                    <a:schemeClr val="tx1">
                      <a:tint val="75000"/>
                    </a:schemeClr>
                  </a:solidFill>
                  <a:latin typeface="+mj-lt"/>
                  <a:ea typeface="+mn-ea"/>
                  <a:cs typeface="Verdana"/>
                </a:defRPr>
              </a:lvl3pPr>
              <a:lvl4pPr marL="1371600" indent="0" algn="ctr" defTabSz="457200" rtl="0" eaLnBrk="1" latinLnBrk="0" hangingPunct="1">
                <a:spcBef>
                  <a:spcPts val="0"/>
                </a:spcBef>
                <a:buFont typeface="Lucida Grande"/>
                <a:buNone/>
                <a:defRPr sz="1400" kern="1200">
                  <a:solidFill>
                    <a:schemeClr val="tx1">
                      <a:tint val="75000"/>
                    </a:schemeClr>
                  </a:solidFill>
                  <a:latin typeface="+mj-lt"/>
                  <a:ea typeface="+mn-ea"/>
                  <a:cs typeface="Verdana"/>
                </a:defRPr>
              </a:lvl4pPr>
              <a:lvl5pPr marL="1828800" indent="0" algn="ctr" defTabSz="457200" rtl="0" eaLnBrk="1" latinLnBrk="0" hangingPunct="1">
                <a:spcBef>
                  <a:spcPts val="0"/>
                </a:spcBef>
                <a:buFont typeface="Lucida Grande"/>
                <a:buNone/>
                <a:defRPr sz="1400" kern="1200">
                  <a:solidFill>
                    <a:schemeClr val="tx1">
                      <a:tint val="75000"/>
                    </a:schemeClr>
                  </a:solidFill>
                  <a:latin typeface="+mj-lt"/>
                  <a:ea typeface="+mn-ea"/>
                  <a:cs typeface="Verdan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800" dirty="0" smtClean="0">
                  <a:solidFill>
                    <a:schemeClr val="bg1">
                      <a:lumMod val="65000"/>
                    </a:schemeClr>
                  </a:solidFill>
                </a:rPr>
                <a:t>David Groep, davidg@nikhef.nl</a:t>
              </a:r>
            </a:p>
            <a:p>
              <a:r>
                <a:rPr lang="en-GB" sz="1400" i="1" dirty="0" smtClean="0">
                  <a:solidFill>
                    <a:schemeClr val="bg1">
                      <a:lumMod val="65000"/>
                    </a:schemeClr>
                  </a:solidFill>
                </a:rPr>
                <a:t>https://www.nikhef.nl/~davidg/presentations/</a:t>
              </a:r>
            </a:p>
            <a:p>
              <a:r>
                <a:rPr lang="en-GB" sz="1400" i="1" dirty="0" smtClean="0">
                  <a:solidFill>
                    <a:schemeClr val="bg1">
                      <a:lumMod val="65000"/>
                    </a:schemeClr>
                  </a:solidFill>
                </a:rPr>
                <a:t>      https://orcid.org/0000-0003-1026-6606</a:t>
              </a:r>
            </a:p>
            <a:p>
              <a:endParaRPr lang="en-GB" sz="1400" i="1" dirty="0">
                <a:solidFill>
                  <a:schemeClr val="bg1">
                    <a:lumMod val="65000"/>
                  </a:schemeClr>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68" y="3673258"/>
              <a:ext cx="198537" cy="198537"/>
            </a:xfrm>
            <a:prstGeom prst="rect">
              <a:avLst/>
            </a:prstGeom>
          </p:spPr>
        </p:pic>
      </p:gr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2796" y="3896561"/>
            <a:ext cx="813818" cy="152400"/>
          </a:xfrm>
          <a:prstGeom prst="rect">
            <a:avLst/>
          </a:prstGeom>
        </p:spPr>
      </p:pic>
    </p:spTree>
    <p:extLst>
      <p:ext uri="{BB962C8B-B14F-4D97-AF65-F5344CB8AC3E}">
        <p14:creationId xmlns:p14="http://schemas.microsoft.com/office/powerpoint/2010/main" val="8517513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ctrTitle"/>
          </p:nvPr>
        </p:nvSpPr>
        <p:spPr>
          <a:xfrm>
            <a:off x="564588" y="189852"/>
            <a:ext cx="7405932" cy="1653944"/>
          </a:xfrm>
        </p:spPr>
        <p:txBody>
          <a:bodyPr/>
          <a:lstStyle/>
          <a:p>
            <a:r>
              <a:rPr lang="en-US" dirty="0" smtClean="0"/>
              <a:t>Ancillary materials</a:t>
            </a:r>
            <a:endParaRPr lang="en-GB" dirty="0"/>
          </a:p>
        </p:txBody>
      </p:sp>
      <p:sp>
        <p:nvSpPr>
          <p:cNvPr id="24" name="Subtitle 23"/>
          <p:cNvSpPr>
            <a:spLocks noGrp="1"/>
          </p:cNvSpPr>
          <p:nvPr>
            <p:ph type="subTitle" idx="1"/>
          </p:nvPr>
        </p:nvSpPr>
        <p:spPr/>
        <p:txBody>
          <a:bodyPr/>
          <a:lstStyle/>
          <a:p>
            <a:endParaRPr lang="en-US" dirty="0" smtClean="0"/>
          </a:p>
        </p:txBody>
      </p:sp>
    </p:spTree>
    <p:extLst>
      <p:ext uri="{BB962C8B-B14F-4D97-AF65-F5344CB8AC3E}">
        <p14:creationId xmlns:p14="http://schemas.microsoft.com/office/powerpoint/2010/main" val="3654538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a:t>Open Systems Interconnection model (OSI model</a:t>
            </a:r>
            <a:r>
              <a:rPr lang="en-US" dirty="0" smtClean="0"/>
              <a:t>)</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114</a:t>
            </a:fld>
            <a:endParaRPr lang="nl-NL" dirty="0"/>
          </a:p>
        </p:txBody>
      </p:sp>
      <p:sp>
        <p:nvSpPr>
          <p:cNvPr id="11" name="Text Placeholder 10"/>
          <p:cNvSpPr>
            <a:spLocks noGrp="1"/>
          </p:cNvSpPr>
          <p:nvPr>
            <p:ph type="body" sz="quarter" idx="14"/>
          </p:nvPr>
        </p:nvSpPr>
        <p:spPr/>
        <p:txBody>
          <a:bodyPr/>
          <a:lstStyle/>
          <a:p>
            <a:r>
              <a:rPr lang="en-US" dirty="0" smtClean="0"/>
              <a:t>OSI X.200 layering model</a:t>
            </a:r>
            <a:r>
              <a:rPr lang="en-US" dirty="0"/>
              <a:t>, </a:t>
            </a:r>
            <a:r>
              <a:rPr lang="en-US" dirty="0" smtClean="0"/>
              <a:t>ITU-T (CCITT), https</a:t>
            </a:r>
            <a:r>
              <a:rPr lang="en-US" dirty="0"/>
              <a:t>://</a:t>
            </a:r>
            <a:r>
              <a:rPr lang="en-US" dirty="0" smtClean="0"/>
              <a:t>www.itu.int/rec/T-REC-X.200; image adapted from https</a:t>
            </a:r>
            <a:r>
              <a:rPr lang="en-US" dirty="0"/>
              <a:t>://</a:t>
            </a:r>
            <a:r>
              <a:rPr lang="en-US" dirty="0" smtClean="0"/>
              <a:t>en.wikipedia.org/wiki/OSI_model </a:t>
            </a:r>
            <a:endParaRPr lang="en-GB" dirty="0"/>
          </a:p>
        </p:txBody>
      </p:sp>
      <p:graphicFrame>
        <p:nvGraphicFramePr>
          <p:cNvPr id="8" name="Table 7"/>
          <p:cNvGraphicFramePr>
            <a:graphicFrameLocks noGrp="1"/>
          </p:cNvGraphicFramePr>
          <p:nvPr>
            <p:extLst>
              <p:ext uri="{D42A27DB-BD31-4B8C-83A1-F6EECF244321}">
                <p14:modId xmlns:p14="http://schemas.microsoft.com/office/powerpoint/2010/main" val="2400935981"/>
              </p:ext>
            </p:extLst>
          </p:nvPr>
        </p:nvGraphicFramePr>
        <p:xfrm>
          <a:off x="360364" y="998460"/>
          <a:ext cx="8326436" cy="3329293"/>
        </p:xfrm>
        <a:graphic>
          <a:graphicData uri="http://schemas.openxmlformats.org/drawingml/2006/table">
            <a:tbl>
              <a:tblPr/>
              <a:tblGrid>
                <a:gridCol w="1179875">
                  <a:extLst>
                    <a:ext uri="{9D8B030D-6E8A-4147-A177-3AD203B41FA5}">
                      <a16:colId xmlns:a16="http://schemas.microsoft.com/office/drawing/2014/main" val="2082552751"/>
                    </a:ext>
                  </a:extLst>
                </a:gridCol>
                <a:gridCol w="854388">
                  <a:extLst>
                    <a:ext uri="{9D8B030D-6E8A-4147-A177-3AD203B41FA5}">
                      <a16:colId xmlns:a16="http://schemas.microsoft.com/office/drawing/2014/main" val="2086211898"/>
                    </a:ext>
                  </a:extLst>
                </a:gridCol>
                <a:gridCol w="1871517">
                  <a:extLst>
                    <a:ext uri="{9D8B030D-6E8A-4147-A177-3AD203B41FA5}">
                      <a16:colId xmlns:a16="http://schemas.microsoft.com/office/drawing/2014/main" val="1853609188"/>
                    </a:ext>
                  </a:extLst>
                </a:gridCol>
                <a:gridCol w="4420656">
                  <a:extLst>
                    <a:ext uri="{9D8B030D-6E8A-4147-A177-3AD203B41FA5}">
                      <a16:colId xmlns:a16="http://schemas.microsoft.com/office/drawing/2014/main" val="1795635087"/>
                    </a:ext>
                  </a:extLst>
                </a:gridCol>
              </a:tblGrid>
              <a:tr h="412595">
                <a:tc gridSpan="3">
                  <a:txBody>
                    <a:bodyPr/>
                    <a:lstStyle/>
                    <a:p>
                      <a:r>
                        <a:rPr lang="en-GB" sz="1400" dirty="0"/>
                        <a:t>Layer </a:t>
                      </a:r>
                    </a:p>
                  </a:txBody>
                  <a:tcPr marL="16923" marR="16923" marT="8461" marB="8461" anchor="ctr">
                    <a:lnL>
                      <a:noFill/>
                    </a:lnL>
                    <a:lnR>
                      <a:noFill/>
                    </a:lnR>
                    <a:lnT>
                      <a:noFill/>
                    </a:lnT>
                    <a:lnB>
                      <a:noFill/>
                    </a:lnB>
                    <a:solidFill>
                      <a:schemeClr val="bg1">
                        <a:lumMod val="95000"/>
                      </a:schemeClr>
                    </a:solidFill>
                  </a:tcPr>
                </a:tc>
                <a:tc hMerge="1">
                  <a:txBody>
                    <a:bodyPr/>
                    <a:lstStyle/>
                    <a:p>
                      <a:endParaRPr lang="en-GB"/>
                    </a:p>
                  </a:txBody>
                  <a:tcPr/>
                </a:tc>
                <a:tc hMerge="1">
                  <a:txBody>
                    <a:bodyPr/>
                    <a:lstStyle/>
                    <a:p>
                      <a:endParaRPr lang="en-GB"/>
                    </a:p>
                  </a:txBody>
                  <a:tcPr/>
                </a:tc>
                <a:tc>
                  <a:txBody>
                    <a:bodyPr/>
                    <a:lstStyle/>
                    <a:p>
                      <a:r>
                        <a:rPr lang="en-GB" sz="1400" dirty="0" smtClean="0"/>
                        <a:t>Function</a:t>
                      </a:r>
                      <a:endParaRPr lang="en-GB" sz="1400" dirty="0"/>
                    </a:p>
                  </a:txBody>
                  <a:tcPr marL="16923" marR="16923" marT="8461" marB="8461" anchor="ctr">
                    <a:lnL>
                      <a:noFill/>
                    </a:lnL>
                    <a:lnR>
                      <a:noFill/>
                    </a:lnR>
                    <a:lnT>
                      <a:noFill/>
                    </a:lnT>
                    <a:lnB>
                      <a:noFill/>
                    </a:lnB>
                    <a:solidFill>
                      <a:schemeClr val="bg1">
                        <a:lumMod val="95000"/>
                      </a:schemeClr>
                    </a:solidFill>
                  </a:tcPr>
                </a:tc>
                <a:extLst>
                  <a:ext uri="{0D108BD9-81ED-4DB2-BD59-A6C34878D82A}">
                    <a16:rowId xmlns:a16="http://schemas.microsoft.com/office/drawing/2014/main" val="137855938"/>
                  </a:ext>
                </a:extLst>
              </a:tr>
              <a:tr h="327554">
                <a:tc rowSpan="4">
                  <a:txBody>
                    <a:bodyPr/>
                    <a:lstStyle/>
                    <a:p>
                      <a:r>
                        <a:rPr lang="en-GB" sz="1400" dirty="0"/>
                        <a:t>Host</a:t>
                      </a:r>
                      <a:br>
                        <a:rPr lang="en-GB" sz="1400" dirty="0"/>
                      </a:br>
                      <a:r>
                        <a:rPr lang="en-GB" sz="1400" dirty="0"/>
                        <a:t>layers </a:t>
                      </a:r>
                    </a:p>
                  </a:txBody>
                  <a:tcPr marL="16923" marR="16923" marT="8461" marB="8461" anchor="ctr">
                    <a:lnL>
                      <a:noFill/>
                    </a:lnL>
                    <a:lnR>
                      <a:noFill/>
                    </a:lnR>
                    <a:lnT>
                      <a:noFill/>
                    </a:lnT>
                    <a:lnB>
                      <a:noFill/>
                    </a:lnB>
                    <a:solidFill>
                      <a:schemeClr val="accent5">
                        <a:lumMod val="20000"/>
                        <a:lumOff val="80000"/>
                      </a:schemeClr>
                    </a:solidFill>
                  </a:tcPr>
                </a:tc>
                <a:tc>
                  <a:txBody>
                    <a:bodyPr/>
                    <a:lstStyle/>
                    <a:p>
                      <a:r>
                        <a:rPr lang="en-GB" sz="1400">
                          <a:effectLst/>
                        </a:rPr>
                        <a:t>7 </a:t>
                      </a:r>
                    </a:p>
                  </a:txBody>
                  <a:tcPr marL="16923" marR="16923" marT="8461" marB="8461" anchor="ctr">
                    <a:lnL>
                      <a:noFill/>
                    </a:lnL>
                    <a:lnR>
                      <a:noFill/>
                    </a:lnR>
                    <a:lnT>
                      <a:noFill/>
                    </a:lnT>
                    <a:lnB>
                      <a:noFill/>
                    </a:lnB>
                    <a:solidFill>
                      <a:srgbClr val="D8EC9B"/>
                    </a:solidFill>
                  </a:tcPr>
                </a:tc>
                <a:tc>
                  <a:txBody>
                    <a:bodyPr/>
                    <a:lstStyle/>
                    <a:p>
                      <a:r>
                        <a:rPr lang="en-GB" sz="1400" dirty="0">
                          <a:effectLst/>
                          <a:hlinkClick r:id="rId2" tooltip="Application layer"/>
                        </a:rPr>
                        <a:t>Application</a:t>
                      </a:r>
                      <a:r>
                        <a:rPr lang="en-GB" sz="1400" dirty="0">
                          <a:effectLst/>
                        </a:rPr>
                        <a:t> </a:t>
                      </a:r>
                    </a:p>
                  </a:txBody>
                  <a:tcPr marL="16923" marR="16923" marT="8461" marB="8461" anchor="ctr">
                    <a:lnL>
                      <a:noFill/>
                    </a:lnL>
                    <a:lnR>
                      <a:noFill/>
                    </a:lnR>
                    <a:lnT>
                      <a:noFill/>
                    </a:lnT>
                    <a:lnB>
                      <a:noFill/>
                    </a:lnB>
                    <a:solidFill>
                      <a:srgbClr val="D8EC9B"/>
                    </a:solidFill>
                  </a:tcPr>
                </a:tc>
                <a:tc>
                  <a:txBody>
                    <a:bodyPr/>
                    <a:lstStyle/>
                    <a:p>
                      <a:r>
                        <a:rPr lang="en-US" sz="1100" dirty="0">
                          <a:effectLst/>
                        </a:rPr>
                        <a:t>High-level protocols </a:t>
                      </a:r>
                      <a:r>
                        <a:rPr lang="en-US" sz="1100" dirty="0" smtClean="0">
                          <a:effectLst/>
                        </a:rPr>
                        <a:t>(resource sharing,</a:t>
                      </a:r>
                      <a:r>
                        <a:rPr lang="en-US" sz="1100" baseline="0" dirty="0" smtClean="0">
                          <a:effectLst/>
                        </a:rPr>
                        <a:t> </a:t>
                      </a:r>
                      <a:r>
                        <a:rPr lang="en-US" sz="1100" dirty="0" smtClean="0">
                          <a:effectLst/>
                        </a:rPr>
                        <a:t>remote </a:t>
                      </a:r>
                      <a:r>
                        <a:rPr lang="en-US" sz="1100" dirty="0">
                          <a:effectLst/>
                        </a:rPr>
                        <a:t>file </a:t>
                      </a:r>
                      <a:r>
                        <a:rPr lang="en-US" sz="1100" dirty="0" smtClean="0">
                          <a:effectLst/>
                        </a:rPr>
                        <a:t>access)</a:t>
                      </a:r>
                      <a:endParaRPr lang="en-US" sz="1100" dirty="0">
                        <a:effectLst/>
                      </a:endParaRPr>
                    </a:p>
                  </a:txBody>
                  <a:tcPr marL="16923" marR="16923" marT="8461" marB="8461" anchor="ctr">
                    <a:lnL>
                      <a:noFill/>
                    </a:lnL>
                    <a:lnR>
                      <a:noFill/>
                    </a:lnR>
                    <a:lnT>
                      <a:noFill/>
                    </a:lnT>
                    <a:lnB>
                      <a:noFill/>
                    </a:lnB>
                    <a:solidFill>
                      <a:srgbClr val="D8EC9C"/>
                    </a:solidFill>
                  </a:tcPr>
                </a:tc>
                <a:extLst>
                  <a:ext uri="{0D108BD9-81ED-4DB2-BD59-A6C34878D82A}">
                    <a16:rowId xmlns:a16="http://schemas.microsoft.com/office/drawing/2014/main" val="2126682946"/>
                  </a:ext>
                </a:extLst>
              </a:tr>
              <a:tr h="483463">
                <a:tc vMerge="1">
                  <a:txBody>
                    <a:bodyPr/>
                    <a:lstStyle/>
                    <a:p>
                      <a:endParaRPr lang="en-GB"/>
                    </a:p>
                  </a:txBody>
                  <a:tcPr/>
                </a:tc>
                <a:tc>
                  <a:txBody>
                    <a:bodyPr/>
                    <a:lstStyle/>
                    <a:p>
                      <a:r>
                        <a:rPr lang="en-GB" sz="1400">
                          <a:effectLst/>
                        </a:rPr>
                        <a:t>6 </a:t>
                      </a:r>
                    </a:p>
                  </a:txBody>
                  <a:tcPr marL="16923" marR="16923" marT="8461" marB="8461" anchor="ctr">
                    <a:lnL>
                      <a:noFill/>
                    </a:lnL>
                    <a:lnR>
                      <a:noFill/>
                    </a:lnR>
                    <a:lnT>
                      <a:noFill/>
                    </a:lnT>
                    <a:lnB>
                      <a:noFill/>
                    </a:lnB>
                    <a:solidFill>
                      <a:srgbClr val="D8EC9B"/>
                    </a:solidFill>
                  </a:tcPr>
                </a:tc>
                <a:tc>
                  <a:txBody>
                    <a:bodyPr/>
                    <a:lstStyle/>
                    <a:p>
                      <a:r>
                        <a:rPr lang="en-GB" sz="1400" dirty="0">
                          <a:effectLst/>
                          <a:hlinkClick r:id="rId3" tooltip="Presentation layer"/>
                        </a:rPr>
                        <a:t>Presentation</a:t>
                      </a:r>
                      <a:r>
                        <a:rPr lang="en-GB" sz="1400" dirty="0">
                          <a:effectLst/>
                        </a:rPr>
                        <a:t> </a:t>
                      </a:r>
                    </a:p>
                  </a:txBody>
                  <a:tcPr marL="16923" marR="16923" marT="8461" marB="8461" anchor="ctr">
                    <a:lnL>
                      <a:noFill/>
                    </a:lnL>
                    <a:lnR>
                      <a:noFill/>
                    </a:lnR>
                    <a:lnT>
                      <a:noFill/>
                    </a:lnT>
                    <a:lnB>
                      <a:noFill/>
                    </a:lnB>
                    <a:solidFill>
                      <a:srgbClr val="D8EC9B"/>
                    </a:solidFill>
                  </a:tcPr>
                </a:tc>
                <a:tc>
                  <a:txBody>
                    <a:bodyPr/>
                    <a:lstStyle/>
                    <a:p>
                      <a:r>
                        <a:rPr lang="en-US" sz="1100" dirty="0">
                          <a:effectLst/>
                        </a:rPr>
                        <a:t>Translation of data between a networking service and an </a:t>
                      </a:r>
                      <a:r>
                        <a:rPr lang="en-US" sz="1100" dirty="0" smtClean="0">
                          <a:effectLst/>
                        </a:rPr>
                        <a:t>application</a:t>
                      </a:r>
                      <a:endParaRPr lang="en-US" sz="1100" dirty="0">
                        <a:effectLst/>
                      </a:endParaRPr>
                    </a:p>
                  </a:txBody>
                  <a:tcPr marL="16923" marR="16923" marT="8461" marB="8461" anchor="ctr">
                    <a:lnL>
                      <a:noFill/>
                    </a:lnL>
                    <a:lnR>
                      <a:noFill/>
                    </a:lnR>
                    <a:lnT>
                      <a:noFill/>
                    </a:lnT>
                    <a:lnB>
                      <a:noFill/>
                    </a:lnB>
                    <a:solidFill>
                      <a:srgbClr val="D8EC9B"/>
                    </a:solidFill>
                  </a:tcPr>
                </a:tc>
                <a:extLst>
                  <a:ext uri="{0D108BD9-81ED-4DB2-BD59-A6C34878D82A}">
                    <a16:rowId xmlns:a16="http://schemas.microsoft.com/office/drawing/2014/main" val="2869661802"/>
                  </a:ext>
                </a:extLst>
              </a:tr>
              <a:tr h="541210">
                <a:tc vMerge="1">
                  <a:txBody>
                    <a:bodyPr/>
                    <a:lstStyle/>
                    <a:p>
                      <a:endParaRPr lang="en-GB"/>
                    </a:p>
                  </a:txBody>
                  <a:tcPr/>
                </a:tc>
                <a:tc>
                  <a:txBody>
                    <a:bodyPr/>
                    <a:lstStyle/>
                    <a:p>
                      <a:r>
                        <a:rPr lang="en-GB" sz="1400">
                          <a:effectLst/>
                        </a:rPr>
                        <a:t>5 </a:t>
                      </a:r>
                    </a:p>
                  </a:txBody>
                  <a:tcPr marL="16923" marR="16923" marT="8461" marB="8461" anchor="ctr">
                    <a:lnL>
                      <a:noFill/>
                    </a:lnL>
                    <a:lnR>
                      <a:noFill/>
                    </a:lnR>
                    <a:lnT>
                      <a:noFill/>
                    </a:lnT>
                    <a:lnB>
                      <a:noFill/>
                    </a:lnB>
                    <a:solidFill>
                      <a:srgbClr val="D8EC9B"/>
                    </a:solidFill>
                  </a:tcPr>
                </a:tc>
                <a:tc>
                  <a:txBody>
                    <a:bodyPr/>
                    <a:lstStyle/>
                    <a:p>
                      <a:r>
                        <a:rPr lang="en-GB" sz="1400" dirty="0">
                          <a:effectLst/>
                          <a:hlinkClick r:id="rId4" tooltip="Session layer"/>
                        </a:rPr>
                        <a:t>Session</a:t>
                      </a:r>
                      <a:r>
                        <a:rPr lang="en-GB" sz="1400" dirty="0">
                          <a:effectLst/>
                        </a:rPr>
                        <a:t> </a:t>
                      </a:r>
                    </a:p>
                  </a:txBody>
                  <a:tcPr marL="16923" marR="16923" marT="8461" marB="8461" anchor="ctr">
                    <a:lnL>
                      <a:noFill/>
                    </a:lnL>
                    <a:lnR>
                      <a:noFill/>
                    </a:lnR>
                    <a:lnT>
                      <a:noFill/>
                    </a:lnT>
                    <a:lnB>
                      <a:noFill/>
                    </a:lnB>
                    <a:solidFill>
                      <a:srgbClr val="D8EC9B"/>
                    </a:solidFill>
                  </a:tcPr>
                </a:tc>
                <a:tc>
                  <a:txBody>
                    <a:bodyPr/>
                    <a:lstStyle/>
                    <a:p>
                      <a:r>
                        <a:rPr lang="en-US" sz="1100" dirty="0">
                          <a:effectLst/>
                        </a:rPr>
                        <a:t>Managing communication sessions, i.e., continuous exchange of information in the form of multiple back-and-forth transmissions between two nodes </a:t>
                      </a:r>
                    </a:p>
                  </a:txBody>
                  <a:tcPr marL="16923" marR="16923" marT="8461" marB="8461" anchor="ctr">
                    <a:lnL>
                      <a:noFill/>
                    </a:lnL>
                    <a:lnR>
                      <a:noFill/>
                    </a:lnR>
                    <a:lnT>
                      <a:noFill/>
                    </a:lnT>
                    <a:lnB>
                      <a:noFill/>
                    </a:lnB>
                    <a:solidFill>
                      <a:srgbClr val="D8EC9B"/>
                    </a:solidFill>
                  </a:tcPr>
                </a:tc>
                <a:extLst>
                  <a:ext uri="{0D108BD9-81ED-4DB2-BD59-A6C34878D82A}">
                    <a16:rowId xmlns:a16="http://schemas.microsoft.com/office/drawing/2014/main" val="3840010068"/>
                  </a:ext>
                </a:extLst>
              </a:tr>
              <a:tr h="483463">
                <a:tc vMerge="1">
                  <a:txBody>
                    <a:bodyPr/>
                    <a:lstStyle/>
                    <a:p>
                      <a:endParaRPr lang="en-GB"/>
                    </a:p>
                  </a:txBody>
                  <a:tcPr/>
                </a:tc>
                <a:tc>
                  <a:txBody>
                    <a:bodyPr/>
                    <a:lstStyle/>
                    <a:p>
                      <a:r>
                        <a:rPr lang="en-GB" sz="1400" dirty="0">
                          <a:effectLst/>
                        </a:rPr>
                        <a:t>4 </a:t>
                      </a:r>
                    </a:p>
                  </a:txBody>
                  <a:tcPr marL="16923" marR="16923" marT="8461" marB="8461" anchor="ctr">
                    <a:lnL>
                      <a:noFill/>
                    </a:lnL>
                    <a:lnR>
                      <a:noFill/>
                    </a:lnR>
                    <a:lnT>
                      <a:noFill/>
                    </a:lnT>
                    <a:lnB>
                      <a:noFill/>
                    </a:lnB>
                    <a:solidFill>
                      <a:srgbClr val="E7ED9C"/>
                    </a:solidFill>
                  </a:tcPr>
                </a:tc>
                <a:tc>
                  <a:txBody>
                    <a:bodyPr/>
                    <a:lstStyle/>
                    <a:p>
                      <a:r>
                        <a:rPr lang="en-GB" sz="1400" dirty="0">
                          <a:effectLst/>
                          <a:hlinkClick r:id="rId5" tooltip="Transport layer"/>
                        </a:rPr>
                        <a:t>Transport</a:t>
                      </a:r>
                      <a:r>
                        <a:rPr lang="en-GB" sz="1400" dirty="0">
                          <a:effectLst/>
                        </a:rPr>
                        <a:t> </a:t>
                      </a:r>
                    </a:p>
                  </a:txBody>
                  <a:tcPr marL="16923" marR="16923" marT="8461" marB="8461" anchor="ctr">
                    <a:lnL>
                      <a:noFill/>
                    </a:lnL>
                    <a:lnR>
                      <a:noFill/>
                    </a:lnR>
                    <a:lnT>
                      <a:noFill/>
                    </a:lnT>
                    <a:lnB>
                      <a:noFill/>
                    </a:lnB>
                    <a:solidFill>
                      <a:srgbClr val="E7ED9C"/>
                    </a:solidFill>
                  </a:tcPr>
                </a:tc>
                <a:tc>
                  <a:txBody>
                    <a:bodyPr/>
                    <a:lstStyle/>
                    <a:p>
                      <a:r>
                        <a:rPr lang="en-US" sz="1100" dirty="0">
                          <a:effectLst/>
                        </a:rPr>
                        <a:t>Reliable transmission of data segments </a:t>
                      </a:r>
                      <a:r>
                        <a:rPr lang="en-US" sz="1100" dirty="0" smtClean="0">
                          <a:effectLst/>
                        </a:rPr>
                        <a:t/>
                      </a:r>
                      <a:br>
                        <a:rPr lang="en-US" sz="1100" dirty="0" smtClean="0">
                          <a:effectLst/>
                        </a:rPr>
                      </a:br>
                      <a:r>
                        <a:rPr lang="en-US" sz="1100" dirty="0" smtClean="0">
                          <a:effectLst/>
                        </a:rPr>
                        <a:t>between </a:t>
                      </a:r>
                      <a:r>
                        <a:rPr lang="en-US" sz="1100" dirty="0">
                          <a:effectLst/>
                        </a:rPr>
                        <a:t>points on a </a:t>
                      </a:r>
                      <a:r>
                        <a:rPr lang="en-US" sz="1100" dirty="0" smtClean="0">
                          <a:effectLst/>
                        </a:rPr>
                        <a:t>network</a:t>
                      </a:r>
                      <a:endParaRPr lang="en-US" sz="1100" dirty="0">
                        <a:effectLst/>
                      </a:endParaRPr>
                    </a:p>
                  </a:txBody>
                  <a:tcPr marL="16923" marR="16923" marT="8461" marB="8461" anchor="ctr">
                    <a:lnL>
                      <a:noFill/>
                    </a:lnL>
                    <a:lnR>
                      <a:noFill/>
                    </a:lnR>
                    <a:lnT>
                      <a:noFill/>
                    </a:lnT>
                    <a:lnB>
                      <a:noFill/>
                    </a:lnB>
                    <a:solidFill>
                      <a:srgbClr val="E7ED9C"/>
                    </a:solidFill>
                  </a:tcPr>
                </a:tc>
                <a:extLst>
                  <a:ext uri="{0D108BD9-81ED-4DB2-BD59-A6C34878D82A}">
                    <a16:rowId xmlns:a16="http://schemas.microsoft.com/office/drawing/2014/main" val="3871106514"/>
                  </a:ext>
                </a:extLst>
              </a:tr>
              <a:tr h="347650">
                <a:tc rowSpan="3">
                  <a:txBody>
                    <a:bodyPr/>
                    <a:lstStyle/>
                    <a:p>
                      <a:r>
                        <a:rPr lang="en-GB" sz="1400" dirty="0"/>
                        <a:t>Media</a:t>
                      </a:r>
                      <a:br>
                        <a:rPr lang="en-GB" sz="1400" dirty="0"/>
                      </a:br>
                      <a:r>
                        <a:rPr lang="en-GB" sz="1400" dirty="0"/>
                        <a:t>layers </a:t>
                      </a:r>
                    </a:p>
                  </a:txBody>
                  <a:tcPr marL="16923" marR="16923" marT="8461" marB="8461" anchor="ctr">
                    <a:lnL>
                      <a:noFill/>
                    </a:lnL>
                    <a:lnR>
                      <a:noFill/>
                    </a:lnR>
                    <a:lnT>
                      <a:noFill/>
                    </a:lnT>
                    <a:lnB>
                      <a:noFill/>
                    </a:lnB>
                    <a:solidFill>
                      <a:schemeClr val="accent5"/>
                    </a:solidFill>
                  </a:tcPr>
                </a:tc>
                <a:tc>
                  <a:txBody>
                    <a:bodyPr/>
                    <a:lstStyle/>
                    <a:p>
                      <a:r>
                        <a:rPr lang="en-GB" sz="1400">
                          <a:effectLst/>
                        </a:rPr>
                        <a:t>3 </a:t>
                      </a:r>
                    </a:p>
                  </a:txBody>
                  <a:tcPr marL="16923" marR="16923" marT="8461" marB="8461" anchor="ctr">
                    <a:lnL>
                      <a:noFill/>
                    </a:lnL>
                    <a:lnR>
                      <a:noFill/>
                    </a:lnR>
                    <a:lnT>
                      <a:noFill/>
                    </a:lnT>
                    <a:lnB>
                      <a:noFill/>
                    </a:lnB>
                    <a:solidFill>
                      <a:srgbClr val="EDDC9C"/>
                    </a:solidFill>
                  </a:tcPr>
                </a:tc>
                <a:tc>
                  <a:txBody>
                    <a:bodyPr/>
                    <a:lstStyle/>
                    <a:p>
                      <a:r>
                        <a:rPr lang="en-GB" sz="1400" dirty="0">
                          <a:effectLst/>
                          <a:hlinkClick r:id="rId6" tooltip="Network layer"/>
                        </a:rPr>
                        <a:t>Network</a:t>
                      </a:r>
                      <a:r>
                        <a:rPr lang="en-GB" sz="1400" dirty="0">
                          <a:effectLst/>
                        </a:rPr>
                        <a:t> </a:t>
                      </a:r>
                    </a:p>
                  </a:txBody>
                  <a:tcPr marL="16923" marR="16923" marT="8461" marB="8461" anchor="ctr">
                    <a:lnL>
                      <a:noFill/>
                    </a:lnL>
                    <a:lnR>
                      <a:noFill/>
                    </a:lnR>
                    <a:lnT>
                      <a:noFill/>
                    </a:lnT>
                    <a:lnB>
                      <a:noFill/>
                    </a:lnB>
                    <a:solidFill>
                      <a:srgbClr val="EDDC9C"/>
                    </a:solidFill>
                  </a:tcPr>
                </a:tc>
                <a:tc>
                  <a:txBody>
                    <a:bodyPr/>
                    <a:lstStyle/>
                    <a:p>
                      <a:r>
                        <a:rPr lang="en-US" sz="1100" dirty="0" smtClean="0">
                          <a:effectLst/>
                        </a:rPr>
                        <a:t>Addressing</a:t>
                      </a:r>
                      <a:r>
                        <a:rPr lang="en-US" sz="1100" dirty="0">
                          <a:effectLst/>
                        </a:rPr>
                        <a:t>, routing and traffic control </a:t>
                      </a:r>
                    </a:p>
                  </a:txBody>
                  <a:tcPr marL="16923" marR="16923" marT="8461" marB="8461" anchor="ctr">
                    <a:lnL>
                      <a:noFill/>
                    </a:lnL>
                    <a:lnR>
                      <a:noFill/>
                    </a:lnR>
                    <a:lnT>
                      <a:noFill/>
                    </a:lnT>
                    <a:lnB>
                      <a:noFill/>
                    </a:lnB>
                    <a:solidFill>
                      <a:srgbClr val="EDDC9C"/>
                    </a:solidFill>
                  </a:tcPr>
                </a:tc>
                <a:extLst>
                  <a:ext uri="{0D108BD9-81ED-4DB2-BD59-A6C34878D82A}">
                    <a16:rowId xmlns:a16="http://schemas.microsoft.com/office/drawing/2014/main" val="1239613315"/>
                  </a:ext>
                </a:extLst>
              </a:tr>
              <a:tr h="366679">
                <a:tc vMerge="1">
                  <a:txBody>
                    <a:bodyPr/>
                    <a:lstStyle/>
                    <a:p>
                      <a:endParaRPr lang="en-GB"/>
                    </a:p>
                  </a:txBody>
                  <a:tcPr/>
                </a:tc>
                <a:tc>
                  <a:txBody>
                    <a:bodyPr/>
                    <a:lstStyle/>
                    <a:p>
                      <a:r>
                        <a:rPr lang="en-GB" sz="1400">
                          <a:effectLst/>
                        </a:rPr>
                        <a:t>2 </a:t>
                      </a:r>
                    </a:p>
                  </a:txBody>
                  <a:tcPr marL="16923" marR="16923" marT="8461" marB="8461" anchor="ctr">
                    <a:lnL>
                      <a:noFill/>
                    </a:lnL>
                    <a:lnR>
                      <a:noFill/>
                    </a:lnR>
                    <a:lnT>
                      <a:noFill/>
                    </a:lnT>
                    <a:lnB>
                      <a:noFill/>
                    </a:lnB>
                    <a:solidFill>
                      <a:srgbClr val="E9C189"/>
                    </a:solidFill>
                  </a:tcPr>
                </a:tc>
                <a:tc>
                  <a:txBody>
                    <a:bodyPr/>
                    <a:lstStyle/>
                    <a:p>
                      <a:r>
                        <a:rPr lang="en-GB" sz="1400" dirty="0">
                          <a:effectLst/>
                          <a:hlinkClick r:id="rId7" tooltip="Data link layer"/>
                        </a:rPr>
                        <a:t>Data link</a:t>
                      </a:r>
                      <a:r>
                        <a:rPr lang="en-GB" sz="1400" dirty="0">
                          <a:effectLst/>
                        </a:rPr>
                        <a:t> </a:t>
                      </a:r>
                    </a:p>
                  </a:txBody>
                  <a:tcPr marL="16923" marR="16923" marT="8461" marB="8461" anchor="ctr">
                    <a:lnL>
                      <a:noFill/>
                    </a:lnL>
                    <a:lnR>
                      <a:noFill/>
                    </a:lnR>
                    <a:lnT>
                      <a:noFill/>
                    </a:lnT>
                    <a:lnB>
                      <a:noFill/>
                    </a:lnB>
                    <a:solidFill>
                      <a:srgbClr val="E9C189"/>
                    </a:solidFill>
                  </a:tcPr>
                </a:tc>
                <a:tc>
                  <a:txBody>
                    <a:bodyPr/>
                    <a:lstStyle/>
                    <a:p>
                      <a:r>
                        <a:rPr lang="en-US" sz="1100" dirty="0">
                          <a:effectLst/>
                        </a:rPr>
                        <a:t>Transmission of data frames between two nodes connected by a physical layer </a:t>
                      </a:r>
                    </a:p>
                  </a:txBody>
                  <a:tcPr marL="16923" marR="16923" marT="8461" marB="8461" anchor="ctr">
                    <a:lnL>
                      <a:noFill/>
                    </a:lnL>
                    <a:lnR>
                      <a:noFill/>
                    </a:lnR>
                    <a:lnT>
                      <a:noFill/>
                    </a:lnT>
                    <a:lnB>
                      <a:noFill/>
                    </a:lnB>
                    <a:solidFill>
                      <a:srgbClr val="E9C189"/>
                    </a:solidFill>
                  </a:tcPr>
                </a:tc>
                <a:extLst>
                  <a:ext uri="{0D108BD9-81ED-4DB2-BD59-A6C34878D82A}">
                    <a16:rowId xmlns:a16="http://schemas.microsoft.com/office/drawing/2014/main" val="1449601530"/>
                  </a:ext>
                </a:extLst>
              </a:tr>
              <a:tr h="366679">
                <a:tc vMerge="1">
                  <a:txBody>
                    <a:bodyPr/>
                    <a:lstStyle/>
                    <a:p>
                      <a:endParaRPr lang="en-GB"/>
                    </a:p>
                  </a:txBody>
                  <a:tcPr/>
                </a:tc>
                <a:tc>
                  <a:txBody>
                    <a:bodyPr/>
                    <a:lstStyle/>
                    <a:p>
                      <a:r>
                        <a:rPr lang="en-GB" sz="1400">
                          <a:effectLst/>
                        </a:rPr>
                        <a:t>1 </a:t>
                      </a:r>
                    </a:p>
                  </a:txBody>
                  <a:tcPr marL="16923" marR="16923" marT="8461" marB="8461" anchor="ctr">
                    <a:lnL>
                      <a:noFill/>
                    </a:lnL>
                    <a:lnR>
                      <a:noFill/>
                    </a:lnR>
                    <a:lnT>
                      <a:noFill/>
                    </a:lnT>
                    <a:lnB>
                      <a:noFill/>
                    </a:lnB>
                    <a:solidFill>
                      <a:srgbClr val="E9988A"/>
                    </a:solidFill>
                  </a:tcPr>
                </a:tc>
                <a:tc>
                  <a:txBody>
                    <a:bodyPr/>
                    <a:lstStyle/>
                    <a:p>
                      <a:r>
                        <a:rPr lang="en-GB" sz="1400" dirty="0">
                          <a:effectLst/>
                          <a:hlinkClick r:id="rId8" tooltip="Physical layer"/>
                        </a:rPr>
                        <a:t>Physical</a:t>
                      </a:r>
                      <a:r>
                        <a:rPr lang="en-GB" sz="1400" dirty="0">
                          <a:effectLst/>
                        </a:rPr>
                        <a:t> </a:t>
                      </a:r>
                    </a:p>
                  </a:txBody>
                  <a:tcPr marL="16923" marR="16923" marT="8461" marB="8461" anchor="ctr">
                    <a:lnL>
                      <a:noFill/>
                    </a:lnL>
                    <a:lnR>
                      <a:noFill/>
                    </a:lnR>
                    <a:lnT>
                      <a:noFill/>
                    </a:lnT>
                    <a:lnB>
                      <a:noFill/>
                    </a:lnB>
                    <a:solidFill>
                      <a:srgbClr val="E9988A"/>
                    </a:solidFill>
                  </a:tcPr>
                </a:tc>
                <a:tc>
                  <a:txBody>
                    <a:bodyPr/>
                    <a:lstStyle/>
                    <a:p>
                      <a:r>
                        <a:rPr lang="en-US" sz="1100" dirty="0">
                          <a:effectLst/>
                        </a:rPr>
                        <a:t>Transmission and reception of raw bit streams over a physical medium </a:t>
                      </a:r>
                    </a:p>
                  </a:txBody>
                  <a:tcPr marL="16923" marR="16923" marT="8461" marB="8461" anchor="ctr">
                    <a:lnL>
                      <a:noFill/>
                    </a:lnL>
                    <a:lnR>
                      <a:noFill/>
                    </a:lnR>
                    <a:lnT>
                      <a:noFill/>
                    </a:lnT>
                    <a:lnB>
                      <a:noFill/>
                    </a:lnB>
                    <a:solidFill>
                      <a:srgbClr val="E9988A"/>
                    </a:solidFill>
                  </a:tcPr>
                </a:tc>
                <a:extLst>
                  <a:ext uri="{0D108BD9-81ED-4DB2-BD59-A6C34878D82A}">
                    <a16:rowId xmlns:a16="http://schemas.microsoft.com/office/drawing/2014/main" val="3150472059"/>
                  </a:ext>
                </a:extLst>
              </a:tr>
            </a:tbl>
          </a:graphicData>
        </a:graphic>
      </p:graphicFrame>
    </p:spTree>
    <p:extLst>
      <p:ext uri="{BB962C8B-B14F-4D97-AF65-F5344CB8AC3E}">
        <p14:creationId xmlns:p14="http://schemas.microsoft.com/office/powerpoint/2010/main" val="3331287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OSI vs Internet Protocol Architecture model</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115</a:t>
            </a:fld>
            <a:endParaRPr lang="nl-NL" dirty="0"/>
          </a:p>
        </p:txBody>
      </p:sp>
      <p:grpSp>
        <p:nvGrpSpPr>
          <p:cNvPr id="90" name="Group 89"/>
          <p:cNvGrpSpPr/>
          <p:nvPr/>
        </p:nvGrpSpPr>
        <p:grpSpPr>
          <a:xfrm>
            <a:off x="806296" y="926478"/>
            <a:ext cx="7714551" cy="3691565"/>
            <a:chOff x="1107976" y="926474"/>
            <a:chExt cx="7485402" cy="3806618"/>
          </a:xfrm>
        </p:grpSpPr>
        <p:sp>
          <p:nvSpPr>
            <p:cNvPr id="53" name="AutoShape 5"/>
            <p:cNvSpPr>
              <a:spLocks noChangeArrowheads="1"/>
            </p:cNvSpPr>
            <p:nvPr/>
          </p:nvSpPr>
          <p:spPr bwMode="auto">
            <a:xfrm>
              <a:off x="1273869" y="4405940"/>
              <a:ext cx="1428801" cy="217618"/>
            </a:xfrm>
            <a:prstGeom prst="roundRect">
              <a:avLst>
                <a:gd name="adj" fmla="val 16667"/>
              </a:avLst>
            </a:prstGeom>
            <a:solidFill>
              <a:srgbClr val="DDDDDD"/>
            </a:solidFill>
            <a:ln w="9525">
              <a:solidFill>
                <a:srgbClr val="000000"/>
              </a:solidFill>
              <a:round/>
              <a:headEnd/>
              <a:tailEnd/>
            </a:ln>
            <a:effectLst>
              <a:outerShdw dist="107763" dir="2700000" algn="ctr" rotWithShape="0">
                <a:srgbClr val="00007D"/>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200" b="1" i="0" u="none" strike="noStrike" kern="0" cap="none" spc="0" normalizeH="0" baseline="0" noProof="0" smtClean="0">
                  <a:ln>
                    <a:noFill/>
                  </a:ln>
                  <a:solidFill>
                    <a:srgbClr val="000000"/>
                  </a:solidFill>
                  <a:effectLst/>
                  <a:uLnTx/>
                  <a:uFillTx/>
                  <a:latin typeface="Arial" panose="020B0604020202020204" pitchFamily="34" charset="0"/>
                </a:rPr>
                <a:t>Physical</a:t>
              </a:r>
            </a:p>
          </p:txBody>
        </p:sp>
        <p:sp>
          <p:nvSpPr>
            <p:cNvPr id="60" name="AutoShape 12"/>
            <p:cNvSpPr>
              <a:spLocks noChangeArrowheads="1"/>
            </p:cNvSpPr>
            <p:nvPr/>
          </p:nvSpPr>
          <p:spPr bwMode="auto">
            <a:xfrm>
              <a:off x="1107976" y="3858379"/>
              <a:ext cx="3499761" cy="874713"/>
            </a:xfrm>
            <a:prstGeom prst="roundRect">
              <a:avLst>
                <a:gd name="adj" fmla="val 16667"/>
              </a:avLst>
            </a:prstGeom>
            <a:noFill/>
            <a:ln w="9525">
              <a:solidFill>
                <a:srgbClr val="00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72" name="Text Box 27"/>
            <p:cNvSpPr txBox="1">
              <a:spLocks noChangeArrowheads="1"/>
            </p:cNvSpPr>
            <p:nvPr/>
          </p:nvSpPr>
          <p:spPr bwMode="auto">
            <a:xfrm>
              <a:off x="2462455" y="4415296"/>
              <a:ext cx="2653753" cy="131011"/>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900" b="0" i="0" u="none" strike="noStrike" kern="0" cap="none" spc="0" normalizeH="0" baseline="0" noProof="0" smtClean="0">
                <a:ln>
                  <a:noFill/>
                </a:ln>
                <a:solidFill>
                  <a:srgbClr val="000000"/>
                </a:solidFill>
                <a:effectLst/>
                <a:uLnTx/>
                <a:uFillTx/>
                <a:latin typeface="Verdana" panose="020B0604030504040204" pitchFamily="34" charset="0"/>
              </a:endParaRPr>
            </a:p>
          </p:txBody>
        </p:sp>
        <p:grpSp>
          <p:nvGrpSpPr>
            <p:cNvPr id="89" name="Group 88"/>
            <p:cNvGrpSpPr/>
            <p:nvPr/>
          </p:nvGrpSpPr>
          <p:grpSpPr>
            <a:xfrm>
              <a:off x="1154802" y="926474"/>
              <a:ext cx="7438576" cy="3393405"/>
              <a:chOff x="381000" y="981075"/>
              <a:chExt cx="9521043" cy="4343400"/>
            </a:xfrm>
          </p:grpSpPr>
          <p:sp>
            <p:nvSpPr>
              <p:cNvPr id="52" name="AutoShape 4"/>
              <p:cNvSpPr>
                <a:spLocks noChangeArrowheads="1"/>
              </p:cNvSpPr>
              <p:nvPr/>
            </p:nvSpPr>
            <p:spPr bwMode="auto">
              <a:xfrm>
                <a:off x="381000" y="1666875"/>
                <a:ext cx="4419600" cy="1524000"/>
              </a:xfrm>
              <a:prstGeom prst="roundRect">
                <a:avLst>
                  <a:gd name="adj" fmla="val 16667"/>
                </a:avLst>
              </a:prstGeom>
              <a:solidFill>
                <a:srgbClr val="FFCC66"/>
              </a:solidFill>
              <a:ln w="9525">
                <a:solidFill>
                  <a:srgbClr val="000000"/>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54" name="AutoShape 6"/>
              <p:cNvSpPr>
                <a:spLocks noChangeArrowheads="1"/>
              </p:cNvSpPr>
              <p:nvPr/>
            </p:nvSpPr>
            <p:spPr bwMode="auto">
              <a:xfrm>
                <a:off x="533400" y="4791075"/>
                <a:ext cx="1828800" cy="533400"/>
              </a:xfrm>
              <a:prstGeom prst="roundRect">
                <a:avLst>
                  <a:gd name="adj" fmla="val 16667"/>
                </a:avLst>
              </a:prstGeom>
              <a:solidFill>
                <a:srgbClr val="DDDDDD"/>
              </a:solidFill>
              <a:ln w="9525">
                <a:solidFill>
                  <a:srgbClr val="000000"/>
                </a:solidFill>
                <a:round/>
                <a:headEnd/>
                <a:tailEnd/>
              </a:ln>
              <a:effectLst>
                <a:outerShdw dist="107763" dir="2700000" algn="ctr" rotWithShape="0">
                  <a:srgbClr val="00007D"/>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200" b="1" i="0" u="none" strike="noStrike" kern="0" cap="none" spc="0" normalizeH="0" baseline="0" noProof="0" smtClean="0">
                    <a:ln>
                      <a:noFill/>
                    </a:ln>
                    <a:solidFill>
                      <a:srgbClr val="000000"/>
                    </a:solidFill>
                    <a:effectLst/>
                    <a:uLnTx/>
                    <a:uFillTx/>
                    <a:latin typeface="Arial" panose="020B0604020202020204" pitchFamily="34" charset="0"/>
                  </a:rPr>
                  <a:t>Data Link</a:t>
                </a:r>
              </a:p>
            </p:txBody>
          </p:sp>
          <p:sp>
            <p:nvSpPr>
              <p:cNvPr id="55" name="AutoShape 7"/>
              <p:cNvSpPr>
                <a:spLocks noChangeArrowheads="1"/>
              </p:cNvSpPr>
              <p:nvPr/>
            </p:nvSpPr>
            <p:spPr bwMode="auto">
              <a:xfrm>
                <a:off x="533400" y="4029075"/>
                <a:ext cx="1828800" cy="533400"/>
              </a:xfrm>
              <a:prstGeom prst="roundRect">
                <a:avLst>
                  <a:gd name="adj" fmla="val 16667"/>
                </a:avLst>
              </a:prstGeom>
              <a:solidFill>
                <a:srgbClr val="DDDDDD"/>
              </a:solidFill>
              <a:ln w="9525">
                <a:solidFill>
                  <a:srgbClr val="000000"/>
                </a:solidFill>
                <a:round/>
                <a:headEnd/>
                <a:tailEnd/>
              </a:ln>
              <a:effectLst>
                <a:outerShdw dist="107763" dir="2700000" algn="ctr" rotWithShape="0">
                  <a:srgbClr val="00007D"/>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200" b="1" i="0" u="none" strike="noStrike" kern="0" cap="none" spc="0" normalizeH="0" baseline="0" noProof="0" smtClean="0">
                    <a:ln>
                      <a:noFill/>
                    </a:ln>
                    <a:solidFill>
                      <a:srgbClr val="000000"/>
                    </a:solidFill>
                    <a:effectLst/>
                    <a:uLnTx/>
                    <a:uFillTx/>
                    <a:latin typeface="Arial" panose="020B0604020202020204" pitchFamily="34" charset="0"/>
                  </a:rPr>
                  <a:t>Network</a:t>
                </a:r>
              </a:p>
            </p:txBody>
          </p:sp>
          <p:sp>
            <p:nvSpPr>
              <p:cNvPr id="56" name="AutoShape 8"/>
              <p:cNvSpPr>
                <a:spLocks noChangeArrowheads="1"/>
              </p:cNvSpPr>
              <p:nvPr/>
            </p:nvSpPr>
            <p:spPr bwMode="auto">
              <a:xfrm>
                <a:off x="533400" y="3267075"/>
                <a:ext cx="1828800" cy="533400"/>
              </a:xfrm>
              <a:prstGeom prst="roundRect">
                <a:avLst>
                  <a:gd name="adj" fmla="val 16667"/>
                </a:avLst>
              </a:prstGeom>
              <a:solidFill>
                <a:srgbClr val="DDDDDD"/>
              </a:solidFill>
              <a:ln w="9525">
                <a:solidFill>
                  <a:srgbClr val="000000"/>
                </a:solidFill>
                <a:round/>
                <a:headEnd/>
                <a:tailEnd/>
              </a:ln>
              <a:effectLst>
                <a:outerShdw dist="107763" dir="2700000" algn="ctr" rotWithShape="0">
                  <a:srgbClr val="00007D"/>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200" b="1" i="0" u="none" strike="noStrike" kern="0" cap="none" spc="0" normalizeH="0" baseline="0" noProof="0" smtClean="0">
                    <a:ln>
                      <a:noFill/>
                    </a:ln>
                    <a:solidFill>
                      <a:srgbClr val="000000"/>
                    </a:solidFill>
                    <a:effectLst/>
                    <a:uLnTx/>
                    <a:uFillTx/>
                    <a:latin typeface="Arial" panose="020B0604020202020204" pitchFamily="34" charset="0"/>
                  </a:rPr>
                  <a:t>Transport</a:t>
                </a:r>
              </a:p>
            </p:txBody>
          </p:sp>
          <p:sp>
            <p:nvSpPr>
              <p:cNvPr id="57" name="AutoShape 9"/>
              <p:cNvSpPr>
                <a:spLocks noChangeArrowheads="1"/>
              </p:cNvSpPr>
              <p:nvPr/>
            </p:nvSpPr>
            <p:spPr bwMode="auto">
              <a:xfrm>
                <a:off x="533400" y="2505075"/>
                <a:ext cx="1828800" cy="533400"/>
              </a:xfrm>
              <a:prstGeom prst="roundRect">
                <a:avLst>
                  <a:gd name="adj" fmla="val 16667"/>
                </a:avLst>
              </a:prstGeom>
              <a:solidFill>
                <a:srgbClr val="FFCC66"/>
              </a:solidFill>
              <a:ln w="9525">
                <a:solidFill>
                  <a:srgbClr val="000000"/>
                </a:solidFill>
                <a:round/>
                <a:headEnd/>
                <a:tailEnd/>
              </a:ln>
              <a:effectLst>
                <a:outerShdw dist="107763" dir="2700000" algn="ctr" rotWithShape="0">
                  <a:srgbClr val="00007D"/>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200" b="1" i="0" u="none" strike="noStrike" kern="0" cap="none" spc="0" normalizeH="0" baseline="0" noProof="0" smtClean="0">
                    <a:ln>
                      <a:noFill/>
                    </a:ln>
                    <a:solidFill>
                      <a:srgbClr val="000000"/>
                    </a:solidFill>
                    <a:effectLst/>
                    <a:uLnTx/>
                    <a:uFillTx/>
                    <a:latin typeface="Arial" panose="020B0604020202020204" pitchFamily="34" charset="0"/>
                  </a:rPr>
                  <a:t>Session</a:t>
                </a:r>
              </a:p>
            </p:txBody>
          </p:sp>
          <p:sp>
            <p:nvSpPr>
              <p:cNvPr id="58" name="AutoShape 10"/>
              <p:cNvSpPr>
                <a:spLocks noChangeArrowheads="1"/>
              </p:cNvSpPr>
              <p:nvPr/>
            </p:nvSpPr>
            <p:spPr bwMode="auto">
              <a:xfrm>
                <a:off x="533400" y="1743075"/>
                <a:ext cx="1828800" cy="533400"/>
              </a:xfrm>
              <a:prstGeom prst="roundRect">
                <a:avLst>
                  <a:gd name="adj" fmla="val 16667"/>
                </a:avLst>
              </a:prstGeom>
              <a:solidFill>
                <a:srgbClr val="FFCC66"/>
              </a:solidFill>
              <a:ln w="9525">
                <a:solidFill>
                  <a:srgbClr val="000000"/>
                </a:solidFill>
                <a:round/>
                <a:headEnd/>
                <a:tailEnd/>
              </a:ln>
              <a:effectLst>
                <a:outerShdw dist="107763" dir="2700000" algn="ctr" rotWithShape="0">
                  <a:srgbClr val="00007D"/>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200" b="1" i="0" u="none" strike="noStrike" kern="0" cap="none" spc="0" normalizeH="0" baseline="0" noProof="0" dirty="0" smtClean="0">
                    <a:ln>
                      <a:noFill/>
                    </a:ln>
                    <a:solidFill>
                      <a:srgbClr val="000000"/>
                    </a:solidFill>
                    <a:effectLst/>
                    <a:uLnTx/>
                    <a:uFillTx/>
                    <a:latin typeface="Arial" panose="020B0604020202020204" pitchFamily="34" charset="0"/>
                  </a:rPr>
                  <a:t>Presentation</a:t>
                </a:r>
              </a:p>
            </p:txBody>
          </p:sp>
          <p:sp>
            <p:nvSpPr>
              <p:cNvPr id="59" name="AutoShape 11"/>
              <p:cNvSpPr>
                <a:spLocks noChangeArrowheads="1"/>
              </p:cNvSpPr>
              <p:nvPr/>
            </p:nvSpPr>
            <p:spPr bwMode="auto">
              <a:xfrm>
                <a:off x="533400" y="981075"/>
                <a:ext cx="1828800" cy="533400"/>
              </a:xfrm>
              <a:prstGeom prst="roundRect">
                <a:avLst>
                  <a:gd name="adj" fmla="val 16667"/>
                </a:avLst>
              </a:prstGeom>
              <a:solidFill>
                <a:srgbClr val="DDDDDD"/>
              </a:solidFill>
              <a:ln w="9525">
                <a:solidFill>
                  <a:srgbClr val="000000"/>
                </a:solidFill>
                <a:round/>
                <a:headEnd/>
                <a:tailEnd/>
              </a:ln>
              <a:effectLst>
                <a:outerShdw dist="107763" dir="2700000" algn="ctr" rotWithShape="0">
                  <a:srgbClr val="00007D"/>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200" b="1" i="0" u="none" strike="noStrike" kern="0" cap="none" spc="0" normalizeH="0" baseline="0" noProof="0" smtClean="0">
                    <a:ln>
                      <a:noFill/>
                    </a:ln>
                    <a:solidFill>
                      <a:srgbClr val="000000"/>
                    </a:solidFill>
                    <a:effectLst/>
                    <a:uLnTx/>
                    <a:uFillTx/>
                    <a:latin typeface="Arial" panose="020B0604020202020204" pitchFamily="34" charset="0"/>
                  </a:rPr>
                  <a:t>Application</a:t>
                </a:r>
              </a:p>
            </p:txBody>
          </p:sp>
          <p:sp>
            <p:nvSpPr>
              <p:cNvPr id="61" name="Text Box 13"/>
              <p:cNvSpPr txBox="1">
                <a:spLocks noChangeArrowheads="1"/>
              </p:cNvSpPr>
              <p:nvPr/>
            </p:nvSpPr>
            <p:spPr bwMode="auto">
              <a:xfrm>
                <a:off x="1676400" y="4791074"/>
                <a:ext cx="3048000" cy="354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defTabSz="914400" fontAlgn="base">
                  <a:spcBef>
                    <a:spcPct val="50000"/>
                  </a:spcBef>
                  <a:spcAft>
                    <a:spcPct val="0"/>
                  </a:spcAft>
                </a:pPr>
                <a:r>
                  <a:rPr lang="en-US" altLang="en-US" sz="1200" b="1" smtClean="0">
                    <a:solidFill>
                      <a:srgbClr val="000000"/>
                    </a:solidFill>
                    <a:latin typeface="Arial" panose="020B0604020202020204" pitchFamily="34" charset="0"/>
                  </a:rPr>
                  <a:t>Standard body: IEEE</a:t>
                </a:r>
              </a:p>
            </p:txBody>
          </p:sp>
          <p:sp>
            <p:nvSpPr>
              <p:cNvPr id="62" name="AutoShape 14"/>
              <p:cNvSpPr>
                <a:spLocks noChangeArrowheads="1"/>
              </p:cNvSpPr>
              <p:nvPr/>
            </p:nvSpPr>
            <p:spPr bwMode="auto">
              <a:xfrm>
                <a:off x="381000" y="3190875"/>
                <a:ext cx="4419600" cy="1524000"/>
              </a:xfrm>
              <a:prstGeom prst="roundRect">
                <a:avLst>
                  <a:gd name="adj" fmla="val 16667"/>
                </a:avLst>
              </a:prstGeom>
              <a:noFill/>
              <a:ln w="9525">
                <a:solidFill>
                  <a:srgbClr val="00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63" name="Text Box 15"/>
              <p:cNvSpPr txBox="1">
                <a:spLocks noChangeArrowheads="1"/>
              </p:cNvSpPr>
              <p:nvPr/>
            </p:nvSpPr>
            <p:spPr bwMode="auto">
              <a:xfrm>
                <a:off x="1676400" y="3267075"/>
                <a:ext cx="3048000" cy="354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defTabSz="914400" fontAlgn="base">
                  <a:spcBef>
                    <a:spcPct val="50000"/>
                  </a:spcBef>
                  <a:spcAft>
                    <a:spcPct val="0"/>
                  </a:spcAft>
                </a:pPr>
                <a:r>
                  <a:rPr lang="en-US" altLang="en-US" sz="1200" b="1" smtClean="0">
                    <a:solidFill>
                      <a:srgbClr val="000000"/>
                    </a:solidFill>
                    <a:latin typeface="Arial" panose="020B0604020202020204" pitchFamily="34" charset="0"/>
                  </a:rPr>
                  <a:t>Standard body: IETF</a:t>
                </a:r>
              </a:p>
            </p:txBody>
          </p:sp>
          <p:sp>
            <p:nvSpPr>
              <p:cNvPr id="64" name="Text Box 16"/>
              <p:cNvSpPr txBox="1">
                <a:spLocks noChangeArrowheads="1"/>
              </p:cNvSpPr>
              <p:nvPr/>
            </p:nvSpPr>
            <p:spPr bwMode="auto">
              <a:xfrm>
                <a:off x="1676400" y="1743075"/>
                <a:ext cx="3048000" cy="853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defTabSz="914400" fontAlgn="base">
                  <a:spcBef>
                    <a:spcPct val="50000"/>
                  </a:spcBef>
                  <a:spcAft>
                    <a:spcPct val="0"/>
                  </a:spcAft>
                </a:pPr>
                <a:r>
                  <a:rPr lang="en-US" altLang="en-US" sz="1200" b="1" dirty="0" smtClean="0">
                    <a:solidFill>
                      <a:srgbClr val="000000"/>
                    </a:solidFill>
                    <a:latin typeface="Arial" panose="020B0604020202020204" pitchFamily="34" charset="0"/>
                  </a:rPr>
                  <a:t>Standard bodies: W3C</a:t>
                </a:r>
                <a:br>
                  <a:rPr lang="en-US" altLang="en-US" sz="1200" b="1" dirty="0" smtClean="0">
                    <a:solidFill>
                      <a:srgbClr val="000000"/>
                    </a:solidFill>
                    <a:latin typeface="Arial" panose="020B0604020202020204" pitchFamily="34" charset="0"/>
                  </a:rPr>
                </a:br>
                <a:r>
                  <a:rPr lang="en-US" altLang="en-US" sz="1200" b="1" dirty="0" smtClean="0">
                    <a:solidFill>
                      <a:srgbClr val="000000"/>
                    </a:solidFill>
                    <a:latin typeface="Arial" panose="020B0604020202020204" pitchFamily="34" charset="0"/>
                  </a:rPr>
                  <a:t>OASIS</a:t>
                </a:r>
                <a:br>
                  <a:rPr lang="en-US" altLang="en-US" sz="1200" b="1" dirty="0" smtClean="0">
                    <a:solidFill>
                      <a:srgbClr val="000000"/>
                    </a:solidFill>
                    <a:latin typeface="Arial" panose="020B0604020202020204" pitchFamily="34" charset="0"/>
                  </a:rPr>
                </a:br>
                <a:r>
                  <a:rPr lang="en-US" altLang="en-US" sz="1200" b="1" dirty="0" smtClean="0">
                    <a:solidFill>
                      <a:srgbClr val="000000"/>
                    </a:solidFill>
                    <a:latin typeface="Arial" panose="020B0604020202020204" pitchFamily="34" charset="0"/>
                  </a:rPr>
                  <a:t>…</a:t>
                </a:r>
              </a:p>
            </p:txBody>
          </p:sp>
          <p:grpSp>
            <p:nvGrpSpPr>
              <p:cNvPr id="65" name="Group 20"/>
              <p:cNvGrpSpPr>
                <a:grpSpLocks/>
              </p:cNvGrpSpPr>
              <p:nvPr/>
            </p:nvGrpSpPr>
            <p:grpSpPr bwMode="auto">
              <a:xfrm>
                <a:off x="5343336" y="1154113"/>
                <a:ext cx="2486025" cy="2011362"/>
                <a:chOff x="2819" y="1392"/>
                <a:chExt cx="1994" cy="1613"/>
              </a:xfrm>
            </p:grpSpPr>
            <p:sp>
              <p:nvSpPr>
                <p:cNvPr id="66" name="Rectangle 21"/>
                <p:cNvSpPr>
                  <a:spLocks noChangeArrowheads="1"/>
                </p:cNvSpPr>
                <p:nvPr/>
              </p:nvSpPr>
              <p:spPr bwMode="auto">
                <a:xfrm>
                  <a:off x="2819" y="1392"/>
                  <a:ext cx="1994" cy="276"/>
                </a:xfrm>
                <a:prstGeom prst="rect">
                  <a:avLst/>
                </a:prstGeom>
                <a:noFill/>
                <a:ln w="12700">
                  <a:solidFill>
                    <a:srgbClr val="00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smtClean="0">
                      <a:ln>
                        <a:noFill/>
                      </a:ln>
                      <a:solidFill>
                        <a:srgbClr val="000000"/>
                      </a:solidFill>
                      <a:effectLst/>
                      <a:uLnTx/>
                      <a:uFillTx/>
                      <a:latin typeface="Verdana" panose="020B0604030504040204" pitchFamily="34" charset="0"/>
                    </a:rPr>
                    <a:t>Application</a:t>
                  </a:r>
                </a:p>
              </p:txBody>
            </p:sp>
            <p:sp>
              <p:nvSpPr>
                <p:cNvPr id="67" name="Line 22"/>
                <p:cNvSpPr>
                  <a:spLocks noChangeShapeType="1"/>
                </p:cNvSpPr>
                <p:nvPr/>
              </p:nvSpPr>
              <p:spPr bwMode="auto">
                <a:xfrm>
                  <a:off x="2915" y="1680"/>
                  <a:ext cx="0" cy="1325"/>
                </a:xfrm>
                <a:prstGeom prst="line">
                  <a:avLst/>
                </a:prstGeom>
                <a:noFill/>
                <a:ln w="12700">
                  <a:solidFill>
                    <a:srgbClr val="00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68" name="Line 23"/>
                <p:cNvSpPr>
                  <a:spLocks noChangeShapeType="1"/>
                </p:cNvSpPr>
                <p:nvPr/>
              </p:nvSpPr>
              <p:spPr bwMode="auto">
                <a:xfrm>
                  <a:off x="3539" y="1680"/>
                  <a:ext cx="0" cy="240"/>
                </a:xfrm>
                <a:prstGeom prst="line">
                  <a:avLst/>
                </a:prstGeom>
                <a:noFill/>
                <a:ln w="12700">
                  <a:solidFill>
                    <a:srgbClr val="00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69" name="Line 24"/>
                <p:cNvSpPr>
                  <a:spLocks noChangeShapeType="1"/>
                </p:cNvSpPr>
                <p:nvPr/>
              </p:nvSpPr>
              <p:spPr bwMode="auto">
                <a:xfrm>
                  <a:off x="3251" y="1680"/>
                  <a:ext cx="0" cy="790"/>
                </a:xfrm>
                <a:prstGeom prst="line">
                  <a:avLst/>
                </a:prstGeom>
                <a:noFill/>
                <a:ln w="12700">
                  <a:solidFill>
                    <a:srgbClr val="00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smtClean="0">
                    <a:ln>
                      <a:noFill/>
                    </a:ln>
                    <a:solidFill>
                      <a:srgbClr val="000000"/>
                    </a:solidFill>
                    <a:effectLst/>
                    <a:uLnTx/>
                    <a:uFillTx/>
                    <a:latin typeface="Verdana" panose="020B0604030504040204" pitchFamily="34" charset="0"/>
                  </a:endParaRPr>
                </a:p>
              </p:txBody>
            </p:sp>
          </p:grpSp>
          <p:grpSp>
            <p:nvGrpSpPr>
              <p:cNvPr id="73" name="Group 28"/>
              <p:cNvGrpSpPr>
                <a:grpSpLocks/>
              </p:cNvGrpSpPr>
              <p:nvPr/>
            </p:nvGrpSpPr>
            <p:grpSpPr bwMode="auto">
              <a:xfrm>
                <a:off x="1828800" y="3103563"/>
                <a:ext cx="6000561" cy="420687"/>
                <a:chOff x="0" y="2955"/>
                <a:chExt cx="4813" cy="338"/>
              </a:xfrm>
            </p:grpSpPr>
            <p:sp>
              <p:nvSpPr>
                <p:cNvPr id="74" name="Rectangle 29"/>
                <p:cNvSpPr>
                  <a:spLocks noChangeArrowheads="1"/>
                </p:cNvSpPr>
                <p:nvPr/>
              </p:nvSpPr>
              <p:spPr bwMode="auto">
                <a:xfrm>
                  <a:off x="2819" y="3017"/>
                  <a:ext cx="1994" cy="276"/>
                </a:xfrm>
                <a:prstGeom prst="rect">
                  <a:avLst/>
                </a:prstGeom>
                <a:solidFill>
                  <a:srgbClr val="CCCCE6"/>
                </a:solid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smtClean="0">
                      <a:ln>
                        <a:noFill/>
                      </a:ln>
                      <a:solidFill>
                        <a:srgbClr val="000000"/>
                      </a:solidFill>
                      <a:effectLst/>
                      <a:uLnTx/>
                      <a:uFillTx/>
                      <a:latin typeface="Verdana" panose="020B0604030504040204" pitchFamily="34" charset="0"/>
                    </a:rPr>
                    <a:t>Connectivity</a:t>
                  </a:r>
                </a:p>
              </p:txBody>
            </p:sp>
            <p:sp>
              <p:nvSpPr>
                <p:cNvPr id="75" name="Text Box 30"/>
                <p:cNvSpPr txBox="1">
                  <a:spLocks noChangeArrowheads="1"/>
                </p:cNvSpPr>
                <p:nvPr/>
              </p:nvSpPr>
              <p:spPr bwMode="auto">
                <a:xfrm>
                  <a:off x="0" y="2955"/>
                  <a:ext cx="2688" cy="206"/>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700" b="0" i="0" u="none" strike="noStrike" kern="0" cap="none" spc="0" normalizeH="0" baseline="0" noProof="0" smtClean="0">
                    <a:ln>
                      <a:noFill/>
                    </a:ln>
                    <a:solidFill>
                      <a:srgbClr val="000000"/>
                    </a:solidFill>
                    <a:effectLst/>
                    <a:uLnTx/>
                    <a:uFillTx/>
                    <a:latin typeface="Verdana" panose="020B0604030504040204" pitchFamily="34" charset="0"/>
                  </a:endParaRPr>
                </a:p>
              </p:txBody>
            </p:sp>
          </p:grpSp>
          <p:grpSp>
            <p:nvGrpSpPr>
              <p:cNvPr id="76" name="Group 31"/>
              <p:cNvGrpSpPr>
                <a:grpSpLocks/>
              </p:cNvGrpSpPr>
              <p:nvPr/>
            </p:nvGrpSpPr>
            <p:grpSpPr bwMode="auto">
              <a:xfrm>
                <a:off x="1828800" y="2444750"/>
                <a:ext cx="6000561" cy="423863"/>
                <a:chOff x="0" y="2427"/>
                <a:chExt cx="4813" cy="340"/>
              </a:xfrm>
            </p:grpSpPr>
            <p:sp>
              <p:nvSpPr>
                <p:cNvPr id="77" name="Rectangle 32"/>
                <p:cNvSpPr>
                  <a:spLocks noChangeArrowheads="1"/>
                </p:cNvSpPr>
                <p:nvPr/>
              </p:nvSpPr>
              <p:spPr bwMode="auto">
                <a:xfrm>
                  <a:off x="3141" y="2491"/>
                  <a:ext cx="1672" cy="276"/>
                </a:xfrm>
                <a:prstGeom prst="rect">
                  <a:avLst/>
                </a:prstGeom>
                <a:solidFill>
                  <a:srgbClr val="FFFF99"/>
                </a:solid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smtClean="0">
                      <a:ln>
                        <a:noFill/>
                      </a:ln>
                      <a:solidFill>
                        <a:srgbClr val="000000"/>
                      </a:solidFill>
                      <a:effectLst/>
                      <a:uLnTx/>
                      <a:uFillTx/>
                      <a:latin typeface="Verdana" panose="020B0604030504040204" pitchFamily="34" charset="0"/>
                    </a:rPr>
                    <a:t>Resource</a:t>
                  </a:r>
                </a:p>
              </p:txBody>
            </p:sp>
            <p:sp>
              <p:nvSpPr>
                <p:cNvPr id="78" name="Text Box 33"/>
                <p:cNvSpPr txBox="1">
                  <a:spLocks noChangeArrowheads="1"/>
                </p:cNvSpPr>
                <p:nvPr/>
              </p:nvSpPr>
              <p:spPr bwMode="auto">
                <a:xfrm>
                  <a:off x="0" y="2427"/>
                  <a:ext cx="2832" cy="20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700" b="0" i="0" u="none" strike="noStrike" kern="0" cap="none" spc="0" normalizeH="0" baseline="0" noProof="0" smtClean="0">
                    <a:ln>
                      <a:noFill/>
                    </a:ln>
                    <a:solidFill>
                      <a:srgbClr val="000000"/>
                    </a:solidFill>
                    <a:effectLst/>
                    <a:uLnTx/>
                    <a:uFillTx/>
                    <a:latin typeface="Verdana" panose="020B0604030504040204" pitchFamily="34" charset="0"/>
                  </a:endParaRPr>
                </a:p>
              </p:txBody>
            </p:sp>
          </p:grpSp>
          <p:grpSp>
            <p:nvGrpSpPr>
              <p:cNvPr id="79" name="Group 34"/>
              <p:cNvGrpSpPr>
                <a:grpSpLocks/>
              </p:cNvGrpSpPr>
              <p:nvPr/>
            </p:nvGrpSpPr>
            <p:grpSpPr bwMode="auto">
              <a:xfrm>
                <a:off x="1828800" y="1633538"/>
                <a:ext cx="6000561" cy="536575"/>
                <a:chOff x="0" y="1778"/>
                <a:chExt cx="4813" cy="430"/>
              </a:xfrm>
            </p:grpSpPr>
            <p:sp>
              <p:nvSpPr>
                <p:cNvPr id="80" name="Rectangle 35"/>
                <p:cNvSpPr>
                  <a:spLocks noChangeArrowheads="1"/>
                </p:cNvSpPr>
                <p:nvPr/>
              </p:nvSpPr>
              <p:spPr bwMode="auto">
                <a:xfrm>
                  <a:off x="3459" y="1932"/>
                  <a:ext cx="1354" cy="276"/>
                </a:xfrm>
                <a:prstGeom prst="rect">
                  <a:avLst/>
                </a:prstGeom>
                <a:solidFill>
                  <a:srgbClr val="9999FF"/>
                </a:solid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smtClean="0">
                      <a:ln>
                        <a:noFill/>
                      </a:ln>
                      <a:solidFill>
                        <a:srgbClr val="000000"/>
                      </a:solidFill>
                      <a:effectLst/>
                      <a:uLnTx/>
                      <a:uFillTx/>
                      <a:latin typeface="Verdana" panose="020B0604030504040204" pitchFamily="34" charset="0"/>
                    </a:rPr>
                    <a:t>Collective</a:t>
                  </a:r>
                </a:p>
              </p:txBody>
            </p:sp>
            <p:sp>
              <p:nvSpPr>
                <p:cNvPr id="81" name="Text Box 36"/>
                <p:cNvSpPr txBox="1">
                  <a:spLocks noChangeArrowheads="1"/>
                </p:cNvSpPr>
                <p:nvPr/>
              </p:nvSpPr>
              <p:spPr bwMode="auto">
                <a:xfrm>
                  <a:off x="0" y="1778"/>
                  <a:ext cx="2832" cy="20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700" b="0" i="0" u="none" strike="noStrike" kern="0" cap="none" spc="0" normalizeH="0" baseline="0" noProof="0" smtClean="0">
                    <a:ln>
                      <a:noFill/>
                    </a:ln>
                    <a:solidFill>
                      <a:srgbClr val="000000"/>
                    </a:solidFill>
                    <a:effectLst/>
                    <a:uLnTx/>
                    <a:uFillTx/>
                    <a:latin typeface="Verdana" panose="020B0604030504040204" pitchFamily="34" charset="0"/>
                  </a:endParaRPr>
                </a:p>
              </p:txBody>
            </p:sp>
          </p:grpSp>
          <p:sp>
            <p:nvSpPr>
              <p:cNvPr id="82" name="Rectangle 37"/>
              <p:cNvSpPr>
                <a:spLocks noChangeArrowheads="1"/>
              </p:cNvSpPr>
              <p:nvPr/>
            </p:nvSpPr>
            <p:spPr bwMode="auto">
              <a:xfrm>
                <a:off x="8447869" y="3503613"/>
                <a:ext cx="957263" cy="239712"/>
              </a:xfrm>
              <a:prstGeom prst="rect">
                <a:avLst/>
              </a:prstGeom>
              <a:solidFill>
                <a:srgbClr val="9999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100" i="0" u="none" strike="noStrike" kern="0" cap="none" spc="0" normalizeH="0" baseline="0" noProof="0" dirty="0" smtClean="0">
                    <a:ln>
                      <a:noFill/>
                    </a:ln>
                    <a:solidFill>
                      <a:srgbClr val="000000"/>
                    </a:solidFill>
                    <a:effectLst/>
                    <a:uLnTx/>
                    <a:uFillTx/>
                    <a:latin typeface="Verdana" panose="020B0604030504040204" pitchFamily="34" charset="0"/>
                  </a:rPr>
                  <a:t>Internet</a:t>
                </a:r>
              </a:p>
            </p:txBody>
          </p:sp>
          <p:sp>
            <p:nvSpPr>
              <p:cNvPr id="83" name="Rectangle 38"/>
              <p:cNvSpPr>
                <a:spLocks noChangeArrowheads="1"/>
              </p:cNvSpPr>
              <p:nvPr/>
            </p:nvSpPr>
            <p:spPr bwMode="auto">
              <a:xfrm>
                <a:off x="8447869" y="3263900"/>
                <a:ext cx="957263" cy="239713"/>
              </a:xfrm>
              <a:prstGeom prst="rect">
                <a:avLst/>
              </a:prstGeom>
              <a:solidFill>
                <a:srgbClr val="9999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100" i="0" u="none" strike="noStrike" kern="0" cap="none" spc="0" normalizeH="0" baseline="0" noProof="0" dirty="0" smtClean="0">
                    <a:ln>
                      <a:noFill/>
                    </a:ln>
                    <a:solidFill>
                      <a:srgbClr val="000000"/>
                    </a:solidFill>
                    <a:effectLst/>
                    <a:uLnTx/>
                    <a:uFillTx/>
                    <a:latin typeface="Verdana" panose="020B0604030504040204" pitchFamily="34" charset="0"/>
                  </a:rPr>
                  <a:t>Transport</a:t>
                </a:r>
              </a:p>
            </p:txBody>
          </p:sp>
          <p:sp>
            <p:nvSpPr>
              <p:cNvPr id="84" name="Rectangle 39"/>
              <p:cNvSpPr>
                <a:spLocks noChangeArrowheads="1"/>
              </p:cNvSpPr>
              <p:nvPr/>
            </p:nvSpPr>
            <p:spPr bwMode="auto">
              <a:xfrm>
                <a:off x="8447869" y="1168400"/>
                <a:ext cx="957263" cy="2095501"/>
              </a:xfrm>
              <a:prstGeom prst="rect">
                <a:avLst/>
              </a:prstGeom>
              <a:solidFill>
                <a:srgbClr val="9999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vert"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dirty="0" smtClean="0">
                    <a:ln>
                      <a:noFill/>
                    </a:ln>
                    <a:solidFill>
                      <a:srgbClr val="000000"/>
                    </a:solidFill>
                    <a:effectLst/>
                    <a:uLnTx/>
                    <a:uFillTx/>
                    <a:latin typeface="Verdana" panose="020B0604030504040204" pitchFamily="34" charset="0"/>
                  </a:rPr>
                  <a:t>Application</a:t>
                </a:r>
                <a:endParaRPr kumimoji="0" lang="en-US" altLang="en-US" sz="1100" b="0" i="0" u="none" strike="noStrike" kern="0" cap="none" spc="0" normalizeH="0" baseline="0" noProof="0" dirty="0" smtClean="0">
                  <a:ln>
                    <a:noFill/>
                  </a:ln>
                  <a:solidFill>
                    <a:srgbClr val="000000"/>
                  </a:solidFill>
                  <a:effectLst/>
                  <a:uLnTx/>
                  <a:uFillTx/>
                  <a:latin typeface="Verdana" panose="020B0604030504040204" pitchFamily="34" charset="0"/>
                </a:endParaRPr>
              </a:p>
            </p:txBody>
          </p:sp>
          <p:sp>
            <p:nvSpPr>
              <p:cNvPr id="85" name="Rectangle 40"/>
              <p:cNvSpPr>
                <a:spLocks noChangeArrowheads="1"/>
              </p:cNvSpPr>
              <p:nvPr/>
            </p:nvSpPr>
            <p:spPr bwMode="auto">
              <a:xfrm>
                <a:off x="8447869" y="4813300"/>
                <a:ext cx="957263" cy="298450"/>
              </a:xfrm>
              <a:prstGeom prst="rect">
                <a:avLst/>
              </a:prstGeom>
              <a:solidFill>
                <a:srgbClr val="9999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smtClean="0">
                    <a:ln>
                      <a:noFill/>
                    </a:ln>
                    <a:solidFill>
                      <a:srgbClr val="000000"/>
                    </a:solidFill>
                    <a:effectLst/>
                    <a:uLnTx/>
                    <a:uFillTx/>
                    <a:latin typeface="Verdana" panose="020B0604030504040204" pitchFamily="34" charset="0"/>
                  </a:rPr>
                  <a:t>Link</a:t>
                </a:r>
              </a:p>
            </p:txBody>
          </p:sp>
          <p:sp>
            <p:nvSpPr>
              <p:cNvPr id="86" name="Text Box 41"/>
              <p:cNvSpPr txBox="1">
                <a:spLocks noChangeArrowheads="1"/>
              </p:cNvSpPr>
              <p:nvPr/>
            </p:nvSpPr>
            <p:spPr bwMode="auto">
              <a:xfrm>
                <a:off x="9405132" y="1136744"/>
                <a:ext cx="496911" cy="3663573"/>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pPr defTabSz="914400" eaLnBrk="0" fontAlgn="base" hangingPunct="0">
                  <a:spcBef>
                    <a:spcPct val="0"/>
                  </a:spcBef>
                  <a:spcAft>
                    <a:spcPct val="0"/>
                  </a:spcAft>
                </a:pPr>
                <a:r>
                  <a:rPr lang="en-US" altLang="en-US" sz="1400" dirty="0" smtClean="0">
                    <a:solidFill>
                      <a:srgbClr val="6984F5"/>
                    </a:solidFill>
                    <a:latin typeface="Verdana" panose="020B0604030504040204" pitchFamily="34" charset="0"/>
                  </a:rPr>
                  <a:t>Internet Protocol Architecture</a:t>
                </a:r>
              </a:p>
            </p:txBody>
          </p:sp>
        </p:grpSp>
      </p:grpSp>
      <p:sp>
        <p:nvSpPr>
          <p:cNvPr id="5" name="Left Brace 4"/>
          <p:cNvSpPr/>
          <p:nvPr/>
        </p:nvSpPr>
        <p:spPr>
          <a:xfrm>
            <a:off x="4448554" y="1318345"/>
            <a:ext cx="414217" cy="1263176"/>
          </a:xfrm>
          <a:prstGeom prst="leftBrace">
            <a:avLst>
              <a:gd name="adj1" fmla="val 8333"/>
              <a:gd name="adj2" fmla="val 51208"/>
            </a:avLst>
          </a:prstGeom>
          <a:ln>
            <a:solidFill>
              <a:srgbClr val="00479E"/>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854274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Private (direct) </a:t>
            </a:r>
            <a:r>
              <a:rPr lang="en-US" dirty="0" err="1" smtClean="0"/>
              <a:t>peerings</a:t>
            </a:r>
            <a:r>
              <a:rPr lang="en-US" dirty="0" smtClean="0"/>
              <a:t> to distribute traffic load</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116</a:t>
            </a:fld>
            <a:endParaRPr lang="nl-NL" dirty="0"/>
          </a:p>
        </p:txBody>
      </p:sp>
      <p:sp>
        <p:nvSpPr>
          <p:cNvPr id="6" name="Text Placeholder 5"/>
          <p:cNvSpPr>
            <a:spLocks noGrp="1"/>
          </p:cNvSpPr>
          <p:nvPr>
            <p:ph type="body" sz="quarter" idx="14"/>
          </p:nvPr>
        </p:nvSpPr>
        <p:spPr/>
        <p:txBody>
          <a:bodyPr/>
          <a:lstStyle/>
          <a:p>
            <a:r>
              <a:rPr lang="en-US" dirty="0" smtClean="0"/>
              <a:t>Image sources: NLNOG </a:t>
            </a:r>
            <a:r>
              <a:rPr lang="en-US" dirty="0"/>
              <a:t>RING map https://</a:t>
            </a:r>
            <a:r>
              <a:rPr lang="en-US" dirty="0" smtClean="0"/>
              <a:t>lg.ring.nlnog.net/</a:t>
            </a:r>
            <a:endParaRPr lang="en-GB" dirty="0"/>
          </a:p>
        </p:txBody>
      </p:sp>
      <p:pic>
        <p:nvPicPr>
          <p:cNvPr id="9" name="Picture 8"/>
          <p:cNvPicPr>
            <a:picLocks noChangeAspect="1"/>
          </p:cNvPicPr>
          <p:nvPr/>
        </p:nvPicPr>
        <p:blipFill>
          <a:blip r:embed="rId2"/>
          <a:stretch>
            <a:fillRect/>
          </a:stretch>
        </p:blipFill>
        <p:spPr>
          <a:xfrm>
            <a:off x="1" y="954872"/>
            <a:ext cx="9068430" cy="3216467"/>
          </a:xfrm>
          <a:prstGeom prst="rect">
            <a:avLst/>
          </a:prstGeom>
        </p:spPr>
      </p:pic>
    </p:spTree>
    <p:extLst>
      <p:ext uri="{BB962C8B-B14F-4D97-AF65-F5344CB8AC3E}">
        <p14:creationId xmlns:p14="http://schemas.microsoft.com/office/powerpoint/2010/main" val="1688778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Anycast – high availability leveraging BGP</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117</a:t>
            </a:fld>
            <a:endParaRPr lang="nl-NL" dirty="0"/>
          </a:p>
        </p:txBody>
      </p:sp>
      <p:sp>
        <p:nvSpPr>
          <p:cNvPr id="6" name="Text Placeholder 5"/>
          <p:cNvSpPr>
            <a:spLocks noGrp="1"/>
          </p:cNvSpPr>
          <p:nvPr>
            <p:ph type="body" sz="quarter" idx="14"/>
          </p:nvPr>
        </p:nvSpPr>
        <p:spPr/>
        <p:txBody>
          <a:bodyPr/>
          <a:lstStyle/>
          <a:p>
            <a:r>
              <a:rPr lang="en-US" dirty="0" err="1" smtClean="0"/>
              <a:t>BGP.tools</a:t>
            </a:r>
            <a:r>
              <a:rPr lang="en-US" dirty="0" smtClean="0"/>
              <a:t> </a:t>
            </a:r>
            <a:r>
              <a:rPr lang="en-US" dirty="0"/>
              <a:t>- https://</a:t>
            </a:r>
            <a:r>
              <a:rPr lang="en-US" dirty="0" smtClean="0"/>
              <a:t>bgp.tools/prefix/145.116.216.0/24#connectivity for anycasted RCauth.eu</a:t>
            </a:r>
            <a:endParaRPr lang="en-GB" dirty="0"/>
          </a:p>
        </p:txBody>
      </p:sp>
      <p:pic>
        <p:nvPicPr>
          <p:cNvPr id="7" name="Picture 6"/>
          <p:cNvPicPr>
            <a:picLocks noChangeAspect="1"/>
          </p:cNvPicPr>
          <p:nvPr/>
        </p:nvPicPr>
        <p:blipFill>
          <a:blip r:embed="rId2"/>
          <a:stretch>
            <a:fillRect/>
          </a:stretch>
        </p:blipFill>
        <p:spPr>
          <a:xfrm>
            <a:off x="2488605" y="877695"/>
            <a:ext cx="3730825" cy="3523557"/>
          </a:xfrm>
          <a:prstGeom prst="rect">
            <a:avLst/>
          </a:prstGeom>
        </p:spPr>
      </p:pic>
    </p:spTree>
    <p:extLst>
      <p:ext uri="{BB962C8B-B14F-4D97-AF65-F5344CB8AC3E}">
        <p14:creationId xmlns:p14="http://schemas.microsoft.com/office/powerpoint/2010/main" val="17881764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RFC2904 authorization models: three </a:t>
            </a:r>
            <a:r>
              <a:rPr lang="en-US" dirty="0" err="1" smtClean="0"/>
              <a:t>AuthZ</a:t>
            </a:r>
            <a:r>
              <a:rPr lang="en-US" dirty="0" smtClean="0"/>
              <a:t> flows</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118</a:t>
            </a:fld>
            <a:endParaRPr lang="nl-NL" dirty="0"/>
          </a:p>
        </p:txBody>
      </p:sp>
      <p:sp>
        <p:nvSpPr>
          <p:cNvPr id="6" name="Text Placeholder 5"/>
          <p:cNvSpPr>
            <a:spLocks noGrp="1"/>
          </p:cNvSpPr>
          <p:nvPr>
            <p:ph type="body" sz="quarter" idx="14"/>
          </p:nvPr>
        </p:nvSpPr>
        <p:spPr/>
        <p:txBody>
          <a:bodyPr/>
          <a:lstStyle/>
          <a:p>
            <a:r>
              <a:rPr lang="en-US" dirty="0" smtClean="0"/>
              <a:t>Authorization models</a:t>
            </a:r>
            <a:r>
              <a:rPr lang="en-US" dirty="0"/>
              <a:t>: AAA Authorization </a:t>
            </a:r>
            <a:r>
              <a:rPr lang="en-US" dirty="0" smtClean="0"/>
              <a:t>Framework, RFC2904, </a:t>
            </a:r>
            <a:r>
              <a:rPr lang="en-US" dirty="0" err="1" smtClean="0"/>
              <a:t>Vollbrecht</a:t>
            </a:r>
            <a:r>
              <a:rPr lang="en-US" dirty="0" smtClean="0"/>
              <a:t> et al.</a:t>
            </a: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59" y="1562100"/>
            <a:ext cx="2172257" cy="1828800"/>
          </a:xfrm>
          <a:prstGeom prst="rect">
            <a:avLst/>
          </a:prstGeom>
        </p:spPr>
      </p:pic>
      <p:sp>
        <p:nvSpPr>
          <p:cNvPr id="8" name="TextBox 7"/>
          <p:cNvSpPr txBox="1"/>
          <p:nvPr/>
        </p:nvSpPr>
        <p:spPr>
          <a:xfrm>
            <a:off x="1202797" y="3550461"/>
            <a:ext cx="830580" cy="369332"/>
          </a:xfrm>
          <a:prstGeom prst="rect">
            <a:avLst/>
          </a:prstGeom>
          <a:noFill/>
        </p:spPr>
        <p:txBody>
          <a:bodyPr wrap="square" rtlCol="0">
            <a:spAutoFit/>
          </a:bodyPr>
          <a:lstStyle/>
          <a:p>
            <a:pPr algn="ctr"/>
            <a:r>
              <a:rPr lang="en-US" dirty="0" smtClean="0">
                <a:solidFill>
                  <a:srgbClr val="0070C0"/>
                </a:solidFill>
              </a:rPr>
              <a:t>‘push’</a:t>
            </a:r>
            <a:endParaRPr lang="en-GB" dirty="0">
              <a:solidFill>
                <a:srgbClr val="0070C0"/>
              </a:solidFill>
            </a:endParaRPr>
          </a:p>
        </p:txBody>
      </p:sp>
      <p:sp>
        <p:nvSpPr>
          <p:cNvPr id="9" name="TextBox 8"/>
          <p:cNvSpPr txBox="1"/>
          <p:nvPr/>
        </p:nvSpPr>
        <p:spPr>
          <a:xfrm>
            <a:off x="4108109" y="3550461"/>
            <a:ext cx="830580" cy="369332"/>
          </a:xfrm>
          <a:prstGeom prst="rect">
            <a:avLst/>
          </a:prstGeom>
          <a:noFill/>
        </p:spPr>
        <p:txBody>
          <a:bodyPr wrap="square" rtlCol="0">
            <a:spAutoFit/>
          </a:bodyPr>
          <a:lstStyle/>
          <a:p>
            <a:pPr algn="ctr"/>
            <a:r>
              <a:rPr lang="en-US" dirty="0" smtClean="0">
                <a:solidFill>
                  <a:srgbClr val="0070C0"/>
                </a:solidFill>
              </a:rPr>
              <a:t>‘pull’</a:t>
            </a:r>
            <a:endParaRPr lang="en-GB" dirty="0">
              <a:solidFill>
                <a:srgbClr val="0070C0"/>
              </a:solidFill>
            </a:endParaRPr>
          </a:p>
        </p:txBody>
      </p:sp>
      <p:sp>
        <p:nvSpPr>
          <p:cNvPr id="10" name="TextBox 9"/>
          <p:cNvSpPr txBox="1"/>
          <p:nvPr/>
        </p:nvSpPr>
        <p:spPr>
          <a:xfrm>
            <a:off x="7013421" y="3550461"/>
            <a:ext cx="830580" cy="369332"/>
          </a:xfrm>
          <a:prstGeom prst="rect">
            <a:avLst/>
          </a:prstGeom>
          <a:noFill/>
        </p:spPr>
        <p:txBody>
          <a:bodyPr wrap="square" rtlCol="0">
            <a:spAutoFit/>
          </a:bodyPr>
          <a:lstStyle/>
          <a:p>
            <a:pPr algn="ctr"/>
            <a:r>
              <a:rPr lang="en-US" dirty="0" smtClean="0">
                <a:solidFill>
                  <a:srgbClr val="0070C0"/>
                </a:solidFill>
              </a:rPr>
              <a:t>‘agent’</a:t>
            </a:r>
            <a:endParaRPr lang="en-GB" dirty="0">
              <a:solidFill>
                <a:srgbClr val="0070C0"/>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7306" y="1683034"/>
            <a:ext cx="2284932" cy="1746494"/>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8899" y="1711881"/>
            <a:ext cx="2065022" cy="1691292"/>
          </a:xfrm>
          <a:prstGeom prst="rect">
            <a:avLst/>
          </a:prstGeom>
        </p:spPr>
      </p:pic>
    </p:spTree>
    <p:extLst>
      <p:ext uri="{BB962C8B-B14F-4D97-AF65-F5344CB8AC3E}">
        <p14:creationId xmlns:p14="http://schemas.microsoft.com/office/powerpoint/2010/main" val="15380903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OAuth2 &amp; JWTs: assertions can be quite detailed</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119</a:t>
            </a:fld>
            <a:endParaRPr lang="nl-NL" dirty="0"/>
          </a:p>
        </p:txBody>
      </p:sp>
      <p:pic>
        <p:nvPicPr>
          <p:cNvPr id="7" name="Picture 6"/>
          <p:cNvPicPr>
            <a:picLocks noChangeAspect="1"/>
          </p:cNvPicPr>
          <p:nvPr/>
        </p:nvPicPr>
        <p:blipFill>
          <a:blip r:embed="rId2"/>
          <a:stretch>
            <a:fillRect/>
          </a:stretch>
        </p:blipFill>
        <p:spPr>
          <a:xfrm>
            <a:off x="2324100" y="1089782"/>
            <a:ext cx="4746066" cy="3237970"/>
          </a:xfrm>
          <a:prstGeom prst="rect">
            <a:avLst/>
          </a:prstGeom>
        </p:spPr>
      </p:pic>
      <p:sp>
        <p:nvSpPr>
          <p:cNvPr id="6" name="Text Placeholder 5"/>
          <p:cNvSpPr>
            <a:spLocks noGrp="1"/>
          </p:cNvSpPr>
          <p:nvPr>
            <p:ph type="body" sz="quarter" idx="14"/>
          </p:nvPr>
        </p:nvSpPr>
        <p:spPr/>
        <p:txBody>
          <a:bodyPr/>
          <a:lstStyle/>
          <a:p>
            <a:r>
              <a:rPr lang="en-US" dirty="0" smtClean="0"/>
              <a:t>OAuth2 Access Token following the WLCG </a:t>
            </a:r>
            <a:r>
              <a:rPr lang="en-US" dirty="0" err="1" smtClean="0"/>
              <a:t>AuthZ</a:t>
            </a:r>
            <a:r>
              <a:rPr lang="en-US" dirty="0" smtClean="0"/>
              <a:t> </a:t>
            </a:r>
            <a:r>
              <a:rPr lang="en-US" dirty="0"/>
              <a:t>WG Profile</a:t>
            </a:r>
            <a:r>
              <a:rPr lang="en-US" dirty="0" smtClean="0"/>
              <a:t>, from: </a:t>
            </a:r>
            <a:r>
              <a:rPr lang="en-US" dirty="0"/>
              <a:t>https://wlcg-authz-wg.github.io/wlcg-authz-docs/token-based-authorization/</a:t>
            </a:r>
            <a:endParaRPr lang="en-GB" dirty="0"/>
          </a:p>
        </p:txBody>
      </p:sp>
    </p:spTree>
    <p:extLst>
      <p:ext uri="{BB962C8B-B14F-4D97-AF65-F5344CB8AC3E}">
        <p14:creationId xmlns:p14="http://schemas.microsoft.com/office/powerpoint/2010/main" val="10654979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processing pipelines</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12</a:t>
            </a:fld>
            <a:endParaRPr lang="nl-NL" dirty="0"/>
          </a:p>
        </p:txBody>
      </p:sp>
      <p:sp>
        <p:nvSpPr>
          <p:cNvPr id="5" name="Text Placeholder 4"/>
          <p:cNvSpPr>
            <a:spLocks noGrp="1"/>
          </p:cNvSpPr>
          <p:nvPr>
            <p:ph type="body" sz="quarter" idx="13"/>
          </p:nvPr>
        </p:nvSpPr>
        <p:spPr/>
        <p:txBody>
          <a:bodyPr/>
          <a:lstStyle/>
          <a:p>
            <a:pPr marL="0" indent="0">
              <a:buNone/>
            </a:pPr>
            <a:r>
              <a:rPr lang="en-US" dirty="0" smtClean="0"/>
              <a:t>Common pattern: </a:t>
            </a:r>
            <a:r>
              <a:rPr lang="en-US" i="1" dirty="0" smtClean="0"/>
              <a:t>LHC physics, but </a:t>
            </a:r>
            <a:br>
              <a:rPr lang="en-US" i="1" dirty="0" smtClean="0"/>
            </a:br>
            <a:r>
              <a:rPr lang="en-US" i="1" dirty="0" smtClean="0"/>
              <a:t>also Xenon-</a:t>
            </a:r>
            <a:r>
              <a:rPr lang="en-US" i="1" dirty="0" err="1" smtClean="0"/>
              <a:t>nT</a:t>
            </a:r>
            <a:r>
              <a:rPr lang="en-US" i="1" dirty="0" smtClean="0"/>
              <a:t>, </a:t>
            </a:r>
            <a:r>
              <a:rPr lang="en-US" i="1" dirty="0" err="1" smtClean="0"/>
              <a:t>WeNMR</a:t>
            </a:r>
            <a:r>
              <a:rPr lang="en-US" i="1" dirty="0"/>
              <a:t> </a:t>
            </a:r>
            <a:r>
              <a:rPr lang="en-US" i="1" dirty="0" smtClean="0"/>
              <a:t>Haddock, </a:t>
            </a:r>
            <a:br>
              <a:rPr lang="en-US" i="1" dirty="0" smtClean="0"/>
            </a:br>
            <a:r>
              <a:rPr lang="en-US" i="1" dirty="0" smtClean="0"/>
              <a:t>LOFAR, SKA, …</a:t>
            </a:r>
          </a:p>
          <a:p>
            <a:endParaRPr lang="en-US" dirty="0"/>
          </a:p>
          <a:p>
            <a:endParaRPr lang="en-GB" dirty="0"/>
          </a:p>
        </p:txBody>
      </p:sp>
      <p:sp>
        <p:nvSpPr>
          <p:cNvPr id="7" name="Text Placeholder 6"/>
          <p:cNvSpPr>
            <a:spLocks noGrp="1"/>
          </p:cNvSpPr>
          <p:nvPr>
            <p:ph type="body" sz="quarter" idx="14"/>
          </p:nvPr>
        </p:nvSpPr>
        <p:spPr/>
        <p:txBody>
          <a:bodyPr/>
          <a:lstStyle/>
          <a:p>
            <a:r>
              <a:rPr lang="en-US" dirty="0" smtClean="0"/>
              <a:t>Xenon: https</a:t>
            </a:r>
            <a:r>
              <a:rPr lang="en-US" dirty="0"/>
              <a:t>://www.science.purdue.edu/xenon1t</a:t>
            </a:r>
            <a:r>
              <a:rPr lang="en-US" dirty="0" smtClean="0"/>
              <a:t>/, </a:t>
            </a:r>
            <a:r>
              <a:rPr lang="en-GB" dirty="0" smtClean="0"/>
              <a:t>photo </a:t>
            </a:r>
            <a:r>
              <a:rPr lang="en-GB" dirty="0"/>
              <a:t>by Roberto </a:t>
            </a:r>
            <a:r>
              <a:rPr lang="en-GB" dirty="0" err="1"/>
              <a:t>Corrieri</a:t>
            </a:r>
            <a:r>
              <a:rPr lang="en-GB" dirty="0"/>
              <a:t> and Patrick De </a:t>
            </a:r>
            <a:r>
              <a:rPr lang="en-GB" dirty="0" err="1" smtClean="0"/>
              <a:t>Perio</a:t>
            </a:r>
            <a:r>
              <a:rPr lang="en-US" dirty="0" smtClean="0"/>
              <a:t>; </a:t>
            </a:r>
            <a:r>
              <a:rPr lang="en-US" dirty="0" err="1" smtClean="0"/>
              <a:t>WeNMR</a:t>
            </a:r>
            <a:r>
              <a:rPr lang="en-US" dirty="0" smtClean="0"/>
              <a:t>: Alexandre </a:t>
            </a:r>
            <a:r>
              <a:rPr lang="en-US" dirty="0" err="1" smtClean="0"/>
              <a:t>Bonvin</a:t>
            </a:r>
            <a:r>
              <a:rPr lang="en-US" dirty="0" smtClean="0"/>
              <a:t>, UU, https://www.bonvinlab.org/</a:t>
            </a:r>
            <a:endParaRPr lang="en-US" dirty="0"/>
          </a:p>
        </p:txBody>
      </p:sp>
      <p:pic>
        <p:nvPicPr>
          <p:cNvPr id="6" name="Picture 5"/>
          <p:cNvPicPr>
            <a:picLocks noChangeAspect="1"/>
          </p:cNvPicPr>
          <p:nvPr/>
        </p:nvPicPr>
        <p:blipFill>
          <a:blip r:embed="rId2"/>
          <a:stretch>
            <a:fillRect/>
          </a:stretch>
        </p:blipFill>
        <p:spPr>
          <a:xfrm>
            <a:off x="4273245" y="688102"/>
            <a:ext cx="4696475" cy="3525562"/>
          </a:xfrm>
          <a:prstGeom prst="rect">
            <a:avLst/>
          </a:prstGeom>
        </p:spPr>
      </p:pic>
      <p:pic>
        <p:nvPicPr>
          <p:cNvPr id="12" name="Picture 11"/>
          <p:cNvPicPr>
            <a:picLocks noChangeAspect="1"/>
          </p:cNvPicPr>
          <p:nvPr/>
        </p:nvPicPr>
        <p:blipFill>
          <a:blip r:embed="rId3"/>
          <a:stretch>
            <a:fillRect/>
          </a:stretch>
        </p:blipFill>
        <p:spPr>
          <a:xfrm>
            <a:off x="7428857" y="480061"/>
            <a:ext cx="1644093" cy="1219200"/>
          </a:xfrm>
          <a:prstGeom prst="rect">
            <a:avLst/>
          </a:prstGeom>
        </p:spPr>
      </p:pic>
      <p:pic>
        <p:nvPicPr>
          <p:cNvPr id="14" name="Picture 13"/>
          <p:cNvPicPr>
            <a:picLocks noChangeAspect="1"/>
          </p:cNvPicPr>
          <p:nvPr/>
        </p:nvPicPr>
        <p:blipFill>
          <a:blip r:embed="rId4"/>
          <a:stretch>
            <a:fillRect/>
          </a:stretch>
        </p:blipFill>
        <p:spPr>
          <a:xfrm>
            <a:off x="360363" y="2057400"/>
            <a:ext cx="4096745" cy="235497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285" y="3854457"/>
            <a:ext cx="530195" cy="359207"/>
          </a:xfrm>
          <a:prstGeom prst="rect">
            <a:avLst/>
          </a:prstGeom>
        </p:spPr>
      </p:pic>
    </p:spTree>
    <p:extLst>
      <p:ext uri="{BB962C8B-B14F-4D97-AF65-F5344CB8AC3E}">
        <p14:creationId xmlns:p14="http://schemas.microsoft.com/office/powerpoint/2010/main" val="41821832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ctrTitle"/>
          </p:nvPr>
        </p:nvSpPr>
        <p:spPr>
          <a:xfrm>
            <a:off x="564588" y="189852"/>
            <a:ext cx="7405932" cy="1653944"/>
          </a:xfrm>
        </p:spPr>
        <p:txBody>
          <a:bodyPr/>
          <a:lstStyle/>
          <a:p>
            <a:r>
              <a:rPr lang="en-US" dirty="0" smtClean="0"/>
              <a:t>Development background</a:t>
            </a:r>
            <a:endParaRPr lang="en-GB" dirty="0"/>
          </a:p>
        </p:txBody>
      </p:sp>
      <p:sp>
        <p:nvSpPr>
          <p:cNvPr id="24" name="Subtitle 23"/>
          <p:cNvSpPr>
            <a:spLocks noGrp="1"/>
          </p:cNvSpPr>
          <p:nvPr>
            <p:ph type="subTitle" idx="1"/>
          </p:nvPr>
        </p:nvSpPr>
        <p:spPr/>
        <p:txBody>
          <a:bodyPr/>
          <a:lstStyle/>
          <a:p>
            <a:r>
              <a:rPr lang="en-US" dirty="0"/>
              <a:t>Scope and structure</a:t>
            </a:r>
            <a:endParaRPr lang="en-US" dirty="0" smtClean="0"/>
          </a:p>
        </p:txBody>
      </p:sp>
    </p:spTree>
    <p:extLst>
      <p:ext uri="{BB962C8B-B14F-4D97-AF65-F5344CB8AC3E}">
        <p14:creationId xmlns:p14="http://schemas.microsoft.com/office/powerpoint/2010/main" val="20873239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Infrastructures for collaboration</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121</a:t>
            </a:fld>
            <a:endParaRPr lang="nl-NL" dirty="0"/>
          </a:p>
        </p:txBody>
      </p:sp>
      <p:sp>
        <p:nvSpPr>
          <p:cNvPr id="5" name="Text Placeholder 4"/>
          <p:cNvSpPr>
            <a:spLocks noGrp="1"/>
          </p:cNvSpPr>
          <p:nvPr>
            <p:ph type="body" sz="quarter" idx="13"/>
          </p:nvPr>
        </p:nvSpPr>
        <p:spPr>
          <a:xfrm>
            <a:off x="367920" y="961002"/>
            <a:ext cx="8326437" cy="3527425"/>
          </a:xfrm>
        </p:spPr>
        <p:txBody>
          <a:bodyPr/>
          <a:lstStyle/>
          <a:p>
            <a:pPr marL="0" indent="0">
              <a:buNone/>
            </a:pPr>
            <a:r>
              <a:rPr lang="en-US" dirty="0" smtClean="0"/>
              <a:t>‘Security’ : confidentiality, integrity and availability (“CIA”)</a:t>
            </a:r>
          </a:p>
          <a:p>
            <a:r>
              <a:rPr lang="en-US" dirty="0" smtClean="0">
                <a:solidFill>
                  <a:srgbClr val="00479E"/>
                </a:solidFill>
              </a:rPr>
              <a:t>security models: from egg-shell to ‘zero-trust’ models</a:t>
            </a:r>
          </a:p>
          <a:p>
            <a:r>
              <a:rPr lang="en-US" dirty="0" smtClean="0">
                <a:solidFill>
                  <a:srgbClr val="00479E"/>
                </a:solidFill>
              </a:rPr>
              <a:t>‘zero trust’ is inherent in multi-domain infrastructures, like those discussed</a:t>
            </a:r>
          </a:p>
          <a:p>
            <a:endParaRPr lang="en-US" dirty="0" smtClean="0"/>
          </a:p>
          <a:p>
            <a:pPr marL="0" indent="0">
              <a:buNone/>
            </a:pPr>
            <a:r>
              <a:rPr lang="en-US" dirty="0" smtClean="0"/>
              <a:t>Access management (and collaboration)</a:t>
            </a:r>
            <a:endParaRPr lang="en-US" dirty="0"/>
          </a:p>
          <a:p>
            <a:r>
              <a:rPr lang="en-US" dirty="0" smtClean="0">
                <a:solidFill>
                  <a:srgbClr val="00479E"/>
                </a:solidFill>
              </a:rPr>
              <a:t>separate authentication (who you are) from authorization (what can may do)</a:t>
            </a:r>
          </a:p>
          <a:p>
            <a:pPr marL="0" indent="0">
              <a:buNone/>
            </a:pPr>
            <a:endParaRPr lang="en-US" dirty="0" smtClean="0"/>
          </a:p>
          <a:p>
            <a:pPr marL="0" indent="0">
              <a:buNone/>
            </a:pPr>
            <a:r>
              <a:rPr lang="en-US" dirty="0" smtClean="0"/>
              <a:t>Building blocks</a:t>
            </a:r>
            <a:endParaRPr lang="en-US" dirty="0"/>
          </a:p>
          <a:p>
            <a:r>
              <a:rPr lang="en-US" dirty="0" smtClean="0">
                <a:solidFill>
                  <a:srgbClr val="00479E"/>
                </a:solidFill>
              </a:rPr>
              <a:t>technical intermezzo: (asymmetric) crypto primitives</a:t>
            </a:r>
          </a:p>
          <a:p>
            <a:r>
              <a:rPr lang="en-US" dirty="0" smtClean="0">
                <a:solidFill>
                  <a:srgbClr val="00479E"/>
                </a:solidFill>
              </a:rPr>
              <a:t>carrying authentication and authorization info: X.509, JWTs, SAML+XML-DSIG</a:t>
            </a:r>
          </a:p>
          <a:p>
            <a:r>
              <a:rPr lang="en-US" dirty="0" smtClean="0">
                <a:solidFill>
                  <a:srgbClr val="00479E"/>
                </a:solidFill>
              </a:rPr>
              <a:t>building trust infrastructures: identity federations, eduGAIN and the IGTF</a:t>
            </a:r>
          </a:p>
          <a:p>
            <a:r>
              <a:rPr lang="en-US" dirty="0" smtClean="0">
                <a:solidFill>
                  <a:srgbClr val="00479E"/>
                </a:solidFill>
              </a:rPr>
              <a:t>policy bridges vs cross-signing technical bridges</a:t>
            </a:r>
          </a:p>
          <a:p>
            <a:endParaRPr lang="en-US" dirty="0" smtClean="0"/>
          </a:p>
          <a:p>
            <a:endParaRPr lang="en-GB" dirty="0"/>
          </a:p>
        </p:txBody>
      </p:sp>
    </p:spTree>
    <p:extLst>
      <p:ext uri="{BB962C8B-B14F-4D97-AF65-F5344CB8AC3E}">
        <p14:creationId xmlns:p14="http://schemas.microsoft.com/office/powerpoint/2010/main" val="40267770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Topics </a:t>
            </a:r>
            <a:r>
              <a:rPr lang="nl-NL" dirty="0" err="1" smtClean="0"/>
              <a:t>and</a:t>
            </a:r>
            <a:r>
              <a:rPr lang="nl-NL" dirty="0" smtClean="0"/>
              <a:t> context</a:t>
            </a:r>
            <a:endParaRPr lang="nl-NL" dirty="0"/>
          </a:p>
        </p:txBody>
      </p:sp>
      <p:sp>
        <p:nvSpPr>
          <p:cNvPr id="5" name="Slide Number Placeholder 4"/>
          <p:cNvSpPr>
            <a:spLocks noGrp="1"/>
          </p:cNvSpPr>
          <p:nvPr>
            <p:ph type="sldNum" sz="quarter" idx="12"/>
          </p:nvPr>
        </p:nvSpPr>
        <p:spPr/>
        <p:txBody>
          <a:bodyPr/>
          <a:lstStyle/>
          <a:p>
            <a:fld id="{09B7AD4A-C94A-7B42-9E17-606C7F366C4B}" type="slidenum">
              <a:rPr lang="nl-NL" smtClean="0"/>
              <a:t>122</a:t>
            </a:fld>
            <a:endParaRPr lang="nl-NL"/>
          </a:p>
        </p:txBody>
      </p:sp>
      <p:sp>
        <p:nvSpPr>
          <p:cNvPr id="6" name="Text Placeholder 5"/>
          <p:cNvSpPr>
            <a:spLocks noGrp="1"/>
          </p:cNvSpPr>
          <p:nvPr>
            <p:ph type="body" sz="quarter" idx="13"/>
          </p:nvPr>
        </p:nvSpPr>
        <p:spPr/>
        <p:txBody>
          <a:bodyPr/>
          <a:lstStyle/>
          <a:p>
            <a:r>
              <a:rPr lang="en-GB" sz="1600" dirty="0" smtClean="0"/>
              <a:t>case </a:t>
            </a:r>
            <a:r>
              <a:rPr lang="en-GB" sz="1600" dirty="0"/>
              <a:t>study WLCG and EGI</a:t>
            </a:r>
          </a:p>
          <a:p>
            <a:r>
              <a:rPr lang="en-GB" sz="1600" dirty="0" err="1" smtClean="0"/>
              <a:t>meer</a:t>
            </a:r>
            <a:r>
              <a:rPr lang="en-GB" sz="1600" dirty="0" smtClean="0"/>
              <a:t> </a:t>
            </a:r>
            <a:r>
              <a:rPr lang="en-GB" sz="1600" dirty="0"/>
              <a:t>topics is </a:t>
            </a:r>
            <a:r>
              <a:rPr lang="en-GB" sz="1600" dirty="0" err="1"/>
              <a:t>goed</a:t>
            </a:r>
            <a:r>
              <a:rPr lang="en-GB" sz="1600" dirty="0"/>
              <a:t> , </a:t>
            </a:r>
            <a:r>
              <a:rPr lang="en-GB" sz="1600" dirty="0" err="1"/>
              <a:t>gaat</a:t>
            </a:r>
            <a:r>
              <a:rPr lang="en-GB" sz="1600" dirty="0"/>
              <a:t> </a:t>
            </a:r>
            <a:r>
              <a:rPr lang="en-GB" sz="1600" dirty="0" err="1"/>
              <a:t>als</a:t>
            </a:r>
            <a:r>
              <a:rPr lang="en-GB" sz="1600" dirty="0"/>
              <a:t> </a:t>
            </a:r>
            <a:r>
              <a:rPr lang="en-GB" sz="1600" dirty="0" err="1"/>
              <a:t>haakjes</a:t>
            </a:r>
            <a:r>
              <a:rPr lang="en-GB" sz="1600" dirty="0"/>
              <a:t> </a:t>
            </a:r>
            <a:r>
              <a:rPr lang="en-GB" sz="1600" dirty="0" err="1"/>
              <a:t>werken</a:t>
            </a:r>
            <a:r>
              <a:rPr lang="en-GB" sz="1600" dirty="0"/>
              <a:t> </a:t>
            </a:r>
            <a:r>
              <a:rPr lang="en-GB" sz="1600" dirty="0" err="1"/>
              <a:t>voor</a:t>
            </a:r>
            <a:r>
              <a:rPr lang="en-GB" sz="1600" dirty="0"/>
              <a:t> de rest van de lectures</a:t>
            </a:r>
          </a:p>
          <a:p>
            <a:r>
              <a:rPr lang="en-GB" sz="1600" dirty="0" smtClean="0"/>
              <a:t>storage </a:t>
            </a:r>
            <a:r>
              <a:rPr lang="en-GB" sz="1600" dirty="0"/>
              <a:t>is </a:t>
            </a:r>
            <a:r>
              <a:rPr lang="en-GB" sz="1600" dirty="0" err="1"/>
              <a:t>ook</a:t>
            </a:r>
            <a:r>
              <a:rPr lang="en-GB" sz="1600" dirty="0"/>
              <a:t> OK </a:t>
            </a:r>
            <a:r>
              <a:rPr lang="en-GB" sz="1600" dirty="0" smtClean="0"/>
              <a:t>(</a:t>
            </a:r>
            <a:r>
              <a:rPr lang="en-GB" sz="1600" dirty="0"/>
              <a:t>RWTH CIT </a:t>
            </a:r>
            <a:r>
              <a:rPr lang="en-GB" sz="1600" dirty="0" err="1"/>
              <a:t>doet</a:t>
            </a:r>
            <a:r>
              <a:rPr lang="en-GB" sz="1600" dirty="0"/>
              <a:t> </a:t>
            </a:r>
            <a:r>
              <a:rPr lang="en-GB" sz="1600" dirty="0" err="1"/>
              <a:t>ook</a:t>
            </a:r>
            <a:r>
              <a:rPr lang="en-GB" sz="1600" dirty="0"/>
              <a:t> </a:t>
            </a:r>
            <a:r>
              <a:rPr lang="en-GB" sz="1600" dirty="0" err="1"/>
              <a:t>b.v</a:t>
            </a:r>
            <a:r>
              <a:rPr lang="en-GB" sz="1600" dirty="0"/>
              <a:t>. backup </a:t>
            </a:r>
            <a:r>
              <a:rPr lang="en-GB" sz="1600" dirty="0" err="1"/>
              <a:t>voor</a:t>
            </a:r>
            <a:r>
              <a:rPr lang="en-GB" sz="1600" dirty="0"/>
              <a:t> heel NRW)</a:t>
            </a:r>
          </a:p>
          <a:p>
            <a:r>
              <a:rPr lang="en-GB" sz="1600" dirty="0" err="1" smtClean="0"/>
              <a:t>authenticatie</a:t>
            </a:r>
            <a:r>
              <a:rPr lang="en-GB" sz="1600" dirty="0" smtClean="0"/>
              <a:t> </a:t>
            </a:r>
            <a:r>
              <a:rPr lang="en-GB" sz="1600" dirty="0" err="1"/>
              <a:t>en</a:t>
            </a:r>
            <a:r>
              <a:rPr lang="en-GB" sz="1600" dirty="0"/>
              <a:t> security </a:t>
            </a:r>
            <a:r>
              <a:rPr lang="en-GB" sz="1600" dirty="0" err="1"/>
              <a:t>voor</a:t>
            </a:r>
            <a:r>
              <a:rPr lang="en-GB" sz="1600" dirty="0"/>
              <a:t> large scale</a:t>
            </a:r>
          </a:p>
          <a:p>
            <a:r>
              <a:rPr lang="en-GB" sz="1600" dirty="0" err="1" smtClean="0"/>
              <a:t>studenten</a:t>
            </a:r>
            <a:r>
              <a:rPr lang="en-GB" sz="1600" dirty="0" smtClean="0"/>
              <a:t> </a:t>
            </a:r>
            <a:r>
              <a:rPr lang="en-GB" sz="1600" dirty="0" err="1"/>
              <a:t>hebben</a:t>
            </a:r>
            <a:r>
              <a:rPr lang="en-GB" sz="1600" dirty="0"/>
              <a:t> nog </a:t>
            </a:r>
            <a:r>
              <a:rPr lang="en-GB" sz="1600" dirty="0" err="1"/>
              <a:t>niet</a:t>
            </a:r>
            <a:r>
              <a:rPr lang="en-GB" sz="1600" dirty="0"/>
              <a:t> heel </a:t>
            </a:r>
            <a:r>
              <a:rPr lang="en-GB" sz="1600" dirty="0" err="1"/>
              <a:t>veel</a:t>
            </a:r>
            <a:r>
              <a:rPr lang="en-GB" sz="1600" dirty="0"/>
              <a:t> </a:t>
            </a:r>
            <a:r>
              <a:rPr lang="en-GB" sz="1600" dirty="0" err="1"/>
              <a:t>achtergrond</a:t>
            </a:r>
            <a:r>
              <a:rPr lang="en-GB" sz="1600" dirty="0"/>
              <a:t>, </a:t>
            </a:r>
            <a:r>
              <a:rPr lang="en-GB" sz="1600" dirty="0" err="1"/>
              <a:t>dus</a:t>
            </a:r>
            <a:r>
              <a:rPr lang="en-GB" sz="1600" dirty="0"/>
              <a:t> anycast </a:t>
            </a:r>
            <a:r>
              <a:rPr lang="en-GB" sz="1600" dirty="0" err="1"/>
              <a:t>kan</a:t>
            </a:r>
            <a:r>
              <a:rPr lang="en-GB" sz="1600" dirty="0"/>
              <a:t> wat </a:t>
            </a:r>
            <a:r>
              <a:rPr lang="en-GB" sz="1600" dirty="0" err="1"/>
              <a:t>veel</a:t>
            </a:r>
            <a:r>
              <a:rPr lang="en-GB" sz="1600" dirty="0"/>
              <a:t> </a:t>
            </a:r>
            <a:r>
              <a:rPr lang="en-GB" sz="1600" dirty="0" err="1"/>
              <a:t>zijn</a:t>
            </a:r>
            <a:endParaRPr lang="en-GB" sz="1600" dirty="0"/>
          </a:p>
          <a:p>
            <a:r>
              <a:rPr lang="en-GB" sz="1600" dirty="0" smtClean="0"/>
              <a:t>maar </a:t>
            </a:r>
            <a:r>
              <a:rPr lang="en-GB" sz="1600" dirty="0" err="1"/>
              <a:t>wel</a:t>
            </a:r>
            <a:r>
              <a:rPr lang="en-GB" sz="1600" dirty="0"/>
              <a:t> </a:t>
            </a:r>
            <a:r>
              <a:rPr lang="en-GB" sz="1600" dirty="0" err="1"/>
              <a:t>netwerken</a:t>
            </a:r>
            <a:r>
              <a:rPr lang="en-GB" sz="1600" dirty="0"/>
              <a:t>, </a:t>
            </a:r>
            <a:r>
              <a:rPr lang="en-GB" sz="1600" dirty="0" err="1"/>
              <a:t>b.v</a:t>
            </a:r>
            <a:r>
              <a:rPr lang="en-GB" sz="1600" dirty="0"/>
              <a:t>. LHCone/LHCOPN, elephant streams</a:t>
            </a:r>
          </a:p>
          <a:p>
            <a:r>
              <a:rPr lang="en-GB" sz="1600" dirty="0" err="1" smtClean="0"/>
              <a:t>computig</a:t>
            </a:r>
            <a:r>
              <a:rPr lang="en-GB" sz="1600" dirty="0" smtClean="0"/>
              <a:t> </a:t>
            </a:r>
            <a:r>
              <a:rPr lang="en-GB" sz="1600" dirty="0" err="1"/>
              <a:t>en</a:t>
            </a:r>
            <a:r>
              <a:rPr lang="en-GB" sz="1600" dirty="0"/>
              <a:t> clusters</a:t>
            </a:r>
          </a:p>
          <a:p>
            <a:r>
              <a:rPr lang="en-GB" sz="1600" dirty="0" smtClean="0"/>
              <a:t>balanced </a:t>
            </a:r>
            <a:r>
              <a:rPr lang="en-GB" sz="1600" dirty="0"/>
              <a:t>computing co-design </a:t>
            </a:r>
            <a:r>
              <a:rPr lang="en-GB" sz="1600" dirty="0" err="1"/>
              <a:t>netwerk</a:t>
            </a:r>
            <a:r>
              <a:rPr lang="en-GB" sz="1600" dirty="0"/>
              <a:t>-</a:t>
            </a:r>
            <a:r>
              <a:rPr lang="en-GB" sz="1600" dirty="0" err="1"/>
              <a:t>cpu</a:t>
            </a:r>
            <a:r>
              <a:rPr lang="en-GB" sz="1600" dirty="0"/>
              <a:t>-storage</a:t>
            </a:r>
          </a:p>
          <a:p>
            <a:endParaRPr lang="en-GB" sz="1600" dirty="0"/>
          </a:p>
          <a:p>
            <a:r>
              <a:rPr lang="en-GB" sz="1600" dirty="0"/>
              <a:t>research use case </a:t>
            </a:r>
            <a:r>
              <a:rPr lang="en-GB" sz="1600" dirty="0" err="1"/>
              <a:t>maakt</a:t>
            </a:r>
            <a:r>
              <a:rPr lang="en-GB" sz="1600" dirty="0"/>
              <a:t> het </a:t>
            </a:r>
            <a:r>
              <a:rPr lang="en-GB" sz="1600" dirty="0" err="1"/>
              <a:t>aantrekkelijk</a:t>
            </a:r>
            <a:endParaRPr lang="en-GB" sz="1600" dirty="0"/>
          </a:p>
          <a:p>
            <a:endParaRPr lang="en-GB" sz="1600" dirty="0"/>
          </a:p>
          <a:p>
            <a:r>
              <a:rPr lang="en-GB" sz="1600" dirty="0"/>
              <a:t>90 min, </a:t>
            </a:r>
            <a:r>
              <a:rPr lang="en-GB" sz="1600" dirty="0" err="1"/>
              <a:t>vanaf</a:t>
            </a:r>
            <a:r>
              <a:rPr lang="en-GB" sz="1600" dirty="0"/>
              <a:t> 11.00</a:t>
            </a:r>
          </a:p>
          <a:p>
            <a:r>
              <a:rPr lang="en-GB" sz="1600" dirty="0" err="1"/>
              <a:t>interactief</a:t>
            </a:r>
            <a:r>
              <a:rPr lang="en-GB" sz="1600" dirty="0"/>
              <a:t>, </a:t>
            </a:r>
            <a:r>
              <a:rPr lang="en-GB" sz="1600" dirty="0" err="1"/>
              <a:t>vragen</a:t>
            </a:r>
            <a:r>
              <a:rPr lang="en-GB" sz="1600" dirty="0"/>
              <a:t> </a:t>
            </a:r>
            <a:r>
              <a:rPr lang="en-GB" sz="1600" dirty="0" err="1"/>
              <a:t>tijdens</a:t>
            </a:r>
            <a:r>
              <a:rPr lang="en-GB" sz="1600" dirty="0"/>
              <a:t> </a:t>
            </a:r>
            <a:r>
              <a:rPr lang="en-GB" sz="1600" dirty="0" err="1"/>
              <a:t>verhaal</a:t>
            </a:r>
            <a:r>
              <a:rPr lang="en-GB" sz="1600" dirty="0"/>
              <a:t>, extra Q&amp;A </a:t>
            </a:r>
            <a:r>
              <a:rPr lang="en-GB" sz="1600" dirty="0" err="1"/>
              <a:t>achteraf</a:t>
            </a:r>
            <a:endParaRPr lang="en-GB" sz="1600" dirty="0"/>
          </a:p>
          <a:p>
            <a:r>
              <a:rPr lang="en-GB" sz="1600" dirty="0" err="1"/>
              <a:t>daarna</a:t>
            </a:r>
            <a:r>
              <a:rPr lang="en-GB" sz="1600" dirty="0"/>
              <a:t> (of in </a:t>
            </a:r>
            <a:r>
              <a:rPr lang="en-GB" sz="1600" dirty="0" err="1"/>
              <a:t>laatste</a:t>
            </a:r>
            <a:r>
              <a:rPr lang="en-GB" sz="1600" dirty="0"/>
              <a:t> </a:t>
            </a:r>
            <a:r>
              <a:rPr lang="en-GB" sz="1600" dirty="0" err="1"/>
              <a:t>stukje</a:t>
            </a:r>
            <a:r>
              <a:rPr lang="en-GB" sz="1600" dirty="0"/>
              <a:t>) is de break van ~30 </a:t>
            </a:r>
            <a:r>
              <a:rPr lang="en-GB" sz="1600" dirty="0" smtClean="0"/>
              <a:t>min</a:t>
            </a:r>
            <a:endParaRPr lang="en-GB" sz="1600" dirty="0"/>
          </a:p>
        </p:txBody>
      </p:sp>
      <p:sp>
        <p:nvSpPr>
          <p:cNvPr id="7" name="Footer Placeholder 6"/>
          <p:cNvSpPr>
            <a:spLocks noGrp="1"/>
          </p:cNvSpPr>
          <p:nvPr>
            <p:ph type="ftr" sz="quarter" idx="11"/>
          </p:nvPr>
        </p:nvSpPr>
        <p:spPr/>
        <p:txBody>
          <a:bodyPr/>
          <a:lstStyle/>
          <a:p>
            <a:r>
              <a:rPr lang="en-US" smtClean="0"/>
              <a:t>Computing Infrastructures for Research and WLCG</a:t>
            </a:r>
            <a:endParaRPr lang="nl-NL" dirty="0"/>
          </a:p>
        </p:txBody>
      </p:sp>
    </p:spTree>
    <p:extLst>
      <p:ext uri="{BB962C8B-B14F-4D97-AF65-F5344CB8AC3E}">
        <p14:creationId xmlns:p14="http://schemas.microsoft.com/office/powerpoint/2010/main" val="1816247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types of large scale resources</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13</a:t>
            </a:fld>
            <a:endParaRPr lang="nl-NL" dirty="0"/>
          </a:p>
        </p:txBody>
      </p:sp>
      <p:sp>
        <p:nvSpPr>
          <p:cNvPr id="5" name="Text Placeholder 4"/>
          <p:cNvSpPr>
            <a:spLocks noGrp="1"/>
          </p:cNvSpPr>
          <p:nvPr>
            <p:ph type="body" sz="quarter" idx="13"/>
          </p:nvPr>
        </p:nvSpPr>
        <p:spPr>
          <a:xfrm>
            <a:off x="360363" y="892990"/>
            <a:ext cx="8326437" cy="3192780"/>
          </a:xfrm>
        </p:spPr>
        <p:txBody>
          <a:bodyPr/>
          <a:lstStyle/>
          <a:p>
            <a:r>
              <a:rPr lang="en-US" dirty="0" smtClean="0"/>
              <a:t>HPC and (computational) cluster computing: </a:t>
            </a:r>
          </a:p>
          <a:p>
            <a:pPr lvl="1"/>
            <a:r>
              <a:rPr lang="en-US" dirty="0" smtClean="0">
                <a:solidFill>
                  <a:schemeClr val="tx2"/>
                </a:solidFill>
              </a:rPr>
              <a:t>modelling for weather/climate, fluid dynamics, but also e.g. QC-simulation</a:t>
            </a:r>
          </a:p>
          <a:p>
            <a:endParaRPr lang="en-US" dirty="0" smtClean="0"/>
          </a:p>
          <a:p>
            <a:r>
              <a:rPr lang="en-US" dirty="0" smtClean="0"/>
              <a:t>HTC and data-intensive processing: </a:t>
            </a:r>
          </a:p>
          <a:p>
            <a:pPr lvl="1"/>
            <a:r>
              <a:rPr lang="en-US" dirty="0" smtClean="0">
                <a:solidFill>
                  <a:schemeClr val="tx2"/>
                </a:solidFill>
              </a:rPr>
              <a:t>lots of data, as in High Energy Physics (HEP), Gravitational Waves (GW) templates</a:t>
            </a:r>
          </a:p>
          <a:p>
            <a:pPr lvl="1"/>
            <a:r>
              <a:rPr lang="en-US" dirty="0" smtClean="0">
                <a:solidFill>
                  <a:schemeClr val="tx2"/>
                </a:solidFill>
              </a:rPr>
              <a:t>conveniently parallel, </a:t>
            </a:r>
            <a:br>
              <a:rPr lang="en-US" dirty="0" smtClean="0">
                <a:solidFill>
                  <a:schemeClr val="tx2"/>
                </a:solidFill>
              </a:rPr>
            </a:br>
            <a:r>
              <a:rPr lang="en-US" dirty="0" smtClean="0">
                <a:solidFill>
                  <a:schemeClr val="tx2"/>
                </a:solidFill>
              </a:rPr>
              <a:t>but (intensive) local I/O requirements on memory and scratch storage</a:t>
            </a:r>
          </a:p>
          <a:p>
            <a:pPr lvl="1"/>
            <a:endParaRPr lang="en-US" dirty="0" smtClean="0">
              <a:solidFill>
                <a:schemeClr val="tx2"/>
              </a:solidFill>
            </a:endParaRPr>
          </a:p>
          <a:p>
            <a:r>
              <a:rPr lang="en-US" dirty="0" smtClean="0"/>
              <a:t>portals and many web applications: </a:t>
            </a:r>
            <a:br>
              <a:rPr lang="en-US" dirty="0" smtClean="0"/>
            </a:br>
            <a:r>
              <a:rPr lang="en-US" dirty="0" smtClean="0"/>
              <a:t>‘horizontal’ scaling, possibly backed by cloud and virtualized resources </a:t>
            </a:r>
          </a:p>
          <a:p>
            <a:pPr lvl="1"/>
            <a:r>
              <a:rPr lang="en-US" dirty="0" smtClean="0">
                <a:solidFill>
                  <a:schemeClr val="tx2"/>
                </a:solidFill>
              </a:rPr>
              <a:t>Cloud-native scaling and containers for ‘more of the same, different each time’</a:t>
            </a:r>
          </a:p>
          <a:p>
            <a:pPr lvl="1"/>
            <a:r>
              <a:rPr lang="en-US" dirty="0" smtClean="0">
                <a:solidFill>
                  <a:schemeClr val="tx2"/>
                </a:solidFill>
              </a:rPr>
              <a:t>If it’s data at scale: object stores and ‘CDN’ web-scale caching</a:t>
            </a:r>
          </a:p>
        </p:txBody>
      </p:sp>
      <p:sp>
        <p:nvSpPr>
          <p:cNvPr id="6" name="Text Placeholder 5"/>
          <p:cNvSpPr>
            <a:spLocks noGrp="1"/>
          </p:cNvSpPr>
          <p:nvPr>
            <p:ph type="body" sz="quarter" idx="14"/>
          </p:nvPr>
        </p:nvSpPr>
        <p:spPr/>
        <p:txBody>
          <a:bodyPr/>
          <a:lstStyle/>
          <a:p>
            <a:r>
              <a:rPr lang="en-US" dirty="0" smtClean="0"/>
              <a:t>HPC: High Performance Computing; HTC: High Throughput Computing; K8S: Kubernetes; CDN: Content Delivery Network</a:t>
            </a:r>
            <a:endParaRPr lang="en-GB" dirty="0"/>
          </a:p>
        </p:txBody>
      </p:sp>
      <p:sp>
        <p:nvSpPr>
          <p:cNvPr id="7" name="Rectangle 6"/>
          <p:cNvSpPr/>
          <p:nvPr/>
        </p:nvSpPr>
        <p:spPr>
          <a:xfrm>
            <a:off x="226711" y="1768344"/>
            <a:ext cx="8460089" cy="1186453"/>
          </a:xfrm>
          <a:prstGeom prst="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929680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the worldwide LHC Computing Grid</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14</a:t>
            </a:fld>
            <a:endParaRPr lang="nl-NL" dirty="0"/>
          </a:p>
        </p:txBody>
      </p:sp>
      <p:pic>
        <p:nvPicPr>
          <p:cNvPr id="10" name="Picture 9" descr="../../../../Desktop/Screen%20Shot%202016-04-14%20at%2016.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999" y="785698"/>
            <a:ext cx="6605004" cy="3713138"/>
          </a:xfrm>
          <a:prstGeom prst="rect">
            <a:avLst/>
          </a:prstGeom>
          <a:noFill/>
          <a:ln>
            <a:noFill/>
          </a:ln>
        </p:spPr>
      </p:pic>
      <p:sp>
        <p:nvSpPr>
          <p:cNvPr id="12" name="TextBox 11"/>
          <p:cNvSpPr txBox="1"/>
          <p:nvPr/>
        </p:nvSpPr>
        <p:spPr>
          <a:xfrm>
            <a:off x="242228" y="4447785"/>
            <a:ext cx="8582478"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kumimoji="0" lang="en-US" sz="900" b="0" i="0" u="none" strike="noStrike" cap="none" spc="0" normalizeH="0" dirty="0" smtClean="0">
                <a:ln>
                  <a:noFill/>
                </a:ln>
                <a:solidFill>
                  <a:schemeClr val="tx2"/>
                </a:solidFill>
                <a:effectLst/>
                <a:uFillTx/>
                <a:sym typeface="Arial"/>
              </a:rPr>
              <a:t>Earth background: Google Earth; Data and compute animation: STFC RAL for WLCG and EGI.eu; </a:t>
            </a:r>
            <a:r>
              <a:rPr lang="en-US" sz="900" cap="none" dirty="0" smtClean="0">
                <a:solidFill>
                  <a:schemeClr val="tx2"/>
                </a:solidFill>
              </a:rPr>
              <a:t>Data</a:t>
            </a:r>
            <a:r>
              <a:rPr lang="en-US" sz="900" cap="none" dirty="0">
                <a:solidFill>
                  <a:schemeClr val="tx2"/>
                </a:solidFill>
              </a:rPr>
              <a:t>: https://</a:t>
            </a:r>
            <a:r>
              <a:rPr lang="en-US" sz="900" cap="none" dirty="0" smtClean="0">
                <a:solidFill>
                  <a:schemeClr val="tx2"/>
                </a:solidFill>
              </a:rPr>
              <a:t>home.cern/science/computing/grid</a:t>
            </a:r>
            <a:br>
              <a:rPr lang="en-US" sz="900" cap="none" dirty="0" smtClean="0">
                <a:solidFill>
                  <a:schemeClr val="tx2"/>
                </a:solidFill>
              </a:rPr>
            </a:br>
            <a:r>
              <a:rPr lang="en-US" sz="900" cap="none" dirty="0" smtClean="0">
                <a:solidFill>
                  <a:schemeClr val="tx2"/>
                </a:solidFill>
              </a:rPr>
              <a:t>For the LHC Computing Grid: wlcg.web.cern.ch, for EGI: www.egi.eu</a:t>
            </a:r>
            <a:r>
              <a:rPr lang="en-US" sz="900" dirty="0">
                <a:solidFill>
                  <a:schemeClr val="tx2"/>
                </a:solidFill>
              </a:rPr>
              <a:t>; ACCESS (XSEDE): https://access-ci.org</a:t>
            </a:r>
            <a:r>
              <a:rPr lang="en-US" sz="900" dirty="0" smtClean="0">
                <a:solidFill>
                  <a:schemeClr val="tx2"/>
                </a:solidFill>
              </a:rPr>
              <a:t>/, for the NL-T1 and FuSE: fuse-infra.nl</a:t>
            </a:r>
            <a:r>
              <a:rPr lang="en-US" sz="900" dirty="0">
                <a:solidFill>
                  <a:schemeClr val="tx2"/>
                </a:solidFill>
              </a:rPr>
              <a:t>, https://www.surf.nl/en/research-it</a:t>
            </a:r>
            <a:endParaRPr kumimoji="0" lang="en-GB" sz="900" b="0" i="0" u="none" strike="noStrike" cap="none" spc="0" normalizeH="0" dirty="0" err="1" smtClean="0">
              <a:ln>
                <a:noFill/>
              </a:ln>
              <a:solidFill>
                <a:schemeClr val="tx2"/>
              </a:solidFill>
              <a:effectLst/>
              <a:uFillTx/>
              <a:sym typeface="Arial"/>
            </a:endParaRPr>
          </a:p>
        </p:txBody>
      </p:sp>
      <p:sp>
        <p:nvSpPr>
          <p:cNvPr id="13" name="TextBox 12"/>
          <p:cNvSpPr txBox="1"/>
          <p:nvPr/>
        </p:nvSpPr>
        <p:spPr>
          <a:xfrm>
            <a:off x="7003070" y="735487"/>
            <a:ext cx="1910471" cy="3888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dirty="0" smtClean="0">
                <a:ln>
                  <a:noFill/>
                </a:ln>
                <a:effectLst/>
                <a:uFillTx/>
                <a:latin typeface="+mn-lt"/>
                <a:ea typeface="+mn-ea"/>
                <a:cs typeface="+mn-cs"/>
                <a:sym typeface="Arial"/>
              </a:rPr>
              <a:t>~ 1.4 million </a:t>
            </a:r>
            <a:r>
              <a:rPr kumimoji="0" lang="en-US" sz="1200" b="1" i="0" u="none" strike="noStrike" cap="none" spc="0" normalizeH="0" dirty="0" smtClean="0">
                <a:ln>
                  <a:noFill/>
                </a:ln>
                <a:effectLst/>
                <a:uFillTx/>
                <a:latin typeface="+mn-lt"/>
                <a:ea typeface="+mn-ea"/>
                <a:cs typeface="+mn-cs"/>
                <a:sym typeface="Arial"/>
              </a:rPr>
              <a:t>CPU</a:t>
            </a:r>
            <a:r>
              <a:rPr kumimoji="0" lang="en-US" sz="1600" b="0" i="0" u="none" strike="noStrike" cap="none" spc="0" normalizeH="0" dirty="0" smtClean="0">
                <a:ln>
                  <a:noFill/>
                </a:ln>
                <a:effectLst/>
                <a:uFillTx/>
                <a:latin typeface="+mn-lt"/>
                <a:ea typeface="+mn-ea"/>
                <a:cs typeface="+mn-cs"/>
                <a:sym typeface="Arial"/>
              </a:rPr>
              <a:t> cores</a:t>
            </a:r>
          </a:p>
          <a:p>
            <a:pPr marL="0" marR="0" indent="0" algn="l" defTabSz="825500" rtl="0" fontAlgn="auto" latinLnBrk="0" hangingPunct="0">
              <a:lnSpc>
                <a:spcPct val="100000"/>
              </a:lnSpc>
              <a:spcBef>
                <a:spcPts val="0"/>
              </a:spcBef>
              <a:spcAft>
                <a:spcPts val="0"/>
              </a:spcAft>
              <a:buClrTx/>
              <a:buSzTx/>
              <a:buFontTx/>
              <a:buNone/>
              <a:tabLst/>
            </a:pPr>
            <a:r>
              <a:rPr lang="en-US" sz="1600" cap="none" dirty="0" smtClean="0"/>
              <a:t>~ 1500 Petabyte </a:t>
            </a:r>
            <a:br>
              <a:rPr lang="en-US" sz="1600" cap="none" dirty="0" smtClean="0"/>
            </a:br>
            <a:r>
              <a:rPr lang="en-US" sz="1600" cap="none" dirty="0" smtClean="0"/>
              <a:t>            disk + </a:t>
            </a:r>
            <a:r>
              <a:rPr kumimoji="0" lang="en-US" sz="1600" b="0" i="0" u="none" strike="noStrike" cap="none" spc="0" normalizeH="0" dirty="0" smtClean="0">
                <a:ln>
                  <a:noFill/>
                </a:ln>
                <a:effectLst/>
                <a:uFillTx/>
                <a:latin typeface="+mn-lt"/>
                <a:ea typeface="+mn-ea"/>
                <a:cs typeface="+mn-cs"/>
                <a:sym typeface="Arial"/>
              </a:rPr>
              <a:t>archival</a:t>
            </a:r>
          </a:p>
          <a:p>
            <a:pPr marL="0" marR="0" indent="0" algn="l" defTabSz="825500" rtl="0" fontAlgn="auto" latinLnBrk="0" hangingPunct="0">
              <a:lnSpc>
                <a:spcPct val="100000"/>
              </a:lnSpc>
              <a:spcBef>
                <a:spcPts val="0"/>
              </a:spcBef>
              <a:spcAft>
                <a:spcPts val="0"/>
              </a:spcAft>
              <a:buClrTx/>
              <a:buSzTx/>
              <a:buFontTx/>
              <a:buNone/>
              <a:tabLst/>
            </a:pPr>
            <a:endParaRPr lang="en-US" sz="1200" cap="none" dirty="0"/>
          </a:p>
          <a:p>
            <a:pPr marL="0" marR="0" indent="0" algn="l"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dirty="0" smtClean="0">
                <a:ln>
                  <a:noFill/>
                </a:ln>
                <a:effectLst/>
                <a:uFillTx/>
                <a:latin typeface="+mn-lt"/>
                <a:ea typeface="+mn-ea"/>
                <a:cs typeface="+mn-cs"/>
                <a:sym typeface="Arial"/>
              </a:rPr>
              <a:t>170+ institutes</a:t>
            </a:r>
          </a:p>
          <a:p>
            <a:pPr marL="0" marR="0" indent="0" algn="l" defTabSz="825500" rtl="0" fontAlgn="auto" latinLnBrk="0" hangingPunct="0">
              <a:lnSpc>
                <a:spcPct val="100000"/>
              </a:lnSpc>
              <a:spcBef>
                <a:spcPts val="0"/>
              </a:spcBef>
              <a:spcAft>
                <a:spcPts val="0"/>
              </a:spcAft>
              <a:buClrTx/>
              <a:buSzTx/>
              <a:buFontTx/>
              <a:buNone/>
              <a:tabLst/>
            </a:pPr>
            <a:r>
              <a:rPr lang="en-US" sz="1600" cap="none" dirty="0" smtClean="0"/>
              <a:t>  40+ countries</a:t>
            </a:r>
            <a:endParaRPr kumimoji="0" lang="en-US" sz="1600" b="0" i="0" u="none" strike="noStrike" cap="none" spc="0" normalizeH="0" dirty="0">
              <a:ln>
                <a:noFill/>
              </a:ln>
              <a:effectLst/>
              <a:uFillTx/>
              <a:sym typeface="Arial"/>
            </a:endParaRPr>
          </a:p>
          <a:p>
            <a:pPr marL="0" marR="0" indent="0" algn="l" defTabSz="825500" rtl="0" fontAlgn="auto" latinLnBrk="0" hangingPunct="0">
              <a:lnSpc>
                <a:spcPct val="100000"/>
              </a:lnSpc>
              <a:spcBef>
                <a:spcPts val="0"/>
              </a:spcBef>
              <a:spcAft>
                <a:spcPts val="0"/>
              </a:spcAft>
              <a:buClrTx/>
              <a:buSzTx/>
              <a:buFontTx/>
              <a:buNone/>
              <a:tabLst/>
            </a:pPr>
            <a:r>
              <a:rPr lang="en-US" sz="1600" cap="none" dirty="0" smtClean="0"/>
              <a:t>  13   ‘Tier-1 sites’</a:t>
            </a:r>
          </a:p>
          <a:p>
            <a:pPr marL="0" marR="0" indent="0" algn="l" defTabSz="825500" rtl="0" fontAlgn="auto" latinLnBrk="0" hangingPunct="0">
              <a:lnSpc>
                <a:spcPct val="100000"/>
              </a:lnSpc>
              <a:spcBef>
                <a:spcPts val="0"/>
              </a:spcBef>
              <a:spcAft>
                <a:spcPts val="0"/>
              </a:spcAft>
              <a:buClrTx/>
              <a:buSzTx/>
              <a:buFontTx/>
              <a:buNone/>
              <a:tabLst/>
            </a:pPr>
            <a:r>
              <a:rPr lang="en-US" sz="1600" b="1" cap="none" dirty="0" smtClean="0"/>
              <a:t>         NL-T1:</a:t>
            </a:r>
            <a:br>
              <a:rPr lang="en-US" sz="1600" b="1" cap="none" dirty="0" smtClean="0"/>
            </a:br>
            <a:r>
              <a:rPr lang="en-US" sz="1600" b="1" cap="none" dirty="0" smtClean="0"/>
              <a:t>         SURF &amp; Nikhef</a:t>
            </a:r>
          </a:p>
          <a:p>
            <a:pPr marL="0" marR="0" indent="0" algn="l" defTabSz="825500" rtl="0" fontAlgn="auto" latinLnBrk="0" hangingPunct="0">
              <a:lnSpc>
                <a:spcPct val="100000"/>
              </a:lnSpc>
              <a:spcBef>
                <a:spcPts val="0"/>
              </a:spcBef>
              <a:spcAft>
                <a:spcPts val="0"/>
              </a:spcAft>
              <a:buClrTx/>
              <a:buSzTx/>
              <a:buFontTx/>
              <a:buNone/>
              <a:tabLst/>
            </a:pPr>
            <a:endParaRPr kumimoji="0" lang="en-US" sz="1200" b="0" i="1" u="none" strike="noStrike" cap="none" spc="0" normalizeH="0" dirty="0" smtClean="0">
              <a:ln>
                <a:noFill/>
              </a:ln>
              <a:effectLst/>
              <a:uFillTx/>
              <a:latin typeface="+mn-lt"/>
              <a:ea typeface="+mn-ea"/>
              <a:cs typeface="+mn-cs"/>
              <a:sym typeface="Arial"/>
            </a:endParaRPr>
          </a:p>
          <a:p>
            <a:pPr marL="0" marR="0" indent="0" algn="l" defTabSz="825500" rtl="0" fontAlgn="auto" latinLnBrk="0" hangingPunct="0">
              <a:lnSpc>
                <a:spcPct val="100000"/>
              </a:lnSpc>
              <a:spcBef>
                <a:spcPts val="0"/>
              </a:spcBef>
              <a:spcAft>
                <a:spcPts val="0"/>
              </a:spcAft>
              <a:buClrTx/>
              <a:buSzTx/>
              <a:buFontTx/>
              <a:buNone/>
              <a:tabLst/>
            </a:pPr>
            <a:r>
              <a:rPr kumimoji="0" lang="en-US" sz="1600" b="0" i="1" u="none" strike="noStrike" cap="none" spc="0" normalizeH="0" dirty="0" smtClean="0">
                <a:ln>
                  <a:noFill/>
                </a:ln>
                <a:effectLst/>
                <a:uFillTx/>
                <a:latin typeface="+mn-lt"/>
                <a:ea typeface="+mn-ea"/>
                <a:cs typeface="+mn-cs"/>
                <a:sym typeface="Arial"/>
              </a:rPr>
              <a:t>e-Infrastructures</a:t>
            </a:r>
          </a:p>
          <a:p>
            <a:pPr marL="0" marR="0" indent="0" algn="l" defTabSz="825500" rtl="0" fontAlgn="auto" latinLnBrk="0" hangingPunct="0">
              <a:lnSpc>
                <a:spcPct val="100000"/>
              </a:lnSpc>
              <a:spcBef>
                <a:spcPts val="0"/>
              </a:spcBef>
              <a:spcAft>
                <a:spcPts val="0"/>
              </a:spcAft>
              <a:buClrTx/>
              <a:buSzTx/>
              <a:buFontTx/>
              <a:buNone/>
              <a:tabLst/>
            </a:pPr>
            <a:r>
              <a:rPr lang="en-US" sz="1400" cap="none" dirty="0" smtClean="0"/>
              <a:t>EGI</a:t>
            </a:r>
          </a:p>
          <a:p>
            <a:pPr marL="0" marR="0" indent="0" algn="l" defTabSz="825500" rtl="0" fontAlgn="auto" latinLnBrk="0" hangingPunct="0">
              <a:lnSpc>
                <a:spcPct val="100000"/>
              </a:lnSpc>
              <a:spcBef>
                <a:spcPts val="0"/>
              </a:spcBef>
              <a:spcAft>
                <a:spcPts val="0"/>
              </a:spcAft>
              <a:buClrTx/>
              <a:buSzTx/>
              <a:buFontTx/>
              <a:buNone/>
              <a:tabLst/>
            </a:pPr>
            <a:r>
              <a:rPr lang="en-US" sz="1400" cap="none" dirty="0" smtClean="0"/>
              <a:t>PRACE-RI</a:t>
            </a:r>
          </a:p>
          <a:p>
            <a:pPr marL="0" marR="0" indent="0" algn="l"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dirty="0" err="1" smtClean="0">
                <a:ln>
                  <a:noFill/>
                </a:ln>
                <a:effectLst/>
                <a:uFillTx/>
                <a:sym typeface="Arial"/>
              </a:rPr>
              <a:t>EuroHPC</a:t>
            </a:r>
            <a:endParaRPr kumimoji="0" lang="en-US" sz="1400" b="0" i="0" u="none" strike="noStrike" cap="none" spc="0" normalizeH="0" dirty="0" smtClean="0">
              <a:ln>
                <a:noFill/>
              </a:ln>
              <a:effectLst/>
              <a:uFillTx/>
              <a:sym typeface="Arial"/>
            </a:endParaRPr>
          </a:p>
          <a:p>
            <a:pPr defTabSz="825500"/>
            <a:r>
              <a:rPr lang="en-US" sz="1400" cap="none" dirty="0" err="1"/>
              <a:t>OpenScienceGrid</a:t>
            </a:r>
            <a:endParaRPr lang="en-US" sz="1400" cap="none" dirty="0"/>
          </a:p>
          <a:p>
            <a:pPr defTabSz="825500"/>
            <a:r>
              <a:rPr lang="en-US" sz="1400" cap="none" dirty="0" smtClean="0"/>
              <a:t>XSEDE (ACCESS)</a:t>
            </a:r>
            <a:endParaRPr lang="en-US" sz="1400" cap="none" dirty="0"/>
          </a:p>
        </p:txBody>
      </p:sp>
    </p:spTree>
    <p:extLst>
      <p:ext uri="{BB962C8B-B14F-4D97-AF65-F5344CB8AC3E}">
        <p14:creationId xmlns:p14="http://schemas.microsoft.com/office/powerpoint/2010/main" val="23499546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GB"/>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15</a:t>
            </a:fld>
            <a:endParaRPr lang="nl-NL" dirty="0"/>
          </a:p>
        </p:txBody>
      </p:sp>
      <p:sp>
        <p:nvSpPr>
          <p:cNvPr id="8" name="Text Placeholder 7"/>
          <p:cNvSpPr>
            <a:spLocks noGrp="1"/>
          </p:cNvSpPr>
          <p:nvPr>
            <p:ph type="body" sz="quarter" idx="14"/>
          </p:nvPr>
        </p:nvSpPr>
        <p:spPr/>
        <p:txBody>
          <a:bodyPr/>
          <a:lstStyle/>
          <a:p>
            <a:endParaRPr lang="en-GB"/>
          </a:p>
        </p:txBody>
      </p:sp>
      <p:pic>
        <p:nvPicPr>
          <p:cNvPr id="9" name="wlcg-world-and-NL-low" descr="wlcg-world-and-NL-low"/>
          <p:cNvPicPr>
            <a:picLocks/>
          </p:cNvPicPr>
          <p:nvPr>
            <a:videoFile r:link="rId1"/>
            <p:extLst>
              <p:ext uri="{DAA4B4D4-6D71-4841-9C94-3DE7FCFB9230}">
                <p14:media xmlns:p14="http://schemas.microsoft.com/office/powerpoint/2010/main" r:embed="rId2">
                  <p14:trim st="5428"/>
                  <p14:fade in="750"/>
                </p14:media>
              </p:ext>
            </p:extLst>
          </p:nvPr>
        </p:nvPicPr>
        <p:blipFill>
          <a:blip r:embed="rId4">
            <a:extLst/>
          </a:blip>
          <a:stretch>
            <a:fillRect/>
          </a:stretch>
        </p:blipFill>
        <p:spPr>
          <a:xfrm>
            <a:off x="0" y="1"/>
            <a:ext cx="9144000" cy="5143500"/>
          </a:xfrm>
          <a:prstGeom prst="rect">
            <a:avLst/>
          </a:prstGeom>
          <a:ln w="12700">
            <a:miter lim="400000"/>
          </a:ln>
        </p:spPr>
      </p:pic>
      <p:sp>
        <p:nvSpPr>
          <p:cNvPr id="10" name="Distribution of data  and compute: ongoing"/>
          <p:cNvSpPr txBox="1"/>
          <p:nvPr/>
        </p:nvSpPr>
        <p:spPr>
          <a:xfrm>
            <a:off x="101393" y="191595"/>
            <a:ext cx="6651308" cy="407804"/>
          </a:xfrm>
          <a:prstGeom prst="rect">
            <a:avLst/>
          </a:prstGeom>
          <a:solidFill>
            <a:srgbClr val="D5D5D5">
              <a:alpha val="78785"/>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r>
              <a:rPr lang="en-GB" sz="2400" cap="none" dirty="0" smtClean="0">
                <a:solidFill>
                  <a:srgbClr val="00479E"/>
                </a:solidFill>
              </a:rPr>
              <a:t>Global </a:t>
            </a:r>
            <a:r>
              <a:rPr sz="2400" cap="none" dirty="0" smtClean="0">
                <a:solidFill>
                  <a:srgbClr val="00479E"/>
                </a:solidFill>
              </a:rPr>
              <a:t>distribution </a:t>
            </a:r>
            <a:r>
              <a:rPr sz="2400" cap="none" dirty="0">
                <a:solidFill>
                  <a:srgbClr val="00479E"/>
                </a:solidFill>
              </a:rPr>
              <a:t>of </a:t>
            </a:r>
            <a:r>
              <a:rPr sz="2400" cap="none" dirty="0" err="1" smtClean="0">
                <a:solidFill>
                  <a:srgbClr val="00479E"/>
                </a:solidFill>
              </a:rPr>
              <a:t>comput</a:t>
            </a:r>
            <a:r>
              <a:rPr lang="en-GB" sz="2400" cap="none" dirty="0" err="1" smtClean="0">
                <a:solidFill>
                  <a:srgbClr val="00479E"/>
                </a:solidFill>
              </a:rPr>
              <a:t>ing</a:t>
            </a:r>
            <a:r>
              <a:rPr lang="en-GB" sz="2400" cap="none" dirty="0" smtClean="0">
                <a:solidFill>
                  <a:srgbClr val="00479E"/>
                </a:solidFill>
              </a:rPr>
              <a:t> and data placement</a:t>
            </a:r>
            <a:endParaRPr sz="2400" cap="none" dirty="0">
              <a:solidFill>
                <a:srgbClr val="00479E"/>
              </a:solidFill>
            </a:endParaRPr>
          </a:p>
        </p:txBody>
      </p:sp>
      <p:sp>
        <p:nvSpPr>
          <p:cNvPr id="11" name="Extensions with SKA &amp; KM3NeT"/>
          <p:cNvSpPr txBox="1"/>
          <p:nvPr/>
        </p:nvSpPr>
        <p:spPr>
          <a:xfrm>
            <a:off x="2857968" y="4605011"/>
            <a:ext cx="6189195" cy="407804"/>
          </a:xfrm>
          <a:prstGeom prst="rect">
            <a:avLst/>
          </a:prstGeom>
          <a:solidFill>
            <a:srgbClr val="D5D5D5">
              <a:alpha val="75956"/>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r>
              <a:rPr lang="en-GB" sz="2400" cap="none" dirty="0" smtClean="0">
                <a:solidFill>
                  <a:srgbClr val="00479E"/>
                </a:solidFill>
              </a:rPr>
              <a:t>WLCG and EGI Advanced Computing for Research</a:t>
            </a:r>
            <a:endParaRPr sz="2400" cap="none" dirty="0">
              <a:solidFill>
                <a:srgbClr val="00479E"/>
              </a:solidFill>
            </a:endParaRPr>
          </a:p>
        </p:txBody>
      </p:sp>
    </p:spTree>
    <p:extLst>
      <p:ext uri="{BB962C8B-B14F-4D97-AF65-F5344CB8AC3E}">
        <p14:creationId xmlns:p14="http://schemas.microsoft.com/office/powerpoint/2010/main" val="3306347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87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9"/>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WLCG NL-T1 and the Dutch National Infrastructure</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16</a:t>
            </a:fld>
            <a:endParaRPr lang="nl-NL" dirty="0"/>
          </a:p>
        </p:txBody>
      </p:sp>
      <p:sp>
        <p:nvSpPr>
          <p:cNvPr id="8" name="Text Placeholder 7"/>
          <p:cNvSpPr>
            <a:spLocks noGrp="1"/>
          </p:cNvSpPr>
          <p:nvPr>
            <p:ph type="body" sz="quarter" idx="13"/>
          </p:nvPr>
        </p:nvSpPr>
        <p:spPr>
          <a:xfrm>
            <a:off x="360363" y="945867"/>
            <a:ext cx="8326437" cy="3192780"/>
          </a:xfrm>
        </p:spPr>
        <p:txBody>
          <a:bodyPr/>
          <a:lstStyle/>
          <a:p>
            <a:r>
              <a:rPr lang="en-US" dirty="0" smtClean="0"/>
              <a:t>Joint SURF &amp; Nikhef collective service – part of EGI, WLCG and FuSE</a:t>
            </a:r>
          </a:p>
          <a:p>
            <a:r>
              <a:rPr lang="en-US" dirty="0" smtClean="0"/>
              <a:t>hosts WLCG, but also LOFAR radio telescope data, and ~100 other projects</a:t>
            </a:r>
          </a:p>
          <a:p>
            <a:r>
              <a:rPr lang="en-US" dirty="0" smtClean="0"/>
              <a:t>59 </a:t>
            </a:r>
            <a:r>
              <a:rPr lang="en-US" dirty="0" err="1" smtClean="0"/>
              <a:t>PByte</a:t>
            </a:r>
            <a:r>
              <a:rPr lang="en-US" dirty="0" smtClean="0"/>
              <a:t> near-line storage (tape), 42.5 </a:t>
            </a:r>
            <a:r>
              <a:rPr lang="en-US" dirty="0" err="1" smtClean="0"/>
              <a:t>PByte</a:t>
            </a:r>
            <a:r>
              <a:rPr lang="en-US" dirty="0" smtClean="0"/>
              <a:t> on-line (disk), 27.6 k cores (</a:t>
            </a:r>
            <a:r>
              <a:rPr lang="en-US" dirty="0" err="1" smtClean="0"/>
              <a:t>cpu</a:t>
            </a:r>
            <a:r>
              <a:rPr lang="en-US" dirty="0"/>
              <a:t>)</a:t>
            </a:r>
            <a:endParaRPr lang="en-GB" dirty="0"/>
          </a:p>
        </p:txBody>
      </p:sp>
      <p:sp>
        <p:nvSpPr>
          <p:cNvPr id="9" name="Text Placeholder 8"/>
          <p:cNvSpPr>
            <a:spLocks noGrp="1"/>
          </p:cNvSpPr>
          <p:nvPr>
            <p:ph type="body" sz="quarter" idx="14"/>
          </p:nvPr>
        </p:nvSpPr>
        <p:spPr/>
        <p:txBody>
          <a:bodyPr/>
          <a:lstStyle/>
          <a:p>
            <a:r>
              <a:rPr lang="en-US" dirty="0" smtClean="0"/>
              <a:t>DNI and NL-T1 capacity from 2023 DNI NWO, LOFAR, and WLCG; see </a:t>
            </a:r>
            <a:r>
              <a:rPr lang="en-US" dirty="0">
                <a:hlinkClick r:id="rId2"/>
              </a:rPr>
              <a:t>https://</a:t>
            </a:r>
            <a:r>
              <a:rPr lang="en-US" dirty="0" smtClean="0">
                <a:hlinkClick r:id="rId2"/>
              </a:rPr>
              <a:t>www.surf.nl/onderzoek-ict/toegang-tot-rekendiensten-aanvragen</a:t>
            </a:r>
            <a:r>
              <a:rPr lang="en-US" dirty="0" smtClean="0"/>
              <a:t> ; </a:t>
            </a:r>
            <a:r>
              <a:rPr lang="en-US" dirty="0"/>
              <a:t>fuse-infra.nl</a:t>
            </a:r>
            <a:br>
              <a:rPr lang="en-US" dirty="0"/>
            </a:br>
            <a:r>
              <a:rPr lang="en-US" dirty="0" smtClean="0"/>
              <a:t>SURF tape total: ~80 </a:t>
            </a:r>
            <a:r>
              <a:rPr lang="en-US" dirty="0" err="1" smtClean="0"/>
              <a:t>PByte</a:t>
            </a:r>
            <a:r>
              <a:rPr lang="en-US" dirty="0" smtClean="0"/>
              <a:t> by end 2022; image library at Schiphol </a:t>
            </a:r>
            <a:r>
              <a:rPr lang="en-US" dirty="0" err="1" smtClean="0"/>
              <a:t>Rijk</a:t>
            </a:r>
            <a:r>
              <a:rPr lang="en-US" dirty="0" smtClean="0"/>
              <a:t> from </a:t>
            </a:r>
            <a:r>
              <a:rPr lang="en-US" dirty="0"/>
              <a:t>Sara </a:t>
            </a:r>
            <a:r>
              <a:rPr lang="en-US" dirty="0" err="1"/>
              <a:t>Ramezani</a:t>
            </a:r>
            <a:r>
              <a:rPr lang="en-US" dirty="0"/>
              <a:t>; </a:t>
            </a:r>
            <a:r>
              <a:rPr lang="en-US" dirty="0" err="1" smtClean="0"/>
              <a:t>NikhefHousing</a:t>
            </a:r>
            <a:r>
              <a:rPr lang="en-US" dirty="0" smtClean="0"/>
              <a:t>: </a:t>
            </a:r>
            <a:r>
              <a:rPr lang="en-US" dirty="0" smtClean="0">
                <a:hlinkClick r:id="rId3"/>
              </a:rPr>
              <a:t>https</a:t>
            </a:r>
            <a:r>
              <a:rPr lang="en-US" dirty="0">
                <a:hlinkClick r:id="rId3"/>
              </a:rPr>
              <a:t>://www.nikhef.nl/housing/datacenter/floorplan</a:t>
            </a:r>
            <a:r>
              <a:rPr lang="en-US" dirty="0" smtClean="0">
                <a:hlinkClick r:id="rId3"/>
              </a:rPr>
              <a:t>/</a:t>
            </a:r>
            <a:r>
              <a:rPr lang="en-US" dirty="0" smtClean="0"/>
              <a:t> </a:t>
            </a:r>
            <a:endParaRPr lang="en-GB"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938" y="2663191"/>
            <a:ext cx="3266613" cy="1714972"/>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26611" r="-26611"/>
          <a:stretch/>
        </p:blipFill>
        <p:spPr>
          <a:xfrm rot="5400000">
            <a:off x="3947643" y="2478759"/>
            <a:ext cx="3274594" cy="245594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8354" y="2069435"/>
            <a:ext cx="1338329" cy="2379251"/>
          </a:xfrm>
          <a:prstGeom prst="rect">
            <a:avLst/>
          </a:prstGeom>
        </p:spPr>
      </p:pic>
      <p:pic>
        <p:nvPicPr>
          <p:cNvPr id="6" name="Picture 5"/>
          <p:cNvPicPr>
            <a:picLocks noChangeAspect="1"/>
          </p:cNvPicPr>
          <p:nvPr/>
        </p:nvPicPr>
        <p:blipFill>
          <a:blip r:embed="rId7"/>
          <a:stretch>
            <a:fillRect/>
          </a:stretch>
        </p:blipFill>
        <p:spPr>
          <a:xfrm>
            <a:off x="6213241" y="2573180"/>
            <a:ext cx="2341116" cy="1834406"/>
          </a:xfrm>
          <a:prstGeom prst="rect">
            <a:avLst/>
          </a:prstGeom>
          <a:ln>
            <a:solidFill>
              <a:srgbClr val="00479E"/>
            </a:solidFill>
          </a:ln>
        </p:spPr>
      </p:pic>
      <p:pic>
        <p:nvPicPr>
          <p:cNvPr id="11" name="Picture 10"/>
          <p:cNvPicPr>
            <a:picLocks noChangeAspect="1"/>
          </p:cNvPicPr>
          <p:nvPr/>
        </p:nvPicPr>
        <p:blipFill>
          <a:blip r:embed="rId8"/>
          <a:stretch>
            <a:fillRect/>
          </a:stretch>
        </p:blipFill>
        <p:spPr>
          <a:xfrm>
            <a:off x="7756724" y="2069436"/>
            <a:ext cx="1217703" cy="1434484"/>
          </a:xfrm>
          <a:prstGeom prst="rect">
            <a:avLst/>
          </a:prstGeom>
        </p:spPr>
      </p:pic>
      <p:pic>
        <p:nvPicPr>
          <p:cNvPr id="12" name="Content Placeholder 4" descr="A picture containing text, indoor, floor, ceiling&#10;&#10;Description automatically generated">
            <a:extLst>
              <a:ext uri="{FF2B5EF4-FFF2-40B4-BE49-F238E27FC236}">
                <a16:creationId xmlns:a16="http://schemas.microsoft.com/office/drawing/2014/main" id="{47DBBD31-E36F-BCEA-534E-D1321BE5367C}"/>
              </a:ext>
            </a:extLst>
          </p:cNvPr>
          <p:cNvPicPr>
            <a:picLocks noChangeAspect="1"/>
          </p:cNvPicPr>
          <p:nvPr/>
        </p:nvPicPr>
        <p:blipFill rotWithShape="1">
          <a:blip r:embed="rId9"/>
          <a:srcRect t="12649" b="12351"/>
          <a:stretch/>
        </p:blipFill>
        <p:spPr>
          <a:xfrm>
            <a:off x="1254466" y="2171701"/>
            <a:ext cx="2684044" cy="1509774"/>
          </a:xfrm>
          <a:prstGeom prst="rect">
            <a:avLst/>
          </a:prstGeom>
        </p:spPr>
      </p:pic>
    </p:spTree>
    <p:extLst>
      <p:ext uri="{BB962C8B-B14F-4D97-AF65-F5344CB8AC3E}">
        <p14:creationId xmlns:p14="http://schemas.microsoft.com/office/powerpoint/2010/main" val="7956705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 CPU scaling stopped around 2004</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17</a:t>
            </a:fld>
            <a:endParaRPr lang="nl-NL" dirty="0"/>
          </a:p>
        </p:txBody>
      </p:sp>
      <p:sp>
        <p:nvSpPr>
          <p:cNvPr id="6" name="Text Placeholder 5"/>
          <p:cNvSpPr>
            <a:spLocks noGrp="1"/>
          </p:cNvSpPr>
          <p:nvPr>
            <p:ph type="body" sz="quarter" idx="13"/>
          </p:nvPr>
        </p:nvSpPr>
        <p:spPr>
          <a:xfrm>
            <a:off x="360363" y="1066801"/>
            <a:ext cx="4981257" cy="3185160"/>
          </a:xfrm>
        </p:spPr>
        <p:txBody>
          <a:bodyPr/>
          <a:lstStyle/>
          <a:p>
            <a:r>
              <a:rPr lang="en-US" dirty="0" smtClean="0"/>
              <a:t>limitation is power, not circuit size</a:t>
            </a:r>
          </a:p>
          <a:p>
            <a:pPr lvl="1"/>
            <a:r>
              <a:rPr lang="en-US" dirty="0" smtClean="0">
                <a:solidFill>
                  <a:srgbClr val="00479E"/>
                </a:solidFill>
              </a:rPr>
              <a:t>and clock frequency is most ‘power-hungry’</a:t>
            </a:r>
          </a:p>
          <a:p>
            <a:pPr lvl="1"/>
            <a:r>
              <a:rPr lang="en-US" dirty="0" smtClean="0">
                <a:solidFill>
                  <a:srgbClr val="00479E"/>
                </a:solidFill>
              </a:rPr>
              <a:t>still some packages now @ TDP of 400W</a:t>
            </a:r>
          </a:p>
          <a:p>
            <a:r>
              <a:rPr lang="en-US" dirty="0" smtClean="0"/>
              <a:t>multiple cores on the same die helped</a:t>
            </a:r>
          </a:p>
          <a:p>
            <a:pPr lvl="1"/>
            <a:r>
              <a:rPr lang="en-US" dirty="0" smtClean="0">
                <a:solidFill>
                  <a:srgbClr val="00479E"/>
                </a:solidFill>
              </a:rPr>
              <a:t>AMD EPYC Genoa (Zen 4) has 96 cores on die</a:t>
            </a:r>
          </a:p>
          <a:p>
            <a:pPr lvl="1"/>
            <a:r>
              <a:rPr lang="en-US" dirty="0" smtClean="0">
                <a:solidFill>
                  <a:srgbClr val="00479E"/>
                </a:solidFill>
              </a:rPr>
              <a:t>but Intel Cascade Lake AP is not even good</a:t>
            </a:r>
            <a:endParaRPr lang="en-US" dirty="0">
              <a:solidFill>
                <a:srgbClr val="00479E"/>
              </a:solidFill>
            </a:endParaRPr>
          </a:p>
          <a:p>
            <a:r>
              <a:rPr lang="en-US" dirty="0" smtClean="0"/>
              <a:t>CPU design-level performance gains left</a:t>
            </a:r>
          </a:p>
          <a:p>
            <a:pPr lvl="1"/>
            <a:r>
              <a:rPr lang="en-US" dirty="0" smtClean="0">
                <a:solidFill>
                  <a:srgbClr val="00479E"/>
                </a:solidFill>
              </a:rPr>
              <a:t>predictive execution</a:t>
            </a:r>
          </a:p>
          <a:p>
            <a:pPr lvl="1"/>
            <a:r>
              <a:rPr lang="en-US" dirty="0" smtClean="0">
                <a:solidFill>
                  <a:srgbClr val="00479E"/>
                </a:solidFill>
              </a:rPr>
              <a:t>out-of-order execution</a:t>
            </a:r>
          </a:p>
          <a:p>
            <a:pPr lvl="1"/>
            <a:r>
              <a:rPr lang="en-US" dirty="0" smtClean="0">
                <a:solidFill>
                  <a:srgbClr val="00479E"/>
                </a:solidFill>
              </a:rPr>
              <a:t>on-die parallelism (multi-core)</a:t>
            </a:r>
          </a:p>
          <a:p>
            <a:pPr lvl="1"/>
            <a:r>
              <a:rPr lang="en-US" dirty="0" smtClean="0">
                <a:solidFill>
                  <a:srgbClr val="00479E"/>
                </a:solidFill>
              </a:rPr>
              <a:t>pre-fetching and multi-tier caching </a:t>
            </a:r>
          </a:p>
          <a:p>
            <a:pPr lvl="1"/>
            <a:r>
              <a:rPr lang="en-US" dirty="0" smtClean="0">
                <a:solidFill>
                  <a:srgbClr val="00479E"/>
                </a:solidFill>
              </a:rPr>
              <a:t>execution unit sharing (‘SMT’)</a:t>
            </a:r>
          </a:p>
          <a:p>
            <a:pPr marL="358775" lvl="1" indent="0">
              <a:buNone/>
            </a:pPr>
            <a:r>
              <a:rPr lang="en-US" i="1" dirty="0" smtClean="0"/>
              <a:t>but at increased risk for security/integrity</a:t>
            </a:r>
            <a:endParaRPr lang="en-US" dirty="0" smtClean="0"/>
          </a:p>
          <a:p>
            <a:endParaRPr lang="en-US" i="1" dirty="0"/>
          </a:p>
        </p:txBody>
      </p:sp>
      <p:sp>
        <p:nvSpPr>
          <p:cNvPr id="7" name="Text Placeholder 6"/>
          <p:cNvSpPr>
            <a:spLocks noGrp="1"/>
          </p:cNvSpPr>
          <p:nvPr>
            <p:ph type="body" sz="quarter" idx="14"/>
          </p:nvPr>
        </p:nvSpPr>
        <p:spPr>
          <a:xfrm>
            <a:off x="4792980" y="4441066"/>
            <a:ext cx="3893820" cy="405253"/>
          </a:xfrm>
        </p:spPr>
        <p:txBody>
          <a:bodyPr/>
          <a:lstStyle/>
          <a:p>
            <a:pPr algn="r"/>
            <a:r>
              <a:rPr lang="en-US" dirty="0" smtClean="0"/>
              <a:t>Image: </a:t>
            </a:r>
            <a:r>
              <a:rPr lang="en-US" dirty="0"/>
              <a:t>Herb Sutter, </a:t>
            </a:r>
            <a:r>
              <a:rPr lang="en-US" i="1" dirty="0" err="1"/>
              <a:t>Dr.Dobbs</a:t>
            </a:r>
            <a:r>
              <a:rPr lang="en-US" i="1" dirty="0"/>
              <a:t> Journal </a:t>
            </a:r>
            <a:r>
              <a:rPr lang="en-US" dirty="0"/>
              <a:t>2004, updated 2009, </a:t>
            </a:r>
            <a:r>
              <a:rPr lang="en-US" dirty="0" smtClean="0"/>
              <a:t/>
            </a:r>
            <a:br>
              <a:rPr lang="en-US" dirty="0" smtClean="0"/>
            </a:br>
            <a:r>
              <a:rPr lang="en-US" dirty="0" smtClean="0"/>
              <a:t>see </a:t>
            </a:r>
            <a:r>
              <a:rPr lang="en-US" dirty="0"/>
              <a:t>http://</a:t>
            </a:r>
            <a:r>
              <a:rPr lang="en-US" dirty="0" smtClean="0"/>
              <a:t>www.gotw.ca/publications/concurrency-ddj.htm</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0631" y="1066801"/>
            <a:ext cx="3196169" cy="3185160"/>
          </a:xfrm>
          <a:prstGeom prst="rect">
            <a:avLst/>
          </a:prstGeom>
          <a:solidFill>
            <a:srgbClr val="EAEAEA"/>
          </a:solidFill>
        </p:spPr>
      </p:pic>
    </p:spTree>
    <p:extLst>
      <p:ext uri="{BB962C8B-B14F-4D97-AF65-F5344CB8AC3E}">
        <p14:creationId xmlns:p14="http://schemas.microsoft.com/office/powerpoint/2010/main" val="20072946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Fix the thing that didn’t scale well, CPU frequency??</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18</a:t>
            </a:fld>
            <a:endParaRPr lang="nl-NL" dirty="0"/>
          </a:p>
        </p:txBody>
      </p:sp>
      <p:sp>
        <p:nvSpPr>
          <p:cNvPr id="8" name="Text Placeholder 7"/>
          <p:cNvSpPr>
            <a:spLocks noGrp="1"/>
          </p:cNvSpPr>
          <p:nvPr>
            <p:ph type="body" sz="quarter" idx="14"/>
          </p:nvPr>
        </p:nvSpPr>
        <p:spPr/>
        <p:txBody>
          <a:bodyPr/>
          <a:lstStyle/>
          <a:p>
            <a:r>
              <a:rPr lang="en-US" dirty="0"/>
              <a:t>LCO2 cooling of an AMD Ryzen </a:t>
            </a:r>
            <a:r>
              <a:rPr lang="en-US" dirty="0" err="1"/>
              <a:t>Threadripper</a:t>
            </a:r>
            <a:r>
              <a:rPr lang="en-US" dirty="0"/>
              <a:t> 3970X [56.38 °C] at 4600.1MHz processor (~1.5x nominal speed) sustained, </a:t>
            </a:r>
            <a:br>
              <a:rPr lang="en-US" dirty="0"/>
            </a:br>
            <a:r>
              <a:rPr lang="en-US" dirty="0"/>
              <a:t>using the Nikhef LCO2 test bench system </a:t>
            </a:r>
            <a:r>
              <a:rPr lang="en-US" dirty="0" smtClean="0"/>
              <a:t>(https://hwbot.org/submission/4539341)  - (Krista de </a:t>
            </a:r>
            <a:r>
              <a:rPr lang="en-US" dirty="0" err="1" smtClean="0"/>
              <a:t>Roo</a:t>
            </a:r>
            <a:r>
              <a:rPr lang="en-US" dirty="0" smtClean="0"/>
              <a:t> </a:t>
            </a:r>
            <a:r>
              <a:rPr lang="en-US" dirty="0" err="1" smtClean="0"/>
              <a:t>en</a:t>
            </a:r>
            <a:r>
              <a:rPr lang="en-US" dirty="0" smtClean="0"/>
              <a:t> Tristan </a:t>
            </a:r>
            <a:r>
              <a:rPr lang="en-US" dirty="0" err="1" smtClean="0"/>
              <a:t>Suerink</a:t>
            </a:r>
            <a:r>
              <a:rPr lang="en-US" dirty="0"/>
              <a:t>)</a:t>
            </a:r>
          </a:p>
          <a:p>
            <a:endParaRPr lang="en-GB" dirty="0"/>
          </a:p>
        </p:txBody>
      </p:sp>
      <p:pic>
        <p:nvPicPr>
          <p:cNvPr id="7" name="Picture 6"/>
          <p:cNvPicPr>
            <a:picLocks noChangeAspect="1"/>
          </p:cNvPicPr>
          <p:nvPr/>
        </p:nvPicPr>
        <p:blipFill>
          <a:blip r:embed="rId2"/>
          <a:stretch>
            <a:fillRect/>
          </a:stretch>
        </p:blipFill>
        <p:spPr>
          <a:xfrm>
            <a:off x="956308" y="888523"/>
            <a:ext cx="6336031" cy="3560163"/>
          </a:xfrm>
          <a:prstGeom prst="rect">
            <a:avLst/>
          </a:prstGeom>
        </p:spPr>
      </p:pic>
    </p:spTree>
    <p:extLst>
      <p:ext uri="{BB962C8B-B14F-4D97-AF65-F5344CB8AC3E}">
        <p14:creationId xmlns:p14="http://schemas.microsoft.com/office/powerpoint/2010/main" val="1870844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since you then need this around it …</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19</a:t>
            </a:fld>
            <a:endParaRPr lang="nl-NL" dirty="0"/>
          </a:p>
        </p:txBody>
      </p:sp>
      <p:sp>
        <p:nvSpPr>
          <p:cNvPr id="6" name="Text Placeholder 5"/>
          <p:cNvSpPr>
            <a:spLocks noGrp="1"/>
          </p:cNvSpPr>
          <p:nvPr>
            <p:ph type="body" sz="quarter" idx="14"/>
          </p:nvPr>
        </p:nvSpPr>
        <p:spPr/>
        <p:txBody>
          <a:bodyPr/>
          <a:lstStyle/>
          <a:p>
            <a:r>
              <a:rPr lang="en-US" dirty="0" smtClean="0"/>
              <a:t>Nikhef 2PA LCO2 cooling setup. Image from Bart </a:t>
            </a:r>
            <a:r>
              <a:rPr lang="en-US" dirty="0" err="1" smtClean="0"/>
              <a:t>Verlaat</a:t>
            </a:r>
            <a:r>
              <a:rPr lang="en-US" dirty="0" smtClean="0"/>
              <a:t>, Auke-Pieter </a:t>
            </a:r>
            <a:r>
              <a:rPr lang="en-US" dirty="0" err="1" smtClean="0"/>
              <a:t>Colijn</a:t>
            </a:r>
            <a:r>
              <a:rPr lang="en-US" dirty="0"/>
              <a:t> </a:t>
            </a:r>
            <a:r>
              <a:rPr lang="en-US" i="1" dirty="0"/>
              <a:t>CO2 Cooling Developments for HEP </a:t>
            </a:r>
            <a:r>
              <a:rPr lang="en-US" i="1" dirty="0" smtClean="0"/>
              <a:t>Detectors </a:t>
            </a:r>
            <a:r>
              <a:rPr lang="en-US" dirty="0" smtClean="0"/>
              <a:t>https</a:t>
            </a:r>
            <a:r>
              <a:rPr lang="en-US" dirty="0"/>
              <a:t>://</a:t>
            </a:r>
            <a:r>
              <a:rPr lang="en-US" dirty="0" smtClean="0"/>
              <a:t>doi.org/10.22323/1.095.0031 </a:t>
            </a:r>
            <a:endParaRPr lang="en-GB" dirty="0"/>
          </a:p>
        </p:txBody>
      </p:sp>
      <p:pic>
        <p:nvPicPr>
          <p:cNvPr id="8" name="Picture 7"/>
          <p:cNvPicPr>
            <a:picLocks noChangeAspect="1"/>
          </p:cNvPicPr>
          <p:nvPr/>
        </p:nvPicPr>
        <p:blipFill>
          <a:blip r:embed="rId2"/>
          <a:stretch>
            <a:fillRect/>
          </a:stretch>
        </p:blipFill>
        <p:spPr>
          <a:xfrm>
            <a:off x="360000" y="877695"/>
            <a:ext cx="7520946" cy="3450057"/>
          </a:xfrm>
          <a:prstGeom prst="rect">
            <a:avLst/>
          </a:prstGeom>
        </p:spPr>
      </p:pic>
      <p:sp>
        <p:nvSpPr>
          <p:cNvPr id="5" name="Action Button: Forward or Next 4">
            <a:hlinkClick r:id="rId3" action="ppaction://hlinksldjump" highlightClick="1"/>
          </p:cNvPr>
          <p:cNvSpPr/>
          <p:nvPr/>
        </p:nvSpPr>
        <p:spPr>
          <a:xfrm>
            <a:off x="4572000" y="4874281"/>
            <a:ext cx="196483" cy="204040"/>
          </a:xfrm>
          <a:prstGeom prst="actionButtonForwardNext">
            <a:avLst/>
          </a:prstGeom>
          <a:solidFill>
            <a:schemeClr val="accent2"/>
          </a:solidFill>
          <a:ln>
            <a:solidFill>
              <a:srgbClr val="00479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extBox 6"/>
          <p:cNvSpPr txBox="1"/>
          <p:nvPr/>
        </p:nvSpPr>
        <p:spPr>
          <a:xfrm>
            <a:off x="3290880" y="4845496"/>
            <a:ext cx="1281120" cy="261610"/>
          </a:xfrm>
          <a:prstGeom prst="rect">
            <a:avLst/>
          </a:prstGeom>
          <a:noFill/>
        </p:spPr>
        <p:txBody>
          <a:bodyPr wrap="none" rtlCol="0">
            <a:spAutoFit/>
          </a:bodyPr>
          <a:lstStyle/>
          <a:p>
            <a:pPr algn="r"/>
            <a:r>
              <a:rPr lang="en-US" sz="1100" dirty="0" smtClean="0">
                <a:solidFill>
                  <a:schemeClr val="tx2"/>
                </a:solidFill>
              </a:rPr>
              <a:t>proceed to clusters</a:t>
            </a:r>
            <a:endParaRPr lang="en-GB" sz="1100" dirty="0">
              <a:solidFill>
                <a:schemeClr val="tx2"/>
              </a:solidFill>
            </a:endParaRPr>
          </a:p>
        </p:txBody>
      </p:sp>
    </p:spTree>
    <p:extLst>
      <p:ext uri="{BB962C8B-B14F-4D97-AF65-F5344CB8AC3E}">
        <p14:creationId xmlns:p14="http://schemas.microsoft.com/office/powerpoint/2010/main" val="2667295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sp>
        <p:nvSpPr>
          <p:cNvPr id="5" name="Text Placeholder 4"/>
          <p:cNvSpPr>
            <a:spLocks noGrp="1"/>
          </p:cNvSpPr>
          <p:nvPr>
            <p:ph type="body" sz="quarter" idx="13"/>
          </p:nvPr>
        </p:nvSpPr>
        <p:spPr/>
        <p:txBody>
          <a:bodyPr/>
          <a:lstStyle/>
          <a:p>
            <a:endParaRPr lang="en-GB"/>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3999" cy="5143499"/>
          </a:xfrm>
          <a:prstGeom prst="rect">
            <a:avLst/>
          </a:prstGeom>
        </p:spPr>
      </p:pic>
      <p:sp>
        <p:nvSpPr>
          <p:cNvPr id="6" name="Text Placeholder 5"/>
          <p:cNvSpPr>
            <a:spLocks noGrp="1"/>
          </p:cNvSpPr>
          <p:nvPr>
            <p:ph type="body" sz="quarter" idx="14"/>
          </p:nvPr>
        </p:nvSpPr>
        <p:spPr>
          <a:xfrm>
            <a:off x="360000" y="4826537"/>
            <a:ext cx="8326437" cy="169351"/>
          </a:xfrm>
        </p:spPr>
        <p:txBody>
          <a:bodyPr/>
          <a:lstStyle/>
          <a:p>
            <a:r>
              <a:rPr lang="en-US" dirty="0" smtClean="0"/>
              <a:t>Peter Higgs and Francois </a:t>
            </a:r>
            <a:r>
              <a:rPr lang="en-US" dirty="0" err="1" smtClean="0"/>
              <a:t>Englert</a:t>
            </a:r>
            <a:r>
              <a:rPr lang="en-US" dirty="0" smtClean="0"/>
              <a:t> at the 2013 Nobel prize press conference, Stockholm. Photo: Bengt </a:t>
            </a:r>
            <a:r>
              <a:rPr lang="en-US" dirty="0"/>
              <a:t>Nyman, https://</a:t>
            </a:r>
            <a:r>
              <a:rPr lang="en-US" dirty="0" smtClean="0"/>
              <a:t>www.flickr.com/photos/97469566@N00</a:t>
            </a:r>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5890" y="89110"/>
            <a:ext cx="1115738" cy="1097887"/>
          </a:xfrm>
          <a:prstGeom prst="rect">
            <a:avLst/>
          </a:prstGeom>
        </p:spPr>
      </p:pic>
    </p:spTree>
    <p:extLst>
      <p:ext uri="{BB962C8B-B14F-4D97-AF65-F5344CB8AC3E}">
        <p14:creationId xmlns:p14="http://schemas.microsoft.com/office/powerpoint/2010/main" val="41406295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the heat out in liquid form, maybe?</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20</a:t>
            </a:fld>
            <a:endParaRPr lang="nl-NL"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9971" y="766149"/>
            <a:ext cx="5754029" cy="2953735"/>
          </a:xfrm>
          <a:prstGeom prst="rect">
            <a:avLst/>
          </a:prstGeom>
        </p:spPr>
      </p:pic>
      <p:sp>
        <p:nvSpPr>
          <p:cNvPr id="7" name="TextBox 6"/>
          <p:cNvSpPr txBox="1"/>
          <p:nvPr/>
        </p:nvSpPr>
        <p:spPr>
          <a:xfrm>
            <a:off x="1378992" y="4384995"/>
            <a:ext cx="7183377" cy="400110"/>
          </a:xfrm>
          <a:prstGeom prst="rect">
            <a:avLst/>
          </a:prstGeom>
          <a:noFill/>
        </p:spPr>
        <p:txBody>
          <a:bodyPr wrap="none" rtlCol="0">
            <a:spAutoFit/>
          </a:bodyPr>
          <a:lstStyle/>
          <a:p>
            <a:pPr algn="r"/>
            <a:r>
              <a:rPr lang="en-US" sz="1000" dirty="0">
                <a:solidFill>
                  <a:schemeClr val="accent2"/>
                </a:solidFill>
              </a:rPr>
              <a:t>Image </a:t>
            </a:r>
            <a:r>
              <a:rPr lang="en-US" sz="1000" dirty="0" smtClean="0">
                <a:solidFill>
                  <a:schemeClr val="accent2"/>
                </a:solidFill>
              </a:rPr>
              <a:t>source dual-board system: </a:t>
            </a:r>
            <a:r>
              <a:rPr lang="en-US" sz="1000" dirty="0">
                <a:solidFill>
                  <a:schemeClr val="accent2"/>
                </a:solidFill>
              </a:rPr>
              <a:t>Lenovo, </a:t>
            </a:r>
            <a:r>
              <a:rPr lang="en-US" sz="1000" dirty="0" err="1" smtClean="0">
                <a:solidFill>
                  <a:schemeClr val="accent2"/>
                </a:solidFill>
              </a:rPr>
              <a:t>ThinkSystem</a:t>
            </a:r>
            <a:r>
              <a:rPr lang="en-US" sz="1000" dirty="0" smtClean="0">
                <a:solidFill>
                  <a:schemeClr val="accent2"/>
                </a:solidFill>
              </a:rPr>
              <a:t> SD650</a:t>
            </a:r>
            <a:br>
              <a:rPr lang="en-US" sz="1000" dirty="0" smtClean="0">
                <a:solidFill>
                  <a:schemeClr val="accent2"/>
                </a:solidFill>
              </a:rPr>
            </a:br>
            <a:r>
              <a:rPr lang="en-US" sz="1000" dirty="0" smtClean="0">
                <a:solidFill>
                  <a:schemeClr val="accent2"/>
                </a:solidFill>
              </a:rPr>
              <a:t>immersive </a:t>
            </a:r>
            <a:r>
              <a:rPr lang="en-US" sz="1000" dirty="0">
                <a:solidFill>
                  <a:schemeClr val="accent2"/>
                </a:solidFill>
              </a:rPr>
              <a:t>cooling </a:t>
            </a:r>
            <a:r>
              <a:rPr lang="en-US" sz="1000" dirty="0" smtClean="0">
                <a:solidFill>
                  <a:schemeClr val="accent2"/>
                </a:solidFill>
              </a:rPr>
              <a:t>image </a:t>
            </a:r>
            <a:r>
              <a:rPr lang="en-US" sz="1000" dirty="0">
                <a:solidFill>
                  <a:schemeClr val="accent2"/>
                </a:solidFill>
                <a:hlinkClick r:id="rId3"/>
              </a:rPr>
              <a:t>https://hypertec.com/blog/sustainable-emerging-tech-liquid-immersion-cooling</a:t>
            </a:r>
            <a:r>
              <a:rPr lang="en-US" sz="1000" dirty="0" smtClean="0">
                <a:solidFill>
                  <a:schemeClr val="accent2"/>
                </a:solidFill>
                <a:hlinkClick r:id="rId3"/>
              </a:rPr>
              <a:t>/</a:t>
            </a:r>
            <a:r>
              <a:rPr lang="en-US" sz="1000" dirty="0" smtClean="0">
                <a:solidFill>
                  <a:schemeClr val="accent2"/>
                </a:solidFill>
              </a:rPr>
              <a:t>, PIC T1 </a:t>
            </a:r>
            <a:r>
              <a:rPr lang="en-US" sz="1000" dirty="0" err="1" smtClean="0">
                <a:solidFill>
                  <a:schemeClr val="accent2"/>
                </a:solidFill>
              </a:rPr>
              <a:t>centre</a:t>
            </a:r>
            <a:r>
              <a:rPr lang="en-US" sz="1000" dirty="0" smtClean="0">
                <a:solidFill>
                  <a:schemeClr val="accent2"/>
                </a:solidFill>
              </a:rPr>
              <a:t>, Barcelona, ES</a:t>
            </a:r>
            <a:endParaRPr lang="en-GB" sz="1000" dirty="0">
              <a:solidFill>
                <a:schemeClr val="accent2"/>
              </a:solidFill>
            </a:endParaRPr>
          </a:p>
        </p:txBody>
      </p:sp>
      <p:sp>
        <p:nvSpPr>
          <p:cNvPr id="5" name="Text Placeholder 4"/>
          <p:cNvSpPr>
            <a:spLocks noGrp="1"/>
          </p:cNvSpPr>
          <p:nvPr>
            <p:ph type="body" sz="quarter" idx="13"/>
          </p:nvPr>
        </p:nvSpPr>
        <p:spPr>
          <a:xfrm>
            <a:off x="360000" y="922023"/>
            <a:ext cx="8326437" cy="3527425"/>
          </a:xfrm>
        </p:spPr>
        <p:txBody>
          <a:bodyPr/>
          <a:lstStyle/>
          <a:p>
            <a:r>
              <a:rPr lang="en-US" dirty="0" smtClean="0"/>
              <a:t>Heat capacity of liquid is much larger than air</a:t>
            </a:r>
          </a:p>
          <a:p>
            <a:r>
              <a:rPr lang="en-US" dirty="0" smtClean="0"/>
              <a:t>by now (almost) standard for HPC systems</a:t>
            </a:r>
          </a:p>
          <a:p>
            <a:endParaRPr lang="en-US" dirty="0" smtClean="0"/>
          </a:p>
          <a:p>
            <a:r>
              <a:rPr lang="en-US" dirty="0" smtClean="0"/>
              <a:t>immersive systems </a:t>
            </a:r>
            <a:br>
              <a:rPr lang="en-US" dirty="0" smtClean="0"/>
            </a:br>
            <a:r>
              <a:rPr lang="en-US" dirty="0" smtClean="0"/>
              <a:t>look cool, but are a bit</a:t>
            </a:r>
            <a:br>
              <a:rPr lang="en-US" dirty="0" smtClean="0"/>
            </a:br>
            <a:r>
              <a:rPr lang="en-US" dirty="0" smtClean="0"/>
              <a:t>hard on maintenance</a:t>
            </a:r>
          </a:p>
        </p:txBody>
      </p:sp>
      <p:sp>
        <p:nvSpPr>
          <p:cNvPr id="8" name="Rectangle 7"/>
          <p:cNvSpPr/>
          <p:nvPr/>
        </p:nvSpPr>
        <p:spPr>
          <a:xfrm>
            <a:off x="5385190" y="3531834"/>
            <a:ext cx="3758810" cy="830997"/>
          </a:xfrm>
          <a:prstGeom prst="rect">
            <a:avLst/>
          </a:prstGeom>
        </p:spPr>
        <p:txBody>
          <a:bodyPr wrap="square">
            <a:spAutoFit/>
          </a:bodyPr>
          <a:lstStyle/>
          <a:p>
            <a:r>
              <a:rPr lang="en-US" sz="1600" dirty="0">
                <a:solidFill>
                  <a:srgbClr val="00479E"/>
                </a:solidFill>
              </a:rPr>
              <a:t>Strongly depends on systems </a:t>
            </a:r>
            <a:r>
              <a:rPr lang="en-US" sz="1600" dirty="0" smtClean="0">
                <a:solidFill>
                  <a:srgbClr val="00479E"/>
                </a:solidFill>
              </a:rPr>
              <a:t>engineering: when </a:t>
            </a:r>
            <a:r>
              <a:rPr lang="en-US" sz="1600" dirty="0">
                <a:solidFill>
                  <a:srgbClr val="00479E"/>
                </a:solidFill>
              </a:rPr>
              <a:t>water inlet temperature can be &gt;40 </a:t>
            </a:r>
            <a:r>
              <a:rPr lang="en-US" sz="1600" dirty="0" err="1" smtClean="0">
                <a:solidFill>
                  <a:srgbClr val="00479E"/>
                </a:solidFill>
              </a:rPr>
              <a:t>degC</a:t>
            </a:r>
            <a:r>
              <a:rPr lang="en-US" sz="1600" dirty="0" smtClean="0">
                <a:solidFill>
                  <a:srgbClr val="00479E"/>
                </a:solidFill>
              </a:rPr>
              <a:t>, you have almost </a:t>
            </a:r>
            <a:r>
              <a:rPr lang="en-US" sz="1600" dirty="0">
                <a:solidFill>
                  <a:srgbClr val="00479E"/>
                </a:solidFill>
              </a:rPr>
              <a:t>always free </a:t>
            </a:r>
            <a:r>
              <a:rPr lang="en-US" sz="1600" dirty="0" smtClean="0">
                <a:solidFill>
                  <a:srgbClr val="00479E"/>
                </a:solidFill>
              </a:rPr>
              <a:t>cooling</a:t>
            </a:r>
            <a:endParaRPr lang="en-GB" sz="1600" dirty="0">
              <a:solidFill>
                <a:srgbClr val="00479E"/>
              </a:solidFill>
            </a:endParaRPr>
          </a:p>
        </p:txBody>
      </p:sp>
      <p:pic>
        <p:nvPicPr>
          <p:cNvPr id="12" name="Picture 11"/>
          <p:cNvPicPr>
            <a:picLocks noChangeAspect="1"/>
          </p:cNvPicPr>
          <p:nvPr/>
        </p:nvPicPr>
        <p:blipFill>
          <a:blip r:embed="rId4"/>
          <a:stretch>
            <a:fillRect/>
          </a:stretch>
        </p:blipFill>
        <p:spPr>
          <a:xfrm>
            <a:off x="305195" y="2830512"/>
            <a:ext cx="2848999" cy="160256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21" y="2494855"/>
            <a:ext cx="566553" cy="25906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0067" y="3034674"/>
            <a:ext cx="493463" cy="493463"/>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2829" y="3156962"/>
            <a:ext cx="2426122" cy="1249453"/>
          </a:xfrm>
          <a:prstGeom prst="rect">
            <a:avLst/>
          </a:prstGeom>
        </p:spPr>
      </p:pic>
    </p:spTree>
    <p:extLst>
      <p:ext uri="{BB962C8B-B14F-4D97-AF65-F5344CB8AC3E}">
        <p14:creationId xmlns:p14="http://schemas.microsoft.com/office/powerpoint/2010/main" val="315490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 scale </a:t>
            </a:r>
            <a:r>
              <a:rPr lang="en-US" i="1" dirty="0" smtClean="0"/>
              <a:t>inside</a:t>
            </a:r>
            <a:r>
              <a:rPr lang="en-US" dirty="0" smtClean="0"/>
              <a:t> one system</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21</a:t>
            </a:fld>
            <a:endParaRPr lang="nl-NL" dirty="0"/>
          </a:p>
        </p:txBody>
      </p:sp>
      <p:sp>
        <p:nvSpPr>
          <p:cNvPr id="5" name="Text Placeholder 4"/>
          <p:cNvSpPr>
            <a:spLocks noGrp="1"/>
          </p:cNvSpPr>
          <p:nvPr>
            <p:ph type="body" sz="quarter" idx="13"/>
          </p:nvPr>
        </p:nvSpPr>
        <p:spPr>
          <a:xfrm>
            <a:off x="352198" y="1066801"/>
            <a:ext cx="7898705" cy="3185160"/>
          </a:xfrm>
        </p:spPr>
        <p:txBody>
          <a:bodyPr/>
          <a:lstStyle/>
          <a:p>
            <a:r>
              <a:rPr lang="en-US" sz="1800" dirty="0" smtClean="0"/>
              <a:t>‘trivial’ step-up is to do multiple sockets in one system</a:t>
            </a:r>
            <a:br>
              <a:rPr lang="en-US" sz="1800" dirty="0" smtClean="0"/>
            </a:br>
            <a:r>
              <a:rPr lang="en-US" sz="1800" dirty="0" smtClean="0"/>
              <a:t>2-socket, sometimes 4 socket on a motherboard</a:t>
            </a:r>
          </a:p>
          <a:p>
            <a:endParaRPr lang="en-US" sz="1800" dirty="0"/>
          </a:p>
          <a:p>
            <a:r>
              <a:rPr lang="en-US" sz="1800" dirty="0" smtClean="0"/>
              <a:t>to make it appear as a single shared memory system, </a:t>
            </a:r>
            <a:br>
              <a:rPr lang="en-US" sz="1800" dirty="0" smtClean="0"/>
            </a:br>
            <a:r>
              <a:rPr lang="en-US" sz="1800" i="1" dirty="0" smtClean="0"/>
              <a:t>cache coherency </a:t>
            </a:r>
            <a:r>
              <a:rPr lang="en-US" sz="1800" dirty="0" smtClean="0"/>
              <a:t>is required between the CPUs</a:t>
            </a:r>
          </a:p>
          <a:p>
            <a:endParaRPr lang="en-US" sz="1800" dirty="0"/>
          </a:p>
          <a:p>
            <a:r>
              <a:rPr lang="en-US" sz="1800" dirty="0" smtClean="0"/>
              <a:t>useful for tightly coupled parallel applications </a:t>
            </a:r>
            <a:br>
              <a:rPr lang="en-US" sz="1800" dirty="0" smtClean="0"/>
            </a:br>
            <a:r>
              <a:rPr lang="en-US" sz="1800" dirty="0" smtClean="0"/>
              <a:t>(weather forecasting, fluid dynamics, climate), but </a:t>
            </a:r>
            <a:br>
              <a:rPr lang="en-US" sz="1800" dirty="0" smtClean="0"/>
            </a:br>
            <a:r>
              <a:rPr lang="en-US" sz="1800" dirty="0" smtClean="0"/>
              <a:t>not needed for ‘trivially parallel’ high throughput needs</a:t>
            </a:r>
          </a:p>
          <a:p>
            <a:endParaRPr lang="en-US" sz="1800" dirty="0"/>
          </a:p>
          <a:p>
            <a:r>
              <a:rPr lang="en-US" sz="1800" dirty="0" smtClean="0"/>
              <a:t>depending on architecture cache coherency </a:t>
            </a:r>
            <a:br>
              <a:rPr lang="en-US" sz="1800" dirty="0" smtClean="0"/>
            </a:br>
            <a:r>
              <a:rPr lang="en-US" sz="1800" dirty="0" smtClean="0"/>
              <a:t>kills single-thread performance (although AMD did lot better here than Intel)</a:t>
            </a:r>
            <a:endParaRPr lang="en-GB" sz="1800" dirty="0"/>
          </a:p>
        </p:txBody>
      </p:sp>
      <p:sp>
        <p:nvSpPr>
          <p:cNvPr id="6" name="Text Placeholder 5"/>
          <p:cNvSpPr>
            <a:spLocks noGrp="1"/>
          </p:cNvSpPr>
          <p:nvPr>
            <p:ph type="body" sz="quarter" idx="14"/>
          </p:nvPr>
        </p:nvSpPr>
        <p:spPr/>
        <p:txBody>
          <a:bodyPr/>
          <a:lstStyle/>
          <a:p>
            <a:r>
              <a:rPr lang="en-US" dirty="0" smtClean="0"/>
              <a:t>Image: dual-socket Fujitsu system at the Xenon experiment site, 2019. source: Tristan </a:t>
            </a:r>
            <a:r>
              <a:rPr lang="en-US" dirty="0" err="1" smtClean="0"/>
              <a:t>Suerink</a:t>
            </a:r>
            <a:r>
              <a:rPr lang="en-US" dirty="0" smtClean="0"/>
              <a:t>, Nikhef</a:t>
            </a:r>
            <a:endParaRPr lang="en-GB" dirty="0"/>
          </a:p>
        </p:txBody>
      </p:sp>
      <p:pic>
        <p:nvPicPr>
          <p:cNvPr id="7" name="Picture 6"/>
          <p:cNvPicPr>
            <a:picLocks noChangeAspect="1"/>
          </p:cNvPicPr>
          <p:nvPr/>
        </p:nvPicPr>
        <p:blipFill>
          <a:blip r:embed="rId2"/>
          <a:stretch>
            <a:fillRect/>
          </a:stretch>
        </p:blipFill>
        <p:spPr>
          <a:xfrm>
            <a:off x="6327389" y="635635"/>
            <a:ext cx="2480259" cy="3374266"/>
          </a:xfrm>
          <a:prstGeom prst="rect">
            <a:avLst/>
          </a:prstGeom>
        </p:spPr>
      </p:pic>
    </p:spTree>
    <p:extLst>
      <p:ext uri="{BB962C8B-B14F-4D97-AF65-F5344CB8AC3E}">
        <p14:creationId xmlns:p14="http://schemas.microsoft.com/office/powerpoint/2010/main" val="12386138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CPU design changes may fit application, or not</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22</a:t>
            </a:fld>
            <a:endParaRPr lang="nl-NL" dirty="0"/>
          </a:p>
        </p:txBody>
      </p:sp>
      <p:sp>
        <p:nvSpPr>
          <p:cNvPr id="5" name="Text Placeholder 4"/>
          <p:cNvSpPr>
            <a:spLocks noGrp="1"/>
          </p:cNvSpPr>
          <p:nvPr>
            <p:ph type="body" sz="quarter" idx="13"/>
          </p:nvPr>
        </p:nvSpPr>
        <p:spPr>
          <a:xfrm>
            <a:off x="360364" y="1066801"/>
            <a:ext cx="2888484" cy="3185160"/>
          </a:xfrm>
        </p:spPr>
        <p:txBody>
          <a:bodyPr/>
          <a:lstStyle/>
          <a:p>
            <a:pPr marL="0" indent="0">
              <a:buNone/>
            </a:pPr>
            <a:r>
              <a:rPr lang="en-US" dirty="0" smtClean="0"/>
              <a:t>AMD EPYC effective for</a:t>
            </a:r>
            <a:br>
              <a:rPr lang="en-US" dirty="0" smtClean="0"/>
            </a:br>
            <a:r>
              <a:rPr lang="en-US" dirty="0" smtClean="0"/>
              <a:t>applications like WLCG:</a:t>
            </a:r>
          </a:p>
          <a:p>
            <a:r>
              <a:rPr lang="en-US" sz="1800" dirty="0" smtClean="0">
                <a:solidFill>
                  <a:srgbClr val="00479E"/>
                </a:solidFill>
              </a:rPr>
              <a:t>Naples → Rome added shared memory die</a:t>
            </a:r>
            <a:endParaRPr lang="en-US" sz="1800" dirty="0">
              <a:solidFill>
                <a:srgbClr val="00479E"/>
              </a:solidFill>
            </a:endParaRPr>
          </a:p>
          <a:p>
            <a:r>
              <a:rPr lang="en-US" sz="1800" dirty="0" smtClean="0">
                <a:solidFill>
                  <a:srgbClr val="00479E"/>
                </a:solidFill>
              </a:rPr>
              <a:t>links all cores </a:t>
            </a:r>
            <a:br>
              <a:rPr lang="en-US" sz="1800" dirty="0" smtClean="0">
                <a:solidFill>
                  <a:srgbClr val="00479E"/>
                </a:solidFill>
              </a:rPr>
            </a:br>
            <a:r>
              <a:rPr lang="en-US" sz="1800" dirty="0" smtClean="0">
                <a:solidFill>
                  <a:srgbClr val="00479E"/>
                </a:solidFill>
              </a:rPr>
              <a:t>directly to memory</a:t>
            </a:r>
          </a:p>
          <a:p>
            <a:endParaRPr lang="en-US" dirty="0"/>
          </a:p>
          <a:p>
            <a:pPr marL="0" indent="0">
              <a:buNone/>
            </a:pPr>
            <a:r>
              <a:rPr lang="en-US" dirty="0" smtClean="0"/>
              <a:t>Rome-Milan improvement?</a:t>
            </a:r>
            <a:endParaRPr lang="en-US" sz="1800" dirty="0" smtClean="0">
              <a:solidFill>
                <a:srgbClr val="00479E"/>
              </a:solidFill>
            </a:endParaRPr>
          </a:p>
          <a:p>
            <a:r>
              <a:rPr lang="en-US" sz="1800" dirty="0" smtClean="0">
                <a:solidFill>
                  <a:srgbClr val="00479E"/>
                </a:solidFill>
              </a:rPr>
              <a:t>shared L3 cache benefits tightly coupled HPC, </a:t>
            </a:r>
            <a:br>
              <a:rPr lang="en-US" sz="1800" dirty="0" smtClean="0">
                <a:solidFill>
                  <a:srgbClr val="00479E"/>
                </a:solidFill>
              </a:rPr>
            </a:br>
            <a:r>
              <a:rPr lang="en-US" sz="1800" dirty="0" smtClean="0">
                <a:solidFill>
                  <a:srgbClr val="00479E"/>
                </a:solidFill>
              </a:rPr>
              <a:t>but not WLCG ‘HTC’</a:t>
            </a:r>
            <a:endParaRPr lang="en-GB" sz="1800" dirty="0">
              <a:solidFill>
                <a:srgbClr val="00479E"/>
              </a:solidFill>
            </a:endParaRPr>
          </a:p>
        </p:txBody>
      </p:sp>
      <p:sp>
        <p:nvSpPr>
          <p:cNvPr id="6" name="Text Placeholder 5"/>
          <p:cNvSpPr>
            <a:spLocks noGrp="1"/>
          </p:cNvSpPr>
          <p:nvPr>
            <p:ph type="body" sz="quarter" idx="14"/>
          </p:nvPr>
        </p:nvSpPr>
        <p:spPr>
          <a:xfrm>
            <a:off x="360364" y="4536708"/>
            <a:ext cx="8326437" cy="176970"/>
          </a:xfrm>
        </p:spPr>
        <p:txBody>
          <a:bodyPr/>
          <a:lstStyle/>
          <a:p>
            <a:r>
              <a:rPr lang="en-US" dirty="0"/>
              <a:t>Image source: AMD, retrieved from </a:t>
            </a:r>
            <a:r>
              <a:rPr lang="en-US" dirty="0" smtClean="0"/>
              <a:t>https</a:t>
            </a:r>
            <a:r>
              <a:rPr lang="en-US" dirty="0"/>
              <a:t>://m.hexus.net/tech/news/cpu/135479-amd-shares-details-zen-3-zen-4-architectures/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306" y="1066801"/>
            <a:ext cx="5819617" cy="327254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33000"/>
                    </a14:imgEffect>
                  </a14:imgLayer>
                </a14:imgProps>
              </a:ext>
            </a:extLst>
          </a:blip>
          <a:stretch>
            <a:fillRect/>
          </a:stretch>
        </p:blipFill>
        <p:spPr>
          <a:xfrm>
            <a:off x="5947379" y="931212"/>
            <a:ext cx="3121086" cy="3613149"/>
          </a:xfrm>
          <a:prstGeom prst="rect">
            <a:avLst/>
          </a:prstGeom>
        </p:spPr>
      </p:pic>
    </p:spTree>
    <p:extLst>
      <p:ext uri="{BB962C8B-B14F-4D97-AF65-F5344CB8AC3E}">
        <p14:creationId xmlns:p14="http://schemas.microsoft.com/office/powerpoint/2010/main" val="2706966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Accelerators – general purpose GPUs</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23</a:t>
            </a:fld>
            <a:endParaRPr lang="nl-NL" dirty="0"/>
          </a:p>
        </p:txBody>
      </p:sp>
      <p:sp>
        <p:nvSpPr>
          <p:cNvPr id="5" name="Text Placeholder 4"/>
          <p:cNvSpPr>
            <a:spLocks noGrp="1"/>
          </p:cNvSpPr>
          <p:nvPr>
            <p:ph type="body" sz="quarter" idx="13"/>
          </p:nvPr>
        </p:nvSpPr>
        <p:spPr>
          <a:xfrm>
            <a:off x="360363" y="2656053"/>
            <a:ext cx="3662997" cy="1729740"/>
          </a:xfrm>
        </p:spPr>
        <p:txBody>
          <a:bodyPr/>
          <a:lstStyle/>
          <a:p>
            <a:r>
              <a:rPr lang="en-US" sz="1600" dirty="0" smtClean="0">
                <a:solidFill>
                  <a:srgbClr val="00479E"/>
                </a:solidFill>
              </a:rPr>
              <a:t>but co-processing comes at a cost of moving data to and from the GPU</a:t>
            </a:r>
          </a:p>
          <a:p>
            <a:r>
              <a:rPr lang="en-US" sz="1600" dirty="0" smtClean="0">
                <a:solidFill>
                  <a:srgbClr val="00479E"/>
                </a:solidFill>
              </a:rPr>
              <a:t>often faster to keep computing and do selection &amp; conditionals later</a:t>
            </a:r>
          </a:p>
          <a:p>
            <a:r>
              <a:rPr lang="en-US" sz="1600" dirty="0" smtClean="0">
                <a:solidFill>
                  <a:srgbClr val="00479E"/>
                </a:solidFill>
              </a:rPr>
              <a:t>computation speed heavily depends on precision (even 4-bit precision is used)</a:t>
            </a:r>
          </a:p>
          <a:p>
            <a:r>
              <a:rPr lang="en-US" sz="1600" dirty="0" smtClean="0">
                <a:solidFill>
                  <a:srgbClr val="00479E"/>
                </a:solidFill>
              </a:rPr>
              <a:t>quite power hungry!</a:t>
            </a:r>
            <a:endParaRPr lang="en-GB" sz="1600" dirty="0">
              <a:solidFill>
                <a:srgbClr val="00479E"/>
              </a:solidFill>
            </a:endParaRPr>
          </a:p>
        </p:txBody>
      </p:sp>
      <p:sp>
        <p:nvSpPr>
          <p:cNvPr id="9" name="Text Placeholder 8"/>
          <p:cNvSpPr>
            <a:spLocks noGrp="1"/>
          </p:cNvSpPr>
          <p:nvPr>
            <p:ph type="body" sz="quarter" idx="14"/>
          </p:nvPr>
        </p:nvSpPr>
        <p:spPr/>
        <p:txBody>
          <a:bodyPr/>
          <a:lstStyle/>
          <a:p>
            <a:r>
              <a:rPr lang="en-US" dirty="0" smtClean="0"/>
              <a:t>Image: ‘Massively Parallel Computing with CUDA’</a:t>
            </a:r>
            <a:r>
              <a:rPr lang="en-GB" dirty="0" smtClean="0"/>
              <a:t>, </a:t>
            </a:r>
            <a:r>
              <a:rPr lang="it-IT" dirty="0" smtClean="0"/>
              <a:t>Antonino Tumeo Politecnico di Milano, </a:t>
            </a:r>
            <a:r>
              <a:rPr lang="en-GB" dirty="0" smtClean="0"/>
              <a:t>https://www.ogf.org/OGF25/materials/1605/CUDA_Programming.pdf</a:t>
            </a:r>
            <a:br>
              <a:rPr lang="en-GB" dirty="0" smtClean="0"/>
            </a:br>
            <a:r>
              <a:rPr lang="en-GB" dirty="0" smtClean="0"/>
              <a:t>Floorplan image of die: AMD MI250 GPU, slide source: AMD</a:t>
            </a:r>
            <a:endParaRPr lang="en-US" dirty="0"/>
          </a:p>
        </p:txBody>
      </p:sp>
      <p:pic>
        <p:nvPicPr>
          <p:cNvPr id="10" name="Picture 9"/>
          <p:cNvPicPr>
            <a:picLocks noChangeAspect="1"/>
          </p:cNvPicPr>
          <p:nvPr/>
        </p:nvPicPr>
        <p:blipFill>
          <a:blip r:embed="rId2"/>
          <a:stretch>
            <a:fillRect/>
          </a:stretch>
        </p:blipFill>
        <p:spPr>
          <a:xfrm>
            <a:off x="360363" y="940588"/>
            <a:ext cx="4780045" cy="1407767"/>
          </a:xfrm>
          <a:prstGeom prst="rect">
            <a:avLst/>
          </a:prstGeom>
        </p:spPr>
      </p:pic>
      <p:pic>
        <p:nvPicPr>
          <p:cNvPr id="11" name="Picture 10"/>
          <p:cNvPicPr>
            <a:picLocks noChangeAspect="1"/>
          </p:cNvPicPr>
          <p:nvPr/>
        </p:nvPicPr>
        <p:blipFill>
          <a:blip r:embed="rId3"/>
          <a:stretch>
            <a:fillRect/>
          </a:stretch>
        </p:blipFill>
        <p:spPr>
          <a:xfrm>
            <a:off x="4907279" y="2201628"/>
            <a:ext cx="4028637" cy="2215611"/>
          </a:xfrm>
          <a:prstGeom prst="rect">
            <a:avLst/>
          </a:prstGeom>
        </p:spPr>
      </p:pic>
    </p:spTree>
    <p:extLst>
      <p:ext uri="{BB962C8B-B14F-4D97-AF65-F5344CB8AC3E}">
        <p14:creationId xmlns:p14="http://schemas.microsoft.com/office/powerpoint/2010/main" val="955197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large-scale IT does not quite fit … </a:t>
            </a:r>
            <a:r>
              <a:rPr lang="en-US" dirty="0" err="1" smtClean="0"/>
              <a:t>ahum</a:t>
            </a:r>
            <a:r>
              <a:rPr lang="en-US" dirty="0" smtClean="0"/>
              <a:t> …</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24</a:t>
            </a:fld>
            <a:endParaRPr lang="nl-NL"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4355" y="879422"/>
            <a:ext cx="7286625" cy="2943225"/>
          </a:xfrm>
          <a:prstGeom prst="rect">
            <a:avLst/>
          </a:prstGeom>
        </p:spPr>
      </p:pic>
      <p:pic>
        <p:nvPicPr>
          <p:cNvPr id="7" name="Picture 6"/>
          <p:cNvPicPr>
            <a:picLocks noChangeAspect="1"/>
          </p:cNvPicPr>
          <p:nvPr/>
        </p:nvPicPr>
        <p:blipFill>
          <a:blip r:embed="rId3"/>
          <a:stretch>
            <a:fillRect/>
          </a:stretch>
        </p:blipFill>
        <p:spPr>
          <a:xfrm>
            <a:off x="352484" y="2388482"/>
            <a:ext cx="2805122" cy="2003659"/>
          </a:xfrm>
          <a:prstGeom prst="rect">
            <a:avLst/>
          </a:prstGeom>
          <a:ln w="38100">
            <a:solidFill>
              <a:srgbClr val="6F2575"/>
            </a:solidFill>
          </a:ln>
        </p:spPr>
      </p:pic>
      <p:sp>
        <p:nvSpPr>
          <p:cNvPr id="8" name="TextBox 7"/>
          <p:cNvSpPr txBox="1"/>
          <p:nvPr/>
        </p:nvSpPr>
        <p:spPr>
          <a:xfrm>
            <a:off x="4572000" y="3822647"/>
            <a:ext cx="4371363"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r>
              <a:rPr lang="en-GB" sz="1400" cap="none" dirty="0" err="1" smtClean="0"/>
              <a:t>SuperMicro</a:t>
            </a:r>
            <a:r>
              <a:rPr lang="en-GB" sz="1400" cap="none" dirty="0" smtClean="0"/>
              <a:t> (branded as ‘Lambda Blade’) </a:t>
            </a:r>
          </a:p>
          <a:p>
            <a:pPr defTabSz="825500"/>
            <a:r>
              <a:rPr lang="en-GB" sz="1400" cap="none" dirty="0" smtClean="0"/>
              <a:t>4U chassis, supporting 10 consumer-grade GPUs … </a:t>
            </a:r>
          </a:p>
          <a:p>
            <a:pPr defTabSz="825500"/>
            <a:r>
              <a:rPr lang="en-GB" sz="1400" cap="none" dirty="0" smtClean="0"/>
              <a:t>… with a bump</a:t>
            </a:r>
            <a:endParaRPr kumimoji="0" lang="en-GB" sz="1400" b="0" i="0" u="none" strike="noStrike" cap="none" spc="0" normalizeH="0" dirty="0">
              <a:ln>
                <a:noFill/>
              </a:ln>
              <a:effectLst/>
              <a:uFillTx/>
              <a:sym typeface="Arial"/>
            </a:endParaRPr>
          </a:p>
        </p:txBody>
      </p:sp>
      <p:sp>
        <p:nvSpPr>
          <p:cNvPr id="9" name="TextBox 8"/>
          <p:cNvSpPr txBox="1"/>
          <p:nvPr/>
        </p:nvSpPr>
        <p:spPr>
          <a:xfrm>
            <a:off x="241314" y="4435635"/>
            <a:ext cx="3246081"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a:r>
              <a:rPr lang="en-GB" sz="1100" cap="none" dirty="0" smtClean="0">
                <a:solidFill>
                  <a:schemeClr val="tx2"/>
                </a:solidFill>
              </a:rPr>
              <a:t>Image source: https</a:t>
            </a:r>
            <a:r>
              <a:rPr lang="en-GB" sz="1100" cap="none" dirty="0">
                <a:solidFill>
                  <a:schemeClr val="tx2"/>
                </a:solidFill>
              </a:rPr>
              <a:t>://</a:t>
            </a:r>
            <a:r>
              <a:rPr lang="en-GB" sz="1100" cap="none" dirty="0" smtClean="0">
                <a:solidFill>
                  <a:schemeClr val="tx2"/>
                </a:solidFill>
              </a:rPr>
              <a:t>lambdalabs.com/products/blade</a:t>
            </a:r>
            <a:endParaRPr kumimoji="0" lang="en-GB" sz="1100" b="0" i="0" u="none" strike="noStrike" cap="none" spc="0" normalizeH="0" dirty="0">
              <a:ln>
                <a:noFill/>
              </a:ln>
              <a:solidFill>
                <a:schemeClr val="tx2"/>
              </a:solidFill>
              <a:effectLst/>
              <a:uFillTx/>
              <a:sym typeface="Arial"/>
            </a:endParaRPr>
          </a:p>
        </p:txBody>
      </p:sp>
    </p:spTree>
    <p:extLst>
      <p:ext uri="{BB962C8B-B14F-4D97-AF65-F5344CB8AC3E}">
        <p14:creationId xmlns:p14="http://schemas.microsoft.com/office/powerpoint/2010/main" val="3191462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Scaling up – beyond one lone motherboard</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25</a:t>
            </a:fld>
            <a:endParaRPr lang="nl-NL"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140" y="829955"/>
            <a:ext cx="6609556" cy="3699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1368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farms: selecting the ‘worker nodes’</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26</a:t>
            </a:fld>
            <a:endParaRPr lang="nl-NL" dirty="0"/>
          </a:p>
        </p:txBody>
      </p:sp>
      <p:sp>
        <p:nvSpPr>
          <p:cNvPr id="5" name="Text Placeholder 4"/>
          <p:cNvSpPr>
            <a:spLocks noGrp="1"/>
          </p:cNvSpPr>
          <p:nvPr>
            <p:ph type="body" sz="quarter" idx="13"/>
          </p:nvPr>
        </p:nvSpPr>
        <p:spPr>
          <a:xfrm>
            <a:off x="360001" y="998629"/>
            <a:ext cx="4168916" cy="3253332"/>
          </a:xfrm>
        </p:spPr>
        <p:txBody>
          <a:bodyPr/>
          <a:lstStyle/>
          <a:p>
            <a:pPr marL="0" indent="0">
              <a:buNone/>
            </a:pPr>
            <a:r>
              <a:rPr lang="en-US" dirty="0" smtClean="0"/>
              <a:t>For HTC applications </a:t>
            </a:r>
          </a:p>
          <a:p>
            <a:pPr marL="0" indent="0">
              <a:buNone/>
            </a:pPr>
            <a:r>
              <a:rPr lang="en-US" dirty="0" smtClean="0"/>
              <a:t>– like WLCG, SKA, </a:t>
            </a:r>
            <a:r>
              <a:rPr lang="en-US" dirty="0" err="1" smtClean="0"/>
              <a:t>WeNMR</a:t>
            </a:r>
            <a:r>
              <a:rPr lang="en-US" dirty="0"/>
              <a:t> </a:t>
            </a:r>
            <a:r>
              <a:rPr lang="en-US" dirty="0" smtClean="0"/>
              <a:t>– typically</a:t>
            </a:r>
          </a:p>
          <a:p>
            <a:pPr marL="0" indent="0">
              <a:buNone/>
            </a:pPr>
            <a:endParaRPr lang="en-US" sz="900" dirty="0" smtClean="0"/>
          </a:p>
          <a:p>
            <a:r>
              <a:rPr lang="en-US" sz="1800" b="1" dirty="0" smtClean="0">
                <a:solidFill>
                  <a:srgbClr val="00479E"/>
                </a:solidFill>
              </a:rPr>
              <a:t>balanced features for node throughput</a:t>
            </a:r>
            <a:br>
              <a:rPr lang="en-US" sz="1800" b="1" dirty="0" smtClean="0">
                <a:solidFill>
                  <a:srgbClr val="00479E"/>
                </a:solidFill>
              </a:rPr>
            </a:br>
            <a:r>
              <a:rPr lang="en-US" sz="1600" dirty="0" smtClean="0">
                <a:solidFill>
                  <a:srgbClr val="00479E"/>
                </a:solidFill>
              </a:rPr>
              <a:t>(CPU, storage, memory bandwidth, network)</a:t>
            </a:r>
            <a:endParaRPr lang="en-US" sz="1600" i="1" dirty="0" smtClean="0">
              <a:solidFill>
                <a:srgbClr val="00479E"/>
              </a:solidFill>
            </a:endParaRPr>
          </a:p>
          <a:p>
            <a:endParaRPr lang="en-US" sz="1800" b="1" dirty="0" smtClean="0">
              <a:solidFill>
                <a:srgbClr val="00479E"/>
              </a:solidFill>
            </a:endParaRPr>
          </a:p>
          <a:p>
            <a:r>
              <a:rPr lang="en-US" sz="1800" b="1" dirty="0" smtClean="0">
                <a:solidFill>
                  <a:srgbClr val="00479E"/>
                </a:solidFill>
              </a:rPr>
              <a:t>single-socket</a:t>
            </a:r>
            <a:r>
              <a:rPr lang="en-US" sz="1800" dirty="0" smtClean="0">
                <a:solidFill>
                  <a:srgbClr val="00479E"/>
                </a:solidFill>
              </a:rPr>
              <a:t> multicore systems are fine,</a:t>
            </a:r>
            <a:br>
              <a:rPr lang="en-US" sz="1800" dirty="0" smtClean="0">
                <a:solidFill>
                  <a:srgbClr val="00479E"/>
                </a:solidFill>
              </a:rPr>
            </a:br>
            <a:r>
              <a:rPr lang="en-US" sz="1800" dirty="0" smtClean="0">
                <a:solidFill>
                  <a:srgbClr val="00479E"/>
                </a:solidFill>
              </a:rPr>
              <a:t>typical: 64-128 cores per system</a:t>
            </a:r>
          </a:p>
          <a:p>
            <a:r>
              <a:rPr lang="en-US" sz="1800" b="1" dirty="0" smtClean="0">
                <a:solidFill>
                  <a:srgbClr val="00479E"/>
                </a:solidFill>
              </a:rPr>
              <a:t>network</a:t>
            </a:r>
            <a:r>
              <a:rPr lang="en-US" sz="1800" dirty="0" smtClean="0">
                <a:solidFill>
                  <a:srgbClr val="00479E"/>
                </a:solidFill>
              </a:rPr>
              <a:t>: 2x25Gbps</a:t>
            </a:r>
            <a:br>
              <a:rPr lang="en-US" sz="1800" dirty="0" smtClean="0">
                <a:solidFill>
                  <a:srgbClr val="00479E"/>
                </a:solidFill>
              </a:rPr>
            </a:br>
            <a:r>
              <a:rPr lang="en-US" sz="1400" dirty="0" smtClean="0">
                <a:solidFill>
                  <a:srgbClr val="00479E"/>
                </a:solidFill>
              </a:rPr>
              <a:t>(+ ‘out of band’ management like IPMI)</a:t>
            </a:r>
          </a:p>
          <a:p>
            <a:r>
              <a:rPr lang="en-US" sz="1800" b="1" dirty="0" smtClean="0">
                <a:solidFill>
                  <a:srgbClr val="00479E"/>
                </a:solidFill>
              </a:rPr>
              <a:t>memory</a:t>
            </a:r>
            <a:r>
              <a:rPr lang="en-US" sz="1800" dirty="0" smtClean="0">
                <a:solidFill>
                  <a:srgbClr val="00479E"/>
                </a:solidFill>
              </a:rPr>
              <a:t>: 8 </a:t>
            </a:r>
            <a:r>
              <a:rPr lang="en-US" sz="1800" dirty="0" err="1" smtClean="0">
                <a:solidFill>
                  <a:srgbClr val="00479E"/>
                </a:solidFill>
              </a:rPr>
              <a:t>GiB</a:t>
            </a:r>
            <a:r>
              <a:rPr lang="en-US" sz="1800" dirty="0" smtClean="0">
                <a:solidFill>
                  <a:srgbClr val="00479E"/>
                </a:solidFill>
              </a:rPr>
              <a:t>/core</a:t>
            </a:r>
          </a:p>
          <a:p>
            <a:r>
              <a:rPr lang="en-US" sz="1800" b="1" dirty="0" smtClean="0">
                <a:solidFill>
                  <a:srgbClr val="00479E"/>
                </a:solidFill>
              </a:rPr>
              <a:t>local disk</a:t>
            </a:r>
            <a:r>
              <a:rPr lang="en-US" sz="1800" dirty="0" smtClean="0">
                <a:solidFill>
                  <a:srgbClr val="00479E"/>
                </a:solidFill>
              </a:rPr>
              <a:t>: 4TB NVME </a:t>
            </a:r>
            <a:r>
              <a:rPr lang="en-US" sz="1800" dirty="0" err="1" smtClean="0">
                <a:solidFill>
                  <a:srgbClr val="00479E"/>
                </a:solidFill>
              </a:rPr>
              <a:t>PCIe</a:t>
            </a:r>
            <a:r>
              <a:rPr lang="en-US" sz="1800" dirty="0" smtClean="0">
                <a:solidFill>
                  <a:srgbClr val="00479E"/>
                </a:solidFill>
              </a:rPr>
              <a:t> Gen4 x4</a:t>
            </a:r>
          </a:p>
          <a:p>
            <a:pPr marL="0" indent="0">
              <a:buNone/>
              <a:tabLst>
                <a:tab pos="342900" algn="l"/>
              </a:tabLst>
            </a:pPr>
            <a:r>
              <a:rPr lang="en-US" sz="1800" dirty="0" smtClean="0">
                <a:solidFill>
                  <a:srgbClr val="00479E"/>
                </a:solidFill>
              </a:rPr>
              <a:t>+	space (physical + power) to add </a:t>
            </a:r>
            <a:r>
              <a:rPr lang="en-US" sz="1800" b="1" dirty="0" smtClean="0">
                <a:solidFill>
                  <a:srgbClr val="00479E"/>
                </a:solidFill>
              </a:rPr>
              <a:t>GPU</a:t>
            </a:r>
            <a:r>
              <a:rPr lang="en-US" sz="1800" dirty="0" smtClean="0">
                <a:solidFill>
                  <a:srgbClr val="00479E"/>
                </a:solidFill>
              </a:rPr>
              <a:t> </a:t>
            </a:r>
          </a:p>
        </p:txBody>
      </p:sp>
      <p:sp>
        <p:nvSpPr>
          <p:cNvPr id="6" name="Text Placeholder 5"/>
          <p:cNvSpPr>
            <a:spLocks noGrp="1"/>
          </p:cNvSpPr>
          <p:nvPr>
            <p:ph type="body" sz="quarter" idx="14"/>
          </p:nvPr>
        </p:nvSpPr>
        <p:spPr>
          <a:xfrm>
            <a:off x="365698" y="4561830"/>
            <a:ext cx="8326437" cy="176970"/>
          </a:xfrm>
        </p:spPr>
        <p:txBody>
          <a:bodyPr/>
          <a:lstStyle/>
          <a:p>
            <a:pPr algn="r"/>
            <a:r>
              <a:rPr lang="en-US" dirty="0" smtClean="0"/>
              <a:t>Image: Cluster ‘</a:t>
            </a:r>
            <a:r>
              <a:rPr lang="en-US" dirty="0" err="1" smtClean="0"/>
              <a:t>Lotenfeest</a:t>
            </a:r>
            <a:r>
              <a:rPr lang="en-US" dirty="0" smtClean="0"/>
              <a:t>’ at the Nikhef NDPF, acquired March 2020. Lenovo SR655 with AMD </a:t>
            </a:r>
            <a:r>
              <a:rPr lang="en-US" dirty="0"/>
              <a:t>EPYC 7702P </a:t>
            </a:r>
            <a:r>
              <a:rPr lang="en-US" dirty="0" smtClean="0"/>
              <a:t>64-Core single-socket</a:t>
            </a:r>
            <a:endParaRPr lang="en-GB" dirty="0"/>
          </a:p>
        </p:txBody>
      </p:sp>
      <p:pic>
        <p:nvPicPr>
          <p:cNvPr id="7" name="Picture 6"/>
          <p:cNvPicPr>
            <a:picLocks noChangeAspect="1"/>
          </p:cNvPicPr>
          <p:nvPr/>
        </p:nvPicPr>
        <p:blipFill>
          <a:blip r:embed="rId2"/>
          <a:stretch>
            <a:fillRect/>
          </a:stretch>
        </p:blipFill>
        <p:spPr>
          <a:xfrm>
            <a:off x="4635596" y="1199062"/>
            <a:ext cx="4157883" cy="3088924"/>
          </a:xfrm>
          <a:prstGeom prst="rect">
            <a:avLst/>
          </a:prstGeom>
        </p:spPr>
      </p:pic>
    </p:spTree>
    <p:extLst>
      <p:ext uri="{BB962C8B-B14F-4D97-AF65-F5344CB8AC3E}">
        <p14:creationId xmlns:p14="http://schemas.microsoft.com/office/powerpoint/2010/main" val="4163118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a:stretch>
            <a:fillRect/>
          </a:stretch>
        </p:blipFill>
        <p:spPr>
          <a:xfrm>
            <a:off x="6520815" y="1623268"/>
            <a:ext cx="2362887" cy="1145318"/>
          </a:xfrm>
          <a:prstGeom prst="rect">
            <a:avLst/>
          </a:prstGeom>
        </p:spPr>
      </p:pic>
      <p:sp>
        <p:nvSpPr>
          <p:cNvPr id="2" name="Title 1"/>
          <p:cNvSpPr>
            <a:spLocks noGrp="1"/>
          </p:cNvSpPr>
          <p:nvPr>
            <p:ph type="title"/>
          </p:nvPr>
        </p:nvSpPr>
        <p:spPr/>
        <p:txBody>
          <a:bodyPr/>
          <a:lstStyle/>
          <a:p>
            <a:r>
              <a:rPr lang="en-US" dirty="0" smtClean="0"/>
              <a:t>WLCG computing – conveniently parallel</a:t>
            </a:r>
            <a:endParaRPr lang="en-GB" dirty="0"/>
          </a:p>
        </p:txBody>
      </p:sp>
      <p:sp>
        <p:nvSpPr>
          <p:cNvPr id="3" name="Slide Number Placeholder 2"/>
          <p:cNvSpPr>
            <a:spLocks noGrp="1"/>
          </p:cNvSpPr>
          <p:nvPr>
            <p:ph type="sldNum" sz="quarter" idx="12"/>
          </p:nvPr>
        </p:nvSpPr>
        <p:spPr/>
        <p:txBody>
          <a:bodyPr/>
          <a:lstStyle/>
          <a:p>
            <a:fld id="{86CB4B4D-7CA3-9044-876B-883B54F8677D}" type="slidenum">
              <a:rPr lang="en-GB" smtClean="0"/>
              <a:pPr/>
              <a:t>27</a:t>
            </a:fld>
            <a:endParaRPr lang="en-GB"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5939" y="3196357"/>
            <a:ext cx="493295" cy="285888"/>
          </a:xfrm>
          <a:prstGeom prst="rect">
            <a:avLst/>
          </a:prstGeom>
        </p:spPr>
      </p:pic>
      <p:pic>
        <p:nvPicPr>
          <p:cNvPr id="13" name="Picture 12"/>
          <p:cNvPicPr>
            <a:picLocks noChangeAspect="1"/>
          </p:cNvPicPr>
          <p:nvPr/>
        </p:nvPicPr>
        <p:blipFill>
          <a:blip r:embed="rId4"/>
          <a:stretch>
            <a:fillRect/>
          </a:stretch>
        </p:blipFill>
        <p:spPr>
          <a:xfrm>
            <a:off x="6721762" y="3530782"/>
            <a:ext cx="1107472" cy="630080"/>
          </a:xfrm>
          <a:prstGeom prst="rect">
            <a:avLst/>
          </a:prstGeom>
        </p:spPr>
      </p:pic>
      <p:sp>
        <p:nvSpPr>
          <p:cNvPr id="14" name="Flowchart: Magnetic Disk 13"/>
          <p:cNvSpPr/>
          <p:nvPr/>
        </p:nvSpPr>
        <p:spPr>
          <a:xfrm>
            <a:off x="6105667" y="3601243"/>
            <a:ext cx="562970" cy="519678"/>
          </a:xfrm>
          <a:prstGeom prst="flowChartMagneticDisk">
            <a:avLst/>
          </a:prstGeom>
          <a:solidFill>
            <a:srgbClr val="E3D88A"/>
          </a:solidFill>
          <a:ln w="38100" cap="flat">
            <a:solidFill>
              <a:srgbClr val="6F2575"/>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15240" marR="15240" defTabSz="342900" hangingPunct="0"/>
            <a:endParaRPr lang="en-GB" sz="1200">
              <a:solidFill>
                <a:srgbClr val="000000"/>
              </a:solidFill>
              <a:uFill>
                <a:solidFill>
                  <a:srgbClr val="000000"/>
                </a:solidFill>
              </a:uFill>
              <a:latin typeface="Arial"/>
              <a:ea typeface="Arial"/>
              <a:cs typeface="Arial"/>
              <a:sym typeface="Arial"/>
            </a:endParaRPr>
          </a:p>
        </p:txBody>
      </p:sp>
      <p:sp>
        <p:nvSpPr>
          <p:cNvPr id="15" name="TextBox 14"/>
          <p:cNvSpPr txBox="1"/>
          <p:nvPr/>
        </p:nvSpPr>
        <p:spPr>
          <a:xfrm>
            <a:off x="2297942" y="1670141"/>
            <a:ext cx="177934"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defTabSz="171450" hangingPunct="0"/>
            <a:r>
              <a:rPr lang="en-US" sz="1500" b="1" dirty="0">
                <a:solidFill>
                  <a:srgbClr val="6F2575"/>
                </a:solidFill>
                <a:latin typeface="Akkurat Std Bold" panose="02000803000000000000" pitchFamily="2" charset="0"/>
                <a:sym typeface="Helvetica Neue"/>
              </a:rPr>
              <a:t>?</a:t>
            </a:r>
            <a:endParaRPr lang="en-GB" sz="1500" b="1" dirty="0">
              <a:solidFill>
                <a:srgbClr val="6F2575"/>
              </a:solidFill>
              <a:latin typeface="Akkurat Std Bold" panose="02000803000000000000" pitchFamily="2" charset="0"/>
              <a:sym typeface="Helvetica Neue"/>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2357" y="1764507"/>
            <a:ext cx="1742182" cy="1261693"/>
          </a:xfrm>
          <a:prstGeom prst="rect">
            <a:avLst/>
          </a:prstGeom>
          <a:effectLst>
            <a:glow rad="101600">
              <a:srgbClr val="6F2575">
                <a:alpha val="60000"/>
              </a:srgbClr>
            </a:glow>
          </a:effectLst>
        </p:spPr>
      </p:pic>
      <p:sp>
        <p:nvSpPr>
          <p:cNvPr id="18" name="Flowchart: Summing Junction 17"/>
          <p:cNvSpPr/>
          <p:nvPr/>
        </p:nvSpPr>
        <p:spPr>
          <a:xfrm>
            <a:off x="4291965" y="2909238"/>
            <a:ext cx="748665" cy="367873"/>
          </a:xfrm>
          <a:prstGeom prst="flowChartSummingJunction">
            <a:avLst/>
          </a:prstGeom>
          <a:solidFill>
            <a:srgbClr val="6F2575"/>
          </a:solidFill>
          <a:ln w="57150" cap="flat">
            <a:solidFill>
              <a:srgbClr val="E3D88A"/>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15240" marR="15240" defTabSz="342900" hangingPunct="0"/>
            <a:endParaRPr lang="en-GB" sz="1200">
              <a:solidFill>
                <a:srgbClr val="000000"/>
              </a:solidFill>
              <a:uFill>
                <a:solidFill>
                  <a:srgbClr val="000000"/>
                </a:solidFill>
              </a:uFill>
              <a:latin typeface="Arial"/>
              <a:ea typeface="Arial"/>
              <a:cs typeface="Arial"/>
              <a:sym typeface="Arial"/>
            </a:endParaRPr>
          </a:p>
        </p:txBody>
      </p:sp>
      <p:sp>
        <p:nvSpPr>
          <p:cNvPr id="23" name="Cloud Callout 22"/>
          <p:cNvSpPr/>
          <p:nvPr/>
        </p:nvSpPr>
        <p:spPr>
          <a:xfrm>
            <a:off x="4666297" y="1243860"/>
            <a:ext cx="1637348" cy="398234"/>
          </a:xfrm>
          <a:prstGeom prst="cloudCallout">
            <a:avLst/>
          </a:prstGeom>
          <a:solidFill>
            <a:srgbClr val="E3D88A"/>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15240" marR="15240" defTabSz="342900" hangingPunct="0"/>
            <a:endParaRPr lang="en-GB" sz="1200">
              <a:solidFill>
                <a:srgbClr val="000000"/>
              </a:solidFill>
              <a:uFill>
                <a:solidFill>
                  <a:srgbClr val="000000"/>
                </a:solidFill>
              </a:uFill>
              <a:latin typeface="Arial"/>
              <a:ea typeface="Arial"/>
              <a:cs typeface="Arial"/>
              <a:sym typeface="Arial"/>
            </a:endParaRP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3933" y="908228"/>
            <a:ext cx="2711053" cy="489347"/>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3934" y="1397575"/>
            <a:ext cx="2711053" cy="489347"/>
          </a:xfrm>
          <a:prstGeom prst="rect">
            <a:avLst/>
          </a:prstGeom>
        </p:spPr>
      </p:pic>
      <p:pic>
        <p:nvPicPr>
          <p:cNvPr id="24" name="Picture 23"/>
          <p:cNvPicPr>
            <a:picLocks noChangeAspect="1"/>
          </p:cNvPicPr>
          <p:nvPr/>
        </p:nvPicPr>
        <p:blipFill>
          <a:blip r:embed="rId8"/>
          <a:stretch>
            <a:fillRect/>
          </a:stretch>
        </p:blipFill>
        <p:spPr>
          <a:xfrm>
            <a:off x="190500" y="1180172"/>
            <a:ext cx="2511028" cy="246459"/>
          </a:xfrm>
          <a:prstGeom prst="rect">
            <a:avLst/>
          </a:prstGeom>
        </p:spPr>
      </p:pic>
      <p:pic>
        <p:nvPicPr>
          <p:cNvPr id="25" name="Picture 24"/>
          <p:cNvPicPr>
            <a:picLocks noChangeAspect="1"/>
          </p:cNvPicPr>
          <p:nvPr/>
        </p:nvPicPr>
        <p:blipFill>
          <a:blip r:embed="rId8"/>
          <a:stretch>
            <a:fillRect/>
          </a:stretch>
        </p:blipFill>
        <p:spPr>
          <a:xfrm>
            <a:off x="190500" y="1967527"/>
            <a:ext cx="2511028" cy="246459"/>
          </a:xfrm>
          <a:prstGeom prst="rect">
            <a:avLst/>
          </a:prstGeom>
        </p:spPr>
      </p:pic>
      <p:pic>
        <p:nvPicPr>
          <p:cNvPr id="26" name="Picture 25"/>
          <p:cNvPicPr>
            <a:picLocks noChangeAspect="1"/>
          </p:cNvPicPr>
          <p:nvPr/>
        </p:nvPicPr>
        <p:blipFill>
          <a:blip r:embed="rId8"/>
          <a:stretch>
            <a:fillRect/>
          </a:stretch>
        </p:blipFill>
        <p:spPr>
          <a:xfrm>
            <a:off x="190500" y="2754883"/>
            <a:ext cx="2511028" cy="246459"/>
          </a:xfrm>
          <a:prstGeom prst="rect">
            <a:avLst/>
          </a:prstGeom>
        </p:spPr>
      </p:pic>
      <p:pic>
        <p:nvPicPr>
          <p:cNvPr id="27" name="Picture 26"/>
          <p:cNvPicPr>
            <a:picLocks noChangeAspect="1"/>
          </p:cNvPicPr>
          <p:nvPr/>
        </p:nvPicPr>
        <p:blipFill>
          <a:blip r:embed="rId8"/>
          <a:stretch>
            <a:fillRect/>
          </a:stretch>
        </p:blipFill>
        <p:spPr>
          <a:xfrm>
            <a:off x="190031" y="3594260"/>
            <a:ext cx="2511028" cy="246459"/>
          </a:xfrm>
          <a:prstGeom prst="rect">
            <a:avLst/>
          </a:prstGeom>
        </p:spPr>
      </p:pic>
      <p:pic>
        <p:nvPicPr>
          <p:cNvPr id="29" name="Picture 28"/>
          <p:cNvPicPr>
            <a:picLocks noChangeAspect="1"/>
          </p:cNvPicPr>
          <p:nvPr/>
        </p:nvPicPr>
        <p:blipFill>
          <a:blip r:embed="rId8"/>
          <a:stretch>
            <a:fillRect/>
          </a:stretch>
        </p:blipFill>
        <p:spPr>
          <a:xfrm>
            <a:off x="190500" y="4433638"/>
            <a:ext cx="2511028" cy="246459"/>
          </a:xfrm>
          <a:prstGeom prst="rect">
            <a:avLst/>
          </a:prstGeom>
        </p:spPr>
      </p:pic>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21763" y="3202907"/>
            <a:ext cx="435396" cy="291232"/>
          </a:xfrm>
          <a:prstGeom prst="rect">
            <a:avLst/>
          </a:prstGeom>
        </p:spPr>
      </p:pic>
      <p:pic>
        <p:nvPicPr>
          <p:cNvPr id="31" name="Picture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12207" y="4102047"/>
            <a:ext cx="474401" cy="318375"/>
          </a:xfrm>
          <a:prstGeom prst="rect">
            <a:avLst/>
          </a:prstGeom>
        </p:spPr>
      </p:pic>
      <p:pic>
        <p:nvPicPr>
          <p:cNvPr id="34" name="Picture 33"/>
          <p:cNvPicPr>
            <a:picLocks noChangeAspect="1"/>
          </p:cNvPicPr>
          <p:nvPr/>
        </p:nvPicPr>
        <p:blipFill>
          <a:blip r:embed="rId8"/>
          <a:stretch>
            <a:fillRect/>
          </a:stretch>
        </p:blipFill>
        <p:spPr>
          <a:xfrm>
            <a:off x="190500" y="880423"/>
            <a:ext cx="2511028" cy="246459"/>
          </a:xfrm>
          <a:prstGeom prst="rect">
            <a:avLst/>
          </a:prstGeom>
        </p:spPr>
      </p:pic>
      <p:pic>
        <p:nvPicPr>
          <p:cNvPr id="35" name="Picture 34"/>
          <p:cNvPicPr>
            <a:picLocks noChangeAspect="1"/>
          </p:cNvPicPr>
          <p:nvPr/>
        </p:nvPicPr>
        <p:blipFill>
          <a:blip r:embed="rId8"/>
          <a:stretch>
            <a:fillRect/>
          </a:stretch>
        </p:blipFill>
        <p:spPr>
          <a:xfrm>
            <a:off x="190030" y="2361205"/>
            <a:ext cx="2511028" cy="246459"/>
          </a:xfrm>
          <a:prstGeom prst="rect">
            <a:avLst/>
          </a:prstGeom>
        </p:spPr>
      </p:pic>
      <p:pic>
        <p:nvPicPr>
          <p:cNvPr id="36" name="Picture 35"/>
          <p:cNvPicPr>
            <a:picLocks noChangeAspect="1"/>
          </p:cNvPicPr>
          <p:nvPr/>
        </p:nvPicPr>
        <p:blipFill>
          <a:blip r:embed="rId8"/>
          <a:stretch>
            <a:fillRect/>
          </a:stretch>
        </p:blipFill>
        <p:spPr>
          <a:xfrm>
            <a:off x="190030" y="3172295"/>
            <a:ext cx="2511028" cy="246459"/>
          </a:xfrm>
          <a:prstGeom prst="rect">
            <a:avLst/>
          </a:prstGeom>
        </p:spPr>
      </p:pic>
      <p:pic>
        <p:nvPicPr>
          <p:cNvPr id="37" name="Picture 36"/>
          <p:cNvPicPr>
            <a:picLocks noChangeAspect="1"/>
          </p:cNvPicPr>
          <p:nvPr/>
        </p:nvPicPr>
        <p:blipFill>
          <a:blip r:embed="rId8"/>
          <a:stretch>
            <a:fillRect/>
          </a:stretch>
        </p:blipFill>
        <p:spPr>
          <a:xfrm>
            <a:off x="190030" y="4800295"/>
            <a:ext cx="2511028" cy="246459"/>
          </a:xfrm>
          <a:prstGeom prst="rect">
            <a:avLst/>
          </a:prstGeom>
        </p:spPr>
      </p:pic>
      <p:sp>
        <p:nvSpPr>
          <p:cNvPr id="28" name="Text Placeholder 4"/>
          <p:cNvSpPr>
            <a:spLocks noGrp="1"/>
          </p:cNvSpPr>
          <p:nvPr>
            <p:ph type="body" sz="quarter" idx="13"/>
          </p:nvPr>
        </p:nvSpPr>
        <p:spPr>
          <a:xfrm>
            <a:off x="2936650" y="4271990"/>
            <a:ext cx="5634566" cy="693419"/>
          </a:xfrm>
        </p:spPr>
        <p:txBody>
          <a:bodyPr/>
          <a:lstStyle/>
          <a:p>
            <a:r>
              <a:rPr lang="en-US" sz="1800" dirty="0" smtClean="0">
                <a:solidFill>
                  <a:schemeClr val="tx2"/>
                </a:solidFill>
              </a:rPr>
              <a:t>‘like milking cows’ (if you feed them lots of power first)</a:t>
            </a:r>
          </a:p>
          <a:p>
            <a:r>
              <a:rPr lang="en-US" sz="1800" dirty="0">
                <a:solidFill>
                  <a:schemeClr val="tx2"/>
                </a:solidFill>
              </a:rPr>
              <a:t>parallel access to data comes at a cost of high </a:t>
            </a:r>
            <a:r>
              <a:rPr lang="en-US" sz="1800" dirty="0" smtClean="0">
                <a:solidFill>
                  <a:schemeClr val="tx2"/>
                </a:solidFill>
              </a:rPr>
              <a:t>IOPS</a:t>
            </a:r>
            <a:endParaRPr lang="en-US" sz="1800" dirty="0">
              <a:solidFill>
                <a:schemeClr val="tx2"/>
              </a:solidFill>
            </a:endParaRPr>
          </a:p>
        </p:txBody>
      </p:sp>
      <p:sp>
        <p:nvSpPr>
          <p:cNvPr id="7" name="Footer Placeholder 6"/>
          <p:cNvSpPr>
            <a:spLocks noGrp="1"/>
          </p:cNvSpPr>
          <p:nvPr>
            <p:ph type="ftr" sz="quarter" idx="11"/>
          </p:nvPr>
        </p:nvSpPr>
        <p:spPr/>
        <p:txBody>
          <a:bodyPr/>
          <a:lstStyle/>
          <a:p>
            <a:r>
              <a:rPr lang="en-US" smtClean="0"/>
              <a:t>Computing Infrastructures for Research and WLCG</a:t>
            </a:r>
            <a:endParaRPr lang="nl-NL" dirty="0"/>
          </a:p>
        </p:txBody>
      </p:sp>
    </p:spTree>
    <p:extLst>
      <p:ext uri="{BB962C8B-B14F-4D97-AF65-F5344CB8AC3E}">
        <p14:creationId xmlns:p14="http://schemas.microsoft.com/office/powerpoint/2010/main" val="10035462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77083E-6 1.85185E-7 L -0.74303 -0.29595 " pathEditMode="relative" rAng="0" ptsTypes="AA">
                                      <p:cBhvr>
                                        <p:cTn id="6" dur="2000" fill="hold"/>
                                        <p:tgtEl>
                                          <p:spTgt spid="11"/>
                                        </p:tgtEl>
                                        <p:attrNameLst>
                                          <p:attrName>ppt_x</p:attrName>
                                          <p:attrName>ppt_y</p:attrName>
                                        </p:attrNameLst>
                                      </p:cBhvr>
                                      <p:rCtr x="-37155" y="-1480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7.29167E-7 4.07407E-6 L -0.68828 0.17801 " pathEditMode="relative" rAng="0" ptsTypes="AA">
                                      <p:cBhvr>
                                        <p:cTn id="10" dur="2000" fill="hold"/>
                                        <p:tgtEl>
                                          <p:spTgt spid="30"/>
                                        </p:tgtEl>
                                        <p:attrNameLst>
                                          <p:attrName>ppt_x</p:attrName>
                                          <p:attrName>ppt_y</p:attrName>
                                        </p:attrNameLst>
                                      </p:cBhvr>
                                      <p:rCtr x="-34414" y="8900"/>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3.95833E-6 -2.22222E-6 L 0.59121 -0.05463 " pathEditMode="relative" rAng="0" ptsTypes="AA">
                                      <p:cBhvr>
                                        <p:cTn id="35" dur="2000" fill="hold"/>
                                        <p:tgtEl>
                                          <p:spTgt spid="31"/>
                                        </p:tgtEl>
                                        <p:attrNameLst>
                                          <p:attrName>ppt_x</p:attrName>
                                          <p:attrName>ppt_y</p:attrName>
                                        </p:attrNameLst>
                                      </p:cBhvr>
                                      <p:rCtr x="29557"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GB" dirty="0" smtClean="0"/>
              <a:t>Batch system platform</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28</a:t>
            </a:fld>
            <a:endParaRPr lang="nl-NL" dirty="0"/>
          </a:p>
        </p:txBody>
      </p:sp>
      <p:sp>
        <p:nvSpPr>
          <p:cNvPr id="14" name="Text Placeholder 13"/>
          <p:cNvSpPr>
            <a:spLocks noGrp="1"/>
          </p:cNvSpPr>
          <p:nvPr>
            <p:ph type="body" sz="quarter" idx="13"/>
          </p:nvPr>
        </p:nvSpPr>
        <p:spPr/>
        <p:txBody>
          <a:bodyPr/>
          <a:lstStyle/>
          <a:p>
            <a:pPr marL="0" indent="0">
              <a:buNone/>
            </a:pPr>
            <a:r>
              <a:rPr lang="en-US" dirty="0" smtClean="0"/>
              <a:t>Many things are </a:t>
            </a:r>
            <a:r>
              <a:rPr lang="en-US" i="1" dirty="0"/>
              <a:t>conveniently parallel</a:t>
            </a:r>
          </a:p>
          <a:p>
            <a:r>
              <a:rPr lang="en-US" sz="1800" dirty="0"/>
              <a:t>HEP events &amp; simulation</a:t>
            </a:r>
          </a:p>
          <a:p>
            <a:r>
              <a:rPr lang="en-US" sz="1800" dirty="0"/>
              <a:t>ligand matching</a:t>
            </a:r>
          </a:p>
          <a:p>
            <a:r>
              <a:rPr lang="en-US" sz="1800" dirty="0"/>
              <a:t>structural biochemistry</a:t>
            </a:r>
          </a:p>
          <a:p>
            <a:r>
              <a:rPr lang="en-US" sz="1800" dirty="0"/>
              <a:t>…</a:t>
            </a:r>
          </a:p>
          <a:p>
            <a:pPr marL="0" indent="0">
              <a:buNone/>
            </a:pPr>
            <a:endParaRPr lang="en-US" sz="1800" dirty="0" smtClean="0"/>
          </a:p>
          <a:p>
            <a:pPr marL="0" indent="0">
              <a:buNone/>
            </a:pPr>
            <a:r>
              <a:rPr lang="en-US" sz="1800" b="1" dirty="0" smtClean="0"/>
              <a:t>challenge not </a:t>
            </a:r>
            <a:r>
              <a:rPr lang="en-US" sz="1800" b="1" dirty="0"/>
              <a:t>in </a:t>
            </a:r>
            <a:r>
              <a:rPr lang="en-US" sz="1800" b="1" dirty="0" smtClean="0"/>
              <a:t>parallelism itself</a:t>
            </a:r>
          </a:p>
          <a:p>
            <a:r>
              <a:rPr lang="en-US" sz="1800" dirty="0" smtClean="0">
                <a:solidFill>
                  <a:srgbClr val="00479E"/>
                </a:solidFill>
              </a:rPr>
              <a:t>we have had HPC systems for ages</a:t>
            </a:r>
            <a:endParaRPr lang="en-US" sz="1800" dirty="0">
              <a:solidFill>
                <a:srgbClr val="00479E"/>
              </a:solidFill>
            </a:endParaRPr>
          </a:p>
          <a:p>
            <a:pPr marL="0" indent="0">
              <a:buNone/>
            </a:pPr>
            <a:r>
              <a:rPr lang="en-US" sz="1800" b="1" dirty="0" smtClean="0"/>
              <a:t>but </a:t>
            </a:r>
          </a:p>
          <a:p>
            <a:r>
              <a:rPr lang="en-US" sz="1800" dirty="0" smtClean="0">
                <a:solidFill>
                  <a:srgbClr val="00479E"/>
                </a:solidFill>
              </a:rPr>
              <a:t>large numbers of single-core jobs</a:t>
            </a:r>
          </a:p>
          <a:p>
            <a:r>
              <a:rPr lang="en-US" sz="1800" dirty="0" smtClean="0">
                <a:solidFill>
                  <a:srgbClr val="00479E"/>
                </a:solidFill>
              </a:rPr>
              <a:t>heterogeneous workloads</a:t>
            </a:r>
            <a:br>
              <a:rPr lang="en-US" sz="1800" dirty="0" smtClean="0">
                <a:solidFill>
                  <a:srgbClr val="00479E"/>
                </a:solidFill>
              </a:rPr>
            </a:br>
            <a:r>
              <a:rPr lang="en-US" sz="1800" dirty="0" smtClean="0">
                <a:solidFill>
                  <a:srgbClr val="00479E"/>
                </a:solidFill>
              </a:rPr>
              <a:t>sharing the same set of worker nodes</a:t>
            </a:r>
          </a:p>
          <a:p>
            <a:r>
              <a:rPr lang="en-US" sz="1800" dirty="0" smtClean="0">
                <a:solidFill>
                  <a:srgbClr val="00479E"/>
                </a:solidFill>
              </a:rPr>
              <a:t>computing </a:t>
            </a:r>
            <a:r>
              <a:rPr lang="en-US" sz="1800" dirty="0">
                <a:solidFill>
                  <a:srgbClr val="00479E"/>
                </a:solidFill>
              </a:rPr>
              <a:t>with </a:t>
            </a:r>
            <a:r>
              <a:rPr lang="en-US" sz="1800" dirty="0" smtClean="0">
                <a:solidFill>
                  <a:srgbClr val="00479E"/>
                </a:solidFill>
              </a:rPr>
              <a:t>concurrent data access</a:t>
            </a:r>
            <a:br>
              <a:rPr lang="en-US" sz="1800" dirty="0" smtClean="0">
                <a:solidFill>
                  <a:srgbClr val="00479E"/>
                </a:solidFill>
              </a:rPr>
            </a:br>
            <a:endParaRPr lang="en-US" sz="1800" dirty="0" smtClean="0">
              <a:solidFill>
                <a:srgbClr val="00479E"/>
              </a:solidFill>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3240" y="1588214"/>
            <a:ext cx="679065" cy="312279"/>
          </a:xfrm>
          <a:prstGeom prst="rect">
            <a:avLst/>
          </a:prstGeom>
        </p:spPr>
      </p:pic>
      <p:pic>
        <p:nvPicPr>
          <p:cNvPr id="17" name="Picture 5"/>
          <p:cNvPicPr>
            <a:picLocks noChangeAspect="1" noChangeArrowheads="1"/>
          </p:cNvPicPr>
          <p:nvPr/>
        </p:nvPicPr>
        <p:blipFill>
          <a:blip r:embed="rId3" cstate="print"/>
          <a:srcRect/>
          <a:stretch>
            <a:fillRect/>
          </a:stretch>
        </p:blipFill>
        <p:spPr bwMode="auto">
          <a:xfrm>
            <a:off x="3468160" y="1358614"/>
            <a:ext cx="290861" cy="249038"/>
          </a:xfrm>
          <a:prstGeom prst="rect">
            <a:avLst/>
          </a:prstGeom>
          <a:noFill/>
          <a:ln w="9525" algn="ctr">
            <a:noFill/>
            <a:miter lim="800000"/>
            <a:headEnd/>
            <a:tailEnd/>
          </a:ln>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8161" y="1943814"/>
            <a:ext cx="280124" cy="283625"/>
          </a:xfrm>
          <a:prstGeom prst="rect">
            <a:avLst/>
          </a:prstGeom>
        </p:spPr>
      </p:pic>
      <p:pic>
        <p:nvPicPr>
          <p:cNvPr id="19" name="Picture 18"/>
          <p:cNvPicPr>
            <a:picLocks noChangeAspect="1"/>
          </p:cNvPicPr>
          <p:nvPr/>
        </p:nvPicPr>
        <p:blipFill>
          <a:blip r:embed="rId5"/>
          <a:stretch>
            <a:fillRect/>
          </a:stretch>
        </p:blipFill>
        <p:spPr>
          <a:xfrm>
            <a:off x="4523399" y="2923293"/>
            <a:ext cx="4482768" cy="1648459"/>
          </a:xfrm>
          <a:prstGeom prst="rect">
            <a:avLst/>
          </a:prstGeom>
          <a:effectLst>
            <a:glow rad="101600">
              <a:srgbClr val="001A3B">
                <a:alpha val="60000"/>
              </a:srgbClr>
            </a:glow>
          </a:effectLst>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4130" y="184157"/>
            <a:ext cx="3764279" cy="2572258"/>
          </a:xfrm>
          <a:prstGeom prst="rect">
            <a:avLst/>
          </a:prstGeom>
        </p:spPr>
      </p:pic>
      <p:sp>
        <p:nvSpPr>
          <p:cNvPr id="2" name="Rectangle 1"/>
          <p:cNvSpPr/>
          <p:nvPr/>
        </p:nvSpPr>
        <p:spPr>
          <a:xfrm>
            <a:off x="6778650" y="143476"/>
            <a:ext cx="521435" cy="604669"/>
          </a:xfrm>
          <a:prstGeom prst="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60566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6624" y="1066801"/>
            <a:ext cx="5210175" cy="2952750"/>
          </a:xfrm>
          <a:prstGeom prst="rect">
            <a:avLst/>
          </a:prstGeom>
        </p:spPr>
      </p:pic>
      <p:sp>
        <p:nvSpPr>
          <p:cNvPr id="2" name="Title 1"/>
          <p:cNvSpPr>
            <a:spLocks noGrp="1"/>
          </p:cNvSpPr>
          <p:nvPr>
            <p:ph type="title"/>
          </p:nvPr>
        </p:nvSpPr>
        <p:spPr/>
        <p:txBody>
          <a:bodyPr/>
          <a:lstStyle/>
          <a:p>
            <a:r>
              <a:rPr lang="en-US" dirty="0" smtClean="0"/>
              <a:t>Scalable submission: </a:t>
            </a:r>
            <a:r>
              <a:rPr lang="en-US" dirty="0" err="1" smtClean="0"/>
              <a:t>HTCondor</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29</a:t>
            </a:fld>
            <a:endParaRPr lang="nl-NL" dirty="0"/>
          </a:p>
        </p:txBody>
      </p:sp>
      <p:sp>
        <p:nvSpPr>
          <p:cNvPr id="5" name="Text Placeholder 4"/>
          <p:cNvSpPr>
            <a:spLocks noGrp="1"/>
          </p:cNvSpPr>
          <p:nvPr>
            <p:ph type="body" sz="quarter" idx="13"/>
          </p:nvPr>
        </p:nvSpPr>
        <p:spPr>
          <a:xfrm>
            <a:off x="360363" y="1066801"/>
            <a:ext cx="3206553" cy="3185160"/>
          </a:xfrm>
        </p:spPr>
        <p:txBody>
          <a:bodyPr/>
          <a:lstStyle/>
          <a:p>
            <a:pPr marL="0" indent="0">
              <a:buNone/>
            </a:pPr>
            <a:r>
              <a:rPr lang="en-US" sz="1800" dirty="0" smtClean="0"/>
              <a:t>Matchmaking based on ‘</a:t>
            </a:r>
            <a:r>
              <a:rPr lang="en-US" sz="1800" dirty="0" err="1" smtClean="0"/>
              <a:t>ClassAds</a:t>
            </a:r>
            <a:r>
              <a:rPr lang="en-US" sz="1800" dirty="0" smtClean="0"/>
              <a:t>’  </a:t>
            </a:r>
          </a:p>
          <a:p>
            <a:pPr marL="0" indent="0">
              <a:buNone/>
            </a:pPr>
            <a:endParaRPr lang="en-US" sz="1800" dirty="0"/>
          </a:p>
          <a:p>
            <a:r>
              <a:rPr lang="en-US" sz="1800" dirty="0" smtClean="0">
                <a:solidFill>
                  <a:srgbClr val="00479E"/>
                </a:solidFill>
              </a:rPr>
              <a:t>both jobs and machines advertise their requirements and capabilities in</a:t>
            </a:r>
            <a:br>
              <a:rPr lang="en-US" sz="1800" dirty="0" smtClean="0">
                <a:solidFill>
                  <a:srgbClr val="00479E"/>
                </a:solidFill>
              </a:rPr>
            </a:br>
            <a:r>
              <a:rPr lang="en-US" sz="1800" dirty="0" smtClean="0">
                <a:solidFill>
                  <a:srgbClr val="00479E"/>
                </a:solidFill>
              </a:rPr>
              <a:t>‘classified advertisements’</a:t>
            </a:r>
          </a:p>
          <a:p>
            <a:r>
              <a:rPr lang="en-US" sz="1800" dirty="0" smtClean="0">
                <a:solidFill>
                  <a:srgbClr val="00479E"/>
                </a:solidFill>
              </a:rPr>
              <a:t>Matchmaking done by the negotiator</a:t>
            </a:r>
            <a:br>
              <a:rPr lang="en-US" sz="1800" dirty="0" smtClean="0">
                <a:solidFill>
                  <a:srgbClr val="00479E"/>
                </a:solidFill>
              </a:rPr>
            </a:br>
            <a:r>
              <a:rPr lang="en-US" sz="1800" dirty="0" smtClean="0">
                <a:solidFill>
                  <a:srgbClr val="00479E"/>
                </a:solidFill>
              </a:rPr>
              <a:t>execution nodes mostly autonomous</a:t>
            </a:r>
          </a:p>
          <a:p>
            <a:endParaRPr lang="en-US" sz="1800" dirty="0" smtClean="0"/>
          </a:p>
          <a:p>
            <a:pPr marL="0" indent="0">
              <a:buNone/>
            </a:pPr>
            <a:r>
              <a:rPr lang="en-US" sz="1800" dirty="0" smtClean="0"/>
              <a:t>helps for scalability and resilience</a:t>
            </a:r>
            <a:endParaRPr lang="en-GB" sz="1800" dirty="0"/>
          </a:p>
        </p:txBody>
      </p:sp>
      <p:sp>
        <p:nvSpPr>
          <p:cNvPr id="6" name="Text Placeholder 5"/>
          <p:cNvSpPr>
            <a:spLocks noGrp="1"/>
          </p:cNvSpPr>
          <p:nvPr>
            <p:ph type="body" sz="quarter" idx="14"/>
          </p:nvPr>
        </p:nvSpPr>
        <p:spPr/>
        <p:txBody>
          <a:bodyPr/>
          <a:lstStyle/>
          <a:p>
            <a:r>
              <a:rPr lang="en-US" dirty="0" err="1" smtClean="0"/>
              <a:t>HTCondor</a:t>
            </a:r>
            <a:r>
              <a:rPr lang="en-US" dirty="0" smtClean="0"/>
              <a:t>, </a:t>
            </a:r>
            <a:r>
              <a:rPr lang="en-US" dirty="0" err="1" smtClean="0"/>
              <a:t>Miron</a:t>
            </a:r>
            <a:r>
              <a:rPr lang="en-US" dirty="0" smtClean="0"/>
              <a:t> </a:t>
            </a:r>
            <a:r>
              <a:rPr lang="en-US" dirty="0" err="1" smtClean="0"/>
              <a:t>Livny</a:t>
            </a:r>
            <a:r>
              <a:rPr lang="en-US" dirty="0" smtClean="0"/>
              <a:t> et al, </a:t>
            </a:r>
            <a:r>
              <a:rPr lang="en-US" dirty="0" err="1" smtClean="0"/>
              <a:t>UWMadison</a:t>
            </a:r>
            <a:r>
              <a:rPr lang="en-US" dirty="0"/>
              <a:t>; https://research.cs.wisc.edu/htcondor/CondorWeek2008/condor_presentations/desmet_admin_tutorial/</a:t>
            </a:r>
            <a:endParaRPr lang="en-GB"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799" y="640778"/>
            <a:ext cx="1905000" cy="447675"/>
          </a:xfrm>
          <a:prstGeom prst="rect">
            <a:avLst/>
          </a:prstGeom>
        </p:spPr>
      </p:pic>
    </p:spTree>
    <p:extLst>
      <p:ext uri="{BB962C8B-B14F-4D97-AF65-F5344CB8AC3E}">
        <p14:creationId xmlns:p14="http://schemas.microsoft.com/office/powerpoint/2010/main" val="29231910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174856"/>
            <a:ext cx="8326799" cy="567000"/>
          </a:xfrm>
        </p:spPr>
        <p:txBody>
          <a:bodyPr>
            <a:noAutofit/>
          </a:bodyPr>
          <a:lstStyle/>
          <a:p>
            <a:pPr algn="ctr"/>
            <a:r>
              <a:rPr lang="en-US" sz="2400" dirty="0" smtClean="0"/>
              <a:t>A ‘big science’ facility: the Large Hadron Collider at CERN</a:t>
            </a:r>
            <a:endParaRPr lang="en-GB" sz="2400"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3</a:t>
            </a:fld>
            <a:endParaRPr lang="nl-NL" dirty="0"/>
          </a:p>
        </p:txBody>
      </p:sp>
      <p:sp>
        <p:nvSpPr>
          <p:cNvPr id="6" name="Text Placeholder 5"/>
          <p:cNvSpPr>
            <a:spLocks noGrp="1"/>
          </p:cNvSpPr>
          <p:nvPr>
            <p:ph type="body" sz="quarter" idx="14"/>
          </p:nvPr>
        </p:nvSpPr>
        <p:spPr>
          <a:xfrm>
            <a:off x="71367" y="4011966"/>
            <a:ext cx="2435752" cy="671931"/>
          </a:xfrm>
        </p:spPr>
        <p:txBody>
          <a:bodyPr/>
          <a:lstStyle/>
          <a:p>
            <a:r>
              <a:rPr lang="en-US" dirty="0"/>
              <a:t>Broken Symmetries and the </a:t>
            </a:r>
            <a:r>
              <a:rPr lang="en-US" dirty="0" smtClean="0"/>
              <a:t/>
            </a:r>
            <a:br>
              <a:rPr lang="en-US" dirty="0" smtClean="0"/>
            </a:br>
            <a:r>
              <a:rPr lang="en-US" dirty="0" smtClean="0"/>
              <a:t>Masses </a:t>
            </a:r>
            <a:r>
              <a:rPr lang="en-US" dirty="0"/>
              <a:t>of Gauge </a:t>
            </a:r>
            <a:r>
              <a:rPr lang="en-US" dirty="0" smtClean="0"/>
              <a:t>Bosons</a:t>
            </a:r>
          </a:p>
          <a:p>
            <a:r>
              <a:rPr lang="en-US" dirty="0" smtClean="0"/>
              <a:t>P. Higgs, Phys. Rev. Lett. </a:t>
            </a:r>
            <a:r>
              <a:rPr lang="en-US" b="1" dirty="0" smtClean="0"/>
              <a:t>13</a:t>
            </a:r>
            <a:r>
              <a:rPr lang="en-US" dirty="0"/>
              <a:t>, </a:t>
            </a:r>
            <a:r>
              <a:rPr lang="en-US" dirty="0" smtClean="0"/>
              <a:t>508</a:t>
            </a:r>
            <a:r>
              <a:rPr lang="en-US" dirty="0"/>
              <a:t/>
            </a:r>
            <a:br>
              <a:rPr lang="en-US" dirty="0"/>
            </a:br>
            <a:r>
              <a:rPr lang="en-US" dirty="0"/>
              <a:t>F. </a:t>
            </a:r>
            <a:r>
              <a:rPr lang="en-US" dirty="0" err="1" smtClean="0"/>
              <a:t>Englert</a:t>
            </a:r>
            <a:r>
              <a:rPr lang="en-US" dirty="0" smtClean="0"/>
              <a:t>, R</a:t>
            </a:r>
            <a:r>
              <a:rPr lang="en-US" dirty="0"/>
              <a:t>. </a:t>
            </a:r>
            <a:r>
              <a:rPr lang="en-US" dirty="0" err="1" smtClean="0"/>
              <a:t>Brout</a:t>
            </a:r>
            <a:r>
              <a:rPr lang="en-US" dirty="0" smtClean="0"/>
              <a:t>, Phys</a:t>
            </a:r>
            <a:r>
              <a:rPr lang="en-US" dirty="0"/>
              <a:t>. Rev. Lett. </a:t>
            </a:r>
            <a:r>
              <a:rPr lang="en-US" b="1" dirty="0" smtClean="0"/>
              <a:t>13</a:t>
            </a:r>
            <a:r>
              <a:rPr lang="en-US" dirty="0" smtClean="0"/>
              <a:t>, 321</a:t>
            </a:r>
            <a:endParaRPr lang="en-GB" dirty="0"/>
          </a:p>
        </p:txBody>
      </p:sp>
      <p:grpSp>
        <p:nvGrpSpPr>
          <p:cNvPr id="16" name="Group 15"/>
          <p:cNvGrpSpPr/>
          <p:nvPr/>
        </p:nvGrpSpPr>
        <p:grpSpPr>
          <a:xfrm>
            <a:off x="2720920" y="697451"/>
            <a:ext cx="6209040" cy="4315364"/>
            <a:chOff x="1433757" y="408826"/>
            <a:chExt cx="6209040" cy="4315364"/>
          </a:xfrm>
        </p:grpSpPr>
        <p:grpSp>
          <p:nvGrpSpPr>
            <p:cNvPr id="13" name="Group 12"/>
            <p:cNvGrpSpPr/>
            <p:nvPr/>
          </p:nvGrpSpPr>
          <p:grpSpPr>
            <a:xfrm>
              <a:off x="1433757" y="408826"/>
              <a:ext cx="6209040" cy="4315364"/>
              <a:chOff x="4212" y="0"/>
              <a:chExt cx="9139788" cy="6858000"/>
            </a:xfrm>
          </p:grpSpPr>
          <p:pic>
            <p:nvPicPr>
              <p:cNvPr id="7" name="Picture 2"/>
              <p:cNvPicPr>
                <a:picLocks noChangeAspect="1" noChangeArrowheads="1"/>
              </p:cNvPicPr>
              <p:nvPr/>
            </p:nvPicPr>
            <p:blipFill>
              <a:blip r:embed="rId2" cstate="print"/>
              <a:srcRect/>
              <a:stretch>
                <a:fillRect/>
              </a:stretch>
            </p:blipFill>
            <p:spPr bwMode="auto">
              <a:xfrm>
                <a:off x="4212" y="0"/>
                <a:ext cx="9139788" cy="6858000"/>
              </a:xfrm>
              <a:prstGeom prst="rect">
                <a:avLst/>
              </a:prstGeom>
              <a:noFill/>
              <a:ln w="9525">
                <a:noFill/>
                <a:miter lim="800000"/>
                <a:headEnd/>
                <a:tailEnd/>
              </a:ln>
            </p:spPr>
          </p:pic>
          <p:cxnSp>
            <p:nvCxnSpPr>
              <p:cNvPr id="8" name="Straight Arrow Connector 7"/>
              <p:cNvCxnSpPr/>
              <p:nvPr/>
            </p:nvCxnSpPr>
            <p:spPr>
              <a:xfrm flipH="1" flipV="1">
                <a:off x="4932040" y="3796784"/>
                <a:ext cx="1008112" cy="1360408"/>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5400092" y="3236979"/>
                <a:ext cx="2484276" cy="40690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815916" y="2080267"/>
                <a:ext cx="612068" cy="86868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627784" y="3643879"/>
                <a:ext cx="1188132" cy="1417304"/>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789530" y="2852936"/>
                <a:ext cx="1750416" cy="707886"/>
              </a:xfrm>
              <a:prstGeom prst="rect">
                <a:avLst/>
              </a:prstGeom>
              <a:noFill/>
            </p:spPr>
            <p:txBody>
              <a:bodyPr wrap="none" rtlCol="0">
                <a:spAutoFit/>
              </a:bodyPr>
              <a:lstStyle/>
              <a:p>
                <a:pPr algn="ctr"/>
                <a:r>
                  <a:rPr lang="en-US" sz="2000" b="1" dirty="0" smtClean="0">
                    <a:solidFill>
                      <a:schemeClr val="bg1"/>
                    </a:solidFill>
                    <a:latin typeface="+mj-lt"/>
                  </a:rPr>
                  <a:t>50 </a:t>
                </a:r>
                <a:r>
                  <a:rPr lang="en-US" sz="2000" b="1" dirty="0" err="1" smtClean="0">
                    <a:solidFill>
                      <a:schemeClr val="bg1"/>
                    </a:solidFill>
                    <a:latin typeface="+mj-lt"/>
                  </a:rPr>
                  <a:t>PiB</a:t>
                </a:r>
                <a:r>
                  <a:rPr lang="en-US" sz="2000" b="1" dirty="0" smtClean="0">
                    <a:solidFill>
                      <a:schemeClr val="bg1"/>
                    </a:solidFill>
                    <a:latin typeface="+mj-lt"/>
                  </a:rPr>
                  <a:t>/year</a:t>
                </a:r>
              </a:p>
              <a:p>
                <a:pPr algn="ctr"/>
                <a:r>
                  <a:rPr lang="en-US" sz="2000" b="1" dirty="0" smtClean="0">
                    <a:solidFill>
                      <a:schemeClr val="bg1"/>
                    </a:solidFill>
                    <a:latin typeface="+mj-lt"/>
                  </a:rPr>
                  <a:t>primary data</a:t>
                </a:r>
              </a:p>
            </p:txBody>
          </p:sp>
        </p:grpSp>
        <p:pic>
          <p:nvPicPr>
            <p:cNvPr id="14" name="Picture 5"/>
            <p:cNvPicPr>
              <a:picLocks noChangeAspect="1" noChangeArrowheads="1"/>
            </p:cNvPicPr>
            <p:nvPr/>
          </p:nvPicPr>
          <p:blipFill>
            <a:blip r:embed="rId3" cstate="print"/>
            <a:srcRect/>
            <a:stretch>
              <a:fillRect/>
            </a:stretch>
          </p:blipFill>
          <p:spPr bwMode="auto">
            <a:xfrm>
              <a:off x="5472681" y="3090988"/>
              <a:ext cx="1747364" cy="1496109"/>
            </a:xfrm>
            <a:prstGeom prst="rect">
              <a:avLst/>
            </a:prstGeom>
            <a:noFill/>
            <a:ln w="9525" algn="ctr">
              <a:noFill/>
              <a:miter lim="800000"/>
              <a:headEnd/>
              <a:tailEnd/>
            </a:ln>
            <a:effectLst>
              <a:glow rad="101600">
                <a:schemeClr val="tx2">
                  <a:alpha val="60000"/>
                </a:schemeClr>
              </a:glow>
            </a:effectLst>
          </p:spPr>
        </p:pic>
      </p:grpSp>
      <p:pic>
        <p:nvPicPr>
          <p:cNvPr id="15" name="Picture 14"/>
          <p:cNvPicPr>
            <a:picLocks noChangeAspect="1"/>
          </p:cNvPicPr>
          <p:nvPr/>
        </p:nvPicPr>
        <p:blipFill>
          <a:blip r:embed="rId4"/>
          <a:stretch>
            <a:fillRect/>
          </a:stretch>
        </p:blipFill>
        <p:spPr>
          <a:xfrm>
            <a:off x="71367" y="1043074"/>
            <a:ext cx="1916466" cy="2490876"/>
          </a:xfrm>
          <a:prstGeom prst="rect">
            <a:avLst/>
          </a:prstGeom>
          <a:ln>
            <a:solidFill>
              <a:srgbClr val="00479E"/>
            </a:solidFill>
          </a:ln>
        </p:spPr>
      </p:pic>
      <p:pic>
        <p:nvPicPr>
          <p:cNvPr id="17" name="Picture 16"/>
          <p:cNvPicPr>
            <a:picLocks noChangeAspect="1"/>
          </p:cNvPicPr>
          <p:nvPr/>
        </p:nvPicPr>
        <p:blipFill>
          <a:blip r:embed="rId5"/>
          <a:stretch>
            <a:fillRect/>
          </a:stretch>
        </p:blipFill>
        <p:spPr>
          <a:xfrm>
            <a:off x="341836" y="1507434"/>
            <a:ext cx="1878077" cy="2453742"/>
          </a:xfrm>
          <a:prstGeom prst="rect">
            <a:avLst/>
          </a:prstGeom>
          <a:ln>
            <a:solidFill>
              <a:srgbClr val="00479E"/>
            </a:solidFill>
          </a:ln>
        </p:spPr>
      </p:pic>
      <p:sp>
        <p:nvSpPr>
          <p:cNvPr id="18" name="Right Arrow 17"/>
          <p:cNvSpPr/>
          <p:nvPr/>
        </p:nvSpPr>
        <p:spPr>
          <a:xfrm>
            <a:off x="2332036" y="1705651"/>
            <a:ext cx="265578" cy="1799129"/>
          </a:xfrm>
          <a:prstGeom prst="rightArrow">
            <a:avLst/>
          </a:prstGeom>
          <a:solidFill>
            <a:schemeClr val="accent2"/>
          </a:solidFill>
          <a:ln>
            <a:solidFill>
              <a:srgbClr val="00479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p:cNvSpPr txBox="1"/>
          <p:nvPr/>
        </p:nvSpPr>
        <p:spPr>
          <a:xfrm>
            <a:off x="853945" y="697451"/>
            <a:ext cx="846386" cy="400110"/>
          </a:xfrm>
          <a:prstGeom prst="rect">
            <a:avLst/>
          </a:prstGeom>
          <a:noFill/>
        </p:spPr>
        <p:txBody>
          <a:bodyPr wrap="square" rtlCol="0">
            <a:spAutoFit/>
          </a:bodyPr>
          <a:lstStyle/>
          <a:p>
            <a:r>
              <a:rPr lang="en-GB" sz="2000" b="1" dirty="0" smtClean="0">
                <a:solidFill>
                  <a:srgbClr val="00479E"/>
                </a:solidFill>
              </a:rPr>
              <a:t>1964</a:t>
            </a:r>
            <a:endParaRPr lang="en-GB" sz="2000" b="1" dirty="0">
              <a:solidFill>
                <a:srgbClr val="00479E"/>
              </a:solidFill>
            </a:endParaRPr>
          </a:p>
        </p:txBody>
      </p:sp>
      <p:sp>
        <p:nvSpPr>
          <p:cNvPr id="19" name="TextBox 18"/>
          <p:cNvSpPr txBox="1"/>
          <p:nvPr/>
        </p:nvSpPr>
        <p:spPr>
          <a:xfrm>
            <a:off x="4593645" y="752780"/>
            <a:ext cx="2463589" cy="400110"/>
          </a:xfrm>
          <a:prstGeom prst="rect">
            <a:avLst/>
          </a:prstGeom>
          <a:noFill/>
        </p:spPr>
        <p:txBody>
          <a:bodyPr wrap="square" rtlCol="0">
            <a:spAutoFit/>
          </a:bodyPr>
          <a:lstStyle/>
          <a:p>
            <a:r>
              <a:rPr lang="en-GB" sz="2000" b="1" dirty="0" smtClean="0">
                <a:solidFill>
                  <a:schemeClr val="bg1"/>
                </a:solidFill>
              </a:rPr>
              <a:t>1998  - 2012 … 2035+</a:t>
            </a:r>
            <a:endParaRPr lang="en-GB" sz="2000" b="1" dirty="0">
              <a:solidFill>
                <a:schemeClr val="bg1"/>
              </a:solidFill>
            </a:endParaRPr>
          </a:p>
        </p:txBody>
      </p:sp>
      <p:sp>
        <p:nvSpPr>
          <p:cNvPr id="20" name="TextBox 19"/>
          <p:cNvSpPr txBox="1"/>
          <p:nvPr/>
        </p:nvSpPr>
        <p:spPr>
          <a:xfrm>
            <a:off x="2675578" y="4185645"/>
            <a:ext cx="3453168" cy="861774"/>
          </a:xfrm>
          <a:prstGeom prst="rect">
            <a:avLst/>
          </a:prstGeom>
          <a:noFill/>
        </p:spPr>
        <p:txBody>
          <a:bodyPr wrap="square" rtlCol="0">
            <a:spAutoFit/>
          </a:bodyPr>
          <a:lstStyle/>
          <a:p>
            <a:r>
              <a:rPr lang="en-GB" sz="1000" dirty="0" smtClean="0">
                <a:solidFill>
                  <a:schemeClr val="bg1"/>
                </a:solidFill>
              </a:rPr>
              <a:t>the LHC obviously looks for a lot more than just the Higgs mechanism. For example Alice looks at the Quark Gluon Plasma, LHCb for CP violation and the matter surplus (and  lot more), and ATLAS and CMS look at almost anything. And all look at new BSM physics of course …</a:t>
            </a:r>
            <a:endParaRPr lang="en-GB" sz="1000" dirty="0">
              <a:solidFill>
                <a:schemeClr val="bg1"/>
              </a:solidFill>
            </a:endParaRPr>
          </a:p>
        </p:txBody>
      </p:sp>
    </p:spTree>
    <p:extLst>
      <p:ext uri="{BB962C8B-B14F-4D97-AF65-F5344CB8AC3E}">
        <p14:creationId xmlns:p14="http://schemas.microsoft.com/office/powerpoint/2010/main" val="12489452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NDPF ‘WLCG and Dutch National Infra’ cluster</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30</a:t>
            </a:fld>
            <a:endParaRPr lang="nl-NL" dirty="0"/>
          </a:p>
        </p:txBody>
      </p:sp>
      <p:sp>
        <p:nvSpPr>
          <p:cNvPr id="6" name="Text Placeholder 5"/>
          <p:cNvSpPr>
            <a:spLocks noGrp="1"/>
          </p:cNvSpPr>
          <p:nvPr>
            <p:ph type="body" sz="quarter" idx="14"/>
          </p:nvPr>
        </p:nvSpPr>
        <p:spPr/>
        <p:txBody>
          <a:bodyPr/>
          <a:lstStyle/>
          <a:p>
            <a:r>
              <a:rPr lang="en-US" dirty="0"/>
              <a:t>drainage event on Sept 27 are nodes being moved </a:t>
            </a:r>
            <a:r>
              <a:rPr lang="en-US" dirty="0" smtClean="0"/>
              <a:t>to </a:t>
            </a:r>
            <a:r>
              <a:rPr lang="en-US" dirty="0"/>
              <a:t>the LIGO-VIRGO </a:t>
            </a:r>
            <a:r>
              <a:rPr lang="en-US" dirty="0" smtClean="0"/>
              <a:t>specific cluster; Source: NDPF </a:t>
            </a:r>
            <a:r>
              <a:rPr lang="en-US" dirty="0"/>
              <a:t>Statistics overview, https://www.nikhef.nl/pdp/doc/stats</a:t>
            </a:r>
            <a:r>
              <a:rPr lang="en-US" dirty="0" smtClean="0"/>
              <a:t>/</a:t>
            </a:r>
            <a:br>
              <a:rPr lang="en-US" dirty="0" smtClean="0"/>
            </a:br>
            <a:r>
              <a:rPr lang="en-US" dirty="0" smtClean="0"/>
              <a:t>‘other’ waiting jobs are almost all for the Auger experiment </a:t>
            </a:r>
            <a:r>
              <a:rPr lang="en-US" dirty="0"/>
              <a:t> - </a:t>
            </a:r>
            <a:r>
              <a:rPr lang="en-US" dirty="0" err="1"/>
              <a:t>GRISview</a:t>
            </a:r>
            <a:r>
              <a:rPr lang="en-US" dirty="0"/>
              <a:t> images: Jeff </a:t>
            </a:r>
            <a:r>
              <a:rPr lang="en-US" dirty="0" err="1"/>
              <a:t>Templon</a:t>
            </a:r>
            <a:r>
              <a:rPr lang="en-US" dirty="0"/>
              <a:t> for NDPF and STBC</a:t>
            </a:r>
            <a:endParaRPr lang="en-GB" dirty="0"/>
          </a:p>
          <a:p>
            <a:endParaRPr lang="en-US" dirty="0"/>
          </a:p>
          <a:p>
            <a:endParaRPr lang="en-GB"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576" y="2929808"/>
            <a:ext cx="7120328" cy="1497184"/>
          </a:xfrm>
          <a:prstGeom prst="rect">
            <a:avLst/>
          </a:prstGeom>
        </p:spPr>
      </p:pic>
      <p:pic>
        <p:nvPicPr>
          <p:cNvPr id="13" name="Picture 12"/>
          <p:cNvPicPr>
            <a:picLocks noChangeAspect="1"/>
          </p:cNvPicPr>
          <p:nvPr/>
        </p:nvPicPr>
        <p:blipFill>
          <a:blip r:embed="rId3"/>
          <a:stretch>
            <a:fillRect/>
          </a:stretch>
        </p:blipFill>
        <p:spPr>
          <a:xfrm>
            <a:off x="910052" y="2945057"/>
            <a:ext cx="710360" cy="253701"/>
          </a:xfrm>
          <a:prstGeom prst="rect">
            <a:avLst/>
          </a:prstGeom>
        </p:spPr>
      </p:pic>
      <p:sp>
        <p:nvSpPr>
          <p:cNvPr id="17" name="TextBox 16"/>
          <p:cNvSpPr txBox="1"/>
          <p:nvPr/>
        </p:nvSpPr>
        <p:spPr>
          <a:xfrm>
            <a:off x="5593105" y="872641"/>
            <a:ext cx="3169266" cy="338554"/>
          </a:xfrm>
          <a:prstGeom prst="rect">
            <a:avLst/>
          </a:prstGeom>
          <a:noFill/>
        </p:spPr>
        <p:txBody>
          <a:bodyPr wrap="none" rtlCol="0">
            <a:spAutoFit/>
          </a:bodyPr>
          <a:lstStyle/>
          <a:p>
            <a:r>
              <a:rPr lang="en-US" sz="1600" dirty="0" smtClean="0">
                <a:solidFill>
                  <a:schemeClr val="accent3"/>
                </a:solidFill>
              </a:rPr>
              <a:t>period: March 2021 .. October 2022</a:t>
            </a:r>
            <a:endParaRPr lang="en-GB" sz="1600" dirty="0">
              <a:solidFill>
                <a:schemeClr val="accent3"/>
              </a:solidFill>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362" y="1233464"/>
            <a:ext cx="8326437" cy="1411784"/>
          </a:xfrm>
          <a:prstGeom prst="rect">
            <a:avLst/>
          </a:prstGeom>
        </p:spPr>
      </p:pic>
      <p:sp>
        <p:nvSpPr>
          <p:cNvPr id="19" name="TextBox 18"/>
          <p:cNvSpPr txBox="1"/>
          <p:nvPr/>
        </p:nvSpPr>
        <p:spPr>
          <a:xfrm>
            <a:off x="1839266" y="2987324"/>
            <a:ext cx="2684133" cy="338554"/>
          </a:xfrm>
          <a:prstGeom prst="rect">
            <a:avLst/>
          </a:prstGeom>
          <a:noFill/>
        </p:spPr>
        <p:txBody>
          <a:bodyPr wrap="none" rtlCol="0">
            <a:spAutoFit/>
          </a:bodyPr>
          <a:lstStyle/>
          <a:p>
            <a:r>
              <a:rPr lang="en-US" sz="1600" dirty="0" smtClean="0"/>
              <a:t>Waiting jobs (Week 40, 2022)</a:t>
            </a:r>
            <a:endParaRPr lang="en-GB" sz="1600" dirty="0"/>
          </a:p>
        </p:txBody>
      </p:sp>
      <p:sp>
        <p:nvSpPr>
          <p:cNvPr id="20" name="TextBox 19"/>
          <p:cNvSpPr txBox="1"/>
          <p:nvPr/>
        </p:nvSpPr>
        <p:spPr>
          <a:xfrm>
            <a:off x="287016" y="898195"/>
            <a:ext cx="1461106" cy="369332"/>
          </a:xfrm>
          <a:prstGeom prst="rect">
            <a:avLst/>
          </a:prstGeom>
          <a:noFill/>
        </p:spPr>
        <p:txBody>
          <a:bodyPr wrap="none" rtlCol="0">
            <a:spAutoFit/>
          </a:bodyPr>
          <a:lstStyle/>
          <a:p>
            <a:r>
              <a:rPr lang="en-US" dirty="0" smtClean="0"/>
              <a:t>Running jobs:</a:t>
            </a:r>
            <a:endParaRPr lang="en-GB" dirty="0"/>
          </a:p>
        </p:txBody>
      </p:sp>
      <p:sp>
        <p:nvSpPr>
          <p:cNvPr id="12" name="TextBox 11"/>
          <p:cNvSpPr txBox="1"/>
          <p:nvPr/>
        </p:nvSpPr>
        <p:spPr>
          <a:xfrm rot="16200000">
            <a:off x="574494" y="3623170"/>
            <a:ext cx="739754" cy="369332"/>
          </a:xfrm>
          <a:prstGeom prst="rect">
            <a:avLst/>
          </a:prstGeom>
          <a:noFill/>
        </p:spPr>
        <p:txBody>
          <a:bodyPr wrap="none" rtlCol="0">
            <a:spAutoFit/>
          </a:bodyPr>
          <a:lstStyle/>
          <a:p>
            <a:r>
              <a:rPr lang="en-GB" dirty="0" smtClean="0">
                <a:solidFill>
                  <a:srgbClr val="00479E"/>
                </a:solidFill>
              </a:rPr>
              <a:t># jobs</a:t>
            </a:r>
            <a:endParaRPr lang="en-GB" dirty="0">
              <a:solidFill>
                <a:srgbClr val="00479E"/>
              </a:solidFill>
            </a:endParaRPr>
          </a:p>
        </p:txBody>
      </p:sp>
      <p:sp>
        <p:nvSpPr>
          <p:cNvPr id="14" name="TextBox 13"/>
          <p:cNvSpPr txBox="1"/>
          <p:nvPr/>
        </p:nvSpPr>
        <p:spPr>
          <a:xfrm rot="16200000">
            <a:off x="268742" y="1699527"/>
            <a:ext cx="739754" cy="369332"/>
          </a:xfrm>
          <a:prstGeom prst="rect">
            <a:avLst/>
          </a:prstGeom>
          <a:noFill/>
        </p:spPr>
        <p:txBody>
          <a:bodyPr wrap="none" rtlCol="0">
            <a:spAutoFit/>
          </a:bodyPr>
          <a:lstStyle/>
          <a:p>
            <a:r>
              <a:rPr lang="en-GB" dirty="0" smtClean="0">
                <a:solidFill>
                  <a:srgbClr val="00479E"/>
                </a:solidFill>
              </a:rPr>
              <a:t># jobs</a:t>
            </a:r>
            <a:endParaRPr lang="en-GB" dirty="0">
              <a:solidFill>
                <a:srgbClr val="00479E"/>
              </a:solidFill>
            </a:endParaRPr>
          </a:p>
        </p:txBody>
      </p:sp>
    </p:spTree>
    <p:extLst>
      <p:ext uri="{BB962C8B-B14F-4D97-AF65-F5344CB8AC3E}">
        <p14:creationId xmlns:p14="http://schemas.microsoft.com/office/powerpoint/2010/main" val="2798755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Estimated Response Time (and predicting it)</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31</a:t>
            </a:fld>
            <a:endParaRPr lang="nl-NL" dirty="0"/>
          </a:p>
        </p:txBody>
      </p:sp>
      <p:sp>
        <p:nvSpPr>
          <p:cNvPr id="5" name="Text Placeholder 4"/>
          <p:cNvSpPr>
            <a:spLocks noGrp="1"/>
          </p:cNvSpPr>
          <p:nvPr>
            <p:ph type="body" sz="quarter" idx="13"/>
          </p:nvPr>
        </p:nvSpPr>
        <p:spPr>
          <a:xfrm>
            <a:off x="360000" y="936251"/>
            <a:ext cx="8326436" cy="391705"/>
          </a:xfrm>
        </p:spPr>
        <p:txBody>
          <a:bodyPr/>
          <a:lstStyle/>
          <a:p>
            <a:r>
              <a:rPr lang="en-US" dirty="0" smtClean="0"/>
              <a:t>‘Fair share’ – distributing load over time in a ‘continuous job supply’ syste</a:t>
            </a:r>
            <a:r>
              <a:rPr lang="en-US" dirty="0"/>
              <a:t>m</a:t>
            </a:r>
            <a:endParaRPr lang="en-GB" dirty="0"/>
          </a:p>
        </p:txBody>
      </p:sp>
      <p:sp>
        <p:nvSpPr>
          <p:cNvPr id="6" name="Text Placeholder 5"/>
          <p:cNvSpPr>
            <a:spLocks noGrp="1"/>
          </p:cNvSpPr>
          <p:nvPr>
            <p:ph type="body" sz="quarter" idx="14"/>
          </p:nvPr>
        </p:nvSpPr>
        <p:spPr>
          <a:xfrm>
            <a:off x="360363" y="4441067"/>
            <a:ext cx="8624939" cy="223770"/>
          </a:xfrm>
        </p:spPr>
        <p:txBody>
          <a:bodyPr/>
          <a:lstStyle/>
          <a:p>
            <a:r>
              <a:rPr lang="en-US" dirty="0"/>
              <a:t>Image: Nikhef NDPF DNI “Grid” cluster. Period: October 6-17, 2022; top-5 communities; </a:t>
            </a:r>
            <a:r>
              <a:rPr lang="en-US" dirty="0" err="1"/>
              <a:t>GRISview</a:t>
            </a:r>
            <a:r>
              <a:rPr lang="en-US" dirty="0"/>
              <a:t> images: Jeff </a:t>
            </a:r>
            <a:r>
              <a:rPr lang="en-US" dirty="0" err="1"/>
              <a:t>Templon</a:t>
            </a:r>
            <a:r>
              <a:rPr lang="en-US" dirty="0"/>
              <a:t/>
            </a:r>
            <a:br>
              <a:rPr lang="en-US" dirty="0"/>
            </a:br>
            <a:r>
              <a:rPr lang="en-US" dirty="0"/>
              <a:t>For work on </a:t>
            </a:r>
            <a:r>
              <a:rPr lang="en-US" dirty="0" smtClean="0"/>
              <a:t>run </a:t>
            </a:r>
            <a:r>
              <a:rPr lang="en-US" dirty="0"/>
              <a:t>time prediction in high-occupancy </a:t>
            </a:r>
            <a:r>
              <a:rPr lang="en-US" dirty="0" smtClean="0"/>
              <a:t>clusters , </a:t>
            </a:r>
            <a:r>
              <a:rPr lang="en-US" dirty="0"/>
              <a:t>see Hui Li </a:t>
            </a:r>
            <a:r>
              <a:rPr lang="en-US" i="1" dirty="0"/>
              <a:t>Workload characterization, modeling, and prediction </a:t>
            </a:r>
            <a:r>
              <a:rPr lang="en-US" i="1" dirty="0" smtClean="0"/>
              <a:t>… </a:t>
            </a:r>
            <a:r>
              <a:rPr lang="en-GB" dirty="0" smtClean="0"/>
              <a:t>https</a:t>
            </a:r>
            <a:r>
              <a:rPr lang="en-GB" dirty="0"/>
              <a:t>://hdl.handle.net/1887/12574</a:t>
            </a:r>
            <a:endParaRPr lang="en-GB" i="1"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 y="1313631"/>
            <a:ext cx="7696200" cy="149542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 y="2877470"/>
            <a:ext cx="7229475" cy="1495425"/>
          </a:xfrm>
          <a:prstGeom prst="rect">
            <a:avLst/>
          </a:prstGeom>
        </p:spPr>
      </p:pic>
      <p:sp>
        <p:nvSpPr>
          <p:cNvPr id="7" name="TextBox 6"/>
          <p:cNvSpPr txBox="1"/>
          <p:nvPr/>
        </p:nvSpPr>
        <p:spPr>
          <a:xfrm rot="16200000">
            <a:off x="206709" y="1889664"/>
            <a:ext cx="739754" cy="369332"/>
          </a:xfrm>
          <a:prstGeom prst="rect">
            <a:avLst/>
          </a:prstGeom>
          <a:noFill/>
        </p:spPr>
        <p:txBody>
          <a:bodyPr wrap="none" rtlCol="0">
            <a:spAutoFit/>
          </a:bodyPr>
          <a:lstStyle/>
          <a:p>
            <a:r>
              <a:rPr lang="en-GB" dirty="0" smtClean="0">
                <a:solidFill>
                  <a:srgbClr val="00479E"/>
                </a:solidFill>
              </a:rPr>
              <a:t># jobs</a:t>
            </a:r>
            <a:endParaRPr lang="en-GB" dirty="0">
              <a:solidFill>
                <a:srgbClr val="00479E"/>
              </a:solidFill>
            </a:endParaRPr>
          </a:p>
        </p:txBody>
      </p:sp>
      <p:sp>
        <p:nvSpPr>
          <p:cNvPr id="11" name="TextBox 10"/>
          <p:cNvSpPr txBox="1"/>
          <p:nvPr/>
        </p:nvSpPr>
        <p:spPr>
          <a:xfrm rot="16200000">
            <a:off x="-100361" y="3437146"/>
            <a:ext cx="1353897" cy="369332"/>
          </a:xfrm>
          <a:prstGeom prst="rect">
            <a:avLst/>
          </a:prstGeom>
          <a:noFill/>
        </p:spPr>
        <p:txBody>
          <a:bodyPr wrap="none" rtlCol="0">
            <a:spAutoFit/>
          </a:bodyPr>
          <a:lstStyle/>
          <a:p>
            <a:r>
              <a:rPr lang="en-GB" dirty="0" smtClean="0">
                <a:solidFill>
                  <a:srgbClr val="00479E"/>
                </a:solidFill>
              </a:rPr>
              <a:t>wait time (s)</a:t>
            </a:r>
            <a:endParaRPr lang="en-GB" dirty="0">
              <a:solidFill>
                <a:srgbClr val="00479E"/>
              </a:solidFill>
            </a:endParaRPr>
          </a:p>
        </p:txBody>
      </p:sp>
    </p:spTree>
    <p:extLst>
      <p:ext uri="{BB962C8B-B14F-4D97-AF65-F5344CB8AC3E}">
        <p14:creationId xmlns:p14="http://schemas.microsoft.com/office/powerpoint/2010/main" val="1624064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310695"/>
            <a:ext cx="8936400" cy="567000"/>
          </a:xfrm>
        </p:spPr>
        <p:txBody>
          <a:bodyPr>
            <a:noAutofit/>
          </a:bodyPr>
          <a:lstStyle/>
          <a:p>
            <a:r>
              <a:rPr lang="en-US" sz="2700" dirty="0" smtClean="0"/>
              <a:t>For occupancy, intended target audience makes a difference </a:t>
            </a:r>
            <a:endParaRPr lang="en-GB" sz="2700"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32</a:t>
            </a:fld>
            <a:endParaRPr lang="nl-NL" dirty="0"/>
          </a:p>
        </p:txBody>
      </p:sp>
      <p:sp>
        <p:nvSpPr>
          <p:cNvPr id="7" name="Text Placeholder 6"/>
          <p:cNvSpPr>
            <a:spLocks noGrp="1"/>
          </p:cNvSpPr>
          <p:nvPr>
            <p:ph type="body" sz="quarter" idx="13"/>
          </p:nvPr>
        </p:nvSpPr>
        <p:spPr>
          <a:xfrm>
            <a:off x="360000" y="968559"/>
            <a:ext cx="8326437" cy="3527425"/>
          </a:xfrm>
        </p:spPr>
        <p:txBody>
          <a:bodyPr/>
          <a:lstStyle/>
          <a:p>
            <a:pPr marL="0" indent="0">
              <a:buNone/>
            </a:pPr>
            <a:r>
              <a:rPr lang="en-US" sz="1800" dirty="0" smtClean="0"/>
              <a:t>For organized experiment-wide analysis, planned months in advance in WLCG</a:t>
            </a:r>
            <a:endParaRPr lang="en-US" sz="1800" dirty="0"/>
          </a:p>
          <a:p>
            <a:r>
              <a:rPr lang="en-US" sz="1800" b="1" i="1" dirty="0" smtClean="0">
                <a:solidFill>
                  <a:srgbClr val="00479E"/>
                </a:solidFill>
              </a:rPr>
              <a:t>predictable </a:t>
            </a:r>
            <a:r>
              <a:rPr lang="en-US" sz="1800" b="1" dirty="0" smtClean="0">
                <a:solidFill>
                  <a:srgbClr val="00479E"/>
                </a:solidFill>
              </a:rPr>
              <a:t>scheduling </a:t>
            </a:r>
            <a:r>
              <a:rPr lang="en-US" sz="1800" dirty="0" smtClean="0">
                <a:solidFill>
                  <a:srgbClr val="00479E"/>
                </a:solidFill>
              </a:rPr>
              <a:t>is more important (steady flow of results)</a:t>
            </a:r>
          </a:p>
          <a:p>
            <a:r>
              <a:rPr lang="en-US" sz="1800" b="1" dirty="0">
                <a:solidFill>
                  <a:srgbClr val="00479E"/>
                </a:solidFill>
              </a:rPr>
              <a:t>maximizing </a:t>
            </a:r>
            <a:r>
              <a:rPr lang="en-US" sz="1800" b="1" dirty="0" smtClean="0">
                <a:solidFill>
                  <a:srgbClr val="00479E"/>
                </a:solidFill>
              </a:rPr>
              <a:t>efficiency</a:t>
            </a:r>
            <a:r>
              <a:rPr lang="en-US" sz="1800" dirty="0" smtClean="0">
                <a:solidFill>
                  <a:srgbClr val="00479E"/>
                </a:solidFill>
              </a:rPr>
              <a:t>: </a:t>
            </a:r>
            <a:r>
              <a:rPr lang="en-US" sz="1800" dirty="0">
                <a:solidFill>
                  <a:srgbClr val="00479E"/>
                </a:solidFill>
              </a:rPr>
              <a:t>resource cost is </a:t>
            </a:r>
            <a:r>
              <a:rPr lang="en-US" sz="1800" dirty="0" smtClean="0">
                <a:solidFill>
                  <a:srgbClr val="00479E"/>
                </a:solidFill>
              </a:rPr>
              <a:t>the limiting factor in (physics) results</a:t>
            </a:r>
            <a:endParaRPr lang="en-US" sz="1800" dirty="0">
              <a:solidFill>
                <a:srgbClr val="00479E"/>
              </a:solidFill>
            </a:endParaRPr>
          </a:p>
          <a:p>
            <a:r>
              <a:rPr lang="en-US" sz="1800" dirty="0" smtClean="0">
                <a:solidFill>
                  <a:srgbClr val="00479E"/>
                </a:solidFill>
              </a:rPr>
              <a:t>co-scheduling with data (pre-placement) is required</a:t>
            </a:r>
          </a:p>
          <a:p>
            <a:r>
              <a:rPr lang="en-US" sz="1800" dirty="0" smtClean="0">
                <a:solidFill>
                  <a:srgbClr val="00479E"/>
                </a:solidFill>
              </a:rPr>
              <a:t>community-authorization based access to data sources only</a:t>
            </a:r>
          </a:p>
          <a:p>
            <a:endParaRPr lang="en-US" sz="1800" dirty="0"/>
          </a:p>
          <a:p>
            <a:pPr marL="0" indent="0">
              <a:buNone/>
            </a:pPr>
            <a:r>
              <a:rPr lang="en-US" sz="1800" dirty="0"/>
              <a:t>For ‘local’ users, </a:t>
            </a:r>
            <a:r>
              <a:rPr lang="en-US" sz="1800" dirty="0" smtClean="0"/>
              <a:t>e.g. students </a:t>
            </a:r>
            <a:r>
              <a:rPr lang="en-US" sz="1800" dirty="0"/>
              <a:t>whose progress tomorrow depends on results </a:t>
            </a:r>
            <a:r>
              <a:rPr lang="en-US" sz="1800" i="1" dirty="0"/>
              <a:t>today</a:t>
            </a:r>
          </a:p>
          <a:p>
            <a:r>
              <a:rPr lang="en-US" sz="1800" b="1" i="1" dirty="0">
                <a:solidFill>
                  <a:srgbClr val="00479E"/>
                </a:solidFill>
              </a:rPr>
              <a:t>response time </a:t>
            </a:r>
            <a:r>
              <a:rPr lang="en-US" sz="1800" dirty="0">
                <a:solidFill>
                  <a:srgbClr val="00479E"/>
                </a:solidFill>
              </a:rPr>
              <a:t>is more important than efficiency</a:t>
            </a:r>
          </a:p>
          <a:p>
            <a:r>
              <a:rPr lang="en-US" sz="1800" dirty="0" smtClean="0">
                <a:solidFill>
                  <a:srgbClr val="00479E"/>
                </a:solidFill>
              </a:rPr>
              <a:t>fast </a:t>
            </a:r>
            <a:r>
              <a:rPr lang="en-US" sz="1800" dirty="0">
                <a:solidFill>
                  <a:srgbClr val="00479E"/>
                </a:solidFill>
              </a:rPr>
              <a:t>turn-around/short waiting times</a:t>
            </a:r>
          </a:p>
          <a:p>
            <a:r>
              <a:rPr lang="en-US" sz="1800" dirty="0" smtClean="0">
                <a:solidFill>
                  <a:srgbClr val="00479E"/>
                </a:solidFill>
              </a:rPr>
              <a:t>data </a:t>
            </a:r>
            <a:r>
              <a:rPr lang="en-US" sz="1800" dirty="0">
                <a:solidFill>
                  <a:srgbClr val="00479E"/>
                </a:solidFill>
              </a:rPr>
              <a:t>access must be parallelism-ready, but is ‘always’ local </a:t>
            </a:r>
            <a:r>
              <a:rPr lang="en-US" sz="1800" dirty="0" smtClean="0">
                <a:solidFill>
                  <a:srgbClr val="00479E"/>
                </a:solidFill>
              </a:rPr>
              <a:t>on-site</a:t>
            </a:r>
          </a:p>
          <a:p>
            <a:r>
              <a:rPr lang="en-US" sz="1800" dirty="0" smtClean="0">
                <a:solidFill>
                  <a:srgbClr val="00479E"/>
                </a:solidFill>
              </a:rPr>
              <a:t>local storage credentials and sharing with desktop and Jupyter environments</a:t>
            </a:r>
          </a:p>
          <a:p>
            <a:endParaRPr lang="en-US" sz="1800" dirty="0"/>
          </a:p>
          <a:p>
            <a:pPr marL="0" indent="0">
              <a:buNone/>
            </a:pPr>
            <a:r>
              <a:rPr lang="en-US" sz="1800" i="1" dirty="0" smtClean="0"/>
              <a:t>so offering two distinct classes of services is (in this case) intentional</a:t>
            </a:r>
          </a:p>
          <a:p>
            <a:pPr marL="0" indent="0">
              <a:buNone/>
            </a:pPr>
            <a:endParaRPr lang="en-US" sz="1800" i="1" dirty="0"/>
          </a:p>
        </p:txBody>
      </p:sp>
    </p:spTree>
    <p:extLst>
      <p:ext uri="{BB962C8B-B14F-4D97-AF65-F5344CB8AC3E}">
        <p14:creationId xmlns:p14="http://schemas.microsoft.com/office/powerpoint/2010/main" val="3425721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NDPF local analysis cluster ‘</a:t>
            </a:r>
            <a:r>
              <a:rPr lang="en-US" dirty="0" err="1" smtClean="0"/>
              <a:t>Stoomboot</a:t>
            </a:r>
            <a:r>
              <a:rPr lang="en-US" dirty="0" smtClean="0"/>
              <a:t>’</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33</a:t>
            </a:fld>
            <a:endParaRPr lang="nl-NL" dirty="0"/>
          </a:p>
        </p:txBody>
      </p:sp>
      <p:sp>
        <p:nvSpPr>
          <p:cNvPr id="6" name="Text Placeholder 5"/>
          <p:cNvSpPr>
            <a:spLocks noGrp="1"/>
          </p:cNvSpPr>
          <p:nvPr>
            <p:ph type="body" sz="quarter" idx="14"/>
          </p:nvPr>
        </p:nvSpPr>
        <p:spPr/>
        <p:txBody>
          <a:bodyPr/>
          <a:lstStyle/>
          <a:p>
            <a:r>
              <a:rPr lang="en-US" dirty="0" smtClean="0"/>
              <a:t>Source: NDPF </a:t>
            </a:r>
            <a:r>
              <a:rPr lang="en-US" dirty="0"/>
              <a:t>Statistics overview, https://www.nikhef.nl/pdp/doc/stats</a:t>
            </a:r>
            <a:r>
              <a:rPr lang="en-US" dirty="0" smtClean="0"/>
              <a:t>/ - </a:t>
            </a:r>
            <a:r>
              <a:rPr lang="en-US" dirty="0" err="1" smtClean="0"/>
              <a:t>GRISview</a:t>
            </a:r>
            <a:r>
              <a:rPr lang="en-US" dirty="0" smtClean="0"/>
              <a:t> images: Jeff </a:t>
            </a:r>
            <a:r>
              <a:rPr lang="en-US" dirty="0" err="1" smtClean="0"/>
              <a:t>Templon</a:t>
            </a:r>
            <a:r>
              <a:rPr lang="en-US" dirty="0" smtClean="0"/>
              <a:t> for NDPF and STBC</a:t>
            </a:r>
            <a:endParaRPr lang="en-GB"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363" y="1239502"/>
            <a:ext cx="8326437" cy="1424122"/>
          </a:xfrm>
          <a:prstGeom prst="rect">
            <a:avLst/>
          </a:prstGeom>
        </p:spPr>
      </p:pic>
      <p:sp>
        <p:nvSpPr>
          <p:cNvPr id="13" name="TextBox 12"/>
          <p:cNvSpPr txBox="1"/>
          <p:nvPr/>
        </p:nvSpPr>
        <p:spPr>
          <a:xfrm>
            <a:off x="5666087" y="708418"/>
            <a:ext cx="3169266" cy="338554"/>
          </a:xfrm>
          <a:prstGeom prst="rect">
            <a:avLst/>
          </a:prstGeom>
          <a:noFill/>
        </p:spPr>
        <p:txBody>
          <a:bodyPr wrap="none" rtlCol="0">
            <a:spAutoFit/>
          </a:bodyPr>
          <a:lstStyle/>
          <a:p>
            <a:r>
              <a:rPr lang="en-US" sz="1600" dirty="0" smtClean="0">
                <a:solidFill>
                  <a:schemeClr val="accent3"/>
                </a:solidFill>
              </a:rPr>
              <a:t>period: March 2021 .. October 2022</a:t>
            </a:r>
            <a:endParaRPr lang="en-GB" sz="1600" dirty="0">
              <a:solidFill>
                <a:schemeClr val="accent3"/>
              </a:solidFill>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999" y="2945642"/>
            <a:ext cx="7162800" cy="1495425"/>
          </a:xfrm>
          <a:prstGeom prst="rect">
            <a:avLst/>
          </a:prstGeom>
        </p:spPr>
      </p:pic>
      <p:sp>
        <p:nvSpPr>
          <p:cNvPr id="15" name="TextBox 14"/>
          <p:cNvSpPr txBox="1"/>
          <p:nvPr/>
        </p:nvSpPr>
        <p:spPr>
          <a:xfrm>
            <a:off x="287016" y="898195"/>
            <a:ext cx="1461106" cy="369332"/>
          </a:xfrm>
          <a:prstGeom prst="rect">
            <a:avLst/>
          </a:prstGeom>
          <a:noFill/>
        </p:spPr>
        <p:txBody>
          <a:bodyPr wrap="none" rtlCol="0">
            <a:spAutoFit/>
          </a:bodyPr>
          <a:lstStyle/>
          <a:p>
            <a:r>
              <a:rPr lang="en-US" dirty="0" smtClean="0"/>
              <a:t>Running jobs:</a:t>
            </a:r>
            <a:endParaRPr lang="en-GB" dirty="0"/>
          </a:p>
        </p:txBody>
      </p:sp>
      <p:sp>
        <p:nvSpPr>
          <p:cNvPr id="16" name="TextBox 15"/>
          <p:cNvSpPr txBox="1"/>
          <p:nvPr/>
        </p:nvSpPr>
        <p:spPr>
          <a:xfrm>
            <a:off x="832381" y="2675285"/>
            <a:ext cx="2684133" cy="338554"/>
          </a:xfrm>
          <a:prstGeom prst="rect">
            <a:avLst/>
          </a:prstGeom>
          <a:noFill/>
        </p:spPr>
        <p:txBody>
          <a:bodyPr wrap="none" rtlCol="0">
            <a:spAutoFit/>
          </a:bodyPr>
          <a:lstStyle/>
          <a:p>
            <a:r>
              <a:rPr lang="en-US" sz="1600" dirty="0" smtClean="0"/>
              <a:t>Waiting jobs (Week 40, 2022):</a:t>
            </a:r>
            <a:endParaRPr lang="en-GB" sz="1600" dirty="0"/>
          </a:p>
        </p:txBody>
      </p:sp>
      <p:sp>
        <p:nvSpPr>
          <p:cNvPr id="17" name="TextBox 16"/>
          <p:cNvSpPr txBox="1"/>
          <p:nvPr/>
        </p:nvSpPr>
        <p:spPr>
          <a:xfrm rot="16200000">
            <a:off x="-148556" y="1799586"/>
            <a:ext cx="739754" cy="369332"/>
          </a:xfrm>
          <a:prstGeom prst="rect">
            <a:avLst/>
          </a:prstGeom>
          <a:noFill/>
        </p:spPr>
        <p:txBody>
          <a:bodyPr wrap="none" rtlCol="0">
            <a:spAutoFit/>
          </a:bodyPr>
          <a:lstStyle/>
          <a:p>
            <a:r>
              <a:rPr lang="en-GB" dirty="0" smtClean="0">
                <a:solidFill>
                  <a:srgbClr val="00479E"/>
                </a:solidFill>
              </a:rPr>
              <a:t># jobs</a:t>
            </a:r>
            <a:endParaRPr lang="en-GB" dirty="0">
              <a:solidFill>
                <a:srgbClr val="00479E"/>
              </a:solidFill>
            </a:endParaRPr>
          </a:p>
        </p:txBody>
      </p:sp>
      <p:sp>
        <p:nvSpPr>
          <p:cNvPr id="18" name="TextBox 17"/>
          <p:cNvSpPr txBox="1"/>
          <p:nvPr/>
        </p:nvSpPr>
        <p:spPr>
          <a:xfrm rot="16200000">
            <a:off x="410255" y="3551738"/>
            <a:ext cx="739754" cy="369332"/>
          </a:xfrm>
          <a:prstGeom prst="rect">
            <a:avLst/>
          </a:prstGeom>
          <a:noFill/>
        </p:spPr>
        <p:txBody>
          <a:bodyPr wrap="none" rtlCol="0">
            <a:spAutoFit/>
          </a:bodyPr>
          <a:lstStyle/>
          <a:p>
            <a:r>
              <a:rPr lang="en-GB" dirty="0" smtClean="0">
                <a:solidFill>
                  <a:srgbClr val="00479E"/>
                </a:solidFill>
              </a:rPr>
              <a:t># jobs</a:t>
            </a:r>
            <a:endParaRPr lang="en-GB" dirty="0">
              <a:solidFill>
                <a:srgbClr val="00479E"/>
              </a:solidFill>
            </a:endParaRPr>
          </a:p>
        </p:txBody>
      </p:sp>
    </p:spTree>
    <p:extLst>
      <p:ext uri="{BB962C8B-B14F-4D97-AF65-F5344CB8AC3E}">
        <p14:creationId xmlns:p14="http://schemas.microsoft.com/office/powerpoint/2010/main" val="29061791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ctrTitle"/>
          </p:nvPr>
        </p:nvSpPr>
        <p:spPr>
          <a:xfrm>
            <a:off x="564588" y="189852"/>
            <a:ext cx="7405932" cy="1653944"/>
          </a:xfrm>
        </p:spPr>
        <p:txBody>
          <a:bodyPr/>
          <a:lstStyle/>
          <a:p>
            <a:r>
              <a:rPr lang="en-US" dirty="0" smtClean="0"/>
              <a:t>More of </a:t>
            </a:r>
            <a:r>
              <a:rPr lang="en-US" i="1" dirty="0" smtClean="0"/>
              <a:t>more than one</a:t>
            </a:r>
            <a:r>
              <a:rPr lang="en-US" dirty="0" smtClean="0"/>
              <a:t> …</a:t>
            </a:r>
            <a:endParaRPr lang="en-GB" dirty="0"/>
          </a:p>
        </p:txBody>
      </p:sp>
      <p:sp>
        <p:nvSpPr>
          <p:cNvPr id="24" name="Subtitle 23"/>
          <p:cNvSpPr>
            <a:spLocks noGrp="1"/>
          </p:cNvSpPr>
          <p:nvPr>
            <p:ph type="subTitle" idx="1"/>
          </p:nvPr>
        </p:nvSpPr>
        <p:spPr/>
        <p:txBody>
          <a:bodyPr/>
          <a:lstStyle/>
          <a:p>
            <a:r>
              <a:rPr lang="en-US" dirty="0" smtClean="0"/>
              <a:t>More than one system</a:t>
            </a:r>
          </a:p>
          <a:p>
            <a:r>
              <a:rPr lang="en-US" dirty="0" smtClean="0"/>
              <a:t>More than one site</a:t>
            </a:r>
          </a:p>
          <a:p>
            <a:r>
              <a:rPr lang="en-US" dirty="0" smtClean="0"/>
              <a:t>More than one user group</a:t>
            </a:r>
          </a:p>
          <a:p>
            <a:r>
              <a:rPr lang="en-US" dirty="0" smtClean="0"/>
              <a:t>More </a:t>
            </a:r>
            <a:r>
              <a:rPr lang="en-US" dirty="0"/>
              <a:t>than one organization</a:t>
            </a:r>
          </a:p>
          <a:p>
            <a:r>
              <a:rPr lang="en-US" dirty="0" smtClean="0"/>
              <a:t>More than one …</a:t>
            </a:r>
            <a:endParaRPr lang="en-GB" dirty="0"/>
          </a:p>
        </p:txBody>
      </p:sp>
      <p:sp>
        <p:nvSpPr>
          <p:cNvPr id="3" name="Footer Placeholder 2"/>
          <p:cNvSpPr>
            <a:spLocks noGrp="1"/>
          </p:cNvSpPr>
          <p:nvPr>
            <p:ph type="ftr" sz="quarter" idx="4294967295"/>
          </p:nvPr>
        </p:nvSpPr>
        <p:spPr>
          <a:xfrm>
            <a:off x="4921989" y="4261712"/>
            <a:ext cx="3976687" cy="274637"/>
          </a:xfrm>
        </p:spPr>
        <p:txBody>
          <a:bodyPr/>
          <a:lstStyle/>
          <a:p>
            <a:r>
              <a:rPr lang="en-US" sz="900" dirty="0" err="1">
                <a:solidFill>
                  <a:schemeClr val="bg1">
                    <a:lumMod val="75000"/>
                  </a:schemeClr>
                </a:solidFill>
              </a:rPr>
              <a:t>worldmap</a:t>
            </a:r>
            <a:r>
              <a:rPr lang="en-US" sz="900" dirty="0">
                <a:solidFill>
                  <a:schemeClr val="bg1">
                    <a:lumMod val="75000"/>
                  </a:schemeClr>
                </a:solidFill>
              </a:rPr>
              <a:t>: background image google earth, pins indicate WLCG resource </a:t>
            </a:r>
            <a:r>
              <a:rPr lang="en-US" sz="900" dirty="0" err="1">
                <a:solidFill>
                  <a:schemeClr val="bg1">
                    <a:lumMod val="75000"/>
                  </a:schemeClr>
                </a:solidFill>
              </a:rPr>
              <a:t>centres</a:t>
            </a:r>
            <a:r>
              <a:rPr lang="en-US" sz="900" dirty="0">
                <a:solidFill>
                  <a:schemeClr val="bg1">
                    <a:lumMod val="75000"/>
                  </a:schemeClr>
                </a:solidFill>
              </a:rPr>
              <a:t>;</a:t>
            </a:r>
            <a:endParaRPr lang="nl-NL" sz="900" dirty="0">
              <a:solidFill>
                <a:schemeClr val="bg1">
                  <a:lumMod val="75000"/>
                </a:schemeClr>
              </a:solidFill>
            </a:endParaRPr>
          </a:p>
        </p:txBody>
      </p:sp>
      <p:pic>
        <p:nvPicPr>
          <p:cNvPr id="5" name="Picture 4" descr="../../../../Desktop/Screen%20Shot%202016-04-14%20at%2016.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1206" y="1843796"/>
            <a:ext cx="4137470" cy="2325963"/>
          </a:xfrm>
          <a:prstGeom prst="rect">
            <a:avLst/>
          </a:prstGeom>
          <a:noFill/>
          <a:ln>
            <a:noFill/>
          </a:ln>
        </p:spPr>
      </p:pic>
      <p:sp>
        <p:nvSpPr>
          <p:cNvPr id="6" name="Action Button: Forward or Next 5">
            <a:hlinkClick r:id="rId3" action="ppaction://hlinksldjump" highlightClick="1"/>
          </p:cNvPr>
          <p:cNvSpPr/>
          <p:nvPr/>
        </p:nvSpPr>
        <p:spPr>
          <a:xfrm>
            <a:off x="8702193" y="4845496"/>
            <a:ext cx="196483" cy="204040"/>
          </a:xfrm>
          <a:prstGeom prst="actionButtonForwardNext">
            <a:avLst/>
          </a:prstGeom>
          <a:solidFill>
            <a:srgbClr val="E84E1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lumMod val="75000"/>
                </a:schemeClr>
              </a:solidFill>
            </a:endParaRPr>
          </a:p>
        </p:txBody>
      </p:sp>
      <p:sp>
        <p:nvSpPr>
          <p:cNvPr id="7" name="TextBox 6"/>
          <p:cNvSpPr txBox="1"/>
          <p:nvPr/>
        </p:nvSpPr>
        <p:spPr>
          <a:xfrm>
            <a:off x="6725369" y="4816711"/>
            <a:ext cx="1976824" cy="261610"/>
          </a:xfrm>
          <a:prstGeom prst="rect">
            <a:avLst/>
          </a:prstGeom>
          <a:noFill/>
        </p:spPr>
        <p:txBody>
          <a:bodyPr wrap="none" rtlCol="0">
            <a:spAutoFit/>
          </a:bodyPr>
          <a:lstStyle/>
          <a:p>
            <a:pPr algn="r"/>
            <a:r>
              <a:rPr lang="en-US" sz="1100" dirty="0" smtClean="0">
                <a:solidFill>
                  <a:schemeClr val="bg1">
                    <a:lumMod val="75000"/>
                  </a:schemeClr>
                </a:solidFill>
              </a:rPr>
              <a:t>proceed to cloud management</a:t>
            </a:r>
            <a:endParaRPr lang="en-GB" sz="1100" dirty="0">
              <a:solidFill>
                <a:schemeClr val="bg1">
                  <a:lumMod val="75000"/>
                </a:schemeClr>
              </a:solidFill>
            </a:endParaRPr>
          </a:p>
        </p:txBody>
      </p:sp>
    </p:spTree>
    <p:extLst>
      <p:ext uri="{BB962C8B-B14F-4D97-AF65-F5344CB8AC3E}">
        <p14:creationId xmlns:p14="http://schemas.microsoft.com/office/powerpoint/2010/main" val="126154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Fancy an interactive console install?</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35</a:t>
            </a:fld>
            <a:endParaRPr lang="nl-NL" dirty="0"/>
          </a:p>
        </p:txBody>
      </p:sp>
      <p:sp>
        <p:nvSpPr>
          <p:cNvPr id="6" name="Text Placeholder 5"/>
          <p:cNvSpPr>
            <a:spLocks noGrp="1"/>
          </p:cNvSpPr>
          <p:nvPr>
            <p:ph type="body" sz="quarter" idx="14"/>
          </p:nvPr>
        </p:nvSpPr>
        <p:spPr/>
        <p:txBody>
          <a:bodyPr/>
          <a:lstStyle/>
          <a:p>
            <a:r>
              <a:rPr lang="en-US" dirty="0" smtClean="0"/>
              <a:t>Images: Nikhef Housing H234b NDPF science processing data </a:t>
            </a:r>
            <a:r>
              <a:rPr lang="en-US" dirty="0" err="1" smtClean="0"/>
              <a:t>centre</a:t>
            </a:r>
            <a:endParaRPr lang="en-GB" dirty="0"/>
          </a:p>
        </p:txBody>
      </p:sp>
      <p:pic>
        <p:nvPicPr>
          <p:cNvPr id="8" name="Picture 7"/>
          <p:cNvPicPr>
            <a:picLocks noChangeAspect="1"/>
          </p:cNvPicPr>
          <p:nvPr/>
        </p:nvPicPr>
        <p:blipFill>
          <a:blip r:embed="rId2"/>
          <a:stretch>
            <a:fillRect/>
          </a:stretch>
        </p:blipFill>
        <p:spPr>
          <a:xfrm>
            <a:off x="0" y="1129671"/>
            <a:ext cx="9146703" cy="2972131"/>
          </a:xfrm>
          <a:prstGeom prst="rect">
            <a:avLst/>
          </a:prstGeom>
        </p:spPr>
      </p:pic>
      <p:pic>
        <p:nvPicPr>
          <p:cNvPr id="7" name="Picture 6"/>
          <p:cNvPicPr>
            <a:picLocks noChangeAspect="1"/>
          </p:cNvPicPr>
          <p:nvPr/>
        </p:nvPicPr>
        <p:blipFill>
          <a:blip r:embed="rId3"/>
          <a:stretch>
            <a:fillRect/>
          </a:stretch>
        </p:blipFill>
        <p:spPr>
          <a:xfrm>
            <a:off x="7011420" y="0"/>
            <a:ext cx="2135283" cy="4618037"/>
          </a:xfrm>
          <a:prstGeom prst="rect">
            <a:avLst/>
          </a:prstGeom>
        </p:spPr>
      </p:pic>
    </p:spTree>
    <p:extLst>
      <p:ext uri="{BB962C8B-B14F-4D97-AF65-F5344CB8AC3E}">
        <p14:creationId xmlns:p14="http://schemas.microsoft.com/office/powerpoint/2010/main" val="606980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Managing multiple nodes – </a:t>
            </a:r>
            <a:r>
              <a:rPr lang="en-US" i="1" dirty="0" smtClean="0"/>
              <a:t>also virtual ones</a:t>
            </a:r>
            <a:endParaRPr lang="en-GB" i="1"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36</a:t>
            </a:fld>
            <a:endParaRPr lang="nl-NL" dirty="0"/>
          </a:p>
        </p:txBody>
      </p:sp>
      <p:sp>
        <p:nvSpPr>
          <p:cNvPr id="5" name="Text Placeholder 4"/>
          <p:cNvSpPr>
            <a:spLocks noGrp="1"/>
          </p:cNvSpPr>
          <p:nvPr>
            <p:ph type="body" sz="quarter" idx="13"/>
          </p:nvPr>
        </p:nvSpPr>
        <p:spPr>
          <a:xfrm>
            <a:off x="321873" y="964505"/>
            <a:ext cx="8580301" cy="3185160"/>
          </a:xfrm>
        </p:spPr>
        <p:txBody>
          <a:bodyPr/>
          <a:lstStyle/>
          <a:p>
            <a:pPr marL="0" indent="0">
              <a:buNone/>
            </a:pPr>
            <a:r>
              <a:rPr lang="en-US" b="1" dirty="0" smtClean="0"/>
              <a:t>Fabric (Configuration) Management </a:t>
            </a:r>
          </a:p>
          <a:p>
            <a:endParaRPr lang="en-US" dirty="0" smtClean="0"/>
          </a:p>
          <a:p>
            <a:r>
              <a:rPr lang="en-US" dirty="0" smtClean="0">
                <a:solidFill>
                  <a:srgbClr val="00479E"/>
                </a:solidFill>
              </a:rPr>
              <a:t>do you know what is out there?</a:t>
            </a:r>
          </a:p>
          <a:p>
            <a:r>
              <a:rPr lang="en-US" dirty="0" smtClean="0">
                <a:solidFill>
                  <a:srgbClr val="00479E"/>
                </a:solidFill>
              </a:rPr>
              <a:t>update quickly &amp; consistently when </a:t>
            </a:r>
            <a:br>
              <a:rPr lang="en-US" dirty="0" smtClean="0">
                <a:solidFill>
                  <a:srgbClr val="00479E"/>
                </a:solidFill>
              </a:rPr>
            </a:br>
            <a:r>
              <a:rPr lang="en-US" dirty="0" smtClean="0">
                <a:solidFill>
                  <a:srgbClr val="00479E"/>
                </a:solidFill>
              </a:rPr>
              <a:t>vulnerabilities are found?</a:t>
            </a:r>
          </a:p>
          <a:p>
            <a:r>
              <a:rPr lang="en-US" dirty="0" smtClean="0">
                <a:solidFill>
                  <a:srgbClr val="00479E"/>
                </a:solidFill>
              </a:rPr>
              <a:t>versioned repository for rollback?</a:t>
            </a:r>
          </a:p>
          <a:p>
            <a:pPr marL="0" indent="0">
              <a:buNone/>
            </a:pPr>
            <a:endParaRPr lang="en-US" dirty="0" smtClean="0"/>
          </a:p>
          <a:p>
            <a:pPr marL="0" indent="0">
              <a:buNone/>
            </a:pPr>
            <a:r>
              <a:rPr lang="en-US" b="1" dirty="0" smtClean="0"/>
              <a:t>note that not all tooling scales in itself</a:t>
            </a:r>
          </a:p>
          <a:p>
            <a:pPr>
              <a:tabLst>
                <a:tab pos="974725" algn="l"/>
              </a:tabLst>
            </a:pPr>
            <a:r>
              <a:rPr lang="en-US" b="1" dirty="0" smtClean="0">
                <a:solidFill>
                  <a:srgbClr val="00479E"/>
                </a:solidFill>
              </a:rPr>
              <a:t>push</a:t>
            </a:r>
            <a:r>
              <a:rPr lang="en-US" dirty="0" smtClean="0">
                <a:solidFill>
                  <a:srgbClr val="00479E"/>
                </a:solidFill>
              </a:rPr>
              <a:t>:	</a:t>
            </a:r>
            <a:r>
              <a:rPr lang="en-US" dirty="0" err="1" smtClean="0">
                <a:solidFill>
                  <a:srgbClr val="00479E"/>
                </a:solidFill>
              </a:rPr>
              <a:t>ansible</a:t>
            </a:r>
            <a:r>
              <a:rPr lang="en-US" dirty="0" smtClean="0">
                <a:solidFill>
                  <a:srgbClr val="00479E"/>
                </a:solidFill>
              </a:rPr>
              <a:t> using </a:t>
            </a:r>
            <a:r>
              <a:rPr lang="en-US" dirty="0" err="1" smtClean="0">
                <a:solidFill>
                  <a:srgbClr val="00479E"/>
                </a:solidFill>
              </a:rPr>
              <a:t>ssh</a:t>
            </a:r>
            <a:r>
              <a:rPr lang="en-US" dirty="0" smtClean="0">
                <a:solidFill>
                  <a:srgbClr val="00479E"/>
                </a:solidFill>
              </a:rPr>
              <a:t> logins, </a:t>
            </a:r>
            <a:br>
              <a:rPr lang="en-US" dirty="0" smtClean="0">
                <a:solidFill>
                  <a:srgbClr val="00479E"/>
                </a:solidFill>
              </a:rPr>
            </a:br>
            <a:r>
              <a:rPr lang="en-US" dirty="0" smtClean="0">
                <a:solidFill>
                  <a:srgbClr val="00479E"/>
                </a:solidFill>
              </a:rPr>
              <a:t>	or home-</a:t>
            </a:r>
            <a:r>
              <a:rPr lang="en-US" dirty="0" err="1" smtClean="0">
                <a:solidFill>
                  <a:srgbClr val="00479E"/>
                </a:solidFill>
              </a:rPr>
              <a:t>brewn</a:t>
            </a:r>
            <a:r>
              <a:rPr lang="en-US" dirty="0" smtClean="0">
                <a:solidFill>
                  <a:srgbClr val="00479E"/>
                </a:solidFill>
              </a:rPr>
              <a:t> scripting</a:t>
            </a:r>
          </a:p>
          <a:p>
            <a:pPr>
              <a:tabLst>
                <a:tab pos="974725" algn="l"/>
              </a:tabLst>
            </a:pPr>
            <a:r>
              <a:rPr lang="en-US" b="1" dirty="0" smtClean="0">
                <a:solidFill>
                  <a:srgbClr val="00479E"/>
                </a:solidFill>
              </a:rPr>
              <a:t>pull</a:t>
            </a:r>
            <a:r>
              <a:rPr lang="en-US" dirty="0" smtClean="0">
                <a:solidFill>
                  <a:srgbClr val="00479E"/>
                </a:solidFill>
              </a:rPr>
              <a:t>:	each node runs its own actions, e.g. </a:t>
            </a:r>
            <a:r>
              <a:rPr lang="en-US" dirty="0" err="1" smtClean="0">
                <a:solidFill>
                  <a:srgbClr val="00479E"/>
                </a:solidFill>
              </a:rPr>
              <a:t>Quattor</a:t>
            </a:r>
            <a:r>
              <a:rPr lang="en-US" dirty="0" smtClean="0">
                <a:solidFill>
                  <a:srgbClr val="00479E"/>
                </a:solidFill>
              </a:rPr>
              <a:t>, </a:t>
            </a:r>
            <a:r>
              <a:rPr lang="en-US" dirty="0" err="1" smtClean="0">
                <a:solidFill>
                  <a:srgbClr val="00479E"/>
                </a:solidFill>
              </a:rPr>
              <a:t>Saltstack</a:t>
            </a:r>
            <a:r>
              <a:rPr lang="en-US" dirty="0" smtClean="0">
                <a:solidFill>
                  <a:srgbClr val="00479E"/>
                </a:solidFill>
              </a:rPr>
              <a:t>, </a:t>
            </a:r>
            <a:r>
              <a:rPr lang="en-US" dirty="0" err="1">
                <a:solidFill>
                  <a:srgbClr val="00479E"/>
                </a:solidFill>
              </a:rPr>
              <a:t>ansible</a:t>
            </a:r>
            <a:r>
              <a:rPr lang="en-US" dirty="0">
                <a:solidFill>
                  <a:srgbClr val="00479E"/>
                </a:solidFill>
              </a:rPr>
              <a:t>-agent</a:t>
            </a:r>
            <a:r>
              <a:rPr lang="en-US" dirty="0"/>
              <a:t>, …</a:t>
            </a:r>
            <a:endParaRPr lang="en-US" dirty="0" smtClean="0"/>
          </a:p>
        </p:txBody>
      </p:sp>
      <p:sp>
        <p:nvSpPr>
          <p:cNvPr id="6" name="Text Placeholder 5"/>
          <p:cNvSpPr>
            <a:spLocks noGrp="1"/>
          </p:cNvSpPr>
          <p:nvPr>
            <p:ph type="body" sz="quarter" idx="14"/>
          </p:nvPr>
        </p:nvSpPr>
        <p:spPr/>
        <p:txBody>
          <a:bodyPr/>
          <a:lstStyle/>
          <a:p>
            <a:r>
              <a:rPr lang="en-US" dirty="0"/>
              <a:t>Illustration: </a:t>
            </a:r>
            <a:r>
              <a:rPr lang="en-US" dirty="0" smtClean="0"/>
              <a:t>German </a:t>
            </a:r>
            <a:r>
              <a:rPr lang="en-US" dirty="0" err="1" smtClean="0"/>
              <a:t>Cancio</a:t>
            </a:r>
            <a:r>
              <a:rPr lang="en-US" dirty="0" smtClean="0"/>
              <a:t>, CERN, quattor.org, used here as example; see also: ansible.com, saltproject.io, theforeman.org, cfengine.com, puppet.com, …</a:t>
            </a:r>
            <a:endParaRPr lang="en-US" dirty="0"/>
          </a:p>
          <a:p>
            <a:endParaRPr lang="en-GB" dirty="0"/>
          </a:p>
        </p:txBody>
      </p:sp>
      <p:grpSp>
        <p:nvGrpSpPr>
          <p:cNvPr id="80" name="Group 79"/>
          <p:cNvGrpSpPr/>
          <p:nvPr/>
        </p:nvGrpSpPr>
        <p:grpSpPr>
          <a:xfrm>
            <a:off x="4605062" y="780831"/>
            <a:ext cx="4581634" cy="3198628"/>
            <a:chOff x="500034" y="785794"/>
            <a:chExt cx="8540750" cy="5962650"/>
          </a:xfrm>
        </p:grpSpPr>
        <p:sp>
          <p:nvSpPr>
            <p:cNvPr id="9" name="Rectangle 2"/>
            <p:cNvSpPr>
              <a:spLocks noChangeArrowheads="1"/>
            </p:cNvSpPr>
            <p:nvPr/>
          </p:nvSpPr>
          <p:spPr bwMode="auto">
            <a:xfrm>
              <a:off x="652434" y="1647806"/>
              <a:ext cx="3589338" cy="4114800"/>
            </a:xfrm>
            <a:prstGeom prst="rect">
              <a:avLst/>
            </a:prstGeom>
            <a:solidFill>
              <a:srgbClr val="EAEAEA"/>
            </a:solidFill>
            <a:ln w="9525">
              <a:solidFill>
                <a:schemeClr val="tx1"/>
              </a:solidFill>
              <a:miter lim="800000"/>
              <a:headEnd/>
              <a:tailEnd/>
            </a:ln>
            <a:effectLst/>
          </p:spPr>
          <p:txBody>
            <a:bodyPr vert="eaVert" wrap="none"/>
            <a:lstStyle/>
            <a:p>
              <a:pPr algn="ctr"/>
              <a:r>
                <a:rPr lang="en-US" sz="900">
                  <a:latin typeface="Arial Narrow" pitchFamily="34" charset="0"/>
                </a:rPr>
                <a:t>           </a:t>
              </a:r>
            </a:p>
          </p:txBody>
        </p:sp>
        <p:sp>
          <p:nvSpPr>
            <p:cNvPr id="10" name="Rectangle 4"/>
            <p:cNvSpPr>
              <a:spLocks noChangeArrowheads="1"/>
            </p:cNvSpPr>
            <p:nvPr/>
          </p:nvSpPr>
          <p:spPr bwMode="auto">
            <a:xfrm>
              <a:off x="500034" y="1495406"/>
              <a:ext cx="3590925" cy="4114800"/>
            </a:xfrm>
            <a:prstGeom prst="rect">
              <a:avLst/>
            </a:prstGeom>
            <a:solidFill>
              <a:srgbClr val="EAEAEA"/>
            </a:solidFill>
            <a:ln w="9525">
              <a:solidFill>
                <a:schemeClr val="tx1"/>
              </a:solidFill>
              <a:miter lim="800000"/>
              <a:headEnd/>
              <a:tailEnd/>
            </a:ln>
            <a:effectLst/>
          </p:spPr>
          <p:txBody>
            <a:bodyPr vert="eaVert" wrap="none"/>
            <a:lstStyle/>
            <a:p>
              <a:pPr algn="ctr"/>
              <a:r>
                <a:rPr lang="en-US" sz="900">
                  <a:latin typeface="Arial Narrow" pitchFamily="34" charset="0"/>
                </a:rPr>
                <a:t>           </a:t>
              </a:r>
            </a:p>
          </p:txBody>
        </p:sp>
        <p:sp>
          <p:nvSpPr>
            <p:cNvPr id="11" name="Rectangle 5"/>
            <p:cNvSpPr>
              <a:spLocks noChangeArrowheads="1"/>
            </p:cNvSpPr>
            <p:nvPr/>
          </p:nvSpPr>
          <p:spPr bwMode="auto">
            <a:xfrm>
              <a:off x="5757834" y="3705206"/>
              <a:ext cx="2251075" cy="2895600"/>
            </a:xfrm>
            <a:prstGeom prst="rect">
              <a:avLst/>
            </a:prstGeom>
            <a:solidFill>
              <a:srgbClr val="EAEAEA"/>
            </a:solidFill>
            <a:ln w="9525">
              <a:solidFill>
                <a:schemeClr val="tx1"/>
              </a:solidFill>
              <a:miter lim="800000"/>
              <a:headEnd/>
              <a:tailEnd/>
            </a:ln>
            <a:effectLst/>
          </p:spPr>
          <p:txBody>
            <a:bodyPr vert="eaVert" wrap="none"/>
            <a:lstStyle/>
            <a:p>
              <a:pPr algn="ctr"/>
              <a:endParaRPr lang="fr-CH" sz="900">
                <a:latin typeface="Arial Narrow" pitchFamily="34" charset="0"/>
              </a:endParaRPr>
            </a:p>
          </p:txBody>
        </p:sp>
        <p:sp>
          <p:nvSpPr>
            <p:cNvPr id="12" name="Rectangle 6"/>
            <p:cNvSpPr>
              <a:spLocks noChangeArrowheads="1"/>
            </p:cNvSpPr>
            <p:nvPr/>
          </p:nvSpPr>
          <p:spPr bwMode="auto">
            <a:xfrm>
              <a:off x="6138833" y="3324206"/>
              <a:ext cx="1508981" cy="448142"/>
            </a:xfrm>
            <a:prstGeom prst="rect">
              <a:avLst/>
            </a:prstGeom>
            <a:noFill/>
            <a:ln w="25400">
              <a:noFill/>
              <a:miter lim="800000"/>
              <a:headEnd type="none" w="sm" len="sm"/>
              <a:tailEnd type="none" w="sm" len="sm"/>
            </a:ln>
            <a:effectLst/>
          </p:spPr>
          <p:txBody>
            <a:bodyPr wrap="none">
              <a:spAutoFit/>
            </a:bodyPr>
            <a:lstStyle/>
            <a:p>
              <a:pPr eaLnBrk="0" hangingPunct="0"/>
              <a:r>
                <a:rPr lang="en-US" sz="1000" b="1">
                  <a:latin typeface="Arial Narrow" pitchFamily="34" charset="0"/>
                </a:rPr>
                <a:t>Install server</a:t>
              </a:r>
            </a:p>
          </p:txBody>
        </p:sp>
        <p:grpSp>
          <p:nvGrpSpPr>
            <p:cNvPr id="13" name="Group 7"/>
            <p:cNvGrpSpPr>
              <a:grpSpLocks/>
            </p:cNvGrpSpPr>
            <p:nvPr/>
          </p:nvGrpSpPr>
          <p:grpSpPr bwMode="auto">
            <a:xfrm>
              <a:off x="3929034" y="4543406"/>
              <a:ext cx="1524000" cy="685800"/>
              <a:chOff x="2448" y="2832"/>
              <a:chExt cx="1104" cy="432"/>
            </a:xfrm>
          </p:grpSpPr>
          <p:sp>
            <p:nvSpPr>
              <p:cNvPr id="14" name="AutoShape 8"/>
              <p:cNvSpPr>
                <a:spLocks noChangeArrowheads="1"/>
              </p:cNvSpPr>
              <p:nvPr/>
            </p:nvSpPr>
            <p:spPr bwMode="auto">
              <a:xfrm flipH="1">
                <a:off x="2448" y="2832"/>
                <a:ext cx="1104" cy="43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19050">
                <a:solidFill>
                  <a:schemeClr val="tx1"/>
                </a:solidFill>
                <a:miter lim="800000"/>
                <a:headEnd type="none" w="sm" len="sm"/>
                <a:tailEnd type="none" w="sm" len="sm"/>
              </a:ln>
              <a:effectLst/>
            </p:spPr>
            <p:txBody>
              <a:bodyPr wrap="none" anchor="ctr"/>
              <a:lstStyle/>
              <a:p>
                <a:endParaRPr lang="en-US" sz="900"/>
              </a:p>
            </p:txBody>
          </p:sp>
          <p:sp>
            <p:nvSpPr>
              <p:cNvPr id="15" name="Text Box 9"/>
              <p:cNvSpPr txBox="1">
                <a:spLocks noChangeArrowheads="1"/>
              </p:cNvSpPr>
              <p:nvPr/>
            </p:nvSpPr>
            <p:spPr bwMode="auto">
              <a:xfrm>
                <a:off x="2688" y="2928"/>
                <a:ext cx="720" cy="253"/>
              </a:xfrm>
              <a:prstGeom prst="rect">
                <a:avLst/>
              </a:prstGeom>
              <a:noFill/>
              <a:ln w="25400">
                <a:noFill/>
                <a:miter lim="800000"/>
                <a:headEnd type="none" w="sm" len="sm"/>
                <a:tailEnd type="none" w="sm" len="sm"/>
              </a:ln>
              <a:effectLst/>
            </p:spPr>
            <p:txBody>
              <a:bodyPr>
                <a:spAutoFit/>
              </a:bodyPr>
              <a:lstStyle/>
              <a:p>
                <a:pPr algn="ctr" eaLnBrk="0" hangingPunct="0"/>
                <a:r>
                  <a:rPr lang="en-US" sz="800" dirty="0">
                    <a:latin typeface="Arial Narrow" pitchFamily="34" charset="0"/>
                  </a:rPr>
                  <a:t>base OS</a:t>
                </a:r>
              </a:p>
            </p:txBody>
          </p:sp>
        </p:grpSp>
        <p:sp>
          <p:nvSpPr>
            <p:cNvPr id="16" name="Rectangle 10"/>
            <p:cNvSpPr>
              <a:spLocks noChangeArrowheads="1"/>
            </p:cNvSpPr>
            <p:nvPr/>
          </p:nvSpPr>
          <p:spPr bwMode="auto">
            <a:xfrm>
              <a:off x="5605434" y="5000606"/>
              <a:ext cx="268288" cy="609600"/>
            </a:xfrm>
            <a:prstGeom prst="rect">
              <a:avLst/>
            </a:prstGeom>
            <a:solidFill>
              <a:srgbClr val="C0C0C0"/>
            </a:solidFill>
            <a:ln w="9525">
              <a:solidFill>
                <a:schemeClr val="tx1"/>
              </a:solidFill>
              <a:miter lim="800000"/>
              <a:headEnd/>
              <a:tailEnd/>
            </a:ln>
            <a:effectLst/>
          </p:spPr>
          <p:txBody>
            <a:bodyPr vert="eaVert" wrap="none" anchor="ctr"/>
            <a:lstStyle/>
            <a:p>
              <a:pPr algn="ctr"/>
              <a:r>
                <a:rPr lang="en-US" sz="1000">
                  <a:latin typeface="Arial Narrow" pitchFamily="34" charset="0"/>
                </a:rPr>
                <a:t>dhcp</a:t>
              </a:r>
            </a:p>
          </p:txBody>
        </p:sp>
        <p:sp>
          <p:nvSpPr>
            <p:cNvPr id="17" name="Rectangle 11"/>
            <p:cNvSpPr>
              <a:spLocks noChangeArrowheads="1"/>
            </p:cNvSpPr>
            <p:nvPr/>
          </p:nvSpPr>
          <p:spPr bwMode="auto">
            <a:xfrm>
              <a:off x="5605434" y="5762606"/>
              <a:ext cx="300038" cy="504825"/>
            </a:xfrm>
            <a:prstGeom prst="rect">
              <a:avLst/>
            </a:prstGeom>
            <a:solidFill>
              <a:srgbClr val="C0C0C0"/>
            </a:solidFill>
            <a:ln w="9525">
              <a:solidFill>
                <a:schemeClr val="tx1"/>
              </a:solidFill>
              <a:miter lim="800000"/>
              <a:headEnd/>
              <a:tailEnd/>
            </a:ln>
            <a:effectLst/>
          </p:spPr>
          <p:txBody>
            <a:bodyPr vert="eaVert" wrap="none" anchor="ctr"/>
            <a:lstStyle/>
            <a:p>
              <a:pPr algn="ctr"/>
              <a:r>
                <a:rPr lang="en-GB" sz="1000">
                  <a:latin typeface="Arial Narrow" pitchFamily="34" charset="0"/>
                </a:rPr>
                <a:t>pxe</a:t>
              </a:r>
              <a:endParaRPr lang="en-US" sz="1000">
                <a:latin typeface="Arial Narrow" pitchFamily="34" charset="0"/>
              </a:endParaRPr>
            </a:p>
          </p:txBody>
        </p:sp>
        <p:sp>
          <p:nvSpPr>
            <p:cNvPr id="18" name="Rectangle 12"/>
            <p:cNvSpPr>
              <a:spLocks noChangeArrowheads="1"/>
            </p:cNvSpPr>
            <p:nvPr/>
          </p:nvSpPr>
          <p:spPr bwMode="auto">
            <a:xfrm>
              <a:off x="5605434" y="4010006"/>
              <a:ext cx="290513" cy="762000"/>
            </a:xfrm>
            <a:prstGeom prst="rect">
              <a:avLst/>
            </a:prstGeom>
            <a:solidFill>
              <a:srgbClr val="C0C0C0"/>
            </a:solidFill>
            <a:ln w="9525">
              <a:solidFill>
                <a:schemeClr val="tx1"/>
              </a:solidFill>
              <a:miter lim="800000"/>
              <a:headEnd/>
              <a:tailEnd/>
            </a:ln>
            <a:effectLst/>
          </p:spPr>
          <p:txBody>
            <a:bodyPr vert="eaVert" wrap="none" anchor="ctr"/>
            <a:lstStyle/>
            <a:p>
              <a:pPr algn="ctr"/>
              <a:r>
                <a:rPr lang="en-US" sz="1000">
                  <a:latin typeface="Arial Narrow" pitchFamily="34" charset="0"/>
                </a:rPr>
                <a:t>nfs/http</a:t>
              </a:r>
            </a:p>
          </p:txBody>
        </p:sp>
        <p:sp>
          <p:nvSpPr>
            <p:cNvPr id="19" name="Line 13"/>
            <p:cNvSpPr>
              <a:spLocks noChangeShapeType="1"/>
            </p:cNvSpPr>
            <p:nvPr/>
          </p:nvSpPr>
          <p:spPr bwMode="auto">
            <a:xfrm flipH="1" flipV="1">
              <a:off x="5911822" y="4391006"/>
              <a:ext cx="379412" cy="0"/>
            </a:xfrm>
            <a:prstGeom prst="line">
              <a:avLst/>
            </a:prstGeom>
            <a:noFill/>
            <a:ln w="25400">
              <a:solidFill>
                <a:schemeClr val="tx1"/>
              </a:solidFill>
              <a:round/>
              <a:headEnd/>
              <a:tailEnd type="triangle" w="med" len="med"/>
            </a:ln>
            <a:effectLst/>
          </p:spPr>
          <p:txBody>
            <a:bodyPr/>
            <a:lstStyle/>
            <a:p>
              <a:endParaRPr lang="en-US" sz="900"/>
            </a:p>
          </p:txBody>
        </p:sp>
        <p:sp>
          <p:nvSpPr>
            <p:cNvPr id="20" name="AutoShape 14"/>
            <p:cNvSpPr>
              <a:spLocks noChangeArrowheads="1"/>
            </p:cNvSpPr>
            <p:nvPr/>
          </p:nvSpPr>
          <p:spPr bwMode="auto">
            <a:xfrm>
              <a:off x="6215034" y="3781406"/>
              <a:ext cx="1524000" cy="1176338"/>
            </a:xfrm>
            <a:prstGeom prst="roundRect">
              <a:avLst>
                <a:gd name="adj" fmla="val 16667"/>
              </a:avLst>
            </a:prstGeom>
            <a:solidFill>
              <a:srgbClr val="C0C0C0"/>
            </a:solidFill>
            <a:ln w="19050">
              <a:solidFill>
                <a:schemeClr val="tx1"/>
              </a:solidFill>
              <a:round/>
              <a:headEnd type="none" w="sm" len="sm"/>
              <a:tailEnd type="none" w="sm" len="sm"/>
            </a:ln>
            <a:effectLst/>
          </p:spPr>
          <p:txBody>
            <a:bodyPr wrap="none" lIns="90488" tIns="44450" rIns="90488" bIns="44450" anchor="ctr"/>
            <a:lstStyle/>
            <a:p>
              <a:endParaRPr lang="en-US" sz="900"/>
            </a:p>
          </p:txBody>
        </p:sp>
        <p:sp>
          <p:nvSpPr>
            <p:cNvPr id="21" name="Text Box 15"/>
            <p:cNvSpPr txBox="1">
              <a:spLocks noChangeArrowheads="1"/>
            </p:cNvSpPr>
            <p:nvPr/>
          </p:nvSpPr>
          <p:spPr bwMode="auto">
            <a:xfrm>
              <a:off x="6062635" y="3781406"/>
              <a:ext cx="1828800" cy="1120357"/>
            </a:xfrm>
            <a:prstGeom prst="rect">
              <a:avLst/>
            </a:prstGeom>
            <a:noFill/>
            <a:ln w="25400">
              <a:noFill/>
              <a:miter lim="800000"/>
              <a:headEnd type="none" w="sm" len="sm"/>
              <a:tailEnd type="none" w="sm" len="sm"/>
            </a:ln>
            <a:effectLst/>
          </p:spPr>
          <p:txBody>
            <a:bodyPr>
              <a:spAutoFit/>
            </a:bodyPr>
            <a:lstStyle/>
            <a:p>
              <a:pPr algn="ctr" eaLnBrk="0" hangingPunct="0"/>
              <a:r>
                <a:rPr lang="en-US" sz="900" dirty="0">
                  <a:latin typeface="Arial Narrow" pitchFamily="34" charset="0"/>
                </a:rPr>
                <a:t>Vendor </a:t>
              </a:r>
            </a:p>
            <a:p>
              <a:pPr algn="ctr" eaLnBrk="0" hangingPunct="0"/>
              <a:r>
                <a:rPr lang="en-US" sz="900" dirty="0">
                  <a:latin typeface="Arial Narrow" pitchFamily="34" charset="0"/>
                </a:rPr>
                <a:t>System installer</a:t>
              </a:r>
            </a:p>
            <a:p>
              <a:pPr algn="ctr" eaLnBrk="0" hangingPunct="0"/>
              <a:r>
                <a:rPr lang="en-US" sz="800" i="1" dirty="0" smtClean="0">
                  <a:latin typeface="Arial Narrow" pitchFamily="34" charset="0"/>
                </a:rPr>
                <a:t>RHEL*, Solaris,</a:t>
              </a:r>
              <a:endParaRPr lang="en-US" sz="800" i="1" dirty="0">
                <a:latin typeface="Arial Narrow" pitchFamily="34" charset="0"/>
              </a:endParaRPr>
            </a:p>
            <a:p>
              <a:pPr algn="ctr" eaLnBrk="0" hangingPunct="0"/>
              <a:r>
                <a:rPr lang="en-US" sz="800" i="1" dirty="0">
                  <a:latin typeface="Arial Narrow" pitchFamily="34" charset="0"/>
                </a:rPr>
                <a:t>Fedora,…</a:t>
              </a:r>
            </a:p>
          </p:txBody>
        </p:sp>
        <p:grpSp>
          <p:nvGrpSpPr>
            <p:cNvPr id="22" name="Group 16"/>
            <p:cNvGrpSpPr>
              <a:grpSpLocks/>
            </p:cNvGrpSpPr>
            <p:nvPr/>
          </p:nvGrpSpPr>
          <p:grpSpPr bwMode="auto">
            <a:xfrm>
              <a:off x="1109634" y="2638406"/>
              <a:ext cx="2444750" cy="1676400"/>
              <a:chOff x="816" y="1632"/>
              <a:chExt cx="1540" cy="1056"/>
            </a:xfrm>
          </p:grpSpPr>
          <p:sp>
            <p:nvSpPr>
              <p:cNvPr id="23" name="Rectangle 17"/>
              <p:cNvSpPr>
                <a:spLocks noChangeArrowheads="1"/>
              </p:cNvSpPr>
              <p:nvPr/>
            </p:nvSpPr>
            <p:spPr bwMode="auto">
              <a:xfrm>
                <a:off x="864" y="2208"/>
                <a:ext cx="1440" cy="480"/>
              </a:xfrm>
              <a:prstGeom prst="rect">
                <a:avLst/>
              </a:prstGeom>
              <a:solidFill>
                <a:srgbClr val="C0C0C0"/>
              </a:solidFill>
              <a:ln w="19050">
                <a:solidFill>
                  <a:schemeClr val="tx1"/>
                </a:solidFill>
                <a:prstDash val="dash"/>
                <a:miter lim="800000"/>
                <a:headEnd type="none" w="sm" len="sm"/>
                <a:tailEnd type="none" w="sm" len="sm"/>
              </a:ln>
              <a:effectLst/>
            </p:spPr>
            <p:txBody>
              <a:bodyPr wrap="none" lIns="90488" tIns="44450" rIns="90488" bIns="44450" anchor="ctr"/>
              <a:lstStyle/>
              <a:p>
                <a:endParaRPr lang="en-US" sz="900"/>
              </a:p>
            </p:txBody>
          </p:sp>
          <p:sp>
            <p:nvSpPr>
              <p:cNvPr id="24" name="Rectangle 18"/>
              <p:cNvSpPr>
                <a:spLocks noChangeArrowheads="1"/>
              </p:cNvSpPr>
              <p:nvPr/>
            </p:nvSpPr>
            <p:spPr bwMode="auto">
              <a:xfrm>
                <a:off x="816" y="2256"/>
                <a:ext cx="1432" cy="406"/>
              </a:xfrm>
              <a:prstGeom prst="rect">
                <a:avLst/>
              </a:prstGeom>
              <a:noFill/>
              <a:ln w="25400">
                <a:noFill/>
                <a:miter lim="800000"/>
                <a:headEnd type="none" w="sm" len="sm"/>
                <a:tailEnd type="none" w="sm" len="sm"/>
              </a:ln>
              <a:effectLst/>
            </p:spPr>
            <p:txBody>
              <a:bodyPr wrap="none">
                <a:spAutoFit/>
              </a:bodyPr>
              <a:lstStyle/>
              <a:p>
                <a:pPr algn="ctr" eaLnBrk="0" hangingPunct="0"/>
                <a:r>
                  <a:rPr lang="en-US" sz="900" dirty="0">
                    <a:latin typeface="Arial Narrow" pitchFamily="34" charset="0"/>
                  </a:rPr>
                  <a:t>System services</a:t>
                </a:r>
              </a:p>
              <a:p>
                <a:pPr algn="ctr" eaLnBrk="0" hangingPunct="0"/>
                <a:r>
                  <a:rPr lang="en-US" sz="800" i="1" dirty="0">
                    <a:latin typeface="Arial Narrow" pitchFamily="34" charset="0"/>
                  </a:rPr>
                  <a:t>  </a:t>
                </a:r>
                <a:r>
                  <a:rPr lang="en-US" sz="800" i="1" dirty="0" err="1">
                    <a:latin typeface="Arial Narrow" pitchFamily="34" charset="0"/>
                  </a:rPr>
                  <a:t>AFS,LSF,SSH,accounting</a:t>
                </a:r>
                <a:r>
                  <a:rPr lang="en-US" sz="800" i="1" dirty="0">
                    <a:latin typeface="Arial Narrow" pitchFamily="34" charset="0"/>
                  </a:rPr>
                  <a:t>..</a:t>
                </a:r>
              </a:p>
            </p:txBody>
          </p:sp>
          <p:sp>
            <p:nvSpPr>
              <p:cNvPr id="25" name="Rectangle 19"/>
              <p:cNvSpPr>
                <a:spLocks noChangeArrowheads="1"/>
              </p:cNvSpPr>
              <p:nvPr/>
            </p:nvSpPr>
            <p:spPr bwMode="auto">
              <a:xfrm>
                <a:off x="864" y="1632"/>
                <a:ext cx="1440" cy="480"/>
              </a:xfrm>
              <a:prstGeom prst="rect">
                <a:avLst/>
              </a:prstGeom>
              <a:solidFill>
                <a:srgbClr val="C0C0C0"/>
              </a:solidFill>
              <a:ln w="19050">
                <a:solidFill>
                  <a:schemeClr val="tx1"/>
                </a:solidFill>
                <a:prstDash val="dash"/>
                <a:miter lim="800000"/>
                <a:headEnd type="none" w="sm" len="sm"/>
                <a:tailEnd type="none" w="sm" len="sm"/>
              </a:ln>
              <a:effectLst/>
            </p:spPr>
            <p:txBody>
              <a:bodyPr wrap="none" lIns="90488" tIns="44450" rIns="90488" bIns="44450" anchor="ctr"/>
              <a:lstStyle/>
              <a:p>
                <a:endParaRPr lang="en-US" sz="900"/>
              </a:p>
            </p:txBody>
          </p:sp>
          <p:sp>
            <p:nvSpPr>
              <p:cNvPr id="26" name="Text Box 20"/>
              <p:cNvSpPr txBox="1">
                <a:spLocks noChangeArrowheads="1"/>
              </p:cNvSpPr>
              <p:nvPr/>
            </p:nvSpPr>
            <p:spPr bwMode="auto">
              <a:xfrm>
                <a:off x="816" y="1680"/>
                <a:ext cx="1540" cy="406"/>
              </a:xfrm>
              <a:prstGeom prst="rect">
                <a:avLst/>
              </a:prstGeom>
              <a:noFill/>
              <a:ln w="25400">
                <a:noFill/>
                <a:miter lim="800000"/>
                <a:headEnd type="none" w="sm" len="sm"/>
                <a:tailEnd type="none" w="sm" len="sm"/>
              </a:ln>
              <a:effectLst/>
            </p:spPr>
            <p:txBody>
              <a:bodyPr>
                <a:spAutoFit/>
              </a:bodyPr>
              <a:lstStyle/>
              <a:p>
                <a:pPr algn="ctr" eaLnBrk="0" hangingPunct="0"/>
                <a:r>
                  <a:rPr lang="en-US" sz="900">
                    <a:latin typeface="Arial Narrow" pitchFamily="34" charset="0"/>
                  </a:rPr>
                  <a:t>Installed software</a:t>
                </a:r>
              </a:p>
              <a:p>
                <a:pPr algn="ctr" eaLnBrk="0" hangingPunct="0"/>
                <a:r>
                  <a:rPr lang="en-US" sz="800" i="1">
                    <a:latin typeface="Arial Narrow" pitchFamily="34" charset="0"/>
                  </a:rPr>
                  <a:t>kernel, system, applications..</a:t>
                </a:r>
              </a:p>
            </p:txBody>
          </p:sp>
        </p:grpSp>
        <p:grpSp>
          <p:nvGrpSpPr>
            <p:cNvPr id="27" name="Group 21"/>
            <p:cNvGrpSpPr>
              <a:grpSpLocks/>
            </p:cNvGrpSpPr>
            <p:nvPr/>
          </p:nvGrpSpPr>
          <p:grpSpPr bwMode="auto">
            <a:xfrm>
              <a:off x="1033433" y="4314806"/>
              <a:ext cx="2649538" cy="1709738"/>
              <a:chOff x="768" y="2688"/>
              <a:chExt cx="1669" cy="1077"/>
            </a:xfrm>
          </p:grpSpPr>
          <p:sp>
            <p:nvSpPr>
              <p:cNvPr id="28" name="Line 22"/>
              <p:cNvSpPr>
                <a:spLocks noChangeShapeType="1"/>
              </p:cNvSpPr>
              <p:nvPr/>
            </p:nvSpPr>
            <p:spPr bwMode="auto">
              <a:xfrm>
                <a:off x="2208" y="3408"/>
                <a:ext cx="0" cy="357"/>
              </a:xfrm>
              <a:prstGeom prst="line">
                <a:avLst/>
              </a:prstGeom>
              <a:noFill/>
              <a:ln w="25400">
                <a:solidFill>
                  <a:schemeClr val="tx1"/>
                </a:solidFill>
                <a:round/>
                <a:headEnd type="triangle" w="med" len="med"/>
                <a:tailEnd/>
              </a:ln>
              <a:effectLst/>
            </p:spPr>
            <p:txBody>
              <a:bodyPr/>
              <a:lstStyle/>
              <a:p>
                <a:endParaRPr lang="en-US" sz="900"/>
              </a:p>
            </p:txBody>
          </p:sp>
          <p:grpSp>
            <p:nvGrpSpPr>
              <p:cNvPr id="29" name="Group 23"/>
              <p:cNvGrpSpPr>
                <a:grpSpLocks/>
              </p:cNvGrpSpPr>
              <p:nvPr/>
            </p:nvGrpSpPr>
            <p:grpSpPr bwMode="auto">
              <a:xfrm>
                <a:off x="768" y="2688"/>
                <a:ext cx="1669" cy="720"/>
                <a:chOff x="768" y="2688"/>
                <a:chExt cx="1669" cy="720"/>
              </a:xfrm>
            </p:grpSpPr>
            <p:sp>
              <p:nvSpPr>
                <p:cNvPr id="30" name="AutoShape 24"/>
                <p:cNvSpPr>
                  <a:spLocks noChangeArrowheads="1"/>
                </p:cNvSpPr>
                <p:nvPr/>
              </p:nvSpPr>
              <p:spPr bwMode="auto">
                <a:xfrm>
                  <a:off x="1989" y="2976"/>
                  <a:ext cx="448" cy="408"/>
                </a:xfrm>
                <a:prstGeom prst="can">
                  <a:avLst>
                    <a:gd name="adj" fmla="val 35120"/>
                  </a:avLst>
                </a:prstGeom>
                <a:solidFill>
                  <a:srgbClr val="FFFF00">
                    <a:alpha val="49001"/>
                  </a:srgbClr>
                </a:solidFill>
                <a:ln w="19050">
                  <a:solidFill>
                    <a:schemeClr val="tx1"/>
                  </a:solidFill>
                  <a:round/>
                  <a:headEnd/>
                  <a:tailEnd/>
                </a:ln>
                <a:effectLst/>
              </p:spPr>
              <p:txBody>
                <a:bodyPr wrap="none" anchor="ctr"/>
                <a:lstStyle/>
                <a:p>
                  <a:pPr algn="ctr"/>
                  <a:r>
                    <a:rPr lang="en-GB" sz="1000">
                      <a:latin typeface="Arial Narrow" pitchFamily="34" charset="0"/>
                    </a:rPr>
                    <a:t>CCM</a:t>
                  </a:r>
                  <a:endParaRPr lang="en-US" sz="1000">
                    <a:latin typeface="Arial Narrow" pitchFamily="34" charset="0"/>
                  </a:endParaRPr>
                </a:p>
              </p:txBody>
            </p:sp>
            <p:grpSp>
              <p:nvGrpSpPr>
                <p:cNvPr id="31" name="Group 25"/>
                <p:cNvGrpSpPr>
                  <a:grpSpLocks/>
                </p:cNvGrpSpPr>
                <p:nvPr/>
              </p:nvGrpSpPr>
              <p:grpSpPr bwMode="auto">
                <a:xfrm>
                  <a:off x="768" y="2688"/>
                  <a:ext cx="1200" cy="720"/>
                  <a:chOff x="1056" y="2688"/>
                  <a:chExt cx="1200" cy="720"/>
                </a:xfrm>
              </p:grpSpPr>
              <p:sp>
                <p:nvSpPr>
                  <p:cNvPr id="32" name="AutoShape 26"/>
                  <p:cNvSpPr>
                    <a:spLocks noChangeArrowheads="1"/>
                  </p:cNvSpPr>
                  <p:nvPr/>
                </p:nvSpPr>
                <p:spPr bwMode="auto">
                  <a:xfrm rot="16200000">
                    <a:off x="1497" y="2679"/>
                    <a:ext cx="288" cy="306"/>
                  </a:xfrm>
                  <a:prstGeom prst="rightArrow">
                    <a:avLst>
                      <a:gd name="adj1" fmla="val 50000"/>
                      <a:gd name="adj2" fmla="val 25000"/>
                    </a:avLst>
                  </a:prstGeom>
                  <a:solidFill>
                    <a:srgbClr val="008000">
                      <a:alpha val="49001"/>
                    </a:srgbClr>
                  </a:solidFill>
                  <a:ln w="19050">
                    <a:solidFill>
                      <a:schemeClr val="tx1"/>
                    </a:solidFill>
                    <a:miter lim="800000"/>
                    <a:headEnd type="none" w="sm" len="sm"/>
                    <a:tailEnd type="none" w="sm" len="sm"/>
                  </a:ln>
                  <a:effectLst/>
                </p:spPr>
                <p:txBody>
                  <a:bodyPr wrap="none" lIns="90488" tIns="44450" rIns="90488" bIns="44450" anchor="ctr"/>
                  <a:lstStyle/>
                  <a:p>
                    <a:endParaRPr lang="en-US" sz="900"/>
                  </a:p>
                </p:txBody>
              </p:sp>
              <p:sp>
                <p:nvSpPr>
                  <p:cNvPr id="33" name="AutoShape 27"/>
                  <p:cNvSpPr>
                    <a:spLocks noChangeArrowheads="1"/>
                  </p:cNvSpPr>
                  <p:nvPr/>
                </p:nvSpPr>
                <p:spPr bwMode="auto">
                  <a:xfrm>
                    <a:off x="1056" y="2976"/>
                    <a:ext cx="1200" cy="432"/>
                  </a:xfrm>
                  <a:prstGeom prst="roundRect">
                    <a:avLst>
                      <a:gd name="adj" fmla="val 16667"/>
                    </a:avLst>
                  </a:prstGeom>
                  <a:solidFill>
                    <a:srgbClr val="008000">
                      <a:alpha val="49001"/>
                    </a:srgbClr>
                  </a:solidFill>
                  <a:ln w="19050">
                    <a:solidFill>
                      <a:schemeClr val="tx1"/>
                    </a:solidFill>
                    <a:round/>
                    <a:headEnd type="none" w="sm" len="sm"/>
                    <a:tailEnd type="none" w="sm" len="sm"/>
                  </a:ln>
                  <a:effectLst/>
                </p:spPr>
                <p:txBody>
                  <a:bodyPr wrap="none" lIns="90488" tIns="44450" rIns="90488" bIns="44450" anchor="ctr"/>
                  <a:lstStyle/>
                  <a:p>
                    <a:endParaRPr lang="en-US" sz="900"/>
                  </a:p>
                </p:txBody>
              </p:sp>
              <p:sp>
                <p:nvSpPr>
                  <p:cNvPr id="34" name="Rectangle 28"/>
                  <p:cNvSpPr>
                    <a:spLocks noChangeArrowheads="1"/>
                  </p:cNvSpPr>
                  <p:nvPr/>
                </p:nvSpPr>
                <p:spPr bwMode="auto">
                  <a:xfrm>
                    <a:off x="1097" y="2976"/>
                    <a:ext cx="1149" cy="423"/>
                  </a:xfrm>
                  <a:prstGeom prst="rect">
                    <a:avLst/>
                  </a:prstGeom>
                  <a:noFill/>
                  <a:ln w="25400">
                    <a:noFill/>
                    <a:miter lim="800000"/>
                    <a:headEnd type="none" w="sm" len="sm"/>
                    <a:tailEnd type="none" w="sm" len="sm"/>
                  </a:ln>
                  <a:effectLst/>
                </p:spPr>
                <p:txBody>
                  <a:bodyPr wrap="none">
                    <a:spAutoFit/>
                  </a:bodyPr>
                  <a:lstStyle/>
                  <a:p>
                    <a:pPr algn="ctr" eaLnBrk="0" hangingPunct="0"/>
                    <a:r>
                      <a:rPr lang="en-US" sz="900">
                        <a:latin typeface="Arial Narrow" pitchFamily="34" charset="0"/>
                      </a:rPr>
                      <a:t>Node Configuration</a:t>
                    </a:r>
                  </a:p>
                  <a:p>
                    <a:pPr algn="ctr" eaLnBrk="0" hangingPunct="0"/>
                    <a:r>
                      <a:rPr lang="en-US" sz="900">
                        <a:latin typeface="Arial Narrow" pitchFamily="34" charset="0"/>
                      </a:rPr>
                      <a:t> Manager (NCM)</a:t>
                    </a:r>
                  </a:p>
                </p:txBody>
              </p:sp>
            </p:grpSp>
          </p:grpSp>
        </p:grpSp>
        <p:grpSp>
          <p:nvGrpSpPr>
            <p:cNvPr id="35" name="Group 29"/>
            <p:cNvGrpSpPr>
              <a:grpSpLocks/>
            </p:cNvGrpSpPr>
            <p:nvPr/>
          </p:nvGrpSpPr>
          <p:grpSpPr bwMode="auto">
            <a:xfrm>
              <a:off x="3700434" y="785794"/>
              <a:ext cx="5340350" cy="2157412"/>
              <a:chOff x="2448" y="465"/>
              <a:chExt cx="3364" cy="1359"/>
            </a:xfrm>
          </p:grpSpPr>
          <p:grpSp>
            <p:nvGrpSpPr>
              <p:cNvPr id="36" name="Group 30"/>
              <p:cNvGrpSpPr>
                <a:grpSpLocks/>
              </p:cNvGrpSpPr>
              <p:nvPr/>
            </p:nvGrpSpPr>
            <p:grpSpPr bwMode="auto">
              <a:xfrm>
                <a:off x="2448" y="1008"/>
                <a:ext cx="1296" cy="432"/>
                <a:chOff x="2448" y="1008"/>
                <a:chExt cx="1296" cy="432"/>
              </a:xfrm>
            </p:grpSpPr>
            <p:sp>
              <p:nvSpPr>
                <p:cNvPr id="51" name="AutoShape 31"/>
                <p:cNvSpPr>
                  <a:spLocks noChangeArrowheads="1"/>
                </p:cNvSpPr>
                <p:nvPr/>
              </p:nvSpPr>
              <p:spPr bwMode="auto">
                <a:xfrm flipH="1">
                  <a:off x="2448" y="1008"/>
                  <a:ext cx="1104" cy="43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19050">
                  <a:solidFill>
                    <a:srgbClr val="FF0000"/>
                  </a:solidFill>
                  <a:miter lim="800000"/>
                  <a:headEnd type="none" w="sm" len="sm"/>
                  <a:tailEnd type="none" w="sm" len="sm"/>
                </a:ln>
                <a:effectLst/>
              </p:spPr>
              <p:txBody>
                <a:bodyPr wrap="none" anchor="ctr"/>
                <a:lstStyle/>
                <a:p>
                  <a:endParaRPr lang="en-US" sz="900"/>
                </a:p>
              </p:txBody>
            </p:sp>
            <p:sp>
              <p:nvSpPr>
                <p:cNvPr id="52" name="Text Box 32"/>
                <p:cNvSpPr txBox="1">
                  <a:spLocks noChangeArrowheads="1"/>
                </p:cNvSpPr>
                <p:nvPr/>
              </p:nvSpPr>
              <p:spPr bwMode="auto">
                <a:xfrm>
                  <a:off x="2688" y="1104"/>
                  <a:ext cx="1056" cy="265"/>
                </a:xfrm>
                <a:prstGeom prst="rect">
                  <a:avLst/>
                </a:prstGeom>
                <a:noFill/>
                <a:ln w="25400">
                  <a:noFill/>
                  <a:miter lim="800000"/>
                  <a:headEnd type="none" w="sm" len="sm"/>
                  <a:tailEnd type="none" w="sm" len="sm"/>
                </a:ln>
                <a:effectLst/>
              </p:spPr>
              <p:txBody>
                <a:bodyPr>
                  <a:spAutoFit/>
                </a:bodyPr>
                <a:lstStyle/>
                <a:p>
                  <a:pPr eaLnBrk="0" hangingPunct="0"/>
                  <a:r>
                    <a:rPr lang="en-US" sz="900">
                      <a:latin typeface="Arial Narrow" pitchFamily="34" charset="0"/>
                    </a:rPr>
                    <a:t>RPM, PKG</a:t>
                  </a:r>
                </a:p>
              </p:txBody>
            </p:sp>
          </p:grpSp>
          <p:grpSp>
            <p:nvGrpSpPr>
              <p:cNvPr id="37" name="Group 33"/>
              <p:cNvGrpSpPr>
                <a:grpSpLocks/>
              </p:cNvGrpSpPr>
              <p:nvPr/>
            </p:nvGrpSpPr>
            <p:grpSpPr bwMode="auto">
              <a:xfrm>
                <a:off x="3618" y="465"/>
                <a:ext cx="2194" cy="1359"/>
                <a:chOff x="3618" y="465"/>
                <a:chExt cx="2194" cy="1359"/>
              </a:xfrm>
            </p:grpSpPr>
            <p:sp>
              <p:nvSpPr>
                <p:cNvPr id="38" name="Rectangle 34"/>
                <p:cNvSpPr>
                  <a:spLocks noChangeArrowheads="1"/>
                </p:cNvSpPr>
                <p:nvPr/>
              </p:nvSpPr>
              <p:spPr bwMode="auto">
                <a:xfrm>
                  <a:off x="3792" y="768"/>
                  <a:ext cx="1392" cy="1056"/>
                </a:xfrm>
                <a:prstGeom prst="rect">
                  <a:avLst/>
                </a:prstGeom>
                <a:solidFill>
                  <a:srgbClr val="EAEAEA"/>
                </a:solidFill>
                <a:ln w="9525">
                  <a:solidFill>
                    <a:schemeClr val="tx1"/>
                  </a:solidFill>
                  <a:miter lim="800000"/>
                  <a:headEnd/>
                  <a:tailEnd/>
                </a:ln>
                <a:effectLst/>
              </p:spPr>
              <p:txBody>
                <a:bodyPr vert="eaVert" wrap="none"/>
                <a:lstStyle/>
                <a:p>
                  <a:pPr algn="ctr"/>
                  <a:endParaRPr lang="fr-CH" sz="900">
                    <a:latin typeface="Arial Narrow" pitchFamily="34" charset="0"/>
                  </a:endParaRPr>
                </a:p>
              </p:txBody>
            </p:sp>
            <p:sp>
              <p:nvSpPr>
                <p:cNvPr id="39" name="Rectangle 35"/>
                <p:cNvSpPr>
                  <a:spLocks noChangeArrowheads="1"/>
                </p:cNvSpPr>
                <p:nvPr/>
              </p:nvSpPr>
              <p:spPr bwMode="auto">
                <a:xfrm>
                  <a:off x="3751" y="720"/>
                  <a:ext cx="1385" cy="1056"/>
                </a:xfrm>
                <a:prstGeom prst="rect">
                  <a:avLst/>
                </a:prstGeom>
                <a:solidFill>
                  <a:srgbClr val="EAEAEA"/>
                </a:solidFill>
                <a:ln w="9525">
                  <a:solidFill>
                    <a:schemeClr val="tx1"/>
                  </a:solidFill>
                  <a:miter lim="800000"/>
                  <a:headEnd/>
                  <a:tailEnd/>
                </a:ln>
                <a:effectLst/>
              </p:spPr>
              <p:txBody>
                <a:bodyPr vert="eaVert" wrap="none"/>
                <a:lstStyle/>
                <a:p>
                  <a:pPr algn="ctr"/>
                  <a:endParaRPr lang="fr-CH" sz="900">
                    <a:latin typeface="Arial Narrow" pitchFamily="34" charset="0"/>
                  </a:endParaRPr>
                </a:p>
              </p:txBody>
            </p:sp>
            <p:sp>
              <p:nvSpPr>
                <p:cNvPr id="40" name="Rectangle 36"/>
                <p:cNvSpPr>
                  <a:spLocks noChangeArrowheads="1"/>
                </p:cNvSpPr>
                <p:nvPr/>
              </p:nvSpPr>
              <p:spPr bwMode="auto">
                <a:xfrm>
                  <a:off x="3618" y="1085"/>
                  <a:ext cx="168" cy="318"/>
                </a:xfrm>
                <a:prstGeom prst="rect">
                  <a:avLst/>
                </a:prstGeom>
                <a:solidFill>
                  <a:srgbClr val="C0C0C0"/>
                </a:solidFill>
                <a:ln w="9525">
                  <a:solidFill>
                    <a:schemeClr val="tx1"/>
                  </a:solidFill>
                  <a:miter lim="800000"/>
                  <a:headEnd/>
                  <a:tailEnd/>
                </a:ln>
                <a:effectLst/>
              </p:spPr>
              <p:txBody>
                <a:bodyPr vert="eaVert" wrap="none" anchor="ctr"/>
                <a:lstStyle/>
                <a:p>
                  <a:pPr algn="ctr"/>
                  <a:r>
                    <a:rPr lang="en-GB" sz="1000">
                      <a:solidFill>
                        <a:srgbClr val="808080"/>
                      </a:solidFill>
                      <a:latin typeface="Arial Narrow" pitchFamily="34" charset="0"/>
                    </a:rPr>
                    <a:t>nfs</a:t>
                  </a:r>
                  <a:endParaRPr lang="en-US" sz="1000">
                    <a:solidFill>
                      <a:srgbClr val="808080"/>
                    </a:solidFill>
                    <a:latin typeface="Arial Narrow" pitchFamily="34" charset="0"/>
                  </a:endParaRPr>
                </a:p>
              </p:txBody>
            </p:sp>
            <p:sp>
              <p:nvSpPr>
                <p:cNvPr id="41" name="Rectangle 37"/>
                <p:cNvSpPr>
                  <a:spLocks noChangeArrowheads="1"/>
                </p:cNvSpPr>
                <p:nvPr/>
              </p:nvSpPr>
              <p:spPr bwMode="auto">
                <a:xfrm>
                  <a:off x="3618" y="768"/>
                  <a:ext cx="168" cy="318"/>
                </a:xfrm>
                <a:prstGeom prst="rect">
                  <a:avLst/>
                </a:prstGeom>
                <a:solidFill>
                  <a:srgbClr val="C0C0C0"/>
                </a:solidFill>
                <a:ln w="9525">
                  <a:solidFill>
                    <a:schemeClr val="tx1"/>
                  </a:solidFill>
                  <a:miter lim="800000"/>
                  <a:headEnd/>
                  <a:tailEnd/>
                </a:ln>
                <a:effectLst/>
              </p:spPr>
              <p:txBody>
                <a:bodyPr vert="eaVert" wrap="none" anchor="ctr"/>
                <a:lstStyle/>
                <a:p>
                  <a:pPr algn="ctr"/>
                  <a:r>
                    <a:rPr lang="en-GB" sz="1000">
                      <a:latin typeface="Arial Narrow" pitchFamily="34" charset="0"/>
                    </a:rPr>
                    <a:t>http</a:t>
                  </a:r>
                  <a:endParaRPr lang="en-US" sz="1000">
                    <a:latin typeface="Arial Narrow" pitchFamily="34" charset="0"/>
                  </a:endParaRPr>
                </a:p>
              </p:txBody>
            </p:sp>
            <p:sp>
              <p:nvSpPr>
                <p:cNvPr id="42" name="Rectangle 38"/>
                <p:cNvSpPr>
                  <a:spLocks noChangeArrowheads="1"/>
                </p:cNvSpPr>
                <p:nvPr/>
              </p:nvSpPr>
              <p:spPr bwMode="auto">
                <a:xfrm>
                  <a:off x="3618" y="1403"/>
                  <a:ext cx="168" cy="318"/>
                </a:xfrm>
                <a:prstGeom prst="rect">
                  <a:avLst/>
                </a:prstGeom>
                <a:solidFill>
                  <a:srgbClr val="C0C0C0"/>
                </a:solidFill>
                <a:ln w="9525">
                  <a:solidFill>
                    <a:schemeClr val="tx1"/>
                  </a:solidFill>
                  <a:miter lim="800000"/>
                  <a:headEnd/>
                  <a:tailEnd/>
                </a:ln>
                <a:effectLst/>
              </p:spPr>
              <p:txBody>
                <a:bodyPr vert="eaVert" wrap="none" anchor="ctr"/>
                <a:lstStyle/>
                <a:p>
                  <a:pPr algn="ctr"/>
                  <a:r>
                    <a:rPr lang="en-GB" sz="1000">
                      <a:solidFill>
                        <a:srgbClr val="808080"/>
                      </a:solidFill>
                      <a:latin typeface="Arial Narrow" pitchFamily="34" charset="0"/>
                    </a:rPr>
                    <a:t>ftp</a:t>
                  </a:r>
                  <a:endParaRPr lang="en-US" sz="1000">
                    <a:solidFill>
                      <a:srgbClr val="808080"/>
                    </a:solidFill>
                    <a:latin typeface="Arial Narrow" pitchFamily="34" charset="0"/>
                  </a:endParaRPr>
                </a:p>
              </p:txBody>
            </p:sp>
            <p:sp>
              <p:nvSpPr>
                <p:cNvPr id="43" name="Rectangle 39"/>
                <p:cNvSpPr>
                  <a:spLocks noChangeArrowheads="1"/>
                </p:cNvSpPr>
                <p:nvPr/>
              </p:nvSpPr>
              <p:spPr bwMode="auto">
                <a:xfrm>
                  <a:off x="3840" y="465"/>
                  <a:ext cx="1195" cy="282"/>
                </a:xfrm>
                <a:prstGeom prst="rect">
                  <a:avLst/>
                </a:prstGeom>
                <a:noFill/>
                <a:ln w="25400">
                  <a:noFill/>
                  <a:miter lim="800000"/>
                  <a:headEnd type="none" w="sm" len="sm"/>
                  <a:tailEnd type="none" w="sm" len="sm"/>
                </a:ln>
                <a:effectLst/>
              </p:spPr>
              <p:txBody>
                <a:bodyPr wrap="none">
                  <a:spAutoFit/>
                </a:bodyPr>
                <a:lstStyle/>
                <a:p>
                  <a:pPr eaLnBrk="0" hangingPunct="0"/>
                  <a:r>
                    <a:rPr lang="en-US" sz="1000" b="1">
                      <a:latin typeface="Arial Narrow" pitchFamily="34" charset="0"/>
                    </a:rPr>
                    <a:t>Software Servers</a:t>
                  </a:r>
                </a:p>
              </p:txBody>
            </p:sp>
            <p:sp>
              <p:nvSpPr>
                <p:cNvPr id="44" name="Line 40"/>
                <p:cNvSpPr>
                  <a:spLocks noChangeShapeType="1"/>
                </p:cNvSpPr>
                <p:nvPr/>
              </p:nvSpPr>
              <p:spPr bwMode="auto">
                <a:xfrm flipH="1" flipV="1">
                  <a:off x="5040" y="1200"/>
                  <a:ext cx="720" cy="0"/>
                </a:xfrm>
                <a:prstGeom prst="line">
                  <a:avLst/>
                </a:prstGeom>
                <a:noFill/>
                <a:ln w="25400">
                  <a:solidFill>
                    <a:schemeClr val="tx1"/>
                  </a:solidFill>
                  <a:round/>
                  <a:headEnd type="none" w="sm" len="sm"/>
                  <a:tailEnd type="triangle" w="lg" len="med"/>
                </a:ln>
                <a:effectLst/>
              </p:spPr>
              <p:txBody>
                <a:bodyPr/>
                <a:lstStyle/>
                <a:p>
                  <a:endParaRPr lang="en-US" sz="900"/>
                </a:p>
              </p:txBody>
            </p:sp>
            <p:sp>
              <p:nvSpPr>
                <p:cNvPr id="45" name="Rectangle 41"/>
                <p:cNvSpPr>
                  <a:spLocks noChangeArrowheads="1"/>
                </p:cNvSpPr>
                <p:nvPr/>
              </p:nvSpPr>
              <p:spPr bwMode="auto">
                <a:xfrm>
                  <a:off x="5170" y="1008"/>
                  <a:ext cx="642" cy="124"/>
                </a:xfrm>
                <a:prstGeom prst="rect">
                  <a:avLst/>
                </a:prstGeom>
                <a:noFill/>
                <a:ln w="9525">
                  <a:noFill/>
                  <a:miter lim="800000"/>
                  <a:headEnd/>
                  <a:tailEnd/>
                </a:ln>
              </p:spPr>
              <p:txBody>
                <a:bodyPr lIns="0" tIns="0" rIns="0" bIns="0">
                  <a:spAutoFit/>
                </a:bodyPr>
                <a:lstStyle/>
                <a:p>
                  <a:pPr algn="ctr"/>
                  <a:r>
                    <a:rPr lang="en-US" sz="700">
                      <a:solidFill>
                        <a:srgbClr val="000000"/>
                      </a:solidFill>
                      <a:latin typeface="Arial Narrow" pitchFamily="34" charset="0"/>
                    </a:rPr>
                    <a:t>packages</a:t>
                  </a:r>
                  <a:endParaRPr lang="en-US" sz="700">
                    <a:latin typeface="Arial Narrow" pitchFamily="34" charset="0"/>
                  </a:endParaRPr>
                </a:p>
              </p:txBody>
            </p:sp>
            <p:sp>
              <p:nvSpPr>
                <p:cNvPr id="46" name="Rectangle 42"/>
                <p:cNvSpPr>
                  <a:spLocks noChangeArrowheads="1"/>
                </p:cNvSpPr>
                <p:nvPr/>
              </p:nvSpPr>
              <p:spPr bwMode="auto">
                <a:xfrm>
                  <a:off x="5170" y="1248"/>
                  <a:ext cx="642" cy="124"/>
                </a:xfrm>
                <a:prstGeom prst="rect">
                  <a:avLst/>
                </a:prstGeom>
                <a:noFill/>
                <a:ln w="9525">
                  <a:noFill/>
                  <a:miter lim="800000"/>
                  <a:headEnd/>
                  <a:tailEnd/>
                </a:ln>
              </p:spPr>
              <p:txBody>
                <a:bodyPr lIns="0" tIns="0" rIns="0" bIns="0">
                  <a:spAutoFit/>
                </a:bodyPr>
                <a:lstStyle/>
                <a:p>
                  <a:pPr algn="ctr"/>
                  <a:r>
                    <a:rPr lang="en-US" sz="700">
                      <a:solidFill>
                        <a:srgbClr val="000000"/>
                      </a:solidFill>
                      <a:latin typeface="Arial Narrow" pitchFamily="34" charset="0"/>
                    </a:rPr>
                    <a:t>(RPM, PKG)</a:t>
                  </a:r>
                  <a:endParaRPr lang="en-US" sz="700">
                    <a:latin typeface="Arial Narrow" pitchFamily="34" charset="0"/>
                  </a:endParaRPr>
                </a:p>
              </p:txBody>
            </p:sp>
            <p:sp>
              <p:nvSpPr>
                <p:cNvPr id="47" name="AutoShape 43"/>
                <p:cNvSpPr>
                  <a:spLocks noChangeArrowheads="1"/>
                </p:cNvSpPr>
                <p:nvPr/>
              </p:nvSpPr>
              <p:spPr bwMode="auto">
                <a:xfrm>
                  <a:off x="4416" y="864"/>
                  <a:ext cx="576" cy="816"/>
                </a:xfrm>
                <a:prstGeom prst="roundRect">
                  <a:avLst>
                    <a:gd name="adj" fmla="val 16667"/>
                  </a:avLst>
                </a:prstGeom>
                <a:solidFill>
                  <a:srgbClr val="FF0000">
                    <a:alpha val="49001"/>
                  </a:srgbClr>
                </a:solidFill>
                <a:ln w="19050">
                  <a:solidFill>
                    <a:schemeClr val="tx1"/>
                  </a:solidFill>
                  <a:round/>
                  <a:headEnd type="none" w="sm" len="sm"/>
                  <a:tailEnd type="none" w="sm" len="sm"/>
                </a:ln>
                <a:effectLst/>
              </p:spPr>
              <p:txBody>
                <a:bodyPr wrap="none" lIns="90488" tIns="44450" rIns="90488" bIns="44450" anchor="ctr"/>
                <a:lstStyle/>
                <a:p>
                  <a:endParaRPr lang="en-US" sz="900"/>
                </a:p>
              </p:txBody>
            </p:sp>
            <p:sp>
              <p:nvSpPr>
                <p:cNvPr id="48" name="Rectangle 44"/>
                <p:cNvSpPr>
                  <a:spLocks noChangeArrowheads="1"/>
                </p:cNvSpPr>
                <p:nvPr/>
              </p:nvSpPr>
              <p:spPr bwMode="auto">
                <a:xfrm>
                  <a:off x="4464" y="1104"/>
                  <a:ext cx="535" cy="423"/>
                </a:xfrm>
                <a:prstGeom prst="rect">
                  <a:avLst/>
                </a:prstGeom>
                <a:noFill/>
                <a:ln w="25400">
                  <a:noFill/>
                  <a:miter lim="800000"/>
                  <a:headEnd type="none" w="sm" len="sm"/>
                  <a:tailEnd type="none" w="sm" len="sm"/>
                </a:ln>
                <a:effectLst/>
              </p:spPr>
              <p:txBody>
                <a:bodyPr>
                  <a:spAutoFit/>
                </a:bodyPr>
                <a:lstStyle/>
                <a:p>
                  <a:pPr algn="ctr" eaLnBrk="0" hangingPunct="0"/>
                  <a:r>
                    <a:rPr lang="en-US" sz="900" dirty="0" err="1">
                      <a:latin typeface="Arial Narrow" pitchFamily="34" charset="0"/>
                    </a:rPr>
                    <a:t>SWRep</a:t>
                  </a:r>
                  <a:endParaRPr lang="en-US" sz="900" dirty="0">
                    <a:latin typeface="Arial Narrow" pitchFamily="34" charset="0"/>
                  </a:endParaRPr>
                </a:p>
              </p:txBody>
            </p:sp>
            <p:sp>
              <p:nvSpPr>
                <p:cNvPr id="49" name="AutoShape 45"/>
                <p:cNvSpPr>
                  <a:spLocks noChangeArrowheads="1"/>
                </p:cNvSpPr>
                <p:nvPr/>
              </p:nvSpPr>
              <p:spPr bwMode="auto">
                <a:xfrm>
                  <a:off x="3936" y="864"/>
                  <a:ext cx="448" cy="816"/>
                </a:xfrm>
                <a:prstGeom prst="can">
                  <a:avLst>
                    <a:gd name="adj" fmla="val 63969"/>
                  </a:avLst>
                </a:prstGeom>
                <a:solidFill>
                  <a:srgbClr val="FF0000">
                    <a:alpha val="49001"/>
                  </a:srgbClr>
                </a:solidFill>
                <a:ln w="19050">
                  <a:solidFill>
                    <a:schemeClr val="tx1"/>
                  </a:solidFill>
                  <a:round/>
                  <a:headEnd/>
                  <a:tailEnd/>
                </a:ln>
                <a:effectLst/>
              </p:spPr>
              <p:txBody>
                <a:bodyPr wrap="none" anchor="ctr"/>
                <a:lstStyle/>
                <a:p>
                  <a:pPr algn="ctr"/>
                  <a:endParaRPr lang="fr-CH" sz="1000">
                    <a:latin typeface="Arial Narrow" pitchFamily="34" charset="0"/>
                  </a:endParaRPr>
                </a:p>
              </p:txBody>
            </p:sp>
            <p:sp>
              <p:nvSpPr>
                <p:cNvPr id="50" name="Text Box 46"/>
                <p:cNvSpPr txBox="1">
                  <a:spLocks noChangeArrowheads="1"/>
                </p:cNvSpPr>
                <p:nvPr/>
              </p:nvSpPr>
              <p:spPr bwMode="auto">
                <a:xfrm rot="5400000">
                  <a:off x="3821" y="1316"/>
                  <a:ext cx="672" cy="247"/>
                </a:xfrm>
                <a:prstGeom prst="rect">
                  <a:avLst/>
                </a:prstGeom>
                <a:noFill/>
                <a:ln w="25400">
                  <a:noFill/>
                  <a:miter lim="800000"/>
                  <a:headEnd type="none" w="sm" len="sm"/>
                  <a:tailEnd type="none" w="sm" len="sm"/>
                </a:ln>
                <a:effectLst/>
              </p:spPr>
              <p:txBody>
                <a:bodyPr>
                  <a:spAutoFit/>
                </a:bodyPr>
                <a:lstStyle/>
                <a:p>
                  <a:pPr algn="ctr" eaLnBrk="0" hangingPunct="0"/>
                  <a:r>
                    <a:rPr lang="en-US" sz="800">
                      <a:latin typeface="Arial Narrow" pitchFamily="34" charset="0"/>
                    </a:rPr>
                    <a:t>packages</a:t>
                  </a:r>
                </a:p>
              </p:txBody>
            </p:sp>
          </p:grpSp>
        </p:grpSp>
        <p:grpSp>
          <p:nvGrpSpPr>
            <p:cNvPr id="53" name="Group 47"/>
            <p:cNvGrpSpPr>
              <a:grpSpLocks/>
            </p:cNvGrpSpPr>
            <p:nvPr/>
          </p:nvGrpSpPr>
          <p:grpSpPr bwMode="auto">
            <a:xfrm>
              <a:off x="2709836" y="5986444"/>
              <a:ext cx="1266826" cy="762000"/>
              <a:chOff x="1152" y="3744"/>
              <a:chExt cx="798" cy="480"/>
            </a:xfrm>
          </p:grpSpPr>
          <p:sp>
            <p:nvSpPr>
              <p:cNvPr id="54" name="AutoShape 48"/>
              <p:cNvSpPr>
                <a:spLocks noChangeArrowheads="1"/>
              </p:cNvSpPr>
              <p:nvPr/>
            </p:nvSpPr>
            <p:spPr bwMode="auto">
              <a:xfrm>
                <a:off x="1152" y="3744"/>
                <a:ext cx="798" cy="480"/>
              </a:xfrm>
              <a:prstGeom prst="cloudCallout">
                <a:avLst>
                  <a:gd name="adj1" fmla="val 3472"/>
                  <a:gd name="adj2" fmla="val 41667"/>
                </a:avLst>
              </a:prstGeom>
              <a:solidFill>
                <a:schemeClr val="accent2">
                  <a:alpha val="49001"/>
                </a:schemeClr>
              </a:solidFill>
              <a:ln w="19050">
                <a:solidFill>
                  <a:schemeClr val="tx1"/>
                </a:solidFill>
                <a:round/>
                <a:headEnd type="none" w="sm" len="sm"/>
                <a:tailEnd type="none" w="sm" len="sm"/>
              </a:ln>
              <a:effectLst/>
            </p:spPr>
            <p:txBody>
              <a:bodyPr/>
              <a:lstStyle/>
              <a:p>
                <a:pPr algn="ctr" eaLnBrk="0" hangingPunct="0"/>
                <a:endParaRPr lang="fr-CH" sz="900">
                  <a:latin typeface="Arial Narrow" pitchFamily="34" charset="0"/>
                </a:endParaRPr>
              </a:p>
            </p:txBody>
          </p:sp>
          <p:sp>
            <p:nvSpPr>
              <p:cNvPr id="55" name="Text Box 49"/>
              <p:cNvSpPr txBox="1">
                <a:spLocks noChangeArrowheads="1"/>
              </p:cNvSpPr>
              <p:nvPr/>
            </p:nvSpPr>
            <p:spPr bwMode="auto">
              <a:xfrm>
                <a:off x="1235" y="3832"/>
                <a:ext cx="607" cy="282"/>
              </a:xfrm>
              <a:prstGeom prst="rect">
                <a:avLst/>
              </a:prstGeom>
              <a:noFill/>
              <a:ln w="25400">
                <a:noFill/>
                <a:miter lim="800000"/>
                <a:headEnd type="none" w="sm" len="sm"/>
                <a:tailEnd type="none" w="sm" len="sm"/>
              </a:ln>
              <a:effectLst/>
            </p:spPr>
            <p:txBody>
              <a:bodyPr wrap="none">
                <a:spAutoFit/>
              </a:bodyPr>
              <a:lstStyle/>
              <a:p>
                <a:pPr eaLnBrk="0" hangingPunct="0"/>
                <a:r>
                  <a:rPr lang="en-US" sz="1000" dirty="0" smtClean="0">
                    <a:latin typeface="Arial Narrow" pitchFamily="34" charset="0"/>
                  </a:rPr>
                  <a:t>(s)CDB</a:t>
                </a:r>
                <a:endParaRPr lang="en-US" sz="1000" dirty="0">
                  <a:latin typeface="Arial Narrow" pitchFamily="34" charset="0"/>
                </a:endParaRPr>
              </a:p>
            </p:txBody>
          </p:sp>
        </p:grpSp>
        <p:sp>
          <p:nvSpPr>
            <p:cNvPr id="56" name="Text Box 50"/>
            <p:cNvSpPr txBox="1">
              <a:spLocks noChangeArrowheads="1"/>
            </p:cNvSpPr>
            <p:nvPr/>
          </p:nvSpPr>
          <p:spPr bwMode="auto">
            <a:xfrm>
              <a:off x="1338233" y="1038206"/>
              <a:ext cx="1777399" cy="448142"/>
            </a:xfrm>
            <a:prstGeom prst="rect">
              <a:avLst/>
            </a:prstGeom>
            <a:solidFill>
              <a:schemeClr val="bg1"/>
            </a:solidFill>
            <a:ln w="25400">
              <a:noFill/>
              <a:miter lim="800000"/>
              <a:headEnd type="none" w="sm" len="sm"/>
              <a:tailEnd type="none" w="sm" len="sm"/>
            </a:ln>
            <a:effectLst/>
          </p:spPr>
          <p:txBody>
            <a:bodyPr wrap="none">
              <a:spAutoFit/>
            </a:bodyPr>
            <a:lstStyle/>
            <a:p>
              <a:pPr eaLnBrk="0" hangingPunct="0"/>
              <a:r>
                <a:rPr lang="en-US" sz="1000" b="1">
                  <a:latin typeface="Arial Narrow" pitchFamily="34" charset="0"/>
                </a:rPr>
                <a:t>Standard nodes</a:t>
              </a:r>
            </a:p>
          </p:txBody>
        </p:sp>
        <p:sp>
          <p:nvSpPr>
            <p:cNvPr id="57" name="Text Box 51"/>
            <p:cNvSpPr txBox="1">
              <a:spLocks noChangeArrowheads="1"/>
            </p:cNvSpPr>
            <p:nvPr/>
          </p:nvSpPr>
          <p:spPr bwMode="auto">
            <a:xfrm>
              <a:off x="1338233" y="1038206"/>
              <a:ext cx="1904998" cy="448142"/>
            </a:xfrm>
            <a:prstGeom prst="rect">
              <a:avLst/>
            </a:prstGeom>
            <a:solidFill>
              <a:schemeClr val="bg1"/>
            </a:solidFill>
            <a:ln w="25400">
              <a:noFill/>
              <a:miter lim="800000"/>
              <a:headEnd type="none" w="sm" len="sm"/>
              <a:tailEnd type="none" w="sm" len="sm"/>
            </a:ln>
            <a:effectLst/>
          </p:spPr>
          <p:txBody>
            <a:bodyPr>
              <a:spAutoFit/>
            </a:bodyPr>
            <a:lstStyle/>
            <a:p>
              <a:pPr eaLnBrk="0" hangingPunct="0"/>
              <a:r>
                <a:rPr lang="en-US" sz="1000" b="1">
                  <a:latin typeface="Arial Narrow" pitchFamily="34" charset="0"/>
                </a:rPr>
                <a:t>Managed nodes</a:t>
              </a:r>
            </a:p>
          </p:txBody>
        </p:sp>
        <p:grpSp>
          <p:nvGrpSpPr>
            <p:cNvPr id="58" name="Group 52"/>
            <p:cNvGrpSpPr>
              <a:grpSpLocks/>
            </p:cNvGrpSpPr>
            <p:nvPr/>
          </p:nvGrpSpPr>
          <p:grpSpPr bwMode="auto">
            <a:xfrm>
              <a:off x="3929034" y="4924406"/>
              <a:ext cx="5029200" cy="1524000"/>
              <a:chOff x="2592" y="3072"/>
              <a:chExt cx="3168" cy="960"/>
            </a:xfrm>
          </p:grpSpPr>
          <p:sp>
            <p:nvSpPr>
              <p:cNvPr id="59" name="Line 53"/>
              <p:cNvSpPr>
                <a:spLocks noChangeShapeType="1"/>
              </p:cNvSpPr>
              <p:nvPr/>
            </p:nvSpPr>
            <p:spPr bwMode="auto">
              <a:xfrm>
                <a:off x="4512" y="3888"/>
                <a:ext cx="0" cy="144"/>
              </a:xfrm>
              <a:prstGeom prst="line">
                <a:avLst/>
              </a:prstGeom>
              <a:noFill/>
              <a:ln w="25400">
                <a:solidFill>
                  <a:schemeClr val="tx1"/>
                </a:solidFill>
                <a:round/>
                <a:headEnd type="triangle" w="med" len="med"/>
                <a:tailEnd/>
              </a:ln>
              <a:effectLst/>
            </p:spPr>
            <p:txBody>
              <a:bodyPr/>
              <a:lstStyle/>
              <a:p>
                <a:endParaRPr lang="en-US" sz="900"/>
              </a:p>
            </p:txBody>
          </p:sp>
          <p:sp>
            <p:nvSpPr>
              <p:cNvPr id="60" name="Line 54"/>
              <p:cNvSpPr>
                <a:spLocks noChangeShapeType="1"/>
              </p:cNvSpPr>
              <p:nvPr/>
            </p:nvSpPr>
            <p:spPr bwMode="auto">
              <a:xfrm flipH="1" flipV="1">
                <a:off x="2592" y="4032"/>
                <a:ext cx="1920" cy="0"/>
              </a:xfrm>
              <a:prstGeom prst="line">
                <a:avLst/>
              </a:prstGeom>
              <a:noFill/>
              <a:ln w="25400">
                <a:solidFill>
                  <a:schemeClr val="tx1"/>
                </a:solidFill>
                <a:round/>
                <a:headEnd/>
                <a:tailEnd/>
              </a:ln>
              <a:effectLst/>
            </p:spPr>
            <p:txBody>
              <a:bodyPr/>
              <a:lstStyle/>
              <a:p>
                <a:endParaRPr lang="en-US" sz="900"/>
              </a:p>
            </p:txBody>
          </p:sp>
          <p:grpSp>
            <p:nvGrpSpPr>
              <p:cNvPr id="61" name="Group 55"/>
              <p:cNvGrpSpPr>
                <a:grpSpLocks/>
              </p:cNvGrpSpPr>
              <p:nvPr/>
            </p:nvGrpSpPr>
            <p:grpSpPr bwMode="auto">
              <a:xfrm>
                <a:off x="3840" y="3072"/>
                <a:ext cx="1920" cy="822"/>
                <a:chOff x="3840" y="3072"/>
                <a:chExt cx="1920" cy="822"/>
              </a:xfrm>
            </p:grpSpPr>
            <p:sp>
              <p:nvSpPr>
                <p:cNvPr id="62" name="AutoShape 56"/>
                <p:cNvSpPr>
                  <a:spLocks noChangeArrowheads="1"/>
                </p:cNvSpPr>
                <p:nvPr/>
              </p:nvSpPr>
              <p:spPr bwMode="auto">
                <a:xfrm>
                  <a:off x="4032" y="3264"/>
                  <a:ext cx="1008" cy="624"/>
                </a:xfrm>
                <a:prstGeom prst="roundRect">
                  <a:avLst>
                    <a:gd name="adj" fmla="val 16667"/>
                  </a:avLst>
                </a:prstGeom>
                <a:solidFill>
                  <a:schemeClr val="accent1"/>
                </a:solidFill>
                <a:ln w="19050">
                  <a:solidFill>
                    <a:schemeClr val="tx1"/>
                  </a:solidFill>
                  <a:round/>
                  <a:headEnd type="none" w="sm" len="sm"/>
                  <a:tailEnd type="none" w="sm" len="sm"/>
                </a:ln>
                <a:effectLst/>
              </p:spPr>
              <p:txBody>
                <a:bodyPr wrap="none" lIns="90488" tIns="44450" rIns="90488" bIns="44450" anchor="ctr"/>
                <a:lstStyle/>
                <a:p>
                  <a:endParaRPr lang="en-US" sz="900"/>
                </a:p>
              </p:txBody>
            </p:sp>
            <p:sp>
              <p:nvSpPr>
                <p:cNvPr id="63" name="Rectangle 57"/>
                <p:cNvSpPr>
                  <a:spLocks noChangeArrowheads="1"/>
                </p:cNvSpPr>
                <p:nvPr/>
              </p:nvSpPr>
              <p:spPr bwMode="auto">
                <a:xfrm>
                  <a:off x="4080" y="3312"/>
                  <a:ext cx="864" cy="582"/>
                </a:xfrm>
                <a:prstGeom prst="rect">
                  <a:avLst/>
                </a:prstGeom>
                <a:noFill/>
                <a:ln w="25400">
                  <a:noFill/>
                  <a:miter lim="800000"/>
                  <a:headEnd type="none" w="sm" len="sm"/>
                  <a:tailEnd type="none" w="sm" len="sm"/>
                </a:ln>
                <a:effectLst/>
              </p:spPr>
              <p:txBody>
                <a:bodyPr>
                  <a:spAutoFit/>
                </a:bodyPr>
                <a:lstStyle/>
                <a:p>
                  <a:pPr algn="ctr" eaLnBrk="0" hangingPunct="0"/>
                  <a:r>
                    <a:rPr lang="en-US" sz="900">
                      <a:latin typeface="Arial Narrow" pitchFamily="34" charset="0"/>
                    </a:rPr>
                    <a:t>Install Manager</a:t>
                  </a:r>
                </a:p>
                <a:p>
                  <a:pPr algn="ctr" eaLnBrk="0" hangingPunct="0"/>
                  <a:endParaRPr lang="en-US" sz="900">
                    <a:latin typeface="Arial Narrow" pitchFamily="34" charset="0"/>
                  </a:endParaRPr>
                </a:p>
              </p:txBody>
            </p:sp>
            <p:sp>
              <p:nvSpPr>
                <p:cNvPr id="64" name="Line 58"/>
                <p:cNvSpPr>
                  <a:spLocks noChangeShapeType="1"/>
                </p:cNvSpPr>
                <p:nvPr/>
              </p:nvSpPr>
              <p:spPr bwMode="auto">
                <a:xfrm flipH="1" flipV="1">
                  <a:off x="3840" y="3360"/>
                  <a:ext cx="221" cy="0"/>
                </a:xfrm>
                <a:prstGeom prst="line">
                  <a:avLst/>
                </a:prstGeom>
                <a:noFill/>
                <a:ln w="25400">
                  <a:solidFill>
                    <a:schemeClr val="tx1"/>
                  </a:solidFill>
                  <a:round/>
                  <a:headEnd/>
                  <a:tailEnd type="triangle" w="med" len="med"/>
                </a:ln>
                <a:effectLst/>
              </p:spPr>
              <p:txBody>
                <a:bodyPr/>
                <a:lstStyle/>
                <a:p>
                  <a:endParaRPr lang="en-US" sz="900"/>
                </a:p>
              </p:txBody>
            </p:sp>
            <p:sp>
              <p:nvSpPr>
                <p:cNvPr id="65" name="Line 59"/>
                <p:cNvSpPr>
                  <a:spLocks noChangeShapeType="1"/>
                </p:cNvSpPr>
                <p:nvPr/>
              </p:nvSpPr>
              <p:spPr bwMode="auto">
                <a:xfrm flipH="1" flipV="1">
                  <a:off x="3847" y="3792"/>
                  <a:ext cx="248" cy="0"/>
                </a:xfrm>
                <a:prstGeom prst="line">
                  <a:avLst/>
                </a:prstGeom>
                <a:noFill/>
                <a:ln w="25400">
                  <a:solidFill>
                    <a:schemeClr val="tx1"/>
                  </a:solidFill>
                  <a:round/>
                  <a:headEnd/>
                  <a:tailEnd type="triangle" w="med" len="med"/>
                </a:ln>
                <a:effectLst/>
              </p:spPr>
              <p:txBody>
                <a:bodyPr/>
                <a:lstStyle/>
                <a:p>
                  <a:endParaRPr lang="en-US" sz="900"/>
                </a:p>
              </p:txBody>
            </p:sp>
            <p:sp>
              <p:nvSpPr>
                <p:cNvPr id="66" name="Line 60"/>
                <p:cNvSpPr>
                  <a:spLocks noChangeShapeType="1"/>
                </p:cNvSpPr>
                <p:nvPr/>
              </p:nvSpPr>
              <p:spPr bwMode="auto">
                <a:xfrm>
                  <a:off x="4512" y="3072"/>
                  <a:ext cx="0" cy="192"/>
                </a:xfrm>
                <a:prstGeom prst="line">
                  <a:avLst/>
                </a:prstGeom>
                <a:noFill/>
                <a:ln w="25400">
                  <a:solidFill>
                    <a:schemeClr val="tx1"/>
                  </a:solidFill>
                  <a:round/>
                  <a:headEnd type="triangle" w="med" len="med"/>
                  <a:tailEnd/>
                </a:ln>
                <a:effectLst/>
              </p:spPr>
              <p:txBody>
                <a:bodyPr/>
                <a:lstStyle/>
                <a:p>
                  <a:endParaRPr lang="en-US" sz="900"/>
                </a:p>
              </p:txBody>
            </p:sp>
            <p:sp>
              <p:nvSpPr>
                <p:cNvPr id="67" name="Rectangle 61"/>
                <p:cNvSpPr>
                  <a:spLocks noChangeArrowheads="1"/>
                </p:cNvSpPr>
                <p:nvPr/>
              </p:nvSpPr>
              <p:spPr bwMode="auto">
                <a:xfrm>
                  <a:off x="5118" y="3216"/>
                  <a:ext cx="642" cy="247"/>
                </a:xfrm>
                <a:prstGeom prst="rect">
                  <a:avLst/>
                </a:prstGeom>
                <a:noFill/>
                <a:ln w="9525">
                  <a:noFill/>
                  <a:miter lim="800000"/>
                  <a:headEnd/>
                  <a:tailEnd/>
                </a:ln>
              </p:spPr>
              <p:txBody>
                <a:bodyPr lIns="0" tIns="0" rIns="0" bIns="0">
                  <a:spAutoFit/>
                </a:bodyPr>
                <a:lstStyle/>
                <a:p>
                  <a:pPr algn="ctr"/>
                  <a:r>
                    <a:rPr lang="en-US" sz="700">
                      <a:solidFill>
                        <a:srgbClr val="000000"/>
                      </a:solidFill>
                      <a:latin typeface="Arial Narrow" pitchFamily="34" charset="0"/>
                    </a:rPr>
                    <a:t>Node </a:t>
                  </a:r>
                </a:p>
                <a:p>
                  <a:pPr algn="ctr"/>
                  <a:r>
                    <a:rPr lang="en-US" sz="700">
                      <a:solidFill>
                        <a:srgbClr val="000000"/>
                      </a:solidFill>
                      <a:latin typeface="Arial Narrow" pitchFamily="34" charset="0"/>
                    </a:rPr>
                    <a:t>(re)install</a:t>
                  </a:r>
                  <a:endParaRPr lang="en-US" sz="700">
                    <a:latin typeface="Arial Narrow" pitchFamily="34" charset="0"/>
                  </a:endParaRPr>
                </a:p>
              </p:txBody>
            </p:sp>
            <p:sp>
              <p:nvSpPr>
                <p:cNvPr id="68" name="Line 62"/>
                <p:cNvSpPr>
                  <a:spLocks noChangeShapeType="1"/>
                </p:cNvSpPr>
                <p:nvPr/>
              </p:nvSpPr>
              <p:spPr bwMode="auto">
                <a:xfrm flipH="1" flipV="1">
                  <a:off x="5040" y="3552"/>
                  <a:ext cx="576" cy="0"/>
                </a:xfrm>
                <a:prstGeom prst="line">
                  <a:avLst/>
                </a:prstGeom>
                <a:noFill/>
                <a:ln w="25400">
                  <a:solidFill>
                    <a:schemeClr val="tx1"/>
                  </a:solidFill>
                  <a:round/>
                  <a:headEnd type="none" w="sm" len="sm"/>
                  <a:tailEnd type="triangle" w="lg" len="med"/>
                </a:ln>
                <a:effectLst/>
              </p:spPr>
              <p:txBody>
                <a:bodyPr/>
                <a:lstStyle/>
                <a:p>
                  <a:endParaRPr lang="en-US" sz="900"/>
                </a:p>
              </p:txBody>
            </p:sp>
          </p:grpSp>
        </p:grpSp>
        <p:grpSp>
          <p:nvGrpSpPr>
            <p:cNvPr id="69" name="Group 63"/>
            <p:cNvGrpSpPr>
              <a:grpSpLocks/>
            </p:cNvGrpSpPr>
            <p:nvPr/>
          </p:nvGrpSpPr>
          <p:grpSpPr bwMode="auto">
            <a:xfrm>
              <a:off x="728634" y="1571606"/>
              <a:ext cx="2921000" cy="3581400"/>
              <a:chOff x="576" y="960"/>
              <a:chExt cx="1840" cy="2256"/>
            </a:xfrm>
          </p:grpSpPr>
          <p:grpSp>
            <p:nvGrpSpPr>
              <p:cNvPr id="70" name="Group 64"/>
              <p:cNvGrpSpPr>
                <a:grpSpLocks/>
              </p:cNvGrpSpPr>
              <p:nvPr/>
            </p:nvGrpSpPr>
            <p:grpSpPr bwMode="auto">
              <a:xfrm>
                <a:off x="768" y="960"/>
                <a:ext cx="1648" cy="672"/>
                <a:chOff x="768" y="960"/>
                <a:chExt cx="1648" cy="672"/>
              </a:xfrm>
            </p:grpSpPr>
            <p:sp>
              <p:nvSpPr>
                <p:cNvPr id="74" name="AutoShape 65"/>
                <p:cNvSpPr>
                  <a:spLocks noChangeArrowheads="1"/>
                </p:cNvSpPr>
                <p:nvPr/>
              </p:nvSpPr>
              <p:spPr bwMode="auto">
                <a:xfrm>
                  <a:off x="1968" y="960"/>
                  <a:ext cx="448" cy="408"/>
                </a:xfrm>
                <a:prstGeom prst="can">
                  <a:avLst>
                    <a:gd name="adj" fmla="val 35120"/>
                  </a:avLst>
                </a:prstGeom>
                <a:solidFill>
                  <a:srgbClr val="FF0000">
                    <a:alpha val="49001"/>
                  </a:srgbClr>
                </a:solidFill>
                <a:ln w="19050">
                  <a:solidFill>
                    <a:schemeClr val="tx1"/>
                  </a:solidFill>
                  <a:round/>
                  <a:headEnd/>
                  <a:tailEnd/>
                </a:ln>
                <a:effectLst/>
              </p:spPr>
              <p:txBody>
                <a:bodyPr wrap="none" anchor="ctr"/>
                <a:lstStyle/>
                <a:p>
                  <a:pPr algn="ctr"/>
                  <a:r>
                    <a:rPr lang="en-GB" sz="1000">
                      <a:latin typeface="Arial Narrow" pitchFamily="34" charset="0"/>
                    </a:rPr>
                    <a:t>cache</a:t>
                  </a:r>
                  <a:endParaRPr lang="en-US" sz="1000">
                    <a:latin typeface="Arial Narrow" pitchFamily="34" charset="0"/>
                  </a:endParaRPr>
                </a:p>
              </p:txBody>
            </p:sp>
            <p:sp>
              <p:nvSpPr>
                <p:cNvPr id="75" name="AutoShape 66"/>
                <p:cNvSpPr>
                  <a:spLocks noChangeArrowheads="1"/>
                </p:cNvSpPr>
                <p:nvPr/>
              </p:nvSpPr>
              <p:spPr bwMode="auto">
                <a:xfrm rot="5400000">
                  <a:off x="1185" y="1359"/>
                  <a:ext cx="240" cy="306"/>
                </a:xfrm>
                <a:prstGeom prst="rightArrow">
                  <a:avLst>
                    <a:gd name="adj1" fmla="val 50000"/>
                    <a:gd name="adj2" fmla="val 25000"/>
                  </a:avLst>
                </a:prstGeom>
                <a:solidFill>
                  <a:srgbClr val="FF0000">
                    <a:alpha val="49001"/>
                  </a:srgbClr>
                </a:solidFill>
                <a:ln w="19050">
                  <a:solidFill>
                    <a:schemeClr val="tx1"/>
                  </a:solidFill>
                  <a:miter lim="800000"/>
                  <a:headEnd type="none" w="sm" len="sm"/>
                  <a:tailEnd type="none" w="sm" len="sm"/>
                </a:ln>
                <a:effectLst/>
              </p:spPr>
              <p:txBody>
                <a:bodyPr wrap="none" lIns="90488" tIns="44450" rIns="90488" bIns="44450" anchor="ctr"/>
                <a:lstStyle/>
                <a:p>
                  <a:endParaRPr lang="en-US" sz="900"/>
                </a:p>
              </p:txBody>
            </p:sp>
            <p:sp>
              <p:nvSpPr>
                <p:cNvPr id="76" name="AutoShape 67"/>
                <p:cNvSpPr>
                  <a:spLocks noChangeArrowheads="1"/>
                </p:cNvSpPr>
                <p:nvPr/>
              </p:nvSpPr>
              <p:spPr bwMode="auto">
                <a:xfrm>
                  <a:off x="768" y="960"/>
                  <a:ext cx="1152" cy="432"/>
                </a:xfrm>
                <a:prstGeom prst="roundRect">
                  <a:avLst>
                    <a:gd name="adj" fmla="val 16667"/>
                  </a:avLst>
                </a:prstGeom>
                <a:solidFill>
                  <a:srgbClr val="FF0000">
                    <a:alpha val="49001"/>
                  </a:srgbClr>
                </a:solidFill>
                <a:ln w="19050">
                  <a:solidFill>
                    <a:schemeClr val="tx1"/>
                  </a:solidFill>
                  <a:round/>
                  <a:headEnd type="none" w="sm" len="sm"/>
                  <a:tailEnd type="none" w="sm" len="sm"/>
                </a:ln>
                <a:effectLst/>
              </p:spPr>
              <p:txBody>
                <a:bodyPr wrap="none" lIns="90488" tIns="44450" rIns="90488" bIns="44450" anchor="ctr"/>
                <a:lstStyle/>
                <a:p>
                  <a:endParaRPr lang="en-US" sz="900"/>
                </a:p>
              </p:txBody>
            </p:sp>
            <p:sp>
              <p:nvSpPr>
                <p:cNvPr id="77" name="Rectangle 68"/>
                <p:cNvSpPr>
                  <a:spLocks noChangeArrowheads="1"/>
                </p:cNvSpPr>
                <p:nvPr/>
              </p:nvSpPr>
              <p:spPr bwMode="auto">
                <a:xfrm>
                  <a:off x="847" y="960"/>
                  <a:ext cx="1050" cy="423"/>
                </a:xfrm>
                <a:prstGeom prst="rect">
                  <a:avLst/>
                </a:prstGeom>
                <a:noFill/>
                <a:ln w="25400">
                  <a:noFill/>
                  <a:miter lim="800000"/>
                  <a:headEnd type="none" w="sm" len="sm"/>
                  <a:tailEnd type="none" w="sm" len="sm"/>
                </a:ln>
                <a:effectLst/>
              </p:spPr>
              <p:txBody>
                <a:bodyPr wrap="none">
                  <a:spAutoFit/>
                </a:bodyPr>
                <a:lstStyle/>
                <a:p>
                  <a:pPr algn="ctr" eaLnBrk="0" hangingPunct="0"/>
                  <a:r>
                    <a:rPr lang="en-US" sz="900">
                      <a:latin typeface="Arial Narrow" pitchFamily="34" charset="0"/>
                    </a:rPr>
                    <a:t>SW package </a:t>
                  </a:r>
                </a:p>
                <a:p>
                  <a:pPr algn="ctr" eaLnBrk="0" hangingPunct="0"/>
                  <a:r>
                    <a:rPr lang="en-US" sz="900">
                      <a:latin typeface="Arial Narrow" pitchFamily="34" charset="0"/>
                    </a:rPr>
                    <a:t>Manager (SPMA)</a:t>
                  </a:r>
                </a:p>
              </p:txBody>
            </p:sp>
          </p:grpSp>
          <p:sp>
            <p:nvSpPr>
              <p:cNvPr id="71" name="Line 69"/>
              <p:cNvSpPr>
                <a:spLocks noChangeShapeType="1"/>
              </p:cNvSpPr>
              <p:nvPr/>
            </p:nvSpPr>
            <p:spPr bwMode="auto">
              <a:xfrm flipH="1" flipV="1">
                <a:off x="576" y="3216"/>
                <a:ext cx="192" cy="0"/>
              </a:xfrm>
              <a:prstGeom prst="line">
                <a:avLst/>
              </a:prstGeom>
              <a:noFill/>
              <a:ln w="25400">
                <a:solidFill>
                  <a:schemeClr val="tx1"/>
                </a:solidFill>
                <a:prstDash val="sysDot"/>
                <a:round/>
                <a:headEnd/>
                <a:tailEnd/>
              </a:ln>
              <a:effectLst/>
            </p:spPr>
            <p:txBody>
              <a:bodyPr/>
              <a:lstStyle/>
              <a:p>
                <a:endParaRPr lang="en-US" sz="900"/>
              </a:p>
            </p:txBody>
          </p:sp>
          <p:sp>
            <p:nvSpPr>
              <p:cNvPr id="72" name="Line 70"/>
              <p:cNvSpPr>
                <a:spLocks noChangeShapeType="1"/>
              </p:cNvSpPr>
              <p:nvPr/>
            </p:nvSpPr>
            <p:spPr bwMode="auto">
              <a:xfrm>
                <a:off x="576" y="1200"/>
                <a:ext cx="0" cy="2016"/>
              </a:xfrm>
              <a:prstGeom prst="line">
                <a:avLst/>
              </a:prstGeom>
              <a:noFill/>
              <a:ln w="25400">
                <a:solidFill>
                  <a:schemeClr val="tx1"/>
                </a:solidFill>
                <a:prstDash val="sysDot"/>
                <a:round/>
                <a:headEnd/>
                <a:tailEnd/>
              </a:ln>
              <a:effectLst/>
            </p:spPr>
            <p:txBody>
              <a:bodyPr/>
              <a:lstStyle/>
              <a:p>
                <a:endParaRPr lang="en-US" sz="900"/>
              </a:p>
            </p:txBody>
          </p:sp>
          <p:sp>
            <p:nvSpPr>
              <p:cNvPr id="73" name="Line 71"/>
              <p:cNvSpPr>
                <a:spLocks noChangeShapeType="1"/>
              </p:cNvSpPr>
              <p:nvPr/>
            </p:nvSpPr>
            <p:spPr bwMode="auto">
              <a:xfrm flipH="1">
                <a:off x="576" y="1200"/>
                <a:ext cx="192" cy="0"/>
              </a:xfrm>
              <a:prstGeom prst="line">
                <a:avLst/>
              </a:prstGeom>
              <a:noFill/>
              <a:ln w="25400">
                <a:solidFill>
                  <a:schemeClr val="tx1"/>
                </a:solidFill>
                <a:prstDash val="sysDot"/>
                <a:round/>
                <a:headEnd type="triangle" w="med" len="med"/>
                <a:tailEnd/>
              </a:ln>
              <a:effectLst/>
            </p:spPr>
            <p:txBody>
              <a:bodyPr/>
              <a:lstStyle/>
              <a:p>
                <a:endParaRPr lang="en-US" sz="900"/>
              </a:p>
            </p:txBody>
          </p:sp>
        </p:grpSp>
        <p:pic>
          <p:nvPicPr>
            <p:cNvPr id="78" name="Picture 72" descr="quattor-logo-small"/>
            <p:cNvPicPr>
              <a:picLocks noChangeAspect="1" noChangeArrowheads="1"/>
            </p:cNvPicPr>
            <p:nvPr/>
          </p:nvPicPr>
          <p:blipFill>
            <a:blip r:embed="rId2"/>
            <a:srcRect/>
            <a:stretch>
              <a:fillRect/>
            </a:stretch>
          </p:blipFill>
          <p:spPr bwMode="auto">
            <a:xfrm>
              <a:off x="3732114" y="856239"/>
              <a:ext cx="1271587" cy="304800"/>
            </a:xfrm>
            <a:prstGeom prst="rect">
              <a:avLst/>
            </a:prstGeom>
            <a:noFill/>
            <a:ln w="9525">
              <a:noFill/>
              <a:miter lim="800000"/>
              <a:headEnd/>
              <a:tailEnd/>
            </a:ln>
            <a:effectLst/>
          </p:spPr>
        </p:pic>
      </p:grpSp>
    </p:spTree>
    <p:extLst>
      <p:ext uri="{BB962C8B-B14F-4D97-AF65-F5344CB8AC3E}">
        <p14:creationId xmlns:p14="http://schemas.microsoft.com/office/powerpoint/2010/main" val="3352027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310695"/>
            <a:ext cx="4310241" cy="567000"/>
          </a:xfrm>
        </p:spPr>
        <p:txBody>
          <a:bodyPr>
            <a:noAutofit/>
          </a:bodyPr>
          <a:lstStyle/>
          <a:p>
            <a:r>
              <a:rPr lang="en-US" sz="2400" dirty="0" smtClean="0"/>
              <a:t>Scaling ‘as a service’</a:t>
            </a:r>
            <a:endParaRPr lang="en-GB" sz="2400"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37</a:t>
            </a:fld>
            <a:endParaRPr lang="nl-NL" dirty="0"/>
          </a:p>
        </p:txBody>
      </p:sp>
      <p:sp>
        <p:nvSpPr>
          <p:cNvPr id="5" name="Text Placeholder 4"/>
          <p:cNvSpPr>
            <a:spLocks noGrp="1"/>
          </p:cNvSpPr>
          <p:nvPr>
            <p:ph type="body" sz="quarter" idx="13"/>
          </p:nvPr>
        </p:nvSpPr>
        <p:spPr>
          <a:xfrm>
            <a:off x="360362" y="877695"/>
            <a:ext cx="4627273" cy="3374266"/>
          </a:xfrm>
        </p:spPr>
        <p:txBody>
          <a:bodyPr/>
          <a:lstStyle/>
          <a:p>
            <a:pPr marL="0" indent="0">
              <a:buNone/>
            </a:pPr>
            <a:r>
              <a:rPr lang="en-US" sz="1600" b="1" dirty="0" smtClean="0"/>
              <a:t>The </a:t>
            </a:r>
            <a:r>
              <a:rPr lang="en-US" sz="1600" b="1" dirty="0" smtClean="0"/>
              <a:t>managed </a:t>
            </a:r>
            <a:r>
              <a:rPr lang="en-US" sz="1600" b="1" dirty="0" smtClean="0"/>
              <a:t>servers usually are not physical</a:t>
            </a:r>
          </a:p>
          <a:p>
            <a:r>
              <a:rPr lang="en-US" sz="1600" dirty="0" smtClean="0">
                <a:solidFill>
                  <a:srgbClr val="00479E"/>
                </a:solidFill>
              </a:rPr>
              <a:t>although there is lots of ‘fixed’ virtualization </a:t>
            </a:r>
            <a:br>
              <a:rPr lang="en-US" sz="1600" dirty="0" smtClean="0">
                <a:solidFill>
                  <a:srgbClr val="00479E"/>
                </a:solidFill>
              </a:rPr>
            </a:br>
            <a:r>
              <a:rPr lang="en-US" sz="1600" dirty="0" smtClean="0">
                <a:solidFill>
                  <a:srgbClr val="00479E"/>
                </a:solidFill>
              </a:rPr>
              <a:t>of systems, network and (block) storage</a:t>
            </a:r>
          </a:p>
          <a:p>
            <a:endParaRPr lang="en-US" sz="1600" dirty="0" smtClean="0"/>
          </a:p>
          <a:p>
            <a:pPr marL="0" indent="0">
              <a:buNone/>
            </a:pPr>
            <a:r>
              <a:rPr lang="en-US" sz="1600" dirty="0" smtClean="0"/>
              <a:t>When scale, </a:t>
            </a:r>
            <a:r>
              <a:rPr lang="en-US" sz="1600" dirty="0" smtClean="0"/>
              <a:t>or </a:t>
            </a:r>
            <a:r>
              <a:rPr lang="en-US" sz="1600" dirty="0" smtClean="0"/>
              <a:t>environment, must be </a:t>
            </a:r>
            <a:r>
              <a:rPr lang="en-US" sz="1600" dirty="0" smtClean="0"/>
              <a:t>flexible,</a:t>
            </a:r>
            <a:br>
              <a:rPr lang="en-US" sz="1600" dirty="0" smtClean="0"/>
            </a:br>
            <a:r>
              <a:rPr lang="en-US" sz="1600" dirty="0" smtClean="0"/>
              <a:t>you get </a:t>
            </a:r>
            <a:r>
              <a:rPr lang="en-US" sz="1600" b="1" i="1" dirty="0" smtClean="0"/>
              <a:t>software defined infrastructure</a:t>
            </a:r>
            <a:endParaRPr lang="en-US" sz="1600" b="1" dirty="0" smtClean="0"/>
          </a:p>
          <a:p>
            <a:r>
              <a:rPr lang="en-US" sz="1600" dirty="0" smtClean="0">
                <a:solidFill>
                  <a:srgbClr val="00479E"/>
                </a:solidFill>
              </a:rPr>
              <a:t>IaaS: Infrastructure as a Service</a:t>
            </a:r>
          </a:p>
          <a:p>
            <a:r>
              <a:rPr lang="en-US" sz="1600" dirty="0" smtClean="0">
                <a:solidFill>
                  <a:srgbClr val="00479E"/>
                </a:solidFill>
              </a:rPr>
              <a:t>PaaS: Platform as a Service </a:t>
            </a:r>
            <a:br>
              <a:rPr lang="en-US" sz="1600" dirty="0" smtClean="0">
                <a:solidFill>
                  <a:srgbClr val="00479E"/>
                </a:solidFill>
              </a:rPr>
            </a:br>
            <a:r>
              <a:rPr lang="en-US" sz="1600" dirty="0" smtClean="0">
                <a:solidFill>
                  <a:srgbClr val="00479E"/>
                </a:solidFill>
              </a:rPr>
              <a:t>(containers, but also a batch system …)</a:t>
            </a:r>
          </a:p>
          <a:p>
            <a:r>
              <a:rPr lang="en-US" sz="1600" dirty="0" smtClean="0">
                <a:solidFill>
                  <a:srgbClr val="00479E"/>
                </a:solidFill>
              </a:rPr>
              <a:t>SaaS: Software as a Service </a:t>
            </a:r>
            <a:br>
              <a:rPr lang="en-US" sz="1600" dirty="0" smtClean="0">
                <a:solidFill>
                  <a:srgbClr val="00479E"/>
                </a:solidFill>
              </a:rPr>
            </a:br>
            <a:r>
              <a:rPr lang="en-US" sz="1600" dirty="0" smtClean="0">
                <a:solidFill>
                  <a:srgbClr val="00479E"/>
                </a:solidFill>
              </a:rPr>
              <a:t>(like the </a:t>
            </a:r>
            <a:r>
              <a:rPr lang="en-US" sz="1600" dirty="0" err="1" smtClean="0">
                <a:solidFill>
                  <a:srgbClr val="00479E"/>
                </a:solidFill>
              </a:rPr>
              <a:t>WeNMR</a:t>
            </a:r>
            <a:r>
              <a:rPr lang="en-US" sz="1600" dirty="0" smtClean="0">
                <a:solidFill>
                  <a:srgbClr val="00479E"/>
                </a:solidFill>
              </a:rPr>
              <a:t> portal)</a:t>
            </a:r>
          </a:p>
          <a:p>
            <a:pPr marL="0" indent="0">
              <a:buNone/>
            </a:pPr>
            <a:r>
              <a:rPr lang="en-US" sz="1600" b="1" dirty="0" smtClean="0"/>
              <a:t>driven from a configuration management DB</a:t>
            </a:r>
            <a:endParaRPr lang="en-US" sz="1600" b="1" dirty="0"/>
          </a:p>
          <a:p>
            <a:pPr marL="0" indent="0">
              <a:buNone/>
            </a:pPr>
            <a:endParaRPr lang="en-US" sz="1050" dirty="0" smtClean="0"/>
          </a:p>
          <a:p>
            <a:pPr marL="0" indent="0">
              <a:buNone/>
            </a:pPr>
            <a:r>
              <a:rPr lang="en-US" sz="1100" dirty="0" smtClean="0">
                <a:solidFill>
                  <a:srgbClr val="00479E"/>
                </a:solidFill>
              </a:rPr>
              <a:t>powerful tools, but also easy to get wrong (i.e. having plain-text secrets in the version control system to automate redeployment). And abstractions are </a:t>
            </a:r>
            <a:r>
              <a:rPr lang="en-US" sz="1100" i="1" dirty="0" smtClean="0">
                <a:solidFill>
                  <a:srgbClr val="00479E"/>
                </a:solidFill>
              </a:rPr>
              <a:t>leaky</a:t>
            </a:r>
            <a:r>
              <a:rPr lang="en-US" sz="1100" dirty="0" smtClean="0">
                <a:solidFill>
                  <a:srgbClr val="00479E"/>
                </a:solidFill>
              </a:rPr>
              <a:t>!</a:t>
            </a:r>
          </a:p>
        </p:txBody>
      </p:sp>
      <p:sp>
        <p:nvSpPr>
          <p:cNvPr id="7" name="Text Placeholder 6"/>
          <p:cNvSpPr>
            <a:spLocks noGrp="1"/>
          </p:cNvSpPr>
          <p:nvPr>
            <p:ph type="body" sz="quarter" idx="14"/>
          </p:nvPr>
        </p:nvSpPr>
        <p:spPr/>
        <p:txBody>
          <a:bodyPr/>
          <a:lstStyle/>
          <a:p>
            <a:r>
              <a:rPr lang="en-US" dirty="0" smtClean="0"/>
              <a:t>Image from CERN’s </a:t>
            </a:r>
            <a:r>
              <a:rPr lang="en-US" dirty="0" err="1" smtClean="0"/>
              <a:t>OpenShift</a:t>
            </a:r>
            <a:r>
              <a:rPr lang="en-US" dirty="0" smtClean="0"/>
              <a:t>, </a:t>
            </a:r>
            <a:r>
              <a:rPr lang="fr-FR" dirty="0"/>
              <a:t>A </a:t>
            </a:r>
            <a:r>
              <a:rPr lang="fr-FR" dirty="0" err="1"/>
              <a:t>Lossent</a:t>
            </a:r>
            <a:r>
              <a:rPr lang="fr-FR" dirty="0"/>
              <a:t> </a:t>
            </a:r>
            <a:r>
              <a:rPr lang="fr-FR" i="1" dirty="0"/>
              <a:t>et al </a:t>
            </a:r>
            <a:r>
              <a:rPr lang="fr-FR" dirty="0"/>
              <a:t>2017 </a:t>
            </a:r>
            <a:r>
              <a:rPr lang="fr-FR" i="1" dirty="0"/>
              <a:t>J. Phys.: </a:t>
            </a:r>
            <a:r>
              <a:rPr lang="fr-FR" i="1" dirty="0" err="1"/>
              <a:t>Conf</a:t>
            </a:r>
            <a:r>
              <a:rPr lang="fr-FR" i="1" dirty="0"/>
              <a:t>. </a:t>
            </a:r>
            <a:r>
              <a:rPr lang="fr-FR" i="1" dirty="0" err="1"/>
              <a:t>Ser</a:t>
            </a:r>
            <a:r>
              <a:rPr lang="fr-FR" i="1" dirty="0"/>
              <a:t>. </a:t>
            </a:r>
            <a:r>
              <a:rPr lang="fr-FR" b="1" dirty="0"/>
              <a:t>898 </a:t>
            </a:r>
            <a:r>
              <a:rPr lang="fr-FR" dirty="0" smtClean="0"/>
              <a:t>082037 https</a:t>
            </a:r>
            <a:r>
              <a:rPr lang="fr-FR" dirty="0"/>
              <a:t>://doi.org/10.1088/1742-6596/898/8/082037</a:t>
            </a:r>
            <a:endParaRPr lang="en-GB" dirty="0"/>
          </a:p>
        </p:txBody>
      </p:sp>
      <p:pic>
        <p:nvPicPr>
          <p:cNvPr id="8" name="Picture 7"/>
          <p:cNvPicPr>
            <a:picLocks noChangeAspect="1"/>
          </p:cNvPicPr>
          <p:nvPr/>
        </p:nvPicPr>
        <p:blipFill>
          <a:blip r:embed="rId2"/>
          <a:stretch>
            <a:fillRect/>
          </a:stretch>
        </p:blipFill>
        <p:spPr>
          <a:xfrm>
            <a:off x="4987635" y="344672"/>
            <a:ext cx="3888088" cy="3975461"/>
          </a:xfrm>
          <a:prstGeom prst="rect">
            <a:avLst/>
          </a:prstGeom>
        </p:spPr>
      </p:pic>
    </p:spTree>
    <p:extLst>
      <p:ext uri="{BB962C8B-B14F-4D97-AF65-F5344CB8AC3E}">
        <p14:creationId xmlns:p14="http://schemas.microsoft.com/office/powerpoint/2010/main" val="6752416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Moving the management boundary</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38</a:t>
            </a:fld>
            <a:endParaRPr lang="nl-NL" dirty="0"/>
          </a:p>
        </p:txBody>
      </p:sp>
      <p:sp>
        <p:nvSpPr>
          <p:cNvPr id="21" name="Text Placeholder 20"/>
          <p:cNvSpPr>
            <a:spLocks noGrp="1"/>
          </p:cNvSpPr>
          <p:nvPr>
            <p:ph type="body" sz="quarter" idx="14"/>
          </p:nvPr>
        </p:nvSpPr>
        <p:spPr>
          <a:xfrm>
            <a:off x="360363" y="4635791"/>
            <a:ext cx="8326437" cy="169351"/>
          </a:xfrm>
        </p:spPr>
        <p:txBody>
          <a:bodyPr/>
          <a:lstStyle/>
          <a:p>
            <a:pPr algn="r"/>
            <a:r>
              <a:rPr lang="en-US" dirty="0"/>
              <a:t>Astronomy </a:t>
            </a:r>
            <a:r>
              <a:rPr lang="en-US" dirty="0" smtClean="0"/>
              <a:t>catalogue: </a:t>
            </a:r>
            <a:r>
              <a:rPr lang="en-US" dirty="0"/>
              <a:t>https://vizier.cds.unistra.fr/</a:t>
            </a:r>
            <a:endParaRPr lang="en-GB" dirty="0"/>
          </a:p>
        </p:txBody>
      </p:sp>
      <p:graphicFrame>
        <p:nvGraphicFramePr>
          <p:cNvPr id="8" name="Diagram 7"/>
          <p:cNvGraphicFramePr/>
          <p:nvPr>
            <p:extLst>
              <p:ext uri="{D42A27DB-BD31-4B8C-83A1-F6EECF244321}">
                <p14:modId xmlns:p14="http://schemas.microsoft.com/office/powerpoint/2010/main" val="1243187277"/>
              </p:ext>
            </p:extLst>
          </p:nvPr>
        </p:nvGraphicFramePr>
        <p:xfrm>
          <a:off x="723650" y="1301068"/>
          <a:ext cx="2201613" cy="25127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p:cNvGraphicFramePr/>
          <p:nvPr>
            <p:extLst>
              <p:ext uri="{D42A27DB-BD31-4B8C-83A1-F6EECF244321}">
                <p14:modId xmlns:p14="http://schemas.microsoft.com/office/powerpoint/2010/main" val="2411061587"/>
              </p:ext>
            </p:extLst>
          </p:nvPr>
        </p:nvGraphicFramePr>
        <p:xfrm>
          <a:off x="3636187" y="1311144"/>
          <a:ext cx="2201613" cy="251271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2" name="Diagram 11"/>
          <p:cNvGraphicFramePr/>
          <p:nvPr>
            <p:extLst>
              <p:ext uri="{D42A27DB-BD31-4B8C-83A1-F6EECF244321}">
                <p14:modId xmlns:p14="http://schemas.microsoft.com/office/powerpoint/2010/main" val="311691223"/>
              </p:ext>
            </p:extLst>
          </p:nvPr>
        </p:nvGraphicFramePr>
        <p:xfrm>
          <a:off x="6420789" y="1313663"/>
          <a:ext cx="2201613" cy="251271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4" name="TextBox 13"/>
          <p:cNvSpPr txBox="1"/>
          <p:nvPr/>
        </p:nvSpPr>
        <p:spPr>
          <a:xfrm>
            <a:off x="488962" y="885252"/>
            <a:ext cx="2670988" cy="369332"/>
          </a:xfrm>
          <a:prstGeom prst="rect">
            <a:avLst/>
          </a:prstGeom>
          <a:noFill/>
        </p:spPr>
        <p:txBody>
          <a:bodyPr wrap="none" rtlCol="0">
            <a:spAutoFit/>
          </a:bodyPr>
          <a:lstStyle/>
          <a:p>
            <a:r>
              <a:rPr lang="en-US" dirty="0" smtClean="0">
                <a:solidFill>
                  <a:srgbClr val="00479E"/>
                </a:solidFill>
              </a:rPr>
              <a:t>Infrastructure-as-a-Service</a:t>
            </a:r>
            <a:endParaRPr lang="en-GB" dirty="0">
              <a:solidFill>
                <a:srgbClr val="00479E"/>
              </a:solidFill>
            </a:endParaRPr>
          </a:p>
        </p:txBody>
      </p:sp>
      <p:sp>
        <p:nvSpPr>
          <p:cNvPr id="15" name="TextBox 14"/>
          <p:cNvSpPr txBox="1"/>
          <p:nvPr/>
        </p:nvSpPr>
        <p:spPr>
          <a:xfrm>
            <a:off x="3642014" y="886332"/>
            <a:ext cx="2189958" cy="369332"/>
          </a:xfrm>
          <a:prstGeom prst="rect">
            <a:avLst/>
          </a:prstGeom>
          <a:noFill/>
        </p:spPr>
        <p:txBody>
          <a:bodyPr wrap="none" rtlCol="0">
            <a:spAutoFit/>
          </a:bodyPr>
          <a:lstStyle/>
          <a:p>
            <a:pPr algn="ctr"/>
            <a:r>
              <a:rPr lang="en-US" dirty="0" smtClean="0">
                <a:solidFill>
                  <a:srgbClr val="00479E"/>
                </a:solidFill>
              </a:rPr>
              <a:t>Platform-as-a-Service</a:t>
            </a:r>
            <a:endParaRPr lang="en-GB" dirty="0">
              <a:solidFill>
                <a:srgbClr val="00479E"/>
              </a:solidFill>
            </a:endParaRPr>
          </a:p>
        </p:txBody>
      </p:sp>
      <p:sp>
        <p:nvSpPr>
          <p:cNvPr id="16" name="TextBox 15"/>
          <p:cNvSpPr txBox="1"/>
          <p:nvPr/>
        </p:nvSpPr>
        <p:spPr>
          <a:xfrm>
            <a:off x="6395205" y="877695"/>
            <a:ext cx="2221826" cy="369332"/>
          </a:xfrm>
          <a:prstGeom prst="rect">
            <a:avLst/>
          </a:prstGeom>
          <a:noFill/>
        </p:spPr>
        <p:txBody>
          <a:bodyPr wrap="none" rtlCol="0">
            <a:spAutoFit/>
          </a:bodyPr>
          <a:lstStyle/>
          <a:p>
            <a:pPr algn="ctr"/>
            <a:r>
              <a:rPr lang="en-US" dirty="0" smtClean="0">
                <a:solidFill>
                  <a:srgbClr val="00479E"/>
                </a:solidFill>
              </a:rPr>
              <a:t>Software-as-a-Service</a:t>
            </a:r>
            <a:endParaRPr lang="en-GB" dirty="0">
              <a:solidFill>
                <a:srgbClr val="00479E"/>
              </a:solidFill>
            </a:endParaRPr>
          </a:p>
        </p:txBody>
      </p:sp>
      <p:pic>
        <p:nvPicPr>
          <p:cNvPr id="17" name="Picture 16"/>
          <p:cNvPicPr>
            <a:picLocks noChangeAspect="1"/>
          </p:cNvPicPr>
          <p:nvPr/>
        </p:nvPicPr>
        <p:blipFill>
          <a:blip r:embed="rId17"/>
          <a:stretch>
            <a:fillRect/>
          </a:stretch>
        </p:blipFill>
        <p:spPr>
          <a:xfrm>
            <a:off x="6588092" y="3888557"/>
            <a:ext cx="1836052" cy="688142"/>
          </a:xfrm>
          <a:prstGeom prst="rect">
            <a:avLst/>
          </a:prstGeom>
          <a:ln>
            <a:solidFill>
              <a:srgbClr val="6F2575"/>
            </a:solidFill>
          </a:ln>
        </p:spPr>
      </p:pic>
      <p:pic>
        <p:nvPicPr>
          <p:cNvPr id="18" name="Picture 1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297831" y="3907796"/>
            <a:ext cx="389474" cy="453206"/>
          </a:xfrm>
          <a:prstGeom prst="rect">
            <a:avLst/>
          </a:prstGeom>
        </p:spPr>
      </p:pic>
      <p:pic>
        <p:nvPicPr>
          <p:cNvPr id="19" name="Picture 18"/>
          <p:cNvPicPr>
            <a:picLocks noChangeAspect="1"/>
          </p:cNvPicPr>
          <p:nvPr/>
        </p:nvPicPr>
        <p:blipFill>
          <a:blip r:embed="rId19"/>
          <a:stretch>
            <a:fillRect/>
          </a:stretch>
        </p:blipFill>
        <p:spPr>
          <a:xfrm>
            <a:off x="6311592" y="4141702"/>
            <a:ext cx="1983718" cy="426034"/>
          </a:xfrm>
          <a:prstGeom prst="rect">
            <a:avLst/>
          </a:prstGeom>
        </p:spPr>
      </p:pic>
      <p:pic>
        <p:nvPicPr>
          <p:cNvPr id="25" name="Picture 24"/>
          <p:cNvPicPr>
            <a:picLocks noChangeAspect="1"/>
          </p:cNvPicPr>
          <p:nvPr/>
        </p:nvPicPr>
        <p:blipFill>
          <a:blip r:embed="rId20"/>
          <a:stretch>
            <a:fillRect/>
          </a:stretch>
        </p:blipFill>
        <p:spPr>
          <a:xfrm>
            <a:off x="3605798" y="3925529"/>
            <a:ext cx="1237039" cy="870946"/>
          </a:xfrm>
          <a:prstGeom prst="rect">
            <a:avLst/>
          </a:prstGeom>
          <a:ln>
            <a:solidFill>
              <a:srgbClr val="00479E"/>
            </a:solidFill>
          </a:ln>
        </p:spPr>
      </p:pic>
      <p:pic>
        <p:nvPicPr>
          <p:cNvPr id="26" name="Picture 25"/>
          <p:cNvPicPr>
            <a:picLocks noChangeAspect="1"/>
          </p:cNvPicPr>
          <p:nvPr/>
        </p:nvPicPr>
        <p:blipFill>
          <a:blip r:embed="rId21"/>
          <a:stretch>
            <a:fillRect/>
          </a:stretch>
        </p:blipFill>
        <p:spPr>
          <a:xfrm>
            <a:off x="672178" y="3888557"/>
            <a:ext cx="1721227" cy="782722"/>
          </a:xfrm>
          <a:prstGeom prst="rect">
            <a:avLst/>
          </a:prstGeom>
        </p:spPr>
      </p:pic>
      <p:pic>
        <p:nvPicPr>
          <p:cNvPr id="27" name="Picture 2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08814" y="4204921"/>
            <a:ext cx="1055728" cy="515545"/>
          </a:xfrm>
          <a:prstGeom prst="rect">
            <a:avLst/>
          </a:prstGeom>
        </p:spPr>
      </p:pic>
      <p:pic>
        <p:nvPicPr>
          <p:cNvPr id="28" name="Picture 2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493466" y="4462693"/>
            <a:ext cx="403090" cy="435456"/>
          </a:xfrm>
          <a:prstGeom prst="rect">
            <a:avLst/>
          </a:prstGeom>
        </p:spPr>
      </p:pic>
      <p:pic>
        <p:nvPicPr>
          <p:cNvPr id="31" name="Picture 3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325152" y="4412374"/>
            <a:ext cx="1611811" cy="259504"/>
          </a:xfrm>
          <a:prstGeom prst="rect">
            <a:avLst/>
          </a:prstGeom>
        </p:spPr>
      </p:pic>
      <p:pic>
        <p:nvPicPr>
          <p:cNvPr id="23" name="Picture 22"/>
          <p:cNvPicPr>
            <a:picLocks noChangeAspect="1"/>
          </p:cNvPicPr>
          <p:nvPr/>
        </p:nvPicPr>
        <p:blipFill>
          <a:blip r:embed="rId25"/>
          <a:stretch>
            <a:fillRect/>
          </a:stretch>
        </p:blipFill>
        <p:spPr>
          <a:xfrm>
            <a:off x="4194615" y="3823855"/>
            <a:ext cx="1224662" cy="503897"/>
          </a:xfrm>
          <a:prstGeom prst="rect">
            <a:avLst/>
          </a:prstGeom>
        </p:spPr>
      </p:pic>
      <p:pic>
        <p:nvPicPr>
          <p:cNvPr id="22" name="Picture 2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200508" y="3964232"/>
            <a:ext cx="631464" cy="522274"/>
          </a:xfrm>
          <a:prstGeom prst="rect">
            <a:avLst/>
          </a:prstGeom>
        </p:spPr>
      </p:pic>
      <p:pic>
        <p:nvPicPr>
          <p:cNvPr id="24" name="Picture 2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109684" y="3920678"/>
            <a:ext cx="291658" cy="284023"/>
          </a:xfrm>
          <a:prstGeom prst="rect">
            <a:avLst/>
          </a:prstGeom>
        </p:spPr>
      </p:pic>
      <p:sp>
        <p:nvSpPr>
          <p:cNvPr id="32" name="Text Placeholder 20"/>
          <p:cNvSpPr>
            <a:spLocks noGrp="1"/>
          </p:cNvSpPr>
          <p:nvPr>
            <p:ph type="body" sz="quarter" idx="14"/>
          </p:nvPr>
        </p:nvSpPr>
        <p:spPr>
          <a:xfrm>
            <a:off x="368050" y="4970646"/>
            <a:ext cx="8326437" cy="169351"/>
          </a:xfrm>
        </p:spPr>
        <p:txBody>
          <a:bodyPr/>
          <a:lstStyle/>
          <a:p>
            <a:pPr algn="r"/>
            <a:r>
              <a:rPr lang="en-US" dirty="0" smtClean="0"/>
              <a:t>IaaS: openstack.com, Oracle OCI</a:t>
            </a:r>
            <a:r>
              <a:rPr lang="en-US" dirty="0"/>
              <a:t>; PaaS: </a:t>
            </a:r>
            <a:r>
              <a:rPr lang="en-US" dirty="0" smtClean="0"/>
              <a:t>dsri.maastrichtuniversity.nl, apptainer.org</a:t>
            </a:r>
            <a:r>
              <a:rPr lang="en-US" dirty="0"/>
              <a:t>, </a:t>
            </a:r>
            <a:r>
              <a:rPr lang="en-US" dirty="0" smtClean="0"/>
              <a:t>cvmfs.readthedocs.io,  kubernetes.io, slurm.schedmd.com; SaaS: Jupyter.org</a:t>
            </a:r>
            <a:endParaRPr lang="en-GB" dirty="0"/>
          </a:p>
        </p:txBody>
      </p:sp>
      <p:sp>
        <p:nvSpPr>
          <p:cNvPr id="2" name="TextBox 1"/>
          <p:cNvSpPr txBox="1"/>
          <p:nvPr/>
        </p:nvSpPr>
        <p:spPr>
          <a:xfrm>
            <a:off x="172399" y="3288590"/>
            <a:ext cx="520912" cy="307777"/>
          </a:xfrm>
          <a:prstGeom prst="rect">
            <a:avLst/>
          </a:prstGeom>
          <a:noFill/>
        </p:spPr>
        <p:txBody>
          <a:bodyPr wrap="none" rtlCol="0">
            <a:spAutoFit/>
          </a:bodyPr>
          <a:lstStyle/>
          <a:p>
            <a:pPr algn="r"/>
            <a:r>
              <a:rPr lang="en-US" sz="1400" dirty="0" smtClean="0">
                <a:solidFill>
                  <a:srgbClr val="00479E"/>
                </a:solidFill>
              </a:rPr>
              <a:t>Host</a:t>
            </a:r>
            <a:endParaRPr lang="en-GB" sz="1400" dirty="0">
              <a:solidFill>
                <a:srgbClr val="00479E"/>
              </a:solidFill>
            </a:endParaRPr>
          </a:p>
        </p:txBody>
      </p:sp>
      <p:sp>
        <p:nvSpPr>
          <p:cNvPr id="29" name="TextBox 28"/>
          <p:cNvSpPr txBox="1"/>
          <p:nvPr/>
        </p:nvSpPr>
        <p:spPr>
          <a:xfrm>
            <a:off x="67820" y="2555710"/>
            <a:ext cx="625491" cy="523220"/>
          </a:xfrm>
          <a:prstGeom prst="rect">
            <a:avLst/>
          </a:prstGeom>
          <a:noFill/>
        </p:spPr>
        <p:txBody>
          <a:bodyPr wrap="none" rtlCol="0">
            <a:spAutoFit/>
          </a:bodyPr>
          <a:lstStyle/>
          <a:p>
            <a:pPr algn="r"/>
            <a:r>
              <a:rPr lang="en-US" sz="1400" dirty="0" smtClean="0">
                <a:solidFill>
                  <a:srgbClr val="00479E"/>
                </a:solidFill>
              </a:rPr>
              <a:t>Hyper</a:t>
            </a:r>
            <a:br>
              <a:rPr lang="en-US" sz="1400" dirty="0" smtClean="0">
                <a:solidFill>
                  <a:srgbClr val="00479E"/>
                </a:solidFill>
              </a:rPr>
            </a:br>
            <a:r>
              <a:rPr lang="en-US" sz="1400" dirty="0" smtClean="0">
                <a:solidFill>
                  <a:srgbClr val="00479E"/>
                </a:solidFill>
              </a:rPr>
              <a:t>visor</a:t>
            </a:r>
            <a:endParaRPr lang="en-GB" sz="1400" dirty="0">
              <a:solidFill>
                <a:srgbClr val="00479E"/>
              </a:solidFill>
            </a:endParaRPr>
          </a:p>
        </p:txBody>
      </p:sp>
      <p:sp>
        <p:nvSpPr>
          <p:cNvPr id="30" name="TextBox 29"/>
          <p:cNvSpPr txBox="1"/>
          <p:nvPr/>
        </p:nvSpPr>
        <p:spPr>
          <a:xfrm>
            <a:off x="81027" y="1915163"/>
            <a:ext cx="612284" cy="307777"/>
          </a:xfrm>
          <a:prstGeom prst="rect">
            <a:avLst/>
          </a:prstGeom>
          <a:noFill/>
        </p:spPr>
        <p:txBody>
          <a:bodyPr wrap="none" rtlCol="0">
            <a:spAutoFit/>
          </a:bodyPr>
          <a:lstStyle/>
          <a:p>
            <a:pPr algn="r"/>
            <a:r>
              <a:rPr lang="en-US" sz="1400" dirty="0" smtClean="0">
                <a:solidFill>
                  <a:srgbClr val="00479E"/>
                </a:solidFill>
              </a:rPr>
              <a:t>Guest</a:t>
            </a:r>
            <a:endParaRPr lang="en-GB" sz="1400" dirty="0">
              <a:solidFill>
                <a:srgbClr val="00479E"/>
              </a:solidFill>
            </a:endParaRPr>
          </a:p>
        </p:txBody>
      </p:sp>
    </p:spTree>
    <p:extLst>
      <p:ext uri="{BB962C8B-B14F-4D97-AF65-F5344CB8AC3E}">
        <p14:creationId xmlns:p14="http://schemas.microsoft.com/office/powerpoint/2010/main" val="11683768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6138" y="48301"/>
            <a:ext cx="6274886" cy="4529707"/>
          </a:xfrm>
          <a:prstGeom prst="rect">
            <a:avLst/>
          </a:prstGeom>
        </p:spPr>
      </p:pic>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39</a:t>
            </a:fld>
            <a:endParaRPr lang="nl-NL" dirty="0"/>
          </a:p>
        </p:txBody>
      </p:sp>
      <p:sp>
        <p:nvSpPr>
          <p:cNvPr id="6" name="Text Placeholder 5"/>
          <p:cNvSpPr>
            <a:spLocks noGrp="1"/>
          </p:cNvSpPr>
          <p:nvPr>
            <p:ph type="body" sz="quarter" idx="14"/>
          </p:nvPr>
        </p:nvSpPr>
        <p:spPr/>
        <p:txBody>
          <a:bodyPr/>
          <a:lstStyle/>
          <a:p>
            <a:r>
              <a:rPr lang="en-US" dirty="0"/>
              <a:t>Image source: Free Software Foundation Europe - https://fsfe.org</a:t>
            </a:r>
            <a:r>
              <a:rPr lang="en-US" dirty="0" smtClean="0"/>
              <a:t>/</a:t>
            </a:r>
            <a:endParaRPr lang="en-US" dirty="0"/>
          </a:p>
        </p:txBody>
      </p:sp>
    </p:spTree>
    <p:extLst>
      <p:ext uri="{BB962C8B-B14F-4D97-AF65-F5344CB8AC3E}">
        <p14:creationId xmlns:p14="http://schemas.microsoft.com/office/powerpoint/2010/main" val="3748496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9B7AD4A-C94A-7B42-9E17-606C7F366C4B}" type="slidenum">
              <a:rPr lang="nl-NL" smtClean="0"/>
              <a:pPr/>
              <a:t>4</a:t>
            </a:fld>
            <a:endParaRPr lang="nl-NL" dirty="0"/>
          </a:p>
        </p:txBody>
      </p:sp>
      <p:sp>
        <p:nvSpPr>
          <p:cNvPr id="3" name="Footer Placeholder 2"/>
          <p:cNvSpPr>
            <a:spLocks noGrp="1"/>
          </p:cNvSpPr>
          <p:nvPr>
            <p:ph type="ftr" sz="quarter" idx="4294967295"/>
          </p:nvPr>
        </p:nvSpPr>
        <p:spPr>
          <a:xfrm>
            <a:off x="5167313" y="4738688"/>
            <a:ext cx="3976687" cy="274637"/>
          </a:xfrm>
        </p:spPr>
        <p:txBody>
          <a:bodyPr/>
          <a:lstStyle/>
          <a:p>
            <a:r>
              <a:rPr lang="en-US" smtClean="0"/>
              <a:t>Computing Infrastructures for Research and WLCG</a:t>
            </a:r>
            <a:endParaRPr lang="nl-NL" dirty="0"/>
          </a:p>
        </p:txBody>
      </p:sp>
      <p:sp>
        <p:nvSpPr>
          <p:cNvPr id="6" name="Text Placeholder 5"/>
          <p:cNvSpPr>
            <a:spLocks noGrp="1"/>
          </p:cNvSpPr>
          <p:nvPr>
            <p:ph type="body" sz="quarter" idx="4294967295"/>
          </p:nvPr>
        </p:nvSpPr>
        <p:spPr>
          <a:xfrm>
            <a:off x="0" y="4448175"/>
            <a:ext cx="8326438" cy="169863"/>
          </a:xfrm>
        </p:spPr>
        <p:txBody>
          <a:bodyPr/>
          <a:lstStyle/>
          <a:p>
            <a:pPr algn="r"/>
            <a:r>
              <a:rPr lang="en-US" dirty="0" smtClean="0"/>
              <a:t>Images: ATLAS detector in the cavern at CERN. Source: CERN </a:t>
            </a:r>
            <a:endParaRPr lang="en-GB"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16" y="137229"/>
            <a:ext cx="6748423" cy="439587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7679" y="877695"/>
            <a:ext cx="4389120" cy="3291840"/>
          </a:xfrm>
          <a:prstGeom prst="rect">
            <a:avLst/>
          </a:prstGeom>
          <a:effectLst>
            <a:glow rad="101600">
              <a:schemeClr val="tx2">
                <a:alpha val="60000"/>
              </a:schemeClr>
            </a:glow>
          </a:effectLst>
        </p:spPr>
      </p:pic>
      <p:sp>
        <p:nvSpPr>
          <p:cNvPr id="14" name="Text Placeholder 5"/>
          <p:cNvSpPr txBox="1">
            <a:spLocks/>
          </p:cNvSpPr>
          <p:nvPr/>
        </p:nvSpPr>
        <p:spPr>
          <a:xfrm>
            <a:off x="428376" y="4533106"/>
            <a:ext cx="8326437" cy="169351"/>
          </a:xfrm>
          <a:prstGeom prst="rect">
            <a:avLst/>
          </a:prstGeom>
        </p:spPr>
        <p:txBody>
          <a:bodyPr/>
          <a:lstStyle>
            <a:lvl1pPr marL="342900" indent="-342900" algn="l" defTabSz="457200" rtl="0" eaLnBrk="1" latinLnBrk="0" hangingPunct="1">
              <a:spcBef>
                <a:spcPts val="0"/>
              </a:spcBef>
              <a:buFont typeface="Arial"/>
              <a:buChar char="•"/>
              <a:defRPr sz="2000" kern="1200">
                <a:solidFill>
                  <a:schemeClr val="tx1"/>
                </a:solidFill>
                <a:latin typeface="+mj-lt"/>
                <a:ea typeface="+mn-ea"/>
                <a:cs typeface="Verdana"/>
              </a:defRPr>
            </a:lvl1pPr>
            <a:lvl2pPr marL="717550" indent="-358775" algn="l" defTabSz="457200" rtl="0" eaLnBrk="1" latinLnBrk="0" hangingPunct="1">
              <a:spcBef>
                <a:spcPts val="0"/>
              </a:spcBef>
              <a:buFont typeface="Lucida Grande"/>
              <a:buChar char="-"/>
              <a:defRPr sz="1800" kern="1200">
                <a:solidFill>
                  <a:schemeClr val="tx1"/>
                </a:solidFill>
                <a:latin typeface="+mj-lt"/>
                <a:ea typeface="+mn-ea"/>
                <a:cs typeface="Verdana"/>
              </a:defRPr>
            </a:lvl2pPr>
            <a:lvl3pPr marL="1073150" indent="-357188" algn="l" defTabSz="457200" rtl="0" eaLnBrk="1" latinLnBrk="0" hangingPunct="1">
              <a:spcBef>
                <a:spcPts val="0"/>
              </a:spcBef>
              <a:buFont typeface="Lucida Grande"/>
              <a:buChar char="-"/>
              <a:defRPr sz="1600" kern="1200">
                <a:solidFill>
                  <a:schemeClr val="tx1"/>
                </a:solidFill>
                <a:latin typeface="+mj-lt"/>
                <a:ea typeface="+mn-ea"/>
                <a:cs typeface="Verdana"/>
              </a:defRPr>
            </a:lvl3pPr>
            <a:lvl4pPr marL="1430338" indent="-355600" algn="l" defTabSz="457200" rtl="0" eaLnBrk="1" latinLnBrk="0" hangingPunct="1">
              <a:spcBef>
                <a:spcPts val="0"/>
              </a:spcBef>
              <a:buFont typeface="Lucida Grande"/>
              <a:buChar char="-"/>
              <a:defRPr sz="1400" kern="1200">
                <a:solidFill>
                  <a:schemeClr val="tx1"/>
                </a:solidFill>
                <a:latin typeface="+mj-lt"/>
                <a:ea typeface="+mn-ea"/>
                <a:cs typeface="Verdana"/>
              </a:defRPr>
            </a:lvl4pPr>
            <a:lvl5pPr marL="1793875" indent="-360363" algn="l" defTabSz="457200" rtl="0" eaLnBrk="1" latinLnBrk="0" hangingPunct="1">
              <a:spcBef>
                <a:spcPts val="0"/>
              </a:spcBef>
              <a:buFont typeface="Lucida Grande"/>
              <a:buChar char="-"/>
              <a:defRPr sz="1400" kern="1200">
                <a:solidFill>
                  <a:schemeClr val="tx1"/>
                </a:solidFill>
                <a:latin typeface="+mj-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1000" dirty="0" smtClean="0">
                <a:solidFill>
                  <a:schemeClr val="tx2"/>
                </a:solidFill>
              </a:rPr>
              <a:t>Images: ATLAS detector in the cavern at CERN. Source: CERN </a:t>
            </a:r>
            <a:endParaRPr lang="en-GB" sz="1000" dirty="0">
              <a:solidFill>
                <a:schemeClr val="tx2"/>
              </a:solidFill>
            </a:endParaRPr>
          </a:p>
        </p:txBody>
      </p:sp>
    </p:spTree>
    <p:extLst>
      <p:ext uri="{BB962C8B-B14F-4D97-AF65-F5344CB8AC3E}">
        <p14:creationId xmlns:p14="http://schemas.microsoft.com/office/powerpoint/2010/main" val="26106963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9468" y="3486643"/>
            <a:ext cx="1301741" cy="901576"/>
          </a:xfrm>
          <a:prstGeom prst="rect">
            <a:avLst/>
          </a:prstGeom>
        </p:spPr>
      </p:pic>
      <p:sp>
        <p:nvSpPr>
          <p:cNvPr id="2" name="Title 1"/>
          <p:cNvSpPr>
            <a:spLocks noGrp="1"/>
          </p:cNvSpPr>
          <p:nvPr>
            <p:ph type="title"/>
          </p:nvPr>
        </p:nvSpPr>
        <p:spPr/>
        <p:txBody>
          <a:bodyPr/>
          <a:lstStyle/>
          <a:p>
            <a:r>
              <a:rPr lang="en-US" dirty="0" smtClean="0"/>
              <a:t>Brief look at data </a:t>
            </a:r>
            <a:r>
              <a:rPr lang="en-US" dirty="0" err="1" smtClean="0"/>
              <a:t>centres</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40</a:t>
            </a:fld>
            <a:endParaRPr lang="nl-NL" dirty="0"/>
          </a:p>
        </p:txBody>
      </p:sp>
      <p:sp>
        <p:nvSpPr>
          <p:cNvPr id="6" name="Text Placeholder 5"/>
          <p:cNvSpPr>
            <a:spLocks noGrp="1"/>
          </p:cNvSpPr>
          <p:nvPr>
            <p:ph type="body" sz="quarter" idx="14"/>
          </p:nvPr>
        </p:nvSpPr>
        <p:spPr/>
        <p:txBody>
          <a:bodyPr/>
          <a:lstStyle/>
          <a:p>
            <a:r>
              <a:rPr lang="en-US" dirty="0"/>
              <a:t>Data </a:t>
            </a:r>
            <a:r>
              <a:rPr lang="en-US" dirty="0" err="1"/>
              <a:t>centre</a:t>
            </a:r>
            <a:r>
              <a:rPr lang="en-US" dirty="0"/>
              <a:t> </a:t>
            </a:r>
            <a:r>
              <a:rPr lang="en-US" dirty="0" err="1"/>
              <a:t>tiering</a:t>
            </a:r>
            <a:r>
              <a:rPr lang="en-US" dirty="0"/>
              <a:t>: Uptime Institute (</a:t>
            </a:r>
            <a:r>
              <a:rPr lang="en-US" dirty="0" err="1"/>
              <a:t>Tunner</a:t>
            </a:r>
            <a:r>
              <a:rPr lang="en-US" dirty="0"/>
              <a:t>, W.P.; </a:t>
            </a:r>
            <a:r>
              <a:rPr lang="en-US" dirty="0" err="1"/>
              <a:t>Seader</a:t>
            </a:r>
            <a:r>
              <a:rPr lang="en-US" dirty="0"/>
              <a:t>, J.H.; Brill, K.G. Tier Classifications Define Site Infrastructure Performance; White Paper</a:t>
            </a:r>
            <a:r>
              <a:rPr lang="en-US" dirty="0" smtClean="0"/>
              <a:t>)</a:t>
            </a:r>
            <a:br>
              <a:rPr lang="en-US" dirty="0" smtClean="0"/>
            </a:br>
            <a:r>
              <a:rPr lang="en-US" dirty="0" smtClean="0"/>
              <a:t>Remote systems management: IPMI, </a:t>
            </a:r>
            <a:r>
              <a:rPr lang="en-US" dirty="0" err="1" smtClean="0"/>
              <a:t>RedFish</a:t>
            </a:r>
            <a:r>
              <a:rPr lang="en-US" dirty="0" smtClean="0"/>
              <a:t> and various vendor proprietary solutions – usually dedicated ‘out-of-band’ network connection, incl. remote KVM</a:t>
            </a:r>
            <a:endParaRPr lang="en-US" dirty="0"/>
          </a:p>
        </p:txBody>
      </p:sp>
      <p:pic>
        <p:nvPicPr>
          <p:cNvPr id="10" name="Picture 9"/>
          <p:cNvPicPr>
            <a:picLocks noChangeAspect="1"/>
          </p:cNvPicPr>
          <p:nvPr/>
        </p:nvPicPr>
        <p:blipFill>
          <a:blip r:embed="rId3"/>
          <a:stretch>
            <a:fillRect/>
          </a:stretch>
        </p:blipFill>
        <p:spPr>
          <a:xfrm>
            <a:off x="6350663" y="755055"/>
            <a:ext cx="2704585" cy="2157835"/>
          </a:xfrm>
          <a:prstGeom prst="rect">
            <a:avLst/>
          </a:prstGeom>
        </p:spPr>
      </p:pic>
      <p:pic>
        <p:nvPicPr>
          <p:cNvPr id="12" name="Picture 11"/>
          <p:cNvPicPr>
            <a:picLocks noChangeAspect="1"/>
          </p:cNvPicPr>
          <p:nvPr/>
        </p:nvPicPr>
        <p:blipFill>
          <a:blip r:embed="rId4"/>
          <a:stretch>
            <a:fillRect/>
          </a:stretch>
        </p:blipFill>
        <p:spPr>
          <a:xfrm>
            <a:off x="6215290" y="2693677"/>
            <a:ext cx="2601549" cy="410937"/>
          </a:xfrm>
          <a:prstGeom prst="rect">
            <a:avLst/>
          </a:prstGeom>
          <a:ln>
            <a:solidFill>
              <a:srgbClr val="00479E"/>
            </a:solidFill>
          </a:ln>
        </p:spPr>
      </p:pic>
      <p:sp>
        <p:nvSpPr>
          <p:cNvPr id="18" name="TextBox 17"/>
          <p:cNvSpPr txBox="1"/>
          <p:nvPr/>
        </p:nvSpPr>
        <p:spPr>
          <a:xfrm>
            <a:off x="276149" y="3136538"/>
            <a:ext cx="7515144" cy="1323439"/>
          </a:xfrm>
          <a:prstGeom prst="rect">
            <a:avLst/>
          </a:prstGeom>
          <a:noFill/>
        </p:spPr>
        <p:txBody>
          <a:bodyPr wrap="square" rtlCol="0">
            <a:spAutoFit/>
          </a:bodyPr>
          <a:lstStyle/>
          <a:p>
            <a:r>
              <a:rPr lang="en-US" sz="1600" dirty="0" smtClean="0">
                <a:solidFill>
                  <a:srgbClr val="00479E"/>
                </a:solidFill>
              </a:rPr>
              <a:t>Reducing cost and impact by improving “Power Unit Efficiency” of the data </a:t>
            </a:r>
            <a:r>
              <a:rPr lang="en-US" sz="1600" dirty="0" err="1" smtClean="0">
                <a:solidFill>
                  <a:srgbClr val="00479E"/>
                </a:solidFill>
              </a:rPr>
              <a:t>centre</a:t>
            </a:r>
            <a:r>
              <a:rPr lang="en-US" sz="1600" dirty="0" smtClean="0">
                <a:solidFill>
                  <a:srgbClr val="00479E"/>
                </a:solidFill>
              </a:rPr>
              <a:t>:</a:t>
            </a:r>
          </a:p>
          <a:p>
            <a:pPr marL="285750" indent="-285750">
              <a:buFont typeface="Arial" panose="020B0604020202020204" pitchFamily="34" charset="0"/>
              <a:buChar char="•"/>
            </a:pPr>
            <a:r>
              <a:rPr lang="en-US" sz="1600" dirty="0" smtClean="0">
                <a:solidFill>
                  <a:srgbClr val="00479E"/>
                </a:solidFill>
              </a:rPr>
              <a:t>airflow engineering and efficient CRACs</a:t>
            </a:r>
          </a:p>
          <a:p>
            <a:pPr marL="285750" indent="-285750">
              <a:buFont typeface="Arial" panose="020B0604020202020204" pitchFamily="34" charset="0"/>
              <a:buChar char="•"/>
            </a:pPr>
            <a:r>
              <a:rPr lang="en-US" sz="1600" dirty="0" smtClean="0">
                <a:solidFill>
                  <a:srgbClr val="00479E"/>
                </a:solidFill>
              </a:rPr>
              <a:t>(free) cooling by changing inflow temperature</a:t>
            </a:r>
          </a:p>
          <a:p>
            <a:pPr marL="285750" indent="-285750">
              <a:buFont typeface="Arial" panose="020B0604020202020204" pitchFamily="34" charset="0"/>
              <a:buChar char="•"/>
            </a:pPr>
            <a:r>
              <a:rPr lang="en-GB" sz="1600" dirty="0" smtClean="0">
                <a:solidFill>
                  <a:srgbClr val="00479E"/>
                </a:solidFill>
              </a:rPr>
              <a:t>Aquifer </a:t>
            </a:r>
            <a:r>
              <a:rPr lang="en-GB" sz="1600" dirty="0">
                <a:solidFill>
                  <a:srgbClr val="00479E"/>
                </a:solidFill>
              </a:rPr>
              <a:t>Thermal Energy Storage </a:t>
            </a:r>
            <a:r>
              <a:rPr lang="en-GB" sz="1600" dirty="0" smtClean="0">
                <a:solidFill>
                  <a:srgbClr val="00479E"/>
                </a:solidFill>
              </a:rPr>
              <a:t>(ATES) to buffer heat (and re-use later for homes)</a:t>
            </a:r>
          </a:p>
          <a:p>
            <a:r>
              <a:rPr lang="en-US" sz="1600" dirty="0" smtClean="0">
                <a:solidFill>
                  <a:srgbClr val="00479E"/>
                </a:solidFill>
              </a:rPr>
              <a:t>Typical PUEs vary from 1.03 (in Iceland) to 1.2 for ‘good’ datacenters in NL</a:t>
            </a:r>
            <a:endParaRPr lang="en-GB" sz="1600" dirty="0">
              <a:solidFill>
                <a:srgbClr val="00479E"/>
              </a:solidFill>
            </a:endParaRPr>
          </a:p>
        </p:txBody>
      </p:sp>
      <p:sp>
        <p:nvSpPr>
          <p:cNvPr id="19" name="TextBox 18"/>
          <p:cNvSpPr txBox="1"/>
          <p:nvPr/>
        </p:nvSpPr>
        <p:spPr>
          <a:xfrm>
            <a:off x="288526" y="929376"/>
            <a:ext cx="6017225" cy="1969770"/>
          </a:xfrm>
          <a:prstGeom prst="rect">
            <a:avLst/>
          </a:prstGeom>
          <a:noFill/>
        </p:spPr>
        <p:txBody>
          <a:bodyPr wrap="none" rtlCol="0">
            <a:spAutoFit/>
          </a:bodyPr>
          <a:lstStyle/>
          <a:p>
            <a:pPr marL="285750" indent="-285750">
              <a:buFont typeface="Arial" panose="020B0604020202020204" pitchFamily="34" charset="0"/>
              <a:buChar char="•"/>
            </a:pPr>
            <a:r>
              <a:rPr lang="en-US" dirty="0" smtClean="0"/>
              <a:t>‘tier-1’ … ‘tier-4’ datacenters - increasingly redundant</a:t>
            </a:r>
          </a:p>
          <a:p>
            <a:pPr marL="285750" indent="-285750">
              <a:buFont typeface="Arial" panose="020B0604020202020204" pitchFamily="34" charset="0"/>
              <a:buChar char="•"/>
            </a:pPr>
            <a:r>
              <a:rPr lang="en-US" dirty="0" smtClean="0"/>
              <a:t>all systems are ‘lights out’, since the DC may be miles away</a:t>
            </a:r>
          </a:p>
          <a:p>
            <a:pPr marL="742950" lvl="1" indent="-285750">
              <a:buFont typeface="Arial" panose="020B0604020202020204" pitchFamily="34" charset="0"/>
              <a:buChar char="•"/>
            </a:pPr>
            <a:r>
              <a:rPr lang="en-US" dirty="0" smtClean="0"/>
              <a:t>remotely </a:t>
            </a:r>
            <a:r>
              <a:rPr lang="en-US" dirty="0"/>
              <a:t>controlled, incl. </a:t>
            </a:r>
            <a:r>
              <a:rPr lang="en-US" dirty="0" smtClean="0"/>
              <a:t>power-on, remote KVM</a:t>
            </a:r>
          </a:p>
          <a:p>
            <a:pPr marL="285750" indent="-285750">
              <a:buFont typeface="Arial" panose="020B0604020202020204" pitchFamily="34" charset="0"/>
              <a:buChar char="•"/>
            </a:pPr>
            <a:r>
              <a:rPr lang="en-US" dirty="0" smtClean="0"/>
              <a:t>small and large in terms of power and cooling capacity </a:t>
            </a:r>
            <a:endParaRPr lang="en-US" dirty="0"/>
          </a:p>
          <a:p>
            <a:pPr marL="742950" lvl="1" indent="-285750">
              <a:buFont typeface="Arial" panose="020B0604020202020204" pitchFamily="34" charset="0"/>
              <a:buChar char="•"/>
            </a:pPr>
            <a:r>
              <a:rPr lang="en-US" sz="1600" dirty="0" smtClean="0"/>
              <a:t>Nikhef ~2 MW, Meta </a:t>
            </a:r>
            <a:r>
              <a:rPr lang="en-US" sz="1600" dirty="0" err="1" smtClean="0"/>
              <a:t>Zeewolde</a:t>
            </a:r>
            <a:r>
              <a:rPr lang="en-US" sz="1600" dirty="0" smtClean="0"/>
              <a:t> would have been 160 MW</a:t>
            </a:r>
          </a:p>
          <a:p>
            <a:pPr marL="742950" lvl="1"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dirty="0" smtClean="0"/>
              <a:t>data </a:t>
            </a:r>
            <a:r>
              <a:rPr lang="en-US" dirty="0" err="1" smtClean="0"/>
              <a:t>centre</a:t>
            </a:r>
            <a:r>
              <a:rPr lang="en-US" dirty="0" smtClean="0"/>
              <a:t> efficiency metric:</a:t>
            </a:r>
            <a:endParaRPr lang="en-GB" dirty="0"/>
          </a:p>
        </p:txBody>
      </p:sp>
      <mc:AlternateContent xmlns:mc="http://schemas.openxmlformats.org/markup-compatibility/2006" xmlns:a14="http://schemas.microsoft.com/office/drawing/2010/main">
        <mc:Choice Requires="a14">
          <p:sp>
            <p:nvSpPr>
              <p:cNvPr id="20" name="TextBox 19"/>
              <p:cNvSpPr txBox="1"/>
              <p:nvPr/>
            </p:nvSpPr>
            <p:spPr>
              <a:xfrm>
                <a:off x="3478369" y="2428910"/>
                <a:ext cx="2090059" cy="5958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𝑃𝑈𝐸</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𝑡𝑜𝑡𝑎𝑙</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𝐼𝑇</m:t>
                              </m:r>
                              <m:r>
                                <a:rPr lang="en-US" b="0" i="1" smtClean="0">
                                  <a:latin typeface="Cambria Math" panose="02040503050406030204" pitchFamily="18" charset="0"/>
                                </a:rPr>
                                <m:t>_</m:t>
                              </m:r>
                              <m:r>
                                <a:rPr lang="en-US" b="0" i="1" smtClean="0">
                                  <a:latin typeface="Cambria Math" panose="02040503050406030204" pitchFamily="18" charset="0"/>
                                </a:rPr>
                                <m:t>𝑒𝑞𝑢𝑖𝑝𝑚𝑒𝑛𝑡</m:t>
                              </m:r>
                            </m:sub>
                          </m:sSub>
                        </m:den>
                      </m:f>
                    </m:oMath>
                  </m:oMathPara>
                </a14:m>
                <a:endParaRPr lang="en-GB" dirty="0"/>
              </a:p>
            </p:txBody>
          </p:sp>
        </mc:Choice>
        <mc:Fallback xmlns="">
          <p:sp>
            <p:nvSpPr>
              <p:cNvPr id="20" name="TextBox 19"/>
              <p:cNvSpPr txBox="1">
                <a:spLocks noRot="1" noChangeAspect="1" noMove="1" noResize="1" noEditPoints="1" noAdjustHandles="1" noChangeArrowheads="1" noChangeShapeType="1" noTextEdit="1"/>
              </p:cNvSpPr>
              <p:nvPr/>
            </p:nvSpPr>
            <p:spPr>
              <a:xfrm>
                <a:off x="3478369" y="2428910"/>
                <a:ext cx="2090059" cy="595804"/>
              </a:xfrm>
              <a:prstGeom prst="rect">
                <a:avLst/>
              </a:prstGeom>
              <a:blipFill>
                <a:blip r:embed="rId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74491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Cloudification</a:t>
            </a:r>
            <a:r>
              <a:rPr lang="en-US" dirty="0" smtClean="0"/>
              <a:t>’ eases systems management …</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41</a:t>
            </a:fld>
            <a:endParaRPr lang="nl-NL" dirty="0"/>
          </a:p>
        </p:txBody>
      </p:sp>
      <p:sp>
        <p:nvSpPr>
          <p:cNvPr id="6" name="Text Placeholder 5"/>
          <p:cNvSpPr>
            <a:spLocks noGrp="1"/>
          </p:cNvSpPr>
          <p:nvPr>
            <p:ph type="body" sz="quarter" idx="14"/>
          </p:nvPr>
        </p:nvSpPr>
        <p:spPr/>
        <p:txBody>
          <a:bodyPr/>
          <a:lstStyle/>
          <a:p>
            <a:r>
              <a:rPr lang="en-US" dirty="0" err="1" smtClean="0"/>
              <a:t>OpenShift</a:t>
            </a:r>
            <a:r>
              <a:rPr lang="en-US" dirty="0" smtClean="0"/>
              <a:t> (OKD) system at CERN (accessible for CERN users only); </a:t>
            </a:r>
            <a:endParaRPr lang="en-GB" dirty="0"/>
          </a:p>
        </p:txBody>
      </p:sp>
      <p:pic>
        <p:nvPicPr>
          <p:cNvPr id="7" name="Picture 6"/>
          <p:cNvPicPr>
            <a:picLocks noChangeAspect="1"/>
          </p:cNvPicPr>
          <p:nvPr/>
        </p:nvPicPr>
        <p:blipFill>
          <a:blip r:embed="rId2"/>
          <a:stretch>
            <a:fillRect/>
          </a:stretch>
        </p:blipFill>
        <p:spPr>
          <a:xfrm>
            <a:off x="1339850" y="1045410"/>
            <a:ext cx="6367098" cy="3236697"/>
          </a:xfrm>
          <a:prstGeom prst="rect">
            <a:avLst/>
          </a:prstGeom>
        </p:spPr>
      </p:pic>
    </p:spTree>
    <p:extLst>
      <p:ext uri="{BB962C8B-B14F-4D97-AF65-F5344CB8AC3E}">
        <p14:creationId xmlns:p14="http://schemas.microsoft.com/office/powerpoint/2010/main" val="577659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interfaces to the different clouds?</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42</a:t>
            </a:fld>
            <a:endParaRPr lang="nl-NL" dirty="0"/>
          </a:p>
        </p:txBody>
      </p:sp>
      <p:sp>
        <p:nvSpPr>
          <p:cNvPr id="6" name="Text Placeholder 5"/>
          <p:cNvSpPr>
            <a:spLocks noGrp="1"/>
          </p:cNvSpPr>
          <p:nvPr>
            <p:ph type="body" sz="quarter" idx="14"/>
          </p:nvPr>
        </p:nvSpPr>
        <p:spPr/>
        <p:txBody>
          <a:bodyPr/>
          <a:lstStyle/>
          <a:p>
            <a:r>
              <a:rPr lang="en-US" dirty="0" smtClean="0"/>
              <a:t>hourglass image: </a:t>
            </a:r>
            <a:r>
              <a:rPr lang="en-US" dirty="0" err="1" smtClean="0"/>
              <a:t>Alessio</a:t>
            </a:r>
            <a:r>
              <a:rPr lang="en-US" dirty="0"/>
              <a:t> Merlo in The Condor on the Grid: state of art and open </a:t>
            </a:r>
            <a:r>
              <a:rPr lang="en-US" dirty="0" smtClean="0"/>
              <a:t>issues, </a:t>
            </a:r>
            <a:endParaRPr lang="en-GB"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524" y="1135886"/>
            <a:ext cx="5074541" cy="3046989"/>
          </a:xfrm>
          <a:prstGeom prst="rect">
            <a:avLst/>
          </a:prstGeom>
        </p:spPr>
      </p:pic>
      <p:sp>
        <p:nvSpPr>
          <p:cNvPr id="5" name="TextBox 4"/>
          <p:cNvSpPr txBox="1"/>
          <p:nvPr/>
        </p:nvSpPr>
        <p:spPr>
          <a:xfrm>
            <a:off x="95212" y="2497386"/>
            <a:ext cx="2028312" cy="369332"/>
          </a:xfrm>
          <a:prstGeom prst="rect">
            <a:avLst/>
          </a:prstGeom>
          <a:noFill/>
        </p:spPr>
        <p:txBody>
          <a:bodyPr wrap="none" rtlCol="0">
            <a:spAutoFit/>
          </a:bodyPr>
          <a:lstStyle/>
          <a:p>
            <a:r>
              <a:rPr lang="en-US" dirty="0" smtClean="0">
                <a:solidFill>
                  <a:srgbClr val="00479E"/>
                </a:solidFill>
              </a:rPr>
              <a:t>‘protocol hourglass’</a:t>
            </a:r>
            <a:endParaRPr lang="en-GB" dirty="0">
              <a:solidFill>
                <a:srgbClr val="00479E"/>
              </a:solidFill>
            </a:endParaRPr>
          </a:p>
        </p:txBody>
      </p:sp>
    </p:spTree>
    <p:extLst>
      <p:ext uri="{BB962C8B-B14F-4D97-AF65-F5344CB8AC3E}">
        <p14:creationId xmlns:p14="http://schemas.microsoft.com/office/powerpoint/2010/main" val="1591930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interfaces for compute and data?</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43</a:t>
            </a:fld>
            <a:endParaRPr lang="nl-NL" dirty="0"/>
          </a:p>
        </p:txBody>
      </p:sp>
      <p:sp>
        <p:nvSpPr>
          <p:cNvPr id="5" name="Text Placeholder 4"/>
          <p:cNvSpPr>
            <a:spLocks noGrp="1"/>
          </p:cNvSpPr>
          <p:nvPr>
            <p:ph type="body" sz="quarter" idx="13"/>
          </p:nvPr>
        </p:nvSpPr>
        <p:spPr>
          <a:xfrm>
            <a:off x="360363" y="1066801"/>
            <a:ext cx="4060497" cy="3185160"/>
          </a:xfrm>
        </p:spPr>
        <p:txBody>
          <a:bodyPr/>
          <a:lstStyle/>
          <a:p>
            <a:pPr marL="0" indent="0">
              <a:buNone/>
            </a:pPr>
            <a:r>
              <a:rPr lang="en-US" sz="1800" dirty="0" smtClean="0"/>
              <a:t>‘hourglass’ model kind-of worked for IP, </a:t>
            </a:r>
            <a:br>
              <a:rPr lang="en-US" sz="1800" dirty="0" smtClean="0"/>
            </a:br>
            <a:r>
              <a:rPr lang="en-US" sz="1800" dirty="0" smtClean="0"/>
              <a:t>and ~ web with http as common standard</a:t>
            </a:r>
          </a:p>
          <a:p>
            <a:r>
              <a:rPr lang="en-US" sz="1800" dirty="0" smtClean="0">
                <a:solidFill>
                  <a:srgbClr val="00479E"/>
                </a:solidFill>
              </a:rPr>
              <a:t>a very simple stateless interface</a:t>
            </a:r>
          </a:p>
          <a:p>
            <a:endParaRPr lang="en-US" sz="800" dirty="0"/>
          </a:p>
          <a:p>
            <a:pPr marL="0" indent="0">
              <a:buNone/>
            </a:pPr>
            <a:r>
              <a:rPr lang="en-US" sz="1800" dirty="0" smtClean="0"/>
              <a:t>protocols for higher-level services never reached this level of global interop</a:t>
            </a:r>
          </a:p>
          <a:p>
            <a:r>
              <a:rPr lang="en-US" sz="1800" dirty="0" smtClean="0">
                <a:solidFill>
                  <a:srgbClr val="00479E"/>
                </a:solidFill>
              </a:rPr>
              <a:t>requirements too complex and stateful</a:t>
            </a:r>
          </a:p>
          <a:p>
            <a:r>
              <a:rPr lang="en-US" sz="1800" dirty="0" smtClean="0">
                <a:solidFill>
                  <a:srgbClr val="00479E"/>
                </a:solidFill>
              </a:rPr>
              <a:t>use cases were usually scoped</a:t>
            </a:r>
          </a:p>
          <a:p>
            <a:pPr marL="0" indent="0">
              <a:buNone/>
            </a:pPr>
            <a:endParaRPr lang="en-US" sz="800" dirty="0" smtClean="0"/>
          </a:p>
          <a:p>
            <a:pPr marL="0" indent="0">
              <a:buNone/>
            </a:pPr>
            <a:r>
              <a:rPr lang="en-US" sz="1800" dirty="0" smtClean="0"/>
              <a:t>slowly changing now but only for similar simple things like on-line object storage</a:t>
            </a:r>
          </a:p>
          <a:p>
            <a:pPr marL="0" indent="0">
              <a:buNone/>
            </a:pPr>
            <a:endParaRPr lang="en-US" sz="1800" dirty="0" smtClean="0"/>
          </a:p>
          <a:p>
            <a:pPr marL="0" indent="0">
              <a:buNone/>
            </a:pPr>
            <a:r>
              <a:rPr lang="en-US" sz="1800" dirty="0" smtClean="0"/>
              <a:t>Is distributed computing too bespoke …?</a:t>
            </a:r>
          </a:p>
        </p:txBody>
      </p:sp>
      <p:sp>
        <p:nvSpPr>
          <p:cNvPr id="6" name="Text Placeholder 5"/>
          <p:cNvSpPr>
            <a:spLocks noGrp="1"/>
          </p:cNvSpPr>
          <p:nvPr>
            <p:ph type="body" sz="quarter" idx="14"/>
          </p:nvPr>
        </p:nvSpPr>
        <p:spPr/>
        <p:txBody>
          <a:bodyPr/>
          <a:lstStyle/>
          <a:p>
            <a:r>
              <a:rPr lang="en-US" dirty="0" smtClean="0"/>
              <a:t>Interoperable cloud? Compare OGF’s OCCI WG GFD.221 (</a:t>
            </a:r>
            <a:r>
              <a:rPr lang="en-US" dirty="0" smtClean="0">
                <a:hlinkClick r:id="rId2"/>
              </a:rPr>
              <a:t>https</a:t>
            </a:r>
            <a:r>
              <a:rPr lang="en-US" dirty="0">
                <a:hlinkClick r:id="rId2"/>
              </a:rPr>
              <a:t>://</a:t>
            </a:r>
            <a:r>
              <a:rPr lang="en-US" dirty="0" smtClean="0">
                <a:hlinkClick r:id="rId2"/>
              </a:rPr>
              <a:t>www.ogf.org/documents/GFD.221.pdf</a:t>
            </a:r>
            <a:r>
              <a:rPr lang="en-US" dirty="0" smtClean="0"/>
              <a:t>) with e.g. Amazon S3 API or the </a:t>
            </a:r>
            <a:r>
              <a:rPr lang="en-US" dirty="0" err="1" smtClean="0"/>
              <a:t>OwnCloud</a:t>
            </a:r>
            <a:r>
              <a:rPr lang="en-US" dirty="0" smtClean="0"/>
              <a:t> CS3 interfaces</a:t>
            </a:r>
            <a:endParaRPr lang="en-GB" dirty="0"/>
          </a:p>
        </p:txBody>
      </p:sp>
      <p:pic>
        <p:nvPicPr>
          <p:cNvPr id="7" name="Picture 10" descr="User-Grid-Interaction"/>
          <p:cNvPicPr>
            <a:picLocks noChangeAspect="1" noChangeArrowheads="1"/>
          </p:cNvPicPr>
          <p:nvPr/>
        </p:nvPicPr>
        <p:blipFill>
          <a:blip r:embed="rId3"/>
          <a:srcRect/>
          <a:stretch>
            <a:fillRect/>
          </a:stretch>
        </p:blipFill>
        <p:spPr bwMode="auto">
          <a:xfrm>
            <a:off x="4420860" y="1066801"/>
            <a:ext cx="4550410" cy="3133958"/>
          </a:xfrm>
          <a:prstGeom prst="rect">
            <a:avLst/>
          </a:prstGeom>
          <a:noFill/>
          <a:ln w="9525">
            <a:noFill/>
            <a:miter lim="800000"/>
            <a:headEnd/>
            <a:tailEnd/>
          </a:ln>
        </p:spPr>
      </p:pic>
    </p:spTree>
    <p:extLst>
      <p:ext uri="{BB962C8B-B14F-4D97-AF65-F5344CB8AC3E}">
        <p14:creationId xmlns:p14="http://schemas.microsoft.com/office/powerpoint/2010/main" val="2303616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DIRAC: spanning heterogeneous resource models</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44</a:t>
            </a:fld>
            <a:endParaRPr lang="nl-NL" dirty="0"/>
          </a:p>
        </p:txBody>
      </p:sp>
      <p:sp>
        <p:nvSpPr>
          <p:cNvPr id="5" name="Text Placeholder 4"/>
          <p:cNvSpPr>
            <a:spLocks noGrp="1"/>
          </p:cNvSpPr>
          <p:nvPr>
            <p:ph type="body" sz="quarter" idx="13"/>
          </p:nvPr>
        </p:nvSpPr>
        <p:spPr>
          <a:xfrm>
            <a:off x="360364" y="1059244"/>
            <a:ext cx="2488634" cy="3185160"/>
          </a:xfrm>
        </p:spPr>
        <p:txBody>
          <a:bodyPr/>
          <a:lstStyle/>
          <a:p>
            <a:pPr marL="0" indent="0">
              <a:buNone/>
            </a:pPr>
            <a:r>
              <a:rPr lang="en-US" sz="1800" dirty="0" smtClean="0"/>
              <a:t>Adding a </a:t>
            </a:r>
            <a:br>
              <a:rPr lang="en-US" sz="1800" dirty="0" smtClean="0"/>
            </a:br>
            <a:r>
              <a:rPr lang="en-US" sz="1800" dirty="0" smtClean="0"/>
              <a:t>scheduling layer on top</a:t>
            </a:r>
          </a:p>
          <a:p>
            <a:pPr marL="0" indent="0">
              <a:buNone/>
            </a:pPr>
            <a:endParaRPr lang="en-US" sz="1800" dirty="0"/>
          </a:p>
          <a:p>
            <a:pPr marL="0" indent="0">
              <a:buNone/>
            </a:pPr>
            <a:r>
              <a:rPr lang="en-US" sz="1800" dirty="0"/>
              <a:t>all sites in WLCG are autonomous – and </a:t>
            </a:r>
            <a:br>
              <a:rPr lang="en-US" sz="1800" dirty="0"/>
            </a:br>
            <a:r>
              <a:rPr lang="en-US" sz="1800" dirty="0"/>
              <a:t>global standards failed</a:t>
            </a:r>
          </a:p>
          <a:p>
            <a:pPr marL="0" indent="0">
              <a:buNone/>
            </a:pPr>
            <a:endParaRPr lang="en-US" sz="1800" dirty="0" smtClean="0"/>
          </a:p>
          <a:p>
            <a:pPr marL="0" indent="0">
              <a:buNone/>
            </a:pPr>
            <a:r>
              <a:rPr lang="en-US" sz="1800" dirty="0" smtClean="0"/>
              <a:t>‘</a:t>
            </a:r>
            <a:r>
              <a:rPr lang="en-US" sz="1800" dirty="0" smtClean="0">
                <a:solidFill>
                  <a:srgbClr val="00479E"/>
                </a:solidFill>
              </a:rPr>
              <a:t>any (IT) problem can be solved by adding </a:t>
            </a:r>
            <a:br>
              <a:rPr lang="en-US" sz="1800" dirty="0" smtClean="0">
                <a:solidFill>
                  <a:srgbClr val="00479E"/>
                </a:solidFill>
              </a:rPr>
            </a:br>
            <a:r>
              <a:rPr lang="en-US" sz="1800" dirty="0" smtClean="0">
                <a:solidFill>
                  <a:srgbClr val="00479E"/>
                </a:solidFill>
              </a:rPr>
              <a:t>one layer of indirection</a:t>
            </a:r>
            <a:r>
              <a:rPr lang="en-US" sz="1800" dirty="0" smtClean="0"/>
              <a:t>’</a:t>
            </a:r>
          </a:p>
          <a:p>
            <a:pPr marL="0" indent="0">
              <a:buNone/>
            </a:pPr>
            <a:endParaRPr lang="en-US" sz="800" dirty="0"/>
          </a:p>
          <a:p>
            <a:pPr marL="0" indent="0">
              <a:buNone/>
            </a:pPr>
            <a:r>
              <a:rPr lang="en-US" sz="1600" i="1" dirty="0" smtClean="0"/>
              <a:t>DIRAC is just one example</a:t>
            </a:r>
            <a:endParaRPr lang="en-GB" sz="1600" i="1" dirty="0"/>
          </a:p>
        </p:txBody>
      </p:sp>
      <p:sp>
        <p:nvSpPr>
          <p:cNvPr id="6" name="Text Placeholder 5"/>
          <p:cNvSpPr>
            <a:spLocks noGrp="1"/>
          </p:cNvSpPr>
          <p:nvPr>
            <p:ph type="body" sz="quarter" idx="14"/>
          </p:nvPr>
        </p:nvSpPr>
        <p:spPr>
          <a:xfrm>
            <a:off x="360363" y="4380611"/>
            <a:ext cx="8326437" cy="176970"/>
          </a:xfrm>
        </p:spPr>
        <p:txBody>
          <a:bodyPr/>
          <a:lstStyle/>
          <a:p>
            <a:r>
              <a:rPr lang="en-US" dirty="0" smtClean="0"/>
              <a:t>Image: DIRAC project, </a:t>
            </a:r>
            <a:r>
              <a:rPr lang="en-GB" dirty="0"/>
              <a:t>A. </a:t>
            </a:r>
            <a:r>
              <a:rPr lang="en-GB" dirty="0" err="1" smtClean="0"/>
              <a:t>Tsaregorodtsev</a:t>
            </a:r>
            <a:r>
              <a:rPr lang="en-GB" dirty="0" smtClean="0"/>
              <a:t> </a:t>
            </a:r>
            <a:r>
              <a:rPr lang="en-GB" i="1" dirty="0" smtClean="0"/>
              <a:t>et al.</a:t>
            </a:r>
            <a:r>
              <a:rPr lang="en-GB" dirty="0" smtClean="0"/>
              <a:t> CPPM Marseille</a:t>
            </a:r>
            <a:r>
              <a:rPr lang="en-US" dirty="0" smtClean="0"/>
              <a:t>, </a:t>
            </a:r>
            <a:r>
              <a:rPr lang="en-US" dirty="0"/>
              <a:t>from https://dirac.readthedocs.io</a:t>
            </a:r>
            <a:r>
              <a:rPr lang="en-US" dirty="0" smtClean="0"/>
              <a:t>/ ; CVMFS (CERN VM File System) is a common software distribution platform using distributed signed data objects in a cached hierarchy using </a:t>
            </a:r>
            <a:r>
              <a:rPr lang="en-US" dirty="0"/>
              <a:t>CDN techniques, see https://cernvm.cern.ch/fs/</a:t>
            </a:r>
            <a:endParaRPr lang="en-GB" dirty="0"/>
          </a:p>
        </p:txBody>
      </p:sp>
      <p:grpSp>
        <p:nvGrpSpPr>
          <p:cNvPr id="12" name="Group 11"/>
          <p:cNvGrpSpPr/>
          <p:nvPr/>
        </p:nvGrpSpPr>
        <p:grpSpPr>
          <a:xfrm>
            <a:off x="2727296" y="910747"/>
            <a:ext cx="6403141" cy="3185160"/>
            <a:chOff x="2727296" y="910747"/>
            <a:chExt cx="6403141" cy="3185160"/>
          </a:xfrm>
        </p:grpSpPr>
        <p:pic>
          <p:nvPicPr>
            <p:cNvPr id="10" name="Picture 9"/>
            <p:cNvPicPr>
              <a:picLocks noChangeAspect="1"/>
            </p:cNvPicPr>
            <p:nvPr/>
          </p:nvPicPr>
          <p:blipFill>
            <a:blip r:embed="rId2"/>
            <a:stretch>
              <a:fillRect/>
            </a:stretch>
          </p:blipFill>
          <p:spPr>
            <a:xfrm>
              <a:off x="2727296" y="1059244"/>
              <a:ext cx="6125757" cy="303666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9100" y="987865"/>
              <a:ext cx="813953" cy="250468"/>
            </a:xfrm>
            <a:prstGeom prst="rect">
              <a:avLst/>
            </a:prstGeom>
          </p:spPr>
        </p:pic>
        <p:sp>
          <p:nvSpPr>
            <p:cNvPr id="8" name="Rectangle 7"/>
            <p:cNvSpPr/>
            <p:nvPr/>
          </p:nvSpPr>
          <p:spPr>
            <a:xfrm>
              <a:off x="2727296" y="910747"/>
              <a:ext cx="6325264" cy="1100933"/>
            </a:xfrm>
            <a:prstGeom prst="rect">
              <a:avLst/>
            </a:prstGeom>
            <a:noFill/>
            <a:ln>
              <a:solidFill>
                <a:srgbClr val="00479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p:cNvSpPr txBox="1"/>
            <p:nvPr/>
          </p:nvSpPr>
          <p:spPr>
            <a:xfrm>
              <a:off x="2811780" y="3734574"/>
              <a:ext cx="5996432" cy="292013"/>
            </a:xfrm>
            <a:prstGeom prst="rect">
              <a:avLst/>
            </a:prstGeom>
            <a:solidFill>
              <a:srgbClr val="CFE2F3"/>
            </a:solidFill>
          </p:spPr>
          <p:txBody>
            <a:bodyPr wrap="square" tIns="0" rtlCol="0">
              <a:noAutofit/>
            </a:bodyPr>
            <a:lstStyle/>
            <a:p>
              <a:pPr algn="ctr"/>
              <a:r>
                <a:rPr lang="en-US" dirty="0" smtClean="0">
                  <a:solidFill>
                    <a:srgbClr val="00479E"/>
                  </a:solidFill>
                </a:rPr>
                <a:t>application software and (</a:t>
              </a:r>
              <a:r>
                <a:rPr lang="en-US" dirty="0" err="1" smtClean="0">
                  <a:solidFill>
                    <a:srgbClr val="00479E"/>
                  </a:solidFill>
                </a:rPr>
                <a:t>AppTainer</a:t>
              </a:r>
              <a:r>
                <a:rPr lang="en-US" dirty="0" smtClean="0">
                  <a:solidFill>
                    <a:srgbClr val="00479E"/>
                  </a:solidFill>
                </a:rPr>
                <a:t>, </a:t>
              </a:r>
              <a:r>
                <a:rPr lang="en-US" dirty="0" err="1" smtClean="0">
                  <a:solidFill>
                    <a:srgbClr val="00479E"/>
                  </a:solidFill>
                </a:rPr>
                <a:t>docker</a:t>
              </a:r>
              <a:r>
                <a:rPr lang="en-US" dirty="0" smtClean="0">
                  <a:solidFill>
                    <a:srgbClr val="00479E"/>
                  </a:solidFill>
                </a:rPr>
                <a:t>) container images</a:t>
              </a:r>
              <a:endParaRPr lang="en-GB" dirty="0">
                <a:solidFill>
                  <a:srgbClr val="00479E"/>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8848" y="3672840"/>
              <a:ext cx="291589" cy="315002"/>
            </a:xfrm>
            <a:prstGeom prst="rect">
              <a:avLst/>
            </a:prstGeom>
          </p:spPr>
        </p:pic>
      </p:grpSp>
    </p:spTree>
    <p:extLst>
      <p:ext uri="{BB962C8B-B14F-4D97-AF65-F5344CB8AC3E}">
        <p14:creationId xmlns:p14="http://schemas.microsoft.com/office/powerpoint/2010/main" val="3951206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Job distribution overlay and pilot jobs in WLCG</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45</a:t>
            </a:fld>
            <a:endParaRPr lang="nl-NL" dirty="0"/>
          </a:p>
        </p:txBody>
      </p:sp>
      <p:sp>
        <p:nvSpPr>
          <p:cNvPr id="5" name="Text Placeholder 4"/>
          <p:cNvSpPr>
            <a:spLocks noGrp="1"/>
          </p:cNvSpPr>
          <p:nvPr>
            <p:ph type="body" sz="quarter" idx="13"/>
          </p:nvPr>
        </p:nvSpPr>
        <p:spPr>
          <a:xfrm>
            <a:off x="360364" y="1066801"/>
            <a:ext cx="2619056" cy="3185160"/>
          </a:xfrm>
        </p:spPr>
        <p:txBody>
          <a:bodyPr/>
          <a:lstStyle/>
          <a:p>
            <a:pPr marL="0" indent="0">
              <a:buNone/>
            </a:pPr>
            <a:r>
              <a:rPr lang="en-US" sz="1800" dirty="0" smtClean="0"/>
              <a:t>Building a cross-site ‘overlay’ batch system</a:t>
            </a:r>
          </a:p>
          <a:p>
            <a:pPr marL="285750" indent="-285750"/>
            <a:endParaRPr lang="en-US" sz="1800" dirty="0" smtClean="0"/>
          </a:p>
          <a:p>
            <a:pPr marL="285750" indent="-285750"/>
            <a:r>
              <a:rPr lang="en-US" sz="1800" dirty="0" smtClean="0"/>
              <a:t>work around </a:t>
            </a:r>
            <a:br>
              <a:rPr lang="en-US" sz="1800" dirty="0" smtClean="0"/>
            </a:br>
            <a:r>
              <a:rPr lang="en-US" sz="1800" dirty="0" smtClean="0"/>
              <a:t>local bespoke interfaces and specific semantics</a:t>
            </a:r>
          </a:p>
          <a:p>
            <a:pPr marL="285750" indent="-285750"/>
            <a:endParaRPr lang="en-US" sz="1800" dirty="0" smtClean="0"/>
          </a:p>
          <a:p>
            <a:pPr marL="0" indent="0">
              <a:buNone/>
            </a:pPr>
            <a:r>
              <a:rPr lang="en-US" sz="1800" dirty="0" smtClean="0"/>
              <a:t>provides the single </a:t>
            </a:r>
            <a:br>
              <a:rPr lang="en-US" sz="1800" dirty="0" smtClean="0"/>
            </a:br>
            <a:r>
              <a:rPr lang="en-US" sz="1800" b="1" i="1" dirty="0" smtClean="0"/>
              <a:t>community-level </a:t>
            </a:r>
            <a:r>
              <a:rPr lang="en-US" sz="1800" b="1" dirty="0" smtClean="0"/>
              <a:t>interface</a:t>
            </a:r>
            <a:endParaRPr lang="en-GB" sz="1800" b="1" dirty="0"/>
          </a:p>
        </p:txBody>
      </p:sp>
      <p:sp>
        <p:nvSpPr>
          <p:cNvPr id="6" name="Text Placeholder 5"/>
          <p:cNvSpPr>
            <a:spLocks noGrp="1"/>
          </p:cNvSpPr>
          <p:nvPr>
            <p:ph type="body" sz="quarter" idx="14"/>
          </p:nvPr>
        </p:nvSpPr>
        <p:spPr>
          <a:xfrm>
            <a:off x="360363" y="4441067"/>
            <a:ext cx="8655168" cy="176970"/>
          </a:xfrm>
        </p:spPr>
        <p:txBody>
          <a:bodyPr/>
          <a:lstStyle/>
          <a:p>
            <a:r>
              <a:rPr lang="en-US" dirty="0" smtClean="0"/>
              <a:t>Site Access Control with pilot jobs: </a:t>
            </a:r>
            <a:r>
              <a:rPr lang="en-US" dirty="0" err="1" smtClean="0"/>
              <a:t>gLExec</a:t>
            </a:r>
            <a:r>
              <a:rPr lang="en-US" dirty="0"/>
              <a:t>, </a:t>
            </a:r>
            <a:r>
              <a:rPr lang="en-US" dirty="0" smtClean="0">
                <a:hlinkClick r:id="rId2"/>
              </a:rPr>
              <a:t>http://doi.org/10.1088/1742-6596/119/6/062032</a:t>
            </a:r>
            <a:r>
              <a:rPr lang="en-US" dirty="0"/>
              <a:t>;</a:t>
            </a:r>
            <a:r>
              <a:rPr lang="en-US" dirty="0" smtClean="0"/>
              <a:t> </a:t>
            </a:r>
            <a:r>
              <a:rPr lang="en-US" dirty="0" err="1" smtClean="0"/>
              <a:t>GlideinWMS</a:t>
            </a:r>
            <a:r>
              <a:rPr lang="en-US" dirty="0" smtClean="0"/>
              <a:t>: </a:t>
            </a:r>
            <a:r>
              <a:rPr lang="en-US" dirty="0" smtClean="0">
                <a:hlinkClick r:id="rId3"/>
              </a:rPr>
              <a:t>https</a:t>
            </a:r>
            <a:r>
              <a:rPr lang="en-US" dirty="0">
                <a:hlinkClick r:id="rId3"/>
              </a:rPr>
              <a:t>://glideinwms.fnal.gov</a:t>
            </a:r>
            <a:r>
              <a:rPr lang="en-US" dirty="0" smtClean="0">
                <a:hlinkClick r:id="rId3"/>
              </a:rPr>
              <a:t>/</a:t>
            </a:r>
            <a:r>
              <a:rPr lang="en-US" dirty="0" smtClean="0"/>
              <a:t> based on Condor; also: PANDA</a:t>
            </a:r>
            <a:endParaRPr lang="en-GB" dirty="0"/>
          </a:p>
        </p:txBody>
      </p:sp>
      <p:pic>
        <p:nvPicPr>
          <p:cNvPr id="7" name="Picture 2" descr="H:\Home\davidg\EGEE\JRA3\glExec\VO-Pilot-Job-scenario-today.gif"/>
          <p:cNvPicPr>
            <a:picLocks noChangeAspect="1" noChangeArrowheads="1"/>
          </p:cNvPicPr>
          <p:nvPr/>
        </p:nvPicPr>
        <p:blipFill>
          <a:blip r:embed="rId4"/>
          <a:srcRect/>
          <a:stretch>
            <a:fillRect/>
          </a:stretch>
        </p:blipFill>
        <p:spPr bwMode="auto">
          <a:xfrm>
            <a:off x="2822172" y="1066800"/>
            <a:ext cx="5864628" cy="3316273"/>
          </a:xfrm>
          <a:prstGeom prst="rect">
            <a:avLst/>
          </a:prstGeom>
          <a:noFill/>
        </p:spPr>
      </p:pic>
    </p:spTree>
    <p:extLst>
      <p:ext uri="{BB962C8B-B14F-4D97-AF65-F5344CB8AC3E}">
        <p14:creationId xmlns:p14="http://schemas.microsoft.com/office/powerpoint/2010/main" val="18595229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An overlay network of containers</a:t>
            </a:r>
            <a:br>
              <a:rPr lang="en-GB" dirty="0" smtClean="0"/>
            </a:br>
            <a:r>
              <a:rPr lang="en-GB" sz="2000" b="0" i="1" dirty="0" smtClean="0"/>
              <a:t>Nobody </a:t>
            </a:r>
            <a:r>
              <a:rPr lang="en-GB" sz="2000" b="0" i="1" dirty="0"/>
              <a:t>wants a cloud </a:t>
            </a:r>
            <a:r>
              <a:rPr lang="en-GB" sz="2000" b="0" i="1" dirty="0" smtClean="0"/>
              <a:t>per-se … </a:t>
            </a:r>
            <a:r>
              <a:rPr lang="en-GB" sz="2000" b="0" i="1" dirty="0" smtClean="0"/>
              <a:t>what folk want is </a:t>
            </a:r>
            <a:r>
              <a:rPr lang="en-GB" sz="2000" b="0" i="1" dirty="0" smtClean="0"/>
              <a:t>a </a:t>
            </a:r>
            <a:r>
              <a:rPr lang="en-GB" sz="2000" b="0" i="1" dirty="0" smtClean="0"/>
              <a:t>solution</a:t>
            </a:r>
            <a:r>
              <a:rPr lang="en-GB" sz="2000" b="0" i="1" dirty="0"/>
              <a:t> </a:t>
            </a:r>
            <a:r>
              <a:rPr lang="en-GB" sz="2000" b="0" dirty="0" smtClean="0">
                <a:sym typeface="Wingdings" panose="05000000000000000000" pitchFamily="2" charset="2"/>
              </a:rPr>
              <a:t>…</a:t>
            </a:r>
            <a:endParaRPr lang="en-GB" sz="2200" b="0"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46</a:t>
            </a:fld>
            <a:endParaRPr lang="nl-NL" dirty="0"/>
          </a:p>
        </p:txBody>
      </p:sp>
      <p:sp>
        <p:nvSpPr>
          <p:cNvPr id="6" name="Text Placeholder 5"/>
          <p:cNvSpPr>
            <a:spLocks noGrp="1"/>
          </p:cNvSpPr>
          <p:nvPr>
            <p:ph type="body" sz="quarter" idx="14"/>
          </p:nvPr>
        </p:nvSpPr>
        <p:spPr/>
        <p:txBody>
          <a:bodyPr/>
          <a:lstStyle/>
          <a:p>
            <a:r>
              <a:rPr lang="en-US" dirty="0" smtClean="0"/>
              <a:t>Image sources: NDPF </a:t>
            </a:r>
            <a:r>
              <a:rPr lang="en-US" dirty="0" err="1" smtClean="0"/>
              <a:t>JupyterHub</a:t>
            </a:r>
            <a:r>
              <a:rPr lang="en-US" dirty="0" smtClean="0"/>
              <a:t> service “</a:t>
            </a:r>
            <a:r>
              <a:rPr lang="en-US" dirty="0" err="1" smtClean="0"/>
              <a:t>Callysto</a:t>
            </a:r>
            <a:r>
              <a:rPr lang="en-US" dirty="0" smtClean="0"/>
              <a:t>”;  SLATE</a:t>
            </a:r>
            <a:r>
              <a:rPr lang="en-US" dirty="0" smtClean="0"/>
              <a:t>: Service Laye</a:t>
            </a:r>
            <a:r>
              <a:rPr lang="en-US" dirty="0"/>
              <a:t>r</a:t>
            </a:r>
            <a:r>
              <a:rPr lang="en-US" dirty="0" smtClean="0"/>
              <a:t> At The Edge – Rob Gartner (</a:t>
            </a:r>
            <a:r>
              <a:rPr lang="en-US" dirty="0" err="1" smtClean="0"/>
              <a:t>UChicago</a:t>
            </a:r>
            <a:r>
              <a:rPr lang="en-US" dirty="0" smtClean="0"/>
              <a:t>), Shawn </a:t>
            </a:r>
            <a:r>
              <a:rPr lang="en-US" dirty="0" err="1" smtClean="0"/>
              <a:t>KcMee</a:t>
            </a:r>
            <a:r>
              <a:rPr lang="en-US" dirty="0" smtClean="0"/>
              <a:t> (</a:t>
            </a:r>
            <a:r>
              <a:rPr lang="en-US" dirty="0" err="1" smtClean="0"/>
              <a:t>UMich</a:t>
            </a:r>
            <a:r>
              <a:rPr lang="en-US" dirty="0" smtClean="0"/>
              <a:t>) </a:t>
            </a:r>
            <a:r>
              <a:rPr lang="en-US" i="1" dirty="0" smtClean="0"/>
              <a:t>et al.</a:t>
            </a:r>
            <a:r>
              <a:rPr lang="en-US" dirty="0" smtClean="0"/>
              <a:t> – slateci.io</a:t>
            </a:r>
            <a:endParaRPr lang="en-GB"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6553" y="1337593"/>
            <a:ext cx="6501714" cy="2737563"/>
          </a:xfrm>
          <a:prstGeom prst="rect">
            <a:avLst/>
          </a:prstGeom>
        </p:spPr>
      </p:pic>
      <p:sp>
        <p:nvSpPr>
          <p:cNvPr id="8" name="TextBox 7"/>
          <p:cNvSpPr txBox="1"/>
          <p:nvPr/>
        </p:nvSpPr>
        <p:spPr>
          <a:xfrm>
            <a:off x="1231013" y="4057557"/>
            <a:ext cx="756521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600" b="0" i="0" u="none" strike="noStrike" cap="none" spc="0" normalizeH="0" dirty="0" smtClean="0">
                <a:ln>
                  <a:noFill/>
                </a:ln>
                <a:solidFill>
                  <a:srgbClr val="001A3B"/>
                </a:solidFill>
                <a:effectLst/>
                <a:uFillTx/>
                <a:latin typeface="+mn-lt"/>
                <a:ea typeface="+mn-ea"/>
                <a:cs typeface="+mn-cs"/>
                <a:sym typeface="Arial"/>
              </a:rPr>
              <a:t>‘alien containers’ HPC integration - container computing, using curated application images</a:t>
            </a:r>
            <a:endParaRPr kumimoji="0" lang="en-US" sz="1600" b="0" i="0" u="none" strike="noStrike" cap="none" spc="0" normalizeH="0" dirty="0" smtClean="0">
              <a:ln>
                <a:noFill/>
              </a:ln>
              <a:solidFill>
                <a:srgbClr val="001A3B"/>
              </a:solidFill>
              <a:effectLst/>
              <a:uFillTx/>
              <a:latin typeface="+mn-lt"/>
              <a:ea typeface="+mn-ea"/>
              <a:cs typeface="+mn-cs"/>
              <a:sym typeface="Arial"/>
            </a:endParaRPr>
          </a:p>
        </p:txBody>
      </p:sp>
      <p:pic>
        <p:nvPicPr>
          <p:cNvPr id="9" name="Picture 8"/>
          <p:cNvPicPr>
            <a:picLocks noChangeAspect="1"/>
          </p:cNvPicPr>
          <p:nvPr/>
        </p:nvPicPr>
        <p:blipFill>
          <a:blip r:embed="rId3"/>
          <a:stretch>
            <a:fillRect/>
          </a:stretch>
        </p:blipFill>
        <p:spPr>
          <a:xfrm>
            <a:off x="950034" y="1183080"/>
            <a:ext cx="1831537" cy="459901"/>
          </a:xfrm>
          <a:prstGeom prst="rect">
            <a:avLst/>
          </a:prstGeom>
          <a:effectLst>
            <a:glow rad="101600">
              <a:srgbClr val="6F2575">
                <a:alpha val="60000"/>
              </a:srgbClr>
            </a:glow>
          </a:effectLst>
        </p:spPr>
      </p:pic>
      <p:pic>
        <p:nvPicPr>
          <p:cNvPr id="10" name="Picture 9"/>
          <p:cNvPicPr>
            <a:picLocks noChangeAspect="1"/>
          </p:cNvPicPr>
          <p:nvPr/>
        </p:nvPicPr>
        <p:blipFill>
          <a:blip r:embed="rId4"/>
          <a:stretch>
            <a:fillRect/>
          </a:stretch>
        </p:blipFill>
        <p:spPr>
          <a:xfrm>
            <a:off x="156547" y="1289346"/>
            <a:ext cx="2320006" cy="1178279"/>
          </a:xfrm>
          <a:prstGeom prst="rect">
            <a:avLst/>
          </a:prstGeom>
          <a:effectLst>
            <a:glow rad="101600">
              <a:srgbClr val="6F2575">
                <a:alpha val="60000"/>
              </a:srgbClr>
            </a:glow>
          </a:effectLst>
        </p:spPr>
      </p:pic>
    </p:spTree>
    <p:extLst>
      <p:ext uri="{BB962C8B-B14F-4D97-AF65-F5344CB8AC3E}">
        <p14:creationId xmlns:p14="http://schemas.microsoft.com/office/powerpoint/2010/main" val="1610026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throughput computing is also about data</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47</a:t>
            </a:fld>
            <a:endParaRPr lang="nl-NL" dirty="0"/>
          </a:p>
        </p:txBody>
      </p:sp>
      <p:sp>
        <p:nvSpPr>
          <p:cNvPr id="7" name="Text Placeholder 6"/>
          <p:cNvSpPr>
            <a:spLocks noGrp="1"/>
          </p:cNvSpPr>
          <p:nvPr>
            <p:ph type="body" sz="quarter" idx="14"/>
          </p:nvPr>
        </p:nvSpPr>
        <p:spPr/>
        <p:txBody>
          <a:bodyPr/>
          <a:lstStyle/>
          <a:p>
            <a:r>
              <a:rPr lang="en-GB" dirty="0"/>
              <a:t>source: https://</a:t>
            </a:r>
            <a:r>
              <a:rPr lang="en-GB" dirty="0" smtClean="0"/>
              <a:t>monit-grafana.cern.ch/d/000000420/fts-transfers-30-day ; data: November 2020 ; CERN FTS instance WLCG: daily transfer volume </a:t>
            </a:r>
            <a:r>
              <a:rPr lang="en-GB" dirty="0" err="1" smtClean="0"/>
              <a:t>ATLAS+LHCb</a:t>
            </a:r>
            <a:endParaRPr lang="en-GB" dirty="0"/>
          </a:p>
        </p:txBody>
      </p:sp>
      <p:grpSp>
        <p:nvGrpSpPr>
          <p:cNvPr id="10" name="Group 9"/>
          <p:cNvGrpSpPr/>
          <p:nvPr/>
        </p:nvGrpSpPr>
        <p:grpSpPr>
          <a:xfrm>
            <a:off x="360000" y="758633"/>
            <a:ext cx="8630122" cy="3675845"/>
            <a:chOff x="0" y="493497"/>
            <a:chExt cx="9144000" cy="3894722"/>
          </a:xfrm>
        </p:grpSpPr>
        <p:pic>
          <p:nvPicPr>
            <p:cNvPr id="8" name="Picture 7"/>
            <p:cNvPicPr>
              <a:picLocks noChangeAspect="1"/>
            </p:cNvPicPr>
            <p:nvPr/>
          </p:nvPicPr>
          <p:blipFill>
            <a:blip r:embed="rId2"/>
            <a:stretch>
              <a:fillRect/>
            </a:stretch>
          </p:blipFill>
          <p:spPr>
            <a:xfrm>
              <a:off x="0" y="493497"/>
              <a:ext cx="9144000" cy="3894722"/>
            </a:xfrm>
            <a:prstGeom prst="rect">
              <a:avLst/>
            </a:prstGeom>
          </p:spPr>
        </p:pic>
        <p:pic>
          <p:nvPicPr>
            <p:cNvPr id="9" name="Picture 8"/>
            <p:cNvPicPr>
              <a:picLocks noChangeAspect="1"/>
            </p:cNvPicPr>
            <p:nvPr/>
          </p:nvPicPr>
          <p:blipFill>
            <a:blip r:embed="rId3"/>
            <a:stretch>
              <a:fillRect/>
            </a:stretch>
          </p:blipFill>
          <p:spPr>
            <a:xfrm>
              <a:off x="138613" y="1743539"/>
              <a:ext cx="820988" cy="310151"/>
            </a:xfrm>
            <a:prstGeom prst="rect">
              <a:avLst/>
            </a:prstGeom>
          </p:spPr>
        </p:pic>
      </p:grpSp>
      <p:cxnSp>
        <p:nvCxnSpPr>
          <p:cNvPr id="6" name="Straight Connector 5"/>
          <p:cNvCxnSpPr/>
          <p:nvPr/>
        </p:nvCxnSpPr>
        <p:spPr>
          <a:xfrm>
            <a:off x="1265673" y="2019300"/>
            <a:ext cx="7249677" cy="0"/>
          </a:xfrm>
          <a:prstGeom prst="line">
            <a:avLst/>
          </a:prstGeom>
          <a:ln w="9525">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1385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a:t>Getting the data to process … in the right </a:t>
            </a:r>
            <a:r>
              <a:rPr lang="en-US" dirty="0" smtClean="0"/>
              <a:t>place</a:t>
            </a:r>
            <a:endParaRPr lang="en-GB" dirty="0"/>
          </a:p>
        </p:txBody>
      </p:sp>
      <p:sp>
        <p:nvSpPr>
          <p:cNvPr id="11" name="Text Placeholder 10"/>
          <p:cNvSpPr>
            <a:spLocks noGrp="1"/>
          </p:cNvSpPr>
          <p:nvPr>
            <p:ph type="body" sz="quarter" idx="14"/>
          </p:nvPr>
        </p:nvSpPr>
        <p:spPr>
          <a:xfrm>
            <a:off x="360363" y="4456125"/>
            <a:ext cx="8326437" cy="169351"/>
          </a:xfrm>
        </p:spPr>
        <p:txBody>
          <a:bodyPr/>
          <a:lstStyle/>
          <a:p>
            <a:r>
              <a:rPr lang="en-GB" sz="900" dirty="0"/>
              <a:t>Rucio FTS image: “The ESCAPE </a:t>
            </a:r>
            <a:r>
              <a:rPr lang="en-GB" sz="900" dirty="0" err="1"/>
              <a:t>Datalake</a:t>
            </a:r>
            <a:r>
              <a:rPr lang="en-GB" sz="900" dirty="0"/>
              <a:t>” </a:t>
            </a:r>
            <a:r>
              <a:rPr lang="en-GB" sz="900" dirty="0" err="1"/>
              <a:t>Aris</a:t>
            </a:r>
            <a:r>
              <a:rPr lang="en-GB" sz="900" dirty="0"/>
              <a:t> </a:t>
            </a:r>
            <a:r>
              <a:rPr lang="en-GB" sz="900" dirty="0" err="1"/>
              <a:t>Fkiaras</a:t>
            </a:r>
            <a:r>
              <a:rPr lang="en-GB" sz="900" dirty="0"/>
              <a:t>, CERN, February 26th, 2020 ESCAPE WP2 </a:t>
            </a:r>
            <a:r>
              <a:rPr lang="en-GB" sz="900" dirty="0" err="1" smtClean="0"/>
              <a:t>eDIOS</a:t>
            </a:r>
            <a:r>
              <a:rPr lang="en-GB" sz="900" dirty="0" smtClean="0"/>
              <a:t>; </a:t>
            </a:r>
            <a:br>
              <a:rPr lang="en-GB" sz="900" dirty="0" smtClean="0"/>
            </a:br>
            <a:r>
              <a:rPr lang="en-GB" sz="900" dirty="0" smtClean="0"/>
              <a:t>https</a:t>
            </a:r>
            <a:r>
              <a:rPr lang="en-GB" sz="900" dirty="0"/>
              <a:t>://indico.in2p3.fr/event/20203/sessions/12778/#</a:t>
            </a:r>
            <a:r>
              <a:rPr lang="en-GB" sz="900" dirty="0" smtClean="0"/>
              <a:t>20200226; DIRAC image from: A. </a:t>
            </a:r>
            <a:r>
              <a:rPr lang="en-GB" sz="900" dirty="0" err="1" smtClean="0"/>
              <a:t>Tsaregorodtsev</a:t>
            </a:r>
            <a:r>
              <a:rPr lang="en-GB" sz="900" dirty="0" smtClean="0"/>
              <a:t>, CPPM IN2P3,; EGI Webinar, 7 June 2016  ttps://indico.egi.eu/event/2978</a:t>
            </a:r>
          </a:p>
          <a:p>
            <a:endParaRPr lang="en-GB" sz="900" dirty="0"/>
          </a:p>
        </p:txBody>
      </p:sp>
      <p:sp>
        <p:nvSpPr>
          <p:cNvPr id="3" name="Slide Number Placeholder 2"/>
          <p:cNvSpPr>
            <a:spLocks noGrp="1"/>
          </p:cNvSpPr>
          <p:nvPr>
            <p:ph type="sldNum" sz="quarter" idx="4294967295"/>
          </p:nvPr>
        </p:nvSpPr>
        <p:spPr>
          <a:xfrm>
            <a:off x="8589169" y="4738688"/>
            <a:ext cx="369887" cy="274637"/>
          </a:xfrm>
        </p:spPr>
        <p:txBody>
          <a:bodyPr/>
          <a:lstStyle/>
          <a:p>
            <a:fld id="{86CB4B4D-7CA3-9044-876B-883B54F8677D}" type="slidenum">
              <a:rPr lang="en-US" smtClean="0"/>
              <a:t>48</a:t>
            </a:fld>
            <a:endParaRPr lang="en-US" dirty="0"/>
          </a:p>
        </p:txBody>
      </p:sp>
      <p:pic>
        <p:nvPicPr>
          <p:cNvPr id="6" name="Picture 5"/>
          <p:cNvPicPr>
            <a:picLocks noChangeAspect="1"/>
          </p:cNvPicPr>
          <p:nvPr/>
        </p:nvPicPr>
        <p:blipFill>
          <a:blip r:embed="rId3"/>
          <a:stretch>
            <a:fillRect/>
          </a:stretch>
        </p:blipFill>
        <p:spPr>
          <a:xfrm>
            <a:off x="6965004" y="748837"/>
            <a:ext cx="2033165" cy="1926156"/>
          </a:xfrm>
          <a:prstGeom prst="rect">
            <a:avLst/>
          </a:prstGeom>
          <a:ln>
            <a:solidFill>
              <a:srgbClr val="6F2575"/>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000" y="743580"/>
            <a:ext cx="5958395" cy="3695228"/>
          </a:xfrm>
          <a:prstGeom prst="rect">
            <a:avLst/>
          </a:prstGeom>
        </p:spPr>
      </p:pic>
      <p:pic>
        <p:nvPicPr>
          <p:cNvPr id="79" name="Picture 78"/>
          <p:cNvPicPr>
            <a:picLocks noChangeAspect="1"/>
          </p:cNvPicPr>
          <p:nvPr/>
        </p:nvPicPr>
        <p:blipFill>
          <a:blip r:embed="rId5"/>
          <a:stretch>
            <a:fillRect/>
          </a:stretch>
        </p:blipFill>
        <p:spPr>
          <a:xfrm>
            <a:off x="6965004" y="2735187"/>
            <a:ext cx="2033165" cy="1816833"/>
          </a:xfrm>
          <a:prstGeom prst="rect">
            <a:avLst/>
          </a:prstGeom>
          <a:ln>
            <a:solidFill>
              <a:srgbClr val="6F2575"/>
            </a:solidFill>
          </a:ln>
        </p:spPr>
      </p:pic>
      <p:pic>
        <p:nvPicPr>
          <p:cNvPr id="149" name="Picture 1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21430" y="350492"/>
            <a:ext cx="476739" cy="337070"/>
          </a:xfrm>
          <a:prstGeom prst="rect">
            <a:avLst/>
          </a:prstGeom>
        </p:spPr>
      </p:pic>
      <p:sp>
        <p:nvSpPr>
          <p:cNvPr id="150" name="TextBox 149"/>
          <p:cNvSpPr txBox="1"/>
          <p:nvPr/>
        </p:nvSpPr>
        <p:spPr>
          <a:xfrm rot="5400000">
            <a:off x="7241757" y="2539131"/>
            <a:ext cx="3693319"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100" b="0" i="0" u="none" strike="noStrike" cap="none" spc="0" normalizeH="0" dirty="0" smtClean="0">
                <a:ln>
                  <a:noFill/>
                </a:ln>
                <a:solidFill>
                  <a:srgbClr val="6F2575"/>
                </a:solidFill>
                <a:effectLst/>
                <a:uFillTx/>
                <a:latin typeface="+mn-lt"/>
                <a:ea typeface="+mn-ea"/>
                <a:cs typeface="+mn-cs"/>
                <a:sym typeface="Arial"/>
              </a:rPr>
              <a:t>ESCAPE reference components: </a:t>
            </a:r>
            <a:r>
              <a:rPr kumimoji="0" lang="en-US" sz="1100" b="0" i="0" u="none" strike="noStrike" cap="none" spc="0" normalizeH="0" dirty="0" err="1" smtClean="0">
                <a:ln>
                  <a:noFill/>
                </a:ln>
                <a:solidFill>
                  <a:srgbClr val="6F2575"/>
                </a:solidFill>
                <a:effectLst/>
                <a:uFillTx/>
                <a:latin typeface="+mn-lt"/>
                <a:ea typeface="+mn-ea"/>
                <a:cs typeface="+mn-cs"/>
                <a:sym typeface="Arial"/>
              </a:rPr>
              <a:t>Rucio</a:t>
            </a:r>
            <a:r>
              <a:rPr kumimoji="0" lang="en-US" sz="1100" b="0" i="0" u="none" strike="noStrike" cap="none" spc="0" normalizeH="0" dirty="0" smtClean="0">
                <a:ln>
                  <a:noFill/>
                </a:ln>
                <a:solidFill>
                  <a:srgbClr val="6F2575"/>
                </a:solidFill>
                <a:effectLst/>
                <a:uFillTx/>
                <a:latin typeface="+mn-lt"/>
                <a:ea typeface="+mn-ea"/>
                <a:cs typeface="+mn-cs"/>
                <a:sym typeface="Arial"/>
              </a:rPr>
              <a:t>, FTS, and DIRAC</a:t>
            </a:r>
          </a:p>
        </p:txBody>
      </p:sp>
      <p:pic>
        <p:nvPicPr>
          <p:cNvPr id="2" name="Picture 1"/>
          <p:cNvPicPr>
            <a:picLocks noChangeAspect="1"/>
          </p:cNvPicPr>
          <p:nvPr/>
        </p:nvPicPr>
        <p:blipFill>
          <a:blip r:embed="rId7"/>
          <a:stretch>
            <a:fillRect/>
          </a:stretch>
        </p:blipFill>
        <p:spPr>
          <a:xfrm>
            <a:off x="5235378" y="2633473"/>
            <a:ext cx="284988" cy="402336"/>
          </a:xfrm>
          <a:prstGeom prst="rect">
            <a:avLst/>
          </a:prstGeom>
        </p:spPr>
      </p:pic>
      <p:pic>
        <p:nvPicPr>
          <p:cNvPr id="12" name="Picture 11"/>
          <p:cNvPicPr>
            <a:picLocks noChangeAspect="1"/>
          </p:cNvPicPr>
          <p:nvPr/>
        </p:nvPicPr>
        <p:blipFill>
          <a:blip r:embed="rId7"/>
          <a:stretch>
            <a:fillRect/>
          </a:stretch>
        </p:blipFill>
        <p:spPr>
          <a:xfrm>
            <a:off x="4839138" y="3458871"/>
            <a:ext cx="284988" cy="402336"/>
          </a:xfrm>
          <a:prstGeom prst="rect">
            <a:avLst/>
          </a:prstGeom>
        </p:spPr>
      </p:pic>
      <p:sp>
        <p:nvSpPr>
          <p:cNvPr id="4" name="Footer Placeholder 3"/>
          <p:cNvSpPr>
            <a:spLocks noGrp="1"/>
          </p:cNvSpPr>
          <p:nvPr>
            <p:ph type="ftr" sz="quarter" idx="11"/>
          </p:nvPr>
        </p:nvSpPr>
        <p:spPr/>
        <p:txBody>
          <a:bodyPr/>
          <a:lstStyle/>
          <a:p>
            <a:r>
              <a:rPr lang="en-US" smtClean="0"/>
              <a:t>Computing Infrastructures for Research and WLCG</a:t>
            </a:r>
            <a:endParaRPr lang="nl-NL" dirty="0"/>
          </a:p>
        </p:txBody>
      </p:sp>
    </p:spTree>
    <p:extLst>
      <p:ext uri="{BB962C8B-B14F-4D97-AF65-F5344CB8AC3E}">
        <p14:creationId xmlns:p14="http://schemas.microsoft.com/office/powerpoint/2010/main" val="16925074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Can storage support your parallel processing</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49</a:t>
            </a:fld>
            <a:endParaRPr lang="nl-NL" dirty="0"/>
          </a:p>
        </p:txBody>
      </p:sp>
      <p:sp>
        <p:nvSpPr>
          <p:cNvPr id="5" name="Text Placeholder 4"/>
          <p:cNvSpPr>
            <a:spLocks noGrp="1"/>
          </p:cNvSpPr>
          <p:nvPr>
            <p:ph type="body" sz="quarter" idx="13"/>
          </p:nvPr>
        </p:nvSpPr>
        <p:spPr>
          <a:xfrm>
            <a:off x="360362" y="991230"/>
            <a:ext cx="8783637" cy="3527425"/>
          </a:xfrm>
        </p:spPr>
        <p:txBody>
          <a:bodyPr/>
          <a:lstStyle/>
          <a:p>
            <a:pPr marL="0" indent="0">
              <a:buNone/>
            </a:pPr>
            <a:r>
              <a:rPr lang="en-GB" dirty="0" smtClean="0"/>
              <a:t>Basic storage properties</a:t>
            </a:r>
          </a:p>
          <a:p>
            <a:r>
              <a:rPr lang="en-GB" dirty="0" smtClean="0">
                <a:solidFill>
                  <a:srgbClr val="00479E"/>
                </a:solidFill>
              </a:rPr>
              <a:t>throughput </a:t>
            </a:r>
          </a:p>
          <a:p>
            <a:r>
              <a:rPr lang="en-GB" dirty="0" smtClean="0">
                <a:solidFill>
                  <a:srgbClr val="00479E"/>
                </a:solidFill>
              </a:rPr>
              <a:t>IOPS – I/O Operations per Second</a:t>
            </a:r>
          </a:p>
          <a:p>
            <a:r>
              <a:rPr lang="en-GB" dirty="0" smtClean="0">
                <a:solidFill>
                  <a:srgbClr val="00479E"/>
                </a:solidFill>
              </a:rPr>
              <a:t>seek-time</a:t>
            </a:r>
          </a:p>
          <a:p>
            <a:pPr marL="0" indent="0">
              <a:buNone/>
            </a:pPr>
            <a:endParaRPr lang="en-GB" sz="800" dirty="0"/>
          </a:p>
          <a:p>
            <a:pPr marL="0" indent="0">
              <a:buNone/>
            </a:pPr>
            <a:r>
              <a:rPr lang="en-US" dirty="0" smtClean="0"/>
              <a:t>but not many storage systems support </a:t>
            </a:r>
            <a:r>
              <a:rPr lang="en-US" i="1" dirty="0" smtClean="0"/>
              <a:t>concurrent parallel access</a:t>
            </a:r>
            <a:r>
              <a:rPr lang="en-US" dirty="0"/>
              <a:t> </a:t>
            </a:r>
            <a:r>
              <a:rPr lang="en-US" dirty="0" smtClean="0"/>
              <a:t>by many clients</a:t>
            </a:r>
          </a:p>
          <a:p>
            <a:r>
              <a:rPr lang="en-US" dirty="0" smtClean="0">
                <a:solidFill>
                  <a:srgbClr val="00479E"/>
                </a:solidFill>
              </a:rPr>
              <a:t>both data </a:t>
            </a:r>
            <a:r>
              <a:rPr lang="en-US" b="1" dirty="0" smtClean="0">
                <a:solidFill>
                  <a:srgbClr val="00479E"/>
                </a:solidFill>
              </a:rPr>
              <a:t>and </a:t>
            </a:r>
            <a:r>
              <a:rPr lang="en-US" dirty="0" smtClean="0">
                <a:solidFill>
                  <a:srgbClr val="00479E"/>
                </a:solidFill>
              </a:rPr>
              <a:t>(file system or index) meta-data must be </a:t>
            </a:r>
            <a:r>
              <a:rPr lang="en-US" dirty="0" err="1" smtClean="0">
                <a:solidFill>
                  <a:srgbClr val="00479E"/>
                </a:solidFill>
              </a:rPr>
              <a:t>scalably</a:t>
            </a:r>
            <a:r>
              <a:rPr lang="en-US" dirty="0" smtClean="0">
                <a:solidFill>
                  <a:srgbClr val="00479E"/>
                </a:solidFill>
              </a:rPr>
              <a:t> distributed</a:t>
            </a:r>
          </a:p>
          <a:p>
            <a:r>
              <a:rPr lang="en-US" dirty="0" smtClean="0">
                <a:solidFill>
                  <a:srgbClr val="00479E"/>
                </a:solidFill>
              </a:rPr>
              <a:t>typically sacrifice either instant consistency, or (POSIX) semantics, </a:t>
            </a:r>
            <a:br>
              <a:rPr lang="en-US" dirty="0" smtClean="0">
                <a:solidFill>
                  <a:srgbClr val="00479E"/>
                </a:solidFill>
              </a:rPr>
            </a:br>
            <a:r>
              <a:rPr lang="en-US" dirty="0" smtClean="0">
                <a:solidFill>
                  <a:srgbClr val="00479E"/>
                </a:solidFill>
              </a:rPr>
              <a:t>(or scalability) in a distributed storage system</a:t>
            </a:r>
          </a:p>
          <a:p>
            <a:endParaRPr lang="en-US" sz="800" dirty="0" smtClean="0">
              <a:solidFill>
                <a:srgbClr val="00479E"/>
              </a:solidFill>
            </a:endParaRPr>
          </a:p>
          <a:p>
            <a:pPr marL="0" indent="0">
              <a:buNone/>
            </a:pPr>
            <a:r>
              <a:rPr lang="en-US" sz="1800" dirty="0" smtClean="0">
                <a:solidFill>
                  <a:srgbClr val="00479E"/>
                </a:solidFill>
              </a:rPr>
              <a:t>Common commercial solutions: GPFS, (and still: CXFS), … but also NetApp, HDS, Dell-EMC,  &amp;c</a:t>
            </a:r>
            <a:br>
              <a:rPr lang="en-US" sz="1800" dirty="0" smtClean="0">
                <a:solidFill>
                  <a:srgbClr val="00479E"/>
                </a:solidFill>
              </a:rPr>
            </a:br>
            <a:r>
              <a:rPr lang="en-US" sz="1800" dirty="0" smtClean="0">
                <a:solidFill>
                  <a:srgbClr val="00479E"/>
                </a:solidFill>
              </a:rPr>
              <a:t>Common open source: </a:t>
            </a:r>
            <a:r>
              <a:rPr lang="en-US" sz="1800" dirty="0" err="1" smtClean="0">
                <a:solidFill>
                  <a:srgbClr val="00479E"/>
                </a:solidFill>
              </a:rPr>
              <a:t>gluster</a:t>
            </a:r>
            <a:r>
              <a:rPr lang="en-US" sz="1800" dirty="0" smtClean="0">
                <a:solidFill>
                  <a:srgbClr val="00479E"/>
                </a:solidFill>
              </a:rPr>
              <a:t>, </a:t>
            </a:r>
            <a:r>
              <a:rPr lang="en-US" sz="1800" dirty="0" err="1" smtClean="0">
                <a:solidFill>
                  <a:srgbClr val="00479E"/>
                </a:solidFill>
              </a:rPr>
              <a:t>dCache</a:t>
            </a:r>
            <a:r>
              <a:rPr lang="en-US" sz="1800" dirty="0" smtClean="0">
                <a:solidFill>
                  <a:srgbClr val="00479E"/>
                </a:solidFill>
              </a:rPr>
              <a:t>, </a:t>
            </a:r>
            <a:r>
              <a:rPr lang="en-US" sz="1800" dirty="0" err="1" smtClean="0">
                <a:solidFill>
                  <a:srgbClr val="00479E"/>
                </a:solidFill>
              </a:rPr>
              <a:t>CephFS</a:t>
            </a:r>
            <a:r>
              <a:rPr lang="en-US" sz="1800" dirty="0" smtClean="0">
                <a:solidFill>
                  <a:srgbClr val="00479E"/>
                </a:solidFill>
              </a:rPr>
              <a:t>, </a:t>
            </a:r>
            <a:r>
              <a:rPr lang="en-US" sz="1800" dirty="0" err="1" smtClean="0">
                <a:solidFill>
                  <a:srgbClr val="00479E"/>
                </a:solidFill>
              </a:rPr>
              <a:t>Lustre</a:t>
            </a:r>
            <a:r>
              <a:rPr lang="en-US" sz="1800" dirty="0" smtClean="0">
                <a:solidFill>
                  <a:srgbClr val="00479E"/>
                </a:solidFill>
              </a:rPr>
              <a:t>, …</a:t>
            </a:r>
            <a:endParaRPr lang="en-US" sz="700" dirty="0" smtClean="0"/>
          </a:p>
          <a:p>
            <a:pPr marL="0" indent="0">
              <a:buNone/>
            </a:pPr>
            <a:endParaRPr lang="en-US" sz="800" dirty="0" smtClean="0"/>
          </a:p>
          <a:p>
            <a:pPr marL="0" indent="0">
              <a:buNone/>
            </a:pPr>
            <a:r>
              <a:rPr lang="en-US" dirty="0" smtClean="0"/>
              <a:t>And storage is usually </a:t>
            </a:r>
            <a:r>
              <a:rPr lang="en-US" i="1" dirty="0" smtClean="0"/>
              <a:t>tiered</a:t>
            </a:r>
            <a:r>
              <a:rPr lang="en-US" dirty="0" smtClean="0"/>
              <a:t> – fast local → online (spinning) </a:t>
            </a:r>
            <a:r>
              <a:rPr lang="en-US" dirty="0"/>
              <a:t>disk → </a:t>
            </a:r>
            <a:r>
              <a:rPr lang="en-US" dirty="0" smtClean="0"/>
              <a:t>near-line (tape)</a:t>
            </a:r>
            <a:endParaRPr lang="en-GB" dirty="0" smtClean="0"/>
          </a:p>
        </p:txBody>
      </p:sp>
    </p:spTree>
    <p:extLst>
      <p:ext uri="{BB962C8B-B14F-4D97-AF65-F5344CB8AC3E}">
        <p14:creationId xmlns:p14="http://schemas.microsoft.com/office/powerpoint/2010/main" val="33117922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Science’ needs some computing …</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5</a:t>
            </a:fld>
            <a:endParaRPr lang="nl-NL" dirty="0"/>
          </a:p>
        </p:txBody>
      </p:sp>
      <p:sp>
        <p:nvSpPr>
          <p:cNvPr id="7" name="Text Placeholder 6"/>
          <p:cNvSpPr>
            <a:spLocks noGrp="1"/>
          </p:cNvSpPr>
          <p:nvPr>
            <p:ph type="body" sz="quarter" idx="14"/>
          </p:nvPr>
        </p:nvSpPr>
        <p:spPr/>
        <p:txBody>
          <a:bodyPr/>
          <a:lstStyle/>
          <a:p>
            <a:r>
              <a:rPr lang="en-US" dirty="0" smtClean="0"/>
              <a:t>CERN Computing Centre B513, image: CERN</a:t>
            </a:r>
            <a:r>
              <a:rPr lang="en-US" dirty="0"/>
              <a:t>, https://</a:t>
            </a:r>
            <a:r>
              <a:rPr lang="en-US" dirty="0" smtClean="0"/>
              <a:t>cds.cern.ch/record/2127440; tape library image CC-IN2P3 with LHC and LSST data; cabinets: Nikhef H234b</a:t>
            </a:r>
            <a:endParaRPr lang="en-GB"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0990" y="787011"/>
            <a:ext cx="2036857" cy="3059915"/>
          </a:xfrm>
          <a:prstGeom prst="rect">
            <a:avLst/>
          </a:prstGeom>
          <a:ln>
            <a:solidFill>
              <a:schemeClr val="tx2"/>
            </a:solidFill>
          </a:ln>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7894" y="2625913"/>
            <a:ext cx="3148468" cy="176230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535" y="877695"/>
            <a:ext cx="4592873" cy="3065105"/>
          </a:xfrm>
          <a:prstGeom prst="rect">
            <a:avLst/>
          </a:prstGeom>
          <a:ln>
            <a:solidFill>
              <a:schemeClr val="tx2"/>
            </a:solidFill>
          </a:ln>
        </p:spPr>
      </p:pic>
    </p:spTree>
    <p:extLst>
      <p:ext uri="{BB962C8B-B14F-4D97-AF65-F5344CB8AC3E}">
        <p14:creationId xmlns:p14="http://schemas.microsoft.com/office/powerpoint/2010/main" val="2638200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Example: client-side </a:t>
            </a:r>
            <a:br>
              <a:rPr lang="en-GB" dirty="0" smtClean="0"/>
            </a:br>
            <a:r>
              <a:rPr lang="en-GB" dirty="0" smtClean="0"/>
              <a:t>managed </a:t>
            </a:r>
            <a:r>
              <a:rPr lang="en-GB" dirty="0" err="1" smtClean="0"/>
              <a:t>GlusterFS</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50</a:t>
            </a:fld>
            <a:endParaRPr lang="nl-NL" dirty="0"/>
          </a:p>
        </p:txBody>
      </p:sp>
      <p:sp>
        <p:nvSpPr>
          <p:cNvPr id="6" name="Text Placeholder 5"/>
          <p:cNvSpPr>
            <a:spLocks noGrp="1"/>
          </p:cNvSpPr>
          <p:nvPr>
            <p:ph type="body" sz="quarter" idx="13"/>
          </p:nvPr>
        </p:nvSpPr>
        <p:spPr>
          <a:xfrm>
            <a:off x="360363" y="1424939"/>
            <a:ext cx="4332549" cy="2827021"/>
          </a:xfrm>
        </p:spPr>
        <p:txBody>
          <a:bodyPr/>
          <a:lstStyle/>
          <a:p>
            <a:r>
              <a:rPr lang="en-GB" sz="1800" dirty="0" smtClean="0"/>
              <a:t>scalable through </a:t>
            </a:r>
            <a:br>
              <a:rPr lang="en-GB" sz="1800" dirty="0" smtClean="0"/>
            </a:br>
            <a:r>
              <a:rPr lang="en-GB" sz="1800" dirty="0" smtClean="0"/>
              <a:t>independence of both clients and servers</a:t>
            </a:r>
          </a:p>
          <a:p>
            <a:endParaRPr lang="en-GB" sz="1800" dirty="0" smtClean="0"/>
          </a:p>
          <a:p>
            <a:r>
              <a:rPr lang="en-GB" sz="1800" dirty="0" smtClean="0"/>
              <a:t>design is stateless: file system meta-data kept in each server’s file system</a:t>
            </a:r>
          </a:p>
          <a:p>
            <a:endParaRPr lang="en-GB" sz="1800" dirty="0" smtClean="0"/>
          </a:p>
          <a:p>
            <a:r>
              <a:rPr lang="en-GB" sz="1800" dirty="0" smtClean="0"/>
              <a:t>data itself can be replicated and protected, but … inconsistencies in metadata linger around the corner in case of client failures (e.g. batch system worker nodes)</a:t>
            </a:r>
            <a:endParaRPr lang="en-GB" sz="1800" dirty="0"/>
          </a:p>
        </p:txBody>
      </p:sp>
      <p:sp>
        <p:nvSpPr>
          <p:cNvPr id="7" name="Text Placeholder 6"/>
          <p:cNvSpPr>
            <a:spLocks noGrp="1"/>
          </p:cNvSpPr>
          <p:nvPr>
            <p:ph type="body" sz="quarter" idx="14"/>
          </p:nvPr>
        </p:nvSpPr>
        <p:spPr/>
        <p:txBody>
          <a:bodyPr/>
          <a:lstStyle/>
          <a:p>
            <a:r>
              <a:rPr lang="en-GB" dirty="0"/>
              <a:t>Image </a:t>
            </a:r>
            <a:r>
              <a:rPr lang="en-GB" dirty="0" smtClean="0"/>
              <a:t>source </a:t>
            </a:r>
            <a:r>
              <a:rPr lang="en-GB" dirty="0" err="1" smtClean="0"/>
              <a:t>Gluster</a:t>
            </a:r>
            <a:r>
              <a:rPr lang="en-GB" dirty="0" smtClean="0"/>
              <a:t> community: https</a:t>
            </a:r>
            <a:r>
              <a:rPr lang="en-GB" dirty="0"/>
              <a:t>://docs.gluster.org/en/main/Quick-Start-Guide/Architecture/</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7774" y="87697"/>
            <a:ext cx="4059026" cy="4353370"/>
          </a:xfrm>
          <a:prstGeom prst="rect">
            <a:avLst/>
          </a:prstGeom>
        </p:spPr>
      </p:pic>
    </p:spTree>
    <p:extLst>
      <p:ext uri="{BB962C8B-B14F-4D97-AF65-F5344CB8AC3E}">
        <p14:creationId xmlns:p14="http://schemas.microsoft.com/office/powerpoint/2010/main" val="1761362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Example: server-coherent distribution – </a:t>
            </a:r>
            <a:r>
              <a:rPr lang="en-GB" dirty="0" err="1"/>
              <a:t>d</a:t>
            </a:r>
            <a:r>
              <a:rPr lang="en-GB" dirty="0" err="1" smtClean="0"/>
              <a:t>Cache</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51</a:t>
            </a:fld>
            <a:endParaRPr lang="nl-NL" dirty="0"/>
          </a:p>
        </p:txBody>
      </p:sp>
      <p:sp>
        <p:nvSpPr>
          <p:cNvPr id="5" name="Text Placeholder 4"/>
          <p:cNvSpPr>
            <a:spLocks noGrp="1"/>
          </p:cNvSpPr>
          <p:nvPr>
            <p:ph type="body" sz="quarter" idx="13"/>
          </p:nvPr>
        </p:nvSpPr>
        <p:spPr>
          <a:xfrm>
            <a:off x="360363" y="998629"/>
            <a:ext cx="4226877" cy="3253331"/>
          </a:xfrm>
        </p:spPr>
        <p:txBody>
          <a:bodyPr/>
          <a:lstStyle/>
          <a:p>
            <a:r>
              <a:rPr lang="en-GB" sz="1800" dirty="0" smtClean="0"/>
              <a:t>separate client entry points, storage access scheduling, </a:t>
            </a:r>
            <a:r>
              <a:rPr lang="en-GB" sz="1800" dirty="0" err="1" smtClean="0"/>
              <a:t>filesystem</a:t>
            </a:r>
            <a:r>
              <a:rPr lang="en-GB" sz="1800" dirty="0" smtClean="0"/>
              <a:t> meta-data (namespaces), and storage </a:t>
            </a:r>
          </a:p>
          <a:p>
            <a:r>
              <a:rPr lang="en-GB" sz="1800" dirty="0" smtClean="0"/>
              <a:t>message layer for eventual consistency</a:t>
            </a:r>
          </a:p>
          <a:p>
            <a:r>
              <a:rPr lang="en-GB" sz="1800" dirty="0" smtClean="0"/>
              <a:t>redirect-based access</a:t>
            </a:r>
          </a:p>
          <a:p>
            <a:pPr lvl="1"/>
            <a:r>
              <a:rPr lang="en-GB" sz="1600" dirty="0" smtClean="0"/>
              <a:t>doors and pools usually on all nodes</a:t>
            </a:r>
          </a:p>
          <a:p>
            <a:pPr lvl="1"/>
            <a:r>
              <a:rPr lang="en-GB" sz="1600" dirty="0" smtClean="0"/>
              <a:t>now also feature of standard NFSv4.1</a:t>
            </a:r>
          </a:p>
          <a:p>
            <a:pPr lvl="1"/>
            <a:endParaRPr lang="en-GB" sz="1600" dirty="0" smtClean="0"/>
          </a:p>
          <a:p>
            <a:endParaRPr lang="en-GB" sz="1800" dirty="0"/>
          </a:p>
          <a:p>
            <a:endParaRPr lang="en-GB" sz="1800" dirty="0"/>
          </a:p>
        </p:txBody>
      </p:sp>
      <p:sp>
        <p:nvSpPr>
          <p:cNvPr id="6" name="Text Placeholder 5"/>
          <p:cNvSpPr>
            <a:spLocks noGrp="1"/>
          </p:cNvSpPr>
          <p:nvPr>
            <p:ph type="body" sz="quarter" idx="14"/>
          </p:nvPr>
        </p:nvSpPr>
        <p:spPr/>
        <p:txBody>
          <a:bodyPr/>
          <a:lstStyle/>
          <a:p>
            <a:r>
              <a:rPr lang="en-GB" dirty="0" smtClean="0"/>
              <a:t>Images: </a:t>
            </a:r>
            <a:r>
              <a:rPr lang="en-GB" dirty="0" err="1"/>
              <a:t>Tigran</a:t>
            </a:r>
            <a:r>
              <a:rPr lang="en-GB" dirty="0"/>
              <a:t> </a:t>
            </a:r>
            <a:r>
              <a:rPr lang="en-GB" dirty="0" err="1" smtClean="0"/>
              <a:t>Mkrtchyan</a:t>
            </a:r>
            <a:r>
              <a:rPr lang="en-GB" dirty="0" smtClean="0"/>
              <a:t> (DESY, dCache.org), </a:t>
            </a:r>
            <a:r>
              <a:rPr lang="en-GB" i="1" dirty="0" err="1" smtClean="0"/>
              <a:t>dCache</a:t>
            </a:r>
            <a:r>
              <a:rPr lang="en-GB" i="1" dirty="0" smtClean="0"/>
              <a:t> </a:t>
            </a:r>
            <a:r>
              <a:rPr lang="en-GB" i="1" dirty="0"/>
              <a:t>on steroids - delegated storage </a:t>
            </a:r>
            <a:r>
              <a:rPr lang="en-GB" i="1" dirty="0" smtClean="0"/>
              <a:t>solutions</a:t>
            </a:r>
            <a:r>
              <a:rPr lang="en-GB" dirty="0"/>
              <a:t>,</a:t>
            </a:r>
            <a:r>
              <a:rPr lang="en-GB" dirty="0" smtClean="0"/>
              <a:t> ISGC 2016, https</a:t>
            </a:r>
            <a:r>
              <a:rPr lang="en-GB" dirty="0"/>
              <a:t>://dcache.org/manuals/publications.shtml</a:t>
            </a:r>
          </a:p>
        </p:txBody>
      </p:sp>
      <p:pic>
        <p:nvPicPr>
          <p:cNvPr id="9" name="Picture 8"/>
          <p:cNvPicPr>
            <a:picLocks noChangeAspect="1"/>
          </p:cNvPicPr>
          <p:nvPr/>
        </p:nvPicPr>
        <p:blipFill>
          <a:blip r:embed="rId2"/>
          <a:stretch>
            <a:fillRect/>
          </a:stretch>
        </p:blipFill>
        <p:spPr>
          <a:xfrm>
            <a:off x="4669380" y="903261"/>
            <a:ext cx="4386124" cy="2572701"/>
          </a:xfrm>
          <a:prstGeom prst="rect">
            <a:avLst/>
          </a:prstGeom>
        </p:spPr>
      </p:pic>
      <p:pic>
        <p:nvPicPr>
          <p:cNvPr id="10" name="Picture 9"/>
          <p:cNvPicPr>
            <a:picLocks noChangeAspect="1"/>
          </p:cNvPicPr>
          <p:nvPr/>
        </p:nvPicPr>
        <p:blipFill>
          <a:blip r:embed="rId3"/>
          <a:stretch>
            <a:fillRect/>
          </a:stretch>
        </p:blipFill>
        <p:spPr>
          <a:xfrm>
            <a:off x="1112520" y="3203178"/>
            <a:ext cx="2954880" cy="1116955"/>
          </a:xfrm>
          <a:prstGeom prst="rect">
            <a:avLst/>
          </a:prstGeom>
        </p:spPr>
      </p:pic>
      <p:pic>
        <p:nvPicPr>
          <p:cNvPr id="12" name="Picture 11"/>
          <p:cNvPicPr>
            <a:picLocks noChangeAspect="1"/>
          </p:cNvPicPr>
          <p:nvPr/>
        </p:nvPicPr>
        <p:blipFill>
          <a:blip r:embed="rId4"/>
          <a:stretch>
            <a:fillRect/>
          </a:stretch>
        </p:blipFill>
        <p:spPr>
          <a:xfrm>
            <a:off x="6002828" y="2897970"/>
            <a:ext cx="1630018" cy="437322"/>
          </a:xfrm>
          <a:prstGeom prst="rect">
            <a:avLst/>
          </a:prstGeom>
        </p:spPr>
      </p:pic>
      <p:sp>
        <p:nvSpPr>
          <p:cNvPr id="7" name="Rectangle 6"/>
          <p:cNvSpPr/>
          <p:nvPr/>
        </p:nvSpPr>
        <p:spPr>
          <a:xfrm>
            <a:off x="7171616" y="2440919"/>
            <a:ext cx="634790" cy="332509"/>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438280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smtClean="0"/>
              <a:t>dCache</a:t>
            </a:r>
            <a:r>
              <a:rPr lang="en-GB" dirty="0" smtClean="0"/>
              <a:t>: wide area distribution</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52</a:t>
            </a:fld>
            <a:endParaRPr lang="nl-NL" dirty="0"/>
          </a:p>
        </p:txBody>
      </p:sp>
      <p:sp>
        <p:nvSpPr>
          <p:cNvPr id="5" name="Text Placeholder 4"/>
          <p:cNvSpPr>
            <a:spLocks noGrp="1"/>
          </p:cNvSpPr>
          <p:nvPr>
            <p:ph type="body" sz="quarter" idx="13"/>
          </p:nvPr>
        </p:nvSpPr>
        <p:spPr>
          <a:xfrm>
            <a:off x="360363" y="1333499"/>
            <a:ext cx="5560377" cy="2918461"/>
          </a:xfrm>
        </p:spPr>
        <p:txBody>
          <a:bodyPr/>
          <a:lstStyle/>
          <a:p>
            <a:r>
              <a:rPr lang="en-GB" sz="1800" dirty="0" smtClean="0"/>
              <a:t>can be widely (long latency) distributed</a:t>
            </a:r>
          </a:p>
          <a:p>
            <a:pPr marL="517525" lvl="1" indent="-158750"/>
            <a:r>
              <a:rPr lang="en-GB" sz="1600" dirty="0"/>
              <a:t>Nordic Data Grid Facility: Sweden is quite long </a:t>
            </a:r>
            <a:r>
              <a:rPr lang="en-GB" sz="1600" dirty="0" smtClean="0"/>
              <a:t>(~16ms RTT), and Ljubljana </a:t>
            </a:r>
            <a:r>
              <a:rPr lang="en-GB" sz="1600" dirty="0"/>
              <a:t>to </a:t>
            </a:r>
            <a:r>
              <a:rPr lang="en-GB" sz="1600" dirty="0" err="1" smtClean="0"/>
              <a:t>Umeå</a:t>
            </a:r>
            <a:r>
              <a:rPr lang="en-GB" sz="1600" dirty="0" smtClean="0"/>
              <a:t> is ~30ms RTT (</a:t>
            </a:r>
            <a:r>
              <a:rPr lang="en-GB" dirty="0"/>
              <a:t>~ </a:t>
            </a:r>
            <a:r>
              <a:rPr lang="en-GB" dirty="0" smtClean="0"/>
              <a:t>2900km)</a:t>
            </a:r>
          </a:p>
          <a:p>
            <a:pPr lvl="1"/>
            <a:endParaRPr lang="en-GB" sz="1600" dirty="0" smtClean="0"/>
          </a:p>
          <a:p>
            <a:r>
              <a:rPr lang="en-GB" sz="1800" dirty="0" smtClean="0"/>
              <a:t>redirect-then-access model limits interactions with any single node across a long-distance links</a:t>
            </a:r>
          </a:p>
          <a:p>
            <a:endParaRPr lang="en-GB" sz="1800" dirty="0"/>
          </a:p>
          <a:p>
            <a:r>
              <a:rPr lang="en-GB" sz="1800" dirty="0" smtClean="0"/>
              <a:t>at ‘cost’ of POSIX features like </a:t>
            </a:r>
            <a:r>
              <a:rPr lang="en-GB" sz="1800" i="1" dirty="0" err="1" smtClean="0"/>
              <a:t>atime</a:t>
            </a:r>
            <a:r>
              <a:rPr lang="en-GB" sz="1800" i="1" dirty="0" smtClean="0"/>
              <a:t> </a:t>
            </a:r>
            <a:r>
              <a:rPr lang="en-GB" sz="1800" dirty="0" smtClean="0"/>
              <a:t>or concurrent write</a:t>
            </a:r>
          </a:p>
          <a:p>
            <a:pPr lvl="1"/>
            <a:r>
              <a:rPr lang="en-US" sz="1600" dirty="0" smtClean="0"/>
              <a:t>most distributed applications don’t need these anyway</a:t>
            </a:r>
          </a:p>
          <a:p>
            <a:pPr lvl="1"/>
            <a:r>
              <a:rPr lang="en-US" sz="1600" dirty="0" smtClean="0"/>
              <a:t>but indeed it’s not a good backing store for databases </a:t>
            </a:r>
            <a:r>
              <a:rPr lang="en-US" sz="1600" dirty="0" smtClean="0">
                <a:sym typeface="Wingdings" panose="05000000000000000000" pitchFamily="2" charset="2"/>
              </a:rPr>
              <a:t></a:t>
            </a:r>
            <a:endParaRPr lang="en-GB" sz="1600" dirty="0"/>
          </a:p>
        </p:txBody>
      </p:sp>
      <p:sp>
        <p:nvSpPr>
          <p:cNvPr id="6" name="Text Placeholder 5"/>
          <p:cNvSpPr>
            <a:spLocks noGrp="1"/>
          </p:cNvSpPr>
          <p:nvPr>
            <p:ph type="body" sz="quarter" idx="14"/>
          </p:nvPr>
        </p:nvSpPr>
        <p:spPr/>
        <p:txBody>
          <a:bodyPr/>
          <a:lstStyle/>
          <a:p>
            <a:r>
              <a:rPr lang="en-GB" dirty="0" smtClean="0"/>
              <a:t>Image NDGF instance: Jürgen </a:t>
            </a:r>
            <a:r>
              <a:rPr lang="en-GB" dirty="0" err="1" smtClean="0"/>
              <a:t>Starek</a:t>
            </a:r>
            <a:r>
              <a:rPr lang="en-GB" dirty="0" smtClean="0"/>
              <a:t> et al. (</a:t>
            </a:r>
            <a:r>
              <a:rPr lang="en-GB" dirty="0" err="1" smtClean="0"/>
              <a:t>dCache</a:t>
            </a:r>
            <a:r>
              <a:rPr lang="en-GB" dirty="0" smtClean="0"/>
              <a:t> team) at https</a:t>
            </a:r>
            <a:r>
              <a:rPr lang="en-GB" dirty="0"/>
              <a:t>://</a:t>
            </a:r>
            <a:r>
              <a:rPr lang="en-GB" dirty="0" smtClean="0"/>
              <a:t>www.dcache.org/manuals/dCache-Whitepaper.pdf; https</a:t>
            </a:r>
            <a:r>
              <a:rPr lang="en-GB" dirty="0"/>
              <a:t>://</a:t>
            </a:r>
            <a:r>
              <a:rPr lang="en-GB" dirty="0" smtClean="0"/>
              <a:t>dcache.org/manuals/Book-8.2</a:t>
            </a:r>
            <a:endParaRPr lang="en-GB" dirty="0"/>
          </a:p>
        </p:txBody>
      </p:sp>
      <p:pic>
        <p:nvPicPr>
          <p:cNvPr id="7" name="Picture 6"/>
          <p:cNvPicPr>
            <a:picLocks noChangeAspect="1"/>
          </p:cNvPicPr>
          <p:nvPr/>
        </p:nvPicPr>
        <p:blipFill>
          <a:blip r:embed="rId2"/>
          <a:stretch>
            <a:fillRect/>
          </a:stretch>
        </p:blipFill>
        <p:spPr>
          <a:xfrm>
            <a:off x="6020469" y="452083"/>
            <a:ext cx="2666330" cy="3799877"/>
          </a:xfrm>
          <a:prstGeom prst="rect">
            <a:avLst/>
          </a:prstGeom>
        </p:spPr>
      </p:pic>
      <p:sp>
        <p:nvSpPr>
          <p:cNvPr id="8" name="Action Button: Forward or Next 7">
            <a:hlinkClick r:id="rId3" action="ppaction://hlinksldjump" highlightClick="1"/>
          </p:cNvPr>
          <p:cNvSpPr/>
          <p:nvPr/>
        </p:nvSpPr>
        <p:spPr>
          <a:xfrm>
            <a:off x="4572000" y="4874281"/>
            <a:ext cx="196483" cy="204040"/>
          </a:xfrm>
          <a:prstGeom prst="actionButtonForwardNext">
            <a:avLst/>
          </a:prstGeom>
          <a:solidFill>
            <a:schemeClr val="accent2"/>
          </a:solidFill>
          <a:ln>
            <a:solidFill>
              <a:srgbClr val="00479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p:cNvSpPr txBox="1"/>
          <p:nvPr/>
        </p:nvSpPr>
        <p:spPr>
          <a:xfrm>
            <a:off x="3080886" y="4845496"/>
            <a:ext cx="1491114" cy="261610"/>
          </a:xfrm>
          <a:prstGeom prst="rect">
            <a:avLst/>
          </a:prstGeom>
          <a:noFill/>
        </p:spPr>
        <p:txBody>
          <a:bodyPr wrap="none" rtlCol="0">
            <a:spAutoFit/>
          </a:bodyPr>
          <a:lstStyle/>
          <a:p>
            <a:pPr algn="r"/>
            <a:r>
              <a:rPr lang="en-US" sz="1100" dirty="0" smtClean="0">
                <a:solidFill>
                  <a:schemeClr val="tx2"/>
                </a:solidFill>
              </a:rPr>
              <a:t>proceed to networking</a:t>
            </a:r>
            <a:endParaRPr lang="en-GB" sz="1100" dirty="0">
              <a:solidFill>
                <a:schemeClr val="tx2"/>
              </a:solidFill>
            </a:endParaRPr>
          </a:p>
        </p:txBody>
      </p:sp>
    </p:spTree>
    <p:extLst>
      <p:ext uri="{BB962C8B-B14F-4D97-AF65-F5344CB8AC3E}">
        <p14:creationId xmlns:p14="http://schemas.microsoft.com/office/powerpoint/2010/main" val="4167353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smtClean="0"/>
              <a:t>Distributing storage infrastructure</a:t>
            </a:r>
            <a:endParaRPr lang="en-GB" sz="2800"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53</a:t>
            </a:fld>
            <a:endParaRPr lang="nl-NL" dirty="0"/>
          </a:p>
        </p:txBody>
      </p:sp>
      <p:sp>
        <p:nvSpPr>
          <p:cNvPr id="6" name="Text Placeholder 5"/>
          <p:cNvSpPr>
            <a:spLocks noGrp="1"/>
          </p:cNvSpPr>
          <p:nvPr>
            <p:ph type="body" sz="quarter" idx="14"/>
          </p:nvPr>
        </p:nvSpPr>
        <p:spPr>
          <a:xfrm>
            <a:off x="314621" y="4571321"/>
            <a:ext cx="8326437" cy="176970"/>
          </a:xfrm>
        </p:spPr>
        <p:txBody>
          <a:bodyPr/>
          <a:lstStyle/>
          <a:p>
            <a:r>
              <a:rPr lang="en-US" dirty="0"/>
              <a:t>for the management software, see https://</a:t>
            </a:r>
            <a:r>
              <a:rPr lang="en-US" dirty="0" smtClean="0"/>
              <a:t>dcache.org , alternatives </a:t>
            </a:r>
            <a:r>
              <a:rPr lang="en-US" dirty="0"/>
              <a:t>exist, like DPM https://</a:t>
            </a:r>
            <a:r>
              <a:rPr lang="en-US" dirty="0" smtClean="0"/>
              <a:t>lcgdm.web.cern.ch/dpm and EOS</a:t>
            </a:r>
            <a:endParaRPr lang="en-US" dirty="0"/>
          </a:p>
          <a:p>
            <a:endParaRPr lang="en-GB" dirty="0"/>
          </a:p>
        </p:txBody>
      </p:sp>
      <p:sp>
        <p:nvSpPr>
          <p:cNvPr id="7" name="Text Placeholder 1"/>
          <p:cNvSpPr>
            <a:spLocks noGrp="1"/>
          </p:cNvSpPr>
          <p:nvPr>
            <p:ph type="body" sz="half" idx="14"/>
          </p:nvPr>
        </p:nvSpPr>
        <p:spPr>
          <a:xfrm>
            <a:off x="4846320" y="2888633"/>
            <a:ext cx="4291793" cy="1583972"/>
          </a:xfrm>
          <a:solidFill>
            <a:srgbClr val="EAEAEA"/>
          </a:solidFill>
        </p:spPr>
        <p:txBody>
          <a:bodyPr lIns="91440" tIns="91440" rIns="91440" bIns="91440"/>
          <a:lstStyle/>
          <a:p>
            <a:r>
              <a:rPr lang="en-US" sz="1800" dirty="0" smtClean="0">
                <a:solidFill>
                  <a:schemeClr val="accent3"/>
                </a:solidFill>
              </a:rPr>
              <a:t>Storage infrastructure – even a few </a:t>
            </a:r>
            <a:r>
              <a:rPr lang="en-US" sz="1800" dirty="0" err="1" smtClean="0">
                <a:solidFill>
                  <a:schemeClr val="accent3"/>
                </a:solidFill>
              </a:rPr>
              <a:t>PBytes</a:t>
            </a:r>
            <a:r>
              <a:rPr lang="en-US" sz="1800" dirty="0" smtClean="0">
                <a:solidFill>
                  <a:schemeClr val="accent3"/>
                </a:solidFill>
              </a:rPr>
              <a:t> – requires some organization</a:t>
            </a:r>
            <a:endParaRPr lang="en-US" sz="1800" dirty="0">
              <a:solidFill>
                <a:schemeClr val="accent3"/>
              </a:solidFill>
            </a:endParaRPr>
          </a:p>
          <a:p>
            <a:pPr marL="174625" indent="-174625">
              <a:buFont typeface="Arial" panose="020B0604020202020204" pitchFamily="34" charset="0"/>
              <a:buChar char="•"/>
            </a:pPr>
            <a:r>
              <a:rPr lang="en-US" sz="1800" dirty="0" smtClean="0"/>
              <a:t>management challenge is </a:t>
            </a:r>
            <a:r>
              <a:rPr lang="en-US" sz="1800" b="1" dirty="0" smtClean="0"/>
              <a:t>#files</a:t>
            </a:r>
            <a:r>
              <a:rPr lang="en-US" sz="1800" dirty="0" smtClean="0"/>
              <a:t>,</a:t>
            </a:r>
            <a:br>
              <a:rPr lang="en-US" sz="1800" dirty="0" smtClean="0"/>
            </a:br>
            <a:r>
              <a:rPr lang="en-US" sz="1800" dirty="0" smtClean="0"/>
              <a:t>not capacity</a:t>
            </a:r>
          </a:p>
          <a:p>
            <a:pPr marL="174625" indent="-174625">
              <a:buFont typeface="Arial" panose="020B0604020202020204" pitchFamily="34" charset="0"/>
              <a:buChar char="•"/>
            </a:pPr>
            <a:r>
              <a:rPr lang="en-US" sz="1800" dirty="0" smtClean="0"/>
              <a:t>cost challenge is </a:t>
            </a:r>
            <a:r>
              <a:rPr lang="en-US" sz="1800" b="1" dirty="0" smtClean="0"/>
              <a:t>throughput</a:t>
            </a:r>
            <a:r>
              <a:rPr lang="en-US" sz="1800" dirty="0" smtClean="0"/>
              <a:t>, not capacity</a:t>
            </a:r>
            <a:endParaRPr lang="en-US" sz="18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319" y="900171"/>
            <a:ext cx="4653362" cy="3609081"/>
          </a:xfrm>
          <a:prstGeom prst="rect">
            <a:avLst/>
          </a:prstGeom>
        </p:spPr>
      </p:pic>
      <p:grpSp>
        <p:nvGrpSpPr>
          <p:cNvPr id="9" name="Group 8"/>
          <p:cNvGrpSpPr/>
          <p:nvPr/>
        </p:nvGrpSpPr>
        <p:grpSpPr>
          <a:xfrm>
            <a:off x="5810690" y="154282"/>
            <a:ext cx="2830368" cy="2694373"/>
            <a:chOff x="5663822" y="638236"/>
            <a:chExt cx="3554980" cy="3384169"/>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327960" y="974098"/>
              <a:ext cx="2686900" cy="2015175"/>
            </a:xfrm>
            <a:prstGeom prst="rect">
              <a:avLst/>
            </a:prstGeom>
            <a:ln>
              <a:solidFill>
                <a:srgbClr val="6F2575"/>
              </a:solidFill>
            </a:ln>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497124" y="1891839"/>
              <a:ext cx="2434933" cy="1826199"/>
            </a:xfrm>
            <a:prstGeom prst="rect">
              <a:avLst/>
            </a:prstGeom>
            <a:ln>
              <a:solidFill>
                <a:srgbClr val="6F2575"/>
              </a:solidFill>
            </a:ln>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3649" y="836762"/>
              <a:ext cx="1655153" cy="2427559"/>
            </a:xfrm>
            <a:prstGeom prst="rect">
              <a:avLst/>
            </a:prstGeom>
            <a:ln>
              <a:solidFill>
                <a:srgbClr val="6F2575"/>
              </a:solidFill>
            </a:ln>
          </p:spPr>
        </p:pic>
      </p:grpSp>
      <p:sp>
        <p:nvSpPr>
          <p:cNvPr id="13" name="TextBox 12"/>
          <p:cNvSpPr txBox="1"/>
          <p:nvPr/>
        </p:nvSpPr>
        <p:spPr>
          <a:xfrm>
            <a:off x="3568858" y="1041102"/>
            <a:ext cx="224183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lang="en-US" sz="1600" i="1" dirty="0" smtClean="0">
                <a:solidFill>
                  <a:schemeClr val="tx2"/>
                </a:solidFill>
                <a:sym typeface="Arial"/>
              </a:rPr>
              <a:t>‘making disks collaborate’</a:t>
            </a:r>
            <a:endParaRPr lang="en-US" sz="1600" i="1" dirty="0">
              <a:solidFill>
                <a:schemeClr val="tx2"/>
              </a:solidFill>
              <a:sym typeface="Arial"/>
            </a:endParaRPr>
          </a:p>
        </p:txBody>
      </p:sp>
      <p:pic>
        <p:nvPicPr>
          <p:cNvPr id="14" name="Picture 13"/>
          <p:cNvPicPr>
            <a:picLocks noChangeAspect="1"/>
          </p:cNvPicPr>
          <p:nvPr/>
        </p:nvPicPr>
        <p:blipFill>
          <a:blip r:embed="rId6"/>
          <a:stretch>
            <a:fillRect/>
          </a:stretch>
        </p:blipFill>
        <p:spPr>
          <a:xfrm>
            <a:off x="4846320" y="1366736"/>
            <a:ext cx="1208244" cy="1383910"/>
          </a:xfrm>
          <a:prstGeom prst="rect">
            <a:avLst/>
          </a:prstGeom>
          <a:ln>
            <a:solidFill>
              <a:srgbClr val="6F2575"/>
            </a:solidFill>
          </a:ln>
        </p:spPr>
      </p:pic>
    </p:spTree>
    <p:extLst>
      <p:ext uri="{BB962C8B-B14F-4D97-AF65-F5344CB8AC3E}">
        <p14:creationId xmlns:p14="http://schemas.microsoft.com/office/powerpoint/2010/main" val="625547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226195"/>
            <a:ext cx="8326799" cy="567000"/>
          </a:xfrm>
        </p:spPr>
        <p:txBody>
          <a:bodyPr>
            <a:noAutofit/>
          </a:bodyPr>
          <a:lstStyle/>
          <a:p>
            <a:r>
              <a:rPr lang="en-US" sz="2800" dirty="0" smtClean="0"/>
              <a:t>Structure </a:t>
            </a:r>
            <a:r>
              <a:rPr lang="en-US" sz="2800" dirty="0"/>
              <a:t>of </a:t>
            </a:r>
            <a:r>
              <a:rPr lang="en-US" sz="2800" dirty="0" smtClean="0"/>
              <a:t>application data placement </a:t>
            </a:r>
            <a:br>
              <a:rPr lang="en-US" sz="2800" dirty="0" smtClean="0"/>
            </a:br>
            <a:r>
              <a:rPr lang="en-US" sz="2800" dirty="0" smtClean="0"/>
              <a:t>impacts storage (hardware) systems design</a:t>
            </a:r>
            <a:endParaRPr lang="en-GB" sz="2800"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54</a:t>
            </a:fld>
            <a:endParaRPr lang="nl-NL" dirty="0"/>
          </a:p>
        </p:txBody>
      </p:sp>
      <p:sp>
        <p:nvSpPr>
          <p:cNvPr id="6" name="Text Placeholder 5"/>
          <p:cNvSpPr>
            <a:spLocks noGrp="1"/>
          </p:cNvSpPr>
          <p:nvPr>
            <p:ph type="body" sz="quarter" idx="14"/>
          </p:nvPr>
        </p:nvSpPr>
        <p:spPr/>
        <p:txBody>
          <a:bodyPr/>
          <a:lstStyle/>
          <a:p>
            <a:r>
              <a:rPr lang="en-GB" dirty="0"/>
              <a:t>Photo HGST </a:t>
            </a:r>
            <a:r>
              <a:rPr lang="en-GB" dirty="0" err="1"/>
              <a:t>nVME</a:t>
            </a:r>
            <a:r>
              <a:rPr lang="en-GB" dirty="0"/>
              <a:t> from: Dmitry </a:t>
            </a:r>
            <a:r>
              <a:rPr lang="en-GB" dirty="0" err="1"/>
              <a:t>Nosachev</a:t>
            </a:r>
            <a:r>
              <a:rPr lang="en-GB" dirty="0"/>
              <a:t> on Wikimedia Commons </a:t>
            </a:r>
            <a:r>
              <a:rPr lang="en-GB" dirty="0" smtClean="0"/>
              <a:t>CC-BY-SA; Image </a:t>
            </a:r>
            <a:r>
              <a:rPr lang="en-GB" dirty="0"/>
              <a:t>Science DMZ and Data Transfer Nodes: ESnet fasterdata.es.net </a:t>
            </a:r>
          </a:p>
          <a:p>
            <a:endParaRPr lang="en-GB" dirty="0"/>
          </a:p>
        </p:txBody>
      </p:sp>
      <p:pic>
        <p:nvPicPr>
          <p:cNvPr id="7" name="Picture 6"/>
          <p:cNvPicPr>
            <a:picLocks noChangeAspect="1"/>
          </p:cNvPicPr>
          <p:nvPr/>
        </p:nvPicPr>
        <p:blipFill>
          <a:blip r:embed="rId2"/>
          <a:stretch>
            <a:fillRect/>
          </a:stretch>
        </p:blipFill>
        <p:spPr>
          <a:xfrm>
            <a:off x="459849" y="1924042"/>
            <a:ext cx="1650063" cy="1563217"/>
          </a:xfrm>
          <a:prstGeom prst="rect">
            <a:avLst/>
          </a:prstGeom>
          <a:ln>
            <a:solidFill>
              <a:srgbClr val="6F2575"/>
            </a:solidFill>
          </a:ln>
        </p:spPr>
      </p:pic>
      <p:sp>
        <p:nvSpPr>
          <p:cNvPr id="8" name="Text Placeholder 1"/>
          <p:cNvSpPr>
            <a:spLocks noGrp="1"/>
          </p:cNvSpPr>
          <p:nvPr>
            <p:ph type="body" sz="half" idx="14"/>
          </p:nvPr>
        </p:nvSpPr>
        <p:spPr>
          <a:xfrm>
            <a:off x="2109912" y="1150656"/>
            <a:ext cx="6909539" cy="957510"/>
          </a:xfrm>
        </p:spPr>
        <p:txBody>
          <a:bodyPr/>
          <a:lstStyle/>
          <a:p>
            <a:pPr algn="ctr"/>
            <a:r>
              <a:rPr lang="en-GB" sz="2000" dirty="0" smtClean="0">
                <a:solidFill>
                  <a:srgbClr val="001A3B"/>
                </a:solidFill>
              </a:rPr>
              <a:t>pre-staging all data locally supports latency hiding, </a:t>
            </a:r>
            <a:br>
              <a:rPr lang="en-GB" sz="2000" dirty="0" smtClean="0">
                <a:solidFill>
                  <a:srgbClr val="001A3B"/>
                </a:solidFill>
              </a:rPr>
            </a:br>
            <a:r>
              <a:rPr lang="en-GB" sz="2000" dirty="0" err="1" smtClean="0">
                <a:solidFill>
                  <a:srgbClr val="001A3B"/>
                </a:solidFill>
              </a:rPr>
              <a:t>posix</a:t>
            </a:r>
            <a:r>
              <a:rPr lang="en-GB" sz="2000" dirty="0" smtClean="0">
                <a:solidFill>
                  <a:srgbClr val="001A3B"/>
                </a:solidFill>
              </a:rPr>
              <a:t>-style access with </a:t>
            </a:r>
            <a:r>
              <a:rPr lang="en-GB" sz="2000" dirty="0" err="1" smtClean="0">
                <a:solidFill>
                  <a:srgbClr val="001A3B"/>
                </a:solidFill>
              </a:rPr>
              <a:t>lseek</a:t>
            </a:r>
            <a:r>
              <a:rPr lang="en-GB" sz="2000" dirty="0" smtClean="0">
                <a:solidFill>
                  <a:srgbClr val="001A3B"/>
                </a:solidFill>
              </a:rPr>
              <a:t>(2), and fast local ‘$TMPDIR’</a:t>
            </a:r>
          </a:p>
          <a:p>
            <a:pPr algn="ctr"/>
            <a:r>
              <a:rPr lang="en-GB" sz="1600" i="1" dirty="0" smtClean="0">
                <a:solidFill>
                  <a:srgbClr val="001A3B"/>
                </a:solidFill>
              </a:rPr>
              <a:t>e.g. why there are Data Transfer Nodes (DTNs) in the ‘Science DMZ’ concept</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8104" y="2108166"/>
            <a:ext cx="2257759" cy="1433677"/>
          </a:xfrm>
          <a:prstGeom prst="rect">
            <a:avLst/>
          </a:prstGeom>
        </p:spPr>
      </p:pic>
      <p:sp>
        <p:nvSpPr>
          <p:cNvPr id="10" name="Text Placeholder 1"/>
          <p:cNvSpPr txBox="1">
            <a:spLocks/>
          </p:cNvSpPr>
          <p:nvPr/>
        </p:nvSpPr>
        <p:spPr>
          <a:xfrm>
            <a:off x="390525" y="3779520"/>
            <a:ext cx="8669759" cy="713709"/>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marL="0" marR="0" indent="0" algn="l" defTabSz="309563" rtl="0" eaLnBrk="1" latinLnBrk="0" hangingPunct="1">
              <a:lnSpc>
                <a:spcPct val="100000"/>
              </a:lnSpc>
              <a:spcBef>
                <a:spcPts val="0"/>
              </a:spcBef>
              <a:spcAft>
                <a:spcPts val="0"/>
              </a:spcAft>
              <a:buClrTx/>
              <a:buSzTx/>
              <a:buFontTx/>
              <a:buNone/>
              <a:tabLst/>
              <a:defRPr sz="2063" b="0" i="0" u="none" strike="noStrike" cap="none" spc="0" baseline="0">
                <a:ln>
                  <a:noFill/>
                </a:ln>
                <a:solidFill>
                  <a:srgbClr val="FFFFFF"/>
                </a:solidFill>
                <a:uFillTx/>
                <a:latin typeface="+mn-lt"/>
                <a:ea typeface="+mn-ea"/>
                <a:cs typeface="+mn-cs"/>
                <a:sym typeface="Arial"/>
              </a:defRPr>
            </a:lvl1pPr>
            <a:lvl2pPr marL="114300" marR="0" indent="-114300" algn="l" defTabSz="309563" rtl="0" eaLnBrk="1" latinLnBrk="0" hangingPunct="1">
              <a:lnSpc>
                <a:spcPct val="100000"/>
              </a:lnSpc>
              <a:spcBef>
                <a:spcPts val="0"/>
              </a:spcBef>
              <a:spcAft>
                <a:spcPts val="0"/>
              </a:spcAft>
              <a:buClrTx/>
              <a:buSzTx/>
              <a:buFont typeface="Arial" panose="020B0604020202020204" pitchFamily="34" charset="0"/>
              <a:buChar char="•"/>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a:lstStyle>
          <a:p>
            <a:pPr algn="ctr"/>
            <a:r>
              <a:rPr lang="en-GB" b="1" dirty="0" smtClean="0">
                <a:solidFill>
                  <a:srgbClr val="001A3B"/>
                </a:solidFill>
              </a:rPr>
              <a:t>but</a:t>
            </a:r>
            <a:r>
              <a:rPr lang="en-GB" dirty="0" smtClean="0">
                <a:solidFill>
                  <a:srgbClr val="001A3B"/>
                </a:solidFill>
              </a:rPr>
              <a:t>, nowadays, pre-staging started coming at a cost, when using </a:t>
            </a:r>
            <a:r>
              <a:rPr lang="en-GB" b="1" dirty="0" smtClean="0">
                <a:solidFill>
                  <a:srgbClr val="001A3B"/>
                </a:solidFill>
              </a:rPr>
              <a:t>SSDs </a:t>
            </a:r>
            <a:r>
              <a:rPr lang="en-GB" dirty="0" smtClean="0">
                <a:solidFill>
                  <a:srgbClr val="001A3B"/>
                </a:solidFill>
              </a:rPr>
              <a:t/>
            </a:r>
            <a:br>
              <a:rPr lang="en-GB" dirty="0" smtClean="0">
                <a:solidFill>
                  <a:srgbClr val="001A3B"/>
                </a:solidFill>
              </a:rPr>
            </a:br>
            <a:r>
              <a:rPr lang="en-GB" dirty="0" smtClean="0">
                <a:solidFill>
                  <a:srgbClr val="001A3B"/>
                </a:solidFill>
              </a:rPr>
              <a:t>as local ‘scratch’ area … because of their hardware characteristic ‘endurance’</a:t>
            </a:r>
          </a:p>
        </p:txBody>
      </p:sp>
      <p:sp>
        <p:nvSpPr>
          <p:cNvPr id="11" name="Left-Right Arrow 10"/>
          <p:cNvSpPr/>
          <p:nvPr/>
        </p:nvSpPr>
        <p:spPr>
          <a:xfrm>
            <a:off x="4114396" y="2713451"/>
            <a:ext cx="1568517" cy="490197"/>
          </a:xfrm>
          <a:prstGeom prst="lef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1A3B"/>
              </a:solidFill>
              <a:effectLst/>
              <a:uFillTx/>
              <a:latin typeface="Helvetica Neue Medium"/>
              <a:ea typeface="Helvetica Neue Medium"/>
              <a:cs typeface="Helvetica Neue Medium"/>
              <a:sym typeface="Helvetica Neue Medium"/>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0104" y="2235580"/>
            <a:ext cx="2027016" cy="1435803"/>
          </a:xfrm>
          <a:prstGeom prst="rect">
            <a:avLst/>
          </a:prstGeom>
        </p:spPr>
      </p:pic>
    </p:spTree>
    <p:extLst>
      <p:ext uri="{BB962C8B-B14F-4D97-AF65-F5344CB8AC3E}">
        <p14:creationId xmlns:p14="http://schemas.microsoft.com/office/powerpoint/2010/main" val="40532618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708026" y="1080866"/>
            <a:ext cx="4435974" cy="2927063"/>
          </a:xfrm>
          <a:prstGeom prst="rect">
            <a:avLst/>
          </a:prstGeom>
        </p:spPr>
      </p:pic>
      <p:sp>
        <p:nvSpPr>
          <p:cNvPr id="2" name="Title 1"/>
          <p:cNvSpPr>
            <a:spLocks noGrp="1"/>
          </p:cNvSpPr>
          <p:nvPr>
            <p:ph type="title"/>
          </p:nvPr>
        </p:nvSpPr>
        <p:spPr/>
        <p:txBody>
          <a:bodyPr>
            <a:normAutofit/>
          </a:bodyPr>
          <a:lstStyle/>
          <a:p>
            <a:r>
              <a:rPr lang="en-US" sz="2800" dirty="0"/>
              <a:t>Especially </a:t>
            </a:r>
            <a:r>
              <a:rPr lang="en-US" sz="2800" dirty="0" smtClean="0"/>
              <a:t>with </a:t>
            </a:r>
            <a:r>
              <a:rPr lang="en-US" sz="2800" i="1" dirty="0"/>
              <a:t>WORN</a:t>
            </a:r>
            <a:r>
              <a:rPr lang="en-US" sz="2800" dirty="0"/>
              <a:t> </a:t>
            </a:r>
            <a:r>
              <a:rPr lang="en-US" sz="2800" dirty="0" smtClean="0"/>
              <a:t>storage: </a:t>
            </a:r>
            <a:r>
              <a:rPr lang="en-US" sz="2800" dirty="0"/>
              <a:t>Write Once Read </a:t>
            </a:r>
            <a:r>
              <a:rPr lang="en-US" sz="2800" dirty="0" smtClean="0"/>
              <a:t>Never</a:t>
            </a:r>
            <a:endParaRPr lang="en-GB" sz="2800"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55</a:t>
            </a:fld>
            <a:endParaRPr lang="nl-NL" dirty="0"/>
          </a:p>
        </p:txBody>
      </p:sp>
      <p:sp>
        <p:nvSpPr>
          <p:cNvPr id="6" name="Text Placeholder 5"/>
          <p:cNvSpPr>
            <a:spLocks noGrp="1"/>
          </p:cNvSpPr>
          <p:nvPr>
            <p:ph type="body" sz="quarter" idx="14"/>
          </p:nvPr>
        </p:nvSpPr>
        <p:spPr>
          <a:xfrm>
            <a:off x="360363" y="4358659"/>
            <a:ext cx="8326437" cy="176970"/>
          </a:xfrm>
        </p:spPr>
        <p:txBody>
          <a:bodyPr/>
          <a:lstStyle/>
          <a:p>
            <a:r>
              <a:rPr lang="en-US" dirty="0"/>
              <a:t>Data: NDPF execution nodes, based on SSD SMART </a:t>
            </a:r>
            <a:r>
              <a:rPr lang="en-US" dirty="0" smtClean="0"/>
              <a:t>data, </a:t>
            </a:r>
            <a:r>
              <a:rPr lang="en-US" dirty="0"/>
              <a:t>integrated over total device </a:t>
            </a:r>
            <a:r>
              <a:rPr lang="en-US" dirty="0" smtClean="0"/>
              <a:t>lifetime; plot </a:t>
            </a:r>
            <a:r>
              <a:rPr lang="en-US" dirty="0"/>
              <a:t>shows number of local analysis nodes scaled to DNI-WLCG count; collected using </a:t>
            </a:r>
            <a:r>
              <a:rPr lang="en-US" dirty="0" err="1"/>
              <a:t>smartctl</a:t>
            </a:r>
            <a:r>
              <a:rPr lang="en-US" dirty="0"/>
              <a:t> on </a:t>
            </a:r>
            <a:r>
              <a:rPr lang="en-US" dirty="0" smtClean="0"/>
              <a:t>2020-10-28</a:t>
            </a:r>
            <a:r>
              <a:rPr lang="en-GB" dirty="0"/>
              <a:t> </a:t>
            </a:r>
            <a:r>
              <a:rPr lang="en-GB" dirty="0" smtClean="0"/>
              <a:t>– in total 97 ‘DNI’ and 34 ‘STBC’ SSDs were used in the analysis</a:t>
            </a:r>
            <a:endParaRPr lang="en-US" dirty="0"/>
          </a:p>
        </p:txBody>
      </p:sp>
      <p:sp>
        <p:nvSpPr>
          <p:cNvPr id="7" name="Text Placeholder 1"/>
          <p:cNvSpPr>
            <a:spLocks noGrp="1"/>
          </p:cNvSpPr>
          <p:nvPr>
            <p:ph type="body" sz="half" idx="14"/>
          </p:nvPr>
        </p:nvSpPr>
        <p:spPr>
          <a:xfrm>
            <a:off x="63872" y="1032624"/>
            <a:ext cx="4782448" cy="3057626"/>
          </a:xfrm>
        </p:spPr>
        <p:txBody>
          <a:bodyPr/>
          <a:lstStyle/>
          <a:p>
            <a:pPr>
              <a:spcAft>
                <a:spcPts val="300"/>
              </a:spcAft>
            </a:pPr>
            <a:r>
              <a:rPr lang="en-GB" sz="1600" dirty="0" smtClean="0">
                <a:solidFill>
                  <a:srgbClr val="001A3B"/>
                </a:solidFill>
              </a:rPr>
              <a:t>Frequency distribution of </a:t>
            </a:r>
            <a:r>
              <a:rPr lang="en-GB" sz="1600" b="1" dirty="0" smtClean="0">
                <a:solidFill>
                  <a:srgbClr val="001A3B"/>
                </a:solidFill>
              </a:rPr>
              <a:t>read-back vs. write </a:t>
            </a:r>
            <a:r>
              <a:rPr lang="en-GB" sz="1600" dirty="0" smtClean="0">
                <a:solidFill>
                  <a:srgbClr val="001A3B"/>
                </a:solidFill>
              </a:rPr>
              <a:t>volume, observed on local scratch for NDPF execution nodes for</a:t>
            </a:r>
            <a:r>
              <a:rPr lang="en-GB" sz="1600" b="1" dirty="0" smtClean="0">
                <a:solidFill>
                  <a:srgbClr val="001A3B"/>
                </a:solidFill>
              </a:rPr>
              <a:t> </a:t>
            </a:r>
            <a:r>
              <a:rPr lang="en-GB" sz="1600" b="1" i="1" dirty="0" smtClean="0">
                <a:solidFill>
                  <a:srgbClr val="001A3B"/>
                </a:solidFill>
              </a:rPr>
              <a:t>outside (‘grid’) access (blue) vs local access (orange)</a:t>
            </a:r>
          </a:p>
          <a:p>
            <a:pPr>
              <a:spcAft>
                <a:spcPts val="300"/>
              </a:spcAft>
            </a:pPr>
            <a:endParaRPr lang="en-GB" dirty="0" smtClean="0">
              <a:solidFill>
                <a:srgbClr val="001A3B"/>
              </a:solidFill>
            </a:endParaRPr>
          </a:p>
          <a:p>
            <a:pPr>
              <a:spcAft>
                <a:spcPts val="300"/>
              </a:spcAft>
            </a:pPr>
            <a:r>
              <a:rPr lang="en-GB" sz="1600" b="1" dirty="0" smtClean="0">
                <a:solidFill>
                  <a:srgbClr val="001A3B"/>
                </a:solidFill>
              </a:rPr>
              <a:t>Access pattern is rather different. But why?</a:t>
            </a:r>
          </a:p>
          <a:p>
            <a:pPr marL="342900" indent="-342900">
              <a:spcAft>
                <a:spcPts val="300"/>
              </a:spcAft>
              <a:buFont typeface="Arial" panose="020B0604020202020204" pitchFamily="34" charset="0"/>
              <a:buChar char="•"/>
            </a:pPr>
            <a:endParaRPr lang="en-GB" sz="1600" dirty="0" smtClean="0">
              <a:solidFill>
                <a:srgbClr val="001A3B"/>
              </a:solidFill>
            </a:endParaRPr>
          </a:p>
          <a:p>
            <a:pPr marL="342900" indent="-342900">
              <a:spcAft>
                <a:spcPts val="300"/>
              </a:spcAft>
              <a:buFont typeface="Arial" panose="020B0604020202020204" pitchFamily="34" charset="0"/>
              <a:buChar char="•"/>
            </a:pPr>
            <a:r>
              <a:rPr lang="en-GB" sz="1600" dirty="0" smtClean="0">
                <a:solidFill>
                  <a:srgbClr val="00479E"/>
                </a:solidFill>
              </a:rPr>
              <a:t>external users pre-stage, because that is built </a:t>
            </a:r>
            <a:br>
              <a:rPr lang="en-GB" sz="1600" dirty="0" smtClean="0">
                <a:solidFill>
                  <a:srgbClr val="00479E"/>
                </a:solidFill>
              </a:rPr>
            </a:br>
            <a:r>
              <a:rPr lang="en-GB" sz="1600" dirty="0" smtClean="0">
                <a:solidFill>
                  <a:srgbClr val="00479E"/>
                </a:solidFill>
              </a:rPr>
              <a:t>into the frameworks (like DIRAC, Athena), whereas ‘local’ users streaming data (‘</a:t>
            </a:r>
            <a:r>
              <a:rPr lang="en-GB" sz="1600" dirty="0" err="1" smtClean="0">
                <a:solidFill>
                  <a:srgbClr val="00479E"/>
                </a:solidFill>
              </a:rPr>
              <a:t>dCache</a:t>
            </a:r>
            <a:r>
              <a:rPr lang="en-GB" sz="1600" dirty="0" smtClean="0">
                <a:solidFill>
                  <a:srgbClr val="00479E"/>
                </a:solidFill>
              </a:rPr>
              <a:t> NFSv4’)</a:t>
            </a:r>
            <a:r>
              <a:rPr lang="en-GB" sz="1600" dirty="0">
                <a:solidFill>
                  <a:srgbClr val="00479E"/>
                </a:solidFill>
              </a:rPr>
              <a:t> </a:t>
            </a:r>
            <a:r>
              <a:rPr lang="en-GB" sz="1600" dirty="0" smtClean="0">
                <a:solidFill>
                  <a:srgbClr val="00479E"/>
                </a:solidFill>
              </a:rPr>
              <a:t/>
            </a:r>
            <a:br>
              <a:rPr lang="en-GB" sz="1600" dirty="0" smtClean="0">
                <a:solidFill>
                  <a:srgbClr val="00479E"/>
                </a:solidFill>
              </a:rPr>
            </a:br>
            <a:endParaRPr lang="en-GB" sz="1600" i="1" dirty="0" smtClean="0">
              <a:solidFill>
                <a:srgbClr val="00479E"/>
              </a:solidFill>
            </a:endParaRPr>
          </a:p>
          <a:p>
            <a:pPr marL="342900" indent="-342900">
              <a:spcAft>
                <a:spcPts val="300"/>
              </a:spcAft>
              <a:buFont typeface="Arial" panose="020B0604020202020204" pitchFamily="34" charset="0"/>
              <a:buChar char="•"/>
            </a:pPr>
            <a:r>
              <a:rPr lang="en-GB" sz="1600" dirty="0" smtClean="0">
                <a:solidFill>
                  <a:srgbClr val="00479E"/>
                </a:solidFill>
              </a:rPr>
              <a:t>different types of workload:</a:t>
            </a:r>
            <a:br>
              <a:rPr lang="en-GB" sz="1600" dirty="0" smtClean="0">
                <a:solidFill>
                  <a:srgbClr val="00479E"/>
                </a:solidFill>
              </a:rPr>
            </a:br>
            <a:r>
              <a:rPr lang="en-GB" sz="1600" dirty="0" err="1" smtClean="0">
                <a:solidFill>
                  <a:srgbClr val="00479E"/>
                </a:solidFill>
              </a:rPr>
              <a:t>ntuple</a:t>
            </a:r>
            <a:r>
              <a:rPr lang="en-GB" sz="1600" dirty="0" smtClean="0">
                <a:solidFill>
                  <a:srgbClr val="00479E"/>
                </a:solidFill>
              </a:rPr>
              <a:t>-data analysis vs (re)processing</a:t>
            </a:r>
          </a:p>
        </p:txBody>
      </p:sp>
    </p:spTree>
    <p:extLst>
      <p:ext uri="{BB962C8B-B14F-4D97-AF65-F5344CB8AC3E}">
        <p14:creationId xmlns:p14="http://schemas.microsoft.com/office/powerpoint/2010/main" val="2101579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ctrTitle"/>
          </p:nvPr>
        </p:nvSpPr>
        <p:spPr>
          <a:xfrm>
            <a:off x="564588" y="189852"/>
            <a:ext cx="7405932" cy="1653944"/>
          </a:xfrm>
        </p:spPr>
        <p:txBody>
          <a:bodyPr/>
          <a:lstStyle/>
          <a:p>
            <a:r>
              <a:rPr lang="en-US" dirty="0" smtClean="0"/>
              <a:t>Putting ‘more </a:t>
            </a:r>
            <a:r>
              <a:rPr lang="en-US" dirty="0"/>
              <a:t>than one’ </a:t>
            </a:r>
            <a:r>
              <a:rPr lang="en-US" dirty="0" smtClean="0"/>
              <a:t>thing together</a:t>
            </a:r>
            <a:endParaRPr lang="en-US" dirty="0"/>
          </a:p>
        </p:txBody>
      </p:sp>
      <p:sp>
        <p:nvSpPr>
          <p:cNvPr id="24" name="Subtitle 23"/>
          <p:cNvSpPr>
            <a:spLocks noGrp="1"/>
          </p:cNvSpPr>
          <p:nvPr>
            <p:ph type="subTitle" idx="1"/>
          </p:nvPr>
        </p:nvSpPr>
        <p:spPr/>
        <p:txBody>
          <a:bodyPr/>
          <a:lstStyle/>
          <a:p>
            <a:r>
              <a:rPr lang="en-US" dirty="0" smtClean="0"/>
              <a:t>Connecting the bits</a:t>
            </a:r>
          </a:p>
          <a:p>
            <a:r>
              <a:rPr lang="en-US" dirty="0" smtClean="0"/>
              <a:t>The Internet Is Not Enough!</a:t>
            </a:r>
            <a:endParaRPr lang="en-GB" dirty="0"/>
          </a:p>
        </p:txBody>
      </p:sp>
      <p:sp>
        <p:nvSpPr>
          <p:cNvPr id="3" name="Footer Placeholder 2"/>
          <p:cNvSpPr>
            <a:spLocks noGrp="1"/>
          </p:cNvSpPr>
          <p:nvPr>
            <p:ph type="ftr" sz="quarter" idx="4294967295"/>
          </p:nvPr>
        </p:nvSpPr>
        <p:spPr>
          <a:xfrm>
            <a:off x="4982369" y="4669791"/>
            <a:ext cx="3976687" cy="274637"/>
          </a:xfrm>
        </p:spPr>
        <p:txBody>
          <a:bodyPr/>
          <a:lstStyle/>
          <a:p>
            <a:r>
              <a:rPr lang="en-US" smtClean="0"/>
              <a:t>Computing Infrastructures for Research and WLCG</a:t>
            </a:r>
            <a:endParaRPr lang="nl-NL" dirty="0"/>
          </a:p>
        </p:txBody>
      </p:sp>
      <p:pic>
        <p:nvPicPr>
          <p:cNvPr id="5"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6148" y="1477011"/>
            <a:ext cx="3413760" cy="2560320"/>
          </a:xfrm>
          <a:prstGeom prst="rect">
            <a:avLst/>
          </a:prstGeom>
          <a:noFill/>
          <a:ln>
            <a:noFill/>
          </a:ln>
          <a:effectLst>
            <a:outerShdw blurRad="76200" dist="63499" dir="5400000" algn="ctr" rotWithShape="0">
              <a:srgbClr val="000000">
                <a:alpha val="4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09600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‘Elephant streams in a packet-switched internet’</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57</a:t>
            </a:fld>
            <a:endParaRPr lang="nl-NL" dirty="0"/>
          </a:p>
        </p:txBody>
      </p:sp>
      <p:sp>
        <p:nvSpPr>
          <p:cNvPr id="5" name="Text Placeholder 4"/>
          <p:cNvSpPr>
            <a:spLocks noGrp="1"/>
          </p:cNvSpPr>
          <p:nvPr>
            <p:ph type="body" sz="quarter" idx="13"/>
          </p:nvPr>
        </p:nvSpPr>
        <p:spPr/>
        <p:txBody>
          <a:bodyPr/>
          <a:lstStyle/>
          <a:p>
            <a:pPr marL="0" indent="0">
              <a:buNone/>
            </a:pPr>
            <a:r>
              <a:rPr lang="en-GB" i="1" dirty="0" smtClean="0"/>
              <a:t>‘You may have plenty of shovels, </a:t>
            </a:r>
            <a:br>
              <a:rPr lang="en-GB" i="1" dirty="0" smtClean="0"/>
            </a:br>
            <a:r>
              <a:rPr lang="en-GB" i="1" dirty="0" smtClean="0"/>
              <a:t>but where to leave the sand?’</a:t>
            </a:r>
          </a:p>
          <a:p>
            <a:pPr marL="0" indent="0">
              <a:buNone/>
            </a:pPr>
            <a:endParaRPr lang="en-GB" dirty="0" smtClean="0"/>
          </a:p>
          <a:p>
            <a:r>
              <a:rPr lang="en-GB" sz="1800" dirty="0" smtClean="0">
                <a:solidFill>
                  <a:srgbClr val="00479E"/>
                </a:solidFill>
              </a:rPr>
              <a:t>wheelbarrow works fine in your garden</a:t>
            </a:r>
          </a:p>
          <a:p>
            <a:r>
              <a:rPr lang="en-GB" sz="1800" dirty="0" smtClean="0">
                <a:solidFill>
                  <a:srgbClr val="00479E"/>
                </a:solidFill>
              </a:rPr>
              <a:t>want to send it to different places? </a:t>
            </a:r>
            <a:br>
              <a:rPr lang="en-GB" sz="1800" dirty="0" smtClean="0">
                <a:solidFill>
                  <a:srgbClr val="00479E"/>
                </a:solidFill>
              </a:rPr>
            </a:br>
            <a:r>
              <a:rPr lang="en-GB" sz="1800" dirty="0" smtClean="0">
                <a:solidFill>
                  <a:srgbClr val="00479E"/>
                </a:solidFill>
              </a:rPr>
              <a:t>Use waggons on a train, or ships</a:t>
            </a:r>
          </a:p>
          <a:p>
            <a:r>
              <a:rPr lang="en-GB" sz="1800" dirty="0" smtClean="0">
                <a:solidFill>
                  <a:srgbClr val="00479E"/>
                </a:solidFill>
              </a:rPr>
              <a:t>always from A-to-B? </a:t>
            </a:r>
            <a:br>
              <a:rPr lang="en-GB" sz="1800" dirty="0" smtClean="0">
                <a:solidFill>
                  <a:srgbClr val="00479E"/>
                </a:solidFill>
              </a:rPr>
            </a:br>
            <a:r>
              <a:rPr lang="en-GB" sz="1800" dirty="0" smtClean="0">
                <a:solidFill>
                  <a:srgbClr val="00479E"/>
                </a:solidFill>
              </a:rPr>
              <a:t>A conveyer belt will do much better!</a:t>
            </a:r>
          </a:p>
          <a:p>
            <a:endParaRPr lang="en-GB" sz="1800" dirty="0">
              <a:solidFill>
                <a:srgbClr val="00479E"/>
              </a:solidFill>
            </a:endParaRPr>
          </a:p>
          <a:p>
            <a:pPr marL="0" indent="0">
              <a:buNone/>
              <a:tabLst>
                <a:tab pos="342900" algn="l"/>
              </a:tabLst>
            </a:pPr>
            <a:r>
              <a:rPr lang="en-GB" dirty="0" smtClean="0"/>
              <a:t>… 	although you still need </a:t>
            </a:r>
            <a:br>
              <a:rPr lang="en-GB" dirty="0" smtClean="0"/>
            </a:br>
            <a:r>
              <a:rPr lang="en-GB" dirty="0" smtClean="0"/>
              <a:t>	a hole to dump it in …</a:t>
            </a:r>
          </a:p>
          <a:p>
            <a:pPr marL="0" indent="0">
              <a:buNone/>
            </a:pPr>
            <a:endParaRPr lang="en-US" dirty="0"/>
          </a:p>
        </p:txBody>
      </p:sp>
      <p:sp>
        <p:nvSpPr>
          <p:cNvPr id="8" name="Text Placeholder 7"/>
          <p:cNvSpPr>
            <a:spLocks noGrp="1"/>
          </p:cNvSpPr>
          <p:nvPr>
            <p:ph type="body" sz="quarter" idx="14"/>
          </p:nvPr>
        </p:nvSpPr>
        <p:spPr/>
        <p:txBody>
          <a:bodyPr/>
          <a:lstStyle/>
          <a:p>
            <a:r>
              <a:rPr lang="en-US" dirty="0" smtClean="0"/>
              <a:t>Image conveyor belt tunnel near </a:t>
            </a:r>
            <a:r>
              <a:rPr lang="en-US" dirty="0" err="1"/>
              <a:t>Bluntisham</a:t>
            </a:r>
            <a:r>
              <a:rPr lang="en-US" dirty="0"/>
              <a:t>, </a:t>
            </a:r>
            <a:r>
              <a:rPr lang="en-US" dirty="0" err="1" smtClean="0"/>
              <a:t>Cambridgeshire</a:t>
            </a:r>
            <a:r>
              <a:rPr lang="en-US" dirty="0" smtClean="0"/>
              <a:t> by Hugh </a:t>
            </a:r>
            <a:r>
              <a:rPr lang="en-US" dirty="0" err="1" smtClean="0"/>
              <a:t>Venables</a:t>
            </a:r>
            <a:r>
              <a:rPr lang="en-US" dirty="0" smtClean="0"/>
              <a:t>, </a:t>
            </a:r>
            <a:r>
              <a:rPr lang="en-US" dirty="0"/>
              <a:t>CC-BY-SA-4.0 from https://www.geograph.org.uk/photo/4344525</a:t>
            </a: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9759" y="1066800"/>
            <a:ext cx="4257041" cy="3192781"/>
          </a:xfrm>
          <a:prstGeom prst="rect">
            <a:avLst/>
          </a:prstGeom>
        </p:spPr>
      </p:pic>
    </p:spTree>
    <p:extLst>
      <p:ext uri="{BB962C8B-B14F-4D97-AF65-F5344CB8AC3E}">
        <p14:creationId xmlns:p14="http://schemas.microsoft.com/office/powerpoint/2010/main" val="20857266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 quick look at internet routing …</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58</a:t>
            </a:fld>
            <a:endParaRPr lang="nl-NL" dirty="0"/>
          </a:p>
        </p:txBody>
      </p:sp>
      <p:sp>
        <p:nvSpPr>
          <p:cNvPr id="7" name="Text Placeholder 6"/>
          <p:cNvSpPr>
            <a:spLocks noGrp="1"/>
          </p:cNvSpPr>
          <p:nvPr>
            <p:ph type="body" sz="quarter" idx="13"/>
          </p:nvPr>
        </p:nvSpPr>
        <p:spPr>
          <a:xfrm>
            <a:off x="360000" y="1732825"/>
            <a:ext cx="3472497" cy="2148841"/>
          </a:xfrm>
        </p:spPr>
        <p:txBody>
          <a:bodyPr/>
          <a:lstStyle/>
          <a:p>
            <a:pPr marL="0" indent="0">
              <a:buNone/>
            </a:pPr>
            <a:r>
              <a:rPr lang="en-US" dirty="0" smtClean="0"/>
              <a:t>network paths </a:t>
            </a:r>
            <a:br>
              <a:rPr lang="en-US" dirty="0" smtClean="0"/>
            </a:br>
            <a:r>
              <a:rPr lang="en-US" dirty="0" smtClean="0"/>
              <a:t>from various places </a:t>
            </a:r>
            <a:br>
              <a:rPr lang="en-US" dirty="0" smtClean="0"/>
            </a:br>
            <a:r>
              <a:rPr lang="en-US" dirty="0" smtClean="0"/>
              <a:t>in Western Europe </a:t>
            </a:r>
          </a:p>
          <a:p>
            <a:pPr marL="0" indent="0">
              <a:buNone/>
            </a:pPr>
            <a:endParaRPr lang="en-US" dirty="0" smtClean="0"/>
          </a:p>
          <a:p>
            <a:pPr marL="0" indent="0">
              <a:buNone/>
            </a:pPr>
            <a:r>
              <a:rPr lang="en-US" dirty="0" smtClean="0"/>
              <a:t>towards an IP address at CERN</a:t>
            </a:r>
          </a:p>
          <a:p>
            <a:pPr marL="0" indent="0">
              <a:buNone/>
            </a:pPr>
            <a:endParaRPr lang="en-US" dirty="0"/>
          </a:p>
          <a:p>
            <a:pPr marL="0" indent="0">
              <a:buNone/>
            </a:pPr>
            <a:endParaRPr lang="en-US" dirty="0" smtClean="0"/>
          </a:p>
        </p:txBody>
      </p:sp>
      <p:sp>
        <p:nvSpPr>
          <p:cNvPr id="8" name="Text Placeholder 7"/>
          <p:cNvSpPr>
            <a:spLocks noGrp="1"/>
          </p:cNvSpPr>
          <p:nvPr>
            <p:ph type="body" sz="quarter" idx="14"/>
          </p:nvPr>
        </p:nvSpPr>
        <p:spPr/>
        <p:txBody>
          <a:bodyPr/>
          <a:lstStyle/>
          <a:p>
            <a:r>
              <a:rPr lang="en-US" dirty="0"/>
              <a:t>Data: </a:t>
            </a:r>
            <a:r>
              <a:rPr lang="en-US" dirty="0" smtClean="0"/>
              <a:t>RIPE NCC Atlas project, </a:t>
            </a:r>
            <a:r>
              <a:rPr lang="en-US" dirty="0" err="1" smtClean="0"/>
              <a:t>TraceMON</a:t>
            </a:r>
            <a:r>
              <a:rPr lang="en-US" dirty="0" smtClean="0"/>
              <a:t> </a:t>
            </a:r>
            <a:r>
              <a:rPr lang="en-US" dirty="0" err="1" smtClean="0"/>
              <a:t>IPmap</a:t>
            </a:r>
            <a:r>
              <a:rPr lang="en-US" dirty="0" smtClean="0"/>
              <a:t>, atlas.ripe.net, measurement </a:t>
            </a:r>
            <a:r>
              <a:rPr lang="en-US" dirty="0"/>
              <a:t>9249079</a:t>
            </a:r>
          </a:p>
          <a:p>
            <a:endParaRPr lang="en-GB" dirty="0"/>
          </a:p>
        </p:txBody>
      </p:sp>
      <p:pic>
        <p:nvPicPr>
          <p:cNvPr id="9" name="Picture 8"/>
          <p:cNvPicPr>
            <a:picLocks noChangeAspect="1"/>
          </p:cNvPicPr>
          <p:nvPr/>
        </p:nvPicPr>
        <p:blipFill>
          <a:blip r:embed="rId2"/>
          <a:stretch>
            <a:fillRect/>
          </a:stretch>
        </p:blipFill>
        <p:spPr>
          <a:xfrm>
            <a:off x="3891774" y="843971"/>
            <a:ext cx="4795026" cy="356539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3978" y="4080856"/>
            <a:ext cx="1058841" cy="265658"/>
          </a:xfrm>
          <a:prstGeom prst="rect">
            <a:avLst/>
          </a:prstGeom>
        </p:spPr>
      </p:pic>
    </p:spTree>
    <p:extLst>
      <p:ext uri="{BB962C8B-B14F-4D97-AF65-F5344CB8AC3E}">
        <p14:creationId xmlns:p14="http://schemas.microsoft.com/office/powerpoint/2010/main" val="3844370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paths to Rome … i.e. to your server</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59</a:t>
            </a:fld>
            <a:endParaRPr lang="nl-NL" dirty="0"/>
          </a:p>
        </p:txBody>
      </p:sp>
      <p:sp>
        <p:nvSpPr>
          <p:cNvPr id="5" name="Text Placeholder 4"/>
          <p:cNvSpPr>
            <a:spLocks noGrp="1"/>
          </p:cNvSpPr>
          <p:nvPr>
            <p:ph type="body" sz="quarter" idx="13"/>
          </p:nvPr>
        </p:nvSpPr>
        <p:spPr>
          <a:xfrm>
            <a:off x="360000" y="2514600"/>
            <a:ext cx="8326437" cy="340076"/>
          </a:xfrm>
        </p:spPr>
        <p:txBody>
          <a:bodyPr/>
          <a:lstStyle/>
          <a:p>
            <a:r>
              <a:rPr lang="en-US" dirty="0" smtClean="0"/>
              <a:t>but from </a:t>
            </a:r>
            <a:r>
              <a:rPr lang="en-US" dirty="0" err="1" smtClean="0"/>
              <a:t>Interparts</a:t>
            </a:r>
            <a:r>
              <a:rPr lang="en-US" dirty="0" smtClean="0"/>
              <a:t> in </a:t>
            </a:r>
            <a:r>
              <a:rPr lang="en-US" dirty="0" err="1" smtClean="0"/>
              <a:t>Lisse</a:t>
            </a:r>
            <a:r>
              <a:rPr lang="en-US" dirty="0" smtClean="0"/>
              <a:t>, NH:</a:t>
            </a:r>
            <a:endParaRPr lang="en-GB" dirty="0"/>
          </a:p>
        </p:txBody>
      </p:sp>
      <p:sp>
        <p:nvSpPr>
          <p:cNvPr id="6" name="Text Placeholder 5"/>
          <p:cNvSpPr>
            <a:spLocks noGrp="1"/>
          </p:cNvSpPr>
          <p:nvPr>
            <p:ph type="body" sz="quarter" idx="14"/>
          </p:nvPr>
        </p:nvSpPr>
        <p:spPr/>
        <p:txBody>
          <a:bodyPr/>
          <a:lstStyle/>
          <a:p>
            <a:r>
              <a:rPr lang="en-US" dirty="0" smtClean="0"/>
              <a:t>AS41960: </a:t>
            </a:r>
            <a:r>
              <a:rPr lang="en-US" dirty="0" err="1" smtClean="0"/>
              <a:t>Interparts</a:t>
            </a:r>
            <a:r>
              <a:rPr lang="en-US" dirty="0" smtClean="0"/>
              <a:t>; AS1200: AMS-IX route reflector; AS1103: </a:t>
            </a:r>
            <a:r>
              <a:rPr lang="en-US" dirty="0" err="1" smtClean="0"/>
              <a:t>SURFnet</a:t>
            </a:r>
            <a:r>
              <a:rPr lang="en-US" dirty="0" smtClean="0"/>
              <a:t>; AS1104: Nikhef; AS206238: Freedom Internet – on the </a:t>
            </a:r>
            <a:r>
              <a:rPr lang="en-US" dirty="0" err="1" smtClean="0"/>
              <a:t>FrysIX</a:t>
            </a:r>
            <a:r>
              <a:rPr lang="en-US" dirty="0" smtClean="0"/>
              <a:t> there is direct L2 peering</a:t>
            </a:r>
            <a:endParaRPr lang="en-GB" dirty="0"/>
          </a:p>
        </p:txBody>
      </p:sp>
      <p:pic>
        <p:nvPicPr>
          <p:cNvPr id="8" name="Picture 7"/>
          <p:cNvPicPr>
            <a:picLocks noChangeAspect="1"/>
          </p:cNvPicPr>
          <p:nvPr/>
        </p:nvPicPr>
        <p:blipFill>
          <a:blip r:embed="rId2"/>
          <a:stretch>
            <a:fillRect/>
          </a:stretch>
        </p:blipFill>
        <p:spPr>
          <a:xfrm>
            <a:off x="678180" y="1331944"/>
            <a:ext cx="7445426" cy="930678"/>
          </a:xfrm>
          <a:prstGeom prst="rect">
            <a:avLst/>
          </a:prstGeom>
          <a:ln>
            <a:solidFill>
              <a:srgbClr val="001A3B"/>
            </a:solidFill>
          </a:ln>
        </p:spPr>
      </p:pic>
      <p:pic>
        <p:nvPicPr>
          <p:cNvPr id="9" name="Picture 8"/>
          <p:cNvPicPr>
            <a:picLocks noChangeAspect="1"/>
          </p:cNvPicPr>
          <p:nvPr/>
        </p:nvPicPr>
        <p:blipFill>
          <a:blip r:embed="rId3"/>
          <a:stretch>
            <a:fillRect/>
          </a:stretch>
        </p:blipFill>
        <p:spPr>
          <a:xfrm>
            <a:off x="678181" y="2975610"/>
            <a:ext cx="7445426" cy="1285864"/>
          </a:xfrm>
          <a:prstGeom prst="rect">
            <a:avLst/>
          </a:prstGeom>
          <a:ln>
            <a:solidFill>
              <a:srgbClr val="001A3B"/>
            </a:solidFill>
          </a:ln>
        </p:spPr>
      </p:pic>
      <p:sp>
        <p:nvSpPr>
          <p:cNvPr id="10" name="Text Placeholder 4"/>
          <p:cNvSpPr txBox="1">
            <a:spLocks/>
          </p:cNvSpPr>
          <p:nvPr/>
        </p:nvSpPr>
        <p:spPr>
          <a:xfrm>
            <a:off x="359999" y="977519"/>
            <a:ext cx="8326437" cy="471291"/>
          </a:xfrm>
          <a:prstGeom prst="rect">
            <a:avLst/>
          </a:prstGeom>
        </p:spPr>
        <p:txBody>
          <a:bodyPr vert="horz" lIns="0" tIns="0" rIns="0" bIns="0" rtlCol="0">
            <a:noAutofit/>
          </a:bodyPr>
          <a:lstStyle>
            <a:lvl1pPr marL="342900" indent="-342900" algn="l" defTabSz="457200" rtl="0" eaLnBrk="1" latinLnBrk="0" hangingPunct="1">
              <a:spcBef>
                <a:spcPts val="0"/>
              </a:spcBef>
              <a:buFont typeface="Arial"/>
              <a:buChar char="•"/>
              <a:defRPr sz="2000" kern="1200">
                <a:solidFill>
                  <a:schemeClr val="tx1"/>
                </a:solidFill>
                <a:latin typeface="+mj-lt"/>
                <a:ea typeface="+mn-ea"/>
                <a:cs typeface="Verdana"/>
              </a:defRPr>
            </a:lvl1pPr>
            <a:lvl2pPr marL="717550" indent="-358775" algn="l" defTabSz="457200" rtl="0" eaLnBrk="1" latinLnBrk="0" hangingPunct="1">
              <a:spcBef>
                <a:spcPts val="0"/>
              </a:spcBef>
              <a:buFont typeface="Lucida Grande"/>
              <a:buChar char="-"/>
              <a:defRPr sz="1800" kern="1200">
                <a:solidFill>
                  <a:schemeClr val="tx1"/>
                </a:solidFill>
                <a:latin typeface="+mj-lt"/>
                <a:ea typeface="+mn-ea"/>
                <a:cs typeface="Verdana"/>
              </a:defRPr>
            </a:lvl2pPr>
            <a:lvl3pPr marL="1073150" indent="-357188" algn="l" defTabSz="457200" rtl="0" eaLnBrk="1" latinLnBrk="0" hangingPunct="1">
              <a:spcBef>
                <a:spcPts val="0"/>
              </a:spcBef>
              <a:buFont typeface="Lucida Grande"/>
              <a:buChar char="-"/>
              <a:defRPr sz="1600" kern="1200">
                <a:solidFill>
                  <a:schemeClr val="tx1"/>
                </a:solidFill>
                <a:latin typeface="+mj-lt"/>
                <a:ea typeface="+mn-ea"/>
                <a:cs typeface="Verdana"/>
              </a:defRPr>
            </a:lvl3pPr>
            <a:lvl4pPr marL="1430338" indent="-355600" algn="l" defTabSz="457200" rtl="0" eaLnBrk="1" latinLnBrk="0" hangingPunct="1">
              <a:spcBef>
                <a:spcPts val="0"/>
              </a:spcBef>
              <a:buFont typeface="Lucida Grande"/>
              <a:buChar char="-"/>
              <a:defRPr sz="1400" kern="1200">
                <a:solidFill>
                  <a:schemeClr val="tx1"/>
                </a:solidFill>
                <a:latin typeface="+mj-lt"/>
                <a:ea typeface="+mn-ea"/>
                <a:cs typeface="Verdana"/>
              </a:defRPr>
            </a:lvl4pPr>
            <a:lvl5pPr marL="1793875" indent="-360363" algn="l" defTabSz="457200" rtl="0" eaLnBrk="1" latinLnBrk="0" hangingPunct="1">
              <a:spcBef>
                <a:spcPts val="0"/>
              </a:spcBef>
              <a:buFont typeface="Lucida Grande"/>
              <a:buChar char="-"/>
              <a:defRPr sz="1400" kern="1200">
                <a:solidFill>
                  <a:schemeClr val="tx1"/>
                </a:solidFill>
                <a:latin typeface="+mj-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From a home connected to Freedom Internet to </a:t>
            </a:r>
            <a:r>
              <a:rPr lang="en-US" i="1" dirty="0" smtClean="0"/>
              <a:t>spiegel.nikhef.nl</a:t>
            </a:r>
            <a:endParaRPr lang="en-GB" i="1" dirty="0"/>
          </a:p>
        </p:txBody>
      </p:sp>
    </p:spTree>
    <p:extLst>
      <p:ext uri="{BB962C8B-B14F-4D97-AF65-F5344CB8AC3E}">
        <p14:creationId xmlns:p14="http://schemas.microsoft.com/office/powerpoint/2010/main" val="34248144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67557" y="310694"/>
            <a:ext cx="8326799" cy="783911"/>
          </a:xfrm>
        </p:spPr>
        <p:txBody>
          <a:bodyPr>
            <a:noAutofit/>
          </a:bodyPr>
          <a:lstStyle/>
          <a:p>
            <a:r>
              <a:rPr lang="en-US" sz="2400" dirty="0" smtClean="0"/>
              <a:t>Our journey today … building ‘scalable’ infrastructure for the LHC </a:t>
            </a:r>
            <a:br>
              <a:rPr lang="en-US" sz="2400" dirty="0" smtClean="0"/>
            </a:br>
            <a:r>
              <a:rPr lang="en-US" sz="2400" dirty="0" smtClean="0"/>
              <a:t>     computing</a:t>
            </a:r>
            <a:r>
              <a:rPr lang="en-US" sz="2400" dirty="0"/>
              <a:t>, </a:t>
            </a:r>
            <a:r>
              <a:rPr lang="en-US" sz="2400" dirty="0" smtClean="0"/>
              <a:t>storage, networking and a global AAI </a:t>
            </a:r>
            <a:r>
              <a:rPr lang="en-US" sz="2400" b="0" dirty="0" smtClean="0"/>
              <a:t>…</a:t>
            </a:r>
            <a:r>
              <a:rPr lang="en-US" sz="2400" dirty="0" smtClean="0"/>
              <a:t> </a:t>
            </a:r>
            <a:r>
              <a:rPr lang="en-US" sz="1200" b="0" i="1" dirty="0"/>
              <a:t>if we </a:t>
            </a:r>
            <a:r>
              <a:rPr lang="en-US" sz="1200" b="0" i="1" dirty="0" smtClean="0"/>
              <a:t>make it </a:t>
            </a:r>
            <a:r>
              <a:rPr lang="en-US" sz="1200" b="0" i="1" dirty="0"/>
              <a:t>to the end</a:t>
            </a:r>
            <a:endParaRPr lang="en-GB" sz="1200" b="0" i="1"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6</a:t>
            </a:fld>
            <a:endParaRPr lang="nl-NL" dirty="0"/>
          </a:p>
        </p:txBody>
      </p:sp>
      <p:sp>
        <p:nvSpPr>
          <p:cNvPr id="8" name="Text Placeholder 7"/>
          <p:cNvSpPr>
            <a:spLocks noGrp="1"/>
          </p:cNvSpPr>
          <p:nvPr>
            <p:ph type="body" sz="quarter" idx="13"/>
          </p:nvPr>
        </p:nvSpPr>
        <p:spPr>
          <a:xfrm>
            <a:off x="367557" y="1139947"/>
            <a:ext cx="8337773" cy="3354873"/>
          </a:xfrm>
        </p:spPr>
        <p:txBody>
          <a:bodyPr/>
          <a:lstStyle/>
          <a:p>
            <a:pPr marL="0" indent="0">
              <a:buNone/>
            </a:pPr>
            <a:r>
              <a:rPr lang="en-GB" sz="1700" b="1" i="1" dirty="0" smtClean="0">
                <a:solidFill>
                  <a:srgbClr val="00479E"/>
                </a:solidFill>
              </a:rPr>
              <a:t>Using science use cases </a:t>
            </a:r>
            <a:r>
              <a:rPr lang="en-GB" sz="1700" i="1" dirty="0" smtClean="0">
                <a:solidFill>
                  <a:srgbClr val="00479E"/>
                </a:solidFill>
              </a:rPr>
              <a:t>from CERN’s Large Hadron Collider, the SKA radio telescope, </a:t>
            </a:r>
            <a:br>
              <a:rPr lang="en-GB" sz="1700" i="1" dirty="0" smtClean="0">
                <a:solidFill>
                  <a:srgbClr val="00479E"/>
                </a:solidFill>
              </a:rPr>
            </a:br>
            <a:r>
              <a:rPr lang="en-GB" sz="1700" i="1" dirty="0" smtClean="0">
                <a:solidFill>
                  <a:srgbClr val="00479E"/>
                </a:solidFill>
              </a:rPr>
              <a:t>Gravitational Wave detection, structural biochemistry (</a:t>
            </a:r>
            <a:r>
              <a:rPr lang="en-GB" sz="1700" i="1" dirty="0" err="1" smtClean="0">
                <a:solidFill>
                  <a:srgbClr val="00479E"/>
                </a:solidFill>
              </a:rPr>
              <a:t>WeNMR</a:t>
            </a:r>
            <a:r>
              <a:rPr lang="en-GB" sz="1700" i="1" dirty="0" smtClean="0">
                <a:solidFill>
                  <a:srgbClr val="00479E"/>
                </a:solidFill>
              </a:rPr>
              <a:t>) …</a:t>
            </a:r>
          </a:p>
          <a:p>
            <a:pPr marL="0" indent="0">
              <a:buNone/>
            </a:pPr>
            <a:endParaRPr lang="en-GB" sz="700" dirty="0" smtClean="0">
              <a:solidFill>
                <a:srgbClr val="00479E"/>
              </a:solidFill>
            </a:endParaRPr>
          </a:p>
          <a:p>
            <a:pPr marL="0" indent="0">
              <a:buNone/>
            </a:pPr>
            <a:r>
              <a:rPr lang="en-US" sz="1700" b="1" dirty="0" smtClean="0">
                <a:solidFill>
                  <a:srgbClr val="00479E"/>
                </a:solidFill>
              </a:rPr>
              <a:t>Data intensive workflows</a:t>
            </a:r>
          </a:p>
          <a:p>
            <a:r>
              <a:rPr lang="en-US" sz="1700" dirty="0" smtClean="0">
                <a:solidFill>
                  <a:schemeClr val="tx2"/>
                </a:solidFill>
              </a:rPr>
              <a:t>the end of every faster CPUs, the thermal barrier, and the rise of parallelism</a:t>
            </a:r>
          </a:p>
          <a:p>
            <a:pPr marL="0" indent="0">
              <a:buNone/>
            </a:pPr>
            <a:r>
              <a:rPr lang="en-US" sz="1700" b="1" dirty="0" smtClean="0">
                <a:solidFill>
                  <a:srgbClr val="00479E"/>
                </a:solidFill>
              </a:rPr>
              <a:t>More than one …</a:t>
            </a:r>
          </a:p>
          <a:p>
            <a:r>
              <a:rPr lang="en-US" sz="1700" dirty="0" smtClean="0">
                <a:solidFill>
                  <a:schemeClr val="tx2"/>
                </a:solidFill>
              </a:rPr>
              <a:t>High Throughput Computing, herding </a:t>
            </a:r>
            <a:r>
              <a:rPr lang="en-US" sz="1700" dirty="0">
                <a:solidFill>
                  <a:schemeClr val="tx2"/>
                </a:solidFill>
              </a:rPr>
              <a:t>large quantities of </a:t>
            </a:r>
            <a:r>
              <a:rPr lang="en-US" sz="1700" dirty="0" smtClean="0">
                <a:solidFill>
                  <a:schemeClr val="tx2"/>
                </a:solidFill>
              </a:rPr>
              <a:t>systems, and the cloud</a:t>
            </a:r>
          </a:p>
          <a:p>
            <a:r>
              <a:rPr lang="en-US" sz="1700" dirty="0" smtClean="0">
                <a:solidFill>
                  <a:schemeClr val="tx2"/>
                </a:solidFill>
              </a:rPr>
              <a:t>Global distributed computing, scalable storage, and data placement</a:t>
            </a:r>
          </a:p>
          <a:p>
            <a:pPr marL="0" indent="0">
              <a:buNone/>
            </a:pPr>
            <a:r>
              <a:rPr lang="en-US" sz="1700" b="1" dirty="0" smtClean="0">
                <a:solidFill>
                  <a:srgbClr val="00479E"/>
                </a:solidFill>
              </a:rPr>
              <a:t>Linking ‘more than one’ into a common network</a:t>
            </a:r>
          </a:p>
          <a:p>
            <a:r>
              <a:rPr lang="en-US" sz="1700" dirty="0" smtClean="0">
                <a:solidFill>
                  <a:schemeClr val="tx2"/>
                </a:solidFill>
              </a:rPr>
              <a:t>Elephants vs. mice: shipping large quantities of data … while keeping cat videos alive</a:t>
            </a:r>
          </a:p>
          <a:p>
            <a:r>
              <a:rPr lang="en-US" sz="1700" dirty="0" smtClean="0">
                <a:solidFill>
                  <a:schemeClr val="tx2"/>
                </a:solidFill>
              </a:rPr>
              <a:t>LHC </a:t>
            </a:r>
            <a:r>
              <a:rPr lang="en-US" sz="1700" i="1" dirty="0" smtClean="0">
                <a:solidFill>
                  <a:schemeClr val="tx2"/>
                </a:solidFill>
              </a:rPr>
              <a:t>Optical Private Network </a:t>
            </a:r>
            <a:r>
              <a:rPr lang="en-US" sz="1700" dirty="0" smtClean="0">
                <a:solidFill>
                  <a:schemeClr val="tx2"/>
                </a:solidFill>
              </a:rPr>
              <a:t>and the </a:t>
            </a:r>
            <a:r>
              <a:rPr lang="en-US" sz="1700" i="1" dirty="0" smtClean="0">
                <a:solidFill>
                  <a:schemeClr val="tx2"/>
                </a:solidFill>
              </a:rPr>
              <a:t>Open Networking Environment LHCone</a:t>
            </a:r>
          </a:p>
          <a:p>
            <a:pPr marL="0" indent="0">
              <a:buNone/>
            </a:pPr>
            <a:r>
              <a:rPr lang="en-US" sz="1700" b="1" dirty="0" smtClean="0">
                <a:solidFill>
                  <a:srgbClr val="00479E"/>
                </a:solidFill>
              </a:rPr>
              <a:t>Networking the people</a:t>
            </a:r>
          </a:p>
          <a:p>
            <a:r>
              <a:rPr lang="en-US" sz="1700" dirty="0" smtClean="0">
                <a:solidFill>
                  <a:schemeClr val="tx2"/>
                </a:solidFill>
              </a:rPr>
              <a:t>Authentication and authorization technologies</a:t>
            </a:r>
          </a:p>
          <a:p>
            <a:r>
              <a:rPr lang="en-US" sz="1700" dirty="0" smtClean="0">
                <a:solidFill>
                  <a:schemeClr val="tx2"/>
                </a:solidFill>
              </a:rPr>
              <a:t>Federated identity, community management &amp; global trust</a:t>
            </a:r>
          </a:p>
        </p:txBody>
      </p:sp>
    </p:spTree>
    <p:extLst>
      <p:ext uri="{BB962C8B-B14F-4D97-AF65-F5344CB8AC3E}">
        <p14:creationId xmlns:p14="http://schemas.microsoft.com/office/powerpoint/2010/main" val="28857292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Freeform 416"/>
          <p:cNvSpPr/>
          <p:nvPr/>
        </p:nvSpPr>
        <p:spPr>
          <a:xfrm>
            <a:off x="1907256" y="814937"/>
            <a:ext cx="5273966" cy="2967652"/>
          </a:xfrm>
          <a:custGeom>
            <a:avLst/>
            <a:gdLst>
              <a:gd name="connsiteX0" fmla="*/ 0 w 11323320"/>
              <a:gd name="connsiteY0" fmla="*/ 2904090 h 6180690"/>
              <a:gd name="connsiteX1" fmla="*/ 1417320 w 11323320"/>
              <a:gd name="connsiteY1" fmla="*/ 1273410 h 6180690"/>
              <a:gd name="connsiteX2" fmla="*/ 1493520 w 11323320"/>
              <a:gd name="connsiteY2" fmla="*/ 1273410 h 6180690"/>
              <a:gd name="connsiteX3" fmla="*/ 4053840 w 11323320"/>
              <a:gd name="connsiteY3" fmla="*/ 176130 h 6180690"/>
              <a:gd name="connsiteX4" fmla="*/ 6720840 w 11323320"/>
              <a:gd name="connsiteY4" fmla="*/ 23730 h 6180690"/>
              <a:gd name="connsiteX5" fmla="*/ 8686800 w 11323320"/>
              <a:gd name="connsiteY5" fmla="*/ 404730 h 6180690"/>
              <a:gd name="connsiteX6" fmla="*/ 10378440 w 11323320"/>
              <a:gd name="connsiteY6" fmla="*/ 1776330 h 6180690"/>
              <a:gd name="connsiteX7" fmla="*/ 11140440 w 11323320"/>
              <a:gd name="connsiteY7" fmla="*/ 3940410 h 6180690"/>
              <a:gd name="connsiteX8" fmla="*/ 11323320 w 11323320"/>
              <a:gd name="connsiteY8" fmla="*/ 6180690 h 6180690"/>
              <a:gd name="connsiteX0" fmla="*/ 0 w 11267521"/>
              <a:gd name="connsiteY0" fmla="*/ 3315620 h 6180690"/>
              <a:gd name="connsiteX1" fmla="*/ 1361521 w 11267521"/>
              <a:gd name="connsiteY1" fmla="*/ 1273410 h 6180690"/>
              <a:gd name="connsiteX2" fmla="*/ 1437721 w 11267521"/>
              <a:gd name="connsiteY2" fmla="*/ 1273410 h 6180690"/>
              <a:gd name="connsiteX3" fmla="*/ 3998041 w 11267521"/>
              <a:gd name="connsiteY3" fmla="*/ 176130 h 6180690"/>
              <a:gd name="connsiteX4" fmla="*/ 6665041 w 11267521"/>
              <a:gd name="connsiteY4" fmla="*/ 23730 h 6180690"/>
              <a:gd name="connsiteX5" fmla="*/ 8631001 w 11267521"/>
              <a:gd name="connsiteY5" fmla="*/ 404730 h 6180690"/>
              <a:gd name="connsiteX6" fmla="*/ 10322641 w 11267521"/>
              <a:gd name="connsiteY6" fmla="*/ 1776330 h 6180690"/>
              <a:gd name="connsiteX7" fmla="*/ 11084641 w 11267521"/>
              <a:gd name="connsiteY7" fmla="*/ 3940410 h 6180690"/>
              <a:gd name="connsiteX8" fmla="*/ 11267521 w 11267521"/>
              <a:gd name="connsiteY8" fmla="*/ 6180690 h 6180690"/>
              <a:gd name="connsiteX0" fmla="*/ 0 w 11267521"/>
              <a:gd name="connsiteY0" fmla="*/ 3307015 h 6172085"/>
              <a:gd name="connsiteX1" fmla="*/ 1361521 w 11267521"/>
              <a:gd name="connsiteY1" fmla="*/ 1264805 h 6172085"/>
              <a:gd name="connsiteX2" fmla="*/ 1009929 w 11267521"/>
              <a:gd name="connsiteY2" fmla="*/ 990452 h 6172085"/>
              <a:gd name="connsiteX3" fmla="*/ 3998041 w 11267521"/>
              <a:gd name="connsiteY3" fmla="*/ 167525 h 6172085"/>
              <a:gd name="connsiteX4" fmla="*/ 6665041 w 11267521"/>
              <a:gd name="connsiteY4" fmla="*/ 15125 h 6172085"/>
              <a:gd name="connsiteX5" fmla="*/ 8631001 w 11267521"/>
              <a:gd name="connsiteY5" fmla="*/ 396125 h 6172085"/>
              <a:gd name="connsiteX6" fmla="*/ 10322641 w 11267521"/>
              <a:gd name="connsiteY6" fmla="*/ 1767725 h 6172085"/>
              <a:gd name="connsiteX7" fmla="*/ 11084641 w 11267521"/>
              <a:gd name="connsiteY7" fmla="*/ 3931805 h 6172085"/>
              <a:gd name="connsiteX8" fmla="*/ 11267521 w 11267521"/>
              <a:gd name="connsiteY8" fmla="*/ 6172085 h 6172085"/>
              <a:gd name="connsiteX0" fmla="*/ 0 w 11267521"/>
              <a:gd name="connsiteY0" fmla="*/ 3307015 h 6172085"/>
              <a:gd name="connsiteX1" fmla="*/ 580336 w 11267521"/>
              <a:gd name="connsiteY1" fmla="*/ 1676336 h 6172085"/>
              <a:gd name="connsiteX2" fmla="*/ 1009929 w 11267521"/>
              <a:gd name="connsiteY2" fmla="*/ 990452 h 6172085"/>
              <a:gd name="connsiteX3" fmla="*/ 3998041 w 11267521"/>
              <a:gd name="connsiteY3" fmla="*/ 167525 h 6172085"/>
              <a:gd name="connsiteX4" fmla="*/ 6665041 w 11267521"/>
              <a:gd name="connsiteY4" fmla="*/ 15125 h 6172085"/>
              <a:gd name="connsiteX5" fmla="*/ 8631001 w 11267521"/>
              <a:gd name="connsiteY5" fmla="*/ 396125 h 6172085"/>
              <a:gd name="connsiteX6" fmla="*/ 10322641 w 11267521"/>
              <a:gd name="connsiteY6" fmla="*/ 1767725 h 6172085"/>
              <a:gd name="connsiteX7" fmla="*/ 11084641 w 11267521"/>
              <a:gd name="connsiteY7" fmla="*/ 3931805 h 6172085"/>
              <a:gd name="connsiteX8" fmla="*/ 11267521 w 11267521"/>
              <a:gd name="connsiteY8" fmla="*/ 6172085 h 6172085"/>
              <a:gd name="connsiteX0" fmla="*/ 0 w 11267521"/>
              <a:gd name="connsiteY0" fmla="*/ 3321090 h 6186160"/>
              <a:gd name="connsiteX1" fmla="*/ 580336 w 11267521"/>
              <a:gd name="connsiteY1" fmla="*/ 1690411 h 6186160"/>
              <a:gd name="connsiteX2" fmla="*/ 1009929 w 11267521"/>
              <a:gd name="connsiteY2" fmla="*/ 1004527 h 6186160"/>
              <a:gd name="connsiteX3" fmla="*/ 3998041 w 11267521"/>
              <a:gd name="connsiteY3" fmla="*/ 135875 h 6186160"/>
              <a:gd name="connsiteX4" fmla="*/ 6665041 w 11267521"/>
              <a:gd name="connsiteY4" fmla="*/ 29200 h 6186160"/>
              <a:gd name="connsiteX5" fmla="*/ 8631001 w 11267521"/>
              <a:gd name="connsiteY5" fmla="*/ 410200 h 6186160"/>
              <a:gd name="connsiteX6" fmla="*/ 10322641 w 11267521"/>
              <a:gd name="connsiteY6" fmla="*/ 1781800 h 6186160"/>
              <a:gd name="connsiteX7" fmla="*/ 11084641 w 11267521"/>
              <a:gd name="connsiteY7" fmla="*/ 3945880 h 6186160"/>
              <a:gd name="connsiteX8" fmla="*/ 11267521 w 11267521"/>
              <a:gd name="connsiteY8" fmla="*/ 6186160 h 6186160"/>
              <a:gd name="connsiteX0" fmla="*/ 0 w 11267521"/>
              <a:gd name="connsiteY0" fmla="*/ 3357196 h 6222266"/>
              <a:gd name="connsiteX1" fmla="*/ 580336 w 11267521"/>
              <a:gd name="connsiteY1" fmla="*/ 1726517 h 6222266"/>
              <a:gd name="connsiteX2" fmla="*/ 1009929 w 11267521"/>
              <a:gd name="connsiteY2" fmla="*/ 1040633 h 6222266"/>
              <a:gd name="connsiteX3" fmla="*/ 3998041 w 11267521"/>
              <a:gd name="connsiteY3" fmla="*/ 171981 h 6222266"/>
              <a:gd name="connsiteX4" fmla="*/ 6720840 w 11267521"/>
              <a:gd name="connsiteY4" fmla="*/ 19580 h 6222266"/>
              <a:gd name="connsiteX5" fmla="*/ 8631001 w 11267521"/>
              <a:gd name="connsiteY5" fmla="*/ 446306 h 6222266"/>
              <a:gd name="connsiteX6" fmla="*/ 10322641 w 11267521"/>
              <a:gd name="connsiteY6" fmla="*/ 1817906 h 6222266"/>
              <a:gd name="connsiteX7" fmla="*/ 11084641 w 11267521"/>
              <a:gd name="connsiteY7" fmla="*/ 3981986 h 6222266"/>
              <a:gd name="connsiteX8" fmla="*/ 11267521 w 11267521"/>
              <a:gd name="connsiteY8" fmla="*/ 6222266 h 6222266"/>
              <a:gd name="connsiteX0" fmla="*/ 0 w 11267521"/>
              <a:gd name="connsiteY0" fmla="*/ 3357196 h 6222266"/>
              <a:gd name="connsiteX1" fmla="*/ 580336 w 11267521"/>
              <a:gd name="connsiteY1" fmla="*/ 1726517 h 6222266"/>
              <a:gd name="connsiteX2" fmla="*/ 1009929 w 11267521"/>
              <a:gd name="connsiteY2" fmla="*/ 1040633 h 6222266"/>
              <a:gd name="connsiteX3" fmla="*/ 3998041 w 11267521"/>
              <a:gd name="connsiteY3" fmla="*/ 171981 h 6222266"/>
              <a:gd name="connsiteX4" fmla="*/ 6720840 w 11267521"/>
              <a:gd name="connsiteY4" fmla="*/ 19580 h 6222266"/>
              <a:gd name="connsiteX5" fmla="*/ 8631001 w 11267521"/>
              <a:gd name="connsiteY5" fmla="*/ 446306 h 6222266"/>
              <a:gd name="connsiteX6" fmla="*/ 10434240 w 11267521"/>
              <a:gd name="connsiteY6" fmla="*/ 1817905 h 6222266"/>
              <a:gd name="connsiteX7" fmla="*/ 11084641 w 11267521"/>
              <a:gd name="connsiteY7" fmla="*/ 3981986 h 6222266"/>
              <a:gd name="connsiteX8" fmla="*/ 11267521 w 11267521"/>
              <a:gd name="connsiteY8" fmla="*/ 6222266 h 6222266"/>
              <a:gd name="connsiteX0" fmla="*/ 0 w 11479689"/>
              <a:gd name="connsiteY0" fmla="*/ 3357196 h 6222266"/>
              <a:gd name="connsiteX1" fmla="*/ 580336 w 11479689"/>
              <a:gd name="connsiteY1" fmla="*/ 1726517 h 6222266"/>
              <a:gd name="connsiteX2" fmla="*/ 1009929 w 11479689"/>
              <a:gd name="connsiteY2" fmla="*/ 1040633 h 6222266"/>
              <a:gd name="connsiteX3" fmla="*/ 3998041 w 11479689"/>
              <a:gd name="connsiteY3" fmla="*/ 171981 h 6222266"/>
              <a:gd name="connsiteX4" fmla="*/ 6720840 w 11479689"/>
              <a:gd name="connsiteY4" fmla="*/ 19580 h 6222266"/>
              <a:gd name="connsiteX5" fmla="*/ 8631001 w 11479689"/>
              <a:gd name="connsiteY5" fmla="*/ 446306 h 6222266"/>
              <a:gd name="connsiteX6" fmla="*/ 10434240 w 11479689"/>
              <a:gd name="connsiteY6" fmla="*/ 1817905 h 6222266"/>
              <a:gd name="connsiteX7" fmla="*/ 11438035 w 11479689"/>
              <a:gd name="connsiteY7" fmla="*/ 3981987 h 6222266"/>
              <a:gd name="connsiteX8" fmla="*/ 11267521 w 11479689"/>
              <a:gd name="connsiteY8" fmla="*/ 6222266 h 6222266"/>
              <a:gd name="connsiteX0" fmla="*/ 0 w 11458451"/>
              <a:gd name="connsiteY0" fmla="*/ 3357196 h 8417095"/>
              <a:gd name="connsiteX1" fmla="*/ 580336 w 11458451"/>
              <a:gd name="connsiteY1" fmla="*/ 1726517 h 8417095"/>
              <a:gd name="connsiteX2" fmla="*/ 1009929 w 11458451"/>
              <a:gd name="connsiteY2" fmla="*/ 1040633 h 8417095"/>
              <a:gd name="connsiteX3" fmla="*/ 3998041 w 11458451"/>
              <a:gd name="connsiteY3" fmla="*/ 171981 h 8417095"/>
              <a:gd name="connsiteX4" fmla="*/ 6720840 w 11458451"/>
              <a:gd name="connsiteY4" fmla="*/ 19580 h 8417095"/>
              <a:gd name="connsiteX5" fmla="*/ 8631001 w 11458451"/>
              <a:gd name="connsiteY5" fmla="*/ 446306 h 8417095"/>
              <a:gd name="connsiteX6" fmla="*/ 10434240 w 11458451"/>
              <a:gd name="connsiteY6" fmla="*/ 1817905 h 8417095"/>
              <a:gd name="connsiteX7" fmla="*/ 11438035 w 11458451"/>
              <a:gd name="connsiteY7" fmla="*/ 3981987 h 8417095"/>
              <a:gd name="connsiteX8" fmla="*/ 10802530 w 11458451"/>
              <a:gd name="connsiteY8" fmla="*/ 8417095 h 8417095"/>
              <a:gd name="connsiteX0" fmla="*/ 0 w 11422121"/>
              <a:gd name="connsiteY0" fmla="*/ 3357196 h 8417095"/>
              <a:gd name="connsiteX1" fmla="*/ 580336 w 11422121"/>
              <a:gd name="connsiteY1" fmla="*/ 1726517 h 8417095"/>
              <a:gd name="connsiteX2" fmla="*/ 1009929 w 11422121"/>
              <a:gd name="connsiteY2" fmla="*/ 1040633 h 8417095"/>
              <a:gd name="connsiteX3" fmla="*/ 3998041 w 11422121"/>
              <a:gd name="connsiteY3" fmla="*/ 171981 h 8417095"/>
              <a:gd name="connsiteX4" fmla="*/ 6720840 w 11422121"/>
              <a:gd name="connsiteY4" fmla="*/ 19580 h 8417095"/>
              <a:gd name="connsiteX5" fmla="*/ 8631001 w 11422121"/>
              <a:gd name="connsiteY5" fmla="*/ 446306 h 8417095"/>
              <a:gd name="connsiteX6" fmla="*/ 10434240 w 11422121"/>
              <a:gd name="connsiteY6" fmla="*/ 1817905 h 8417095"/>
              <a:gd name="connsiteX7" fmla="*/ 11400836 w 11422121"/>
              <a:gd name="connsiteY7" fmla="*/ 5239441 h 8417095"/>
              <a:gd name="connsiteX8" fmla="*/ 10802530 w 11422121"/>
              <a:gd name="connsiteY8" fmla="*/ 8417095 h 8417095"/>
              <a:gd name="connsiteX0" fmla="*/ 0 w 11422121"/>
              <a:gd name="connsiteY0" fmla="*/ 3357196 h 8417095"/>
              <a:gd name="connsiteX1" fmla="*/ 580336 w 11422121"/>
              <a:gd name="connsiteY1" fmla="*/ 1726517 h 8417095"/>
              <a:gd name="connsiteX2" fmla="*/ 1009929 w 11422121"/>
              <a:gd name="connsiteY2" fmla="*/ 1040633 h 8417095"/>
              <a:gd name="connsiteX3" fmla="*/ 3998041 w 11422121"/>
              <a:gd name="connsiteY3" fmla="*/ 171981 h 8417095"/>
              <a:gd name="connsiteX4" fmla="*/ 6720840 w 11422121"/>
              <a:gd name="connsiteY4" fmla="*/ 19580 h 8417095"/>
              <a:gd name="connsiteX5" fmla="*/ 8631001 w 11422121"/>
              <a:gd name="connsiteY5" fmla="*/ 446306 h 8417095"/>
              <a:gd name="connsiteX6" fmla="*/ 10545839 w 11422121"/>
              <a:gd name="connsiteY6" fmla="*/ 1795042 h 8417095"/>
              <a:gd name="connsiteX7" fmla="*/ 11400836 w 11422121"/>
              <a:gd name="connsiteY7" fmla="*/ 5239441 h 8417095"/>
              <a:gd name="connsiteX8" fmla="*/ 10802530 w 11422121"/>
              <a:gd name="connsiteY8" fmla="*/ 8417095 h 8417095"/>
              <a:gd name="connsiteX0" fmla="*/ 0 w 11422121"/>
              <a:gd name="connsiteY0" fmla="*/ 3357196 h 8417095"/>
              <a:gd name="connsiteX1" fmla="*/ 580336 w 11422121"/>
              <a:gd name="connsiteY1" fmla="*/ 1726517 h 8417095"/>
              <a:gd name="connsiteX2" fmla="*/ 1009929 w 11422121"/>
              <a:gd name="connsiteY2" fmla="*/ 1040633 h 8417095"/>
              <a:gd name="connsiteX3" fmla="*/ 3998041 w 11422121"/>
              <a:gd name="connsiteY3" fmla="*/ 171981 h 8417095"/>
              <a:gd name="connsiteX4" fmla="*/ 6720840 w 11422121"/>
              <a:gd name="connsiteY4" fmla="*/ 19580 h 8417095"/>
              <a:gd name="connsiteX5" fmla="*/ 8631001 w 11422121"/>
              <a:gd name="connsiteY5" fmla="*/ 446306 h 8417095"/>
              <a:gd name="connsiteX6" fmla="*/ 10545839 w 11422121"/>
              <a:gd name="connsiteY6" fmla="*/ 1795042 h 8417095"/>
              <a:gd name="connsiteX7" fmla="*/ 11400836 w 11422121"/>
              <a:gd name="connsiteY7" fmla="*/ 5239441 h 8417095"/>
              <a:gd name="connsiteX8" fmla="*/ 10802530 w 11422121"/>
              <a:gd name="connsiteY8" fmla="*/ 8417095 h 8417095"/>
              <a:gd name="connsiteX0" fmla="*/ 0 w 10802531"/>
              <a:gd name="connsiteY0" fmla="*/ 3357196 h 8417095"/>
              <a:gd name="connsiteX1" fmla="*/ 580336 w 10802531"/>
              <a:gd name="connsiteY1" fmla="*/ 1726517 h 8417095"/>
              <a:gd name="connsiteX2" fmla="*/ 1009929 w 10802531"/>
              <a:gd name="connsiteY2" fmla="*/ 1040633 h 8417095"/>
              <a:gd name="connsiteX3" fmla="*/ 3998041 w 10802531"/>
              <a:gd name="connsiteY3" fmla="*/ 171981 h 8417095"/>
              <a:gd name="connsiteX4" fmla="*/ 6720840 w 10802531"/>
              <a:gd name="connsiteY4" fmla="*/ 19580 h 8417095"/>
              <a:gd name="connsiteX5" fmla="*/ 8631001 w 10802531"/>
              <a:gd name="connsiteY5" fmla="*/ 446306 h 8417095"/>
              <a:gd name="connsiteX6" fmla="*/ 10545839 w 10802531"/>
              <a:gd name="connsiteY6" fmla="*/ 1795042 h 8417095"/>
              <a:gd name="connsiteX7" fmla="*/ 9819867 w 10802531"/>
              <a:gd name="connsiteY7" fmla="*/ 6451170 h 8417095"/>
              <a:gd name="connsiteX8" fmla="*/ 10802530 w 10802531"/>
              <a:gd name="connsiteY8" fmla="*/ 8417095 h 8417095"/>
              <a:gd name="connsiteX0" fmla="*/ 0 w 11472543"/>
              <a:gd name="connsiteY0" fmla="*/ 3366227 h 8426126"/>
              <a:gd name="connsiteX1" fmla="*/ 580336 w 11472543"/>
              <a:gd name="connsiteY1" fmla="*/ 1735548 h 8426126"/>
              <a:gd name="connsiteX2" fmla="*/ 1009929 w 11472543"/>
              <a:gd name="connsiteY2" fmla="*/ 1049664 h 8426126"/>
              <a:gd name="connsiteX3" fmla="*/ 3998041 w 11472543"/>
              <a:gd name="connsiteY3" fmla="*/ 181012 h 8426126"/>
              <a:gd name="connsiteX4" fmla="*/ 6720840 w 11472543"/>
              <a:gd name="connsiteY4" fmla="*/ 28611 h 8426126"/>
              <a:gd name="connsiteX5" fmla="*/ 8631001 w 11472543"/>
              <a:gd name="connsiteY5" fmla="*/ 455337 h 8426126"/>
              <a:gd name="connsiteX6" fmla="*/ 11457221 w 11472543"/>
              <a:gd name="connsiteY6" fmla="*/ 4136079 h 8426126"/>
              <a:gd name="connsiteX7" fmla="*/ 9819867 w 11472543"/>
              <a:gd name="connsiteY7" fmla="*/ 6460201 h 8426126"/>
              <a:gd name="connsiteX8" fmla="*/ 10802530 w 11472543"/>
              <a:gd name="connsiteY8" fmla="*/ 8426126 h 8426126"/>
              <a:gd name="connsiteX0" fmla="*/ 0 w 11466919"/>
              <a:gd name="connsiteY0" fmla="*/ 3366227 h 8426126"/>
              <a:gd name="connsiteX1" fmla="*/ 580336 w 11466919"/>
              <a:gd name="connsiteY1" fmla="*/ 1735548 h 8426126"/>
              <a:gd name="connsiteX2" fmla="*/ 1009929 w 11466919"/>
              <a:gd name="connsiteY2" fmla="*/ 1049664 h 8426126"/>
              <a:gd name="connsiteX3" fmla="*/ 3998041 w 11466919"/>
              <a:gd name="connsiteY3" fmla="*/ 181012 h 8426126"/>
              <a:gd name="connsiteX4" fmla="*/ 6720840 w 11466919"/>
              <a:gd name="connsiteY4" fmla="*/ 28611 h 8426126"/>
              <a:gd name="connsiteX5" fmla="*/ 8631001 w 11466919"/>
              <a:gd name="connsiteY5" fmla="*/ 455337 h 8426126"/>
              <a:gd name="connsiteX6" fmla="*/ 11457221 w 11466919"/>
              <a:gd name="connsiteY6" fmla="*/ 4136079 h 8426126"/>
              <a:gd name="connsiteX7" fmla="*/ 9819867 w 11466919"/>
              <a:gd name="connsiteY7" fmla="*/ 6460201 h 8426126"/>
              <a:gd name="connsiteX8" fmla="*/ 10802530 w 11466919"/>
              <a:gd name="connsiteY8" fmla="*/ 8426126 h 8426126"/>
              <a:gd name="connsiteX0" fmla="*/ 0 w 11461268"/>
              <a:gd name="connsiteY0" fmla="*/ 3366227 h 8426126"/>
              <a:gd name="connsiteX1" fmla="*/ 580336 w 11461268"/>
              <a:gd name="connsiteY1" fmla="*/ 1735548 h 8426126"/>
              <a:gd name="connsiteX2" fmla="*/ 1009929 w 11461268"/>
              <a:gd name="connsiteY2" fmla="*/ 1049664 h 8426126"/>
              <a:gd name="connsiteX3" fmla="*/ 3998041 w 11461268"/>
              <a:gd name="connsiteY3" fmla="*/ 181012 h 8426126"/>
              <a:gd name="connsiteX4" fmla="*/ 6720840 w 11461268"/>
              <a:gd name="connsiteY4" fmla="*/ 28611 h 8426126"/>
              <a:gd name="connsiteX5" fmla="*/ 8631001 w 11461268"/>
              <a:gd name="connsiteY5" fmla="*/ 455337 h 8426126"/>
              <a:gd name="connsiteX6" fmla="*/ 11457221 w 11461268"/>
              <a:gd name="connsiteY6" fmla="*/ 4136079 h 8426126"/>
              <a:gd name="connsiteX7" fmla="*/ 9299077 w 11461268"/>
              <a:gd name="connsiteY7" fmla="*/ 6848868 h 8426126"/>
              <a:gd name="connsiteX8" fmla="*/ 10802530 w 11461268"/>
              <a:gd name="connsiteY8" fmla="*/ 8426126 h 8426126"/>
              <a:gd name="connsiteX0" fmla="*/ 0 w 11457243"/>
              <a:gd name="connsiteY0" fmla="*/ 3378874 h 8438773"/>
              <a:gd name="connsiteX1" fmla="*/ 580336 w 11457243"/>
              <a:gd name="connsiteY1" fmla="*/ 1748195 h 8438773"/>
              <a:gd name="connsiteX2" fmla="*/ 1009929 w 11457243"/>
              <a:gd name="connsiteY2" fmla="*/ 1062311 h 8438773"/>
              <a:gd name="connsiteX3" fmla="*/ 3998041 w 11457243"/>
              <a:gd name="connsiteY3" fmla="*/ 193659 h 8438773"/>
              <a:gd name="connsiteX4" fmla="*/ 6720840 w 11457243"/>
              <a:gd name="connsiteY4" fmla="*/ 41258 h 8438773"/>
              <a:gd name="connsiteX5" fmla="*/ 9337787 w 11457243"/>
              <a:gd name="connsiteY5" fmla="*/ 765199 h 8438773"/>
              <a:gd name="connsiteX6" fmla="*/ 11457221 w 11457243"/>
              <a:gd name="connsiteY6" fmla="*/ 4148726 h 8438773"/>
              <a:gd name="connsiteX7" fmla="*/ 9299077 w 11457243"/>
              <a:gd name="connsiteY7" fmla="*/ 6861515 h 8438773"/>
              <a:gd name="connsiteX8" fmla="*/ 10802530 w 11457243"/>
              <a:gd name="connsiteY8" fmla="*/ 8438773 h 8438773"/>
              <a:gd name="connsiteX0" fmla="*/ 0 w 11457243"/>
              <a:gd name="connsiteY0" fmla="*/ 3378874 h 8438773"/>
              <a:gd name="connsiteX1" fmla="*/ 801688 w 11457243"/>
              <a:gd name="connsiteY1" fmla="*/ 2949908 h 8438773"/>
              <a:gd name="connsiteX2" fmla="*/ 1009929 w 11457243"/>
              <a:gd name="connsiteY2" fmla="*/ 1062311 h 8438773"/>
              <a:gd name="connsiteX3" fmla="*/ 3998041 w 11457243"/>
              <a:gd name="connsiteY3" fmla="*/ 193659 h 8438773"/>
              <a:gd name="connsiteX4" fmla="*/ 6720840 w 11457243"/>
              <a:gd name="connsiteY4" fmla="*/ 41258 h 8438773"/>
              <a:gd name="connsiteX5" fmla="*/ 9337787 w 11457243"/>
              <a:gd name="connsiteY5" fmla="*/ 765199 h 8438773"/>
              <a:gd name="connsiteX6" fmla="*/ 11457221 w 11457243"/>
              <a:gd name="connsiteY6" fmla="*/ 4148726 h 8438773"/>
              <a:gd name="connsiteX7" fmla="*/ 9299077 w 11457243"/>
              <a:gd name="connsiteY7" fmla="*/ 6861515 h 8438773"/>
              <a:gd name="connsiteX8" fmla="*/ 10802530 w 11457243"/>
              <a:gd name="connsiteY8" fmla="*/ 8438773 h 8438773"/>
              <a:gd name="connsiteX0" fmla="*/ 0 w 11051434"/>
              <a:gd name="connsiteY0" fmla="*/ 3900371 h 8438773"/>
              <a:gd name="connsiteX1" fmla="*/ 395879 w 11051434"/>
              <a:gd name="connsiteY1" fmla="*/ 2949908 h 8438773"/>
              <a:gd name="connsiteX2" fmla="*/ 604120 w 11051434"/>
              <a:gd name="connsiteY2" fmla="*/ 1062311 h 8438773"/>
              <a:gd name="connsiteX3" fmla="*/ 3592232 w 11051434"/>
              <a:gd name="connsiteY3" fmla="*/ 193659 h 8438773"/>
              <a:gd name="connsiteX4" fmla="*/ 6315031 w 11051434"/>
              <a:gd name="connsiteY4" fmla="*/ 41258 h 8438773"/>
              <a:gd name="connsiteX5" fmla="*/ 8931978 w 11051434"/>
              <a:gd name="connsiteY5" fmla="*/ 765199 h 8438773"/>
              <a:gd name="connsiteX6" fmla="*/ 11051412 w 11051434"/>
              <a:gd name="connsiteY6" fmla="*/ 4148726 h 8438773"/>
              <a:gd name="connsiteX7" fmla="*/ 8893268 w 11051434"/>
              <a:gd name="connsiteY7" fmla="*/ 6861515 h 8438773"/>
              <a:gd name="connsiteX8" fmla="*/ 10396721 w 11051434"/>
              <a:gd name="connsiteY8" fmla="*/ 8438773 h 8438773"/>
              <a:gd name="connsiteX0" fmla="*/ 0 w 11051434"/>
              <a:gd name="connsiteY0" fmla="*/ 3900371 h 8438773"/>
              <a:gd name="connsiteX1" fmla="*/ 604120 w 11051434"/>
              <a:gd name="connsiteY1" fmla="*/ 1062311 h 8438773"/>
              <a:gd name="connsiteX2" fmla="*/ 3592232 w 11051434"/>
              <a:gd name="connsiteY2" fmla="*/ 193659 h 8438773"/>
              <a:gd name="connsiteX3" fmla="*/ 6315031 w 11051434"/>
              <a:gd name="connsiteY3" fmla="*/ 41258 h 8438773"/>
              <a:gd name="connsiteX4" fmla="*/ 8931978 w 11051434"/>
              <a:gd name="connsiteY4" fmla="*/ 765199 h 8438773"/>
              <a:gd name="connsiteX5" fmla="*/ 11051412 w 11051434"/>
              <a:gd name="connsiteY5" fmla="*/ 4148726 h 8438773"/>
              <a:gd name="connsiteX6" fmla="*/ 8893268 w 11051434"/>
              <a:gd name="connsiteY6" fmla="*/ 6861515 h 8438773"/>
              <a:gd name="connsiteX7" fmla="*/ 10396721 w 11051434"/>
              <a:gd name="connsiteY7" fmla="*/ 8438773 h 8438773"/>
              <a:gd name="connsiteX0" fmla="*/ 0 w 11051434"/>
              <a:gd name="connsiteY0" fmla="*/ 3900371 h 8438773"/>
              <a:gd name="connsiteX1" fmla="*/ 105889 w 11051434"/>
              <a:gd name="connsiteY1" fmla="*/ 2989645 h 8438773"/>
              <a:gd name="connsiteX2" fmla="*/ 604120 w 11051434"/>
              <a:gd name="connsiteY2" fmla="*/ 1062311 h 8438773"/>
              <a:gd name="connsiteX3" fmla="*/ 3592232 w 11051434"/>
              <a:gd name="connsiteY3" fmla="*/ 193659 h 8438773"/>
              <a:gd name="connsiteX4" fmla="*/ 6315031 w 11051434"/>
              <a:gd name="connsiteY4" fmla="*/ 41258 h 8438773"/>
              <a:gd name="connsiteX5" fmla="*/ 8931978 w 11051434"/>
              <a:gd name="connsiteY5" fmla="*/ 765199 h 8438773"/>
              <a:gd name="connsiteX6" fmla="*/ 11051412 w 11051434"/>
              <a:gd name="connsiteY6" fmla="*/ 4148726 h 8438773"/>
              <a:gd name="connsiteX7" fmla="*/ 8893268 w 11051434"/>
              <a:gd name="connsiteY7" fmla="*/ 6861515 h 8438773"/>
              <a:gd name="connsiteX8" fmla="*/ 10396721 w 11051434"/>
              <a:gd name="connsiteY8" fmla="*/ 8438773 h 8438773"/>
              <a:gd name="connsiteX0" fmla="*/ 0 w 11051434"/>
              <a:gd name="connsiteY0" fmla="*/ 3900371 h 8438773"/>
              <a:gd name="connsiteX1" fmla="*/ 382579 w 11051434"/>
              <a:gd name="connsiteY1" fmla="*/ 3420447 h 8438773"/>
              <a:gd name="connsiteX2" fmla="*/ 604120 w 11051434"/>
              <a:gd name="connsiteY2" fmla="*/ 1062311 h 8438773"/>
              <a:gd name="connsiteX3" fmla="*/ 3592232 w 11051434"/>
              <a:gd name="connsiteY3" fmla="*/ 193659 h 8438773"/>
              <a:gd name="connsiteX4" fmla="*/ 6315031 w 11051434"/>
              <a:gd name="connsiteY4" fmla="*/ 41258 h 8438773"/>
              <a:gd name="connsiteX5" fmla="*/ 8931978 w 11051434"/>
              <a:gd name="connsiteY5" fmla="*/ 765199 h 8438773"/>
              <a:gd name="connsiteX6" fmla="*/ 11051412 w 11051434"/>
              <a:gd name="connsiteY6" fmla="*/ 4148726 h 8438773"/>
              <a:gd name="connsiteX7" fmla="*/ 8893268 w 11051434"/>
              <a:gd name="connsiteY7" fmla="*/ 6861515 h 8438773"/>
              <a:gd name="connsiteX8" fmla="*/ 10396721 w 11051434"/>
              <a:gd name="connsiteY8" fmla="*/ 8438773 h 8438773"/>
              <a:gd name="connsiteX0" fmla="*/ 0 w 11051434"/>
              <a:gd name="connsiteY0" fmla="*/ 3870532 h 8408934"/>
              <a:gd name="connsiteX1" fmla="*/ 382579 w 11051434"/>
              <a:gd name="connsiteY1" fmla="*/ 3390608 h 8408934"/>
              <a:gd name="connsiteX2" fmla="*/ 604120 w 11051434"/>
              <a:gd name="connsiteY2" fmla="*/ 1032472 h 8408934"/>
              <a:gd name="connsiteX3" fmla="*/ 6315031 w 11051434"/>
              <a:gd name="connsiteY3" fmla="*/ 11419 h 8408934"/>
              <a:gd name="connsiteX4" fmla="*/ 8931978 w 11051434"/>
              <a:gd name="connsiteY4" fmla="*/ 735360 h 8408934"/>
              <a:gd name="connsiteX5" fmla="*/ 11051412 w 11051434"/>
              <a:gd name="connsiteY5" fmla="*/ 4118887 h 8408934"/>
              <a:gd name="connsiteX6" fmla="*/ 8893268 w 11051434"/>
              <a:gd name="connsiteY6" fmla="*/ 6831676 h 8408934"/>
              <a:gd name="connsiteX7" fmla="*/ 10396721 w 11051434"/>
              <a:gd name="connsiteY7" fmla="*/ 8408934 h 8408934"/>
              <a:gd name="connsiteX0" fmla="*/ 0 w 11051434"/>
              <a:gd name="connsiteY0" fmla="*/ 3950855 h 8489257"/>
              <a:gd name="connsiteX1" fmla="*/ 382579 w 11051434"/>
              <a:gd name="connsiteY1" fmla="*/ 3470931 h 8489257"/>
              <a:gd name="connsiteX2" fmla="*/ 843916 w 11051434"/>
              <a:gd name="connsiteY2" fmla="*/ 387234 h 8489257"/>
              <a:gd name="connsiteX3" fmla="*/ 6315031 w 11051434"/>
              <a:gd name="connsiteY3" fmla="*/ 91742 h 8489257"/>
              <a:gd name="connsiteX4" fmla="*/ 8931978 w 11051434"/>
              <a:gd name="connsiteY4" fmla="*/ 815683 h 8489257"/>
              <a:gd name="connsiteX5" fmla="*/ 11051412 w 11051434"/>
              <a:gd name="connsiteY5" fmla="*/ 4199210 h 8489257"/>
              <a:gd name="connsiteX6" fmla="*/ 8893268 w 11051434"/>
              <a:gd name="connsiteY6" fmla="*/ 6911999 h 8489257"/>
              <a:gd name="connsiteX7" fmla="*/ 10396721 w 11051434"/>
              <a:gd name="connsiteY7" fmla="*/ 8489257 h 8489257"/>
              <a:gd name="connsiteX0" fmla="*/ 0 w 11051434"/>
              <a:gd name="connsiteY0" fmla="*/ 3929177 h 8467579"/>
              <a:gd name="connsiteX1" fmla="*/ 382579 w 11051434"/>
              <a:gd name="connsiteY1" fmla="*/ 3449253 h 8467579"/>
              <a:gd name="connsiteX2" fmla="*/ 493444 w 11051434"/>
              <a:gd name="connsiteY2" fmla="*/ 410903 h 8467579"/>
              <a:gd name="connsiteX3" fmla="*/ 6315031 w 11051434"/>
              <a:gd name="connsiteY3" fmla="*/ 70064 h 8467579"/>
              <a:gd name="connsiteX4" fmla="*/ 8931978 w 11051434"/>
              <a:gd name="connsiteY4" fmla="*/ 794005 h 8467579"/>
              <a:gd name="connsiteX5" fmla="*/ 11051412 w 11051434"/>
              <a:gd name="connsiteY5" fmla="*/ 4177532 h 8467579"/>
              <a:gd name="connsiteX6" fmla="*/ 8893268 w 11051434"/>
              <a:gd name="connsiteY6" fmla="*/ 6890321 h 8467579"/>
              <a:gd name="connsiteX7" fmla="*/ 10396721 w 11051434"/>
              <a:gd name="connsiteY7" fmla="*/ 8467579 h 8467579"/>
              <a:gd name="connsiteX0" fmla="*/ 0 w 11051434"/>
              <a:gd name="connsiteY0" fmla="*/ 4171517 h 8709919"/>
              <a:gd name="connsiteX1" fmla="*/ 382579 w 11051434"/>
              <a:gd name="connsiteY1" fmla="*/ 3691593 h 8709919"/>
              <a:gd name="connsiteX2" fmla="*/ 493444 w 11051434"/>
              <a:gd name="connsiteY2" fmla="*/ 653243 h 8709919"/>
              <a:gd name="connsiteX3" fmla="*/ 6315031 w 11051434"/>
              <a:gd name="connsiteY3" fmla="*/ 17645 h 8709919"/>
              <a:gd name="connsiteX4" fmla="*/ 8931978 w 11051434"/>
              <a:gd name="connsiteY4" fmla="*/ 1036345 h 8709919"/>
              <a:gd name="connsiteX5" fmla="*/ 11051412 w 11051434"/>
              <a:gd name="connsiteY5" fmla="*/ 4419872 h 8709919"/>
              <a:gd name="connsiteX6" fmla="*/ 8893268 w 11051434"/>
              <a:gd name="connsiteY6" fmla="*/ 7132661 h 8709919"/>
              <a:gd name="connsiteX7" fmla="*/ 10396721 w 11051434"/>
              <a:gd name="connsiteY7" fmla="*/ 8709919 h 8709919"/>
              <a:gd name="connsiteX0" fmla="*/ 0 w 11131039"/>
              <a:gd name="connsiteY0" fmla="*/ 4165015 h 8703417"/>
              <a:gd name="connsiteX1" fmla="*/ 382579 w 11131039"/>
              <a:gd name="connsiteY1" fmla="*/ 3685091 h 8703417"/>
              <a:gd name="connsiteX2" fmla="*/ 493444 w 11131039"/>
              <a:gd name="connsiteY2" fmla="*/ 646741 h 8703417"/>
              <a:gd name="connsiteX3" fmla="*/ 6315031 w 11131039"/>
              <a:gd name="connsiteY3" fmla="*/ 11143 h 8703417"/>
              <a:gd name="connsiteX4" fmla="*/ 10241639 w 11131039"/>
              <a:gd name="connsiteY4" fmla="*/ 916474 h 8703417"/>
              <a:gd name="connsiteX5" fmla="*/ 11051412 w 11131039"/>
              <a:gd name="connsiteY5" fmla="*/ 4413370 h 8703417"/>
              <a:gd name="connsiteX6" fmla="*/ 8893268 w 11131039"/>
              <a:gd name="connsiteY6" fmla="*/ 7126159 h 8703417"/>
              <a:gd name="connsiteX7" fmla="*/ 10396721 w 11131039"/>
              <a:gd name="connsiteY7" fmla="*/ 8703417 h 8703417"/>
              <a:gd name="connsiteX0" fmla="*/ 0 w 10930285"/>
              <a:gd name="connsiteY0" fmla="*/ 4165015 h 8703417"/>
              <a:gd name="connsiteX1" fmla="*/ 382579 w 10930285"/>
              <a:gd name="connsiteY1" fmla="*/ 3685091 h 8703417"/>
              <a:gd name="connsiteX2" fmla="*/ 493444 w 10930285"/>
              <a:gd name="connsiteY2" fmla="*/ 646741 h 8703417"/>
              <a:gd name="connsiteX3" fmla="*/ 6315031 w 10930285"/>
              <a:gd name="connsiteY3" fmla="*/ 11143 h 8703417"/>
              <a:gd name="connsiteX4" fmla="*/ 10241639 w 10930285"/>
              <a:gd name="connsiteY4" fmla="*/ 916474 h 8703417"/>
              <a:gd name="connsiteX5" fmla="*/ 10811616 w 10930285"/>
              <a:gd name="connsiteY5" fmla="*/ 4640108 h 8703417"/>
              <a:gd name="connsiteX6" fmla="*/ 8893268 w 10930285"/>
              <a:gd name="connsiteY6" fmla="*/ 7126159 h 8703417"/>
              <a:gd name="connsiteX7" fmla="*/ 10396721 w 10930285"/>
              <a:gd name="connsiteY7" fmla="*/ 8703417 h 8703417"/>
              <a:gd name="connsiteX0" fmla="*/ 0 w 11216265"/>
              <a:gd name="connsiteY0" fmla="*/ 4165015 h 8703417"/>
              <a:gd name="connsiteX1" fmla="*/ 382579 w 11216265"/>
              <a:gd name="connsiteY1" fmla="*/ 3685091 h 8703417"/>
              <a:gd name="connsiteX2" fmla="*/ 493444 w 11216265"/>
              <a:gd name="connsiteY2" fmla="*/ 646741 h 8703417"/>
              <a:gd name="connsiteX3" fmla="*/ 6315031 w 11216265"/>
              <a:gd name="connsiteY3" fmla="*/ 11143 h 8703417"/>
              <a:gd name="connsiteX4" fmla="*/ 10241639 w 11216265"/>
              <a:gd name="connsiteY4" fmla="*/ 916474 h 8703417"/>
              <a:gd name="connsiteX5" fmla="*/ 10811616 w 11216265"/>
              <a:gd name="connsiteY5" fmla="*/ 4640108 h 8703417"/>
              <a:gd name="connsiteX6" fmla="*/ 11199008 w 11216265"/>
              <a:gd name="connsiteY6" fmla="*/ 6219205 h 8703417"/>
              <a:gd name="connsiteX7" fmla="*/ 10396721 w 11216265"/>
              <a:gd name="connsiteY7" fmla="*/ 8703417 h 8703417"/>
              <a:gd name="connsiteX0" fmla="*/ 0 w 10818953"/>
              <a:gd name="connsiteY0" fmla="*/ 4165015 h 8703417"/>
              <a:gd name="connsiteX1" fmla="*/ 382579 w 10818953"/>
              <a:gd name="connsiteY1" fmla="*/ 3685091 h 8703417"/>
              <a:gd name="connsiteX2" fmla="*/ 493444 w 10818953"/>
              <a:gd name="connsiteY2" fmla="*/ 646741 h 8703417"/>
              <a:gd name="connsiteX3" fmla="*/ 6315031 w 10818953"/>
              <a:gd name="connsiteY3" fmla="*/ 11143 h 8703417"/>
              <a:gd name="connsiteX4" fmla="*/ 10241639 w 10818953"/>
              <a:gd name="connsiteY4" fmla="*/ 916474 h 8703417"/>
              <a:gd name="connsiteX5" fmla="*/ 10811616 w 10818953"/>
              <a:gd name="connsiteY5" fmla="*/ 4640108 h 8703417"/>
              <a:gd name="connsiteX6" fmla="*/ 10396721 w 10818953"/>
              <a:gd name="connsiteY6" fmla="*/ 8703417 h 8703417"/>
              <a:gd name="connsiteX0" fmla="*/ 0 w 10848546"/>
              <a:gd name="connsiteY0" fmla="*/ 4165015 h 8703417"/>
              <a:gd name="connsiteX1" fmla="*/ 382579 w 10848546"/>
              <a:gd name="connsiteY1" fmla="*/ 3685091 h 8703417"/>
              <a:gd name="connsiteX2" fmla="*/ 493444 w 10848546"/>
              <a:gd name="connsiteY2" fmla="*/ 646741 h 8703417"/>
              <a:gd name="connsiteX3" fmla="*/ 6315031 w 10848546"/>
              <a:gd name="connsiteY3" fmla="*/ 11143 h 8703417"/>
              <a:gd name="connsiteX4" fmla="*/ 10241639 w 10848546"/>
              <a:gd name="connsiteY4" fmla="*/ 916474 h 8703417"/>
              <a:gd name="connsiteX5" fmla="*/ 10811616 w 10848546"/>
              <a:gd name="connsiteY5" fmla="*/ 4640108 h 8703417"/>
              <a:gd name="connsiteX6" fmla="*/ 10749185 w 10848546"/>
              <a:gd name="connsiteY6" fmla="*/ 5952472 h 8703417"/>
              <a:gd name="connsiteX7" fmla="*/ 10396721 w 10848546"/>
              <a:gd name="connsiteY7" fmla="*/ 8703417 h 8703417"/>
              <a:gd name="connsiteX0" fmla="*/ 0 w 11166446"/>
              <a:gd name="connsiteY0" fmla="*/ 4165015 h 8703417"/>
              <a:gd name="connsiteX1" fmla="*/ 382579 w 11166446"/>
              <a:gd name="connsiteY1" fmla="*/ 3685091 h 8703417"/>
              <a:gd name="connsiteX2" fmla="*/ 493444 w 11166446"/>
              <a:gd name="connsiteY2" fmla="*/ 646741 h 8703417"/>
              <a:gd name="connsiteX3" fmla="*/ 6315031 w 11166446"/>
              <a:gd name="connsiteY3" fmla="*/ 11143 h 8703417"/>
              <a:gd name="connsiteX4" fmla="*/ 10241639 w 11166446"/>
              <a:gd name="connsiteY4" fmla="*/ 916474 h 8703417"/>
              <a:gd name="connsiteX5" fmla="*/ 10811616 w 11166446"/>
              <a:gd name="connsiteY5" fmla="*/ 4640108 h 8703417"/>
              <a:gd name="connsiteX6" fmla="*/ 11154993 w 11166446"/>
              <a:gd name="connsiteY6" fmla="*/ 6360604 h 8703417"/>
              <a:gd name="connsiteX7" fmla="*/ 10396721 w 11166446"/>
              <a:gd name="connsiteY7" fmla="*/ 8703417 h 8703417"/>
              <a:gd name="connsiteX0" fmla="*/ 0 w 11167144"/>
              <a:gd name="connsiteY0" fmla="*/ 4165015 h 8703417"/>
              <a:gd name="connsiteX1" fmla="*/ 382579 w 11167144"/>
              <a:gd name="connsiteY1" fmla="*/ 3685091 h 8703417"/>
              <a:gd name="connsiteX2" fmla="*/ 493444 w 11167144"/>
              <a:gd name="connsiteY2" fmla="*/ 646741 h 8703417"/>
              <a:gd name="connsiteX3" fmla="*/ 6315031 w 11167144"/>
              <a:gd name="connsiteY3" fmla="*/ 11143 h 8703417"/>
              <a:gd name="connsiteX4" fmla="*/ 10241639 w 11167144"/>
              <a:gd name="connsiteY4" fmla="*/ 916474 h 8703417"/>
              <a:gd name="connsiteX5" fmla="*/ 10830064 w 11167144"/>
              <a:gd name="connsiteY5" fmla="*/ 4753477 h 8703417"/>
              <a:gd name="connsiteX6" fmla="*/ 11154993 w 11167144"/>
              <a:gd name="connsiteY6" fmla="*/ 6360604 h 8703417"/>
              <a:gd name="connsiteX7" fmla="*/ 10396721 w 11167144"/>
              <a:gd name="connsiteY7" fmla="*/ 8703417 h 8703417"/>
              <a:gd name="connsiteX0" fmla="*/ 0 w 11158576"/>
              <a:gd name="connsiteY0" fmla="*/ 4165015 h 8703417"/>
              <a:gd name="connsiteX1" fmla="*/ 382579 w 11158576"/>
              <a:gd name="connsiteY1" fmla="*/ 3685091 h 8703417"/>
              <a:gd name="connsiteX2" fmla="*/ 493444 w 11158576"/>
              <a:gd name="connsiteY2" fmla="*/ 646741 h 8703417"/>
              <a:gd name="connsiteX3" fmla="*/ 6315031 w 11158576"/>
              <a:gd name="connsiteY3" fmla="*/ 11143 h 8703417"/>
              <a:gd name="connsiteX4" fmla="*/ 10241639 w 11158576"/>
              <a:gd name="connsiteY4" fmla="*/ 916474 h 8703417"/>
              <a:gd name="connsiteX5" fmla="*/ 10830064 w 11158576"/>
              <a:gd name="connsiteY5" fmla="*/ 4753477 h 8703417"/>
              <a:gd name="connsiteX6" fmla="*/ 11154993 w 11158576"/>
              <a:gd name="connsiteY6" fmla="*/ 6360604 h 8703417"/>
              <a:gd name="connsiteX7" fmla="*/ 10396721 w 11158576"/>
              <a:gd name="connsiteY7" fmla="*/ 8703417 h 8703417"/>
              <a:gd name="connsiteX0" fmla="*/ 0 w 11526780"/>
              <a:gd name="connsiteY0" fmla="*/ 4165015 h 8680743"/>
              <a:gd name="connsiteX1" fmla="*/ 382579 w 11526780"/>
              <a:gd name="connsiteY1" fmla="*/ 3685091 h 8680743"/>
              <a:gd name="connsiteX2" fmla="*/ 493444 w 11526780"/>
              <a:gd name="connsiteY2" fmla="*/ 646741 h 8680743"/>
              <a:gd name="connsiteX3" fmla="*/ 6315031 w 11526780"/>
              <a:gd name="connsiteY3" fmla="*/ 11143 h 8680743"/>
              <a:gd name="connsiteX4" fmla="*/ 10241639 w 11526780"/>
              <a:gd name="connsiteY4" fmla="*/ 916474 h 8680743"/>
              <a:gd name="connsiteX5" fmla="*/ 10830064 w 11526780"/>
              <a:gd name="connsiteY5" fmla="*/ 4753477 h 8680743"/>
              <a:gd name="connsiteX6" fmla="*/ 11154993 w 11526780"/>
              <a:gd name="connsiteY6" fmla="*/ 6360604 h 8680743"/>
              <a:gd name="connsiteX7" fmla="*/ 11521923 w 11526780"/>
              <a:gd name="connsiteY7" fmla="*/ 8680743 h 8680743"/>
              <a:gd name="connsiteX0" fmla="*/ 0 w 11521923"/>
              <a:gd name="connsiteY0" fmla="*/ 4165015 h 8680743"/>
              <a:gd name="connsiteX1" fmla="*/ 382579 w 11521923"/>
              <a:gd name="connsiteY1" fmla="*/ 3685091 h 8680743"/>
              <a:gd name="connsiteX2" fmla="*/ 493444 w 11521923"/>
              <a:gd name="connsiteY2" fmla="*/ 646741 h 8680743"/>
              <a:gd name="connsiteX3" fmla="*/ 6315031 w 11521923"/>
              <a:gd name="connsiteY3" fmla="*/ 11143 h 8680743"/>
              <a:gd name="connsiteX4" fmla="*/ 10241639 w 11521923"/>
              <a:gd name="connsiteY4" fmla="*/ 916474 h 8680743"/>
              <a:gd name="connsiteX5" fmla="*/ 10830064 w 11521923"/>
              <a:gd name="connsiteY5" fmla="*/ 4753477 h 8680743"/>
              <a:gd name="connsiteX6" fmla="*/ 11154993 w 11521923"/>
              <a:gd name="connsiteY6" fmla="*/ 6360604 h 8680743"/>
              <a:gd name="connsiteX7" fmla="*/ 11521923 w 11521923"/>
              <a:gd name="connsiteY7" fmla="*/ 8680743 h 8680743"/>
              <a:gd name="connsiteX0" fmla="*/ 112030 w 11633953"/>
              <a:gd name="connsiteY0" fmla="*/ 4171598 h 8687326"/>
              <a:gd name="connsiteX1" fmla="*/ 605474 w 11633953"/>
              <a:gd name="connsiteY1" fmla="*/ 653324 h 8687326"/>
              <a:gd name="connsiteX2" fmla="*/ 6427061 w 11633953"/>
              <a:gd name="connsiteY2" fmla="*/ 17726 h 8687326"/>
              <a:gd name="connsiteX3" fmla="*/ 10353669 w 11633953"/>
              <a:gd name="connsiteY3" fmla="*/ 923057 h 8687326"/>
              <a:gd name="connsiteX4" fmla="*/ 10942094 w 11633953"/>
              <a:gd name="connsiteY4" fmla="*/ 4760060 h 8687326"/>
              <a:gd name="connsiteX5" fmla="*/ 11267023 w 11633953"/>
              <a:gd name="connsiteY5" fmla="*/ 6367187 h 8687326"/>
              <a:gd name="connsiteX6" fmla="*/ 11633953 w 11633953"/>
              <a:gd name="connsiteY6" fmla="*/ 8687326 h 8687326"/>
              <a:gd name="connsiteX0" fmla="*/ 14179 w 11536102"/>
              <a:gd name="connsiteY0" fmla="*/ 4156194 h 8671922"/>
              <a:gd name="connsiteX1" fmla="*/ 710528 w 11536102"/>
              <a:gd name="connsiteY1" fmla="*/ 1046048 h 8671922"/>
              <a:gd name="connsiteX2" fmla="*/ 6329210 w 11536102"/>
              <a:gd name="connsiteY2" fmla="*/ 2322 h 8671922"/>
              <a:gd name="connsiteX3" fmla="*/ 10255818 w 11536102"/>
              <a:gd name="connsiteY3" fmla="*/ 907653 h 8671922"/>
              <a:gd name="connsiteX4" fmla="*/ 10844243 w 11536102"/>
              <a:gd name="connsiteY4" fmla="*/ 4744656 h 8671922"/>
              <a:gd name="connsiteX5" fmla="*/ 11169172 w 11536102"/>
              <a:gd name="connsiteY5" fmla="*/ 6351783 h 8671922"/>
              <a:gd name="connsiteX6" fmla="*/ 11536102 w 11536102"/>
              <a:gd name="connsiteY6" fmla="*/ 8671922 h 8671922"/>
              <a:gd name="connsiteX0" fmla="*/ 14179 w 11536102"/>
              <a:gd name="connsiteY0" fmla="*/ 3897343 h 8413071"/>
              <a:gd name="connsiteX1" fmla="*/ 710528 w 11536102"/>
              <a:gd name="connsiteY1" fmla="*/ 787197 h 8413071"/>
              <a:gd name="connsiteX2" fmla="*/ 6329210 w 11536102"/>
              <a:gd name="connsiteY2" fmla="*/ 15560 h 8413071"/>
              <a:gd name="connsiteX3" fmla="*/ 10255818 w 11536102"/>
              <a:gd name="connsiteY3" fmla="*/ 648802 h 8413071"/>
              <a:gd name="connsiteX4" fmla="*/ 10844243 w 11536102"/>
              <a:gd name="connsiteY4" fmla="*/ 4485805 h 8413071"/>
              <a:gd name="connsiteX5" fmla="*/ 11169172 w 11536102"/>
              <a:gd name="connsiteY5" fmla="*/ 6092932 h 8413071"/>
              <a:gd name="connsiteX6" fmla="*/ 11536102 w 11536102"/>
              <a:gd name="connsiteY6" fmla="*/ 8413071 h 8413071"/>
              <a:gd name="connsiteX0" fmla="*/ 14179 w 11572205"/>
              <a:gd name="connsiteY0" fmla="*/ 3892467 h 8408195"/>
              <a:gd name="connsiteX1" fmla="*/ 710528 w 11572205"/>
              <a:gd name="connsiteY1" fmla="*/ 782321 h 8408195"/>
              <a:gd name="connsiteX2" fmla="*/ 6329210 w 11572205"/>
              <a:gd name="connsiteY2" fmla="*/ 10684 h 8408195"/>
              <a:gd name="connsiteX3" fmla="*/ 11325682 w 11572205"/>
              <a:gd name="connsiteY3" fmla="*/ 1142753 h 8408195"/>
              <a:gd name="connsiteX4" fmla="*/ 10844243 w 11572205"/>
              <a:gd name="connsiteY4" fmla="*/ 4480929 h 8408195"/>
              <a:gd name="connsiteX5" fmla="*/ 11169172 w 11572205"/>
              <a:gd name="connsiteY5" fmla="*/ 6088056 h 8408195"/>
              <a:gd name="connsiteX6" fmla="*/ 11536102 w 11572205"/>
              <a:gd name="connsiteY6" fmla="*/ 8408195 h 8408195"/>
              <a:gd name="connsiteX0" fmla="*/ 14179 w 12012028"/>
              <a:gd name="connsiteY0" fmla="*/ 3892467 h 8408195"/>
              <a:gd name="connsiteX1" fmla="*/ 710528 w 12012028"/>
              <a:gd name="connsiteY1" fmla="*/ 782321 h 8408195"/>
              <a:gd name="connsiteX2" fmla="*/ 6329210 w 12012028"/>
              <a:gd name="connsiteY2" fmla="*/ 10684 h 8408195"/>
              <a:gd name="connsiteX3" fmla="*/ 11325682 w 12012028"/>
              <a:gd name="connsiteY3" fmla="*/ 1142753 h 8408195"/>
              <a:gd name="connsiteX4" fmla="*/ 11950998 w 12012028"/>
              <a:gd name="connsiteY4" fmla="*/ 4526277 h 8408195"/>
              <a:gd name="connsiteX5" fmla="*/ 11169172 w 12012028"/>
              <a:gd name="connsiteY5" fmla="*/ 6088056 h 8408195"/>
              <a:gd name="connsiteX6" fmla="*/ 11536102 w 12012028"/>
              <a:gd name="connsiteY6" fmla="*/ 8408195 h 8408195"/>
              <a:gd name="connsiteX0" fmla="*/ 14179 w 12944253"/>
              <a:gd name="connsiteY0" fmla="*/ 3892467 h 8408195"/>
              <a:gd name="connsiteX1" fmla="*/ 710528 w 12944253"/>
              <a:gd name="connsiteY1" fmla="*/ 782321 h 8408195"/>
              <a:gd name="connsiteX2" fmla="*/ 6329210 w 12944253"/>
              <a:gd name="connsiteY2" fmla="*/ 10684 h 8408195"/>
              <a:gd name="connsiteX3" fmla="*/ 11325682 w 12944253"/>
              <a:gd name="connsiteY3" fmla="*/ 1142753 h 8408195"/>
              <a:gd name="connsiteX4" fmla="*/ 11950998 w 12944253"/>
              <a:gd name="connsiteY4" fmla="*/ 4526277 h 8408195"/>
              <a:gd name="connsiteX5" fmla="*/ 12939981 w 12944253"/>
              <a:gd name="connsiteY5" fmla="*/ 5747949 h 8408195"/>
              <a:gd name="connsiteX6" fmla="*/ 11536102 w 12944253"/>
              <a:gd name="connsiteY6" fmla="*/ 8408195 h 8408195"/>
              <a:gd name="connsiteX0" fmla="*/ 14179 w 12944253"/>
              <a:gd name="connsiteY0" fmla="*/ 3892467 h 8657607"/>
              <a:gd name="connsiteX1" fmla="*/ 710528 w 12944253"/>
              <a:gd name="connsiteY1" fmla="*/ 782321 h 8657607"/>
              <a:gd name="connsiteX2" fmla="*/ 6329210 w 12944253"/>
              <a:gd name="connsiteY2" fmla="*/ 10684 h 8657607"/>
              <a:gd name="connsiteX3" fmla="*/ 11325682 w 12944253"/>
              <a:gd name="connsiteY3" fmla="*/ 1142753 h 8657607"/>
              <a:gd name="connsiteX4" fmla="*/ 11950998 w 12944253"/>
              <a:gd name="connsiteY4" fmla="*/ 4526277 h 8657607"/>
              <a:gd name="connsiteX5" fmla="*/ 12939981 w 12944253"/>
              <a:gd name="connsiteY5" fmla="*/ 5747949 h 8657607"/>
              <a:gd name="connsiteX6" fmla="*/ 12218601 w 12944253"/>
              <a:gd name="connsiteY6" fmla="*/ 8657607 h 8657607"/>
              <a:gd name="connsiteX0" fmla="*/ 14179 w 12889164"/>
              <a:gd name="connsiteY0" fmla="*/ 3892467 h 8657607"/>
              <a:gd name="connsiteX1" fmla="*/ 710528 w 12889164"/>
              <a:gd name="connsiteY1" fmla="*/ 782321 h 8657607"/>
              <a:gd name="connsiteX2" fmla="*/ 6329210 w 12889164"/>
              <a:gd name="connsiteY2" fmla="*/ 10684 h 8657607"/>
              <a:gd name="connsiteX3" fmla="*/ 11325682 w 12889164"/>
              <a:gd name="connsiteY3" fmla="*/ 1142753 h 8657607"/>
              <a:gd name="connsiteX4" fmla="*/ 11950998 w 12889164"/>
              <a:gd name="connsiteY4" fmla="*/ 4526277 h 8657607"/>
              <a:gd name="connsiteX5" fmla="*/ 12884644 w 12889164"/>
              <a:gd name="connsiteY5" fmla="*/ 6790946 h 8657607"/>
              <a:gd name="connsiteX6" fmla="*/ 12218601 w 12889164"/>
              <a:gd name="connsiteY6" fmla="*/ 8657607 h 8657607"/>
              <a:gd name="connsiteX0" fmla="*/ 14179 w 12895840"/>
              <a:gd name="connsiteY0" fmla="*/ 3892467 h 8657607"/>
              <a:gd name="connsiteX1" fmla="*/ 710528 w 12895840"/>
              <a:gd name="connsiteY1" fmla="*/ 782321 h 8657607"/>
              <a:gd name="connsiteX2" fmla="*/ 6329210 w 12895840"/>
              <a:gd name="connsiteY2" fmla="*/ 10684 h 8657607"/>
              <a:gd name="connsiteX3" fmla="*/ 11325682 w 12895840"/>
              <a:gd name="connsiteY3" fmla="*/ 1142753 h 8657607"/>
              <a:gd name="connsiteX4" fmla="*/ 12430593 w 12895840"/>
              <a:gd name="connsiteY4" fmla="*/ 4186168 h 8657607"/>
              <a:gd name="connsiteX5" fmla="*/ 12884644 w 12895840"/>
              <a:gd name="connsiteY5" fmla="*/ 6790946 h 8657607"/>
              <a:gd name="connsiteX6" fmla="*/ 12218601 w 12895840"/>
              <a:gd name="connsiteY6" fmla="*/ 8657607 h 8657607"/>
              <a:gd name="connsiteX0" fmla="*/ 14179 w 12884644"/>
              <a:gd name="connsiteY0" fmla="*/ 3892467 h 8657607"/>
              <a:gd name="connsiteX1" fmla="*/ 710528 w 12884644"/>
              <a:gd name="connsiteY1" fmla="*/ 782321 h 8657607"/>
              <a:gd name="connsiteX2" fmla="*/ 6329210 w 12884644"/>
              <a:gd name="connsiteY2" fmla="*/ 10684 h 8657607"/>
              <a:gd name="connsiteX3" fmla="*/ 11325682 w 12884644"/>
              <a:gd name="connsiteY3" fmla="*/ 1142753 h 8657607"/>
              <a:gd name="connsiteX4" fmla="*/ 12884644 w 12884644"/>
              <a:gd name="connsiteY4" fmla="*/ 6790946 h 8657607"/>
              <a:gd name="connsiteX5" fmla="*/ 12218601 w 12884644"/>
              <a:gd name="connsiteY5" fmla="*/ 8657607 h 8657607"/>
              <a:gd name="connsiteX0" fmla="*/ 14179 w 12884644"/>
              <a:gd name="connsiteY0" fmla="*/ 3892467 h 8657607"/>
              <a:gd name="connsiteX1" fmla="*/ 710528 w 12884644"/>
              <a:gd name="connsiteY1" fmla="*/ 782321 h 8657607"/>
              <a:gd name="connsiteX2" fmla="*/ 6329210 w 12884644"/>
              <a:gd name="connsiteY2" fmla="*/ 10684 h 8657607"/>
              <a:gd name="connsiteX3" fmla="*/ 11325682 w 12884644"/>
              <a:gd name="connsiteY3" fmla="*/ 1142753 h 8657607"/>
              <a:gd name="connsiteX4" fmla="*/ 12884644 w 12884644"/>
              <a:gd name="connsiteY4" fmla="*/ 6972336 h 8657607"/>
              <a:gd name="connsiteX5" fmla="*/ 12218601 w 12884644"/>
              <a:gd name="connsiteY5" fmla="*/ 8657607 h 8657607"/>
              <a:gd name="connsiteX0" fmla="*/ 14179 w 12884644"/>
              <a:gd name="connsiteY0" fmla="*/ 3892467 h 8907019"/>
              <a:gd name="connsiteX1" fmla="*/ 710528 w 12884644"/>
              <a:gd name="connsiteY1" fmla="*/ 782321 h 8907019"/>
              <a:gd name="connsiteX2" fmla="*/ 6329210 w 12884644"/>
              <a:gd name="connsiteY2" fmla="*/ 10684 h 8907019"/>
              <a:gd name="connsiteX3" fmla="*/ 11325682 w 12884644"/>
              <a:gd name="connsiteY3" fmla="*/ 1142753 h 8907019"/>
              <a:gd name="connsiteX4" fmla="*/ 12884644 w 12884644"/>
              <a:gd name="connsiteY4" fmla="*/ 6972336 h 8907019"/>
              <a:gd name="connsiteX5" fmla="*/ 12034140 w 12884644"/>
              <a:gd name="connsiteY5" fmla="*/ 8907019 h 8907019"/>
              <a:gd name="connsiteX0" fmla="*/ 14179 w 12792412"/>
              <a:gd name="connsiteY0" fmla="*/ 3892467 h 8907019"/>
              <a:gd name="connsiteX1" fmla="*/ 710528 w 12792412"/>
              <a:gd name="connsiteY1" fmla="*/ 782321 h 8907019"/>
              <a:gd name="connsiteX2" fmla="*/ 6329210 w 12792412"/>
              <a:gd name="connsiteY2" fmla="*/ 10684 h 8907019"/>
              <a:gd name="connsiteX3" fmla="*/ 11325682 w 12792412"/>
              <a:gd name="connsiteY3" fmla="*/ 1142753 h 8907019"/>
              <a:gd name="connsiteX4" fmla="*/ 12792412 w 12792412"/>
              <a:gd name="connsiteY4" fmla="*/ 6813620 h 8907019"/>
              <a:gd name="connsiteX5" fmla="*/ 12034140 w 12792412"/>
              <a:gd name="connsiteY5" fmla="*/ 8907019 h 8907019"/>
              <a:gd name="connsiteX0" fmla="*/ 14179 w 12792412"/>
              <a:gd name="connsiteY0" fmla="*/ 3892467 h 8907019"/>
              <a:gd name="connsiteX1" fmla="*/ 710528 w 12792412"/>
              <a:gd name="connsiteY1" fmla="*/ 782321 h 8907019"/>
              <a:gd name="connsiteX2" fmla="*/ 6329210 w 12792412"/>
              <a:gd name="connsiteY2" fmla="*/ 10684 h 8907019"/>
              <a:gd name="connsiteX3" fmla="*/ 11325682 w 12792412"/>
              <a:gd name="connsiteY3" fmla="*/ 1142753 h 8907019"/>
              <a:gd name="connsiteX4" fmla="*/ 12792412 w 12792412"/>
              <a:gd name="connsiteY4" fmla="*/ 6813620 h 8907019"/>
              <a:gd name="connsiteX5" fmla="*/ 12034140 w 12792412"/>
              <a:gd name="connsiteY5" fmla="*/ 8907019 h 8907019"/>
              <a:gd name="connsiteX0" fmla="*/ 14179 w 12034140"/>
              <a:gd name="connsiteY0" fmla="*/ 3892467 h 8907019"/>
              <a:gd name="connsiteX1" fmla="*/ 710528 w 12034140"/>
              <a:gd name="connsiteY1" fmla="*/ 782321 h 8907019"/>
              <a:gd name="connsiteX2" fmla="*/ 6329210 w 12034140"/>
              <a:gd name="connsiteY2" fmla="*/ 10684 h 8907019"/>
              <a:gd name="connsiteX3" fmla="*/ 11325682 w 12034140"/>
              <a:gd name="connsiteY3" fmla="*/ 1142753 h 8907019"/>
              <a:gd name="connsiteX4" fmla="*/ 12034140 w 12034140"/>
              <a:gd name="connsiteY4" fmla="*/ 8907019 h 8907019"/>
              <a:gd name="connsiteX0" fmla="*/ 14179 w 12075599"/>
              <a:gd name="connsiteY0" fmla="*/ 3892467 h 8907019"/>
              <a:gd name="connsiteX1" fmla="*/ 710528 w 12075599"/>
              <a:gd name="connsiteY1" fmla="*/ 782321 h 8907019"/>
              <a:gd name="connsiteX2" fmla="*/ 6329210 w 12075599"/>
              <a:gd name="connsiteY2" fmla="*/ 10684 h 8907019"/>
              <a:gd name="connsiteX3" fmla="*/ 11325682 w 12075599"/>
              <a:gd name="connsiteY3" fmla="*/ 1142753 h 8907019"/>
              <a:gd name="connsiteX4" fmla="*/ 12019697 w 12075599"/>
              <a:gd name="connsiteY4" fmla="*/ 4972210 h 8907019"/>
              <a:gd name="connsiteX5" fmla="*/ 12034140 w 12075599"/>
              <a:gd name="connsiteY5" fmla="*/ 8907019 h 8907019"/>
              <a:gd name="connsiteX0" fmla="*/ 14179 w 12732442"/>
              <a:gd name="connsiteY0" fmla="*/ 3892467 h 8907019"/>
              <a:gd name="connsiteX1" fmla="*/ 710528 w 12732442"/>
              <a:gd name="connsiteY1" fmla="*/ 782321 h 8907019"/>
              <a:gd name="connsiteX2" fmla="*/ 6329210 w 12732442"/>
              <a:gd name="connsiteY2" fmla="*/ 10684 h 8907019"/>
              <a:gd name="connsiteX3" fmla="*/ 11325682 w 12732442"/>
              <a:gd name="connsiteY3" fmla="*/ 1142753 h 8907019"/>
              <a:gd name="connsiteX4" fmla="*/ 12720643 w 12732442"/>
              <a:gd name="connsiteY4" fmla="*/ 6219271 h 8907019"/>
              <a:gd name="connsiteX5" fmla="*/ 12034140 w 12732442"/>
              <a:gd name="connsiteY5" fmla="*/ 8907019 h 8907019"/>
              <a:gd name="connsiteX0" fmla="*/ 14179 w 12727677"/>
              <a:gd name="connsiteY0" fmla="*/ 3892467 h 8907019"/>
              <a:gd name="connsiteX1" fmla="*/ 710528 w 12727677"/>
              <a:gd name="connsiteY1" fmla="*/ 782321 h 8907019"/>
              <a:gd name="connsiteX2" fmla="*/ 6329210 w 12727677"/>
              <a:gd name="connsiteY2" fmla="*/ 10684 h 8907019"/>
              <a:gd name="connsiteX3" fmla="*/ 11325682 w 12727677"/>
              <a:gd name="connsiteY3" fmla="*/ 1142753 h 8907019"/>
              <a:gd name="connsiteX4" fmla="*/ 12720643 w 12727677"/>
              <a:gd name="connsiteY4" fmla="*/ 6219271 h 8907019"/>
              <a:gd name="connsiteX5" fmla="*/ 12034140 w 12727677"/>
              <a:gd name="connsiteY5" fmla="*/ 8907019 h 8907019"/>
              <a:gd name="connsiteX0" fmla="*/ 14179 w 12726020"/>
              <a:gd name="connsiteY0" fmla="*/ 3892467 h 8907019"/>
              <a:gd name="connsiteX1" fmla="*/ 710528 w 12726020"/>
              <a:gd name="connsiteY1" fmla="*/ 782321 h 8907019"/>
              <a:gd name="connsiteX2" fmla="*/ 6329210 w 12726020"/>
              <a:gd name="connsiteY2" fmla="*/ 10684 h 8907019"/>
              <a:gd name="connsiteX3" fmla="*/ 11325682 w 12726020"/>
              <a:gd name="connsiteY3" fmla="*/ 1142753 h 8907019"/>
              <a:gd name="connsiteX4" fmla="*/ 12720643 w 12726020"/>
              <a:gd name="connsiteY4" fmla="*/ 6219271 h 8907019"/>
              <a:gd name="connsiteX5" fmla="*/ 12034140 w 12726020"/>
              <a:gd name="connsiteY5" fmla="*/ 8907019 h 8907019"/>
              <a:gd name="connsiteX0" fmla="*/ 14179 w 12873209"/>
              <a:gd name="connsiteY0" fmla="*/ 3892467 h 8907019"/>
              <a:gd name="connsiteX1" fmla="*/ 710528 w 12873209"/>
              <a:gd name="connsiteY1" fmla="*/ 782321 h 8907019"/>
              <a:gd name="connsiteX2" fmla="*/ 6329210 w 12873209"/>
              <a:gd name="connsiteY2" fmla="*/ 10684 h 8907019"/>
              <a:gd name="connsiteX3" fmla="*/ 11325682 w 12873209"/>
              <a:gd name="connsiteY3" fmla="*/ 1142753 h 8907019"/>
              <a:gd name="connsiteX4" fmla="*/ 12868212 w 12873209"/>
              <a:gd name="connsiteY4" fmla="*/ 6151250 h 8907019"/>
              <a:gd name="connsiteX5" fmla="*/ 12034140 w 12873209"/>
              <a:gd name="connsiteY5" fmla="*/ 8907019 h 8907019"/>
              <a:gd name="connsiteX0" fmla="*/ 14179 w 12873209"/>
              <a:gd name="connsiteY0" fmla="*/ 3892467 h 8907019"/>
              <a:gd name="connsiteX1" fmla="*/ 710528 w 12873209"/>
              <a:gd name="connsiteY1" fmla="*/ 782321 h 8907019"/>
              <a:gd name="connsiteX2" fmla="*/ 6329210 w 12873209"/>
              <a:gd name="connsiteY2" fmla="*/ 10684 h 8907019"/>
              <a:gd name="connsiteX3" fmla="*/ 11325682 w 12873209"/>
              <a:gd name="connsiteY3" fmla="*/ 1142753 h 8907019"/>
              <a:gd name="connsiteX4" fmla="*/ 12868212 w 12873209"/>
              <a:gd name="connsiteY4" fmla="*/ 6491360 h 8907019"/>
              <a:gd name="connsiteX5" fmla="*/ 12034140 w 12873209"/>
              <a:gd name="connsiteY5" fmla="*/ 8907019 h 8907019"/>
              <a:gd name="connsiteX0" fmla="*/ 14179 w 12873209"/>
              <a:gd name="connsiteY0" fmla="*/ 3888570 h 8903122"/>
              <a:gd name="connsiteX1" fmla="*/ 710528 w 12873209"/>
              <a:gd name="connsiteY1" fmla="*/ 778424 h 8903122"/>
              <a:gd name="connsiteX2" fmla="*/ 6329210 w 12873209"/>
              <a:gd name="connsiteY2" fmla="*/ 6787 h 8903122"/>
              <a:gd name="connsiteX3" fmla="*/ 11159670 w 12873209"/>
              <a:gd name="connsiteY3" fmla="*/ 1048161 h 8903122"/>
              <a:gd name="connsiteX4" fmla="*/ 12868212 w 12873209"/>
              <a:gd name="connsiteY4" fmla="*/ 6487463 h 8903122"/>
              <a:gd name="connsiteX5" fmla="*/ 12034140 w 12873209"/>
              <a:gd name="connsiteY5" fmla="*/ 8903122 h 8903122"/>
              <a:gd name="connsiteX0" fmla="*/ 14179 w 12873209"/>
              <a:gd name="connsiteY0" fmla="*/ 3890457 h 8905009"/>
              <a:gd name="connsiteX1" fmla="*/ 710528 w 12873209"/>
              <a:gd name="connsiteY1" fmla="*/ 780311 h 8905009"/>
              <a:gd name="connsiteX2" fmla="*/ 6329210 w 12873209"/>
              <a:gd name="connsiteY2" fmla="*/ 8674 h 8905009"/>
              <a:gd name="connsiteX3" fmla="*/ 11030549 w 12873209"/>
              <a:gd name="connsiteY3" fmla="*/ 1095395 h 8905009"/>
              <a:gd name="connsiteX4" fmla="*/ 12868212 w 12873209"/>
              <a:gd name="connsiteY4" fmla="*/ 6489350 h 8905009"/>
              <a:gd name="connsiteX5" fmla="*/ 12034140 w 12873209"/>
              <a:gd name="connsiteY5" fmla="*/ 8905009 h 8905009"/>
              <a:gd name="connsiteX0" fmla="*/ 14179 w 12873209"/>
              <a:gd name="connsiteY0" fmla="*/ 3889497 h 8904049"/>
              <a:gd name="connsiteX1" fmla="*/ 710528 w 12873209"/>
              <a:gd name="connsiteY1" fmla="*/ 779351 h 8904049"/>
              <a:gd name="connsiteX2" fmla="*/ 6329210 w 12873209"/>
              <a:gd name="connsiteY2" fmla="*/ 7714 h 8904049"/>
              <a:gd name="connsiteX3" fmla="*/ 11104332 w 12873209"/>
              <a:gd name="connsiteY3" fmla="*/ 1071762 h 8904049"/>
              <a:gd name="connsiteX4" fmla="*/ 12868212 w 12873209"/>
              <a:gd name="connsiteY4" fmla="*/ 6488390 h 8904049"/>
              <a:gd name="connsiteX5" fmla="*/ 12034140 w 12873209"/>
              <a:gd name="connsiteY5" fmla="*/ 8904049 h 890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73209" h="8904049">
                <a:moveTo>
                  <a:pt x="14179" y="3889497"/>
                </a:moveTo>
                <a:cubicBezTo>
                  <a:pt x="116980" y="3156523"/>
                  <a:pt x="-341977" y="1426315"/>
                  <a:pt x="710528" y="779351"/>
                </a:cubicBezTo>
                <a:cubicBezTo>
                  <a:pt x="1763033" y="132387"/>
                  <a:pt x="4596909" y="-41021"/>
                  <a:pt x="6329210" y="7714"/>
                </a:cubicBezTo>
                <a:cubicBezTo>
                  <a:pt x="8061511" y="56449"/>
                  <a:pt x="10014499" y="-8350"/>
                  <a:pt x="11104332" y="1071762"/>
                </a:cubicBezTo>
                <a:cubicBezTo>
                  <a:pt x="12194165" y="2151874"/>
                  <a:pt x="12750136" y="5194346"/>
                  <a:pt x="12868212" y="6488390"/>
                </a:cubicBezTo>
                <a:cubicBezTo>
                  <a:pt x="12986288" y="7782434"/>
                  <a:pt x="10961871" y="8157554"/>
                  <a:pt x="12034140" y="8904049"/>
                </a:cubicBezTo>
              </a:path>
            </a:pathLst>
          </a:custGeom>
          <a:noFill/>
          <a:ln w="57150" cap="flat">
            <a:solidFill>
              <a:srgbClr val="C00000"/>
            </a:solidFill>
            <a:prstDash val="solid"/>
            <a:round/>
            <a:tailEnd type="triangle"/>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45720" rIns="91440" bIns="45720" numCol="1" spcCol="38100" rtlCol="0" anchor="t">
            <a:noAutofit/>
          </a:bodyPr>
          <a:lstStyle/>
          <a:p>
            <a:pPr defTabSz="914411" latinLnBrk="1"/>
            <a:endParaRPr lang="en-GB" sz="800" b="0" i="0"/>
          </a:p>
        </p:txBody>
      </p:sp>
      <p:sp>
        <p:nvSpPr>
          <p:cNvPr id="334" name="Rectangle 333"/>
          <p:cNvSpPr/>
          <p:nvPr/>
        </p:nvSpPr>
        <p:spPr>
          <a:xfrm>
            <a:off x="1806130" y="1768344"/>
            <a:ext cx="196482" cy="332509"/>
          </a:xfrm>
          <a:prstGeom prst="rect">
            <a:avLst/>
          </a:prstGeom>
          <a:solidFill>
            <a:srgbClr val="FFFFF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375" name="Straight Connector 374"/>
          <p:cNvCxnSpPr/>
          <p:nvPr/>
        </p:nvCxnSpPr>
        <p:spPr>
          <a:xfrm flipH="1" flipV="1">
            <a:off x="2841442" y="2040397"/>
            <a:ext cx="10929" cy="698119"/>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78" name="Straight Connector 377"/>
          <p:cNvCxnSpPr/>
          <p:nvPr/>
        </p:nvCxnSpPr>
        <p:spPr>
          <a:xfrm flipV="1">
            <a:off x="2199094" y="2040397"/>
            <a:ext cx="498764" cy="355180"/>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81" name="Straight Connector 380"/>
          <p:cNvCxnSpPr/>
          <p:nvPr/>
        </p:nvCxnSpPr>
        <p:spPr>
          <a:xfrm>
            <a:off x="2199094" y="2456033"/>
            <a:ext cx="362737" cy="317395"/>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84" name="Straight Connector 383"/>
          <p:cNvCxnSpPr/>
          <p:nvPr/>
        </p:nvCxnSpPr>
        <p:spPr>
          <a:xfrm>
            <a:off x="4451088" y="1689206"/>
            <a:ext cx="120912" cy="569143"/>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87" name="Straight Connector 386"/>
          <p:cNvCxnSpPr/>
          <p:nvPr/>
        </p:nvCxnSpPr>
        <p:spPr>
          <a:xfrm>
            <a:off x="4553514" y="1672847"/>
            <a:ext cx="614531" cy="497200"/>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92" name="Straight Connector 391"/>
          <p:cNvCxnSpPr/>
          <p:nvPr/>
        </p:nvCxnSpPr>
        <p:spPr>
          <a:xfrm flipV="1">
            <a:off x="2380462" y="2717508"/>
            <a:ext cx="1163813" cy="810310"/>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95" name="Straight Connector 394"/>
          <p:cNvCxnSpPr/>
          <p:nvPr/>
        </p:nvCxnSpPr>
        <p:spPr>
          <a:xfrm>
            <a:off x="2380462" y="3579126"/>
            <a:ext cx="2173052" cy="92824"/>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98" name="Straight Connector 397"/>
          <p:cNvCxnSpPr/>
          <p:nvPr/>
        </p:nvCxnSpPr>
        <p:spPr>
          <a:xfrm>
            <a:off x="5599755" y="2571750"/>
            <a:ext cx="1275175" cy="1196330"/>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00" name="Straight Connector 399"/>
          <p:cNvCxnSpPr/>
          <p:nvPr/>
        </p:nvCxnSpPr>
        <p:spPr>
          <a:xfrm flipH="1" flipV="1">
            <a:off x="5062149" y="3836383"/>
            <a:ext cx="1797109" cy="31271"/>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11" name="Straight Connector 410"/>
          <p:cNvCxnSpPr/>
          <p:nvPr/>
        </p:nvCxnSpPr>
        <p:spPr>
          <a:xfrm flipV="1">
            <a:off x="4664520" y="2357039"/>
            <a:ext cx="537606" cy="82698"/>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Where do internet packets go anyway?</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60</a:t>
            </a:fld>
            <a:endParaRPr lang="nl-NL" dirty="0"/>
          </a:p>
        </p:txBody>
      </p:sp>
      <p:sp>
        <p:nvSpPr>
          <p:cNvPr id="6" name="Text Placeholder 5"/>
          <p:cNvSpPr>
            <a:spLocks noGrp="1"/>
          </p:cNvSpPr>
          <p:nvPr>
            <p:ph type="body" sz="quarter" idx="14"/>
          </p:nvPr>
        </p:nvSpPr>
        <p:spPr/>
        <p:txBody>
          <a:bodyPr/>
          <a:lstStyle/>
          <a:p>
            <a:r>
              <a:rPr lang="en-US" dirty="0" smtClean="0"/>
              <a:t>grey-dash lines for illustration only: may not correspond to actual </a:t>
            </a:r>
            <a:r>
              <a:rPr lang="en-US" dirty="0" err="1" smtClean="0"/>
              <a:t>peerings</a:t>
            </a:r>
            <a:r>
              <a:rPr lang="en-US" dirty="0" smtClean="0"/>
              <a:t> or transit agreements; red lines: the three existing LHCOPN and R&amp;E </a:t>
            </a:r>
            <a:r>
              <a:rPr lang="en-US" dirty="0" err="1" smtClean="0"/>
              <a:t>fall-back</a:t>
            </a:r>
            <a:r>
              <a:rPr lang="en-US" dirty="0" smtClean="0"/>
              <a:t> routes; yellow: public internet </a:t>
            </a:r>
            <a:r>
              <a:rPr lang="en-US" dirty="0" err="1" smtClean="0"/>
              <a:t>fall-back</a:t>
            </a:r>
            <a:r>
              <a:rPr lang="en-US" dirty="0" smtClean="0"/>
              <a:t> (least preferred option)</a:t>
            </a:r>
            <a:endParaRPr lang="en-GB" dirty="0"/>
          </a:p>
        </p:txBody>
      </p:sp>
      <p:pic>
        <p:nvPicPr>
          <p:cNvPr id="3372" name="Picture 337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0" y="1210180"/>
            <a:ext cx="7791293" cy="2966045"/>
          </a:xfrm>
          <a:prstGeom prst="rect">
            <a:avLst/>
          </a:prstGeom>
        </p:spPr>
      </p:pic>
      <p:sp>
        <p:nvSpPr>
          <p:cNvPr id="365" name="TextBox 364"/>
          <p:cNvSpPr txBox="1"/>
          <p:nvPr/>
        </p:nvSpPr>
        <p:spPr>
          <a:xfrm>
            <a:off x="6868902" y="914745"/>
            <a:ext cx="2229587" cy="646331"/>
          </a:xfrm>
          <a:prstGeom prst="rect">
            <a:avLst/>
          </a:prstGeom>
          <a:solidFill>
            <a:schemeClr val="bg1">
              <a:lumMod val="95000"/>
            </a:schemeClr>
          </a:solidFill>
          <a:ln>
            <a:solidFill>
              <a:schemeClr val="tx2"/>
            </a:solidFill>
          </a:ln>
        </p:spPr>
        <p:txBody>
          <a:bodyPr wrap="square" rtlCol="0">
            <a:spAutoFit/>
          </a:bodyPr>
          <a:lstStyle/>
          <a:p>
            <a:r>
              <a:rPr lang="en-US" sz="1200" i="1" dirty="0" smtClean="0"/>
              <a:t>Border Gateway Protocol (BGP) used here is based on (weighted) </a:t>
            </a:r>
            <a:br>
              <a:rPr lang="en-US" sz="1200" i="1" dirty="0" smtClean="0"/>
            </a:br>
            <a:r>
              <a:rPr lang="en-US" sz="1200" i="1" dirty="0" smtClean="0"/>
              <a:t>path vector traversal mechanism</a:t>
            </a:r>
            <a:endParaRPr lang="en-GB" sz="1200" i="1" dirty="0"/>
          </a:p>
        </p:txBody>
      </p:sp>
      <p:sp>
        <p:nvSpPr>
          <p:cNvPr id="366" name="Freeform 365"/>
          <p:cNvSpPr/>
          <p:nvPr/>
        </p:nvSpPr>
        <p:spPr>
          <a:xfrm>
            <a:off x="1896851" y="2520035"/>
            <a:ext cx="4962407" cy="1672549"/>
          </a:xfrm>
          <a:custGeom>
            <a:avLst/>
            <a:gdLst>
              <a:gd name="connsiteX0" fmla="*/ 0 w 11095630"/>
              <a:gd name="connsiteY0" fmla="*/ 0 h 5431021"/>
              <a:gd name="connsiteX1" fmla="*/ 586854 w 11095630"/>
              <a:gd name="connsiteY1" fmla="*/ 2279177 h 5431021"/>
              <a:gd name="connsiteX2" fmla="*/ 3084394 w 11095630"/>
              <a:gd name="connsiteY2" fmla="*/ 2838735 h 5431021"/>
              <a:gd name="connsiteX3" fmla="*/ 4162567 w 11095630"/>
              <a:gd name="connsiteY3" fmla="*/ 5199797 h 5431021"/>
              <a:gd name="connsiteX4" fmla="*/ 7629099 w 11095630"/>
              <a:gd name="connsiteY4" fmla="*/ 5349923 h 5431021"/>
              <a:gd name="connsiteX5" fmla="*/ 11095630 w 11095630"/>
              <a:gd name="connsiteY5" fmla="*/ 5268036 h 5431021"/>
              <a:gd name="connsiteX0" fmla="*/ 0 w 11095630"/>
              <a:gd name="connsiteY0" fmla="*/ 0 h 5431021"/>
              <a:gd name="connsiteX1" fmla="*/ 546848 w 11095630"/>
              <a:gd name="connsiteY1" fmla="*/ 4023622 h 5431021"/>
              <a:gd name="connsiteX2" fmla="*/ 3084394 w 11095630"/>
              <a:gd name="connsiteY2" fmla="*/ 2838735 h 5431021"/>
              <a:gd name="connsiteX3" fmla="*/ 4162567 w 11095630"/>
              <a:gd name="connsiteY3" fmla="*/ 5199797 h 5431021"/>
              <a:gd name="connsiteX4" fmla="*/ 7629099 w 11095630"/>
              <a:gd name="connsiteY4" fmla="*/ 5349923 h 5431021"/>
              <a:gd name="connsiteX5" fmla="*/ 11095630 w 11095630"/>
              <a:gd name="connsiteY5" fmla="*/ 5268036 h 5431021"/>
              <a:gd name="connsiteX0" fmla="*/ 198135 w 11293765"/>
              <a:gd name="connsiteY0" fmla="*/ 0 h 5351654"/>
              <a:gd name="connsiteX1" fmla="*/ 744983 w 11293765"/>
              <a:gd name="connsiteY1" fmla="*/ 4023622 h 5351654"/>
              <a:gd name="connsiteX2" fmla="*/ 7903317 w 11293765"/>
              <a:gd name="connsiteY2" fmla="*/ 4413584 h 5351654"/>
              <a:gd name="connsiteX3" fmla="*/ 4360702 w 11293765"/>
              <a:gd name="connsiteY3" fmla="*/ 5199797 h 5351654"/>
              <a:gd name="connsiteX4" fmla="*/ 7827234 w 11293765"/>
              <a:gd name="connsiteY4" fmla="*/ 5349923 h 5351654"/>
              <a:gd name="connsiteX5" fmla="*/ 11293765 w 11293765"/>
              <a:gd name="connsiteY5" fmla="*/ 5268036 h 5351654"/>
              <a:gd name="connsiteX0" fmla="*/ 198135 w 11293765"/>
              <a:gd name="connsiteY0" fmla="*/ 0 h 5924577"/>
              <a:gd name="connsiteX1" fmla="*/ 744983 w 11293765"/>
              <a:gd name="connsiteY1" fmla="*/ 4023622 h 5924577"/>
              <a:gd name="connsiteX2" fmla="*/ 7903317 w 11293765"/>
              <a:gd name="connsiteY2" fmla="*/ 4413584 h 5924577"/>
              <a:gd name="connsiteX3" fmla="*/ 10681775 w 11293765"/>
              <a:gd name="connsiteY3" fmla="*/ 5902423 h 5924577"/>
              <a:gd name="connsiteX4" fmla="*/ 7827234 w 11293765"/>
              <a:gd name="connsiteY4" fmla="*/ 5349923 h 5924577"/>
              <a:gd name="connsiteX5" fmla="*/ 11293765 w 11293765"/>
              <a:gd name="connsiteY5" fmla="*/ 5268036 h 5924577"/>
              <a:gd name="connsiteX0" fmla="*/ 198135 w 12574572"/>
              <a:gd name="connsiteY0" fmla="*/ 0 h 5941271"/>
              <a:gd name="connsiteX1" fmla="*/ 744983 w 12574572"/>
              <a:gd name="connsiteY1" fmla="*/ 4023622 h 5941271"/>
              <a:gd name="connsiteX2" fmla="*/ 7903317 w 12574572"/>
              <a:gd name="connsiteY2" fmla="*/ 4413584 h 5941271"/>
              <a:gd name="connsiteX3" fmla="*/ 10681775 w 12574572"/>
              <a:gd name="connsiteY3" fmla="*/ 5902423 h 5941271"/>
              <a:gd name="connsiteX4" fmla="*/ 12327999 w 12574572"/>
              <a:gd name="connsiteY4" fmla="*/ 5543749 h 5941271"/>
              <a:gd name="connsiteX5" fmla="*/ 11293765 w 12574572"/>
              <a:gd name="connsiteY5" fmla="*/ 5268036 h 5941271"/>
              <a:gd name="connsiteX0" fmla="*/ 198135 w 13234097"/>
              <a:gd name="connsiteY0" fmla="*/ 0 h 5941271"/>
              <a:gd name="connsiteX1" fmla="*/ 744983 w 13234097"/>
              <a:gd name="connsiteY1" fmla="*/ 4023622 h 5941271"/>
              <a:gd name="connsiteX2" fmla="*/ 7903317 w 13234097"/>
              <a:gd name="connsiteY2" fmla="*/ 4413584 h 5941271"/>
              <a:gd name="connsiteX3" fmla="*/ 10681775 w 13234097"/>
              <a:gd name="connsiteY3" fmla="*/ 5902423 h 5941271"/>
              <a:gd name="connsiteX4" fmla="*/ 12327999 w 13234097"/>
              <a:gd name="connsiteY4" fmla="*/ 5543749 h 5941271"/>
              <a:gd name="connsiteX5" fmla="*/ 13234097 w 13234097"/>
              <a:gd name="connsiteY5" fmla="*/ 4759237 h 5941271"/>
              <a:gd name="connsiteX0" fmla="*/ 198135 w 13234097"/>
              <a:gd name="connsiteY0" fmla="*/ 0 h 5904904"/>
              <a:gd name="connsiteX1" fmla="*/ 744983 w 13234097"/>
              <a:gd name="connsiteY1" fmla="*/ 4023622 h 5904904"/>
              <a:gd name="connsiteX2" fmla="*/ 7903317 w 13234097"/>
              <a:gd name="connsiteY2" fmla="*/ 4413584 h 5904904"/>
              <a:gd name="connsiteX3" fmla="*/ 10681775 w 13234097"/>
              <a:gd name="connsiteY3" fmla="*/ 5902423 h 5904904"/>
              <a:gd name="connsiteX4" fmla="*/ 13234097 w 13234097"/>
              <a:gd name="connsiteY4" fmla="*/ 4759237 h 5904904"/>
              <a:gd name="connsiteX0" fmla="*/ 198135 w 13234097"/>
              <a:gd name="connsiteY0" fmla="*/ 0 h 5350707"/>
              <a:gd name="connsiteX1" fmla="*/ 744983 w 13234097"/>
              <a:gd name="connsiteY1" fmla="*/ 4023622 h 5350707"/>
              <a:gd name="connsiteX2" fmla="*/ 7903317 w 13234097"/>
              <a:gd name="connsiteY2" fmla="*/ 4413584 h 5350707"/>
              <a:gd name="connsiteX3" fmla="*/ 10721781 w 13234097"/>
              <a:gd name="connsiteY3" fmla="*/ 5345170 h 5350707"/>
              <a:gd name="connsiteX4" fmla="*/ 13234097 w 13234097"/>
              <a:gd name="connsiteY4" fmla="*/ 4759237 h 5350707"/>
              <a:gd name="connsiteX0" fmla="*/ 209477 w 13245439"/>
              <a:gd name="connsiteY0" fmla="*/ 0 h 5350707"/>
              <a:gd name="connsiteX1" fmla="*/ 736322 w 13245439"/>
              <a:gd name="connsiteY1" fmla="*/ 4144762 h 5350707"/>
              <a:gd name="connsiteX2" fmla="*/ 7914659 w 13245439"/>
              <a:gd name="connsiteY2" fmla="*/ 4413584 h 5350707"/>
              <a:gd name="connsiteX3" fmla="*/ 10733123 w 13245439"/>
              <a:gd name="connsiteY3" fmla="*/ 5345170 h 5350707"/>
              <a:gd name="connsiteX4" fmla="*/ 13245439 w 13245439"/>
              <a:gd name="connsiteY4" fmla="*/ 4759237 h 5350707"/>
              <a:gd name="connsiteX0" fmla="*/ -1 w 13035961"/>
              <a:gd name="connsiteY0" fmla="*/ 0 h 5350707"/>
              <a:gd name="connsiteX1" fmla="*/ 526844 w 13035961"/>
              <a:gd name="connsiteY1" fmla="*/ 4144762 h 5350707"/>
              <a:gd name="connsiteX2" fmla="*/ 7705181 w 13035961"/>
              <a:gd name="connsiteY2" fmla="*/ 4413584 h 5350707"/>
              <a:gd name="connsiteX3" fmla="*/ 10523645 w 13035961"/>
              <a:gd name="connsiteY3" fmla="*/ 5345170 h 5350707"/>
              <a:gd name="connsiteX4" fmla="*/ 13035961 w 13035961"/>
              <a:gd name="connsiteY4" fmla="*/ 4759237 h 5350707"/>
              <a:gd name="connsiteX0" fmla="*/ -1 w 13035961"/>
              <a:gd name="connsiteY0" fmla="*/ 0 h 5350707"/>
              <a:gd name="connsiteX1" fmla="*/ 526844 w 13035961"/>
              <a:gd name="connsiteY1" fmla="*/ 4144762 h 5350707"/>
              <a:gd name="connsiteX2" fmla="*/ 7705181 w 13035961"/>
              <a:gd name="connsiteY2" fmla="*/ 4413584 h 5350707"/>
              <a:gd name="connsiteX3" fmla="*/ 10523645 w 13035961"/>
              <a:gd name="connsiteY3" fmla="*/ 5345170 h 5350707"/>
              <a:gd name="connsiteX4" fmla="*/ 13035961 w 13035961"/>
              <a:gd name="connsiteY4" fmla="*/ 4759237 h 5350707"/>
              <a:gd name="connsiteX0" fmla="*/ 85989 w 13121951"/>
              <a:gd name="connsiteY0" fmla="*/ 0 h 5349912"/>
              <a:gd name="connsiteX1" fmla="*/ 612834 w 13121951"/>
              <a:gd name="connsiteY1" fmla="*/ 4144762 h 5349912"/>
              <a:gd name="connsiteX2" fmla="*/ 5890849 w 13121951"/>
              <a:gd name="connsiteY2" fmla="*/ 5116205 h 5349912"/>
              <a:gd name="connsiteX3" fmla="*/ 10609635 w 13121951"/>
              <a:gd name="connsiteY3" fmla="*/ 5345170 h 5349912"/>
              <a:gd name="connsiteX4" fmla="*/ 13121951 w 13121951"/>
              <a:gd name="connsiteY4" fmla="*/ 4759237 h 5349912"/>
              <a:gd name="connsiteX0" fmla="*/ 85989 w 13121951"/>
              <a:gd name="connsiteY0" fmla="*/ 0 h 5357914"/>
              <a:gd name="connsiteX1" fmla="*/ 612835 w 13121951"/>
              <a:gd name="connsiteY1" fmla="*/ 4580876 h 5357914"/>
              <a:gd name="connsiteX2" fmla="*/ 5890849 w 13121951"/>
              <a:gd name="connsiteY2" fmla="*/ 5116205 h 5357914"/>
              <a:gd name="connsiteX3" fmla="*/ 10609635 w 13121951"/>
              <a:gd name="connsiteY3" fmla="*/ 5345170 h 5357914"/>
              <a:gd name="connsiteX4" fmla="*/ 13121951 w 13121951"/>
              <a:gd name="connsiteY4" fmla="*/ 4759237 h 5357914"/>
              <a:gd name="connsiteX0" fmla="*/ 99502 w 13135464"/>
              <a:gd name="connsiteY0" fmla="*/ 0 h 5355439"/>
              <a:gd name="connsiteX1" fmla="*/ 626348 w 13135464"/>
              <a:gd name="connsiteY1" fmla="*/ 4580876 h 5355439"/>
              <a:gd name="connsiteX2" fmla="*/ 6124402 w 13135464"/>
              <a:gd name="connsiteY2" fmla="*/ 5091976 h 5355439"/>
              <a:gd name="connsiteX3" fmla="*/ 10623148 w 13135464"/>
              <a:gd name="connsiteY3" fmla="*/ 5345170 h 5355439"/>
              <a:gd name="connsiteX4" fmla="*/ 13135464 w 13135464"/>
              <a:gd name="connsiteY4" fmla="*/ 4759237 h 5355439"/>
              <a:gd name="connsiteX0" fmla="*/ 99502 w 13135464"/>
              <a:gd name="connsiteY0" fmla="*/ 0 h 5370277"/>
              <a:gd name="connsiteX1" fmla="*/ 626348 w 13135464"/>
              <a:gd name="connsiteY1" fmla="*/ 4580876 h 5370277"/>
              <a:gd name="connsiteX2" fmla="*/ 6124402 w 13135464"/>
              <a:gd name="connsiteY2" fmla="*/ 5091976 h 5370277"/>
              <a:gd name="connsiteX3" fmla="*/ 8481344 w 13135464"/>
              <a:gd name="connsiteY3" fmla="*/ 5246201 h 5370277"/>
              <a:gd name="connsiteX4" fmla="*/ 10623148 w 13135464"/>
              <a:gd name="connsiteY4" fmla="*/ 5345170 h 5370277"/>
              <a:gd name="connsiteX5" fmla="*/ 13135464 w 13135464"/>
              <a:gd name="connsiteY5" fmla="*/ 4759237 h 5370277"/>
              <a:gd name="connsiteX0" fmla="*/ 99502 w 13135464"/>
              <a:gd name="connsiteY0" fmla="*/ 0 h 5350457"/>
              <a:gd name="connsiteX1" fmla="*/ 626348 w 13135464"/>
              <a:gd name="connsiteY1" fmla="*/ 4580876 h 5350457"/>
              <a:gd name="connsiteX2" fmla="*/ 6124402 w 13135464"/>
              <a:gd name="connsiteY2" fmla="*/ 5091976 h 5350457"/>
              <a:gd name="connsiteX3" fmla="*/ 7721214 w 13135464"/>
              <a:gd name="connsiteY3" fmla="*/ 4422438 h 5350457"/>
              <a:gd name="connsiteX4" fmla="*/ 10623148 w 13135464"/>
              <a:gd name="connsiteY4" fmla="*/ 5345170 h 5350457"/>
              <a:gd name="connsiteX5" fmla="*/ 13135464 w 13135464"/>
              <a:gd name="connsiteY5" fmla="*/ 4759237 h 5350457"/>
              <a:gd name="connsiteX0" fmla="*/ 99502 w 13135464"/>
              <a:gd name="connsiteY0" fmla="*/ 0 h 5231236"/>
              <a:gd name="connsiteX1" fmla="*/ 626348 w 13135464"/>
              <a:gd name="connsiteY1" fmla="*/ 4580876 h 5231236"/>
              <a:gd name="connsiteX2" fmla="*/ 6124402 w 13135464"/>
              <a:gd name="connsiteY2" fmla="*/ 5091976 h 5231236"/>
              <a:gd name="connsiteX3" fmla="*/ 7721214 w 13135464"/>
              <a:gd name="connsiteY3" fmla="*/ 4422438 h 5231236"/>
              <a:gd name="connsiteX4" fmla="*/ 9222912 w 13135464"/>
              <a:gd name="connsiteY4" fmla="*/ 5224028 h 5231236"/>
              <a:gd name="connsiteX5" fmla="*/ 13135464 w 13135464"/>
              <a:gd name="connsiteY5" fmla="*/ 4759237 h 5231236"/>
              <a:gd name="connsiteX0" fmla="*/ 99502 w 13135464"/>
              <a:gd name="connsiteY0" fmla="*/ 0 h 5263374"/>
              <a:gd name="connsiteX1" fmla="*/ 626348 w 13135464"/>
              <a:gd name="connsiteY1" fmla="*/ 4580876 h 5263374"/>
              <a:gd name="connsiteX2" fmla="*/ 6124402 w 13135464"/>
              <a:gd name="connsiteY2" fmla="*/ 5091976 h 5263374"/>
              <a:gd name="connsiteX3" fmla="*/ 7721214 w 13135464"/>
              <a:gd name="connsiteY3" fmla="*/ 4422438 h 5263374"/>
              <a:gd name="connsiteX4" fmla="*/ 9222912 w 13135464"/>
              <a:gd name="connsiteY4" fmla="*/ 5224028 h 5263374"/>
              <a:gd name="connsiteX5" fmla="*/ 11581871 w 13135464"/>
              <a:gd name="connsiteY5" fmla="*/ 5100829 h 5263374"/>
              <a:gd name="connsiteX6" fmla="*/ 13135464 w 13135464"/>
              <a:gd name="connsiteY6" fmla="*/ 4759237 h 5263374"/>
              <a:gd name="connsiteX0" fmla="*/ 99502 w 13135464"/>
              <a:gd name="connsiteY0" fmla="*/ 0 h 5362326"/>
              <a:gd name="connsiteX1" fmla="*/ 626348 w 13135464"/>
              <a:gd name="connsiteY1" fmla="*/ 4580876 h 5362326"/>
              <a:gd name="connsiteX2" fmla="*/ 6124402 w 13135464"/>
              <a:gd name="connsiteY2" fmla="*/ 5091976 h 5362326"/>
              <a:gd name="connsiteX3" fmla="*/ 7721214 w 13135464"/>
              <a:gd name="connsiteY3" fmla="*/ 4422438 h 5362326"/>
              <a:gd name="connsiteX4" fmla="*/ 9222912 w 13135464"/>
              <a:gd name="connsiteY4" fmla="*/ 5224028 h 5362326"/>
              <a:gd name="connsiteX5" fmla="*/ 12101958 w 13135464"/>
              <a:gd name="connsiteY5" fmla="*/ 5318887 h 5362326"/>
              <a:gd name="connsiteX6" fmla="*/ 13135464 w 13135464"/>
              <a:gd name="connsiteY6" fmla="*/ 4759237 h 5362326"/>
              <a:gd name="connsiteX0" fmla="*/ 99502 w 13135464"/>
              <a:gd name="connsiteY0" fmla="*/ 0 h 5362326"/>
              <a:gd name="connsiteX1" fmla="*/ 626348 w 13135464"/>
              <a:gd name="connsiteY1" fmla="*/ 4580876 h 5362326"/>
              <a:gd name="connsiteX2" fmla="*/ 6124402 w 13135464"/>
              <a:gd name="connsiteY2" fmla="*/ 5091976 h 5362326"/>
              <a:gd name="connsiteX3" fmla="*/ 7721214 w 13135464"/>
              <a:gd name="connsiteY3" fmla="*/ 4422438 h 5362326"/>
              <a:gd name="connsiteX4" fmla="*/ 9222912 w 13135464"/>
              <a:gd name="connsiteY4" fmla="*/ 5224028 h 5362326"/>
              <a:gd name="connsiteX5" fmla="*/ 12101958 w 13135464"/>
              <a:gd name="connsiteY5" fmla="*/ 5318887 h 5362326"/>
              <a:gd name="connsiteX6" fmla="*/ 13135464 w 13135464"/>
              <a:gd name="connsiteY6" fmla="*/ 4759237 h 536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35464" h="5362326">
                <a:moveTo>
                  <a:pt x="99502" y="0"/>
                </a:moveTo>
                <a:cubicBezTo>
                  <a:pt x="135896" y="903027"/>
                  <a:pt x="-377802" y="3732213"/>
                  <a:pt x="626348" y="4580876"/>
                </a:cubicBezTo>
                <a:cubicBezTo>
                  <a:pt x="1630498" y="5429539"/>
                  <a:pt x="4941925" y="5118382"/>
                  <a:pt x="6124402" y="5091976"/>
                </a:cubicBezTo>
                <a:cubicBezTo>
                  <a:pt x="7306879" y="5065570"/>
                  <a:pt x="6971423" y="4380239"/>
                  <a:pt x="7721214" y="4422438"/>
                </a:cubicBezTo>
                <a:cubicBezTo>
                  <a:pt x="8471005" y="4464637"/>
                  <a:pt x="8492788" y="5074620"/>
                  <a:pt x="9222912" y="5224028"/>
                </a:cubicBezTo>
                <a:cubicBezTo>
                  <a:pt x="9953036" y="5373436"/>
                  <a:pt x="11449866" y="5396352"/>
                  <a:pt x="12101958" y="5318887"/>
                </a:cubicBezTo>
                <a:cubicBezTo>
                  <a:pt x="12754050" y="5241422"/>
                  <a:pt x="12276430" y="4767714"/>
                  <a:pt x="13135464" y="4759237"/>
                </a:cubicBezTo>
              </a:path>
            </a:pathLst>
          </a:custGeom>
          <a:noFill/>
          <a:ln w="57150" cap="flat">
            <a:solidFill>
              <a:schemeClr val="accent4">
                <a:lumMod val="40000"/>
                <a:lumOff val="60000"/>
              </a:schemeClr>
            </a:solidFill>
            <a:prstDash val="solid"/>
            <a:round/>
            <a:tailEnd type="stealth"/>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45720" rIns="91440" bIns="45720" numCol="1" spcCol="38100" rtlCol="0" anchor="t">
            <a:noAutofit/>
          </a:bodyPr>
          <a:lstStyle/>
          <a:p>
            <a:pPr defTabSz="914411" latinLnBrk="1"/>
            <a:endParaRPr lang="en-GB" sz="800" b="0" i="0"/>
          </a:p>
        </p:txBody>
      </p:sp>
      <p:sp>
        <p:nvSpPr>
          <p:cNvPr id="367" name="TextBox 366"/>
          <p:cNvSpPr txBox="1"/>
          <p:nvPr/>
        </p:nvSpPr>
        <p:spPr>
          <a:xfrm>
            <a:off x="127824" y="2617745"/>
            <a:ext cx="1678306" cy="427736"/>
          </a:xfrm>
          <a:prstGeom prst="rect">
            <a:avLst/>
          </a:prstGeom>
          <a:solidFill>
            <a:schemeClr val="tx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noAutofit/>
          </a:bodyPr>
          <a:lstStyle/>
          <a:p>
            <a:pPr algn="r"/>
            <a:r>
              <a:rPr lang="en-US" sz="1200" b="0" i="0" dirty="0" smtClean="0">
                <a:solidFill>
                  <a:srgbClr val="001B3D"/>
                </a:solidFill>
                <a:latin typeface="Akkurat Std Bold" panose="02000803000000000000" pitchFamily="2" charset="0"/>
              </a:rPr>
              <a:t>I </a:t>
            </a:r>
            <a:r>
              <a:rPr lang="en-US" sz="1200" dirty="0" smtClean="0">
                <a:solidFill>
                  <a:srgbClr val="001B3D"/>
                </a:solidFill>
                <a:latin typeface="Akkurat Std Bold" panose="02000803000000000000" pitchFamily="2" charset="0"/>
              </a:rPr>
              <a:t>want </a:t>
            </a:r>
            <a:r>
              <a:rPr lang="en-US" sz="1200" dirty="0">
                <a:solidFill>
                  <a:srgbClr val="001B3D"/>
                </a:solidFill>
                <a:latin typeface="Akkurat Std Bold" panose="02000803000000000000" pitchFamily="2" charset="0"/>
              </a:rPr>
              <a:t>to </a:t>
            </a:r>
            <a:r>
              <a:rPr lang="en-US" sz="1200" dirty="0" smtClean="0">
                <a:solidFill>
                  <a:srgbClr val="001B3D"/>
                </a:solidFill>
                <a:latin typeface="Akkurat Std Bold" panose="02000803000000000000" pitchFamily="2" charset="0"/>
              </a:rPr>
              <a:t>sent this to</a:t>
            </a:r>
            <a:r>
              <a:rPr lang="en-US" sz="1200" dirty="0">
                <a:solidFill>
                  <a:srgbClr val="001B3D"/>
                </a:solidFill>
                <a:latin typeface="Akkurat Std Bold" panose="02000803000000000000" pitchFamily="2" charset="0"/>
              </a:rPr>
              <a:t/>
            </a:r>
            <a:br>
              <a:rPr lang="en-US" sz="1200" dirty="0">
                <a:solidFill>
                  <a:srgbClr val="001B3D"/>
                </a:solidFill>
                <a:latin typeface="Akkurat Std Bold" panose="02000803000000000000" pitchFamily="2" charset="0"/>
              </a:rPr>
            </a:br>
            <a:r>
              <a:rPr lang="en-US" sz="1200" i="1" dirty="0" smtClean="0">
                <a:solidFill>
                  <a:srgbClr val="001B3D"/>
                </a:solidFill>
                <a:latin typeface="Akkurat Std Bold" panose="02000803000000000000" pitchFamily="2" charset="0"/>
              </a:rPr>
              <a:t>e.g. </a:t>
            </a:r>
            <a:r>
              <a:rPr lang="en-US" sz="1200" dirty="0" smtClean="0">
                <a:solidFill>
                  <a:srgbClr val="001B3D"/>
                </a:solidFill>
                <a:latin typeface="Akkurat Std Bold" panose="02000803000000000000" pitchFamily="2" charset="0"/>
              </a:rPr>
              <a:t>194.171.96.130</a:t>
            </a:r>
            <a:endParaRPr lang="en-US" sz="1200" dirty="0">
              <a:solidFill>
                <a:srgbClr val="001B3D"/>
              </a:solidFill>
              <a:latin typeface="Akkurat Std Bold" panose="02000803000000000000" pitchFamily="2" charset="0"/>
            </a:endParaRPr>
          </a:p>
        </p:txBody>
      </p:sp>
      <p:sp>
        <p:nvSpPr>
          <p:cNvPr id="368" name="TextBox 367"/>
          <p:cNvSpPr txBox="1"/>
          <p:nvPr/>
        </p:nvSpPr>
        <p:spPr>
          <a:xfrm>
            <a:off x="7272559" y="2890788"/>
            <a:ext cx="1678306" cy="427736"/>
          </a:xfrm>
          <a:prstGeom prst="rect">
            <a:avLst/>
          </a:prstGeom>
          <a:solidFill>
            <a:schemeClr val="tx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01600" tIns="101600" rIns="101600" bIns="101600" numCol="1" spcCol="38100" rtlCol="0" anchor="ctr">
            <a:noAutofit/>
          </a:bodyPr>
          <a:lstStyle/>
          <a:p>
            <a:pPr algn="r"/>
            <a:r>
              <a:rPr lang="en-US" sz="1200" dirty="0" smtClean="0">
                <a:solidFill>
                  <a:srgbClr val="001B3D"/>
                </a:solidFill>
                <a:latin typeface="Akkurat Std Bold" panose="02000803000000000000" pitchFamily="2" charset="0"/>
              </a:rPr>
              <a:t>194.171.96.128/25 </a:t>
            </a:r>
            <a:br>
              <a:rPr lang="en-US" sz="1200" dirty="0" smtClean="0">
                <a:solidFill>
                  <a:srgbClr val="001B3D"/>
                </a:solidFill>
                <a:latin typeface="Akkurat Std Bold" panose="02000803000000000000" pitchFamily="2" charset="0"/>
              </a:rPr>
            </a:br>
            <a:r>
              <a:rPr lang="en-US" sz="1200" dirty="0" smtClean="0">
                <a:solidFill>
                  <a:srgbClr val="001B3D"/>
                </a:solidFill>
                <a:latin typeface="Akkurat Std Bold" panose="02000803000000000000" pitchFamily="2" charset="0"/>
              </a:rPr>
              <a:t>is here at AS1104</a:t>
            </a:r>
            <a:endParaRPr lang="en-US" sz="1200" dirty="0">
              <a:solidFill>
                <a:srgbClr val="001B3D"/>
              </a:solidFill>
              <a:latin typeface="Akkurat Std Bold" panose="02000803000000000000" pitchFamily="2" charset="0"/>
            </a:endParaRPr>
          </a:p>
        </p:txBody>
      </p:sp>
      <p:sp>
        <p:nvSpPr>
          <p:cNvPr id="369" name="Freeform 368"/>
          <p:cNvSpPr/>
          <p:nvPr/>
        </p:nvSpPr>
        <p:spPr>
          <a:xfrm>
            <a:off x="2148157" y="910426"/>
            <a:ext cx="4720364" cy="2893226"/>
          </a:xfrm>
          <a:custGeom>
            <a:avLst/>
            <a:gdLst>
              <a:gd name="connsiteX0" fmla="*/ 0 w 11323320"/>
              <a:gd name="connsiteY0" fmla="*/ 2904090 h 6180690"/>
              <a:gd name="connsiteX1" fmla="*/ 1417320 w 11323320"/>
              <a:gd name="connsiteY1" fmla="*/ 1273410 h 6180690"/>
              <a:gd name="connsiteX2" fmla="*/ 1493520 w 11323320"/>
              <a:gd name="connsiteY2" fmla="*/ 1273410 h 6180690"/>
              <a:gd name="connsiteX3" fmla="*/ 4053840 w 11323320"/>
              <a:gd name="connsiteY3" fmla="*/ 176130 h 6180690"/>
              <a:gd name="connsiteX4" fmla="*/ 6720840 w 11323320"/>
              <a:gd name="connsiteY4" fmla="*/ 23730 h 6180690"/>
              <a:gd name="connsiteX5" fmla="*/ 8686800 w 11323320"/>
              <a:gd name="connsiteY5" fmla="*/ 404730 h 6180690"/>
              <a:gd name="connsiteX6" fmla="*/ 10378440 w 11323320"/>
              <a:gd name="connsiteY6" fmla="*/ 1776330 h 6180690"/>
              <a:gd name="connsiteX7" fmla="*/ 11140440 w 11323320"/>
              <a:gd name="connsiteY7" fmla="*/ 3940410 h 6180690"/>
              <a:gd name="connsiteX8" fmla="*/ 11323320 w 11323320"/>
              <a:gd name="connsiteY8" fmla="*/ 6180690 h 6180690"/>
              <a:gd name="connsiteX0" fmla="*/ 0 w 11267521"/>
              <a:gd name="connsiteY0" fmla="*/ 3315620 h 6180690"/>
              <a:gd name="connsiteX1" fmla="*/ 1361521 w 11267521"/>
              <a:gd name="connsiteY1" fmla="*/ 1273410 h 6180690"/>
              <a:gd name="connsiteX2" fmla="*/ 1437721 w 11267521"/>
              <a:gd name="connsiteY2" fmla="*/ 1273410 h 6180690"/>
              <a:gd name="connsiteX3" fmla="*/ 3998041 w 11267521"/>
              <a:gd name="connsiteY3" fmla="*/ 176130 h 6180690"/>
              <a:gd name="connsiteX4" fmla="*/ 6665041 w 11267521"/>
              <a:gd name="connsiteY4" fmla="*/ 23730 h 6180690"/>
              <a:gd name="connsiteX5" fmla="*/ 8631001 w 11267521"/>
              <a:gd name="connsiteY5" fmla="*/ 404730 h 6180690"/>
              <a:gd name="connsiteX6" fmla="*/ 10322641 w 11267521"/>
              <a:gd name="connsiteY6" fmla="*/ 1776330 h 6180690"/>
              <a:gd name="connsiteX7" fmla="*/ 11084641 w 11267521"/>
              <a:gd name="connsiteY7" fmla="*/ 3940410 h 6180690"/>
              <a:gd name="connsiteX8" fmla="*/ 11267521 w 11267521"/>
              <a:gd name="connsiteY8" fmla="*/ 6180690 h 6180690"/>
              <a:gd name="connsiteX0" fmla="*/ 0 w 11267521"/>
              <a:gd name="connsiteY0" fmla="*/ 3307015 h 6172085"/>
              <a:gd name="connsiteX1" fmla="*/ 1361521 w 11267521"/>
              <a:gd name="connsiteY1" fmla="*/ 1264805 h 6172085"/>
              <a:gd name="connsiteX2" fmla="*/ 1009929 w 11267521"/>
              <a:gd name="connsiteY2" fmla="*/ 990452 h 6172085"/>
              <a:gd name="connsiteX3" fmla="*/ 3998041 w 11267521"/>
              <a:gd name="connsiteY3" fmla="*/ 167525 h 6172085"/>
              <a:gd name="connsiteX4" fmla="*/ 6665041 w 11267521"/>
              <a:gd name="connsiteY4" fmla="*/ 15125 h 6172085"/>
              <a:gd name="connsiteX5" fmla="*/ 8631001 w 11267521"/>
              <a:gd name="connsiteY5" fmla="*/ 396125 h 6172085"/>
              <a:gd name="connsiteX6" fmla="*/ 10322641 w 11267521"/>
              <a:gd name="connsiteY6" fmla="*/ 1767725 h 6172085"/>
              <a:gd name="connsiteX7" fmla="*/ 11084641 w 11267521"/>
              <a:gd name="connsiteY7" fmla="*/ 3931805 h 6172085"/>
              <a:gd name="connsiteX8" fmla="*/ 11267521 w 11267521"/>
              <a:gd name="connsiteY8" fmla="*/ 6172085 h 6172085"/>
              <a:gd name="connsiteX0" fmla="*/ 0 w 11267521"/>
              <a:gd name="connsiteY0" fmla="*/ 3307015 h 6172085"/>
              <a:gd name="connsiteX1" fmla="*/ 580336 w 11267521"/>
              <a:gd name="connsiteY1" fmla="*/ 1676336 h 6172085"/>
              <a:gd name="connsiteX2" fmla="*/ 1009929 w 11267521"/>
              <a:gd name="connsiteY2" fmla="*/ 990452 h 6172085"/>
              <a:gd name="connsiteX3" fmla="*/ 3998041 w 11267521"/>
              <a:gd name="connsiteY3" fmla="*/ 167525 h 6172085"/>
              <a:gd name="connsiteX4" fmla="*/ 6665041 w 11267521"/>
              <a:gd name="connsiteY4" fmla="*/ 15125 h 6172085"/>
              <a:gd name="connsiteX5" fmla="*/ 8631001 w 11267521"/>
              <a:gd name="connsiteY5" fmla="*/ 396125 h 6172085"/>
              <a:gd name="connsiteX6" fmla="*/ 10322641 w 11267521"/>
              <a:gd name="connsiteY6" fmla="*/ 1767725 h 6172085"/>
              <a:gd name="connsiteX7" fmla="*/ 11084641 w 11267521"/>
              <a:gd name="connsiteY7" fmla="*/ 3931805 h 6172085"/>
              <a:gd name="connsiteX8" fmla="*/ 11267521 w 11267521"/>
              <a:gd name="connsiteY8" fmla="*/ 6172085 h 6172085"/>
              <a:gd name="connsiteX0" fmla="*/ 0 w 11267521"/>
              <a:gd name="connsiteY0" fmla="*/ 3321090 h 6186160"/>
              <a:gd name="connsiteX1" fmla="*/ 580336 w 11267521"/>
              <a:gd name="connsiteY1" fmla="*/ 1690411 h 6186160"/>
              <a:gd name="connsiteX2" fmla="*/ 1009929 w 11267521"/>
              <a:gd name="connsiteY2" fmla="*/ 1004527 h 6186160"/>
              <a:gd name="connsiteX3" fmla="*/ 3998041 w 11267521"/>
              <a:gd name="connsiteY3" fmla="*/ 135875 h 6186160"/>
              <a:gd name="connsiteX4" fmla="*/ 6665041 w 11267521"/>
              <a:gd name="connsiteY4" fmla="*/ 29200 h 6186160"/>
              <a:gd name="connsiteX5" fmla="*/ 8631001 w 11267521"/>
              <a:gd name="connsiteY5" fmla="*/ 410200 h 6186160"/>
              <a:gd name="connsiteX6" fmla="*/ 10322641 w 11267521"/>
              <a:gd name="connsiteY6" fmla="*/ 1781800 h 6186160"/>
              <a:gd name="connsiteX7" fmla="*/ 11084641 w 11267521"/>
              <a:gd name="connsiteY7" fmla="*/ 3945880 h 6186160"/>
              <a:gd name="connsiteX8" fmla="*/ 11267521 w 11267521"/>
              <a:gd name="connsiteY8" fmla="*/ 6186160 h 6186160"/>
              <a:gd name="connsiteX0" fmla="*/ 0 w 11267521"/>
              <a:gd name="connsiteY0" fmla="*/ 3357196 h 6222266"/>
              <a:gd name="connsiteX1" fmla="*/ 580336 w 11267521"/>
              <a:gd name="connsiteY1" fmla="*/ 1726517 h 6222266"/>
              <a:gd name="connsiteX2" fmla="*/ 1009929 w 11267521"/>
              <a:gd name="connsiteY2" fmla="*/ 1040633 h 6222266"/>
              <a:gd name="connsiteX3" fmla="*/ 3998041 w 11267521"/>
              <a:gd name="connsiteY3" fmla="*/ 171981 h 6222266"/>
              <a:gd name="connsiteX4" fmla="*/ 6720840 w 11267521"/>
              <a:gd name="connsiteY4" fmla="*/ 19580 h 6222266"/>
              <a:gd name="connsiteX5" fmla="*/ 8631001 w 11267521"/>
              <a:gd name="connsiteY5" fmla="*/ 446306 h 6222266"/>
              <a:gd name="connsiteX6" fmla="*/ 10322641 w 11267521"/>
              <a:gd name="connsiteY6" fmla="*/ 1817906 h 6222266"/>
              <a:gd name="connsiteX7" fmla="*/ 11084641 w 11267521"/>
              <a:gd name="connsiteY7" fmla="*/ 3981986 h 6222266"/>
              <a:gd name="connsiteX8" fmla="*/ 11267521 w 11267521"/>
              <a:gd name="connsiteY8" fmla="*/ 6222266 h 6222266"/>
              <a:gd name="connsiteX0" fmla="*/ 0 w 11267521"/>
              <a:gd name="connsiteY0" fmla="*/ 3357196 h 6222266"/>
              <a:gd name="connsiteX1" fmla="*/ 580336 w 11267521"/>
              <a:gd name="connsiteY1" fmla="*/ 1726517 h 6222266"/>
              <a:gd name="connsiteX2" fmla="*/ 1009929 w 11267521"/>
              <a:gd name="connsiteY2" fmla="*/ 1040633 h 6222266"/>
              <a:gd name="connsiteX3" fmla="*/ 3998041 w 11267521"/>
              <a:gd name="connsiteY3" fmla="*/ 171981 h 6222266"/>
              <a:gd name="connsiteX4" fmla="*/ 6720840 w 11267521"/>
              <a:gd name="connsiteY4" fmla="*/ 19580 h 6222266"/>
              <a:gd name="connsiteX5" fmla="*/ 8631001 w 11267521"/>
              <a:gd name="connsiteY5" fmla="*/ 446306 h 6222266"/>
              <a:gd name="connsiteX6" fmla="*/ 10434240 w 11267521"/>
              <a:gd name="connsiteY6" fmla="*/ 1817905 h 6222266"/>
              <a:gd name="connsiteX7" fmla="*/ 11084641 w 11267521"/>
              <a:gd name="connsiteY7" fmla="*/ 3981986 h 6222266"/>
              <a:gd name="connsiteX8" fmla="*/ 11267521 w 11267521"/>
              <a:gd name="connsiteY8" fmla="*/ 6222266 h 6222266"/>
              <a:gd name="connsiteX0" fmla="*/ 0 w 11479689"/>
              <a:gd name="connsiteY0" fmla="*/ 3357196 h 6222266"/>
              <a:gd name="connsiteX1" fmla="*/ 580336 w 11479689"/>
              <a:gd name="connsiteY1" fmla="*/ 1726517 h 6222266"/>
              <a:gd name="connsiteX2" fmla="*/ 1009929 w 11479689"/>
              <a:gd name="connsiteY2" fmla="*/ 1040633 h 6222266"/>
              <a:gd name="connsiteX3" fmla="*/ 3998041 w 11479689"/>
              <a:gd name="connsiteY3" fmla="*/ 171981 h 6222266"/>
              <a:gd name="connsiteX4" fmla="*/ 6720840 w 11479689"/>
              <a:gd name="connsiteY4" fmla="*/ 19580 h 6222266"/>
              <a:gd name="connsiteX5" fmla="*/ 8631001 w 11479689"/>
              <a:gd name="connsiteY5" fmla="*/ 446306 h 6222266"/>
              <a:gd name="connsiteX6" fmla="*/ 10434240 w 11479689"/>
              <a:gd name="connsiteY6" fmla="*/ 1817905 h 6222266"/>
              <a:gd name="connsiteX7" fmla="*/ 11438035 w 11479689"/>
              <a:gd name="connsiteY7" fmla="*/ 3981987 h 6222266"/>
              <a:gd name="connsiteX8" fmla="*/ 11267521 w 11479689"/>
              <a:gd name="connsiteY8" fmla="*/ 6222266 h 6222266"/>
              <a:gd name="connsiteX0" fmla="*/ 0 w 11458451"/>
              <a:gd name="connsiteY0" fmla="*/ 3357196 h 8417095"/>
              <a:gd name="connsiteX1" fmla="*/ 580336 w 11458451"/>
              <a:gd name="connsiteY1" fmla="*/ 1726517 h 8417095"/>
              <a:gd name="connsiteX2" fmla="*/ 1009929 w 11458451"/>
              <a:gd name="connsiteY2" fmla="*/ 1040633 h 8417095"/>
              <a:gd name="connsiteX3" fmla="*/ 3998041 w 11458451"/>
              <a:gd name="connsiteY3" fmla="*/ 171981 h 8417095"/>
              <a:gd name="connsiteX4" fmla="*/ 6720840 w 11458451"/>
              <a:gd name="connsiteY4" fmla="*/ 19580 h 8417095"/>
              <a:gd name="connsiteX5" fmla="*/ 8631001 w 11458451"/>
              <a:gd name="connsiteY5" fmla="*/ 446306 h 8417095"/>
              <a:gd name="connsiteX6" fmla="*/ 10434240 w 11458451"/>
              <a:gd name="connsiteY6" fmla="*/ 1817905 h 8417095"/>
              <a:gd name="connsiteX7" fmla="*/ 11438035 w 11458451"/>
              <a:gd name="connsiteY7" fmla="*/ 3981987 h 8417095"/>
              <a:gd name="connsiteX8" fmla="*/ 10802530 w 11458451"/>
              <a:gd name="connsiteY8" fmla="*/ 8417095 h 8417095"/>
              <a:gd name="connsiteX0" fmla="*/ 0 w 11422121"/>
              <a:gd name="connsiteY0" fmla="*/ 3357196 h 8417095"/>
              <a:gd name="connsiteX1" fmla="*/ 580336 w 11422121"/>
              <a:gd name="connsiteY1" fmla="*/ 1726517 h 8417095"/>
              <a:gd name="connsiteX2" fmla="*/ 1009929 w 11422121"/>
              <a:gd name="connsiteY2" fmla="*/ 1040633 h 8417095"/>
              <a:gd name="connsiteX3" fmla="*/ 3998041 w 11422121"/>
              <a:gd name="connsiteY3" fmla="*/ 171981 h 8417095"/>
              <a:gd name="connsiteX4" fmla="*/ 6720840 w 11422121"/>
              <a:gd name="connsiteY4" fmla="*/ 19580 h 8417095"/>
              <a:gd name="connsiteX5" fmla="*/ 8631001 w 11422121"/>
              <a:gd name="connsiteY5" fmla="*/ 446306 h 8417095"/>
              <a:gd name="connsiteX6" fmla="*/ 10434240 w 11422121"/>
              <a:gd name="connsiteY6" fmla="*/ 1817905 h 8417095"/>
              <a:gd name="connsiteX7" fmla="*/ 11400836 w 11422121"/>
              <a:gd name="connsiteY7" fmla="*/ 5239441 h 8417095"/>
              <a:gd name="connsiteX8" fmla="*/ 10802530 w 11422121"/>
              <a:gd name="connsiteY8" fmla="*/ 8417095 h 8417095"/>
              <a:gd name="connsiteX0" fmla="*/ 0 w 11422121"/>
              <a:gd name="connsiteY0" fmla="*/ 3357196 h 8417095"/>
              <a:gd name="connsiteX1" fmla="*/ 580336 w 11422121"/>
              <a:gd name="connsiteY1" fmla="*/ 1726517 h 8417095"/>
              <a:gd name="connsiteX2" fmla="*/ 1009929 w 11422121"/>
              <a:gd name="connsiteY2" fmla="*/ 1040633 h 8417095"/>
              <a:gd name="connsiteX3" fmla="*/ 3998041 w 11422121"/>
              <a:gd name="connsiteY3" fmla="*/ 171981 h 8417095"/>
              <a:gd name="connsiteX4" fmla="*/ 6720840 w 11422121"/>
              <a:gd name="connsiteY4" fmla="*/ 19580 h 8417095"/>
              <a:gd name="connsiteX5" fmla="*/ 8631001 w 11422121"/>
              <a:gd name="connsiteY5" fmla="*/ 446306 h 8417095"/>
              <a:gd name="connsiteX6" fmla="*/ 10545839 w 11422121"/>
              <a:gd name="connsiteY6" fmla="*/ 1795042 h 8417095"/>
              <a:gd name="connsiteX7" fmla="*/ 11400836 w 11422121"/>
              <a:gd name="connsiteY7" fmla="*/ 5239441 h 8417095"/>
              <a:gd name="connsiteX8" fmla="*/ 10802530 w 11422121"/>
              <a:gd name="connsiteY8" fmla="*/ 8417095 h 8417095"/>
              <a:gd name="connsiteX0" fmla="*/ 0 w 11422121"/>
              <a:gd name="connsiteY0" fmla="*/ 3357196 h 8417095"/>
              <a:gd name="connsiteX1" fmla="*/ 580336 w 11422121"/>
              <a:gd name="connsiteY1" fmla="*/ 1726517 h 8417095"/>
              <a:gd name="connsiteX2" fmla="*/ 1009929 w 11422121"/>
              <a:gd name="connsiteY2" fmla="*/ 1040633 h 8417095"/>
              <a:gd name="connsiteX3" fmla="*/ 3998041 w 11422121"/>
              <a:gd name="connsiteY3" fmla="*/ 171981 h 8417095"/>
              <a:gd name="connsiteX4" fmla="*/ 6720840 w 11422121"/>
              <a:gd name="connsiteY4" fmla="*/ 19580 h 8417095"/>
              <a:gd name="connsiteX5" fmla="*/ 8631001 w 11422121"/>
              <a:gd name="connsiteY5" fmla="*/ 446306 h 8417095"/>
              <a:gd name="connsiteX6" fmla="*/ 10545839 w 11422121"/>
              <a:gd name="connsiteY6" fmla="*/ 1795042 h 8417095"/>
              <a:gd name="connsiteX7" fmla="*/ 11400836 w 11422121"/>
              <a:gd name="connsiteY7" fmla="*/ 5239441 h 8417095"/>
              <a:gd name="connsiteX8" fmla="*/ 10802530 w 11422121"/>
              <a:gd name="connsiteY8" fmla="*/ 8417095 h 8417095"/>
              <a:gd name="connsiteX0" fmla="*/ 0 w 10802531"/>
              <a:gd name="connsiteY0" fmla="*/ 3357196 h 8417095"/>
              <a:gd name="connsiteX1" fmla="*/ 580336 w 10802531"/>
              <a:gd name="connsiteY1" fmla="*/ 1726517 h 8417095"/>
              <a:gd name="connsiteX2" fmla="*/ 1009929 w 10802531"/>
              <a:gd name="connsiteY2" fmla="*/ 1040633 h 8417095"/>
              <a:gd name="connsiteX3" fmla="*/ 3998041 w 10802531"/>
              <a:gd name="connsiteY3" fmla="*/ 171981 h 8417095"/>
              <a:gd name="connsiteX4" fmla="*/ 6720840 w 10802531"/>
              <a:gd name="connsiteY4" fmla="*/ 19580 h 8417095"/>
              <a:gd name="connsiteX5" fmla="*/ 8631001 w 10802531"/>
              <a:gd name="connsiteY5" fmla="*/ 446306 h 8417095"/>
              <a:gd name="connsiteX6" fmla="*/ 10545839 w 10802531"/>
              <a:gd name="connsiteY6" fmla="*/ 1795042 h 8417095"/>
              <a:gd name="connsiteX7" fmla="*/ 9819867 w 10802531"/>
              <a:gd name="connsiteY7" fmla="*/ 6451170 h 8417095"/>
              <a:gd name="connsiteX8" fmla="*/ 10802530 w 10802531"/>
              <a:gd name="connsiteY8" fmla="*/ 8417095 h 8417095"/>
              <a:gd name="connsiteX0" fmla="*/ 0 w 11472543"/>
              <a:gd name="connsiteY0" fmla="*/ 3366227 h 8426126"/>
              <a:gd name="connsiteX1" fmla="*/ 580336 w 11472543"/>
              <a:gd name="connsiteY1" fmla="*/ 1735548 h 8426126"/>
              <a:gd name="connsiteX2" fmla="*/ 1009929 w 11472543"/>
              <a:gd name="connsiteY2" fmla="*/ 1049664 h 8426126"/>
              <a:gd name="connsiteX3" fmla="*/ 3998041 w 11472543"/>
              <a:gd name="connsiteY3" fmla="*/ 181012 h 8426126"/>
              <a:gd name="connsiteX4" fmla="*/ 6720840 w 11472543"/>
              <a:gd name="connsiteY4" fmla="*/ 28611 h 8426126"/>
              <a:gd name="connsiteX5" fmla="*/ 8631001 w 11472543"/>
              <a:gd name="connsiteY5" fmla="*/ 455337 h 8426126"/>
              <a:gd name="connsiteX6" fmla="*/ 11457221 w 11472543"/>
              <a:gd name="connsiteY6" fmla="*/ 4136079 h 8426126"/>
              <a:gd name="connsiteX7" fmla="*/ 9819867 w 11472543"/>
              <a:gd name="connsiteY7" fmla="*/ 6460201 h 8426126"/>
              <a:gd name="connsiteX8" fmla="*/ 10802530 w 11472543"/>
              <a:gd name="connsiteY8" fmla="*/ 8426126 h 8426126"/>
              <a:gd name="connsiteX0" fmla="*/ 0 w 11466919"/>
              <a:gd name="connsiteY0" fmla="*/ 3366227 h 8426126"/>
              <a:gd name="connsiteX1" fmla="*/ 580336 w 11466919"/>
              <a:gd name="connsiteY1" fmla="*/ 1735548 h 8426126"/>
              <a:gd name="connsiteX2" fmla="*/ 1009929 w 11466919"/>
              <a:gd name="connsiteY2" fmla="*/ 1049664 h 8426126"/>
              <a:gd name="connsiteX3" fmla="*/ 3998041 w 11466919"/>
              <a:gd name="connsiteY3" fmla="*/ 181012 h 8426126"/>
              <a:gd name="connsiteX4" fmla="*/ 6720840 w 11466919"/>
              <a:gd name="connsiteY4" fmla="*/ 28611 h 8426126"/>
              <a:gd name="connsiteX5" fmla="*/ 8631001 w 11466919"/>
              <a:gd name="connsiteY5" fmla="*/ 455337 h 8426126"/>
              <a:gd name="connsiteX6" fmla="*/ 11457221 w 11466919"/>
              <a:gd name="connsiteY6" fmla="*/ 4136079 h 8426126"/>
              <a:gd name="connsiteX7" fmla="*/ 9819867 w 11466919"/>
              <a:gd name="connsiteY7" fmla="*/ 6460201 h 8426126"/>
              <a:gd name="connsiteX8" fmla="*/ 10802530 w 11466919"/>
              <a:gd name="connsiteY8" fmla="*/ 8426126 h 8426126"/>
              <a:gd name="connsiteX0" fmla="*/ 0 w 11461268"/>
              <a:gd name="connsiteY0" fmla="*/ 3366227 h 8426126"/>
              <a:gd name="connsiteX1" fmla="*/ 580336 w 11461268"/>
              <a:gd name="connsiteY1" fmla="*/ 1735548 h 8426126"/>
              <a:gd name="connsiteX2" fmla="*/ 1009929 w 11461268"/>
              <a:gd name="connsiteY2" fmla="*/ 1049664 h 8426126"/>
              <a:gd name="connsiteX3" fmla="*/ 3998041 w 11461268"/>
              <a:gd name="connsiteY3" fmla="*/ 181012 h 8426126"/>
              <a:gd name="connsiteX4" fmla="*/ 6720840 w 11461268"/>
              <a:gd name="connsiteY4" fmla="*/ 28611 h 8426126"/>
              <a:gd name="connsiteX5" fmla="*/ 8631001 w 11461268"/>
              <a:gd name="connsiteY5" fmla="*/ 455337 h 8426126"/>
              <a:gd name="connsiteX6" fmla="*/ 11457221 w 11461268"/>
              <a:gd name="connsiteY6" fmla="*/ 4136079 h 8426126"/>
              <a:gd name="connsiteX7" fmla="*/ 9299077 w 11461268"/>
              <a:gd name="connsiteY7" fmla="*/ 6848868 h 8426126"/>
              <a:gd name="connsiteX8" fmla="*/ 10802530 w 11461268"/>
              <a:gd name="connsiteY8" fmla="*/ 8426126 h 8426126"/>
              <a:gd name="connsiteX0" fmla="*/ 0 w 11457243"/>
              <a:gd name="connsiteY0" fmla="*/ 3378874 h 8438773"/>
              <a:gd name="connsiteX1" fmla="*/ 580336 w 11457243"/>
              <a:gd name="connsiteY1" fmla="*/ 1748195 h 8438773"/>
              <a:gd name="connsiteX2" fmla="*/ 1009929 w 11457243"/>
              <a:gd name="connsiteY2" fmla="*/ 1062311 h 8438773"/>
              <a:gd name="connsiteX3" fmla="*/ 3998041 w 11457243"/>
              <a:gd name="connsiteY3" fmla="*/ 193659 h 8438773"/>
              <a:gd name="connsiteX4" fmla="*/ 6720840 w 11457243"/>
              <a:gd name="connsiteY4" fmla="*/ 41258 h 8438773"/>
              <a:gd name="connsiteX5" fmla="*/ 9337787 w 11457243"/>
              <a:gd name="connsiteY5" fmla="*/ 765199 h 8438773"/>
              <a:gd name="connsiteX6" fmla="*/ 11457221 w 11457243"/>
              <a:gd name="connsiteY6" fmla="*/ 4148726 h 8438773"/>
              <a:gd name="connsiteX7" fmla="*/ 9299077 w 11457243"/>
              <a:gd name="connsiteY7" fmla="*/ 6861515 h 8438773"/>
              <a:gd name="connsiteX8" fmla="*/ 10802530 w 11457243"/>
              <a:gd name="connsiteY8" fmla="*/ 8438773 h 8438773"/>
              <a:gd name="connsiteX0" fmla="*/ 0 w 11457243"/>
              <a:gd name="connsiteY0" fmla="*/ 3378874 h 8438773"/>
              <a:gd name="connsiteX1" fmla="*/ 801688 w 11457243"/>
              <a:gd name="connsiteY1" fmla="*/ 2949908 h 8438773"/>
              <a:gd name="connsiteX2" fmla="*/ 1009929 w 11457243"/>
              <a:gd name="connsiteY2" fmla="*/ 1062311 h 8438773"/>
              <a:gd name="connsiteX3" fmla="*/ 3998041 w 11457243"/>
              <a:gd name="connsiteY3" fmla="*/ 193659 h 8438773"/>
              <a:gd name="connsiteX4" fmla="*/ 6720840 w 11457243"/>
              <a:gd name="connsiteY4" fmla="*/ 41258 h 8438773"/>
              <a:gd name="connsiteX5" fmla="*/ 9337787 w 11457243"/>
              <a:gd name="connsiteY5" fmla="*/ 765199 h 8438773"/>
              <a:gd name="connsiteX6" fmla="*/ 11457221 w 11457243"/>
              <a:gd name="connsiteY6" fmla="*/ 4148726 h 8438773"/>
              <a:gd name="connsiteX7" fmla="*/ 9299077 w 11457243"/>
              <a:gd name="connsiteY7" fmla="*/ 6861515 h 8438773"/>
              <a:gd name="connsiteX8" fmla="*/ 10802530 w 11457243"/>
              <a:gd name="connsiteY8" fmla="*/ 8438773 h 8438773"/>
              <a:gd name="connsiteX0" fmla="*/ 0 w 11051434"/>
              <a:gd name="connsiteY0" fmla="*/ 3900371 h 8438773"/>
              <a:gd name="connsiteX1" fmla="*/ 395879 w 11051434"/>
              <a:gd name="connsiteY1" fmla="*/ 2949908 h 8438773"/>
              <a:gd name="connsiteX2" fmla="*/ 604120 w 11051434"/>
              <a:gd name="connsiteY2" fmla="*/ 1062311 h 8438773"/>
              <a:gd name="connsiteX3" fmla="*/ 3592232 w 11051434"/>
              <a:gd name="connsiteY3" fmla="*/ 193659 h 8438773"/>
              <a:gd name="connsiteX4" fmla="*/ 6315031 w 11051434"/>
              <a:gd name="connsiteY4" fmla="*/ 41258 h 8438773"/>
              <a:gd name="connsiteX5" fmla="*/ 8931978 w 11051434"/>
              <a:gd name="connsiteY5" fmla="*/ 765199 h 8438773"/>
              <a:gd name="connsiteX6" fmla="*/ 11051412 w 11051434"/>
              <a:gd name="connsiteY6" fmla="*/ 4148726 h 8438773"/>
              <a:gd name="connsiteX7" fmla="*/ 8893268 w 11051434"/>
              <a:gd name="connsiteY7" fmla="*/ 6861515 h 8438773"/>
              <a:gd name="connsiteX8" fmla="*/ 10396721 w 11051434"/>
              <a:gd name="connsiteY8" fmla="*/ 8438773 h 8438773"/>
              <a:gd name="connsiteX0" fmla="*/ 0 w 11051434"/>
              <a:gd name="connsiteY0" fmla="*/ 3900371 h 8438773"/>
              <a:gd name="connsiteX1" fmla="*/ 604120 w 11051434"/>
              <a:gd name="connsiteY1" fmla="*/ 1062311 h 8438773"/>
              <a:gd name="connsiteX2" fmla="*/ 3592232 w 11051434"/>
              <a:gd name="connsiteY2" fmla="*/ 193659 h 8438773"/>
              <a:gd name="connsiteX3" fmla="*/ 6315031 w 11051434"/>
              <a:gd name="connsiteY3" fmla="*/ 41258 h 8438773"/>
              <a:gd name="connsiteX4" fmla="*/ 8931978 w 11051434"/>
              <a:gd name="connsiteY4" fmla="*/ 765199 h 8438773"/>
              <a:gd name="connsiteX5" fmla="*/ 11051412 w 11051434"/>
              <a:gd name="connsiteY5" fmla="*/ 4148726 h 8438773"/>
              <a:gd name="connsiteX6" fmla="*/ 8893268 w 11051434"/>
              <a:gd name="connsiteY6" fmla="*/ 6861515 h 8438773"/>
              <a:gd name="connsiteX7" fmla="*/ 10396721 w 11051434"/>
              <a:gd name="connsiteY7" fmla="*/ 8438773 h 8438773"/>
              <a:gd name="connsiteX0" fmla="*/ 0 w 11051434"/>
              <a:gd name="connsiteY0" fmla="*/ 3900371 h 8438773"/>
              <a:gd name="connsiteX1" fmla="*/ 105889 w 11051434"/>
              <a:gd name="connsiteY1" fmla="*/ 2989645 h 8438773"/>
              <a:gd name="connsiteX2" fmla="*/ 604120 w 11051434"/>
              <a:gd name="connsiteY2" fmla="*/ 1062311 h 8438773"/>
              <a:gd name="connsiteX3" fmla="*/ 3592232 w 11051434"/>
              <a:gd name="connsiteY3" fmla="*/ 193659 h 8438773"/>
              <a:gd name="connsiteX4" fmla="*/ 6315031 w 11051434"/>
              <a:gd name="connsiteY4" fmla="*/ 41258 h 8438773"/>
              <a:gd name="connsiteX5" fmla="*/ 8931978 w 11051434"/>
              <a:gd name="connsiteY5" fmla="*/ 765199 h 8438773"/>
              <a:gd name="connsiteX6" fmla="*/ 11051412 w 11051434"/>
              <a:gd name="connsiteY6" fmla="*/ 4148726 h 8438773"/>
              <a:gd name="connsiteX7" fmla="*/ 8893268 w 11051434"/>
              <a:gd name="connsiteY7" fmla="*/ 6861515 h 8438773"/>
              <a:gd name="connsiteX8" fmla="*/ 10396721 w 11051434"/>
              <a:gd name="connsiteY8" fmla="*/ 8438773 h 8438773"/>
              <a:gd name="connsiteX0" fmla="*/ 0 w 11051434"/>
              <a:gd name="connsiteY0" fmla="*/ 3900371 h 8438773"/>
              <a:gd name="connsiteX1" fmla="*/ 382579 w 11051434"/>
              <a:gd name="connsiteY1" fmla="*/ 3420447 h 8438773"/>
              <a:gd name="connsiteX2" fmla="*/ 604120 w 11051434"/>
              <a:gd name="connsiteY2" fmla="*/ 1062311 h 8438773"/>
              <a:gd name="connsiteX3" fmla="*/ 3592232 w 11051434"/>
              <a:gd name="connsiteY3" fmla="*/ 193659 h 8438773"/>
              <a:gd name="connsiteX4" fmla="*/ 6315031 w 11051434"/>
              <a:gd name="connsiteY4" fmla="*/ 41258 h 8438773"/>
              <a:gd name="connsiteX5" fmla="*/ 8931978 w 11051434"/>
              <a:gd name="connsiteY5" fmla="*/ 765199 h 8438773"/>
              <a:gd name="connsiteX6" fmla="*/ 11051412 w 11051434"/>
              <a:gd name="connsiteY6" fmla="*/ 4148726 h 8438773"/>
              <a:gd name="connsiteX7" fmla="*/ 8893268 w 11051434"/>
              <a:gd name="connsiteY7" fmla="*/ 6861515 h 8438773"/>
              <a:gd name="connsiteX8" fmla="*/ 10396721 w 11051434"/>
              <a:gd name="connsiteY8" fmla="*/ 8438773 h 8438773"/>
              <a:gd name="connsiteX0" fmla="*/ 0 w 11051434"/>
              <a:gd name="connsiteY0" fmla="*/ 3870532 h 8408934"/>
              <a:gd name="connsiteX1" fmla="*/ 382579 w 11051434"/>
              <a:gd name="connsiteY1" fmla="*/ 3390608 h 8408934"/>
              <a:gd name="connsiteX2" fmla="*/ 604120 w 11051434"/>
              <a:gd name="connsiteY2" fmla="*/ 1032472 h 8408934"/>
              <a:gd name="connsiteX3" fmla="*/ 6315031 w 11051434"/>
              <a:gd name="connsiteY3" fmla="*/ 11419 h 8408934"/>
              <a:gd name="connsiteX4" fmla="*/ 8931978 w 11051434"/>
              <a:gd name="connsiteY4" fmla="*/ 735360 h 8408934"/>
              <a:gd name="connsiteX5" fmla="*/ 11051412 w 11051434"/>
              <a:gd name="connsiteY5" fmla="*/ 4118887 h 8408934"/>
              <a:gd name="connsiteX6" fmla="*/ 8893268 w 11051434"/>
              <a:gd name="connsiteY6" fmla="*/ 6831676 h 8408934"/>
              <a:gd name="connsiteX7" fmla="*/ 10396721 w 11051434"/>
              <a:gd name="connsiteY7" fmla="*/ 8408934 h 8408934"/>
              <a:gd name="connsiteX0" fmla="*/ 0 w 11051434"/>
              <a:gd name="connsiteY0" fmla="*/ 3950855 h 8489257"/>
              <a:gd name="connsiteX1" fmla="*/ 382579 w 11051434"/>
              <a:gd name="connsiteY1" fmla="*/ 3470931 h 8489257"/>
              <a:gd name="connsiteX2" fmla="*/ 843916 w 11051434"/>
              <a:gd name="connsiteY2" fmla="*/ 387234 h 8489257"/>
              <a:gd name="connsiteX3" fmla="*/ 6315031 w 11051434"/>
              <a:gd name="connsiteY3" fmla="*/ 91742 h 8489257"/>
              <a:gd name="connsiteX4" fmla="*/ 8931978 w 11051434"/>
              <a:gd name="connsiteY4" fmla="*/ 815683 h 8489257"/>
              <a:gd name="connsiteX5" fmla="*/ 11051412 w 11051434"/>
              <a:gd name="connsiteY5" fmla="*/ 4199210 h 8489257"/>
              <a:gd name="connsiteX6" fmla="*/ 8893268 w 11051434"/>
              <a:gd name="connsiteY6" fmla="*/ 6911999 h 8489257"/>
              <a:gd name="connsiteX7" fmla="*/ 10396721 w 11051434"/>
              <a:gd name="connsiteY7" fmla="*/ 8489257 h 8489257"/>
              <a:gd name="connsiteX0" fmla="*/ 0 w 11051434"/>
              <a:gd name="connsiteY0" fmla="*/ 3929177 h 8467579"/>
              <a:gd name="connsiteX1" fmla="*/ 382579 w 11051434"/>
              <a:gd name="connsiteY1" fmla="*/ 3449253 h 8467579"/>
              <a:gd name="connsiteX2" fmla="*/ 493444 w 11051434"/>
              <a:gd name="connsiteY2" fmla="*/ 410903 h 8467579"/>
              <a:gd name="connsiteX3" fmla="*/ 6315031 w 11051434"/>
              <a:gd name="connsiteY3" fmla="*/ 70064 h 8467579"/>
              <a:gd name="connsiteX4" fmla="*/ 8931978 w 11051434"/>
              <a:gd name="connsiteY4" fmla="*/ 794005 h 8467579"/>
              <a:gd name="connsiteX5" fmla="*/ 11051412 w 11051434"/>
              <a:gd name="connsiteY5" fmla="*/ 4177532 h 8467579"/>
              <a:gd name="connsiteX6" fmla="*/ 8893268 w 11051434"/>
              <a:gd name="connsiteY6" fmla="*/ 6890321 h 8467579"/>
              <a:gd name="connsiteX7" fmla="*/ 10396721 w 11051434"/>
              <a:gd name="connsiteY7" fmla="*/ 8467579 h 8467579"/>
              <a:gd name="connsiteX0" fmla="*/ 0 w 11051434"/>
              <a:gd name="connsiteY0" fmla="*/ 4171517 h 8709919"/>
              <a:gd name="connsiteX1" fmla="*/ 382579 w 11051434"/>
              <a:gd name="connsiteY1" fmla="*/ 3691593 h 8709919"/>
              <a:gd name="connsiteX2" fmla="*/ 493444 w 11051434"/>
              <a:gd name="connsiteY2" fmla="*/ 653243 h 8709919"/>
              <a:gd name="connsiteX3" fmla="*/ 6315031 w 11051434"/>
              <a:gd name="connsiteY3" fmla="*/ 17645 h 8709919"/>
              <a:gd name="connsiteX4" fmla="*/ 8931978 w 11051434"/>
              <a:gd name="connsiteY4" fmla="*/ 1036345 h 8709919"/>
              <a:gd name="connsiteX5" fmla="*/ 11051412 w 11051434"/>
              <a:gd name="connsiteY5" fmla="*/ 4419872 h 8709919"/>
              <a:gd name="connsiteX6" fmla="*/ 8893268 w 11051434"/>
              <a:gd name="connsiteY6" fmla="*/ 7132661 h 8709919"/>
              <a:gd name="connsiteX7" fmla="*/ 10396721 w 11051434"/>
              <a:gd name="connsiteY7" fmla="*/ 8709919 h 8709919"/>
              <a:gd name="connsiteX0" fmla="*/ 0 w 11131039"/>
              <a:gd name="connsiteY0" fmla="*/ 4165015 h 8703417"/>
              <a:gd name="connsiteX1" fmla="*/ 382579 w 11131039"/>
              <a:gd name="connsiteY1" fmla="*/ 3685091 h 8703417"/>
              <a:gd name="connsiteX2" fmla="*/ 493444 w 11131039"/>
              <a:gd name="connsiteY2" fmla="*/ 646741 h 8703417"/>
              <a:gd name="connsiteX3" fmla="*/ 6315031 w 11131039"/>
              <a:gd name="connsiteY3" fmla="*/ 11143 h 8703417"/>
              <a:gd name="connsiteX4" fmla="*/ 10241639 w 11131039"/>
              <a:gd name="connsiteY4" fmla="*/ 916474 h 8703417"/>
              <a:gd name="connsiteX5" fmla="*/ 11051412 w 11131039"/>
              <a:gd name="connsiteY5" fmla="*/ 4413370 h 8703417"/>
              <a:gd name="connsiteX6" fmla="*/ 8893268 w 11131039"/>
              <a:gd name="connsiteY6" fmla="*/ 7126159 h 8703417"/>
              <a:gd name="connsiteX7" fmla="*/ 10396721 w 11131039"/>
              <a:gd name="connsiteY7" fmla="*/ 8703417 h 8703417"/>
              <a:gd name="connsiteX0" fmla="*/ 0 w 10930285"/>
              <a:gd name="connsiteY0" fmla="*/ 4165015 h 8703417"/>
              <a:gd name="connsiteX1" fmla="*/ 382579 w 10930285"/>
              <a:gd name="connsiteY1" fmla="*/ 3685091 h 8703417"/>
              <a:gd name="connsiteX2" fmla="*/ 493444 w 10930285"/>
              <a:gd name="connsiteY2" fmla="*/ 646741 h 8703417"/>
              <a:gd name="connsiteX3" fmla="*/ 6315031 w 10930285"/>
              <a:gd name="connsiteY3" fmla="*/ 11143 h 8703417"/>
              <a:gd name="connsiteX4" fmla="*/ 10241639 w 10930285"/>
              <a:gd name="connsiteY4" fmla="*/ 916474 h 8703417"/>
              <a:gd name="connsiteX5" fmla="*/ 10811616 w 10930285"/>
              <a:gd name="connsiteY5" fmla="*/ 4640108 h 8703417"/>
              <a:gd name="connsiteX6" fmla="*/ 8893268 w 10930285"/>
              <a:gd name="connsiteY6" fmla="*/ 7126159 h 8703417"/>
              <a:gd name="connsiteX7" fmla="*/ 10396721 w 10930285"/>
              <a:gd name="connsiteY7" fmla="*/ 8703417 h 8703417"/>
              <a:gd name="connsiteX0" fmla="*/ 0 w 11216265"/>
              <a:gd name="connsiteY0" fmla="*/ 4165015 h 8703417"/>
              <a:gd name="connsiteX1" fmla="*/ 382579 w 11216265"/>
              <a:gd name="connsiteY1" fmla="*/ 3685091 h 8703417"/>
              <a:gd name="connsiteX2" fmla="*/ 493444 w 11216265"/>
              <a:gd name="connsiteY2" fmla="*/ 646741 h 8703417"/>
              <a:gd name="connsiteX3" fmla="*/ 6315031 w 11216265"/>
              <a:gd name="connsiteY3" fmla="*/ 11143 h 8703417"/>
              <a:gd name="connsiteX4" fmla="*/ 10241639 w 11216265"/>
              <a:gd name="connsiteY4" fmla="*/ 916474 h 8703417"/>
              <a:gd name="connsiteX5" fmla="*/ 10811616 w 11216265"/>
              <a:gd name="connsiteY5" fmla="*/ 4640108 h 8703417"/>
              <a:gd name="connsiteX6" fmla="*/ 11199008 w 11216265"/>
              <a:gd name="connsiteY6" fmla="*/ 6219205 h 8703417"/>
              <a:gd name="connsiteX7" fmla="*/ 10396721 w 11216265"/>
              <a:gd name="connsiteY7" fmla="*/ 8703417 h 8703417"/>
              <a:gd name="connsiteX0" fmla="*/ 0 w 10818953"/>
              <a:gd name="connsiteY0" fmla="*/ 4165015 h 8703417"/>
              <a:gd name="connsiteX1" fmla="*/ 382579 w 10818953"/>
              <a:gd name="connsiteY1" fmla="*/ 3685091 h 8703417"/>
              <a:gd name="connsiteX2" fmla="*/ 493444 w 10818953"/>
              <a:gd name="connsiteY2" fmla="*/ 646741 h 8703417"/>
              <a:gd name="connsiteX3" fmla="*/ 6315031 w 10818953"/>
              <a:gd name="connsiteY3" fmla="*/ 11143 h 8703417"/>
              <a:gd name="connsiteX4" fmla="*/ 10241639 w 10818953"/>
              <a:gd name="connsiteY4" fmla="*/ 916474 h 8703417"/>
              <a:gd name="connsiteX5" fmla="*/ 10811616 w 10818953"/>
              <a:gd name="connsiteY5" fmla="*/ 4640108 h 8703417"/>
              <a:gd name="connsiteX6" fmla="*/ 10396721 w 10818953"/>
              <a:gd name="connsiteY6" fmla="*/ 8703417 h 8703417"/>
              <a:gd name="connsiteX0" fmla="*/ 0 w 10848546"/>
              <a:gd name="connsiteY0" fmla="*/ 4165015 h 8703417"/>
              <a:gd name="connsiteX1" fmla="*/ 382579 w 10848546"/>
              <a:gd name="connsiteY1" fmla="*/ 3685091 h 8703417"/>
              <a:gd name="connsiteX2" fmla="*/ 493444 w 10848546"/>
              <a:gd name="connsiteY2" fmla="*/ 646741 h 8703417"/>
              <a:gd name="connsiteX3" fmla="*/ 6315031 w 10848546"/>
              <a:gd name="connsiteY3" fmla="*/ 11143 h 8703417"/>
              <a:gd name="connsiteX4" fmla="*/ 10241639 w 10848546"/>
              <a:gd name="connsiteY4" fmla="*/ 916474 h 8703417"/>
              <a:gd name="connsiteX5" fmla="*/ 10811616 w 10848546"/>
              <a:gd name="connsiteY5" fmla="*/ 4640108 h 8703417"/>
              <a:gd name="connsiteX6" fmla="*/ 10749185 w 10848546"/>
              <a:gd name="connsiteY6" fmla="*/ 5952472 h 8703417"/>
              <a:gd name="connsiteX7" fmla="*/ 10396721 w 10848546"/>
              <a:gd name="connsiteY7" fmla="*/ 8703417 h 8703417"/>
              <a:gd name="connsiteX0" fmla="*/ 0 w 11166446"/>
              <a:gd name="connsiteY0" fmla="*/ 4165015 h 8703417"/>
              <a:gd name="connsiteX1" fmla="*/ 382579 w 11166446"/>
              <a:gd name="connsiteY1" fmla="*/ 3685091 h 8703417"/>
              <a:gd name="connsiteX2" fmla="*/ 493444 w 11166446"/>
              <a:gd name="connsiteY2" fmla="*/ 646741 h 8703417"/>
              <a:gd name="connsiteX3" fmla="*/ 6315031 w 11166446"/>
              <a:gd name="connsiteY3" fmla="*/ 11143 h 8703417"/>
              <a:gd name="connsiteX4" fmla="*/ 10241639 w 11166446"/>
              <a:gd name="connsiteY4" fmla="*/ 916474 h 8703417"/>
              <a:gd name="connsiteX5" fmla="*/ 10811616 w 11166446"/>
              <a:gd name="connsiteY5" fmla="*/ 4640108 h 8703417"/>
              <a:gd name="connsiteX6" fmla="*/ 11154993 w 11166446"/>
              <a:gd name="connsiteY6" fmla="*/ 6360604 h 8703417"/>
              <a:gd name="connsiteX7" fmla="*/ 10396721 w 11166446"/>
              <a:gd name="connsiteY7" fmla="*/ 8703417 h 8703417"/>
              <a:gd name="connsiteX0" fmla="*/ 0 w 11167144"/>
              <a:gd name="connsiteY0" fmla="*/ 4165015 h 8703417"/>
              <a:gd name="connsiteX1" fmla="*/ 382579 w 11167144"/>
              <a:gd name="connsiteY1" fmla="*/ 3685091 h 8703417"/>
              <a:gd name="connsiteX2" fmla="*/ 493444 w 11167144"/>
              <a:gd name="connsiteY2" fmla="*/ 646741 h 8703417"/>
              <a:gd name="connsiteX3" fmla="*/ 6315031 w 11167144"/>
              <a:gd name="connsiteY3" fmla="*/ 11143 h 8703417"/>
              <a:gd name="connsiteX4" fmla="*/ 10241639 w 11167144"/>
              <a:gd name="connsiteY4" fmla="*/ 916474 h 8703417"/>
              <a:gd name="connsiteX5" fmla="*/ 10830064 w 11167144"/>
              <a:gd name="connsiteY5" fmla="*/ 4753477 h 8703417"/>
              <a:gd name="connsiteX6" fmla="*/ 11154993 w 11167144"/>
              <a:gd name="connsiteY6" fmla="*/ 6360604 h 8703417"/>
              <a:gd name="connsiteX7" fmla="*/ 10396721 w 11167144"/>
              <a:gd name="connsiteY7" fmla="*/ 8703417 h 8703417"/>
              <a:gd name="connsiteX0" fmla="*/ 0 w 11158576"/>
              <a:gd name="connsiteY0" fmla="*/ 4165015 h 8703417"/>
              <a:gd name="connsiteX1" fmla="*/ 382579 w 11158576"/>
              <a:gd name="connsiteY1" fmla="*/ 3685091 h 8703417"/>
              <a:gd name="connsiteX2" fmla="*/ 493444 w 11158576"/>
              <a:gd name="connsiteY2" fmla="*/ 646741 h 8703417"/>
              <a:gd name="connsiteX3" fmla="*/ 6315031 w 11158576"/>
              <a:gd name="connsiteY3" fmla="*/ 11143 h 8703417"/>
              <a:gd name="connsiteX4" fmla="*/ 10241639 w 11158576"/>
              <a:gd name="connsiteY4" fmla="*/ 916474 h 8703417"/>
              <a:gd name="connsiteX5" fmla="*/ 10830064 w 11158576"/>
              <a:gd name="connsiteY5" fmla="*/ 4753477 h 8703417"/>
              <a:gd name="connsiteX6" fmla="*/ 11154993 w 11158576"/>
              <a:gd name="connsiteY6" fmla="*/ 6360604 h 8703417"/>
              <a:gd name="connsiteX7" fmla="*/ 10396721 w 11158576"/>
              <a:gd name="connsiteY7" fmla="*/ 8703417 h 8703417"/>
              <a:gd name="connsiteX0" fmla="*/ 0 w 11526780"/>
              <a:gd name="connsiteY0" fmla="*/ 4165015 h 8680743"/>
              <a:gd name="connsiteX1" fmla="*/ 382579 w 11526780"/>
              <a:gd name="connsiteY1" fmla="*/ 3685091 h 8680743"/>
              <a:gd name="connsiteX2" fmla="*/ 493444 w 11526780"/>
              <a:gd name="connsiteY2" fmla="*/ 646741 h 8680743"/>
              <a:gd name="connsiteX3" fmla="*/ 6315031 w 11526780"/>
              <a:gd name="connsiteY3" fmla="*/ 11143 h 8680743"/>
              <a:gd name="connsiteX4" fmla="*/ 10241639 w 11526780"/>
              <a:gd name="connsiteY4" fmla="*/ 916474 h 8680743"/>
              <a:gd name="connsiteX5" fmla="*/ 10830064 w 11526780"/>
              <a:gd name="connsiteY5" fmla="*/ 4753477 h 8680743"/>
              <a:gd name="connsiteX6" fmla="*/ 11154993 w 11526780"/>
              <a:gd name="connsiteY6" fmla="*/ 6360604 h 8680743"/>
              <a:gd name="connsiteX7" fmla="*/ 11521923 w 11526780"/>
              <a:gd name="connsiteY7" fmla="*/ 8680743 h 8680743"/>
              <a:gd name="connsiteX0" fmla="*/ 0 w 11521923"/>
              <a:gd name="connsiteY0" fmla="*/ 4165015 h 8680743"/>
              <a:gd name="connsiteX1" fmla="*/ 382579 w 11521923"/>
              <a:gd name="connsiteY1" fmla="*/ 3685091 h 8680743"/>
              <a:gd name="connsiteX2" fmla="*/ 493444 w 11521923"/>
              <a:gd name="connsiteY2" fmla="*/ 646741 h 8680743"/>
              <a:gd name="connsiteX3" fmla="*/ 6315031 w 11521923"/>
              <a:gd name="connsiteY3" fmla="*/ 11143 h 8680743"/>
              <a:gd name="connsiteX4" fmla="*/ 10241639 w 11521923"/>
              <a:gd name="connsiteY4" fmla="*/ 916474 h 8680743"/>
              <a:gd name="connsiteX5" fmla="*/ 10830064 w 11521923"/>
              <a:gd name="connsiteY5" fmla="*/ 4753477 h 8680743"/>
              <a:gd name="connsiteX6" fmla="*/ 11154993 w 11521923"/>
              <a:gd name="connsiteY6" fmla="*/ 6360604 h 8680743"/>
              <a:gd name="connsiteX7" fmla="*/ 11521923 w 11521923"/>
              <a:gd name="connsiteY7" fmla="*/ 8680743 h 868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1923" h="8680743">
                <a:moveTo>
                  <a:pt x="0" y="4165015"/>
                </a:moveTo>
                <a:cubicBezTo>
                  <a:pt x="17648" y="4013227"/>
                  <a:pt x="281892" y="4158101"/>
                  <a:pt x="382579" y="3685091"/>
                </a:cubicBezTo>
                <a:cubicBezTo>
                  <a:pt x="483266" y="3212081"/>
                  <a:pt x="-495298" y="1259066"/>
                  <a:pt x="493444" y="646741"/>
                </a:cubicBezTo>
                <a:cubicBezTo>
                  <a:pt x="1482186" y="34416"/>
                  <a:pt x="4690332" y="-33812"/>
                  <a:pt x="6315031" y="11143"/>
                </a:cubicBezTo>
                <a:cubicBezTo>
                  <a:pt x="7939730" y="56098"/>
                  <a:pt x="9489134" y="126085"/>
                  <a:pt x="10241639" y="916474"/>
                </a:cubicBezTo>
                <a:cubicBezTo>
                  <a:pt x="10994144" y="1706863"/>
                  <a:pt x="11397230" y="3800773"/>
                  <a:pt x="10830064" y="4753477"/>
                </a:cubicBezTo>
                <a:cubicBezTo>
                  <a:pt x="10262898" y="5706181"/>
                  <a:pt x="11224142" y="5683386"/>
                  <a:pt x="11154993" y="6360604"/>
                </a:cubicBezTo>
                <a:cubicBezTo>
                  <a:pt x="11085844" y="7037822"/>
                  <a:pt x="10916614" y="7519364"/>
                  <a:pt x="11521923" y="8680743"/>
                </a:cubicBezTo>
              </a:path>
            </a:pathLst>
          </a:custGeom>
          <a:noFill/>
          <a:ln w="57150" cap="flat">
            <a:solidFill>
              <a:schemeClr val="accent1">
                <a:lumMod val="40000"/>
                <a:lumOff val="60000"/>
              </a:schemeClr>
            </a:solidFill>
            <a:prstDash val="solid"/>
            <a:round/>
            <a:tailEnd type="triangle"/>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45720" rIns="91440" bIns="45720" numCol="1" spcCol="38100" rtlCol="0" anchor="t">
            <a:noAutofit/>
          </a:bodyPr>
          <a:lstStyle/>
          <a:p>
            <a:pPr defTabSz="914411" latinLnBrk="1"/>
            <a:endParaRPr lang="en-GB" sz="800" b="0" i="0"/>
          </a:p>
        </p:txBody>
      </p:sp>
      <p:sp>
        <p:nvSpPr>
          <p:cNvPr id="3373" name="Freeform 3372"/>
          <p:cNvSpPr/>
          <p:nvPr/>
        </p:nvSpPr>
        <p:spPr>
          <a:xfrm>
            <a:off x="2199094" y="1689206"/>
            <a:ext cx="4624899" cy="2225333"/>
          </a:xfrm>
          <a:custGeom>
            <a:avLst/>
            <a:gdLst>
              <a:gd name="connsiteX0" fmla="*/ 0 w 4624899"/>
              <a:gd name="connsiteY0" fmla="*/ 653472 h 2225333"/>
              <a:gd name="connsiteX1" fmla="*/ 521435 w 4624899"/>
              <a:gd name="connsiteY1" fmla="*/ 245392 h 2225333"/>
              <a:gd name="connsiteX2" fmla="*/ 1571861 w 4624899"/>
              <a:gd name="connsiteY2" fmla="*/ 18682 h 2225333"/>
              <a:gd name="connsiteX3" fmla="*/ 2735643 w 4624899"/>
              <a:gd name="connsiteY3" fmla="*/ 222721 h 2225333"/>
              <a:gd name="connsiteX4" fmla="*/ 2274665 w 4624899"/>
              <a:gd name="connsiteY4" fmla="*/ 1870153 h 2225333"/>
              <a:gd name="connsiteX5" fmla="*/ 4624899 w 4624899"/>
              <a:gd name="connsiteY5" fmla="*/ 2225333 h 2225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4899" h="2225333">
                <a:moveTo>
                  <a:pt x="0" y="653472"/>
                </a:moveTo>
                <a:cubicBezTo>
                  <a:pt x="129729" y="502331"/>
                  <a:pt x="259458" y="351190"/>
                  <a:pt x="521435" y="245392"/>
                </a:cubicBezTo>
                <a:cubicBezTo>
                  <a:pt x="783412" y="139594"/>
                  <a:pt x="1202826" y="22460"/>
                  <a:pt x="1571861" y="18682"/>
                </a:cubicBezTo>
                <a:cubicBezTo>
                  <a:pt x="1940896" y="14903"/>
                  <a:pt x="2618509" y="-85857"/>
                  <a:pt x="2735643" y="222721"/>
                </a:cubicBezTo>
                <a:cubicBezTo>
                  <a:pt x="2852777" y="531299"/>
                  <a:pt x="1959789" y="1536384"/>
                  <a:pt x="2274665" y="1870153"/>
                </a:cubicBezTo>
                <a:cubicBezTo>
                  <a:pt x="2589541" y="2203922"/>
                  <a:pt x="3607220" y="2214627"/>
                  <a:pt x="4624899" y="2225333"/>
                </a:cubicBezTo>
              </a:path>
            </a:pathLst>
          </a:custGeom>
          <a:noFill/>
          <a:ln w="12700">
            <a:solidFill>
              <a:srgbClr val="FFFF00"/>
            </a:solidFill>
            <a:prstDash val="sysDot"/>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3375" name="Straight Connector 3374"/>
          <p:cNvCxnSpPr/>
          <p:nvPr/>
        </p:nvCxnSpPr>
        <p:spPr>
          <a:xfrm>
            <a:off x="2947240" y="2040397"/>
            <a:ext cx="528991" cy="415636"/>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89" name="Straight Connector 388"/>
          <p:cNvCxnSpPr/>
          <p:nvPr/>
        </p:nvCxnSpPr>
        <p:spPr>
          <a:xfrm>
            <a:off x="4479510" y="2773428"/>
            <a:ext cx="185010" cy="789804"/>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05" name="Straight Connector 404"/>
          <p:cNvCxnSpPr/>
          <p:nvPr/>
        </p:nvCxnSpPr>
        <p:spPr>
          <a:xfrm flipH="1" flipV="1">
            <a:off x="6806369" y="3197263"/>
            <a:ext cx="88138" cy="514784"/>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13" name="Straight Connector 412"/>
          <p:cNvCxnSpPr/>
          <p:nvPr/>
        </p:nvCxnSpPr>
        <p:spPr>
          <a:xfrm flipV="1">
            <a:off x="2949197" y="1585628"/>
            <a:ext cx="1110389" cy="1187800"/>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19" name="Straight Connector 418"/>
          <p:cNvCxnSpPr/>
          <p:nvPr/>
        </p:nvCxnSpPr>
        <p:spPr>
          <a:xfrm>
            <a:off x="1969045" y="2561801"/>
            <a:ext cx="105125" cy="848907"/>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21" name="Straight Connector 420"/>
          <p:cNvCxnSpPr/>
          <p:nvPr/>
        </p:nvCxnSpPr>
        <p:spPr>
          <a:xfrm flipV="1">
            <a:off x="5024520" y="3148745"/>
            <a:ext cx="1537794" cy="414487"/>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2028552" y="1189117"/>
            <a:ext cx="473555" cy="930134"/>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2502107" y="1137809"/>
            <a:ext cx="3458596" cy="30245"/>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960703" y="1176374"/>
            <a:ext cx="718948" cy="1601114"/>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960703" y="1155259"/>
            <a:ext cx="1027423" cy="1273318"/>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997157" y="2428577"/>
            <a:ext cx="184065" cy="1322983"/>
          </a:xfrm>
          <a:prstGeom prst="line">
            <a:avLst/>
          </a:prstGeom>
          <a:ln>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04113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Announcing routes: the Border Gateway Protocol</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61</a:t>
            </a:fld>
            <a:endParaRPr lang="nl-NL" dirty="0"/>
          </a:p>
        </p:txBody>
      </p:sp>
      <p:sp>
        <p:nvSpPr>
          <p:cNvPr id="15" name="Text Placeholder 14"/>
          <p:cNvSpPr>
            <a:spLocks noGrp="1"/>
          </p:cNvSpPr>
          <p:nvPr>
            <p:ph type="body" sz="quarter" idx="14"/>
          </p:nvPr>
        </p:nvSpPr>
        <p:spPr>
          <a:xfrm>
            <a:off x="361950" y="4569620"/>
            <a:ext cx="8326437" cy="169351"/>
          </a:xfrm>
        </p:spPr>
        <p:txBody>
          <a:bodyPr/>
          <a:lstStyle/>
          <a:p>
            <a:r>
              <a:rPr lang="en-US" dirty="0" smtClean="0"/>
              <a:t>IPv4 routes advertised from AS513/CERN (for all sites on LHCOPN) to AS1104/Nikhef (top), and the routes announced by AS1104/Nikhef to CERN, on 5 Nov 2022</a:t>
            </a:r>
            <a:endParaRPr lang="en-GB" dirty="0"/>
          </a:p>
        </p:txBody>
      </p:sp>
      <p:pic>
        <p:nvPicPr>
          <p:cNvPr id="8" name="Picture 7"/>
          <p:cNvPicPr>
            <a:picLocks noChangeAspect="1"/>
          </p:cNvPicPr>
          <p:nvPr/>
        </p:nvPicPr>
        <p:blipFill>
          <a:blip r:embed="rId3"/>
          <a:stretch>
            <a:fillRect/>
          </a:stretch>
        </p:blipFill>
        <p:spPr>
          <a:xfrm>
            <a:off x="359999" y="3116215"/>
            <a:ext cx="8326800" cy="1443229"/>
          </a:xfrm>
          <a:prstGeom prst="rect">
            <a:avLst/>
          </a:prstGeom>
          <a:ln>
            <a:solidFill>
              <a:srgbClr val="00479E"/>
            </a:solidFill>
          </a:ln>
        </p:spPr>
      </p:pic>
      <p:graphicFrame>
        <p:nvGraphicFramePr>
          <p:cNvPr id="13" name="Object 12"/>
          <p:cNvGraphicFramePr>
            <a:graphicFrameLocks noChangeAspect="1"/>
          </p:cNvGraphicFramePr>
          <p:nvPr>
            <p:extLst>
              <p:ext uri="{D42A27DB-BD31-4B8C-83A1-F6EECF244321}">
                <p14:modId xmlns:p14="http://schemas.microsoft.com/office/powerpoint/2010/main" val="2707219212"/>
              </p:ext>
            </p:extLst>
          </p:nvPr>
        </p:nvGraphicFramePr>
        <p:xfrm>
          <a:off x="361950" y="877695"/>
          <a:ext cx="8324850" cy="2162175"/>
        </p:xfrm>
        <a:graphic>
          <a:graphicData uri="http://schemas.openxmlformats.org/presentationml/2006/ole">
            <mc:AlternateContent xmlns:mc="http://schemas.openxmlformats.org/markup-compatibility/2006">
              <mc:Choice xmlns:v="urn:schemas-microsoft-com:vml" Requires="v">
                <p:oleObj spid="_x0000_s7211" name="PHOTO-PAINT" r:id="rId4" imgW="8324640" imgH="2162160" progId="CorelPHOTOPAINT.Image.16">
                  <p:embed/>
                </p:oleObj>
              </mc:Choice>
              <mc:Fallback>
                <p:oleObj name="PHOTO-PAINT" r:id="rId4" imgW="8324640" imgH="2162160" progId="CorelPHOTOPAINT.Image.16">
                  <p:embed/>
                  <p:pic>
                    <p:nvPicPr>
                      <p:cNvPr id="0" name=""/>
                      <p:cNvPicPr/>
                      <p:nvPr/>
                    </p:nvPicPr>
                    <p:blipFill>
                      <a:blip r:embed="rId5"/>
                      <a:stretch>
                        <a:fillRect/>
                      </a:stretch>
                    </p:blipFill>
                    <p:spPr>
                      <a:xfrm>
                        <a:off x="361950" y="877695"/>
                        <a:ext cx="8324850" cy="2162175"/>
                      </a:xfrm>
                      <a:prstGeom prst="rect">
                        <a:avLst/>
                      </a:prstGeom>
                      <a:ln>
                        <a:solidFill>
                          <a:srgbClr val="00479E"/>
                        </a:solidFill>
                      </a:ln>
                    </p:spPr>
                  </p:pic>
                </p:oleObj>
              </mc:Fallback>
            </mc:AlternateContent>
          </a:graphicData>
        </a:graphic>
      </p:graphicFrame>
    </p:spTree>
    <p:extLst>
      <p:ext uri="{BB962C8B-B14F-4D97-AF65-F5344CB8AC3E}">
        <p14:creationId xmlns:p14="http://schemas.microsoft.com/office/powerpoint/2010/main" val="18536887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Typical data traffic to and from the processing cluster</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62</a:t>
            </a:fld>
            <a:endParaRPr lang="nl-NL" dirty="0"/>
          </a:p>
        </p:txBody>
      </p:sp>
      <p:sp>
        <p:nvSpPr>
          <p:cNvPr id="6" name="Text Placeholder 5"/>
          <p:cNvSpPr>
            <a:spLocks noGrp="1"/>
          </p:cNvSpPr>
          <p:nvPr>
            <p:ph type="body" sz="quarter" idx="14"/>
          </p:nvPr>
        </p:nvSpPr>
        <p:spPr/>
        <p:txBody>
          <a:bodyPr/>
          <a:lstStyle/>
          <a:p>
            <a:r>
              <a:rPr lang="en-US" dirty="0" smtClean="0"/>
              <a:t>Source: Nikhef cricket graphs period June 2021 – October 2022 – aggregated (research) traffic to external peers from </a:t>
            </a:r>
            <a:r>
              <a:rPr lang="en-US" dirty="0" err="1" smtClean="0"/>
              <a:t>deelqfx</a:t>
            </a:r>
            <a:r>
              <a:rPr lang="en-US" dirty="0" smtClean="0"/>
              <a:t> – https://cricket.nikhef.nl/</a:t>
            </a:r>
            <a:endParaRPr lang="en-GB"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0638" y="1353818"/>
            <a:ext cx="5816941" cy="2621034"/>
          </a:xfrm>
          <a:prstGeom prst="rect">
            <a:avLst/>
          </a:prstGeom>
        </p:spPr>
      </p:pic>
    </p:spTree>
    <p:extLst>
      <p:ext uri="{BB962C8B-B14F-4D97-AF65-F5344CB8AC3E}">
        <p14:creationId xmlns:p14="http://schemas.microsoft.com/office/powerpoint/2010/main" val="30746165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is more than just what it says on the tin</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63</a:t>
            </a:fld>
            <a:endParaRPr lang="nl-NL" dirty="0"/>
          </a:p>
        </p:txBody>
      </p:sp>
      <p:sp>
        <p:nvSpPr>
          <p:cNvPr id="6" name="Text Placeholder 5"/>
          <p:cNvSpPr>
            <a:spLocks noGrp="1"/>
          </p:cNvSpPr>
          <p:nvPr>
            <p:ph type="body" sz="quarter" idx="13"/>
          </p:nvPr>
        </p:nvSpPr>
        <p:spPr/>
        <p:txBody>
          <a:bodyPr/>
          <a:lstStyle/>
          <a:p>
            <a:pPr marL="0" indent="0">
              <a:buNone/>
            </a:pPr>
            <a:r>
              <a:rPr lang="en-US" dirty="0" smtClean="0"/>
              <a:t>More network bandwidth does </a:t>
            </a:r>
            <a:br>
              <a:rPr lang="en-US" dirty="0" smtClean="0"/>
            </a:br>
            <a:r>
              <a:rPr lang="en-US" dirty="0" smtClean="0"/>
              <a:t>not mean your </a:t>
            </a:r>
            <a:r>
              <a:rPr lang="en-US" i="1" dirty="0" smtClean="0"/>
              <a:t>data </a:t>
            </a:r>
            <a:r>
              <a:rPr lang="en-US" dirty="0" smtClean="0"/>
              <a:t>gets there faster</a:t>
            </a:r>
          </a:p>
          <a:p>
            <a:pPr marL="0" indent="0">
              <a:buNone/>
            </a:pPr>
            <a:endParaRPr lang="en-US" dirty="0" smtClean="0"/>
          </a:p>
          <a:p>
            <a:r>
              <a:rPr lang="en-US" dirty="0" smtClean="0"/>
              <a:t>memory requirements (since TCP needs a capability to re-transmit)</a:t>
            </a:r>
          </a:p>
          <a:p>
            <a:endParaRPr lang="en-US" dirty="0"/>
          </a:p>
          <a:p>
            <a:r>
              <a:rPr lang="en-US" dirty="0" err="1"/>
              <a:t>tcp</a:t>
            </a:r>
            <a:r>
              <a:rPr lang="en-US" dirty="0"/>
              <a:t> ‘slow start’</a:t>
            </a:r>
          </a:p>
          <a:p>
            <a:r>
              <a:rPr lang="en-US" dirty="0"/>
              <a:t>congestion control algorithms</a:t>
            </a:r>
          </a:p>
          <a:p>
            <a:endParaRPr lang="en-GB" dirty="0"/>
          </a:p>
        </p:txBody>
      </p:sp>
      <p:sp>
        <p:nvSpPr>
          <p:cNvPr id="7" name="Text Placeholder 6"/>
          <p:cNvSpPr>
            <a:spLocks noGrp="1"/>
          </p:cNvSpPr>
          <p:nvPr>
            <p:ph type="body" sz="quarter" idx="14"/>
          </p:nvPr>
        </p:nvSpPr>
        <p:spPr/>
        <p:txBody>
          <a:bodyPr/>
          <a:lstStyle/>
          <a:p>
            <a:r>
              <a:rPr lang="en-US" dirty="0"/>
              <a:t>Useful sources: </a:t>
            </a:r>
            <a:r>
              <a:rPr lang="en-US" dirty="0">
                <a:hlinkClick r:id="rId2"/>
              </a:rPr>
              <a:t>https://www.switch.ch/network/tools/tcp_throughput</a:t>
            </a:r>
            <a:r>
              <a:rPr lang="en-US" dirty="0" smtClean="0">
                <a:hlinkClick r:id="rId2"/>
              </a:rPr>
              <a:t>/</a:t>
            </a:r>
            <a:r>
              <a:rPr lang="en-US" dirty="0" smtClean="0"/>
              <a:t>, </a:t>
            </a:r>
            <a:r>
              <a:rPr lang="en-US" dirty="0">
                <a:hlinkClick r:id="rId3"/>
              </a:rPr>
              <a:t>https://fasterdata.es.net</a:t>
            </a:r>
            <a:r>
              <a:rPr lang="en-US" dirty="0" smtClean="0">
                <a:hlinkClick r:id="rId3"/>
              </a:rPr>
              <a:t>/</a:t>
            </a:r>
            <a:endParaRPr lang="en-US" dirty="0" smtClean="0"/>
          </a:p>
          <a:p>
            <a:r>
              <a:rPr lang="en-US" dirty="0" err="1" smtClean="0"/>
              <a:t>tcp</a:t>
            </a:r>
            <a:r>
              <a:rPr lang="en-US" dirty="0" smtClean="0"/>
              <a:t> </a:t>
            </a:r>
            <a:r>
              <a:rPr lang="en-US" dirty="0"/>
              <a:t>slow-start graphic from Abed et al, </a:t>
            </a:r>
            <a:r>
              <a:rPr lang="en-US" i="1" dirty="0"/>
              <a:t>Improvement of TCP Congestion Window over LTE- Advanced </a:t>
            </a:r>
            <a:r>
              <a:rPr lang="en-US" i="1" dirty="0" smtClean="0"/>
              <a:t>Networks</a:t>
            </a:r>
            <a:r>
              <a:rPr lang="en-US" dirty="0" smtClean="0"/>
              <a:t> </a:t>
            </a:r>
            <a:r>
              <a:rPr lang="en-US" dirty="0" err="1" smtClean="0"/>
              <a:t>IJoARiC&amp;CE</a:t>
            </a:r>
            <a:r>
              <a:rPr lang="en-US" dirty="0" smtClean="0"/>
              <a:t>  2012</a:t>
            </a:r>
            <a:endParaRPr lang="en-GB" dirty="0"/>
          </a:p>
        </p:txBody>
      </p:sp>
      <p:pic>
        <p:nvPicPr>
          <p:cNvPr id="8" name="Picture 7"/>
          <p:cNvPicPr>
            <a:picLocks noChangeAspect="1"/>
          </p:cNvPicPr>
          <p:nvPr/>
        </p:nvPicPr>
        <p:blipFill>
          <a:blip r:embed="rId4"/>
          <a:stretch>
            <a:fillRect/>
          </a:stretch>
        </p:blipFill>
        <p:spPr>
          <a:xfrm>
            <a:off x="4716780" y="1066802"/>
            <a:ext cx="3970020" cy="1501208"/>
          </a:xfrm>
          <a:prstGeom prst="rect">
            <a:avLst/>
          </a:prstGeom>
          <a:ln>
            <a:solidFill>
              <a:srgbClr val="001A3B"/>
            </a:solidFill>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8778" y="2659381"/>
            <a:ext cx="2182236" cy="1609124"/>
          </a:xfrm>
          <a:prstGeom prst="rect">
            <a:avLst/>
          </a:prstGeom>
        </p:spPr>
      </p:pic>
    </p:spTree>
    <p:extLst>
      <p:ext uri="{BB962C8B-B14F-4D97-AF65-F5344CB8AC3E}">
        <p14:creationId xmlns:p14="http://schemas.microsoft.com/office/powerpoint/2010/main" val="16970554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That viral cat video destroyed it all …</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64</a:t>
            </a:fld>
            <a:endParaRPr lang="nl-NL" dirty="0"/>
          </a:p>
        </p:txBody>
      </p:sp>
      <p:sp>
        <p:nvSpPr>
          <p:cNvPr id="5" name="Text Placeholder 4"/>
          <p:cNvSpPr>
            <a:spLocks noGrp="1"/>
          </p:cNvSpPr>
          <p:nvPr>
            <p:ph type="body" sz="quarter" idx="13"/>
          </p:nvPr>
        </p:nvSpPr>
        <p:spPr>
          <a:xfrm>
            <a:off x="360363" y="1066800"/>
            <a:ext cx="4240645" cy="3128763"/>
          </a:xfrm>
        </p:spPr>
        <p:txBody>
          <a:bodyPr/>
          <a:lstStyle/>
          <a:p>
            <a:r>
              <a:rPr lang="en-US" dirty="0" smtClean="0"/>
              <a:t>TCP protocol sensitive to packet loss</a:t>
            </a:r>
          </a:p>
          <a:p>
            <a:pPr lvl="1"/>
            <a:r>
              <a:rPr lang="en-US" dirty="0" smtClean="0"/>
              <a:t>3 lost packets is enough to trigger this</a:t>
            </a:r>
          </a:p>
          <a:p>
            <a:endParaRPr lang="en-US" dirty="0"/>
          </a:p>
          <a:p>
            <a:r>
              <a:rPr lang="en-US" dirty="0" smtClean="0"/>
              <a:t>different congestion avoidance algorithms exists (~20 by now)</a:t>
            </a:r>
          </a:p>
          <a:p>
            <a:endParaRPr lang="en-US" dirty="0" smtClean="0"/>
          </a:p>
          <a:p>
            <a:r>
              <a:rPr lang="en-US" dirty="0" smtClean="0"/>
              <a:t>loss severely impacts links w/large ‘bandwidth-delay-product’ (BDP)</a:t>
            </a:r>
          </a:p>
          <a:p>
            <a:endParaRPr lang="en-US" dirty="0"/>
          </a:p>
          <a:p>
            <a:r>
              <a:rPr lang="en-US" dirty="0" smtClean="0"/>
              <a:t>NL: ~3 </a:t>
            </a:r>
            <a:r>
              <a:rPr lang="en-US" dirty="0" err="1" smtClean="0"/>
              <a:t>ms</a:t>
            </a:r>
            <a:r>
              <a:rPr lang="en-US" dirty="0" smtClean="0"/>
              <a:t>, US East: 150ms </a:t>
            </a:r>
          </a:p>
          <a:p>
            <a:endParaRPr lang="en-US" dirty="0"/>
          </a:p>
        </p:txBody>
      </p:sp>
      <p:sp>
        <p:nvSpPr>
          <p:cNvPr id="8" name="TextBox 7"/>
          <p:cNvSpPr txBox="1"/>
          <p:nvPr/>
        </p:nvSpPr>
        <p:spPr>
          <a:xfrm>
            <a:off x="304800" y="4340309"/>
            <a:ext cx="8592417" cy="253916"/>
          </a:xfrm>
          <a:prstGeom prst="rect">
            <a:avLst/>
          </a:prstGeom>
          <a:noFill/>
        </p:spPr>
        <p:txBody>
          <a:bodyPr wrap="none" rtlCol="0">
            <a:spAutoFit/>
          </a:bodyPr>
          <a:lstStyle/>
          <a:p>
            <a:r>
              <a:rPr lang="en-US" sz="1050" dirty="0" smtClean="0">
                <a:solidFill>
                  <a:schemeClr val="tx2"/>
                </a:solidFill>
              </a:rPr>
              <a:t>source: </a:t>
            </a:r>
            <a:r>
              <a:rPr lang="en-GB" sz="1050" dirty="0" err="1">
                <a:solidFill>
                  <a:schemeClr val="tx2"/>
                </a:solidFill>
              </a:rPr>
              <a:t>Catalin</a:t>
            </a:r>
            <a:r>
              <a:rPr lang="en-GB" sz="1050" dirty="0">
                <a:solidFill>
                  <a:schemeClr val="tx2"/>
                </a:solidFill>
              </a:rPr>
              <a:t> </a:t>
            </a:r>
            <a:r>
              <a:rPr lang="en-GB" sz="1050" dirty="0" err="1" smtClean="0">
                <a:solidFill>
                  <a:schemeClr val="tx2"/>
                </a:solidFill>
              </a:rPr>
              <a:t>Meirosu</a:t>
            </a:r>
            <a:r>
              <a:rPr lang="en-GB" sz="1050" dirty="0" smtClean="0">
                <a:solidFill>
                  <a:schemeClr val="tx2"/>
                </a:solidFill>
              </a:rPr>
              <a:t> et al. </a:t>
            </a:r>
            <a:r>
              <a:rPr lang="en-GB" sz="1050" i="1" dirty="0">
                <a:solidFill>
                  <a:schemeClr val="tx2"/>
                </a:solidFill>
              </a:rPr>
              <a:t>Native 10 Gigabit Ethernet experiments over long </a:t>
            </a:r>
            <a:r>
              <a:rPr lang="en-GB" sz="1050" i="1" dirty="0" smtClean="0">
                <a:solidFill>
                  <a:schemeClr val="tx2"/>
                </a:solidFill>
              </a:rPr>
              <a:t>distances </a:t>
            </a:r>
            <a:r>
              <a:rPr lang="en-GB" sz="1050" dirty="0" smtClean="0">
                <a:solidFill>
                  <a:schemeClr val="tx2"/>
                </a:solidFill>
              </a:rPr>
              <a:t>in FGCS, doi:10.1016/j.future.2004.10.003 – aka. ATL-D-TN-0001</a:t>
            </a:r>
            <a:endParaRPr lang="en-GB" sz="1050" i="1" dirty="0">
              <a:solidFill>
                <a:schemeClr val="tx2"/>
              </a:solidFill>
            </a:endParaRPr>
          </a:p>
        </p:txBody>
      </p:sp>
      <p:pic>
        <p:nvPicPr>
          <p:cNvPr id="11" name="Picture 10"/>
          <p:cNvPicPr>
            <a:picLocks noChangeAspect="1"/>
          </p:cNvPicPr>
          <p:nvPr/>
        </p:nvPicPr>
        <p:blipFill>
          <a:blip r:embed="rId2"/>
          <a:stretch>
            <a:fillRect/>
          </a:stretch>
        </p:blipFill>
        <p:spPr>
          <a:xfrm>
            <a:off x="4601008" y="961208"/>
            <a:ext cx="4266723" cy="3234355"/>
          </a:xfrm>
          <a:prstGeom prst="rect">
            <a:avLst/>
          </a:prstGeom>
        </p:spPr>
      </p:pic>
      <p:sp>
        <p:nvSpPr>
          <p:cNvPr id="12" name="TextBox 11"/>
          <p:cNvSpPr txBox="1"/>
          <p:nvPr/>
        </p:nvSpPr>
        <p:spPr>
          <a:xfrm>
            <a:off x="7137992" y="420469"/>
            <a:ext cx="1813907" cy="646331"/>
          </a:xfrm>
          <a:prstGeom prst="rect">
            <a:avLst/>
          </a:prstGeom>
          <a:noFill/>
        </p:spPr>
        <p:txBody>
          <a:bodyPr wrap="square" rtlCol="0">
            <a:spAutoFit/>
          </a:bodyPr>
          <a:lstStyle/>
          <a:p>
            <a:r>
              <a:rPr lang="en-US" sz="1200" dirty="0" smtClean="0">
                <a:solidFill>
                  <a:schemeClr val="accent6"/>
                </a:solidFill>
              </a:rPr>
              <a:t>latency AMS-GVA 17 </a:t>
            </a:r>
            <a:r>
              <a:rPr lang="en-US" sz="1200" dirty="0" err="1" smtClean="0">
                <a:solidFill>
                  <a:schemeClr val="accent6"/>
                </a:solidFill>
              </a:rPr>
              <a:t>ms</a:t>
            </a:r>
            <a:endParaRPr lang="en-US" sz="1200" dirty="0" smtClean="0">
              <a:solidFill>
                <a:schemeClr val="accent6"/>
              </a:solidFill>
            </a:endParaRPr>
          </a:p>
          <a:p>
            <a:r>
              <a:rPr lang="en-US" sz="1200" dirty="0" smtClean="0">
                <a:solidFill>
                  <a:schemeClr val="accent6"/>
                </a:solidFill>
              </a:rPr>
              <a:t>congestion event @20ms: 2 </a:t>
            </a:r>
            <a:r>
              <a:rPr lang="en-US" sz="1200" dirty="0" err="1" smtClean="0">
                <a:solidFill>
                  <a:schemeClr val="accent6"/>
                </a:solidFill>
              </a:rPr>
              <a:t>ms</a:t>
            </a:r>
            <a:r>
              <a:rPr lang="en-US" sz="1200" dirty="0" smtClean="0">
                <a:solidFill>
                  <a:schemeClr val="accent6"/>
                </a:solidFill>
              </a:rPr>
              <a:t> of UDP traffic to GVA</a:t>
            </a:r>
            <a:endParaRPr lang="en-GB" sz="1200" dirty="0">
              <a:solidFill>
                <a:schemeClr val="accent6"/>
              </a:solidFill>
            </a:endParaRPr>
          </a:p>
        </p:txBody>
      </p:sp>
    </p:spTree>
    <p:extLst>
      <p:ext uri="{BB962C8B-B14F-4D97-AF65-F5344CB8AC3E}">
        <p14:creationId xmlns:p14="http://schemas.microsoft.com/office/powerpoint/2010/main" val="40982957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LHCOPN – distributing raw data</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65</a:t>
            </a:fld>
            <a:endParaRPr lang="nl-NL" dirty="0"/>
          </a:p>
        </p:txBody>
      </p:sp>
      <p:sp>
        <p:nvSpPr>
          <p:cNvPr id="10" name="Text Placeholder 9"/>
          <p:cNvSpPr>
            <a:spLocks noGrp="1"/>
          </p:cNvSpPr>
          <p:nvPr>
            <p:ph type="body" sz="quarter" idx="14"/>
          </p:nvPr>
        </p:nvSpPr>
        <p:spPr>
          <a:xfrm>
            <a:off x="360363" y="4546927"/>
            <a:ext cx="8326437" cy="169351"/>
          </a:xfrm>
        </p:spPr>
        <p:txBody>
          <a:bodyPr/>
          <a:lstStyle/>
          <a:p>
            <a:r>
              <a:rPr lang="en-US" dirty="0" smtClean="0"/>
              <a:t>Image source</a:t>
            </a:r>
            <a:r>
              <a:rPr lang="en-US" dirty="0"/>
              <a:t>: </a:t>
            </a:r>
            <a:r>
              <a:rPr lang="en-US" dirty="0" err="1" smtClean="0"/>
              <a:t>Edoardo</a:t>
            </a:r>
            <a:r>
              <a:rPr lang="en-US" dirty="0" smtClean="0"/>
              <a:t> </a:t>
            </a:r>
            <a:r>
              <a:rPr lang="en-US" dirty="0" err="1" smtClean="0"/>
              <a:t>Martelli</a:t>
            </a:r>
            <a:r>
              <a:rPr lang="en-US" dirty="0" smtClean="0"/>
              <a:t>, CERN, https</a:t>
            </a:r>
            <a:r>
              <a:rPr lang="en-US" dirty="0"/>
              <a:t>://lhcopn.web.cern.ch/</a:t>
            </a:r>
            <a:endParaRPr lang="en-GB"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182" y="771524"/>
            <a:ext cx="6918960" cy="3891915"/>
          </a:xfrm>
          <a:prstGeom prst="rect">
            <a:avLst/>
          </a:prstGeom>
        </p:spPr>
      </p:pic>
    </p:spTree>
    <p:extLst>
      <p:ext uri="{BB962C8B-B14F-4D97-AF65-F5344CB8AC3E}">
        <p14:creationId xmlns:p14="http://schemas.microsoft.com/office/powerpoint/2010/main" val="40393328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LHCOPN – traffic levels for T1T1 data transfer</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66</a:t>
            </a:fld>
            <a:endParaRPr lang="nl-NL" dirty="0"/>
          </a:p>
        </p:txBody>
      </p:sp>
      <p:sp>
        <p:nvSpPr>
          <p:cNvPr id="6" name="Text Placeholder 5"/>
          <p:cNvSpPr>
            <a:spLocks noGrp="1"/>
          </p:cNvSpPr>
          <p:nvPr>
            <p:ph type="body" sz="quarter" idx="14"/>
          </p:nvPr>
        </p:nvSpPr>
        <p:spPr/>
        <p:txBody>
          <a:bodyPr/>
          <a:lstStyle/>
          <a:p>
            <a:r>
              <a:rPr lang="en-GB" dirty="0" smtClean="0"/>
              <a:t>CERN </a:t>
            </a:r>
            <a:r>
              <a:rPr lang="en-GB" dirty="0" err="1" smtClean="0"/>
              <a:t>OpenMonIT</a:t>
            </a:r>
            <a:r>
              <a:rPr lang="en-GB" dirty="0" smtClean="0"/>
              <a:t> LHCOPN, period Oct 7 .. Oct 14 2022, from https</a:t>
            </a:r>
            <a:r>
              <a:rPr lang="en-GB" dirty="0"/>
              <a:t>://monit-grafana-open.cern.ch/d/HreVOyc7z/all-lhcopn-traffic</a:t>
            </a:r>
          </a:p>
        </p:txBody>
      </p:sp>
      <p:pic>
        <p:nvPicPr>
          <p:cNvPr id="8" name="Picture 7"/>
          <p:cNvPicPr>
            <a:picLocks noChangeAspect="1"/>
          </p:cNvPicPr>
          <p:nvPr/>
        </p:nvPicPr>
        <p:blipFill>
          <a:blip r:embed="rId2"/>
          <a:stretch>
            <a:fillRect/>
          </a:stretch>
        </p:blipFill>
        <p:spPr>
          <a:xfrm>
            <a:off x="1463040" y="816632"/>
            <a:ext cx="6241752" cy="3572806"/>
          </a:xfrm>
          <a:prstGeom prst="rect">
            <a:avLst/>
          </a:prstGeom>
        </p:spPr>
      </p:pic>
    </p:spTree>
    <p:extLst>
      <p:ext uri="{BB962C8B-B14F-4D97-AF65-F5344CB8AC3E}">
        <p14:creationId xmlns:p14="http://schemas.microsoft.com/office/powerpoint/2010/main" val="23685468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LHCone</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67</a:t>
            </a:fld>
            <a:endParaRPr lang="nl-NL" dirty="0"/>
          </a:p>
        </p:txBody>
      </p:sp>
      <p:sp>
        <p:nvSpPr>
          <p:cNvPr id="1580" name="Text Placeholder 1579"/>
          <p:cNvSpPr>
            <a:spLocks noGrp="1"/>
          </p:cNvSpPr>
          <p:nvPr>
            <p:ph type="body" sz="quarter" idx="14"/>
          </p:nvPr>
        </p:nvSpPr>
        <p:spPr/>
        <p:txBody>
          <a:bodyPr/>
          <a:lstStyle/>
          <a:p>
            <a:pPr algn="r"/>
            <a:r>
              <a:rPr lang="en-US" dirty="0" smtClean="0"/>
              <a:t>LHCone (“LHC Open Network Environment”) – visualization by Bill Johnston, ESnet version: October 2022 – updated with new AS1104 links</a:t>
            </a:r>
            <a:endParaRPr lang="en-GB" dirty="0"/>
          </a:p>
        </p:txBody>
      </p:sp>
      <p:pic>
        <p:nvPicPr>
          <p:cNvPr id="2" name="Picture 1"/>
          <p:cNvPicPr>
            <a:picLocks noChangeAspect="1"/>
          </p:cNvPicPr>
          <p:nvPr/>
        </p:nvPicPr>
        <p:blipFill>
          <a:blip r:embed="rId2"/>
          <a:stretch>
            <a:fillRect/>
          </a:stretch>
        </p:blipFill>
        <p:spPr>
          <a:xfrm>
            <a:off x="1727343" y="204040"/>
            <a:ext cx="6959457" cy="4184179"/>
          </a:xfrm>
          <a:prstGeom prst="rect">
            <a:avLst/>
          </a:prstGeom>
        </p:spPr>
      </p:pic>
    </p:spTree>
    <p:extLst>
      <p:ext uri="{BB962C8B-B14F-4D97-AF65-F5344CB8AC3E}">
        <p14:creationId xmlns:p14="http://schemas.microsoft.com/office/powerpoint/2010/main" val="3233557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Just one random (smallish) autonomous system</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68</a:t>
            </a:fld>
            <a:endParaRPr lang="nl-NL" dirty="0"/>
          </a:p>
        </p:txBody>
      </p:sp>
      <p:sp>
        <p:nvSpPr>
          <p:cNvPr id="6" name="Text Placeholder 5"/>
          <p:cNvSpPr>
            <a:spLocks noGrp="1"/>
          </p:cNvSpPr>
          <p:nvPr>
            <p:ph type="body" sz="quarter" idx="14"/>
          </p:nvPr>
        </p:nvSpPr>
        <p:spPr/>
        <p:txBody>
          <a:bodyPr/>
          <a:lstStyle/>
          <a:p>
            <a:r>
              <a:rPr lang="en-US" dirty="0" smtClean="0"/>
              <a:t>AS1104</a:t>
            </a: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2580" y="840985"/>
            <a:ext cx="5615940" cy="3904834"/>
          </a:xfrm>
          <a:prstGeom prst="rect">
            <a:avLst/>
          </a:prstGeom>
        </p:spPr>
      </p:pic>
    </p:spTree>
    <p:extLst>
      <p:ext uri="{BB962C8B-B14F-4D97-AF65-F5344CB8AC3E}">
        <p14:creationId xmlns:p14="http://schemas.microsoft.com/office/powerpoint/2010/main" val="34720396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Exercising the network – sensor data and events</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69</a:t>
            </a:fld>
            <a:endParaRPr lang="nl-NL" dirty="0"/>
          </a:p>
        </p:txBody>
      </p:sp>
      <p:sp>
        <p:nvSpPr>
          <p:cNvPr id="8" name="Text Placeholder 7"/>
          <p:cNvSpPr>
            <a:spLocks noGrp="1"/>
          </p:cNvSpPr>
          <p:nvPr>
            <p:ph type="body" sz="quarter" idx="14"/>
          </p:nvPr>
        </p:nvSpPr>
        <p:spPr/>
        <p:txBody>
          <a:bodyPr/>
          <a:lstStyle/>
          <a:p>
            <a:r>
              <a:rPr lang="en-US" dirty="0" smtClean="0"/>
              <a:t>Image: ballenbak.nikhef.nl, Tristan </a:t>
            </a:r>
            <a:r>
              <a:rPr lang="en-US" dirty="0" err="1" smtClean="0"/>
              <a:t>Suerink</a:t>
            </a:r>
            <a:endParaRPr lang="en-GB" dirty="0"/>
          </a:p>
        </p:txBody>
      </p:sp>
      <p:grpSp>
        <p:nvGrpSpPr>
          <p:cNvPr id="15" name="Group 14"/>
          <p:cNvGrpSpPr/>
          <p:nvPr/>
        </p:nvGrpSpPr>
        <p:grpSpPr>
          <a:xfrm>
            <a:off x="850685" y="886727"/>
            <a:ext cx="7345428" cy="3669975"/>
            <a:chOff x="0" y="0"/>
            <a:chExt cx="9144000" cy="4568590"/>
          </a:xfrm>
        </p:grpSpPr>
        <p:pic>
          <p:nvPicPr>
            <p:cNvPr id="9" name="Picture 8"/>
            <p:cNvPicPr>
              <a:picLocks noChangeAspect="1"/>
            </p:cNvPicPr>
            <p:nvPr/>
          </p:nvPicPr>
          <p:blipFill>
            <a:blip r:embed="rId2"/>
            <a:stretch>
              <a:fillRect/>
            </a:stretch>
          </p:blipFill>
          <p:spPr>
            <a:xfrm>
              <a:off x="0" y="0"/>
              <a:ext cx="9144000" cy="456859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8370" y="517830"/>
              <a:ext cx="5127505" cy="2372693"/>
            </a:xfrm>
            <a:prstGeom prst="rect">
              <a:avLst/>
            </a:prstGeom>
            <a:effectLst>
              <a:glow rad="101600">
                <a:srgbClr val="E3D88B">
                  <a:alpha val="60000"/>
                </a:srgbClr>
              </a:glow>
            </a:effectLst>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490" t="414" r="490" b="-414"/>
            <a:stretch/>
          </p:blipFill>
          <p:spPr>
            <a:xfrm>
              <a:off x="4114800" y="1645920"/>
              <a:ext cx="4886163" cy="2033652"/>
            </a:xfrm>
            <a:prstGeom prst="rect">
              <a:avLst/>
            </a:prstGeom>
            <a:effectLst>
              <a:glow rad="101600">
                <a:srgbClr val="6F2575">
                  <a:alpha val="60000"/>
                </a:srgbClr>
              </a:glow>
            </a:effectLst>
          </p:spPr>
        </p:pic>
        <p:sp>
          <p:nvSpPr>
            <p:cNvPr id="12" name="TextBox 11"/>
            <p:cNvSpPr txBox="1"/>
            <p:nvPr/>
          </p:nvSpPr>
          <p:spPr>
            <a:xfrm>
              <a:off x="5350499" y="2657302"/>
              <a:ext cx="3067735" cy="1430380"/>
            </a:xfrm>
            <a:prstGeom prst="rect">
              <a:avLst/>
            </a:prstGeom>
            <a:solidFill>
              <a:srgbClr val="EAEAE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1600" b="0" i="0" u="none" strike="noStrike" cap="none" spc="0" normalizeH="0" dirty="0" smtClean="0">
                  <a:ln>
                    <a:noFill/>
                  </a:ln>
                  <a:solidFill>
                    <a:srgbClr val="6F2575"/>
                  </a:solidFill>
                  <a:effectLst/>
                  <a:uFillTx/>
                  <a:latin typeface="+mn-lt"/>
                  <a:ea typeface="+mn-ea"/>
                  <a:cs typeface="+mn-cs"/>
                  <a:sym typeface="Arial"/>
                </a:rPr>
                <a:t>400 </a:t>
              </a:r>
              <a:r>
                <a:rPr kumimoji="0" lang="en-GB" sz="1600" b="0" i="0" u="none" strike="noStrike" cap="none" spc="0" normalizeH="0" dirty="0" err="1" smtClean="0">
                  <a:ln>
                    <a:noFill/>
                  </a:ln>
                  <a:solidFill>
                    <a:srgbClr val="6F2575"/>
                  </a:solidFill>
                  <a:effectLst/>
                  <a:uFillTx/>
                  <a:latin typeface="+mn-lt"/>
                  <a:ea typeface="+mn-ea"/>
                  <a:cs typeface="+mn-cs"/>
                  <a:sym typeface="Arial"/>
                </a:rPr>
                <a:t>Gbps</a:t>
              </a:r>
              <a:r>
                <a:rPr kumimoji="0" lang="en-GB" sz="1600" b="0" i="0" u="none" strike="noStrike" cap="none" spc="0" normalizeH="0" dirty="0" smtClean="0">
                  <a:ln>
                    <a:noFill/>
                  </a:ln>
                  <a:solidFill>
                    <a:srgbClr val="6F2575"/>
                  </a:solidFill>
                  <a:effectLst/>
                  <a:uFillTx/>
                  <a:latin typeface="+mn-lt"/>
                  <a:ea typeface="+mn-ea"/>
                  <a:cs typeface="+mn-cs"/>
                  <a:sym typeface="Arial"/>
                </a:rPr>
                <a:t> and 593 </a:t>
              </a:r>
              <a:r>
                <a:rPr kumimoji="0" lang="en-GB" sz="1600" b="0" i="0" u="none" strike="noStrike" cap="none" spc="0" normalizeH="0" dirty="0" err="1" smtClean="0">
                  <a:ln>
                    <a:noFill/>
                  </a:ln>
                  <a:solidFill>
                    <a:srgbClr val="6F2575"/>
                  </a:solidFill>
                  <a:effectLst/>
                  <a:uFillTx/>
                  <a:latin typeface="+mn-lt"/>
                  <a:ea typeface="+mn-ea"/>
                  <a:cs typeface="+mn-cs"/>
                  <a:sym typeface="Arial"/>
                </a:rPr>
                <a:t>Mpps</a:t>
              </a:r>
              <a:r>
                <a:rPr kumimoji="0" lang="en-GB" sz="1600" b="0" i="0" u="none" strike="noStrike" cap="none" spc="0" normalizeH="0" dirty="0" smtClean="0">
                  <a:ln>
                    <a:noFill/>
                  </a:ln>
                  <a:solidFill>
                    <a:srgbClr val="6F2575"/>
                  </a:solidFill>
                  <a:effectLst/>
                  <a:uFillTx/>
                  <a:latin typeface="+mn-lt"/>
                  <a:ea typeface="+mn-ea"/>
                  <a:cs typeface="+mn-cs"/>
                  <a:sym typeface="Arial"/>
                </a:rPr>
                <a:t> – </a:t>
              </a:r>
              <a:br>
                <a:rPr kumimoji="0" lang="en-GB" sz="1600" b="0" i="0" u="none" strike="noStrike" cap="none" spc="0" normalizeH="0" dirty="0" smtClean="0">
                  <a:ln>
                    <a:noFill/>
                  </a:ln>
                  <a:solidFill>
                    <a:srgbClr val="6F2575"/>
                  </a:solidFill>
                  <a:effectLst/>
                  <a:uFillTx/>
                  <a:latin typeface="+mn-lt"/>
                  <a:ea typeface="+mn-ea"/>
                  <a:cs typeface="+mn-cs"/>
                  <a:sym typeface="Arial"/>
                </a:rPr>
              </a:br>
              <a:r>
                <a:rPr kumimoji="0" lang="en-GB" sz="1600" b="0" i="0" u="none" strike="noStrike" cap="none" spc="0" normalizeH="0" dirty="0" smtClean="0">
                  <a:ln>
                    <a:noFill/>
                  </a:ln>
                  <a:solidFill>
                    <a:srgbClr val="6F2575"/>
                  </a:solidFill>
                  <a:effectLst/>
                  <a:uFillTx/>
                  <a:latin typeface="+mn-lt"/>
                  <a:ea typeface="+mn-ea"/>
                  <a:cs typeface="+mn-cs"/>
                  <a:sym typeface="Arial"/>
                </a:rPr>
                <a:t>connected to CERN via SURF</a:t>
              </a:r>
            </a:p>
            <a:p>
              <a:pPr marL="0" marR="0" indent="0" algn="ctr" defTabSz="825500" rtl="0" fontAlgn="auto" latinLnBrk="0" hangingPunct="0">
                <a:lnSpc>
                  <a:spcPct val="100000"/>
                </a:lnSpc>
                <a:spcBef>
                  <a:spcPts val="0"/>
                </a:spcBef>
                <a:spcAft>
                  <a:spcPts val="0"/>
                </a:spcAft>
                <a:buClrTx/>
                <a:buSzTx/>
                <a:buFontTx/>
                <a:buNone/>
                <a:tabLst/>
              </a:pPr>
              <a:endParaRPr kumimoji="0" lang="en-GB" sz="1200" b="0" i="0" u="none" strike="noStrike" cap="none" spc="0" normalizeH="0" dirty="0" smtClean="0">
                <a:ln>
                  <a:noFill/>
                </a:ln>
                <a:solidFill>
                  <a:srgbClr val="6F2575"/>
                </a:solidFill>
                <a:effectLst/>
                <a:uFillTx/>
                <a:sym typeface="Arial"/>
              </a:endParaRPr>
            </a:p>
            <a:p>
              <a:pPr marL="0" marR="0" indent="0" algn="ctr" defTabSz="825500" rtl="0" fontAlgn="auto" latinLnBrk="0" hangingPunct="0">
                <a:lnSpc>
                  <a:spcPct val="100000"/>
                </a:lnSpc>
                <a:spcBef>
                  <a:spcPts val="0"/>
                </a:spcBef>
                <a:spcAft>
                  <a:spcPts val="0"/>
                </a:spcAft>
                <a:buClrTx/>
                <a:buSzTx/>
                <a:buFontTx/>
                <a:buNone/>
                <a:tabLst/>
              </a:pPr>
              <a:endParaRPr lang="en-GB" sz="1200" cap="none" dirty="0">
                <a:solidFill>
                  <a:srgbClr val="6F2575"/>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GB" sz="1200" b="0" i="0" u="none" strike="noStrike" cap="none" spc="0" normalizeH="0" dirty="0" smtClean="0">
                <a:ln>
                  <a:noFill/>
                </a:ln>
                <a:solidFill>
                  <a:srgbClr val="6F2575"/>
                </a:solidFill>
                <a:effectLst/>
                <a:uFillTx/>
                <a:sym typeface="Arial"/>
              </a:endParaRPr>
            </a:p>
          </p:txBody>
        </p:sp>
        <p:pic>
          <p:nvPicPr>
            <p:cNvPr id="13" name="Picture 12"/>
            <p:cNvPicPr>
              <a:picLocks noChangeAspect="1"/>
            </p:cNvPicPr>
            <p:nvPr/>
          </p:nvPicPr>
          <p:blipFill>
            <a:blip r:embed="rId5"/>
            <a:stretch>
              <a:fillRect/>
            </a:stretch>
          </p:blipFill>
          <p:spPr>
            <a:xfrm>
              <a:off x="5031725" y="3454510"/>
              <a:ext cx="3937724" cy="598591"/>
            </a:xfrm>
            <a:prstGeom prst="rect">
              <a:avLst/>
            </a:prstGeom>
          </p:spPr>
        </p:pic>
        <p:sp>
          <p:nvSpPr>
            <p:cNvPr id="14" name="TextBox 13"/>
            <p:cNvSpPr txBox="1"/>
            <p:nvPr/>
          </p:nvSpPr>
          <p:spPr>
            <a:xfrm>
              <a:off x="7357738" y="1176857"/>
              <a:ext cx="1025923" cy="348813"/>
            </a:xfrm>
            <a:prstGeom prst="rect">
              <a:avLst/>
            </a:prstGeom>
            <a:solidFill>
              <a:srgbClr val="EAEAEA"/>
            </a:solidFill>
            <a:ln w="127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1600" b="0" i="0" u="none" strike="noStrike" cap="none" spc="0" normalizeH="0" dirty="0" smtClean="0">
                  <a:ln>
                    <a:noFill/>
                  </a:ln>
                  <a:solidFill>
                    <a:srgbClr val="6F2575"/>
                  </a:solidFill>
                  <a:effectLst/>
                  <a:uFillTx/>
                  <a:latin typeface="+mn-lt"/>
                  <a:ea typeface="+mn-ea"/>
                  <a:cs typeface="+mn-cs"/>
                  <a:sym typeface="Arial"/>
                </a:rPr>
                <a:t>1.02 </a:t>
              </a:r>
              <a:r>
                <a:rPr kumimoji="0" lang="en-GB" sz="1600" b="0" i="0" u="none" strike="noStrike" cap="none" spc="0" normalizeH="0" dirty="0" err="1" smtClean="0">
                  <a:ln>
                    <a:noFill/>
                  </a:ln>
                  <a:solidFill>
                    <a:srgbClr val="6F2575"/>
                  </a:solidFill>
                  <a:effectLst/>
                  <a:uFillTx/>
                  <a:latin typeface="+mn-lt"/>
                  <a:ea typeface="+mn-ea"/>
                  <a:cs typeface="+mn-cs"/>
                  <a:sym typeface="Arial"/>
                </a:rPr>
                <a:t>Bpps</a:t>
              </a:r>
              <a:endParaRPr kumimoji="0" lang="en-GB" sz="1200" b="0" i="0" u="none" strike="noStrike" cap="none" spc="0" normalizeH="0" dirty="0" smtClean="0">
                <a:ln>
                  <a:noFill/>
                </a:ln>
                <a:solidFill>
                  <a:srgbClr val="6F2575"/>
                </a:solidFill>
                <a:effectLst/>
                <a:uFillTx/>
                <a:sym typeface="Arial"/>
              </a:endParaRPr>
            </a:p>
          </p:txBody>
        </p:sp>
      </p:grpSp>
    </p:spTree>
    <p:extLst>
      <p:ext uri="{BB962C8B-B14F-4D97-AF65-F5344CB8AC3E}">
        <p14:creationId xmlns:p14="http://schemas.microsoft.com/office/powerpoint/2010/main" val="25022875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708927" y="1251316"/>
            <a:ext cx="2926712" cy="1982847"/>
          </a:xfrm>
          <a:prstGeom prst="rect">
            <a:avLst/>
          </a:prstGeom>
        </p:spPr>
      </p:pic>
      <p:sp>
        <p:nvSpPr>
          <p:cNvPr id="2" name="Title 1"/>
          <p:cNvSpPr>
            <a:spLocks noGrp="1"/>
          </p:cNvSpPr>
          <p:nvPr>
            <p:ph type="title"/>
          </p:nvPr>
        </p:nvSpPr>
        <p:spPr/>
        <p:txBody>
          <a:bodyPr/>
          <a:lstStyle/>
          <a:p>
            <a:r>
              <a:rPr lang="en-US" dirty="0" smtClean="0"/>
              <a:t>Larger scales for both facilities and computing</a:t>
            </a:r>
            <a:endParaRPr lang="en-GB" dirty="0"/>
          </a:p>
        </p:txBody>
      </p:sp>
      <p:sp>
        <p:nvSpPr>
          <p:cNvPr id="3" name="Footer Placeholder 2"/>
          <p:cNvSpPr>
            <a:spLocks noGrp="1"/>
          </p:cNvSpPr>
          <p:nvPr>
            <p:ph type="ftr" sz="quarter" idx="11"/>
          </p:nvPr>
        </p:nvSpPr>
        <p:spPr/>
        <p:txBody>
          <a:bodyPr/>
          <a:lstStyle/>
          <a:p>
            <a:r>
              <a:rPr lang="en-US" dirty="0"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7</a:t>
            </a:fld>
            <a:endParaRPr lang="nl-NL" dirty="0"/>
          </a:p>
        </p:txBody>
      </p:sp>
      <p:grpSp>
        <p:nvGrpSpPr>
          <p:cNvPr id="6" name="Group 5"/>
          <p:cNvGrpSpPr/>
          <p:nvPr/>
        </p:nvGrpSpPr>
        <p:grpSpPr>
          <a:xfrm>
            <a:off x="170387" y="1071767"/>
            <a:ext cx="3486999" cy="2659315"/>
            <a:chOff x="9047748" y="1846929"/>
            <a:chExt cx="15684991" cy="11961959"/>
          </a:xfrm>
        </p:grpSpPr>
        <p:sp>
          <p:nvSpPr>
            <p:cNvPr id="7" name="Shape 335"/>
            <p:cNvSpPr txBox="1">
              <a:spLocks/>
            </p:cNvSpPr>
            <p:nvPr/>
          </p:nvSpPr>
          <p:spPr>
            <a:xfrm>
              <a:off x="23628523" y="13373801"/>
              <a:ext cx="28842" cy="6922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309563"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FFFFFF"/>
                  </a:solidFill>
                  <a:effectLst/>
                  <a:uFillTx/>
                  <a:latin typeface="+mn-lt"/>
                  <a:ea typeface="+mn-ea"/>
                  <a:cs typeface="+mn-cs"/>
                  <a:sym typeface="Arial"/>
                </a:defRPr>
              </a:lvl1pPr>
              <a:lvl2pPr marL="0" marR="0" indent="8572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2pPr>
              <a:lvl3pPr marL="0" marR="0" indent="17145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3pPr>
              <a:lvl4pPr marL="0" marR="0" indent="25717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4pPr>
              <a:lvl5pPr marL="0" marR="0" indent="34290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5pPr>
              <a:lvl6pPr marL="0" marR="0" indent="42862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6pPr>
              <a:lvl7pPr marL="0" marR="0" indent="51435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7pPr>
              <a:lvl8pPr marL="0" marR="0" indent="60007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8pPr>
              <a:lvl9pPr marL="0" marR="0" indent="68580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9pPr>
            </a:lstStyle>
            <a:p>
              <a:pPr defTabSz="116086"/>
              <a:fld id="{86CB4B4D-7CA3-9044-876B-883B54F8677D}" type="slidenum">
                <a:rPr lang="en-GB" sz="100">
                  <a:latin typeface="Akkurat Std"/>
                </a:rPr>
                <a:pPr defTabSz="116086"/>
                <a:t>7</a:t>
              </a:fld>
              <a:endParaRPr lang="en-GB" sz="100">
                <a:latin typeface="Akkurat Std"/>
              </a:endParaRPr>
            </a:p>
          </p:txBody>
        </p:sp>
        <p:sp>
          <p:nvSpPr>
            <p:cNvPr id="8" name="Shape 348"/>
            <p:cNvSpPr/>
            <p:nvPr/>
          </p:nvSpPr>
          <p:spPr>
            <a:xfrm>
              <a:off x="10524468" y="12409941"/>
              <a:ext cx="3219454" cy="340392"/>
            </a:xfrm>
            <a:prstGeom prst="rect">
              <a:avLst/>
            </a:prstGeom>
            <a:ln w="12700">
              <a:miter lim="400000"/>
            </a:ln>
            <a:extLst>
              <a:ext uri="{C572A759-6A51-4108-AA02-DFA0A04FC94B}">
                <ma14:wrappingTextBoxFlag xmlns:ma14="http://schemas.microsoft.com/office/mac/drawingml/2011/main" xmlns="" val="1"/>
              </a:ext>
            </a:extLst>
          </p:spPr>
          <p:txBody>
            <a:bodyPr lIns="28575" tIns="28575" rIns="28575" bIns="28575" anchor="ctr">
              <a:spAutoFit/>
            </a:bodyPr>
            <a:lstStyle>
              <a:lvl1pPr marL="40640" marR="40640" defTabSz="914400">
                <a:buClr>
                  <a:srgbClr val="9B9B9B"/>
                </a:buClr>
                <a:buFont typeface="Helvetica"/>
                <a:defRPr sz="1400" b="0" i="0">
                  <a:solidFill>
                    <a:srgbClr val="9B9B9B"/>
                  </a:solidFill>
                  <a:uFill>
                    <a:solidFill>
                      <a:srgbClr val="9B9B9B"/>
                    </a:solidFill>
                  </a:uFill>
                  <a:latin typeface="Helvetica"/>
                  <a:ea typeface="Helvetica"/>
                  <a:cs typeface="Helvetica"/>
                  <a:sym typeface="Helvetica"/>
                </a:defRPr>
              </a:lvl1pPr>
            </a:lstStyle>
            <a:p>
              <a:pPr marL="15240" marR="15240" defTabSz="342900"/>
              <a:r>
                <a:rPr sz="100" cap="none">
                  <a:latin typeface="Akkurat Std"/>
                </a:rPr>
                <a:t>Haarlemse Chemische Kring</a:t>
              </a:r>
            </a:p>
          </p:txBody>
        </p:sp>
        <p:pic>
          <p:nvPicPr>
            <p:cNvPr id="9" name="CERN_arial.jpg"/>
            <p:cNvPicPr>
              <a:picLocks/>
            </p:cNvPicPr>
            <p:nvPr/>
          </p:nvPicPr>
          <p:blipFill>
            <a:blip r:embed="rId3" cstate="print">
              <a:extLst/>
            </a:blip>
            <a:stretch>
              <a:fillRect/>
            </a:stretch>
          </p:blipFill>
          <p:spPr>
            <a:xfrm>
              <a:off x="9047748" y="1846929"/>
              <a:ext cx="15684991" cy="11961959"/>
            </a:xfrm>
            <a:prstGeom prst="rect">
              <a:avLst/>
            </a:prstGeom>
            <a:ln w="12700">
              <a:miter lim="400000"/>
            </a:ln>
          </p:spPr>
        </p:pic>
        <p:sp>
          <p:nvSpPr>
            <p:cNvPr id="10" name="Shape 350"/>
            <p:cNvSpPr/>
            <p:nvPr/>
          </p:nvSpPr>
          <p:spPr>
            <a:xfrm>
              <a:off x="15617959" y="10695978"/>
              <a:ext cx="885826" cy="2383"/>
            </a:xfrm>
            <a:prstGeom prst="line">
              <a:avLst/>
            </a:prstGeom>
            <a:ln w="25400">
              <a:solidFill>
                <a:srgbClr val="FFFB00"/>
              </a:solidFill>
              <a:tailEnd type="triangle"/>
            </a:ln>
          </p:spPr>
          <p:txBody>
            <a:bodyPr lIns="28575" tIns="28575" rIns="28575" bIns="28575" anchor="ctr"/>
            <a:lstStyle/>
            <a:p>
              <a:pPr defTabSz="171446">
                <a:defRPr sz="2200" b="0" i="0">
                  <a:latin typeface="Helvetica"/>
                  <a:ea typeface="Helvetica"/>
                  <a:cs typeface="Helvetica"/>
                  <a:sym typeface="Helvetica"/>
                </a:defRPr>
              </a:pPr>
              <a:endParaRPr sz="100" cap="none">
                <a:solidFill>
                  <a:srgbClr val="000000"/>
                </a:solidFill>
                <a:latin typeface="Akkurat Std"/>
                <a:cs typeface="Helvetica"/>
                <a:sym typeface="Helvetica"/>
              </a:endParaRPr>
            </a:p>
          </p:txBody>
        </p:sp>
        <p:sp>
          <p:nvSpPr>
            <p:cNvPr id="11" name="Shape 351"/>
            <p:cNvSpPr/>
            <p:nvPr/>
          </p:nvSpPr>
          <p:spPr>
            <a:xfrm flipH="1">
              <a:off x="20025461" y="9544089"/>
              <a:ext cx="949110" cy="454883"/>
            </a:xfrm>
            <a:prstGeom prst="line">
              <a:avLst/>
            </a:prstGeom>
            <a:ln w="25400">
              <a:solidFill>
                <a:srgbClr val="FFFB00"/>
              </a:solidFill>
              <a:tailEnd type="triangle"/>
            </a:ln>
          </p:spPr>
          <p:txBody>
            <a:bodyPr lIns="28575" tIns="28575" rIns="28575" bIns="28575" anchor="ctr"/>
            <a:lstStyle/>
            <a:p>
              <a:pPr defTabSz="171446">
                <a:defRPr sz="2200" b="0" i="0">
                  <a:latin typeface="Helvetica"/>
                  <a:ea typeface="Helvetica"/>
                  <a:cs typeface="Helvetica"/>
                  <a:sym typeface="Helvetica"/>
                </a:defRPr>
              </a:pPr>
              <a:endParaRPr sz="100" cap="none">
                <a:solidFill>
                  <a:srgbClr val="000000"/>
                </a:solidFill>
                <a:latin typeface="Akkurat Std"/>
                <a:cs typeface="Helvetica"/>
                <a:sym typeface="Helvetica"/>
              </a:endParaRPr>
            </a:p>
          </p:txBody>
        </p:sp>
        <p:sp>
          <p:nvSpPr>
            <p:cNvPr id="12" name="Shape 352"/>
            <p:cNvSpPr/>
            <p:nvPr/>
          </p:nvSpPr>
          <p:spPr>
            <a:xfrm>
              <a:off x="19692278" y="10172105"/>
              <a:ext cx="599916" cy="328800"/>
            </a:xfrm>
            <a:prstGeom prst="rect">
              <a:avLst/>
            </a:prstGeom>
            <a:ln w="12700">
              <a:miter lim="400000"/>
            </a:ln>
            <a:extLst>
              <a:ext uri="{C572A759-6A51-4108-AA02-DFA0A04FC94B}">
                <ma14:wrappingTextBoxFlag xmlns:ma14="http://schemas.microsoft.com/office/mac/drawingml/2011/main" xmlns="" val="1"/>
              </a:ext>
            </a:extLst>
          </p:spPr>
          <p:txBody>
            <a:bodyPr wrap="none" lIns="28575" tIns="28575" rIns="28575" bIns="28575">
              <a:spAutoFit/>
            </a:bodyPr>
            <a:lstStyle>
              <a:lvl1pPr marL="40640" marR="40640" defTabSz="914400">
                <a:buClr>
                  <a:srgbClr val="FFFB00"/>
                </a:buClr>
                <a:buFont typeface="Times New Roman"/>
                <a:defRPr sz="3000" i="0">
                  <a:solidFill>
                    <a:srgbClr val="FFFB00"/>
                  </a:solidFill>
                  <a:uFill>
                    <a:solidFill>
                      <a:srgbClr val="FFFB00"/>
                    </a:solidFill>
                  </a:uFill>
                  <a:latin typeface="Times New Roman"/>
                  <a:ea typeface="Times New Roman"/>
                  <a:cs typeface="Times New Roman"/>
                  <a:sym typeface="Times New Roman"/>
                </a:defRPr>
              </a:lvl1pPr>
            </a:lstStyle>
            <a:p>
              <a:pPr marL="15240" marR="15240" defTabSz="342900"/>
              <a:r>
                <a:rPr sz="100" b="1" cap="none">
                  <a:latin typeface="Akkurat Std"/>
                </a:rPr>
                <a:t>protons</a:t>
              </a:r>
            </a:p>
          </p:txBody>
        </p:sp>
        <p:pic>
          <p:nvPicPr>
            <p:cNvPr id="13" name="lhcb-logo.png"/>
            <p:cNvPicPr>
              <a:picLocks/>
            </p:cNvPicPr>
            <p:nvPr/>
          </p:nvPicPr>
          <p:blipFill>
            <a:blip r:embed="rId4" cstate="print">
              <a:extLst/>
            </a:blip>
            <a:stretch>
              <a:fillRect/>
            </a:stretch>
          </p:blipFill>
          <p:spPr>
            <a:xfrm>
              <a:off x="20443480" y="6901601"/>
              <a:ext cx="2688833" cy="1852615"/>
            </a:xfrm>
            <a:prstGeom prst="rect">
              <a:avLst/>
            </a:prstGeom>
            <a:ln w="12700">
              <a:miter lim="400000"/>
            </a:ln>
          </p:spPr>
        </p:pic>
        <p:grpSp>
          <p:nvGrpSpPr>
            <p:cNvPr id="14" name="Group 358"/>
            <p:cNvGrpSpPr/>
            <p:nvPr/>
          </p:nvGrpSpPr>
          <p:grpSpPr>
            <a:xfrm>
              <a:off x="17839665" y="9498210"/>
              <a:ext cx="1143002" cy="1848314"/>
              <a:chOff x="0" y="0"/>
              <a:chExt cx="1143000" cy="1848312"/>
            </a:xfrm>
          </p:grpSpPr>
          <p:sp>
            <p:nvSpPr>
              <p:cNvPr id="27" name="Shape 355"/>
              <p:cNvSpPr/>
              <p:nvPr/>
            </p:nvSpPr>
            <p:spPr>
              <a:xfrm>
                <a:off x="0" y="0"/>
                <a:ext cx="1143000" cy="1828800"/>
              </a:xfrm>
              <a:prstGeom prst="rect">
                <a:avLst/>
              </a:prstGeom>
              <a:solidFill>
                <a:srgbClr val="FFFDA9"/>
              </a:solidFill>
              <a:ln w="12700" cap="flat">
                <a:noFill/>
                <a:miter lim="400000"/>
              </a:ln>
              <a:effectLst/>
            </p:spPr>
            <p:txBody>
              <a:bodyPr wrap="square" lIns="28575" tIns="28575" rIns="28575" bIns="28575" numCol="1" anchor="ctr">
                <a:noAutofit/>
              </a:bodyPr>
              <a:lstStyle/>
              <a:p>
                <a:pPr marL="15240" marR="15240" algn="ctr" defTabSz="342900">
                  <a:defRPr sz="5800" b="0" i="0">
                    <a:uFill>
                      <a:solidFill>
                        <a:srgbClr val="000000"/>
                      </a:solidFill>
                    </a:uFill>
                    <a:latin typeface="Helvetica"/>
                    <a:ea typeface="Helvetica"/>
                    <a:cs typeface="Helvetica"/>
                    <a:sym typeface="Helvetica"/>
                  </a:defRPr>
                </a:pPr>
                <a:endParaRPr sz="1050" cap="none">
                  <a:solidFill>
                    <a:srgbClr val="000000"/>
                  </a:solidFill>
                  <a:uFill>
                    <a:solidFill>
                      <a:srgbClr val="000000"/>
                    </a:solidFill>
                  </a:uFill>
                  <a:latin typeface="Akkurat Std"/>
                  <a:cs typeface="Helvetica"/>
                  <a:sym typeface="Helvetica"/>
                </a:endParaRPr>
              </a:p>
            </p:txBody>
          </p:sp>
          <p:pic>
            <p:nvPicPr>
              <p:cNvPr id="28" name="atlas-logo.png"/>
              <p:cNvPicPr>
                <a:picLocks/>
              </p:cNvPicPr>
              <p:nvPr/>
            </p:nvPicPr>
            <p:blipFill>
              <a:blip r:embed="rId5" cstate="print">
                <a:extLst/>
              </a:blip>
              <a:stretch>
                <a:fillRect/>
              </a:stretch>
            </p:blipFill>
            <p:spPr>
              <a:xfrm>
                <a:off x="0" y="114300"/>
                <a:ext cx="1102519" cy="1700213"/>
              </a:xfrm>
              <a:prstGeom prst="rect">
                <a:avLst/>
              </a:prstGeom>
              <a:ln w="12700" cap="flat">
                <a:noFill/>
                <a:miter lim="400000"/>
              </a:ln>
              <a:effectLst/>
            </p:spPr>
          </p:pic>
          <p:sp>
            <p:nvSpPr>
              <p:cNvPr id="29" name="Shape 357"/>
              <p:cNvSpPr/>
              <p:nvPr/>
            </p:nvSpPr>
            <p:spPr>
              <a:xfrm rot="16260000">
                <a:off x="63927" y="817139"/>
                <a:ext cx="1733546" cy="3287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8575" tIns="28575" rIns="28575" bIns="28575" numCol="1" anchor="t">
                <a:spAutoFit/>
              </a:bodyPr>
              <a:lstStyle>
                <a:lvl1pPr marL="40640" marR="40640" defTabSz="914400">
                  <a:spcBef>
                    <a:spcPts val="1100"/>
                  </a:spcBef>
                  <a:buClr>
                    <a:srgbClr val="000000"/>
                  </a:buClr>
                  <a:buFont typeface="Helvetica"/>
                  <a:defRPr sz="2200" b="0" i="0">
                    <a:uFill>
                      <a:solidFill>
                        <a:srgbClr val="000000"/>
                      </a:solidFill>
                    </a:uFill>
                    <a:latin typeface="Helvetica"/>
                    <a:ea typeface="Helvetica"/>
                    <a:cs typeface="Helvetica"/>
                    <a:sym typeface="Helvetica"/>
                  </a:defRPr>
                </a:lvl1pPr>
              </a:lstStyle>
              <a:p>
                <a:pPr marL="15240" marR="15240" defTabSz="342900">
                  <a:spcBef>
                    <a:spcPts val="413"/>
                  </a:spcBef>
                </a:pPr>
                <a:r>
                  <a:rPr sz="100" cap="none">
                    <a:solidFill>
                      <a:srgbClr val="000000"/>
                    </a:solidFill>
                    <a:latin typeface="Akkurat Std"/>
                  </a:rPr>
                  <a:t>Atlas</a:t>
                </a:r>
              </a:p>
            </p:txBody>
          </p:sp>
        </p:grpSp>
        <p:pic>
          <p:nvPicPr>
            <p:cNvPr id="15" name="alice-logo.png"/>
            <p:cNvPicPr>
              <a:picLocks/>
            </p:cNvPicPr>
            <p:nvPr/>
          </p:nvPicPr>
          <p:blipFill>
            <a:blip r:embed="rId6" cstate="print">
              <a:extLst/>
            </a:blip>
            <a:srcRect t="1533"/>
            <a:stretch>
              <a:fillRect/>
            </a:stretch>
          </p:blipFill>
          <p:spPr>
            <a:xfrm>
              <a:off x="11261052" y="8460726"/>
              <a:ext cx="2487813" cy="2599392"/>
            </a:xfrm>
            <a:custGeom>
              <a:avLst/>
              <a:gdLst/>
              <a:ahLst/>
              <a:cxnLst>
                <a:cxn ang="0">
                  <a:pos x="wd2" y="hd2"/>
                </a:cxn>
                <a:cxn ang="5400000">
                  <a:pos x="wd2" y="hd2"/>
                </a:cxn>
                <a:cxn ang="10800000">
                  <a:pos x="wd2" y="hd2"/>
                </a:cxn>
                <a:cxn ang="16200000">
                  <a:pos x="wd2" y="hd2"/>
                </a:cxn>
              </a:cxnLst>
              <a:rect l="0" t="0" r="r" b="b"/>
              <a:pathLst>
                <a:path w="21600" h="21600" extrusionOk="0">
                  <a:moveTo>
                    <a:pt x="6233" y="0"/>
                  </a:moveTo>
                  <a:lnTo>
                    <a:pt x="3118" y="3136"/>
                  </a:lnTo>
                  <a:lnTo>
                    <a:pt x="0" y="6276"/>
                  </a:lnTo>
                  <a:lnTo>
                    <a:pt x="0" y="13936"/>
                  </a:lnTo>
                  <a:lnTo>
                    <a:pt x="0" y="21600"/>
                  </a:lnTo>
                  <a:lnTo>
                    <a:pt x="10798" y="21600"/>
                  </a:lnTo>
                  <a:lnTo>
                    <a:pt x="21600" y="21600"/>
                  </a:lnTo>
                  <a:lnTo>
                    <a:pt x="21600" y="14025"/>
                  </a:lnTo>
                  <a:lnTo>
                    <a:pt x="21600" y="6447"/>
                  </a:lnTo>
                  <a:lnTo>
                    <a:pt x="18403" y="3222"/>
                  </a:lnTo>
                  <a:lnTo>
                    <a:pt x="15205" y="0"/>
                  </a:lnTo>
                  <a:lnTo>
                    <a:pt x="10719" y="0"/>
                  </a:lnTo>
                  <a:lnTo>
                    <a:pt x="6233" y="0"/>
                  </a:lnTo>
                  <a:close/>
                </a:path>
              </a:pathLst>
            </a:custGeom>
            <a:ln w="12700">
              <a:miter lim="400000"/>
            </a:ln>
          </p:spPr>
        </p:pic>
        <p:pic>
          <p:nvPicPr>
            <p:cNvPr id="16" name="ATLAS.png"/>
            <p:cNvPicPr>
              <a:picLocks/>
            </p:cNvPicPr>
            <p:nvPr/>
          </p:nvPicPr>
          <p:blipFill>
            <a:blip r:embed="rId7" cstate="print">
              <a:extLst/>
            </a:blip>
            <a:stretch>
              <a:fillRect/>
            </a:stretch>
          </p:blipFill>
          <p:spPr>
            <a:xfrm>
              <a:off x="15302117" y="9090024"/>
              <a:ext cx="5075092" cy="2986923"/>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0800"/>
                  </a:lnTo>
                  <a:lnTo>
                    <a:pt x="0" y="21600"/>
                  </a:lnTo>
                  <a:lnTo>
                    <a:pt x="2961" y="21600"/>
                  </a:lnTo>
                  <a:cubicBezTo>
                    <a:pt x="5577" y="21600"/>
                    <a:pt x="5920" y="21592"/>
                    <a:pt x="5906" y="21531"/>
                  </a:cubicBezTo>
                  <a:cubicBezTo>
                    <a:pt x="5897" y="21493"/>
                    <a:pt x="5880" y="21473"/>
                    <a:pt x="5868" y="21486"/>
                  </a:cubicBezTo>
                  <a:cubicBezTo>
                    <a:pt x="5827" y="21529"/>
                    <a:pt x="5806" y="21405"/>
                    <a:pt x="5796" y="21045"/>
                  </a:cubicBezTo>
                  <a:cubicBezTo>
                    <a:pt x="5788" y="20770"/>
                    <a:pt x="5796" y="20677"/>
                    <a:pt x="5827" y="20633"/>
                  </a:cubicBezTo>
                  <a:cubicBezTo>
                    <a:pt x="5850" y="20601"/>
                    <a:pt x="5862" y="20558"/>
                    <a:pt x="5855" y="20538"/>
                  </a:cubicBezTo>
                  <a:cubicBezTo>
                    <a:pt x="5843" y="20505"/>
                    <a:pt x="5785" y="19952"/>
                    <a:pt x="5778" y="19795"/>
                  </a:cubicBezTo>
                  <a:cubicBezTo>
                    <a:pt x="5776" y="19754"/>
                    <a:pt x="5763" y="19723"/>
                    <a:pt x="5748" y="19722"/>
                  </a:cubicBezTo>
                  <a:cubicBezTo>
                    <a:pt x="5732" y="19721"/>
                    <a:pt x="5701" y="19712"/>
                    <a:pt x="5681" y="19702"/>
                  </a:cubicBezTo>
                  <a:cubicBezTo>
                    <a:pt x="5653" y="19690"/>
                    <a:pt x="5642" y="19736"/>
                    <a:pt x="5640" y="19870"/>
                  </a:cubicBezTo>
                  <a:cubicBezTo>
                    <a:pt x="5639" y="19977"/>
                    <a:pt x="5624" y="20055"/>
                    <a:pt x="5606" y="20055"/>
                  </a:cubicBezTo>
                  <a:cubicBezTo>
                    <a:pt x="5589" y="20055"/>
                    <a:pt x="5565" y="20070"/>
                    <a:pt x="5554" y="20089"/>
                  </a:cubicBezTo>
                  <a:cubicBezTo>
                    <a:pt x="5543" y="20108"/>
                    <a:pt x="5516" y="20097"/>
                    <a:pt x="5493" y="20065"/>
                  </a:cubicBezTo>
                  <a:cubicBezTo>
                    <a:pt x="5458" y="20016"/>
                    <a:pt x="5455" y="20027"/>
                    <a:pt x="5472" y="20147"/>
                  </a:cubicBezTo>
                  <a:cubicBezTo>
                    <a:pt x="5483" y="20223"/>
                    <a:pt x="5515" y="20360"/>
                    <a:pt x="5543" y="20452"/>
                  </a:cubicBezTo>
                  <a:cubicBezTo>
                    <a:pt x="5585" y="20592"/>
                    <a:pt x="5588" y="20637"/>
                    <a:pt x="5559" y="20704"/>
                  </a:cubicBezTo>
                  <a:cubicBezTo>
                    <a:pt x="5536" y="20758"/>
                    <a:pt x="5511" y="20770"/>
                    <a:pt x="5486" y="20742"/>
                  </a:cubicBezTo>
                  <a:cubicBezTo>
                    <a:pt x="5465" y="20720"/>
                    <a:pt x="5429" y="20702"/>
                    <a:pt x="5406" y="20702"/>
                  </a:cubicBezTo>
                  <a:cubicBezTo>
                    <a:pt x="5374" y="20701"/>
                    <a:pt x="5364" y="20621"/>
                    <a:pt x="5358" y="20332"/>
                  </a:cubicBezTo>
                  <a:cubicBezTo>
                    <a:pt x="5351" y="20002"/>
                    <a:pt x="5355" y="19958"/>
                    <a:pt x="5407" y="19891"/>
                  </a:cubicBezTo>
                  <a:lnTo>
                    <a:pt x="5466" y="19816"/>
                  </a:lnTo>
                  <a:lnTo>
                    <a:pt x="5406" y="19601"/>
                  </a:lnTo>
                  <a:cubicBezTo>
                    <a:pt x="5373" y="19482"/>
                    <a:pt x="5341" y="19384"/>
                    <a:pt x="5334" y="19384"/>
                  </a:cubicBezTo>
                  <a:cubicBezTo>
                    <a:pt x="5328" y="19384"/>
                    <a:pt x="5292" y="19441"/>
                    <a:pt x="5254" y="19511"/>
                  </a:cubicBezTo>
                  <a:cubicBezTo>
                    <a:pt x="5189" y="19630"/>
                    <a:pt x="5182" y="19632"/>
                    <a:pt x="5148" y="19554"/>
                  </a:cubicBezTo>
                  <a:cubicBezTo>
                    <a:pt x="5112" y="19469"/>
                    <a:pt x="5061" y="19525"/>
                    <a:pt x="5094" y="19614"/>
                  </a:cubicBezTo>
                  <a:cubicBezTo>
                    <a:pt x="5103" y="19639"/>
                    <a:pt x="5086" y="19684"/>
                    <a:pt x="5057" y="19715"/>
                  </a:cubicBezTo>
                  <a:cubicBezTo>
                    <a:pt x="5028" y="19746"/>
                    <a:pt x="5011" y="19797"/>
                    <a:pt x="5019" y="19831"/>
                  </a:cubicBezTo>
                  <a:cubicBezTo>
                    <a:pt x="5041" y="19928"/>
                    <a:pt x="4974" y="20031"/>
                    <a:pt x="4888" y="20031"/>
                  </a:cubicBezTo>
                  <a:cubicBezTo>
                    <a:pt x="4811" y="20031"/>
                    <a:pt x="4809" y="20036"/>
                    <a:pt x="4826" y="20214"/>
                  </a:cubicBezTo>
                  <a:cubicBezTo>
                    <a:pt x="4835" y="20314"/>
                    <a:pt x="4833" y="20435"/>
                    <a:pt x="4822" y="20480"/>
                  </a:cubicBezTo>
                  <a:cubicBezTo>
                    <a:pt x="4810" y="20526"/>
                    <a:pt x="4799" y="20592"/>
                    <a:pt x="4798" y="20629"/>
                  </a:cubicBezTo>
                  <a:cubicBezTo>
                    <a:pt x="4796" y="20665"/>
                    <a:pt x="4764" y="20708"/>
                    <a:pt x="4727" y="20725"/>
                  </a:cubicBezTo>
                  <a:cubicBezTo>
                    <a:pt x="4641" y="20764"/>
                    <a:pt x="4231" y="20751"/>
                    <a:pt x="4191" y="20708"/>
                  </a:cubicBezTo>
                  <a:cubicBezTo>
                    <a:pt x="4174" y="20691"/>
                    <a:pt x="4153" y="20696"/>
                    <a:pt x="4144" y="20721"/>
                  </a:cubicBezTo>
                  <a:cubicBezTo>
                    <a:pt x="4129" y="20762"/>
                    <a:pt x="3938" y="20760"/>
                    <a:pt x="3532" y="20715"/>
                  </a:cubicBezTo>
                  <a:lnTo>
                    <a:pt x="3410" y="20699"/>
                  </a:lnTo>
                  <a:lnTo>
                    <a:pt x="3403" y="20321"/>
                  </a:lnTo>
                  <a:cubicBezTo>
                    <a:pt x="3395" y="19952"/>
                    <a:pt x="3393" y="19943"/>
                    <a:pt x="3334" y="19979"/>
                  </a:cubicBezTo>
                  <a:cubicBezTo>
                    <a:pt x="3244" y="20036"/>
                    <a:pt x="3066" y="20036"/>
                    <a:pt x="3026" y="19979"/>
                  </a:cubicBezTo>
                  <a:cubicBezTo>
                    <a:pt x="2989" y="19928"/>
                    <a:pt x="3001" y="19734"/>
                    <a:pt x="3047" y="19633"/>
                  </a:cubicBezTo>
                  <a:cubicBezTo>
                    <a:pt x="3062" y="19602"/>
                    <a:pt x="3055" y="19560"/>
                    <a:pt x="3029" y="19524"/>
                  </a:cubicBezTo>
                  <a:cubicBezTo>
                    <a:pt x="3005" y="19490"/>
                    <a:pt x="2994" y="19427"/>
                    <a:pt x="3003" y="19378"/>
                  </a:cubicBezTo>
                  <a:cubicBezTo>
                    <a:pt x="3020" y="19285"/>
                    <a:pt x="3021" y="19285"/>
                    <a:pt x="2773" y="19275"/>
                  </a:cubicBezTo>
                  <a:cubicBezTo>
                    <a:pt x="2699" y="19271"/>
                    <a:pt x="2623" y="19241"/>
                    <a:pt x="2603" y="19208"/>
                  </a:cubicBezTo>
                  <a:cubicBezTo>
                    <a:pt x="2584" y="19175"/>
                    <a:pt x="2564" y="19020"/>
                    <a:pt x="2560" y="18862"/>
                  </a:cubicBezTo>
                  <a:cubicBezTo>
                    <a:pt x="2556" y="18704"/>
                    <a:pt x="2546" y="18405"/>
                    <a:pt x="2537" y="18196"/>
                  </a:cubicBezTo>
                  <a:cubicBezTo>
                    <a:pt x="2522" y="17847"/>
                    <a:pt x="2516" y="17815"/>
                    <a:pt x="2463" y="17813"/>
                  </a:cubicBezTo>
                  <a:cubicBezTo>
                    <a:pt x="2354" y="17810"/>
                    <a:pt x="2188" y="17761"/>
                    <a:pt x="2165" y="17725"/>
                  </a:cubicBezTo>
                  <a:cubicBezTo>
                    <a:pt x="2132" y="17671"/>
                    <a:pt x="2117" y="16854"/>
                    <a:pt x="2149" y="16820"/>
                  </a:cubicBezTo>
                  <a:cubicBezTo>
                    <a:pt x="2164" y="16804"/>
                    <a:pt x="2169" y="16757"/>
                    <a:pt x="2162" y="16715"/>
                  </a:cubicBezTo>
                  <a:cubicBezTo>
                    <a:pt x="2146" y="16626"/>
                    <a:pt x="2141" y="16266"/>
                    <a:pt x="2148" y="15496"/>
                  </a:cubicBezTo>
                  <a:cubicBezTo>
                    <a:pt x="2152" y="15048"/>
                    <a:pt x="2144" y="14934"/>
                    <a:pt x="2105" y="14832"/>
                  </a:cubicBezTo>
                  <a:cubicBezTo>
                    <a:pt x="2068" y="14736"/>
                    <a:pt x="2065" y="14690"/>
                    <a:pt x="2088" y="14626"/>
                  </a:cubicBezTo>
                  <a:cubicBezTo>
                    <a:pt x="2107" y="14576"/>
                    <a:pt x="2111" y="14457"/>
                    <a:pt x="2101" y="14331"/>
                  </a:cubicBezTo>
                  <a:cubicBezTo>
                    <a:pt x="2082" y="14102"/>
                    <a:pt x="2104" y="14120"/>
                    <a:pt x="1820" y="14106"/>
                  </a:cubicBezTo>
                  <a:lnTo>
                    <a:pt x="1697" y="14099"/>
                  </a:lnTo>
                  <a:lnTo>
                    <a:pt x="1695" y="13777"/>
                  </a:lnTo>
                  <a:cubicBezTo>
                    <a:pt x="1693" y="13599"/>
                    <a:pt x="1691" y="13432"/>
                    <a:pt x="1689" y="13403"/>
                  </a:cubicBezTo>
                  <a:cubicBezTo>
                    <a:pt x="1686" y="13374"/>
                    <a:pt x="1638" y="13348"/>
                    <a:pt x="1582" y="13347"/>
                  </a:cubicBezTo>
                  <a:cubicBezTo>
                    <a:pt x="1135" y="13335"/>
                    <a:pt x="1098" y="13320"/>
                    <a:pt x="1186" y="13194"/>
                  </a:cubicBezTo>
                  <a:cubicBezTo>
                    <a:pt x="1217" y="13152"/>
                    <a:pt x="1314" y="13133"/>
                    <a:pt x="1498" y="13132"/>
                  </a:cubicBezTo>
                  <a:cubicBezTo>
                    <a:pt x="1686" y="13131"/>
                    <a:pt x="1769" y="13115"/>
                    <a:pt x="1778" y="13074"/>
                  </a:cubicBezTo>
                  <a:cubicBezTo>
                    <a:pt x="1797" y="12993"/>
                    <a:pt x="1900" y="13001"/>
                    <a:pt x="1919" y="13085"/>
                  </a:cubicBezTo>
                  <a:cubicBezTo>
                    <a:pt x="1927" y="13123"/>
                    <a:pt x="1945" y="13142"/>
                    <a:pt x="1957" y="13130"/>
                  </a:cubicBezTo>
                  <a:cubicBezTo>
                    <a:pt x="2000" y="13084"/>
                    <a:pt x="2033" y="13232"/>
                    <a:pt x="2062" y="13583"/>
                  </a:cubicBezTo>
                  <a:cubicBezTo>
                    <a:pt x="2078" y="13782"/>
                    <a:pt x="2092" y="13953"/>
                    <a:pt x="2092" y="13964"/>
                  </a:cubicBezTo>
                  <a:cubicBezTo>
                    <a:pt x="2092" y="13975"/>
                    <a:pt x="2129" y="13985"/>
                    <a:pt x="2173" y="13985"/>
                  </a:cubicBezTo>
                  <a:cubicBezTo>
                    <a:pt x="2271" y="13985"/>
                    <a:pt x="2301" y="14066"/>
                    <a:pt x="2324" y="14402"/>
                  </a:cubicBezTo>
                  <a:cubicBezTo>
                    <a:pt x="2333" y="14540"/>
                    <a:pt x="2352" y="14695"/>
                    <a:pt x="2364" y="14746"/>
                  </a:cubicBezTo>
                  <a:cubicBezTo>
                    <a:pt x="2399" y="14889"/>
                    <a:pt x="2448" y="15225"/>
                    <a:pt x="2478" y="15531"/>
                  </a:cubicBezTo>
                  <a:cubicBezTo>
                    <a:pt x="2493" y="15683"/>
                    <a:pt x="2525" y="15889"/>
                    <a:pt x="2549" y="15986"/>
                  </a:cubicBezTo>
                  <a:cubicBezTo>
                    <a:pt x="2595" y="16178"/>
                    <a:pt x="2602" y="16524"/>
                    <a:pt x="2569" y="16962"/>
                  </a:cubicBezTo>
                  <a:cubicBezTo>
                    <a:pt x="2551" y="17205"/>
                    <a:pt x="2557" y="17270"/>
                    <a:pt x="2617" y="17493"/>
                  </a:cubicBezTo>
                  <a:cubicBezTo>
                    <a:pt x="2688" y="17757"/>
                    <a:pt x="2886" y="18631"/>
                    <a:pt x="2921" y="18832"/>
                  </a:cubicBezTo>
                  <a:cubicBezTo>
                    <a:pt x="2953" y="19021"/>
                    <a:pt x="2988" y="19067"/>
                    <a:pt x="3080" y="19038"/>
                  </a:cubicBezTo>
                  <a:cubicBezTo>
                    <a:pt x="3159" y="19013"/>
                    <a:pt x="3177" y="19034"/>
                    <a:pt x="3329" y="19348"/>
                  </a:cubicBezTo>
                  <a:cubicBezTo>
                    <a:pt x="3419" y="19533"/>
                    <a:pt x="3508" y="19719"/>
                    <a:pt x="3528" y="19762"/>
                  </a:cubicBezTo>
                  <a:cubicBezTo>
                    <a:pt x="3547" y="19805"/>
                    <a:pt x="3572" y="19941"/>
                    <a:pt x="3582" y="20063"/>
                  </a:cubicBezTo>
                  <a:lnTo>
                    <a:pt x="3601" y="20285"/>
                  </a:lnTo>
                  <a:lnTo>
                    <a:pt x="3786" y="20300"/>
                  </a:lnTo>
                  <a:cubicBezTo>
                    <a:pt x="3897" y="20308"/>
                    <a:pt x="3987" y="20293"/>
                    <a:pt x="4010" y="20261"/>
                  </a:cubicBezTo>
                  <a:cubicBezTo>
                    <a:pt x="4032" y="20230"/>
                    <a:pt x="4088" y="20216"/>
                    <a:pt x="4149" y="20233"/>
                  </a:cubicBezTo>
                  <a:cubicBezTo>
                    <a:pt x="4205" y="20248"/>
                    <a:pt x="4266" y="20247"/>
                    <a:pt x="4284" y="20227"/>
                  </a:cubicBezTo>
                  <a:cubicBezTo>
                    <a:pt x="4302" y="20207"/>
                    <a:pt x="4351" y="20056"/>
                    <a:pt x="4394" y="19893"/>
                  </a:cubicBezTo>
                  <a:lnTo>
                    <a:pt x="4473" y="19599"/>
                  </a:lnTo>
                  <a:lnTo>
                    <a:pt x="4640" y="19610"/>
                  </a:lnTo>
                  <a:cubicBezTo>
                    <a:pt x="4731" y="19616"/>
                    <a:pt x="4830" y="19599"/>
                    <a:pt x="4861" y="19571"/>
                  </a:cubicBezTo>
                  <a:cubicBezTo>
                    <a:pt x="4944" y="19495"/>
                    <a:pt x="4932" y="19357"/>
                    <a:pt x="4836" y="19300"/>
                  </a:cubicBezTo>
                  <a:cubicBezTo>
                    <a:pt x="4791" y="19274"/>
                    <a:pt x="4755" y="19221"/>
                    <a:pt x="4755" y="19182"/>
                  </a:cubicBezTo>
                  <a:cubicBezTo>
                    <a:pt x="4755" y="19108"/>
                    <a:pt x="4851" y="18996"/>
                    <a:pt x="4885" y="19032"/>
                  </a:cubicBezTo>
                  <a:cubicBezTo>
                    <a:pt x="4904" y="19052"/>
                    <a:pt x="4905" y="18150"/>
                    <a:pt x="4886" y="17342"/>
                  </a:cubicBezTo>
                  <a:cubicBezTo>
                    <a:pt x="4881" y="17096"/>
                    <a:pt x="4887" y="16939"/>
                    <a:pt x="4904" y="16936"/>
                  </a:cubicBezTo>
                  <a:cubicBezTo>
                    <a:pt x="4919" y="16934"/>
                    <a:pt x="4946" y="16911"/>
                    <a:pt x="4965" y="16885"/>
                  </a:cubicBezTo>
                  <a:cubicBezTo>
                    <a:pt x="4989" y="16850"/>
                    <a:pt x="5006" y="16870"/>
                    <a:pt x="5027" y="16964"/>
                  </a:cubicBezTo>
                  <a:cubicBezTo>
                    <a:pt x="5042" y="17035"/>
                    <a:pt x="5049" y="17122"/>
                    <a:pt x="5042" y="17155"/>
                  </a:cubicBezTo>
                  <a:cubicBezTo>
                    <a:pt x="5022" y="17242"/>
                    <a:pt x="5055" y="17231"/>
                    <a:pt x="5095" y="17138"/>
                  </a:cubicBezTo>
                  <a:cubicBezTo>
                    <a:pt x="5126" y="17067"/>
                    <a:pt x="5137" y="17073"/>
                    <a:pt x="5215" y="17218"/>
                  </a:cubicBezTo>
                  <a:cubicBezTo>
                    <a:pt x="5355" y="17475"/>
                    <a:pt x="5366" y="17532"/>
                    <a:pt x="5283" y="17585"/>
                  </a:cubicBezTo>
                  <a:cubicBezTo>
                    <a:pt x="5231" y="17619"/>
                    <a:pt x="5215" y="17659"/>
                    <a:pt x="5221" y="17736"/>
                  </a:cubicBezTo>
                  <a:cubicBezTo>
                    <a:pt x="5230" y="17832"/>
                    <a:pt x="5244" y="17839"/>
                    <a:pt x="5434" y="17841"/>
                  </a:cubicBezTo>
                  <a:cubicBezTo>
                    <a:pt x="5614" y="17843"/>
                    <a:pt x="5638" y="17854"/>
                    <a:pt x="5646" y="17933"/>
                  </a:cubicBezTo>
                  <a:cubicBezTo>
                    <a:pt x="5652" y="17983"/>
                    <a:pt x="5670" y="18052"/>
                    <a:pt x="5687" y="18086"/>
                  </a:cubicBezTo>
                  <a:cubicBezTo>
                    <a:pt x="5719" y="18153"/>
                    <a:pt x="5744" y="18222"/>
                    <a:pt x="5825" y="18466"/>
                  </a:cubicBezTo>
                  <a:cubicBezTo>
                    <a:pt x="5853" y="18552"/>
                    <a:pt x="5911" y="18691"/>
                    <a:pt x="5954" y="18774"/>
                  </a:cubicBezTo>
                  <a:cubicBezTo>
                    <a:pt x="6018" y="18899"/>
                    <a:pt x="6027" y="18940"/>
                    <a:pt x="6001" y="19010"/>
                  </a:cubicBezTo>
                  <a:cubicBezTo>
                    <a:pt x="5934" y="19191"/>
                    <a:pt x="6011" y="19278"/>
                    <a:pt x="6219" y="19257"/>
                  </a:cubicBezTo>
                  <a:cubicBezTo>
                    <a:pt x="6255" y="19254"/>
                    <a:pt x="6310" y="19280"/>
                    <a:pt x="6341" y="19317"/>
                  </a:cubicBezTo>
                  <a:cubicBezTo>
                    <a:pt x="6461" y="19460"/>
                    <a:pt x="6943" y="19367"/>
                    <a:pt x="7121" y="19167"/>
                  </a:cubicBezTo>
                  <a:lnTo>
                    <a:pt x="7226" y="19049"/>
                  </a:lnTo>
                  <a:lnTo>
                    <a:pt x="7300" y="19173"/>
                  </a:lnTo>
                  <a:cubicBezTo>
                    <a:pt x="7368" y="19289"/>
                    <a:pt x="7382" y="19294"/>
                    <a:pt x="7524" y="19262"/>
                  </a:cubicBezTo>
                  <a:cubicBezTo>
                    <a:pt x="7607" y="19242"/>
                    <a:pt x="7718" y="19226"/>
                    <a:pt x="7770" y="19225"/>
                  </a:cubicBezTo>
                  <a:cubicBezTo>
                    <a:pt x="7827" y="19224"/>
                    <a:pt x="7848" y="19231"/>
                    <a:pt x="7856" y="19270"/>
                  </a:cubicBezTo>
                  <a:cubicBezTo>
                    <a:pt x="7859" y="19254"/>
                    <a:pt x="7865" y="19236"/>
                    <a:pt x="7865" y="19225"/>
                  </a:cubicBezTo>
                  <a:cubicBezTo>
                    <a:pt x="7866" y="19181"/>
                    <a:pt x="10805" y="18455"/>
                    <a:pt x="10902" y="18475"/>
                  </a:cubicBezTo>
                  <a:cubicBezTo>
                    <a:pt x="10929" y="18480"/>
                    <a:pt x="10951" y="18505"/>
                    <a:pt x="10951" y="18531"/>
                  </a:cubicBezTo>
                  <a:cubicBezTo>
                    <a:pt x="10952" y="18556"/>
                    <a:pt x="10983" y="18605"/>
                    <a:pt x="11020" y="18638"/>
                  </a:cubicBezTo>
                  <a:cubicBezTo>
                    <a:pt x="11103" y="18712"/>
                    <a:pt x="11081" y="18784"/>
                    <a:pt x="10977" y="18784"/>
                  </a:cubicBezTo>
                  <a:cubicBezTo>
                    <a:pt x="10917" y="18784"/>
                    <a:pt x="10896" y="18808"/>
                    <a:pt x="10889" y="18888"/>
                  </a:cubicBezTo>
                  <a:cubicBezTo>
                    <a:pt x="10882" y="18982"/>
                    <a:pt x="10858" y="18996"/>
                    <a:pt x="10610" y="19051"/>
                  </a:cubicBezTo>
                  <a:cubicBezTo>
                    <a:pt x="10363" y="19106"/>
                    <a:pt x="10093" y="19102"/>
                    <a:pt x="9876" y="19038"/>
                  </a:cubicBezTo>
                  <a:cubicBezTo>
                    <a:pt x="9620" y="18962"/>
                    <a:pt x="9590" y="18959"/>
                    <a:pt x="9587" y="19021"/>
                  </a:cubicBezTo>
                  <a:cubicBezTo>
                    <a:pt x="9585" y="19055"/>
                    <a:pt x="9582" y="19116"/>
                    <a:pt x="9580" y="19154"/>
                  </a:cubicBezTo>
                  <a:cubicBezTo>
                    <a:pt x="9578" y="19205"/>
                    <a:pt x="9526" y="19234"/>
                    <a:pt x="9388" y="19259"/>
                  </a:cubicBezTo>
                  <a:cubicBezTo>
                    <a:pt x="9284" y="19279"/>
                    <a:pt x="9179" y="19281"/>
                    <a:pt x="9157" y="19264"/>
                  </a:cubicBezTo>
                  <a:cubicBezTo>
                    <a:pt x="9134" y="19247"/>
                    <a:pt x="9085" y="19236"/>
                    <a:pt x="9048" y="19242"/>
                  </a:cubicBezTo>
                  <a:cubicBezTo>
                    <a:pt x="9010" y="19249"/>
                    <a:pt x="8764" y="19258"/>
                    <a:pt x="8500" y="19262"/>
                  </a:cubicBezTo>
                  <a:cubicBezTo>
                    <a:pt x="8085" y="19268"/>
                    <a:pt x="8013" y="19280"/>
                    <a:pt x="7968" y="19350"/>
                  </a:cubicBezTo>
                  <a:cubicBezTo>
                    <a:pt x="7928" y="19411"/>
                    <a:pt x="7884" y="19432"/>
                    <a:pt x="7858" y="19421"/>
                  </a:cubicBezTo>
                  <a:cubicBezTo>
                    <a:pt x="7849" y="19618"/>
                    <a:pt x="7827" y="19650"/>
                    <a:pt x="7689" y="19681"/>
                  </a:cubicBezTo>
                  <a:cubicBezTo>
                    <a:pt x="7497" y="19724"/>
                    <a:pt x="7408" y="19786"/>
                    <a:pt x="7426" y="19866"/>
                  </a:cubicBezTo>
                  <a:cubicBezTo>
                    <a:pt x="7434" y="19901"/>
                    <a:pt x="7426" y="19952"/>
                    <a:pt x="7408" y="19977"/>
                  </a:cubicBezTo>
                  <a:cubicBezTo>
                    <a:pt x="7362" y="20043"/>
                    <a:pt x="6889" y="20017"/>
                    <a:pt x="6838" y="19945"/>
                  </a:cubicBezTo>
                  <a:cubicBezTo>
                    <a:pt x="6812" y="19908"/>
                    <a:pt x="6791" y="19905"/>
                    <a:pt x="6780" y="19934"/>
                  </a:cubicBezTo>
                  <a:cubicBezTo>
                    <a:pt x="6771" y="19960"/>
                    <a:pt x="6745" y="19968"/>
                    <a:pt x="6723" y="19954"/>
                  </a:cubicBezTo>
                  <a:cubicBezTo>
                    <a:pt x="6670" y="19919"/>
                    <a:pt x="6529" y="20020"/>
                    <a:pt x="6509" y="20106"/>
                  </a:cubicBezTo>
                  <a:cubicBezTo>
                    <a:pt x="6501" y="20144"/>
                    <a:pt x="6483" y="20163"/>
                    <a:pt x="6470" y="20149"/>
                  </a:cubicBezTo>
                  <a:cubicBezTo>
                    <a:pt x="6456" y="20135"/>
                    <a:pt x="6437" y="20158"/>
                    <a:pt x="6428" y="20199"/>
                  </a:cubicBezTo>
                  <a:cubicBezTo>
                    <a:pt x="6417" y="20250"/>
                    <a:pt x="6422" y="20264"/>
                    <a:pt x="6450" y="20246"/>
                  </a:cubicBezTo>
                  <a:cubicBezTo>
                    <a:pt x="6523" y="20198"/>
                    <a:pt x="6550" y="20336"/>
                    <a:pt x="6542" y="20708"/>
                  </a:cubicBezTo>
                  <a:cubicBezTo>
                    <a:pt x="6536" y="20988"/>
                    <a:pt x="6525" y="21069"/>
                    <a:pt x="6494" y="21069"/>
                  </a:cubicBezTo>
                  <a:cubicBezTo>
                    <a:pt x="6472" y="21069"/>
                    <a:pt x="6448" y="21027"/>
                    <a:pt x="6440" y="20977"/>
                  </a:cubicBezTo>
                  <a:cubicBezTo>
                    <a:pt x="6431" y="20926"/>
                    <a:pt x="6408" y="20884"/>
                    <a:pt x="6385" y="20884"/>
                  </a:cubicBezTo>
                  <a:cubicBezTo>
                    <a:pt x="6328" y="20884"/>
                    <a:pt x="6304" y="21099"/>
                    <a:pt x="6351" y="21194"/>
                  </a:cubicBezTo>
                  <a:cubicBezTo>
                    <a:pt x="6372" y="21236"/>
                    <a:pt x="6385" y="21309"/>
                    <a:pt x="6380" y="21355"/>
                  </a:cubicBezTo>
                  <a:cubicBezTo>
                    <a:pt x="6372" y="21424"/>
                    <a:pt x="6342" y="21439"/>
                    <a:pt x="6225" y="21441"/>
                  </a:cubicBezTo>
                  <a:cubicBezTo>
                    <a:pt x="6117" y="21442"/>
                    <a:pt x="6074" y="21462"/>
                    <a:pt x="6055" y="21520"/>
                  </a:cubicBezTo>
                  <a:cubicBezTo>
                    <a:pt x="6031" y="21595"/>
                    <a:pt x="6486" y="21600"/>
                    <a:pt x="13814" y="21600"/>
                  </a:cubicBezTo>
                  <a:lnTo>
                    <a:pt x="21599" y="21600"/>
                  </a:lnTo>
                  <a:lnTo>
                    <a:pt x="21599" y="17519"/>
                  </a:lnTo>
                  <a:cubicBezTo>
                    <a:pt x="21599" y="14489"/>
                    <a:pt x="21591" y="13427"/>
                    <a:pt x="21568" y="13403"/>
                  </a:cubicBezTo>
                  <a:cubicBezTo>
                    <a:pt x="21557" y="13391"/>
                    <a:pt x="21544" y="13393"/>
                    <a:pt x="21532" y="13403"/>
                  </a:cubicBezTo>
                  <a:cubicBezTo>
                    <a:pt x="21521" y="13413"/>
                    <a:pt x="21508" y="13432"/>
                    <a:pt x="21499" y="13454"/>
                  </a:cubicBezTo>
                  <a:cubicBezTo>
                    <a:pt x="21482" y="13498"/>
                    <a:pt x="21474" y="13557"/>
                    <a:pt x="21491" y="13592"/>
                  </a:cubicBezTo>
                  <a:cubicBezTo>
                    <a:pt x="21499" y="13609"/>
                    <a:pt x="21503" y="13625"/>
                    <a:pt x="21504" y="13639"/>
                  </a:cubicBezTo>
                  <a:cubicBezTo>
                    <a:pt x="21504" y="13639"/>
                    <a:pt x="21504" y="13641"/>
                    <a:pt x="21504" y="13641"/>
                  </a:cubicBezTo>
                  <a:cubicBezTo>
                    <a:pt x="21505" y="13655"/>
                    <a:pt x="21503" y="13666"/>
                    <a:pt x="21497" y="13676"/>
                  </a:cubicBezTo>
                  <a:cubicBezTo>
                    <a:pt x="21494" y="13681"/>
                    <a:pt x="21482" y="13680"/>
                    <a:pt x="21477" y="13684"/>
                  </a:cubicBezTo>
                  <a:cubicBezTo>
                    <a:pt x="21474" y="13685"/>
                    <a:pt x="21472" y="13685"/>
                    <a:pt x="21470" y="13686"/>
                  </a:cubicBezTo>
                  <a:cubicBezTo>
                    <a:pt x="21456" y="13695"/>
                    <a:pt x="21445" y="13708"/>
                    <a:pt x="21420" y="13708"/>
                  </a:cubicBezTo>
                  <a:cubicBezTo>
                    <a:pt x="21419" y="13708"/>
                    <a:pt x="21418" y="13706"/>
                    <a:pt x="21417" y="13706"/>
                  </a:cubicBezTo>
                  <a:cubicBezTo>
                    <a:pt x="21416" y="13706"/>
                    <a:pt x="21415" y="13708"/>
                    <a:pt x="21413" y="13708"/>
                  </a:cubicBezTo>
                  <a:lnTo>
                    <a:pt x="21345" y="13708"/>
                  </a:lnTo>
                  <a:lnTo>
                    <a:pt x="21421" y="13841"/>
                  </a:lnTo>
                  <a:cubicBezTo>
                    <a:pt x="21461" y="13912"/>
                    <a:pt x="21479" y="13970"/>
                    <a:pt x="21477" y="14011"/>
                  </a:cubicBezTo>
                  <a:cubicBezTo>
                    <a:pt x="21477" y="14011"/>
                    <a:pt x="21477" y="14013"/>
                    <a:pt x="21477" y="14013"/>
                  </a:cubicBezTo>
                  <a:cubicBezTo>
                    <a:pt x="21474" y="14053"/>
                    <a:pt x="21451" y="14078"/>
                    <a:pt x="21407" y="14078"/>
                  </a:cubicBezTo>
                  <a:cubicBezTo>
                    <a:pt x="21349" y="14078"/>
                    <a:pt x="21351" y="14070"/>
                    <a:pt x="21349" y="14482"/>
                  </a:cubicBezTo>
                  <a:cubicBezTo>
                    <a:pt x="21348" y="14560"/>
                    <a:pt x="21344" y="14637"/>
                    <a:pt x="21339" y="14697"/>
                  </a:cubicBezTo>
                  <a:cubicBezTo>
                    <a:pt x="21333" y="14756"/>
                    <a:pt x="21326" y="14799"/>
                    <a:pt x="21317" y="14811"/>
                  </a:cubicBezTo>
                  <a:cubicBezTo>
                    <a:pt x="21301" y="14834"/>
                    <a:pt x="21202" y="14848"/>
                    <a:pt x="21100" y="14845"/>
                  </a:cubicBezTo>
                  <a:lnTo>
                    <a:pt x="20950" y="14841"/>
                  </a:lnTo>
                  <a:lnTo>
                    <a:pt x="20914" y="14841"/>
                  </a:lnTo>
                  <a:lnTo>
                    <a:pt x="20904" y="15159"/>
                  </a:lnTo>
                  <a:lnTo>
                    <a:pt x="20904" y="15161"/>
                  </a:lnTo>
                  <a:cubicBezTo>
                    <a:pt x="20898" y="15336"/>
                    <a:pt x="20881" y="15500"/>
                    <a:pt x="20867" y="15524"/>
                  </a:cubicBezTo>
                  <a:cubicBezTo>
                    <a:pt x="20852" y="15549"/>
                    <a:pt x="20766" y="15573"/>
                    <a:pt x="20675" y="15580"/>
                  </a:cubicBezTo>
                  <a:cubicBezTo>
                    <a:pt x="20583" y="15586"/>
                    <a:pt x="20501" y="15604"/>
                    <a:pt x="20494" y="15616"/>
                  </a:cubicBezTo>
                  <a:cubicBezTo>
                    <a:pt x="20486" y="15629"/>
                    <a:pt x="20480" y="15734"/>
                    <a:pt x="20479" y="15853"/>
                  </a:cubicBezTo>
                  <a:cubicBezTo>
                    <a:pt x="20477" y="15988"/>
                    <a:pt x="20464" y="16079"/>
                    <a:pt x="20441" y="16094"/>
                  </a:cubicBezTo>
                  <a:cubicBezTo>
                    <a:pt x="20421" y="16107"/>
                    <a:pt x="20404" y="16146"/>
                    <a:pt x="20404" y="16180"/>
                  </a:cubicBezTo>
                  <a:cubicBezTo>
                    <a:pt x="20404" y="16292"/>
                    <a:pt x="20339" y="16315"/>
                    <a:pt x="19970" y="16339"/>
                  </a:cubicBezTo>
                  <a:cubicBezTo>
                    <a:pt x="19607" y="16362"/>
                    <a:pt x="19605" y="16362"/>
                    <a:pt x="19588" y="16476"/>
                  </a:cubicBezTo>
                  <a:cubicBezTo>
                    <a:pt x="19579" y="16540"/>
                    <a:pt x="19580" y="16659"/>
                    <a:pt x="19591" y="16741"/>
                  </a:cubicBezTo>
                  <a:cubicBezTo>
                    <a:pt x="19602" y="16830"/>
                    <a:pt x="19597" y="16917"/>
                    <a:pt x="19578" y="16958"/>
                  </a:cubicBezTo>
                  <a:cubicBezTo>
                    <a:pt x="19540" y="17042"/>
                    <a:pt x="19250" y="17107"/>
                    <a:pt x="19225" y="17037"/>
                  </a:cubicBezTo>
                  <a:cubicBezTo>
                    <a:pt x="19215" y="17010"/>
                    <a:pt x="19190" y="16999"/>
                    <a:pt x="19171" y="17011"/>
                  </a:cubicBezTo>
                  <a:cubicBezTo>
                    <a:pt x="19111" y="17050"/>
                    <a:pt x="19068" y="16920"/>
                    <a:pt x="19097" y="16788"/>
                  </a:cubicBezTo>
                  <a:cubicBezTo>
                    <a:pt x="19117" y="16698"/>
                    <a:pt x="19115" y="16663"/>
                    <a:pt x="19085" y="16644"/>
                  </a:cubicBezTo>
                  <a:cubicBezTo>
                    <a:pt x="19063" y="16630"/>
                    <a:pt x="19046" y="16559"/>
                    <a:pt x="19046" y="16487"/>
                  </a:cubicBezTo>
                  <a:cubicBezTo>
                    <a:pt x="19046" y="16415"/>
                    <a:pt x="19032" y="16332"/>
                    <a:pt x="19015" y="16304"/>
                  </a:cubicBezTo>
                  <a:cubicBezTo>
                    <a:pt x="19004" y="16286"/>
                    <a:pt x="19000" y="16264"/>
                    <a:pt x="19000" y="16242"/>
                  </a:cubicBezTo>
                  <a:cubicBezTo>
                    <a:pt x="18990" y="16256"/>
                    <a:pt x="18982" y="16269"/>
                    <a:pt x="18971" y="16283"/>
                  </a:cubicBezTo>
                  <a:cubicBezTo>
                    <a:pt x="18886" y="16384"/>
                    <a:pt x="18764" y="16346"/>
                    <a:pt x="18779" y="16223"/>
                  </a:cubicBezTo>
                  <a:cubicBezTo>
                    <a:pt x="18783" y="16184"/>
                    <a:pt x="18757" y="16126"/>
                    <a:pt x="18719" y="16094"/>
                  </a:cubicBezTo>
                  <a:cubicBezTo>
                    <a:pt x="18629" y="16017"/>
                    <a:pt x="18629" y="15859"/>
                    <a:pt x="18718" y="15838"/>
                  </a:cubicBezTo>
                  <a:cubicBezTo>
                    <a:pt x="18759" y="15828"/>
                    <a:pt x="18797" y="15854"/>
                    <a:pt x="18819" y="15904"/>
                  </a:cubicBezTo>
                  <a:cubicBezTo>
                    <a:pt x="18839" y="15950"/>
                    <a:pt x="18856" y="15969"/>
                    <a:pt x="18856" y="15947"/>
                  </a:cubicBezTo>
                  <a:cubicBezTo>
                    <a:pt x="18856" y="15926"/>
                    <a:pt x="18876" y="15939"/>
                    <a:pt x="18903" y="15978"/>
                  </a:cubicBezTo>
                  <a:cubicBezTo>
                    <a:pt x="18929" y="16016"/>
                    <a:pt x="18971" y="16061"/>
                    <a:pt x="18997" y="16076"/>
                  </a:cubicBezTo>
                  <a:cubicBezTo>
                    <a:pt x="19024" y="16092"/>
                    <a:pt x="19046" y="16125"/>
                    <a:pt x="19046" y="16149"/>
                  </a:cubicBezTo>
                  <a:cubicBezTo>
                    <a:pt x="19046" y="16157"/>
                    <a:pt x="19037" y="16173"/>
                    <a:pt x="19032" y="16186"/>
                  </a:cubicBezTo>
                  <a:cubicBezTo>
                    <a:pt x="19076" y="16175"/>
                    <a:pt x="19153" y="16213"/>
                    <a:pt x="19183" y="16274"/>
                  </a:cubicBezTo>
                  <a:cubicBezTo>
                    <a:pt x="19222" y="16353"/>
                    <a:pt x="19354" y="16357"/>
                    <a:pt x="19434" y="16283"/>
                  </a:cubicBezTo>
                  <a:cubicBezTo>
                    <a:pt x="19466" y="16252"/>
                    <a:pt x="19609" y="16213"/>
                    <a:pt x="19751" y="16195"/>
                  </a:cubicBezTo>
                  <a:cubicBezTo>
                    <a:pt x="20028" y="16160"/>
                    <a:pt x="20160" y="16122"/>
                    <a:pt x="20193" y="16068"/>
                  </a:cubicBezTo>
                  <a:cubicBezTo>
                    <a:pt x="20204" y="16049"/>
                    <a:pt x="20216" y="15973"/>
                    <a:pt x="20219" y="15898"/>
                  </a:cubicBezTo>
                  <a:cubicBezTo>
                    <a:pt x="20223" y="15801"/>
                    <a:pt x="20283" y="15653"/>
                    <a:pt x="20427" y="15382"/>
                  </a:cubicBezTo>
                  <a:cubicBezTo>
                    <a:pt x="20457" y="15326"/>
                    <a:pt x="20481" y="15289"/>
                    <a:pt x="20508" y="15243"/>
                  </a:cubicBezTo>
                  <a:cubicBezTo>
                    <a:pt x="20510" y="15238"/>
                    <a:pt x="20511" y="15236"/>
                    <a:pt x="20513" y="15232"/>
                  </a:cubicBezTo>
                  <a:cubicBezTo>
                    <a:pt x="20568" y="15120"/>
                    <a:pt x="20614" y="15046"/>
                    <a:pt x="20634" y="15034"/>
                  </a:cubicBezTo>
                  <a:cubicBezTo>
                    <a:pt x="20631" y="15013"/>
                    <a:pt x="20634" y="14992"/>
                    <a:pt x="20646" y="14980"/>
                  </a:cubicBezTo>
                  <a:cubicBezTo>
                    <a:pt x="20653" y="14973"/>
                    <a:pt x="20661" y="14969"/>
                    <a:pt x="20668" y="14972"/>
                  </a:cubicBezTo>
                  <a:cubicBezTo>
                    <a:pt x="20671" y="14973"/>
                    <a:pt x="20673" y="14978"/>
                    <a:pt x="20675" y="14980"/>
                  </a:cubicBezTo>
                  <a:cubicBezTo>
                    <a:pt x="20679" y="14950"/>
                    <a:pt x="20697" y="14902"/>
                    <a:pt x="20728" y="14836"/>
                  </a:cubicBezTo>
                  <a:cubicBezTo>
                    <a:pt x="20743" y="14794"/>
                    <a:pt x="20756" y="14767"/>
                    <a:pt x="20767" y="14757"/>
                  </a:cubicBezTo>
                  <a:cubicBezTo>
                    <a:pt x="20774" y="14745"/>
                    <a:pt x="20778" y="14735"/>
                    <a:pt x="20785" y="14722"/>
                  </a:cubicBezTo>
                  <a:cubicBezTo>
                    <a:pt x="20827" y="14648"/>
                    <a:pt x="20850" y="14617"/>
                    <a:pt x="20872" y="14587"/>
                  </a:cubicBezTo>
                  <a:cubicBezTo>
                    <a:pt x="20908" y="14487"/>
                    <a:pt x="20933" y="14451"/>
                    <a:pt x="20956" y="14482"/>
                  </a:cubicBezTo>
                  <a:cubicBezTo>
                    <a:pt x="20971" y="14503"/>
                    <a:pt x="20993" y="14505"/>
                    <a:pt x="21016" y="14499"/>
                  </a:cubicBezTo>
                  <a:cubicBezTo>
                    <a:pt x="21034" y="14469"/>
                    <a:pt x="21052" y="14445"/>
                    <a:pt x="21064" y="14445"/>
                  </a:cubicBezTo>
                  <a:cubicBezTo>
                    <a:pt x="21082" y="14445"/>
                    <a:pt x="21172" y="14041"/>
                    <a:pt x="21268" y="13534"/>
                  </a:cubicBezTo>
                  <a:cubicBezTo>
                    <a:pt x="21362" y="13033"/>
                    <a:pt x="21456" y="12561"/>
                    <a:pt x="21475" y="12485"/>
                  </a:cubicBezTo>
                  <a:cubicBezTo>
                    <a:pt x="21495" y="12407"/>
                    <a:pt x="21501" y="12305"/>
                    <a:pt x="21489" y="12253"/>
                  </a:cubicBezTo>
                  <a:cubicBezTo>
                    <a:pt x="21489" y="12252"/>
                    <a:pt x="21482" y="12240"/>
                    <a:pt x="21482" y="12238"/>
                  </a:cubicBezTo>
                  <a:cubicBezTo>
                    <a:pt x="21481" y="12237"/>
                    <a:pt x="21480" y="12237"/>
                    <a:pt x="21479" y="12236"/>
                  </a:cubicBezTo>
                  <a:cubicBezTo>
                    <a:pt x="21479" y="12235"/>
                    <a:pt x="21479" y="12232"/>
                    <a:pt x="21479" y="12231"/>
                  </a:cubicBezTo>
                  <a:cubicBezTo>
                    <a:pt x="21471" y="12210"/>
                    <a:pt x="21433" y="12144"/>
                    <a:pt x="21394" y="12072"/>
                  </a:cubicBezTo>
                  <a:cubicBezTo>
                    <a:pt x="21368" y="12023"/>
                    <a:pt x="21315" y="11928"/>
                    <a:pt x="21274" y="11855"/>
                  </a:cubicBezTo>
                  <a:cubicBezTo>
                    <a:pt x="21021" y="11413"/>
                    <a:pt x="20589" y="10695"/>
                    <a:pt x="20227" y="10119"/>
                  </a:cubicBezTo>
                  <a:cubicBezTo>
                    <a:pt x="20119" y="9946"/>
                    <a:pt x="20069" y="9862"/>
                    <a:pt x="20051" y="9807"/>
                  </a:cubicBezTo>
                  <a:cubicBezTo>
                    <a:pt x="20051" y="9806"/>
                    <a:pt x="20050" y="9806"/>
                    <a:pt x="20050" y="9805"/>
                  </a:cubicBezTo>
                  <a:cubicBezTo>
                    <a:pt x="20025" y="9752"/>
                    <a:pt x="20024" y="9723"/>
                    <a:pt x="20051" y="9667"/>
                  </a:cubicBezTo>
                  <a:cubicBezTo>
                    <a:pt x="20070" y="9628"/>
                    <a:pt x="20094" y="9518"/>
                    <a:pt x="20103" y="9424"/>
                  </a:cubicBezTo>
                  <a:cubicBezTo>
                    <a:pt x="20119" y="9255"/>
                    <a:pt x="20121" y="9254"/>
                    <a:pt x="20283" y="9220"/>
                  </a:cubicBezTo>
                  <a:cubicBezTo>
                    <a:pt x="20372" y="9202"/>
                    <a:pt x="20567" y="9155"/>
                    <a:pt x="20716" y="9115"/>
                  </a:cubicBezTo>
                  <a:cubicBezTo>
                    <a:pt x="20866" y="9075"/>
                    <a:pt x="21071" y="9036"/>
                    <a:pt x="21172" y="9027"/>
                  </a:cubicBezTo>
                  <a:cubicBezTo>
                    <a:pt x="21384" y="9009"/>
                    <a:pt x="21424" y="8967"/>
                    <a:pt x="21451" y="8732"/>
                  </a:cubicBezTo>
                  <a:cubicBezTo>
                    <a:pt x="21518" y="8166"/>
                    <a:pt x="21451" y="7361"/>
                    <a:pt x="21325" y="7211"/>
                  </a:cubicBezTo>
                  <a:cubicBezTo>
                    <a:pt x="21294" y="7174"/>
                    <a:pt x="21289" y="7148"/>
                    <a:pt x="21294" y="7118"/>
                  </a:cubicBezTo>
                  <a:cubicBezTo>
                    <a:pt x="21268" y="7137"/>
                    <a:pt x="21235" y="7144"/>
                    <a:pt x="21198" y="7127"/>
                  </a:cubicBezTo>
                  <a:cubicBezTo>
                    <a:pt x="21157" y="7107"/>
                    <a:pt x="21117" y="7095"/>
                    <a:pt x="21110" y="7097"/>
                  </a:cubicBezTo>
                  <a:cubicBezTo>
                    <a:pt x="20927" y="7143"/>
                    <a:pt x="20385" y="7253"/>
                    <a:pt x="20204" y="7282"/>
                  </a:cubicBezTo>
                  <a:cubicBezTo>
                    <a:pt x="19980" y="7317"/>
                    <a:pt x="19962" y="7313"/>
                    <a:pt x="19926" y="7226"/>
                  </a:cubicBezTo>
                  <a:cubicBezTo>
                    <a:pt x="19905" y="7174"/>
                    <a:pt x="19888" y="7102"/>
                    <a:pt x="19888" y="7062"/>
                  </a:cubicBezTo>
                  <a:cubicBezTo>
                    <a:pt x="19888" y="7023"/>
                    <a:pt x="19868" y="6943"/>
                    <a:pt x="19845" y="6886"/>
                  </a:cubicBezTo>
                  <a:cubicBezTo>
                    <a:pt x="19822" y="6830"/>
                    <a:pt x="19812" y="6761"/>
                    <a:pt x="19822" y="6731"/>
                  </a:cubicBezTo>
                  <a:cubicBezTo>
                    <a:pt x="19833" y="6700"/>
                    <a:pt x="19830" y="6690"/>
                    <a:pt x="19813" y="6708"/>
                  </a:cubicBezTo>
                  <a:cubicBezTo>
                    <a:pt x="19798" y="6724"/>
                    <a:pt x="19757" y="6701"/>
                    <a:pt x="19723" y="6654"/>
                  </a:cubicBezTo>
                  <a:lnTo>
                    <a:pt x="19662" y="6568"/>
                  </a:lnTo>
                  <a:lnTo>
                    <a:pt x="19764" y="6134"/>
                  </a:lnTo>
                  <a:cubicBezTo>
                    <a:pt x="19927" y="5447"/>
                    <a:pt x="19997" y="5211"/>
                    <a:pt x="20025" y="5240"/>
                  </a:cubicBezTo>
                  <a:cubicBezTo>
                    <a:pt x="20039" y="5255"/>
                    <a:pt x="20044" y="5237"/>
                    <a:pt x="20036" y="5201"/>
                  </a:cubicBezTo>
                  <a:cubicBezTo>
                    <a:pt x="20017" y="5118"/>
                    <a:pt x="20145" y="4554"/>
                    <a:pt x="20353" y="3800"/>
                  </a:cubicBezTo>
                  <a:cubicBezTo>
                    <a:pt x="20396" y="3644"/>
                    <a:pt x="20431" y="3505"/>
                    <a:pt x="20431" y="3488"/>
                  </a:cubicBezTo>
                  <a:cubicBezTo>
                    <a:pt x="20431" y="3453"/>
                    <a:pt x="20529" y="3060"/>
                    <a:pt x="20567" y="2942"/>
                  </a:cubicBezTo>
                  <a:cubicBezTo>
                    <a:pt x="20603" y="2832"/>
                    <a:pt x="20600" y="2783"/>
                    <a:pt x="20552" y="2689"/>
                  </a:cubicBezTo>
                  <a:cubicBezTo>
                    <a:pt x="20103" y="1811"/>
                    <a:pt x="19981" y="1563"/>
                    <a:pt x="19920" y="1406"/>
                  </a:cubicBezTo>
                  <a:cubicBezTo>
                    <a:pt x="19852" y="1233"/>
                    <a:pt x="19839" y="1220"/>
                    <a:pt x="19764" y="1255"/>
                  </a:cubicBezTo>
                  <a:cubicBezTo>
                    <a:pt x="19665" y="1302"/>
                    <a:pt x="19526" y="1267"/>
                    <a:pt x="19338" y="1148"/>
                  </a:cubicBezTo>
                  <a:cubicBezTo>
                    <a:pt x="19259" y="1098"/>
                    <a:pt x="19121" y="1014"/>
                    <a:pt x="19032" y="961"/>
                  </a:cubicBezTo>
                  <a:cubicBezTo>
                    <a:pt x="18814" y="832"/>
                    <a:pt x="18781" y="799"/>
                    <a:pt x="18762" y="701"/>
                  </a:cubicBezTo>
                  <a:cubicBezTo>
                    <a:pt x="18749" y="629"/>
                    <a:pt x="18722" y="621"/>
                    <a:pt x="18576" y="638"/>
                  </a:cubicBezTo>
                  <a:cubicBezTo>
                    <a:pt x="18442" y="654"/>
                    <a:pt x="18395" y="679"/>
                    <a:pt x="18352" y="763"/>
                  </a:cubicBezTo>
                  <a:cubicBezTo>
                    <a:pt x="18280" y="905"/>
                    <a:pt x="18058" y="1062"/>
                    <a:pt x="17930" y="1062"/>
                  </a:cubicBezTo>
                  <a:cubicBezTo>
                    <a:pt x="17844" y="1062"/>
                    <a:pt x="17814" y="1089"/>
                    <a:pt x="17757" y="1216"/>
                  </a:cubicBezTo>
                  <a:cubicBezTo>
                    <a:pt x="17718" y="1301"/>
                    <a:pt x="17687" y="1389"/>
                    <a:pt x="17687" y="1412"/>
                  </a:cubicBezTo>
                  <a:cubicBezTo>
                    <a:pt x="17687" y="1455"/>
                    <a:pt x="17481" y="1986"/>
                    <a:pt x="17448" y="2029"/>
                  </a:cubicBezTo>
                  <a:cubicBezTo>
                    <a:pt x="17422" y="2062"/>
                    <a:pt x="17368" y="2213"/>
                    <a:pt x="17324" y="2377"/>
                  </a:cubicBezTo>
                  <a:cubicBezTo>
                    <a:pt x="17244" y="2677"/>
                    <a:pt x="17104" y="2706"/>
                    <a:pt x="17165" y="2409"/>
                  </a:cubicBezTo>
                  <a:cubicBezTo>
                    <a:pt x="17191" y="2279"/>
                    <a:pt x="17187" y="2269"/>
                    <a:pt x="17076" y="2175"/>
                  </a:cubicBezTo>
                  <a:cubicBezTo>
                    <a:pt x="17012" y="2121"/>
                    <a:pt x="16942" y="2076"/>
                    <a:pt x="16918" y="2076"/>
                  </a:cubicBezTo>
                  <a:cubicBezTo>
                    <a:pt x="16851" y="2076"/>
                    <a:pt x="16833" y="1987"/>
                    <a:pt x="16832" y="1644"/>
                  </a:cubicBezTo>
                  <a:lnTo>
                    <a:pt x="16831" y="1326"/>
                  </a:lnTo>
                  <a:lnTo>
                    <a:pt x="16709" y="1264"/>
                  </a:lnTo>
                  <a:cubicBezTo>
                    <a:pt x="16642" y="1230"/>
                    <a:pt x="16564" y="1200"/>
                    <a:pt x="16536" y="1199"/>
                  </a:cubicBezTo>
                  <a:cubicBezTo>
                    <a:pt x="16508" y="1199"/>
                    <a:pt x="16448" y="1172"/>
                    <a:pt x="16401" y="1137"/>
                  </a:cubicBezTo>
                  <a:cubicBezTo>
                    <a:pt x="16050" y="874"/>
                    <a:pt x="15841" y="796"/>
                    <a:pt x="15653" y="860"/>
                  </a:cubicBezTo>
                  <a:cubicBezTo>
                    <a:pt x="15573" y="887"/>
                    <a:pt x="15568" y="900"/>
                    <a:pt x="15568" y="1094"/>
                  </a:cubicBezTo>
                  <a:cubicBezTo>
                    <a:pt x="15568" y="1244"/>
                    <a:pt x="15583" y="1322"/>
                    <a:pt x="15623" y="1378"/>
                  </a:cubicBezTo>
                  <a:cubicBezTo>
                    <a:pt x="15676" y="1453"/>
                    <a:pt x="15673" y="1458"/>
                    <a:pt x="15527" y="1676"/>
                  </a:cubicBezTo>
                  <a:cubicBezTo>
                    <a:pt x="15416" y="1841"/>
                    <a:pt x="15351" y="1903"/>
                    <a:pt x="15276" y="1915"/>
                  </a:cubicBezTo>
                  <a:cubicBezTo>
                    <a:pt x="15220" y="1924"/>
                    <a:pt x="15027" y="1954"/>
                    <a:pt x="14847" y="1982"/>
                  </a:cubicBezTo>
                  <a:cubicBezTo>
                    <a:pt x="14668" y="2009"/>
                    <a:pt x="14290" y="2062"/>
                    <a:pt x="14006" y="2100"/>
                  </a:cubicBezTo>
                  <a:cubicBezTo>
                    <a:pt x="13722" y="2138"/>
                    <a:pt x="13446" y="2179"/>
                    <a:pt x="13394" y="2192"/>
                  </a:cubicBezTo>
                  <a:cubicBezTo>
                    <a:pt x="13308" y="2214"/>
                    <a:pt x="12901" y="2276"/>
                    <a:pt x="11995" y="2405"/>
                  </a:cubicBezTo>
                  <a:cubicBezTo>
                    <a:pt x="11816" y="2430"/>
                    <a:pt x="11579" y="2459"/>
                    <a:pt x="11469" y="2469"/>
                  </a:cubicBezTo>
                  <a:cubicBezTo>
                    <a:pt x="11359" y="2480"/>
                    <a:pt x="11262" y="2501"/>
                    <a:pt x="11254" y="2515"/>
                  </a:cubicBezTo>
                  <a:cubicBezTo>
                    <a:pt x="11246" y="2528"/>
                    <a:pt x="11176" y="2538"/>
                    <a:pt x="11098" y="2538"/>
                  </a:cubicBezTo>
                  <a:cubicBezTo>
                    <a:pt x="11021" y="2538"/>
                    <a:pt x="10894" y="2559"/>
                    <a:pt x="10817" y="2583"/>
                  </a:cubicBezTo>
                  <a:cubicBezTo>
                    <a:pt x="10741" y="2608"/>
                    <a:pt x="10543" y="2639"/>
                    <a:pt x="10377" y="2652"/>
                  </a:cubicBezTo>
                  <a:cubicBezTo>
                    <a:pt x="10212" y="2666"/>
                    <a:pt x="9922" y="2707"/>
                    <a:pt x="9732" y="2742"/>
                  </a:cubicBezTo>
                  <a:cubicBezTo>
                    <a:pt x="9330" y="2818"/>
                    <a:pt x="9385" y="2811"/>
                    <a:pt x="9006" y="2835"/>
                  </a:cubicBezTo>
                  <a:cubicBezTo>
                    <a:pt x="8842" y="2845"/>
                    <a:pt x="8689" y="2865"/>
                    <a:pt x="8667" y="2878"/>
                  </a:cubicBezTo>
                  <a:cubicBezTo>
                    <a:pt x="8645" y="2891"/>
                    <a:pt x="8491" y="2922"/>
                    <a:pt x="8327" y="2949"/>
                  </a:cubicBezTo>
                  <a:cubicBezTo>
                    <a:pt x="7214" y="3132"/>
                    <a:pt x="7111" y="3144"/>
                    <a:pt x="7083" y="3097"/>
                  </a:cubicBezTo>
                  <a:cubicBezTo>
                    <a:pt x="7063" y="3063"/>
                    <a:pt x="7077" y="3035"/>
                    <a:pt x="7128" y="3003"/>
                  </a:cubicBezTo>
                  <a:cubicBezTo>
                    <a:pt x="7194" y="2960"/>
                    <a:pt x="7199" y="2934"/>
                    <a:pt x="7199" y="2712"/>
                  </a:cubicBezTo>
                  <a:lnTo>
                    <a:pt x="7199" y="2469"/>
                  </a:lnTo>
                  <a:lnTo>
                    <a:pt x="7020" y="2291"/>
                  </a:lnTo>
                  <a:cubicBezTo>
                    <a:pt x="6847" y="2119"/>
                    <a:pt x="6835" y="2115"/>
                    <a:pt x="6647" y="2139"/>
                  </a:cubicBezTo>
                  <a:cubicBezTo>
                    <a:pt x="6540" y="2152"/>
                    <a:pt x="6449" y="2165"/>
                    <a:pt x="6445" y="2166"/>
                  </a:cubicBezTo>
                  <a:cubicBezTo>
                    <a:pt x="6440" y="2168"/>
                    <a:pt x="6444" y="2394"/>
                    <a:pt x="6455" y="2669"/>
                  </a:cubicBezTo>
                  <a:lnTo>
                    <a:pt x="6472" y="3170"/>
                  </a:lnTo>
                  <a:lnTo>
                    <a:pt x="6343" y="3278"/>
                  </a:lnTo>
                  <a:cubicBezTo>
                    <a:pt x="6185" y="3408"/>
                    <a:pt x="6136" y="3370"/>
                    <a:pt x="6104" y="3095"/>
                  </a:cubicBezTo>
                  <a:cubicBezTo>
                    <a:pt x="6074" y="2835"/>
                    <a:pt x="5967" y="2753"/>
                    <a:pt x="5668" y="2764"/>
                  </a:cubicBezTo>
                  <a:cubicBezTo>
                    <a:pt x="5440" y="2772"/>
                    <a:pt x="5277" y="2879"/>
                    <a:pt x="5148" y="3095"/>
                  </a:cubicBezTo>
                  <a:cubicBezTo>
                    <a:pt x="5145" y="3101"/>
                    <a:pt x="5147" y="3101"/>
                    <a:pt x="5143" y="3108"/>
                  </a:cubicBezTo>
                  <a:cubicBezTo>
                    <a:pt x="5109" y="3170"/>
                    <a:pt x="5064" y="3276"/>
                    <a:pt x="5019" y="3392"/>
                  </a:cubicBezTo>
                  <a:cubicBezTo>
                    <a:pt x="4924" y="3663"/>
                    <a:pt x="4822" y="4043"/>
                    <a:pt x="4766" y="4363"/>
                  </a:cubicBezTo>
                  <a:cubicBezTo>
                    <a:pt x="4718" y="4637"/>
                    <a:pt x="4692" y="4794"/>
                    <a:pt x="4665" y="5014"/>
                  </a:cubicBezTo>
                  <a:cubicBezTo>
                    <a:pt x="4638" y="5235"/>
                    <a:pt x="4610" y="5519"/>
                    <a:pt x="4561" y="6046"/>
                  </a:cubicBezTo>
                  <a:cubicBezTo>
                    <a:pt x="4549" y="6180"/>
                    <a:pt x="4538" y="6352"/>
                    <a:pt x="4528" y="6540"/>
                  </a:cubicBezTo>
                  <a:cubicBezTo>
                    <a:pt x="4528" y="6543"/>
                    <a:pt x="4528" y="6548"/>
                    <a:pt x="4528" y="6551"/>
                  </a:cubicBezTo>
                  <a:cubicBezTo>
                    <a:pt x="4509" y="6958"/>
                    <a:pt x="4495" y="7470"/>
                    <a:pt x="4490" y="7952"/>
                  </a:cubicBezTo>
                  <a:cubicBezTo>
                    <a:pt x="4490" y="7957"/>
                    <a:pt x="4490" y="7962"/>
                    <a:pt x="4490" y="7967"/>
                  </a:cubicBezTo>
                  <a:cubicBezTo>
                    <a:pt x="4490" y="7969"/>
                    <a:pt x="4490" y="7970"/>
                    <a:pt x="4490" y="7972"/>
                  </a:cubicBezTo>
                  <a:cubicBezTo>
                    <a:pt x="4489" y="8204"/>
                    <a:pt x="4490" y="8431"/>
                    <a:pt x="4494" y="8640"/>
                  </a:cubicBezTo>
                  <a:cubicBezTo>
                    <a:pt x="4506" y="9297"/>
                    <a:pt x="4506" y="9454"/>
                    <a:pt x="4480" y="9515"/>
                  </a:cubicBezTo>
                  <a:cubicBezTo>
                    <a:pt x="4474" y="9530"/>
                    <a:pt x="4468" y="9544"/>
                    <a:pt x="4457" y="9553"/>
                  </a:cubicBezTo>
                  <a:cubicBezTo>
                    <a:pt x="4457" y="9554"/>
                    <a:pt x="4457" y="9553"/>
                    <a:pt x="4456" y="9553"/>
                  </a:cubicBezTo>
                  <a:cubicBezTo>
                    <a:pt x="4453" y="9557"/>
                    <a:pt x="4451" y="9562"/>
                    <a:pt x="4447" y="9566"/>
                  </a:cubicBezTo>
                  <a:cubicBezTo>
                    <a:pt x="4374" y="9648"/>
                    <a:pt x="4302" y="9610"/>
                    <a:pt x="4193" y="9424"/>
                  </a:cubicBezTo>
                  <a:cubicBezTo>
                    <a:pt x="4164" y="9374"/>
                    <a:pt x="4138" y="9344"/>
                    <a:pt x="4110" y="9321"/>
                  </a:cubicBezTo>
                  <a:cubicBezTo>
                    <a:pt x="4075" y="9298"/>
                    <a:pt x="4035" y="9285"/>
                    <a:pt x="3978" y="9276"/>
                  </a:cubicBezTo>
                  <a:cubicBezTo>
                    <a:pt x="3967" y="9274"/>
                    <a:pt x="3960" y="9277"/>
                    <a:pt x="3949" y="9276"/>
                  </a:cubicBezTo>
                  <a:cubicBezTo>
                    <a:pt x="3889" y="9274"/>
                    <a:pt x="3827" y="9275"/>
                    <a:pt x="3815" y="9287"/>
                  </a:cubicBezTo>
                  <a:cubicBezTo>
                    <a:pt x="3801" y="9302"/>
                    <a:pt x="3735" y="9321"/>
                    <a:pt x="3668" y="9330"/>
                  </a:cubicBezTo>
                  <a:lnTo>
                    <a:pt x="3547" y="9347"/>
                  </a:lnTo>
                  <a:lnTo>
                    <a:pt x="3554" y="9162"/>
                  </a:lnTo>
                  <a:cubicBezTo>
                    <a:pt x="3557" y="9100"/>
                    <a:pt x="3565" y="9041"/>
                    <a:pt x="3573" y="8995"/>
                  </a:cubicBezTo>
                  <a:cubicBezTo>
                    <a:pt x="3576" y="8979"/>
                    <a:pt x="3578" y="8943"/>
                    <a:pt x="3580" y="8937"/>
                  </a:cubicBezTo>
                  <a:cubicBezTo>
                    <a:pt x="3588" y="8914"/>
                    <a:pt x="3597" y="8831"/>
                    <a:pt x="3601" y="8752"/>
                  </a:cubicBezTo>
                  <a:cubicBezTo>
                    <a:pt x="3610" y="8559"/>
                    <a:pt x="3686" y="7773"/>
                    <a:pt x="3739" y="7316"/>
                  </a:cubicBezTo>
                  <a:cubicBezTo>
                    <a:pt x="3763" y="7113"/>
                    <a:pt x="3792" y="6810"/>
                    <a:pt x="3805" y="6645"/>
                  </a:cubicBezTo>
                  <a:cubicBezTo>
                    <a:pt x="3806" y="6633"/>
                    <a:pt x="3806" y="6628"/>
                    <a:pt x="3807" y="6615"/>
                  </a:cubicBezTo>
                  <a:cubicBezTo>
                    <a:pt x="3810" y="6519"/>
                    <a:pt x="3816" y="6405"/>
                    <a:pt x="3828" y="6342"/>
                  </a:cubicBezTo>
                  <a:cubicBezTo>
                    <a:pt x="3839" y="6280"/>
                    <a:pt x="3859" y="6087"/>
                    <a:pt x="3876" y="5910"/>
                  </a:cubicBezTo>
                  <a:cubicBezTo>
                    <a:pt x="3880" y="5871"/>
                    <a:pt x="3882" y="5857"/>
                    <a:pt x="3886" y="5816"/>
                  </a:cubicBezTo>
                  <a:cubicBezTo>
                    <a:pt x="3907" y="5575"/>
                    <a:pt x="3912" y="5480"/>
                    <a:pt x="3893" y="5388"/>
                  </a:cubicBezTo>
                  <a:lnTo>
                    <a:pt x="3774" y="4984"/>
                  </a:lnTo>
                  <a:cubicBezTo>
                    <a:pt x="3768" y="4963"/>
                    <a:pt x="3769" y="4962"/>
                    <a:pt x="3763" y="4943"/>
                  </a:cubicBezTo>
                  <a:cubicBezTo>
                    <a:pt x="3711" y="4768"/>
                    <a:pt x="3677" y="4640"/>
                    <a:pt x="3661" y="4550"/>
                  </a:cubicBezTo>
                  <a:cubicBezTo>
                    <a:pt x="3652" y="4501"/>
                    <a:pt x="3643" y="4450"/>
                    <a:pt x="3640" y="4404"/>
                  </a:cubicBezTo>
                  <a:cubicBezTo>
                    <a:pt x="3640" y="4402"/>
                    <a:pt x="3640" y="4398"/>
                    <a:pt x="3640" y="4395"/>
                  </a:cubicBezTo>
                  <a:cubicBezTo>
                    <a:pt x="3637" y="4337"/>
                    <a:pt x="3636" y="4275"/>
                    <a:pt x="3638" y="4193"/>
                  </a:cubicBezTo>
                  <a:cubicBezTo>
                    <a:pt x="3638" y="4192"/>
                    <a:pt x="3638" y="4191"/>
                    <a:pt x="3638" y="4189"/>
                  </a:cubicBezTo>
                  <a:cubicBezTo>
                    <a:pt x="3640" y="3953"/>
                    <a:pt x="3623" y="3790"/>
                    <a:pt x="3592" y="3725"/>
                  </a:cubicBezTo>
                  <a:cubicBezTo>
                    <a:pt x="3582" y="3703"/>
                    <a:pt x="3571" y="3692"/>
                    <a:pt x="3557" y="3692"/>
                  </a:cubicBezTo>
                  <a:cubicBezTo>
                    <a:pt x="3542" y="3692"/>
                    <a:pt x="3506" y="3657"/>
                    <a:pt x="3443" y="3581"/>
                  </a:cubicBezTo>
                  <a:cubicBezTo>
                    <a:pt x="3383" y="3509"/>
                    <a:pt x="3302" y="3406"/>
                    <a:pt x="3209" y="3278"/>
                  </a:cubicBezTo>
                  <a:cubicBezTo>
                    <a:pt x="3144" y="3189"/>
                    <a:pt x="3081" y="3116"/>
                    <a:pt x="3069" y="3116"/>
                  </a:cubicBezTo>
                  <a:cubicBezTo>
                    <a:pt x="3056" y="3116"/>
                    <a:pt x="3029" y="3082"/>
                    <a:pt x="3009" y="3041"/>
                  </a:cubicBezTo>
                  <a:cubicBezTo>
                    <a:pt x="2990" y="3000"/>
                    <a:pt x="2936" y="2943"/>
                    <a:pt x="2888" y="2917"/>
                  </a:cubicBezTo>
                  <a:cubicBezTo>
                    <a:pt x="2855" y="2898"/>
                    <a:pt x="2821" y="2891"/>
                    <a:pt x="2787" y="2893"/>
                  </a:cubicBezTo>
                  <a:cubicBezTo>
                    <a:pt x="2781" y="2893"/>
                    <a:pt x="2775" y="2896"/>
                    <a:pt x="2769" y="2897"/>
                  </a:cubicBezTo>
                  <a:cubicBezTo>
                    <a:pt x="2741" y="2903"/>
                    <a:pt x="2714" y="2912"/>
                    <a:pt x="2680" y="2929"/>
                  </a:cubicBezTo>
                  <a:cubicBezTo>
                    <a:pt x="2680" y="2930"/>
                    <a:pt x="2679" y="2931"/>
                    <a:pt x="2678" y="2932"/>
                  </a:cubicBezTo>
                  <a:cubicBezTo>
                    <a:pt x="2675" y="2933"/>
                    <a:pt x="2673" y="2936"/>
                    <a:pt x="2670" y="2938"/>
                  </a:cubicBezTo>
                  <a:cubicBezTo>
                    <a:pt x="2595" y="2988"/>
                    <a:pt x="2511" y="3079"/>
                    <a:pt x="2408" y="3220"/>
                  </a:cubicBezTo>
                  <a:lnTo>
                    <a:pt x="2313" y="3349"/>
                  </a:lnTo>
                  <a:lnTo>
                    <a:pt x="2222" y="3488"/>
                  </a:lnTo>
                  <a:lnTo>
                    <a:pt x="2238" y="3675"/>
                  </a:lnTo>
                  <a:lnTo>
                    <a:pt x="2238" y="3680"/>
                  </a:lnTo>
                  <a:lnTo>
                    <a:pt x="2253" y="3815"/>
                  </a:lnTo>
                  <a:cubicBezTo>
                    <a:pt x="2285" y="4109"/>
                    <a:pt x="2283" y="4159"/>
                    <a:pt x="2227" y="4496"/>
                  </a:cubicBezTo>
                  <a:cubicBezTo>
                    <a:pt x="2194" y="4697"/>
                    <a:pt x="2157" y="4906"/>
                    <a:pt x="2145" y="4958"/>
                  </a:cubicBezTo>
                  <a:cubicBezTo>
                    <a:pt x="2095" y="5175"/>
                    <a:pt x="2084" y="5240"/>
                    <a:pt x="2088" y="5274"/>
                  </a:cubicBezTo>
                  <a:cubicBezTo>
                    <a:pt x="2100" y="5364"/>
                    <a:pt x="2031" y="5491"/>
                    <a:pt x="1971" y="5491"/>
                  </a:cubicBezTo>
                  <a:cubicBezTo>
                    <a:pt x="1935" y="5491"/>
                    <a:pt x="1897" y="5513"/>
                    <a:pt x="1888" y="5536"/>
                  </a:cubicBezTo>
                  <a:cubicBezTo>
                    <a:pt x="1870" y="5588"/>
                    <a:pt x="1821" y="6595"/>
                    <a:pt x="1801" y="7353"/>
                  </a:cubicBezTo>
                  <a:cubicBezTo>
                    <a:pt x="1789" y="7792"/>
                    <a:pt x="1794" y="7913"/>
                    <a:pt x="1827" y="7976"/>
                  </a:cubicBezTo>
                  <a:cubicBezTo>
                    <a:pt x="1912" y="8143"/>
                    <a:pt x="1954" y="8482"/>
                    <a:pt x="1983" y="9255"/>
                  </a:cubicBezTo>
                  <a:cubicBezTo>
                    <a:pt x="2028" y="10429"/>
                    <a:pt x="2032" y="10807"/>
                    <a:pt x="1999" y="10826"/>
                  </a:cubicBezTo>
                  <a:cubicBezTo>
                    <a:pt x="1983" y="10835"/>
                    <a:pt x="1835" y="10867"/>
                    <a:pt x="1671" y="10895"/>
                  </a:cubicBezTo>
                  <a:cubicBezTo>
                    <a:pt x="1165" y="10980"/>
                    <a:pt x="1133" y="10986"/>
                    <a:pt x="946" y="11032"/>
                  </a:cubicBezTo>
                  <a:cubicBezTo>
                    <a:pt x="599" y="11118"/>
                    <a:pt x="557" y="11093"/>
                    <a:pt x="576" y="10815"/>
                  </a:cubicBezTo>
                  <a:cubicBezTo>
                    <a:pt x="584" y="10690"/>
                    <a:pt x="590" y="10684"/>
                    <a:pt x="725" y="10684"/>
                  </a:cubicBezTo>
                  <a:cubicBezTo>
                    <a:pt x="849" y="10684"/>
                    <a:pt x="866" y="10674"/>
                    <a:pt x="861" y="10594"/>
                  </a:cubicBezTo>
                  <a:cubicBezTo>
                    <a:pt x="857" y="10513"/>
                    <a:pt x="879" y="10499"/>
                    <a:pt x="1057" y="10465"/>
                  </a:cubicBezTo>
                  <a:cubicBezTo>
                    <a:pt x="1207" y="10436"/>
                    <a:pt x="1270" y="10402"/>
                    <a:pt x="1297" y="10338"/>
                  </a:cubicBezTo>
                  <a:cubicBezTo>
                    <a:pt x="1328" y="10262"/>
                    <a:pt x="1356" y="10256"/>
                    <a:pt x="1523" y="10280"/>
                  </a:cubicBezTo>
                  <a:lnTo>
                    <a:pt x="1715" y="10306"/>
                  </a:lnTo>
                  <a:lnTo>
                    <a:pt x="1708" y="9734"/>
                  </a:lnTo>
                  <a:cubicBezTo>
                    <a:pt x="1704" y="9419"/>
                    <a:pt x="1704" y="9052"/>
                    <a:pt x="1709" y="8917"/>
                  </a:cubicBezTo>
                  <a:cubicBezTo>
                    <a:pt x="1713" y="8782"/>
                    <a:pt x="1702" y="8614"/>
                    <a:pt x="1685" y="8543"/>
                  </a:cubicBezTo>
                  <a:cubicBezTo>
                    <a:pt x="1662" y="8450"/>
                    <a:pt x="1659" y="7939"/>
                    <a:pt x="1670" y="6688"/>
                  </a:cubicBezTo>
                  <a:cubicBezTo>
                    <a:pt x="1678" y="5739"/>
                    <a:pt x="1687" y="4843"/>
                    <a:pt x="1691" y="4698"/>
                  </a:cubicBezTo>
                  <a:cubicBezTo>
                    <a:pt x="1699" y="4395"/>
                    <a:pt x="1734" y="4305"/>
                    <a:pt x="1814" y="4378"/>
                  </a:cubicBezTo>
                  <a:cubicBezTo>
                    <a:pt x="1843" y="4405"/>
                    <a:pt x="1875" y="4413"/>
                    <a:pt x="1886" y="4395"/>
                  </a:cubicBezTo>
                  <a:cubicBezTo>
                    <a:pt x="1897" y="4377"/>
                    <a:pt x="1940" y="4358"/>
                    <a:pt x="1980" y="4354"/>
                  </a:cubicBezTo>
                  <a:cubicBezTo>
                    <a:pt x="2019" y="4351"/>
                    <a:pt x="2061" y="4346"/>
                    <a:pt x="2072" y="4344"/>
                  </a:cubicBezTo>
                  <a:cubicBezTo>
                    <a:pt x="2083" y="4341"/>
                    <a:pt x="2092" y="4279"/>
                    <a:pt x="2092" y="4204"/>
                  </a:cubicBezTo>
                  <a:cubicBezTo>
                    <a:pt x="2092" y="4129"/>
                    <a:pt x="2105" y="4053"/>
                    <a:pt x="2121" y="4036"/>
                  </a:cubicBezTo>
                  <a:cubicBezTo>
                    <a:pt x="2140" y="4016"/>
                    <a:pt x="2136" y="3980"/>
                    <a:pt x="2107" y="3927"/>
                  </a:cubicBezTo>
                  <a:cubicBezTo>
                    <a:pt x="2107" y="3926"/>
                    <a:pt x="2106" y="3923"/>
                    <a:pt x="2106" y="3922"/>
                  </a:cubicBezTo>
                  <a:cubicBezTo>
                    <a:pt x="2097" y="3906"/>
                    <a:pt x="2090" y="3880"/>
                    <a:pt x="2086" y="3847"/>
                  </a:cubicBezTo>
                  <a:cubicBezTo>
                    <a:pt x="2076" y="3795"/>
                    <a:pt x="2073" y="3730"/>
                    <a:pt x="2081" y="3619"/>
                  </a:cubicBezTo>
                  <a:cubicBezTo>
                    <a:pt x="2081" y="3614"/>
                    <a:pt x="2083" y="3612"/>
                    <a:pt x="2083" y="3606"/>
                  </a:cubicBezTo>
                  <a:cubicBezTo>
                    <a:pt x="2092" y="3487"/>
                    <a:pt x="2103" y="3359"/>
                    <a:pt x="2111" y="3323"/>
                  </a:cubicBezTo>
                  <a:cubicBezTo>
                    <a:pt x="2119" y="3285"/>
                    <a:pt x="2127" y="3193"/>
                    <a:pt x="2126" y="3116"/>
                  </a:cubicBezTo>
                  <a:cubicBezTo>
                    <a:pt x="2126" y="3006"/>
                    <a:pt x="2134" y="2940"/>
                    <a:pt x="2167" y="2904"/>
                  </a:cubicBezTo>
                  <a:cubicBezTo>
                    <a:pt x="2199" y="2867"/>
                    <a:pt x="2255" y="2861"/>
                    <a:pt x="2346" y="2869"/>
                  </a:cubicBezTo>
                  <a:lnTo>
                    <a:pt x="2508" y="2884"/>
                  </a:lnTo>
                  <a:lnTo>
                    <a:pt x="2547" y="2562"/>
                  </a:lnTo>
                  <a:cubicBezTo>
                    <a:pt x="2568" y="2384"/>
                    <a:pt x="2595" y="2221"/>
                    <a:pt x="2607" y="2201"/>
                  </a:cubicBezTo>
                  <a:cubicBezTo>
                    <a:pt x="2629" y="2163"/>
                    <a:pt x="2832" y="2150"/>
                    <a:pt x="2969" y="2177"/>
                  </a:cubicBezTo>
                  <a:cubicBezTo>
                    <a:pt x="3019" y="2187"/>
                    <a:pt x="3050" y="2214"/>
                    <a:pt x="3069" y="2274"/>
                  </a:cubicBezTo>
                  <a:cubicBezTo>
                    <a:pt x="3087" y="2334"/>
                    <a:pt x="3094" y="2427"/>
                    <a:pt x="3091" y="2573"/>
                  </a:cubicBezTo>
                  <a:cubicBezTo>
                    <a:pt x="3089" y="2706"/>
                    <a:pt x="3093" y="2824"/>
                    <a:pt x="3099" y="2835"/>
                  </a:cubicBezTo>
                  <a:cubicBezTo>
                    <a:pt x="3105" y="2846"/>
                    <a:pt x="3197" y="2862"/>
                    <a:pt x="3301" y="2874"/>
                  </a:cubicBezTo>
                  <a:cubicBezTo>
                    <a:pt x="3428" y="2888"/>
                    <a:pt x="3471" y="2901"/>
                    <a:pt x="3489" y="2942"/>
                  </a:cubicBezTo>
                  <a:cubicBezTo>
                    <a:pt x="3495" y="2956"/>
                    <a:pt x="3498" y="2972"/>
                    <a:pt x="3500" y="2994"/>
                  </a:cubicBezTo>
                  <a:cubicBezTo>
                    <a:pt x="3507" y="3070"/>
                    <a:pt x="3527" y="3093"/>
                    <a:pt x="3596" y="3093"/>
                  </a:cubicBezTo>
                  <a:cubicBezTo>
                    <a:pt x="3644" y="3093"/>
                    <a:pt x="3699" y="3119"/>
                    <a:pt x="3718" y="3151"/>
                  </a:cubicBezTo>
                  <a:cubicBezTo>
                    <a:pt x="3736" y="3183"/>
                    <a:pt x="3791" y="3207"/>
                    <a:pt x="3839" y="3207"/>
                  </a:cubicBezTo>
                  <a:cubicBezTo>
                    <a:pt x="3881" y="3207"/>
                    <a:pt x="3903" y="3210"/>
                    <a:pt x="3915" y="3237"/>
                  </a:cubicBezTo>
                  <a:cubicBezTo>
                    <a:pt x="3927" y="3264"/>
                    <a:pt x="3929" y="3315"/>
                    <a:pt x="3931" y="3415"/>
                  </a:cubicBezTo>
                  <a:cubicBezTo>
                    <a:pt x="3934" y="3529"/>
                    <a:pt x="3938" y="3632"/>
                    <a:pt x="3941" y="3645"/>
                  </a:cubicBezTo>
                  <a:cubicBezTo>
                    <a:pt x="3951" y="3685"/>
                    <a:pt x="3954" y="3999"/>
                    <a:pt x="3953" y="4305"/>
                  </a:cubicBezTo>
                  <a:cubicBezTo>
                    <a:pt x="3952" y="4458"/>
                    <a:pt x="3951" y="4608"/>
                    <a:pt x="3948" y="4722"/>
                  </a:cubicBezTo>
                  <a:cubicBezTo>
                    <a:pt x="3945" y="4837"/>
                    <a:pt x="3941" y="4914"/>
                    <a:pt x="3936" y="4920"/>
                  </a:cubicBezTo>
                  <a:cubicBezTo>
                    <a:pt x="3895" y="4963"/>
                    <a:pt x="3991" y="5145"/>
                    <a:pt x="4055" y="5145"/>
                  </a:cubicBezTo>
                  <a:cubicBezTo>
                    <a:pt x="4105" y="5145"/>
                    <a:pt x="4116" y="5171"/>
                    <a:pt x="4116" y="5291"/>
                  </a:cubicBezTo>
                  <a:cubicBezTo>
                    <a:pt x="4116" y="5372"/>
                    <a:pt x="4126" y="5452"/>
                    <a:pt x="4136" y="5470"/>
                  </a:cubicBezTo>
                  <a:cubicBezTo>
                    <a:pt x="4147" y="5488"/>
                    <a:pt x="4136" y="5568"/>
                    <a:pt x="4112" y="5646"/>
                  </a:cubicBezTo>
                  <a:cubicBezTo>
                    <a:pt x="4081" y="5750"/>
                    <a:pt x="4076" y="5808"/>
                    <a:pt x="4097" y="5865"/>
                  </a:cubicBezTo>
                  <a:cubicBezTo>
                    <a:pt x="4118" y="5924"/>
                    <a:pt x="4112" y="6030"/>
                    <a:pt x="4091" y="6125"/>
                  </a:cubicBezTo>
                  <a:cubicBezTo>
                    <a:pt x="4091" y="6126"/>
                    <a:pt x="4091" y="6127"/>
                    <a:pt x="4091" y="6128"/>
                  </a:cubicBezTo>
                  <a:cubicBezTo>
                    <a:pt x="4069" y="6223"/>
                    <a:pt x="4032" y="6305"/>
                    <a:pt x="3996" y="6315"/>
                  </a:cubicBezTo>
                  <a:cubicBezTo>
                    <a:pt x="3977" y="6319"/>
                    <a:pt x="3967" y="6333"/>
                    <a:pt x="3958" y="6351"/>
                  </a:cubicBezTo>
                  <a:cubicBezTo>
                    <a:pt x="3933" y="6423"/>
                    <a:pt x="3934" y="6677"/>
                    <a:pt x="3939" y="7701"/>
                  </a:cubicBezTo>
                  <a:cubicBezTo>
                    <a:pt x="3939" y="7729"/>
                    <a:pt x="3939" y="7730"/>
                    <a:pt x="3939" y="7757"/>
                  </a:cubicBezTo>
                  <a:cubicBezTo>
                    <a:pt x="3939" y="7768"/>
                    <a:pt x="3939" y="7773"/>
                    <a:pt x="3939" y="7785"/>
                  </a:cubicBezTo>
                  <a:cubicBezTo>
                    <a:pt x="3939" y="7836"/>
                    <a:pt x="3938" y="7843"/>
                    <a:pt x="3938" y="7888"/>
                  </a:cubicBezTo>
                  <a:cubicBezTo>
                    <a:pt x="3937" y="8200"/>
                    <a:pt x="3934" y="8400"/>
                    <a:pt x="3919" y="8475"/>
                  </a:cubicBezTo>
                  <a:cubicBezTo>
                    <a:pt x="3915" y="8493"/>
                    <a:pt x="3911" y="8504"/>
                    <a:pt x="3906" y="8515"/>
                  </a:cubicBezTo>
                  <a:cubicBezTo>
                    <a:pt x="3904" y="8522"/>
                    <a:pt x="3902" y="8532"/>
                    <a:pt x="3900" y="8537"/>
                  </a:cubicBezTo>
                  <a:cubicBezTo>
                    <a:pt x="3882" y="8570"/>
                    <a:pt x="3874" y="8589"/>
                    <a:pt x="3872" y="8603"/>
                  </a:cubicBezTo>
                  <a:cubicBezTo>
                    <a:pt x="3874" y="8615"/>
                    <a:pt x="3881" y="8624"/>
                    <a:pt x="3897" y="8640"/>
                  </a:cubicBezTo>
                  <a:cubicBezTo>
                    <a:pt x="3903" y="8646"/>
                    <a:pt x="3908" y="8657"/>
                    <a:pt x="3914" y="8666"/>
                  </a:cubicBezTo>
                  <a:cubicBezTo>
                    <a:pt x="3928" y="8687"/>
                    <a:pt x="3939" y="8715"/>
                    <a:pt x="3939" y="8745"/>
                  </a:cubicBezTo>
                  <a:cubicBezTo>
                    <a:pt x="3939" y="8760"/>
                    <a:pt x="3942" y="8773"/>
                    <a:pt x="3948" y="8782"/>
                  </a:cubicBezTo>
                  <a:cubicBezTo>
                    <a:pt x="3953" y="8791"/>
                    <a:pt x="3962" y="8799"/>
                    <a:pt x="3976" y="8803"/>
                  </a:cubicBezTo>
                  <a:cubicBezTo>
                    <a:pt x="4003" y="8812"/>
                    <a:pt x="4051" y="8811"/>
                    <a:pt x="4130" y="8805"/>
                  </a:cubicBezTo>
                  <a:cubicBezTo>
                    <a:pt x="4223" y="8799"/>
                    <a:pt x="4270" y="8795"/>
                    <a:pt x="4294" y="8778"/>
                  </a:cubicBezTo>
                  <a:cubicBezTo>
                    <a:pt x="4319" y="8760"/>
                    <a:pt x="4320" y="8729"/>
                    <a:pt x="4320" y="8668"/>
                  </a:cubicBezTo>
                  <a:cubicBezTo>
                    <a:pt x="4320" y="8600"/>
                    <a:pt x="4308" y="8531"/>
                    <a:pt x="4293" y="8515"/>
                  </a:cubicBezTo>
                  <a:cubicBezTo>
                    <a:pt x="4285" y="8507"/>
                    <a:pt x="4278" y="8479"/>
                    <a:pt x="4273" y="8440"/>
                  </a:cubicBezTo>
                  <a:cubicBezTo>
                    <a:pt x="4268" y="8403"/>
                    <a:pt x="4265" y="8355"/>
                    <a:pt x="4265" y="8307"/>
                  </a:cubicBezTo>
                  <a:cubicBezTo>
                    <a:pt x="4265" y="8259"/>
                    <a:pt x="4268" y="8213"/>
                    <a:pt x="4273" y="8176"/>
                  </a:cubicBezTo>
                  <a:cubicBezTo>
                    <a:pt x="4278" y="8137"/>
                    <a:pt x="4285" y="8109"/>
                    <a:pt x="4293" y="8101"/>
                  </a:cubicBezTo>
                  <a:cubicBezTo>
                    <a:pt x="4328" y="8064"/>
                    <a:pt x="4328" y="7813"/>
                    <a:pt x="4293" y="7776"/>
                  </a:cubicBezTo>
                  <a:cubicBezTo>
                    <a:pt x="4285" y="7767"/>
                    <a:pt x="4277" y="7717"/>
                    <a:pt x="4273" y="7645"/>
                  </a:cubicBezTo>
                  <a:cubicBezTo>
                    <a:pt x="4259" y="7428"/>
                    <a:pt x="4264" y="7022"/>
                    <a:pt x="4289" y="6996"/>
                  </a:cubicBezTo>
                  <a:cubicBezTo>
                    <a:pt x="4296" y="6989"/>
                    <a:pt x="4301" y="6926"/>
                    <a:pt x="4304" y="6832"/>
                  </a:cubicBezTo>
                  <a:cubicBezTo>
                    <a:pt x="4304" y="6832"/>
                    <a:pt x="4304" y="6831"/>
                    <a:pt x="4304" y="6830"/>
                  </a:cubicBezTo>
                  <a:cubicBezTo>
                    <a:pt x="4308" y="6736"/>
                    <a:pt x="4310" y="6610"/>
                    <a:pt x="4308" y="6474"/>
                  </a:cubicBezTo>
                  <a:cubicBezTo>
                    <a:pt x="4303" y="6089"/>
                    <a:pt x="4311" y="5958"/>
                    <a:pt x="4342" y="5895"/>
                  </a:cubicBezTo>
                  <a:cubicBezTo>
                    <a:pt x="4361" y="5859"/>
                    <a:pt x="4369" y="5837"/>
                    <a:pt x="4368" y="5814"/>
                  </a:cubicBezTo>
                  <a:cubicBezTo>
                    <a:pt x="4367" y="5791"/>
                    <a:pt x="4358" y="5768"/>
                    <a:pt x="4337" y="5730"/>
                  </a:cubicBezTo>
                  <a:cubicBezTo>
                    <a:pt x="4317" y="5692"/>
                    <a:pt x="4306" y="5648"/>
                    <a:pt x="4302" y="5521"/>
                  </a:cubicBezTo>
                  <a:cubicBezTo>
                    <a:pt x="4298" y="5394"/>
                    <a:pt x="4301" y="5185"/>
                    <a:pt x="4308" y="4819"/>
                  </a:cubicBezTo>
                  <a:cubicBezTo>
                    <a:pt x="4312" y="4612"/>
                    <a:pt x="4317" y="4447"/>
                    <a:pt x="4322" y="4318"/>
                  </a:cubicBezTo>
                  <a:cubicBezTo>
                    <a:pt x="4328" y="4186"/>
                    <a:pt x="4334" y="4095"/>
                    <a:pt x="4342" y="4032"/>
                  </a:cubicBezTo>
                  <a:cubicBezTo>
                    <a:pt x="4350" y="3970"/>
                    <a:pt x="4359" y="3935"/>
                    <a:pt x="4370" y="3929"/>
                  </a:cubicBezTo>
                  <a:cubicBezTo>
                    <a:pt x="4376" y="3925"/>
                    <a:pt x="4382" y="3929"/>
                    <a:pt x="4389" y="3937"/>
                  </a:cubicBezTo>
                  <a:cubicBezTo>
                    <a:pt x="4396" y="3946"/>
                    <a:pt x="4404" y="3960"/>
                    <a:pt x="4412" y="3978"/>
                  </a:cubicBezTo>
                  <a:cubicBezTo>
                    <a:pt x="4444" y="4051"/>
                    <a:pt x="4451" y="4050"/>
                    <a:pt x="4504" y="3959"/>
                  </a:cubicBezTo>
                  <a:cubicBezTo>
                    <a:pt x="4556" y="3870"/>
                    <a:pt x="4558" y="3855"/>
                    <a:pt x="4518" y="3806"/>
                  </a:cubicBezTo>
                  <a:cubicBezTo>
                    <a:pt x="4471" y="3748"/>
                    <a:pt x="4484" y="3687"/>
                    <a:pt x="4537" y="3660"/>
                  </a:cubicBezTo>
                  <a:cubicBezTo>
                    <a:pt x="4555" y="3651"/>
                    <a:pt x="4578" y="3645"/>
                    <a:pt x="4604" y="3645"/>
                  </a:cubicBezTo>
                  <a:cubicBezTo>
                    <a:pt x="4647" y="3645"/>
                    <a:pt x="4670" y="3643"/>
                    <a:pt x="4684" y="3617"/>
                  </a:cubicBezTo>
                  <a:cubicBezTo>
                    <a:pt x="4698" y="3591"/>
                    <a:pt x="4704" y="3542"/>
                    <a:pt x="4712" y="3450"/>
                  </a:cubicBezTo>
                  <a:cubicBezTo>
                    <a:pt x="4721" y="3342"/>
                    <a:pt x="4729" y="3199"/>
                    <a:pt x="4729" y="3131"/>
                  </a:cubicBezTo>
                  <a:cubicBezTo>
                    <a:pt x="4730" y="3092"/>
                    <a:pt x="4733" y="3059"/>
                    <a:pt x="4741" y="3028"/>
                  </a:cubicBezTo>
                  <a:cubicBezTo>
                    <a:pt x="4741" y="3026"/>
                    <a:pt x="4742" y="3026"/>
                    <a:pt x="4742" y="3024"/>
                  </a:cubicBezTo>
                  <a:cubicBezTo>
                    <a:pt x="4749" y="2994"/>
                    <a:pt x="4758" y="2967"/>
                    <a:pt x="4769" y="2953"/>
                  </a:cubicBezTo>
                  <a:cubicBezTo>
                    <a:pt x="4771" y="2950"/>
                    <a:pt x="4778" y="2947"/>
                    <a:pt x="4781" y="2944"/>
                  </a:cubicBezTo>
                  <a:cubicBezTo>
                    <a:pt x="4810" y="2909"/>
                    <a:pt x="4849" y="2886"/>
                    <a:pt x="4900" y="2882"/>
                  </a:cubicBezTo>
                  <a:cubicBezTo>
                    <a:pt x="5154" y="2863"/>
                    <a:pt x="5130" y="2897"/>
                    <a:pt x="5151" y="2540"/>
                  </a:cubicBezTo>
                  <a:cubicBezTo>
                    <a:pt x="5161" y="2363"/>
                    <a:pt x="5186" y="2196"/>
                    <a:pt x="5205" y="2169"/>
                  </a:cubicBezTo>
                  <a:cubicBezTo>
                    <a:pt x="5229" y="2135"/>
                    <a:pt x="5283" y="2131"/>
                    <a:pt x="5377" y="2160"/>
                  </a:cubicBezTo>
                  <a:cubicBezTo>
                    <a:pt x="5467" y="2188"/>
                    <a:pt x="5552" y="2185"/>
                    <a:pt x="5622" y="2154"/>
                  </a:cubicBezTo>
                  <a:cubicBezTo>
                    <a:pt x="5705" y="2116"/>
                    <a:pt x="5746" y="2119"/>
                    <a:pt x="5798" y="2166"/>
                  </a:cubicBezTo>
                  <a:cubicBezTo>
                    <a:pt x="5853" y="2216"/>
                    <a:pt x="5881" y="2219"/>
                    <a:pt x="5946" y="2173"/>
                  </a:cubicBezTo>
                  <a:cubicBezTo>
                    <a:pt x="5991" y="2142"/>
                    <a:pt x="6052" y="2129"/>
                    <a:pt x="6083" y="2145"/>
                  </a:cubicBezTo>
                  <a:cubicBezTo>
                    <a:pt x="6126" y="2168"/>
                    <a:pt x="6142" y="2149"/>
                    <a:pt x="6155" y="2059"/>
                  </a:cubicBezTo>
                  <a:cubicBezTo>
                    <a:pt x="6174" y="1933"/>
                    <a:pt x="6266" y="1769"/>
                    <a:pt x="6293" y="1814"/>
                  </a:cubicBezTo>
                  <a:cubicBezTo>
                    <a:pt x="6302" y="1830"/>
                    <a:pt x="6343" y="1813"/>
                    <a:pt x="6383" y="1777"/>
                  </a:cubicBezTo>
                  <a:cubicBezTo>
                    <a:pt x="6423" y="1742"/>
                    <a:pt x="6530" y="1700"/>
                    <a:pt x="6620" y="1683"/>
                  </a:cubicBezTo>
                  <a:cubicBezTo>
                    <a:pt x="6764" y="1655"/>
                    <a:pt x="6792" y="1663"/>
                    <a:pt x="6839" y="1743"/>
                  </a:cubicBezTo>
                  <a:cubicBezTo>
                    <a:pt x="6876" y="1806"/>
                    <a:pt x="6928" y="1833"/>
                    <a:pt x="7000" y="1829"/>
                  </a:cubicBezTo>
                  <a:cubicBezTo>
                    <a:pt x="7103" y="1823"/>
                    <a:pt x="7105" y="1826"/>
                    <a:pt x="7114" y="1997"/>
                  </a:cubicBezTo>
                  <a:cubicBezTo>
                    <a:pt x="7119" y="2098"/>
                    <a:pt x="7136" y="2168"/>
                    <a:pt x="7154" y="2164"/>
                  </a:cubicBezTo>
                  <a:cubicBezTo>
                    <a:pt x="7355" y="2122"/>
                    <a:pt x="7460" y="2226"/>
                    <a:pt x="7396" y="2401"/>
                  </a:cubicBezTo>
                  <a:cubicBezTo>
                    <a:pt x="7380" y="2445"/>
                    <a:pt x="7377" y="2499"/>
                    <a:pt x="7390" y="2521"/>
                  </a:cubicBezTo>
                  <a:cubicBezTo>
                    <a:pt x="7402" y="2543"/>
                    <a:pt x="7418" y="2623"/>
                    <a:pt x="7422" y="2697"/>
                  </a:cubicBezTo>
                  <a:cubicBezTo>
                    <a:pt x="7434" y="2873"/>
                    <a:pt x="7484" y="2891"/>
                    <a:pt x="7873" y="2869"/>
                  </a:cubicBezTo>
                  <a:lnTo>
                    <a:pt x="8178" y="2852"/>
                  </a:lnTo>
                  <a:lnTo>
                    <a:pt x="8178" y="2727"/>
                  </a:lnTo>
                  <a:cubicBezTo>
                    <a:pt x="8178" y="2658"/>
                    <a:pt x="8185" y="2585"/>
                    <a:pt x="8195" y="2568"/>
                  </a:cubicBezTo>
                  <a:cubicBezTo>
                    <a:pt x="8205" y="2552"/>
                    <a:pt x="8218" y="2472"/>
                    <a:pt x="8223" y="2390"/>
                  </a:cubicBezTo>
                  <a:cubicBezTo>
                    <a:pt x="8235" y="2199"/>
                    <a:pt x="8272" y="2137"/>
                    <a:pt x="8327" y="2214"/>
                  </a:cubicBezTo>
                  <a:cubicBezTo>
                    <a:pt x="8357" y="2256"/>
                    <a:pt x="8378" y="2258"/>
                    <a:pt x="8404" y="2222"/>
                  </a:cubicBezTo>
                  <a:cubicBezTo>
                    <a:pt x="8459" y="2145"/>
                    <a:pt x="8656" y="2104"/>
                    <a:pt x="8678" y="2164"/>
                  </a:cubicBezTo>
                  <a:cubicBezTo>
                    <a:pt x="8689" y="2193"/>
                    <a:pt x="8707" y="2207"/>
                    <a:pt x="8719" y="2194"/>
                  </a:cubicBezTo>
                  <a:cubicBezTo>
                    <a:pt x="8731" y="2182"/>
                    <a:pt x="8823" y="2158"/>
                    <a:pt x="8924" y="2143"/>
                  </a:cubicBezTo>
                  <a:cubicBezTo>
                    <a:pt x="9073" y="2120"/>
                    <a:pt x="9116" y="2130"/>
                    <a:pt x="9158" y="2194"/>
                  </a:cubicBezTo>
                  <a:cubicBezTo>
                    <a:pt x="9206" y="2268"/>
                    <a:pt x="9215" y="2269"/>
                    <a:pt x="9307" y="2194"/>
                  </a:cubicBezTo>
                  <a:cubicBezTo>
                    <a:pt x="9389" y="2128"/>
                    <a:pt x="9451" y="2122"/>
                    <a:pt x="9694" y="2147"/>
                  </a:cubicBezTo>
                  <a:cubicBezTo>
                    <a:pt x="9854" y="2164"/>
                    <a:pt x="10088" y="2174"/>
                    <a:pt x="10215" y="2171"/>
                  </a:cubicBezTo>
                  <a:cubicBezTo>
                    <a:pt x="10658" y="2161"/>
                    <a:pt x="11129" y="2157"/>
                    <a:pt x="11452" y="2162"/>
                  </a:cubicBezTo>
                  <a:cubicBezTo>
                    <a:pt x="11941" y="2169"/>
                    <a:pt x="12994" y="2126"/>
                    <a:pt x="13011" y="2098"/>
                  </a:cubicBezTo>
                  <a:cubicBezTo>
                    <a:pt x="13019" y="2084"/>
                    <a:pt x="13025" y="1935"/>
                    <a:pt x="13026" y="1765"/>
                  </a:cubicBezTo>
                  <a:lnTo>
                    <a:pt x="13027" y="1453"/>
                  </a:lnTo>
                  <a:lnTo>
                    <a:pt x="13136" y="1440"/>
                  </a:lnTo>
                  <a:cubicBezTo>
                    <a:pt x="13196" y="1433"/>
                    <a:pt x="13334" y="1415"/>
                    <a:pt x="13442" y="1401"/>
                  </a:cubicBezTo>
                  <a:cubicBezTo>
                    <a:pt x="13550" y="1388"/>
                    <a:pt x="13692" y="1395"/>
                    <a:pt x="13756" y="1419"/>
                  </a:cubicBezTo>
                  <a:cubicBezTo>
                    <a:pt x="13832" y="1446"/>
                    <a:pt x="13887" y="1445"/>
                    <a:pt x="13916" y="1414"/>
                  </a:cubicBezTo>
                  <a:cubicBezTo>
                    <a:pt x="13946" y="1382"/>
                    <a:pt x="14024" y="1381"/>
                    <a:pt x="14155" y="1412"/>
                  </a:cubicBezTo>
                  <a:cubicBezTo>
                    <a:pt x="14262" y="1437"/>
                    <a:pt x="14354" y="1444"/>
                    <a:pt x="14360" y="1427"/>
                  </a:cubicBezTo>
                  <a:cubicBezTo>
                    <a:pt x="14366" y="1410"/>
                    <a:pt x="14423" y="1412"/>
                    <a:pt x="14487" y="1431"/>
                  </a:cubicBezTo>
                  <a:cubicBezTo>
                    <a:pt x="14551" y="1451"/>
                    <a:pt x="14613" y="1458"/>
                    <a:pt x="14626" y="1444"/>
                  </a:cubicBezTo>
                  <a:cubicBezTo>
                    <a:pt x="14666" y="1402"/>
                    <a:pt x="14925" y="1427"/>
                    <a:pt x="14954" y="1477"/>
                  </a:cubicBezTo>
                  <a:cubicBezTo>
                    <a:pt x="14969" y="1502"/>
                    <a:pt x="15024" y="1524"/>
                    <a:pt x="15078" y="1524"/>
                  </a:cubicBezTo>
                  <a:cubicBezTo>
                    <a:pt x="15153" y="1524"/>
                    <a:pt x="15181" y="1499"/>
                    <a:pt x="15205" y="1410"/>
                  </a:cubicBezTo>
                  <a:cubicBezTo>
                    <a:pt x="15230" y="1320"/>
                    <a:pt x="15229" y="1284"/>
                    <a:pt x="15199" y="1242"/>
                  </a:cubicBezTo>
                  <a:cubicBezTo>
                    <a:pt x="15149" y="1172"/>
                    <a:pt x="15150" y="1042"/>
                    <a:pt x="15201" y="969"/>
                  </a:cubicBezTo>
                  <a:cubicBezTo>
                    <a:pt x="15233" y="924"/>
                    <a:pt x="15235" y="895"/>
                    <a:pt x="15210" y="845"/>
                  </a:cubicBezTo>
                  <a:cubicBezTo>
                    <a:pt x="15134" y="689"/>
                    <a:pt x="15222" y="669"/>
                    <a:pt x="16017" y="660"/>
                  </a:cubicBezTo>
                  <a:cubicBezTo>
                    <a:pt x="16468" y="655"/>
                    <a:pt x="16796" y="669"/>
                    <a:pt x="16805" y="694"/>
                  </a:cubicBezTo>
                  <a:cubicBezTo>
                    <a:pt x="16814" y="719"/>
                    <a:pt x="16842" y="714"/>
                    <a:pt x="16872" y="681"/>
                  </a:cubicBezTo>
                  <a:cubicBezTo>
                    <a:pt x="16947" y="602"/>
                    <a:pt x="16994" y="696"/>
                    <a:pt x="16998" y="937"/>
                  </a:cubicBezTo>
                  <a:cubicBezTo>
                    <a:pt x="16999" y="1044"/>
                    <a:pt x="17002" y="1220"/>
                    <a:pt x="17004" y="1328"/>
                  </a:cubicBezTo>
                  <a:lnTo>
                    <a:pt x="17008" y="1524"/>
                  </a:lnTo>
                  <a:lnTo>
                    <a:pt x="17076" y="1449"/>
                  </a:lnTo>
                  <a:cubicBezTo>
                    <a:pt x="17123" y="1396"/>
                    <a:pt x="17178" y="1380"/>
                    <a:pt x="17253" y="1397"/>
                  </a:cubicBezTo>
                  <a:lnTo>
                    <a:pt x="17361" y="1423"/>
                  </a:lnTo>
                  <a:lnTo>
                    <a:pt x="17361" y="1083"/>
                  </a:lnTo>
                  <a:cubicBezTo>
                    <a:pt x="17361" y="862"/>
                    <a:pt x="17373" y="731"/>
                    <a:pt x="17395" y="707"/>
                  </a:cubicBezTo>
                  <a:cubicBezTo>
                    <a:pt x="17414" y="687"/>
                    <a:pt x="17597" y="674"/>
                    <a:pt x="17802" y="677"/>
                  </a:cubicBezTo>
                  <a:lnTo>
                    <a:pt x="18177" y="683"/>
                  </a:lnTo>
                  <a:lnTo>
                    <a:pt x="18177" y="537"/>
                  </a:lnTo>
                  <a:cubicBezTo>
                    <a:pt x="18177" y="457"/>
                    <a:pt x="18187" y="365"/>
                    <a:pt x="18199" y="333"/>
                  </a:cubicBezTo>
                  <a:cubicBezTo>
                    <a:pt x="18211" y="301"/>
                    <a:pt x="18216" y="213"/>
                    <a:pt x="18209" y="138"/>
                  </a:cubicBezTo>
                  <a:lnTo>
                    <a:pt x="18197" y="0"/>
                  </a:lnTo>
                  <a:lnTo>
                    <a:pt x="10800" y="0"/>
                  </a:lnTo>
                  <a:lnTo>
                    <a:pt x="9098" y="0"/>
                  </a:lnTo>
                  <a:lnTo>
                    <a:pt x="0" y="0"/>
                  </a:lnTo>
                  <a:close/>
                  <a:moveTo>
                    <a:pt x="19181" y="0"/>
                  </a:moveTo>
                  <a:lnTo>
                    <a:pt x="19181" y="112"/>
                  </a:lnTo>
                  <a:cubicBezTo>
                    <a:pt x="19181" y="174"/>
                    <a:pt x="19169" y="239"/>
                    <a:pt x="19153" y="256"/>
                  </a:cubicBezTo>
                  <a:cubicBezTo>
                    <a:pt x="19133" y="276"/>
                    <a:pt x="19134" y="304"/>
                    <a:pt x="19154" y="346"/>
                  </a:cubicBezTo>
                  <a:cubicBezTo>
                    <a:pt x="19171" y="380"/>
                    <a:pt x="19180" y="467"/>
                    <a:pt x="19176" y="537"/>
                  </a:cubicBezTo>
                  <a:cubicBezTo>
                    <a:pt x="19168" y="654"/>
                    <a:pt x="19177" y="666"/>
                    <a:pt x="19263" y="677"/>
                  </a:cubicBezTo>
                  <a:cubicBezTo>
                    <a:pt x="19315" y="684"/>
                    <a:pt x="19391" y="701"/>
                    <a:pt x="19431" y="714"/>
                  </a:cubicBezTo>
                  <a:cubicBezTo>
                    <a:pt x="19472" y="726"/>
                    <a:pt x="19513" y="712"/>
                    <a:pt x="19522" y="686"/>
                  </a:cubicBezTo>
                  <a:cubicBezTo>
                    <a:pt x="19534" y="655"/>
                    <a:pt x="19620" y="647"/>
                    <a:pt x="19761" y="664"/>
                  </a:cubicBezTo>
                  <a:cubicBezTo>
                    <a:pt x="20029" y="696"/>
                    <a:pt x="20052" y="735"/>
                    <a:pt x="20044" y="1124"/>
                  </a:cubicBezTo>
                  <a:lnTo>
                    <a:pt x="20037" y="1403"/>
                  </a:lnTo>
                  <a:lnTo>
                    <a:pt x="20222" y="1410"/>
                  </a:lnTo>
                  <a:cubicBezTo>
                    <a:pt x="20323" y="1413"/>
                    <a:pt x="20417" y="1435"/>
                    <a:pt x="20433" y="1461"/>
                  </a:cubicBezTo>
                  <a:cubicBezTo>
                    <a:pt x="20449" y="1488"/>
                    <a:pt x="20465" y="1655"/>
                    <a:pt x="20467" y="1829"/>
                  </a:cubicBezTo>
                  <a:lnTo>
                    <a:pt x="20472" y="2147"/>
                  </a:lnTo>
                  <a:lnTo>
                    <a:pt x="20662" y="2141"/>
                  </a:lnTo>
                  <a:cubicBezTo>
                    <a:pt x="20767" y="2138"/>
                    <a:pt x="20867" y="2156"/>
                    <a:pt x="20886" y="2181"/>
                  </a:cubicBezTo>
                  <a:cubicBezTo>
                    <a:pt x="20923" y="2231"/>
                    <a:pt x="20905" y="2565"/>
                    <a:pt x="20861" y="2661"/>
                  </a:cubicBezTo>
                  <a:cubicBezTo>
                    <a:pt x="20846" y="2693"/>
                    <a:pt x="20846" y="2724"/>
                    <a:pt x="20861" y="2740"/>
                  </a:cubicBezTo>
                  <a:cubicBezTo>
                    <a:pt x="20893" y="2774"/>
                    <a:pt x="20925" y="3041"/>
                    <a:pt x="20904" y="3099"/>
                  </a:cubicBezTo>
                  <a:cubicBezTo>
                    <a:pt x="20895" y="3124"/>
                    <a:pt x="20886" y="3253"/>
                    <a:pt x="20883" y="3387"/>
                  </a:cubicBezTo>
                  <a:cubicBezTo>
                    <a:pt x="20878" y="3723"/>
                    <a:pt x="20842" y="3783"/>
                    <a:pt x="20648" y="3778"/>
                  </a:cubicBezTo>
                  <a:cubicBezTo>
                    <a:pt x="20561" y="3776"/>
                    <a:pt x="20478" y="3786"/>
                    <a:pt x="20465" y="3800"/>
                  </a:cubicBezTo>
                  <a:cubicBezTo>
                    <a:pt x="20451" y="3814"/>
                    <a:pt x="20444" y="3894"/>
                    <a:pt x="20448" y="3978"/>
                  </a:cubicBezTo>
                  <a:cubicBezTo>
                    <a:pt x="20482" y="4698"/>
                    <a:pt x="20486" y="5025"/>
                    <a:pt x="20460" y="5053"/>
                  </a:cubicBezTo>
                  <a:cubicBezTo>
                    <a:pt x="20444" y="5070"/>
                    <a:pt x="20436" y="5101"/>
                    <a:pt x="20444" y="5124"/>
                  </a:cubicBezTo>
                  <a:cubicBezTo>
                    <a:pt x="20466" y="5182"/>
                    <a:pt x="20368" y="5261"/>
                    <a:pt x="20307" y="5236"/>
                  </a:cubicBezTo>
                  <a:cubicBezTo>
                    <a:pt x="20232" y="5205"/>
                    <a:pt x="20185" y="5274"/>
                    <a:pt x="20175" y="5427"/>
                  </a:cubicBezTo>
                  <a:cubicBezTo>
                    <a:pt x="20169" y="5521"/>
                    <a:pt x="20148" y="5567"/>
                    <a:pt x="20105" y="5584"/>
                  </a:cubicBezTo>
                  <a:cubicBezTo>
                    <a:pt x="20049" y="5606"/>
                    <a:pt x="20045" y="5633"/>
                    <a:pt x="20045" y="5953"/>
                  </a:cubicBezTo>
                  <a:cubicBezTo>
                    <a:pt x="20045" y="6144"/>
                    <a:pt x="20047" y="6366"/>
                    <a:pt x="20049" y="6448"/>
                  </a:cubicBezTo>
                  <a:lnTo>
                    <a:pt x="20051" y="6598"/>
                  </a:lnTo>
                  <a:lnTo>
                    <a:pt x="20438" y="6605"/>
                  </a:lnTo>
                  <a:cubicBezTo>
                    <a:pt x="20651" y="6608"/>
                    <a:pt x="20868" y="6603"/>
                    <a:pt x="20920" y="6596"/>
                  </a:cubicBezTo>
                  <a:cubicBezTo>
                    <a:pt x="20972" y="6589"/>
                    <a:pt x="21100" y="6584"/>
                    <a:pt x="21203" y="6583"/>
                  </a:cubicBezTo>
                  <a:cubicBezTo>
                    <a:pt x="21354" y="6582"/>
                    <a:pt x="21396" y="6598"/>
                    <a:pt x="21420" y="6663"/>
                  </a:cubicBezTo>
                  <a:cubicBezTo>
                    <a:pt x="21443" y="6727"/>
                    <a:pt x="21437" y="6759"/>
                    <a:pt x="21387" y="6824"/>
                  </a:cubicBezTo>
                  <a:cubicBezTo>
                    <a:pt x="21349" y="6873"/>
                    <a:pt x="21331" y="6931"/>
                    <a:pt x="21341" y="6974"/>
                  </a:cubicBezTo>
                  <a:cubicBezTo>
                    <a:pt x="21345" y="6991"/>
                    <a:pt x="21344" y="7006"/>
                    <a:pt x="21343" y="7022"/>
                  </a:cubicBezTo>
                  <a:cubicBezTo>
                    <a:pt x="21371" y="6985"/>
                    <a:pt x="21411" y="6951"/>
                    <a:pt x="21454" y="6925"/>
                  </a:cubicBezTo>
                  <a:cubicBezTo>
                    <a:pt x="21455" y="6924"/>
                    <a:pt x="21455" y="6923"/>
                    <a:pt x="21456" y="6923"/>
                  </a:cubicBezTo>
                  <a:cubicBezTo>
                    <a:pt x="21460" y="6920"/>
                    <a:pt x="21464" y="6919"/>
                    <a:pt x="21468" y="6916"/>
                  </a:cubicBezTo>
                  <a:cubicBezTo>
                    <a:pt x="21472" y="6914"/>
                    <a:pt x="21476" y="6914"/>
                    <a:pt x="21480" y="6912"/>
                  </a:cubicBezTo>
                  <a:cubicBezTo>
                    <a:pt x="21490" y="6907"/>
                    <a:pt x="21501" y="6900"/>
                    <a:pt x="21510" y="6897"/>
                  </a:cubicBezTo>
                  <a:cubicBezTo>
                    <a:pt x="21510" y="6897"/>
                    <a:pt x="21511" y="6895"/>
                    <a:pt x="21512" y="6895"/>
                  </a:cubicBezTo>
                  <a:cubicBezTo>
                    <a:pt x="21532" y="6888"/>
                    <a:pt x="21549" y="6886"/>
                    <a:pt x="21559" y="6893"/>
                  </a:cubicBezTo>
                  <a:cubicBezTo>
                    <a:pt x="21563" y="6896"/>
                    <a:pt x="21567" y="6892"/>
                    <a:pt x="21570" y="6878"/>
                  </a:cubicBezTo>
                  <a:cubicBezTo>
                    <a:pt x="21574" y="6861"/>
                    <a:pt x="21577" y="6812"/>
                    <a:pt x="21580" y="6759"/>
                  </a:cubicBezTo>
                  <a:cubicBezTo>
                    <a:pt x="21585" y="6675"/>
                    <a:pt x="21590" y="6554"/>
                    <a:pt x="21593" y="6334"/>
                  </a:cubicBezTo>
                  <a:cubicBezTo>
                    <a:pt x="21599" y="5856"/>
                    <a:pt x="21599" y="4993"/>
                    <a:pt x="21599" y="3460"/>
                  </a:cubicBezTo>
                  <a:lnTo>
                    <a:pt x="21599" y="0"/>
                  </a:lnTo>
                  <a:lnTo>
                    <a:pt x="19181" y="0"/>
                  </a:lnTo>
                  <a:close/>
                  <a:moveTo>
                    <a:pt x="20627" y="6747"/>
                  </a:moveTo>
                  <a:cubicBezTo>
                    <a:pt x="20625" y="6750"/>
                    <a:pt x="20627" y="6760"/>
                    <a:pt x="20632" y="6774"/>
                  </a:cubicBezTo>
                  <a:cubicBezTo>
                    <a:pt x="20642" y="6802"/>
                    <a:pt x="20637" y="6838"/>
                    <a:pt x="20622" y="6854"/>
                  </a:cubicBezTo>
                  <a:cubicBezTo>
                    <a:pt x="20606" y="6870"/>
                    <a:pt x="20601" y="6904"/>
                    <a:pt x="20610" y="6929"/>
                  </a:cubicBezTo>
                  <a:cubicBezTo>
                    <a:pt x="20619" y="6955"/>
                    <a:pt x="20634" y="6964"/>
                    <a:pt x="20643" y="6949"/>
                  </a:cubicBezTo>
                  <a:cubicBezTo>
                    <a:pt x="20672" y="6899"/>
                    <a:pt x="20671" y="6786"/>
                    <a:pt x="20642" y="6755"/>
                  </a:cubicBezTo>
                  <a:cubicBezTo>
                    <a:pt x="20634" y="6746"/>
                    <a:pt x="20629" y="6743"/>
                    <a:pt x="20627" y="6747"/>
                  </a:cubicBezTo>
                  <a:close/>
                  <a:moveTo>
                    <a:pt x="21593" y="7116"/>
                  </a:moveTo>
                  <a:cubicBezTo>
                    <a:pt x="21589" y="7111"/>
                    <a:pt x="21579" y="7134"/>
                    <a:pt x="21561" y="7172"/>
                  </a:cubicBezTo>
                  <a:cubicBezTo>
                    <a:pt x="21560" y="7174"/>
                    <a:pt x="21560" y="7172"/>
                    <a:pt x="21559" y="7174"/>
                  </a:cubicBezTo>
                  <a:cubicBezTo>
                    <a:pt x="21559" y="7175"/>
                    <a:pt x="21559" y="7176"/>
                    <a:pt x="21559" y="7176"/>
                  </a:cubicBezTo>
                  <a:cubicBezTo>
                    <a:pt x="21558" y="7177"/>
                    <a:pt x="21558" y="7178"/>
                    <a:pt x="21558" y="7179"/>
                  </a:cubicBezTo>
                  <a:cubicBezTo>
                    <a:pt x="21536" y="7227"/>
                    <a:pt x="21518" y="7295"/>
                    <a:pt x="21518" y="7329"/>
                  </a:cubicBezTo>
                  <a:cubicBezTo>
                    <a:pt x="21518" y="7357"/>
                    <a:pt x="21523" y="7369"/>
                    <a:pt x="21528" y="7376"/>
                  </a:cubicBezTo>
                  <a:cubicBezTo>
                    <a:pt x="21530" y="7377"/>
                    <a:pt x="21530" y="7380"/>
                    <a:pt x="21531" y="7381"/>
                  </a:cubicBezTo>
                  <a:cubicBezTo>
                    <a:pt x="21534" y="7382"/>
                    <a:pt x="21537" y="7378"/>
                    <a:pt x="21540" y="7376"/>
                  </a:cubicBezTo>
                  <a:cubicBezTo>
                    <a:pt x="21544" y="7375"/>
                    <a:pt x="21549" y="7373"/>
                    <a:pt x="21554" y="7368"/>
                  </a:cubicBezTo>
                  <a:cubicBezTo>
                    <a:pt x="21554" y="7367"/>
                    <a:pt x="21554" y="7366"/>
                    <a:pt x="21554" y="7365"/>
                  </a:cubicBezTo>
                  <a:cubicBezTo>
                    <a:pt x="21571" y="7339"/>
                    <a:pt x="21589" y="7284"/>
                    <a:pt x="21593" y="7219"/>
                  </a:cubicBezTo>
                  <a:cubicBezTo>
                    <a:pt x="21597" y="7155"/>
                    <a:pt x="21597" y="7122"/>
                    <a:pt x="21593" y="7116"/>
                  </a:cubicBezTo>
                  <a:close/>
                  <a:moveTo>
                    <a:pt x="21599" y="8745"/>
                  </a:moveTo>
                  <a:lnTo>
                    <a:pt x="21558" y="8879"/>
                  </a:lnTo>
                  <a:cubicBezTo>
                    <a:pt x="21527" y="8979"/>
                    <a:pt x="21526" y="9027"/>
                    <a:pt x="21549" y="9074"/>
                  </a:cubicBezTo>
                  <a:cubicBezTo>
                    <a:pt x="21595" y="9168"/>
                    <a:pt x="21600" y="9157"/>
                    <a:pt x="21599" y="8943"/>
                  </a:cubicBezTo>
                  <a:lnTo>
                    <a:pt x="21599" y="8745"/>
                  </a:lnTo>
                  <a:close/>
                  <a:moveTo>
                    <a:pt x="21317" y="9253"/>
                  </a:moveTo>
                  <a:cubicBezTo>
                    <a:pt x="21307" y="9256"/>
                    <a:pt x="21301" y="9265"/>
                    <a:pt x="21301" y="9278"/>
                  </a:cubicBezTo>
                  <a:cubicBezTo>
                    <a:pt x="21301" y="9301"/>
                    <a:pt x="21334" y="9371"/>
                    <a:pt x="21374" y="9435"/>
                  </a:cubicBezTo>
                  <a:cubicBezTo>
                    <a:pt x="21432" y="9526"/>
                    <a:pt x="21446" y="9584"/>
                    <a:pt x="21408" y="9618"/>
                  </a:cubicBezTo>
                  <a:cubicBezTo>
                    <a:pt x="21390" y="9635"/>
                    <a:pt x="21357" y="9645"/>
                    <a:pt x="21311" y="9650"/>
                  </a:cubicBezTo>
                  <a:cubicBezTo>
                    <a:pt x="21265" y="9656"/>
                    <a:pt x="21205" y="9656"/>
                    <a:pt x="21130" y="9652"/>
                  </a:cubicBezTo>
                  <a:cubicBezTo>
                    <a:pt x="20992" y="9645"/>
                    <a:pt x="20869" y="9620"/>
                    <a:pt x="20854" y="9596"/>
                  </a:cubicBezTo>
                  <a:cubicBezTo>
                    <a:pt x="20840" y="9573"/>
                    <a:pt x="20763" y="9553"/>
                    <a:pt x="20685" y="9553"/>
                  </a:cubicBezTo>
                  <a:cubicBezTo>
                    <a:pt x="20607" y="9553"/>
                    <a:pt x="20536" y="9534"/>
                    <a:pt x="20527" y="9508"/>
                  </a:cubicBezTo>
                  <a:cubicBezTo>
                    <a:pt x="20517" y="9483"/>
                    <a:pt x="20491" y="9461"/>
                    <a:pt x="20469" y="9461"/>
                  </a:cubicBezTo>
                  <a:cubicBezTo>
                    <a:pt x="20457" y="9461"/>
                    <a:pt x="20449" y="9468"/>
                    <a:pt x="20444" y="9476"/>
                  </a:cubicBezTo>
                  <a:cubicBezTo>
                    <a:pt x="20441" y="9484"/>
                    <a:pt x="20440" y="9496"/>
                    <a:pt x="20444" y="9508"/>
                  </a:cubicBezTo>
                  <a:cubicBezTo>
                    <a:pt x="20454" y="9534"/>
                    <a:pt x="20465" y="9714"/>
                    <a:pt x="20469" y="9908"/>
                  </a:cubicBezTo>
                  <a:lnTo>
                    <a:pt x="20475" y="10261"/>
                  </a:lnTo>
                  <a:lnTo>
                    <a:pt x="20641" y="10258"/>
                  </a:lnTo>
                  <a:cubicBezTo>
                    <a:pt x="20753" y="10256"/>
                    <a:pt x="20819" y="10268"/>
                    <a:pt x="20857" y="10325"/>
                  </a:cubicBezTo>
                  <a:cubicBezTo>
                    <a:pt x="20895" y="10382"/>
                    <a:pt x="20906" y="10485"/>
                    <a:pt x="20912" y="10667"/>
                  </a:cubicBezTo>
                  <a:cubicBezTo>
                    <a:pt x="20918" y="10828"/>
                    <a:pt x="20934" y="10972"/>
                    <a:pt x="20948" y="10987"/>
                  </a:cubicBezTo>
                  <a:cubicBezTo>
                    <a:pt x="20962" y="11002"/>
                    <a:pt x="21044" y="11010"/>
                    <a:pt x="21130" y="11004"/>
                  </a:cubicBezTo>
                  <a:cubicBezTo>
                    <a:pt x="21216" y="10998"/>
                    <a:pt x="21300" y="11013"/>
                    <a:pt x="21319" y="11039"/>
                  </a:cubicBezTo>
                  <a:cubicBezTo>
                    <a:pt x="21340" y="11069"/>
                    <a:pt x="21350" y="11194"/>
                    <a:pt x="21344" y="11402"/>
                  </a:cubicBezTo>
                  <a:cubicBezTo>
                    <a:pt x="21342" y="11486"/>
                    <a:pt x="21341" y="11551"/>
                    <a:pt x="21343" y="11602"/>
                  </a:cubicBezTo>
                  <a:cubicBezTo>
                    <a:pt x="21345" y="11653"/>
                    <a:pt x="21349" y="11689"/>
                    <a:pt x="21358" y="11713"/>
                  </a:cubicBezTo>
                  <a:cubicBezTo>
                    <a:pt x="21375" y="11762"/>
                    <a:pt x="21407" y="11761"/>
                    <a:pt x="21461" y="11737"/>
                  </a:cubicBezTo>
                  <a:cubicBezTo>
                    <a:pt x="21498" y="11721"/>
                    <a:pt x="21523" y="11738"/>
                    <a:pt x="21534" y="11787"/>
                  </a:cubicBezTo>
                  <a:cubicBezTo>
                    <a:pt x="21584" y="12011"/>
                    <a:pt x="21599" y="11745"/>
                    <a:pt x="21599" y="10596"/>
                  </a:cubicBezTo>
                  <a:cubicBezTo>
                    <a:pt x="21599" y="9971"/>
                    <a:pt x="21600" y="9657"/>
                    <a:pt x="21593" y="9500"/>
                  </a:cubicBezTo>
                  <a:cubicBezTo>
                    <a:pt x="21592" y="9486"/>
                    <a:pt x="21591" y="9489"/>
                    <a:pt x="21590" y="9478"/>
                  </a:cubicBezTo>
                  <a:cubicBezTo>
                    <a:pt x="21587" y="9423"/>
                    <a:pt x="21582" y="9379"/>
                    <a:pt x="21575" y="9364"/>
                  </a:cubicBezTo>
                  <a:cubicBezTo>
                    <a:pt x="21571" y="9355"/>
                    <a:pt x="21568" y="9352"/>
                    <a:pt x="21563" y="9351"/>
                  </a:cubicBezTo>
                  <a:cubicBezTo>
                    <a:pt x="21558" y="9351"/>
                    <a:pt x="21552" y="9353"/>
                    <a:pt x="21545" y="9356"/>
                  </a:cubicBezTo>
                  <a:cubicBezTo>
                    <a:pt x="21515" y="9369"/>
                    <a:pt x="21473" y="9357"/>
                    <a:pt x="21453" y="9328"/>
                  </a:cubicBezTo>
                  <a:cubicBezTo>
                    <a:pt x="21430" y="9296"/>
                    <a:pt x="21396" y="9275"/>
                    <a:pt x="21367" y="9263"/>
                  </a:cubicBezTo>
                  <a:cubicBezTo>
                    <a:pt x="21348" y="9256"/>
                    <a:pt x="21329" y="9249"/>
                    <a:pt x="21317" y="9253"/>
                  </a:cubicBezTo>
                  <a:close/>
                  <a:moveTo>
                    <a:pt x="18336" y="15638"/>
                  </a:moveTo>
                  <a:lnTo>
                    <a:pt x="18432" y="15763"/>
                  </a:lnTo>
                  <a:cubicBezTo>
                    <a:pt x="18510" y="15864"/>
                    <a:pt x="18523" y="15902"/>
                    <a:pt x="18502" y="15971"/>
                  </a:cubicBezTo>
                  <a:cubicBezTo>
                    <a:pt x="18487" y="16018"/>
                    <a:pt x="18451" y="16069"/>
                    <a:pt x="18421" y="16085"/>
                  </a:cubicBezTo>
                  <a:cubicBezTo>
                    <a:pt x="18284" y="16159"/>
                    <a:pt x="18432" y="16339"/>
                    <a:pt x="18628" y="16339"/>
                  </a:cubicBezTo>
                  <a:cubicBezTo>
                    <a:pt x="18744" y="16339"/>
                    <a:pt x="18796" y="16476"/>
                    <a:pt x="18736" y="16622"/>
                  </a:cubicBezTo>
                  <a:cubicBezTo>
                    <a:pt x="18712" y="16681"/>
                    <a:pt x="18701" y="16773"/>
                    <a:pt x="18710" y="16848"/>
                  </a:cubicBezTo>
                  <a:cubicBezTo>
                    <a:pt x="18730" y="17012"/>
                    <a:pt x="18677" y="17062"/>
                    <a:pt x="18604" y="16953"/>
                  </a:cubicBezTo>
                  <a:cubicBezTo>
                    <a:pt x="18573" y="16906"/>
                    <a:pt x="18556" y="16893"/>
                    <a:pt x="18566" y="16923"/>
                  </a:cubicBezTo>
                  <a:cubicBezTo>
                    <a:pt x="18597" y="17014"/>
                    <a:pt x="18547" y="17030"/>
                    <a:pt x="18177" y="17050"/>
                  </a:cubicBezTo>
                  <a:cubicBezTo>
                    <a:pt x="17880" y="17066"/>
                    <a:pt x="17817" y="17059"/>
                    <a:pt x="17805" y="17003"/>
                  </a:cubicBezTo>
                  <a:cubicBezTo>
                    <a:pt x="17791" y="16945"/>
                    <a:pt x="17781" y="16946"/>
                    <a:pt x="17738" y="17013"/>
                  </a:cubicBezTo>
                  <a:cubicBezTo>
                    <a:pt x="17695" y="17078"/>
                    <a:pt x="17670" y="17083"/>
                    <a:pt x="17593" y="17044"/>
                  </a:cubicBezTo>
                  <a:cubicBezTo>
                    <a:pt x="17527" y="17009"/>
                    <a:pt x="17492" y="17009"/>
                    <a:pt x="17471" y="17046"/>
                  </a:cubicBezTo>
                  <a:cubicBezTo>
                    <a:pt x="17449" y="17083"/>
                    <a:pt x="17428" y="17084"/>
                    <a:pt x="17394" y="17048"/>
                  </a:cubicBezTo>
                  <a:cubicBezTo>
                    <a:pt x="17363" y="17015"/>
                    <a:pt x="17324" y="17013"/>
                    <a:pt x="17280" y="17041"/>
                  </a:cubicBezTo>
                  <a:cubicBezTo>
                    <a:pt x="17243" y="17065"/>
                    <a:pt x="17154" y="17075"/>
                    <a:pt x="17084" y="17065"/>
                  </a:cubicBezTo>
                  <a:cubicBezTo>
                    <a:pt x="16971" y="17049"/>
                    <a:pt x="16959" y="17056"/>
                    <a:pt x="16981" y="17125"/>
                  </a:cubicBezTo>
                  <a:cubicBezTo>
                    <a:pt x="17015" y="17231"/>
                    <a:pt x="16982" y="17541"/>
                    <a:pt x="16934" y="17572"/>
                  </a:cubicBezTo>
                  <a:cubicBezTo>
                    <a:pt x="16913" y="17586"/>
                    <a:pt x="16868" y="17573"/>
                    <a:pt x="16834" y="17542"/>
                  </a:cubicBezTo>
                  <a:cubicBezTo>
                    <a:pt x="16801" y="17512"/>
                    <a:pt x="16726" y="17493"/>
                    <a:pt x="16669" y="17501"/>
                  </a:cubicBezTo>
                  <a:cubicBezTo>
                    <a:pt x="16582" y="17514"/>
                    <a:pt x="16563" y="17535"/>
                    <a:pt x="16555" y="17630"/>
                  </a:cubicBezTo>
                  <a:cubicBezTo>
                    <a:pt x="16549" y="17693"/>
                    <a:pt x="16535" y="17759"/>
                    <a:pt x="16525" y="17774"/>
                  </a:cubicBezTo>
                  <a:cubicBezTo>
                    <a:pt x="16488" y="17828"/>
                    <a:pt x="16042" y="17749"/>
                    <a:pt x="16049" y="17691"/>
                  </a:cubicBezTo>
                  <a:cubicBezTo>
                    <a:pt x="16057" y="17621"/>
                    <a:pt x="15894" y="17624"/>
                    <a:pt x="15842" y="17695"/>
                  </a:cubicBezTo>
                  <a:cubicBezTo>
                    <a:pt x="15821" y="17723"/>
                    <a:pt x="15704" y="17752"/>
                    <a:pt x="15583" y="17757"/>
                  </a:cubicBezTo>
                  <a:cubicBezTo>
                    <a:pt x="14590" y="17801"/>
                    <a:pt x="14291" y="17785"/>
                    <a:pt x="14290" y="17699"/>
                  </a:cubicBezTo>
                  <a:cubicBezTo>
                    <a:pt x="14289" y="17650"/>
                    <a:pt x="14453" y="17595"/>
                    <a:pt x="14698" y="17564"/>
                  </a:cubicBezTo>
                  <a:cubicBezTo>
                    <a:pt x="14780" y="17553"/>
                    <a:pt x="14867" y="17536"/>
                    <a:pt x="14889" y="17523"/>
                  </a:cubicBezTo>
                  <a:cubicBezTo>
                    <a:pt x="14911" y="17510"/>
                    <a:pt x="15331" y="17404"/>
                    <a:pt x="15823" y="17289"/>
                  </a:cubicBezTo>
                  <a:cubicBezTo>
                    <a:pt x="16314" y="17173"/>
                    <a:pt x="16720" y="17073"/>
                    <a:pt x="16724" y="17065"/>
                  </a:cubicBezTo>
                  <a:cubicBezTo>
                    <a:pt x="16729" y="17057"/>
                    <a:pt x="16737" y="16972"/>
                    <a:pt x="16741" y="16876"/>
                  </a:cubicBezTo>
                  <a:cubicBezTo>
                    <a:pt x="16745" y="16780"/>
                    <a:pt x="16758" y="16690"/>
                    <a:pt x="16771" y="16676"/>
                  </a:cubicBezTo>
                  <a:cubicBezTo>
                    <a:pt x="16785" y="16662"/>
                    <a:pt x="16919" y="16653"/>
                    <a:pt x="17071" y="16657"/>
                  </a:cubicBezTo>
                  <a:cubicBezTo>
                    <a:pt x="17547" y="16669"/>
                    <a:pt x="17800" y="16510"/>
                    <a:pt x="18118" y="15993"/>
                  </a:cubicBezTo>
                  <a:lnTo>
                    <a:pt x="18336" y="15638"/>
                  </a:lnTo>
                  <a:close/>
                  <a:moveTo>
                    <a:pt x="16403" y="17370"/>
                  </a:moveTo>
                  <a:cubicBezTo>
                    <a:pt x="16384" y="17383"/>
                    <a:pt x="16400" y="17392"/>
                    <a:pt x="16437" y="17392"/>
                  </a:cubicBezTo>
                  <a:cubicBezTo>
                    <a:pt x="16475" y="17392"/>
                    <a:pt x="16490" y="17383"/>
                    <a:pt x="16471" y="17370"/>
                  </a:cubicBezTo>
                  <a:cubicBezTo>
                    <a:pt x="16453" y="17357"/>
                    <a:pt x="16422" y="17357"/>
                    <a:pt x="16403" y="17370"/>
                  </a:cubicBezTo>
                  <a:close/>
                  <a:moveTo>
                    <a:pt x="14173" y="17688"/>
                  </a:moveTo>
                  <a:cubicBezTo>
                    <a:pt x="14248" y="17674"/>
                    <a:pt x="14359" y="17747"/>
                    <a:pt x="14359" y="17841"/>
                  </a:cubicBezTo>
                  <a:cubicBezTo>
                    <a:pt x="14359" y="17905"/>
                    <a:pt x="14338" y="17934"/>
                    <a:pt x="14287" y="17944"/>
                  </a:cubicBezTo>
                  <a:cubicBezTo>
                    <a:pt x="14241" y="17953"/>
                    <a:pt x="14209" y="17995"/>
                    <a:pt x="14200" y="18056"/>
                  </a:cubicBezTo>
                  <a:cubicBezTo>
                    <a:pt x="14190" y="18117"/>
                    <a:pt x="14171" y="18142"/>
                    <a:pt x="14145" y="18125"/>
                  </a:cubicBezTo>
                  <a:cubicBezTo>
                    <a:pt x="14118" y="18107"/>
                    <a:pt x="14102" y="18132"/>
                    <a:pt x="14096" y="18200"/>
                  </a:cubicBezTo>
                  <a:cubicBezTo>
                    <a:pt x="14090" y="18267"/>
                    <a:pt x="14065" y="18305"/>
                    <a:pt x="14020" y="18316"/>
                  </a:cubicBezTo>
                  <a:cubicBezTo>
                    <a:pt x="13983" y="18325"/>
                    <a:pt x="13933" y="18357"/>
                    <a:pt x="13908" y="18387"/>
                  </a:cubicBezTo>
                  <a:cubicBezTo>
                    <a:pt x="13878" y="18422"/>
                    <a:pt x="13799" y="18431"/>
                    <a:pt x="13682" y="18415"/>
                  </a:cubicBezTo>
                  <a:cubicBezTo>
                    <a:pt x="13552" y="18396"/>
                    <a:pt x="13501" y="18406"/>
                    <a:pt x="13491" y="18449"/>
                  </a:cubicBezTo>
                  <a:cubicBezTo>
                    <a:pt x="13474" y="18527"/>
                    <a:pt x="13012" y="18531"/>
                    <a:pt x="12966" y="18453"/>
                  </a:cubicBezTo>
                  <a:cubicBezTo>
                    <a:pt x="12916" y="18368"/>
                    <a:pt x="12669" y="18358"/>
                    <a:pt x="12650" y="18441"/>
                  </a:cubicBezTo>
                  <a:cubicBezTo>
                    <a:pt x="12632" y="18520"/>
                    <a:pt x="12443" y="18533"/>
                    <a:pt x="12398" y="18458"/>
                  </a:cubicBezTo>
                  <a:cubicBezTo>
                    <a:pt x="12379" y="18424"/>
                    <a:pt x="12348" y="18428"/>
                    <a:pt x="12299" y="18466"/>
                  </a:cubicBezTo>
                  <a:cubicBezTo>
                    <a:pt x="12243" y="18509"/>
                    <a:pt x="12192" y="18507"/>
                    <a:pt x="12066" y="18462"/>
                  </a:cubicBezTo>
                  <a:cubicBezTo>
                    <a:pt x="11973" y="18429"/>
                    <a:pt x="11889" y="18422"/>
                    <a:pt x="11869" y="18445"/>
                  </a:cubicBezTo>
                  <a:cubicBezTo>
                    <a:pt x="11848" y="18467"/>
                    <a:pt x="11802" y="18486"/>
                    <a:pt x="11765" y="18488"/>
                  </a:cubicBezTo>
                  <a:cubicBezTo>
                    <a:pt x="11727" y="18490"/>
                    <a:pt x="11542" y="18509"/>
                    <a:pt x="11354" y="18529"/>
                  </a:cubicBezTo>
                  <a:cubicBezTo>
                    <a:pt x="11109" y="18555"/>
                    <a:pt x="11005" y="18548"/>
                    <a:pt x="10992" y="18512"/>
                  </a:cubicBezTo>
                  <a:cubicBezTo>
                    <a:pt x="10982" y="18483"/>
                    <a:pt x="10989" y="18451"/>
                    <a:pt x="11008" y="18441"/>
                  </a:cubicBezTo>
                  <a:cubicBezTo>
                    <a:pt x="11094" y="18395"/>
                    <a:pt x="13483" y="17856"/>
                    <a:pt x="13496" y="17880"/>
                  </a:cubicBezTo>
                  <a:cubicBezTo>
                    <a:pt x="13505" y="17894"/>
                    <a:pt x="13524" y="17889"/>
                    <a:pt x="13541" y="17867"/>
                  </a:cubicBezTo>
                  <a:cubicBezTo>
                    <a:pt x="13591" y="17799"/>
                    <a:pt x="13876" y="17757"/>
                    <a:pt x="13897" y="17815"/>
                  </a:cubicBezTo>
                  <a:cubicBezTo>
                    <a:pt x="13922" y="17883"/>
                    <a:pt x="14077" y="17825"/>
                    <a:pt x="14116" y="17733"/>
                  </a:cubicBezTo>
                  <a:cubicBezTo>
                    <a:pt x="14128" y="17707"/>
                    <a:pt x="14148" y="17693"/>
                    <a:pt x="14173" y="17688"/>
                  </a:cubicBezTo>
                  <a:close/>
                  <a:moveTo>
                    <a:pt x="5610" y="18509"/>
                  </a:moveTo>
                  <a:lnTo>
                    <a:pt x="5426" y="18518"/>
                  </a:lnTo>
                  <a:lnTo>
                    <a:pt x="5243" y="18524"/>
                  </a:lnTo>
                  <a:lnTo>
                    <a:pt x="5243" y="18840"/>
                  </a:lnTo>
                  <a:lnTo>
                    <a:pt x="5243" y="19154"/>
                  </a:lnTo>
                  <a:lnTo>
                    <a:pt x="5420" y="19154"/>
                  </a:lnTo>
                  <a:cubicBezTo>
                    <a:pt x="5617" y="19154"/>
                    <a:pt x="5597" y="19200"/>
                    <a:pt x="5606" y="18729"/>
                  </a:cubicBezTo>
                  <a:lnTo>
                    <a:pt x="5610" y="18509"/>
                  </a:lnTo>
                  <a:close/>
                  <a:moveTo>
                    <a:pt x="5022" y="18845"/>
                  </a:moveTo>
                  <a:cubicBezTo>
                    <a:pt x="5000" y="18859"/>
                    <a:pt x="5005" y="18870"/>
                    <a:pt x="5037" y="18873"/>
                  </a:cubicBezTo>
                  <a:cubicBezTo>
                    <a:pt x="5065" y="18875"/>
                    <a:pt x="5083" y="18864"/>
                    <a:pt x="5073" y="18849"/>
                  </a:cubicBezTo>
                  <a:cubicBezTo>
                    <a:pt x="5064" y="18834"/>
                    <a:pt x="5041" y="18831"/>
                    <a:pt x="5022" y="18845"/>
                  </a:cubicBezTo>
                  <a:close/>
                  <a:moveTo>
                    <a:pt x="6094" y="19477"/>
                  </a:moveTo>
                  <a:cubicBezTo>
                    <a:pt x="6071" y="19476"/>
                    <a:pt x="6069" y="19518"/>
                    <a:pt x="6087" y="19621"/>
                  </a:cubicBezTo>
                  <a:cubicBezTo>
                    <a:pt x="6107" y="19741"/>
                    <a:pt x="6103" y="19767"/>
                    <a:pt x="6061" y="19786"/>
                  </a:cubicBezTo>
                  <a:cubicBezTo>
                    <a:pt x="5986" y="19819"/>
                    <a:pt x="5956" y="20294"/>
                    <a:pt x="6023" y="20379"/>
                  </a:cubicBezTo>
                  <a:cubicBezTo>
                    <a:pt x="6069" y="20437"/>
                    <a:pt x="6070" y="20441"/>
                    <a:pt x="6023" y="20472"/>
                  </a:cubicBezTo>
                  <a:cubicBezTo>
                    <a:pt x="5977" y="20502"/>
                    <a:pt x="5978" y="20507"/>
                    <a:pt x="6027" y="20566"/>
                  </a:cubicBezTo>
                  <a:cubicBezTo>
                    <a:pt x="6063" y="20608"/>
                    <a:pt x="6086" y="20708"/>
                    <a:pt x="6098" y="20878"/>
                  </a:cubicBezTo>
                  <a:cubicBezTo>
                    <a:pt x="6112" y="21071"/>
                    <a:pt x="6126" y="21127"/>
                    <a:pt x="6160" y="21119"/>
                  </a:cubicBezTo>
                  <a:cubicBezTo>
                    <a:pt x="6212" y="21106"/>
                    <a:pt x="6226" y="21014"/>
                    <a:pt x="6232" y="20682"/>
                  </a:cubicBezTo>
                  <a:cubicBezTo>
                    <a:pt x="6236" y="20472"/>
                    <a:pt x="6248" y="20420"/>
                    <a:pt x="6312" y="20334"/>
                  </a:cubicBezTo>
                  <a:lnTo>
                    <a:pt x="6386" y="20233"/>
                  </a:lnTo>
                  <a:lnTo>
                    <a:pt x="6331" y="20113"/>
                  </a:lnTo>
                  <a:cubicBezTo>
                    <a:pt x="6300" y="20047"/>
                    <a:pt x="6276" y="19963"/>
                    <a:pt x="6276" y="19928"/>
                  </a:cubicBezTo>
                  <a:cubicBezTo>
                    <a:pt x="6276" y="19893"/>
                    <a:pt x="6264" y="19844"/>
                    <a:pt x="6249" y="19818"/>
                  </a:cubicBezTo>
                  <a:cubicBezTo>
                    <a:pt x="6233" y="19792"/>
                    <a:pt x="6215" y="19721"/>
                    <a:pt x="6208" y="19661"/>
                  </a:cubicBezTo>
                  <a:cubicBezTo>
                    <a:pt x="6195" y="19550"/>
                    <a:pt x="6151" y="19478"/>
                    <a:pt x="6094" y="19477"/>
                  </a:cubicBezTo>
                  <a:close/>
                  <a:moveTo>
                    <a:pt x="5944" y="20687"/>
                  </a:moveTo>
                  <a:cubicBezTo>
                    <a:pt x="5940" y="20683"/>
                    <a:pt x="5933" y="20695"/>
                    <a:pt x="5922" y="20723"/>
                  </a:cubicBezTo>
                  <a:cubicBezTo>
                    <a:pt x="5882" y="20828"/>
                    <a:pt x="5891" y="20900"/>
                    <a:pt x="5944" y="20923"/>
                  </a:cubicBezTo>
                  <a:cubicBezTo>
                    <a:pt x="5970" y="20935"/>
                    <a:pt x="5996" y="20946"/>
                    <a:pt x="6003" y="20949"/>
                  </a:cubicBezTo>
                  <a:cubicBezTo>
                    <a:pt x="6010" y="20952"/>
                    <a:pt x="6000" y="20930"/>
                    <a:pt x="5982" y="20899"/>
                  </a:cubicBezTo>
                  <a:cubicBezTo>
                    <a:pt x="5964" y="20869"/>
                    <a:pt x="5950" y="20801"/>
                    <a:pt x="5950" y="20749"/>
                  </a:cubicBezTo>
                  <a:cubicBezTo>
                    <a:pt x="5950" y="20710"/>
                    <a:pt x="5948" y="20690"/>
                    <a:pt x="5944" y="20687"/>
                  </a:cubicBezTo>
                  <a:close/>
                </a:path>
              </a:pathLst>
            </a:custGeom>
            <a:ln w="12700">
              <a:miter lim="400000"/>
            </a:ln>
          </p:spPr>
        </p:pic>
        <p:grpSp>
          <p:nvGrpSpPr>
            <p:cNvPr id="17" name="Group 363"/>
            <p:cNvGrpSpPr/>
            <p:nvPr/>
          </p:nvGrpSpPr>
          <p:grpSpPr>
            <a:xfrm>
              <a:off x="14896879" y="8725097"/>
              <a:ext cx="2327911" cy="818990"/>
              <a:chOff x="0" y="0"/>
              <a:chExt cx="2327909" cy="818989"/>
            </a:xfrm>
          </p:grpSpPr>
          <p:sp>
            <p:nvSpPr>
              <p:cNvPr id="25" name="Shape 362"/>
              <p:cNvSpPr/>
              <p:nvPr/>
            </p:nvSpPr>
            <p:spPr>
              <a:xfrm>
                <a:off x="44451" y="44451"/>
                <a:ext cx="2239008" cy="674905"/>
              </a:xfrm>
              <a:prstGeom prst="rect">
                <a:avLst/>
              </a:prstGeom>
              <a:solidFill>
                <a:srgbClr val="FFF76B"/>
              </a:solidFill>
              <a:ln>
                <a:noFill/>
              </a:ln>
              <a:effectLst/>
              <a:extLst>
                <a:ext uri="{C572A759-6A51-4108-AA02-DFA0A04FC94B}">
                  <ma14:wrappingTextBoxFlag xmlns:ma14="http://schemas.microsoft.com/office/mac/drawingml/2011/main" xmlns="" val="1"/>
                </a:ext>
              </a:extLst>
            </p:spPr>
            <p:txBody>
              <a:bodyPr wrap="square" lIns="28575" tIns="28575" rIns="28575" bIns="28575" numCol="1" anchor="t">
                <a:spAutoFit/>
              </a:bodyPr>
              <a:lstStyle/>
              <a:p>
                <a:pPr marL="15240" marR="15240" defTabSz="342900">
                  <a:buClr>
                    <a:srgbClr val="FF2600"/>
                  </a:buClr>
                  <a:defRPr sz="3200" i="0">
                    <a:uFill>
                      <a:solidFill>
                        <a:srgbClr val="000000"/>
                      </a:solidFill>
                    </a:uFill>
                    <a:latin typeface="+mn-lt"/>
                    <a:ea typeface="+mn-ea"/>
                    <a:cs typeface="+mn-cs"/>
                    <a:sym typeface="Candara"/>
                  </a:defRPr>
                </a:pPr>
                <a:r>
                  <a:rPr sz="100" b="1" cap="none">
                    <a:solidFill>
                      <a:srgbClr val="000000"/>
                    </a:solidFill>
                    <a:uFill>
                      <a:solidFill>
                        <a:srgbClr val="000000"/>
                      </a:solidFill>
                    </a:uFill>
                    <a:latin typeface="Akkurat Std"/>
                    <a:sym typeface="Candara"/>
                  </a:rPr>
                  <a:t> </a:t>
                </a:r>
                <a:r>
                  <a:rPr sz="600" b="1" cap="none">
                    <a:solidFill>
                      <a:srgbClr val="000000"/>
                    </a:solidFill>
                    <a:uFill>
                      <a:solidFill>
                        <a:srgbClr val="000000"/>
                      </a:solidFill>
                    </a:uFill>
                    <a:latin typeface="Akkurat Std"/>
                    <a:sym typeface="Candara"/>
                  </a:rPr>
                  <a:t>ATLAS</a:t>
                </a:r>
                <a:r>
                  <a:rPr sz="100" b="1" cap="none">
                    <a:solidFill>
                      <a:srgbClr val="000000"/>
                    </a:solidFill>
                    <a:uFill>
                      <a:solidFill>
                        <a:srgbClr val="000000"/>
                      </a:solidFill>
                    </a:uFill>
                    <a:latin typeface="Akkurat Std"/>
                    <a:sym typeface="Candara"/>
                  </a:rPr>
                  <a:t> </a:t>
                </a:r>
              </a:p>
            </p:txBody>
          </p:sp>
          <p:pic>
            <p:nvPicPr>
              <p:cNvPr id="26" name="Picture 25"/>
              <p:cNvPicPr>
                <a:picLocks/>
              </p:cNvPicPr>
              <p:nvPr/>
            </p:nvPicPr>
            <p:blipFill>
              <a:blip r:embed="rId8" cstate="print">
                <a:extLst/>
              </a:blip>
              <a:stretch>
                <a:fillRect/>
              </a:stretch>
            </p:blipFill>
            <p:spPr>
              <a:xfrm>
                <a:off x="0" y="0"/>
                <a:ext cx="2327909" cy="818989"/>
              </a:xfrm>
              <a:prstGeom prst="rect">
                <a:avLst/>
              </a:prstGeom>
              <a:effectLst/>
            </p:spPr>
          </p:pic>
        </p:grpSp>
        <p:pic>
          <p:nvPicPr>
            <p:cNvPr id="18" name="Picture 17"/>
            <p:cNvPicPr>
              <a:picLocks/>
            </p:cNvPicPr>
            <p:nvPr/>
          </p:nvPicPr>
          <p:blipFill>
            <a:blip r:embed="rId9" cstate="print">
              <a:extLst/>
            </a:blip>
            <a:stretch>
              <a:fillRect/>
            </a:stretch>
          </p:blipFill>
          <p:spPr>
            <a:xfrm>
              <a:off x="16782407" y="2723084"/>
              <a:ext cx="5929771" cy="1103625"/>
            </a:xfrm>
            <a:prstGeom prst="rect">
              <a:avLst/>
            </a:prstGeom>
            <a:effectLst>
              <a:outerShdw blurRad="25400" dist="12700" dir="5400000" rotWithShape="0">
                <a:srgbClr val="000000">
                  <a:alpha val="50000"/>
                </a:srgbClr>
              </a:outerShdw>
            </a:effectLst>
          </p:spPr>
        </p:pic>
        <p:grpSp>
          <p:nvGrpSpPr>
            <p:cNvPr id="19" name="Group 367"/>
            <p:cNvGrpSpPr/>
            <p:nvPr/>
          </p:nvGrpSpPr>
          <p:grpSpPr>
            <a:xfrm>
              <a:off x="10140514" y="8224866"/>
              <a:ext cx="2327910" cy="794863"/>
              <a:chOff x="0" y="3"/>
              <a:chExt cx="2327909" cy="794862"/>
            </a:xfrm>
          </p:grpSpPr>
          <p:sp>
            <p:nvSpPr>
              <p:cNvPr id="23" name="Shape 366"/>
              <p:cNvSpPr/>
              <p:nvPr/>
            </p:nvSpPr>
            <p:spPr>
              <a:xfrm>
                <a:off x="44451" y="44454"/>
                <a:ext cx="2239012" cy="674906"/>
              </a:xfrm>
              <a:prstGeom prst="rect">
                <a:avLst/>
              </a:prstGeom>
              <a:solidFill>
                <a:srgbClr val="FFF76B"/>
              </a:solidFill>
              <a:ln>
                <a:noFill/>
              </a:ln>
              <a:effectLst/>
              <a:extLst>
                <a:ext uri="{C572A759-6A51-4108-AA02-DFA0A04FC94B}">
                  <ma14:wrappingTextBoxFlag xmlns:ma14="http://schemas.microsoft.com/office/mac/drawingml/2011/main" xmlns="" val="1"/>
                </a:ext>
              </a:extLst>
            </p:spPr>
            <p:txBody>
              <a:bodyPr wrap="square" lIns="28575" tIns="28575" rIns="28575" bIns="28575" numCol="1" anchor="t">
                <a:spAutoFit/>
              </a:bodyPr>
              <a:lstStyle/>
              <a:p>
                <a:pPr marL="15240" marR="15240" defTabSz="342900">
                  <a:buClr>
                    <a:srgbClr val="FF2600"/>
                  </a:buClr>
                  <a:defRPr sz="3200" i="0">
                    <a:uFill>
                      <a:solidFill>
                        <a:srgbClr val="000000"/>
                      </a:solidFill>
                    </a:uFill>
                    <a:latin typeface="+mn-lt"/>
                    <a:ea typeface="+mn-ea"/>
                    <a:cs typeface="+mn-cs"/>
                    <a:sym typeface="Candara"/>
                  </a:defRPr>
                </a:pPr>
                <a:r>
                  <a:rPr sz="100" b="1" cap="none">
                    <a:solidFill>
                      <a:srgbClr val="000000"/>
                    </a:solidFill>
                    <a:uFill>
                      <a:solidFill>
                        <a:srgbClr val="000000"/>
                      </a:solidFill>
                    </a:uFill>
                    <a:latin typeface="Akkurat Std"/>
                    <a:sym typeface="Candara"/>
                  </a:rPr>
                  <a:t> </a:t>
                </a:r>
                <a:r>
                  <a:rPr sz="600" b="1" cap="none">
                    <a:solidFill>
                      <a:srgbClr val="000000"/>
                    </a:solidFill>
                    <a:uFill>
                      <a:solidFill>
                        <a:srgbClr val="000000"/>
                      </a:solidFill>
                    </a:uFill>
                    <a:latin typeface="Akkurat Std"/>
                    <a:sym typeface="Candara"/>
                  </a:rPr>
                  <a:t>ALICE</a:t>
                </a:r>
                <a:r>
                  <a:rPr sz="100" b="1" cap="none">
                    <a:solidFill>
                      <a:srgbClr val="000000"/>
                    </a:solidFill>
                    <a:uFill>
                      <a:solidFill>
                        <a:srgbClr val="000000"/>
                      </a:solidFill>
                    </a:uFill>
                    <a:latin typeface="Akkurat Std"/>
                    <a:sym typeface="Candara"/>
                  </a:rPr>
                  <a:t> </a:t>
                </a:r>
              </a:p>
            </p:txBody>
          </p:sp>
          <p:pic>
            <p:nvPicPr>
              <p:cNvPr id="24" name="Picture 23"/>
              <p:cNvPicPr>
                <a:picLocks/>
              </p:cNvPicPr>
              <p:nvPr/>
            </p:nvPicPr>
            <p:blipFill>
              <a:blip r:embed="rId8" cstate="print">
                <a:extLst/>
              </a:blip>
              <a:stretch>
                <a:fillRect/>
              </a:stretch>
            </p:blipFill>
            <p:spPr>
              <a:xfrm>
                <a:off x="0" y="3"/>
                <a:ext cx="2327909" cy="794862"/>
              </a:xfrm>
              <a:prstGeom prst="rect">
                <a:avLst/>
              </a:prstGeom>
              <a:effectLst/>
            </p:spPr>
          </p:pic>
        </p:grpSp>
        <p:grpSp>
          <p:nvGrpSpPr>
            <p:cNvPr id="20" name="Group 370"/>
            <p:cNvGrpSpPr/>
            <p:nvPr/>
          </p:nvGrpSpPr>
          <p:grpSpPr>
            <a:xfrm>
              <a:off x="21100602" y="6030690"/>
              <a:ext cx="2327910" cy="870911"/>
              <a:chOff x="0" y="3"/>
              <a:chExt cx="2327909" cy="870910"/>
            </a:xfrm>
          </p:grpSpPr>
          <p:sp>
            <p:nvSpPr>
              <p:cNvPr id="21" name="Shape 369"/>
              <p:cNvSpPr/>
              <p:nvPr/>
            </p:nvSpPr>
            <p:spPr>
              <a:xfrm>
                <a:off x="44451" y="44454"/>
                <a:ext cx="2239012" cy="674904"/>
              </a:xfrm>
              <a:prstGeom prst="rect">
                <a:avLst/>
              </a:prstGeom>
              <a:solidFill>
                <a:srgbClr val="FFF76B"/>
              </a:solidFill>
              <a:ln>
                <a:noFill/>
              </a:ln>
              <a:effectLst/>
              <a:extLst>
                <a:ext uri="{C572A759-6A51-4108-AA02-DFA0A04FC94B}">
                  <ma14:wrappingTextBoxFlag xmlns:ma14="http://schemas.microsoft.com/office/mac/drawingml/2011/main" xmlns="" val="1"/>
                </a:ext>
              </a:extLst>
            </p:spPr>
            <p:txBody>
              <a:bodyPr wrap="square" lIns="28575" tIns="28575" rIns="28575" bIns="28575" numCol="1" anchor="t">
                <a:spAutoFit/>
              </a:bodyPr>
              <a:lstStyle/>
              <a:p>
                <a:pPr marL="15240" marR="15240" defTabSz="342900">
                  <a:buClr>
                    <a:srgbClr val="FF2600"/>
                  </a:buClr>
                  <a:defRPr sz="3200" i="0">
                    <a:uFill>
                      <a:solidFill>
                        <a:srgbClr val="000000"/>
                      </a:solidFill>
                    </a:uFill>
                    <a:latin typeface="+mn-lt"/>
                    <a:ea typeface="+mn-ea"/>
                    <a:cs typeface="+mn-cs"/>
                    <a:sym typeface="Candara"/>
                  </a:defRPr>
                </a:pPr>
                <a:r>
                  <a:rPr sz="100" b="1" cap="none">
                    <a:solidFill>
                      <a:srgbClr val="000000"/>
                    </a:solidFill>
                    <a:uFill>
                      <a:solidFill>
                        <a:srgbClr val="000000"/>
                      </a:solidFill>
                    </a:uFill>
                    <a:latin typeface="Akkurat Std"/>
                    <a:sym typeface="Candara"/>
                  </a:rPr>
                  <a:t> </a:t>
                </a:r>
                <a:r>
                  <a:rPr sz="600" b="1" cap="none">
                    <a:solidFill>
                      <a:srgbClr val="000000"/>
                    </a:solidFill>
                    <a:uFill>
                      <a:solidFill>
                        <a:srgbClr val="000000"/>
                      </a:solidFill>
                    </a:uFill>
                    <a:latin typeface="Akkurat Std"/>
                    <a:sym typeface="Candara"/>
                  </a:rPr>
                  <a:t>LHCb</a:t>
                </a:r>
                <a:r>
                  <a:rPr sz="100" b="1" cap="none">
                    <a:solidFill>
                      <a:srgbClr val="000000"/>
                    </a:solidFill>
                    <a:uFill>
                      <a:solidFill>
                        <a:srgbClr val="000000"/>
                      </a:solidFill>
                    </a:uFill>
                    <a:latin typeface="Akkurat Std"/>
                    <a:sym typeface="Candara"/>
                  </a:rPr>
                  <a:t> </a:t>
                </a:r>
              </a:p>
            </p:txBody>
          </p:sp>
          <p:pic>
            <p:nvPicPr>
              <p:cNvPr id="22" name="Picture 21"/>
              <p:cNvPicPr>
                <a:picLocks/>
              </p:cNvPicPr>
              <p:nvPr/>
            </p:nvPicPr>
            <p:blipFill>
              <a:blip r:embed="rId8" cstate="print">
                <a:extLst/>
              </a:blip>
              <a:stretch>
                <a:fillRect/>
              </a:stretch>
            </p:blipFill>
            <p:spPr>
              <a:xfrm>
                <a:off x="0" y="3"/>
                <a:ext cx="2327909" cy="870910"/>
              </a:xfrm>
              <a:prstGeom prst="rect">
                <a:avLst/>
              </a:prstGeom>
              <a:effectLst/>
            </p:spPr>
          </p:pic>
        </p:grpSp>
      </p:grpSp>
      <p:pic>
        <p:nvPicPr>
          <p:cNvPr id="32" name="pasted-image.png"/>
          <p:cNvPicPr>
            <a:picLocks noChangeAspect="1"/>
          </p:cNvPicPr>
          <p:nvPr/>
        </p:nvPicPr>
        <p:blipFill>
          <a:blip r:embed="rId10" cstate="print">
            <a:extLst/>
          </a:blip>
          <a:srcRect t="24590"/>
          <a:stretch>
            <a:fillRect/>
          </a:stretch>
        </p:blipFill>
        <p:spPr>
          <a:xfrm>
            <a:off x="3034399" y="3023642"/>
            <a:ext cx="3974712" cy="1474118"/>
          </a:xfrm>
          <a:prstGeom prst="rect">
            <a:avLst/>
          </a:prstGeom>
          <a:solidFill>
            <a:srgbClr val="E3D88B"/>
          </a:solidFill>
          <a:ln w="12700"/>
        </p:spPr>
      </p:pic>
      <p:sp>
        <p:nvSpPr>
          <p:cNvPr id="33" name="Shape 329"/>
          <p:cNvSpPr/>
          <p:nvPr/>
        </p:nvSpPr>
        <p:spPr>
          <a:xfrm>
            <a:off x="3157667" y="3152950"/>
            <a:ext cx="1090042" cy="196208"/>
          </a:xfrm>
          <a:prstGeom prst="rect">
            <a:avLst/>
          </a:prstGeom>
          <a:solidFill>
            <a:srgbClr val="E3D88B"/>
          </a:solidFill>
          <a:ln w="12700">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sz="2200" b="0" i="0">
                <a:latin typeface="Helvetica"/>
                <a:ea typeface="Helvetica"/>
                <a:cs typeface="Helvetica"/>
                <a:sym typeface="Helvetica"/>
              </a:defRPr>
            </a:lvl1pPr>
          </a:lstStyle>
          <a:p>
            <a:pPr defTabSz="171446"/>
            <a:r>
              <a:rPr sz="900" cap="none" dirty="0" smtClean="0">
                <a:solidFill>
                  <a:srgbClr val="000000"/>
                </a:solidFill>
              </a:rPr>
              <a:t>Gravitational </a:t>
            </a:r>
            <a:r>
              <a:rPr sz="900" cap="none" dirty="0">
                <a:solidFill>
                  <a:srgbClr val="000000"/>
                </a:solidFill>
              </a:rPr>
              <a:t>Waves</a:t>
            </a:r>
          </a:p>
        </p:txBody>
      </p:sp>
      <p:pic>
        <p:nvPicPr>
          <p:cNvPr id="34" name="Picture 33"/>
          <p:cNvPicPr/>
          <p:nvPr/>
        </p:nvPicPr>
        <p:blipFill>
          <a:blip r:embed="rId11" cstate="print">
            <a:extLst>
              <a:ext uri="{28A0092B-C50C-407E-A947-70E740481C1C}">
                <a14:useLocalDpi xmlns:a14="http://schemas.microsoft.com/office/drawing/2010/main" val="0"/>
              </a:ext>
            </a:extLst>
          </a:blip>
          <a:stretch>
            <a:fillRect/>
          </a:stretch>
        </p:blipFill>
        <p:spPr>
          <a:xfrm>
            <a:off x="6772442" y="1462772"/>
            <a:ext cx="2152615" cy="2152615"/>
          </a:xfrm>
          <a:prstGeom prst="rect">
            <a:avLst/>
          </a:prstGeom>
        </p:spPr>
      </p:pic>
      <p:sp>
        <p:nvSpPr>
          <p:cNvPr id="35" name="Shape 327"/>
          <p:cNvSpPr/>
          <p:nvPr/>
        </p:nvSpPr>
        <p:spPr>
          <a:xfrm>
            <a:off x="6808294" y="1492391"/>
            <a:ext cx="2096728" cy="196208"/>
          </a:xfrm>
          <a:prstGeom prst="rect">
            <a:avLst/>
          </a:prstGeom>
          <a:solidFill>
            <a:srgbClr val="E3D88B"/>
          </a:solidFill>
          <a:ln w="12700">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sz="2200" b="0" i="0">
                <a:latin typeface="Helvetica"/>
                <a:ea typeface="Helvetica"/>
                <a:cs typeface="Helvetica"/>
                <a:sym typeface="Helvetica"/>
              </a:defRPr>
            </a:lvl1pPr>
          </a:lstStyle>
          <a:p>
            <a:pPr defTabSz="171446"/>
            <a:r>
              <a:rPr lang="en-GB" sz="900" cap="none" dirty="0" smtClean="0">
                <a:solidFill>
                  <a:srgbClr val="000000"/>
                </a:solidFill>
              </a:rPr>
              <a:t>SKA-Low (impression, to-be-built in .</a:t>
            </a:r>
            <a:r>
              <a:rPr lang="en-GB" sz="900" dirty="0" smtClean="0">
                <a:solidFill>
                  <a:srgbClr val="000000"/>
                </a:solidFill>
              </a:rPr>
              <a:t>au</a:t>
            </a:r>
            <a:r>
              <a:rPr lang="en-GB" sz="900" cap="none" dirty="0" smtClean="0">
                <a:solidFill>
                  <a:srgbClr val="000000"/>
                </a:solidFill>
              </a:rPr>
              <a:t>)</a:t>
            </a:r>
            <a:endParaRPr sz="900" cap="none" dirty="0">
              <a:solidFill>
                <a:srgbClr val="000000"/>
              </a:solidFill>
            </a:endParaRPr>
          </a:p>
        </p:txBody>
      </p:sp>
      <p:sp>
        <p:nvSpPr>
          <p:cNvPr id="37" name="TextBox 36"/>
          <p:cNvSpPr txBox="1"/>
          <p:nvPr/>
        </p:nvSpPr>
        <p:spPr>
          <a:xfrm>
            <a:off x="0" y="4514759"/>
            <a:ext cx="9318257"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hangingPunct="0"/>
            <a:r>
              <a:rPr kumimoji="0" lang="en-US" sz="900" b="0" i="0" u="none" strike="noStrike" cap="none" spc="0" normalizeH="0" dirty="0" smtClean="0">
                <a:ln>
                  <a:noFill/>
                </a:ln>
                <a:solidFill>
                  <a:schemeClr val="tx2"/>
                </a:solidFill>
                <a:effectLst/>
                <a:uFillTx/>
                <a:sym typeface="Arial"/>
              </a:rPr>
              <a:t>Sources</a:t>
            </a:r>
            <a:r>
              <a:rPr lang="en-US" sz="900" dirty="0">
                <a:solidFill>
                  <a:schemeClr val="tx2"/>
                </a:solidFill>
                <a:sym typeface="Arial"/>
              </a:rPr>
              <a:t>: CERN https://wlcg.web.cern.ch/; </a:t>
            </a:r>
            <a:r>
              <a:rPr kumimoji="0" lang="en-US" sz="900" b="0" i="0" u="none" strike="noStrike" cap="none" spc="0" normalizeH="0" dirty="0" smtClean="0">
                <a:ln>
                  <a:noFill/>
                </a:ln>
                <a:solidFill>
                  <a:schemeClr val="tx2"/>
                </a:solidFill>
                <a:effectLst/>
                <a:uFillTx/>
                <a:sym typeface="Arial"/>
              </a:rPr>
              <a:t>HADDOCK, </a:t>
            </a:r>
            <a:r>
              <a:rPr kumimoji="0" lang="en-US" sz="900" b="0" i="0" u="none" strike="noStrike" cap="none" spc="0" normalizeH="0" dirty="0" err="1" smtClean="0">
                <a:ln>
                  <a:noFill/>
                </a:ln>
                <a:solidFill>
                  <a:schemeClr val="tx2"/>
                </a:solidFill>
                <a:effectLst/>
                <a:uFillTx/>
                <a:sym typeface="Arial"/>
              </a:rPr>
              <a:t>WeNMR</a:t>
            </a:r>
            <a:r>
              <a:rPr lang="en-US" sz="900" dirty="0">
                <a:solidFill>
                  <a:schemeClr val="tx2"/>
                </a:solidFill>
                <a:sym typeface="Arial"/>
              </a:rPr>
              <a:t>,</a:t>
            </a:r>
            <a:r>
              <a:rPr kumimoji="0" lang="en-US" sz="900" b="0" i="0" u="none" strike="noStrike" cap="none" spc="0" normalizeH="0" dirty="0" smtClean="0">
                <a:ln>
                  <a:noFill/>
                </a:ln>
                <a:solidFill>
                  <a:schemeClr val="tx2"/>
                </a:solidFill>
                <a:effectLst/>
                <a:uFillTx/>
                <a:sym typeface="Arial"/>
              </a:rPr>
              <a:t> @</a:t>
            </a:r>
            <a:r>
              <a:rPr kumimoji="0" lang="en-US" sz="900" b="0" i="0" u="none" strike="noStrike" cap="none" spc="0" normalizeH="0" dirty="0" err="1" smtClean="0">
                <a:ln>
                  <a:noFill/>
                </a:ln>
                <a:solidFill>
                  <a:schemeClr val="tx2"/>
                </a:solidFill>
                <a:effectLst/>
                <a:uFillTx/>
                <a:sym typeface="Arial"/>
              </a:rPr>
              <a:t>Bonvinlab</a:t>
            </a:r>
            <a:r>
              <a:rPr lang="en-US" sz="900" dirty="0">
                <a:solidFill>
                  <a:schemeClr val="tx2"/>
                </a:solidFill>
                <a:sym typeface="Arial"/>
              </a:rPr>
              <a:t> https://wenmr.science.uu.nl</a:t>
            </a:r>
            <a:r>
              <a:rPr lang="en-US" sz="900" dirty="0" smtClean="0">
                <a:solidFill>
                  <a:schemeClr val="tx2"/>
                </a:solidFill>
                <a:sym typeface="Arial"/>
              </a:rPr>
              <a:t>/; Virgo, Pisa, IT; SKAO: the SKA-Low observatory</a:t>
            </a:r>
            <a:r>
              <a:rPr lang="en-US" sz="900" dirty="0">
                <a:solidFill>
                  <a:schemeClr val="tx2"/>
                </a:solidFill>
                <a:sym typeface="Arial"/>
              </a:rPr>
              <a:t>, Australia https://www.skatelescope.org/</a:t>
            </a:r>
            <a:endParaRPr kumimoji="0" lang="en-GB" sz="900" b="0" i="0" u="none" strike="noStrike" cap="none" spc="0" normalizeH="0" dirty="0" err="1" smtClean="0">
              <a:ln>
                <a:noFill/>
              </a:ln>
              <a:solidFill>
                <a:schemeClr val="tx2"/>
              </a:solidFill>
              <a:effectLst/>
              <a:uFillTx/>
              <a:sym typeface="Arial"/>
            </a:endParaRPr>
          </a:p>
        </p:txBody>
      </p:sp>
      <p:sp>
        <p:nvSpPr>
          <p:cNvPr id="30" name="TextBox 29"/>
          <p:cNvSpPr txBox="1"/>
          <p:nvPr/>
        </p:nvSpPr>
        <p:spPr>
          <a:xfrm>
            <a:off x="3935563" y="1389225"/>
            <a:ext cx="985976" cy="369332"/>
          </a:xfrm>
          <a:prstGeom prst="rect">
            <a:avLst/>
          </a:prstGeom>
          <a:noFill/>
        </p:spPr>
        <p:txBody>
          <a:bodyPr wrap="none" rtlCol="0">
            <a:spAutoFit/>
          </a:bodyPr>
          <a:lstStyle/>
          <a:p>
            <a:r>
              <a:rPr lang="en-US" b="1" dirty="0" err="1" smtClean="0"/>
              <a:t>WeNMR</a:t>
            </a:r>
            <a:endParaRPr lang="en-GB" b="1" dirty="0"/>
          </a:p>
        </p:txBody>
      </p:sp>
    </p:spTree>
    <p:extLst>
      <p:ext uri="{BB962C8B-B14F-4D97-AF65-F5344CB8AC3E}">
        <p14:creationId xmlns:p14="http://schemas.microsoft.com/office/powerpoint/2010/main" val="2952489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60000" y="310695"/>
            <a:ext cx="8578260" cy="567000"/>
          </a:xfrm>
        </p:spPr>
        <p:txBody>
          <a:bodyPr>
            <a:noAutofit/>
          </a:bodyPr>
          <a:lstStyle/>
          <a:p>
            <a:r>
              <a:rPr lang="en-US" sz="2600" dirty="0"/>
              <a:t>Scaling data </a:t>
            </a:r>
            <a:r>
              <a:rPr lang="en-US" sz="2600" dirty="0" smtClean="0"/>
              <a:t>access: ‘system-aware </a:t>
            </a:r>
            <a:r>
              <a:rPr lang="en-US" sz="2600" dirty="0"/>
              <a:t>design’ </a:t>
            </a:r>
            <a:r>
              <a:rPr lang="en-US" sz="2600" dirty="0" smtClean="0"/>
              <a:t>at application layer</a:t>
            </a:r>
            <a:endParaRPr lang="en-GB" sz="2600"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70</a:t>
            </a:fld>
            <a:endParaRPr lang="nl-NL" dirty="0"/>
          </a:p>
        </p:txBody>
      </p:sp>
      <p:sp>
        <p:nvSpPr>
          <p:cNvPr id="8" name="Text Placeholder 7"/>
          <p:cNvSpPr>
            <a:spLocks noGrp="1"/>
          </p:cNvSpPr>
          <p:nvPr>
            <p:ph type="body" sz="quarter" idx="14"/>
          </p:nvPr>
        </p:nvSpPr>
        <p:spPr/>
        <p:txBody>
          <a:bodyPr/>
          <a:lstStyle/>
          <a:p>
            <a:r>
              <a:rPr lang="en-US" dirty="0"/>
              <a:t>Image of TCP slow-start and packet loss impact (in </a:t>
            </a:r>
            <a:r>
              <a:rPr lang="en-US" dirty="0" err="1"/>
              <a:t>Mpps</a:t>
            </a:r>
            <a:r>
              <a:rPr lang="en-US" dirty="0"/>
              <a:t>): </a:t>
            </a:r>
            <a:r>
              <a:rPr lang="en-US" dirty="0" smtClean="0"/>
              <a:t>Antony </a:t>
            </a:r>
            <a:r>
              <a:rPr lang="en-US" dirty="0" err="1"/>
              <a:t>Antony</a:t>
            </a:r>
            <a:r>
              <a:rPr lang="en-US" dirty="0"/>
              <a:t> et al., Nikhef, for </a:t>
            </a:r>
            <a:r>
              <a:rPr lang="en-US" dirty="0" err="1"/>
              <a:t>DataTAG</a:t>
            </a:r>
            <a:r>
              <a:rPr lang="en-US" dirty="0"/>
              <a:t>, 2003</a:t>
            </a:r>
            <a:r>
              <a:rPr lang="en-US" dirty="0" smtClean="0"/>
              <a:t>(!)</a:t>
            </a:r>
            <a:endParaRPr lang="en-US" dirty="0"/>
          </a:p>
          <a:p>
            <a:r>
              <a:rPr lang="en-US" dirty="0" smtClean="0"/>
              <a:t>Right: base </a:t>
            </a:r>
            <a:r>
              <a:rPr lang="en-US" dirty="0"/>
              <a:t>graphic: Philippe Canal “Root I/O: the fast and the furious”, </a:t>
            </a:r>
            <a:r>
              <a:rPr lang="en-US" dirty="0" smtClean="0"/>
              <a:t>CHEP2010 Access </a:t>
            </a:r>
            <a:r>
              <a:rPr lang="en-US" dirty="0"/>
              <a:t>pattern reflects Root versions &lt; 5.28, before </a:t>
            </a:r>
            <a:r>
              <a:rPr lang="en-US" dirty="0" err="1"/>
              <a:t>Ttree</a:t>
            </a:r>
            <a:r>
              <a:rPr lang="en-US" dirty="0"/>
              <a:t> caching and ‘baskets’</a:t>
            </a:r>
          </a:p>
          <a:p>
            <a:endParaRPr lang="en-GB" dirty="0"/>
          </a:p>
        </p:txBody>
      </p:sp>
      <p:sp>
        <p:nvSpPr>
          <p:cNvPr id="16" name="Text Placeholder 1"/>
          <p:cNvSpPr>
            <a:spLocks noGrp="1"/>
          </p:cNvSpPr>
          <p:nvPr>
            <p:ph type="body" sz="half" idx="14"/>
          </p:nvPr>
        </p:nvSpPr>
        <p:spPr>
          <a:xfrm>
            <a:off x="360363" y="877695"/>
            <a:ext cx="4825002" cy="1158845"/>
          </a:xfrm>
        </p:spPr>
        <p:txBody>
          <a:bodyPr/>
          <a:lstStyle/>
          <a:p>
            <a:r>
              <a:rPr lang="en-US" sz="1800" dirty="0" smtClean="0">
                <a:solidFill>
                  <a:srgbClr val="001A3B"/>
                </a:solidFill>
              </a:rPr>
              <a:t>Reading data ‘scattered’ in a file - simply using POSIX-like IO - when done over the network severely exposes latency </a:t>
            </a:r>
            <a:endParaRPr lang="en-US" sz="1400" dirty="0">
              <a:solidFill>
                <a:srgbClr val="001A3B"/>
              </a:solidFill>
            </a:endParaRPr>
          </a:p>
          <a:p>
            <a:endParaRPr lang="en-US" sz="600" i="1" dirty="0" smtClean="0">
              <a:solidFill>
                <a:srgbClr val="001A3B"/>
              </a:solidFill>
            </a:endParaRPr>
          </a:p>
          <a:p>
            <a:r>
              <a:rPr lang="en-US" sz="1600" i="1" dirty="0" smtClean="0">
                <a:solidFill>
                  <a:srgbClr val="001A3B"/>
                </a:solidFill>
              </a:rPr>
              <a:t>and TCP slow-start makes that even worse</a:t>
            </a:r>
            <a:endParaRPr lang="en-US" sz="1600" i="1" dirty="0">
              <a:solidFill>
                <a:srgbClr val="001A3B"/>
              </a:solidFill>
            </a:endParaRPr>
          </a:p>
        </p:txBody>
      </p:sp>
      <p:grpSp>
        <p:nvGrpSpPr>
          <p:cNvPr id="22" name="Group 21"/>
          <p:cNvGrpSpPr/>
          <p:nvPr/>
        </p:nvGrpSpPr>
        <p:grpSpPr>
          <a:xfrm>
            <a:off x="360000" y="2252797"/>
            <a:ext cx="3788544" cy="1953841"/>
            <a:chOff x="264319" y="2258344"/>
            <a:chExt cx="3788544" cy="1953841"/>
          </a:xfrm>
        </p:grpSpPr>
        <p:pic>
          <p:nvPicPr>
            <p:cNvPr id="23" name="Picture 22"/>
            <p:cNvPicPr>
              <a:picLocks noChangeAspect="1"/>
            </p:cNvPicPr>
            <p:nvPr/>
          </p:nvPicPr>
          <p:blipFill>
            <a:blip r:embed="rId3"/>
            <a:stretch>
              <a:fillRect/>
            </a:stretch>
          </p:blipFill>
          <p:spPr>
            <a:xfrm>
              <a:off x="264319" y="2258344"/>
              <a:ext cx="3788544" cy="1953841"/>
            </a:xfrm>
            <a:prstGeom prst="rect">
              <a:avLst/>
            </a:prstGeom>
          </p:spPr>
        </p:pic>
        <p:pic>
          <p:nvPicPr>
            <p:cNvPr id="24" name="Picture 23"/>
            <p:cNvPicPr>
              <a:picLocks noChangeAspect="1"/>
            </p:cNvPicPr>
            <p:nvPr/>
          </p:nvPicPr>
          <p:blipFill>
            <a:blip r:embed="rId4"/>
            <a:stretch>
              <a:fillRect/>
            </a:stretch>
          </p:blipFill>
          <p:spPr>
            <a:xfrm>
              <a:off x="407955" y="2572378"/>
              <a:ext cx="3505098" cy="1446961"/>
            </a:xfrm>
            <a:prstGeom prst="rect">
              <a:avLst/>
            </a:prstGeom>
          </p:spPr>
        </p:pic>
      </p:grpSp>
      <p:grpSp>
        <p:nvGrpSpPr>
          <p:cNvPr id="26" name="Group 25"/>
          <p:cNvGrpSpPr/>
          <p:nvPr/>
        </p:nvGrpSpPr>
        <p:grpSpPr>
          <a:xfrm>
            <a:off x="4918405" y="877695"/>
            <a:ext cx="4019855" cy="3328943"/>
            <a:chOff x="5063126" y="783771"/>
            <a:chExt cx="4019855" cy="3328943"/>
          </a:xfrm>
        </p:grpSpPr>
        <p:grpSp>
          <p:nvGrpSpPr>
            <p:cNvPr id="18" name="Group 17"/>
            <p:cNvGrpSpPr/>
            <p:nvPr/>
          </p:nvGrpSpPr>
          <p:grpSpPr>
            <a:xfrm>
              <a:off x="5063126" y="783771"/>
              <a:ext cx="4019855" cy="3328943"/>
              <a:chOff x="5063126" y="783771"/>
              <a:chExt cx="4019855" cy="3328943"/>
            </a:xfrm>
          </p:grpSpPr>
          <p:pic>
            <p:nvPicPr>
              <p:cNvPr id="19" name="Picture 18"/>
              <p:cNvPicPr>
                <a:picLocks noChangeAspect="1"/>
              </p:cNvPicPr>
              <p:nvPr/>
            </p:nvPicPr>
            <p:blipFill>
              <a:blip r:embed="rId5"/>
              <a:stretch>
                <a:fillRect/>
              </a:stretch>
            </p:blipFill>
            <p:spPr>
              <a:xfrm>
                <a:off x="5063126" y="783771"/>
                <a:ext cx="4019855" cy="3328943"/>
              </a:xfrm>
              <a:prstGeom prst="rect">
                <a:avLst/>
              </a:prstGeom>
            </p:spPr>
          </p:pic>
          <p:pic>
            <p:nvPicPr>
              <p:cNvPr id="20" name="Picture 19"/>
              <p:cNvPicPr>
                <a:picLocks noChangeAspect="1"/>
              </p:cNvPicPr>
              <p:nvPr/>
            </p:nvPicPr>
            <p:blipFill>
              <a:blip r:embed="rId6"/>
              <a:stretch>
                <a:fillRect/>
              </a:stretch>
            </p:blipFill>
            <p:spPr>
              <a:xfrm>
                <a:off x="6773344" y="3979147"/>
                <a:ext cx="1028215" cy="133567"/>
              </a:xfrm>
              <a:prstGeom prst="rect">
                <a:avLst/>
              </a:prstGeom>
            </p:spPr>
          </p:pic>
        </p:grpSp>
        <p:graphicFrame>
          <p:nvGraphicFramePr>
            <p:cNvPr id="25" name="Object 24"/>
            <p:cNvGraphicFramePr>
              <a:graphicFrameLocks noChangeAspect="1"/>
            </p:cNvGraphicFramePr>
            <p:nvPr>
              <p:extLst>
                <p:ext uri="{D42A27DB-BD31-4B8C-83A1-F6EECF244321}">
                  <p14:modId xmlns:p14="http://schemas.microsoft.com/office/powerpoint/2010/main" val="2004735672"/>
                </p:ext>
              </p:extLst>
            </p:nvPr>
          </p:nvGraphicFramePr>
          <p:xfrm>
            <a:off x="5588326" y="1326322"/>
            <a:ext cx="804222" cy="2619280"/>
          </p:xfrm>
          <a:graphic>
            <a:graphicData uri="http://schemas.openxmlformats.org/presentationml/2006/ole">
              <mc:AlternateContent xmlns:mc="http://schemas.openxmlformats.org/markup-compatibility/2006">
                <mc:Choice xmlns:v="urn:schemas-microsoft-com:vml" Requires="v">
                  <p:oleObj spid="_x0000_s5619" name="CorelDRAW" r:id="rId7" imgW="1377198" imgH="4488249" progId="CorelDraw.Graphic.16">
                    <p:embed/>
                  </p:oleObj>
                </mc:Choice>
                <mc:Fallback>
                  <p:oleObj name="CorelDRAW" r:id="rId7" imgW="1377198" imgH="4488249" progId="CorelDraw.Graphic.16">
                    <p:embed/>
                    <p:pic>
                      <p:nvPicPr>
                        <p:cNvPr id="9" name="Object 8"/>
                        <p:cNvPicPr/>
                        <p:nvPr/>
                      </p:nvPicPr>
                      <p:blipFill>
                        <a:blip r:embed="rId8"/>
                        <a:stretch>
                          <a:fillRect/>
                        </a:stretch>
                      </p:blipFill>
                      <p:spPr>
                        <a:xfrm>
                          <a:off x="5588326" y="1326322"/>
                          <a:ext cx="804222" cy="2619280"/>
                        </a:xfrm>
                        <a:prstGeom prst="rect">
                          <a:avLst/>
                        </a:prstGeom>
                      </p:spPr>
                    </p:pic>
                  </p:oleObj>
                </mc:Fallback>
              </mc:AlternateContent>
            </a:graphicData>
          </a:graphic>
        </p:graphicFrame>
      </p:grpSp>
    </p:spTree>
    <p:extLst>
      <p:ext uri="{BB962C8B-B14F-4D97-AF65-F5344CB8AC3E}">
        <p14:creationId xmlns:p14="http://schemas.microsoft.com/office/powerpoint/2010/main" val="18462452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ctrTitle"/>
          </p:nvPr>
        </p:nvSpPr>
        <p:spPr>
          <a:xfrm>
            <a:off x="564588" y="189852"/>
            <a:ext cx="7405932" cy="1653944"/>
          </a:xfrm>
        </p:spPr>
        <p:txBody>
          <a:bodyPr/>
          <a:lstStyle/>
          <a:p>
            <a:r>
              <a:rPr lang="en-US" dirty="0" smtClean="0"/>
              <a:t>Access, Trust &amp; Identity</a:t>
            </a:r>
            <a:endParaRPr lang="en-GB" dirty="0"/>
          </a:p>
        </p:txBody>
      </p:sp>
      <p:sp>
        <p:nvSpPr>
          <p:cNvPr id="24" name="Subtitle 23"/>
          <p:cNvSpPr>
            <a:spLocks noGrp="1"/>
          </p:cNvSpPr>
          <p:nvPr>
            <p:ph type="subTitle" idx="1"/>
          </p:nvPr>
        </p:nvSpPr>
        <p:spPr>
          <a:xfrm>
            <a:off x="564588" y="1889599"/>
            <a:ext cx="4936926" cy="1314450"/>
          </a:xfrm>
        </p:spPr>
        <p:txBody>
          <a:bodyPr/>
          <a:lstStyle/>
          <a:p>
            <a:r>
              <a:rPr lang="en-US" dirty="0" smtClean="0"/>
              <a:t>More than one user, </a:t>
            </a:r>
            <a:r>
              <a:rPr lang="en-US" i="1" dirty="0" smtClean="0"/>
              <a:t>from</a:t>
            </a:r>
            <a:r>
              <a:rPr lang="en-US" dirty="0" smtClean="0"/>
              <a:t> </a:t>
            </a:r>
            <a:br>
              <a:rPr lang="en-US" dirty="0" smtClean="0"/>
            </a:br>
            <a:r>
              <a:rPr lang="en-US" dirty="0" smtClean="0"/>
              <a:t>more than one organizational domain, </a:t>
            </a:r>
            <a:r>
              <a:rPr lang="en-US" i="1" dirty="0" smtClean="0"/>
              <a:t>in</a:t>
            </a:r>
          </a:p>
          <a:p>
            <a:r>
              <a:rPr lang="en-US" dirty="0" smtClean="0"/>
              <a:t>more than one country</a:t>
            </a:r>
          </a:p>
        </p:txBody>
      </p:sp>
      <p:sp>
        <p:nvSpPr>
          <p:cNvPr id="3" name="Footer Placeholder 2"/>
          <p:cNvSpPr>
            <a:spLocks noGrp="1"/>
          </p:cNvSpPr>
          <p:nvPr>
            <p:ph type="ftr" sz="quarter" idx="4294967295"/>
          </p:nvPr>
        </p:nvSpPr>
        <p:spPr>
          <a:xfrm>
            <a:off x="4982369" y="4464051"/>
            <a:ext cx="3976687" cy="274637"/>
          </a:xfrm>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4294967295"/>
          </p:nvPr>
        </p:nvSpPr>
        <p:spPr>
          <a:xfrm>
            <a:off x="8589169" y="4738688"/>
            <a:ext cx="369887" cy="274637"/>
          </a:xfrm>
        </p:spPr>
        <p:txBody>
          <a:bodyPr/>
          <a:lstStyle/>
          <a:p>
            <a:fld id="{09B7AD4A-C94A-7B42-9E17-606C7F366C4B}" type="slidenum">
              <a:rPr lang="nl-NL" smtClean="0"/>
              <a:pPr/>
              <a:t>71</a:t>
            </a:fld>
            <a:endParaRPr lang="nl-NL" dirty="0"/>
          </a:p>
        </p:txBody>
      </p:sp>
    </p:spTree>
    <p:extLst>
      <p:ext uri="{BB962C8B-B14F-4D97-AF65-F5344CB8AC3E}">
        <p14:creationId xmlns:p14="http://schemas.microsoft.com/office/powerpoint/2010/main" val="32487986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WLCG: when we met a global trust scaling issue</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72</a:t>
            </a:fld>
            <a:endParaRPr lang="nl-NL" dirty="0"/>
          </a:p>
        </p:txBody>
      </p:sp>
      <p:sp>
        <p:nvSpPr>
          <p:cNvPr id="5" name="Text Placeholder 4"/>
          <p:cNvSpPr>
            <a:spLocks noGrp="1"/>
          </p:cNvSpPr>
          <p:nvPr>
            <p:ph type="body" sz="quarter" idx="13"/>
          </p:nvPr>
        </p:nvSpPr>
        <p:spPr>
          <a:xfrm>
            <a:off x="4697266" y="945867"/>
            <a:ext cx="3989534" cy="1239738"/>
          </a:xfrm>
        </p:spPr>
        <p:txBody>
          <a:bodyPr/>
          <a:lstStyle/>
          <a:p>
            <a:r>
              <a:rPr lang="en-US" dirty="0" smtClean="0"/>
              <a:t>170 sites</a:t>
            </a:r>
          </a:p>
          <a:p>
            <a:r>
              <a:rPr lang="en-US" dirty="0" smtClean="0"/>
              <a:t>~60 countries &amp; regions</a:t>
            </a:r>
          </a:p>
          <a:p>
            <a:r>
              <a:rPr lang="en-US" dirty="0"/>
              <a:t>~</a:t>
            </a:r>
            <a:r>
              <a:rPr lang="en-US" dirty="0" smtClean="0"/>
              <a:t>20000 users</a:t>
            </a:r>
          </a:p>
          <a:p>
            <a:pPr marL="0" indent="0">
              <a:buNone/>
            </a:pPr>
            <a:r>
              <a:rPr lang="en-US" dirty="0" smtClean="0"/>
              <a:t>just </a:t>
            </a:r>
            <a:r>
              <a:rPr lang="en-US" i="1" dirty="0" smtClean="0"/>
              <a:t>how </a:t>
            </a:r>
            <a:r>
              <a:rPr lang="en-US" dirty="0" smtClean="0"/>
              <a:t>many interactions</a:t>
            </a:r>
            <a:r>
              <a:rPr lang="en-US" dirty="0"/>
              <a:t> </a:t>
            </a:r>
            <a:endParaRPr lang="en-GB" dirty="0"/>
          </a:p>
        </p:txBody>
      </p:sp>
      <p:sp>
        <p:nvSpPr>
          <p:cNvPr id="8" name="Text Placeholder 7"/>
          <p:cNvSpPr>
            <a:spLocks noGrp="1"/>
          </p:cNvSpPr>
          <p:nvPr>
            <p:ph type="body" sz="quarter" idx="14"/>
          </p:nvPr>
        </p:nvSpPr>
        <p:spPr/>
        <p:txBody>
          <a:bodyPr/>
          <a:lstStyle/>
          <a:p>
            <a:r>
              <a:rPr lang="en-US" dirty="0" smtClean="0"/>
              <a:t>people photo: a small part of the CMS collaboration in 2017</a:t>
            </a:r>
            <a:r>
              <a:rPr lang="en-US" dirty="0"/>
              <a:t>, Credit: </a:t>
            </a:r>
            <a:r>
              <a:rPr lang="en-US" dirty="0" smtClean="0"/>
              <a:t>CMS-PHO-PUBLIC-2017-004-3; site map: WLCG sites from Maarten </a:t>
            </a:r>
            <a:r>
              <a:rPr lang="en-US" dirty="0" err="1" smtClean="0"/>
              <a:t>Litmaath</a:t>
            </a:r>
            <a:r>
              <a:rPr lang="en-US" dirty="0" smtClean="0"/>
              <a:t> (CERN) 2021</a:t>
            </a: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0" y="998629"/>
            <a:ext cx="4230058" cy="2263081"/>
          </a:xfrm>
          <a:prstGeom prst="rect">
            <a:avLst/>
          </a:prstGeom>
        </p:spPr>
      </p:pic>
      <p:pic>
        <p:nvPicPr>
          <p:cNvPr id="10" name="Picture 9"/>
          <p:cNvPicPr>
            <a:picLocks noChangeAspect="1"/>
          </p:cNvPicPr>
          <p:nvPr/>
        </p:nvPicPr>
        <p:blipFill>
          <a:blip r:embed="rId3"/>
          <a:stretch>
            <a:fillRect/>
          </a:stretch>
        </p:blipFill>
        <p:spPr>
          <a:xfrm>
            <a:off x="4697266" y="2185605"/>
            <a:ext cx="3989534" cy="2142147"/>
          </a:xfrm>
          <a:prstGeom prst="rect">
            <a:avLst/>
          </a:prstGeom>
        </p:spPr>
      </p:pic>
    </p:spTree>
    <p:extLst>
      <p:ext uri="{BB962C8B-B14F-4D97-AF65-F5344CB8AC3E}">
        <p14:creationId xmlns:p14="http://schemas.microsoft.com/office/powerpoint/2010/main" val="485118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control in a single domain</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73</a:t>
            </a:fld>
            <a:endParaRPr lang="nl-NL" dirty="0"/>
          </a:p>
        </p:txBody>
      </p:sp>
      <p:sp>
        <p:nvSpPr>
          <p:cNvPr id="5" name="Text Placeholder 4"/>
          <p:cNvSpPr>
            <a:spLocks noGrp="1"/>
          </p:cNvSpPr>
          <p:nvPr>
            <p:ph type="body" sz="quarter" idx="13"/>
          </p:nvPr>
        </p:nvSpPr>
        <p:spPr>
          <a:xfrm>
            <a:off x="360000" y="1137633"/>
            <a:ext cx="4809005" cy="2842261"/>
          </a:xfrm>
        </p:spPr>
        <p:txBody>
          <a:bodyPr/>
          <a:lstStyle/>
          <a:p>
            <a:r>
              <a:rPr lang="en-US" dirty="0" smtClean="0"/>
              <a:t>Dedicated </a:t>
            </a:r>
            <a:r>
              <a:rPr lang="en-US" dirty="0"/>
              <a:t>to each </a:t>
            </a:r>
            <a:r>
              <a:rPr lang="en-US" dirty="0" smtClean="0"/>
              <a:t>service </a:t>
            </a:r>
            <a:br>
              <a:rPr lang="en-US" dirty="0" smtClean="0"/>
            </a:br>
            <a:r>
              <a:rPr lang="en-US" dirty="0" smtClean="0"/>
              <a:t>where </a:t>
            </a:r>
            <a:r>
              <a:rPr lang="en-US" dirty="0"/>
              <a:t>you </a:t>
            </a:r>
            <a:r>
              <a:rPr lang="en-US" dirty="0" smtClean="0"/>
              <a:t>need access</a:t>
            </a:r>
          </a:p>
          <a:p>
            <a:endParaRPr lang="en-US" dirty="0"/>
          </a:p>
          <a:p>
            <a:r>
              <a:rPr lang="en-US" dirty="0"/>
              <a:t>Usually strongly linked to </a:t>
            </a:r>
            <a:r>
              <a:rPr lang="en-US" dirty="0" smtClean="0"/>
              <a:t>authorization: </a:t>
            </a:r>
            <a:br>
              <a:rPr lang="en-US" dirty="0" smtClean="0"/>
            </a:br>
            <a:r>
              <a:rPr lang="en-US" dirty="0" smtClean="0"/>
              <a:t>at times even </a:t>
            </a:r>
            <a:br>
              <a:rPr lang="en-US" dirty="0" smtClean="0"/>
            </a:br>
            <a:r>
              <a:rPr lang="en-US" dirty="0" smtClean="0"/>
              <a:t>different </a:t>
            </a:r>
            <a:r>
              <a:rPr lang="en-US" dirty="0"/>
              <a:t>accounts for different </a:t>
            </a:r>
            <a:r>
              <a:rPr lang="en-US" dirty="0" smtClean="0"/>
              <a:t>roles</a:t>
            </a:r>
          </a:p>
          <a:p>
            <a:pPr marL="358775" lvl="1" indent="0">
              <a:buNone/>
            </a:pPr>
            <a:endParaRPr lang="en-US" dirty="0"/>
          </a:p>
          <a:p>
            <a:r>
              <a:rPr lang="en-US" dirty="0"/>
              <a:t>In a multi-organizational </a:t>
            </a:r>
            <a:r>
              <a:rPr lang="en-US" dirty="0" smtClean="0"/>
              <a:t>system becomes</a:t>
            </a:r>
            <a:br>
              <a:rPr lang="en-US" dirty="0" smtClean="0"/>
            </a:br>
            <a:r>
              <a:rPr lang="en-US" sz="800" dirty="0" smtClean="0"/>
              <a:t> </a:t>
            </a:r>
            <a:r>
              <a:rPr lang="en-US" dirty="0"/>
              <a:t/>
            </a:r>
            <a:br>
              <a:rPr lang="en-US" dirty="0"/>
            </a:br>
            <a:r>
              <a:rPr lang="en-US" dirty="0"/>
              <a:t>		</a:t>
            </a:r>
            <a:r>
              <a:rPr lang="en-US" b="1" dirty="0" smtClean="0">
                <a:latin typeface="Vladimir Script" pitchFamily="66" charset="0"/>
              </a:rPr>
              <a:t>O</a:t>
            </a:r>
            <a:r>
              <a:rPr lang="en-US" dirty="0" smtClean="0"/>
              <a:t>(</a:t>
            </a:r>
            <a:r>
              <a:rPr lang="en-US" dirty="0" err="1" smtClean="0"/>
              <a:t>n</a:t>
            </a:r>
            <a:r>
              <a:rPr lang="en-US" baseline="-25000" dirty="0" err="1" smtClean="0"/>
              <a:t>sites</a:t>
            </a:r>
            <a:r>
              <a:rPr lang="en-US" dirty="0" smtClean="0"/>
              <a:t>*</a:t>
            </a:r>
            <a:r>
              <a:rPr lang="en-US" dirty="0" err="1" smtClean="0"/>
              <a:t>n</a:t>
            </a:r>
            <a:r>
              <a:rPr lang="en-US" baseline="-25000" dirty="0" err="1" smtClean="0"/>
              <a:t>services</a:t>
            </a:r>
            <a:r>
              <a:rPr lang="en-US" dirty="0"/>
              <a:t>) * </a:t>
            </a:r>
            <a:r>
              <a:rPr lang="en-US" b="1" dirty="0">
                <a:latin typeface="Vladimir Script" pitchFamily="66" charset="0"/>
              </a:rPr>
              <a:t>O</a:t>
            </a:r>
            <a:r>
              <a:rPr lang="en-US" dirty="0"/>
              <a:t>(</a:t>
            </a:r>
            <a:r>
              <a:rPr lang="en-US" dirty="0" err="1"/>
              <a:t>n</a:t>
            </a:r>
            <a:r>
              <a:rPr lang="en-US" baseline="-25000" dirty="0" err="1"/>
              <a:t>users</a:t>
            </a:r>
            <a:r>
              <a:rPr lang="en-US" dirty="0"/>
              <a:t>)</a:t>
            </a:r>
          </a:p>
          <a:p>
            <a:endParaRPr lang="en-US" dirty="0"/>
          </a:p>
          <a:p>
            <a:endParaRPr lang="en-GB" dirty="0"/>
          </a:p>
        </p:txBody>
      </p:sp>
      <p:sp>
        <p:nvSpPr>
          <p:cNvPr id="7" name="Text Placeholder 6"/>
          <p:cNvSpPr>
            <a:spLocks noGrp="1"/>
          </p:cNvSpPr>
          <p:nvPr>
            <p:ph type="body" sz="quarter" idx="14"/>
          </p:nvPr>
        </p:nvSpPr>
        <p:spPr/>
        <p:txBody>
          <a:bodyPr/>
          <a:lstStyle/>
          <a:p>
            <a:r>
              <a:rPr lang="en-US" dirty="0"/>
              <a:t>Image: AARC NA2 training module “Authentication and </a:t>
            </a:r>
            <a:r>
              <a:rPr lang="en-US" dirty="0" err="1"/>
              <a:t>Authorisation</a:t>
            </a:r>
            <a:r>
              <a:rPr lang="en-US" dirty="0"/>
              <a:t> </a:t>
            </a:r>
            <a:r>
              <a:rPr lang="en-US" dirty="0" smtClean="0"/>
              <a:t>101” - https</a:t>
            </a:r>
            <a:r>
              <a:rPr lang="en-US" dirty="0"/>
              <a:t>://aarc-community.org/training/aai-101/</a:t>
            </a:r>
            <a:endParaRPr lang="en-GB" dirty="0"/>
          </a:p>
        </p:txBody>
      </p:sp>
      <p:pic>
        <p:nvPicPr>
          <p:cNvPr id="8" name="Picture 7"/>
          <p:cNvPicPr>
            <a:picLocks noChangeAspect="1"/>
          </p:cNvPicPr>
          <p:nvPr/>
        </p:nvPicPr>
        <p:blipFill>
          <a:blip r:embed="rId2"/>
          <a:stretch>
            <a:fillRect/>
          </a:stretch>
        </p:blipFill>
        <p:spPr>
          <a:xfrm>
            <a:off x="5241945" y="998458"/>
            <a:ext cx="3341282" cy="2512644"/>
          </a:xfrm>
          <a:prstGeom prst="rect">
            <a:avLst/>
          </a:prstGeom>
        </p:spPr>
      </p:pic>
      <p:pic>
        <p:nvPicPr>
          <p:cNvPr id="11" name="Picture 10"/>
          <p:cNvPicPr>
            <a:picLocks noChangeAspect="1"/>
          </p:cNvPicPr>
          <p:nvPr/>
        </p:nvPicPr>
        <p:blipFill>
          <a:blip r:embed="rId3"/>
          <a:stretch>
            <a:fillRect/>
          </a:stretch>
        </p:blipFill>
        <p:spPr>
          <a:xfrm>
            <a:off x="5915854" y="4004863"/>
            <a:ext cx="2667372" cy="333422"/>
          </a:xfrm>
          <a:prstGeom prst="rect">
            <a:avLst/>
          </a:prstGeom>
        </p:spPr>
      </p:pic>
      <p:pic>
        <p:nvPicPr>
          <p:cNvPr id="12" name="Picture 11"/>
          <p:cNvPicPr>
            <a:picLocks noChangeAspect="1"/>
          </p:cNvPicPr>
          <p:nvPr/>
        </p:nvPicPr>
        <p:blipFill>
          <a:blip r:embed="rId4"/>
          <a:stretch>
            <a:fillRect/>
          </a:stretch>
        </p:blipFill>
        <p:spPr>
          <a:xfrm>
            <a:off x="5363327" y="3528961"/>
            <a:ext cx="3219899" cy="304843"/>
          </a:xfrm>
          <a:prstGeom prst="rect">
            <a:avLst/>
          </a:prstGeom>
        </p:spPr>
      </p:pic>
      <p:pic>
        <p:nvPicPr>
          <p:cNvPr id="13" name="Picture 12"/>
          <p:cNvPicPr>
            <a:picLocks noChangeAspect="1"/>
          </p:cNvPicPr>
          <p:nvPr/>
        </p:nvPicPr>
        <p:blipFill>
          <a:blip r:embed="rId5"/>
          <a:stretch>
            <a:fillRect/>
          </a:stretch>
        </p:blipFill>
        <p:spPr>
          <a:xfrm>
            <a:off x="7106645" y="3751367"/>
            <a:ext cx="1476581" cy="304843"/>
          </a:xfrm>
          <a:prstGeom prst="rect">
            <a:avLst/>
          </a:prstGeom>
        </p:spPr>
      </p:pic>
    </p:spTree>
    <p:extLst>
      <p:ext uri="{BB962C8B-B14F-4D97-AF65-F5344CB8AC3E}">
        <p14:creationId xmlns:p14="http://schemas.microsoft.com/office/powerpoint/2010/main" val="3596764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Scaling issues – credentials at each site does not work</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74</a:t>
            </a:fld>
            <a:endParaRPr lang="nl-NL" dirty="0"/>
          </a:p>
        </p:txBody>
      </p:sp>
      <p:grpSp>
        <p:nvGrpSpPr>
          <p:cNvPr id="11" name="Group 10"/>
          <p:cNvGrpSpPr/>
          <p:nvPr/>
        </p:nvGrpSpPr>
        <p:grpSpPr>
          <a:xfrm>
            <a:off x="1218286" y="789896"/>
            <a:ext cx="6397172" cy="4036704"/>
            <a:chOff x="810206" y="542853"/>
            <a:chExt cx="7812361" cy="4929708"/>
          </a:xfrm>
        </p:grpSpPr>
        <p:pic>
          <p:nvPicPr>
            <p:cNvPr id="6" name="Picture 5"/>
            <p:cNvPicPr>
              <a:picLocks noChangeAspect="1" noChangeArrowheads="1"/>
            </p:cNvPicPr>
            <p:nvPr/>
          </p:nvPicPr>
          <p:blipFill>
            <a:blip r:embed="rId2" cstate="print"/>
            <a:srcRect/>
            <a:stretch>
              <a:fillRect/>
            </a:stretch>
          </p:blipFill>
          <p:spPr bwMode="auto">
            <a:xfrm>
              <a:off x="1170247" y="542853"/>
              <a:ext cx="4474553" cy="3420988"/>
            </a:xfrm>
            <a:prstGeom prst="rect">
              <a:avLst/>
            </a:prstGeom>
            <a:noFill/>
            <a:ln w="9525">
              <a:noFill/>
              <a:miter lim="800000"/>
              <a:headEnd/>
              <a:tailEnd/>
            </a:ln>
          </p:spPr>
        </p:pic>
        <p:pic>
          <p:nvPicPr>
            <p:cNvPr id="7" name="Picture 5"/>
            <p:cNvPicPr>
              <a:picLocks noChangeAspect="1" noChangeArrowheads="1"/>
            </p:cNvPicPr>
            <p:nvPr/>
          </p:nvPicPr>
          <p:blipFill>
            <a:blip r:embed="rId2" cstate="print"/>
            <a:srcRect/>
            <a:stretch>
              <a:fillRect/>
            </a:stretch>
          </p:blipFill>
          <p:spPr bwMode="auto">
            <a:xfrm>
              <a:off x="1170247" y="614861"/>
              <a:ext cx="4474553" cy="3420988"/>
            </a:xfrm>
            <a:prstGeom prst="rect">
              <a:avLst/>
            </a:prstGeom>
            <a:noFill/>
            <a:ln w="9525">
              <a:noFill/>
              <a:miter lim="800000"/>
              <a:headEnd/>
              <a:tailEnd/>
            </a:ln>
            <a:effectLst>
              <a:glow rad="101600">
                <a:schemeClr val="tx1">
                  <a:alpha val="60000"/>
                </a:schemeClr>
              </a:glow>
            </a:effectLst>
          </p:spPr>
        </p:pic>
        <p:pic>
          <p:nvPicPr>
            <p:cNvPr id="8" name="Picture 4"/>
            <p:cNvPicPr>
              <a:picLocks noChangeAspect="1" noChangeArrowheads="1"/>
            </p:cNvPicPr>
            <p:nvPr/>
          </p:nvPicPr>
          <p:blipFill>
            <a:blip r:embed="rId3" cstate="print"/>
            <a:srcRect/>
            <a:stretch>
              <a:fillRect/>
            </a:stretch>
          </p:blipFill>
          <p:spPr bwMode="auto">
            <a:xfrm>
              <a:off x="810206" y="2055023"/>
              <a:ext cx="4896544" cy="3342371"/>
            </a:xfrm>
            <a:prstGeom prst="rect">
              <a:avLst/>
            </a:prstGeom>
            <a:noFill/>
            <a:ln w="9525">
              <a:noFill/>
              <a:miter lim="800000"/>
              <a:headEnd/>
              <a:tailEnd/>
            </a:ln>
            <a:effectLst>
              <a:glow rad="101600">
                <a:schemeClr val="tx1">
                  <a:alpha val="60000"/>
                </a:schemeClr>
              </a:glow>
            </a:effectLst>
          </p:spPr>
        </p:pic>
        <p:pic>
          <p:nvPicPr>
            <p:cNvPr id="9" name="Picture 2"/>
            <p:cNvPicPr>
              <a:picLocks noChangeAspect="1" noChangeArrowheads="1"/>
            </p:cNvPicPr>
            <p:nvPr/>
          </p:nvPicPr>
          <p:blipFill>
            <a:blip r:embed="rId4" cstate="print"/>
            <a:srcRect/>
            <a:stretch>
              <a:fillRect/>
            </a:stretch>
          </p:blipFill>
          <p:spPr bwMode="auto">
            <a:xfrm>
              <a:off x="6354822" y="4215261"/>
              <a:ext cx="1905000" cy="1257300"/>
            </a:xfrm>
            <a:prstGeom prst="rect">
              <a:avLst/>
            </a:prstGeom>
            <a:noFill/>
            <a:ln w="9525">
              <a:noFill/>
              <a:miter lim="800000"/>
              <a:headEnd/>
              <a:tailEnd/>
            </a:ln>
          </p:spPr>
        </p:pic>
        <p:pic>
          <p:nvPicPr>
            <p:cNvPr id="10" name="Picture 3"/>
            <p:cNvPicPr>
              <a:picLocks noChangeAspect="1" noChangeArrowheads="1"/>
            </p:cNvPicPr>
            <p:nvPr/>
          </p:nvPicPr>
          <p:blipFill>
            <a:blip r:embed="rId5" cstate="print"/>
            <a:srcRect/>
            <a:stretch>
              <a:fillRect/>
            </a:stretch>
          </p:blipFill>
          <p:spPr bwMode="auto">
            <a:xfrm>
              <a:off x="3465671" y="1118917"/>
              <a:ext cx="5156896" cy="3088954"/>
            </a:xfrm>
            <a:prstGeom prst="rect">
              <a:avLst/>
            </a:prstGeom>
            <a:noFill/>
            <a:ln w="9525">
              <a:noFill/>
              <a:miter lim="800000"/>
              <a:headEnd/>
              <a:tailEnd/>
            </a:ln>
            <a:effectLst>
              <a:glow rad="101600">
                <a:schemeClr val="tx1">
                  <a:alpha val="60000"/>
                </a:schemeClr>
              </a:glow>
            </a:effectLst>
          </p:spPr>
        </p:pic>
      </p:grpSp>
      <p:sp>
        <p:nvSpPr>
          <p:cNvPr id="12" name="TextBox 11"/>
          <p:cNvSpPr txBox="1"/>
          <p:nvPr/>
        </p:nvSpPr>
        <p:spPr>
          <a:xfrm>
            <a:off x="3333567" y="868941"/>
            <a:ext cx="5345374" cy="400110"/>
          </a:xfrm>
          <a:prstGeom prst="rect">
            <a:avLst/>
          </a:prstGeom>
          <a:noFill/>
        </p:spPr>
        <p:txBody>
          <a:bodyPr wrap="none" rtlCol="0">
            <a:spAutoFit/>
          </a:bodyPr>
          <a:lstStyle/>
          <a:p>
            <a:r>
              <a:rPr lang="en-US" sz="2000" b="1" dirty="0" smtClean="0">
                <a:solidFill>
                  <a:schemeClr val="accent3"/>
                </a:solidFill>
              </a:rPr>
              <a:t>state of EDG and the HEP LHC computing in 2000</a:t>
            </a:r>
            <a:endParaRPr lang="en-GB" sz="2000" b="1" dirty="0">
              <a:solidFill>
                <a:schemeClr val="accent3"/>
              </a:solidFill>
            </a:endParaRPr>
          </a:p>
        </p:txBody>
      </p:sp>
    </p:spTree>
    <p:extLst>
      <p:ext uri="{BB962C8B-B14F-4D97-AF65-F5344CB8AC3E}">
        <p14:creationId xmlns:p14="http://schemas.microsoft.com/office/powerpoint/2010/main" val="1232058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Authentication – who are you</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75</a:t>
            </a:fld>
            <a:endParaRPr lang="nl-NL" dirty="0"/>
          </a:p>
        </p:txBody>
      </p:sp>
      <p:sp>
        <p:nvSpPr>
          <p:cNvPr id="5" name="Text Placeholder 4"/>
          <p:cNvSpPr>
            <a:spLocks noGrp="1"/>
          </p:cNvSpPr>
          <p:nvPr>
            <p:ph type="body" sz="quarter" idx="13"/>
          </p:nvPr>
        </p:nvSpPr>
        <p:spPr/>
        <p:txBody>
          <a:bodyPr/>
          <a:lstStyle/>
          <a:p>
            <a:pPr marL="0" indent="0">
              <a:buNone/>
            </a:pPr>
            <a:r>
              <a:rPr lang="en-US" dirty="0" smtClean="0"/>
              <a:t>Authenticating to a single service is relatively simple</a:t>
            </a:r>
          </a:p>
          <a:p>
            <a:r>
              <a:rPr lang="en-US" dirty="0" smtClean="0">
                <a:solidFill>
                  <a:srgbClr val="00479E"/>
                </a:solidFill>
              </a:rPr>
              <a:t>per-service identity (username) and secrets (e.g. password or TOTP token)</a:t>
            </a:r>
          </a:p>
          <a:p>
            <a:r>
              <a:rPr lang="en-US" dirty="0" smtClean="0">
                <a:solidFill>
                  <a:srgbClr val="00479E"/>
                </a:solidFill>
              </a:rPr>
              <a:t>server-side: list of valid users and (hashed and hopefully salted) secrets</a:t>
            </a:r>
          </a:p>
          <a:p>
            <a:endParaRPr lang="en-GB" dirty="0"/>
          </a:p>
        </p:txBody>
      </p:sp>
      <p:sp>
        <p:nvSpPr>
          <p:cNvPr id="14" name="Text Placeholder 13"/>
          <p:cNvSpPr>
            <a:spLocks noGrp="1"/>
          </p:cNvSpPr>
          <p:nvPr>
            <p:ph type="body" sz="quarter" idx="14"/>
          </p:nvPr>
        </p:nvSpPr>
        <p:spPr>
          <a:xfrm>
            <a:off x="360000" y="4571818"/>
            <a:ext cx="8326437" cy="169351"/>
          </a:xfrm>
        </p:spPr>
        <p:txBody>
          <a:bodyPr/>
          <a:lstStyle/>
          <a:p>
            <a:r>
              <a:rPr lang="en-US" dirty="0" smtClean="0"/>
              <a:t>Passport image: cropped from original by Jon Tyson on </a:t>
            </a:r>
            <a:r>
              <a:rPr lang="en-US" dirty="0" err="1" smtClean="0"/>
              <a:t>Unsplash</a:t>
            </a:r>
            <a:r>
              <a:rPr lang="en-US" dirty="0" smtClean="0"/>
              <a:t> </a:t>
            </a:r>
            <a:r>
              <a:rPr lang="en-US" dirty="0"/>
              <a:t>https://unsplash.com/photos/Hid-yhommOg</a:t>
            </a:r>
            <a:endParaRPr lang="en-GB" dirty="0"/>
          </a:p>
        </p:txBody>
      </p:sp>
      <p:pic>
        <p:nvPicPr>
          <p:cNvPr id="6" name="Picture 5"/>
          <p:cNvPicPr>
            <a:picLocks noChangeAspect="1"/>
          </p:cNvPicPr>
          <p:nvPr/>
        </p:nvPicPr>
        <p:blipFill>
          <a:blip r:embed="rId2"/>
          <a:stretch>
            <a:fillRect/>
          </a:stretch>
        </p:blipFill>
        <p:spPr>
          <a:xfrm>
            <a:off x="360000" y="2118679"/>
            <a:ext cx="4185375" cy="1749112"/>
          </a:xfrm>
          <a:prstGeom prst="rect">
            <a:avLst/>
          </a:prstGeom>
          <a:ln>
            <a:solidFill>
              <a:schemeClr val="tx2"/>
            </a:solidFill>
          </a:ln>
        </p:spPr>
      </p:pic>
      <p:pic>
        <p:nvPicPr>
          <p:cNvPr id="8" name="Picture 7"/>
          <p:cNvPicPr>
            <a:picLocks noChangeAspect="1"/>
          </p:cNvPicPr>
          <p:nvPr/>
        </p:nvPicPr>
        <p:blipFill>
          <a:blip r:embed="rId3"/>
          <a:stretch>
            <a:fillRect/>
          </a:stretch>
        </p:blipFill>
        <p:spPr>
          <a:xfrm>
            <a:off x="1704021" y="3876749"/>
            <a:ext cx="6933570" cy="655878"/>
          </a:xfrm>
          <a:prstGeom prst="rect">
            <a:avLst/>
          </a:prstGeom>
          <a:ln>
            <a:solidFill>
              <a:schemeClr val="tx2"/>
            </a:solidFill>
          </a:ln>
        </p:spPr>
      </p:pic>
      <p:pic>
        <p:nvPicPr>
          <p:cNvPr id="13" name="Picture 12"/>
          <p:cNvPicPr>
            <a:picLocks noChangeAspect="1"/>
          </p:cNvPicPr>
          <p:nvPr/>
        </p:nvPicPr>
        <p:blipFill>
          <a:blip r:embed="rId4"/>
          <a:stretch>
            <a:fillRect/>
          </a:stretch>
        </p:blipFill>
        <p:spPr>
          <a:xfrm>
            <a:off x="5889033" y="2023436"/>
            <a:ext cx="2926235" cy="2243580"/>
          </a:xfrm>
          <a:prstGeom prst="rect">
            <a:avLst/>
          </a:prstGeom>
          <a:ln>
            <a:solidFill>
              <a:schemeClr val="tx2"/>
            </a:solidFill>
          </a:ln>
        </p:spPr>
      </p:pic>
    </p:spTree>
    <p:extLst>
      <p:ext uri="{BB962C8B-B14F-4D97-AF65-F5344CB8AC3E}">
        <p14:creationId xmlns:p14="http://schemas.microsoft.com/office/powerpoint/2010/main" val="21233578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Authorization – what you are allowed to do</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76</a:t>
            </a:fld>
            <a:endParaRPr lang="nl-NL" dirty="0"/>
          </a:p>
        </p:txBody>
      </p:sp>
      <p:sp>
        <p:nvSpPr>
          <p:cNvPr id="5" name="Text Placeholder 4"/>
          <p:cNvSpPr>
            <a:spLocks noGrp="1"/>
          </p:cNvSpPr>
          <p:nvPr>
            <p:ph type="body" sz="quarter" idx="13"/>
          </p:nvPr>
        </p:nvSpPr>
        <p:spPr/>
        <p:txBody>
          <a:bodyPr/>
          <a:lstStyle/>
          <a:p>
            <a:pPr marL="0" indent="0">
              <a:buNone/>
            </a:pPr>
            <a:r>
              <a:rPr lang="en-US" dirty="0" smtClean="0"/>
              <a:t>soon needs specifying </a:t>
            </a:r>
            <a:r>
              <a:rPr lang="en-US" b="1" dirty="0" smtClean="0"/>
              <a:t>access rights </a:t>
            </a:r>
            <a:r>
              <a:rPr lang="en-US" dirty="0" smtClean="0"/>
              <a:t>to resources, based on an access </a:t>
            </a:r>
            <a:r>
              <a:rPr lang="en-US" b="1" dirty="0" smtClean="0"/>
              <a:t>policy</a:t>
            </a:r>
            <a:r>
              <a:rPr lang="en-US" dirty="0" smtClean="0"/>
              <a:t> </a:t>
            </a:r>
          </a:p>
          <a:p>
            <a:endParaRPr lang="en-US" sz="1800" dirty="0" smtClean="0"/>
          </a:p>
          <a:p>
            <a:r>
              <a:rPr lang="en-US" sz="1800" dirty="0" smtClean="0"/>
              <a:t>might be implicit or ad-hoc</a:t>
            </a:r>
          </a:p>
          <a:p>
            <a:endParaRPr lang="en-US" sz="1800" dirty="0" smtClean="0"/>
          </a:p>
          <a:p>
            <a:r>
              <a:rPr lang="en-US" sz="1800" dirty="0" smtClean="0"/>
              <a:t>be in formal policy language</a:t>
            </a:r>
            <a:br>
              <a:rPr lang="en-US" sz="1800" dirty="0" smtClean="0"/>
            </a:br>
            <a:r>
              <a:rPr lang="en-US" sz="1800" i="1" dirty="0" smtClean="0"/>
              <a:t>example: Argus PDP</a:t>
            </a:r>
            <a:endParaRPr lang="en-US" sz="1800" dirty="0" smtClean="0"/>
          </a:p>
          <a:p>
            <a:endParaRPr lang="en-US" sz="1800" dirty="0"/>
          </a:p>
          <a:p>
            <a:r>
              <a:rPr lang="en-US" sz="1800" dirty="0" smtClean="0"/>
              <a:t>or be service-specific</a:t>
            </a:r>
            <a:br>
              <a:rPr lang="en-US" sz="1800" dirty="0" smtClean="0"/>
            </a:br>
            <a:r>
              <a:rPr lang="en-US" sz="1800" i="1" dirty="0" smtClean="0"/>
              <a:t>example: Linux </a:t>
            </a:r>
            <a:r>
              <a:rPr lang="en-US" sz="1800" i="1" dirty="0" err="1" smtClean="0"/>
              <a:t>sssd</a:t>
            </a:r>
            <a:r>
              <a:rPr lang="en-US" sz="1800" i="1" dirty="0" smtClean="0"/>
              <a:t> </a:t>
            </a:r>
            <a:r>
              <a:rPr lang="en-US" sz="1800" i="1" dirty="0" err="1" smtClean="0"/>
              <a:t>config</a:t>
            </a:r>
            <a:endParaRPr lang="en-US" sz="1800" dirty="0"/>
          </a:p>
          <a:p>
            <a:endParaRPr lang="en-US" sz="1800" dirty="0" smtClean="0"/>
          </a:p>
        </p:txBody>
      </p:sp>
      <p:sp>
        <p:nvSpPr>
          <p:cNvPr id="7" name="Text Placeholder 6"/>
          <p:cNvSpPr>
            <a:spLocks noGrp="1"/>
          </p:cNvSpPr>
          <p:nvPr>
            <p:ph type="body" sz="quarter" idx="14"/>
          </p:nvPr>
        </p:nvSpPr>
        <p:spPr/>
        <p:txBody>
          <a:bodyPr/>
          <a:lstStyle/>
          <a:p>
            <a:r>
              <a:rPr lang="en-US" dirty="0" smtClean="0"/>
              <a:t>Policy example: Argus system</a:t>
            </a:r>
            <a:r>
              <a:rPr lang="en-US" dirty="0"/>
              <a:t>, https://</a:t>
            </a:r>
            <a:r>
              <a:rPr lang="en-US" dirty="0" smtClean="0"/>
              <a:t>argus-documentation.readthedocs.io/en/stable/misc/examples.html; service-specific: </a:t>
            </a:r>
            <a:r>
              <a:rPr lang="en-US" dirty="0" err="1" smtClean="0"/>
              <a:t>sssd.conf</a:t>
            </a:r>
            <a:r>
              <a:rPr lang="en-US" dirty="0" smtClean="0"/>
              <a:t> </a:t>
            </a:r>
            <a:r>
              <a:rPr lang="en-US" dirty="0" err="1" smtClean="0"/>
              <a:t>ldap</a:t>
            </a:r>
            <a:r>
              <a:rPr lang="en-US" dirty="0" smtClean="0"/>
              <a:t> </a:t>
            </a:r>
            <a:r>
              <a:rPr lang="en-US" dirty="0" err="1" smtClean="0"/>
              <a:t>auth_provider</a:t>
            </a:r>
            <a:endParaRPr lang="en-GB" dirty="0"/>
          </a:p>
        </p:txBody>
      </p:sp>
      <p:pic>
        <p:nvPicPr>
          <p:cNvPr id="6" name="Picture 5"/>
          <p:cNvPicPr>
            <a:picLocks noChangeAspect="1"/>
          </p:cNvPicPr>
          <p:nvPr/>
        </p:nvPicPr>
        <p:blipFill>
          <a:blip r:embed="rId2"/>
          <a:stretch>
            <a:fillRect/>
          </a:stretch>
        </p:blipFill>
        <p:spPr>
          <a:xfrm>
            <a:off x="4094733" y="1418047"/>
            <a:ext cx="4747938" cy="2178883"/>
          </a:xfrm>
          <a:prstGeom prst="rect">
            <a:avLst/>
          </a:prstGeom>
        </p:spPr>
      </p:pic>
      <p:pic>
        <p:nvPicPr>
          <p:cNvPr id="10" name="Picture 9"/>
          <p:cNvPicPr>
            <a:picLocks noChangeAspect="1"/>
          </p:cNvPicPr>
          <p:nvPr/>
        </p:nvPicPr>
        <p:blipFill>
          <a:blip r:embed="rId3"/>
          <a:stretch>
            <a:fillRect/>
          </a:stretch>
        </p:blipFill>
        <p:spPr>
          <a:xfrm>
            <a:off x="360000" y="3683068"/>
            <a:ext cx="8463960" cy="67948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0904" y="3015312"/>
            <a:ext cx="478650" cy="478650"/>
          </a:xfrm>
          <a:prstGeom prst="rect">
            <a:avLst/>
          </a:prstGeom>
        </p:spPr>
      </p:pic>
    </p:spTree>
    <p:extLst>
      <p:ext uri="{BB962C8B-B14F-4D97-AF65-F5344CB8AC3E}">
        <p14:creationId xmlns:p14="http://schemas.microsoft.com/office/powerpoint/2010/main" val="836863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Assertions to meet an authorization policy</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77</a:t>
            </a:fld>
            <a:endParaRPr lang="nl-NL" dirty="0"/>
          </a:p>
        </p:txBody>
      </p:sp>
      <p:sp>
        <p:nvSpPr>
          <p:cNvPr id="5" name="Text Placeholder 4"/>
          <p:cNvSpPr>
            <a:spLocks noGrp="1"/>
          </p:cNvSpPr>
          <p:nvPr>
            <p:ph type="body" sz="quarter" idx="13"/>
          </p:nvPr>
        </p:nvSpPr>
        <p:spPr>
          <a:xfrm>
            <a:off x="360363" y="1066801"/>
            <a:ext cx="4470717" cy="3192780"/>
          </a:xfrm>
        </p:spPr>
        <p:txBody>
          <a:bodyPr/>
          <a:lstStyle/>
          <a:p>
            <a:pPr marL="0" indent="0">
              <a:buNone/>
            </a:pPr>
            <a:r>
              <a:rPr lang="en-US" dirty="0"/>
              <a:t>assertions can be </a:t>
            </a:r>
            <a:r>
              <a:rPr lang="en-US" dirty="0" smtClean="0"/>
              <a:t>added to identity info</a:t>
            </a:r>
            <a:endParaRPr lang="en-US" dirty="0" smtClean="0"/>
          </a:p>
          <a:p>
            <a:endParaRPr lang="en-US" dirty="0" smtClean="0"/>
          </a:p>
          <a:p>
            <a:r>
              <a:rPr lang="en-US" dirty="0" smtClean="0"/>
              <a:t>e.g. visa are strongly bound </a:t>
            </a:r>
            <a:br>
              <a:rPr lang="en-US" dirty="0" smtClean="0"/>
            </a:br>
            <a:r>
              <a:rPr lang="en-US" dirty="0" smtClean="0"/>
              <a:t>to a specific entity</a:t>
            </a:r>
            <a:br>
              <a:rPr lang="en-US" dirty="0" smtClean="0"/>
            </a:br>
            <a:r>
              <a:rPr lang="en-US" dirty="0" smtClean="0"/>
              <a:t>through an identity statement by a</a:t>
            </a:r>
            <a:br>
              <a:rPr lang="en-US" dirty="0" smtClean="0"/>
            </a:br>
            <a:r>
              <a:rPr lang="en-US" dirty="0" smtClean="0"/>
              <a:t>trusted third party</a:t>
            </a:r>
          </a:p>
          <a:p>
            <a:endParaRPr lang="en-US" dirty="0" smtClean="0"/>
          </a:p>
          <a:p>
            <a:r>
              <a:rPr lang="en-US" dirty="0" smtClean="0"/>
              <a:t>but some are just a </a:t>
            </a:r>
            <a:r>
              <a:rPr lang="en-US" dirty="0"/>
              <a:t>‘bearer token’</a:t>
            </a:r>
          </a:p>
          <a:p>
            <a:endParaRPr lang="en-US" dirty="0" smtClean="0"/>
          </a:p>
          <a:p>
            <a:r>
              <a:rPr lang="en-US" dirty="0" smtClean="0"/>
              <a:t>others are looked up as needed</a:t>
            </a:r>
            <a:endParaRPr lang="en-GB" dirty="0"/>
          </a:p>
        </p:txBody>
      </p:sp>
      <p:sp>
        <p:nvSpPr>
          <p:cNvPr id="7" name="Text Placeholder 6"/>
          <p:cNvSpPr>
            <a:spLocks noGrp="1"/>
          </p:cNvSpPr>
          <p:nvPr>
            <p:ph type="body" sz="quarter" idx="14"/>
          </p:nvPr>
        </p:nvSpPr>
        <p:spPr/>
        <p:txBody>
          <a:bodyPr/>
          <a:lstStyle/>
          <a:p>
            <a:r>
              <a:rPr lang="en-US" dirty="0" smtClean="0"/>
              <a:t>USA visa </a:t>
            </a:r>
            <a:r>
              <a:rPr lang="en-US" dirty="0"/>
              <a:t>image source: https://2009-2017.state.gov/m/ds/rls/rpt/79785.htm</a:t>
            </a:r>
            <a:endParaRPr lang="en-GB"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2020" y="1066801"/>
            <a:ext cx="3219450" cy="214312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2020" y="3432985"/>
            <a:ext cx="2354580" cy="1015701"/>
          </a:xfrm>
          <a:prstGeom prst="rect">
            <a:avLst/>
          </a:prstGeom>
        </p:spPr>
      </p:pic>
    </p:spTree>
    <p:extLst>
      <p:ext uri="{BB962C8B-B14F-4D97-AF65-F5344CB8AC3E}">
        <p14:creationId xmlns:p14="http://schemas.microsoft.com/office/powerpoint/2010/main" val="27930680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Authorization and access control</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78</a:t>
            </a:fld>
            <a:endParaRPr lang="nl-NL" dirty="0"/>
          </a:p>
        </p:txBody>
      </p:sp>
      <p:sp>
        <p:nvSpPr>
          <p:cNvPr id="8" name="Text Placeholder 7"/>
          <p:cNvSpPr>
            <a:spLocks noGrp="1"/>
          </p:cNvSpPr>
          <p:nvPr>
            <p:ph type="body" sz="quarter" idx="13"/>
          </p:nvPr>
        </p:nvSpPr>
        <p:spPr/>
        <p:txBody>
          <a:bodyPr/>
          <a:lstStyle/>
          <a:p>
            <a:pPr marL="0" indent="0">
              <a:buNone/>
            </a:pPr>
            <a:r>
              <a:rPr lang="en-US" dirty="0" smtClean="0">
                <a:solidFill>
                  <a:srgbClr val="00479E"/>
                </a:solidFill>
              </a:rPr>
              <a:t>Unless data-level encryption is used, access control is ultimately enforced by the service provider</a:t>
            </a:r>
          </a:p>
          <a:p>
            <a:endParaRPr lang="en-GB" dirty="0">
              <a:solidFill>
                <a:srgbClr val="00479E"/>
              </a:solidFill>
            </a:endParaRPr>
          </a:p>
        </p:txBody>
      </p:sp>
      <p:sp>
        <p:nvSpPr>
          <p:cNvPr id="9" name="Text Placeholder 8"/>
          <p:cNvSpPr>
            <a:spLocks noGrp="1"/>
          </p:cNvSpPr>
          <p:nvPr>
            <p:ph type="body" sz="quarter" idx="14"/>
          </p:nvPr>
        </p:nvSpPr>
        <p:spPr/>
        <p:txBody>
          <a:bodyPr/>
          <a:lstStyle/>
          <a:p>
            <a:r>
              <a:rPr lang="en-US" dirty="0" smtClean="0"/>
              <a:t>policy overlap diagram by </a:t>
            </a:r>
            <a:r>
              <a:rPr lang="en-US" dirty="0" err="1" smtClean="0"/>
              <a:t>Olle</a:t>
            </a:r>
            <a:r>
              <a:rPr lang="en-US" dirty="0" smtClean="0"/>
              <a:t> </a:t>
            </a:r>
            <a:r>
              <a:rPr lang="en-US" dirty="0" err="1" smtClean="0"/>
              <a:t>Mulmo</a:t>
            </a:r>
            <a:r>
              <a:rPr lang="en-US" dirty="0" smtClean="0"/>
              <a:t>, KTH for EGEE-I JRA3, policy pie: </a:t>
            </a:r>
            <a:r>
              <a:rPr lang="en-US" dirty="0" err="1" smtClean="0"/>
              <a:t>OpenGrod</a:t>
            </a:r>
            <a:r>
              <a:rPr lang="en-US" dirty="0" smtClean="0"/>
              <a:t> Forum OGSA working group and Globus Alliance</a:t>
            </a:r>
            <a:endParaRPr lang="en-GB" dirty="0"/>
          </a:p>
        </p:txBody>
      </p:sp>
      <p:pic>
        <p:nvPicPr>
          <p:cNvPr id="10" name="Picture 4" descr="cas_ven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834" y="2149292"/>
            <a:ext cx="3223935" cy="210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authZ-FW-pie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240" y="1135402"/>
            <a:ext cx="4301808" cy="310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362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Authorization models: three </a:t>
            </a:r>
            <a:r>
              <a:rPr lang="en-US" dirty="0" err="1" smtClean="0"/>
              <a:t>AuthZ</a:t>
            </a:r>
            <a:r>
              <a:rPr lang="en-US" dirty="0" smtClean="0"/>
              <a:t> flows</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79</a:t>
            </a:fld>
            <a:endParaRPr lang="nl-NL" dirty="0"/>
          </a:p>
        </p:txBody>
      </p:sp>
      <p:sp>
        <p:nvSpPr>
          <p:cNvPr id="6" name="Text Placeholder 5"/>
          <p:cNvSpPr>
            <a:spLocks noGrp="1"/>
          </p:cNvSpPr>
          <p:nvPr>
            <p:ph type="body" sz="quarter" idx="14"/>
          </p:nvPr>
        </p:nvSpPr>
        <p:spPr/>
        <p:txBody>
          <a:bodyPr/>
          <a:lstStyle/>
          <a:p>
            <a:r>
              <a:rPr lang="en-US" dirty="0" smtClean="0"/>
              <a:t>Authorization models</a:t>
            </a:r>
            <a:r>
              <a:rPr lang="en-US" dirty="0"/>
              <a:t>: AAA Authorization </a:t>
            </a:r>
            <a:r>
              <a:rPr lang="en-US" dirty="0" smtClean="0"/>
              <a:t>Framework, RFC2904, </a:t>
            </a:r>
            <a:r>
              <a:rPr lang="en-US" dirty="0" err="1" smtClean="0"/>
              <a:t>Vollbrecht</a:t>
            </a:r>
            <a:r>
              <a:rPr lang="en-US" dirty="0" smtClean="0"/>
              <a:t> et al.</a:t>
            </a: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59" y="1562100"/>
            <a:ext cx="2172257" cy="1828800"/>
          </a:xfrm>
          <a:prstGeom prst="rect">
            <a:avLst/>
          </a:prstGeom>
        </p:spPr>
      </p:pic>
      <p:sp>
        <p:nvSpPr>
          <p:cNvPr id="8" name="TextBox 7"/>
          <p:cNvSpPr txBox="1"/>
          <p:nvPr/>
        </p:nvSpPr>
        <p:spPr>
          <a:xfrm>
            <a:off x="1202797" y="3550461"/>
            <a:ext cx="830580" cy="369332"/>
          </a:xfrm>
          <a:prstGeom prst="rect">
            <a:avLst/>
          </a:prstGeom>
          <a:noFill/>
        </p:spPr>
        <p:txBody>
          <a:bodyPr wrap="square" rtlCol="0">
            <a:spAutoFit/>
          </a:bodyPr>
          <a:lstStyle/>
          <a:p>
            <a:pPr algn="ctr"/>
            <a:r>
              <a:rPr lang="en-US" dirty="0" smtClean="0">
                <a:solidFill>
                  <a:srgbClr val="0070C0"/>
                </a:solidFill>
              </a:rPr>
              <a:t>‘push’</a:t>
            </a:r>
            <a:endParaRPr lang="en-GB" dirty="0">
              <a:solidFill>
                <a:srgbClr val="0070C0"/>
              </a:solidFill>
            </a:endParaRPr>
          </a:p>
        </p:txBody>
      </p:sp>
      <p:sp>
        <p:nvSpPr>
          <p:cNvPr id="9" name="TextBox 8"/>
          <p:cNvSpPr txBox="1"/>
          <p:nvPr/>
        </p:nvSpPr>
        <p:spPr>
          <a:xfrm>
            <a:off x="4108109" y="3550461"/>
            <a:ext cx="830580" cy="369332"/>
          </a:xfrm>
          <a:prstGeom prst="rect">
            <a:avLst/>
          </a:prstGeom>
          <a:noFill/>
        </p:spPr>
        <p:txBody>
          <a:bodyPr wrap="square" rtlCol="0">
            <a:spAutoFit/>
          </a:bodyPr>
          <a:lstStyle/>
          <a:p>
            <a:pPr algn="ctr"/>
            <a:r>
              <a:rPr lang="en-US" dirty="0" smtClean="0">
                <a:solidFill>
                  <a:srgbClr val="0070C0"/>
                </a:solidFill>
              </a:rPr>
              <a:t>‘pull’</a:t>
            </a:r>
            <a:endParaRPr lang="en-GB" dirty="0">
              <a:solidFill>
                <a:srgbClr val="0070C0"/>
              </a:solidFill>
            </a:endParaRPr>
          </a:p>
        </p:txBody>
      </p:sp>
      <p:sp>
        <p:nvSpPr>
          <p:cNvPr id="10" name="TextBox 9"/>
          <p:cNvSpPr txBox="1"/>
          <p:nvPr/>
        </p:nvSpPr>
        <p:spPr>
          <a:xfrm>
            <a:off x="7013421" y="3550461"/>
            <a:ext cx="830580" cy="369332"/>
          </a:xfrm>
          <a:prstGeom prst="rect">
            <a:avLst/>
          </a:prstGeom>
          <a:noFill/>
        </p:spPr>
        <p:txBody>
          <a:bodyPr wrap="square" rtlCol="0">
            <a:spAutoFit/>
          </a:bodyPr>
          <a:lstStyle/>
          <a:p>
            <a:pPr algn="ctr"/>
            <a:r>
              <a:rPr lang="en-US" dirty="0" smtClean="0">
                <a:solidFill>
                  <a:srgbClr val="0070C0"/>
                </a:solidFill>
              </a:rPr>
              <a:t>‘agent’</a:t>
            </a:r>
            <a:endParaRPr lang="en-GB" dirty="0">
              <a:solidFill>
                <a:srgbClr val="0070C0"/>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7306" y="1683034"/>
            <a:ext cx="2284932" cy="1746494"/>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8899" y="1711881"/>
            <a:ext cx="2065022" cy="1691292"/>
          </a:xfrm>
          <a:prstGeom prst="rect">
            <a:avLst/>
          </a:prstGeom>
        </p:spPr>
      </p:pic>
    </p:spTree>
    <p:extLst>
      <p:ext uri="{BB962C8B-B14F-4D97-AF65-F5344CB8AC3E}">
        <p14:creationId xmlns:p14="http://schemas.microsoft.com/office/powerpoint/2010/main" val="31143381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Processing at scale for data intensive science</a:t>
            </a:r>
            <a:endParaRPr lang="en-GB" dirty="0"/>
          </a:p>
        </p:txBody>
      </p:sp>
      <p:sp>
        <p:nvSpPr>
          <p:cNvPr id="21" name="Slide Number Placeholder 20"/>
          <p:cNvSpPr>
            <a:spLocks noGrp="1"/>
          </p:cNvSpPr>
          <p:nvPr>
            <p:ph type="sldNum" sz="quarter" idx="12"/>
          </p:nvPr>
        </p:nvSpPr>
        <p:spPr/>
        <p:txBody>
          <a:bodyPr/>
          <a:lstStyle/>
          <a:p>
            <a:fld id="{09B7AD4A-C94A-7B42-9E17-606C7F366C4B}" type="slidenum">
              <a:rPr lang="nl-NL" smtClean="0"/>
              <a:t>8</a:t>
            </a:fld>
            <a:endParaRPr lang="nl-NL"/>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177" y="999225"/>
            <a:ext cx="5671224" cy="3739575"/>
          </a:xfrm>
          <a:prstGeom prst="rect">
            <a:avLst/>
          </a:prstGeom>
        </p:spPr>
      </p:pic>
      <p:sp>
        <p:nvSpPr>
          <p:cNvPr id="19" name="TextBox 18"/>
          <p:cNvSpPr txBox="1"/>
          <p:nvPr/>
        </p:nvSpPr>
        <p:spPr>
          <a:xfrm>
            <a:off x="6352865" y="4065185"/>
            <a:ext cx="2660985"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GB" sz="800" b="0" i="0" u="none" strike="noStrike" cap="none" spc="0" normalizeH="0" dirty="0" smtClean="0">
                <a:ln>
                  <a:noFill/>
                </a:ln>
                <a:solidFill>
                  <a:schemeClr val="accent2"/>
                </a:solidFill>
                <a:effectLst/>
                <a:uFillTx/>
                <a:sym typeface="Arial"/>
              </a:rPr>
              <a:t>Data from various sources, for</a:t>
            </a:r>
            <a:br>
              <a:rPr kumimoji="0" lang="en-GB" sz="800" b="0" i="0" u="none" strike="noStrike" cap="none" spc="0" normalizeH="0" dirty="0" smtClean="0">
                <a:ln>
                  <a:noFill/>
                </a:ln>
                <a:solidFill>
                  <a:schemeClr val="accent2"/>
                </a:solidFill>
                <a:effectLst/>
                <a:uFillTx/>
                <a:sym typeface="Arial"/>
              </a:rPr>
            </a:br>
            <a:r>
              <a:rPr kumimoji="0" lang="en-GB" sz="800" b="0" i="0" u="none" strike="noStrike" cap="none" spc="0" normalizeH="0" dirty="0" smtClean="0">
                <a:ln>
                  <a:noFill/>
                </a:ln>
                <a:solidFill>
                  <a:schemeClr val="accent2"/>
                </a:solidFill>
                <a:effectLst/>
                <a:uFillTx/>
                <a:sym typeface="Arial"/>
              </a:rPr>
              <a:t>public entities: data ca. 2018, </a:t>
            </a:r>
            <a:br>
              <a:rPr kumimoji="0" lang="en-GB" sz="800" b="0" i="0" u="none" strike="noStrike" cap="none" spc="0" normalizeH="0" dirty="0" smtClean="0">
                <a:ln>
                  <a:noFill/>
                </a:ln>
                <a:solidFill>
                  <a:schemeClr val="accent2"/>
                </a:solidFill>
                <a:effectLst/>
                <a:uFillTx/>
                <a:sym typeface="Arial"/>
              </a:rPr>
            </a:br>
            <a:r>
              <a:rPr kumimoji="0" lang="en-GB" sz="800" b="0" i="0" u="none" strike="noStrike" cap="none" spc="0" normalizeH="0" dirty="0" smtClean="0">
                <a:ln>
                  <a:noFill/>
                </a:ln>
                <a:solidFill>
                  <a:schemeClr val="accent2"/>
                </a:solidFill>
                <a:effectLst/>
                <a:uFillTx/>
                <a:sym typeface="Arial"/>
              </a:rPr>
              <a:t>indicative, within ~ factor 2</a:t>
            </a:r>
          </a:p>
          <a:p>
            <a:pPr marL="0" marR="0" indent="0" algn="r" defTabSz="825500" rtl="0" fontAlgn="auto" latinLnBrk="0" hangingPunct="0">
              <a:lnSpc>
                <a:spcPct val="100000"/>
              </a:lnSpc>
              <a:spcBef>
                <a:spcPts val="0"/>
              </a:spcBef>
              <a:spcAft>
                <a:spcPts val="0"/>
              </a:spcAft>
              <a:buClrTx/>
              <a:buSzTx/>
              <a:buFontTx/>
              <a:buNone/>
              <a:tabLst/>
            </a:pPr>
            <a:r>
              <a:rPr lang="en-GB" sz="800" cap="none" dirty="0" smtClean="0">
                <a:solidFill>
                  <a:schemeClr val="accent2"/>
                </a:solidFill>
              </a:rPr>
              <a:t>LHC volumes: LCG Resource Scrutiny Group &amp; CERN;  2020</a:t>
            </a:r>
            <a:br>
              <a:rPr lang="en-GB" sz="800" cap="none" dirty="0" smtClean="0">
                <a:solidFill>
                  <a:schemeClr val="accent2"/>
                </a:solidFill>
              </a:rPr>
            </a:br>
            <a:r>
              <a:rPr lang="en-GB" sz="800" cap="none" dirty="0" smtClean="0">
                <a:solidFill>
                  <a:schemeClr val="accent2"/>
                </a:solidFill>
              </a:rPr>
              <a:t>SKA and LOFAR volumes: ASTRON/</a:t>
            </a:r>
            <a:r>
              <a:rPr lang="en-GB" sz="800" cap="none" dirty="0" err="1" smtClean="0">
                <a:solidFill>
                  <a:schemeClr val="accent2"/>
                </a:solidFill>
              </a:rPr>
              <a:t>Michiel</a:t>
            </a:r>
            <a:r>
              <a:rPr lang="en-GB" sz="800" cap="none" dirty="0" smtClean="0">
                <a:solidFill>
                  <a:schemeClr val="accent2"/>
                </a:solidFill>
              </a:rPr>
              <a:t> van Haarlem, 2020</a:t>
            </a:r>
            <a:endParaRPr kumimoji="0" lang="en-US" sz="800" b="0" i="0" u="none" strike="noStrike" cap="none" spc="0" normalizeH="0" dirty="0" smtClean="0">
              <a:ln>
                <a:noFill/>
              </a:ln>
              <a:solidFill>
                <a:schemeClr val="accent2"/>
              </a:solidFill>
              <a:effectLst/>
              <a:uFillTx/>
              <a:sym typeface="Arial"/>
            </a:endParaRPr>
          </a:p>
        </p:txBody>
      </p:sp>
      <p:sp>
        <p:nvSpPr>
          <p:cNvPr id="23" name="Footer Placeholder 22"/>
          <p:cNvSpPr>
            <a:spLocks noGrp="1"/>
          </p:cNvSpPr>
          <p:nvPr>
            <p:ph type="ftr" sz="quarter" idx="11"/>
          </p:nvPr>
        </p:nvSpPr>
        <p:spPr/>
        <p:txBody>
          <a:bodyPr/>
          <a:lstStyle/>
          <a:p>
            <a:r>
              <a:rPr lang="en-US" smtClean="0"/>
              <a:t>Computing Infrastructures for Research and WLCG</a:t>
            </a:r>
            <a:endParaRPr lang="nl-NL" dirty="0"/>
          </a:p>
        </p:txBody>
      </p:sp>
    </p:spTree>
    <p:extLst>
      <p:ext uri="{BB962C8B-B14F-4D97-AF65-F5344CB8AC3E}">
        <p14:creationId xmlns:p14="http://schemas.microsoft.com/office/powerpoint/2010/main" val="2579567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Authentication and Authorization Infrastructure</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80</a:t>
            </a:fld>
            <a:endParaRPr lang="nl-NL" dirty="0"/>
          </a:p>
        </p:txBody>
      </p:sp>
      <p:sp>
        <p:nvSpPr>
          <p:cNvPr id="9" name="Text Placeholder 8"/>
          <p:cNvSpPr>
            <a:spLocks noGrp="1"/>
          </p:cNvSpPr>
          <p:nvPr>
            <p:ph type="body" sz="quarter" idx="14"/>
          </p:nvPr>
        </p:nvSpPr>
        <p:spPr/>
        <p:txBody>
          <a:bodyPr/>
          <a:lstStyle/>
          <a:p>
            <a:r>
              <a:rPr lang="en-US" dirty="0"/>
              <a:t>Image: AARC NA2 training module “Authentication and </a:t>
            </a:r>
            <a:r>
              <a:rPr lang="en-US" dirty="0" err="1"/>
              <a:t>Authorisation</a:t>
            </a:r>
            <a:r>
              <a:rPr lang="en-US" dirty="0"/>
              <a:t> 101” - https://aarc-community.org/training/aai-101</a:t>
            </a:r>
            <a:r>
              <a:rPr lang="en-US" dirty="0" smtClean="0"/>
              <a:t>/</a:t>
            </a:r>
            <a:endParaRPr lang="en-GB" dirty="0"/>
          </a:p>
        </p:txBody>
      </p:sp>
      <p:pic>
        <p:nvPicPr>
          <p:cNvPr id="6" name="Picture 5"/>
          <p:cNvPicPr>
            <a:picLocks noChangeAspect="1"/>
          </p:cNvPicPr>
          <p:nvPr/>
        </p:nvPicPr>
        <p:blipFill>
          <a:blip r:embed="rId2"/>
          <a:stretch>
            <a:fillRect/>
          </a:stretch>
        </p:blipFill>
        <p:spPr>
          <a:xfrm>
            <a:off x="828447" y="1162793"/>
            <a:ext cx="7487695" cy="3000794"/>
          </a:xfrm>
          <a:prstGeom prst="rect">
            <a:avLst/>
          </a:prstGeom>
        </p:spPr>
      </p:pic>
    </p:spTree>
    <p:extLst>
      <p:ext uri="{BB962C8B-B14F-4D97-AF65-F5344CB8AC3E}">
        <p14:creationId xmlns:p14="http://schemas.microsoft.com/office/powerpoint/2010/main" val="24210916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Federation</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81</a:t>
            </a:fld>
            <a:endParaRPr lang="nl-NL" dirty="0"/>
          </a:p>
        </p:txBody>
      </p:sp>
      <p:sp>
        <p:nvSpPr>
          <p:cNvPr id="11" name="Text Placeholder 10"/>
          <p:cNvSpPr>
            <a:spLocks noGrp="1"/>
          </p:cNvSpPr>
          <p:nvPr>
            <p:ph type="body" sz="quarter" idx="14"/>
          </p:nvPr>
        </p:nvSpPr>
        <p:spPr/>
        <p:txBody>
          <a:bodyPr/>
          <a:lstStyle/>
          <a:p>
            <a:r>
              <a:rPr lang="en-US" dirty="0" smtClean="0"/>
              <a:t>Shibboleth </a:t>
            </a:r>
            <a:r>
              <a:rPr lang="en-US" dirty="0" err="1" smtClean="0"/>
              <a:t>IdP</a:t>
            </a:r>
            <a:r>
              <a:rPr lang="en-US" dirty="0" smtClean="0"/>
              <a:t> image and SAML2 </a:t>
            </a:r>
            <a:r>
              <a:rPr lang="en-US" dirty="0" err="1" smtClean="0"/>
              <a:t>auth</a:t>
            </a:r>
            <a:r>
              <a:rPr lang="en-US" dirty="0" smtClean="0"/>
              <a:t> flow by SWITCH (CH) – see also </a:t>
            </a:r>
            <a:r>
              <a:rPr lang="en-US" dirty="0" smtClean="0">
                <a:hlinkClick r:id="rId2"/>
              </a:rPr>
              <a:t>https://refeds.org/</a:t>
            </a:r>
            <a:r>
              <a:rPr lang="en-US" dirty="0" smtClean="0"/>
              <a:t> on federation structure and (assurance and security) guidelines</a:t>
            </a:r>
            <a:endParaRPr lang="en-GB" dirty="0"/>
          </a:p>
        </p:txBody>
      </p:sp>
      <p:pic>
        <p:nvPicPr>
          <p:cNvPr id="6" name="Picture 5"/>
          <p:cNvPicPr>
            <a:picLocks noChangeAspect="1"/>
          </p:cNvPicPr>
          <p:nvPr/>
        </p:nvPicPr>
        <p:blipFill>
          <a:blip r:embed="rId3"/>
          <a:stretch>
            <a:fillRect/>
          </a:stretch>
        </p:blipFill>
        <p:spPr>
          <a:xfrm>
            <a:off x="2028810" y="1350765"/>
            <a:ext cx="4989178" cy="3097921"/>
          </a:xfrm>
          <a:prstGeom prst="rect">
            <a:avLst/>
          </a:prstGeom>
        </p:spPr>
      </p:pic>
      <p:sp>
        <p:nvSpPr>
          <p:cNvPr id="13" name="TextBox 12"/>
          <p:cNvSpPr txBox="1"/>
          <p:nvPr/>
        </p:nvSpPr>
        <p:spPr>
          <a:xfrm>
            <a:off x="294132" y="922529"/>
            <a:ext cx="8458534" cy="369332"/>
          </a:xfrm>
          <a:prstGeom prst="rect">
            <a:avLst/>
          </a:prstGeom>
          <a:noFill/>
        </p:spPr>
        <p:txBody>
          <a:bodyPr wrap="none" rtlCol="0">
            <a:spAutoFit/>
          </a:bodyPr>
          <a:lstStyle/>
          <a:p>
            <a:r>
              <a:rPr lang="en-US" dirty="0" smtClean="0">
                <a:solidFill>
                  <a:schemeClr val="accent3"/>
                </a:solidFill>
              </a:rPr>
              <a:t>portability of identity information across otherwise autonomous administrative domains</a:t>
            </a:r>
            <a:endParaRPr lang="en-GB" dirty="0">
              <a:solidFill>
                <a:schemeClr val="accent3"/>
              </a:solidFill>
            </a:endParaRPr>
          </a:p>
        </p:txBody>
      </p:sp>
    </p:spTree>
    <p:extLst>
      <p:ext uri="{BB962C8B-B14F-4D97-AF65-F5344CB8AC3E}">
        <p14:creationId xmlns:p14="http://schemas.microsoft.com/office/powerpoint/2010/main" val="7220824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638339" y="1043940"/>
            <a:ext cx="4306874" cy="3414398"/>
          </a:xfrm>
          <a:prstGeom prst="rect">
            <a:avLst/>
          </a:prstGeom>
        </p:spPr>
      </p:pic>
      <p:sp>
        <p:nvSpPr>
          <p:cNvPr id="2" name="Title 1"/>
          <p:cNvSpPr>
            <a:spLocks noGrp="1"/>
          </p:cNvSpPr>
          <p:nvPr>
            <p:ph type="title"/>
          </p:nvPr>
        </p:nvSpPr>
        <p:spPr/>
        <p:txBody>
          <a:bodyPr/>
          <a:lstStyle/>
          <a:p>
            <a:r>
              <a:rPr lang="en-US" dirty="0" smtClean="0"/>
              <a:t>One simple federation you know: </a:t>
            </a:r>
            <a:r>
              <a:rPr lang="en-US" dirty="0" err="1" smtClean="0"/>
              <a:t>eduroam</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82</a:t>
            </a:fld>
            <a:endParaRPr lang="nl-NL" dirty="0"/>
          </a:p>
        </p:txBody>
      </p:sp>
      <p:sp>
        <p:nvSpPr>
          <p:cNvPr id="11" name="Text Placeholder 10"/>
          <p:cNvSpPr>
            <a:spLocks noGrp="1"/>
          </p:cNvSpPr>
          <p:nvPr>
            <p:ph type="body" sz="quarter" idx="14"/>
          </p:nvPr>
        </p:nvSpPr>
        <p:spPr/>
        <p:txBody>
          <a:bodyPr/>
          <a:lstStyle/>
          <a:p>
            <a:r>
              <a:rPr lang="en-US" dirty="0" err="1" smtClean="0"/>
              <a:t>eduroam</a:t>
            </a:r>
            <a:r>
              <a:rPr lang="en-US" dirty="0" smtClean="0"/>
              <a:t>: </a:t>
            </a:r>
            <a:r>
              <a:rPr lang="en-US" dirty="0" err="1" smtClean="0"/>
              <a:t>Klaas</a:t>
            </a:r>
            <a:r>
              <a:rPr lang="en-US" dirty="0" smtClean="0"/>
              <a:t> </a:t>
            </a:r>
            <a:r>
              <a:rPr lang="en-US" dirty="0" err="1" smtClean="0"/>
              <a:t>Wieringa</a:t>
            </a:r>
            <a:r>
              <a:rPr lang="en-US" dirty="0"/>
              <a:t> </a:t>
            </a:r>
            <a:r>
              <a:rPr lang="en-US" dirty="0" smtClean="0"/>
              <a:t>et al., </a:t>
            </a:r>
            <a:r>
              <a:rPr lang="en-US" dirty="0"/>
              <a:t>image from https://eduroam.org/how</a:t>
            </a:r>
            <a:r>
              <a:rPr lang="en-US" dirty="0" smtClean="0"/>
              <a:t>/, GEANT </a:t>
            </a:r>
            <a:r>
              <a:rPr lang="en-US" dirty="0"/>
              <a:t>; RADIUS: RC2865 https://</a:t>
            </a:r>
            <a:r>
              <a:rPr lang="en-US" dirty="0" smtClean="0"/>
              <a:t>www.rfc-editor.org/rfc/rfc2865; see also freeradius.org</a:t>
            </a:r>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7779" y="1150621"/>
            <a:ext cx="1021080" cy="39737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2288" y="2529841"/>
            <a:ext cx="1237407" cy="1013460"/>
          </a:xfrm>
          <a:prstGeom prst="rect">
            <a:avLst/>
          </a:prstGeom>
        </p:spPr>
      </p:pic>
      <p:sp>
        <p:nvSpPr>
          <p:cNvPr id="10" name="Text Placeholder 9"/>
          <p:cNvSpPr>
            <a:spLocks noGrp="1"/>
          </p:cNvSpPr>
          <p:nvPr>
            <p:ph type="body" sz="quarter" idx="13"/>
          </p:nvPr>
        </p:nvSpPr>
        <p:spPr>
          <a:xfrm>
            <a:off x="360363" y="1066801"/>
            <a:ext cx="5758497" cy="3192780"/>
          </a:xfrm>
        </p:spPr>
        <p:txBody>
          <a:bodyPr/>
          <a:lstStyle/>
          <a:p>
            <a:pPr marL="0" indent="0">
              <a:buNone/>
            </a:pPr>
            <a:r>
              <a:rPr lang="en-GB" i="1" dirty="0" smtClean="0"/>
              <a:t>service-specific </a:t>
            </a:r>
            <a:r>
              <a:rPr lang="en-GB" dirty="0" smtClean="0"/>
              <a:t>trust </a:t>
            </a:r>
            <a:br>
              <a:rPr lang="en-GB" dirty="0" smtClean="0"/>
            </a:br>
            <a:r>
              <a:rPr lang="en-GB" dirty="0" smtClean="0"/>
              <a:t>between organisations</a:t>
            </a:r>
            <a:br>
              <a:rPr lang="en-GB" dirty="0" smtClean="0"/>
            </a:br>
            <a:r>
              <a:rPr lang="en-GB" dirty="0" smtClean="0"/>
              <a:t>globally</a:t>
            </a:r>
          </a:p>
          <a:p>
            <a:pPr marL="0" indent="0">
              <a:buNone/>
            </a:pPr>
            <a:endParaRPr lang="en-US" dirty="0"/>
          </a:p>
          <a:p>
            <a:pPr marL="0" indent="0">
              <a:buNone/>
            </a:pPr>
            <a:r>
              <a:rPr lang="en-US" sz="1800" dirty="0" smtClean="0">
                <a:solidFill>
                  <a:srgbClr val="00479E"/>
                </a:solidFill>
              </a:rPr>
              <a:t>hierarchical RADIUS servers based</a:t>
            </a:r>
          </a:p>
          <a:p>
            <a:pPr marL="0" indent="0">
              <a:buNone/>
            </a:pPr>
            <a:r>
              <a:rPr lang="en-US" sz="1800" dirty="0" smtClean="0">
                <a:solidFill>
                  <a:srgbClr val="00479E"/>
                </a:solidFill>
              </a:rPr>
              <a:t>an 802.1x secure exchange</a:t>
            </a:r>
            <a:br>
              <a:rPr lang="en-US" sz="1800" dirty="0" smtClean="0">
                <a:solidFill>
                  <a:srgbClr val="00479E"/>
                </a:solidFill>
              </a:rPr>
            </a:br>
            <a:r>
              <a:rPr lang="en-US" sz="1800" dirty="0" smtClean="0">
                <a:solidFill>
                  <a:srgbClr val="00479E"/>
                </a:solidFill>
              </a:rPr>
              <a:t>over </a:t>
            </a:r>
            <a:r>
              <a:rPr lang="en-US" sz="1800" dirty="0" smtClean="0">
                <a:solidFill>
                  <a:srgbClr val="00479E"/>
                </a:solidFill>
              </a:rPr>
              <a:t>TLS </a:t>
            </a:r>
            <a:r>
              <a:rPr lang="en-US" sz="1800" dirty="0" smtClean="0">
                <a:solidFill>
                  <a:srgbClr val="00479E"/>
                </a:solidFill>
              </a:rPr>
              <a:t>or EAP-TTLS</a:t>
            </a:r>
            <a:br>
              <a:rPr lang="en-US" sz="1800" dirty="0" smtClean="0">
                <a:solidFill>
                  <a:srgbClr val="00479E"/>
                </a:solidFill>
              </a:rPr>
            </a:br>
            <a:r>
              <a:rPr lang="en-US" sz="1800" dirty="0" smtClean="0">
                <a:solidFill>
                  <a:srgbClr val="00479E"/>
                </a:solidFill>
              </a:rPr>
              <a:t>tunneling your credentials </a:t>
            </a:r>
            <a:br>
              <a:rPr lang="en-US" sz="1800" dirty="0" smtClean="0">
                <a:solidFill>
                  <a:srgbClr val="00479E"/>
                </a:solidFill>
              </a:rPr>
            </a:br>
            <a:r>
              <a:rPr lang="en-US" sz="1800" dirty="0" smtClean="0">
                <a:solidFill>
                  <a:srgbClr val="00479E"/>
                </a:solidFill>
              </a:rPr>
              <a:t>back</a:t>
            </a:r>
            <a:r>
              <a:rPr lang="en-US" sz="1800" dirty="0">
                <a:solidFill>
                  <a:srgbClr val="00479E"/>
                </a:solidFill>
              </a:rPr>
              <a:t> </a:t>
            </a:r>
            <a:r>
              <a:rPr lang="en-US" sz="1800" dirty="0" smtClean="0">
                <a:solidFill>
                  <a:srgbClr val="00479E"/>
                </a:solidFill>
              </a:rPr>
              <a:t>to your home institution</a:t>
            </a:r>
          </a:p>
          <a:p>
            <a:pPr marL="0" indent="0">
              <a:buNone/>
            </a:pPr>
            <a:endParaRPr lang="en-US" sz="1800" dirty="0" smtClean="0">
              <a:solidFill>
                <a:srgbClr val="00479E"/>
              </a:solidFill>
            </a:endParaRPr>
          </a:p>
          <a:p>
            <a:pPr marL="0" indent="0">
              <a:buNone/>
            </a:pPr>
            <a:r>
              <a:rPr lang="en-US" sz="1800" dirty="0" smtClean="0">
                <a:solidFill>
                  <a:srgbClr val="00479E"/>
                </a:solidFill>
              </a:rPr>
              <a:t>RADIUS server then instructs </a:t>
            </a:r>
            <a:r>
              <a:rPr lang="en-US" sz="1800" dirty="0" err="1" smtClean="0">
                <a:solidFill>
                  <a:srgbClr val="00479E"/>
                </a:solidFill>
              </a:rPr>
              <a:t>WiFi</a:t>
            </a:r>
            <a:r>
              <a:rPr lang="en-US" sz="1800" dirty="0" smtClean="0">
                <a:solidFill>
                  <a:srgbClr val="00479E"/>
                </a:solidFill>
              </a:rPr>
              <a:t> access point</a:t>
            </a:r>
            <a:endParaRPr lang="en-GB" sz="1800" dirty="0">
              <a:solidFill>
                <a:srgbClr val="00479E"/>
              </a:solidFill>
            </a:endParaRPr>
          </a:p>
        </p:txBody>
      </p:sp>
      <p:grpSp>
        <p:nvGrpSpPr>
          <p:cNvPr id="8" name="Group 7"/>
          <p:cNvGrpSpPr/>
          <p:nvPr/>
        </p:nvGrpSpPr>
        <p:grpSpPr>
          <a:xfrm>
            <a:off x="2479926" y="4721832"/>
            <a:ext cx="2689080" cy="307777"/>
            <a:chOff x="2479926" y="4721832"/>
            <a:chExt cx="2689080" cy="307777"/>
          </a:xfrm>
        </p:grpSpPr>
        <p:sp>
          <p:nvSpPr>
            <p:cNvPr id="5" name="Action Button: Forward or Next 4">
              <a:hlinkClick r:id="rId5" action="ppaction://hlinksldjump" highlightClick="1"/>
            </p:cNvPr>
            <p:cNvSpPr/>
            <p:nvPr/>
          </p:nvSpPr>
          <p:spPr>
            <a:xfrm>
              <a:off x="4927182" y="4747252"/>
              <a:ext cx="241824" cy="256939"/>
            </a:xfrm>
            <a:prstGeom prst="actionButtonForwardNext">
              <a:avLst/>
            </a:prstGeom>
            <a:solidFill>
              <a:schemeClr val="accent5"/>
            </a:solidFill>
            <a:ln>
              <a:solidFill>
                <a:srgbClr val="00479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extBox 6"/>
            <p:cNvSpPr txBox="1"/>
            <p:nvPr/>
          </p:nvSpPr>
          <p:spPr>
            <a:xfrm>
              <a:off x="2479926" y="4721832"/>
              <a:ext cx="2508933" cy="307777"/>
            </a:xfrm>
            <a:prstGeom prst="rect">
              <a:avLst/>
            </a:prstGeom>
            <a:noFill/>
          </p:spPr>
          <p:txBody>
            <a:bodyPr wrap="square" rtlCol="0">
              <a:spAutoFit/>
            </a:bodyPr>
            <a:lstStyle/>
            <a:p>
              <a:pPr algn="r"/>
              <a:r>
                <a:rPr lang="en-US" sz="1400" i="1" dirty="0" smtClean="0">
                  <a:solidFill>
                    <a:srgbClr val="00479E"/>
                  </a:solidFill>
                </a:rPr>
                <a:t>skip past RSA background to </a:t>
              </a:r>
              <a:r>
                <a:rPr lang="en-US" sz="1400" i="1" dirty="0" smtClean="0">
                  <a:solidFill>
                    <a:srgbClr val="00479E"/>
                  </a:solidFill>
                </a:rPr>
                <a:t>88</a:t>
              </a:r>
              <a:endParaRPr lang="en-GB" sz="1400" i="1" dirty="0">
                <a:solidFill>
                  <a:srgbClr val="00479E"/>
                </a:solidFill>
              </a:endParaRPr>
            </a:p>
          </p:txBody>
        </p:sp>
      </p:grpSp>
    </p:spTree>
    <p:extLst>
      <p:ext uri="{BB962C8B-B14F-4D97-AF65-F5344CB8AC3E}">
        <p14:creationId xmlns:p14="http://schemas.microsoft.com/office/powerpoint/2010/main" val="2933373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2">
            <a:lumMod val="95000"/>
            <a:alpha val="9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CIA interlude –trusted handshaking at a distance</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83</a:t>
            </a:fld>
            <a:endParaRPr lang="nl-NL" dirty="0"/>
          </a:p>
        </p:txBody>
      </p:sp>
      <p:sp>
        <p:nvSpPr>
          <p:cNvPr id="5" name="Text Placeholder 4"/>
          <p:cNvSpPr>
            <a:spLocks noGrp="1"/>
          </p:cNvSpPr>
          <p:nvPr>
            <p:ph type="body" sz="quarter" idx="13"/>
          </p:nvPr>
        </p:nvSpPr>
        <p:spPr/>
        <p:txBody>
          <a:bodyPr/>
          <a:lstStyle/>
          <a:p>
            <a:pPr marL="0" indent="0">
              <a:buNone/>
            </a:pPr>
            <a:r>
              <a:rPr lang="en-US" sz="1800" dirty="0" smtClean="0"/>
              <a:t>Trust needs </a:t>
            </a:r>
            <a:r>
              <a:rPr lang="en-US" sz="1800" b="1" dirty="0"/>
              <a:t>C</a:t>
            </a:r>
            <a:r>
              <a:rPr lang="en-US" sz="1800" dirty="0" smtClean="0"/>
              <a:t>onfidentiality, </a:t>
            </a:r>
            <a:r>
              <a:rPr lang="en-US" sz="1800" b="1" dirty="0" smtClean="0"/>
              <a:t>I</a:t>
            </a:r>
            <a:r>
              <a:rPr lang="en-US" sz="1800" dirty="0" smtClean="0"/>
              <a:t>ntegrity, and </a:t>
            </a:r>
            <a:r>
              <a:rPr lang="en-US" sz="1800" b="1" dirty="0" smtClean="0"/>
              <a:t>A</a:t>
            </a:r>
            <a:r>
              <a:rPr lang="en-US" sz="1800" dirty="0" smtClean="0"/>
              <a:t>vailability … and cryptography in some way</a:t>
            </a:r>
          </a:p>
          <a:p>
            <a:pPr marL="0" indent="0">
              <a:buNone/>
            </a:pPr>
            <a:endParaRPr lang="en-US" sz="1800" dirty="0"/>
          </a:p>
          <a:p>
            <a:pPr marL="0" indent="0">
              <a:buNone/>
            </a:pPr>
            <a:r>
              <a:rPr lang="en-US" sz="1800" b="1" dirty="0" smtClean="0"/>
              <a:t>Client authentication</a:t>
            </a:r>
            <a:endParaRPr lang="en-US" sz="1800" b="1" dirty="0"/>
          </a:p>
          <a:p>
            <a:r>
              <a:rPr lang="en-US" sz="1800" dirty="0" smtClean="0"/>
              <a:t>pre-shared secrets, may be salted hashed on service side</a:t>
            </a:r>
          </a:p>
          <a:p>
            <a:r>
              <a:rPr lang="en-US" sz="1800" dirty="0" smtClean="0"/>
              <a:t>required: secure one-way hash function</a:t>
            </a:r>
          </a:p>
          <a:p>
            <a:r>
              <a:rPr lang="en-US" sz="1800" dirty="0" smtClean="0"/>
              <a:t>need a protected channel</a:t>
            </a:r>
          </a:p>
          <a:p>
            <a:endParaRPr lang="en-US" sz="1800" dirty="0"/>
          </a:p>
          <a:p>
            <a:pPr marL="0" indent="0">
              <a:buNone/>
            </a:pPr>
            <a:r>
              <a:rPr lang="en-US" sz="1800" b="1" dirty="0" smtClean="0"/>
              <a:t>Mutual authentication</a:t>
            </a:r>
            <a:endParaRPr lang="en-US" sz="1800" b="1" dirty="0"/>
          </a:p>
          <a:p>
            <a:r>
              <a:rPr lang="en-US" sz="1800" dirty="0" smtClean="0"/>
              <a:t>you either need lots of shared keys, or a trusted third party (TTP)</a:t>
            </a:r>
          </a:p>
          <a:p>
            <a:r>
              <a:rPr lang="en-US" sz="1800" dirty="0" smtClean="0"/>
              <a:t>with the TTP and multiple services comes the need for encryption</a:t>
            </a:r>
          </a:p>
          <a:p>
            <a:r>
              <a:rPr lang="en-US" sz="1800" dirty="0" smtClean="0"/>
              <a:t>across administrative domains, </a:t>
            </a:r>
            <a:r>
              <a:rPr lang="en-US" sz="1800" i="1" dirty="0" smtClean="0"/>
              <a:t>key distribution </a:t>
            </a:r>
            <a:r>
              <a:rPr lang="en-US" sz="1800" dirty="0" smtClean="0"/>
              <a:t>is the larger challenge</a:t>
            </a:r>
          </a:p>
          <a:p>
            <a:endParaRPr lang="en-US" sz="1800" dirty="0" smtClean="0"/>
          </a:p>
          <a:p>
            <a:pPr marL="0" indent="0">
              <a:buNone/>
            </a:pPr>
            <a:r>
              <a:rPr lang="en-US" sz="1800" dirty="0" smtClean="0"/>
              <a:t>The cryptography used can be either </a:t>
            </a:r>
            <a:r>
              <a:rPr lang="en-US" sz="1800" i="1" dirty="0" smtClean="0"/>
              <a:t>symmetric </a:t>
            </a:r>
            <a:r>
              <a:rPr lang="en-US" sz="1800" dirty="0" smtClean="0"/>
              <a:t>or </a:t>
            </a:r>
            <a:r>
              <a:rPr lang="en-US" sz="1800" i="1" dirty="0" smtClean="0"/>
              <a:t>asymmetric</a:t>
            </a:r>
            <a:r>
              <a:rPr lang="en-US" sz="1800" dirty="0" smtClean="0"/>
              <a:t>, ‘public key’</a:t>
            </a:r>
          </a:p>
        </p:txBody>
      </p:sp>
    </p:spTree>
    <p:extLst>
      <p:ext uri="{BB962C8B-B14F-4D97-AF65-F5344CB8AC3E}">
        <p14:creationId xmlns:p14="http://schemas.microsoft.com/office/powerpoint/2010/main" val="503385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2">
            <a:lumMod val="95000"/>
            <a:alpha val="9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Asymmetric crypto: RSA interlude needed?</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84</a:t>
            </a:fld>
            <a:endParaRPr lang="nl-NL" dirty="0"/>
          </a:p>
        </p:txBody>
      </p:sp>
      <p:sp>
        <p:nvSpPr>
          <p:cNvPr id="105" name="Text Placeholder 104"/>
          <p:cNvSpPr>
            <a:spLocks noGrp="1"/>
          </p:cNvSpPr>
          <p:nvPr>
            <p:ph type="body" sz="quarter" idx="14"/>
          </p:nvPr>
        </p:nvSpPr>
        <p:spPr>
          <a:xfrm>
            <a:off x="360363" y="4539521"/>
            <a:ext cx="8326437" cy="169351"/>
          </a:xfrm>
        </p:spPr>
        <p:txBody>
          <a:bodyPr/>
          <a:lstStyle/>
          <a:p>
            <a:r>
              <a:rPr lang="en-US" dirty="0" err="1" smtClean="0"/>
              <a:t>Rivest</a:t>
            </a:r>
            <a:r>
              <a:rPr lang="en-US" dirty="0" smtClean="0"/>
              <a:t>, Shamir and </a:t>
            </a:r>
            <a:r>
              <a:rPr lang="en-US" dirty="0" err="1" smtClean="0"/>
              <a:t>Adleman</a:t>
            </a:r>
            <a:r>
              <a:rPr lang="en-US" dirty="0" smtClean="0"/>
              <a:t>, Communications </a:t>
            </a:r>
            <a:r>
              <a:rPr lang="en-US" dirty="0"/>
              <a:t>of the ACM 21 (2), 120-126</a:t>
            </a:r>
            <a:endParaRPr lang="en-GB" dirty="0"/>
          </a:p>
        </p:txBody>
      </p:sp>
      <p:grpSp>
        <p:nvGrpSpPr>
          <p:cNvPr id="101" name="Group 100"/>
          <p:cNvGrpSpPr/>
          <p:nvPr/>
        </p:nvGrpSpPr>
        <p:grpSpPr>
          <a:xfrm>
            <a:off x="878917" y="773743"/>
            <a:ext cx="6822563" cy="3780614"/>
            <a:chOff x="152400" y="1752600"/>
            <a:chExt cx="8839200" cy="4898101"/>
          </a:xfrm>
        </p:grpSpPr>
        <p:pic>
          <p:nvPicPr>
            <p:cNvPr id="8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819400"/>
              <a:ext cx="982663"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5181600"/>
              <a:ext cx="103187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5" name="Text Box 6"/>
            <p:cNvSpPr txBox="1">
              <a:spLocks noChangeArrowheads="1"/>
            </p:cNvSpPr>
            <p:nvPr/>
          </p:nvSpPr>
          <p:spPr bwMode="auto">
            <a:xfrm>
              <a:off x="1143001" y="2438400"/>
              <a:ext cx="887220" cy="478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smtClean="0">
                  <a:solidFill>
                    <a:srgbClr val="000000"/>
                  </a:solidFill>
                  <a:latin typeface="Times New Roman" panose="02020603050405020304" pitchFamily="18" charset="0"/>
                </a:rPr>
                <a:t>Alice</a:t>
              </a:r>
              <a:endParaRPr lang="en-GB" altLang="en-US" smtClean="0">
                <a:solidFill>
                  <a:srgbClr val="000000"/>
                </a:solidFill>
                <a:latin typeface="Times New Roman" panose="02020603050405020304" pitchFamily="18" charset="0"/>
              </a:endParaRPr>
            </a:p>
          </p:txBody>
        </p:sp>
        <p:sp>
          <p:nvSpPr>
            <p:cNvPr id="86" name="Text Box 7"/>
            <p:cNvSpPr txBox="1">
              <a:spLocks noChangeArrowheads="1"/>
            </p:cNvSpPr>
            <p:nvPr/>
          </p:nvSpPr>
          <p:spPr bwMode="auto">
            <a:xfrm>
              <a:off x="8229600" y="6172200"/>
              <a:ext cx="737688" cy="478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smtClean="0">
                  <a:solidFill>
                    <a:srgbClr val="000000"/>
                  </a:solidFill>
                  <a:latin typeface="Times New Roman" panose="02020603050405020304" pitchFamily="18" charset="0"/>
                </a:rPr>
                <a:t>Bob</a:t>
              </a:r>
              <a:endParaRPr lang="en-GB" altLang="en-US" smtClean="0">
                <a:solidFill>
                  <a:srgbClr val="000000"/>
                </a:solidFill>
                <a:latin typeface="Times New Roman" panose="02020603050405020304" pitchFamily="18" charset="0"/>
              </a:endParaRPr>
            </a:p>
          </p:txBody>
        </p:sp>
        <p:sp>
          <p:nvSpPr>
            <p:cNvPr id="87" name="Text Box 8"/>
            <p:cNvSpPr txBox="1">
              <a:spLocks noChangeArrowheads="1"/>
            </p:cNvSpPr>
            <p:nvPr/>
          </p:nvSpPr>
          <p:spPr bwMode="auto">
            <a:xfrm>
              <a:off x="3733800" y="1981201"/>
              <a:ext cx="795839" cy="478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smtClean="0">
                  <a:solidFill>
                    <a:srgbClr val="000000"/>
                  </a:solidFill>
                  <a:latin typeface="Times New Roman" panose="02020603050405020304" pitchFamily="18" charset="0"/>
                </a:rPr>
                <a:t>(</a:t>
              </a:r>
              <a:r>
                <a:rPr lang="en-US" altLang="en-US" i="1" smtClean="0">
                  <a:solidFill>
                    <a:srgbClr val="000000"/>
                  </a:solidFill>
                  <a:latin typeface="Times New Roman" panose="02020603050405020304" pitchFamily="18" charset="0"/>
                </a:rPr>
                <a:t>e</a:t>
              </a:r>
              <a:r>
                <a:rPr lang="en-US" altLang="en-US" smtClean="0">
                  <a:solidFill>
                    <a:srgbClr val="000000"/>
                  </a:solidFill>
                  <a:latin typeface="Times New Roman" panose="02020603050405020304" pitchFamily="18" charset="0"/>
                </a:rPr>
                <a:t>,</a:t>
              </a:r>
              <a:r>
                <a:rPr lang="en-US" altLang="en-US" i="1" smtClean="0">
                  <a:solidFill>
                    <a:srgbClr val="000000"/>
                  </a:solidFill>
                  <a:latin typeface="Times New Roman" panose="02020603050405020304" pitchFamily="18" charset="0"/>
                </a:rPr>
                <a:t>n</a:t>
              </a:r>
              <a:r>
                <a:rPr lang="en-US" altLang="en-US" smtClean="0">
                  <a:solidFill>
                    <a:srgbClr val="000000"/>
                  </a:solidFill>
                  <a:latin typeface="Times New Roman" panose="02020603050405020304" pitchFamily="18" charset="0"/>
                </a:rPr>
                <a:t>)</a:t>
              </a:r>
              <a:endParaRPr lang="en-GB" altLang="en-US" smtClean="0">
                <a:solidFill>
                  <a:srgbClr val="000000"/>
                </a:solidFill>
                <a:latin typeface="Times New Roman" panose="02020603050405020304" pitchFamily="18" charset="0"/>
              </a:endParaRPr>
            </a:p>
          </p:txBody>
        </p:sp>
        <p:sp>
          <p:nvSpPr>
            <p:cNvPr id="88" name="Text Box 9"/>
            <p:cNvSpPr txBox="1">
              <a:spLocks noChangeArrowheads="1"/>
            </p:cNvSpPr>
            <p:nvPr/>
          </p:nvSpPr>
          <p:spPr bwMode="auto">
            <a:xfrm>
              <a:off x="838200" y="1981201"/>
              <a:ext cx="812454" cy="478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smtClean="0">
                  <a:solidFill>
                    <a:srgbClr val="000000"/>
                  </a:solidFill>
                  <a:latin typeface="Times New Roman" panose="02020603050405020304" pitchFamily="18" charset="0"/>
                </a:rPr>
                <a:t>(</a:t>
              </a:r>
              <a:r>
                <a:rPr lang="en-US" altLang="en-US" i="1" smtClean="0">
                  <a:solidFill>
                    <a:srgbClr val="000000"/>
                  </a:solidFill>
                  <a:latin typeface="Times New Roman" panose="02020603050405020304" pitchFamily="18" charset="0"/>
                </a:rPr>
                <a:t>d</a:t>
              </a:r>
              <a:r>
                <a:rPr lang="en-US" altLang="en-US" smtClean="0">
                  <a:solidFill>
                    <a:srgbClr val="000000"/>
                  </a:solidFill>
                  <a:latin typeface="Times New Roman" panose="02020603050405020304" pitchFamily="18" charset="0"/>
                </a:rPr>
                <a:t>,</a:t>
              </a:r>
              <a:r>
                <a:rPr lang="en-US" altLang="en-US" i="1" smtClean="0">
                  <a:solidFill>
                    <a:srgbClr val="000000"/>
                  </a:solidFill>
                  <a:latin typeface="Times New Roman" panose="02020603050405020304" pitchFamily="18" charset="0"/>
                </a:rPr>
                <a:t>n</a:t>
              </a:r>
              <a:r>
                <a:rPr lang="en-US" altLang="en-US" smtClean="0">
                  <a:solidFill>
                    <a:srgbClr val="000000"/>
                  </a:solidFill>
                  <a:latin typeface="Times New Roman" panose="02020603050405020304" pitchFamily="18" charset="0"/>
                </a:rPr>
                <a:t>)</a:t>
              </a:r>
              <a:endParaRPr lang="en-GB" altLang="en-US" smtClean="0">
                <a:solidFill>
                  <a:srgbClr val="000000"/>
                </a:solidFill>
                <a:latin typeface="Times New Roman" panose="02020603050405020304" pitchFamily="18" charset="0"/>
              </a:endParaRPr>
            </a:p>
          </p:txBody>
        </p:sp>
        <p:sp>
          <p:nvSpPr>
            <p:cNvPr id="89" name="Cloud"/>
            <p:cNvSpPr>
              <a:spLocks noChangeAspect="1" noEditPoints="1" noChangeArrowheads="1"/>
            </p:cNvSpPr>
            <p:nvPr/>
          </p:nvSpPr>
          <p:spPr bwMode="auto">
            <a:xfrm>
              <a:off x="7239000" y="1752600"/>
              <a:ext cx="1752600" cy="117475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0"/>
                  </a:cubicBezTo>
                  <a:cubicBezTo>
                    <a:pt x="475" y="16325"/>
                    <a:pt x="1451" y="17650"/>
                    <a:pt x="2655" y="17650"/>
                  </a:cubicBezTo>
                  <a:cubicBezTo>
                    <a:pt x="2739" y="17649"/>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defTabSz="914400" fontAlgn="base">
                <a:spcBef>
                  <a:spcPct val="0"/>
                </a:spcBef>
                <a:spcAft>
                  <a:spcPct val="0"/>
                </a:spcAft>
              </a:pPr>
              <a:endParaRPr lang="en-GB" sz="1200" smtClean="0">
                <a:solidFill>
                  <a:srgbClr val="000000"/>
                </a:solidFill>
                <a:latin typeface="Verdana" panose="020B0604030504040204" pitchFamily="34" charset="0"/>
              </a:endParaRPr>
            </a:p>
          </p:txBody>
        </p:sp>
        <p:sp>
          <p:nvSpPr>
            <p:cNvPr id="90" name="Text Box 11"/>
            <p:cNvSpPr txBox="1">
              <a:spLocks noChangeArrowheads="1"/>
            </p:cNvSpPr>
            <p:nvPr/>
          </p:nvSpPr>
          <p:spPr bwMode="auto">
            <a:xfrm>
              <a:off x="8000999" y="1905000"/>
              <a:ext cx="795839" cy="478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smtClean="0">
                  <a:solidFill>
                    <a:srgbClr val="000000"/>
                  </a:solidFill>
                  <a:latin typeface="Times New Roman" panose="02020603050405020304" pitchFamily="18" charset="0"/>
                </a:rPr>
                <a:t>(</a:t>
              </a:r>
              <a:r>
                <a:rPr lang="en-US" altLang="en-US" i="1" smtClean="0">
                  <a:solidFill>
                    <a:srgbClr val="000000"/>
                  </a:solidFill>
                  <a:latin typeface="Times New Roman" panose="02020603050405020304" pitchFamily="18" charset="0"/>
                </a:rPr>
                <a:t>e</a:t>
              </a:r>
              <a:r>
                <a:rPr lang="en-US" altLang="en-US" smtClean="0">
                  <a:solidFill>
                    <a:srgbClr val="000000"/>
                  </a:solidFill>
                  <a:latin typeface="Times New Roman" panose="02020603050405020304" pitchFamily="18" charset="0"/>
                </a:rPr>
                <a:t>,</a:t>
              </a:r>
              <a:r>
                <a:rPr lang="en-US" altLang="en-US" i="1" smtClean="0">
                  <a:solidFill>
                    <a:srgbClr val="000000"/>
                  </a:solidFill>
                  <a:latin typeface="Times New Roman" panose="02020603050405020304" pitchFamily="18" charset="0"/>
                </a:rPr>
                <a:t>n</a:t>
              </a:r>
              <a:r>
                <a:rPr lang="en-US" altLang="en-US" smtClean="0">
                  <a:solidFill>
                    <a:srgbClr val="000000"/>
                  </a:solidFill>
                  <a:latin typeface="Times New Roman" panose="02020603050405020304" pitchFamily="18" charset="0"/>
                </a:rPr>
                <a:t>)</a:t>
              </a:r>
              <a:endParaRPr lang="en-GB" altLang="en-US" smtClean="0">
                <a:solidFill>
                  <a:srgbClr val="000000"/>
                </a:solidFill>
                <a:latin typeface="Times New Roman" panose="02020603050405020304" pitchFamily="18" charset="0"/>
              </a:endParaRPr>
            </a:p>
          </p:txBody>
        </p:sp>
        <p:cxnSp>
          <p:nvCxnSpPr>
            <p:cNvPr id="91" name="AutoShape 12"/>
            <p:cNvCxnSpPr>
              <a:cxnSpLocks noChangeShapeType="1"/>
              <a:stCxn id="87" idx="3"/>
              <a:endCxn id="90" idx="1"/>
            </p:cNvCxnSpPr>
            <p:nvPr/>
          </p:nvCxnSpPr>
          <p:spPr bwMode="auto">
            <a:xfrm flipV="1">
              <a:off x="4529639" y="2144250"/>
              <a:ext cx="3471360" cy="76201"/>
            </a:xfrm>
            <a:prstGeom prst="curvedConnector3">
              <a:avLst>
                <a:gd name="adj1" fmla="val 50000"/>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 name="Text Box 13"/>
            <p:cNvSpPr txBox="1">
              <a:spLocks noChangeArrowheads="1"/>
            </p:cNvSpPr>
            <p:nvPr/>
          </p:nvSpPr>
          <p:spPr bwMode="auto">
            <a:xfrm>
              <a:off x="2705100" y="4694220"/>
              <a:ext cx="4181062" cy="1794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sz="1400" dirty="0" err="1" smtClean="0">
                  <a:solidFill>
                    <a:srgbClr val="000000"/>
                  </a:solidFill>
                  <a:latin typeface="Arial" panose="020B0604020202020204" pitchFamily="34" charset="0"/>
                </a:rPr>
                <a:t>E</a:t>
              </a:r>
              <a:r>
                <a:rPr lang="en-US" altLang="en-US" sz="1400" i="1" baseline="-25000" dirty="0" err="1" smtClean="0">
                  <a:solidFill>
                    <a:srgbClr val="000000"/>
                  </a:solidFill>
                  <a:latin typeface="Arial" panose="020B0604020202020204" pitchFamily="34" charset="0"/>
                </a:rPr>
                <a:t>e,n</a:t>
              </a:r>
              <a:r>
                <a:rPr lang="en-US" altLang="en-US" sz="1400" dirty="0" smtClean="0">
                  <a:solidFill>
                    <a:srgbClr val="000000"/>
                  </a:solidFill>
                  <a:latin typeface="Arial" panose="020B0604020202020204" pitchFamily="34" charset="0"/>
                </a:rPr>
                <a:t>(</a:t>
              </a:r>
              <a:r>
                <a:rPr lang="en-US" altLang="en-US" sz="1400" i="1" dirty="0" smtClean="0">
                  <a:solidFill>
                    <a:srgbClr val="000000"/>
                  </a:solidFill>
                  <a:latin typeface="Arial" panose="020B0604020202020204" pitchFamily="34" charset="0"/>
                </a:rPr>
                <a:t>m</a:t>
              </a:r>
              <a:r>
                <a:rPr lang="en-US" altLang="en-US" sz="1400" dirty="0" smtClean="0">
                  <a:solidFill>
                    <a:srgbClr val="000000"/>
                  </a:solidFill>
                  <a:latin typeface="Arial" panose="020B0604020202020204" pitchFamily="34" charset="0"/>
                </a:rPr>
                <a:t>) = </a:t>
              </a:r>
              <a:r>
                <a:rPr lang="en-US" altLang="en-US" sz="1400" i="1" dirty="0" smtClean="0">
                  <a:solidFill>
                    <a:srgbClr val="000000"/>
                  </a:solidFill>
                  <a:latin typeface="Arial" panose="020B0604020202020204" pitchFamily="34" charset="0"/>
                </a:rPr>
                <a:t>m</a:t>
              </a:r>
              <a:r>
                <a:rPr lang="en-US" altLang="en-US" sz="1400" i="1" baseline="30000" dirty="0" smtClean="0">
                  <a:solidFill>
                    <a:srgbClr val="000000"/>
                  </a:solidFill>
                  <a:latin typeface="Arial" panose="020B0604020202020204" pitchFamily="34" charset="0"/>
                </a:rPr>
                <a:t>e</a:t>
              </a:r>
              <a:r>
                <a:rPr lang="en-US" altLang="en-US" sz="1400" dirty="0" smtClean="0">
                  <a:solidFill>
                    <a:srgbClr val="000000"/>
                  </a:solidFill>
                  <a:latin typeface="Arial" panose="020B0604020202020204" pitchFamily="34" charset="0"/>
                </a:rPr>
                <a:t> mod(</a:t>
              </a:r>
              <a:r>
                <a:rPr lang="en-US" altLang="en-US" sz="1400" i="1" dirty="0" smtClean="0">
                  <a:solidFill>
                    <a:srgbClr val="000000"/>
                  </a:solidFill>
                  <a:latin typeface="Arial" panose="020B0604020202020204" pitchFamily="34" charset="0"/>
                </a:rPr>
                <a:t>n</a:t>
              </a:r>
              <a:r>
                <a:rPr lang="en-US" altLang="en-US" sz="1400" dirty="0" smtClean="0">
                  <a:solidFill>
                    <a:srgbClr val="000000"/>
                  </a:solidFill>
                  <a:latin typeface="Arial" panose="020B0604020202020204" pitchFamily="34" charset="0"/>
                </a:rPr>
                <a:t>)</a:t>
              </a:r>
            </a:p>
            <a:p>
              <a:pPr defTabSz="914400" fontAlgn="base">
                <a:spcBef>
                  <a:spcPct val="0"/>
                </a:spcBef>
                <a:spcAft>
                  <a:spcPct val="0"/>
                </a:spcAft>
              </a:pPr>
              <a:r>
                <a:rPr lang="en-US" altLang="en-US" sz="1400" dirty="0" err="1" smtClean="0">
                  <a:solidFill>
                    <a:srgbClr val="000000"/>
                  </a:solidFill>
                  <a:latin typeface="Arial" panose="020B0604020202020204" pitchFamily="34" charset="0"/>
                </a:rPr>
                <a:t>D</a:t>
              </a:r>
              <a:r>
                <a:rPr lang="en-US" altLang="en-US" sz="1400" i="1" baseline="-25000" dirty="0" err="1" smtClean="0">
                  <a:solidFill>
                    <a:srgbClr val="000000"/>
                  </a:solidFill>
                  <a:latin typeface="Arial" panose="020B0604020202020204" pitchFamily="34" charset="0"/>
                </a:rPr>
                <a:t>d,n</a:t>
              </a:r>
              <a:r>
                <a:rPr lang="en-US" altLang="en-US" sz="1400" dirty="0" smtClean="0">
                  <a:solidFill>
                    <a:srgbClr val="000000"/>
                  </a:solidFill>
                  <a:latin typeface="Arial" panose="020B0604020202020204" pitchFamily="34" charset="0"/>
                </a:rPr>
                <a:t>(</a:t>
              </a:r>
              <a:r>
                <a:rPr lang="en-US" altLang="en-US" sz="1400" i="1" dirty="0" smtClean="0">
                  <a:solidFill>
                    <a:srgbClr val="000000"/>
                  </a:solidFill>
                  <a:latin typeface="Arial" panose="020B0604020202020204" pitchFamily="34" charset="0"/>
                </a:rPr>
                <a:t>c</a:t>
              </a:r>
              <a:r>
                <a:rPr lang="en-US" altLang="en-US" sz="1400" dirty="0" smtClean="0">
                  <a:solidFill>
                    <a:srgbClr val="000000"/>
                  </a:solidFill>
                  <a:latin typeface="Arial" panose="020B0604020202020204" pitchFamily="34" charset="0"/>
                </a:rPr>
                <a:t>) = </a:t>
              </a:r>
              <a:r>
                <a:rPr lang="en-US" altLang="en-US" sz="1400" i="1" dirty="0" smtClean="0">
                  <a:solidFill>
                    <a:srgbClr val="000000"/>
                  </a:solidFill>
                  <a:latin typeface="Arial" panose="020B0604020202020204" pitchFamily="34" charset="0"/>
                </a:rPr>
                <a:t>c</a:t>
              </a:r>
              <a:r>
                <a:rPr lang="en-US" altLang="en-US" sz="1400" i="1" baseline="30000" dirty="0" smtClean="0">
                  <a:solidFill>
                    <a:srgbClr val="000000"/>
                  </a:solidFill>
                  <a:latin typeface="Arial" panose="020B0604020202020204" pitchFamily="34" charset="0"/>
                </a:rPr>
                <a:t>d</a:t>
              </a:r>
              <a:r>
                <a:rPr lang="en-US" altLang="en-US" sz="1400" dirty="0" smtClean="0">
                  <a:solidFill>
                    <a:srgbClr val="000000"/>
                  </a:solidFill>
                  <a:latin typeface="Arial" panose="020B0604020202020204" pitchFamily="34" charset="0"/>
                </a:rPr>
                <a:t> mod(</a:t>
              </a:r>
              <a:r>
                <a:rPr lang="en-US" altLang="en-US" sz="1400" i="1" dirty="0" smtClean="0">
                  <a:solidFill>
                    <a:srgbClr val="000000"/>
                  </a:solidFill>
                  <a:latin typeface="Arial" panose="020B0604020202020204" pitchFamily="34" charset="0"/>
                </a:rPr>
                <a:t>n</a:t>
              </a:r>
              <a:r>
                <a:rPr lang="en-US" altLang="en-US" sz="1400" dirty="0" smtClean="0">
                  <a:solidFill>
                    <a:srgbClr val="000000"/>
                  </a:solidFill>
                  <a:latin typeface="Arial" panose="020B0604020202020204" pitchFamily="34" charset="0"/>
                </a:rPr>
                <a:t>)</a:t>
              </a:r>
            </a:p>
            <a:p>
              <a:pPr defTabSz="914400" fontAlgn="base">
                <a:spcBef>
                  <a:spcPct val="0"/>
                </a:spcBef>
                <a:spcAft>
                  <a:spcPct val="0"/>
                </a:spcAft>
              </a:pPr>
              <a:r>
                <a:rPr lang="en-US" altLang="en-US" sz="1400" i="1" dirty="0" smtClean="0">
                  <a:solidFill>
                    <a:srgbClr val="000000"/>
                  </a:solidFill>
                  <a:latin typeface="Arial" panose="020B0604020202020204" pitchFamily="34" charset="0"/>
                </a:rPr>
                <a:t>m </a:t>
              </a:r>
              <a:r>
                <a:rPr lang="en-US" altLang="en-US" sz="1400" dirty="0" smtClean="0">
                  <a:solidFill>
                    <a:srgbClr val="000000"/>
                  </a:solidFill>
                  <a:latin typeface="Arial" panose="020B0604020202020204" pitchFamily="34" charset="0"/>
                </a:rPr>
                <a:t>= D(E(</a:t>
              </a:r>
              <a:r>
                <a:rPr lang="en-US" altLang="en-US" sz="1400" i="1" dirty="0" smtClean="0">
                  <a:solidFill>
                    <a:srgbClr val="000000"/>
                  </a:solidFill>
                  <a:latin typeface="Arial" panose="020B0604020202020204" pitchFamily="34" charset="0"/>
                </a:rPr>
                <a:t>m</a:t>
              </a:r>
              <a:r>
                <a:rPr lang="en-US" altLang="en-US" sz="1400" dirty="0" smtClean="0">
                  <a:solidFill>
                    <a:srgbClr val="000000"/>
                  </a:solidFill>
                  <a:latin typeface="Arial" panose="020B0604020202020204" pitchFamily="34" charset="0"/>
                </a:rPr>
                <a:t>)) = E(D(</a:t>
              </a:r>
              <a:r>
                <a:rPr lang="en-US" altLang="en-US" sz="1400" i="1" dirty="0" smtClean="0">
                  <a:solidFill>
                    <a:srgbClr val="000000"/>
                  </a:solidFill>
                  <a:latin typeface="Arial" panose="020B0604020202020204" pitchFamily="34" charset="0"/>
                </a:rPr>
                <a:t>m</a:t>
              </a:r>
              <a:r>
                <a:rPr lang="en-US" altLang="en-US" sz="1400" dirty="0" smtClean="0">
                  <a:solidFill>
                    <a:srgbClr val="000000"/>
                  </a:solidFill>
                  <a:latin typeface="Arial" panose="020B0604020202020204" pitchFamily="34" charset="0"/>
                </a:rPr>
                <a:t>))    (</a:t>
              </a:r>
              <a:r>
                <a:rPr lang="en-US" altLang="en-US" sz="1400" i="1" dirty="0" smtClean="0">
                  <a:solidFill>
                    <a:srgbClr val="000000"/>
                  </a:solidFill>
                  <a:latin typeface="Arial" panose="020B0604020202020204" pitchFamily="34" charset="0"/>
                </a:rPr>
                <a:t>reversibility</a:t>
              </a:r>
              <a:r>
                <a:rPr lang="en-US" altLang="en-US" sz="1400" dirty="0" smtClean="0">
                  <a:solidFill>
                    <a:srgbClr val="000000"/>
                  </a:solidFill>
                  <a:latin typeface="Arial" panose="020B0604020202020204" pitchFamily="34" charset="0"/>
                </a:rPr>
                <a:t>)</a:t>
              </a:r>
            </a:p>
            <a:p>
              <a:pPr defTabSz="914400" fontAlgn="base">
                <a:spcBef>
                  <a:spcPct val="0"/>
                </a:spcBef>
                <a:spcAft>
                  <a:spcPct val="0"/>
                </a:spcAft>
              </a:pPr>
              <a:r>
                <a:rPr lang="en-US" altLang="en-US" sz="1400" dirty="0" smtClean="0">
                  <a:solidFill>
                    <a:srgbClr val="000000"/>
                  </a:solidFill>
                  <a:latin typeface="Arial" panose="020B0604020202020204" pitchFamily="34" charset="0"/>
                </a:rPr>
                <a:t>if </a:t>
              </a:r>
              <a:r>
                <a:rPr lang="en-US" altLang="en-US" sz="1400" dirty="0" err="1" smtClean="0">
                  <a:solidFill>
                    <a:srgbClr val="000000"/>
                  </a:solidFill>
                  <a:latin typeface="Arial" panose="020B0604020202020204" pitchFamily="34" charset="0"/>
                </a:rPr>
                <a:t>a.o.</a:t>
              </a:r>
              <a:r>
                <a:rPr lang="en-US" altLang="en-US" sz="1400" dirty="0" smtClean="0">
                  <a:solidFill>
                    <a:srgbClr val="000000"/>
                  </a:solidFill>
                  <a:latin typeface="Arial" panose="020B0604020202020204" pitchFamily="34" charset="0"/>
                </a:rPr>
                <a:t> if	</a:t>
              </a:r>
              <a:r>
                <a:rPr lang="en-US" altLang="en-US" sz="1400" i="1" dirty="0" smtClean="0">
                  <a:solidFill>
                    <a:srgbClr val="000000"/>
                  </a:solidFill>
                  <a:latin typeface="Arial" panose="020B0604020202020204" pitchFamily="34" charset="0"/>
                </a:rPr>
                <a:t>de </a:t>
              </a:r>
              <a:r>
                <a:rPr lang="en-US" altLang="en-US" sz="1400" dirty="0" smtClean="0">
                  <a:solidFill>
                    <a:srgbClr val="000000"/>
                  </a:solidFill>
                  <a:latin typeface="Arial" panose="020B0604020202020204" pitchFamily="34" charset="0"/>
                </a:rPr>
                <a:t>= 1 mod(</a:t>
              </a:r>
              <a:r>
                <a:rPr lang="en-US" altLang="en-US" sz="1400" i="1" dirty="0" smtClean="0">
                  <a:solidFill>
                    <a:srgbClr val="000000"/>
                  </a:solidFill>
                  <a:latin typeface="Arial" panose="020B0604020202020204" pitchFamily="34" charset="0"/>
                  <a:sym typeface="Symbol" panose="05050102010706020507" pitchFamily="18" charset="2"/>
                </a:rPr>
                <a:t></a:t>
              </a:r>
              <a:r>
                <a:rPr lang="en-US" altLang="en-US" sz="1400" dirty="0" smtClean="0">
                  <a:solidFill>
                    <a:srgbClr val="000000"/>
                  </a:solidFill>
                  <a:latin typeface="Arial" panose="020B0604020202020204" pitchFamily="34" charset="0"/>
                  <a:sym typeface="Symbol" panose="05050102010706020507" pitchFamily="18" charset="2"/>
                </a:rPr>
                <a:t>(</a:t>
              </a:r>
              <a:r>
                <a:rPr lang="en-US" altLang="en-US" sz="1400" i="1" dirty="0" err="1" smtClean="0">
                  <a:solidFill>
                    <a:srgbClr val="000000"/>
                  </a:solidFill>
                  <a:latin typeface="Arial" panose="020B0604020202020204" pitchFamily="34" charset="0"/>
                  <a:sym typeface="Symbol" panose="05050102010706020507" pitchFamily="18" charset="2"/>
                </a:rPr>
                <a:t>p</a:t>
              </a:r>
              <a:r>
                <a:rPr lang="en-US" altLang="en-US" sz="1400" dirty="0" err="1" smtClean="0">
                  <a:solidFill>
                    <a:srgbClr val="000000"/>
                  </a:solidFill>
                  <a:latin typeface="Arial" panose="020B0604020202020204" pitchFamily="34" charset="0"/>
                  <a:sym typeface="Symbol" panose="05050102010706020507" pitchFamily="18" charset="2"/>
                </a:rPr>
                <a:t>,</a:t>
              </a:r>
              <a:r>
                <a:rPr lang="en-US" altLang="en-US" sz="1400" i="1" dirty="0" err="1" smtClean="0">
                  <a:solidFill>
                    <a:srgbClr val="000000"/>
                  </a:solidFill>
                  <a:latin typeface="Arial" panose="020B0604020202020204" pitchFamily="34" charset="0"/>
                  <a:sym typeface="Symbol" panose="05050102010706020507" pitchFamily="18" charset="2"/>
                </a:rPr>
                <a:t>q</a:t>
              </a:r>
              <a:r>
                <a:rPr lang="en-US" altLang="en-US" sz="1400" dirty="0" smtClean="0">
                  <a:solidFill>
                    <a:srgbClr val="000000"/>
                  </a:solidFill>
                  <a:latin typeface="Arial" panose="020B0604020202020204" pitchFamily="34" charset="0"/>
                  <a:sym typeface="Symbol" panose="05050102010706020507" pitchFamily="18" charset="2"/>
                </a:rPr>
                <a:t>))</a:t>
              </a:r>
            </a:p>
            <a:p>
              <a:pPr defTabSz="914400" fontAlgn="base">
                <a:spcBef>
                  <a:spcPct val="0"/>
                </a:spcBef>
                <a:spcAft>
                  <a:spcPct val="0"/>
                </a:spcAft>
              </a:pPr>
              <a:r>
                <a:rPr lang="en-US" altLang="en-US" sz="1400" dirty="0" smtClean="0">
                  <a:solidFill>
                    <a:srgbClr val="000000"/>
                  </a:solidFill>
                  <a:latin typeface="Arial" panose="020B0604020202020204" pitchFamily="34" charset="0"/>
                  <a:sym typeface="Symbol" panose="05050102010706020507" pitchFamily="18" charset="2"/>
                </a:rPr>
                <a:t>where	</a:t>
              </a:r>
              <a:r>
                <a:rPr lang="en-GB" altLang="en-US" sz="1400" i="1" dirty="0" smtClean="0">
                  <a:solidFill>
                    <a:srgbClr val="000000"/>
                  </a:solidFill>
                  <a:latin typeface="Arial" panose="020B0604020202020204" pitchFamily="34" charset="0"/>
                  <a:sym typeface="Symbol" panose="05050102010706020507" pitchFamily="18" charset="2"/>
                </a:rPr>
                <a:t></a:t>
              </a:r>
              <a:r>
                <a:rPr lang="en-US" altLang="en-US" sz="1400" dirty="0" smtClean="0">
                  <a:solidFill>
                    <a:srgbClr val="000000"/>
                  </a:solidFill>
                  <a:latin typeface="Arial" panose="020B0604020202020204" pitchFamily="34" charset="0"/>
                  <a:sym typeface="Symbol" panose="05050102010706020507" pitchFamily="18" charset="2"/>
                </a:rPr>
                <a:t>(</a:t>
              </a:r>
              <a:r>
                <a:rPr lang="en-US" altLang="en-US" sz="1400" i="1" dirty="0" err="1" smtClean="0">
                  <a:solidFill>
                    <a:srgbClr val="000000"/>
                  </a:solidFill>
                  <a:latin typeface="Arial" panose="020B0604020202020204" pitchFamily="34" charset="0"/>
                  <a:sym typeface="Symbol" panose="05050102010706020507" pitchFamily="18" charset="2"/>
                </a:rPr>
                <a:t>p</a:t>
              </a:r>
              <a:r>
                <a:rPr lang="en-US" altLang="en-US" sz="1400" dirty="0" err="1" smtClean="0">
                  <a:solidFill>
                    <a:srgbClr val="000000"/>
                  </a:solidFill>
                  <a:latin typeface="Arial" panose="020B0604020202020204" pitchFamily="34" charset="0"/>
                  <a:sym typeface="Symbol" panose="05050102010706020507" pitchFamily="18" charset="2"/>
                </a:rPr>
                <a:t>,</a:t>
              </a:r>
              <a:r>
                <a:rPr lang="en-US" altLang="en-US" sz="1400" i="1" dirty="0" err="1" smtClean="0">
                  <a:solidFill>
                    <a:srgbClr val="000000"/>
                  </a:solidFill>
                  <a:latin typeface="Arial" panose="020B0604020202020204" pitchFamily="34" charset="0"/>
                  <a:sym typeface="Symbol" panose="05050102010706020507" pitchFamily="18" charset="2"/>
                </a:rPr>
                <a:t>q</a:t>
              </a:r>
              <a:r>
                <a:rPr lang="en-US" altLang="en-US" sz="1400" dirty="0" smtClean="0">
                  <a:solidFill>
                    <a:srgbClr val="000000"/>
                  </a:solidFill>
                  <a:latin typeface="Arial" panose="020B0604020202020204" pitchFamily="34" charset="0"/>
                  <a:sym typeface="Symbol" panose="05050102010706020507" pitchFamily="18" charset="2"/>
                </a:rPr>
                <a:t>) = (</a:t>
              </a:r>
              <a:r>
                <a:rPr lang="en-US" altLang="en-US" sz="1400" i="1" dirty="0" smtClean="0">
                  <a:solidFill>
                    <a:srgbClr val="000000"/>
                  </a:solidFill>
                  <a:latin typeface="Arial" panose="020B0604020202020204" pitchFamily="34" charset="0"/>
                  <a:sym typeface="Symbol" panose="05050102010706020507" pitchFamily="18" charset="2"/>
                </a:rPr>
                <a:t>p</a:t>
              </a:r>
              <a:r>
                <a:rPr lang="en-US" altLang="en-US" sz="1400" dirty="0" smtClean="0">
                  <a:solidFill>
                    <a:srgbClr val="000000"/>
                  </a:solidFill>
                  <a:latin typeface="Arial" panose="020B0604020202020204" pitchFamily="34" charset="0"/>
                  <a:sym typeface="Symbol" panose="05050102010706020507" pitchFamily="18" charset="2"/>
                </a:rPr>
                <a:t>-1)(</a:t>
              </a:r>
              <a:r>
                <a:rPr lang="en-US" altLang="en-US" sz="1400" i="1" dirty="0" smtClean="0">
                  <a:solidFill>
                    <a:srgbClr val="000000"/>
                  </a:solidFill>
                  <a:latin typeface="Arial" panose="020B0604020202020204" pitchFamily="34" charset="0"/>
                  <a:sym typeface="Symbol" panose="05050102010706020507" pitchFamily="18" charset="2"/>
                </a:rPr>
                <a:t>q</a:t>
              </a:r>
              <a:r>
                <a:rPr lang="en-US" altLang="en-US" sz="1400" dirty="0" smtClean="0">
                  <a:solidFill>
                    <a:srgbClr val="000000"/>
                  </a:solidFill>
                  <a:latin typeface="Arial" panose="020B0604020202020204" pitchFamily="34" charset="0"/>
                  <a:sym typeface="Symbol" panose="05050102010706020507" pitchFamily="18" charset="2"/>
                </a:rPr>
                <a:t>-1)</a:t>
              </a:r>
            </a:p>
            <a:p>
              <a:pPr defTabSz="914400" fontAlgn="base">
                <a:spcBef>
                  <a:spcPct val="0"/>
                </a:spcBef>
                <a:spcAft>
                  <a:spcPct val="0"/>
                </a:spcAft>
              </a:pPr>
              <a:r>
                <a:rPr lang="en-US" altLang="en-US" sz="1400" dirty="0" smtClean="0">
                  <a:solidFill>
                    <a:srgbClr val="000000"/>
                  </a:solidFill>
                  <a:latin typeface="Arial" panose="020B0604020202020204" pitchFamily="34" charset="0"/>
                  <a:sym typeface="Symbol" panose="05050102010706020507" pitchFamily="18" charset="2"/>
                </a:rPr>
                <a:t>and (</a:t>
              </a:r>
              <a:r>
                <a:rPr lang="en-US" altLang="en-US" sz="1400" i="1" dirty="0" smtClean="0">
                  <a:solidFill>
                    <a:srgbClr val="000000"/>
                  </a:solidFill>
                  <a:latin typeface="Arial" panose="020B0604020202020204" pitchFamily="34" charset="0"/>
                  <a:sym typeface="Symbol" panose="05050102010706020507" pitchFamily="18" charset="2"/>
                </a:rPr>
                <a:t>p</a:t>
              </a:r>
              <a:r>
                <a:rPr lang="en-US" altLang="en-US" sz="1400" dirty="0" smtClean="0">
                  <a:solidFill>
                    <a:srgbClr val="000000"/>
                  </a:solidFill>
                  <a:latin typeface="Arial" panose="020B0604020202020204" pitchFamily="34" charset="0"/>
                  <a:sym typeface="Symbol" panose="05050102010706020507" pitchFamily="18" charset="2"/>
                </a:rPr>
                <a:t>-1) prime relative to </a:t>
              </a:r>
              <a:r>
                <a:rPr lang="en-US" altLang="en-US" sz="1400" i="1" dirty="0" smtClean="0">
                  <a:solidFill>
                    <a:srgbClr val="000000"/>
                  </a:solidFill>
                  <a:latin typeface="Arial" panose="020B0604020202020204" pitchFamily="34" charset="0"/>
                  <a:sym typeface="Symbol" panose="05050102010706020507" pitchFamily="18" charset="2"/>
                </a:rPr>
                <a:t>e</a:t>
              </a:r>
              <a:endParaRPr lang="en-GB" altLang="en-US" sz="1400" i="1" dirty="0" smtClean="0">
                <a:solidFill>
                  <a:srgbClr val="000000"/>
                </a:solidFill>
                <a:latin typeface="Arial" panose="020B0604020202020204" pitchFamily="34" charset="0"/>
                <a:sym typeface="Symbol" panose="05050102010706020507" pitchFamily="18" charset="2"/>
              </a:endParaRPr>
            </a:p>
          </p:txBody>
        </p:sp>
        <p:sp>
          <p:nvSpPr>
            <p:cNvPr id="93" name="Line 14"/>
            <p:cNvSpPr>
              <a:spLocks noChangeShapeType="1"/>
            </p:cNvSpPr>
            <p:nvPr/>
          </p:nvSpPr>
          <p:spPr bwMode="auto">
            <a:xfrm flipH="1">
              <a:off x="8001000" y="2362200"/>
              <a:ext cx="381000" cy="22860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94" name="AutoShape 15"/>
            <p:cNvSpPr>
              <a:spLocks noChangeArrowheads="1"/>
            </p:cNvSpPr>
            <p:nvPr/>
          </p:nvSpPr>
          <p:spPr bwMode="auto">
            <a:xfrm>
              <a:off x="8153400" y="4267200"/>
              <a:ext cx="838200" cy="609600"/>
            </a:xfrm>
            <a:prstGeom prst="cloudCallout">
              <a:avLst>
                <a:gd name="adj1" fmla="val -43750"/>
                <a:gd name="adj2" fmla="val 70000"/>
              </a:avLst>
            </a:prstGeom>
            <a:solidFill>
              <a:srgbClr val="9999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b="0" i="1" u="none" strike="noStrike" kern="0" cap="none" spc="0" normalizeH="0" baseline="0" noProof="0" smtClean="0">
                  <a:ln>
                    <a:noFill/>
                  </a:ln>
                  <a:solidFill>
                    <a:srgbClr val="000000"/>
                  </a:solidFill>
                  <a:effectLst/>
                  <a:uLnTx/>
                  <a:uFillTx/>
                  <a:latin typeface="Times New Roman" panose="02020603050405020304" pitchFamily="18" charset="0"/>
                </a:rPr>
                <a:t>m</a:t>
              </a:r>
              <a:endParaRPr kumimoji="0" lang="en-GB" altLang="en-US" b="0" i="1" u="none" strike="noStrike" kern="0" cap="none" spc="0" normalizeH="0" baseline="0" noProof="0" smtClean="0">
                <a:ln>
                  <a:noFill/>
                </a:ln>
                <a:solidFill>
                  <a:srgbClr val="000000"/>
                </a:solidFill>
                <a:effectLst/>
                <a:uLnTx/>
                <a:uFillTx/>
                <a:latin typeface="Times New Roman" panose="02020603050405020304" pitchFamily="18" charset="0"/>
              </a:endParaRPr>
            </a:p>
          </p:txBody>
        </p:sp>
        <p:sp>
          <p:nvSpPr>
            <p:cNvPr id="95" name="AutoShape 16"/>
            <p:cNvSpPr>
              <a:spLocks noChangeArrowheads="1"/>
            </p:cNvSpPr>
            <p:nvPr/>
          </p:nvSpPr>
          <p:spPr bwMode="auto">
            <a:xfrm>
              <a:off x="5486400" y="4343400"/>
              <a:ext cx="1752600" cy="635000"/>
            </a:xfrm>
            <a:prstGeom prst="wedgeRoundRectCallout">
              <a:avLst>
                <a:gd name="adj1" fmla="val 50273"/>
                <a:gd name="adj2" fmla="val 93750"/>
                <a:gd name="adj3" fmla="val 16667"/>
              </a:avLst>
            </a:prstGeom>
            <a:solidFill>
              <a:srgbClr val="9999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b="0" i="1" u="none" strike="noStrike" kern="0" cap="none" spc="0" normalizeH="0" baseline="0" noProof="0" smtClean="0">
                  <a:ln>
                    <a:noFill/>
                  </a:ln>
                  <a:solidFill>
                    <a:srgbClr val="000000"/>
                  </a:solidFill>
                  <a:effectLst/>
                  <a:uLnTx/>
                  <a:uFillTx/>
                  <a:latin typeface="Times New Roman" panose="02020603050405020304" pitchFamily="18" charset="0"/>
                </a:rPr>
                <a:t>c</a:t>
              </a:r>
              <a:r>
                <a:rPr kumimoji="0" lang="en-US" altLang="en-US" b="0" i="0" u="none" strike="noStrike" kern="0" cap="none" spc="0" normalizeH="0" baseline="0" noProof="0" smtClean="0">
                  <a:ln>
                    <a:noFill/>
                  </a:ln>
                  <a:solidFill>
                    <a:srgbClr val="000000"/>
                  </a:solidFill>
                  <a:effectLst/>
                  <a:uLnTx/>
                  <a:uFillTx/>
                  <a:latin typeface="Times New Roman" panose="02020603050405020304" pitchFamily="18" charset="0"/>
                </a:rPr>
                <a:t>=E</a:t>
              </a:r>
              <a:r>
                <a:rPr kumimoji="0" lang="en-US" altLang="en-US" b="0" i="1" u="none" strike="noStrike" kern="0" cap="none" spc="0" normalizeH="0" baseline="-25000" noProof="0" smtClean="0">
                  <a:ln>
                    <a:noFill/>
                  </a:ln>
                  <a:solidFill>
                    <a:srgbClr val="000000"/>
                  </a:solidFill>
                  <a:effectLst/>
                  <a:uLnTx/>
                  <a:uFillTx/>
                  <a:latin typeface="Times New Roman" panose="02020603050405020304" pitchFamily="18" charset="0"/>
                </a:rPr>
                <a:t>e,n</a:t>
              </a:r>
              <a:r>
                <a:rPr kumimoji="0" lang="en-US" altLang="en-US" b="0" i="0" u="none" strike="noStrike" kern="0" cap="none" spc="0" normalizeH="0" baseline="0" noProof="0" smtClean="0">
                  <a:ln>
                    <a:noFill/>
                  </a:ln>
                  <a:solidFill>
                    <a:srgbClr val="000000"/>
                  </a:solidFill>
                  <a:effectLst/>
                  <a:uLnTx/>
                  <a:uFillTx/>
                  <a:latin typeface="Times New Roman" panose="02020603050405020304" pitchFamily="18" charset="0"/>
                </a:rPr>
                <a:t>(</a:t>
              </a:r>
              <a:r>
                <a:rPr kumimoji="0" lang="en-US" altLang="en-US" b="0" i="1" u="none" strike="noStrike" kern="0" cap="none" spc="0" normalizeH="0" baseline="0" noProof="0" smtClean="0">
                  <a:ln>
                    <a:noFill/>
                  </a:ln>
                  <a:solidFill>
                    <a:srgbClr val="000000"/>
                  </a:solidFill>
                  <a:effectLst/>
                  <a:uLnTx/>
                  <a:uFillTx/>
                  <a:latin typeface="Times New Roman" panose="02020603050405020304" pitchFamily="18" charset="0"/>
                </a:rPr>
                <a:t>m</a:t>
              </a:r>
              <a:r>
                <a:rPr kumimoji="0" lang="en-US" altLang="en-US" b="0" i="0" u="none" strike="noStrike" kern="0" cap="none" spc="0" normalizeH="0" baseline="0" noProof="0" smtClean="0">
                  <a:ln>
                    <a:noFill/>
                  </a:ln>
                  <a:solidFill>
                    <a:srgbClr val="000000"/>
                  </a:solidFill>
                  <a:effectLst/>
                  <a:uLnTx/>
                  <a:uFillTx/>
                  <a:latin typeface="Times New Roman" panose="02020603050405020304" pitchFamily="18" charset="0"/>
                </a:rPr>
                <a:t>)</a:t>
              </a:r>
              <a:endParaRPr kumimoji="0" lang="en-GB" altLang="en-US" b="0" i="0" u="none" strike="noStrike" kern="0" cap="none" spc="0" normalizeH="0" baseline="0" noProof="0" smtClean="0">
                <a:ln>
                  <a:noFill/>
                </a:ln>
                <a:solidFill>
                  <a:srgbClr val="000000"/>
                </a:solidFill>
                <a:effectLst/>
                <a:uLnTx/>
                <a:uFillTx/>
                <a:latin typeface="Times New Roman" panose="02020603050405020304" pitchFamily="18" charset="0"/>
              </a:endParaRPr>
            </a:p>
          </p:txBody>
        </p:sp>
        <p:sp>
          <p:nvSpPr>
            <p:cNvPr id="96" name="Text Box 17"/>
            <p:cNvSpPr txBox="1">
              <a:spLocks noChangeArrowheads="1"/>
            </p:cNvSpPr>
            <p:nvPr/>
          </p:nvSpPr>
          <p:spPr bwMode="auto">
            <a:xfrm>
              <a:off x="2743200" y="2362201"/>
              <a:ext cx="1005600" cy="478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i="1" smtClean="0">
                  <a:solidFill>
                    <a:srgbClr val="000000"/>
                  </a:solidFill>
                  <a:latin typeface="Times New Roman" panose="02020603050405020304" pitchFamily="18" charset="0"/>
                </a:rPr>
                <a:t>n </a:t>
              </a:r>
              <a:r>
                <a:rPr lang="en-US" altLang="en-US" smtClean="0">
                  <a:solidFill>
                    <a:srgbClr val="000000"/>
                  </a:solidFill>
                  <a:latin typeface="Times New Roman" panose="02020603050405020304" pitchFamily="18" charset="0"/>
                </a:rPr>
                <a:t>= </a:t>
              </a:r>
              <a:r>
                <a:rPr lang="en-US" altLang="en-US" i="1" smtClean="0">
                  <a:solidFill>
                    <a:srgbClr val="000000"/>
                  </a:solidFill>
                  <a:latin typeface="Times New Roman" panose="02020603050405020304" pitchFamily="18" charset="0"/>
                </a:rPr>
                <a:t>pq</a:t>
              </a:r>
              <a:endParaRPr lang="en-GB" altLang="en-US" i="1" smtClean="0">
                <a:solidFill>
                  <a:srgbClr val="000000"/>
                </a:solidFill>
                <a:latin typeface="Times New Roman" panose="02020603050405020304" pitchFamily="18" charset="0"/>
              </a:endParaRPr>
            </a:p>
          </p:txBody>
        </p:sp>
        <p:sp>
          <p:nvSpPr>
            <p:cNvPr id="97" name="AutoShape 18"/>
            <p:cNvSpPr>
              <a:spLocks/>
            </p:cNvSpPr>
            <p:nvPr/>
          </p:nvSpPr>
          <p:spPr bwMode="auto">
            <a:xfrm>
              <a:off x="3054350" y="3765550"/>
              <a:ext cx="527050" cy="425450"/>
            </a:xfrm>
            <a:prstGeom prst="accentBorderCallout1">
              <a:avLst>
                <a:gd name="adj1" fmla="val 26866"/>
                <a:gd name="adj2" fmla="val -14458"/>
                <a:gd name="adj3" fmla="val -31718"/>
                <a:gd name="adj4" fmla="val -119579"/>
              </a:avLst>
            </a:prstGeom>
            <a:solidFill>
              <a:srgbClr val="9999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b="0" i="1" u="none" strike="noStrike" kern="0" cap="none" spc="0" normalizeH="0" baseline="0" noProof="0" smtClean="0">
                  <a:ln>
                    <a:noFill/>
                  </a:ln>
                  <a:solidFill>
                    <a:srgbClr val="000000"/>
                  </a:solidFill>
                  <a:effectLst/>
                  <a:uLnTx/>
                  <a:uFillTx/>
                  <a:latin typeface="Times New Roman" panose="02020603050405020304" pitchFamily="18" charset="0"/>
                </a:rPr>
                <a:t>c</a:t>
              </a:r>
              <a:endParaRPr kumimoji="0" lang="en-GB" altLang="en-US" b="0" i="1" u="none" strike="noStrike" kern="0" cap="none" spc="0" normalizeH="0" baseline="0" noProof="0" smtClean="0">
                <a:ln>
                  <a:noFill/>
                </a:ln>
                <a:solidFill>
                  <a:srgbClr val="000000"/>
                </a:solidFill>
                <a:effectLst/>
                <a:uLnTx/>
                <a:uFillTx/>
                <a:latin typeface="Times New Roman" panose="02020603050405020304" pitchFamily="18" charset="0"/>
              </a:endParaRPr>
            </a:p>
          </p:txBody>
        </p:sp>
        <p:sp>
          <p:nvSpPr>
            <p:cNvPr id="98" name="Line 19"/>
            <p:cNvSpPr>
              <a:spLocks noChangeShapeType="1"/>
            </p:cNvSpPr>
            <p:nvPr/>
          </p:nvSpPr>
          <p:spPr bwMode="auto">
            <a:xfrm flipH="1" flipV="1">
              <a:off x="2209800" y="3505200"/>
              <a:ext cx="228600" cy="1524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200" b="0" i="0" u="none" strike="noStrike" kern="0" cap="none" spc="0" normalizeH="0" baseline="0" noProof="0" smtClean="0">
                <a:ln>
                  <a:noFill/>
                </a:ln>
                <a:solidFill>
                  <a:srgbClr val="000000"/>
                </a:solidFill>
                <a:effectLst/>
                <a:uLnTx/>
                <a:uFillTx/>
                <a:latin typeface="Verdana" panose="020B0604030504040204" pitchFamily="34" charset="0"/>
              </a:endParaRPr>
            </a:p>
          </p:txBody>
        </p:sp>
        <p:sp>
          <p:nvSpPr>
            <p:cNvPr id="99" name="AutoShape 20"/>
            <p:cNvSpPr>
              <a:spLocks noChangeArrowheads="1"/>
            </p:cNvSpPr>
            <p:nvPr/>
          </p:nvSpPr>
          <p:spPr bwMode="auto">
            <a:xfrm>
              <a:off x="152400" y="4343400"/>
              <a:ext cx="2362200" cy="914400"/>
            </a:xfrm>
            <a:prstGeom prst="cloudCallout">
              <a:avLst>
                <a:gd name="adj1" fmla="val 8736"/>
                <a:gd name="adj2" fmla="val -100000"/>
              </a:avLst>
            </a:prstGeom>
            <a:solidFill>
              <a:srgbClr val="9999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90000" rIns="0" bIns="90000"/>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b="0" i="0" u="none" strike="noStrike" kern="0" cap="none" spc="0" normalizeH="0" baseline="0" noProof="0" smtClean="0">
                  <a:ln>
                    <a:noFill/>
                  </a:ln>
                  <a:solidFill>
                    <a:srgbClr val="000000"/>
                  </a:solidFill>
                  <a:effectLst/>
                  <a:uLnTx/>
                  <a:uFillTx/>
                  <a:latin typeface="Times New Roman" panose="02020603050405020304" pitchFamily="18" charset="0"/>
                </a:rPr>
                <a:t>D</a:t>
              </a:r>
              <a:r>
                <a:rPr kumimoji="0" lang="en-US" altLang="en-US" b="0" i="1" u="none" strike="noStrike" kern="0" cap="none" spc="0" normalizeH="0" baseline="-25000" noProof="0" smtClean="0">
                  <a:ln>
                    <a:noFill/>
                  </a:ln>
                  <a:solidFill>
                    <a:srgbClr val="000000"/>
                  </a:solidFill>
                  <a:effectLst/>
                  <a:uLnTx/>
                  <a:uFillTx/>
                  <a:latin typeface="Times New Roman" panose="02020603050405020304" pitchFamily="18" charset="0"/>
                </a:rPr>
                <a:t>d,n</a:t>
              </a:r>
              <a:r>
                <a:rPr kumimoji="0" lang="en-US" altLang="en-US" b="0" i="0" u="none" strike="noStrike" kern="0" cap="none" spc="0" normalizeH="0" baseline="0" noProof="0" smtClean="0">
                  <a:ln>
                    <a:noFill/>
                  </a:ln>
                  <a:solidFill>
                    <a:srgbClr val="000000"/>
                  </a:solidFill>
                  <a:effectLst/>
                  <a:uLnTx/>
                  <a:uFillTx/>
                  <a:latin typeface="Times New Roman" panose="02020603050405020304" pitchFamily="18" charset="0"/>
                </a:rPr>
                <a:t>(</a:t>
              </a:r>
              <a:r>
                <a:rPr kumimoji="0" lang="en-US" altLang="en-US" b="0" i="1" u="none" strike="noStrike" kern="0" cap="none" spc="0" normalizeH="0" baseline="0" noProof="0" smtClean="0">
                  <a:ln>
                    <a:noFill/>
                  </a:ln>
                  <a:solidFill>
                    <a:srgbClr val="000000"/>
                  </a:solidFill>
                  <a:effectLst/>
                  <a:uLnTx/>
                  <a:uFillTx/>
                  <a:latin typeface="Times New Roman" panose="02020603050405020304" pitchFamily="18" charset="0"/>
                </a:rPr>
                <a:t>c</a:t>
              </a:r>
              <a:r>
                <a:rPr kumimoji="0" lang="en-US" altLang="en-US" b="0" i="0" u="none" strike="noStrike" kern="0" cap="none" spc="0" normalizeH="0" baseline="0" noProof="0" smtClean="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altLang="en-US" b="0" i="0" u="none" strike="noStrike" kern="0" cap="none" spc="0" normalizeH="0" baseline="0" noProof="0" smtClean="0">
                  <a:ln>
                    <a:noFill/>
                  </a:ln>
                  <a:solidFill>
                    <a:srgbClr val="000000"/>
                  </a:solidFill>
                  <a:effectLst/>
                  <a:uLnTx/>
                  <a:uFillTx/>
                  <a:latin typeface="Times New Roman" panose="02020603050405020304" pitchFamily="18" charset="0"/>
                </a:rPr>
                <a:t> </a:t>
              </a:r>
              <a:r>
                <a:rPr kumimoji="0" lang="en-US" altLang="en-US" b="0" i="1" u="none" strike="noStrike" kern="0" cap="none" spc="0" normalizeH="0" baseline="0" noProof="0" smtClean="0">
                  <a:ln>
                    <a:noFill/>
                  </a:ln>
                  <a:solidFill>
                    <a:srgbClr val="000000"/>
                  </a:solidFill>
                  <a:effectLst/>
                  <a:uLnTx/>
                  <a:uFillTx/>
                  <a:latin typeface="Times New Roman" panose="02020603050405020304" pitchFamily="18" charset="0"/>
                </a:rPr>
                <a:t>m</a:t>
              </a:r>
              <a:endParaRPr kumimoji="0" lang="en-GB" altLang="en-US" b="0" i="1" u="none" strike="noStrike" kern="0" cap="none" spc="0" normalizeH="0" baseline="0" noProof="0" smtClean="0">
                <a:ln>
                  <a:noFill/>
                </a:ln>
                <a:solidFill>
                  <a:srgbClr val="000000"/>
                </a:solidFill>
                <a:effectLst/>
                <a:uLnTx/>
                <a:uFillTx/>
                <a:latin typeface="Times New Roman" panose="02020603050405020304" pitchFamily="18" charset="0"/>
              </a:endParaRPr>
            </a:p>
          </p:txBody>
        </p:sp>
        <p:sp>
          <p:nvSpPr>
            <p:cNvPr id="100" name="AutoShape 21"/>
            <p:cNvSpPr>
              <a:spLocks noChangeArrowheads="1"/>
            </p:cNvSpPr>
            <p:nvPr/>
          </p:nvSpPr>
          <p:spPr bwMode="auto">
            <a:xfrm>
              <a:off x="1752600" y="1828800"/>
              <a:ext cx="1905000" cy="685800"/>
            </a:xfrm>
            <a:prstGeom prst="cloudCallout">
              <a:avLst>
                <a:gd name="adj1" fmla="val -45250"/>
                <a:gd name="adj2" fmla="val 69907"/>
              </a:avLst>
            </a:prstGeom>
            <a:solidFill>
              <a:srgbClr val="C1A30B"/>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b="0" i="0" u="none" strike="noStrike" kern="0" cap="none" spc="0" normalizeH="0" baseline="0" noProof="0" smtClean="0">
                  <a:ln>
                    <a:noFill/>
                  </a:ln>
                  <a:solidFill>
                    <a:srgbClr val="000000"/>
                  </a:solidFill>
                  <a:effectLst/>
                  <a:uLnTx/>
                  <a:uFillTx/>
                  <a:latin typeface="Times New Roman" panose="02020603050405020304" pitchFamily="18" charset="0"/>
                </a:rPr>
                <a:t>(</a:t>
              </a:r>
              <a:r>
                <a:rPr kumimoji="0" lang="en-US" altLang="en-US" b="0" i="1" u="none" strike="noStrike" kern="0" cap="none" spc="0" normalizeH="0" baseline="0" noProof="0" smtClean="0">
                  <a:ln>
                    <a:noFill/>
                  </a:ln>
                  <a:solidFill>
                    <a:srgbClr val="000000"/>
                  </a:solidFill>
                  <a:effectLst/>
                  <a:uLnTx/>
                  <a:uFillTx/>
                  <a:latin typeface="Times New Roman" panose="02020603050405020304" pitchFamily="18" charset="0"/>
                </a:rPr>
                <a:t>d</a:t>
              </a:r>
              <a:r>
                <a:rPr kumimoji="0" lang="en-US" altLang="en-US" b="0" i="0" u="none" strike="noStrike" kern="0" cap="none" spc="0" normalizeH="0" baseline="0" noProof="0" smtClean="0">
                  <a:ln>
                    <a:noFill/>
                  </a:ln>
                  <a:solidFill>
                    <a:srgbClr val="000000"/>
                  </a:solidFill>
                  <a:effectLst/>
                  <a:uLnTx/>
                  <a:uFillTx/>
                  <a:latin typeface="Times New Roman" panose="02020603050405020304" pitchFamily="18" charset="0"/>
                </a:rPr>
                <a:t>,</a:t>
              </a:r>
              <a:r>
                <a:rPr kumimoji="0" lang="en-US" altLang="en-US" b="0" i="1" u="none" strike="noStrike" kern="0" cap="none" spc="0" normalizeH="0" baseline="0" noProof="0" smtClean="0">
                  <a:ln>
                    <a:noFill/>
                  </a:ln>
                  <a:solidFill>
                    <a:srgbClr val="000000"/>
                  </a:solidFill>
                  <a:effectLst/>
                  <a:uLnTx/>
                  <a:uFillTx/>
                  <a:latin typeface="Times New Roman" panose="02020603050405020304" pitchFamily="18" charset="0"/>
                </a:rPr>
                <a:t>e</a:t>
              </a:r>
              <a:r>
                <a:rPr kumimoji="0" lang="en-US" altLang="en-US" b="0" i="0" u="none" strike="noStrike" kern="0" cap="none" spc="0" normalizeH="0" baseline="0" noProof="0" smtClean="0">
                  <a:ln>
                    <a:noFill/>
                  </a:ln>
                  <a:solidFill>
                    <a:srgbClr val="000000"/>
                  </a:solidFill>
                  <a:effectLst/>
                  <a:uLnTx/>
                  <a:uFillTx/>
                  <a:latin typeface="Times New Roman" panose="02020603050405020304" pitchFamily="18" charset="0"/>
                </a:rPr>
                <a:t>,</a:t>
              </a:r>
              <a:r>
                <a:rPr kumimoji="0" lang="en-US" altLang="en-US" b="0" i="1" u="none" strike="noStrike" kern="0" cap="none" spc="0" normalizeH="0" baseline="0" noProof="0" smtClean="0">
                  <a:ln>
                    <a:noFill/>
                  </a:ln>
                  <a:solidFill>
                    <a:srgbClr val="000000"/>
                  </a:solidFill>
                  <a:effectLst/>
                  <a:uLnTx/>
                  <a:uFillTx/>
                  <a:latin typeface="Times New Roman" panose="02020603050405020304" pitchFamily="18" charset="0"/>
                </a:rPr>
                <a:t>p</a:t>
              </a:r>
              <a:r>
                <a:rPr kumimoji="0" lang="en-US" altLang="en-US" b="0" i="0" u="none" strike="noStrike" kern="0" cap="none" spc="0" normalizeH="0" baseline="0" noProof="0" smtClean="0">
                  <a:ln>
                    <a:noFill/>
                  </a:ln>
                  <a:solidFill>
                    <a:srgbClr val="000000"/>
                  </a:solidFill>
                  <a:effectLst/>
                  <a:uLnTx/>
                  <a:uFillTx/>
                  <a:latin typeface="Times New Roman" panose="02020603050405020304" pitchFamily="18" charset="0"/>
                </a:rPr>
                <a:t>,</a:t>
              </a:r>
              <a:r>
                <a:rPr kumimoji="0" lang="en-US" altLang="en-US" b="0" i="1" u="none" strike="noStrike" kern="0" cap="none" spc="0" normalizeH="0" baseline="0" noProof="0" smtClean="0">
                  <a:ln>
                    <a:noFill/>
                  </a:ln>
                  <a:solidFill>
                    <a:srgbClr val="000000"/>
                  </a:solidFill>
                  <a:effectLst/>
                  <a:uLnTx/>
                  <a:uFillTx/>
                  <a:latin typeface="Times New Roman" panose="02020603050405020304" pitchFamily="18" charset="0"/>
                </a:rPr>
                <a:t>q</a:t>
              </a:r>
              <a:r>
                <a:rPr kumimoji="0" lang="en-US" altLang="en-US" b="0" i="0" u="none" strike="noStrike" kern="0" cap="none" spc="0" normalizeH="0" baseline="0" noProof="0" smtClean="0">
                  <a:ln>
                    <a:noFill/>
                  </a:ln>
                  <a:solidFill>
                    <a:srgbClr val="000000"/>
                  </a:solidFill>
                  <a:effectLst/>
                  <a:uLnTx/>
                  <a:uFillTx/>
                  <a:latin typeface="Times New Roman" panose="02020603050405020304" pitchFamily="18" charset="0"/>
                </a:rPr>
                <a:t>)</a:t>
              </a:r>
              <a:endParaRPr kumimoji="0" lang="en-GB" altLang="en-US" b="0" i="0" u="none" strike="noStrike" kern="0" cap="none" spc="0" normalizeH="0" baseline="0" noProof="0" smtClean="0">
                <a:ln>
                  <a:noFill/>
                </a:ln>
                <a:solidFill>
                  <a:srgbClr val="000000"/>
                </a:solidFill>
                <a:effectLst/>
                <a:uLnTx/>
                <a:uFillTx/>
                <a:latin typeface="Times New Roman" panose="02020603050405020304" pitchFamily="18" charset="0"/>
              </a:endParaRPr>
            </a:p>
          </p:txBody>
        </p:sp>
      </p:grpSp>
    </p:spTree>
    <p:extLst>
      <p:ext uri="{BB962C8B-B14F-4D97-AF65-F5344CB8AC3E}">
        <p14:creationId xmlns:p14="http://schemas.microsoft.com/office/powerpoint/2010/main" val="24719566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2">
            <a:lumMod val="95000"/>
            <a:alpha val="94000"/>
          </a:schemeClr>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6-bit RSA (note: this might be broken quickly …)</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85</a:t>
            </a:fld>
            <a:endParaRPr lang="nl-NL" dirty="0"/>
          </a:p>
        </p:txBody>
      </p:sp>
      <p:sp>
        <p:nvSpPr>
          <p:cNvPr id="8" name="Text Placeholder 7"/>
          <p:cNvSpPr>
            <a:spLocks noGrp="1"/>
          </p:cNvSpPr>
          <p:nvPr>
            <p:ph type="body" sz="quarter" idx="13"/>
          </p:nvPr>
        </p:nvSpPr>
        <p:spPr/>
        <p:txBody>
          <a:bodyPr/>
          <a:lstStyle/>
          <a:p>
            <a:r>
              <a:rPr lang="en-US" altLang="en-US" dirty="0"/>
              <a:t>Take a (small) value </a:t>
            </a:r>
            <a:r>
              <a:rPr lang="en-US" altLang="en-US" i="1" dirty="0"/>
              <a:t>e</a:t>
            </a:r>
            <a:r>
              <a:rPr lang="en-US" altLang="en-US" dirty="0"/>
              <a:t> = </a:t>
            </a:r>
            <a:r>
              <a:rPr lang="en-US" altLang="en-US" b="1" dirty="0"/>
              <a:t>3</a:t>
            </a:r>
          </a:p>
          <a:p>
            <a:r>
              <a:rPr lang="en-US" altLang="en-US" dirty="0"/>
              <a:t>Generate a set of primes (</a:t>
            </a:r>
            <a:r>
              <a:rPr lang="en-US" altLang="en-US" i="1" dirty="0" err="1"/>
              <a:t>p,q</a:t>
            </a:r>
            <a:r>
              <a:rPr lang="en-US" altLang="en-US" dirty="0"/>
              <a:t>), each with a length of </a:t>
            </a:r>
            <a:r>
              <a:rPr lang="en-US" altLang="en-US" i="1" dirty="0"/>
              <a:t>k</a:t>
            </a:r>
            <a:r>
              <a:rPr lang="en-US" altLang="en-US" dirty="0"/>
              <a:t>/2 bits, with (</a:t>
            </a:r>
            <a:r>
              <a:rPr lang="en-US" altLang="en-US" i="1" dirty="0"/>
              <a:t>p</a:t>
            </a:r>
            <a:r>
              <a:rPr lang="en-US" altLang="en-US" dirty="0"/>
              <a:t>-1) prime relative to </a:t>
            </a:r>
            <a:r>
              <a:rPr lang="en-US" altLang="en-US" i="1" dirty="0"/>
              <a:t>e.</a:t>
            </a:r>
            <a:r>
              <a:rPr lang="en-US" altLang="en-US" dirty="0"/>
              <a:t> </a:t>
            </a:r>
            <a:br>
              <a:rPr lang="en-US" altLang="en-US" dirty="0"/>
            </a:br>
            <a:r>
              <a:rPr lang="en-US" altLang="en-US" dirty="0"/>
              <a:t>(</a:t>
            </a:r>
            <a:r>
              <a:rPr lang="en-US" altLang="en-US" i="1" dirty="0" err="1"/>
              <a:t>p,q</a:t>
            </a:r>
            <a:r>
              <a:rPr lang="en-US" altLang="en-US" dirty="0"/>
              <a:t>) = </a:t>
            </a:r>
            <a:r>
              <a:rPr lang="en-US" altLang="en-US" b="1" dirty="0"/>
              <a:t>(11,5)</a:t>
            </a:r>
          </a:p>
          <a:p>
            <a:r>
              <a:rPr lang="en-GB" altLang="en-US" dirty="0">
                <a:sym typeface="Symbol" panose="05050102010706020507" pitchFamily="18" charset="2"/>
              </a:rPr>
              <a:t></a:t>
            </a:r>
            <a:r>
              <a:rPr lang="en-US" altLang="en-US" dirty="0">
                <a:sym typeface="Symbol" panose="05050102010706020507" pitchFamily="18" charset="2"/>
              </a:rPr>
              <a:t>(</a:t>
            </a:r>
            <a:r>
              <a:rPr lang="en-US" altLang="en-US" i="1" dirty="0" err="1">
                <a:sym typeface="Symbol" panose="05050102010706020507" pitchFamily="18" charset="2"/>
              </a:rPr>
              <a:t>p,q</a:t>
            </a:r>
            <a:r>
              <a:rPr lang="en-US" altLang="en-US" i="1" dirty="0">
                <a:sym typeface="Symbol" panose="05050102010706020507" pitchFamily="18" charset="2"/>
              </a:rPr>
              <a:t>) </a:t>
            </a:r>
            <a:r>
              <a:rPr lang="en-US" altLang="en-US" dirty="0">
                <a:sym typeface="Symbol" panose="05050102010706020507" pitchFamily="18" charset="2"/>
              </a:rPr>
              <a:t>= (11-1)(5-1) = </a:t>
            </a:r>
            <a:r>
              <a:rPr lang="en-US" altLang="en-US" b="1" dirty="0">
                <a:sym typeface="Symbol" panose="05050102010706020507" pitchFamily="18" charset="2"/>
              </a:rPr>
              <a:t>40</a:t>
            </a:r>
            <a:r>
              <a:rPr lang="en-US" altLang="en-US" dirty="0">
                <a:sym typeface="Symbol" panose="05050102010706020507" pitchFamily="18" charset="2"/>
              </a:rPr>
              <a:t>; </a:t>
            </a:r>
            <a:r>
              <a:rPr lang="en-US" altLang="en-US" i="1" dirty="0">
                <a:sym typeface="Symbol" panose="05050102010706020507" pitchFamily="18" charset="2"/>
              </a:rPr>
              <a:t>n=</a:t>
            </a:r>
            <a:r>
              <a:rPr lang="en-US" altLang="en-US" i="1" dirty="0" err="1">
                <a:sym typeface="Symbol" panose="05050102010706020507" pitchFamily="18" charset="2"/>
              </a:rPr>
              <a:t>pq</a:t>
            </a:r>
            <a:r>
              <a:rPr lang="en-US" altLang="en-US" i="1" dirty="0">
                <a:sym typeface="Symbol" panose="05050102010706020507" pitchFamily="18" charset="2"/>
              </a:rPr>
              <a:t>=</a:t>
            </a:r>
            <a:r>
              <a:rPr lang="en-US" altLang="en-US" b="1" dirty="0">
                <a:sym typeface="Symbol" panose="05050102010706020507" pitchFamily="18" charset="2"/>
              </a:rPr>
              <a:t>55</a:t>
            </a:r>
          </a:p>
          <a:p>
            <a:r>
              <a:rPr lang="en-US" altLang="en-US" dirty="0">
                <a:sym typeface="Symbol" panose="05050102010706020507" pitchFamily="18" charset="2"/>
              </a:rPr>
              <a:t>find </a:t>
            </a:r>
            <a:r>
              <a:rPr lang="en-US" altLang="en-US" i="1" dirty="0">
                <a:sym typeface="Symbol" panose="05050102010706020507" pitchFamily="18" charset="2"/>
              </a:rPr>
              <a:t>d</a:t>
            </a:r>
            <a:r>
              <a:rPr lang="en-US" altLang="en-US" dirty="0">
                <a:sym typeface="Symbol" panose="05050102010706020507" pitchFamily="18" charset="2"/>
              </a:rPr>
              <a:t>, in this case </a:t>
            </a:r>
            <a:r>
              <a:rPr lang="en-US" altLang="en-US" b="1" dirty="0">
                <a:sym typeface="Symbol" panose="05050102010706020507" pitchFamily="18" charset="2"/>
              </a:rPr>
              <a:t>27</a:t>
            </a:r>
            <a:r>
              <a:rPr lang="en-US" altLang="en-US" dirty="0">
                <a:sym typeface="Symbol" panose="05050102010706020507" pitchFamily="18" charset="2"/>
              </a:rPr>
              <a:t> [3*27 = 81 = 1 mod(40)]</a:t>
            </a:r>
          </a:p>
          <a:p>
            <a:endParaRPr lang="en-US" altLang="en-US" dirty="0">
              <a:sym typeface="Symbol" panose="05050102010706020507" pitchFamily="18" charset="2"/>
            </a:endParaRPr>
          </a:p>
          <a:p>
            <a:r>
              <a:rPr lang="en-US" altLang="en-US" dirty="0">
                <a:sym typeface="Symbol" panose="05050102010706020507" pitchFamily="18" charset="2"/>
              </a:rPr>
              <a:t>Public Key: </a:t>
            </a:r>
            <a:r>
              <a:rPr lang="en-US" altLang="en-US" b="1" dirty="0">
                <a:sym typeface="Symbol" panose="05050102010706020507" pitchFamily="18" charset="2"/>
              </a:rPr>
              <a:t>(3,55)</a:t>
            </a:r>
          </a:p>
          <a:p>
            <a:r>
              <a:rPr lang="en-US" altLang="en-US" dirty="0"/>
              <a:t>Private Key: </a:t>
            </a:r>
            <a:r>
              <a:rPr lang="en-US" altLang="en-US" b="1" dirty="0"/>
              <a:t>(27,55)</a:t>
            </a:r>
          </a:p>
          <a:p>
            <a:endParaRPr lang="en-GB" dirty="0"/>
          </a:p>
        </p:txBody>
      </p:sp>
      <p:sp>
        <p:nvSpPr>
          <p:cNvPr id="11" name="Text Box 4"/>
          <p:cNvSpPr txBox="1">
            <a:spLocks noChangeArrowheads="1"/>
          </p:cNvSpPr>
          <p:nvPr/>
        </p:nvSpPr>
        <p:spPr bwMode="auto">
          <a:xfrm>
            <a:off x="4955540" y="3120391"/>
            <a:ext cx="407035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dirty="0" err="1">
                <a:solidFill>
                  <a:schemeClr val="tx2"/>
                </a:solidFill>
                <a:latin typeface="Arial" panose="020B0604020202020204" pitchFamily="34" charset="0"/>
              </a:rPr>
              <a:t>E</a:t>
            </a:r>
            <a:r>
              <a:rPr lang="en-US" altLang="en-US" sz="1800" i="1" baseline="-25000" dirty="0" err="1">
                <a:solidFill>
                  <a:schemeClr val="tx2"/>
                </a:solidFill>
                <a:latin typeface="Arial" panose="020B0604020202020204" pitchFamily="34" charset="0"/>
              </a:rPr>
              <a:t>e,n</a:t>
            </a:r>
            <a:r>
              <a:rPr lang="en-US" altLang="en-US" sz="1800" dirty="0">
                <a:solidFill>
                  <a:schemeClr val="tx2"/>
                </a:solidFill>
                <a:latin typeface="Arial" panose="020B0604020202020204" pitchFamily="34" charset="0"/>
              </a:rPr>
              <a:t>(</a:t>
            </a:r>
            <a:r>
              <a:rPr lang="en-US" altLang="en-US" sz="1800" i="1" dirty="0">
                <a:solidFill>
                  <a:schemeClr val="tx2"/>
                </a:solidFill>
                <a:latin typeface="Arial" panose="020B0604020202020204" pitchFamily="34" charset="0"/>
              </a:rPr>
              <a:t>m</a:t>
            </a:r>
            <a:r>
              <a:rPr lang="en-US" altLang="en-US" sz="1800" dirty="0">
                <a:solidFill>
                  <a:schemeClr val="tx2"/>
                </a:solidFill>
                <a:latin typeface="Arial" panose="020B0604020202020204" pitchFamily="34" charset="0"/>
              </a:rPr>
              <a:t>) = </a:t>
            </a:r>
            <a:r>
              <a:rPr lang="en-US" altLang="en-US" sz="1800" i="1" dirty="0">
                <a:solidFill>
                  <a:schemeClr val="tx2"/>
                </a:solidFill>
                <a:latin typeface="Arial" panose="020B0604020202020204" pitchFamily="34" charset="0"/>
              </a:rPr>
              <a:t>m</a:t>
            </a:r>
            <a:r>
              <a:rPr lang="en-US" altLang="en-US" sz="1800" i="1" baseline="30000" dirty="0">
                <a:solidFill>
                  <a:schemeClr val="tx2"/>
                </a:solidFill>
                <a:latin typeface="Arial" panose="020B0604020202020204" pitchFamily="34" charset="0"/>
              </a:rPr>
              <a:t>e</a:t>
            </a:r>
            <a:r>
              <a:rPr lang="en-US" altLang="en-US" sz="1800" dirty="0">
                <a:solidFill>
                  <a:schemeClr val="tx2"/>
                </a:solidFill>
                <a:latin typeface="Arial" panose="020B0604020202020204" pitchFamily="34" charset="0"/>
              </a:rPr>
              <a:t> mod(</a:t>
            </a:r>
            <a:r>
              <a:rPr lang="en-US" altLang="en-US" sz="1800" i="1" dirty="0">
                <a:solidFill>
                  <a:schemeClr val="tx2"/>
                </a:solidFill>
                <a:latin typeface="Arial" panose="020B0604020202020204" pitchFamily="34" charset="0"/>
              </a:rPr>
              <a:t>n</a:t>
            </a:r>
            <a:r>
              <a:rPr lang="en-US" altLang="en-US" sz="1800" dirty="0">
                <a:solidFill>
                  <a:schemeClr val="tx2"/>
                </a:solidFill>
                <a:latin typeface="Arial" panose="020B0604020202020204" pitchFamily="34" charset="0"/>
              </a:rPr>
              <a:t>)</a:t>
            </a:r>
          </a:p>
          <a:p>
            <a:r>
              <a:rPr lang="en-US" altLang="en-US" sz="1800" dirty="0" err="1">
                <a:solidFill>
                  <a:schemeClr val="tx2"/>
                </a:solidFill>
                <a:latin typeface="Arial" panose="020B0604020202020204" pitchFamily="34" charset="0"/>
              </a:rPr>
              <a:t>D</a:t>
            </a:r>
            <a:r>
              <a:rPr lang="en-US" altLang="en-US" sz="1800" i="1" baseline="-25000" dirty="0" err="1">
                <a:solidFill>
                  <a:schemeClr val="tx2"/>
                </a:solidFill>
                <a:latin typeface="Arial" panose="020B0604020202020204" pitchFamily="34" charset="0"/>
              </a:rPr>
              <a:t>d,n</a:t>
            </a:r>
            <a:r>
              <a:rPr lang="en-US" altLang="en-US" sz="1800" dirty="0">
                <a:solidFill>
                  <a:schemeClr val="tx2"/>
                </a:solidFill>
                <a:latin typeface="Arial" panose="020B0604020202020204" pitchFamily="34" charset="0"/>
              </a:rPr>
              <a:t>(</a:t>
            </a:r>
            <a:r>
              <a:rPr lang="en-US" altLang="en-US" sz="1800" i="1" dirty="0">
                <a:solidFill>
                  <a:schemeClr val="tx2"/>
                </a:solidFill>
                <a:latin typeface="Arial" panose="020B0604020202020204" pitchFamily="34" charset="0"/>
              </a:rPr>
              <a:t>c</a:t>
            </a:r>
            <a:r>
              <a:rPr lang="en-US" altLang="en-US" sz="1800" dirty="0">
                <a:solidFill>
                  <a:schemeClr val="tx2"/>
                </a:solidFill>
                <a:latin typeface="Arial" panose="020B0604020202020204" pitchFamily="34" charset="0"/>
              </a:rPr>
              <a:t>) = </a:t>
            </a:r>
            <a:r>
              <a:rPr lang="en-US" altLang="en-US" sz="1800" i="1" dirty="0">
                <a:solidFill>
                  <a:schemeClr val="tx2"/>
                </a:solidFill>
                <a:latin typeface="Arial" panose="020B0604020202020204" pitchFamily="34" charset="0"/>
              </a:rPr>
              <a:t>c</a:t>
            </a:r>
            <a:r>
              <a:rPr lang="en-US" altLang="en-US" sz="1800" i="1" baseline="30000" dirty="0">
                <a:solidFill>
                  <a:schemeClr val="tx2"/>
                </a:solidFill>
                <a:latin typeface="Arial" panose="020B0604020202020204" pitchFamily="34" charset="0"/>
              </a:rPr>
              <a:t>d</a:t>
            </a:r>
            <a:r>
              <a:rPr lang="en-US" altLang="en-US" sz="1800" dirty="0">
                <a:solidFill>
                  <a:schemeClr val="tx2"/>
                </a:solidFill>
                <a:latin typeface="Arial" panose="020B0604020202020204" pitchFamily="34" charset="0"/>
              </a:rPr>
              <a:t> mod(</a:t>
            </a:r>
            <a:r>
              <a:rPr lang="en-US" altLang="en-US" sz="1800" i="1" dirty="0">
                <a:solidFill>
                  <a:schemeClr val="tx2"/>
                </a:solidFill>
                <a:latin typeface="Arial" panose="020B0604020202020204" pitchFamily="34" charset="0"/>
              </a:rPr>
              <a:t>n</a:t>
            </a:r>
            <a:r>
              <a:rPr lang="en-US" altLang="en-US" sz="1800" dirty="0">
                <a:solidFill>
                  <a:schemeClr val="tx2"/>
                </a:solidFill>
                <a:latin typeface="Arial" panose="020B0604020202020204" pitchFamily="34" charset="0"/>
              </a:rPr>
              <a:t>)</a:t>
            </a:r>
          </a:p>
          <a:p>
            <a:r>
              <a:rPr lang="en-US" altLang="en-US" sz="1800" i="1" dirty="0">
                <a:solidFill>
                  <a:schemeClr val="tx2"/>
                </a:solidFill>
                <a:latin typeface="Arial" panose="020B0604020202020204" pitchFamily="34" charset="0"/>
              </a:rPr>
              <a:t>m </a:t>
            </a:r>
            <a:r>
              <a:rPr lang="en-US" altLang="en-US" sz="1800" dirty="0">
                <a:solidFill>
                  <a:schemeClr val="tx2"/>
                </a:solidFill>
                <a:latin typeface="Arial" panose="020B0604020202020204" pitchFamily="34" charset="0"/>
              </a:rPr>
              <a:t>= D(E(</a:t>
            </a:r>
            <a:r>
              <a:rPr lang="en-US" altLang="en-US" sz="1800" i="1" dirty="0">
                <a:solidFill>
                  <a:schemeClr val="tx2"/>
                </a:solidFill>
                <a:latin typeface="Arial" panose="020B0604020202020204" pitchFamily="34" charset="0"/>
              </a:rPr>
              <a:t>m</a:t>
            </a:r>
            <a:r>
              <a:rPr lang="en-US" altLang="en-US" sz="1800" dirty="0">
                <a:solidFill>
                  <a:schemeClr val="tx2"/>
                </a:solidFill>
                <a:latin typeface="Arial" panose="020B0604020202020204" pitchFamily="34" charset="0"/>
              </a:rPr>
              <a:t>)) = E(D(</a:t>
            </a:r>
            <a:r>
              <a:rPr lang="en-US" altLang="en-US" sz="1800" i="1" dirty="0">
                <a:solidFill>
                  <a:schemeClr val="tx2"/>
                </a:solidFill>
                <a:latin typeface="Arial" panose="020B0604020202020204" pitchFamily="34" charset="0"/>
              </a:rPr>
              <a:t>m</a:t>
            </a:r>
            <a:r>
              <a:rPr lang="en-US" altLang="en-US" sz="1800" dirty="0">
                <a:solidFill>
                  <a:schemeClr val="tx2"/>
                </a:solidFill>
                <a:latin typeface="Arial" panose="020B0604020202020204" pitchFamily="34" charset="0"/>
              </a:rPr>
              <a:t>))    (</a:t>
            </a:r>
            <a:r>
              <a:rPr lang="en-US" altLang="en-US" sz="1800" i="1" dirty="0">
                <a:solidFill>
                  <a:schemeClr val="tx2"/>
                </a:solidFill>
                <a:latin typeface="Arial" panose="020B0604020202020204" pitchFamily="34" charset="0"/>
              </a:rPr>
              <a:t>reversibility</a:t>
            </a:r>
            <a:r>
              <a:rPr lang="en-US" altLang="en-US" sz="1800" dirty="0">
                <a:solidFill>
                  <a:schemeClr val="tx2"/>
                </a:solidFill>
                <a:latin typeface="Arial" panose="020B0604020202020204" pitchFamily="34" charset="0"/>
              </a:rPr>
              <a:t>)</a:t>
            </a:r>
          </a:p>
          <a:p>
            <a:r>
              <a:rPr lang="en-US" altLang="en-US" sz="1800" dirty="0">
                <a:solidFill>
                  <a:schemeClr val="tx2"/>
                </a:solidFill>
                <a:latin typeface="Arial" panose="020B0604020202020204" pitchFamily="34" charset="0"/>
              </a:rPr>
              <a:t>if </a:t>
            </a:r>
            <a:r>
              <a:rPr lang="en-US" altLang="en-US" sz="1800" dirty="0" err="1">
                <a:solidFill>
                  <a:schemeClr val="tx2"/>
                </a:solidFill>
                <a:latin typeface="Arial" panose="020B0604020202020204" pitchFamily="34" charset="0"/>
              </a:rPr>
              <a:t>a.o.</a:t>
            </a:r>
            <a:r>
              <a:rPr lang="en-US" altLang="en-US" sz="1800" dirty="0">
                <a:solidFill>
                  <a:schemeClr val="tx2"/>
                </a:solidFill>
                <a:latin typeface="Arial" panose="020B0604020202020204" pitchFamily="34" charset="0"/>
              </a:rPr>
              <a:t> if	</a:t>
            </a:r>
            <a:r>
              <a:rPr lang="en-US" altLang="en-US" sz="1800" i="1" dirty="0">
                <a:solidFill>
                  <a:schemeClr val="tx2"/>
                </a:solidFill>
                <a:latin typeface="Arial" panose="020B0604020202020204" pitchFamily="34" charset="0"/>
              </a:rPr>
              <a:t>de </a:t>
            </a:r>
            <a:r>
              <a:rPr lang="en-US" altLang="en-US" sz="1800" dirty="0">
                <a:solidFill>
                  <a:schemeClr val="tx2"/>
                </a:solidFill>
                <a:latin typeface="Arial" panose="020B0604020202020204" pitchFamily="34" charset="0"/>
              </a:rPr>
              <a:t>= 1 mod(</a:t>
            </a:r>
            <a:r>
              <a:rPr lang="en-US" altLang="en-US" sz="1800" i="1" dirty="0">
                <a:solidFill>
                  <a:schemeClr val="tx2"/>
                </a:solidFill>
                <a:latin typeface="Arial" panose="020B0604020202020204" pitchFamily="34" charset="0"/>
                <a:sym typeface="Symbol" panose="05050102010706020507" pitchFamily="18" charset="2"/>
              </a:rPr>
              <a:t></a:t>
            </a:r>
            <a:r>
              <a:rPr lang="en-US" altLang="en-US" sz="1800" dirty="0">
                <a:solidFill>
                  <a:schemeClr val="tx2"/>
                </a:solidFill>
                <a:latin typeface="Arial" panose="020B0604020202020204" pitchFamily="34" charset="0"/>
                <a:sym typeface="Symbol" panose="05050102010706020507" pitchFamily="18" charset="2"/>
              </a:rPr>
              <a:t>(</a:t>
            </a:r>
            <a:r>
              <a:rPr lang="en-US" altLang="en-US" sz="1800" i="1" dirty="0" err="1">
                <a:solidFill>
                  <a:schemeClr val="tx2"/>
                </a:solidFill>
                <a:latin typeface="Arial" panose="020B0604020202020204" pitchFamily="34" charset="0"/>
                <a:sym typeface="Symbol" panose="05050102010706020507" pitchFamily="18" charset="2"/>
              </a:rPr>
              <a:t>p</a:t>
            </a:r>
            <a:r>
              <a:rPr lang="en-US" altLang="en-US" sz="1800" dirty="0" err="1">
                <a:solidFill>
                  <a:schemeClr val="tx2"/>
                </a:solidFill>
                <a:latin typeface="Arial" panose="020B0604020202020204" pitchFamily="34" charset="0"/>
                <a:sym typeface="Symbol" panose="05050102010706020507" pitchFamily="18" charset="2"/>
              </a:rPr>
              <a:t>,</a:t>
            </a:r>
            <a:r>
              <a:rPr lang="en-US" altLang="en-US" sz="1800" i="1" dirty="0" err="1">
                <a:solidFill>
                  <a:schemeClr val="tx2"/>
                </a:solidFill>
                <a:latin typeface="Arial" panose="020B0604020202020204" pitchFamily="34" charset="0"/>
                <a:sym typeface="Symbol" panose="05050102010706020507" pitchFamily="18" charset="2"/>
              </a:rPr>
              <a:t>q</a:t>
            </a:r>
            <a:r>
              <a:rPr lang="en-US" altLang="en-US" sz="1800" dirty="0">
                <a:solidFill>
                  <a:schemeClr val="tx2"/>
                </a:solidFill>
                <a:latin typeface="Arial" panose="020B0604020202020204" pitchFamily="34" charset="0"/>
                <a:sym typeface="Symbol" panose="05050102010706020507" pitchFamily="18" charset="2"/>
              </a:rPr>
              <a:t>))</a:t>
            </a:r>
          </a:p>
          <a:p>
            <a:r>
              <a:rPr lang="en-US" altLang="en-US" sz="1800" dirty="0">
                <a:solidFill>
                  <a:schemeClr val="tx2"/>
                </a:solidFill>
                <a:latin typeface="Arial" panose="020B0604020202020204" pitchFamily="34" charset="0"/>
                <a:sym typeface="Symbol" panose="05050102010706020507" pitchFamily="18" charset="2"/>
              </a:rPr>
              <a:t>where	</a:t>
            </a:r>
            <a:r>
              <a:rPr lang="en-GB" altLang="en-US" sz="1800" i="1" dirty="0">
                <a:solidFill>
                  <a:schemeClr val="tx2"/>
                </a:solidFill>
                <a:latin typeface="Arial" panose="020B0604020202020204" pitchFamily="34" charset="0"/>
                <a:sym typeface="Symbol" panose="05050102010706020507" pitchFamily="18" charset="2"/>
              </a:rPr>
              <a:t></a:t>
            </a:r>
            <a:r>
              <a:rPr lang="en-US" altLang="en-US" sz="1800" dirty="0">
                <a:solidFill>
                  <a:schemeClr val="tx2"/>
                </a:solidFill>
                <a:latin typeface="Arial" panose="020B0604020202020204" pitchFamily="34" charset="0"/>
                <a:sym typeface="Symbol" panose="05050102010706020507" pitchFamily="18" charset="2"/>
              </a:rPr>
              <a:t>(</a:t>
            </a:r>
            <a:r>
              <a:rPr lang="en-US" altLang="en-US" sz="1800" i="1" dirty="0" err="1">
                <a:solidFill>
                  <a:schemeClr val="tx2"/>
                </a:solidFill>
                <a:latin typeface="Arial" panose="020B0604020202020204" pitchFamily="34" charset="0"/>
                <a:sym typeface="Symbol" panose="05050102010706020507" pitchFamily="18" charset="2"/>
              </a:rPr>
              <a:t>p</a:t>
            </a:r>
            <a:r>
              <a:rPr lang="en-US" altLang="en-US" sz="1800" dirty="0" err="1">
                <a:solidFill>
                  <a:schemeClr val="tx2"/>
                </a:solidFill>
                <a:latin typeface="Arial" panose="020B0604020202020204" pitchFamily="34" charset="0"/>
                <a:sym typeface="Symbol" panose="05050102010706020507" pitchFamily="18" charset="2"/>
              </a:rPr>
              <a:t>,</a:t>
            </a:r>
            <a:r>
              <a:rPr lang="en-US" altLang="en-US" sz="1800" i="1" dirty="0" err="1">
                <a:solidFill>
                  <a:schemeClr val="tx2"/>
                </a:solidFill>
                <a:latin typeface="Arial" panose="020B0604020202020204" pitchFamily="34" charset="0"/>
                <a:sym typeface="Symbol" panose="05050102010706020507" pitchFamily="18" charset="2"/>
              </a:rPr>
              <a:t>q</a:t>
            </a:r>
            <a:r>
              <a:rPr lang="en-US" altLang="en-US" sz="1800" dirty="0">
                <a:solidFill>
                  <a:schemeClr val="tx2"/>
                </a:solidFill>
                <a:latin typeface="Arial" panose="020B0604020202020204" pitchFamily="34" charset="0"/>
                <a:sym typeface="Symbol" panose="05050102010706020507" pitchFamily="18" charset="2"/>
              </a:rPr>
              <a:t>) = (</a:t>
            </a:r>
            <a:r>
              <a:rPr lang="en-US" altLang="en-US" sz="1800" i="1" dirty="0">
                <a:solidFill>
                  <a:schemeClr val="tx2"/>
                </a:solidFill>
                <a:latin typeface="Arial" panose="020B0604020202020204" pitchFamily="34" charset="0"/>
                <a:sym typeface="Symbol" panose="05050102010706020507" pitchFamily="18" charset="2"/>
              </a:rPr>
              <a:t>p</a:t>
            </a:r>
            <a:r>
              <a:rPr lang="en-US" altLang="en-US" sz="1800" dirty="0">
                <a:solidFill>
                  <a:schemeClr val="tx2"/>
                </a:solidFill>
                <a:latin typeface="Arial" panose="020B0604020202020204" pitchFamily="34" charset="0"/>
                <a:sym typeface="Symbol" panose="05050102010706020507" pitchFamily="18" charset="2"/>
              </a:rPr>
              <a:t>-1)(</a:t>
            </a:r>
            <a:r>
              <a:rPr lang="en-US" altLang="en-US" sz="1800" i="1" dirty="0">
                <a:solidFill>
                  <a:schemeClr val="tx2"/>
                </a:solidFill>
                <a:latin typeface="Arial" panose="020B0604020202020204" pitchFamily="34" charset="0"/>
                <a:sym typeface="Symbol" panose="05050102010706020507" pitchFamily="18" charset="2"/>
              </a:rPr>
              <a:t>q</a:t>
            </a:r>
            <a:r>
              <a:rPr lang="en-US" altLang="en-US" sz="1800" dirty="0">
                <a:solidFill>
                  <a:schemeClr val="tx2"/>
                </a:solidFill>
                <a:latin typeface="Arial" panose="020B0604020202020204" pitchFamily="34" charset="0"/>
                <a:sym typeface="Symbol" panose="05050102010706020507" pitchFamily="18" charset="2"/>
              </a:rPr>
              <a:t>-1)</a:t>
            </a:r>
            <a:endParaRPr lang="en-GB" altLang="en-US" sz="1800" dirty="0">
              <a:solidFill>
                <a:schemeClr val="tx2"/>
              </a:solidFill>
              <a:latin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33888840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2">
            <a:lumMod val="95000"/>
            <a:alpha val="9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Message exchange</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86</a:t>
            </a:fld>
            <a:endParaRPr lang="nl-NL" dirty="0"/>
          </a:p>
        </p:txBody>
      </p:sp>
      <p:sp>
        <p:nvSpPr>
          <p:cNvPr id="5" name="Text Placeholder 4"/>
          <p:cNvSpPr>
            <a:spLocks noGrp="1"/>
          </p:cNvSpPr>
          <p:nvPr>
            <p:ph type="body" sz="quarter" idx="13"/>
          </p:nvPr>
        </p:nvSpPr>
        <p:spPr>
          <a:xfrm>
            <a:off x="360000" y="878885"/>
            <a:ext cx="8326437" cy="3527425"/>
          </a:xfrm>
        </p:spPr>
        <p:txBody>
          <a:bodyPr/>
          <a:lstStyle/>
          <a:p>
            <a:pPr>
              <a:buFont typeface="Wingdings" panose="05000000000000000000" pitchFamily="2" charset="2"/>
              <a:buNone/>
            </a:pPr>
            <a:r>
              <a:rPr lang="en-US" altLang="en-US" dirty="0">
                <a:solidFill>
                  <a:schemeClr val="accent2"/>
                </a:solidFill>
              </a:rPr>
              <a:t>Encryption:</a:t>
            </a:r>
            <a:r>
              <a:rPr lang="en-US" altLang="en-US" dirty="0"/>
              <a:t> </a:t>
            </a:r>
          </a:p>
          <a:p>
            <a:r>
              <a:rPr lang="en-US" altLang="en-US" dirty="0"/>
              <a:t>Bob thinks of a plaintext </a:t>
            </a:r>
            <a:r>
              <a:rPr lang="en-US" altLang="en-US" i="1" dirty="0"/>
              <a:t>m</a:t>
            </a:r>
            <a:r>
              <a:rPr lang="en-US" altLang="en-US" dirty="0"/>
              <a:t>(&lt;</a:t>
            </a:r>
            <a:r>
              <a:rPr lang="en-US" altLang="en-US" i="1" dirty="0"/>
              <a:t>n</a:t>
            </a:r>
            <a:r>
              <a:rPr lang="en-US" altLang="en-US" dirty="0"/>
              <a:t>) = </a:t>
            </a:r>
            <a:r>
              <a:rPr lang="en-US" altLang="en-US" b="1" dirty="0"/>
              <a:t>18</a:t>
            </a:r>
          </a:p>
          <a:p>
            <a:r>
              <a:rPr lang="en-US" altLang="en-US" dirty="0"/>
              <a:t>Encrypt with Alice’s public key </a:t>
            </a:r>
            <a:r>
              <a:rPr lang="en-US" altLang="en-US" b="1" dirty="0"/>
              <a:t>(3,55)</a:t>
            </a:r>
          </a:p>
          <a:p>
            <a:r>
              <a:rPr lang="en-US" altLang="en-US" i="1" dirty="0"/>
              <a:t>c</a:t>
            </a:r>
            <a:r>
              <a:rPr lang="en-US" altLang="en-US" dirty="0"/>
              <a:t>=E</a:t>
            </a:r>
            <a:r>
              <a:rPr lang="en-US" altLang="en-US" b="1" baseline="-25000" dirty="0"/>
              <a:t>3;55</a:t>
            </a:r>
            <a:r>
              <a:rPr lang="en-US" altLang="en-US" dirty="0"/>
              <a:t>(18)=18</a:t>
            </a:r>
            <a:r>
              <a:rPr lang="en-US" altLang="en-US" baseline="30000" dirty="0"/>
              <a:t>3 </a:t>
            </a:r>
            <a:r>
              <a:rPr lang="en-US" altLang="en-US" dirty="0"/>
              <a:t>mod(55) = 5832 mod(55) = </a:t>
            </a:r>
            <a:r>
              <a:rPr lang="en-US" altLang="en-US" b="1" dirty="0"/>
              <a:t>2</a:t>
            </a:r>
          </a:p>
          <a:p>
            <a:r>
              <a:rPr lang="en-US" altLang="en-US" dirty="0"/>
              <a:t>send message </a:t>
            </a:r>
            <a:r>
              <a:rPr lang="en-US" altLang="en-US" b="1" dirty="0"/>
              <a:t>“2</a:t>
            </a:r>
            <a:r>
              <a:rPr lang="en-US" altLang="en-US" b="1" dirty="0" smtClean="0"/>
              <a:t>”</a:t>
            </a:r>
            <a:endParaRPr lang="en-US" altLang="en-US" dirty="0">
              <a:solidFill>
                <a:schemeClr val="accent2"/>
              </a:solidFill>
            </a:endParaRPr>
          </a:p>
          <a:p>
            <a:pPr>
              <a:buFont typeface="Wingdings" panose="05000000000000000000" pitchFamily="2" charset="2"/>
              <a:buNone/>
            </a:pPr>
            <a:r>
              <a:rPr lang="en-US" altLang="en-US" dirty="0">
                <a:solidFill>
                  <a:schemeClr val="accent2"/>
                </a:solidFill>
              </a:rPr>
              <a:t>Decryption:</a:t>
            </a:r>
          </a:p>
          <a:p>
            <a:r>
              <a:rPr lang="en-US" altLang="en-US" dirty="0"/>
              <a:t>Alice gets </a:t>
            </a:r>
            <a:r>
              <a:rPr lang="en-US" altLang="en-US" b="1" dirty="0"/>
              <a:t>“2”</a:t>
            </a:r>
            <a:endParaRPr lang="en-US" altLang="en-US" dirty="0"/>
          </a:p>
          <a:p>
            <a:r>
              <a:rPr lang="en-US" altLang="en-US" dirty="0"/>
              <a:t>she knows private key </a:t>
            </a:r>
            <a:r>
              <a:rPr lang="en-US" altLang="en-US" b="1" dirty="0"/>
              <a:t>(27,55)</a:t>
            </a:r>
            <a:endParaRPr lang="en-US" altLang="en-US" dirty="0"/>
          </a:p>
          <a:p>
            <a:r>
              <a:rPr lang="en-US" altLang="en-US" dirty="0"/>
              <a:t>E</a:t>
            </a:r>
            <a:r>
              <a:rPr lang="en-US" altLang="en-US" b="1" baseline="-25000" dirty="0"/>
              <a:t>27;55</a:t>
            </a:r>
            <a:r>
              <a:rPr lang="en-US" altLang="en-US" dirty="0"/>
              <a:t>(2) = 2</a:t>
            </a:r>
            <a:r>
              <a:rPr lang="en-US" altLang="en-US" baseline="30000" dirty="0"/>
              <a:t>27</a:t>
            </a:r>
            <a:r>
              <a:rPr lang="en-US" altLang="en-US" dirty="0"/>
              <a:t> mod(55) = </a:t>
            </a:r>
            <a:r>
              <a:rPr lang="en-US" altLang="en-US" b="1" dirty="0"/>
              <a:t>18 </a:t>
            </a:r>
            <a:r>
              <a:rPr lang="en-US" altLang="en-US" dirty="0" smtClean="0"/>
              <a:t>!</a:t>
            </a:r>
          </a:p>
          <a:p>
            <a:pPr marL="0" indent="0">
              <a:buNone/>
            </a:pPr>
            <a:endParaRPr lang="en-US" altLang="en-US" dirty="0" smtClean="0"/>
          </a:p>
          <a:p>
            <a:pPr marL="0" indent="0">
              <a:buNone/>
            </a:pPr>
            <a:r>
              <a:rPr lang="en-US" altLang="en-US" sz="2400" b="1" dirty="0" smtClean="0">
                <a:solidFill>
                  <a:schemeClr val="tx2"/>
                </a:solidFill>
              </a:rPr>
              <a:t>If </a:t>
            </a:r>
            <a:r>
              <a:rPr lang="en-US" altLang="en-US" sz="2400" b="1" dirty="0">
                <a:solidFill>
                  <a:schemeClr val="tx2"/>
                </a:solidFill>
              </a:rPr>
              <a:t>you just have (3,55), it’s hard to get the 27</a:t>
            </a:r>
            <a:r>
              <a:rPr lang="en-US" altLang="en-US" sz="2400" b="1" dirty="0" smtClean="0">
                <a:solidFill>
                  <a:schemeClr val="tx2"/>
                </a:solidFill>
              </a:rPr>
              <a:t>…</a:t>
            </a:r>
          </a:p>
          <a:p>
            <a:pPr marL="0" indent="0">
              <a:buNone/>
            </a:pPr>
            <a:r>
              <a:rPr lang="en-US" altLang="en-US" sz="1800" i="1" dirty="0" smtClean="0">
                <a:solidFill>
                  <a:srgbClr val="001A3B"/>
                </a:solidFill>
              </a:rPr>
              <a:t>but also: the maximum plaintext is limited by the modulus length</a:t>
            </a:r>
            <a:endParaRPr lang="en-GB" altLang="en-US" sz="1800" i="1" dirty="0">
              <a:solidFill>
                <a:srgbClr val="001A3B"/>
              </a:solidFill>
            </a:endParaRPr>
          </a:p>
        </p:txBody>
      </p:sp>
      <p:sp>
        <p:nvSpPr>
          <p:cNvPr id="6" name="Cloud"/>
          <p:cNvSpPr>
            <a:spLocks noChangeAspect="1" noEditPoints="1" noChangeArrowheads="1"/>
          </p:cNvSpPr>
          <p:nvPr/>
        </p:nvSpPr>
        <p:spPr bwMode="auto">
          <a:xfrm>
            <a:off x="6275388" y="1022270"/>
            <a:ext cx="1752600" cy="117475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0"/>
                </a:cubicBezTo>
                <a:cubicBezTo>
                  <a:pt x="475" y="16325"/>
                  <a:pt x="1451" y="17650"/>
                  <a:pt x="2655" y="17650"/>
                </a:cubicBezTo>
                <a:cubicBezTo>
                  <a:pt x="2739" y="17649"/>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r>
              <a:rPr lang="en-US" altLang="en-US" sz="2400" b="1">
                <a:latin typeface="Arial" panose="020B0604020202020204" pitchFamily="34" charset="0"/>
              </a:rPr>
              <a:t>(3,55)</a:t>
            </a:r>
            <a:endParaRPr lang="en-GB" altLang="en-US" sz="2400" b="1">
              <a:latin typeface="Arial" panose="020B0604020202020204" pitchFamily="34" charset="0"/>
            </a:endParaRPr>
          </a:p>
        </p:txBody>
      </p:sp>
      <p:sp>
        <p:nvSpPr>
          <p:cNvPr id="7" name="Text Box 5"/>
          <p:cNvSpPr txBox="1">
            <a:spLocks noChangeArrowheads="1"/>
          </p:cNvSpPr>
          <p:nvPr/>
        </p:nvSpPr>
        <p:spPr bwMode="auto">
          <a:xfrm>
            <a:off x="6040438" y="2374575"/>
            <a:ext cx="2989262"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dirty="0" err="1">
                <a:solidFill>
                  <a:schemeClr val="tx2"/>
                </a:solidFill>
                <a:latin typeface="Arial" panose="020B0604020202020204" pitchFamily="34" charset="0"/>
              </a:rPr>
              <a:t>E</a:t>
            </a:r>
            <a:r>
              <a:rPr lang="en-US" altLang="en-US" sz="1800" i="1" baseline="-25000" dirty="0" err="1">
                <a:solidFill>
                  <a:schemeClr val="tx2"/>
                </a:solidFill>
                <a:latin typeface="Arial" panose="020B0604020202020204" pitchFamily="34" charset="0"/>
              </a:rPr>
              <a:t>e,n</a:t>
            </a:r>
            <a:r>
              <a:rPr lang="en-US" altLang="en-US" sz="1800" dirty="0">
                <a:solidFill>
                  <a:schemeClr val="tx2"/>
                </a:solidFill>
                <a:latin typeface="Arial" panose="020B0604020202020204" pitchFamily="34" charset="0"/>
              </a:rPr>
              <a:t>(</a:t>
            </a:r>
            <a:r>
              <a:rPr lang="en-US" altLang="en-US" sz="1800" i="1" dirty="0">
                <a:solidFill>
                  <a:schemeClr val="tx2"/>
                </a:solidFill>
                <a:latin typeface="Arial" panose="020B0604020202020204" pitchFamily="34" charset="0"/>
              </a:rPr>
              <a:t>m</a:t>
            </a:r>
            <a:r>
              <a:rPr lang="en-US" altLang="en-US" sz="1800" dirty="0">
                <a:solidFill>
                  <a:schemeClr val="tx2"/>
                </a:solidFill>
                <a:latin typeface="Arial" panose="020B0604020202020204" pitchFamily="34" charset="0"/>
              </a:rPr>
              <a:t>) = </a:t>
            </a:r>
            <a:r>
              <a:rPr lang="en-US" altLang="en-US" sz="1800" i="1" dirty="0">
                <a:solidFill>
                  <a:schemeClr val="tx2"/>
                </a:solidFill>
                <a:latin typeface="Arial" panose="020B0604020202020204" pitchFamily="34" charset="0"/>
              </a:rPr>
              <a:t>m</a:t>
            </a:r>
            <a:r>
              <a:rPr lang="en-US" altLang="en-US" sz="1800" i="1" baseline="30000" dirty="0">
                <a:solidFill>
                  <a:schemeClr val="tx2"/>
                </a:solidFill>
                <a:latin typeface="Arial" panose="020B0604020202020204" pitchFamily="34" charset="0"/>
              </a:rPr>
              <a:t>e</a:t>
            </a:r>
            <a:r>
              <a:rPr lang="en-US" altLang="en-US" sz="1800" dirty="0">
                <a:solidFill>
                  <a:schemeClr val="tx2"/>
                </a:solidFill>
                <a:latin typeface="Arial" panose="020B0604020202020204" pitchFamily="34" charset="0"/>
              </a:rPr>
              <a:t> mod(</a:t>
            </a:r>
            <a:r>
              <a:rPr lang="en-US" altLang="en-US" sz="1800" i="1" dirty="0">
                <a:solidFill>
                  <a:schemeClr val="tx2"/>
                </a:solidFill>
                <a:latin typeface="Arial" panose="020B0604020202020204" pitchFamily="34" charset="0"/>
              </a:rPr>
              <a:t>n</a:t>
            </a:r>
            <a:r>
              <a:rPr lang="en-US" altLang="en-US" sz="1800" dirty="0">
                <a:solidFill>
                  <a:schemeClr val="tx2"/>
                </a:solidFill>
                <a:latin typeface="Arial" panose="020B0604020202020204" pitchFamily="34" charset="0"/>
              </a:rPr>
              <a:t>)</a:t>
            </a:r>
          </a:p>
          <a:p>
            <a:r>
              <a:rPr lang="en-US" altLang="en-US" sz="1800" dirty="0" err="1">
                <a:solidFill>
                  <a:schemeClr val="tx2"/>
                </a:solidFill>
                <a:latin typeface="Arial" panose="020B0604020202020204" pitchFamily="34" charset="0"/>
              </a:rPr>
              <a:t>D</a:t>
            </a:r>
            <a:r>
              <a:rPr lang="en-US" altLang="en-US" sz="1800" i="1" baseline="-25000" dirty="0" err="1">
                <a:solidFill>
                  <a:schemeClr val="tx2"/>
                </a:solidFill>
                <a:latin typeface="Arial" panose="020B0604020202020204" pitchFamily="34" charset="0"/>
              </a:rPr>
              <a:t>d,n</a:t>
            </a:r>
            <a:r>
              <a:rPr lang="en-US" altLang="en-US" sz="1800" dirty="0">
                <a:solidFill>
                  <a:schemeClr val="tx2"/>
                </a:solidFill>
                <a:latin typeface="Arial" panose="020B0604020202020204" pitchFamily="34" charset="0"/>
              </a:rPr>
              <a:t>(</a:t>
            </a:r>
            <a:r>
              <a:rPr lang="en-US" altLang="en-US" sz="1800" i="1" dirty="0">
                <a:solidFill>
                  <a:schemeClr val="tx2"/>
                </a:solidFill>
                <a:latin typeface="Arial" panose="020B0604020202020204" pitchFamily="34" charset="0"/>
              </a:rPr>
              <a:t>c</a:t>
            </a:r>
            <a:r>
              <a:rPr lang="en-US" altLang="en-US" sz="1800" dirty="0">
                <a:solidFill>
                  <a:schemeClr val="tx2"/>
                </a:solidFill>
                <a:latin typeface="Arial" panose="020B0604020202020204" pitchFamily="34" charset="0"/>
              </a:rPr>
              <a:t>) = </a:t>
            </a:r>
            <a:r>
              <a:rPr lang="en-US" altLang="en-US" sz="1800" i="1" dirty="0">
                <a:solidFill>
                  <a:schemeClr val="tx2"/>
                </a:solidFill>
                <a:latin typeface="Arial" panose="020B0604020202020204" pitchFamily="34" charset="0"/>
              </a:rPr>
              <a:t>c</a:t>
            </a:r>
            <a:r>
              <a:rPr lang="en-US" altLang="en-US" sz="1800" i="1" baseline="30000" dirty="0">
                <a:solidFill>
                  <a:schemeClr val="tx2"/>
                </a:solidFill>
                <a:latin typeface="Arial" panose="020B0604020202020204" pitchFamily="34" charset="0"/>
              </a:rPr>
              <a:t>d</a:t>
            </a:r>
            <a:r>
              <a:rPr lang="en-US" altLang="en-US" sz="1800" dirty="0">
                <a:solidFill>
                  <a:schemeClr val="tx2"/>
                </a:solidFill>
                <a:latin typeface="Arial" panose="020B0604020202020204" pitchFamily="34" charset="0"/>
              </a:rPr>
              <a:t> mod(</a:t>
            </a:r>
            <a:r>
              <a:rPr lang="en-US" altLang="en-US" sz="1800" i="1" dirty="0">
                <a:solidFill>
                  <a:schemeClr val="tx2"/>
                </a:solidFill>
                <a:latin typeface="Arial" panose="020B0604020202020204" pitchFamily="34" charset="0"/>
              </a:rPr>
              <a:t>n</a:t>
            </a:r>
            <a:r>
              <a:rPr lang="en-US" altLang="en-US" sz="1800" dirty="0">
                <a:solidFill>
                  <a:schemeClr val="tx2"/>
                </a:solidFill>
                <a:latin typeface="Arial" panose="020B0604020202020204" pitchFamily="34" charset="0"/>
              </a:rPr>
              <a:t>)</a:t>
            </a:r>
          </a:p>
          <a:p>
            <a:r>
              <a:rPr lang="en-US" altLang="en-US" sz="1800" i="1" dirty="0">
                <a:solidFill>
                  <a:schemeClr val="tx2"/>
                </a:solidFill>
                <a:latin typeface="Arial" panose="020B0604020202020204" pitchFamily="34" charset="0"/>
              </a:rPr>
              <a:t>m </a:t>
            </a:r>
            <a:r>
              <a:rPr lang="en-US" altLang="en-US" sz="1800" dirty="0">
                <a:solidFill>
                  <a:schemeClr val="tx2"/>
                </a:solidFill>
                <a:latin typeface="Arial" panose="020B0604020202020204" pitchFamily="34" charset="0"/>
              </a:rPr>
              <a:t>= D(E(</a:t>
            </a:r>
            <a:r>
              <a:rPr lang="en-US" altLang="en-US" sz="1800" i="1" dirty="0">
                <a:solidFill>
                  <a:schemeClr val="tx2"/>
                </a:solidFill>
                <a:latin typeface="Arial" panose="020B0604020202020204" pitchFamily="34" charset="0"/>
              </a:rPr>
              <a:t>m</a:t>
            </a:r>
            <a:r>
              <a:rPr lang="en-US" altLang="en-US" sz="1800" dirty="0">
                <a:solidFill>
                  <a:schemeClr val="tx2"/>
                </a:solidFill>
                <a:latin typeface="Arial" panose="020B0604020202020204" pitchFamily="34" charset="0"/>
              </a:rPr>
              <a:t>)) = E(D(</a:t>
            </a:r>
            <a:r>
              <a:rPr lang="en-US" altLang="en-US" sz="1800" i="1" dirty="0">
                <a:solidFill>
                  <a:schemeClr val="tx2"/>
                </a:solidFill>
                <a:latin typeface="Arial" panose="020B0604020202020204" pitchFamily="34" charset="0"/>
              </a:rPr>
              <a:t>m</a:t>
            </a:r>
            <a:r>
              <a:rPr lang="en-US" altLang="en-US" sz="1800" dirty="0">
                <a:solidFill>
                  <a:schemeClr val="tx2"/>
                </a:solidFill>
                <a:latin typeface="Arial" panose="020B0604020202020204" pitchFamily="34" charset="0"/>
              </a:rPr>
              <a:t>))</a:t>
            </a:r>
          </a:p>
          <a:p>
            <a:r>
              <a:rPr lang="en-US" altLang="en-US" sz="1800" dirty="0">
                <a:solidFill>
                  <a:schemeClr val="tx2"/>
                </a:solidFill>
                <a:latin typeface="Arial" panose="020B0604020202020204" pitchFamily="34" charset="0"/>
              </a:rPr>
              <a:t>if </a:t>
            </a:r>
            <a:r>
              <a:rPr lang="en-US" altLang="en-US" sz="1800" dirty="0" err="1">
                <a:solidFill>
                  <a:schemeClr val="tx2"/>
                </a:solidFill>
                <a:latin typeface="Arial" panose="020B0604020202020204" pitchFamily="34" charset="0"/>
              </a:rPr>
              <a:t>a.o.</a:t>
            </a:r>
            <a:r>
              <a:rPr lang="en-US" altLang="en-US" sz="1800" dirty="0">
                <a:solidFill>
                  <a:schemeClr val="tx2"/>
                </a:solidFill>
                <a:latin typeface="Arial" panose="020B0604020202020204" pitchFamily="34" charset="0"/>
              </a:rPr>
              <a:t> if	</a:t>
            </a:r>
            <a:r>
              <a:rPr lang="en-US" altLang="en-US" sz="1800" i="1" dirty="0">
                <a:solidFill>
                  <a:schemeClr val="tx2"/>
                </a:solidFill>
                <a:latin typeface="Arial" panose="020B0604020202020204" pitchFamily="34" charset="0"/>
              </a:rPr>
              <a:t>de </a:t>
            </a:r>
            <a:r>
              <a:rPr lang="en-US" altLang="en-US" sz="1800" dirty="0">
                <a:solidFill>
                  <a:schemeClr val="tx2"/>
                </a:solidFill>
                <a:latin typeface="Arial" panose="020B0604020202020204" pitchFamily="34" charset="0"/>
              </a:rPr>
              <a:t>= 1 mod(</a:t>
            </a:r>
            <a:r>
              <a:rPr lang="en-US" altLang="en-US" sz="1800" i="1" dirty="0">
                <a:solidFill>
                  <a:schemeClr val="tx2"/>
                </a:solidFill>
                <a:latin typeface="Arial" panose="020B0604020202020204" pitchFamily="34" charset="0"/>
                <a:sym typeface="Symbol" panose="05050102010706020507" pitchFamily="18" charset="2"/>
              </a:rPr>
              <a:t></a:t>
            </a:r>
            <a:r>
              <a:rPr lang="en-US" altLang="en-US" sz="1800" dirty="0">
                <a:solidFill>
                  <a:schemeClr val="tx2"/>
                </a:solidFill>
                <a:latin typeface="Arial" panose="020B0604020202020204" pitchFamily="34" charset="0"/>
                <a:sym typeface="Symbol" panose="05050102010706020507" pitchFamily="18" charset="2"/>
              </a:rPr>
              <a:t>(</a:t>
            </a:r>
            <a:r>
              <a:rPr lang="en-US" altLang="en-US" sz="1800" i="1" dirty="0" err="1">
                <a:solidFill>
                  <a:schemeClr val="tx2"/>
                </a:solidFill>
                <a:latin typeface="Arial" panose="020B0604020202020204" pitchFamily="34" charset="0"/>
                <a:sym typeface="Symbol" panose="05050102010706020507" pitchFamily="18" charset="2"/>
              </a:rPr>
              <a:t>p</a:t>
            </a:r>
            <a:r>
              <a:rPr lang="en-US" altLang="en-US" sz="1800" dirty="0" err="1">
                <a:solidFill>
                  <a:schemeClr val="tx2"/>
                </a:solidFill>
                <a:latin typeface="Arial" panose="020B0604020202020204" pitchFamily="34" charset="0"/>
                <a:sym typeface="Symbol" panose="05050102010706020507" pitchFamily="18" charset="2"/>
              </a:rPr>
              <a:t>,</a:t>
            </a:r>
            <a:r>
              <a:rPr lang="en-US" altLang="en-US" sz="1800" i="1" dirty="0" err="1">
                <a:solidFill>
                  <a:schemeClr val="tx2"/>
                </a:solidFill>
                <a:latin typeface="Arial" panose="020B0604020202020204" pitchFamily="34" charset="0"/>
                <a:sym typeface="Symbol" panose="05050102010706020507" pitchFamily="18" charset="2"/>
              </a:rPr>
              <a:t>q</a:t>
            </a:r>
            <a:r>
              <a:rPr lang="en-US" altLang="en-US" sz="1800" dirty="0">
                <a:solidFill>
                  <a:schemeClr val="tx2"/>
                </a:solidFill>
                <a:latin typeface="Arial" panose="020B0604020202020204" pitchFamily="34" charset="0"/>
                <a:sym typeface="Symbol" panose="05050102010706020507" pitchFamily="18" charset="2"/>
              </a:rPr>
              <a:t>))</a:t>
            </a:r>
          </a:p>
          <a:p>
            <a:r>
              <a:rPr lang="en-US" altLang="en-US" sz="1800" dirty="0">
                <a:solidFill>
                  <a:schemeClr val="tx2"/>
                </a:solidFill>
                <a:latin typeface="Arial" panose="020B0604020202020204" pitchFamily="34" charset="0"/>
                <a:sym typeface="Symbol" panose="05050102010706020507" pitchFamily="18" charset="2"/>
              </a:rPr>
              <a:t>where	</a:t>
            </a:r>
            <a:r>
              <a:rPr lang="en-GB" altLang="en-US" sz="1800" i="1" dirty="0">
                <a:solidFill>
                  <a:schemeClr val="tx2"/>
                </a:solidFill>
                <a:latin typeface="Arial" panose="020B0604020202020204" pitchFamily="34" charset="0"/>
                <a:sym typeface="Symbol" panose="05050102010706020507" pitchFamily="18" charset="2"/>
              </a:rPr>
              <a:t></a:t>
            </a:r>
            <a:r>
              <a:rPr lang="en-US" altLang="en-US" sz="1800" dirty="0">
                <a:solidFill>
                  <a:schemeClr val="tx2"/>
                </a:solidFill>
                <a:latin typeface="Arial" panose="020B0604020202020204" pitchFamily="34" charset="0"/>
                <a:sym typeface="Symbol" panose="05050102010706020507" pitchFamily="18" charset="2"/>
              </a:rPr>
              <a:t>(</a:t>
            </a:r>
            <a:r>
              <a:rPr lang="en-US" altLang="en-US" sz="1800" i="1" dirty="0" err="1">
                <a:solidFill>
                  <a:schemeClr val="tx2"/>
                </a:solidFill>
                <a:latin typeface="Arial" panose="020B0604020202020204" pitchFamily="34" charset="0"/>
                <a:sym typeface="Symbol" panose="05050102010706020507" pitchFamily="18" charset="2"/>
              </a:rPr>
              <a:t>p</a:t>
            </a:r>
            <a:r>
              <a:rPr lang="en-US" altLang="en-US" sz="1800" dirty="0" err="1">
                <a:solidFill>
                  <a:schemeClr val="tx2"/>
                </a:solidFill>
                <a:latin typeface="Arial" panose="020B0604020202020204" pitchFamily="34" charset="0"/>
                <a:sym typeface="Symbol" panose="05050102010706020507" pitchFamily="18" charset="2"/>
              </a:rPr>
              <a:t>,</a:t>
            </a:r>
            <a:r>
              <a:rPr lang="en-US" altLang="en-US" sz="1800" i="1" dirty="0" err="1">
                <a:solidFill>
                  <a:schemeClr val="tx2"/>
                </a:solidFill>
                <a:latin typeface="Arial" panose="020B0604020202020204" pitchFamily="34" charset="0"/>
                <a:sym typeface="Symbol" panose="05050102010706020507" pitchFamily="18" charset="2"/>
              </a:rPr>
              <a:t>q</a:t>
            </a:r>
            <a:r>
              <a:rPr lang="en-US" altLang="en-US" sz="1800" dirty="0">
                <a:solidFill>
                  <a:schemeClr val="tx2"/>
                </a:solidFill>
                <a:latin typeface="Arial" panose="020B0604020202020204" pitchFamily="34" charset="0"/>
                <a:sym typeface="Symbol" panose="05050102010706020507" pitchFamily="18" charset="2"/>
              </a:rPr>
              <a:t>) = (</a:t>
            </a:r>
            <a:r>
              <a:rPr lang="en-US" altLang="en-US" sz="1800" i="1" dirty="0">
                <a:solidFill>
                  <a:schemeClr val="tx2"/>
                </a:solidFill>
                <a:latin typeface="Arial" panose="020B0604020202020204" pitchFamily="34" charset="0"/>
                <a:sym typeface="Symbol" panose="05050102010706020507" pitchFamily="18" charset="2"/>
              </a:rPr>
              <a:t>p</a:t>
            </a:r>
            <a:r>
              <a:rPr lang="en-US" altLang="en-US" sz="1800" dirty="0">
                <a:solidFill>
                  <a:schemeClr val="tx2"/>
                </a:solidFill>
                <a:latin typeface="Arial" panose="020B0604020202020204" pitchFamily="34" charset="0"/>
                <a:sym typeface="Symbol" panose="05050102010706020507" pitchFamily="18" charset="2"/>
              </a:rPr>
              <a:t>-1)(</a:t>
            </a:r>
            <a:r>
              <a:rPr lang="en-US" altLang="en-US" sz="1800" i="1" dirty="0">
                <a:solidFill>
                  <a:schemeClr val="tx2"/>
                </a:solidFill>
                <a:latin typeface="Arial" panose="020B0604020202020204" pitchFamily="34" charset="0"/>
                <a:sym typeface="Symbol" panose="05050102010706020507" pitchFamily="18" charset="2"/>
              </a:rPr>
              <a:t>q</a:t>
            </a:r>
            <a:r>
              <a:rPr lang="en-US" altLang="en-US" sz="1800" dirty="0">
                <a:solidFill>
                  <a:schemeClr val="tx2"/>
                </a:solidFill>
                <a:latin typeface="Arial" panose="020B0604020202020204" pitchFamily="34" charset="0"/>
                <a:sym typeface="Symbol" panose="05050102010706020507" pitchFamily="18" charset="2"/>
              </a:rPr>
              <a:t>-1)</a:t>
            </a:r>
            <a:endParaRPr lang="en-GB" altLang="en-US" sz="1800" dirty="0">
              <a:solidFill>
                <a:schemeClr val="tx2"/>
              </a:solidFill>
              <a:latin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35158038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2">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most used asymmetric crypto application</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87</a:t>
            </a:fld>
            <a:endParaRPr lang="nl-NL" dirty="0"/>
          </a:p>
        </p:txBody>
      </p:sp>
      <p:sp>
        <p:nvSpPr>
          <p:cNvPr id="6" name="Text Placeholder 5"/>
          <p:cNvSpPr>
            <a:spLocks noGrp="1"/>
          </p:cNvSpPr>
          <p:nvPr>
            <p:ph type="body" sz="quarter" idx="13"/>
          </p:nvPr>
        </p:nvSpPr>
        <p:spPr>
          <a:xfrm>
            <a:off x="215583" y="1066801"/>
            <a:ext cx="4477329" cy="3185160"/>
          </a:xfrm>
        </p:spPr>
        <p:txBody>
          <a:bodyPr/>
          <a:lstStyle/>
          <a:p>
            <a:pPr marL="0" indent="0">
              <a:buNone/>
            </a:pPr>
            <a:r>
              <a:rPr lang="en-US" sz="1800" dirty="0" smtClean="0"/>
              <a:t>Asymmetric crypto underpins </a:t>
            </a:r>
            <a:br>
              <a:rPr lang="en-US" sz="1800" dirty="0" smtClean="0"/>
            </a:br>
            <a:r>
              <a:rPr lang="en-US" sz="1800" dirty="0" smtClean="0"/>
              <a:t>the transport layer security </a:t>
            </a:r>
            <a:br>
              <a:rPr lang="en-US" sz="1800" dirty="0" smtClean="0"/>
            </a:br>
            <a:r>
              <a:rPr lang="en-US" sz="1800" dirty="0" smtClean="0"/>
              <a:t>of all of the web today</a:t>
            </a:r>
          </a:p>
          <a:p>
            <a:pPr marL="0" indent="0">
              <a:buNone/>
            </a:pPr>
            <a:endParaRPr lang="en-US" sz="1800" dirty="0"/>
          </a:p>
          <a:p>
            <a:r>
              <a:rPr lang="en-US" sz="1800" dirty="0" smtClean="0">
                <a:solidFill>
                  <a:srgbClr val="00479E"/>
                </a:solidFill>
              </a:rPr>
              <a:t>ASN.1 syntax data with </a:t>
            </a:r>
            <a:br>
              <a:rPr lang="en-US" sz="1800" dirty="0" smtClean="0">
                <a:solidFill>
                  <a:srgbClr val="00479E"/>
                </a:solidFill>
              </a:rPr>
            </a:br>
            <a:r>
              <a:rPr lang="en-US" sz="1800" dirty="0" smtClean="0">
                <a:solidFill>
                  <a:srgbClr val="00479E"/>
                </a:solidFill>
              </a:rPr>
              <a:t>X.509 (RFC5280) structure</a:t>
            </a:r>
          </a:p>
          <a:p>
            <a:r>
              <a:rPr lang="en-US" sz="1800" dirty="0">
                <a:solidFill>
                  <a:srgbClr val="00479E"/>
                </a:solidFill>
              </a:rPr>
              <a:t>mostly RSA or Elliptic Curves (EC)</a:t>
            </a:r>
          </a:p>
          <a:p>
            <a:r>
              <a:rPr lang="en-US" sz="1800" dirty="0" smtClean="0">
                <a:solidFill>
                  <a:srgbClr val="00479E"/>
                </a:solidFill>
              </a:rPr>
              <a:t>used to negotiate a </a:t>
            </a:r>
            <a:br>
              <a:rPr lang="en-US" sz="1800" dirty="0" smtClean="0">
                <a:solidFill>
                  <a:srgbClr val="00479E"/>
                </a:solidFill>
              </a:rPr>
            </a:br>
            <a:r>
              <a:rPr lang="en-US" sz="1800" dirty="0" smtClean="0">
                <a:solidFill>
                  <a:srgbClr val="00479E"/>
                </a:solidFill>
              </a:rPr>
              <a:t>(symmetric) bulk cipher (typically AES)</a:t>
            </a:r>
          </a:p>
          <a:p>
            <a:endParaRPr lang="en-US" sz="1800" dirty="0" smtClean="0">
              <a:solidFill>
                <a:srgbClr val="00479E"/>
              </a:solidFill>
            </a:endParaRPr>
          </a:p>
          <a:p>
            <a:pPr marL="0" indent="0">
              <a:buNone/>
            </a:pPr>
            <a:r>
              <a:rPr lang="en-US" sz="1800" dirty="0" smtClean="0">
                <a:solidFill>
                  <a:srgbClr val="00479E"/>
                </a:solidFill>
              </a:rPr>
              <a:t>then used to protect channel to usually </a:t>
            </a:r>
            <a:r>
              <a:rPr lang="en-US" sz="1800" i="1" dirty="0" smtClean="0">
                <a:solidFill>
                  <a:srgbClr val="00479E"/>
                </a:solidFill>
              </a:rPr>
              <a:t>unauthenticated </a:t>
            </a:r>
            <a:r>
              <a:rPr lang="en-US" sz="1800" dirty="0" smtClean="0">
                <a:solidFill>
                  <a:srgbClr val="00479E"/>
                </a:solidFill>
              </a:rPr>
              <a:t>client application (browser)</a:t>
            </a:r>
            <a:endParaRPr lang="en-GB" sz="1800" dirty="0">
              <a:solidFill>
                <a:srgbClr val="00479E"/>
              </a:solidFill>
            </a:endParaRPr>
          </a:p>
        </p:txBody>
      </p:sp>
      <p:pic>
        <p:nvPicPr>
          <p:cNvPr id="8" name="Picture 7"/>
          <p:cNvPicPr>
            <a:picLocks noChangeAspect="1"/>
          </p:cNvPicPr>
          <p:nvPr/>
        </p:nvPicPr>
        <p:blipFill>
          <a:blip r:embed="rId2"/>
          <a:stretch>
            <a:fillRect/>
          </a:stretch>
        </p:blipFill>
        <p:spPr>
          <a:xfrm>
            <a:off x="3732235" y="964464"/>
            <a:ext cx="5059680" cy="1995248"/>
          </a:xfrm>
          <a:prstGeom prst="rect">
            <a:avLst/>
          </a:prstGeom>
          <a:ln>
            <a:solidFill>
              <a:schemeClr val="tx2"/>
            </a:solidFill>
          </a:ln>
        </p:spPr>
      </p:pic>
      <p:pic>
        <p:nvPicPr>
          <p:cNvPr id="9" name="Picture 8"/>
          <p:cNvPicPr>
            <a:picLocks noChangeAspect="1"/>
          </p:cNvPicPr>
          <p:nvPr/>
        </p:nvPicPr>
        <p:blipFill>
          <a:blip r:embed="rId3"/>
          <a:stretch>
            <a:fillRect/>
          </a:stretch>
        </p:blipFill>
        <p:spPr>
          <a:xfrm>
            <a:off x="4809964" y="2440623"/>
            <a:ext cx="3691506" cy="2435099"/>
          </a:xfrm>
          <a:prstGeom prst="rect">
            <a:avLst/>
          </a:prstGeom>
          <a:ln>
            <a:solidFill>
              <a:schemeClr val="tx2"/>
            </a:solidFill>
          </a:ln>
        </p:spPr>
      </p:pic>
    </p:spTree>
    <p:extLst>
      <p:ext uri="{BB962C8B-B14F-4D97-AF65-F5344CB8AC3E}">
        <p14:creationId xmlns:p14="http://schemas.microsoft.com/office/powerpoint/2010/main" val="22676365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550081" y="762421"/>
            <a:ext cx="2167705" cy="1345989"/>
          </a:xfrm>
          <a:prstGeom prst="rect">
            <a:avLst/>
          </a:prstGeom>
        </p:spPr>
      </p:pic>
      <p:sp>
        <p:nvSpPr>
          <p:cNvPr id="2" name="Title 1"/>
          <p:cNvSpPr>
            <a:spLocks noGrp="1"/>
          </p:cNvSpPr>
          <p:nvPr>
            <p:ph type="title"/>
          </p:nvPr>
        </p:nvSpPr>
        <p:spPr>
          <a:xfrm>
            <a:off x="360000" y="310695"/>
            <a:ext cx="8684940" cy="567000"/>
          </a:xfrm>
        </p:spPr>
        <p:txBody>
          <a:bodyPr>
            <a:noAutofit/>
          </a:bodyPr>
          <a:lstStyle/>
          <a:p>
            <a:r>
              <a:rPr lang="en-US" sz="2700" dirty="0" smtClean="0"/>
              <a:t>Multipurpose federation with SAML: </a:t>
            </a:r>
            <a:r>
              <a:rPr lang="en-US" sz="2700" dirty="0" err="1" smtClean="0"/>
              <a:t>SURFconext</a:t>
            </a:r>
            <a:r>
              <a:rPr lang="en-US" sz="2700" dirty="0"/>
              <a:t> </a:t>
            </a:r>
            <a:r>
              <a:rPr lang="en-US" sz="2700" dirty="0" smtClean="0"/>
              <a:t>&amp; eduGAIN</a:t>
            </a:r>
            <a:endParaRPr lang="en-GB" sz="2700"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88</a:t>
            </a:fld>
            <a:endParaRPr lang="nl-NL" dirty="0"/>
          </a:p>
        </p:txBody>
      </p:sp>
      <p:sp>
        <p:nvSpPr>
          <p:cNvPr id="6" name="Text Placeholder 5"/>
          <p:cNvSpPr>
            <a:spLocks noGrp="1"/>
          </p:cNvSpPr>
          <p:nvPr>
            <p:ph type="body" sz="quarter" idx="14"/>
          </p:nvPr>
        </p:nvSpPr>
        <p:spPr/>
        <p:txBody>
          <a:bodyPr/>
          <a:lstStyle/>
          <a:p>
            <a:r>
              <a:rPr lang="en-US" dirty="0" smtClean="0"/>
              <a:t>Images: </a:t>
            </a:r>
            <a:r>
              <a:rPr lang="en-US" dirty="0" err="1" smtClean="0"/>
              <a:t>SURFconext</a:t>
            </a:r>
            <a:r>
              <a:rPr lang="en-US" dirty="0" smtClean="0"/>
              <a:t> </a:t>
            </a:r>
            <a:r>
              <a:rPr lang="en-US" dirty="0" err="1" smtClean="0"/>
              <a:t>IdP</a:t>
            </a:r>
            <a:r>
              <a:rPr lang="en-US" dirty="0" smtClean="0"/>
              <a:t> dashboard by SURF, showing some services tagged with REFEDS R&amp;S; </a:t>
            </a:r>
            <a:r>
              <a:rPr lang="en-US" dirty="0"/>
              <a:t>eduGAIN map: GEANT, https://</a:t>
            </a:r>
            <a:r>
              <a:rPr lang="en-US" dirty="0" smtClean="0"/>
              <a:t>technical.edugain.org/status </a:t>
            </a:r>
            <a:endParaRPr lang="en-GB" dirty="0"/>
          </a:p>
        </p:txBody>
      </p:sp>
      <p:pic>
        <p:nvPicPr>
          <p:cNvPr id="7" name="Picture 6"/>
          <p:cNvPicPr>
            <a:picLocks noChangeAspect="1"/>
          </p:cNvPicPr>
          <p:nvPr/>
        </p:nvPicPr>
        <p:blipFill>
          <a:blip r:embed="rId3"/>
          <a:stretch>
            <a:fillRect/>
          </a:stretch>
        </p:blipFill>
        <p:spPr>
          <a:xfrm>
            <a:off x="281940" y="877695"/>
            <a:ext cx="5268142" cy="315489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330" y="2346552"/>
            <a:ext cx="4000500" cy="1981200"/>
          </a:xfrm>
          <a:prstGeom prst="rect">
            <a:avLst/>
          </a:prstGeom>
        </p:spPr>
      </p:pic>
      <p:pic>
        <p:nvPicPr>
          <p:cNvPr id="10" name="Google Shape;74;p16"/>
          <p:cNvPicPr preferRelativeResize="0"/>
          <p:nvPr/>
        </p:nvPicPr>
        <p:blipFill>
          <a:blip r:embed="rId5">
            <a:alphaModFix/>
          </a:blip>
          <a:stretch>
            <a:fillRect/>
          </a:stretch>
        </p:blipFill>
        <p:spPr>
          <a:xfrm>
            <a:off x="7469505" y="1852857"/>
            <a:ext cx="1457325" cy="381000"/>
          </a:xfrm>
          <a:prstGeom prst="rect">
            <a:avLst/>
          </a:prstGeom>
          <a:noFill/>
          <a:ln>
            <a:noFill/>
          </a:ln>
        </p:spPr>
      </p:pic>
    </p:spTree>
    <p:extLst>
      <p:ext uri="{BB962C8B-B14F-4D97-AF65-F5344CB8AC3E}">
        <p14:creationId xmlns:p14="http://schemas.microsoft.com/office/powerpoint/2010/main" val="25417093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a:t>
            </a:r>
            <a:r>
              <a:rPr lang="en-US" dirty="0" err="1" smtClean="0"/>
              <a:t>favourite</a:t>
            </a:r>
            <a:r>
              <a:rPr lang="en-US" dirty="0" smtClean="0"/>
              <a:t> federated service? </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89</a:t>
            </a:fld>
            <a:endParaRPr lang="nl-NL" dirty="0"/>
          </a:p>
        </p:txBody>
      </p:sp>
      <p:sp>
        <p:nvSpPr>
          <p:cNvPr id="6" name="Text Placeholder 5"/>
          <p:cNvSpPr>
            <a:spLocks noGrp="1"/>
          </p:cNvSpPr>
          <p:nvPr>
            <p:ph type="body" sz="quarter" idx="14"/>
          </p:nvPr>
        </p:nvSpPr>
        <p:spPr/>
        <p:txBody>
          <a:bodyPr/>
          <a:lstStyle/>
          <a:p>
            <a:r>
              <a:rPr lang="en-US" dirty="0" smtClean="0"/>
              <a:t>https://surfspot.nl/</a:t>
            </a:r>
            <a:endParaRPr lang="en-GB" dirty="0"/>
          </a:p>
        </p:txBody>
      </p:sp>
      <p:pic>
        <p:nvPicPr>
          <p:cNvPr id="7" name="Picture 6"/>
          <p:cNvPicPr>
            <a:picLocks noChangeAspect="1"/>
          </p:cNvPicPr>
          <p:nvPr/>
        </p:nvPicPr>
        <p:blipFill>
          <a:blip r:embed="rId2"/>
          <a:stretch>
            <a:fillRect/>
          </a:stretch>
        </p:blipFill>
        <p:spPr>
          <a:xfrm>
            <a:off x="1722120" y="784773"/>
            <a:ext cx="5650160" cy="3542979"/>
          </a:xfrm>
          <a:prstGeom prst="rect">
            <a:avLst/>
          </a:prstGeom>
        </p:spPr>
      </p:pic>
    </p:spTree>
    <p:extLst>
      <p:ext uri="{BB962C8B-B14F-4D97-AF65-F5344CB8AC3E}">
        <p14:creationId xmlns:p14="http://schemas.microsoft.com/office/powerpoint/2010/main" val="3997116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Computing on lots of data – 40Mevents/sec</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9</a:t>
            </a:fld>
            <a:endParaRPr lang="nl-NL" dirty="0"/>
          </a:p>
        </p:txBody>
      </p:sp>
      <p:sp>
        <p:nvSpPr>
          <p:cNvPr id="13" name="Text Placeholder 12"/>
          <p:cNvSpPr>
            <a:spLocks noGrp="1"/>
          </p:cNvSpPr>
          <p:nvPr>
            <p:ph type="body" sz="quarter" idx="14"/>
          </p:nvPr>
        </p:nvSpPr>
        <p:spPr/>
        <p:txBody>
          <a:bodyPr/>
          <a:lstStyle/>
          <a:p>
            <a:r>
              <a:rPr lang="en-US" dirty="0" smtClean="0"/>
              <a:t>Display of a proton-proton collision event recorded by ATLAS on 3 June 2015, with the first LHC stable beams at a collision energy of 13 </a:t>
            </a:r>
            <a:r>
              <a:rPr lang="en-US" dirty="0" err="1" smtClean="0"/>
              <a:t>TeV</a:t>
            </a:r>
            <a:r>
              <a:rPr lang="en-GB" dirty="0" smtClean="0"/>
              <a:t>; </a:t>
            </a:r>
            <a:br>
              <a:rPr lang="en-GB" dirty="0" smtClean="0"/>
            </a:br>
            <a:r>
              <a:rPr lang="en-US" dirty="0" smtClean="0"/>
              <a:t>Event </a:t>
            </a:r>
            <a:r>
              <a:rPr lang="en-US" dirty="0"/>
              <a:t>processing time: v19.0.1.1 as per Jovan </a:t>
            </a:r>
            <a:r>
              <a:rPr lang="en-US" dirty="0" err="1"/>
              <a:t>Mitrevski</a:t>
            </a:r>
            <a:r>
              <a:rPr lang="en-US" dirty="0"/>
              <a:t> and 2015  J. Phys.: Conf. Ser. 664 072034 (CHEP2015</a:t>
            </a:r>
            <a:r>
              <a:rPr lang="en-US" dirty="0" smtClean="0"/>
              <a:t>)</a:t>
            </a:r>
            <a:endParaRPr lang="en-US" dirty="0"/>
          </a:p>
        </p:txBody>
      </p:sp>
      <p:pic>
        <p:nvPicPr>
          <p:cNvPr id="6" name="Picture 5"/>
          <p:cNvPicPr>
            <a:picLocks noChangeAspect="1"/>
          </p:cNvPicPr>
          <p:nvPr/>
        </p:nvPicPr>
        <p:blipFill>
          <a:blip r:embed="rId2"/>
          <a:stretch>
            <a:fillRect/>
          </a:stretch>
        </p:blipFill>
        <p:spPr>
          <a:xfrm>
            <a:off x="3407462" y="896672"/>
            <a:ext cx="5278549" cy="351259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1650" y="913592"/>
            <a:ext cx="5275149" cy="3511820"/>
          </a:xfrm>
          <a:prstGeom prst="rect">
            <a:avLst/>
          </a:prstGeom>
        </p:spPr>
      </p:pic>
      <p:pic>
        <p:nvPicPr>
          <p:cNvPr id="9" name="Picture 8"/>
          <p:cNvPicPr>
            <a:picLocks noChangeAspect="1"/>
          </p:cNvPicPr>
          <p:nvPr/>
        </p:nvPicPr>
        <p:blipFill>
          <a:blip r:embed="rId4"/>
          <a:stretch>
            <a:fillRect/>
          </a:stretch>
        </p:blipFill>
        <p:spPr>
          <a:xfrm>
            <a:off x="6951662" y="936452"/>
            <a:ext cx="1704657" cy="1709776"/>
          </a:xfrm>
          <a:prstGeom prst="rect">
            <a:avLst/>
          </a:prstGeom>
        </p:spPr>
      </p:pic>
      <p:sp>
        <p:nvSpPr>
          <p:cNvPr id="14" name="TextBox 13"/>
          <p:cNvSpPr txBox="1"/>
          <p:nvPr/>
        </p:nvSpPr>
        <p:spPr>
          <a:xfrm>
            <a:off x="548980" y="1927052"/>
            <a:ext cx="2659380" cy="1200329"/>
          </a:xfrm>
          <a:prstGeom prst="rect">
            <a:avLst/>
          </a:prstGeom>
          <a:noFill/>
        </p:spPr>
        <p:txBody>
          <a:bodyPr wrap="square" rtlCol="0">
            <a:spAutoFit/>
          </a:bodyPr>
          <a:lstStyle/>
          <a:p>
            <a:r>
              <a:rPr lang="en-US" dirty="0"/>
              <a:t>~ 10 seconds </a:t>
            </a:r>
            <a:r>
              <a:rPr lang="en-US" dirty="0" smtClean="0"/>
              <a:t>to compute </a:t>
            </a:r>
          </a:p>
          <a:p>
            <a:r>
              <a:rPr lang="en-US" dirty="0" smtClean="0"/>
              <a:t>a </a:t>
            </a:r>
            <a:r>
              <a:rPr lang="en-US" dirty="0"/>
              <a:t>single event at ATLAS </a:t>
            </a:r>
            <a:r>
              <a:rPr lang="en-US" dirty="0" smtClean="0"/>
              <a:t/>
            </a:r>
            <a:br>
              <a:rPr lang="en-US" dirty="0" smtClean="0"/>
            </a:br>
            <a:r>
              <a:rPr lang="en-US" dirty="0" smtClean="0"/>
              <a:t>for </a:t>
            </a:r>
            <a:r>
              <a:rPr lang="en-US" dirty="0"/>
              <a:t>‘jets’ containing ~30 </a:t>
            </a:r>
            <a:r>
              <a:rPr lang="en-US" dirty="0" smtClean="0"/>
              <a:t>collisions</a:t>
            </a:r>
            <a:endParaRPr lang="en-US" dirty="0"/>
          </a:p>
        </p:txBody>
      </p:sp>
    </p:spTree>
    <p:extLst>
      <p:ext uri="{BB962C8B-B14F-4D97-AF65-F5344CB8AC3E}">
        <p14:creationId xmlns:p14="http://schemas.microsoft.com/office/powerpoint/2010/main" val="17810603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SAML federation</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90</a:t>
            </a:fld>
            <a:endParaRPr lang="nl-NL" dirty="0"/>
          </a:p>
        </p:txBody>
      </p:sp>
      <p:sp>
        <p:nvSpPr>
          <p:cNvPr id="8" name="Text Placeholder 7"/>
          <p:cNvSpPr>
            <a:spLocks noGrp="1"/>
          </p:cNvSpPr>
          <p:nvPr>
            <p:ph type="body" sz="quarter" idx="14"/>
          </p:nvPr>
        </p:nvSpPr>
        <p:spPr>
          <a:xfrm>
            <a:off x="360363" y="4610088"/>
            <a:ext cx="8326437" cy="176970"/>
          </a:xfrm>
        </p:spPr>
        <p:txBody>
          <a:bodyPr/>
          <a:lstStyle/>
          <a:p>
            <a:pPr algn="r"/>
            <a:r>
              <a:rPr lang="en-US" dirty="0" smtClean="0"/>
              <a:t>SAML </a:t>
            </a:r>
            <a:r>
              <a:rPr lang="en-US" dirty="0" err="1" smtClean="0"/>
              <a:t>WebSSO</a:t>
            </a:r>
            <a:r>
              <a:rPr lang="en-US" dirty="0" smtClean="0"/>
              <a:t> flow image: SWITCH, CH</a:t>
            </a:r>
            <a:endParaRPr lang="en-GB" dirty="0"/>
          </a:p>
        </p:txBody>
      </p:sp>
      <p:sp>
        <p:nvSpPr>
          <p:cNvPr id="10" name="TextBox 9"/>
          <p:cNvSpPr txBox="1"/>
          <p:nvPr/>
        </p:nvSpPr>
        <p:spPr>
          <a:xfrm>
            <a:off x="5449034" y="2930774"/>
            <a:ext cx="2801870"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1600" b="0" i="0" u="none" strike="noStrike" cap="none" spc="0" normalizeH="0" dirty="0" smtClean="0">
                <a:ln>
                  <a:noFill/>
                </a:ln>
                <a:solidFill>
                  <a:srgbClr val="0070C0"/>
                </a:solidFill>
                <a:effectLst/>
                <a:uFillTx/>
                <a:sym typeface="Arial"/>
              </a:rPr>
              <a:t>SAML2.0 </a:t>
            </a:r>
            <a:r>
              <a:rPr lang="en-GB" sz="1600" cap="none" dirty="0" err="1" smtClean="0">
                <a:solidFill>
                  <a:srgbClr val="0070C0"/>
                </a:solidFill>
              </a:rPr>
              <a:t>auth</a:t>
            </a:r>
            <a:r>
              <a:rPr lang="en-GB" sz="1600" cap="none" dirty="0" smtClean="0">
                <a:solidFill>
                  <a:srgbClr val="0070C0"/>
                </a:solidFill>
              </a:rPr>
              <a:t> </a:t>
            </a:r>
            <a:r>
              <a:rPr kumimoji="0" lang="en-GB" sz="1600" b="0" i="0" u="none" strike="noStrike" cap="none" spc="0" normalizeH="0" dirty="0" smtClean="0">
                <a:ln>
                  <a:noFill/>
                </a:ln>
                <a:solidFill>
                  <a:srgbClr val="0070C0"/>
                </a:solidFill>
                <a:effectLst/>
                <a:uFillTx/>
                <a:sym typeface="Arial"/>
              </a:rPr>
              <a:t>flow</a:t>
            </a:r>
            <a:endParaRPr kumimoji="0" lang="en-US" sz="1600" b="0" i="0" u="none" strike="noStrike" cap="none" spc="0" normalizeH="0" dirty="0" smtClean="0">
              <a:ln>
                <a:noFill/>
              </a:ln>
              <a:solidFill>
                <a:srgbClr val="0070C0"/>
              </a:solidFill>
              <a:effectLst/>
              <a:uFillTx/>
              <a:sym typeface="Arial"/>
            </a:endParaRPr>
          </a:p>
        </p:txBody>
      </p:sp>
      <p:pic>
        <p:nvPicPr>
          <p:cNvPr id="11" name="Picture 10"/>
          <p:cNvPicPr>
            <a:picLocks noChangeAspect="1"/>
          </p:cNvPicPr>
          <p:nvPr/>
        </p:nvPicPr>
        <p:blipFill>
          <a:blip r:embed="rId2"/>
          <a:stretch>
            <a:fillRect/>
          </a:stretch>
        </p:blipFill>
        <p:spPr>
          <a:xfrm>
            <a:off x="360000" y="877695"/>
            <a:ext cx="3823380" cy="3282131"/>
          </a:xfrm>
          <a:prstGeom prst="rect">
            <a:avLst/>
          </a:prstGeom>
        </p:spPr>
      </p:pic>
      <p:sp>
        <p:nvSpPr>
          <p:cNvPr id="13" name="TextBox 12"/>
          <p:cNvSpPr txBox="1"/>
          <p:nvPr/>
        </p:nvSpPr>
        <p:spPr>
          <a:xfrm>
            <a:off x="-137013" y="4044819"/>
            <a:ext cx="9447651" cy="538609"/>
          </a:xfrm>
          <a:prstGeom prst="rect">
            <a:avLst/>
          </a:prstGeom>
          <a:noFill/>
        </p:spPr>
        <p:txBody>
          <a:bodyPr wrap="none" rtlCol="0">
            <a:spAutoFit/>
          </a:bodyPr>
          <a:lstStyle/>
          <a:p>
            <a:pPr algn="ctr"/>
            <a:r>
              <a:rPr lang="en-US" sz="1700" dirty="0" smtClean="0">
                <a:solidFill>
                  <a:srgbClr val="00479E"/>
                </a:solidFill>
              </a:rPr>
              <a:t>Try at </a:t>
            </a:r>
            <a:r>
              <a:rPr lang="en-GB" sz="1700" dirty="0">
                <a:solidFill>
                  <a:srgbClr val="00479E"/>
                </a:solidFill>
              </a:rPr>
              <a:t>https://attribute-viewer.nikhef.nl</a:t>
            </a:r>
            <a:r>
              <a:rPr lang="en-GB" sz="1700" dirty="0" smtClean="0">
                <a:solidFill>
                  <a:srgbClr val="00479E"/>
                </a:solidFill>
              </a:rPr>
              <a:t>/ and </a:t>
            </a:r>
            <a:r>
              <a:rPr lang="en-GB" sz="1700" dirty="0">
                <a:solidFill>
                  <a:srgbClr val="00479E"/>
                </a:solidFill>
              </a:rPr>
              <a:t>select </a:t>
            </a:r>
            <a:r>
              <a:rPr lang="en-GB" sz="1700" dirty="0" smtClean="0">
                <a:solidFill>
                  <a:srgbClr val="00479E"/>
                </a:solidFill>
              </a:rPr>
              <a:t>“Login </a:t>
            </a:r>
            <a:r>
              <a:rPr lang="en-GB" sz="1700" dirty="0">
                <a:solidFill>
                  <a:srgbClr val="00479E"/>
                </a:solidFill>
              </a:rPr>
              <a:t>via </a:t>
            </a:r>
            <a:r>
              <a:rPr lang="en-GB" sz="1700" dirty="0" smtClean="0">
                <a:solidFill>
                  <a:srgbClr val="00479E"/>
                </a:solidFill>
              </a:rPr>
              <a:t>a global </a:t>
            </a:r>
            <a:r>
              <a:rPr lang="en-GB" sz="1700" dirty="0">
                <a:solidFill>
                  <a:srgbClr val="00479E"/>
                </a:solidFill>
              </a:rPr>
              <a:t>authentication SAML </a:t>
            </a:r>
            <a:r>
              <a:rPr lang="en-GB" sz="1700" dirty="0" smtClean="0">
                <a:solidFill>
                  <a:srgbClr val="00479E"/>
                </a:solidFill>
              </a:rPr>
              <a:t>source”</a:t>
            </a:r>
          </a:p>
          <a:p>
            <a:pPr algn="ctr"/>
            <a:r>
              <a:rPr lang="en-US" sz="1200" dirty="0" smtClean="0">
                <a:solidFill>
                  <a:srgbClr val="00479E"/>
                </a:solidFill>
              </a:rPr>
              <a:t>Firefox: use F12, and SAML message decoder: </a:t>
            </a:r>
            <a:r>
              <a:rPr lang="en-US" sz="1200" dirty="0" smtClean="0">
                <a:solidFill>
                  <a:srgbClr val="00479E"/>
                </a:solidFill>
                <a:hlinkClick r:id="rId3"/>
              </a:rPr>
              <a:t>https://addons.mozilla.org/en-US/firefox/addon/saml-message-decoder-extension/</a:t>
            </a:r>
            <a:r>
              <a:rPr lang="en-US" sz="1200" dirty="0">
                <a:solidFill>
                  <a:srgbClr val="00479E"/>
                </a:solidFill>
              </a:rPr>
              <a:t> </a:t>
            </a:r>
            <a:r>
              <a:rPr lang="en-US" sz="1200" dirty="0" smtClean="0">
                <a:solidFill>
                  <a:srgbClr val="00479E"/>
                </a:solidFill>
              </a:rPr>
              <a:t>(Magnus </a:t>
            </a:r>
            <a:r>
              <a:rPr lang="en-US" sz="1200" dirty="0" err="1" smtClean="0">
                <a:solidFill>
                  <a:srgbClr val="00479E"/>
                </a:solidFill>
              </a:rPr>
              <a:t>Suther</a:t>
            </a:r>
            <a:r>
              <a:rPr lang="en-US" sz="1200" dirty="0" smtClean="0">
                <a:solidFill>
                  <a:srgbClr val="00479E"/>
                </a:solidFill>
              </a:rPr>
              <a:t>)</a:t>
            </a:r>
            <a:endParaRPr lang="en-GB" sz="1200" dirty="0">
              <a:solidFill>
                <a:srgbClr val="00479E"/>
              </a:solidFill>
            </a:endParaRPr>
          </a:p>
        </p:txBody>
      </p:sp>
      <p:pic>
        <p:nvPicPr>
          <p:cNvPr id="14" name="Picture 13"/>
          <p:cNvPicPr>
            <a:picLocks noChangeAspect="1"/>
          </p:cNvPicPr>
          <p:nvPr/>
        </p:nvPicPr>
        <p:blipFill>
          <a:blip r:embed="rId4"/>
          <a:stretch>
            <a:fillRect/>
          </a:stretch>
        </p:blipFill>
        <p:spPr>
          <a:xfrm>
            <a:off x="4554374" y="968516"/>
            <a:ext cx="4274635" cy="1835732"/>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9940" y="3291561"/>
            <a:ext cx="867412" cy="730265"/>
          </a:xfrm>
          <a:prstGeom prst="rect">
            <a:avLst/>
          </a:prstGeom>
        </p:spPr>
      </p:pic>
    </p:spTree>
    <p:extLst>
      <p:ext uri="{BB962C8B-B14F-4D97-AF65-F5344CB8AC3E}">
        <p14:creationId xmlns:p14="http://schemas.microsoft.com/office/powerpoint/2010/main" val="2248496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Under the hood, it’s a (signed) XML document</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91</a:t>
            </a:fld>
            <a:endParaRPr lang="nl-NL" dirty="0"/>
          </a:p>
        </p:txBody>
      </p:sp>
      <p:sp>
        <p:nvSpPr>
          <p:cNvPr id="9" name="Text Placeholder 8"/>
          <p:cNvSpPr>
            <a:spLocks noGrp="1"/>
          </p:cNvSpPr>
          <p:nvPr>
            <p:ph type="body" sz="quarter" idx="13"/>
          </p:nvPr>
        </p:nvSpPr>
        <p:spPr>
          <a:xfrm>
            <a:off x="114300" y="1066801"/>
            <a:ext cx="8420100" cy="2621280"/>
          </a:xfrm>
          <a:ln>
            <a:solidFill>
              <a:srgbClr val="001A3B"/>
            </a:solidFill>
          </a:ln>
        </p:spPr>
        <p:txBody>
          <a:bodyPr/>
          <a:lstStyle/>
          <a:p>
            <a:pPr marL="0" indent="0">
              <a:buNone/>
            </a:pPr>
            <a:r>
              <a:rPr lang="en-GB" sz="800" b="1" dirty="0">
                <a:latin typeface="Courier" pitchFamily="49" charset="0"/>
              </a:rPr>
              <a:t> &lt;</a:t>
            </a:r>
            <a:r>
              <a:rPr lang="en-GB" sz="800" b="1" dirty="0" err="1">
                <a:latin typeface="Courier" pitchFamily="49" charset="0"/>
              </a:rPr>
              <a:t>saml:Subject</a:t>
            </a:r>
            <a:r>
              <a:rPr lang="en-GB" sz="800" b="1" dirty="0">
                <a:latin typeface="Courier" pitchFamily="49" charset="0"/>
              </a:rPr>
              <a:t>&gt;</a:t>
            </a:r>
          </a:p>
          <a:p>
            <a:pPr marL="0" indent="0">
              <a:buNone/>
            </a:pPr>
            <a:r>
              <a:rPr lang="en-GB" sz="800" b="1" dirty="0">
                <a:latin typeface="Courier" pitchFamily="49" charset="0"/>
              </a:rPr>
              <a:t>      &lt;</a:t>
            </a:r>
            <a:r>
              <a:rPr lang="en-GB" sz="800" b="1" dirty="0" err="1">
                <a:latin typeface="Courier" pitchFamily="49" charset="0"/>
              </a:rPr>
              <a:t>saml:NameID</a:t>
            </a:r>
            <a:r>
              <a:rPr lang="en-GB" sz="800" b="1" dirty="0">
                <a:latin typeface="Courier" pitchFamily="49" charset="0"/>
              </a:rPr>
              <a:t> Format="urn:oasis:names:tc:SAML:2.0:nameid-format:persistent</a:t>
            </a:r>
            <a:r>
              <a:rPr lang="en-GB" sz="800" b="1" dirty="0" smtClean="0">
                <a:latin typeface="Courier" pitchFamily="49" charset="0"/>
              </a:rPr>
              <a:t>"&gt;</a:t>
            </a:r>
            <a:r>
              <a:rPr lang="en-GB" sz="800" b="1" dirty="0" err="1" smtClean="0">
                <a:latin typeface="Courier" pitchFamily="49" charset="0"/>
              </a:rPr>
              <a:t>xxxxxxxxxxxxxxxxxxxxxxxxxxxxxxxxxxxxxxxx</a:t>
            </a:r>
            <a:r>
              <a:rPr lang="en-GB" sz="800" b="1" dirty="0" smtClean="0">
                <a:latin typeface="Courier" pitchFamily="49" charset="0"/>
              </a:rPr>
              <a:t>&lt;/</a:t>
            </a:r>
            <a:r>
              <a:rPr lang="en-GB" sz="800" b="1" dirty="0" err="1">
                <a:latin typeface="Courier" pitchFamily="49" charset="0"/>
              </a:rPr>
              <a:t>saml:NameID</a:t>
            </a:r>
            <a:r>
              <a:rPr lang="en-GB" sz="800" b="1" dirty="0">
                <a:latin typeface="Courier" pitchFamily="49" charset="0"/>
              </a:rPr>
              <a:t>&gt;</a:t>
            </a:r>
          </a:p>
          <a:p>
            <a:pPr marL="0" indent="0">
              <a:buNone/>
            </a:pPr>
            <a:r>
              <a:rPr lang="en-GB" sz="800" b="1" dirty="0">
                <a:latin typeface="Courier" pitchFamily="49" charset="0"/>
              </a:rPr>
              <a:t>      &lt;</a:t>
            </a:r>
            <a:r>
              <a:rPr lang="en-GB" sz="800" b="1" dirty="0" err="1">
                <a:latin typeface="Courier" pitchFamily="49" charset="0"/>
              </a:rPr>
              <a:t>saml:SubjectConfirmation</a:t>
            </a:r>
            <a:r>
              <a:rPr lang="en-GB" sz="800" b="1" dirty="0">
                <a:latin typeface="Courier" pitchFamily="49" charset="0"/>
              </a:rPr>
              <a:t> Method="urn:oasis:names:tc:SAML:2.0:cm:bearer"&gt;</a:t>
            </a:r>
          </a:p>
          <a:p>
            <a:pPr marL="0" indent="0">
              <a:buNone/>
            </a:pPr>
            <a:r>
              <a:rPr lang="en-GB" sz="800" b="1" dirty="0">
                <a:latin typeface="Courier" pitchFamily="49" charset="0"/>
              </a:rPr>
              <a:t>        &lt;</a:t>
            </a:r>
            <a:r>
              <a:rPr lang="en-GB" sz="800" b="1" dirty="0" err="1">
                <a:latin typeface="Courier" pitchFamily="49" charset="0"/>
              </a:rPr>
              <a:t>saml:SubjectConfirmationData</a:t>
            </a:r>
            <a:r>
              <a:rPr lang="en-GB" sz="800" b="1" dirty="0">
                <a:latin typeface="Courier" pitchFamily="49" charset="0"/>
              </a:rPr>
              <a:t> </a:t>
            </a:r>
            <a:r>
              <a:rPr lang="en-GB" sz="800" b="1" dirty="0" err="1">
                <a:latin typeface="Courier" pitchFamily="49" charset="0"/>
              </a:rPr>
              <a:t>NotOnOrAfter</a:t>
            </a:r>
            <a:r>
              <a:rPr lang="en-GB" sz="800" b="1" dirty="0">
                <a:latin typeface="Courier" pitchFamily="49" charset="0"/>
              </a:rPr>
              <a:t>="2022-10-21T18:16:40Z"</a:t>
            </a:r>
          </a:p>
          <a:p>
            <a:pPr marL="0" indent="0">
              <a:buNone/>
            </a:pPr>
            <a:r>
              <a:rPr lang="en-GB" sz="800" b="1" dirty="0">
                <a:latin typeface="Courier" pitchFamily="49" charset="0"/>
              </a:rPr>
              <a:t> </a:t>
            </a:r>
            <a:r>
              <a:rPr lang="en-GB" sz="800" b="1" dirty="0" smtClean="0">
                <a:latin typeface="Courier" pitchFamily="49" charset="0"/>
              </a:rPr>
              <a:t>         Recipient</a:t>
            </a:r>
            <a:r>
              <a:rPr lang="en-GB" sz="800" b="1" dirty="0">
                <a:latin typeface="Courier" pitchFamily="49" charset="0"/>
              </a:rPr>
              <a:t>="https://attribute-viewer.aai.switch.ch/</a:t>
            </a:r>
            <a:r>
              <a:rPr lang="en-GB" sz="800" b="1" dirty="0" err="1">
                <a:latin typeface="Courier" pitchFamily="49" charset="0"/>
              </a:rPr>
              <a:t>Shibboleth.sso</a:t>
            </a:r>
            <a:r>
              <a:rPr lang="en-GB" sz="800" b="1" dirty="0">
                <a:latin typeface="Courier" pitchFamily="49" charset="0"/>
              </a:rPr>
              <a:t>/SAML2/POST"</a:t>
            </a:r>
          </a:p>
          <a:p>
            <a:pPr marL="0" indent="0">
              <a:buNone/>
            </a:pPr>
            <a:r>
              <a:rPr lang="en-GB" sz="800" b="1" dirty="0" smtClean="0">
                <a:latin typeface="Courier" pitchFamily="49" charset="0"/>
              </a:rPr>
              <a:t>          </a:t>
            </a:r>
            <a:r>
              <a:rPr lang="en-GB" sz="800" b="1" dirty="0" err="1" smtClean="0">
                <a:latin typeface="Courier" pitchFamily="49" charset="0"/>
              </a:rPr>
              <a:t>InResponseTo</a:t>
            </a:r>
            <a:r>
              <a:rPr lang="en-GB" sz="800" b="1" dirty="0">
                <a:latin typeface="Courier" pitchFamily="49" charset="0"/>
              </a:rPr>
              <a:t>="_64c10a60c382bdaeb328653d9d25951c" /&gt;&lt;/</a:t>
            </a:r>
            <a:r>
              <a:rPr lang="en-GB" sz="800" b="1" dirty="0" err="1">
                <a:latin typeface="Courier" pitchFamily="49" charset="0"/>
              </a:rPr>
              <a:t>saml:SubjectConfirmation</a:t>
            </a:r>
            <a:r>
              <a:rPr lang="en-GB" sz="800" b="1" dirty="0">
                <a:latin typeface="Courier" pitchFamily="49" charset="0"/>
              </a:rPr>
              <a:t>&gt;</a:t>
            </a:r>
          </a:p>
          <a:p>
            <a:pPr marL="0" indent="0">
              <a:buNone/>
            </a:pPr>
            <a:r>
              <a:rPr lang="en-GB" sz="800" b="1" dirty="0">
                <a:latin typeface="Courier" pitchFamily="49" charset="0"/>
              </a:rPr>
              <a:t>    &lt;/</a:t>
            </a:r>
            <a:r>
              <a:rPr lang="en-GB" sz="800" b="1" dirty="0" err="1">
                <a:latin typeface="Courier" pitchFamily="49" charset="0"/>
              </a:rPr>
              <a:t>saml:Subject</a:t>
            </a:r>
            <a:r>
              <a:rPr lang="en-GB" sz="800" b="1" dirty="0">
                <a:latin typeface="Courier" pitchFamily="49" charset="0"/>
              </a:rPr>
              <a:t>&gt;</a:t>
            </a:r>
          </a:p>
          <a:p>
            <a:pPr marL="0" indent="0">
              <a:buNone/>
            </a:pPr>
            <a:r>
              <a:rPr lang="en-GB" sz="800" b="1" dirty="0">
                <a:latin typeface="Courier" pitchFamily="49" charset="0"/>
              </a:rPr>
              <a:t>    &lt;</a:t>
            </a:r>
            <a:r>
              <a:rPr lang="en-GB" sz="800" b="1" dirty="0" err="1">
                <a:latin typeface="Courier" pitchFamily="49" charset="0"/>
              </a:rPr>
              <a:t>saml:Conditions</a:t>
            </a:r>
            <a:r>
              <a:rPr lang="en-GB" sz="800" b="1" dirty="0">
                <a:latin typeface="Courier" pitchFamily="49" charset="0"/>
              </a:rPr>
              <a:t> </a:t>
            </a:r>
            <a:r>
              <a:rPr lang="en-GB" sz="800" b="1" dirty="0" err="1">
                <a:latin typeface="Courier" pitchFamily="49" charset="0"/>
              </a:rPr>
              <a:t>NotBefore</a:t>
            </a:r>
            <a:r>
              <a:rPr lang="en-GB" sz="800" b="1" dirty="0">
                <a:latin typeface="Courier" pitchFamily="49" charset="0"/>
              </a:rPr>
              <a:t>="2022-10-21T18:11:39Z"</a:t>
            </a:r>
          </a:p>
          <a:p>
            <a:pPr marL="0" indent="0">
              <a:buNone/>
            </a:pPr>
            <a:r>
              <a:rPr lang="en-GB" sz="800" b="1" dirty="0">
                <a:latin typeface="Courier" pitchFamily="49" charset="0"/>
              </a:rPr>
              <a:t>                     </a:t>
            </a:r>
            <a:r>
              <a:rPr lang="en-GB" sz="800" b="1" dirty="0" err="1">
                <a:latin typeface="Courier" pitchFamily="49" charset="0"/>
              </a:rPr>
              <a:t>NotOnOrAfter</a:t>
            </a:r>
            <a:r>
              <a:rPr lang="en-GB" sz="800" b="1" dirty="0">
                <a:latin typeface="Courier" pitchFamily="49" charset="0"/>
              </a:rPr>
              <a:t>="2022-10-21T18:16:40Z"&gt;</a:t>
            </a:r>
          </a:p>
          <a:p>
            <a:pPr marL="0" indent="0">
              <a:buNone/>
            </a:pPr>
            <a:r>
              <a:rPr lang="en-GB" sz="800" b="1" dirty="0">
                <a:latin typeface="Courier" pitchFamily="49" charset="0"/>
              </a:rPr>
              <a:t>      &lt;</a:t>
            </a:r>
            <a:r>
              <a:rPr lang="en-GB" sz="800" b="1" dirty="0" err="1">
                <a:latin typeface="Courier" pitchFamily="49" charset="0"/>
              </a:rPr>
              <a:t>saml:AudienceRestriction</a:t>
            </a:r>
            <a:r>
              <a:rPr lang="en-GB" sz="800" b="1" dirty="0">
                <a:latin typeface="Courier" pitchFamily="49" charset="0"/>
              </a:rPr>
              <a:t>&gt;</a:t>
            </a:r>
          </a:p>
          <a:p>
            <a:pPr marL="0" indent="0">
              <a:buNone/>
            </a:pPr>
            <a:r>
              <a:rPr lang="en-GB" sz="800" b="1" dirty="0">
                <a:latin typeface="Courier" pitchFamily="49" charset="0"/>
              </a:rPr>
              <a:t>        &lt;</a:t>
            </a:r>
            <a:r>
              <a:rPr lang="en-GB" sz="800" b="1" dirty="0" err="1">
                <a:latin typeface="Courier" pitchFamily="49" charset="0"/>
              </a:rPr>
              <a:t>saml:Audience</a:t>
            </a:r>
            <a:r>
              <a:rPr lang="en-GB" sz="800" b="1" dirty="0">
                <a:latin typeface="Courier" pitchFamily="49" charset="0"/>
              </a:rPr>
              <a:t>&gt;https://attribute-viewer.aai.switch.ch/shibboleth&lt;/saml:Audience&gt;</a:t>
            </a:r>
          </a:p>
          <a:p>
            <a:pPr marL="0" indent="0">
              <a:buNone/>
            </a:pPr>
            <a:r>
              <a:rPr lang="en-GB" sz="800" b="1" dirty="0">
                <a:latin typeface="Courier" pitchFamily="49" charset="0"/>
              </a:rPr>
              <a:t>      &lt;/</a:t>
            </a:r>
            <a:r>
              <a:rPr lang="en-GB" sz="800" b="1" dirty="0" err="1">
                <a:latin typeface="Courier" pitchFamily="49" charset="0"/>
              </a:rPr>
              <a:t>saml:AudienceRestriction</a:t>
            </a:r>
            <a:r>
              <a:rPr lang="en-GB" sz="800" b="1" dirty="0">
                <a:latin typeface="Courier" pitchFamily="49" charset="0"/>
              </a:rPr>
              <a:t>&gt;</a:t>
            </a:r>
          </a:p>
          <a:p>
            <a:pPr marL="0" indent="0">
              <a:buNone/>
            </a:pPr>
            <a:r>
              <a:rPr lang="en-GB" sz="800" b="1" dirty="0">
                <a:latin typeface="Courier" pitchFamily="49" charset="0"/>
              </a:rPr>
              <a:t>    &lt;/</a:t>
            </a:r>
            <a:r>
              <a:rPr lang="en-GB" sz="800" b="1" dirty="0" err="1">
                <a:latin typeface="Courier" pitchFamily="49" charset="0"/>
              </a:rPr>
              <a:t>saml:Conditions</a:t>
            </a:r>
            <a:r>
              <a:rPr lang="en-GB" sz="800" b="1" dirty="0">
                <a:latin typeface="Courier" pitchFamily="49" charset="0"/>
              </a:rPr>
              <a:t>&gt;</a:t>
            </a:r>
          </a:p>
          <a:p>
            <a:pPr marL="0" indent="0">
              <a:buNone/>
            </a:pPr>
            <a:r>
              <a:rPr lang="en-GB" sz="800" b="1" dirty="0">
                <a:latin typeface="Courier" pitchFamily="49" charset="0"/>
              </a:rPr>
              <a:t>    &lt;</a:t>
            </a:r>
            <a:r>
              <a:rPr lang="en-GB" sz="800" b="1" dirty="0" err="1">
                <a:latin typeface="Courier" pitchFamily="49" charset="0"/>
              </a:rPr>
              <a:t>saml:AuthnStatement</a:t>
            </a:r>
            <a:r>
              <a:rPr lang="en-GB" sz="800" b="1" dirty="0">
                <a:latin typeface="Courier" pitchFamily="49" charset="0"/>
              </a:rPr>
              <a:t> </a:t>
            </a:r>
            <a:r>
              <a:rPr lang="en-GB" sz="800" b="1" dirty="0" err="1">
                <a:latin typeface="Courier" pitchFamily="49" charset="0"/>
              </a:rPr>
              <a:t>AuthnInstant</a:t>
            </a:r>
            <a:r>
              <a:rPr lang="en-GB" sz="800" b="1" dirty="0">
                <a:latin typeface="Courier" pitchFamily="49" charset="0"/>
              </a:rPr>
              <a:t>="2022-10-21T17:33:29Z"</a:t>
            </a:r>
          </a:p>
          <a:p>
            <a:pPr marL="0" indent="0">
              <a:buNone/>
            </a:pPr>
            <a:r>
              <a:rPr lang="en-GB" sz="800" b="1" dirty="0">
                <a:latin typeface="Courier" pitchFamily="49" charset="0"/>
              </a:rPr>
              <a:t>                         </a:t>
            </a:r>
            <a:r>
              <a:rPr lang="en-GB" sz="800" b="1" dirty="0" err="1">
                <a:latin typeface="Courier" pitchFamily="49" charset="0"/>
              </a:rPr>
              <a:t>SessionNotOnOrAfter</a:t>
            </a:r>
            <a:r>
              <a:rPr lang="en-GB" sz="800" b="1" dirty="0">
                <a:latin typeface="Courier" pitchFamily="49" charset="0"/>
              </a:rPr>
              <a:t>="2022-10-22T02:33:29Z"</a:t>
            </a:r>
          </a:p>
          <a:p>
            <a:pPr marL="0" indent="0">
              <a:buNone/>
            </a:pPr>
            <a:r>
              <a:rPr lang="en-GB" sz="800" b="1" dirty="0" smtClean="0">
                <a:latin typeface="Courier" pitchFamily="49" charset="0"/>
              </a:rPr>
              <a:t>                         </a:t>
            </a:r>
            <a:r>
              <a:rPr lang="en-GB" sz="800" b="1" dirty="0" err="1">
                <a:latin typeface="Courier" pitchFamily="49" charset="0"/>
              </a:rPr>
              <a:t>SessionIndex</a:t>
            </a:r>
            <a:r>
              <a:rPr lang="en-GB" sz="800" b="1" dirty="0">
                <a:latin typeface="Courier" pitchFamily="49" charset="0"/>
              </a:rPr>
              <a:t>="_90f745f18f712b6a567a3c844269700bd8eb737741"&gt;</a:t>
            </a:r>
          </a:p>
          <a:p>
            <a:pPr marL="0" indent="0">
              <a:buNone/>
            </a:pPr>
            <a:r>
              <a:rPr lang="en-GB" sz="800" b="1" dirty="0" smtClean="0">
                <a:latin typeface="Courier" pitchFamily="49" charset="0"/>
              </a:rPr>
              <a:t>     </a:t>
            </a:r>
            <a:r>
              <a:rPr lang="en-GB" sz="800" b="1" dirty="0">
                <a:latin typeface="Courier" pitchFamily="49" charset="0"/>
              </a:rPr>
              <a:t>&lt;</a:t>
            </a:r>
            <a:r>
              <a:rPr lang="en-GB" sz="800" b="1" dirty="0" err="1">
                <a:latin typeface="Courier" pitchFamily="49" charset="0"/>
              </a:rPr>
              <a:t>saml:AuthnContext</a:t>
            </a:r>
            <a:r>
              <a:rPr lang="en-GB" sz="800" b="1" dirty="0">
                <a:latin typeface="Courier" pitchFamily="49" charset="0"/>
              </a:rPr>
              <a:t>&gt;</a:t>
            </a:r>
          </a:p>
          <a:p>
            <a:pPr marL="0" indent="0">
              <a:buNone/>
            </a:pPr>
            <a:r>
              <a:rPr lang="en-GB" sz="800" b="1" dirty="0" smtClean="0">
                <a:latin typeface="Courier" pitchFamily="49" charset="0"/>
              </a:rPr>
              <a:t>         &lt;</a:t>
            </a:r>
            <a:r>
              <a:rPr lang="en-GB" sz="800" b="1" dirty="0" err="1">
                <a:latin typeface="Courier" pitchFamily="49" charset="0"/>
              </a:rPr>
              <a:t>saml:AuthnContextClassRef</a:t>
            </a:r>
            <a:r>
              <a:rPr lang="en-GB" sz="800" b="1" dirty="0">
                <a:latin typeface="Courier" pitchFamily="49" charset="0"/>
              </a:rPr>
              <a:t>&gt;urn:oasis:names:tc:SAML:2.0:ac:classes:PasswordProtectedTransport&lt;/</a:t>
            </a:r>
            <a:r>
              <a:rPr lang="en-GB" sz="800" b="1" dirty="0" err="1">
                <a:latin typeface="Courier" pitchFamily="49" charset="0"/>
              </a:rPr>
              <a:t>saml:AuthnContextClassRef</a:t>
            </a:r>
            <a:r>
              <a:rPr lang="en-GB" sz="800" b="1" dirty="0" smtClean="0">
                <a:latin typeface="Courier" pitchFamily="49" charset="0"/>
              </a:rPr>
              <a:t>&gt;</a:t>
            </a:r>
          </a:p>
          <a:p>
            <a:pPr marL="0" indent="0">
              <a:buNone/>
            </a:pPr>
            <a:r>
              <a:rPr lang="en-GB" sz="800" b="1" dirty="0" smtClean="0">
                <a:latin typeface="Courier" pitchFamily="49" charset="0"/>
              </a:rPr>
              <a:t>         &lt;</a:t>
            </a:r>
            <a:r>
              <a:rPr lang="en-GB" sz="800" b="1" dirty="0" err="1">
                <a:latin typeface="Courier" pitchFamily="49" charset="0"/>
              </a:rPr>
              <a:t>saml:AuthenticatingAuthority</a:t>
            </a:r>
            <a:r>
              <a:rPr lang="en-GB" sz="800" b="1" dirty="0">
                <a:latin typeface="Courier" pitchFamily="49" charset="0"/>
              </a:rPr>
              <a:t>&gt;https://sso.nikhef.nl/sso/saml2/idp/metadata.php&lt;/saml:AuthenticatingAuthority&gt;</a:t>
            </a:r>
          </a:p>
          <a:p>
            <a:pPr marL="0" indent="0">
              <a:buNone/>
            </a:pPr>
            <a:r>
              <a:rPr lang="en-GB" sz="800" b="1" dirty="0" smtClean="0">
                <a:latin typeface="Courier" pitchFamily="49" charset="0"/>
              </a:rPr>
              <a:t>     </a:t>
            </a:r>
            <a:r>
              <a:rPr lang="en-GB" sz="800" b="1" dirty="0">
                <a:latin typeface="Courier" pitchFamily="49" charset="0"/>
              </a:rPr>
              <a:t>&lt;/</a:t>
            </a:r>
            <a:r>
              <a:rPr lang="en-GB" sz="800" b="1" dirty="0" err="1">
                <a:latin typeface="Courier" pitchFamily="49" charset="0"/>
              </a:rPr>
              <a:t>saml:AuthnContext</a:t>
            </a:r>
            <a:r>
              <a:rPr lang="en-GB" sz="800" b="1" dirty="0">
                <a:latin typeface="Courier" pitchFamily="49" charset="0"/>
              </a:rPr>
              <a:t>&gt;</a:t>
            </a:r>
          </a:p>
          <a:p>
            <a:pPr marL="0" indent="0">
              <a:buNone/>
            </a:pPr>
            <a:r>
              <a:rPr lang="en-GB" sz="800" b="1" dirty="0">
                <a:latin typeface="Courier" pitchFamily="49" charset="0"/>
              </a:rPr>
              <a:t>    &lt;/</a:t>
            </a:r>
            <a:r>
              <a:rPr lang="en-GB" sz="800" b="1" dirty="0" err="1">
                <a:latin typeface="Courier" pitchFamily="49" charset="0"/>
              </a:rPr>
              <a:t>saml:AuthnStatement</a:t>
            </a:r>
            <a:r>
              <a:rPr lang="en-GB" sz="800" b="1" dirty="0">
                <a:latin typeface="Courier" pitchFamily="49" charset="0"/>
              </a:rPr>
              <a:t>&gt;</a:t>
            </a:r>
          </a:p>
          <a:p>
            <a:pPr marL="0" indent="0">
              <a:buNone/>
            </a:pPr>
            <a:endParaRPr lang="en-GB" sz="800" b="1" dirty="0">
              <a:latin typeface="Courier" pitchFamily="49" charset="0"/>
            </a:endParaRPr>
          </a:p>
        </p:txBody>
      </p:sp>
      <p:sp>
        <p:nvSpPr>
          <p:cNvPr id="10" name="Text Placeholder 8"/>
          <p:cNvSpPr txBox="1">
            <a:spLocks/>
          </p:cNvSpPr>
          <p:nvPr/>
        </p:nvSpPr>
        <p:spPr>
          <a:xfrm>
            <a:off x="3627119" y="2608187"/>
            <a:ext cx="5059680" cy="2110740"/>
          </a:xfrm>
          <a:prstGeom prst="rect">
            <a:avLst/>
          </a:prstGeom>
          <a:solidFill>
            <a:schemeClr val="bg1">
              <a:lumMod val="95000"/>
            </a:schemeClr>
          </a:solidFill>
          <a:ln>
            <a:solidFill>
              <a:srgbClr val="001A3B"/>
            </a:solidFill>
          </a:ln>
        </p:spPr>
        <p:txBody>
          <a:bodyPr vert="horz" lIns="0" tIns="0" rIns="0" bIns="0" rtlCol="0">
            <a:noAutofit/>
          </a:bodyPr>
          <a:lstStyle>
            <a:lvl1pPr marL="342900" indent="-342900" algn="l" defTabSz="457200" rtl="0" eaLnBrk="1" latinLnBrk="0" hangingPunct="1">
              <a:spcBef>
                <a:spcPts val="0"/>
              </a:spcBef>
              <a:buFont typeface="Arial"/>
              <a:buChar char="•"/>
              <a:defRPr sz="2000" kern="1200">
                <a:solidFill>
                  <a:schemeClr val="tx1"/>
                </a:solidFill>
                <a:latin typeface="+mj-lt"/>
                <a:ea typeface="+mn-ea"/>
                <a:cs typeface="Verdana"/>
              </a:defRPr>
            </a:lvl1pPr>
            <a:lvl2pPr marL="717550" indent="-358775" algn="l" defTabSz="457200" rtl="0" eaLnBrk="1" latinLnBrk="0" hangingPunct="1">
              <a:spcBef>
                <a:spcPts val="0"/>
              </a:spcBef>
              <a:buFont typeface="Lucida Grande"/>
              <a:buChar char="-"/>
              <a:defRPr sz="1800" kern="1200">
                <a:solidFill>
                  <a:schemeClr val="tx1"/>
                </a:solidFill>
                <a:latin typeface="+mj-lt"/>
                <a:ea typeface="+mn-ea"/>
                <a:cs typeface="Verdana"/>
              </a:defRPr>
            </a:lvl2pPr>
            <a:lvl3pPr marL="1073150" indent="-357188" algn="l" defTabSz="457200" rtl="0" eaLnBrk="1" latinLnBrk="0" hangingPunct="1">
              <a:spcBef>
                <a:spcPts val="0"/>
              </a:spcBef>
              <a:buFont typeface="Lucida Grande"/>
              <a:buChar char="-"/>
              <a:defRPr sz="1600" kern="1200">
                <a:solidFill>
                  <a:schemeClr val="tx1"/>
                </a:solidFill>
                <a:latin typeface="+mj-lt"/>
                <a:ea typeface="+mn-ea"/>
                <a:cs typeface="Verdana"/>
              </a:defRPr>
            </a:lvl3pPr>
            <a:lvl4pPr marL="1430338" indent="-355600" algn="l" defTabSz="457200" rtl="0" eaLnBrk="1" latinLnBrk="0" hangingPunct="1">
              <a:spcBef>
                <a:spcPts val="0"/>
              </a:spcBef>
              <a:buFont typeface="Lucida Grande"/>
              <a:buChar char="-"/>
              <a:defRPr sz="1400" kern="1200">
                <a:solidFill>
                  <a:schemeClr val="tx1"/>
                </a:solidFill>
                <a:latin typeface="+mj-lt"/>
                <a:ea typeface="+mn-ea"/>
                <a:cs typeface="Verdana"/>
              </a:defRPr>
            </a:lvl4pPr>
            <a:lvl5pPr marL="1793875" indent="-360363" algn="l" defTabSz="457200" rtl="0" eaLnBrk="1" latinLnBrk="0" hangingPunct="1">
              <a:spcBef>
                <a:spcPts val="0"/>
              </a:spcBef>
              <a:buFont typeface="Lucida Grande"/>
              <a:buChar char="-"/>
              <a:defRPr sz="1400" kern="1200">
                <a:solidFill>
                  <a:schemeClr val="tx1"/>
                </a:solidFill>
                <a:latin typeface="+mj-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b="1" dirty="0" smtClean="0">
                <a:latin typeface="Courier" pitchFamily="49" charset="0"/>
              </a:rPr>
              <a:t>&lt;</a:t>
            </a:r>
            <a:r>
              <a:rPr lang="en-GB" sz="800" b="1" dirty="0" err="1" smtClean="0">
                <a:latin typeface="Courier" pitchFamily="49" charset="0"/>
              </a:rPr>
              <a:t>saml:AttributeStatement</a:t>
            </a:r>
            <a:r>
              <a:rPr lang="en-GB" sz="800" b="1" dirty="0" smtClean="0">
                <a:latin typeface="Courier" pitchFamily="49" charset="0"/>
              </a:rPr>
              <a:t>&gt;</a:t>
            </a:r>
          </a:p>
          <a:p>
            <a:pPr marL="0" indent="0">
              <a:buFont typeface="Arial"/>
              <a:buNone/>
            </a:pPr>
            <a:r>
              <a:rPr lang="en-GB" sz="800" b="1" dirty="0" smtClean="0">
                <a:latin typeface="Courier" pitchFamily="49" charset="0"/>
              </a:rPr>
              <a:t>      &lt;</a:t>
            </a:r>
            <a:r>
              <a:rPr lang="en-GB" sz="800" b="1" dirty="0" err="1" smtClean="0">
                <a:latin typeface="Courier" pitchFamily="49" charset="0"/>
              </a:rPr>
              <a:t>saml:Attribute</a:t>
            </a:r>
            <a:r>
              <a:rPr lang="en-GB" sz="800" b="1" dirty="0" smtClean="0">
                <a:latin typeface="Courier" pitchFamily="49" charset="0"/>
              </a:rPr>
              <a:t> Name="</a:t>
            </a:r>
            <a:r>
              <a:rPr lang="en-GB" sz="800" b="1" dirty="0" err="1" smtClean="0">
                <a:latin typeface="Courier" pitchFamily="49" charset="0"/>
              </a:rPr>
              <a:t>urn:mace:dir:attribute-def:cn</a:t>
            </a:r>
            <a:r>
              <a:rPr lang="en-GB" sz="800" b="1" dirty="0" smtClean="0">
                <a:latin typeface="Courier" pitchFamily="49" charset="0"/>
              </a:rPr>
              <a:t>"</a:t>
            </a:r>
          </a:p>
          <a:p>
            <a:pPr marL="0" indent="0">
              <a:buFont typeface="Arial"/>
              <a:buNone/>
            </a:pPr>
            <a:r>
              <a:rPr lang="en-GB" sz="800" b="1" dirty="0" smtClean="0">
                <a:latin typeface="Courier" pitchFamily="49" charset="0"/>
              </a:rPr>
              <a:t>                      </a:t>
            </a:r>
            <a:r>
              <a:rPr lang="en-GB" sz="800" b="1" dirty="0" err="1" smtClean="0">
                <a:latin typeface="Courier" pitchFamily="49" charset="0"/>
              </a:rPr>
              <a:t>NameFormat</a:t>
            </a:r>
            <a:r>
              <a:rPr lang="en-GB" sz="800" b="1" dirty="0" smtClean="0">
                <a:latin typeface="Courier" pitchFamily="49" charset="0"/>
              </a:rPr>
              <a:t>="urn:oasis:names:tc:SAML:2.0:attrname-format:uri"&gt;</a:t>
            </a:r>
          </a:p>
          <a:p>
            <a:pPr marL="0" indent="0">
              <a:buFont typeface="Arial"/>
              <a:buNone/>
            </a:pPr>
            <a:r>
              <a:rPr lang="en-GB" sz="800" b="1" dirty="0" smtClean="0">
                <a:latin typeface="Courier" pitchFamily="49" charset="0"/>
              </a:rPr>
              <a:t>        &lt;</a:t>
            </a:r>
            <a:r>
              <a:rPr lang="en-GB" sz="800" b="1" dirty="0" err="1" smtClean="0">
                <a:latin typeface="Courier" pitchFamily="49" charset="0"/>
              </a:rPr>
              <a:t>saml:AttributeValue</a:t>
            </a:r>
            <a:r>
              <a:rPr lang="en-GB" sz="800" b="1" dirty="0" smtClean="0">
                <a:latin typeface="Courier" pitchFamily="49" charset="0"/>
              </a:rPr>
              <a:t> </a:t>
            </a:r>
            <a:r>
              <a:rPr lang="en-GB" sz="800" b="1" dirty="0" err="1" smtClean="0">
                <a:latin typeface="Courier" pitchFamily="49" charset="0"/>
              </a:rPr>
              <a:t>xsi:type</a:t>
            </a:r>
            <a:r>
              <a:rPr lang="en-GB" sz="800" b="1" dirty="0" smtClean="0">
                <a:latin typeface="Courier" pitchFamily="49" charset="0"/>
              </a:rPr>
              <a:t>="</a:t>
            </a:r>
            <a:r>
              <a:rPr lang="en-GB" sz="800" b="1" dirty="0" err="1" smtClean="0">
                <a:latin typeface="Courier" pitchFamily="49" charset="0"/>
              </a:rPr>
              <a:t>xs:string</a:t>
            </a:r>
            <a:r>
              <a:rPr lang="en-GB" sz="800" b="1" dirty="0" smtClean="0">
                <a:latin typeface="Courier" pitchFamily="49" charset="0"/>
              </a:rPr>
              <a:t>"&gt;David Groep&lt;/</a:t>
            </a:r>
            <a:r>
              <a:rPr lang="en-GB" sz="800" b="1" dirty="0" err="1" smtClean="0">
                <a:latin typeface="Courier" pitchFamily="49" charset="0"/>
              </a:rPr>
              <a:t>saml:AttributeValue</a:t>
            </a:r>
            <a:r>
              <a:rPr lang="en-GB" sz="800" b="1" dirty="0" smtClean="0">
                <a:latin typeface="Courier" pitchFamily="49" charset="0"/>
              </a:rPr>
              <a:t>&gt;</a:t>
            </a:r>
          </a:p>
          <a:p>
            <a:pPr marL="0" indent="0">
              <a:buFont typeface="Arial"/>
              <a:buNone/>
            </a:pPr>
            <a:r>
              <a:rPr lang="en-GB" sz="800" b="1" dirty="0" smtClean="0">
                <a:latin typeface="Courier" pitchFamily="49" charset="0"/>
              </a:rPr>
              <a:t>      &lt;/</a:t>
            </a:r>
            <a:r>
              <a:rPr lang="en-GB" sz="800" b="1" dirty="0" err="1" smtClean="0">
                <a:latin typeface="Courier" pitchFamily="49" charset="0"/>
              </a:rPr>
              <a:t>saml:Attribute</a:t>
            </a:r>
            <a:r>
              <a:rPr lang="en-GB" sz="800" b="1" dirty="0" smtClean="0">
                <a:latin typeface="Courier" pitchFamily="49" charset="0"/>
              </a:rPr>
              <a:t>&gt;</a:t>
            </a:r>
          </a:p>
          <a:p>
            <a:pPr marL="0" indent="0">
              <a:buFont typeface="Arial"/>
              <a:buNone/>
            </a:pPr>
            <a:r>
              <a:rPr lang="en-GB" sz="800" b="1" dirty="0" smtClean="0">
                <a:latin typeface="Courier" pitchFamily="49" charset="0"/>
              </a:rPr>
              <a:t>      &lt;</a:t>
            </a:r>
            <a:r>
              <a:rPr lang="en-GB" sz="800" b="1" dirty="0" err="1" smtClean="0">
                <a:latin typeface="Courier" pitchFamily="49" charset="0"/>
              </a:rPr>
              <a:t>saml:Attribute</a:t>
            </a:r>
            <a:r>
              <a:rPr lang="en-GB" sz="800" b="1" dirty="0" smtClean="0">
                <a:latin typeface="Courier" pitchFamily="49" charset="0"/>
              </a:rPr>
              <a:t> Name="urn:oid:2.5.4.3"</a:t>
            </a:r>
          </a:p>
          <a:p>
            <a:pPr marL="0" indent="0">
              <a:buFont typeface="Arial"/>
              <a:buNone/>
            </a:pPr>
            <a:r>
              <a:rPr lang="en-GB" sz="800" b="1" dirty="0" smtClean="0">
                <a:latin typeface="Courier" pitchFamily="49" charset="0"/>
              </a:rPr>
              <a:t>                      </a:t>
            </a:r>
            <a:r>
              <a:rPr lang="en-GB" sz="800" b="1" dirty="0" err="1" smtClean="0">
                <a:latin typeface="Courier" pitchFamily="49" charset="0"/>
              </a:rPr>
              <a:t>NameFormat</a:t>
            </a:r>
            <a:r>
              <a:rPr lang="en-GB" sz="800" b="1" dirty="0" smtClean="0">
                <a:latin typeface="Courier" pitchFamily="49" charset="0"/>
              </a:rPr>
              <a:t>="urn:oasis:names:tc:SAML:2.0:attrname-format:uri"&gt;</a:t>
            </a:r>
          </a:p>
          <a:p>
            <a:pPr marL="0" indent="0">
              <a:buFont typeface="Arial"/>
              <a:buNone/>
            </a:pPr>
            <a:r>
              <a:rPr lang="en-GB" sz="800" b="1" dirty="0" smtClean="0">
                <a:latin typeface="Courier" pitchFamily="49" charset="0"/>
              </a:rPr>
              <a:t>        &lt;</a:t>
            </a:r>
            <a:r>
              <a:rPr lang="en-GB" sz="800" b="1" dirty="0" err="1" smtClean="0">
                <a:latin typeface="Courier" pitchFamily="49" charset="0"/>
              </a:rPr>
              <a:t>saml:AttributeValue</a:t>
            </a:r>
            <a:r>
              <a:rPr lang="en-GB" sz="800" b="1" dirty="0" smtClean="0">
                <a:latin typeface="Courier" pitchFamily="49" charset="0"/>
              </a:rPr>
              <a:t> </a:t>
            </a:r>
            <a:r>
              <a:rPr lang="en-GB" sz="800" b="1" dirty="0" err="1" smtClean="0">
                <a:latin typeface="Courier" pitchFamily="49" charset="0"/>
              </a:rPr>
              <a:t>xsi:type</a:t>
            </a:r>
            <a:r>
              <a:rPr lang="en-GB" sz="800" b="1" dirty="0" smtClean="0">
                <a:latin typeface="Courier" pitchFamily="49" charset="0"/>
              </a:rPr>
              <a:t>="</a:t>
            </a:r>
            <a:r>
              <a:rPr lang="en-GB" sz="800" b="1" dirty="0" err="1" smtClean="0">
                <a:latin typeface="Courier" pitchFamily="49" charset="0"/>
              </a:rPr>
              <a:t>xs:string</a:t>
            </a:r>
            <a:r>
              <a:rPr lang="en-GB" sz="800" b="1" dirty="0" smtClean="0">
                <a:latin typeface="Courier" pitchFamily="49" charset="0"/>
              </a:rPr>
              <a:t>"&gt;David Groep&lt;/</a:t>
            </a:r>
            <a:r>
              <a:rPr lang="en-GB" sz="800" b="1" dirty="0" err="1" smtClean="0">
                <a:latin typeface="Courier" pitchFamily="49" charset="0"/>
              </a:rPr>
              <a:t>saml:AttributeValue</a:t>
            </a:r>
            <a:r>
              <a:rPr lang="en-GB" sz="800" b="1" dirty="0" smtClean="0">
                <a:latin typeface="Courier" pitchFamily="49" charset="0"/>
              </a:rPr>
              <a:t>&gt;</a:t>
            </a:r>
          </a:p>
          <a:p>
            <a:pPr marL="0" indent="0">
              <a:buFont typeface="Arial"/>
              <a:buNone/>
            </a:pPr>
            <a:r>
              <a:rPr lang="en-GB" sz="800" b="1" dirty="0" smtClean="0">
                <a:latin typeface="Courier" pitchFamily="49" charset="0"/>
              </a:rPr>
              <a:t>      &lt;/</a:t>
            </a:r>
            <a:r>
              <a:rPr lang="en-GB" sz="800" b="1" dirty="0" err="1" smtClean="0">
                <a:latin typeface="Courier" pitchFamily="49" charset="0"/>
              </a:rPr>
              <a:t>saml:Attribute</a:t>
            </a:r>
            <a:r>
              <a:rPr lang="en-GB" sz="800" b="1" dirty="0" smtClean="0">
                <a:latin typeface="Courier" pitchFamily="49" charset="0"/>
              </a:rPr>
              <a:t>&gt;</a:t>
            </a:r>
          </a:p>
          <a:p>
            <a:pPr marL="0" indent="0">
              <a:buFont typeface="Arial"/>
              <a:buNone/>
            </a:pPr>
            <a:r>
              <a:rPr lang="en-GB" sz="800" b="1" dirty="0" smtClean="0">
                <a:latin typeface="Courier" pitchFamily="49" charset="0"/>
              </a:rPr>
              <a:t>      &lt;</a:t>
            </a:r>
            <a:r>
              <a:rPr lang="en-GB" sz="800" b="1" dirty="0" err="1" smtClean="0">
                <a:latin typeface="Courier" pitchFamily="49" charset="0"/>
              </a:rPr>
              <a:t>saml:Attribute</a:t>
            </a:r>
            <a:r>
              <a:rPr lang="en-GB" sz="800" b="1" dirty="0" smtClean="0">
                <a:latin typeface="Courier" pitchFamily="49" charset="0"/>
              </a:rPr>
              <a:t> Name="</a:t>
            </a:r>
            <a:r>
              <a:rPr lang="en-GB" sz="800" b="1" dirty="0" err="1" smtClean="0">
                <a:latin typeface="Courier" pitchFamily="49" charset="0"/>
              </a:rPr>
              <a:t>urn:mace:dir:attribute-def:eduPersonAffiliation</a:t>
            </a:r>
            <a:r>
              <a:rPr lang="en-GB" sz="800" b="1" dirty="0" smtClean="0">
                <a:latin typeface="Courier" pitchFamily="49" charset="0"/>
              </a:rPr>
              <a:t>"</a:t>
            </a:r>
          </a:p>
          <a:p>
            <a:pPr marL="0" indent="0">
              <a:buFont typeface="Arial"/>
              <a:buNone/>
            </a:pPr>
            <a:r>
              <a:rPr lang="en-GB" sz="800" b="1" dirty="0" smtClean="0">
                <a:latin typeface="Courier" pitchFamily="49" charset="0"/>
              </a:rPr>
              <a:t>                      </a:t>
            </a:r>
            <a:r>
              <a:rPr lang="en-GB" sz="800" b="1" dirty="0" err="1" smtClean="0">
                <a:latin typeface="Courier" pitchFamily="49" charset="0"/>
              </a:rPr>
              <a:t>NameFormat</a:t>
            </a:r>
            <a:r>
              <a:rPr lang="en-GB" sz="800" b="1" dirty="0" smtClean="0">
                <a:latin typeface="Courier" pitchFamily="49" charset="0"/>
              </a:rPr>
              <a:t>="urn:oasis:names:tc:SAML:2.0:attrname-format:uri"&gt;</a:t>
            </a:r>
          </a:p>
          <a:p>
            <a:pPr marL="0" indent="0">
              <a:buFont typeface="Arial"/>
              <a:buNone/>
            </a:pPr>
            <a:r>
              <a:rPr lang="en-GB" sz="800" b="1" dirty="0" smtClean="0">
                <a:latin typeface="Courier" pitchFamily="49" charset="0"/>
              </a:rPr>
              <a:t>        &lt;</a:t>
            </a:r>
            <a:r>
              <a:rPr lang="en-GB" sz="800" b="1" dirty="0" err="1" smtClean="0">
                <a:latin typeface="Courier" pitchFamily="49" charset="0"/>
              </a:rPr>
              <a:t>saml:AttributeValue</a:t>
            </a:r>
            <a:r>
              <a:rPr lang="en-GB" sz="800" b="1" dirty="0" smtClean="0">
                <a:latin typeface="Courier" pitchFamily="49" charset="0"/>
              </a:rPr>
              <a:t> </a:t>
            </a:r>
            <a:r>
              <a:rPr lang="en-GB" sz="800" b="1" dirty="0" err="1" smtClean="0">
                <a:latin typeface="Courier" pitchFamily="49" charset="0"/>
              </a:rPr>
              <a:t>xsi:type</a:t>
            </a:r>
            <a:r>
              <a:rPr lang="en-GB" sz="800" b="1" dirty="0" smtClean="0">
                <a:latin typeface="Courier" pitchFamily="49" charset="0"/>
              </a:rPr>
              <a:t>="</a:t>
            </a:r>
            <a:r>
              <a:rPr lang="en-GB" sz="800" b="1" dirty="0" err="1" smtClean="0">
                <a:latin typeface="Courier" pitchFamily="49" charset="0"/>
              </a:rPr>
              <a:t>xs:string</a:t>
            </a:r>
            <a:r>
              <a:rPr lang="en-GB" sz="800" b="1" dirty="0" smtClean="0">
                <a:latin typeface="Courier" pitchFamily="49" charset="0"/>
              </a:rPr>
              <a:t>"&gt;employee&lt;/</a:t>
            </a:r>
            <a:r>
              <a:rPr lang="en-GB" sz="800" b="1" dirty="0" err="1" smtClean="0">
                <a:latin typeface="Courier" pitchFamily="49" charset="0"/>
              </a:rPr>
              <a:t>saml:AttributeValue</a:t>
            </a:r>
            <a:r>
              <a:rPr lang="en-GB" sz="800" b="1" dirty="0" smtClean="0">
                <a:latin typeface="Courier" pitchFamily="49" charset="0"/>
              </a:rPr>
              <a:t>&gt;</a:t>
            </a:r>
          </a:p>
          <a:p>
            <a:pPr marL="0" indent="0">
              <a:buFont typeface="Arial"/>
              <a:buNone/>
            </a:pPr>
            <a:r>
              <a:rPr lang="en-GB" sz="800" b="1" dirty="0" smtClean="0">
                <a:latin typeface="Courier" pitchFamily="49" charset="0"/>
              </a:rPr>
              <a:t>        &lt;</a:t>
            </a:r>
            <a:r>
              <a:rPr lang="en-GB" sz="800" b="1" dirty="0" err="1" smtClean="0">
                <a:latin typeface="Courier" pitchFamily="49" charset="0"/>
              </a:rPr>
              <a:t>saml:AttributeValue</a:t>
            </a:r>
            <a:r>
              <a:rPr lang="en-GB" sz="800" b="1" dirty="0" smtClean="0">
                <a:latin typeface="Courier" pitchFamily="49" charset="0"/>
              </a:rPr>
              <a:t> </a:t>
            </a:r>
            <a:r>
              <a:rPr lang="en-GB" sz="800" b="1" dirty="0" err="1" smtClean="0">
                <a:latin typeface="Courier" pitchFamily="49" charset="0"/>
              </a:rPr>
              <a:t>xsi:type</a:t>
            </a:r>
            <a:r>
              <a:rPr lang="en-GB" sz="800" b="1" dirty="0" smtClean="0">
                <a:latin typeface="Courier" pitchFamily="49" charset="0"/>
              </a:rPr>
              <a:t>="</a:t>
            </a:r>
            <a:r>
              <a:rPr lang="en-GB" sz="800" b="1" dirty="0" err="1" smtClean="0">
                <a:latin typeface="Courier" pitchFamily="49" charset="0"/>
              </a:rPr>
              <a:t>xs:string</a:t>
            </a:r>
            <a:r>
              <a:rPr lang="en-GB" sz="800" b="1" dirty="0" smtClean="0">
                <a:latin typeface="Courier" pitchFamily="49" charset="0"/>
              </a:rPr>
              <a:t>"&gt;member&lt;/</a:t>
            </a:r>
            <a:r>
              <a:rPr lang="en-GB" sz="800" b="1" dirty="0" err="1" smtClean="0">
                <a:latin typeface="Courier" pitchFamily="49" charset="0"/>
              </a:rPr>
              <a:t>saml:AttributeValue</a:t>
            </a:r>
            <a:r>
              <a:rPr lang="en-GB" sz="800" b="1" dirty="0" smtClean="0">
                <a:latin typeface="Courier" pitchFamily="49" charset="0"/>
              </a:rPr>
              <a:t>&gt;</a:t>
            </a:r>
          </a:p>
          <a:p>
            <a:pPr marL="0" indent="0">
              <a:buFont typeface="Arial"/>
              <a:buNone/>
            </a:pPr>
            <a:r>
              <a:rPr lang="en-GB" sz="800" b="1" dirty="0" smtClean="0">
                <a:latin typeface="Courier" pitchFamily="49" charset="0"/>
              </a:rPr>
              <a:t>        &lt;</a:t>
            </a:r>
            <a:r>
              <a:rPr lang="en-GB" sz="800" b="1" dirty="0" err="1" smtClean="0">
                <a:latin typeface="Courier" pitchFamily="49" charset="0"/>
              </a:rPr>
              <a:t>saml:AttributeValue</a:t>
            </a:r>
            <a:r>
              <a:rPr lang="en-GB" sz="800" b="1" dirty="0" smtClean="0">
                <a:latin typeface="Courier" pitchFamily="49" charset="0"/>
              </a:rPr>
              <a:t> </a:t>
            </a:r>
            <a:r>
              <a:rPr lang="en-GB" sz="800" b="1" dirty="0" err="1" smtClean="0">
                <a:latin typeface="Courier" pitchFamily="49" charset="0"/>
              </a:rPr>
              <a:t>xsi:type</a:t>
            </a:r>
            <a:r>
              <a:rPr lang="en-GB" sz="800" b="1" dirty="0" smtClean="0">
                <a:latin typeface="Courier" pitchFamily="49" charset="0"/>
              </a:rPr>
              <a:t>="</a:t>
            </a:r>
            <a:r>
              <a:rPr lang="en-GB" sz="800" b="1" dirty="0" err="1" smtClean="0">
                <a:latin typeface="Courier" pitchFamily="49" charset="0"/>
              </a:rPr>
              <a:t>xs:string</a:t>
            </a:r>
            <a:r>
              <a:rPr lang="en-GB" sz="800" b="1" dirty="0" smtClean="0">
                <a:latin typeface="Courier" pitchFamily="49" charset="0"/>
              </a:rPr>
              <a:t>"&gt;faculty&lt;/</a:t>
            </a:r>
            <a:r>
              <a:rPr lang="en-GB" sz="800" b="1" dirty="0" err="1" smtClean="0">
                <a:latin typeface="Courier" pitchFamily="49" charset="0"/>
              </a:rPr>
              <a:t>saml:AttributeValue</a:t>
            </a:r>
            <a:r>
              <a:rPr lang="en-GB" sz="800" b="1" dirty="0" smtClean="0">
                <a:latin typeface="Courier" pitchFamily="49" charset="0"/>
              </a:rPr>
              <a:t>&gt;</a:t>
            </a:r>
          </a:p>
          <a:p>
            <a:pPr marL="0" indent="0">
              <a:buFont typeface="Arial"/>
              <a:buNone/>
            </a:pPr>
            <a:r>
              <a:rPr lang="en-GB" sz="800" b="1" dirty="0" smtClean="0">
                <a:latin typeface="Courier" pitchFamily="49" charset="0"/>
              </a:rPr>
              <a:t>      &lt;/</a:t>
            </a:r>
            <a:r>
              <a:rPr lang="en-GB" sz="800" b="1" dirty="0" err="1" smtClean="0">
                <a:latin typeface="Courier" pitchFamily="49" charset="0"/>
              </a:rPr>
              <a:t>saml:Attribute</a:t>
            </a:r>
            <a:r>
              <a:rPr lang="en-GB" sz="800" b="1" dirty="0" smtClean="0">
                <a:latin typeface="Courier" pitchFamily="49" charset="0"/>
              </a:rPr>
              <a:t>&gt;</a:t>
            </a:r>
          </a:p>
          <a:p>
            <a:pPr marL="0" indent="0">
              <a:buFont typeface="Arial"/>
              <a:buNone/>
            </a:pPr>
            <a:r>
              <a:rPr lang="en-GB" sz="800" b="1" dirty="0" smtClean="0">
                <a:latin typeface="Courier" pitchFamily="49" charset="0"/>
              </a:rPr>
              <a:t>      &lt;</a:t>
            </a:r>
            <a:r>
              <a:rPr lang="en-GB" sz="800" b="1" dirty="0" err="1" smtClean="0">
                <a:latin typeface="Courier" pitchFamily="49" charset="0"/>
              </a:rPr>
              <a:t>saml:Attribute</a:t>
            </a:r>
            <a:r>
              <a:rPr lang="en-GB" sz="800" b="1" dirty="0" smtClean="0">
                <a:latin typeface="Courier" pitchFamily="49" charset="0"/>
              </a:rPr>
              <a:t> Name="urn:oid:1.3.6.1.4.1.5923.1.1.1.1“ </a:t>
            </a:r>
            <a:br>
              <a:rPr lang="en-GB" sz="800" b="1" dirty="0" smtClean="0">
                <a:latin typeface="Courier" pitchFamily="49" charset="0"/>
              </a:rPr>
            </a:br>
            <a:r>
              <a:rPr lang="en-GB" sz="800" b="1" dirty="0" smtClean="0">
                <a:latin typeface="Courier" pitchFamily="49" charset="0"/>
              </a:rPr>
              <a:t>      ...</a:t>
            </a:r>
            <a:endParaRPr lang="en-GB" sz="800" b="1" dirty="0">
              <a:latin typeface="Courier" pitchFamily="49" charset="0"/>
            </a:endParaRPr>
          </a:p>
        </p:txBody>
      </p:sp>
    </p:spTree>
    <p:extLst>
      <p:ext uri="{BB962C8B-B14F-4D97-AF65-F5344CB8AC3E}">
        <p14:creationId xmlns:p14="http://schemas.microsoft.com/office/powerpoint/2010/main" val="2426863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Federation: different technologies, same idea</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92</a:t>
            </a:fld>
            <a:endParaRPr lang="nl-NL" dirty="0"/>
          </a:p>
        </p:txBody>
      </p:sp>
      <p:sp>
        <p:nvSpPr>
          <p:cNvPr id="5" name="Text Placeholder 4"/>
          <p:cNvSpPr>
            <a:spLocks noGrp="1"/>
          </p:cNvSpPr>
          <p:nvPr>
            <p:ph type="body" sz="quarter" idx="13"/>
          </p:nvPr>
        </p:nvSpPr>
        <p:spPr>
          <a:xfrm>
            <a:off x="360000" y="931035"/>
            <a:ext cx="8326437" cy="3192780"/>
          </a:xfrm>
        </p:spPr>
        <p:txBody>
          <a:bodyPr/>
          <a:lstStyle/>
          <a:p>
            <a:pPr marL="0" indent="0">
              <a:buNone/>
            </a:pPr>
            <a:r>
              <a:rPr lang="en-US" sz="1800" b="1" dirty="0" smtClean="0"/>
              <a:t>SAML - Security Assertion Markup Language and </a:t>
            </a:r>
            <a:r>
              <a:rPr lang="en-US" sz="1800" b="1" dirty="0" err="1" smtClean="0"/>
              <a:t>WebSSO</a:t>
            </a:r>
            <a:r>
              <a:rPr lang="en-US" sz="1800" b="1" dirty="0" smtClean="0"/>
              <a:t> (‘SAML2Int’)</a:t>
            </a:r>
          </a:p>
          <a:p>
            <a:pPr lvl="1"/>
            <a:r>
              <a:rPr lang="en-US" sz="1600" dirty="0" smtClean="0"/>
              <a:t>XML-formatted ‘attribute statements’ over web transport (usually POST)</a:t>
            </a:r>
          </a:p>
          <a:p>
            <a:pPr lvl="1"/>
            <a:r>
              <a:rPr lang="en-US" sz="1600" dirty="0" smtClean="0"/>
              <a:t>SAML-Metadata: list of entities with description of bindings with </a:t>
            </a:r>
            <a:r>
              <a:rPr lang="en-US" sz="1600" dirty="0" err="1" smtClean="0"/>
              <a:t>entityAttributes</a:t>
            </a:r>
            <a:endParaRPr lang="en-US" sz="1600" dirty="0" smtClean="0"/>
          </a:p>
          <a:p>
            <a:pPr marL="0" indent="0">
              <a:buNone/>
            </a:pPr>
            <a:r>
              <a:rPr lang="en-US" sz="1800" b="1" dirty="0" smtClean="0"/>
              <a:t>PKI - Public Key Infrastructures</a:t>
            </a:r>
          </a:p>
          <a:p>
            <a:pPr lvl="1"/>
            <a:r>
              <a:rPr lang="en-US" sz="1600" dirty="0" smtClean="0"/>
              <a:t>certification authority (CA) signing X.509 formatted certificates </a:t>
            </a:r>
            <a:br>
              <a:rPr lang="en-US" sz="1600" dirty="0" smtClean="0"/>
            </a:br>
            <a:r>
              <a:rPr lang="en-US" sz="1600" dirty="0" smtClean="0"/>
              <a:t>with name, issuer, serial number, and extensions</a:t>
            </a:r>
          </a:p>
          <a:p>
            <a:pPr lvl="1"/>
            <a:r>
              <a:rPr lang="en-US" sz="1600" dirty="0" smtClean="0"/>
              <a:t>CAs can sign end-entities as well as other CAs (hierarchically or by cross-signing)</a:t>
            </a:r>
          </a:p>
          <a:p>
            <a:pPr lvl="1"/>
            <a:r>
              <a:rPr lang="en-US" sz="1600" dirty="0" smtClean="0"/>
              <a:t>bridge CAs render a technical implementation of a shared policy (assurance)</a:t>
            </a:r>
          </a:p>
          <a:p>
            <a:pPr lvl="1"/>
            <a:r>
              <a:rPr lang="en-US" sz="1600" dirty="0" smtClean="0"/>
              <a:t>policy-bridges don’t sign anything, but curate </a:t>
            </a:r>
            <a:r>
              <a:rPr lang="en-US" sz="1600" i="1" dirty="0" smtClean="0"/>
              <a:t>distribution</a:t>
            </a:r>
            <a:r>
              <a:rPr lang="en-US" sz="1600" dirty="0" smtClean="0"/>
              <a:t> (like browsers and operating systems based on CA/BF requirements, or the IGTF for research </a:t>
            </a:r>
            <a:r>
              <a:rPr lang="en-US" sz="1600" dirty="0" err="1" smtClean="0"/>
              <a:t>infras</a:t>
            </a:r>
            <a:r>
              <a:rPr lang="en-US" sz="1600" dirty="0" smtClean="0"/>
              <a:t>)</a:t>
            </a:r>
          </a:p>
          <a:p>
            <a:pPr marL="0" indent="0">
              <a:buNone/>
            </a:pPr>
            <a:r>
              <a:rPr lang="en-US" sz="1800" b="1" dirty="0" smtClean="0"/>
              <a:t>OIDC Fed - </a:t>
            </a:r>
            <a:r>
              <a:rPr lang="en-US" sz="1800" b="1" dirty="0" err="1" smtClean="0"/>
              <a:t>OpenID</a:t>
            </a:r>
            <a:r>
              <a:rPr lang="en-US" sz="1800" b="1" dirty="0" smtClean="0"/>
              <a:t> Connect Federation</a:t>
            </a:r>
          </a:p>
          <a:p>
            <a:pPr lvl="1"/>
            <a:r>
              <a:rPr lang="en-US" sz="1600" dirty="0" smtClean="0"/>
              <a:t>for end-points for OIDC Providers and Relying Parties – otherwise quite similar</a:t>
            </a:r>
          </a:p>
          <a:p>
            <a:pPr marL="0" indent="0">
              <a:buNone/>
            </a:pPr>
            <a:endParaRPr lang="en-US" sz="800" dirty="0"/>
          </a:p>
          <a:p>
            <a:pPr marL="0" indent="-15875">
              <a:buNone/>
            </a:pPr>
            <a:r>
              <a:rPr lang="en-US" sz="1800" i="1" dirty="0" smtClean="0">
                <a:solidFill>
                  <a:srgbClr val="00479E"/>
                </a:solidFill>
              </a:rPr>
              <a:t>federation based on ‘ultimate trust’ domains (e.g. cross-realm Kerberos) also exists, but …</a:t>
            </a:r>
          </a:p>
        </p:txBody>
      </p:sp>
      <p:sp>
        <p:nvSpPr>
          <p:cNvPr id="7" name="Text Placeholder 6"/>
          <p:cNvSpPr>
            <a:spLocks noGrp="1"/>
          </p:cNvSpPr>
          <p:nvPr>
            <p:ph type="body" sz="quarter" idx="14"/>
          </p:nvPr>
        </p:nvSpPr>
        <p:spPr/>
        <p:txBody>
          <a:bodyPr/>
          <a:lstStyle/>
          <a:p>
            <a:r>
              <a:rPr lang="en-US" dirty="0" smtClean="0"/>
              <a:t>See www.oasis.org for SAML, RFC5280 (tech) &amp; RFC3247 (policy) for PKIX, https://igtf.net/ and https://cabforum.org; </a:t>
            </a:r>
            <a:br>
              <a:rPr lang="en-US" dirty="0" smtClean="0"/>
            </a:br>
            <a:r>
              <a:rPr lang="en-US" dirty="0" err="1" smtClean="0"/>
              <a:t>OpenID</a:t>
            </a:r>
            <a:r>
              <a:rPr lang="en-US" dirty="0" smtClean="0"/>
              <a:t> </a:t>
            </a:r>
            <a:r>
              <a:rPr lang="en-US" dirty="0"/>
              <a:t>Connect Federation: https://openid.net/specs/openid-connect-federation-1_0.html</a:t>
            </a:r>
            <a:endParaRPr lang="en-GB" dirty="0"/>
          </a:p>
        </p:txBody>
      </p:sp>
    </p:spTree>
    <p:extLst>
      <p:ext uri="{BB962C8B-B14F-4D97-AF65-F5344CB8AC3E}">
        <p14:creationId xmlns:p14="http://schemas.microsoft.com/office/powerpoint/2010/main" val="1559815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Federation: technology, interoperability, policy</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93</a:t>
            </a:fld>
            <a:endParaRPr lang="nl-NL" dirty="0"/>
          </a:p>
        </p:txBody>
      </p:sp>
      <p:sp>
        <p:nvSpPr>
          <p:cNvPr id="6" name="Text Placeholder 5"/>
          <p:cNvSpPr>
            <a:spLocks noGrp="1"/>
          </p:cNvSpPr>
          <p:nvPr>
            <p:ph type="body" sz="quarter" idx="14"/>
          </p:nvPr>
        </p:nvSpPr>
        <p:spPr/>
        <p:txBody>
          <a:bodyPr/>
          <a:lstStyle/>
          <a:p>
            <a:r>
              <a:rPr lang="en-US" dirty="0" smtClean="0"/>
              <a:t>Image from SWITCH (CH) and edugain.org</a:t>
            </a:r>
            <a:endParaRPr lang="en-GB" dirty="0"/>
          </a:p>
        </p:txBody>
      </p:sp>
      <p:pic>
        <p:nvPicPr>
          <p:cNvPr id="8" name="Picture 7"/>
          <p:cNvPicPr>
            <a:picLocks noChangeAspect="1"/>
          </p:cNvPicPr>
          <p:nvPr/>
        </p:nvPicPr>
        <p:blipFill>
          <a:blip r:embed="rId2"/>
          <a:stretch>
            <a:fillRect/>
          </a:stretch>
        </p:blipFill>
        <p:spPr>
          <a:xfrm>
            <a:off x="370173" y="1135381"/>
            <a:ext cx="8316627" cy="3104874"/>
          </a:xfrm>
          <a:prstGeom prst="rect">
            <a:avLst/>
          </a:prstGeom>
        </p:spPr>
      </p:pic>
    </p:spTree>
    <p:extLst>
      <p:ext uri="{BB962C8B-B14F-4D97-AF65-F5344CB8AC3E}">
        <p14:creationId xmlns:p14="http://schemas.microsoft.com/office/powerpoint/2010/main" val="18213551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310695"/>
            <a:ext cx="8723544" cy="567000"/>
          </a:xfrm>
        </p:spPr>
        <p:txBody>
          <a:bodyPr>
            <a:normAutofit fontScale="90000"/>
          </a:bodyPr>
          <a:lstStyle/>
          <a:p>
            <a:r>
              <a:rPr lang="en-US" dirty="0" smtClean="0"/>
              <a:t>Policy-bridged global federations for research computing</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94</a:t>
            </a:fld>
            <a:endParaRPr lang="nl-NL" dirty="0"/>
          </a:p>
        </p:txBody>
      </p:sp>
      <p:pic>
        <p:nvPicPr>
          <p:cNvPr id="59" name="Picture 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16" y="810984"/>
            <a:ext cx="7799283" cy="3054862"/>
          </a:xfrm>
          <a:prstGeom prst="rect">
            <a:avLst/>
          </a:prstGeom>
        </p:spPr>
      </p:pic>
      <p:sp>
        <p:nvSpPr>
          <p:cNvPr id="6" name="Text Placeholder 5"/>
          <p:cNvSpPr>
            <a:spLocks noGrp="1"/>
          </p:cNvSpPr>
          <p:nvPr>
            <p:ph type="body" sz="quarter" idx="14"/>
          </p:nvPr>
        </p:nvSpPr>
        <p:spPr>
          <a:xfrm>
            <a:off x="360363" y="4562023"/>
            <a:ext cx="8640054" cy="176948"/>
          </a:xfrm>
        </p:spPr>
        <p:txBody>
          <a:bodyPr/>
          <a:lstStyle/>
          <a:p>
            <a:r>
              <a:rPr lang="en-US" dirty="0"/>
              <a:t>Image: Interoperable Global Trust Federation IGTF, https://igtf.net/; REFEDS Assurance Framework RAF: http://</a:t>
            </a:r>
            <a:r>
              <a:rPr lang="en-US" dirty="0" smtClean="0"/>
              <a:t>refeds.org/assurance, https</a:t>
            </a:r>
            <a:r>
              <a:rPr lang="en-US" dirty="0"/>
              <a:t>://refeds.org/profile/mfa</a:t>
            </a:r>
          </a:p>
          <a:p>
            <a:endParaRPr lang="en-GB" dirty="0"/>
          </a:p>
        </p:txBody>
      </p:sp>
      <p:sp>
        <p:nvSpPr>
          <p:cNvPr id="8" name="TextBox 7"/>
          <p:cNvSpPr txBox="1"/>
          <p:nvPr/>
        </p:nvSpPr>
        <p:spPr>
          <a:xfrm>
            <a:off x="3017650" y="3360578"/>
            <a:ext cx="4254691" cy="1015663"/>
          </a:xfrm>
          <a:prstGeom prst="rect">
            <a:avLst/>
          </a:prstGeom>
          <a:solidFill>
            <a:srgbClr val="FFFFFF">
              <a:alpha val="69804"/>
            </a:srgbClr>
          </a:solidFill>
        </p:spPr>
        <p:txBody>
          <a:bodyPr wrap="none" rtlCol="0">
            <a:spAutoFit/>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chemeClr val="accent3"/>
                </a:solidFill>
                <a:effectLst/>
                <a:uLnTx/>
                <a:uFillTx/>
                <a:latin typeface="Arial"/>
                <a:cs typeface="Arial"/>
                <a:sym typeface="Arial"/>
              </a:rPr>
              <a:t>3 regional IGTF chapters: EMEA, Americas, Asia</a:t>
            </a:r>
            <a:r>
              <a:rPr kumimoji="0" lang="en-US" sz="1200" b="1" i="0" u="none" strike="noStrike" kern="0" cap="none" spc="0" normalizeH="0" noProof="0" dirty="0" smtClean="0">
                <a:ln>
                  <a:noFill/>
                </a:ln>
                <a:solidFill>
                  <a:schemeClr val="accent3"/>
                </a:solidFill>
                <a:effectLst/>
                <a:uLnTx/>
                <a:uFillTx/>
                <a:latin typeface="Arial"/>
                <a:cs typeface="Arial"/>
                <a:sym typeface="Arial"/>
              </a:rPr>
              <a:t> Pacific</a:t>
            </a:r>
            <a:endParaRPr kumimoji="0" lang="en-US" sz="1200" b="1" i="0" u="none" strike="noStrike" kern="0" cap="none" spc="0" normalizeH="0" baseline="0" noProof="0" dirty="0" smtClean="0">
              <a:ln>
                <a:noFill/>
              </a:ln>
              <a:solidFill>
                <a:schemeClr val="accent3"/>
              </a:solidFill>
              <a:effectLst/>
              <a:uLnTx/>
              <a:uFillTx/>
              <a:latin typeface="Arial"/>
              <a:cs typeface="Arial"/>
              <a:sym typeface="Arial"/>
            </a:endParaRPr>
          </a:p>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chemeClr val="accent3"/>
                </a:solidFill>
                <a:effectLst/>
                <a:uLnTx/>
                <a:uFillTx/>
                <a:latin typeface="Arial"/>
                <a:cs typeface="Arial"/>
                <a:sym typeface="Arial"/>
              </a:rPr>
              <a:t>~ 90 Identity Providers (some leveraging a R&amp;E federation)</a:t>
            </a:r>
          </a:p>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chemeClr val="accent3"/>
                </a:solidFill>
                <a:effectLst/>
                <a:uLnTx/>
                <a:uFillTx/>
                <a:latin typeface="Arial"/>
                <a:cs typeface="Arial"/>
                <a:sym typeface="Arial"/>
              </a:rPr>
              <a:t>~ 10 international major relying parties</a:t>
            </a:r>
          </a:p>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chemeClr val="accent3"/>
                </a:solidFill>
                <a:effectLst/>
                <a:uLnTx/>
                <a:uFillTx/>
                <a:latin typeface="Arial"/>
                <a:cs typeface="Arial"/>
                <a:sym typeface="Arial"/>
              </a:rPr>
              <a:t>~ 60 countries / economic areas / international treaty orgs</a:t>
            </a:r>
          </a:p>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chemeClr val="accent3"/>
                </a:solidFill>
                <a:effectLst/>
                <a:uLnTx/>
                <a:uFillTx/>
                <a:latin typeface="Arial"/>
                <a:cs typeface="Arial"/>
                <a:sym typeface="Arial"/>
              </a:rPr>
              <a:t>&gt; 1000 relying service provider collaborations</a:t>
            </a:r>
          </a:p>
        </p:txBody>
      </p:sp>
      <p:grpSp>
        <p:nvGrpSpPr>
          <p:cNvPr id="40" name="Group 39"/>
          <p:cNvGrpSpPr/>
          <p:nvPr/>
        </p:nvGrpSpPr>
        <p:grpSpPr>
          <a:xfrm>
            <a:off x="58603" y="1567107"/>
            <a:ext cx="2303024" cy="1249951"/>
            <a:chOff x="1710140" y="1516369"/>
            <a:chExt cx="2951281" cy="1601788"/>
          </a:xfrm>
        </p:grpSpPr>
        <p:sp>
          <p:nvSpPr>
            <p:cNvPr id="26" name="AutoShape 4"/>
            <p:cNvSpPr>
              <a:spLocks noChangeArrowheads="1"/>
            </p:cNvSpPr>
            <p:nvPr/>
          </p:nvSpPr>
          <p:spPr bwMode="auto">
            <a:xfrm>
              <a:off x="1710140" y="1516369"/>
              <a:ext cx="2951281" cy="1601788"/>
            </a:xfrm>
            <a:prstGeom prst="cloudCallout">
              <a:avLst>
                <a:gd name="adj1" fmla="val 4810"/>
                <a:gd name="adj2" fmla="val 0"/>
              </a:avLst>
            </a:prstGeom>
            <a:solidFill>
              <a:schemeClr val="bg1">
                <a:lumMod val="85000"/>
              </a:scheme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1600" b="0" i="0" u="none" strike="noStrike" kern="0" cap="none" spc="0" normalizeH="0" baseline="0" noProof="0" smtClean="0">
                <a:ln>
                  <a:noFill/>
                </a:ln>
                <a:solidFill>
                  <a:srgbClr val="000000"/>
                </a:solidFill>
                <a:effectLst/>
                <a:uLnTx/>
                <a:uFillTx/>
                <a:latin typeface="Verdana" panose="020B0604030504040204" pitchFamily="34" charset="0"/>
              </a:endParaRPr>
            </a:p>
          </p:txBody>
        </p:sp>
        <p:grpSp>
          <p:nvGrpSpPr>
            <p:cNvPr id="5" name="Group 4"/>
            <p:cNvGrpSpPr/>
            <p:nvPr/>
          </p:nvGrpSpPr>
          <p:grpSpPr>
            <a:xfrm>
              <a:off x="2019926" y="1754188"/>
              <a:ext cx="2361574" cy="1084263"/>
              <a:chOff x="916938" y="1754188"/>
              <a:chExt cx="3464562" cy="1590675"/>
            </a:xfrm>
          </p:grpSpPr>
          <p:sp>
            <p:nvSpPr>
              <p:cNvPr id="27" name="AutoShape 5"/>
              <p:cNvSpPr>
                <a:spLocks noChangeArrowheads="1"/>
              </p:cNvSpPr>
              <p:nvPr/>
            </p:nvSpPr>
            <p:spPr bwMode="auto">
              <a:xfrm>
                <a:off x="916938" y="2035824"/>
                <a:ext cx="1609724" cy="538162"/>
              </a:xfrm>
              <a:prstGeom prst="roundRect">
                <a:avLst>
                  <a:gd name="adj" fmla="val 16667"/>
                </a:avLst>
              </a:prstGeom>
              <a:solidFill>
                <a:schemeClr val="tx2"/>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smtClean="0">
                    <a:ln>
                      <a:noFill/>
                    </a:ln>
                    <a:solidFill>
                      <a:srgbClr val="000000"/>
                    </a:solidFill>
                    <a:effectLst/>
                    <a:uLnTx/>
                    <a:uFillTx/>
                    <a:latin typeface="Verdana" panose="020B0604030504040204" pitchFamily="34" charset="0"/>
                  </a:rPr>
                  <a:t>Authority 1</a:t>
                </a:r>
              </a:p>
            </p:txBody>
          </p:sp>
          <p:sp>
            <p:nvSpPr>
              <p:cNvPr id="28" name="AutoShape 6"/>
              <p:cNvSpPr>
                <a:spLocks noChangeArrowheads="1"/>
              </p:cNvSpPr>
              <p:nvPr/>
            </p:nvSpPr>
            <p:spPr bwMode="auto">
              <a:xfrm>
                <a:off x="2627313" y="1754188"/>
                <a:ext cx="1103312" cy="538163"/>
              </a:xfrm>
              <a:prstGeom prst="roundRect">
                <a:avLst>
                  <a:gd name="adj" fmla="val 16667"/>
                </a:avLst>
              </a:prstGeom>
              <a:solidFill>
                <a:schemeClr val="tx2"/>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err="1" smtClean="0">
                    <a:ln>
                      <a:noFill/>
                    </a:ln>
                    <a:solidFill>
                      <a:srgbClr val="000000"/>
                    </a:solidFill>
                    <a:effectLst/>
                    <a:uLnTx/>
                    <a:uFillTx/>
                    <a:latin typeface="Verdana" panose="020B0604030504040204" pitchFamily="34" charset="0"/>
                  </a:rPr>
                  <a:t>Auth</a:t>
                </a:r>
                <a:r>
                  <a:rPr kumimoji="0" lang="en-GB" altLang="en-US" sz="1100" b="0" i="0" u="none" strike="noStrike" kern="0" cap="none" spc="0" normalizeH="0" baseline="0" noProof="0" dirty="0" smtClean="0">
                    <a:ln>
                      <a:noFill/>
                    </a:ln>
                    <a:solidFill>
                      <a:srgbClr val="000000"/>
                    </a:solidFill>
                    <a:effectLst/>
                    <a:uLnTx/>
                    <a:uFillTx/>
                    <a:latin typeface="Verdana" panose="020B0604030504040204" pitchFamily="34" charset="0"/>
                  </a:rPr>
                  <a:t> 2</a:t>
                </a:r>
              </a:p>
            </p:txBody>
          </p:sp>
          <p:sp>
            <p:nvSpPr>
              <p:cNvPr id="29" name="AutoShape 7"/>
              <p:cNvSpPr>
                <a:spLocks noChangeArrowheads="1"/>
              </p:cNvSpPr>
              <p:nvPr/>
            </p:nvSpPr>
            <p:spPr bwMode="auto">
              <a:xfrm>
                <a:off x="1676400" y="2806700"/>
                <a:ext cx="1103312" cy="538163"/>
              </a:xfrm>
              <a:prstGeom prst="roundRect">
                <a:avLst>
                  <a:gd name="adj" fmla="val 16667"/>
                </a:avLst>
              </a:prstGeom>
              <a:solidFill>
                <a:schemeClr val="tx2"/>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err="1" smtClean="0">
                    <a:ln>
                      <a:noFill/>
                    </a:ln>
                    <a:solidFill>
                      <a:srgbClr val="000000"/>
                    </a:solidFill>
                    <a:effectLst/>
                    <a:uLnTx/>
                    <a:uFillTx/>
                    <a:latin typeface="Verdana" panose="020B0604030504040204" pitchFamily="34" charset="0"/>
                  </a:rPr>
                  <a:t>Auth</a:t>
                </a:r>
                <a:r>
                  <a:rPr kumimoji="0" lang="en-GB" altLang="en-US" sz="1100" b="0" i="0" u="none" strike="noStrike" kern="0" cap="none" spc="0" normalizeH="0" baseline="0" noProof="0" dirty="0" smtClean="0">
                    <a:ln>
                      <a:noFill/>
                    </a:ln>
                    <a:solidFill>
                      <a:srgbClr val="000000"/>
                    </a:solidFill>
                    <a:effectLst/>
                    <a:uLnTx/>
                    <a:uFillTx/>
                    <a:latin typeface="Verdana" panose="020B0604030504040204" pitchFamily="34" charset="0"/>
                  </a:rPr>
                  <a:t> 3</a:t>
                </a:r>
              </a:p>
            </p:txBody>
          </p:sp>
          <p:sp>
            <p:nvSpPr>
              <p:cNvPr id="30" name="AutoShape 8"/>
              <p:cNvSpPr>
                <a:spLocks noChangeArrowheads="1"/>
              </p:cNvSpPr>
              <p:nvPr/>
            </p:nvSpPr>
            <p:spPr bwMode="auto">
              <a:xfrm>
                <a:off x="3278188" y="2406650"/>
                <a:ext cx="1103312" cy="538163"/>
              </a:xfrm>
              <a:prstGeom prst="roundRect">
                <a:avLst>
                  <a:gd name="adj" fmla="val 16667"/>
                </a:avLst>
              </a:prstGeom>
              <a:solidFill>
                <a:schemeClr val="tx2"/>
              </a:solidFill>
              <a:ln w="9525" algn="ctr">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err="1" smtClean="0">
                    <a:ln>
                      <a:noFill/>
                    </a:ln>
                    <a:solidFill>
                      <a:srgbClr val="000000"/>
                    </a:solidFill>
                    <a:effectLst/>
                    <a:uLnTx/>
                    <a:uFillTx/>
                    <a:latin typeface="Verdana" panose="020B0604030504040204" pitchFamily="34" charset="0"/>
                  </a:rPr>
                  <a:t>Auth</a:t>
                </a:r>
                <a:r>
                  <a:rPr kumimoji="0" lang="en-GB" altLang="en-US" sz="1100" b="0" i="0" u="none" strike="noStrike" kern="0" cap="none" spc="0" normalizeH="0" baseline="0" noProof="0" dirty="0" smtClean="0">
                    <a:ln>
                      <a:noFill/>
                    </a:ln>
                    <a:solidFill>
                      <a:srgbClr val="000000"/>
                    </a:solidFill>
                    <a:effectLst/>
                    <a:uLnTx/>
                    <a:uFillTx/>
                    <a:latin typeface="Verdana" panose="020B0604030504040204" pitchFamily="34" charset="0"/>
                  </a:rPr>
                  <a:t> </a:t>
                </a:r>
                <a:r>
                  <a:rPr kumimoji="0" lang="en-GB" altLang="en-US" sz="1100" b="0" i="1" u="none" strike="noStrike" kern="0" cap="none" spc="0" normalizeH="0" baseline="0" noProof="0" dirty="0" smtClean="0">
                    <a:ln>
                      <a:noFill/>
                    </a:ln>
                    <a:solidFill>
                      <a:srgbClr val="000000"/>
                    </a:solidFill>
                    <a:effectLst/>
                    <a:uLnTx/>
                    <a:uFillTx/>
                    <a:latin typeface="Verdana" panose="020B0604030504040204" pitchFamily="34" charset="0"/>
                  </a:rPr>
                  <a:t>n</a:t>
                </a:r>
              </a:p>
            </p:txBody>
          </p:sp>
        </p:grpSp>
      </p:grpSp>
      <p:sp>
        <p:nvSpPr>
          <p:cNvPr id="32" name="AutoShape 13"/>
          <p:cNvSpPr>
            <a:spLocks noChangeArrowheads="1"/>
          </p:cNvSpPr>
          <p:nvPr/>
        </p:nvSpPr>
        <p:spPr bwMode="auto">
          <a:xfrm>
            <a:off x="183155" y="4050766"/>
            <a:ext cx="776290" cy="355128"/>
          </a:xfrm>
          <a:prstGeom prst="roundRect">
            <a:avLst>
              <a:gd name="adj" fmla="val 16667"/>
            </a:avLst>
          </a:prstGeom>
          <a:solidFill>
            <a:schemeClr val="accent3"/>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smtClean="0">
                <a:ln>
                  <a:noFill/>
                </a:ln>
                <a:solidFill>
                  <a:schemeClr val="bg2"/>
                </a:solidFill>
                <a:effectLst/>
                <a:uLnTx/>
                <a:uFillTx/>
                <a:latin typeface="Verdana" panose="020B0604030504040204" pitchFamily="34" charset="0"/>
              </a:rPr>
              <a:t>relying </a:t>
            </a:r>
            <a:br>
              <a:rPr kumimoji="0" lang="en-GB" altLang="en-US" sz="1100" b="0" i="0" u="none" strike="noStrike" kern="0" cap="none" spc="0" normalizeH="0" baseline="0" noProof="0" dirty="0" smtClean="0">
                <a:ln>
                  <a:noFill/>
                </a:ln>
                <a:solidFill>
                  <a:schemeClr val="bg2"/>
                </a:solidFill>
                <a:effectLst/>
                <a:uLnTx/>
                <a:uFillTx/>
                <a:latin typeface="Verdana" panose="020B0604030504040204" pitchFamily="34" charset="0"/>
              </a:rPr>
            </a:br>
            <a:r>
              <a:rPr kumimoji="0" lang="en-GB" altLang="en-US" sz="1100" b="0" i="0" u="none" strike="noStrike" kern="0" cap="none" spc="0" normalizeH="0" baseline="0" noProof="0" dirty="0" smtClean="0">
                <a:ln>
                  <a:noFill/>
                </a:ln>
                <a:solidFill>
                  <a:schemeClr val="bg2"/>
                </a:solidFill>
                <a:effectLst/>
                <a:uLnTx/>
                <a:uFillTx/>
                <a:latin typeface="Verdana" panose="020B0604030504040204" pitchFamily="34" charset="0"/>
              </a:rPr>
              <a:t>party 1</a:t>
            </a:r>
          </a:p>
        </p:txBody>
      </p:sp>
      <p:sp>
        <p:nvSpPr>
          <p:cNvPr id="33" name="AutoShape 14"/>
          <p:cNvSpPr>
            <a:spLocks noChangeArrowheads="1"/>
          </p:cNvSpPr>
          <p:nvPr/>
        </p:nvSpPr>
        <p:spPr bwMode="auto">
          <a:xfrm>
            <a:off x="1073467" y="3870973"/>
            <a:ext cx="776290" cy="360591"/>
          </a:xfrm>
          <a:prstGeom prst="roundRect">
            <a:avLst>
              <a:gd name="adj" fmla="val 16667"/>
            </a:avLst>
          </a:prstGeom>
          <a:solidFill>
            <a:schemeClr val="accent3"/>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100" b="0" i="0" u="none" strike="noStrike" kern="0" cap="none" spc="0" normalizeH="0" baseline="0" noProof="0" dirty="0" smtClean="0">
                <a:ln>
                  <a:noFill/>
                </a:ln>
                <a:solidFill>
                  <a:schemeClr val="bg2"/>
                </a:solidFill>
                <a:effectLst/>
                <a:uLnTx/>
                <a:uFillTx/>
                <a:latin typeface="Verdana" panose="020B0604030504040204" pitchFamily="34" charset="0"/>
              </a:rPr>
              <a:t>relying </a:t>
            </a:r>
            <a:br>
              <a:rPr kumimoji="0" lang="en-GB" altLang="en-US" sz="1100" b="0" i="0" u="none" strike="noStrike" kern="0" cap="none" spc="0" normalizeH="0" baseline="0" noProof="0" dirty="0" smtClean="0">
                <a:ln>
                  <a:noFill/>
                </a:ln>
                <a:solidFill>
                  <a:schemeClr val="bg2"/>
                </a:solidFill>
                <a:effectLst/>
                <a:uLnTx/>
                <a:uFillTx/>
                <a:latin typeface="Verdana" panose="020B0604030504040204" pitchFamily="34" charset="0"/>
              </a:rPr>
            </a:br>
            <a:r>
              <a:rPr kumimoji="0" lang="en-GB" altLang="en-US" sz="1100" b="0" i="0" u="none" strike="noStrike" kern="0" cap="none" spc="0" normalizeH="0" baseline="0" noProof="0" dirty="0" smtClean="0">
                <a:ln>
                  <a:noFill/>
                </a:ln>
                <a:solidFill>
                  <a:schemeClr val="bg2"/>
                </a:solidFill>
                <a:effectLst/>
                <a:uLnTx/>
                <a:uFillTx/>
                <a:latin typeface="Verdana" panose="020B0604030504040204" pitchFamily="34" charset="0"/>
              </a:rPr>
              <a:t>party </a:t>
            </a:r>
            <a:r>
              <a:rPr kumimoji="0" lang="en-GB" altLang="en-US" sz="1100" b="0" i="1" u="none" strike="noStrike" kern="0" cap="none" spc="0" normalizeH="0" baseline="0" noProof="0" dirty="0" smtClean="0">
                <a:ln>
                  <a:noFill/>
                </a:ln>
                <a:solidFill>
                  <a:schemeClr val="bg2"/>
                </a:solidFill>
                <a:effectLst/>
                <a:uLnTx/>
                <a:uFillTx/>
                <a:latin typeface="Verdana" panose="020B0604030504040204" pitchFamily="34" charset="0"/>
              </a:rPr>
              <a:t>n</a:t>
            </a:r>
          </a:p>
        </p:txBody>
      </p:sp>
      <p:sp>
        <p:nvSpPr>
          <p:cNvPr id="34" name="Line 15"/>
          <p:cNvSpPr>
            <a:spLocks noChangeShapeType="1"/>
          </p:cNvSpPr>
          <p:nvPr/>
        </p:nvSpPr>
        <p:spPr bwMode="auto">
          <a:xfrm flipV="1">
            <a:off x="360363" y="3365364"/>
            <a:ext cx="343948" cy="727181"/>
          </a:xfrm>
          <a:prstGeom prst="line">
            <a:avLst/>
          </a:prstGeom>
          <a:noFill/>
          <a:ln w="12700">
            <a:solidFill>
              <a:srgbClr val="00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600" b="0" i="0" u="none" strike="noStrike" kern="0" cap="none" spc="0" normalizeH="0" baseline="0" noProof="0" smtClean="0">
              <a:ln>
                <a:noFill/>
              </a:ln>
              <a:solidFill>
                <a:srgbClr val="000000"/>
              </a:solidFill>
              <a:effectLst/>
              <a:uLnTx/>
              <a:uFillTx/>
              <a:latin typeface="Verdana" panose="020B0604030504040204" pitchFamily="34" charset="0"/>
            </a:endParaRPr>
          </a:p>
        </p:txBody>
      </p:sp>
      <p:grpSp>
        <p:nvGrpSpPr>
          <p:cNvPr id="41" name="Group 40"/>
          <p:cNvGrpSpPr/>
          <p:nvPr/>
        </p:nvGrpSpPr>
        <p:grpSpPr>
          <a:xfrm>
            <a:off x="223934" y="2674579"/>
            <a:ext cx="1604869" cy="653172"/>
            <a:chOff x="4529138" y="2294830"/>
            <a:chExt cx="1979612" cy="866624"/>
          </a:xfrm>
        </p:grpSpPr>
        <p:sp>
          <p:nvSpPr>
            <p:cNvPr id="37" name="Rectangle 10"/>
            <p:cNvSpPr>
              <a:spLocks noChangeArrowheads="1"/>
            </p:cNvSpPr>
            <p:nvPr/>
          </p:nvSpPr>
          <p:spPr bwMode="auto">
            <a:xfrm>
              <a:off x="4532313" y="2294830"/>
              <a:ext cx="1814512" cy="244475"/>
            </a:xfrm>
            <a:prstGeom prst="rect">
              <a:avLst/>
            </a:prstGeom>
            <a:solidFill>
              <a:schemeClr val="accent5"/>
            </a:solidFill>
            <a:ln w="12700" algn="ctr">
              <a:solidFill>
                <a:srgbClr val="000000"/>
              </a:solidFill>
              <a:prstDash val="dash"/>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050" i="0" u="none" strike="noStrike" kern="0" cap="none" spc="0" normalizeH="0" baseline="0" noProof="0" smtClean="0">
                  <a:ln>
                    <a:noFill/>
                  </a:ln>
                  <a:solidFill>
                    <a:srgbClr val="000000"/>
                  </a:solidFill>
                  <a:effectLst/>
                  <a:uLnTx/>
                  <a:uFillTx/>
                  <a:latin typeface="Verdana" panose="020B0604030504040204" pitchFamily="34" charset="0"/>
                </a:rPr>
                <a:t>charter</a:t>
              </a:r>
            </a:p>
          </p:txBody>
        </p:sp>
        <p:sp>
          <p:nvSpPr>
            <p:cNvPr id="38" name="Rectangle 11"/>
            <p:cNvSpPr>
              <a:spLocks noChangeArrowheads="1"/>
            </p:cNvSpPr>
            <p:nvPr/>
          </p:nvSpPr>
          <p:spPr bwMode="auto">
            <a:xfrm>
              <a:off x="4529138" y="2589213"/>
              <a:ext cx="1814512" cy="244475"/>
            </a:xfrm>
            <a:prstGeom prst="rect">
              <a:avLst/>
            </a:prstGeom>
            <a:solidFill>
              <a:schemeClr val="accent5"/>
            </a:solidFill>
            <a:ln w="12700" algn="ctr">
              <a:solidFill>
                <a:srgbClr val="000000"/>
              </a:solidFill>
              <a:prstDash val="dash"/>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050" i="0" u="none" strike="noStrike" kern="0" cap="none" spc="0" normalizeH="0" baseline="0" noProof="0" dirty="0" smtClean="0">
                  <a:ln>
                    <a:noFill/>
                  </a:ln>
                  <a:solidFill>
                    <a:srgbClr val="000000"/>
                  </a:solidFill>
                  <a:effectLst/>
                  <a:uLnTx/>
                  <a:uFillTx/>
                  <a:latin typeface="Verdana" panose="020B0604030504040204" pitchFamily="34" charset="0"/>
                </a:rPr>
                <a:t>guidelines</a:t>
              </a:r>
            </a:p>
          </p:txBody>
        </p:sp>
        <p:sp>
          <p:nvSpPr>
            <p:cNvPr id="39" name="Rectangle 12"/>
            <p:cNvSpPr>
              <a:spLocks noChangeArrowheads="1"/>
            </p:cNvSpPr>
            <p:nvPr/>
          </p:nvSpPr>
          <p:spPr bwMode="auto">
            <a:xfrm>
              <a:off x="4529138" y="2883596"/>
              <a:ext cx="1814513" cy="277857"/>
            </a:xfrm>
            <a:prstGeom prst="rect">
              <a:avLst/>
            </a:prstGeom>
            <a:solidFill>
              <a:schemeClr val="accent5"/>
            </a:solidFill>
            <a:ln w="12700" algn="ctr">
              <a:solidFill>
                <a:srgbClr val="000000"/>
              </a:solidFill>
              <a:prstDash val="dash"/>
              <a:miter lim="800000"/>
              <a:headEnd/>
              <a:tailEn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en-US" sz="1050" i="0" u="none" strike="noStrike" kern="0" cap="none" spc="0" normalizeH="0" baseline="0" noProof="0" dirty="0" smtClean="0">
                  <a:ln>
                    <a:noFill/>
                  </a:ln>
                  <a:solidFill>
                    <a:srgbClr val="000000"/>
                  </a:solidFill>
                  <a:effectLst/>
                  <a:uLnTx/>
                  <a:uFillTx/>
                  <a:latin typeface="Verdana" panose="020B0604030504040204" pitchFamily="34" charset="0"/>
                </a:rPr>
                <a:t>acceptance</a:t>
              </a:r>
              <a:r>
                <a:rPr kumimoji="0" lang="en-GB" altLang="en-US" sz="1050" i="0" u="none" strike="noStrike" kern="0" cap="none" spc="0" normalizeH="0" noProof="0" dirty="0" smtClean="0">
                  <a:ln>
                    <a:noFill/>
                  </a:ln>
                  <a:solidFill>
                    <a:srgbClr val="000000"/>
                  </a:solidFill>
                  <a:effectLst/>
                  <a:uLnTx/>
                  <a:uFillTx/>
                  <a:latin typeface="Verdana" panose="020B0604030504040204" pitchFamily="34" charset="0"/>
                </a:rPr>
                <a:t> </a:t>
              </a:r>
              <a:r>
                <a:rPr kumimoji="0" lang="en-GB" altLang="en-US" sz="1050" i="0" u="none" strike="noStrike" kern="0" cap="none" spc="0" normalizeH="0" baseline="0" noProof="0" dirty="0" smtClean="0">
                  <a:ln>
                    <a:noFill/>
                  </a:ln>
                  <a:solidFill>
                    <a:srgbClr val="000000"/>
                  </a:solidFill>
                  <a:effectLst/>
                  <a:uLnTx/>
                  <a:uFillTx/>
                  <a:latin typeface="Verdana" panose="020B0604030504040204" pitchFamily="34" charset="0"/>
                </a:rPr>
                <a:t>process</a:t>
              </a:r>
            </a:p>
          </p:txBody>
        </p:sp>
        <p:sp>
          <p:nvSpPr>
            <p:cNvPr id="35" name="AutoShape 16"/>
            <p:cNvSpPr>
              <a:spLocks/>
            </p:cNvSpPr>
            <p:nvPr/>
          </p:nvSpPr>
          <p:spPr bwMode="auto">
            <a:xfrm>
              <a:off x="6353176" y="2339976"/>
              <a:ext cx="155574" cy="821478"/>
            </a:xfrm>
            <a:prstGeom prst="rightBrace">
              <a:avLst>
                <a:gd name="adj1" fmla="val 74673"/>
                <a:gd name="adj2" fmla="val 50000"/>
              </a:avLst>
            </a:prstGeom>
            <a:noFill/>
            <a:ln w="9525">
              <a:solidFill>
                <a:srgbClr val="000000"/>
              </a:solidFill>
              <a:round/>
              <a:headEnd/>
              <a:tailEnd/>
            </a:ln>
            <a:effectLst/>
            <a:extLst>
              <a:ext uri="{909E8E84-426E-40DD-AFC4-6F175D3DCCD1}">
                <a14:hiddenFill xmlns:a14="http://schemas.microsoft.com/office/drawing/2010/main">
                  <a:solidFill>
                    <a:srgbClr val="66FF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100" i="0" u="none" strike="noStrike" kern="0" cap="none" spc="0" normalizeH="0" baseline="0" noProof="0" smtClean="0">
                <a:ln>
                  <a:noFill/>
                </a:ln>
                <a:solidFill>
                  <a:srgbClr val="000000"/>
                </a:solidFill>
                <a:effectLst/>
                <a:uLnTx/>
                <a:uFillTx/>
                <a:latin typeface="Verdana" panose="020B0604030504040204" pitchFamily="34" charset="0"/>
              </a:endParaRPr>
            </a:p>
          </p:txBody>
        </p:sp>
      </p:grpSp>
      <p:sp>
        <p:nvSpPr>
          <p:cNvPr id="36" name="Line 17"/>
          <p:cNvSpPr>
            <a:spLocks noChangeShapeType="1"/>
          </p:cNvSpPr>
          <p:nvPr/>
        </p:nvSpPr>
        <p:spPr bwMode="auto">
          <a:xfrm flipH="1" flipV="1">
            <a:off x="1021811" y="3365364"/>
            <a:ext cx="342466" cy="482190"/>
          </a:xfrm>
          <a:prstGeom prst="line">
            <a:avLst/>
          </a:prstGeom>
          <a:noFill/>
          <a:ln w="12700">
            <a:solidFill>
              <a:srgbClr val="00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600" b="0" i="0" u="none" strike="noStrike" kern="0" cap="none" spc="0" normalizeH="0" baseline="0" noProof="0" smtClean="0">
              <a:ln>
                <a:noFill/>
              </a:ln>
              <a:solidFill>
                <a:srgbClr val="000000"/>
              </a:solidFill>
              <a:effectLst/>
              <a:uLnTx/>
              <a:uFillTx/>
              <a:latin typeface="Verdana" panose="020B0604030504040204" pitchFamily="34" charset="0"/>
            </a:endParaRPr>
          </a:p>
        </p:txBody>
      </p:sp>
      <p:grpSp>
        <p:nvGrpSpPr>
          <p:cNvPr id="9" name="Group 8"/>
          <p:cNvGrpSpPr/>
          <p:nvPr/>
        </p:nvGrpSpPr>
        <p:grpSpPr>
          <a:xfrm>
            <a:off x="7657612" y="3847555"/>
            <a:ext cx="1342805" cy="670916"/>
            <a:chOff x="2143192" y="2442631"/>
            <a:chExt cx="1902417" cy="950519"/>
          </a:xfrm>
        </p:grpSpPr>
        <p:pic>
          <p:nvPicPr>
            <p:cNvPr id="24" name="Picture 23"/>
            <p:cNvPicPr>
              <a:picLocks noChangeAspect="1"/>
            </p:cNvPicPr>
            <p:nvPr/>
          </p:nvPicPr>
          <p:blipFill>
            <a:blip r:embed="rId3"/>
            <a:stretch>
              <a:fillRect/>
            </a:stretch>
          </p:blipFill>
          <p:spPr>
            <a:xfrm>
              <a:off x="2143192" y="2442631"/>
              <a:ext cx="1902417" cy="950519"/>
            </a:xfrm>
            <a:prstGeom prst="rect">
              <a:avLst/>
            </a:prstGeom>
            <a:ln>
              <a:solidFill>
                <a:srgbClr val="00479E"/>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964" y="3118330"/>
              <a:ext cx="591105" cy="209420"/>
            </a:xfrm>
            <a:prstGeom prst="rect">
              <a:avLst/>
            </a:prstGeom>
          </p:spPr>
        </p:pic>
      </p:grpSp>
    </p:spTree>
    <p:extLst>
      <p:ext uri="{BB962C8B-B14F-4D97-AF65-F5344CB8AC3E}">
        <p14:creationId xmlns:p14="http://schemas.microsoft.com/office/powerpoint/2010/main" val="15492673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PKIX federation</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95</a:t>
            </a:fld>
            <a:endParaRPr lang="nl-NL" dirty="0"/>
          </a:p>
        </p:txBody>
      </p:sp>
      <p:sp>
        <p:nvSpPr>
          <p:cNvPr id="7" name="Text Placeholder 6"/>
          <p:cNvSpPr>
            <a:spLocks noGrp="1"/>
          </p:cNvSpPr>
          <p:nvPr>
            <p:ph type="body" sz="quarter" idx="13"/>
          </p:nvPr>
        </p:nvSpPr>
        <p:spPr/>
        <p:txBody>
          <a:bodyPr/>
          <a:lstStyle/>
          <a:p>
            <a:pPr marL="0" indent="0">
              <a:buNone/>
            </a:pPr>
            <a:r>
              <a:rPr lang="en-US" dirty="0" smtClean="0"/>
              <a:t>trust remains with the relying party</a:t>
            </a:r>
          </a:p>
          <a:p>
            <a:pPr marL="0" indent="0">
              <a:buNone/>
            </a:pPr>
            <a:r>
              <a:rPr lang="en-US" dirty="0" smtClean="0"/>
              <a:t>can be </a:t>
            </a:r>
            <a:r>
              <a:rPr lang="en-US" i="1" dirty="0" smtClean="0"/>
              <a:t>bridged</a:t>
            </a:r>
            <a:r>
              <a:rPr lang="en-US" dirty="0" smtClean="0"/>
              <a:t> by either cross-signing (left) or by policy agreements (right)</a:t>
            </a:r>
            <a:endParaRPr lang="en-GB" dirty="0"/>
          </a:p>
        </p:txBody>
      </p:sp>
      <p:sp>
        <p:nvSpPr>
          <p:cNvPr id="8" name="Text Placeholder 7"/>
          <p:cNvSpPr>
            <a:spLocks noGrp="1"/>
          </p:cNvSpPr>
          <p:nvPr>
            <p:ph type="body" sz="quarter" idx="14"/>
          </p:nvPr>
        </p:nvSpPr>
        <p:spPr/>
        <p:txBody>
          <a:bodyPr/>
          <a:lstStyle/>
          <a:p>
            <a:r>
              <a:rPr lang="en-US" dirty="0" smtClean="0"/>
              <a:t>Left-hand image: 4 Bridges Forum, source: Scott Rea (then: Dartmouth)</a:t>
            </a:r>
            <a:br>
              <a:rPr lang="en-US" dirty="0" smtClean="0"/>
            </a:br>
            <a:r>
              <a:rPr lang="en-US" dirty="0" smtClean="0"/>
              <a:t>Images: cabforum.org, </a:t>
            </a:r>
            <a:r>
              <a:rPr lang="en-US" dirty="0" err="1" smtClean="0"/>
              <a:t>WebTrust</a:t>
            </a:r>
            <a:r>
              <a:rPr lang="en-US" dirty="0" smtClean="0"/>
              <a:t> logo: from DigiCert.com; image MS root store, </a:t>
            </a:r>
            <a:r>
              <a:rPr lang="en-US" dirty="0"/>
              <a:t>https://learn.microsoft.com/en-us/security/trusted-root/program-requirements</a:t>
            </a:r>
            <a:endParaRPr lang="en-GB" dirty="0"/>
          </a:p>
        </p:txBody>
      </p:sp>
      <p:grpSp>
        <p:nvGrpSpPr>
          <p:cNvPr id="21" name="Group 20"/>
          <p:cNvGrpSpPr/>
          <p:nvPr/>
        </p:nvGrpSpPr>
        <p:grpSpPr>
          <a:xfrm>
            <a:off x="4419638" y="326401"/>
            <a:ext cx="4903787" cy="1996235"/>
            <a:chOff x="827299" y="1107180"/>
            <a:chExt cx="7201085" cy="2931420"/>
          </a:xfrm>
        </p:grpSpPr>
        <p:graphicFrame>
          <p:nvGraphicFramePr>
            <p:cNvPr id="9" name="Content Placeholder 80"/>
            <p:cNvGraphicFramePr>
              <a:graphicFrameLocks/>
            </p:cNvGraphicFramePr>
            <p:nvPr>
              <p:extLst>
                <p:ext uri="{D42A27DB-BD31-4B8C-83A1-F6EECF244321}">
                  <p14:modId xmlns:p14="http://schemas.microsoft.com/office/powerpoint/2010/main" val="2739201007"/>
                </p:ext>
              </p:extLst>
            </p:nvPr>
          </p:nvGraphicFramePr>
          <p:xfrm>
            <a:off x="827299" y="2060848"/>
            <a:ext cx="7201085" cy="1977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oup 8"/>
            <p:cNvGrpSpPr/>
            <p:nvPr/>
          </p:nvGrpSpPr>
          <p:grpSpPr>
            <a:xfrm>
              <a:off x="1164879" y="1241799"/>
              <a:ext cx="1790193" cy="608901"/>
              <a:chOff x="5248878" y="2223272"/>
              <a:chExt cx="3061252" cy="560204"/>
            </a:xfrm>
            <a:solidFill>
              <a:srgbClr val="92D050"/>
            </a:solidFill>
          </p:grpSpPr>
          <p:sp>
            <p:nvSpPr>
              <p:cNvPr id="11" name="Rounded Rectangle 10"/>
              <p:cNvSpPr/>
              <p:nvPr/>
            </p:nvSpPr>
            <p:spPr>
              <a:xfrm>
                <a:off x="5248878" y="2223272"/>
                <a:ext cx="2880320" cy="524554"/>
              </a:xfrm>
              <a:prstGeom prst="round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Rounded Rectangle 11"/>
              <p:cNvSpPr/>
              <p:nvPr/>
            </p:nvSpPr>
            <p:spPr>
              <a:xfrm>
                <a:off x="5429810" y="2252346"/>
                <a:ext cx="2880320" cy="531130"/>
              </a:xfrm>
              <a:prstGeom prst="round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ysClr val="windowText" lastClr="000000"/>
                    </a:solidFill>
                  </a:rPr>
                  <a:t>‘</a:t>
                </a:r>
                <a:r>
                  <a:rPr lang="en-US" sz="1050" b="1" dirty="0" err="1" smtClean="0">
                    <a:solidFill>
                      <a:sysClr val="windowText" lastClr="000000"/>
                    </a:solidFill>
                  </a:rPr>
                  <a:t>lcg</a:t>
                </a:r>
                <a:r>
                  <a:rPr lang="en-US" sz="1050" b="1" dirty="0" smtClean="0">
                    <a:solidFill>
                      <a:sysClr val="windowText" lastClr="000000"/>
                    </a:solidFill>
                  </a:rPr>
                  <a:t>-CA’</a:t>
                </a:r>
                <a:br>
                  <a:rPr lang="en-US" sz="1050" b="1" dirty="0" smtClean="0">
                    <a:solidFill>
                      <a:sysClr val="windowText" lastClr="000000"/>
                    </a:solidFill>
                  </a:rPr>
                </a:br>
                <a:r>
                  <a:rPr lang="en-US" sz="1050" i="1" dirty="0" smtClean="0">
                    <a:solidFill>
                      <a:sysClr val="windowText" lastClr="000000"/>
                    </a:solidFill>
                  </a:rPr>
                  <a:t>or explicit policy</a:t>
                </a:r>
                <a:endParaRPr lang="en-US" sz="1050" i="1" dirty="0">
                  <a:solidFill>
                    <a:sysClr val="windowText" lastClr="000000"/>
                  </a:solidFill>
                </a:endParaRPr>
              </a:p>
            </p:txBody>
          </p:sp>
        </p:grpSp>
        <p:cxnSp>
          <p:nvCxnSpPr>
            <p:cNvPr id="18" name="Elbow Connector 17"/>
            <p:cNvCxnSpPr>
              <a:stCxn id="12" idx="2"/>
              <a:endCxn id="9" idx="0"/>
            </p:cNvCxnSpPr>
            <p:nvPr/>
          </p:nvCxnSpPr>
          <p:spPr>
            <a:xfrm rot="16200000" flipH="1">
              <a:off x="3165286" y="798292"/>
              <a:ext cx="210151" cy="2314960"/>
            </a:xfrm>
            <a:prstGeom prst="bentConnector3">
              <a:avLst>
                <a:gd name="adj1" fmla="val 50000"/>
              </a:avLst>
            </a:prstGeom>
            <a:ln w="28575">
              <a:solidFill>
                <a:srgbClr val="0066B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059568" y="1107180"/>
              <a:ext cx="4527153" cy="610148"/>
            </a:xfrm>
            <a:prstGeom prst="rect">
              <a:avLst/>
            </a:prstGeom>
            <a:noFill/>
          </p:spPr>
          <p:txBody>
            <a:bodyPr wrap="none" rtlCol="0">
              <a:spAutoFit/>
            </a:bodyPr>
            <a:lstStyle/>
            <a:p>
              <a:pPr algn="r"/>
              <a:r>
                <a:rPr lang="en-US" sz="1050" b="1" i="1" dirty="0" smtClean="0"/>
                <a:t>Policy-bridge trust federation: EGI.eu infrastructure </a:t>
              </a:r>
              <a:br>
                <a:rPr lang="en-US" sz="1050" b="1" i="1" dirty="0" smtClean="0"/>
              </a:br>
              <a:r>
                <a:rPr lang="en-US" sz="1050" b="1" i="1" dirty="0" smtClean="0"/>
                <a:t>leveraging the IGTF federation</a:t>
              </a:r>
              <a:endParaRPr lang="en-US" sz="1050" i="1" dirty="0"/>
            </a:p>
          </p:txBody>
        </p:sp>
      </p:grpSp>
      <p:grpSp>
        <p:nvGrpSpPr>
          <p:cNvPr id="634" name="Group 633"/>
          <p:cNvGrpSpPr/>
          <p:nvPr/>
        </p:nvGrpSpPr>
        <p:grpSpPr>
          <a:xfrm>
            <a:off x="4826340" y="2745742"/>
            <a:ext cx="3731534" cy="1872295"/>
            <a:chOff x="4706070" y="166667"/>
            <a:chExt cx="4074157" cy="2044206"/>
          </a:xfrm>
        </p:grpSpPr>
        <p:pic>
          <p:nvPicPr>
            <p:cNvPr id="25" name="Picture 24"/>
            <p:cNvPicPr>
              <a:picLocks noChangeAspect="1"/>
            </p:cNvPicPr>
            <p:nvPr/>
          </p:nvPicPr>
          <p:blipFill>
            <a:blip r:embed="rId7"/>
            <a:stretch>
              <a:fillRect/>
            </a:stretch>
          </p:blipFill>
          <p:spPr>
            <a:xfrm>
              <a:off x="7101237" y="1282326"/>
              <a:ext cx="1678990" cy="928547"/>
            </a:xfrm>
            <a:prstGeom prst="rect">
              <a:avLst/>
            </a:prstGeom>
          </p:spPr>
        </p:pic>
        <p:pic>
          <p:nvPicPr>
            <p:cNvPr id="26" name="Picture 25"/>
            <p:cNvPicPr>
              <a:picLocks noChangeAspect="1"/>
            </p:cNvPicPr>
            <p:nvPr/>
          </p:nvPicPr>
          <p:blipFill>
            <a:blip r:embed="rId8"/>
            <a:stretch>
              <a:fillRect/>
            </a:stretch>
          </p:blipFill>
          <p:spPr>
            <a:xfrm>
              <a:off x="4706070" y="166667"/>
              <a:ext cx="1383412" cy="608896"/>
            </a:xfrm>
            <a:prstGeom prst="rect">
              <a:avLst/>
            </a:prstGeom>
          </p:spPr>
        </p:pic>
        <p:grpSp>
          <p:nvGrpSpPr>
            <p:cNvPr id="29" name="Group 28"/>
            <p:cNvGrpSpPr/>
            <p:nvPr/>
          </p:nvGrpSpPr>
          <p:grpSpPr>
            <a:xfrm>
              <a:off x="6208311" y="626570"/>
              <a:ext cx="1426929" cy="524655"/>
              <a:chOff x="6208311" y="626570"/>
              <a:chExt cx="1426929" cy="524655"/>
            </a:xfrm>
          </p:grpSpPr>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86581" y="735288"/>
                <a:ext cx="248093" cy="322395"/>
              </a:xfrm>
              <a:prstGeom prst="rect">
                <a:avLst/>
              </a:prstGeom>
            </p:spPr>
          </p:pic>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08311" y="803460"/>
                <a:ext cx="1039814" cy="227002"/>
              </a:xfrm>
              <a:prstGeom prst="rect">
                <a:avLst/>
              </a:prstGeom>
            </p:spPr>
          </p:pic>
          <p:sp>
            <p:nvSpPr>
              <p:cNvPr id="28" name="Rectangle 27"/>
              <p:cNvSpPr/>
              <p:nvPr/>
            </p:nvSpPr>
            <p:spPr>
              <a:xfrm>
                <a:off x="6208311" y="626570"/>
                <a:ext cx="1426929" cy="524655"/>
              </a:xfrm>
              <a:prstGeom prst="rect">
                <a:avLst/>
              </a:prstGeom>
              <a:noFill/>
              <a:ln>
                <a:solidFill>
                  <a:srgbClr val="00479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33" name="Elbow Connector 32"/>
            <p:cNvCxnSpPr>
              <a:stCxn id="26" idx="3"/>
              <a:endCxn id="28" idx="0"/>
            </p:cNvCxnSpPr>
            <p:nvPr/>
          </p:nvCxnSpPr>
          <p:spPr>
            <a:xfrm>
              <a:off x="6089482" y="471115"/>
              <a:ext cx="832294" cy="155455"/>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28" idx="3"/>
              <a:endCxn id="25" idx="0"/>
            </p:cNvCxnSpPr>
            <p:nvPr/>
          </p:nvCxnSpPr>
          <p:spPr>
            <a:xfrm>
              <a:off x="7635240" y="888898"/>
              <a:ext cx="305492" cy="393428"/>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grpSp>
      <p:pic>
        <p:nvPicPr>
          <p:cNvPr id="633" name="Picture 632"/>
          <p:cNvPicPr>
            <a:picLocks noChangeAspect="1"/>
          </p:cNvPicPr>
          <p:nvPr/>
        </p:nvPicPr>
        <p:blipFill>
          <a:blip r:embed="rId11"/>
          <a:stretch>
            <a:fillRect/>
          </a:stretch>
        </p:blipFill>
        <p:spPr>
          <a:xfrm>
            <a:off x="860864" y="2344749"/>
            <a:ext cx="2747775" cy="2001765"/>
          </a:xfrm>
          <a:prstGeom prst="rect">
            <a:avLst/>
          </a:prstGeom>
        </p:spPr>
      </p:pic>
      <p:pic>
        <p:nvPicPr>
          <p:cNvPr id="637" name="Picture 636"/>
          <p:cNvPicPr>
            <a:picLocks noChangeAspect="1"/>
          </p:cNvPicPr>
          <p:nvPr/>
        </p:nvPicPr>
        <p:blipFill>
          <a:blip r:embed="rId12"/>
          <a:stretch>
            <a:fillRect/>
          </a:stretch>
        </p:blipFill>
        <p:spPr>
          <a:xfrm>
            <a:off x="768755" y="3414185"/>
            <a:ext cx="381926" cy="161995"/>
          </a:xfrm>
          <a:prstGeom prst="rect">
            <a:avLst/>
          </a:prstGeom>
        </p:spPr>
      </p:pic>
    </p:spTree>
    <p:extLst>
      <p:ext uri="{BB962C8B-B14F-4D97-AF65-F5344CB8AC3E}">
        <p14:creationId xmlns:p14="http://schemas.microsoft.com/office/powerpoint/2010/main" val="925605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X.509 RFC5280 Certificate (textually)</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96</a:t>
            </a:fld>
            <a:endParaRPr lang="nl-NL" dirty="0"/>
          </a:p>
        </p:txBody>
      </p:sp>
      <p:sp>
        <p:nvSpPr>
          <p:cNvPr id="5" name="Text Placeholder 4"/>
          <p:cNvSpPr>
            <a:spLocks noGrp="1"/>
          </p:cNvSpPr>
          <p:nvPr>
            <p:ph type="body" sz="quarter" idx="13"/>
          </p:nvPr>
        </p:nvSpPr>
        <p:spPr>
          <a:xfrm>
            <a:off x="360000" y="816734"/>
            <a:ext cx="8326437" cy="4014345"/>
          </a:xfrm>
        </p:spPr>
        <p:txBody>
          <a:bodyPr/>
          <a:lstStyle/>
          <a:p>
            <a:pPr marL="0" indent="0">
              <a:buNone/>
            </a:pPr>
            <a:r>
              <a:rPr lang="en-GB" sz="1000" dirty="0" smtClean="0">
                <a:latin typeface="Courier" pitchFamily="49" charset="0"/>
              </a:rPr>
              <a:t>        Version: 3 (0x2)</a:t>
            </a:r>
          </a:p>
          <a:p>
            <a:pPr marL="0" indent="0">
              <a:buNone/>
            </a:pPr>
            <a:r>
              <a:rPr lang="en-GB" sz="1000" dirty="0" smtClean="0">
                <a:latin typeface="Courier" pitchFamily="49" charset="0"/>
              </a:rPr>
              <a:t>        </a:t>
            </a:r>
            <a:r>
              <a:rPr lang="en-GB" sz="1000" dirty="0">
                <a:latin typeface="Courier" pitchFamily="49" charset="0"/>
              </a:rPr>
              <a:t>Serial Number:</a:t>
            </a:r>
          </a:p>
          <a:p>
            <a:pPr marL="0" indent="0">
              <a:buNone/>
            </a:pPr>
            <a:r>
              <a:rPr lang="en-GB" sz="1000" dirty="0">
                <a:latin typeface="Courier" pitchFamily="49" charset="0"/>
              </a:rPr>
              <a:t>            </a:t>
            </a:r>
            <a:r>
              <a:rPr lang="en-GB" sz="1000" b="1" dirty="0">
                <a:latin typeface="Courier" pitchFamily="49" charset="0"/>
              </a:rPr>
              <a:t>34:f3:e3:5f:c0:53:0b:a6:ef:2b:4a:79:01:b5:50:3b</a:t>
            </a:r>
          </a:p>
          <a:p>
            <a:pPr marL="0" indent="0">
              <a:buNone/>
            </a:pPr>
            <a:r>
              <a:rPr lang="en-GB" sz="1000" dirty="0">
                <a:latin typeface="Courier" pitchFamily="49" charset="0"/>
              </a:rPr>
              <a:t>        Signature Algorithm: </a:t>
            </a:r>
            <a:r>
              <a:rPr lang="en-GB" sz="1000" b="1" dirty="0">
                <a:latin typeface="Courier" pitchFamily="49" charset="0"/>
              </a:rPr>
              <a:t>sha384WithRSAEncryption</a:t>
            </a:r>
          </a:p>
          <a:p>
            <a:pPr marL="0" indent="0">
              <a:buNone/>
            </a:pPr>
            <a:r>
              <a:rPr lang="en-GB" sz="1000" dirty="0">
                <a:latin typeface="Courier" pitchFamily="49" charset="0"/>
              </a:rPr>
              <a:t>        Issuer: </a:t>
            </a:r>
            <a:r>
              <a:rPr lang="en-GB" sz="1000" b="1" dirty="0">
                <a:latin typeface="Courier" pitchFamily="49" charset="0"/>
              </a:rPr>
              <a:t>C = NL, O = GEANT </a:t>
            </a:r>
            <a:r>
              <a:rPr lang="en-GB" sz="1000" b="1" dirty="0" err="1">
                <a:latin typeface="Courier" pitchFamily="49" charset="0"/>
              </a:rPr>
              <a:t>Vereniging</a:t>
            </a:r>
            <a:r>
              <a:rPr lang="en-GB" sz="1000" b="1" dirty="0">
                <a:latin typeface="Courier" pitchFamily="49" charset="0"/>
              </a:rPr>
              <a:t>, CN = GEANT </a:t>
            </a:r>
            <a:r>
              <a:rPr lang="en-GB" sz="1000" b="1" dirty="0" err="1">
                <a:latin typeface="Courier" pitchFamily="49" charset="0"/>
              </a:rPr>
              <a:t>eScience</a:t>
            </a:r>
            <a:r>
              <a:rPr lang="en-GB" sz="1000" b="1" dirty="0">
                <a:latin typeface="Courier" pitchFamily="49" charset="0"/>
              </a:rPr>
              <a:t> Personal CA 4</a:t>
            </a:r>
          </a:p>
          <a:p>
            <a:pPr marL="0" indent="0">
              <a:buNone/>
            </a:pPr>
            <a:r>
              <a:rPr lang="en-GB" sz="1000" dirty="0">
                <a:latin typeface="Courier" pitchFamily="49" charset="0"/>
              </a:rPr>
              <a:t>        Validity</a:t>
            </a:r>
          </a:p>
          <a:p>
            <a:pPr marL="0" indent="0">
              <a:buNone/>
            </a:pPr>
            <a:r>
              <a:rPr lang="en-US" sz="1000" dirty="0">
                <a:latin typeface="Courier" pitchFamily="49" charset="0"/>
              </a:rPr>
              <a:t>            Not Before: Apr  2 00:00:00 2022 GMT</a:t>
            </a:r>
          </a:p>
          <a:p>
            <a:pPr marL="0" indent="0">
              <a:buNone/>
            </a:pPr>
            <a:r>
              <a:rPr lang="en-US" sz="1000" dirty="0">
                <a:latin typeface="Courier" pitchFamily="49" charset="0"/>
              </a:rPr>
              <a:t>            Not After : May  2 23:59:59 2023 GMT</a:t>
            </a:r>
          </a:p>
          <a:p>
            <a:pPr marL="0" indent="0">
              <a:buNone/>
            </a:pPr>
            <a:r>
              <a:rPr lang="en-GB" sz="1000" dirty="0">
                <a:latin typeface="Courier" pitchFamily="49" charset="0"/>
              </a:rPr>
              <a:t>        Subject: </a:t>
            </a:r>
            <a:r>
              <a:rPr lang="en-GB" sz="1000" b="1" dirty="0">
                <a:latin typeface="Courier" pitchFamily="49" charset="0"/>
              </a:rPr>
              <a:t>DC = org, DC = </a:t>
            </a:r>
            <a:r>
              <a:rPr lang="en-GB" sz="1000" b="1" dirty="0" err="1">
                <a:latin typeface="Courier" pitchFamily="49" charset="0"/>
              </a:rPr>
              <a:t>terena</a:t>
            </a:r>
            <a:r>
              <a:rPr lang="en-GB" sz="1000" b="1" dirty="0">
                <a:latin typeface="Courier" pitchFamily="49" charset="0"/>
              </a:rPr>
              <a:t>, DC = </a:t>
            </a:r>
            <a:r>
              <a:rPr lang="en-GB" sz="1000" b="1" dirty="0" err="1">
                <a:latin typeface="Courier" pitchFamily="49" charset="0"/>
              </a:rPr>
              <a:t>tcs</a:t>
            </a:r>
            <a:r>
              <a:rPr lang="en-GB" sz="1000" b="1" dirty="0">
                <a:latin typeface="Courier" pitchFamily="49" charset="0"/>
              </a:rPr>
              <a:t>, C = NL, O = Nikhef, CN = David Groep davidg@nikhef.nl</a:t>
            </a:r>
          </a:p>
          <a:p>
            <a:pPr marL="0" indent="0">
              <a:buNone/>
            </a:pPr>
            <a:r>
              <a:rPr lang="en-GB" sz="1000" dirty="0">
                <a:latin typeface="Courier" pitchFamily="49" charset="0"/>
              </a:rPr>
              <a:t>        Subject Public Key Info:</a:t>
            </a:r>
          </a:p>
          <a:p>
            <a:pPr marL="0" indent="0">
              <a:buNone/>
            </a:pPr>
            <a:r>
              <a:rPr lang="en-GB" sz="1000" dirty="0">
                <a:latin typeface="Courier" pitchFamily="49" charset="0"/>
              </a:rPr>
              <a:t>            Public Key Algorithm: </a:t>
            </a:r>
            <a:r>
              <a:rPr lang="en-GB" sz="1000" b="1" dirty="0" err="1">
                <a:latin typeface="Courier" pitchFamily="49" charset="0"/>
              </a:rPr>
              <a:t>rsaEncryption</a:t>
            </a:r>
            <a:endParaRPr lang="en-GB" sz="1000" b="1" dirty="0">
              <a:latin typeface="Courier" pitchFamily="49" charset="0"/>
            </a:endParaRPr>
          </a:p>
          <a:p>
            <a:pPr marL="0" indent="0">
              <a:buNone/>
            </a:pPr>
            <a:r>
              <a:rPr lang="en-GB" sz="1000" dirty="0">
                <a:latin typeface="Courier" pitchFamily="49" charset="0"/>
              </a:rPr>
              <a:t>                RSA Public-Key: (4096 bit)</a:t>
            </a:r>
          </a:p>
          <a:p>
            <a:pPr marL="0" indent="0">
              <a:buNone/>
            </a:pPr>
            <a:r>
              <a:rPr lang="en-GB" sz="1000" dirty="0">
                <a:latin typeface="Courier" pitchFamily="49" charset="0"/>
              </a:rPr>
              <a:t>                </a:t>
            </a:r>
            <a:r>
              <a:rPr lang="en-GB" sz="1000" b="1" dirty="0">
                <a:latin typeface="Courier" pitchFamily="49" charset="0"/>
              </a:rPr>
              <a:t>Modulus</a:t>
            </a:r>
            <a:r>
              <a:rPr lang="en-GB" sz="1000" dirty="0">
                <a:latin typeface="Courier" pitchFamily="49" charset="0"/>
              </a:rPr>
              <a:t>:</a:t>
            </a:r>
          </a:p>
          <a:p>
            <a:pPr marL="0" indent="0">
              <a:buNone/>
            </a:pPr>
            <a:r>
              <a:rPr lang="en-GB" sz="1000" dirty="0">
                <a:latin typeface="Courier" pitchFamily="49" charset="0"/>
              </a:rPr>
              <a:t>                    </a:t>
            </a:r>
            <a:r>
              <a:rPr lang="en-GB" sz="1000" dirty="0" smtClean="0">
                <a:latin typeface="Courier" pitchFamily="49" charset="0"/>
              </a:rPr>
              <a:t>00:f0:0d:c0:ff:ee:f0:0d:</a:t>
            </a:r>
            <a:r>
              <a:rPr lang="en-GB" sz="1000" dirty="0">
                <a:latin typeface="Courier" pitchFamily="49" charset="0"/>
              </a:rPr>
              <a:t>f0:0d:c0:ff:ee:f0:0d:</a:t>
            </a:r>
          </a:p>
          <a:p>
            <a:pPr marL="0" indent="0">
              <a:buNone/>
            </a:pPr>
            <a:r>
              <a:rPr lang="en-GB" sz="1000" dirty="0" smtClean="0">
                <a:latin typeface="Courier" pitchFamily="49" charset="0"/>
              </a:rPr>
              <a:t>                    ...</a:t>
            </a:r>
          </a:p>
          <a:p>
            <a:pPr marL="0" indent="0">
              <a:buNone/>
            </a:pPr>
            <a:r>
              <a:rPr lang="en-GB" sz="1000" dirty="0" smtClean="0">
                <a:latin typeface="Courier" pitchFamily="49" charset="0"/>
              </a:rPr>
              <a:t>                    ff:50:6d</a:t>
            </a:r>
          </a:p>
          <a:p>
            <a:pPr marL="0" indent="0">
              <a:buNone/>
            </a:pPr>
            <a:r>
              <a:rPr lang="en-GB" sz="1000" dirty="0" smtClean="0">
                <a:latin typeface="Courier" pitchFamily="49" charset="0"/>
              </a:rPr>
              <a:t>                </a:t>
            </a:r>
            <a:r>
              <a:rPr lang="en-GB" sz="1000" b="1" dirty="0">
                <a:latin typeface="Courier" pitchFamily="49" charset="0"/>
              </a:rPr>
              <a:t>Exponent</a:t>
            </a:r>
            <a:r>
              <a:rPr lang="en-GB" sz="1000" dirty="0">
                <a:latin typeface="Courier" pitchFamily="49" charset="0"/>
              </a:rPr>
              <a:t>: 65537 (0x10001)</a:t>
            </a:r>
          </a:p>
          <a:p>
            <a:pPr marL="0" indent="0">
              <a:buNone/>
            </a:pPr>
            <a:r>
              <a:rPr lang="en-GB" sz="1000" dirty="0">
                <a:latin typeface="Courier" pitchFamily="49" charset="0"/>
              </a:rPr>
              <a:t>        X509v3 extensions</a:t>
            </a:r>
            <a:r>
              <a:rPr lang="en-GB" sz="1000" dirty="0" smtClean="0">
                <a:latin typeface="Courier" pitchFamily="49" charset="0"/>
              </a:rPr>
              <a:t>:</a:t>
            </a:r>
          </a:p>
          <a:p>
            <a:pPr marL="0" indent="0">
              <a:buNone/>
            </a:pPr>
            <a:r>
              <a:rPr lang="en-GB" sz="1000" dirty="0" smtClean="0">
                <a:latin typeface="Courier" pitchFamily="49" charset="0"/>
              </a:rPr>
              <a:t>            X509v3 </a:t>
            </a:r>
            <a:r>
              <a:rPr lang="en-GB" sz="1000" b="1" dirty="0" smtClean="0">
                <a:latin typeface="Courier" pitchFamily="49" charset="0"/>
              </a:rPr>
              <a:t>Key Usage</a:t>
            </a:r>
            <a:r>
              <a:rPr lang="en-GB" sz="1000" dirty="0" smtClean="0">
                <a:latin typeface="Courier" pitchFamily="49" charset="0"/>
              </a:rPr>
              <a:t>: critical</a:t>
            </a:r>
          </a:p>
          <a:p>
            <a:pPr marL="0" indent="0">
              <a:buNone/>
            </a:pPr>
            <a:r>
              <a:rPr lang="en-GB" sz="1000" dirty="0" smtClean="0">
                <a:latin typeface="Courier" pitchFamily="49" charset="0"/>
              </a:rPr>
              <a:t>                </a:t>
            </a:r>
            <a:r>
              <a:rPr lang="en-GB" sz="1000" dirty="0">
                <a:latin typeface="Courier" pitchFamily="49" charset="0"/>
              </a:rPr>
              <a:t>Digital Signature, Key </a:t>
            </a:r>
            <a:r>
              <a:rPr lang="en-GB" sz="1000" dirty="0" err="1">
                <a:latin typeface="Courier" pitchFamily="49" charset="0"/>
              </a:rPr>
              <a:t>Encipherment</a:t>
            </a:r>
            <a:endParaRPr lang="en-GB" sz="1000" dirty="0">
              <a:latin typeface="Courier" pitchFamily="49" charset="0"/>
            </a:endParaRPr>
          </a:p>
          <a:p>
            <a:pPr marL="0" indent="0">
              <a:buNone/>
            </a:pPr>
            <a:r>
              <a:rPr lang="en-GB" sz="1000" dirty="0">
                <a:latin typeface="Courier" pitchFamily="49" charset="0"/>
              </a:rPr>
              <a:t>            X509v3 Basic Constraints: critical</a:t>
            </a:r>
          </a:p>
          <a:p>
            <a:pPr marL="0" indent="0">
              <a:buNone/>
            </a:pPr>
            <a:r>
              <a:rPr lang="en-GB" sz="1000" dirty="0">
                <a:latin typeface="Courier" pitchFamily="49" charset="0"/>
              </a:rPr>
              <a:t>                </a:t>
            </a:r>
            <a:r>
              <a:rPr lang="en-GB" sz="1000" b="1" dirty="0">
                <a:latin typeface="Courier" pitchFamily="49" charset="0"/>
              </a:rPr>
              <a:t>CA:FALSE</a:t>
            </a:r>
          </a:p>
          <a:p>
            <a:pPr marL="0" indent="0">
              <a:buNone/>
            </a:pPr>
            <a:r>
              <a:rPr lang="en-GB" sz="1000" dirty="0">
                <a:latin typeface="Courier" pitchFamily="49" charset="0"/>
              </a:rPr>
              <a:t>            X509v3 </a:t>
            </a:r>
            <a:r>
              <a:rPr lang="en-GB" sz="1000" b="1" dirty="0">
                <a:latin typeface="Courier" pitchFamily="49" charset="0"/>
              </a:rPr>
              <a:t>Extended Key Usage</a:t>
            </a:r>
            <a:r>
              <a:rPr lang="en-GB" sz="1000" dirty="0">
                <a:latin typeface="Courier" pitchFamily="49" charset="0"/>
              </a:rPr>
              <a:t>:</a:t>
            </a:r>
          </a:p>
          <a:p>
            <a:pPr marL="0" indent="0">
              <a:buNone/>
            </a:pPr>
            <a:r>
              <a:rPr lang="en-GB" sz="1000" dirty="0">
                <a:latin typeface="Courier" pitchFamily="49" charset="0"/>
              </a:rPr>
              <a:t>                E-mail Protection, TLS Web Client Authentication</a:t>
            </a:r>
          </a:p>
          <a:p>
            <a:pPr marL="0" indent="0">
              <a:buNone/>
            </a:pPr>
            <a:r>
              <a:rPr lang="en-GB" sz="1000" dirty="0">
                <a:latin typeface="Courier" pitchFamily="49" charset="0"/>
              </a:rPr>
              <a:t>            X509v3 </a:t>
            </a:r>
            <a:r>
              <a:rPr lang="en-GB" sz="1000" b="1" dirty="0">
                <a:latin typeface="Courier" pitchFamily="49" charset="0"/>
              </a:rPr>
              <a:t>Certificate Policies</a:t>
            </a:r>
            <a:r>
              <a:rPr lang="en-GB" sz="1000" dirty="0">
                <a:latin typeface="Courier" pitchFamily="49" charset="0"/>
              </a:rPr>
              <a:t>:</a:t>
            </a:r>
          </a:p>
          <a:p>
            <a:pPr marL="0" indent="0">
              <a:buNone/>
            </a:pPr>
            <a:r>
              <a:rPr lang="en-GB" sz="1000" dirty="0">
                <a:latin typeface="Courier" pitchFamily="49" charset="0"/>
              </a:rPr>
              <a:t>                Policy: 1.2.840.113612.5.2.2.5</a:t>
            </a:r>
          </a:p>
          <a:p>
            <a:pPr marL="0" indent="0">
              <a:buNone/>
            </a:pPr>
            <a:r>
              <a:rPr lang="en-GB" sz="1000" dirty="0">
                <a:latin typeface="Courier" pitchFamily="49" charset="0"/>
              </a:rPr>
              <a:t>                </a:t>
            </a:r>
          </a:p>
        </p:txBody>
      </p:sp>
      <p:sp>
        <p:nvSpPr>
          <p:cNvPr id="7" name="Text Placeholder 5"/>
          <p:cNvSpPr>
            <a:spLocks noGrp="1"/>
          </p:cNvSpPr>
          <p:nvPr>
            <p:ph type="body" sz="quarter" idx="14"/>
          </p:nvPr>
        </p:nvSpPr>
        <p:spPr>
          <a:xfrm>
            <a:off x="5250180" y="2963678"/>
            <a:ext cx="3832859" cy="1431412"/>
          </a:xfrm>
          <a:ln>
            <a:solidFill>
              <a:srgbClr val="00479E"/>
            </a:solidFill>
          </a:ln>
        </p:spPr>
        <p:txBody>
          <a:bodyPr lIns="91440" tIns="91440" rIns="91440" bIns="91440"/>
          <a:lstStyle/>
          <a:p>
            <a:r>
              <a:rPr lang="en-US" sz="1400" dirty="0" smtClean="0"/>
              <a:t>You should be able to get a ‘DOGWOOD’ assurance certificate from RCauth.eu. Go to</a:t>
            </a:r>
          </a:p>
          <a:p>
            <a:r>
              <a:rPr lang="en-US" sz="1400" dirty="0" smtClean="0">
                <a:hlinkClick r:id="rId2"/>
              </a:rPr>
              <a:t>https://rcdemo.nikhef.nl/</a:t>
            </a:r>
            <a:r>
              <a:rPr lang="en-US" sz="1400" dirty="0" smtClean="0"/>
              <a:t> and select the ‘Basic demo’ and use ‘run non-VOMS’ </a:t>
            </a:r>
            <a:br>
              <a:rPr lang="en-US" sz="1400" dirty="0" smtClean="0"/>
            </a:br>
            <a:r>
              <a:rPr lang="en-US" sz="1400" dirty="0" smtClean="0"/>
              <a:t>to get and view </a:t>
            </a:r>
            <a:br>
              <a:rPr lang="en-US" sz="1400" dirty="0" smtClean="0"/>
            </a:br>
            <a:r>
              <a:rPr lang="en-US" sz="1400" dirty="0" smtClean="0"/>
              <a:t>your short-lived certificate</a:t>
            </a:r>
            <a:endParaRPr lang="en-GB" sz="1400" dirty="0"/>
          </a:p>
        </p:txBody>
      </p:sp>
      <p:pic>
        <p:nvPicPr>
          <p:cNvPr id="8" name="Picture 7"/>
          <p:cNvPicPr>
            <a:picLocks noChangeAspect="1"/>
          </p:cNvPicPr>
          <p:nvPr/>
        </p:nvPicPr>
        <p:blipFill>
          <a:blip r:embed="rId3"/>
          <a:stretch>
            <a:fillRect/>
          </a:stretch>
        </p:blipFill>
        <p:spPr>
          <a:xfrm>
            <a:off x="7816949" y="3831165"/>
            <a:ext cx="1187950" cy="462376"/>
          </a:xfrm>
          <a:prstGeom prst="rect">
            <a:avLst/>
          </a:prstGeom>
          <a:ln>
            <a:solidFill>
              <a:srgbClr val="00479E"/>
            </a:solidFill>
          </a:ln>
        </p:spPr>
      </p:pic>
    </p:spTree>
    <p:extLst>
      <p:ext uri="{BB962C8B-B14F-4D97-AF65-F5344CB8AC3E}">
        <p14:creationId xmlns:p14="http://schemas.microsoft.com/office/powerpoint/2010/main" val="438259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PKIX certificates (and proxies for non-web access)</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97</a:t>
            </a:fld>
            <a:endParaRPr lang="nl-NL" dirty="0"/>
          </a:p>
        </p:txBody>
      </p:sp>
      <p:sp>
        <p:nvSpPr>
          <p:cNvPr id="5" name="Text Placeholder 4"/>
          <p:cNvSpPr>
            <a:spLocks noGrp="1"/>
          </p:cNvSpPr>
          <p:nvPr>
            <p:ph type="body" sz="quarter" idx="13"/>
          </p:nvPr>
        </p:nvSpPr>
        <p:spPr/>
        <p:txBody>
          <a:bodyPr/>
          <a:lstStyle/>
          <a:p>
            <a:r>
              <a:rPr lang="en-US" dirty="0" smtClean="0"/>
              <a:t>Certificates are ASN.1 structures with (issuer, subject, serial) + extensions</a:t>
            </a:r>
          </a:p>
          <a:p>
            <a:r>
              <a:rPr lang="en-US" dirty="0" smtClean="0"/>
              <a:t>The digest (hash) signed with the private key of the issuer</a:t>
            </a:r>
          </a:p>
          <a:p>
            <a:r>
              <a:rPr lang="en-US" dirty="0" smtClean="0"/>
              <a:t>Verifiable using the issuer’s public key</a:t>
            </a:r>
            <a:endParaRPr lang="en-GB" dirty="0"/>
          </a:p>
        </p:txBody>
      </p:sp>
      <p:sp>
        <p:nvSpPr>
          <p:cNvPr id="6" name="Text Placeholder 5"/>
          <p:cNvSpPr>
            <a:spLocks noGrp="1"/>
          </p:cNvSpPr>
          <p:nvPr>
            <p:ph type="body" sz="quarter" idx="14"/>
          </p:nvPr>
        </p:nvSpPr>
        <p:spPr>
          <a:xfrm>
            <a:off x="360363" y="4531813"/>
            <a:ext cx="8326437" cy="169351"/>
          </a:xfrm>
        </p:spPr>
        <p:txBody>
          <a:bodyPr/>
          <a:lstStyle/>
          <a:p>
            <a:r>
              <a:rPr lang="en-US" dirty="0" smtClean="0"/>
              <a:t>To get an RFC3820 proxy certificate using your own federated identity, use RCauth.eu – see https://rcdemo.nikhef.nl/ and use the “Basic Demo” option</a:t>
            </a:r>
            <a:endParaRPr lang="en-GB" dirty="0"/>
          </a:p>
        </p:txBody>
      </p:sp>
      <p:pic>
        <p:nvPicPr>
          <p:cNvPr id="7" name="Picture 4" descr="proxych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4653" y="2030413"/>
            <a:ext cx="5600700" cy="21494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17220" y="4179888"/>
            <a:ext cx="7633684" cy="338554"/>
          </a:xfrm>
          <a:prstGeom prst="rect">
            <a:avLst/>
          </a:prstGeom>
          <a:noFill/>
        </p:spPr>
        <p:txBody>
          <a:bodyPr wrap="square" rtlCol="0">
            <a:spAutoFit/>
          </a:bodyPr>
          <a:lstStyle/>
          <a:p>
            <a:pPr algn="ctr"/>
            <a:r>
              <a:rPr lang="en-US" sz="1600" dirty="0" smtClean="0"/>
              <a:t>RFC3820 ‘proxy’ certificates extend this concept to (restricted) identity delegation</a:t>
            </a:r>
            <a:endParaRPr lang="en-GB" sz="1600" dirty="0"/>
          </a:p>
        </p:txBody>
      </p:sp>
    </p:spTree>
    <p:extLst>
      <p:ext uri="{BB962C8B-B14F-4D97-AF65-F5344CB8AC3E}">
        <p14:creationId xmlns:p14="http://schemas.microsoft.com/office/powerpoint/2010/main" val="1467766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OpenID</a:t>
            </a:r>
            <a:r>
              <a:rPr lang="en-US" dirty="0" smtClean="0"/>
              <a:t> Connect and OAuth2</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98</a:t>
            </a:fld>
            <a:endParaRPr lang="nl-NL" dirty="0"/>
          </a:p>
        </p:txBody>
      </p:sp>
      <p:sp>
        <p:nvSpPr>
          <p:cNvPr id="7" name="Text Placeholder 6"/>
          <p:cNvSpPr>
            <a:spLocks noGrp="1"/>
          </p:cNvSpPr>
          <p:nvPr>
            <p:ph type="body" sz="quarter" idx="13"/>
          </p:nvPr>
        </p:nvSpPr>
        <p:spPr>
          <a:xfrm>
            <a:off x="360363" y="1111511"/>
            <a:ext cx="4600257" cy="3140449"/>
          </a:xfrm>
        </p:spPr>
        <p:txBody>
          <a:bodyPr/>
          <a:lstStyle/>
          <a:p>
            <a:r>
              <a:rPr lang="en-US" sz="1800" dirty="0" smtClean="0"/>
              <a:t>Very well known, and used by </a:t>
            </a:r>
            <a:br>
              <a:rPr lang="en-US" sz="1800" dirty="0" smtClean="0"/>
            </a:br>
            <a:r>
              <a:rPr lang="en-US" sz="1800" dirty="0" smtClean="0"/>
              <a:t>much of big tech SSO (MS, Google)</a:t>
            </a:r>
          </a:p>
          <a:p>
            <a:endParaRPr lang="en-US" sz="1800" dirty="0"/>
          </a:p>
          <a:p>
            <a:r>
              <a:rPr lang="en-US" sz="1800" dirty="0" smtClean="0"/>
              <a:t>shows in its initial design: one source of identity (</a:t>
            </a:r>
            <a:r>
              <a:rPr lang="en-US" sz="1800" dirty="0" err="1" smtClean="0"/>
              <a:t>Openid</a:t>
            </a:r>
            <a:r>
              <a:rPr lang="en-US" sz="1800" dirty="0" smtClean="0"/>
              <a:t> Provider, ‘OP’), and many services (Relaying Parties, ‘RP’)</a:t>
            </a:r>
          </a:p>
          <a:p>
            <a:endParaRPr lang="en-US" sz="1800" dirty="0" smtClean="0"/>
          </a:p>
        </p:txBody>
      </p:sp>
      <p:sp>
        <p:nvSpPr>
          <p:cNvPr id="6" name="Text Placeholder 5"/>
          <p:cNvSpPr>
            <a:spLocks noGrp="1"/>
          </p:cNvSpPr>
          <p:nvPr>
            <p:ph type="body" sz="quarter" idx="14"/>
          </p:nvPr>
        </p:nvSpPr>
        <p:spPr/>
        <p:txBody>
          <a:bodyPr/>
          <a:lstStyle/>
          <a:p>
            <a:pPr algn="r"/>
            <a:r>
              <a:rPr lang="en-US" dirty="0" smtClean="0"/>
              <a:t>Shown is the ‘implicit flow’, other flows possible. Image source: AARC NA2 training on AAI </a:t>
            </a:r>
            <a:r>
              <a:rPr lang="en-US" dirty="0"/>
              <a:t>101</a:t>
            </a:r>
            <a:br>
              <a:rPr lang="en-US" dirty="0"/>
            </a:br>
            <a:r>
              <a:rPr lang="en-US" dirty="0"/>
              <a:t>See </a:t>
            </a:r>
            <a:r>
              <a:rPr lang="en-US" dirty="0">
                <a:hlinkClick r:id="rId2"/>
              </a:rPr>
              <a:t>https://openid.net</a:t>
            </a:r>
            <a:r>
              <a:rPr lang="en-US" dirty="0" smtClean="0">
                <a:hlinkClick r:id="rId2"/>
              </a:rPr>
              <a:t>/</a:t>
            </a:r>
            <a:r>
              <a:rPr lang="en-US" dirty="0" smtClean="0"/>
              <a:t> for protocols and standardization work </a:t>
            </a:r>
            <a:endParaRPr lang="en-GB" dirty="0"/>
          </a:p>
        </p:txBody>
      </p:sp>
      <p:pic>
        <p:nvPicPr>
          <p:cNvPr id="8" name="Picture 7"/>
          <p:cNvPicPr>
            <a:picLocks noChangeAspect="1"/>
          </p:cNvPicPr>
          <p:nvPr/>
        </p:nvPicPr>
        <p:blipFill>
          <a:blip r:embed="rId3"/>
          <a:stretch>
            <a:fillRect/>
          </a:stretch>
        </p:blipFill>
        <p:spPr>
          <a:xfrm>
            <a:off x="5161401" y="1111511"/>
            <a:ext cx="3525398" cy="3095740"/>
          </a:xfrm>
          <a:prstGeom prst="rect">
            <a:avLst/>
          </a:prstGeom>
        </p:spPr>
      </p:pic>
      <p:pic>
        <p:nvPicPr>
          <p:cNvPr id="11" name="Content Placeholder 5"/>
          <p:cNvPicPr>
            <a:picLocks noChangeAspect="1"/>
          </p:cNvPicPr>
          <p:nvPr/>
        </p:nvPicPr>
        <p:blipFill>
          <a:blip r:embed="rId4"/>
          <a:stretch>
            <a:fillRect/>
          </a:stretch>
        </p:blipFill>
        <p:spPr>
          <a:xfrm>
            <a:off x="693420" y="2853837"/>
            <a:ext cx="2674620" cy="1799402"/>
          </a:xfrm>
          <a:prstGeom prst="rect">
            <a:avLst/>
          </a:prstGeom>
          <a:ln>
            <a:solidFill>
              <a:schemeClr val="tx2"/>
            </a:solidFill>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2437" y="3429528"/>
            <a:ext cx="701618" cy="536284"/>
          </a:xfrm>
          <a:prstGeom prst="rect">
            <a:avLst/>
          </a:prstGeom>
        </p:spPr>
      </p:pic>
    </p:spTree>
    <p:extLst>
      <p:ext uri="{BB962C8B-B14F-4D97-AF65-F5344CB8AC3E}">
        <p14:creationId xmlns:p14="http://schemas.microsoft.com/office/powerpoint/2010/main" val="21167734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MetadataStatement.pdf" descr="MetadataStatement.pdf"/>
          <p:cNvPicPr>
            <a:picLocks noChangeAspect="1"/>
          </p:cNvPicPr>
          <p:nvPr/>
        </p:nvPicPr>
        <p:blipFill>
          <a:blip r:embed="rId2">
            <a:extLst/>
          </a:blip>
          <a:stretch>
            <a:fillRect/>
          </a:stretch>
        </p:blipFill>
        <p:spPr>
          <a:xfrm>
            <a:off x="4583504" y="174219"/>
            <a:ext cx="5138299" cy="3417033"/>
          </a:xfrm>
          <a:prstGeom prst="rect">
            <a:avLst/>
          </a:prstGeom>
          <a:ln w="12700">
            <a:miter lim="400000"/>
          </a:ln>
        </p:spPr>
      </p:pic>
      <p:sp>
        <p:nvSpPr>
          <p:cNvPr id="2" name="Title 1"/>
          <p:cNvSpPr>
            <a:spLocks noGrp="1"/>
          </p:cNvSpPr>
          <p:nvPr>
            <p:ph type="title"/>
          </p:nvPr>
        </p:nvSpPr>
        <p:spPr/>
        <p:txBody>
          <a:bodyPr/>
          <a:lstStyle/>
          <a:p>
            <a:r>
              <a:rPr lang="en-US" dirty="0" err="1" smtClean="0"/>
              <a:t>OpenID</a:t>
            </a:r>
            <a:r>
              <a:rPr lang="en-US" dirty="0" smtClean="0"/>
              <a:t> Connect Federation</a:t>
            </a:r>
            <a:endParaRPr lang="en-GB" dirty="0"/>
          </a:p>
        </p:txBody>
      </p:sp>
      <p:sp>
        <p:nvSpPr>
          <p:cNvPr id="3" name="Footer Placeholder 2"/>
          <p:cNvSpPr>
            <a:spLocks noGrp="1"/>
          </p:cNvSpPr>
          <p:nvPr>
            <p:ph type="ftr" sz="quarter" idx="11"/>
          </p:nvPr>
        </p:nvSpPr>
        <p:spPr/>
        <p:txBody>
          <a:bodyPr/>
          <a:lstStyle/>
          <a:p>
            <a:r>
              <a:rPr lang="en-US" smtClean="0"/>
              <a:t>Computing Infrastructures for Research and WLCG</a:t>
            </a:r>
            <a:endParaRPr lang="nl-NL" dirty="0"/>
          </a:p>
        </p:txBody>
      </p:sp>
      <p:sp>
        <p:nvSpPr>
          <p:cNvPr id="4" name="Slide Number Placeholder 3"/>
          <p:cNvSpPr>
            <a:spLocks noGrp="1"/>
          </p:cNvSpPr>
          <p:nvPr>
            <p:ph type="sldNum" sz="quarter" idx="12"/>
          </p:nvPr>
        </p:nvSpPr>
        <p:spPr/>
        <p:txBody>
          <a:bodyPr/>
          <a:lstStyle/>
          <a:p>
            <a:fld id="{09B7AD4A-C94A-7B42-9E17-606C7F366C4B}" type="slidenum">
              <a:rPr lang="nl-NL" smtClean="0"/>
              <a:pPr/>
              <a:t>99</a:t>
            </a:fld>
            <a:endParaRPr lang="nl-NL" dirty="0"/>
          </a:p>
        </p:txBody>
      </p:sp>
      <p:sp>
        <p:nvSpPr>
          <p:cNvPr id="5" name="Text Placeholder 4"/>
          <p:cNvSpPr>
            <a:spLocks noGrp="1"/>
          </p:cNvSpPr>
          <p:nvPr>
            <p:ph type="body" sz="quarter" idx="13"/>
          </p:nvPr>
        </p:nvSpPr>
        <p:spPr>
          <a:xfrm>
            <a:off x="360363" y="1066801"/>
            <a:ext cx="4447857" cy="3185160"/>
          </a:xfrm>
        </p:spPr>
        <p:txBody>
          <a:bodyPr/>
          <a:lstStyle/>
          <a:p>
            <a:pPr marL="0" indent="0">
              <a:buNone/>
            </a:pPr>
            <a:r>
              <a:rPr lang="en-US" sz="1800" dirty="0" smtClean="0"/>
              <a:t>endpoints + trust policy data for registration can be federated in a meta-data feed</a:t>
            </a:r>
          </a:p>
          <a:p>
            <a:pPr marL="0" indent="0">
              <a:buNone/>
            </a:pPr>
            <a:endParaRPr lang="en-US" sz="1800" dirty="0" smtClean="0"/>
          </a:p>
          <a:p>
            <a:r>
              <a:rPr lang="en-US" sz="1800" dirty="0" smtClean="0"/>
              <a:t>makes OIDC ‘</a:t>
            </a:r>
            <a:r>
              <a:rPr lang="en-US" sz="1800" dirty="0" err="1" smtClean="0"/>
              <a:t>federatable</a:t>
            </a:r>
            <a:r>
              <a:rPr lang="en-US" sz="1800" dirty="0" smtClean="0"/>
              <a:t>’</a:t>
            </a:r>
          </a:p>
          <a:p>
            <a:r>
              <a:rPr lang="en-US" sz="1800" dirty="0" smtClean="0"/>
              <a:t>as for PKIX, can be technical or policy bridge</a:t>
            </a:r>
          </a:p>
          <a:p>
            <a:r>
              <a:rPr lang="en-US" sz="1800" dirty="0" smtClean="0"/>
              <a:t>delegated metadata </a:t>
            </a:r>
            <a:br>
              <a:rPr lang="en-US" sz="1800" dirty="0" smtClean="0"/>
            </a:br>
            <a:r>
              <a:rPr lang="en-US" sz="1800" dirty="0" smtClean="0"/>
              <a:t>makes ‘OIDC-fed’ scale </a:t>
            </a:r>
            <a:br>
              <a:rPr lang="en-US" sz="1800" dirty="0" smtClean="0"/>
            </a:br>
            <a:r>
              <a:rPr lang="en-US" sz="1800" dirty="0" smtClean="0"/>
              <a:t>in </a:t>
            </a:r>
            <a:r>
              <a:rPr lang="en-US" sz="1800" dirty="0" err="1" smtClean="0"/>
              <a:t>webscale</a:t>
            </a:r>
            <a:r>
              <a:rPr lang="en-US" sz="1800" dirty="0" smtClean="0"/>
              <a:t> scenarios</a:t>
            </a:r>
          </a:p>
        </p:txBody>
      </p:sp>
      <p:sp>
        <p:nvSpPr>
          <p:cNvPr id="6" name="Text Placeholder 5"/>
          <p:cNvSpPr>
            <a:spLocks noGrp="1"/>
          </p:cNvSpPr>
          <p:nvPr>
            <p:ph type="body" sz="quarter" idx="14"/>
          </p:nvPr>
        </p:nvSpPr>
        <p:spPr>
          <a:xfrm>
            <a:off x="360000" y="4251961"/>
            <a:ext cx="8326437" cy="176970"/>
          </a:xfrm>
        </p:spPr>
        <p:txBody>
          <a:bodyPr/>
          <a:lstStyle/>
          <a:p>
            <a:pPr algn="r"/>
            <a:r>
              <a:rPr lang="en-US" dirty="0" smtClean="0"/>
              <a:t>Image: Roland </a:t>
            </a:r>
            <a:r>
              <a:rPr lang="en-US" dirty="0" err="1" smtClean="0"/>
              <a:t>Hedberg</a:t>
            </a:r>
            <a:r>
              <a:rPr lang="en-US" dirty="0" smtClean="0"/>
              <a:t>, </a:t>
            </a:r>
            <a:r>
              <a:rPr lang="en-GB" dirty="0"/>
              <a:t>University of </a:t>
            </a:r>
            <a:r>
              <a:rPr lang="en-GB" dirty="0" err="1" smtClean="0"/>
              <a:t>Umeå</a:t>
            </a:r>
            <a:r>
              <a:rPr lang="en-GB" dirty="0" smtClean="0"/>
              <a:t/>
            </a:r>
            <a:br>
              <a:rPr lang="en-GB" dirty="0" smtClean="0"/>
            </a:br>
            <a:r>
              <a:rPr lang="en-GB" dirty="0" err="1" smtClean="0"/>
              <a:t>OpenID</a:t>
            </a:r>
            <a:r>
              <a:rPr lang="en-GB" dirty="0" smtClean="0"/>
              <a:t> Connect </a:t>
            </a:r>
            <a:r>
              <a:rPr lang="en-GB" dirty="0" err="1" smtClean="0"/>
              <a:t>Fedrration</a:t>
            </a:r>
            <a:r>
              <a:rPr lang="en-GB" dirty="0"/>
              <a:t>: </a:t>
            </a:r>
            <a:r>
              <a:rPr lang="en-GB" dirty="0" smtClean="0"/>
              <a:t/>
            </a:r>
            <a:br>
              <a:rPr lang="en-GB" dirty="0" smtClean="0"/>
            </a:br>
            <a:r>
              <a:rPr lang="en-GB" dirty="0" smtClean="0">
                <a:hlinkClick r:id="rId3"/>
              </a:rPr>
              <a:t>https</a:t>
            </a:r>
            <a:r>
              <a:rPr lang="en-GB" dirty="0">
                <a:hlinkClick r:id="rId3"/>
              </a:rPr>
              <a:t>://</a:t>
            </a:r>
            <a:r>
              <a:rPr lang="en-GB" dirty="0" smtClean="0">
                <a:hlinkClick r:id="rId3"/>
              </a:rPr>
              <a:t>openid.net/specs/openid-connect-federation-1_0.html</a:t>
            </a:r>
            <a:r>
              <a:rPr lang="en-GB" dirty="0" smtClean="0"/>
              <a:t> </a:t>
            </a:r>
            <a:endParaRPr lang="en-GB" dirty="0"/>
          </a:p>
        </p:txBody>
      </p:sp>
      <p:pic>
        <p:nvPicPr>
          <p:cNvPr id="10" name="Picture 9"/>
          <p:cNvPicPr>
            <a:picLocks noChangeAspect="1"/>
          </p:cNvPicPr>
          <p:nvPr/>
        </p:nvPicPr>
        <p:blipFill>
          <a:blip r:embed="rId4"/>
          <a:stretch>
            <a:fillRect/>
          </a:stretch>
        </p:blipFill>
        <p:spPr>
          <a:xfrm>
            <a:off x="2704797" y="2577324"/>
            <a:ext cx="3006422" cy="2566176"/>
          </a:xfrm>
          <a:prstGeom prst="rect">
            <a:avLst/>
          </a:prstGeom>
        </p:spPr>
      </p:pic>
    </p:spTree>
    <p:extLst>
      <p:ext uri="{BB962C8B-B14F-4D97-AF65-F5344CB8AC3E}">
        <p14:creationId xmlns:p14="http://schemas.microsoft.com/office/powerpoint/2010/main" val="34273569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Maastricht University">
  <a:themeElements>
    <a:clrScheme name="Custom 1">
      <a:dk1>
        <a:srgbClr val="001C3D"/>
      </a:dk1>
      <a:lt1>
        <a:srgbClr val="FFFFFF"/>
      </a:lt1>
      <a:dk2>
        <a:srgbClr val="00A2DB"/>
      </a:dk2>
      <a:lt2>
        <a:srgbClr val="FFFFFF"/>
      </a:lt2>
      <a:accent1>
        <a:srgbClr val="E84E10"/>
      </a:accent1>
      <a:accent2>
        <a:srgbClr val="00A2DB"/>
      </a:accent2>
      <a:accent3>
        <a:srgbClr val="001C3D"/>
      </a:accent3>
      <a:accent4>
        <a:srgbClr val="F3A687"/>
      </a:accent4>
      <a:accent5>
        <a:srgbClr val="7FD0ED"/>
      </a:accent5>
      <a:accent6>
        <a:srgbClr val="7F8D9E"/>
      </a:accent6>
      <a:hlink>
        <a:srgbClr val="00A2DB"/>
      </a:hlink>
      <a:folHlink>
        <a:srgbClr val="00A2D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M-FSE-DACS_presentation-template_August2022.pptx" id="{8CE9195C-9828-4CFC-A4AF-B53178DF4B90}" vid="{5D4453AD-8253-4B9D-9333-5EA10208903D}"/>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28033</TotalTime>
  <Words>8877</Words>
  <Application>Microsoft Office PowerPoint</Application>
  <PresentationFormat>On-screen Show (16:9)</PresentationFormat>
  <Paragraphs>1177</Paragraphs>
  <Slides>122</Slides>
  <Notes>1</Notes>
  <HiddenSlides>12</HiddenSlides>
  <MMClips>2</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2</vt:i4>
      </vt:variant>
      <vt:variant>
        <vt:lpstr>Slide Titles</vt:lpstr>
      </vt:variant>
      <vt:variant>
        <vt:i4>122</vt:i4>
      </vt:variant>
    </vt:vector>
  </HeadingPairs>
  <TitlesOfParts>
    <vt:vector size="144" baseType="lpstr">
      <vt:lpstr>ＭＳ Ｐゴシック</vt:lpstr>
      <vt:lpstr>Akkurat Std</vt:lpstr>
      <vt:lpstr>Akkurat Std Bold</vt:lpstr>
      <vt:lpstr>Akkurat Std Italic</vt:lpstr>
      <vt:lpstr>Arial</vt:lpstr>
      <vt:lpstr>Arial Narrow</vt:lpstr>
      <vt:lpstr>Calibri</vt:lpstr>
      <vt:lpstr>Cambria Math</vt:lpstr>
      <vt:lpstr>Candara</vt:lpstr>
      <vt:lpstr>Courier</vt:lpstr>
      <vt:lpstr>Helvetica</vt:lpstr>
      <vt:lpstr>Helvetica Neue</vt:lpstr>
      <vt:lpstr>Helvetica Neue Medium</vt:lpstr>
      <vt:lpstr>Lucida Grande</vt:lpstr>
      <vt:lpstr>Symbol</vt:lpstr>
      <vt:lpstr>Times New Roman</vt:lpstr>
      <vt:lpstr>Verdana</vt:lpstr>
      <vt:lpstr>Vladimir Script</vt:lpstr>
      <vt:lpstr>Wingdings</vt:lpstr>
      <vt:lpstr>Maastricht University</vt:lpstr>
      <vt:lpstr>CorelDRAW</vt:lpstr>
      <vt:lpstr>PHOTO-PAINT</vt:lpstr>
      <vt:lpstr>Computing for Research &amp; the Worldwide LHC Computing Grid</vt:lpstr>
      <vt:lpstr>PowerPoint Presentation</vt:lpstr>
      <vt:lpstr>A ‘big science’ facility: the Large Hadron Collider at CERN</vt:lpstr>
      <vt:lpstr>PowerPoint Presentation</vt:lpstr>
      <vt:lpstr>‘Big Science’ needs some computing …</vt:lpstr>
      <vt:lpstr>Our journey today … building ‘scalable’ infrastructure for the LHC       computing, storage, networking and a global AAI … if we make it to the end</vt:lpstr>
      <vt:lpstr>Larger scales for both facilities and computing</vt:lpstr>
      <vt:lpstr>Processing at scale for data intensive science</vt:lpstr>
      <vt:lpstr>Computing on lots of data – 40Mevents/sec</vt:lpstr>
      <vt:lpstr>Data size per event, and computing per year</vt:lpstr>
      <vt:lpstr>Detector to doctor workflow</vt:lpstr>
      <vt:lpstr>Data processing pipelines</vt:lpstr>
      <vt:lpstr>Different types of large scale resources</vt:lpstr>
      <vt:lpstr>Example: the worldwide LHC Computing Grid</vt:lpstr>
      <vt:lpstr>PowerPoint Presentation</vt:lpstr>
      <vt:lpstr>WLCG NL-T1 and the Dutch National Infrastructure</vt:lpstr>
      <vt:lpstr>Single CPU scaling stopped around 2004</vt:lpstr>
      <vt:lpstr>Fix the thing that didn’t scale well, CPU frequency??</vt:lpstr>
      <vt:lpstr>… since you then need this around it …</vt:lpstr>
      <vt:lpstr>Getting the heat out in liquid form, maybe?</vt:lpstr>
      <vt:lpstr>Or scale inside one system</vt:lpstr>
      <vt:lpstr>CPU design changes may fit application, or not</vt:lpstr>
      <vt:lpstr>Accelerators – general purpose GPUs</vt:lpstr>
      <vt:lpstr>If large-scale IT does not quite fit … ahum …</vt:lpstr>
      <vt:lpstr>Scaling up – beyond one lone motherboard</vt:lpstr>
      <vt:lpstr>Physical farms: selecting the ‘worker nodes’</vt:lpstr>
      <vt:lpstr>WLCG computing – conveniently parallel</vt:lpstr>
      <vt:lpstr>Batch system platform</vt:lpstr>
      <vt:lpstr>Scalable submission: HTCondor</vt:lpstr>
      <vt:lpstr>NDPF ‘WLCG and Dutch National Infra’ cluster</vt:lpstr>
      <vt:lpstr>Estimated Response Time (and predicting it)</vt:lpstr>
      <vt:lpstr>For occupancy, intended target audience makes a difference </vt:lpstr>
      <vt:lpstr>NDPF local analysis cluster ‘Stoomboot’</vt:lpstr>
      <vt:lpstr>More of more than one …</vt:lpstr>
      <vt:lpstr>Fancy an interactive console install?</vt:lpstr>
      <vt:lpstr>Managing multiple nodes – also virtual ones</vt:lpstr>
      <vt:lpstr>Scaling ‘as a service’</vt:lpstr>
      <vt:lpstr>Moving the management boundary</vt:lpstr>
      <vt:lpstr>PowerPoint Presentation</vt:lpstr>
      <vt:lpstr>Brief look at data centres</vt:lpstr>
      <vt:lpstr>‘Cloudification’ eases systems management …</vt:lpstr>
      <vt:lpstr>Common interfaces to the different clouds?</vt:lpstr>
      <vt:lpstr>Standard interfaces for compute and data?</vt:lpstr>
      <vt:lpstr>DIRAC: spanning heterogeneous resource models</vt:lpstr>
      <vt:lpstr>Job distribution overlay and pilot jobs in WLCG</vt:lpstr>
      <vt:lpstr>An overlay network of containers Nobody wants a cloud per-se … what folk want is a solution …</vt:lpstr>
      <vt:lpstr>High throughput computing is also about data</vt:lpstr>
      <vt:lpstr>Getting the data to process … in the right place</vt:lpstr>
      <vt:lpstr>Can storage support your parallel processing</vt:lpstr>
      <vt:lpstr>Example: client-side  managed GlusterFS</vt:lpstr>
      <vt:lpstr>Example: server-coherent distribution – dCache</vt:lpstr>
      <vt:lpstr>dCache: wide area distribution</vt:lpstr>
      <vt:lpstr>Distributing storage infrastructure</vt:lpstr>
      <vt:lpstr>Structure of application data placement  impacts storage (hardware) systems design</vt:lpstr>
      <vt:lpstr>Especially with WORN storage: Write Once Read Never</vt:lpstr>
      <vt:lpstr>Putting ‘more than one’ thing together</vt:lpstr>
      <vt:lpstr>‘Elephant streams in a packet-switched internet’</vt:lpstr>
      <vt:lpstr>A quick look at internet routing …</vt:lpstr>
      <vt:lpstr>Many paths to Rome … i.e. to your server</vt:lpstr>
      <vt:lpstr>Where do internet packets go anyway?</vt:lpstr>
      <vt:lpstr>Announcing routes: the Border Gateway Protocol</vt:lpstr>
      <vt:lpstr>Typical data traffic to and from the processing cluster</vt:lpstr>
      <vt:lpstr>Network is more than just what it says on the tin</vt:lpstr>
      <vt:lpstr>That viral cat video destroyed it all …</vt:lpstr>
      <vt:lpstr>LHCOPN – distributing raw data</vt:lpstr>
      <vt:lpstr>LHCOPN – traffic levels for T1T1 data transfer</vt:lpstr>
      <vt:lpstr>LHCone</vt:lpstr>
      <vt:lpstr>Just one random (smallish) autonomous system</vt:lpstr>
      <vt:lpstr>Exercising the network – sensor data and events</vt:lpstr>
      <vt:lpstr>Scaling data access: ‘system-aware design’ at application layer</vt:lpstr>
      <vt:lpstr>Access, Trust &amp; Identity</vt:lpstr>
      <vt:lpstr>WLCG: when we met a global trust scaling issue</vt:lpstr>
      <vt:lpstr>Access control in a single domain</vt:lpstr>
      <vt:lpstr>Scaling issues – credentials at each site does not work</vt:lpstr>
      <vt:lpstr>Authentication – who are you</vt:lpstr>
      <vt:lpstr>Authorization – what you are allowed to do</vt:lpstr>
      <vt:lpstr>Assertions to meet an authorization policy</vt:lpstr>
      <vt:lpstr>Authorization and access control</vt:lpstr>
      <vt:lpstr>Authorization models: three AuthZ flows</vt:lpstr>
      <vt:lpstr>Authentication and Authorization Infrastructure</vt:lpstr>
      <vt:lpstr>Federation</vt:lpstr>
      <vt:lpstr>One simple federation you know: eduroam</vt:lpstr>
      <vt:lpstr>CIA interlude –trusted handshaking at a distance</vt:lpstr>
      <vt:lpstr>Asymmetric crypto: RSA interlude needed?</vt:lpstr>
      <vt:lpstr>6-bit RSA (note: this might be broken quickly …)</vt:lpstr>
      <vt:lpstr>Message exchange</vt:lpstr>
      <vt:lpstr>The most used asymmetric crypto application</vt:lpstr>
      <vt:lpstr>Multipurpose federation with SAML: SURFconext &amp; eduGAIN</vt:lpstr>
      <vt:lpstr>Your favourite federated service? </vt:lpstr>
      <vt:lpstr>SAML federation</vt:lpstr>
      <vt:lpstr>Under the hood, it’s a (signed) XML document</vt:lpstr>
      <vt:lpstr>Federation: different technologies, same idea</vt:lpstr>
      <vt:lpstr>Federation: technology, interoperability, policy</vt:lpstr>
      <vt:lpstr>Policy-bridged global federations for research computing</vt:lpstr>
      <vt:lpstr>PKIX federation</vt:lpstr>
      <vt:lpstr>An X.509 RFC5280 Certificate (textually)</vt:lpstr>
      <vt:lpstr>PKIX certificates (and proxies for non-web access)</vt:lpstr>
      <vt:lpstr>OpenID Connect and OAuth2</vt:lpstr>
      <vt:lpstr>OpenID Connect Federation</vt:lpstr>
      <vt:lpstr>Identity federations give … identity (“AuthN”)</vt:lpstr>
      <vt:lpstr>Multiple sources of authority: the community</vt:lpstr>
      <vt:lpstr>Separating source of authenticator and identity</vt:lpstr>
      <vt:lpstr>Most trust flows from the (research) community</vt:lpstr>
      <vt:lpstr>Example: European Open Science Cloud</vt:lpstr>
      <vt:lpstr>With OAuth2-OIDC tokens &amp; proxy link ssh + non-web</vt:lpstr>
      <vt:lpstr>EOSC AAI Federation – beyond the proxy again </vt:lpstr>
      <vt:lpstr>Putting it  back together again</vt:lpstr>
      <vt:lpstr>A global infrastructure of EGI, OSG and WLCG, …</vt:lpstr>
      <vt:lpstr>Did you discern a common pattern?</vt:lpstr>
      <vt:lpstr>e-Infrastructures &amp; WLCG was one (of many) ingredients …</vt:lpstr>
      <vt:lpstr>PowerPoint Presentation</vt:lpstr>
      <vt:lpstr>Q&amp;A time!</vt:lpstr>
      <vt:lpstr>Ancillary materials</vt:lpstr>
      <vt:lpstr>Open Systems Interconnection model (OSI model)</vt:lpstr>
      <vt:lpstr>OSI vs Internet Protocol Architecture model</vt:lpstr>
      <vt:lpstr>Private (direct) peerings to distribute traffic load</vt:lpstr>
      <vt:lpstr>Anycast – high availability leveraging BGP</vt:lpstr>
      <vt:lpstr>RFC2904 authorization models: three AuthZ flows</vt:lpstr>
      <vt:lpstr>OAuth2 &amp; JWTs: assertions can be quite detailed</vt:lpstr>
      <vt:lpstr>Development background</vt:lpstr>
      <vt:lpstr>Infrastructures for collaboration</vt:lpstr>
      <vt:lpstr>Topics and context</vt:lpstr>
    </vt:vector>
  </TitlesOfParts>
  <Company>Nikhef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Computing for Research &amp; the Worldwide LHC Computing Grid</dc:title>
  <dc:creator>davidg</dc:creator>
  <cp:lastModifiedBy>davidg</cp:lastModifiedBy>
  <cp:revision>767</cp:revision>
  <cp:lastPrinted>2016-01-22T13:02:05Z</cp:lastPrinted>
  <dcterms:created xsi:type="dcterms:W3CDTF">2022-09-14T12:35:19Z</dcterms:created>
  <dcterms:modified xsi:type="dcterms:W3CDTF">2022-11-08T09:00:52Z</dcterms:modified>
</cp:coreProperties>
</file>