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4" r:id="rId3"/>
    <p:sldId id="281" r:id="rId4"/>
    <p:sldId id="282" r:id="rId5"/>
    <p:sldId id="285" r:id="rId6"/>
    <p:sldId id="283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0" autoAdjust="0"/>
    <p:restoredTop sz="93844" autoAdjust="0"/>
  </p:normalViewPr>
  <p:slideViewPr>
    <p:cSldViewPr>
      <p:cViewPr>
        <p:scale>
          <a:sx n="69" d="100"/>
          <a:sy n="69" d="100"/>
        </p:scale>
        <p:origin x="-590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9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F8645-188C-FD49-B20B-A586CE03608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4B5E-10D7-E042-A067-689615FED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3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8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EGI services for the long tail of science</a:t>
            </a:r>
            <a:br>
              <a:rPr lang="en-US" dirty="0" smtClean="0"/>
            </a:br>
            <a:r>
              <a:rPr lang="en-US" dirty="0" smtClean="0"/>
              <a:t>FIM4R – CERN February 3</a:t>
            </a:r>
            <a:r>
              <a:rPr lang="en-US" baseline="30000" dirty="0" smtClean="0"/>
              <a:t>rd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EGI services for the long tail of science</a:t>
            </a:r>
            <a:br>
              <a:rPr lang="en-US" dirty="0" smtClean="0"/>
            </a:br>
            <a:r>
              <a:rPr lang="en-US" dirty="0" smtClean="0"/>
              <a:t>FIM4R – CERN February 3</a:t>
            </a:r>
            <a:r>
              <a:rPr lang="en-US" baseline="30000" dirty="0" smtClean="0"/>
              <a:t>rd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EGI services for the long tail of science</a:t>
            </a:r>
            <a:br>
              <a:rPr lang="en-US" dirty="0" smtClean="0"/>
            </a:br>
            <a:r>
              <a:rPr lang="en-US" dirty="0" smtClean="0"/>
              <a:t>FIM4R – CERN February 3</a:t>
            </a:r>
            <a:r>
              <a:rPr lang="en-US" baseline="30000" dirty="0" smtClean="0"/>
              <a:t>rd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mailto:peter.solagna@egi.e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egi.eu/wiki/Long-tail_of_science_pilo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740352" cy="1470025"/>
          </a:xfrm>
        </p:spPr>
        <p:txBody>
          <a:bodyPr/>
          <a:lstStyle/>
          <a:p>
            <a:r>
              <a:rPr lang="pl-PL" sz="4000" dirty="0" smtClean="0"/>
              <a:t>EGI services for the </a:t>
            </a:r>
            <a:r>
              <a:rPr lang="pl-PL" sz="4000" dirty="0" err="1" smtClean="0"/>
              <a:t>long</a:t>
            </a:r>
            <a:r>
              <a:rPr lang="pl-PL" sz="4000" dirty="0" smtClean="0"/>
              <a:t> </a:t>
            </a:r>
            <a:r>
              <a:rPr lang="pl-PL" sz="4000" dirty="0" err="1" smtClean="0"/>
              <a:t>tail</a:t>
            </a:r>
            <a:r>
              <a:rPr lang="pl-PL" sz="4000" dirty="0" smtClean="0"/>
              <a:t> of science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73016"/>
            <a:ext cx="5832648" cy="273630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Peter Solagna</a:t>
            </a:r>
          </a:p>
          <a:p>
            <a:r>
              <a:rPr lang="en-US" sz="2800" dirty="0" smtClean="0"/>
              <a:t>Senior Operations Manager</a:t>
            </a:r>
          </a:p>
          <a:p>
            <a:r>
              <a:rPr lang="en-US" sz="2800" dirty="0">
                <a:hlinkClick r:id="rId2"/>
              </a:rPr>
              <a:t>p</a:t>
            </a:r>
            <a:r>
              <a:rPr lang="en-US" sz="2800" dirty="0" smtClean="0">
                <a:hlinkClick r:id="rId2"/>
              </a:rPr>
              <a:t>eter.solagna@egi.eu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Gergely</a:t>
            </a:r>
            <a:r>
              <a:rPr lang="en-US" sz="2800" dirty="0" smtClean="0"/>
              <a:t> </a:t>
            </a:r>
            <a:r>
              <a:rPr lang="en-US" sz="2800" dirty="0" err="1" smtClean="0"/>
              <a:t>Sipos</a:t>
            </a:r>
            <a:endParaRPr lang="en-US" sz="2800" dirty="0" smtClean="0"/>
          </a:p>
          <a:p>
            <a:r>
              <a:rPr lang="en-US" sz="2800" dirty="0" smtClean="0"/>
              <a:t>Technical </a:t>
            </a:r>
            <a:r>
              <a:rPr lang="en-US" sz="2800" dirty="0"/>
              <a:t>Outreach Manager</a:t>
            </a:r>
          </a:p>
          <a:p>
            <a:r>
              <a:rPr lang="en-US" sz="2800" dirty="0">
                <a:hlinkClick r:id="rId3"/>
              </a:rPr>
              <a:t>gergely.sipos@</a:t>
            </a:r>
            <a:r>
              <a:rPr lang="en-US" sz="2800" dirty="0" smtClean="0">
                <a:hlinkClick r:id="rId3"/>
              </a:rPr>
              <a:t>egi.eu</a:t>
            </a:r>
            <a:endParaRPr lang="en-US" sz="2800" dirty="0" smtClean="0"/>
          </a:p>
          <a:p>
            <a:endParaRPr lang="en-US" sz="2800" dirty="0"/>
          </a:p>
          <a:p>
            <a:r>
              <a:rPr lang="pl-PL" sz="2800" dirty="0">
                <a:hlinkClick r:id="rId4"/>
              </a:rPr>
              <a:t>wiki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6011996"/>
            <a:ext cx="507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Slightly updated by </a:t>
            </a:r>
            <a:r>
              <a:rPr lang="en-US" i="1" dirty="0" err="1" smtClean="0">
                <a:solidFill>
                  <a:srgbClr val="C00000"/>
                </a:solidFill>
              </a:rPr>
              <a:t>DavidG</a:t>
            </a:r>
            <a:r>
              <a:rPr lang="en-US" i="1" dirty="0" smtClean="0">
                <a:solidFill>
                  <a:srgbClr val="C00000"/>
                </a:solidFill>
              </a:rPr>
              <a:t> for the TTC meeting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for </a:t>
            </a:r>
            <a:r>
              <a:rPr lang="en-US" smtClean="0"/>
              <a:t>your attention!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Infrastructure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4176464" cy="4525963"/>
          </a:xfrm>
        </p:spPr>
        <p:txBody>
          <a:bodyPr/>
          <a:lstStyle/>
          <a:p>
            <a:pPr marL="271463" indent="-271463"/>
            <a:r>
              <a:rPr lang="en-GB" sz="2400" dirty="0" smtClean="0">
                <a:solidFill>
                  <a:srgbClr val="FF0000"/>
                </a:solidFill>
              </a:rPr>
              <a:t>E</a:t>
            </a:r>
            <a:r>
              <a:rPr lang="en-GB" sz="2400" dirty="0" smtClean="0"/>
              <a:t>uropean</a:t>
            </a:r>
          </a:p>
          <a:p>
            <a:pPr lvl="1"/>
            <a:r>
              <a:rPr lang="en-GB" sz="2000" dirty="0" smtClean="0"/>
              <a:t>Over 35 countries</a:t>
            </a:r>
          </a:p>
          <a:p>
            <a:pPr marL="271463" indent="-271463"/>
            <a:r>
              <a:rPr lang="en-GB" sz="2400" dirty="0" smtClean="0">
                <a:solidFill>
                  <a:srgbClr val="FF0000"/>
                </a:solidFill>
              </a:rPr>
              <a:t>G</a:t>
            </a:r>
            <a:r>
              <a:rPr lang="en-GB" sz="2400" dirty="0" smtClean="0"/>
              <a:t>rid</a:t>
            </a:r>
          </a:p>
          <a:p>
            <a:pPr lvl="1"/>
            <a:r>
              <a:rPr lang="en-GB" sz="2000" dirty="0" smtClean="0"/>
              <a:t>HTC services </a:t>
            </a:r>
          </a:p>
          <a:p>
            <a:pPr lvl="1"/>
            <a:r>
              <a:rPr lang="en-GB" sz="2000" dirty="0" smtClean="0"/>
              <a:t>Cloud services</a:t>
            </a:r>
          </a:p>
          <a:p>
            <a:pPr lvl="1"/>
            <a:r>
              <a:rPr lang="en-GB" sz="2000" dirty="0" smtClean="0"/>
              <a:t>Storage services</a:t>
            </a:r>
          </a:p>
          <a:p>
            <a:pPr marL="271463" indent="-271463"/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nfrastructure</a:t>
            </a:r>
          </a:p>
          <a:p>
            <a:pPr marL="671513" lvl="1" indent="-271463"/>
            <a:r>
              <a:rPr lang="en-GB" sz="2000" dirty="0" smtClean="0"/>
              <a:t>350 resource centres</a:t>
            </a:r>
          </a:p>
          <a:p>
            <a:pPr marL="671513" lvl="1" indent="-271463"/>
            <a:r>
              <a:rPr lang="en-GB" sz="2000" dirty="0" smtClean="0"/>
              <a:t>400,000 </a:t>
            </a:r>
            <a:r>
              <a:rPr lang="en-GB" sz="2000" dirty="0" err="1" smtClean="0"/>
              <a:t>cpu</a:t>
            </a:r>
            <a:r>
              <a:rPr lang="en-GB" sz="2000" dirty="0" smtClean="0"/>
              <a:t> cores</a:t>
            </a:r>
          </a:p>
          <a:p>
            <a:pPr marL="671513" lvl="1" indent="-271463"/>
            <a:r>
              <a:rPr lang="en-GB" sz="2000" dirty="0" smtClean="0"/>
              <a:t>190 PB storage</a:t>
            </a:r>
          </a:p>
          <a:p>
            <a:pPr marL="671513" lvl="1" indent="-271463"/>
            <a:endParaRPr lang="en-GB" sz="2000" dirty="0" smtClean="0"/>
          </a:p>
          <a:p>
            <a:endParaRPr lang="en-GB" sz="2400" dirty="0" smtClean="0">
              <a:sym typeface="Wingdings" pitchFamily="2" charset="2"/>
            </a:endParaRPr>
          </a:p>
          <a:p>
            <a:endParaRPr lang="en-GB" sz="24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2114"/>
          <a:stretch/>
        </p:blipFill>
        <p:spPr bwMode="auto">
          <a:xfrm>
            <a:off x="4278734" y="1196752"/>
            <a:ext cx="425370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ular Callout 16"/>
          <p:cNvSpPr/>
          <p:nvPr/>
        </p:nvSpPr>
        <p:spPr>
          <a:xfrm>
            <a:off x="4932040" y="2996952"/>
            <a:ext cx="648072" cy="432048"/>
          </a:xfrm>
          <a:prstGeom prst="wedgeRectCallout">
            <a:avLst>
              <a:gd name="adj1" fmla="val 24070"/>
              <a:gd name="adj2" fmla="val 110278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EGI.eu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877272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i="1" dirty="0" smtClean="0">
                <a:solidFill>
                  <a:srgbClr val="FF0000"/>
                </a:solidFill>
              </a:rPr>
              <a:t>For European researchers and their international collaborators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4032448" cy="46805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1703144">
            <a:off x="2260639" y="2537743"/>
            <a:ext cx="3024336" cy="43204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79512" y="1124744"/>
            <a:ext cx="2376264" cy="1656184"/>
            <a:chOff x="179512" y="1124744"/>
            <a:chExt cx="2376264" cy="165618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9552" y="1340768"/>
              <a:ext cx="576064" cy="57606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600" y="1340768"/>
              <a:ext cx="576064" cy="57606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5576" y="1556792"/>
              <a:ext cx="576064" cy="576064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179512" y="1124744"/>
              <a:ext cx="2339752" cy="1224136"/>
            </a:xfrm>
            <a:prstGeom prst="ellipse">
              <a:avLst/>
            </a:prstGeom>
            <a:noFill/>
            <a:ln w="57150" cmpd="sng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/>
                <a:t>VO</a:t>
              </a:r>
              <a:endParaRPr lang="en-US" sz="2800" b="1" dirty="0"/>
            </a:p>
          </p:txBody>
        </p:sp>
        <p:sp>
          <p:nvSpPr>
            <p:cNvPr id="24" name="Horizontal Scroll 23"/>
            <p:cNvSpPr/>
            <p:nvPr/>
          </p:nvSpPr>
          <p:spPr>
            <a:xfrm>
              <a:off x="1763688" y="1916832"/>
              <a:ext cx="792088" cy="864096"/>
            </a:xfrm>
            <a:prstGeom prst="horizontalScrol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SLA</a:t>
              </a:r>
              <a:br>
                <a:rPr lang="en-US" dirty="0" smtClean="0"/>
              </a:br>
              <a:r>
                <a:rPr lang="en-US" dirty="0" smtClean="0"/>
                <a:t>AUP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520" y="2780928"/>
            <a:ext cx="2376264" cy="1656184"/>
            <a:chOff x="251520" y="2780928"/>
            <a:chExt cx="2376264" cy="165618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1560" y="2996952"/>
              <a:ext cx="576064" cy="5760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43608" y="2996952"/>
              <a:ext cx="576064" cy="57606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27584" y="3212976"/>
              <a:ext cx="576064" cy="576064"/>
            </a:xfrm>
            <a:prstGeom prst="rect">
              <a:avLst/>
            </a:prstGeom>
          </p:spPr>
        </p:pic>
        <p:sp>
          <p:nvSpPr>
            <p:cNvPr id="31" name="Oval 30"/>
            <p:cNvSpPr/>
            <p:nvPr/>
          </p:nvSpPr>
          <p:spPr>
            <a:xfrm>
              <a:off x="251520" y="2780928"/>
              <a:ext cx="2339752" cy="1224136"/>
            </a:xfrm>
            <a:prstGeom prst="ellipse">
              <a:avLst/>
            </a:prstGeom>
            <a:noFill/>
            <a:ln w="57150" cmpd="sng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/>
                <a:t>VO</a:t>
              </a:r>
              <a:endParaRPr lang="en-US" sz="2800" b="1" dirty="0"/>
            </a:p>
          </p:txBody>
        </p:sp>
        <p:sp>
          <p:nvSpPr>
            <p:cNvPr id="32" name="Horizontal Scroll 31"/>
            <p:cNvSpPr/>
            <p:nvPr/>
          </p:nvSpPr>
          <p:spPr>
            <a:xfrm>
              <a:off x="1835696" y="3573016"/>
              <a:ext cx="792088" cy="864096"/>
            </a:xfrm>
            <a:prstGeom prst="horizontalScrol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SLA</a:t>
              </a:r>
              <a:br>
                <a:rPr lang="en-US" dirty="0" smtClean="0"/>
              </a:br>
              <a:r>
                <a:rPr lang="en-US" dirty="0" smtClean="0"/>
                <a:t>AUP</a:t>
              </a:r>
              <a:endParaRPr lang="en-US" dirty="0"/>
            </a:p>
          </p:txBody>
        </p:sp>
      </p:grpSp>
      <p:sp>
        <p:nvSpPr>
          <p:cNvPr id="33" name="Right Arrow 32"/>
          <p:cNvSpPr/>
          <p:nvPr/>
        </p:nvSpPr>
        <p:spPr>
          <a:xfrm rot="921642">
            <a:off x="2486974" y="3749840"/>
            <a:ext cx="3024336" cy="43204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83568" y="4797152"/>
            <a:ext cx="648072" cy="864096"/>
            <a:chOff x="683568" y="4797152"/>
            <a:chExt cx="648072" cy="86409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5576" y="5085184"/>
              <a:ext cx="576064" cy="576064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683568" y="4797152"/>
              <a:ext cx="4040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?</a:t>
              </a:r>
              <a:endParaRPr lang="en-US" sz="2800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67744" y="4797152"/>
            <a:ext cx="648072" cy="864096"/>
            <a:chOff x="2267744" y="4797152"/>
            <a:chExt cx="648072" cy="864096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339752" y="5085184"/>
              <a:ext cx="576064" cy="576064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267744" y="4797152"/>
              <a:ext cx="4040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?</a:t>
              </a:r>
              <a:endParaRPr lang="en-US" sz="2800" b="1" dirty="0"/>
            </a:p>
          </p:txBody>
        </p:sp>
      </p:grpSp>
      <p:sp>
        <p:nvSpPr>
          <p:cNvPr id="41" name="Rounded Rectangular Callout 40"/>
          <p:cNvSpPr/>
          <p:nvPr/>
        </p:nvSpPr>
        <p:spPr>
          <a:xfrm>
            <a:off x="3851920" y="4581128"/>
            <a:ext cx="4536504" cy="1080120"/>
          </a:xfrm>
          <a:prstGeom prst="wedgeRoundRectCallout">
            <a:avLst>
              <a:gd name="adj1" fmla="val -71512"/>
              <a:gd name="adj2" fmla="val 1934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support the long tail of science researchers EGI is developing a dedicated platform to address users’ requirements</a:t>
            </a:r>
            <a:endParaRPr lang="en-US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3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Users requirements for a </a:t>
            </a:r>
            <a:r>
              <a:rPr lang="en-US" sz="3200" dirty="0" err="1" smtClean="0"/>
              <a:t>LToS</a:t>
            </a:r>
            <a:r>
              <a:rPr lang="en-US" sz="3200" dirty="0" smtClean="0"/>
              <a:t> platform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96855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Availability of resources</a:t>
            </a:r>
            <a:r>
              <a:rPr lang="en-US" sz="2400" dirty="0" smtClean="0"/>
              <a:t> HTC, cloud and storage</a:t>
            </a:r>
          </a:p>
          <a:p>
            <a:pPr lvl="1"/>
            <a:r>
              <a:rPr lang="en-US" sz="2000" dirty="0" smtClean="0"/>
              <a:t>Short-medium term access</a:t>
            </a:r>
          </a:p>
          <a:p>
            <a:pPr lvl="1"/>
            <a:r>
              <a:rPr lang="en-US" sz="2000" dirty="0"/>
              <a:t>Quick access, avoid unnecessary bureaucracy </a:t>
            </a:r>
          </a:p>
          <a:p>
            <a:pPr lvl="2"/>
            <a:r>
              <a:rPr lang="en-US" sz="1600" dirty="0"/>
              <a:t>Long-term, dedicated resource </a:t>
            </a:r>
            <a:r>
              <a:rPr lang="en-US" sz="1600" dirty="0" smtClean="0"/>
              <a:t>access, dedicated SLAs, will still require separate community </a:t>
            </a:r>
            <a:r>
              <a:rPr lang="en-US" sz="1600" dirty="0" err="1" smtClean="0"/>
              <a:t>Vos</a:t>
            </a:r>
            <a:endParaRPr lang="en-US" sz="1600" dirty="0" smtClean="0"/>
          </a:p>
          <a:p>
            <a:pPr lvl="1"/>
            <a:r>
              <a:rPr lang="en-US" sz="2000" dirty="0" smtClean="0"/>
              <a:t>Pilot with resources from NGI_PL, NGI_GR, NGI_IT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>
                <a:solidFill>
                  <a:srgbClr val="3366FF"/>
                </a:solidFill>
              </a:rPr>
              <a:t>“Zero-barrier’’ </a:t>
            </a:r>
            <a:r>
              <a:rPr lang="en-US" sz="2400" dirty="0" smtClean="0">
                <a:solidFill>
                  <a:srgbClr val="3366FF"/>
                </a:solidFill>
              </a:rPr>
              <a:t>access</a:t>
            </a:r>
            <a:r>
              <a:rPr lang="en-US" sz="2400" dirty="0" smtClean="0"/>
              <a:t>: </a:t>
            </a:r>
            <a:r>
              <a:rPr lang="en-GB" sz="2400" dirty="0"/>
              <a:t>any user who carries out </a:t>
            </a:r>
            <a:r>
              <a:rPr lang="en-GB" sz="2400" dirty="0" smtClean="0"/>
              <a:t>relevant research </a:t>
            </a:r>
            <a:r>
              <a:rPr lang="en-GB" sz="2400" dirty="0"/>
              <a:t>can </a:t>
            </a:r>
            <a:r>
              <a:rPr lang="en-GB" sz="2400" dirty="0" smtClean="0"/>
              <a:t>access resources</a:t>
            </a:r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need for specialised relationship with an </a:t>
            </a:r>
            <a:r>
              <a:rPr lang="en-GB" sz="2000" dirty="0" smtClean="0"/>
              <a:t>NGI, NREN</a:t>
            </a:r>
            <a:r>
              <a:rPr lang="en-GB" sz="2000" dirty="0"/>
              <a:t>, </a:t>
            </a:r>
            <a:r>
              <a:rPr lang="en-GB" sz="2000" dirty="0" smtClean="0"/>
              <a:t>or </a:t>
            </a:r>
            <a:r>
              <a:rPr lang="en-GB" sz="2000" dirty="0" smtClean="0"/>
              <a:t>CA</a:t>
            </a:r>
          </a:p>
          <a:p>
            <a:pPr lvl="1"/>
            <a:r>
              <a:rPr lang="en-GB" sz="2000" dirty="0" smtClean="0"/>
              <a:t>No need to establish an Registration Authority at user’s institute</a:t>
            </a:r>
            <a:br>
              <a:rPr lang="en-GB" sz="2000" dirty="0" smtClean="0"/>
            </a:br>
            <a:endParaRPr lang="en-US" sz="2000" dirty="0" smtClean="0"/>
          </a:p>
          <a:p>
            <a:r>
              <a:rPr lang="en-GB" sz="2400" dirty="0" smtClean="0">
                <a:solidFill>
                  <a:srgbClr val="3366FF"/>
                </a:solidFill>
              </a:rPr>
              <a:t>User support</a:t>
            </a:r>
          </a:p>
          <a:p>
            <a:pPr lvl="1"/>
            <a:r>
              <a:rPr lang="en-GB" sz="2000" dirty="0" smtClean="0"/>
              <a:t>Available through the NGIs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EGI requirements for a </a:t>
            </a:r>
            <a:r>
              <a:rPr lang="en-GB" sz="3200" dirty="0" err="1" smtClean="0"/>
              <a:t>LToS</a:t>
            </a:r>
            <a:r>
              <a:rPr lang="en-GB" sz="3200" dirty="0" smtClean="0"/>
              <a:t> platform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9301"/>
            <a:ext cx="8424936" cy="4525963"/>
          </a:xfrm>
        </p:spPr>
        <p:txBody>
          <a:bodyPr/>
          <a:lstStyle/>
          <a:p>
            <a:pPr lvl="0"/>
            <a:r>
              <a:rPr lang="en-GB" sz="2400" dirty="0" smtClean="0"/>
              <a:t>reuse </a:t>
            </a:r>
            <a:r>
              <a:rPr lang="en-GB" sz="2400" dirty="0"/>
              <a:t>existing technology building blocks as much as </a:t>
            </a:r>
            <a:r>
              <a:rPr lang="en-GB" sz="2400" dirty="0" smtClean="0"/>
              <a:t>possible</a:t>
            </a:r>
          </a:p>
          <a:p>
            <a:pPr lvl="0"/>
            <a:r>
              <a:rPr lang="en-GB" sz="2400" dirty="0" smtClean="0"/>
              <a:t>provide </a:t>
            </a:r>
            <a:r>
              <a:rPr lang="en-GB" sz="2400" dirty="0"/>
              <a:t>acceptable level of tracking of users and user </a:t>
            </a:r>
            <a:r>
              <a:rPr lang="en-GB" sz="2400" dirty="0" smtClean="0"/>
              <a:t>activities </a:t>
            </a:r>
          </a:p>
          <a:p>
            <a:pPr lvl="0"/>
            <a:r>
              <a:rPr lang="en-GB" sz="2400" dirty="0" smtClean="0"/>
              <a:t>can </a:t>
            </a:r>
            <a:r>
              <a:rPr lang="en-GB" sz="2400" dirty="0" smtClean="0"/>
              <a:t>scale up to support large number resource providers, technology providers, use cases and users</a:t>
            </a:r>
          </a:p>
          <a:p>
            <a:r>
              <a:rPr lang="en-GB" sz="2400" dirty="0" smtClean="0"/>
              <a:t>tangible </a:t>
            </a:r>
            <a:r>
              <a:rPr lang="en-GB" sz="2400" dirty="0" smtClean="0"/>
              <a:t>outcomes</a:t>
            </a:r>
          </a:p>
          <a:p>
            <a:pPr lvl="1"/>
            <a:r>
              <a:rPr lang="en-GB" sz="2000" dirty="0" smtClean="0"/>
              <a:t>Traceable scientific </a:t>
            </a:r>
            <a:r>
              <a:rPr lang="en-GB" sz="2000" dirty="0"/>
              <a:t>publications </a:t>
            </a:r>
            <a:r>
              <a:rPr lang="en-GB" sz="2000" dirty="0" smtClean="0"/>
              <a:t>from the long tail – with EGI acknowledgements</a:t>
            </a:r>
          </a:p>
          <a:p>
            <a:pPr lvl="1"/>
            <a:r>
              <a:rPr lang="en-GB" sz="2000" dirty="0" smtClean="0"/>
              <a:t>User stories from the long-tail</a:t>
            </a:r>
          </a:p>
          <a:p>
            <a:pPr lvl="1"/>
            <a:r>
              <a:rPr lang="en-GB" sz="2000" dirty="0" smtClean="0"/>
              <a:t>Easier to involve users in EGI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7308304" y="3429000"/>
            <a:ext cx="1152128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X509 credentials factory</a:t>
            </a:r>
            <a:endParaRPr lang="en-US" sz="1600" dirty="0"/>
          </a:p>
        </p:txBody>
      </p:sp>
      <p:sp>
        <p:nvSpPr>
          <p:cNvPr id="35" name="Cloud 34"/>
          <p:cNvSpPr/>
          <p:nvPr/>
        </p:nvSpPr>
        <p:spPr>
          <a:xfrm>
            <a:off x="4860032" y="5013176"/>
            <a:ext cx="2664296" cy="136815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Long tail of science platform architecture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005064"/>
            <a:ext cx="1008112" cy="10081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47664" y="126876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39752" y="162880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 SSO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99992" y="1484784"/>
            <a:ext cx="1800200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Management Portal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6300192" y="1484784"/>
            <a:ext cx="864096" cy="122413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 DB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436096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35696" y="28529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1"/>
          </p:cNvCxnSpPr>
          <p:nvPr/>
        </p:nvCxnSpPr>
        <p:spPr>
          <a:xfrm>
            <a:off x="3203848" y="1988840"/>
            <a:ext cx="1296144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 flipH="1">
            <a:off x="4716016" y="2708920"/>
            <a:ext cx="68407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14" idx="0"/>
          </p:cNvCxnSpPr>
          <p:nvPr/>
        </p:nvCxnSpPr>
        <p:spPr>
          <a:xfrm>
            <a:off x="5400092" y="2708920"/>
            <a:ext cx="6120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</p:cNvCxnSpPr>
          <p:nvPr/>
        </p:nvCxnSpPr>
        <p:spPr>
          <a:xfrm>
            <a:off x="4716016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</p:cNvCxnSpPr>
          <p:nvPr/>
        </p:nvCxnSpPr>
        <p:spPr>
          <a:xfrm>
            <a:off x="6012160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7904" y="5157192"/>
            <a:ext cx="576064" cy="11059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4008" y="5131411"/>
            <a:ext cx="576064" cy="11059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0112" y="5131411"/>
            <a:ext cx="576064" cy="11059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4208" y="5131411"/>
            <a:ext cx="576064" cy="110590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12" idx="1"/>
          </p:cNvCxnSpPr>
          <p:nvPr/>
        </p:nvCxnSpPr>
        <p:spPr>
          <a:xfrm flipV="1">
            <a:off x="2483768" y="3861048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491880" y="1196752"/>
            <a:ext cx="5040560" cy="3384376"/>
          </a:xfrm>
          <a:prstGeom prst="roundRect">
            <a:avLst/>
          </a:prstGeom>
          <a:noFill/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1340768"/>
            <a:ext cx="1008112" cy="1008112"/>
          </a:xfrm>
          <a:prstGeom prst="rect">
            <a:avLst/>
          </a:prstGeom>
        </p:spPr>
      </p:pic>
      <p:cxnSp>
        <p:nvCxnSpPr>
          <p:cNvPr id="46" name="Straight Arrow Connector 45"/>
          <p:cNvCxnSpPr/>
          <p:nvPr/>
        </p:nvCxnSpPr>
        <p:spPr>
          <a:xfrm flipV="1">
            <a:off x="2267744" y="2348880"/>
            <a:ext cx="21602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ounded Rectangular Callout 50"/>
          <p:cNvSpPr/>
          <p:nvPr/>
        </p:nvSpPr>
        <p:spPr>
          <a:xfrm>
            <a:off x="7308304" y="4221088"/>
            <a:ext cx="1296144" cy="936104"/>
          </a:xfrm>
          <a:prstGeom prst="wedgeRoundRectCallout">
            <a:avLst>
              <a:gd name="adj1" fmla="val -66425"/>
              <a:gd name="adj2" fmla="val 9339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2" idx="1"/>
            <a:endCxn id="14" idx="3"/>
          </p:cNvCxnSpPr>
          <p:nvPr/>
        </p:nvCxnSpPr>
        <p:spPr>
          <a:xfrm flipH="1">
            <a:off x="6588224" y="3861048"/>
            <a:ext cx="7200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Vertical Scroll 54"/>
          <p:cNvSpPr/>
          <p:nvPr/>
        </p:nvSpPr>
        <p:spPr>
          <a:xfrm>
            <a:off x="3851920" y="2276872"/>
            <a:ext cx="1296144" cy="136815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Policy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 AUP</a:t>
            </a:r>
            <a:endParaRPr lang="en-US" dirty="0"/>
          </a:p>
        </p:txBody>
      </p:sp>
      <p:sp>
        <p:nvSpPr>
          <p:cNvPr id="56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  <p:pic>
        <p:nvPicPr>
          <p:cNvPr id="58" name="Picture 57" descr="EduGAIN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24744"/>
            <a:ext cx="1209422" cy="315440"/>
          </a:xfrm>
          <a:prstGeom prst="rect">
            <a:avLst/>
          </a:prstGeom>
        </p:spPr>
      </p:pic>
      <p:sp>
        <p:nvSpPr>
          <p:cNvPr id="59" name="Rounded Rectangle 58"/>
          <p:cNvSpPr/>
          <p:nvPr/>
        </p:nvSpPr>
        <p:spPr>
          <a:xfrm>
            <a:off x="1547664" y="2060848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IdP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319999" y="2276872"/>
            <a:ext cx="1212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 support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338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User Management Portal for the </a:t>
            </a:r>
            <a:r>
              <a:rPr lang="en-US" sz="4000" dirty="0" err="1" smtClean="0"/>
              <a:t>LToS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facing features, users can:</a:t>
            </a:r>
          </a:p>
          <a:p>
            <a:pPr lvl="1"/>
            <a:r>
              <a:rPr lang="en-US" dirty="0" smtClean="0"/>
              <a:t>Log in using their federated identity</a:t>
            </a:r>
          </a:p>
          <a:p>
            <a:pPr lvl="1"/>
            <a:r>
              <a:rPr lang="en-US" dirty="0" smtClean="0"/>
              <a:t>Provide the additional information not available in the </a:t>
            </a:r>
            <a:r>
              <a:rPr lang="en-US" dirty="0" err="1" smtClean="0"/>
              <a:t>IdP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Submit a request for resources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EGI/NGIs facing features:</a:t>
            </a:r>
          </a:p>
          <a:p>
            <a:pPr lvl="1"/>
            <a:r>
              <a:rPr lang="en-US" dirty="0" smtClean="0"/>
              <a:t>Assign a UID to all the users of the long tail of science platform</a:t>
            </a:r>
          </a:p>
          <a:p>
            <a:pPr lvl="1"/>
            <a:r>
              <a:rPr lang="en-US" dirty="0" smtClean="0"/>
              <a:t>Approve the user’s request, or suspend a user</a:t>
            </a:r>
          </a:p>
          <a:p>
            <a:pPr lvl="1"/>
            <a:r>
              <a:rPr lang="en-US" dirty="0" smtClean="0"/>
              <a:t>Check the user’s usage of resources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User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23762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EGI X509 certificates are at the moment still a requirement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Most of the science gateways are using robot certificates to generate short-term proxies for the users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of robot certificates proxies can be extended for the </a:t>
            </a:r>
            <a:r>
              <a:rPr lang="en-US" dirty="0" err="1" smtClean="0"/>
              <a:t>LToS</a:t>
            </a:r>
            <a:r>
              <a:rPr lang="en-US" dirty="0" smtClean="0"/>
              <a:t> platform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79712" y="4797152"/>
            <a:ext cx="2808312" cy="576064"/>
          </a:xfrm>
          <a:prstGeom prst="roundRect">
            <a:avLst/>
          </a:prstGeom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Robot Certificate info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4007" y="4869160"/>
            <a:ext cx="183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X509 Proxy DN: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239852" y="4329100"/>
            <a:ext cx="360040" cy="27363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6256" y="5877272"/>
            <a:ext cx="425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same for every user of the gateway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788024" y="4797152"/>
            <a:ext cx="2304256" cy="57606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 UID</a:t>
            </a:r>
            <a:endParaRPr lang="en-US" sz="20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347864" y="3429000"/>
            <a:ext cx="5184576" cy="1008112"/>
          </a:xfrm>
          <a:prstGeom prst="wedgeRoundRectCallout">
            <a:avLst>
              <a:gd name="adj1" fmla="val -7616"/>
              <a:gd name="adj2" fmla="val 8453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the </a:t>
            </a:r>
            <a:r>
              <a:rPr lang="en-US" dirty="0" err="1" smtClean="0"/>
              <a:t>LToS</a:t>
            </a:r>
            <a:r>
              <a:rPr lang="en-US" dirty="0" smtClean="0"/>
              <a:t> platform the UID is provided by the User Portal. The user will have the same UID using different science gateways. It’s a </a:t>
            </a:r>
            <a:r>
              <a:rPr lang="en-US" dirty="0" smtClean="0">
                <a:solidFill>
                  <a:srgbClr val="3366FF"/>
                </a:solidFill>
              </a:rPr>
              <a:t>per-user sub-proxy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788024" y="5380922"/>
            <a:ext cx="2304256" cy="316330"/>
          </a:xfrm>
          <a:prstGeom prst="roundRect">
            <a:avLst/>
          </a:prstGeom>
          <a:ln w="3810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VO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97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Advantages of the per-user sub-proxy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53650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User tracking</a:t>
            </a:r>
          </a:p>
          <a:p>
            <a:pPr lvl="1"/>
            <a:r>
              <a:rPr lang="en-US" dirty="0" smtClean="0"/>
              <a:t>Services get “different” credentials for individual users</a:t>
            </a:r>
          </a:p>
          <a:p>
            <a:pPr lvl="1"/>
            <a:r>
              <a:rPr lang="en-US" dirty="0" smtClean="0"/>
              <a:t>It’s possible to block one user without blocking all the users using the same robot certificate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Individual users can be isolated, e.g. preventing them to access other users’ workspace </a:t>
            </a:r>
          </a:p>
          <a:p>
            <a:r>
              <a:rPr lang="en-US" dirty="0" err="1" smtClean="0"/>
              <a:t>Accunting</a:t>
            </a:r>
            <a:endParaRPr lang="en-US" dirty="0" smtClean="0"/>
          </a:p>
          <a:p>
            <a:pPr lvl="1"/>
            <a:r>
              <a:rPr lang="en-US" dirty="0" smtClean="0"/>
              <a:t>Account for individual users’ usage</a:t>
            </a:r>
          </a:p>
          <a:p>
            <a:pPr lvl="1"/>
            <a:r>
              <a:rPr lang="en-US" dirty="0" smtClean="0"/>
              <a:t>Report the actual number of real users accessing the </a:t>
            </a:r>
            <a:r>
              <a:rPr lang="en-US" dirty="0" err="1" smtClean="0"/>
              <a:t>infrastructrure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the online CA?</a:t>
            </a:r>
          </a:p>
          <a:p>
            <a:r>
              <a:rPr lang="en-US" dirty="0" smtClean="0"/>
              <a:t>It’s an alternative (more elegant?) solution for the same problem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as commonly </a:t>
            </a:r>
            <a:r>
              <a:rPr lang="en-US" dirty="0" smtClean="0"/>
              <a:t>available as the robot-certificates</a:t>
            </a:r>
          </a:p>
          <a:p>
            <a:r>
              <a:rPr lang="en-US" dirty="0" smtClean="0"/>
              <a:t>Robot-certificates at the moment are the easiest solution to have the platform online in few months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352928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smtClean="0"/>
              <a:t>Problems we want to solve:</a:t>
            </a:r>
          </a:p>
          <a:p>
            <a:r>
              <a:rPr lang="en-US" sz="6400" dirty="0" smtClean="0"/>
              <a:t>Fragmentation </a:t>
            </a:r>
            <a:r>
              <a:rPr lang="en-US" sz="6400" dirty="0"/>
              <a:t>of resources for the long-</a:t>
            </a:r>
            <a:r>
              <a:rPr lang="en-US" sz="6400" dirty="0" smtClean="0"/>
              <a:t>tail </a:t>
            </a:r>
            <a:endParaRPr lang="en-US" sz="6400" dirty="0"/>
          </a:p>
          <a:p>
            <a:pPr lvl="1"/>
            <a:r>
              <a:rPr lang="en-US" sz="6400" dirty="0" smtClean="0"/>
              <a:t>Catch-all European VO</a:t>
            </a:r>
          </a:p>
          <a:p>
            <a:r>
              <a:rPr lang="en-US" sz="6400" dirty="0" smtClean="0"/>
              <a:t>Lack </a:t>
            </a:r>
            <a:r>
              <a:rPr lang="en-US" sz="6400" dirty="0"/>
              <a:t>of support for the long tail in some </a:t>
            </a:r>
            <a:r>
              <a:rPr lang="en-US" sz="6400" dirty="0" smtClean="0"/>
              <a:t>NGIs</a:t>
            </a:r>
          </a:p>
          <a:p>
            <a:pPr lvl="1"/>
            <a:r>
              <a:rPr lang="en-US" sz="6400" dirty="0" smtClean="0"/>
              <a:t>European </a:t>
            </a:r>
            <a:r>
              <a:rPr lang="en-US" sz="6400" dirty="0"/>
              <a:t>community with </a:t>
            </a:r>
            <a:r>
              <a:rPr lang="en-US" sz="6400" dirty="0" err="1"/>
              <a:t>EGI.eu</a:t>
            </a:r>
            <a:r>
              <a:rPr lang="en-US" sz="6400" dirty="0"/>
              <a:t> </a:t>
            </a:r>
            <a:r>
              <a:rPr lang="en-US" sz="6400" dirty="0" smtClean="0"/>
              <a:t>leadership</a:t>
            </a:r>
          </a:p>
          <a:p>
            <a:r>
              <a:rPr lang="en-US" sz="6400" dirty="0" smtClean="0"/>
              <a:t>X509</a:t>
            </a:r>
            <a:r>
              <a:rPr lang="en-US" sz="6400" dirty="0"/>
              <a:t>-based access even for individual </a:t>
            </a:r>
            <a:r>
              <a:rPr lang="en-US" sz="6400" dirty="0" smtClean="0"/>
              <a:t>users</a:t>
            </a:r>
          </a:p>
          <a:p>
            <a:pPr lvl="1"/>
            <a:r>
              <a:rPr lang="en-US" sz="6400" dirty="0" smtClean="0"/>
              <a:t>Per</a:t>
            </a:r>
            <a:r>
              <a:rPr lang="en-US" sz="6400" dirty="0"/>
              <a:t>-user </a:t>
            </a:r>
            <a:r>
              <a:rPr lang="en-US" sz="6400" dirty="0" smtClean="0"/>
              <a:t>sub-proxy mechanism</a:t>
            </a:r>
          </a:p>
          <a:p>
            <a:r>
              <a:rPr lang="en-US" sz="6400" dirty="0" smtClean="0"/>
              <a:t>Restricted usability </a:t>
            </a:r>
            <a:r>
              <a:rPr lang="en-US" sz="6400" dirty="0"/>
              <a:t>of robot </a:t>
            </a:r>
            <a:r>
              <a:rPr lang="en-US" sz="6400" dirty="0" smtClean="0"/>
              <a:t>certificates</a:t>
            </a:r>
          </a:p>
          <a:p>
            <a:pPr lvl="1"/>
            <a:r>
              <a:rPr lang="en-US" sz="6400" dirty="0" smtClean="0"/>
              <a:t>Extended </a:t>
            </a:r>
            <a:r>
              <a:rPr lang="en-US" sz="6400" dirty="0"/>
              <a:t>possibilities for user code on the new </a:t>
            </a:r>
            <a:r>
              <a:rPr lang="en-US" sz="6400" dirty="0" smtClean="0"/>
              <a:t>VO</a:t>
            </a:r>
          </a:p>
          <a:p>
            <a:r>
              <a:rPr lang="en-US" sz="6400" dirty="0" smtClean="0"/>
              <a:t>Difficulties </a:t>
            </a:r>
            <a:r>
              <a:rPr lang="en-US" sz="6400" dirty="0"/>
              <a:t>in engaging with individual </a:t>
            </a:r>
            <a:r>
              <a:rPr lang="en-US" sz="6400" dirty="0" smtClean="0"/>
              <a:t>researchers</a:t>
            </a:r>
          </a:p>
          <a:p>
            <a:pPr lvl="1"/>
            <a:r>
              <a:rPr lang="en-US" sz="6400" dirty="0" smtClean="0"/>
              <a:t>User </a:t>
            </a:r>
            <a:r>
              <a:rPr lang="en-US" sz="6400" dirty="0"/>
              <a:t>registration portal with links to NGI </a:t>
            </a:r>
            <a:r>
              <a:rPr lang="en-US" sz="6400" dirty="0" smtClean="0"/>
              <a:t>staff</a:t>
            </a:r>
          </a:p>
          <a:p>
            <a:pPr>
              <a:buFontTx/>
              <a:buChar char="-"/>
            </a:pP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Next steps</a:t>
            </a:r>
          </a:p>
          <a:p>
            <a:r>
              <a:rPr lang="en-US" sz="6400" dirty="0" smtClean="0"/>
              <a:t>Science gateways are already in production</a:t>
            </a:r>
          </a:p>
          <a:p>
            <a:r>
              <a:rPr lang="en-US" sz="6400" dirty="0" smtClean="0"/>
              <a:t>Developments to support per-user sub-proxies available in a couple of months</a:t>
            </a:r>
          </a:p>
          <a:p>
            <a:r>
              <a:rPr lang="en-US" sz="6400" dirty="0" smtClean="0"/>
              <a:t>User Management Portal to be presented during the EGI Conference in May</a:t>
            </a:r>
          </a:p>
          <a:p>
            <a:pPr lvl="1"/>
            <a:r>
              <a:rPr lang="en-US" sz="6400" dirty="0" smtClean="0"/>
              <a:t>Open for testing during the conference</a:t>
            </a:r>
            <a:br>
              <a:rPr lang="en-US" sz="6400" dirty="0" smtClean="0"/>
            </a:br>
            <a:endParaRPr lang="en-US" sz="6400" dirty="0" smtClean="0"/>
          </a:p>
          <a:p>
            <a:pPr marL="57150" indent="0">
              <a:buNone/>
            </a:pPr>
            <a:r>
              <a:rPr lang="en-US" sz="6400" dirty="0"/>
              <a:t>Project wiki: https://</a:t>
            </a:r>
            <a:r>
              <a:rPr lang="en-US" sz="6400" dirty="0" err="1"/>
              <a:t>wiki.egi.eu</a:t>
            </a:r>
            <a:r>
              <a:rPr lang="en-US" sz="6400" dirty="0"/>
              <a:t>/wiki/Long-</a:t>
            </a:r>
            <a:r>
              <a:rPr lang="en-US" sz="6400" dirty="0" err="1"/>
              <a:t>tail_of_science_pilot</a:t>
            </a:r>
            <a:endParaRPr lang="en-US" sz="6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241002"/>
          </a:xfrm>
        </p:spPr>
        <p:txBody>
          <a:bodyPr/>
          <a:lstStyle/>
          <a:p>
            <a:pPr>
              <a:defRPr/>
            </a:pPr>
            <a:r>
              <a:rPr lang="en-US" dirty="0"/>
              <a:t>EGI services for the long tail of science</a:t>
            </a:r>
            <a:br>
              <a:rPr lang="en-US" dirty="0"/>
            </a:br>
            <a:r>
              <a:rPr lang="en-US" dirty="0"/>
              <a:t>FIM4R – </a:t>
            </a:r>
            <a:r>
              <a:rPr lang="en-US" dirty="0" smtClean="0"/>
              <a:t>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17527</TotalTime>
  <Words>606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EGI services for the long tail of science</vt:lpstr>
      <vt:lpstr>EGI Infrastructure</vt:lpstr>
      <vt:lpstr>Users requirements for a LToS platform</vt:lpstr>
      <vt:lpstr>EGI requirements for a LToS platform</vt:lpstr>
      <vt:lpstr>Long tail of science platform architecture </vt:lpstr>
      <vt:lpstr>User Management Portal for the LToS</vt:lpstr>
      <vt:lpstr>Improve User tracking</vt:lpstr>
      <vt:lpstr>Advantages of the per-user sub-proxy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DavidG</cp:lastModifiedBy>
  <cp:revision>406</cp:revision>
  <dcterms:created xsi:type="dcterms:W3CDTF">2014-05-15T06:16:35Z</dcterms:created>
  <dcterms:modified xsi:type="dcterms:W3CDTF">2015-02-09T11:40:38Z</dcterms:modified>
</cp:coreProperties>
</file>