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3" r:id="rId1"/>
  </p:sldMasterIdLst>
  <p:notesMasterIdLst>
    <p:notesMasterId r:id="rId21"/>
  </p:notesMasterIdLst>
  <p:handoutMasterIdLst>
    <p:handoutMasterId r:id="rId22"/>
  </p:handoutMasterIdLst>
  <p:sldIdLst>
    <p:sldId id="257" r:id="rId2"/>
    <p:sldId id="285" r:id="rId3"/>
    <p:sldId id="303" r:id="rId4"/>
    <p:sldId id="263" r:id="rId5"/>
    <p:sldId id="264" r:id="rId6"/>
    <p:sldId id="261" r:id="rId7"/>
    <p:sldId id="293" r:id="rId8"/>
    <p:sldId id="297" r:id="rId9"/>
    <p:sldId id="270" r:id="rId10"/>
    <p:sldId id="308" r:id="rId11"/>
    <p:sldId id="296" r:id="rId12"/>
    <p:sldId id="295" r:id="rId13"/>
    <p:sldId id="302" r:id="rId14"/>
    <p:sldId id="292" r:id="rId15"/>
    <p:sldId id="260" r:id="rId16"/>
    <p:sldId id="306" r:id="rId17"/>
    <p:sldId id="282" r:id="rId18"/>
    <p:sldId id="307" r:id="rId19"/>
    <p:sldId id="258" r:id="rId20"/>
  </p:sldIdLst>
  <p:sldSz cx="9144000" cy="6858000" type="screen4x3"/>
  <p:notesSz cx="6797675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  <a:srgbClr val="333399"/>
    <a:srgbClr val="A50021"/>
    <a:srgbClr val="F8F8F8"/>
    <a:srgbClr val="292929"/>
    <a:srgbClr val="66FF66"/>
    <a:srgbClr val="3366FF"/>
    <a:srgbClr val="FF505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931" autoAdjust="0"/>
  </p:normalViewPr>
  <p:slideViewPr>
    <p:cSldViewPr>
      <p:cViewPr varScale="1">
        <p:scale>
          <a:sx n="63" d="100"/>
          <a:sy n="63" d="100"/>
        </p:scale>
        <p:origin x="-61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084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14" tIns="45857" rIns="91714" bIns="4585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997" y="0"/>
            <a:ext cx="2946084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14" tIns="45857" rIns="91714" bIns="4585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46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223"/>
            <a:ext cx="2946084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14" tIns="45857" rIns="91714" bIns="45857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46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997" y="9430223"/>
            <a:ext cx="2946084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14" tIns="45857" rIns="91714" bIns="45857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4F1F4D46-A6CC-4464-9C51-44561B28B98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084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14" tIns="45857" rIns="91714" bIns="4585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997" y="0"/>
            <a:ext cx="2946084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14" tIns="45857" rIns="91714" bIns="4585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130" y="4715907"/>
            <a:ext cx="5439415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14" tIns="45857" rIns="91714" bIns="458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223"/>
            <a:ext cx="2946084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14" tIns="45857" rIns="91714" bIns="45857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68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997" y="9430223"/>
            <a:ext cx="2946084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14" tIns="45857" rIns="91714" bIns="45857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EBA856A0-08D1-498B-814E-49270CE609F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CBE712-3CB4-4FB8-8F84-95A52A0D733A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7D2B34-4110-4EE2-BC5E-756873792BFC}" type="slidenum">
              <a:rPr lang="en-GB" smtClean="0"/>
              <a:pPr>
                <a:defRPr/>
              </a:pPr>
              <a:t>16</a:t>
            </a:fld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856A0-08D1-498B-814E-49270CE609F7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4"/>
          <p:cNvGrpSpPr>
            <a:grpSpLocks/>
          </p:cNvGrpSpPr>
          <p:nvPr/>
        </p:nvGrpSpPr>
        <p:grpSpPr bwMode="auto">
          <a:xfrm>
            <a:off x="-1066800" y="0"/>
            <a:ext cx="11090275" cy="6846888"/>
            <a:chOff x="0" y="0"/>
            <a:chExt cx="6986" cy="4313"/>
          </a:xfrm>
        </p:grpSpPr>
        <p:grpSp>
          <p:nvGrpSpPr>
            <p:cNvPr id="5" name="Group 125"/>
            <p:cNvGrpSpPr>
              <a:grpSpLocks/>
            </p:cNvGrpSpPr>
            <p:nvPr/>
          </p:nvGrpSpPr>
          <p:grpSpPr bwMode="auto">
            <a:xfrm>
              <a:off x="0" y="0"/>
              <a:ext cx="4320" cy="4313"/>
              <a:chOff x="0" y="0"/>
              <a:chExt cx="4320" cy="4313"/>
            </a:xfrm>
          </p:grpSpPr>
          <p:sp>
            <p:nvSpPr>
              <p:cNvPr id="16" name="Freeform 126"/>
              <p:cNvSpPr>
                <a:spLocks/>
              </p:cNvSpPr>
              <p:nvPr/>
            </p:nvSpPr>
            <p:spPr bwMode="auto">
              <a:xfrm>
                <a:off x="0" y="2823"/>
                <a:ext cx="1652" cy="1490"/>
              </a:xfrm>
              <a:custGeom>
                <a:avLst/>
                <a:gdLst/>
                <a:ahLst/>
                <a:cxnLst>
                  <a:cxn ang="0">
                    <a:pos x="101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0" y="101"/>
                  </a:cxn>
                  <a:cxn ang="0">
                    <a:pos x="112" y="101"/>
                  </a:cxn>
                  <a:cxn ang="0">
                    <a:pos x="101" y="0"/>
                  </a:cxn>
                  <a:cxn ang="0">
                    <a:pos x="101" y="0"/>
                  </a:cxn>
                </a:cxnLst>
                <a:rect l="0" t="0" r="r" b="b"/>
                <a:pathLst>
                  <a:path w="112" h="101">
                    <a:moveTo>
                      <a:pt x="101" y="0"/>
                    </a:moveTo>
                    <a:cubicBezTo>
                      <a:pt x="65" y="33"/>
                      <a:pt x="47" y="33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48" y="40"/>
                      <a:pt x="44" y="57"/>
                      <a:pt x="0" y="101"/>
                    </a:cubicBezTo>
                    <a:cubicBezTo>
                      <a:pt x="48" y="53"/>
                      <a:pt x="64" y="53"/>
                      <a:pt x="112" y="101"/>
                    </a:cubicBezTo>
                    <a:cubicBezTo>
                      <a:pt x="68" y="57"/>
                      <a:pt x="64" y="40"/>
                      <a:pt x="101" y="0"/>
                    </a:cubicBezTo>
                    <a:cubicBezTo>
                      <a:pt x="101" y="0"/>
                      <a:pt x="101" y="0"/>
                      <a:pt x="101" y="0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1C1C1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7" name="Freeform 127"/>
              <p:cNvSpPr>
                <a:spLocks/>
              </p:cNvSpPr>
              <p:nvPr/>
            </p:nvSpPr>
            <p:spPr bwMode="auto">
              <a:xfrm>
                <a:off x="1490" y="1502"/>
                <a:ext cx="1340" cy="1321"/>
              </a:xfrm>
              <a:custGeom>
                <a:avLst/>
                <a:gdLst/>
                <a:ahLst/>
                <a:cxnLst>
                  <a:cxn ang="0">
                    <a:pos x="91" y="0"/>
                  </a:cxn>
                  <a:cxn ang="0">
                    <a:pos x="90" y="0"/>
                  </a:cxn>
                  <a:cxn ang="0">
                    <a:pos x="91" y="0"/>
                  </a:cxn>
                  <a:cxn ang="0">
                    <a:pos x="90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89"/>
                  </a:cxn>
                  <a:cxn ang="0">
                    <a:pos x="1" y="90"/>
                  </a:cxn>
                  <a:cxn ang="0">
                    <a:pos x="90" y="90"/>
                  </a:cxn>
                  <a:cxn ang="0">
                    <a:pos x="90" y="90"/>
                  </a:cxn>
                  <a:cxn ang="0">
                    <a:pos x="91" y="89"/>
                  </a:cxn>
                  <a:cxn ang="0">
                    <a:pos x="91" y="0"/>
                  </a:cxn>
                </a:cxnLst>
                <a:rect l="0" t="0" r="r" b="b"/>
                <a:pathLst>
                  <a:path w="91" h="90">
                    <a:moveTo>
                      <a:pt x="91" y="0"/>
                    </a:moveTo>
                    <a:cubicBezTo>
                      <a:pt x="90" y="0"/>
                      <a:pt x="90" y="0"/>
                      <a:pt x="90" y="0"/>
                    </a:cubicBezTo>
                    <a:cubicBezTo>
                      <a:pt x="90" y="0"/>
                      <a:pt x="90" y="0"/>
                      <a:pt x="91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54" y="33"/>
                      <a:pt x="37" y="33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4" y="36"/>
                      <a:pt x="34" y="53"/>
                      <a:pt x="0" y="89"/>
                    </a:cubicBezTo>
                    <a:cubicBezTo>
                      <a:pt x="0" y="90"/>
                      <a:pt x="0" y="90"/>
                      <a:pt x="1" y="90"/>
                    </a:cubicBezTo>
                    <a:cubicBezTo>
                      <a:pt x="37" y="57"/>
                      <a:pt x="54" y="57"/>
                      <a:pt x="90" y="90"/>
                    </a:cubicBezTo>
                    <a:cubicBezTo>
                      <a:pt x="90" y="90"/>
                      <a:pt x="90" y="90"/>
                      <a:pt x="90" y="90"/>
                    </a:cubicBezTo>
                    <a:cubicBezTo>
                      <a:pt x="90" y="90"/>
                      <a:pt x="90" y="89"/>
                      <a:pt x="91" y="89"/>
                    </a:cubicBezTo>
                    <a:cubicBezTo>
                      <a:pt x="57" y="53"/>
                      <a:pt x="57" y="36"/>
                      <a:pt x="91" y="0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1C1C1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8" name="Freeform 128"/>
              <p:cNvSpPr>
                <a:spLocks/>
              </p:cNvSpPr>
              <p:nvPr/>
            </p:nvSpPr>
            <p:spPr bwMode="auto">
              <a:xfrm>
                <a:off x="1490" y="1502"/>
                <a:ext cx="19" cy="6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2700" cap="flat">
                <a:solidFill>
                  <a:srgbClr val="1C1C1C"/>
                </a:solidFill>
                <a:prstDash val="solid"/>
                <a:miter lim="800000"/>
                <a:headEnd type="none" w="med" len="med"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9" name="Freeform 129"/>
              <p:cNvSpPr>
                <a:spLocks/>
              </p:cNvSpPr>
              <p:nvPr/>
            </p:nvSpPr>
            <p:spPr bwMode="auto">
              <a:xfrm>
                <a:off x="1490" y="1502"/>
                <a:ext cx="19" cy="6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2700" cap="flat">
                <a:solidFill>
                  <a:srgbClr val="1C1C1C"/>
                </a:solidFill>
                <a:prstDash val="solid"/>
                <a:miter lim="800000"/>
                <a:headEnd type="none" w="med" len="med"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0" name="Freeform 130"/>
              <p:cNvSpPr>
                <a:spLocks/>
              </p:cNvSpPr>
              <p:nvPr/>
            </p:nvSpPr>
            <p:spPr bwMode="auto">
              <a:xfrm>
                <a:off x="0" y="0"/>
                <a:ext cx="1652" cy="1502"/>
              </a:xfrm>
              <a:custGeom>
                <a:avLst/>
                <a:gdLst/>
                <a:ahLst/>
                <a:cxnLst>
                  <a:cxn ang="0">
                    <a:pos x="101" y="102"/>
                  </a:cxn>
                  <a:cxn ang="0">
                    <a:pos x="101" y="101"/>
                  </a:cxn>
                  <a:cxn ang="0">
                    <a:pos x="112" y="0"/>
                  </a:cxn>
                  <a:cxn ang="0">
                    <a:pos x="0" y="0"/>
                  </a:cxn>
                  <a:cxn ang="0">
                    <a:pos x="11" y="101"/>
                  </a:cxn>
                  <a:cxn ang="0">
                    <a:pos x="11" y="102"/>
                  </a:cxn>
                  <a:cxn ang="0">
                    <a:pos x="101" y="102"/>
                  </a:cxn>
                </a:cxnLst>
                <a:rect l="0" t="0" r="r" b="b"/>
                <a:pathLst>
                  <a:path w="112" h="102">
                    <a:moveTo>
                      <a:pt x="101" y="102"/>
                    </a:moveTo>
                    <a:cubicBezTo>
                      <a:pt x="101" y="101"/>
                      <a:pt x="101" y="101"/>
                      <a:pt x="101" y="101"/>
                    </a:cubicBezTo>
                    <a:cubicBezTo>
                      <a:pt x="64" y="61"/>
                      <a:pt x="68" y="44"/>
                      <a:pt x="112" y="0"/>
                    </a:cubicBezTo>
                    <a:cubicBezTo>
                      <a:pt x="64" y="48"/>
                      <a:pt x="48" y="48"/>
                      <a:pt x="0" y="0"/>
                    </a:cubicBezTo>
                    <a:cubicBezTo>
                      <a:pt x="44" y="44"/>
                      <a:pt x="48" y="61"/>
                      <a:pt x="11" y="101"/>
                    </a:cubicBezTo>
                    <a:cubicBezTo>
                      <a:pt x="11" y="101"/>
                      <a:pt x="11" y="101"/>
                      <a:pt x="11" y="102"/>
                    </a:cubicBezTo>
                    <a:cubicBezTo>
                      <a:pt x="47" y="68"/>
                      <a:pt x="65" y="68"/>
                      <a:pt x="101" y="102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1C1C1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1" name="Freeform 131"/>
              <p:cNvSpPr>
                <a:spLocks/>
              </p:cNvSpPr>
              <p:nvPr/>
            </p:nvSpPr>
            <p:spPr bwMode="auto">
              <a:xfrm>
                <a:off x="0" y="1502"/>
                <a:ext cx="162" cy="162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cubicBezTo>
                      <a:pt x="4" y="7"/>
                      <a:pt x="7" y="3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7" y="3"/>
                      <a:pt x="4" y="7"/>
                      <a:pt x="0" y="11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1C1C1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" name="Freeform 132"/>
              <p:cNvSpPr>
                <a:spLocks/>
              </p:cNvSpPr>
              <p:nvPr/>
            </p:nvSpPr>
            <p:spPr bwMode="auto">
              <a:xfrm>
                <a:off x="0" y="1328"/>
                <a:ext cx="162" cy="1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12"/>
                  </a:cxn>
                  <a:cxn ang="0">
                    <a:pos x="11" y="11"/>
                  </a:cxn>
                  <a:cxn ang="0">
                    <a:pos x="0" y="0"/>
                  </a:cxn>
                </a:cxnLst>
                <a:rect l="0" t="0" r="r" b="b"/>
                <a:pathLst>
                  <a:path w="11" h="12">
                    <a:moveTo>
                      <a:pt x="0" y="0"/>
                    </a:moveTo>
                    <a:cubicBezTo>
                      <a:pt x="4" y="4"/>
                      <a:pt x="7" y="8"/>
                      <a:pt x="11" y="12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7" y="8"/>
                      <a:pt x="4" y="4"/>
                      <a:pt x="0" y="0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1C1C1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3" name="Freeform 133"/>
              <p:cNvSpPr>
                <a:spLocks/>
              </p:cNvSpPr>
              <p:nvPr/>
            </p:nvSpPr>
            <p:spPr bwMode="auto">
              <a:xfrm>
                <a:off x="1490" y="1490"/>
                <a:ext cx="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1"/>
                    </a:cubicBezTo>
                  </a:path>
                </a:pathLst>
              </a:custGeom>
              <a:noFill/>
              <a:ln w="12700" cap="flat">
                <a:solidFill>
                  <a:srgbClr val="1C1C1C"/>
                </a:solidFill>
                <a:prstDash val="solid"/>
                <a:miter lim="800000"/>
                <a:headEnd type="none" w="med" len="med"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" name="Freeform 134"/>
              <p:cNvSpPr>
                <a:spLocks/>
              </p:cNvSpPr>
              <p:nvPr/>
            </p:nvSpPr>
            <p:spPr bwMode="auto">
              <a:xfrm>
                <a:off x="1490" y="1490"/>
                <a:ext cx="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1"/>
                    </a:cubicBezTo>
                  </a:path>
                </a:pathLst>
              </a:custGeom>
              <a:noFill/>
              <a:ln w="12700" cap="flat">
                <a:solidFill>
                  <a:srgbClr val="1C1C1C"/>
                </a:solidFill>
                <a:prstDash val="solid"/>
                <a:miter lim="800000"/>
                <a:headEnd type="none" w="med" len="med"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5" name="Freeform 135"/>
              <p:cNvSpPr>
                <a:spLocks/>
              </p:cNvSpPr>
              <p:nvPr/>
            </p:nvSpPr>
            <p:spPr bwMode="auto">
              <a:xfrm>
                <a:off x="2818" y="0"/>
                <a:ext cx="1502" cy="1502"/>
              </a:xfrm>
              <a:custGeom>
                <a:avLst/>
                <a:gdLst/>
                <a:ahLst/>
                <a:cxnLst>
                  <a:cxn ang="0">
                    <a:pos x="90" y="102"/>
                  </a:cxn>
                  <a:cxn ang="0">
                    <a:pos x="91" y="101"/>
                  </a:cxn>
                  <a:cxn ang="0">
                    <a:pos x="102" y="0"/>
                  </a:cxn>
                  <a:cxn ang="0">
                    <a:pos x="1" y="11"/>
                  </a:cxn>
                  <a:cxn ang="0">
                    <a:pos x="0" y="12"/>
                  </a:cxn>
                  <a:cxn ang="0">
                    <a:pos x="1" y="101"/>
                  </a:cxn>
                  <a:cxn ang="0">
                    <a:pos x="1" y="101"/>
                  </a:cxn>
                  <a:cxn ang="0">
                    <a:pos x="1" y="101"/>
                  </a:cxn>
                  <a:cxn ang="0">
                    <a:pos x="1" y="102"/>
                  </a:cxn>
                  <a:cxn ang="0">
                    <a:pos x="90" y="102"/>
                  </a:cxn>
                </a:cxnLst>
                <a:rect l="0" t="0" r="r" b="b"/>
                <a:pathLst>
                  <a:path w="102" h="102">
                    <a:moveTo>
                      <a:pt x="90" y="102"/>
                    </a:moveTo>
                    <a:cubicBezTo>
                      <a:pt x="91" y="101"/>
                      <a:pt x="91" y="101"/>
                      <a:pt x="91" y="101"/>
                    </a:cubicBezTo>
                    <a:cubicBezTo>
                      <a:pt x="54" y="61"/>
                      <a:pt x="58" y="44"/>
                      <a:pt x="102" y="0"/>
                    </a:cubicBezTo>
                    <a:cubicBezTo>
                      <a:pt x="58" y="44"/>
                      <a:pt x="41" y="48"/>
                      <a:pt x="1" y="11"/>
                    </a:cubicBezTo>
                    <a:cubicBezTo>
                      <a:pt x="1" y="11"/>
                      <a:pt x="1" y="11"/>
                      <a:pt x="0" y="12"/>
                    </a:cubicBezTo>
                    <a:cubicBezTo>
                      <a:pt x="34" y="48"/>
                      <a:pt x="34" y="65"/>
                      <a:pt x="1" y="101"/>
                    </a:cubicBezTo>
                    <a:cubicBezTo>
                      <a:pt x="1" y="101"/>
                      <a:pt x="1" y="101"/>
                      <a:pt x="1" y="101"/>
                    </a:cubicBezTo>
                    <a:cubicBezTo>
                      <a:pt x="1" y="101"/>
                      <a:pt x="1" y="101"/>
                      <a:pt x="1" y="101"/>
                    </a:cubicBezTo>
                    <a:cubicBezTo>
                      <a:pt x="1" y="101"/>
                      <a:pt x="1" y="101"/>
                      <a:pt x="1" y="102"/>
                    </a:cubicBezTo>
                    <a:cubicBezTo>
                      <a:pt x="37" y="68"/>
                      <a:pt x="54" y="68"/>
                      <a:pt x="90" y="102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1C1C1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6" name="Freeform 136"/>
              <p:cNvSpPr>
                <a:spLocks/>
              </p:cNvSpPr>
              <p:nvPr/>
            </p:nvSpPr>
            <p:spPr bwMode="auto">
              <a:xfrm>
                <a:off x="2656" y="2823"/>
                <a:ext cx="1664" cy="1490"/>
              </a:xfrm>
              <a:custGeom>
                <a:avLst/>
                <a:gdLst/>
                <a:ahLst/>
                <a:cxnLst>
                  <a:cxn ang="0">
                    <a:pos x="101" y="0"/>
                  </a:cxn>
                  <a:cxn ang="0">
                    <a:pos x="12" y="0"/>
                  </a:cxn>
                  <a:cxn ang="0">
                    <a:pos x="11" y="0"/>
                  </a:cxn>
                  <a:cxn ang="0">
                    <a:pos x="0" y="101"/>
                  </a:cxn>
                  <a:cxn ang="0">
                    <a:pos x="113" y="101"/>
                  </a:cxn>
                  <a:cxn ang="0">
                    <a:pos x="102" y="0"/>
                  </a:cxn>
                  <a:cxn ang="0">
                    <a:pos x="101" y="0"/>
                  </a:cxn>
                </a:cxnLst>
                <a:rect l="0" t="0" r="r" b="b"/>
                <a:pathLst>
                  <a:path w="113" h="101">
                    <a:moveTo>
                      <a:pt x="101" y="0"/>
                    </a:moveTo>
                    <a:cubicBezTo>
                      <a:pt x="65" y="33"/>
                      <a:pt x="48" y="33"/>
                      <a:pt x="12" y="0"/>
                    </a:cubicBezTo>
                    <a:cubicBezTo>
                      <a:pt x="12" y="0"/>
                      <a:pt x="12" y="0"/>
                      <a:pt x="11" y="0"/>
                    </a:cubicBezTo>
                    <a:cubicBezTo>
                      <a:pt x="48" y="40"/>
                      <a:pt x="44" y="57"/>
                      <a:pt x="0" y="101"/>
                    </a:cubicBezTo>
                    <a:cubicBezTo>
                      <a:pt x="49" y="53"/>
                      <a:pt x="65" y="53"/>
                      <a:pt x="113" y="101"/>
                    </a:cubicBezTo>
                    <a:cubicBezTo>
                      <a:pt x="69" y="57"/>
                      <a:pt x="65" y="40"/>
                      <a:pt x="102" y="0"/>
                    </a:cubicBezTo>
                    <a:cubicBezTo>
                      <a:pt x="102" y="0"/>
                      <a:pt x="102" y="0"/>
                      <a:pt x="101" y="0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1C1C1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" name="Freeform 137"/>
              <p:cNvSpPr>
                <a:spLocks/>
              </p:cNvSpPr>
              <p:nvPr/>
            </p:nvSpPr>
            <p:spPr bwMode="auto">
              <a:xfrm>
                <a:off x="0" y="2823"/>
                <a:ext cx="162" cy="162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cubicBezTo>
                      <a:pt x="4" y="7"/>
                      <a:pt x="7" y="4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7" y="3"/>
                      <a:pt x="4" y="7"/>
                      <a:pt x="0" y="11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1C1C1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" name="Freeform 138"/>
              <p:cNvSpPr>
                <a:spLocks/>
              </p:cNvSpPr>
              <p:nvPr/>
            </p:nvSpPr>
            <p:spPr bwMode="auto">
              <a:xfrm>
                <a:off x="0" y="2661"/>
                <a:ext cx="162" cy="1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11"/>
                  </a:cxn>
                  <a:cxn ang="0">
                    <a:pos x="11" y="10"/>
                  </a:cxn>
                  <a:cxn ang="0">
                    <a:pos x="0" y="0"/>
                  </a:cxn>
                </a:cxnLst>
                <a:rect l="0" t="0" r="r" b="b"/>
                <a:pathLst>
                  <a:path w="11" h="11">
                    <a:moveTo>
                      <a:pt x="0" y="0"/>
                    </a:moveTo>
                    <a:cubicBezTo>
                      <a:pt x="4" y="3"/>
                      <a:pt x="7" y="7"/>
                      <a:pt x="11" y="11"/>
                    </a:cubicBezTo>
                    <a:cubicBezTo>
                      <a:pt x="11" y="11"/>
                      <a:pt x="11" y="11"/>
                      <a:pt x="11" y="10"/>
                    </a:cubicBezTo>
                    <a:cubicBezTo>
                      <a:pt x="7" y="7"/>
                      <a:pt x="4" y="3"/>
                      <a:pt x="0" y="0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1C1C1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" name="Freeform 139"/>
              <p:cNvSpPr>
                <a:spLocks/>
              </p:cNvSpPr>
              <p:nvPr/>
            </p:nvSpPr>
            <p:spPr bwMode="auto">
              <a:xfrm>
                <a:off x="162" y="1502"/>
                <a:ext cx="1328" cy="1321"/>
              </a:xfrm>
              <a:custGeom>
                <a:avLst/>
                <a:gdLst/>
                <a:ahLst/>
                <a:cxnLst>
                  <a:cxn ang="0">
                    <a:pos x="90" y="90"/>
                  </a:cxn>
                  <a:cxn ang="0">
                    <a:pos x="90" y="89"/>
                  </a:cxn>
                  <a:cxn ang="0">
                    <a:pos x="90" y="0"/>
                  </a:cxn>
                  <a:cxn ang="0">
                    <a:pos x="9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89"/>
                  </a:cxn>
                  <a:cxn ang="0">
                    <a:pos x="0" y="90"/>
                  </a:cxn>
                  <a:cxn ang="0">
                    <a:pos x="90" y="90"/>
                  </a:cxn>
                </a:cxnLst>
                <a:rect l="0" t="0" r="r" b="b"/>
                <a:pathLst>
                  <a:path w="90" h="90">
                    <a:moveTo>
                      <a:pt x="90" y="90"/>
                    </a:moveTo>
                    <a:cubicBezTo>
                      <a:pt x="90" y="90"/>
                      <a:pt x="90" y="90"/>
                      <a:pt x="90" y="89"/>
                    </a:cubicBezTo>
                    <a:cubicBezTo>
                      <a:pt x="57" y="53"/>
                      <a:pt x="57" y="36"/>
                      <a:pt x="90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54" y="33"/>
                      <a:pt x="36" y="33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36"/>
                      <a:pt x="33" y="53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36" y="57"/>
                      <a:pt x="54" y="57"/>
                      <a:pt x="90" y="90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1C1C1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" name="Freeform 140"/>
              <p:cNvSpPr>
                <a:spLocks/>
              </p:cNvSpPr>
              <p:nvPr/>
            </p:nvSpPr>
            <p:spPr bwMode="auto">
              <a:xfrm>
                <a:off x="1328" y="2823"/>
                <a:ext cx="1664" cy="1490"/>
              </a:xfrm>
              <a:custGeom>
                <a:avLst/>
                <a:gdLst/>
                <a:ahLst/>
                <a:cxnLst>
                  <a:cxn ang="0">
                    <a:pos x="101" y="0"/>
                  </a:cxn>
                  <a:cxn ang="0">
                    <a:pos x="12" y="0"/>
                  </a:cxn>
                  <a:cxn ang="0">
                    <a:pos x="11" y="0"/>
                  </a:cxn>
                  <a:cxn ang="0">
                    <a:pos x="0" y="101"/>
                  </a:cxn>
                  <a:cxn ang="0">
                    <a:pos x="113" y="101"/>
                  </a:cxn>
                  <a:cxn ang="0">
                    <a:pos x="102" y="0"/>
                  </a:cxn>
                  <a:cxn ang="0">
                    <a:pos x="101" y="0"/>
                  </a:cxn>
                </a:cxnLst>
                <a:rect l="0" t="0" r="r" b="b"/>
                <a:pathLst>
                  <a:path w="113" h="101">
                    <a:moveTo>
                      <a:pt x="101" y="0"/>
                    </a:moveTo>
                    <a:cubicBezTo>
                      <a:pt x="65" y="33"/>
                      <a:pt x="48" y="33"/>
                      <a:pt x="12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48" y="40"/>
                      <a:pt x="44" y="57"/>
                      <a:pt x="0" y="101"/>
                    </a:cubicBezTo>
                    <a:cubicBezTo>
                      <a:pt x="48" y="53"/>
                      <a:pt x="64" y="53"/>
                      <a:pt x="113" y="101"/>
                    </a:cubicBezTo>
                    <a:cubicBezTo>
                      <a:pt x="69" y="57"/>
                      <a:pt x="65" y="40"/>
                      <a:pt x="102" y="0"/>
                    </a:cubicBezTo>
                    <a:cubicBezTo>
                      <a:pt x="101" y="0"/>
                      <a:pt x="101" y="0"/>
                      <a:pt x="101" y="0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1C1C1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" name="Freeform 141"/>
              <p:cNvSpPr>
                <a:spLocks/>
              </p:cNvSpPr>
              <p:nvPr/>
            </p:nvSpPr>
            <p:spPr bwMode="auto">
              <a:xfrm>
                <a:off x="2830" y="0"/>
                <a:ext cx="162" cy="162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11" y="0"/>
                  </a:cxn>
                </a:cxnLst>
                <a:rect l="0" t="0" r="r" b="b"/>
                <a:pathLst>
                  <a:path w="11" h="11">
                    <a:moveTo>
                      <a:pt x="11" y="0"/>
                    </a:moveTo>
                    <a:cubicBezTo>
                      <a:pt x="7" y="4"/>
                      <a:pt x="3" y="8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" y="8"/>
                      <a:pt x="7" y="4"/>
                      <a:pt x="11" y="0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1C1C1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2" name="Freeform 142"/>
              <p:cNvSpPr>
                <a:spLocks/>
              </p:cNvSpPr>
              <p:nvPr/>
            </p:nvSpPr>
            <p:spPr bwMode="auto">
              <a:xfrm>
                <a:off x="2656" y="0"/>
                <a:ext cx="174" cy="1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11"/>
                  </a:cxn>
                  <a:cxn ang="0">
                    <a:pos x="12" y="11"/>
                  </a:cxn>
                  <a:cxn ang="0">
                    <a:pos x="0" y="0"/>
                  </a:cxn>
                </a:cxnLst>
                <a:rect l="0" t="0" r="r" b="b"/>
                <a:pathLst>
                  <a:path w="12" h="11">
                    <a:moveTo>
                      <a:pt x="0" y="0"/>
                    </a:moveTo>
                    <a:cubicBezTo>
                      <a:pt x="4" y="4"/>
                      <a:pt x="8" y="8"/>
                      <a:pt x="11" y="11"/>
                    </a:cubicBezTo>
                    <a:cubicBezTo>
                      <a:pt x="11" y="11"/>
                      <a:pt x="11" y="11"/>
                      <a:pt x="12" y="11"/>
                    </a:cubicBezTo>
                    <a:cubicBezTo>
                      <a:pt x="8" y="8"/>
                      <a:pt x="4" y="4"/>
                      <a:pt x="0" y="0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1C1C1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3" name="Freeform 143"/>
              <p:cNvSpPr>
                <a:spLocks/>
              </p:cNvSpPr>
              <p:nvPr/>
            </p:nvSpPr>
            <p:spPr bwMode="auto">
              <a:xfrm>
                <a:off x="1328" y="0"/>
                <a:ext cx="1502" cy="1502"/>
              </a:xfrm>
              <a:custGeom>
                <a:avLst/>
                <a:gdLst/>
                <a:ahLst/>
                <a:cxnLst>
                  <a:cxn ang="0">
                    <a:pos x="101" y="12"/>
                  </a:cxn>
                  <a:cxn ang="0">
                    <a:pos x="101" y="11"/>
                  </a:cxn>
                  <a:cxn ang="0">
                    <a:pos x="0" y="0"/>
                  </a:cxn>
                  <a:cxn ang="0">
                    <a:pos x="11" y="101"/>
                  </a:cxn>
                  <a:cxn ang="0">
                    <a:pos x="12" y="102"/>
                  </a:cxn>
                  <a:cxn ang="0">
                    <a:pos x="101" y="102"/>
                  </a:cxn>
                  <a:cxn ang="0">
                    <a:pos x="101" y="101"/>
                  </a:cxn>
                  <a:cxn ang="0">
                    <a:pos x="102" y="101"/>
                  </a:cxn>
                  <a:cxn ang="0">
                    <a:pos x="101" y="12"/>
                  </a:cxn>
                </a:cxnLst>
                <a:rect l="0" t="0" r="r" b="b"/>
                <a:pathLst>
                  <a:path w="102" h="102">
                    <a:moveTo>
                      <a:pt x="101" y="12"/>
                    </a:moveTo>
                    <a:cubicBezTo>
                      <a:pt x="101" y="11"/>
                      <a:pt x="101" y="11"/>
                      <a:pt x="101" y="11"/>
                    </a:cubicBezTo>
                    <a:cubicBezTo>
                      <a:pt x="61" y="48"/>
                      <a:pt x="44" y="44"/>
                      <a:pt x="0" y="0"/>
                    </a:cubicBezTo>
                    <a:cubicBezTo>
                      <a:pt x="44" y="44"/>
                      <a:pt x="48" y="61"/>
                      <a:pt x="11" y="101"/>
                    </a:cubicBezTo>
                    <a:cubicBezTo>
                      <a:pt x="11" y="101"/>
                      <a:pt x="11" y="101"/>
                      <a:pt x="12" y="102"/>
                    </a:cubicBezTo>
                    <a:cubicBezTo>
                      <a:pt x="48" y="68"/>
                      <a:pt x="65" y="68"/>
                      <a:pt x="101" y="102"/>
                    </a:cubicBezTo>
                    <a:cubicBezTo>
                      <a:pt x="101" y="101"/>
                      <a:pt x="101" y="101"/>
                      <a:pt x="101" y="101"/>
                    </a:cubicBezTo>
                    <a:cubicBezTo>
                      <a:pt x="101" y="101"/>
                      <a:pt x="101" y="101"/>
                      <a:pt x="102" y="101"/>
                    </a:cubicBezTo>
                    <a:cubicBezTo>
                      <a:pt x="68" y="65"/>
                      <a:pt x="68" y="48"/>
                      <a:pt x="101" y="12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1C1C1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4" name="Freeform 144"/>
              <p:cNvSpPr>
                <a:spLocks/>
              </p:cNvSpPr>
              <p:nvPr/>
            </p:nvSpPr>
            <p:spPr bwMode="auto">
              <a:xfrm>
                <a:off x="2830" y="1502"/>
                <a:ext cx="1328" cy="1321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90" y="89"/>
                  </a:cxn>
                  <a:cxn ang="0">
                    <a:pos x="90" y="0"/>
                  </a:cxn>
                  <a:cxn ang="0">
                    <a:pos x="89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89"/>
                  </a:cxn>
                  <a:cxn ang="0">
                    <a:pos x="0" y="89"/>
                  </a:cxn>
                  <a:cxn ang="0">
                    <a:pos x="0" y="89"/>
                  </a:cxn>
                  <a:cxn ang="0">
                    <a:pos x="0" y="90"/>
                  </a:cxn>
                  <a:cxn ang="0">
                    <a:pos x="89" y="90"/>
                  </a:cxn>
                </a:cxnLst>
                <a:rect l="0" t="0" r="r" b="b"/>
                <a:pathLst>
                  <a:path w="90" h="90">
                    <a:moveTo>
                      <a:pt x="89" y="90"/>
                    </a:moveTo>
                    <a:cubicBezTo>
                      <a:pt x="90" y="90"/>
                      <a:pt x="90" y="90"/>
                      <a:pt x="90" y="89"/>
                    </a:cubicBezTo>
                    <a:cubicBezTo>
                      <a:pt x="56" y="53"/>
                      <a:pt x="56" y="36"/>
                      <a:pt x="90" y="0"/>
                    </a:cubicBezTo>
                    <a:cubicBezTo>
                      <a:pt x="90" y="0"/>
                      <a:pt x="90" y="0"/>
                      <a:pt x="89" y="0"/>
                    </a:cubicBezTo>
                    <a:cubicBezTo>
                      <a:pt x="53" y="33"/>
                      <a:pt x="36" y="33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36"/>
                      <a:pt x="33" y="53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36" y="57"/>
                      <a:pt x="53" y="57"/>
                      <a:pt x="89" y="90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1C1C1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6" name="Freeform 145"/>
            <p:cNvSpPr>
              <a:spLocks/>
            </p:cNvSpPr>
            <p:nvPr/>
          </p:nvSpPr>
          <p:spPr bwMode="auto">
            <a:xfrm>
              <a:off x="3994" y="2823"/>
              <a:ext cx="1652" cy="1490"/>
            </a:xfrm>
            <a:custGeom>
              <a:avLst/>
              <a:gdLst/>
              <a:ahLst/>
              <a:cxnLst>
                <a:cxn ang="0">
                  <a:pos x="101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0" y="101"/>
                </a:cxn>
                <a:cxn ang="0">
                  <a:pos x="112" y="101"/>
                </a:cxn>
                <a:cxn ang="0">
                  <a:pos x="101" y="0"/>
                </a:cxn>
                <a:cxn ang="0">
                  <a:pos x="101" y="0"/>
                </a:cxn>
              </a:cxnLst>
              <a:rect l="0" t="0" r="r" b="b"/>
              <a:pathLst>
                <a:path w="112" h="101">
                  <a:moveTo>
                    <a:pt x="101" y="0"/>
                  </a:moveTo>
                  <a:cubicBezTo>
                    <a:pt x="65" y="33"/>
                    <a:pt x="47" y="33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48" y="40"/>
                    <a:pt x="44" y="57"/>
                    <a:pt x="0" y="101"/>
                  </a:cubicBezTo>
                  <a:cubicBezTo>
                    <a:pt x="48" y="53"/>
                    <a:pt x="64" y="53"/>
                    <a:pt x="112" y="101"/>
                  </a:cubicBezTo>
                  <a:cubicBezTo>
                    <a:pt x="68" y="57"/>
                    <a:pt x="64" y="4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lose/>
                </a:path>
              </a:pathLst>
            </a:custGeom>
            <a:noFill/>
            <a:ln w="12700" cap="flat">
              <a:solidFill>
                <a:srgbClr val="1C1C1C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" name="Freeform 146"/>
            <p:cNvSpPr>
              <a:spLocks/>
            </p:cNvSpPr>
            <p:nvPr/>
          </p:nvSpPr>
          <p:spPr bwMode="auto">
            <a:xfrm>
              <a:off x="5484" y="1502"/>
              <a:ext cx="1340" cy="1321"/>
            </a:xfrm>
            <a:custGeom>
              <a:avLst/>
              <a:gdLst/>
              <a:ahLst/>
              <a:cxnLst>
                <a:cxn ang="0">
                  <a:pos x="91" y="0"/>
                </a:cxn>
                <a:cxn ang="0">
                  <a:pos x="90" y="0"/>
                </a:cxn>
                <a:cxn ang="0">
                  <a:pos x="91" y="0"/>
                </a:cxn>
                <a:cxn ang="0">
                  <a:pos x="90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89"/>
                </a:cxn>
                <a:cxn ang="0">
                  <a:pos x="1" y="90"/>
                </a:cxn>
                <a:cxn ang="0">
                  <a:pos x="90" y="90"/>
                </a:cxn>
                <a:cxn ang="0">
                  <a:pos x="90" y="90"/>
                </a:cxn>
                <a:cxn ang="0">
                  <a:pos x="91" y="89"/>
                </a:cxn>
                <a:cxn ang="0">
                  <a:pos x="91" y="0"/>
                </a:cxn>
              </a:cxnLst>
              <a:rect l="0" t="0" r="r" b="b"/>
              <a:pathLst>
                <a:path w="91" h="90">
                  <a:moveTo>
                    <a:pt x="91" y="0"/>
                  </a:moveTo>
                  <a:cubicBezTo>
                    <a:pt x="90" y="0"/>
                    <a:pt x="90" y="0"/>
                    <a:pt x="90" y="0"/>
                  </a:cubicBezTo>
                  <a:cubicBezTo>
                    <a:pt x="90" y="0"/>
                    <a:pt x="90" y="0"/>
                    <a:pt x="91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54" y="33"/>
                    <a:pt x="37" y="33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4" y="36"/>
                    <a:pt x="34" y="53"/>
                    <a:pt x="0" y="89"/>
                  </a:cubicBezTo>
                  <a:cubicBezTo>
                    <a:pt x="0" y="90"/>
                    <a:pt x="0" y="90"/>
                    <a:pt x="1" y="90"/>
                  </a:cubicBezTo>
                  <a:cubicBezTo>
                    <a:pt x="37" y="57"/>
                    <a:pt x="54" y="57"/>
                    <a:pt x="90" y="90"/>
                  </a:cubicBezTo>
                  <a:cubicBezTo>
                    <a:pt x="90" y="90"/>
                    <a:pt x="90" y="90"/>
                    <a:pt x="90" y="90"/>
                  </a:cubicBezTo>
                  <a:cubicBezTo>
                    <a:pt x="90" y="90"/>
                    <a:pt x="90" y="89"/>
                    <a:pt x="91" y="89"/>
                  </a:cubicBezTo>
                  <a:cubicBezTo>
                    <a:pt x="57" y="53"/>
                    <a:pt x="57" y="36"/>
                    <a:pt x="91" y="0"/>
                  </a:cubicBezTo>
                  <a:close/>
                </a:path>
              </a:pathLst>
            </a:custGeom>
            <a:noFill/>
            <a:ln w="12700" cap="flat">
              <a:solidFill>
                <a:srgbClr val="1C1C1C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" name="Freeform 147"/>
            <p:cNvSpPr>
              <a:spLocks/>
            </p:cNvSpPr>
            <p:nvPr/>
          </p:nvSpPr>
          <p:spPr bwMode="auto">
            <a:xfrm>
              <a:off x="5484" y="1502"/>
              <a:ext cx="19" cy="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2700" cap="flat">
              <a:solidFill>
                <a:srgbClr val="1C1C1C"/>
              </a:solidFill>
              <a:prstDash val="solid"/>
              <a:miter lim="800000"/>
              <a:headEnd type="none" w="med" len="med"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" name="Freeform 148"/>
            <p:cNvSpPr>
              <a:spLocks/>
            </p:cNvSpPr>
            <p:nvPr/>
          </p:nvSpPr>
          <p:spPr bwMode="auto">
            <a:xfrm>
              <a:off x="5484" y="1502"/>
              <a:ext cx="19" cy="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2700" cap="flat">
              <a:solidFill>
                <a:srgbClr val="1C1C1C"/>
              </a:solidFill>
              <a:prstDash val="solid"/>
              <a:miter lim="800000"/>
              <a:headEnd type="none" w="med" len="med"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" name="Freeform 149"/>
            <p:cNvSpPr>
              <a:spLocks/>
            </p:cNvSpPr>
            <p:nvPr/>
          </p:nvSpPr>
          <p:spPr bwMode="auto">
            <a:xfrm>
              <a:off x="3994" y="0"/>
              <a:ext cx="1652" cy="1502"/>
            </a:xfrm>
            <a:custGeom>
              <a:avLst/>
              <a:gdLst/>
              <a:ahLst/>
              <a:cxnLst>
                <a:cxn ang="0">
                  <a:pos x="101" y="102"/>
                </a:cxn>
                <a:cxn ang="0">
                  <a:pos x="101" y="101"/>
                </a:cxn>
                <a:cxn ang="0">
                  <a:pos x="112" y="0"/>
                </a:cxn>
                <a:cxn ang="0">
                  <a:pos x="0" y="0"/>
                </a:cxn>
                <a:cxn ang="0">
                  <a:pos x="11" y="101"/>
                </a:cxn>
                <a:cxn ang="0">
                  <a:pos x="11" y="102"/>
                </a:cxn>
                <a:cxn ang="0">
                  <a:pos x="101" y="102"/>
                </a:cxn>
              </a:cxnLst>
              <a:rect l="0" t="0" r="r" b="b"/>
              <a:pathLst>
                <a:path w="112" h="102">
                  <a:moveTo>
                    <a:pt x="101" y="102"/>
                  </a:moveTo>
                  <a:cubicBezTo>
                    <a:pt x="101" y="101"/>
                    <a:pt x="101" y="101"/>
                    <a:pt x="101" y="101"/>
                  </a:cubicBezTo>
                  <a:cubicBezTo>
                    <a:pt x="64" y="61"/>
                    <a:pt x="68" y="44"/>
                    <a:pt x="112" y="0"/>
                  </a:cubicBezTo>
                  <a:cubicBezTo>
                    <a:pt x="64" y="48"/>
                    <a:pt x="48" y="48"/>
                    <a:pt x="0" y="0"/>
                  </a:cubicBezTo>
                  <a:cubicBezTo>
                    <a:pt x="44" y="44"/>
                    <a:pt x="48" y="61"/>
                    <a:pt x="11" y="101"/>
                  </a:cubicBezTo>
                  <a:cubicBezTo>
                    <a:pt x="11" y="101"/>
                    <a:pt x="11" y="101"/>
                    <a:pt x="11" y="102"/>
                  </a:cubicBezTo>
                  <a:cubicBezTo>
                    <a:pt x="47" y="68"/>
                    <a:pt x="65" y="68"/>
                    <a:pt x="101" y="102"/>
                  </a:cubicBezTo>
                  <a:close/>
                </a:path>
              </a:pathLst>
            </a:custGeom>
            <a:noFill/>
            <a:ln w="12700" cap="flat">
              <a:solidFill>
                <a:srgbClr val="1C1C1C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" name="Freeform 150"/>
            <p:cNvSpPr>
              <a:spLocks/>
            </p:cNvSpPr>
            <p:nvPr/>
          </p:nvSpPr>
          <p:spPr bwMode="auto">
            <a:xfrm>
              <a:off x="5484" y="1490"/>
              <a:ext cx="19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1" y="1"/>
                  </a:cubicBezTo>
                </a:path>
              </a:pathLst>
            </a:custGeom>
            <a:noFill/>
            <a:ln w="12700" cap="flat">
              <a:solidFill>
                <a:srgbClr val="1C1C1C"/>
              </a:solidFill>
              <a:prstDash val="solid"/>
              <a:miter lim="800000"/>
              <a:headEnd type="none" w="med" len="med"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" name="Freeform 151"/>
            <p:cNvSpPr>
              <a:spLocks/>
            </p:cNvSpPr>
            <p:nvPr/>
          </p:nvSpPr>
          <p:spPr bwMode="auto">
            <a:xfrm>
              <a:off x="5484" y="1490"/>
              <a:ext cx="19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1" y="1"/>
                  </a:cubicBezTo>
                </a:path>
              </a:pathLst>
            </a:custGeom>
            <a:noFill/>
            <a:ln w="12700" cap="flat">
              <a:solidFill>
                <a:srgbClr val="1C1C1C"/>
              </a:solidFill>
              <a:prstDash val="solid"/>
              <a:miter lim="800000"/>
              <a:headEnd type="none" w="med" len="med"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3" name="Freeform 152"/>
            <p:cNvSpPr>
              <a:spLocks/>
            </p:cNvSpPr>
            <p:nvPr/>
          </p:nvSpPr>
          <p:spPr bwMode="auto">
            <a:xfrm>
              <a:off x="4156" y="1502"/>
              <a:ext cx="1328" cy="1321"/>
            </a:xfrm>
            <a:custGeom>
              <a:avLst/>
              <a:gdLst/>
              <a:ahLst/>
              <a:cxnLst>
                <a:cxn ang="0">
                  <a:pos x="90" y="90"/>
                </a:cxn>
                <a:cxn ang="0">
                  <a:pos x="90" y="89"/>
                </a:cxn>
                <a:cxn ang="0">
                  <a:pos x="90" y="0"/>
                </a:cxn>
                <a:cxn ang="0">
                  <a:pos x="9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89"/>
                </a:cxn>
                <a:cxn ang="0">
                  <a:pos x="0" y="90"/>
                </a:cxn>
                <a:cxn ang="0">
                  <a:pos x="90" y="90"/>
                </a:cxn>
              </a:cxnLst>
              <a:rect l="0" t="0" r="r" b="b"/>
              <a:pathLst>
                <a:path w="90" h="90">
                  <a:moveTo>
                    <a:pt x="90" y="90"/>
                  </a:moveTo>
                  <a:cubicBezTo>
                    <a:pt x="90" y="90"/>
                    <a:pt x="90" y="90"/>
                    <a:pt x="90" y="89"/>
                  </a:cubicBezTo>
                  <a:cubicBezTo>
                    <a:pt x="57" y="53"/>
                    <a:pt x="57" y="36"/>
                    <a:pt x="90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54" y="33"/>
                    <a:pt x="36" y="33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3" y="36"/>
                    <a:pt x="33" y="53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36" y="57"/>
                    <a:pt x="54" y="57"/>
                    <a:pt x="90" y="90"/>
                  </a:cubicBezTo>
                  <a:close/>
                </a:path>
              </a:pathLst>
            </a:custGeom>
            <a:noFill/>
            <a:ln w="12700" cap="flat">
              <a:solidFill>
                <a:srgbClr val="1C1C1C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" name="Freeform 153"/>
            <p:cNvSpPr>
              <a:spLocks/>
            </p:cNvSpPr>
            <p:nvPr/>
          </p:nvSpPr>
          <p:spPr bwMode="auto">
            <a:xfrm>
              <a:off x="5322" y="2823"/>
              <a:ext cx="1664" cy="1490"/>
            </a:xfrm>
            <a:custGeom>
              <a:avLst/>
              <a:gdLst/>
              <a:ahLst/>
              <a:cxnLst>
                <a:cxn ang="0">
                  <a:pos x="101" y="0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0" y="101"/>
                </a:cxn>
                <a:cxn ang="0">
                  <a:pos x="113" y="101"/>
                </a:cxn>
                <a:cxn ang="0">
                  <a:pos x="102" y="0"/>
                </a:cxn>
                <a:cxn ang="0">
                  <a:pos x="101" y="0"/>
                </a:cxn>
              </a:cxnLst>
              <a:rect l="0" t="0" r="r" b="b"/>
              <a:pathLst>
                <a:path w="113" h="101">
                  <a:moveTo>
                    <a:pt x="101" y="0"/>
                  </a:moveTo>
                  <a:cubicBezTo>
                    <a:pt x="65" y="33"/>
                    <a:pt x="48" y="33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48" y="40"/>
                    <a:pt x="44" y="57"/>
                    <a:pt x="0" y="101"/>
                  </a:cubicBezTo>
                  <a:cubicBezTo>
                    <a:pt x="48" y="53"/>
                    <a:pt x="64" y="53"/>
                    <a:pt x="113" y="101"/>
                  </a:cubicBezTo>
                  <a:cubicBezTo>
                    <a:pt x="69" y="57"/>
                    <a:pt x="65" y="40"/>
                    <a:pt x="102" y="0"/>
                  </a:cubicBezTo>
                  <a:cubicBezTo>
                    <a:pt x="101" y="0"/>
                    <a:pt x="101" y="0"/>
                    <a:pt x="101" y="0"/>
                  </a:cubicBezTo>
                  <a:close/>
                </a:path>
              </a:pathLst>
            </a:custGeom>
            <a:noFill/>
            <a:ln w="12700" cap="flat">
              <a:solidFill>
                <a:srgbClr val="1C1C1C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" name="Freeform 154"/>
            <p:cNvSpPr>
              <a:spLocks/>
            </p:cNvSpPr>
            <p:nvPr/>
          </p:nvSpPr>
          <p:spPr bwMode="auto">
            <a:xfrm>
              <a:off x="5322" y="0"/>
              <a:ext cx="1502" cy="1502"/>
            </a:xfrm>
            <a:custGeom>
              <a:avLst/>
              <a:gdLst/>
              <a:ahLst/>
              <a:cxnLst>
                <a:cxn ang="0">
                  <a:pos x="101" y="12"/>
                </a:cxn>
                <a:cxn ang="0">
                  <a:pos x="101" y="11"/>
                </a:cxn>
                <a:cxn ang="0">
                  <a:pos x="0" y="0"/>
                </a:cxn>
                <a:cxn ang="0">
                  <a:pos x="11" y="101"/>
                </a:cxn>
                <a:cxn ang="0">
                  <a:pos x="12" y="102"/>
                </a:cxn>
                <a:cxn ang="0">
                  <a:pos x="101" y="102"/>
                </a:cxn>
                <a:cxn ang="0">
                  <a:pos x="101" y="101"/>
                </a:cxn>
                <a:cxn ang="0">
                  <a:pos x="102" y="101"/>
                </a:cxn>
                <a:cxn ang="0">
                  <a:pos x="101" y="12"/>
                </a:cxn>
              </a:cxnLst>
              <a:rect l="0" t="0" r="r" b="b"/>
              <a:pathLst>
                <a:path w="102" h="102">
                  <a:moveTo>
                    <a:pt x="101" y="12"/>
                  </a:moveTo>
                  <a:cubicBezTo>
                    <a:pt x="101" y="11"/>
                    <a:pt x="101" y="11"/>
                    <a:pt x="101" y="11"/>
                  </a:cubicBezTo>
                  <a:cubicBezTo>
                    <a:pt x="61" y="48"/>
                    <a:pt x="44" y="44"/>
                    <a:pt x="0" y="0"/>
                  </a:cubicBezTo>
                  <a:cubicBezTo>
                    <a:pt x="44" y="44"/>
                    <a:pt x="48" y="61"/>
                    <a:pt x="11" y="101"/>
                  </a:cubicBezTo>
                  <a:cubicBezTo>
                    <a:pt x="11" y="101"/>
                    <a:pt x="11" y="101"/>
                    <a:pt x="12" y="102"/>
                  </a:cubicBezTo>
                  <a:cubicBezTo>
                    <a:pt x="48" y="68"/>
                    <a:pt x="65" y="68"/>
                    <a:pt x="101" y="102"/>
                  </a:cubicBezTo>
                  <a:cubicBezTo>
                    <a:pt x="101" y="101"/>
                    <a:pt x="101" y="101"/>
                    <a:pt x="101" y="101"/>
                  </a:cubicBezTo>
                  <a:cubicBezTo>
                    <a:pt x="101" y="101"/>
                    <a:pt x="101" y="101"/>
                    <a:pt x="102" y="101"/>
                  </a:cubicBezTo>
                  <a:cubicBezTo>
                    <a:pt x="68" y="65"/>
                    <a:pt x="68" y="48"/>
                    <a:pt x="101" y="12"/>
                  </a:cubicBezTo>
                  <a:close/>
                </a:path>
              </a:pathLst>
            </a:custGeom>
            <a:noFill/>
            <a:ln w="12700" cap="flat">
              <a:solidFill>
                <a:srgbClr val="1C1C1C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5" name="Group 215"/>
          <p:cNvGrpSpPr>
            <a:grpSpLocks/>
          </p:cNvGrpSpPr>
          <p:nvPr userDrawn="1"/>
        </p:nvGrpSpPr>
        <p:grpSpPr bwMode="auto">
          <a:xfrm>
            <a:off x="609600" y="914400"/>
            <a:ext cx="4176713" cy="677863"/>
            <a:chOff x="384" y="576"/>
            <a:chExt cx="4944" cy="803"/>
          </a:xfrm>
        </p:grpSpPr>
        <p:grpSp>
          <p:nvGrpSpPr>
            <p:cNvPr id="36" name="Group 213"/>
            <p:cNvGrpSpPr>
              <a:grpSpLocks/>
            </p:cNvGrpSpPr>
            <p:nvPr userDrawn="1"/>
          </p:nvGrpSpPr>
          <p:grpSpPr bwMode="auto">
            <a:xfrm>
              <a:off x="1081" y="576"/>
              <a:ext cx="806" cy="803"/>
              <a:chOff x="1081" y="576"/>
              <a:chExt cx="806" cy="803"/>
            </a:xfrm>
          </p:grpSpPr>
          <p:sp>
            <p:nvSpPr>
              <p:cNvPr id="72" name="Freeform 159"/>
              <p:cNvSpPr>
                <a:spLocks/>
              </p:cNvSpPr>
              <p:nvPr/>
            </p:nvSpPr>
            <p:spPr bwMode="auto">
              <a:xfrm>
                <a:off x="1081" y="1103"/>
                <a:ext cx="310" cy="276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0" y="76"/>
                  </a:cxn>
                  <a:cxn ang="0">
                    <a:pos x="85" y="76"/>
                  </a:cxn>
                  <a:cxn ang="0">
                    <a:pos x="76" y="0"/>
                  </a:cxn>
                  <a:cxn ang="0">
                    <a:pos x="76" y="0"/>
                  </a:cxn>
                </a:cxnLst>
                <a:rect l="0" t="0" r="r" b="b"/>
                <a:pathLst>
                  <a:path w="85" h="76">
                    <a:moveTo>
                      <a:pt x="76" y="0"/>
                    </a:moveTo>
                    <a:cubicBezTo>
                      <a:pt x="49" y="25"/>
                      <a:pt x="36" y="25"/>
                      <a:pt x="9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36" y="30"/>
                      <a:pt x="33" y="43"/>
                      <a:pt x="0" y="76"/>
                    </a:cubicBezTo>
                    <a:cubicBezTo>
                      <a:pt x="36" y="40"/>
                      <a:pt x="48" y="40"/>
                      <a:pt x="85" y="76"/>
                    </a:cubicBezTo>
                    <a:cubicBezTo>
                      <a:pt x="51" y="43"/>
                      <a:pt x="49" y="30"/>
                      <a:pt x="76" y="0"/>
                    </a:cubicBezTo>
                    <a:cubicBezTo>
                      <a:pt x="76" y="0"/>
                      <a:pt x="76" y="0"/>
                      <a:pt x="76" y="0"/>
                    </a:cubicBezTo>
                    <a:close/>
                  </a:path>
                </a:pathLst>
              </a:custGeom>
              <a:solidFill>
                <a:srgbClr val="408521"/>
              </a:solidFill>
              <a:ln w="3175" cap="flat">
                <a:solidFill>
                  <a:srgbClr val="40852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3" name="Freeform 160"/>
              <p:cNvSpPr>
                <a:spLocks/>
              </p:cNvSpPr>
              <p:nvPr/>
            </p:nvSpPr>
            <p:spPr bwMode="auto">
              <a:xfrm>
                <a:off x="1359" y="854"/>
                <a:ext cx="252" cy="248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68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67"/>
                  </a:cxn>
                  <a:cxn ang="0">
                    <a:pos x="1" y="68"/>
                  </a:cxn>
                  <a:cxn ang="0">
                    <a:pos x="68" y="68"/>
                  </a:cxn>
                  <a:cxn ang="0">
                    <a:pos x="68" y="68"/>
                  </a:cxn>
                  <a:cxn ang="0">
                    <a:pos x="69" y="67"/>
                  </a:cxn>
                  <a:cxn ang="0">
                    <a:pos x="69" y="0"/>
                  </a:cxn>
                </a:cxnLst>
                <a:rect l="0" t="0" r="r" b="b"/>
                <a:pathLst>
                  <a:path w="69" h="68"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1" y="25"/>
                      <a:pt x="28" y="25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26" y="27"/>
                      <a:pt x="26" y="40"/>
                      <a:pt x="0" y="67"/>
                    </a:cubicBezTo>
                    <a:cubicBezTo>
                      <a:pt x="0" y="68"/>
                      <a:pt x="1" y="68"/>
                      <a:pt x="1" y="68"/>
                    </a:cubicBezTo>
                    <a:cubicBezTo>
                      <a:pt x="28" y="43"/>
                      <a:pt x="41" y="43"/>
                      <a:pt x="68" y="68"/>
                    </a:cubicBezTo>
                    <a:cubicBezTo>
                      <a:pt x="68" y="68"/>
                      <a:pt x="68" y="68"/>
                      <a:pt x="68" y="68"/>
                    </a:cubicBezTo>
                    <a:cubicBezTo>
                      <a:pt x="68" y="68"/>
                      <a:pt x="69" y="68"/>
                      <a:pt x="69" y="67"/>
                    </a:cubicBezTo>
                    <a:cubicBezTo>
                      <a:pt x="43" y="40"/>
                      <a:pt x="43" y="27"/>
                      <a:pt x="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4" name="Freeform 161"/>
              <p:cNvSpPr>
                <a:spLocks/>
              </p:cNvSpPr>
              <p:nvPr/>
            </p:nvSpPr>
            <p:spPr bwMode="auto">
              <a:xfrm>
                <a:off x="1081" y="576"/>
                <a:ext cx="310" cy="278"/>
              </a:xfrm>
              <a:custGeom>
                <a:avLst/>
                <a:gdLst/>
                <a:ahLst/>
                <a:cxnLst>
                  <a:cxn ang="0">
                    <a:pos x="76" y="77"/>
                  </a:cxn>
                  <a:cxn ang="0">
                    <a:pos x="76" y="76"/>
                  </a:cxn>
                  <a:cxn ang="0">
                    <a:pos x="85" y="0"/>
                  </a:cxn>
                  <a:cxn ang="0">
                    <a:pos x="0" y="0"/>
                  </a:cxn>
                  <a:cxn ang="0">
                    <a:pos x="8" y="76"/>
                  </a:cxn>
                  <a:cxn ang="0">
                    <a:pos x="9" y="77"/>
                  </a:cxn>
                  <a:cxn ang="0">
                    <a:pos x="76" y="77"/>
                  </a:cxn>
                </a:cxnLst>
                <a:rect l="0" t="0" r="r" b="b"/>
                <a:pathLst>
                  <a:path w="85" h="77">
                    <a:moveTo>
                      <a:pt x="76" y="77"/>
                    </a:moveTo>
                    <a:cubicBezTo>
                      <a:pt x="76" y="77"/>
                      <a:pt x="76" y="76"/>
                      <a:pt x="76" y="76"/>
                    </a:cubicBezTo>
                    <a:cubicBezTo>
                      <a:pt x="49" y="46"/>
                      <a:pt x="51" y="33"/>
                      <a:pt x="85" y="0"/>
                    </a:cubicBezTo>
                    <a:cubicBezTo>
                      <a:pt x="48" y="36"/>
                      <a:pt x="36" y="36"/>
                      <a:pt x="0" y="0"/>
                    </a:cubicBezTo>
                    <a:cubicBezTo>
                      <a:pt x="33" y="33"/>
                      <a:pt x="36" y="46"/>
                      <a:pt x="8" y="76"/>
                    </a:cubicBezTo>
                    <a:cubicBezTo>
                      <a:pt x="8" y="76"/>
                      <a:pt x="8" y="77"/>
                      <a:pt x="9" y="77"/>
                    </a:cubicBezTo>
                    <a:cubicBezTo>
                      <a:pt x="36" y="51"/>
                      <a:pt x="49" y="51"/>
                      <a:pt x="76" y="77"/>
                    </a:cubicBezTo>
                    <a:close/>
                  </a:path>
                </a:pathLst>
              </a:custGeom>
              <a:solidFill>
                <a:srgbClr val="FFFF00"/>
              </a:solidFill>
              <a:ln w="3175" cap="flat">
                <a:solidFill>
                  <a:srgbClr val="FFFF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5" name="Freeform 162"/>
              <p:cNvSpPr>
                <a:spLocks/>
              </p:cNvSpPr>
              <p:nvPr/>
            </p:nvSpPr>
            <p:spPr bwMode="auto">
              <a:xfrm>
                <a:off x="1359" y="854"/>
                <a:ext cx="4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B3DC10"/>
              </a:solidFill>
              <a:ln w="3175" cap="flat">
                <a:solidFill>
                  <a:srgbClr val="B3DC1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6" name="Freeform 163"/>
              <p:cNvSpPr>
                <a:spLocks/>
              </p:cNvSpPr>
              <p:nvPr/>
            </p:nvSpPr>
            <p:spPr bwMode="auto">
              <a:xfrm>
                <a:off x="1359" y="854"/>
                <a:ext cx="4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noFill/>
              <a:ln w="3175" cap="flat">
                <a:solidFill>
                  <a:srgbClr val="B3DC1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7" name="Freeform 164"/>
              <p:cNvSpPr>
                <a:spLocks/>
              </p:cNvSpPr>
              <p:nvPr/>
            </p:nvSpPr>
            <p:spPr bwMode="auto">
              <a:xfrm>
                <a:off x="1081" y="854"/>
                <a:ext cx="28" cy="3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0" y="8"/>
                  </a:cxn>
                </a:cxnLst>
                <a:rect l="0" t="0" r="r" b="b"/>
                <a:pathLst>
                  <a:path w="8" h="8">
                    <a:moveTo>
                      <a:pt x="0" y="8"/>
                    </a:moveTo>
                    <a:cubicBezTo>
                      <a:pt x="3" y="5"/>
                      <a:pt x="6" y="2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2"/>
                      <a:pt x="3" y="5"/>
                      <a:pt x="0" y="8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8" name="Freeform 165"/>
              <p:cNvSpPr>
                <a:spLocks/>
              </p:cNvSpPr>
              <p:nvPr/>
            </p:nvSpPr>
            <p:spPr bwMode="auto">
              <a:xfrm>
                <a:off x="1081" y="822"/>
                <a:ext cx="28" cy="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9"/>
                  </a:cxn>
                  <a:cxn ang="0">
                    <a:pos x="8" y="8"/>
                  </a:cxn>
                  <a:cxn ang="0">
                    <a:pos x="0" y="0"/>
                  </a:cxn>
                </a:cxnLst>
                <a:rect l="0" t="0" r="r" b="b"/>
                <a:pathLst>
                  <a:path w="8" h="9">
                    <a:moveTo>
                      <a:pt x="0" y="0"/>
                    </a:moveTo>
                    <a:cubicBezTo>
                      <a:pt x="3" y="3"/>
                      <a:pt x="5" y="6"/>
                      <a:pt x="8" y="9"/>
                    </a:cubicBezTo>
                    <a:cubicBezTo>
                      <a:pt x="8" y="9"/>
                      <a:pt x="8" y="8"/>
                      <a:pt x="8" y="8"/>
                    </a:cubicBezTo>
                    <a:cubicBezTo>
                      <a:pt x="6" y="6"/>
                      <a:pt x="3" y="3"/>
                      <a:pt x="0" y="0"/>
                    </a:cubicBezTo>
                    <a:close/>
                  </a:path>
                </a:pathLst>
              </a:custGeom>
              <a:solidFill>
                <a:srgbClr val="B3DC10"/>
              </a:solidFill>
              <a:ln w="3175" cap="flat">
                <a:solidFill>
                  <a:srgbClr val="B3DC1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9" name="Freeform 166"/>
              <p:cNvSpPr>
                <a:spLocks/>
              </p:cNvSpPr>
              <p:nvPr/>
            </p:nvSpPr>
            <p:spPr bwMode="auto">
              <a:xfrm>
                <a:off x="1359" y="852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1"/>
                      <a:pt x="1" y="1"/>
                    </a:cubicBezTo>
                  </a:path>
                </a:pathLst>
              </a:custGeom>
              <a:solidFill>
                <a:srgbClr val="B3DC10"/>
              </a:solidFill>
              <a:ln w="3175" cap="flat">
                <a:solidFill>
                  <a:srgbClr val="B3DC1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0" name="Freeform 167"/>
              <p:cNvSpPr>
                <a:spLocks/>
              </p:cNvSpPr>
              <p:nvPr/>
            </p:nvSpPr>
            <p:spPr bwMode="auto">
              <a:xfrm>
                <a:off x="1359" y="852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1"/>
                      <a:pt x="1" y="1"/>
                    </a:cubicBezTo>
                  </a:path>
                </a:pathLst>
              </a:custGeom>
              <a:noFill/>
              <a:ln w="3175" cap="flat">
                <a:solidFill>
                  <a:srgbClr val="B3DC1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1" name="Freeform 168"/>
              <p:cNvSpPr>
                <a:spLocks/>
              </p:cNvSpPr>
              <p:nvPr/>
            </p:nvSpPr>
            <p:spPr bwMode="auto">
              <a:xfrm>
                <a:off x="1859" y="854"/>
                <a:ext cx="28" cy="30"/>
              </a:xfrm>
              <a:custGeom>
                <a:avLst/>
                <a:gdLst/>
                <a:ahLst/>
                <a:cxnLst>
                  <a:cxn ang="0">
                    <a:pos x="8" y="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" y="8"/>
                  </a:cxn>
                </a:cxnLst>
                <a:rect l="0" t="0" r="r" b="b"/>
                <a:pathLst>
                  <a:path w="8" h="8">
                    <a:moveTo>
                      <a:pt x="8" y="8"/>
                    </a:moveTo>
                    <a:cubicBezTo>
                      <a:pt x="5" y="5"/>
                      <a:pt x="2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2"/>
                      <a:pt x="5" y="5"/>
                      <a:pt x="8" y="8"/>
                    </a:cubicBezTo>
                    <a:close/>
                  </a:path>
                </a:pathLst>
              </a:custGeom>
              <a:solidFill>
                <a:srgbClr val="8054A6"/>
              </a:solidFill>
              <a:ln w="3175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" name="Freeform 169"/>
              <p:cNvSpPr>
                <a:spLocks/>
              </p:cNvSpPr>
              <p:nvPr/>
            </p:nvSpPr>
            <p:spPr bwMode="auto">
              <a:xfrm>
                <a:off x="1859" y="822"/>
                <a:ext cx="28" cy="3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9"/>
                  </a:cxn>
                  <a:cxn ang="0">
                    <a:pos x="8" y="0"/>
                  </a:cxn>
                  <a:cxn ang="0">
                    <a:pos x="0" y="8"/>
                  </a:cxn>
                </a:cxnLst>
                <a:rect l="0" t="0" r="r" b="b"/>
                <a:pathLst>
                  <a:path w="8" h="9">
                    <a:moveTo>
                      <a:pt x="0" y="8"/>
                    </a:moveTo>
                    <a:cubicBezTo>
                      <a:pt x="0" y="8"/>
                      <a:pt x="0" y="9"/>
                      <a:pt x="0" y="9"/>
                    </a:cubicBezTo>
                    <a:cubicBezTo>
                      <a:pt x="2" y="6"/>
                      <a:pt x="5" y="3"/>
                      <a:pt x="8" y="0"/>
                    </a:cubicBezTo>
                    <a:cubicBezTo>
                      <a:pt x="5" y="3"/>
                      <a:pt x="2" y="6"/>
                      <a:pt x="0" y="8"/>
                    </a:cubicBezTo>
                    <a:close/>
                  </a:path>
                </a:pathLst>
              </a:custGeom>
              <a:solidFill>
                <a:srgbClr val="8054A6"/>
              </a:solidFill>
              <a:ln w="3175" cap="flat">
                <a:solidFill>
                  <a:srgbClr val="8069B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3" name="Freeform 170"/>
              <p:cNvSpPr>
                <a:spLocks/>
              </p:cNvSpPr>
              <p:nvPr/>
            </p:nvSpPr>
            <p:spPr bwMode="auto">
              <a:xfrm>
                <a:off x="1611" y="576"/>
                <a:ext cx="276" cy="278"/>
              </a:xfrm>
              <a:custGeom>
                <a:avLst/>
                <a:gdLst/>
                <a:ahLst/>
                <a:cxnLst>
                  <a:cxn ang="0">
                    <a:pos x="67" y="77"/>
                  </a:cxn>
                  <a:cxn ang="0">
                    <a:pos x="68" y="76"/>
                  </a:cxn>
                  <a:cxn ang="0">
                    <a:pos x="76" y="0"/>
                  </a:cxn>
                  <a:cxn ang="0">
                    <a:pos x="0" y="8"/>
                  </a:cxn>
                  <a:cxn ang="0">
                    <a:pos x="0" y="9"/>
                  </a:cxn>
                  <a:cxn ang="0">
                    <a:pos x="0" y="76"/>
                  </a:cxn>
                  <a:cxn ang="0">
                    <a:pos x="0" y="76"/>
                  </a:cxn>
                  <a:cxn ang="0">
                    <a:pos x="0" y="76"/>
                  </a:cxn>
                  <a:cxn ang="0">
                    <a:pos x="0" y="77"/>
                  </a:cxn>
                  <a:cxn ang="0">
                    <a:pos x="67" y="77"/>
                  </a:cxn>
                </a:cxnLst>
                <a:rect l="0" t="0" r="r" b="b"/>
                <a:pathLst>
                  <a:path w="76" h="77">
                    <a:moveTo>
                      <a:pt x="67" y="77"/>
                    </a:moveTo>
                    <a:cubicBezTo>
                      <a:pt x="68" y="77"/>
                      <a:pt x="68" y="76"/>
                      <a:pt x="68" y="76"/>
                    </a:cubicBezTo>
                    <a:cubicBezTo>
                      <a:pt x="40" y="46"/>
                      <a:pt x="43" y="33"/>
                      <a:pt x="76" y="0"/>
                    </a:cubicBezTo>
                    <a:cubicBezTo>
                      <a:pt x="43" y="33"/>
                      <a:pt x="30" y="36"/>
                      <a:pt x="0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5" y="36"/>
                      <a:pt x="25" y="49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7"/>
                      <a:pt x="0" y="77"/>
                    </a:cubicBezTo>
                    <a:cubicBezTo>
                      <a:pt x="27" y="51"/>
                      <a:pt x="40" y="51"/>
                      <a:pt x="67" y="77"/>
                    </a:cubicBezTo>
                    <a:close/>
                  </a:path>
                </a:pathLst>
              </a:cu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4" name="Freeform 171"/>
              <p:cNvSpPr>
                <a:spLocks/>
              </p:cNvSpPr>
              <p:nvPr/>
            </p:nvSpPr>
            <p:spPr bwMode="auto">
              <a:xfrm>
                <a:off x="1577" y="1103"/>
                <a:ext cx="310" cy="276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0" y="76"/>
                  </a:cxn>
                  <a:cxn ang="0">
                    <a:pos x="85" y="76"/>
                  </a:cxn>
                  <a:cxn ang="0">
                    <a:pos x="77" y="0"/>
                  </a:cxn>
                  <a:cxn ang="0">
                    <a:pos x="76" y="0"/>
                  </a:cxn>
                </a:cxnLst>
                <a:rect l="0" t="0" r="r" b="b"/>
                <a:pathLst>
                  <a:path w="85" h="76">
                    <a:moveTo>
                      <a:pt x="76" y="0"/>
                    </a:moveTo>
                    <a:cubicBezTo>
                      <a:pt x="49" y="25"/>
                      <a:pt x="36" y="25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36" y="30"/>
                      <a:pt x="33" y="43"/>
                      <a:pt x="0" y="76"/>
                    </a:cubicBezTo>
                    <a:cubicBezTo>
                      <a:pt x="37" y="40"/>
                      <a:pt x="49" y="40"/>
                      <a:pt x="85" y="76"/>
                    </a:cubicBezTo>
                    <a:cubicBezTo>
                      <a:pt x="52" y="43"/>
                      <a:pt x="49" y="30"/>
                      <a:pt x="77" y="0"/>
                    </a:cubicBezTo>
                    <a:cubicBezTo>
                      <a:pt x="77" y="0"/>
                      <a:pt x="77" y="0"/>
                      <a:pt x="76" y="0"/>
                    </a:cubicBezTo>
                    <a:close/>
                  </a:path>
                </a:pathLst>
              </a:custGeom>
              <a:solidFill>
                <a:srgbClr val="0C419A"/>
              </a:solidFill>
              <a:ln w="3175" cap="flat">
                <a:solidFill>
                  <a:srgbClr val="0C419A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5" name="Freeform 172"/>
              <p:cNvSpPr>
                <a:spLocks/>
              </p:cNvSpPr>
              <p:nvPr/>
            </p:nvSpPr>
            <p:spPr bwMode="auto">
              <a:xfrm>
                <a:off x="1081" y="1103"/>
                <a:ext cx="28" cy="3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0" y="8"/>
                  </a:cxn>
                </a:cxnLst>
                <a:rect l="0" t="0" r="r" b="b"/>
                <a:pathLst>
                  <a:path w="8" h="8">
                    <a:moveTo>
                      <a:pt x="0" y="8"/>
                    </a:moveTo>
                    <a:cubicBezTo>
                      <a:pt x="3" y="5"/>
                      <a:pt x="6" y="3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2"/>
                      <a:pt x="3" y="5"/>
                      <a:pt x="0" y="8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B3DC1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6" name="Freeform 173"/>
              <p:cNvSpPr>
                <a:spLocks/>
              </p:cNvSpPr>
              <p:nvPr/>
            </p:nvSpPr>
            <p:spPr bwMode="auto">
              <a:xfrm>
                <a:off x="1081" y="1071"/>
                <a:ext cx="28" cy="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9"/>
                  </a:cxn>
                  <a:cxn ang="0">
                    <a:pos x="8" y="8"/>
                  </a:cxn>
                  <a:cxn ang="0">
                    <a:pos x="0" y="0"/>
                  </a:cxn>
                </a:cxnLst>
                <a:rect l="0" t="0" r="r" b="b"/>
                <a:pathLst>
                  <a:path w="8" h="9">
                    <a:moveTo>
                      <a:pt x="0" y="0"/>
                    </a:moveTo>
                    <a:cubicBezTo>
                      <a:pt x="3" y="3"/>
                      <a:pt x="5" y="6"/>
                      <a:pt x="8" y="9"/>
                    </a:cubicBezTo>
                    <a:cubicBezTo>
                      <a:pt x="8" y="9"/>
                      <a:pt x="8" y="9"/>
                      <a:pt x="8" y="8"/>
                    </a:cubicBezTo>
                    <a:cubicBezTo>
                      <a:pt x="6" y="6"/>
                      <a:pt x="3" y="3"/>
                      <a:pt x="0" y="0"/>
                    </a:cubicBezTo>
                    <a:close/>
                  </a:path>
                </a:pathLst>
              </a:custGeom>
              <a:solidFill>
                <a:srgbClr val="409625"/>
              </a:solidFill>
              <a:ln w="3175" cap="flat">
                <a:solidFill>
                  <a:srgbClr val="40852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7" name="Freeform 174"/>
              <p:cNvSpPr>
                <a:spLocks/>
              </p:cNvSpPr>
              <p:nvPr/>
            </p:nvSpPr>
            <p:spPr bwMode="auto">
              <a:xfrm>
                <a:off x="1859" y="1103"/>
                <a:ext cx="28" cy="30"/>
              </a:xfrm>
              <a:custGeom>
                <a:avLst/>
                <a:gdLst/>
                <a:ahLst/>
                <a:cxnLst>
                  <a:cxn ang="0">
                    <a:pos x="8" y="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" y="8"/>
                  </a:cxn>
                </a:cxnLst>
                <a:rect l="0" t="0" r="r" b="b"/>
                <a:pathLst>
                  <a:path w="8" h="8">
                    <a:moveTo>
                      <a:pt x="8" y="8"/>
                    </a:moveTo>
                    <a:cubicBezTo>
                      <a:pt x="5" y="5"/>
                      <a:pt x="2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5" y="5"/>
                      <a:pt x="8" y="8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8069B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8" name="Freeform 175"/>
              <p:cNvSpPr>
                <a:spLocks/>
              </p:cNvSpPr>
              <p:nvPr/>
            </p:nvSpPr>
            <p:spPr bwMode="auto">
              <a:xfrm>
                <a:off x="1859" y="1071"/>
                <a:ext cx="28" cy="32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8"/>
                  </a:cxn>
                  <a:cxn ang="0">
                    <a:pos x="0" y="9"/>
                  </a:cxn>
                  <a:cxn ang="0">
                    <a:pos x="8" y="0"/>
                  </a:cxn>
                </a:cxnLst>
                <a:rect l="0" t="0" r="r" b="b"/>
                <a:pathLst>
                  <a:path w="8" h="9">
                    <a:moveTo>
                      <a:pt x="8" y="0"/>
                    </a:moveTo>
                    <a:cubicBezTo>
                      <a:pt x="5" y="3"/>
                      <a:pt x="2" y="6"/>
                      <a:pt x="0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6"/>
                      <a:pt x="5" y="3"/>
                      <a:pt x="8" y="0"/>
                    </a:cubicBezTo>
                    <a:close/>
                  </a:path>
                </a:pathLst>
              </a:custGeom>
              <a:solidFill>
                <a:srgbClr val="322D91"/>
              </a:solidFill>
              <a:ln w="3175" cap="flat">
                <a:solidFill>
                  <a:srgbClr val="322D9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9" name="Freeform 176"/>
              <p:cNvSpPr>
                <a:spLocks/>
              </p:cNvSpPr>
              <p:nvPr/>
            </p:nvSpPr>
            <p:spPr bwMode="auto">
              <a:xfrm>
                <a:off x="1109" y="854"/>
                <a:ext cx="250" cy="248"/>
              </a:xfrm>
              <a:custGeom>
                <a:avLst/>
                <a:gdLst/>
                <a:ahLst/>
                <a:cxnLst>
                  <a:cxn ang="0">
                    <a:pos x="68" y="68"/>
                  </a:cxn>
                  <a:cxn ang="0">
                    <a:pos x="68" y="67"/>
                  </a:cxn>
                  <a:cxn ang="0">
                    <a:pos x="68" y="0"/>
                  </a:cxn>
                  <a:cxn ang="0">
                    <a:pos x="68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67"/>
                  </a:cxn>
                  <a:cxn ang="0">
                    <a:pos x="1" y="68"/>
                  </a:cxn>
                  <a:cxn ang="0">
                    <a:pos x="68" y="68"/>
                  </a:cxn>
                </a:cxnLst>
                <a:rect l="0" t="0" r="r" b="b"/>
                <a:pathLst>
                  <a:path w="68" h="68">
                    <a:moveTo>
                      <a:pt x="68" y="68"/>
                    </a:moveTo>
                    <a:cubicBezTo>
                      <a:pt x="68" y="68"/>
                      <a:pt x="68" y="68"/>
                      <a:pt x="68" y="67"/>
                    </a:cubicBezTo>
                    <a:cubicBezTo>
                      <a:pt x="43" y="40"/>
                      <a:pt x="43" y="27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1" y="25"/>
                      <a:pt x="28" y="25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27"/>
                      <a:pt x="25" y="40"/>
                      <a:pt x="0" y="67"/>
                    </a:cubicBezTo>
                    <a:cubicBezTo>
                      <a:pt x="0" y="68"/>
                      <a:pt x="0" y="68"/>
                      <a:pt x="1" y="68"/>
                    </a:cubicBezTo>
                    <a:cubicBezTo>
                      <a:pt x="28" y="43"/>
                      <a:pt x="41" y="43"/>
                      <a:pt x="68" y="68"/>
                    </a:cubicBezTo>
                    <a:close/>
                  </a:path>
                </a:pathLst>
              </a:custGeom>
              <a:solidFill>
                <a:srgbClr val="B3DC10"/>
              </a:solidFill>
              <a:ln w="3175" cap="flat">
                <a:solidFill>
                  <a:srgbClr val="B3DC1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90" name="Freeform 177"/>
              <p:cNvSpPr>
                <a:spLocks/>
              </p:cNvSpPr>
              <p:nvPr/>
            </p:nvSpPr>
            <p:spPr bwMode="auto">
              <a:xfrm>
                <a:off x="1329" y="1103"/>
                <a:ext cx="310" cy="276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0" y="76"/>
                  </a:cxn>
                  <a:cxn ang="0">
                    <a:pos x="85" y="76"/>
                  </a:cxn>
                  <a:cxn ang="0">
                    <a:pos x="77" y="0"/>
                  </a:cxn>
                  <a:cxn ang="0">
                    <a:pos x="76" y="0"/>
                  </a:cxn>
                </a:cxnLst>
                <a:rect l="0" t="0" r="r" b="b"/>
                <a:pathLst>
                  <a:path w="85" h="76">
                    <a:moveTo>
                      <a:pt x="76" y="0"/>
                    </a:moveTo>
                    <a:cubicBezTo>
                      <a:pt x="49" y="25"/>
                      <a:pt x="36" y="25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  <a:cubicBezTo>
                      <a:pt x="36" y="30"/>
                      <a:pt x="33" y="43"/>
                      <a:pt x="0" y="76"/>
                    </a:cubicBezTo>
                    <a:cubicBezTo>
                      <a:pt x="36" y="40"/>
                      <a:pt x="49" y="40"/>
                      <a:pt x="85" y="76"/>
                    </a:cubicBezTo>
                    <a:cubicBezTo>
                      <a:pt x="52" y="43"/>
                      <a:pt x="49" y="30"/>
                      <a:pt x="77" y="0"/>
                    </a:cubicBezTo>
                    <a:cubicBezTo>
                      <a:pt x="76" y="0"/>
                      <a:pt x="76" y="0"/>
                      <a:pt x="76" y="0"/>
                    </a:cubicBezTo>
                    <a:close/>
                  </a:path>
                </a:pathLst>
              </a:custGeom>
              <a:solidFill>
                <a:srgbClr val="367A8A"/>
              </a:solidFill>
              <a:ln w="3175" cap="flat">
                <a:solidFill>
                  <a:srgbClr val="367A8A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91" name="Freeform 178"/>
              <p:cNvSpPr>
                <a:spLocks/>
              </p:cNvSpPr>
              <p:nvPr/>
            </p:nvSpPr>
            <p:spPr bwMode="auto">
              <a:xfrm>
                <a:off x="1611" y="576"/>
                <a:ext cx="28" cy="28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8" y="0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5" y="3"/>
                      <a:pt x="2" y="6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6"/>
                      <a:pt x="5" y="3"/>
                      <a:pt x="8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3175" cap="flat">
                <a:solidFill>
                  <a:srgbClr val="FF99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92" name="Freeform 179"/>
              <p:cNvSpPr>
                <a:spLocks/>
              </p:cNvSpPr>
              <p:nvPr/>
            </p:nvSpPr>
            <p:spPr bwMode="auto">
              <a:xfrm>
                <a:off x="1577" y="576"/>
                <a:ext cx="34" cy="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8"/>
                  </a:cxn>
                  <a:cxn ang="0">
                    <a:pos x="9" y="8"/>
                  </a:cxn>
                  <a:cxn ang="0">
                    <a:pos x="0" y="0"/>
                  </a:cxn>
                </a:cxnLst>
                <a:rect l="0" t="0" r="r" b="b"/>
                <a:pathLst>
                  <a:path w="9" h="8">
                    <a:moveTo>
                      <a:pt x="0" y="0"/>
                    </a:moveTo>
                    <a:cubicBezTo>
                      <a:pt x="3" y="3"/>
                      <a:pt x="6" y="6"/>
                      <a:pt x="8" y="8"/>
                    </a:cubicBezTo>
                    <a:cubicBezTo>
                      <a:pt x="8" y="8"/>
                      <a:pt x="8" y="8"/>
                      <a:pt x="9" y="8"/>
                    </a:cubicBezTo>
                    <a:cubicBezTo>
                      <a:pt x="6" y="6"/>
                      <a:pt x="3" y="3"/>
                      <a:pt x="0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93" name="Freeform 180"/>
              <p:cNvSpPr>
                <a:spLocks/>
              </p:cNvSpPr>
              <p:nvPr/>
            </p:nvSpPr>
            <p:spPr bwMode="auto">
              <a:xfrm>
                <a:off x="1329" y="576"/>
                <a:ext cx="282" cy="278"/>
              </a:xfrm>
              <a:custGeom>
                <a:avLst/>
                <a:gdLst/>
                <a:ahLst/>
                <a:cxnLst>
                  <a:cxn ang="0">
                    <a:pos x="77" y="9"/>
                  </a:cxn>
                  <a:cxn ang="0">
                    <a:pos x="76" y="8"/>
                  </a:cxn>
                  <a:cxn ang="0">
                    <a:pos x="0" y="0"/>
                  </a:cxn>
                  <a:cxn ang="0">
                    <a:pos x="8" y="76"/>
                  </a:cxn>
                  <a:cxn ang="0">
                    <a:pos x="9" y="77"/>
                  </a:cxn>
                  <a:cxn ang="0">
                    <a:pos x="76" y="77"/>
                  </a:cxn>
                  <a:cxn ang="0">
                    <a:pos x="76" y="76"/>
                  </a:cxn>
                  <a:cxn ang="0">
                    <a:pos x="77" y="76"/>
                  </a:cxn>
                  <a:cxn ang="0">
                    <a:pos x="77" y="9"/>
                  </a:cxn>
                </a:cxnLst>
                <a:rect l="0" t="0" r="r" b="b"/>
                <a:pathLst>
                  <a:path w="77" h="77">
                    <a:moveTo>
                      <a:pt x="77" y="9"/>
                    </a:moveTo>
                    <a:cubicBezTo>
                      <a:pt x="76" y="9"/>
                      <a:pt x="76" y="9"/>
                      <a:pt x="76" y="8"/>
                    </a:cubicBezTo>
                    <a:cubicBezTo>
                      <a:pt x="46" y="36"/>
                      <a:pt x="33" y="33"/>
                      <a:pt x="0" y="0"/>
                    </a:cubicBezTo>
                    <a:cubicBezTo>
                      <a:pt x="33" y="33"/>
                      <a:pt x="36" y="46"/>
                      <a:pt x="8" y="76"/>
                    </a:cubicBezTo>
                    <a:cubicBezTo>
                      <a:pt x="8" y="76"/>
                      <a:pt x="9" y="77"/>
                      <a:pt x="9" y="77"/>
                    </a:cubicBezTo>
                    <a:cubicBezTo>
                      <a:pt x="36" y="51"/>
                      <a:pt x="49" y="51"/>
                      <a:pt x="76" y="77"/>
                    </a:cubicBezTo>
                    <a:cubicBezTo>
                      <a:pt x="76" y="77"/>
                      <a:pt x="76" y="77"/>
                      <a:pt x="76" y="76"/>
                    </a:cubicBezTo>
                    <a:cubicBezTo>
                      <a:pt x="76" y="76"/>
                      <a:pt x="77" y="76"/>
                      <a:pt x="77" y="76"/>
                    </a:cubicBezTo>
                    <a:cubicBezTo>
                      <a:pt x="51" y="49"/>
                      <a:pt x="51" y="36"/>
                      <a:pt x="77" y="9"/>
                    </a:cubicBezTo>
                    <a:close/>
                  </a:path>
                </a:pathLst>
              </a:custGeom>
              <a:solidFill>
                <a:srgbClr val="FF9900"/>
              </a:solidFill>
              <a:ln w="3175" cap="flat">
                <a:solidFill>
                  <a:srgbClr val="FF99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94" name="Freeform 181"/>
              <p:cNvSpPr>
                <a:spLocks/>
              </p:cNvSpPr>
              <p:nvPr/>
            </p:nvSpPr>
            <p:spPr bwMode="auto">
              <a:xfrm>
                <a:off x="1611" y="854"/>
                <a:ext cx="248" cy="248"/>
              </a:xfrm>
              <a:custGeom>
                <a:avLst/>
                <a:gdLst/>
                <a:ahLst/>
                <a:cxnLst>
                  <a:cxn ang="0">
                    <a:pos x="67" y="68"/>
                  </a:cxn>
                  <a:cxn ang="0">
                    <a:pos x="68" y="67"/>
                  </a:cxn>
                  <a:cxn ang="0">
                    <a:pos x="68" y="0"/>
                  </a:cxn>
                  <a:cxn ang="0">
                    <a:pos x="67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7"/>
                  </a:cxn>
                  <a:cxn ang="0">
                    <a:pos x="0" y="67"/>
                  </a:cxn>
                  <a:cxn ang="0">
                    <a:pos x="0" y="67"/>
                  </a:cxn>
                  <a:cxn ang="0">
                    <a:pos x="0" y="68"/>
                  </a:cxn>
                  <a:cxn ang="0">
                    <a:pos x="67" y="68"/>
                  </a:cxn>
                </a:cxnLst>
                <a:rect l="0" t="0" r="r" b="b"/>
                <a:pathLst>
                  <a:path w="68" h="68">
                    <a:moveTo>
                      <a:pt x="67" y="68"/>
                    </a:moveTo>
                    <a:cubicBezTo>
                      <a:pt x="68" y="68"/>
                      <a:pt x="68" y="68"/>
                      <a:pt x="68" y="67"/>
                    </a:cubicBezTo>
                    <a:cubicBezTo>
                      <a:pt x="43" y="40"/>
                      <a:pt x="43" y="27"/>
                      <a:pt x="68" y="0"/>
                    </a:cubicBezTo>
                    <a:cubicBezTo>
                      <a:pt x="68" y="0"/>
                      <a:pt x="68" y="0"/>
                      <a:pt x="67" y="0"/>
                    </a:cubicBezTo>
                    <a:cubicBezTo>
                      <a:pt x="40" y="25"/>
                      <a:pt x="27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27"/>
                      <a:pt x="25" y="40"/>
                      <a:pt x="0" y="67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27" y="43"/>
                      <a:pt x="40" y="43"/>
                      <a:pt x="67" y="68"/>
                    </a:cubicBezTo>
                    <a:close/>
                  </a:path>
                </a:pathLst>
              </a:custGeom>
              <a:solidFill>
                <a:srgbClr val="8069B0"/>
              </a:solidFill>
              <a:ln w="3175" cap="flat">
                <a:solidFill>
                  <a:srgbClr val="8069B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37" name="Group 212"/>
            <p:cNvGrpSpPr>
              <a:grpSpLocks/>
            </p:cNvGrpSpPr>
            <p:nvPr userDrawn="1"/>
          </p:nvGrpSpPr>
          <p:grpSpPr bwMode="auto">
            <a:xfrm>
              <a:off x="384" y="881"/>
              <a:ext cx="346" cy="175"/>
              <a:chOff x="384" y="881"/>
              <a:chExt cx="346" cy="175"/>
            </a:xfrm>
          </p:grpSpPr>
          <p:sp>
            <p:nvSpPr>
              <p:cNvPr id="68" name="Freeform 156"/>
              <p:cNvSpPr>
                <a:spLocks/>
              </p:cNvSpPr>
              <p:nvPr/>
            </p:nvSpPr>
            <p:spPr bwMode="auto">
              <a:xfrm>
                <a:off x="384" y="931"/>
                <a:ext cx="109" cy="11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6" y="0"/>
                  </a:cxn>
                  <a:cxn ang="0">
                    <a:pos x="13" y="23"/>
                  </a:cxn>
                  <a:cxn ang="0">
                    <a:pos x="15" y="28"/>
                  </a:cxn>
                  <a:cxn ang="0">
                    <a:pos x="15" y="28"/>
                  </a:cxn>
                  <a:cxn ang="0">
                    <a:pos x="17" y="23"/>
                  </a:cxn>
                  <a:cxn ang="0">
                    <a:pos x="24" y="1"/>
                  </a:cxn>
                  <a:cxn ang="0">
                    <a:pos x="30" y="1"/>
                  </a:cxn>
                  <a:cxn ang="0">
                    <a:pos x="17" y="34"/>
                  </a:cxn>
                  <a:cxn ang="0">
                    <a:pos x="12" y="34"/>
                  </a:cxn>
                  <a:cxn ang="0">
                    <a:pos x="0" y="1"/>
                  </a:cxn>
                </a:cxnLst>
                <a:rect l="0" t="0" r="r" b="b"/>
                <a:pathLst>
                  <a:path w="30" h="34">
                    <a:moveTo>
                      <a:pt x="0" y="1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4" y="25"/>
                      <a:pt x="15" y="27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6"/>
                      <a:pt x="16" y="25"/>
                      <a:pt x="17" y="23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2" y="34"/>
                      <a:pt x="12" y="34"/>
                      <a:pt x="12" y="34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9" name="Freeform 157"/>
              <p:cNvSpPr>
                <a:spLocks/>
              </p:cNvSpPr>
              <p:nvPr/>
            </p:nvSpPr>
            <p:spPr bwMode="auto">
              <a:xfrm>
                <a:off x="516" y="881"/>
                <a:ext cx="32" cy="175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5" y="0"/>
                  </a:cxn>
                  <a:cxn ang="0">
                    <a:pos x="6" y="10"/>
                  </a:cxn>
                  <a:cxn ang="0">
                    <a:pos x="6" y="41"/>
                  </a:cxn>
                  <a:cxn ang="0">
                    <a:pos x="8" y="44"/>
                  </a:cxn>
                  <a:cxn ang="0">
                    <a:pos x="8" y="44"/>
                  </a:cxn>
                  <a:cxn ang="0">
                    <a:pos x="9" y="48"/>
                  </a:cxn>
                  <a:cxn ang="0">
                    <a:pos x="6" y="48"/>
                  </a:cxn>
                  <a:cxn ang="0">
                    <a:pos x="2" y="47"/>
                  </a:cxn>
                  <a:cxn ang="0">
                    <a:pos x="1" y="42"/>
                  </a:cxn>
                  <a:cxn ang="0">
                    <a:pos x="1" y="10"/>
                  </a:cxn>
                  <a:cxn ang="0">
                    <a:pos x="0" y="1"/>
                  </a:cxn>
                </a:cxnLst>
                <a:rect l="0" t="0" r="r" b="b"/>
                <a:pathLst>
                  <a:path w="9" h="48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2"/>
                      <a:pt x="6" y="6"/>
                      <a:pt x="6" y="10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6" y="44"/>
                      <a:pt x="6" y="44"/>
                      <a:pt x="8" y="44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8" y="48"/>
                      <a:pt x="7" y="48"/>
                      <a:pt x="6" y="48"/>
                    </a:cubicBezTo>
                    <a:cubicBezTo>
                      <a:pt x="4" y="48"/>
                      <a:pt x="3" y="48"/>
                      <a:pt x="2" y="47"/>
                    </a:cubicBezTo>
                    <a:cubicBezTo>
                      <a:pt x="1" y="46"/>
                      <a:pt x="1" y="45"/>
                      <a:pt x="1" y="42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5"/>
                      <a:pt x="0" y="3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0" name="Freeform 158"/>
              <p:cNvSpPr>
                <a:spLocks noEditPoints="1"/>
              </p:cNvSpPr>
              <p:nvPr/>
            </p:nvSpPr>
            <p:spPr bwMode="auto">
              <a:xfrm>
                <a:off x="632" y="931"/>
                <a:ext cx="98" cy="117"/>
              </a:xfrm>
              <a:custGeom>
                <a:avLst/>
                <a:gdLst/>
                <a:ahLst/>
                <a:cxnLst>
                  <a:cxn ang="0">
                    <a:pos x="24" y="27"/>
                  </a:cxn>
                  <a:cxn ang="0">
                    <a:pos x="26" y="30"/>
                  </a:cxn>
                  <a:cxn ang="0">
                    <a:pos x="15" y="34"/>
                  </a:cxn>
                  <a:cxn ang="0">
                    <a:pos x="0" y="17"/>
                  </a:cxn>
                  <a:cxn ang="0">
                    <a:pos x="4" y="4"/>
                  </a:cxn>
                  <a:cxn ang="0">
                    <a:pos x="14" y="0"/>
                  </a:cxn>
                  <a:cxn ang="0">
                    <a:pos x="23" y="3"/>
                  </a:cxn>
                  <a:cxn ang="0">
                    <a:pos x="27" y="17"/>
                  </a:cxn>
                  <a:cxn ang="0">
                    <a:pos x="27" y="18"/>
                  </a:cxn>
                  <a:cxn ang="0">
                    <a:pos x="6" y="18"/>
                  </a:cxn>
                  <a:cxn ang="0">
                    <a:pos x="6" y="19"/>
                  </a:cxn>
                  <a:cxn ang="0">
                    <a:pos x="8" y="26"/>
                  </a:cxn>
                  <a:cxn ang="0">
                    <a:pos x="16" y="30"/>
                  </a:cxn>
                  <a:cxn ang="0">
                    <a:pos x="24" y="27"/>
                  </a:cxn>
                  <a:cxn ang="0">
                    <a:pos x="6" y="14"/>
                  </a:cxn>
                  <a:cxn ang="0">
                    <a:pos x="21" y="14"/>
                  </a:cxn>
                  <a:cxn ang="0">
                    <a:pos x="20" y="7"/>
                  </a:cxn>
                  <a:cxn ang="0">
                    <a:pos x="14" y="4"/>
                  </a:cxn>
                  <a:cxn ang="0">
                    <a:pos x="6" y="14"/>
                  </a:cxn>
                </a:cxnLst>
                <a:rect l="0" t="0" r="r" b="b"/>
                <a:pathLst>
                  <a:path w="27" h="34">
                    <a:moveTo>
                      <a:pt x="24" y="27"/>
                    </a:moveTo>
                    <a:cubicBezTo>
                      <a:pt x="26" y="30"/>
                      <a:pt x="26" y="30"/>
                      <a:pt x="26" y="30"/>
                    </a:cubicBezTo>
                    <a:cubicBezTo>
                      <a:pt x="23" y="33"/>
                      <a:pt x="19" y="34"/>
                      <a:pt x="15" y="34"/>
                    </a:cubicBezTo>
                    <a:cubicBezTo>
                      <a:pt x="6" y="34"/>
                      <a:pt x="0" y="28"/>
                      <a:pt x="0" y="17"/>
                    </a:cubicBezTo>
                    <a:cubicBezTo>
                      <a:pt x="0" y="11"/>
                      <a:pt x="1" y="8"/>
                      <a:pt x="4" y="4"/>
                    </a:cubicBezTo>
                    <a:cubicBezTo>
                      <a:pt x="7" y="1"/>
                      <a:pt x="10" y="0"/>
                      <a:pt x="14" y="0"/>
                    </a:cubicBezTo>
                    <a:cubicBezTo>
                      <a:pt x="18" y="0"/>
                      <a:pt x="21" y="1"/>
                      <a:pt x="23" y="3"/>
                    </a:cubicBezTo>
                    <a:cubicBezTo>
                      <a:pt x="26" y="6"/>
                      <a:pt x="27" y="9"/>
                      <a:pt x="27" y="17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22"/>
                      <a:pt x="7" y="24"/>
                      <a:pt x="8" y="26"/>
                    </a:cubicBezTo>
                    <a:cubicBezTo>
                      <a:pt x="10" y="29"/>
                      <a:pt x="13" y="30"/>
                      <a:pt x="16" y="30"/>
                    </a:cubicBezTo>
                    <a:cubicBezTo>
                      <a:pt x="19" y="30"/>
                      <a:pt x="22" y="29"/>
                      <a:pt x="24" y="27"/>
                    </a:cubicBezTo>
                    <a:close/>
                    <a:moveTo>
                      <a:pt x="6" y="14"/>
                    </a:move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1"/>
                      <a:pt x="21" y="8"/>
                      <a:pt x="20" y="7"/>
                    </a:cubicBezTo>
                    <a:cubicBezTo>
                      <a:pt x="19" y="5"/>
                      <a:pt x="16" y="4"/>
                      <a:pt x="14" y="4"/>
                    </a:cubicBezTo>
                    <a:cubicBezTo>
                      <a:pt x="9" y="4"/>
                      <a:pt x="7" y="7"/>
                      <a:pt x="6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1" name="Rectangle 182"/>
              <p:cNvSpPr>
                <a:spLocks noChangeArrowheads="1"/>
              </p:cNvSpPr>
              <p:nvPr/>
            </p:nvSpPr>
            <p:spPr bwMode="auto">
              <a:xfrm>
                <a:off x="574" y="973"/>
                <a:ext cx="32" cy="2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38" name="Group 214"/>
            <p:cNvGrpSpPr>
              <a:grpSpLocks/>
            </p:cNvGrpSpPr>
            <p:nvPr userDrawn="1"/>
          </p:nvGrpSpPr>
          <p:grpSpPr bwMode="auto">
            <a:xfrm>
              <a:off x="2194" y="879"/>
              <a:ext cx="3134" cy="223"/>
              <a:chOff x="2194" y="879"/>
              <a:chExt cx="3134" cy="223"/>
            </a:xfrm>
          </p:grpSpPr>
          <p:sp>
            <p:nvSpPr>
              <p:cNvPr id="39" name="Freeform 183"/>
              <p:cNvSpPr>
                <a:spLocks/>
              </p:cNvSpPr>
              <p:nvPr/>
            </p:nvSpPr>
            <p:spPr bwMode="auto">
              <a:xfrm>
                <a:off x="2194" y="933"/>
                <a:ext cx="105" cy="12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5" y="0"/>
                  </a:cxn>
                  <a:cxn ang="0">
                    <a:pos x="13" y="23"/>
                  </a:cxn>
                  <a:cxn ang="0">
                    <a:pos x="14" y="28"/>
                  </a:cxn>
                  <a:cxn ang="0">
                    <a:pos x="14" y="28"/>
                  </a:cxn>
                  <a:cxn ang="0">
                    <a:pos x="16" y="23"/>
                  </a:cxn>
                  <a:cxn ang="0">
                    <a:pos x="23" y="1"/>
                  </a:cxn>
                  <a:cxn ang="0">
                    <a:pos x="29" y="1"/>
                  </a:cxn>
                  <a:cxn ang="0">
                    <a:pos x="17" y="34"/>
                  </a:cxn>
                  <a:cxn ang="0">
                    <a:pos x="11" y="34"/>
                  </a:cxn>
                  <a:cxn ang="0">
                    <a:pos x="0" y="1"/>
                  </a:cxn>
                </a:cxnLst>
                <a:rect l="0" t="0" r="r" b="b"/>
                <a:pathLst>
                  <a:path w="29" h="34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5"/>
                      <a:pt x="14" y="27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5" y="26"/>
                      <a:pt x="15" y="25"/>
                      <a:pt x="16" y="23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1" y="34"/>
                      <a:pt x="11" y="34"/>
                      <a:pt x="11" y="34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0" name="Freeform 184"/>
              <p:cNvSpPr>
                <a:spLocks noEditPoints="1"/>
              </p:cNvSpPr>
              <p:nvPr/>
            </p:nvSpPr>
            <p:spPr bwMode="auto">
              <a:xfrm>
                <a:off x="2318" y="883"/>
                <a:ext cx="28" cy="173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0" y="5"/>
                  </a:cxn>
                  <a:cxn ang="0">
                    <a:pos x="4" y="0"/>
                  </a:cxn>
                  <a:cxn ang="0">
                    <a:pos x="2" y="15"/>
                  </a:cxn>
                  <a:cxn ang="0">
                    <a:pos x="7" y="14"/>
                  </a:cxn>
                  <a:cxn ang="0">
                    <a:pos x="7" y="48"/>
                  </a:cxn>
                  <a:cxn ang="0">
                    <a:pos x="2" y="48"/>
                  </a:cxn>
                  <a:cxn ang="0">
                    <a:pos x="2" y="15"/>
                  </a:cxn>
                </a:cxnLst>
                <a:rect l="0" t="0" r="r" b="b"/>
                <a:pathLst>
                  <a:path w="8" h="48">
                    <a:moveTo>
                      <a:pt x="4" y="0"/>
                    </a:moveTo>
                    <a:cubicBezTo>
                      <a:pt x="7" y="0"/>
                      <a:pt x="8" y="2"/>
                      <a:pt x="8" y="5"/>
                    </a:cubicBezTo>
                    <a:cubicBezTo>
                      <a:pt x="8" y="7"/>
                      <a:pt x="7" y="9"/>
                      <a:pt x="4" y="9"/>
                    </a:cubicBezTo>
                    <a:cubicBezTo>
                      <a:pt x="2" y="9"/>
                      <a:pt x="0" y="7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lose/>
                    <a:moveTo>
                      <a:pt x="2" y="15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2" y="48"/>
                      <a:pt x="2" y="48"/>
                      <a:pt x="2" y="48"/>
                    </a:cubicBezTo>
                    <a:lnTo>
                      <a:pt x="2" y="15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1" name="Freeform 185"/>
              <p:cNvSpPr>
                <a:spLocks/>
              </p:cNvSpPr>
              <p:nvPr/>
            </p:nvSpPr>
            <p:spPr bwMode="auto">
              <a:xfrm>
                <a:off x="2378" y="933"/>
                <a:ext cx="68" cy="12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5" y="0"/>
                  </a:cxn>
                  <a:cxn ang="0">
                    <a:pos x="6" y="5"/>
                  </a:cxn>
                  <a:cxn ang="0">
                    <a:pos x="6" y="5"/>
                  </a:cxn>
                  <a:cxn ang="0">
                    <a:pos x="16" y="0"/>
                  </a:cxn>
                  <a:cxn ang="0">
                    <a:pos x="18" y="0"/>
                  </a:cxn>
                  <a:cxn ang="0">
                    <a:pos x="15" y="6"/>
                  </a:cxn>
                  <a:cxn ang="0">
                    <a:pos x="14" y="5"/>
                  </a:cxn>
                  <a:cxn ang="0">
                    <a:pos x="8" y="8"/>
                  </a:cxn>
                  <a:cxn ang="0">
                    <a:pos x="7" y="13"/>
                  </a:cxn>
                  <a:cxn ang="0">
                    <a:pos x="7" y="34"/>
                  </a:cxn>
                  <a:cxn ang="0">
                    <a:pos x="1" y="34"/>
                  </a:cxn>
                  <a:cxn ang="0">
                    <a:pos x="1" y="9"/>
                  </a:cxn>
                  <a:cxn ang="0">
                    <a:pos x="0" y="1"/>
                  </a:cxn>
                </a:cxnLst>
                <a:rect l="0" t="0" r="r" b="b"/>
                <a:pathLst>
                  <a:path w="18" h="34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2"/>
                      <a:pt x="6" y="3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9" y="2"/>
                      <a:pt x="12" y="0"/>
                      <a:pt x="16" y="0"/>
                    </a:cubicBezTo>
                    <a:cubicBezTo>
                      <a:pt x="17" y="0"/>
                      <a:pt x="18" y="0"/>
                      <a:pt x="18" y="0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5"/>
                      <a:pt x="15" y="5"/>
                      <a:pt x="14" y="5"/>
                    </a:cubicBezTo>
                    <a:cubicBezTo>
                      <a:pt x="12" y="5"/>
                      <a:pt x="10" y="6"/>
                      <a:pt x="8" y="8"/>
                    </a:cubicBezTo>
                    <a:cubicBezTo>
                      <a:pt x="7" y="9"/>
                      <a:pt x="7" y="10"/>
                      <a:pt x="7" y="13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5"/>
                      <a:pt x="1" y="3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2" name="Freeform 186"/>
              <p:cNvSpPr>
                <a:spLocks/>
              </p:cNvSpPr>
              <p:nvPr/>
            </p:nvSpPr>
            <p:spPr bwMode="auto">
              <a:xfrm>
                <a:off x="2449" y="901"/>
                <a:ext cx="66" cy="158"/>
              </a:xfrm>
              <a:custGeom>
                <a:avLst/>
                <a:gdLst/>
                <a:ahLst/>
                <a:cxnLst>
                  <a:cxn ang="0">
                    <a:pos x="18" y="10"/>
                  </a:cxn>
                  <a:cxn ang="0">
                    <a:pos x="16" y="14"/>
                  </a:cxn>
                  <a:cxn ang="0">
                    <a:pos x="9" y="14"/>
                  </a:cxn>
                  <a:cxn ang="0">
                    <a:pos x="9" y="35"/>
                  </a:cxn>
                  <a:cxn ang="0">
                    <a:pos x="13" y="40"/>
                  </a:cxn>
                  <a:cxn ang="0">
                    <a:pos x="17" y="39"/>
                  </a:cxn>
                  <a:cxn ang="0">
                    <a:pos x="17" y="42"/>
                  </a:cxn>
                  <a:cxn ang="0">
                    <a:pos x="11" y="44"/>
                  </a:cxn>
                  <a:cxn ang="0">
                    <a:pos x="7" y="43"/>
                  </a:cxn>
                  <a:cxn ang="0">
                    <a:pos x="4" y="36"/>
                  </a:cxn>
                  <a:cxn ang="0">
                    <a:pos x="4" y="14"/>
                  </a:cxn>
                  <a:cxn ang="0">
                    <a:pos x="0" y="14"/>
                  </a:cxn>
                  <a:cxn ang="0">
                    <a:pos x="0" y="10"/>
                  </a:cxn>
                  <a:cxn ang="0">
                    <a:pos x="4" y="10"/>
                  </a:cxn>
                  <a:cxn ang="0">
                    <a:pos x="4" y="9"/>
                  </a:cxn>
                  <a:cxn ang="0">
                    <a:pos x="4" y="2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9" y="10"/>
                  </a:cxn>
                  <a:cxn ang="0">
                    <a:pos x="18" y="10"/>
                  </a:cxn>
                </a:cxnLst>
                <a:rect l="0" t="0" r="r" b="b"/>
                <a:pathLst>
                  <a:path w="18" h="44">
                    <a:moveTo>
                      <a:pt x="18" y="10"/>
                    </a:moveTo>
                    <a:cubicBezTo>
                      <a:pt x="16" y="14"/>
                      <a:pt x="16" y="14"/>
                      <a:pt x="16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38"/>
                      <a:pt x="10" y="40"/>
                      <a:pt x="13" y="40"/>
                    </a:cubicBezTo>
                    <a:cubicBezTo>
                      <a:pt x="15" y="40"/>
                      <a:pt x="16" y="40"/>
                      <a:pt x="17" y="39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16" y="43"/>
                      <a:pt x="14" y="44"/>
                      <a:pt x="11" y="44"/>
                    </a:cubicBezTo>
                    <a:cubicBezTo>
                      <a:pt x="10" y="44"/>
                      <a:pt x="8" y="43"/>
                      <a:pt x="7" y="43"/>
                    </a:cubicBezTo>
                    <a:cubicBezTo>
                      <a:pt x="5" y="42"/>
                      <a:pt x="4" y="40"/>
                      <a:pt x="4" y="36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6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9" y="5"/>
                      <a:pt x="9" y="10"/>
                    </a:cubicBezTo>
                    <a:lnTo>
                      <a:pt x="18" y="10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3" name="Freeform 187"/>
              <p:cNvSpPr>
                <a:spLocks/>
              </p:cNvSpPr>
              <p:nvPr/>
            </p:nvSpPr>
            <p:spPr bwMode="auto">
              <a:xfrm>
                <a:off x="2539" y="933"/>
                <a:ext cx="98" cy="126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5" y="0"/>
                  </a:cxn>
                  <a:cxn ang="0">
                    <a:pos x="5" y="24"/>
                  </a:cxn>
                  <a:cxn ang="0">
                    <a:pos x="7" y="29"/>
                  </a:cxn>
                  <a:cxn ang="0">
                    <a:pos x="11" y="30"/>
                  </a:cxn>
                  <a:cxn ang="0">
                    <a:pos x="19" y="24"/>
                  </a:cxn>
                  <a:cxn ang="0">
                    <a:pos x="19" y="1"/>
                  </a:cxn>
                  <a:cxn ang="0">
                    <a:pos x="24" y="0"/>
                  </a:cxn>
                  <a:cxn ang="0">
                    <a:pos x="24" y="24"/>
                  </a:cxn>
                  <a:cxn ang="0">
                    <a:pos x="25" y="30"/>
                  </a:cxn>
                  <a:cxn ang="0">
                    <a:pos x="27" y="32"/>
                  </a:cxn>
                  <a:cxn ang="0">
                    <a:pos x="23" y="35"/>
                  </a:cxn>
                  <a:cxn ang="0">
                    <a:pos x="20" y="30"/>
                  </a:cxn>
                  <a:cxn ang="0">
                    <a:pos x="9" y="35"/>
                  </a:cxn>
                  <a:cxn ang="0">
                    <a:pos x="1" y="30"/>
                  </a:cxn>
                  <a:cxn ang="0">
                    <a:pos x="0" y="25"/>
                  </a:cxn>
                  <a:cxn ang="0">
                    <a:pos x="0" y="1"/>
                  </a:cxn>
                </a:cxnLst>
                <a:rect l="0" t="0" r="r" b="b"/>
                <a:pathLst>
                  <a:path w="27" h="35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7"/>
                      <a:pt x="5" y="28"/>
                      <a:pt x="7" y="29"/>
                    </a:cubicBezTo>
                    <a:cubicBezTo>
                      <a:pt x="8" y="30"/>
                      <a:pt x="9" y="30"/>
                      <a:pt x="11" y="30"/>
                    </a:cubicBezTo>
                    <a:cubicBezTo>
                      <a:pt x="14" y="30"/>
                      <a:pt x="18" y="28"/>
                      <a:pt x="19" y="24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7"/>
                      <a:pt x="25" y="28"/>
                      <a:pt x="25" y="30"/>
                    </a:cubicBezTo>
                    <a:cubicBezTo>
                      <a:pt x="26" y="30"/>
                      <a:pt x="26" y="31"/>
                      <a:pt x="27" y="32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1" y="33"/>
                      <a:pt x="20" y="32"/>
                      <a:pt x="20" y="30"/>
                    </a:cubicBezTo>
                    <a:cubicBezTo>
                      <a:pt x="17" y="33"/>
                      <a:pt x="14" y="35"/>
                      <a:pt x="9" y="35"/>
                    </a:cubicBezTo>
                    <a:cubicBezTo>
                      <a:pt x="5" y="35"/>
                      <a:pt x="2" y="33"/>
                      <a:pt x="1" y="30"/>
                    </a:cubicBezTo>
                    <a:cubicBezTo>
                      <a:pt x="0" y="29"/>
                      <a:pt x="0" y="27"/>
                      <a:pt x="0" y="2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4" name="Freeform 188"/>
              <p:cNvSpPr>
                <a:spLocks noEditPoints="1"/>
              </p:cNvSpPr>
              <p:nvPr/>
            </p:nvSpPr>
            <p:spPr bwMode="auto">
              <a:xfrm>
                <a:off x="2656" y="933"/>
                <a:ext cx="101" cy="126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15" y="0"/>
                  </a:cxn>
                  <a:cxn ang="0">
                    <a:pos x="25" y="5"/>
                  </a:cxn>
                  <a:cxn ang="0">
                    <a:pos x="25" y="11"/>
                  </a:cxn>
                  <a:cxn ang="0">
                    <a:pos x="25" y="12"/>
                  </a:cxn>
                  <a:cxn ang="0">
                    <a:pos x="25" y="23"/>
                  </a:cxn>
                  <a:cxn ang="0">
                    <a:pos x="25" y="25"/>
                  </a:cxn>
                  <a:cxn ang="0">
                    <a:pos x="28" y="31"/>
                  </a:cxn>
                  <a:cxn ang="0">
                    <a:pos x="25" y="35"/>
                  </a:cxn>
                  <a:cxn ang="0">
                    <a:pos x="21" y="30"/>
                  </a:cxn>
                  <a:cxn ang="0">
                    <a:pos x="11" y="35"/>
                  </a:cxn>
                  <a:cxn ang="0">
                    <a:pos x="3" y="32"/>
                  </a:cxn>
                  <a:cxn ang="0">
                    <a:pos x="0" y="25"/>
                  </a:cxn>
                  <a:cxn ang="0">
                    <a:pos x="18" y="13"/>
                  </a:cxn>
                  <a:cxn ang="0">
                    <a:pos x="20" y="13"/>
                  </a:cxn>
                  <a:cxn ang="0">
                    <a:pos x="20" y="11"/>
                  </a:cxn>
                  <a:cxn ang="0">
                    <a:pos x="19" y="6"/>
                  </a:cxn>
                  <a:cxn ang="0">
                    <a:pos x="15" y="4"/>
                  </a:cxn>
                  <a:cxn ang="0">
                    <a:pos x="8" y="6"/>
                  </a:cxn>
                  <a:cxn ang="0">
                    <a:pos x="4" y="8"/>
                  </a:cxn>
                  <a:cxn ang="0">
                    <a:pos x="2" y="4"/>
                  </a:cxn>
                  <a:cxn ang="0">
                    <a:pos x="20" y="17"/>
                  </a:cxn>
                  <a:cxn ang="0">
                    <a:pos x="18" y="17"/>
                  </a:cxn>
                  <a:cxn ang="0">
                    <a:pos x="8" y="19"/>
                  </a:cxn>
                  <a:cxn ang="0">
                    <a:pos x="6" y="25"/>
                  </a:cxn>
                  <a:cxn ang="0">
                    <a:pos x="12" y="31"/>
                  </a:cxn>
                  <a:cxn ang="0">
                    <a:pos x="20" y="26"/>
                  </a:cxn>
                  <a:cxn ang="0">
                    <a:pos x="20" y="17"/>
                  </a:cxn>
                </a:cxnLst>
                <a:rect l="0" t="0" r="r" b="b"/>
                <a:pathLst>
                  <a:path w="28" h="35">
                    <a:moveTo>
                      <a:pt x="2" y="4"/>
                    </a:moveTo>
                    <a:cubicBezTo>
                      <a:pt x="6" y="1"/>
                      <a:pt x="11" y="0"/>
                      <a:pt x="15" y="0"/>
                    </a:cubicBezTo>
                    <a:cubicBezTo>
                      <a:pt x="20" y="0"/>
                      <a:pt x="23" y="2"/>
                      <a:pt x="25" y="5"/>
                    </a:cubicBezTo>
                    <a:cubicBezTo>
                      <a:pt x="25" y="6"/>
                      <a:pt x="25" y="8"/>
                      <a:pt x="25" y="11"/>
                    </a:cubicBezTo>
                    <a:cubicBezTo>
                      <a:pt x="25" y="11"/>
                      <a:pt x="25" y="12"/>
                      <a:pt x="25" y="12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5" y="24"/>
                      <a:pt x="25" y="24"/>
                      <a:pt x="25" y="25"/>
                    </a:cubicBezTo>
                    <a:cubicBezTo>
                      <a:pt x="25" y="29"/>
                      <a:pt x="26" y="30"/>
                      <a:pt x="28" y="31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3" y="34"/>
                      <a:pt x="21" y="32"/>
                      <a:pt x="21" y="30"/>
                    </a:cubicBezTo>
                    <a:cubicBezTo>
                      <a:pt x="17" y="33"/>
                      <a:pt x="15" y="35"/>
                      <a:pt x="11" y="35"/>
                    </a:cubicBezTo>
                    <a:cubicBezTo>
                      <a:pt x="7" y="35"/>
                      <a:pt x="5" y="33"/>
                      <a:pt x="3" y="32"/>
                    </a:cubicBezTo>
                    <a:cubicBezTo>
                      <a:pt x="1" y="30"/>
                      <a:pt x="0" y="27"/>
                      <a:pt x="0" y="25"/>
                    </a:cubicBezTo>
                    <a:cubicBezTo>
                      <a:pt x="0" y="18"/>
                      <a:pt x="7" y="13"/>
                      <a:pt x="18" y="13"/>
                    </a:cubicBezTo>
                    <a:cubicBezTo>
                      <a:pt x="19" y="13"/>
                      <a:pt x="19" y="13"/>
                      <a:pt x="20" y="13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8"/>
                      <a:pt x="20" y="7"/>
                      <a:pt x="19" y="6"/>
                    </a:cubicBezTo>
                    <a:cubicBezTo>
                      <a:pt x="18" y="5"/>
                      <a:pt x="17" y="4"/>
                      <a:pt x="15" y="4"/>
                    </a:cubicBezTo>
                    <a:cubicBezTo>
                      <a:pt x="13" y="4"/>
                      <a:pt x="11" y="4"/>
                      <a:pt x="8" y="6"/>
                    </a:cubicBezTo>
                    <a:cubicBezTo>
                      <a:pt x="6" y="6"/>
                      <a:pt x="6" y="7"/>
                      <a:pt x="4" y="8"/>
                    </a:cubicBezTo>
                    <a:lnTo>
                      <a:pt x="2" y="4"/>
                    </a:lnTo>
                    <a:close/>
                    <a:moveTo>
                      <a:pt x="20" y="17"/>
                    </a:moveTo>
                    <a:cubicBezTo>
                      <a:pt x="19" y="17"/>
                      <a:pt x="18" y="17"/>
                      <a:pt x="18" y="17"/>
                    </a:cubicBezTo>
                    <a:cubicBezTo>
                      <a:pt x="12" y="17"/>
                      <a:pt x="10" y="18"/>
                      <a:pt x="8" y="19"/>
                    </a:cubicBezTo>
                    <a:cubicBezTo>
                      <a:pt x="7" y="21"/>
                      <a:pt x="6" y="22"/>
                      <a:pt x="6" y="25"/>
                    </a:cubicBezTo>
                    <a:cubicBezTo>
                      <a:pt x="6" y="29"/>
                      <a:pt x="8" y="31"/>
                      <a:pt x="12" y="31"/>
                    </a:cubicBezTo>
                    <a:cubicBezTo>
                      <a:pt x="15" y="31"/>
                      <a:pt x="18" y="29"/>
                      <a:pt x="20" y="26"/>
                    </a:cubicBezTo>
                    <a:lnTo>
                      <a:pt x="20" y="17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5" name="Freeform 189"/>
              <p:cNvSpPr>
                <a:spLocks/>
              </p:cNvSpPr>
              <p:nvPr/>
            </p:nvSpPr>
            <p:spPr bwMode="auto">
              <a:xfrm>
                <a:off x="2784" y="883"/>
                <a:ext cx="36" cy="17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6" y="0"/>
                  </a:cxn>
                  <a:cxn ang="0">
                    <a:pos x="7" y="10"/>
                  </a:cxn>
                  <a:cxn ang="0">
                    <a:pos x="7" y="41"/>
                  </a:cxn>
                  <a:cxn ang="0">
                    <a:pos x="8" y="44"/>
                  </a:cxn>
                  <a:cxn ang="0">
                    <a:pos x="9" y="44"/>
                  </a:cxn>
                  <a:cxn ang="0">
                    <a:pos x="10" y="48"/>
                  </a:cxn>
                  <a:cxn ang="0">
                    <a:pos x="7" y="48"/>
                  </a:cxn>
                  <a:cxn ang="0">
                    <a:pos x="3" y="47"/>
                  </a:cxn>
                  <a:cxn ang="0">
                    <a:pos x="1" y="42"/>
                  </a:cxn>
                  <a:cxn ang="0">
                    <a:pos x="1" y="10"/>
                  </a:cxn>
                  <a:cxn ang="0">
                    <a:pos x="0" y="1"/>
                  </a:cxn>
                </a:cxnLst>
                <a:rect l="0" t="0" r="r" b="b"/>
                <a:pathLst>
                  <a:path w="10" h="48">
                    <a:moveTo>
                      <a:pt x="0" y="1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7" y="2"/>
                      <a:pt x="7" y="6"/>
                      <a:pt x="7" y="10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4"/>
                      <a:pt x="7" y="44"/>
                      <a:pt x="8" y="44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10" y="48"/>
                      <a:pt x="10" y="48"/>
                      <a:pt x="10" y="48"/>
                    </a:cubicBezTo>
                    <a:cubicBezTo>
                      <a:pt x="9" y="48"/>
                      <a:pt x="8" y="48"/>
                      <a:pt x="7" y="48"/>
                    </a:cubicBezTo>
                    <a:cubicBezTo>
                      <a:pt x="5" y="48"/>
                      <a:pt x="4" y="48"/>
                      <a:pt x="3" y="47"/>
                    </a:cubicBezTo>
                    <a:cubicBezTo>
                      <a:pt x="2" y="46"/>
                      <a:pt x="1" y="45"/>
                      <a:pt x="1" y="42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5"/>
                      <a:pt x="1" y="3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6" name="Freeform 190"/>
              <p:cNvSpPr>
                <a:spLocks/>
              </p:cNvSpPr>
              <p:nvPr/>
            </p:nvSpPr>
            <p:spPr bwMode="auto">
              <a:xfrm>
                <a:off x="2932" y="883"/>
                <a:ext cx="38" cy="17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5" y="0"/>
                  </a:cxn>
                  <a:cxn ang="0">
                    <a:pos x="6" y="10"/>
                  </a:cxn>
                  <a:cxn ang="0">
                    <a:pos x="6" y="41"/>
                  </a:cxn>
                  <a:cxn ang="0">
                    <a:pos x="8" y="44"/>
                  </a:cxn>
                  <a:cxn ang="0">
                    <a:pos x="9" y="44"/>
                  </a:cxn>
                  <a:cxn ang="0">
                    <a:pos x="10" y="48"/>
                  </a:cxn>
                  <a:cxn ang="0">
                    <a:pos x="6" y="48"/>
                  </a:cxn>
                  <a:cxn ang="0">
                    <a:pos x="2" y="47"/>
                  </a:cxn>
                  <a:cxn ang="0">
                    <a:pos x="1" y="42"/>
                  </a:cxn>
                  <a:cxn ang="0">
                    <a:pos x="1" y="10"/>
                  </a:cxn>
                  <a:cxn ang="0">
                    <a:pos x="0" y="1"/>
                  </a:cxn>
                </a:cxnLst>
                <a:rect l="0" t="0" r="r" b="b"/>
                <a:pathLst>
                  <a:path w="10" h="48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2"/>
                      <a:pt x="6" y="6"/>
                      <a:pt x="6" y="10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6" y="44"/>
                      <a:pt x="7" y="44"/>
                      <a:pt x="8" y="44"/>
                    </a:cubicBezTo>
                    <a:cubicBezTo>
                      <a:pt x="8" y="44"/>
                      <a:pt x="9" y="44"/>
                      <a:pt x="9" y="44"/>
                    </a:cubicBezTo>
                    <a:cubicBezTo>
                      <a:pt x="10" y="48"/>
                      <a:pt x="10" y="48"/>
                      <a:pt x="10" y="48"/>
                    </a:cubicBezTo>
                    <a:cubicBezTo>
                      <a:pt x="8" y="48"/>
                      <a:pt x="8" y="48"/>
                      <a:pt x="6" y="48"/>
                    </a:cubicBezTo>
                    <a:cubicBezTo>
                      <a:pt x="5" y="48"/>
                      <a:pt x="3" y="48"/>
                      <a:pt x="2" y="47"/>
                    </a:cubicBezTo>
                    <a:cubicBezTo>
                      <a:pt x="1" y="46"/>
                      <a:pt x="1" y="45"/>
                      <a:pt x="1" y="42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5"/>
                      <a:pt x="1" y="3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7" name="Freeform 191"/>
              <p:cNvSpPr>
                <a:spLocks noEditPoints="1"/>
              </p:cNvSpPr>
              <p:nvPr/>
            </p:nvSpPr>
            <p:spPr bwMode="auto">
              <a:xfrm>
                <a:off x="2987" y="933"/>
                <a:ext cx="100" cy="126"/>
              </a:xfrm>
              <a:custGeom>
                <a:avLst/>
                <a:gdLst/>
                <a:ahLst/>
                <a:cxnLst>
                  <a:cxn ang="0">
                    <a:pos x="1" y="4"/>
                  </a:cxn>
                  <a:cxn ang="0">
                    <a:pos x="15" y="0"/>
                  </a:cxn>
                  <a:cxn ang="0">
                    <a:pos x="24" y="5"/>
                  </a:cxn>
                  <a:cxn ang="0">
                    <a:pos x="24" y="11"/>
                  </a:cxn>
                  <a:cxn ang="0">
                    <a:pos x="24" y="12"/>
                  </a:cxn>
                  <a:cxn ang="0">
                    <a:pos x="24" y="23"/>
                  </a:cxn>
                  <a:cxn ang="0">
                    <a:pos x="24" y="25"/>
                  </a:cxn>
                  <a:cxn ang="0">
                    <a:pos x="27" y="31"/>
                  </a:cxn>
                  <a:cxn ang="0">
                    <a:pos x="24" y="35"/>
                  </a:cxn>
                  <a:cxn ang="0">
                    <a:pos x="20" y="30"/>
                  </a:cxn>
                  <a:cxn ang="0">
                    <a:pos x="10" y="35"/>
                  </a:cxn>
                  <a:cxn ang="0">
                    <a:pos x="2" y="32"/>
                  </a:cxn>
                  <a:cxn ang="0">
                    <a:pos x="0" y="25"/>
                  </a:cxn>
                  <a:cxn ang="0">
                    <a:pos x="17" y="13"/>
                  </a:cxn>
                  <a:cxn ang="0">
                    <a:pos x="19" y="13"/>
                  </a:cxn>
                  <a:cxn ang="0">
                    <a:pos x="19" y="11"/>
                  </a:cxn>
                  <a:cxn ang="0">
                    <a:pos x="18" y="6"/>
                  </a:cxn>
                  <a:cxn ang="0">
                    <a:pos x="14" y="4"/>
                  </a:cxn>
                  <a:cxn ang="0">
                    <a:pos x="8" y="6"/>
                  </a:cxn>
                  <a:cxn ang="0">
                    <a:pos x="3" y="8"/>
                  </a:cxn>
                  <a:cxn ang="0">
                    <a:pos x="1" y="4"/>
                  </a:cxn>
                  <a:cxn ang="0">
                    <a:pos x="19" y="17"/>
                  </a:cxn>
                  <a:cxn ang="0">
                    <a:pos x="17" y="17"/>
                  </a:cxn>
                  <a:cxn ang="0">
                    <a:pos x="7" y="19"/>
                  </a:cxn>
                  <a:cxn ang="0">
                    <a:pos x="5" y="25"/>
                  </a:cxn>
                  <a:cxn ang="0">
                    <a:pos x="11" y="31"/>
                  </a:cxn>
                  <a:cxn ang="0">
                    <a:pos x="19" y="26"/>
                  </a:cxn>
                  <a:cxn ang="0">
                    <a:pos x="19" y="17"/>
                  </a:cxn>
                </a:cxnLst>
                <a:rect l="0" t="0" r="r" b="b"/>
                <a:pathLst>
                  <a:path w="27" h="35">
                    <a:moveTo>
                      <a:pt x="1" y="4"/>
                    </a:moveTo>
                    <a:cubicBezTo>
                      <a:pt x="5" y="1"/>
                      <a:pt x="10" y="0"/>
                      <a:pt x="15" y="0"/>
                    </a:cubicBezTo>
                    <a:cubicBezTo>
                      <a:pt x="19" y="0"/>
                      <a:pt x="22" y="2"/>
                      <a:pt x="24" y="5"/>
                    </a:cubicBezTo>
                    <a:cubicBezTo>
                      <a:pt x="24" y="6"/>
                      <a:pt x="24" y="8"/>
                      <a:pt x="24" y="11"/>
                    </a:cubicBezTo>
                    <a:cubicBezTo>
                      <a:pt x="24" y="11"/>
                      <a:pt x="24" y="12"/>
                      <a:pt x="24" y="12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4" y="24"/>
                      <a:pt x="24" y="24"/>
                      <a:pt x="24" y="25"/>
                    </a:cubicBezTo>
                    <a:cubicBezTo>
                      <a:pt x="24" y="29"/>
                      <a:pt x="25" y="30"/>
                      <a:pt x="27" y="31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2" y="34"/>
                      <a:pt x="20" y="32"/>
                      <a:pt x="20" y="30"/>
                    </a:cubicBezTo>
                    <a:cubicBezTo>
                      <a:pt x="17" y="33"/>
                      <a:pt x="14" y="35"/>
                      <a:pt x="10" y="35"/>
                    </a:cubicBezTo>
                    <a:cubicBezTo>
                      <a:pt x="6" y="35"/>
                      <a:pt x="4" y="33"/>
                      <a:pt x="2" y="32"/>
                    </a:cubicBezTo>
                    <a:cubicBezTo>
                      <a:pt x="0" y="30"/>
                      <a:pt x="0" y="27"/>
                      <a:pt x="0" y="25"/>
                    </a:cubicBezTo>
                    <a:cubicBezTo>
                      <a:pt x="0" y="18"/>
                      <a:pt x="6" y="13"/>
                      <a:pt x="17" y="13"/>
                    </a:cubicBezTo>
                    <a:cubicBezTo>
                      <a:pt x="18" y="13"/>
                      <a:pt x="18" y="13"/>
                      <a:pt x="19" y="13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8"/>
                      <a:pt x="19" y="7"/>
                      <a:pt x="18" y="6"/>
                    </a:cubicBezTo>
                    <a:cubicBezTo>
                      <a:pt x="17" y="5"/>
                      <a:pt x="16" y="4"/>
                      <a:pt x="14" y="4"/>
                    </a:cubicBezTo>
                    <a:cubicBezTo>
                      <a:pt x="12" y="4"/>
                      <a:pt x="10" y="4"/>
                      <a:pt x="8" y="6"/>
                    </a:cubicBezTo>
                    <a:cubicBezTo>
                      <a:pt x="6" y="6"/>
                      <a:pt x="5" y="7"/>
                      <a:pt x="3" y="8"/>
                    </a:cubicBezTo>
                    <a:lnTo>
                      <a:pt x="1" y="4"/>
                    </a:lnTo>
                    <a:close/>
                    <a:moveTo>
                      <a:pt x="19" y="17"/>
                    </a:moveTo>
                    <a:cubicBezTo>
                      <a:pt x="18" y="17"/>
                      <a:pt x="18" y="17"/>
                      <a:pt x="17" y="17"/>
                    </a:cubicBezTo>
                    <a:cubicBezTo>
                      <a:pt x="12" y="17"/>
                      <a:pt x="9" y="18"/>
                      <a:pt x="7" y="19"/>
                    </a:cubicBezTo>
                    <a:cubicBezTo>
                      <a:pt x="6" y="21"/>
                      <a:pt x="5" y="22"/>
                      <a:pt x="5" y="25"/>
                    </a:cubicBezTo>
                    <a:cubicBezTo>
                      <a:pt x="5" y="29"/>
                      <a:pt x="7" y="31"/>
                      <a:pt x="11" y="31"/>
                    </a:cubicBezTo>
                    <a:cubicBezTo>
                      <a:pt x="14" y="31"/>
                      <a:pt x="18" y="29"/>
                      <a:pt x="19" y="26"/>
                    </a:cubicBezTo>
                    <a:lnTo>
                      <a:pt x="19" y="17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8" name="Freeform 192"/>
              <p:cNvSpPr>
                <a:spLocks noEditPoints="1"/>
              </p:cNvSpPr>
              <p:nvPr/>
            </p:nvSpPr>
            <p:spPr bwMode="auto">
              <a:xfrm>
                <a:off x="3111" y="879"/>
                <a:ext cx="107" cy="177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7" y="8"/>
                  </a:cxn>
                  <a:cxn ang="0">
                    <a:pos x="7" y="16"/>
                  </a:cxn>
                  <a:cxn ang="0">
                    <a:pos x="6" y="19"/>
                  </a:cxn>
                  <a:cxn ang="0">
                    <a:pos x="16" y="15"/>
                  </a:cxn>
                  <a:cxn ang="0">
                    <a:pos x="29" y="32"/>
                  </a:cxn>
                  <a:cxn ang="0">
                    <a:pos x="16" y="49"/>
                  </a:cxn>
                  <a:cxn ang="0">
                    <a:pos x="6" y="45"/>
                  </a:cxn>
                  <a:cxn ang="0">
                    <a:pos x="6" y="49"/>
                  </a:cxn>
                  <a:cxn ang="0">
                    <a:pos x="0" y="49"/>
                  </a:cxn>
                  <a:cxn ang="0">
                    <a:pos x="1" y="40"/>
                  </a:cxn>
                  <a:cxn ang="0">
                    <a:pos x="1" y="9"/>
                  </a:cxn>
                  <a:cxn ang="0">
                    <a:pos x="0" y="1"/>
                  </a:cxn>
                  <a:cxn ang="0">
                    <a:pos x="6" y="0"/>
                  </a:cxn>
                  <a:cxn ang="0">
                    <a:pos x="6" y="24"/>
                  </a:cxn>
                  <a:cxn ang="0">
                    <a:pos x="6" y="41"/>
                  </a:cxn>
                  <a:cxn ang="0">
                    <a:pos x="15" y="45"/>
                  </a:cxn>
                  <a:cxn ang="0">
                    <a:pos x="21" y="42"/>
                  </a:cxn>
                  <a:cxn ang="0">
                    <a:pos x="23" y="31"/>
                  </a:cxn>
                  <a:cxn ang="0">
                    <a:pos x="21" y="23"/>
                  </a:cxn>
                  <a:cxn ang="0">
                    <a:pos x="15" y="20"/>
                  </a:cxn>
                  <a:cxn ang="0">
                    <a:pos x="9" y="22"/>
                  </a:cxn>
                  <a:cxn ang="0">
                    <a:pos x="6" y="24"/>
                  </a:cxn>
                </a:cxnLst>
                <a:rect l="0" t="0" r="r" b="b"/>
                <a:pathLst>
                  <a:path w="29" h="49">
                    <a:moveTo>
                      <a:pt x="6" y="0"/>
                    </a:moveTo>
                    <a:cubicBezTo>
                      <a:pt x="6" y="3"/>
                      <a:pt x="7" y="5"/>
                      <a:pt x="7" y="8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7"/>
                      <a:pt x="6" y="19"/>
                      <a:pt x="6" y="19"/>
                    </a:cubicBezTo>
                    <a:cubicBezTo>
                      <a:pt x="10" y="16"/>
                      <a:pt x="12" y="15"/>
                      <a:pt x="16" y="15"/>
                    </a:cubicBezTo>
                    <a:cubicBezTo>
                      <a:pt x="24" y="15"/>
                      <a:pt x="29" y="21"/>
                      <a:pt x="29" y="32"/>
                    </a:cubicBezTo>
                    <a:cubicBezTo>
                      <a:pt x="29" y="42"/>
                      <a:pt x="23" y="49"/>
                      <a:pt x="16" y="49"/>
                    </a:cubicBezTo>
                    <a:cubicBezTo>
                      <a:pt x="12" y="49"/>
                      <a:pt x="8" y="48"/>
                      <a:pt x="6" y="45"/>
                    </a:cubicBezTo>
                    <a:cubicBezTo>
                      <a:pt x="6" y="47"/>
                      <a:pt x="6" y="47"/>
                      <a:pt x="6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1" y="47"/>
                      <a:pt x="1" y="45"/>
                      <a:pt x="1" y="4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6"/>
                      <a:pt x="1" y="3"/>
                      <a:pt x="0" y="1"/>
                    </a:cubicBezTo>
                    <a:lnTo>
                      <a:pt x="6" y="0"/>
                    </a:lnTo>
                    <a:close/>
                    <a:moveTo>
                      <a:pt x="6" y="24"/>
                    </a:moveTo>
                    <a:cubicBezTo>
                      <a:pt x="6" y="41"/>
                      <a:pt x="6" y="41"/>
                      <a:pt x="6" y="41"/>
                    </a:cubicBezTo>
                    <a:cubicBezTo>
                      <a:pt x="8" y="43"/>
                      <a:pt x="11" y="45"/>
                      <a:pt x="15" y="45"/>
                    </a:cubicBezTo>
                    <a:cubicBezTo>
                      <a:pt x="17" y="45"/>
                      <a:pt x="19" y="44"/>
                      <a:pt x="21" y="42"/>
                    </a:cubicBezTo>
                    <a:cubicBezTo>
                      <a:pt x="22" y="40"/>
                      <a:pt x="23" y="37"/>
                      <a:pt x="23" y="31"/>
                    </a:cubicBezTo>
                    <a:cubicBezTo>
                      <a:pt x="23" y="27"/>
                      <a:pt x="22" y="24"/>
                      <a:pt x="21" y="23"/>
                    </a:cubicBezTo>
                    <a:cubicBezTo>
                      <a:pt x="20" y="21"/>
                      <a:pt x="17" y="20"/>
                      <a:pt x="15" y="20"/>
                    </a:cubicBezTo>
                    <a:cubicBezTo>
                      <a:pt x="13" y="20"/>
                      <a:pt x="11" y="20"/>
                      <a:pt x="9" y="22"/>
                    </a:cubicBezTo>
                    <a:cubicBezTo>
                      <a:pt x="7" y="23"/>
                      <a:pt x="7" y="23"/>
                      <a:pt x="6" y="24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9" name="Freeform 193"/>
              <p:cNvSpPr>
                <a:spLocks noEditPoints="1"/>
              </p:cNvSpPr>
              <p:nvPr/>
            </p:nvSpPr>
            <p:spPr bwMode="auto">
              <a:xfrm>
                <a:off x="3242" y="933"/>
                <a:ext cx="107" cy="126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6" y="6"/>
                  </a:cxn>
                  <a:cxn ang="0">
                    <a:pos x="29" y="18"/>
                  </a:cxn>
                  <a:cxn ang="0">
                    <a:pos x="24" y="32"/>
                  </a:cxn>
                  <a:cxn ang="0">
                    <a:pos x="15" y="35"/>
                  </a:cxn>
                  <a:cxn ang="0">
                    <a:pos x="0" y="17"/>
                  </a:cxn>
                  <a:cxn ang="0">
                    <a:pos x="14" y="0"/>
                  </a:cxn>
                  <a:cxn ang="0">
                    <a:pos x="14" y="4"/>
                  </a:cxn>
                  <a:cxn ang="0">
                    <a:pos x="8" y="8"/>
                  </a:cxn>
                  <a:cxn ang="0">
                    <a:pos x="6" y="16"/>
                  </a:cxn>
                  <a:cxn ang="0">
                    <a:pos x="8" y="27"/>
                  </a:cxn>
                  <a:cxn ang="0">
                    <a:pos x="15" y="30"/>
                  </a:cxn>
                  <a:cxn ang="0">
                    <a:pos x="22" y="26"/>
                  </a:cxn>
                  <a:cxn ang="0">
                    <a:pos x="23" y="18"/>
                  </a:cxn>
                  <a:cxn ang="0">
                    <a:pos x="21" y="8"/>
                  </a:cxn>
                  <a:cxn ang="0">
                    <a:pos x="14" y="4"/>
                  </a:cxn>
                </a:cxnLst>
                <a:rect l="0" t="0" r="r" b="b"/>
                <a:pathLst>
                  <a:path w="29" h="35">
                    <a:moveTo>
                      <a:pt x="14" y="0"/>
                    </a:moveTo>
                    <a:cubicBezTo>
                      <a:pt x="20" y="0"/>
                      <a:pt x="23" y="2"/>
                      <a:pt x="26" y="6"/>
                    </a:cubicBezTo>
                    <a:cubicBezTo>
                      <a:pt x="28" y="9"/>
                      <a:pt x="29" y="13"/>
                      <a:pt x="29" y="18"/>
                    </a:cubicBezTo>
                    <a:cubicBezTo>
                      <a:pt x="29" y="24"/>
                      <a:pt x="27" y="28"/>
                      <a:pt x="24" y="32"/>
                    </a:cubicBezTo>
                    <a:cubicBezTo>
                      <a:pt x="21" y="34"/>
                      <a:pt x="18" y="35"/>
                      <a:pt x="15" y="35"/>
                    </a:cubicBezTo>
                    <a:cubicBezTo>
                      <a:pt x="6" y="35"/>
                      <a:pt x="0" y="28"/>
                      <a:pt x="0" y="17"/>
                    </a:cubicBezTo>
                    <a:cubicBezTo>
                      <a:pt x="0" y="7"/>
                      <a:pt x="6" y="0"/>
                      <a:pt x="14" y="0"/>
                    </a:cubicBezTo>
                    <a:close/>
                    <a:moveTo>
                      <a:pt x="14" y="4"/>
                    </a:moveTo>
                    <a:cubicBezTo>
                      <a:pt x="11" y="4"/>
                      <a:pt x="9" y="6"/>
                      <a:pt x="8" y="8"/>
                    </a:cubicBezTo>
                    <a:cubicBezTo>
                      <a:pt x="7" y="10"/>
                      <a:pt x="6" y="12"/>
                      <a:pt x="6" y="16"/>
                    </a:cubicBezTo>
                    <a:cubicBezTo>
                      <a:pt x="6" y="21"/>
                      <a:pt x="7" y="25"/>
                      <a:pt x="8" y="27"/>
                    </a:cubicBezTo>
                    <a:cubicBezTo>
                      <a:pt x="9" y="29"/>
                      <a:pt x="12" y="30"/>
                      <a:pt x="15" y="30"/>
                    </a:cubicBezTo>
                    <a:cubicBezTo>
                      <a:pt x="18" y="30"/>
                      <a:pt x="21" y="29"/>
                      <a:pt x="22" y="26"/>
                    </a:cubicBezTo>
                    <a:cubicBezTo>
                      <a:pt x="23" y="23"/>
                      <a:pt x="23" y="22"/>
                      <a:pt x="23" y="18"/>
                    </a:cubicBezTo>
                    <a:cubicBezTo>
                      <a:pt x="23" y="14"/>
                      <a:pt x="22" y="11"/>
                      <a:pt x="21" y="8"/>
                    </a:cubicBezTo>
                    <a:cubicBezTo>
                      <a:pt x="20" y="6"/>
                      <a:pt x="17" y="4"/>
                      <a:pt x="14" y="4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0" name="Freeform 194"/>
              <p:cNvSpPr>
                <a:spLocks/>
              </p:cNvSpPr>
              <p:nvPr/>
            </p:nvSpPr>
            <p:spPr bwMode="auto">
              <a:xfrm>
                <a:off x="3377" y="933"/>
                <a:ext cx="66" cy="12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5" y="0"/>
                  </a:cxn>
                  <a:cxn ang="0">
                    <a:pos x="7" y="5"/>
                  </a:cxn>
                  <a:cxn ang="0">
                    <a:pos x="7" y="5"/>
                  </a:cxn>
                  <a:cxn ang="0">
                    <a:pos x="16" y="0"/>
                  </a:cxn>
                  <a:cxn ang="0">
                    <a:pos x="18" y="0"/>
                  </a:cxn>
                  <a:cxn ang="0">
                    <a:pos x="16" y="6"/>
                  </a:cxn>
                  <a:cxn ang="0">
                    <a:pos x="14" y="5"/>
                  </a:cxn>
                  <a:cxn ang="0">
                    <a:pos x="9" y="8"/>
                  </a:cxn>
                  <a:cxn ang="0">
                    <a:pos x="7" y="13"/>
                  </a:cxn>
                  <a:cxn ang="0">
                    <a:pos x="7" y="34"/>
                  </a:cxn>
                  <a:cxn ang="0">
                    <a:pos x="2" y="34"/>
                  </a:cxn>
                  <a:cxn ang="0">
                    <a:pos x="2" y="9"/>
                  </a:cxn>
                  <a:cxn ang="0">
                    <a:pos x="0" y="1"/>
                  </a:cxn>
                </a:cxnLst>
                <a:rect l="0" t="0" r="r" b="b"/>
                <a:pathLst>
                  <a:path w="18" h="34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2"/>
                      <a:pt x="7" y="3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2"/>
                      <a:pt x="12" y="0"/>
                      <a:pt x="16" y="0"/>
                    </a:cubicBezTo>
                    <a:cubicBezTo>
                      <a:pt x="17" y="0"/>
                      <a:pt x="18" y="0"/>
                      <a:pt x="18" y="0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5"/>
                      <a:pt x="15" y="5"/>
                      <a:pt x="14" y="5"/>
                    </a:cubicBezTo>
                    <a:cubicBezTo>
                      <a:pt x="12" y="5"/>
                      <a:pt x="10" y="6"/>
                      <a:pt x="9" y="8"/>
                    </a:cubicBezTo>
                    <a:cubicBezTo>
                      <a:pt x="7" y="9"/>
                      <a:pt x="7" y="10"/>
                      <a:pt x="7" y="13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5"/>
                      <a:pt x="1" y="3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1" name="Freeform 195"/>
              <p:cNvSpPr>
                <a:spLocks noEditPoints="1"/>
              </p:cNvSpPr>
              <p:nvPr/>
            </p:nvSpPr>
            <p:spPr bwMode="auto">
              <a:xfrm>
                <a:off x="3449" y="933"/>
                <a:ext cx="100" cy="126"/>
              </a:xfrm>
              <a:custGeom>
                <a:avLst/>
                <a:gdLst/>
                <a:ahLst/>
                <a:cxnLst>
                  <a:cxn ang="0">
                    <a:pos x="1" y="4"/>
                  </a:cxn>
                  <a:cxn ang="0">
                    <a:pos x="15" y="0"/>
                  </a:cxn>
                  <a:cxn ang="0">
                    <a:pos x="24" y="5"/>
                  </a:cxn>
                  <a:cxn ang="0">
                    <a:pos x="25" y="11"/>
                  </a:cxn>
                  <a:cxn ang="0">
                    <a:pos x="25" y="12"/>
                  </a:cxn>
                  <a:cxn ang="0">
                    <a:pos x="24" y="23"/>
                  </a:cxn>
                  <a:cxn ang="0">
                    <a:pos x="24" y="25"/>
                  </a:cxn>
                  <a:cxn ang="0">
                    <a:pos x="27" y="31"/>
                  </a:cxn>
                  <a:cxn ang="0">
                    <a:pos x="24" y="35"/>
                  </a:cxn>
                  <a:cxn ang="0">
                    <a:pos x="20" y="30"/>
                  </a:cxn>
                  <a:cxn ang="0">
                    <a:pos x="10" y="35"/>
                  </a:cxn>
                  <a:cxn ang="0">
                    <a:pos x="2" y="32"/>
                  </a:cxn>
                  <a:cxn ang="0">
                    <a:pos x="0" y="25"/>
                  </a:cxn>
                  <a:cxn ang="0">
                    <a:pos x="17" y="13"/>
                  </a:cxn>
                  <a:cxn ang="0">
                    <a:pos x="20" y="13"/>
                  </a:cxn>
                  <a:cxn ang="0">
                    <a:pos x="20" y="11"/>
                  </a:cxn>
                  <a:cxn ang="0">
                    <a:pos x="19" y="6"/>
                  </a:cxn>
                  <a:cxn ang="0">
                    <a:pos x="14" y="4"/>
                  </a:cxn>
                  <a:cxn ang="0">
                    <a:pos x="8" y="6"/>
                  </a:cxn>
                  <a:cxn ang="0">
                    <a:pos x="4" y="8"/>
                  </a:cxn>
                  <a:cxn ang="0">
                    <a:pos x="1" y="4"/>
                  </a:cxn>
                  <a:cxn ang="0">
                    <a:pos x="19" y="17"/>
                  </a:cxn>
                  <a:cxn ang="0">
                    <a:pos x="17" y="17"/>
                  </a:cxn>
                  <a:cxn ang="0">
                    <a:pos x="7" y="19"/>
                  </a:cxn>
                  <a:cxn ang="0">
                    <a:pos x="6" y="25"/>
                  </a:cxn>
                  <a:cxn ang="0">
                    <a:pos x="11" y="31"/>
                  </a:cxn>
                  <a:cxn ang="0">
                    <a:pos x="19" y="26"/>
                  </a:cxn>
                  <a:cxn ang="0">
                    <a:pos x="19" y="17"/>
                  </a:cxn>
                </a:cxnLst>
                <a:rect l="0" t="0" r="r" b="b"/>
                <a:pathLst>
                  <a:path w="27" h="35">
                    <a:moveTo>
                      <a:pt x="1" y="4"/>
                    </a:moveTo>
                    <a:cubicBezTo>
                      <a:pt x="5" y="1"/>
                      <a:pt x="10" y="0"/>
                      <a:pt x="15" y="0"/>
                    </a:cubicBezTo>
                    <a:cubicBezTo>
                      <a:pt x="19" y="0"/>
                      <a:pt x="23" y="2"/>
                      <a:pt x="24" y="5"/>
                    </a:cubicBezTo>
                    <a:cubicBezTo>
                      <a:pt x="25" y="6"/>
                      <a:pt x="25" y="8"/>
                      <a:pt x="25" y="11"/>
                    </a:cubicBezTo>
                    <a:cubicBezTo>
                      <a:pt x="25" y="11"/>
                      <a:pt x="25" y="12"/>
                      <a:pt x="25" y="12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4" y="24"/>
                      <a:pt x="24" y="24"/>
                      <a:pt x="24" y="25"/>
                    </a:cubicBezTo>
                    <a:cubicBezTo>
                      <a:pt x="24" y="29"/>
                      <a:pt x="25" y="30"/>
                      <a:pt x="27" y="31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2" y="34"/>
                      <a:pt x="21" y="32"/>
                      <a:pt x="20" y="30"/>
                    </a:cubicBezTo>
                    <a:cubicBezTo>
                      <a:pt x="17" y="33"/>
                      <a:pt x="14" y="35"/>
                      <a:pt x="10" y="35"/>
                    </a:cubicBezTo>
                    <a:cubicBezTo>
                      <a:pt x="6" y="35"/>
                      <a:pt x="4" y="33"/>
                      <a:pt x="2" y="32"/>
                    </a:cubicBezTo>
                    <a:cubicBezTo>
                      <a:pt x="1" y="30"/>
                      <a:pt x="0" y="27"/>
                      <a:pt x="0" y="25"/>
                    </a:cubicBezTo>
                    <a:cubicBezTo>
                      <a:pt x="0" y="18"/>
                      <a:pt x="6" y="13"/>
                      <a:pt x="17" y="13"/>
                    </a:cubicBezTo>
                    <a:cubicBezTo>
                      <a:pt x="18" y="13"/>
                      <a:pt x="18" y="13"/>
                      <a:pt x="20" y="13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8"/>
                      <a:pt x="19" y="7"/>
                      <a:pt x="19" y="6"/>
                    </a:cubicBezTo>
                    <a:cubicBezTo>
                      <a:pt x="17" y="5"/>
                      <a:pt x="16" y="4"/>
                      <a:pt x="14" y="4"/>
                    </a:cubicBezTo>
                    <a:cubicBezTo>
                      <a:pt x="12" y="4"/>
                      <a:pt x="10" y="4"/>
                      <a:pt x="8" y="6"/>
                    </a:cubicBezTo>
                    <a:cubicBezTo>
                      <a:pt x="6" y="6"/>
                      <a:pt x="5" y="7"/>
                      <a:pt x="4" y="8"/>
                    </a:cubicBezTo>
                    <a:lnTo>
                      <a:pt x="1" y="4"/>
                    </a:lnTo>
                    <a:close/>
                    <a:moveTo>
                      <a:pt x="19" y="17"/>
                    </a:moveTo>
                    <a:cubicBezTo>
                      <a:pt x="18" y="17"/>
                      <a:pt x="18" y="17"/>
                      <a:pt x="17" y="17"/>
                    </a:cubicBezTo>
                    <a:cubicBezTo>
                      <a:pt x="12" y="17"/>
                      <a:pt x="9" y="18"/>
                      <a:pt x="7" y="19"/>
                    </a:cubicBezTo>
                    <a:cubicBezTo>
                      <a:pt x="6" y="21"/>
                      <a:pt x="6" y="22"/>
                      <a:pt x="6" y="25"/>
                    </a:cubicBezTo>
                    <a:cubicBezTo>
                      <a:pt x="6" y="29"/>
                      <a:pt x="7" y="31"/>
                      <a:pt x="11" y="31"/>
                    </a:cubicBezTo>
                    <a:cubicBezTo>
                      <a:pt x="15" y="31"/>
                      <a:pt x="18" y="29"/>
                      <a:pt x="19" y="26"/>
                    </a:cubicBezTo>
                    <a:lnTo>
                      <a:pt x="19" y="17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2" name="Freeform 196"/>
              <p:cNvSpPr>
                <a:spLocks/>
              </p:cNvSpPr>
              <p:nvPr/>
            </p:nvSpPr>
            <p:spPr bwMode="auto">
              <a:xfrm>
                <a:off x="3565" y="901"/>
                <a:ext cx="66" cy="158"/>
              </a:xfrm>
              <a:custGeom>
                <a:avLst/>
                <a:gdLst/>
                <a:ahLst/>
                <a:cxnLst>
                  <a:cxn ang="0">
                    <a:pos x="18" y="10"/>
                  </a:cxn>
                  <a:cxn ang="0">
                    <a:pos x="16" y="14"/>
                  </a:cxn>
                  <a:cxn ang="0">
                    <a:pos x="9" y="14"/>
                  </a:cxn>
                  <a:cxn ang="0">
                    <a:pos x="9" y="35"/>
                  </a:cxn>
                  <a:cxn ang="0">
                    <a:pos x="13" y="40"/>
                  </a:cxn>
                  <a:cxn ang="0">
                    <a:pos x="17" y="39"/>
                  </a:cxn>
                  <a:cxn ang="0">
                    <a:pos x="17" y="42"/>
                  </a:cxn>
                  <a:cxn ang="0">
                    <a:pos x="12" y="44"/>
                  </a:cxn>
                  <a:cxn ang="0">
                    <a:pos x="7" y="43"/>
                  </a:cxn>
                  <a:cxn ang="0">
                    <a:pos x="4" y="36"/>
                  </a:cxn>
                  <a:cxn ang="0">
                    <a:pos x="4" y="14"/>
                  </a:cxn>
                  <a:cxn ang="0">
                    <a:pos x="0" y="14"/>
                  </a:cxn>
                  <a:cxn ang="0">
                    <a:pos x="0" y="10"/>
                  </a:cxn>
                  <a:cxn ang="0">
                    <a:pos x="4" y="10"/>
                  </a:cxn>
                  <a:cxn ang="0">
                    <a:pos x="4" y="9"/>
                  </a:cxn>
                  <a:cxn ang="0">
                    <a:pos x="5" y="2"/>
                  </a:cxn>
                  <a:cxn ang="0">
                    <a:pos x="5" y="2"/>
                  </a:cxn>
                  <a:cxn ang="0">
                    <a:pos x="10" y="0"/>
                  </a:cxn>
                  <a:cxn ang="0">
                    <a:pos x="9" y="10"/>
                  </a:cxn>
                  <a:cxn ang="0">
                    <a:pos x="18" y="10"/>
                  </a:cxn>
                </a:cxnLst>
                <a:rect l="0" t="0" r="r" b="b"/>
                <a:pathLst>
                  <a:path w="18" h="44">
                    <a:moveTo>
                      <a:pt x="18" y="10"/>
                    </a:moveTo>
                    <a:cubicBezTo>
                      <a:pt x="16" y="14"/>
                      <a:pt x="16" y="14"/>
                      <a:pt x="16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38"/>
                      <a:pt x="10" y="40"/>
                      <a:pt x="13" y="40"/>
                    </a:cubicBezTo>
                    <a:cubicBezTo>
                      <a:pt x="15" y="40"/>
                      <a:pt x="16" y="40"/>
                      <a:pt x="17" y="39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16" y="43"/>
                      <a:pt x="14" y="44"/>
                      <a:pt x="12" y="44"/>
                    </a:cubicBezTo>
                    <a:cubicBezTo>
                      <a:pt x="10" y="44"/>
                      <a:pt x="9" y="43"/>
                      <a:pt x="7" y="43"/>
                    </a:cubicBezTo>
                    <a:cubicBezTo>
                      <a:pt x="5" y="42"/>
                      <a:pt x="4" y="40"/>
                      <a:pt x="4" y="36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6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9" y="5"/>
                      <a:pt x="9" y="10"/>
                    </a:cubicBezTo>
                    <a:lnTo>
                      <a:pt x="18" y="10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3" name="Freeform 197"/>
              <p:cNvSpPr>
                <a:spLocks noEditPoints="1"/>
              </p:cNvSpPr>
              <p:nvPr/>
            </p:nvSpPr>
            <p:spPr bwMode="auto">
              <a:xfrm>
                <a:off x="3650" y="933"/>
                <a:ext cx="105" cy="126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6" y="6"/>
                  </a:cxn>
                  <a:cxn ang="0">
                    <a:pos x="29" y="18"/>
                  </a:cxn>
                  <a:cxn ang="0">
                    <a:pos x="24" y="32"/>
                  </a:cxn>
                  <a:cxn ang="0">
                    <a:pos x="15" y="35"/>
                  </a:cxn>
                  <a:cxn ang="0">
                    <a:pos x="0" y="17"/>
                  </a:cxn>
                  <a:cxn ang="0">
                    <a:pos x="14" y="0"/>
                  </a:cxn>
                  <a:cxn ang="0">
                    <a:pos x="14" y="4"/>
                  </a:cxn>
                  <a:cxn ang="0">
                    <a:pos x="8" y="8"/>
                  </a:cxn>
                  <a:cxn ang="0">
                    <a:pos x="6" y="16"/>
                  </a:cxn>
                  <a:cxn ang="0">
                    <a:pos x="8" y="27"/>
                  </a:cxn>
                  <a:cxn ang="0">
                    <a:pos x="15" y="30"/>
                  </a:cxn>
                  <a:cxn ang="0">
                    <a:pos x="22" y="26"/>
                  </a:cxn>
                  <a:cxn ang="0">
                    <a:pos x="23" y="18"/>
                  </a:cxn>
                  <a:cxn ang="0">
                    <a:pos x="21" y="8"/>
                  </a:cxn>
                  <a:cxn ang="0">
                    <a:pos x="14" y="4"/>
                  </a:cxn>
                </a:cxnLst>
                <a:rect l="0" t="0" r="r" b="b"/>
                <a:pathLst>
                  <a:path w="29" h="35">
                    <a:moveTo>
                      <a:pt x="14" y="0"/>
                    </a:moveTo>
                    <a:cubicBezTo>
                      <a:pt x="20" y="0"/>
                      <a:pt x="23" y="2"/>
                      <a:pt x="26" y="6"/>
                    </a:cubicBezTo>
                    <a:cubicBezTo>
                      <a:pt x="28" y="9"/>
                      <a:pt x="29" y="13"/>
                      <a:pt x="29" y="18"/>
                    </a:cubicBezTo>
                    <a:cubicBezTo>
                      <a:pt x="29" y="24"/>
                      <a:pt x="27" y="28"/>
                      <a:pt x="24" y="32"/>
                    </a:cubicBezTo>
                    <a:cubicBezTo>
                      <a:pt x="21" y="34"/>
                      <a:pt x="18" y="35"/>
                      <a:pt x="15" y="35"/>
                    </a:cubicBezTo>
                    <a:cubicBezTo>
                      <a:pt x="6" y="35"/>
                      <a:pt x="0" y="28"/>
                      <a:pt x="0" y="17"/>
                    </a:cubicBezTo>
                    <a:cubicBezTo>
                      <a:pt x="0" y="7"/>
                      <a:pt x="6" y="0"/>
                      <a:pt x="14" y="0"/>
                    </a:cubicBezTo>
                    <a:close/>
                    <a:moveTo>
                      <a:pt x="14" y="4"/>
                    </a:moveTo>
                    <a:cubicBezTo>
                      <a:pt x="11" y="4"/>
                      <a:pt x="9" y="6"/>
                      <a:pt x="8" y="8"/>
                    </a:cubicBezTo>
                    <a:cubicBezTo>
                      <a:pt x="6" y="10"/>
                      <a:pt x="6" y="12"/>
                      <a:pt x="6" y="16"/>
                    </a:cubicBezTo>
                    <a:cubicBezTo>
                      <a:pt x="6" y="21"/>
                      <a:pt x="7" y="25"/>
                      <a:pt x="8" y="27"/>
                    </a:cubicBezTo>
                    <a:cubicBezTo>
                      <a:pt x="9" y="29"/>
                      <a:pt x="12" y="30"/>
                      <a:pt x="15" y="30"/>
                    </a:cubicBezTo>
                    <a:cubicBezTo>
                      <a:pt x="18" y="30"/>
                      <a:pt x="21" y="29"/>
                      <a:pt x="22" y="26"/>
                    </a:cubicBezTo>
                    <a:cubicBezTo>
                      <a:pt x="23" y="23"/>
                      <a:pt x="23" y="22"/>
                      <a:pt x="23" y="18"/>
                    </a:cubicBezTo>
                    <a:cubicBezTo>
                      <a:pt x="23" y="14"/>
                      <a:pt x="22" y="11"/>
                      <a:pt x="21" y="8"/>
                    </a:cubicBezTo>
                    <a:cubicBezTo>
                      <a:pt x="20" y="6"/>
                      <a:pt x="17" y="4"/>
                      <a:pt x="14" y="4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4" name="Freeform 198"/>
              <p:cNvSpPr>
                <a:spLocks/>
              </p:cNvSpPr>
              <p:nvPr/>
            </p:nvSpPr>
            <p:spPr bwMode="auto">
              <a:xfrm>
                <a:off x="3785" y="933"/>
                <a:ext cx="66" cy="12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5" y="0"/>
                  </a:cxn>
                  <a:cxn ang="0">
                    <a:pos x="6" y="5"/>
                  </a:cxn>
                  <a:cxn ang="0">
                    <a:pos x="6" y="5"/>
                  </a:cxn>
                  <a:cxn ang="0">
                    <a:pos x="16" y="0"/>
                  </a:cxn>
                  <a:cxn ang="0">
                    <a:pos x="18" y="0"/>
                  </a:cxn>
                  <a:cxn ang="0">
                    <a:pos x="15" y="6"/>
                  </a:cxn>
                  <a:cxn ang="0">
                    <a:pos x="14" y="5"/>
                  </a:cxn>
                  <a:cxn ang="0">
                    <a:pos x="8" y="8"/>
                  </a:cxn>
                  <a:cxn ang="0">
                    <a:pos x="7" y="13"/>
                  </a:cxn>
                  <a:cxn ang="0">
                    <a:pos x="7" y="34"/>
                  </a:cxn>
                  <a:cxn ang="0">
                    <a:pos x="1" y="34"/>
                  </a:cxn>
                  <a:cxn ang="0">
                    <a:pos x="1" y="9"/>
                  </a:cxn>
                  <a:cxn ang="0">
                    <a:pos x="0" y="1"/>
                  </a:cxn>
                </a:cxnLst>
                <a:rect l="0" t="0" r="r" b="b"/>
                <a:pathLst>
                  <a:path w="18" h="34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2"/>
                      <a:pt x="6" y="3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9" y="2"/>
                      <a:pt x="12" y="0"/>
                      <a:pt x="16" y="0"/>
                    </a:cubicBezTo>
                    <a:cubicBezTo>
                      <a:pt x="17" y="0"/>
                      <a:pt x="18" y="0"/>
                      <a:pt x="18" y="0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5"/>
                      <a:pt x="15" y="5"/>
                      <a:pt x="14" y="5"/>
                    </a:cubicBezTo>
                    <a:cubicBezTo>
                      <a:pt x="12" y="5"/>
                      <a:pt x="10" y="6"/>
                      <a:pt x="8" y="8"/>
                    </a:cubicBezTo>
                    <a:cubicBezTo>
                      <a:pt x="7" y="9"/>
                      <a:pt x="7" y="10"/>
                      <a:pt x="7" y="13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5"/>
                      <a:pt x="1" y="3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5" name="Freeform 199"/>
              <p:cNvSpPr>
                <a:spLocks/>
              </p:cNvSpPr>
              <p:nvPr/>
            </p:nvSpPr>
            <p:spPr bwMode="auto">
              <a:xfrm>
                <a:off x="3851" y="933"/>
                <a:ext cx="101" cy="169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5" y="0"/>
                  </a:cxn>
                  <a:cxn ang="0">
                    <a:pos x="12" y="21"/>
                  </a:cxn>
                  <a:cxn ang="0">
                    <a:pos x="14" y="29"/>
                  </a:cxn>
                  <a:cxn ang="0">
                    <a:pos x="14" y="29"/>
                  </a:cxn>
                  <a:cxn ang="0">
                    <a:pos x="16" y="22"/>
                  </a:cxn>
                  <a:cxn ang="0">
                    <a:pos x="22" y="1"/>
                  </a:cxn>
                  <a:cxn ang="0">
                    <a:pos x="28" y="1"/>
                  </a:cxn>
                  <a:cxn ang="0">
                    <a:pos x="17" y="35"/>
                  </a:cxn>
                  <a:cxn ang="0">
                    <a:pos x="12" y="44"/>
                  </a:cxn>
                  <a:cxn ang="0">
                    <a:pos x="6" y="47"/>
                  </a:cxn>
                  <a:cxn ang="0">
                    <a:pos x="5" y="44"/>
                  </a:cxn>
                  <a:cxn ang="0">
                    <a:pos x="9" y="41"/>
                  </a:cxn>
                  <a:cxn ang="0">
                    <a:pos x="12" y="34"/>
                  </a:cxn>
                  <a:cxn ang="0">
                    <a:pos x="10" y="34"/>
                  </a:cxn>
                  <a:cxn ang="0">
                    <a:pos x="7" y="22"/>
                  </a:cxn>
                  <a:cxn ang="0">
                    <a:pos x="0" y="1"/>
                  </a:cxn>
                </a:cxnLst>
                <a:rect l="0" t="0" r="r" b="b"/>
                <a:pathLst>
                  <a:path w="28" h="47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3" y="24"/>
                      <a:pt x="14" y="29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9"/>
                      <a:pt x="15" y="25"/>
                      <a:pt x="16" y="22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6" y="38"/>
                      <a:pt x="14" y="42"/>
                      <a:pt x="12" y="44"/>
                    </a:cubicBezTo>
                    <a:cubicBezTo>
                      <a:pt x="10" y="46"/>
                      <a:pt x="8" y="47"/>
                      <a:pt x="6" y="47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6" y="43"/>
                      <a:pt x="8" y="42"/>
                      <a:pt x="9" y="41"/>
                    </a:cubicBezTo>
                    <a:cubicBezTo>
                      <a:pt x="11" y="39"/>
                      <a:pt x="12" y="37"/>
                      <a:pt x="12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0" y="32"/>
                      <a:pt x="8" y="25"/>
                      <a:pt x="7" y="2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6" name="Freeform 200"/>
              <p:cNvSpPr>
                <a:spLocks/>
              </p:cNvSpPr>
              <p:nvPr/>
            </p:nvSpPr>
            <p:spPr bwMode="auto">
              <a:xfrm>
                <a:off x="4058" y="883"/>
                <a:ext cx="73" cy="173"/>
              </a:xfrm>
              <a:custGeom>
                <a:avLst/>
                <a:gdLst/>
                <a:ahLst/>
                <a:cxnLst>
                  <a:cxn ang="0">
                    <a:pos x="18" y="5"/>
                  </a:cxn>
                  <a:cxn ang="0">
                    <a:pos x="13" y="4"/>
                  </a:cxn>
                  <a:cxn ang="0">
                    <a:pos x="9" y="10"/>
                  </a:cxn>
                  <a:cxn ang="0">
                    <a:pos x="9" y="15"/>
                  </a:cxn>
                  <a:cxn ang="0">
                    <a:pos x="18" y="15"/>
                  </a:cxn>
                  <a:cxn ang="0">
                    <a:pos x="16" y="19"/>
                  </a:cxn>
                  <a:cxn ang="0">
                    <a:pos x="9" y="19"/>
                  </a:cxn>
                  <a:cxn ang="0">
                    <a:pos x="9" y="48"/>
                  </a:cxn>
                  <a:cxn ang="0">
                    <a:pos x="3" y="48"/>
                  </a:cxn>
                  <a:cxn ang="0">
                    <a:pos x="3" y="19"/>
                  </a:cxn>
                  <a:cxn ang="0">
                    <a:pos x="0" y="19"/>
                  </a:cxn>
                  <a:cxn ang="0">
                    <a:pos x="0" y="15"/>
                  </a:cxn>
                  <a:cxn ang="0">
                    <a:pos x="3" y="15"/>
                  </a:cxn>
                  <a:cxn ang="0">
                    <a:pos x="3" y="10"/>
                  </a:cxn>
                  <a:cxn ang="0">
                    <a:pos x="7" y="1"/>
                  </a:cxn>
                  <a:cxn ang="0">
                    <a:pos x="13" y="0"/>
                  </a:cxn>
                  <a:cxn ang="0">
                    <a:pos x="20" y="2"/>
                  </a:cxn>
                  <a:cxn ang="0">
                    <a:pos x="18" y="5"/>
                  </a:cxn>
                </a:cxnLst>
                <a:rect l="0" t="0" r="r" b="b"/>
                <a:pathLst>
                  <a:path w="20" h="48">
                    <a:moveTo>
                      <a:pt x="18" y="5"/>
                    </a:moveTo>
                    <a:cubicBezTo>
                      <a:pt x="17" y="5"/>
                      <a:pt x="15" y="4"/>
                      <a:pt x="13" y="4"/>
                    </a:cubicBezTo>
                    <a:cubicBezTo>
                      <a:pt x="10" y="4"/>
                      <a:pt x="9" y="6"/>
                      <a:pt x="9" y="10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5"/>
                      <a:pt x="5" y="3"/>
                      <a:pt x="7" y="1"/>
                    </a:cubicBezTo>
                    <a:cubicBezTo>
                      <a:pt x="8" y="0"/>
                      <a:pt x="10" y="0"/>
                      <a:pt x="13" y="0"/>
                    </a:cubicBezTo>
                    <a:cubicBezTo>
                      <a:pt x="16" y="0"/>
                      <a:pt x="18" y="0"/>
                      <a:pt x="20" y="2"/>
                    </a:cubicBez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7" name="Freeform 201"/>
              <p:cNvSpPr>
                <a:spLocks noEditPoints="1"/>
              </p:cNvSpPr>
              <p:nvPr/>
            </p:nvSpPr>
            <p:spPr bwMode="auto">
              <a:xfrm>
                <a:off x="4131" y="933"/>
                <a:ext cx="101" cy="126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5" y="6"/>
                  </a:cxn>
                  <a:cxn ang="0">
                    <a:pos x="28" y="18"/>
                  </a:cxn>
                  <a:cxn ang="0">
                    <a:pos x="23" y="32"/>
                  </a:cxn>
                  <a:cxn ang="0">
                    <a:pos x="14" y="35"/>
                  </a:cxn>
                  <a:cxn ang="0">
                    <a:pos x="0" y="17"/>
                  </a:cxn>
                  <a:cxn ang="0">
                    <a:pos x="14" y="0"/>
                  </a:cxn>
                  <a:cxn ang="0">
                    <a:pos x="14" y="4"/>
                  </a:cxn>
                  <a:cxn ang="0">
                    <a:pos x="7" y="8"/>
                  </a:cxn>
                  <a:cxn ang="0">
                    <a:pos x="5" y="16"/>
                  </a:cxn>
                  <a:cxn ang="0">
                    <a:pos x="7" y="27"/>
                  </a:cxn>
                  <a:cxn ang="0">
                    <a:pos x="14" y="30"/>
                  </a:cxn>
                  <a:cxn ang="0">
                    <a:pos x="21" y="26"/>
                  </a:cxn>
                  <a:cxn ang="0">
                    <a:pos x="22" y="18"/>
                  </a:cxn>
                  <a:cxn ang="0">
                    <a:pos x="21" y="8"/>
                  </a:cxn>
                  <a:cxn ang="0">
                    <a:pos x="14" y="4"/>
                  </a:cxn>
                </a:cxnLst>
                <a:rect l="0" t="0" r="r" b="b"/>
                <a:pathLst>
                  <a:path w="28" h="35">
                    <a:moveTo>
                      <a:pt x="14" y="0"/>
                    </a:moveTo>
                    <a:cubicBezTo>
                      <a:pt x="19" y="0"/>
                      <a:pt x="23" y="2"/>
                      <a:pt x="25" y="6"/>
                    </a:cubicBezTo>
                    <a:cubicBezTo>
                      <a:pt x="27" y="9"/>
                      <a:pt x="28" y="13"/>
                      <a:pt x="28" y="18"/>
                    </a:cubicBezTo>
                    <a:cubicBezTo>
                      <a:pt x="28" y="24"/>
                      <a:pt x="26" y="28"/>
                      <a:pt x="23" y="32"/>
                    </a:cubicBezTo>
                    <a:cubicBezTo>
                      <a:pt x="20" y="34"/>
                      <a:pt x="17" y="35"/>
                      <a:pt x="14" y="35"/>
                    </a:cubicBezTo>
                    <a:cubicBezTo>
                      <a:pt x="5" y="35"/>
                      <a:pt x="0" y="28"/>
                      <a:pt x="0" y="17"/>
                    </a:cubicBezTo>
                    <a:cubicBezTo>
                      <a:pt x="0" y="7"/>
                      <a:pt x="5" y="0"/>
                      <a:pt x="14" y="0"/>
                    </a:cubicBezTo>
                    <a:close/>
                    <a:moveTo>
                      <a:pt x="14" y="4"/>
                    </a:moveTo>
                    <a:cubicBezTo>
                      <a:pt x="11" y="4"/>
                      <a:pt x="8" y="6"/>
                      <a:pt x="7" y="8"/>
                    </a:cubicBezTo>
                    <a:cubicBezTo>
                      <a:pt x="6" y="10"/>
                      <a:pt x="5" y="12"/>
                      <a:pt x="5" y="16"/>
                    </a:cubicBezTo>
                    <a:cubicBezTo>
                      <a:pt x="5" y="21"/>
                      <a:pt x="6" y="25"/>
                      <a:pt x="7" y="27"/>
                    </a:cubicBezTo>
                    <a:cubicBezTo>
                      <a:pt x="8" y="29"/>
                      <a:pt x="11" y="30"/>
                      <a:pt x="14" y="30"/>
                    </a:cubicBezTo>
                    <a:cubicBezTo>
                      <a:pt x="17" y="30"/>
                      <a:pt x="20" y="29"/>
                      <a:pt x="21" y="26"/>
                    </a:cubicBezTo>
                    <a:cubicBezTo>
                      <a:pt x="22" y="23"/>
                      <a:pt x="22" y="22"/>
                      <a:pt x="22" y="18"/>
                    </a:cubicBezTo>
                    <a:cubicBezTo>
                      <a:pt x="22" y="14"/>
                      <a:pt x="22" y="11"/>
                      <a:pt x="21" y="8"/>
                    </a:cubicBezTo>
                    <a:cubicBezTo>
                      <a:pt x="19" y="6"/>
                      <a:pt x="16" y="4"/>
                      <a:pt x="14" y="4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8" name="Freeform 202"/>
              <p:cNvSpPr>
                <a:spLocks/>
              </p:cNvSpPr>
              <p:nvPr/>
            </p:nvSpPr>
            <p:spPr bwMode="auto">
              <a:xfrm>
                <a:off x="4263" y="933"/>
                <a:ext cx="64" cy="12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6" y="0"/>
                  </a:cxn>
                  <a:cxn ang="0">
                    <a:pos x="7" y="5"/>
                  </a:cxn>
                  <a:cxn ang="0">
                    <a:pos x="7" y="5"/>
                  </a:cxn>
                  <a:cxn ang="0">
                    <a:pos x="16" y="0"/>
                  </a:cxn>
                  <a:cxn ang="0">
                    <a:pos x="18" y="0"/>
                  </a:cxn>
                  <a:cxn ang="0">
                    <a:pos x="16" y="6"/>
                  </a:cxn>
                  <a:cxn ang="0">
                    <a:pos x="14" y="5"/>
                  </a:cxn>
                  <a:cxn ang="0">
                    <a:pos x="9" y="8"/>
                  </a:cxn>
                  <a:cxn ang="0">
                    <a:pos x="7" y="13"/>
                  </a:cxn>
                  <a:cxn ang="0">
                    <a:pos x="7" y="34"/>
                  </a:cxn>
                  <a:cxn ang="0">
                    <a:pos x="2" y="34"/>
                  </a:cxn>
                  <a:cxn ang="0">
                    <a:pos x="2" y="9"/>
                  </a:cxn>
                  <a:cxn ang="0">
                    <a:pos x="0" y="1"/>
                  </a:cxn>
                </a:cxnLst>
                <a:rect l="0" t="0" r="r" b="b"/>
                <a:pathLst>
                  <a:path w="18" h="34">
                    <a:moveTo>
                      <a:pt x="0" y="1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2"/>
                      <a:pt x="7" y="3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2"/>
                      <a:pt x="13" y="0"/>
                      <a:pt x="16" y="0"/>
                    </a:cubicBezTo>
                    <a:cubicBezTo>
                      <a:pt x="17" y="0"/>
                      <a:pt x="18" y="0"/>
                      <a:pt x="18" y="0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5"/>
                      <a:pt x="15" y="5"/>
                      <a:pt x="14" y="5"/>
                    </a:cubicBezTo>
                    <a:cubicBezTo>
                      <a:pt x="12" y="5"/>
                      <a:pt x="10" y="6"/>
                      <a:pt x="9" y="8"/>
                    </a:cubicBezTo>
                    <a:cubicBezTo>
                      <a:pt x="7" y="9"/>
                      <a:pt x="7" y="10"/>
                      <a:pt x="7" y="13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5"/>
                      <a:pt x="1" y="3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9" name="Freeform 203"/>
              <p:cNvSpPr>
                <a:spLocks noEditPoints="1"/>
              </p:cNvSpPr>
              <p:nvPr/>
            </p:nvSpPr>
            <p:spPr bwMode="auto">
              <a:xfrm>
                <a:off x="4426" y="933"/>
                <a:ext cx="94" cy="122"/>
              </a:xfrm>
              <a:custGeom>
                <a:avLst/>
                <a:gdLst/>
                <a:ahLst/>
                <a:cxnLst>
                  <a:cxn ang="0">
                    <a:pos x="23" y="27"/>
                  </a:cxn>
                  <a:cxn ang="0">
                    <a:pos x="25" y="30"/>
                  </a:cxn>
                  <a:cxn ang="0">
                    <a:pos x="14" y="34"/>
                  </a:cxn>
                  <a:cxn ang="0">
                    <a:pos x="0" y="17"/>
                  </a:cxn>
                  <a:cxn ang="0">
                    <a:pos x="4" y="4"/>
                  </a:cxn>
                  <a:cxn ang="0">
                    <a:pos x="13" y="0"/>
                  </a:cxn>
                  <a:cxn ang="0">
                    <a:pos x="22" y="3"/>
                  </a:cxn>
                  <a:cxn ang="0">
                    <a:pos x="26" y="17"/>
                  </a:cxn>
                  <a:cxn ang="0">
                    <a:pos x="26" y="18"/>
                  </a:cxn>
                  <a:cxn ang="0">
                    <a:pos x="5" y="18"/>
                  </a:cxn>
                  <a:cxn ang="0">
                    <a:pos x="5" y="19"/>
                  </a:cxn>
                  <a:cxn ang="0">
                    <a:pos x="7" y="26"/>
                  </a:cxn>
                  <a:cxn ang="0">
                    <a:pos x="15" y="30"/>
                  </a:cxn>
                  <a:cxn ang="0">
                    <a:pos x="23" y="27"/>
                  </a:cxn>
                  <a:cxn ang="0">
                    <a:pos x="5" y="14"/>
                  </a:cxn>
                  <a:cxn ang="0">
                    <a:pos x="21" y="14"/>
                  </a:cxn>
                  <a:cxn ang="0">
                    <a:pos x="19" y="7"/>
                  </a:cxn>
                  <a:cxn ang="0">
                    <a:pos x="13" y="4"/>
                  </a:cxn>
                  <a:cxn ang="0">
                    <a:pos x="5" y="14"/>
                  </a:cxn>
                </a:cxnLst>
                <a:rect l="0" t="0" r="r" b="b"/>
                <a:pathLst>
                  <a:path w="26" h="34">
                    <a:moveTo>
                      <a:pt x="23" y="27"/>
                    </a:moveTo>
                    <a:cubicBezTo>
                      <a:pt x="25" y="30"/>
                      <a:pt x="25" y="30"/>
                      <a:pt x="25" y="30"/>
                    </a:cubicBezTo>
                    <a:cubicBezTo>
                      <a:pt x="22" y="33"/>
                      <a:pt x="18" y="34"/>
                      <a:pt x="14" y="34"/>
                    </a:cubicBezTo>
                    <a:cubicBezTo>
                      <a:pt x="5" y="34"/>
                      <a:pt x="0" y="28"/>
                      <a:pt x="0" y="17"/>
                    </a:cubicBezTo>
                    <a:cubicBezTo>
                      <a:pt x="0" y="11"/>
                      <a:pt x="1" y="8"/>
                      <a:pt x="4" y="4"/>
                    </a:cubicBezTo>
                    <a:cubicBezTo>
                      <a:pt x="6" y="1"/>
                      <a:pt x="9" y="0"/>
                      <a:pt x="13" y="0"/>
                    </a:cubicBezTo>
                    <a:cubicBezTo>
                      <a:pt x="17" y="0"/>
                      <a:pt x="20" y="1"/>
                      <a:pt x="22" y="3"/>
                    </a:cubicBezTo>
                    <a:cubicBezTo>
                      <a:pt x="25" y="6"/>
                      <a:pt x="26" y="9"/>
                      <a:pt x="26" y="17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22"/>
                      <a:pt x="6" y="24"/>
                      <a:pt x="7" y="26"/>
                    </a:cubicBezTo>
                    <a:cubicBezTo>
                      <a:pt x="9" y="29"/>
                      <a:pt x="12" y="30"/>
                      <a:pt x="15" y="30"/>
                    </a:cubicBezTo>
                    <a:cubicBezTo>
                      <a:pt x="18" y="30"/>
                      <a:pt x="21" y="29"/>
                      <a:pt x="23" y="27"/>
                    </a:cubicBezTo>
                    <a:close/>
                    <a:moveTo>
                      <a:pt x="5" y="14"/>
                    </a:move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1"/>
                      <a:pt x="20" y="8"/>
                      <a:pt x="19" y="7"/>
                    </a:cubicBezTo>
                    <a:cubicBezTo>
                      <a:pt x="18" y="5"/>
                      <a:pt x="16" y="4"/>
                      <a:pt x="13" y="4"/>
                    </a:cubicBezTo>
                    <a:cubicBezTo>
                      <a:pt x="8" y="4"/>
                      <a:pt x="6" y="7"/>
                      <a:pt x="5" y="14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0" name="Oval 204"/>
              <p:cNvSpPr>
                <a:spLocks noChangeArrowheads="1"/>
              </p:cNvSpPr>
              <p:nvPr/>
            </p:nvSpPr>
            <p:spPr bwMode="auto">
              <a:xfrm>
                <a:off x="4548" y="973"/>
                <a:ext cx="34" cy="32"/>
              </a:xfrm>
              <a:prstGeom prst="ellipse">
                <a:avLst/>
              </a:pr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1" name="Freeform 205"/>
              <p:cNvSpPr>
                <a:spLocks/>
              </p:cNvSpPr>
              <p:nvPr/>
            </p:nvSpPr>
            <p:spPr bwMode="auto">
              <a:xfrm>
                <a:off x="4605" y="930"/>
                <a:ext cx="86" cy="135"/>
              </a:xfrm>
              <a:custGeom>
                <a:avLst/>
                <a:gdLst/>
                <a:ahLst/>
                <a:cxnLst>
                  <a:cxn ang="0">
                    <a:pos x="23" y="3"/>
                  </a:cxn>
                  <a:cxn ang="0">
                    <a:pos x="21" y="7"/>
                  </a:cxn>
                  <a:cxn ang="0">
                    <a:pos x="13" y="4"/>
                  </a:cxn>
                  <a:cxn ang="0">
                    <a:pos x="7" y="10"/>
                  </a:cxn>
                  <a:cxn ang="0">
                    <a:pos x="7" y="13"/>
                  </a:cxn>
                  <a:cxn ang="0">
                    <a:pos x="11" y="15"/>
                  </a:cxn>
                  <a:cxn ang="0">
                    <a:pos x="16" y="16"/>
                  </a:cxn>
                  <a:cxn ang="0">
                    <a:pos x="24" y="25"/>
                  </a:cxn>
                  <a:cxn ang="0">
                    <a:pos x="12" y="36"/>
                  </a:cxn>
                  <a:cxn ang="0">
                    <a:pos x="0" y="32"/>
                  </a:cxn>
                  <a:cxn ang="0">
                    <a:pos x="2" y="28"/>
                  </a:cxn>
                  <a:cxn ang="0">
                    <a:pos x="12" y="32"/>
                  </a:cxn>
                  <a:cxn ang="0">
                    <a:pos x="19" y="26"/>
                  </a:cxn>
                  <a:cxn ang="0">
                    <a:pos x="14" y="20"/>
                  </a:cxn>
                  <a:cxn ang="0">
                    <a:pos x="10" y="20"/>
                  </a:cxn>
                  <a:cxn ang="0">
                    <a:pos x="3" y="16"/>
                  </a:cxn>
                  <a:cxn ang="0">
                    <a:pos x="1" y="11"/>
                  </a:cxn>
                  <a:cxn ang="0">
                    <a:pos x="13" y="0"/>
                  </a:cxn>
                  <a:cxn ang="0">
                    <a:pos x="23" y="3"/>
                  </a:cxn>
                </a:cxnLst>
                <a:rect l="0" t="0" r="r" b="b"/>
                <a:pathLst>
                  <a:path w="24" h="36">
                    <a:moveTo>
                      <a:pt x="23" y="3"/>
                    </a:moveTo>
                    <a:cubicBezTo>
                      <a:pt x="21" y="7"/>
                      <a:pt x="21" y="7"/>
                      <a:pt x="21" y="7"/>
                    </a:cubicBezTo>
                    <a:cubicBezTo>
                      <a:pt x="18" y="5"/>
                      <a:pt x="16" y="4"/>
                      <a:pt x="13" y="4"/>
                    </a:cubicBezTo>
                    <a:cubicBezTo>
                      <a:pt x="9" y="4"/>
                      <a:pt x="7" y="7"/>
                      <a:pt x="7" y="10"/>
                    </a:cubicBezTo>
                    <a:cubicBezTo>
                      <a:pt x="7" y="11"/>
                      <a:pt x="7" y="12"/>
                      <a:pt x="7" y="13"/>
                    </a:cubicBezTo>
                    <a:cubicBezTo>
                      <a:pt x="8" y="14"/>
                      <a:pt x="9" y="14"/>
                      <a:pt x="11" y="1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22" y="17"/>
                      <a:pt x="24" y="20"/>
                      <a:pt x="24" y="25"/>
                    </a:cubicBezTo>
                    <a:cubicBezTo>
                      <a:pt x="24" y="31"/>
                      <a:pt x="19" y="36"/>
                      <a:pt x="12" y="36"/>
                    </a:cubicBezTo>
                    <a:cubicBezTo>
                      <a:pt x="8" y="36"/>
                      <a:pt x="3" y="34"/>
                      <a:pt x="0" y="32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5" y="30"/>
                      <a:pt x="9" y="32"/>
                      <a:pt x="12" y="32"/>
                    </a:cubicBezTo>
                    <a:cubicBezTo>
                      <a:pt x="16" y="32"/>
                      <a:pt x="19" y="29"/>
                      <a:pt x="19" y="26"/>
                    </a:cubicBezTo>
                    <a:cubicBezTo>
                      <a:pt x="19" y="23"/>
                      <a:pt x="17" y="21"/>
                      <a:pt x="14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7" y="19"/>
                      <a:pt x="5" y="18"/>
                      <a:pt x="3" y="16"/>
                    </a:cubicBezTo>
                    <a:cubicBezTo>
                      <a:pt x="2" y="15"/>
                      <a:pt x="1" y="13"/>
                      <a:pt x="1" y="11"/>
                    </a:cubicBezTo>
                    <a:cubicBezTo>
                      <a:pt x="1" y="5"/>
                      <a:pt x="6" y="0"/>
                      <a:pt x="13" y="0"/>
                    </a:cubicBezTo>
                    <a:cubicBezTo>
                      <a:pt x="16" y="0"/>
                      <a:pt x="20" y="1"/>
                      <a:pt x="23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2" name="Freeform 206"/>
              <p:cNvSpPr>
                <a:spLocks/>
              </p:cNvSpPr>
              <p:nvPr/>
            </p:nvSpPr>
            <p:spPr bwMode="auto">
              <a:xfrm>
                <a:off x="4715" y="933"/>
                <a:ext cx="88" cy="122"/>
              </a:xfrm>
              <a:custGeom>
                <a:avLst/>
                <a:gdLst/>
                <a:ahLst/>
                <a:cxnLst>
                  <a:cxn ang="0">
                    <a:pos x="23" y="3"/>
                  </a:cxn>
                  <a:cxn ang="0">
                    <a:pos x="20" y="7"/>
                  </a:cxn>
                  <a:cxn ang="0">
                    <a:pos x="14" y="4"/>
                  </a:cxn>
                  <a:cxn ang="0">
                    <a:pos x="8" y="8"/>
                  </a:cxn>
                  <a:cxn ang="0">
                    <a:pos x="6" y="19"/>
                  </a:cxn>
                  <a:cxn ang="0">
                    <a:pos x="14" y="30"/>
                  </a:cxn>
                  <a:cxn ang="0">
                    <a:pos x="21" y="27"/>
                  </a:cxn>
                  <a:cxn ang="0">
                    <a:pos x="24" y="30"/>
                  </a:cxn>
                  <a:cxn ang="0">
                    <a:pos x="14" y="34"/>
                  </a:cxn>
                  <a:cxn ang="0">
                    <a:pos x="3" y="29"/>
                  </a:cxn>
                  <a:cxn ang="0">
                    <a:pos x="0" y="18"/>
                  </a:cxn>
                  <a:cxn ang="0">
                    <a:pos x="5" y="4"/>
                  </a:cxn>
                  <a:cxn ang="0">
                    <a:pos x="14" y="0"/>
                  </a:cxn>
                  <a:cxn ang="0">
                    <a:pos x="23" y="3"/>
                  </a:cxn>
                </a:cxnLst>
                <a:rect l="0" t="0" r="r" b="b"/>
                <a:pathLst>
                  <a:path w="24" h="34">
                    <a:moveTo>
                      <a:pt x="23" y="3"/>
                    </a:moveTo>
                    <a:cubicBezTo>
                      <a:pt x="20" y="7"/>
                      <a:pt x="20" y="7"/>
                      <a:pt x="20" y="7"/>
                    </a:cubicBezTo>
                    <a:cubicBezTo>
                      <a:pt x="18" y="5"/>
                      <a:pt x="16" y="4"/>
                      <a:pt x="14" y="4"/>
                    </a:cubicBezTo>
                    <a:cubicBezTo>
                      <a:pt x="11" y="4"/>
                      <a:pt x="9" y="6"/>
                      <a:pt x="8" y="8"/>
                    </a:cubicBezTo>
                    <a:cubicBezTo>
                      <a:pt x="7" y="10"/>
                      <a:pt x="6" y="14"/>
                      <a:pt x="6" y="19"/>
                    </a:cubicBezTo>
                    <a:cubicBezTo>
                      <a:pt x="6" y="26"/>
                      <a:pt x="9" y="30"/>
                      <a:pt x="14" y="30"/>
                    </a:cubicBezTo>
                    <a:cubicBezTo>
                      <a:pt x="17" y="30"/>
                      <a:pt x="19" y="29"/>
                      <a:pt x="21" y="27"/>
                    </a:cubicBezTo>
                    <a:cubicBezTo>
                      <a:pt x="24" y="30"/>
                      <a:pt x="24" y="30"/>
                      <a:pt x="24" y="30"/>
                    </a:cubicBezTo>
                    <a:cubicBezTo>
                      <a:pt x="21" y="33"/>
                      <a:pt x="18" y="34"/>
                      <a:pt x="14" y="34"/>
                    </a:cubicBezTo>
                    <a:cubicBezTo>
                      <a:pt x="9" y="34"/>
                      <a:pt x="6" y="33"/>
                      <a:pt x="3" y="29"/>
                    </a:cubicBezTo>
                    <a:cubicBezTo>
                      <a:pt x="1" y="26"/>
                      <a:pt x="0" y="23"/>
                      <a:pt x="0" y="18"/>
                    </a:cubicBezTo>
                    <a:cubicBezTo>
                      <a:pt x="0" y="11"/>
                      <a:pt x="2" y="6"/>
                      <a:pt x="5" y="4"/>
                    </a:cubicBezTo>
                    <a:cubicBezTo>
                      <a:pt x="8" y="1"/>
                      <a:pt x="11" y="0"/>
                      <a:pt x="14" y="0"/>
                    </a:cubicBezTo>
                    <a:cubicBezTo>
                      <a:pt x="18" y="0"/>
                      <a:pt x="21" y="1"/>
                      <a:pt x="23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3" name="Freeform 207"/>
              <p:cNvSpPr>
                <a:spLocks noEditPoints="1"/>
              </p:cNvSpPr>
              <p:nvPr/>
            </p:nvSpPr>
            <p:spPr bwMode="auto">
              <a:xfrm>
                <a:off x="4821" y="883"/>
                <a:ext cx="30" cy="173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0" y="5"/>
                  </a:cxn>
                  <a:cxn ang="0">
                    <a:pos x="4" y="0"/>
                  </a:cxn>
                  <a:cxn ang="0">
                    <a:pos x="1" y="15"/>
                  </a:cxn>
                  <a:cxn ang="0">
                    <a:pos x="7" y="14"/>
                  </a:cxn>
                  <a:cxn ang="0">
                    <a:pos x="7" y="48"/>
                  </a:cxn>
                  <a:cxn ang="0">
                    <a:pos x="1" y="48"/>
                  </a:cxn>
                  <a:cxn ang="0">
                    <a:pos x="1" y="15"/>
                  </a:cxn>
                </a:cxnLst>
                <a:rect l="0" t="0" r="r" b="b"/>
                <a:pathLst>
                  <a:path w="8" h="48">
                    <a:moveTo>
                      <a:pt x="4" y="0"/>
                    </a:moveTo>
                    <a:cubicBezTo>
                      <a:pt x="6" y="0"/>
                      <a:pt x="8" y="2"/>
                      <a:pt x="8" y="5"/>
                    </a:cubicBezTo>
                    <a:cubicBezTo>
                      <a:pt x="8" y="7"/>
                      <a:pt x="6" y="9"/>
                      <a:pt x="4" y="9"/>
                    </a:cubicBezTo>
                    <a:cubicBezTo>
                      <a:pt x="2" y="9"/>
                      <a:pt x="0" y="7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lose/>
                    <a:moveTo>
                      <a:pt x="1" y="15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" y="48"/>
                      <a:pt x="1" y="48"/>
                      <a:pt x="1" y="48"/>
                    </a:cubicBezTo>
                    <a:lnTo>
                      <a:pt x="1" y="15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" name="Freeform 208"/>
              <p:cNvSpPr>
                <a:spLocks noEditPoints="1"/>
              </p:cNvSpPr>
              <p:nvPr/>
            </p:nvSpPr>
            <p:spPr bwMode="auto">
              <a:xfrm>
                <a:off x="4881" y="933"/>
                <a:ext cx="94" cy="122"/>
              </a:xfrm>
              <a:custGeom>
                <a:avLst/>
                <a:gdLst/>
                <a:ahLst/>
                <a:cxnLst>
                  <a:cxn ang="0">
                    <a:pos x="23" y="27"/>
                  </a:cxn>
                  <a:cxn ang="0">
                    <a:pos x="25" y="30"/>
                  </a:cxn>
                  <a:cxn ang="0">
                    <a:pos x="14" y="34"/>
                  </a:cxn>
                  <a:cxn ang="0">
                    <a:pos x="0" y="17"/>
                  </a:cxn>
                  <a:cxn ang="0">
                    <a:pos x="4" y="4"/>
                  </a:cxn>
                  <a:cxn ang="0">
                    <a:pos x="13" y="0"/>
                  </a:cxn>
                  <a:cxn ang="0">
                    <a:pos x="22" y="3"/>
                  </a:cxn>
                  <a:cxn ang="0">
                    <a:pos x="26" y="17"/>
                  </a:cxn>
                  <a:cxn ang="0">
                    <a:pos x="26" y="18"/>
                  </a:cxn>
                  <a:cxn ang="0">
                    <a:pos x="6" y="18"/>
                  </a:cxn>
                  <a:cxn ang="0">
                    <a:pos x="6" y="19"/>
                  </a:cxn>
                  <a:cxn ang="0">
                    <a:pos x="7" y="26"/>
                  </a:cxn>
                  <a:cxn ang="0">
                    <a:pos x="15" y="30"/>
                  </a:cxn>
                  <a:cxn ang="0">
                    <a:pos x="23" y="27"/>
                  </a:cxn>
                  <a:cxn ang="0">
                    <a:pos x="6" y="14"/>
                  </a:cxn>
                  <a:cxn ang="0">
                    <a:pos x="21" y="14"/>
                  </a:cxn>
                  <a:cxn ang="0">
                    <a:pos x="19" y="7"/>
                  </a:cxn>
                  <a:cxn ang="0">
                    <a:pos x="13" y="4"/>
                  </a:cxn>
                  <a:cxn ang="0">
                    <a:pos x="6" y="14"/>
                  </a:cxn>
                </a:cxnLst>
                <a:rect l="0" t="0" r="r" b="b"/>
                <a:pathLst>
                  <a:path w="26" h="34">
                    <a:moveTo>
                      <a:pt x="23" y="27"/>
                    </a:moveTo>
                    <a:cubicBezTo>
                      <a:pt x="25" y="30"/>
                      <a:pt x="25" y="30"/>
                      <a:pt x="25" y="30"/>
                    </a:cubicBezTo>
                    <a:cubicBezTo>
                      <a:pt x="22" y="33"/>
                      <a:pt x="18" y="34"/>
                      <a:pt x="14" y="34"/>
                    </a:cubicBezTo>
                    <a:cubicBezTo>
                      <a:pt x="5" y="34"/>
                      <a:pt x="0" y="28"/>
                      <a:pt x="0" y="17"/>
                    </a:cubicBezTo>
                    <a:cubicBezTo>
                      <a:pt x="0" y="11"/>
                      <a:pt x="1" y="8"/>
                      <a:pt x="4" y="4"/>
                    </a:cubicBezTo>
                    <a:cubicBezTo>
                      <a:pt x="6" y="1"/>
                      <a:pt x="9" y="0"/>
                      <a:pt x="13" y="0"/>
                    </a:cubicBezTo>
                    <a:cubicBezTo>
                      <a:pt x="17" y="0"/>
                      <a:pt x="20" y="1"/>
                      <a:pt x="22" y="3"/>
                    </a:cubicBezTo>
                    <a:cubicBezTo>
                      <a:pt x="25" y="6"/>
                      <a:pt x="26" y="9"/>
                      <a:pt x="26" y="17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22"/>
                      <a:pt x="6" y="24"/>
                      <a:pt x="7" y="26"/>
                    </a:cubicBezTo>
                    <a:cubicBezTo>
                      <a:pt x="9" y="29"/>
                      <a:pt x="12" y="30"/>
                      <a:pt x="15" y="30"/>
                    </a:cubicBezTo>
                    <a:cubicBezTo>
                      <a:pt x="18" y="30"/>
                      <a:pt x="21" y="29"/>
                      <a:pt x="23" y="27"/>
                    </a:cubicBezTo>
                    <a:close/>
                    <a:moveTo>
                      <a:pt x="6" y="14"/>
                    </a:move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1"/>
                      <a:pt x="20" y="8"/>
                      <a:pt x="19" y="7"/>
                    </a:cubicBezTo>
                    <a:cubicBezTo>
                      <a:pt x="18" y="5"/>
                      <a:pt x="16" y="4"/>
                      <a:pt x="13" y="4"/>
                    </a:cubicBezTo>
                    <a:cubicBezTo>
                      <a:pt x="8" y="4"/>
                      <a:pt x="6" y="7"/>
                      <a:pt x="6" y="14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5" name="Freeform 209"/>
              <p:cNvSpPr>
                <a:spLocks/>
              </p:cNvSpPr>
              <p:nvPr/>
            </p:nvSpPr>
            <p:spPr bwMode="auto">
              <a:xfrm>
                <a:off x="5005" y="933"/>
                <a:ext cx="90" cy="12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5" y="0"/>
                  </a:cxn>
                  <a:cxn ang="0">
                    <a:pos x="6" y="5"/>
                  </a:cxn>
                  <a:cxn ang="0">
                    <a:pos x="16" y="0"/>
                  </a:cxn>
                  <a:cxn ang="0">
                    <a:pos x="25" y="5"/>
                  </a:cxn>
                  <a:cxn ang="0">
                    <a:pos x="25" y="9"/>
                  </a:cxn>
                  <a:cxn ang="0">
                    <a:pos x="25" y="34"/>
                  </a:cxn>
                  <a:cxn ang="0">
                    <a:pos x="20" y="34"/>
                  </a:cxn>
                  <a:cxn ang="0">
                    <a:pos x="20" y="11"/>
                  </a:cxn>
                  <a:cxn ang="0">
                    <a:pos x="19" y="6"/>
                  </a:cxn>
                  <a:cxn ang="0">
                    <a:pos x="15" y="4"/>
                  </a:cxn>
                  <a:cxn ang="0">
                    <a:pos x="6" y="9"/>
                  </a:cxn>
                  <a:cxn ang="0">
                    <a:pos x="6" y="34"/>
                  </a:cxn>
                  <a:cxn ang="0">
                    <a:pos x="1" y="34"/>
                  </a:cxn>
                  <a:cxn ang="0">
                    <a:pos x="1" y="9"/>
                  </a:cxn>
                  <a:cxn ang="0">
                    <a:pos x="0" y="1"/>
                  </a:cxn>
                </a:cxnLst>
                <a:rect l="0" t="0" r="r" b="b"/>
                <a:pathLst>
                  <a:path w="25" h="34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2"/>
                      <a:pt x="6" y="3"/>
                      <a:pt x="6" y="5"/>
                    </a:cubicBezTo>
                    <a:cubicBezTo>
                      <a:pt x="10" y="2"/>
                      <a:pt x="13" y="0"/>
                      <a:pt x="16" y="0"/>
                    </a:cubicBezTo>
                    <a:cubicBezTo>
                      <a:pt x="20" y="0"/>
                      <a:pt x="23" y="2"/>
                      <a:pt x="25" y="5"/>
                    </a:cubicBezTo>
                    <a:cubicBezTo>
                      <a:pt x="25" y="6"/>
                      <a:pt x="25" y="7"/>
                      <a:pt x="25" y="9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8"/>
                      <a:pt x="20" y="7"/>
                      <a:pt x="19" y="6"/>
                    </a:cubicBezTo>
                    <a:cubicBezTo>
                      <a:pt x="18" y="5"/>
                      <a:pt x="17" y="4"/>
                      <a:pt x="15" y="4"/>
                    </a:cubicBezTo>
                    <a:cubicBezTo>
                      <a:pt x="13" y="4"/>
                      <a:pt x="9" y="7"/>
                      <a:pt x="6" y="9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5"/>
                      <a:pt x="1" y="4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6" name="Freeform 210"/>
              <p:cNvSpPr>
                <a:spLocks/>
              </p:cNvSpPr>
              <p:nvPr/>
            </p:nvSpPr>
            <p:spPr bwMode="auto">
              <a:xfrm>
                <a:off x="5131" y="933"/>
                <a:ext cx="85" cy="122"/>
              </a:xfrm>
              <a:custGeom>
                <a:avLst/>
                <a:gdLst/>
                <a:ahLst/>
                <a:cxnLst>
                  <a:cxn ang="0">
                    <a:pos x="22" y="3"/>
                  </a:cxn>
                  <a:cxn ang="0">
                    <a:pos x="20" y="7"/>
                  </a:cxn>
                  <a:cxn ang="0">
                    <a:pos x="13" y="4"/>
                  </a:cxn>
                  <a:cxn ang="0">
                    <a:pos x="7" y="8"/>
                  </a:cxn>
                  <a:cxn ang="0">
                    <a:pos x="5" y="19"/>
                  </a:cxn>
                  <a:cxn ang="0">
                    <a:pos x="13" y="30"/>
                  </a:cxn>
                  <a:cxn ang="0">
                    <a:pos x="20" y="27"/>
                  </a:cxn>
                  <a:cxn ang="0">
                    <a:pos x="23" y="30"/>
                  </a:cxn>
                  <a:cxn ang="0">
                    <a:pos x="13" y="34"/>
                  </a:cxn>
                  <a:cxn ang="0">
                    <a:pos x="3" y="29"/>
                  </a:cxn>
                  <a:cxn ang="0">
                    <a:pos x="0" y="18"/>
                  </a:cxn>
                  <a:cxn ang="0">
                    <a:pos x="5" y="4"/>
                  </a:cxn>
                  <a:cxn ang="0">
                    <a:pos x="13" y="0"/>
                  </a:cxn>
                  <a:cxn ang="0">
                    <a:pos x="22" y="3"/>
                  </a:cxn>
                </a:cxnLst>
                <a:rect l="0" t="0" r="r" b="b"/>
                <a:pathLst>
                  <a:path w="23" h="34">
                    <a:moveTo>
                      <a:pt x="22" y="3"/>
                    </a:moveTo>
                    <a:cubicBezTo>
                      <a:pt x="20" y="7"/>
                      <a:pt x="20" y="7"/>
                      <a:pt x="20" y="7"/>
                    </a:cubicBezTo>
                    <a:cubicBezTo>
                      <a:pt x="17" y="5"/>
                      <a:pt x="16" y="4"/>
                      <a:pt x="13" y="4"/>
                    </a:cubicBezTo>
                    <a:cubicBezTo>
                      <a:pt x="11" y="4"/>
                      <a:pt x="8" y="6"/>
                      <a:pt x="7" y="8"/>
                    </a:cubicBezTo>
                    <a:cubicBezTo>
                      <a:pt x="6" y="10"/>
                      <a:pt x="5" y="14"/>
                      <a:pt x="5" y="19"/>
                    </a:cubicBezTo>
                    <a:cubicBezTo>
                      <a:pt x="5" y="26"/>
                      <a:pt x="8" y="30"/>
                      <a:pt x="13" y="30"/>
                    </a:cubicBezTo>
                    <a:cubicBezTo>
                      <a:pt x="16" y="30"/>
                      <a:pt x="19" y="29"/>
                      <a:pt x="20" y="27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0" y="33"/>
                      <a:pt x="17" y="34"/>
                      <a:pt x="13" y="34"/>
                    </a:cubicBezTo>
                    <a:cubicBezTo>
                      <a:pt x="9" y="34"/>
                      <a:pt x="5" y="33"/>
                      <a:pt x="3" y="29"/>
                    </a:cubicBezTo>
                    <a:cubicBezTo>
                      <a:pt x="1" y="26"/>
                      <a:pt x="0" y="23"/>
                      <a:pt x="0" y="18"/>
                    </a:cubicBezTo>
                    <a:cubicBezTo>
                      <a:pt x="0" y="11"/>
                      <a:pt x="2" y="6"/>
                      <a:pt x="5" y="4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8" y="0"/>
                      <a:pt x="20" y="1"/>
                      <a:pt x="22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7" name="Freeform 211"/>
              <p:cNvSpPr>
                <a:spLocks noEditPoints="1"/>
              </p:cNvSpPr>
              <p:nvPr/>
            </p:nvSpPr>
            <p:spPr bwMode="auto">
              <a:xfrm>
                <a:off x="5228" y="933"/>
                <a:ext cx="100" cy="122"/>
              </a:xfrm>
              <a:custGeom>
                <a:avLst/>
                <a:gdLst/>
                <a:ahLst/>
                <a:cxnLst>
                  <a:cxn ang="0">
                    <a:pos x="24" y="27"/>
                  </a:cxn>
                  <a:cxn ang="0">
                    <a:pos x="26" y="30"/>
                  </a:cxn>
                  <a:cxn ang="0">
                    <a:pos x="15" y="34"/>
                  </a:cxn>
                  <a:cxn ang="0">
                    <a:pos x="0" y="17"/>
                  </a:cxn>
                  <a:cxn ang="0">
                    <a:pos x="4" y="4"/>
                  </a:cxn>
                  <a:cxn ang="0">
                    <a:pos x="14" y="0"/>
                  </a:cxn>
                  <a:cxn ang="0">
                    <a:pos x="23" y="3"/>
                  </a:cxn>
                  <a:cxn ang="0">
                    <a:pos x="27" y="17"/>
                  </a:cxn>
                  <a:cxn ang="0">
                    <a:pos x="27" y="18"/>
                  </a:cxn>
                  <a:cxn ang="0">
                    <a:pos x="6" y="18"/>
                  </a:cxn>
                  <a:cxn ang="0">
                    <a:pos x="6" y="19"/>
                  </a:cxn>
                  <a:cxn ang="0">
                    <a:pos x="8" y="26"/>
                  </a:cxn>
                  <a:cxn ang="0">
                    <a:pos x="16" y="30"/>
                  </a:cxn>
                  <a:cxn ang="0">
                    <a:pos x="24" y="27"/>
                  </a:cxn>
                  <a:cxn ang="0">
                    <a:pos x="6" y="14"/>
                  </a:cxn>
                  <a:cxn ang="0">
                    <a:pos x="21" y="14"/>
                  </a:cxn>
                  <a:cxn ang="0">
                    <a:pos x="20" y="7"/>
                  </a:cxn>
                  <a:cxn ang="0">
                    <a:pos x="14" y="4"/>
                  </a:cxn>
                  <a:cxn ang="0">
                    <a:pos x="6" y="14"/>
                  </a:cxn>
                </a:cxnLst>
                <a:rect l="0" t="0" r="r" b="b"/>
                <a:pathLst>
                  <a:path w="27" h="34">
                    <a:moveTo>
                      <a:pt x="24" y="27"/>
                    </a:moveTo>
                    <a:cubicBezTo>
                      <a:pt x="26" y="30"/>
                      <a:pt x="26" y="30"/>
                      <a:pt x="26" y="30"/>
                    </a:cubicBezTo>
                    <a:cubicBezTo>
                      <a:pt x="23" y="33"/>
                      <a:pt x="19" y="34"/>
                      <a:pt x="15" y="34"/>
                    </a:cubicBezTo>
                    <a:cubicBezTo>
                      <a:pt x="6" y="34"/>
                      <a:pt x="0" y="28"/>
                      <a:pt x="0" y="17"/>
                    </a:cubicBezTo>
                    <a:cubicBezTo>
                      <a:pt x="0" y="11"/>
                      <a:pt x="2" y="8"/>
                      <a:pt x="4" y="4"/>
                    </a:cubicBezTo>
                    <a:cubicBezTo>
                      <a:pt x="7" y="1"/>
                      <a:pt x="10" y="0"/>
                      <a:pt x="14" y="0"/>
                    </a:cubicBezTo>
                    <a:cubicBezTo>
                      <a:pt x="18" y="0"/>
                      <a:pt x="21" y="1"/>
                      <a:pt x="23" y="3"/>
                    </a:cubicBezTo>
                    <a:cubicBezTo>
                      <a:pt x="26" y="6"/>
                      <a:pt x="27" y="9"/>
                      <a:pt x="27" y="17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22"/>
                      <a:pt x="7" y="24"/>
                      <a:pt x="8" y="26"/>
                    </a:cubicBezTo>
                    <a:cubicBezTo>
                      <a:pt x="10" y="29"/>
                      <a:pt x="13" y="30"/>
                      <a:pt x="16" y="30"/>
                    </a:cubicBezTo>
                    <a:cubicBezTo>
                      <a:pt x="19" y="30"/>
                      <a:pt x="22" y="29"/>
                      <a:pt x="24" y="27"/>
                    </a:cubicBezTo>
                    <a:close/>
                    <a:moveTo>
                      <a:pt x="6" y="14"/>
                    </a:move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1"/>
                      <a:pt x="21" y="8"/>
                      <a:pt x="20" y="7"/>
                    </a:cubicBezTo>
                    <a:cubicBezTo>
                      <a:pt x="19" y="5"/>
                      <a:pt x="17" y="4"/>
                      <a:pt x="14" y="4"/>
                    </a:cubicBezTo>
                    <a:cubicBezTo>
                      <a:pt x="9" y="4"/>
                      <a:pt x="7" y="7"/>
                      <a:pt x="6" y="14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pic>
        <p:nvPicPr>
          <p:cNvPr id="95" name="Picture 218" descr="H:\Home\davidg\BIG\Logo\Logo\BiGGrid-Logo-invert.wmf"/>
          <p:cNvPicPr>
            <a:picLocks noChangeAspect="1" noChangeArrowheads="1"/>
          </p:cNvPicPr>
          <p:nvPr userDrawn="1"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6143625" y="500063"/>
            <a:ext cx="24288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" name="Rectangle 33"/>
          <p:cNvSpPr>
            <a:spLocks noGrp="1" noChangeArrowheads="1"/>
          </p:cNvSpPr>
          <p:nvPr>
            <p:ph type="ctrTitle"/>
          </p:nvPr>
        </p:nvSpPr>
        <p:spPr>
          <a:xfrm>
            <a:off x="609600" y="2720975"/>
            <a:ext cx="7696200" cy="1470025"/>
          </a:xfrm>
        </p:spPr>
        <p:txBody>
          <a:bodyPr/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61" name="Rectangle 34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4343400"/>
            <a:ext cx="6629400" cy="12192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96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88286D-5E81-47F1-B831-D131A04721C2}" type="datetime4">
              <a:rPr lang="en-GB"/>
              <a:pPr>
                <a:defRPr/>
              </a:pPr>
              <a:t>28 October 2009</a:t>
            </a:fld>
            <a:endParaRPr lang="en-GB"/>
          </a:p>
        </p:txBody>
      </p:sp>
      <p:sp>
        <p:nvSpPr>
          <p:cNvPr id="97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8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E1AFC6F-6ECB-4C4E-8D01-8B856C697F5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824F8-0A05-4EE8-BC92-A4BB471B6B76}" type="datetime4">
              <a:rPr lang="en-GB"/>
              <a:pPr>
                <a:defRPr/>
              </a:pPr>
              <a:t>28 October 2009</a:t>
            </a:fld>
            <a:endParaRPr lang="en-GB"/>
          </a:p>
        </p:txBody>
      </p:sp>
      <p:sp>
        <p:nvSpPr>
          <p:cNvPr id="5" name="Rectangle 1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51CE9-0D6F-4610-A463-86F052292D9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873D7-ADE8-41F9-87CA-CEBB5EF30FB5}" type="datetime4">
              <a:rPr lang="en-GB"/>
              <a:pPr>
                <a:defRPr/>
              </a:pPr>
              <a:t>28 October 2009</a:t>
            </a:fld>
            <a:endParaRPr lang="en-GB"/>
          </a:p>
        </p:txBody>
      </p:sp>
      <p:sp>
        <p:nvSpPr>
          <p:cNvPr id="5" name="Rectangle 1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6ABC7-9B33-43B3-9F9A-DDAF7855C4A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5800" y="609601"/>
            <a:ext cx="7772400" cy="676260"/>
          </a:xfrm>
        </p:spPr>
        <p:txBody>
          <a:bodyPr/>
          <a:lstStyle>
            <a:lvl1pPr>
              <a:tabLst>
                <a:tab pos="5645150" algn="l"/>
              </a:tabLst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85800" y="1571612"/>
            <a:ext cx="7772400" cy="45243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1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8E3C0-300F-454F-8AE2-F2D96F4A80EC}" type="datetime4">
              <a:rPr lang="en-GB"/>
              <a:pPr>
                <a:defRPr/>
              </a:pPr>
              <a:t>28 October 2009</a:t>
            </a:fld>
            <a:endParaRPr lang="en-GB"/>
          </a:p>
        </p:txBody>
      </p:sp>
      <p:sp>
        <p:nvSpPr>
          <p:cNvPr id="5" name="Rectangle 1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8F99E-2E56-417E-A46C-864CF99650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30B6F-80FA-4E77-91FE-E35CC8638A08}" type="datetime4">
              <a:rPr lang="en-GB"/>
              <a:pPr>
                <a:defRPr/>
              </a:pPr>
              <a:t>28 October 2009</a:t>
            </a:fld>
            <a:endParaRPr lang="en-GB"/>
          </a:p>
        </p:txBody>
      </p:sp>
      <p:sp>
        <p:nvSpPr>
          <p:cNvPr id="5" name="Rectangle 1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B164C-F074-4410-852F-EF7DCE3AC53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BF814-A21F-4E3E-8316-45F47D6C1BB0}" type="datetime4">
              <a:rPr lang="en-GB"/>
              <a:pPr>
                <a:defRPr/>
              </a:pPr>
              <a:t>28 October 2009</a:t>
            </a:fld>
            <a:endParaRPr lang="en-GB"/>
          </a:p>
        </p:txBody>
      </p:sp>
      <p:sp>
        <p:nvSpPr>
          <p:cNvPr id="6" name="Rectangle 1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00D0B-50EB-4047-B391-20E841A9BF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982ACF-7896-455D-9230-6F76DD810E8C}" type="datetime4">
              <a:rPr lang="en-GB"/>
              <a:pPr>
                <a:defRPr/>
              </a:pPr>
              <a:t>28 October 2009</a:t>
            </a:fld>
            <a:endParaRPr lang="en-GB"/>
          </a:p>
        </p:txBody>
      </p:sp>
      <p:sp>
        <p:nvSpPr>
          <p:cNvPr id="8" name="Rectangle 1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1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684EB-B35D-4DA1-A326-8C11A5595D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E28D5-4A0A-4D35-AD47-C65607686C37}" type="datetime4">
              <a:rPr lang="en-GB"/>
              <a:pPr>
                <a:defRPr/>
              </a:pPr>
              <a:t>28 October 2009</a:t>
            </a:fld>
            <a:endParaRPr lang="en-GB"/>
          </a:p>
        </p:txBody>
      </p:sp>
      <p:sp>
        <p:nvSpPr>
          <p:cNvPr id="4" name="Rectangle 1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30E2F-70FB-441A-989E-97465457E7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C0FDA-4392-478E-92DC-131BA322B123}" type="datetime4">
              <a:rPr lang="en-GB"/>
              <a:pPr>
                <a:defRPr/>
              </a:pPr>
              <a:t>28 October 2009</a:t>
            </a:fld>
            <a:endParaRPr lang="en-GB"/>
          </a:p>
        </p:txBody>
      </p:sp>
      <p:sp>
        <p:nvSpPr>
          <p:cNvPr id="3" name="Rectangle 1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DAAD0-AF06-4F6F-8F40-46000B38BD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E4D5A-D0A6-462D-B74F-09DC69F80DA8}" type="datetime4">
              <a:rPr lang="en-GB"/>
              <a:pPr>
                <a:defRPr/>
              </a:pPr>
              <a:t>28 October 2009</a:t>
            </a:fld>
            <a:endParaRPr lang="en-GB"/>
          </a:p>
        </p:txBody>
      </p:sp>
      <p:sp>
        <p:nvSpPr>
          <p:cNvPr id="6" name="Rectangle 1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07090-0246-495A-ADFF-0BD1D01251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F6D57-80B5-4111-B86A-FBE6CF32651E}" type="datetime4">
              <a:rPr lang="en-GB"/>
              <a:pPr>
                <a:defRPr/>
              </a:pPr>
              <a:t>28 October 2009</a:t>
            </a:fld>
            <a:endParaRPr lang="en-GB"/>
          </a:p>
        </p:txBody>
      </p:sp>
      <p:sp>
        <p:nvSpPr>
          <p:cNvPr id="6" name="Rectangle 1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04E0D-D829-45ED-B4C8-9B61A2180F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29292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3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grpSp>
        <p:nvGrpSpPr>
          <p:cNvPr id="1031" name="Group 129"/>
          <p:cNvGrpSpPr>
            <a:grpSpLocks/>
          </p:cNvGrpSpPr>
          <p:nvPr/>
        </p:nvGrpSpPr>
        <p:grpSpPr bwMode="auto">
          <a:xfrm>
            <a:off x="573088" y="28575"/>
            <a:ext cx="396875" cy="395288"/>
            <a:chOff x="361" y="18"/>
            <a:chExt cx="250" cy="249"/>
          </a:xfrm>
        </p:grpSpPr>
        <p:sp>
          <p:nvSpPr>
            <p:cNvPr id="43077" name="Freeform 69"/>
            <p:cNvSpPr>
              <a:spLocks/>
            </p:cNvSpPr>
            <p:nvPr/>
          </p:nvSpPr>
          <p:spPr bwMode="auto">
            <a:xfrm>
              <a:off x="361" y="181"/>
              <a:ext cx="96" cy="86"/>
            </a:xfrm>
            <a:custGeom>
              <a:avLst/>
              <a:gdLst/>
              <a:ahLst/>
              <a:cxnLst>
                <a:cxn ang="0">
                  <a:pos x="76" y="0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0" y="76"/>
                </a:cxn>
                <a:cxn ang="0">
                  <a:pos x="85" y="76"/>
                </a:cxn>
                <a:cxn ang="0">
                  <a:pos x="76" y="0"/>
                </a:cxn>
                <a:cxn ang="0">
                  <a:pos x="76" y="0"/>
                </a:cxn>
              </a:cxnLst>
              <a:rect l="0" t="0" r="r" b="b"/>
              <a:pathLst>
                <a:path w="85" h="76">
                  <a:moveTo>
                    <a:pt x="76" y="0"/>
                  </a:moveTo>
                  <a:cubicBezTo>
                    <a:pt x="49" y="25"/>
                    <a:pt x="36" y="25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6" y="30"/>
                    <a:pt x="33" y="43"/>
                    <a:pt x="0" y="76"/>
                  </a:cubicBezTo>
                  <a:cubicBezTo>
                    <a:pt x="36" y="40"/>
                    <a:pt x="48" y="40"/>
                    <a:pt x="85" y="76"/>
                  </a:cubicBezTo>
                  <a:cubicBezTo>
                    <a:pt x="51" y="43"/>
                    <a:pt x="49" y="30"/>
                    <a:pt x="76" y="0"/>
                  </a:cubicBezTo>
                  <a:cubicBezTo>
                    <a:pt x="76" y="0"/>
                    <a:pt x="76" y="0"/>
                    <a:pt x="76" y="0"/>
                  </a:cubicBezTo>
                  <a:close/>
                </a:path>
              </a:pathLst>
            </a:custGeom>
            <a:solidFill>
              <a:srgbClr val="408521"/>
            </a:solidFill>
            <a:ln w="3175" cap="flat">
              <a:solidFill>
                <a:srgbClr val="40852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78" name="Freeform 70"/>
            <p:cNvSpPr>
              <a:spLocks/>
            </p:cNvSpPr>
            <p:nvPr/>
          </p:nvSpPr>
          <p:spPr bwMode="auto">
            <a:xfrm>
              <a:off x="447" y="105"/>
              <a:ext cx="78" cy="76"/>
            </a:xfrm>
            <a:custGeom>
              <a:avLst/>
              <a:gdLst/>
              <a:ahLst/>
              <a:cxnLst>
                <a:cxn ang="0">
                  <a:pos x="69" y="0"/>
                </a:cxn>
                <a:cxn ang="0">
                  <a:pos x="69" y="0"/>
                </a:cxn>
                <a:cxn ang="0">
                  <a:pos x="69" y="0"/>
                </a:cxn>
                <a:cxn ang="0">
                  <a:pos x="68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67"/>
                </a:cxn>
                <a:cxn ang="0">
                  <a:pos x="1" y="68"/>
                </a:cxn>
                <a:cxn ang="0">
                  <a:pos x="68" y="68"/>
                </a:cxn>
                <a:cxn ang="0">
                  <a:pos x="68" y="68"/>
                </a:cxn>
                <a:cxn ang="0">
                  <a:pos x="69" y="67"/>
                </a:cxn>
                <a:cxn ang="0">
                  <a:pos x="69" y="0"/>
                </a:cxn>
              </a:cxnLst>
              <a:rect l="0" t="0" r="r" b="b"/>
              <a:pathLst>
                <a:path w="69" h="68">
                  <a:moveTo>
                    <a:pt x="69" y="0"/>
                  </a:moveTo>
                  <a:cubicBezTo>
                    <a:pt x="69" y="0"/>
                    <a:pt x="69" y="0"/>
                    <a:pt x="69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41" y="25"/>
                    <a:pt x="28" y="25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26" y="27"/>
                    <a:pt x="26" y="40"/>
                    <a:pt x="0" y="67"/>
                  </a:cubicBezTo>
                  <a:cubicBezTo>
                    <a:pt x="0" y="68"/>
                    <a:pt x="1" y="68"/>
                    <a:pt x="1" y="68"/>
                  </a:cubicBezTo>
                  <a:cubicBezTo>
                    <a:pt x="28" y="43"/>
                    <a:pt x="41" y="43"/>
                    <a:pt x="68" y="68"/>
                  </a:cubicBezTo>
                  <a:cubicBezTo>
                    <a:pt x="68" y="68"/>
                    <a:pt x="68" y="68"/>
                    <a:pt x="68" y="68"/>
                  </a:cubicBezTo>
                  <a:cubicBezTo>
                    <a:pt x="68" y="68"/>
                    <a:pt x="69" y="68"/>
                    <a:pt x="69" y="67"/>
                  </a:cubicBezTo>
                  <a:cubicBezTo>
                    <a:pt x="43" y="40"/>
                    <a:pt x="43" y="27"/>
                    <a:pt x="69" y="0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79" name="Freeform 71"/>
            <p:cNvSpPr>
              <a:spLocks/>
            </p:cNvSpPr>
            <p:nvPr/>
          </p:nvSpPr>
          <p:spPr bwMode="auto">
            <a:xfrm>
              <a:off x="361" y="18"/>
              <a:ext cx="96" cy="87"/>
            </a:xfrm>
            <a:custGeom>
              <a:avLst/>
              <a:gdLst/>
              <a:ahLst/>
              <a:cxnLst>
                <a:cxn ang="0">
                  <a:pos x="76" y="77"/>
                </a:cxn>
                <a:cxn ang="0">
                  <a:pos x="76" y="76"/>
                </a:cxn>
                <a:cxn ang="0">
                  <a:pos x="85" y="0"/>
                </a:cxn>
                <a:cxn ang="0">
                  <a:pos x="0" y="0"/>
                </a:cxn>
                <a:cxn ang="0">
                  <a:pos x="8" y="76"/>
                </a:cxn>
                <a:cxn ang="0">
                  <a:pos x="9" y="77"/>
                </a:cxn>
                <a:cxn ang="0">
                  <a:pos x="76" y="77"/>
                </a:cxn>
              </a:cxnLst>
              <a:rect l="0" t="0" r="r" b="b"/>
              <a:pathLst>
                <a:path w="85" h="77">
                  <a:moveTo>
                    <a:pt x="76" y="77"/>
                  </a:moveTo>
                  <a:cubicBezTo>
                    <a:pt x="76" y="77"/>
                    <a:pt x="76" y="76"/>
                    <a:pt x="76" y="76"/>
                  </a:cubicBezTo>
                  <a:cubicBezTo>
                    <a:pt x="49" y="46"/>
                    <a:pt x="51" y="33"/>
                    <a:pt x="85" y="0"/>
                  </a:cubicBezTo>
                  <a:cubicBezTo>
                    <a:pt x="48" y="36"/>
                    <a:pt x="36" y="36"/>
                    <a:pt x="0" y="0"/>
                  </a:cubicBezTo>
                  <a:cubicBezTo>
                    <a:pt x="33" y="33"/>
                    <a:pt x="36" y="46"/>
                    <a:pt x="8" y="76"/>
                  </a:cubicBezTo>
                  <a:cubicBezTo>
                    <a:pt x="8" y="76"/>
                    <a:pt x="8" y="77"/>
                    <a:pt x="9" y="77"/>
                  </a:cubicBezTo>
                  <a:cubicBezTo>
                    <a:pt x="36" y="51"/>
                    <a:pt x="49" y="51"/>
                    <a:pt x="76" y="77"/>
                  </a:cubicBezTo>
                  <a:close/>
                </a:path>
              </a:pathLst>
            </a:custGeom>
            <a:solidFill>
              <a:srgbClr val="FFFF00"/>
            </a:solidFill>
            <a:ln w="3175" cap="flat">
              <a:solidFill>
                <a:srgbClr val="FFFF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80" name="Freeform 72"/>
            <p:cNvSpPr>
              <a:spLocks/>
            </p:cNvSpPr>
            <p:nvPr/>
          </p:nvSpPr>
          <p:spPr bwMode="auto">
            <a:xfrm>
              <a:off x="447" y="105"/>
              <a:ext cx="1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B3DC10"/>
            </a:solidFill>
            <a:ln w="3175" cap="flat">
              <a:solidFill>
                <a:srgbClr val="B3DC1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81" name="Freeform 73"/>
            <p:cNvSpPr>
              <a:spLocks/>
            </p:cNvSpPr>
            <p:nvPr/>
          </p:nvSpPr>
          <p:spPr bwMode="auto">
            <a:xfrm>
              <a:off x="447" y="105"/>
              <a:ext cx="1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noFill/>
            <a:ln w="3175" cap="flat">
              <a:solidFill>
                <a:srgbClr val="B3DC1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82" name="Freeform 74"/>
            <p:cNvSpPr>
              <a:spLocks/>
            </p:cNvSpPr>
            <p:nvPr/>
          </p:nvSpPr>
          <p:spPr bwMode="auto">
            <a:xfrm>
              <a:off x="361" y="105"/>
              <a:ext cx="9" cy="9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8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cubicBezTo>
                    <a:pt x="3" y="5"/>
                    <a:pt x="6" y="2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2"/>
                    <a:pt x="3" y="5"/>
                    <a:pt x="0" y="8"/>
                  </a:cubicBezTo>
                  <a:close/>
                </a:path>
              </a:pathLst>
            </a:custGeom>
            <a:noFill/>
            <a:ln w="3175" cap="flat">
              <a:solidFill>
                <a:srgbClr val="FFFF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83" name="Freeform 75"/>
            <p:cNvSpPr>
              <a:spLocks/>
            </p:cNvSpPr>
            <p:nvPr/>
          </p:nvSpPr>
          <p:spPr bwMode="auto">
            <a:xfrm>
              <a:off x="361" y="94"/>
              <a:ext cx="9" cy="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9"/>
                </a:cxn>
                <a:cxn ang="0">
                  <a:pos x="8" y="8"/>
                </a:cxn>
                <a:cxn ang="0">
                  <a:pos x="0" y="0"/>
                </a:cxn>
              </a:cxnLst>
              <a:rect l="0" t="0" r="r" b="b"/>
              <a:pathLst>
                <a:path w="8" h="9">
                  <a:moveTo>
                    <a:pt x="0" y="0"/>
                  </a:moveTo>
                  <a:cubicBezTo>
                    <a:pt x="3" y="3"/>
                    <a:pt x="5" y="6"/>
                    <a:pt x="8" y="9"/>
                  </a:cubicBezTo>
                  <a:cubicBezTo>
                    <a:pt x="8" y="9"/>
                    <a:pt x="8" y="8"/>
                    <a:pt x="8" y="8"/>
                  </a:cubicBezTo>
                  <a:cubicBezTo>
                    <a:pt x="6" y="6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B3DC10"/>
            </a:solidFill>
            <a:ln w="3175" cap="flat">
              <a:solidFill>
                <a:srgbClr val="B3DC1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84" name="Freeform 76"/>
            <p:cNvSpPr>
              <a:spLocks/>
            </p:cNvSpPr>
            <p:nvPr/>
          </p:nvSpPr>
          <p:spPr bwMode="auto">
            <a:xfrm>
              <a:off x="447" y="104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1" y="1"/>
                    <a:pt x="1" y="1"/>
                  </a:cubicBezTo>
                </a:path>
              </a:pathLst>
            </a:custGeom>
            <a:solidFill>
              <a:srgbClr val="B3DC10"/>
            </a:solidFill>
            <a:ln w="3175" cap="flat">
              <a:solidFill>
                <a:srgbClr val="B3DC1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85" name="Freeform 77"/>
            <p:cNvSpPr>
              <a:spLocks/>
            </p:cNvSpPr>
            <p:nvPr/>
          </p:nvSpPr>
          <p:spPr bwMode="auto">
            <a:xfrm>
              <a:off x="447" y="104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1" y="1"/>
                    <a:pt x="1" y="1"/>
                  </a:cubicBezTo>
                </a:path>
              </a:pathLst>
            </a:custGeom>
            <a:noFill/>
            <a:ln w="3175" cap="flat">
              <a:solidFill>
                <a:srgbClr val="B3DC1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86" name="Freeform 78"/>
            <p:cNvSpPr>
              <a:spLocks/>
            </p:cNvSpPr>
            <p:nvPr/>
          </p:nvSpPr>
          <p:spPr bwMode="auto">
            <a:xfrm>
              <a:off x="602" y="105"/>
              <a:ext cx="9" cy="9"/>
            </a:xfrm>
            <a:custGeom>
              <a:avLst/>
              <a:gdLst/>
              <a:ahLst/>
              <a:cxnLst>
                <a:cxn ang="0">
                  <a:pos x="8" y="8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8" y="8"/>
                </a:cxn>
              </a:cxnLst>
              <a:rect l="0" t="0" r="r" b="b"/>
              <a:pathLst>
                <a:path w="8" h="8">
                  <a:moveTo>
                    <a:pt x="8" y="8"/>
                  </a:moveTo>
                  <a:cubicBezTo>
                    <a:pt x="5" y="5"/>
                    <a:pt x="2" y="2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5" y="5"/>
                    <a:pt x="8" y="8"/>
                  </a:cubicBezTo>
                  <a:close/>
                </a:path>
              </a:pathLst>
            </a:custGeom>
            <a:solidFill>
              <a:srgbClr val="8054A6"/>
            </a:solidFill>
            <a:ln w="3175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87" name="Freeform 79"/>
            <p:cNvSpPr>
              <a:spLocks/>
            </p:cNvSpPr>
            <p:nvPr/>
          </p:nvSpPr>
          <p:spPr bwMode="auto">
            <a:xfrm>
              <a:off x="602" y="94"/>
              <a:ext cx="9" cy="11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9"/>
                </a:cxn>
                <a:cxn ang="0">
                  <a:pos x="8" y="0"/>
                </a:cxn>
                <a:cxn ang="0">
                  <a:pos x="0" y="8"/>
                </a:cxn>
              </a:cxnLst>
              <a:rect l="0" t="0" r="r" b="b"/>
              <a:pathLst>
                <a:path w="8" h="9">
                  <a:moveTo>
                    <a:pt x="0" y="8"/>
                  </a:moveTo>
                  <a:cubicBezTo>
                    <a:pt x="0" y="8"/>
                    <a:pt x="0" y="9"/>
                    <a:pt x="0" y="9"/>
                  </a:cubicBezTo>
                  <a:cubicBezTo>
                    <a:pt x="2" y="6"/>
                    <a:pt x="5" y="3"/>
                    <a:pt x="8" y="0"/>
                  </a:cubicBezTo>
                  <a:cubicBezTo>
                    <a:pt x="5" y="3"/>
                    <a:pt x="2" y="6"/>
                    <a:pt x="0" y="8"/>
                  </a:cubicBezTo>
                  <a:close/>
                </a:path>
              </a:pathLst>
            </a:custGeom>
            <a:solidFill>
              <a:srgbClr val="8054A6"/>
            </a:solidFill>
            <a:ln w="3175" cap="flat">
              <a:solidFill>
                <a:srgbClr val="8069B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88" name="Freeform 80"/>
            <p:cNvSpPr>
              <a:spLocks/>
            </p:cNvSpPr>
            <p:nvPr/>
          </p:nvSpPr>
          <p:spPr bwMode="auto">
            <a:xfrm>
              <a:off x="525" y="18"/>
              <a:ext cx="86" cy="87"/>
            </a:xfrm>
            <a:custGeom>
              <a:avLst/>
              <a:gdLst/>
              <a:ahLst/>
              <a:cxnLst>
                <a:cxn ang="0">
                  <a:pos x="67" y="77"/>
                </a:cxn>
                <a:cxn ang="0">
                  <a:pos x="68" y="76"/>
                </a:cxn>
                <a:cxn ang="0">
                  <a:pos x="76" y="0"/>
                </a:cxn>
                <a:cxn ang="0">
                  <a:pos x="0" y="8"/>
                </a:cxn>
                <a:cxn ang="0">
                  <a:pos x="0" y="9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0" y="77"/>
                </a:cxn>
                <a:cxn ang="0">
                  <a:pos x="67" y="77"/>
                </a:cxn>
              </a:cxnLst>
              <a:rect l="0" t="0" r="r" b="b"/>
              <a:pathLst>
                <a:path w="76" h="77">
                  <a:moveTo>
                    <a:pt x="67" y="77"/>
                  </a:moveTo>
                  <a:cubicBezTo>
                    <a:pt x="68" y="77"/>
                    <a:pt x="68" y="76"/>
                    <a:pt x="68" y="76"/>
                  </a:cubicBezTo>
                  <a:cubicBezTo>
                    <a:pt x="40" y="46"/>
                    <a:pt x="43" y="33"/>
                    <a:pt x="76" y="0"/>
                  </a:cubicBezTo>
                  <a:cubicBezTo>
                    <a:pt x="43" y="33"/>
                    <a:pt x="30" y="36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5" y="36"/>
                    <a:pt x="25" y="49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7"/>
                    <a:pt x="0" y="77"/>
                  </a:cubicBezTo>
                  <a:cubicBezTo>
                    <a:pt x="27" y="51"/>
                    <a:pt x="40" y="51"/>
                    <a:pt x="67" y="77"/>
                  </a:cubicBezTo>
                  <a:close/>
                </a:path>
              </a:pathLst>
            </a:cu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89" name="Freeform 81"/>
            <p:cNvSpPr>
              <a:spLocks/>
            </p:cNvSpPr>
            <p:nvPr/>
          </p:nvSpPr>
          <p:spPr bwMode="auto">
            <a:xfrm>
              <a:off x="515" y="181"/>
              <a:ext cx="96" cy="86"/>
            </a:xfrm>
            <a:custGeom>
              <a:avLst/>
              <a:gdLst/>
              <a:ahLst/>
              <a:cxnLst>
                <a:cxn ang="0">
                  <a:pos x="76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0" y="76"/>
                </a:cxn>
                <a:cxn ang="0">
                  <a:pos x="85" y="76"/>
                </a:cxn>
                <a:cxn ang="0">
                  <a:pos x="77" y="0"/>
                </a:cxn>
                <a:cxn ang="0">
                  <a:pos x="76" y="0"/>
                </a:cxn>
              </a:cxnLst>
              <a:rect l="0" t="0" r="r" b="b"/>
              <a:pathLst>
                <a:path w="85" h="76">
                  <a:moveTo>
                    <a:pt x="76" y="0"/>
                  </a:moveTo>
                  <a:cubicBezTo>
                    <a:pt x="49" y="25"/>
                    <a:pt x="36" y="25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36" y="30"/>
                    <a:pt x="33" y="43"/>
                    <a:pt x="0" y="76"/>
                  </a:cubicBezTo>
                  <a:cubicBezTo>
                    <a:pt x="37" y="40"/>
                    <a:pt x="49" y="40"/>
                    <a:pt x="85" y="76"/>
                  </a:cubicBezTo>
                  <a:cubicBezTo>
                    <a:pt x="52" y="43"/>
                    <a:pt x="49" y="30"/>
                    <a:pt x="77" y="0"/>
                  </a:cubicBezTo>
                  <a:cubicBezTo>
                    <a:pt x="77" y="0"/>
                    <a:pt x="77" y="0"/>
                    <a:pt x="76" y="0"/>
                  </a:cubicBezTo>
                  <a:close/>
                </a:path>
              </a:pathLst>
            </a:custGeom>
            <a:solidFill>
              <a:srgbClr val="0C419A"/>
            </a:solidFill>
            <a:ln w="3175" cap="flat">
              <a:solidFill>
                <a:srgbClr val="0C419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90" name="Freeform 82"/>
            <p:cNvSpPr>
              <a:spLocks/>
            </p:cNvSpPr>
            <p:nvPr/>
          </p:nvSpPr>
          <p:spPr bwMode="auto">
            <a:xfrm>
              <a:off x="361" y="181"/>
              <a:ext cx="9" cy="10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8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cubicBezTo>
                    <a:pt x="3" y="5"/>
                    <a:pt x="6" y="3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2"/>
                    <a:pt x="3" y="5"/>
                    <a:pt x="0" y="8"/>
                  </a:cubicBezTo>
                  <a:close/>
                </a:path>
              </a:pathLst>
            </a:custGeom>
            <a:noFill/>
            <a:ln w="3175" cap="flat">
              <a:solidFill>
                <a:srgbClr val="B3DC1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91" name="Freeform 83"/>
            <p:cNvSpPr>
              <a:spLocks/>
            </p:cNvSpPr>
            <p:nvPr/>
          </p:nvSpPr>
          <p:spPr bwMode="auto">
            <a:xfrm>
              <a:off x="361" y="171"/>
              <a:ext cx="9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9"/>
                </a:cxn>
                <a:cxn ang="0">
                  <a:pos x="8" y="8"/>
                </a:cxn>
                <a:cxn ang="0">
                  <a:pos x="0" y="0"/>
                </a:cxn>
              </a:cxnLst>
              <a:rect l="0" t="0" r="r" b="b"/>
              <a:pathLst>
                <a:path w="8" h="9">
                  <a:moveTo>
                    <a:pt x="0" y="0"/>
                  </a:moveTo>
                  <a:cubicBezTo>
                    <a:pt x="3" y="3"/>
                    <a:pt x="5" y="6"/>
                    <a:pt x="8" y="9"/>
                  </a:cubicBezTo>
                  <a:cubicBezTo>
                    <a:pt x="8" y="9"/>
                    <a:pt x="8" y="9"/>
                    <a:pt x="8" y="8"/>
                  </a:cubicBezTo>
                  <a:cubicBezTo>
                    <a:pt x="6" y="6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409625"/>
            </a:solidFill>
            <a:ln w="3175" cap="flat">
              <a:solidFill>
                <a:srgbClr val="40852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92" name="Freeform 84"/>
            <p:cNvSpPr>
              <a:spLocks/>
            </p:cNvSpPr>
            <p:nvPr/>
          </p:nvSpPr>
          <p:spPr bwMode="auto">
            <a:xfrm>
              <a:off x="602" y="181"/>
              <a:ext cx="9" cy="10"/>
            </a:xfrm>
            <a:custGeom>
              <a:avLst/>
              <a:gdLst/>
              <a:ahLst/>
              <a:cxnLst>
                <a:cxn ang="0">
                  <a:pos x="8" y="8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8" y="8"/>
                </a:cxn>
              </a:cxnLst>
              <a:rect l="0" t="0" r="r" b="b"/>
              <a:pathLst>
                <a:path w="8" h="8">
                  <a:moveTo>
                    <a:pt x="8" y="8"/>
                  </a:moveTo>
                  <a:cubicBezTo>
                    <a:pt x="5" y="5"/>
                    <a:pt x="2" y="2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5" y="5"/>
                    <a:pt x="8" y="8"/>
                  </a:cubicBezTo>
                  <a:close/>
                </a:path>
              </a:pathLst>
            </a:custGeom>
            <a:noFill/>
            <a:ln w="3175" cap="flat">
              <a:solidFill>
                <a:srgbClr val="8069B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93" name="Freeform 85"/>
            <p:cNvSpPr>
              <a:spLocks/>
            </p:cNvSpPr>
            <p:nvPr/>
          </p:nvSpPr>
          <p:spPr bwMode="auto">
            <a:xfrm>
              <a:off x="602" y="171"/>
              <a:ext cx="9" cy="10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8"/>
                </a:cxn>
                <a:cxn ang="0">
                  <a:pos x="0" y="9"/>
                </a:cxn>
                <a:cxn ang="0">
                  <a:pos x="8" y="0"/>
                </a:cxn>
              </a:cxnLst>
              <a:rect l="0" t="0" r="r" b="b"/>
              <a:pathLst>
                <a:path w="8" h="9">
                  <a:moveTo>
                    <a:pt x="8" y="0"/>
                  </a:moveTo>
                  <a:cubicBezTo>
                    <a:pt x="5" y="3"/>
                    <a:pt x="2" y="6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6"/>
                    <a:pt x="5" y="3"/>
                    <a:pt x="8" y="0"/>
                  </a:cubicBezTo>
                  <a:close/>
                </a:path>
              </a:pathLst>
            </a:custGeom>
            <a:solidFill>
              <a:srgbClr val="322D91"/>
            </a:solidFill>
            <a:ln w="3175" cap="flat">
              <a:solidFill>
                <a:srgbClr val="322D9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94" name="Freeform 86"/>
            <p:cNvSpPr>
              <a:spLocks/>
            </p:cNvSpPr>
            <p:nvPr/>
          </p:nvSpPr>
          <p:spPr bwMode="auto">
            <a:xfrm>
              <a:off x="370" y="105"/>
              <a:ext cx="77" cy="76"/>
            </a:xfrm>
            <a:custGeom>
              <a:avLst/>
              <a:gdLst/>
              <a:ahLst/>
              <a:cxnLst>
                <a:cxn ang="0">
                  <a:pos x="68" y="68"/>
                </a:cxn>
                <a:cxn ang="0">
                  <a:pos x="68" y="67"/>
                </a:cxn>
                <a:cxn ang="0">
                  <a:pos x="68" y="0"/>
                </a:cxn>
                <a:cxn ang="0">
                  <a:pos x="68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67"/>
                </a:cxn>
                <a:cxn ang="0">
                  <a:pos x="1" y="68"/>
                </a:cxn>
                <a:cxn ang="0">
                  <a:pos x="68" y="68"/>
                </a:cxn>
              </a:cxnLst>
              <a:rect l="0" t="0" r="r" b="b"/>
              <a:pathLst>
                <a:path w="68" h="68">
                  <a:moveTo>
                    <a:pt x="68" y="68"/>
                  </a:moveTo>
                  <a:cubicBezTo>
                    <a:pt x="68" y="68"/>
                    <a:pt x="68" y="68"/>
                    <a:pt x="68" y="67"/>
                  </a:cubicBezTo>
                  <a:cubicBezTo>
                    <a:pt x="43" y="40"/>
                    <a:pt x="43" y="27"/>
                    <a:pt x="68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41" y="25"/>
                    <a:pt x="28" y="25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27"/>
                    <a:pt x="25" y="40"/>
                    <a:pt x="0" y="67"/>
                  </a:cubicBezTo>
                  <a:cubicBezTo>
                    <a:pt x="0" y="68"/>
                    <a:pt x="0" y="68"/>
                    <a:pt x="1" y="68"/>
                  </a:cubicBezTo>
                  <a:cubicBezTo>
                    <a:pt x="28" y="43"/>
                    <a:pt x="41" y="43"/>
                    <a:pt x="68" y="68"/>
                  </a:cubicBezTo>
                  <a:close/>
                </a:path>
              </a:pathLst>
            </a:custGeom>
            <a:solidFill>
              <a:srgbClr val="B3DC10"/>
            </a:solidFill>
            <a:ln w="3175" cap="flat">
              <a:solidFill>
                <a:srgbClr val="B3DC1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95" name="Freeform 87"/>
            <p:cNvSpPr>
              <a:spLocks/>
            </p:cNvSpPr>
            <p:nvPr/>
          </p:nvSpPr>
          <p:spPr bwMode="auto">
            <a:xfrm>
              <a:off x="438" y="181"/>
              <a:ext cx="96" cy="86"/>
            </a:xfrm>
            <a:custGeom>
              <a:avLst/>
              <a:gdLst/>
              <a:ahLst/>
              <a:cxnLst>
                <a:cxn ang="0">
                  <a:pos x="76" y="0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0" y="76"/>
                </a:cxn>
                <a:cxn ang="0">
                  <a:pos x="85" y="76"/>
                </a:cxn>
                <a:cxn ang="0">
                  <a:pos x="77" y="0"/>
                </a:cxn>
                <a:cxn ang="0">
                  <a:pos x="76" y="0"/>
                </a:cxn>
              </a:cxnLst>
              <a:rect l="0" t="0" r="r" b="b"/>
              <a:pathLst>
                <a:path w="85" h="76">
                  <a:moveTo>
                    <a:pt x="76" y="0"/>
                  </a:moveTo>
                  <a:cubicBezTo>
                    <a:pt x="49" y="25"/>
                    <a:pt x="36" y="25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36" y="30"/>
                    <a:pt x="33" y="43"/>
                    <a:pt x="0" y="76"/>
                  </a:cubicBezTo>
                  <a:cubicBezTo>
                    <a:pt x="36" y="40"/>
                    <a:pt x="49" y="40"/>
                    <a:pt x="85" y="76"/>
                  </a:cubicBezTo>
                  <a:cubicBezTo>
                    <a:pt x="52" y="43"/>
                    <a:pt x="49" y="30"/>
                    <a:pt x="77" y="0"/>
                  </a:cubicBezTo>
                  <a:cubicBezTo>
                    <a:pt x="76" y="0"/>
                    <a:pt x="76" y="0"/>
                    <a:pt x="76" y="0"/>
                  </a:cubicBezTo>
                  <a:close/>
                </a:path>
              </a:pathLst>
            </a:custGeom>
            <a:solidFill>
              <a:srgbClr val="367A8A"/>
            </a:solidFill>
            <a:ln w="3175" cap="flat">
              <a:solidFill>
                <a:srgbClr val="367A8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96" name="Freeform 88"/>
            <p:cNvSpPr>
              <a:spLocks/>
            </p:cNvSpPr>
            <p:nvPr/>
          </p:nvSpPr>
          <p:spPr bwMode="auto">
            <a:xfrm>
              <a:off x="525" y="18"/>
              <a:ext cx="9" cy="9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8" y="0"/>
                </a:cxn>
              </a:cxnLst>
              <a:rect l="0" t="0" r="r" b="b"/>
              <a:pathLst>
                <a:path w="8" h="8">
                  <a:moveTo>
                    <a:pt x="8" y="0"/>
                  </a:moveTo>
                  <a:cubicBezTo>
                    <a:pt x="5" y="3"/>
                    <a:pt x="2" y="6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6"/>
                    <a:pt x="5" y="3"/>
                    <a:pt x="8" y="0"/>
                  </a:cubicBezTo>
                  <a:close/>
                </a:path>
              </a:pathLst>
            </a:custGeom>
            <a:solidFill>
              <a:srgbClr val="FF0000"/>
            </a:solidFill>
            <a:ln w="3175" cap="flat">
              <a:solidFill>
                <a:srgbClr val="FF99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97" name="Freeform 89"/>
            <p:cNvSpPr>
              <a:spLocks/>
            </p:cNvSpPr>
            <p:nvPr/>
          </p:nvSpPr>
          <p:spPr bwMode="auto">
            <a:xfrm>
              <a:off x="515" y="18"/>
              <a:ext cx="10" cy="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8"/>
                </a:cxn>
                <a:cxn ang="0">
                  <a:pos x="9" y="8"/>
                </a:cxn>
                <a:cxn ang="0">
                  <a:pos x="0" y="0"/>
                </a:cxn>
              </a:cxnLst>
              <a:rect l="0" t="0" r="r" b="b"/>
              <a:pathLst>
                <a:path w="9" h="8">
                  <a:moveTo>
                    <a:pt x="0" y="0"/>
                  </a:moveTo>
                  <a:cubicBezTo>
                    <a:pt x="3" y="3"/>
                    <a:pt x="6" y="6"/>
                    <a:pt x="8" y="8"/>
                  </a:cubicBezTo>
                  <a:cubicBezTo>
                    <a:pt x="8" y="8"/>
                    <a:pt x="8" y="8"/>
                    <a:pt x="9" y="8"/>
                  </a:cubicBezTo>
                  <a:cubicBezTo>
                    <a:pt x="6" y="6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98" name="Freeform 90"/>
            <p:cNvSpPr>
              <a:spLocks/>
            </p:cNvSpPr>
            <p:nvPr/>
          </p:nvSpPr>
          <p:spPr bwMode="auto">
            <a:xfrm>
              <a:off x="438" y="18"/>
              <a:ext cx="87" cy="87"/>
            </a:xfrm>
            <a:custGeom>
              <a:avLst/>
              <a:gdLst/>
              <a:ahLst/>
              <a:cxnLst>
                <a:cxn ang="0">
                  <a:pos x="77" y="9"/>
                </a:cxn>
                <a:cxn ang="0">
                  <a:pos x="76" y="8"/>
                </a:cxn>
                <a:cxn ang="0">
                  <a:pos x="0" y="0"/>
                </a:cxn>
                <a:cxn ang="0">
                  <a:pos x="8" y="76"/>
                </a:cxn>
                <a:cxn ang="0">
                  <a:pos x="9" y="77"/>
                </a:cxn>
                <a:cxn ang="0">
                  <a:pos x="76" y="77"/>
                </a:cxn>
                <a:cxn ang="0">
                  <a:pos x="76" y="76"/>
                </a:cxn>
                <a:cxn ang="0">
                  <a:pos x="77" y="76"/>
                </a:cxn>
                <a:cxn ang="0">
                  <a:pos x="77" y="9"/>
                </a:cxn>
              </a:cxnLst>
              <a:rect l="0" t="0" r="r" b="b"/>
              <a:pathLst>
                <a:path w="77" h="77">
                  <a:moveTo>
                    <a:pt x="77" y="9"/>
                  </a:moveTo>
                  <a:cubicBezTo>
                    <a:pt x="76" y="9"/>
                    <a:pt x="76" y="9"/>
                    <a:pt x="76" y="8"/>
                  </a:cubicBezTo>
                  <a:cubicBezTo>
                    <a:pt x="46" y="36"/>
                    <a:pt x="33" y="33"/>
                    <a:pt x="0" y="0"/>
                  </a:cubicBezTo>
                  <a:cubicBezTo>
                    <a:pt x="33" y="33"/>
                    <a:pt x="36" y="46"/>
                    <a:pt x="8" y="76"/>
                  </a:cubicBezTo>
                  <a:cubicBezTo>
                    <a:pt x="8" y="76"/>
                    <a:pt x="9" y="77"/>
                    <a:pt x="9" y="77"/>
                  </a:cubicBezTo>
                  <a:cubicBezTo>
                    <a:pt x="36" y="51"/>
                    <a:pt x="49" y="51"/>
                    <a:pt x="76" y="77"/>
                  </a:cubicBezTo>
                  <a:cubicBezTo>
                    <a:pt x="76" y="77"/>
                    <a:pt x="76" y="77"/>
                    <a:pt x="76" y="76"/>
                  </a:cubicBezTo>
                  <a:cubicBezTo>
                    <a:pt x="76" y="76"/>
                    <a:pt x="77" y="76"/>
                    <a:pt x="77" y="76"/>
                  </a:cubicBezTo>
                  <a:cubicBezTo>
                    <a:pt x="51" y="49"/>
                    <a:pt x="51" y="36"/>
                    <a:pt x="77" y="9"/>
                  </a:cubicBezTo>
                  <a:close/>
                </a:path>
              </a:pathLst>
            </a:custGeom>
            <a:solidFill>
              <a:srgbClr val="FF9900"/>
            </a:solidFill>
            <a:ln w="3175" cap="flat">
              <a:solidFill>
                <a:srgbClr val="FF99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99" name="Freeform 91"/>
            <p:cNvSpPr>
              <a:spLocks/>
            </p:cNvSpPr>
            <p:nvPr/>
          </p:nvSpPr>
          <p:spPr bwMode="auto">
            <a:xfrm>
              <a:off x="525" y="105"/>
              <a:ext cx="77" cy="76"/>
            </a:xfrm>
            <a:custGeom>
              <a:avLst/>
              <a:gdLst/>
              <a:ahLst/>
              <a:cxnLst>
                <a:cxn ang="0">
                  <a:pos x="67" y="68"/>
                </a:cxn>
                <a:cxn ang="0">
                  <a:pos x="68" y="67"/>
                </a:cxn>
                <a:cxn ang="0">
                  <a:pos x="68" y="0"/>
                </a:cxn>
                <a:cxn ang="0">
                  <a:pos x="67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67"/>
                </a:cxn>
                <a:cxn ang="0">
                  <a:pos x="0" y="67"/>
                </a:cxn>
                <a:cxn ang="0">
                  <a:pos x="0" y="67"/>
                </a:cxn>
                <a:cxn ang="0">
                  <a:pos x="0" y="68"/>
                </a:cxn>
                <a:cxn ang="0">
                  <a:pos x="67" y="68"/>
                </a:cxn>
              </a:cxnLst>
              <a:rect l="0" t="0" r="r" b="b"/>
              <a:pathLst>
                <a:path w="68" h="68">
                  <a:moveTo>
                    <a:pt x="67" y="68"/>
                  </a:moveTo>
                  <a:cubicBezTo>
                    <a:pt x="68" y="68"/>
                    <a:pt x="68" y="68"/>
                    <a:pt x="68" y="67"/>
                  </a:cubicBezTo>
                  <a:cubicBezTo>
                    <a:pt x="43" y="40"/>
                    <a:pt x="43" y="27"/>
                    <a:pt x="68" y="0"/>
                  </a:cubicBezTo>
                  <a:cubicBezTo>
                    <a:pt x="68" y="0"/>
                    <a:pt x="68" y="0"/>
                    <a:pt x="67" y="0"/>
                  </a:cubicBezTo>
                  <a:cubicBezTo>
                    <a:pt x="40" y="25"/>
                    <a:pt x="27" y="25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27"/>
                    <a:pt x="25" y="40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27" y="43"/>
                    <a:pt x="40" y="43"/>
                    <a:pt x="67" y="68"/>
                  </a:cubicBezTo>
                  <a:close/>
                </a:path>
              </a:pathLst>
            </a:custGeom>
            <a:solidFill>
              <a:srgbClr val="8069B0"/>
            </a:solidFill>
            <a:ln w="3175" cap="flat">
              <a:solidFill>
                <a:srgbClr val="8069B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032" name="Group 128"/>
          <p:cNvGrpSpPr>
            <a:grpSpLocks/>
          </p:cNvGrpSpPr>
          <p:nvPr/>
        </p:nvGrpSpPr>
        <p:grpSpPr bwMode="auto">
          <a:xfrm>
            <a:off x="228600" y="179388"/>
            <a:ext cx="169863" cy="85725"/>
            <a:chOff x="144" y="113"/>
            <a:chExt cx="107" cy="54"/>
          </a:xfrm>
        </p:grpSpPr>
        <p:sp>
          <p:nvSpPr>
            <p:cNvPr id="43074" name="Freeform 66"/>
            <p:cNvSpPr>
              <a:spLocks/>
            </p:cNvSpPr>
            <p:nvPr/>
          </p:nvSpPr>
          <p:spPr bwMode="auto">
            <a:xfrm>
              <a:off x="144" y="128"/>
              <a:ext cx="34" cy="39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6" y="0"/>
                </a:cxn>
                <a:cxn ang="0">
                  <a:pos x="13" y="23"/>
                </a:cxn>
                <a:cxn ang="0">
                  <a:pos x="15" y="28"/>
                </a:cxn>
                <a:cxn ang="0">
                  <a:pos x="15" y="28"/>
                </a:cxn>
                <a:cxn ang="0">
                  <a:pos x="17" y="23"/>
                </a:cxn>
                <a:cxn ang="0">
                  <a:pos x="24" y="1"/>
                </a:cxn>
                <a:cxn ang="0">
                  <a:pos x="30" y="1"/>
                </a:cxn>
                <a:cxn ang="0">
                  <a:pos x="17" y="34"/>
                </a:cxn>
                <a:cxn ang="0">
                  <a:pos x="12" y="34"/>
                </a:cxn>
                <a:cxn ang="0">
                  <a:pos x="0" y="1"/>
                </a:cxn>
              </a:cxnLst>
              <a:rect l="0" t="0" r="r" b="b"/>
              <a:pathLst>
                <a:path w="30" h="34">
                  <a:moveTo>
                    <a:pt x="0" y="1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4" y="25"/>
                    <a:pt x="15" y="27"/>
                    <a:pt x="15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6"/>
                    <a:pt x="16" y="25"/>
                    <a:pt x="17" y="2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2" y="34"/>
                    <a:pt x="12" y="34"/>
                    <a:pt x="12" y="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75" name="Freeform 67"/>
            <p:cNvSpPr>
              <a:spLocks/>
            </p:cNvSpPr>
            <p:nvPr/>
          </p:nvSpPr>
          <p:spPr bwMode="auto">
            <a:xfrm>
              <a:off x="185" y="113"/>
              <a:ext cx="10" cy="54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5" y="0"/>
                </a:cxn>
                <a:cxn ang="0">
                  <a:pos x="6" y="10"/>
                </a:cxn>
                <a:cxn ang="0">
                  <a:pos x="6" y="41"/>
                </a:cxn>
                <a:cxn ang="0">
                  <a:pos x="8" y="44"/>
                </a:cxn>
                <a:cxn ang="0">
                  <a:pos x="8" y="44"/>
                </a:cxn>
                <a:cxn ang="0">
                  <a:pos x="9" y="48"/>
                </a:cxn>
                <a:cxn ang="0">
                  <a:pos x="6" y="48"/>
                </a:cxn>
                <a:cxn ang="0">
                  <a:pos x="2" y="47"/>
                </a:cxn>
                <a:cxn ang="0">
                  <a:pos x="1" y="42"/>
                </a:cxn>
                <a:cxn ang="0">
                  <a:pos x="1" y="10"/>
                </a:cxn>
                <a:cxn ang="0">
                  <a:pos x="0" y="1"/>
                </a:cxn>
              </a:cxnLst>
              <a:rect l="0" t="0" r="r" b="b"/>
              <a:pathLst>
                <a:path w="9" h="48">
                  <a:moveTo>
                    <a:pt x="0" y="1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6" y="2"/>
                    <a:pt x="6" y="6"/>
                    <a:pt x="6" y="10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4"/>
                    <a:pt x="6" y="44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8" y="48"/>
                    <a:pt x="7" y="48"/>
                    <a:pt x="6" y="48"/>
                  </a:cubicBezTo>
                  <a:cubicBezTo>
                    <a:pt x="4" y="48"/>
                    <a:pt x="3" y="48"/>
                    <a:pt x="2" y="47"/>
                  </a:cubicBezTo>
                  <a:cubicBezTo>
                    <a:pt x="1" y="46"/>
                    <a:pt x="1" y="45"/>
                    <a:pt x="1" y="4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5"/>
                    <a:pt x="0" y="3"/>
                    <a:pt x="0" y="1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76" name="Freeform 68"/>
            <p:cNvSpPr>
              <a:spLocks noEditPoints="1"/>
            </p:cNvSpPr>
            <p:nvPr/>
          </p:nvSpPr>
          <p:spPr bwMode="auto">
            <a:xfrm>
              <a:off x="221" y="128"/>
              <a:ext cx="30" cy="39"/>
            </a:xfrm>
            <a:custGeom>
              <a:avLst/>
              <a:gdLst/>
              <a:ahLst/>
              <a:cxnLst>
                <a:cxn ang="0">
                  <a:pos x="24" y="27"/>
                </a:cxn>
                <a:cxn ang="0">
                  <a:pos x="26" y="30"/>
                </a:cxn>
                <a:cxn ang="0">
                  <a:pos x="15" y="34"/>
                </a:cxn>
                <a:cxn ang="0">
                  <a:pos x="0" y="17"/>
                </a:cxn>
                <a:cxn ang="0">
                  <a:pos x="4" y="4"/>
                </a:cxn>
                <a:cxn ang="0">
                  <a:pos x="14" y="0"/>
                </a:cxn>
                <a:cxn ang="0">
                  <a:pos x="23" y="3"/>
                </a:cxn>
                <a:cxn ang="0">
                  <a:pos x="27" y="17"/>
                </a:cxn>
                <a:cxn ang="0">
                  <a:pos x="27" y="18"/>
                </a:cxn>
                <a:cxn ang="0">
                  <a:pos x="6" y="18"/>
                </a:cxn>
                <a:cxn ang="0">
                  <a:pos x="6" y="19"/>
                </a:cxn>
                <a:cxn ang="0">
                  <a:pos x="8" y="26"/>
                </a:cxn>
                <a:cxn ang="0">
                  <a:pos x="16" y="30"/>
                </a:cxn>
                <a:cxn ang="0">
                  <a:pos x="24" y="27"/>
                </a:cxn>
                <a:cxn ang="0">
                  <a:pos x="6" y="14"/>
                </a:cxn>
                <a:cxn ang="0">
                  <a:pos x="21" y="14"/>
                </a:cxn>
                <a:cxn ang="0">
                  <a:pos x="20" y="7"/>
                </a:cxn>
                <a:cxn ang="0">
                  <a:pos x="14" y="4"/>
                </a:cxn>
                <a:cxn ang="0">
                  <a:pos x="6" y="14"/>
                </a:cxn>
              </a:cxnLst>
              <a:rect l="0" t="0" r="r" b="b"/>
              <a:pathLst>
                <a:path w="27" h="34">
                  <a:moveTo>
                    <a:pt x="24" y="27"/>
                  </a:moveTo>
                  <a:cubicBezTo>
                    <a:pt x="26" y="30"/>
                    <a:pt x="26" y="30"/>
                    <a:pt x="26" y="30"/>
                  </a:cubicBezTo>
                  <a:cubicBezTo>
                    <a:pt x="23" y="33"/>
                    <a:pt x="19" y="34"/>
                    <a:pt x="15" y="34"/>
                  </a:cubicBezTo>
                  <a:cubicBezTo>
                    <a:pt x="6" y="34"/>
                    <a:pt x="0" y="28"/>
                    <a:pt x="0" y="17"/>
                  </a:cubicBezTo>
                  <a:cubicBezTo>
                    <a:pt x="0" y="11"/>
                    <a:pt x="1" y="8"/>
                    <a:pt x="4" y="4"/>
                  </a:cubicBezTo>
                  <a:cubicBezTo>
                    <a:pt x="7" y="1"/>
                    <a:pt x="10" y="0"/>
                    <a:pt x="14" y="0"/>
                  </a:cubicBezTo>
                  <a:cubicBezTo>
                    <a:pt x="18" y="0"/>
                    <a:pt x="21" y="1"/>
                    <a:pt x="23" y="3"/>
                  </a:cubicBezTo>
                  <a:cubicBezTo>
                    <a:pt x="26" y="6"/>
                    <a:pt x="27" y="9"/>
                    <a:pt x="27" y="17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22"/>
                    <a:pt x="7" y="24"/>
                    <a:pt x="8" y="26"/>
                  </a:cubicBezTo>
                  <a:cubicBezTo>
                    <a:pt x="10" y="29"/>
                    <a:pt x="13" y="30"/>
                    <a:pt x="16" y="30"/>
                  </a:cubicBezTo>
                  <a:cubicBezTo>
                    <a:pt x="19" y="30"/>
                    <a:pt x="22" y="29"/>
                    <a:pt x="24" y="27"/>
                  </a:cubicBezTo>
                  <a:close/>
                  <a:moveTo>
                    <a:pt x="6" y="14"/>
                  </a:moveTo>
                  <a:cubicBezTo>
                    <a:pt x="21" y="14"/>
                    <a:pt x="21" y="14"/>
                    <a:pt x="21" y="14"/>
                  </a:cubicBezTo>
                  <a:cubicBezTo>
                    <a:pt x="21" y="11"/>
                    <a:pt x="21" y="8"/>
                    <a:pt x="20" y="7"/>
                  </a:cubicBezTo>
                  <a:cubicBezTo>
                    <a:pt x="19" y="5"/>
                    <a:pt x="16" y="4"/>
                    <a:pt x="14" y="4"/>
                  </a:cubicBezTo>
                  <a:cubicBezTo>
                    <a:pt x="9" y="4"/>
                    <a:pt x="7" y="7"/>
                    <a:pt x="6" y="14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00" name="Rectangle 92"/>
            <p:cNvSpPr>
              <a:spLocks noChangeArrowheads="1"/>
            </p:cNvSpPr>
            <p:nvPr/>
          </p:nvSpPr>
          <p:spPr bwMode="auto">
            <a:xfrm>
              <a:off x="203" y="141"/>
              <a:ext cx="10" cy="9"/>
            </a:xfrm>
            <a:prstGeom prst="rect">
              <a:avLst/>
            </a:prstGeom>
            <a:solidFill>
              <a:schemeClr val="bg1"/>
            </a:solidFill>
            <a:ln w="317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033" name="Group 127"/>
          <p:cNvGrpSpPr>
            <a:grpSpLocks/>
          </p:cNvGrpSpPr>
          <p:nvPr/>
        </p:nvGrpSpPr>
        <p:grpSpPr bwMode="auto">
          <a:xfrm>
            <a:off x="1120775" y="177800"/>
            <a:ext cx="1546225" cy="109538"/>
            <a:chOff x="706" y="112"/>
            <a:chExt cx="974" cy="69"/>
          </a:xfrm>
        </p:grpSpPr>
        <p:sp>
          <p:nvSpPr>
            <p:cNvPr id="43101" name="Freeform 93"/>
            <p:cNvSpPr>
              <a:spLocks/>
            </p:cNvSpPr>
            <p:nvPr/>
          </p:nvSpPr>
          <p:spPr bwMode="auto">
            <a:xfrm>
              <a:off x="706" y="128"/>
              <a:ext cx="33" cy="39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5" y="0"/>
                </a:cxn>
                <a:cxn ang="0">
                  <a:pos x="13" y="23"/>
                </a:cxn>
                <a:cxn ang="0">
                  <a:pos x="14" y="28"/>
                </a:cxn>
                <a:cxn ang="0">
                  <a:pos x="14" y="28"/>
                </a:cxn>
                <a:cxn ang="0">
                  <a:pos x="16" y="23"/>
                </a:cxn>
                <a:cxn ang="0">
                  <a:pos x="23" y="1"/>
                </a:cxn>
                <a:cxn ang="0">
                  <a:pos x="29" y="1"/>
                </a:cxn>
                <a:cxn ang="0">
                  <a:pos x="17" y="34"/>
                </a:cxn>
                <a:cxn ang="0">
                  <a:pos x="11" y="34"/>
                </a:cxn>
                <a:cxn ang="0">
                  <a:pos x="0" y="1"/>
                </a:cxn>
              </a:cxnLst>
              <a:rect l="0" t="0" r="r" b="b"/>
              <a:pathLst>
                <a:path w="29" h="34">
                  <a:moveTo>
                    <a:pt x="0" y="1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5"/>
                    <a:pt x="14" y="27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6"/>
                    <a:pt x="15" y="25"/>
                    <a:pt x="16" y="2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1" y="34"/>
                    <a:pt x="11" y="34"/>
                    <a:pt x="11" y="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02" name="Freeform 94"/>
            <p:cNvSpPr>
              <a:spLocks noEditPoints="1"/>
            </p:cNvSpPr>
            <p:nvPr/>
          </p:nvSpPr>
          <p:spPr bwMode="auto">
            <a:xfrm>
              <a:off x="744" y="113"/>
              <a:ext cx="10" cy="5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8" y="5"/>
                </a:cxn>
                <a:cxn ang="0">
                  <a:pos x="4" y="9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2" y="15"/>
                </a:cxn>
                <a:cxn ang="0">
                  <a:pos x="7" y="14"/>
                </a:cxn>
                <a:cxn ang="0">
                  <a:pos x="7" y="48"/>
                </a:cxn>
                <a:cxn ang="0">
                  <a:pos x="2" y="48"/>
                </a:cxn>
                <a:cxn ang="0">
                  <a:pos x="2" y="15"/>
                </a:cxn>
              </a:cxnLst>
              <a:rect l="0" t="0" r="r" b="b"/>
              <a:pathLst>
                <a:path w="8" h="48">
                  <a:moveTo>
                    <a:pt x="4" y="0"/>
                  </a:moveTo>
                  <a:cubicBezTo>
                    <a:pt x="7" y="0"/>
                    <a:pt x="8" y="2"/>
                    <a:pt x="8" y="5"/>
                  </a:cubicBezTo>
                  <a:cubicBezTo>
                    <a:pt x="8" y="7"/>
                    <a:pt x="7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2" y="15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2" y="48"/>
                    <a:pt x="2" y="48"/>
                    <a:pt x="2" y="48"/>
                  </a:cubicBezTo>
                  <a:lnTo>
                    <a:pt x="2" y="15"/>
                  </a:ln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03" name="Freeform 95"/>
            <p:cNvSpPr>
              <a:spLocks/>
            </p:cNvSpPr>
            <p:nvPr/>
          </p:nvSpPr>
          <p:spPr bwMode="auto">
            <a:xfrm>
              <a:off x="764" y="128"/>
              <a:ext cx="20" cy="39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5" y="0"/>
                </a:cxn>
                <a:cxn ang="0">
                  <a:pos x="6" y="5"/>
                </a:cxn>
                <a:cxn ang="0">
                  <a:pos x="6" y="5"/>
                </a:cxn>
                <a:cxn ang="0">
                  <a:pos x="16" y="0"/>
                </a:cxn>
                <a:cxn ang="0">
                  <a:pos x="18" y="0"/>
                </a:cxn>
                <a:cxn ang="0">
                  <a:pos x="15" y="6"/>
                </a:cxn>
                <a:cxn ang="0">
                  <a:pos x="14" y="5"/>
                </a:cxn>
                <a:cxn ang="0">
                  <a:pos x="8" y="8"/>
                </a:cxn>
                <a:cxn ang="0">
                  <a:pos x="7" y="13"/>
                </a:cxn>
                <a:cxn ang="0">
                  <a:pos x="7" y="34"/>
                </a:cxn>
                <a:cxn ang="0">
                  <a:pos x="1" y="34"/>
                </a:cxn>
                <a:cxn ang="0">
                  <a:pos x="1" y="9"/>
                </a:cxn>
                <a:cxn ang="0">
                  <a:pos x="0" y="1"/>
                </a:cxn>
              </a:cxnLst>
              <a:rect l="0" t="0" r="r" b="b"/>
              <a:pathLst>
                <a:path w="18" h="34">
                  <a:moveTo>
                    <a:pt x="0" y="1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6" y="2"/>
                    <a:pt x="6" y="3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9" y="2"/>
                    <a:pt x="12" y="0"/>
                    <a:pt x="16" y="0"/>
                  </a:cubicBezTo>
                  <a:cubicBezTo>
                    <a:pt x="17" y="0"/>
                    <a:pt x="18" y="0"/>
                    <a:pt x="18" y="0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5"/>
                    <a:pt x="15" y="5"/>
                    <a:pt x="14" y="5"/>
                  </a:cubicBezTo>
                  <a:cubicBezTo>
                    <a:pt x="12" y="5"/>
                    <a:pt x="10" y="6"/>
                    <a:pt x="8" y="8"/>
                  </a:cubicBezTo>
                  <a:cubicBezTo>
                    <a:pt x="7" y="9"/>
                    <a:pt x="7" y="10"/>
                    <a:pt x="7" y="13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5"/>
                    <a:pt x="1" y="3"/>
                    <a:pt x="0" y="1"/>
                  </a:cubicBez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04" name="Freeform 96"/>
            <p:cNvSpPr>
              <a:spLocks/>
            </p:cNvSpPr>
            <p:nvPr/>
          </p:nvSpPr>
          <p:spPr bwMode="auto">
            <a:xfrm>
              <a:off x="785" y="118"/>
              <a:ext cx="21" cy="50"/>
            </a:xfrm>
            <a:custGeom>
              <a:avLst/>
              <a:gdLst/>
              <a:ahLst/>
              <a:cxnLst>
                <a:cxn ang="0">
                  <a:pos x="18" y="10"/>
                </a:cxn>
                <a:cxn ang="0">
                  <a:pos x="16" y="14"/>
                </a:cxn>
                <a:cxn ang="0">
                  <a:pos x="9" y="14"/>
                </a:cxn>
                <a:cxn ang="0">
                  <a:pos x="9" y="35"/>
                </a:cxn>
                <a:cxn ang="0">
                  <a:pos x="13" y="40"/>
                </a:cxn>
                <a:cxn ang="0">
                  <a:pos x="17" y="39"/>
                </a:cxn>
                <a:cxn ang="0">
                  <a:pos x="17" y="42"/>
                </a:cxn>
                <a:cxn ang="0">
                  <a:pos x="11" y="44"/>
                </a:cxn>
                <a:cxn ang="0">
                  <a:pos x="7" y="43"/>
                </a:cxn>
                <a:cxn ang="0">
                  <a:pos x="4" y="36"/>
                </a:cxn>
                <a:cxn ang="0">
                  <a:pos x="4" y="14"/>
                </a:cxn>
                <a:cxn ang="0">
                  <a:pos x="0" y="14"/>
                </a:cxn>
                <a:cxn ang="0">
                  <a:pos x="0" y="10"/>
                </a:cxn>
                <a:cxn ang="0">
                  <a:pos x="4" y="10"/>
                </a:cxn>
                <a:cxn ang="0">
                  <a:pos x="4" y="9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10" y="0"/>
                </a:cxn>
                <a:cxn ang="0">
                  <a:pos x="9" y="10"/>
                </a:cxn>
                <a:cxn ang="0">
                  <a:pos x="18" y="10"/>
                </a:cxn>
              </a:cxnLst>
              <a:rect l="0" t="0" r="r" b="b"/>
              <a:pathLst>
                <a:path w="18" h="44">
                  <a:moveTo>
                    <a:pt x="18" y="10"/>
                  </a:moveTo>
                  <a:cubicBezTo>
                    <a:pt x="16" y="14"/>
                    <a:pt x="16" y="14"/>
                    <a:pt x="16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8"/>
                    <a:pt x="10" y="40"/>
                    <a:pt x="13" y="40"/>
                  </a:cubicBezTo>
                  <a:cubicBezTo>
                    <a:pt x="15" y="40"/>
                    <a:pt x="16" y="40"/>
                    <a:pt x="17" y="39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6" y="43"/>
                    <a:pt x="14" y="44"/>
                    <a:pt x="11" y="44"/>
                  </a:cubicBezTo>
                  <a:cubicBezTo>
                    <a:pt x="10" y="44"/>
                    <a:pt x="8" y="43"/>
                    <a:pt x="7" y="43"/>
                  </a:cubicBezTo>
                  <a:cubicBezTo>
                    <a:pt x="5" y="42"/>
                    <a:pt x="4" y="40"/>
                    <a:pt x="4" y="36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6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9" y="5"/>
                    <a:pt x="9" y="10"/>
                  </a:cubicBezTo>
                  <a:lnTo>
                    <a:pt x="18" y="10"/>
                  </a:ln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05" name="Freeform 97"/>
            <p:cNvSpPr>
              <a:spLocks/>
            </p:cNvSpPr>
            <p:nvPr/>
          </p:nvSpPr>
          <p:spPr bwMode="auto">
            <a:xfrm>
              <a:off x="813" y="128"/>
              <a:ext cx="31" cy="40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5" y="0"/>
                </a:cxn>
                <a:cxn ang="0">
                  <a:pos x="5" y="24"/>
                </a:cxn>
                <a:cxn ang="0">
                  <a:pos x="7" y="29"/>
                </a:cxn>
                <a:cxn ang="0">
                  <a:pos x="11" y="30"/>
                </a:cxn>
                <a:cxn ang="0">
                  <a:pos x="19" y="24"/>
                </a:cxn>
                <a:cxn ang="0">
                  <a:pos x="19" y="1"/>
                </a:cxn>
                <a:cxn ang="0">
                  <a:pos x="24" y="0"/>
                </a:cxn>
                <a:cxn ang="0">
                  <a:pos x="24" y="24"/>
                </a:cxn>
                <a:cxn ang="0">
                  <a:pos x="25" y="30"/>
                </a:cxn>
                <a:cxn ang="0">
                  <a:pos x="27" y="32"/>
                </a:cxn>
                <a:cxn ang="0">
                  <a:pos x="23" y="35"/>
                </a:cxn>
                <a:cxn ang="0">
                  <a:pos x="20" y="30"/>
                </a:cxn>
                <a:cxn ang="0">
                  <a:pos x="9" y="35"/>
                </a:cxn>
                <a:cxn ang="0">
                  <a:pos x="1" y="30"/>
                </a:cxn>
                <a:cxn ang="0">
                  <a:pos x="0" y="25"/>
                </a:cxn>
                <a:cxn ang="0">
                  <a:pos x="0" y="1"/>
                </a:cxn>
              </a:cxnLst>
              <a:rect l="0" t="0" r="r" b="b"/>
              <a:pathLst>
                <a:path w="27" h="35">
                  <a:moveTo>
                    <a:pt x="0" y="1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7"/>
                    <a:pt x="5" y="28"/>
                    <a:pt x="7" y="29"/>
                  </a:cubicBezTo>
                  <a:cubicBezTo>
                    <a:pt x="8" y="30"/>
                    <a:pt x="9" y="30"/>
                    <a:pt x="11" y="30"/>
                  </a:cubicBezTo>
                  <a:cubicBezTo>
                    <a:pt x="14" y="30"/>
                    <a:pt x="18" y="28"/>
                    <a:pt x="19" y="2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7"/>
                    <a:pt x="25" y="28"/>
                    <a:pt x="25" y="30"/>
                  </a:cubicBezTo>
                  <a:cubicBezTo>
                    <a:pt x="26" y="30"/>
                    <a:pt x="26" y="31"/>
                    <a:pt x="27" y="32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1" y="33"/>
                    <a:pt x="20" y="32"/>
                    <a:pt x="20" y="30"/>
                  </a:cubicBezTo>
                  <a:cubicBezTo>
                    <a:pt x="17" y="33"/>
                    <a:pt x="14" y="35"/>
                    <a:pt x="9" y="35"/>
                  </a:cubicBezTo>
                  <a:cubicBezTo>
                    <a:pt x="5" y="35"/>
                    <a:pt x="2" y="33"/>
                    <a:pt x="1" y="30"/>
                  </a:cubicBezTo>
                  <a:cubicBezTo>
                    <a:pt x="0" y="29"/>
                    <a:pt x="0" y="27"/>
                    <a:pt x="0" y="2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06" name="Freeform 98"/>
            <p:cNvSpPr>
              <a:spLocks noEditPoints="1"/>
            </p:cNvSpPr>
            <p:nvPr/>
          </p:nvSpPr>
          <p:spPr bwMode="auto">
            <a:xfrm>
              <a:off x="850" y="128"/>
              <a:ext cx="31" cy="40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15" y="0"/>
                </a:cxn>
                <a:cxn ang="0">
                  <a:pos x="25" y="5"/>
                </a:cxn>
                <a:cxn ang="0">
                  <a:pos x="25" y="11"/>
                </a:cxn>
                <a:cxn ang="0">
                  <a:pos x="25" y="12"/>
                </a:cxn>
                <a:cxn ang="0">
                  <a:pos x="25" y="23"/>
                </a:cxn>
                <a:cxn ang="0">
                  <a:pos x="25" y="25"/>
                </a:cxn>
                <a:cxn ang="0">
                  <a:pos x="28" y="31"/>
                </a:cxn>
                <a:cxn ang="0">
                  <a:pos x="25" y="35"/>
                </a:cxn>
                <a:cxn ang="0">
                  <a:pos x="21" y="30"/>
                </a:cxn>
                <a:cxn ang="0">
                  <a:pos x="11" y="35"/>
                </a:cxn>
                <a:cxn ang="0">
                  <a:pos x="3" y="32"/>
                </a:cxn>
                <a:cxn ang="0">
                  <a:pos x="0" y="25"/>
                </a:cxn>
                <a:cxn ang="0">
                  <a:pos x="18" y="13"/>
                </a:cxn>
                <a:cxn ang="0">
                  <a:pos x="20" y="13"/>
                </a:cxn>
                <a:cxn ang="0">
                  <a:pos x="20" y="11"/>
                </a:cxn>
                <a:cxn ang="0">
                  <a:pos x="19" y="6"/>
                </a:cxn>
                <a:cxn ang="0">
                  <a:pos x="15" y="4"/>
                </a:cxn>
                <a:cxn ang="0">
                  <a:pos x="8" y="6"/>
                </a:cxn>
                <a:cxn ang="0">
                  <a:pos x="4" y="8"/>
                </a:cxn>
                <a:cxn ang="0">
                  <a:pos x="2" y="4"/>
                </a:cxn>
                <a:cxn ang="0">
                  <a:pos x="20" y="17"/>
                </a:cxn>
                <a:cxn ang="0">
                  <a:pos x="18" y="17"/>
                </a:cxn>
                <a:cxn ang="0">
                  <a:pos x="8" y="19"/>
                </a:cxn>
                <a:cxn ang="0">
                  <a:pos x="6" y="25"/>
                </a:cxn>
                <a:cxn ang="0">
                  <a:pos x="12" y="31"/>
                </a:cxn>
                <a:cxn ang="0">
                  <a:pos x="20" y="26"/>
                </a:cxn>
                <a:cxn ang="0">
                  <a:pos x="20" y="17"/>
                </a:cxn>
              </a:cxnLst>
              <a:rect l="0" t="0" r="r" b="b"/>
              <a:pathLst>
                <a:path w="28" h="35">
                  <a:moveTo>
                    <a:pt x="2" y="4"/>
                  </a:moveTo>
                  <a:cubicBezTo>
                    <a:pt x="6" y="1"/>
                    <a:pt x="11" y="0"/>
                    <a:pt x="15" y="0"/>
                  </a:cubicBezTo>
                  <a:cubicBezTo>
                    <a:pt x="20" y="0"/>
                    <a:pt x="23" y="2"/>
                    <a:pt x="25" y="5"/>
                  </a:cubicBezTo>
                  <a:cubicBezTo>
                    <a:pt x="25" y="6"/>
                    <a:pt x="25" y="8"/>
                    <a:pt x="25" y="11"/>
                  </a:cubicBezTo>
                  <a:cubicBezTo>
                    <a:pt x="25" y="11"/>
                    <a:pt x="25" y="12"/>
                    <a:pt x="25" y="12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4"/>
                    <a:pt x="25" y="24"/>
                    <a:pt x="25" y="25"/>
                  </a:cubicBezTo>
                  <a:cubicBezTo>
                    <a:pt x="25" y="29"/>
                    <a:pt x="26" y="30"/>
                    <a:pt x="28" y="31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3" y="34"/>
                    <a:pt x="21" y="32"/>
                    <a:pt x="21" y="30"/>
                  </a:cubicBezTo>
                  <a:cubicBezTo>
                    <a:pt x="17" y="33"/>
                    <a:pt x="15" y="35"/>
                    <a:pt x="11" y="35"/>
                  </a:cubicBezTo>
                  <a:cubicBezTo>
                    <a:pt x="7" y="35"/>
                    <a:pt x="5" y="33"/>
                    <a:pt x="3" y="32"/>
                  </a:cubicBezTo>
                  <a:cubicBezTo>
                    <a:pt x="1" y="30"/>
                    <a:pt x="0" y="27"/>
                    <a:pt x="0" y="25"/>
                  </a:cubicBezTo>
                  <a:cubicBezTo>
                    <a:pt x="0" y="18"/>
                    <a:pt x="7" y="13"/>
                    <a:pt x="18" y="13"/>
                  </a:cubicBezTo>
                  <a:cubicBezTo>
                    <a:pt x="19" y="13"/>
                    <a:pt x="19" y="13"/>
                    <a:pt x="20" y="13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8"/>
                    <a:pt x="20" y="7"/>
                    <a:pt x="19" y="6"/>
                  </a:cubicBezTo>
                  <a:cubicBezTo>
                    <a:pt x="18" y="5"/>
                    <a:pt x="17" y="4"/>
                    <a:pt x="15" y="4"/>
                  </a:cubicBezTo>
                  <a:cubicBezTo>
                    <a:pt x="13" y="4"/>
                    <a:pt x="11" y="4"/>
                    <a:pt x="8" y="6"/>
                  </a:cubicBezTo>
                  <a:cubicBezTo>
                    <a:pt x="6" y="6"/>
                    <a:pt x="6" y="7"/>
                    <a:pt x="4" y="8"/>
                  </a:cubicBezTo>
                  <a:lnTo>
                    <a:pt x="2" y="4"/>
                  </a:lnTo>
                  <a:close/>
                  <a:moveTo>
                    <a:pt x="20" y="17"/>
                  </a:moveTo>
                  <a:cubicBezTo>
                    <a:pt x="19" y="17"/>
                    <a:pt x="18" y="17"/>
                    <a:pt x="18" y="17"/>
                  </a:cubicBezTo>
                  <a:cubicBezTo>
                    <a:pt x="12" y="17"/>
                    <a:pt x="10" y="18"/>
                    <a:pt x="8" y="19"/>
                  </a:cubicBezTo>
                  <a:cubicBezTo>
                    <a:pt x="7" y="21"/>
                    <a:pt x="6" y="22"/>
                    <a:pt x="6" y="25"/>
                  </a:cubicBezTo>
                  <a:cubicBezTo>
                    <a:pt x="6" y="29"/>
                    <a:pt x="8" y="31"/>
                    <a:pt x="12" y="31"/>
                  </a:cubicBezTo>
                  <a:cubicBezTo>
                    <a:pt x="15" y="31"/>
                    <a:pt x="18" y="29"/>
                    <a:pt x="20" y="26"/>
                  </a:cubicBezTo>
                  <a:lnTo>
                    <a:pt x="20" y="17"/>
                  </a:ln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07" name="Freeform 99"/>
            <p:cNvSpPr>
              <a:spLocks/>
            </p:cNvSpPr>
            <p:nvPr/>
          </p:nvSpPr>
          <p:spPr bwMode="auto">
            <a:xfrm>
              <a:off x="889" y="113"/>
              <a:ext cx="12" cy="54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6" y="0"/>
                </a:cxn>
                <a:cxn ang="0">
                  <a:pos x="7" y="10"/>
                </a:cxn>
                <a:cxn ang="0">
                  <a:pos x="7" y="41"/>
                </a:cxn>
                <a:cxn ang="0">
                  <a:pos x="8" y="44"/>
                </a:cxn>
                <a:cxn ang="0">
                  <a:pos x="9" y="44"/>
                </a:cxn>
                <a:cxn ang="0">
                  <a:pos x="10" y="48"/>
                </a:cxn>
                <a:cxn ang="0">
                  <a:pos x="7" y="48"/>
                </a:cxn>
                <a:cxn ang="0">
                  <a:pos x="3" y="47"/>
                </a:cxn>
                <a:cxn ang="0">
                  <a:pos x="1" y="42"/>
                </a:cxn>
                <a:cxn ang="0">
                  <a:pos x="1" y="10"/>
                </a:cxn>
                <a:cxn ang="0">
                  <a:pos x="0" y="1"/>
                </a:cxn>
              </a:cxnLst>
              <a:rect l="0" t="0" r="r" b="b"/>
              <a:pathLst>
                <a:path w="10" h="48">
                  <a:moveTo>
                    <a:pt x="0" y="1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7" y="2"/>
                    <a:pt x="7" y="6"/>
                    <a:pt x="7" y="10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4"/>
                    <a:pt x="7" y="44"/>
                    <a:pt x="8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9" y="48"/>
                    <a:pt x="8" y="48"/>
                    <a:pt x="7" y="48"/>
                  </a:cubicBezTo>
                  <a:cubicBezTo>
                    <a:pt x="5" y="48"/>
                    <a:pt x="4" y="48"/>
                    <a:pt x="3" y="47"/>
                  </a:cubicBezTo>
                  <a:cubicBezTo>
                    <a:pt x="2" y="46"/>
                    <a:pt x="1" y="45"/>
                    <a:pt x="1" y="4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5"/>
                    <a:pt x="1" y="3"/>
                    <a:pt x="0" y="1"/>
                  </a:cubicBez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08" name="Freeform 100"/>
            <p:cNvSpPr>
              <a:spLocks/>
            </p:cNvSpPr>
            <p:nvPr/>
          </p:nvSpPr>
          <p:spPr bwMode="auto">
            <a:xfrm>
              <a:off x="935" y="113"/>
              <a:ext cx="12" cy="54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5" y="0"/>
                </a:cxn>
                <a:cxn ang="0">
                  <a:pos x="6" y="10"/>
                </a:cxn>
                <a:cxn ang="0">
                  <a:pos x="6" y="41"/>
                </a:cxn>
                <a:cxn ang="0">
                  <a:pos x="8" y="44"/>
                </a:cxn>
                <a:cxn ang="0">
                  <a:pos x="9" y="44"/>
                </a:cxn>
                <a:cxn ang="0">
                  <a:pos x="10" y="48"/>
                </a:cxn>
                <a:cxn ang="0">
                  <a:pos x="6" y="48"/>
                </a:cxn>
                <a:cxn ang="0">
                  <a:pos x="2" y="47"/>
                </a:cxn>
                <a:cxn ang="0">
                  <a:pos x="1" y="42"/>
                </a:cxn>
                <a:cxn ang="0">
                  <a:pos x="1" y="10"/>
                </a:cxn>
                <a:cxn ang="0">
                  <a:pos x="0" y="1"/>
                </a:cxn>
              </a:cxnLst>
              <a:rect l="0" t="0" r="r" b="b"/>
              <a:pathLst>
                <a:path w="10" h="48">
                  <a:moveTo>
                    <a:pt x="0" y="1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6" y="2"/>
                    <a:pt x="6" y="6"/>
                    <a:pt x="6" y="10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4"/>
                    <a:pt x="7" y="44"/>
                    <a:pt x="8" y="44"/>
                  </a:cubicBezTo>
                  <a:cubicBezTo>
                    <a:pt x="8" y="44"/>
                    <a:pt x="9" y="44"/>
                    <a:pt x="9" y="44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8" y="48"/>
                    <a:pt x="8" y="48"/>
                    <a:pt x="6" y="48"/>
                  </a:cubicBezTo>
                  <a:cubicBezTo>
                    <a:pt x="5" y="48"/>
                    <a:pt x="3" y="48"/>
                    <a:pt x="2" y="47"/>
                  </a:cubicBezTo>
                  <a:cubicBezTo>
                    <a:pt x="1" y="46"/>
                    <a:pt x="1" y="45"/>
                    <a:pt x="1" y="4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5"/>
                    <a:pt x="1" y="3"/>
                    <a:pt x="0" y="1"/>
                  </a:cubicBez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09" name="Freeform 101"/>
            <p:cNvSpPr>
              <a:spLocks noEditPoints="1"/>
            </p:cNvSpPr>
            <p:nvPr/>
          </p:nvSpPr>
          <p:spPr bwMode="auto">
            <a:xfrm>
              <a:off x="953" y="128"/>
              <a:ext cx="30" cy="40"/>
            </a:xfrm>
            <a:custGeom>
              <a:avLst/>
              <a:gdLst/>
              <a:ahLst/>
              <a:cxnLst>
                <a:cxn ang="0">
                  <a:pos x="1" y="4"/>
                </a:cxn>
                <a:cxn ang="0">
                  <a:pos x="15" y="0"/>
                </a:cxn>
                <a:cxn ang="0">
                  <a:pos x="24" y="5"/>
                </a:cxn>
                <a:cxn ang="0">
                  <a:pos x="24" y="11"/>
                </a:cxn>
                <a:cxn ang="0">
                  <a:pos x="24" y="12"/>
                </a:cxn>
                <a:cxn ang="0">
                  <a:pos x="24" y="23"/>
                </a:cxn>
                <a:cxn ang="0">
                  <a:pos x="24" y="25"/>
                </a:cxn>
                <a:cxn ang="0">
                  <a:pos x="27" y="31"/>
                </a:cxn>
                <a:cxn ang="0">
                  <a:pos x="24" y="35"/>
                </a:cxn>
                <a:cxn ang="0">
                  <a:pos x="20" y="30"/>
                </a:cxn>
                <a:cxn ang="0">
                  <a:pos x="10" y="35"/>
                </a:cxn>
                <a:cxn ang="0">
                  <a:pos x="2" y="32"/>
                </a:cxn>
                <a:cxn ang="0">
                  <a:pos x="0" y="25"/>
                </a:cxn>
                <a:cxn ang="0">
                  <a:pos x="17" y="13"/>
                </a:cxn>
                <a:cxn ang="0">
                  <a:pos x="19" y="13"/>
                </a:cxn>
                <a:cxn ang="0">
                  <a:pos x="19" y="11"/>
                </a:cxn>
                <a:cxn ang="0">
                  <a:pos x="18" y="6"/>
                </a:cxn>
                <a:cxn ang="0">
                  <a:pos x="14" y="4"/>
                </a:cxn>
                <a:cxn ang="0">
                  <a:pos x="8" y="6"/>
                </a:cxn>
                <a:cxn ang="0">
                  <a:pos x="3" y="8"/>
                </a:cxn>
                <a:cxn ang="0">
                  <a:pos x="1" y="4"/>
                </a:cxn>
                <a:cxn ang="0">
                  <a:pos x="19" y="17"/>
                </a:cxn>
                <a:cxn ang="0">
                  <a:pos x="17" y="17"/>
                </a:cxn>
                <a:cxn ang="0">
                  <a:pos x="7" y="19"/>
                </a:cxn>
                <a:cxn ang="0">
                  <a:pos x="5" y="25"/>
                </a:cxn>
                <a:cxn ang="0">
                  <a:pos x="11" y="31"/>
                </a:cxn>
                <a:cxn ang="0">
                  <a:pos x="19" y="26"/>
                </a:cxn>
                <a:cxn ang="0">
                  <a:pos x="19" y="17"/>
                </a:cxn>
              </a:cxnLst>
              <a:rect l="0" t="0" r="r" b="b"/>
              <a:pathLst>
                <a:path w="27" h="35">
                  <a:moveTo>
                    <a:pt x="1" y="4"/>
                  </a:moveTo>
                  <a:cubicBezTo>
                    <a:pt x="5" y="1"/>
                    <a:pt x="10" y="0"/>
                    <a:pt x="15" y="0"/>
                  </a:cubicBezTo>
                  <a:cubicBezTo>
                    <a:pt x="19" y="0"/>
                    <a:pt x="22" y="2"/>
                    <a:pt x="24" y="5"/>
                  </a:cubicBezTo>
                  <a:cubicBezTo>
                    <a:pt x="24" y="6"/>
                    <a:pt x="24" y="8"/>
                    <a:pt x="24" y="11"/>
                  </a:cubicBezTo>
                  <a:cubicBezTo>
                    <a:pt x="24" y="11"/>
                    <a:pt x="24" y="12"/>
                    <a:pt x="24" y="12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4"/>
                    <a:pt x="24" y="24"/>
                    <a:pt x="24" y="25"/>
                  </a:cubicBezTo>
                  <a:cubicBezTo>
                    <a:pt x="24" y="29"/>
                    <a:pt x="25" y="30"/>
                    <a:pt x="27" y="31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2" y="34"/>
                    <a:pt x="20" y="32"/>
                    <a:pt x="20" y="30"/>
                  </a:cubicBezTo>
                  <a:cubicBezTo>
                    <a:pt x="17" y="33"/>
                    <a:pt x="14" y="35"/>
                    <a:pt x="10" y="35"/>
                  </a:cubicBezTo>
                  <a:cubicBezTo>
                    <a:pt x="6" y="35"/>
                    <a:pt x="4" y="33"/>
                    <a:pt x="2" y="32"/>
                  </a:cubicBezTo>
                  <a:cubicBezTo>
                    <a:pt x="0" y="30"/>
                    <a:pt x="0" y="27"/>
                    <a:pt x="0" y="25"/>
                  </a:cubicBezTo>
                  <a:cubicBezTo>
                    <a:pt x="0" y="18"/>
                    <a:pt x="6" y="13"/>
                    <a:pt x="17" y="13"/>
                  </a:cubicBezTo>
                  <a:cubicBezTo>
                    <a:pt x="18" y="13"/>
                    <a:pt x="18" y="13"/>
                    <a:pt x="19" y="13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8"/>
                    <a:pt x="19" y="7"/>
                    <a:pt x="18" y="6"/>
                  </a:cubicBezTo>
                  <a:cubicBezTo>
                    <a:pt x="17" y="5"/>
                    <a:pt x="16" y="4"/>
                    <a:pt x="14" y="4"/>
                  </a:cubicBezTo>
                  <a:cubicBezTo>
                    <a:pt x="12" y="4"/>
                    <a:pt x="10" y="4"/>
                    <a:pt x="8" y="6"/>
                  </a:cubicBezTo>
                  <a:cubicBezTo>
                    <a:pt x="6" y="6"/>
                    <a:pt x="5" y="7"/>
                    <a:pt x="3" y="8"/>
                  </a:cubicBezTo>
                  <a:lnTo>
                    <a:pt x="1" y="4"/>
                  </a:lnTo>
                  <a:close/>
                  <a:moveTo>
                    <a:pt x="19" y="17"/>
                  </a:moveTo>
                  <a:cubicBezTo>
                    <a:pt x="18" y="17"/>
                    <a:pt x="18" y="17"/>
                    <a:pt x="17" y="17"/>
                  </a:cubicBezTo>
                  <a:cubicBezTo>
                    <a:pt x="12" y="17"/>
                    <a:pt x="9" y="18"/>
                    <a:pt x="7" y="19"/>
                  </a:cubicBezTo>
                  <a:cubicBezTo>
                    <a:pt x="6" y="21"/>
                    <a:pt x="5" y="22"/>
                    <a:pt x="5" y="25"/>
                  </a:cubicBezTo>
                  <a:cubicBezTo>
                    <a:pt x="5" y="29"/>
                    <a:pt x="7" y="31"/>
                    <a:pt x="11" y="31"/>
                  </a:cubicBezTo>
                  <a:cubicBezTo>
                    <a:pt x="14" y="31"/>
                    <a:pt x="18" y="29"/>
                    <a:pt x="19" y="26"/>
                  </a:cubicBezTo>
                  <a:lnTo>
                    <a:pt x="19" y="17"/>
                  </a:ln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10" name="Freeform 102"/>
            <p:cNvSpPr>
              <a:spLocks noEditPoints="1"/>
            </p:cNvSpPr>
            <p:nvPr/>
          </p:nvSpPr>
          <p:spPr bwMode="auto">
            <a:xfrm>
              <a:off x="991" y="112"/>
              <a:ext cx="33" cy="5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7" y="8"/>
                </a:cxn>
                <a:cxn ang="0">
                  <a:pos x="7" y="16"/>
                </a:cxn>
                <a:cxn ang="0">
                  <a:pos x="6" y="19"/>
                </a:cxn>
                <a:cxn ang="0">
                  <a:pos x="16" y="15"/>
                </a:cxn>
                <a:cxn ang="0">
                  <a:pos x="29" y="32"/>
                </a:cxn>
                <a:cxn ang="0">
                  <a:pos x="16" y="49"/>
                </a:cxn>
                <a:cxn ang="0">
                  <a:pos x="6" y="45"/>
                </a:cxn>
                <a:cxn ang="0">
                  <a:pos x="6" y="49"/>
                </a:cxn>
                <a:cxn ang="0">
                  <a:pos x="0" y="49"/>
                </a:cxn>
                <a:cxn ang="0">
                  <a:pos x="1" y="40"/>
                </a:cxn>
                <a:cxn ang="0">
                  <a:pos x="1" y="9"/>
                </a:cxn>
                <a:cxn ang="0">
                  <a:pos x="0" y="1"/>
                </a:cxn>
                <a:cxn ang="0">
                  <a:pos x="6" y="0"/>
                </a:cxn>
                <a:cxn ang="0">
                  <a:pos x="6" y="24"/>
                </a:cxn>
                <a:cxn ang="0">
                  <a:pos x="6" y="41"/>
                </a:cxn>
                <a:cxn ang="0">
                  <a:pos x="15" y="45"/>
                </a:cxn>
                <a:cxn ang="0">
                  <a:pos x="21" y="42"/>
                </a:cxn>
                <a:cxn ang="0">
                  <a:pos x="23" y="31"/>
                </a:cxn>
                <a:cxn ang="0">
                  <a:pos x="21" y="23"/>
                </a:cxn>
                <a:cxn ang="0">
                  <a:pos x="15" y="20"/>
                </a:cxn>
                <a:cxn ang="0">
                  <a:pos x="9" y="22"/>
                </a:cxn>
                <a:cxn ang="0">
                  <a:pos x="6" y="24"/>
                </a:cxn>
              </a:cxnLst>
              <a:rect l="0" t="0" r="r" b="b"/>
              <a:pathLst>
                <a:path w="29" h="49">
                  <a:moveTo>
                    <a:pt x="6" y="0"/>
                  </a:moveTo>
                  <a:cubicBezTo>
                    <a:pt x="6" y="3"/>
                    <a:pt x="7" y="5"/>
                    <a:pt x="7" y="8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7"/>
                    <a:pt x="6" y="19"/>
                    <a:pt x="6" y="19"/>
                  </a:cubicBezTo>
                  <a:cubicBezTo>
                    <a:pt x="10" y="16"/>
                    <a:pt x="12" y="15"/>
                    <a:pt x="16" y="15"/>
                  </a:cubicBezTo>
                  <a:cubicBezTo>
                    <a:pt x="24" y="15"/>
                    <a:pt x="29" y="21"/>
                    <a:pt x="29" y="32"/>
                  </a:cubicBezTo>
                  <a:cubicBezTo>
                    <a:pt x="29" y="42"/>
                    <a:pt x="23" y="49"/>
                    <a:pt x="16" y="49"/>
                  </a:cubicBezTo>
                  <a:cubicBezTo>
                    <a:pt x="12" y="49"/>
                    <a:pt x="8" y="48"/>
                    <a:pt x="6" y="45"/>
                  </a:cubicBezTo>
                  <a:cubicBezTo>
                    <a:pt x="6" y="47"/>
                    <a:pt x="6" y="47"/>
                    <a:pt x="6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" y="47"/>
                    <a:pt x="1" y="45"/>
                    <a:pt x="1" y="40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6"/>
                    <a:pt x="1" y="3"/>
                    <a:pt x="0" y="1"/>
                  </a:cubicBezTo>
                  <a:lnTo>
                    <a:pt x="6" y="0"/>
                  </a:lnTo>
                  <a:close/>
                  <a:moveTo>
                    <a:pt x="6" y="24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8" y="43"/>
                    <a:pt x="11" y="45"/>
                    <a:pt x="15" y="45"/>
                  </a:cubicBezTo>
                  <a:cubicBezTo>
                    <a:pt x="17" y="45"/>
                    <a:pt x="19" y="44"/>
                    <a:pt x="21" y="42"/>
                  </a:cubicBezTo>
                  <a:cubicBezTo>
                    <a:pt x="22" y="40"/>
                    <a:pt x="23" y="37"/>
                    <a:pt x="23" y="31"/>
                  </a:cubicBezTo>
                  <a:cubicBezTo>
                    <a:pt x="23" y="27"/>
                    <a:pt x="22" y="24"/>
                    <a:pt x="21" y="23"/>
                  </a:cubicBezTo>
                  <a:cubicBezTo>
                    <a:pt x="20" y="21"/>
                    <a:pt x="17" y="20"/>
                    <a:pt x="15" y="20"/>
                  </a:cubicBezTo>
                  <a:cubicBezTo>
                    <a:pt x="13" y="20"/>
                    <a:pt x="11" y="20"/>
                    <a:pt x="9" y="22"/>
                  </a:cubicBezTo>
                  <a:cubicBezTo>
                    <a:pt x="7" y="23"/>
                    <a:pt x="7" y="23"/>
                    <a:pt x="6" y="24"/>
                  </a:cubicBez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11" name="Freeform 103"/>
            <p:cNvSpPr>
              <a:spLocks noEditPoints="1"/>
            </p:cNvSpPr>
            <p:nvPr/>
          </p:nvSpPr>
          <p:spPr bwMode="auto">
            <a:xfrm>
              <a:off x="1032" y="128"/>
              <a:ext cx="33" cy="40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26" y="6"/>
                </a:cxn>
                <a:cxn ang="0">
                  <a:pos x="29" y="18"/>
                </a:cxn>
                <a:cxn ang="0">
                  <a:pos x="24" y="32"/>
                </a:cxn>
                <a:cxn ang="0">
                  <a:pos x="15" y="35"/>
                </a:cxn>
                <a:cxn ang="0">
                  <a:pos x="0" y="17"/>
                </a:cxn>
                <a:cxn ang="0">
                  <a:pos x="14" y="0"/>
                </a:cxn>
                <a:cxn ang="0">
                  <a:pos x="14" y="4"/>
                </a:cxn>
                <a:cxn ang="0">
                  <a:pos x="8" y="8"/>
                </a:cxn>
                <a:cxn ang="0">
                  <a:pos x="6" y="16"/>
                </a:cxn>
                <a:cxn ang="0">
                  <a:pos x="8" y="27"/>
                </a:cxn>
                <a:cxn ang="0">
                  <a:pos x="15" y="30"/>
                </a:cxn>
                <a:cxn ang="0">
                  <a:pos x="22" y="26"/>
                </a:cxn>
                <a:cxn ang="0">
                  <a:pos x="23" y="18"/>
                </a:cxn>
                <a:cxn ang="0">
                  <a:pos x="21" y="8"/>
                </a:cxn>
                <a:cxn ang="0">
                  <a:pos x="14" y="4"/>
                </a:cxn>
              </a:cxnLst>
              <a:rect l="0" t="0" r="r" b="b"/>
              <a:pathLst>
                <a:path w="29" h="35">
                  <a:moveTo>
                    <a:pt x="14" y="0"/>
                  </a:moveTo>
                  <a:cubicBezTo>
                    <a:pt x="20" y="0"/>
                    <a:pt x="23" y="2"/>
                    <a:pt x="26" y="6"/>
                  </a:cubicBezTo>
                  <a:cubicBezTo>
                    <a:pt x="28" y="9"/>
                    <a:pt x="29" y="13"/>
                    <a:pt x="29" y="18"/>
                  </a:cubicBezTo>
                  <a:cubicBezTo>
                    <a:pt x="29" y="24"/>
                    <a:pt x="27" y="28"/>
                    <a:pt x="24" y="32"/>
                  </a:cubicBezTo>
                  <a:cubicBezTo>
                    <a:pt x="21" y="34"/>
                    <a:pt x="18" y="35"/>
                    <a:pt x="15" y="35"/>
                  </a:cubicBezTo>
                  <a:cubicBezTo>
                    <a:pt x="6" y="35"/>
                    <a:pt x="0" y="28"/>
                    <a:pt x="0" y="17"/>
                  </a:cubicBezTo>
                  <a:cubicBezTo>
                    <a:pt x="0" y="7"/>
                    <a:pt x="6" y="0"/>
                    <a:pt x="14" y="0"/>
                  </a:cubicBezTo>
                  <a:close/>
                  <a:moveTo>
                    <a:pt x="14" y="4"/>
                  </a:moveTo>
                  <a:cubicBezTo>
                    <a:pt x="11" y="4"/>
                    <a:pt x="9" y="6"/>
                    <a:pt x="8" y="8"/>
                  </a:cubicBezTo>
                  <a:cubicBezTo>
                    <a:pt x="7" y="10"/>
                    <a:pt x="6" y="12"/>
                    <a:pt x="6" y="16"/>
                  </a:cubicBezTo>
                  <a:cubicBezTo>
                    <a:pt x="6" y="21"/>
                    <a:pt x="7" y="25"/>
                    <a:pt x="8" y="27"/>
                  </a:cubicBezTo>
                  <a:cubicBezTo>
                    <a:pt x="9" y="29"/>
                    <a:pt x="12" y="30"/>
                    <a:pt x="15" y="30"/>
                  </a:cubicBezTo>
                  <a:cubicBezTo>
                    <a:pt x="18" y="30"/>
                    <a:pt x="21" y="29"/>
                    <a:pt x="22" y="26"/>
                  </a:cubicBezTo>
                  <a:cubicBezTo>
                    <a:pt x="23" y="23"/>
                    <a:pt x="23" y="22"/>
                    <a:pt x="23" y="18"/>
                  </a:cubicBezTo>
                  <a:cubicBezTo>
                    <a:pt x="23" y="14"/>
                    <a:pt x="22" y="11"/>
                    <a:pt x="21" y="8"/>
                  </a:cubicBezTo>
                  <a:cubicBezTo>
                    <a:pt x="20" y="6"/>
                    <a:pt x="17" y="4"/>
                    <a:pt x="14" y="4"/>
                  </a:cubicBez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12" name="Freeform 104"/>
            <p:cNvSpPr>
              <a:spLocks/>
            </p:cNvSpPr>
            <p:nvPr/>
          </p:nvSpPr>
          <p:spPr bwMode="auto">
            <a:xfrm>
              <a:off x="1074" y="128"/>
              <a:ext cx="20" cy="39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5" y="0"/>
                </a:cxn>
                <a:cxn ang="0">
                  <a:pos x="7" y="5"/>
                </a:cxn>
                <a:cxn ang="0">
                  <a:pos x="7" y="5"/>
                </a:cxn>
                <a:cxn ang="0">
                  <a:pos x="16" y="0"/>
                </a:cxn>
                <a:cxn ang="0">
                  <a:pos x="18" y="0"/>
                </a:cxn>
                <a:cxn ang="0">
                  <a:pos x="16" y="6"/>
                </a:cxn>
                <a:cxn ang="0">
                  <a:pos x="14" y="5"/>
                </a:cxn>
                <a:cxn ang="0">
                  <a:pos x="9" y="8"/>
                </a:cxn>
                <a:cxn ang="0">
                  <a:pos x="7" y="13"/>
                </a:cxn>
                <a:cxn ang="0">
                  <a:pos x="7" y="34"/>
                </a:cxn>
                <a:cxn ang="0">
                  <a:pos x="2" y="34"/>
                </a:cxn>
                <a:cxn ang="0">
                  <a:pos x="2" y="9"/>
                </a:cxn>
                <a:cxn ang="0">
                  <a:pos x="0" y="1"/>
                </a:cxn>
              </a:cxnLst>
              <a:rect l="0" t="0" r="r" b="b"/>
              <a:pathLst>
                <a:path w="18" h="34">
                  <a:moveTo>
                    <a:pt x="0" y="1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6" y="2"/>
                    <a:pt x="7" y="3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9" y="2"/>
                    <a:pt x="12" y="0"/>
                    <a:pt x="16" y="0"/>
                  </a:cubicBezTo>
                  <a:cubicBezTo>
                    <a:pt x="17" y="0"/>
                    <a:pt x="18" y="0"/>
                    <a:pt x="18" y="0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5"/>
                    <a:pt x="15" y="5"/>
                    <a:pt x="14" y="5"/>
                  </a:cubicBezTo>
                  <a:cubicBezTo>
                    <a:pt x="12" y="5"/>
                    <a:pt x="10" y="6"/>
                    <a:pt x="9" y="8"/>
                  </a:cubicBezTo>
                  <a:cubicBezTo>
                    <a:pt x="7" y="9"/>
                    <a:pt x="7" y="10"/>
                    <a:pt x="7" y="13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1" y="3"/>
                    <a:pt x="0" y="1"/>
                  </a:cubicBez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13" name="Freeform 105"/>
            <p:cNvSpPr>
              <a:spLocks noEditPoints="1"/>
            </p:cNvSpPr>
            <p:nvPr/>
          </p:nvSpPr>
          <p:spPr bwMode="auto">
            <a:xfrm>
              <a:off x="1096" y="128"/>
              <a:ext cx="31" cy="40"/>
            </a:xfrm>
            <a:custGeom>
              <a:avLst/>
              <a:gdLst/>
              <a:ahLst/>
              <a:cxnLst>
                <a:cxn ang="0">
                  <a:pos x="1" y="4"/>
                </a:cxn>
                <a:cxn ang="0">
                  <a:pos x="15" y="0"/>
                </a:cxn>
                <a:cxn ang="0">
                  <a:pos x="24" y="5"/>
                </a:cxn>
                <a:cxn ang="0">
                  <a:pos x="25" y="11"/>
                </a:cxn>
                <a:cxn ang="0">
                  <a:pos x="25" y="12"/>
                </a:cxn>
                <a:cxn ang="0">
                  <a:pos x="24" y="23"/>
                </a:cxn>
                <a:cxn ang="0">
                  <a:pos x="24" y="25"/>
                </a:cxn>
                <a:cxn ang="0">
                  <a:pos x="27" y="31"/>
                </a:cxn>
                <a:cxn ang="0">
                  <a:pos x="24" y="35"/>
                </a:cxn>
                <a:cxn ang="0">
                  <a:pos x="20" y="30"/>
                </a:cxn>
                <a:cxn ang="0">
                  <a:pos x="10" y="35"/>
                </a:cxn>
                <a:cxn ang="0">
                  <a:pos x="2" y="32"/>
                </a:cxn>
                <a:cxn ang="0">
                  <a:pos x="0" y="25"/>
                </a:cxn>
                <a:cxn ang="0">
                  <a:pos x="17" y="13"/>
                </a:cxn>
                <a:cxn ang="0">
                  <a:pos x="20" y="13"/>
                </a:cxn>
                <a:cxn ang="0">
                  <a:pos x="20" y="11"/>
                </a:cxn>
                <a:cxn ang="0">
                  <a:pos x="19" y="6"/>
                </a:cxn>
                <a:cxn ang="0">
                  <a:pos x="14" y="4"/>
                </a:cxn>
                <a:cxn ang="0">
                  <a:pos x="8" y="6"/>
                </a:cxn>
                <a:cxn ang="0">
                  <a:pos x="4" y="8"/>
                </a:cxn>
                <a:cxn ang="0">
                  <a:pos x="1" y="4"/>
                </a:cxn>
                <a:cxn ang="0">
                  <a:pos x="19" y="17"/>
                </a:cxn>
                <a:cxn ang="0">
                  <a:pos x="17" y="17"/>
                </a:cxn>
                <a:cxn ang="0">
                  <a:pos x="7" y="19"/>
                </a:cxn>
                <a:cxn ang="0">
                  <a:pos x="6" y="25"/>
                </a:cxn>
                <a:cxn ang="0">
                  <a:pos x="11" y="31"/>
                </a:cxn>
                <a:cxn ang="0">
                  <a:pos x="19" y="26"/>
                </a:cxn>
                <a:cxn ang="0">
                  <a:pos x="19" y="17"/>
                </a:cxn>
              </a:cxnLst>
              <a:rect l="0" t="0" r="r" b="b"/>
              <a:pathLst>
                <a:path w="27" h="35">
                  <a:moveTo>
                    <a:pt x="1" y="4"/>
                  </a:moveTo>
                  <a:cubicBezTo>
                    <a:pt x="5" y="1"/>
                    <a:pt x="10" y="0"/>
                    <a:pt x="15" y="0"/>
                  </a:cubicBezTo>
                  <a:cubicBezTo>
                    <a:pt x="19" y="0"/>
                    <a:pt x="23" y="2"/>
                    <a:pt x="24" y="5"/>
                  </a:cubicBezTo>
                  <a:cubicBezTo>
                    <a:pt x="25" y="6"/>
                    <a:pt x="25" y="8"/>
                    <a:pt x="25" y="11"/>
                  </a:cubicBezTo>
                  <a:cubicBezTo>
                    <a:pt x="25" y="11"/>
                    <a:pt x="25" y="12"/>
                    <a:pt x="25" y="12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4"/>
                    <a:pt x="24" y="24"/>
                    <a:pt x="24" y="25"/>
                  </a:cubicBezTo>
                  <a:cubicBezTo>
                    <a:pt x="24" y="29"/>
                    <a:pt x="25" y="30"/>
                    <a:pt x="27" y="31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2" y="34"/>
                    <a:pt x="21" y="32"/>
                    <a:pt x="20" y="30"/>
                  </a:cubicBezTo>
                  <a:cubicBezTo>
                    <a:pt x="17" y="33"/>
                    <a:pt x="14" y="35"/>
                    <a:pt x="10" y="35"/>
                  </a:cubicBezTo>
                  <a:cubicBezTo>
                    <a:pt x="6" y="35"/>
                    <a:pt x="4" y="33"/>
                    <a:pt x="2" y="32"/>
                  </a:cubicBezTo>
                  <a:cubicBezTo>
                    <a:pt x="1" y="30"/>
                    <a:pt x="0" y="27"/>
                    <a:pt x="0" y="25"/>
                  </a:cubicBezTo>
                  <a:cubicBezTo>
                    <a:pt x="0" y="18"/>
                    <a:pt x="6" y="13"/>
                    <a:pt x="17" y="13"/>
                  </a:cubicBezTo>
                  <a:cubicBezTo>
                    <a:pt x="18" y="13"/>
                    <a:pt x="18" y="13"/>
                    <a:pt x="20" y="13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8"/>
                    <a:pt x="19" y="7"/>
                    <a:pt x="19" y="6"/>
                  </a:cubicBezTo>
                  <a:cubicBezTo>
                    <a:pt x="17" y="5"/>
                    <a:pt x="16" y="4"/>
                    <a:pt x="14" y="4"/>
                  </a:cubicBezTo>
                  <a:cubicBezTo>
                    <a:pt x="12" y="4"/>
                    <a:pt x="10" y="4"/>
                    <a:pt x="8" y="6"/>
                  </a:cubicBezTo>
                  <a:cubicBezTo>
                    <a:pt x="6" y="6"/>
                    <a:pt x="5" y="7"/>
                    <a:pt x="4" y="8"/>
                  </a:cubicBezTo>
                  <a:lnTo>
                    <a:pt x="1" y="4"/>
                  </a:lnTo>
                  <a:close/>
                  <a:moveTo>
                    <a:pt x="19" y="17"/>
                  </a:moveTo>
                  <a:cubicBezTo>
                    <a:pt x="18" y="17"/>
                    <a:pt x="18" y="17"/>
                    <a:pt x="17" y="17"/>
                  </a:cubicBezTo>
                  <a:cubicBezTo>
                    <a:pt x="12" y="17"/>
                    <a:pt x="9" y="18"/>
                    <a:pt x="7" y="19"/>
                  </a:cubicBezTo>
                  <a:cubicBezTo>
                    <a:pt x="6" y="21"/>
                    <a:pt x="6" y="22"/>
                    <a:pt x="6" y="25"/>
                  </a:cubicBezTo>
                  <a:cubicBezTo>
                    <a:pt x="6" y="29"/>
                    <a:pt x="7" y="31"/>
                    <a:pt x="11" y="31"/>
                  </a:cubicBezTo>
                  <a:cubicBezTo>
                    <a:pt x="15" y="31"/>
                    <a:pt x="18" y="29"/>
                    <a:pt x="19" y="26"/>
                  </a:cubicBezTo>
                  <a:lnTo>
                    <a:pt x="19" y="17"/>
                  </a:ln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14" name="Freeform 106"/>
            <p:cNvSpPr>
              <a:spLocks/>
            </p:cNvSpPr>
            <p:nvPr/>
          </p:nvSpPr>
          <p:spPr bwMode="auto">
            <a:xfrm>
              <a:off x="1132" y="118"/>
              <a:ext cx="21" cy="50"/>
            </a:xfrm>
            <a:custGeom>
              <a:avLst/>
              <a:gdLst/>
              <a:ahLst/>
              <a:cxnLst>
                <a:cxn ang="0">
                  <a:pos x="18" y="10"/>
                </a:cxn>
                <a:cxn ang="0">
                  <a:pos x="16" y="14"/>
                </a:cxn>
                <a:cxn ang="0">
                  <a:pos x="9" y="14"/>
                </a:cxn>
                <a:cxn ang="0">
                  <a:pos x="9" y="35"/>
                </a:cxn>
                <a:cxn ang="0">
                  <a:pos x="13" y="40"/>
                </a:cxn>
                <a:cxn ang="0">
                  <a:pos x="17" y="39"/>
                </a:cxn>
                <a:cxn ang="0">
                  <a:pos x="17" y="42"/>
                </a:cxn>
                <a:cxn ang="0">
                  <a:pos x="12" y="44"/>
                </a:cxn>
                <a:cxn ang="0">
                  <a:pos x="7" y="43"/>
                </a:cxn>
                <a:cxn ang="0">
                  <a:pos x="4" y="36"/>
                </a:cxn>
                <a:cxn ang="0">
                  <a:pos x="4" y="14"/>
                </a:cxn>
                <a:cxn ang="0">
                  <a:pos x="0" y="14"/>
                </a:cxn>
                <a:cxn ang="0">
                  <a:pos x="0" y="10"/>
                </a:cxn>
                <a:cxn ang="0">
                  <a:pos x="4" y="10"/>
                </a:cxn>
                <a:cxn ang="0">
                  <a:pos x="4" y="9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10" y="0"/>
                </a:cxn>
                <a:cxn ang="0">
                  <a:pos x="9" y="10"/>
                </a:cxn>
                <a:cxn ang="0">
                  <a:pos x="18" y="10"/>
                </a:cxn>
              </a:cxnLst>
              <a:rect l="0" t="0" r="r" b="b"/>
              <a:pathLst>
                <a:path w="18" h="44">
                  <a:moveTo>
                    <a:pt x="18" y="10"/>
                  </a:moveTo>
                  <a:cubicBezTo>
                    <a:pt x="16" y="14"/>
                    <a:pt x="16" y="14"/>
                    <a:pt x="16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8"/>
                    <a:pt x="10" y="40"/>
                    <a:pt x="13" y="40"/>
                  </a:cubicBezTo>
                  <a:cubicBezTo>
                    <a:pt x="15" y="40"/>
                    <a:pt x="16" y="40"/>
                    <a:pt x="17" y="39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6" y="43"/>
                    <a:pt x="14" y="44"/>
                    <a:pt x="12" y="44"/>
                  </a:cubicBezTo>
                  <a:cubicBezTo>
                    <a:pt x="10" y="44"/>
                    <a:pt x="9" y="43"/>
                    <a:pt x="7" y="43"/>
                  </a:cubicBezTo>
                  <a:cubicBezTo>
                    <a:pt x="5" y="42"/>
                    <a:pt x="4" y="40"/>
                    <a:pt x="4" y="36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6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9" y="5"/>
                    <a:pt x="9" y="10"/>
                  </a:cubicBezTo>
                  <a:lnTo>
                    <a:pt x="18" y="10"/>
                  </a:ln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15" name="Freeform 107"/>
            <p:cNvSpPr>
              <a:spLocks noEditPoints="1"/>
            </p:cNvSpPr>
            <p:nvPr/>
          </p:nvSpPr>
          <p:spPr bwMode="auto">
            <a:xfrm>
              <a:off x="1159" y="128"/>
              <a:ext cx="32" cy="40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26" y="6"/>
                </a:cxn>
                <a:cxn ang="0">
                  <a:pos x="29" y="18"/>
                </a:cxn>
                <a:cxn ang="0">
                  <a:pos x="24" y="32"/>
                </a:cxn>
                <a:cxn ang="0">
                  <a:pos x="15" y="35"/>
                </a:cxn>
                <a:cxn ang="0">
                  <a:pos x="0" y="17"/>
                </a:cxn>
                <a:cxn ang="0">
                  <a:pos x="14" y="0"/>
                </a:cxn>
                <a:cxn ang="0">
                  <a:pos x="14" y="4"/>
                </a:cxn>
                <a:cxn ang="0">
                  <a:pos x="8" y="8"/>
                </a:cxn>
                <a:cxn ang="0">
                  <a:pos x="6" y="16"/>
                </a:cxn>
                <a:cxn ang="0">
                  <a:pos x="8" y="27"/>
                </a:cxn>
                <a:cxn ang="0">
                  <a:pos x="15" y="30"/>
                </a:cxn>
                <a:cxn ang="0">
                  <a:pos x="22" y="26"/>
                </a:cxn>
                <a:cxn ang="0">
                  <a:pos x="23" y="18"/>
                </a:cxn>
                <a:cxn ang="0">
                  <a:pos x="21" y="8"/>
                </a:cxn>
                <a:cxn ang="0">
                  <a:pos x="14" y="4"/>
                </a:cxn>
              </a:cxnLst>
              <a:rect l="0" t="0" r="r" b="b"/>
              <a:pathLst>
                <a:path w="29" h="35">
                  <a:moveTo>
                    <a:pt x="14" y="0"/>
                  </a:moveTo>
                  <a:cubicBezTo>
                    <a:pt x="20" y="0"/>
                    <a:pt x="23" y="2"/>
                    <a:pt x="26" y="6"/>
                  </a:cubicBezTo>
                  <a:cubicBezTo>
                    <a:pt x="28" y="9"/>
                    <a:pt x="29" y="13"/>
                    <a:pt x="29" y="18"/>
                  </a:cubicBezTo>
                  <a:cubicBezTo>
                    <a:pt x="29" y="24"/>
                    <a:pt x="27" y="28"/>
                    <a:pt x="24" y="32"/>
                  </a:cubicBezTo>
                  <a:cubicBezTo>
                    <a:pt x="21" y="34"/>
                    <a:pt x="18" y="35"/>
                    <a:pt x="15" y="35"/>
                  </a:cubicBezTo>
                  <a:cubicBezTo>
                    <a:pt x="6" y="35"/>
                    <a:pt x="0" y="28"/>
                    <a:pt x="0" y="17"/>
                  </a:cubicBezTo>
                  <a:cubicBezTo>
                    <a:pt x="0" y="7"/>
                    <a:pt x="6" y="0"/>
                    <a:pt x="14" y="0"/>
                  </a:cubicBezTo>
                  <a:close/>
                  <a:moveTo>
                    <a:pt x="14" y="4"/>
                  </a:moveTo>
                  <a:cubicBezTo>
                    <a:pt x="11" y="4"/>
                    <a:pt x="9" y="6"/>
                    <a:pt x="8" y="8"/>
                  </a:cubicBezTo>
                  <a:cubicBezTo>
                    <a:pt x="6" y="10"/>
                    <a:pt x="6" y="12"/>
                    <a:pt x="6" y="16"/>
                  </a:cubicBezTo>
                  <a:cubicBezTo>
                    <a:pt x="6" y="21"/>
                    <a:pt x="7" y="25"/>
                    <a:pt x="8" y="27"/>
                  </a:cubicBezTo>
                  <a:cubicBezTo>
                    <a:pt x="9" y="29"/>
                    <a:pt x="12" y="30"/>
                    <a:pt x="15" y="30"/>
                  </a:cubicBezTo>
                  <a:cubicBezTo>
                    <a:pt x="18" y="30"/>
                    <a:pt x="21" y="29"/>
                    <a:pt x="22" y="26"/>
                  </a:cubicBezTo>
                  <a:cubicBezTo>
                    <a:pt x="23" y="23"/>
                    <a:pt x="23" y="22"/>
                    <a:pt x="23" y="18"/>
                  </a:cubicBezTo>
                  <a:cubicBezTo>
                    <a:pt x="23" y="14"/>
                    <a:pt x="22" y="11"/>
                    <a:pt x="21" y="8"/>
                  </a:cubicBezTo>
                  <a:cubicBezTo>
                    <a:pt x="20" y="6"/>
                    <a:pt x="17" y="4"/>
                    <a:pt x="14" y="4"/>
                  </a:cubicBez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16" name="Freeform 108"/>
            <p:cNvSpPr>
              <a:spLocks/>
            </p:cNvSpPr>
            <p:nvPr/>
          </p:nvSpPr>
          <p:spPr bwMode="auto">
            <a:xfrm>
              <a:off x="1200" y="128"/>
              <a:ext cx="21" cy="39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5" y="0"/>
                </a:cxn>
                <a:cxn ang="0">
                  <a:pos x="6" y="5"/>
                </a:cxn>
                <a:cxn ang="0">
                  <a:pos x="6" y="5"/>
                </a:cxn>
                <a:cxn ang="0">
                  <a:pos x="16" y="0"/>
                </a:cxn>
                <a:cxn ang="0">
                  <a:pos x="18" y="0"/>
                </a:cxn>
                <a:cxn ang="0">
                  <a:pos x="15" y="6"/>
                </a:cxn>
                <a:cxn ang="0">
                  <a:pos x="14" y="5"/>
                </a:cxn>
                <a:cxn ang="0">
                  <a:pos x="8" y="8"/>
                </a:cxn>
                <a:cxn ang="0">
                  <a:pos x="7" y="13"/>
                </a:cxn>
                <a:cxn ang="0">
                  <a:pos x="7" y="34"/>
                </a:cxn>
                <a:cxn ang="0">
                  <a:pos x="1" y="34"/>
                </a:cxn>
                <a:cxn ang="0">
                  <a:pos x="1" y="9"/>
                </a:cxn>
                <a:cxn ang="0">
                  <a:pos x="0" y="1"/>
                </a:cxn>
              </a:cxnLst>
              <a:rect l="0" t="0" r="r" b="b"/>
              <a:pathLst>
                <a:path w="18" h="34">
                  <a:moveTo>
                    <a:pt x="0" y="1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6" y="2"/>
                    <a:pt x="6" y="3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9" y="2"/>
                    <a:pt x="12" y="0"/>
                    <a:pt x="16" y="0"/>
                  </a:cubicBezTo>
                  <a:cubicBezTo>
                    <a:pt x="17" y="0"/>
                    <a:pt x="18" y="0"/>
                    <a:pt x="18" y="0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5"/>
                    <a:pt x="15" y="5"/>
                    <a:pt x="14" y="5"/>
                  </a:cubicBezTo>
                  <a:cubicBezTo>
                    <a:pt x="12" y="5"/>
                    <a:pt x="10" y="6"/>
                    <a:pt x="8" y="8"/>
                  </a:cubicBezTo>
                  <a:cubicBezTo>
                    <a:pt x="7" y="9"/>
                    <a:pt x="7" y="10"/>
                    <a:pt x="7" y="13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5"/>
                    <a:pt x="1" y="3"/>
                    <a:pt x="0" y="1"/>
                  </a:cubicBez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17" name="Freeform 109"/>
            <p:cNvSpPr>
              <a:spLocks/>
            </p:cNvSpPr>
            <p:nvPr/>
          </p:nvSpPr>
          <p:spPr bwMode="auto">
            <a:xfrm>
              <a:off x="1221" y="128"/>
              <a:ext cx="31" cy="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5" y="0"/>
                </a:cxn>
                <a:cxn ang="0">
                  <a:pos x="12" y="21"/>
                </a:cxn>
                <a:cxn ang="0">
                  <a:pos x="14" y="29"/>
                </a:cxn>
                <a:cxn ang="0">
                  <a:pos x="14" y="29"/>
                </a:cxn>
                <a:cxn ang="0">
                  <a:pos x="16" y="22"/>
                </a:cxn>
                <a:cxn ang="0">
                  <a:pos x="22" y="1"/>
                </a:cxn>
                <a:cxn ang="0">
                  <a:pos x="28" y="1"/>
                </a:cxn>
                <a:cxn ang="0">
                  <a:pos x="17" y="35"/>
                </a:cxn>
                <a:cxn ang="0">
                  <a:pos x="12" y="44"/>
                </a:cxn>
                <a:cxn ang="0">
                  <a:pos x="6" y="47"/>
                </a:cxn>
                <a:cxn ang="0">
                  <a:pos x="5" y="44"/>
                </a:cxn>
                <a:cxn ang="0">
                  <a:pos x="9" y="41"/>
                </a:cxn>
                <a:cxn ang="0">
                  <a:pos x="12" y="34"/>
                </a:cxn>
                <a:cxn ang="0">
                  <a:pos x="10" y="34"/>
                </a:cxn>
                <a:cxn ang="0">
                  <a:pos x="7" y="22"/>
                </a:cxn>
                <a:cxn ang="0">
                  <a:pos x="0" y="1"/>
                </a:cxn>
              </a:cxnLst>
              <a:rect l="0" t="0" r="r" b="b"/>
              <a:pathLst>
                <a:path w="28" h="47">
                  <a:moveTo>
                    <a:pt x="0" y="1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4"/>
                    <a:pt x="14" y="29"/>
                    <a:pt x="14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5" y="25"/>
                    <a:pt x="16" y="2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6" y="38"/>
                    <a:pt x="14" y="42"/>
                    <a:pt x="12" y="44"/>
                  </a:cubicBezTo>
                  <a:cubicBezTo>
                    <a:pt x="10" y="46"/>
                    <a:pt x="8" y="47"/>
                    <a:pt x="6" y="47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6" y="43"/>
                    <a:pt x="8" y="42"/>
                    <a:pt x="9" y="41"/>
                  </a:cubicBezTo>
                  <a:cubicBezTo>
                    <a:pt x="11" y="39"/>
                    <a:pt x="12" y="37"/>
                    <a:pt x="12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2"/>
                    <a:pt x="8" y="25"/>
                    <a:pt x="7" y="2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18" name="Freeform 110"/>
            <p:cNvSpPr>
              <a:spLocks/>
            </p:cNvSpPr>
            <p:nvPr/>
          </p:nvSpPr>
          <p:spPr bwMode="auto">
            <a:xfrm>
              <a:off x="1285" y="113"/>
              <a:ext cx="23" cy="54"/>
            </a:xfrm>
            <a:custGeom>
              <a:avLst/>
              <a:gdLst/>
              <a:ahLst/>
              <a:cxnLst>
                <a:cxn ang="0">
                  <a:pos x="18" y="5"/>
                </a:cxn>
                <a:cxn ang="0">
                  <a:pos x="13" y="4"/>
                </a:cxn>
                <a:cxn ang="0">
                  <a:pos x="9" y="10"/>
                </a:cxn>
                <a:cxn ang="0">
                  <a:pos x="9" y="15"/>
                </a:cxn>
                <a:cxn ang="0">
                  <a:pos x="18" y="15"/>
                </a:cxn>
                <a:cxn ang="0">
                  <a:pos x="16" y="19"/>
                </a:cxn>
                <a:cxn ang="0">
                  <a:pos x="9" y="19"/>
                </a:cxn>
                <a:cxn ang="0">
                  <a:pos x="9" y="48"/>
                </a:cxn>
                <a:cxn ang="0">
                  <a:pos x="3" y="48"/>
                </a:cxn>
                <a:cxn ang="0">
                  <a:pos x="3" y="19"/>
                </a:cxn>
                <a:cxn ang="0">
                  <a:pos x="0" y="19"/>
                </a:cxn>
                <a:cxn ang="0">
                  <a:pos x="0" y="15"/>
                </a:cxn>
                <a:cxn ang="0">
                  <a:pos x="3" y="15"/>
                </a:cxn>
                <a:cxn ang="0">
                  <a:pos x="3" y="10"/>
                </a:cxn>
                <a:cxn ang="0">
                  <a:pos x="7" y="1"/>
                </a:cxn>
                <a:cxn ang="0">
                  <a:pos x="13" y="0"/>
                </a:cxn>
                <a:cxn ang="0">
                  <a:pos x="20" y="2"/>
                </a:cxn>
                <a:cxn ang="0">
                  <a:pos x="18" y="5"/>
                </a:cxn>
              </a:cxnLst>
              <a:rect l="0" t="0" r="r" b="b"/>
              <a:pathLst>
                <a:path w="20" h="48">
                  <a:moveTo>
                    <a:pt x="18" y="5"/>
                  </a:moveTo>
                  <a:cubicBezTo>
                    <a:pt x="17" y="5"/>
                    <a:pt x="15" y="4"/>
                    <a:pt x="13" y="4"/>
                  </a:cubicBezTo>
                  <a:cubicBezTo>
                    <a:pt x="10" y="4"/>
                    <a:pt x="9" y="6"/>
                    <a:pt x="9" y="10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5"/>
                    <a:pt x="5" y="3"/>
                    <a:pt x="7" y="1"/>
                  </a:cubicBezTo>
                  <a:cubicBezTo>
                    <a:pt x="8" y="0"/>
                    <a:pt x="10" y="0"/>
                    <a:pt x="13" y="0"/>
                  </a:cubicBezTo>
                  <a:cubicBezTo>
                    <a:pt x="16" y="0"/>
                    <a:pt x="18" y="0"/>
                    <a:pt x="20" y="2"/>
                  </a:cubicBezTo>
                  <a:lnTo>
                    <a:pt x="18" y="5"/>
                  </a:ln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19" name="Freeform 111"/>
            <p:cNvSpPr>
              <a:spLocks noEditPoints="1"/>
            </p:cNvSpPr>
            <p:nvPr/>
          </p:nvSpPr>
          <p:spPr bwMode="auto">
            <a:xfrm>
              <a:off x="1308" y="128"/>
              <a:ext cx="32" cy="40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25" y="6"/>
                </a:cxn>
                <a:cxn ang="0">
                  <a:pos x="28" y="18"/>
                </a:cxn>
                <a:cxn ang="0">
                  <a:pos x="23" y="32"/>
                </a:cxn>
                <a:cxn ang="0">
                  <a:pos x="14" y="35"/>
                </a:cxn>
                <a:cxn ang="0">
                  <a:pos x="0" y="17"/>
                </a:cxn>
                <a:cxn ang="0">
                  <a:pos x="14" y="0"/>
                </a:cxn>
                <a:cxn ang="0">
                  <a:pos x="14" y="4"/>
                </a:cxn>
                <a:cxn ang="0">
                  <a:pos x="7" y="8"/>
                </a:cxn>
                <a:cxn ang="0">
                  <a:pos x="5" y="16"/>
                </a:cxn>
                <a:cxn ang="0">
                  <a:pos x="7" y="27"/>
                </a:cxn>
                <a:cxn ang="0">
                  <a:pos x="14" y="30"/>
                </a:cxn>
                <a:cxn ang="0">
                  <a:pos x="21" y="26"/>
                </a:cxn>
                <a:cxn ang="0">
                  <a:pos x="22" y="18"/>
                </a:cxn>
                <a:cxn ang="0">
                  <a:pos x="21" y="8"/>
                </a:cxn>
                <a:cxn ang="0">
                  <a:pos x="14" y="4"/>
                </a:cxn>
              </a:cxnLst>
              <a:rect l="0" t="0" r="r" b="b"/>
              <a:pathLst>
                <a:path w="28" h="35">
                  <a:moveTo>
                    <a:pt x="14" y="0"/>
                  </a:moveTo>
                  <a:cubicBezTo>
                    <a:pt x="19" y="0"/>
                    <a:pt x="23" y="2"/>
                    <a:pt x="25" y="6"/>
                  </a:cubicBezTo>
                  <a:cubicBezTo>
                    <a:pt x="27" y="9"/>
                    <a:pt x="28" y="13"/>
                    <a:pt x="28" y="18"/>
                  </a:cubicBezTo>
                  <a:cubicBezTo>
                    <a:pt x="28" y="24"/>
                    <a:pt x="26" y="28"/>
                    <a:pt x="23" y="32"/>
                  </a:cubicBezTo>
                  <a:cubicBezTo>
                    <a:pt x="20" y="34"/>
                    <a:pt x="17" y="35"/>
                    <a:pt x="14" y="35"/>
                  </a:cubicBezTo>
                  <a:cubicBezTo>
                    <a:pt x="5" y="35"/>
                    <a:pt x="0" y="28"/>
                    <a:pt x="0" y="17"/>
                  </a:cubicBezTo>
                  <a:cubicBezTo>
                    <a:pt x="0" y="7"/>
                    <a:pt x="5" y="0"/>
                    <a:pt x="14" y="0"/>
                  </a:cubicBezTo>
                  <a:close/>
                  <a:moveTo>
                    <a:pt x="14" y="4"/>
                  </a:moveTo>
                  <a:cubicBezTo>
                    <a:pt x="11" y="4"/>
                    <a:pt x="8" y="6"/>
                    <a:pt x="7" y="8"/>
                  </a:cubicBezTo>
                  <a:cubicBezTo>
                    <a:pt x="6" y="10"/>
                    <a:pt x="5" y="12"/>
                    <a:pt x="5" y="16"/>
                  </a:cubicBezTo>
                  <a:cubicBezTo>
                    <a:pt x="5" y="21"/>
                    <a:pt x="6" y="25"/>
                    <a:pt x="7" y="27"/>
                  </a:cubicBezTo>
                  <a:cubicBezTo>
                    <a:pt x="8" y="29"/>
                    <a:pt x="11" y="30"/>
                    <a:pt x="14" y="30"/>
                  </a:cubicBezTo>
                  <a:cubicBezTo>
                    <a:pt x="17" y="30"/>
                    <a:pt x="20" y="29"/>
                    <a:pt x="21" y="26"/>
                  </a:cubicBezTo>
                  <a:cubicBezTo>
                    <a:pt x="22" y="23"/>
                    <a:pt x="22" y="22"/>
                    <a:pt x="22" y="18"/>
                  </a:cubicBezTo>
                  <a:cubicBezTo>
                    <a:pt x="22" y="14"/>
                    <a:pt x="22" y="11"/>
                    <a:pt x="21" y="8"/>
                  </a:cubicBezTo>
                  <a:cubicBezTo>
                    <a:pt x="19" y="6"/>
                    <a:pt x="16" y="4"/>
                    <a:pt x="14" y="4"/>
                  </a:cubicBez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20" name="Freeform 112"/>
            <p:cNvSpPr>
              <a:spLocks/>
            </p:cNvSpPr>
            <p:nvPr/>
          </p:nvSpPr>
          <p:spPr bwMode="auto">
            <a:xfrm>
              <a:off x="1349" y="128"/>
              <a:ext cx="20" cy="39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6" y="0"/>
                </a:cxn>
                <a:cxn ang="0">
                  <a:pos x="7" y="5"/>
                </a:cxn>
                <a:cxn ang="0">
                  <a:pos x="7" y="5"/>
                </a:cxn>
                <a:cxn ang="0">
                  <a:pos x="16" y="0"/>
                </a:cxn>
                <a:cxn ang="0">
                  <a:pos x="18" y="0"/>
                </a:cxn>
                <a:cxn ang="0">
                  <a:pos x="16" y="6"/>
                </a:cxn>
                <a:cxn ang="0">
                  <a:pos x="14" y="5"/>
                </a:cxn>
                <a:cxn ang="0">
                  <a:pos x="9" y="8"/>
                </a:cxn>
                <a:cxn ang="0">
                  <a:pos x="7" y="13"/>
                </a:cxn>
                <a:cxn ang="0">
                  <a:pos x="7" y="34"/>
                </a:cxn>
                <a:cxn ang="0">
                  <a:pos x="2" y="34"/>
                </a:cxn>
                <a:cxn ang="0">
                  <a:pos x="2" y="9"/>
                </a:cxn>
                <a:cxn ang="0">
                  <a:pos x="0" y="1"/>
                </a:cxn>
              </a:cxnLst>
              <a:rect l="0" t="0" r="r" b="b"/>
              <a:pathLst>
                <a:path w="18" h="34">
                  <a:moveTo>
                    <a:pt x="0" y="1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2"/>
                    <a:pt x="7" y="3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9" y="2"/>
                    <a:pt x="13" y="0"/>
                    <a:pt x="16" y="0"/>
                  </a:cubicBezTo>
                  <a:cubicBezTo>
                    <a:pt x="17" y="0"/>
                    <a:pt x="18" y="0"/>
                    <a:pt x="18" y="0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5"/>
                    <a:pt x="15" y="5"/>
                    <a:pt x="14" y="5"/>
                  </a:cubicBezTo>
                  <a:cubicBezTo>
                    <a:pt x="12" y="5"/>
                    <a:pt x="10" y="6"/>
                    <a:pt x="9" y="8"/>
                  </a:cubicBezTo>
                  <a:cubicBezTo>
                    <a:pt x="7" y="9"/>
                    <a:pt x="7" y="10"/>
                    <a:pt x="7" y="13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1" y="3"/>
                    <a:pt x="0" y="1"/>
                  </a:cubicBez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21" name="Freeform 113"/>
            <p:cNvSpPr>
              <a:spLocks noEditPoints="1"/>
            </p:cNvSpPr>
            <p:nvPr/>
          </p:nvSpPr>
          <p:spPr bwMode="auto">
            <a:xfrm>
              <a:off x="1399" y="128"/>
              <a:ext cx="30" cy="39"/>
            </a:xfrm>
            <a:custGeom>
              <a:avLst/>
              <a:gdLst/>
              <a:ahLst/>
              <a:cxnLst>
                <a:cxn ang="0">
                  <a:pos x="23" y="27"/>
                </a:cxn>
                <a:cxn ang="0">
                  <a:pos x="25" y="30"/>
                </a:cxn>
                <a:cxn ang="0">
                  <a:pos x="14" y="34"/>
                </a:cxn>
                <a:cxn ang="0">
                  <a:pos x="0" y="17"/>
                </a:cxn>
                <a:cxn ang="0">
                  <a:pos x="4" y="4"/>
                </a:cxn>
                <a:cxn ang="0">
                  <a:pos x="13" y="0"/>
                </a:cxn>
                <a:cxn ang="0">
                  <a:pos x="22" y="3"/>
                </a:cxn>
                <a:cxn ang="0">
                  <a:pos x="26" y="17"/>
                </a:cxn>
                <a:cxn ang="0">
                  <a:pos x="26" y="18"/>
                </a:cxn>
                <a:cxn ang="0">
                  <a:pos x="5" y="18"/>
                </a:cxn>
                <a:cxn ang="0">
                  <a:pos x="5" y="19"/>
                </a:cxn>
                <a:cxn ang="0">
                  <a:pos x="7" y="26"/>
                </a:cxn>
                <a:cxn ang="0">
                  <a:pos x="15" y="30"/>
                </a:cxn>
                <a:cxn ang="0">
                  <a:pos x="23" y="27"/>
                </a:cxn>
                <a:cxn ang="0">
                  <a:pos x="5" y="14"/>
                </a:cxn>
                <a:cxn ang="0">
                  <a:pos x="21" y="14"/>
                </a:cxn>
                <a:cxn ang="0">
                  <a:pos x="19" y="7"/>
                </a:cxn>
                <a:cxn ang="0">
                  <a:pos x="13" y="4"/>
                </a:cxn>
                <a:cxn ang="0">
                  <a:pos x="5" y="14"/>
                </a:cxn>
              </a:cxnLst>
              <a:rect l="0" t="0" r="r" b="b"/>
              <a:pathLst>
                <a:path w="26" h="34">
                  <a:moveTo>
                    <a:pt x="23" y="27"/>
                  </a:moveTo>
                  <a:cubicBezTo>
                    <a:pt x="25" y="30"/>
                    <a:pt x="25" y="30"/>
                    <a:pt x="25" y="30"/>
                  </a:cubicBezTo>
                  <a:cubicBezTo>
                    <a:pt x="22" y="33"/>
                    <a:pt x="18" y="34"/>
                    <a:pt x="14" y="34"/>
                  </a:cubicBezTo>
                  <a:cubicBezTo>
                    <a:pt x="5" y="34"/>
                    <a:pt x="0" y="28"/>
                    <a:pt x="0" y="17"/>
                  </a:cubicBezTo>
                  <a:cubicBezTo>
                    <a:pt x="0" y="11"/>
                    <a:pt x="1" y="8"/>
                    <a:pt x="4" y="4"/>
                  </a:cubicBezTo>
                  <a:cubicBezTo>
                    <a:pt x="6" y="1"/>
                    <a:pt x="9" y="0"/>
                    <a:pt x="13" y="0"/>
                  </a:cubicBezTo>
                  <a:cubicBezTo>
                    <a:pt x="17" y="0"/>
                    <a:pt x="20" y="1"/>
                    <a:pt x="22" y="3"/>
                  </a:cubicBezTo>
                  <a:cubicBezTo>
                    <a:pt x="25" y="6"/>
                    <a:pt x="26" y="9"/>
                    <a:pt x="26" y="17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22"/>
                    <a:pt x="6" y="24"/>
                    <a:pt x="7" y="26"/>
                  </a:cubicBezTo>
                  <a:cubicBezTo>
                    <a:pt x="9" y="29"/>
                    <a:pt x="12" y="30"/>
                    <a:pt x="15" y="30"/>
                  </a:cubicBezTo>
                  <a:cubicBezTo>
                    <a:pt x="18" y="30"/>
                    <a:pt x="21" y="29"/>
                    <a:pt x="23" y="27"/>
                  </a:cubicBezTo>
                  <a:close/>
                  <a:moveTo>
                    <a:pt x="5" y="14"/>
                  </a:moveTo>
                  <a:cubicBezTo>
                    <a:pt x="21" y="14"/>
                    <a:pt x="21" y="14"/>
                    <a:pt x="21" y="14"/>
                  </a:cubicBezTo>
                  <a:cubicBezTo>
                    <a:pt x="21" y="11"/>
                    <a:pt x="20" y="8"/>
                    <a:pt x="19" y="7"/>
                  </a:cubicBezTo>
                  <a:cubicBezTo>
                    <a:pt x="18" y="5"/>
                    <a:pt x="16" y="4"/>
                    <a:pt x="13" y="4"/>
                  </a:cubicBezTo>
                  <a:cubicBezTo>
                    <a:pt x="8" y="4"/>
                    <a:pt x="6" y="7"/>
                    <a:pt x="5" y="14"/>
                  </a:cubicBez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22" name="Oval 114"/>
            <p:cNvSpPr>
              <a:spLocks noChangeArrowheads="1"/>
            </p:cNvSpPr>
            <p:nvPr/>
          </p:nvSpPr>
          <p:spPr bwMode="auto">
            <a:xfrm>
              <a:off x="1438" y="141"/>
              <a:ext cx="10" cy="10"/>
            </a:xfrm>
            <a:prstGeom prst="ellipse">
              <a:avLst/>
            </a:pr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23" name="Freeform 115"/>
            <p:cNvSpPr>
              <a:spLocks/>
            </p:cNvSpPr>
            <p:nvPr/>
          </p:nvSpPr>
          <p:spPr bwMode="auto">
            <a:xfrm>
              <a:off x="1455" y="127"/>
              <a:ext cx="27" cy="41"/>
            </a:xfrm>
            <a:custGeom>
              <a:avLst/>
              <a:gdLst/>
              <a:ahLst/>
              <a:cxnLst>
                <a:cxn ang="0">
                  <a:pos x="23" y="3"/>
                </a:cxn>
                <a:cxn ang="0">
                  <a:pos x="21" y="7"/>
                </a:cxn>
                <a:cxn ang="0">
                  <a:pos x="13" y="4"/>
                </a:cxn>
                <a:cxn ang="0">
                  <a:pos x="7" y="10"/>
                </a:cxn>
                <a:cxn ang="0">
                  <a:pos x="7" y="13"/>
                </a:cxn>
                <a:cxn ang="0">
                  <a:pos x="11" y="15"/>
                </a:cxn>
                <a:cxn ang="0">
                  <a:pos x="16" y="16"/>
                </a:cxn>
                <a:cxn ang="0">
                  <a:pos x="24" y="25"/>
                </a:cxn>
                <a:cxn ang="0">
                  <a:pos x="12" y="36"/>
                </a:cxn>
                <a:cxn ang="0">
                  <a:pos x="0" y="32"/>
                </a:cxn>
                <a:cxn ang="0">
                  <a:pos x="2" y="28"/>
                </a:cxn>
                <a:cxn ang="0">
                  <a:pos x="12" y="32"/>
                </a:cxn>
                <a:cxn ang="0">
                  <a:pos x="19" y="26"/>
                </a:cxn>
                <a:cxn ang="0">
                  <a:pos x="14" y="20"/>
                </a:cxn>
                <a:cxn ang="0">
                  <a:pos x="10" y="20"/>
                </a:cxn>
                <a:cxn ang="0">
                  <a:pos x="3" y="16"/>
                </a:cxn>
                <a:cxn ang="0">
                  <a:pos x="1" y="11"/>
                </a:cxn>
                <a:cxn ang="0">
                  <a:pos x="13" y="0"/>
                </a:cxn>
                <a:cxn ang="0">
                  <a:pos x="23" y="3"/>
                </a:cxn>
              </a:cxnLst>
              <a:rect l="0" t="0" r="r" b="b"/>
              <a:pathLst>
                <a:path w="24" h="36">
                  <a:moveTo>
                    <a:pt x="23" y="3"/>
                  </a:moveTo>
                  <a:cubicBezTo>
                    <a:pt x="21" y="7"/>
                    <a:pt x="21" y="7"/>
                    <a:pt x="21" y="7"/>
                  </a:cubicBezTo>
                  <a:cubicBezTo>
                    <a:pt x="18" y="5"/>
                    <a:pt x="16" y="4"/>
                    <a:pt x="13" y="4"/>
                  </a:cubicBezTo>
                  <a:cubicBezTo>
                    <a:pt x="9" y="4"/>
                    <a:pt x="7" y="7"/>
                    <a:pt x="7" y="10"/>
                  </a:cubicBezTo>
                  <a:cubicBezTo>
                    <a:pt x="7" y="11"/>
                    <a:pt x="7" y="12"/>
                    <a:pt x="7" y="13"/>
                  </a:cubicBezTo>
                  <a:cubicBezTo>
                    <a:pt x="8" y="14"/>
                    <a:pt x="9" y="14"/>
                    <a:pt x="11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22" y="17"/>
                    <a:pt x="24" y="20"/>
                    <a:pt x="24" y="25"/>
                  </a:cubicBezTo>
                  <a:cubicBezTo>
                    <a:pt x="24" y="31"/>
                    <a:pt x="19" y="36"/>
                    <a:pt x="12" y="36"/>
                  </a:cubicBezTo>
                  <a:cubicBezTo>
                    <a:pt x="8" y="36"/>
                    <a:pt x="3" y="34"/>
                    <a:pt x="0" y="32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30"/>
                    <a:pt x="9" y="32"/>
                    <a:pt x="12" y="32"/>
                  </a:cubicBezTo>
                  <a:cubicBezTo>
                    <a:pt x="16" y="32"/>
                    <a:pt x="19" y="29"/>
                    <a:pt x="19" y="26"/>
                  </a:cubicBezTo>
                  <a:cubicBezTo>
                    <a:pt x="19" y="23"/>
                    <a:pt x="17" y="21"/>
                    <a:pt x="14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7" y="19"/>
                    <a:pt x="5" y="18"/>
                    <a:pt x="3" y="16"/>
                  </a:cubicBezTo>
                  <a:cubicBezTo>
                    <a:pt x="2" y="15"/>
                    <a:pt x="1" y="13"/>
                    <a:pt x="1" y="11"/>
                  </a:cubicBezTo>
                  <a:cubicBezTo>
                    <a:pt x="1" y="5"/>
                    <a:pt x="6" y="0"/>
                    <a:pt x="13" y="0"/>
                  </a:cubicBezTo>
                  <a:cubicBezTo>
                    <a:pt x="16" y="0"/>
                    <a:pt x="20" y="1"/>
                    <a:pt x="23" y="3"/>
                  </a:cubicBez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24" name="Freeform 116"/>
            <p:cNvSpPr>
              <a:spLocks/>
            </p:cNvSpPr>
            <p:nvPr/>
          </p:nvSpPr>
          <p:spPr bwMode="auto">
            <a:xfrm>
              <a:off x="1490" y="128"/>
              <a:ext cx="27" cy="39"/>
            </a:xfrm>
            <a:custGeom>
              <a:avLst/>
              <a:gdLst/>
              <a:ahLst/>
              <a:cxnLst>
                <a:cxn ang="0">
                  <a:pos x="23" y="3"/>
                </a:cxn>
                <a:cxn ang="0">
                  <a:pos x="20" y="7"/>
                </a:cxn>
                <a:cxn ang="0">
                  <a:pos x="14" y="4"/>
                </a:cxn>
                <a:cxn ang="0">
                  <a:pos x="8" y="8"/>
                </a:cxn>
                <a:cxn ang="0">
                  <a:pos x="6" y="19"/>
                </a:cxn>
                <a:cxn ang="0">
                  <a:pos x="14" y="30"/>
                </a:cxn>
                <a:cxn ang="0">
                  <a:pos x="21" y="27"/>
                </a:cxn>
                <a:cxn ang="0">
                  <a:pos x="24" y="30"/>
                </a:cxn>
                <a:cxn ang="0">
                  <a:pos x="14" y="34"/>
                </a:cxn>
                <a:cxn ang="0">
                  <a:pos x="3" y="29"/>
                </a:cxn>
                <a:cxn ang="0">
                  <a:pos x="0" y="18"/>
                </a:cxn>
                <a:cxn ang="0">
                  <a:pos x="5" y="4"/>
                </a:cxn>
                <a:cxn ang="0">
                  <a:pos x="14" y="0"/>
                </a:cxn>
                <a:cxn ang="0">
                  <a:pos x="23" y="3"/>
                </a:cxn>
              </a:cxnLst>
              <a:rect l="0" t="0" r="r" b="b"/>
              <a:pathLst>
                <a:path w="24" h="34">
                  <a:moveTo>
                    <a:pt x="23" y="3"/>
                  </a:moveTo>
                  <a:cubicBezTo>
                    <a:pt x="20" y="7"/>
                    <a:pt x="20" y="7"/>
                    <a:pt x="20" y="7"/>
                  </a:cubicBezTo>
                  <a:cubicBezTo>
                    <a:pt x="18" y="5"/>
                    <a:pt x="16" y="4"/>
                    <a:pt x="14" y="4"/>
                  </a:cubicBezTo>
                  <a:cubicBezTo>
                    <a:pt x="11" y="4"/>
                    <a:pt x="9" y="6"/>
                    <a:pt x="8" y="8"/>
                  </a:cubicBezTo>
                  <a:cubicBezTo>
                    <a:pt x="7" y="10"/>
                    <a:pt x="6" y="14"/>
                    <a:pt x="6" y="19"/>
                  </a:cubicBezTo>
                  <a:cubicBezTo>
                    <a:pt x="6" y="26"/>
                    <a:pt x="9" y="30"/>
                    <a:pt x="14" y="30"/>
                  </a:cubicBezTo>
                  <a:cubicBezTo>
                    <a:pt x="17" y="30"/>
                    <a:pt x="19" y="29"/>
                    <a:pt x="21" y="27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3"/>
                    <a:pt x="18" y="34"/>
                    <a:pt x="14" y="34"/>
                  </a:cubicBezTo>
                  <a:cubicBezTo>
                    <a:pt x="9" y="34"/>
                    <a:pt x="6" y="33"/>
                    <a:pt x="3" y="29"/>
                  </a:cubicBezTo>
                  <a:cubicBezTo>
                    <a:pt x="1" y="26"/>
                    <a:pt x="0" y="23"/>
                    <a:pt x="0" y="18"/>
                  </a:cubicBezTo>
                  <a:cubicBezTo>
                    <a:pt x="0" y="11"/>
                    <a:pt x="2" y="6"/>
                    <a:pt x="5" y="4"/>
                  </a:cubicBezTo>
                  <a:cubicBezTo>
                    <a:pt x="8" y="1"/>
                    <a:pt x="11" y="0"/>
                    <a:pt x="14" y="0"/>
                  </a:cubicBezTo>
                  <a:cubicBezTo>
                    <a:pt x="18" y="0"/>
                    <a:pt x="21" y="1"/>
                    <a:pt x="23" y="3"/>
                  </a:cubicBez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25" name="Freeform 117"/>
            <p:cNvSpPr>
              <a:spLocks noEditPoints="1"/>
            </p:cNvSpPr>
            <p:nvPr/>
          </p:nvSpPr>
          <p:spPr bwMode="auto">
            <a:xfrm>
              <a:off x="1522" y="113"/>
              <a:ext cx="10" cy="5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8" y="5"/>
                </a:cxn>
                <a:cxn ang="0">
                  <a:pos x="4" y="9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1" y="15"/>
                </a:cxn>
                <a:cxn ang="0">
                  <a:pos x="7" y="14"/>
                </a:cxn>
                <a:cxn ang="0">
                  <a:pos x="7" y="48"/>
                </a:cxn>
                <a:cxn ang="0">
                  <a:pos x="1" y="48"/>
                </a:cxn>
                <a:cxn ang="0">
                  <a:pos x="1" y="15"/>
                </a:cxn>
              </a:cxnLst>
              <a:rect l="0" t="0" r="r" b="b"/>
              <a:pathLst>
                <a:path w="8" h="48">
                  <a:moveTo>
                    <a:pt x="4" y="0"/>
                  </a:moveTo>
                  <a:cubicBezTo>
                    <a:pt x="6" y="0"/>
                    <a:pt x="8" y="2"/>
                    <a:pt x="8" y="5"/>
                  </a:cubicBezTo>
                  <a:cubicBezTo>
                    <a:pt x="8" y="7"/>
                    <a:pt x="6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15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1" y="48"/>
                    <a:pt x="1" y="48"/>
                    <a:pt x="1" y="48"/>
                  </a:cubicBezTo>
                  <a:lnTo>
                    <a:pt x="1" y="15"/>
                  </a:ln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26" name="Freeform 118"/>
            <p:cNvSpPr>
              <a:spLocks noEditPoints="1"/>
            </p:cNvSpPr>
            <p:nvPr/>
          </p:nvSpPr>
          <p:spPr bwMode="auto">
            <a:xfrm>
              <a:off x="1541" y="128"/>
              <a:ext cx="29" cy="39"/>
            </a:xfrm>
            <a:custGeom>
              <a:avLst/>
              <a:gdLst/>
              <a:ahLst/>
              <a:cxnLst>
                <a:cxn ang="0">
                  <a:pos x="23" y="27"/>
                </a:cxn>
                <a:cxn ang="0">
                  <a:pos x="25" y="30"/>
                </a:cxn>
                <a:cxn ang="0">
                  <a:pos x="14" y="34"/>
                </a:cxn>
                <a:cxn ang="0">
                  <a:pos x="0" y="17"/>
                </a:cxn>
                <a:cxn ang="0">
                  <a:pos x="4" y="4"/>
                </a:cxn>
                <a:cxn ang="0">
                  <a:pos x="13" y="0"/>
                </a:cxn>
                <a:cxn ang="0">
                  <a:pos x="22" y="3"/>
                </a:cxn>
                <a:cxn ang="0">
                  <a:pos x="26" y="17"/>
                </a:cxn>
                <a:cxn ang="0">
                  <a:pos x="26" y="18"/>
                </a:cxn>
                <a:cxn ang="0">
                  <a:pos x="6" y="18"/>
                </a:cxn>
                <a:cxn ang="0">
                  <a:pos x="6" y="19"/>
                </a:cxn>
                <a:cxn ang="0">
                  <a:pos x="7" y="26"/>
                </a:cxn>
                <a:cxn ang="0">
                  <a:pos x="15" y="30"/>
                </a:cxn>
                <a:cxn ang="0">
                  <a:pos x="23" y="27"/>
                </a:cxn>
                <a:cxn ang="0">
                  <a:pos x="6" y="14"/>
                </a:cxn>
                <a:cxn ang="0">
                  <a:pos x="21" y="14"/>
                </a:cxn>
                <a:cxn ang="0">
                  <a:pos x="19" y="7"/>
                </a:cxn>
                <a:cxn ang="0">
                  <a:pos x="13" y="4"/>
                </a:cxn>
                <a:cxn ang="0">
                  <a:pos x="6" y="14"/>
                </a:cxn>
              </a:cxnLst>
              <a:rect l="0" t="0" r="r" b="b"/>
              <a:pathLst>
                <a:path w="26" h="34">
                  <a:moveTo>
                    <a:pt x="23" y="27"/>
                  </a:moveTo>
                  <a:cubicBezTo>
                    <a:pt x="25" y="30"/>
                    <a:pt x="25" y="30"/>
                    <a:pt x="25" y="30"/>
                  </a:cubicBezTo>
                  <a:cubicBezTo>
                    <a:pt x="22" y="33"/>
                    <a:pt x="18" y="34"/>
                    <a:pt x="14" y="34"/>
                  </a:cubicBezTo>
                  <a:cubicBezTo>
                    <a:pt x="5" y="34"/>
                    <a:pt x="0" y="28"/>
                    <a:pt x="0" y="17"/>
                  </a:cubicBezTo>
                  <a:cubicBezTo>
                    <a:pt x="0" y="11"/>
                    <a:pt x="1" y="8"/>
                    <a:pt x="4" y="4"/>
                  </a:cubicBezTo>
                  <a:cubicBezTo>
                    <a:pt x="6" y="1"/>
                    <a:pt x="9" y="0"/>
                    <a:pt x="13" y="0"/>
                  </a:cubicBezTo>
                  <a:cubicBezTo>
                    <a:pt x="17" y="0"/>
                    <a:pt x="20" y="1"/>
                    <a:pt x="22" y="3"/>
                  </a:cubicBezTo>
                  <a:cubicBezTo>
                    <a:pt x="25" y="6"/>
                    <a:pt x="26" y="9"/>
                    <a:pt x="26" y="17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22"/>
                    <a:pt x="6" y="24"/>
                    <a:pt x="7" y="26"/>
                  </a:cubicBezTo>
                  <a:cubicBezTo>
                    <a:pt x="9" y="29"/>
                    <a:pt x="12" y="30"/>
                    <a:pt x="15" y="30"/>
                  </a:cubicBezTo>
                  <a:cubicBezTo>
                    <a:pt x="18" y="30"/>
                    <a:pt x="21" y="29"/>
                    <a:pt x="23" y="27"/>
                  </a:cubicBezTo>
                  <a:close/>
                  <a:moveTo>
                    <a:pt x="6" y="14"/>
                  </a:moveTo>
                  <a:cubicBezTo>
                    <a:pt x="21" y="14"/>
                    <a:pt x="21" y="14"/>
                    <a:pt x="21" y="14"/>
                  </a:cubicBezTo>
                  <a:cubicBezTo>
                    <a:pt x="21" y="11"/>
                    <a:pt x="20" y="8"/>
                    <a:pt x="19" y="7"/>
                  </a:cubicBezTo>
                  <a:cubicBezTo>
                    <a:pt x="18" y="5"/>
                    <a:pt x="16" y="4"/>
                    <a:pt x="13" y="4"/>
                  </a:cubicBezTo>
                  <a:cubicBezTo>
                    <a:pt x="8" y="4"/>
                    <a:pt x="6" y="7"/>
                    <a:pt x="6" y="14"/>
                  </a:cubicBez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27" name="Freeform 119"/>
            <p:cNvSpPr>
              <a:spLocks/>
            </p:cNvSpPr>
            <p:nvPr/>
          </p:nvSpPr>
          <p:spPr bwMode="auto">
            <a:xfrm>
              <a:off x="1579" y="128"/>
              <a:ext cx="29" cy="39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5" y="0"/>
                </a:cxn>
                <a:cxn ang="0">
                  <a:pos x="6" y="5"/>
                </a:cxn>
                <a:cxn ang="0">
                  <a:pos x="16" y="0"/>
                </a:cxn>
                <a:cxn ang="0">
                  <a:pos x="25" y="5"/>
                </a:cxn>
                <a:cxn ang="0">
                  <a:pos x="25" y="9"/>
                </a:cxn>
                <a:cxn ang="0">
                  <a:pos x="25" y="34"/>
                </a:cxn>
                <a:cxn ang="0">
                  <a:pos x="20" y="34"/>
                </a:cxn>
                <a:cxn ang="0">
                  <a:pos x="20" y="11"/>
                </a:cxn>
                <a:cxn ang="0">
                  <a:pos x="19" y="6"/>
                </a:cxn>
                <a:cxn ang="0">
                  <a:pos x="15" y="4"/>
                </a:cxn>
                <a:cxn ang="0">
                  <a:pos x="6" y="9"/>
                </a:cxn>
                <a:cxn ang="0">
                  <a:pos x="6" y="34"/>
                </a:cxn>
                <a:cxn ang="0">
                  <a:pos x="1" y="34"/>
                </a:cxn>
                <a:cxn ang="0">
                  <a:pos x="1" y="9"/>
                </a:cxn>
                <a:cxn ang="0">
                  <a:pos x="0" y="1"/>
                </a:cxn>
              </a:cxnLst>
              <a:rect l="0" t="0" r="r" b="b"/>
              <a:pathLst>
                <a:path w="25" h="34">
                  <a:moveTo>
                    <a:pt x="0" y="1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6" y="2"/>
                    <a:pt x="6" y="3"/>
                    <a:pt x="6" y="5"/>
                  </a:cubicBezTo>
                  <a:cubicBezTo>
                    <a:pt x="10" y="2"/>
                    <a:pt x="13" y="0"/>
                    <a:pt x="16" y="0"/>
                  </a:cubicBezTo>
                  <a:cubicBezTo>
                    <a:pt x="20" y="0"/>
                    <a:pt x="23" y="2"/>
                    <a:pt x="25" y="5"/>
                  </a:cubicBezTo>
                  <a:cubicBezTo>
                    <a:pt x="25" y="6"/>
                    <a:pt x="25" y="7"/>
                    <a:pt x="25" y="9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8"/>
                    <a:pt x="20" y="7"/>
                    <a:pt x="19" y="6"/>
                  </a:cubicBezTo>
                  <a:cubicBezTo>
                    <a:pt x="18" y="5"/>
                    <a:pt x="17" y="4"/>
                    <a:pt x="15" y="4"/>
                  </a:cubicBezTo>
                  <a:cubicBezTo>
                    <a:pt x="13" y="4"/>
                    <a:pt x="9" y="7"/>
                    <a:pt x="6" y="9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5"/>
                    <a:pt x="1" y="4"/>
                    <a:pt x="0" y="1"/>
                  </a:cubicBez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28" name="Freeform 120"/>
            <p:cNvSpPr>
              <a:spLocks/>
            </p:cNvSpPr>
            <p:nvPr/>
          </p:nvSpPr>
          <p:spPr bwMode="auto">
            <a:xfrm>
              <a:off x="1619" y="128"/>
              <a:ext cx="26" cy="39"/>
            </a:xfrm>
            <a:custGeom>
              <a:avLst/>
              <a:gdLst/>
              <a:ahLst/>
              <a:cxnLst>
                <a:cxn ang="0">
                  <a:pos x="22" y="3"/>
                </a:cxn>
                <a:cxn ang="0">
                  <a:pos x="20" y="7"/>
                </a:cxn>
                <a:cxn ang="0">
                  <a:pos x="13" y="4"/>
                </a:cxn>
                <a:cxn ang="0">
                  <a:pos x="7" y="8"/>
                </a:cxn>
                <a:cxn ang="0">
                  <a:pos x="5" y="19"/>
                </a:cxn>
                <a:cxn ang="0">
                  <a:pos x="13" y="30"/>
                </a:cxn>
                <a:cxn ang="0">
                  <a:pos x="20" y="27"/>
                </a:cxn>
                <a:cxn ang="0">
                  <a:pos x="23" y="30"/>
                </a:cxn>
                <a:cxn ang="0">
                  <a:pos x="13" y="34"/>
                </a:cxn>
                <a:cxn ang="0">
                  <a:pos x="3" y="29"/>
                </a:cxn>
                <a:cxn ang="0">
                  <a:pos x="0" y="18"/>
                </a:cxn>
                <a:cxn ang="0">
                  <a:pos x="5" y="4"/>
                </a:cxn>
                <a:cxn ang="0">
                  <a:pos x="13" y="0"/>
                </a:cxn>
                <a:cxn ang="0">
                  <a:pos x="22" y="3"/>
                </a:cxn>
              </a:cxnLst>
              <a:rect l="0" t="0" r="r" b="b"/>
              <a:pathLst>
                <a:path w="23" h="34">
                  <a:moveTo>
                    <a:pt x="22" y="3"/>
                  </a:moveTo>
                  <a:cubicBezTo>
                    <a:pt x="20" y="7"/>
                    <a:pt x="20" y="7"/>
                    <a:pt x="20" y="7"/>
                  </a:cubicBezTo>
                  <a:cubicBezTo>
                    <a:pt x="17" y="5"/>
                    <a:pt x="16" y="4"/>
                    <a:pt x="13" y="4"/>
                  </a:cubicBezTo>
                  <a:cubicBezTo>
                    <a:pt x="11" y="4"/>
                    <a:pt x="8" y="6"/>
                    <a:pt x="7" y="8"/>
                  </a:cubicBezTo>
                  <a:cubicBezTo>
                    <a:pt x="6" y="10"/>
                    <a:pt x="5" y="14"/>
                    <a:pt x="5" y="19"/>
                  </a:cubicBezTo>
                  <a:cubicBezTo>
                    <a:pt x="5" y="26"/>
                    <a:pt x="8" y="30"/>
                    <a:pt x="13" y="30"/>
                  </a:cubicBezTo>
                  <a:cubicBezTo>
                    <a:pt x="16" y="30"/>
                    <a:pt x="19" y="29"/>
                    <a:pt x="20" y="27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0" y="33"/>
                    <a:pt x="17" y="34"/>
                    <a:pt x="13" y="34"/>
                  </a:cubicBezTo>
                  <a:cubicBezTo>
                    <a:pt x="9" y="34"/>
                    <a:pt x="5" y="33"/>
                    <a:pt x="3" y="29"/>
                  </a:cubicBezTo>
                  <a:cubicBezTo>
                    <a:pt x="1" y="26"/>
                    <a:pt x="0" y="23"/>
                    <a:pt x="0" y="18"/>
                  </a:cubicBezTo>
                  <a:cubicBezTo>
                    <a:pt x="0" y="11"/>
                    <a:pt x="2" y="6"/>
                    <a:pt x="5" y="4"/>
                  </a:cubicBezTo>
                  <a:cubicBezTo>
                    <a:pt x="7" y="1"/>
                    <a:pt x="10" y="0"/>
                    <a:pt x="13" y="0"/>
                  </a:cubicBezTo>
                  <a:cubicBezTo>
                    <a:pt x="18" y="0"/>
                    <a:pt x="20" y="1"/>
                    <a:pt x="22" y="3"/>
                  </a:cubicBez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29" name="Freeform 121"/>
            <p:cNvSpPr>
              <a:spLocks noEditPoints="1"/>
            </p:cNvSpPr>
            <p:nvPr/>
          </p:nvSpPr>
          <p:spPr bwMode="auto">
            <a:xfrm>
              <a:off x="1649" y="128"/>
              <a:ext cx="31" cy="39"/>
            </a:xfrm>
            <a:custGeom>
              <a:avLst/>
              <a:gdLst/>
              <a:ahLst/>
              <a:cxnLst>
                <a:cxn ang="0">
                  <a:pos x="24" y="27"/>
                </a:cxn>
                <a:cxn ang="0">
                  <a:pos x="26" y="30"/>
                </a:cxn>
                <a:cxn ang="0">
                  <a:pos x="15" y="34"/>
                </a:cxn>
                <a:cxn ang="0">
                  <a:pos x="0" y="17"/>
                </a:cxn>
                <a:cxn ang="0">
                  <a:pos x="4" y="4"/>
                </a:cxn>
                <a:cxn ang="0">
                  <a:pos x="14" y="0"/>
                </a:cxn>
                <a:cxn ang="0">
                  <a:pos x="23" y="3"/>
                </a:cxn>
                <a:cxn ang="0">
                  <a:pos x="27" y="17"/>
                </a:cxn>
                <a:cxn ang="0">
                  <a:pos x="27" y="18"/>
                </a:cxn>
                <a:cxn ang="0">
                  <a:pos x="6" y="18"/>
                </a:cxn>
                <a:cxn ang="0">
                  <a:pos x="6" y="19"/>
                </a:cxn>
                <a:cxn ang="0">
                  <a:pos x="8" y="26"/>
                </a:cxn>
                <a:cxn ang="0">
                  <a:pos x="16" y="30"/>
                </a:cxn>
                <a:cxn ang="0">
                  <a:pos x="24" y="27"/>
                </a:cxn>
                <a:cxn ang="0">
                  <a:pos x="6" y="14"/>
                </a:cxn>
                <a:cxn ang="0">
                  <a:pos x="21" y="14"/>
                </a:cxn>
                <a:cxn ang="0">
                  <a:pos x="20" y="7"/>
                </a:cxn>
                <a:cxn ang="0">
                  <a:pos x="14" y="4"/>
                </a:cxn>
                <a:cxn ang="0">
                  <a:pos x="6" y="14"/>
                </a:cxn>
              </a:cxnLst>
              <a:rect l="0" t="0" r="r" b="b"/>
              <a:pathLst>
                <a:path w="27" h="34">
                  <a:moveTo>
                    <a:pt x="24" y="27"/>
                  </a:moveTo>
                  <a:cubicBezTo>
                    <a:pt x="26" y="30"/>
                    <a:pt x="26" y="30"/>
                    <a:pt x="26" y="30"/>
                  </a:cubicBezTo>
                  <a:cubicBezTo>
                    <a:pt x="23" y="33"/>
                    <a:pt x="19" y="34"/>
                    <a:pt x="15" y="34"/>
                  </a:cubicBezTo>
                  <a:cubicBezTo>
                    <a:pt x="6" y="34"/>
                    <a:pt x="0" y="28"/>
                    <a:pt x="0" y="17"/>
                  </a:cubicBezTo>
                  <a:cubicBezTo>
                    <a:pt x="0" y="11"/>
                    <a:pt x="2" y="8"/>
                    <a:pt x="4" y="4"/>
                  </a:cubicBezTo>
                  <a:cubicBezTo>
                    <a:pt x="7" y="1"/>
                    <a:pt x="10" y="0"/>
                    <a:pt x="14" y="0"/>
                  </a:cubicBezTo>
                  <a:cubicBezTo>
                    <a:pt x="18" y="0"/>
                    <a:pt x="21" y="1"/>
                    <a:pt x="23" y="3"/>
                  </a:cubicBezTo>
                  <a:cubicBezTo>
                    <a:pt x="26" y="6"/>
                    <a:pt x="27" y="9"/>
                    <a:pt x="27" y="17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22"/>
                    <a:pt x="7" y="24"/>
                    <a:pt x="8" y="26"/>
                  </a:cubicBezTo>
                  <a:cubicBezTo>
                    <a:pt x="10" y="29"/>
                    <a:pt x="13" y="30"/>
                    <a:pt x="16" y="30"/>
                  </a:cubicBezTo>
                  <a:cubicBezTo>
                    <a:pt x="19" y="30"/>
                    <a:pt x="22" y="29"/>
                    <a:pt x="24" y="27"/>
                  </a:cubicBezTo>
                  <a:close/>
                  <a:moveTo>
                    <a:pt x="6" y="14"/>
                  </a:moveTo>
                  <a:cubicBezTo>
                    <a:pt x="21" y="14"/>
                    <a:pt x="21" y="14"/>
                    <a:pt x="21" y="14"/>
                  </a:cubicBezTo>
                  <a:cubicBezTo>
                    <a:pt x="21" y="11"/>
                    <a:pt x="21" y="8"/>
                    <a:pt x="20" y="7"/>
                  </a:cubicBezTo>
                  <a:cubicBezTo>
                    <a:pt x="19" y="5"/>
                    <a:pt x="17" y="4"/>
                    <a:pt x="14" y="4"/>
                  </a:cubicBezTo>
                  <a:cubicBezTo>
                    <a:pt x="9" y="4"/>
                    <a:pt x="7" y="7"/>
                    <a:pt x="6" y="14"/>
                  </a:cubicBez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43142" name="Rectangle 13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34150"/>
            <a:ext cx="2133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cs typeface="+mn-cs"/>
              </a:defRPr>
            </a:lvl1pPr>
          </a:lstStyle>
          <a:p>
            <a:pPr>
              <a:defRPr/>
            </a:pPr>
            <a:fld id="{0141EB62-8E95-4ECB-B79E-34D7E1F6513E}" type="datetime4">
              <a:rPr lang="en-GB"/>
              <a:pPr>
                <a:defRPr/>
              </a:pPr>
              <a:t>28 October 2009</a:t>
            </a:fld>
            <a:endParaRPr lang="en-GB"/>
          </a:p>
        </p:txBody>
      </p:sp>
      <p:sp>
        <p:nvSpPr>
          <p:cNvPr id="43143" name="Rectangle 13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3144" name="Rectangle 13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cs typeface="+mn-cs"/>
              </a:defRPr>
            </a:lvl1pPr>
          </a:lstStyle>
          <a:p>
            <a:pPr>
              <a:defRPr/>
            </a:pPr>
            <a:fld id="{DACF6899-C12F-45E3-B3A5-42614C13DDE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841750" y="23813"/>
          <a:ext cx="525463" cy="428625"/>
        </p:xfrm>
        <a:graphic>
          <a:graphicData uri="http://schemas.openxmlformats.org/presentationml/2006/ole">
            <p:oleObj spid="_x0000_s1026" name="CorelDRAW" r:id="rId14" imgW="5328720" imgH="4350240" progId="CorelDRAW.Graphic.12">
              <p:embed/>
            </p:oleObj>
          </a:graphicData>
        </a:graphic>
      </p:graphicFrame>
      <p:pic>
        <p:nvPicPr>
          <p:cNvPr id="1037" name="Picture 7" descr="H:\Home\davidg\BIG\Logo\Logo\BiGGrid-Logo-slogan-white.wmf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438650" y="71438"/>
            <a:ext cx="12763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2" descr="H:\Home\davidg\Template\Logos\NIKHEF-invert.wmf"/>
          <p:cNvPicPr>
            <a:picLocks noChangeAspect="1" noChangeArrowheads="1"/>
          </p:cNvPicPr>
          <p:nvPr userDrawn="1"/>
        </p:nvPicPr>
        <p:blipFill>
          <a:blip r:embed="rId16" cstate="print">
            <a:lum bright="-10000"/>
          </a:blip>
          <a:srcRect/>
          <a:stretch>
            <a:fillRect/>
          </a:stretch>
        </p:blipFill>
        <p:spPr bwMode="auto">
          <a:xfrm>
            <a:off x="7361238" y="44450"/>
            <a:ext cx="87153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2" descr="H:\Home\davidg\Template\Logos\pdp-invert41.png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353425" y="90488"/>
            <a:ext cx="500063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oleObject" Target="../embeddings/oleObject8.bin"/><Relationship Id="rId3" Type="http://schemas.openxmlformats.org/officeDocument/2006/relationships/image" Target="../media/image26.png"/><Relationship Id="rId7" Type="http://schemas.openxmlformats.org/officeDocument/2006/relationships/image" Target="../media/image28.jpeg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5.bin"/><Relationship Id="rId4" Type="http://schemas.openxmlformats.org/officeDocument/2006/relationships/image" Target="../media/image27.png"/><Relationship Id="rId9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09600" y="2319338"/>
            <a:ext cx="7696200" cy="1470025"/>
          </a:xfrm>
        </p:spPr>
        <p:txBody>
          <a:bodyPr/>
          <a:lstStyle/>
          <a:p>
            <a:pPr eaLnBrk="1" hangingPunct="1"/>
            <a:r>
              <a:rPr lang="en-GB" dirty="0" smtClean="0"/>
              <a:t>De BiG Grid e-</a:t>
            </a:r>
            <a:r>
              <a:rPr lang="en-GB" dirty="0" err="1" smtClean="0"/>
              <a:t>Infrastructuur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i="1" dirty="0" err="1" smtClean="0"/>
              <a:t>digitaal</a:t>
            </a:r>
            <a:r>
              <a:rPr lang="en-GB" i="1" dirty="0" smtClean="0"/>
              <a:t> </a:t>
            </a:r>
            <a:r>
              <a:rPr lang="en-GB" i="1" dirty="0" err="1" smtClean="0"/>
              <a:t>onderzoek</a:t>
            </a:r>
            <a:r>
              <a:rPr lang="en-GB" i="1" dirty="0" smtClean="0"/>
              <a:t> </a:t>
            </a:r>
            <a:r>
              <a:rPr lang="en-GB" i="1" dirty="0" err="1" smtClean="0"/>
              <a:t>verbonden</a:t>
            </a:r>
            <a:endParaRPr lang="en-GB" i="1" dirty="0" smtClean="0"/>
          </a:p>
        </p:txBody>
      </p:sp>
      <p:sp>
        <p:nvSpPr>
          <p:cNvPr id="5123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684213" y="5013325"/>
            <a:ext cx="6629400" cy="1219200"/>
          </a:xfrm>
        </p:spPr>
        <p:txBody>
          <a:bodyPr/>
          <a:lstStyle/>
          <a:p>
            <a:pPr eaLnBrk="1" hangingPunct="1"/>
            <a:r>
              <a:rPr lang="en-GB" smtClean="0"/>
              <a:t>David Groep, NIKHEF</a:t>
            </a:r>
          </a:p>
        </p:txBody>
      </p:sp>
      <p:sp>
        <p:nvSpPr>
          <p:cNvPr id="5124" name="Text Box 8"/>
          <p:cNvSpPr txBox="1">
            <a:spLocks noChangeArrowheads="1"/>
          </p:cNvSpPr>
          <p:nvPr/>
        </p:nvSpPr>
        <p:spPr bwMode="auto">
          <a:xfrm>
            <a:off x="3419475" y="6597650"/>
            <a:ext cx="5832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700">
                <a:solidFill>
                  <a:srgbClr val="A50021"/>
                </a:solidFill>
              </a:rPr>
              <a:t>Graphics: Real Time Monitor, </a:t>
            </a:r>
            <a:br>
              <a:rPr lang="en-GB" sz="700">
                <a:solidFill>
                  <a:srgbClr val="A50021"/>
                </a:solidFill>
              </a:rPr>
            </a:br>
            <a:r>
              <a:rPr lang="en-GB" sz="700">
                <a:solidFill>
                  <a:srgbClr val="A50021"/>
                </a:solidFill>
              </a:rPr>
              <a:t>Gidon Moont, Imperial College London, see http://gridportal.hep.ph.ic.ac.uk/rtm/</a:t>
            </a:r>
          </a:p>
        </p:txBody>
      </p:sp>
      <p:sp>
        <p:nvSpPr>
          <p:cNvPr id="5125" name="Rectangle 34"/>
          <p:cNvSpPr>
            <a:spLocks noGrp="1" noChangeArrowheads="1"/>
          </p:cNvSpPr>
          <p:nvPr>
            <p:ph type="subTitle" idx="1"/>
          </p:nvPr>
        </p:nvSpPr>
        <p:spPr>
          <a:xfrm>
            <a:off x="642938" y="4143375"/>
            <a:ext cx="6629400" cy="1219200"/>
          </a:xfrm>
        </p:spPr>
        <p:txBody>
          <a:bodyPr/>
          <a:lstStyle/>
          <a:p>
            <a:r>
              <a:rPr lang="en-GB" dirty="0" smtClean="0"/>
              <a:t>David Groep, Nikhef</a:t>
            </a:r>
          </a:p>
          <a:p>
            <a:endParaRPr lang="en-GB" i="1" dirty="0" smtClean="0"/>
          </a:p>
          <a:p>
            <a:r>
              <a:rPr lang="en-GB" sz="1800" i="1" dirty="0" err="1" smtClean="0"/>
              <a:t>KennisKring</a:t>
            </a:r>
            <a:r>
              <a:rPr lang="en-GB" sz="1800" i="1" dirty="0" smtClean="0"/>
              <a:t> Amsterdam</a:t>
            </a:r>
          </a:p>
          <a:p>
            <a:r>
              <a:rPr lang="en-GB" sz="1800" i="1" dirty="0" smtClean="0"/>
              <a:t>28 </a:t>
            </a:r>
            <a:r>
              <a:rPr lang="en-GB" sz="1800" i="1" dirty="0" err="1" smtClean="0"/>
              <a:t>october</a:t>
            </a:r>
            <a:r>
              <a:rPr lang="en-GB" sz="1800" i="1" dirty="0" smtClean="0"/>
              <a:t> 2009</a:t>
            </a:r>
            <a:br>
              <a:rPr lang="en-GB" sz="1800" i="1" dirty="0" smtClean="0"/>
            </a:br>
            <a:r>
              <a:rPr lang="en-GB" sz="1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(abbreviated version)</a:t>
            </a:r>
          </a:p>
        </p:txBody>
      </p:sp>
      <p:pic>
        <p:nvPicPr>
          <p:cNvPr id="512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63" y="3643313"/>
            <a:ext cx="2627312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 bwMode="auto">
          <a:xfrm>
            <a:off x="2285984" y="1928802"/>
            <a:ext cx="5072098" cy="3214710"/>
          </a:xfrm>
          <a:prstGeom prst="cloudCallout">
            <a:avLst>
              <a:gd name="adj1" fmla="val -3055"/>
              <a:gd name="adj2" fmla="val 5064"/>
            </a:avLst>
          </a:prstGeom>
          <a:solidFill>
            <a:srgbClr val="3333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4" name="Picture 9" descr="enterprise grid sket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214422"/>
            <a:ext cx="1574451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857752" y="785794"/>
            <a:ext cx="4128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200" dirty="0" smtClean="0"/>
              <a:t>Enterprise </a:t>
            </a:r>
            <a:r>
              <a:rPr lang="en-GB" sz="3200" dirty="0" smtClean="0"/>
              <a:t>Grids</a:t>
            </a:r>
            <a:endParaRPr lang="en-GB" sz="3200" dirty="0"/>
          </a:p>
        </p:txBody>
      </p:sp>
      <p:sp>
        <p:nvSpPr>
          <p:cNvPr id="6" name="Rectangle 5"/>
          <p:cNvSpPr/>
          <p:nvPr/>
        </p:nvSpPr>
        <p:spPr>
          <a:xfrm>
            <a:off x="2643174" y="857232"/>
            <a:ext cx="1776448" cy="156966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sz="2400" dirty="0" smtClean="0"/>
              <a:t>Finance</a:t>
            </a:r>
            <a:br>
              <a:rPr lang="en-US" sz="2400" dirty="0" smtClean="0"/>
            </a:br>
            <a:r>
              <a:rPr lang="en-US" sz="2400" dirty="0" err="1" smtClean="0"/>
              <a:t>Pharma</a:t>
            </a:r>
            <a:endParaRPr lang="en-US" sz="2400" dirty="0" smtClean="0"/>
          </a:p>
          <a:p>
            <a:r>
              <a:rPr lang="en-US" sz="2400" dirty="0" smtClean="0"/>
              <a:t>Aerospace</a:t>
            </a:r>
            <a:br>
              <a:rPr lang="en-US" sz="2400" dirty="0" smtClean="0"/>
            </a:br>
            <a:r>
              <a:rPr lang="en-US" sz="2400" dirty="0" smtClean="0"/>
              <a:t>Cinema</a:t>
            </a:r>
            <a:endParaRPr lang="en-GB" sz="2400" dirty="0"/>
          </a:p>
        </p:txBody>
      </p:sp>
      <p:sp>
        <p:nvSpPr>
          <p:cNvPr id="7" name="Rectangle 6"/>
          <p:cNvSpPr/>
          <p:nvPr/>
        </p:nvSpPr>
        <p:spPr>
          <a:xfrm>
            <a:off x="357158" y="2500306"/>
            <a:ext cx="4071966" cy="1200329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2400" i="1" dirty="0" smtClean="0"/>
              <a:t>Large clusters</a:t>
            </a:r>
          </a:p>
          <a:p>
            <a:r>
              <a:rPr lang="en-US" sz="2400" i="1" dirty="0" smtClean="0"/>
              <a:t>Dedicated or </a:t>
            </a:r>
            <a:br>
              <a:rPr lang="en-US" sz="2400" i="1" dirty="0" smtClean="0"/>
            </a:br>
            <a:r>
              <a:rPr lang="en-US" sz="2400" i="1" dirty="0" smtClean="0"/>
              <a:t>Virtual Private Networks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5572140"/>
            <a:ext cx="20317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4500562" y="3871745"/>
            <a:ext cx="4429156" cy="1200329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r"/>
            <a:r>
              <a:rPr lang="en-US" sz="2400" i="1" dirty="0" smtClean="0"/>
              <a:t>Backup-as-a-Service</a:t>
            </a:r>
          </a:p>
          <a:p>
            <a:pPr algn="r"/>
            <a:r>
              <a:rPr lang="en-US" sz="2400" i="1" dirty="0" smtClean="0"/>
              <a:t>Software-as-a-Service</a:t>
            </a:r>
          </a:p>
          <a:p>
            <a:pPr algn="r"/>
            <a:r>
              <a:rPr lang="en-US" sz="2400" i="1" dirty="0" smtClean="0"/>
              <a:t>Infrastructure-as-a-Service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71538" y="5143512"/>
            <a:ext cx="5205472" cy="156966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r"/>
            <a:r>
              <a:rPr lang="en-US" sz="2400" dirty="0" smtClean="0"/>
              <a:t>Commoditized services</a:t>
            </a:r>
          </a:p>
          <a:p>
            <a:pPr algn="r"/>
            <a:r>
              <a:rPr lang="en-US" sz="2400" dirty="0" smtClean="0"/>
              <a:t>Available to SMEs</a:t>
            </a:r>
          </a:p>
          <a:p>
            <a:pPr algn="r"/>
            <a:r>
              <a:rPr lang="en-US" sz="2400" dirty="0" smtClean="0"/>
              <a:t>… and even consumers</a:t>
            </a:r>
          </a:p>
          <a:p>
            <a:pPr algn="r"/>
            <a:r>
              <a:rPr lang="en-US" sz="2400" i="1" dirty="0" smtClean="0"/>
              <a:t>Different name, same concept!</a:t>
            </a:r>
            <a:endParaRPr lang="en-GB" sz="24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4643438" y="2357430"/>
            <a:ext cx="24288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‘the Cloud’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</a:rPr>
              <a:t>Amazon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</a:rPr>
              <a:t>Google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</a:rPr>
              <a:t>SalesForce.com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</a:rPr>
              <a:t>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76275"/>
          </a:xfrm>
        </p:spPr>
        <p:txBody>
          <a:bodyPr/>
          <a:lstStyle/>
          <a:p>
            <a:r>
              <a:rPr lang="en-US" smtClean="0"/>
              <a:t>Contributed ‘Volunteer’ Computing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1000125"/>
            <a:ext cx="156210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0" y="6550025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400">
                <a:solidFill>
                  <a:srgbClr val="C00000"/>
                </a:solidFill>
              </a:rPr>
              <a:t>go to boinc.berkeley.edu for information and links to projects</a:t>
            </a:r>
          </a:p>
        </p:txBody>
      </p:sp>
      <p:pic>
        <p:nvPicPr>
          <p:cNvPr id="2150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38" y="3692525"/>
            <a:ext cx="1714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13" y="6072188"/>
            <a:ext cx="23622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5" y="3727450"/>
            <a:ext cx="1743075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Box 8"/>
          <p:cNvSpPr txBox="1">
            <a:spLocks noChangeArrowheads="1"/>
          </p:cNvSpPr>
          <p:nvPr/>
        </p:nvSpPr>
        <p:spPr bwMode="auto">
          <a:xfrm>
            <a:off x="214313" y="1428750"/>
            <a:ext cx="8643937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Many applications fit a ‘client-server’ model </a:t>
            </a:r>
          </a:p>
          <a:p>
            <a:pPr eaLnBrk="0" hangingPunct="0"/>
            <a:endParaRPr lang="en-US"/>
          </a:p>
          <a:p>
            <a:pPr eaLnBrk="0" hangingPunct="0"/>
            <a:r>
              <a:rPr lang="en-US" b="1">
                <a:solidFill>
                  <a:srgbClr val="A50021"/>
                </a:solidFill>
              </a:rPr>
              <a:t>       – ‘</a:t>
            </a:r>
            <a:r>
              <a:rPr lang="en-US" b="1" i="1">
                <a:solidFill>
                  <a:srgbClr val="A50021"/>
                </a:solidFill>
              </a:rPr>
              <a:t>it does not matter where the computer or data is’ –</a:t>
            </a:r>
          </a:p>
          <a:p>
            <a:pPr eaLnBrk="0" hangingPunct="0"/>
            <a:endParaRPr lang="en-US"/>
          </a:p>
          <a:p>
            <a:pPr eaLnBrk="0" hangingPunct="0"/>
            <a:r>
              <a:rPr lang="en-US"/>
              <a:t>and if you have mainly compute tasks and little data,</a:t>
            </a:r>
            <a:br>
              <a:rPr lang="en-US"/>
            </a:br>
            <a:r>
              <a:rPr lang="en-US"/>
              <a:t>even idle home PCs can contribute compute power </a:t>
            </a:r>
          </a:p>
          <a:p>
            <a:pPr eaLnBrk="0" hangingPunct="0"/>
            <a:r>
              <a:rPr lang="en-US"/>
              <a:t>		– although network bandwidth is limited …</a:t>
            </a:r>
          </a:p>
        </p:txBody>
      </p:sp>
      <p:pic>
        <p:nvPicPr>
          <p:cNvPr id="2151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8" y="5357813"/>
            <a:ext cx="3590925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4" name="TextBox 10"/>
          <p:cNvSpPr txBox="1">
            <a:spLocks noChangeArrowheads="1"/>
          </p:cNvSpPr>
          <p:nvPr/>
        </p:nvSpPr>
        <p:spPr bwMode="auto">
          <a:xfrm>
            <a:off x="6500813" y="3621088"/>
            <a:ext cx="264318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solidFill>
                  <a:srgbClr val="002060"/>
                </a:solidFill>
              </a:rPr>
              <a:t>Pioneered ~ 1996 by SETI@home</a:t>
            </a:r>
          </a:p>
          <a:p>
            <a:pPr eaLnBrk="0" hangingPunct="0"/>
            <a:r>
              <a:rPr lang="en-US">
                <a:solidFill>
                  <a:srgbClr val="002060"/>
                </a:solidFill>
              </a:rPr>
              <a:t>and ‘distributed.net’</a:t>
            </a:r>
          </a:p>
          <a:p>
            <a:pPr eaLnBrk="0" hangingPunct="0"/>
            <a:endParaRPr lang="en-US">
              <a:solidFill>
                <a:srgbClr val="002060"/>
              </a:solidFill>
            </a:endParaRPr>
          </a:p>
          <a:p>
            <a:pPr eaLnBrk="0" hangingPunct="0"/>
            <a:r>
              <a:rPr lang="en-US">
                <a:solidFill>
                  <a:srgbClr val="002060"/>
                </a:solidFill>
              </a:rPr>
              <a:t>BOINC: generic middleware for ‘volunteer’ grids:</a:t>
            </a:r>
          </a:p>
          <a:p>
            <a:pPr eaLnBrk="0" hangingPunct="0"/>
            <a:r>
              <a:rPr lang="en-US">
                <a:solidFill>
                  <a:srgbClr val="002060"/>
                </a:solidFill>
              </a:rPr>
              <a:t>2005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285852" y="357166"/>
            <a:ext cx="7772400" cy="676275"/>
          </a:xfrm>
        </p:spPr>
        <p:txBody>
          <a:bodyPr/>
          <a:lstStyle/>
          <a:p>
            <a:pPr algn="r"/>
            <a:r>
              <a:rPr lang="en-US" dirty="0" smtClean="0"/>
              <a:t>Conveniently Parallel Computing</a:t>
            </a:r>
          </a:p>
        </p:txBody>
      </p:sp>
      <p:pic>
        <p:nvPicPr>
          <p:cNvPr id="22531" name="Picture 2" descr="H:\Home\davidg\DutchGrid\KrommenieWormerveer\Conveniently-parallel-docking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500188"/>
            <a:ext cx="8501063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loud Callout 5"/>
          <p:cNvSpPr/>
          <p:nvPr/>
        </p:nvSpPr>
        <p:spPr bwMode="auto">
          <a:xfrm>
            <a:off x="5715000" y="1857375"/>
            <a:ext cx="3429000" cy="1143000"/>
          </a:xfrm>
          <a:prstGeom prst="cloudCallout">
            <a:avLst>
              <a:gd name="adj1" fmla="val -71309"/>
              <a:gd name="adj2" fmla="val 3930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en-US" dirty="0">
                <a:cs typeface="+mn-cs"/>
              </a:rPr>
              <a:t>I can try all of them in parallel!</a:t>
            </a:r>
          </a:p>
        </p:txBody>
      </p:sp>
      <p:sp>
        <p:nvSpPr>
          <p:cNvPr id="7" name="Oval Callout 6"/>
          <p:cNvSpPr>
            <a:spLocks noChangeArrowheads="1"/>
          </p:cNvSpPr>
          <p:nvPr/>
        </p:nvSpPr>
        <p:spPr bwMode="auto">
          <a:xfrm flipH="1">
            <a:off x="1500188" y="928688"/>
            <a:ext cx="5000625" cy="928687"/>
          </a:xfrm>
          <a:prstGeom prst="wedgeEllipseCallout">
            <a:avLst>
              <a:gd name="adj1" fmla="val 80227"/>
              <a:gd name="adj2" fmla="val -19477"/>
            </a:avLst>
          </a:prstGeom>
          <a:solidFill>
            <a:srgbClr val="FFC000"/>
          </a:solidFill>
          <a:ln w="9525" algn="ctr">
            <a:noFill/>
            <a:round/>
            <a:headEnd/>
            <a:tailEnd/>
          </a:ln>
        </p:spPr>
        <p:txBody>
          <a:bodyPr lIns="36000" rIns="36000"/>
          <a:lstStyle/>
          <a:p>
            <a:pPr eaLnBrk="0" hangingPunct="0"/>
            <a:r>
              <a:rPr lang="en-US" b="1"/>
              <a:t>Find ligands from the bowl that match the molecule!</a:t>
            </a:r>
          </a:p>
        </p:txBody>
      </p:sp>
      <p:sp>
        <p:nvSpPr>
          <p:cNvPr id="8" name="Cloud Callout 7"/>
          <p:cNvSpPr/>
          <p:nvPr/>
        </p:nvSpPr>
        <p:spPr bwMode="auto">
          <a:xfrm>
            <a:off x="0" y="5857875"/>
            <a:ext cx="2286000" cy="785813"/>
          </a:xfrm>
          <a:prstGeom prst="cloudCallout">
            <a:avLst>
              <a:gd name="adj1" fmla="val 37024"/>
              <a:gd name="adj2" fmla="val -173574"/>
            </a:avLst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en-US" dirty="0">
                <a:cs typeface="+mn-cs"/>
              </a:rPr>
              <a:t>Does it fit?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-88900" y="2436813"/>
            <a:ext cx="1643063" cy="2249487"/>
            <a:chOff x="-88230" y="2436501"/>
            <a:chExt cx="1643074" cy="2249334"/>
          </a:xfrm>
        </p:grpSpPr>
        <p:sp>
          <p:nvSpPr>
            <p:cNvPr id="9" name="Up Arrow 8"/>
            <p:cNvSpPr/>
            <p:nvPr/>
          </p:nvSpPr>
          <p:spPr bwMode="auto">
            <a:xfrm rot="18893186">
              <a:off x="519009" y="3053141"/>
              <a:ext cx="428596" cy="1643074"/>
            </a:xfrm>
            <a:prstGeom prst="upArrow">
              <a:avLst/>
            </a:prstGeom>
            <a:solidFill>
              <a:schemeClr val="accent2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538" name="TextBox 9"/>
            <p:cNvSpPr txBox="1">
              <a:spLocks noChangeArrowheads="1"/>
            </p:cNvSpPr>
            <p:nvPr/>
          </p:nvSpPr>
          <p:spPr bwMode="auto">
            <a:xfrm rot="2771181">
              <a:off x="-322066" y="3376502"/>
              <a:ext cx="224933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/>
                <a:t>Send results back</a:t>
              </a:r>
            </a:p>
          </p:txBody>
        </p:sp>
      </p:grpSp>
      <p:sp>
        <p:nvSpPr>
          <p:cNvPr id="22536" name="Rectangle 9"/>
          <p:cNvSpPr>
            <a:spLocks noChangeArrowheads="1"/>
          </p:cNvSpPr>
          <p:nvPr/>
        </p:nvSpPr>
        <p:spPr bwMode="auto">
          <a:xfrm>
            <a:off x="2286000" y="6488113"/>
            <a:ext cx="6858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b="1">
                <a:solidFill>
                  <a:srgbClr val="A50021"/>
                </a:solidFill>
              </a:rPr>
              <a:t>– scientific and research cluster grid computing </a:t>
            </a:r>
            <a:r>
              <a:rPr lang="en-US" b="1" i="1">
                <a:solidFill>
                  <a:srgbClr val="A50021"/>
                </a:solidFill>
              </a:rPr>
              <a:t>–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3341" y="916528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rgbClr val="C00000"/>
                </a:solidFill>
              </a:rPr>
              <a:t>Lab A</a:t>
            </a:r>
            <a:endParaRPr lang="en-GB" i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86512" y="2786058"/>
            <a:ext cx="2380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rgbClr val="C00000"/>
                </a:solidFill>
              </a:rPr>
              <a:t>Computer centre B</a:t>
            </a:r>
            <a:endParaRPr lang="en-GB" i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71604" y="5715016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rgbClr val="C00000"/>
                </a:solidFill>
              </a:rPr>
              <a:t>Grid Site</a:t>
            </a:r>
            <a:endParaRPr lang="en-GB" i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28992" y="5715016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rgbClr val="C00000"/>
                </a:solidFill>
              </a:rPr>
              <a:t>Grid Site</a:t>
            </a:r>
            <a:endParaRPr lang="en-GB" i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14942" y="5715016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rgbClr val="C00000"/>
                </a:solidFill>
              </a:rPr>
              <a:t>Grid Site</a:t>
            </a:r>
            <a:endParaRPr lang="en-GB" i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12765" y="5715016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rgbClr val="C00000"/>
                </a:solidFill>
              </a:rPr>
              <a:t>Grid Site</a:t>
            </a:r>
            <a:endParaRPr lang="en-GB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2438"/>
            <a:ext cx="9144000" cy="640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5"/>
          <p:cNvSpPr txBox="1">
            <a:spLocks noChangeArrowheads="1"/>
          </p:cNvSpPr>
          <p:nvPr/>
        </p:nvSpPr>
        <p:spPr bwMode="auto">
          <a:xfrm>
            <a:off x="6072188" y="571500"/>
            <a:ext cx="307181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tabLst>
                <a:tab pos="1079500" algn="l"/>
              </a:tabLst>
            </a:pPr>
            <a:r>
              <a:rPr lang="en-US" b="1" dirty="0">
                <a:solidFill>
                  <a:srgbClr val="002060"/>
                </a:solidFill>
              </a:rPr>
              <a:t>Nikhef (NDPF)</a:t>
            </a:r>
          </a:p>
          <a:p>
            <a:pPr eaLnBrk="0" hangingPunct="0">
              <a:tabLst>
                <a:tab pos="1079500" algn="l"/>
              </a:tabLst>
            </a:pPr>
            <a:endParaRPr lang="en-US" dirty="0"/>
          </a:p>
          <a:p>
            <a:pPr eaLnBrk="0" hangingPunct="0">
              <a:tabLst>
                <a:tab pos="1079500" algn="l"/>
              </a:tabLst>
            </a:pPr>
            <a:r>
              <a:rPr lang="en-US" dirty="0" smtClean="0"/>
              <a:t>2550 </a:t>
            </a:r>
            <a:r>
              <a:rPr lang="en-US" dirty="0"/>
              <a:t>	processor cores</a:t>
            </a:r>
          </a:p>
          <a:p>
            <a:pPr eaLnBrk="0" hangingPunct="0">
              <a:tabLst>
                <a:tab pos="1079500" algn="l"/>
              </a:tabLst>
            </a:pPr>
            <a:r>
              <a:rPr lang="en-US" dirty="0"/>
              <a:t>390 000	</a:t>
            </a:r>
            <a:r>
              <a:rPr lang="en-US" dirty="0" err="1"/>
              <a:t>GByte</a:t>
            </a:r>
            <a:r>
              <a:rPr lang="en-US" dirty="0"/>
              <a:t> disk</a:t>
            </a:r>
          </a:p>
          <a:p>
            <a:pPr eaLnBrk="0" hangingPunct="0">
              <a:tabLst>
                <a:tab pos="1079500" algn="l"/>
              </a:tabLst>
            </a:pPr>
            <a:r>
              <a:rPr lang="en-US" dirty="0" smtClean="0"/>
              <a:t>3x10000</a:t>
            </a:r>
            <a:r>
              <a:rPr lang="en-US" dirty="0"/>
              <a:t>	Mbps networks</a:t>
            </a:r>
          </a:p>
        </p:txBody>
      </p:sp>
      <p:sp>
        <p:nvSpPr>
          <p:cNvPr id="25604" name="TextBox 6"/>
          <p:cNvSpPr txBox="1">
            <a:spLocks noChangeArrowheads="1"/>
          </p:cNvSpPr>
          <p:nvPr/>
        </p:nvSpPr>
        <p:spPr bwMode="auto">
          <a:xfrm>
            <a:off x="5286375" y="2428875"/>
            <a:ext cx="385762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tabLst>
                <a:tab pos="1528763" algn="l"/>
                <a:tab pos="1708150" algn="l"/>
              </a:tabLst>
            </a:pPr>
            <a:r>
              <a:rPr lang="en-US" b="1" dirty="0">
                <a:solidFill>
                  <a:srgbClr val="002060"/>
                </a:solidFill>
              </a:rPr>
              <a:t>SARA (GINA+LISA)</a:t>
            </a:r>
          </a:p>
          <a:p>
            <a:pPr eaLnBrk="0" hangingPunct="0">
              <a:tabLst>
                <a:tab pos="1528763" algn="l"/>
                <a:tab pos="1708150" algn="l"/>
              </a:tabLst>
            </a:pPr>
            <a:endParaRPr lang="en-US" dirty="0"/>
          </a:p>
          <a:p>
            <a:pPr eaLnBrk="0" hangingPunct="0">
              <a:tabLst>
                <a:tab pos="1528763" algn="l"/>
                <a:tab pos="1708150" algn="l"/>
              </a:tabLst>
            </a:pPr>
            <a:r>
              <a:rPr lang="en-US" dirty="0" smtClean="0"/>
              <a:t>~2900 </a:t>
            </a:r>
            <a:r>
              <a:rPr lang="en-US" dirty="0"/>
              <a:t>	processor cores</a:t>
            </a:r>
          </a:p>
          <a:p>
            <a:pPr eaLnBrk="0" hangingPunct="0">
              <a:tabLst>
                <a:tab pos="1528763" algn="l"/>
                <a:tab pos="1708150" algn="l"/>
              </a:tabLst>
            </a:pPr>
            <a:r>
              <a:rPr lang="en-US" dirty="0" smtClean="0"/>
              <a:t>850 </a:t>
            </a:r>
            <a:r>
              <a:rPr lang="en-US" dirty="0"/>
              <a:t>000	</a:t>
            </a:r>
            <a:r>
              <a:rPr lang="en-US" dirty="0" err="1"/>
              <a:t>GByte</a:t>
            </a:r>
            <a:r>
              <a:rPr lang="en-US" dirty="0"/>
              <a:t> disk</a:t>
            </a:r>
          </a:p>
          <a:p>
            <a:pPr eaLnBrk="0" hangingPunct="0">
              <a:tabLst>
                <a:tab pos="1528763" algn="l"/>
                <a:tab pos="1708150" algn="l"/>
              </a:tabLst>
            </a:pPr>
            <a:r>
              <a:rPr lang="en-US" dirty="0" smtClean="0"/>
              <a:t>1 500 </a:t>
            </a:r>
            <a:r>
              <a:rPr lang="en-US" dirty="0"/>
              <a:t>000	</a:t>
            </a:r>
            <a:r>
              <a:rPr lang="en-US" dirty="0" err="1"/>
              <a:t>GByte</a:t>
            </a:r>
            <a:r>
              <a:rPr lang="en-US" dirty="0"/>
              <a:t> tape</a:t>
            </a:r>
          </a:p>
          <a:p>
            <a:pPr eaLnBrk="0" hangingPunct="0">
              <a:tabLst>
                <a:tab pos="1528763" algn="l"/>
                <a:tab pos="1708150" algn="l"/>
              </a:tabLst>
            </a:pPr>
            <a:r>
              <a:rPr lang="en-US" dirty="0"/>
              <a:t>4x 10 000	Mbps networks</a:t>
            </a:r>
          </a:p>
        </p:txBody>
      </p:sp>
      <p:sp>
        <p:nvSpPr>
          <p:cNvPr id="25605" name="TextBox 7"/>
          <p:cNvSpPr txBox="1">
            <a:spLocks noChangeArrowheads="1"/>
          </p:cNvSpPr>
          <p:nvPr/>
        </p:nvSpPr>
        <p:spPr bwMode="auto">
          <a:xfrm>
            <a:off x="5857875" y="4714875"/>
            <a:ext cx="300037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 dirty="0">
                <a:solidFill>
                  <a:srgbClr val="002060"/>
                </a:solidFill>
              </a:rPr>
              <a:t>RUG-CIT (Grid)</a:t>
            </a:r>
          </a:p>
          <a:p>
            <a:pPr eaLnBrk="0" hangingPunct="0"/>
            <a:endParaRPr lang="en-US" dirty="0"/>
          </a:p>
          <a:p>
            <a:pPr eaLnBrk="0" hangingPunct="0"/>
            <a:r>
              <a:rPr lang="en-US" dirty="0" smtClean="0"/>
              <a:t>&gt; 200 </a:t>
            </a:r>
            <a:r>
              <a:rPr lang="en-US" dirty="0"/>
              <a:t>	processor cores</a:t>
            </a:r>
          </a:p>
          <a:p>
            <a:pPr eaLnBrk="0" hangingPunct="0"/>
            <a:r>
              <a:rPr lang="en-US" dirty="0" smtClean="0"/>
              <a:t>34 000</a:t>
            </a:r>
            <a:r>
              <a:rPr lang="en-US" dirty="0"/>
              <a:t>	</a:t>
            </a:r>
            <a:r>
              <a:rPr lang="en-US" dirty="0" err="1"/>
              <a:t>GByte</a:t>
            </a:r>
            <a:r>
              <a:rPr lang="en-US" dirty="0"/>
              <a:t> disk</a:t>
            </a:r>
          </a:p>
          <a:p>
            <a:pPr eaLnBrk="0" hangingPunct="0"/>
            <a:r>
              <a:rPr lang="en-US" dirty="0"/>
              <a:t>10 000	Mbps networks</a:t>
            </a:r>
          </a:p>
        </p:txBody>
      </p:sp>
      <p:sp>
        <p:nvSpPr>
          <p:cNvPr id="25606" name="TextBox 8"/>
          <p:cNvSpPr txBox="1">
            <a:spLocks noChangeArrowheads="1"/>
          </p:cNvSpPr>
          <p:nvPr/>
        </p:nvSpPr>
        <p:spPr bwMode="auto">
          <a:xfrm>
            <a:off x="2571750" y="5103813"/>
            <a:ext cx="32861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tabLst>
                <a:tab pos="1169988" algn="l"/>
              </a:tabLst>
            </a:pPr>
            <a:r>
              <a:rPr lang="en-US" b="1" dirty="0">
                <a:solidFill>
                  <a:srgbClr val="002060"/>
                </a:solidFill>
              </a:rPr>
              <a:t>Philips Research </a:t>
            </a:r>
            <a:r>
              <a:rPr lang="en-US" b="1" dirty="0" err="1">
                <a:solidFill>
                  <a:srgbClr val="002060"/>
                </a:solidFill>
              </a:rPr>
              <a:t>Ehv</a:t>
            </a:r>
            <a:endParaRPr lang="en-US" b="1" dirty="0">
              <a:solidFill>
                <a:srgbClr val="002060"/>
              </a:solidFill>
            </a:endParaRPr>
          </a:p>
          <a:p>
            <a:pPr eaLnBrk="0" hangingPunct="0">
              <a:tabLst>
                <a:tab pos="1169988" algn="l"/>
              </a:tabLst>
            </a:pPr>
            <a:endParaRPr lang="en-US" i="1" dirty="0"/>
          </a:p>
          <a:p>
            <a:pPr eaLnBrk="0" hangingPunct="0">
              <a:tabLst>
                <a:tab pos="1169988" algn="l"/>
              </a:tabLst>
            </a:pPr>
            <a:r>
              <a:rPr lang="en-US" dirty="0" smtClean="0"/>
              <a:t>416 </a:t>
            </a:r>
            <a:r>
              <a:rPr lang="en-US" dirty="0"/>
              <a:t>	processor cores</a:t>
            </a:r>
          </a:p>
          <a:p>
            <a:pPr eaLnBrk="0" hangingPunct="0">
              <a:tabLst>
                <a:tab pos="1169988" algn="l"/>
              </a:tabLst>
            </a:pPr>
            <a:r>
              <a:rPr lang="en-US" dirty="0" smtClean="0"/>
              <a:t>126 000</a:t>
            </a:r>
            <a:r>
              <a:rPr lang="en-US" dirty="0"/>
              <a:t>	</a:t>
            </a:r>
            <a:r>
              <a:rPr lang="en-US" dirty="0" err="1"/>
              <a:t>GByte</a:t>
            </a:r>
            <a:r>
              <a:rPr lang="en-US" dirty="0"/>
              <a:t> disk</a:t>
            </a:r>
          </a:p>
          <a:p>
            <a:pPr eaLnBrk="0" hangingPunct="0">
              <a:tabLst>
                <a:tab pos="1169988" algn="l"/>
              </a:tabLst>
            </a:pPr>
            <a:r>
              <a:rPr lang="en-US" dirty="0"/>
              <a:t>1 000	Mbps networks</a:t>
            </a:r>
          </a:p>
        </p:txBody>
      </p:sp>
      <p:pic>
        <p:nvPicPr>
          <p:cNvPr id="25607" name="Picture 5" descr="H:\Home\davidg\BIG\Logo\Logo\BiGGrid-Logo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" y="516550"/>
            <a:ext cx="2000233" cy="1483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534849"/>
            <a:ext cx="5429256" cy="246578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0" y="428625"/>
            <a:ext cx="9144000" cy="6429375"/>
          </a:xfrm>
          <a:prstGeom prst="rect">
            <a:avLst/>
          </a:prstGeom>
          <a:solidFill>
            <a:srgbClr val="292929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27651" name="Picture 2" descr="H:\Home\davidg\DutchGrid\KrommenieWormerveer\European-LHCOPN.png"/>
          <p:cNvPicPr>
            <a:picLocks noChangeAspect="1" noChangeArrowheads="1"/>
          </p:cNvPicPr>
          <p:nvPr/>
        </p:nvPicPr>
        <p:blipFill>
          <a:blip r:embed="rId2" cstate="print"/>
          <a:srcRect t="369" r="1416"/>
          <a:stretch>
            <a:fillRect/>
          </a:stretch>
        </p:blipFill>
        <p:spPr bwMode="auto">
          <a:xfrm>
            <a:off x="0" y="595313"/>
            <a:ext cx="9144000" cy="614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4572000" y="1585913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b="1">
                <a:solidFill>
                  <a:schemeClr val="bg1"/>
                </a:solidFill>
              </a:rPr>
              <a:t>LHC Optical Private Network</a:t>
            </a:r>
          </a:p>
          <a:p>
            <a:pPr algn="r" eaLnBrk="0" hangingPunct="0"/>
            <a:endParaRPr lang="en-US" b="1">
              <a:solidFill>
                <a:schemeClr val="bg1"/>
              </a:solidFill>
            </a:endParaRPr>
          </a:p>
          <a:p>
            <a:pPr algn="r" eaLnBrk="0" hangingPunct="0"/>
            <a:r>
              <a:rPr lang="en-US" b="1">
                <a:solidFill>
                  <a:schemeClr val="bg1"/>
                </a:solidFill>
              </a:rPr>
              <a:t>10 000 Mbps dedicated </a:t>
            </a:r>
            <a:br>
              <a:rPr lang="en-US" b="1">
                <a:solidFill>
                  <a:schemeClr val="bg1"/>
                </a:solidFill>
              </a:rPr>
            </a:br>
            <a:r>
              <a:rPr lang="en-US" b="1">
                <a:solidFill>
                  <a:schemeClr val="bg1"/>
                </a:solidFill>
              </a:rPr>
              <a:t>global networks</a:t>
            </a:r>
          </a:p>
        </p:txBody>
      </p:sp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169863" y="714375"/>
            <a:ext cx="57583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 smtClean="0">
                <a:solidFill>
                  <a:schemeClr val="bg1"/>
                </a:solidFill>
              </a:rPr>
              <a:t>Enabling the </a:t>
            </a:r>
            <a:r>
              <a:rPr lang="en-US" sz="2400" b="1" dirty="0">
                <a:solidFill>
                  <a:schemeClr val="bg1"/>
                </a:solidFill>
              </a:rPr>
              <a:t>Grid – the Network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500298" y="5715040"/>
            <a:ext cx="6643702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kern="0" dirty="0" smtClean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“there’s </a:t>
            </a:r>
            <a:r>
              <a:rPr lang="en-US" kern="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always </a:t>
            </a:r>
            <a:r>
              <a:rPr lang="en-US" kern="0" dirty="0" err="1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fibre</a:t>
            </a:r>
            <a:r>
              <a:rPr lang="en-US" kern="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 within 2 </a:t>
            </a:r>
            <a:r>
              <a:rPr lang="en-US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miles</a:t>
            </a:r>
            <a:r>
              <a:rPr lang="en-US" kern="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 from you – </a:t>
            </a:r>
            <a:r>
              <a:rPr lang="en-US" kern="0" dirty="0" smtClean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/>
            </a:r>
            <a:br>
              <a:rPr lang="en-US" kern="0" dirty="0" smtClean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</a:br>
            <a:r>
              <a:rPr lang="en-US" kern="0" dirty="0" smtClean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where </a:t>
            </a:r>
            <a:r>
              <a:rPr lang="en-US" kern="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ever you </a:t>
            </a:r>
            <a:r>
              <a:rPr lang="en-US" kern="0" dirty="0" smtClean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are in the Netherlands</a:t>
            </a:r>
            <a:r>
              <a:rPr lang="en-US" kern="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/>
            </a:r>
            <a:br>
              <a:rPr lang="en-US" kern="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</a:br>
            <a:r>
              <a:rPr lang="en-US" i="1" kern="0" dirty="0" smtClean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it’s </a:t>
            </a:r>
            <a:r>
              <a:rPr lang="en-US" i="1" kern="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just that last mile to your home that’s missing </a:t>
            </a:r>
            <a:r>
              <a:rPr lang="en-US" i="1" kern="0" dirty="0" smtClean="0">
                <a:solidFill>
                  <a:schemeClr val="bg1">
                    <a:lumMod val="85000"/>
                  </a:schemeClr>
                </a:solidFill>
              </a:rPr>
              <a:t>– </a:t>
            </a:r>
            <a:r>
              <a:rPr lang="en-US" i="1" kern="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/>
            </a:r>
            <a:br>
              <a:rPr lang="en-US" i="1" kern="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</a:br>
            <a:r>
              <a:rPr lang="en-US" i="1" kern="0" dirty="0" smtClean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and a business </a:t>
            </a:r>
            <a:r>
              <a:rPr lang="en-US" i="1" kern="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model </a:t>
            </a:r>
            <a:r>
              <a:rPr lang="en-US" i="1" kern="0" dirty="0" smtClean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for your </a:t>
            </a:r>
            <a:r>
              <a:rPr lang="en-US" i="1" kern="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telecom provider</a:t>
            </a:r>
            <a:r>
              <a:rPr lang="en-US" i="1" kern="0" dirty="0" smtClean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…”</a:t>
            </a:r>
            <a:endParaRPr lang="en-US" i="1" kern="0" dirty="0">
              <a:solidFill>
                <a:schemeClr val="bg1">
                  <a:lumMod val="8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6088"/>
            <a:ext cx="9144000" cy="641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6"/>
          <p:cNvSpPr txBox="1">
            <a:spLocks noChangeArrowheads="1"/>
          </p:cNvSpPr>
          <p:nvPr/>
        </p:nvSpPr>
        <p:spPr bwMode="auto">
          <a:xfrm>
            <a:off x="1500188" y="571500"/>
            <a:ext cx="35337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 i="1">
                <a:solidFill>
                  <a:schemeClr val="bg1"/>
                </a:solidFill>
              </a:rPr>
              <a:t>Applications</a:t>
            </a:r>
            <a:r>
              <a:rPr lang="en-GB" sz="2800" b="1">
                <a:solidFill>
                  <a:schemeClr val="bg1"/>
                </a:solidFill>
              </a:rPr>
              <a:t/>
            </a:r>
            <a:br>
              <a:rPr lang="en-GB" sz="2800" b="1">
                <a:solidFill>
                  <a:schemeClr val="bg1"/>
                </a:solidFill>
              </a:rPr>
            </a:br>
            <a:r>
              <a:rPr lang="en-GB" sz="2400" b="1">
                <a:solidFill>
                  <a:schemeClr val="bg1"/>
                </a:solidFill>
              </a:rPr>
              <a:t>beyond Big Science</a:t>
            </a:r>
          </a:p>
        </p:txBody>
      </p:sp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1928813" y="6072188"/>
            <a:ext cx="52934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 i="1" dirty="0">
                <a:solidFill>
                  <a:schemeClr val="bg1"/>
                </a:solidFill>
              </a:rPr>
              <a:t>or: can the Grid help </a:t>
            </a:r>
            <a:r>
              <a:rPr lang="en-GB" sz="2800" b="1" i="1" dirty="0" smtClean="0">
                <a:solidFill>
                  <a:schemeClr val="bg1"/>
                </a:solidFill>
              </a:rPr>
              <a:t>me?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88" y="3000375"/>
            <a:ext cx="1408112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285861"/>
            <a:ext cx="2768871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4820" name="Title 1"/>
          <p:cNvSpPr>
            <a:spLocks noGrp="1"/>
          </p:cNvSpPr>
          <p:nvPr>
            <p:ph type="title"/>
          </p:nvPr>
        </p:nvSpPr>
        <p:spPr>
          <a:xfrm>
            <a:off x="71438" y="538163"/>
            <a:ext cx="7772400" cy="676275"/>
          </a:xfrm>
        </p:spPr>
        <p:txBody>
          <a:bodyPr/>
          <a:lstStyle/>
          <a:p>
            <a:r>
              <a:rPr lang="en-US" smtClean="0"/>
              <a:t>Virtual Laboratory for e-Science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1928802"/>
            <a:ext cx="3786214" cy="2949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4822" name="TextBox 9"/>
          <p:cNvSpPr txBox="1">
            <a:spLocks noChangeArrowheads="1"/>
          </p:cNvSpPr>
          <p:nvPr/>
        </p:nvSpPr>
        <p:spPr bwMode="auto">
          <a:xfrm>
            <a:off x="71438" y="4929188"/>
            <a:ext cx="321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Avian Alert and FlySafe</a:t>
            </a:r>
          </a:p>
        </p:txBody>
      </p:sp>
      <p:sp>
        <p:nvSpPr>
          <p:cNvPr id="34823" name="TextBox 9"/>
          <p:cNvSpPr txBox="1">
            <a:spLocks noChangeArrowheads="1"/>
          </p:cNvSpPr>
          <p:nvPr/>
        </p:nvSpPr>
        <p:spPr bwMode="auto">
          <a:xfrm>
            <a:off x="71438" y="5286375"/>
            <a:ext cx="321468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dirty="0"/>
              <a:t>Willem </a:t>
            </a:r>
            <a:r>
              <a:rPr lang="en-US" sz="1600" dirty="0" err="1"/>
              <a:t>Bouten</a:t>
            </a:r>
            <a:r>
              <a:rPr lang="en-US" sz="1600" dirty="0"/>
              <a:t> et al.</a:t>
            </a:r>
          </a:p>
          <a:p>
            <a:pPr eaLnBrk="0" hangingPunct="0"/>
            <a:r>
              <a:rPr lang="en-US" sz="1600" i="1" dirty="0" err="1"/>
              <a:t>UvA</a:t>
            </a:r>
            <a:r>
              <a:rPr lang="en-US" sz="1600" i="1" dirty="0"/>
              <a:t> Institute for Biodiversity Ecosystem Dynamics, </a:t>
            </a:r>
            <a:r>
              <a:rPr lang="en-US" sz="1600" i="1" dirty="0" smtClean="0"/>
              <a:t>IBED</a:t>
            </a:r>
          </a:p>
          <a:p>
            <a:pPr eaLnBrk="0" hangingPunct="0"/>
            <a:r>
              <a:rPr lang="en-US" sz="1600" i="1" dirty="0" smtClean="0"/>
              <a:t>in ESA, SARA collaboration</a:t>
            </a:r>
            <a:endParaRPr lang="en-US" sz="1600" i="1" dirty="0"/>
          </a:p>
        </p:txBody>
      </p:sp>
      <p:pic>
        <p:nvPicPr>
          <p:cNvPr id="3482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6625" y="458788"/>
            <a:ext cx="185737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5" name="TextBox 9"/>
          <p:cNvSpPr txBox="1">
            <a:spLocks noChangeArrowheads="1"/>
          </p:cNvSpPr>
          <p:nvPr/>
        </p:nvSpPr>
        <p:spPr bwMode="auto">
          <a:xfrm>
            <a:off x="1500188" y="1071563"/>
            <a:ext cx="57864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b="1"/>
              <a:t>Data integration for </a:t>
            </a:r>
            <a:br>
              <a:rPr lang="en-US" b="1"/>
            </a:br>
            <a:r>
              <a:rPr lang="en-US" b="1"/>
              <a:t>genomics, proteomics, etc. </a:t>
            </a:r>
            <a:br>
              <a:rPr lang="en-US" b="1"/>
            </a:br>
            <a:r>
              <a:rPr lang="en-US" b="1"/>
              <a:t>analysis</a:t>
            </a:r>
          </a:p>
        </p:txBody>
      </p:sp>
      <p:sp>
        <p:nvSpPr>
          <p:cNvPr id="34826" name="TextBox 9"/>
          <p:cNvSpPr txBox="1">
            <a:spLocks noChangeArrowheads="1"/>
          </p:cNvSpPr>
          <p:nvPr/>
        </p:nvSpPr>
        <p:spPr bwMode="auto">
          <a:xfrm>
            <a:off x="4071938" y="1955800"/>
            <a:ext cx="321468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600"/>
              <a:t>Timo Breit et al.</a:t>
            </a:r>
          </a:p>
          <a:p>
            <a:pPr algn="r" eaLnBrk="0" hangingPunct="0"/>
            <a:r>
              <a:rPr lang="en-US" sz="1600" i="1"/>
              <a:t>Swammerdam </a:t>
            </a:r>
            <a:br>
              <a:rPr lang="en-US" sz="1600" i="1"/>
            </a:br>
            <a:r>
              <a:rPr lang="en-US" sz="1600" i="1"/>
              <a:t>Institute of</a:t>
            </a:r>
            <a:br>
              <a:rPr lang="en-US" sz="1600" i="1"/>
            </a:br>
            <a:r>
              <a:rPr lang="en-US" sz="1600" i="1"/>
              <a:t>Life Sciences</a:t>
            </a:r>
          </a:p>
        </p:txBody>
      </p:sp>
      <p:sp>
        <p:nvSpPr>
          <p:cNvPr id="34827" name="TextBox 9"/>
          <p:cNvSpPr txBox="1">
            <a:spLocks noChangeArrowheads="1"/>
          </p:cNvSpPr>
          <p:nvPr/>
        </p:nvSpPr>
        <p:spPr bwMode="auto">
          <a:xfrm>
            <a:off x="5000625" y="4143375"/>
            <a:ext cx="3643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Medical Imaging and fMRI</a:t>
            </a:r>
          </a:p>
        </p:txBody>
      </p:sp>
      <p:sp>
        <p:nvSpPr>
          <p:cNvPr id="34828" name="TextBox 9"/>
          <p:cNvSpPr txBox="1">
            <a:spLocks noChangeArrowheads="1"/>
          </p:cNvSpPr>
          <p:nvPr/>
        </p:nvSpPr>
        <p:spPr bwMode="auto">
          <a:xfrm>
            <a:off x="5000625" y="4456113"/>
            <a:ext cx="32146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/>
              <a:t>Silvia Olabarriaga et al.</a:t>
            </a:r>
          </a:p>
          <a:p>
            <a:pPr eaLnBrk="0" hangingPunct="0"/>
            <a:r>
              <a:rPr lang="en-US" sz="1600" i="1"/>
              <a:t>AMC and UvA IvI</a:t>
            </a:r>
          </a:p>
        </p:txBody>
      </p:sp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4669" y="5167336"/>
            <a:ext cx="244792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4830" name="TextBox 9"/>
          <p:cNvSpPr txBox="1">
            <a:spLocks noChangeArrowheads="1"/>
          </p:cNvSpPr>
          <p:nvPr/>
        </p:nvSpPr>
        <p:spPr bwMode="auto">
          <a:xfrm>
            <a:off x="-214313" y="6429375"/>
            <a:ext cx="6858001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b="1"/>
              <a:t>Molecular Cell Biology and 3D Electron Microscopy</a:t>
            </a:r>
          </a:p>
        </p:txBody>
      </p:sp>
      <p:sp>
        <p:nvSpPr>
          <p:cNvPr id="34831" name="TextBox 9"/>
          <p:cNvSpPr txBox="1">
            <a:spLocks noChangeArrowheads="1"/>
          </p:cNvSpPr>
          <p:nvPr/>
        </p:nvSpPr>
        <p:spPr bwMode="auto">
          <a:xfrm>
            <a:off x="3357563" y="5643563"/>
            <a:ext cx="32146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600"/>
              <a:t>Bram Koster et al.</a:t>
            </a:r>
          </a:p>
          <a:p>
            <a:pPr algn="r" eaLnBrk="0" hangingPunct="0"/>
            <a:r>
              <a:rPr lang="en-US" sz="1600" i="1"/>
              <a:t>LUMC </a:t>
            </a:r>
            <a:br>
              <a:rPr lang="en-US" sz="1600" i="1"/>
            </a:br>
            <a:r>
              <a:rPr lang="en-US" sz="1600" i="1"/>
              <a:t>Microscopic Imaging group</a:t>
            </a:r>
          </a:p>
        </p:txBody>
      </p:sp>
      <p:sp>
        <p:nvSpPr>
          <p:cNvPr id="34832" name="TextBox 15"/>
          <p:cNvSpPr txBox="1">
            <a:spLocks noChangeArrowheads="1"/>
          </p:cNvSpPr>
          <p:nvPr/>
        </p:nvSpPr>
        <p:spPr bwMode="auto">
          <a:xfrm>
            <a:off x="-71438" y="438150"/>
            <a:ext cx="7572376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>
                <a:solidFill>
                  <a:srgbClr val="C00000"/>
                </a:solidFill>
              </a:rPr>
              <a:t>Image sources: VL-e Consortium Partners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58813"/>
          </a:xfrm>
        </p:spPr>
        <p:txBody>
          <a:bodyPr/>
          <a:lstStyle/>
          <a:p>
            <a:pPr eaLnBrk="1" hangingPunct="1"/>
            <a:r>
              <a:rPr lang="en-GB" smtClean="0"/>
              <a:t>Grid Infrastructures Work!</a:t>
            </a:r>
          </a:p>
        </p:txBody>
      </p:sp>
      <p:pic>
        <p:nvPicPr>
          <p:cNvPr id="3584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4675" y="1484313"/>
            <a:ext cx="4651375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 Box 7"/>
          <p:cNvSpPr txBox="1">
            <a:spLocks noChangeArrowheads="1"/>
          </p:cNvSpPr>
          <p:nvPr/>
        </p:nvSpPr>
        <p:spPr bwMode="auto">
          <a:xfrm>
            <a:off x="1644650" y="1412875"/>
            <a:ext cx="27828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GB"/>
              <a:t>Number of </a:t>
            </a:r>
            <a:r>
              <a:rPr lang="en-GB" b="1"/>
              <a:t>active </a:t>
            </a:r>
            <a:r>
              <a:rPr lang="en-GB"/>
              <a:t>VOs</a:t>
            </a:r>
          </a:p>
          <a:p>
            <a:pPr algn="r" eaLnBrk="0" hangingPunct="0"/>
            <a:r>
              <a:rPr lang="en-GB"/>
              <a:t>in EU since 2004</a:t>
            </a:r>
          </a:p>
        </p:txBody>
      </p:sp>
      <p:pic>
        <p:nvPicPr>
          <p:cNvPr id="3584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781300"/>
            <a:ext cx="4557712" cy="390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 Box 9"/>
          <p:cNvSpPr txBox="1">
            <a:spLocks noChangeArrowheads="1"/>
          </p:cNvSpPr>
          <p:nvPr/>
        </p:nvSpPr>
        <p:spPr bwMode="auto">
          <a:xfrm>
            <a:off x="93663" y="2420938"/>
            <a:ext cx="4083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/>
              <a:t>Compute usage since 2004 by VO</a:t>
            </a:r>
          </a:p>
        </p:txBody>
      </p:sp>
      <p:sp>
        <p:nvSpPr>
          <p:cNvPr id="35848" name="Text Box 11"/>
          <p:cNvSpPr txBox="1">
            <a:spLocks noChangeArrowheads="1"/>
          </p:cNvSpPr>
          <p:nvPr/>
        </p:nvSpPr>
        <p:spPr bwMode="auto">
          <a:xfrm>
            <a:off x="684213" y="3141663"/>
            <a:ext cx="2805112" cy="376237"/>
          </a:xfrm>
          <a:prstGeom prst="rect">
            <a:avLst/>
          </a:prstGeom>
          <a:solidFill>
            <a:srgbClr val="EAEAEA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>
                <a:solidFill>
                  <a:srgbClr val="333399"/>
                </a:solidFill>
              </a:rPr>
              <a:t>&gt;12 million hrs/mo!</a:t>
            </a:r>
          </a:p>
        </p:txBody>
      </p:sp>
      <p:sp>
        <p:nvSpPr>
          <p:cNvPr id="35849" name="Text Box 12"/>
          <p:cNvSpPr txBox="1">
            <a:spLocks noChangeArrowheads="1"/>
          </p:cNvSpPr>
          <p:nvPr/>
        </p:nvSpPr>
        <p:spPr bwMode="auto">
          <a:xfrm>
            <a:off x="5500694" y="1000108"/>
            <a:ext cx="3466013" cy="646331"/>
          </a:xfrm>
          <a:prstGeom prst="rect">
            <a:avLst/>
          </a:prstGeom>
          <a:solidFill>
            <a:srgbClr val="EAEAEA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 dirty="0" smtClean="0">
                <a:solidFill>
                  <a:srgbClr val="333399"/>
                </a:solidFill>
              </a:rPr>
              <a:t>260 distinct communities</a:t>
            </a:r>
            <a:br>
              <a:rPr lang="en-GB" b="1" dirty="0" smtClean="0">
                <a:solidFill>
                  <a:srgbClr val="333399"/>
                </a:solidFill>
              </a:rPr>
            </a:br>
            <a:r>
              <a:rPr lang="en-GB" b="1" dirty="0" smtClean="0">
                <a:solidFill>
                  <a:srgbClr val="333399"/>
                </a:solidFill>
              </a:rPr>
              <a:t>       in Europe</a:t>
            </a:r>
            <a:endParaRPr lang="en-GB" b="1" dirty="0">
              <a:solidFill>
                <a:srgbClr val="333399"/>
              </a:solidFill>
            </a:endParaRPr>
          </a:p>
        </p:txBody>
      </p:sp>
      <p:pic>
        <p:nvPicPr>
          <p:cNvPr id="35850" name="Picture 13" descr="EGEElogoN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100" y="1476375"/>
            <a:ext cx="11811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1" name="Text Box 14"/>
          <p:cNvSpPr txBox="1">
            <a:spLocks noChangeArrowheads="1"/>
          </p:cNvSpPr>
          <p:nvPr/>
        </p:nvSpPr>
        <p:spPr bwMode="auto">
          <a:xfrm>
            <a:off x="-79375" y="6640513"/>
            <a:ext cx="60769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000">
                <a:solidFill>
                  <a:srgbClr val="333399"/>
                </a:solidFill>
              </a:rPr>
              <a:t>data: EGEE monitoring, RAL and CESGA, http://goc.grid-support.ac.uk/gridsite/accounting/</a:t>
            </a:r>
          </a:p>
        </p:txBody>
      </p:sp>
      <p:sp>
        <p:nvSpPr>
          <p:cNvPr id="35852" name="Text Box 15"/>
          <p:cNvSpPr txBox="1">
            <a:spLocks noChangeArrowheads="1"/>
          </p:cNvSpPr>
          <p:nvPr/>
        </p:nvSpPr>
        <p:spPr bwMode="auto">
          <a:xfrm>
            <a:off x="5090391" y="5997379"/>
            <a:ext cx="3951723" cy="646331"/>
          </a:xfrm>
          <a:prstGeom prst="rect">
            <a:avLst/>
          </a:prstGeom>
          <a:solidFill>
            <a:srgbClr val="EAEAEA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GB" b="1" dirty="0">
                <a:solidFill>
                  <a:srgbClr val="333399"/>
                </a:solidFill>
              </a:rPr>
              <a:t>over </a:t>
            </a:r>
            <a:r>
              <a:rPr lang="en-GB" b="1" dirty="0" smtClean="0">
                <a:solidFill>
                  <a:srgbClr val="333399"/>
                </a:solidFill>
              </a:rPr>
              <a:t>35 </a:t>
            </a:r>
            <a:r>
              <a:rPr lang="en-GB" b="1" dirty="0" smtClean="0">
                <a:solidFill>
                  <a:srgbClr val="333399"/>
                </a:solidFill>
              </a:rPr>
              <a:t>science communities</a:t>
            </a:r>
            <a:br>
              <a:rPr lang="en-GB" b="1" dirty="0" smtClean="0">
                <a:solidFill>
                  <a:srgbClr val="333399"/>
                </a:solidFill>
              </a:rPr>
            </a:br>
            <a:r>
              <a:rPr lang="en-GB" b="1" dirty="0" smtClean="0">
                <a:solidFill>
                  <a:srgbClr val="333399"/>
                </a:solidFill>
              </a:rPr>
              <a:t>hosted</a:t>
            </a:r>
            <a:r>
              <a:rPr lang="en-GB" b="1" dirty="0">
                <a:solidFill>
                  <a:srgbClr val="333399"/>
                </a:solidFill>
              </a:rPr>
              <a:t> </a:t>
            </a:r>
            <a:r>
              <a:rPr lang="en-GB" b="1" dirty="0" smtClean="0">
                <a:solidFill>
                  <a:srgbClr val="333399"/>
                </a:solidFill>
              </a:rPr>
              <a:t>in </a:t>
            </a:r>
            <a:r>
              <a:rPr lang="en-GB" b="1" dirty="0">
                <a:solidFill>
                  <a:srgbClr val="333399"/>
                </a:solidFill>
              </a:rPr>
              <a:t>NL</a:t>
            </a:r>
          </a:p>
        </p:txBody>
      </p:sp>
      <p:pic>
        <p:nvPicPr>
          <p:cNvPr id="35854" name="Picture 15" descr="H:\Home\davidg\BIG\Logo\Logo\BiGGrid-Logo-150x111-whit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19649" y="3714750"/>
            <a:ext cx="2521961" cy="185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3" name="Text Box 17"/>
          <p:cNvSpPr txBox="1">
            <a:spLocks noChangeArrowheads="1"/>
          </p:cNvSpPr>
          <p:nvPr/>
        </p:nvSpPr>
        <p:spPr bwMode="auto">
          <a:xfrm>
            <a:off x="6786578" y="3857628"/>
            <a:ext cx="21732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 dirty="0">
                <a:solidFill>
                  <a:srgbClr val="A50021"/>
                </a:solidFill>
              </a:rPr>
              <a:t>www.biggrid.nl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442912"/>
            <a:ext cx="9144000" cy="641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2918"/>
            <a:ext cx="9144000" cy="676260"/>
          </a:xfrm>
        </p:spPr>
        <p:txBody>
          <a:bodyPr/>
          <a:lstStyle/>
          <a:p>
            <a:pPr algn="ctr"/>
            <a:r>
              <a:rPr lang="en-GB" dirty="0" smtClean="0"/>
              <a:t>Energizing the Data Centre – the next challenge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0013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Floor space is no longer the limiting factor in data centres, its energy!</a:t>
            </a:r>
            <a:endParaRPr lang="en-GB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28596" y="2428868"/>
            <a:ext cx="3786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Rating of the power socket dominates the cost of in commercial housing</a:t>
            </a:r>
            <a:endParaRPr lang="en-GB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929190" y="2500306"/>
            <a:ext cx="38576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Our BiG Grid tenders drive vendors to offer the latest in Green IT hardware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i="1" dirty="0" smtClean="0"/>
              <a:t>Energy consumption is as important as investment price</a:t>
            </a:r>
          </a:p>
        </p:txBody>
      </p:sp>
      <p:sp>
        <p:nvSpPr>
          <p:cNvPr id="8" name="Rectangle 7"/>
          <p:cNvSpPr/>
          <p:nvPr/>
        </p:nvSpPr>
        <p:spPr>
          <a:xfrm>
            <a:off x="285720" y="350043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/>
              <a:t>We probably have the largest number, world-wide, of the energy efficient L5520 Intel CPUs at the Amsterdam Science Park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42844" y="6550247"/>
            <a:ext cx="88582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i="1" dirty="0" smtClean="0"/>
              <a:t>... and we are powered by ‘green electricity’ from renewable sources </a:t>
            </a:r>
            <a:r>
              <a:rPr lang="en-GB" sz="1400" i="1" dirty="0" smtClean="0">
                <a:sym typeface="Wingdings" pitchFamily="2" charset="2"/>
              </a:rPr>
              <a:t> ...</a:t>
            </a:r>
            <a:endParaRPr lang="en-GB" sz="1400" i="1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0" y="5077438"/>
            <a:ext cx="8786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And maybe ...		Grid computing, and fast networks, can </a:t>
            </a:r>
            <a:br>
              <a:rPr lang="en-GB" dirty="0" smtClean="0"/>
            </a:br>
            <a:r>
              <a:rPr lang="en-GB" dirty="0" smtClean="0"/>
              <a:t>help move energy-intensive calculations to </a:t>
            </a:r>
            <a:br>
              <a:rPr lang="en-GB" dirty="0" smtClean="0"/>
            </a:br>
            <a:r>
              <a:rPr lang="en-GB" dirty="0" smtClean="0"/>
              <a:t>where energy is plentiful ... and it could even follow the </a:t>
            </a:r>
            <a:r>
              <a:rPr lang="en-GB" dirty="0" smtClean="0"/>
              <a:t>sun</a:t>
            </a:r>
            <a:br>
              <a:rPr lang="en-GB" dirty="0" smtClean="0"/>
            </a:br>
            <a:r>
              <a:rPr lang="en-GB" b="1" dirty="0" smtClean="0">
                <a:solidFill>
                  <a:srgbClr val="C00000"/>
                </a:solidFill>
              </a:rPr>
              <a:t>It’s important to be where the network is –better: be right on top!</a:t>
            </a:r>
            <a:endParaRPr lang="en-GB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36867" name="Group 4"/>
          <p:cNvGrpSpPr>
            <a:grpSpLocks/>
          </p:cNvGrpSpPr>
          <p:nvPr/>
        </p:nvGrpSpPr>
        <p:grpSpPr bwMode="auto">
          <a:xfrm>
            <a:off x="-1066800" y="0"/>
            <a:ext cx="11090275" cy="6846888"/>
            <a:chOff x="0" y="0"/>
            <a:chExt cx="6986" cy="4313"/>
          </a:xfrm>
        </p:grpSpPr>
        <p:grpSp>
          <p:nvGrpSpPr>
            <p:cNvPr id="36901" name="Group 5"/>
            <p:cNvGrpSpPr>
              <a:grpSpLocks/>
            </p:cNvGrpSpPr>
            <p:nvPr/>
          </p:nvGrpSpPr>
          <p:grpSpPr bwMode="auto">
            <a:xfrm>
              <a:off x="0" y="0"/>
              <a:ext cx="4320" cy="4313"/>
              <a:chOff x="0" y="0"/>
              <a:chExt cx="4320" cy="4313"/>
            </a:xfrm>
          </p:grpSpPr>
          <p:sp>
            <p:nvSpPr>
              <p:cNvPr id="36912" name="Freeform 6"/>
              <p:cNvSpPr>
                <a:spLocks/>
              </p:cNvSpPr>
              <p:nvPr/>
            </p:nvSpPr>
            <p:spPr bwMode="auto">
              <a:xfrm>
                <a:off x="0" y="2823"/>
                <a:ext cx="1652" cy="1490"/>
              </a:xfrm>
              <a:custGeom>
                <a:avLst/>
                <a:gdLst>
                  <a:gd name="T0" fmla="*/ 1040295741 w 112"/>
                  <a:gd name="T1" fmla="*/ 0 h 101"/>
                  <a:gd name="T2" fmla="*/ 113128546 w 112"/>
                  <a:gd name="T3" fmla="*/ 0 h 101"/>
                  <a:gd name="T4" fmla="*/ 113128546 w 112"/>
                  <a:gd name="T5" fmla="*/ 0 h 101"/>
                  <a:gd name="T6" fmla="*/ 0 w 112"/>
                  <a:gd name="T7" fmla="*/ 1041134028 h 101"/>
                  <a:gd name="T8" fmla="*/ 1153372750 w 112"/>
                  <a:gd name="T9" fmla="*/ 1041134028 h 101"/>
                  <a:gd name="T10" fmla="*/ 1040295741 w 112"/>
                  <a:gd name="T11" fmla="*/ 0 h 101"/>
                  <a:gd name="T12" fmla="*/ 1040295741 w 112"/>
                  <a:gd name="T13" fmla="*/ 0 h 10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2"/>
                  <a:gd name="T22" fmla="*/ 0 h 101"/>
                  <a:gd name="T23" fmla="*/ 112 w 112"/>
                  <a:gd name="T24" fmla="*/ 101 h 10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2" h="101">
                    <a:moveTo>
                      <a:pt x="101" y="0"/>
                    </a:moveTo>
                    <a:cubicBezTo>
                      <a:pt x="65" y="33"/>
                      <a:pt x="47" y="33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48" y="40"/>
                      <a:pt x="44" y="57"/>
                      <a:pt x="0" y="101"/>
                    </a:cubicBezTo>
                    <a:cubicBezTo>
                      <a:pt x="48" y="53"/>
                      <a:pt x="64" y="53"/>
                      <a:pt x="112" y="101"/>
                    </a:cubicBezTo>
                    <a:cubicBezTo>
                      <a:pt x="68" y="57"/>
                      <a:pt x="64" y="40"/>
                      <a:pt x="101" y="0"/>
                    </a:cubicBezTo>
                    <a:cubicBezTo>
                      <a:pt x="101" y="0"/>
                      <a:pt x="101" y="0"/>
                      <a:pt x="101" y="0"/>
                    </a:cubicBezTo>
                    <a:close/>
                  </a:path>
                </a:pathLst>
              </a:custGeom>
              <a:noFill/>
              <a:ln w="12700">
                <a:solidFill>
                  <a:srgbClr val="1C1C1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6913" name="Freeform 7"/>
              <p:cNvSpPr>
                <a:spLocks/>
              </p:cNvSpPr>
              <p:nvPr/>
            </p:nvSpPr>
            <p:spPr bwMode="auto">
              <a:xfrm>
                <a:off x="1490" y="1502"/>
                <a:ext cx="1340" cy="1321"/>
              </a:xfrm>
              <a:custGeom>
                <a:avLst/>
                <a:gdLst>
                  <a:gd name="T0" fmla="*/ 927736055 w 91"/>
                  <a:gd name="T1" fmla="*/ 0 h 90"/>
                  <a:gd name="T2" fmla="*/ 917345904 w 91"/>
                  <a:gd name="T3" fmla="*/ 0 h 90"/>
                  <a:gd name="T4" fmla="*/ 927736055 w 91"/>
                  <a:gd name="T5" fmla="*/ 0 h 90"/>
                  <a:gd name="T6" fmla="*/ 917345904 w 91"/>
                  <a:gd name="T7" fmla="*/ 0 h 90"/>
                  <a:gd name="T8" fmla="*/ 10389801 w 91"/>
                  <a:gd name="T9" fmla="*/ 0 h 90"/>
                  <a:gd name="T10" fmla="*/ 0 w 91"/>
                  <a:gd name="T11" fmla="*/ 0 h 90"/>
                  <a:gd name="T12" fmla="*/ 0 w 91"/>
                  <a:gd name="T13" fmla="*/ 889692611 h 90"/>
                  <a:gd name="T14" fmla="*/ 10389801 w 91"/>
                  <a:gd name="T15" fmla="*/ 899903175 h 90"/>
                  <a:gd name="T16" fmla="*/ 917345904 w 91"/>
                  <a:gd name="T17" fmla="*/ 899903175 h 90"/>
                  <a:gd name="T18" fmla="*/ 917345904 w 91"/>
                  <a:gd name="T19" fmla="*/ 899903175 h 90"/>
                  <a:gd name="T20" fmla="*/ 927736055 w 91"/>
                  <a:gd name="T21" fmla="*/ 889692611 h 90"/>
                  <a:gd name="T22" fmla="*/ 927736055 w 91"/>
                  <a:gd name="T23" fmla="*/ 0 h 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1"/>
                  <a:gd name="T37" fmla="*/ 0 h 90"/>
                  <a:gd name="T38" fmla="*/ 91 w 91"/>
                  <a:gd name="T39" fmla="*/ 90 h 9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1" h="90">
                    <a:moveTo>
                      <a:pt x="91" y="0"/>
                    </a:moveTo>
                    <a:cubicBezTo>
                      <a:pt x="90" y="0"/>
                      <a:pt x="90" y="0"/>
                      <a:pt x="90" y="0"/>
                    </a:cubicBezTo>
                    <a:cubicBezTo>
                      <a:pt x="90" y="0"/>
                      <a:pt x="90" y="0"/>
                      <a:pt x="91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54" y="33"/>
                      <a:pt x="37" y="33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4" y="36"/>
                      <a:pt x="34" y="53"/>
                      <a:pt x="0" y="89"/>
                    </a:cubicBezTo>
                    <a:cubicBezTo>
                      <a:pt x="0" y="90"/>
                      <a:pt x="0" y="90"/>
                      <a:pt x="1" y="90"/>
                    </a:cubicBezTo>
                    <a:cubicBezTo>
                      <a:pt x="37" y="57"/>
                      <a:pt x="54" y="57"/>
                      <a:pt x="90" y="90"/>
                    </a:cubicBezTo>
                    <a:cubicBezTo>
                      <a:pt x="90" y="90"/>
                      <a:pt x="90" y="90"/>
                      <a:pt x="90" y="90"/>
                    </a:cubicBezTo>
                    <a:cubicBezTo>
                      <a:pt x="90" y="90"/>
                      <a:pt x="90" y="89"/>
                      <a:pt x="91" y="89"/>
                    </a:cubicBezTo>
                    <a:cubicBezTo>
                      <a:pt x="57" y="53"/>
                      <a:pt x="57" y="36"/>
                      <a:pt x="91" y="0"/>
                    </a:cubicBezTo>
                    <a:close/>
                  </a:path>
                </a:pathLst>
              </a:custGeom>
              <a:noFill/>
              <a:ln w="12700">
                <a:solidFill>
                  <a:srgbClr val="1C1C1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6914" name="Freeform 8"/>
              <p:cNvSpPr>
                <a:spLocks/>
              </p:cNvSpPr>
              <p:nvPr/>
            </p:nvSpPr>
            <p:spPr bwMode="auto">
              <a:xfrm>
                <a:off x="1490" y="1502"/>
                <a:ext cx="19" cy="6"/>
              </a:xfrm>
              <a:custGeom>
                <a:avLst/>
                <a:gdLst>
                  <a:gd name="T0" fmla="*/ 47045859 w 1"/>
                  <a:gd name="T1" fmla="*/ 0 h 6"/>
                  <a:gd name="T2" fmla="*/ 0 w 1"/>
                  <a:gd name="T3" fmla="*/ 0 h 6"/>
                  <a:gd name="T4" fmla="*/ 0 60000 65536"/>
                  <a:gd name="T5" fmla="*/ 0 60000 65536"/>
                  <a:gd name="T6" fmla="*/ 0 w 1"/>
                  <a:gd name="T7" fmla="*/ 0 h 6"/>
                  <a:gd name="T8" fmla="*/ 1 w 1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2700">
                <a:solidFill>
                  <a:srgbClr val="1C1C1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6915" name="Freeform 9"/>
              <p:cNvSpPr>
                <a:spLocks/>
              </p:cNvSpPr>
              <p:nvPr/>
            </p:nvSpPr>
            <p:spPr bwMode="auto">
              <a:xfrm>
                <a:off x="1490" y="1502"/>
                <a:ext cx="19" cy="6"/>
              </a:xfrm>
              <a:custGeom>
                <a:avLst/>
                <a:gdLst>
                  <a:gd name="T0" fmla="*/ 47045859 w 1"/>
                  <a:gd name="T1" fmla="*/ 0 h 6"/>
                  <a:gd name="T2" fmla="*/ 0 w 1"/>
                  <a:gd name="T3" fmla="*/ 0 h 6"/>
                  <a:gd name="T4" fmla="*/ 0 60000 65536"/>
                  <a:gd name="T5" fmla="*/ 0 60000 65536"/>
                  <a:gd name="T6" fmla="*/ 0 w 1"/>
                  <a:gd name="T7" fmla="*/ 0 h 6"/>
                  <a:gd name="T8" fmla="*/ 1 w 1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2700">
                <a:solidFill>
                  <a:srgbClr val="1C1C1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6916" name="Freeform 10"/>
              <p:cNvSpPr>
                <a:spLocks/>
              </p:cNvSpPr>
              <p:nvPr/>
            </p:nvSpPr>
            <p:spPr bwMode="auto">
              <a:xfrm>
                <a:off x="0" y="0"/>
                <a:ext cx="1652" cy="1502"/>
              </a:xfrm>
              <a:custGeom>
                <a:avLst/>
                <a:gdLst>
                  <a:gd name="T0" fmla="*/ 1040295741 w 112"/>
                  <a:gd name="T1" fmla="*/ 1039977892 h 102"/>
                  <a:gd name="T2" fmla="*/ 1040295741 w 112"/>
                  <a:gd name="T3" fmla="*/ 1029587589 h 102"/>
                  <a:gd name="T4" fmla="*/ 1153372750 w 112"/>
                  <a:gd name="T5" fmla="*/ 0 h 102"/>
                  <a:gd name="T6" fmla="*/ 0 w 112"/>
                  <a:gd name="T7" fmla="*/ 0 h 102"/>
                  <a:gd name="T8" fmla="*/ 113128546 w 112"/>
                  <a:gd name="T9" fmla="*/ 1029587589 h 102"/>
                  <a:gd name="T10" fmla="*/ 113128546 w 112"/>
                  <a:gd name="T11" fmla="*/ 1039977892 h 102"/>
                  <a:gd name="T12" fmla="*/ 1040295741 w 112"/>
                  <a:gd name="T13" fmla="*/ 103997789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2"/>
                  <a:gd name="T22" fmla="*/ 0 h 102"/>
                  <a:gd name="T23" fmla="*/ 112 w 112"/>
                  <a:gd name="T24" fmla="*/ 102 h 10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2" h="102">
                    <a:moveTo>
                      <a:pt x="101" y="102"/>
                    </a:moveTo>
                    <a:cubicBezTo>
                      <a:pt x="101" y="101"/>
                      <a:pt x="101" y="101"/>
                      <a:pt x="101" y="101"/>
                    </a:cubicBezTo>
                    <a:cubicBezTo>
                      <a:pt x="64" y="61"/>
                      <a:pt x="68" y="44"/>
                      <a:pt x="112" y="0"/>
                    </a:cubicBezTo>
                    <a:cubicBezTo>
                      <a:pt x="64" y="48"/>
                      <a:pt x="48" y="48"/>
                      <a:pt x="0" y="0"/>
                    </a:cubicBezTo>
                    <a:cubicBezTo>
                      <a:pt x="44" y="44"/>
                      <a:pt x="48" y="61"/>
                      <a:pt x="11" y="101"/>
                    </a:cubicBezTo>
                    <a:cubicBezTo>
                      <a:pt x="11" y="101"/>
                      <a:pt x="11" y="101"/>
                      <a:pt x="11" y="102"/>
                    </a:cubicBezTo>
                    <a:cubicBezTo>
                      <a:pt x="47" y="68"/>
                      <a:pt x="65" y="68"/>
                      <a:pt x="101" y="102"/>
                    </a:cubicBezTo>
                    <a:close/>
                  </a:path>
                </a:pathLst>
              </a:custGeom>
              <a:noFill/>
              <a:ln w="12700">
                <a:solidFill>
                  <a:srgbClr val="1C1C1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6917" name="Freeform 11"/>
              <p:cNvSpPr>
                <a:spLocks/>
              </p:cNvSpPr>
              <p:nvPr/>
            </p:nvSpPr>
            <p:spPr bwMode="auto">
              <a:xfrm>
                <a:off x="0" y="1502"/>
                <a:ext cx="162" cy="162"/>
              </a:xfrm>
              <a:custGeom>
                <a:avLst/>
                <a:gdLst>
                  <a:gd name="T0" fmla="*/ 0 w 11"/>
                  <a:gd name="T1" fmla="*/ 112242309 h 11"/>
                  <a:gd name="T2" fmla="*/ 112242309 w 11"/>
                  <a:gd name="T3" fmla="*/ 0 h 11"/>
                  <a:gd name="T4" fmla="*/ 112242309 w 11"/>
                  <a:gd name="T5" fmla="*/ 0 h 11"/>
                  <a:gd name="T6" fmla="*/ 0 w 11"/>
                  <a:gd name="T7" fmla="*/ 112242309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1"/>
                  <a:gd name="T14" fmla="*/ 11 w 11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1">
                    <a:moveTo>
                      <a:pt x="0" y="11"/>
                    </a:moveTo>
                    <a:cubicBezTo>
                      <a:pt x="4" y="7"/>
                      <a:pt x="7" y="3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7" y="3"/>
                      <a:pt x="4" y="7"/>
                      <a:pt x="0" y="11"/>
                    </a:cubicBezTo>
                    <a:close/>
                  </a:path>
                </a:pathLst>
              </a:custGeom>
              <a:noFill/>
              <a:ln w="12700">
                <a:solidFill>
                  <a:srgbClr val="1C1C1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6918" name="Freeform 12"/>
              <p:cNvSpPr>
                <a:spLocks/>
              </p:cNvSpPr>
              <p:nvPr/>
            </p:nvSpPr>
            <p:spPr bwMode="auto">
              <a:xfrm>
                <a:off x="0" y="1328"/>
                <a:ext cx="162" cy="174"/>
              </a:xfrm>
              <a:custGeom>
                <a:avLst/>
                <a:gdLst>
                  <a:gd name="T0" fmla="*/ 0 w 11"/>
                  <a:gd name="T1" fmla="*/ 0 h 12"/>
                  <a:gd name="T2" fmla="*/ 112242309 w 11"/>
                  <a:gd name="T3" fmla="*/ 111530862 h 12"/>
                  <a:gd name="T4" fmla="*/ 112242309 w 11"/>
                  <a:gd name="T5" fmla="*/ 102555712 h 12"/>
                  <a:gd name="T6" fmla="*/ 0 w 11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2"/>
                  <a:gd name="T14" fmla="*/ 11 w 11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2">
                    <a:moveTo>
                      <a:pt x="0" y="0"/>
                    </a:moveTo>
                    <a:cubicBezTo>
                      <a:pt x="4" y="4"/>
                      <a:pt x="7" y="8"/>
                      <a:pt x="11" y="12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7" y="8"/>
                      <a:pt x="4" y="4"/>
                      <a:pt x="0" y="0"/>
                    </a:cubicBezTo>
                    <a:close/>
                  </a:path>
                </a:pathLst>
              </a:custGeom>
              <a:noFill/>
              <a:ln w="12700">
                <a:solidFill>
                  <a:srgbClr val="1C1C1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6919" name="Freeform 13"/>
              <p:cNvSpPr>
                <a:spLocks/>
              </p:cNvSpPr>
              <p:nvPr/>
            </p:nvSpPr>
            <p:spPr bwMode="auto">
              <a:xfrm>
                <a:off x="1490" y="1490"/>
                <a:ext cx="19" cy="12"/>
              </a:xfrm>
              <a:custGeom>
                <a:avLst/>
                <a:gdLst>
                  <a:gd name="T0" fmla="*/ 0 w 1"/>
                  <a:gd name="T1" fmla="*/ 0 h 1"/>
                  <a:gd name="T2" fmla="*/ 47045859 w 1"/>
                  <a:gd name="T3" fmla="*/ 2985983 h 1"/>
                  <a:gd name="T4" fmla="*/ 0 60000 65536"/>
                  <a:gd name="T5" fmla="*/ 0 60000 65536"/>
                  <a:gd name="T6" fmla="*/ 0 w 1"/>
                  <a:gd name="T7" fmla="*/ 0 h 1"/>
                  <a:gd name="T8" fmla="*/ 1 w 1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1"/>
                    </a:cubicBezTo>
                  </a:path>
                </a:pathLst>
              </a:custGeom>
              <a:noFill/>
              <a:ln w="12700">
                <a:solidFill>
                  <a:srgbClr val="1C1C1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6920" name="Freeform 14"/>
              <p:cNvSpPr>
                <a:spLocks/>
              </p:cNvSpPr>
              <p:nvPr/>
            </p:nvSpPr>
            <p:spPr bwMode="auto">
              <a:xfrm>
                <a:off x="1490" y="1490"/>
                <a:ext cx="19" cy="12"/>
              </a:xfrm>
              <a:custGeom>
                <a:avLst/>
                <a:gdLst>
                  <a:gd name="T0" fmla="*/ 0 w 1"/>
                  <a:gd name="T1" fmla="*/ 0 h 1"/>
                  <a:gd name="T2" fmla="*/ 47045859 w 1"/>
                  <a:gd name="T3" fmla="*/ 2985983 h 1"/>
                  <a:gd name="T4" fmla="*/ 0 60000 65536"/>
                  <a:gd name="T5" fmla="*/ 0 60000 65536"/>
                  <a:gd name="T6" fmla="*/ 0 w 1"/>
                  <a:gd name="T7" fmla="*/ 0 h 1"/>
                  <a:gd name="T8" fmla="*/ 1 w 1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1"/>
                    </a:cubicBezTo>
                  </a:path>
                </a:pathLst>
              </a:custGeom>
              <a:noFill/>
              <a:ln w="12700">
                <a:solidFill>
                  <a:srgbClr val="1C1C1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6921" name="Freeform 15"/>
              <p:cNvSpPr>
                <a:spLocks/>
              </p:cNvSpPr>
              <p:nvPr/>
            </p:nvSpPr>
            <p:spPr bwMode="auto">
              <a:xfrm>
                <a:off x="2818" y="0"/>
                <a:ext cx="1502" cy="1502"/>
              </a:xfrm>
              <a:custGeom>
                <a:avLst/>
                <a:gdLst>
                  <a:gd name="T0" fmla="*/ 917398943 w 102"/>
                  <a:gd name="T1" fmla="*/ 1039977892 h 102"/>
                  <a:gd name="T2" fmla="*/ 927789246 w 102"/>
                  <a:gd name="T3" fmla="*/ 1029587589 h 102"/>
                  <a:gd name="T4" fmla="*/ 1039977892 w 102"/>
                  <a:gd name="T5" fmla="*/ 0 h 102"/>
                  <a:gd name="T6" fmla="*/ 10390321 w 102"/>
                  <a:gd name="T7" fmla="*/ 112188676 h 102"/>
                  <a:gd name="T8" fmla="*/ 0 w 102"/>
                  <a:gd name="T9" fmla="*/ 122534331 h 102"/>
                  <a:gd name="T10" fmla="*/ 10390321 w 102"/>
                  <a:gd name="T11" fmla="*/ 1029587589 h 102"/>
                  <a:gd name="T12" fmla="*/ 10390321 w 102"/>
                  <a:gd name="T13" fmla="*/ 1029587589 h 102"/>
                  <a:gd name="T14" fmla="*/ 10390321 w 102"/>
                  <a:gd name="T15" fmla="*/ 1029587589 h 102"/>
                  <a:gd name="T16" fmla="*/ 10390321 w 102"/>
                  <a:gd name="T17" fmla="*/ 1039977892 h 102"/>
                  <a:gd name="T18" fmla="*/ 917398943 w 102"/>
                  <a:gd name="T19" fmla="*/ 1039977892 h 10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2"/>
                  <a:gd name="T31" fmla="*/ 0 h 102"/>
                  <a:gd name="T32" fmla="*/ 102 w 102"/>
                  <a:gd name="T33" fmla="*/ 102 h 10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2" h="102">
                    <a:moveTo>
                      <a:pt x="90" y="102"/>
                    </a:moveTo>
                    <a:cubicBezTo>
                      <a:pt x="91" y="101"/>
                      <a:pt x="91" y="101"/>
                      <a:pt x="91" y="101"/>
                    </a:cubicBezTo>
                    <a:cubicBezTo>
                      <a:pt x="54" y="61"/>
                      <a:pt x="58" y="44"/>
                      <a:pt x="102" y="0"/>
                    </a:cubicBezTo>
                    <a:cubicBezTo>
                      <a:pt x="58" y="44"/>
                      <a:pt x="41" y="48"/>
                      <a:pt x="1" y="11"/>
                    </a:cubicBezTo>
                    <a:cubicBezTo>
                      <a:pt x="1" y="11"/>
                      <a:pt x="1" y="11"/>
                      <a:pt x="0" y="12"/>
                    </a:cubicBezTo>
                    <a:cubicBezTo>
                      <a:pt x="34" y="48"/>
                      <a:pt x="34" y="65"/>
                      <a:pt x="1" y="101"/>
                    </a:cubicBezTo>
                    <a:cubicBezTo>
                      <a:pt x="1" y="101"/>
                      <a:pt x="1" y="101"/>
                      <a:pt x="1" y="101"/>
                    </a:cubicBezTo>
                    <a:cubicBezTo>
                      <a:pt x="1" y="101"/>
                      <a:pt x="1" y="101"/>
                      <a:pt x="1" y="101"/>
                    </a:cubicBezTo>
                    <a:cubicBezTo>
                      <a:pt x="1" y="101"/>
                      <a:pt x="1" y="101"/>
                      <a:pt x="1" y="102"/>
                    </a:cubicBezTo>
                    <a:cubicBezTo>
                      <a:pt x="37" y="68"/>
                      <a:pt x="54" y="68"/>
                      <a:pt x="90" y="102"/>
                    </a:cubicBezTo>
                    <a:close/>
                  </a:path>
                </a:pathLst>
              </a:custGeom>
              <a:noFill/>
              <a:ln w="12700">
                <a:solidFill>
                  <a:srgbClr val="1C1C1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6922" name="Freeform 16"/>
              <p:cNvSpPr>
                <a:spLocks/>
              </p:cNvSpPr>
              <p:nvPr/>
            </p:nvSpPr>
            <p:spPr bwMode="auto">
              <a:xfrm>
                <a:off x="2656" y="2823"/>
                <a:ext cx="1664" cy="1490"/>
              </a:xfrm>
              <a:custGeom>
                <a:avLst/>
                <a:gdLst>
                  <a:gd name="T0" fmla="*/ 1029637449 w 113"/>
                  <a:gd name="T1" fmla="*/ 0 h 101"/>
                  <a:gd name="T2" fmla="*/ 122538547 w 113"/>
                  <a:gd name="T3" fmla="*/ 0 h 101"/>
                  <a:gd name="T4" fmla="*/ 112192652 w 113"/>
                  <a:gd name="T5" fmla="*/ 0 h 101"/>
                  <a:gd name="T6" fmla="*/ 0 w 113"/>
                  <a:gd name="T7" fmla="*/ 1041134028 h 101"/>
                  <a:gd name="T8" fmla="*/ 1152222794 w 113"/>
                  <a:gd name="T9" fmla="*/ 1041134028 h 101"/>
                  <a:gd name="T10" fmla="*/ 1040027875 w 113"/>
                  <a:gd name="T11" fmla="*/ 0 h 101"/>
                  <a:gd name="T12" fmla="*/ 1029637449 w 113"/>
                  <a:gd name="T13" fmla="*/ 0 h 10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3"/>
                  <a:gd name="T22" fmla="*/ 0 h 101"/>
                  <a:gd name="T23" fmla="*/ 113 w 113"/>
                  <a:gd name="T24" fmla="*/ 101 h 10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3" h="101">
                    <a:moveTo>
                      <a:pt x="101" y="0"/>
                    </a:moveTo>
                    <a:cubicBezTo>
                      <a:pt x="65" y="33"/>
                      <a:pt x="48" y="33"/>
                      <a:pt x="12" y="0"/>
                    </a:cubicBezTo>
                    <a:cubicBezTo>
                      <a:pt x="12" y="0"/>
                      <a:pt x="12" y="0"/>
                      <a:pt x="11" y="0"/>
                    </a:cubicBezTo>
                    <a:cubicBezTo>
                      <a:pt x="48" y="40"/>
                      <a:pt x="44" y="57"/>
                      <a:pt x="0" y="101"/>
                    </a:cubicBezTo>
                    <a:cubicBezTo>
                      <a:pt x="49" y="53"/>
                      <a:pt x="65" y="53"/>
                      <a:pt x="113" y="101"/>
                    </a:cubicBezTo>
                    <a:cubicBezTo>
                      <a:pt x="69" y="57"/>
                      <a:pt x="65" y="40"/>
                      <a:pt x="102" y="0"/>
                    </a:cubicBezTo>
                    <a:cubicBezTo>
                      <a:pt x="102" y="0"/>
                      <a:pt x="102" y="0"/>
                      <a:pt x="101" y="0"/>
                    </a:cubicBezTo>
                    <a:close/>
                  </a:path>
                </a:pathLst>
              </a:custGeom>
              <a:noFill/>
              <a:ln w="12700">
                <a:solidFill>
                  <a:srgbClr val="1C1C1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6923" name="Freeform 17"/>
              <p:cNvSpPr>
                <a:spLocks/>
              </p:cNvSpPr>
              <p:nvPr/>
            </p:nvSpPr>
            <p:spPr bwMode="auto">
              <a:xfrm>
                <a:off x="0" y="2823"/>
                <a:ext cx="162" cy="162"/>
              </a:xfrm>
              <a:custGeom>
                <a:avLst/>
                <a:gdLst>
                  <a:gd name="T0" fmla="*/ 0 w 11"/>
                  <a:gd name="T1" fmla="*/ 112242309 h 11"/>
                  <a:gd name="T2" fmla="*/ 112242309 w 11"/>
                  <a:gd name="T3" fmla="*/ 0 h 11"/>
                  <a:gd name="T4" fmla="*/ 112242309 w 11"/>
                  <a:gd name="T5" fmla="*/ 0 h 11"/>
                  <a:gd name="T6" fmla="*/ 0 w 11"/>
                  <a:gd name="T7" fmla="*/ 112242309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1"/>
                  <a:gd name="T14" fmla="*/ 11 w 11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1">
                    <a:moveTo>
                      <a:pt x="0" y="11"/>
                    </a:moveTo>
                    <a:cubicBezTo>
                      <a:pt x="4" y="7"/>
                      <a:pt x="7" y="4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7" y="3"/>
                      <a:pt x="4" y="7"/>
                      <a:pt x="0" y="11"/>
                    </a:cubicBezTo>
                    <a:close/>
                  </a:path>
                </a:pathLst>
              </a:custGeom>
              <a:noFill/>
              <a:ln w="12700">
                <a:solidFill>
                  <a:srgbClr val="1C1C1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6924" name="Freeform 18"/>
              <p:cNvSpPr>
                <a:spLocks/>
              </p:cNvSpPr>
              <p:nvPr/>
            </p:nvSpPr>
            <p:spPr bwMode="auto">
              <a:xfrm>
                <a:off x="0" y="2661"/>
                <a:ext cx="162" cy="162"/>
              </a:xfrm>
              <a:custGeom>
                <a:avLst/>
                <a:gdLst>
                  <a:gd name="T0" fmla="*/ 0 w 11"/>
                  <a:gd name="T1" fmla="*/ 0 h 11"/>
                  <a:gd name="T2" fmla="*/ 112242309 w 11"/>
                  <a:gd name="T3" fmla="*/ 112242309 h 11"/>
                  <a:gd name="T4" fmla="*/ 112242309 w 11"/>
                  <a:gd name="T5" fmla="*/ 101848157 h 11"/>
                  <a:gd name="T6" fmla="*/ 0 w 11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1"/>
                  <a:gd name="T14" fmla="*/ 11 w 11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1">
                    <a:moveTo>
                      <a:pt x="0" y="0"/>
                    </a:moveTo>
                    <a:cubicBezTo>
                      <a:pt x="4" y="3"/>
                      <a:pt x="7" y="7"/>
                      <a:pt x="11" y="11"/>
                    </a:cubicBezTo>
                    <a:cubicBezTo>
                      <a:pt x="11" y="11"/>
                      <a:pt x="11" y="11"/>
                      <a:pt x="11" y="10"/>
                    </a:cubicBezTo>
                    <a:cubicBezTo>
                      <a:pt x="7" y="7"/>
                      <a:pt x="4" y="3"/>
                      <a:pt x="0" y="0"/>
                    </a:cubicBezTo>
                    <a:close/>
                  </a:path>
                </a:pathLst>
              </a:custGeom>
              <a:noFill/>
              <a:ln w="12700">
                <a:solidFill>
                  <a:srgbClr val="1C1C1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6925" name="Freeform 19"/>
              <p:cNvSpPr>
                <a:spLocks/>
              </p:cNvSpPr>
              <p:nvPr/>
            </p:nvSpPr>
            <p:spPr bwMode="auto">
              <a:xfrm>
                <a:off x="162" y="1502"/>
                <a:ext cx="1328" cy="1321"/>
              </a:xfrm>
              <a:custGeom>
                <a:avLst/>
                <a:gdLst>
                  <a:gd name="T0" fmla="*/ 928896376 w 90"/>
                  <a:gd name="T1" fmla="*/ 899903175 h 90"/>
                  <a:gd name="T2" fmla="*/ 928896376 w 90"/>
                  <a:gd name="T3" fmla="*/ 889692611 h 90"/>
                  <a:gd name="T4" fmla="*/ 928896376 w 90"/>
                  <a:gd name="T5" fmla="*/ 0 h 90"/>
                  <a:gd name="T6" fmla="*/ 928896376 w 90"/>
                  <a:gd name="T7" fmla="*/ 0 h 90"/>
                  <a:gd name="T8" fmla="*/ 0 w 90"/>
                  <a:gd name="T9" fmla="*/ 0 h 90"/>
                  <a:gd name="T10" fmla="*/ 0 w 90"/>
                  <a:gd name="T11" fmla="*/ 0 h 90"/>
                  <a:gd name="T12" fmla="*/ 0 w 90"/>
                  <a:gd name="T13" fmla="*/ 889692611 h 90"/>
                  <a:gd name="T14" fmla="*/ 0 w 90"/>
                  <a:gd name="T15" fmla="*/ 899903175 h 90"/>
                  <a:gd name="T16" fmla="*/ 928896376 w 90"/>
                  <a:gd name="T17" fmla="*/ 899903175 h 9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"/>
                  <a:gd name="T28" fmla="*/ 0 h 90"/>
                  <a:gd name="T29" fmla="*/ 90 w 90"/>
                  <a:gd name="T30" fmla="*/ 90 h 9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" h="90">
                    <a:moveTo>
                      <a:pt x="90" y="90"/>
                    </a:moveTo>
                    <a:cubicBezTo>
                      <a:pt x="90" y="90"/>
                      <a:pt x="90" y="90"/>
                      <a:pt x="90" y="89"/>
                    </a:cubicBezTo>
                    <a:cubicBezTo>
                      <a:pt x="57" y="53"/>
                      <a:pt x="57" y="36"/>
                      <a:pt x="90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54" y="33"/>
                      <a:pt x="36" y="33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36"/>
                      <a:pt x="33" y="53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36" y="57"/>
                      <a:pt x="54" y="57"/>
                      <a:pt x="90" y="90"/>
                    </a:cubicBezTo>
                    <a:close/>
                  </a:path>
                </a:pathLst>
              </a:custGeom>
              <a:noFill/>
              <a:ln w="12700">
                <a:solidFill>
                  <a:srgbClr val="1C1C1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6926" name="Freeform 20"/>
              <p:cNvSpPr>
                <a:spLocks/>
              </p:cNvSpPr>
              <p:nvPr/>
            </p:nvSpPr>
            <p:spPr bwMode="auto">
              <a:xfrm>
                <a:off x="1328" y="2823"/>
                <a:ext cx="1664" cy="1490"/>
              </a:xfrm>
              <a:custGeom>
                <a:avLst/>
                <a:gdLst>
                  <a:gd name="T0" fmla="*/ 1029637449 w 113"/>
                  <a:gd name="T1" fmla="*/ 0 h 101"/>
                  <a:gd name="T2" fmla="*/ 122538547 w 113"/>
                  <a:gd name="T3" fmla="*/ 0 h 101"/>
                  <a:gd name="T4" fmla="*/ 112192652 w 113"/>
                  <a:gd name="T5" fmla="*/ 0 h 101"/>
                  <a:gd name="T6" fmla="*/ 0 w 113"/>
                  <a:gd name="T7" fmla="*/ 1041134028 h 101"/>
                  <a:gd name="T8" fmla="*/ 1152222794 w 113"/>
                  <a:gd name="T9" fmla="*/ 1041134028 h 101"/>
                  <a:gd name="T10" fmla="*/ 1040027875 w 113"/>
                  <a:gd name="T11" fmla="*/ 0 h 101"/>
                  <a:gd name="T12" fmla="*/ 1029637449 w 113"/>
                  <a:gd name="T13" fmla="*/ 0 h 10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3"/>
                  <a:gd name="T22" fmla="*/ 0 h 101"/>
                  <a:gd name="T23" fmla="*/ 113 w 113"/>
                  <a:gd name="T24" fmla="*/ 101 h 10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3" h="101">
                    <a:moveTo>
                      <a:pt x="101" y="0"/>
                    </a:moveTo>
                    <a:cubicBezTo>
                      <a:pt x="65" y="33"/>
                      <a:pt x="48" y="33"/>
                      <a:pt x="12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48" y="40"/>
                      <a:pt x="44" y="57"/>
                      <a:pt x="0" y="101"/>
                    </a:cubicBezTo>
                    <a:cubicBezTo>
                      <a:pt x="48" y="53"/>
                      <a:pt x="64" y="53"/>
                      <a:pt x="113" y="101"/>
                    </a:cubicBezTo>
                    <a:cubicBezTo>
                      <a:pt x="69" y="57"/>
                      <a:pt x="65" y="40"/>
                      <a:pt x="102" y="0"/>
                    </a:cubicBezTo>
                    <a:cubicBezTo>
                      <a:pt x="101" y="0"/>
                      <a:pt x="101" y="0"/>
                      <a:pt x="101" y="0"/>
                    </a:cubicBezTo>
                    <a:close/>
                  </a:path>
                </a:pathLst>
              </a:custGeom>
              <a:noFill/>
              <a:ln w="12700">
                <a:solidFill>
                  <a:srgbClr val="1C1C1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6927" name="Freeform 21"/>
              <p:cNvSpPr>
                <a:spLocks/>
              </p:cNvSpPr>
              <p:nvPr/>
            </p:nvSpPr>
            <p:spPr bwMode="auto">
              <a:xfrm>
                <a:off x="2830" y="0"/>
                <a:ext cx="162" cy="162"/>
              </a:xfrm>
              <a:custGeom>
                <a:avLst/>
                <a:gdLst>
                  <a:gd name="T0" fmla="*/ 112242309 w 11"/>
                  <a:gd name="T1" fmla="*/ 0 h 11"/>
                  <a:gd name="T2" fmla="*/ 0 w 11"/>
                  <a:gd name="T3" fmla="*/ 112242309 h 11"/>
                  <a:gd name="T4" fmla="*/ 0 w 11"/>
                  <a:gd name="T5" fmla="*/ 112242309 h 11"/>
                  <a:gd name="T6" fmla="*/ 112242309 w 11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1"/>
                  <a:gd name="T14" fmla="*/ 11 w 11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1">
                    <a:moveTo>
                      <a:pt x="11" y="0"/>
                    </a:moveTo>
                    <a:cubicBezTo>
                      <a:pt x="7" y="4"/>
                      <a:pt x="3" y="8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" y="8"/>
                      <a:pt x="7" y="4"/>
                      <a:pt x="11" y="0"/>
                    </a:cubicBezTo>
                    <a:close/>
                  </a:path>
                </a:pathLst>
              </a:custGeom>
              <a:noFill/>
              <a:ln w="12700">
                <a:solidFill>
                  <a:srgbClr val="1C1C1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6928" name="Freeform 22"/>
              <p:cNvSpPr>
                <a:spLocks/>
              </p:cNvSpPr>
              <p:nvPr/>
            </p:nvSpPr>
            <p:spPr bwMode="auto">
              <a:xfrm>
                <a:off x="2656" y="0"/>
                <a:ext cx="174" cy="162"/>
              </a:xfrm>
              <a:custGeom>
                <a:avLst/>
                <a:gdLst>
                  <a:gd name="T0" fmla="*/ 0 w 12"/>
                  <a:gd name="T1" fmla="*/ 0 h 11"/>
                  <a:gd name="T2" fmla="*/ 102555712 w 12"/>
                  <a:gd name="T3" fmla="*/ 112242309 h 11"/>
                  <a:gd name="T4" fmla="*/ 111530862 w 12"/>
                  <a:gd name="T5" fmla="*/ 112242309 h 11"/>
                  <a:gd name="T6" fmla="*/ 0 w 12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1"/>
                  <a:gd name="T14" fmla="*/ 12 w 12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1">
                    <a:moveTo>
                      <a:pt x="0" y="0"/>
                    </a:moveTo>
                    <a:cubicBezTo>
                      <a:pt x="4" y="4"/>
                      <a:pt x="8" y="8"/>
                      <a:pt x="11" y="11"/>
                    </a:cubicBezTo>
                    <a:cubicBezTo>
                      <a:pt x="11" y="11"/>
                      <a:pt x="11" y="11"/>
                      <a:pt x="12" y="11"/>
                    </a:cubicBezTo>
                    <a:cubicBezTo>
                      <a:pt x="8" y="8"/>
                      <a:pt x="4" y="4"/>
                      <a:pt x="0" y="0"/>
                    </a:cubicBezTo>
                    <a:close/>
                  </a:path>
                </a:pathLst>
              </a:custGeom>
              <a:noFill/>
              <a:ln w="12700">
                <a:solidFill>
                  <a:srgbClr val="1C1C1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6929" name="Freeform 23"/>
              <p:cNvSpPr>
                <a:spLocks/>
              </p:cNvSpPr>
              <p:nvPr/>
            </p:nvSpPr>
            <p:spPr bwMode="auto">
              <a:xfrm>
                <a:off x="1328" y="0"/>
                <a:ext cx="1502" cy="1502"/>
              </a:xfrm>
              <a:custGeom>
                <a:avLst/>
                <a:gdLst>
                  <a:gd name="T0" fmla="*/ 1029587589 w 102"/>
                  <a:gd name="T1" fmla="*/ 122534331 h 102"/>
                  <a:gd name="T2" fmla="*/ 1029587589 w 102"/>
                  <a:gd name="T3" fmla="*/ 112188676 h 102"/>
                  <a:gd name="T4" fmla="*/ 0 w 102"/>
                  <a:gd name="T5" fmla="*/ 0 h 102"/>
                  <a:gd name="T6" fmla="*/ 112188676 w 102"/>
                  <a:gd name="T7" fmla="*/ 1029587589 h 102"/>
                  <a:gd name="T8" fmla="*/ 122534331 w 102"/>
                  <a:gd name="T9" fmla="*/ 1039977892 h 102"/>
                  <a:gd name="T10" fmla="*/ 1029587589 w 102"/>
                  <a:gd name="T11" fmla="*/ 1039977892 h 102"/>
                  <a:gd name="T12" fmla="*/ 1029587589 w 102"/>
                  <a:gd name="T13" fmla="*/ 1029587589 h 102"/>
                  <a:gd name="T14" fmla="*/ 1039977892 w 102"/>
                  <a:gd name="T15" fmla="*/ 1029587589 h 102"/>
                  <a:gd name="T16" fmla="*/ 1029587589 w 102"/>
                  <a:gd name="T17" fmla="*/ 122534331 h 10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2"/>
                  <a:gd name="T28" fmla="*/ 0 h 102"/>
                  <a:gd name="T29" fmla="*/ 102 w 102"/>
                  <a:gd name="T30" fmla="*/ 102 h 10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2" h="102">
                    <a:moveTo>
                      <a:pt x="101" y="12"/>
                    </a:moveTo>
                    <a:cubicBezTo>
                      <a:pt x="101" y="11"/>
                      <a:pt x="101" y="11"/>
                      <a:pt x="101" y="11"/>
                    </a:cubicBezTo>
                    <a:cubicBezTo>
                      <a:pt x="61" y="48"/>
                      <a:pt x="44" y="44"/>
                      <a:pt x="0" y="0"/>
                    </a:cubicBezTo>
                    <a:cubicBezTo>
                      <a:pt x="44" y="44"/>
                      <a:pt x="48" y="61"/>
                      <a:pt x="11" y="101"/>
                    </a:cubicBezTo>
                    <a:cubicBezTo>
                      <a:pt x="11" y="101"/>
                      <a:pt x="11" y="101"/>
                      <a:pt x="12" y="102"/>
                    </a:cubicBezTo>
                    <a:cubicBezTo>
                      <a:pt x="48" y="68"/>
                      <a:pt x="65" y="68"/>
                      <a:pt x="101" y="102"/>
                    </a:cubicBezTo>
                    <a:cubicBezTo>
                      <a:pt x="101" y="101"/>
                      <a:pt x="101" y="101"/>
                      <a:pt x="101" y="101"/>
                    </a:cubicBezTo>
                    <a:cubicBezTo>
                      <a:pt x="101" y="101"/>
                      <a:pt x="101" y="101"/>
                      <a:pt x="102" y="101"/>
                    </a:cubicBezTo>
                    <a:cubicBezTo>
                      <a:pt x="68" y="65"/>
                      <a:pt x="68" y="48"/>
                      <a:pt x="101" y="12"/>
                    </a:cubicBezTo>
                    <a:close/>
                  </a:path>
                </a:pathLst>
              </a:custGeom>
              <a:noFill/>
              <a:ln w="12700">
                <a:solidFill>
                  <a:srgbClr val="1C1C1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6930" name="Freeform 24"/>
              <p:cNvSpPr>
                <a:spLocks/>
              </p:cNvSpPr>
              <p:nvPr/>
            </p:nvSpPr>
            <p:spPr bwMode="auto">
              <a:xfrm>
                <a:off x="2830" y="1502"/>
                <a:ext cx="1328" cy="1321"/>
              </a:xfrm>
              <a:custGeom>
                <a:avLst/>
                <a:gdLst>
                  <a:gd name="T0" fmla="*/ 918419699 w 90"/>
                  <a:gd name="T1" fmla="*/ 899903175 h 90"/>
                  <a:gd name="T2" fmla="*/ 928896376 w 90"/>
                  <a:gd name="T3" fmla="*/ 889692611 h 90"/>
                  <a:gd name="T4" fmla="*/ 928896376 w 90"/>
                  <a:gd name="T5" fmla="*/ 0 h 90"/>
                  <a:gd name="T6" fmla="*/ 918419699 w 90"/>
                  <a:gd name="T7" fmla="*/ 0 h 90"/>
                  <a:gd name="T8" fmla="*/ 0 w 90"/>
                  <a:gd name="T9" fmla="*/ 0 h 90"/>
                  <a:gd name="T10" fmla="*/ 0 w 90"/>
                  <a:gd name="T11" fmla="*/ 0 h 90"/>
                  <a:gd name="T12" fmla="*/ 0 w 90"/>
                  <a:gd name="T13" fmla="*/ 0 h 90"/>
                  <a:gd name="T14" fmla="*/ 0 w 90"/>
                  <a:gd name="T15" fmla="*/ 0 h 90"/>
                  <a:gd name="T16" fmla="*/ 0 w 90"/>
                  <a:gd name="T17" fmla="*/ 889692611 h 90"/>
                  <a:gd name="T18" fmla="*/ 0 w 90"/>
                  <a:gd name="T19" fmla="*/ 889692611 h 90"/>
                  <a:gd name="T20" fmla="*/ 0 w 90"/>
                  <a:gd name="T21" fmla="*/ 889692611 h 90"/>
                  <a:gd name="T22" fmla="*/ 0 w 90"/>
                  <a:gd name="T23" fmla="*/ 899903175 h 90"/>
                  <a:gd name="T24" fmla="*/ 918419699 w 90"/>
                  <a:gd name="T25" fmla="*/ 899903175 h 9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0"/>
                  <a:gd name="T40" fmla="*/ 0 h 90"/>
                  <a:gd name="T41" fmla="*/ 90 w 90"/>
                  <a:gd name="T42" fmla="*/ 90 h 9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0" h="90">
                    <a:moveTo>
                      <a:pt x="89" y="90"/>
                    </a:moveTo>
                    <a:cubicBezTo>
                      <a:pt x="90" y="90"/>
                      <a:pt x="90" y="90"/>
                      <a:pt x="90" y="89"/>
                    </a:cubicBezTo>
                    <a:cubicBezTo>
                      <a:pt x="56" y="53"/>
                      <a:pt x="56" y="36"/>
                      <a:pt x="90" y="0"/>
                    </a:cubicBezTo>
                    <a:cubicBezTo>
                      <a:pt x="90" y="0"/>
                      <a:pt x="90" y="0"/>
                      <a:pt x="89" y="0"/>
                    </a:cubicBezTo>
                    <a:cubicBezTo>
                      <a:pt x="53" y="33"/>
                      <a:pt x="36" y="33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36"/>
                      <a:pt x="33" y="53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36" y="57"/>
                      <a:pt x="53" y="57"/>
                      <a:pt x="89" y="90"/>
                    </a:cubicBezTo>
                    <a:close/>
                  </a:path>
                </a:pathLst>
              </a:custGeom>
              <a:noFill/>
              <a:ln w="12700">
                <a:solidFill>
                  <a:srgbClr val="1C1C1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6902" name="Freeform 25"/>
            <p:cNvSpPr>
              <a:spLocks/>
            </p:cNvSpPr>
            <p:nvPr/>
          </p:nvSpPr>
          <p:spPr bwMode="auto">
            <a:xfrm>
              <a:off x="3994" y="2823"/>
              <a:ext cx="1652" cy="1490"/>
            </a:xfrm>
            <a:custGeom>
              <a:avLst/>
              <a:gdLst>
                <a:gd name="T0" fmla="*/ 1040295741 w 112"/>
                <a:gd name="T1" fmla="*/ 0 h 101"/>
                <a:gd name="T2" fmla="*/ 113128546 w 112"/>
                <a:gd name="T3" fmla="*/ 0 h 101"/>
                <a:gd name="T4" fmla="*/ 113128546 w 112"/>
                <a:gd name="T5" fmla="*/ 0 h 101"/>
                <a:gd name="T6" fmla="*/ 0 w 112"/>
                <a:gd name="T7" fmla="*/ 1041134028 h 101"/>
                <a:gd name="T8" fmla="*/ 1153372750 w 112"/>
                <a:gd name="T9" fmla="*/ 1041134028 h 101"/>
                <a:gd name="T10" fmla="*/ 1040295741 w 112"/>
                <a:gd name="T11" fmla="*/ 0 h 101"/>
                <a:gd name="T12" fmla="*/ 1040295741 w 112"/>
                <a:gd name="T13" fmla="*/ 0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2"/>
                <a:gd name="T22" fmla="*/ 0 h 101"/>
                <a:gd name="T23" fmla="*/ 112 w 112"/>
                <a:gd name="T24" fmla="*/ 101 h 10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2" h="101">
                  <a:moveTo>
                    <a:pt x="101" y="0"/>
                  </a:moveTo>
                  <a:cubicBezTo>
                    <a:pt x="65" y="33"/>
                    <a:pt x="47" y="33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48" y="40"/>
                    <a:pt x="44" y="57"/>
                    <a:pt x="0" y="101"/>
                  </a:cubicBezTo>
                  <a:cubicBezTo>
                    <a:pt x="48" y="53"/>
                    <a:pt x="64" y="53"/>
                    <a:pt x="112" y="101"/>
                  </a:cubicBezTo>
                  <a:cubicBezTo>
                    <a:pt x="68" y="57"/>
                    <a:pt x="64" y="4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lose/>
                </a:path>
              </a:pathLst>
            </a:custGeom>
            <a:noFill/>
            <a:ln w="12700">
              <a:solidFill>
                <a:srgbClr val="1C1C1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903" name="Freeform 26"/>
            <p:cNvSpPr>
              <a:spLocks/>
            </p:cNvSpPr>
            <p:nvPr/>
          </p:nvSpPr>
          <p:spPr bwMode="auto">
            <a:xfrm>
              <a:off x="5484" y="1502"/>
              <a:ext cx="1340" cy="1321"/>
            </a:xfrm>
            <a:custGeom>
              <a:avLst/>
              <a:gdLst>
                <a:gd name="T0" fmla="*/ 927736055 w 91"/>
                <a:gd name="T1" fmla="*/ 0 h 90"/>
                <a:gd name="T2" fmla="*/ 917345904 w 91"/>
                <a:gd name="T3" fmla="*/ 0 h 90"/>
                <a:gd name="T4" fmla="*/ 927736055 w 91"/>
                <a:gd name="T5" fmla="*/ 0 h 90"/>
                <a:gd name="T6" fmla="*/ 917345904 w 91"/>
                <a:gd name="T7" fmla="*/ 0 h 90"/>
                <a:gd name="T8" fmla="*/ 10389801 w 91"/>
                <a:gd name="T9" fmla="*/ 0 h 90"/>
                <a:gd name="T10" fmla="*/ 0 w 91"/>
                <a:gd name="T11" fmla="*/ 0 h 90"/>
                <a:gd name="T12" fmla="*/ 0 w 91"/>
                <a:gd name="T13" fmla="*/ 889692611 h 90"/>
                <a:gd name="T14" fmla="*/ 10389801 w 91"/>
                <a:gd name="T15" fmla="*/ 899903175 h 90"/>
                <a:gd name="T16" fmla="*/ 917345904 w 91"/>
                <a:gd name="T17" fmla="*/ 899903175 h 90"/>
                <a:gd name="T18" fmla="*/ 917345904 w 91"/>
                <a:gd name="T19" fmla="*/ 899903175 h 90"/>
                <a:gd name="T20" fmla="*/ 927736055 w 91"/>
                <a:gd name="T21" fmla="*/ 889692611 h 90"/>
                <a:gd name="T22" fmla="*/ 927736055 w 91"/>
                <a:gd name="T23" fmla="*/ 0 h 9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1"/>
                <a:gd name="T37" fmla="*/ 0 h 90"/>
                <a:gd name="T38" fmla="*/ 91 w 91"/>
                <a:gd name="T39" fmla="*/ 90 h 9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1" h="90">
                  <a:moveTo>
                    <a:pt x="91" y="0"/>
                  </a:moveTo>
                  <a:cubicBezTo>
                    <a:pt x="90" y="0"/>
                    <a:pt x="90" y="0"/>
                    <a:pt x="90" y="0"/>
                  </a:cubicBezTo>
                  <a:cubicBezTo>
                    <a:pt x="90" y="0"/>
                    <a:pt x="90" y="0"/>
                    <a:pt x="91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54" y="33"/>
                    <a:pt x="37" y="33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4" y="36"/>
                    <a:pt x="34" y="53"/>
                    <a:pt x="0" y="89"/>
                  </a:cubicBezTo>
                  <a:cubicBezTo>
                    <a:pt x="0" y="90"/>
                    <a:pt x="0" y="90"/>
                    <a:pt x="1" y="90"/>
                  </a:cubicBezTo>
                  <a:cubicBezTo>
                    <a:pt x="37" y="57"/>
                    <a:pt x="54" y="57"/>
                    <a:pt x="90" y="90"/>
                  </a:cubicBezTo>
                  <a:cubicBezTo>
                    <a:pt x="90" y="90"/>
                    <a:pt x="90" y="90"/>
                    <a:pt x="90" y="90"/>
                  </a:cubicBezTo>
                  <a:cubicBezTo>
                    <a:pt x="90" y="90"/>
                    <a:pt x="90" y="89"/>
                    <a:pt x="91" y="89"/>
                  </a:cubicBezTo>
                  <a:cubicBezTo>
                    <a:pt x="57" y="53"/>
                    <a:pt x="57" y="36"/>
                    <a:pt x="91" y="0"/>
                  </a:cubicBezTo>
                  <a:close/>
                </a:path>
              </a:pathLst>
            </a:custGeom>
            <a:noFill/>
            <a:ln w="12700">
              <a:solidFill>
                <a:srgbClr val="1C1C1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904" name="Freeform 27"/>
            <p:cNvSpPr>
              <a:spLocks/>
            </p:cNvSpPr>
            <p:nvPr/>
          </p:nvSpPr>
          <p:spPr bwMode="auto">
            <a:xfrm>
              <a:off x="5484" y="1502"/>
              <a:ext cx="19" cy="6"/>
            </a:xfrm>
            <a:custGeom>
              <a:avLst/>
              <a:gdLst>
                <a:gd name="T0" fmla="*/ 47045859 w 1"/>
                <a:gd name="T1" fmla="*/ 0 h 6"/>
                <a:gd name="T2" fmla="*/ 0 w 1"/>
                <a:gd name="T3" fmla="*/ 0 h 6"/>
                <a:gd name="T4" fmla="*/ 0 60000 65536"/>
                <a:gd name="T5" fmla="*/ 0 60000 65536"/>
                <a:gd name="T6" fmla="*/ 0 w 1"/>
                <a:gd name="T7" fmla="*/ 0 h 6"/>
                <a:gd name="T8" fmla="*/ 1 w 1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6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2700">
              <a:solidFill>
                <a:srgbClr val="1C1C1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905" name="Freeform 28"/>
            <p:cNvSpPr>
              <a:spLocks/>
            </p:cNvSpPr>
            <p:nvPr/>
          </p:nvSpPr>
          <p:spPr bwMode="auto">
            <a:xfrm>
              <a:off x="5484" y="1502"/>
              <a:ext cx="19" cy="6"/>
            </a:xfrm>
            <a:custGeom>
              <a:avLst/>
              <a:gdLst>
                <a:gd name="T0" fmla="*/ 47045859 w 1"/>
                <a:gd name="T1" fmla="*/ 0 h 6"/>
                <a:gd name="T2" fmla="*/ 0 w 1"/>
                <a:gd name="T3" fmla="*/ 0 h 6"/>
                <a:gd name="T4" fmla="*/ 0 60000 65536"/>
                <a:gd name="T5" fmla="*/ 0 60000 65536"/>
                <a:gd name="T6" fmla="*/ 0 w 1"/>
                <a:gd name="T7" fmla="*/ 0 h 6"/>
                <a:gd name="T8" fmla="*/ 1 w 1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6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2700">
              <a:solidFill>
                <a:srgbClr val="1C1C1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906" name="Freeform 29"/>
            <p:cNvSpPr>
              <a:spLocks/>
            </p:cNvSpPr>
            <p:nvPr/>
          </p:nvSpPr>
          <p:spPr bwMode="auto">
            <a:xfrm>
              <a:off x="3994" y="0"/>
              <a:ext cx="1652" cy="1502"/>
            </a:xfrm>
            <a:custGeom>
              <a:avLst/>
              <a:gdLst>
                <a:gd name="T0" fmla="*/ 1040295741 w 112"/>
                <a:gd name="T1" fmla="*/ 1039977892 h 102"/>
                <a:gd name="T2" fmla="*/ 1040295741 w 112"/>
                <a:gd name="T3" fmla="*/ 1029587589 h 102"/>
                <a:gd name="T4" fmla="*/ 1153372750 w 112"/>
                <a:gd name="T5" fmla="*/ 0 h 102"/>
                <a:gd name="T6" fmla="*/ 0 w 112"/>
                <a:gd name="T7" fmla="*/ 0 h 102"/>
                <a:gd name="T8" fmla="*/ 113128546 w 112"/>
                <a:gd name="T9" fmla="*/ 1029587589 h 102"/>
                <a:gd name="T10" fmla="*/ 113128546 w 112"/>
                <a:gd name="T11" fmla="*/ 1039977892 h 102"/>
                <a:gd name="T12" fmla="*/ 1040295741 w 112"/>
                <a:gd name="T13" fmla="*/ 1039977892 h 1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2"/>
                <a:gd name="T22" fmla="*/ 0 h 102"/>
                <a:gd name="T23" fmla="*/ 112 w 112"/>
                <a:gd name="T24" fmla="*/ 102 h 1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2" h="102">
                  <a:moveTo>
                    <a:pt x="101" y="102"/>
                  </a:moveTo>
                  <a:cubicBezTo>
                    <a:pt x="101" y="101"/>
                    <a:pt x="101" y="101"/>
                    <a:pt x="101" y="101"/>
                  </a:cubicBezTo>
                  <a:cubicBezTo>
                    <a:pt x="64" y="61"/>
                    <a:pt x="68" y="44"/>
                    <a:pt x="112" y="0"/>
                  </a:cubicBezTo>
                  <a:cubicBezTo>
                    <a:pt x="64" y="48"/>
                    <a:pt x="48" y="48"/>
                    <a:pt x="0" y="0"/>
                  </a:cubicBezTo>
                  <a:cubicBezTo>
                    <a:pt x="44" y="44"/>
                    <a:pt x="48" y="61"/>
                    <a:pt x="11" y="101"/>
                  </a:cubicBezTo>
                  <a:cubicBezTo>
                    <a:pt x="11" y="101"/>
                    <a:pt x="11" y="101"/>
                    <a:pt x="11" y="102"/>
                  </a:cubicBezTo>
                  <a:cubicBezTo>
                    <a:pt x="47" y="68"/>
                    <a:pt x="65" y="68"/>
                    <a:pt x="101" y="102"/>
                  </a:cubicBezTo>
                  <a:close/>
                </a:path>
              </a:pathLst>
            </a:custGeom>
            <a:noFill/>
            <a:ln w="12700">
              <a:solidFill>
                <a:srgbClr val="1C1C1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907" name="Freeform 30"/>
            <p:cNvSpPr>
              <a:spLocks/>
            </p:cNvSpPr>
            <p:nvPr/>
          </p:nvSpPr>
          <p:spPr bwMode="auto">
            <a:xfrm>
              <a:off x="5484" y="1490"/>
              <a:ext cx="19" cy="12"/>
            </a:xfrm>
            <a:custGeom>
              <a:avLst/>
              <a:gdLst>
                <a:gd name="T0" fmla="*/ 0 w 1"/>
                <a:gd name="T1" fmla="*/ 0 h 1"/>
                <a:gd name="T2" fmla="*/ 47045859 w 1"/>
                <a:gd name="T3" fmla="*/ 2985983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1" y="1"/>
                  </a:cubicBezTo>
                </a:path>
              </a:pathLst>
            </a:custGeom>
            <a:noFill/>
            <a:ln w="12700">
              <a:solidFill>
                <a:srgbClr val="1C1C1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908" name="Freeform 31"/>
            <p:cNvSpPr>
              <a:spLocks/>
            </p:cNvSpPr>
            <p:nvPr/>
          </p:nvSpPr>
          <p:spPr bwMode="auto">
            <a:xfrm>
              <a:off x="5484" y="1490"/>
              <a:ext cx="19" cy="12"/>
            </a:xfrm>
            <a:custGeom>
              <a:avLst/>
              <a:gdLst>
                <a:gd name="T0" fmla="*/ 0 w 1"/>
                <a:gd name="T1" fmla="*/ 0 h 1"/>
                <a:gd name="T2" fmla="*/ 47045859 w 1"/>
                <a:gd name="T3" fmla="*/ 2985983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1" y="1"/>
                  </a:cubicBezTo>
                </a:path>
              </a:pathLst>
            </a:custGeom>
            <a:noFill/>
            <a:ln w="12700">
              <a:solidFill>
                <a:srgbClr val="1C1C1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909" name="Freeform 32"/>
            <p:cNvSpPr>
              <a:spLocks/>
            </p:cNvSpPr>
            <p:nvPr/>
          </p:nvSpPr>
          <p:spPr bwMode="auto">
            <a:xfrm>
              <a:off x="4156" y="1502"/>
              <a:ext cx="1328" cy="1321"/>
            </a:xfrm>
            <a:custGeom>
              <a:avLst/>
              <a:gdLst>
                <a:gd name="T0" fmla="*/ 928896376 w 90"/>
                <a:gd name="T1" fmla="*/ 899903175 h 90"/>
                <a:gd name="T2" fmla="*/ 928896376 w 90"/>
                <a:gd name="T3" fmla="*/ 889692611 h 90"/>
                <a:gd name="T4" fmla="*/ 928896376 w 90"/>
                <a:gd name="T5" fmla="*/ 0 h 90"/>
                <a:gd name="T6" fmla="*/ 928896376 w 90"/>
                <a:gd name="T7" fmla="*/ 0 h 90"/>
                <a:gd name="T8" fmla="*/ 0 w 90"/>
                <a:gd name="T9" fmla="*/ 0 h 90"/>
                <a:gd name="T10" fmla="*/ 0 w 90"/>
                <a:gd name="T11" fmla="*/ 0 h 90"/>
                <a:gd name="T12" fmla="*/ 0 w 90"/>
                <a:gd name="T13" fmla="*/ 889692611 h 90"/>
                <a:gd name="T14" fmla="*/ 0 w 90"/>
                <a:gd name="T15" fmla="*/ 899903175 h 90"/>
                <a:gd name="T16" fmla="*/ 928896376 w 90"/>
                <a:gd name="T17" fmla="*/ 899903175 h 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0"/>
                <a:gd name="T28" fmla="*/ 0 h 90"/>
                <a:gd name="T29" fmla="*/ 90 w 90"/>
                <a:gd name="T30" fmla="*/ 90 h 9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0" h="90">
                  <a:moveTo>
                    <a:pt x="90" y="90"/>
                  </a:moveTo>
                  <a:cubicBezTo>
                    <a:pt x="90" y="90"/>
                    <a:pt x="90" y="90"/>
                    <a:pt x="90" y="89"/>
                  </a:cubicBezTo>
                  <a:cubicBezTo>
                    <a:pt x="57" y="53"/>
                    <a:pt x="57" y="36"/>
                    <a:pt x="90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54" y="33"/>
                    <a:pt x="36" y="33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3" y="36"/>
                    <a:pt x="33" y="53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36" y="57"/>
                    <a:pt x="54" y="57"/>
                    <a:pt x="90" y="90"/>
                  </a:cubicBezTo>
                  <a:close/>
                </a:path>
              </a:pathLst>
            </a:custGeom>
            <a:noFill/>
            <a:ln w="12700">
              <a:solidFill>
                <a:srgbClr val="1C1C1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910" name="Freeform 33"/>
            <p:cNvSpPr>
              <a:spLocks/>
            </p:cNvSpPr>
            <p:nvPr/>
          </p:nvSpPr>
          <p:spPr bwMode="auto">
            <a:xfrm>
              <a:off x="5322" y="2823"/>
              <a:ext cx="1664" cy="1490"/>
            </a:xfrm>
            <a:custGeom>
              <a:avLst/>
              <a:gdLst>
                <a:gd name="T0" fmla="*/ 1029637449 w 113"/>
                <a:gd name="T1" fmla="*/ 0 h 101"/>
                <a:gd name="T2" fmla="*/ 122538547 w 113"/>
                <a:gd name="T3" fmla="*/ 0 h 101"/>
                <a:gd name="T4" fmla="*/ 112192652 w 113"/>
                <a:gd name="T5" fmla="*/ 0 h 101"/>
                <a:gd name="T6" fmla="*/ 0 w 113"/>
                <a:gd name="T7" fmla="*/ 1041134028 h 101"/>
                <a:gd name="T8" fmla="*/ 1152222794 w 113"/>
                <a:gd name="T9" fmla="*/ 1041134028 h 101"/>
                <a:gd name="T10" fmla="*/ 1040027875 w 113"/>
                <a:gd name="T11" fmla="*/ 0 h 101"/>
                <a:gd name="T12" fmla="*/ 1029637449 w 113"/>
                <a:gd name="T13" fmla="*/ 0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3"/>
                <a:gd name="T22" fmla="*/ 0 h 101"/>
                <a:gd name="T23" fmla="*/ 113 w 113"/>
                <a:gd name="T24" fmla="*/ 101 h 10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3" h="101">
                  <a:moveTo>
                    <a:pt x="101" y="0"/>
                  </a:moveTo>
                  <a:cubicBezTo>
                    <a:pt x="65" y="33"/>
                    <a:pt x="48" y="33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48" y="40"/>
                    <a:pt x="44" y="57"/>
                    <a:pt x="0" y="101"/>
                  </a:cubicBezTo>
                  <a:cubicBezTo>
                    <a:pt x="48" y="53"/>
                    <a:pt x="64" y="53"/>
                    <a:pt x="113" y="101"/>
                  </a:cubicBezTo>
                  <a:cubicBezTo>
                    <a:pt x="69" y="57"/>
                    <a:pt x="65" y="40"/>
                    <a:pt x="102" y="0"/>
                  </a:cubicBezTo>
                  <a:cubicBezTo>
                    <a:pt x="101" y="0"/>
                    <a:pt x="101" y="0"/>
                    <a:pt x="101" y="0"/>
                  </a:cubicBezTo>
                  <a:close/>
                </a:path>
              </a:pathLst>
            </a:custGeom>
            <a:noFill/>
            <a:ln w="12700">
              <a:solidFill>
                <a:srgbClr val="1C1C1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911" name="Freeform 34"/>
            <p:cNvSpPr>
              <a:spLocks/>
            </p:cNvSpPr>
            <p:nvPr/>
          </p:nvSpPr>
          <p:spPr bwMode="auto">
            <a:xfrm>
              <a:off x="5322" y="0"/>
              <a:ext cx="1502" cy="1502"/>
            </a:xfrm>
            <a:custGeom>
              <a:avLst/>
              <a:gdLst>
                <a:gd name="T0" fmla="*/ 1029587589 w 102"/>
                <a:gd name="T1" fmla="*/ 122534331 h 102"/>
                <a:gd name="T2" fmla="*/ 1029587589 w 102"/>
                <a:gd name="T3" fmla="*/ 112188676 h 102"/>
                <a:gd name="T4" fmla="*/ 0 w 102"/>
                <a:gd name="T5" fmla="*/ 0 h 102"/>
                <a:gd name="T6" fmla="*/ 112188676 w 102"/>
                <a:gd name="T7" fmla="*/ 1029587589 h 102"/>
                <a:gd name="T8" fmla="*/ 122534331 w 102"/>
                <a:gd name="T9" fmla="*/ 1039977892 h 102"/>
                <a:gd name="T10" fmla="*/ 1029587589 w 102"/>
                <a:gd name="T11" fmla="*/ 1039977892 h 102"/>
                <a:gd name="T12" fmla="*/ 1029587589 w 102"/>
                <a:gd name="T13" fmla="*/ 1029587589 h 102"/>
                <a:gd name="T14" fmla="*/ 1039977892 w 102"/>
                <a:gd name="T15" fmla="*/ 1029587589 h 102"/>
                <a:gd name="T16" fmla="*/ 1029587589 w 102"/>
                <a:gd name="T17" fmla="*/ 122534331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2"/>
                <a:gd name="T28" fmla="*/ 0 h 102"/>
                <a:gd name="T29" fmla="*/ 102 w 102"/>
                <a:gd name="T30" fmla="*/ 102 h 10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2" h="102">
                  <a:moveTo>
                    <a:pt x="101" y="12"/>
                  </a:moveTo>
                  <a:cubicBezTo>
                    <a:pt x="101" y="11"/>
                    <a:pt x="101" y="11"/>
                    <a:pt x="101" y="11"/>
                  </a:cubicBezTo>
                  <a:cubicBezTo>
                    <a:pt x="61" y="48"/>
                    <a:pt x="44" y="44"/>
                    <a:pt x="0" y="0"/>
                  </a:cubicBezTo>
                  <a:cubicBezTo>
                    <a:pt x="44" y="44"/>
                    <a:pt x="48" y="61"/>
                    <a:pt x="11" y="101"/>
                  </a:cubicBezTo>
                  <a:cubicBezTo>
                    <a:pt x="11" y="101"/>
                    <a:pt x="11" y="101"/>
                    <a:pt x="12" y="102"/>
                  </a:cubicBezTo>
                  <a:cubicBezTo>
                    <a:pt x="48" y="68"/>
                    <a:pt x="65" y="68"/>
                    <a:pt x="101" y="102"/>
                  </a:cubicBezTo>
                  <a:cubicBezTo>
                    <a:pt x="101" y="101"/>
                    <a:pt x="101" y="101"/>
                    <a:pt x="101" y="101"/>
                  </a:cubicBezTo>
                  <a:cubicBezTo>
                    <a:pt x="101" y="101"/>
                    <a:pt x="101" y="101"/>
                    <a:pt x="102" y="101"/>
                  </a:cubicBezTo>
                  <a:cubicBezTo>
                    <a:pt x="68" y="65"/>
                    <a:pt x="68" y="48"/>
                    <a:pt x="101" y="12"/>
                  </a:cubicBezTo>
                  <a:close/>
                </a:path>
              </a:pathLst>
            </a:custGeom>
            <a:noFill/>
            <a:ln w="12700">
              <a:solidFill>
                <a:srgbClr val="1C1C1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95" name="Freeform 41"/>
          <p:cNvSpPr>
            <a:spLocks/>
          </p:cNvSpPr>
          <p:nvPr/>
        </p:nvSpPr>
        <p:spPr bwMode="auto">
          <a:xfrm>
            <a:off x="2079625" y="2424113"/>
            <a:ext cx="665163" cy="660400"/>
          </a:xfrm>
          <a:custGeom>
            <a:avLst/>
            <a:gdLst>
              <a:gd name="T0" fmla="*/ 2147483647 w 91"/>
              <a:gd name="T1" fmla="*/ 0 h 90"/>
              <a:gd name="T2" fmla="*/ 2147483647 w 91"/>
              <a:gd name="T3" fmla="*/ 0 h 90"/>
              <a:gd name="T4" fmla="*/ 2147483647 w 91"/>
              <a:gd name="T5" fmla="*/ 0 h 90"/>
              <a:gd name="T6" fmla="*/ 2147483647 w 91"/>
              <a:gd name="T7" fmla="*/ 0 h 90"/>
              <a:gd name="T8" fmla="*/ 2147483647 w 91"/>
              <a:gd name="T9" fmla="*/ 0 h 90"/>
              <a:gd name="T10" fmla="*/ 0 w 91"/>
              <a:gd name="T11" fmla="*/ 0 h 90"/>
              <a:gd name="T12" fmla="*/ 0 w 91"/>
              <a:gd name="T13" fmla="*/ 2147483647 h 90"/>
              <a:gd name="T14" fmla="*/ 2147483647 w 91"/>
              <a:gd name="T15" fmla="*/ 2147483647 h 90"/>
              <a:gd name="T16" fmla="*/ 2147483647 w 91"/>
              <a:gd name="T17" fmla="*/ 2147483647 h 90"/>
              <a:gd name="T18" fmla="*/ 2147483647 w 91"/>
              <a:gd name="T19" fmla="*/ 2147483647 h 90"/>
              <a:gd name="T20" fmla="*/ 2147483647 w 91"/>
              <a:gd name="T21" fmla="*/ 2147483647 h 90"/>
              <a:gd name="T22" fmla="*/ 2147483647 w 91"/>
              <a:gd name="T23" fmla="*/ 0 h 9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1"/>
              <a:gd name="T37" fmla="*/ 0 h 90"/>
              <a:gd name="T38" fmla="*/ 91 w 91"/>
              <a:gd name="T39" fmla="*/ 90 h 9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1" h="90">
                <a:moveTo>
                  <a:pt x="91" y="0"/>
                </a:moveTo>
                <a:cubicBezTo>
                  <a:pt x="90" y="0"/>
                  <a:pt x="90" y="0"/>
                  <a:pt x="90" y="0"/>
                </a:cubicBezTo>
                <a:cubicBezTo>
                  <a:pt x="90" y="0"/>
                  <a:pt x="90" y="0"/>
                  <a:pt x="91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54" y="33"/>
                  <a:pt x="37" y="33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34" y="36"/>
                  <a:pt x="34" y="53"/>
                  <a:pt x="0" y="89"/>
                </a:cubicBezTo>
                <a:cubicBezTo>
                  <a:pt x="0" y="90"/>
                  <a:pt x="0" y="90"/>
                  <a:pt x="1" y="90"/>
                </a:cubicBezTo>
                <a:cubicBezTo>
                  <a:pt x="37" y="57"/>
                  <a:pt x="54" y="57"/>
                  <a:pt x="90" y="90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90" y="89"/>
                  <a:pt x="91" y="89"/>
                </a:cubicBezTo>
                <a:cubicBezTo>
                  <a:pt x="57" y="53"/>
                  <a:pt x="57" y="36"/>
                  <a:pt x="91" y="0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869" name="Freeform 43"/>
          <p:cNvSpPr>
            <a:spLocks/>
          </p:cNvSpPr>
          <p:nvPr/>
        </p:nvSpPr>
        <p:spPr bwMode="auto">
          <a:xfrm>
            <a:off x="2079625" y="2424113"/>
            <a:ext cx="6350" cy="3175"/>
          </a:xfrm>
          <a:custGeom>
            <a:avLst/>
            <a:gdLst>
              <a:gd name="T0" fmla="*/ 2147483647 w 1"/>
              <a:gd name="T1" fmla="*/ 0 h 3175"/>
              <a:gd name="T2" fmla="*/ 0 w 1"/>
              <a:gd name="T3" fmla="*/ 0 h 3175"/>
              <a:gd name="T4" fmla="*/ 0 60000 65536"/>
              <a:gd name="T5" fmla="*/ 0 60000 65536"/>
              <a:gd name="T6" fmla="*/ 0 w 1"/>
              <a:gd name="T7" fmla="*/ 0 h 3175"/>
              <a:gd name="T8" fmla="*/ 1 w 1"/>
              <a:gd name="T9" fmla="*/ 3175 h 317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3175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B3DC10"/>
          </a:solidFill>
          <a:ln w="3175">
            <a:solidFill>
              <a:srgbClr val="B3DC1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870" name="Freeform 44"/>
          <p:cNvSpPr>
            <a:spLocks/>
          </p:cNvSpPr>
          <p:nvPr/>
        </p:nvSpPr>
        <p:spPr bwMode="auto">
          <a:xfrm>
            <a:off x="2079625" y="2424113"/>
            <a:ext cx="6350" cy="3175"/>
          </a:xfrm>
          <a:custGeom>
            <a:avLst/>
            <a:gdLst>
              <a:gd name="T0" fmla="*/ 2147483647 w 1"/>
              <a:gd name="T1" fmla="*/ 0 h 3175"/>
              <a:gd name="T2" fmla="*/ 0 w 1"/>
              <a:gd name="T3" fmla="*/ 0 h 3175"/>
              <a:gd name="T4" fmla="*/ 0 60000 65536"/>
              <a:gd name="T5" fmla="*/ 0 60000 65536"/>
              <a:gd name="T6" fmla="*/ 0 w 1"/>
              <a:gd name="T7" fmla="*/ 0 h 3175"/>
              <a:gd name="T8" fmla="*/ 1 w 1"/>
              <a:gd name="T9" fmla="*/ 3175 h 317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3175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</a:path>
            </a:pathLst>
          </a:custGeom>
          <a:noFill/>
          <a:ln w="3175">
            <a:solidFill>
              <a:srgbClr val="B3DC1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871" name="Freeform 45"/>
          <p:cNvSpPr>
            <a:spLocks/>
          </p:cNvSpPr>
          <p:nvPr/>
        </p:nvSpPr>
        <p:spPr bwMode="auto">
          <a:xfrm>
            <a:off x="1338263" y="2424113"/>
            <a:ext cx="80962" cy="79375"/>
          </a:xfrm>
          <a:custGeom>
            <a:avLst/>
            <a:gdLst>
              <a:gd name="T0" fmla="*/ 0 w 11"/>
              <a:gd name="T1" fmla="*/ 2147483647 h 11"/>
              <a:gd name="T2" fmla="*/ 2147483647 w 11"/>
              <a:gd name="T3" fmla="*/ 0 h 11"/>
              <a:gd name="T4" fmla="*/ 2147483647 w 11"/>
              <a:gd name="T5" fmla="*/ 0 h 11"/>
              <a:gd name="T6" fmla="*/ 0 w 11"/>
              <a:gd name="T7" fmla="*/ 2147483647 h 11"/>
              <a:gd name="T8" fmla="*/ 0 60000 65536"/>
              <a:gd name="T9" fmla="*/ 0 60000 65536"/>
              <a:gd name="T10" fmla="*/ 0 60000 65536"/>
              <a:gd name="T11" fmla="*/ 0 60000 65536"/>
              <a:gd name="T12" fmla="*/ 0 w 11"/>
              <a:gd name="T13" fmla="*/ 0 h 11"/>
              <a:gd name="T14" fmla="*/ 11 w 11"/>
              <a:gd name="T15" fmla="*/ 11 h 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" h="11">
                <a:moveTo>
                  <a:pt x="0" y="11"/>
                </a:moveTo>
                <a:cubicBezTo>
                  <a:pt x="4" y="7"/>
                  <a:pt x="7" y="3"/>
                  <a:pt x="1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7" y="3"/>
                  <a:pt x="4" y="7"/>
                  <a:pt x="0" y="11"/>
                </a:cubicBezTo>
                <a:close/>
              </a:path>
            </a:pathLst>
          </a:custGeom>
          <a:noFill/>
          <a:ln w="3175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872" name="Freeform 46"/>
          <p:cNvSpPr>
            <a:spLocks/>
          </p:cNvSpPr>
          <p:nvPr/>
        </p:nvSpPr>
        <p:spPr bwMode="auto">
          <a:xfrm>
            <a:off x="1338263" y="2336800"/>
            <a:ext cx="80962" cy="87313"/>
          </a:xfrm>
          <a:custGeom>
            <a:avLst/>
            <a:gdLst>
              <a:gd name="T0" fmla="*/ 0 w 11"/>
              <a:gd name="T1" fmla="*/ 0 h 12"/>
              <a:gd name="T2" fmla="*/ 2147483647 w 11"/>
              <a:gd name="T3" fmla="*/ 2147483647 h 12"/>
              <a:gd name="T4" fmla="*/ 2147483647 w 11"/>
              <a:gd name="T5" fmla="*/ 2147483647 h 12"/>
              <a:gd name="T6" fmla="*/ 0 w 11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11"/>
              <a:gd name="T13" fmla="*/ 0 h 12"/>
              <a:gd name="T14" fmla="*/ 11 w 11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" h="12">
                <a:moveTo>
                  <a:pt x="0" y="0"/>
                </a:moveTo>
                <a:cubicBezTo>
                  <a:pt x="4" y="4"/>
                  <a:pt x="7" y="8"/>
                  <a:pt x="11" y="12"/>
                </a:cubicBezTo>
                <a:cubicBezTo>
                  <a:pt x="11" y="11"/>
                  <a:pt x="11" y="11"/>
                  <a:pt x="11" y="11"/>
                </a:cubicBezTo>
                <a:cubicBezTo>
                  <a:pt x="7" y="8"/>
                  <a:pt x="4" y="4"/>
                  <a:pt x="0" y="0"/>
                </a:cubicBezTo>
                <a:close/>
              </a:path>
            </a:pathLst>
          </a:custGeom>
          <a:solidFill>
            <a:srgbClr val="B3DC10"/>
          </a:solidFill>
          <a:ln w="3175">
            <a:solidFill>
              <a:srgbClr val="B3DC1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873" name="Freeform 47"/>
          <p:cNvSpPr>
            <a:spLocks/>
          </p:cNvSpPr>
          <p:nvPr/>
        </p:nvSpPr>
        <p:spPr bwMode="auto">
          <a:xfrm>
            <a:off x="2079625" y="2417763"/>
            <a:ext cx="6350" cy="6350"/>
          </a:xfrm>
          <a:custGeom>
            <a:avLst/>
            <a:gdLst>
              <a:gd name="T0" fmla="*/ 0 w 1"/>
              <a:gd name="T1" fmla="*/ 0 h 1"/>
              <a:gd name="T2" fmla="*/ 2147483647 w 1"/>
              <a:gd name="T3" fmla="*/ 2147483647 h 1"/>
              <a:gd name="T4" fmla="*/ 0 60000 65536"/>
              <a:gd name="T5" fmla="*/ 0 60000 65536"/>
              <a:gd name="T6" fmla="*/ 0 w 1"/>
              <a:gd name="T7" fmla="*/ 0 h 1"/>
              <a:gd name="T8" fmla="*/ 1 w 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">
                <a:moveTo>
                  <a:pt x="0" y="0"/>
                </a:moveTo>
                <a:cubicBezTo>
                  <a:pt x="0" y="0"/>
                  <a:pt x="0" y="0"/>
                  <a:pt x="1" y="1"/>
                </a:cubicBezTo>
              </a:path>
            </a:pathLst>
          </a:custGeom>
          <a:solidFill>
            <a:srgbClr val="B3DC10"/>
          </a:solidFill>
          <a:ln w="3175">
            <a:solidFill>
              <a:srgbClr val="B3DC1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874" name="Freeform 48"/>
          <p:cNvSpPr>
            <a:spLocks/>
          </p:cNvSpPr>
          <p:nvPr/>
        </p:nvSpPr>
        <p:spPr bwMode="auto">
          <a:xfrm>
            <a:off x="2079625" y="2417763"/>
            <a:ext cx="6350" cy="6350"/>
          </a:xfrm>
          <a:custGeom>
            <a:avLst/>
            <a:gdLst>
              <a:gd name="T0" fmla="*/ 0 w 1"/>
              <a:gd name="T1" fmla="*/ 0 h 1"/>
              <a:gd name="T2" fmla="*/ 2147483647 w 1"/>
              <a:gd name="T3" fmla="*/ 2147483647 h 1"/>
              <a:gd name="T4" fmla="*/ 0 60000 65536"/>
              <a:gd name="T5" fmla="*/ 0 60000 65536"/>
              <a:gd name="T6" fmla="*/ 0 w 1"/>
              <a:gd name="T7" fmla="*/ 0 h 1"/>
              <a:gd name="T8" fmla="*/ 1 w 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">
                <a:moveTo>
                  <a:pt x="0" y="0"/>
                </a:moveTo>
                <a:cubicBezTo>
                  <a:pt x="0" y="0"/>
                  <a:pt x="0" y="0"/>
                  <a:pt x="1" y="1"/>
                </a:cubicBezTo>
              </a:path>
            </a:pathLst>
          </a:custGeom>
          <a:noFill/>
          <a:ln w="3175">
            <a:solidFill>
              <a:srgbClr val="B3DC1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875" name="Freeform 49"/>
          <p:cNvSpPr>
            <a:spLocks/>
          </p:cNvSpPr>
          <p:nvPr/>
        </p:nvSpPr>
        <p:spPr bwMode="auto">
          <a:xfrm>
            <a:off x="3402013" y="2424113"/>
            <a:ext cx="80962" cy="79375"/>
          </a:xfrm>
          <a:custGeom>
            <a:avLst/>
            <a:gdLst>
              <a:gd name="T0" fmla="*/ 2147483647 w 11"/>
              <a:gd name="T1" fmla="*/ 2147483647 h 11"/>
              <a:gd name="T2" fmla="*/ 0 w 11"/>
              <a:gd name="T3" fmla="*/ 0 h 11"/>
              <a:gd name="T4" fmla="*/ 0 w 11"/>
              <a:gd name="T5" fmla="*/ 0 h 11"/>
              <a:gd name="T6" fmla="*/ 2147483647 w 11"/>
              <a:gd name="T7" fmla="*/ 2147483647 h 11"/>
              <a:gd name="T8" fmla="*/ 0 60000 65536"/>
              <a:gd name="T9" fmla="*/ 0 60000 65536"/>
              <a:gd name="T10" fmla="*/ 0 60000 65536"/>
              <a:gd name="T11" fmla="*/ 0 60000 65536"/>
              <a:gd name="T12" fmla="*/ 0 w 11"/>
              <a:gd name="T13" fmla="*/ 0 h 11"/>
              <a:gd name="T14" fmla="*/ 11 w 11"/>
              <a:gd name="T15" fmla="*/ 11 h 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" h="11">
                <a:moveTo>
                  <a:pt x="11" y="11"/>
                </a:moveTo>
                <a:cubicBezTo>
                  <a:pt x="7" y="7"/>
                  <a:pt x="3" y="3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3" y="3"/>
                  <a:pt x="7" y="7"/>
                  <a:pt x="11" y="11"/>
                </a:cubicBezTo>
                <a:close/>
              </a:path>
            </a:pathLst>
          </a:custGeom>
          <a:solidFill>
            <a:srgbClr val="8054A6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876" name="Freeform 50"/>
          <p:cNvSpPr>
            <a:spLocks/>
          </p:cNvSpPr>
          <p:nvPr/>
        </p:nvSpPr>
        <p:spPr bwMode="auto">
          <a:xfrm>
            <a:off x="3402013" y="2336800"/>
            <a:ext cx="80962" cy="87313"/>
          </a:xfrm>
          <a:custGeom>
            <a:avLst/>
            <a:gdLst>
              <a:gd name="T0" fmla="*/ 0 w 11"/>
              <a:gd name="T1" fmla="*/ 2147483647 h 12"/>
              <a:gd name="T2" fmla="*/ 0 w 11"/>
              <a:gd name="T3" fmla="*/ 2147483647 h 12"/>
              <a:gd name="T4" fmla="*/ 2147483647 w 11"/>
              <a:gd name="T5" fmla="*/ 0 h 12"/>
              <a:gd name="T6" fmla="*/ 0 w 11"/>
              <a:gd name="T7" fmla="*/ 2147483647 h 12"/>
              <a:gd name="T8" fmla="*/ 0 60000 65536"/>
              <a:gd name="T9" fmla="*/ 0 60000 65536"/>
              <a:gd name="T10" fmla="*/ 0 60000 65536"/>
              <a:gd name="T11" fmla="*/ 0 60000 65536"/>
              <a:gd name="T12" fmla="*/ 0 w 11"/>
              <a:gd name="T13" fmla="*/ 0 h 12"/>
              <a:gd name="T14" fmla="*/ 11 w 11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" h="12"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3" y="8"/>
                  <a:pt x="7" y="4"/>
                  <a:pt x="11" y="0"/>
                </a:cubicBezTo>
                <a:cubicBezTo>
                  <a:pt x="7" y="4"/>
                  <a:pt x="3" y="8"/>
                  <a:pt x="0" y="11"/>
                </a:cubicBezTo>
                <a:close/>
              </a:path>
            </a:pathLst>
          </a:custGeom>
          <a:solidFill>
            <a:srgbClr val="8054A6"/>
          </a:solidFill>
          <a:ln w="3175">
            <a:solidFill>
              <a:srgbClr val="8069B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877" name="Freeform 53"/>
          <p:cNvSpPr>
            <a:spLocks/>
          </p:cNvSpPr>
          <p:nvPr/>
        </p:nvSpPr>
        <p:spPr bwMode="auto">
          <a:xfrm>
            <a:off x="1338263" y="3084513"/>
            <a:ext cx="80962" cy="79375"/>
          </a:xfrm>
          <a:custGeom>
            <a:avLst/>
            <a:gdLst>
              <a:gd name="T0" fmla="*/ 0 w 11"/>
              <a:gd name="T1" fmla="*/ 2147483647 h 11"/>
              <a:gd name="T2" fmla="*/ 2147483647 w 11"/>
              <a:gd name="T3" fmla="*/ 0 h 11"/>
              <a:gd name="T4" fmla="*/ 2147483647 w 11"/>
              <a:gd name="T5" fmla="*/ 0 h 11"/>
              <a:gd name="T6" fmla="*/ 0 w 11"/>
              <a:gd name="T7" fmla="*/ 2147483647 h 11"/>
              <a:gd name="T8" fmla="*/ 0 60000 65536"/>
              <a:gd name="T9" fmla="*/ 0 60000 65536"/>
              <a:gd name="T10" fmla="*/ 0 60000 65536"/>
              <a:gd name="T11" fmla="*/ 0 60000 65536"/>
              <a:gd name="T12" fmla="*/ 0 w 11"/>
              <a:gd name="T13" fmla="*/ 0 h 11"/>
              <a:gd name="T14" fmla="*/ 11 w 11"/>
              <a:gd name="T15" fmla="*/ 11 h 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" h="11">
                <a:moveTo>
                  <a:pt x="0" y="11"/>
                </a:moveTo>
                <a:cubicBezTo>
                  <a:pt x="4" y="7"/>
                  <a:pt x="7" y="4"/>
                  <a:pt x="1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7" y="3"/>
                  <a:pt x="4" y="7"/>
                  <a:pt x="0" y="11"/>
                </a:cubicBezTo>
                <a:close/>
              </a:path>
            </a:pathLst>
          </a:custGeom>
          <a:noFill/>
          <a:ln w="3175">
            <a:solidFill>
              <a:srgbClr val="B3DC1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878" name="Freeform 54"/>
          <p:cNvSpPr>
            <a:spLocks/>
          </p:cNvSpPr>
          <p:nvPr/>
        </p:nvSpPr>
        <p:spPr bwMode="auto">
          <a:xfrm>
            <a:off x="1338263" y="3003550"/>
            <a:ext cx="80962" cy="80963"/>
          </a:xfrm>
          <a:custGeom>
            <a:avLst/>
            <a:gdLst>
              <a:gd name="T0" fmla="*/ 0 w 11"/>
              <a:gd name="T1" fmla="*/ 0 h 11"/>
              <a:gd name="T2" fmla="*/ 2147483647 w 11"/>
              <a:gd name="T3" fmla="*/ 2147483647 h 11"/>
              <a:gd name="T4" fmla="*/ 2147483647 w 11"/>
              <a:gd name="T5" fmla="*/ 2147483647 h 11"/>
              <a:gd name="T6" fmla="*/ 0 w 11"/>
              <a:gd name="T7" fmla="*/ 0 h 11"/>
              <a:gd name="T8" fmla="*/ 0 60000 65536"/>
              <a:gd name="T9" fmla="*/ 0 60000 65536"/>
              <a:gd name="T10" fmla="*/ 0 60000 65536"/>
              <a:gd name="T11" fmla="*/ 0 60000 65536"/>
              <a:gd name="T12" fmla="*/ 0 w 11"/>
              <a:gd name="T13" fmla="*/ 0 h 11"/>
              <a:gd name="T14" fmla="*/ 11 w 11"/>
              <a:gd name="T15" fmla="*/ 11 h 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" h="11">
                <a:moveTo>
                  <a:pt x="0" y="0"/>
                </a:moveTo>
                <a:cubicBezTo>
                  <a:pt x="4" y="4"/>
                  <a:pt x="7" y="7"/>
                  <a:pt x="11" y="11"/>
                </a:cubicBezTo>
                <a:cubicBezTo>
                  <a:pt x="11" y="11"/>
                  <a:pt x="11" y="11"/>
                  <a:pt x="11" y="10"/>
                </a:cubicBezTo>
                <a:cubicBezTo>
                  <a:pt x="7" y="7"/>
                  <a:pt x="4" y="3"/>
                  <a:pt x="0" y="0"/>
                </a:cubicBezTo>
                <a:close/>
              </a:path>
            </a:pathLst>
          </a:custGeom>
          <a:solidFill>
            <a:srgbClr val="409625"/>
          </a:solidFill>
          <a:ln w="3175">
            <a:solidFill>
              <a:srgbClr val="40852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879" name="Freeform 55"/>
          <p:cNvSpPr>
            <a:spLocks/>
          </p:cNvSpPr>
          <p:nvPr/>
        </p:nvSpPr>
        <p:spPr bwMode="auto">
          <a:xfrm>
            <a:off x="3402013" y="3084513"/>
            <a:ext cx="80962" cy="79375"/>
          </a:xfrm>
          <a:custGeom>
            <a:avLst/>
            <a:gdLst>
              <a:gd name="T0" fmla="*/ 2147483647 w 11"/>
              <a:gd name="T1" fmla="*/ 2147483647 h 11"/>
              <a:gd name="T2" fmla="*/ 0 w 11"/>
              <a:gd name="T3" fmla="*/ 0 h 11"/>
              <a:gd name="T4" fmla="*/ 0 w 11"/>
              <a:gd name="T5" fmla="*/ 0 h 11"/>
              <a:gd name="T6" fmla="*/ 2147483647 w 11"/>
              <a:gd name="T7" fmla="*/ 2147483647 h 11"/>
              <a:gd name="T8" fmla="*/ 0 60000 65536"/>
              <a:gd name="T9" fmla="*/ 0 60000 65536"/>
              <a:gd name="T10" fmla="*/ 0 60000 65536"/>
              <a:gd name="T11" fmla="*/ 0 60000 65536"/>
              <a:gd name="T12" fmla="*/ 0 w 11"/>
              <a:gd name="T13" fmla="*/ 0 h 11"/>
              <a:gd name="T14" fmla="*/ 11 w 11"/>
              <a:gd name="T15" fmla="*/ 11 h 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" h="11">
                <a:moveTo>
                  <a:pt x="11" y="11"/>
                </a:moveTo>
                <a:cubicBezTo>
                  <a:pt x="7" y="7"/>
                  <a:pt x="3" y="3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3" y="4"/>
                  <a:pt x="7" y="7"/>
                  <a:pt x="11" y="11"/>
                </a:cubicBezTo>
                <a:close/>
              </a:path>
            </a:pathLst>
          </a:custGeom>
          <a:noFill/>
          <a:ln w="3175">
            <a:solidFill>
              <a:srgbClr val="8069B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880" name="Freeform 56"/>
          <p:cNvSpPr>
            <a:spLocks/>
          </p:cNvSpPr>
          <p:nvPr/>
        </p:nvSpPr>
        <p:spPr bwMode="auto">
          <a:xfrm>
            <a:off x="3402013" y="3003550"/>
            <a:ext cx="80962" cy="80963"/>
          </a:xfrm>
          <a:custGeom>
            <a:avLst/>
            <a:gdLst>
              <a:gd name="T0" fmla="*/ 2147483647 w 11"/>
              <a:gd name="T1" fmla="*/ 0 h 11"/>
              <a:gd name="T2" fmla="*/ 0 w 11"/>
              <a:gd name="T3" fmla="*/ 2147483647 h 11"/>
              <a:gd name="T4" fmla="*/ 0 w 11"/>
              <a:gd name="T5" fmla="*/ 2147483647 h 11"/>
              <a:gd name="T6" fmla="*/ 2147483647 w 11"/>
              <a:gd name="T7" fmla="*/ 0 h 11"/>
              <a:gd name="T8" fmla="*/ 0 60000 65536"/>
              <a:gd name="T9" fmla="*/ 0 60000 65536"/>
              <a:gd name="T10" fmla="*/ 0 60000 65536"/>
              <a:gd name="T11" fmla="*/ 0 60000 65536"/>
              <a:gd name="T12" fmla="*/ 0 w 11"/>
              <a:gd name="T13" fmla="*/ 0 h 11"/>
              <a:gd name="T14" fmla="*/ 11 w 11"/>
              <a:gd name="T15" fmla="*/ 11 h 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" h="11">
                <a:moveTo>
                  <a:pt x="11" y="0"/>
                </a:moveTo>
                <a:cubicBezTo>
                  <a:pt x="7" y="3"/>
                  <a:pt x="3" y="7"/>
                  <a:pt x="0" y="10"/>
                </a:cubicBezTo>
                <a:cubicBezTo>
                  <a:pt x="0" y="11"/>
                  <a:pt x="0" y="11"/>
                  <a:pt x="0" y="11"/>
                </a:cubicBezTo>
                <a:cubicBezTo>
                  <a:pt x="3" y="7"/>
                  <a:pt x="7" y="4"/>
                  <a:pt x="11" y="0"/>
                </a:cubicBezTo>
                <a:close/>
              </a:path>
            </a:pathLst>
          </a:custGeom>
          <a:solidFill>
            <a:srgbClr val="322D91"/>
          </a:solidFill>
          <a:ln w="3175">
            <a:solidFill>
              <a:srgbClr val="322D9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881" name="Freeform 59"/>
          <p:cNvSpPr>
            <a:spLocks/>
          </p:cNvSpPr>
          <p:nvPr/>
        </p:nvSpPr>
        <p:spPr bwMode="auto">
          <a:xfrm>
            <a:off x="2744788" y="1676400"/>
            <a:ext cx="80962" cy="80963"/>
          </a:xfrm>
          <a:custGeom>
            <a:avLst/>
            <a:gdLst>
              <a:gd name="T0" fmla="*/ 2147483647 w 11"/>
              <a:gd name="T1" fmla="*/ 0 h 11"/>
              <a:gd name="T2" fmla="*/ 0 w 11"/>
              <a:gd name="T3" fmla="*/ 2147483647 h 11"/>
              <a:gd name="T4" fmla="*/ 0 w 11"/>
              <a:gd name="T5" fmla="*/ 2147483647 h 11"/>
              <a:gd name="T6" fmla="*/ 2147483647 w 11"/>
              <a:gd name="T7" fmla="*/ 0 h 11"/>
              <a:gd name="T8" fmla="*/ 0 60000 65536"/>
              <a:gd name="T9" fmla="*/ 0 60000 65536"/>
              <a:gd name="T10" fmla="*/ 0 60000 65536"/>
              <a:gd name="T11" fmla="*/ 0 60000 65536"/>
              <a:gd name="T12" fmla="*/ 0 w 11"/>
              <a:gd name="T13" fmla="*/ 0 h 11"/>
              <a:gd name="T14" fmla="*/ 11 w 11"/>
              <a:gd name="T15" fmla="*/ 11 h 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" h="11">
                <a:moveTo>
                  <a:pt x="11" y="0"/>
                </a:moveTo>
                <a:cubicBezTo>
                  <a:pt x="7" y="4"/>
                  <a:pt x="3" y="8"/>
                  <a:pt x="0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3" y="8"/>
                  <a:pt x="7" y="4"/>
                  <a:pt x="11" y="0"/>
                </a:cubicBezTo>
                <a:close/>
              </a:path>
            </a:pathLst>
          </a:custGeom>
          <a:solidFill>
            <a:srgbClr val="FF0000"/>
          </a:solidFill>
          <a:ln w="3175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882" name="Freeform 60"/>
          <p:cNvSpPr>
            <a:spLocks/>
          </p:cNvSpPr>
          <p:nvPr/>
        </p:nvSpPr>
        <p:spPr bwMode="auto">
          <a:xfrm>
            <a:off x="2655888" y="1676400"/>
            <a:ext cx="88900" cy="80963"/>
          </a:xfrm>
          <a:custGeom>
            <a:avLst/>
            <a:gdLst>
              <a:gd name="T0" fmla="*/ 0 w 12"/>
              <a:gd name="T1" fmla="*/ 0 h 11"/>
              <a:gd name="T2" fmla="*/ 2147483647 w 12"/>
              <a:gd name="T3" fmla="*/ 2147483647 h 11"/>
              <a:gd name="T4" fmla="*/ 2147483647 w 12"/>
              <a:gd name="T5" fmla="*/ 2147483647 h 11"/>
              <a:gd name="T6" fmla="*/ 0 w 12"/>
              <a:gd name="T7" fmla="*/ 0 h 11"/>
              <a:gd name="T8" fmla="*/ 0 60000 65536"/>
              <a:gd name="T9" fmla="*/ 0 60000 65536"/>
              <a:gd name="T10" fmla="*/ 0 60000 65536"/>
              <a:gd name="T11" fmla="*/ 0 60000 65536"/>
              <a:gd name="T12" fmla="*/ 0 w 12"/>
              <a:gd name="T13" fmla="*/ 0 h 11"/>
              <a:gd name="T14" fmla="*/ 12 w 12"/>
              <a:gd name="T15" fmla="*/ 11 h 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" h="11">
                <a:moveTo>
                  <a:pt x="0" y="0"/>
                </a:moveTo>
                <a:cubicBezTo>
                  <a:pt x="4" y="4"/>
                  <a:pt x="8" y="8"/>
                  <a:pt x="11" y="11"/>
                </a:cubicBezTo>
                <a:cubicBezTo>
                  <a:pt x="11" y="11"/>
                  <a:pt x="11" y="11"/>
                  <a:pt x="12" y="11"/>
                </a:cubicBezTo>
                <a:cubicBezTo>
                  <a:pt x="8" y="8"/>
                  <a:pt x="4" y="4"/>
                  <a:pt x="0" y="0"/>
                </a:cubicBezTo>
                <a:close/>
              </a:path>
            </a:pathLst>
          </a:custGeom>
          <a:solidFill>
            <a:srgbClr val="FF0000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grpSp>
        <p:nvGrpSpPr>
          <p:cNvPr id="36883" name="Group 64"/>
          <p:cNvGrpSpPr>
            <a:grpSpLocks/>
          </p:cNvGrpSpPr>
          <p:nvPr/>
        </p:nvGrpSpPr>
        <p:grpSpPr bwMode="auto">
          <a:xfrm>
            <a:off x="1338263" y="1676400"/>
            <a:ext cx="2144712" cy="3360738"/>
            <a:chOff x="2142" y="1248"/>
            <a:chExt cx="1351" cy="2117"/>
          </a:xfrm>
        </p:grpSpPr>
        <p:sp>
          <p:nvSpPr>
            <p:cNvPr id="36889" name="Freeform 37"/>
            <p:cNvSpPr>
              <a:spLocks/>
            </p:cNvSpPr>
            <p:nvPr/>
          </p:nvSpPr>
          <p:spPr bwMode="auto">
            <a:xfrm>
              <a:off x="2210" y="2924"/>
              <a:ext cx="379" cy="437"/>
            </a:xfrm>
            <a:custGeom>
              <a:avLst/>
              <a:gdLst>
                <a:gd name="T0" fmla="*/ 0 w 82"/>
                <a:gd name="T1" fmla="*/ 28607 h 95"/>
                <a:gd name="T2" fmla="*/ 145541 w 82"/>
                <a:gd name="T3" fmla="*/ 0 h 95"/>
                <a:gd name="T4" fmla="*/ 350025 w 82"/>
                <a:gd name="T5" fmla="*/ 597264 h 95"/>
                <a:gd name="T6" fmla="*/ 400672 w 82"/>
                <a:gd name="T7" fmla="*/ 747730 h 95"/>
                <a:gd name="T8" fmla="*/ 400672 w 82"/>
                <a:gd name="T9" fmla="*/ 747730 h 95"/>
                <a:gd name="T10" fmla="*/ 449060 w 82"/>
                <a:gd name="T11" fmla="*/ 597264 h 95"/>
                <a:gd name="T12" fmla="*/ 653928 w 82"/>
                <a:gd name="T13" fmla="*/ 18386 h 95"/>
                <a:gd name="T14" fmla="*/ 799574 w 82"/>
                <a:gd name="T15" fmla="*/ 18386 h 95"/>
                <a:gd name="T16" fmla="*/ 468199 w 82"/>
                <a:gd name="T17" fmla="*/ 899976 h 95"/>
                <a:gd name="T18" fmla="*/ 322682 w 82"/>
                <a:gd name="T19" fmla="*/ 899976 h 95"/>
                <a:gd name="T20" fmla="*/ 0 w 82"/>
                <a:gd name="T21" fmla="*/ 28607 h 9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2"/>
                <a:gd name="T34" fmla="*/ 0 h 95"/>
                <a:gd name="T35" fmla="*/ 82 w 82"/>
                <a:gd name="T36" fmla="*/ 95 h 9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2" h="95">
                  <a:moveTo>
                    <a:pt x="0" y="3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38" y="69"/>
                    <a:pt x="40" y="75"/>
                    <a:pt x="41" y="79"/>
                  </a:cubicBezTo>
                  <a:cubicBezTo>
                    <a:pt x="41" y="79"/>
                    <a:pt x="41" y="79"/>
                    <a:pt x="41" y="79"/>
                  </a:cubicBezTo>
                  <a:cubicBezTo>
                    <a:pt x="42" y="74"/>
                    <a:pt x="44" y="70"/>
                    <a:pt x="46" y="63"/>
                  </a:cubicBezTo>
                  <a:cubicBezTo>
                    <a:pt x="67" y="2"/>
                    <a:pt x="67" y="2"/>
                    <a:pt x="67" y="2"/>
                  </a:cubicBezTo>
                  <a:cubicBezTo>
                    <a:pt x="82" y="2"/>
                    <a:pt x="82" y="2"/>
                    <a:pt x="82" y="2"/>
                  </a:cubicBezTo>
                  <a:cubicBezTo>
                    <a:pt x="48" y="95"/>
                    <a:pt x="48" y="95"/>
                    <a:pt x="48" y="95"/>
                  </a:cubicBezTo>
                  <a:cubicBezTo>
                    <a:pt x="33" y="95"/>
                    <a:pt x="33" y="95"/>
                    <a:pt x="33" y="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890" name="Freeform 38"/>
            <p:cNvSpPr>
              <a:spLocks/>
            </p:cNvSpPr>
            <p:nvPr/>
          </p:nvSpPr>
          <p:spPr bwMode="auto">
            <a:xfrm>
              <a:off x="2667" y="2738"/>
              <a:ext cx="125" cy="627"/>
            </a:xfrm>
            <a:custGeom>
              <a:avLst/>
              <a:gdLst>
                <a:gd name="T0" fmla="*/ 0 w 27"/>
                <a:gd name="T1" fmla="*/ 29395 h 136"/>
                <a:gd name="T2" fmla="*/ 146560 w 27"/>
                <a:gd name="T3" fmla="*/ 0 h 136"/>
                <a:gd name="T4" fmla="*/ 168102 w 27"/>
                <a:gd name="T5" fmla="*/ 268789 h 136"/>
                <a:gd name="T6" fmla="*/ 168102 w 27"/>
                <a:gd name="T7" fmla="*/ 1114538 h 136"/>
                <a:gd name="T8" fmla="*/ 216819 w 27"/>
                <a:gd name="T9" fmla="*/ 1199898 h 136"/>
                <a:gd name="T10" fmla="*/ 236176 w 27"/>
                <a:gd name="T11" fmla="*/ 1199898 h 136"/>
                <a:gd name="T12" fmla="*/ 266032 w 27"/>
                <a:gd name="T13" fmla="*/ 1287107 h 136"/>
                <a:gd name="T14" fmla="*/ 176417 w 27"/>
                <a:gd name="T15" fmla="*/ 1306023 h 136"/>
                <a:gd name="T16" fmla="*/ 67968 w 27"/>
                <a:gd name="T17" fmla="*/ 1268592 h 136"/>
                <a:gd name="T18" fmla="*/ 29880 w 27"/>
                <a:gd name="T19" fmla="*/ 1143468 h 136"/>
                <a:gd name="T20" fmla="*/ 29880 w 27"/>
                <a:gd name="T21" fmla="*/ 268789 h 136"/>
                <a:gd name="T22" fmla="*/ 0 w 27"/>
                <a:gd name="T23" fmla="*/ 29395 h 1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7"/>
                <a:gd name="T37" fmla="*/ 0 h 136"/>
                <a:gd name="T38" fmla="*/ 27 w 27"/>
                <a:gd name="T39" fmla="*/ 136 h 1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7" h="136">
                  <a:moveTo>
                    <a:pt x="0" y="3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7"/>
                    <a:pt x="17" y="17"/>
                    <a:pt x="17" y="28"/>
                  </a:cubicBezTo>
                  <a:cubicBezTo>
                    <a:pt x="17" y="116"/>
                    <a:pt x="17" y="116"/>
                    <a:pt x="17" y="116"/>
                  </a:cubicBezTo>
                  <a:cubicBezTo>
                    <a:pt x="17" y="123"/>
                    <a:pt x="18" y="125"/>
                    <a:pt x="22" y="125"/>
                  </a:cubicBezTo>
                  <a:cubicBezTo>
                    <a:pt x="23" y="125"/>
                    <a:pt x="24" y="125"/>
                    <a:pt x="24" y="125"/>
                  </a:cubicBezTo>
                  <a:cubicBezTo>
                    <a:pt x="27" y="134"/>
                    <a:pt x="27" y="134"/>
                    <a:pt x="27" y="134"/>
                  </a:cubicBezTo>
                  <a:cubicBezTo>
                    <a:pt x="24" y="136"/>
                    <a:pt x="22" y="136"/>
                    <a:pt x="18" y="136"/>
                  </a:cubicBezTo>
                  <a:cubicBezTo>
                    <a:pt x="13" y="136"/>
                    <a:pt x="10" y="135"/>
                    <a:pt x="7" y="132"/>
                  </a:cubicBezTo>
                  <a:cubicBezTo>
                    <a:pt x="4" y="129"/>
                    <a:pt x="3" y="126"/>
                    <a:pt x="3" y="11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14"/>
                    <a:pt x="2" y="9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891" name="Freeform 39"/>
            <p:cNvSpPr>
              <a:spLocks noEditPoints="1"/>
            </p:cNvSpPr>
            <p:nvPr/>
          </p:nvSpPr>
          <p:spPr bwMode="auto">
            <a:xfrm>
              <a:off x="3093" y="2918"/>
              <a:ext cx="341" cy="447"/>
            </a:xfrm>
            <a:custGeom>
              <a:avLst/>
              <a:gdLst>
                <a:gd name="T0" fmla="*/ 631730 w 74"/>
                <a:gd name="T1" fmla="*/ 737780 h 97"/>
                <a:gd name="T2" fmla="*/ 689852 w 74"/>
                <a:gd name="T3" fmla="*/ 823001 h 97"/>
                <a:gd name="T4" fmla="*/ 392777 w 74"/>
                <a:gd name="T5" fmla="*/ 928986 h 97"/>
                <a:gd name="T6" fmla="*/ 0 w 74"/>
                <a:gd name="T7" fmla="*/ 459055 h 97"/>
                <a:gd name="T8" fmla="*/ 105982 w 74"/>
                <a:gd name="T9" fmla="*/ 124487 h 97"/>
                <a:gd name="T10" fmla="*/ 363432 w 74"/>
                <a:gd name="T11" fmla="*/ 0 h 97"/>
                <a:gd name="T12" fmla="*/ 602386 w 74"/>
                <a:gd name="T13" fmla="*/ 105990 h 97"/>
                <a:gd name="T14" fmla="*/ 708345 w 74"/>
                <a:gd name="T15" fmla="*/ 478041 h 97"/>
                <a:gd name="T16" fmla="*/ 708345 w 74"/>
                <a:gd name="T17" fmla="*/ 498792 h 97"/>
                <a:gd name="T18" fmla="*/ 153717 w 74"/>
                <a:gd name="T19" fmla="*/ 498792 h 97"/>
                <a:gd name="T20" fmla="*/ 153717 w 74"/>
                <a:gd name="T21" fmla="*/ 517285 h 97"/>
                <a:gd name="T22" fmla="*/ 201582 w 74"/>
                <a:gd name="T23" fmla="*/ 708518 h 97"/>
                <a:gd name="T24" fmla="*/ 421637 w 74"/>
                <a:gd name="T25" fmla="*/ 814397 h 97"/>
                <a:gd name="T26" fmla="*/ 631730 w 74"/>
                <a:gd name="T27" fmla="*/ 737780 h 97"/>
                <a:gd name="T28" fmla="*/ 153717 w 74"/>
                <a:gd name="T29" fmla="*/ 392821 h 97"/>
                <a:gd name="T30" fmla="*/ 564991 w 74"/>
                <a:gd name="T31" fmla="*/ 392821 h 97"/>
                <a:gd name="T32" fmla="*/ 517232 w 74"/>
                <a:gd name="T33" fmla="*/ 191228 h 97"/>
                <a:gd name="T34" fmla="*/ 363432 w 74"/>
                <a:gd name="T35" fmla="*/ 114100 h 97"/>
                <a:gd name="T36" fmla="*/ 153717 w 74"/>
                <a:gd name="T37" fmla="*/ 392821 h 9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4"/>
                <a:gd name="T58" fmla="*/ 0 h 97"/>
                <a:gd name="T59" fmla="*/ 74 w 74"/>
                <a:gd name="T60" fmla="*/ 97 h 9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4" h="97">
                  <a:moveTo>
                    <a:pt x="66" y="77"/>
                  </a:moveTo>
                  <a:cubicBezTo>
                    <a:pt x="72" y="86"/>
                    <a:pt x="72" y="86"/>
                    <a:pt x="72" y="86"/>
                  </a:cubicBezTo>
                  <a:cubicBezTo>
                    <a:pt x="64" y="93"/>
                    <a:pt x="52" y="97"/>
                    <a:pt x="41" y="97"/>
                  </a:cubicBezTo>
                  <a:cubicBezTo>
                    <a:pt x="15" y="97"/>
                    <a:pt x="0" y="79"/>
                    <a:pt x="0" y="48"/>
                  </a:cubicBezTo>
                  <a:cubicBezTo>
                    <a:pt x="0" y="33"/>
                    <a:pt x="3" y="23"/>
                    <a:pt x="11" y="13"/>
                  </a:cubicBezTo>
                  <a:cubicBezTo>
                    <a:pt x="18" y="5"/>
                    <a:pt x="27" y="0"/>
                    <a:pt x="38" y="0"/>
                  </a:cubicBezTo>
                  <a:cubicBezTo>
                    <a:pt x="48" y="0"/>
                    <a:pt x="57" y="4"/>
                    <a:pt x="63" y="11"/>
                  </a:cubicBezTo>
                  <a:cubicBezTo>
                    <a:pt x="71" y="19"/>
                    <a:pt x="74" y="28"/>
                    <a:pt x="74" y="50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6" y="63"/>
                    <a:pt x="17" y="69"/>
                    <a:pt x="21" y="74"/>
                  </a:cubicBezTo>
                  <a:cubicBezTo>
                    <a:pt x="26" y="82"/>
                    <a:pt x="34" y="85"/>
                    <a:pt x="44" y="85"/>
                  </a:cubicBezTo>
                  <a:cubicBezTo>
                    <a:pt x="52" y="85"/>
                    <a:pt x="60" y="83"/>
                    <a:pt x="66" y="77"/>
                  </a:cubicBezTo>
                  <a:close/>
                  <a:moveTo>
                    <a:pt x="16" y="41"/>
                  </a:moveTo>
                  <a:cubicBezTo>
                    <a:pt x="59" y="41"/>
                    <a:pt x="59" y="41"/>
                    <a:pt x="59" y="41"/>
                  </a:cubicBezTo>
                  <a:cubicBezTo>
                    <a:pt x="58" y="31"/>
                    <a:pt x="57" y="25"/>
                    <a:pt x="54" y="20"/>
                  </a:cubicBezTo>
                  <a:cubicBezTo>
                    <a:pt x="51" y="15"/>
                    <a:pt x="45" y="12"/>
                    <a:pt x="38" y="12"/>
                  </a:cubicBezTo>
                  <a:cubicBezTo>
                    <a:pt x="24" y="12"/>
                    <a:pt x="17" y="22"/>
                    <a:pt x="16" y="4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892" name="Freeform 40"/>
            <p:cNvSpPr>
              <a:spLocks/>
            </p:cNvSpPr>
            <p:nvPr/>
          </p:nvSpPr>
          <p:spPr bwMode="auto">
            <a:xfrm>
              <a:off x="2142" y="2135"/>
              <a:ext cx="517" cy="464"/>
            </a:xfrm>
            <a:custGeom>
              <a:avLst/>
              <a:gdLst>
                <a:gd name="T0" fmla="*/ 976613 w 112"/>
                <a:gd name="T1" fmla="*/ 0 h 101"/>
                <a:gd name="T2" fmla="*/ 106710 w 112"/>
                <a:gd name="T3" fmla="*/ 0 h 101"/>
                <a:gd name="T4" fmla="*/ 106710 w 112"/>
                <a:gd name="T5" fmla="*/ 0 h 101"/>
                <a:gd name="T6" fmla="*/ 0 w 112"/>
                <a:gd name="T7" fmla="*/ 949721 h 101"/>
                <a:gd name="T8" fmla="*/ 1083817 w 112"/>
                <a:gd name="T9" fmla="*/ 949721 h 101"/>
                <a:gd name="T10" fmla="*/ 976613 w 112"/>
                <a:gd name="T11" fmla="*/ 0 h 101"/>
                <a:gd name="T12" fmla="*/ 976613 w 112"/>
                <a:gd name="T13" fmla="*/ 0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2"/>
                <a:gd name="T22" fmla="*/ 0 h 101"/>
                <a:gd name="T23" fmla="*/ 112 w 112"/>
                <a:gd name="T24" fmla="*/ 101 h 10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2" h="101">
                  <a:moveTo>
                    <a:pt x="101" y="0"/>
                  </a:moveTo>
                  <a:cubicBezTo>
                    <a:pt x="65" y="33"/>
                    <a:pt x="47" y="33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48" y="40"/>
                    <a:pt x="44" y="57"/>
                    <a:pt x="0" y="101"/>
                  </a:cubicBezTo>
                  <a:cubicBezTo>
                    <a:pt x="48" y="53"/>
                    <a:pt x="64" y="53"/>
                    <a:pt x="112" y="101"/>
                  </a:cubicBezTo>
                  <a:cubicBezTo>
                    <a:pt x="68" y="57"/>
                    <a:pt x="64" y="4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lose/>
                </a:path>
              </a:pathLst>
            </a:custGeom>
            <a:solidFill>
              <a:srgbClr val="408521"/>
            </a:solidFill>
            <a:ln w="3175">
              <a:solidFill>
                <a:srgbClr val="408521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893" name="Freeform 42"/>
            <p:cNvSpPr>
              <a:spLocks/>
            </p:cNvSpPr>
            <p:nvPr/>
          </p:nvSpPr>
          <p:spPr bwMode="auto">
            <a:xfrm>
              <a:off x="2142" y="1248"/>
              <a:ext cx="517" cy="471"/>
            </a:xfrm>
            <a:custGeom>
              <a:avLst/>
              <a:gdLst>
                <a:gd name="T0" fmla="*/ 976613 w 112"/>
                <a:gd name="T1" fmla="*/ 988837 h 102"/>
                <a:gd name="T2" fmla="*/ 976613 w 112"/>
                <a:gd name="T3" fmla="*/ 978410 h 102"/>
                <a:gd name="T4" fmla="*/ 1083817 w 112"/>
                <a:gd name="T5" fmla="*/ 0 h 102"/>
                <a:gd name="T6" fmla="*/ 0 w 112"/>
                <a:gd name="T7" fmla="*/ 0 h 102"/>
                <a:gd name="T8" fmla="*/ 106710 w 112"/>
                <a:gd name="T9" fmla="*/ 978410 h 102"/>
                <a:gd name="T10" fmla="*/ 106710 w 112"/>
                <a:gd name="T11" fmla="*/ 988837 h 102"/>
                <a:gd name="T12" fmla="*/ 976613 w 112"/>
                <a:gd name="T13" fmla="*/ 988837 h 1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2"/>
                <a:gd name="T22" fmla="*/ 0 h 102"/>
                <a:gd name="T23" fmla="*/ 112 w 112"/>
                <a:gd name="T24" fmla="*/ 102 h 1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2" h="102">
                  <a:moveTo>
                    <a:pt x="101" y="102"/>
                  </a:moveTo>
                  <a:cubicBezTo>
                    <a:pt x="101" y="101"/>
                    <a:pt x="101" y="101"/>
                    <a:pt x="101" y="101"/>
                  </a:cubicBezTo>
                  <a:cubicBezTo>
                    <a:pt x="64" y="61"/>
                    <a:pt x="68" y="44"/>
                    <a:pt x="112" y="0"/>
                  </a:cubicBezTo>
                  <a:cubicBezTo>
                    <a:pt x="64" y="48"/>
                    <a:pt x="48" y="48"/>
                    <a:pt x="0" y="0"/>
                  </a:cubicBezTo>
                  <a:cubicBezTo>
                    <a:pt x="44" y="44"/>
                    <a:pt x="48" y="61"/>
                    <a:pt x="11" y="101"/>
                  </a:cubicBezTo>
                  <a:cubicBezTo>
                    <a:pt x="11" y="101"/>
                    <a:pt x="11" y="101"/>
                    <a:pt x="11" y="102"/>
                  </a:cubicBezTo>
                  <a:cubicBezTo>
                    <a:pt x="47" y="68"/>
                    <a:pt x="65" y="68"/>
                    <a:pt x="101" y="102"/>
                  </a:cubicBez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894" name="Freeform 51"/>
            <p:cNvSpPr>
              <a:spLocks/>
            </p:cNvSpPr>
            <p:nvPr/>
          </p:nvSpPr>
          <p:spPr bwMode="auto">
            <a:xfrm>
              <a:off x="3022" y="1248"/>
              <a:ext cx="471" cy="471"/>
            </a:xfrm>
            <a:custGeom>
              <a:avLst/>
              <a:gdLst>
                <a:gd name="T0" fmla="*/ 873354 w 102"/>
                <a:gd name="T1" fmla="*/ 988837 h 102"/>
                <a:gd name="T2" fmla="*/ 881606 w 102"/>
                <a:gd name="T3" fmla="*/ 978410 h 102"/>
                <a:gd name="T4" fmla="*/ 988837 w 102"/>
                <a:gd name="T5" fmla="*/ 0 h 102"/>
                <a:gd name="T6" fmla="*/ 10427 w 102"/>
                <a:gd name="T7" fmla="*/ 107319 h 102"/>
                <a:gd name="T8" fmla="*/ 0 w 102"/>
                <a:gd name="T9" fmla="*/ 115506 h 102"/>
                <a:gd name="T10" fmla="*/ 10427 w 102"/>
                <a:gd name="T11" fmla="*/ 978410 h 102"/>
                <a:gd name="T12" fmla="*/ 10427 w 102"/>
                <a:gd name="T13" fmla="*/ 978410 h 102"/>
                <a:gd name="T14" fmla="*/ 10427 w 102"/>
                <a:gd name="T15" fmla="*/ 978410 h 102"/>
                <a:gd name="T16" fmla="*/ 10427 w 102"/>
                <a:gd name="T17" fmla="*/ 988837 h 102"/>
                <a:gd name="T18" fmla="*/ 873354 w 102"/>
                <a:gd name="T19" fmla="*/ 988837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2"/>
                <a:gd name="T31" fmla="*/ 0 h 102"/>
                <a:gd name="T32" fmla="*/ 102 w 102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2" h="102">
                  <a:moveTo>
                    <a:pt x="90" y="102"/>
                  </a:moveTo>
                  <a:cubicBezTo>
                    <a:pt x="91" y="101"/>
                    <a:pt x="91" y="101"/>
                    <a:pt x="91" y="101"/>
                  </a:cubicBezTo>
                  <a:cubicBezTo>
                    <a:pt x="54" y="61"/>
                    <a:pt x="58" y="44"/>
                    <a:pt x="102" y="0"/>
                  </a:cubicBezTo>
                  <a:cubicBezTo>
                    <a:pt x="58" y="44"/>
                    <a:pt x="41" y="48"/>
                    <a:pt x="1" y="11"/>
                  </a:cubicBezTo>
                  <a:cubicBezTo>
                    <a:pt x="1" y="11"/>
                    <a:pt x="1" y="11"/>
                    <a:pt x="0" y="12"/>
                  </a:cubicBezTo>
                  <a:cubicBezTo>
                    <a:pt x="34" y="48"/>
                    <a:pt x="34" y="65"/>
                    <a:pt x="1" y="101"/>
                  </a:cubicBezTo>
                  <a:cubicBezTo>
                    <a:pt x="1" y="101"/>
                    <a:pt x="1" y="101"/>
                    <a:pt x="1" y="101"/>
                  </a:cubicBezTo>
                  <a:cubicBezTo>
                    <a:pt x="1" y="101"/>
                    <a:pt x="1" y="101"/>
                    <a:pt x="1" y="101"/>
                  </a:cubicBezTo>
                  <a:cubicBezTo>
                    <a:pt x="1" y="101"/>
                    <a:pt x="1" y="101"/>
                    <a:pt x="1" y="102"/>
                  </a:cubicBezTo>
                  <a:cubicBezTo>
                    <a:pt x="37" y="68"/>
                    <a:pt x="54" y="68"/>
                    <a:pt x="90" y="102"/>
                  </a:cubicBez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895" name="Freeform 52"/>
            <p:cNvSpPr>
              <a:spLocks/>
            </p:cNvSpPr>
            <p:nvPr/>
          </p:nvSpPr>
          <p:spPr bwMode="auto">
            <a:xfrm>
              <a:off x="2972" y="2135"/>
              <a:ext cx="521" cy="464"/>
            </a:xfrm>
            <a:custGeom>
              <a:avLst/>
              <a:gdLst>
                <a:gd name="T0" fmla="*/ 971098 w 113"/>
                <a:gd name="T1" fmla="*/ 0 h 101"/>
                <a:gd name="T2" fmla="*/ 114772 w 113"/>
                <a:gd name="T3" fmla="*/ 0 h 101"/>
                <a:gd name="T4" fmla="*/ 106141 w 113"/>
                <a:gd name="T5" fmla="*/ 0 h 101"/>
                <a:gd name="T6" fmla="*/ 0 w 113"/>
                <a:gd name="T7" fmla="*/ 949721 h 101"/>
                <a:gd name="T8" fmla="*/ 1085487 w 113"/>
                <a:gd name="T9" fmla="*/ 949721 h 101"/>
                <a:gd name="T10" fmla="*/ 979240 w 113"/>
                <a:gd name="T11" fmla="*/ 0 h 101"/>
                <a:gd name="T12" fmla="*/ 971098 w 113"/>
                <a:gd name="T13" fmla="*/ 0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3"/>
                <a:gd name="T22" fmla="*/ 0 h 101"/>
                <a:gd name="T23" fmla="*/ 113 w 113"/>
                <a:gd name="T24" fmla="*/ 101 h 10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3" h="101">
                  <a:moveTo>
                    <a:pt x="101" y="0"/>
                  </a:moveTo>
                  <a:cubicBezTo>
                    <a:pt x="65" y="33"/>
                    <a:pt x="48" y="33"/>
                    <a:pt x="12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48" y="40"/>
                    <a:pt x="44" y="57"/>
                    <a:pt x="0" y="101"/>
                  </a:cubicBezTo>
                  <a:cubicBezTo>
                    <a:pt x="49" y="53"/>
                    <a:pt x="65" y="53"/>
                    <a:pt x="113" y="101"/>
                  </a:cubicBezTo>
                  <a:cubicBezTo>
                    <a:pt x="69" y="57"/>
                    <a:pt x="65" y="40"/>
                    <a:pt x="102" y="0"/>
                  </a:cubicBezTo>
                  <a:cubicBezTo>
                    <a:pt x="102" y="0"/>
                    <a:pt x="102" y="0"/>
                    <a:pt x="101" y="0"/>
                  </a:cubicBezTo>
                  <a:close/>
                </a:path>
              </a:pathLst>
            </a:custGeom>
            <a:solidFill>
              <a:srgbClr val="0C419A"/>
            </a:solidFill>
            <a:ln w="3175">
              <a:solidFill>
                <a:srgbClr val="0C419A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896" name="Freeform 57"/>
            <p:cNvSpPr>
              <a:spLocks/>
            </p:cNvSpPr>
            <p:nvPr/>
          </p:nvSpPr>
          <p:spPr bwMode="auto">
            <a:xfrm>
              <a:off x="2193" y="1719"/>
              <a:ext cx="416" cy="416"/>
            </a:xfrm>
            <a:custGeom>
              <a:avLst/>
              <a:gdLst>
                <a:gd name="T0" fmla="*/ 877820 w 90"/>
                <a:gd name="T1" fmla="*/ 877820 h 90"/>
                <a:gd name="T2" fmla="*/ 877820 w 90"/>
                <a:gd name="T3" fmla="*/ 867244 h 90"/>
                <a:gd name="T4" fmla="*/ 877820 w 90"/>
                <a:gd name="T5" fmla="*/ 0 h 90"/>
                <a:gd name="T6" fmla="*/ 877820 w 90"/>
                <a:gd name="T7" fmla="*/ 0 h 90"/>
                <a:gd name="T8" fmla="*/ 0 w 90"/>
                <a:gd name="T9" fmla="*/ 0 h 90"/>
                <a:gd name="T10" fmla="*/ 0 w 90"/>
                <a:gd name="T11" fmla="*/ 0 h 90"/>
                <a:gd name="T12" fmla="*/ 0 w 90"/>
                <a:gd name="T13" fmla="*/ 867244 h 90"/>
                <a:gd name="T14" fmla="*/ 0 w 90"/>
                <a:gd name="T15" fmla="*/ 877820 h 90"/>
                <a:gd name="T16" fmla="*/ 877820 w 90"/>
                <a:gd name="T17" fmla="*/ 877820 h 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0"/>
                <a:gd name="T28" fmla="*/ 0 h 90"/>
                <a:gd name="T29" fmla="*/ 90 w 90"/>
                <a:gd name="T30" fmla="*/ 90 h 9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0" h="90">
                  <a:moveTo>
                    <a:pt x="90" y="90"/>
                  </a:moveTo>
                  <a:cubicBezTo>
                    <a:pt x="90" y="90"/>
                    <a:pt x="90" y="90"/>
                    <a:pt x="90" y="89"/>
                  </a:cubicBezTo>
                  <a:cubicBezTo>
                    <a:pt x="57" y="53"/>
                    <a:pt x="57" y="36"/>
                    <a:pt x="90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54" y="33"/>
                    <a:pt x="36" y="33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3" y="36"/>
                    <a:pt x="33" y="53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36" y="57"/>
                    <a:pt x="54" y="57"/>
                    <a:pt x="90" y="90"/>
                  </a:cubicBezTo>
                  <a:close/>
                </a:path>
              </a:pathLst>
            </a:custGeom>
            <a:solidFill>
              <a:srgbClr val="B3DC10"/>
            </a:solidFill>
            <a:ln w="3175">
              <a:solidFill>
                <a:srgbClr val="B3DC1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897" name="Freeform 58"/>
            <p:cNvSpPr>
              <a:spLocks/>
            </p:cNvSpPr>
            <p:nvPr/>
          </p:nvSpPr>
          <p:spPr bwMode="auto">
            <a:xfrm>
              <a:off x="2558" y="2135"/>
              <a:ext cx="521" cy="464"/>
            </a:xfrm>
            <a:custGeom>
              <a:avLst/>
              <a:gdLst>
                <a:gd name="T0" fmla="*/ 971098 w 113"/>
                <a:gd name="T1" fmla="*/ 0 h 101"/>
                <a:gd name="T2" fmla="*/ 114772 w 113"/>
                <a:gd name="T3" fmla="*/ 0 h 101"/>
                <a:gd name="T4" fmla="*/ 106141 w 113"/>
                <a:gd name="T5" fmla="*/ 0 h 101"/>
                <a:gd name="T6" fmla="*/ 0 w 113"/>
                <a:gd name="T7" fmla="*/ 949721 h 101"/>
                <a:gd name="T8" fmla="*/ 1085487 w 113"/>
                <a:gd name="T9" fmla="*/ 949721 h 101"/>
                <a:gd name="T10" fmla="*/ 979240 w 113"/>
                <a:gd name="T11" fmla="*/ 0 h 101"/>
                <a:gd name="T12" fmla="*/ 971098 w 113"/>
                <a:gd name="T13" fmla="*/ 0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3"/>
                <a:gd name="T22" fmla="*/ 0 h 101"/>
                <a:gd name="T23" fmla="*/ 113 w 113"/>
                <a:gd name="T24" fmla="*/ 101 h 10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3" h="101">
                  <a:moveTo>
                    <a:pt x="101" y="0"/>
                  </a:moveTo>
                  <a:cubicBezTo>
                    <a:pt x="65" y="33"/>
                    <a:pt x="48" y="33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48" y="40"/>
                    <a:pt x="44" y="57"/>
                    <a:pt x="0" y="101"/>
                  </a:cubicBezTo>
                  <a:cubicBezTo>
                    <a:pt x="48" y="53"/>
                    <a:pt x="64" y="53"/>
                    <a:pt x="113" y="101"/>
                  </a:cubicBezTo>
                  <a:cubicBezTo>
                    <a:pt x="69" y="57"/>
                    <a:pt x="65" y="40"/>
                    <a:pt x="102" y="0"/>
                  </a:cubicBezTo>
                  <a:cubicBezTo>
                    <a:pt x="101" y="0"/>
                    <a:pt x="101" y="0"/>
                    <a:pt x="101" y="0"/>
                  </a:cubicBezTo>
                  <a:close/>
                </a:path>
              </a:pathLst>
            </a:custGeom>
            <a:solidFill>
              <a:srgbClr val="367A8A"/>
            </a:solidFill>
            <a:ln w="3175">
              <a:solidFill>
                <a:srgbClr val="367A8A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898" name="Freeform 61"/>
            <p:cNvSpPr>
              <a:spLocks/>
            </p:cNvSpPr>
            <p:nvPr/>
          </p:nvSpPr>
          <p:spPr bwMode="auto">
            <a:xfrm>
              <a:off x="2558" y="1248"/>
              <a:ext cx="470" cy="471"/>
            </a:xfrm>
            <a:custGeom>
              <a:avLst/>
              <a:gdLst>
                <a:gd name="T0" fmla="*/ 966108 w 102"/>
                <a:gd name="T1" fmla="*/ 115506 h 102"/>
                <a:gd name="T2" fmla="*/ 966108 w 102"/>
                <a:gd name="T3" fmla="*/ 107319 h 102"/>
                <a:gd name="T4" fmla="*/ 0 w 102"/>
                <a:gd name="T5" fmla="*/ 0 h 102"/>
                <a:gd name="T6" fmla="*/ 105948 w 102"/>
                <a:gd name="T7" fmla="*/ 978410 h 102"/>
                <a:gd name="T8" fmla="*/ 114081 w 102"/>
                <a:gd name="T9" fmla="*/ 988837 h 102"/>
                <a:gd name="T10" fmla="*/ 966108 w 102"/>
                <a:gd name="T11" fmla="*/ 988837 h 102"/>
                <a:gd name="T12" fmla="*/ 966108 w 102"/>
                <a:gd name="T13" fmla="*/ 978410 h 102"/>
                <a:gd name="T14" fmla="*/ 976490 w 102"/>
                <a:gd name="T15" fmla="*/ 978410 h 102"/>
                <a:gd name="T16" fmla="*/ 966108 w 102"/>
                <a:gd name="T17" fmla="*/ 115506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2"/>
                <a:gd name="T28" fmla="*/ 0 h 102"/>
                <a:gd name="T29" fmla="*/ 102 w 102"/>
                <a:gd name="T30" fmla="*/ 102 h 10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2" h="102">
                  <a:moveTo>
                    <a:pt x="101" y="12"/>
                  </a:moveTo>
                  <a:cubicBezTo>
                    <a:pt x="101" y="11"/>
                    <a:pt x="101" y="11"/>
                    <a:pt x="101" y="11"/>
                  </a:cubicBezTo>
                  <a:cubicBezTo>
                    <a:pt x="61" y="48"/>
                    <a:pt x="44" y="44"/>
                    <a:pt x="0" y="0"/>
                  </a:cubicBezTo>
                  <a:cubicBezTo>
                    <a:pt x="44" y="44"/>
                    <a:pt x="48" y="61"/>
                    <a:pt x="11" y="101"/>
                  </a:cubicBezTo>
                  <a:cubicBezTo>
                    <a:pt x="11" y="101"/>
                    <a:pt x="11" y="101"/>
                    <a:pt x="12" y="102"/>
                  </a:cubicBezTo>
                  <a:cubicBezTo>
                    <a:pt x="48" y="68"/>
                    <a:pt x="65" y="68"/>
                    <a:pt x="101" y="102"/>
                  </a:cubicBezTo>
                  <a:cubicBezTo>
                    <a:pt x="101" y="101"/>
                    <a:pt x="101" y="101"/>
                    <a:pt x="101" y="101"/>
                  </a:cubicBezTo>
                  <a:cubicBezTo>
                    <a:pt x="101" y="101"/>
                    <a:pt x="101" y="101"/>
                    <a:pt x="102" y="101"/>
                  </a:cubicBezTo>
                  <a:cubicBezTo>
                    <a:pt x="68" y="65"/>
                    <a:pt x="68" y="48"/>
                    <a:pt x="101" y="12"/>
                  </a:cubicBezTo>
                  <a:close/>
                </a:path>
              </a:pathLst>
            </a:custGeom>
            <a:solidFill>
              <a:srgbClr val="FF9900"/>
            </a:solidFill>
            <a:ln w="317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899" name="Freeform 62"/>
            <p:cNvSpPr>
              <a:spLocks/>
            </p:cNvSpPr>
            <p:nvPr/>
          </p:nvSpPr>
          <p:spPr bwMode="auto">
            <a:xfrm>
              <a:off x="3028" y="1719"/>
              <a:ext cx="414" cy="416"/>
            </a:xfrm>
            <a:custGeom>
              <a:avLst/>
              <a:gdLst>
                <a:gd name="T0" fmla="*/ 842251 w 90"/>
                <a:gd name="T1" fmla="*/ 877820 h 90"/>
                <a:gd name="T2" fmla="*/ 852472 w 90"/>
                <a:gd name="T3" fmla="*/ 867244 h 90"/>
                <a:gd name="T4" fmla="*/ 852472 w 90"/>
                <a:gd name="T5" fmla="*/ 0 h 90"/>
                <a:gd name="T6" fmla="*/ 842251 w 90"/>
                <a:gd name="T7" fmla="*/ 0 h 90"/>
                <a:gd name="T8" fmla="*/ 0 w 90"/>
                <a:gd name="T9" fmla="*/ 0 h 90"/>
                <a:gd name="T10" fmla="*/ 0 w 90"/>
                <a:gd name="T11" fmla="*/ 0 h 90"/>
                <a:gd name="T12" fmla="*/ 0 w 90"/>
                <a:gd name="T13" fmla="*/ 0 h 90"/>
                <a:gd name="T14" fmla="*/ 0 w 90"/>
                <a:gd name="T15" fmla="*/ 0 h 90"/>
                <a:gd name="T16" fmla="*/ 0 w 90"/>
                <a:gd name="T17" fmla="*/ 867244 h 90"/>
                <a:gd name="T18" fmla="*/ 0 w 90"/>
                <a:gd name="T19" fmla="*/ 867244 h 90"/>
                <a:gd name="T20" fmla="*/ 0 w 90"/>
                <a:gd name="T21" fmla="*/ 867244 h 90"/>
                <a:gd name="T22" fmla="*/ 0 w 90"/>
                <a:gd name="T23" fmla="*/ 877820 h 90"/>
                <a:gd name="T24" fmla="*/ 842251 w 90"/>
                <a:gd name="T25" fmla="*/ 87782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0"/>
                <a:gd name="T40" fmla="*/ 0 h 90"/>
                <a:gd name="T41" fmla="*/ 90 w 90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0" h="90">
                  <a:moveTo>
                    <a:pt x="89" y="90"/>
                  </a:moveTo>
                  <a:cubicBezTo>
                    <a:pt x="90" y="90"/>
                    <a:pt x="90" y="90"/>
                    <a:pt x="90" y="89"/>
                  </a:cubicBezTo>
                  <a:cubicBezTo>
                    <a:pt x="56" y="53"/>
                    <a:pt x="56" y="36"/>
                    <a:pt x="90" y="0"/>
                  </a:cubicBezTo>
                  <a:cubicBezTo>
                    <a:pt x="90" y="0"/>
                    <a:pt x="90" y="0"/>
                    <a:pt x="89" y="0"/>
                  </a:cubicBezTo>
                  <a:cubicBezTo>
                    <a:pt x="53" y="33"/>
                    <a:pt x="36" y="33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3" y="36"/>
                    <a:pt x="33" y="53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36" y="57"/>
                    <a:pt x="53" y="57"/>
                    <a:pt x="89" y="90"/>
                  </a:cubicBezTo>
                  <a:close/>
                </a:path>
              </a:pathLst>
            </a:custGeom>
            <a:solidFill>
              <a:srgbClr val="8069B0"/>
            </a:solidFill>
            <a:ln w="3175">
              <a:solidFill>
                <a:srgbClr val="8069B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900" name="Rectangle 63"/>
            <p:cNvSpPr>
              <a:spLocks noChangeArrowheads="1"/>
            </p:cNvSpPr>
            <p:nvPr/>
          </p:nvSpPr>
          <p:spPr bwMode="auto">
            <a:xfrm>
              <a:off x="2880" y="3066"/>
              <a:ext cx="105" cy="10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36884" name="Text Box 66"/>
          <p:cNvSpPr txBox="1">
            <a:spLocks noChangeArrowheads="1"/>
          </p:cNvSpPr>
          <p:nvPr/>
        </p:nvSpPr>
        <p:spPr bwMode="auto">
          <a:xfrm>
            <a:off x="1214438" y="5486400"/>
            <a:ext cx="32639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>
                <a:solidFill>
                  <a:schemeClr val="bg1"/>
                </a:solidFill>
              </a:rPr>
              <a:t>http://www.vl-e.nl/</a:t>
            </a:r>
          </a:p>
          <a:p>
            <a:pPr eaLnBrk="0" hangingPunct="0"/>
            <a:r>
              <a:rPr lang="en-GB">
                <a:solidFill>
                  <a:schemeClr val="bg1"/>
                </a:solidFill>
              </a:rPr>
              <a:t>http://www.biggrid.nl/</a:t>
            </a:r>
          </a:p>
          <a:p>
            <a:pPr eaLnBrk="0" hangingPunct="0"/>
            <a:r>
              <a:rPr lang="en-GB">
                <a:solidFill>
                  <a:schemeClr val="bg1"/>
                </a:solidFill>
              </a:rPr>
              <a:t>http://www.nikhef.nl/grid/</a:t>
            </a:r>
          </a:p>
        </p:txBody>
      </p:sp>
      <p:pic>
        <p:nvPicPr>
          <p:cNvPr id="36885" name="Picture 218" descr="H:\Home\davidg\BIG\Logo\Logo\BiGGrid-Logo-invert.wmf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714875" y="1000125"/>
            <a:ext cx="38544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886" name="Group 65"/>
          <p:cNvGrpSpPr>
            <a:grpSpLocks/>
          </p:cNvGrpSpPr>
          <p:nvPr/>
        </p:nvGrpSpPr>
        <p:grpSpPr bwMode="auto">
          <a:xfrm>
            <a:off x="5214938" y="5286375"/>
            <a:ext cx="3429000" cy="928688"/>
            <a:chOff x="4382830" y="4857760"/>
            <a:chExt cx="4046822" cy="1071570"/>
          </a:xfrm>
        </p:grpSpPr>
        <p:pic>
          <p:nvPicPr>
            <p:cNvPr id="36887" name="Picture 11" descr="H:\Home\davidg\Template\Logos\pdp-invert.png"/>
            <p:cNvPicPr>
              <a:picLocks noChangeAspect="1" noChangeArrowheads="1"/>
            </p:cNvPicPr>
            <p:nvPr/>
          </p:nvPicPr>
          <p:blipFill>
            <a:blip r:embed="rId3" cstate="print">
              <a:lum bright="-16000"/>
            </a:blip>
            <a:srcRect/>
            <a:stretch>
              <a:fillRect/>
            </a:stretch>
          </p:blipFill>
          <p:spPr bwMode="auto">
            <a:xfrm>
              <a:off x="7119956" y="5000636"/>
              <a:ext cx="1309696" cy="76135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6888" name="Picture 12" descr="H:\Home\davidg\Template\Logos\NIKHEF-invert.wm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82830" y="4857760"/>
              <a:ext cx="2437472" cy="1071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5400000">
                                      <p:cBhvr>
                                        <p:cTn id="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71480"/>
            <a:ext cx="2463379" cy="3214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571480"/>
            <a:ext cx="4911476" cy="19621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67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857232"/>
            <a:ext cx="4529146" cy="42167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67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2500306"/>
            <a:ext cx="2894802" cy="3857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674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83522">
            <a:off x="4071934" y="4714884"/>
            <a:ext cx="4729155" cy="18404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674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2500306"/>
            <a:ext cx="3938390" cy="2214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 bwMode="auto">
          <a:xfrm>
            <a:off x="2714612" y="2428868"/>
            <a:ext cx="4572032" cy="292895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Makes </a:t>
            </a:r>
            <a:br>
              <a:rPr lang="en-GB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GB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e-Research Happen ...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normalizeH="0" baseline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76275"/>
          </a:xfrm>
        </p:spPr>
        <p:txBody>
          <a:bodyPr/>
          <a:lstStyle/>
          <a:p>
            <a:r>
              <a:rPr lang="en-US" dirty="0" smtClean="0"/>
              <a:t>e-Infrastructure for Research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214282" y="1357298"/>
            <a:ext cx="6286500" cy="1214437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dirty="0" smtClean="0"/>
              <a:t>World Wide Web (1990) – sharing information</a:t>
            </a:r>
          </a:p>
          <a:p>
            <a:pPr>
              <a:buFontTx/>
              <a:buNone/>
            </a:pPr>
            <a:r>
              <a:rPr lang="en-US" sz="2000" dirty="0" smtClean="0"/>
              <a:t>Grid (1997) – sharing computers and storage</a:t>
            </a:r>
          </a:p>
          <a:p>
            <a:pPr>
              <a:buFontTx/>
              <a:buNone/>
            </a:pPr>
            <a:r>
              <a:rPr lang="en-US" sz="2000" dirty="0" smtClean="0"/>
              <a:t>Clouds (2007) – commoditizing the Grid</a:t>
            </a:r>
          </a:p>
        </p:txBody>
      </p:sp>
      <p:pic>
        <p:nvPicPr>
          <p:cNvPr id="54274" name="Picture 2" descr="C:\Data\Images\photos-Gabby\Selectie\Datacenter\_MG_2484-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78" y="928670"/>
            <a:ext cx="1965325" cy="3270250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8197" name="Rectangle 3"/>
          <p:cNvSpPr>
            <a:spLocks noChangeArrowheads="1"/>
          </p:cNvSpPr>
          <p:nvPr/>
        </p:nvSpPr>
        <p:spPr bwMode="auto">
          <a:xfrm>
            <a:off x="5511800" y="4202113"/>
            <a:ext cx="3400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/>
              <a:t>more than one computer</a:t>
            </a: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3" y="3429000"/>
            <a:ext cx="296308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101600" y="2928938"/>
            <a:ext cx="4019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/>
              <a:t>more than one place on earth</a:t>
            </a: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4857760"/>
            <a:ext cx="2325686" cy="174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8201" name="Rectangle 8"/>
          <p:cNvSpPr>
            <a:spLocks noChangeArrowheads="1"/>
          </p:cNvSpPr>
          <p:nvPr/>
        </p:nvSpPr>
        <p:spPr bwMode="auto">
          <a:xfrm>
            <a:off x="187325" y="6215063"/>
            <a:ext cx="3213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b="1"/>
              <a:t>more than one science!</a:t>
            </a:r>
          </a:p>
        </p:txBody>
      </p:sp>
      <p:sp>
        <p:nvSpPr>
          <p:cNvPr id="8202" name="Rectangle 9"/>
          <p:cNvSpPr>
            <a:spLocks noChangeArrowheads="1"/>
          </p:cNvSpPr>
          <p:nvPr/>
        </p:nvSpPr>
        <p:spPr bwMode="auto">
          <a:xfrm>
            <a:off x="7072313" y="6286500"/>
            <a:ext cx="185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b="1"/>
              <a:t>more than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03275"/>
          </a:xfrm>
        </p:spPr>
        <p:txBody>
          <a:bodyPr/>
          <a:lstStyle/>
          <a:p>
            <a:pPr eaLnBrk="1" hangingPunct="1"/>
            <a:r>
              <a:rPr lang="en-GB" dirty="0" smtClean="0"/>
              <a:t>And Why Do We Need It?</a:t>
            </a:r>
          </a:p>
        </p:txBody>
      </p:sp>
      <p:graphicFrame>
        <p:nvGraphicFramePr>
          <p:cNvPr id="83972" name="Group 4"/>
          <p:cNvGraphicFramePr>
            <a:graphicFrameLocks noGrp="1"/>
          </p:cNvGraphicFramePr>
          <p:nvPr/>
        </p:nvGraphicFramePr>
        <p:xfrm>
          <a:off x="428596" y="2530491"/>
          <a:ext cx="8281987" cy="3827467"/>
        </p:xfrm>
        <a:graphic>
          <a:graphicData uri="http://schemas.openxmlformats.org/drawingml/2006/table">
            <a:tbl>
              <a:tblPr/>
              <a:tblGrid>
                <a:gridCol w="4678362"/>
                <a:gridCol w="1839913"/>
                <a:gridCol w="1763712"/>
              </a:tblGrid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The Bible</a:t>
                      </a:r>
                    </a:p>
                  </a:txBody>
                  <a:tcPr marL="90000" marR="90000" marT="36000" marB="3600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MByte</a:t>
                      </a:r>
                    </a:p>
                  </a:txBody>
                  <a:tcPr marL="90000" marR="90000" marT="36000" marB="36000" horzOverflow="overflow">
                    <a:lnL cap="flat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Your own digital photographs</a:t>
                      </a:r>
                    </a:p>
                  </a:txBody>
                  <a:tcPr marL="90000" marR="90000" marT="36000" marB="3600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MByte/image</a:t>
                      </a:r>
                    </a:p>
                  </a:txBody>
                  <a:tcPr marL="90000" marR="90000" marT="36000" marB="36000" horzOverflow="overflow">
                    <a:lnL cap="flat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Bio-informatics databases</a:t>
                      </a:r>
                    </a:p>
                  </a:txBody>
                  <a:tcPr marL="90000" marR="90000" marT="36000" marB="3600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500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GByte each</a:t>
                      </a:r>
                    </a:p>
                  </a:txBody>
                  <a:tcPr marL="90000" marR="90000" marT="36000" marB="36000" horzOverflow="overflow">
                    <a:lnL cap="flat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Refereed journal papers</a:t>
                      </a:r>
                    </a:p>
                  </a:txBody>
                  <a:tcPr marL="90000" marR="90000" marT="36000" marB="3600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TByte/yr</a:t>
                      </a:r>
                    </a:p>
                  </a:txBody>
                  <a:tcPr marL="90000" marR="90000" marT="36000" marB="36000" horzOverflow="overflow">
                    <a:lnL cap="flat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Satellite world imagery</a:t>
                      </a:r>
                    </a:p>
                  </a:txBody>
                  <a:tcPr marL="90000" marR="90000" marT="36000" marB="3600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TByte/yr</a:t>
                      </a:r>
                    </a:p>
                  </a:txBody>
                  <a:tcPr marL="90000" marR="90000" marT="36000" marB="36000" horzOverflow="overflow">
                    <a:lnL cap="flat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Large Synoptic Survey Telescope</a:t>
                      </a:r>
                    </a:p>
                  </a:txBody>
                  <a:tcPr marL="90000" marR="90000" marT="36000" marB="3600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30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Tbyte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/day</a:t>
                      </a:r>
                    </a:p>
                  </a:txBody>
                  <a:tcPr marL="90000" marR="90000" marT="36000" marB="36000" horzOverflow="overflow">
                    <a:lnL cap="flat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Internet Archive 1996-2002</a:t>
                      </a:r>
                    </a:p>
                  </a:txBody>
                  <a:tcPr marL="90000" marR="90000" marT="36000" marB="3600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100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Tbyte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36000" marB="36000" horzOverflow="overflow">
                    <a:lnL cap="flat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Web downloads for Google indexing</a:t>
                      </a:r>
                    </a:p>
                  </a:txBody>
                  <a:tcPr marL="90000" marR="90000" marT="36000" marB="3600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PByte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/yr</a:t>
                      </a:r>
                    </a:p>
                  </a:txBody>
                  <a:tcPr marL="90000" marR="90000" marT="36000" marB="36000" horzOverflow="overflow">
                    <a:lnL cap="flat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Large Hadron Collider physics</a:t>
                      </a:r>
                    </a:p>
                  </a:txBody>
                  <a:tcPr marL="90000" marR="90000" marT="36000" marB="3600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PByte/yr</a:t>
                      </a:r>
                    </a:p>
                  </a:txBody>
                  <a:tcPr marL="90000" marR="90000" marT="36000" marB="36000" horzOverflow="overflow">
                    <a:lnL cap="flat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Astronomy tomorrow: SKA</a:t>
                      </a:r>
                    </a:p>
                  </a:txBody>
                  <a:tcPr marL="90000" marR="90000" marT="36000" marB="3600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365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PByte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/yr</a:t>
                      </a:r>
                    </a:p>
                  </a:txBody>
                  <a:tcPr marL="90000" marR="90000" marT="36000" marB="36000" horzOverflow="overflow">
                    <a:lnL cap="flat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264" name="Text Box 50"/>
          <p:cNvSpPr txBox="1">
            <a:spLocks noChangeArrowheads="1"/>
          </p:cNvSpPr>
          <p:nvPr/>
        </p:nvSpPr>
        <p:spPr bwMode="auto">
          <a:xfrm>
            <a:off x="642910" y="1357298"/>
            <a:ext cx="78486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>
                <a:solidFill>
                  <a:srgbClr val="C00000"/>
                </a:solidFill>
              </a:rPr>
              <a:t>Enhanced Science needs more and more computations and</a:t>
            </a:r>
          </a:p>
          <a:p>
            <a:pPr algn="ctr">
              <a:spcBef>
                <a:spcPct val="50000"/>
              </a:spcBef>
            </a:pPr>
            <a:r>
              <a:rPr lang="en-GB" b="1" dirty="0">
                <a:solidFill>
                  <a:srgbClr val="C00000"/>
                </a:solidFill>
              </a:rPr>
              <a:t>Collected data in science and industry grows exponentially</a:t>
            </a:r>
          </a:p>
        </p:txBody>
      </p:sp>
      <p:sp>
        <p:nvSpPr>
          <p:cNvPr id="9265" name="Text Box 50"/>
          <p:cNvSpPr txBox="1">
            <a:spLocks noChangeArrowheads="1"/>
          </p:cNvSpPr>
          <p:nvPr/>
        </p:nvSpPr>
        <p:spPr bwMode="auto">
          <a:xfrm>
            <a:off x="642938" y="6488113"/>
            <a:ext cx="7848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>
                <a:solidFill>
                  <a:srgbClr val="C00000"/>
                </a:solidFill>
              </a:rPr>
              <a:t>1 Petabyte = 1 000 000 000 Megabyte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LHCprom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400" y="447675"/>
            <a:ext cx="9169400" cy="641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571480"/>
            <a:ext cx="8278813" cy="587375"/>
          </a:xfrm>
        </p:spPr>
        <p:txBody>
          <a:bodyPr/>
          <a:lstStyle/>
          <a:p>
            <a:pPr eaLnBrk="1" hangingPunct="1"/>
            <a:r>
              <a:rPr lang="en-GB" dirty="0" smtClean="0"/>
              <a:t>Computing for </a:t>
            </a:r>
            <a:r>
              <a:rPr lang="en-GB" dirty="0" smtClean="0"/>
              <a:t>Sub-Atomic </a:t>
            </a:r>
            <a:r>
              <a:rPr lang="en-GB" dirty="0" smtClean="0"/>
              <a:t>Physics</a:t>
            </a:r>
            <a:endParaRPr lang="en-GB" dirty="0" smtClean="0"/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-11113" y="1485900"/>
            <a:ext cx="8975726" cy="2362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5738" indent="-185738">
              <a:spcBef>
                <a:spcPct val="50000"/>
              </a:spcBef>
            </a:pPr>
            <a:r>
              <a:rPr lang="en-GB" sz="2400" b="1" dirty="0" smtClean="0">
                <a:solidFill>
                  <a:schemeClr val="bg1"/>
                </a:solidFill>
              </a:rPr>
              <a:t>Example: the Large </a:t>
            </a:r>
            <a:r>
              <a:rPr lang="en-GB" sz="2400" b="1" dirty="0">
                <a:solidFill>
                  <a:schemeClr val="bg1"/>
                </a:solidFill>
              </a:rPr>
              <a:t>Hadron Collider</a:t>
            </a:r>
          </a:p>
          <a:p>
            <a:pPr marL="185738" indent="-185738">
              <a:spcBef>
                <a:spcPct val="50000"/>
              </a:spcBef>
              <a:buFontTx/>
              <a:buChar char="•"/>
            </a:pPr>
            <a:r>
              <a:rPr lang="en-GB" sz="1900" b="1" dirty="0" smtClean="0">
                <a:solidFill>
                  <a:schemeClr val="bg1"/>
                </a:solidFill>
              </a:rPr>
              <a:t>looking </a:t>
            </a:r>
            <a:r>
              <a:rPr lang="en-GB" sz="1900" b="1" dirty="0">
                <a:solidFill>
                  <a:schemeClr val="bg1"/>
                </a:solidFill>
              </a:rPr>
              <a:t>at the </a:t>
            </a:r>
            <a:br>
              <a:rPr lang="en-GB" sz="1900" b="1" dirty="0">
                <a:solidFill>
                  <a:schemeClr val="bg1"/>
                </a:solidFill>
              </a:rPr>
            </a:br>
            <a:r>
              <a:rPr lang="en-GB" sz="1900" b="1" dirty="0">
                <a:solidFill>
                  <a:schemeClr val="bg1"/>
                </a:solidFill>
              </a:rPr>
              <a:t>fundamental forces of </a:t>
            </a:r>
            <a:r>
              <a:rPr lang="en-GB" sz="1900" b="1" dirty="0" smtClean="0">
                <a:solidFill>
                  <a:schemeClr val="bg1"/>
                </a:solidFill>
              </a:rPr>
              <a:t>nature</a:t>
            </a:r>
            <a:br>
              <a:rPr lang="en-GB" sz="1900" b="1" dirty="0" smtClean="0">
                <a:solidFill>
                  <a:schemeClr val="bg1"/>
                </a:solidFill>
              </a:rPr>
            </a:br>
            <a:endParaRPr lang="en-GB" sz="1900" b="1" dirty="0">
              <a:solidFill>
                <a:schemeClr val="bg1"/>
              </a:solidFill>
            </a:endParaRPr>
          </a:p>
          <a:p>
            <a:pPr marL="185738" indent="-185738">
              <a:spcBef>
                <a:spcPct val="50000"/>
              </a:spcBef>
              <a:buFontTx/>
              <a:buChar char="•"/>
            </a:pPr>
            <a:r>
              <a:rPr lang="en-GB" sz="1900" b="1" dirty="0">
                <a:solidFill>
                  <a:schemeClr val="bg1"/>
                </a:solidFill>
              </a:rPr>
              <a:t>27 km circumference</a:t>
            </a:r>
          </a:p>
          <a:p>
            <a:pPr marL="185738" indent="-185738">
              <a:spcBef>
                <a:spcPct val="50000"/>
              </a:spcBef>
              <a:buFontTx/>
              <a:buChar char="•"/>
            </a:pPr>
            <a:r>
              <a:rPr lang="en-GB" sz="1900" b="1" dirty="0">
                <a:solidFill>
                  <a:schemeClr val="bg1"/>
                </a:solidFill>
              </a:rPr>
              <a:t>Located at CERN, Geneva, CH</a:t>
            </a:r>
          </a:p>
        </p:txBody>
      </p:sp>
      <p:pic>
        <p:nvPicPr>
          <p:cNvPr id="11270" name="Picture 26" descr="cern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9788" y="5900738"/>
            <a:ext cx="611187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1" name="Rectangle 27"/>
          <p:cNvSpPr>
            <a:spLocks noChangeArrowheads="1"/>
          </p:cNvSpPr>
          <p:nvPr/>
        </p:nvSpPr>
        <p:spPr bwMode="auto">
          <a:xfrm>
            <a:off x="0" y="4378325"/>
            <a:ext cx="9144000" cy="646331"/>
          </a:xfrm>
          <a:prstGeom prst="rect">
            <a:avLst/>
          </a:prstGeom>
          <a:solidFill>
            <a:srgbClr val="0000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>
                <a:solidFill>
                  <a:schemeClr val="bg1"/>
                </a:solidFill>
              </a:rPr>
              <a:t>~ 20 </a:t>
            </a:r>
            <a:r>
              <a:rPr lang="en-GB" b="1" dirty="0" smtClean="0">
                <a:solidFill>
                  <a:schemeClr val="bg1"/>
                </a:solidFill>
              </a:rPr>
              <a:t>000 000 Gigabyte per year</a:t>
            </a:r>
            <a:br>
              <a:rPr lang="en-GB" b="1" dirty="0" smtClean="0">
                <a:solidFill>
                  <a:schemeClr val="bg1"/>
                </a:solidFill>
              </a:rPr>
            </a:br>
            <a:r>
              <a:rPr lang="en-GB" b="1" dirty="0" smtClean="0">
                <a:solidFill>
                  <a:schemeClr val="bg1"/>
                </a:solidFill>
              </a:rPr>
              <a:t>~        60 </a:t>
            </a:r>
            <a:r>
              <a:rPr lang="en-GB" b="1" dirty="0">
                <a:solidFill>
                  <a:schemeClr val="bg1"/>
                </a:solidFill>
              </a:rPr>
              <a:t>000 modern </a:t>
            </a:r>
            <a:r>
              <a:rPr lang="en-GB" b="1" dirty="0" smtClean="0">
                <a:solidFill>
                  <a:schemeClr val="bg1"/>
                </a:solidFill>
              </a:rPr>
              <a:t>PC-style </a:t>
            </a:r>
            <a:r>
              <a:rPr lang="en-GB" b="1" dirty="0">
                <a:solidFill>
                  <a:schemeClr val="bg1"/>
                </a:solidFill>
              </a:rPr>
              <a:t>computers</a:t>
            </a:r>
          </a:p>
        </p:txBody>
      </p:sp>
      <p:grpSp>
        <p:nvGrpSpPr>
          <p:cNvPr id="27" name="Group 4"/>
          <p:cNvGrpSpPr>
            <a:grpSpLocks/>
          </p:cNvGrpSpPr>
          <p:nvPr/>
        </p:nvGrpSpPr>
        <p:grpSpPr bwMode="auto">
          <a:xfrm>
            <a:off x="6750050" y="0"/>
            <a:ext cx="2393950" cy="6858000"/>
            <a:chOff x="4252" y="0"/>
            <a:chExt cx="1508" cy="4320"/>
          </a:xfrm>
        </p:grpSpPr>
        <p:pic>
          <p:nvPicPr>
            <p:cNvPr id="28" name="Picture 5" descr="cdpil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52" y="0"/>
              <a:ext cx="1508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Text Box 6"/>
            <p:cNvSpPr txBox="1">
              <a:spLocks noChangeArrowheads="1"/>
            </p:cNvSpPr>
            <p:nvPr/>
          </p:nvSpPr>
          <p:spPr bwMode="auto">
            <a:xfrm>
              <a:off x="4378" y="1940"/>
              <a:ext cx="6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200" b="1" i="1"/>
                <a:t>Concorde</a:t>
              </a:r>
            </a:p>
            <a:p>
              <a:pPr algn="ctr" eaLnBrk="0" hangingPunct="0"/>
              <a:r>
                <a:rPr lang="en-US" sz="1200" b="1" i="1"/>
                <a:t>(15 Km)</a:t>
              </a:r>
            </a:p>
          </p:txBody>
        </p:sp>
        <p:sp>
          <p:nvSpPr>
            <p:cNvPr id="30" name="Line 7"/>
            <p:cNvSpPr>
              <a:spLocks noChangeShapeType="1"/>
            </p:cNvSpPr>
            <p:nvPr/>
          </p:nvSpPr>
          <p:spPr bwMode="auto">
            <a:xfrm flipV="1">
              <a:off x="4656" y="1776"/>
              <a:ext cx="4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Text Box 8"/>
            <p:cNvSpPr txBox="1">
              <a:spLocks noChangeArrowheads="1"/>
            </p:cNvSpPr>
            <p:nvPr/>
          </p:nvSpPr>
          <p:spPr bwMode="auto">
            <a:xfrm>
              <a:off x="4800" y="0"/>
              <a:ext cx="56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 i="1"/>
                <a:t>Balloon</a:t>
              </a:r>
            </a:p>
            <a:p>
              <a:pPr eaLnBrk="0" hangingPunct="0"/>
              <a:r>
                <a:rPr lang="en-US" sz="1200" b="1" i="1"/>
                <a:t>(30 Km)</a:t>
              </a:r>
            </a:p>
          </p:txBody>
        </p:sp>
        <p:sp>
          <p:nvSpPr>
            <p:cNvPr id="32" name="Line 9"/>
            <p:cNvSpPr>
              <a:spLocks noChangeShapeType="1"/>
            </p:cNvSpPr>
            <p:nvPr/>
          </p:nvSpPr>
          <p:spPr bwMode="auto">
            <a:xfrm flipH="1">
              <a:off x="4608" y="14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Text Box 10"/>
            <p:cNvSpPr txBox="1">
              <a:spLocks noChangeArrowheads="1"/>
            </p:cNvSpPr>
            <p:nvPr/>
          </p:nvSpPr>
          <p:spPr bwMode="auto">
            <a:xfrm>
              <a:off x="4751" y="528"/>
              <a:ext cx="1009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 i="1"/>
                <a:t>CD stack with</a:t>
              </a:r>
            </a:p>
            <a:p>
              <a:pPr eaLnBrk="0" hangingPunct="0"/>
              <a:r>
                <a:rPr lang="en-US" sz="1200" b="1" i="1"/>
                <a:t>1 year LHC data!</a:t>
              </a:r>
            </a:p>
            <a:p>
              <a:pPr eaLnBrk="0" hangingPunct="0"/>
              <a:r>
                <a:rPr lang="en-US" sz="1200" b="1" i="1"/>
                <a:t>(~ 20 Km)</a:t>
              </a:r>
            </a:p>
          </p:txBody>
        </p:sp>
        <p:sp>
          <p:nvSpPr>
            <p:cNvPr id="34" name="Line 11"/>
            <p:cNvSpPr>
              <a:spLocks noChangeShapeType="1"/>
            </p:cNvSpPr>
            <p:nvPr/>
          </p:nvSpPr>
          <p:spPr bwMode="auto">
            <a:xfrm>
              <a:off x="5040" y="912"/>
              <a:ext cx="192" cy="192"/>
            </a:xfrm>
            <a:prstGeom prst="line">
              <a:avLst/>
            </a:prstGeom>
            <a:noFill/>
            <a:ln w="952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Text Box 12"/>
            <p:cNvSpPr txBox="1">
              <a:spLocks noChangeArrowheads="1"/>
            </p:cNvSpPr>
            <p:nvPr/>
          </p:nvSpPr>
          <p:spPr bwMode="auto">
            <a:xfrm>
              <a:off x="4416" y="3120"/>
              <a:ext cx="61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 i="1"/>
                <a:t>Mt. Blanc</a:t>
              </a:r>
            </a:p>
            <a:p>
              <a:pPr eaLnBrk="0" hangingPunct="0"/>
              <a:r>
                <a:rPr lang="en-US" sz="1200" b="1" i="1"/>
                <a:t>(4.8 Km)</a:t>
              </a:r>
            </a:p>
          </p:txBody>
        </p:sp>
        <p:sp>
          <p:nvSpPr>
            <p:cNvPr id="36" name="Line 13"/>
            <p:cNvSpPr>
              <a:spLocks noChangeShapeType="1"/>
            </p:cNvSpPr>
            <p:nvPr/>
          </p:nvSpPr>
          <p:spPr bwMode="auto">
            <a:xfrm>
              <a:off x="4992" y="3360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4" descr="logopla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3730625"/>
            <a:ext cx="577850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5" descr="logopla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4725" y="3979863"/>
            <a:ext cx="576263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6" descr="logopla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4788" y="4395788"/>
            <a:ext cx="5778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7" descr="logopla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8888" y="4478338"/>
            <a:ext cx="5778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8" descr="logopla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5800" y="2649538"/>
            <a:ext cx="5778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Picture 9" descr="datagridpla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038" y="1751013"/>
            <a:ext cx="6669087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8" name="Rectangle 18"/>
          <p:cNvSpPr>
            <a:spLocks noChangeArrowheads="1"/>
          </p:cNvSpPr>
          <p:nvPr/>
        </p:nvSpPr>
        <p:spPr bwMode="auto">
          <a:xfrm>
            <a:off x="142875" y="1103313"/>
            <a:ext cx="3465513" cy="7381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en-GB" sz="1400" dirty="0">
                <a:solidFill>
                  <a:srgbClr val="000066"/>
                </a:solidFill>
                <a:latin typeface="+mj-lt"/>
                <a:cs typeface="+mn-cs"/>
              </a:rPr>
              <a:t>Work regardless of geographical location, interact with colleagues, share and access data</a:t>
            </a:r>
            <a:endParaRPr lang="it-IT" sz="1400" dirty="0">
              <a:latin typeface="+mj-lt"/>
              <a:cs typeface="+mn-cs"/>
            </a:endParaRPr>
          </a:p>
        </p:txBody>
      </p:sp>
      <p:graphicFrame>
        <p:nvGraphicFramePr>
          <p:cNvPr id="3074" name="Object 20"/>
          <p:cNvGraphicFramePr>
            <a:graphicFrameLocks noChangeAspect="1"/>
          </p:cNvGraphicFramePr>
          <p:nvPr/>
        </p:nvGraphicFramePr>
        <p:xfrm>
          <a:off x="6896120" y="3071810"/>
          <a:ext cx="604838" cy="868363"/>
        </p:xfrm>
        <a:graphic>
          <a:graphicData uri="http://schemas.openxmlformats.org/presentationml/2006/ole">
            <p:oleObj spid="_x0000_s3074" name="ClipArt" r:id="rId5" imgW="3676190" imgH="5714286" progId="">
              <p:embed/>
            </p:oleObj>
          </a:graphicData>
        </a:graphic>
      </p:graphicFrame>
      <p:sp>
        <p:nvSpPr>
          <p:cNvPr id="3089" name="Rectangle 21"/>
          <p:cNvSpPr>
            <a:spLocks noChangeArrowheads="1"/>
          </p:cNvSpPr>
          <p:nvPr/>
        </p:nvSpPr>
        <p:spPr bwMode="auto">
          <a:xfrm>
            <a:off x="6069013" y="4813300"/>
            <a:ext cx="3074987" cy="73866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srgbClr val="000066"/>
                </a:solidFill>
                <a:latin typeface="+mj-lt"/>
                <a:cs typeface="+mn-cs"/>
              </a:rPr>
              <a:t>Scientific instruments, libraries and experiments provide huge amounts of </a:t>
            </a:r>
            <a:r>
              <a:rPr lang="en-GB" sz="1400" dirty="0" smtClean="0">
                <a:solidFill>
                  <a:srgbClr val="000066"/>
                </a:solidFill>
                <a:latin typeface="+mj-lt"/>
                <a:cs typeface="+mn-cs"/>
              </a:rPr>
              <a:t>data</a:t>
            </a:r>
            <a:endParaRPr lang="it-IT" sz="1400" dirty="0">
              <a:latin typeface="+mj-lt"/>
              <a:cs typeface="+mn-cs"/>
            </a:endParaRPr>
          </a:p>
        </p:txBody>
      </p:sp>
      <p:graphicFrame>
        <p:nvGraphicFramePr>
          <p:cNvPr id="3075" name="Object 22"/>
          <p:cNvGraphicFramePr>
            <a:graphicFrameLocks noChangeAspect="1"/>
          </p:cNvGraphicFramePr>
          <p:nvPr/>
        </p:nvGraphicFramePr>
        <p:xfrm>
          <a:off x="6324616" y="3643314"/>
          <a:ext cx="554038" cy="776287"/>
        </p:xfrm>
        <a:graphic>
          <a:graphicData uri="http://schemas.openxmlformats.org/presentationml/2006/ole">
            <p:oleObj spid="_x0000_s3075" name="ClipArt" r:id="rId6" imgW="3771429" imgH="5714286" progId="">
              <p:embed/>
            </p:oleObj>
          </a:graphicData>
        </a:graphic>
      </p:graphicFrame>
      <p:pic>
        <p:nvPicPr>
          <p:cNvPr id="3090" name="Picture 23" descr="01a0158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57832" y="4260849"/>
            <a:ext cx="8493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1" name="Text Box 24"/>
          <p:cNvSpPr txBox="1">
            <a:spLocks noChangeArrowheads="1"/>
          </p:cNvSpPr>
          <p:nvPr/>
        </p:nvSpPr>
        <p:spPr bwMode="auto">
          <a:xfrm>
            <a:off x="6300788" y="6629400"/>
            <a:ext cx="2843212" cy="23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en-GB" sz="1000" dirty="0" smtClean="0">
                <a:solidFill>
                  <a:srgbClr val="000066"/>
                </a:solidFill>
                <a:latin typeface="Comic Sans MS" pitchFamily="66" charset="0"/>
              </a:rPr>
              <a:t>Graphic: </a:t>
            </a:r>
            <a:r>
              <a:rPr lang="en-GB" sz="1000" dirty="0">
                <a:solidFill>
                  <a:srgbClr val="000066"/>
                </a:solidFill>
                <a:latin typeface="Comic Sans MS" pitchFamily="66" charset="0"/>
              </a:rPr>
              <a:t>Federico.Carminati@cern.ch</a:t>
            </a:r>
          </a:p>
        </p:txBody>
      </p:sp>
      <p:pic>
        <p:nvPicPr>
          <p:cNvPr id="3092" name="Picture 25" descr="atlas-ope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71934" y="4429132"/>
            <a:ext cx="2209800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3" name="Rectangle 26"/>
          <p:cNvSpPr>
            <a:spLocks noGrp="1" noChangeArrowheads="1"/>
          </p:cNvSpPr>
          <p:nvPr>
            <p:ph type="title"/>
          </p:nvPr>
        </p:nvSpPr>
        <p:spPr>
          <a:xfrm>
            <a:off x="285750" y="476250"/>
            <a:ext cx="8701088" cy="533400"/>
          </a:xfrm>
        </p:spPr>
        <p:txBody>
          <a:bodyPr/>
          <a:lstStyle/>
          <a:p>
            <a:pPr algn="r" eaLnBrk="1" hangingPunct="1"/>
            <a:r>
              <a:rPr lang="en-GB" sz="2600" dirty="0" smtClean="0"/>
              <a:t>Beyond the Web: Grids for e-Science</a:t>
            </a:r>
          </a:p>
        </p:txBody>
      </p:sp>
      <p:graphicFrame>
        <p:nvGraphicFramePr>
          <p:cNvPr id="3076" name="Object 13"/>
          <p:cNvGraphicFramePr>
            <a:graphicFrameLocks noChangeAspect="1"/>
          </p:cNvGraphicFramePr>
          <p:nvPr/>
        </p:nvGraphicFramePr>
        <p:xfrm>
          <a:off x="4656138" y="1309688"/>
          <a:ext cx="844550" cy="519112"/>
        </p:xfrm>
        <a:graphic>
          <a:graphicData uri="http://schemas.openxmlformats.org/presentationml/2006/ole">
            <p:oleObj spid="_x0000_s3076" name="ClipArt" r:id="rId9" imgW="5714286" imgH="3809524" progId="">
              <p:embed/>
            </p:oleObj>
          </a:graphicData>
        </a:graphic>
      </p:graphicFrame>
      <p:graphicFrame>
        <p:nvGraphicFramePr>
          <p:cNvPr id="3077" name="Object 14"/>
          <p:cNvGraphicFramePr>
            <a:graphicFrameLocks noChangeAspect="1"/>
          </p:cNvGraphicFramePr>
          <p:nvPr/>
        </p:nvGraphicFramePr>
        <p:xfrm>
          <a:off x="3684588" y="1697038"/>
          <a:ext cx="990600" cy="603250"/>
        </p:xfrm>
        <a:graphic>
          <a:graphicData uri="http://schemas.openxmlformats.org/presentationml/2006/ole">
            <p:oleObj spid="_x0000_s3077" name="ClipArt" r:id="rId10" imgW="5714286" imgH="3780952" progId="">
              <p:embed/>
            </p:oleObj>
          </a:graphicData>
        </a:graphic>
      </p:graphicFrame>
      <p:graphicFrame>
        <p:nvGraphicFramePr>
          <p:cNvPr id="3078" name="Object 15"/>
          <p:cNvGraphicFramePr>
            <a:graphicFrameLocks noChangeAspect="1"/>
          </p:cNvGraphicFramePr>
          <p:nvPr/>
        </p:nvGraphicFramePr>
        <p:xfrm>
          <a:off x="2874963" y="2081213"/>
          <a:ext cx="974725" cy="600075"/>
        </p:xfrm>
        <a:graphic>
          <a:graphicData uri="http://schemas.openxmlformats.org/presentationml/2006/ole">
            <p:oleObj spid="_x0000_s3078" name="ClipArt" r:id="rId11" imgW="5714286" imgH="3809524" progId="">
              <p:embed/>
            </p:oleObj>
          </a:graphicData>
        </a:graphic>
      </p:graphicFrame>
      <p:graphicFrame>
        <p:nvGraphicFramePr>
          <p:cNvPr id="3079" name="Object 16"/>
          <p:cNvGraphicFramePr>
            <a:graphicFrameLocks noChangeAspect="1"/>
          </p:cNvGraphicFramePr>
          <p:nvPr/>
        </p:nvGraphicFramePr>
        <p:xfrm>
          <a:off x="2446338" y="2413000"/>
          <a:ext cx="573087" cy="801688"/>
        </p:xfrm>
        <a:graphic>
          <a:graphicData uri="http://schemas.openxmlformats.org/presentationml/2006/ole">
            <p:oleObj spid="_x0000_s3079" name="ClipArt" r:id="rId12" imgW="3761905" imgH="5714286" progId="">
              <p:embed/>
            </p:oleObj>
          </a:graphicData>
        </a:graphic>
      </p:graphicFrame>
      <p:graphicFrame>
        <p:nvGraphicFramePr>
          <p:cNvPr id="3080" name="Object 17"/>
          <p:cNvGraphicFramePr>
            <a:graphicFrameLocks noChangeAspect="1"/>
          </p:cNvGraphicFramePr>
          <p:nvPr/>
        </p:nvGraphicFramePr>
        <p:xfrm>
          <a:off x="1951038" y="2819400"/>
          <a:ext cx="506412" cy="700088"/>
        </p:xfrm>
        <a:graphic>
          <a:graphicData uri="http://schemas.openxmlformats.org/presentationml/2006/ole">
            <p:oleObj spid="_x0000_s3080" name="ClipArt" r:id="rId13" imgW="3819048" imgH="5714286" progId="">
              <p:embed/>
            </p:oleObj>
          </a:graphicData>
        </a:graphic>
      </p:graphicFrame>
      <p:sp>
        <p:nvSpPr>
          <p:cNvPr id="3087" name="Rectangle 10"/>
          <p:cNvSpPr>
            <a:spLocks noChangeArrowheads="1"/>
          </p:cNvSpPr>
          <p:nvPr/>
        </p:nvSpPr>
        <p:spPr bwMode="auto">
          <a:xfrm>
            <a:off x="214282" y="5500702"/>
            <a:ext cx="5286380" cy="116955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 dirty="0" smtClean="0">
                <a:solidFill>
                  <a:srgbClr val="000066"/>
                </a:solidFill>
                <a:latin typeface="+mj-lt"/>
                <a:cs typeface="+mn-cs"/>
              </a:rPr>
              <a:t>Grid – enabling distributed collaboration</a:t>
            </a:r>
          </a:p>
          <a:p>
            <a:pPr indent="274638">
              <a:buFont typeface="Arial" pitchFamily="34" charset="0"/>
              <a:buChar char="•"/>
              <a:defRPr/>
            </a:pPr>
            <a:r>
              <a:rPr lang="it-IT" sz="1400" dirty="0" smtClean="0">
                <a:latin typeface="+mj-lt"/>
                <a:cs typeface="+mn-cs"/>
              </a:rPr>
              <a:t>Software enables resource sharing</a:t>
            </a:r>
          </a:p>
          <a:p>
            <a:pPr indent="274638">
              <a:buFont typeface="Arial" pitchFamily="34" charset="0"/>
              <a:buChar char="•"/>
              <a:defRPr/>
            </a:pPr>
            <a:r>
              <a:rPr lang="it-IT" sz="1400" dirty="0" smtClean="0">
                <a:latin typeface="+mj-lt"/>
                <a:cs typeface="+mn-cs"/>
              </a:rPr>
              <a:t>Community building and collaboration</a:t>
            </a:r>
          </a:p>
          <a:p>
            <a:pPr indent="274638">
              <a:buFont typeface="Arial" pitchFamily="34" charset="0"/>
              <a:buChar char="•"/>
              <a:defRPr/>
            </a:pPr>
            <a:r>
              <a:rPr lang="it-IT" sz="1400" dirty="0" smtClean="0">
                <a:latin typeface="+mj-lt"/>
                <a:cs typeface="+mn-cs"/>
              </a:rPr>
              <a:t>Access resources at any place</a:t>
            </a:r>
          </a:p>
          <a:p>
            <a:pPr indent="274638">
              <a:buFont typeface="Arial" pitchFamily="34" charset="0"/>
              <a:buChar char="•"/>
              <a:defRPr/>
            </a:pPr>
            <a:r>
              <a:rPr lang="it-IT" sz="1400" dirty="0" smtClean="0">
                <a:latin typeface="+mj-lt"/>
                <a:cs typeface="+mn-cs"/>
              </a:rPr>
              <a:t>Move your work around the world, or in to the Cloud</a:t>
            </a:r>
            <a:endParaRPr lang="it-IT" sz="1400" dirty="0">
              <a:latin typeface="+mj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5613"/>
            <a:ext cx="9144000" cy="640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6715140" y="5143512"/>
            <a:ext cx="2071702" cy="1200329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lvl="1" eaLnBrk="0" hangingPunct="0">
              <a:buFontTx/>
              <a:buChar char="•"/>
            </a:pPr>
            <a:r>
              <a:rPr lang="en-GB" b="1" dirty="0">
                <a:solidFill>
                  <a:srgbClr val="2B519A"/>
                </a:solidFill>
              </a:rPr>
              <a:t> 47 sites</a:t>
            </a:r>
          </a:p>
          <a:p>
            <a:pPr marL="0" lvl="1" eaLnBrk="0" hangingPunct="0">
              <a:buFontTx/>
              <a:buChar char="•"/>
            </a:pPr>
            <a:r>
              <a:rPr lang="en-GB" b="1" dirty="0">
                <a:solidFill>
                  <a:srgbClr val="2B519A"/>
                </a:solidFill>
              </a:rPr>
              <a:t> 15 </a:t>
            </a:r>
            <a:r>
              <a:rPr lang="en-GB" b="1" dirty="0" smtClean="0">
                <a:solidFill>
                  <a:srgbClr val="2B519A"/>
                </a:solidFill>
              </a:rPr>
              <a:t>countries</a:t>
            </a:r>
            <a:endParaRPr lang="en-GB" b="1" dirty="0">
              <a:solidFill>
                <a:srgbClr val="2B519A"/>
              </a:solidFill>
            </a:endParaRPr>
          </a:p>
          <a:p>
            <a:pPr marL="0" lvl="1" eaLnBrk="0" hangingPunct="0">
              <a:buFontTx/>
              <a:buChar char="•"/>
            </a:pPr>
            <a:r>
              <a:rPr lang="en-GB" dirty="0">
                <a:solidFill>
                  <a:srgbClr val="2B519A"/>
                </a:solidFill>
              </a:rPr>
              <a:t> 3000 CPUs</a:t>
            </a:r>
          </a:p>
          <a:p>
            <a:pPr marL="0" lvl="1" eaLnBrk="0" hangingPunct="0">
              <a:buFontTx/>
              <a:buChar char="•"/>
            </a:pPr>
            <a:r>
              <a:rPr lang="en-GB" dirty="0">
                <a:solidFill>
                  <a:srgbClr val="2B519A"/>
                </a:solidFill>
              </a:rPr>
              <a:t> 12 </a:t>
            </a:r>
            <a:r>
              <a:rPr lang="en-GB" dirty="0" err="1">
                <a:solidFill>
                  <a:srgbClr val="2B519A"/>
                </a:solidFill>
              </a:rPr>
              <a:t>TByte</a:t>
            </a:r>
            <a:r>
              <a:rPr lang="en-GB" dirty="0">
                <a:solidFill>
                  <a:srgbClr val="2B519A"/>
                </a:solidFill>
              </a:rPr>
              <a:t> disk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14282" y="6145236"/>
            <a:ext cx="6778625" cy="6413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b="1" dirty="0">
                <a:solidFill>
                  <a:srgbClr val="2B519A"/>
                </a:solidFill>
              </a:rPr>
              <a:t>over 46 million </a:t>
            </a:r>
            <a:r>
              <a:rPr lang="en-GB" b="1" dirty="0" err="1">
                <a:solidFill>
                  <a:srgbClr val="2B519A"/>
                </a:solidFill>
              </a:rPr>
              <a:t>ligands</a:t>
            </a:r>
            <a:r>
              <a:rPr lang="en-GB" b="1" dirty="0">
                <a:solidFill>
                  <a:srgbClr val="2B519A"/>
                </a:solidFill>
              </a:rPr>
              <a:t> virtually docked on malaria </a:t>
            </a:r>
            <a:br>
              <a:rPr lang="en-GB" b="1" dirty="0">
                <a:solidFill>
                  <a:srgbClr val="2B519A"/>
                </a:solidFill>
              </a:rPr>
            </a:br>
            <a:r>
              <a:rPr lang="en-GB" b="1" dirty="0">
                <a:solidFill>
                  <a:srgbClr val="2B519A"/>
                </a:solidFill>
              </a:rPr>
              <a:t>and H5N1 avian flu viruses in less than a month</a:t>
            </a:r>
          </a:p>
        </p:txBody>
      </p:sp>
      <p:sp>
        <p:nvSpPr>
          <p:cNvPr id="6" name="Text Box 40"/>
          <p:cNvSpPr txBox="1">
            <a:spLocks noChangeArrowheads="1"/>
          </p:cNvSpPr>
          <p:nvPr/>
        </p:nvSpPr>
        <p:spPr bwMode="auto">
          <a:xfrm>
            <a:off x="4775836" y="459084"/>
            <a:ext cx="3698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400" i="1" dirty="0">
                <a:solidFill>
                  <a:srgbClr val="333399"/>
                </a:solidFill>
              </a:rPr>
              <a:t>Wide-area In-</a:t>
            </a:r>
            <a:r>
              <a:rPr lang="en-GB" sz="1400" i="1" dirty="0" err="1">
                <a:solidFill>
                  <a:srgbClr val="333399"/>
                </a:solidFill>
              </a:rPr>
              <a:t>Silico</a:t>
            </a:r>
            <a:r>
              <a:rPr lang="en-GB" sz="1400" i="1" dirty="0">
                <a:solidFill>
                  <a:srgbClr val="333399"/>
                </a:solidFill>
              </a:rPr>
              <a:t> Docking On Malaria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76275"/>
          </a:xfrm>
        </p:spPr>
        <p:txBody>
          <a:bodyPr/>
          <a:lstStyle/>
          <a:p>
            <a:r>
              <a:rPr lang="en-US" smtClean="0"/>
              <a:t>Science and Corporate Grids</a:t>
            </a:r>
          </a:p>
        </p:txBody>
      </p:sp>
      <p:pic>
        <p:nvPicPr>
          <p:cNvPr id="54274" name="Picture 2" descr="H:\Home\davidg\Nikhef\images\local\20060814\IMG_26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2313" y="1143000"/>
            <a:ext cx="1731962" cy="23098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3796" name="TextBox 4"/>
          <p:cNvSpPr txBox="1">
            <a:spLocks noChangeArrowheads="1"/>
          </p:cNvSpPr>
          <p:nvPr/>
        </p:nvSpPr>
        <p:spPr bwMode="auto">
          <a:xfrm>
            <a:off x="928662" y="1357298"/>
            <a:ext cx="45005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C00000"/>
                </a:solidFill>
              </a:rPr>
              <a:t>Big </a:t>
            </a:r>
            <a:r>
              <a:rPr lang="en-US" sz="2000" b="1" dirty="0">
                <a:solidFill>
                  <a:srgbClr val="C00000"/>
                </a:solidFill>
              </a:rPr>
              <a:t>science is not alone</a:t>
            </a:r>
          </a:p>
        </p:txBody>
      </p:sp>
      <p:sp>
        <p:nvSpPr>
          <p:cNvPr id="33797" name="TextBox 5"/>
          <p:cNvSpPr txBox="1">
            <a:spLocks noChangeArrowheads="1"/>
          </p:cNvSpPr>
          <p:nvPr/>
        </p:nvSpPr>
        <p:spPr bwMode="auto">
          <a:xfrm>
            <a:off x="500034" y="2714620"/>
            <a:ext cx="67865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b="1" dirty="0"/>
              <a:t>Finance</a:t>
            </a:r>
            <a:r>
              <a:rPr lang="en-US" dirty="0"/>
              <a:t> rapid </a:t>
            </a:r>
            <a:r>
              <a:rPr lang="en-US" dirty="0" smtClean="0"/>
              <a:t>what-if analyses (oops!)</a:t>
            </a:r>
            <a:endParaRPr lang="en-US" dirty="0"/>
          </a:p>
        </p:txBody>
      </p:sp>
      <p:sp>
        <p:nvSpPr>
          <p:cNvPr id="33798" name="TextBox 6"/>
          <p:cNvSpPr txBox="1">
            <a:spLocks noChangeArrowheads="1"/>
          </p:cNvSpPr>
          <p:nvPr/>
        </p:nvSpPr>
        <p:spPr bwMode="auto">
          <a:xfrm>
            <a:off x="928662" y="2344732"/>
            <a:ext cx="5143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 dirty="0"/>
              <a:t>Aerospace</a:t>
            </a:r>
            <a:r>
              <a:rPr lang="en-US" dirty="0"/>
              <a:t> </a:t>
            </a:r>
            <a:r>
              <a:rPr lang="en-US" dirty="0" err="1"/>
              <a:t>modelling</a:t>
            </a:r>
            <a:r>
              <a:rPr lang="en-US" dirty="0"/>
              <a:t> air flow and stress</a:t>
            </a:r>
          </a:p>
        </p:txBody>
      </p:sp>
      <p:sp>
        <p:nvSpPr>
          <p:cNvPr id="33799" name="TextBox 7"/>
          <p:cNvSpPr txBox="1">
            <a:spLocks noChangeArrowheads="1"/>
          </p:cNvSpPr>
          <p:nvPr/>
        </p:nvSpPr>
        <p:spPr bwMode="auto">
          <a:xfrm>
            <a:off x="357188" y="5500688"/>
            <a:ext cx="85725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i="1" dirty="0"/>
              <a:t>But although the parallelism is convenient, managing complexity in a large-scale environment is not … and cooling and power constraints limit the data centre … the grid </a:t>
            </a:r>
            <a:r>
              <a:rPr lang="en-US" i="1" dirty="0" smtClean="0"/>
              <a:t>could help do the work in the ‘greenest’ place</a:t>
            </a:r>
            <a:endParaRPr lang="en-US" i="1" dirty="0"/>
          </a:p>
        </p:txBody>
      </p:sp>
      <p:pic>
        <p:nvPicPr>
          <p:cNvPr id="2253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2928934"/>
            <a:ext cx="2571768" cy="260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3801" name="TextBox 9"/>
          <p:cNvSpPr txBox="1">
            <a:spLocks noChangeArrowheads="1"/>
          </p:cNvSpPr>
          <p:nvPr/>
        </p:nvSpPr>
        <p:spPr bwMode="auto">
          <a:xfrm>
            <a:off x="176213" y="3143248"/>
            <a:ext cx="5143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 dirty="0"/>
              <a:t>Climate </a:t>
            </a:r>
            <a:r>
              <a:rPr lang="en-US" b="1" dirty="0" err="1"/>
              <a:t>modelling</a:t>
            </a:r>
            <a:endParaRPr lang="en-US" b="1" dirty="0"/>
          </a:p>
        </p:txBody>
      </p:sp>
      <p:sp>
        <p:nvSpPr>
          <p:cNvPr id="33802" name="TextBox 10"/>
          <p:cNvSpPr txBox="1">
            <a:spLocks noChangeArrowheads="1"/>
          </p:cNvSpPr>
          <p:nvPr/>
        </p:nvSpPr>
        <p:spPr bwMode="auto">
          <a:xfrm>
            <a:off x="214282" y="1928802"/>
            <a:ext cx="3000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 dirty="0"/>
              <a:t>Medical imaging</a:t>
            </a:r>
          </a:p>
        </p:txBody>
      </p:sp>
      <p:sp>
        <p:nvSpPr>
          <p:cNvPr id="33803" name="TextBox 11"/>
          <p:cNvSpPr txBox="1">
            <a:spLocks noChangeArrowheads="1"/>
          </p:cNvSpPr>
          <p:nvPr/>
        </p:nvSpPr>
        <p:spPr bwMode="auto">
          <a:xfrm>
            <a:off x="571500" y="3571875"/>
            <a:ext cx="2500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Flood prediction</a:t>
            </a:r>
          </a:p>
        </p:txBody>
      </p:sp>
      <p:pic>
        <p:nvPicPr>
          <p:cNvPr id="3380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13" y="4000500"/>
            <a:ext cx="171450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5" name="TextBox 15"/>
          <p:cNvSpPr txBox="1">
            <a:spLocks noChangeArrowheads="1"/>
          </p:cNvSpPr>
          <p:nvPr/>
        </p:nvSpPr>
        <p:spPr bwMode="auto">
          <a:xfrm>
            <a:off x="1571625" y="6605588"/>
            <a:ext cx="7572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200">
                <a:solidFill>
                  <a:srgbClr val="C00000"/>
                </a:solidFill>
              </a:rPr>
              <a:t>image sources: EGEE ESR VO, EGEE BioMedical VO, EU FP5 CrossGrid project, Nikhef</a:t>
            </a:r>
          </a:p>
        </p:txBody>
      </p:sp>
      <p:pic>
        <p:nvPicPr>
          <p:cNvPr id="3380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0" y="3214688"/>
            <a:ext cx="2957513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9263"/>
            <a:ext cx="9144000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3071802" y="4643446"/>
            <a:ext cx="59245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en-GB" sz="2000" b="1" dirty="0">
                <a:solidFill>
                  <a:schemeClr val="bg1"/>
                </a:solidFill>
              </a:rPr>
              <a:t>Making the Grid </a:t>
            </a:r>
            <a:r>
              <a:rPr lang="en-GB" sz="2000" b="1" dirty="0" smtClean="0">
                <a:solidFill>
                  <a:schemeClr val="bg1"/>
                </a:solidFill>
              </a:rPr>
              <a:t>…</a:t>
            </a:r>
            <a:br>
              <a:rPr lang="en-GB" sz="2000" b="1" dirty="0" smtClean="0">
                <a:solidFill>
                  <a:schemeClr val="bg1"/>
                </a:solidFill>
              </a:rPr>
            </a:br>
            <a:r>
              <a:rPr lang="en-GB" sz="2000" b="1" i="1" dirty="0" smtClean="0">
                <a:solidFill>
                  <a:schemeClr val="bg1"/>
                </a:solidFill>
              </a:rPr>
              <a:t>the persistent e-Infrastructure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576397" y="5715016"/>
            <a:ext cx="74961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en-GB" sz="2000" b="1" dirty="0" smtClean="0">
                <a:solidFill>
                  <a:schemeClr val="bg1"/>
                </a:solidFill>
              </a:rPr>
              <a:t>Different Communities build Different Grids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L-e_presentation_design_A">
  <a:themeElements>
    <a:clrScheme name="VL-e_presentation_design_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L-e_presentation_design_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VL-e_presentation_design_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-e_presentation_design_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-e_presentation_design_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-e_presentation_design_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-e_presentation_design_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-e_presentation_design_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-e_presentation_design_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VL-e_presentation_design_A</Template>
  <TotalTime>24129</TotalTime>
  <Words>810</Words>
  <Application>Microsoft Office PowerPoint</Application>
  <PresentationFormat>On-screen Show (4:3)</PresentationFormat>
  <Paragraphs>198</Paragraphs>
  <Slides>19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VL-e_presentation_design_A</vt:lpstr>
      <vt:lpstr>CorelDRAW</vt:lpstr>
      <vt:lpstr>ClipArt</vt:lpstr>
      <vt:lpstr>De BiG Grid e-Infrastructuur digitaal onderzoek verbonden</vt:lpstr>
      <vt:lpstr>Slide 2</vt:lpstr>
      <vt:lpstr>e-Infrastructure for Research</vt:lpstr>
      <vt:lpstr>And Why Do We Need It?</vt:lpstr>
      <vt:lpstr>Computing for Sub-Atomic Physics</vt:lpstr>
      <vt:lpstr>Beyond the Web: Grids for e-Science</vt:lpstr>
      <vt:lpstr>Slide 7</vt:lpstr>
      <vt:lpstr>Science and Corporate Grids</vt:lpstr>
      <vt:lpstr>Slide 9</vt:lpstr>
      <vt:lpstr>Slide 10</vt:lpstr>
      <vt:lpstr>Contributed ‘Volunteer’ Computing</vt:lpstr>
      <vt:lpstr>Conveniently Parallel Computing</vt:lpstr>
      <vt:lpstr>Slide 13</vt:lpstr>
      <vt:lpstr>Slide 14</vt:lpstr>
      <vt:lpstr>Slide 15</vt:lpstr>
      <vt:lpstr>Virtual Laboratory for e-Science</vt:lpstr>
      <vt:lpstr>Grid Infrastructures Work!</vt:lpstr>
      <vt:lpstr>Energizing the Data Centre – the next challenge</vt:lpstr>
      <vt:lpstr>Slide 19</vt:lpstr>
    </vt:vector>
  </TitlesOfParts>
  <Company>NIKHEF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Grid: data delen op wereldschaal</dc:title>
  <dc:creator>David Groep</dc:creator>
  <cp:lastModifiedBy>davidg</cp:lastModifiedBy>
  <cp:revision>220</cp:revision>
  <dcterms:created xsi:type="dcterms:W3CDTF">2007-05-15T09:46:24Z</dcterms:created>
  <dcterms:modified xsi:type="dcterms:W3CDTF">2009-10-28T13:49:32Z</dcterms:modified>
</cp:coreProperties>
</file>