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5" r:id="rId4"/>
    <p:sldId id="280" r:id="rId5"/>
    <p:sldId id="263" r:id="rId6"/>
    <p:sldId id="281" r:id="rId7"/>
    <p:sldId id="282" r:id="rId8"/>
    <p:sldId id="267" r:id="rId9"/>
    <p:sldId id="266" r:id="rId10"/>
    <p:sldId id="273" r:id="rId11"/>
    <p:sldId id="286" r:id="rId12"/>
    <p:sldId id="274" r:id="rId13"/>
    <p:sldId id="284" r:id="rId14"/>
    <p:sldId id="283" r:id="rId15"/>
    <p:sldId id="287" r:id="rId16"/>
    <p:sldId id="288" r:id="rId17"/>
    <p:sldId id="285" r:id="rId18"/>
    <p:sldId id="275" r:id="rId19"/>
    <p:sldId id="291" r:id="rId20"/>
    <p:sldId id="289" r:id="rId21"/>
    <p:sldId id="290" r:id="rId22"/>
    <p:sldId id="292" r:id="rId23"/>
    <p:sldId id="261" r:id="rId24"/>
    <p:sldId id="293" r:id="rId25"/>
    <p:sldId id="294" r:id="rId26"/>
    <p:sldId id="295" r:id="rId27"/>
    <p:sldId id="296" r:id="rId28"/>
    <p:sldId id="297" r:id="rId29"/>
    <p:sldId id="298" r:id="rId30"/>
    <p:sldId id="303" r:id="rId31"/>
    <p:sldId id="299" r:id="rId32"/>
    <p:sldId id="301" r:id="rId33"/>
    <p:sldId id="300" r:id="rId34"/>
    <p:sldId id="302" r:id="rId35"/>
    <p:sldId id="258" r:id="rId3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g" initials="D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87048" autoAdjust="0"/>
  </p:normalViewPr>
  <p:slideViewPr>
    <p:cSldViewPr>
      <p:cViewPr varScale="1">
        <p:scale>
          <a:sx n="55" d="100"/>
          <a:sy n="55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44B3-8EBB-4261-9F3F-CE33FF496F3A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463E-2F37-4B51-A19B-8099B45DB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89073-B178-4BAB-AE6E-EACD7B34C47D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297EB1-D198-4679-A62A-CD1F302C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9B22C-6529-438C-AD6E-C6E2E12572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97EB1-D198-4679-A62A-CD1F302C72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8FF9-28BE-4127-860B-2218B93FD491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65D5-E7FB-4747-9949-8352FC1E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 descr="H:\Home\davidg\Template\Logos\fom-mini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35" y="332656"/>
            <a:ext cx="504825" cy="381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B984-375F-4EEE-A964-D774F2CE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ED40-11F8-4981-901A-E202A3BED66A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5AF5-8BE2-4382-802A-19FA41C99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5388-B45F-46F5-B6E0-6508B6F7F7A6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9895-4C97-48BA-8389-0BDAAFA87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7028-7C0D-49AD-B98D-90A6BE1026FB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D263-791E-489A-AA4A-EFD98E58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65A1-AF7C-44D3-BAC8-B20C5D40F613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91E9-F243-4172-AE1E-28C2EB2B9099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C121-A721-4120-A84B-ED2355CE8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3D65-D1ED-42AC-955C-A489450C3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91F9-050E-4757-88C7-A5354495C17B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9C32-D46E-483A-A516-30698C42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D8B8-AD24-443B-9999-B39B0F5B09EF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0891-9EB9-40B7-8657-8712FF988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1826-E098-41EE-BBA3-AEDAF2BA3B48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A8F7-5DEC-4C03-A17A-904A1513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3B9E-2FCB-429F-8FE0-69134FE13776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0B0A-EBF4-483F-8E89-0E316B7C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9D26-3F16-4508-9493-F976CD70E110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98B04-BD65-42D3-ABC5-D3D36AB68691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6D8129-2F00-492D-ABD0-CBD589F1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David Groep</a:t>
            </a:r>
            <a:endParaRPr lang="en-US" sz="12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rgbClr val="C00000"/>
                </a:solidFill>
                <a:latin typeface="+mn-lt"/>
              </a:rPr>
              <a:t>PDP &amp; Grid</a:t>
            </a:r>
            <a:endParaRPr lang="en-US" sz="1200" i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1C1926A-F936-4DFE-B56A-FA9EC96A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221C5A-F21D-4A22-9074-955EA930CDFE}" type="datetimeFigureOut">
              <a:rPr lang="en-US"/>
              <a:pPr>
                <a:defRPr/>
              </a:pPr>
              <a:t>2011-01-17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4" r:id="rId2"/>
    <p:sldLayoutId id="2147483716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5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hyperlink" Target="http://cern.ch/lcg/" TargetMode="External"/><Relationship Id="rId4" Type="http://schemas.openxmlformats.org/officeDocument/2006/relationships/hyperlink" Target="http://gstat.egi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11" Type="http://schemas.openxmlformats.org/officeDocument/2006/relationships/image" Target="../media/image53.png"/><Relationship Id="rId5" Type="http://schemas.openxmlformats.org/officeDocument/2006/relationships/image" Target="../media/image59.gif"/><Relationship Id="rId10" Type="http://schemas.openxmlformats.org/officeDocument/2006/relationships/image" Target="../media/image64.png"/><Relationship Id="rId4" Type="http://schemas.openxmlformats.org/officeDocument/2006/relationships/image" Target="../media/image19.wmf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sso.nikhef.nl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.dutchgrid.nl/tcs/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cs-escience-portal.terena.org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hyperlink" Target="https://www.terena.org/activities/tcs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Ensuring Availability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Security, Protection, Trust,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walking the line between paranoia and laisser-faire </a:t>
            </a:r>
            <a:br>
              <a:rPr lang="en-US" i="1" dirty="0" smtClean="0"/>
            </a:br>
            <a:r>
              <a:rPr lang="en-US" i="1" dirty="0" smtClean="0"/>
              <a:t>in a highly connected world</a:t>
            </a:r>
            <a:endParaRPr lang="en-US" i="1" dirty="0"/>
          </a:p>
        </p:txBody>
      </p:sp>
      <p:pic>
        <p:nvPicPr>
          <p:cNvPr id="5" name="Picture Placeholder 4" descr="pdpbw.wmf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964" y="857232"/>
            <a:ext cx="556872" cy="323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8" name="Picture 2" descr="H:\Home\davidg\Nikhef\Jaarvergadering2010\google_wlcg_euro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70"/>
            <a:ext cx="9144000" cy="6024734"/>
          </a:xfrm>
          <a:prstGeom prst="rect">
            <a:avLst/>
          </a:prstGeom>
          <a:noFill/>
        </p:spPr>
      </p:pic>
      <p:pic>
        <p:nvPicPr>
          <p:cNvPr id="5" name="Picture 12" descr="nikhef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250831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980728"/>
            <a:ext cx="2987824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372 	sites globally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– 40 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Gbps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network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296 000 CPU cores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140 000 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TByte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storage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362164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Data source: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gSTAT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December 2010, 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http://gstat.egi.eu/</a:t>
            </a:r>
            <a:endParaRPr lang="en-GB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Image source: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wLCG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hlinkClick r:id="rId5"/>
              </a:rPr>
              <a:t>http://cern.ch/lcg/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pic>
        <p:nvPicPr>
          <p:cNvPr id="9220" name="Picture 4" descr="H:\Home\davidg\EGI\Logo\EGI-logo-ne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62246"/>
            <a:ext cx="1318299" cy="100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Need to stand up to analysis load</a:t>
            </a:r>
          </a:p>
          <a:p>
            <a:pPr lvl="1"/>
            <a:r>
              <a:rPr lang="en-GB" sz="2400" dirty="0" smtClean="0"/>
              <a:t>Analysis </a:t>
            </a:r>
            <a:r>
              <a:rPr lang="en-GB" sz="2400" i="1" dirty="0" smtClean="0"/>
              <a:t>is </a:t>
            </a:r>
            <a:r>
              <a:rPr lang="en-GB" sz="2400" dirty="0" smtClean="0"/>
              <a:t>a denial-of-service attack!</a:t>
            </a:r>
          </a:p>
          <a:p>
            <a:pPr lvl="1"/>
            <a:r>
              <a:rPr lang="en-GB" sz="2400" dirty="0" smtClean="0"/>
              <a:t>high-bandwidth infrastructure needed</a:t>
            </a:r>
          </a:p>
          <a:p>
            <a:pPr lvl="1"/>
            <a:r>
              <a:rPr lang="en-GB" sz="2400" dirty="0" smtClean="0"/>
              <a:t>even then</a:t>
            </a:r>
            <a:br>
              <a:rPr lang="en-GB" sz="2400" dirty="0" smtClean="0"/>
            </a:br>
            <a:r>
              <a:rPr lang="en-GB" sz="2400" dirty="0" smtClean="0"/>
              <a:t>only sustainable with ‘right’ access pattern...</a:t>
            </a:r>
          </a:p>
          <a:p>
            <a:endParaRPr lang="en-GB" sz="2800" dirty="0" smtClean="0"/>
          </a:p>
          <a:p>
            <a:r>
              <a:rPr lang="en-GB" sz="2800" dirty="0" smtClean="0"/>
              <a:t>but for the rest of the world, </a:t>
            </a:r>
            <a:br>
              <a:rPr lang="en-GB" sz="2800" dirty="0" smtClean="0"/>
            </a:br>
            <a:r>
              <a:rPr lang="en-GB" sz="2800" dirty="0" smtClean="0"/>
              <a:t>we are a potential threat – when abused</a:t>
            </a:r>
            <a:endParaRPr lang="en-GB" sz="2000" dirty="0" smtClean="0"/>
          </a:p>
          <a:p>
            <a:pPr lvl="1"/>
            <a:r>
              <a:rPr lang="en-GB" sz="2400" dirty="0" smtClean="0"/>
              <a:t>cluster &amp; network has monetary value in and of itself</a:t>
            </a:r>
          </a:p>
          <a:p>
            <a:pPr lvl="1"/>
            <a:r>
              <a:rPr lang="en-GB" sz="2400" dirty="0" smtClean="0"/>
              <a:t>infected systems typically used in criminal contexts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and Availability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56756"/>
            <a:ext cx="1043608" cy="8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Home\davidg\Nikhef\Jaarvergadering2010\loads_cc_order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40965"/>
            <a:ext cx="5357712" cy="5280323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3019"/>
            <a:ext cx="8972672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187624" y="740965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/>
              <a:t>price in US$ </a:t>
            </a:r>
            <a:br>
              <a:rPr lang="en-GB" sz="2400" i="1" dirty="0" smtClean="0"/>
            </a:br>
            <a:r>
              <a:rPr lang="en-GB" sz="2400" i="1" dirty="0" smtClean="0"/>
              <a:t>per 1000 bots per hour</a:t>
            </a:r>
          </a:p>
          <a:p>
            <a:pPr algn="r"/>
            <a:r>
              <a:rPr lang="en-GB" sz="2400" i="1" dirty="0" smtClean="0"/>
              <a:t>on an ADSL link</a:t>
            </a:r>
            <a:endParaRPr lang="en-GB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99592" y="3573016"/>
            <a:ext cx="5832648" cy="244827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060861" y="3826542"/>
            <a:ext cx="3528392" cy="1965799"/>
            <a:chOff x="1115616" y="4581128"/>
            <a:chExt cx="2858443" cy="159254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581128"/>
              <a:ext cx="2376264" cy="39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5013176"/>
              <a:ext cx="2786435" cy="1160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4644008" y="3573016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NDPF@AWS?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3-yr reserved </a:t>
            </a:r>
            <a:br>
              <a:rPr lang="en-GB" dirty="0" smtClean="0"/>
            </a:br>
            <a:r>
              <a:rPr lang="en-GB" dirty="0" smtClean="0"/>
              <a:t>  discounted rate 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only compute, </a:t>
            </a:r>
            <a:br>
              <a:rPr lang="en-GB" dirty="0" smtClean="0"/>
            </a:br>
            <a:r>
              <a:rPr lang="en-GB" dirty="0" smtClean="0"/>
              <a:t>  not even storage!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setup *  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 2.3 </a:t>
            </a:r>
            <a:r>
              <a:rPr lang="en-GB" b="1" dirty="0" smtClean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US$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monthly 202 </a:t>
            </a:r>
            <a:r>
              <a:rPr lang="en-GB" b="1" dirty="0" smtClean="0">
                <a:solidFill>
                  <a:srgbClr val="C00000"/>
                </a:solidFill>
              </a:rPr>
              <a:t>k </a:t>
            </a:r>
            <a:r>
              <a:rPr lang="en-GB" dirty="0" smtClean="0">
                <a:solidFill>
                  <a:srgbClr val="C00000"/>
                </a:solidFill>
              </a:rPr>
              <a:t>US$</a:t>
            </a:r>
          </a:p>
          <a:p>
            <a:r>
              <a:rPr lang="en-GB" sz="1200" i="1" dirty="0" smtClean="0"/>
              <a:t>* every 3 years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-3175" algn="ctr">
              <a:buNone/>
            </a:pPr>
            <a:r>
              <a:rPr lang="en-GB" dirty="0" smtClean="0"/>
              <a:t>need to secure our resources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C00000"/>
                </a:solidFill>
              </a:rPr>
              <a:t>allow </a:t>
            </a:r>
            <a:r>
              <a:rPr lang="en-GB" b="1" i="1" dirty="0" smtClean="0">
                <a:solidFill>
                  <a:srgbClr val="C00000"/>
                </a:solidFill>
              </a:rPr>
              <a:t>you</a:t>
            </a:r>
            <a:r>
              <a:rPr lang="en-GB" i="1" dirty="0" smtClean="0">
                <a:solidFill>
                  <a:srgbClr val="C00000"/>
                </a:solidFill>
              </a:rPr>
              <a:t>, the ‘</a:t>
            </a:r>
            <a:r>
              <a:rPr lang="en-GB" b="1" i="1" dirty="0" smtClean="0">
                <a:solidFill>
                  <a:srgbClr val="C00000"/>
                </a:solidFill>
              </a:rPr>
              <a:t>right people</a:t>
            </a:r>
            <a:r>
              <a:rPr lang="en-GB" i="1" dirty="0" smtClean="0">
                <a:solidFill>
                  <a:srgbClr val="C00000"/>
                </a:solidFill>
              </a:rPr>
              <a:t>’, in</a:t>
            </a:r>
            <a:br>
              <a:rPr lang="en-GB" i="1" dirty="0" smtClean="0">
                <a:solidFill>
                  <a:srgbClr val="C00000"/>
                </a:solidFill>
              </a:rPr>
            </a:br>
            <a:r>
              <a:rPr lang="en-GB" i="1" dirty="0" smtClean="0">
                <a:solidFill>
                  <a:srgbClr val="C00000"/>
                </a:solidFill>
              </a:rPr>
              <a:t/>
            </a:r>
            <a:br>
              <a:rPr lang="en-GB" i="1" dirty="0" smtClean="0">
                <a:solidFill>
                  <a:srgbClr val="C00000"/>
                </a:solidFill>
              </a:rPr>
            </a:br>
            <a:r>
              <a:rPr lang="en-GB" i="1" dirty="0" smtClean="0">
                <a:solidFill>
                  <a:srgbClr val="C00000"/>
                </a:solidFill>
              </a:rPr>
              <a:t>whilst </a:t>
            </a:r>
            <a:r>
              <a:rPr lang="en-GB" b="1" i="1" dirty="0" smtClean="0">
                <a:solidFill>
                  <a:srgbClr val="C00000"/>
                </a:solidFill>
              </a:rPr>
              <a:t>keeping out </a:t>
            </a:r>
            <a:r>
              <a:rPr lang="en-GB" i="1" dirty="0" smtClean="0">
                <a:solidFill>
                  <a:srgbClr val="C00000"/>
                </a:solidFill>
              </a:rPr>
              <a:t>the ‘bad guys’</a:t>
            </a:r>
          </a:p>
          <a:p>
            <a:pPr marL="85725" indent="-3175" algn="ctr"/>
            <a:endParaRPr lang="en-GB" dirty="0" smtClean="0"/>
          </a:p>
          <a:p>
            <a:pPr marL="85725" indent="-3175" algn="ctr"/>
            <a:endParaRPr lang="en-GB" dirty="0" smtClean="0"/>
          </a:p>
          <a:p>
            <a:pPr marL="85725" indent="-3175" algn="ctr">
              <a:buNone/>
            </a:pPr>
            <a:r>
              <a:rPr lang="en-GB" dirty="0" smtClean="0"/>
              <a:t>is about </a:t>
            </a:r>
            <a:r>
              <a:rPr lang="en-GB" b="1" dirty="0" smtClean="0"/>
              <a:t>both </a:t>
            </a:r>
            <a:r>
              <a:rPr lang="en-GB" dirty="0" smtClean="0"/>
              <a:t>security </a:t>
            </a:r>
            <a:r>
              <a:rPr lang="en-GB" b="1" dirty="0" smtClean="0"/>
              <a:t>and </a:t>
            </a:r>
            <a:r>
              <a:rPr lang="en-GB" dirty="0" smtClean="0"/>
              <a:t>availability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56756"/>
            <a:ext cx="1043608" cy="8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sandy_smith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2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11960" y="630932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A50021"/>
                </a:solidFill>
              </a:rPr>
              <a:t>“</a:t>
            </a:r>
            <a:r>
              <a:rPr lang="en-US" sz="1400" b="1" i="1" dirty="0">
                <a:solidFill>
                  <a:srgbClr val="A50021"/>
                </a:solidFill>
              </a:rPr>
              <a:t>Firewall</a:t>
            </a:r>
            <a:r>
              <a:rPr lang="en-US" sz="1400" b="1" dirty="0">
                <a:solidFill>
                  <a:srgbClr val="A50021"/>
                </a:solidFill>
              </a:rPr>
              <a:t>” by Sandy Smith, www.computersforart.org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:\Home\Documents\computersforart.org\sandy_smith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6436568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A50021"/>
                </a:solidFill>
              </a:rPr>
              <a:t>“</a:t>
            </a:r>
            <a:r>
              <a:rPr lang="en-US" sz="1400" b="1" i="1" dirty="0">
                <a:solidFill>
                  <a:srgbClr val="A50021"/>
                </a:solidFill>
              </a:rPr>
              <a:t>Firewall</a:t>
            </a:r>
            <a:r>
              <a:rPr lang="en-US" sz="1400" b="1" dirty="0">
                <a:solidFill>
                  <a:srgbClr val="A50021"/>
                </a:solidFill>
              </a:rPr>
              <a:t>” by Sandy Smith, www.computersforart.org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</a:rPr>
              <a:t>... keeping out </a:t>
            </a:r>
            <a:r>
              <a:rPr lang="en-GB" i="1" dirty="0" smtClean="0">
                <a:solidFill>
                  <a:schemeClr val="tx1"/>
                </a:solidFill>
              </a:rPr>
              <a:t>the ‘bad guys’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70410" y="1524000"/>
            <a:ext cx="4021670" cy="466344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Site Access Control</a:t>
            </a:r>
          </a:p>
          <a:p>
            <a:r>
              <a:rPr lang="en-GB" dirty="0" smtClean="0"/>
              <a:t>software development</a:t>
            </a:r>
          </a:p>
          <a:p>
            <a:r>
              <a:rPr lang="en-GB" dirty="0" smtClean="0"/>
              <a:t>white and blacklists</a:t>
            </a:r>
          </a:p>
          <a:p>
            <a:r>
              <a:rPr lang="en-GB" dirty="0" smtClean="0"/>
              <a:t>grid-aware security</a:t>
            </a:r>
          </a:p>
          <a:p>
            <a:r>
              <a:rPr lang="en-GB" dirty="0" smtClean="0"/>
              <a:t>vulnerability assessment</a:t>
            </a:r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CSIRT: Incident Response</a:t>
            </a:r>
          </a:p>
          <a:p>
            <a:r>
              <a:rPr lang="en-GB" dirty="0" smtClean="0"/>
              <a:t>monitoring &amp; forensics</a:t>
            </a:r>
          </a:p>
          <a:p>
            <a:r>
              <a:rPr lang="en-GB" dirty="0" smtClean="0"/>
              <a:t>communications</a:t>
            </a:r>
          </a:p>
          <a:p>
            <a:r>
              <a:rPr lang="en-GB" dirty="0" smtClean="0"/>
              <a:t>security exercises</a:t>
            </a:r>
          </a:p>
          <a:p>
            <a:endParaRPr lang="en-GB" dirty="0" smtClean="0"/>
          </a:p>
        </p:txBody>
      </p:sp>
      <p:pic>
        <p:nvPicPr>
          <p:cNvPr id="10242" name="Picture 2" descr="H:\Home\davidg\Nikhef\Jaarvergadering2010\AuthNAuthZchain-20101112-SAC-pie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725045" cy="2021927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20" y="3997405"/>
            <a:ext cx="3092004" cy="21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48" y="6300609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 2009 and 2010 compared</a:t>
            </a:r>
          </a:p>
          <a:p>
            <a:pPr algn="r"/>
            <a:r>
              <a:rPr lang="en-GB" sz="1600" dirty="0" smtClean="0"/>
              <a:t>Sven Gabriel: Security Service Challenges</a:t>
            </a:r>
            <a:br>
              <a:rPr lang="en-GB" sz="1600" dirty="0" smtClean="0"/>
            </a:b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563724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grid-mw-security@nikhef.nl</a:t>
            </a:r>
            <a:endParaRPr lang="en-GB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4149080"/>
            <a:ext cx="125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LCG T1’s CSIRT response scores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... the ‘</a:t>
            </a:r>
            <a:r>
              <a:rPr lang="en-GB" b="1" i="1" dirty="0" smtClean="0">
                <a:solidFill>
                  <a:schemeClr val="tx1"/>
                </a:solidFill>
              </a:rPr>
              <a:t>right people</a:t>
            </a:r>
            <a:r>
              <a:rPr lang="en-GB" i="1" dirty="0" smtClean="0">
                <a:solidFill>
                  <a:schemeClr val="tx1"/>
                </a:solidFill>
              </a:rPr>
              <a:t>’, </a:t>
            </a:r>
            <a:r>
              <a:rPr lang="en-GB" i="1" dirty="0" smtClean="0"/>
              <a:t>...</a:t>
            </a:r>
            <a:endParaRPr lang="en-GB" dirty="0"/>
          </a:p>
        </p:txBody>
      </p:sp>
      <p:pic>
        <p:nvPicPr>
          <p:cNvPr id="3075" name="Picture 3" descr="H:\Home\davidg\Nikhef\Jaarvergadering2010\IdPSPUsertru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5"/>
            <a:ext cx="7128792" cy="429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Grid ...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4896544" cy="33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104" y="1700808"/>
            <a:ext cx="5156896" cy="30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... the ‘</a:t>
            </a:r>
            <a:r>
              <a:rPr lang="en-GB" b="1" i="1" dirty="0" smtClean="0">
                <a:solidFill>
                  <a:schemeClr val="tx1"/>
                </a:solidFill>
              </a:rPr>
              <a:t>right people</a:t>
            </a:r>
            <a:r>
              <a:rPr lang="en-GB" i="1" dirty="0" smtClean="0">
                <a:solidFill>
                  <a:schemeClr val="tx1"/>
                </a:solidFill>
              </a:rPr>
              <a:t>’, </a:t>
            </a:r>
            <a:r>
              <a:rPr lang="en-GB" i="1" dirty="0" smtClean="0"/>
              <a:t>...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419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14538"/>
            <a:ext cx="2304256" cy="5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1" y="214125"/>
            <a:ext cx="9134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95355"/>
            <a:ext cx="6408712" cy="6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5839717" cy="6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Identity and Community</a:t>
            </a:r>
            <a:endParaRPr lang="en-GB" dirty="0"/>
          </a:p>
        </p:txBody>
      </p:sp>
      <p:pic>
        <p:nvPicPr>
          <p:cNvPr id="15363" name="Picture 3" descr="H:\Home\davidg\Nikhef\Jaarvergadering2010\AuthNAuthZchain-20101112-voms-s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01741"/>
            <a:ext cx="5189638" cy="2623403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11399"/>
            <a:ext cx="3670945" cy="6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4" descr="vostructure-abstr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5219105" cy="2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72597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7714" y="6611779"/>
            <a:ext cx="8246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graphic: Open Grid Services Architecture, © Global Grid Forum 2005, GFD.30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rgbClr val="C00000"/>
                </a:solidFill>
              </a:rPr>
              <a:t>‘but we know who we are – we’re us!’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allow </a:t>
            </a:r>
            <a:r>
              <a:rPr lang="en-GB" b="1" i="1" dirty="0" smtClean="0">
                <a:solidFill>
                  <a:schemeClr val="tx1"/>
                </a:solidFill>
              </a:rPr>
              <a:t>you</a:t>
            </a:r>
            <a:r>
              <a:rPr lang="en-GB" i="1" dirty="0" smtClean="0">
                <a:solidFill>
                  <a:schemeClr val="tx1"/>
                </a:solidFill>
              </a:rPr>
              <a:t>, ...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8028384" cy="10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91101"/>
            <a:ext cx="7651770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35730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simple computer identities depend on the system involved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4829090"/>
            <a:ext cx="5009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</a:rPr>
              <a:t>... but for the grid we need a global identity</a:t>
            </a:r>
            <a:endParaRPr lang="en-GB" sz="2000" i="1" dirty="0">
              <a:solidFill>
                <a:srgbClr val="C00000"/>
              </a:solidFill>
            </a:endParaRPr>
          </a:p>
        </p:txBody>
      </p:sp>
      <p:pic>
        <p:nvPicPr>
          <p:cNvPr id="9" name="Picture 20" descr="IGTF-logo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Global Identity</a:t>
            </a:r>
            <a:endParaRPr lang="en-GB" dirty="0"/>
          </a:p>
        </p:txBody>
      </p:sp>
      <p:pic>
        <p:nvPicPr>
          <p:cNvPr id="5" name="Picture 2" descr="H:\Home\davidg\EGI\O-E-15-EUGridPMA\AuthNAuthZchain-20101112-tx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7523"/>
            <a:ext cx="7956946" cy="49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43608" y="4725144"/>
            <a:ext cx="403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67B1"/>
                </a:solidFill>
              </a:rPr>
              <a:t>Authentication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each person </a:t>
            </a:r>
            <a:r>
              <a:rPr lang="en-GB" i="1" dirty="0"/>
              <a:t>globally unique</a:t>
            </a:r>
            <a:r>
              <a:rPr lang="en-GB" dirty="0"/>
              <a:t> name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forever persistent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traceable to a real person</a:t>
            </a:r>
            <a:endParaRPr lang="en-GB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76056" y="1580599"/>
            <a:ext cx="403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67B1"/>
                </a:solidFill>
              </a:rPr>
              <a:t>Authorization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based on the unique </a:t>
            </a:r>
            <a:r>
              <a:rPr lang="en-GB" i="1" dirty="0" err="1"/>
              <a:t>AuthN</a:t>
            </a:r>
            <a:r>
              <a:rPr lang="en-GB" i="1" dirty="0"/>
              <a:t> </a:t>
            </a:r>
            <a:r>
              <a:rPr lang="en-GB" dirty="0"/>
              <a:t>ID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grants or denies access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VO &amp; Site joint security responsible</a:t>
            </a:r>
            <a:endParaRPr lang="en-GB" i="1" dirty="0"/>
          </a:p>
        </p:txBody>
      </p:sp>
      <p:pic>
        <p:nvPicPr>
          <p:cNvPr id="8" name="Picture 20" descr="IGTF-log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569"/>
            <a:ext cx="9143999" cy="58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ever you are ... IGTF!</a:t>
            </a:r>
            <a:endParaRPr lang="en-GB" dirty="0"/>
          </a:p>
        </p:txBody>
      </p:sp>
      <p:pic>
        <p:nvPicPr>
          <p:cNvPr id="4" name="Picture 2" descr="H:\Home\davidg\EUGridPMA\Presentations\images\igtf-worldstatus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118" y="1916832"/>
            <a:ext cx="7926980" cy="38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9"/>
          <p:cNvCxnSpPr/>
          <p:nvPr/>
        </p:nvCxnSpPr>
        <p:spPr>
          <a:xfrm rot="16200000" flipH="1">
            <a:off x="2521579" y="3140138"/>
            <a:ext cx="3671268" cy="1080641"/>
          </a:xfrm>
          <a:prstGeom prst="curvedConnector3">
            <a:avLst>
              <a:gd name="adj1" fmla="val 38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5018813" y="3739768"/>
            <a:ext cx="35018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H:\Home\davidg\Template\Logos\APGridPM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766" y="4869160"/>
            <a:ext cx="1869030" cy="4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:\Home\davidg\Template\Logos\eugridpma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542" y="4653136"/>
            <a:ext cx="1695502" cy="7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:\Home\davidg\Template\Logos\tagpma-trans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5206" y="3789040"/>
            <a:ext cx="1413835" cy="11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IGTF-logo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87624" y="573499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International Grid Trust Federation – http://www.igtf.net/</a:t>
            </a:r>
            <a:br>
              <a:rPr lang="en-GB" i="1" dirty="0" smtClean="0"/>
            </a:br>
            <a:r>
              <a:rPr lang="en-GB" i="1" dirty="0" smtClean="0"/>
              <a:t>EUGridPMA – https://www.eugridpma.org/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Federated Identity – </a:t>
            </a:r>
            <a:br>
              <a:rPr lang="en-GB" dirty="0" smtClean="0"/>
            </a:br>
            <a:r>
              <a:rPr lang="en-GB" dirty="0" smtClean="0"/>
              <a:t>we no longer run alone!</a:t>
            </a:r>
            <a:endParaRPr lang="en-GB" dirty="0"/>
          </a:p>
        </p:txBody>
      </p:sp>
      <p:pic>
        <p:nvPicPr>
          <p:cNvPr id="4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02492"/>
            <a:ext cx="5832648" cy="3762812"/>
          </a:xfrm>
          <a:prstGeom prst="rect">
            <a:avLst/>
          </a:prstGeom>
          <a:noFill/>
        </p:spPr>
      </p:pic>
      <p:grpSp>
        <p:nvGrpSpPr>
          <p:cNvPr id="5" name="Group 9"/>
          <p:cNvGrpSpPr/>
          <p:nvPr/>
        </p:nvGrpSpPr>
        <p:grpSpPr>
          <a:xfrm>
            <a:off x="1259632" y="4665106"/>
            <a:ext cx="2045694" cy="1500198"/>
            <a:chOff x="6572264" y="1643050"/>
            <a:chExt cx="2571736" cy="1928826"/>
          </a:xfrm>
        </p:grpSpPr>
        <p:sp>
          <p:nvSpPr>
            <p:cNvPr id="6" name="Rectangle 5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045096"/>
          </a:xfrm>
        </p:spPr>
        <p:txBody>
          <a:bodyPr/>
          <a:lstStyle/>
          <a:p>
            <a:r>
              <a:rPr lang="en-GB" sz="2800" dirty="0" smtClean="0"/>
              <a:t>Single sign-on across academia and research</a:t>
            </a:r>
          </a:p>
          <a:p>
            <a:r>
              <a:rPr lang="en-GB" sz="2800" dirty="0" smtClean="0"/>
              <a:t>the no. 1 ICT request from the ESFRI projects</a:t>
            </a:r>
          </a:p>
          <a:p>
            <a:endParaRPr lang="en-GB" sz="2800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378" y="2907691"/>
            <a:ext cx="497128" cy="5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447800"/>
            <a:ext cx="5364088" cy="1693168"/>
          </a:xfrm>
        </p:spPr>
        <p:txBody>
          <a:bodyPr/>
          <a:lstStyle/>
          <a:p>
            <a:r>
              <a:rPr lang="en-GB" sz="2400" dirty="0" smtClean="0"/>
              <a:t>web-SSO federations have matured</a:t>
            </a:r>
          </a:p>
          <a:p>
            <a:r>
              <a:rPr lang="en-GB" sz="2400" dirty="0" smtClean="0"/>
              <a:t>HR and ICT processes aligned</a:t>
            </a:r>
          </a:p>
          <a:p>
            <a:r>
              <a:rPr lang="en-GB" sz="2400" dirty="0" smtClean="0"/>
              <a:t>integration of  ‘high-value grid’ &amp; </a:t>
            </a:r>
            <a:br>
              <a:rPr lang="en-GB" sz="2400" dirty="0" smtClean="0"/>
            </a:br>
            <a:r>
              <a:rPr lang="en-GB" sz="2400" dirty="0" smtClean="0"/>
              <a:t>web federation now becomes reality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and we keep running ...</a:t>
            </a:r>
            <a:endParaRPr lang="en-GB" dirty="0"/>
          </a:p>
        </p:txBody>
      </p:sp>
      <p:pic>
        <p:nvPicPr>
          <p:cNvPr id="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024508" cy="1024508"/>
          </a:xfrm>
          <a:prstGeom prst="rect">
            <a:avLst/>
          </a:prstGeom>
          <a:noFill/>
        </p:spPr>
      </p:pic>
      <p:pic>
        <p:nvPicPr>
          <p:cNvPr id="22530" name="Picture 2" descr="H:\Home\davidg\Nikhef\Jaarvergadering2010\AuthNAuthZchain-20101112-passpo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967982" cy="1728192"/>
          </a:xfrm>
          <a:prstGeom prst="rect">
            <a:avLst/>
          </a:prstGeom>
          <a:noFill/>
        </p:spPr>
      </p:pic>
      <p:pic>
        <p:nvPicPr>
          <p:cNvPr id="22531" name="Picture 3" descr="H:\Home\davidg\Nikhef\Jaarvergadering2010\federation-TCS-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901993" cy="3284984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971600" y="3501008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Federation peers rely on and trust home institutes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manage their users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 has become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lang="en-GB" sz="2400" dirty="0" smtClean="0">
                <a:latin typeface="+mn-lt"/>
              </a:rPr>
              <a:t>: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get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high, global value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SSO for everything!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5020"/>
            <a:ext cx="4389140" cy="31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:\Home\davidg\Template\Logos\NIKHE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69196"/>
            <a:ext cx="1632763" cy="720016"/>
          </a:xfrm>
          <a:prstGeom prst="rect">
            <a:avLst/>
          </a:prstGeom>
          <a:noFill/>
        </p:spPr>
      </p:pic>
      <p:pic>
        <p:nvPicPr>
          <p:cNvPr id="17411" name="Picture 3" descr="H:\Home\davidg\Template\Logos\SURFfederatie-1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4664"/>
            <a:ext cx="1558206" cy="864096"/>
          </a:xfrm>
          <a:prstGeom prst="rect">
            <a:avLst/>
          </a:prstGeom>
          <a:noFill/>
        </p:spPr>
      </p:pic>
      <p:pic>
        <p:nvPicPr>
          <p:cNvPr id="17413" name="Picture 5" descr="H:\Home\davidg\Template\Logos\surfnet-transparen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6635" y="2777108"/>
            <a:ext cx="1207561" cy="576064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924944"/>
            <a:ext cx="2218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204865"/>
            <a:ext cx="792088" cy="4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132856"/>
            <a:ext cx="1763688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437112"/>
            <a:ext cx="236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3429000"/>
            <a:ext cx="9858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340768"/>
            <a:ext cx="7499350" cy="685056"/>
          </a:xfrm>
        </p:spPr>
        <p:txBody>
          <a:bodyPr/>
          <a:lstStyle/>
          <a:p>
            <a:pPr algn="ctr">
              <a:buNone/>
            </a:pPr>
            <a:r>
              <a:rPr lang="en-GB" sz="2800" dirty="0" smtClean="0"/>
              <a:t>authentication without disclosing the password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Very Own SSO service!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120" y="4712781"/>
            <a:ext cx="3658940" cy="20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800000">
                <a:alpha val="60000"/>
              </a:srgbClr>
            </a:glow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43608" y="1988840"/>
            <a:ext cx="4248472" cy="28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 web page/site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err="1" smtClean="0">
                <a:latin typeface="+mn-lt"/>
              </a:rPr>
              <a:t>SimpleSAMLphp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memcached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RPMforge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/EL6)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smtClean="0">
                <a:latin typeface="+mn-lt"/>
              </a:rPr>
              <a:t>a little bit of http </a:t>
            </a:r>
            <a:r>
              <a:rPr lang="en-GB" sz="2400" dirty="0" err="1" smtClean="0">
                <a:latin typeface="+mn-lt"/>
              </a:rPr>
              <a:t>config</a:t>
            </a:r>
            <a:endParaRPr lang="en-GB" sz="2400" dirty="0" smtClean="0"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to all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attributes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GB" sz="2400" baseline="0" dirty="0" smtClean="0">
                <a:latin typeface="+mn-lt"/>
              </a:rPr>
              <a:t>control</a:t>
            </a:r>
            <a:r>
              <a:rPr lang="en-GB" sz="2400" dirty="0" smtClean="0">
                <a:latin typeface="+mn-lt"/>
              </a:rPr>
              <a:t> any kind of web page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076056" y="1988840"/>
            <a:ext cx="3744416" cy="28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PHP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&amp; 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err="1" smtClean="0">
                <a:latin typeface="+mn-lt"/>
              </a:rPr>
              <a:t>SimpleSAMLphp</a:t>
            </a:r>
            <a:endParaRPr lang="en-GB" sz="2400" dirty="0" smtClean="0"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of PHP in any app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GB" sz="2400" baseline="0" dirty="0" smtClean="0">
                <a:latin typeface="+mn-lt"/>
              </a:rPr>
              <a:t>Access</a:t>
            </a:r>
            <a:r>
              <a:rPr lang="en-GB" sz="2400" dirty="0" smtClean="0">
                <a:latin typeface="+mn-lt"/>
              </a:rPr>
              <a:t> to all attributes and meta-data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2813911" cy="20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800000">
                <a:alpha val="60000"/>
              </a:srgbClr>
            </a:glow>
          </a:effec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547664" y="6210446"/>
            <a:ext cx="7499350" cy="4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http(s)://streng.nikhef.nl/secret/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http(s)://streng.nikhef.nl/test/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5573"/>
            <a:ext cx="9143999" cy="57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646" y="5911138"/>
            <a:ext cx="9144000" cy="181129"/>
            <a:chOff x="-612576" y="-170885"/>
            <a:chExt cx="10442790" cy="10912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-612576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2862879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338334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12" descr="nikhef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006" y="5571987"/>
            <a:ext cx="914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‘De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wereld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draait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door’ – VARA, 8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december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2010 – http://dewerelddraaitdoor.vara.nl/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268760"/>
            <a:ext cx="7499350" cy="4800600"/>
          </a:xfrm>
        </p:spPr>
        <p:txBody>
          <a:bodyPr/>
          <a:lstStyle/>
          <a:p>
            <a:r>
              <a:rPr lang="en-GB" sz="2800" dirty="0" smtClean="0"/>
              <a:t>Access to new federated services</a:t>
            </a:r>
          </a:p>
          <a:p>
            <a:r>
              <a:rPr lang="en-GB" sz="2800" dirty="0" smtClean="0"/>
              <a:t>Same login for most services</a:t>
            </a:r>
          </a:p>
          <a:p>
            <a:pPr lvl="1"/>
            <a:r>
              <a:rPr lang="en-GB" sz="2400" dirty="0" smtClean="0"/>
              <a:t>Desktops and login.nikhef.nl</a:t>
            </a:r>
          </a:p>
          <a:p>
            <a:pPr lvl="1"/>
            <a:r>
              <a:rPr lang="en-GB" sz="2400" dirty="0" smtClean="0"/>
              <a:t>Email and spam filter settings</a:t>
            </a:r>
          </a:p>
          <a:p>
            <a:pPr lvl="1"/>
            <a:r>
              <a:rPr lang="en-GB" sz="2400" dirty="0" smtClean="0"/>
              <a:t>Instant Grid certificates and access to </a:t>
            </a:r>
            <a:r>
              <a:rPr lang="en-GB" sz="2400" dirty="0" err="1" smtClean="0"/>
              <a:t>wLCG</a:t>
            </a:r>
            <a:endParaRPr lang="en-GB" sz="2400" dirty="0" smtClean="0"/>
          </a:p>
          <a:p>
            <a:pPr lvl="1"/>
            <a:r>
              <a:rPr lang="en-GB" sz="2400" dirty="0" smtClean="0"/>
              <a:t>Elsevier – Science Direct</a:t>
            </a:r>
          </a:p>
          <a:p>
            <a:pPr lvl="1"/>
            <a:r>
              <a:rPr lang="en-GB" sz="2400" i="1" dirty="0" smtClean="0"/>
              <a:t>... windows and more web applications planned as well</a:t>
            </a:r>
          </a:p>
          <a:p>
            <a:r>
              <a:rPr lang="en-GB" sz="2800" dirty="0" smtClean="0"/>
              <a:t>New applications require better controls</a:t>
            </a:r>
          </a:p>
          <a:p>
            <a:pPr lvl="1"/>
            <a:r>
              <a:rPr lang="en-GB" sz="2400" dirty="0" smtClean="0"/>
              <a:t>account registration and expiration requirements</a:t>
            </a:r>
            <a:br>
              <a:rPr lang="en-GB" sz="2400" dirty="0" smtClean="0"/>
            </a:br>
            <a:r>
              <a:rPr lang="en-GB" sz="2400" dirty="0" smtClean="0"/>
              <a:t>needed to keep our infra secure and </a:t>
            </a:r>
            <a:br>
              <a:rPr lang="en-GB" sz="2400" dirty="0" smtClean="0"/>
            </a:br>
            <a:r>
              <a:rPr lang="en-GB" sz="2400" dirty="0" smtClean="0"/>
              <a:t>remain trustworthy for our global federation partners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SSO for You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642371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https://sso.nikhef.nl/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7956376" cy="42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3140968"/>
            <a:ext cx="827584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Extract 6"/>
          <p:cNvSpPr/>
          <p:nvPr/>
        </p:nvSpPr>
        <p:spPr>
          <a:xfrm rot="14066646">
            <a:off x="533451" y="1827783"/>
            <a:ext cx="1872208" cy="1656184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708676" cy="246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Flowchart: Extract 8"/>
          <p:cNvSpPr/>
          <p:nvPr/>
        </p:nvSpPr>
        <p:spPr>
          <a:xfrm rot="1860154">
            <a:off x="4160438" y="2321990"/>
            <a:ext cx="2232248" cy="2376264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8743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2" name="Flowchart: Extract 11"/>
          <p:cNvSpPr/>
          <p:nvPr/>
        </p:nvSpPr>
        <p:spPr>
          <a:xfrm rot="15482153">
            <a:off x="3359512" y="3490122"/>
            <a:ext cx="1728192" cy="216024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4211960" cy="27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971600" y="651605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hlinkClick r:id="rId6"/>
              </a:rPr>
              <a:t>http://ca.dutchgrid.nl/tcs/</a:t>
            </a:r>
            <a:r>
              <a:rPr lang="en-GB" b="1" dirty="0" smtClean="0"/>
              <a:t> or </a:t>
            </a:r>
            <a:r>
              <a:rPr lang="en-GB" b="1" dirty="0" smtClean="0">
                <a:hlinkClick r:id="rId7"/>
              </a:rPr>
              <a:t>https://sso.nikhef.nl/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Your Certificate in 5 Clicks </a:t>
            </a:r>
            <a:br>
              <a:rPr lang="en-GB" dirty="0" smtClean="0"/>
            </a:br>
            <a:r>
              <a:rPr lang="en-GB" dirty="0" smtClean="0"/>
              <a:t>... and in120 Seconds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3"/>
            <a:ext cx="7308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6519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for the longer-term future, we are working on completely hiding this ...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453336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https://tcs-escience-portal.terena.org/</a:t>
            </a:r>
            <a:r>
              <a:rPr lang="en-GB" dirty="0" smtClean="0"/>
              <a:t> &amp; </a:t>
            </a:r>
            <a:r>
              <a:rPr lang="en-GB" dirty="0" smtClean="0">
                <a:hlinkClick r:id="rId4"/>
              </a:rPr>
              <a:t>https://www.terena.org/activities/tcs/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1506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1024508" cy="102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dirty="0" smtClean="0"/>
              <a:t>Yes: unfortunately – security is needed</a:t>
            </a:r>
          </a:p>
          <a:p>
            <a:r>
              <a:rPr lang="en-GB" dirty="0" smtClean="0"/>
              <a:t>Yes: we </a:t>
            </a:r>
            <a:r>
              <a:rPr lang="en-GB" i="1" dirty="0" smtClean="0"/>
              <a:t>are</a:t>
            </a:r>
            <a:r>
              <a:rPr lang="en-GB" dirty="0" smtClean="0"/>
              <a:t> an interesting target</a:t>
            </a:r>
            <a:br>
              <a:rPr lang="en-GB" dirty="0" smtClean="0"/>
            </a:br>
            <a:r>
              <a:rPr lang="en-GB" dirty="0" smtClean="0"/>
              <a:t>... and we strive to become even more so!</a:t>
            </a:r>
          </a:p>
          <a:p>
            <a:endParaRPr lang="en-GB" dirty="0" smtClean="0"/>
          </a:p>
          <a:p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@Nikhef we support development  of security software and processes aiming at</a:t>
            </a:r>
            <a:br>
              <a:rPr lang="en-GB" dirty="0" smtClean="0"/>
            </a:br>
            <a:r>
              <a:rPr lang="en-GB" dirty="0" smtClean="0"/>
              <a:t>user friendliness and still remain effective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&amp; Availability Take-Away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3287886"/>
            <a:ext cx="7200800" cy="1077218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C00000"/>
                </a:solidFill>
              </a:rPr>
              <a:t>allow </a:t>
            </a:r>
            <a:r>
              <a:rPr lang="en-GB" sz="3200" b="1" i="1" dirty="0" smtClean="0">
                <a:solidFill>
                  <a:srgbClr val="C00000"/>
                </a:solidFill>
              </a:rPr>
              <a:t>you</a:t>
            </a:r>
            <a:r>
              <a:rPr lang="en-GB" sz="3200" i="1" dirty="0" smtClean="0">
                <a:solidFill>
                  <a:srgbClr val="C00000"/>
                </a:solidFill>
              </a:rPr>
              <a:t>, the ‘</a:t>
            </a:r>
            <a:r>
              <a:rPr lang="en-GB" sz="3200" b="1" i="1" dirty="0" smtClean="0">
                <a:solidFill>
                  <a:srgbClr val="C00000"/>
                </a:solidFill>
              </a:rPr>
              <a:t>right people</a:t>
            </a:r>
            <a:r>
              <a:rPr lang="en-GB" sz="3200" i="1" dirty="0" smtClean="0">
                <a:solidFill>
                  <a:srgbClr val="C00000"/>
                </a:solidFill>
              </a:rPr>
              <a:t>’, in</a:t>
            </a:r>
            <a:br>
              <a:rPr lang="en-GB" sz="3200" i="1" dirty="0" smtClean="0">
                <a:solidFill>
                  <a:srgbClr val="C00000"/>
                </a:solidFill>
              </a:rPr>
            </a:br>
            <a:r>
              <a:rPr lang="en-GB" sz="3200" i="1" dirty="0" smtClean="0">
                <a:solidFill>
                  <a:srgbClr val="C00000"/>
                </a:solidFill>
              </a:rPr>
              <a:t>whilst </a:t>
            </a:r>
            <a:r>
              <a:rPr lang="en-GB" sz="3200" b="1" i="1" dirty="0" smtClean="0">
                <a:solidFill>
                  <a:srgbClr val="C00000"/>
                </a:solidFill>
              </a:rPr>
              <a:t>keeping out </a:t>
            </a:r>
            <a:r>
              <a:rPr lang="en-GB" sz="3200" i="1" dirty="0" smtClean="0">
                <a:solidFill>
                  <a:srgbClr val="C00000"/>
                </a:solidFill>
              </a:rPr>
              <a:t>the ‘bad guys’</a:t>
            </a:r>
            <a:endParaRPr lang="en-GB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6192688" cy="57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3813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</a:rPr>
              <a:t>MasterJM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taken at </a:t>
            </a:r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</a:rPr>
              <a:t>Uni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Bielefeld, DE</a:t>
            </a:r>
          </a:p>
          <a:p>
            <a:pPr algn="r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found at: http://www.schneier.com/blog/archives/2005/02/the_weakest_lin.html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Denial of Service (</a:t>
            </a:r>
            <a:r>
              <a:rPr lang="en-GB" dirty="0" err="1" smtClean="0"/>
              <a:t>DDoS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076" name="Picture 4" descr="H:\Home\davidg\Nikhef\Jaarvergadering2010\DD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134350" cy="3619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860" y="5574481"/>
            <a:ext cx="3960440" cy="3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93296"/>
            <a:ext cx="3608814" cy="3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2" descr="nikhef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250831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5911"/>
            <a:ext cx="9143999" cy="60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Home\davidg\Nikhef\AtoomLAN\logo_design_v6-imgonly-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2688" y="6309320"/>
            <a:ext cx="521311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 Machine @Nikhef</a:t>
            </a:r>
            <a:endParaRPr lang="en-GB" dirty="0"/>
          </a:p>
        </p:txBody>
      </p:sp>
      <p:pic>
        <p:nvPicPr>
          <p:cNvPr id="7170" name="Picture 2" descr="H:\Home\davidg\Nikhef\Jaarvergadering2010\achtbaan-atoom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077" y="2204864"/>
            <a:ext cx="7800411" cy="2740918"/>
          </a:xfrm>
          <a:prstGeom prst="rect">
            <a:avLst/>
          </a:prstGeom>
          <a:noFill/>
        </p:spPr>
      </p:pic>
      <p:pic>
        <p:nvPicPr>
          <p:cNvPr id="7172" name="Picture 4" descr="H:\Home\davidg\Nikhef\AtoomLAN\logo_design_v6-imgonly-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1545244" cy="1626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5157192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These were ‘white hat’ challenges performed as part of controlled network validation and scaling tests – so do not try this yourself!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Stoomboot</a:t>
            </a:r>
            <a:r>
              <a:rPr lang="en-GB" dirty="0" smtClean="0"/>
              <a:t>: data retrieval rate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718" y="1916832"/>
            <a:ext cx="7399746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83655"/>
            <a:ext cx="5256584" cy="5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6525344"/>
            <a:ext cx="788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stoomboot</a:t>
            </a:r>
            <a:r>
              <a:rPr lang="en-GB" sz="1600" dirty="0" smtClean="0"/>
              <a:t> AWS price: 1.6MUS$ setup + 86.5 </a:t>
            </a:r>
            <a:r>
              <a:rPr lang="en-GB" sz="1600" dirty="0" err="1" smtClean="0"/>
              <a:t>kUS</a:t>
            </a:r>
            <a:r>
              <a:rPr lang="en-GB" sz="1600" dirty="0" smtClean="0"/>
              <a:t>$/month @400 TB/month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7399746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Compute-to-data-traffic NDPF/Grid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89240"/>
            <a:ext cx="5000967" cy="5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123728" y="3789040"/>
            <a:ext cx="6192688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:\Home\davidg\BIG\Logo\Logo\BiGGrid-Logo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2" y="4272847"/>
            <a:ext cx="971600" cy="720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41277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BiG</a:t>
            </a:r>
            <a:r>
              <a:rPr lang="en-GB" i="1" dirty="0" smtClean="0"/>
              <a:t> Grid: network utilisation at the central Facilities @ Nikhef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LCG\NL-T1-network-physlogical-200909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37853" cy="5567387"/>
          </a:xfrm>
          <a:prstGeom prst="rect">
            <a:avLst/>
          </a:prstGeom>
          <a:noFill/>
        </p:spPr>
      </p:pic>
      <p:pic>
        <p:nvPicPr>
          <p:cNvPr id="1027" name="Picture 3" descr="H:\Home\davidg\Template\Logos\NIKHEF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551" y="4847951"/>
            <a:ext cx="936104" cy="412803"/>
          </a:xfrm>
          <a:prstGeom prst="rect">
            <a:avLst/>
          </a:prstGeom>
          <a:noFill/>
        </p:spPr>
      </p:pic>
      <p:pic>
        <p:nvPicPr>
          <p:cNvPr id="1028" name="Picture 4" descr="H:\Home\davidg\Template\Logos\sara-logo-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675" y="4775943"/>
            <a:ext cx="845568" cy="576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58772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the Netherlands Tier 1 for </a:t>
            </a:r>
            <a:r>
              <a:rPr lang="en-GB" sz="1600" i="1" dirty="0" err="1" smtClean="0"/>
              <a:t>wLCG</a:t>
            </a:r>
            <a:r>
              <a:rPr lang="en-GB" sz="1600" i="1" dirty="0" smtClean="0"/>
              <a:t> is a service by </a:t>
            </a:r>
            <a:r>
              <a:rPr lang="en-GB" sz="1600" i="1" dirty="0" err="1" smtClean="0"/>
              <a:t>BiG</a:t>
            </a:r>
            <a:r>
              <a:rPr lang="en-GB" sz="1600" i="1" dirty="0" smtClean="0"/>
              <a:t> Grid, </a:t>
            </a:r>
            <a:br>
              <a:rPr lang="en-GB" sz="1600" i="1" dirty="0" smtClean="0"/>
            </a:br>
            <a:r>
              <a:rPr lang="en-GB" sz="1600" i="1" dirty="0" smtClean="0"/>
              <a:t>the Dutch e-Science Grid</a:t>
            </a:r>
            <a:endParaRPr lang="en-GB" sz="16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051720" y="2564904"/>
            <a:ext cx="1584176" cy="648072"/>
          </a:xfrm>
          <a:prstGeom prst="roundRect">
            <a:avLst/>
          </a:prstGeom>
          <a:solidFill>
            <a:srgbClr val="8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Presentationuitgebre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NikhefPresentationuitgebreid</Template>
  <TotalTime>23219</TotalTime>
  <Words>597</Words>
  <Application>Microsoft Office PowerPoint</Application>
  <PresentationFormat>On-screen Show (4:3)</PresentationFormat>
  <Paragraphs>130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NikhefPresentationuitgebreid</vt:lpstr>
      <vt:lpstr>Ensuring Availability</vt:lpstr>
      <vt:lpstr>Slide 2</vt:lpstr>
      <vt:lpstr>Slide 3</vt:lpstr>
      <vt:lpstr>Distributed Denial of Service (DDoS)</vt:lpstr>
      <vt:lpstr>Slide 5</vt:lpstr>
      <vt:lpstr>Just A Machine @Nikhef</vt:lpstr>
      <vt:lpstr>Stoomboot: data retrieval rate</vt:lpstr>
      <vt:lpstr>Compute-to-data-traffic NDPF/Grid</vt:lpstr>
      <vt:lpstr>Slide 9</vt:lpstr>
      <vt:lpstr>Slide 10</vt:lpstr>
      <vt:lpstr>Security and Availability</vt:lpstr>
      <vt:lpstr>Slide 12</vt:lpstr>
      <vt:lpstr>Slide 13</vt:lpstr>
      <vt:lpstr>Slide 14</vt:lpstr>
      <vt:lpstr>Slide 15</vt:lpstr>
      <vt:lpstr>... keeping out the ‘bad guys’</vt:lpstr>
      <vt:lpstr>... the ‘right people’, ...</vt:lpstr>
      <vt:lpstr>Before the Grid ...</vt:lpstr>
      <vt:lpstr>... the ‘right people’, ...</vt:lpstr>
      <vt:lpstr>Grid Identity and Community</vt:lpstr>
      <vt:lpstr>Slide 21</vt:lpstr>
      <vt:lpstr>allow you, ...</vt:lpstr>
      <vt:lpstr>Your Global Identity</vt:lpstr>
      <vt:lpstr>Slide 24</vt:lpstr>
      <vt:lpstr>Where ever you are ... IGTF!</vt:lpstr>
      <vt:lpstr>Federated Identity –  we no longer run alone!</vt:lpstr>
      <vt:lpstr>... and we keep running ...</vt:lpstr>
      <vt:lpstr>SSO for everything!</vt:lpstr>
      <vt:lpstr>Your Very Own SSO service!</vt:lpstr>
      <vt:lpstr>SSO for You</vt:lpstr>
      <vt:lpstr>Slide 31</vt:lpstr>
      <vt:lpstr>Your Certificate in 5 Clicks  ... and in120 Seconds</vt:lpstr>
      <vt:lpstr>Security &amp; Availability Take-Away</vt:lpstr>
      <vt:lpstr>Slide 34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NikIDM</dc:title>
  <dc:creator>davidg</dc:creator>
  <cp:keywords>Grid PDP Jamboree jaarvergadering Nijmegen SSO IdM</cp:keywords>
  <cp:lastModifiedBy>davidg</cp:lastModifiedBy>
  <cp:revision>447</cp:revision>
  <cp:lastPrinted>2010-12-15T16:14:10Z</cp:lastPrinted>
  <dcterms:created xsi:type="dcterms:W3CDTF">2009-11-11T08:30:43Z</dcterms:created>
  <dcterms:modified xsi:type="dcterms:W3CDTF">2011-01-17T20:02:25Z</dcterms:modified>
</cp:coreProperties>
</file>