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  <p:sldMasterId id="2147483674" r:id="rId2"/>
    <p:sldMasterId id="2147483692" r:id="rId3"/>
  </p:sldMasterIdLst>
  <p:notesMasterIdLst>
    <p:notesMasterId r:id="rId46"/>
  </p:notesMasterIdLst>
  <p:sldIdLst>
    <p:sldId id="335" r:id="rId4"/>
    <p:sldId id="340" r:id="rId5"/>
    <p:sldId id="341" r:id="rId6"/>
    <p:sldId id="343" r:id="rId7"/>
    <p:sldId id="287" r:id="rId8"/>
    <p:sldId id="264" r:id="rId9"/>
    <p:sldId id="283" r:id="rId10"/>
    <p:sldId id="334" r:id="rId11"/>
    <p:sldId id="274" r:id="rId12"/>
    <p:sldId id="336" r:id="rId13"/>
    <p:sldId id="293" r:id="rId14"/>
    <p:sldId id="326" r:id="rId15"/>
    <p:sldId id="300" r:id="rId16"/>
    <p:sldId id="276" r:id="rId17"/>
    <p:sldId id="275" r:id="rId18"/>
    <p:sldId id="267" r:id="rId19"/>
    <p:sldId id="317" r:id="rId20"/>
    <p:sldId id="318" r:id="rId21"/>
    <p:sldId id="319" r:id="rId22"/>
    <p:sldId id="320" r:id="rId23"/>
    <p:sldId id="291" r:id="rId24"/>
    <p:sldId id="269" r:id="rId25"/>
    <p:sldId id="339" r:id="rId26"/>
    <p:sldId id="280" r:id="rId27"/>
    <p:sldId id="288" r:id="rId28"/>
    <p:sldId id="337" r:id="rId29"/>
    <p:sldId id="322" r:id="rId30"/>
    <p:sldId id="328" r:id="rId31"/>
    <p:sldId id="316" r:id="rId32"/>
    <p:sldId id="327" r:id="rId33"/>
    <p:sldId id="330" r:id="rId34"/>
    <p:sldId id="329" r:id="rId35"/>
    <p:sldId id="309" r:id="rId36"/>
    <p:sldId id="333" r:id="rId37"/>
    <p:sldId id="338" r:id="rId38"/>
    <p:sldId id="305" r:id="rId39"/>
    <p:sldId id="304" r:id="rId40"/>
    <p:sldId id="259" r:id="rId41"/>
    <p:sldId id="307" r:id="rId42"/>
    <p:sldId id="308" r:id="rId43"/>
    <p:sldId id="323" r:id="rId44"/>
    <p:sldId id="324" r:id="rId45"/>
  </p:sldIdLst>
  <p:sldSz cx="24384000" cy="13716000"/>
  <p:notesSz cx="6858000" cy="9144000"/>
  <p:defaultTextStyle>
    <a:defPPr marL="0" marR="0" indent="0" algn="l" defTabSz="91437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94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89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83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77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971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566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160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754" algn="l" defTabSz="4571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889"/>
    <a:srgbClr val="6F2575"/>
    <a:srgbClr val="F8F8F8"/>
    <a:srgbClr val="FFFFFF"/>
    <a:srgbClr val="E3D88A"/>
    <a:srgbClr val="06B2C4"/>
    <a:srgbClr val="E63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5451" autoAdjust="0"/>
  </p:normalViewPr>
  <p:slideViewPr>
    <p:cSldViewPr snapToGrid="0" snapToObjects="1">
      <p:cViewPr varScale="1">
        <p:scale>
          <a:sx n="56" d="100"/>
          <a:sy n="56" d="100"/>
        </p:scale>
        <p:origin x="184" y="3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32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185" latinLnBrk="0">
      <a:defRPr sz="4200">
        <a:latin typeface="Lucida Grande"/>
        <a:ea typeface="Lucida Grande"/>
        <a:cs typeface="Lucida Grande"/>
        <a:sym typeface="Lucida Grande"/>
      </a:defRPr>
    </a:lvl1pPr>
    <a:lvl2pPr indent="228594" defTabSz="584185" latinLnBrk="0">
      <a:defRPr sz="4200">
        <a:latin typeface="Lucida Grande"/>
        <a:ea typeface="Lucida Grande"/>
        <a:cs typeface="Lucida Grande"/>
        <a:sym typeface="Lucida Grande"/>
      </a:defRPr>
    </a:lvl2pPr>
    <a:lvl3pPr indent="457189" defTabSz="584185" latinLnBrk="0">
      <a:defRPr sz="4200">
        <a:latin typeface="Lucida Grande"/>
        <a:ea typeface="Lucida Grande"/>
        <a:cs typeface="Lucida Grande"/>
        <a:sym typeface="Lucida Grande"/>
      </a:defRPr>
    </a:lvl3pPr>
    <a:lvl4pPr indent="685783" defTabSz="584185" latinLnBrk="0">
      <a:defRPr sz="4200">
        <a:latin typeface="Lucida Grande"/>
        <a:ea typeface="Lucida Grande"/>
        <a:cs typeface="Lucida Grande"/>
        <a:sym typeface="Lucida Grande"/>
      </a:defRPr>
    </a:lvl4pPr>
    <a:lvl5pPr indent="914377" defTabSz="584185" latinLnBrk="0">
      <a:defRPr sz="4200">
        <a:latin typeface="Lucida Grande"/>
        <a:ea typeface="Lucida Grande"/>
        <a:cs typeface="Lucida Grande"/>
        <a:sym typeface="Lucida Grande"/>
      </a:defRPr>
    </a:lvl5pPr>
    <a:lvl6pPr indent="1142971" defTabSz="584185" latinLnBrk="0">
      <a:defRPr sz="4200">
        <a:latin typeface="Lucida Grande"/>
        <a:ea typeface="Lucida Grande"/>
        <a:cs typeface="Lucida Grande"/>
        <a:sym typeface="Lucida Grande"/>
      </a:defRPr>
    </a:lvl6pPr>
    <a:lvl7pPr indent="1371566" defTabSz="584185" latinLnBrk="0">
      <a:defRPr sz="4200">
        <a:latin typeface="Lucida Grande"/>
        <a:ea typeface="Lucida Grande"/>
        <a:cs typeface="Lucida Grande"/>
        <a:sym typeface="Lucida Grande"/>
      </a:defRPr>
    </a:lvl7pPr>
    <a:lvl8pPr indent="1600160" defTabSz="584185" latinLnBrk="0">
      <a:defRPr sz="4200">
        <a:latin typeface="Lucida Grande"/>
        <a:ea typeface="Lucida Grande"/>
        <a:cs typeface="Lucida Grande"/>
        <a:sym typeface="Lucida Grande"/>
      </a:defRPr>
    </a:lvl8pPr>
    <a:lvl9pPr indent="1828754" defTabSz="584185" latinLnBrk="0">
      <a:defRPr sz="4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1925" y="511175"/>
            <a:ext cx="4538663" cy="25542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2AC63B-34FB-4976-9C76-712FB39645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0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01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06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193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770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578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62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8" y="2323228"/>
            <a:ext cx="16449517" cy="110817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1" y="1700766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7" name="Rechthoek"/>
          <p:cNvSpPr/>
          <p:nvPr userDrawn="1"/>
        </p:nvSpPr>
        <p:spPr>
          <a:xfrm>
            <a:off x="-74192" y="-43059"/>
            <a:ext cx="24458192" cy="1757989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23473191" y="13102037"/>
            <a:ext cx="676466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3000" smtClean="0"/>
              <a:pPr/>
              <a:t>‹#›</a:t>
            </a:fld>
            <a:endParaRPr lang="en-GB" sz="3000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2134" y="238890"/>
            <a:ext cx="24388267" cy="372534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72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828271" y="799989"/>
            <a:ext cx="3675352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12" name="Driehoek"/>
          <p:cNvSpPr/>
          <p:nvPr userDrawn="1"/>
        </p:nvSpPr>
        <p:spPr>
          <a:xfrm>
            <a:off x="-7911" y="4414350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805941" y="8751652"/>
            <a:ext cx="9822864" cy="2463192"/>
          </a:xfrm>
          <a:prstGeom prst="rect">
            <a:avLst/>
          </a:prstGeom>
        </p:spPr>
        <p:txBody>
          <a:bodyPr/>
          <a:lstStyle>
            <a:lvl1pPr marL="40641" indent="0" algn="r">
              <a:buNone/>
              <a:defRPr sz="44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2197" y="12466653"/>
            <a:ext cx="24386197" cy="127000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19700200" y="12065802"/>
            <a:ext cx="3930563" cy="149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4800" dirty="0" smtClean="0">
                <a:solidFill>
                  <a:srgbClr val="E3D88A"/>
                </a:solidFill>
              </a:rPr>
              <a:t>David </a:t>
            </a:r>
            <a:r>
              <a:rPr lang="en-US" sz="4800" dirty="0" err="1" smtClean="0">
                <a:solidFill>
                  <a:srgbClr val="E3D88A"/>
                </a:solidFill>
              </a:rPr>
              <a:t>Groep</a:t>
            </a:r>
            <a:endParaRPr lang="en-US" sz="4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360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96" y="10399853"/>
            <a:ext cx="3650043" cy="14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8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446570"/>
            <a:ext cx="24384000" cy="13131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22013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8533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2" y="3429000"/>
            <a:ext cx="23119357" cy="8146544"/>
          </a:xfrm>
          <a:prstGeom prst="rect">
            <a:avLst/>
          </a:prstGeom>
        </p:spPr>
        <p:txBody>
          <a:bodyPr/>
          <a:lstStyle>
            <a:lvl1pPr>
              <a:defRPr sz="5501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1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LHC Upgrade and the Data 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1"/>
            <a:ext cx="23114000" cy="116955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0131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0475" y="263400"/>
            <a:ext cx="18997150" cy="1318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19365815" y="2846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8" name="Driehoek"/>
          <p:cNvSpPr/>
          <p:nvPr/>
        </p:nvSpPr>
        <p:spPr>
          <a:xfrm>
            <a:off x="-2183" y="2845"/>
            <a:ext cx="19367998" cy="7050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5" y="8365093"/>
            <a:ext cx="13963650" cy="4714854"/>
          </a:xfrm>
          <a:prstGeom prst="rect">
            <a:avLst/>
          </a:prstGeom>
        </p:spPr>
        <p:txBody>
          <a:bodyPr anchor="b"/>
          <a:lstStyle>
            <a:lvl1pPr>
              <a:defRPr sz="675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5" y="7245157"/>
            <a:ext cx="6514970" cy="582052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9"/>
            <a:ext cx="13963648" cy="934686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5"/>
            <a:ext cx="5080000" cy="19955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144247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522485" y="451114"/>
            <a:ext cx="25224450" cy="1423935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19365815" y="2846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5"/>
            <a:ext cx="19367998" cy="7050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5" y="8365093"/>
            <a:ext cx="13963650" cy="4714854"/>
          </a:xfrm>
          <a:prstGeom prst="rect">
            <a:avLst/>
          </a:prstGeom>
        </p:spPr>
        <p:txBody>
          <a:bodyPr anchor="b"/>
          <a:lstStyle>
            <a:lvl1pPr>
              <a:defRPr sz="675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5" y="7245157"/>
            <a:ext cx="6514970" cy="582052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9"/>
            <a:ext cx="13963648" cy="934686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5"/>
            <a:ext cx="5080000" cy="19955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188676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5"/>
            <a:ext cx="19367998" cy="7050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5" y="8365093"/>
            <a:ext cx="13963650" cy="4714854"/>
          </a:xfrm>
          <a:prstGeom prst="rect">
            <a:avLst/>
          </a:prstGeom>
        </p:spPr>
        <p:txBody>
          <a:bodyPr anchor="b"/>
          <a:lstStyle>
            <a:lvl1pPr>
              <a:defRPr sz="6750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9"/>
            <a:ext cx="13963648" cy="934686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5"/>
            <a:ext cx="5080000" cy="199559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20539" y="2"/>
            <a:ext cx="12463462" cy="13732328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47191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9429931" y="-8301782"/>
            <a:ext cx="15092134" cy="23439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107047" y="2846"/>
            <a:ext cx="1706631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7"/>
            <a:ext cx="6217910" cy="582052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5" y="8365093"/>
            <a:ext cx="13963650" cy="4714854"/>
          </a:xfrm>
          <a:prstGeom prst="rect">
            <a:avLst/>
          </a:prstGeom>
        </p:spPr>
        <p:txBody>
          <a:bodyPr anchor="b"/>
          <a:lstStyle>
            <a:lvl1pPr>
              <a:defRPr sz="675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9"/>
            <a:ext cx="13963648" cy="934686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5"/>
            <a:ext cx="5080000" cy="19955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68528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43942" y="-3369402"/>
            <a:ext cx="25747976" cy="1784561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107047" y="2846"/>
            <a:ext cx="1706631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7"/>
            <a:ext cx="6217910" cy="582052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5" y="8365093"/>
            <a:ext cx="13963650" cy="4714854"/>
          </a:xfrm>
          <a:prstGeom prst="rect">
            <a:avLst/>
          </a:prstGeom>
        </p:spPr>
        <p:txBody>
          <a:bodyPr anchor="b"/>
          <a:lstStyle>
            <a:lvl1pPr>
              <a:defRPr sz="6750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9"/>
            <a:ext cx="13963648" cy="934686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5005" y="635005"/>
            <a:ext cx="5080002" cy="19955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6261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928375" y="-1582397"/>
            <a:ext cx="20523598" cy="176551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107047" y="2846"/>
            <a:ext cx="1706631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7"/>
            <a:ext cx="6217910" cy="582052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5005" y="635005"/>
            <a:ext cx="5080002" cy="199559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5" y="8365093"/>
            <a:ext cx="13963650" cy="4714854"/>
          </a:xfrm>
          <a:prstGeom prst="rect">
            <a:avLst/>
          </a:prstGeom>
        </p:spPr>
        <p:txBody>
          <a:bodyPr anchor="b"/>
          <a:lstStyle>
            <a:lvl1pPr>
              <a:defRPr sz="6750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9"/>
            <a:ext cx="13963648" cy="934686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5818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5"/>
            <a:ext cx="5080000" cy="1995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4510690" y="-266700"/>
            <a:ext cx="21915832" cy="141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7"/>
            <a:ext cx="6217910" cy="582052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5" y="8365093"/>
            <a:ext cx="13963650" cy="4714854"/>
          </a:xfrm>
          <a:prstGeom prst="rect">
            <a:avLst/>
          </a:prstGeom>
        </p:spPr>
        <p:txBody>
          <a:bodyPr anchor="b"/>
          <a:lstStyle>
            <a:lvl1pPr>
              <a:defRPr sz="675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9"/>
            <a:ext cx="13963648" cy="934686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4385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5" y="3429000"/>
            <a:ext cx="23119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88618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317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610691"/>
            <a:ext cx="24384000" cy="984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5" y="3429000"/>
            <a:ext cx="23119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86907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5" y="3429000"/>
            <a:ext cx="11178050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47601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46285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5" y="635003"/>
            <a:ext cx="11181358" cy="577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7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32" y="0"/>
            <a:ext cx="11810472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85244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1" y="647285"/>
            <a:ext cx="5716854" cy="10928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7113520" y="0"/>
            <a:ext cx="17270480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495521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6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7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9" y="3429000"/>
            <a:ext cx="11178050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17119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6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7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35005" y="3429000"/>
            <a:ext cx="11178050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17814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6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7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29646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6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7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5" y="635003"/>
            <a:ext cx="11181358" cy="577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7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32" y="0"/>
            <a:ext cx="11810472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476298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6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67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1" y="647285"/>
            <a:ext cx="5716854" cy="10928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0" y="0"/>
            <a:ext cx="17270480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29899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27101" y="2552699"/>
            <a:ext cx="22545675" cy="10548939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876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81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82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9" y="3429000"/>
            <a:ext cx="11178050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222239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81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82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635005" y="3429000"/>
            <a:ext cx="11178050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95824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22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23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5"/>
            <a:ext cx="23114000" cy="80791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88825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63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64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635005" y="635003"/>
            <a:ext cx="11181358" cy="577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7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5" y="3429000"/>
            <a:ext cx="1118135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12573532" y="0"/>
            <a:ext cx="11810472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696884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63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64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1" y="647285"/>
            <a:ext cx="5716854" cy="10928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0" y="0"/>
            <a:ext cx="17270480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130349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68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1" y="3429000"/>
            <a:ext cx="1984123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19872885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68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0947401" y="3429000"/>
            <a:ext cx="9528838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00933169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68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635001" y="3429000"/>
            <a:ext cx="9528838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21765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19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5006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19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35000" y="635003"/>
            <a:ext cx="9527248" cy="577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7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6" y="0"/>
            <a:ext cx="12084112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2056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9" y="1338300"/>
            <a:ext cx="16375115" cy="122003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1" y="1700766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6" name="Rechthoek"/>
          <p:cNvSpPr/>
          <p:nvPr userDrawn="1"/>
        </p:nvSpPr>
        <p:spPr>
          <a:xfrm>
            <a:off x="0" y="-37622"/>
            <a:ext cx="24391909" cy="1752555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8" name="Rechthoek"/>
          <p:cNvSpPr/>
          <p:nvPr userDrawn="1"/>
        </p:nvSpPr>
        <p:spPr>
          <a:xfrm>
            <a:off x="-10108" y="12466653"/>
            <a:ext cx="24394109" cy="127000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828271" y="799989"/>
            <a:ext cx="3675352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10" name="Driehoek"/>
          <p:cNvSpPr/>
          <p:nvPr userDrawn="1"/>
        </p:nvSpPr>
        <p:spPr>
          <a:xfrm>
            <a:off x="-7911" y="4414350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3818067" y="10112866"/>
            <a:ext cx="10172657" cy="2605842"/>
            <a:chOff x="13583285" y="10112865"/>
            <a:chExt cx="10172657" cy="2605842"/>
          </a:xfrm>
        </p:grpSpPr>
        <p:sp>
          <p:nvSpPr>
            <p:cNvPr id="12" name="2011-2016…"/>
            <p:cNvSpPr txBox="1"/>
            <p:nvPr/>
          </p:nvSpPr>
          <p:spPr>
            <a:xfrm>
              <a:off x="13583285" y="10112865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4800" dirty="0" smtClean="0">
                  <a:solidFill>
                    <a:schemeClr val="bg1"/>
                  </a:solidFill>
                </a:rPr>
                <a:t>David </a:t>
              </a:r>
              <a:r>
                <a:rPr lang="en-US" sz="4800" dirty="0" err="1" smtClean="0">
                  <a:solidFill>
                    <a:schemeClr val="bg1"/>
                  </a:solidFill>
                </a:rPr>
                <a:t>Groep</a:t>
              </a:r>
              <a:endParaRPr lang="en-US" sz="4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9" y="10572950"/>
            <a:ext cx="4891792" cy="1917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985" y="1538651"/>
            <a:ext cx="19091272" cy="155291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614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19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1" y="647285"/>
            <a:ext cx="5716854" cy="10928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7" y="-16326"/>
            <a:ext cx="15900334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117883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68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0555689" y="0"/>
            <a:ext cx="3828314" cy="137160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1" y="3429000"/>
            <a:ext cx="1984123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7785948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33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10947401" y="3429000"/>
            <a:ext cx="9528838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90686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85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grpSp>
        <p:nvGrpSpPr>
          <p:cNvPr id="388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635001" y="3429000"/>
            <a:ext cx="9528838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06543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36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grpSp>
        <p:nvGrpSpPr>
          <p:cNvPr id="439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66994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88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grpSp>
        <p:nvGrpSpPr>
          <p:cNvPr id="491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3"/>
            <a:ext cx="9527248" cy="577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7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6" y="0"/>
            <a:ext cx="12084112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466840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538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grpSp>
        <p:nvGrpSpPr>
          <p:cNvPr id="541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1" y="647285"/>
            <a:ext cx="5716854" cy="10928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7" y="-16326"/>
            <a:ext cx="15900334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177205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50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51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10947401" y="3429000"/>
            <a:ext cx="9528838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39332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02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grpSp>
        <p:nvGrpSpPr>
          <p:cNvPr id="405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635001" y="3429000"/>
            <a:ext cx="9528838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38737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53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grpSp>
        <p:nvGrpSpPr>
          <p:cNvPr id="456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1" y="635005"/>
            <a:ext cx="19841238" cy="8079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940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17" y="2137290"/>
            <a:ext cx="18249901" cy="104775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1" y="1700766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6" name="Rechthoek"/>
          <p:cNvSpPr/>
          <p:nvPr userDrawn="1"/>
        </p:nvSpPr>
        <p:spPr>
          <a:xfrm>
            <a:off x="0" y="-37622"/>
            <a:ext cx="24391909" cy="1752555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8" name="Rechthoek"/>
          <p:cNvSpPr/>
          <p:nvPr userDrawn="1"/>
        </p:nvSpPr>
        <p:spPr>
          <a:xfrm>
            <a:off x="-10108" y="12466653"/>
            <a:ext cx="24394109" cy="127000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828271" y="799989"/>
            <a:ext cx="3675352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10" name="Driehoek"/>
          <p:cNvSpPr/>
          <p:nvPr userDrawn="1"/>
        </p:nvSpPr>
        <p:spPr>
          <a:xfrm>
            <a:off x="-7911" y="4414350"/>
            <a:ext cx="24399821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3818067" y="10112866"/>
            <a:ext cx="10172657" cy="2605842"/>
            <a:chOff x="13583285" y="10112865"/>
            <a:chExt cx="10172657" cy="2605842"/>
          </a:xfrm>
        </p:grpSpPr>
        <p:sp>
          <p:nvSpPr>
            <p:cNvPr id="12" name="2011-2016…"/>
            <p:cNvSpPr txBox="1"/>
            <p:nvPr/>
          </p:nvSpPr>
          <p:spPr>
            <a:xfrm>
              <a:off x="13583285" y="10112865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4800" dirty="0" smtClean="0">
                  <a:solidFill>
                    <a:schemeClr val="bg1"/>
                  </a:solidFill>
                </a:rPr>
                <a:t>David </a:t>
              </a:r>
              <a:r>
                <a:rPr lang="en-US" sz="4800" dirty="0" err="1" smtClean="0">
                  <a:solidFill>
                    <a:schemeClr val="bg1"/>
                  </a:solidFill>
                </a:rPr>
                <a:t>Groep</a:t>
              </a:r>
              <a:endParaRPr lang="en-US" sz="4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9" y="10572950"/>
            <a:ext cx="4891792" cy="1917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985" y="1538651"/>
            <a:ext cx="19091272" cy="155291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487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505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grpSp>
        <p:nvGrpSpPr>
          <p:cNvPr id="508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8" cy="8146544"/>
          </a:xfrm>
          <a:prstGeom prst="rect">
            <a:avLst/>
          </a:prstGeom>
        </p:spPr>
        <p:txBody>
          <a:bodyPr/>
          <a:lstStyle>
            <a:lvl1pPr>
              <a:defRPr sz="4126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3"/>
            <a:ext cx="9527248" cy="577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75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6" y="0"/>
            <a:ext cx="12084112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55418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554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grpSp>
        <p:nvGrpSpPr>
          <p:cNvPr id="557" name="Groepeer"/>
          <p:cNvGrpSpPr/>
          <p:nvPr/>
        </p:nvGrpSpPr>
        <p:grpSpPr>
          <a:xfrm>
            <a:off x="20555689" y="0"/>
            <a:ext cx="3828314" cy="13716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1" y="647285"/>
            <a:ext cx="5716854" cy="10928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7" y="-16326"/>
            <a:ext cx="15900334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316568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61980" y="-19509"/>
            <a:ext cx="24507960" cy="13755026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565108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32657" y="0"/>
            <a:ext cx="24416658" cy="1376449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35000" y="9549982"/>
            <a:ext cx="6133440" cy="3518736"/>
          </a:xfrm>
          <a:prstGeom prst="rect">
            <a:avLst/>
          </a:prstGeom>
        </p:spPr>
        <p:txBody>
          <a:bodyPr anchor="b"/>
          <a:lstStyle>
            <a:lvl1pPr>
              <a:defRPr sz="1876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06741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8928" y="-33385"/>
            <a:ext cx="22501584" cy="13750114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8855271" y="647287"/>
            <a:ext cx="4886062" cy="12421438"/>
          </a:xfrm>
          <a:prstGeom prst="rect">
            <a:avLst/>
          </a:prstGeom>
        </p:spPr>
        <p:txBody>
          <a:bodyPr/>
          <a:lstStyle>
            <a:lvl1pPr algn="r">
              <a:defRPr sz="1876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5720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8929" y="-61795"/>
            <a:ext cx="24469130" cy="13778526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6771479" y="647284"/>
            <a:ext cx="6969854" cy="3995384"/>
          </a:xfrm>
          <a:prstGeom prst="rect">
            <a:avLst/>
          </a:prstGeom>
        </p:spPr>
        <p:txBody>
          <a:bodyPr/>
          <a:lstStyle>
            <a:lvl1pPr algn="r">
              <a:defRPr sz="1876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3251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9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5" y="2895600"/>
            <a:ext cx="21042245" cy="960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8699" y="549277"/>
            <a:ext cx="23346501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B09F-A211-451C-8226-57839C1CAF76}" type="datetime3">
              <a:rPr lang="en-US"/>
              <a:pPr>
                <a:defRPr/>
              </a:pPr>
              <a:t>10 September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1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594852"/>
            <a:ext cx="24384000" cy="4121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5" y="2895600"/>
            <a:ext cx="21042245" cy="960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8699" y="549277"/>
            <a:ext cx="23346501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F8FF3-9350-4D70-892D-859122A1F348}" type="datetimeFigureOut">
              <a:rPr lang="en-US"/>
              <a:pPr>
                <a:defRPr/>
              </a:pPr>
              <a:t>2019-09-10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48640"/>
            <a:ext cx="19921728" cy="2286000"/>
          </a:xfrm>
        </p:spPr>
        <p:txBody>
          <a:bodyPr anchor="ctr"/>
          <a:lstStyle>
            <a:lvl1pPr algn="l">
              <a:defRPr sz="12267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7918227" y="12724757"/>
            <a:ext cx="5689600" cy="730251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820683" y="12712704"/>
            <a:ext cx="7721600" cy="730251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53759" y="12847005"/>
            <a:ext cx="611045" cy="4616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1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0.png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7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473191" y="13102037"/>
            <a:ext cx="676466" cy="60593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12">
              <a:defRPr sz="3000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5058385" y="145515"/>
            <a:ext cx="19091272" cy="155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428059" y="12903364"/>
            <a:ext cx="7789333" cy="633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1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1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10583" y="-19696"/>
            <a:ext cx="4393848" cy="1883269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marL="0" marR="0" indent="0" algn="l" defTabSz="91441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8" y="273531"/>
            <a:ext cx="3387103" cy="13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6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2" r:id="rId3"/>
    <p:sldLayoutId id="2147483686" r:id="rId4"/>
    <p:sldLayoutId id="2147483691" r:id="rId5"/>
    <p:sldLayoutId id="2147483683" r:id="rId6"/>
    <p:sldLayoutId id="2147483687" r:id="rId7"/>
    <p:sldLayoutId id="2147483688" r:id="rId8"/>
    <p:sldLayoutId id="2147483690" r:id="rId9"/>
    <p:sldLayoutId id="2147483737" r:id="rId10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57801" marR="57801" indent="0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57801" marR="57801" indent="228603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801" marR="57801" indent="457206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801" marR="57801" indent="685809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801" marR="57801" indent="914411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801" marR="57801" indent="1143014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801" marR="57801" indent="1371617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801" marR="57801" indent="1600220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801" marR="57801" indent="1828823" algn="l" defTabSz="129541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87" marR="57801" indent="-586546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38" marR="57801" indent="-546292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36" marR="57801" indent="-530684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91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96" marR="57801" indent="-619133" algn="l" defTabSz="1295416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3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6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9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11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14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17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20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23" algn="ctr" defTabSz="8255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7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41" marR="40641" defTabSz="914411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46128" y="13102037"/>
            <a:ext cx="530593" cy="60593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12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36287"/>
            <a:ext cx="24384000" cy="100997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18512859" y="15150"/>
            <a:ext cx="5892800" cy="3695701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364"/>
            <a:ext cx="7789333" cy="633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1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1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06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57801" marR="57801" indent="0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801" marR="57801" indent="228603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801" marR="57801" indent="457206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801" marR="57801" indent="685809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801" marR="57801" indent="914411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801" marR="57801" indent="1143014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801" marR="57801" indent="1371617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801" marR="57801" indent="1600220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801" marR="57801" indent="1828823" algn="l" defTabSz="129541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1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87" marR="57801" indent="-586546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38" marR="57801" indent="-546292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36" marR="57801" indent="-530684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91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96" marR="57801" indent="-619133" algn="l" defTabSz="1295416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1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3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6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9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11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14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17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20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23" algn="ctr" defTabSz="8255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" name="Vorm"/>
          <p:cNvSpPr/>
          <p:nvPr/>
        </p:nvSpPr>
        <p:spPr>
          <a:xfrm>
            <a:off x="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4" name="Vorm"/>
          <p:cNvSpPr/>
          <p:nvPr/>
        </p:nvSpPr>
        <p:spPr>
          <a:xfrm rot="10800000">
            <a:off x="20555687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704850" y="12780878"/>
            <a:ext cx="352660" cy="3462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2250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6">
            <a:extLst/>
          </a:blip>
          <a:stretch>
            <a:fillRect/>
          </a:stretch>
        </p:blipFill>
        <p:spPr>
          <a:xfrm>
            <a:off x="21534967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647285"/>
            <a:ext cx="11023600" cy="10928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95"/>
            <a:ext cx="17553942" cy="13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25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4823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</p:sldLayoutIdLst>
  <p:transition spd="med"/>
  <p:hf hdr="0" dt="0"/>
  <p:txStyles>
    <p:titleStyle>
      <a:lvl1pPr marL="0" marR="0" indent="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8572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0287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2001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3716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8572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2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0287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2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2001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2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3716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2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8572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0287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20015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371600" algn="l" defTabSz="61912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onalpages.manchester.ac.uk/staff/m.dodge/cybergeography/atlas/historical.html" TargetMode="Externa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1.emf"/><Relationship Id="rId4" Type="http://schemas.openxmlformats.org/officeDocument/2006/relationships/image" Target="../media/image6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abs.ripe.net/Members/gih/ntp-for-evil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hyperlink" Target="https://www.nlnetlabs.nl/downloads/publications/report-rrl-dekoning-rozekrans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png"/><Relationship Id="rId18" Type="http://schemas.openxmlformats.org/officeDocument/2006/relationships/image" Target="../media/image50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26.png"/><Relationship Id="rId7" Type="http://schemas.openxmlformats.org/officeDocument/2006/relationships/image" Target="../media/image116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3.png"/><Relationship Id="rId20" Type="http://schemas.openxmlformats.org/officeDocument/2006/relationships/image" Target="../media/image1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5" Type="http://schemas.openxmlformats.org/officeDocument/2006/relationships/image" Target="../media/image122.png"/><Relationship Id="rId10" Type="http://schemas.openxmlformats.org/officeDocument/2006/relationships/image" Target="../media/image112.wmf"/><Relationship Id="rId19" Type="http://schemas.openxmlformats.org/officeDocument/2006/relationships/image" Target="../media/image51.png"/><Relationship Id="rId4" Type="http://schemas.openxmlformats.org/officeDocument/2006/relationships/image" Target="../media/image113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wmf"/><Relationship Id="rId4" Type="http://schemas.openxmlformats.org/officeDocument/2006/relationships/image" Target="../media/image4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wmf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-grafana.cern.ch/d/000000420/fts-transfers-30-day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5" y="8365093"/>
            <a:ext cx="14235238" cy="4714854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kkurat Std" panose="02000503000000000000" pitchFamily="2" charset="0"/>
              </a:rPr>
              <a:t>Internetworking and</a:t>
            </a:r>
            <a:br>
              <a:rPr lang="en-US" dirty="0" smtClean="0">
                <a:latin typeface="Akkurat Std" panose="02000503000000000000" pitchFamily="2" charset="0"/>
              </a:rPr>
            </a:br>
            <a:r>
              <a:rPr lang="en-US" dirty="0" smtClean="0">
                <a:latin typeface="Akkurat Std" panose="02000503000000000000" pitchFamily="2" charset="0"/>
              </a:rPr>
              <a:t>e-Infrastructure at Nikhef</a:t>
            </a:r>
            <a:endParaRPr lang="en-US" dirty="0">
              <a:latin typeface="Akkurat Std" panose="02000503000000000000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383935" y="7245157"/>
            <a:ext cx="6514970" cy="5706345"/>
          </a:xfrm>
        </p:spPr>
        <p:txBody>
          <a:bodyPr/>
          <a:lstStyle/>
          <a:p>
            <a:r>
              <a:rPr lang="en-US" dirty="0" smtClean="0">
                <a:solidFill>
                  <a:srgbClr val="E4D889"/>
                </a:solidFill>
                <a:latin typeface="Akkurat Std" panose="02000503000000000000" pitchFamily="2" charset="0"/>
              </a:rPr>
              <a:t>David </a:t>
            </a:r>
            <a:r>
              <a:rPr lang="en-US" dirty="0" err="1" smtClean="0">
                <a:solidFill>
                  <a:srgbClr val="E4D889"/>
                </a:solidFill>
                <a:latin typeface="Akkurat Std" panose="02000503000000000000" pitchFamily="2" charset="0"/>
              </a:rPr>
              <a:t>Groep</a:t>
            </a:r>
            <a:r>
              <a:rPr lang="en-US" dirty="0" smtClean="0">
                <a:solidFill>
                  <a:srgbClr val="E4D889"/>
                </a:solidFill>
                <a:latin typeface="Akkurat Std" panose="02000503000000000000" pitchFamily="2" charset="0"/>
              </a:rPr>
              <a:t/>
            </a:r>
            <a:br>
              <a:rPr lang="en-US" dirty="0" smtClean="0">
                <a:solidFill>
                  <a:srgbClr val="E4D889"/>
                </a:solidFill>
                <a:latin typeface="Akkurat Std" panose="02000503000000000000" pitchFamily="2" charset="0"/>
              </a:rPr>
            </a:br>
            <a:r>
              <a:rPr lang="en-US" sz="3200" dirty="0" smtClean="0">
                <a:solidFill>
                  <a:srgbClr val="E4D889"/>
                </a:solidFill>
                <a:latin typeface="Akkurat Std" panose="02000503000000000000" pitchFamily="2" charset="0"/>
              </a:rPr>
              <a:t>Physics </a:t>
            </a:r>
            <a:r>
              <a:rPr lang="en-US" sz="3200" dirty="0">
                <a:solidFill>
                  <a:srgbClr val="E4D889"/>
                </a:solidFill>
                <a:latin typeface="Akkurat Std" panose="02000503000000000000" pitchFamily="2" charset="0"/>
              </a:rPr>
              <a:t>Data Processing group</a:t>
            </a:r>
            <a:endParaRPr lang="en-GB" dirty="0">
              <a:solidFill>
                <a:srgbClr val="E4D889"/>
              </a:solidFill>
              <a:latin typeface="Akkurat Std Italic" panose="02000503000000000000" pitchFamily="2" charset="0"/>
            </a:endParaRPr>
          </a:p>
          <a:p>
            <a:r>
              <a:rPr lang="en-US" i="1" dirty="0" smtClean="0">
                <a:latin typeface="Akkurat Std Italic" panose="02000503000000000000" pitchFamily="2" charset="0"/>
              </a:rPr>
              <a:t>September 2019</a:t>
            </a:r>
            <a:endParaRPr lang="en-GB" i="1" dirty="0"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246" y="145515"/>
            <a:ext cx="19952411" cy="1552917"/>
          </a:xfrm>
        </p:spPr>
        <p:txBody>
          <a:bodyPr/>
          <a:lstStyle/>
          <a:p>
            <a:r>
              <a:rPr lang="en-GB" sz="7600" dirty="0" smtClean="0"/>
              <a:t>1985, at your home in the Netherlands …</a:t>
            </a:r>
            <a:endParaRPr lang="en-GB" sz="7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61" y="2762621"/>
            <a:ext cx="10984043" cy="95286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67216" y="1868422"/>
            <a:ext cx="7702837" cy="11626924"/>
            <a:chOff x="14482605" y="1853430"/>
            <a:chExt cx="7702837" cy="116269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2605" y="1853430"/>
              <a:ext cx="7702837" cy="1162692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003185" y="5036695"/>
              <a:ext cx="4030713" cy="750881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853285" y="5321508"/>
              <a:ext cx="1906247" cy="12754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727117" y="11280948"/>
              <a:ext cx="1906247" cy="12754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902511" y="13333459"/>
            <a:ext cx="8481489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457200"/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images: “</a:t>
            </a:r>
            <a:r>
              <a:rPr kumimoji="0" lang="en-GB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Blauw</a:t>
            </a: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</a:t>
            </a:r>
            <a:r>
              <a:rPr lang="en-GB" sz="2000" b="0" i="0" dirty="0" err="1" smtClean="0">
                <a:latin typeface="Akkurat Std Light" panose="02000303000000000000" pitchFamily="2" charset="0"/>
              </a:rPr>
              <a:t>b</a:t>
            </a:r>
            <a:r>
              <a:rPr kumimoji="0" lang="en-GB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loed</a:t>
            </a:r>
            <a:r>
              <a:rPr lang="en-GB" sz="2000" b="0" i="0" dirty="0">
                <a:latin typeface="Akkurat Std Light" panose="02000303000000000000" pitchFamily="2" charset="0"/>
              </a:rPr>
              <a:t>”, https://anekdotes.blauw-bloed.nl/2009/09/09/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9" y="1868422"/>
            <a:ext cx="4188647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September 1985: </a:t>
            </a:r>
            <a:r>
              <a:rPr kumimoji="0" lang="en-GB" sz="2800" b="0" i="0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Girotel</a:t>
            </a:r>
            <a:endParaRPr kumimoji="0" lang="en-GB" sz="28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5729" y="1979486"/>
            <a:ext cx="14858235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Humble beginnings:  a direct circuit link from your MSX modem</a:t>
            </a:r>
            <a:r>
              <a:rPr kumimoji="0" lang="en-GB" sz="28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to the IBM system in Breda</a:t>
            </a:r>
            <a:endParaRPr kumimoji="0" lang="en-GB" sz="28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42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1843" y="145515"/>
            <a:ext cx="19337814" cy="1552917"/>
          </a:xfrm>
        </p:spPr>
        <p:txBody>
          <a:bodyPr/>
          <a:lstStyle/>
          <a:p>
            <a:r>
              <a:rPr lang="en-US" sz="7200" dirty="0" smtClean="0"/>
              <a:t>Paradigm change: packet </a:t>
            </a:r>
            <a:r>
              <a:rPr lang="en-US" sz="7200" dirty="0"/>
              <a:t>vs circuit-switched</a:t>
            </a:r>
            <a:endParaRPr lang="en-GB" sz="7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00" y="1853243"/>
            <a:ext cx="10656061" cy="11809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3346670"/>
            <a:ext cx="21934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Image source: Alex McKenzie and "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Casting the Net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", page 56. See  https://personalpages.manchester.ac.uk/staff/m.dodge/cybergeography/atlas/arpanet2.gif ; </a:t>
            </a:r>
            <a:r>
              <a:rPr lang="en-GB" sz="2000" b="0" i="0" dirty="0" err="1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acoustocoupler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: Wikimedia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190" y="4483099"/>
            <a:ext cx="9847493" cy="654050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0782300" y="5854700"/>
            <a:ext cx="3213101" cy="1334957"/>
          </a:xfrm>
          <a:custGeom>
            <a:avLst/>
            <a:gdLst>
              <a:gd name="connsiteX0" fmla="*/ 0 w 3213100"/>
              <a:gd name="connsiteY0" fmla="*/ 0 h 1334956"/>
              <a:gd name="connsiteX1" fmla="*/ 736600 w 3213100"/>
              <a:gd name="connsiteY1" fmla="*/ 457200 h 1334956"/>
              <a:gd name="connsiteX2" fmla="*/ 1358900 w 3213100"/>
              <a:gd name="connsiteY2" fmla="*/ 990600 h 1334956"/>
              <a:gd name="connsiteX3" fmla="*/ 2667000 w 3213100"/>
              <a:gd name="connsiteY3" fmla="*/ 1282700 h 1334956"/>
              <a:gd name="connsiteX4" fmla="*/ 3213100 w 3213100"/>
              <a:gd name="connsiteY4" fmla="*/ 1333500 h 13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100" h="1334956">
                <a:moveTo>
                  <a:pt x="0" y="0"/>
                </a:moveTo>
                <a:cubicBezTo>
                  <a:pt x="255058" y="146050"/>
                  <a:pt x="510117" y="292100"/>
                  <a:pt x="736600" y="457200"/>
                </a:cubicBezTo>
                <a:cubicBezTo>
                  <a:pt x="963083" y="622300"/>
                  <a:pt x="1037167" y="853017"/>
                  <a:pt x="1358900" y="990600"/>
                </a:cubicBezTo>
                <a:cubicBezTo>
                  <a:pt x="1680633" y="1128183"/>
                  <a:pt x="2357967" y="1225550"/>
                  <a:pt x="2667000" y="1282700"/>
                </a:cubicBezTo>
                <a:cubicBezTo>
                  <a:pt x="2976033" y="1339850"/>
                  <a:pt x="3094566" y="1336675"/>
                  <a:pt x="3213100" y="1333500"/>
                </a:cubicBezTo>
              </a:path>
            </a:pathLst>
          </a:custGeom>
          <a:noFill/>
          <a:ln w="57150" cap="flat">
            <a:solidFill>
              <a:schemeClr val="bg2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1800" b="0" i="0"/>
          </a:p>
        </p:txBody>
      </p:sp>
      <p:sp>
        <p:nvSpPr>
          <p:cNvPr id="7" name="TextBox 6"/>
          <p:cNvSpPr txBox="1"/>
          <p:nvPr/>
        </p:nvSpPr>
        <p:spPr>
          <a:xfrm>
            <a:off x="19832692" y="3866270"/>
            <a:ext cx="3944991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457200"/>
            <a:r>
              <a:rPr lang="en-GB" b="0" i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‘Ye </a:t>
            </a:r>
            <a:r>
              <a:rPr lang="en-GB" b="0" i="0" dirty="0" err="1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olde</a:t>
            </a:r>
            <a:r>
              <a:rPr lang="en-GB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 </a:t>
            </a:r>
            <a:r>
              <a:rPr lang="en-GB" b="0" i="0" dirty="0" err="1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compatibilitye</a:t>
            </a:r>
            <a:r>
              <a:rPr lang="en-GB" b="0" i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’</a:t>
            </a:r>
            <a:endParaRPr kumimoji="0" lang="en-GB" sz="28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073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internet, and SURFnet in NL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5" y="1925689"/>
            <a:ext cx="16696856" cy="11526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3297711"/>
            <a:ext cx="2438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0" i="0" dirty="0">
                <a:latin typeface="Akkurat Std Light" panose="02000303000000000000" pitchFamily="2" charset="0"/>
              </a:rPr>
              <a:t>See </a:t>
            </a:r>
            <a:r>
              <a:rPr lang="en-GB" sz="2400" b="0" i="0" dirty="0">
                <a:latin typeface="Akkurat Std Light" panose="02000303000000000000" pitchFamily="2" charset="0"/>
                <a:hlinkClick r:id="rId3"/>
              </a:rPr>
              <a:t>https://personalpages.manchester.ac.uk/staff/m.dodge/cybergeography/atlas/historical.html</a:t>
            </a:r>
            <a:r>
              <a:rPr lang="en-GB" sz="2400" b="0" i="0" dirty="0">
                <a:latin typeface="Akkurat Std Light" panose="02000303000000000000" pitchFamily="2" charset="0"/>
              </a:rPr>
              <a:t> for more historic maps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9256" y="4682864"/>
            <a:ext cx="7010400" cy="5219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2068" y="2295824"/>
            <a:ext cx="2368947" cy="13789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139256" y="2113615"/>
            <a:ext cx="0" cy="11338765"/>
          </a:xfrm>
          <a:prstGeom prst="line">
            <a:avLst/>
          </a:prstGeom>
          <a:noFill/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/>
          <p:cNvSpPr txBox="1"/>
          <p:nvPr/>
        </p:nvSpPr>
        <p:spPr>
          <a:xfrm>
            <a:off x="22081012" y="13195901"/>
            <a:ext cx="2152833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000" b="0" i="0" dirty="0" err="1">
                <a:latin typeface="Akkurat Std Light" panose="02000303000000000000" pitchFamily="2" charset="0"/>
              </a:rPr>
              <a:t>SURFnet</a:t>
            </a:r>
            <a:r>
              <a:rPr lang="en-US" sz="2000" b="0" i="0" dirty="0">
                <a:latin typeface="Akkurat Std Light" panose="02000303000000000000" pitchFamily="2" charset="0"/>
              </a:rPr>
              <a:t> 2, 1990</a:t>
            </a:r>
            <a:endParaRPr lang="en-GB" sz="2000" b="0" i="0" dirty="0">
              <a:latin typeface="Akkurat Std Light" panose="020003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0572" y="8034728"/>
            <a:ext cx="1157830" cy="8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58384" y="145515"/>
            <a:ext cx="19325616" cy="1552917"/>
          </a:xfrm>
        </p:spPr>
        <p:txBody>
          <a:bodyPr/>
          <a:lstStyle/>
          <a:p>
            <a:r>
              <a:rPr lang="en-US" sz="8800" dirty="0" smtClean="0"/>
              <a:t>From remote access to collaboration</a:t>
            </a:r>
            <a:endParaRPr lang="en-GB" sz="8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866328" y="13101640"/>
            <a:ext cx="359072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15" y="2596151"/>
            <a:ext cx="16484837" cy="9607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54" y="2094887"/>
            <a:ext cx="14941685" cy="11206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2283" y="1895374"/>
            <a:ext cx="5456528" cy="787893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5639" y="5518033"/>
            <a:ext cx="6222088" cy="798263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95379" y="12376637"/>
            <a:ext cx="437972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0" dirty="0">
                <a:latin typeface="Akkurat Std Light" panose="02000303000000000000" pitchFamily="2" charset="0"/>
              </a:rPr>
              <a:t>Sources: </a:t>
            </a:r>
            <a:br>
              <a:rPr lang="en-US" sz="2000" b="0" i="0" dirty="0">
                <a:latin typeface="Akkurat Std Light" panose="02000303000000000000" pitchFamily="2" charset="0"/>
              </a:rPr>
            </a:br>
            <a:r>
              <a:rPr lang="en-US" sz="2000" b="0" i="0" dirty="0" smtClean="0">
                <a:latin typeface="Akkurat Std Light" panose="02000303000000000000" pitchFamily="2" charset="0"/>
              </a:rPr>
              <a:t>nic.nikhef.nl (Feb 1992), </a:t>
            </a:r>
          </a:p>
          <a:p>
            <a:r>
              <a:rPr lang="en-US" sz="2000" b="0" i="0" dirty="0" smtClean="0">
                <a:latin typeface="Akkurat Std Light" panose="02000303000000000000" pitchFamily="2" charset="0"/>
              </a:rPr>
              <a:t>trivia.nat.vu.nl:8000 (Nov 1993), </a:t>
            </a:r>
            <a:r>
              <a:rPr lang="en-US" sz="2000" b="0" i="0" dirty="0">
                <a:latin typeface="Akkurat Std Light" panose="02000303000000000000" pitchFamily="2" charset="0"/>
              </a:rPr>
              <a:t>and</a:t>
            </a:r>
            <a:endParaRPr lang="en-GB" sz="2000" b="0" i="0" dirty="0">
              <a:latin typeface="Akkurat Std Light" panose="02000303000000000000" pitchFamily="2" charset="0"/>
            </a:endParaRPr>
          </a:p>
          <a:p>
            <a:r>
              <a:rPr lang="en-GB" sz="2000" b="0" i="0" dirty="0">
                <a:latin typeface="Akkurat Std Light" panose="02000303000000000000" pitchFamily="2" charset="0"/>
              </a:rPr>
              <a:t>cds.cern.ch/record/206085/</a:t>
            </a:r>
          </a:p>
        </p:txBody>
      </p:sp>
    </p:spTree>
    <p:extLst>
      <p:ext uri="{BB962C8B-B14F-4D97-AF65-F5344CB8AC3E}">
        <p14:creationId xmlns:p14="http://schemas.microsoft.com/office/powerpoint/2010/main" val="32259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</a:t>
            </a:r>
            <a:r>
              <a:rPr lang="en-US" dirty="0" smtClean="0">
                <a:latin typeface="Akkurat Std Italic" panose="02000503000000000000" pitchFamily="2" charset="0"/>
              </a:rPr>
              <a:t>you</a:t>
            </a:r>
            <a:r>
              <a:rPr lang="en-US" dirty="0" smtClean="0"/>
              <a:t> get to CERN?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037" y="2010728"/>
            <a:ext cx="15393739" cy="11446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849" y="12790172"/>
            <a:ext cx="2657475" cy="666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9678" y="11353881"/>
            <a:ext cx="2923877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Data: </a:t>
            </a:r>
            <a:r>
              <a:rPr lang="en-US" sz="2000" b="0" i="0" dirty="0" err="1">
                <a:latin typeface="Akkurat Std Light" panose="02000303000000000000" pitchFamily="2" charset="0"/>
              </a:rPr>
              <a:t>TraceMON</a:t>
            </a:r>
            <a:r>
              <a:rPr lang="en-US" sz="2000" b="0" i="0" dirty="0">
                <a:latin typeface="Akkurat Std Light" panose="02000303000000000000" pitchFamily="2" charset="0"/>
              </a:rPr>
              <a:t> </a:t>
            </a:r>
            <a:r>
              <a:rPr lang="en-US" sz="2000" b="0" i="0" dirty="0" err="1">
                <a:latin typeface="Akkurat Std Light" panose="02000303000000000000" pitchFamily="2" charset="0"/>
              </a:rPr>
              <a:t>IPmap</a:t>
            </a:r>
            <a:endParaRPr lang="en-US" sz="2000" b="0" i="0" dirty="0">
              <a:latin typeface="Akkurat Std Light" panose="02000303000000000000" pitchFamily="2" charset="0"/>
            </a:endParaRPr>
          </a:p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from RIPE NCC Atlas</a:t>
            </a:r>
          </a:p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atlas.ripe.net</a:t>
            </a:r>
          </a:p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measurement 9249079</a:t>
            </a:r>
            <a:endParaRPr lang="en-GB" sz="2000" b="0" i="0" dirty="0">
              <a:latin typeface="Akkurat Std Light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3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BGP, and Policy Based Routing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727" y="2066216"/>
            <a:ext cx="15357139" cy="11437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5686" y="12934955"/>
            <a:ext cx="3928961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“segment routing”</a:t>
            </a:r>
            <a:b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</a:b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image by David </a:t>
            </a:r>
            <a:r>
              <a:rPr lang="en-US" sz="2000" b="0" i="0" dirty="0" err="1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Penaloza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, CISCO</a:t>
            </a:r>
            <a:endParaRPr lang="en-GB" sz="2000" b="0" i="0" dirty="0">
              <a:solidFill>
                <a:schemeClr val="bg1">
                  <a:lumMod val="50000"/>
                </a:schemeClr>
              </a:solidFill>
              <a:latin typeface="Akkurat Std Light" panose="020003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22240" y="10893924"/>
            <a:ext cx="6461760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ben Nikhef, AS1104</a:t>
            </a:r>
            <a:b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en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</a:t>
            </a: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ik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</a:t>
            </a: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heb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</a:t>
            </a: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schijfruimte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</a:t>
            </a:r>
            <a:r>
              <a:rPr lang="en-US" sz="3600" i="0" dirty="0" err="1">
                <a:solidFill>
                  <a:srgbClr val="6F2575"/>
                </a:solidFill>
                <a:latin typeface="+mn-lt"/>
              </a:rPr>
              <a:t>voor</a:t>
            </a:r>
            <a:r>
              <a:rPr lang="en-US" sz="3600" i="0" dirty="0">
                <a:solidFill>
                  <a:srgbClr val="6F2575"/>
                </a:solidFill>
                <a:latin typeface="+mn-lt"/>
              </a:rPr>
              <a:t> je</a:t>
            </a:r>
            <a:endParaRPr lang="en-GB" sz="3600" i="0" dirty="0">
              <a:solidFill>
                <a:srgbClr val="6F2575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40200" y="8719069"/>
            <a:ext cx="6761466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SURFsara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AS1162,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direct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AS1104!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640" y="12190629"/>
            <a:ext cx="5424562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SURFnet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AS1103,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AS1104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847" y="4257479"/>
            <a:ext cx="5943935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ben CERN, AS513,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…</a:t>
            </a:r>
            <a:b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wil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m’n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pakketje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kwijt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…</a:t>
            </a:r>
            <a:endParaRPr lang="en-GB" sz="3600" b="0" i="0" dirty="0">
              <a:solidFill>
                <a:srgbClr val="6F2575"/>
              </a:solidFill>
              <a:latin typeface="Akkurat Std Bold" panose="02000803000000000000" pitchFamily="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232781" y="2208519"/>
            <a:ext cx="11673840" cy="6355800"/>
          </a:xfrm>
          <a:custGeom>
            <a:avLst/>
            <a:gdLst>
              <a:gd name="connsiteX0" fmla="*/ 0 w 11323320"/>
              <a:gd name="connsiteY0" fmla="*/ 2904090 h 6180690"/>
              <a:gd name="connsiteX1" fmla="*/ 1417320 w 11323320"/>
              <a:gd name="connsiteY1" fmla="*/ 1273410 h 6180690"/>
              <a:gd name="connsiteX2" fmla="*/ 1493520 w 11323320"/>
              <a:gd name="connsiteY2" fmla="*/ 1273410 h 6180690"/>
              <a:gd name="connsiteX3" fmla="*/ 4053840 w 11323320"/>
              <a:gd name="connsiteY3" fmla="*/ 176130 h 6180690"/>
              <a:gd name="connsiteX4" fmla="*/ 6720840 w 11323320"/>
              <a:gd name="connsiteY4" fmla="*/ 23730 h 6180690"/>
              <a:gd name="connsiteX5" fmla="*/ 8686800 w 11323320"/>
              <a:gd name="connsiteY5" fmla="*/ 404730 h 6180690"/>
              <a:gd name="connsiteX6" fmla="*/ 10378440 w 11323320"/>
              <a:gd name="connsiteY6" fmla="*/ 1776330 h 6180690"/>
              <a:gd name="connsiteX7" fmla="*/ 11140440 w 11323320"/>
              <a:gd name="connsiteY7" fmla="*/ 3940410 h 6180690"/>
              <a:gd name="connsiteX8" fmla="*/ 11323320 w 11323320"/>
              <a:gd name="connsiteY8" fmla="*/ 6180690 h 618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3320" h="6180690">
                <a:moveTo>
                  <a:pt x="0" y="2904090"/>
                </a:moveTo>
                <a:cubicBezTo>
                  <a:pt x="584200" y="2224640"/>
                  <a:pt x="1168400" y="1545190"/>
                  <a:pt x="1417320" y="1273410"/>
                </a:cubicBezTo>
                <a:cubicBezTo>
                  <a:pt x="1666240" y="1001630"/>
                  <a:pt x="1054100" y="1456290"/>
                  <a:pt x="1493520" y="1273410"/>
                </a:cubicBezTo>
                <a:cubicBezTo>
                  <a:pt x="1932940" y="1090530"/>
                  <a:pt x="3182620" y="384410"/>
                  <a:pt x="4053840" y="176130"/>
                </a:cubicBezTo>
                <a:cubicBezTo>
                  <a:pt x="4925060" y="-32150"/>
                  <a:pt x="5948680" y="-14370"/>
                  <a:pt x="6720840" y="23730"/>
                </a:cubicBezTo>
                <a:cubicBezTo>
                  <a:pt x="7493000" y="61830"/>
                  <a:pt x="8077200" y="112630"/>
                  <a:pt x="8686800" y="404730"/>
                </a:cubicBezTo>
                <a:cubicBezTo>
                  <a:pt x="9296400" y="696830"/>
                  <a:pt x="9969500" y="1187050"/>
                  <a:pt x="10378440" y="1776330"/>
                </a:cubicBezTo>
                <a:cubicBezTo>
                  <a:pt x="10787380" y="2365610"/>
                  <a:pt x="10982960" y="3206350"/>
                  <a:pt x="11140440" y="3940410"/>
                </a:cubicBezTo>
                <a:cubicBezTo>
                  <a:pt x="11297920" y="4674470"/>
                  <a:pt x="11310620" y="5427580"/>
                  <a:pt x="11323320" y="6180690"/>
                </a:cubicBezTo>
              </a:path>
            </a:pathLst>
          </a:custGeom>
          <a:noFill/>
          <a:ln w="152400" cap="flat">
            <a:solidFill>
              <a:srgbClr val="6F2575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1800" b="0" i="0"/>
          </a:p>
        </p:txBody>
      </p:sp>
      <p:sp>
        <p:nvSpPr>
          <p:cNvPr id="17" name="Freeform 16"/>
          <p:cNvSpPr/>
          <p:nvPr/>
        </p:nvSpPr>
        <p:spPr>
          <a:xfrm>
            <a:off x="6223380" y="6373506"/>
            <a:ext cx="11095629" cy="5431021"/>
          </a:xfrm>
          <a:custGeom>
            <a:avLst/>
            <a:gdLst>
              <a:gd name="connsiteX0" fmla="*/ 0 w 11095630"/>
              <a:gd name="connsiteY0" fmla="*/ 0 h 5431021"/>
              <a:gd name="connsiteX1" fmla="*/ 586854 w 11095630"/>
              <a:gd name="connsiteY1" fmla="*/ 2279177 h 5431021"/>
              <a:gd name="connsiteX2" fmla="*/ 3084394 w 11095630"/>
              <a:gd name="connsiteY2" fmla="*/ 2838735 h 5431021"/>
              <a:gd name="connsiteX3" fmla="*/ 4162567 w 11095630"/>
              <a:gd name="connsiteY3" fmla="*/ 5199797 h 5431021"/>
              <a:gd name="connsiteX4" fmla="*/ 7629099 w 11095630"/>
              <a:gd name="connsiteY4" fmla="*/ 5349923 h 5431021"/>
              <a:gd name="connsiteX5" fmla="*/ 11095630 w 11095630"/>
              <a:gd name="connsiteY5" fmla="*/ 5268036 h 543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5630" h="5431021">
                <a:moveTo>
                  <a:pt x="0" y="0"/>
                </a:moveTo>
                <a:cubicBezTo>
                  <a:pt x="36394" y="903027"/>
                  <a:pt x="72788" y="1806055"/>
                  <a:pt x="586854" y="2279177"/>
                </a:cubicBezTo>
                <a:cubicBezTo>
                  <a:pt x="1100920" y="2752299"/>
                  <a:pt x="2488442" y="2351965"/>
                  <a:pt x="3084394" y="2838735"/>
                </a:cubicBezTo>
                <a:cubicBezTo>
                  <a:pt x="3680346" y="3325505"/>
                  <a:pt x="3405116" y="4781266"/>
                  <a:pt x="4162567" y="5199797"/>
                </a:cubicBezTo>
                <a:cubicBezTo>
                  <a:pt x="4920018" y="5618328"/>
                  <a:pt x="6473589" y="5338550"/>
                  <a:pt x="7629099" y="5349923"/>
                </a:cubicBezTo>
                <a:cubicBezTo>
                  <a:pt x="8784610" y="5361296"/>
                  <a:pt x="9940120" y="5314666"/>
                  <a:pt x="11095630" y="5268036"/>
                </a:cubicBezTo>
              </a:path>
            </a:pathLst>
          </a:custGeom>
          <a:noFill/>
          <a:ln w="152400" cap="flat">
            <a:solidFill>
              <a:srgbClr val="06B2C4"/>
            </a:solidFill>
            <a:prstDash val="solid"/>
            <a:round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1800" b="0" i="0"/>
          </a:p>
        </p:txBody>
      </p:sp>
      <p:sp>
        <p:nvSpPr>
          <p:cNvPr id="11" name="TextBox 10"/>
          <p:cNvSpPr txBox="1"/>
          <p:nvPr/>
        </p:nvSpPr>
        <p:spPr>
          <a:xfrm>
            <a:off x="5836920" y="10018173"/>
            <a:ext cx="7019550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GEANT, AS21320,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AS1103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1104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6941" y="8224053"/>
            <a:ext cx="7019550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ook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GEANT, AS20965, 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AS1103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1104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65" y="12729307"/>
            <a:ext cx="1781176" cy="7334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" y="2365453"/>
            <a:ext cx="1777621" cy="17207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98495" y="7428756"/>
            <a:ext cx="405880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Sunrise CH, AS6730, </a:t>
            </a:r>
            <a:b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lang="en-GB" sz="24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72774" y="5550593"/>
            <a:ext cx="4389022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LibertyGlobal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AS9141, </a:t>
            </a:r>
            <a:b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lang="en-GB" sz="24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192010" y="7019785"/>
            <a:ext cx="405880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KPN, AS286, </a:t>
            </a:r>
            <a:b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lang="en-GB" sz="24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12638" y="3577017"/>
            <a:ext cx="495488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Ik ben </a:t>
            </a:r>
            <a:r>
              <a:rPr lang="nl-NL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AortaNet</a:t>
            </a:r>
            <a: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AS6830, </a:t>
            </a:r>
            <a:b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(maar stiekem toch </a:t>
            </a:r>
            <a:r>
              <a:rPr lang="nl-NL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LibertyGlobal</a:t>
            </a:r>
            <a:r>
              <a:rPr lang="nl-NL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12603" y="9583949"/>
            <a:ext cx="5424562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Ik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ben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SURFnet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, AS1103,</a:t>
            </a:r>
            <a:b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AS1104</a:t>
            </a:r>
            <a:endParaRPr lang="en-GB" sz="3600" b="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428" y="10122627"/>
            <a:ext cx="1781176" cy="733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280" y="5741965"/>
            <a:ext cx="1184940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b="0" i="0" dirty="0">
                <a:latin typeface="Akkurat Std Mono" panose="02000503000000000000" pitchFamily="2" charset="0"/>
              </a:rPr>
              <a:t>188.184.38.9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503423" y="12190624"/>
            <a:ext cx="1601721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b="0" i="0" dirty="0">
                <a:latin typeface="Akkurat Std Mono" panose="02000503000000000000" pitchFamily="2" charset="0"/>
              </a:rPr>
              <a:t>194.171.96.128/25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210" y="12310017"/>
            <a:ext cx="3183099" cy="1238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221" y="7721900"/>
            <a:ext cx="3210303" cy="12070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08" y="9625387"/>
            <a:ext cx="3235714" cy="14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7" grpId="0" animBg="1"/>
      <p:bldP spid="11" grpId="0" animBg="1"/>
      <p:bldP spid="1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‘LHC Open Network Environment’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1"/>
            <a:ext cx="24384000" cy="118300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54499" y="2432491"/>
            <a:ext cx="1409701" cy="697627"/>
          </a:xfrm>
          <a:prstGeom prst="rect">
            <a:avLst/>
          </a:prstGeom>
          <a:noFill/>
          <a:ln w="152400" cap="flat">
            <a:solidFill>
              <a:srgbClr val="6F257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7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80’s to today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79" y="1870532"/>
            <a:ext cx="18275864" cy="1184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3411454" y="8097985"/>
            <a:ext cx="8931932" cy="18671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this is how H1.40 could have looked …</a:t>
            </a:r>
            <a:b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</a:br>
            <a: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it is actually the Nikhef-K computer room </a:t>
            </a:r>
            <a:b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</a:br>
            <a: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on the </a:t>
            </a:r>
            <a:r>
              <a:rPr lang="en-US" sz="3600" b="0" i="0" dirty="0" err="1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Oosterringdijk</a:t>
            </a:r>
            <a:endParaRPr lang="en-GB" sz="3600" b="0" i="0" dirty="0">
              <a:solidFill>
                <a:schemeClr val="tx1">
                  <a:lumMod val="65000"/>
                </a:schemeClr>
              </a:solidFill>
              <a:latin typeface="Akkurat Std Light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IBR LAN @Nikhef: the first exchange</a:t>
            </a:r>
            <a:endParaRPr lang="en-GB" sz="8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50" y="2330299"/>
            <a:ext cx="13780389" cy="1077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523020"/>
            <a:ext cx="19040469" cy="12516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1996, Nikhef </a:t>
            </a:r>
            <a:r>
              <a:rPr lang="en-US" sz="3600" b="0" i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H1.40</a:t>
            </a:r>
            <a:br>
              <a:rPr lang="en-US" sz="3600" b="0" i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</a:br>
            <a:r>
              <a:rPr lang="en-US" sz="3200" b="0" i="0" dirty="0" smtClean="0">
                <a:solidFill>
                  <a:schemeClr val="tx1">
                    <a:lumMod val="65000"/>
                  </a:schemeClr>
                </a:solidFill>
                <a:latin typeface="Akkurat Std Italic" panose="02000503000000000000" pitchFamily="2" charset="0"/>
              </a:rPr>
              <a:t>the yellow Ethernet cable is the WCW local area loop for the International Backbone Router (IBR-LAN)</a:t>
            </a:r>
            <a:endParaRPr lang="en-GB" sz="3600" b="0" i="0" dirty="0">
              <a:solidFill>
                <a:schemeClr val="tx1">
                  <a:lumMod val="65000"/>
                </a:schemeClr>
              </a:solidFill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AMS-IX in ~2002, and traffic today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3" y="3084937"/>
            <a:ext cx="9871907" cy="9316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114" y="5281612"/>
            <a:ext cx="12225310" cy="5384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430" y="12210125"/>
            <a:ext cx="11419793" cy="14978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traffic</a:t>
            </a:r>
            <a:r>
              <a:rPr kumimoji="0" lang="en-GB" sz="28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graph: aggregate AMS-IX NL </a:t>
            </a:r>
            <a:r>
              <a:rPr lang="en-GB" b="0" i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traffic on Sept 9, 2019</a:t>
            </a: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i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about 20% of the AMS-IX traffic is at Nikhef, out of 16 locations total</a:t>
            </a:r>
            <a:br>
              <a:rPr lang="en-GB" b="0" i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</a:br>
            <a:r>
              <a:rPr lang="en-GB" b="0" i="0" baseline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source:</a:t>
            </a:r>
            <a:r>
              <a:rPr lang="en-GB" b="0" i="0" dirty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 https://stats.ams-ix.net/</a:t>
            </a:r>
            <a:endParaRPr kumimoji="0" lang="en-GB" sz="28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1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Nikhef – experiments at CERN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9217886" y="2078664"/>
            <a:ext cx="14796119" cy="11284071"/>
            <a:chOff x="9047748" y="1846929"/>
            <a:chExt cx="15684991" cy="11961959"/>
          </a:xfrm>
        </p:grpSpPr>
        <p:sp>
          <p:nvSpPr>
            <p:cNvPr id="7" name="Shape 335"/>
            <p:cNvSpPr txBox="1">
              <a:spLocks/>
            </p:cNvSpPr>
            <p:nvPr/>
          </p:nvSpPr>
          <p:spPr>
            <a:xfrm>
              <a:off x="23628526" y="13335005"/>
              <a:ext cx="67972" cy="1468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8572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17145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25717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34290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42862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51435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60007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68580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fld id="{86CB4B4D-7CA3-9044-876B-883B54F8677D}" type="slidenum">
                <a:rPr lang="en-GB" sz="900" smtClean="0"/>
                <a:pPr/>
                <a:t>2</a:t>
              </a:fld>
              <a:endParaRPr lang="en-GB" sz="900"/>
            </a:p>
          </p:txBody>
        </p:sp>
        <p:sp>
          <p:nvSpPr>
            <p:cNvPr id="8" name="Shape 348"/>
            <p:cNvSpPr/>
            <p:nvPr/>
          </p:nvSpPr>
          <p:spPr>
            <a:xfrm>
              <a:off x="10524465" y="12417003"/>
              <a:ext cx="3219452" cy="3262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6200" tIns="76200" rIns="76200" bIns="76200" anchor="ctr">
              <a:spAutoFit/>
            </a:bodyPr>
            <a:lstStyle>
              <a:lvl1pPr marL="40640" marR="40640" defTabSz="914400">
                <a:buClr>
                  <a:srgbClr val="9B9B9B"/>
                </a:buClr>
                <a:buFont typeface="Helvetica"/>
                <a:defRPr sz="1400" b="0" i="0">
                  <a:solidFill>
                    <a:srgbClr val="9B9B9B"/>
                  </a:solidFill>
                  <a:uFill>
                    <a:solidFill>
                      <a:srgbClr val="9B9B9B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000">
                  <a:latin typeface="+mn-lt"/>
                </a:rPr>
                <a:t>Haarlemse Chemische Kring</a:t>
              </a:r>
            </a:p>
          </p:txBody>
        </p:sp>
        <p:pic>
          <p:nvPicPr>
            <p:cNvPr id="9" name="CERN_arial.jpg"/>
            <p:cNvPicPr>
              <a:picLocks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9047748" y="1846929"/>
              <a:ext cx="15684991" cy="119619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Shape 350"/>
            <p:cNvSpPr/>
            <p:nvPr/>
          </p:nvSpPr>
          <p:spPr>
            <a:xfrm>
              <a:off x="15617959" y="10695978"/>
              <a:ext cx="885826" cy="2383"/>
            </a:xfrm>
            <a:prstGeom prst="line">
              <a:avLst/>
            </a:prstGeom>
            <a:ln w="25400">
              <a:solidFill>
                <a:srgbClr val="FFFB00"/>
              </a:solidFill>
              <a:tailEnd type="triangle"/>
            </a:ln>
          </p:spPr>
          <p:txBody>
            <a:bodyPr lIns="76200" tIns="76200" rIns="76200" bIns="76200" anchor="ctr"/>
            <a:lstStyle/>
            <a:p>
              <a: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400">
                <a:latin typeface="+mn-lt"/>
              </a:endParaRPr>
            </a:p>
          </p:txBody>
        </p:sp>
        <p:sp>
          <p:nvSpPr>
            <p:cNvPr id="11" name="Shape 351"/>
            <p:cNvSpPr/>
            <p:nvPr/>
          </p:nvSpPr>
          <p:spPr>
            <a:xfrm flipH="1">
              <a:off x="20025461" y="9544089"/>
              <a:ext cx="949110" cy="454883"/>
            </a:xfrm>
            <a:prstGeom prst="line">
              <a:avLst/>
            </a:prstGeom>
            <a:ln w="25400">
              <a:solidFill>
                <a:srgbClr val="FFFB00"/>
              </a:solidFill>
              <a:tailEnd type="triangle"/>
            </a:ln>
          </p:spPr>
          <p:txBody>
            <a:bodyPr lIns="76200" tIns="76200" rIns="76200" bIns="76200" anchor="ctr"/>
            <a:lstStyle/>
            <a:p>
              <a: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400">
                <a:latin typeface="+mn-lt"/>
              </a:endParaRPr>
            </a:p>
          </p:txBody>
        </p:sp>
        <p:sp>
          <p:nvSpPr>
            <p:cNvPr id="12" name="Shape 352"/>
            <p:cNvSpPr/>
            <p:nvPr/>
          </p:nvSpPr>
          <p:spPr>
            <a:xfrm>
              <a:off x="19692278" y="10172104"/>
              <a:ext cx="1126978" cy="456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6200" tIns="76200" rIns="76200" bIns="76200">
              <a:spAutoFit/>
            </a:bodyPr>
            <a:lstStyle>
              <a:lvl1pPr marL="40640" marR="40640" defTabSz="914400">
                <a:buClr>
                  <a:srgbClr val="FFFB00"/>
                </a:buClr>
                <a:buFont typeface="Times New Roman"/>
                <a:defRPr sz="3000" i="0">
                  <a:solidFill>
                    <a:srgbClr val="FFFB00"/>
                  </a:solidFill>
                  <a:uFill>
                    <a:solidFill>
                      <a:srgbClr val="FFFB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>
                  <a:latin typeface="+mn-lt"/>
                </a:rPr>
                <a:t>protons</a:t>
              </a:r>
            </a:p>
          </p:txBody>
        </p:sp>
        <p:pic>
          <p:nvPicPr>
            <p:cNvPr id="13" name="cms-logo.png"/>
            <p:cNvPicPr>
              <a:picLocks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5858466" y="4837310"/>
              <a:ext cx="1143001" cy="1143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lhcb-logo.png"/>
            <p:cNvPicPr>
              <a:picLocks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20443480" y="6901601"/>
              <a:ext cx="2688833" cy="1852615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5" name="Group 358"/>
            <p:cNvGrpSpPr/>
            <p:nvPr/>
          </p:nvGrpSpPr>
          <p:grpSpPr>
            <a:xfrm>
              <a:off x="17839665" y="9498210"/>
              <a:ext cx="1143002" cy="1848312"/>
              <a:chOff x="0" y="0"/>
              <a:chExt cx="1143000" cy="1848310"/>
            </a:xfrm>
          </p:grpSpPr>
          <p:sp>
            <p:nvSpPr>
              <p:cNvPr id="28" name="Shape 355"/>
              <p:cNvSpPr/>
              <p:nvPr/>
            </p:nvSpPr>
            <p:spPr>
              <a:xfrm>
                <a:off x="0" y="0"/>
                <a:ext cx="1143000" cy="1828800"/>
              </a:xfrm>
              <a:prstGeom prst="rect">
                <a:avLst/>
              </a:prstGeom>
              <a:solidFill>
                <a:srgbClr val="FFFD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6200" tIns="76200" rIns="76200" bIns="76200" numCol="1" anchor="ctr">
                <a:noAutofit/>
              </a:bodyPr>
              <a:lstStyle/>
              <a:p>
                <a:pPr marL="40640" marR="40640" algn="ctr" defTabSz="914400">
                  <a:defRPr sz="5800" b="0" i="0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7200">
                  <a:latin typeface="+mn-lt"/>
                </a:endParaRPr>
              </a:p>
            </p:txBody>
          </p:sp>
          <p:pic>
            <p:nvPicPr>
              <p:cNvPr id="29" name="atlas-logo.png"/>
              <p:cNvPicPr>
                <a:picLocks/>
              </p:cNvPicPr>
              <p:nvPr/>
            </p:nvPicPr>
            <p:blipFill>
              <a:blip r:embed="rId5" cstate="print">
                <a:extLst/>
              </a:blip>
              <a:stretch>
                <a:fillRect/>
              </a:stretch>
            </p:blipFill>
            <p:spPr>
              <a:xfrm>
                <a:off x="0" y="114300"/>
                <a:ext cx="1102519" cy="17002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Shape 357"/>
              <p:cNvSpPr/>
              <p:nvPr/>
            </p:nvSpPr>
            <p:spPr>
              <a:xfrm rot="16260000">
                <a:off x="63927" y="785776"/>
                <a:ext cx="1733548" cy="3915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6200" tIns="76200" rIns="76200" bIns="76200" numCol="1" anchor="t">
                <a:spAutoFit/>
              </a:bodyPr>
              <a:lstStyle>
                <a:lvl1pPr marL="40640" marR="40640" defTabSz="914400">
                  <a:spcBef>
                    <a:spcPts val="1100"/>
                  </a:spcBef>
                  <a:buClr>
                    <a:srgbClr val="000000"/>
                  </a:buClr>
                  <a:buFont typeface="Helvetica"/>
                  <a:defRPr sz="2200" b="0" i="0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00">
                    <a:latin typeface="+mn-lt"/>
                  </a:rPr>
                  <a:t>Atlas</a:t>
                </a:r>
              </a:p>
            </p:txBody>
          </p:sp>
        </p:grpSp>
        <p:pic>
          <p:nvPicPr>
            <p:cNvPr id="16" name="alice-logo.png"/>
            <p:cNvPicPr>
              <a:picLocks/>
            </p:cNvPicPr>
            <p:nvPr/>
          </p:nvPicPr>
          <p:blipFill>
            <a:blip r:embed="rId6" cstate="print">
              <a:extLst/>
            </a:blip>
            <a:srcRect t="1533"/>
            <a:stretch>
              <a:fillRect/>
            </a:stretch>
          </p:blipFill>
          <p:spPr>
            <a:xfrm>
              <a:off x="11261052" y="8460726"/>
              <a:ext cx="2487813" cy="2599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33" y="0"/>
                  </a:moveTo>
                  <a:lnTo>
                    <a:pt x="3118" y="3136"/>
                  </a:lnTo>
                  <a:lnTo>
                    <a:pt x="0" y="6276"/>
                  </a:lnTo>
                  <a:lnTo>
                    <a:pt x="0" y="13936"/>
                  </a:lnTo>
                  <a:lnTo>
                    <a:pt x="0" y="21600"/>
                  </a:lnTo>
                  <a:lnTo>
                    <a:pt x="10798" y="21600"/>
                  </a:lnTo>
                  <a:lnTo>
                    <a:pt x="21600" y="21600"/>
                  </a:lnTo>
                  <a:lnTo>
                    <a:pt x="21600" y="14025"/>
                  </a:lnTo>
                  <a:lnTo>
                    <a:pt x="21600" y="6447"/>
                  </a:lnTo>
                  <a:lnTo>
                    <a:pt x="18403" y="3222"/>
                  </a:lnTo>
                  <a:lnTo>
                    <a:pt x="15205" y="0"/>
                  </a:lnTo>
                  <a:lnTo>
                    <a:pt x="10719" y="0"/>
                  </a:lnTo>
                  <a:lnTo>
                    <a:pt x="6233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7" name="ATLAS.png"/>
            <p:cNvPicPr>
              <a:picLocks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14578998" y="8879679"/>
              <a:ext cx="6777038" cy="398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961" y="21600"/>
                  </a:lnTo>
                  <a:cubicBezTo>
                    <a:pt x="5577" y="21600"/>
                    <a:pt x="5920" y="21592"/>
                    <a:pt x="5906" y="21531"/>
                  </a:cubicBezTo>
                  <a:cubicBezTo>
                    <a:pt x="5897" y="21493"/>
                    <a:pt x="5880" y="21473"/>
                    <a:pt x="5868" y="21486"/>
                  </a:cubicBezTo>
                  <a:cubicBezTo>
                    <a:pt x="5827" y="21529"/>
                    <a:pt x="5806" y="21405"/>
                    <a:pt x="5796" y="21045"/>
                  </a:cubicBezTo>
                  <a:cubicBezTo>
                    <a:pt x="5788" y="20770"/>
                    <a:pt x="5796" y="20677"/>
                    <a:pt x="5827" y="20633"/>
                  </a:cubicBezTo>
                  <a:cubicBezTo>
                    <a:pt x="5850" y="20601"/>
                    <a:pt x="5862" y="20558"/>
                    <a:pt x="5855" y="20538"/>
                  </a:cubicBezTo>
                  <a:cubicBezTo>
                    <a:pt x="5843" y="20505"/>
                    <a:pt x="5785" y="19952"/>
                    <a:pt x="5778" y="19795"/>
                  </a:cubicBezTo>
                  <a:cubicBezTo>
                    <a:pt x="5776" y="19754"/>
                    <a:pt x="5763" y="19723"/>
                    <a:pt x="5748" y="19722"/>
                  </a:cubicBezTo>
                  <a:cubicBezTo>
                    <a:pt x="5732" y="19721"/>
                    <a:pt x="5701" y="19712"/>
                    <a:pt x="5681" y="19702"/>
                  </a:cubicBezTo>
                  <a:cubicBezTo>
                    <a:pt x="5653" y="19690"/>
                    <a:pt x="5642" y="19736"/>
                    <a:pt x="5640" y="19870"/>
                  </a:cubicBezTo>
                  <a:cubicBezTo>
                    <a:pt x="5639" y="19977"/>
                    <a:pt x="5624" y="20055"/>
                    <a:pt x="5606" y="20055"/>
                  </a:cubicBezTo>
                  <a:cubicBezTo>
                    <a:pt x="5589" y="20055"/>
                    <a:pt x="5565" y="20070"/>
                    <a:pt x="5554" y="20089"/>
                  </a:cubicBezTo>
                  <a:cubicBezTo>
                    <a:pt x="5543" y="20108"/>
                    <a:pt x="5516" y="20097"/>
                    <a:pt x="5493" y="20065"/>
                  </a:cubicBezTo>
                  <a:cubicBezTo>
                    <a:pt x="5458" y="20016"/>
                    <a:pt x="5455" y="20027"/>
                    <a:pt x="5472" y="20147"/>
                  </a:cubicBezTo>
                  <a:cubicBezTo>
                    <a:pt x="5483" y="20223"/>
                    <a:pt x="5515" y="20360"/>
                    <a:pt x="5543" y="20452"/>
                  </a:cubicBezTo>
                  <a:cubicBezTo>
                    <a:pt x="5585" y="20592"/>
                    <a:pt x="5588" y="20637"/>
                    <a:pt x="5559" y="20704"/>
                  </a:cubicBezTo>
                  <a:cubicBezTo>
                    <a:pt x="5536" y="20758"/>
                    <a:pt x="5511" y="20770"/>
                    <a:pt x="5486" y="20742"/>
                  </a:cubicBezTo>
                  <a:cubicBezTo>
                    <a:pt x="5465" y="20720"/>
                    <a:pt x="5429" y="20702"/>
                    <a:pt x="5406" y="20702"/>
                  </a:cubicBezTo>
                  <a:cubicBezTo>
                    <a:pt x="5374" y="20701"/>
                    <a:pt x="5364" y="20621"/>
                    <a:pt x="5358" y="20332"/>
                  </a:cubicBezTo>
                  <a:cubicBezTo>
                    <a:pt x="5351" y="20002"/>
                    <a:pt x="5355" y="19958"/>
                    <a:pt x="5407" y="19891"/>
                  </a:cubicBezTo>
                  <a:lnTo>
                    <a:pt x="5466" y="19816"/>
                  </a:lnTo>
                  <a:lnTo>
                    <a:pt x="5406" y="19601"/>
                  </a:lnTo>
                  <a:cubicBezTo>
                    <a:pt x="5373" y="19482"/>
                    <a:pt x="5341" y="19384"/>
                    <a:pt x="5334" y="19384"/>
                  </a:cubicBezTo>
                  <a:cubicBezTo>
                    <a:pt x="5328" y="19384"/>
                    <a:pt x="5292" y="19441"/>
                    <a:pt x="5254" y="19511"/>
                  </a:cubicBezTo>
                  <a:cubicBezTo>
                    <a:pt x="5189" y="19630"/>
                    <a:pt x="5182" y="19632"/>
                    <a:pt x="5148" y="19554"/>
                  </a:cubicBezTo>
                  <a:cubicBezTo>
                    <a:pt x="5112" y="19469"/>
                    <a:pt x="5061" y="19525"/>
                    <a:pt x="5094" y="19614"/>
                  </a:cubicBezTo>
                  <a:cubicBezTo>
                    <a:pt x="5103" y="19639"/>
                    <a:pt x="5086" y="19684"/>
                    <a:pt x="5057" y="19715"/>
                  </a:cubicBezTo>
                  <a:cubicBezTo>
                    <a:pt x="5028" y="19746"/>
                    <a:pt x="5011" y="19797"/>
                    <a:pt x="5019" y="19831"/>
                  </a:cubicBezTo>
                  <a:cubicBezTo>
                    <a:pt x="5041" y="19928"/>
                    <a:pt x="4974" y="20031"/>
                    <a:pt x="4888" y="20031"/>
                  </a:cubicBezTo>
                  <a:cubicBezTo>
                    <a:pt x="4811" y="20031"/>
                    <a:pt x="4809" y="20036"/>
                    <a:pt x="4826" y="20214"/>
                  </a:cubicBezTo>
                  <a:cubicBezTo>
                    <a:pt x="4835" y="20314"/>
                    <a:pt x="4833" y="20435"/>
                    <a:pt x="4822" y="20480"/>
                  </a:cubicBezTo>
                  <a:cubicBezTo>
                    <a:pt x="4810" y="20526"/>
                    <a:pt x="4799" y="20592"/>
                    <a:pt x="4798" y="20629"/>
                  </a:cubicBezTo>
                  <a:cubicBezTo>
                    <a:pt x="4796" y="20665"/>
                    <a:pt x="4764" y="20708"/>
                    <a:pt x="4727" y="20725"/>
                  </a:cubicBezTo>
                  <a:cubicBezTo>
                    <a:pt x="4641" y="20764"/>
                    <a:pt x="4231" y="20751"/>
                    <a:pt x="4191" y="20708"/>
                  </a:cubicBezTo>
                  <a:cubicBezTo>
                    <a:pt x="4174" y="20691"/>
                    <a:pt x="4153" y="20696"/>
                    <a:pt x="4144" y="20721"/>
                  </a:cubicBezTo>
                  <a:cubicBezTo>
                    <a:pt x="4129" y="20762"/>
                    <a:pt x="3938" y="20760"/>
                    <a:pt x="3532" y="20715"/>
                  </a:cubicBezTo>
                  <a:lnTo>
                    <a:pt x="3410" y="20699"/>
                  </a:lnTo>
                  <a:lnTo>
                    <a:pt x="3403" y="20321"/>
                  </a:lnTo>
                  <a:cubicBezTo>
                    <a:pt x="3395" y="19952"/>
                    <a:pt x="3393" y="19943"/>
                    <a:pt x="3334" y="19979"/>
                  </a:cubicBezTo>
                  <a:cubicBezTo>
                    <a:pt x="3244" y="20036"/>
                    <a:pt x="3066" y="20036"/>
                    <a:pt x="3026" y="19979"/>
                  </a:cubicBezTo>
                  <a:cubicBezTo>
                    <a:pt x="2989" y="19928"/>
                    <a:pt x="3001" y="19734"/>
                    <a:pt x="3047" y="19633"/>
                  </a:cubicBezTo>
                  <a:cubicBezTo>
                    <a:pt x="3062" y="19602"/>
                    <a:pt x="3055" y="19560"/>
                    <a:pt x="3029" y="19524"/>
                  </a:cubicBezTo>
                  <a:cubicBezTo>
                    <a:pt x="3005" y="19490"/>
                    <a:pt x="2994" y="19427"/>
                    <a:pt x="3003" y="19378"/>
                  </a:cubicBezTo>
                  <a:cubicBezTo>
                    <a:pt x="3020" y="19285"/>
                    <a:pt x="3021" y="19285"/>
                    <a:pt x="2773" y="19275"/>
                  </a:cubicBezTo>
                  <a:cubicBezTo>
                    <a:pt x="2699" y="19271"/>
                    <a:pt x="2623" y="19241"/>
                    <a:pt x="2603" y="19208"/>
                  </a:cubicBezTo>
                  <a:cubicBezTo>
                    <a:pt x="2584" y="19175"/>
                    <a:pt x="2564" y="19020"/>
                    <a:pt x="2560" y="18862"/>
                  </a:cubicBezTo>
                  <a:cubicBezTo>
                    <a:pt x="2556" y="18704"/>
                    <a:pt x="2546" y="18405"/>
                    <a:pt x="2537" y="18196"/>
                  </a:cubicBezTo>
                  <a:cubicBezTo>
                    <a:pt x="2522" y="17847"/>
                    <a:pt x="2516" y="17815"/>
                    <a:pt x="2463" y="17813"/>
                  </a:cubicBezTo>
                  <a:cubicBezTo>
                    <a:pt x="2354" y="17810"/>
                    <a:pt x="2188" y="17761"/>
                    <a:pt x="2165" y="17725"/>
                  </a:cubicBezTo>
                  <a:cubicBezTo>
                    <a:pt x="2132" y="17671"/>
                    <a:pt x="2117" y="16854"/>
                    <a:pt x="2149" y="16820"/>
                  </a:cubicBezTo>
                  <a:cubicBezTo>
                    <a:pt x="2164" y="16804"/>
                    <a:pt x="2169" y="16757"/>
                    <a:pt x="2162" y="16715"/>
                  </a:cubicBezTo>
                  <a:cubicBezTo>
                    <a:pt x="2146" y="16626"/>
                    <a:pt x="2141" y="16266"/>
                    <a:pt x="2148" y="15496"/>
                  </a:cubicBezTo>
                  <a:cubicBezTo>
                    <a:pt x="2152" y="15048"/>
                    <a:pt x="2144" y="14934"/>
                    <a:pt x="2105" y="14832"/>
                  </a:cubicBezTo>
                  <a:cubicBezTo>
                    <a:pt x="2068" y="14736"/>
                    <a:pt x="2065" y="14690"/>
                    <a:pt x="2088" y="14626"/>
                  </a:cubicBezTo>
                  <a:cubicBezTo>
                    <a:pt x="2107" y="14576"/>
                    <a:pt x="2111" y="14457"/>
                    <a:pt x="2101" y="14331"/>
                  </a:cubicBezTo>
                  <a:cubicBezTo>
                    <a:pt x="2082" y="14102"/>
                    <a:pt x="2104" y="14120"/>
                    <a:pt x="1820" y="14106"/>
                  </a:cubicBezTo>
                  <a:lnTo>
                    <a:pt x="1697" y="14099"/>
                  </a:lnTo>
                  <a:lnTo>
                    <a:pt x="1695" y="13777"/>
                  </a:lnTo>
                  <a:cubicBezTo>
                    <a:pt x="1693" y="13599"/>
                    <a:pt x="1691" y="13432"/>
                    <a:pt x="1689" y="13403"/>
                  </a:cubicBezTo>
                  <a:cubicBezTo>
                    <a:pt x="1686" y="13374"/>
                    <a:pt x="1638" y="13348"/>
                    <a:pt x="1582" y="13347"/>
                  </a:cubicBezTo>
                  <a:cubicBezTo>
                    <a:pt x="1135" y="13335"/>
                    <a:pt x="1098" y="13320"/>
                    <a:pt x="1186" y="13194"/>
                  </a:cubicBezTo>
                  <a:cubicBezTo>
                    <a:pt x="1217" y="13152"/>
                    <a:pt x="1314" y="13133"/>
                    <a:pt x="1498" y="13132"/>
                  </a:cubicBezTo>
                  <a:cubicBezTo>
                    <a:pt x="1686" y="13131"/>
                    <a:pt x="1769" y="13115"/>
                    <a:pt x="1778" y="13074"/>
                  </a:cubicBezTo>
                  <a:cubicBezTo>
                    <a:pt x="1797" y="12993"/>
                    <a:pt x="1900" y="13001"/>
                    <a:pt x="1919" y="13085"/>
                  </a:cubicBezTo>
                  <a:cubicBezTo>
                    <a:pt x="1927" y="13123"/>
                    <a:pt x="1945" y="13142"/>
                    <a:pt x="1957" y="13130"/>
                  </a:cubicBezTo>
                  <a:cubicBezTo>
                    <a:pt x="2000" y="13084"/>
                    <a:pt x="2033" y="13232"/>
                    <a:pt x="2062" y="13583"/>
                  </a:cubicBezTo>
                  <a:cubicBezTo>
                    <a:pt x="2078" y="13782"/>
                    <a:pt x="2092" y="13953"/>
                    <a:pt x="2092" y="13964"/>
                  </a:cubicBezTo>
                  <a:cubicBezTo>
                    <a:pt x="2092" y="13975"/>
                    <a:pt x="2129" y="13985"/>
                    <a:pt x="2173" y="13985"/>
                  </a:cubicBezTo>
                  <a:cubicBezTo>
                    <a:pt x="2271" y="13985"/>
                    <a:pt x="2301" y="14066"/>
                    <a:pt x="2324" y="14402"/>
                  </a:cubicBezTo>
                  <a:cubicBezTo>
                    <a:pt x="2333" y="14540"/>
                    <a:pt x="2352" y="14695"/>
                    <a:pt x="2364" y="14746"/>
                  </a:cubicBezTo>
                  <a:cubicBezTo>
                    <a:pt x="2399" y="14889"/>
                    <a:pt x="2448" y="15225"/>
                    <a:pt x="2478" y="15531"/>
                  </a:cubicBezTo>
                  <a:cubicBezTo>
                    <a:pt x="2493" y="15683"/>
                    <a:pt x="2525" y="15889"/>
                    <a:pt x="2549" y="15986"/>
                  </a:cubicBezTo>
                  <a:cubicBezTo>
                    <a:pt x="2595" y="16178"/>
                    <a:pt x="2602" y="16524"/>
                    <a:pt x="2569" y="16962"/>
                  </a:cubicBezTo>
                  <a:cubicBezTo>
                    <a:pt x="2551" y="17205"/>
                    <a:pt x="2557" y="17270"/>
                    <a:pt x="2617" y="17493"/>
                  </a:cubicBezTo>
                  <a:cubicBezTo>
                    <a:pt x="2688" y="17757"/>
                    <a:pt x="2886" y="18631"/>
                    <a:pt x="2921" y="18832"/>
                  </a:cubicBezTo>
                  <a:cubicBezTo>
                    <a:pt x="2953" y="19021"/>
                    <a:pt x="2988" y="19067"/>
                    <a:pt x="3080" y="19038"/>
                  </a:cubicBezTo>
                  <a:cubicBezTo>
                    <a:pt x="3159" y="19013"/>
                    <a:pt x="3177" y="19034"/>
                    <a:pt x="3329" y="19348"/>
                  </a:cubicBezTo>
                  <a:cubicBezTo>
                    <a:pt x="3419" y="19533"/>
                    <a:pt x="3508" y="19719"/>
                    <a:pt x="3528" y="19762"/>
                  </a:cubicBezTo>
                  <a:cubicBezTo>
                    <a:pt x="3547" y="19805"/>
                    <a:pt x="3572" y="19941"/>
                    <a:pt x="3582" y="20063"/>
                  </a:cubicBezTo>
                  <a:lnTo>
                    <a:pt x="3601" y="20285"/>
                  </a:lnTo>
                  <a:lnTo>
                    <a:pt x="3786" y="20300"/>
                  </a:lnTo>
                  <a:cubicBezTo>
                    <a:pt x="3897" y="20308"/>
                    <a:pt x="3987" y="20293"/>
                    <a:pt x="4010" y="20261"/>
                  </a:cubicBezTo>
                  <a:cubicBezTo>
                    <a:pt x="4032" y="20230"/>
                    <a:pt x="4088" y="20216"/>
                    <a:pt x="4149" y="20233"/>
                  </a:cubicBezTo>
                  <a:cubicBezTo>
                    <a:pt x="4205" y="20248"/>
                    <a:pt x="4266" y="20247"/>
                    <a:pt x="4284" y="20227"/>
                  </a:cubicBezTo>
                  <a:cubicBezTo>
                    <a:pt x="4302" y="20207"/>
                    <a:pt x="4351" y="20056"/>
                    <a:pt x="4394" y="19893"/>
                  </a:cubicBezTo>
                  <a:lnTo>
                    <a:pt x="4473" y="19599"/>
                  </a:lnTo>
                  <a:lnTo>
                    <a:pt x="4640" y="19610"/>
                  </a:lnTo>
                  <a:cubicBezTo>
                    <a:pt x="4731" y="19616"/>
                    <a:pt x="4830" y="19599"/>
                    <a:pt x="4861" y="19571"/>
                  </a:cubicBezTo>
                  <a:cubicBezTo>
                    <a:pt x="4944" y="19495"/>
                    <a:pt x="4932" y="19357"/>
                    <a:pt x="4836" y="19300"/>
                  </a:cubicBezTo>
                  <a:cubicBezTo>
                    <a:pt x="4791" y="19274"/>
                    <a:pt x="4755" y="19221"/>
                    <a:pt x="4755" y="19182"/>
                  </a:cubicBezTo>
                  <a:cubicBezTo>
                    <a:pt x="4755" y="19108"/>
                    <a:pt x="4851" y="18996"/>
                    <a:pt x="4885" y="19032"/>
                  </a:cubicBezTo>
                  <a:cubicBezTo>
                    <a:pt x="4904" y="19052"/>
                    <a:pt x="4905" y="18150"/>
                    <a:pt x="4886" y="17342"/>
                  </a:cubicBezTo>
                  <a:cubicBezTo>
                    <a:pt x="4881" y="17096"/>
                    <a:pt x="4887" y="16939"/>
                    <a:pt x="4904" y="16936"/>
                  </a:cubicBezTo>
                  <a:cubicBezTo>
                    <a:pt x="4919" y="16934"/>
                    <a:pt x="4946" y="16911"/>
                    <a:pt x="4965" y="16885"/>
                  </a:cubicBezTo>
                  <a:cubicBezTo>
                    <a:pt x="4989" y="16850"/>
                    <a:pt x="5006" y="16870"/>
                    <a:pt x="5027" y="16964"/>
                  </a:cubicBezTo>
                  <a:cubicBezTo>
                    <a:pt x="5042" y="17035"/>
                    <a:pt x="5049" y="17122"/>
                    <a:pt x="5042" y="17155"/>
                  </a:cubicBezTo>
                  <a:cubicBezTo>
                    <a:pt x="5022" y="17242"/>
                    <a:pt x="5055" y="17231"/>
                    <a:pt x="5095" y="17138"/>
                  </a:cubicBezTo>
                  <a:cubicBezTo>
                    <a:pt x="5126" y="17067"/>
                    <a:pt x="5137" y="17073"/>
                    <a:pt x="5215" y="17218"/>
                  </a:cubicBezTo>
                  <a:cubicBezTo>
                    <a:pt x="5355" y="17475"/>
                    <a:pt x="5366" y="17532"/>
                    <a:pt x="5283" y="17585"/>
                  </a:cubicBezTo>
                  <a:cubicBezTo>
                    <a:pt x="5231" y="17619"/>
                    <a:pt x="5215" y="17659"/>
                    <a:pt x="5221" y="17736"/>
                  </a:cubicBezTo>
                  <a:cubicBezTo>
                    <a:pt x="5230" y="17832"/>
                    <a:pt x="5244" y="17839"/>
                    <a:pt x="5434" y="17841"/>
                  </a:cubicBezTo>
                  <a:cubicBezTo>
                    <a:pt x="5614" y="17843"/>
                    <a:pt x="5638" y="17854"/>
                    <a:pt x="5646" y="17933"/>
                  </a:cubicBezTo>
                  <a:cubicBezTo>
                    <a:pt x="5652" y="17983"/>
                    <a:pt x="5670" y="18052"/>
                    <a:pt x="5687" y="18086"/>
                  </a:cubicBezTo>
                  <a:cubicBezTo>
                    <a:pt x="5719" y="18153"/>
                    <a:pt x="5744" y="18222"/>
                    <a:pt x="5825" y="18466"/>
                  </a:cubicBezTo>
                  <a:cubicBezTo>
                    <a:pt x="5853" y="18552"/>
                    <a:pt x="5911" y="18691"/>
                    <a:pt x="5954" y="18774"/>
                  </a:cubicBezTo>
                  <a:cubicBezTo>
                    <a:pt x="6018" y="18899"/>
                    <a:pt x="6027" y="18940"/>
                    <a:pt x="6001" y="19010"/>
                  </a:cubicBezTo>
                  <a:cubicBezTo>
                    <a:pt x="5934" y="19191"/>
                    <a:pt x="6011" y="19278"/>
                    <a:pt x="6219" y="19257"/>
                  </a:cubicBezTo>
                  <a:cubicBezTo>
                    <a:pt x="6255" y="19254"/>
                    <a:pt x="6310" y="19280"/>
                    <a:pt x="6341" y="19317"/>
                  </a:cubicBezTo>
                  <a:cubicBezTo>
                    <a:pt x="6461" y="19460"/>
                    <a:pt x="6943" y="19367"/>
                    <a:pt x="7121" y="19167"/>
                  </a:cubicBezTo>
                  <a:lnTo>
                    <a:pt x="7226" y="19049"/>
                  </a:lnTo>
                  <a:lnTo>
                    <a:pt x="7300" y="19173"/>
                  </a:lnTo>
                  <a:cubicBezTo>
                    <a:pt x="7368" y="19289"/>
                    <a:pt x="7382" y="19294"/>
                    <a:pt x="7524" y="19262"/>
                  </a:cubicBezTo>
                  <a:cubicBezTo>
                    <a:pt x="7607" y="19242"/>
                    <a:pt x="7718" y="19226"/>
                    <a:pt x="7770" y="19225"/>
                  </a:cubicBezTo>
                  <a:cubicBezTo>
                    <a:pt x="7827" y="19224"/>
                    <a:pt x="7848" y="19231"/>
                    <a:pt x="7856" y="19270"/>
                  </a:cubicBezTo>
                  <a:cubicBezTo>
                    <a:pt x="7859" y="19254"/>
                    <a:pt x="7865" y="19236"/>
                    <a:pt x="7865" y="19225"/>
                  </a:cubicBezTo>
                  <a:cubicBezTo>
                    <a:pt x="7866" y="19181"/>
                    <a:pt x="10805" y="18455"/>
                    <a:pt x="10902" y="18475"/>
                  </a:cubicBezTo>
                  <a:cubicBezTo>
                    <a:pt x="10929" y="18480"/>
                    <a:pt x="10951" y="18505"/>
                    <a:pt x="10951" y="18531"/>
                  </a:cubicBezTo>
                  <a:cubicBezTo>
                    <a:pt x="10952" y="18556"/>
                    <a:pt x="10983" y="18605"/>
                    <a:pt x="11020" y="18638"/>
                  </a:cubicBezTo>
                  <a:cubicBezTo>
                    <a:pt x="11103" y="18712"/>
                    <a:pt x="11081" y="18784"/>
                    <a:pt x="10977" y="18784"/>
                  </a:cubicBezTo>
                  <a:cubicBezTo>
                    <a:pt x="10917" y="18784"/>
                    <a:pt x="10896" y="18808"/>
                    <a:pt x="10889" y="18888"/>
                  </a:cubicBezTo>
                  <a:cubicBezTo>
                    <a:pt x="10882" y="18982"/>
                    <a:pt x="10858" y="18996"/>
                    <a:pt x="10610" y="19051"/>
                  </a:cubicBezTo>
                  <a:cubicBezTo>
                    <a:pt x="10363" y="19106"/>
                    <a:pt x="10093" y="19102"/>
                    <a:pt x="9876" y="19038"/>
                  </a:cubicBezTo>
                  <a:cubicBezTo>
                    <a:pt x="9620" y="18962"/>
                    <a:pt x="9590" y="18959"/>
                    <a:pt x="9587" y="19021"/>
                  </a:cubicBezTo>
                  <a:cubicBezTo>
                    <a:pt x="9585" y="19055"/>
                    <a:pt x="9582" y="19116"/>
                    <a:pt x="9580" y="19154"/>
                  </a:cubicBezTo>
                  <a:cubicBezTo>
                    <a:pt x="9578" y="19205"/>
                    <a:pt x="9526" y="19234"/>
                    <a:pt x="9388" y="19259"/>
                  </a:cubicBezTo>
                  <a:cubicBezTo>
                    <a:pt x="9284" y="19279"/>
                    <a:pt x="9179" y="19281"/>
                    <a:pt x="9157" y="19264"/>
                  </a:cubicBezTo>
                  <a:cubicBezTo>
                    <a:pt x="9134" y="19247"/>
                    <a:pt x="9085" y="19236"/>
                    <a:pt x="9048" y="19242"/>
                  </a:cubicBezTo>
                  <a:cubicBezTo>
                    <a:pt x="9010" y="19249"/>
                    <a:pt x="8764" y="19258"/>
                    <a:pt x="8500" y="19262"/>
                  </a:cubicBezTo>
                  <a:cubicBezTo>
                    <a:pt x="8085" y="19268"/>
                    <a:pt x="8013" y="19280"/>
                    <a:pt x="7968" y="19350"/>
                  </a:cubicBezTo>
                  <a:cubicBezTo>
                    <a:pt x="7928" y="19411"/>
                    <a:pt x="7884" y="19432"/>
                    <a:pt x="7858" y="19421"/>
                  </a:cubicBezTo>
                  <a:cubicBezTo>
                    <a:pt x="7849" y="19618"/>
                    <a:pt x="7827" y="19650"/>
                    <a:pt x="7689" y="19681"/>
                  </a:cubicBezTo>
                  <a:cubicBezTo>
                    <a:pt x="7497" y="19724"/>
                    <a:pt x="7408" y="19786"/>
                    <a:pt x="7426" y="19866"/>
                  </a:cubicBezTo>
                  <a:cubicBezTo>
                    <a:pt x="7434" y="19901"/>
                    <a:pt x="7426" y="19952"/>
                    <a:pt x="7408" y="19977"/>
                  </a:cubicBezTo>
                  <a:cubicBezTo>
                    <a:pt x="7362" y="20043"/>
                    <a:pt x="6889" y="20017"/>
                    <a:pt x="6838" y="19945"/>
                  </a:cubicBezTo>
                  <a:cubicBezTo>
                    <a:pt x="6812" y="19908"/>
                    <a:pt x="6791" y="19905"/>
                    <a:pt x="6780" y="19934"/>
                  </a:cubicBezTo>
                  <a:cubicBezTo>
                    <a:pt x="6771" y="19960"/>
                    <a:pt x="6745" y="19968"/>
                    <a:pt x="6723" y="19954"/>
                  </a:cubicBezTo>
                  <a:cubicBezTo>
                    <a:pt x="6670" y="19919"/>
                    <a:pt x="6529" y="20020"/>
                    <a:pt x="6509" y="20106"/>
                  </a:cubicBezTo>
                  <a:cubicBezTo>
                    <a:pt x="6501" y="20144"/>
                    <a:pt x="6483" y="20163"/>
                    <a:pt x="6470" y="20149"/>
                  </a:cubicBezTo>
                  <a:cubicBezTo>
                    <a:pt x="6456" y="20135"/>
                    <a:pt x="6437" y="20158"/>
                    <a:pt x="6428" y="20199"/>
                  </a:cubicBezTo>
                  <a:cubicBezTo>
                    <a:pt x="6417" y="20250"/>
                    <a:pt x="6422" y="20264"/>
                    <a:pt x="6450" y="20246"/>
                  </a:cubicBezTo>
                  <a:cubicBezTo>
                    <a:pt x="6523" y="20198"/>
                    <a:pt x="6550" y="20336"/>
                    <a:pt x="6542" y="20708"/>
                  </a:cubicBezTo>
                  <a:cubicBezTo>
                    <a:pt x="6536" y="20988"/>
                    <a:pt x="6525" y="21069"/>
                    <a:pt x="6494" y="21069"/>
                  </a:cubicBezTo>
                  <a:cubicBezTo>
                    <a:pt x="6472" y="21069"/>
                    <a:pt x="6448" y="21027"/>
                    <a:pt x="6440" y="20977"/>
                  </a:cubicBezTo>
                  <a:cubicBezTo>
                    <a:pt x="6431" y="20926"/>
                    <a:pt x="6408" y="20884"/>
                    <a:pt x="6385" y="20884"/>
                  </a:cubicBezTo>
                  <a:cubicBezTo>
                    <a:pt x="6328" y="20884"/>
                    <a:pt x="6304" y="21099"/>
                    <a:pt x="6351" y="21194"/>
                  </a:cubicBezTo>
                  <a:cubicBezTo>
                    <a:pt x="6372" y="21236"/>
                    <a:pt x="6385" y="21309"/>
                    <a:pt x="6380" y="21355"/>
                  </a:cubicBezTo>
                  <a:cubicBezTo>
                    <a:pt x="6372" y="21424"/>
                    <a:pt x="6342" y="21439"/>
                    <a:pt x="6225" y="21441"/>
                  </a:cubicBezTo>
                  <a:cubicBezTo>
                    <a:pt x="6117" y="21442"/>
                    <a:pt x="6074" y="21462"/>
                    <a:pt x="6055" y="21520"/>
                  </a:cubicBezTo>
                  <a:cubicBezTo>
                    <a:pt x="6031" y="21595"/>
                    <a:pt x="6486" y="21600"/>
                    <a:pt x="13814" y="21600"/>
                  </a:cubicBezTo>
                  <a:lnTo>
                    <a:pt x="21599" y="21600"/>
                  </a:lnTo>
                  <a:lnTo>
                    <a:pt x="21599" y="17519"/>
                  </a:lnTo>
                  <a:cubicBezTo>
                    <a:pt x="21599" y="14489"/>
                    <a:pt x="21591" y="13427"/>
                    <a:pt x="21568" y="13403"/>
                  </a:cubicBezTo>
                  <a:cubicBezTo>
                    <a:pt x="21557" y="13391"/>
                    <a:pt x="21544" y="13393"/>
                    <a:pt x="21532" y="13403"/>
                  </a:cubicBezTo>
                  <a:cubicBezTo>
                    <a:pt x="21521" y="13413"/>
                    <a:pt x="21508" y="13432"/>
                    <a:pt x="21499" y="13454"/>
                  </a:cubicBezTo>
                  <a:cubicBezTo>
                    <a:pt x="21482" y="13498"/>
                    <a:pt x="21474" y="13557"/>
                    <a:pt x="21491" y="13592"/>
                  </a:cubicBezTo>
                  <a:cubicBezTo>
                    <a:pt x="21499" y="13609"/>
                    <a:pt x="21503" y="13625"/>
                    <a:pt x="21504" y="13639"/>
                  </a:cubicBezTo>
                  <a:cubicBezTo>
                    <a:pt x="21504" y="13639"/>
                    <a:pt x="21504" y="13641"/>
                    <a:pt x="21504" y="13641"/>
                  </a:cubicBezTo>
                  <a:cubicBezTo>
                    <a:pt x="21505" y="13655"/>
                    <a:pt x="21503" y="13666"/>
                    <a:pt x="21497" y="13676"/>
                  </a:cubicBezTo>
                  <a:cubicBezTo>
                    <a:pt x="21494" y="13681"/>
                    <a:pt x="21482" y="13680"/>
                    <a:pt x="21477" y="13684"/>
                  </a:cubicBezTo>
                  <a:cubicBezTo>
                    <a:pt x="21474" y="13685"/>
                    <a:pt x="21472" y="13685"/>
                    <a:pt x="21470" y="13686"/>
                  </a:cubicBezTo>
                  <a:cubicBezTo>
                    <a:pt x="21456" y="13695"/>
                    <a:pt x="21445" y="13708"/>
                    <a:pt x="21420" y="13708"/>
                  </a:cubicBezTo>
                  <a:cubicBezTo>
                    <a:pt x="21419" y="13708"/>
                    <a:pt x="21418" y="13706"/>
                    <a:pt x="21417" y="13706"/>
                  </a:cubicBezTo>
                  <a:cubicBezTo>
                    <a:pt x="21416" y="13706"/>
                    <a:pt x="21415" y="13708"/>
                    <a:pt x="21413" y="13708"/>
                  </a:cubicBezTo>
                  <a:lnTo>
                    <a:pt x="21345" y="13708"/>
                  </a:lnTo>
                  <a:lnTo>
                    <a:pt x="21421" y="13841"/>
                  </a:lnTo>
                  <a:cubicBezTo>
                    <a:pt x="21461" y="13912"/>
                    <a:pt x="21479" y="13970"/>
                    <a:pt x="21477" y="14011"/>
                  </a:cubicBezTo>
                  <a:cubicBezTo>
                    <a:pt x="21477" y="14011"/>
                    <a:pt x="21477" y="14013"/>
                    <a:pt x="21477" y="14013"/>
                  </a:cubicBezTo>
                  <a:cubicBezTo>
                    <a:pt x="21474" y="14053"/>
                    <a:pt x="21451" y="14078"/>
                    <a:pt x="21407" y="14078"/>
                  </a:cubicBezTo>
                  <a:cubicBezTo>
                    <a:pt x="21349" y="14078"/>
                    <a:pt x="21351" y="14070"/>
                    <a:pt x="21349" y="14482"/>
                  </a:cubicBezTo>
                  <a:cubicBezTo>
                    <a:pt x="21348" y="14560"/>
                    <a:pt x="21344" y="14637"/>
                    <a:pt x="21339" y="14697"/>
                  </a:cubicBezTo>
                  <a:cubicBezTo>
                    <a:pt x="21333" y="14756"/>
                    <a:pt x="21326" y="14799"/>
                    <a:pt x="21317" y="14811"/>
                  </a:cubicBezTo>
                  <a:cubicBezTo>
                    <a:pt x="21301" y="14834"/>
                    <a:pt x="21202" y="14848"/>
                    <a:pt x="21100" y="14845"/>
                  </a:cubicBezTo>
                  <a:lnTo>
                    <a:pt x="20950" y="14841"/>
                  </a:lnTo>
                  <a:lnTo>
                    <a:pt x="20914" y="14841"/>
                  </a:lnTo>
                  <a:lnTo>
                    <a:pt x="20904" y="15159"/>
                  </a:lnTo>
                  <a:lnTo>
                    <a:pt x="20904" y="15161"/>
                  </a:lnTo>
                  <a:cubicBezTo>
                    <a:pt x="20898" y="15336"/>
                    <a:pt x="20881" y="15500"/>
                    <a:pt x="20867" y="15524"/>
                  </a:cubicBezTo>
                  <a:cubicBezTo>
                    <a:pt x="20852" y="15549"/>
                    <a:pt x="20766" y="15573"/>
                    <a:pt x="20675" y="15580"/>
                  </a:cubicBezTo>
                  <a:cubicBezTo>
                    <a:pt x="20583" y="15586"/>
                    <a:pt x="20501" y="15604"/>
                    <a:pt x="20494" y="15616"/>
                  </a:cubicBezTo>
                  <a:cubicBezTo>
                    <a:pt x="20486" y="15629"/>
                    <a:pt x="20480" y="15734"/>
                    <a:pt x="20479" y="15853"/>
                  </a:cubicBezTo>
                  <a:cubicBezTo>
                    <a:pt x="20477" y="15988"/>
                    <a:pt x="20464" y="16079"/>
                    <a:pt x="20441" y="16094"/>
                  </a:cubicBezTo>
                  <a:cubicBezTo>
                    <a:pt x="20421" y="16107"/>
                    <a:pt x="20404" y="16146"/>
                    <a:pt x="20404" y="16180"/>
                  </a:cubicBezTo>
                  <a:cubicBezTo>
                    <a:pt x="20404" y="16292"/>
                    <a:pt x="20339" y="16315"/>
                    <a:pt x="19970" y="16339"/>
                  </a:cubicBezTo>
                  <a:cubicBezTo>
                    <a:pt x="19607" y="16362"/>
                    <a:pt x="19605" y="16362"/>
                    <a:pt x="19588" y="16476"/>
                  </a:cubicBezTo>
                  <a:cubicBezTo>
                    <a:pt x="19579" y="16540"/>
                    <a:pt x="19580" y="16659"/>
                    <a:pt x="19591" y="16741"/>
                  </a:cubicBezTo>
                  <a:cubicBezTo>
                    <a:pt x="19602" y="16830"/>
                    <a:pt x="19597" y="16917"/>
                    <a:pt x="19578" y="16958"/>
                  </a:cubicBezTo>
                  <a:cubicBezTo>
                    <a:pt x="19540" y="17042"/>
                    <a:pt x="19250" y="17107"/>
                    <a:pt x="19225" y="17037"/>
                  </a:cubicBezTo>
                  <a:cubicBezTo>
                    <a:pt x="19215" y="17010"/>
                    <a:pt x="19190" y="16999"/>
                    <a:pt x="19171" y="17011"/>
                  </a:cubicBezTo>
                  <a:cubicBezTo>
                    <a:pt x="19111" y="17050"/>
                    <a:pt x="19068" y="16920"/>
                    <a:pt x="19097" y="16788"/>
                  </a:cubicBezTo>
                  <a:cubicBezTo>
                    <a:pt x="19117" y="16698"/>
                    <a:pt x="19115" y="16663"/>
                    <a:pt x="19085" y="16644"/>
                  </a:cubicBezTo>
                  <a:cubicBezTo>
                    <a:pt x="19063" y="16630"/>
                    <a:pt x="19046" y="16559"/>
                    <a:pt x="19046" y="16487"/>
                  </a:cubicBezTo>
                  <a:cubicBezTo>
                    <a:pt x="19046" y="16415"/>
                    <a:pt x="19032" y="16332"/>
                    <a:pt x="19015" y="16304"/>
                  </a:cubicBezTo>
                  <a:cubicBezTo>
                    <a:pt x="19004" y="16286"/>
                    <a:pt x="19000" y="16264"/>
                    <a:pt x="19000" y="16242"/>
                  </a:cubicBezTo>
                  <a:cubicBezTo>
                    <a:pt x="18990" y="16256"/>
                    <a:pt x="18982" y="16269"/>
                    <a:pt x="18971" y="16283"/>
                  </a:cubicBezTo>
                  <a:cubicBezTo>
                    <a:pt x="18886" y="16384"/>
                    <a:pt x="18764" y="16346"/>
                    <a:pt x="18779" y="16223"/>
                  </a:cubicBezTo>
                  <a:cubicBezTo>
                    <a:pt x="18783" y="16184"/>
                    <a:pt x="18757" y="16126"/>
                    <a:pt x="18719" y="16094"/>
                  </a:cubicBezTo>
                  <a:cubicBezTo>
                    <a:pt x="18629" y="16017"/>
                    <a:pt x="18629" y="15859"/>
                    <a:pt x="18718" y="15838"/>
                  </a:cubicBezTo>
                  <a:cubicBezTo>
                    <a:pt x="18759" y="15828"/>
                    <a:pt x="18797" y="15854"/>
                    <a:pt x="18819" y="15904"/>
                  </a:cubicBezTo>
                  <a:cubicBezTo>
                    <a:pt x="18839" y="15950"/>
                    <a:pt x="18856" y="15969"/>
                    <a:pt x="18856" y="15947"/>
                  </a:cubicBezTo>
                  <a:cubicBezTo>
                    <a:pt x="18856" y="15926"/>
                    <a:pt x="18876" y="15939"/>
                    <a:pt x="18903" y="15978"/>
                  </a:cubicBezTo>
                  <a:cubicBezTo>
                    <a:pt x="18929" y="16016"/>
                    <a:pt x="18971" y="16061"/>
                    <a:pt x="18997" y="16076"/>
                  </a:cubicBezTo>
                  <a:cubicBezTo>
                    <a:pt x="19024" y="16092"/>
                    <a:pt x="19046" y="16125"/>
                    <a:pt x="19046" y="16149"/>
                  </a:cubicBezTo>
                  <a:cubicBezTo>
                    <a:pt x="19046" y="16157"/>
                    <a:pt x="19037" y="16173"/>
                    <a:pt x="19032" y="16186"/>
                  </a:cubicBezTo>
                  <a:cubicBezTo>
                    <a:pt x="19076" y="16175"/>
                    <a:pt x="19153" y="16213"/>
                    <a:pt x="19183" y="16274"/>
                  </a:cubicBezTo>
                  <a:cubicBezTo>
                    <a:pt x="19222" y="16353"/>
                    <a:pt x="19354" y="16357"/>
                    <a:pt x="19434" y="16283"/>
                  </a:cubicBezTo>
                  <a:cubicBezTo>
                    <a:pt x="19466" y="16252"/>
                    <a:pt x="19609" y="16213"/>
                    <a:pt x="19751" y="16195"/>
                  </a:cubicBezTo>
                  <a:cubicBezTo>
                    <a:pt x="20028" y="16160"/>
                    <a:pt x="20160" y="16122"/>
                    <a:pt x="20193" y="16068"/>
                  </a:cubicBezTo>
                  <a:cubicBezTo>
                    <a:pt x="20204" y="16049"/>
                    <a:pt x="20216" y="15973"/>
                    <a:pt x="20219" y="15898"/>
                  </a:cubicBezTo>
                  <a:cubicBezTo>
                    <a:pt x="20223" y="15801"/>
                    <a:pt x="20283" y="15653"/>
                    <a:pt x="20427" y="15382"/>
                  </a:cubicBezTo>
                  <a:cubicBezTo>
                    <a:pt x="20457" y="15326"/>
                    <a:pt x="20481" y="15289"/>
                    <a:pt x="20508" y="15243"/>
                  </a:cubicBezTo>
                  <a:cubicBezTo>
                    <a:pt x="20510" y="15238"/>
                    <a:pt x="20511" y="15236"/>
                    <a:pt x="20513" y="15232"/>
                  </a:cubicBezTo>
                  <a:cubicBezTo>
                    <a:pt x="20568" y="15120"/>
                    <a:pt x="20614" y="15046"/>
                    <a:pt x="20634" y="15034"/>
                  </a:cubicBezTo>
                  <a:cubicBezTo>
                    <a:pt x="20631" y="15013"/>
                    <a:pt x="20634" y="14992"/>
                    <a:pt x="20646" y="14980"/>
                  </a:cubicBezTo>
                  <a:cubicBezTo>
                    <a:pt x="20653" y="14973"/>
                    <a:pt x="20661" y="14969"/>
                    <a:pt x="20668" y="14972"/>
                  </a:cubicBezTo>
                  <a:cubicBezTo>
                    <a:pt x="20671" y="14973"/>
                    <a:pt x="20673" y="14978"/>
                    <a:pt x="20675" y="14980"/>
                  </a:cubicBezTo>
                  <a:cubicBezTo>
                    <a:pt x="20679" y="14950"/>
                    <a:pt x="20697" y="14902"/>
                    <a:pt x="20728" y="14836"/>
                  </a:cubicBezTo>
                  <a:cubicBezTo>
                    <a:pt x="20743" y="14794"/>
                    <a:pt x="20756" y="14767"/>
                    <a:pt x="20767" y="14757"/>
                  </a:cubicBezTo>
                  <a:cubicBezTo>
                    <a:pt x="20774" y="14745"/>
                    <a:pt x="20778" y="14735"/>
                    <a:pt x="20785" y="14722"/>
                  </a:cubicBezTo>
                  <a:cubicBezTo>
                    <a:pt x="20827" y="14648"/>
                    <a:pt x="20850" y="14617"/>
                    <a:pt x="20872" y="14587"/>
                  </a:cubicBezTo>
                  <a:cubicBezTo>
                    <a:pt x="20908" y="14487"/>
                    <a:pt x="20933" y="14451"/>
                    <a:pt x="20956" y="14482"/>
                  </a:cubicBezTo>
                  <a:cubicBezTo>
                    <a:pt x="20971" y="14503"/>
                    <a:pt x="20993" y="14505"/>
                    <a:pt x="21016" y="14499"/>
                  </a:cubicBezTo>
                  <a:cubicBezTo>
                    <a:pt x="21034" y="14469"/>
                    <a:pt x="21052" y="14445"/>
                    <a:pt x="21064" y="14445"/>
                  </a:cubicBezTo>
                  <a:cubicBezTo>
                    <a:pt x="21082" y="14445"/>
                    <a:pt x="21172" y="14041"/>
                    <a:pt x="21268" y="13534"/>
                  </a:cubicBezTo>
                  <a:cubicBezTo>
                    <a:pt x="21362" y="13033"/>
                    <a:pt x="21456" y="12561"/>
                    <a:pt x="21475" y="12485"/>
                  </a:cubicBezTo>
                  <a:cubicBezTo>
                    <a:pt x="21495" y="12407"/>
                    <a:pt x="21501" y="12305"/>
                    <a:pt x="21489" y="12253"/>
                  </a:cubicBezTo>
                  <a:cubicBezTo>
                    <a:pt x="21489" y="12252"/>
                    <a:pt x="21482" y="12240"/>
                    <a:pt x="21482" y="12238"/>
                  </a:cubicBezTo>
                  <a:cubicBezTo>
                    <a:pt x="21481" y="12237"/>
                    <a:pt x="21480" y="12237"/>
                    <a:pt x="21479" y="12236"/>
                  </a:cubicBezTo>
                  <a:cubicBezTo>
                    <a:pt x="21479" y="12235"/>
                    <a:pt x="21479" y="12232"/>
                    <a:pt x="21479" y="12231"/>
                  </a:cubicBezTo>
                  <a:cubicBezTo>
                    <a:pt x="21471" y="12210"/>
                    <a:pt x="21433" y="12144"/>
                    <a:pt x="21394" y="12072"/>
                  </a:cubicBezTo>
                  <a:cubicBezTo>
                    <a:pt x="21368" y="12023"/>
                    <a:pt x="21315" y="11928"/>
                    <a:pt x="21274" y="11855"/>
                  </a:cubicBezTo>
                  <a:cubicBezTo>
                    <a:pt x="21021" y="11413"/>
                    <a:pt x="20589" y="10695"/>
                    <a:pt x="20227" y="10119"/>
                  </a:cubicBezTo>
                  <a:cubicBezTo>
                    <a:pt x="20119" y="9946"/>
                    <a:pt x="20069" y="9862"/>
                    <a:pt x="20051" y="9807"/>
                  </a:cubicBezTo>
                  <a:cubicBezTo>
                    <a:pt x="20051" y="9806"/>
                    <a:pt x="20050" y="9806"/>
                    <a:pt x="20050" y="9805"/>
                  </a:cubicBezTo>
                  <a:cubicBezTo>
                    <a:pt x="20025" y="9752"/>
                    <a:pt x="20024" y="9723"/>
                    <a:pt x="20051" y="9667"/>
                  </a:cubicBezTo>
                  <a:cubicBezTo>
                    <a:pt x="20070" y="9628"/>
                    <a:pt x="20094" y="9518"/>
                    <a:pt x="20103" y="9424"/>
                  </a:cubicBezTo>
                  <a:cubicBezTo>
                    <a:pt x="20119" y="9255"/>
                    <a:pt x="20121" y="9254"/>
                    <a:pt x="20283" y="9220"/>
                  </a:cubicBezTo>
                  <a:cubicBezTo>
                    <a:pt x="20372" y="9202"/>
                    <a:pt x="20567" y="9155"/>
                    <a:pt x="20716" y="9115"/>
                  </a:cubicBezTo>
                  <a:cubicBezTo>
                    <a:pt x="20866" y="9075"/>
                    <a:pt x="21071" y="9036"/>
                    <a:pt x="21172" y="9027"/>
                  </a:cubicBezTo>
                  <a:cubicBezTo>
                    <a:pt x="21384" y="9009"/>
                    <a:pt x="21424" y="8967"/>
                    <a:pt x="21451" y="8732"/>
                  </a:cubicBezTo>
                  <a:cubicBezTo>
                    <a:pt x="21518" y="8166"/>
                    <a:pt x="21451" y="7361"/>
                    <a:pt x="21325" y="7211"/>
                  </a:cubicBezTo>
                  <a:cubicBezTo>
                    <a:pt x="21294" y="7174"/>
                    <a:pt x="21289" y="7148"/>
                    <a:pt x="21294" y="7118"/>
                  </a:cubicBezTo>
                  <a:cubicBezTo>
                    <a:pt x="21268" y="7137"/>
                    <a:pt x="21235" y="7144"/>
                    <a:pt x="21198" y="7127"/>
                  </a:cubicBezTo>
                  <a:cubicBezTo>
                    <a:pt x="21157" y="7107"/>
                    <a:pt x="21117" y="7095"/>
                    <a:pt x="21110" y="7097"/>
                  </a:cubicBezTo>
                  <a:cubicBezTo>
                    <a:pt x="20927" y="7143"/>
                    <a:pt x="20385" y="7253"/>
                    <a:pt x="20204" y="7282"/>
                  </a:cubicBezTo>
                  <a:cubicBezTo>
                    <a:pt x="19980" y="7317"/>
                    <a:pt x="19962" y="7313"/>
                    <a:pt x="19926" y="7226"/>
                  </a:cubicBezTo>
                  <a:cubicBezTo>
                    <a:pt x="19905" y="7174"/>
                    <a:pt x="19888" y="7102"/>
                    <a:pt x="19888" y="7062"/>
                  </a:cubicBezTo>
                  <a:cubicBezTo>
                    <a:pt x="19888" y="7023"/>
                    <a:pt x="19868" y="6943"/>
                    <a:pt x="19845" y="6886"/>
                  </a:cubicBezTo>
                  <a:cubicBezTo>
                    <a:pt x="19822" y="6830"/>
                    <a:pt x="19812" y="6761"/>
                    <a:pt x="19822" y="6731"/>
                  </a:cubicBezTo>
                  <a:cubicBezTo>
                    <a:pt x="19833" y="6700"/>
                    <a:pt x="19830" y="6690"/>
                    <a:pt x="19813" y="6708"/>
                  </a:cubicBezTo>
                  <a:cubicBezTo>
                    <a:pt x="19798" y="6724"/>
                    <a:pt x="19757" y="6701"/>
                    <a:pt x="19723" y="6654"/>
                  </a:cubicBezTo>
                  <a:lnTo>
                    <a:pt x="19662" y="6568"/>
                  </a:lnTo>
                  <a:lnTo>
                    <a:pt x="19764" y="6134"/>
                  </a:lnTo>
                  <a:cubicBezTo>
                    <a:pt x="19927" y="5447"/>
                    <a:pt x="19997" y="5211"/>
                    <a:pt x="20025" y="5240"/>
                  </a:cubicBezTo>
                  <a:cubicBezTo>
                    <a:pt x="20039" y="5255"/>
                    <a:pt x="20044" y="5237"/>
                    <a:pt x="20036" y="5201"/>
                  </a:cubicBezTo>
                  <a:cubicBezTo>
                    <a:pt x="20017" y="5118"/>
                    <a:pt x="20145" y="4554"/>
                    <a:pt x="20353" y="3800"/>
                  </a:cubicBezTo>
                  <a:cubicBezTo>
                    <a:pt x="20396" y="3644"/>
                    <a:pt x="20431" y="3505"/>
                    <a:pt x="20431" y="3488"/>
                  </a:cubicBezTo>
                  <a:cubicBezTo>
                    <a:pt x="20431" y="3453"/>
                    <a:pt x="20529" y="3060"/>
                    <a:pt x="20567" y="2942"/>
                  </a:cubicBezTo>
                  <a:cubicBezTo>
                    <a:pt x="20603" y="2832"/>
                    <a:pt x="20600" y="2783"/>
                    <a:pt x="20552" y="2689"/>
                  </a:cubicBezTo>
                  <a:cubicBezTo>
                    <a:pt x="20103" y="1811"/>
                    <a:pt x="19981" y="1563"/>
                    <a:pt x="19920" y="1406"/>
                  </a:cubicBezTo>
                  <a:cubicBezTo>
                    <a:pt x="19852" y="1233"/>
                    <a:pt x="19839" y="1220"/>
                    <a:pt x="19764" y="1255"/>
                  </a:cubicBezTo>
                  <a:cubicBezTo>
                    <a:pt x="19665" y="1302"/>
                    <a:pt x="19526" y="1267"/>
                    <a:pt x="19338" y="1148"/>
                  </a:cubicBezTo>
                  <a:cubicBezTo>
                    <a:pt x="19259" y="1098"/>
                    <a:pt x="19121" y="1014"/>
                    <a:pt x="19032" y="961"/>
                  </a:cubicBezTo>
                  <a:cubicBezTo>
                    <a:pt x="18814" y="832"/>
                    <a:pt x="18781" y="799"/>
                    <a:pt x="18762" y="701"/>
                  </a:cubicBezTo>
                  <a:cubicBezTo>
                    <a:pt x="18749" y="629"/>
                    <a:pt x="18722" y="621"/>
                    <a:pt x="18576" y="638"/>
                  </a:cubicBezTo>
                  <a:cubicBezTo>
                    <a:pt x="18442" y="654"/>
                    <a:pt x="18395" y="679"/>
                    <a:pt x="18352" y="763"/>
                  </a:cubicBezTo>
                  <a:cubicBezTo>
                    <a:pt x="18280" y="905"/>
                    <a:pt x="18058" y="1062"/>
                    <a:pt x="17930" y="1062"/>
                  </a:cubicBezTo>
                  <a:cubicBezTo>
                    <a:pt x="17844" y="1062"/>
                    <a:pt x="17814" y="1089"/>
                    <a:pt x="17757" y="1216"/>
                  </a:cubicBezTo>
                  <a:cubicBezTo>
                    <a:pt x="17718" y="1301"/>
                    <a:pt x="17687" y="1389"/>
                    <a:pt x="17687" y="1412"/>
                  </a:cubicBezTo>
                  <a:cubicBezTo>
                    <a:pt x="17687" y="1455"/>
                    <a:pt x="17481" y="1986"/>
                    <a:pt x="17448" y="2029"/>
                  </a:cubicBezTo>
                  <a:cubicBezTo>
                    <a:pt x="17422" y="2062"/>
                    <a:pt x="17368" y="2213"/>
                    <a:pt x="17324" y="2377"/>
                  </a:cubicBezTo>
                  <a:cubicBezTo>
                    <a:pt x="17244" y="2677"/>
                    <a:pt x="17104" y="2706"/>
                    <a:pt x="17165" y="2409"/>
                  </a:cubicBezTo>
                  <a:cubicBezTo>
                    <a:pt x="17191" y="2279"/>
                    <a:pt x="17187" y="2269"/>
                    <a:pt x="17076" y="2175"/>
                  </a:cubicBezTo>
                  <a:cubicBezTo>
                    <a:pt x="17012" y="2121"/>
                    <a:pt x="16942" y="2076"/>
                    <a:pt x="16918" y="2076"/>
                  </a:cubicBezTo>
                  <a:cubicBezTo>
                    <a:pt x="16851" y="2076"/>
                    <a:pt x="16833" y="1987"/>
                    <a:pt x="16832" y="1644"/>
                  </a:cubicBezTo>
                  <a:lnTo>
                    <a:pt x="16831" y="1326"/>
                  </a:lnTo>
                  <a:lnTo>
                    <a:pt x="16709" y="1264"/>
                  </a:lnTo>
                  <a:cubicBezTo>
                    <a:pt x="16642" y="1230"/>
                    <a:pt x="16564" y="1200"/>
                    <a:pt x="16536" y="1199"/>
                  </a:cubicBezTo>
                  <a:cubicBezTo>
                    <a:pt x="16508" y="1199"/>
                    <a:pt x="16448" y="1172"/>
                    <a:pt x="16401" y="1137"/>
                  </a:cubicBezTo>
                  <a:cubicBezTo>
                    <a:pt x="16050" y="874"/>
                    <a:pt x="15841" y="796"/>
                    <a:pt x="15653" y="860"/>
                  </a:cubicBezTo>
                  <a:cubicBezTo>
                    <a:pt x="15573" y="887"/>
                    <a:pt x="15568" y="900"/>
                    <a:pt x="15568" y="1094"/>
                  </a:cubicBezTo>
                  <a:cubicBezTo>
                    <a:pt x="15568" y="1244"/>
                    <a:pt x="15583" y="1322"/>
                    <a:pt x="15623" y="1378"/>
                  </a:cubicBezTo>
                  <a:cubicBezTo>
                    <a:pt x="15676" y="1453"/>
                    <a:pt x="15673" y="1458"/>
                    <a:pt x="15527" y="1676"/>
                  </a:cubicBezTo>
                  <a:cubicBezTo>
                    <a:pt x="15416" y="1841"/>
                    <a:pt x="15351" y="1903"/>
                    <a:pt x="15276" y="1915"/>
                  </a:cubicBezTo>
                  <a:cubicBezTo>
                    <a:pt x="15220" y="1924"/>
                    <a:pt x="15027" y="1954"/>
                    <a:pt x="14847" y="1982"/>
                  </a:cubicBezTo>
                  <a:cubicBezTo>
                    <a:pt x="14668" y="2009"/>
                    <a:pt x="14290" y="2062"/>
                    <a:pt x="14006" y="2100"/>
                  </a:cubicBezTo>
                  <a:cubicBezTo>
                    <a:pt x="13722" y="2138"/>
                    <a:pt x="13446" y="2179"/>
                    <a:pt x="13394" y="2192"/>
                  </a:cubicBezTo>
                  <a:cubicBezTo>
                    <a:pt x="13308" y="2214"/>
                    <a:pt x="12901" y="2276"/>
                    <a:pt x="11995" y="2405"/>
                  </a:cubicBezTo>
                  <a:cubicBezTo>
                    <a:pt x="11816" y="2430"/>
                    <a:pt x="11579" y="2459"/>
                    <a:pt x="11469" y="2469"/>
                  </a:cubicBezTo>
                  <a:cubicBezTo>
                    <a:pt x="11359" y="2480"/>
                    <a:pt x="11262" y="2501"/>
                    <a:pt x="11254" y="2515"/>
                  </a:cubicBezTo>
                  <a:cubicBezTo>
                    <a:pt x="11246" y="2528"/>
                    <a:pt x="11176" y="2538"/>
                    <a:pt x="11098" y="2538"/>
                  </a:cubicBezTo>
                  <a:cubicBezTo>
                    <a:pt x="11021" y="2538"/>
                    <a:pt x="10894" y="2559"/>
                    <a:pt x="10817" y="2583"/>
                  </a:cubicBezTo>
                  <a:cubicBezTo>
                    <a:pt x="10741" y="2608"/>
                    <a:pt x="10543" y="2639"/>
                    <a:pt x="10377" y="2652"/>
                  </a:cubicBezTo>
                  <a:cubicBezTo>
                    <a:pt x="10212" y="2666"/>
                    <a:pt x="9922" y="2707"/>
                    <a:pt x="9732" y="2742"/>
                  </a:cubicBezTo>
                  <a:cubicBezTo>
                    <a:pt x="9330" y="2818"/>
                    <a:pt x="9385" y="2811"/>
                    <a:pt x="9006" y="2835"/>
                  </a:cubicBezTo>
                  <a:cubicBezTo>
                    <a:pt x="8842" y="2845"/>
                    <a:pt x="8689" y="2865"/>
                    <a:pt x="8667" y="2878"/>
                  </a:cubicBezTo>
                  <a:cubicBezTo>
                    <a:pt x="8645" y="2891"/>
                    <a:pt x="8491" y="2922"/>
                    <a:pt x="8327" y="2949"/>
                  </a:cubicBezTo>
                  <a:cubicBezTo>
                    <a:pt x="7214" y="3132"/>
                    <a:pt x="7111" y="3144"/>
                    <a:pt x="7083" y="3097"/>
                  </a:cubicBezTo>
                  <a:cubicBezTo>
                    <a:pt x="7063" y="3063"/>
                    <a:pt x="7077" y="3035"/>
                    <a:pt x="7128" y="3003"/>
                  </a:cubicBezTo>
                  <a:cubicBezTo>
                    <a:pt x="7194" y="2960"/>
                    <a:pt x="7199" y="2934"/>
                    <a:pt x="7199" y="2712"/>
                  </a:cubicBezTo>
                  <a:lnTo>
                    <a:pt x="7199" y="2469"/>
                  </a:lnTo>
                  <a:lnTo>
                    <a:pt x="7020" y="2291"/>
                  </a:lnTo>
                  <a:cubicBezTo>
                    <a:pt x="6847" y="2119"/>
                    <a:pt x="6835" y="2115"/>
                    <a:pt x="6647" y="2139"/>
                  </a:cubicBezTo>
                  <a:cubicBezTo>
                    <a:pt x="6540" y="2152"/>
                    <a:pt x="6449" y="2165"/>
                    <a:pt x="6445" y="2166"/>
                  </a:cubicBezTo>
                  <a:cubicBezTo>
                    <a:pt x="6440" y="2168"/>
                    <a:pt x="6444" y="2394"/>
                    <a:pt x="6455" y="2669"/>
                  </a:cubicBezTo>
                  <a:lnTo>
                    <a:pt x="6472" y="3170"/>
                  </a:lnTo>
                  <a:lnTo>
                    <a:pt x="6343" y="3278"/>
                  </a:lnTo>
                  <a:cubicBezTo>
                    <a:pt x="6185" y="3408"/>
                    <a:pt x="6136" y="3370"/>
                    <a:pt x="6104" y="3095"/>
                  </a:cubicBezTo>
                  <a:cubicBezTo>
                    <a:pt x="6074" y="2835"/>
                    <a:pt x="5967" y="2753"/>
                    <a:pt x="5668" y="2764"/>
                  </a:cubicBezTo>
                  <a:cubicBezTo>
                    <a:pt x="5440" y="2772"/>
                    <a:pt x="5277" y="2879"/>
                    <a:pt x="5148" y="3095"/>
                  </a:cubicBezTo>
                  <a:cubicBezTo>
                    <a:pt x="5145" y="3101"/>
                    <a:pt x="5147" y="3101"/>
                    <a:pt x="5143" y="3108"/>
                  </a:cubicBezTo>
                  <a:cubicBezTo>
                    <a:pt x="5109" y="3170"/>
                    <a:pt x="5064" y="3276"/>
                    <a:pt x="5019" y="3392"/>
                  </a:cubicBezTo>
                  <a:cubicBezTo>
                    <a:pt x="4924" y="3663"/>
                    <a:pt x="4822" y="4043"/>
                    <a:pt x="4766" y="4363"/>
                  </a:cubicBezTo>
                  <a:cubicBezTo>
                    <a:pt x="4718" y="4637"/>
                    <a:pt x="4692" y="4794"/>
                    <a:pt x="4665" y="5014"/>
                  </a:cubicBezTo>
                  <a:cubicBezTo>
                    <a:pt x="4638" y="5235"/>
                    <a:pt x="4610" y="5519"/>
                    <a:pt x="4561" y="6046"/>
                  </a:cubicBezTo>
                  <a:cubicBezTo>
                    <a:pt x="4549" y="6180"/>
                    <a:pt x="4538" y="6352"/>
                    <a:pt x="4528" y="6540"/>
                  </a:cubicBezTo>
                  <a:cubicBezTo>
                    <a:pt x="4528" y="6543"/>
                    <a:pt x="4528" y="6548"/>
                    <a:pt x="4528" y="6551"/>
                  </a:cubicBezTo>
                  <a:cubicBezTo>
                    <a:pt x="4509" y="6958"/>
                    <a:pt x="4495" y="7470"/>
                    <a:pt x="4490" y="7952"/>
                  </a:cubicBezTo>
                  <a:cubicBezTo>
                    <a:pt x="4490" y="7957"/>
                    <a:pt x="4490" y="7962"/>
                    <a:pt x="4490" y="7967"/>
                  </a:cubicBezTo>
                  <a:cubicBezTo>
                    <a:pt x="4490" y="7969"/>
                    <a:pt x="4490" y="7970"/>
                    <a:pt x="4490" y="7972"/>
                  </a:cubicBezTo>
                  <a:cubicBezTo>
                    <a:pt x="4489" y="8204"/>
                    <a:pt x="4490" y="8431"/>
                    <a:pt x="4494" y="8640"/>
                  </a:cubicBezTo>
                  <a:cubicBezTo>
                    <a:pt x="4506" y="9297"/>
                    <a:pt x="4506" y="9454"/>
                    <a:pt x="4480" y="9515"/>
                  </a:cubicBezTo>
                  <a:cubicBezTo>
                    <a:pt x="4474" y="9530"/>
                    <a:pt x="4468" y="9544"/>
                    <a:pt x="4457" y="9553"/>
                  </a:cubicBezTo>
                  <a:cubicBezTo>
                    <a:pt x="4457" y="9554"/>
                    <a:pt x="4457" y="9553"/>
                    <a:pt x="4456" y="9553"/>
                  </a:cubicBezTo>
                  <a:cubicBezTo>
                    <a:pt x="4453" y="9557"/>
                    <a:pt x="4451" y="9562"/>
                    <a:pt x="4447" y="9566"/>
                  </a:cubicBezTo>
                  <a:cubicBezTo>
                    <a:pt x="4374" y="9648"/>
                    <a:pt x="4302" y="9610"/>
                    <a:pt x="4193" y="9424"/>
                  </a:cubicBezTo>
                  <a:cubicBezTo>
                    <a:pt x="4164" y="9374"/>
                    <a:pt x="4138" y="9344"/>
                    <a:pt x="4110" y="9321"/>
                  </a:cubicBezTo>
                  <a:cubicBezTo>
                    <a:pt x="4075" y="9298"/>
                    <a:pt x="4035" y="9285"/>
                    <a:pt x="3978" y="9276"/>
                  </a:cubicBezTo>
                  <a:cubicBezTo>
                    <a:pt x="3967" y="9274"/>
                    <a:pt x="3960" y="9277"/>
                    <a:pt x="3949" y="9276"/>
                  </a:cubicBezTo>
                  <a:cubicBezTo>
                    <a:pt x="3889" y="9274"/>
                    <a:pt x="3827" y="9275"/>
                    <a:pt x="3815" y="9287"/>
                  </a:cubicBezTo>
                  <a:cubicBezTo>
                    <a:pt x="3801" y="9302"/>
                    <a:pt x="3735" y="9321"/>
                    <a:pt x="3668" y="9330"/>
                  </a:cubicBezTo>
                  <a:lnTo>
                    <a:pt x="3547" y="9347"/>
                  </a:lnTo>
                  <a:lnTo>
                    <a:pt x="3554" y="9162"/>
                  </a:lnTo>
                  <a:cubicBezTo>
                    <a:pt x="3557" y="9100"/>
                    <a:pt x="3565" y="9041"/>
                    <a:pt x="3573" y="8995"/>
                  </a:cubicBezTo>
                  <a:cubicBezTo>
                    <a:pt x="3576" y="8979"/>
                    <a:pt x="3578" y="8943"/>
                    <a:pt x="3580" y="8937"/>
                  </a:cubicBezTo>
                  <a:cubicBezTo>
                    <a:pt x="3588" y="8914"/>
                    <a:pt x="3597" y="8831"/>
                    <a:pt x="3601" y="8752"/>
                  </a:cubicBezTo>
                  <a:cubicBezTo>
                    <a:pt x="3610" y="8559"/>
                    <a:pt x="3686" y="7773"/>
                    <a:pt x="3739" y="7316"/>
                  </a:cubicBezTo>
                  <a:cubicBezTo>
                    <a:pt x="3763" y="7113"/>
                    <a:pt x="3792" y="6810"/>
                    <a:pt x="3805" y="6645"/>
                  </a:cubicBezTo>
                  <a:cubicBezTo>
                    <a:pt x="3806" y="6633"/>
                    <a:pt x="3806" y="6628"/>
                    <a:pt x="3807" y="6615"/>
                  </a:cubicBezTo>
                  <a:cubicBezTo>
                    <a:pt x="3810" y="6519"/>
                    <a:pt x="3816" y="6405"/>
                    <a:pt x="3828" y="6342"/>
                  </a:cubicBezTo>
                  <a:cubicBezTo>
                    <a:pt x="3839" y="6280"/>
                    <a:pt x="3859" y="6087"/>
                    <a:pt x="3876" y="5910"/>
                  </a:cubicBezTo>
                  <a:cubicBezTo>
                    <a:pt x="3880" y="5871"/>
                    <a:pt x="3882" y="5857"/>
                    <a:pt x="3886" y="5816"/>
                  </a:cubicBezTo>
                  <a:cubicBezTo>
                    <a:pt x="3907" y="5575"/>
                    <a:pt x="3912" y="5480"/>
                    <a:pt x="3893" y="5388"/>
                  </a:cubicBezTo>
                  <a:lnTo>
                    <a:pt x="3774" y="4984"/>
                  </a:lnTo>
                  <a:cubicBezTo>
                    <a:pt x="3768" y="4963"/>
                    <a:pt x="3769" y="4962"/>
                    <a:pt x="3763" y="4943"/>
                  </a:cubicBezTo>
                  <a:cubicBezTo>
                    <a:pt x="3711" y="4768"/>
                    <a:pt x="3677" y="4640"/>
                    <a:pt x="3661" y="4550"/>
                  </a:cubicBezTo>
                  <a:cubicBezTo>
                    <a:pt x="3652" y="4501"/>
                    <a:pt x="3643" y="4450"/>
                    <a:pt x="3640" y="4404"/>
                  </a:cubicBezTo>
                  <a:cubicBezTo>
                    <a:pt x="3640" y="4402"/>
                    <a:pt x="3640" y="4398"/>
                    <a:pt x="3640" y="4395"/>
                  </a:cubicBezTo>
                  <a:cubicBezTo>
                    <a:pt x="3637" y="4337"/>
                    <a:pt x="3636" y="4275"/>
                    <a:pt x="3638" y="4193"/>
                  </a:cubicBezTo>
                  <a:cubicBezTo>
                    <a:pt x="3638" y="4192"/>
                    <a:pt x="3638" y="4191"/>
                    <a:pt x="3638" y="4189"/>
                  </a:cubicBezTo>
                  <a:cubicBezTo>
                    <a:pt x="3640" y="3953"/>
                    <a:pt x="3623" y="3790"/>
                    <a:pt x="3592" y="3725"/>
                  </a:cubicBezTo>
                  <a:cubicBezTo>
                    <a:pt x="3582" y="3703"/>
                    <a:pt x="3571" y="3692"/>
                    <a:pt x="3557" y="3692"/>
                  </a:cubicBezTo>
                  <a:cubicBezTo>
                    <a:pt x="3542" y="3692"/>
                    <a:pt x="3506" y="3657"/>
                    <a:pt x="3443" y="3581"/>
                  </a:cubicBezTo>
                  <a:cubicBezTo>
                    <a:pt x="3383" y="3509"/>
                    <a:pt x="3302" y="3406"/>
                    <a:pt x="3209" y="3278"/>
                  </a:cubicBezTo>
                  <a:cubicBezTo>
                    <a:pt x="3144" y="3189"/>
                    <a:pt x="3081" y="3116"/>
                    <a:pt x="3069" y="3116"/>
                  </a:cubicBezTo>
                  <a:cubicBezTo>
                    <a:pt x="3056" y="3116"/>
                    <a:pt x="3029" y="3082"/>
                    <a:pt x="3009" y="3041"/>
                  </a:cubicBezTo>
                  <a:cubicBezTo>
                    <a:pt x="2990" y="3000"/>
                    <a:pt x="2936" y="2943"/>
                    <a:pt x="2888" y="2917"/>
                  </a:cubicBezTo>
                  <a:cubicBezTo>
                    <a:pt x="2855" y="2898"/>
                    <a:pt x="2821" y="2891"/>
                    <a:pt x="2787" y="2893"/>
                  </a:cubicBezTo>
                  <a:cubicBezTo>
                    <a:pt x="2781" y="2893"/>
                    <a:pt x="2775" y="2896"/>
                    <a:pt x="2769" y="2897"/>
                  </a:cubicBezTo>
                  <a:cubicBezTo>
                    <a:pt x="2741" y="2903"/>
                    <a:pt x="2714" y="2912"/>
                    <a:pt x="2680" y="2929"/>
                  </a:cubicBezTo>
                  <a:cubicBezTo>
                    <a:pt x="2680" y="2930"/>
                    <a:pt x="2679" y="2931"/>
                    <a:pt x="2678" y="2932"/>
                  </a:cubicBezTo>
                  <a:cubicBezTo>
                    <a:pt x="2675" y="2933"/>
                    <a:pt x="2673" y="2936"/>
                    <a:pt x="2670" y="2938"/>
                  </a:cubicBezTo>
                  <a:cubicBezTo>
                    <a:pt x="2595" y="2988"/>
                    <a:pt x="2511" y="3079"/>
                    <a:pt x="2408" y="3220"/>
                  </a:cubicBezTo>
                  <a:lnTo>
                    <a:pt x="2313" y="3349"/>
                  </a:lnTo>
                  <a:lnTo>
                    <a:pt x="2222" y="3488"/>
                  </a:lnTo>
                  <a:lnTo>
                    <a:pt x="2238" y="3675"/>
                  </a:lnTo>
                  <a:lnTo>
                    <a:pt x="2238" y="3680"/>
                  </a:lnTo>
                  <a:lnTo>
                    <a:pt x="2253" y="3815"/>
                  </a:lnTo>
                  <a:cubicBezTo>
                    <a:pt x="2285" y="4109"/>
                    <a:pt x="2283" y="4159"/>
                    <a:pt x="2227" y="4496"/>
                  </a:cubicBezTo>
                  <a:cubicBezTo>
                    <a:pt x="2194" y="4697"/>
                    <a:pt x="2157" y="4906"/>
                    <a:pt x="2145" y="4958"/>
                  </a:cubicBezTo>
                  <a:cubicBezTo>
                    <a:pt x="2095" y="5175"/>
                    <a:pt x="2084" y="5240"/>
                    <a:pt x="2088" y="5274"/>
                  </a:cubicBezTo>
                  <a:cubicBezTo>
                    <a:pt x="2100" y="5364"/>
                    <a:pt x="2031" y="5491"/>
                    <a:pt x="1971" y="5491"/>
                  </a:cubicBezTo>
                  <a:cubicBezTo>
                    <a:pt x="1935" y="5491"/>
                    <a:pt x="1897" y="5513"/>
                    <a:pt x="1888" y="5536"/>
                  </a:cubicBezTo>
                  <a:cubicBezTo>
                    <a:pt x="1870" y="5588"/>
                    <a:pt x="1821" y="6595"/>
                    <a:pt x="1801" y="7353"/>
                  </a:cubicBezTo>
                  <a:cubicBezTo>
                    <a:pt x="1789" y="7792"/>
                    <a:pt x="1794" y="7913"/>
                    <a:pt x="1827" y="7976"/>
                  </a:cubicBezTo>
                  <a:cubicBezTo>
                    <a:pt x="1912" y="8143"/>
                    <a:pt x="1954" y="8482"/>
                    <a:pt x="1983" y="9255"/>
                  </a:cubicBezTo>
                  <a:cubicBezTo>
                    <a:pt x="2028" y="10429"/>
                    <a:pt x="2032" y="10807"/>
                    <a:pt x="1999" y="10826"/>
                  </a:cubicBezTo>
                  <a:cubicBezTo>
                    <a:pt x="1983" y="10835"/>
                    <a:pt x="1835" y="10867"/>
                    <a:pt x="1671" y="10895"/>
                  </a:cubicBezTo>
                  <a:cubicBezTo>
                    <a:pt x="1165" y="10980"/>
                    <a:pt x="1133" y="10986"/>
                    <a:pt x="946" y="11032"/>
                  </a:cubicBezTo>
                  <a:cubicBezTo>
                    <a:pt x="599" y="11118"/>
                    <a:pt x="557" y="11093"/>
                    <a:pt x="576" y="10815"/>
                  </a:cubicBezTo>
                  <a:cubicBezTo>
                    <a:pt x="584" y="10690"/>
                    <a:pt x="590" y="10684"/>
                    <a:pt x="725" y="10684"/>
                  </a:cubicBezTo>
                  <a:cubicBezTo>
                    <a:pt x="849" y="10684"/>
                    <a:pt x="866" y="10674"/>
                    <a:pt x="861" y="10594"/>
                  </a:cubicBezTo>
                  <a:cubicBezTo>
                    <a:pt x="857" y="10513"/>
                    <a:pt x="879" y="10499"/>
                    <a:pt x="1057" y="10465"/>
                  </a:cubicBezTo>
                  <a:cubicBezTo>
                    <a:pt x="1207" y="10436"/>
                    <a:pt x="1270" y="10402"/>
                    <a:pt x="1297" y="10338"/>
                  </a:cubicBezTo>
                  <a:cubicBezTo>
                    <a:pt x="1328" y="10262"/>
                    <a:pt x="1356" y="10256"/>
                    <a:pt x="1523" y="10280"/>
                  </a:cubicBezTo>
                  <a:lnTo>
                    <a:pt x="1715" y="10306"/>
                  </a:lnTo>
                  <a:lnTo>
                    <a:pt x="1708" y="9734"/>
                  </a:lnTo>
                  <a:cubicBezTo>
                    <a:pt x="1704" y="9419"/>
                    <a:pt x="1704" y="9052"/>
                    <a:pt x="1709" y="8917"/>
                  </a:cubicBezTo>
                  <a:cubicBezTo>
                    <a:pt x="1713" y="8782"/>
                    <a:pt x="1702" y="8614"/>
                    <a:pt x="1685" y="8543"/>
                  </a:cubicBezTo>
                  <a:cubicBezTo>
                    <a:pt x="1662" y="8450"/>
                    <a:pt x="1659" y="7939"/>
                    <a:pt x="1670" y="6688"/>
                  </a:cubicBezTo>
                  <a:cubicBezTo>
                    <a:pt x="1678" y="5739"/>
                    <a:pt x="1687" y="4843"/>
                    <a:pt x="1691" y="4698"/>
                  </a:cubicBezTo>
                  <a:cubicBezTo>
                    <a:pt x="1699" y="4395"/>
                    <a:pt x="1734" y="4305"/>
                    <a:pt x="1814" y="4378"/>
                  </a:cubicBezTo>
                  <a:cubicBezTo>
                    <a:pt x="1843" y="4405"/>
                    <a:pt x="1875" y="4413"/>
                    <a:pt x="1886" y="4395"/>
                  </a:cubicBezTo>
                  <a:cubicBezTo>
                    <a:pt x="1897" y="4377"/>
                    <a:pt x="1940" y="4358"/>
                    <a:pt x="1980" y="4354"/>
                  </a:cubicBezTo>
                  <a:cubicBezTo>
                    <a:pt x="2019" y="4351"/>
                    <a:pt x="2061" y="4346"/>
                    <a:pt x="2072" y="4344"/>
                  </a:cubicBezTo>
                  <a:cubicBezTo>
                    <a:pt x="2083" y="4341"/>
                    <a:pt x="2092" y="4279"/>
                    <a:pt x="2092" y="4204"/>
                  </a:cubicBezTo>
                  <a:cubicBezTo>
                    <a:pt x="2092" y="4129"/>
                    <a:pt x="2105" y="4053"/>
                    <a:pt x="2121" y="4036"/>
                  </a:cubicBezTo>
                  <a:cubicBezTo>
                    <a:pt x="2140" y="4016"/>
                    <a:pt x="2136" y="3980"/>
                    <a:pt x="2107" y="3927"/>
                  </a:cubicBezTo>
                  <a:cubicBezTo>
                    <a:pt x="2107" y="3926"/>
                    <a:pt x="2106" y="3923"/>
                    <a:pt x="2106" y="3922"/>
                  </a:cubicBezTo>
                  <a:cubicBezTo>
                    <a:pt x="2097" y="3906"/>
                    <a:pt x="2090" y="3880"/>
                    <a:pt x="2086" y="3847"/>
                  </a:cubicBezTo>
                  <a:cubicBezTo>
                    <a:pt x="2076" y="3795"/>
                    <a:pt x="2073" y="3730"/>
                    <a:pt x="2081" y="3619"/>
                  </a:cubicBezTo>
                  <a:cubicBezTo>
                    <a:pt x="2081" y="3614"/>
                    <a:pt x="2083" y="3612"/>
                    <a:pt x="2083" y="3606"/>
                  </a:cubicBezTo>
                  <a:cubicBezTo>
                    <a:pt x="2092" y="3487"/>
                    <a:pt x="2103" y="3359"/>
                    <a:pt x="2111" y="3323"/>
                  </a:cubicBezTo>
                  <a:cubicBezTo>
                    <a:pt x="2119" y="3285"/>
                    <a:pt x="2127" y="3193"/>
                    <a:pt x="2126" y="3116"/>
                  </a:cubicBezTo>
                  <a:cubicBezTo>
                    <a:pt x="2126" y="3006"/>
                    <a:pt x="2134" y="2940"/>
                    <a:pt x="2167" y="2904"/>
                  </a:cubicBezTo>
                  <a:cubicBezTo>
                    <a:pt x="2199" y="2867"/>
                    <a:pt x="2255" y="2861"/>
                    <a:pt x="2346" y="2869"/>
                  </a:cubicBezTo>
                  <a:lnTo>
                    <a:pt x="2508" y="2884"/>
                  </a:lnTo>
                  <a:lnTo>
                    <a:pt x="2547" y="2562"/>
                  </a:lnTo>
                  <a:cubicBezTo>
                    <a:pt x="2568" y="2384"/>
                    <a:pt x="2595" y="2221"/>
                    <a:pt x="2607" y="2201"/>
                  </a:cubicBezTo>
                  <a:cubicBezTo>
                    <a:pt x="2629" y="2163"/>
                    <a:pt x="2832" y="2150"/>
                    <a:pt x="2969" y="2177"/>
                  </a:cubicBezTo>
                  <a:cubicBezTo>
                    <a:pt x="3019" y="2187"/>
                    <a:pt x="3050" y="2214"/>
                    <a:pt x="3069" y="2274"/>
                  </a:cubicBezTo>
                  <a:cubicBezTo>
                    <a:pt x="3087" y="2334"/>
                    <a:pt x="3094" y="2427"/>
                    <a:pt x="3091" y="2573"/>
                  </a:cubicBezTo>
                  <a:cubicBezTo>
                    <a:pt x="3089" y="2706"/>
                    <a:pt x="3093" y="2824"/>
                    <a:pt x="3099" y="2835"/>
                  </a:cubicBezTo>
                  <a:cubicBezTo>
                    <a:pt x="3105" y="2846"/>
                    <a:pt x="3197" y="2862"/>
                    <a:pt x="3301" y="2874"/>
                  </a:cubicBezTo>
                  <a:cubicBezTo>
                    <a:pt x="3428" y="2888"/>
                    <a:pt x="3471" y="2901"/>
                    <a:pt x="3489" y="2942"/>
                  </a:cubicBezTo>
                  <a:cubicBezTo>
                    <a:pt x="3495" y="2956"/>
                    <a:pt x="3498" y="2972"/>
                    <a:pt x="3500" y="2994"/>
                  </a:cubicBezTo>
                  <a:cubicBezTo>
                    <a:pt x="3507" y="3070"/>
                    <a:pt x="3527" y="3093"/>
                    <a:pt x="3596" y="3093"/>
                  </a:cubicBezTo>
                  <a:cubicBezTo>
                    <a:pt x="3644" y="3093"/>
                    <a:pt x="3699" y="3119"/>
                    <a:pt x="3718" y="3151"/>
                  </a:cubicBezTo>
                  <a:cubicBezTo>
                    <a:pt x="3736" y="3183"/>
                    <a:pt x="3791" y="3207"/>
                    <a:pt x="3839" y="3207"/>
                  </a:cubicBezTo>
                  <a:cubicBezTo>
                    <a:pt x="3881" y="3207"/>
                    <a:pt x="3903" y="3210"/>
                    <a:pt x="3915" y="3237"/>
                  </a:cubicBezTo>
                  <a:cubicBezTo>
                    <a:pt x="3927" y="3264"/>
                    <a:pt x="3929" y="3315"/>
                    <a:pt x="3931" y="3415"/>
                  </a:cubicBezTo>
                  <a:cubicBezTo>
                    <a:pt x="3934" y="3529"/>
                    <a:pt x="3938" y="3632"/>
                    <a:pt x="3941" y="3645"/>
                  </a:cubicBezTo>
                  <a:cubicBezTo>
                    <a:pt x="3951" y="3685"/>
                    <a:pt x="3954" y="3999"/>
                    <a:pt x="3953" y="4305"/>
                  </a:cubicBezTo>
                  <a:cubicBezTo>
                    <a:pt x="3952" y="4458"/>
                    <a:pt x="3951" y="4608"/>
                    <a:pt x="3948" y="4722"/>
                  </a:cubicBezTo>
                  <a:cubicBezTo>
                    <a:pt x="3945" y="4837"/>
                    <a:pt x="3941" y="4914"/>
                    <a:pt x="3936" y="4920"/>
                  </a:cubicBezTo>
                  <a:cubicBezTo>
                    <a:pt x="3895" y="4963"/>
                    <a:pt x="3991" y="5145"/>
                    <a:pt x="4055" y="5145"/>
                  </a:cubicBezTo>
                  <a:cubicBezTo>
                    <a:pt x="4105" y="5145"/>
                    <a:pt x="4116" y="5171"/>
                    <a:pt x="4116" y="5291"/>
                  </a:cubicBezTo>
                  <a:cubicBezTo>
                    <a:pt x="4116" y="5372"/>
                    <a:pt x="4126" y="5452"/>
                    <a:pt x="4136" y="5470"/>
                  </a:cubicBezTo>
                  <a:cubicBezTo>
                    <a:pt x="4147" y="5488"/>
                    <a:pt x="4136" y="5568"/>
                    <a:pt x="4112" y="5646"/>
                  </a:cubicBezTo>
                  <a:cubicBezTo>
                    <a:pt x="4081" y="5750"/>
                    <a:pt x="4076" y="5808"/>
                    <a:pt x="4097" y="5865"/>
                  </a:cubicBezTo>
                  <a:cubicBezTo>
                    <a:pt x="4118" y="5924"/>
                    <a:pt x="4112" y="6030"/>
                    <a:pt x="4091" y="6125"/>
                  </a:cubicBezTo>
                  <a:cubicBezTo>
                    <a:pt x="4091" y="6126"/>
                    <a:pt x="4091" y="6127"/>
                    <a:pt x="4091" y="6128"/>
                  </a:cubicBezTo>
                  <a:cubicBezTo>
                    <a:pt x="4069" y="6223"/>
                    <a:pt x="4032" y="6305"/>
                    <a:pt x="3996" y="6315"/>
                  </a:cubicBezTo>
                  <a:cubicBezTo>
                    <a:pt x="3977" y="6319"/>
                    <a:pt x="3967" y="6333"/>
                    <a:pt x="3958" y="6351"/>
                  </a:cubicBezTo>
                  <a:cubicBezTo>
                    <a:pt x="3933" y="6423"/>
                    <a:pt x="3934" y="6677"/>
                    <a:pt x="3939" y="7701"/>
                  </a:cubicBezTo>
                  <a:cubicBezTo>
                    <a:pt x="3939" y="7729"/>
                    <a:pt x="3939" y="7730"/>
                    <a:pt x="3939" y="7757"/>
                  </a:cubicBezTo>
                  <a:cubicBezTo>
                    <a:pt x="3939" y="7768"/>
                    <a:pt x="3939" y="7773"/>
                    <a:pt x="3939" y="7785"/>
                  </a:cubicBezTo>
                  <a:cubicBezTo>
                    <a:pt x="3939" y="7836"/>
                    <a:pt x="3938" y="7843"/>
                    <a:pt x="3938" y="7888"/>
                  </a:cubicBezTo>
                  <a:cubicBezTo>
                    <a:pt x="3937" y="8200"/>
                    <a:pt x="3934" y="8400"/>
                    <a:pt x="3919" y="8475"/>
                  </a:cubicBezTo>
                  <a:cubicBezTo>
                    <a:pt x="3915" y="8493"/>
                    <a:pt x="3911" y="8504"/>
                    <a:pt x="3906" y="8515"/>
                  </a:cubicBezTo>
                  <a:cubicBezTo>
                    <a:pt x="3904" y="8522"/>
                    <a:pt x="3902" y="8532"/>
                    <a:pt x="3900" y="8537"/>
                  </a:cubicBezTo>
                  <a:cubicBezTo>
                    <a:pt x="3882" y="8570"/>
                    <a:pt x="3874" y="8589"/>
                    <a:pt x="3872" y="8603"/>
                  </a:cubicBezTo>
                  <a:cubicBezTo>
                    <a:pt x="3874" y="8615"/>
                    <a:pt x="3881" y="8624"/>
                    <a:pt x="3897" y="8640"/>
                  </a:cubicBezTo>
                  <a:cubicBezTo>
                    <a:pt x="3903" y="8646"/>
                    <a:pt x="3908" y="8657"/>
                    <a:pt x="3914" y="8666"/>
                  </a:cubicBezTo>
                  <a:cubicBezTo>
                    <a:pt x="3928" y="8687"/>
                    <a:pt x="3939" y="8715"/>
                    <a:pt x="3939" y="8745"/>
                  </a:cubicBezTo>
                  <a:cubicBezTo>
                    <a:pt x="3939" y="8760"/>
                    <a:pt x="3942" y="8773"/>
                    <a:pt x="3948" y="8782"/>
                  </a:cubicBezTo>
                  <a:cubicBezTo>
                    <a:pt x="3953" y="8791"/>
                    <a:pt x="3962" y="8799"/>
                    <a:pt x="3976" y="8803"/>
                  </a:cubicBezTo>
                  <a:cubicBezTo>
                    <a:pt x="4003" y="8812"/>
                    <a:pt x="4051" y="8811"/>
                    <a:pt x="4130" y="8805"/>
                  </a:cubicBezTo>
                  <a:cubicBezTo>
                    <a:pt x="4223" y="8799"/>
                    <a:pt x="4270" y="8795"/>
                    <a:pt x="4294" y="8778"/>
                  </a:cubicBezTo>
                  <a:cubicBezTo>
                    <a:pt x="4319" y="8760"/>
                    <a:pt x="4320" y="8729"/>
                    <a:pt x="4320" y="8668"/>
                  </a:cubicBezTo>
                  <a:cubicBezTo>
                    <a:pt x="4320" y="8600"/>
                    <a:pt x="4308" y="8531"/>
                    <a:pt x="4293" y="8515"/>
                  </a:cubicBezTo>
                  <a:cubicBezTo>
                    <a:pt x="4285" y="8507"/>
                    <a:pt x="4278" y="8479"/>
                    <a:pt x="4273" y="8440"/>
                  </a:cubicBezTo>
                  <a:cubicBezTo>
                    <a:pt x="4268" y="8403"/>
                    <a:pt x="4265" y="8355"/>
                    <a:pt x="4265" y="8307"/>
                  </a:cubicBezTo>
                  <a:cubicBezTo>
                    <a:pt x="4265" y="8259"/>
                    <a:pt x="4268" y="8213"/>
                    <a:pt x="4273" y="8176"/>
                  </a:cubicBezTo>
                  <a:cubicBezTo>
                    <a:pt x="4278" y="8137"/>
                    <a:pt x="4285" y="8109"/>
                    <a:pt x="4293" y="8101"/>
                  </a:cubicBezTo>
                  <a:cubicBezTo>
                    <a:pt x="4328" y="8064"/>
                    <a:pt x="4328" y="7813"/>
                    <a:pt x="4293" y="7776"/>
                  </a:cubicBezTo>
                  <a:cubicBezTo>
                    <a:pt x="4285" y="7767"/>
                    <a:pt x="4277" y="7717"/>
                    <a:pt x="4273" y="7645"/>
                  </a:cubicBezTo>
                  <a:cubicBezTo>
                    <a:pt x="4259" y="7428"/>
                    <a:pt x="4264" y="7022"/>
                    <a:pt x="4289" y="6996"/>
                  </a:cubicBezTo>
                  <a:cubicBezTo>
                    <a:pt x="4296" y="6989"/>
                    <a:pt x="4301" y="6926"/>
                    <a:pt x="4304" y="6832"/>
                  </a:cubicBezTo>
                  <a:cubicBezTo>
                    <a:pt x="4304" y="6832"/>
                    <a:pt x="4304" y="6831"/>
                    <a:pt x="4304" y="6830"/>
                  </a:cubicBezTo>
                  <a:cubicBezTo>
                    <a:pt x="4308" y="6736"/>
                    <a:pt x="4310" y="6610"/>
                    <a:pt x="4308" y="6474"/>
                  </a:cubicBezTo>
                  <a:cubicBezTo>
                    <a:pt x="4303" y="6089"/>
                    <a:pt x="4311" y="5958"/>
                    <a:pt x="4342" y="5895"/>
                  </a:cubicBezTo>
                  <a:cubicBezTo>
                    <a:pt x="4361" y="5859"/>
                    <a:pt x="4369" y="5837"/>
                    <a:pt x="4368" y="5814"/>
                  </a:cubicBezTo>
                  <a:cubicBezTo>
                    <a:pt x="4367" y="5791"/>
                    <a:pt x="4358" y="5768"/>
                    <a:pt x="4337" y="5730"/>
                  </a:cubicBezTo>
                  <a:cubicBezTo>
                    <a:pt x="4317" y="5692"/>
                    <a:pt x="4306" y="5648"/>
                    <a:pt x="4302" y="5521"/>
                  </a:cubicBezTo>
                  <a:cubicBezTo>
                    <a:pt x="4298" y="5394"/>
                    <a:pt x="4301" y="5185"/>
                    <a:pt x="4308" y="4819"/>
                  </a:cubicBezTo>
                  <a:cubicBezTo>
                    <a:pt x="4312" y="4612"/>
                    <a:pt x="4317" y="4447"/>
                    <a:pt x="4322" y="4318"/>
                  </a:cubicBezTo>
                  <a:cubicBezTo>
                    <a:pt x="4328" y="4186"/>
                    <a:pt x="4334" y="4095"/>
                    <a:pt x="4342" y="4032"/>
                  </a:cubicBezTo>
                  <a:cubicBezTo>
                    <a:pt x="4350" y="3970"/>
                    <a:pt x="4359" y="3935"/>
                    <a:pt x="4370" y="3929"/>
                  </a:cubicBezTo>
                  <a:cubicBezTo>
                    <a:pt x="4376" y="3925"/>
                    <a:pt x="4382" y="3929"/>
                    <a:pt x="4389" y="3937"/>
                  </a:cubicBezTo>
                  <a:cubicBezTo>
                    <a:pt x="4396" y="3946"/>
                    <a:pt x="4404" y="3960"/>
                    <a:pt x="4412" y="3978"/>
                  </a:cubicBezTo>
                  <a:cubicBezTo>
                    <a:pt x="4444" y="4051"/>
                    <a:pt x="4451" y="4050"/>
                    <a:pt x="4504" y="3959"/>
                  </a:cubicBezTo>
                  <a:cubicBezTo>
                    <a:pt x="4556" y="3870"/>
                    <a:pt x="4558" y="3855"/>
                    <a:pt x="4518" y="3806"/>
                  </a:cubicBezTo>
                  <a:cubicBezTo>
                    <a:pt x="4471" y="3748"/>
                    <a:pt x="4484" y="3687"/>
                    <a:pt x="4537" y="3660"/>
                  </a:cubicBezTo>
                  <a:cubicBezTo>
                    <a:pt x="4555" y="3651"/>
                    <a:pt x="4578" y="3645"/>
                    <a:pt x="4604" y="3645"/>
                  </a:cubicBezTo>
                  <a:cubicBezTo>
                    <a:pt x="4647" y="3645"/>
                    <a:pt x="4670" y="3643"/>
                    <a:pt x="4684" y="3617"/>
                  </a:cubicBezTo>
                  <a:cubicBezTo>
                    <a:pt x="4698" y="3591"/>
                    <a:pt x="4704" y="3542"/>
                    <a:pt x="4712" y="3450"/>
                  </a:cubicBezTo>
                  <a:cubicBezTo>
                    <a:pt x="4721" y="3342"/>
                    <a:pt x="4729" y="3199"/>
                    <a:pt x="4729" y="3131"/>
                  </a:cubicBezTo>
                  <a:cubicBezTo>
                    <a:pt x="4730" y="3092"/>
                    <a:pt x="4733" y="3059"/>
                    <a:pt x="4741" y="3028"/>
                  </a:cubicBezTo>
                  <a:cubicBezTo>
                    <a:pt x="4741" y="3026"/>
                    <a:pt x="4742" y="3026"/>
                    <a:pt x="4742" y="3024"/>
                  </a:cubicBezTo>
                  <a:cubicBezTo>
                    <a:pt x="4749" y="2994"/>
                    <a:pt x="4758" y="2967"/>
                    <a:pt x="4769" y="2953"/>
                  </a:cubicBezTo>
                  <a:cubicBezTo>
                    <a:pt x="4771" y="2950"/>
                    <a:pt x="4778" y="2947"/>
                    <a:pt x="4781" y="2944"/>
                  </a:cubicBezTo>
                  <a:cubicBezTo>
                    <a:pt x="4810" y="2909"/>
                    <a:pt x="4849" y="2886"/>
                    <a:pt x="4900" y="2882"/>
                  </a:cubicBezTo>
                  <a:cubicBezTo>
                    <a:pt x="5154" y="2863"/>
                    <a:pt x="5130" y="2897"/>
                    <a:pt x="5151" y="2540"/>
                  </a:cubicBezTo>
                  <a:cubicBezTo>
                    <a:pt x="5161" y="2363"/>
                    <a:pt x="5186" y="2196"/>
                    <a:pt x="5205" y="2169"/>
                  </a:cubicBezTo>
                  <a:cubicBezTo>
                    <a:pt x="5229" y="2135"/>
                    <a:pt x="5283" y="2131"/>
                    <a:pt x="5377" y="2160"/>
                  </a:cubicBezTo>
                  <a:cubicBezTo>
                    <a:pt x="5467" y="2188"/>
                    <a:pt x="5552" y="2185"/>
                    <a:pt x="5622" y="2154"/>
                  </a:cubicBezTo>
                  <a:cubicBezTo>
                    <a:pt x="5705" y="2116"/>
                    <a:pt x="5746" y="2119"/>
                    <a:pt x="5798" y="2166"/>
                  </a:cubicBezTo>
                  <a:cubicBezTo>
                    <a:pt x="5853" y="2216"/>
                    <a:pt x="5881" y="2219"/>
                    <a:pt x="5946" y="2173"/>
                  </a:cubicBezTo>
                  <a:cubicBezTo>
                    <a:pt x="5991" y="2142"/>
                    <a:pt x="6052" y="2129"/>
                    <a:pt x="6083" y="2145"/>
                  </a:cubicBezTo>
                  <a:cubicBezTo>
                    <a:pt x="6126" y="2168"/>
                    <a:pt x="6142" y="2149"/>
                    <a:pt x="6155" y="2059"/>
                  </a:cubicBezTo>
                  <a:cubicBezTo>
                    <a:pt x="6174" y="1933"/>
                    <a:pt x="6266" y="1769"/>
                    <a:pt x="6293" y="1814"/>
                  </a:cubicBezTo>
                  <a:cubicBezTo>
                    <a:pt x="6302" y="1830"/>
                    <a:pt x="6343" y="1813"/>
                    <a:pt x="6383" y="1777"/>
                  </a:cubicBezTo>
                  <a:cubicBezTo>
                    <a:pt x="6423" y="1742"/>
                    <a:pt x="6530" y="1700"/>
                    <a:pt x="6620" y="1683"/>
                  </a:cubicBezTo>
                  <a:cubicBezTo>
                    <a:pt x="6764" y="1655"/>
                    <a:pt x="6792" y="1663"/>
                    <a:pt x="6839" y="1743"/>
                  </a:cubicBezTo>
                  <a:cubicBezTo>
                    <a:pt x="6876" y="1806"/>
                    <a:pt x="6928" y="1833"/>
                    <a:pt x="7000" y="1829"/>
                  </a:cubicBezTo>
                  <a:cubicBezTo>
                    <a:pt x="7103" y="1823"/>
                    <a:pt x="7105" y="1826"/>
                    <a:pt x="7114" y="1997"/>
                  </a:cubicBezTo>
                  <a:cubicBezTo>
                    <a:pt x="7119" y="2098"/>
                    <a:pt x="7136" y="2168"/>
                    <a:pt x="7154" y="2164"/>
                  </a:cubicBezTo>
                  <a:cubicBezTo>
                    <a:pt x="7355" y="2122"/>
                    <a:pt x="7460" y="2226"/>
                    <a:pt x="7396" y="2401"/>
                  </a:cubicBezTo>
                  <a:cubicBezTo>
                    <a:pt x="7380" y="2445"/>
                    <a:pt x="7377" y="2499"/>
                    <a:pt x="7390" y="2521"/>
                  </a:cubicBezTo>
                  <a:cubicBezTo>
                    <a:pt x="7402" y="2543"/>
                    <a:pt x="7418" y="2623"/>
                    <a:pt x="7422" y="2697"/>
                  </a:cubicBezTo>
                  <a:cubicBezTo>
                    <a:pt x="7434" y="2873"/>
                    <a:pt x="7484" y="2891"/>
                    <a:pt x="7873" y="2869"/>
                  </a:cubicBezTo>
                  <a:lnTo>
                    <a:pt x="8178" y="2852"/>
                  </a:lnTo>
                  <a:lnTo>
                    <a:pt x="8178" y="2727"/>
                  </a:lnTo>
                  <a:cubicBezTo>
                    <a:pt x="8178" y="2658"/>
                    <a:pt x="8185" y="2585"/>
                    <a:pt x="8195" y="2568"/>
                  </a:cubicBezTo>
                  <a:cubicBezTo>
                    <a:pt x="8205" y="2552"/>
                    <a:pt x="8218" y="2472"/>
                    <a:pt x="8223" y="2390"/>
                  </a:cubicBezTo>
                  <a:cubicBezTo>
                    <a:pt x="8235" y="2199"/>
                    <a:pt x="8272" y="2137"/>
                    <a:pt x="8327" y="2214"/>
                  </a:cubicBezTo>
                  <a:cubicBezTo>
                    <a:pt x="8357" y="2256"/>
                    <a:pt x="8378" y="2258"/>
                    <a:pt x="8404" y="2222"/>
                  </a:cubicBezTo>
                  <a:cubicBezTo>
                    <a:pt x="8459" y="2145"/>
                    <a:pt x="8656" y="2104"/>
                    <a:pt x="8678" y="2164"/>
                  </a:cubicBezTo>
                  <a:cubicBezTo>
                    <a:pt x="8689" y="2193"/>
                    <a:pt x="8707" y="2207"/>
                    <a:pt x="8719" y="2194"/>
                  </a:cubicBezTo>
                  <a:cubicBezTo>
                    <a:pt x="8731" y="2182"/>
                    <a:pt x="8823" y="2158"/>
                    <a:pt x="8924" y="2143"/>
                  </a:cubicBezTo>
                  <a:cubicBezTo>
                    <a:pt x="9073" y="2120"/>
                    <a:pt x="9116" y="2130"/>
                    <a:pt x="9158" y="2194"/>
                  </a:cubicBezTo>
                  <a:cubicBezTo>
                    <a:pt x="9206" y="2268"/>
                    <a:pt x="9215" y="2269"/>
                    <a:pt x="9307" y="2194"/>
                  </a:cubicBezTo>
                  <a:cubicBezTo>
                    <a:pt x="9389" y="2128"/>
                    <a:pt x="9451" y="2122"/>
                    <a:pt x="9694" y="2147"/>
                  </a:cubicBezTo>
                  <a:cubicBezTo>
                    <a:pt x="9854" y="2164"/>
                    <a:pt x="10088" y="2174"/>
                    <a:pt x="10215" y="2171"/>
                  </a:cubicBezTo>
                  <a:cubicBezTo>
                    <a:pt x="10658" y="2161"/>
                    <a:pt x="11129" y="2157"/>
                    <a:pt x="11452" y="2162"/>
                  </a:cubicBezTo>
                  <a:cubicBezTo>
                    <a:pt x="11941" y="2169"/>
                    <a:pt x="12994" y="2126"/>
                    <a:pt x="13011" y="2098"/>
                  </a:cubicBezTo>
                  <a:cubicBezTo>
                    <a:pt x="13019" y="2084"/>
                    <a:pt x="13025" y="1935"/>
                    <a:pt x="13026" y="1765"/>
                  </a:cubicBezTo>
                  <a:lnTo>
                    <a:pt x="13027" y="1453"/>
                  </a:lnTo>
                  <a:lnTo>
                    <a:pt x="13136" y="1440"/>
                  </a:lnTo>
                  <a:cubicBezTo>
                    <a:pt x="13196" y="1433"/>
                    <a:pt x="13334" y="1415"/>
                    <a:pt x="13442" y="1401"/>
                  </a:cubicBezTo>
                  <a:cubicBezTo>
                    <a:pt x="13550" y="1388"/>
                    <a:pt x="13692" y="1395"/>
                    <a:pt x="13756" y="1419"/>
                  </a:cubicBezTo>
                  <a:cubicBezTo>
                    <a:pt x="13832" y="1446"/>
                    <a:pt x="13887" y="1445"/>
                    <a:pt x="13916" y="1414"/>
                  </a:cubicBezTo>
                  <a:cubicBezTo>
                    <a:pt x="13946" y="1382"/>
                    <a:pt x="14024" y="1381"/>
                    <a:pt x="14155" y="1412"/>
                  </a:cubicBezTo>
                  <a:cubicBezTo>
                    <a:pt x="14262" y="1437"/>
                    <a:pt x="14354" y="1444"/>
                    <a:pt x="14360" y="1427"/>
                  </a:cubicBezTo>
                  <a:cubicBezTo>
                    <a:pt x="14366" y="1410"/>
                    <a:pt x="14423" y="1412"/>
                    <a:pt x="14487" y="1431"/>
                  </a:cubicBezTo>
                  <a:cubicBezTo>
                    <a:pt x="14551" y="1451"/>
                    <a:pt x="14613" y="1458"/>
                    <a:pt x="14626" y="1444"/>
                  </a:cubicBezTo>
                  <a:cubicBezTo>
                    <a:pt x="14666" y="1402"/>
                    <a:pt x="14925" y="1427"/>
                    <a:pt x="14954" y="1477"/>
                  </a:cubicBezTo>
                  <a:cubicBezTo>
                    <a:pt x="14969" y="1502"/>
                    <a:pt x="15024" y="1524"/>
                    <a:pt x="15078" y="1524"/>
                  </a:cubicBezTo>
                  <a:cubicBezTo>
                    <a:pt x="15153" y="1524"/>
                    <a:pt x="15181" y="1499"/>
                    <a:pt x="15205" y="1410"/>
                  </a:cubicBezTo>
                  <a:cubicBezTo>
                    <a:pt x="15230" y="1320"/>
                    <a:pt x="15229" y="1284"/>
                    <a:pt x="15199" y="1242"/>
                  </a:cubicBezTo>
                  <a:cubicBezTo>
                    <a:pt x="15149" y="1172"/>
                    <a:pt x="15150" y="1042"/>
                    <a:pt x="15201" y="969"/>
                  </a:cubicBezTo>
                  <a:cubicBezTo>
                    <a:pt x="15233" y="924"/>
                    <a:pt x="15235" y="895"/>
                    <a:pt x="15210" y="845"/>
                  </a:cubicBezTo>
                  <a:cubicBezTo>
                    <a:pt x="15134" y="689"/>
                    <a:pt x="15222" y="669"/>
                    <a:pt x="16017" y="660"/>
                  </a:cubicBezTo>
                  <a:cubicBezTo>
                    <a:pt x="16468" y="655"/>
                    <a:pt x="16796" y="669"/>
                    <a:pt x="16805" y="694"/>
                  </a:cubicBezTo>
                  <a:cubicBezTo>
                    <a:pt x="16814" y="719"/>
                    <a:pt x="16842" y="714"/>
                    <a:pt x="16872" y="681"/>
                  </a:cubicBezTo>
                  <a:cubicBezTo>
                    <a:pt x="16947" y="602"/>
                    <a:pt x="16994" y="696"/>
                    <a:pt x="16998" y="937"/>
                  </a:cubicBezTo>
                  <a:cubicBezTo>
                    <a:pt x="16999" y="1044"/>
                    <a:pt x="17002" y="1220"/>
                    <a:pt x="17004" y="1328"/>
                  </a:cubicBezTo>
                  <a:lnTo>
                    <a:pt x="17008" y="1524"/>
                  </a:lnTo>
                  <a:lnTo>
                    <a:pt x="17076" y="1449"/>
                  </a:lnTo>
                  <a:cubicBezTo>
                    <a:pt x="17123" y="1396"/>
                    <a:pt x="17178" y="1380"/>
                    <a:pt x="17253" y="1397"/>
                  </a:cubicBezTo>
                  <a:lnTo>
                    <a:pt x="17361" y="1423"/>
                  </a:lnTo>
                  <a:lnTo>
                    <a:pt x="17361" y="1083"/>
                  </a:lnTo>
                  <a:cubicBezTo>
                    <a:pt x="17361" y="862"/>
                    <a:pt x="17373" y="731"/>
                    <a:pt x="17395" y="707"/>
                  </a:cubicBezTo>
                  <a:cubicBezTo>
                    <a:pt x="17414" y="687"/>
                    <a:pt x="17597" y="674"/>
                    <a:pt x="17802" y="677"/>
                  </a:cubicBezTo>
                  <a:lnTo>
                    <a:pt x="18177" y="683"/>
                  </a:lnTo>
                  <a:lnTo>
                    <a:pt x="18177" y="537"/>
                  </a:lnTo>
                  <a:cubicBezTo>
                    <a:pt x="18177" y="457"/>
                    <a:pt x="18187" y="365"/>
                    <a:pt x="18199" y="333"/>
                  </a:cubicBezTo>
                  <a:cubicBezTo>
                    <a:pt x="18211" y="301"/>
                    <a:pt x="18216" y="213"/>
                    <a:pt x="18209" y="138"/>
                  </a:cubicBezTo>
                  <a:lnTo>
                    <a:pt x="18197" y="0"/>
                  </a:lnTo>
                  <a:lnTo>
                    <a:pt x="10800" y="0"/>
                  </a:lnTo>
                  <a:lnTo>
                    <a:pt x="9098" y="0"/>
                  </a:lnTo>
                  <a:lnTo>
                    <a:pt x="0" y="0"/>
                  </a:lnTo>
                  <a:close/>
                  <a:moveTo>
                    <a:pt x="19181" y="0"/>
                  </a:moveTo>
                  <a:lnTo>
                    <a:pt x="19181" y="112"/>
                  </a:lnTo>
                  <a:cubicBezTo>
                    <a:pt x="19181" y="174"/>
                    <a:pt x="19169" y="239"/>
                    <a:pt x="19153" y="256"/>
                  </a:cubicBezTo>
                  <a:cubicBezTo>
                    <a:pt x="19133" y="276"/>
                    <a:pt x="19134" y="304"/>
                    <a:pt x="19154" y="346"/>
                  </a:cubicBezTo>
                  <a:cubicBezTo>
                    <a:pt x="19171" y="380"/>
                    <a:pt x="19180" y="467"/>
                    <a:pt x="19176" y="537"/>
                  </a:cubicBezTo>
                  <a:cubicBezTo>
                    <a:pt x="19168" y="654"/>
                    <a:pt x="19177" y="666"/>
                    <a:pt x="19263" y="677"/>
                  </a:cubicBezTo>
                  <a:cubicBezTo>
                    <a:pt x="19315" y="684"/>
                    <a:pt x="19391" y="701"/>
                    <a:pt x="19431" y="714"/>
                  </a:cubicBezTo>
                  <a:cubicBezTo>
                    <a:pt x="19472" y="726"/>
                    <a:pt x="19513" y="712"/>
                    <a:pt x="19522" y="686"/>
                  </a:cubicBezTo>
                  <a:cubicBezTo>
                    <a:pt x="19534" y="655"/>
                    <a:pt x="19620" y="647"/>
                    <a:pt x="19761" y="664"/>
                  </a:cubicBezTo>
                  <a:cubicBezTo>
                    <a:pt x="20029" y="696"/>
                    <a:pt x="20052" y="735"/>
                    <a:pt x="20044" y="1124"/>
                  </a:cubicBezTo>
                  <a:lnTo>
                    <a:pt x="20037" y="1403"/>
                  </a:lnTo>
                  <a:lnTo>
                    <a:pt x="20222" y="1410"/>
                  </a:lnTo>
                  <a:cubicBezTo>
                    <a:pt x="20323" y="1413"/>
                    <a:pt x="20417" y="1435"/>
                    <a:pt x="20433" y="1461"/>
                  </a:cubicBezTo>
                  <a:cubicBezTo>
                    <a:pt x="20449" y="1488"/>
                    <a:pt x="20465" y="1655"/>
                    <a:pt x="20467" y="1829"/>
                  </a:cubicBezTo>
                  <a:lnTo>
                    <a:pt x="20472" y="2147"/>
                  </a:lnTo>
                  <a:lnTo>
                    <a:pt x="20662" y="2141"/>
                  </a:lnTo>
                  <a:cubicBezTo>
                    <a:pt x="20767" y="2138"/>
                    <a:pt x="20867" y="2156"/>
                    <a:pt x="20886" y="2181"/>
                  </a:cubicBezTo>
                  <a:cubicBezTo>
                    <a:pt x="20923" y="2231"/>
                    <a:pt x="20905" y="2565"/>
                    <a:pt x="20861" y="2661"/>
                  </a:cubicBezTo>
                  <a:cubicBezTo>
                    <a:pt x="20846" y="2693"/>
                    <a:pt x="20846" y="2724"/>
                    <a:pt x="20861" y="2740"/>
                  </a:cubicBezTo>
                  <a:cubicBezTo>
                    <a:pt x="20893" y="2774"/>
                    <a:pt x="20925" y="3041"/>
                    <a:pt x="20904" y="3099"/>
                  </a:cubicBezTo>
                  <a:cubicBezTo>
                    <a:pt x="20895" y="3124"/>
                    <a:pt x="20886" y="3253"/>
                    <a:pt x="20883" y="3387"/>
                  </a:cubicBezTo>
                  <a:cubicBezTo>
                    <a:pt x="20878" y="3723"/>
                    <a:pt x="20842" y="3783"/>
                    <a:pt x="20648" y="3778"/>
                  </a:cubicBezTo>
                  <a:cubicBezTo>
                    <a:pt x="20561" y="3776"/>
                    <a:pt x="20478" y="3786"/>
                    <a:pt x="20465" y="3800"/>
                  </a:cubicBezTo>
                  <a:cubicBezTo>
                    <a:pt x="20451" y="3814"/>
                    <a:pt x="20444" y="3894"/>
                    <a:pt x="20448" y="3978"/>
                  </a:cubicBezTo>
                  <a:cubicBezTo>
                    <a:pt x="20482" y="4698"/>
                    <a:pt x="20486" y="5025"/>
                    <a:pt x="20460" y="5053"/>
                  </a:cubicBezTo>
                  <a:cubicBezTo>
                    <a:pt x="20444" y="5070"/>
                    <a:pt x="20436" y="5101"/>
                    <a:pt x="20444" y="5124"/>
                  </a:cubicBezTo>
                  <a:cubicBezTo>
                    <a:pt x="20466" y="5182"/>
                    <a:pt x="20368" y="5261"/>
                    <a:pt x="20307" y="5236"/>
                  </a:cubicBezTo>
                  <a:cubicBezTo>
                    <a:pt x="20232" y="5205"/>
                    <a:pt x="20185" y="5274"/>
                    <a:pt x="20175" y="5427"/>
                  </a:cubicBezTo>
                  <a:cubicBezTo>
                    <a:pt x="20169" y="5521"/>
                    <a:pt x="20148" y="5567"/>
                    <a:pt x="20105" y="5584"/>
                  </a:cubicBezTo>
                  <a:cubicBezTo>
                    <a:pt x="20049" y="5606"/>
                    <a:pt x="20045" y="5633"/>
                    <a:pt x="20045" y="5953"/>
                  </a:cubicBezTo>
                  <a:cubicBezTo>
                    <a:pt x="20045" y="6144"/>
                    <a:pt x="20047" y="6366"/>
                    <a:pt x="20049" y="6448"/>
                  </a:cubicBezTo>
                  <a:lnTo>
                    <a:pt x="20051" y="6598"/>
                  </a:lnTo>
                  <a:lnTo>
                    <a:pt x="20438" y="6605"/>
                  </a:lnTo>
                  <a:cubicBezTo>
                    <a:pt x="20651" y="6608"/>
                    <a:pt x="20868" y="6603"/>
                    <a:pt x="20920" y="6596"/>
                  </a:cubicBezTo>
                  <a:cubicBezTo>
                    <a:pt x="20972" y="6589"/>
                    <a:pt x="21100" y="6584"/>
                    <a:pt x="21203" y="6583"/>
                  </a:cubicBezTo>
                  <a:cubicBezTo>
                    <a:pt x="21354" y="6582"/>
                    <a:pt x="21396" y="6598"/>
                    <a:pt x="21420" y="6663"/>
                  </a:cubicBezTo>
                  <a:cubicBezTo>
                    <a:pt x="21443" y="6727"/>
                    <a:pt x="21437" y="6759"/>
                    <a:pt x="21387" y="6824"/>
                  </a:cubicBezTo>
                  <a:cubicBezTo>
                    <a:pt x="21349" y="6873"/>
                    <a:pt x="21331" y="6931"/>
                    <a:pt x="21341" y="6974"/>
                  </a:cubicBezTo>
                  <a:cubicBezTo>
                    <a:pt x="21345" y="6991"/>
                    <a:pt x="21344" y="7006"/>
                    <a:pt x="21343" y="7022"/>
                  </a:cubicBezTo>
                  <a:cubicBezTo>
                    <a:pt x="21371" y="6985"/>
                    <a:pt x="21411" y="6951"/>
                    <a:pt x="21454" y="6925"/>
                  </a:cubicBezTo>
                  <a:cubicBezTo>
                    <a:pt x="21455" y="6924"/>
                    <a:pt x="21455" y="6923"/>
                    <a:pt x="21456" y="6923"/>
                  </a:cubicBezTo>
                  <a:cubicBezTo>
                    <a:pt x="21460" y="6920"/>
                    <a:pt x="21464" y="6919"/>
                    <a:pt x="21468" y="6916"/>
                  </a:cubicBezTo>
                  <a:cubicBezTo>
                    <a:pt x="21472" y="6914"/>
                    <a:pt x="21476" y="6914"/>
                    <a:pt x="21480" y="6912"/>
                  </a:cubicBezTo>
                  <a:cubicBezTo>
                    <a:pt x="21490" y="6907"/>
                    <a:pt x="21501" y="6900"/>
                    <a:pt x="21510" y="6897"/>
                  </a:cubicBezTo>
                  <a:cubicBezTo>
                    <a:pt x="21510" y="6897"/>
                    <a:pt x="21511" y="6895"/>
                    <a:pt x="21512" y="6895"/>
                  </a:cubicBezTo>
                  <a:cubicBezTo>
                    <a:pt x="21532" y="6888"/>
                    <a:pt x="21549" y="6886"/>
                    <a:pt x="21559" y="6893"/>
                  </a:cubicBezTo>
                  <a:cubicBezTo>
                    <a:pt x="21563" y="6896"/>
                    <a:pt x="21567" y="6892"/>
                    <a:pt x="21570" y="6878"/>
                  </a:cubicBezTo>
                  <a:cubicBezTo>
                    <a:pt x="21574" y="6861"/>
                    <a:pt x="21577" y="6812"/>
                    <a:pt x="21580" y="6759"/>
                  </a:cubicBezTo>
                  <a:cubicBezTo>
                    <a:pt x="21585" y="6675"/>
                    <a:pt x="21590" y="6554"/>
                    <a:pt x="21593" y="6334"/>
                  </a:cubicBezTo>
                  <a:cubicBezTo>
                    <a:pt x="21599" y="5856"/>
                    <a:pt x="21599" y="4993"/>
                    <a:pt x="21599" y="3460"/>
                  </a:cubicBezTo>
                  <a:lnTo>
                    <a:pt x="21599" y="0"/>
                  </a:lnTo>
                  <a:lnTo>
                    <a:pt x="19181" y="0"/>
                  </a:lnTo>
                  <a:close/>
                  <a:moveTo>
                    <a:pt x="20627" y="6747"/>
                  </a:moveTo>
                  <a:cubicBezTo>
                    <a:pt x="20625" y="6750"/>
                    <a:pt x="20627" y="6760"/>
                    <a:pt x="20632" y="6774"/>
                  </a:cubicBezTo>
                  <a:cubicBezTo>
                    <a:pt x="20642" y="6802"/>
                    <a:pt x="20637" y="6838"/>
                    <a:pt x="20622" y="6854"/>
                  </a:cubicBezTo>
                  <a:cubicBezTo>
                    <a:pt x="20606" y="6870"/>
                    <a:pt x="20601" y="6904"/>
                    <a:pt x="20610" y="6929"/>
                  </a:cubicBezTo>
                  <a:cubicBezTo>
                    <a:pt x="20619" y="6955"/>
                    <a:pt x="20634" y="6964"/>
                    <a:pt x="20643" y="6949"/>
                  </a:cubicBezTo>
                  <a:cubicBezTo>
                    <a:pt x="20672" y="6899"/>
                    <a:pt x="20671" y="6786"/>
                    <a:pt x="20642" y="6755"/>
                  </a:cubicBezTo>
                  <a:cubicBezTo>
                    <a:pt x="20634" y="6746"/>
                    <a:pt x="20629" y="6743"/>
                    <a:pt x="20627" y="6747"/>
                  </a:cubicBezTo>
                  <a:close/>
                  <a:moveTo>
                    <a:pt x="21593" y="7116"/>
                  </a:moveTo>
                  <a:cubicBezTo>
                    <a:pt x="21589" y="7111"/>
                    <a:pt x="21579" y="7134"/>
                    <a:pt x="21561" y="7172"/>
                  </a:cubicBezTo>
                  <a:cubicBezTo>
                    <a:pt x="21560" y="7174"/>
                    <a:pt x="21560" y="7172"/>
                    <a:pt x="21559" y="7174"/>
                  </a:cubicBezTo>
                  <a:cubicBezTo>
                    <a:pt x="21559" y="7175"/>
                    <a:pt x="21559" y="7176"/>
                    <a:pt x="21559" y="7176"/>
                  </a:cubicBezTo>
                  <a:cubicBezTo>
                    <a:pt x="21558" y="7177"/>
                    <a:pt x="21558" y="7178"/>
                    <a:pt x="21558" y="7179"/>
                  </a:cubicBezTo>
                  <a:cubicBezTo>
                    <a:pt x="21536" y="7227"/>
                    <a:pt x="21518" y="7295"/>
                    <a:pt x="21518" y="7329"/>
                  </a:cubicBezTo>
                  <a:cubicBezTo>
                    <a:pt x="21518" y="7357"/>
                    <a:pt x="21523" y="7369"/>
                    <a:pt x="21528" y="7376"/>
                  </a:cubicBezTo>
                  <a:cubicBezTo>
                    <a:pt x="21530" y="7377"/>
                    <a:pt x="21530" y="7380"/>
                    <a:pt x="21531" y="7381"/>
                  </a:cubicBezTo>
                  <a:cubicBezTo>
                    <a:pt x="21534" y="7382"/>
                    <a:pt x="21537" y="7378"/>
                    <a:pt x="21540" y="7376"/>
                  </a:cubicBezTo>
                  <a:cubicBezTo>
                    <a:pt x="21544" y="7375"/>
                    <a:pt x="21549" y="7373"/>
                    <a:pt x="21554" y="7368"/>
                  </a:cubicBezTo>
                  <a:cubicBezTo>
                    <a:pt x="21554" y="7367"/>
                    <a:pt x="21554" y="7366"/>
                    <a:pt x="21554" y="7365"/>
                  </a:cubicBezTo>
                  <a:cubicBezTo>
                    <a:pt x="21571" y="7339"/>
                    <a:pt x="21589" y="7284"/>
                    <a:pt x="21593" y="7219"/>
                  </a:cubicBezTo>
                  <a:cubicBezTo>
                    <a:pt x="21597" y="7155"/>
                    <a:pt x="21597" y="7122"/>
                    <a:pt x="21593" y="7116"/>
                  </a:cubicBezTo>
                  <a:close/>
                  <a:moveTo>
                    <a:pt x="21599" y="8745"/>
                  </a:moveTo>
                  <a:lnTo>
                    <a:pt x="21558" y="8879"/>
                  </a:lnTo>
                  <a:cubicBezTo>
                    <a:pt x="21527" y="8979"/>
                    <a:pt x="21526" y="9027"/>
                    <a:pt x="21549" y="9074"/>
                  </a:cubicBezTo>
                  <a:cubicBezTo>
                    <a:pt x="21595" y="9168"/>
                    <a:pt x="21600" y="9157"/>
                    <a:pt x="21599" y="8943"/>
                  </a:cubicBezTo>
                  <a:lnTo>
                    <a:pt x="21599" y="8745"/>
                  </a:lnTo>
                  <a:close/>
                  <a:moveTo>
                    <a:pt x="21317" y="9253"/>
                  </a:moveTo>
                  <a:cubicBezTo>
                    <a:pt x="21307" y="9256"/>
                    <a:pt x="21301" y="9265"/>
                    <a:pt x="21301" y="9278"/>
                  </a:cubicBezTo>
                  <a:cubicBezTo>
                    <a:pt x="21301" y="9301"/>
                    <a:pt x="21334" y="9371"/>
                    <a:pt x="21374" y="9435"/>
                  </a:cubicBezTo>
                  <a:cubicBezTo>
                    <a:pt x="21432" y="9526"/>
                    <a:pt x="21446" y="9584"/>
                    <a:pt x="21408" y="9618"/>
                  </a:cubicBezTo>
                  <a:cubicBezTo>
                    <a:pt x="21390" y="9635"/>
                    <a:pt x="21357" y="9645"/>
                    <a:pt x="21311" y="9650"/>
                  </a:cubicBezTo>
                  <a:cubicBezTo>
                    <a:pt x="21265" y="9656"/>
                    <a:pt x="21205" y="9656"/>
                    <a:pt x="21130" y="9652"/>
                  </a:cubicBezTo>
                  <a:cubicBezTo>
                    <a:pt x="20992" y="9645"/>
                    <a:pt x="20869" y="9620"/>
                    <a:pt x="20854" y="9596"/>
                  </a:cubicBezTo>
                  <a:cubicBezTo>
                    <a:pt x="20840" y="9573"/>
                    <a:pt x="20763" y="9553"/>
                    <a:pt x="20685" y="9553"/>
                  </a:cubicBezTo>
                  <a:cubicBezTo>
                    <a:pt x="20607" y="9553"/>
                    <a:pt x="20536" y="9534"/>
                    <a:pt x="20527" y="9508"/>
                  </a:cubicBezTo>
                  <a:cubicBezTo>
                    <a:pt x="20517" y="9483"/>
                    <a:pt x="20491" y="9461"/>
                    <a:pt x="20469" y="9461"/>
                  </a:cubicBezTo>
                  <a:cubicBezTo>
                    <a:pt x="20457" y="9461"/>
                    <a:pt x="20449" y="9468"/>
                    <a:pt x="20444" y="9476"/>
                  </a:cubicBezTo>
                  <a:cubicBezTo>
                    <a:pt x="20441" y="9484"/>
                    <a:pt x="20440" y="9496"/>
                    <a:pt x="20444" y="9508"/>
                  </a:cubicBezTo>
                  <a:cubicBezTo>
                    <a:pt x="20454" y="9534"/>
                    <a:pt x="20465" y="9714"/>
                    <a:pt x="20469" y="9908"/>
                  </a:cubicBezTo>
                  <a:lnTo>
                    <a:pt x="20475" y="10261"/>
                  </a:lnTo>
                  <a:lnTo>
                    <a:pt x="20641" y="10258"/>
                  </a:lnTo>
                  <a:cubicBezTo>
                    <a:pt x="20753" y="10256"/>
                    <a:pt x="20819" y="10268"/>
                    <a:pt x="20857" y="10325"/>
                  </a:cubicBezTo>
                  <a:cubicBezTo>
                    <a:pt x="20895" y="10382"/>
                    <a:pt x="20906" y="10485"/>
                    <a:pt x="20912" y="10667"/>
                  </a:cubicBezTo>
                  <a:cubicBezTo>
                    <a:pt x="20918" y="10828"/>
                    <a:pt x="20934" y="10972"/>
                    <a:pt x="20948" y="10987"/>
                  </a:cubicBezTo>
                  <a:cubicBezTo>
                    <a:pt x="20962" y="11002"/>
                    <a:pt x="21044" y="11010"/>
                    <a:pt x="21130" y="11004"/>
                  </a:cubicBezTo>
                  <a:cubicBezTo>
                    <a:pt x="21216" y="10998"/>
                    <a:pt x="21300" y="11013"/>
                    <a:pt x="21319" y="11039"/>
                  </a:cubicBezTo>
                  <a:cubicBezTo>
                    <a:pt x="21340" y="11069"/>
                    <a:pt x="21350" y="11194"/>
                    <a:pt x="21344" y="11402"/>
                  </a:cubicBezTo>
                  <a:cubicBezTo>
                    <a:pt x="21342" y="11486"/>
                    <a:pt x="21341" y="11551"/>
                    <a:pt x="21343" y="11602"/>
                  </a:cubicBezTo>
                  <a:cubicBezTo>
                    <a:pt x="21345" y="11653"/>
                    <a:pt x="21349" y="11689"/>
                    <a:pt x="21358" y="11713"/>
                  </a:cubicBezTo>
                  <a:cubicBezTo>
                    <a:pt x="21375" y="11762"/>
                    <a:pt x="21407" y="11761"/>
                    <a:pt x="21461" y="11737"/>
                  </a:cubicBezTo>
                  <a:cubicBezTo>
                    <a:pt x="21498" y="11721"/>
                    <a:pt x="21523" y="11738"/>
                    <a:pt x="21534" y="11787"/>
                  </a:cubicBezTo>
                  <a:cubicBezTo>
                    <a:pt x="21584" y="12011"/>
                    <a:pt x="21599" y="11745"/>
                    <a:pt x="21599" y="10596"/>
                  </a:cubicBezTo>
                  <a:cubicBezTo>
                    <a:pt x="21599" y="9971"/>
                    <a:pt x="21600" y="9657"/>
                    <a:pt x="21593" y="9500"/>
                  </a:cubicBezTo>
                  <a:cubicBezTo>
                    <a:pt x="21592" y="9486"/>
                    <a:pt x="21591" y="9489"/>
                    <a:pt x="21590" y="9478"/>
                  </a:cubicBezTo>
                  <a:cubicBezTo>
                    <a:pt x="21587" y="9423"/>
                    <a:pt x="21582" y="9379"/>
                    <a:pt x="21575" y="9364"/>
                  </a:cubicBezTo>
                  <a:cubicBezTo>
                    <a:pt x="21571" y="9355"/>
                    <a:pt x="21568" y="9352"/>
                    <a:pt x="21563" y="9351"/>
                  </a:cubicBezTo>
                  <a:cubicBezTo>
                    <a:pt x="21558" y="9351"/>
                    <a:pt x="21552" y="9353"/>
                    <a:pt x="21545" y="9356"/>
                  </a:cubicBezTo>
                  <a:cubicBezTo>
                    <a:pt x="21515" y="9369"/>
                    <a:pt x="21473" y="9357"/>
                    <a:pt x="21453" y="9328"/>
                  </a:cubicBezTo>
                  <a:cubicBezTo>
                    <a:pt x="21430" y="9296"/>
                    <a:pt x="21396" y="9275"/>
                    <a:pt x="21367" y="9263"/>
                  </a:cubicBezTo>
                  <a:cubicBezTo>
                    <a:pt x="21348" y="9256"/>
                    <a:pt x="21329" y="9249"/>
                    <a:pt x="21317" y="9253"/>
                  </a:cubicBezTo>
                  <a:close/>
                  <a:moveTo>
                    <a:pt x="18336" y="15638"/>
                  </a:moveTo>
                  <a:lnTo>
                    <a:pt x="18432" y="15763"/>
                  </a:lnTo>
                  <a:cubicBezTo>
                    <a:pt x="18510" y="15864"/>
                    <a:pt x="18523" y="15902"/>
                    <a:pt x="18502" y="15971"/>
                  </a:cubicBezTo>
                  <a:cubicBezTo>
                    <a:pt x="18487" y="16018"/>
                    <a:pt x="18451" y="16069"/>
                    <a:pt x="18421" y="16085"/>
                  </a:cubicBezTo>
                  <a:cubicBezTo>
                    <a:pt x="18284" y="16159"/>
                    <a:pt x="18432" y="16339"/>
                    <a:pt x="18628" y="16339"/>
                  </a:cubicBezTo>
                  <a:cubicBezTo>
                    <a:pt x="18744" y="16339"/>
                    <a:pt x="18796" y="16476"/>
                    <a:pt x="18736" y="16622"/>
                  </a:cubicBezTo>
                  <a:cubicBezTo>
                    <a:pt x="18712" y="16681"/>
                    <a:pt x="18701" y="16773"/>
                    <a:pt x="18710" y="16848"/>
                  </a:cubicBezTo>
                  <a:cubicBezTo>
                    <a:pt x="18730" y="17012"/>
                    <a:pt x="18677" y="17062"/>
                    <a:pt x="18604" y="16953"/>
                  </a:cubicBezTo>
                  <a:cubicBezTo>
                    <a:pt x="18573" y="16906"/>
                    <a:pt x="18556" y="16893"/>
                    <a:pt x="18566" y="16923"/>
                  </a:cubicBezTo>
                  <a:cubicBezTo>
                    <a:pt x="18597" y="17014"/>
                    <a:pt x="18547" y="17030"/>
                    <a:pt x="18177" y="17050"/>
                  </a:cubicBezTo>
                  <a:cubicBezTo>
                    <a:pt x="17880" y="17066"/>
                    <a:pt x="17817" y="17059"/>
                    <a:pt x="17805" y="17003"/>
                  </a:cubicBezTo>
                  <a:cubicBezTo>
                    <a:pt x="17791" y="16945"/>
                    <a:pt x="17781" y="16946"/>
                    <a:pt x="17738" y="17013"/>
                  </a:cubicBezTo>
                  <a:cubicBezTo>
                    <a:pt x="17695" y="17078"/>
                    <a:pt x="17670" y="17083"/>
                    <a:pt x="17593" y="17044"/>
                  </a:cubicBezTo>
                  <a:cubicBezTo>
                    <a:pt x="17527" y="17009"/>
                    <a:pt x="17492" y="17009"/>
                    <a:pt x="17471" y="17046"/>
                  </a:cubicBezTo>
                  <a:cubicBezTo>
                    <a:pt x="17449" y="17083"/>
                    <a:pt x="17428" y="17084"/>
                    <a:pt x="17394" y="17048"/>
                  </a:cubicBezTo>
                  <a:cubicBezTo>
                    <a:pt x="17363" y="17015"/>
                    <a:pt x="17324" y="17013"/>
                    <a:pt x="17280" y="17041"/>
                  </a:cubicBezTo>
                  <a:cubicBezTo>
                    <a:pt x="17243" y="17065"/>
                    <a:pt x="17154" y="17075"/>
                    <a:pt x="17084" y="17065"/>
                  </a:cubicBezTo>
                  <a:cubicBezTo>
                    <a:pt x="16971" y="17049"/>
                    <a:pt x="16959" y="17056"/>
                    <a:pt x="16981" y="17125"/>
                  </a:cubicBezTo>
                  <a:cubicBezTo>
                    <a:pt x="17015" y="17231"/>
                    <a:pt x="16982" y="17541"/>
                    <a:pt x="16934" y="17572"/>
                  </a:cubicBezTo>
                  <a:cubicBezTo>
                    <a:pt x="16913" y="17586"/>
                    <a:pt x="16868" y="17573"/>
                    <a:pt x="16834" y="17542"/>
                  </a:cubicBezTo>
                  <a:cubicBezTo>
                    <a:pt x="16801" y="17512"/>
                    <a:pt x="16726" y="17493"/>
                    <a:pt x="16669" y="17501"/>
                  </a:cubicBezTo>
                  <a:cubicBezTo>
                    <a:pt x="16582" y="17514"/>
                    <a:pt x="16563" y="17535"/>
                    <a:pt x="16555" y="17630"/>
                  </a:cubicBezTo>
                  <a:cubicBezTo>
                    <a:pt x="16549" y="17693"/>
                    <a:pt x="16535" y="17759"/>
                    <a:pt x="16525" y="17774"/>
                  </a:cubicBezTo>
                  <a:cubicBezTo>
                    <a:pt x="16488" y="17828"/>
                    <a:pt x="16042" y="17749"/>
                    <a:pt x="16049" y="17691"/>
                  </a:cubicBezTo>
                  <a:cubicBezTo>
                    <a:pt x="16057" y="17621"/>
                    <a:pt x="15894" y="17624"/>
                    <a:pt x="15842" y="17695"/>
                  </a:cubicBezTo>
                  <a:cubicBezTo>
                    <a:pt x="15821" y="17723"/>
                    <a:pt x="15704" y="17752"/>
                    <a:pt x="15583" y="17757"/>
                  </a:cubicBezTo>
                  <a:cubicBezTo>
                    <a:pt x="14590" y="17801"/>
                    <a:pt x="14291" y="17785"/>
                    <a:pt x="14290" y="17699"/>
                  </a:cubicBezTo>
                  <a:cubicBezTo>
                    <a:pt x="14289" y="17650"/>
                    <a:pt x="14453" y="17595"/>
                    <a:pt x="14698" y="17564"/>
                  </a:cubicBezTo>
                  <a:cubicBezTo>
                    <a:pt x="14780" y="17553"/>
                    <a:pt x="14867" y="17536"/>
                    <a:pt x="14889" y="17523"/>
                  </a:cubicBezTo>
                  <a:cubicBezTo>
                    <a:pt x="14911" y="17510"/>
                    <a:pt x="15331" y="17404"/>
                    <a:pt x="15823" y="17289"/>
                  </a:cubicBezTo>
                  <a:cubicBezTo>
                    <a:pt x="16314" y="17173"/>
                    <a:pt x="16720" y="17073"/>
                    <a:pt x="16724" y="17065"/>
                  </a:cubicBezTo>
                  <a:cubicBezTo>
                    <a:pt x="16729" y="17057"/>
                    <a:pt x="16737" y="16972"/>
                    <a:pt x="16741" y="16876"/>
                  </a:cubicBezTo>
                  <a:cubicBezTo>
                    <a:pt x="16745" y="16780"/>
                    <a:pt x="16758" y="16690"/>
                    <a:pt x="16771" y="16676"/>
                  </a:cubicBezTo>
                  <a:cubicBezTo>
                    <a:pt x="16785" y="16662"/>
                    <a:pt x="16919" y="16653"/>
                    <a:pt x="17071" y="16657"/>
                  </a:cubicBezTo>
                  <a:cubicBezTo>
                    <a:pt x="17547" y="16669"/>
                    <a:pt x="17800" y="16510"/>
                    <a:pt x="18118" y="15993"/>
                  </a:cubicBezTo>
                  <a:lnTo>
                    <a:pt x="18336" y="15638"/>
                  </a:lnTo>
                  <a:close/>
                  <a:moveTo>
                    <a:pt x="16403" y="17370"/>
                  </a:moveTo>
                  <a:cubicBezTo>
                    <a:pt x="16384" y="17383"/>
                    <a:pt x="16400" y="17392"/>
                    <a:pt x="16437" y="17392"/>
                  </a:cubicBezTo>
                  <a:cubicBezTo>
                    <a:pt x="16475" y="17392"/>
                    <a:pt x="16490" y="17383"/>
                    <a:pt x="16471" y="17370"/>
                  </a:cubicBezTo>
                  <a:cubicBezTo>
                    <a:pt x="16453" y="17357"/>
                    <a:pt x="16422" y="17357"/>
                    <a:pt x="16403" y="17370"/>
                  </a:cubicBezTo>
                  <a:close/>
                  <a:moveTo>
                    <a:pt x="14173" y="17688"/>
                  </a:moveTo>
                  <a:cubicBezTo>
                    <a:pt x="14248" y="17674"/>
                    <a:pt x="14359" y="17747"/>
                    <a:pt x="14359" y="17841"/>
                  </a:cubicBezTo>
                  <a:cubicBezTo>
                    <a:pt x="14359" y="17905"/>
                    <a:pt x="14338" y="17934"/>
                    <a:pt x="14287" y="17944"/>
                  </a:cubicBezTo>
                  <a:cubicBezTo>
                    <a:pt x="14241" y="17953"/>
                    <a:pt x="14209" y="17995"/>
                    <a:pt x="14200" y="18056"/>
                  </a:cubicBezTo>
                  <a:cubicBezTo>
                    <a:pt x="14190" y="18117"/>
                    <a:pt x="14171" y="18142"/>
                    <a:pt x="14145" y="18125"/>
                  </a:cubicBezTo>
                  <a:cubicBezTo>
                    <a:pt x="14118" y="18107"/>
                    <a:pt x="14102" y="18132"/>
                    <a:pt x="14096" y="18200"/>
                  </a:cubicBezTo>
                  <a:cubicBezTo>
                    <a:pt x="14090" y="18267"/>
                    <a:pt x="14065" y="18305"/>
                    <a:pt x="14020" y="18316"/>
                  </a:cubicBezTo>
                  <a:cubicBezTo>
                    <a:pt x="13983" y="18325"/>
                    <a:pt x="13933" y="18357"/>
                    <a:pt x="13908" y="18387"/>
                  </a:cubicBezTo>
                  <a:cubicBezTo>
                    <a:pt x="13878" y="18422"/>
                    <a:pt x="13799" y="18431"/>
                    <a:pt x="13682" y="18415"/>
                  </a:cubicBezTo>
                  <a:cubicBezTo>
                    <a:pt x="13552" y="18396"/>
                    <a:pt x="13501" y="18406"/>
                    <a:pt x="13491" y="18449"/>
                  </a:cubicBezTo>
                  <a:cubicBezTo>
                    <a:pt x="13474" y="18527"/>
                    <a:pt x="13012" y="18531"/>
                    <a:pt x="12966" y="18453"/>
                  </a:cubicBezTo>
                  <a:cubicBezTo>
                    <a:pt x="12916" y="18368"/>
                    <a:pt x="12669" y="18358"/>
                    <a:pt x="12650" y="18441"/>
                  </a:cubicBezTo>
                  <a:cubicBezTo>
                    <a:pt x="12632" y="18520"/>
                    <a:pt x="12443" y="18533"/>
                    <a:pt x="12398" y="18458"/>
                  </a:cubicBezTo>
                  <a:cubicBezTo>
                    <a:pt x="12379" y="18424"/>
                    <a:pt x="12348" y="18428"/>
                    <a:pt x="12299" y="18466"/>
                  </a:cubicBezTo>
                  <a:cubicBezTo>
                    <a:pt x="12243" y="18509"/>
                    <a:pt x="12192" y="18507"/>
                    <a:pt x="12066" y="18462"/>
                  </a:cubicBezTo>
                  <a:cubicBezTo>
                    <a:pt x="11973" y="18429"/>
                    <a:pt x="11889" y="18422"/>
                    <a:pt x="11869" y="18445"/>
                  </a:cubicBezTo>
                  <a:cubicBezTo>
                    <a:pt x="11848" y="18467"/>
                    <a:pt x="11802" y="18486"/>
                    <a:pt x="11765" y="18488"/>
                  </a:cubicBezTo>
                  <a:cubicBezTo>
                    <a:pt x="11727" y="18490"/>
                    <a:pt x="11542" y="18509"/>
                    <a:pt x="11354" y="18529"/>
                  </a:cubicBezTo>
                  <a:cubicBezTo>
                    <a:pt x="11109" y="18555"/>
                    <a:pt x="11005" y="18548"/>
                    <a:pt x="10992" y="18512"/>
                  </a:cubicBezTo>
                  <a:cubicBezTo>
                    <a:pt x="10982" y="18483"/>
                    <a:pt x="10989" y="18451"/>
                    <a:pt x="11008" y="18441"/>
                  </a:cubicBezTo>
                  <a:cubicBezTo>
                    <a:pt x="11094" y="18395"/>
                    <a:pt x="13483" y="17856"/>
                    <a:pt x="13496" y="17880"/>
                  </a:cubicBezTo>
                  <a:cubicBezTo>
                    <a:pt x="13505" y="17894"/>
                    <a:pt x="13524" y="17889"/>
                    <a:pt x="13541" y="17867"/>
                  </a:cubicBezTo>
                  <a:cubicBezTo>
                    <a:pt x="13591" y="17799"/>
                    <a:pt x="13876" y="17757"/>
                    <a:pt x="13897" y="17815"/>
                  </a:cubicBezTo>
                  <a:cubicBezTo>
                    <a:pt x="13922" y="17883"/>
                    <a:pt x="14077" y="17825"/>
                    <a:pt x="14116" y="17733"/>
                  </a:cubicBezTo>
                  <a:cubicBezTo>
                    <a:pt x="14128" y="17707"/>
                    <a:pt x="14148" y="17693"/>
                    <a:pt x="14173" y="17688"/>
                  </a:cubicBezTo>
                  <a:close/>
                  <a:moveTo>
                    <a:pt x="5610" y="18509"/>
                  </a:moveTo>
                  <a:lnTo>
                    <a:pt x="5426" y="18518"/>
                  </a:lnTo>
                  <a:lnTo>
                    <a:pt x="5243" y="18524"/>
                  </a:lnTo>
                  <a:lnTo>
                    <a:pt x="5243" y="18840"/>
                  </a:lnTo>
                  <a:lnTo>
                    <a:pt x="5243" y="19154"/>
                  </a:lnTo>
                  <a:lnTo>
                    <a:pt x="5420" y="19154"/>
                  </a:lnTo>
                  <a:cubicBezTo>
                    <a:pt x="5617" y="19154"/>
                    <a:pt x="5597" y="19200"/>
                    <a:pt x="5606" y="18729"/>
                  </a:cubicBezTo>
                  <a:lnTo>
                    <a:pt x="5610" y="18509"/>
                  </a:lnTo>
                  <a:close/>
                  <a:moveTo>
                    <a:pt x="5022" y="18845"/>
                  </a:moveTo>
                  <a:cubicBezTo>
                    <a:pt x="5000" y="18859"/>
                    <a:pt x="5005" y="18870"/>
                    <a:pt x="5037" y="18873"/>
                  </a:cubicBezTo>
                  <a:cubicBezTo>
                    <a:pt x="5065" y="18875"/>
                    <a:pt x="5083" y="18864"/>
                    <a:pt x="5073" y="18849"/>
                  </a:cubicBezTo>
                  <a:cubicBezTo>
                    <a:pt x="5064" y="18834"/>
                    <a:pt x="5041" y="18831"/>
                    <a:pt x="5022" y="18845"/>
                  </a:cubicBezTo>
                  <a:close/>
                  <a:moveTo>
                    <a:pt x="6094" y="19477"/>
                  </a:moveTo>
                  <a:cubicBezTo>
                    <a:pt x="6071" y="19476"/>
                    <a:pt x="6069" y="19518"/>
                    <a:pt x="6087" y="19621"/>
                  </a:cubicBezTo>
                  <a:cubicBezTo>
                    <a:pt x="6107" y="19741"/>
                    <a:pt x="6103" y="19767"/>
                    <a:pt x="6061" y="19786"/>
                  </a:cubicBezTo>
                  <a:cubicBezTo>
                    <a:pt x="5986" y="19819"/>
                    <a:pt x="5956" y="20294"/>
                    <a:pt x="6023" y="20379"/>
                  </a:cubicBezTo>
                  <a:cubicBezTo>
                    <a:pt x="6069" y="20437"/>
                    <a:pt x="6070" y="20441"/>
                    <a:pt x="6023" y="20472"/>
                  </a:cubicBezTo>
                  <a:cubicBezTo>
                    <a:pt x="5977" y="20502"/>
                    <a:pt x="5978" y="20507"/>
                    <a:pt x="6027" y="20566"/>
                  </a:cubicBezTo>
                  <a:cubicBezTo>
                    <a:pt x="6063" y="20608"/>
                    <a:pt x="6086" y="20708"/>
                    <a:pt x="6098" y="20878"/>
                  </a:cubicBezTo>
                  <a:cubicBezTo>
                    <a:pt x="6112" y="21071"/>
                    <a:pt x="6126" y="21127"/>
                    <a:pt x="6160" y="21119"/>
                  </a:cubicBezTo>
                  <a:cubicBezTo>
                    <a:pt x="6212" y="21106"/>
                    <a:pt x="6226" y="21014"/>
                    <a:pt x="6232" y="20682"/>
                  </a:cubicBezTo>
                  <a:cubicBezTo>
                    <a:pt x="6236" y="20472"/>
                    <a:pt x="6248" y="20420"/>
                    <a:pt x="6312" y="20334"/>
                  </a:cubicBezTo>
                  <a:lnTo>
                    <a:pt x="6386" y="20233"/>
                  </a:lnTo>
                  <a:lnTo>
                    <a:pt x="6331" y="20113"/>
                  </a:lnTo>
                  <a:cubicBezTo>
                    <a:pt x="6300" y="20047"/>
                    <a:pt x="6276" y="19963"/>
                    <a:pt x="6276" y="19928"/>
                  </a:cubicBezTo>
                  <a:cubicBezTo>
                    <a:pt x="6276" y="19893"/>
                    <a:pt x="6264" y="19844"/>
                    <a:pt x="6249" y="19818"/>
                  </a:cubicBezTo>
                  <a:cubicBezTo>
                    <a:pt x="6233" y="19792"/>
                    <a:pt x="6215" y="19721"/>
                    <a:pt x="6208" y="19661"/>
                  </a:cubicBezTo>
                  <a:cubicBezTo>
                    <a:pt x="6195" y="19550"/>
                    <a:pt x="6151" y="19478"/>
                    <a:pt x="6094" y="19477"/>
                  </a:cubicBezTo>
                  <a:close/>
                  <a:moveTo>
                    <a:pt x="5944" y="20687"/>
                  </a:moveTo>
                  <a:cubicBezTo>
                    <a:pt x="5940" y="20683"/>
                    <a:pt x="5933" y="20695"/>
                    <a:pt x="5922" y="20723"/>
                  </a:cubicBezTo>
                  <a:cubicBezTo>
                    <a:pt x="5882" y="20828"/>
                    <a:pt x="5891" y="20900"/>
                    <a:pt x="5944" y="20923"/>
                  </a:cubicBezTo>
                  <a:cubicBezTo>
                    <a:pt x="5970" y="20935"/>
                    <a:pt x="5996" y="20946"/>
                    <a:pt x="6003" y="20949"/>
                  </a:cubicBezTo>
                  <a:cubicBezTo>
                    <a:pt x="6010" y="20952"/>
                    <a:pt x="6000" y="20930"/>
                    <a:pt x="5982" y="20899"/>
                  </a:cubicBezTo>
                  <a:cubicBezTo>
                    <a:pt x="5964" y="20869"/>
                    <a:pt x="5950" y="20801"/>
                    <a:pt x="5950" y="20749"/>
                  </a:cubicBezTo>
                  <a:cubicBezTo>
                    <a:pt x="5950" y="20710"/>
                    <a:pt x="5948" y="20690"/>
                    <a:pt x="5944" y="2068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18" name="Group 363"/>
            <p:cNvGrpSpPr/>
            <p:nvPr/>
          </p:nvGrpSpPr>
          <p:grpSpPr>
            <a:xfrm>
              <a:off x="14896879" y="8725097"/>
              <a:ext cx="2327911" cy="1041402"/>
              <a:chOff x="0" y="0"/>
              <a:chExt cx="2327909" cy="1041401"/>
            </a:xfrm>
          </p:grpSpPr>
          <p:sp>
            <p:nvSpPr>
              <p:cNvPr id="26" name="Shape 362"/>
              <p:cNvSpPr/>
              <p:nvPr/>
            </p:nvSpPr>
            <p:spPr>
              <a:xfrm>
                <a:off x="44451" y="44451"/>
                <a:ext cx="2239010" cy="750412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6200" tIns="76200" rIns="76200" bIns="76200" numCol="1" anchor="t">
                <a:spAutoFit/>
              </a:bodyPr>
              <a:lstStyle/>
              <a:p>
                <a:pPr marL="40640" marR="40640" defTabSz="914400">
                  <a:buClr>
                    <a:srgbClr val="FF2600"/>
                  </a:buClr>
                  <a:buFont typeface="Times New Roman"/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800">
                    <a:latin typeface="+mn-lt"/>
                  </a:rPr>
                  <a:t> </a:t>
                </a:r>
                <a:r>
                  <a:rPr sz="3600">
                    <a:latin typeface="+mn-lt"/>
                  </a:rPr>
                  <a:t>ATLAS</a:t>
                </a:r>
                <a:r>
                  <a:rPr sz="1800">
                    <a:latin typeface="+mn-lt"/>
                  </a:rPr>
                  <a:t> </a:t>
                </a:r>
              </a:p>
            </p:txBody>
          </p:sp>
          <p:pic>
            <p:nvPicPr>
              <p:cNvPr id="27" name="Picture 26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2327909" cy="1041401"/>
              </a:xfrm>
              <a:prstGeom prst="rect">
                <a:avLst/>
              </a:prstGeom>
              <a:effectLst/>
            </p:spPr>
          </p:pic>
        </p:grpSp>
        <p:pic>
          <p:nvPicPr>
            <p:cNvPr id="19" name="Picture 18"/>
            <p:cNvPicPr>
              <a:picLocks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16782407" y="2723084"/>
              <a:ext cx="5929771" cy="1103625"/>
            </a:xfrm>
            <a:prstGeom prst="rect">
              <a:avLst/>
            </a:prstGeom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20" name="Group 367"/>
            <p:cNvGrpSpPr/>
            <p:nvPr/>
          </p:nvGrpSpPr>
          <p:grpSpPr>
            <a:xfrm>
              <a:off x="10140514" y="8224863"/>
              <a:ext cx="2327910" cy="1041402"/>
              <a:chOff x="0" y="0"/>
              <a:chExt cx="2327909" cy="1041401"/>
            </a:xfrm>
          </p:grpSpPr>
          <p:sp>
            <p:nvSpPr>
              <p:cNvPr id="24" name="Shape 366"/>
              <p:cNvSpPr/>
              <p:nvPr/>
            </p:nvSpPr>
            <p:spPr>
              <a:xfrm>
                <a:off x="44451" y="44451"/>
                <a:ext cx="2239010" cy="750412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6200" tIns="76200" rIns="76200" bIns="76200" numCol="1" anchor="t">
                <a:spAutoFit/>
              </a:bodyPr>
              <a:lstStyle/>
              <a:p>
                <a:pPr marL="40640" marR="40640" defTabSz="914400">
                  <a:buClr>
                    <a:srgbClr val="FF2600"/>
                  </a:buClr>
                  <a:buFont typeface="Times New Roman"/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800">
                    <a:latin typeface="+mn-lt"/>
                  </a:rPr>
                  <a:t> </a:t>
                </a:r>
                <a:r>
                  <a:rPr sz="3600">
                    <a:latin typeface="+mn-lt"/>
                  </a:rPr>
                  <a:t>ALICE</a:t>
                </a:r>
                <a:r>
                  <a:rPr sz="1800">
                    <a:latin typeface="+mn-lt"/>
                  </a:rPr>
                  <a:t> </a:t>
                </a:r>
              </a:p>
            </p:txBody>
          </p:sp>
          <p:pic>
            <p:nvPicPr>
              <p:cNvPr id="25" name="Picture 24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2327909" cy="10414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21" name="Group 370"/>
            <p:cNvGrpSpPr/>
            <p:nvPr/>
          </p:nvGrpSpPr>
          <p:grpSpPr>
            <a:xfrm>
              <a:off x="21100602" y="6030687"/>
              <a:ext cx="2327910" cy="1041402"/>
              <a:chOff x="0" y="0"/>
              <a:chExt cx="2327909" cy="1041401"/>
            </a:xfrm>
          </p:grpSpPr>
          <p:sp>
            <p:nvSpPr>
              <p:cNvPr id="22" name="Shape 369"/>
              <p:cNvSpPr/>
              <p:nvPr/>
            </p:nvSpPr>
            <p:spPr>
              <a:xfrm>
                <a:off x="44451" y="44451"/>
                <a:ext cx="2239010" cy="750412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6200" tIns="76200" rIns="76200" bIns="76200" numCol="1" anchor="t">
                <a:spAutoFit/>
              </a:bodyPr>
              <a:lstStyle/>
              <a:p>
                <a:pPr marL="40640" marR="40640" defTabSz="914400">
                  <a:buClr>
                    <a:srgbClr val="FF2600"/>
                  </a:buClr>
                  <a:buFont typeface="Times New Roman"/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800">
                    <a:latin typeface="+mn-lt"/>
                  </a:rPr>
                  <a:t> </a:t>
                </a:r>
                <a:r>
                  <a:rPr sz="3600">
                    <a:latin typeface="+mn-lt"/>
                  </a:rPr>
                  <a:t>LHCb</a:t>
                </a:r>
                <a:r>
                  <a:rPr sz="1800">
                    <a:latin typeface="+mn-lt"/>
                  </a:rPr>
                  <a:t> </a:t>
                </a:r>
              </a:p>
            </p:txBody>
          </p:sp>
          <p:pic>
            <p:nvPicPr>
              <p:cNvPr id="23" name="Picture 22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2327909" cy="1041401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1" name="TextBox 30"/>
          <p:cNvSpPr txBox="1"/>
          <p:nvPr/>
        </p:nvSpPr>
        <p:spPr>
          <a:xfrm>
            <a:off x="329786" y="3178043"/>
            <a:ext cx="9139120" cy="9705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sym typeface="Arial"/>
              </a:rPr>
              <a:t>ATLAS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cap="none" dirty="0" smtClean="0">
                <a:solidFill>
                  <a:srgbClr val="E3D88B"/>
                </a:solidFill>
                <a:latin typeface="Akkurat Std Italic" panose="02000503000000000000" pitchFamily="2" charset="0"/>
              </a:rPr>
              <a:t>Higgs physics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sym typeface="Arial"/>
              </a:rPr>
              <a:t>Beyond the standard model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cap="none" dirty="0">
              <a:solidFill>
                <a:srgbClr val="E3D88B"/>
              </a:solidFill>
              <a:latin typeface="+mn-l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sym typeface="Arial"/>
              </a:rPr>
              <a:t>LHCb</a:t>
            </a:r>
            <a:endParaRPr kumimoji="0" lang="en-US" sz="4800" b="1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sym typeface="Arial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cap="none" dirty="0" smtClean="0">
                <a:solidFill>
                  <a:srgbClr val="E3D88B"/>
                </a:solidFill>
                <a:latin typeface="Akkurat Std Italic" panose="02000503000000000000" pitchFamily="2" charset="0"/>
              </a:rPr>
              <a:t>rare decays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sym typeface="Arial"/>
              </a:rPr>
              <a:t>matter vs anti-matter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cap="none" dirty="0">
              <a:solidFill>
                <a:srgbClr val="E3D88B"/>
              </a:solidFill>
              <a:latin typeface="+mn-l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sym typeface="Arial"/>
              </a:rPr>
              <a:t>Alice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cap="none" dirty="0" smtClean="0">
                <a:solidFill>
                  <a:srgbClr val="E3D88B"/>
                </a:solidFill>
                <a:latin typeface="Akkurat Std Italic" panose="02000503000000000000" pitchFamily="2" charset="0"/>
              </a:rPr>
              <a:t>quark-gluon plasma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sym typeface="Arial"/>
              </a:rPr>
              <a:t>matter phase transitions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cap="none" dirty="0">
              <a:solidFill>
                <a:srgbClr val="E3D88B"/>
              </a:solidFill>
              <a:latin typeface="+mn-l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dirty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49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and private direct peering</a:t>
            </a:r>
            <a:endParaRPr lang="en-GB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58927" y="13101640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396" y="11616127"/>
            <a:ext cx="6419421" cy="1716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847" y="13071339"/>
            <a:ext cx="6009979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b="0" i="0" dirty="0">
                <a:solidFill>
                  <a:schemeClr val="tx1"/>
                </a:solidFill>
                <a:latin typeface="+mn-lt"/>
              </a:rPr>
              <a:t>For a quick summary on peering, see e.g. http://drpeering.net/core/ch4-Internet-Peering.html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6" y="2601086"/>
            <a:ext cx="9052381" cy="9256133"/>
          </a:xfrm>
          <a:prstGeom prst="rect">
            <a:avLst/>
          </a:prstGeom>
          <a:solidFill>
            <a:srgbClr val="E4D889"/>
          </a:solidFill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1332565" y="2304841"/>
            <a:ext cx="12478859" cy="9069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US" sz="4800" i="0" dirty="0">
                <a:solidFill>
                  <a:schemeClr val="tx1"/>
                </a:solidFill>
                <a:latin typeface="Akkurat Std Bold" panose="02000803000000000000" pitchFamily="2" charset="0"/>
              </a:rPr>
              <a:t>Network Data </a:t>
            </a:r>
            <a:r>
              <a:rPr lang="en-US" sz="4800" i="0" dirty="0" err="1">
                <a:solidFill>
                  <a:schemeClr val="tx1"/>
                </a:solidFill>
                <a:latin typeface="Akkurat Std Bold" panose="02000803000000000000" pitchFamily="2" charset="0"/>
              </a:rPr>
              <a:t>Centres</a:t>
            </a:r>
            <a:r>
              <a:rPr lang="en-US" sz="4800" i="0" dirty="0">
                <a:solidFill>
                  <a:schemeClr val="tx1"/>
                </a:solidFill>
                <a:latin typeface="Akkurat Std Bold" panose="02000803000000000000" pitchFamily="2" charset="0"/>
              </a:rPr>
              <a:t> and Housing</a:t>
            </a:r>
          </a:p>
          <a:p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pPr marL="685809" indent="-685809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1"/>
                </a:solidFill>
                <a:latin typeface="+mn-lt"/>
              </a:rPr>
              <a:t>the more ISPs are located together, </a:t>
            </a:r>
            <a:br>
              <a:rPr lang="en-US" sz="4800" b="0" i="0" dirty="0">
                <a:solidFill>
                  <a:schemeClr val="tx1"/>
                </a:solidFill>
                <a:latin typeface="+mn-lt"/>
              </a:rPr>
            </a:br>
            <a:r>
              <a:rPr lang="en-US" sz="4800" b="0" i="0" dirty="0">
                <a:solidFill>
                  <a:schemeClr val="tx1"/>
                </a:solidFill>
                <a:latin typeface="+mn-lt"/>
              </a:rPr>
              <a:t>the easier private peerings become</a:t>
            </a:r>
          </a:p>
          <a:p>
            <a:pPr marL="685809" indent="-685809">
              <a:buFont typeface="Arial" panose="020B0604020202020204" pitchFamily="34" charset="0"/>
              <a:buChar char="•"/>
            </a:pPr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pPr marL="685809" indent="-685809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1"/>
                </a:solidFill>
                <a:latin typeface="+mn-lt"/>
              </a:rPr>
              <a:t>parties ‘pay their own way’ to the housing location, and have their own equipment – so it’s not ‘free’</a:t>
            </a:r>
          </a:p>
          <a:p>
            <a:pPr marL="685809" indent="-685809">
              <a:buFont typeface="Arial" panose="020B0604020202020204" pitchFamily="34" charset="0"/>
              <a:buChar char="•"/>
            </a:pPr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pPr marL="685809" indent="-685809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1"/>
                </a:solidFill>
                <a:latin typeface="+mn-lt"/>
              </a:rPr>
              <a:t>peerings can be settlement-free or paid</a:t>
            </a:r>
          </a:p>
          <a:p>
            <a:endParaRPr lang="en-US" sz="4800" b="0" i="0" dirty="0">
              <a:solidFill>
                <a:schemeClr val="tx1"/>
              </a:solidFill>
              <a:latin typeface="+mn-lt"/>
            </a:endParaRPr>
          </a:p>
          <a:p>
            <a:pPr marL="685809" indent="-685809">
              <a:buFont typeface="Arial" panose="020B0604020202020204" pitchFamily="34" charset="0"/>
              <a:buChar char="•"/>
            </a:pPr>
            <a:r>
              <a:rPr lang="en-US" sz="4800" b="0" dirty="0">
                <a:solidFill>
                  <a:schemeClr val="tx1"/>
                </a:solidFill>
                <a:latin typeface="Akkurat Std Italic" panose="02000503000000000000" pitchFamily="2" charset="0"/>
              </a:rPr>
              <a:t>model takes traffic away from IX-</a:t>
            </a:r>
            <a:r>
              <a:rPr lang="en-US" sz="4800" b="0" dirty="0" err="1">
                <a:solidFill>
                  <a:schemeClr val="tx1"/>
                </a:solidFill>
                <a:latin typeface="Akkurat Std Italic" panose="02000503000000000000" pitchFamily="2" charset="0"/>
              </a:rPr>
              <a:t>es</a:t>
            </a:r>
            <a:endParaRPr lang="en-GB" sz="4800" b="0" dirty="0">
              <a:solidFill>
                <a:schemeClr val="tx1"/>
              </a:solidFill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</a:t>
            </a:r>
            <a:r>
              <a:rPr lang="en-US" dirty="0" err="1" smtClean="0"/>
              <a:t>Gbps</a:t>
            </a:r>
            <a:r>
              <a:rPr lang="en-US" dirty="0" smtClean="0"/>
              <a:t> and up … beyond the LHC!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58575"/>
            <a:ext cx="14316891" cy="11857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003" y="7702809"/>
            <a:ext cx="4883088" cy="2687336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003" y="3199128"/>
            <a:ext cx="4883088" cy="3648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59949" y="3014473"/>
            <a:ext cx="3829575" cy="18671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3600" b="0" i="0" dirty="0" err="1">
                <a:latin typeface="+mn-lt"/>
              </a:rPr>
              <a:t>Thuis</a:t>
            </a:r>
            <a:r>
              <a:rPr lang="en-US" sz="3600" b="0" i="0" dirty="0">
                <a:latin typeface="+mn-lt"/>
              </a:rPr>
              <a:t> ‘</a:t>
            </a:r>
            <a:r>
              <a:rPr lang="en-US" sz="3600" b="0" i="0" dirty="0" err="1">
                <a:latin typeface="+mn-lt"/>
              </a:rPr>
              <a:t>FttH</a:t>
            </a:r>
            <a:r>
              <a:rPr lang="en-US" sz="3600" b="0" i="0" dirty="0">
                <a:latin typeface="+mn-lt"/>
              </a:rPr>
              <a:t>’</a:t>
            </a:r>
          </a:p>
          <a:p>
            <a:pPr algn="r"/>
            <a:r>
              <a:rPr lang="en-US" sz="3600" i="0" dirty="0" smtClean="0">
                <a:latin typeface="+mn-lt"/>
              </a:rPr>
              <a:t>~0.1 – 1 </a:t>
            </a:r>
            <a:r>
              <a:rPr lang="en-US" sz="3600" i="0" dirty="0" err="1" smtClean="0">
                <a:latin typeface="+mn-lt"/>
              </a:rPr>
              <a:t>Gbps</a:t>
            </a:r>
            <a:r>
              <a:rPr lang="en-US" sz="3600" b="0" i="0" dirty="0" smtClean="0">
                <a:latin typeface="+mn-lt"/>
              </a:rPr>
              <a:t> </a:t>
            </a:r>
            <a:r>
              <a:rPr lang="en-US" sz="3600" b="0" i="0" dirty="0">
                <a:latin typeface="+mn-lt"/>
              </a:rPr>
              <a:t>BX</a:t>
            </a:r>
          </a:p>
          <a:p>
            <a:pPr algn="r"/>
            <a:r>
              <a:rPr lang="en-US" sz="3600" b="0" i="0" dirty="0">
                <a:latin typeface="+mn-lt"/>
              </a:rPr>
              <a:t>single </a:t>
            </a:r>
            <a:r>
              <a:rPr lang="en-US" sz="3600" b="0" i="0" dirty="0" smtClean="0">
                <a:latin typeface="+mn-lt"/>
              </a:rPr>
              <a:t>strand </a:t>
            </a:r>
            <a:r>
              <a:rPr lang="en-US" sz="3600" b="0" i="0" dirty="0">
                <a:latin typeface="+mn-lt"/>
              </a:rPr>
              <a:t>SC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14929" y="7548921"/>
            <a:ext cx="4374596" cy="29751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3600" b="0" i="0" dirty="0" err="1">
                <a:latin typeface="+mn-lt"/>
              </a:rPr>
              <a:t>vergelijk</a:t>
            </a:r>
            <a:r>
              <a:rPr lang="en-US" sz="3600" b="0" i="0" dirty="0">
                <a:latin typeface="+mn-lt"/>
              </a:rPr>
              <a:t>:</a:t>
            </a:r>
            <a:br>
              <a:rPr lang="en-US" sz="3600" b="0" i="0" dirty="0">
                <a:latin typeface="+mn-lt"/>
              </a:rPr>
            </a:br>
            <a:r>
              <a:rPr lang="en-US" sz="3600" b="0" i="0" dirty="0">
                <a:latin typeface="+mn-lt"/>
              </a:rPr>
              <a:t>VDSL BR </a:t>
            </a:r>
            <a:r>
              <a:rPr lang="en-US" sz="3600" b="0" i="0" dirty="0" err="1">
                <a:latin typeface="+mn-lt"/>
              </a:rPr>
              <a:t>straatkast</a:t>
            </a:r>
            <a:endParaRPr lang="en-US" sz="3600" b="0" i="0" dirty="0">
              <a:latin typeface="+mn-lt"/>
            </a:endParaRPr>
          </a:p>
          <a:p>
            <a:pPr algn="r"/>
            <a:r>
              <a:rPr lang="en-US" sz="3600" b="0" i="0" dirty="0" err="1">
                <a:latin typeface="+mn-lt"/>
              </a:rPr>
              <a:t>voor</a:t>
            </a:r>
            <a:r>
              <a:rPr lang="en-US" sz="3600" b="0" i="0" dirty="0">
                <a:latin typeface="+mn-lt"/>
              </a:rPr>
              <a:t> </a:t>
            </a:r>
            <a:r>
              <a:rPr lang="en-US" sz="3600" b="0" i="0" dirty="0" err="1">
                <a:latin typeface="+mn-lt"/>
              </a:rPr>
              <a:t>als</a:t>
            </a:r>
            <a:r>
              <a:rPr lang="en-US" sz="3600" b="0" i="0" dirty="0">
                <a:latin typeface="+mn-lt"/>
              </a:rPr>
              <a:t> je nog </a:t>
            </a:r>
            <a:br>
              <a:rPr lang="en-US" sz="3600" b="0" i="0" dirty="0">
                <a:latin typeface="+mn-lt"/>
              </a:rPr>
            </a:br>
            <a:r>
              <a:rPr lang="en-US" sz="3600" b="0" i="0" dirty="0">
                <a:latin typeface="+mn-lt"/>
              </a:rPr>
              <a:t>op </a:t>
            </a:r>
            <a:r>
              <a:rPr lang="en-US" sz="3600" b="0" i="0" dirty="0" err="1">
                <a:latin typeface="+mn-lt"/>
              </a:rPr>
              <a:t>xDSL</a:t>
            </a:r>
            <a:r>
              <a:rPr lang="en-US" sz="3600" b="0" i="0" dirty="0">
                <a:latin typeface="+mn-lt"/>
              </a:rPr>
              <a:t> </a:t>
            </a:r>
            <a:r>
              <a:rPr lang="en-US" sz="3600" b="0" i="0" dirty="0" err="1">
                <a:latin typeface="+mn-lt"/>
              </a:rPr>
              <a:t>koper</a:t>
            </a:r>
            <a:r>
              <a:rPr lang="en-US" sz="3600" b="0" i="0" dirty="0">
                <a:latin typeface="+mn-lt"/>
              </a:rPr>
              <a:t> </a:t>
            </a:r>
            <a:r>
              <a:rPr lang="en-US" sz="3600" b="0" i="0" dirty="0" smtClean="0">
                <a:latin typeface="+mn-lt"/>
              </a:rPr>
              <a:t>zit</a:t>
            </a:r>
          </a:p>
          <a:p>
            <a:pPr algn="r"/>
            <a:r>
              <a:rPr lang="en-US" sz="3600" i="0" dirty="0" smtClean="0">
                <a:latin typeface="+mn-lt"/>
              </a:rPr>
              <a:t>0.02-0.2 </a:t>
            </a:r>
            <a:r>
              <a:rPr lang="en-US" sz="3600" i="0" dirty="0" err="1" smtClean="0">
                <a:latin typeface="+mn-lt"/>
              </a:rPr>
              <a:t>Gbps</a:t>
            </a:r>
            <a:endParaRPr lang="en-US" sz="3600" i="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16890" y="11564143"/>
            <a:ext cx="4063613" cy="2051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000" i="0" dirty="0">
                <a:latin typeface="+mn-lt"/>
              </a:rPr>
              <a:t>Nikhef </a:t>
            </a:r>
            <a:br>
              <a:rPr lang="en-US" sz="4000" i="0" dirty="0">
                <a:latin typeface="+mn-lt"/>
              </a:rPr>
            </a:br>
            <a:r>
              <a:rPr lang="en-US" sz="4000" i="0" dirty="0">
                <a:latin typeface="+mn-lt"/>
              </a:rPr>
              <a:t>Data Processing</a:t>
            </a:r>
          </a:p>
          <a:p>
            <a:r>
              <a:rPr lang="en-US" sz="4000" i="0" dirty="0">
                <a:latin typeface="+mn-lt"/>
              </a:rPr>
              <a:t>Facility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533" y="4877018"/>
            <a:ext cx="2566176" cy="1717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3" y="12240405"/>
            <a:ext cx="3536357" cy="13755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806866" y="12124923"/>
            <a:ext cx="5567362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330 </a:t>
            </a:r>
            <a:r>
              <a:rPr kumimoji="0" lang="en-GB" sz="4000" b="0" i="0" u="none" strike="noStrike" cap="none" spc="0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Gbps</a:t>
            </a:r>
            <a:r>
              <a:rPr kumimoji="0" lang="en-GB" sz="4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– 1200 </a:t>
            </a:r>
            <a:r>
              <a:rPr kumimoji="0" lang="en-GB" sz="4000" b="0" i="0" u="none" strike="noStrike" cap="none" spc="0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Gbps</a:t>
            </a:r>
            <a:endParaRPr kumimoji="0" lang="en-GB" sz="4000" b="0" i="0" u="none" strike="noStrike" cap="none" spc="0" normalizeH="0" baseline="0" dirty="0" smtClean="0">
              <a:ln>
                <a:noFill/>
              </a:ln>
              <a:solidFill>
                <a:srgbClr val="C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767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peering infra for ‘big data’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81" y="1869959"/>
            <a:ext cx="16625888" cy="1180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dirty="0" smtClean="0"/>
              <a:t>Our science data looks akin to a </a:t>
            </a:r>
            <a:r>
              <a:rPr lang="en-GB" sz="8000" dirty="0" err="1" smtClean="0"/>
              <a:t>DDoS</a:t>
            </a:r>
            <a:endParaRPr lang="en-GB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446" y="2481467"/>
            <a:ext cx="13307258" cy="99398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314" y="12497740"/>
            <a:ext cx="232600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0" i="0" dirty="0" smtClean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sym typeface="Akkurat Std Mono"/>
              </a:rPr>
              <a:t>evaluating </a:t>
            </a:r>
            <a:r>
              <a:rPr lang="en-GB" sz="6600" b="0" i="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sym typeface="Akkurat Std Mono"/>
              </a:rPr>
              <a:t>resilience to </a:t>
            </a:r>
            <a:r>
              <a:rPr lang="en-GB" sz="6600" b="0" i="0" dirty="0" smtClean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sym typeface="Akkurat Std Mono"/>
              </a:rPr>
              <a:t>cyberattack </a:t>
            </a:r>
            <a:r>
              <a:rPr lang="en-GB" sz="6600" b="0" i="0" dirty="0" smtClean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sym typeface="Akkurat Std Mono"/>
              </a:rPr>
              <a:t>– in a cooperative way</a:t>
            </a:r>
            <a:endParaRPr lang="en-GB" dirty="0">
              <a:latin typeface="Akkurat Std Italic" panose="02000503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" y="2566948"/>
            <a:ext cx="13218686" cy="88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Touching the networks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0" y="1885743"/>
            <a:ext cx="15111504" cy="1150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597" y="5136585"/>
            <a:ext cx="4040248" cy="43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Some quick housing facts</a:t>
            </a:r>
            <a:endParaRPr lang="en-GB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390779" y="11192334"/>
            <a:ext cx="12099466" cy="24211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~21% additional power needed for cooling</a:t>
            </a:r>
          </a:p>
          <a:p>
            <a:pPr algn="r"/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surplus heat (3500 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GJoule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/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yr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, ~112 </a:t>
            </a: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kW-</a:t>
            </a:r>
            <a:r>
              <a:rPr lang="en-US" sz="4800" b="0" i="0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yr</a:t>
            </a: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) 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/>
            </a:r>
            <a:b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linked </a:t>
            </a: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to student 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housing via an STES</a:t>
            </a:r>
            <a:endParaRPr lang="en-US" sz="4800" b="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909"/>
            <a:ext cx="7259653" cy="118240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680" y="2033339"/>
            <a:ext cx="11086672" cy="8845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540" y="2438180"/>
            <a:ext cx="11523336" cy="1128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just"/>
            <a:r>
              <a:rPr lang="en-US" sz="6000" b="0" i="0" dirty="0">
                <a:solidFill>
                  <a:srgbClr val="E3D88A"/>
                </a:solidFill>
                <a:latin typeface="Akkurat Std Bold" panose="02000803000000000000" pitchFamily="2" charset="0"/>
              </a:rPr>
              <a:t>~180 networks, 33 carriers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311" y="11130732"/>
            <a:ext cx="3250045" cy="22509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0950" y="4342990"/>
            <a:ext cx="10655161" cy="6114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2.5 MW redundant power, A+B feed</a:t>
            </a:r>
          </a:p>
          <a:p>
            <a:endParaRPr lang="en-US" sz="4800" b="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  <a:p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Data Processing Facility (400 kW)</a:t>
            </a:r>
          </a:p>
          <a:p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high-power ~9kW/rack, 24 C</a:t>
            </a:r>
            <a:b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endParaRPr lang="en-US" sz="4800" b="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  <a:p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Housing facility ~4kW/rack</a:t>
            </a: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, ~18 C</a:t>
            </a:r>
          </a:p>
          <a:p>
            <a:endParaRPr lang="en-US" sz="4800" b="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  <a:p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many </a:t>
            </a:r>
            <a:r>
              <a:rPr lang="en-US" sz="4800" b="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energy optimization methods …</a:t>
            </a:r>
          </a:p>
        </p:txBody>
      </p:sp>
    </p:spTree>
    <p:extLst>
      <p:ext uri="{BB962C8B-B14F-4D97-AF65-F5344CB8AC3E}">
        <p14:creationId xmlns:p14="http://schemas.microsoft.com/office/powerpoint/2010/main" val="36049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8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37" y="5551167"/>
            <a:ext cx="3861888" cy="27078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Infrastructures for Research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16985963" y="8633339"/>
            <a:ext cx="7091317" cy="4770437"/>
          </a:xfrm>
        </p:spPr>
        <p:txBody>
          <a:bodyPr/>
          <a:lstStyle/>
          <a:p>
            <a:pPr marL="40641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~</a:t>
            </a:r>
            <a:r>
              <a:rPr lang="en-US" sz="4000" dirty="0">
                <a:solidFill>
                  <a:srgbClr val="6F2575"/>
                </a:solidFill>
              </a:rPr>
              <a:t>5 petabyte </a:t>
            </a:r>
            <a:r>
              <a:rPr lang="en-US" sz="4000" dirty="0" smtClean="0">
                <a:solidFill>
                  <a:srgbClr val="6F2575"/>
                </a:solidFill>
              </a:rPr>
              <a:t>of data hosted at Nikhef, read by all 7000 cores that cannot wait … </a:t>
            </a:r>
          </a:p>
          <a:p>
            <a:pPr marL="40641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each one reads </a:t>
            </a:r>
            <a:br>
              <a:rPr lang="en-US" sz="4000" dirty="0" smtClean="0">
                <a:solidFill>
                  <a:srgbClr val="6F2575"/>
                </a:solidFill>
              </a:rPr>
            </a:br>
            <a:r>
              <a:rPr lang="en-US" sz="4000" dirty="0" smtClean="0">
                <a:solidFill>
                  <a:srgbClr val="6F2575"/>
                </a:solidFill>
              </a:rPr>
              <a:t>	~10MB </a:t>
            </a:r>
            <a:r>
              <a:rPr lang="en-US" sz="4000" dirty="0">
                <a:solidFill>
                  <a:srgbClr val="6F2575"/>
                </a:solidFill>
              </a:rPr>
              <a:t>per </a:t>
            </a:r>
            <a:r>
              <a:rPr lang="en-US" sz="4000" dirty="0" smtClean="0">
                <a:solidFill>
                  <a:srgbClr val="6F2575"/>
                </a:solidFill>
              </a:rPr>
              <a:t>second</a:t>
            </a:r>
          </a:p>
          <a:p>
            <a:pPr marL="40641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while taking in data </a:t>
            </a:r>
            <a:br>
              <a:rPr lang="en-US" sz="4000" dirty="0" smtClean="0">
                <a:solidFill>
                  <a:srgbClr val="6F2575"/>
                </a:solidFill>
              </a:rPr>
            </a:br>
            <a:r>
              <a:rPr lang="en-US" sz="4000" dirty="0" smtClean="0">
                <a:solidFill>
                  <a:srgbClr val="6F2575"/>
                </a:solidFill>
              </a:rPr>
              <a:t>from around the world</a:t>
            </a:r>
            <a:endParaRPr lang="en-US" sz="4000" dirty="0">
              <a:solidFill>
                <a:srgbClr val="6F257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00" y="4369198"/>
            <a:ext cx="3597275" cy="2178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76838"/>
            <a:ext cx="4137170" cy="2824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31814" y="2031410"/>
            <a:ext cx="3383940" cy="168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en-US" sz="4800" b="0" i="0" dirty="0" smtClean="0">
                <a:latin typeface="Akkurat Std Bold" panose="02000803000000000000" pitchFamily="2" charset="0"/>
              </a:rPr>
              <a:t>Networked</a:t>
            </a:r>
            <a:br>
              <a:rPr lang="en-US" sz="4800" b="0" i="0" dirty="0" smtClean="0">
                <a:latin typeface="Akkurat Std Bold" panose="02000803000000000000" pitchFamily="2" charset="0"/>
              </a:rPr>
            </a:br>
            <a:r>
              <a:rPr lang="en-US" sz="4800" b="0" i="0" dirty="0" smtClean="0">
                <a:latin typeface="Akkurat Std Bold" panose="02000803000000000000" pitchFamily="2" charset="0"/>
              </a:rPr>
              <a:t>computing</a:t>
            </a:r>
            <a:endParaRPr lang="en-GB" sz="4800" b="0" i="0" dirty="0">
              <a:latin typeface="Akkurat Std Bold" panose="02000803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53452" y="2400742"/>
            <a:ext cx="6304610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nl-NL" sz="4800" b="0" i="0" dirty="0" smtClean="0">
                <a:latin typeface="Akkurat Std Bold" panose="02000803000000000000" pitchFamily="2" charset="0"/>
              </a:rPr>
              <a:t>Parallel Data Storage</a:t>
            </a:r>
            <a:endParaRPr lang="nl-NL" sz="4800" b="0" i="0" dirty="0">
              <a:latin typeface="Akkurat Std Bold" panose="02000803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0366" y="2408477"/>
            <a:ext cx="6248505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en-US" sz="4800" b="0" i="0" dirty="0">
                <a:latin typeface="Akkurat Std Bold" panose="02000803000000000000" pitchFamily="2" charset="0"/>
              </a:rPr>
              <a:t>Secure Collaboration</a:t>
            </a:r>
            <a:endParaRPr lang="en-GB" sz="4800" b="0" i="0" dirty="0">
              <a:latin typeface="Akkurat Std Bold" panose="02000803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305" y="3600727"/>
            <a:ext cx="4634888" cy="5316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248" y="3778667"/>
            <a:ext cx="2070923" cy="2273147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1344" y="3582247"/>
            <a:ext cx="5988827" cy="3404936"/>
          </a:xfrm>
          <a:prstGeom prst="rect">
            <a:avLst/>
          </a:prstGeom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9557760" y="9874920"/>
            <a:ext cx="6096000" cy="2462581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1" indent="0">
              <a:buNone/>
            </a:pPr>
            <a:r>
              <a:rPr lang="en-US" sz="4000" dirty="0">
                <a:solidFill>
                  <a:srgbClr val="6F2575"/>
                </a:solidFill>
              </a:rPr>
              <a:t>7000 </a:t>
            </a:r>
            <a:r>
              <a:rPr lang="en-US" sz="4000" dirty="0" smtClean="0">
                <a:solidFill>
                  <a:srgbClr val="6F2575"/>
                </a:solidFill>
              </a:rPr>
              <a:t>compute cores </a:t>
            </a:r>
            <a:r>
              <a:rPr lang="en-US" sz="4000" dirty="0">
                <a:solidFill>
                  <a:srgbClr val="6F2575"/>
                </a:solidFill>
              </a:rPr>
              <a:t/>
            </a:r>
            <a:br>
              <a:rPr lang="en-US" sz="4000" dirty="0">
                <a:solidFill>
                  <a:srgbClr val="6F2575"/>
                </a:solidFill>
              </a:rPr>
            </a:br>
            <a:r>
              <a:rPr lang="en-US" sz="4000" dirty="0" smtClean="0">
                <a:solidFill>
                  <a:srgbClr val="6F2575"/>
                </a:solidFill>
              </a:rPr>
              <a:t>(~</a:t>
            </a:r>
            <a:r>
              <a:rPr lang="en-US" sz="4000" dirty="0">
                <a:solidFill>
                  <a:srgbClr val="6F2575"/>
                </a:solidFill>
              </a:rPr>
              <a:t>300 servers) </a:t>
            </a:r>
            <a:r>
              <a:rPr lang="en-US" sz="4000" dirty="0" smtClean="0">
                <a:solidFill>
                  <a:srgbClr val="6F2575"/>
                </a:solidFill>
              </a:rPr>
              <a:t>working 24 </a:t>
            </a:r>
            <a:r>
              <a:rPr lang="en-US" sz="4000" dirty="0" err="1" smtClean="0">
                <a:solidFill>
                  <a:srgbClr val="6F2575"/>
                </a:solidFill>
              </a:rPr>
              <a:t>hrs</a:t>
            </a:r>
            <a:r>
              <a:rPr lang="en-US" sz="4000" dirty="0" smtClean="0">
                <a:solidFill>
                  <a:srgbClr val="6F2575"/>
                </a:solidFill>
              </a:rPr>
              <a:t> per day</a:t>
            </a:r>
          </a:p>
          <a:p>
            <a:pPr marL="40641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with &gt;97% </a:t>
            </a:r>
            <a:r>
              <a:rPr lang="en-US" sz="4000" dirty="0" err="1" smtClean="0">
                <a:solidFill>
                  <a:srgbClr val="6F2575"/>
                </a:solidFill>
              </a:rPr>
              <a:t>utilisation</a:t>
            </a:r>
            <a:endParaRPr lang="en-US" sz="4000" dirty="0">
              <a:solidFill>
                <a:srgbClr val="6F2575"/>
              </a:solidFill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633189" y="8633339"/>
            <a:ext cx="7741920" cy="4770437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1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trusted global federation of researchers, organized in communities with common access policies</a:t>
            </a:r>
          </a:p>
          <a:p>
            <a:pPr marL="40641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usage metering for fair sharing</a:t>
            </a:r>
          </a:p>
          <a:p>
            <a:pPr marL="40641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prevent abuse of Nikhef, SURF, and EGI global infrastructure</a:t>
            </a:r>
            <a:endParaRPr lang="en-US" sz="4000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to become a </a:t>
            </a:r>
            <a:r>
              <a:rPr lang="en-US" dirty="0" err="1" smtClean="0"/>
              <a:t>DDoS</a:t>
            </a:r>
            <a:r>
              <a:rPr lang="en-US" dirty="0" smtClean="0"/>
              <a:t> victim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5" name="Picture 2" descr="http://www.sunsoftonline.com/wp/wp-content/uploads/2014/01/Cyber-Threat-Landsc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5" y="1853019"/>
            <a:ext cx="19724716" cy="11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5343632" y="7310066"/>
            <a:ext cx="11102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From Cyber Warfare: Techniques, Tactics and Tools for Security Practitioners; Jason </a:t>
            </a:r>
            <a:r>
              <a:rPr lang="en-US" sz="1600" dirty="0" err="1">
                <a:solidFill>
                  <a:schemeClr val="tx1">
                    <a:lumMod val="65000"/>
                  </a:schemeClr>
                </a:solidFill>
              </a:rPr>
              <a:t>Andress</a:t>
            </a:r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, Steve </a:t>
            </a:r>
            <a:r>
              <a:rPr lang="en-US" sz="1600" dirty="0" err="1">
                <a:solidFill>
                  <a:schemeClr val="tx1">
                    <a:lumMod val="65000"/>
                  </a:schemeClr>
                </a:solidFill>
              </a:rPr>
              <a:t>Winterfeld</a:t>
            </a:r>
            <a:endParaRPr lang="en-US" sz="16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5272" y="4005786"/>
            <a:ext cx="9196014" cy="7776488"/>
          </a:xfrm>
          <a:prstGeom prst="rect">
            <a:avLst/>
          </a:prstGeom>
          <a:solidFill>
            <a:srgbClr val="F8F8F8">
              <a:alpha val="80000"/>
            </a:srgbClr>
          </a:solidFill>
          <a:ln w="12700" cap="flat">
            <a:noFill/>
            <a:miter lim="400000"/>
          </a:ln>
          <a:effectLst>
            <a:glow rad="101600">
              <a:srgbClr val="E4D889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80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Organised</a:t>
            </a:r>
            <a:r>
              <a:rPr kumimoji="0" lang="en-US" sz="48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 groups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Extortion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Anti-competitive </a:t>
            </a:r>
            <a:br>
              <a:rPr lang="en-US" sz="4400" b="0" i="0" dirty="0" smtClean="0">
                <a:solidFill>
                  <a:schemeClr val="bg1"/>
                </a:solidFill>
                <a:latin typeface="+mn-lt"/>
              </a:rPr>
            </a:b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practices (inside and outside)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Hacktivism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APTs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44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i="0" dirty="0" smtClean="0">
                <a:solidFill>
                  <a:schemeClr val="bg1"/>
                </a:solidFill>
                <a:latin typeface="+mn-lt"/>
              </a:rPr>
              <a:t>Individuals also </a:t>
            </a:r>
            <a:r>
              <a:rPr lang="en-US" sz="4800" dirty="0" smtClean="0">
                <a:solidFill>
                  <a:schemeClr val="bg1"/>
                </a:solidFill>
                <a:latin typeface="Akkurat Std Italic" panose="02000503000000000000" pitchFamily="2" charset="0"/>
              </a:rPr>
              <a:t>very</a:t>
            </a:r>
            <a:r>
              <a:rPr lang="en-US" sz="4800" i="0" dirty="0" smtClean="0">
                <a:solidFill>
                  <a:schemeClr val="bg1"/>
                </a:solidFill>
                <a:latin typeface="+mn-lt"/>
              </a:rPr>
              <a:t> common </a:t>
            </a:r>
            <a:endParaRPr kumimoji="0" lang="en-US" sz="48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attacking your game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Helvetica Neue"/>
              </a:rPr>
              <a:t> opponent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i="0" baseline="0" dirty="0" smtClean="0">
                <a:solidFill>
                  <a:schemeClr val="bg1"/>
                </a:solidFill>
                <a:latin typeface="+mn-lt"/>
              </a:rPr>
              <a:t>attacking</a:t>
            </a: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 your school </a:t>
            </a:r>
            <a:br>
              <a:rPr lang="en-US" sz="4400" b="0" i="0" dirty="0" smtClean="0">
                <a:solidFill>
                  <a:schemeClr val="bg1"/>
                </a:solidFill>
                <a:latin typeface="+mn-lt"/>
              </a:rPr>
            </a:br>
            <a:r>
              <a:rPr lang="en-US" sz="4400" b="0" i="0" dirty="0" smtClean="0">
                <a:solidFill>
                  <a:schemeClr val="bg1"/>
                </a:solidFill>
                <a:latin typeface="+mn-lt"/>
              </a:rPr>
              <a:t>to get your exam deferred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948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‘Did you order your </a:t>
            </a:r>
            <a:r>
              <a:rPr lang="en-US" dirty="0" err="1" smtClean="0"/>
              <a:t>DDoS</a:t>
            </a:r>
            <a:r>
              <a:rPr lang="en-US" dirty="0" smtClean="0"/>
              <a:t> today?’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885" y="7532262"/>
            <a:ext cx="11895567" cy="5927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3172268"/>
            <a:ext cx="10836300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GB" sz="2400" b="0" i="0" dirty="0" smtClean="0">
                <a:latin typeface="Akkurat Std Light" panose="02000303000000000000" pitchFamily="2" charset="0"/>
              </a:rPr>
              <a:t>Traffic graph source</a:t>
            </a:r>
            <a:r>
              <a:rPr lang="en-GB" sz="2400" b="0" i="0" dirty="0">
                <a:latin typeface="Akkurat Std Light" panose="02000303000000000000" pitchFamily="2" charset="0"/>
              </a:rPr>
              <a:t>: https://blog.cloudflare.com/the-new-ddos-landscape/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8" y="2352943"/>
            <a:ext cx="15107749" cy="6972808"/>
          </a:xfrm>
        </p:spPr>
      </p:pic>
    </p:spTree>
    <p:extLst>
      <p:ext uri="{BB962C8B-B14F-4D97-AF65-F5344CB8AC3E}">
        <p14:creationId xmlns:p14="http://schemas.microsoft.com/office/powerpoint/2010/main" val="3219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Nikhef – </a:t>
            </a:r>
            <a:r>
              <a:rPr lang="en-GB" dirty="0" err="1" smtClean="0"/>
              <a:t>astroparticle</a:t>
            </a:r>
            <a:r>
              <a:rPr lang="en-GB" dirty="0" smtClean="0"/>
              <a:t> physics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8329613" y="2452050"/>
            <a:ext cx="15820044" cy="10832559"/>
            <a:chOff x="7807264" y="2476774"/>
            <a:chExt cx="16281611" cy="10521639"/>
          </a:xfrm>
        </p:grpSpPr>
        <p:pic>
          <p:nvPicPr>
            <p:cNvPr id="5" name="image27.jpg" descr="Xe1T_GS.jp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l="51470" b="34934"/>
            <a:stretch>
              <a:fillRect/>
            </a:stretch>
          </p:blipFill>
          <p:spPr>
            <a:xfrm>
              <a:off x="17304280" y="2476774"/>
              <a:ext cx="6225552" cy="62562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image37.jpg" descr="cover_picture_AERA.jp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b="12283"/>
            <a:stretch>
              <a:fillRect/>
            </a:stretch>
          </p:blipFill>
          <p:spPr>
            <a:xfrm>
              <a:off x="8325856" y="2476774"/>
              <a:ext cx="8782896" cy="57780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asted-image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t="24590"/>
            <a:stretch>
              <a:fillRect/>
            </a:stretch>
          </p:blipFill>
          <p:spPr>
            <a:xfrm>
              <a:off x="13180401" y="9013849"/>
              <a:ext cx="10908474" cy="3818152"/>
            </a:xfrm>
            <a:prstGeom prst="rect">
              <a:avLst/>
            </a:prstGeom>
            <a:ln w="12700"/>
          </p:spPr>
        </p:pic>
        <p:sp>
          <p:nvSpPr>
            <p:cNvPr id="8" name="Shape 327"/>
            <p:cNvSpPr/>
            <p:nvPr/>
          </p:nvSpPr>
          <p:spPr>
            <a:xfrm>
              <a:off x="8525558" y="2701525"/>
              <a:ext cx="3891813" cy="50820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400" dirty="0"/>
                <a:t>Pierre Auger - cosmic rays</a:t>
              </a:r>
            </a:p>
          </p:txBody>
        </p:sp>
        <p:sp>
          <p:nvSpPr>
            <p:cNvPr id="9" name="Shape 328"/>
            <p:cNvSpPr/>
            <p:nvPr/>
          </p:nvSpPr>
          <p:spPr>
            <a:xfrm>
              <a:off x="17528558" y="2701525"/>
              <a:ext cx="3380384" cy="50820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400"/>
                <a:t>Xenon1T - Dark Matter</a:t>
              </a:r>
            </a:p>
          </p:txBody>
        </p:sp>
        <p:sp>
          <p:nvSpPr>
            <p:cNvPr id="10" name="Shape 329"/>
            <p:cNvSpPr/>
            <p:nvPr/>
          </p:nvSpPr>
          <p:spPr>
            <a:xfrm>
              <a:off x="13715102" y="9259145"/>
              <a:ext cx="4927870" cy="50820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400"/>
                <a:t>Adv VIRGO - Gravitational Waves</a:t>
              </a:r>
            </a:p>
          </p:txBody>
        </p:sp>
        <p:pic>
          <p:nvPicPr>
            <p:cNvPr id="11" name="pasted-image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rcRect l="5380" t="3856" r="7184" b="4049"/>
            <a:stretch>
              <a:fillRect/>
            </a:stretch>
          </p:blipFill>
          <p:spPr>
            <a:xfrm>
              <a:off x="7807264" y="8073524"/>
              <a:ext cx="5652052" cy="492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85" extrusionOk="0">
                  <a:moveTo>
                    <a:pt x="19014" y="0"/>
                  </a:moveTo>
                  <a:cubicBezTo>
                    <a:pt x="18992" y="2"/>
                    <a:pt x="18385" y="784"/>
                    <a:pt x="17665" y="1738"/>
                  </a:cubicBezTo>
                  <a:cubicBezTo>
                    <a:pt x="16416" y="3393"/>
                    <a:pt x="16352" y="3470"/>
                    <a:pt x="16280" y="3410"/>
                  </a:cubicBezTo>
                  <a:cubicBezTo>
                    <a:pt x="15886" y="3079"/>
                    <a:pt x="14945" y="2444"/>
                    <a:pt x="14847" y="2444"/>
                  </a:cubicBezTo>
                  <a:cubicBezTo>
                    <a:pt x="14747" y="2444"/>
                    <a:pt x="14539" y="2331"/>
                    <a:pt x="14539" y="2277"/>
                  </a:cubicBezTo>
                  <a:cubicBezTo>
                    <a:pt x="14539" y="2239"/>
                    <a:pt x="14051" y="2001"/>
                    <a:pt x="13622" y="1829"/>
                  </a:cubicBezTo>
                  <a:cubicBezTo>
                    <a:pt x="12690" y="1454"/>
                    <a:pt x="11304" y="1126"/>
                    <a:pt x="11236" y="1263"/>
                  </a:cubicBezTo>
                  <a:cubicBezTo>
                    <a:pt x="11186" y="1367"/>
                    <a:pt x="10904" y="1349"/>
                    <a:pt x="10775" y="1234"/>
                  </a:cubicBezTo>
                  <a:cubicBezTo>
                    <a:pt x="10681" y="1148"/>
                    <a:pt x="10617" y="1135"/>
                    <a:pt x="10181" y="1121"/>
                  </a:cubicBezTo>
                  <a:cubicBezTo>
                    <a:pt x="9370" y="1094"/>
                    <a:pt x="7959" y="1265"/>
                    <a:pt x="7547" y="1441"/>
                  </a:cubicBezTo>
                  <a:cubicBezTo>
                    <a:pt x="7457" y="1479"/>
                    <a:pt x="7344" y="1510"/>
                    <a:pt x="7297" y="1510"/>
                  </a:cubicBezTo>
                  <a:cubicBezTo>
                    <a:pt x="7242" y="1510"/>
                    <a:pt x="7217" y="1531"/>
                    <a:pt x="7228" y="1566"/>
                  </a:cubicBezTo>
                  <a:cubicBezTo>
                    <a:pt x="7256" y="1648"/>
                    <a:pt x="7162" y="1695"/>
                    <a:pt x="7115" y="1623"/>
                  </a:cubicBezTo>
                  <a:cubicBezTo>
                    <a:pt x="7092" y="1589"/>
                    <a:pt x="7039" y="1569"/>
                    <a:pt x="6998" y="1578"/>
                  </a:cubicBezTo>
                  <a:cubicBezTo>
                    <a:pt x="6847" y="1612"/>
                    <a:pt x="6028" y="1933"/>
                    <a:pt x="5953" y="1987"/>
                  </a:cubicBezTo>
                  <a:cubicBezTo>
                    <a:pt x="5911" y="2017"/>
                    <a:pt x="5804" y="2066"/>
                    <a:pt x="5718" y="2095"/>
                  </a:cubicBezTo>
                  <a:cubicBezTo>
                    <a:pt x="5376" y="2208"/>
                    <a:pt x="4605" y="2685"/>
                    <a:pt x="3910" y="3211"/>
                  </a:cubicBezTo>
                  <a:cubicBezTo>
                    <a:pt x="3293" y="3680"/>
                    <a:pt x="2408" y="4568"/>
                    <a:pt x="2295" y="4831"/>
                  </a:cubicBezTo>
                  <a:cubicBezTo>
                    <a:pt x="2268" y="4895"/>
                    <a:pt x="2213" y="4969"/>
                    <a:pt x="2174" y="4994"/>
                  </a:cubicBezTo>
                  <a:cubicBezTo>
                    <a:pt x="2026" y="5092"/>
                    <a:pt x="1742" y="5496"/>
                    <a:pt x="1341" y="6179"/>
                  </a:cubicBezTo>
                  <a:cubicBezTo>
                    <a:pt x="744" y="7197"/>
                    <a:pt x="301" y="8505"/>
                    <a:pt x="69" y="9936"/>
                  </a:cubicBezTo>
                  <a:cubicBezTo>
                    <a:pt x="29" y="10185"/>
                    <a:pt x="5" y="10748"/>
                    <a:pt x="1" y="11305"/>
                  </a:cubicBezTo>
                  <a:cubicBezTo>
                    <a:pt x="-3" y="11862"/>
                    <a:pt x="12" y="12412"/>
                    <a:pt x="49" y="12639"/>
                  </a:cubicBezTo>
                  <a:cubicBezTo>
                    <a:pt x="215" y="13650"/>
                    <a:pt x="284" y="13941"/>
                    <a:pt x="533" y="14693"/>
                  </a:cubicBezTo>
                  <a:cubicBezTo>
                    <a:pt x="1686" y="18172"/>
                    <a:pt x="4598" y="20743"/>
                    <a:pt x="8152" y="21420"/>
                  </a:cubicBezTo>
                  <a:cubicBezTo>
                    <a:pt x="8416" y="21470"/>
                    <a:pt x="8804" y="21527"/>
                    <a:pt x="9013" y="21545"/>
                  </a:cubicBezTo>
                  <a:cubicBezTo>
                    <a:pt x="9298" y="21570"/>
                    <a:pt x="9581" y="21583"/>
                    <a:pt x="9863" y="21585"/>
                  </a:cubicBezTo>
                  <a:cubicBezTo>
                    <a:pt x="11836" y="21599"/>
                    <a:pt x="13724" y="21048"/>
                    <a:pt x="15355" y="19976"/>
                  </a:cubicBezTo>
                  <a:cubicBezTo>
                    <a:pt x="16822" y="19012"/>
                    <a:pt x="17986" y="17720"/>
                    <a:pt x="18813" y="16139"/>
                  </a:cubicBezTo>
                  <a:cubicBezTo>
                    <a:pt x="18965" y="15847"/>
                    <a:pt x="19292" y="15101"/>
                    <a:pt x="19292" y="15045"/>
                  </a:cubicBezTo>
                  <a:cubicBezTo>
                    <a:pt x="19292" y="15032"/>
                    <a:pt x="19326" y="14940"/>
                    <a:pt x="19366" y="14840"/>
                  </a:cubicBezTo>
                  <a:cubicBezTo>
                    <a:pt x="19549" y="14385"/>
                    <a:pt x="19777" y="13436"/>
                    <a:pt x="19880" y="12704"/>
                  </a:cubicBezTo>
                  <a:cubicBezTo>
                    <a:pt x="19970" y="12069"/>
                    <a:pt x="19968" y="10534"/>
                    <a:pt x="19876" y="9936"/>
                  </a:cubicBezTo>
                  <a:cubicBezTo>
                    <a:pt x="19770" y="9248"/>
                    <a:pt x="19576" y="8431"/>
                    <a:pt x="19403" y="7950"/>
                  </a:cubicBezTo>
                  <a:cubicBezTo>
                    <a:pt x="19384" y="7897"/>
                    <a:pt x="19351" y="7810"/>
                    <a:pt x="19331" y="7757"/>
                  </a:cubicBezTo>
                  <a:cubicBezTo>
                    <a:pt x="19109" y="7149"/>
                    <a:pt x="18654" y="6196"/>
                    <a:pt x="18610" y="6247"/>
                  </a:cubicBezTo>
                  <a:cubicBezTo>
                    <a:pt x="18574" y="6287"/>
                    <a:pt x="18279" y="5810"/>
                    <a:pt x="18300" y="5746"/>
                  </a:cubicBezTo>
                  <a:cubicBezTo>
                    <a:pt x="18331" y="5653"/>
                    <a:pt x="18026" y="5269"/>
                    <a:pt x="17945" y="5299"/>
                  </a:cubicBezTo>
                  <a:cubicBezTo>
                    <a:pt x="17905" y="5313"/>
                    <a:pt x="17835" y="5281"/>
                    <a:pt x="17766" y="5215"/>
                  </a:cubicBezTo>
                  <a:lnTo>
                    <a:pt x="17654" y="5107"/>
                  </a:lnTo>
                  <a:lnTo>
                    <a:pt x="17631" y="5203"/>
                  </a:lnTo>
                  <a:cubicBezTo>
                    <a:pt x="17609" y="5296"/>
                    <a:pt x="17604" y="5295"/>
                    <a:pt x="17496" y="5149"/>
                  </a:cubicBezTo>
                  <a:cubicBezTo>
                    <a:pt x="17383" y="4996"/>
                    <a:pt x="17363" y="4856"/>
                    <a:pt x="17460" y="4886"/>
                  </a:cubicBezTo>
                  <a:cubicBezTo>
                    <a:pt x="17490" y="4896"/>
                    <a:pt x="17548" y="4906"/>
                    <a:pt x="17589" y="4909"/>
                  </a:cubicBezTo>
                  <a:cubicBezTo>
                    <a:pt x="17630" y="4912"/>
                    <a:pt x="17706" y="4942"/>
                    <a:pt x="17757" y="4973"/>
                  </a:cubicBezTo>
                  <a:cubicBezTo>
                    <a:pt x="17920" y="5073"/>
                    <a:pt x="17191" y="4250"/>
                    <a:pt x="16878" y="3980"/>
                  </a:cubicBezTo>
                  <a:cubicBezTo>
                    <a:pt x="16713" y="3838"/>
                    <a:pt x="16584" y="3710"/>
                    <a:pt x="16591" y="3695"/>
                  </a:cubicBezTo>
                  <a:cubicBezTo>
                    <a:pt x="16598" y="3680"/>
                    <a:pt x="16741" y="3486"/>
                    <a:pt x="16910" y="3264"/>
                  </a:cubicBezTo>
                  <a:cubicBezTo>
                    <a:pt x="17078" y="3041"/>
                    <a:pt x="17235" y="2830"/>
                    <a:pt x="17258" y="2794"/>
                  </a:cubicBezTo>
                  <a:cubicBezTo>
                    <a:pt x="17296" y="2736"/>
                    <a:pt x="17326" y="2746"/>
                    <a:pt x="17501" y="2879"/>
                  </a:cubicBezTo>
                  <a:cubicBezTo>
                    <a:pt x="17852" y="3147"/>
                    <a:pt x="18081" y="3450"/>
                    <a:pt x="18825" y="4633"/>
                  </a:cubicBezTo>
                  <a:cubicBezTo>
                    <a:pt x="19123" y="5107"/>
                    <a:pt x="19409" y="5442"/>
                    <a:pt x="19704" y="5662"/>
                  </a:cubicBezTo>
                  <a:lnTo>
                    <a:pt x="19947" y="5843"/>
                  </a:lnTo>
                  <a:lnTo>
                    <a:pt x="20220" y="5513"/>
                  </a:lnTo>
                  <a:lnTo>
                    <a:pt x="20493" y="5182"/>
                  </a:lnTo>
                  <a:lnTo>
                    <a:pt x="20344" y="5052"/>
                  </a:lnTo>
                  <a:lnTo>
                    <a:pt x="20196" y="4921"/>
                  </a:lnTo>
                  <a:lnTo>
                    <a:pt x="20407" y="4624"/>
                  </a:lnTo>
                  <a:cubicBezTo>
                    <a:pt x="20672" y="4247"/>
                    <a:pt x="20749" y="4209"/>
                    <a:pt x="20927" y="4365"/>
                  </a:cubicBezTo>
                  <a:lnTo>
                    <a:pt x="21060" y="4479"/>
                  </a:lnTo>
                  <a:lnTo>
                    <a:pt x="21174" y="4332"/>
                  </a:lnTo>
                  <a:cubicBezTo>
                    <a:pt x="21236" y="4250"/>
                    <a:pt x="21357" y="4095"/>
                    <a:pt x="21442" y="3987"/>
                  </a:cubicBezTo>
                  <a:lnTo>
                    <a:pt x="21597" y="3791"/>
                  </a:lnTo>
                  <a:lnTo>
                    <a:pt x="21410" y="3643"/>
                  </a:lnTo>
                  <a:cubicBezTo>
                    <a:pt x="21090" y="3390"/>
                    <a:pt x="20671" y="2877"/>
                    <a:pt x="20264" y="2234"/>
                  </a:cubicBezTo>
                  <a:cubicBezTo>
                    <a:pt x="19827" y="1543"/>
                    <a:pt x="19492" y="1113"/>
                    <a:pt x="19171" y="828"/>
                  </a:cubicBezTo>
                  <a:cubicBezTo>
                    <a:pt x="19052" y="723"/>
                    <a:pt x="18955" y="619"/>
                    <a:pt x="18955" y="597"/>
                  </a:cubicBezTo>
                  <a:cubicBezTo>
                    <a:pt x="18955" y="575"/>
                    <a:pt x="19017" y="478"/>
                    <a:pt x="19092" y="383"/>
                  </a:cubicBezTo>
                  <a:lnTo>
                    <a:pt x="19228" y="209"/>
                  </a:lnTo>
                  <a:lnTo>
                    <a:pt x="19142" y="103"/>
                  </a:lnTo>
                  <a:cubicBezTo>
                    <a:pt x="19094" y="45"/>
                    <a:pt x="19037" y="-1"/>
                    <a:pt x="19014" y="0"/>
                  </a:cubicBezTo>
                  <a:close/>
                </a:path>
              </a:pathLst>
            </a:custGeom>
            <a:ln w="12700"/>
          </p:spPr>
        </p:pic>
        <p:sp>
          <p:nvSpPr>
            <p:cNvPr id="12" name="Shape 331"/>
            <p:cNvSpPr/>
            <p:nvPr/>
          </p:nvSpPr>
          <p:spPr>
            <a:xfrm>
              <a:off x="9054008" y="12116431"/>
              <a:ext cx="4210218" cy="50820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400"/>
                <a:t>KM3NeT - neutrino detection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1019" y="2831054"/>
            <a:ext cx="8664749" cy="8966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cap="none" dirty="0" smtClean="0">
                <a:solidFill>
                  <a:srgbClr val="E3D88B"/>
                </a:solidFill>
                <a:latin typeface="Akkurat Std Italic" panose="02000503000000000000" pitchFamily="2" charset="0"/>
              </a:rPr>
              <a:t>KM3NET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neutrino telescope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800" cap="none" dirty="0">
              <a:solidFill>
                <a:srgbClr val="E3D88B"/>
              </a:solidFill>
              <a:latin typeface="Akkurat Std" panose="02000503000000000000" pitchFamily="2" charset="0"/>
            </a:endParaRPr>
          </a:p>
          <a:p>
            <a:pPr defTabSz="825500"/>
            <a:r>
              <a:rPr lang="en-US" sz="4800" b="1" cap="none" dirty="0" smtClean="0">
                <a:solidFill>
                  <a:srgbClr val="E3D88B"/>
                </a:solidFill>
                <a:latin typeface="Akkurat Std Italic" panose="02000503000000000000" pitchFamily="2" charset="0"/>
              </a:rPr>
              <a:t>Virgo/LIGO</a:t>
            </a:r>
            <a:endParaRPr lang="en-US" sz="4800" b="1" cap="none" dirty="0">
              <a:solidFill>
                <a:srgbClr val="E3D88B"/>
              </a:solidFill>
              <a:latin typeface="Akkurat Std" panose="02000503000000000000" pitchFamily="2" charset="0"/>
            </a:endParaRP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US" sz="4800" i="0" cap="none" dirty="0" smtClean="0">
                <a:solidFill>
                  <a:srgbClr val="E3D88B"/>
                </a:solidFill>
                <a:latin typeface="Akkurat Std" panose="02000503000000000000" pitchFamily="2" charset="0"/>
              </a:rPr>
              <a:t>gravitational waves</a:t>
            </a:r>
            <a:endParaRPr lang="en-US" sz="4800" i="0" cap="none" dirty="0">
              <a:solidFill>
                <a:srgbClr val="E3D88B"/>
              </a:solidFill>
              <a:latin typeface="Akkurat Std" panose="02000503000000000000" pitchFamily="2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4800" b="0" i="0" u="none" strike="noStrike" cap="none" spc="0" normalizeH="0" dirty="0" smtClean="0">
              <a:ln>
                <a:noFill/>
              </a:ln>
              <a:solidFill>
                <a:srgbClr val="E4D889"/>
              </a:solidFill>
              <a:effectLst/>
              <a:uFillTx/>
              <a:latin typeface="Akkurat Std" panose="02000503000000000000" pitchFamily="2" charset="0"/>
              <a:sym typeface="Arial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b="1" cap="none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Auger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E4D889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ultra-high energy </a:t>
            </a:r>
            <a:b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E4D889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</a:br>
            <a: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E4D889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cosmic rays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800" b="0" i="0" u="none" strike="noStrike" cap="none" spc="0" normalizeH="0" dirty="0">
              <a:ln>
                <a:noFill/>
              </a:ln>
              <a:solidFill>
                <a:srgbClr val="E4D889"/>
              </a:solidFill>
              <a:effectLst/>
              <a:uFillTx/>
              <a:latin typeface="Akkurat Std" panose="02000503000000000000" pitchFamily="2" charset="0"/>
              <a:sym typeface="Arial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b="1" cap="none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Xenon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E4D889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search for dark matter</a:t>
            </a:r>
            <a:endParaRPr kumimoji="0" lang="en-GB" sz="4800" b="0" i="0" u="none" strike="noStrike" cap="none" spc="0" normalizeH="0" dirty="0" smtClean="0">
              <a:ln>
                <a:noFill/>
              </a:ln>
              <a:solidFill>
                <a:srgbClr val="E4D889"/>
              </a:solidFill>
              <a:effectLst/>
              <a:uFillTx/>
              <a:latin typeface="Akkurat Std" panose="02000503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2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 err="1" smtClean="0"/>
              <a:t>Styn</a:t>
            </a:r>
            <a:r>
              <a:rPr lang="en-US" dirty="0" smtClean="0"/>
              <a:t>’ is clearly a student …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22170" y="4441460"/>
            <a:ext cx="23171260" cy="6126606"/>
          </a:xfrm>
        </p:spPr>
        <p:txBody>
          <a:bodyPr/>
          <a:lstStyle/>
          <a:p>
            <a:pPr marL="40641" indent="0">
              <a:buNone/>
            </a:pP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INSERT INTO `users` 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VALUES </a:t>
            </a:r>
            <a:b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102199,'Styn','john1968', 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'¤¤¤¤¤¤@¤¤¤¤¤¤.¤¤¤¤¤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0,1,1422654207,0,0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,'');</a:t>
            </a:r>
          </a:p>
          <a:p>
            <a:pPr marL="40641" indent="0">
              <a:buNone/>
            </a:pPr>
            <a:endParaRPr lang="en-GB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1" indent="0">
              <a:buNone/>
            </a:pPr>
            <a:r>
              <a:rPr lang="en-US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home with </a:t>
            </a:r>
            <a:r>
              <a:rPr lang="en-US" sz="3600" i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Ziggo</a:t>
            </a:r>
            <a:r>
              <a:rPr lang="en-US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as the ISP, and one in a while using a Vodafone mobile browser</a:t>
            </a:r>
            <a:endParaRPr lang="en-GB" sz="3600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1" indent="0">
              <a:buNone/>
            </a:pP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INSERT 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INTO `</a:t>
            </a:r>
            <a:r>
              <a:rPr lang="en-GB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checkip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` (`id`, `</a:t>
            </a:r>
            <a:r>
              <a:rPr lang="en-GB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`, `user`) VALUES (87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,'¤¤.75.183.125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','Styn');</a:t>
            </a:r>
          </a:p>
          <a:p>
            <a:pPr marL="40641" indent="0">
              <a:buNone/>
            </a:pP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INSERT INTO `</a:t>
            </a:r>
            <a:r>
              <a:rPr lang="en-GB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checkip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` (`id`, `</a:t>
            </a:r>
            <a:r>
              <a:rPr lang="en-GB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`, `user`) VALUES (138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,'¤¤.217.77.43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','Styn');</a:t>
            </a:r>
          </a:p>
          <a:p>
            <a:pPr marL="40641" indent="0">
              <a:buNone/>
            </a:pPr>
            <a:endParaRPr lang="en-US" sz="3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1" indent="0">
              <a:buNone/>
            </a:pPr>
            <a:r>
              <a:rPr lang="en-GB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and 95 attacks ordered, against a Dutch ROC, and later a Dutch university:</a:t>
            </a:r>
            <a:br>
              <a:rPr lang="en-GB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INSERT 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INTO `logs` 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VALUES (14071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,'Styn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','¤¤¤.97.64.171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',</a:t>
            </a:r>
            <a:r>
              <a:rPr lang="en-GB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80,95,'¤¤¤¤',...);</a:t>
            </a:r>
          </a:p>
          <a:p>
            <a:pPr marL="40641" indent="0">
              <a:buNone/>
            </a:pPr>
            <a:r>
              <a:rPr lang="en-US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but meanwhile also on some </a:t>
            </a:r>
            <a:r>
              <a:rPr lang="en-US" sz="3600" i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Ziggo</a:t>
            </a:r>
            <a:r>
              <a:rPr lang="en-US" sz="3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addresses – assumed his game opponents in a dorm</a:t>
            </a:r>
            <a:endParaRPr lang="en-GB" sz="3600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1" indent="0">
              <a:buNone/>
            </a:pPr>
            <a:endParaRPr lang="en-GB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339" y="12253180"/>
            <a:ext cx="19708922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data thanks to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a nice data leak of the </a:t>
            </a:r>
            <a:r>
              <a:rPr kumimoji="0" lang="en-US" sz="4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LizardSquad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4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DDoS</a:t>
            </a:r>
            <a:r>
              <a:rPr lang="en-US" sz="4000" b="0" i="0" dirty="0" smtClean="0">
                <a:latin typeface="+mn-lt"/>
              </a:rPr>
              <a:t>-for-hire service in 2015 </a:t>
            </a:r>
            <a:r>
              <a:rPr lang="en-US" sz="4000" b="0" i="0" dirty="0" smtClean="0">
                <a:latin typeface="+mn-lt"/>
                <a:sym typeface="Wingdings" panose="05000000000000000000" pitchFamily="2" charset="2"/>
              </a:rPr>
              <a:t></a:t>
            </a: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869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&amp; amplification attacks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" y="1935520"/>
            <a:ext cx="7357670" cy="5027741"/>
          </a:xfrm>
        </p:spPr>
      </p:pic>
      <p:sp>
        <p:nvSpPr>
          <p:cNvPr id="6" name="Rectangle 5"/>
          <p:cNvSpPr/>
          <p:nvPr/>
        </p:nvSpPr>
        <p:spPr>
          <a:xfrm>
            <a:off x="19324" y="12355124"/>
            <a:ext cx="1616500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smtClean="0">
                <a:latin typeface="Akkurat Std Light" panose="02000303000000000000" pitchFamily="2" charset="0"/>
              </a:rPr>
              <a:t>Graph: somebody attempting to </a:t>
            </a:r>
            <a:r>
              <a:rPr lang="en-GB" b="0" i="0" dirty="0" err="1" smtClean="0">
                <a:latin typeface="Akkurat Std Light" panose="02000303000000000000" pitchFamily="2" charset="0"/>
              </a:rPr>
              <a:t>DDoS</a:t>
            </a:r>
            <a:r>
              <a:rPr lang="en-GB" b="0" i="0" dirty="0" smtClean="0">
                <a:latin typeface="Akkurat Std Light" panose="02000303000000000000" pitchFamily="2" charset="0"/>
              </a:rPr>
              <a:t> Nikhef – and failing …</a:t>
            </a:r>
          </a:p>
          <a:p>
            <a:r>
              <a:rPr lang="en-GB" b="0" i="0" dirty="0" smtClean="0">
                <a:latin typeface="Akkurat Std Light" panose="02000303000000000000" pitchFamily="2" charset="0"/>
              </a:rPr>
              <a:t>Image source top-left : </a:t>
            </a:r>
            <a:r>
              <a:rPr lang="en-GB" b="0" i="0" dirty="0" smtClean="0">
                <a:latin typeface="Akkurat Std Light" panose="02000303000000000000" pitchFamily="2" charset="0"/>
                <a:hlinkClick r:id="rId3"/>
              </a:rPr>
              <a:t>https</a:t>
            </a:r>
            <a:r>
              <a:rPr lang="en-GB" b="0" i="0" dirty="0">
                <a:latin typeface="Akkurat Std Light" panose="02000303000000000000" pitchFamily="2" charset="0"/>
                <a:hlinkClick r:id="rId3"/>
              </a:rPr>
              <a:t>://</a:t>
            </a:r>
            <a:r>
              <a:rPr lang="en-GB" b="0" i="0" dirty="0" smtClean="0">
                <a:latin typeface="Akkurat Std Light" panose="02000303000000000000" pitchFamily="2" charset="0"/>
                <a:hlinkClick r:id="rId3"/>
              </a:rPr>
              <a:t>labs.ripe.net/Members/gih/ntp-for-evil</a:t>
            </a:r>
            <a:endParaRPr lang="en-GB" b="0" i="0" dirty="0" smtClean="0">
              <a:latin typeface="Akkurat Std Light" panose="02000303000000000000" pitchFamily="2" charset="0"/>
            </a:endParaRPr>
          </a:p>
          <a:p>
            <a:r>
              <a:rPr lang="en-US" b="0" i="0" dirty="0" err="1" smtClean="0">
                <a:latin typeface="Akkurat Std Light" panose="02000303000000000000" pitchFamily="2" charset="0"/>
              </a:rPr>
              <a:t>NLNet</a:t>
            </a:r>
            <a:r>
              <a:rPr lang="en-US" b="0" i="0" dirty="0">
                <a:latin typeface="Akkurat Std Light" panose="02000303000000000000" pitchFamily="2" charset="0"/>
              </a:rPr>
              <a:t> labs: </a:t>
            </a:r>
            <a:r>
              <a:rPr lang="en-US" b="0" i="0" dirty="0">
                <a:latin typeface="Akkurat Std Light" panose="02000303000000000000" pitchFamily="2" charset="0"/>
                <a:hlinkClick r:id="rId4"/>
              </a:rPr>
              <a:t>https://</a:t>
            </a:r>
            <a:r>
              <a:rPr lang="en-US" b="0" i="0" dirty="0" smtClean="0">
                <a:latin typeface="Akkurat Std Light" panose="02000303000000000000" pitchFamily="2" charset="0"/>
                <a:hlinkClick r:id="rId4"/>
              </a:rPr>
              <a:t>www.nlnetlabs.nl/downloads/publications/report-rrl-dekoning-rozekrans.pdf</a:t>
            </a:r>
            <a:endParaRPr lang="en-GB" b="0" i="0" dirty="0">
              <a:latin typeface="Akkurat Std Light" panose="020003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7612" y="2083523"/>
            <a:ext cx="12042045" cy="7590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7" y="6850506"/>
            <a:ext cx="11887948" cy="53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DDoS</a:t>
            </a:r>
            <a:r>
              <a:rPr lang="en-US" dirty="0" smtClean="0"/>
              <a:t> usage of IP protocols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13" y="2408015"/>
            <a:ext cx="20523997" cy="10288653"/>
          </a:xfrm>
        </p:spPr>
      </p:pic>
    </p:spTree>
    <p:extLst>
      <p:ext uri="{BB962C8B-B14F-4D97-AF65-F5344CB8AC3E}">
        <p14:creationId xmlns:p14="http://schemas.microsoft.com/office/powerpoint/2010/main" val="19382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IX-</a:t>
            </a:r>
            <a:r>
              <a:rPr lang="en-US" dirty="0" err="1"/>
              <a:t>es</a:t>
            </a:r>
            <a:r>
              <a:rPr lang="en-US" dirty="0"/>
              <a:t>: direct </a:t>
            </a:r>
            <a:r>
              <a:rPr lang="en-US" dirty="0" smtClean="0"/>
              <a:t>transit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31" y="2536970"/>
            <a:ext cx="18412912" cy="104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Friends … the more the merrier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02" y="2200260"/>
            <a:ext cx="17028358" cy="10954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930" y="1945832"/>
            <a:ext cx="10467975" cy="709612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579" y="11692721"/>
            <a:ext cx="6419421" cy="17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530697" y="3453571"/>
            <a:ext cx="4617720" cy="697627"/>
          </a:xfrm>
          <a:prstGeom prst="rect">
            <a:avLst/>
          </a:prstGeom>
          <a:solidFill>
            <a:srgbClr val="E3D88A"/>
          </a:solidFill>
          <a:ln w="12700" cap="flat">
            <a:solidFill>
              <a:srgbClr val="000000"/>
            </a:solidFill>
            <a:prstDash val="solid"/>
            <a:round/>
          </a:ln>
          <a:effectLst>
            <a:glow rad="406400">
              <a:srgbClr val="E3D88A"/>
            </a:glo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‘Optical </a:t>
            </a:r>
            <a:r>
              <a:rPr lang="en-US" smtClean="0"/>
              <a:t>Private Network’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74384"/>
            <a:ext cx="12462749" cy="11841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139" y="3006378"/>
            <a:ext cx="12815664" cy="9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 and </a:t>
            </a:r>
            <a:r>
              <a:rPr lang="en-US" dirty="0" err="1" smtClean="0"/>
              <a:t>Netherlight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48" y="1862679"/>
            <a:ext cx="21058299" cy="11845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3143395"/>
            <a:ext cx="3183885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>
                <a:solidFill>
                  <a:schemeClr val="tx1">
                    <a:lumMod val="85000"/>
                  </a:schemeClr>
                </a:solidFill>
              </a:rPr>
              <a:t>Imagery: https://www.glif.is/publications/maps/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336" y="2"/>
            <a:ext cx="2736320" cy="18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Lambda Integrated Facility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5" y="1866276"/>
            <a:ext cx="23699448" cy="11849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823" y="13185384"/>
            <a:ext cx="3183885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Imagery: https://www.glif.is/publications/maps/</a:t>
            </a:r>
          </a:p>
        </p:txBody>
      </p:sp>
    </p:spTree>
    <p:extLst>
      <p:ext uri="{BB962C8B-B14F-4D97-AF65-F5344CB8AC3E}">
        <p14:creationId xmlns:p14="http://schemas.microsoft.com/office/powerpoint/2010/main" val="15612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337" y="7817768"/>
            <a:ext cx="4627688" cy="5615680"/>
          </a:xfrm>
          <a:prstGeom prst="rect">
            <a:avLst/>
          </a:prstGeom>
        </p:spPr>
      </p:pic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Analysis Chain</a:t>
            </a:r>
            <a:endParaRPr lang="en-GB" dirty="0"/>
          </a:p>
        </p:txBody>
      </p:sp>
      <p:pic>
        <p:nvPicPr>
          <p:cNvPr id="4" name="hardinteract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5615" y="3941903"/>
            <a:ext cx="5256365" cy="17293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Group 23"/>
          <p:cNvGrpSpPr/>
          <p:nvPr/>
        </p:nvGrpSpPr>
        <p:grpSpPr>
          <a:xfrm>
            <a:off x="1656467" y="2659541"/>
            <a:ext cx="4261373" cy="852520"/>
            <a:chOff x="2305613" y="2471635"/>
            <a:chExt cx="4042824" cy="663300"/>
          </a:xfrm>
        </p:grpSpPr>
        <p:sp>
          <p:nvSpPr>
            <p:cNvPr id="6" name="Shape 308"/>
            <p:cNvSpPr/>
            <p:nvPr/>
          </p:nvSpPr>
          <p:spPr>
            <a:xfrm>
              <a:off x="2378310" y="2539900"/>
              <a:ext cx="3879843" cy="510857"/>
            </a:xfrm>
            <a:prstGeom prst="rect">
              <a:avLst/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40" marR="40640" defTabSz="914400">
                <a:buClr>
                  <a:srgbClr val="000000"/>
                </a:buClr>
                <a:buFont typeface="Arial"/>
                <a:defRPr sz="1600" b="1" i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3600"/>
                <a:t>40 miljoen / seconde</a:t>
              </a:r>
            </a:p>
          </p:txBody>
        </p:sp>
        <p:pic>
          <p:nvPicPr>
            <p:cNvPr id="7" name="Picture 6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05613" y="2471635"/>
              <a:ext cx="4042824" cy="663300"/>
            </a:xfrm>
            <a:prstGeom prst="rect">
              <a:avLst/>
            </a:prstGeom>
            <a:effectLst/>
          </p:spPr>
        </p:pic>
      </p:grpSp>
      <p:grpSp>
        <p:nvGrpSpPr>
          <p:cNvPr id="8" name="Group 314"/>
          <p:cNvGrpSpPr/>
          <p:nvPr/>
        </p:nvGrpSpPr>
        <p:grpSpPr>
          <a:xfrm>
            <a:off x="10441447" y="1924197"/>
            <a:ext cx="10308088" cy="4641984"/>
            <a:chOff x="-45202" y="0"/>
            <a:chExt cx="5753185" cy="2590800"/>
          </a:xfrm>
        </p:grpSpPr>
        <p:pic>
          <p:nvPicPr>
            <p:cNvPr id="9" name="ATLAS_Silver_White_MK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" name="Group 313"/>
            <p:cNvGrpSpPr/>
            <p:nvPr/>
          </p:nvGrpSpPr>
          <p:grpSpPr>
            <a:xfrm rot="20880000">
              <a:off x="13948" y="1201678"/>
              <a:ext cx="795338" cy="652599"/>
              <a:chOff x="0" y="0"/>
              <a:chExt cx="795337" cy="652597"/>
            </a:xfrm>
          </p:grpSpPr>
          <p:sp>
            <p:nvSpPr>
              <p:cNvPr id="11" name="Shape 312"/>
              <p:cNvSpPr/>
              <p:nvPr/>
            </p:nvSpPr>
            <p:spPr>
              <a:xfrm>
                <a:off x="38100" y="38167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1" marR="40641"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795338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1350227" y="6993899"/>
            <a:ext cx="5537792" cy="6304912"/>
            <a:chOff x="1350226" y="6993898"/>
            <a:chExt cx="5537791" cy="6304912"/>
          </a:xfrm>
        </p:grpSpPr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2088573"/>
                </p:ext>
              </p:extLst>
            </p:nvPr>
          </p:nvGraphicFramePr>
          <p:xfrm>
            <a:off x="1437868" y="8552408"/>
            <a:ext cx="3505200" cy="342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2" name="PHOTO-PAINT" r:id="rId9" imgW="3504960" imgH="3429000" progId="CorelPHOTOPAINT.Image.16">
                    <p:embed/>
                  </p:oleObj>
                </mc:Choice>
                <mc:Fallback>
                  <p:oleObj name="PHOTO-PAINT" r:id="rId9" imgW="3504960" imgH="3429000" progId="CorelPHOTOPAINT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437868" y="8552408"/>
                          <a:ext cx="3505200" cy="342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22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350226" y="8486119"/>
              <a:ext cx="3640773" cy="3561585"/>
            </a:xfrm>
            <a:prstGeom prst="rect">
              <a:avLst/>
            </a:prstGeom>
            <a:effectLst/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120000">
              <a:off x="1646039" y="11296384"/>
              <a:ext cx="2074825" cy="2002426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7" name="Group 325"/>
            <p:cNvGrpSpPr/>
            <p:nvPr/>
          </p:nvGrpSpPr>
          <p:grpSpPr>
            <a:xfrm>
              <a:off x="2541843" y="6993898"/>
              <a:ext cx="4346174" cy="1751055"/>
              <a:chOff x="-50800" y="-50800"/>
              <a:chExt cx="2425699" cy="977302"/>
            </a:xfrm>
          </p:grpSpPr>
          <p:pic>
            <p:nvPicPr>
              <p:cNvPr id="18" name="Picture 17"/>
              <p:cNvPicPr>
                <a:picLocks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2385244" cy="977303"/>
              </a:xfrm>
              <a:prstGeom prst="rect">
                <a:avLst/>
              </a:prstGeom>
              <a:effectLst/>
            </p:spPr>
          </p:pic>
          <p:sp>
            <p:nvSpPr>
              <p:cNvPr id="19" name="Shape 324"/>
              <p:cNvSpPr/>
              <p:nvPr/>
            </p:nvSpPr>
            <p:spPr>
              <a:xfrm>
                <a:off x="50110" y="70178"/>
                <a:ext cx="2324790" cy="555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1" tIns="38101" rIns="38101" bIns="38101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sz="3200" dirty="0" err="1"/>
                  <a:t>Analyse</a:t>
                </a:r>
                <a:r>
                  <a:rPr sz="3200" dirty="0"/>
                  <a:t> van </a:t>
                </a:r>
                <a:r>
                  <a:rPr sz="3200" dirty="0" err="1"/>
                  <a:t>botsingen</a:t>
                </a:r>
                <a:r>
                  <a:rPr sz="3200" dirty="0"/>
                  <a:t> door </a:t>
                </a:r>
                <a:r>
                  <a:rPr sz="3200" dirty="0" err="1"/>
                  <a:t>promovendi</a:t>
                </a:r>
                <a:endParaRPr sz="3200" dirty="0"/>
              </a:p>
            </p:txBody>
          </p:sp>
        </p:grpSp>
      </p:grpSp>
      <p:pic>
        <p:nvPicPr>
          <p:cNvPr id="25" name="JiveXML_0_00050-win_W-proj_YX-2006-10-16-08-37-06.png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7757771" y="7549391"/>
            <a:ext cx="6129584" cy="60442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Shape 329"/>
          <p:cNvSpPr/>
          <p:nvPr/>
        </p:nvSpPr>
        <p:spPr>
          <a:xfrm>
            <a:off x="17757775" y="7364508"/>
            <a:ext cx="5656056" cy="1210588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1" marR="40641" algn="ctr">
              <a:buClr>
                <a:srgbClr val="000000"/>
              </a:buClr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Trigger </a:t>
            </a:r>
            <a:r>
              <a:rPr sz="2400" dirty="0" err="1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systeem</a:t>
            </a: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lang="en-US"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/>
            </a:r>
            <a:br>
              <a:rPr lang="en-US"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sz="2400" dirty="0" err="1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selecteert</a:t>
            </a: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600 Hz</a:t>
            </a:r>
          </a:p>
          <a:p>
            <a:pPr marL="40641" marR="40641" algn="ctr">
              <a:buClr>
                <a:srgbClr val="000000"/>
              </a:buClr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40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~ 1 GB/s data</a:t>
            </a:r>
          </a:p>
        </p:txBody>
      </p:sp>
      <p:pic>
        <p:nvPicPr>
          <p:cNvPr id="31" name="Picture 30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757772" y="7295584"/>
            <a:ext cx="5731485" cy="1319781"/>
          </a:xfrm>
          <a:prstGeom prst="rect">
            <a:avLst/>
          </a:prstGeom>
          <a:effectLst/>
        </p:spPr>
      </p:pic>
      <p:grpSp>
        <p:nvGrpSpPr>
          <p:cNvPr id="27" name="Group 333"/>
          <p:cNvGrpSpPr/>
          <p:nvPr/>
        </p:nvGrpSpPr>
        <p:grpSpPr>
          <a:xfrm rot="20340000">
            <a:off x="19488868" y="5972829"/>
            <a:ext cx="1297251" cy="1427867"/>
            <a:chOff x="0" y="0"/>
            <a:chExt cx="724024" cy="796925"/>
          </a:xfrm>
        </p:grpSpPr>
        <p:sp>
          <p:nvSpPr>
            <p:cNvPr id="28" name="Shape 332"/>
            <p:cNvSpPr/>
            <p:nvPr/>
          </p:nvSpPr>
          <p:spPr>
            <a:xfrm>
              <a:off x="38162" y="38100"/>
              <a:ext cx="647701" cy="72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" name="Picture 28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724025" cy="796925"/>
            </a:xfrm>
            <a:prstGeom prst="rect">
              <a:avLst/>
            </a:prstGeom>
            <a:effectLst/>
          </p:spPr>
        </p:pic>
      </p:grpSp>
      <p:grpSp>
        <p:nvGrpSpPr>
          <p:cNvPr id="33" name="Group 337"/>
          <p:cNvGrpSpPr/>
          <p:nvPr/>
        </p:nvGrpSpPr>
        <p:grpSpPr>
          <a:xfrm rot="20400000">
            <a:off x="14956227" y="10516904"/>
            <a:ext cx="1691637" cy="1303109"/>
            <a:chOff x="0" y="0"/>
            <a:chExt cx="944139" cy="727295"/>
          </a:xfrm>
        </p:grpSpPr>
        <p:sp>
          <p:nvSpPr>
            <p:cNvPr id="38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" name="Picture 38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541" y="4880497"/>
            <a:ext cx="2857648" cy="191144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912" y="11014319"/>
            <a:ext cx="2857648" cy="191144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19" y="10250692"/>
            <a:ext cx="2857648" cy="191780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-1058" y="13330064"/>
            <a:ext cx="9890528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diagram: from Frank Linde; images: ATLAS collaboration, Nikhef. And sorry for the AVG-blur</a:t>
            </a:r>
            <a:endParaRPr lang="en-GB" sz="1800" b="0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078433" y="7708491"/>
            <a:ext cx="4030248" cy="2807109"/>
            <a:chOff x="12078432" y="7708490"/>
            <a:chExt cx="4030248" cy="2807110"/>
          </a:xfrm>
        </p:grpSpPr>
        <p:sp>
          <p:nvSpPr>
            <p:cNvPr id="36" name="Shape 339"/>
            <p:cNvSpPr/>
            <p:nvPr/>
          </p:nvSpPr>
          <p:spPr>
            <a:xfrm>
              <a:off x="12181191" y="7757026"/>
              <a:ext cx="3909942" cy="2664007"/>
            </a:xfrm>
            <a:prstGeom prst="roundRect">
              <a:avLst>
                <a:gd name="adj" fmla="val 8065"/>
              </a:avLst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Classificatie</a:t>
              </a: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 van </a:t>
              </a: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deeltjes</a:t>
              </a: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 in de </a:t>
              </a: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botsingen</a:t>
              </a: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:</a:t>
              </a:r>
            </a:p>
            <a:p>
              <a:pPr marL="383546" marR="40641" indent="-342906"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electronen</a:t>
              </a:r>
              <a:endParaRPr lang="en-US" sz="2400" b="0" i="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6" marR="40641" indent="-342906"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muonen</a:t>
              </a:r>
              <a:endParaRPr lang="en-US" sz="2400" b="0" i="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6" marR="40641" indent="-342906"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jets van </a:t>
              </a:r>
              <a:r>
                <a:rPr lang="en-US" sz="2400" b="0" i="0" dirty="0" err="1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hadronen</a:t>
              </a:r>
              <a:endParaRPr lang="en-US" sz="2400" b="0" i="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6" marR="40641" indent="-342906"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…</a:t>
              </a:r>
              <a:endParaRPr sz="2400" b="0" i="0" dirty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</p:txBody>
        </p:sp>
        <p:pic>
          <p:nvPicPr>
            <p:cNvPr id="37" name="Picture 36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2078432" y="7708490"/>
              <a:ext cx="4030248" cy="2807110"/>
            </a:xfrm>
            <a:prstGeom prst="rect">
              <a:avLst/>
            </a:prstGeom>
            <a:effectLst/>
          </p:spPr>
        </p:pic>
      </p:grpSp>
      <p:grpSp>
        <p:nvGrpSpPr>
          <p:cNvPr id="15" name="Group 320"/>
          <p:cNvGrpSpPr/>
          <p:nvPr/>
        </p:nvGrpSpPr>
        <p:grpSpPr>
          <a:xfrm rot="1680000">
            <a:off x="4379345" y="10353421"/>
            <a:ext cx="1683859" cy="1297280"/>
            <a:chOff x="0" y="0"/>
            <a:chExt cx="939800" cy="724040"/>
          </a:xfrm>
        </p:grpSpPr>
        <p:sp>
          <p:nvSpPr>
            <p:cNvPr id="20" name="Shape 319"/>
            <p:cNvSpPr/>
            <p:nvPr/>
          </p:nvSpPr>
          <p:spPr>
            <a:xfrm>
              <a:off x="38100" y="38170"/>
              <a:ext cx="863601" cy="647701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Picture 20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-1"/>
              <a:ext cx="939801" cy="72404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2632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3023" y="1869701"/>
            <a:ext cx="18587805" cy="1184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Overal</a:t>
            </a:r>
            <a:r>
              <a:rPr lang="en-US" dirty="0" smtClean="0"/>
              <a:t> </a:t>
            </a:r>
            <a:r>
              <a:rPr lang="en-US" dirty="0" err="1" smtClean="0"/>
              <a:t>rekenen</a:t>
            </a:r>
            <a:r>
              <a:rPr lang="en-US" dirty="0" smtClean="0"/>
              <a:t> … ‘high-</a:t>
            </a:r>
            <a:r>
              <a:rPr lang="en-US" dirty="0" err="1" smtClean="0"/>
              <a:t>troughput</a:t>
            </a:r>
            <a:r>
              <a:rPr lang="en-US" dirty="0" smtClean="0"/>
              <a:t>’</a:t>
            </a:r>
          </a:p>
        </p:txBody>
      </p:sp>
      <p:pic>
        <p:nvPicPr>
          <p:cNvPr id="4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182" y="12336733"/>
            <a:ext cx="13321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9" y="12840790"/>
            <a:ext cx="1458608" cy="544501"/>
          </a:xfrm>
          <a:prstGeom prst="rect">
            <a:avLst/>
          </a:prstGeom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22724" y="10613086"/>
            <a:ext cx="2130390" cy="2051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en-US" sz="2000" b="0" i="0" dirty="0">
                <a:solidFill>
                  <a:srgbClr val="E3D88A"/>
                </a:solidFill>
                <a:latin typeface="+mn-lt"/>
              </a:rPr>
              <a:t>In Nederland: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De National 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e-</a:t>
            </a:r>
            <a:r>
              <a:rPr lang="en-US" sz="2000" b="0" i="0" dirty="0" err="1">
                <a:solidFill>
                  <a:srgbClr val="E3D88A"/>
                </a:solidFill>
                <a:latin typeface="+mn-lt"/>
              </a:rPr>
              <a:t>Infrastructuur</a:t>
            </a:r>
            <a:endParaRPr lang="en-US" sz="2000" b="0" i="0" dirty="0">
              <a:solidFill>
                <a:srgbClr val="E3D88A"/>
              </a:solidFill>
              <a:latin typeface="+mn-lt"/>
            </a:endParaRPr>
          </a:p>
          <a:p>
            <a:pPr algn="ctr"/>
            <a:r>
              <a:rPr lang="en-US" sz="2000" b="0" i="0" dirty="0" err="1">
                <a:solidFill>
                  <a:srgbClr val="E3D88A"/>
                </a:solidFill>
                <a:latin typeface="+mn-lt"/>
              </a:rPr>
              <a:t>gecoordineerd</a:t>
            </a: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 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door SURF</a:t>
            </a:r>
          </a:p>
          <a:p>
            <a:pPr algn="ctr"/>
            <a:r>
              <a:rPr lang="en-US" sz="2000" b="0" i="0" dirty="0">
                <a:solidFill>
                  <a:srgbClr val="E3D88A"/>
                </a:solidFill>
                <a:latin typeface="+mn-lt"/>
              </a:rPr>
              <a:t>www.surf.nl</a:t>
            </a:r>
            <a:endParaRPr lang="en-GB" sz="2000" b="0" i="0" dirty="0">
              <a:solidFill>
                <a:srgbClr val="E3D88A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3024" y="13018376"/>
            <a:ext cx="3347070" cy="697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1600" b="0" i="0" dirty="0">
                <a:solidFill>
                  <a:srgbClr val="E3D88A"/>
                </a:solidFill>
                <a:latin typeface="+mn-lt"/>
              </a:rPr>
              <a:t>Imagery: </a:t>
            </a:r>
            <a:r>
              <a:rPr lang="en-US" sz="1600" b="0" i="0" dirty="0" err="1">
                <a:solidFill>
                  <a:srgbClr val="E3D88A"/>
                </a:solidFill>
                <a:latin typeface="+mn-lt"/>
              </a:rPr>
              <a:t>GridPP</a:t>
            </a:r>
            <a:r>
              <a:rPr lang="en-US" sz="1600" b="0" i="0" dirty="0">
                <a:solidFill>
                  <a:srgbClr val="E3D88A"/>
                </a:solidFill>
                <a:latin typeface="+mn-lt"/>
              </a:rPr>
              <a:t> Job Monitor</a:t>
            </a:r>
            <a:br>
              <a:rPr lang="en-US" sz="1600" b="0" i="0" dirty="0">
                <a:solidFill>
                  <a:srgbClr val="E3D88A"/>
                </a:solidFill>
                <a:latin typeface="+mn-lt"/>
              </a:rPr>
            </a:br>
            <a:r>
              <a:rPr lang="en-US" sz="1600" b="0" i="0" dirty="0">
                <a:solidFill>
                  <a:srgbClr val="E3D88A"/>
                </a:solidFill>
                <a:latin typeface="+mn-lt"/>
              </a:rPr>
              <a:t>by STFC Rutherford Appleton Lab</a:t>
            </a:r>
            <a:endParaRPr lang="en-GB" sz="1600" b="0" i="0" dirty="0">
              <a:solidFill>
                <a:srgbClr val="E3D88A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51389" y="10550751"/>
            <a:ext cx="1785745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/>
            <a:r>
              <a:rPr lang="en-US" sz="2000" b="0" i="0" dirty="0" err="1">
                <a:solidFill>
                  <a:srgbClr val="E3D88A"/>
                </a:solidFill>
                <a:latin typeface="+mn-lt"/>
              </a:rPr>
              <a:t>Europees</a:t>
            </a:r>
            <a:r>
              <a:rPr lang="en-US" sz="2000" b="0" i="0" dirty="0">
                <a:solidFill>
                  <a:srgbClr val="E3D88A"/>
                </a:solidFill>
                <a:latin typeface="+mn-lt"/>
              </a:rPr>
              <a:t/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HTC Platform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door EGI</a:t>
            </a:r>
            <a:br>
              <a:rPr lang="en-US" sz="2000" b="0" i="0" dirty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>
                <a:solidFill>
                  <a:srgbClr val="E3D88A"/>
                </a:solidFill>
                <a:latin typeface="+mn-lt"/>
              </a:rPr>
              <a:t>www.egi.eu</a:t>
            </a:r>
            <a:endParaRPr lang="en-GB" sz="2000" b="0" i="0" dirty="0">
              <a:solidFill>
                <a:srgbClr val="E3D88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25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8" y="3367360"/>
            <a:ext cx="13011149" cy="8658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16" y="3384280"/>
            <a:ext cx="13002768" cy="8656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974" y="12698096"/>
            <a:ext cx="1759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E3D88B"/>
                </a:solidFill>
                <a:latin typeface="Akkurat Std Italic" panose="02000503000000000000" pitchFamily="2" charset="0"/>
              </a:rPr>
              <a:t>Display of a proton-proton collision event recorded by ATLAS on 3 June 2015, with the first LHC stable beams at a collision energy of 13 </a:t>
            </a:r>
            <a:r>
              <a:rPr lang="en-GB" sz="2000" dirty="0" err="1">
                <a:solidFill>
                  <a:srgbClr val="E3D88B"/>
                </a:solidFill>
                <a:latin typeface="Akkurat Std Italic" panose="02000503000000000000" pitchFamily="2" charset="0"/>
              </a:rPr>
              <a:t>TeV</a:t>
            </a:r>
            <a:endParaRPr lang="en-GB" sz="2000" dirty="0">
              <a:solidFill>
                <a:srgbClr val="E3D88B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9225" y="2251916"/>
            <a:ext cx="19184739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ctr" defTabSz="457206"/>
            <a:r>
              <a:rPr lang="en-US" sz="3600" dirty="0">
                <a:solidFill>
                  <a:schemeClr val="tx1"/>
                </a:solidFill>
              </a:rPr>
              <a:t>~ 10 seconds to a compute a single event at ATLAS for ‘jets’ containing ~30 </a:t>
            </a:r>
            <a:r>
              <a:rPr lang="en-US" sz="3600" dirty="0" err="1">
                <a:solidFill>
                  <a:schemeClr val="tx1"/>
                </a:solidFill>
              </a:rPr>
              <a:t>colllisions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974" y="13113222"/>
            <a:ext cx="21462864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GB" sz="2000" dirty="0">
                <a:solidFill>
                  <a:srgbClr val="E3D88B"/>
                </a:solidFill>
                <a:latin typeface="Akkurat Std Italic" panose="02000503000000000000" pitchFamily="2" charset="0"/>
              </a:rPr>
              <a:t>Event processing time: v19.0.1.1 as per Jovan </a:t>
            </a:r>
            <a:r>
              <a:rPr lang="en-GB" sz="2000" dirty="0" err="1">
                <a:solidFill>
                  <a:srgbClr val="E3D88B"/>
                </a:solidFill>
                <a:latin typeface="Akkurat Std Italic" panose="02000503000000000000" pitchFamily="2" charset="0"/>
              </a:rPr>
              <a:t>Mitrevski</a:t>
            </a:r>
            <a:r>
              <a:rPr lang="en-GB" sz="2000" dirty="0">
                <a:solidFill>
                  <a:srgbClr val="E3D88B"/>
                </a:solidFill>
                <a:latin typeface="Akkurat Std Italic" panose="02000503000000000000" pitchFamily="2" charset="0"/>
              </a:rPr>
              <a:t> and 2015  J. Phys.: Conf. Ser. 664 072034 </a:t>
            </a:r>
            <a:r>
              <a:rPr lang="en-US" sz="2000" dirty="0">
                <a:solidFill>
                  <a:srgbClr val="E3D88B"/>
                </a:solidFill>
                <a:latin typeface="Akkurat Std Italic" panose="02000503000000000000" pitchFamily="2" charset="0"/>
              </a:rPr>
              <a:t>(CHEP2015)</a:t>
            </a:r>
            <a:endParaRPr lang="en-GB" sz="2000" dirty="0">
              <a:solidFill>
                <a:srgbClr val="E3D88B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7200" dirty="0" smtClean="0"/>
              <a:t>Computing on data: 40 million per second</a:t>
            </a:r>
            <a:endParaRPr lang="en-GB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5964" y="3432061"/>
            <a:ext cx="4201826" cy="42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Verdeel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heers</a:t>
            </a:r>
            <a:r>
              <a:rPr lang="en-US" dirty="0" smtClean="0"/>
              <a:t>: we </a:t>
            </a:r>
            <a:r>
              <a:rPr lang="en-US" dirty="0" err="1" smtClean="0"/>
              <a:t>moeten</a:t>
            </a:r>
            <a:r>
              <a:rPr lang="en-US" dirty="0" smtClean="0"/>
              <a:t> </a:t>
            </a:r>
            <a:r>
              <a:rPr lang="en-US" dirty="0" err="1" smtClean="0"/>
              <a:t>wel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58927" y="13101640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21" y="1900661"/>
            <a:ext cx="11239688" cy="1120097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16718627" y="6016880"/>
            <a:ext cx="1981200" cy="1385808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26886" y="5836842"/>
            <a:ext cx="2212144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400" b="0" i="0" dirty="0">
                <a:solidFill>
                  <a:srgbClr val="6F2575"/>
                </a:solidFill>
                <a:latin typeface="+mn-lt"/>
              </a:rPr>
              <a:t>~ 4 GHz</a:t>
            </a:r>
            <a:endParaRPr lang="en-GB" sz="4400" b="0" i="0" dirty="0">
              <a:solidFill>
                <a:srgbClr val="6F2575"/>
              </a:solidFill>
              <a:latin typeface="+mn-lt"/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16718627" y="7844848"/>
            <a:ext cx="1981200" cy="1385808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26885" y="7664813"/>
            <a:ext cx="2128788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400" b="0" i="0" dirty="0">
                <a:solidFill>
                  <a:srgbClr val="6F2575"/>
                </a:solidFill>
                <a:latin typeface="+mn-lt"/>
              </a:rPr>
              <a:t>~ 140W</a:t>
            </a:r>
            <a:endParaRPr lang="en-GB" sz="4400" b="0" i="0" dirty="0">
              <a:solidFill>
                <a:srgbClr val="6F2575"/>
              </a:solidFill>
              <a:latin typeface="+mn-lt"/>
            </a:endParaRPr>
          </a:p>
        </p:txBody>
      </p:sp>
      <p:sp>
        <p:nvSpPr>
          <p:cNvPr id="10" name="Right Arrow 9"/>
          <p:cNvSpPr/>
          <p:nvPr/>
        </p:nvSpPr>
        <p:spPr>
          <a:xfrm rot="10800000">
            <a:off x="16718627" y="9590738"/>
            <a:ext cx="1981200" cy="1385808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41" marR="40641" defTabSz="914411"/>
            <a:endParaRPr lang="en-GB" sz="3200" b="0" i="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26885" y="9410701"/>
            <a:ext cx="6447278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400" b="0" i="0" dirty="0">
                <a:solidFill>
                  <a:srgbClr val="6F2575"/>
                </a:solidFill>
                <a:latin typeface="+mn-lt"/>
              </a:rPr>
              <a:t>8-10 </a:t>
            </a:r>
            <a:r>
              <a:rPr lang="en-US" sz="4400" b="0" i="0" dirty="0" err="1">
                <a:solidFill>
                  <a:srgbClr val="6F2575"/>
                </a:solidFill>
                <a:latin typeface="+mn-lt"/>
              </a:rPr>
              <a:t>instructies</a:t>
            </a:r>
            <a:r>
              <a:rPr lang="en-US" sz="4400" b="0" i="0" dirty="0">
                <a:solidFill>
                  <a:srgbClr val="6F2575"/>
                </a:solidFill>
                <a:latin typeface="+mn-lt"/>
              </a:rPr>
              <a:t> per tick</a:t>
            </a:r>
            <a:endParaRPr lang="en-GB" sz="4400" b="0" i="0" dirty="0">
              <a:solidFill>
                <a:srgbClr val="6F2575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" y="12994485"/>
            <a:ext cx="9178795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Graphic: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</a:rPr>
              <a:t>Herb Sutter</a:t>
            </a:r>
            <a:endParaRPr lang="en-GB" sz="2000" b="0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The Free Lunch Is Over: A Fundamental Turn Toward Concurrency in Software</a:t>
            </a:r>
          </a:p>
        </p:txBody>
      </p:sp>
    </p:spTree>
    <p:extLst>
      <p:ext uri="{BB962C8B-B14F-4D97-AF65-F5344CB8AC3E}">
        <p14:creationId xmlns:p14="http://schemas.microsoft.com/office/powerpoint/2010/main" val="12752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 </a:t>
            </a:r>
            <a:r>
              <a:rPr lang="en-US" dirty="0" err="1" smtClean="0"/>
              <a:t>hou</a:t>
            </a:r>
            <a:r>
              <a:rPr lang="en-US" dirty="0" smtClean="0"/>
              <a:t>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rekencluster</a:t>
            </a:r>
            <a:r>
              <a:rPr lang="en-US" dirty="0" smtClean="0"/>
              <a:t> </a:t>
            </a:r>
            <a:r>
              <a:rPr lang="en-US" dirty="0" err="1" smtClean="0"/>
              <a:t>vol</a:t>
            </a:r>
            <a:r>
              <a:rPr lang="en-US" dirty="0" smtClean="0"/>
              <a:t>: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7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05" y="1921318"/>
            <a:ext cx="20769184" cy="11584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23518" y="7103305"/>
            <a:ext cx="2691442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ATLAS</a:t>
            </a:r>
            <a:endParaRPr lang="en-GB" sz="660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36909" y="11019059"/>
            <a:ext cx="2285882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LHCb</a:t>
            </a:r>
            <a:endParaRPr lang="en-GB" sz="660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0073" y="5160593"/>
            <a:ext cx="2098331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Alice</a:t>
            </a:r>
            <a:endParaRPr lang="en-GB" sz="660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0931" y="5181739"/>
            <a:ext cx="4964501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LIGO &amp; Virgo</a:t>
            </a:r>
            <a:endParaRPr lang="en-GB" sz="660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9829" y="3418942"/>
            <a:ext cx="2588850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>
                <a:solidFill>
                  <a:srgbClr val="E3D88A"/>
                </a:solidFill>
                <a:latin typeface="Akkurat Std Italic" panose="02000503000000000000" pitchFamily="2" charset="0"/>
              </a:rPr>
              <a:t>Xenon</a:t>
            </a:r>
            <a:endParaRPr lang="en-GB" sz="6600" i="0" dirty="0">
              <a:solidFill>
                <a:srgbClr val="E3D88A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08204" y="2420299"/>
            <a:ext cx="3313408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660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WeNMR</a:t>
            </a:r>
            <a:endParaRPr lang="en-GB" sz="6600" i="0" dirty="0">
              <a:solidFill>
                <a:srgbClr val="6F2575"/>
              </a:solidFill>
              <a:latin typeface="Akkurat Std Italic" panose="02000503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926306" y="7195638"/>
            <a:ext cx="10975762" cy="1036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5400" b="0" i="0" dirty="0">
                <a:solidFill>
                  <a:schemeClr val="tx1">
                    <a:lumMod val="50000"/>
                  </a:schemeClr>
                </a:solidFill>
                <a:latin typeface="Akkurat Std Light" panose="02000303000000000000" pitchFamily="2" charset="0"/>
              </a:rPr>
              <a:t>NDPF </a:t>
            </a:r>
            <a:r>
              <a:rPr lang="en-US" sz="5400" b="0" i="0" dirty="0" err="1">
                <a:solidFill>
                  <a:schemeClr val="tx1">
                    <a:lumMod val="50000"/>
                  </a:schemeClr>
                </a:solidFill>
                <a:latin typeface="Akkurat Std Light" panose="02000303000000000000" pitchFamily="2" charset="0"/>
              </a:rPr>
              <a:t>voview</a:t>
            </a:r>
            <a:r>
              <a:rPr lang="en-US" sz="5400" b="0" i="0" dirty="0">
                <a:solidFill>
                  <a:schemeClr val="tx1">
                    <a:lumMod val="50000"/>
                  </a:schemeClr>
                </a:solidFill>
                <a:latin typeface="Akkurat Std Light" panose="02000303000000000000" pitchFamily="2" charset="0"/>
              </a:rPr>
              <a:t> short 1 October 2018</a:t>
            </a:r>
            <a:endParaRPr lang="en-GB" sz="5400" b="0" i="0" dirty="0">
              <a:solidFill>
                <a:schemeClr val="tx1">
                  <a:lumMod val="50000"/>
                </a:schemeClr>
              </a:solidFill>
              <a:latin typeface="Akkurat Std Light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Verdeel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heers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393119" y="2338359"/>
            <a:ext cx="11384280" cy="2913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US" sz="4400" b="0" i="0" dirty="0" err="1">
                <a:latin typeface="Akkurat Std Bold" panose="02000803000000000000" pitchFamily="2" charset="0"/>
              </a:rPr>
              <a:t>Kengetallen</a:t>
            </a:r>
            <a:r>
              <a:rPr lang="en-US" sz="4400" b="0" i="0" dirty="0">
                <a:latin typeface="Akkurat Std Bold" panose="02000803000000000000" pitchFamily="2" charset="0"/>
              </a:rPr>
              <a:t> van </a:t>
            </a:r>
            <a:r>
              <a:rPr lang="en-US" sz="4400" b="0" i="0" dirty="0" err="1">
                <a:latin typeface="Akkurat Std Bold" panose="02000803000000000000" pitchFamily="2" charset="0"/>
              </a:rPr>
              <a:t>opslag</a:t>
            </a:r>
            <a:endParaRPr lang="en-US" sz="4400" b="0" i="0" dirty="0">
              <a:latin typeface="Akkurat Std Bold" panose="02000803000000000000" pitchFamily="2" charset="0"/>
            </a:endParaRPr>
          </a:p>
          <a:p>
            <a:pPr marL="457206" indent="-457206">
              <a:buFontTx/>
              <a:buChar char="-"/>
            </a:pPr>
            <a:r>
              <a:rPr lang="en-US" sz="4400" b="0" i="0" dirty="0" err="1">
                <a:latin typeface="Akkurat Std" panose="02000503000000000000" pitchFamily="2" charset="0"/>
              </a:rPr>
              <a:t>capaciteit</a:t>
            </a:r>
            <a:r>
              <a:rPr lang="en-US" sz="4400" b="0" i="0" dirty="0">
                <a:latin typeface="Akkurat Std" panose="02000503000000000000" pitchFamily="2" charset="0"/>
              </a:rPr>
              <a:t> (‘terabytes’)</a:t>
            </a:r>
          </a:p>
          <a:p>
            <a:pPr marL="457206" indent="-457206">
              <a:buFontTx/>
              <a:buChar char="-"/>
            </a:pPr>
            <a:r>
              <a:rPr lang="en-US" sz="4400" b="0" i="0" dirty="0" err="1">
                <a:latin typeface="Akkurat Std" panose="02000503000000000000" pitchFamily="2" charset="0"/>
              </a:rPr>
              <a:t>bandbreedte</a:t>
            </a:r>
            <a:r>
              <a:rPr lang="en-US" sz="4400" b="0" i="0" dirty="0">
                <a:latin typeface="Akkurat Std" panose="02000503000000000000" pitchFamily="2" charset="0"/>
              </a:rPr>
              <a:t> (‘megabyte per </a:t>
            </a:r>
            <a:r>
              <a:rPr lang="en-US" sz="4400" b="0" i="0" dirty="0" err="1">
                <a:latin typeface="Akkurat Std" panose="02000503000000000000" pitchFamily="2" charset="0"/>
              </a:rPr>
              <a:t>seconde</a:t>
            </a:r>
            <a:r>
              <a:rPr lang="en-US" sz="4400" b="0" i="0" dirty="0">
                <a:latin typeface="Akkurat Std" panose="02000503000000000000" pitchFamily="2" charset="0"/>
              </a:rPr>
              <a:t>’)</a:t>
            </a:r>
          </a:p>
          <a:p>
            <a:pPr marL="457206" indent="-457206">
              <a:buFontTx/>
              <a:buChar char="-"/>
            </a:pPr>
            <a:r>
              <a:rPr lang="en-US" sz="4400" b="0" i="0" dirty="0" err="1">
                <a:latin typeface="Akkurat Std" panose="02000503000000000000" pitchFamily="2" charset="0"/>
              </a:rPr>
              <a:t>aantal</a:t>
            </a:r>
            <a:r>
              <a:rPr lang="en-US" sz="4400" b="0" i="0" dirty="0">
                <a:latin typeface="Akkurat Std" panose="02000503000000000000" pitchFamily="2" charset="0"/>
              </a:rPr>
              <a:t> ‘</a:t>
            </a:r>
            <a:r>
              <a:rPr lang="en-US" sz="4400" b="0" i="0" dirty="0" err="1">
                <a:latin typeface="Akkurat Std" panose="02000503000000000000" pitchFamily="2" charset="0"/>
              </a:rPr>
              <a:t>opdrachten</a:t>
            </a:r>
            <a:r>
              <a:rPr lang="en-US" sz="4400" b="0" i="0" dirty="0">
                <a:latin typeface="Akkurat Std" panose="02000503000000000000" pitchFamily="2" charset="0"/>
              </a:rPr>
              <a:t>’ per seconds (“IOPS”) </a:t>
            </a:r>
            <a:endParaRPr lang="en-GB" sz="4400" b="0" i="0" dirty="0">
              <a:latin typeface="Akkurat Std" panose="02000503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126201" y="5170891"/>
            <a:ext cx="4504840" cy="4267435"/>
            <a:chOff x="5436096" y="2571751"/>
            <a:chExt cx="2280419" cy="21602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936734"/>
              <a:ext cx="2280419" cy="167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Multiply 7"/>
            <p:cNvSpPr/>
            <p:nvPr/>
          </p:nvSpPr>
          <p:spPr>
            <a:xfrm>
              <a:off x="5436096" y="2571751"/>
              <a:ext cx="2160240" cy="2160240"/>
            </a:xfrm>
            <a:prstGeom prst="mathMultiply">
              <a:avLst>
                <a:gd name="adj1" fmla="val 6913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67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51460" y="9288435"/>
            <a:ext cx="10879581" cy="2698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5 Petabyte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lezen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in 1 dag? </a:t>
            </a:r>
            <a:b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Dat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is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dus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61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GByte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per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seconde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! </a:t>
            </a:r>
            <a:b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(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en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dus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~500 </a:t>
            </a:r>
            <a:r>
              <a:rPr lang="en-US" sz="5400" b="0" i="0" dirty="0" err="1">
                <a:solidFill>
                  <a:srgbClr val="6F2575"/>
                </a:solidFill>
                <a:latin typeface="Akkurat Std Bold" panose="02000803000000000000" pitchFamily="2" charset="0"/>
              </a:rPr>
              <a:t>Gbps</a:t>
            </a:r>
            <a:r>
              <a:rPr lang="en-US" sz="54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)</a:t>
            </a:r>
            <a:endParaRPr lang="en-GB" sz="5400" b="0" i="0" dirty="0">
              <a:solidFill>
                <a:srgbClr val="6F2575"/>
              </a:solidFill>
              <a:latin typeface="Akkurat Std Bold" panose="02000803000000000000" pitchFamily="2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919477" y="10080064"/>
            <a:ext cx="11831920" cy="2770955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220139" indent="0">
              <a:buNone/>
            </a:pPr>
            <a:r>
              <a:rPr lang="en-US" sz="4000" dirty="0" err="1"/>
              <a:t>Daarom</a:t>
            </a:r>
            <a:r>
              <a:rPr lang="en-US" sz="4000" dirty="0"/>
              <a:t> </a:t>
            </a:r>
            <a:r>
              <a:rPr lang="en-US" sz="4000" dirty="0" err="1"/>
              <a:t>kan</a:t>
            </a:r>
            <a:r>
              <a:rPr lang="en-US" sz="4000" dirty="0"/>
              <a:t> </a:t>
            </a:r>
            <a:r>
              <a:rPr lang="en-US" sz="4000" dirty="0" err="1"/>
              <a:t>onze</a:t>
            </a:r>
            <a:r>
              <a:rPr lang="en-US" sz="4000" dirty="0"/>
              <a:t> data </a:t>
            </a:r>
            <a:r>
              <a:rPr lang="en-US" sz="4000" dirty="0" err="1"/>
              <a:t>niet</a:t>
            </a:r>
            <a:r>
              <a:rPr lang="en-US" sz="4000" dirty="0"/>
              <a:t> op </a:t>
            </a:r>
            <a:r>
              <a:rPr lang="en-US" sz="4000" dirty="0" err="1"/>
              <a:t>een</a:t>
            </a:r>
            <a:r>
              <a:rPr lang="en-US" sz="4000" dirty="0"/>
              <a:t> USB stick</a:t>
            </a:r>
            <a:br>
              <a:rPr lang="en-US" sz="4000" dirty="0"/>
            </a:br>
            <a:r>
              <a:rPr lang="en-US" sz="4000" dirty="0"/>
              <a:t>–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doet</a:t>
            </a:r>
            <a:r>
              <a:rPr lang="en-US" sz="4000" dirty="0"/>
              <a:t> je ‘</a:t>
            </a:r>
            <a:r>
              <a:rPr lang="en-US" sz="4000" dirty="0" err="1"/>
              <a:t>thuis</a:t>
            </a:r>
            <a:r>
              <a:rPr lang="en-US" sz="4000" dirty="0"/>
              <a:t> NAS’ </a:t>
            </a:r>
            <a:r>
              <a:rPr lang="en-US" sz="4000" dirty="0" err="1"/>
              <a:t>oplossing</a:t>
            </a:r>
            <a:r>
              <a:rPr lang="en-US" sz="4000" dirty="0"/>
              <a:t> het </a:t>
            </a:r>
            <a:r>
              <a:rPr lang="en-US" sz="4000" dirty="0" err="1"/>
              <a:t>ook</a:t>
            </a:r>
            <a:r>
              <a:rPr lang="en-US" sz="4000" dirty="0"/>
              <a:t> </a:t>
            </a:r>
            <a:r>
              <a:rPr lang="en-US" sz="4000" dirty="0" err="1"/>
              <a:t>niet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1101" dirty="0"/>
              <a:t/>
            </a:r>
            <a:br>
              <a:rPr lang="en-US" sz="1101" dirty="0"/>
            </a:br>
            <a:r>
              <a:rPr lang="en-US" sz="4000" dirty="0">
                <a:latin typeface="Akkurat Std Italic" panose="02000503000000000000" pitchFamily="2" charset="0"/>
              </a:rPr>
              <a:t>… hoe </a:t>
            </a:r>
            <a:r>
              <a:rPr lang="en-US" sz="4000" dirty="0" err="1">
                <a:latin typeface="Akkurat Std Italic" panose="02000503000000000000" pitchFamily="2" charset="0"/>
              </a:rPr>
              <a:t>leuk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ik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mijn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eigen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opslagdoosje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ook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US" sz="4000" dirty="0" err="1">
                <a:latin typeface="Akkurat Std Italic" panose="02000503000000000000" pitchFamily="2" charset="0"/>
              </a:rPr>
              <a:t>vind</a:t>
            </a:r>
            <a:r>
              <a:rPr lang="en-US" sz="4000" dirty="0">
                <a:latin typeface="Akkurat Std Italic" panose="02000503000000000000" pitchFamily="2" charset="0"/>
              </a:rPr>
              <a:t/>
            </a:r>
            <a:br>
              <a:rPr lang="en-US" sz="4000" dirty="0">
                <a:latin typeface="Akkurat Std Italic" panose="02000503000000000000" pitchFamily="2" charset="0"/>
              </a:rPr>
            </a:br>
            <a:r>
              <a:rPr lang="en-US" sz="4000" dirty="0">
                <a:latin typeface="Akkurat Std Italic" panose="02000503000000000000" pitchFamily="2" charset="0"/>
              </a:rPr>
              <a:t>van </a:t>
            </a:r>
            <a:r>
              <a:rPr lang="en-US" sz="4000" dirty="0" err="1">
                <a:latin typeface="Akkurat Std Italic" panose="02000503000000000000" pitchFamily="2" charset="0"/>
              </a:rPr>
              <a:t>slechts</a:t>
            </a:r>
            <a:r>
              <a:rPr lang="en-US" sz="4000" dirty="0">
                <a:latin typeface="Akkurat Std Italic" panose="02000503000000000000" pitchFamily="2" charset="0"/>
              </a:rPr>
              <a:t> 15 Watt met 16Terabyte </a:t>
            </a:r>
            <a:r>
              <a:rPr lang="en-US" sz="4000" dirty="0" err="1">
                <a:latin typeface="Akkurat Std Italic" panose="02000503000000000000" pitchFamily="2" charset="0"/>
              </a:rPr>
              <a:t>voor</a:t>
            </a:r>
            <a:r>
              <a:rPr lang="en-US" sz="4000" dirty="0">
                <a:latin typeface="Akkurat Std Italic" panose="02000503000000000000" pitchFamily="2" charset="0"/>
              </a:rPr>
              <a:t> </a:t>
            </a:r>
            <a:r>
              <a:rPr lang="en-GB" sz="4000" dirty="0">
                <a:latin typeface="Akkurat Std Italic" panose="02000503000000000000" pitchFamily="2" charset="0"/>
              </a:rPr>
              <a:t>€ </a:t>
            </a:r>
            <a:r>
              <a:rPr lang="en-US" sz="4000" dirty="0">
                <a:latin typeface="Akkurat Std Italic" panose="02000503000000000000" pitchFamily="2" charset="0"/>
              </a:rPr>
              <a:t>915 …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3" y="3011354"/>
            <a:ext cx="10225683" cy="576108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4995" y="2257659"/>
            <a:ext cx="919835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err="1">
                <a:solidFill>
                  <a:srgbClr val="002060"/>
                </a:solidFill>
                <a:latin typeface="+mj-lt"/>
              </a:rPr>
              <a:t>DotHill</a:t>
            </a:r>
            <a:r>
              <a:rPr lang="en-US" sz="3733" dirty="0">
                <a:solidFill>
                  <a:srgbClr val="002060"/>
                </a:solidFill>
                <a:latin typeface="+mj-lt"/>
              </a:rPr>
              <a:t> (HGST): 480 </a:t>
            </a:r>
            <a:r>
              <a:rPr lang="en-US" sz="3733" dirty="0" err="1">
                <a:solidFill>
                  <a:srgbClr val="002060"/>
                </a:solidFill>
                <a:latin typeface="+mj-lt"/>
              </a:rPr>
              <a:t>TByte</a:t>
            </a:r>
            <a:r>
              <a:rPr lang="en-US" sz="3733" dirty="0">
                <a:solidFill>
                  <a:srgbClr val="002060"/>
                </a:solidFill>
                <a:latin typeface="+mj-lt"/>
              </a:rPr>
              <a:t> gross capacity/4RU</a:t>
            </a:r>
          </a:p>
        </p:txBody>
      </p:sp>
    </p:spTree>
    <p:extLst>
      <p:ext uri="{BB962C8B-B14F-4D97-AF65-F5344CB8AC3E}">
        <p14:creationId xmlns:p14="http://schemas.microsoft.com/office/powerpoint/2010/main" val="4873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Needles and Haystacks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631888" y="13102037"/>
            <a:ext cx="359072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4" name="Picture 4" descr="NeedleHay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13060"/>
          <a:stretch>
            <a:fillRect/>
          </a:stretch>
        </p:blipFill>
        <p:spPr bwMode="auto">
          <a:xfrm>
            <a:off x="2" y="1870727"/>
            <a:ext cx="15243133" cy="1183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353862" y="5548907"/>
            <a:ext cx="14637098" cy="4247317"/>
          </a:xfrm>
          <a:prstGeom prst="rect">
            <a:avLst/>
          </a:prstGeom>
          <a:solidFill>
            <a:srgbClr val="0066FF">
              <a:alpha val="75000"/>
            </a:srgbClr>
          </a:solidFill>
          <a:ln w="158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54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Selectie interessante gebeurtenissen uit ‘achtergrond’ van 1 op 10</a:t>
            </a:r>
            <a:r>
              <a:rPr lang="nl-NL" altLang="en-US" sz="5400" baseline="300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13</a:t>
            </a:r>
            <a:r>
              <a:rPr lang="nl-NL" altLang="en-US" sz="54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 gebeurtenissen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- dit is equivalent met zoeken van </a:t>
            </a:r>
            <a:b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</a:b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	1 persoon op 1000 wereldpopulaties</a:t>
            </a:r>
          </a:p>
          <a:p>
            <a:pPr algn="l">
              <a:spcBef>
                <a:spcPct val="0"/>
              </a:spcBef>
              <a:buClrTx/>
              <a:buSzTx/>
              <a:buFontTx/>
              <a:buChar char="-"/>
            </a:pP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 </a:t>
            </a:r>
            <a:r>
              <a:rPr lang="nl-NL" altLang="en-US" sz="5400" b="0" i="0" dirty="0" smtClean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oftewel: </a:t>
            </a:r>
            <a:r>
              <a:rPr lang="en-US" altLang="en-US" sz="5400" b="0" i="0" dirty="0" err="1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éé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n speld in 20 miljoen hooibergen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55667" y="13133456"/>
            <a:ext cx="4076437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event rates from LHC Run 1</a:t>
            </a:r>
            <a:endParaRPr lang="en-GB" sz="2400" b="0" i="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25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Network: from 9600bps to 1.2Tbps</a:t>
            </a:r>
            <a:endParaRPr lang="en-GB" dirty="0"/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4294967295"/>
          </p:nvPr>
        </p:nvSpPr>
        <p:spPr>
          <a:xfrm>
            <a:off x="0" y="1857376"/>
            <a:ext cx="24384000" cy="11858624"/>
          </a:xfrm>
          <a:prstGeom prst="rect">
            <a:avLst/>
          </a:prstGeom>
        </p:spPr>
      </p:sp>
      <p:grpSp>
        <p:nvGrpSpPr>
          <p:cNvPr id="8" name="Group 7"/>
          <p:cNvGrpSpPr/>
          <p:nvPr/>
        </p:nvGrpSpPr>
        <p:grpSpPr>
          <a:xfrm>
            <a:off x="2614615" y="1857376"/>
            <a:ext cx="18459448" cy="11858624"/>
            <a:chOff x="3056424" y="0"/>
            <a:chExt cx="18279576" cy="13716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6424" y="0"/>
              <a:ext cx="18279576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12912080" y="7593568"/>
              <a:ext cx="2016224" cy="272081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3848184" y="6473958"/>
              <a:ext cx="4968552" cy="81380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0679832" y="4160534"/>
              <a:ext cx="1224136" cy="173736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303568" y="7287758"/>
              <a:ext cx="2376264" cy="283460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484271" y="5705873"/>
              <a:ext cx="7786431" cy="2669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/>
                  </a:solidFill>
                  <a:latin typeface="+mj-lt"/>
                </a:rPr>
                <a:t>~ 50 </a:t>
              </a:r>
              <a:r>
                <a:rPr lang="en-US" sz="7200" dirty="0" err="1">
                  <a:solidFill>
                    <a:schemeClr val="tx1"/>
                  </a:solidFill>
                  <a:latin typeface="+mj-lt"/>
                </a:rPr>
                <a:t>PiB</a:t>
              </a:r>
              <a:r>
                <a:rPr lang="en-US" sz="7200" dirty="0">
                  <a:solidFill>
                    <a:schemeClr val="tx1"/>
                  </a:solidFill>
                  <a:latin typeface="+mj-lt"/>
                </a:rPr>
                <a:t>/year data </a:t>
              </a:r>
              <a:br>
                <a:rPr lang="en-US" sz="7200" dirty="0">
                  <a:solidFill>
                    <a:schemeClr val="tx1"/>
                  </a:solidFill>
                  <a:latin typeface="+mj-lt"/>
                </a:rPr>
              </a:br>
              <a:r>
                <a:rPr lang="en-US" sz="7200" dirty="0">
                  <a:solidFill>
                    <a:schemeClr val="tx1"/>
                  </a:solidFill>
                  <a:latin typeface="+mj-lt"/>
                </a:rPr>
                <a:t>from CERN to WLCG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2" y="1698432"/>
            <a:ext cx="4904433" cy="367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788" y="9098902"/>
            <a:ext cx="3571875" cy="4248150"/>
          </a:xfrm>
          <a:prstGeom prst="rect">
            <a:avLst/>
          </a:prstGeom>
          <a:effectLst>
            <a:glow rad="228600">
              <a:schemeClr val="tx1">
                <a:lumMod val="75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 rot="16200000">
            <a:off x="-2746217" y="10228945"/>
            <a:ext cx="6213239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top-left: Hayes smart</a:t>
            </a:r>
            <a:r>
              <a:rPr kumimoji="0" lang="en-GB" sz="20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PSTN modem, 1200–9600bps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0" i="0" dirty="0" smtClean="0">
                <a:solidFill>
                  <a:schemeClr val="tx1">
                    <a:lumMod val="65000"/>
                  </a:schemeClr>
                </a:solidFill>
                <a:latin typeface="Akkurat Std Light" panose="02000303000000000000" pitchFamily="2" charset="0"/>
              </a:rPr>
              <a:t>bottom-right: Juniper QFX10k16, up to 28.8Tbps</a:t>
            </a:r>
            <a:endParaRPr kumimoji="0" lang="en-GB" sz="2000" b="0" i="0" u="none" strike="noStrike" cap="none" spc="0" normalizeH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95" y="4606336"/>
            <a:ext cx="1493999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1990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81276" y="8057665"/>
            <a:ext cx="1493999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2019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945600" y="9098902"/>
            <a:ext cx="0" cy="4248150"/>
          </a:xfrm>
          <a:prstGeom prst="straightConnector1">
            <a:avLst/>
          </a:prstGeom>
          <a:noFill/>
          <a:ln w="76200" cap="flat">
            <a:solidFill>
              <a:srgbClr val="C00000"/>
            </a:solidFill>
            <a:prstDash val="solid"/>
            <a:round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/>
          <p:cNvSpPr txBox="1"/>
          <p:nvPr/>
        </p:nvSpPr>
        <p:spPr>
          <a:xfrm>
            <a:off x="21881239" y="10985553"/>
            <a:ext cx="2159245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140cm!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45789" y="3435224"/>
            <a:ext cx="1445909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42428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200"/>
            <a:ext cx="24384000" cy="106985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Globally distributed in EGI &amp; WLCG</a:t>
            </a:r>
            <a:endParaRPr lang="en-US" sz="8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12725400"/>
            <a:ext cx="5689600" cy="7302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6662400" y="12712699"/>
            <a:ext cx="7721600" cy="7302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3898872" y="12847637"/>
            <a:ext cx="359072" cy="60593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57275" y="2223440"/>
            <a:ext cx="8300669" cy="1446550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&gt;170 institutes in</a:t>
            </a:r>
            <a:r>
              <a:rPr lang="en-US" sz="4400" dirty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 </a:t>
            </a: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&gt;42 countries </a:t>
            </a:r>
            <a:br>
              <a:rPr lang="en-US" sz="440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</a:b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and economic regions</a:t>
            </a:r>
            <a:endParaRPr lang="en-US" sz="4400" dirty="0">
              <a:solidFill>
                <a:schemeClr val="tx1">
                  <a:lumMod val="85000"/>
                </a:schemeClr>
              </a:solidFill>
              <a:latin typeface="Akkurat Std Italic" panose="02000503000000000000" pitchFamily="2" charset="0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7" y="11341872"/>
            <a:ext cx="16353635" cy="2374128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60">
              <a:buFont typeface="Wingdings" panose="05000000000000000000" pitchFamily="2" charset="2"/>
              <a:buChar char="§"/>
            </a:pPr>
            <a:r>
              <a:rPr lang="en-US" sz="4300" b="0" i="0" dirty="0">
                <a:solidFill>
                  <a:srgbClr val="E4D889"/>
                </a:solidFill>
                <a:latin typeface="Akkurat Std Italic" panose="02000503000000000000" pitchFamily="2" charset="0"/>
              </a:rPr>
              <a:t> </a:t>
            </a:r>
            <a:r>
              <a:rPr lang="en-US" sz="4300" b="0" i="0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Computing 	~ 1,000,000 cores</a:t>
            </a:r>
            <a:endParaRPr lang="en-US" sz="4300" b="0" i="0" dirty="0">
              <a:solidFill>
                <a:srgbClr val="E4D889"/>
              </a:solidFill>
              <a:latin typeface="Akkurat Std Italic" panose="02000503000000000000" pitchFamily="2" charset="0"/>
            </a:endParaRPr>
          </a:p>
          <a:p>
            <a:pPr defTabSz="2438460">
              <a:buFont typeface="Wingdings" panose="05000000000000000000" pitchFamily="2" charset="2"/>
              <a:buChar char="§"/>
            </a:pPr>
            <a:r>
              <a:rPr lang="en-US" sz="4300" b="0" i="0" dirty="0">
                <a:solidFill>
                  <a:srgbClr val="E4D889"/>
                </a:solidFill>
                <a:latin typeface="Akkurat Std Italic" panose="02000503000000000000" pitchFamily="2" charset="0"/>
              </a:rPr>
              <a:t> </a:t>
            </a:r>
            <a:r>
              <a:rPr lang="en-US" sz="4300" b="0" i="0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On-line disks	&gt; 310 </a:t>
            </a:r>
            <a:r>
              <a:rPr lang="en-US" sz="4300" b="0" i="0" dirty="0">
                <a:solidFill>
                  <a:srgbClr val="E4D889"/>
                </a:solidFill>
                <a:latin typeface="Akkurat Std Italic" panose="02000503000000000000" pitchFamily="2" charset="0"/>
              </a:rPr>
              <a:t>PB</a:t>
            </a:r>
          </a:p>
          <a:p>
            <a:pPr defTabSz="2438460">
              <a:buFont typeface="Wingdings" panose="05000000000000000000" pitchFamily="2" charset="2"/>
              <a:buChar char="§"/>
            </a:pPr>
            <a:r>
              <a:rPr lang="en-US" sz="4300" b="0" i="0" dirty="0">
                <a:solidFill>
                  <a:srgbClr val="E4D889"/>
                </a:solidFill>
                <a:latin typeface="Akkurat Std Italic" panose="02000503000000000000" pitchFamily="2" charset="0"/>
              </a:rPr>
              <a:t> </a:t>
            </a:r>
            <a:r>
              <a:rPr lang="en-US" sz="4300" b="0" i="0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Archival	&gt; 390 </a:t>
            </a:r>
            <a:r>
              <a:rPr lang="en-US" sz="4300" b="0" i="0" dirty="0">
                <a:solidFill>
                  <a:srgbClr val="E4D889"/>
                </a:solidFill>
                <a:latin typeface="Akkurat Std Italic" panose="02000503000000000000" pitchFamily="2" charset="0"/>
              </a:rPr>
              <a:t>PB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21" y="9549768"/>
            <a:ext cx="11778440" cy="411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15219051" y="10369293"/>
            <a:ext cx="6939909" cy="1898907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67"/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3" y="9934709"/>
            <a:ext cx="13321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36" y="9978355"/>
            <a:ext cx="2428971" cy="92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5" y="8605472"/>
            <a:ext cx="1597613" cy="10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5" y="6910371"/>
            <a:ext cx="1847843" cy="14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94" y="8236051"/>
            <a:ext cx="2081446" cy="16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2535678"/>
            <a:ext cx="21273541" cy="103708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e-Infrastructure: Nikhef and SURF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40" y="2535679"/>
            <a:ext cx="21273541" cy="10370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63922" y="4364797"/>
            <a:ext cx="8747587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i="0" dirty="0">
                <a:solidFill>
                  <a:schemeClr val="bg1">
                    <a:lumMod val="85000"/>
                    <a:lumOff val="15000"/>
                  </a:schemeClr>
                </a:solidFill>
                <a:latin typeface="Akkurat Std Italic" panose="02000503000000000000" pitchFamily="2" charset="0"/>
              </a:rPr>
              <a:t>o</a:t>
            </a:r>
            <a:r>
              <a:rPr lang="en-GB" sz="3600" b="0" i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kkurat Std Italic" panose="02000503000000000000" pitchFamily="2" charset="0"/>
              </a:rPr>
              <a:t>ther users: theory, Project </a:t>
            </a:r>
            <a:r>
              <a:rPr lang="en-GB" sz="3600" b="0" i="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kkurat Std Italic" panose="02000503000000000000" pitchFamily="2" charset="0"/>
              </a:rPr>
              <a:t>MinE</a:t>
            </a:r>
            <a:r>
              <a:rPr lang="en-GB" sz="3600" b="0" i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kkurat Std Italic" panose="02000503000000000000" pitchFamily="2" charset="0"/>
              </a:rPr>
              <a:t>, ILC, ... 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3126946"/>
            <a:ext cx="13771399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Nikhef Data Processing Facility, </a:t>
            </a:r>
            <a:r>
              <a:rPr kumimoji="0" lang="en-GB" sz="2800" b="0" i="0" u="none" strike="noStrike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HTCompute</a:t>
            </a: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platform utilisation, 4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2991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384" y="145515"/>
            <a:ext cx="19325616" cy="1552917"/>
          </a:xfrm>
        </p:spPr>
        <p:txBody>
          <a:bodyPr/>
          <a:lstStyle/>
          <a:p>
            <a:r>
              <a:rPr lang="en-US" dirty="0" smtClean="0"/>
              <a:t>Distributing data via the network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866328" y="13101640"/>
            <a:ext cx="359072" cy="605934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4949"/>
            <a:ext cx="24215120" cy="10313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99333" y="13255678"/>
            <a:ext cx="10566995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https://monit-grafana.cern.ch/d/000000420/fts-transfers-30-day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on September 27,  2018</a:t>
            </a:r>
            <a:endParaRPr lang="en-GB" sz="138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52316" y="3973557"/>
            <a:ext cx="2412136" cy="1743808"/>
            <a:chOff x="3417496" y="4149676"/>
            <a:chExt cx="3391047" cy="2517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496" y="4149676"/>
              <a:ext cx="2857647" cy="1911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896" y="4749840"/>
              <a:ext cx="2857647" cy="191779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31" y="5541243"/>
            <a:ext cx="2194619" cy="8290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32751" y="5893485"/>
            <a:ext cx="204978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22799133" y="5452340"/>
            <a:ext cx="1609415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4400" i="0" dirty="0">
                <a:latin typeface="Akkurat Std Mono" panose="02000503000000000000" pitchFamily="2" charset="0"/>
              </a:rPr>
              <a:t>2.6M</a:t>
            </a:r>
            <a:endParaRPr lang="en-GB" sz="4400" i="0" dirty="0">
              <a:latin typeface="Akkurat Std Mon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2.xml><?xml version="1.0" encoding="utf-8"?>
<a:theme xmlns:a="http://schemas.openxmlformats.org/drawingml/2006/main" name="Nik2018-fan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AD3DDF30-A8F8-4C3E-98AD-B755B2291768}"/>
    </a:ext>
  </a:extLst>
</a:theme>
</file>

<file path=ppt/theme/theme3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E721EBFD-8571-41E3-8A24-D1D268C6F4C7}" vid="{21AC983F-A357-447D-A787-A718DFDBC081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Nikhef-2018-template</Template>
  <TotalTime>37993</TotalTime>
  <Words>1063</Words>
  <Application>Microsoft Office PowerPoint</Application>
  <PresentationFormat>Custom</PresentationFormat>
  <Paragraphs>252</Paragraphs>
  <Slides>42</Slides>
  <Notes>7</Notes>
  <HiddenSlides>17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Akkurat Std</vt:lpstr>
      <vt:lpstr>Akkurat Std Bold</vt:lpstr>
      <vt:lpstr>Akkurat Std Italic</vt:lpstr>
      <vt:lpstr>Akkurat Std Light</vt:lpstr>
      <vt:lpstr>Akkurat Std Mono</vt:lpstr>
      <vt:lpstr>Arial</vt:lpstr>
      <vt:lpstr>Calibri</vt:lpstr>
      <vt:lpstr>Candara</vt:lpstr>
      <vt:lpstr>Courier New</vt:lpstr>
      <vt:lpstr>Helvetica</vt:lpstr>
      <vt:lpstr>Helvetica Neue</vt:lpstr>
      <vt:lpstr>Helvetica Neue Medium</vt:lpstr>
      <vt:lpstr>Lucida Grande</vt:lpstr>
      <vt:lpstr>Minion Pro</vt:lpstr>
      <vt:lpstr>Times New Roman</vt:lpstr>
      <vt:lpstr>Wingdings</vt:lpstr>
      <vt:lpstr>Nik2018-Standard</vt:lpstr>
      <vt:lpstr>Nik2018-fancy</vt:lpstr>
      <vt:lpstr>White</vt:lpstr>
      <vt:lpstr>PHOTO-PAINT</vt:lpstr>
      <vt:lpstr>Internetworking and e-Infrastructure at Nikhef</vt:lpstr>
      <vt:lpstr>Nikhef – experiments at CERN</vt:lpstr>
      <vt:lpstr>Nikhef – astroparticle physics</vt:lpstr>
      <vt:lpstr>Computing on data: 40 million per second</vt:lpstr>
      <vt:lpstr>On Needles and Haystacks</vt:lpstr>
      <vt:lpstr>Network: from 9600bps to 1.2Tbps</vt:lpstr>
      <vt:lpstr>Globally distributed in EGI &amp; WLCG</vt:lpstr>
      <vt:lpstr>e-Infrastructure: Nikhef and SURF</vt:lpstr>
      <vt:lpstr>Distributing data via the network</vt:lpstr>
      <vt:lpstr>1985, at your home in the Netherlands …</vt:lpstr>
      <vt:lpstr>Paradigm change: packet vs circuit-switched</vt:lpstr>
      <vt:lpstr>Early internet, and SURFnet in NL</vt:lpstr>
      <vt:lpstr>From remote access to collaboration</vt:lpstr>
      <vt:lpstr>how would you get to CERN?</vt:lpstr>
      <vt:lpstr>BGP, and Policy Based Routing</vt:lpstr>
      <vt:lpstr>‘LHC Open Network Environment’</vt:lpstr>
      <vt:lpstr>From the 80’s to today</vt:lpstr>
      <vt:lpstr>IBR LAN @Nikhef: the first exchange</vt:lpstr>
      <vt:lpstr>AMS-IX in ~2002, and traffic today</vt:lpstr>
      <vt:lpstr>and private direct peering</vt:lpstr>
      <vt:lpstr>100 Gbps and up … beyond the LHC!</vt:lpstr>
      <vt:lpstr>Direct peering infra for ‘big data’</vt:lpstr>
      <vt:lpstr>Our science data looks akin to a DDoS</vt:lpstr>
      <vt:lpstr>Touching the networks</vt:lpstr>
      <vt:lpstr>Some quick housing facts</vt:lpstr>
      <vt:lpstr>PowerPoint Presentation</vt:lpstr>
      <vt:lpstr>IT Infrastructures for Research</vt:lpstr>
      <vt:lpstr>Reasons to become a DDoS victim</vt:lpstr>
      <vt:lpstr>‘Did you order your DDoS today?’</vt:lpstr>
      <vt:lpstr>‘Styn’ is clearly a student …</vt:lpstr>
      <vt:lpstr>Reflection &amp; amplification attacks</vt:lpstr>
      <vt:lpstr>DDoS usage of IP protocols</vt:lpstr>
      <vt:lpstr>Beyond IX-es: direct transit</vt:lpstr>
      <vt:lpstr>Friends … the more the merrier</vt:lpstr>
      <vt:lpstr>LHC ‘Optical Private Network’</vt:lpstr>
      <vt:lpstr>SURF and Netherlight</vt:lpstr>
      <vt:lpstr>Global Lambda Integrated Facility</vt:lpstr>
      <vt:lpstr>The LHC Analysis Chain</vt:lpstr>
      <vt:lpstr>Overal rekenen … ‘high-troughput’</vt:lpstr>
      <vt:lpstr>Verdeel en heers: we moeten wel</vt:lpstr>
      <vt:lpstr>Zo hou je een rekencluster vol:</vt:lpstr>
      <vt:lpstr>Verdeel en heers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petabyte weinig? Spoorzoeken door data</dc:title>
  <dc:creator>davidg</dc:creator>
  <cp:lastModifiedBy>davidg</cp:lastModifiedBy>
  <cp:revision>350</cp:revision>
  <dcterms:created xsi:type="dcterms:W3CDTF">2018-09-17T07:54:44Z</dcterms:created>
  <dcterms:modified xsi:type="dcterms:W3CDTF">2019-09-10T12:24:08Z</dcterms:modified>
</cp:coreProperties>
</file>