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58" r:id="rId3"/>
    <p:sldId id="262" r:id="rId4"/>
    <p:sldId id="269" r:id="rId5"/>
    <p:sldId id="265" r:id="rId6"/>
    <p:sldId id="271" r:id="rId7"/>
    <p:sldId id="272" r:id="rId8"/>
    <p:sldId id="273" r:id="rId9"/>
    <p:sldId id="275" r:id="rId10"/>
    <p:sldId id="276" r:id="rId11"/>
    <p:sldId id="277" r:id="rId12"/>
    <p:sldId id="278" r:id="rId13"/>
    <p:sldId id="279" r:id="rId14"/>
    <p:sldId id="298" r:id="rId15"/>
    <p:sldId id="263" r:id="rId16"/>
    <p:sldId id="280" r:id="rId17"/>
    <p:sldId id="281" r:id="rId18"/>
    <p:sldId id="282" r:id="rId19"/>
    <p:sldId id="293" r:id="rId20"/>
    <p:sldId id="283" r:id="rId21"/>
    <p:sldId id="287" r:id="rId22"/>
    <p:sldId id="284" r:id="rId23"/>
    <p:sldId id="299" r:id="rId24"/>
    <p:sldId id="300" r:id="rId25"/>
    <p:sldId id="291" r:id="rId26"/>
    <p:sldId id="303" r:id="rId27"/>
    <p:sldId id="261" r:id="rId28"/>
    <p:sldId id="296" r:id="rId29"/>
    <p:sldId id="285" r:id="rId30"/>
    <p:sldId id="297" r:id="rId31"/>
    <p:sldId id="288" r:id="rId32"/>
    <p:sldId id="301" r:id="rId33"/>
    <p:sldId id="289" r:id="rId34"/>
    <p:sldId id="302" r:id="rId35"/>
    <p:sldId id="290" r:id="rId36"/>
    <p:sldId id="295" r:id="rId37"/>
    <p:sldId id="294" r:id="rId38"/>
    <p:sldId id="286" r:id="rId39"/>
    <p:sldId id="304" r:id="rId40"/>
    <p:sldId id="260"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67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71D58-3766-4398-9D21-80741E27EFFF}" type="datetimeFigureOut">
              <a:rPr lang="en-US" smtClean="0"/>
              <a:pPr/>
              <a:t>4/21/2009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0066A-892E-417D-857E-DFAEA489C5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90066A-892E-417D-857E-DFAEA489C5C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90066A-892E-417D-857E-DFAEA489C5C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6018A-AFC2-4A14-A4BE-12C26749277F}" type="slidenum">
              <a:rPr lang="en-GB"/>
              <a:pPr/>
              <a:t>5</a:t>
            </a:fld>
            <a:endParaRPr lang="en-GB"/>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p:nvPr/>
        </p:nvSpPr>
        <p:spPr>
          <a:xfrm>
            <a:off x="642938" y="3713163"/>
            <a:ext cx="428625" cy="830262"/>
          </a:xfrm>
          <a:prstGeom prst="rect">
            <a:avLst/>
          </a:prstGeom>
          <a:noFill/>
        </p:spPr>
        <p:txBody>
          <a:bodyPr>
            <a:spAutoFit/>
          </a:bodyPr>
          <a:lstStyle/>
          <a:p>
            <a:pPr fontAlgn="auto">
              <a:spcBef>
                <a:spcPts val="0"/>
              </a:spcBef>
              <a:spcAft>
                <a:spcPts val="0"/>
              </a:spcAft>
              <a:defRPr/>
            </a:pPr>
            <a:r>
              <a:rPr lang="en-US" sz="4800" dirty="0">
                <a:solidFill>
                  <a:srgbClr val="FFCC00"/>
                </a:solidFill>
                <a:latin typeface="Franklin Gothic Demi" pitchFamily="34" charset="0"/>
                <a:cs typeface="+mn-cs"/>
              </a:rPr>
              <a:t>&gt;</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April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CB02B20A-8D30-46FC-8674-81CAE8D1CC34}" type="slidenum">
              <a:rPr lang="en-US"/>
              <a:pPr>
                <a:defRPr/>
              </a:pPr>
              <a:t>‹#›</a:t>
            </a:fld>
            <a:endParaRPr lang="en-US"/>
          </a:p>
        </p:txBody>
      </p:sp>
      <p:pic>
        <p:nvPicPr>
          <p:cNvPr id="16386" name="Picture 2"/>
          <p:cNvPicPr>
            <a:picLocks noChangeAspect="1" noChangeArrowheads="1"/>
          </p:cNvPicPr>
          <p:nvPr userDrawn="1"/>
        </p:nvPicPr>
        <p:blipFill>
          <a:blip r:embed="rId2"/>
          <a:srcRect/>
          <a:stretch>
            <a:fillRect/>
          </a:stretch>
        </p:blipFill>
        <p:spPr bwMode="auto">
          <a:xfrm>
            <a:off x="-14068" y="-14069"/>
            <a:ext cx="9172136" cy="1331257"/>
          </a:xfrm>
          <a:prstGeom prst="rect">
            <a:avLst/>
          </a:prstGeom>
          <a:noFill/>
          <a:ln w="9525">
            <a:noFill/>
            <a:miter lim="800000"/>
            <a:headEnd/>
            <a:tailEnd/>
          </a:ln>
          <a:effectLst/>
        </p:spPr>
      </p:pic>
      <p:grpSp>
        <p:nvGrpSpPr>
          <p:cNvPr id="8" name="Group 13"/>
          <p:cNvGrpSpPr/>
          <p:nvPr userDrawn="1"/>
        </p:nvGrpSpPr>
        <p:grpSpPr>
          <a:xfrm>
            <a:off x="815957" y="5786454"/>
            <a:ext cx="1963417" cy="500066"/>
            <a:chOff x="815957" y="5786454"/>
            <a:chExt cx="1184275" cy="301625"/>
          </a:xfrm>
        </p:grpSpPr>
        <p:pic>
          <p:nvPicPr>
            <p:cNvPr id="12" name="Picture 2" descr="H:\Home\davidg\Template\Logos\NIKHEF.wmf"/>
            <p:cNvPicPr>
              <a:picLocks noChangeAspect="1" noChangeArrowheads="1"/>
            </p:cNvPicPr>
            <p:nvPr userDrawn="1"/>
          </p:nvPicPr>
          <p:blipFill>
            <a:blip r:embed="rId3"/>
            <a:srcRect/>
            <a:stretch>
              <a:fillRect/>
            </a:stretch>
          </p:blipFill>
          <p:spPr bwMode="auto">
            <a:xfrm>
              <a:off x="815957" y="5786454"/>
              <a:ext cx="684213" cy="301625"/>
            </a:xfrm>
            <a:prstGeom prst="rect">
              <a:avLst/>
            </a:prstGeom>
            <a:noFill/>
            <a:ln w="9525">
              <a:noFill/>
              <a:miter lim="800000"/>
              <a:headEnd/>
              <a:tailEnd/>
            </a:ln>
          </p:spPr>
        </p:pic>
        <p:pic>
          <p:nvPicPr>
            <p:cNvPr id="13" name="Picture 3" descr="H:\Home\davidg\Template\Logos\pdpbw-small.gif"/>
            <p:cNvPicPr>
              <a:picLocks noChangeAspect="1" noChangeArrowheads="1"/>
            </p:cNvPicPr>
            <p:nvPr userDrawn="1"/>
          </p:nvPicPr>
          <p:blipFill>
            <a:blip r:embed="rId4"/>
            <a:srcRect/>
            <a:stretch>
              <a:fillRect/>
            </a:stretch>
          </p:blipFill>
          <p:spPr bwMode="auto">
            <a:xfrm>
              <a:off x="1590657" y="5821379"/>
              <a:ext cx="409575" cy="238125"/>
            </a:xfrm>
            <a:prstGeom prst="rect">
              <a:avLst/>
            </a:prstGeom>
            <a:noFill/>
            <a:ln w="9525">
              <a:noFill/>
              <a:miter lim="800000"/>
              <a:headEnd/>
              <a:tailEnd/>
            </a:ln>
          </p:spPr>
        </p:pic>
      </p:grpSp>
      <p:sp>
        <p:nvSpPr>
          <p:cNvPr id="19" name="Text Placeholder 18"/>
          <p:cNvSpPr>
            <a:spLocks noGrp="1"/>
          </p:cNvSpPr>
          <p:nvPr>
            <p:ph type="body" sz="quarter" idx="13" hasCustomPrompt="1"/>
          </p:nvPr>
        </p:nvSpPr>
        <p:spPr>
          <a:xfrm>
            <a:off x="3000375" y="5814590"/>
            <a:ext cx="4786313" cy="357188"/>
          </a:xfrm>
        </p:spPr>
        <p:txBody>
          <a:bodyPr/>
          <a:lstStyle>
            <a:lvl1pPr>
              <a:buNone/>
              <a:defRPr sz="2400" baseline="0">
                <a:solidFill>
                  <a:schemeClr val="bg1">
                    <a:lumMod val="50000"/>
                  </a:schemeClr>
                </a:solidFill>
              </a:defRPr>
            </a:lvl1pPr>
          </a:lstStyle>
          <a:p>
            <a:pPr lvl="0"/>
            <a:r>
              <a:rPr lang="en-US" dirty="0" smtClean="0"/>
              <a:t>Click to edit Author and affiliation</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p:nvPr/>
        </p:nvSpPr>
        <p:spPr>
          <a:xfrm rot="5400000">
            <a:off x="420688" y="228600"/>
            <a:ext cx="428625" cy="923925"/>
          </a:xfrm>
          <a:prstGeom prst="rect">
            <a:avLst/>
          </a:prstGeom>
          <a:noFill/>
        </p:spPr>
        <p:txBody>
          <a:bodyPr>
            <a:spAutoFit/>
          </a:bodyPr>
          <a:lstStyle/>
          <a:p>
            <a:pPr fontAlgn="auto">
              <a:spcBef>
                <a:spcPts val="0"/>
              </a:spcBef>
              <a:spcAft>
                <a:spcPts val="0"/>
              </a:spcAft>
              <a:defRPr/>
            </a:pPr>
            <a:r>
              <a:rPr lang="en-US" sz="5400" dirty="0">
                <a:solidFill>
                  <a:srgbClr val="FFCC00"/>
                </a:solidFill>
                <a:latin typeface="Franklin Gothic Demi" pitchFamily="34" charset="0"/>
                <a:cs typeface="+mn-cs"/>
              </a:rPr>
              <a:t>&gt;</a:t>
            </a:r>
          </a:p>
        </p:txBody>
      </p:sp>
      <p:sp>
        <p:nvSpPr>
          <p:cNvPr id="2" name="Title 1"/>
          <p:cNvSpPr>
            <a:spLocks noGrp="1"/>
          </p:cNvSpPr>
          <p:nvPr>
            <p:ph type="title"/>
          </p:nvPr>
        </p:nvSpPr>
        <p:spPr>
          <a:xfrm>
            <a:off x="928662" y="346075"/>
            <a:ext cx="7758138" cy="796925"/>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April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FBD60A13-032B-447F-8013-F8AE39580E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April 2009</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5BE4A9C5-EE5A-4234-A608-D8E7CD7302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45450" cy="879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295400"/>
            <a:ext cx="3943350" cy="516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3950" y="1295400"/>
            <a:ext cx="3944938" cy="516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rot="5400000">
            <a:off x="420688" y="214313"/>
            <a:ext cx="428625" cy="923925"/>
          </a:xfrm>
          <a:prstGeom prst="rect">
            <a:avLst/>
          </a:prstGeom>
          <a:noFill/>
        </p:spPr>
        <p:txBody>
          <a:bodyPr>
            <a:spAutoFit/>
          </a:bodyPr>
          <a:lstStyle/>
          <a:p>
            <a:pPr fontAlgn="auto">
              <a:spcBef>
                <a:spcPts val="0"/>
              </a:spcBef>
              <a:spcAft>
                <a:spcPts val="0"/>
              </a:spcAft>
              <a:defRPr/>
            </a:pPr>
            <a:r>
              <a:rPr lang="en-US" sz="5400" dirty="0">
                <a:solidFill>
                  <a:srgbClr val="FFCC00"/>
                </a:solidFill>
                <a:latin typeface="Franklin Gothic Demi" pitchFamily="34" charset="0"/>
                <a:cs typeface="+mn-cs"/>
              </a:rPr>
              <a:t>&gt;</a:t>
            </a:r>
          </a:p>
        </p:txBody>
      </p:sp>
      <p:sp>
        <p:nvSpPr>
          <p:cNvPr id="2" name="Title 1"/>
          <p:cNvSpPr>
            <a:spLocks noGrp="1"/>
          </p:cNvSpPr>
          <p:nvPr>
            <p:ph type="title"/>
          </p:nvPr>
        </p:nvSpPr>
        <p:spPr>
          <a:xfrm>
            <a:off x="928662" y="346075"/>
            <a:ext cx="7758138" cy="79692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April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8CA5BDC3-490E-4051-87A9-DBD07A0E036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rot="5400000">
            <a:off x="721519" y="2156619"/>
            <a:ext cx="428625" cy="830263"/>
          </a:xfrm>
          <a:prstGeom prst="rect">
            <a:avLst/>
          </a:prstGeom>
          <a:noFill/>
        </p:spPr>
        <p:txBody>
          <a:bodyPr>
            <a:spAutoFit/>
          </a:bodyPr>
          <a:lstStyle/>
          <a:p>
            <a:pPr fontAlgn="auto">
              <a:spcBef>
                <a:spcPts val="0"/>
              </a:spcBef>
              <a:spcAft>
                <a:spcPts val="0"/>
              </a:spcAft>
              <a:defRPr/>
            </a:pPr>
            <a:r>
              <a:rPr lang="en-US" sz="4800" dirty="0">
                <a:solidFill>
                  <a:srgbClr val="FFCC00"/>
                </a:solidFill>
                <a:latin typeface="Franklin Gothic Demi" pitchFamily="34" charset="0"/>
                <a:cs typeface="+mn-cs"/>
              </a:rPr>
              <a:t>&gt;</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April 2009</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7B4782DB-AA2C-4DE2-830A-261BBB7B2A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p:nvPr/>
        </p:nvSpPr>
        <p:spPr>
          <a:xfrm rot="5400000">
            <a:off x="420688" y="214313"/>
            <a:ext cx="428625" cy="923925"/>
          </a:xfrm>
          <a:prstGeom prst="rect">
            <a:avLst/>
          </a:prstGeom>
          <a:noFill/>
        </p:spPr>
        <p:txBody>
          <a:bodyPr>
            <a:spAutoFit/>
          </a:bodyPr>
          <a:lstStyle/>
          <a:p>
            <a:pPr fontAlgn="auto">
              <a:spcBef>
                <a:spcPts val="0"/>
              </a:spcBef>
              <a:spcAft>
                <a:spcPts val="0"/>
              </a:spcAft>
              <a:defRPr/>
            </a:pPr>
            <a:r>
              <a:rPr lang="en-US" sz="5400" dirty="0">
                <a:solidFill>
                  <a:srgbClr val="FFCC00"/>
                </a:solidFill>
                <a:latin typeface="Franklin Gothic Demi" pitchFamily="34" charset="0"/>
                <a:cs typeface="+mn-cs"/>
              </a:rPr>
              <a:t>&gt;</a:t>
            </a:r>
          </a:p>
        </p:txBody>
      </p:sp>
      <p:sp>
        <p:nvSpPr>
          <p:cNvPr id="2" name="Title 1"/>
          <p:cNvSpPr>
            <a:spLocks noGrp="1"/>
          </p:cNvSpPr>
          <p:nvPr>
            <p:ph type="title"/>
          </p:nvPr>
        </p:nvSpPr>
        <p:spPr>
          <a:xfrm>
            <a:off x="928662" y="346075"/>
            <a:ext cx="7758138" cy="796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r>
              <a:rPr lang="en-US" smtClean="0"/>
              <a:t>April 2009</a:t>
            </a:r>
            <a:endParaRPr lang="en-US"/>
          </a:p>
        </p:txBody>
      </p:sp>
      <p:sp>
        <p:nvSpPr>
          <p:cNvPr id="7" name="Footer Placeholder 5"/>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8" name="Slide Number Placeholder 6"/>
          <p:cNvSpPr>
            <a:spLocks noGrp="1"/>
          </p:cNvSpPr>
          <p:nvPr>
            <p:ph type="sldNum" sz="quarter" idx="12"/>
          </p:nvPr>
        </p:nvSpPr>
        <p:spPr/>
        <p:txBody>
          <a:bodyPr/>
          <a:lstStyle>
            <a:lvl1pPr>
              <a:defRPr/>
            </a:lvl1pPr>
          </a:lstStyle>
          <a:p>
            <a:pPr>
              <a:defRPr/>
            </a:pPr>
            <a:fld id="{9914F184-FE79-491B-BB03-C47D93ADB2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rot="5400000">
            <a:off x="420688" y="214313"/>
            <a:ext cx="428625" cy="923925"/>
          </a:xfrm>
          <a:prstGeom prst="rect">
            <a:avLst/>
          </a:prstGeom>
          <a:noFill/>
        </p:spPr>
        <p:txBody>
          <a:bodyPr>
            <a:spAutoFit/>
          </a:bodyPr>
          <a:lstStyle/>
          <a:p>
            <a:pPr fontAlgn="auto">
              <a:spcBef>
                <a:spcPts val="0"/>
              </a:spcBef>
              <a:spcAft>
                <a:spcPts val="0"/>
              </a:spcAft>
              <a:defRPr/>
            </a:pPr>
            <a:r>
              <a:rPr lang="en-US" sz="5400" dirty="0">
                <a:solidFill>
                  <a:srgbClr val="FFCC00"/>
                </a:solidFill>
                <a:latin typeface="Franklin Gothic Demi" pitchFamily="34" charset="0"/>
                <a:cs typeface="+mn-cs"/>
              </a:rPr>
              <a:t>&gt;</a:t>
            </a:r>
          </a:p>
        </p:txBody>
      </p:sp>
      <p:sp>
        <p:nvSpPr>
          <p:cNvPr id="2" name="Title 1"/>
          <p:cNvSpPr>
            <a:spLocks noGrp="1"/>
          </p:cNvSpPr>
          <p:nvPr>
            <p:ph type="title"/>
          </p:nvPr>
        </p:nvSpPr>
        <p:spPr>
          <a:xfrm>
            <a:off x="928662" y="346075"/>
            <a:ext cx="7758138" cy="79692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r>
              <a:rPr lang="en-US" smtClean="0"/>
              <a:t>April 2009</a:t>
            </a:r>
            <a:endParaRPr lang="en-US"/>
          </a:p>
        </p:txBody>
      </p:sp>
      <p:sp>
        <p:nvSpPr>
          <p:cNvPr id="9" name="Footer Placeholder 7"/>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10" name="Slide Number Placeholder 8"/>
          <p:cNvSpPr>
            <a:spLocks noGrp="1"/>
          </p:cNvSpPr>
          <p:nvPr>
            <p:ph type="sldNum" sz="quarter" idx="12"/>
          </p:nvPr>
        </p:nvSpPr>
        <p:spPr/>
        <p:txBody>
          <a:bodyPr/>
          <a:lstStyle>
            <a:lvl1pPr>
              <a:defRPr/>
            </a:lvl1pPr>
          </a:lstStyle>
          <a:p>
            <a:pPr>
              <a:defRPr/>
            </a:pPr>
            <a:fld id="{550410B4-5506-4FA6-B0DF-7A14B61A29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p:nvSpPr>
        <p:spPr>
          <a:xfrm rot="5400000">
            <a:off x="420688" y="214313"/>
            <a:ext cx="428625" cy="923925"/>
          </a:xfrm>
          <a:prstGeom prst="rect">
            <a:avLst/>
          </a:prstGeom>
          <a:noFill/>
        </p:spPr>
        <p:txBody>
          <a:bodyPr>
            <a:spAutoFit/>
          </a:bodyPr>
          <a:lstStyle/>
          <a:p>
            <a:pPr fontAlgn="auto">
              <a:spcBef>
                <a:spcPts val="0"/>
              </a:spcBef>
              <a:spcAft>
                <a:spcPts val="0"/>
              </a:spcAft>
              <a:defRPr/>
            </a:pPr>
            <a:r>
              <a:rPr lang="en-US" sz="5400" dirty="0">
                <a:solidFill>
                  <a:srgbClr val="FFCC00"/>
                </a:solidFill>
                <a:latin typeface="Franklin Gothic Demi" pitchFamily="34" charset="0"/>
                <a:cs typeface="+mn-cs"/>
              </a:rPr>
              <a:t>&gt;</a:t>
            </a:r>
          </a:p>
        </p:txBody>
      </p:sp>
      <p:sp>
        <p:nvSpPr>
          <p:cNvPr id="2" name="Title 1"/>
          <p:cNvSpPr>
            <a:spLocks noGrp="1"/>
          </p:cNvSpPr>
          <p:nvPr>
            <p:ph type="title"/>
          </p:nvPr>
        </p:nvSpPr>
        <p:spPr>
          <a:xfrm>
            <a:off x="928662" y="346075"/>
            <a:ext cx="7758138" cy="796925"/>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r>
              <a:rPr lang="en-US" smtClean="0"/>
              <a:t>April 2009</a:t>
            </a:r>
            <a:endParaRPr lang="en-US"/>
          </a:p>
        </p:txBody>
      </p:sp>
      <p:sp>
        <p:nvSpPr>
          <p:cNvPr id="5" name="Footer Placeholder 3"/>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6" name="Slide Number Placeholder 4"/>
          <p:cNvSpPr>
            <a:spLocks noGrp="1"/>
          </p:cNvSpPr>
          <p:nvPr>
            <p:ph type="sldNum" sz="quarter" idx="12"/>
          </p:nvPr>
        </p:nvSpPr>
        <p:spPr/>
        <p:txBody>
          <a:bodyPr/>
          <a:lstStyle>
            <a:lvl1pPr>
              <a:defRPr/>
            </a:lvl1pPr>
          </a:lstStyle>
          <a:p>
            <a:pPr>
              <a:defRPr/>
            </a:pPr>
            <a:fld id="{0EF6619E-29B0-4EBF-A8C5-4F2BDF5706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April 2009</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4" name="Slide Number Placeholder 5"/>
          <p:cNvSpPr>
            <a:spLocks noGrp="1"/>
          </p:cNvSpPr>
          <p:nvPr>
            <p:ph type="sldNum" sz="quarter" idx="12"/>
          </p:nvPr>
        </p:nvSpPr>
        <p:spPr/>
        <p:txBody>
          <a:bodyPr/>
          <a:lstStyle>
            <a:lvl1pPr>
              <a:defRPr/>
            </a:lvl1pPr>
          </a:lstStyle>
          <a:p>
            <a:pPr>
              <a:defRPr/>
            </a:pPr>
            <a:fld id="{B1364445-561E-47F1-9C10-F6C0AEA1C6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3407"/>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3340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9545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April 2009</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6C3FA8C4-F7F8-40CC-8845-02270E449A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April 2009</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International Symposium on Grid Computing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AC87C83B-E4F4-4FB5-B669-3629A805DF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5813" y="346075"/>
            <a:ext cx="7900987"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57313"/>
            <a:ext cx="8229600" cy="4768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643688" y="6500813"/>
            <a:ext cx="1071562" cy="22066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Franklin Gothic Book" pitchFamily="34" charset="0"/>
                <a:cs typeface="+mn-cs"/>
              </a:defRPr>
            </a:lvl1pPr>
          </a:lstStyle>
          <a:p>
            <a:pPr>
              <a:defRPr/>
            </a:pPr>
            <a:r>
              <a:rPr lang="en-US" smtClean="0"/>
              <a:t>April 2009</a:t>
            </a:r>
            <a:endParaRPr lang="en-US" dirty="0"/>
          </a:p>
        </p:txBody>
      </p:sp>
      <p:sp>
        <p:nvSpPr>
          <p:cNvPr id="5" name="Footer Placeholder 4"/>
          <p:cNvSpPr>
            <a:spLocks noGrp="1"/>
          </p:cNvSpPr>
          <p:nvPr>
            <p:ph type="ftr" sz="quarter" idx="3"/>
          </p:nvPr>
        </p:nvSpPr>
        <p:spPr>
          <a:xfrm>
            <a:off x="2428875" y="6500813"/>
            <a:ext cx="3286125" cy="220662"/>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Franklin Gothic Book" pitchFamily="34" charset="0"/>
                <a:cs typeface="+mn-cs"/>
              </a:defRPr>
            </a:lvl1pPr>
          </a:lstStyle>
          <a:p>
            <a:pPr>
              <a:defRPr/>
            </a:pPr>
            <a:r>
              <a:rPr lang="en-US" smtClean="0"/>
              <a:t>International Symposium on Grid Computing</a:t>
            </a:r>
            <a:endParaRPr lang="en-US"/>
          </a:p>
        </p:txBody>
      </p:sp>
      <p:sp>
        <p:nvSpPr>
          <p:cNvPr id="6" name="Slide Number Placeholder 5"/>
          <p:cNvSpPr>
            <a:spLocks noGrp="1"/>
          </p:cNvSpPr>
          <p:nvPr>
            <p:ph type="sldNum" sz="quarter" idx="4"/>
          </p:nvPr>
        </p:nvSpPr>
        <p:spPr>
          <a:xfrm>
            <a:off x="8215313" y="6500813"/>
            <a:ext cx="471487" cy="2143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Franklin Gothic Book" pitchFamily="34" charset="0"/>
                <a:cs typeface="+mn-cs"/>
              </a:defRPr>
            </a:lvl1pPr>
          </a:lstStyle>
          <a:p>
            <a:pPr>
              <a:defRPr/>
            </a:pPr>
            <a:fld id="{E0E2BD9B-9D55-4968-BF50-A436F6E84E1E}" type="slidenum">
              <a:rPr lang="en-US"/>
              <a:pPr>
                <a:defRPr/>
              </a:pPr>
              <a:t>‹#›</a:t>
            </a:fld>
            <a:endParaRPr lang="en-US"/>
          </a:p>
        </p:txBody>
      </p:sp>
      <p:pic>
        <p:nvPicPr>
          <p:cNvPr id="1031" name="Picture 2"/>
          <p:cNvPicPr>
            <a:picLocks noChangeAspect="1" noChangeArrowheads="1"/>
          </p:cNvPicPr>
          <p:nvPr/>
        </p:nvPicPr>
        <p:blipFill>
          <a:blip r:embed="rId14"/>
          <a:srcRect/>
          <a:stretch>
            <a:fillRect/>
          </a:stretch>
        </p:blipFill>
        <p:spPr bwMode="auto">
          <a:xfrm>
            <a:off x="0" y="0"/>
            <a:ext cx="9144000" cy="142875"/>
          </a:xfrm>
          <a:prstGeom prst="rect">
            <a:avLst/>
          </a:prstGeom>
          <a:noFill/>
          <a:ln w="9525">
            <a:noFill/>
            <a:miter lim="800000"/>
            <a:headEnd/>
            <a:tailEnd/>
          </a:ln>
        </p:spPr>
      </p:pic>
      <p:pic>
        <p:nvPicPr>
          <p:cNvPr id="1032" name="Picture 2" descr="H:\Home\davidg\Template\Logos\NIKHEF.wmf"/>
          <p:cNvPicPr>
            <a:picLocks noChangeAspect="1" noChangeArrowheads="1"/>
          </p:cNvPicPr>
          <p:nvPr/>
        </p:nvPicPr>
        <p:blipFill>
          <a:blip r:embed="rId15"/>
          <a:srcRect/>
          <a:stretch>
            <a:fillRect/>
          </a:stretch>
        </p:blipFill>
        <p:spPr bwMode="auto">
          <a:xfrm>
            <a:off x="469900" y="6484938"/>
            <a:ext cx="684213" cy="301625"/>
          </a:xfrm>
          <a:prstGeom prst="rect">
            <a:avLst/>
          </a:prstGeom>
          <a:noFill/>
          <a:ln w="9525">
            <a:noFill/>
            <a:miter lim="800000"/>
            <a:headEnd/>
            <a:tailEnd/>
          </a:ln>
        </p:spPr>
      </p:pic>
      <p:pic>
        <p:nvPicPr>
          <p:cNvPr id="1033" name="Picture 3" descr="H:\Home\davidg\Template\Logos\pdpbw-small.gif"/>
          <p:cNvPicPr>
            <a:picLocks noChangeAspect="1" noChangeArrowheads="1"/>
          </p:cNvPicPr>
          <p:nvPr/>
        </p:nvPicPr>
        <p:blipFill>
          <a:blip r:embed="rId16"/>
          <a:srcRect/>
          <a:stretch>
            <a:fillRect/>
          </a:stretch>
        </p:blipFill>
        <p:spPr bwMode="auto">
          <a:xfrm>
            <a:off x="1244600" y="6519863"/>
            <a:ext cx="409575" cy="238125"/>
          </a:xfrm>
          <a:prstGeom prst="rect">
            <a:avLst/>
          </a:prstGeom>
          <a:noFill/>
          <a:ln w="9525">
            <a:noFill/>
            <a:miter lim="800000"/>
            <a:headEnd/>
            <a:tailEnd/>
          </a:ln>
        </p:spPr>
      </p:pic>
      <p:sp>
        <p:nvSpPr>
          <p:cNvPr id="12" name="TextBox 11"/>
          <p:cNvSpPr txBox="1"/>
          <p:nvPr/>
        </p:nvSpPr>
        <p:spPr>
          <a:xfrm>
            <a:off x="2071688" y="6429375"/>
            <a:ext cx="428625" cy="400050"/>
          </a:xfrm>
          <a:prstGeom prst="rect">
            <a:avLst/>
          </a:prstGeom>
          <a:noFill/>
        </p:spPr>
        <p:txBody>
          <a:bodyPr>
            <a:spAutoFit/>
          </a:bodyPr>
          <a:lstStyle/>
          <a:p>
            <a:pPr fontAlgn="auto">
              <a:spcBef>
                <a:spcPts val="0"/>
              </a:spcBef>
              <a:spcAft>
                <a:spcPts val="0"/>
              </a:spcAft>
              <a:defRPr/>
            </a:pPr>
            <a:r>
              <a:rPr lang="en-US" sz="2000" b="1" dirty="0">
                <a:solidFill>
                  <a:srgbClr val="C00000"/>
                </a:solidFill>
                <a:latin typeface="Franklin Gothic Demi" pitchFamily="34" charset="0"/>
                <a:cs typeface="+mn-cs"/>
              </a:rPr>
              <a:t>&gt;</a:t>
            </a:r>
          </a:p>
        </p:txBody>
      </p:sp>
    </p:spTree>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3" r:id="rId5"/>
    <p:sldLayoutId id="2147483694" r:id="rId6"/>
    <p:sldLayoutId id="2147483685" r:id="rId7"/>
    <p:sldLayoutId id="2147483686" r:id="rId8"/>
    <p:sldLayoutId id="2147483687" r:id="rId9"/>
    <p:sldLayoutId id="2147483695" r:id="rId10"/>
    <p:sldLayoutId id="2147483688" r:id="rId11"/>
    <p:sldLayoutId id="2147483696" r:id="rId12"/>
  </p:sldLayoutIdLst>
  <p:hf hdr="0"/>
  <p:txStyles>
    <p:titleStyle>
      <a:lvl1pPr algn="l" rtl="0" eaLnBrk="1" fontAlgn="base" hangingPunct="1">
        <a:spcBef>
          <a:spcPct val="0"/>
        </a:spcBef>
        <a:spcAft>
          <a:spcPct val="0"/>
        </a:spcAft>
        <a:defRPr sz="3600" kern="1200">
          <a:solidFill>
            <a:schemeClr val="tx1"/>
          </a:solidFill>
          <a:latin typeface="Franklin Gothic Demi" pitchFamily="34" charset="0"/>
          <a:ea typeface="+mj-ea"/>
          <a:cs typeface="+mj-cs"/>
        </a:defRPr>
      </a:lvl1pPr>
      <a:lvl2pPr algn="l" rtl="0" eaLnBrk="1" fontAlgn="base" hangingPunct="1">
        <a:spcBef>
          <a:spcPct val="0"/>
        </a:spcBef>
        <a:spcAft>
          <a:spcPct val="0"/>
        </a:spcAft>
        <a:defRPr sz="3600">
          <a:solidFill>
            <a:schemeClr val="tx1"/>
          </a:solidFill>
          <a:latin typeface="Franklin Gothic Demi" pitchFamily="34" charset="0"/>
        </a:defRPr>
      </a:lvl2pPr>
      <a:lvl3pPr algn="l" rtl="0" eaLnBrk="1" fontAlgn="base" hangingPunct="1">
        <a:spcBef>
          <a:spcPct val="0"/>
        </a:spcBef>
        <a:spcAft>
          <a:spcPct val="0"/>
        </a:spcAft>
        <a:defRPr sz="3600">
          <a:solidFill>
            <a:schemeClr val="tx1"/>
          </a:solidFill>
          <a:latin typeface="Franklin Gothic Demi" pitchFamily="34" charset="0"/>
        </a:defRPr>
      </a:lvl3pPr>
      <a:lvl4pPr algn="l" rtl="0" eaLnBrk="1" fontAlgn="base" hangingPunct="1">
        <a:spcBef>
          <a:spcPct val="0"/>
        </a:spcBef>
        <a:spcAft>
          <a:spcPct val="0"/>
        </a:spcAft>
        <a:defRPr sz="3600">
          <a:solidFill>
            <a:schemeClr val="tx1"/>
          </a:solidFill>
          <a:latin typeface="Franklin Gothic Demi" pitchFamily="34" charset="0"/>
        </a:defRPr>
      </a:lvl4pPr>
      <a:lvl5pPr algn="l" rtl="0" eaLnBrk="1" fontAlgn="base" hangingPunct="1">
        <a:spcBef>
          <a:spcPct val="0"/>
        </a:spcBef>
        <a:spcAft>
          <a:spcPct val="0"/>
        </a:spcAft>
        <a:defRPr sz="3600">
          <a:solidFill>
            <a:schemeClr val="tx1"/>
          </a:solidFill>
          <a:latin typeface="Franklin Gothic Demi" pitchFamily="34" charset="0"/>
        </a:defRPr>
      </a:lvl5pPr>
      <a:lvl6pPr marL="457200" algn="l" rtl="0" eaLnBrk="1" fontAlgn="base" hangingPunct="1">
        <a:spcBef>
          <a:spcPct val="0"/>
        </a:spcBef>
        <a:spcAft>
          <a:spcPct val="0"/>
        </a:spcAft>
        <a:defRPr sz="3600">
          <a:solidFill>
            <a:schemeClr val="tx1"/>
          </a:solidFill>
          <a:latin typeface="Franklin Gothic Demi" pitchFamily="34" charset="0"/>
        </a:defRPr>
      </a:lvl6pPr>
      <a:lvl7pPr marL="914400" algn="l" rtl="0" eaLnBrk="1" fontAlgn="base" hangingPunct="1">
        <a:spcBef>
          <a:spcPct val="0"/>
        </a:spcBef>
        <a:spcAft>
          <a:spcPct val="0"/>
        </a:spcAft>
        <a:defRPr sz="3600">
          <a:solidFill>
            <a:schemeClr val="tx1"/>
          </a:solidFill>
          <a:latin typeface="Franklin Gothic Demi" pitchFamily="34" charset="0"/>
        </a:defRPr>
      </a:lvl7pPr>
      <a:lvl8pPr marL="1371600" algn="l" rtl="0" eaLnBrk="1" fontAlgn="base" hangingPunct="1">
        <a:spcBef>
          <a:spcPct val="0"/>
        </a:spcBef>
        <a:spcAft>
          <a:spcPct val="0"/>
        </a:spcAft>
        <a:defRPr sz="3600">
          <a:solidFill>
            <a:schemeClr val="tx1"/>
          </a:solidFill>
          <a:latin typeface="Franklin Gothic Demi" pitchFamily="34" charset="0"/>
        </a:defRPr>
      </a:lvl8pPr>
      <a:lvl9pPr marL="1828800" algn="l" rtl="0" eaLnBrk="1" fontAlgn="base" hangingPunct="1">
        <a:spcBef>
          <a:spcPct val="0"/>
        </a:spcBef>
        <a:spcAft>
          <a:spcPct val="0"/>
        </a:spcAft>
        <a:defRPr sz="3600">
          <a:solidFill>
            <a:schemeClr val="tx1"/>
          </a:solidFill>
          <a:latin typeface="Franklin Gothic Demi" pitchFamily="34" charset="0"/>
        </a:defRPr>
      </a:lvl9pPr>
    </p:titleStyle>
    <p:bodyStyle>
      <a:lvl1pPr marL="342900" indent="-342900" algn="l" rtl="0" eaLnBrk="1" fontAlgn="base" hangingPunct="1">
        <a:spcBef>
          <a:spcPct val="20000"/>
        </a:spcBef>
        <a:spcAft>
          <a:spcPct val="0"/>
        </a:spcAft>
        <a:buClr>
          <a:srgbClr val="C00000"/>
        </a:buClr>
        <a:buFont typeface="Franklin Gothic Heavy" pitchFamily="34" charset="0"/>
        <a:buChar char="&gt;"/>
        <a:defRPr sz="2800" kern="1200">
          <a:solidFill>
            <a:schemeClr val="tx1"/>
          </a:solidFill>
          <a:latin typeface="Franklin Gothic Book" pitchFamily="34" charset="0"/>
          <a:ea typeface="+mn-ea"/>
          <a:cs typeface="+mn-cs"/>
        </a:defRPr>
      </a:lvl1pPr>
      <a:lvl2pPr marL="742950" indent="-285750" algn="l" rtl="0" eaLnBrk="1" fontAlgn="base" hangingPunct="1">
        <a:spcBef>
          <a:spcPct val="20000"/>
        </a:spcBef>
        <a:spcAft>
          <a:spcPct val="0"/>
        </a:spcAft>
        <a:buFont typeface="Franklin Gothic Book" pitchFamily="34" charset="0"/>
        <a:buChar char="&gt;"/>
        <a:defRPr sz="2400" kern="1200">
          <a:solidFill>
            <a:schemeClr val="tx1"/>
          </a:solidFill>
          <a:latin typeface="Franklin Gothic Book" pitchFamily="34"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Franklin Gothic Book" pitchFamily="34" charset="0"/>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Franklin Gothic Book" pitchFamily="34" charset="0"/>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png"/><Relationship Id="rId4" Type="http://schemas.openxmlformats.org/officeDocument/2006/relationships/oleObject" Target="../embeddings/Microsoft_Office_Excel_97-2003_Worksheet1.xls"/></Relationships>
</file>

<file path=ppt/slides/_rels/slide3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r>
              <a:rPr lang="en-US" dirty="0" smtClean="0"/>
              <a:t>Integrating Federations </a:t>
            </a:r>
            <a:br>
              <a:rPr lang="en-US" dirty="0" smtClean="0"/>
            </a:br>
            <a:r>
              <a:rPr lang="en-US" dirty="0" smtClean="0"/>
              <a:t>in the International Grid Trust Fabric</a:t>
            </a:r>
          </a:p>
        </p:txBody>
      </p:sp>
      <p:sp>
        <p:nvSpPr>
          <p:cNvPr id="3" name="Subtitle 2"/>
          <p:cNvSpPr>
            <a:spLocks noGrp="1"/>
          </p:cNvSpPr>
          <p:nvPr>
            <p:ph type="subTitle" idx="1"/>
          </p:nvPr>
        </p:nvSpPr>
        <p:spPr/>
        <p:txBody>
          <a:bodyPr rtlCol="0">
            <a:normAutofit/>
          </a:bodyPr>
          <a:lstStyle/>
          <a:p>
            <a:pPr fontAlgn="auto">
              <a:spcAft>
                <a:spcPts val="0"/>
              </a:spcAft>
              <a:defRPr/>
            </a:pPr>
            <a:r>
              <a:rPr lang="en-US" dirty="0" smtClean="0"/>
              <a:t>David Groep</a:t>
            </a:r>
          </a:p>
        </p:txBody>
      </p:sp>
      <p:sp>
        <p:nvSpPr>
          <p:cNvPr id="4" name="Text Placeholder 3"/>
          <p:cNvSpPr>
            <a:spLocks noGrp="1"/>
          </p:cNvSpPr>
          <p:nvPr>
            <p:ph type="body" sz="quarter" idx="13"/>
          </p:nvPr>
        </p:nvSpPr>
        <p:spPr>
          <a:xfrm>
            <a:off x="3000375" y="5643578"/>
            <a:ext cx="5857905" cy="382908"/>
          </a:xfrm>
        </p:spPr>
        <p:txBody>
          <a:bodyPr/>
          <a:lstStyle/>
          <a:p>
            <a:pPr marL="0" indent="0"/>
            <a:r>
              <a:rPr lang="en-GB" dirty="0" smtClean="0"/>
              <a:t>Nikhef </a:t>
            </a:r>
            <a:br>
              <a:rPr lang="en-GB" dirty="0" smtClean="0"/>
            </a:br>
            <a:r>
              <a:rPr lang="en-GB" sz="2000" i="1" dirty="0" smtClean="0"/>
              <a:t>Dutch national institute for sub-atomic physics</a:t>
            </a:r>
            <a:endParaRPr lang="en-GB"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Guidelines: secured X.509 CAs</a:t>
            </a:r>
          </a:p>
        </p:txBody>
      </p:sp>
      <p:sp>
        <p:nvSpPr>
          <p:cNvPr id="22531" name="Rectangle 3"/>
          <p:cNvSpPr>
            <a:spLocks noGrp="1" noChangeArrowheads="1"/>
          </p:cNvSpPr>
          <p:nvPr>
            <p:ph type="body" idx="1"/>
          </p:nvPr>
        </p:nvSpPr>
        <p:spPr>
          <a:xfrm>
            <a:off x="838199" y="1295400"/>
            <a:ext cx="8305801" cy="5168900"/>
          </a:xfrm>
        </p:spPr>
        <p:txBody>
          <a:bodyPr/>
          <a:lstStyle/>
          <a:p>
            <a:pPr eaLnBrk="1" hangingPunct="1"/>
            <a:r>
              <a:rPr lang="en-GB" sz="2400" dirty="0" smtClean="0"/>
              <a:t>Aimed at long-lived identity assertions</a:t>
            </a:r>
          </a:p>
          <a:p>
            <a:pPr eaLnBrk="1" hangingPunct="1"/>
            <a:r>
              <a:rPr lang="en-GB" sz="2400" dirty="0" smtClean="0"/>
              <a:t>Identity vetting procedures</a:t>
            </a:r>
          </a:p>
          <a:p>
            <a:pPr lvl="1" eaLnBrk="1" hangingPunct="1"/>
            <a:r>
              <a:rPr lang="en-GB" sz="2000" dirty="0" smtClean="0"/>
              <a:t>Based on (national) photo ID’s</a:t>
            </a:r>
          </a:p>
          <a:p>
            <a:pPr lvl="1" eaLnBrk="1" hangingPunct="1"/>
            <a:r>
              <a:rPr lang="en-GB" sz="2000" dirty="0" smtClean="0"/>
              <a:t>Face-to-face verification of applicants </a:t>
            </a:r>
            <a:br>
              <a:rPr lang="en-GB" sz="2000" dirty="0" smtClean="0"/>
            </a:br>
            <a:r>
              <a:rPr lang="en-GB" sz="2000" dirty="0" smtClean="0"/>
              <a:t>via a network of Registration Authorities or ‘Trusted’ Registrars</a:t>
            </a:r>
          </a:p>
          <a:p>
            <a:pPr lvl="1" eaLnBrk="1" hangingPunct="1"/>
            <a:r>
              <a:rPr lang="en-GB" sz="2000" dirty="0" smtClean="0"/>
              <a:t>Periodic renewal (once every year)</a:t>
            </a:r>
          </a:p>
          <a:p>
            <a:pPr lvl="1" eaLnBrk="1" hangingPunct="1"/>
            <a:r>
              <a:rPr lang="en-GB" sz="2000" dirty="0" smtClean="0"/>
              <a:t>Reasonable representation of the person’s real name</a:t>
            </a:r>
          </a:p>
          <a:p>
            <a:pPr eaLnBrk="1" hangingPunct="1"/>
            <a:r>
              <a:rPr lang="en-GB" sz="2400" dirty="0" smtClean="0"/>
              <a:t>Secured operation</a:t>
            </a:r>
          </a:p>
          <a:p>
            <a:pPr lvl="1" eaLnBrk="1" hangingPunct="1"/>
            <a:r>
              <a:rPr lang="en-GB" sz="2000" dirty="0" smtClean="0"/>
              <a:t>off-line signing key or HSM-backed on-line </a:t>
            </a:r>
            <a:r>
              <a:rPr lang="en-GB" sz="2000" dirty="0" smtClean="0"/>
              <a:t>systems </a:t>
            </a:r>
            <a:r>
              <a:rPr lang="en-GB" sz="2000" dirty="0" smtClean="0"/>
              <a:t>(140.2-3+)</a:t>
            </a:r>
          </a:p>
          <a:p>
            <a:pPr eaLnBrk="1" hangingPunct="1"/>
            <a:r>
              <a:rPr lang="en-GB" sz="2400" dirty="0" smtClean="0"/>
              <a:t>Response to incidents</a:t>
            </a:r>
          </a:p>
          <a:p>
            <a:pPr lvl="1" eaLnBrk="1" hangingPunct="1"/>
            <a:r>
              <a:rPr lang="en-GB" sz="2000" dirty="0" smtClean="0"/>
              <a:t>Timely revocation of compromised certificates</a:t>
            </a:r>
          </a:p>
          <a:p>
            <a:pPr lvl="1" eaLnBrk="1" hangingPunct="1"/>
            <a:r>
              <a:rPr lang="en-GB" sz="2000" dirty="0" smtClean="0"/>
              <a:t>CRL issuance required (downloaded up to 400 times/minute</a:t>
            </a:r>
            <a:r>
              <a:rPr lang="en-GB" sz="2000" dirty="0" smtClean="0"/>
              <a:t>!)</a:t>
            </a:r>
            <a:endParaRPr lang="en-GB" sz="2000" dirty="0" smtClean="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Slide Number Placeholder 4"/>
          <p:cNvSpPr>
            <a:spLocks noGrp="1"/>
          </p:cNvSpPr>
          <p:nvPr>
            <p:ph type="sldNum" sz="quarter" idx="12"/>
          </p:nvPr>
        </p:nvSpPr>
        <p:spPr/>
        <p:txBody>
          <a:bodyPr/>
          <a:lstStyle/>
          <a:p>
            <a:pPr>
              <a:defRPr/>
            </a:pPr>
            <a:fld id="{8CA5BDC3-490E-4051-87A9-DBD07A0E0366}"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International Symposium on Grid Computing</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3200" smtClean="0"/>
              <a:t>Guidelines: short-lived credential service</a:t>
            </a:r>
          </a:p>
        </p:txBody>
      </p:sp>
      <p:sp>
        <p:nvSpPr>
          <p:cNvPr id="23555" name="Rectangle 3"/>
          <p:cNvSpPr>
            <a:spLocks noGrp="1" noChangeArrowheads="1"/>
          </p:cNvSpPr>
          <p:nvPr>
            <p:ph type="body" idx="1"/>
          </p:nvPr>
        </p:nvSpPr>
        <p:spPr>
          <a:xfrm>
            <a:off x="838199" y="1295400"/>
            <a:ext cx="8128379" cy="5168900"/>
          </a:xfrm>
        </p:spPr>
        <p:txBody>
          <a:bodyPr/>
          <a:lstStyle/>
          <a:p>
            <a:pPr eaLnBrk="1" hangingPunct="1"/>
            <a:r>
              <a:rPr lang="en-GB" sz="2400" dirty="0" smtClean="0">
                <a:solidFill>
                  <a:srgbClr val="990000"/>
                </a:solidFill>
              </a:rPr>
              <a:t>Issue short-lived credentials</a:t>
            </a:r>
            <a:br>
              <a:rPr lang="en-GB" sz="2400" dirty="0" smtClean="0">
                <a:solidFill>
                  <a:srgbClr val="990000"/>
                </a:solidFill>
              </a:rPr>
            </a:br>
            <a:r>
              <a:rPr lang="en-GB" sz="2400" dirty="0" smtClean="0">
                <a:solidFill>
                  <a:srgbClr val="990000"/>
                </a:solidFill>
              </a:rPr>
              <a:t>based on another authentication system</a:t>
            </a:r>
          </a:p>
          <a:p>
            <a:pPr lvl="1" eaLnBrk="1" hangingPunct="1"/>
            <a:r>
              <a:rPr lang="en-GB" sz="2000" dirty="0" smtClean="0"/>
              <a:t>e.g. Kerberos CA based, or existing (federated) administration</a:t>
            </a:r>
          </a:p>
          <a:p>
            <a:pPr lvl="1" eaLnBrk="1" hangingPunct="1"/>
            <a:r>
              <a:rPr lang="en-GB" sz="2000" dirty="0" smtClean="0"/>
              <a:t>on-line issuing (with 140.2 level 2+ HSM or equivalent)</a:t>
            </a:r>
          </a:p>
          <a:p>
            <a:pPr lvl="1" eaLnBrk="1" hangingPunct="1"/>
            <a:r>
              <a:rPr lang="en-GB" sz="2000" dirty="0" smtClean="0"/>
              <a:t>Based on crypto-data held by the applicant</a:t>
            </a:r>
          </a:p>
          <a:p>
            <a:pPr lvl="1" eaLnBrk="1" hangingPunct="1"/>
            <a:r>
              <a:rPr lang="en-GB" sz="2000" dirty="0" smtClean="0"/>
              <a:t>Maybe only subset of entities in the database</a:t>
            </a:r>
          </a:p>
          <a:p>
            <a:pPr lvl="1" eaLnBrk="1" hangingPunct="1"/>
            <a:r>
              <a:rPr lang="en-GB" sz="2000" dirty="0" smtClean="0"/>
              <a:t>Reasonable representation of the person’s real name</a:t>
            </a:r>
          </a:p>
          <a:p>
            <a:pPr eaLnBrk="1" hangingPunct="1"/>
            <a:r>
              <a:rPr lang="en-GB" sz="2400" dirty="0" smtClean="0">
                <a:solidFill>
                  <a:srgbClr val="990000"/>
                </a:solidFill>
              </a:rPr>
              <a:t>Same EE cert format, but no new user-held secrets</a:t>
            </a:r>
          </a:p>
          <a:p>
            <a:pPr lvl="1" eaLnBrk="1" hangingPunct="1"/>
            <a:r>
              <a:rPr lang="en-GB" sz="2000" dirty="0" smtClean="0"/>
              <a:t>Can act like a ‘proxy’ (RFC3820), and has similar risks</a:t>
            </a:r>
          </a:p>
          <a:p>
            <a:pPr lvl="1" eaLnBrk="1" hangingPunct="1"/>
            <a:r>
              <a:rPr lang="en-GB" sz="2000" dirty="0" smtClean="0"/>
              <a:t>The applicant can (and will) use it like a proxy</a:t>
            </a:r>
          </a:p>
          <a:p>
            <a:pPr lvl="1" eaLnBrk="1" hangingPunct="1"/>
            <a:r>
              <a:rPr lang="en-GB" sz="2000" dirty="0" smtClean="0"/>
              <a:t>Risk of EE key exposure is mitigated by its shorter life time</a:t>
            </a:r>
          </a:p>
          <a:p>
            <a:pPr eaLnBrk="1" hangingPunct="1"/>
            <a:r>
              <a:rPr lang="en-GB" sz="2400" dirty="0" smtClean="0">
                <a:solidFill>
                  <a:srgbClr val="990000"/>
                </a:solidFill>
              </a:rPr>
              <a:t>Same </a:t>
            </a:r>
            <a:r>
              <a:rPr lang="en-GB" sz="2400" i="1" dirty="0" smtClean="0">
                <a:solidFill>
                  <a:srgbClr val="990000"/>
                </a:solidFill>
              </a:rPr>
              <a:t>common guidelines </a:t>
            </a:r>
            <a:r>
              <a:rPr lang="en-GB" sz="2400" dirty="0" smtClean="0">
                <a:solidFill>
                  <a:srgbClr val="990000"/>
                </a:solidFill>
              </a:rPr>
              <a:t>apply</a:t>
            </a:r>
          </a:p>
          <a:p>
            <a:pPr lvl="1" eaLnBrk="1" hangingPunct="1"/>
            <a:r>
              <a:rPr lang="en-GB" sz="2000" dirty="0" smtClean="0"/>
              <a:t>reliable identity vetting to ensure uniqueness over CA life time</a:t>
            </a:r>
          </a:p>
          <a:p>
            <a:pPr lvl="1" eaLnBrk="1" hangingPunct="1"/>
            <a:endParaRPr lang="en-GB" sz="2000" dirty="0" smtClean="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Slide Number Placeholder 4"/>
          <p:cNvSpPr>
            <a:spLocks noGrp="1"/>
          </p:cNvSpPr>
          <p:nvPr>
            <p:ph type="sldNum" sz="quarter" idx="12"/>
          </p:nvPr>
        </p:nvSpPr>
        <p:spPr/>
        <p:txBody>
          <a:bodyPr/>
          <a:lstStyle/>
          <a:p>
            <a:pPr>
              <a:defRPr/>
            </a:pPr>
            <a:fld id="{8CA5BDC3-490E-4051-87A9-DBD07A0E0366}"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smtClean="0"/>
              <a:t>International Symposium on Grid Computing</a:t>
            </a:r>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Specifics of a SLCS</a:t>
            </a:r>
            <a:endParaRPr lang="en-US" dirty="0"/>
          </a:p>
        </p:txBody>
      </p:sp>
      <p:sp>
        <p:nvSpPr>
          <p:cNvPr id="3" name="Content Placeholder 2"/>
          <p:cNvSpPr>
            <a:spLocks noGrp="1"/>
          </p:cNvSpPr>
          <p:nvPr>
            <p:ph idx="1"/>
          </p:nvPr>
        </p:nvSpPr>
        <p:spPr/>
        <p:txBody>
          <a:bodyPr/>
          <a:lstStyle/>
          <a:p>
            <a:r>
              <a:rPr lang="en-US" sz="2000" dirty="0" smtClean="0"/>
              <a:t>Sufficient information must be recorded and archived such that the association of entity and subject DN can be confirmed at a later date</a:t>
            </a:r>
            <a:r>
              <a:rPr lang="en-US" sz="2000" dirty="0" smtClean="0"/>
              <a:t>.</a:t>
            </a:r>
          </a:p>
          <a:p>
            <a:endParaRPr lang="en-US" sz="2000" dirty="0" smtClean="0"/>
          </a:p>
          <a:p>
            <a:r>
              <a:rPr lang="en-US" sz="2000" dirty="0" smtClean="0"/>
              <a:t>Qualifying </a:t>
            </a:r>
            <a:r>
              <a:rPr lang="en-US" sz="2000" dirty="0" err="1" smtClean="0"/>
              <a:t>IdMs</a:t>
            </a:r>
            <a:r>
              <a:rPr lang="en-US" sz="2000" dirty="0" smtClean="0"/>
              <a:t> must suspend or revoke authorization to use the service if the traceability to the person is lost. </a:t>
            </a:r>
          </a:p>
          <a:p>
            <a:endParaRPr lang="en-US" sz="2000" dirty="0" smtClean="0"/>
          </a:p>
          <a:p>
            <a:r>
              <a:rPr lang="en-US" sz="2000" dirty="0" smtClean="0"/>
              <a:t>The </a:t>
            </a:r>
            <a:r>
              <a:rPr lang="en-US" sz="2000" dirty="0" smtClean="0"/>
              <a:t>CP/CPS must describe:</a:t>
            </a:r>
          </a:p>
          <a:p>
            <a:pPr marL="914400" lvl="1" indent="-457200">
              <a:buFont typeface="+mj-lt"/>
              <a:buAutoNum type="arabicPeriod"/>
            </a:pPr>
            <a:r>
              <a:rPr lang="en-US" sz="1800" dirty="0" smtClean="0"/>
              <a:t>…</a:t>
            </a:r>
            <a:endParaRPr lang="en-US" sz="1800" dirty="0" smtClean="0"/>
          </a:p>
          <a:p>
            <a:pPr marL="914400" lvl="1" indent="-457200">
              <a:buFont typeface="+mj-lt"/>
              <a:buAutoNum type="arabicPeriod"/>
            </a:pPr>
            <a:r>
              <a:rPr lang="en-US" sz="1800" dirty="0" smtClean="0"/>
              <a:t>How it provides DN accountability, showing how they can verify enough identity information to trace back to the physical person for at least one year from the date of certification, and in keeping with audit retention requirements. </a:t>
            </a:r>
          </a:p>
          <a:p>
            <a:endParaRPr lang="en-US" sz="2000" dirty="0" smtClean="0"/>
          </a:p>
          <a:p>
            <a:r>
              <a:rPr lang="en-US" sz="2000" dirty="0" smtClean="0"/>
              <a:t>In </a:t>
            </a:r>
            <a:r>
              <a:rPr lang="en-US" sz="2000" dirty="0" smtClean="0"/>
              <a:t>the event documented traceability is lost, DN must never be reissued.</a:t>
            </a:r>
            <a:endParaRPr lang="en-US" sz="2000"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Slide Number Placeholder 4"/>
          <p:cNvSpPr>
            <a:spLocks noGrp="1"/>
          </p:cNvSpPr>
          <p:nvPr>
            <p:ph type="sldNum" sz="quarter" idx="12"/>
          </p:nvPr>
        </p:nvSpPr>
        <p:spPr/>
        <p:txBody>
          <a:bodyPr/>
          <a:lstStyle/>
          <a:p>
            <a:pPr>
              <a:defRPr/>
            </a:pPr>
            <a:fld id="{8CA5BDC3-490E-4051-87A9-DBD07A0E0366}"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en-US" smtClean="0"/>
              <a:t>International Symposium on Grid Computing</a:t>
            </a:r>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MICS </a:t>
            </a:r>
            <a:r>
              <a:rPr lang="en-US" sz="3200" dirty="0" err="1" smtClean="0"/>
              <a:t>vs</a:t>
            </a:r>
            <a:r>
              <a:rPr lang="en-US" sz="3200" dirty="0" smtClean="0"/>
              <a:t> SLCS</a:t>
            </a:r>
            <a:endParaRPr lang="en-US" sz="3200" dirty="0"/>
          </a:p>
        </p:txBody>
      </p:sp>
      <p:sp>
        <p:nvSpPr>
          <p:cNvPr id="3" name="Content Placeholder 2"/>
          <p:cNvSpPr>
            <a:spLocks noGrp="1"/>
          </p:cNvSpPr>
          <p:nvPr>
            <p:ph idx="1"/>
          </p:nvPr>
        </p:nvSpPr>
        <p:spPr/>
        <p:txBody>
          <a:bodyPr/>
          <a:lstStyle/>
          <a:p>
            <a:r>
              <a:rPr lang="en-US" sz="2400" dirty="0" smtClean="0"/>
              <a:t>‘MICS’ </a:t>
            </a:r>
            <a:r>
              <a:rPr lang="en-US" sz="2400" dirty="0" smtClean="0"/>
              <a:t>is essentially a Classic CA, but with the identity vetting time-shifted &amp; off-loaded to federation or </a:t>
            </a:r>
            <a:r>
              <a:rPr lang="en-US" sz="2400" dirty="0" err="1" smtClean="0"/>
              <a:t>IdM</a:t>
            </a:r>
            <a:r>
              <a:rPr lang="en-US" sz="2400" dirty="0" smtClean="0"/>
              <a:t/>
            </a:r>
            <a:br>
              <a:rPr lang="en-US" sz="2400" dirty="0" smtClean="0"/>
            </a:br>
            <a:r>
              <a:rPr lang="en-US" sz="2400" dirty="0" smtClean="0"/>
              <a:t>… which makes it look an awful lot like SLCS, </a:t>
            </a:r>
            <a:br>
              <a:rPr lang="en-US" sz="2400" dirty="0" smtClean="0"/>
            </a:br>
            <a:r>
              <a:rPr lang="en-US" sz="2400" dirty="0" smtClean="0"/>
              <a:t>    but with better vetting and </a:t>
            </a:r>
            <a:r>
              <a:rPr lang="en-US" sz="2400" dirty="0" smtClean="0"/>
              <a:t>controls</a:t>
            </a:r>
          </a:p>
          <a:p>
            <a:endParaRPr lang="en-US" sz="2400" dirty="0" smtClean="0"/>
          </a:p>
          <a:p>
            <a:pPr>
              <a:buNone/>
            </a:pPr>
            <a:r>
              <a:rPr lang="en-US" sz="2400" dirty="0" smtClean="0"/>
              <a:t>But then:</a:t>
            </a:r>
          </a:p>
          <a:p>
            <a:r>
              <a:rPr lang="en-US" sz="2400" dirty="0" smtClean="0"/>
              <a:t>The life time of the cert can be 13 months</a:t>
            </a:r>
          </a:p>
          <a:p>
            <a:r>
              <a:rPr lang="en-US" sz="2400" dirty="0" smtClean="0"/>
              <a:t>To off-set this risk:</a:t>
            </a:r>
          </a:p>
          <a:p>
            <a:pPr lvl="1"/>
            <a:r>
              <a:rPr lang="en-US" sz="2000" dirty="0" smtClean="0"/>
              <a:t>The requirements on </a:t>
            </a:r>
            <a:r>
              <a:rPr lang="en-US" sz="2000" dirty="0" err="1" smtClean="0"/>
              <a:t>IdM</a:t>
            </a:r>
            <a:r>
              <a:rPr lang="en-US" sz="2000" dirty="0" smtClean="0"/>
              <a:t> access and -use are stronger</a:t>
            </a:r>
          </a:p>
          <a:p>
            <a:pPr lvl="1"/>
            <a:r>
              <a:rPr lang="en-US" sz="2000" dirty="0" smtClean="0"/>
              <a:t>Extra verification data is requested at issuance time to protect against weak or re-used </a:t>
            </a:r>
            <a:r>
              <a:rPr lang="en-US" sz="2000" dirty="0" err="1" smtClean="0"/>
              <a:t>IdM</a:t>
            </a:r>
            <a:r>
              <a:rPr lang="en-US" sz="2000" dirty="0" smtClean="0"/>
              <a:t> </a:t>
            </a:r>
            <a:r>
              <a:rPr lang="en-US" sz="2000" dirty="0" smtClean="0"/>
              <a:t>passwords</a:t>
            </a:r>
            <a:endParaRPr lang="en-US" sz="2000" dirty="0" smtClean="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Slide Number Placeholder 4"/>
          <p:cNvSpPr>
            <a:spLocks noGrp="1"/>
          </p:cNvSpPr>
          <p:nvPr>
            <p:ph type="sldNum" sz="quarter" idx="12"/>
          </p:nvPr>
        </p:nvSpPr>
        <p:spPr/>
        <p:txBody>
          <a:bodyPr/>
          <a:lstStyle/>
          <a:p>
            <a:pPr>
              <a:defRPr/>
            </a:pPr>
            <a:fld id="{8CA5BDC3-490E-4051-87A9-DBD07A0E0366}"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smtClean="0"/>
              <a:t>International Symposium on Grid Computing</a:t>
            </a: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Federations</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14</a:t>
            </a:fld>
            <a:endParaRPr lang="en-US"/>
          </a:p>
        </p:txBody>
      </p:sp>
      <p:pic>
        <p:nvPicPr>
          <p:cNvPr id="2050" name="Picture 2" descr="H:\Home\davidg\Projects-misc\ISGC2009\federation-cluster.gif"/>
          <p:cNvPicPr>
            <a:picLocks noChangeAspect="1" noChangeArrowheads="1"/>
          </p:cNvPicPr>
          <p:nvPr/>
        </p:nvPicPr>
        <p:blipFill>
          <a:blip r:embed="rId2"/>
          <a:srcRect/>
          <a:stretch>
            <a:fillRect/>
          </a:stretch>
        </p:blipFill>
        <p:spPr bwMode="auto">
          <a:xfrm>
            <a:off x="2285984" y="2362258"/>
            <a:ext cx="6858048" cy="4424328"/>
          </a:xfrm>
          <a:prstGeom prst="rect">
            <a:avLst/>
          </a:prstGeom>
          <a:noFill/>
        </p:spPr>
      </p:pic>
      <p:grpSp>
        <p:nvGrpSpPr>
          <p:cNvPr id="10" name="Group 9"/>
          <p:cNvGrpSpPr/>
          <p:nvPr/>
        </p:nvGrpSpPr>
        <p:grpSpPr>
          <a:xfrm>
            <a:off x="357158" y="4786322"/>
            <a:ext cx="2045694" cy="1500198"/>
            <a:chOff x="6572264" y="1643050"/>
            <a:chExt cx="2571736" cy="1928826"/>
          </a:xfrm>
        </p:grpSpPr>
        <p:sp>
          <p:nvSpPr>
            <p:cNvPr id="9" name="Rectangle 8"/>
            <p:cNvSpPr/>
            <p:nvPr/>
          </p:nvSpPr>
          <p:spPr>
            <a:xfrm>
              <a:off x="6572264" y="1643050"/>
              <a:ext cx="2571736" cy="1928826"/>
            </a:xfrm>
            <a:prstGeom prst="rect">
              <a:avLst/>
            </a:prstGeom>
            <a:solidFill>
              <a:schemeClr val="bg1"/>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4" descr="vostructure-abstract"/>
            <p:cNvPicPr>
              <a:picLocks noChangeAspect="1" noChangeArrowheads="1"/>
            </p:cNvPicPr>
            <p:nvPr/>
          </p:nvPicPr>
          <p:blipFill>
            <a:blip r:embed="rId3"/>
            <a:srcRect/>
            <a:stretch>
              <a:fillRect/>
            </a:stretch>
          </p:blipFill>
          <p:spPr bwMode="auto">
            <a:xfrm>
              <a:off x="6839015" y="2357430"/>
              <a:ext cx="2019265" cy="1053470"/>
            </a:xfrm>
            <a:prstGeom prst="rect">
              <a:avLst/>
            </a:prstGeom>
            <a:noFill/>
            <a:ln w="9525">
              <a:noFill/>
              <a:miter lim="800000"/>
              <a:headEnd/>
              <a:tailEnd/>
            </a:ln>
          </p:spPr>
        </p:pic>
        <p:sp>
          <p:nvSpPr>
            <p:cNvPr id="8" name="TextBox 7"/>
            <p:cNvSpPr txBox="1"/>
            <p:nvPr/>
          </p:nvSpPr>
          <p:spPr>
            <a:xfrm>
              <a:off x="6618074" y="1643050"/>
              <a:ext cx="2444850" cy="672711"/>
            </a:xfrm>
            <a:prstGeom prst="rect">
              <a:avLst/>
            </a:prstGeom>
            <a:noFill/>
          </p:spPr>
          <p:txBody>
            <a:bodyPr wrap="none" rtlCol="0">
              <a:spAutoFit/>
            </a:bodyPr>
            <a:lstStyle/>
            <a:p>
              <a:pPr algn="ctr"/>
              <a:r>
                <a:rPr lang="en-US" sz="1400" dirty="0" smtClean="0"/>
                <a:t>grid structure was not </a:t>
              </a:r>
              <a:br>
                <a:rPr lang="en-US" sz="1400" dirty="0" smtClean="0"/>
              </a:br>
              <a:r>
                <a:rPr lang="en-US" sz="1400" dirty="0" smtClean="0"/>
                <a:t>too much different!</a:t>
              </a:r>
              <a:endParaRPr lang="en-US" sz="1400" dirty="0"/>
            </a:p>
          </p:txBody>
        </p:sp>
      </p:grpSp>
      <p:sp>
        <p:nvSpPr>
          <p:cNvPr id="11" name="Content Placeholder 2"/>
          <p:cNvSpPr>
            <a:spLocks noGrp="1"/>
          </p:cNvSpPr>
          <p:nvPr>
            <p:ph idx="1"/>
          </p:nvPr>
        </p:nvSpPr>
        <p:spPr>
          <a:xfrm>
            <a:off x="457200" y="1357313"/>
            <a:ext cx="8686800" cy="4768850"/>
          </a:xfrm>
        </p:spPr>
        <p:txBody>
          <a:bodyPr/>
          <a:lstStyle/>
          <a:p>
            <a:r>
              <a:rPr lang="en-US" sz="2400" dirty="0" smtClean="0"/>
              <a:t>A common Authentication and Authorization Infrastructure</a:t>
            </a:r>
          </a:p>
          <a:p>
            <a:r>
              <a:rPr lang="en-US" sz="2400" dirty="0" smtClean="0"/>
              <a:t>Allow access to common resources with a single credential</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 basics</a:t>
            </a:r>
            <a:endParaRPr lang="en-US" dirty="0"/>
          </a:p>
        </p:txBody>
      </p:sp>
      <p:sp>
        <p:nvSpPr>
          <p:cNvPr id="3" name="Content Placeholder 2"/>
          <p:cNvSpPr>
            <a:spLocks noGrp="1"/>
          </p:cNvSpPr>
          <p:nvPr>
            <p:ph idx="1"/>
          </p:nvPr>
        </p:nvSpPr>
        <p:spPr>
          <a:xfrm>
            <a:off x="457200" y="1357313"/>
            <a:ext cx="8686800" cy="4768850"/>
          </a:xfrm>
        </p:spPr>
        <p:txBody>
          <a:bodyPr/>
          <a:lstStyle/>
          <a:p>
            <a:r>
              <a:rPr lang="en-US" sz="2400" dirty="0" smtClean="0">
                <a:solidFill>
                  <a:srgbClr val="C00000"/>
                </a:solidFill>
              </a:rPr>
              <a:t>Why Identity Federation?</a:t>
            </a:r>
          </a:p>
          <a:p>
            <a:pPr lvl="1"/>
            <a:r>
              <a:rPr lang="en-US" sz="1800" dirty="0" smtClean="0"/>
              <a:t>To enable sharing of educational resources</a:t>
            </a:r>
          </a:p>
          <a:p>
            <a:pPr lvl="1"/>
            <a:r>
              <a:rPr lang="en-US" sz="1800" dirty="0" smtClean="0"/>
              <a:t>Network (Wireless and/or not)</a:t>
            </a:r>
          </a:p>
          <a:p>
            <a:pPr lvl="1"/>
            <a:r>
              <a:rPr lang="en-US" sz="1800" dirty="0" smtClean="0"/>
              <a:t>Applications</a:t>
            </a:r>
          </a:p>
          <a:p>
            <a:pPr lvl="1"/>
            <a:r>
              <a:rPr lang="en-US" sz="1800" dirty="0" smtClean="0"/>
              <a:t>Online learning systems (e.g. for the Bologna Process)</a:t>
            </a:r>
          </a:p>
          <a:p>
            <a:r>
              <a:rPr lang="en-US" sz="2400" dirty="0" smtClean="0">
                <a:solidFill>
                  <a:srgbClr val="C00000"/>
                </a:solidFill>
              </a:rPr>
              <a:t>What is needed to set-up an Identity </a:t>
            </a:r>
            <a:r>
              <a:rPr lang="en-US" sz="2400" dirty="0" smtClean="0">
                <a:solidFill>
                  <a:srgbClr val="C00000"/>
                </a:solidFill>
              </a:rPr>
              <a:t>Federation</a:t>
            </a:r>
            <a:endParaRPr lang="en-US" sz="2400" dirty="0" smtClean="0">
              <a:solidFill>
                <a:srgbClr val="C00000"/>
              </a:solidFill>
            </a:endParaRPr>
          </a:p>
          <a:p>
            <a:pPr lvl="1"/>
            <a:r>
              <a:rPr lang="en-US" sz="1800" b="1" dirty="0" smtClean="0"/>
              <a:t>Agreement on legal framework, policies, and </a:t>
            </a:r>
            <a:r>
              <a:rPr lang="en-US" sz="1800" b="1" dirty="0" smtClean="0"/>
              <a:t>trust</a:t>
            </a:r>
            <a:r>
              <a:rPr lang="en-US" sz="1800" dirty="0" smtClean="0"/>
              <a:t> (this is where </a:t>
            </a:r>
            <a:r>
              <a:rPr lang="en-US" sz="1800" dirty="0" err="1" smtClean="0"/>
              <a:t>OpenID</a:t>
            </a:r>
            <a:r>
              <a:rPr lang="en-US" sz="1800" dirty="0" smtClean="0"/>
              <a:t> &amp;c fail :)</a:t>
            </a:r>
            <a:endParaRPr lang="en-US" sz="1800" b="1" dirty="0" smtClean="0"/>
          </a:p>
          <a:p>
            <a:pPr lvl="1"/>
            <a:r>
              <a:rPr lang="en-US" sz="1800" dirty="0" smtClean="0"/>
              <a:t>Technology</a:t>
            </a:r>
          </a:p>
          <a:p>
            <a:pPr lvl="1"/>
            <a:r>
              <a:rPr lang="en-US" sz="1800" dirty="0" smtClean="0"/>
              <a:t>Security</a:t>
            </a:r>
          </a:p>
          <a:p>
            <a:pPr lvl="1"/>
            <a:r>
              <a:rPr lang="en-US" sz="1800" dirty="0" smtClean="0"/>
              <a:t>Common Language and Interoperability</a:t>
            </a:r>
          </a:p>
          <a:p>
            <a:r>
              <a:rPr lang="en-US" sz="2400" dirty="0" smtClean="0">
                <a:solidFill>
                  <a:srgbClr val="C00000"/>
                </a:solidFill>
              </a:rPr>
              <a:t>Identity Federations key element</a:t>
            </a:r>
          </a:p>
          <a:p>
            <a:pPr lvl="1"/>
            <a:r>
              <a:rPr lang="en-US" sz="1800" i="1" dirty="0" smtClean="0"/>
              <a:t>authentication performed by user home institution</a:t>
            </a:r>
          </a:p>
          <a:p>
            <a:pPr lvl="1"/>
            <a:r>
              <a:rPr lang="en-US" sz="1800" i="1" dirty="0" err="1" smtClean="0"/>
              <a:t>authZ</a:t>
            </a:r>
            <a:r>
              <a:rPr lang="en-US" sz="1800" i="1" dirty="0" smtClean="0"/>
              <a:t> performed by the service provider**</a:t>
            </a:r>
            <a:endParaRPr lang="en-US" sz="1800" i="1"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15</a:t>
            </a:fld>
            <a:endParaRPr lang="en-US"/>
          </a:p>
        </p:txBody>
      </p:sp>
      <p:sp>
        <p:nvSpPr>
          <p:cNvPr id="7" name="TextBox 6"/>
          <p:cNvSpPr txBox="1"/>
          <p:nvPr/>
        </p:nvSpPr>
        <p:spPr>
          <a:xfrm>
            <a:off x="5929322" y="6143644"/>
            <a:ext cx="3214678" cy="307777"/>
          </a:xfrm>
          <a:prstGeom prst="rect">
            <a:avLst/>
          </a:prstGeom>
          <a:noFill/>
        </p:spPr>
        <p:txBody>
          <a:bodyPr wrap="square" rtlCol="0">
            <a:spAutoFit/>
          </a:bodyPr>
          <a:lstStyle/>
          <a:p>
            <a:pPr algn="r"/>
            <a:r>
              <a:rPr lang="en-US" sz="1400" i="1" dirty="0" smtClean="0">
                <a:solidFill>
                  <a:srgbClr val="C00000"/>
                </a:solidFill>
              </a:rPr>
              <a:t>With thanks to </a:t>
            </a:r>
            <a:r>
              <a:rPr lang="en-US" sz="1400" i="1" dirty="0" err="1" smtClean="0">
                <a:solidFill>
                  <a:srgbClr val="C00000"/>
                </a:solidFill>
              </a:rPr>
              <a:t>Licia</a:t>
            </a:r>
            <a:r>
              <a:rPr lang="en-US" sz="1400" i="1" dirty="0" smtClean="0">
                <a:solidFill>
                  <a:srgbClr val="C00000"/>
                </a:solidFill>
              </a:rPr>
              <a:t> Florio, TERENA</a:t>
            </a:r>
            <a:endParaRPr lang="en-US" sz="1400" i="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rot="5400000">
            <a:off x="6998314" y="2645759"/>
            <a:ext cx="1500199" cy="235229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Birth of Federation &amp; Confederation</a:t>
            </a:r>
            <a:endParaRPr lang="en-US" dirty="0"/>
          </a:p>
        </p:txBody>
      </p:sp>
      <p:sp>
        <p:nvSpPr>
          <p:cNvPr id="3" name="Content Placeholder 2"/>
          <p:cNvSpPr>
            <a:spLocks noGrp="1"/>
          </p:cNvSpPr>
          <p:nvPr>
            <p:ph idx="1"/>
          </p:nvPr>
        </p:nvSpPr>
        <p:spPr/>
        <p:txBody>
          <a:bodyPr/>
          <a:lstStyle/>
          <a:p>
            <a:r>
              <a:rPr lang="en-US" dirty="0" smtClean="0"/>
              <a:t>2002: a problem to solve</a:t>
            </a:r>
          </a:p>
          <a:p>
            <a:pPr lvl="1"/>
            <a:r>
              <a:rPr lang="en-US" dirty="0" smtClean="0"/>
              <a:t>Provide wireless access only to authenticated users</a:t>
            </a:r>
          </a:p>
          <a:p>
            <a:pPr lvl="1"/>
            <a:r>
              <a:rPr lang="en-US" dirty="0" smtClean="0"/>
              <a:t>On-line anywhere, anytime</a:t>
            </a:r>
          </a:p>
          <a:p>
            <a:pPr lvl="1"/>
            <a:r>
              <a:rPr lang="en-US" dirty="0" smtClean="0"/>
              <a:t>eduroam: the operational, production quality, </a:t>
            </a:r>
            <a:br>
              <a:rPr lang="en-US" dirty="0" smtClean="0"/>
            </a:br>
            <a:r>
              <a:rPr lang="en-US" dirty="0" smtClean="0"/>
              <a:t>international confederation since ~2003</a:t>
            </a:r>
          </a:p>
          <a:p>
            <a:endParaRPr lang="en-US" dirty="0" smtClean="0"/>
          </a:p>
          <a:p>
            <a:r>
              <a:rPr lang="en-US" dirty="0" smtClean="0"/>
              <a:t>Solution?</a:t>
            </a:r>
          </a:p>
          <a:p>
            <a:pPr lvl="1"/>
            <a:r>
              <a:rPr lang="en-US" dirty="0" smtClean="0"/>
              <a:t>eduroam = education roaming</a:t>
            </a:r>
          </a:p>
          <a:p>
            <a:pPr lvl="1"/>
            <a:r>
              <a:rPr lang="en-US" dirty="0" smtClean="0"/>
              <a:t>federated network access for participating institutions</a:t>
            </a:r>
          </a:p>
          <a:p>
            <a:pPr lvl="1"/>
            <a:r>
              <a:rPr lang="en-US" dirty="0" smtClean="0"/>
              <a:t>Started in a very simple way …</a:t>
            </a:r>
            <a:br>
              <a:rPr lang="en-US" dirty="0" smtClean="0"/>
            </a:br>
            <a:r>
              <a:rPr lang="en-US" dirty="0" smtClean="0"/>
              <a:t>eduroam technology: 802.1X + RADIUS</a:t>
            </a:r>
          </a:p>
          <a:p>
            <a:pPr lvl="1"/>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16</a:t>
            </a:fld>
            <a:endParaRPr lang="en-US"/>
          </a:p>
        </p:txBody>
      </p:sp>
      <p:sp>
        <p:nvSpPr>
          <p:cNvPr id="9" name="TextBox 8"/>
          <p:cNvSpPr txBox="1"/>
          <p:nvPr/>
        </p:nvSpPr>
        <p:spPr>
          <a:xfrm>
            <a:off x="5929322" y="6143644"/>
            <a:ext cx="3214678" cy="307777"/>
          </a:xfrm>
          <a:prstGeom prst="rect">
            <a:avLst/>
          </a:prstGeom>
          <a:noFill/>
        </p:spPr>
        <p:txBody>
          <a:bodyPr wrap="square" rtlCol="0">
            <a:spAutoFit/>
          </a:bodyPr>
          <a:lstStyle/>
          <a:p>
            <a:pPr algn="r"/>
            <a:r>
              <a:rPr lang="en-US" sz="1400" i="1" dirty="0" smtClean="0">
                <a:solidFill>
                  <a:srgbClr val="C00000"/>
                </a:solidFill>
              </a:rPr>
              <a:t>With thanks to </a:t>
            </a:r>
            <a:r>
              <a:rPr lang="en-US" sz="1400" i="1" dirty="0" err="1" smtClean="0">
                <a:solidFill>
                  <a:srgbClr val="C00000"/>
                </a:solidFill>
              </a:rPr>
              <a:t>Licia</a:t>
            </a:r>
            <a:r>
              <a:rPr lang="en-US" sz="1400" i="1" dirty="0" smtClean="0">
                <a:solidFill>
                  <a:srgbClr val="C00000"/>
                </a:solidFill>
              </a:rPr>
              <a:t> Florio, TERENA</a:t>
            </a:r>
            <a:endParaRPr lang="en-US" sz="1400" i="1" dirty="0">
              <a:solidFill>
                <a:srgbClr val="C00000"/>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17</a:t>
            </a:fld>
            <a:endParaRPr lang="en-US"/>
          </a:p>
        </p:txBody>
      </p:sp>
      <p:pic>
        <p:nvPicPr>
          <p:cNvPr id="3074" name="Picture 2"/>
          <p:cNvPicPr>
            <a:picLocks noChangeAspect="1" noChangeArrowheads="1"/>
          </p:cNvPicPr>
          <p:nvPr/>
        </p:nvPicPr>
        <p:blipFill>
          <a:blip r:embed="rId2"/>
          <a:srcRect/>
          <a:stretch>
            <a:fillRect/>
          </a:stretch>
        </p:blipFill>
        <p:spPr bwMode="auto">
          <a:xfrm>
            <a:off x="1" y="236174"/>
            <a:ext cx="9144000" cy="6606610"/>
          </a:xfrm>
          <a:prstGeom prst="rect">
            <a:avLst/>
          </a:prstGeom>
          <a:noFill/>
          <a:ln w="9525">
            <a:noFill/>
            <a:miter lim="800000"/>
            <a:headEnd/>
            <a:tailEnd/>
          </a:ln>
          <a:effectLst/>
        </p:spPr>
      </p:pic>
      <p:sp>
        <p:nvSpPr>
          <p:cNvPr id="8" name="TextBox 7"/>
          <p:cNvSpPr txBox="1"/>
          <p:nvPr/>
        </p:nvSpPr>
        <p:spPr>
          <a:xfrm>
            <a:off x="0" y="6550223"/>
            <a:ext cx="3214678" cy="307777"/>
          </a:xfrm>
          <a:prstGeom prst="rect">
            <a:avLst/>
          </a:prstGeom>
          <a:noFill/>
        </p:spPr>
        <p:txBody>
          <a:bodyPr wrap="square" rtlCol="0">
            <a:spAutoFit/>
          </a:bodyPr>
          <a:lstStyle/>
          <a:p>
            <a:r>
              <a:rPr lang="en-US" sz="1400" i="1" dirty="0" smtClean="0">
                <a:solidFill>
                  <a:srgbClr val="C00000"/>
                </a:solidFill>
              </a:rPr>
              <a:t>With thanks to </a:t>
            </a:r>
            <a:r>
              <a:rPr lang="en-US" sz="1400" i="1" dirty="0" err="1" smtClean="0">
                <a:solidFill>
                  <a:srgbClr val="C00000"/>
                </a:solidFill>
              </a:rPr>
              <a:t>Licia</a:t>
            </a:r>
            <a:r>
              <a:rPr lang="en-US" sz="1400" i="1" dirty="0" smtClean="0">
                <a:solidFill>
                  <a:srgbClr val="C00000"/>
                </a:solidFill>
              </a:rPr>
              <a:t> Florio, TERENA</a:t>
            </a:r>
            <a:endParaRPr lang="en-US" sz="1400" i="1" dirty="0">
              <a:solidFill>
                <a:srgbClr val="C00000"/>
              </a:solidFill>
            </a:endParaRPr>
          </a:p>
        </p:txBody>
      </p:sp>
      <p:sp>
        <p:nvSpPr>
          <p:cNvPr id="9" name="TextBox 8"/>
          <p:cNvSpPr txBox="1"/>
          <p:nvPr/>
        </p:nvSpPr>
        <p:spPr>
          <a:xfrm>
            <a:off x="1428728" y="642918"/>
            <a:ext cx="5000628" cy="369332"/>
          </a:xfrm>
          <a:prstGeom prst="rect">
            <a:avLst/>
          </a:prstGeom>
          <a:noFill/>
        </p:spPr>
        <p:txBody>
          <a:bodyPr wrap="square" rtlCol="0">
            <a:spAutoFit/>
          </a:bodyPr>
          <a:lstStyle/>
          <a:p>
            <a:r>
              <a:rPr lang="en-GB" b="1" i="1" dirty="0" smtClean="0">
                <a:solidFill>
                  <a:srgbClr val="C00000"/>
                </a:solidFill>
              </a:rPr>
              <a:t>A highly successful confederation!</a:t>
            </a:r>
            <a:endParaRPr lang="en-GB" b="1" i="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network</a:t>
            </a:r>
            <a:endParaRPr lang="en-US" dirty="0"/>
          </a:p>
        </p:txBody>
      </p:sp>
      <p:sp>
        <p:nvSpPr>
          <p:cNvPr id="3" name="Content Placeholder 2"/>
          <p:cNvSpPr>
            <a:spLocks noGrp="1"/>
          </p:cNvSpPr>
          <p:nvPr>
            <p:ph idx="1"/>
          </p:nvPr>
        </p:nvSpPr>
        <p:spPr>
          <a:xfrm>
            <a:off x="457200" y="1357313"/>
            <a:ext cx="8686800" cy="4768850"/>
          </a:xfrm>
        </p:spPr>
        <p:txBody>
          <a:bodyPr/>
          <a:lstStyle/>
          <a:p>
            <a:r>
              <a:rPr lang="en-US" sz="2400" dirty="0" smtClean="0"/>
              <a:t>Research community requirements go beyond network access</a:t>
            </a:r>
          </a:p>
          <a:p>
            <a:pPr lvl="1"/>
            <a:r>
              <a:rPr lang="en-US" sz="2000" dirty="0" smtClean="0"/>
              <a:t>Increasing dynamics in the education system</a:t>
            </a:r>
          </a:p>
          <a:p>
            <a:pPr lvl="1"/>
            <a:r>
              <a:rPr lang="en-US" sz="2000" dirty="0" smtClean="0"/>
              <a:t>Students can access courses in other faculties</a:t>
            </a:r>
          </a:p>
          <a:p>
            <a:pPr lvl="1"/>
            <a:r>
              <a:rPr lang="en-US" sz="2000" dirty="0" smtClean="0"/>
              <a:t>Students take some course units abroad (Bologna)</a:t>
            </a:r>
          </a:p>
          <a:p>
            <a:pPr lvl="1"/>
            <a:r>
              <a:rPr lang="en-US" sz="2000" dirty="0" smtClean="0"/>
              <a:t>On-line courses are more common</a:t>
            </a:r>
          </a:p>
          <a:p>
            <a:pPr lvl="1"/>
            <a:r>
              <a:rPr lang="en-US" sz="2000" dirty="0" smtClean="0"/>
              <a:t>Users want to access the same services no matter where they are</a:t>
            </a:r>
          </a:p>
          <a:p>
            <a:pPr lvl="1"/>
            <a:r>
              <a:rPr lang="en-US" sz="2000" dirty="0" smtClean="0"/>
              <a:t>Grid: example of access to distributed resources</a:t>
            </a:r>
          </a:p>
          <a:p>
            <a:endParaRPr lang="en-US" sz="2400" dirty="0" smtClean="0"/>
          </a:p>
          <a:p>
            <a:r>
              <a:rPr lang="en-US" sz="2400" dirty="0" smtClean="0"/>
              <a:t>More institutions dealing with the same users means:</a:t>
            </a:r>
          </a:p>
          <a:p>
            <a:pPr lvl="1"/>
            <a:r>
              <a:rPr lang="en-US" sz="2000" dirty="0" smtClean="0"/>
              <a:t>Multiple registration of users</a:t>
            </a:r>
          </a:p>
          <a:p>
            <a:pPr lvl="1"/>
            <a:r>
              <a:rPr lang="en-US" sz="2000" dirty="0" smtClean="0"/>
              <a:t>Overhead to manage guest users</a:t>
            </a:r>
          </a:p>
          <a:p>
            <a:pPr lvl="1"/>
            <a:r>
              <a:rPr lang="en-US" sz="2000" dirty="0" smtClean="0"/>
              <a:t>Increased possibility of error in managing the users’ records</a:t>
            </a:r>
            <a:endParaRPr lang="en-US" sz="2000"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18</a:t>
            </a:fld>
            <a:endParaRPr lang="en-US"/>
          </a:p>
        </p:txBody>
      </p:sp>
      <p:sp>
        <p:nvSpPr>
          <p:cNvPr id="7" name="TextBox 6"/>
          <p:cNvSpPr txBox="1"/>
          <p:nvPr/>
        </p:nvSpPr>
        <p:spPr>
          <a:xfrm>
            <a:off x="5929322" y="6143644"/>
            <a:ext cx="3214678" cy="307777"/>
          </a:xfrm>
          <a:prstGeom prst="rect">
            <a:avLst/>
          </a:prstGeom>
          <a:noFill/>
        </p:spPr>
        <p:txBody>
          <a:bodyPr wrap="square" rtlCol="0">
            <a:spAutoFit/>
          </a:bodyPr>
          <a:lstStyle/>
          <a:p>
            <a:pPr algn="r"/>
            <a:r>
              <a:rPr lang="en-US" sz="1400" i="1" dirty="0" smtClean="0">
                <a:solidFill>
                  <a:srgbClr val="C00000"/>
                </a:solidFill>
              </a:rPr>
              <a:t>With thanks to </a:t>
            </a:r>
            <a:r>
              <a:rPr lang="en-US" sz="1400" i="1" dirty="0" err="1" smtClean="0">
                <a:solidFill>
                  <a:srgbClr val="C00000"/>
                </a:solidFill>
              </a:rPr>
              <a:t>Licia</a:t>
            </a:r>
            <a:r>
              <a:rPr lang="en-US" sz="1400" i="1" dirty="0" smtClean="0">
                <a:solidFill>
                  <a:srgbClr val="C00000"/>
                </a:solidFill>
              </a:rPr>
              <a:t> Florio, TERENA</a:t>
            </a:r>
            <a:endParaRPr lang="en-US" sz="1400" i="1" dirty="0">
              <a:solidFill>
                <a:srgbClr val="C00000"/>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federation (example)</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19</a:t>
            </a:fld>
            <a:endParaRPr lang="en-US"/>
          </a:p>
        </p:txBody>
      </p:sp>
      <p:pic>
        <p:nvPicPr>
          <p:cNvPr id="7" name="Picture 5" descr="Browserwindow"/>
          <p:cNvPicPr>
            <a:picLocks noChangeAspect="1" noChangeArrowheads="1"/>
          </p:cNvPicPr>
          <p:nvPr/>
        </p:nvPicPr>
        <p:blipFill>
          <a:blip r:embed="rId2"/>
          <a:srcRect/>
          <a:stretch>
            <a:fillRect/>
          </a:stretch>
        </p:blipFill>
        <p:spPr bwMode="auto">
          <a:xfrm>
            <a:off x="2870182" y="2271703"/>
            <a:ext cx="2597150" cy="2046287"/>
          </a:xfrm>
          <a:prstGeom prst="rect">
            <a:avLst/>
          </a:prstGeom>
          <a:noFill/>
        </p:spPr>
      </p:pic>
      <p:pic>
        <p:nvPicPr>
          <p:cNvPr id="8" name="Picture 6" descr="Arrows"/>
          <p:cNvPicPr>
            <a:picLocks noChangeAspect="1" noChangeArrowheads="1"/>
          </p:cNvPicPr>
          <p:nvPr/>
        </p:nvPicPr>
        <p:blipFill>
          <a:blip r:embed="rId3"/>
          <a:srcRect/>
          <a:stretch>
            <a:fillRect/>
          </a:stretch>
        </p:blipFill>
        <p:spPr bwMode="auto">
          <a:xfrm>
            <a:off x="6584932" y="1531928"/>
            <a:ext cx="1630362" cy="2525712"/>
          </a:xfrm>
          <a:prstGeom prst="rect">
            <a:avLst/>
          </a:prstGeom>
          <a:noFill/>
        </p:spPr>
      </p:pic>
      <p:pic>
        <p:nvPicPr>
          <p:cNvPr id="9" name="Picture 7" descr="Step1"/>
          <p:cNvPicPr>
            <a:picLocks noChangeAspect="1" noChangeArrowheads="1"/>
          </p:cNvPicPr>
          <p:nvPr/>
        </p:nvPicPr>
        <p:blipFill>
          <a:blip r:embed="rId4"/>
          <a:srcRect/>
          <a:stretch>
            <a:fillRect/>
          </a:stretch>
        </p:blipFill>
        <p:spPr bwMode="auto">
          <a:xfrm>
            <a:off x="4984732" y="3262303"/>
            <a:ext cx="1357312" cy="1292225"/>
          </a:xfrm>
          <a:prstGeom prst="rect">
            <a:avLst/>
          </a:prstGeom>
          <a:noFill/>
        </p:spPr>
      </p:pic>
      <p:pic>
        <p:nvPicPr>
          <p:cNvPr id="10" name="Picture 8" descr="Step3"/>
          <p:cNvPicPr>
            <a:picLocks noChangeAspect="1" noChangeArrowheads="1"/>
          </p:cNvPicPr>
          <p:nvPr/>
        </p:nvPicPr>
        <p:blipFill>
          <a:blip r:embed="rId5"/>
          <a:srcRect/>
          <a:stretch>
            <a:fillRect/>
          </a:stretch>
        </p:blipFill>
        <p:spPr bwMode="auto">
          <a:xfrm>
            <a:off x="4276707" y="1978015"/>
            <a:ext cx="333375" cy="971550"/>
          </a:xfrm>
          <a:prstGeom prst="rect">
            <a:avLst/>
          </a:prstGeom>
          <a:noFill/>
        </p:spPr>
      </p:pic>
      <p:pic>
        <p:nvPicPr>
          <p:cNvPr id="11" name="Picture 9" descr="Step2"/>
          <p:cNvPicPr>
            <a:picLocks noChangeAspect="1" noChangeArrowheads="1"/>
          </p:cNvPicPr>
          <p:nvPr/>
        </p:nvPicPr>
        <p:blipFill>
          <a:blip r:embed="rId6"/>
          <a:srcRect/>
          <a:stretch>
            <a:fillRect/>
          </a:stretch>
        </p:blipFill>
        <p:spPr bwMode="auto">
          <a:xfrm>
            <a:off x="4654532" y="2000240"/>
            <a:ext cx="1447800" cy="2678113"/>
          </a:xfrm>
          <a:prstGeom prst="rect">
            <a:avLst/>
          </a:prstGeom>
          <a:noFill/>
        </p:spPr>
      </p:pic>
      <p:pic>
        <p:nvPicPr>
          <p:cNvPr id="12" name="Picture 10" descr="Step4"/>
          <p:cNvPicPr>
            <a:picLocks noChangeAspect="1" noChangeArrowheads="1"/>
          </p:cNvPicPr>
          <p:nvPr/>
        </p:nvPicPr>
        <p:blipFill>
          <a:blip r:embed="rId7"/>
          <a:srcRect/>
          <a:stretch>
            <a:fillRect/>
          </a:stretch>
        </p:blipFill>
        <p:spPr bwMode="auto">
          <a:xfrm>
            <a:off x="3865544" y="1978015"/>
            <a:ext cx="334963" cy="971550"/>
          </a:xfrm>
          <a:prstGeom prst="rect">
            <a:avLst/>
          </a:prstGeom>
          <a:noFill/>
        </p:spPr>
      </p:pic>
      <p:pic>
        <p:nvPicPr>
          <p:cNvPr id="13" name="Picture 11" descr="Step5"/>
          <p:cNvPicPr>
            <a:picLocks noChangeAspect="1" noChangeArrowheads="1"/>
          </p:cNvPicPr>
          <p:nvPr/>
        </p:nvPicPr>
        <p:blipFill>
          <a:blip r:embed="rId8"/>
          <a:srcRect/>
          <a:stretch>
            <a:fillRect/>
          </a:stretch>
        </p:blipFill>
        <p:spPr bwMode="auto">
          <a:xfrm>
            <a:off x="2000232" y="2000240"/>
            <a:ext cx="1754187" cy="2525713"/>
          </a:xfrm>
          <a:prstGeom prst="rect">
            <a:avLst/>
          </a:prstGeom>
          <a:noFill/>
        </p:spPr>
      </p:pic>
      <p:pic>
        <p:nvPicPr>
          <p:cNvPr id="14" name="Picture 12" descr="Step6"/>
          <p:cNvPicPr>
            <a:picLocks noChangeAspect="1" noChangeArrowheads="1"/>
          </p:cNvPicPr>
          <p:nvPr/>
        </p:nvPicPr>
        <p:blipFill>
          <a:blip r:embed="rId9"/>
          <a:srcRect/>
          <a:stretch>
            <a:fillRect/>
          </a:stretch>
        </p:blipFill>
        <p:spPr bwMode="auto">
          <a:xfrm>
            <a:off x="2249469" y="3382953"/>
            <a:ext cx="1541463" cy="1268412"/>
          </a:xfrm>
          <a:prstGeom prst="rect">
            <a:avLst/>
          </a:prstGeom>
          <a:noFill/>
        </p:spPr>
      </p:pic>
      <p:pic>
        <p:nvPicPr>
          <p:cNvPr id="15" name="Picture 13" descr="Step8"/>
          <p:cNvPicPr>
            <a:picLocks noChangeAspect="1" noChangeArrowheads="1"/>
          </p:cNvPicPr>
          <p:nvPr/>
        </p:nvPicPr>
        <p:blipFill>
          <a:blip r:embed="rId10"/>
          <a:srcRect/>
          <a:stretch>
            <a:fillRect/>
          </a:stretch>
        </p:blipFill>
        <p:spPr bwMode="auto">
          <a:xfrm>
            <a:off x="2560619" y="4000490"/>
            <a:ext cx="3370263" cy="1042988"/>
          </a:xfrm>
          <a:prstGeom prst="rect">
            <a:avLst/>
          </a:prstGeom>
          <a:noFill/>
        </p:spPr>
      </p:pic>
      <p:pic>
        <p:nvPicPr>
          <p:cNvPr id="16" name="Picture 14" descr="Step9"/>
          <p:cNvPicPr>
            <a:picLocks noChangeAspect="1" noChangeArrowheads="1"/>
          </p:cNvPicPr>
          <p:nvPr/>
        </p:nvPicPr>
        <p:blipFill>
          <a:blip r:embed="rId11"/>
          <a:srcRect/>
          <a:stretch>
            <a:fillRect/>
          </a:stretch>
        </p:blipFill>
        <p:spPr bwMode="auto">
          <a:xfrm>
            <a:off x="2713019" y="5048240"/>
            <a:ext cx="2924175" cy="746125"/>
          </a:xfrm>
          <a:prstGeom prst="rect">
            <a:avLst/>
          </a:prstGeom>
          <a:noFill/>
        </p:spPr>
      </p:pic>
      <p:pic>
        <p:nvPicPr>
          <p:cNvPr id="17" name="Picture 15" descr="Step10"/>
          <p:cNvPicPr>
            <a:picLocks noChangeAspect="1" noChangeArrowheads="1"/>
          </p:cNvPicPr>
          <p:nvPr/>
        </p:nvPicPr>
        <p:blipFill>
          <a:blip r:embed="rId12"/>
          <a:srcRect/>
          <a:stretch>
            <a:fillRect/>
          </a:stretch>
        </p:blipFill>
        <p:spPr bwMode="auto">
          <a:xfrm>
            <a:off x="2746357" y="5535603"/>
            <a:ext cx="2925762" cy="746125"/>
          </a:xfrm>
          <a:prstGeom prst="rect">
            <a:avLst/>
          </a:prstGeom>
          <a:noFill/>
        </p:spPr>
      </p:pic>
      <p:pic>
        <p:nvPicPr>
          <p:cNvPr id="18" name="Picture 16" descr="WAYF"/>
          <p:cNvPicPr>
            <a:picLocks noChangeAspect="1" noChangeArrowheads="1"/>
          </p:cNvPicPr>
          <p:nvPr/>
        </p:nvPicPr>
        <p:blipFill>
          <a:blip r:embed="rId13"/>
          <a:srcRect/>
          <a:stretch>
            <a:fillRect/>
          </a:stretch>
        </p:blipFill>
        <p:spPr bwMode="auto">
          <a:xfrm>
            <a:off x="3248007" y="1241415"/>
            <a:ext cx="1922462" cy="1030288"/>
          </a:xfrm>
          <a:prstGeom prst="rect">
            <a:avLst/>
          </a:prstGeom>
          <a:noFill/>
        </p:spPr>
      </p:pic>
      <p:pic>
        <p:nvPicPr>
          <p:cNvPr id="19" name="Picture 17" descr="Step7"/>
          <p:cNvPicPr>
            <a:picLocks noChangeAspect="1" noChangeArrowheads="1"/>
          </p:cNvPicPr>
          <p:nvPr/>
        </p:nvPicPr>
        <p:blipFill>
          <a:blip r:embed="rId14"/>
          <a:srcRect/>
          <a:stretch>
            <a:fillRect/>
          </a:stretch>
        </p:blipFill>
        <p:spPr bwMode="auto">
          <a:xfrm>
            <a:off x="2432032" y="3727440"/>
            <a:ext cx="1681162" cy="1196975"/>
          </a:xfrm>
          <a:prstGeom prst="rect">
            <a:avLst/>
          </a:prstGeom>
          <a:noFill/>
        </p:spPr>
      </p:pic>
      <p:pic>
        <p:nvPicPr>
          <p:cNvPr id="20" name="Picture 18" descr="HomeOrg"/>
          <p:cNvPicPr>
            <a:picLocks noChangeAspect="1" noChangeArrowheads="1"/>
          </p:cNvPicPr>
          <p:nvPr/>
        </p:nvPicPr>
        <p:blipFill>
          <a:blip r:embed="rId15"/>
          <a:srcRect/>
          <a:stretch>
            <a:fillRect/>
          </a:stretch>
        </p:blipFill>
        <p:spPr bwMode="auto">
          <a:xfrm>
            <a:off x="976294" y="4295765"/>
            <a:ext cx="2017713" cy="1965325"/>
          </a:xfrm>
          <a:prstGeom prst="rect">
            <a:avLst/>
          </a:prstGeom>
          <a:noFill/>
        </p:spPr>
      </p:pic>
      <p:pic>
        <p:nvPicPr>
          <p:cNvPr id="21" name="Picture 19" descr="Resource"/>
          <p:cNvPicPr>
            <a:picLocks noChangeAspect="1" noChangeArrowheads="1"/>
          </p:cNvPicPr>
          <p:nvPr/>
        </p:nvPicPr>
        <p:blipFill>
          <a:blip r:embed="rId16"/>
          <a:srcRect/>
          <a:stretch>
            <a:fillRect/>
          </a:stretch>
        </p:blipFill>
        <p:spPr bwMode="auto">
          <a:xfrm>
            <a:off x="5387957" y="4308465"/>
            <a:ext cx="2019300" cy="1965325"/>
          </a:xfrm>
          <a:prstGeom prst="rect">
            <a:avLst/>
          </a:prstGeom>
          <a:noFill/>
        </p:spPr>
      </p:pic>
      <p:sp>
        <p:nvSpPr>
          <p:cNvPr id="22" name="TextBox 21"/>
          <p:cNvSpPr txBox="1"/>
          <p:nvPr/>
        </p:nvSpPr>
        <p:spPr>
          <a:xfrm>
            <a:off x="4714876" y="6215082"/>
            <a:ext cx="4429124" cy="276999"/>
          </a:xfrm>
          <a:prstGeom prst="rect">
            <a:avLst/>
          </a:prstGeom>
          <a:noFill/>
        </p:spPr>
        <p:txBody>
          <a:bodyPr wrap="square" rtlCol="0">
            <a:spAutoFit/>
          </a:bodyPr>
          <a:lstStyle/>
          <a:p>
            <a:pPr algn="r"/>
            <a:r>
              <a:rPr lang="en-US" sz="1200" i="1" dirty="0" smtClean="0"/>
              <a:t>Graphic from: </a:t>
            </a:r>
            <a:r>
              <a:rPr lang="en-US" sz="1200" i="1" dirty="0" err="1" smtClean="0"/>
              <a:t>Christoph</a:t>
            </a:r>
            <a:r>
              <a:rPr lang="en-US" sz="1200" i="1" dirty="0" smtClean="0"/>
              <a:t> </a:t>
            </a:r>
            <a:r>
              <a:rPr lang="en-US" sz="1200" i="1" dirty="0" err="1" smtClean="0"/>
              <a:t>Witzig</a:t>
            </a:r>
            <a:r>
              <a:rPr lang="en-US" sz="1200" i="1" dirty="0" smtClean="0"/>
              <a:t>, SWITCH and EGEE</a:t>
            </a:r>
            <a:endParaRPr lang="en-US" sz="12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Grids, Eduroam, Federations</a:t>
            </a:r>
            <a:endParaRPr lang="en-US" dirty="0"/>
          </a:p>
        </p:txBody>
      </p:sp>
      <p:sp>
        <p:nvSpPr>
          <p:cNvPr id="3" name="Content Placeholder 2"/>
          <p:cNvSpPr>
            <a:spLocks noGrp="1"/>
          </p:cNvSpPr>
          <p:nvPr>
            <p:ph idx="1"/>
          </p:nvPr>
        </p:nvSpPr>
        <p:spPr/>
        <p:txBody>
          <a:bodyPr/>
          <a:lstStyle/>
          <a:p>
            <a:r>
              <a:rPr lang="en-GB" dirty="0" smtClean="0"/>
              <a:t>Different terms, same issues</a:t>
            </a:r>
          </a:p>
          <a:p>
            <a:pPr lvl="1"/>
            <a:r>
              <a:rPr lang="en-GB" dirty="0" smtClean="0"/>
              <a:t>How to provide access only the ‘proper’ people?</a:t>
            </a:r>
          </a:p>
          <a:p>
            <a:pPr lvl="1"/>
            <a:r>
              <a:rPr lang="en-GB" dirty="0" smtClean="0"/>
              <a:t>Most of whom you’ve never met and will never meet</a:t>
            </a:r>
          </a:p>
          <a:p>
            <a:pPr lvl="1"/>
            <a:r>
              <a:rPr lang="en-GB" dirty="0" smtClean="0"/>
              <a:t>Across organisations and countries</a:t>
            </a:r>
          </a:p>
          <a:p>
            <a:pPr lvl="1"/>
            <a:r>
              <a:rPr lang="en-GB" dirty="0" smtClean="0"/>
              <a:t>Traceable and consistent </a:t>
            </a:r>
            <a:br>
              <a:rPr lang="en-GB" dirty="0" smtClean="0"/>
            </a:br>
            <a:r>
              <a:rPr lang="en-GB" dirty="0" smtClean="0"/>
              <a:t>over many years</a:t>
            </a:r>
          </a:p>
          <a:p>
            <a:endParaRPr lang="en-GB" dirty="0" smtClean="0"/>
          </a:p>
          <a:p>
            <a:r>
              <a:rPr lang="en-GB" dirty="0" smtClean="0"/>
              <a:t>Core issue is </a:t>
            </a:r>
            <a:r>
              <a:rPr lang="en-GB" i="1" dirty="0" smtClean="0"/>
              <a:t>trust</a:t>
            </a:r>
            <a:endParaRPr lang="en-GB" dirty="0" smtClean="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a:t>
            </a:fld>
            <a:endParaRPr lang="en-US"/>
          </a:p>
        </p:txBody>
      </p:sp>
      <p:pic>
        <p:nvPicPr>
          <p:cNvPr id="44033" name="Picture 1"/>
          <p:cNvPicPr>
            <a:picLocks noChangeAspect="1" noChangeArrowheads="1"/>
          </p:cNvPicPr>
          <p:nvPr/>
        </p:nvPicPr>
        <p:blipFill>
          <a:blip r:embed="rId3"/>
          <a:srcRect/>
          <a:stretch>
            <a:fillRect/>
          </a:stretch>
        </p:blipFill>
        <p:spPr bwMode="auto">
          <a:xfrm>
            <a:off x="5143504" y="3412190"/>
            <a:ext cx="3786180" cy="2969553"/>
          </a:xfrm>
          <a:prstGeom prst="rect">
            <a:avLst/>
          </a:prstGeom>
          <a:noFill/>
          <a:ln w="9525">
            <a:noFill/>
            <a:miter lim="800000"/>
            <a:headEnd/>
            <a:tailEnd/>
          </a:ln>
          <a:effectLst>
            <a:glow rad="101600">
              <a:srgbClr val="002060">
                <a:alpha val="60000"/>
              </a:srgbClr>
            </a:glo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Federation liaisons</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20</a:t>
            </a:fld>
            <a:endParaRPr lang="en-US"/>
          </a:p>
        </p:txBody>
      </p:sp>
      <p:pic>
        <p:nvPicPr>
          <p:cNvPr id="4099" name="Picture 3"/>
          <p:cNvPicPr>
            <a:picLocks noGrp="1" noChangeAspect="1" noChangeArrowheads="1"/>
          </p:cNvPicPr>
          <p:nvPr>
            <p:ph idx="1"/>
          </p:nvPr>
        </p:nvPicPr>
        <p:blipFill>
          <a:blip r:embed="rId2"/>
          <a:srcRect/>
          <a:stretch>
            <a:fillRect/>
          </a:stretch>
        </p:blipFill>
        <p:spPr bwMode="auto">
          <a:xfrm>
            <a:off x="823912" y="1357298"/>
            <a:ext cx="7496175" cy="3990975"/>
          </a:xfrm>
          <a:prstGeom prst="rect">
            <a:avLst/>
          </a:prstGeom>
          <a:noFill/>
          <a:ln w="9525">
            <a:noFill/>
            <a:miter lim="800000"/>
            <a:headEnd/>
            <a:tailEnd/>
          </a:ln>
          <a:effectLst/>
        </p:spPr>
      </p:pic>
      <p:sp>
        <p:nvSpPr>
          <p:cNvPr id="9" name="TextBox 8"/>
          <p:cNvSpPr txBox="1"/>
          <p:nvPr/>
        </p:nvSpPr>
        <p:spPr>
          <a:xfrm>
            <a:off x="5929322" y="6143644"/>
            <a:ext cx="3214678" cy="307777"/>
          </a:xfrm>
          <a:prstGeom prst="rect">
            <a:avLst/>
          </a:prstGeom>
          <a:noFill/>
        </p:spPr>
        <p:txBody>
          <a:bodyPr wrap="square" rtlCol="0">
            <a:spAutoFit/>
          </a:bodyPr>
          <a:lstStyle/>
          <a:p>
            <a:pPr algn="r"/>
            <a:r>
              <a:rPr lang="en-US" sz="1400" i="1" dirty="0" smtClean="0">
                <a:solidFill>
                  <a:srgbClr val="C00000"/>
                </a:solidFill>
              </a:rPr>
              <a:t>With thanks to </a:t>
            </a:r>
            <a:r>
              <a:rPr lang="en-US" sz="1400" i="1" dirty="0" err="1" smtClean="0">
                <a:solidFill>
                  <a:srgbClr val="C00000"/>
                </a:solidFill>
              </a:rPr>
              <a:t>Licia</a:t>
            </a:r>
            <a:r>
              <a:rPr lang="en-US" sz="1400" i="1" dirty="0" smtClean="0">
                <a:solidFill>
                  <a:srgbClr val="C00000"/>
                </a:solidFill>
              </a:rPr>
              <a:t> Florio, TERENA</a:t>
            </a:r>
            <a:endParaRPr lang="en-US" sz="1400" i="1" dirty="0">
              <a:solidFill>
                <a:srgbClr val="C00000"/>
              </a:solidFill>
            </a:endParaRPr>
          </a:p>
        </p:txBody>
      </p:sp>
      <p:pic>
        <p:nvPicPr>
          <p:cNvPr id="8" name="Picture 2" descr="H:\Home\davidg\Projects-misc\ISGC2009\federation-cluster.gif"/>
          <p:cNvPicPr>
            <a:picLocks noChangeAspect="1" noChangeArrowheads="1"/>
          </p:cNvPicPr>
          <p:nvPr/>
        </p:nvPicPr>
        <p:blipFill>
          <a:blip r:embed="rId3"/>
          <a:srcRect/>
          <a:stretch>
            <a:fillRect/>
          </a:stretch>
        </p:blipFill>
        <p:spPr bwMode="auto">
          <a:xfrm>
            <a:off x="214282" y="4929198"/>
            <a:ext cx="2000264" cy="1290429"/>
          </a:xfrm>
          <a:prstGeom prst="rect">
            <a:avLst/>
          </a:prstGeom>
          <a:noFill/>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smtClean="0"/>
              <a:t>elements in national federations</a:t>
            </a:r>
            <a:endParaRPr lang="en-US" dirty="0"/>
          </a:p>
        </p:txBody>
      </p:sp>
      <p:sp>
        <p:nvSpPr>
          <p:cNvPr id="3" name="Content Placeholder 2"/>
          <p:cNvSpPr>
            <a:spLocks noGrp="1"/>
          </p:cNvSpPr>
          <p:nvPr>
            <p:ph idx="1"/>
          </p:nvPr>
        </p:nvSpPr>
        <p:spPr/>
        <p:txBody>
          <a:bodyPr/>
          <a:lstStyle/>
          <a:p>
            <a:r>
              <a:rPr lang="en-US" sz="2400" dirty="0" smtClean="0"/>
              <a:t>Scalability (to 1-10 M people per country)</a:t>
            </a:r>
          </a:p>
          <a:p>
            <a:pPr lvl="1"/>
            <a:r>
              <a:rPr lang="en-US" sz="2000" dirty="0" smtClean="0"/>
              <a:t>Various groups of people: students, walk-ins, staff</a:t>
            </a:r>
          </a:p>
          <a:p>
            <a:pPr lvl="1"/>
            <a:r>
              <a:rPr lang="en-US" sz="2000" dirty="0" smtClean="0"/>
              <a:t>Each group has different identity profile and </a:t>
            </a:r>
            <a:r>
              <a:rPr lang="en-US" sz="2000" dirty="0" err="1" smtClean="0"/>
              <a:t>LoA</a:t>
            </a:r>
            <a:endParaRPr lang="en-US" sz="2000" dirty="0" smtClean="0"/>
          </a:p>
          <a:p>
            <a:r>
              <a:rPr lang="en-US" sz="2400" dirty="0" smtClean="0"/>
              <a:t>Minimize personnel involvement</a:t>
            </a:r>
          </a:p>
          <a:p>
            <a:pPr lvl="1"/>
            <a:r>
              <a:rPr lang="en-US" sz="2000" dirty="0" smtClean="0"/>
              <a:t>Each helpdesk visit is costly</a:t>
            </a:r>
          </a:p>
          <a:p>
            <a:r>
              <a:rPr lang="en-US" sz="2400" dirty="0" smtClean="0"/>
              <a:t>Compliance and </a:t>
            </a:r>
            <a:r>
              <a:rPr lang="en-US" sz="2400" dirty="0" smtClean="0"/>
              <a:t>regulations are an integral part</a:t>
            </a:r>
            <a:endParaRPr lang="en-US" sz="2400" dirty="0" smtClean="0"/>
          </a:p>
          <a:p>
            <a:pPr lvl="1"/>
            <a:r>
              <a:rPr lang="en-US" sz="2000" dirty="0" smtClean="0"/>
              <a:t>Universities are far more visible than </a:t>
            </a:r>
            <a:r>
              <a:rPr lang="en-US" sz="2000" dirty="0" smtClean="0"/>
              <a:t>grids</a:t>
            </a:r>
          </a:p>
          <a:p>
            <a:pPr lvl="1"/>
            <a:endParaRPr lang="en-US" sz="2000" dirty="0" smtClean="0"/>
          </a:p>
          <a:p>
            <a:r>
              <a:rPr lang="en-US" sz="2400" dirty="0" smtClean="0">
                <a:solidFill>
                  <a:srgbClr val="C00000"/>
                </a:solidFill>
              </a:rPr>
              <a:t>Then, there are easy gains from the federation</a:t>
            </a:r>
          </a:p>
          <a:p>
            <a:pPr lvl="1"/>
            <a:r>
              <a:rPr lang="en-US" sz="2000" dirty="0" smtClean="0">
                <a:solidFill>
                  <a:srgbClr val="C00000"/>
                </a:solidFill>
              </a:rPr>
              <a:t>Large user base: many people already ‘well known’</a:t>
            </a:r>
          </a:p>
          <a:p>
            <a:pPr lvl="1"/>
            <a:r>
              <a:rPr lang="en-US" sz="2000" dirty="0" smtClean="0">
                <a:solidFill>
                  <a:srgbClr val="C00000"/>
                </a:solidFill>
              </a:rPr>
              <a:t>Pretty good quality ID: paychecks, student IDs, exams</a:t>
            </a:r>
            <a:endParaRPr lang="en-US" sz="2000" dirty="0">
              <a:solidFill>
                <a:srgbClr val="C00000"/>
              </a:solidFill>
            </a:endParaRP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21</a:t>
            </a:fld>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Landscape</a:t>
            </a:r>
            <a:endParaRPr lang="en-US" dirty="0"/>
          </a:p>
        </p:txBody>
      </p:sp>
      <p:sp>
        <p:nvSpPr>
          <p:cNvPr id="3" name="Content Placeholder 2"/>
          <p:cNvSpPr>
            <a:spLocks noGrp="1"/>
          </p:cNvSpPr>
          <p:nvPr>
            <p:ph idx="1"/>
          </p:nvPr>
        </p:nvSpPr>
        <p:spPr>
          <a:xfrm>
            <a:off x="457200" y="1357313"/>
            <a:ext cx="8686800" cy="4768850"/>
          </a:xfrm>
        </p:spPr>
        <p:txBody>
          <a:bodyPr/>
          <a:lstStyle/>
          <a:p>
            <a:r>
              <a:rPr lang="en-US" sz="2400" dirty="0" smtClean="0"/>
              <a:t>Identity Federations (or simply </a:t>
            </a:r>
            <a:r>
              <a:rPr lang="en-US" sz="2400" i="1" dirty="0" smtClean="0"/>
              <a:t>federations</a:t>
            </a:r>
            <a:r>
              <a:rPr lang="en-US" sz="2400" dirty="0" smtClean="0"/>
              <a:t>) are being developed at national level by the NRENs:</a:t>
            </a:r>
          </a:p>
          <a:p>
            <a:pPr lvl="1"/>
            <a:r>
              <a:rPr lang="en-US" sz="2000" dirty="0" smtClean="0"/>
              <a:t>Most European countries have one in production, such as </a:t>
            </a:r>
            <a:r>
              <a:rPr lang="en-US" sz="2000" dirty="0" err="1" smtClean="0"/>
              <a:t>SURFfederation</a:t>
            </a:r>
            <a:r>
              <a:rPr lang="en-US" sz="2000" dirty="0" smtClean="0"/>
              <a:t>, FEIDE, WAYF, </a:t>
            </a:r>
            <a:r>
              <a:rPr lang="en-US" sz="2000" dirty="0" err="1" smtClean="0"/>
              <a:t>Swamid</a:t>
            </a:r>
            <a:r>
              <a:rPr lang="en-US" sz="2000" dirty="0" smtClean="0"/>
              <a:t>, UKAF, PAPI, HAKA, DFN, </a:t>
            </a:r>
            <a:r>
              <a:rPr lang="en-US" sz="2000" dirty="0" err="1" smtClean="0"/>
              <a:t>SWITCHaai</a:t>
            </a:r>
            <a:r>
              <a:rPr lang="en-US" sz="2000" dirty="0" smtClean="0"/>
              <a:t>, etc. – some as NREN function, others as a separate org.</a:t>
            </a:r>
            <a:endParaRPr lang="en-US" sz="2000" dirty="0" smtClean="0"/>
          </a:p>
          <a:p>
            <a:r>
              <a:rPr lang="en-US" sz="2400" dirty="0" smtClean="0"/>
              <a:t>Different (open source) technologies are used</a:t>
            </a:r>
          </a:p>
          <a:p>
            <a:pPr lvl="1"/>
            <a:r>
              <a:rPr lang="en-US" sz="2000" dirty="0" smtClean="0"/>
              <a:t>PAPI: Spain</a:t>
            </a:r>
          </a:p>
          <a:p>
            <a:pPr lvl="1"/>
            <a:r>
              <a:rPr lang="en-US" sz="2000" dirty="0" smtClean="0"/>
              <a:t>A-Select (</a:t>
            </a:r>
            <a:r>
              <a:rPr lang="en-US" sz="2000" dirty="0" err="1" smtClean="0"/>
              <a:t>Shib</a:t>
            </a:r>
            <a:r>
              <a:rPr lang="en-US" sz="2000" dirty="0" smtClean="0"/>
              <a:t>, PKI, ADFS, </a:t>
            </a:r>
            <a:r>
              <a:rPr lang="en-US" sz="2000" dirty="0" err="1" smtClean="0"/>
              <a:t>sSPHP</a:t>
            </a:r>
            <a:r>
              <a:rPr lang="en-US" sz="2000" dirty="0" smtClean="0"/>
              <a:t>,…): the Netherlands</a:t>
            </a:r>
          </a:p>
          <a:p>
            <a:pPr lvl="1"/>
            <a:r>
              <a:rPr lang="en-US" sz="2000" dirty="0" smtClean="0"/>
              <a:t>Shibboleth: UK, Finland, Switzerland, Germany</a:t>
            </a:r>
            <a:br>
              <a:rPr lang="en-US" sz="2000" dirty="0" smtClean="0"/>
            </a:br>
            <a:r>
              <a:rPr lang="en-US" sz="2000" dirty="0" smtClean="0"/>
              <a:t>Well used technology, but certainly not the only one!</a:t>
            </a:r>
          </a:p>
          <a:p>
            <a:pPr lvl="1"/>
            <a:r>
              <a:rPr lang="en-US" sz="2000" dirty="0" smtClean="0"/>
              <a:t>Sun Federation Manager based upon Liberty Alliance spec: Norway</a:t>
            </a:r>
          </a:p>
          <a:p>
            <a:pPr lvl="1"/>
            <a:endParaRPr lang="en-US" sz="2000" dirty="0" smtClean="0"/>
          </a:p>
          <a:p>
            <a:r>
              <a:rPr lang="en-US" sz="2400" dirty="0" smtClean="0"/>
              <a:t>Interoperation through use of SAML (2.0)</a:t>
            </a: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22</a:t>
            </a:fld>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Confederation, the </a:t>
            </a:r>
            <a:r>
              <a:rPr lang="en-US" dirty="0" err="1" smtClean="0"/>
              <a:t>eduGAIN</a:t>
            </a:r>
            <a:r>
              <a:rPr lang="en-US" dirty="0" smtClean="0"/>
              <a:t> model</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23</a:t>
            </a:fld>
            <a:endParaRPr lang="en-US"/>
          </a:p>
        </p:txBody>
      </p:sp>
      <p:pic>
        <p:nvPicPr>
          <p:cNvPr id="7" name="Picture 22" descr="eduGAIN-base-websso-cropped"/>
          <p:cNvPicPr>
            <a:picLocks noChangeAspect="1" noChangeArrowheads="1"/>
          </p:cNvPicPr>
          <p:nvPr/>
        </p:nvPicPr>
        <p:blipFill>
          <a:blip r:embed="rId2"/>
          <a:srcRect/>
          <a:stretch>
            <a:fillRect/>
          </a:stretch>
        </p:blipFill>
        <p:spPr bwMode="auto">
          <a:xfrm>
            <a:off x="962025" y="1263650"/>
            <a:ext cx="7496175" cy="4603750"/>
          </a:xfrm>
          <a:prstGeom prst="rect">
            <a:avLst/>
          </a:prstGeom>
          <a:noFill/>
        </p:spPr>
      </p:pic>
      <p:sp>
        <p:nvSpPr>
          <p:cNvPr id="8" name="TextBox 7"/>
          <p:cNvSpPr txBox="1"/>
          <p:nvPr/>
        </p:nvSpPr>
        <p:spPr>
          <a:xfrm>
            <a:off x="4714876" y="6215082"/>
            <a:ext cx="4429124" cy="276999"/>
          </a:xfrm>
          <a:prstGeom prst="rect">
            <a:avLst/>
          </a:prstGeom>
          <a:noFill/>
        </p:spPr>
        <p:txBody>
          <a:bodyPr wrap="square" rtlCol="0">
            <a:spAutoFit/>
          </a:bodyPr>
          <a:lstStyle/>
          <a:p>
            <a:pPr algn="r"/>
            <a:r>
              <a:rPr lang="en-US" sz="1200" i="1" dirty="0" smtClean="0"/>
              <a:t>Graphic from: Diego Lopez, </a:t>
            </a:r>
            <a:r>
              <a:rPr lang="en-US" sz="1200" i="1" dirty="0" err="1" smtClean="0"/>
              <a:t>RedIRIS</a:t>
            </a:r>
            <a:r>
              <a:rPr lang="en-US" sz="1200" i="1" dirty="0" smtClean="0"/>
              <a:t> and GEANT2</a:t>
            </a:r>
            <a:endParaRPr lang="en-US" sz="1200" i="1"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 ‘multi-federation’</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24</a:t>
            </a:fld>
            <a:endParaRPr lang="en-US"/>
          </a:p>
        </p:txBody>
      </p:sp>
      <p:pic>
        <p:nvPicPr>
          <p:cNvPr id="3074" name="Picture 2" descr="H:\Home\davidg\Projects-misc\ISGC2009\multi-federation.gif"/>
          <p:cNvPicPr>
            <a:picLocks noChangeAspect="1" noChangeArrowheads="1"/>
          </p:cNvPicPr>
          <p:nvPr/>
        </p:nvPicPr>
        <p:blipFill>
          <a:blip r:embed="rId2"/>
          <a:srcRect/>
          <a:stretch>
            <a:fillRect/>
          </a:stretch>
        </p:blipFill>
        <p:spPr bwMode="auto">
          <a:xfrm>
            <a:off x="642910" y="1000108"/>
            <a:ext cx="7786742" cy="5434423"/>
          </a:xfrm>
          <a:prstGeom prst="rect">
            <a:avLst/>
          </a:prstGeom>
          <a:noFill/>
        </p:spPr>
      </p:pic>
      <p:sp>
        <p:nvSpPr>
          <p:cNvPr id="8" name="TextBox 7"/>
          <p:cNvSpPr txBox="1"/>
          <p:nvPr/>
        </p:nvSpPr>
        <p:spPr>
          <a:xfrm>
            <a:off x="5500694" y="5857892"/>
            <a:ext cx="3387466" cy="461665"/>
          </a:xfrm>
          <a:prstGeom prst="rect">
            <a:avLst/>
          </a:prstGeom>
          <a:noFill/>
        </p:spPr>
        <p:txBody>
          <a:bodyPr wrap="none" rtlCol="0">
            <a:spAutoFit/>
          </a:bodyPr>
          <a:lstStyle/>
          <a:p>
            <a:r>
              <a:rPr lang="en-US" sz="2400" dirty="0" smtClean="0"/>
              <a:t>shared service provider</a:t>
            </a:r>
            <a:endParaRPr lang="en-US" sz="2400" dirty="0"/>
          </a:p>
        </p:txBody>
      </p:sp>
      <p:cxnSp>
        <p:nvCxnSpPr>
          <p:cNvPr id="10" name="Straight Arrow Connector 9"/>
          <p:cNvCxnSpPr>
            <a:stCxn id="8" idx="1"/>
          </p:cNvCxnSpPr>
          <p:nvPr/>
        </p:nvCxnSpPr>
        <p:spPr>
          <a:xfrm rot="10800000">
            <a:off x="4000496" y="4786323"/>
            <a:ext cx="1500198" cy="130240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Grid &amp; Federations - a logical combination</a:t>
            </a:r>
            <a:endParaRPr lang="en-US" sz="3200" dirty="0"/>
          </a:p>
        </p:txBody>
      </p:sp>
      <p:sp>
        <p:nvSpPr>
          <p:cNvPr id="3" name="Content Placeholder 2"/>
          <p:cNvSpPr>
            <a:spLocks noGrp="1"/>
          </p:cNvSpPr>
          <p:nvPr>
            <p:ph idx="1"/>
          </p:nvPr>
        </p:nvSpPr>
        <p:spPr/>
        <p:txBody>
          <a:bodyPr/>
          <a:lstStyle/>
          <a:p>
            <a:r>
              <a:rPr lang="en-US" dirty="0" smtClean="0"/>
              <a:t>Many of the e-Infrastructure users </a:t>
            </a:r>
            <a:br>
              <a:rPr lang="en-US" dirty="0" smtClean="0"/>
            </a:br>
            <a:r>
              <a:rPr lang="en-US" dirty="0" smtClean="0"/>
              <a:t>have a federated account anyway</a:t>
            </a:r>
          </a:p>
          <a:p>
            <a:pPr lvl="1"/>
            <a:r>
              <a:rPr lang="en-US" dirty="0" smtClean="0"/>
              <a:t>Could give users grid certificates within 5 minutes </a:t>
            </a:r>
            <a:br>
              <a:rPr lang="en-US" dirty="0" smtClean="0"/>
            </a:br>
            <a:r>
              <a:rPr lang="en-US" dirty="0" smtClean="0"/>
              <a:t>without any further hassle, if the trust level matches</a:t>
            </a:r>
          </a:p>
          <a:p>
            <a:pPr lvl="1"/>
            <a:r>
              <a:rPr lang="en-US" dirty="0" smtClean="0"/>
              <a:t>Allows users to ’try’ the grid</a:t>
            </a:r>
          </a:p>
          <a:p>
            <a:pPr lvl="1"/>
            <a:r>
              <a:rPr lang="en-US" dirty="0" smtClean="0"/>
              <a:t>Allows for scaling the number of grid users significantly</a:t>
            </a:r>
          </a:p>
          <a:p>
            <a:r>
              <a:rPr lang="en-US" dirty="0" smtClean="0"/>
              <a:t>Comparable issues and trust levels</a:t>
            </a:r>
          </a:p>
          <a:p>
            <a:pPr lvl="1"/>
            <a:r>
              <a:rPr lang="en-US" dirty="0" smtClean="0"/>
              <a:t>Federation assurance levels are </a:t>
            </a:r>
            <a:r>
              <a:rPr lang="en-US" dirty="0" smtClean="0"/>
              <a:t>going up</a:t>
            </a:r>
            <a:r>
              <a:rPr lang="en-US" dirty="0" smtClean="0"/>
              <a:t>, </a:t>
            </a:r>
            <a:br>
              <a:rPr lang="en-US" dirty="0" smtClean="0"/>
            </a:br>
            <a:r>
              <a:rPr lang="en-US" dirty="0" smtClean="0"/>
              <a:t>as more diverse services participate in the federation</a:t>
            </a:r>
          </a:p>
          <a:p>
            <a:pPr lvl="1"/>
            <a:r>
              <a:rPr lang="en-US" dirty="0" smtClean="0"/>
              <a:t>User account management of </a:t>
            </a:r>
            <a:r>
              <a:rPr lang="en-US" dirty="0" err="1" smtClean="0"/>
              <a:t>IdPs</a:t>
            </a:r>
            <a:r>
              <a:rPr lang="en-US" dirty="0" smtClean="0"/>
              <a:t> is improving rapidly</a:t>
            </a:r>
            <a:br>
              <a:rPr lang="en-US" dirty="0" smtClean="0"/>
            </a:br>
            <a:r>
              <a:rPr lang="en-US" dirty="0" smtClean="0"/>
              <a:t>… far more than grid credential management!</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25</a:t>
            </a:fld>
            <a:endParaRPr lang="en-US"/>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a:srcRect/>
          <a:stretch>
            <a:fillRect/>
          </a:stretch>
        </p:blipFill>
        <p:spPr bwMode="auto">
          <a:xfrm>
            <a:off x="1357290" y="3239284"/>
            <a:ext cx="6357982" cy="3175316"/>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A Federated Grid CA</a:t>
            </a:r>
            <a:endParaRPr lang="en-GB" dirty="0"/>
          </a:p>
        </p:txBody>
      </p:sp>
      <p:sp>
        <p:nvSpPr>
          <p:cNvPr id="3" name="Content Placeholder 2"/>
          <p:cNvSpPr>
            <a:spLocks noGrp="1"/>
          </p:cNvSpPr>
          <p:nvPr>
            <p:ph idx="1"/>
          </p:nvPr>
        </p:nvSpPr>
        <p:spPr>
          <a:xfrm>
            <a:off x="399126" y="1231918"/>
            <a:ext cx="8229600" cy="4768850"/>
          </a:xfrm>
        </p:spPr>
        <p:txBody>
          <a:bodyPr/>
          <a:lstStyle/>
          <a:p>
            <a:r>
              <a:rPr lang="en-GB" dirty="0" smtClean="0"/>
              <a:t>Use your federation ID</a:t>
            </a:r>
          </a:p>
          <a:p>
            <a:r>
              <a:rPr lang="en-GB" dirty="0" smtClean="0"/>
              <a:t>... to authenticate to a service</a:t>
            </a:r>
          </a:p>
          <a:p>
            <a:r>
              <a:rPr lang="en-GB" dirty="0" smtClean="0"/>
              <a:t>... that issues a certificate</a:t>
            </a:r>
          </a:p>
          <a:p>
            <a:r>
              <a:rPr lang="en-GB" dirty="0" smtClean="0"/>
              <a:t>... recognised by the Grid today</a:t>
            </a:r>
            <a:endParaRPr lang="en-GB"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26</a:t>
            </a:fld>
            <a:endParaRPr lang="en-US"/>
          </a:p>
        </p:txBody>
      </p:sp>
      <p:sp>
        <p:nvSpPr>
          <p:cNvPr id="8" name="TextBox 7"/>
          <p:cNvSpPr txBox="1"/>
          <p:nvPr/>
        </p:nvSpPr>
        <p:spPr>
          <a:xfrm>
            <a:off x="4714876" y="6000768"/>
            <a:ext cx="4429124" cy="461665"/>
          </a:xfrm>
          <a:prstGeom prst="rect">
            <a:avLst/>
          </a:prstGeom>
          <a:noFill/>
        </p:spPr>
        <p:txBody>
          <a:bodyPr wrap="square" rtlCol="0">
            <a:spAutoFit/>
          </a:bodyPr>
          <a:lstStyle/>
          <a:p>
            <a:pPr algn="r"/>
            <a:r>
              <a:rPr lang="en-US" sz="1200" i="1" dirty="0" smtClean="0"/>
              <a:t>Graphic from: </a:t>
            </a:r>
          </a:p>
          <a:p>
            <a:pPr algn="r"/>
            <a:r>
              <a:rPr lang="en-US" sz="1200" i="1" dirty="0" smtClean="0"/>
              <a:t>Jan Meijer, UNINETT</a:t>
            </a:r>
            <a:endParaRPr lang="en-US" sz="1200" i="1"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on a Federated Grid CA</a:t>
            </a:r>
            <a:endParaRPr lang="en-US" dirty="0"/>
          </a:p>
        </p:txBody>
      </p:sp>
      <p:sp>
        <p:nvSpPr>
          <p:cNvPr id="3" name="Content Placeholder 2"/>
          <p:cNvSpPr>
            <a:spLocks noGrp="1"/>
          </p:cNvSpPr>
          <p:nvPr>
            <p:ph idx="1"/>
          </p:nvPr>
        </p:nvSpPr>
        <p:spPr>
          <a:xfrm>
            <a:off x="457200" y="1357313"/>
            <a:ext cx="8686800" cy="4768850"/>
          </a:xfrm>
        </p:spPr>
        <p:txBody>
          <a:bodyPr/>
          <a:lstStyle/>
          <a:p>
            <a:r>
              <a:rPr lang="en-US" sz="2400" dirty="0" smtClean="0"/>
              <a:t>We are the first service to ask for a specific, higher, </a:t>
            </a:r>
            <a:r>
              <a:rPr lang="en-US" sz="2400" dirty="0" err="1" smtClean="0"/>
              <a:t>LoA</a:t>
            </a:r>
            <a:endParaRPr lang="en-US" sz="2400" dirty="0" smtClean="0"/>
          </a:p>
          <a:p>
            <a:pPr lvl="1"/>
            <a:r>
              <a:rPr lang="en-US" sz="2000" dirty="0" err="1" smtClean="0"/>
              <a:t>LoA</a:t>
            </a:r>
            <a:r>
              <a:rPr lang="en-US" sz="2000" dirty="0" smtClean="0"/>
              <a:t> was slow in catching on</a:t>
            </a:r>
          </a:p>
          <a:p>
            <a:pPr lvl="1"/>
            <a:r>
              <a:rPr lang="en-US" sz="2000" dirty="0" smtClean="0"/>
              <a:t>various services in the federation have  diverse value</a:t>
            </a:r>
          </a:p>
          <a:p>
            <a:pPr lvl="1"/>
            <a:r>
              <a:rPr lang="en-US" sz="2000" dirty="0" smtClean="0"/>
              <a:t>but waiting for it can take </a:t>
            </a:r>
            <a:r>
              <a:rPr lang="en-US" sz="2000" dirty="0" smtClean="0"/>
              <a:t>years – need specific agreements</a:t>
            </a:r>
            <a:endParaRPr lang="en-US" sz="2000" dirty="0" smtClean="0"/>
          </a:p>
          <a:p>
            <a:r>
              <a:rPr lang="en-US" sz="2400" dirty="0" err="1" smtClean="0"/>
              <a:t>IdPs</a:t>
            </a:r>
            <a:r>
              <a:rPr lang="en-US" sz="2400" dirty="0" smtClean="0"/>
              <a:t> and services in a federation loosely coupled</a:t>
            </a:r>
          </a:p>
          <a:p>
            <a:pPr lvl="1"/>
            <a:r>
              <a:rPr lang="en-US" sz="2000" dirty="0" smtClean="0"/>
              <a:t>How should loss of affiliation or expiry affect the CA </a:t>
            </a:r>
            <a:br>
              <a:rPr lang="en-US" sz="2000" dirty="0" smtClean="0"/>
            </a:br>
            <a:r>
              <a:rPr lang="en-US" sz="2000" dirty="0" smtClean="0"/>
              <a:t>and the issued </a:t>
            </a:r>
            <a:r>
              <a:rPr lang="en-US" sz="2000" dirty="0" err="1" smtClean="0"/>
              <a:t>certs</a:t>
            </a:r>
            <a:endParaRPr lang="en-US" sz="2000" dirty="0" smtClean="0"/>
          </a:p>
          <a:p>
            <a:r>
              <a:rPr lang="en-US" sz="2400" dirty="0" smtClean="0"/>
              <a:t>Pushing requirements on </a:t>
            </a:r>
            <a:r>
              <a:rPr lang="en-US" sz="2400" dirty="0" err="1" smtClean="0"/>
              <a:t>IdPs</a:t>
            </a:r>
            <a:r>
              <a:rPr lang="en-US" sz="2400" dirty="0" smtClean="0"/>
              <a:t> for </a:t>
            </a:r>
            <a:r>
              <a:rPr lang="en-US" sz="2400" dirty="0" smtClean="0"/>
              <a:t>just one </a:t>
            </a:r>
            <a:r>
              <a:rPr lang="en-US" sz="2400" dirty="0" smtClean="0"/>
              <a:t>SP </a:t>
            </a:r>
            <a:r>
              <a:rPr lang="en-US" sz="2400" dirty="0" smtClean="0"/>
              <a:t>requires effort</a:t>
            </a:r>
            <a:endParaRPr lang="en-US" sz="2400" dirty="0" smtClean="0"/>
          </a:p>
          <a:p>
            <a:pPr lvl="1"/>
            <a:r>
              <a:rPr lang="en-US" sz="2000" dirty="0" smtClean="0"/>
              <a:t>needed to overcome </a:t>
            </a:r>
            <a:r>
              <a:rPr lang="en-US" sz="2000" dirty="0" err="1" smtClean="0"/>
              <a:t>LoA</a:t>
            </a:r>
            <a:r>
              <a:rPr lang="en-US" sz="2000" dirty="0" smtClean="0"/>
              <a:t> issue, but should be minimal</a:t>
            </a:r>
          </a:p>
          <a:p>
            <a:pPr lvl="1"/>
            <a:r>
              <a:rPr lang="en-US" sz="2000" dirty="0" smtClean="0"/>
              <a:t>Contract types and policy convergence </a:t>
            </a:r>
            <a:r>
              <a:rPr lang="en-US" sz="2000" dirty="0" smtClean="0"/>
              <a:t>required</a:t>
            </a:r>
          </a:p>
          <a:p>
            <a:pPr lvl="1"/>
            <a:r>
              <a:rPr lang="en-US" sz="2000" dirty="0" smtClean="0"/>
              <a:t>Certainly possible for ‘interesting’ services, and done already</a:t>
            </a:r>
            <a:endParaRPr lang="en-US" sz="2000" dirty="0" smtClean="0"/>
          </a:p>
          <a:p>
            <a:r>
              <a:rPr lang="en-US" sz="2400" dirty="0" smtClean="0"/>
              <a:t>Any human interaction (helpdesk) is expensive</a:t>
            </a: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27</a:t>
            </a:fld>
            <a:endParaRPr 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the ‘easy’ requirements</a:t>
            </a:r>
            <a:endParaRPr lang="en-US" dirty="0"/>
          </a:p>
        </p:txBody>
      </p:sp>
      <p:sp>
        <p:nvSpPr>
          <p:cNvPr id="3" name="Content Placeholder 2"/>
          <p:cNvSpPr>
            <a:spLocks noGrp="1"/>
          </p:cNvSpPr>
          <p:nvPr>
            <p:ph idx="1"/>
          </p:nvPr>
        </p:nvSpPr>
        <p:spPr/>
        <p:txBody>
          <a:bodyPr/>
          <a:lstStyle/>
          <a:p>
            <a:r>
              <a:rPr lang="en-US" dirty="0" smtClean="0"/>
              <a:t>Persistent and unique naming</a:t>
            </a:r>
          </a:p>
          <a:p>
            <a:pPr lvl="1"/>
            <a:r>
              <a:rPr lang="en-US" dirty="0" err="1" smtClean="0"/>
              <a:t>IdPs</a:t>
            </a:r>
            <a:r>
              <a:rPr lang="en-US" dirty="0" smtClean="0"/>
              <a:t> historically tended to recycle login names</a:t>
            </a:r>
          </a:p>
          <a:p>
            <a:pPr lvl="1"/>
            <a:r>
              <a:rPr lang="en-US" dirty="0" smtClean="0"/>
              <a:t>even </a:t>
            </a:r>
            <a:r>
              <a:rPr lang="en-US" dirty="0" err="1" smtClean="0"/>
              <a:t>eduPersonPrincipalName</a:t>
            </a:r>
            <a:r>
              <a:rPr lang="en-US" dirty="0" smtClean="0"/>
              <a:t> is often </a:t>
            </a:r>
            <a:r>
              <a:rPr lang="en-US" dirty="0" err="1" smtClean="0"/>
              <a:t>recyled</a:t>
            </a:r>
            <a:endParaRPr lang="en-US" dirty="0" smtClean="0"/>
          </a:p>
          <a:p>
            <a:pPr lvl="1"/>
            <a:r>
              <a:rPr lang="en-US" dirty="0" smtClean="0"/>
              <a:t>only </a:t>
            </a:r>
            <a:r>
              <a:rPr lang="en-US" dirty="0" err="1" smtClean="0"/>
              <a:t>eduPersonTargetedID</a:t>
            </a:r>
            <a:r>
              <a:rPr lang="en-US" dirty="0" smtClean="0"/>
              <a:t> is immune to thus, </a:t>
            </a:r>
            <a:br>
              <a:rPr lang="en-US" dirty="0" smtClean="0"/>
            </a:br>
            <a:r>
              <a:rPr lang="en-US" dirty="0" smtClean="0"/>
              <a:t>but not supported everywhere (and is usually opaque)</a:t>
            </a:r>
          </a:p>
          <a:p>
            <a:pPr lvl="1"/>
            <a:r>
              <a:rPr lang="en-US" i="1" dirty="0" smtClean="0"/>
              <a:t>this adds a requirement to the federation or to the </a:t>
            </a:r>
            <a:r>
              <a:rPr lang="en-US" i="1" dirty="0" err="1" smtClean="0"/>
              <a:t>IdPs</a:t>
            </a:r>
            <a:endParaRPr lang="en-US" i="1" dirty="0" smtClean="0"/>
          </a:p>
          <a:p>
            <a:r>
              <a:rPr lang="en-US" dirty="0" smtClean="0"/>
              <a:t>Reasonable representation of names</a:t>
            </a:r>
          </a:p>
          <a:p>
            <a:pPr lvl="1"/>
            <a:r>
              <a:rPr lang="en-US" dirty="0" smtClean="0"/>
              <a:t>Given name, surname and nickname are usually considered privacy sensitive</a:t>
            </a:r>
          </a:p>
          <a:p>
            <a:pPr lvl="1"/>
            <a:r>
              <a:rPr lang="en-US" dirty="0" smtClean="0"/>
              <a:t>user-approved release of these appears doable</a:t>
            </a:r>
          </a:p>
          <a:p>
            <a:pPr lvl="1"/>
            <a:r>
              <a:rPr lang="en-US" dirty="0" smtClean="0"/>
              <a:t>requires  evaluation of legal framework</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28</a:t>
            </a:fld>
            <a:endParaRPr 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the ‘harder’ requirements</a:t>
            </a:r>
            <a:endParaRPr lang="en-US" dirty="0"/>
          </a:p>
        </p:txBody>
      </p:sp>
      <p:sp>
        <p:nvSpPr>
          <p:cNvPr id="3" name="Content Placeholder 2"/>
          <p:cNvSpPr>
            <a:spLocks noGrp="1"/>
          </p:cNvSpPr>
          <p:nvPr>
            <p:ph idx="1"/>
          </p:nvPr>
        </p:nvSpPr>
        <p:spPr/>
        <p:txBody>
          <a:bodyPr/>
          <a:lstStyle/>
          <a:p>
            <a:r>
              <a:rPr lang="en-US" sz="2400" dirty="0" smtClean="0"/>
              <a:t>How to protect against re-use of federation login and password (on e.g. Wiki’s, web sites, ISP mail)?</a:t>
            </a:r>
          </a:p>
          <a:p>
            <a:pPr lvl="1"/>
            <a:r>
              <a:rPr lang="en-US" sz="2000" dirty="0" smtClean="0"/>
              <a:t>The ‘second attribute’ is either privacy sensitive, or not standard across all </a:t>
            </a:r>
            <a:r>
              <a:rPr lang="en-US" sz="2000" dirty="0" err="1" smtClean="0"/>
              <a:t>IdPs</a:t>
            </a:r>
            <a:r>
              <a:rPr lang="en-US" sz="2000" dirty="0" smtClean="0"/>
              <a:t>, or difficult to </a:t>
            </a:r>
            <a:r>
              <a:rPr lang="en-US" sz="2000" dirty="0" smtClean="0"/>
              <a:t>collect</a:t>
            </a:r>
          </a:p>
          <a:p>
            <a:pPr lvl="1"/>
            <a:r>
              <a:rPr lang="en-US" sz="2000" dirty="0" err="1" smtClean="0"/>
              <a:t>IdPs</a:t>
            </a:r>
            <a:r>
              <a:rPr lang="en-US" sz="2000" dirty="0" smtClean="0"/>
              <a:t> improving credential management, as compensatory </a:t>
            </a:r>
            <a:r>
              <a:rPr lang="en-US" sz="2000" dirty="0" err="1" smtClean="0"/>
              <a:t>meansure</a:t>
            </a:r>
            <a:endParaRPr lang="en-US" sz="2000" dirty="0" smtClean="0"/>
          </a:p>
          <a:p>
            <a:pPr lvl="1"/>
            <a:endParaRPr lang="en-US" sz="2000" dirty="0" smtClean="0"/>
          </a:p>
          <a:p>
            <a:r>
              <a:rPr lang="en-US" sz="2400" dirty="0" smtClean="0"/>
              <a:t>Handling revocation</a:t>
            </a:r>
          </a:p>
          <a:p>
            <a:pPr lvl="1"/>
            <a:r>
              <a:rPr lang="en-US" sz="2000" dirty="0" smtClean="0"/>
              <a:t>The CA is ‘just a service provider’, and the </a:t>
            </a:r>
            <a:r>
              <a:rPr lang="en-US" sz="2000" dirty="0" err="1" smtClean="0"/>
              <a:t>IdP</a:t>
            </a:r>
            <a:r>
              <a:rPr lang="en-US" sz="2000" dirty="0" smtClean="0"/>
              <a:t> does not know about the issued </a:t>
            </a:r>
            <a:r>
              <a:rPr lang="en-US" sz="2000" dirty="0" err="1" smtClean="0"/>
              <a:t>certs</a:t>
            </a:r>
            <a:r>
              <a:rPr lang="en-US" sz="2000" dirty="0" smtClean="0"/>
              <a:t> per se</a:t>
            </a:r>
          </a:p>
          <a:p>
            <a:pPr lvl="1"/>
            <a:r>
              <a:rPr lang="en-US" sz="2000" dirty="0" smtClean="0"/>
              <a:t>Even single sign-out is already difficult</a:t>
            </a:r>
          </a:p>
          <a:p>
            <a:endParaRPr lang="en-US" sz="2400" dirty="0" smtClean="0"/>
          </a:p>
          <a:p>
            <a:r>
              <a:rPr lang="en-US" sz="2400" dirty="0" smtClean="0"/>
              <a:t>Assurance </a:t>
            </a:r>
            <a:r>
              <a:rPr lang="en-US" sz="2400" dirty="0" smtClean="0"/>
              <a:t>level at the </a:t>
            </a:r>
            <a:r>
              <a:rPr lang="en-US" sz="2400" dirty="0" err="1" smtClean="0"/>
              <a:t>IdP</a:t>
            </a:r>
            <a:endParaRPr lang="en-US" sz="2400" dirty="0" smtClean="0"/>
          </a:p>
          <a:p>
            <a:pPr lvl="1"/>
            <a:r>
              <a:rPr lang="en-US" sz="2000" dirty="0" smtClean="0"/>
              <a:t>The CA SP is usually the first ‘high-</a:t>
            </a:r>
            <a:r>
              <a:rPr lang="en-US" sz="2000" dirty="0" err="1" smtClean="0"/>
              <a:t>LoA</a:t>
            </a:r>
            <a:r>
              <a:rPr lang="en-US" sz="2000" dirty="0" smtClean="0"/>
              <a:t>’ application</a:t>
            </a:r>
            <a:endParaRPr lang="en-US" sz="2000"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29</a:t>
            </a:fld>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Trust in ‘Virtual Communities’</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a:t>
            </a:fld>
            <a:endParaRPr lang="en-US"/>
          </a:p>
        </p:txBody>
      </p:sp>
      <p:pic>
        <p:nvPicPr>
          <p:cNvPr id="7" name="Picture 4" descr="vostructure-abstract"/>
          <p:cNvPicPr>
            <a:picLocks noChangeAspect="1" noChangeArrowheads="1"/>
          </p:cNvPicPr>
          <p:nvPr/>
        </p:nvPicPr>
        <p:blipFill>
          <a:blip r:embed="rId2"/>
          <a:srcRect/>
          <a:stretch>
            <a:fillRect/>
          </a:stretch>
        </p:blipFill>
        <p:spPr bwMode="auto">
          <a:xfrm>
            <a:off x="214282" y="1571612"/>
            <a:ext cx="4305281" cy="2246107"/>
          </a:xfrm>
          <a:prstGeom prst="rect">
            <a:avLst/>
          </a:prstGeom>
          <a:noFill/>
          <a:ln w="9525">
            <a:noFill/>
            <a:miter lim="800000"/>
            <a:headEnd/>
            <a:tailEnd/>
          </a:ln>
        </p:spPr>
      </p:pic>
      <p:pic>
        <p:nvPicPr>
          <p:cNvPr id="2169" name="Picture 2" descr="C:\Users\davidg\Desktop\trans\trust-domains-gsi.gif"/>
          <p:cNvPicPr>
            <a:picLocks noChangeAspect="1" noChangeArrowheads="1"/>
          </p:cNvPicPr>
          <p:nvPr/>
        </p:nvPicPr>
        <p:blipFill>
          <a:blip r:embed="rId3"/>
          <a:srcRect/>
          <a:stretch>
            <a:fillRect/>
          </a:stretch>
        </p:blipFill>
        <p:spPr bwMode="auto">
          <a:xfrm>
            <a:off x="4048089" y="2571744"/>
            <a:ext cx="5095911" cy="3821933"/>
          </a:xfrm>
          <a:prstGeom prst="rect">
            <a:avLst/>
          </a:prstGeom>
          <a:noFill/>
        </p:spPr>
      </p:pic>
      <p:sp>
        <p:nvSpPr>
          <p:cNvPr id="2170" name="Bent Arrow 2169"/>
          <p:cNvSpPr/>
          <p:nvPr/>
        </p:nvSpPr>
        <p:spPr>
          <a:xfrm rot="5400000">
            <a:off x="5613090" y="1285860"/>
            <a:ext cx="714380" cy="17145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put the onus of the service?</a:t>
            </a:r>
            <a:endParaRPr lang="en-US" dirty="0"/>
          </a:p>
        </p:txBody>
      </p:sp>
      <p:sp>
        <p:nvSpPr>
          <p:cNvPr id="7" name="Content Placeholder 6"/>
          <p:cNvSpPr>
            <a:spLocks noGrp="1"/>
          </p:cNvSpPr>
          <p:nvPr>
            <p:ph sz="half" idx="1"/>
          </p:nvPr>
        </p:nvSpPr>
        <p:spPr/>
        <p:txBody>
          <a:bodyPr/>
          <a:lstStyle/>
          <a:p>
            <a:pPr>
              <a:buNone/>
            </a:pPr>
            <a:r>
              <a:rPr lang="en-US" sz="2400" dirty="0" smtClean="0">
                <a:solidFill>
                  <a:srgbClr val="C00000"/>
                </a:solidFill>
              </a:rPr>
              <a:t>Homogeneous federation</a:t>
            </a:r>
          </a:p>
          <a:p>
            <a:r>
              <a:rPr lang="en-US" sz="2400" dirty="0" smtClean="0"/>
              <a:t>No service should impose requirements on </a:t>
            </a:r>
            <a:r>
              <a:rPr lang="en-US" sz="2400" dirty="0" err="1" smtClean="0"/>
              <a:t>IdPs</a:t>
            </a:r>
            <a:r>
              <a:rPr lang="en-US" sz="2400" dirty="0" smtClean="0"/>
              <a:t>, only on the federation</a:t>
            </a:r>
          </a:p>
          <a:p>
            <a:r>
              <a:rPr lang="en-US" sz="2400" dirty="0" smtClean="0"/>
              <a:t>Federation should do everything internal to it</a:t>
            </a:r>
          </a:p>
          <a:p>
            <a:r>
              <a:rPr lang="en-US" sz="2400" dirty="0" smtClean="0"/>
              <a:t>Don’t </a:t>
            </a:r>
            <a:r>
              <a:rPr lang="en-US" sz="2400" i="1" dirty="0" smtClean="0"/>
              <a:t>ever</a:t>
            </a:r>
            <a:r>
              <a:rPr lang="en-US" sz="2400" dirty="0" smtClean="0"/>
              <a:t> bother </a:t>
            </a:r>
            <a:r>
              <a:rPr lang="en-US" sz="2400" dirty="0" err="1" smtClean="0"/>
              <a:t>IdPs</a:t>
            </a:r>
            <a:endParaRPr lang="en-US" sz="2400" dirty="0" smtClean="0"/>
          </a:p>
          <a:p>
            <a:r>
              <a:rPr lang="en-US" sz="2400" dirty="0" smtClean="0"/>
              <a:t>In the short term, only minimal assurance given</a:t>
            </a:r>
          </a:p>
          <a:p>
            <a:r>
              <a:rPr lang="en-US" sz="2400" dirty="0" smtClean="0"/>
              <a:t>good in many cases, </a:t>
            </a:r>
            <a:br>
              <a:rPr lang="en-US" sz="2400" dirty="0" smtClean="0"/>
            </a:br>
            <a:r>
              <a:rPr lang="en-US" sz="2400" dirty="0" smtClean="0"/>
              <a:t>but maybe not here</a:t>
            </a:r>
          </a:p>
        </p:txBody>
      </p:sp>
      <p:sp>
        <p:nvSpPr>
          <p:cNvPr id="8" name="Content Placeholder 7"/>
          <p:cNvSpPr>
            <a:spLocks noGrp="1"/>
          </p:cNvSpPr>
          <p:nvPr>
            <p:ph sz="half" idx="2"/>
          </p:nvPr>
        </p:nvSpPr>
        <p:spPr/>
        <p:txBody>
          <a:bodyPr/>
          <a:lstStyle/>
          <a:p>
            <a:pPr>
              <a:buNone/>
            </a:pPr>
            <a:r>
              <a:rPr lang="en-US" sz="2400" dirty="0" smtClean="0">
                <a:solidFill>
                  <a:srgbClr val="C00000"/>
                </a:solidFill>
              </a:rPr>
              <a:t>Service based</a:t>
            </a:r>
          </a:p>
          <a:p>
            <a:r>
              <a:rPr lang="en-US" sz="2400" dirty="0" smtClean="0"/>
              <a:t>Service can have contracts with specific </a:t>
            </a:r>
            <a:r>
              <a:rPr lang="en-US" sz="2400" dirty="0" err="1" smtClean="0"/>
              <a:t>IdPs</a:t>
            </a:r>
            <a:r>
              <a:rPr lang="en-US" sz="2400" dirty="0" smtClean="0"/>
              <a:t> (even for a subset of their users)</a:t>
            </a:r>
          </a:p>
          <a:p>
            <a:r>
              <a:rPr lang="en-US" sz="2400" dirty="0" smtClean="0"/>
              <a:t>Federation </a:t>
            </a:r>
            <a:r>
              <a:rPr lang="en-US" sz="2400" i="1" dirty="0" smtClean="0"/>
              <a:t>mediates</a:t>
            </a:r>
            <a:r>
              <a:rPr lang="en-US" sz="2400" dirty="0" smtClean="0"/>
              <a:t> </a:t>
            </a:r>
            <a:r>
              <a:rPr lang="en-US" sz="2400" dirty="0" err="1" smtClean="0"/>
              <a:t>authN</a:t>
            </a:r>
            <a:r>
              <a:rPr lang="en-US" sz="2400" dirty="0" smtClean="0"/>
              <a:t> and attributes</a:t>
            </a:r>
          </a:p>
          <a:p>
            <a:r>
              <a:rPr lang="en-US" sz="2400" dirty="0" smtClean="0"/>
              <a:t>Federation monitors </a:t>
            </a:r>
            <a:r>
              <a:rPr lang="en-US" sz="2400" dirty="0" err="1" smtClean="0"/>
              <a:t>IdPs</a:t>
            </a:r>
            <a:r>
              <a:rPr lang="en-US" sz="2400" dirty="0" smtClean="0"/>
              <a:t> for compliance in attribute exchange and </a:t>
            </a:r>
            <a:r>
              <a:rPr lang="en-US" sz="2400" dirty="0" err="1" smtClean="0"/>
              <a:t>authN</a:t>
            </a:r>
            <a:endParaRPr lang="en-US" sz="2400" dirty="0" smtClean="0"/>
          </a:p>
          <a:p>
            <a:r>
              <a:rPr lang="en-US" sz="2400" dirty="0" smtClean="0"/>
              <a:t>Today used for content licensed to specific </a:t>
            </a:r>
            <a:r>
              <a:rPr lang="en-US" sz="2400" dirty="0" err="1" smtClean="0"/>
              <a:t>IdPs</a:t>
            </a:r>
            <a:endParaRPr lang="en-US" sz="2400" dirty="0" smtClean="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30</a:t>
            </a:fld>
            <a:endParaRPr lang="en-US"/>
          </a:p>
        </p:txBody>
      </p:sp>
      <p:cxnSp>
        <p:nvCxnSpPr>
          <p:cNvPr id="10" name="Straight Connector 9"/>
          <p:cNvCxnSpPr/>
          <p:nvPr/>
        </p:nvCxnSpPr>
        <p:spPr>
          <a:xfrm rot="5400000">
            <a:off x="2285984" y="3929066"/>
            <a:ext cx="457203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43438" y="1643050"/>
            <a:ext cx="4071966" cy="4572032"/>
          </a:xfrm>
          <a:prstGeom prst="rect">
            <a:avLst/>
          </a:prstGeom>
          <a:noFill/>
          <a:ln>
            <a:solidFill>
              <a:srgbClr val="C00000"/>
            </a:solidFill>
          </a:ln>
          <a:effectLst>
            <a:glow rad="101600">
              <a:srgbClr val="00206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CAs: there already!</a:t>
            </a:r>
            <a:endParaRPr lang="en-US" dirty="0"/>
          </a:p>
        </p:txBody>
      </p:sp>
      <p:sp>
        <p:nvSpPr>
          <p:cNvPr id="3" name="Content Placeholder 2"/>
          <p:cNvSpPr>
            <a:spLocks noGrp="1"/>
          </p:cNvSpPr>
          <p:nvPr>
            <p:ph idx="1"/>
          </p:nvPr>
        </p:nvSpPr>
        <p:spPr/>
        <p:txBody>
          <a:bodyPr/>
          <a:lstStyle/>
          <a:p>
            <a:r>
              <a:rPr lang="en-US" dirty="0" smtClean="0"/>
              <a:t>SWITCH</a:t>
            </a:r>
          </a:p>
          <a:p>
            <a:pPr lvl="1"/>
            <a:r>
              <a:rPr lang="en-US" dirty="0" smtClean="0"/>
              <a:t>Accredited 2007 under SLCS</a:t>
            </a:r>
          </a:p>
          <a:p>
            <a:pPr lvl="1"/>
            <a:r>
              <a:rPr lang="en-US" dirty="0" err="1" smtClean="0"/>
              <a:t>Shib</a:t>
            </a:r>
            <a:r>
              <a:rPr lang="en-US" dirty="0" smtClean="0"/>
              <a:t>-only federation, dedicated software development</a:t>
            </a:r>
          </a:p>
          <a:p>
            <a:pPr lvl="1"/>
            <a:r>
              <a:rPr lang="en-US" dirty="0" smtClean="0"/>
              <a:t>Leverages tightly-controlled </a:t>
            </a:r>
            <a:r>
              <a:rPr lang="en-US" dirty="0" err="1" smtClean="0"/>
              <a:t>SWITCHaai</a:t>
            </a:r>
            <a:r>
              <a:rPr lang="en-US" dirty="0" smtClean="0"/>
              <a:t> federation</a:t>
            </a:r>
          </a:p>
          <a:p>
            <a:r>
              <a:rPr lang="en-US" dirty="0" smtClean="0"/>
              <a:t>TERENA Grid CA (formerly </a:t>
            </a:r>
            <a:r>
              <a:rPr lang="en-US" dirty="0" err="1" smtClean="0"/>
              <a:t>NetherNordic</a:t>
            </a:r>
            <a:r>
              <a:rPr lang="en-US" dirty="0" smtClean="0"/>
              <a:t> </a:t>
            </a:r>
            <a:r>
              <a:rPr lang="en-US" sz="2400" dirty="0" smtClean="0"/>
              <a:t>SLCS/MICS</a:t>
            </a:r>
            <a:r>
              <a:rPr lang="en-US" dirty="0" smtClean="0"/>
              <a:t>)</a:t>
            </a:r>
          </a:p>
          <a:p>
            <a:pPr lvl="1"/>
            <a:r>
              <a:rPr lang="en-US" dirty="0" smtClean="0"/>
              <a:t>Under accreditation today</a:t>
            </a:r>
          </a:p>
          <a:p>
            <a:pPr lvl="1"/>
            <a:r>
              <a:rPr lang="en-US" dirty="0" smtClean="0"/>
              <a:t>Multi-technology federation, SAML2 based</a:t>
            </a:r>
          </a:p>
          <a:p>
            <a:pPr lvl="1"/>
            <a:r>
              <a:rPr lang="en-US" dirty="0" smtClean="0"/>
              <a:t>Heterogeneous federations, with web access being the only common element</a:t>
            </a:r>
          </a:p>
          <a:p>
            <a:r>
              <a:rPr lang="en-US" dirty="0" smtClean="0"/>
              <a:t>CESNET</a:t>
            </a:r>
          </a:p>
          <a:p>
            <a:pPr lvl="1"/>
            <a:r>
              <a:rPr lang="en-US" dirty="0" smtClean="0"/>
              <a:t>Same time line as TERENA or earlier</a:t>
            </a: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31</a:t>
            </a:fld>
            <a:endParaRPr lang="en-US"/>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214282" y="2589603"/>
            <a:ext cx="4929222" cy="3696917"/>
          </a:xfrm>
          <a:prstGeom prst="rect">
            <a:avLst/>
          </a:prstGeom>
          <a:noFill/>
          <a:ln w="9525">
            <a:noFill/>
            <a:miter lim="800000"/>
            <a:headEnd/>
            <a:tailEnd/>
          </a:ln>
          <a:effectLst>
            <a:glow rad="101600">
              <a:schemeClr val="accent4">
                <a:satMod val="175000"/>
                <a:alpha val="40000"/>
              </a:schemeClr>
            </a:glow>
          </a:effectLst>
        </p:spPr>
      </p:pic>
      <p:sp>
        <p:nvSpPr>
          <p:cNvPr id="2" name="Title 1"/>
          <p:cNvSpPr>
            <a:spLocks noGrp="1"/>
          </p:cNvSpPr>
          <p:nvPr>
            <p:ph type="title"/>
          </p:nvPr>
        </p:nvSpPr>
        <p:spPr/>
        <p:txBody>
          <a:bodyPr/>
          <a:lstStyle/>
          <a:p>
            <a:r>
              <a:rPr lang="en-US" dirty="0" smtClean="0"/>
              <a:t>SWITCH SLCS CA, since May 2007</a:t>
            </a:r>
            <a:endParaRPr lang="en-US" dirty="0"/>
          </a:p>
        </p:txBody>
      </p:sp>
      <p:sp>
        <p:nvSpPr>
          <p:cNvPr id="3" name="Content Placeholder 2"/>
          <p:cNvSpPr>
            <a:spLocks noGrp="1"/>
          </p:cNvSpPr>
          <p:nvPr>
            <p:ph idx="1"/>
          </p:nvPr>
        </p:nvSpPr>
        <p:spPr/>
        <p:txBody>
          <a:bodyPr/>
          <a:lstStyle/>
          <a:p>
            <a:r>
              <a:rPr lang="en-US" dirty="0" smtClean="0"/>
              <a:t>All </a:t>
            </a:r>
            <a:r>
              <a:rPr lang="en-US" dirty="0" err="1" smtClean="0"/>
              <a:t>IdP</a:t>
            </a:r>
            <a:r>
              <a:rPr lang="en-US" dirty="0" smtClean="0"/>
              <a:t> use comparable registration process</a:t>
            </a:r>
          </a:p>
          <a:p>
            <a:r>
              <a:rPr lang="en-US" dirty="0" smtClean="0"/>
              <a:t>SLCS eligibility added by explicit human interaction</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32</a:t>
            </a:fld>
            <a:endParaRPr lang="en-US"/>
          </a:p>
        </p:txBody>
      </p:sp>
      <p:graphicFrame>
        <p:nvGraphicFramePr>
          <p:cNvPr id="7" name="Object 4"/>
          <p:cNvGraphicFramePr>
            <a:graphicFrameLocks noChangeAspect="1"/>
          </p:cNvGraphicFramePr>
          <p:nvPr/>
        </p:nvGraphicFramePr>
        <p:xfrm>
          <a:off x="5286380" y="4357694"/>
          <a:ext cx="3654750" cy="1965357"/>
        </p:xfrm>
        <a:graphic>
          <a:graphicData uri="http://schemas.openxmlformats.org/presentationml/2006/ole">
            <p:oleObj spid="_x0000_s4098" name="Worksheet" r:id="rId4" imgW="4305300" imgH="2564892" progId="Excel.Sheet.8">
              <p:embed/>
            </p:oleObj>
          </a:graphicData>
        </a:graphic>
      </p:graphicFrame>
      <p:pic>
        <p:nvPicPr>
          <p:cNvPr id="8" name="Picture 10" descr="AAI-Map"/>
          <p:cNvPicPr>
            <a:picLocks noChangeAspect="1" noChangeArrowheads="1"/>
          </p:cNvPicPr>
          <p:nvPr/>
        </p:nvPicPr>
        <p:blipFill>
          <a:blip r:embed="rId5" cstate="print"/>
          <a:srcRect/>
          <a:stretch>
            <a:fillRect/>
          </a:stretch>
        </p:blipFill>
        <p:spPr bwMode="auto">
          <a:xfrm>
            <a:off x="5429256" y="2369977"/>
            <a:ext cx="3000396" cy="1773403"/>
          </a:xfrm>
          <a:prstGeom prst="rect">
            <a:avLst/>
          </a:prstGeom>
          <a:noFill/>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Home\davidg\Projects-misc\ISGC2009\multi-federation.gif"/>
          <p:cNvPicPr>
            <a:picLocks noChangeAspect="1" noChangeArrowheads="1"/>
          </p:cNvPicPr>
          <p:nvPr/>
        </p:nvPicPr>
        <p:blipFill>
          <a:blip r:embed="rId2"/>
          <a:srcRect/>
          <a:stretch>
            <a:fillRect/>
          </a:stretch>
        </p:blipFill>
        <p:spPr bwMode="auto">
          <a:xfrm>
            <a:off x="6643702" y="2714620"/>
            <a:ext cx="2428892" cy="1695141"/>
          </a:xfrm>
          <a:prstGeom prst="rect">
            <a:avLst/>
          </a:prstGeom>
          <a:noFill/>
        </p:spPr>
      </p:pic>
      <p:sp>
        <p:nvSpPr>
          <p:cNvPr id="2" name="Title 1"/>
          <p:cNvSpPr>
            <a:spLocks noGrp="1"/>
          </p:cNvSpPr>
          <p:nvPr>
            <p:ph type="title"/>
          </p:nvPr>
        </p:nvSpPr>
        <p:spPr/>
        <p:txBody>
          <a:bodyPr/>
          <a:lstStyle/>
          <a:p>
            <a:r>
              <a:rPr lang="en-US" dirty="0" smtClean="0"/>
              <a:t>New: TERENA Grid CA Service</a:t>
            </a:r>
            <a:endParaRPr lang="en-US" dirty="0"/>
          </a:p>
        </p:txBody>
      </p:sp>
      <p:sp>
        <p:nvSpPr>
          <p:cNvPr id="3" name="Content Placeholder 2"/>
          <p:cNvSpPr>
            <a:spLocks noGrp="1"/>
          </p:cNvSpPr>
          <p:nvPr>
            <p:ph idx="1"/>
          </p:nvPr>
        </p:nvSpPr>
        <p:spPr>
          <a:xfrm>
            <a:off x="457200" y="1357313"/>
            <a:ext cx="8686800" cy="4768850"/>
          </a:xfrm>
        </p:spPr>
        <p:txBody>
          <a:bodyPr/>
          <a:lstStyle/>
          <a:p>
            <a:r>
              <a:rPr lang="en-US" dirty="0" smtClean="0"/>
              <a:t>Initial partners: </a:t>
            </a:r>
            <a:br>
              <a:rPr lang="en-US" dirty="0" smtClean="0"/>
            </a:br>
            <a:r>
              <a:rPr lang="en-US" dirty="0" smtClean="0"/>
              <a:t>FEIDE, </a:t>
            </a:r>
            <a:r>
              <a:rPr lang="en-US" dirty="0" err="1" smtClean="0"/>
              <a:t>SURFfederatie</a:t>
            </a:r>
            <a:r>
              <a:rPr lang="en-US" dirty="0" smtClean="0"/>
              <a:t>, HAKA, WAYF, </a:t>
            </a:r>
            <a:r>
              <a:rPr lang="en-US" dirty="0" err="1" smtClean="0"/>
              <a:t>Swamid</a:t>
            </a:r>
            <a:r>
              <a:rPr lang="en-US" dirty="0" smtClean="0"/>
              <a:t>, TERENA</a:t>
            </a:r>
          </a:p>
          <a:p>
            <a:pPr>
              <a:buNone/>
            </a:pPr>
            <a:endParaRPr lang="en-US" dirty="0" smtClean="0"/>
          </a:p>
          <a:p>
            <a:r>
              <a:rPr lang="en-US" dirty="0" smtClean="0"/>
              <a:t>Trans-national, cross-federation service</a:t>
            </a:r>
          </a:p>
          <a:p>
            <a:pPr lvl="1"/>
            <a:r>
              <a:rPr lang="en-US" dirty="0" smtClean="0"/>
              <a:t>But not (yet) confederated</a:t>
            </a:r>
          </a:p>
          <a:p>
            <a:pPr lvl="1"/>
            <a:endParaRPr lang="en-US" dirty="0" smtClean="0"/>
          </a:p>
          <a:p>
            <a:pPr lvl="1"/>
            <a:endParaRPr lang="en-US" dirty="0" smtClean="0"/>
          </a:p>
          <a:p>
            <a:r>
              <a:rPr lang="en-US" dirty="0" smtClean="0"/>
              <a:t>How many SLCS/MICS CAs does Europe need ?</a:t>
            </a:r>
          </a:p>
          <a:p>
            <a:pPr lvl="1"/>
            <a:r>
              <a:rPr lang="en-US" dirty="0" smtClean="0"/>
              <a:t>Consolidate operational PKI skills in one place</a:t>
            </a:r>
          </a:p>
          <a:p>
            <a:pPr lvl="1"/>
            <a:r>
              <a:rPr lang="en-US" dirty="0" smtClean="0"/>
              <a:t>Better sustainability, in line with the European trend</a:t>
            </a: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33</a:t>
            </a:fld>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TERENA Grid CA Pilot principles</a:t>
            </a:r>
            <a:endParaRPr lang="en-US" dirty="0"/>
          </a:p>
        </p:txBody>
      </p:sp>
      <p:sp>
        <p:nvSpPr>
          <p:cNvPr id="3" name="Content Placeholder 2"/>
          <p:cNvSpPr>
            <a:spLocks noGrp="1"/>
          </p:cNvSpPr>
          <p:nvPr>
            <p:ph idx="1"/>
          </p:nvPr>
        </p:nvSpPr>
        <p:spPr/>
        <p:txBody>
          <a:bodyPr/>
          <a:lstStyle/>
          <a:p>
            <a:r>
              <a:rPr lang="en-US" dirty="0" smtClean="0"/>
              <a:t>Leverage federations as much as possible</a:t>
            </a:r>
          </a:p>
          <a:p>
            <a:pPr lvl="1"/>
            <a:r>
              <a:rPr lang="en-US" dirty="0" smtClean="0"/>
              <a:t>Define criteria, not process</a:t>
            </a:r>
          </a:p>
          <a:p>
            <a:pPr lvl="1"/>
            <a:r>
              <a:rPr lang="en-US" dirty="0" err="1" smtClean="0"/>
              <a:t>IdPs</a:t>
            </a:r>
            <a:r>
              <a:rPr lang="en-US" dirty="0" smtClean="0"/>
              <a:t> with good ID vetting can enable eligibility </a:t>
            </a:r>
            <a:r>
              <a:rPr lang="en-US" i="1" dirty="0" smtClean="0"/>
              <a:t>en-block</a:t>
            </a:r>
          </a:p>
          <a:p>
            <a:r>
              <a:rPr lang="en-US" dirty="0" smtClean="0"/>
              <a:t>Use only open interconnect (SAML2)</a:t>
            </a:r>
          </a:p>
          <a:p>
            <a:pPr lvl="1"/>
            <a:r>
              <a:rPr lang="en-US" dirty="0" smtClean="0"/>
              <a:t>Not a </a:t>
            </a:r>
            <a:r>
              <a:rPr lang="en-US" dirty="0" err="1" smtClean="0"/>
              <a:t>shib</a:t>
            </a:r>
            <a:r>
              <a:rPr lang="en-US" dirty="0" smtClean="0"/>
              <a:t>-only solution</a:t>
            </a:r>
          </a:p>
          <a:p>
            <a:r>
              <a:rPr lang="en-US" dirty="0" smtClean="0"/>
              <a:t>Scalable contract model</a:t>
            </a:r>
          </a:p>
          <a:p>
            <a:pPr lvl="1"/>
            <a:r>
              <a:rPr lang="en-US" i="1" dirty="0" smtClean="0"/>
              <a:t>Would like federations to join, </a:t>
            </a:r>
            <a:br>
              <a:rPr lang="en-US" i="1" dirty="0" smtClean="0"/>
            </a:br>
            <a:r>
              <a:rPr lang="en-US" i="1" dirty="0" smtClean="0"/>
              <a:t>but this runs into trouble for </a:t>
            </a:r>
            <a:r>
              <a:rPr lang="en-US" i="1" dirty="0" err="1" smtClean="0"/>
              <a:t>LoA</a:t>
            </a:r>
            <a:r>
              <a:rPr lang="en-US" i="1" dirty="0" smtClean="0"/>
              <a:t> and vetting criteria</a:t>
            </a:r>
          </a:p>
          <a:p>
            <a:pPr lvl="1"/>
            <a:r>
              <a:rPr lang="en-US" dirty="0" err="1" smtClean="0"/>
              <a:t>IdPs</a:t>
            </a:r>
            <a:r>
              <a:rPr lang="en-US" dirty="0" smtClean="0"/>
              <a:t> can sign up with the service, through TERENA, if and only if they are members of their national federation</a:t>
            </a:r>
          </a:p>
          <a:p>
            <a:pPr lvl="1"/>
            <a:r>
              <a:rPr lang="en-US" dirty="0" smtClean="0"/>
              <a:t>Compliance ensured through the federation contracts</a:t>
            </a: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34</a:t>
            </a:fld>
            <a:endParaRPr lang="en-US"/>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Federation is special</a:t>
            </a:r>
            <a:endParaRPr lang="en-US" dirty="0"/>
          </a:p>
        </p:txBody>
      </p:sp>
      <p:sp>
        <p:nvSpPr>
          <p:cNvPr id="3" name="Content Placeholder 2"/>
          <p:cNvSpPr>
            <a:spLocks noGrp="1"/>
          </p:cNvSpPr>
          <p:nvPr>
            <p:ph idx="1"/>
          </p:nvPr>
        </p:nvSpPr>
        <p:spPr>
          <a:xfrm>
            <a:off x="457200" y="1357313"/>
            <a:ext cx="8472518" cy="4768850"/>
          </a:xfrm>
        </p:spPr>
        <p:txBody>
          <a:bodyPr/>
          <a:lstStyle/>
          <a:p>
            <a:r>
              <a:rPr lang="en-US" dirty="0" smtClean="0"/>
              <a:t>FEIDE</a:t>
            </a:r>
          </a:p>
          <a:p>
            <a:pPr lvl="1"/>
            <a:r>
              <a:rPr lang="en-US" dirty="0" smtClean="0"/>
              <a:t>Single federation portal, list of allowed browsers</a:t>
            </a:r>
          </a:p>
          <a:p>
            <a:r>
              <a:rPr lang="en-US" dirty="0" err="1" smtClean="0"/>
              <a:t>SURFfederatie</a:t>
            </a:r>
            <a:endParaRPr lang="en-US" dirty="0" smtClean="0"/>
          </a:p>
          <a:p>
            <a:pPr lvl="1"/>
            <a:r>
              <a:rPr lang="en-US" dirty="0" smtClean="0"/>
              <a:t>A-Select history, multi-technology incl. PKI</a:t>
            </a:r>
          </a:p>
          <a:p>
            <a:r>
              <a:rPr lang="en-US" dirty="0" err="1" smtClean="0"/>
              <a:t>LoA</a:t>
            </a:r>
            <a:r>
              <a:rPr lang="en-US" dirty="0" smtClean="0"/>
              <a:t> and vetting procedures</a:t>
            </a:r>
          </a:p>
          <a:p>
            <a:pPr lvl="1"/>
            <a:r>
              <a:rPr lang="en-US" dirty="0" smtClean="0"/>
              <a:t>Normally already different within one federation</a:t>
            </a:r>
          </a:p>
          <a:p>
            <a:pPr lvl="1"/>
            <a:r>
              <a:rPr lang="en-US" dirty="0" smtClean="0"/>
              <a:t>Across countries adds other legal aspects</a:t>
            </a:r>
          </a:p>
          <a:p>
            <a:pPr lvl="1"/>
            <a:r>
              <a:rPr lang="en-US" dirty="0" smtClean="0"/>
              <a:t>‘proven’ solution: use ‘minimum requirements’ …</a:t>
            </a:r>
          </a:p>
          <a:p>
            <a:r>
              <a:rPr lang="en-US" dirty="0" smtClean="0"/>
              <a:t>Specific fed. attribute decides SLCS-MICS eligibility?</a:t>
            </a:r>
          </a:p>
          <a:p>
            <a:pPr lvl="1"/>
            <a:r>
              <a:rPr lang="en-US" dirty="0" smtClean="0"/>
              <a:t>via </a:t>
            </a:r>
            <a:r>
              <a:rPr lang="en-US" i="1" dirty="0" err="1" smtClean="0"/>
              <a:t>eduPersonEntitlement</a:t>
            </a:r>
            <a:endParaRPr lang="en-US" i="1"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35</a:t>
            </a:fld>
            <a:endParaRPr lang="en-US"/>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7" name="Content Placeholder 6"/>
          <p:cNvSpPr>
            <a:spLocks noGrp="1"/>
          </p:cNvSpPr>
          <p:nvPr>
            <p:ph sz="half" idx="1"/>
          </p:nvPr>
        </p:nvSpPr>
        <p:spPr/>
        <p:txBody>
          <a:bodyPr/>
          <a:lstStyle/>
          <a:p>
            <a:pPr>
              <a:buNone/>
            </a:pPr>
            <a:r>
              <a:rPr lang="en-US" sz="2400" dirty="0" smtClean="0"/>
              <a:t>SWITCH-SLCS</a:t>
            </a:r>
          </a:p>
          <a:p>
            <a:r>
              <a:rPr lang="en-US" sz="2400" dirty="0" smtClean="0"/>
              <a:t>Integrated client tool</a:t>
            </a:r>
          </a:p>
          <a:p>
            <a:r>
              <a:rPr lang="en-US" sz="2400" dirty="0" smtClean="0"/>
              <a:t>Mimics </a:t>
            </a:r>
            <a:r>
              <a:rPr lang="en-US" sz="2400" dirty="0" err="1" smtClean="0"/>
              <a:t>shib</a:t>
            </a:r>
            <a:r>
              <a:rPr lang="en-US" sz="2400" dirty="0" smtClean="0"/>
              <a:t> exchange and relies on web-redirects,</a:t>
            </a:r>
          </a:p>
          <a:p>
            <a:r>
              <a:rPr lang="en-US" sz="2400" dirty="0" smtClean="0"/>
              <a:t>works in pure-</a:t>
            </a:r>
            <a:r>
              <a:rPr lang="en-US" sz="2400" dirty="0" err="1" smtClean="0"/>
              <a:t>shib</a:t>
            </a:r>
            <a:r>
              <a:rPr lang="en-US" sz="2400" dirty="0" smtClean="0"/>
              <a:t> federation</a:t>
            </a:r>
          </a:p>
          <a:p>
            <a:r>
              <a:rPr lang="en-US" sz="2400" dirty="0" smtClean="0"/>
              <a:t>Single command for users</a:t>
            </a:r>
            <a:endParaRPr lang="en-US" sz="2400" dirty="0"/>
          </a:p>
        </p:txBody>
      </p:sp>
      <p:sp>
        <p:nvSpPr>
          <p:cNvPr id="8" name="Content Placeholder 7"/>
          <p:cNvSpPr>
            <a:spLocks noGrp="1"/>
          </p:cNvSpPr>
          <p:nvPr>
            <p:ph sz="half" idx="2"/>
          </p:nvPr>
        </p:nvSpPr>
        <p:spPr>
          <a:xfrm>
            <a:off x="4648200" y="1600200"/>
            <a:ext cx="4495800" cy="4525963"/>
          </a:xfrm>
        </p:spPr>
        <p:txBody>
          <a:bodyPr/>
          <a:lstStyle/>
          <a:p>
            <a:pPr>
              <a:buNone/>
            </a:pPr>
            <a:r>
              <a:rPr lang="en-US" sz="2400" dirty="0" smtClean="0"/>
              <a:t>TERENA Grid CA</a:t>
            </a:r>
          </a:p>
          <a:p>
            <a:r>
              <a:rPr lang="en-US" sz="2400" dirty="0" smtClean="0"/>
              <a:t>mini-client supported </a:t>
            </a:r>
            <a:br>
              <a:rPr lang="en-US" sz="2400" dirty="0" smtClean="0"/>
            </a:br>
            <a:r>
              <a:rPr lang="en-US" sz="2400" dirty="0" smtClean="0"/>
              <a:t>by web browsers</a:t>
            </a:r>
          </a:p>
          <a:p>
            <a:r>
              <a:rPr lang="en-US" sz="2400" dirty="0" smtClean="0"/>
              <a:t>actual </a:t>
            </a:r>
            <a:r>
              <a:rPr lang="en-US" sz="2400" dirty="0" err="1" smtClean="0"/>
              <a:t>authN</a:t>
            </a:r>
            <a:r>
              <a:rPr lang="en-US" sz="2400" dirty="0" smtClean="0"/>
              <a:t> happens </a:t>
            </a:r>
            <a:br>
              <a:rPr lang="en-US" sz="2400" dirty="0" smtClean="0"/>
            </a:br>
            <a:r>
              <a:rPr lang="en-US" sz="2400" dirty="0" smtClean="0"/>
              <a:t>through the web only</a:t>
            </a:r>
            <a:br>
              <a:rPr lang="en-US" sz="2400" dirty="0" smtClean="0"/>
            </a:br>
            <a:r>
              <a:rPr lang="en-US" sz="2400" dirty="0" smtClean="0"/>
              <a:t>-- the only portable way </a:t>
            </a:r>
            <a:r>
              <a:rPr lang="en-US" sz="2400" dirty="0" smtClean="0">
                <a:sym typeface="Wingdings" pitchFamily="2" charset="2"/>
              </a:rPr>
              <a:t></a:t>
            </a:r>
          </a:p>
          <a:p>
            <a:r>
              <a:rPr lang="en-US" sz="2400" dirty="0" smtClean="0">
                <a:sym typeface="Wingdings" pitchFamily="2" charset="2"/>
              </a:rPr>
              <a:t>compliant with all federations</a:t>
            </a:r>
          </a:p>
          <a:p>
            <a:r>
              <a:rPr lang="en-US" sz="2400" dirty="0" smtClean="0">
                <a:sym typeface="Wingdings" pitchFamily="2" charset="2"/>
              </a:rPr>
              <a:t>two-step process for users</a:t>
            </a:r>
          </a:p>
          <a:p>
            <a:r>
              <a:rPr lang="en-US" sz="2400" dirty="0" smtClean="0">
                <a:sym typeface="Wingdings" pitchFamily="2" charset="2"/>
              </a:rPr>
              <a:t>works with any credential </a:t>
            </a:r>
            <a:br>
              <a:rPr lang="en-US" sz="2400" dirty="0" smtClean="0">
                <a:sym typeface="Wingdings" pitchFamily="2" charset="2"/>
              </a:rPr>
            </a:br>
            <a:r>
              <a:rPr lang="en-US" sz="2400" dirty="0" smtClean="0">
                <a:sym typeface="Wingdings" pitchFamily="2" charset="2"/>
              </a:rPr>
              <a:t>(incl. e-banking, SMS, PKI, …)</a:t>
            </a:r>
            <a:endParaRPr lang="en-US" sz="2400" dirty="0" smtClean="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36</a:t>
            </a:fld>
            <a:endParaRPr lang="en-US"/>
          </a:p>
        </p:txBody>
      </p:sp>
      <p:sp>
        <p:nvSpPr>
          <p:cNvPr id="9" name="TextBox 8"/>
          <p:cNvSpPr txBox="1"/>
          <p:nvPr/>
        </p:nvSpPr>
        <p:spPr>
          <a:xfrm>
            <a:off x="4929190" y="5786454"/>
            <a:ext cx="3500462" cy="461665"/>
          </a:xfrm>
          <a:prstGeom prst="rect">
            <a:avLst/>
          </a:prstGeom>
          <a:noFill/>
        </p:spPr>
        <p:txBody>
          <a:bodyPr wrap="square" rtlCol="0">
            <a:spAutoFit/>
          </a:bodyPr>
          <a:lstStyle/>
          <a:p>
            <a:pPr algn="ctr"/>
            <a:r>
              <a:rPr lang="en-US" sz="2400" dirty="0" smtClean="0">
                <a:solidFill>
                  <a:srgbClr val="C00000"/>
                </a:solidFill>
              </a:rPr>
              <a:t>confusa.org</a:t>
            </a:r>
            <a:endParaRPr lang="en-US" sz="2400" dirty="0">
              <a:solidFill>
                <a:srgbClr val="C00000"/>
              </a:solidFill>
            </a:endParaRPr>
          </a:p>
        </p:txBody>
      </p:sp>
      <p:sp>
        <p:nvSpPr>
          <p:cNvPr id="10" name="TextBox 9"/>
          <p:cNvSpPr txBox="1"/>
          <p:nvPr/>
        </p:nvSpPr>
        <p:spPr>
          <a:xfrm>
            <a:off x="571472" y="5786454"/>
            <a:ext cx="3500462" cy="461665"/>
          </a:xfrm>
          <a:prstGeom prst="rect">
            <a:avLst/>
          </a:prstGeom>
          <a:noFill/>
        </p:spPr>
        <p:txBody>
          <a:bodyPr wrap="square" rtlCol="0">
            <a:spAutoFit/>
          </a:bodyPr>
          <a:lstStyle/>
          <a:p>
            <a:pPr algn="ctr"/>
            <a:r>
              <a:rPr lang="en-US" sz="2000" dirty="0" smtClean="0">
                <a:solidFill>
                  <a:srgbClr val="C00000"/>
                </a:solidFill>
              </a:rPr>
              <a:t>SWITCH </a:t>
            </a:r>
            <a:r>
              <a:rPr lang="en-US" sz="2400" dirty="0" smtClean="0">
                <a:solidFill>
                  <a:srgbClr val="C00000"/>
                </a:solidFill>
              </a:rPr>
              <a:t>‘</a:t>
            </a:r>
            <a:r>
              <a:rPr lang="en-US" sz="2400" dirty="0" err="1" smtClean="0">
                <a:solidFill>
                  <a:srgbClr val="C00000"/>
                </a:solidFill>
              </a:rPr>
              <a:t>glite-slcs</a:t>
            </a:r>
            <a:r>
              <a:rPr lang="en-US" sz="2400" dirty="0" smtClean="0">
                <a:solidFill>
                  <a:srgbClr val="C00000"/>
                </a:solidFill>
              </a:rPr>
              <a:t>’</a:t>
            </a:r>
            <a:endParaRPr lang="en-US" sz="2400" dirty="0">
              <a:solidFill>
                <a:srgbClr val="C00000"/>
              </a:solidFil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SWITCHaai</a:t>
            </a:r>
            <a:r>
              <a:rPr lang="en-US" dirty="0" smtClean="0"/>
              <a:t> SLCS CA model</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37</a:t>
            </a:fld>
            <a:endParaRPr lang="en-US"/>
          </a:p>
        </p:txBody>
      </p:sp>
      <p:pic>
        <p:nvPicPr>
          <p:cNvPr id="1026" name="Picture 2"/>
          <p:cNvPicPr>
            <a:picLocks noChangeAspect="1" noChangeArrowheads="1"/>
          </p:cNvPicPr>
          <p:nvPr/>
        </p:nvPicPr>
        <p:blipFill>
          <a:blip r:embed="rId2"/>
          <a:srcRect/>
          <a:stretch>
            <a:fillRect/>
          </a:stretch>
        </p:blipFill>
        <p:spPr bwMode="auto">
          <a:xfrm>
            <a:off x="285720" y="1079613"/>
            <a:ext cx="7215238" cy="5349783"/>
          </a:xfrm>
          <a:prstGeom prst="rect">
            <a:avLst/>
          </a:prstGeom>
          <a:noFill/>
          <a:ln w="9525">
            <a:noFill/>
            <a:miter lim="800000"/>
            <a:headEnd/>
            <a:tailEnd/>
          </a:ln>
          <a:effectLst/>
        </p:spPr>
      </p:pic>
      <p:sp>
        <p:nvSpPr>
          <p:cNvPr id="8" name="TextBox 7"/>
          <p:cNvSpPr txBox="1"/>
          <p:nvPr/>
        </p:nvSpPr>
        <p:spPr>
          <a:xfrm>
            <a:off x="4714876" y="6000768"/>
            <a:ext cx="4429124" cy="461665"/>
          </a:xfrm>
          <a:prstGeom prst="rect">
            <a:avLst/>
          </a:prstGeom>
          <a:noFill/>
        </p:spPr>
        <p:txBody>
          <a:bodyPr wrap="square" rtlCol="0">
            <a:spAutoFit/>
          </a:bodyPr>
          <a:lstStyle/>
          <a:p>
            <a:pPr algn="r"/>
            <a:r>
              <a:rPr lang="en-US" sz="1200" i="1" dirty="0" smtClean="0"/>
              <a:t>Graphic from: </a:t>
            </a:r>
          </a:p>
          <a:p>
            <a:pPr algn="r"/>
            <a:r>
              <a:rPr lang="en-US" sz="1200" i="1" dirty="0" err="1" smtClean="0"/>
              <a:t>Christoph</a:t>
            </a:r>
            <a:r>
              <a:rPr lang="en-US" sz="1200" i="1" dirty="0" smtClean="0"/>
              <a:t> </a:t>
            </a:r>
            <a:r>
              <a:rPr lang="en-US" sz="1200" i="1" dirty="0" err="1" smtClean="0"/>
              <a:t>Witzig</a:t>
            </a:r>
            <a:r>
              <a:rPr lang="en-US" sz="1200" i="1" dirty="0" smtClean="0"/>
              <a:t>, SWITCH and EGEE</a:t>
            </a:r>
            <a:endParaRPr lang="en-US" sz="1200" i="1"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650306" y="1857364"/>
            <a:ext cx="4332098" cy="4143404"/>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err="1" smtClean="0"/>
              <a:t>Confusa</a:t>
            </a:r>
            <a:r>
              <a:rPr lang="en-US" dirty="0" smtClean="0"/>
              <a:t> model</a:t>
            </a:r>
            <a:endParaRPr lang="en-US" dirty="0"/>
          </a:p>
        </p:txBody>
      </p:sp>
      <p:sp>
        <p:nvSpPr>
          <p:cNvPr id="3" name="Content Placeholder 2"/>
          <p:cNvSpPr>
            <a:spLocks noGrp="1"/>
          </p:cNvSpPr>
          <p:nvPr>
            <p:ph idx="1"/>
          </p:nvPr>
        </p:nvSpPr>
        <p:spPr>
          <a:xfrm>
            <a:off x="457200" y="1357313"/>
            <a:ext cx="5114932" cy="4768850"/>
          </a:xfrm>
        </p:spPr>
        <p:txBody>
          <a:bodyPr/>
          <a:lstStyle/>
          <a:p>
            <a:r>
              <a:rPr lang="en-US" i="1" dirty="0" smtClean="0"/>
              <a:t>Create request out of band</a:t>
            </a:r>
          </a:p>
          <a:p>
            <a:r>
              <a:rPr lang="en-US" dirty="0" err="1" smtClean="0"/>
              <a:t>SimpleSAMLphp</a:t>
            </a:r>
            <a:r>
              <a:rPr lang="en-US" dirty="0" smtClean="0"/>
              <a:t> handles all </a:t>
            </a:r>
            <a:r>
              <a:rPr lang="en-US" dirty="0" err="1" smtClean="0"/>
              <a:t>authN</a:t>
            </a:r>
            <a:r>
              <a:rPr lang="en-US" dirty="0" smtClean="0"/>
              <a:t>, integration with other Federations</a:t>
            </a:r>
          </a:p>
          <a:p>
            <a:r>
              <a:rPr lang="en-US" dirty="0" smtClean="0"/>
              <a:t>Browser handles redirect, SAML-header magic</a:t>
            </a:r>
          </a:p>
          <a:p>
            <a:r>
              <a:rPr lang="en-US" dirty="0" smtClean="0"/>
              <a:t>Client creates key and CSR</a:t>
            </a:r>
          </a:p>
          <a:p>
            <a:r>
              <a:rPr lang="en-US" b="1" i="1" dirty="0" smtClean="0"/>
              <a:t>We verify </a:t>
            </a:r>
            <a:r>
              <a:rPr lang="en-US" b="1" i="1" dirty="0" err="1" smtClean="0"/>
              <a:t>AuthN</a:t>
            </a:r>
            <a:r>
              <a:rPr lang="en-US" b="1" i="1" dirty="0" smtClean="0"/>
              <a:t>, compare </a:t>
            </a:r>
            <a:r>
              <a:rPr lang="en-US" dirty="0" err="1" smtClean="0"/>
              <a:t>attribs</a:t>
            </a:r>
            <a:r>
              <a:rPr lang="en-US" dirty="0" smtClean="0"/>
              <a:t> and create CMC for CA to sign</a:t>
            </a:r>
            <a:endParaRPr lang="en-US"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38</a:t>
            </a:fld>
            <a:endParaRPr lang="en-US"/>
          </a:p>
        </p:txBody>
      </p:sp>
      <p:sp>
        <p:nvSpPr>
          <p:cNvPr id="8" name="TextBox 7"/>
          <p:cNvSpPr txBox="1"/>
          <p:nvPr/>
        </p:nvSpPr>
        <p:spPr>
          <a:xfrm>
            <a:off x="4714876" y="6000768"/>
            <a:ext cx="4429124" cy="461665"/>
          </a:xfrm>
          <a:prstGeom prst="rect">
            <a:avLst/>
          </a:prstGeom>
          <a:noFill/>
        </p:spPr>
        <p:txBody>
          <a:bodyPr wrap="square" rtlCol="0">
            <a:spAutoFit/>
          </a:bodyPr>
          <a:lstStyle/>
          <a:p>
            <a:pPr algn="r"/>
            <a:r>
              <a:rPr lang="en-US" sz="1200" i="1" dirty="0" smtClean="0"/>
              <a:t>Graphic from: </a:t>
            </a:r>
          </a:p>
          <a:p>
            <a:pPr algn="r"/>
            <a:r>
              <a:rPr lang="en-US" sz="1200" i="1" dirty="0" err="1" smtClean="0"/>
              <a:t>Hendrik</a:t>
            </a:r>
            <a:r>
              <a:rPr lang="en-US" sz="1200" i="1" dirty="0" smtClean="0"/>
              <a:t> </a:t>
            </a:r>
            <a:r>
              <a:rPr lang="en-US" sz="1200" i="1" dirty="0" err="1" smtClean="0"/>
              <a:t>Austad</a:t>
            </a:r>
            <a:r>
              <a:rPr lang="en-US" sz="1200" i="1" dirty="0" smtClean="0"/>
              <a:t>, UNINETT Sigma</a:t>
            </a:r>
            <a:endParaRPr lang="en-US" sz="1200" i="1"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Home\davidg\Projects-misc\ISGC2009\map-europe-federated-CAs.gif"/>
          <p:cNvPicPr>
            <a:picLocks noChangeAspect="1" noChangeArrowheads="1"/>
          </p:cNvPicPr>
          <p:nvPr/>
        </p:nvPicPr>
        <p:blipFill>
          <a:blip r:embed="rId2"/>
          <a:srcRect/>
          <a:stretch>
            <a:fillRect/>
          </a:stretch>
        </p:blipFill>
        <p:spPr bwMode="auto">
          <a:xfrm>
            <a:off x="2352637" y="1518251"/>
            <a:ext cx="6719957" cy="5196897"/>
          </a:xfrm>
          <a:prstGeom prst="rect">
            <a:avLst/>
          </a:prstGeom>
          <a:noFill/>
          <a:effectLst>
            <a:glow rad="101600">
              <a:srgbClr val="0070C0">
                <a:alpha val="60000"/>
              </a:srgbClr>
            </a:glow>
          </a:effectLst>
        </p:spPr>
      </p:pic>
      <p:sp>
        <p:nvSpPr>
          <p:cNvPr id="2" name="Title 1"/>
          <p:cNvSpPr>
            <a:spLocks noGrp="1"/>
          </p:cNvSpPr>
          <p:nvPr>
            <p:ph type="title"/>
          </p:nvPr>
        </p:nvSpPr>
        <p:spPr/>
        <p:txBody>
          <a:bodyPr/>
          <a:lstStyle/>
          <a:p>
            <a:r>
              <a:rPr lang="en-GB" dirty="0" smtClean="0"/>
              <a:t>Federated CAs in Europe</a:t>
            </a:r>
            <a:endParaRPr lang="en-GB" dirty="0"/>
          </a:p>
        </p:txBody>
      </p:sp>
      <p:sp>
        <p:nvSpPr>
          <p:cNvPr id="3" name="Content Placeholder 2"/>
          <p:cNvSpPr>
            <a:spLocks noGrp="1"/>
          </p:cNvSpPr>
          <p:nvPr>
            <p:ph idx="1"/>
          </p:nvPr>
        </p:nvSpPr>
        <p:spPr>
          <a:xfrm>
            <a:off x="357158" y="1214422"/>
            <a:ext cx="4114800" cy="1785935"/>
          </a:xfrm>
        </p:spPr>
        <p:txBody>
          <a:bodyPr/>
          <a:lstStyle/>
          <a:p>
            <a:pPr>
              <a:buFont typeface="Wingdings 2" pitchFamily="18" charset="2"/>
              <a:buChar char=""/>
            </a:pPr>
            <a:r>
              <a:rPr lang="en-GB" dirty="0" smtClean="0"/>
              <a:t>SWITCH: May 2007</a:t>
            </a:r>
          </a:p>
          <a:p>
            <a:r>
              <a:rPr lang="en-GB" dirty="0" smtClean="0"/>
              <a:t>TERENA: May 2009?</a:t>
            </a:r>
          </a:p>
          <a:p>
            <a:r>
              <a:rPr lang="en-GB" dirty="0" smtClean="0"/>
              <a:t>CESNET: May 2009?</a:t>
            </a:r>
            <a:endParaRPr lang="en-GB"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39</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Where </a:t>
            </a:r>
            <a:r>
              <a:rPr lang="en-US" dirty="0" smtClean="0"/>
              <a:t>to Root Trust?</a:t>
            </a:r>
            <a:endParaRPr lang="en-US" dirty="0"/>
          </a:p>
        </p:txBody>
      </p:sp>
      <p:sp>
        <p:nvSpPr>
          <p:cNvPr id="3" name="Content Placeholder 2"/>
          <p:cNvSpPr>
            <a:spLocks noGrp="1"/>
          </p:cNvSpPr>
          <p:nvPr>
            <p:ph idx="1"/>
          </p:nvPr>
        </p:nvSpPr>
        <p:spPr/>
        <p:txBody>
          <a:bodyPr/>
          <a:lstStyle/>
          <a:p>
            <a:pPr eaLnBrk="1" hangingPunct="1"/>
            <a:r>
              <a:rPr lang="en-GB" sz="2400" dirty="0" smtClean="0">
                <a:solidFill>
                  <a:srgbClr val="990000"/>
                </a:solidFill>
              </a:rPr>
              <a:t>There is no </a:t>
            </a:r>
            <a:r>
              <a:rPr lang="en-GB" sz="2400" i="1" dirty="0" smtClean="0">
                <a:solidFill>
                  <a:srgbClr val="990000"/>
                </a:solidFill>
              </a:rPr>
              <a:t>a priori</a:t>
            </a:r>
            <a:r>
              <a:rPr lang="en-GB" sz="2400" dirty="0" smtClean="0">
                <a:solidFill>
                  <a:srgbClr val="990000"/>
                </a:solidFill>
              </a:rPr>
              <a:t> trust relationship between </a:t>
            </a:r>
            <a:br>
              <a:rPr lang="en-GB" sz="2400" dirty="0" smtClean="0">
                <a:solidFill>
                  <a:srgbClr val="990000"/>
                </a:solidFill>
              </a:rPr>
            </a:br>
            <a:r>
              <a:rPr lang="en-GB" sz="2400" dirty="0" smtClean="0">
                <a:solidFill>
                  <a:srgbClr val="990000"/>
                </a:solidFill>
              </a:rPr>
              <a:t>grid members or member organisations</a:t>
            </a:r>
            <a:endParaRPr lang="en-GB" sz="2400" dirty="0" smtClean="0"/>
          </a:p>
          <a:p>
            <a:pPr lvl="1" eaLnBrk="1" hangingPunct="1"/>
            <a:r>
              <a:rPr lang="en-GB" sz="2000" dirty="0" smtClean="0"/>
              <a:t>Community (VO) ‘life time’ can vary from days to decades</a:t>
            </a:r>
          </a:p>
          <a:p>
            <a:pPr lvl="1" eaLnBrk="1" hangingPunct="1"/>
            <a:r>
              <a:rPr lang="en-GB" sz="2000" dirty="0" smtClean="0"/>
              <a:t>people and resources are members of many VOs</a:t>
            </a:r>
          </a:p>
          <a:p>
            <a:pPr lvl="1" eaLnBrk="1" hangingPunct="1"/>
            <a:r>
              <a:rPr lang="en-GB" sz="2000" dirty="0" smtClean="0"/>
              <a:t>VOs can accept some responsibility, but are a ‘bad source’ for identity as VO loyalty may be the ‘wrong way’</a:t>
            </a:r>
            <a:br>
              <a:rPr lang="en-GB" sz="2000" dirty="0" smtClean="0"/>
            </a:br>
            <a:r>
              <a:rPr lang="en-GB" sz="2000" dirty="0" smtClean="0"/>
              <a:t>(as far as resource providers are concerned)</a:t>
            </a:r>
          </a:p>
          <a:p>
            <a:pPr eaLnBrk="1" hangingPunct="1"/>
            <a:endParaRPr lang="en-GB" sz="2400" dirty="0" smtClean="0">
              <a:solidFill>
                <a:srgbClr val="990000"/>
              </a:solidFill>
            </a:endParaRPr>
          </a:p>
          <a:p>
            <a:pPr eaLnBrk="1" hangingPunct="1"/>
            <a:r>
              <a:rPr lang="en-GB" sz="2400" dirty="0" smtClean="0">
                <a:solidFill>
                  <a:srgbClr val="990000"/>
                </a:solidFill>
              </a:rPr>
              <a:t>… but relationship user–VO–resource is required</a:t>
            </a:r>
          </a:p>
          <a:p>
            <a:pPr lvl="1" eaLnBrk="1" hangingPunct="1"/>
            <a:r>
              <a:rPr lang="en-GB" sz="2000" dirty="0" smtClean="0"/>
              <a:t>for authorising access, traceability and liability, </a:t>
            </a:r>
            <a:br>
              <a:rPr lang="en-GB" sz="2000" dirty="0" smtClean="0"/>
            </a:br>
            <a:r>
              <a:rPr lang="en-GB" sz="2000" dirty="0" smtClean="0"/>
              <a:t>incident handling, and accounting</a:t>
            </a:r>
            <a:endParaRPr lang="en-US" sz="2400" dirty="0" smtClean="0">
              <a:solidFill>
                <a:srgbClr val="990000"/>
              </a:solidFill>
            </a:endParaRPr>
          </a:p>
          <a:p>
            <a:r>
              <a:rPr lang="en-US" sz="2400" dirty="0" smtClean="0">
                <a:solidFill>
                  <a:srgbClr val="990000"/>
                </a:solidFill>
              </a:rPr>
              <a:t>… so the grid needs trusted third parties</a:t>
            </a:r>
            <a:endParaRPr lang="en-US" sz="2400" dirty="0">
              <a:solidFill>
                <a:srgbClr val="990000"/>
              </a:solidFill>
            </a:endParaRP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Slide Number Placeholder 4"/>
          <p:cNvSpPr>
            <a:spLocks noGrp="1"/>
          </p:cNvSpPr>
          <p:nvPr>
            <p:ph type="sldNum" sz="quarter" idx="12"/>
          </p:nvPr>
        </p:nvSpPr>
        <p:spPr/>
        <p:txBody>
          <a:bodyPr/>
          <a:lstStyle/>
          <a:p>
            <a:pPr>
              <a:defRPr/>
            </a:pPr>
            <a:fld id="{8CA5BDC3-490E-4051-87A9-DBD07A0E0366}"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International Symposium on Grid Computing</a:t>
            </a:r>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vision and wide support</a:t>
            </a:r>
            <a:endParaRPr lang="en-US" dirty="0"/>
          </a:p>
        </p:txBody>
      </p:sp>
      <p:sp>
        <p:nvSpPr>
          <p:cNvPr id="3" name="Content Placeholder 2"/>
          <p:cNvSpPr>
            <a:spLocks noGrp="1"/>
          </p:cNvSpPr>
          <p:nvPr>
            <p:ph idx="1"/>
          </p:nvPr>
        </p:nvSpPr>
        <p:spPr/>
        <p:txBody>
          <a:bodyPr/>
          <a:lstStyle/>
          <a:p>
            <a:pPr>
              <a:buNone/>
            </a:pPr>
            <a:r>
              <a:rPr lang="en-US" sz="2400" dirty="0" smtClean="0">
                <a:cs typeface="Times New Roman" charset="0"/>
              </a:rPr>
              <a:t>2004 policy by EUGridPMA and TERENA, approved by e-IRG:</a:t>
            </a:r>
          </a:p>
          <a:p>
            <a:pPr>
              <a:buNone/>
            </a:pPr>
            <a:endParaRPr lang="en-GB" sz="2400" dirty="0" smtClean="0">
              <a:cs typeface="Times New Roman" charset="0"/>
            </a:endParaRPr>
          </a:p>
          <a:p>
            <a:r>
              <a:rPr lang="en-GB" sz="2400" dirty="0" smtClean="0">
                <a:cs typeface="Times New Roman" charset="0"/>
              </a:rPr>
              <a:t>The e-IRG notes the timely operation of the EUGridPMA in conjunction with the TACAR CA Repository and it expresses its satisfaction for a European initiative that serves e-Science Grid projects. […] The e-IRG strongly encourages the EUGridPMA / TACAR to continue their valuable work […]</a:t>
            </a:r>
            <a:r>
              <a:rPr lang="en-GB" dirty="0" smtClean="0">
                <a:cs typeface="Times New Roman" charset="0"/>
              </a:rPr>
              <a:t/>
            </a:r>
            <a:br>
              <a:rPr lang="en-GB" dirty="0" smtClean="0">
                <a:cs typeface="Times New Roman" charset="0"/>
              </a:rPr>
            </a:br>
            <a:endParaRPr lang="en-GB" dirty="0" smtClean="0">
              <a:cs typeface="Times New Roman" charset="0"/>
            </a:endParaRPr>
          </a:p>
          <a:p>
            <a:r>
              <a:rPr lang="en-GB" sz="2400" i="1" dirty="0" smtClean="0">
                <a:cs typeface="Times New Roman" charset="0"/>
              </a:rPr>
              <a:t>The e-IRG encourages work towards a common federation for academia and research institutes that ensures mutual recognition of the strength and validity of their authorization assertions.</a:t>
            </a:r>
            <a:r>
              <a:rPr lang="en-US" sz="2400" i="1" dirty="0" smtClean="0"/>
              <a:t> </a:t>
            </a:r>
          </a:p>
          <a:p>
            <a:endParaRPr lang="en-US" sz="2000" dirty="0"/>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Footer Placeholder 4"/>
          <p:cNvSpPr>
            <a:spLocks noGrp="1"/>
          </p:cNvSpPr>
          <p:nvPr>
            <p:ph type="ftr" sz="quarter" idx="11"/>
          </p:nvPr>
        </p:nvSpPr>
        <p:spPr/>
        <p:txBody>
          <a:bodyPr/>
          <a:lstStyle/>
          <a:p>
            <a:pPr>
              <a:defRPr/>
            </a:pPr>
            <a:r>
              <a:rPr lang="en-US" smtClean="0"/>
              <a:t>International Symposium on Grid Computing</a:t>
            </a:r>
            <a:endParaRPr lang="en-US"/>
          </a:p>
        </p:txBody>
      </p:sp>
      <p:sp>
        <p:nvSpPr>
          <p:cNvPr id="6" name="Slide Number Placeholder 5"/>
          <p:cNvSpPr>
            <a:spLocks noGrp="1"/>
          </p:cNvSpPr>
          <p:nvPr>
            <p:ph type="sldNum" sz="quarter" idx="12"/>
          </p:nvPr>
        </p:nvSpPr>
        <p:spPr/>
        <p:txBody>
          <a:bodyPr/>
          <a:lstStyle/>
          <a:p>
            <a:pPr>
              <a:defRPr/>
            </a:pPr>
            <a:fld id="{8CA5BDC3-490E-4051-87A9-DBD07A0E0366}" type="slidenum">
              <a:rPr lang="en-US" smtClean="0"/>
              <a:pPr>
                <a:defRPr/>
              </a:pPr>
              <a:t>40</a:t>
            </a:fld>
            <a:endParaRPr lang="en-US"/>
          </a:p>
        </p:txBody>
      </p:sp>
      <p:sp>
        <p:nvSpPr>
          <p:cNvPr id="7" name="TextBox 6"/>
          <p:cNvSpPr txBox="1"/>
          <p:nvPr/>
        </p:nvSpPr>
        <p:spPr>
          <a:xfrm>
            <a:off x="1643042" y="6000768"/>
            <a:ext cx="7500958" cy="307777"/>
          </a:xfrm>
          <a:prstGeom prst="rect">
            <a:avLst/>
          </a:prstGeom>
          <a:noFill/>
        </p:spPr>
        <p:txBody>
          <a:bodyPr wrap="square" rtlCol="0">
            <a:spAutoFit/>
          </a:bodyPr>
          <a:lstStyle/>
          <a:p>
            <a:pPr algn="r"/>
            <a:r>
              <a:rPr lang="en-US" sz="1400" i="1" dirty="0" smtClean="0">
                <a:solidFill>
                  <a:srgbClr val="C00000"/>
                </a:solidFill>
              </a:rPr>
              <a:t>e-IRG Recommendations, </a:t>
            </a:r>
            <a:r>
              <a:rPr lang="en-US" sz="1400" b="1" i="1" dirty="0" smtClean="0">
                <a:solidFill>
                  <a:srgbClr val="C00000"/>
                </a:solidFill>
              </a:rPr>
              <a:t>2004 and 2005</a:t>
            </a:r>
            <a:r>
              <a:rPr lang="en-US" sz="1400" i="1" dirty="0" smtClean="0">
                <a:solidFill>
                  <a:srgbClr val="C00000"/>
                </a:solidFill>
              </a:rPr>
              <a:t>, resp.</a:t>
            </a:r>
            <a:endParaRPr lang="en-US" sz="1400" i="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April 2009</a:t>
            </a:r>
            <a:endParaRPr lang="en-GB"/>
          </a:p>
        </p:txBody>
      </p:sp>
      <p:sp>
        <p:nvSpPr>
          <p:cNvPr id="19" name="Footer Placeholder 4"/>
          <p:cNvSpPr>
            <a:spLocks noGrp="1"/>
          </p:cNvSpPr>
          <p:nvPr>
            <p:ph type="ftr" sz="quarter" idx="11"/>
          </p:nvPr>
        </p:nvSpPr>
        <p:spPr/>
        <p:txBody>
          <a:bodyPr/>
          <a:lstStyle/>
          <a:p>
            <a:r>
              <a:rPr lang="en-US" smtClean="0"/>
              <a:t>International Symposium on Grid Computing</a:t>
            </a:r>
            <a:endParaRPr lang="en-GB"/>
          </a:p>
        </p:txBody>
      </p:sp>
      <p:sp>
        <p:nvSpPr>
          <p:cNvPr id="20" name="Slide Number Placeholder 5"/>
          <p:cNvSpPr>
            <a:spLocks noGrp="1"/>
          </p:cNvSpPr>
          <p:nvPr>
            <p:ph type="sldNum" sz="quarter" idx="12"/>
          </p:nvPr>
        </p:nvSpPr>
        <p:spPr/>
        <p:txBody>
          <a:bodyPr/>
          <a:lstStyle/>
          <a:p>
            <a:fld id="{4A0B4F66-7387-41EF-AE64-A57FA8EFB837}" type="slidenum">
              <a:rPr lang="en-GB"/>
              <a:pPr/>
              <a:t>5</a:t>
            </a:fld>
            <a:endParaRPr lang="en-GB"/>
          </a:p>
        </p:txBody>
      </p:sp>
      <p:sp>
        <p:nvSpPr>
          <p:cNvPr id="101378" name="Rectangle 2"/>
          <p:cNvSpPr>
            <a:spLocks noGrp="1" noChangeArrowheads="1"/>
          </p:cNvSpPr>
          <p:nvPr>
            <p:ph type="title"/>
          </p:nvPr>
        </p:nvSpPr>
        <p:spPr/>
        <p:txBody>
          <a:bodyPr/>
          <a:lstStyle/>
          <a:p>
            <a:r>
              <a:rPr lang="en-GB" dirty="0"/>
              <a:t>Federation Model for </a:t>
            </a:r>
            <a:r>
              <a:rPr lang="en-GB" dirty="0" smtClean="0"/>
              <a:t>Authentication</a:t>
            </a:r>
            <a:endParaRPr lang="en-GB" dirty="0"/>
          </a:p>
        </p:txBody>
      </p:sp>
      <p:sp>
        <p:nvSpPr>
          <p:cNvPr id="101379" name="Rectangle 3"/>
          <p:cNvSpPr>
            <a:spLocks noGrp="1" noChangeArrowheads="1"/>
          </p:cNvSpPr>
          <p:nvPr>
            <p:ph type="body" idx="1"/>
          </p:nvPr>
        </p:nvSpPr>
        <p:spPr>
          <a:xfrm>
            <a:off x="228600" y="3463925"/>
            <a:ext cx="8763000" cy="2860675"/>
          </a:xfrm>
        </p:spPr>
        <p:txBody>
          <a:bodyPr/>
          <a:lstStyle/>
          <a:p>
            <a:pPr>
              <a:lnSpc>
                <a:spcPct val="90000"/>
              </a:lnSpc>
            </a:pPr>
            <a:r>
              <a:rPr lang="en-GB" sz="2000" dirty="0">
                <a:solidFill>
                  <a:srgbClr val="990000"/>
                </a:solidFill>
              </a:rPr>
              <a:t>A Federation of many independent CAs</a:t>
            </a:r>
          </a:p>
          <a:p>
            <a:pPr lvl="1">
              <a:lnSpc>
                <a:spcPct val="90000"/>
              </a:lnSpc>
            </a:pPr>
            <a:r>
              <a:rPr lang="en-GB" sz="1800" dirty="0"/>
              <a:t>common </a:t>
            </a:r>
            <a:r>
              <a:rPr lang="en-GB" sz="1800" b="1" dirty="0"/>
              <a:t>minimum requirements</a:t>
            </a:r>
            <a:r>
              <a:rPr lang="en-GB" sz="1800" dirty="0"/>
              <a:t> (in various flavours)</a:t>
            </a:r>
          </a:p>
          <a:p>
            <a:pPr lvl="1">
              <a:lnSpc>
                <a:spcPct val="90000"/>
              </a:lnSpc>
            </a:pPr>
            <a:r>
              <a:rPr lang="en-GB" sz="1800" dirty="0"/>
              <a:t>trust domain as </a:t>
            </a:r>
            <a:r>
              <a:rPr lang="en-GB" sz="1800" dirty="0" smtClean="0"/>
              <a:t>inspired by </a:t>
            </a:r>
            <a:r>
              <a:rPr lang="en-GB" sz="1800" dirty="0"/>
              <a:t>users and relying parties</a:t>
            </a:r>
            <a:br>
              <a:rPr lang="en-GB" sz="1800" dirty="0"/>
            </a:br>
            <a:r>
              <a:rPr lang="en-GB" sz="1800" i="1" dirty="0"/>
              <a:t>where relying party is (an assembly of) resource providers</a:t>
            </a:r>
          </a:p>
          <a:p>
            <a:pPr lvl="1">
              <a:lnSpc>
                <a:spcPct val="90000"/>
              </a:lnSpc>
            </a:pPr>
            <a:r>
              <a:rPr lang="en-GB" sz="1800" dirty="0" smtClean="0"/>
              <a:t>Using a peer-reviewed </a:t>
            </a:r>
            <a:r>
              <a:rPr lang="en-GB" sz="1800" dirty="0"/>
              <a:t>acceptance </a:t>
            </a:r>
            <a:r>
              <a:rPr lang="en-GB" sz="1800" dirty="0" smtClean="0"/>
              <a:t>and audi</a:t>
            </a:r>
            <a:r>
              <a:rPr lang="en-GB" sz="1800" dirty="0" smtClean="0"/>
              <a:t>t </a:t>
            </a:r>
            <a:r>
              <a:rPr lang="en-GB" sz="1800" dirty="0" smtClean="0"/>
              <a:t>process</a:t>
            </a:r>
            <a:endParaRPr lang="en-GB" sz="1800" dirty="0"/>
          </a:p>
          <a:p>
            <a:pPr lvl="1">
              <a:lnSpc>
                <a:spcPct val="90000"/>
              </a:lnSpc>
            </a:pPr>
            <a:endParaRPr lang="en-GB" sz="1800" dirty="0"/>
          </a:p>
          <a:p>
            <a:pPr>
              <a:lnSpc>
                <a:spcPct val="90000"/>
              </a:lnSpc>
            </a:pPr>
            <a:r>
              <a:rPr lang="en-GB" sz="2000" dirty="0">
                <a:solidFill>
                  <a:srgbClr val="990000"/>
                </a:solidFill>
              </a:rPr>
              <a:t>No strict hierarchy with a single top</a:t>
            </a:r>
          </a:p>
          <a:p>
            <a:pPr lvl="1">
              <a:lnSpc>
                <a:spcPct val="90000"/>
              </a:lnSpc>
            </a:pPr>
            <a:r>
              <a:rPr lang="en-GB" sz="1800" dirty="0"/>
              <a:t>spread of reliability, and failure containment (resilience)</a:t>
            </a:r>
          </a:p>
          <a:p>
            <a:pPr lvl="1">
              <a:lnSpc>
                <a:spcPct val="90000"/>
              </a:lnSpc>
            </a:pPr>
            <a:r>
              <a:rPr lang="en-GB" sz="1800" dirty="0"/>
              <a:t>maximum leverage of national efforts and complementarities</a:t>
            </a:r>
          </a:p>
        </p:txBody>
      </p:sp>
      <p:sp>
        <p:nvSpPr>
          <p:cNvPr id="101380" name="AutoShape 4"/>
          <p:cNvSpPr>
            <a:spLocks noChangeArrowheads="1"/>
          </p:cNvSpPr>
          <p:nvPr/>
        </p:nvSpPr>
        <p:spPr bwMode="auto">
          <a:xfrm>
            <a:off x="438150" y="1000125"/>
            <a:ext cx="4440238" cy="2368550"/>
          </a:xfrm>
          <a:prstGeom prst="cloudCallout">
            <a:avLst>
              <a:gd name="adj1" fmla="val 4810"/>
              <a:gd name="adj2" fmla="val 0"/>
            </a:avLst>
          </a:prstGeom>
          <a:solidFill>
            <a:srgbClr val="66FF99"/>
          </a:solidFill>
          <a:ln w="9525">
            <a:noFill/>
            <a:round/>
            <a:headEnd/>
            <a:tailEnd/>
          </a:ln>
          <a:effectLst/>
        </p:spPr>
        <p:txBody>
          <a:bodyPr/>
          <a:lstStyle/>
          <a:p>
            <a:pPr algn="ctr"/>
            <a:endParaRPr lang="en-US" sz="2000">
              <a:latin typeface="Verdana" pitchFamily="34" charset="0"/>
            </a:endParaRPr>
          </a:p>
        </p:txBody>
      </p:sp>
      <p:sp>
        <p:nvSpPr>
          <p:cNvPr id="101381" name="AutoShape 5"/>
          <p:cNvSpPr>
            <a:spLocks noChangeArrowheads="1"/>
          </p:cNvSpPr>
          <p:nvPr/>
        </p:nvSpPr>
        <p:spPr bwMode="auto">
          <a:xfrm>
            <a:off x="1139825" y="1524000"/>
            <a:ext cx="1103313" cy="538163"/>
          </a:xfrm>
          <a:prstGeom prst="roundRect">
            <a:avLst>
              <a:gd name="adj" fmla="val 16667"/>
            </a:avLst>
          </a:prstGeom>
          <a:solidFill>
            <a:schemeClr val="accent1"/>
          </a:solidFill>
          <a:ln w="9525" algn="ctr">
            <a:noFill/>
            <a:round/>
            <a:headEnd/>
            <a:tailEnd/>
          </a:ln>
          <a:effectLst/>
        </p:spPr>
        <p:txBody>
          <a:bodyPr wrap="none" anchor="ctr"/>
          <a:lstStyle/>
          <a:p>
            <a:pPr algn="ctr"/>
            <a:r>
              <a:rPr lang="en-GB" sz="2000">
                <a:latin typeface="Verdana" pitchFamily="34" charset="0"/>
              </a:rPr>
              <a:t>CA 1</a:t>
            </a:r>
          </a:p>
        </p:txBody>
      </p:sp>
      <p:sp>
        <p:nvSpPr>
          <p:cNvPr id="101382" name="AutoShape 6"/>
          <p:cNvSpPr>
            <a:spLocks noChangeArrowheads="1"/>
          </p:cNvSpPr>
          <p:nvPr/>
        </p:nvSpPr>
        <p:spPr bwMode="auto">
          <a:xfrm>
            <a:off x="2597150" y="1341438"/>
            <a:ext cx="1103313" cy="538162"/>
          </a:xfrm>
          <a:prstGeom prst="roundRect">
            <a:avLst>
              <a:gd name="adj" fmla="val 16667"/>
            </a:avLst>
          </a:prstGeom>
          <a:solidFill>
            <a:schemeClr val="accent1"/>
          </a:solidFill>
          <a:ln w="9525" algn="ctr">
            <a:noFill/>
            <a:round/>
            <a:headEnd/>
            <a:tailEnd/>
          </a:ln>
          <a:effectLst/>
        </p:spPr>
        <p:txBody>
          <a:bodyPr wrap="none" anchor="ctr"/>
          <a:lstStyle/>
          <a:p>
            <a:pPr algn="ctr"/>
            <a:r>
              <a:rPr lang="en-GB" sz="2000">
                <a:latin typeface="Verdana" pitchFamily="34" charset="0"/>
              </a:rPr>
              <a:t>CA 2</a:t>
            </a:r>
          </a:p>
        </p:txBody>
      </p:sp>
      <p:sp>
        <p:nvSpPr>
          <p:cNvPr id="101383" name="AutoShape 7"/>
          <p:cNvSpPr>
            <a:spLocks noChangeArrowheads="1"/>
          </p:cNvSpPr>
          <p:nvPr/>
        </p:nvSpPr>
        <p:spPr bwMode="auto">
          <a:xfrm>
            <a:off x="1646238" y="2393950"/>
            <a:ext cx="1103312" cy="538163"/>
          </a:xfrm>
          <a:prstGeom prst="roundRect">
            <a:avLst>
              <a:gd name="adj" fmla="val 16667"/>
            </a:avLst>
          </a:prstGeom>
          <a:solidFill>
            <a:schemeClr val="accent1"/>
          </a:solidFill>
          <a:ln w="9525" algn="ctr">
            <a:noFill/>
            <a:round/>
            <a:headEnd/>
            <a:tailEnd/>
          </a:ln>
          <a:effectLst/>
        </p:spPr>
        <p:txBody>
          <a:bodyPr wrap="none" anchor="ctr"/>
          <a:lstStyle/>
          <a:p>
            <a:pPr algn="ctr"/>
            <a:r>
              <a:rPr lang="en-GB" sz="2000">
                <a:latin typeface="Verdana" pitchFamily="34" charset="0"/>
              </a:rPr>
              <a:t>CA 3</a:t>
            </a:r>
          </a:p>
        </p:txBody>
      </p:sp>
      <p:sp>
        <p:nvSpPr>
          <p:cNvPr id="101384" name="AutoShape 8"/>
          <p:cNvSpPr>
            <a:spLocks noChangeArrowheads="1"/>
          </p:cNvSpPr>
          <p:nvPr/>
        </p:nvSpPr>
        <p:spPr bwMode="auto">
          <a:xfrm>
            <a:off x="3248025" y="1993900"/>
            <a:ext cx="1103313" cy="538163"/>
          </a:xfrm>
          <a:prstGeom prst="roundRect">
            <a:avLst>
              <a:gd name="adj" fmla="val 16667"/>
            </a:avLst>
          </a:prstGeom>
          <a:solidFill>
            <a:schemeClr val="accent1"/>
          </a:solidFill>
          <a:ln w="9525" algn="ctr">
            <a:noFill/>
            <a:round/>
            <a:headEnd/>
            <a:tailEnd/>
          </a:ln>
          <a:effectLst/>
        </p:spPr>
        <p:txBody>
          <a:bodyPr wrap="none" anchor="ctr"/>
          <a:lstStyle/>
          <a:p>
            <a:pPr algn="ctr"/>
            <a:r>
              <a:rPr lang="en-GB" sz="2000">
                <a:latin typeface="Verdana" pitchFamily="34" charset="0"/>
              </a:rPr>
              <a:t>CA </a:t>
            </a:r>
            <a:r>
              <a:rPr lang="en-GB" sz="2000" i="1">
                <a:latin typeface="Verdana" pitchFamily="34" charset="0"/>
              </a:rPr>
              <a:t>n</a:t>
            </a:r>
          </a:p>
        </p:txBody>
      </p:sp>
      <p:grpSp>
        <p:nvGrpSpPr>
          <p:cNvPr id="2" name="Group 18"/>
          <p:cNvGrpSpPr>
            <a:grpSpLocks/>
          </p:cNvGrpSpPr>
          <p:nvPr/>
        </p:nvGrpSpPr>
        <p:grpSpPr bwMode="auto">
          <a:xfrm>
            <a:off x="4498975" y="1557338"/>
            <a:ext cx="1817688" cy="1630362"/>
            <a:chOff x="2834" y="981"/>
            <a:chExt cx="1145" cy="1027"/>
          </a:xfrm>
        </p:grpSpPr>
        <p:sp>
          <p:nvSpPr>
            <p:cNvPr id="101386" name="Rectangle 10"/>
            <p:cNvSpPr>
              <a:spLocks noChangeArrowheads="1"/>
            </p:cNvSpPr>
            <p:nvPr/>
          </p:nvSpPr>
          <p:spPr bwMode="auto">
            <a:xfrm>
              <a:off x="2836" y="981"/>
              <a:ext cx="1143" cy="338"/>
            </a:xfrm>
            <a:prstGeom prst="rect">
              <a:avLst/>
            </a:prstGeom>
            <a:solidFill>
              <a:schemeClr val="hlink"/>
            </a:solidFill>
            <a:ln w="12700" algn="ctr">
              <a:solidFill>
                <a:schemeClr val="tx1"/>
              </a:solidFill>
              <a:prstDash val="dash"/>
              <a:miter lim="800000"/>
              <a:headEnd/>
              <a:tailEnd/>
            </a:ln>
            <a:effectLst/>
          </p:spPr>
          <p:txBody>
            <a:bodyPr wrap="none" anchor="ctr"/>
            <a:lstStyle/>
            <a:p>
              <a:pPr algn="ctr"/>
              <a:r>
                <a:rPr lang="en-GB" sz="1800">
                  <a:latin typeface="Verdana" pitchFamily="34" charset="0"/>
                </a:rPr>
                <a:t>authentication</a:t>
              </a:r>
              <a:br>
                <a:rPr lang="en-GB" sz="1800">
                  <a:latin typeface="Verdana" pitchFamily="34" charset="0"/>
                </a:rPr>
              </a:br>
              <a:r>
                <a:rPr lang="en-GB" sz="1800">
                  <a:latin typeface="Verdana" pitchFamily="34" charset="0"/>
                </a:rPr>
                <a:t>profiles</a:t>
              </a:r>
            </a:p>
          </p:txBody>
        </p:sp>
        <p:sp>
          <p:nvSpPr>
            <p:cNvPr id="101387" name="Rectangle 11"/>
            <p:cNvSpPr>
              <a:spLocks noChangeArrowheads="1"/>
            </p:cNvSpPr>
            <p:nvPr/>
          </p:nvSpPr>
          <p:spPr bwMode="auto">
            <a:xfrm>
              <a:off x="2834" y="1371"/>
              <a:ext cx="1143" cy="212"/>
            </a:xfrm>
            <a:prstGeom prst="rect">
              <a:avLst/>
            </a:prstGeom>
            <a:solidFill>
              <a:schemeClr val="hlink"/>
            </a:solidFill>
            <a:ln w="12700" algn="ctr">
              <a:solidFill>
                <a:schemeClr val="tx1"/>
              </a:solidFill>
              <a:prstDash val="dash"/>
              <a:miter lim="800000"/>
              <a:headEnd/>
              <a:tailEnd/>
            </a:ln>
            <a:effectLst/>
          </p:spPr>
          <p:txBody>
            <a:bodyPr wrap="none" anchor="ctr"/>
            <a:lstStyle/>
            <a:p>
              <a:pPr algn="ctr"/>
              <a:r>
                <a:rPr lang="en-GB" sz="1800">
                  <a:latin typeface="Verdana" pitchFamily="34" charset="0"/>
                </a:rPr>
                <a:t>distribution</a:t>
              </a:r>
            </a:p>
          </p:txBody>
        </p:sp>
        <p:sp>
          <p:nvSpPr>
            <p:cNvPr id="101388" name="Rectangle 12"/>
            <p:cNvSpPr>
              <a:spLocks noChangeArrowheads="1"/>
            </p:cNvSpPr>
            <p:nvPr/>
          </p:nvSpPr>
          <p:spPr bwMode="auto">
            <a:xfrm>
              <a:off x="2834" y="1635"/>
              <a:ext cx="1143" cy="373"/>
            </a:xfrm>
            <a:prstGeom prst="rect">
              <a:avLst/>
            </a:prstGeom>
            <a:solidFill>
              <a:schemeClr val="hlink"/>
            </a:solidFill>
            <a:ln w="12700" algn="ctr">
              <a:solidFill>
                <a:schemeClr val="tx1"/>
              </a:solidFill>
              <a:prstDash val="dash"/>
              <a:miter lim="800000"/>
              <a:headEnd/>
              <a:tailEnd/>
            </a:ln>
            <a:effectLst/>
          </p:spPr>
          <p:txBody>
            <a:bodyPr wrap="none" anchor="ctr"/>
            <a:lstStyle/>
            <a:p>
              <a:pPr algn="ctr"/>
              <a:r>
                <a:rPr lang="en-GB" sz="1800">
                  <a:latin typeface="Verdana" pitchFamily="34" charset="0"/>
                </a:rPr>
                <a:t>acceptance</a:t>
              </a:r>
            </a:p>
            <a:p>
              <a:pPr algn="ctr"/>
              <a:r>
                <a:rPr lang="en-GB" sz="1800">
                  <a:latin typeface="Verdana" pitchFamily="34" charset="0"/>
                </a:rPr>
                <a:t>process</a:t>
              </a:r>
            </a:p>
          </p:txBody>
        </p:sp>
      </p:grpSp>
      <p:sp>
        <p:nvSpPr>
          <p:cNvPr id="101389" name="AutoShape 13"/>
          <p:cNvSpPr>
            <a:spLocks noChangeArrowheads="1"/>
          </p:cNvSpPr>
          <p:nvPr/>
        </p:nvSpPr>
        <p:spPr bwMode="auto">
          <a:xfrm>
            <a:off x="6938963" y="2601913"/>
            <a:ext cx="1223962" cy="752475"/>
          </a:xfrm>
          <a:prstGeom prst="roundRect">
            <a:avLst>
              <a:gd name="adj" fmla="val 16667"/>
            </a:avLst>
          </a:prstGeom>
          <a:solidFill>
            <a:schemeClr val="folHlink"/>
          </a:solidFill>
          <a:ln w="9525" algn="ctr">
            <a:noFill/>
            <a:round/>
            <a:headEnd/>
            <a:tailEnd/>
          </a:ln>
          <a:effectLst/>
        </p:spPr>
        <p:txBody>
          <a:bodyPr wrap="none" anchor="ctr"/>
          <a:lstStyle/>
          <a:p>
            <a:pPr algn="ctr"/>
            <a:r>
              <a:rPr lang="en-GB" sz="2000">
                <a:latin typeface="Verdana" pitchFamily="34" charset="0"/>
              </a:rPr>
              <a:t>relying </a:t>
            </a:r>
            <a:br>
              <a:rPr lang="en-GB" sz="2000">
                <a:latin typeface="Verdana" pitchFamily="34" charset="0"/>
              </a:rPr>
            </a:br>
            <a:r>
              <a:rPr lang="en-GB" sz="2000">
                <a:latin typeface="Verdana" pitchFamily="34" charset="0"/>
              </a:rPr>
              <a:t>party 1</a:t>
            </a:r>
          </a:p>
        </p:txBody>
      </p:sp>
      <p:sp>
        <p:nvSpPr>
          <p:cNvPr id="101390" name="AutoShape 14"/>
          <p:cNvSpPr>
            <a:spLocks noChangeArrowheads="1"/>
          </p:cNvSpPr>
          <p:nvPr/>
        </p:nvSpPr>
        <p:spPr bwMode="auto">
          <a:xfrm>
            <a:off x="7546975" y="1665288"/>
            <a:ext cx="1223963" cy="752475"/>
          </a:xfrm>
          <a:prstGeom prst="roundRect">
            <a:avLst>
              <a:gd name="adj" fmla="val 16667"/>
            </a:avLst>
          </a:prstGeom>
          <a:solidFill>
            <a:schemeClr val="folHlink"/>
          </a:solidFill>
          <a:ln w="9525" algn="ctr">
            <a:noFill/>
            <a:round/>
            <a:headEnd/>
            <a:tailEnd/>
          </a:ln>
          <a:effectLst/>
        </p:spPr>
        <p:txBody>
          <a:bodyPr wrap="none" anchor="ctr"/>
          <a:lstStyle/>
          <a:p>
            <a:pPr algn="ctr"/>
            <a:r>
              <a:rPr lang="en-GB" sz="2000">
                <a:latin typeface="Verdana" pitchFamily="34" charset="0"/>
              </a:rPr>
              <a:t>relying </a:t>
            </a:r>
            <a:br>
              <a:rPr lang="en-GB" sz="2000">
                <a:latin typeface="Verdana" pitchFamily="34" charset="0"/>
              </a:rPr>
            </a:br>
            <a:r>
              <a:rPr lang="en-GB" sz="2000">
                <a:latin typeface="Verdana" pitchFamily="34" charset="0"/>
              </a:rPr>
              <a:t>party </a:t>
            </a:r>
            <a:r>
              <a:rPr lang="en-GB" sz="2000" i="1">
                <a:latin typeface="Verdana" pitchFamily="34" charset="0"/>
              </a:rPr>
              <a:t>n</a:t>
            </a:r>
          </a:p>
        </p:txBody>
      </p:sp>
      <p:sp>
        <p:nvSpPr>
          <p:cNvPr id="101391" name="Line 15"/>
          <p:cNvSpPr>
            <a:spLocks noChangeShapeType="1"/>
          </p:cNvSpPr>
          <p:nvPr/>
        </p:nvSpPr>
        <p:spPr bwMode="auto">
          <a:xfrm flipH="1" flipV="1">
            <a:off x="6507163" y="2425700"/>
            <a:ext cx="431800" cy="754063"/>
          </a:xfrm>
          <a:prstGeom prst="line">
            <a:avLst/>
          </a:prstGeom>
          <a:noFill/>
          <a:ln w="12700">
            <a:solidFill>
              <a:srgbClr val="000066"/>
            </a:solidFill>
            <a:round/>
            <a:headEnd/>
            <a:tailEnd type="triangle" w="med" len="med"/>
          </a:ln>
          <a:effectLst/>
        </p:spPr>
        <p:txBody>
          <a:bodyPr/>
          <a:lstStyle/>
          <a:p>
            <a:endParaRPr lang="en-US"/>
          </a:p>
        </p:txBody>
      </p:sp>
      <p:sp>
        <p:nvSpPr>
          <p:cNvPr id="101392" name="AutoShape 16"/>
          <p:cNvSpPr>
            <a:spLocks/>
          </p:cNvSpPr>
          <p:nvPr/>
        </p:nvSpPr>
        <p:spPr bwMode="auto">
          <a:xfrm>
            <a:off x="6319838" y="1727200"/>
            <a:ext cx="161925" cy="1450975"/>
          </a:xfrm>
          <a:prstGeom prst="rightBrace">
            <a:avLst>
              <a:gd name="adj1" fmla="val 74673"/>
              <a:gd name="adj2" fmla="val 50000"/>
            </a:avLst>
          </a:prstGeom>
          <a:noFill/>
          <a:ln w="9525">
            <a:solidFill>
              <a:schemeClr val="tx1"/>
            </a:solidFill>
            <a:round/>
            <a:headEnd/>
            <a:tailEnd/>
          </a:ln>
          <a:effectLst/>
        </p:spPr>
        <p:txBody>
          <a:bodyPr wrap="none" anchor="ctr"/>
          <a:lstStyle/>
          <a:p>
            <a:endParaRPr lang="en-US"/>
          </a:p>
        </p:txBody>
      </p:sp>
      <p:sp>
        <p:nvSpPr>
          <p:cNvPr id="101393" name="Line 17"/>
          <p:cNvSpPr>
            <a:spLocks noChangeShapeType="1"/>
          </p:cNvSpPr>
          <p:nvPr/>
        </p:nvSpPr>
        <p:spPr bwMode="auto">
          <a:xfrm flipH="1">
            <a:off x="6494463" y="1995488"/>
            <a:ext cx="1036637" cy="430212"/>
          </a:xfrm>
          <a:prstGeom prst="line">
            <a:avLst/>
          </a:prstGeom>
          <a:noFill/>
          <a:ln w="12700">
            <a:solidFill>
              <a:srgbClr val="000066"/>
            </a:solidFill>
            <a:round/>
            <a:headEnd/>
            <a:tailEnd type="triangle" w="med" len="med"/>
          </a:ln>
          <a:effec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57223" y="289227"/>
            <a:ext cx="7398629" cy="879475"/>
          </a:xfrm>
        </p:spPr>
        <p:txBody>
          <a:bodyPr/>
          <a:lstStyle/>
          <a:p>
            <a:pPr eaLnBrk="1" hangingPunct="1"/>
            <a:r>
              <a:rPr lang="en-US" dirty="0" smtClean="0"/>
              <a:t>International Grid Trust Federation</a:t>
            </a:r>
          </a:p>
        </p:txBody>
      </p:sp>
      <p:pic>
        <p:nvPicPr>
          <p:cNvPr id="13316" name="Picture 4" descr="H:\Home\davidg\EUGridPMA\Presentations\map-worldstatus-20081112.gif"/>
          <p:cNvPicPr>
            <a:picLocks noChangeAspect="1" noChangeArrowheads="1"/>
          </p:cNvPicPr>
          <p:nvPr/>
        </p:nvPicPr>
        <p:blipFill>
          <a:blip r:embed="rId2"/>
          <a:srcRect/>
          <a:stretch>
            <a:fillRect/>
          </a:stretch>
        </p:blipFill>
        <p:spPr bwMode="auto">
          <a:xfrm>
            <a:off x="0" y="1298959"/>
            <a:ext cx="9144000" cy="4453554"/>
          </a:xfrm>
          <a:prstGeom prst="rect">
            <a:avLst/>
          </a:prstGeom>
          <a:noFill/>
        </p:spPr>
      </p:pic>
      <p:pic>
        <p:nvPicPr>
          <p:cNvPr id="5" name="Picture 20" descr="IGTF-logo-large"/>
          <p:cNvPicPr>
            <a:picLocks noChangeAspect="1" noChangeArrowheads="1"/>
          </p:cNvPicPr>
          <p:nvPr/>
        </p:nvPicPr>
        <p:blipFill>
          <a:blip r:embed="rId3"/>
          <a:srcRect/>
          <a:stretch>
            <a:fillRect/>
          </a:stretch>
        </p:blipFill>
        <p:spPr bwMode="auto">
          <a:xfrm>
            <a:off x="7069135" y="5897657"/>
            <a:ext cx="2074865" cy="960343"/>
          </a:xfrm>
          <a:prstGeom prst="rect">
            <a:avLst/>
          </a:prstGeom>
          <a:noFill/>
        </p:spPr>
      </p:pic>
      <p:cxnSp>
        <p:nvCxnSpPr>
          <p:cNvPr id="7" name="Straight Connector 6"/>
          <p:cNvCxnSpPr/>
          <p:nvPr/>
        </p:nvCxnSpPr>
        <p:spPr bwMode="auto">
          <a:xfrm rot="16200000" flipH="1">
            <a:off x="2033521" y="4012446"/>
            <a:ext cx="3425585" cy="13642"/>
          </a:xfrm>
          <a:prstGeom prst="straightConnector1">
            <a:avLst/>
          </a:prstGeom>
          <a:solidFill>
            <a:srgbClr val="66FF99"/>
          </a:solidFill>
          <a:ln w="9525" cap="flat" cmpd="sng" algn="ctr">
            <a:solidFill>
              <a:schemeClr val="bg1"/>
            </a:solidFill>
            <a:prstDash val="solid"/>
            <a:round/>
            <a:headEnd type="none" w="med" len="med"/>
            <a:tailEnd type="none" w="med" len="med"/>
          </a:ln>
          <a:effectLst/>
        </p:spPr>
      </p:cxnSp>
      <p:cxnSp>
        <p:nvCxnSpPr>
          <p:cNvPr id="11" name="Straight Connector 6"/>
          <p:cNvCxnSpPr/>
          <p:nvPr/>
        </p:nvCxnSpPr>
        <p:spPr bwMode="auto">
          <a:xfrm>
            <a:off x="2690890" y="1489882"/>
            <a:ext cx="1048600" cy="830240"/>
          </a:xfrm>
          <a:prstGeom prst="straightConnector1">
            <a:avLst/>
          </a:prstGeom>
          <a:solidFill>
            <a:srgbClr val="66FF99"/>
          </a:solidFill>
          <a:ln w="9525" cap="flat" cmpd="sng" algn="ctr">
            <a:solidFill>
              <a:schemeClr val="bg1"/>
            </a:solidFill>
            <a:prstDash val="solid"/>
            <a:round/>
            <a:headEnd type="none" w="med" len="med"/>
            <a:tailEnd type="none" w="med" len="med"/>
          </a:ln>
          <a:effectLst/>
        </p:spPr>
      </p:cxnSp>
      <p:cxnSp>
        <p:nvCxnSpPr>
          <p:cNvPr id="13" name="Straight Connector 6"/>
          <p:cNvCxnSpPr/>
          <p:nvPr/>
        </p:nvCxnSpPr>
        <p:spPr bwMode="auto">
          <a:xfrm rot="10800000" flipV="1">
            <a:off x="2688609" y="1296537"/>
            <a:ext cx="464024" cy="177420"/>
          </a:xfrm>
          <a:prstGeom prst="straightConnector1">
            <a:avLst/>
          </a:prstGeom>
          <a:solidFill>
            <a:srgbClr val="66FF99"/>
          </a:solidFill>
          <a:ln w="9525" cap="flat" cmpd="sng" algn="ctr">
            <a:solidFill>
              <a:schemeClr val="bg1"/>
            </a:solidFill>
            <a:prstDash val="solid"/>
            <a:round/>
            <a:headEnd type="none" w="med" len="med"/>
            <a:tailEnd type="none" w="med" len="med"/>
          </a:ln>
          <a:effectLst/>
        </p:spPr>
      </p:cxnSp>
      <p:cxnSp>
        <p:nvCxnSpPr>
          <p:cNvPr id="16" name="Straight Connector 6"/>
          <p:cNvCxnSpPr/>
          <p:nvPr/>
        </p:nvCxnSpPr>
        <p:spPr bwMode="auto">
          <a:xfrm rot="16200000" flipH="1">
            <a:off x="4995085" y="3875965"/>
            <a:ext cx="2854653" cy="15921"/>
          </a:xfrm>
          <a:prstGeom prst="straightConnector1">
            <a:avLst/>
          </a:prstGeom>
          <a:solidFill>
            <a:srgbClr val="66FF99"/>
          </a:solidFill>
          <a:ln w="9525" cap="flat" cmpd="sng" algn="ctr">
            <a:solidFill>
              <a:schemeClr val="bg1"/>
            </a:solidFill>
            <a:prstDash val="solid"/>
            <a:round/>
            <a:headEnd type="none" w="med" len="med"/>
            <a:tailEnd type="none" w="med" len="med"/>
          </a:ln>
          <a:effectLst/>
        </p:spPr>
      </p:cxnSp>
      <p:cxnSp>
        <p:nvCxnSpPr>
          <p:cNvPr id="18" name="Straight Connector 6"/>
          <p:cNvCxnSpPr/>
          <p:nvPr/>
        </p:nvCxnSpPr>
        <p:spPr bwMode="auto">
          <a:xfrm rot="10800000" flipV="1">
            <a:off x="6414449" y="2210937"/>
            <a:ext cx="382137" cy="245660"/>
          </a:xfrm>
          <a:prstGeom prst="straightConnector1">
            <a:avLst/>
          </a:prstGeom>
          <a:solidFill>
            <a:srgbClr val="66FF99"/>
          </a:solidFill>
          <a:ln w="9525" cap="flat" cmpd="sng" algn="ctr">
            <a:solidFill>
              <a:schemeClr val="bg1"/>
            </a:solidFill>
            <a:prstDash val="solid"/>
            <a:round/>
            <a:headEnd type="none" w="med" len="med"/>
            <a:tailEnd type="none" w="med" len="med"/>
          </a:ln>
          <a:effectLst/>
        </p:spPr>
      </p:cxnSp>
      <p:cxnSp>
        <p:nvCxnSpPr>
          <p:cNvPr id="21" name="Straight Connector 6"/>
          <p:cNvCxnSpPr/>
          <p:nvPr/>
        </p:nvCxnSpPr>
        <p:spPr bwMode="auto">
          <a:xfrm rot="16200000" flipH="1">
            <a:off x="6546380" y="1455765"/>
            <a:ext cx="379860" cy="11368"/>
          </a:xfrm>
          <a:prstGeom prst="straightConnector1">
            <a:avLst/>
          </a:prstGeom>
          <a:solidFill>
            <a:srgbClr val="66FF99"/>
          </a:solidFill>
          <a:ln w="9525" cap="flat" cmpd="sng" algn="ctr">
            <a:solidFill>
              <a:schemeClr val="bg1"/>
            </a:solidFill>
            <a:prstDash val="solid"/>
            <a:round/>
            <a:headEnd type="none" w="med" len="med"/>
            <a:tailEnd type="none" w="med" len="med"/>
          </a:ln>
          <a:effectLst/>
        </p:spPr>
      </p:cxnSp>
      <p:pic>
        <p:nvPicPr>
          <p:cNvPr id="13318" name="Picture 6" descr="H:\Home\davidg\Template\Logos\tagpma-transp.gif"/>
          <p:cNvPicPr>
            <a:picLocks noChangeAspect="1" noChangeArrowheads="1"/>
          </p:cNvPicPr>
          <p:nvPr/>
        </p:nvPicPr>
        <p:blipFill>
          <a:blip r:embed="rId4"/>
          <a:srcRect/>
          <a:stretch>
            <a:fillRect/>
          </a:stretch>
        </p:blipFill>
        <p:spPr bwMode="auto">
          <a:xfrm>
            <a:off x="232013" y="4306684"/>
            <a:ext cx="1228298" cy="1000659"/>
          </a:xfrm>
          <a:prstGeom prst="rect">
            <a:avLst/>
          </a:prstGeom>
          <a:noFill/>
        </p:spPr>
      </p:pic>
      <p:pic>
        <p:nvPicPr>
          <p:cNvPr id="13320" name="Picture 8" descr="H:\Home\davidg\Template\Logos\eugridpma-color.png"/>
          <p:cNvPicPr>
            <a:picLocks noChangeAspect="1" noChangeArrowheads="1"/>
          </p:cNvPicPr>
          <p:nvPr/>
        </p:nvPicPr>
        <p:blipFill>
          <a:blip r:embed="rId5"/>
          <a:srcRect/>
          <a:stretch>
            <a:fillRect/>
          </a:stretch>
        </p:blipFill>
        <p:spPr bwMode="auto">
          <a:xfrm>
            <a:off x="4121623" y="4801539"/>
            <a:ext cx="2137876" cy="916872"/>
          </a:xfrm>
          <a:prstGeom prst="rect">
            <a:avLst/>
          </a:prstGeom>
          <a:noFill/>
          <a:effectLst/>
        </p:spPr>
      </p:pic>
      <p:pic>
        <p:nvPicPr>
          <p:cNvPr id="13321" name="Picture 9" descr="H:\Home\davidg\Template\Logos\APGridPMA_large.jpg"/>
          <p:cNvPicPr>
            <a:picLocks noChangeAspect="1" noChangeArrowheads="1"/>
          </p:cNvPicPr>
          <p:nvPr/>
        </p:nvPicPr>
        <p:blipFill>
          <a:blip r:embed="rId6"/>
          <a:srcRect/>
          <a:stretch>
            <a:fillRect/>
          </a:stretch>
        </p:blipFill>
        <p:spPr bwMode="auto">
          <a:xfrm>
            <a:off x="6646459" y="5241210"/>
            <a:ext cx="1871734" cy="472226"/>
          </a:xfrm>
          <a:prstGeom prst="rect">
            <a:avLst/>
          </a:prstGeom>
          <a:noFill/>
        </p:spPr>
      </p:pic>
      <p:sp>
        <p:nvSpPr>
          <p:cNvPr id="29" name="TextBox 28"/>
          <p:cNvSpPr txBox="1"/>
          <p:nvPr/>
        </p:nvSpPr>
        <p:spPr>
          <a:xfrm>
            <a:off x="0" y="5773003"/>
            <a:ext cx="6305266" cy="261610"/>
          </a:xfrm>
          <a:prstGeom prst="rect">
            <a:avLst/>
          </a:prstGeom>
          <a:noFill/>
        </p:spPr>
        <p:txBody>
          <a:bodyPr wrap="square" rtlCol="0">
            <a:spAutoFit/>
          </a:bodyPr>
          <a:lstStyle/>
          <a:p>
            <a:pPr algn="l"/>
            <a:r>
              <a:rPr lang="en-US" sz="1100" dirty="0" smtClean="0"/>
              <a:t>Green: regular national CA accredited; Yellow: accreditation in progress</a:t>
            </a:r>
            <a:endParaRPr lang="en-US" sz="1100" dirty="0"/>
          </a:p>
        </p:txBody>
      </p:sp>
      <p:sp>
        <p:nvSpPr>
          <p:cNvPr id="19" name="Footer Placeholder 18"/>
          <p:cNvSpPr>
            <a:spLocks noGrp="1"/>
          </p:cNvSpPr>
          <p:nvPr>
            <p:ph type="ftr" sz="quarter" idx="11"/>
          </p:nvPr>
        </p:nvSpPr>
        <p:spPr/>
        <p:txBody>
          <a:bodyPr/>
          <a:lstStyle/>
          <a:p>
            <a:pPr>
              <a:defRPr/>
            </a:pPr>
            <a:r>
              <a:rPr lang="en-US" smtClean="0"/>
              <a:t>International Symposium on Grid Computing</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IGTF Status Today</a:t>
            </a:r>
          </a:p>
        </p:txBody>
      </p:sp>
      <p:sp>
        <p:nvSpPr>
          <p:cNvPr id="14339" name="Content Placeholder 2"/>
          <p:cNvSpPr>
            <a:spLocks noGrp="1"/>
          </p:cNvSpPr>
          <p:nvPr>
            <p:ph idx="1"/>
          </p:nvPr>
        </p:nvSpPr>
        <p:spPr/>
        <p:txBody>
          <a:bodyPr/>
          <a:lstStyle/>
          <a:p>
            <a:pPr eaLnBrk="1" hangingPunct="1"/>
            <a:r>
              <a:rPr lang="en-US" sz="2400" dirty="0" smtClean="0"/>
              <a:t>Already 77 accredited authorities</a:t>
            </a:r>
          </a:p>
          <a:p>
            <a:pPr lvl="1" eaLnBrk="1" hangingPunct="1"/>
            <a:r>
              <a:rPr lang="en-US" sz="2000" dirty="0" smtClean="0"/>
              <a:t>EUGridPMA: 41 countries + 1 treaty </a:t>
            </a:r>
            <a:r>
              <a:rPr lang="en-US" sz="2000" dirty="0" err="1" smtClean="0"/>
              <a:t>organisation</a:t>
            </a:r>
            <a:endParaRPr lang="en-US" sz="2000" dirty="0" smtClean="0"/>
          </a:p>
          <a:p>
            <a:pPr lvl="1" eaLnBrk="1" hangingPunct="1"/>
            <a:r>
              <a:rPr lang="en-US" sz="2000" dirty="0" smtClean="0"/>
              <a:t>TAGPMA: 6 countries (but several authorities in US and BR)</a:t>
            </a:r>
          </a:p>
          <a:p>
            <a:pPr lvl="1" eaLnBrk="1" hangingPunct="1"/>
            <a:r>
              <a:rPr lang="en-US" sz="2000" dirty="0" err="1" smtClean="0"/>
              <a:t>APGridPMA</a:t>
            </a:r>
            <a:r>
              <a:rPr lang="en-US" sz="2000" dirty="0" smtClean="0"/>
              <a:t>: 7 countries and economic regions </a:t>
            </a:r>
            <a:br>
              <a:rPr lang="en-US" sz="2000" dirty="0" smtClean="0"/>
            </a:br>
            <a:r>
              <a:rPr lang="en-US" sz="2000" dirty="0" smtClean="0"/>
              <a:t>(with several authorities in CN, JP, TW)</a:t>
            </a:r>
          </a:p>
          <a:p>
            <a:pPr lvl="1" eaLnBrk="1" hangingPunct="1"/>
            <a:endParaRPr lang="en-US" sz="2000" dirty="0" smtClean="0"/>
          </a:p>
          <a:p>
            <a:pPr eaLnBrk="1" hangingPunct="1"/>
            <a:r>
              <a:rPr lang="en-US" sz="2400" dirty="0" smtClean="0"/>
              <a:t>About 10 Major Relying Party members</a:t>
            </a:r>
          </a:p>
          <a:p>
            <a:pPr lvl="1" eaLnBrk="1" hangingPunct="1"/>
            <a:r>
              <a:rPr lang="en-US" sz="2000" dirty="0" smtClean="0"/>
              <a:t>6 in Europe: DEISA, EGEE, LCG, OSG, SEE-GRID, TERENA</a:t>
            </a:r>
          </a:p>
          <a:p>
            <a:pPr lvl="1" eaLnBrk="1" hangingPunct="1"/>
            <a:r>
              <a:rPr lang="en-US" sz="2000" dirty="0" smtClean="0"/>
              <a:t>PRAGMA, </a:t>
            </a:r>
            <a:r>
              <a:rPr lang="en-US" sz="2000" dirty="0" err="1" smtClean="0"/>
              <a:t>TeraGrid</a:t>
            </a:r>
            <a:r>
              <a:rPr lang="en-US" sz="2000" dirty="0" smtClean="0"/>
              <a:t>, OSG , LCG in other PMAs as well</a:t>
            </a: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Slide Number Placeholder 4"/>
          <p:cNvSpPr>
            <a:spLocks noGrp="1"/>
          </p:cNvSpPr>
          <p:nvPr>
            <p:ph type="sldNum" sz="quarter" idx="12"/>
          </p:nvPr>
        </p:nvSpPr>
        <p:spPr/>
        <p:txBody>
          <a:bodyPr/>
          <a:lstStyle/>
          <a:p>
            <a:pPr>
              <a:defRPr/>
            </a:pPr>
            <a:fld id="{8CA5BDC3-490E-4051-87A9-DBD07A0E0366}"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International Symposium on Grid Computing</a:t>
            </a:r>
            <a:endParaRPr lang="en-US"/>
          </a:p>
        </p:txBody>
      </p:sp>
      <p:pic>
        <p:nvPicPr>
          <p:cNvPr id="7" name="Picture 20" descr="IGTF-logo-large"/>
          <p:cNvPicPr>
            <a:picLocks noChangeAspect="1" noChangeArrowheads="1"/>
          </p:cNvPicPr>
          <p:nvPr/>
        </p:nvPicPr>
        <p:blipFill>
          <a:blip r:embed="rId2"/>
          <a:srcRect/>
          <a:stretch>
            <a:fillRect/>
          </a:stretch>
        </p:blipFill>
        <p:spPr bwMode="auto">
          <a:xfrm>
            <a:off x="6858016" y="285728"/>
            <a:ext cx="2074865" cy="960343"/>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Different technologies, different profiles</a:t>
            </a:r>
            <a:endParaRPr lang="en-US" sz="3200" dirty="0"/>
          </a:p>
        </p:txBody>
      </p:sp>
      <p:sp>
        <p:nvSpPr>
          <p:cNvPr id="3" name="Content Placeholder 2"/>
          <p:cNvSpPr>
            <a:spLocks noGrp="1"/>
          </p:cNvSpPr>
          <p:nvPr>
            <p:ph idx="1"/>
          </p:nvPr>
        </p:nvSpPr>
        <p:spPr>
          <a:xfrm>
            <a:off x="838200" y="1295400"/>
            <a:ext cx="8040688" cy="942833"/>
          </a:xfrm>
        </p:spPr>
        <p:txBody>
          <a:bodyPr/>
          <a:lstStyle/>
          <a:p>
            <a:r>
              <a:rPr lang="en-US" sz="2400" dirty="0" smtClean="0"/>
              <a:t>The IGTF established a single trust fabric, incorporating authorities using different techniques </a:t>
            </a:r>
            <a:endParaRPr lang="en-US" sz="2400" dirty="0"/>
          </a:p>
        </p:txBody>
      </p:sp>
      <p:sp>
        <p:nvSpPr>
          <p:cNvPr id="4" name="Content Placeholder 2"/>
          <p:cNvSpPr txBox="1">
            <a:spLocks/>
          </p:cNvSpPr>
          <p:nvPr/>
        </p:nvSpPr>
        <p:spPr bwMode="auto">
          <a:xfrm>
            <a:off x="840472" y="2292824"/>
            <a:ext cx="3772471" cy="4323876"/>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rgbClr val="990000"/>
                </a:solidFill>
                <a:effectLst/>
                <a:uLnTx/>
                <a:uFillTx/>
                <a:latin typeface="Trebuchet MS" pitchFamily="34" charset="0"/>
                <a:ea typeface="+mn-ea"/>
                <a:cs typeface="+mn-cs"/>
              </a:rPr>
              <a:t>Common Elements</a:t>
            </a: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r>
              <a:rPr lang="en-US" sz="2000" i="0" kern="0" dirty="0" smtClean="0">
                <a:solidFill>
                  <a:srgbClr val="000066"/>
                </a:solidFill>
                <a:latin typeface="Trebuchet MS" pitchFamily="34" charset="0"/>
              </a:rPr>
              <a:t>Unique Subject Naming</a:t>
            </a: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r>
              <a:rPr lang="en-US" sz="2000" i="0" kern="0" dirty="0" smtClean="0">
                <a:solidFill>
                  <a:srgbClr val="000066"/>
                </a:solidFill>
                <a:latin typeface="Trebuchet MS" pitchFamily="34" charset="0"/>
              </a:rPr>
              <a:t>Identifier Association</a:t>
            </a: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en-US" sz="2000" b="0" i="0" u="none" strike="noStrike" kern="0" cap="none" spc="0" normalizeH="0" baseline="0" noProof="0" dirty="0" smtClean="0">
                <a:ln>
                  <a:noFill/>
                </a:ln>
                <a:solidFill>
                  <a:srgbClr val="000066"/>
                </a:solidFill>
                <a:effectLst/>
                <a:uLnTx/>
                <a:uFillTx/>
                <a:latin typeface="Trebuchet MS" pitchFamily="34" charset="0"/>
                <a:ea typeface="+mn-ea"/>
                <a:cs typeface="+mn-cs"/>
              </a:rPr>
              <a:t>Publication &amp; IPR</a:t>
            </a: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r>
              <a:rPr lang="en-US" sz="2000" i="0" kern="0" dirty="0" smtClean="0">
                <a:solidFill>
                  <a:srgbClr val="000066"/>
                </a:solidFill>
                <a:latin typeface="Trebuchet MS" pitchFamily="34" charset="0"/>
              </a:rPr>
              <a:t>Contact and</a:t>
            </a:r>
            <a:r>
              <a:rPr lang="en-US" sz="2000" i="0" kern="0" dirty="0">
                <a:solidFill>
                  <a:srgbClr val="000066"/>
                </a:solidFill>
                <a:latin typeface="Trebuchet MS" pitchFamily="34" charset="0"/>
              </a:rPr>
              <a:t/>
            </a:r>
            <a:br>
              <a:rPr lang="en-US" sz="2000" i="0" kern="0" dirty="0">
                <a:solidFill>
                  <a:srgbClr val="000066"/>
                </a:solidFill>
                <a:latin typeface="Trebuchet MS" pitchFamily="34" charset="0"/>
              </a:rPr>
            </a:br>
            <a:r>
              <a:rPr lang="en-US" sz="2000" i="0" kern="0" dirty="0" smtClean="0">
                <a:solidFill>
                  <a:srgbClr val="000066"/>
                </a:solidFill>
                <a:latin typeface="Trebuchet MS" pitchFamily="34" charset="0"/>
              </a:rPr>
              <a:t>incident response</a:t>
            </a: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en-US" sz="2000" b="0" i="0" u="none" strike="noStrike" kern="0" cap="none" spc="0" normalizeH="0" baseline="0" noProof="0" dirty="0" err="1" smtClean="0">
                <a:ln>
                  <a:noFill/>
                </a:ln>
                <a:solidFill>
                  <a:srgbClr val="000066"/>
                </a:solidFill>
                <a:effectLst/>
                <a:uLnTx/>
                <a:uFillTx/>
                <a:latin typeface="Trebuchet MS" pitchFamily="34" charset="0"/>
                <a:ea typeface="+mn-ea"/>
                <a:cs typeface="+mn-cs"/>
              </a:rPr>
              <a:t>Auditability</a:t>
            </a:r>
            <a:endParaRPr kumimoji="0" lang="en-US" sz="2000" b="0" i="0" u="none" strike="noStrike" kern="0" cap="none" spc="0" normalizeH="0" baseline="0" noProof="0" dirty="0">
              <a:ln>
                <a:noFill/>
              </a:ln>
              <a:solidFill>
                <a:srgbClr val="000066"/>
              </a:solidFill>
              <a:effectLst/>
              <a:uLnTx/>
              <a:uFillTx/>
              <a:latin typeface="Trebuchet MS" pitchFamily="34" charset="0"/>
              <a:ea typeface="+mn-ea"/>
              <a:cs typeface="+mn-cs"/>
            </a:endParaRPr>
          </a:p>
        </p:txBody>
      </p:sp>
      <p:sp>
        <p:nvSpPr>
          <p:cNvPr id="5" name="Content Placeholder 2"/>
          <p:cNvSpPr txBox="1">
            <a:spLocks/>
          </p:cNvSpPr>
          <p:nvPr/>
        </p:nvSpPr>
        <p:spPr bwMode="auto">
          <a:xfrm>
            <a:off x="4827961" y="2281450"/>
            <a:ext cx="3772471" cy="4323876"/>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rgbClr val="990000"/>
                </a:solidFill>
                <a:effectLst/>
                <a:uLnTx/>
                <a:uFillTx/>
                <a:latin typeface="Trebuchet MS" pitchFamily="34" charset="0"/>
                <a:ea typeface="+mn-ea"/>
                <a:cs typeface="+mn-cs"/>
              </a:rPr>
              <a:t>Profiles</a:t>
            </a: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r>
              <a:rPr lang="en-US" sz="2000" i="0" kern="0" dirty="0" smtClean="0">
                <a:solidFill>
                  <a:srgbClr val="000066"/>
                </a:solidFill>
                <a:latin typeface="Trebuchet MS" pitchFamily="34" charset="0"/>
              </a:rPr>
              <a:t>Classic</a:t>
            </a:r>
          </a:p>
          <a:p>
            <a:pPr marL="800100" lvl="1" indent="-342900" algn="l" eaLnBrk="0" hangingPunct="0">
              <a:spcBef>
                <a:spcPct val="20000"/>
              </a:spcBef>
              <a:buFont typeface="Symbol" pitchFamily="18" charset="2"/>
              <a:buChar char="·"/>
            </a:pPr>
            <a:r>
              <a:rPr lang="en-US" sz="1600" i="0" kern="0" dirty="0" smtClean="0">
                <a:solidFill>
                  <a:srgbClr val="000066"/>
                </a:solidFill>
                <a:latin typeface="Trebuchet MS" pitchFamily="34" charset="0"/>
              </a:rPr>
              <a:t>Real-time vetting</a:t>
            </a:r>
            <a:br>
              <a:rPr lang="en-US" sz="1600" i="0" kern="0" dirty="0" smtClean="0">
                <a:solidFill>
                  <a:srgbClr val="000066"/>
                </a:solidFill>
                <a:latin typeface="Trebuchet MS" pitchFamily="34" charset="0"/>
              </a:rPr>
            </a:br>
            <a:r>
              <a:rPr lang="en-US" sz="1600" i="0" kern="0" dirty="0" smtClean="0">
                <a:solidFill>
                  <a:srgbClr val="000066"/>
                </a:solidFill>
                <a:latin typeface="Trebuchet MS" pitchFamily="34" charset="0"/>
              </a:rPr>
              <a:t>(F2F or TTP)</a:t>
            </a:r>
          </a:p>
          <a:p>
            <a:pPr marL="800100" lvl="1" indent="-342900" algn="l" eaLnBrk="0" hangingPunct="0">
              <a:spcBef>
                <a:spcPct val="20000"/>
              </a:spcBef>
              <a:buFont typeface="Symbol" pitchFamily="18" charset="2"/>
              <a:buChar char="·"/>
            </a:pPr>
            <a:r>
              <a:rPr lang="en-US" sz="1600" i="0" kern="0" dirty="0" smtClean="0">
                <a:solidFill>
                  <a:srgbClr val="000066"/>
                </a:solidFill>
                <a:latin typeface="Trebuchet MS" pitchFamily="34" charset="0"/>
              </a:rPr>
              <a:t>13 months life time</a:t>
            </a: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r>
              <a:rPr kumimoji="0" lang="en-US" sz="2000" b="0" i="0" u="none" strike="noStrike" kern="0" cap="none" spc="0" normalizeH="0" baseline="0" noProof="0" dirty="0" smtClean="0">
                <a:ln>
                  <a:noFill/>
                </a:ln>
                <a:solidFill>
                  <a:srgbClr val="000066"/>
                </a:solidFill>
                <a:effectLst/>
                <a:uLnTx/>
                <a:uFillTx/>
                <a:latin typeface="Trebuchet MS" pitchFamily="34" charset="0"/>
                <a:ea typeface="+mn-ea"/>
                <a:cs typeface="+mn-cs"/>
              </a:rPr>
              <a:t>SLCS</a:t>
            </a:r>
          </a:p>
          <a:p>
            <a:pPr marL="800100" lvl="1" indent="-342900" algn="l" eaLnBrk="0" hangingPunct="0">
              <a:spcBef>
                <a:spcPct val="20000"/>
              </a:spcBef>
              <a:buFont typeface="Symbol" pitchFamily="18" charset="2"/>
              <a:buChar char="·"/>
            </a:pPr>
            <a:r>
              <a:rPr kumimoji="0" lang="en-US" sz="1600" b="0" i="0" u="none" strike="noStrike" kern="0" cap="none" spc="0" normalizeH="0" baseline="0" noProof="0" dirty="0" smtClean="0">
                <a:ln>
                  <a:noFill/>
                </a:ln>
                <a:solidFill>
                  <a:srgbClr val="000066"/>
                </a:solidFill>
                <a:effectLst/>
                <a:uLnTx/>
                <a:uFillTx/>
                <a:latin typeface="Trebuchet MS" pitchFamily="34" charset="0"/>
                <a:ea typeface="+mn-ea"/>
                <a:cs typeface="+mn-cs"/>
              </a:rPr>
              <a:t>Existing </a:t>
            </a:r>
            <a:r>
              <a:rPr kumimoji="0" lang="en-US" sz="1600" b="0" i="0" u="none" strike="noStrike" kern="0" cap="none" spc="0" normalizeH="0" baseline="0" noProof="0" dirty="0" err="1" smtClean="0">
                <a:ln>
                  <a:noFill/>
                </a:ln>
                <a:solidFill>
                  <a:srgbClr val="000066"/>
                </a:solidFill>
                <a:effectLst/>
                <a:uLnTx/>
                <a:uFillTx/>
                <a:latin typeface="Trebuchet MS" pitchFamily="34" charset="0"/>
                <a:ea typeface="+mn-ea"/>
                <a:cs typeface="+mn-cs"/>
              </a:rPr>
              <a:t>IdM</a:t>
            </a:r>
            <a:r>
              <a:rPr kumimoji="0" lang="en-US" sz="1600" b="0" i="0" u="none" strike="noStrike" kern="0" cap="none" spc="0" normalizeH="0" baseline="0" noProof="0" dirty="0" smtClean="0">
                <a:ln>
                  <a:noFill/>
                </a:ln>
                <a:solidFill>
                  <a:srgbClr val="000066"/>
                </a:solidFill>
                <a:effectLst/>
                <a:uLnTx/>
                <a:uFillTx/>
                <a:latin typeface="Trebuchet MS" pitchFamily="34" charset="0"/>
                <a:ea typeface="+mn-ea"/>
                <a:cs typeface="+mn-cs"/>
              </a:rPr>
              <a:t> databases</a:t>
            </a:r>
          </a:p>
          <a:p>
            <a:pPr marL="800100" lvl="1" indent="-342900" algn="l" eaLnBrk="0" hangingPunct="0">
              <a:spcBef>
                <a:spcPct val="20000"/>
              </a:spcBef>
              <a:buFont typeface="Symbol" pitchFamily="18" charset="2"/>
              <a:buChar char="·"/>
            </a:pPr>
            <a:r>
              <a:rPr lang="en-US" sz="1600" i="0" kern="0" dirty="0" smtClean="0">
                <a:solidFill>
                  <a:srgbClr val="000066"/>
                </a:solidFill>
                <a:latin typeface="Trebuchet MS" pitchFamily="34" charset="0"/>
              </a:rPr>
              <a:t>100k – 1Ms life time</a:t>
            </a:r>
            <a:endParaRPr kumimoji="0" lang="en-US" sz="1600" b="0" i="0" u="none" strike="noStrike" kern="0" cap="none" spc="0" normalizeH="0" baseline="0" noProof="0" dirty="0" smtClean="0">
              <a:ln>
                <a:noFill/>
              </a:ln>
              <a:solidFill>
                <a:srgbClr val="000066"/>
              </a:solidFill>
              <a:effectLst/>
              <a:uLnTx/>
              <a:uFillTx/>
              <a:latin typeface="Trebuchet MS"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Symbol" pitchFamily="18" charset="2"/>
              <a:buChar char="·"/>
              <a:tabLst/>
              <a:defRPr/>
            </a:pPr>
            <a:r>
              <a:rPr lang="en-US" sz="2000" i="0" kern="0" dirty="0" smtClean="0">
                <a:solidFill>
                  <a:srgbClr val="000066"/>
                </a:solidFill>
                <a:latin typeface="Trebuchet MS" pitchFamily="34" charset="0"/>
              </a:rPr>
              <a:t>MICS</a:t>
            </a:r>
          </a:p>
          <a:p>
            <a:pPr marL="800100" lvl="1" indent="-342900" algn="l" eaLnBrk="0" hangingPunct="0">
              <a:spcBef>
                <a:spcPct val="20000"/>
              </a:spcBef>
              <a:buFont typeface="Symbol" pitchFamily="18" charset="2"/>
              <a:buChar char="·"/>
            </a:pPr>
            <a:r>
              <a:rPr kumimoji="0" lang="en-US" sz="1600" b="0" i="0" u="none" strike="noStrike" kern="0" cap="none" spc="0" normalizeH="0" baseline="0" noProof="0" dirty="0" err="1" smtClean="0">
                <a:ln>
                  <a:noFill/>
                </a:ln>
                <a:solidFill>
                  <a:srgbClr val="000066"/>
                </a:solidFill>
                <a:effectLst/>
                <a:uLnTx/>
                <a:uFillTx/>
                <a:latin typeface="Trebuchet MS" pitchFamily="34" charset="0"/>
                <a:ea typeface="+mn-ea"/>
                <a:cs typeface="+mn-cs"/>
              </a:rPr>
              <a:t>IdM</a:t>
            </a:r>
            <a:r>
              <a:rPr kumimoji="0" lang="en-US" sz="1600" b="0" i="0" u="none" strike="noStrike" kern="0" cap="none" spc="0" normalizeH="0" baseline="0" noProof="0" dirty="0" smtClean="0">
                <a:ln>
                  <a:noFill/>
                </a:ln>
                <a:solidFill>
                  <a:srgbClr val="000066"/>
                </a:solidFill>
                <a:effectLst/>
                <a:uLnTx/>
                <a:uFillTx/>
                <a:latin typeface="Trebuchet MS" pitchFamily="34" charset="0"/>
                <a:ea typeface="+mn-ea"/>
                <a:cs typeface="+mn-cs"/>
              </a:rPr>
              <a:t> Federation</a:t>
            </a:r>
          </a:p>
          <a:p>
            <a:pPr marL="800100" lvl="1" indent="-342900" algn="l" eaLnBrk="0" hangingPunct="0">
              <a:spcBef>
                <a:spcPct val="20000"/>
              </a:spcBef>
              <a:buFont typeface="Symbol" pitchFamily="18" charset="2"/>
              <a:buChar char="·"/>
            </a:pPr>
            <a:r>
              <a:rPr kumimoji="0" lang="en-US" sz="1600" b="0" i="0" u="none" strike="noStrike" kern="0" cap="none" spc="0" normalizeH="0" noProof="0" dirty="0" smtClean="0">
                <a:ln>
                  <a:noFill/>
                </a:ln>
                <a:solidFill>
                  <a:srgbClr val="000066"/>
                </a:solidFill>
                <a:effectLst/>
                <a:uLnTx/>
                <a:uFillTx/>
                <a:latin typeface="Trebuchet MS" pitchFamily="34" charset="0"/>
                <a:ea typeface="+mn-ea"/>
                <a:cs typeface="+mn-cs"/>
              </a:rPr>
              <a:t>13 months max</a:t>
            </a:r>
            <a:endParaRPr kumimoji="0" lang="en-US" sz="1600" b="0" i="0" u="none" strike="noStrike" kern="0" cap="none" spc="0" normalizeH="0" baseline="0" noProof="0" dirty="0">
              <a:ln>
                <a:noFill/>
              </a:ln>
              <a:solidFill>
                <a:srgbClr val="000066"/>
              </a:solidFill>
              <a:effectLst/>
              <a:uLnTx/>
              <a:uFillTx/>
              <a:latin typeface="Trebuchet MS" pitchFamily="34" charset="0"/>
              <a:ea typeface="+mn-ea"/>
              <a:cs typeface="+mn-cs"/>
            </a:endParaRPr>
          </a:p>
        </p:txBody>
      </p:sp>
      <p:cxnSp>
        <p:nvCxnSpPr>
          <p:cNvPr id="7" name="Straight Connector 6"/>
          <p:cNvCxnSpPr/>
          <p:nvPr/>
        </p:nvCxnSpPr>
        <p:spPr bwMode="auto">
          <a:xfrm rot="16200000" flipH="1">
            <a:off x="2586250" y="4353629"/>
            <a:ext cx="4162568" cy="27295"/>
          </a:xfrm>
          <a:prstGeom prst="line">
            <a:avLst/>
          </a:prstGeom>
          <a:solidFill>
            <a:srgbClr val="66FF99"/>
          </a:solidFill>
          <a:ln w="9525" cap="flat" cmpd="sng" algn="ctr">
            <a:solidFill>
              <a:srgbClr val="000066"/>
            </a:solidFill>
            <a:prstDash val="solid"/>
            <a:round/>
            <a:headEnd type="none" w="med" len="med"/>
            <a:tailEnd type="none" w="med" len="med"/>
          </a:ln>
          <a:effectLst/>
        </p:spPr>
      </p:cxnSp>
      <p:sp>
        <p:nvSpPr>
          <p:cNvPr id="9" name="TextBox 8"/>
          <p:cNvSpPr txBox="1"/>
          <p:nvPr/>
        </p:nvSpPr>
        <p:spPr>
          <a:xfrm>
            <a:off x="2857488" y="6117926"/>
            <a:ext cx="3661445" cy="341131"/>
          </a:xfrm>
          <a:prstGeom prst="rect">
            <a:avLst/>
          </a:prstGeom>
          <a:solidFill>
            <a:srgbClr val="EAEAEA"/>
          </a:solidFill>
          <a:ln>
            <a:solidFill>
              <a:srgbClr val="002060"/>
            </a:solidFill>
          </a:ln>
          <a:effectLst>
            <a:glow rad="63500">
              <a:schemeClr val="accent4">
                <a:satMod val="175000"/>
                <a:alpha val="40000"/>
              </a:schemeClr>
            </a:glow>
          </a:effectLst>
        </p:spPr>
        <p:txBody>
          <a:bodyPr wrap="square" rtlCol="0">
            <a:spAutoFit/>
          </a:bodyPr>
          <a:lstStyle/>
          <a:p>
            <a:pPr algn="ctr"/>
            <a:r>
              <a:rPr lang="en-US" sz="1600" dirty="0" smtClean="0">
                <a:solidFill>
                  <a:srgbClr val="990000"/>
                </a:solidFill>
              </a:rPr>
              <a:t>https://www.eugridpma.org/guidelines/</a:t>
            </a:r>
            <a:endParaRPr lang="en-US" sz="1600" dirty="0">
              <a:solidFill>
                <a:srgbClr val="990000"/>
              </a:solidFill>
            </a:endParaRPr>
          </a:p>
        </p:txBody>
      </p:sp>
      <p:sp>
        <p:nvSpPr>
          <p:cNvPr id="8" name="Date Placeholder 7"/>
          <p:cNvSpPr>
            <a:spLocks noGrp="1"/>
          </p:cNvSpPr>
          <p:nvPr>
            <p:ph type="dt" sz="half" idx="10"/>
          </p:nvPr>
        </p:nvSpPr>
        <p:spPr/>
        <p:txBody>
          <a:bodyPr/>
          <a:lstStyle/>
          <a:p>
            <a:pPr>
              <a:defRPr/>
            </a:pPr>
            <a:r>
              <a:rPr lang="en-US" smtClean="0"/>
              <a:t>April 2009</a:t>
            </a:r>
            <a:endParaRPr lang="en-US"/>
          </a:p>
        </p:txBody>
      </p:sp>
      <p:sp>
        <p:nvSpPr>
          <p:cNvPr id="10" name="Slide Number Placeholder 9"/>
          <p:cNvSpPr>
            <a:spLocks noGrp="1"/>
          </p:cNvSpPr>
          <p:nvPr>
            <p:ph type="sldNum" sz="quarter" idx="12"/>
          </p:nvPr>
        </p:nvSpPr>
        <p:spPr/>
        <p:txBody>
          <a:bodyPr/>
          <a:lstStyle/>
          <a:p>
            <a:pPr>
              <a:defRPr/>
            </a:pPr>
            <a:fld id="{8CA5BDC3-490E-4051-87A9-DBD07A0E0366}" type="slidenum">
              <a:rPr lang="en-US" smtClean="0"/>
              <a:pPr>
                <a:defRPr/>
              </a:pPr>
              <a:t>8</a:t>
            </a:fld>
            <a:endParaRPr lang="en-US"/>
          </a:p>
        </p:txBody>
      </p:sp>
      <p:sp>
        <p:nvSpPr>
          <p:cNvPr id="11" name="Footer Placeholder 10"/>
          <p:cNvSpPr>
            <a:spLocks noGrp="1"/>
          </p:cNvSpPr>
          <p:nvPr>
            <p:ph type="ftr" sz="quarter" idx="11"/>
          </p:nvPr>
        </p:nvSpPr>
        <p:spPr/>
        <p:txBody>
          <a:bodyPr/>
          <a:lstStyle/>
          <a:p>
            <a:pPr>
              <a:defRPr/>
            </a:pPr>
            <a:r>
              <a:rPr lang="en-US" smtClean="0"/>
              <a:t>International Symposium on Grid Computing</a:t>
            </a:r>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3200" smtClean="0"/>
              <a:t>Guidelines: common elements in the IGTF</a:t>
            </a:r>
          </a:p>
        </p:txBody>
      </p:sp>
      <p:sp>
        <p:nvSpPr>
          <p:cNvPr id="21507" name="Rectangle 3"/>
          <p:cNvSpPr>
            <a:spLocks noGrp="1" noChangeArrowheads="1"/>
          </p:cNvSpPr>
          <p:nvPr>
            <p:ph type="body" idx="1"/>
          </p:nvPr>
        </p:nvSpPr>
        <p:spPr/>
        <p:txBody>
          <a:bodyPr/>
          <a:lstStyle/>
          <a:p>
            <a:pPr eaLnBrk="1" hangingPunct="1"/>
            <a:r>
              <a:rPr lang="en-GB" sz="2400" dirty="0" smtClean="0">
                <a:solidFill>
                  <a:srgbClr val="990000"/>
                </a:solidFill>
              </a:rPr>
              <a:t>Coordinated namespace</a:t>
            </a:r>
          </a:p>
          <a:p>
            <a:pPr lvl="1"/>
            <a:r>
              <a:rPr lang="en-GB" sz="2000" dirty="0" smtClean="0"/>
              <a:t>Subject names refer to a unique entity (person, host)</a:t>
            </a:r>
            <a:br>
              <a:rPr lang="en-GB" sz="2000" dirty="0" smtClean="0"/>
            </a:br>
            <a:r>
              <a:rPr lang="en-GB" sz="1400" i="1" dirty="0" smtClean="0"/>
              <a:t>‘</a:t>
            </a:r>
            <a:r>
              <a:rPr lang="en-US" sz="1400" i="1" dirty="0" smtClean="0"/>
              <a:t>Any single subject distinguished name (DN) in a </a:t>
            </a:r>
            <a:r>
              <a:rPr lang="en-US" sz="1400" i="1" dirty="0" err="1" smtClean="0"/>
              <a:t>certi</a:t>
            </a:r>
            <a:r>
              <a:rPr lang="en-US" sz="1400" i="1" dirty="0" smtClean="0"/>
              <a:t> </a:t>
            </a:r>
            <a:r>
              <a:rPr lang="en-US" sz="1400" i="1" dirty="0" err="1" smtClean="0"/>
              <a:t>ficate</a:t>
            </a:r>
            <a:r>
              <a:rPr lang="en-US" sz="1400" i="1" dirty="0" smtClean="0"/>
              <a:t> must be linked </a:t>
            </a:r>
            <a:br>
              <a:rPr lang="en-US" sz="1400" i="1" dirty="0" smtClean="0"/>
            </a:br>
            <a:r>
              <a:rPr lang="en-US" sz="1400" i="1" dirty="0" smtClean="0"/>
              <a:t>with one and only one entity for the whole lifetime of the service.’</a:t>
            </a:r>
            <a:endParaRPr lang="en-GB" sz="2000" i="1" dirty="0" smtClean="0"/>
          </a:p>
          <a:p>
            <a:pPr lvl="1" eaLnBrk="1" hangingPunct="1"/>
            <a:r>
              <a:rPr lang="en-GB" sz="2000" dirty="0" smtClean="0"/>
              <a:t>Used as a basis (directly or indirectly) for authorization</a:t>
            </a:r>
          </a:p>
          <a:p>
            <a:pPr eaLnBrk="1" hangingPunct="1"/>
            <a:r>
              <a:rPr lang="en-GB" sz="2400" dirty="0" smtClean="0">
                <a:solidFill>
                  <a:srgbClr val="990000"/>
                </a:solidFill>
              </a:rPr>
              <a:t>Common Naming</a:t>
            </a:r>
          </a:p>
          <a:p>
            <a:pPr lvl="1" eaLnBrk="1" hangingPunct="1"/>
            <a:r>
              <a:rPr lang="en-GB" sz="2000" dirty="0" smtClean="0"/>
              <a:t>Single distribution for all </a:t>
            </a:r>
            <a:r>
              <a:rPr lang="en-GB" sz="2000" dirty="0" smtClean="0"/>
              <a:t>PMAs</a:t>
            </a:r>
          </a:p>
          <a:p>
            <a:pPr lvl="1" eaLnBrk="1" hangingPunct="1"/>
            <a:endParaRPr lang="en-GB" sz="2000" dirty="0" smtClean="0"/>
          </a:p>
          <a:p>
            <a:pPr eaLnBrk="1" hangingPunct="1"/>
            <a:r>
              <a:rPr lang="en-GB" sz="2400" dirty="0" smtClean="0">
                <a:solidFill>
                  <a:srgbClr val="990000"/>
                </a:solidFill>
              </a:rPr>
              <a:t>Concerns and ‘incident’ handling</a:t>
            </a:r>
          </a:p>
          <a:p>
            <a:pPr lvl="1" eaLnBrk="1" hangingPunct="1"/>
            <a:r>
              <a:rPr lang="en-GB" sz="2000" dirty="0" smtClean="0"/>
              <a:t>Guaranteed point of contact, to raise issues and concerns</a:t>
            </a:r>
          </a:p>
          <a:p>
            <a:pPr eaLnBrk="1" hangingPunct="1"/>
            <a:r>
              <a:rPr lang="en-GB" sz="2400" dirty="0" smtClean="0">
                <a:solidFill>
                  <a:srgbClr val="990000"/>
                </a:solidFill>
              </a:rPr>
              <a:t>Requirement for documentation of processes</a:t>
            </a:r>
          </a:p>
          <a:p>
            <a:pPr lvl="1" eaLnBrk="1" hangingPunct="1"/>
            <a:r>
              <a:rPr lang="en-GB" sz="2000" dirty="0" smtClean="0"/>
              <a:t>PMA-disclosed, detailed policy and practice statement</a:t>
            </a:r>
          </a:p>
          <a:p>
            <a:pPr lvl="1" eaLnBrk="1" hangingPunct="1"/>
            <a:r>
              <a:rPr lang="en-GB" sz="2000" dirty="0" smtClean="0"/>
              <a:t>Open to auditing by federation peers</a:t>
            </a:r>
          </a:p>
        </p:txBody>
      </p:sp>
      <p:sp>
        <p:nvSpPr>
          <p:cNvPr id="4" name="Date Placeholder 3"/>
          <p:cNvSpPr>
            <a:spLocks noGrp="1"/>
          </p:cNvSpPr>
          <p:nvPr>
            <p:ph type="dt" sz="half" idx="10"/>
          </p:nvPr>
        </p:nvSpPr>
        <p:spPr/>
        <p:txBody>
          <a:bodyPr/>
          <a:lstStyle/>
          <a:p>
            <a:pPr>
              <a:defRPr/>
            </a:pPr>
            <a:r>
              <a:rPr lang="en-US" smtClean="0"/>
              <a:t>April 2009</a:t>
            </a:r>
            <a:endParaRPr lang="en-US"/>
          </a:p>
        </p:txBody>
      </p:sp>
      <p:sp>
        <p:nvSpPr>
          <p:cNvPr id="5" name="Slide Number Placeholder 4"/>
          <p:cNvSpPr>
            <a:spLocks noGrp="1"/>
          </p:cNvSpPr>
          <p:nvPr>
            <p:ph type="sldNum" sz="quarter" idx="12"/>
          </p:nvPr>
        </p:nvSpPr>
        <p:spPr/>
        <p:txBody>
          <a:bodyPr/>
          <a:lstStyle/>
          <a:p>
            <a:pPr>
              <a:defRPr/>
            </a:pPr>
            <a:fld id="{8CA5BDC3-490E-4051-87A9-DBD07A0E0366}"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International Symposium on Grid Computing</a:t>
            </a:r>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ikhef-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Nikhef-New</Template>
  <TotalTime>11547</TotalTime>
  <Words>1860</Words>
  <Application>Microsoft Office PowerPoint</Application>
  <PresentationFormat>On-screen Show (4:3)</PresentationFormat>
  <Paragraphs>459</Paragraphs>
  <Slides>40</Slides>
  <Notes>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Nikhef-New</vt:lpstr>
      <vt:lpstr>Worksheet</vt:lpstr>
      <vt:lpstr>Integrating Federations  in the International Grid Trust Fabric</vt:lpstr>
      <vt:lpstr>Grids, Eduroam, Federations</vt:lpstr>
      <vt:lpstr>Grid: Trust in ‘Virtual Communities’</vt:lpstr>
      <vt:lpstr>Grid: Where to Root Trust?</vt:lpstr>
      <vt:lpstr>Federation Model for Authentication</vt:lpstr>
      <vt:lpstr>International Grid Trust Federation</vt:lpstr>
      <vt:lpstr>IGTF Status Today</vt:lpstr>
      <vt:lpstr>Different technologies, different profiles</vt:lpstr>
      <vt:lpstr>Guidelines: common elements in the IGTF</vt:lpstr>
      <vt:lpstr>Guidelines: secured X.509 CAs</vt:lpstr>
      <vt:lpstr>Guidelines: short-lived credential service</vt:lpstr>
      <vt:lpstr>Specifics of a SLCS</vt:lpstr>
      <vt:lpstr>MICS vs SLCS</vt:lpstr>
      <vt:lpstr>Federations</vt:lpstr>
      <vt:lpstr>Federation basics</vt:lpstr>
      <vt:lpstr>Birth of Federation &amp; Confederation</vt:lpstr>
      <vt:lpstr>Slide 17</vt:lpstr>
      <vt:lpstr>Beyond the network</vt:lpstr>
      <vt:lpstr>Using the federation (example)</vt:lpstr>
      <vt:lpstr>Simplified Federation liaisons</vt:lpstr>
      <vt:lpstr>Key elements in national federations</vt:lpstr>
      <vt:lpstr>European Landscape</vt:lpstr>
      <vt:lpstr>Confederation, the eduGAIN model</vt:lpstr>
      <vt:lpstr>SP ‘multi-federation’</vt:lpstr>
      <vt:lpstr>Grid &amp; Federations - a logical combination</vt:lpstr>
      <vt:lpstr>A Federated Grid CA</vt:lpstr>
      <vt:lpstr>Constraints on a Federated Grid CA</vt:lpstr>
      <vt:lpstr>Matching the ‘easy’ requirements</vt:lpstr>
      <vt:lpstr>Matching the ‘harder’ requirements</vt:lpstr>
      <vt:lpstr>Where to put the onus of the service?</vt:lpstr>
      <vt:lpstr>Federated CAs: there already!</vt:lpstr>
      <vt:lpstr>SWITCH SLCS CA, since May 2007</vt:lpstr>
      <vt:lpstr>New: TERENA Grid CA Service</vt:lpstr>
      <vt:lpstr>TERENA Grid CA Pilot principles</vt:lpstr>
      <vt:lpstr>Every Federation is special</vt:lpstr>
      <vt:lpstr>Implementation</vt:lpstr>
      <vt:lpstr>SWITCHaai SLCS CA model</vt:lpstr>
      <vt:lpstr>Confusa model</vt:lpstr>
      <vt:lpstr>Federated CAs in Europe</vt:lpstr>
      <vt:lpstr>Joint vision and wide support</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Federations  in the International Grid Trust Fabric</dc:title>
  <dc:creator>davidg</dc:creator>
  <cp:lastModifiedBy>davidg</cp:lastModifiedBy>
  <cp:revision>46</cp:revision>
  <dcterms:created xsi:type="dcterms:W3CDTF">2009-03-21T21:12:53Z</dcterms:created>
  <dcterms:modified xsi:type="dcterms:W3CDTF">2009-04-21T03:56:28Z</dcterms:modified>
</cp:coreProperties>
</file>