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</p:sldMasterIdLst>
  <p:notesMasterIdLst>
    <p:notesMasterId r:id="rId42"/>
  </p:notesMasterIdLst>
  <p:handoutMasterIdLst>
    <p:handoutMasterId r:id="rId43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90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91" r:id="rId29"/>
    <p:sldId id="292" r:id="rId30"/>
    <p:sldId id="281" r:id="rId31"/>
    <p:sldId id="282" r:id="rId32"/>
    <p:sldId id="283" r:id="rId33"/>
    <p:sldId id="284" r:id="rId34"/>
    <p:sldId id="285" r:id="rId35"/>
    <p:sldId id="287" r:id="rId36"/>
    <p:sldId id="295" r:id="rId37"/>
    <p:sldId id="288" r:id="rId38"/>
    <p:sldId id="289" r:id="rId39"/>
    <p:sldId id="293" r:id="rId40"/>
    <p:sldId id="257" r:id="rId41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88B"/>
    <a:srgbClr val="6F25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74" autoAdjust="0"/>
    <p:restoredTop sz="94643"/>
  </p:normalViewPr>
  <p:slideViewPr>
    <p:cSldViewPr snapToGrid="0" snapToObjects="1">
      <p:cViewPr varScale="1">
        <p:scale>
          <a:sx n="125" d="100"/>
          <a:sy n="125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1109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088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3D88B"/>
                </a:solidFill>
              </a:defRPr>
            </a:lvl1pPr>
            <a:lvl2pPr marL="0" indent="0"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183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7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6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8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3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448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w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98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45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4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9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Relationship Id="rId4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76.xml"/><Relationship Id="rId41" Type="http://schemas.openxmlformats.org/officeDocument/2006/relationships/slideLayout" Target="../slideLayouts/slideLayout9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1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98" r:id="rId8"/>
    <p:sldLayoutId id="2147483736" r:id="rId9"/>
    <p:sldLayoutId id="2147483734" r:id="rId10"/>
    <p:sldLayoutId id="2147483724" r:id="rId11"/>
    <p:sldLayoutId id="2147483800" r:id="rId12"/>
    <p:sldLayoutId id="2147483733" r:id="rId13"/>
    <p:sldLayoutId id="2147483799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89" r:id="rId49"/>
    <p:sldLayoutId id="2147483690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at Nikhef and in the world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25.png"/><Relationship Id="rId21" Type="http://schemas.openxmlformats.org/officeDocument/2006/relationships/image" Target="../media/image61.png"/><Relationship Id="rId7" Type="http://schemas.openxmlformats.org/officeDocument/2006/relationships/image" Target="../media/image49.png"/><Relationship Id="rId12" Type="http://schemas.openxmlformats.org/officeDocument/2006/relationships/image" Target="../media/image45.wmf"/><Relationship Id="rId17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smtClean="0"/>
              <a:t>March 2023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astro</a:t>
            </a:r>
            <a:r>
              <a:rPr lang="en-US" dirty="0" smtClean="0"/>
              <a:t>)particle physics 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 smtClean="0"/>
              <a:t>Nikhef and in the world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Ignatius caput </a:t>
            </a:r>
            <a:r>
              <a:rPr lang="en-GB" dirty="0" err="1"/>
              <a:t>selectum</a:t>
            </a:r>
            <a:r>
              <a:rPr lang="en-GB" dirty="0"/>
              <a:t> </a:t>
            </a:r>
            <a:r>
              <a:rPr lang="en-GB" dirty="0" err="1"/>
              <a:t>deeltjesfysica</a:t>
            </a:r>
            <a:r>
              <a:rPr lang="en-GB" dirty="0"/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wlcg-world-and-NL-low" descr="wlcg-world-and-NL-low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28"/>
                  <p14:fade in="750"/>
                </p14:media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Distribution of data  and compute: ongoing"/>
          <p:cNvSpPr txBox="1"/>
          <p:nvPr/>
        </p:nvSpPr>
        <p:spPr>
          <a:xfrm>
            <a:off x="101393" y="191595"/>
            <a:ext cx="7144585" cy="407804"/>
          </a:xfrm>
          <a:prstGeom prst="rect">
            <a:avLst/>
          </a:prstGeom>
          <a:solidFill>
            <a:srgbClr val="D5D5D5">
              <a:alpha val="7878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rPr lang="en-GB" sz="2400" cap="none" dirty="0" smtClean="0">
                <a:solidFill>
                  <a:srgbClr val="E3D88B"/>
                </a:solidFill>
              </a:rPr>
              <a:t>Global </a:t>
            </a:r>
            <a:r>
              <a:rPr sz="2400" cap="none" dirty="0" smtClean="0">
                <a:solidFill>
                  <a:srgbClr val="E3D88B"/>
                </a:solidFill>
              </a:rPr>
              <a:t>distribution </a:t>
            </a:r>
            <a:r>
              <a:rPr sz="2400" cap="none" dirty="0">
                <a:solidFill>
                  <a:srgbClr val="E3D88B"/>
                </a:solidFill>
              </a:rPr>
              <a:t>of </a:t>
            </a:r>
            <a:r>
              <a:rPr sz="2400" cap="none" dirty="0" err="1" smtClean="0">
                <a:solidFill>
                  <a:srgbClr val="E3D88B"/>
                </a:solidFill>
              </a:rPr>
              <a:t>comput</a:t>
            </a:r>
            <a:r>
              <a:rPr lang="en-GB" sz="2400" cap="none" dirty="0" err="1" smtClean="0">
                <a:solidFill>
                  <a:srgbClr val="E3D88B"/>
                </a:solidFill>
              </a:rPr>
              <a:t>ing</a:t>
            </a:r>
            <a:r>
              <a:rPr lang="en-GB" sz="2400" cap="none" dirty="0" smtClean="0">
                <a:solidFill>
                  <a:srgbClr val="E3D88B"/>
                </a:solidFill>
              </a:rPr>
              <a:t> and data placement</a:t>
            </a:r>
            <a:endParaRPr sz="2400" cap="none" dirty="0">
              <a:solidFill>
                <a:srgbClr val="E3D88B"/>
              </a:solidFill>
            </a:endParaRPr>
          </a:p>
        </p:txBody>
      </p:sp>
      <p:sp>
        <p:nvSpPr>
          <p:cNvPr id="11" name="Extensions with SKA &amp; KM3NeT"/>
          <p:cNvSpPr txBox="1"/>
          <p:nvPr/>
        </p:nvSpPr>
        <p:spPr>
          <a:xfrm>
            <a:off x="2857968" y="4635788"/>
            <a:ext cx="5878212" cy="346249"/>
          </a:xfrm>
          <a:prstGeom prst="rect">
            <a:avLst/>
          </a:prstGeom>
          <a:solidFill>
            <a:srgbClr val="D5D5D5">
              <a:alpha val="7595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rPr lang="en-GB" sz="2000" cap="none" dirty="0" smtClean="0">
                <a:solidFill>
                  <a:srgbClr val="E3D88B"/>
                </a:solidFill>
              </a:rPr>
              <a:t>WLCG and EGI Advanced Computing for Research</a:t>
            </a:r>
            <a:endParaRPr sz="20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/>
              <a:t>WLCG NL-T1 and the Dutch National </a:t>
            </a:r>
            <a:r>
              <a:rPr lang="en-US" dirty="0" smtClean="0"/>
              <a:t>Infrastructure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8" y="2263475"/>
            <a:ext cx="3266613" cy="1714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r="-26611"/>
          <a:stretch/>
        </p:blipFill>
        <p:spPr>
          <a:xfrm rot="5400000">
            <a:off x="3947643" y="2079043"/>
            <a:ext cx="3274594" cy="2455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54" y="1669719"/>
            <a:ext cx="1338329" cy="2379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241" y="2173464"/>
            <a:ext cx="2341116" cy="1834406"/>
          </a:xfrm>
          <a:prstGeom prst="rect">
            <a:avLst/>
          </a:prstGeom>
          <a:ln>
            <a:solidFill>
              <a:srgbClr val="00479E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724" y="1669720"/>
            <a:ext cx="1217703" cy="1434484"/>
          </a:xfrm>
          <a:prstGeom prst="rect">
            <a:avLst/>
          </a:prstGeom>
        </p:spPr>
      </p:pic>
      <p:pic>
        <p:nvPicPr>
          <p:cNvPr id="12" name="Content Placeholder 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47DBBD31-E36F-BCEA-534E-D1321BE536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649" b="12351"/>
          <a:stretch/>
        </p:blipFill>
        <p:spPr>
          <a:xfrm>
            <a:off x="1254466" y="1771985"/>
            <a:ext cx="2684044" cy="1509774"/>
          </a:xfrm>
          <a:prstGeom prst="rect">
            <a:avLst/>
          </a:prstGeom>
        </p:spPr>
      </p:pic>
      <p:sp>
        <p:nvSpPr>
          <p:cNvPr id="47" name="Text Placeholder 46"/>
          <p:cNvSpPr>
            <a:spLocks noGrp="1"/>
          </p:cNvSpPr>
          <p:nvPr>
            <p:ph type="body" sz="quarter" idx="16"/>
          </p:nvPr>
        </p:nvSpPr>
        <p:spPr>
          <a:xfrm>
            <a:off x="230938" y="4173166"/>
            <a:ext cx="8667750" cy="151268"/>
          </a:xfrm>
        </p:spPr>
        <p:txBody>
          <a:bodyPr/>
          <a:lstStyle/>
          <a:p>
            <a:r>
              <a:rPr lang="en-GB" sz="900" dirty="0"/>
              <a:t>DNI and NL-T1 capacity from 2023 DNI NWO, LOFAR, and WLCG; see https://www.surf.nl/onderzoek-ict/toegang-tot-rekendiensten-aanvragen ; fuse-infra.nl</a:t>
            </a:r>
            <a:br>
              <a:rPr lang="en-GB" sz="900" dirty="0"/>
            </a:br>
            <a:r>
              <a:rPr lang="en-GB" sz="900" dirty="0"/>
              <a:t>SURF tape total: ~80 </a:t>
            </a:r>
            <a:r>
              <a:rPr lang="en-GB" sz="900" dirty="0" err="1"/>
              <a:t>PByte</a:t>
            </a:r>
            <a:r>
              <a:rPr lang="en-GB" sz="900" dirty="0"/>
              <a:t> by end 2022; image library at Schiphol </a:t>
            </a:r>
            <a:r>
              <a:rPr lang="en-GB" sz="900" dirty="0" err="1"/>
              <a:t>Rijk</a:t>
            </a:r>
            <a:r>
              <a:rPr lang="en-GB" sz="900" dirty="0"/>
              <a:t> from Sara </a:t>
            </a:r>
            <a:r>
              <a:rPr lang="en-GB" sz="900" dirty="0" err="1"/>
              <a:t>Ramezani</a:t>
            </a:r>
            <a:r>
              <a:rPr lang="en-GB" sz="900" dirty="0"/>
              <a:t>; </a:t>
            </a:r>
            <a:r>
              <a:rPr lang="en-GB" sz="900" dirty="0" err="1"/>
              <a:t>NikhefHousing</a:t>
            </a:r>
            <a:r>
              <a:rPr lang="en-GB" sz="900" dirty="0"/>
              <a:t>: https://www.nikhef.nl/housing/datacenter/floorplan/ </a:t>
            </a:r>
          </a:p>
          <a:p>
            <a:endParaRPr lang="en-GB" sz="900" dirty="0"/>
          </a:p>
        </p:txBody>
      </p:sp>
      <p:sp>
        <p:nvSpPr>
          <p:cNvPr id="48" name="TextBox 47"/>
          <p:cNvSpPr txBox="1"/>
          <p:nvPr/>
        </p:nvSpPr>
        <p:spPr>
          <a:xfrm>
            <a:off x="327660" y="790952"/>
            <a:ext cx="822669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cap="none" dirty="0">
                <a:solidFill>
                  <a:srgbClr val="E3D88B"/>
                </a:solidFill>
              </a:rPr>
              <a:t>Joint SURF &amp; Nikhef collective service – part of EGI, WLCG and FuSE</a:t>
            </a:r>
          </a:p>
          <a:p>
            <a:pPr defTabSz="825500"/>
            <a:r>
              <a:rPr lang="en-GB" sz="1600" cap="none" dirty="0">
                <a:solidFill>
                  <a:srgbClr val="E3D88B"/>
                </a:solidFill>
              </a:rPr>
              <a:t>hosts WLCG, but also LOFAR radio telescope data, and ~100 other projects</a:t>
            </a:r>
          </a:p>
          <a:p>
            <a:pPr defTabSz="825500"/>
            <a:r>
              <a:rPr lang="en-GB" sz="1600" cap="none" dirty="0">
                <a:solidFill>
                  <a:srgbClr val="E3D88B"/>
                </a:solidFill>
              </a:rPr>
              <a:t>59 </a:t>
            </a:r>
            <a:r>
              <a:rPr lang="en-GB" sz="1600" cap="none" dirty="0" err="1">
                <a:solidFill>
                  <a:srgbClr val="E3D88B"/>
                </a:solidFill>
              </a:rPr>
              <a:t>PByte</a:t>
            </a:r>
            <a:r>
              <a:rPr lang="en-GB" sz="1600" cap="none" dirty="0">
                <a:solidFill>
                  <a:srgbClr val="E3D88B"/>
                </a:solidFill>
              </a:rPr>
              <a:t> near-line storage (tape), 42.5 </a:t>
            </a:r>
            <a:r>
              <a:rPr lang="en-GB" sz="1600" cap="none" dirty="0" err="1">
                <a:solidFill>
                  <a:srgbClr val="E3D88B"/>
                </a:solidFill>
              </a:rPr>
              <a:t>PByte</a:t>
            </a:r>
            <a:r>
              <a:rPr lang="en-GB" sz="1600" cap="none" dirty="0">
                <a:solidFill>
                  <a:srgbClr val="E3D88B"/>
                </a:solidFill>
              </a:rPr>
              <a:t> on-line (disk), 27.6 k cores (</a:t>
            </a:r>
            <a:r>
              <a:rPr lang="en-GB" sz="1600" cap="none" dirty="0" err="1">
                <a:solidFill>
                  <a:srgbClr val="E3D88B"/>
                </a:solidFill>
              </a:rPr>
              <a:t>cpu</a:t>
            </a:r>
            <a:r>
              <a:rPr lang="en-GB" sz="1600" cap="none" dirty="0" smtClean="0">
                <a:solidFill>
                  <a:srgbClr val="E3D88B"/>
                </a:solidFill>
              </a:rPr>
              <a:t>)</a:t>
            </a:r>
            <a:endParaRPr lang="en-GB" sz="16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6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Single CPU scaling stopped around 2004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64319" y="841152"/>
            <a:ext cx="4981575" cy="31845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E3D88B"/>
                </a:solidFill>
              </a:rPr>
              <a:t>limitation is power, not circuit size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and clock frequency is most ‘power-hungry’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still some packages now @ TDP of </a:t>
            </a:r>
            <a:r>
              <a:rPr lang="en-US" sz="1400" dirty="0" smtClean="0">
                <a:solidFill>
                  <a:srgbClr val="E3D88B"/>
                </a:solidFill>
              </a:rPr>
              <a:t>400W</a:t>
            </a:r>
          </a:p>
          <a:p>
            <a:pPr lvl="1"/>
            <a:endParaRPr lang="en-US" sz="1600" dirty="0" smtClean="0">
              <a:solidFill>
                <a:srgbClr val="E3D88B"/>
              </a:solidFill>
            </a:endParaRPr>
          </a:p>
          <a:p>
            <a:r>
              <a:rPr lang="en-US" sz="1800" b="1" dirty="0" smtClean="0">
                <a:solidFill>
                  <a:srgbClr val="E3D88B"/>
                </a:solidFill>
              </a:rPr>
              <a:t>multiple cores on the same die helped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AMD EPYC Genoa (Zen 4) has 96 cores on die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Intel </a:t>
            </a:r>
            <a:r>
              <a:rPr lang="en-US" sz="1400" dirty="0" smtClean="0">
                <a:solidFill>
                  <a:srgbClr val="E3D88B"/>
                </a:solidFill>
              </a:rPr>
              <a:t>Cascade Lake AP </a:t>
            </a:r>
            <a:r>
              <a:rPr lang="en-US" sz="1400" dirty="0" smtClean="0">
                <a:solidFill>
                  <a:srgbClr val="E3D88B"/>
                </a:solidFill>
              </a:rPr>
              <a:t>looked like a </a:t>
            </a:r>
            <a:r>
              <a:rPr lang="en-US" sz="1400" dirty="0" err="1" smtClean="0">
                <a:solidFill>
                  <a:srgbClr val="E3D88B"/>
                </a:solidFill>
              </a:rPr>
              <a:t>cludge</a:t>
            </a:r>
            <a:endParaRPr lang="en-US" sz="1400" dirty="0" smtClean="0">
              <a:solidFill>
                <a:srgbClr val="E3D88B"/>
              </a:solidFill>
            </a:endParaRP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but now Sapphire Rapids appears better again</a:t>
            </a:r>
          </a:p>
          <a:p>
            <a:pPr lvl="1"/>
            <a:endParaRPr lang="en-US" sz="1600" dirty="0" smtClean="0">
              <a:solidFill>
                <a:srgbClr val="E3D88B"/>
              </a:solidFill>
            </a:endParaRPr>
          </a:p>
          <a:p>
            <a:r>
              <a:rPr lang="en-US" sz="1800" b="1" dirty="0" smtClean="0">
                <a:solidFill>
                  <a:srgbClr val="E3D88B"/>
                </a:solidFill>
              </a:rPr>
              <a:t>CPU </a:t>
            </a:r>
            <a:r>
              <a:rPr lang="en-US" sz="1800" b="1" dirty="0" smtClean="0">
                <a:solidFill>
                  <a:srgbClr val="E3D88B"/>
                </a:solidFill>
              </a:rPr>
              <a:t>design-level performance gains left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predictive execution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out-of-order execution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on-die parallelism (multi-core)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pre-fetching and multi-tier caching </a:t>
            </a:r>
          </a:p>
          <a:p>
            <a:pPr lvl="1"/>
            <a:r>
              <a:rPr lang="en-US" sz="1400" dirty="0" smtClean="0">
                <a:solidFill>
                  <a:srgbClr val="E3D88B"/>
                </a:solidFill>
              </a:rPr>
              <a:t>execution unit sharing (‘SMT’)</a:t>
            </a:r>
          </a:p>
          <a:p>
            <a:pPr marL="358775" lvl="1" indent="0">
              <a:buNone/>
            </a:pPr>
            <a:r>
              <a:rPr lang="en-US" sz="1400" i="1" dirty="0" smtClean="0">
                <a:solidFill>
                  <a:srgbClr val="E3D88B"/>
                </a:solidFill>
              </a:rPr>
              <a:t>but at increased risk for </a:t>
            </a:r>
            <a:r>
              <a:rPr lang="en-US" sz="1400" i="1" dirty="0" smtClean="0">
                <a:solidFill>
                  <a:srgbClr val="E3D88B"/>
                </a:solidFill>
              </a:rPr>
              <a:t>security/integrity</a:t>
            </a:r>
            <a:endParaRPr lang="en-US" sz="1400" dirty="0" smtClean="0">
              <a:solidFill>
                <a:srgbClr val="E3D88B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011738" y="4145729"/>
            <a:ext cx="3894137" cy="404813"/>
          </a:xfrm>
        </p:spPr>
        <p:txBody>
          <a:bodyPr/>
          <a:lstStyle/>
          <a:p>
            <a:pPr algn="r"/>
            <a:r>
              <a:rPr lang="en-US" sz="1100" dirty="0" smtClean="0">
                <a:solidFill>
                  <a:srgbClr val="E3D88B"/>
                </a:solidFill>
              </a:rPr>
              <a:t>Image: </a:t>
            </a:r>
            <a:r>
              <a:rPr lang="en-US" sz="1100" dirty="0">
                <a:solidFill>
                  <a:srgbClr val="E3D88B"/>
                </a:solidFill>
              </a:rPr>
              <a:t>Herb Sutter, </a:t>
            </a:r>
            <a:r>
              <a:rPr lang="en-US" sz="1100" i="1" dirty="0" err="1">
                <a:solidFill>
                  <a:srgbClr val="E3D88B"/>
                </a:solidFill>
              </a:rPr>
              <a:t>Dr.Dobbs</a:t>
            </a:r>
            <a:r>
              <a:rPr lang="en-US" sz="1100" i="1" dirty="0">
                <a:solidFill>
                  <a:srgbClr val="E3D88B"/>
                </a:solidFill>
              </a:rPr>
              <a:t> Journal </a:t>
            </a:r>
            <a:r>
              <a:rPr lang="en-US" sz="1100" dirty="0">
                <a:solidFill>
                  <a:srgbClr val="E3D88B"/>
                </a:solidFill>
              </a:rPr>
              <a:t>2004, updated 2009, </a:t>
            </a:r>
            <a:r>
              <a:rPr lang="en-US" sz="1100" dirty="0" smtClean="0">
                <a:solidFill>
                  <a:srgbClr val="E3D88B"/>
                </a:solidFill>
              </a:rPr>
              <a:t/>
            </a:r>
            <a:br>
              <a:rPr lang="en-US" sz="1100" dirty="0" smtClean="0">
                <a:solidFill>
                  <a:srgbClr val="E3D88B"/>
                </a:solidFill>
              </a:rPr>
            </a:br>
            <a:r>
              <a:rPr lang="en-US" sz="1100" dirty="0" smtClean="0">
                <a:solidFill>
                  <a:srgbClr val="E3D88B"/>
                </a:solidFill>
              </a:rPr>
              <a:t>see </a:t>
            </a:r>
            <a:r>
              <a:rPr lang="en-US" sz="1100" dirty="0">
                <a:solidFill>
                  <a:srgbClr val="E3D88B"/>
                </a:solidFill>
              </a:rPr>
              <a:t>http://</a:t>
            </a:r>
            <a:r>
              <a:rPr lang="en-US" sz="1100" dirty="0" smtClean="0">
                <a:solidFill>
                  <a:srgbClr val="E3D88B"/>
                </a:solidFill>
              </a:rPr>
              <a:t>www.gotw.ca/publications/concurrency-ddj.htm</a:t>
            </a:r>
            <a:endParaRPr lang="en-US" sz="1100" dirty="0">
              <a:solidFill>
                <a:srgbClr val="E3D88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06" y="897296"/>
            <a:ext cx="3196169" cy="3185160"/>
          </a:xfrm>
          <a:prstGeom prst="rect">
            <a:avLst/>
          </a:prstGeom>
          <a:solidFill>
            <a:srgbClr val="EAEAEA"/>
          </a:solidFill>
        </p:spPr>
      </p:pic>
    </p:spTree>
    <p:extLst>
      <p:ext uri="{BB962C8B-B14F-4D97-AF65-F5344CB8AC3E}">
        <p14:creationId xmlns:p14="http://schemas.microsoft.com/office/powerpoint/2010/main" val="22156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Fix the thing that didn’t scale well, CPU frequency??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84785" y="4227578"/>
            <a:ext cx="8667750" cy="151268"/>
          </a:xfrm>
        </p:spPr>
        <p:txBody>
          <a:bodyPr/>
          <a:lstStyle/>
          <a:p>
            <a:r>
              <a:rPr lang="en-US" dirty="0" smtClean="0"/>
              <a:t>LCO2 cooling of an AMD Ryzen </a:t>
            </a:r>
            <a:r>
              <a:rPr lang="en-US" dirty="0" err="1" smtClean="0"/>
              <a:t>Threadripper</a:t>
            </a:r>
            <a:r>
              <a:rPr lang="en-US" dirty="0" smtClean="0"/>
              <a:t> 3970X [56.38 °C] at 4600.1MHz processor (~1.5x nominal speed) sustained, </a:t>
            </a:r>
            <a:br>
              <a:rPr lang="en-US" dirty="0" smtClean="0"/>
            </a:br>
            <a:r>
              <a:rPr lang="en-US" dirty="0" smtClean="0"/>
              <a:t>using the Nikhef LCO2 test bench system (https://hwbot.org/submission/4539341)  - (Krista de </a:t>
            </a:r>
            <a:r>
              <a:rPr lang="en-US" dirty="0" err="1" smtClean="0"/>
              <a:t>Roo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Tristan </a:t>
            </a:r>
            <a:r>
              <a:rPr lang="en-US" dirty="0" err="1" smtClean="0"/>
              <a:t>Suerink</a:t>
            </a:r>
            <a:r>
              <a:rPr lang="en-US" dirty="0" smtClean="0"/>
              <a:t>)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59" y="667415"/>
            <a:ext cx="6336031" cy="35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… since you then need this around it …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080" y="4224726"/>
            <a:ext cx="7709580" cy="267356"/>
          </a:xfrm>
        </p:spPr>
        <p:txBody>
          <a:bodyPr/>
          <a:lstStyle/>
          <a:p>
            <a:r>
              <a:rPr lang="en-US" dirty="0"/>
              <a:t>Nikhef 2PA LCO2 cooling setup. Image from Bart </a:t>
            </a:r>
            <a:r>
              <a:rPr lang="en-US" dirty="0" err="1"/>
              <a:t>Verlaat</a:t>
            </a:r>
            <a:r>
              <a:rPr lang="en-US" dirty="0"/>
              <a:t>, Auke-Pieter </a:t>
            </a:r>
            <a:r>
              <a:rPr lang="en-US" dirty="0" err="1"/>
              <a:t>Colijn</a:t>
            </a:r>
            <a:r>
              <a:rPr lang="en-US" dirty="0"/>
              <a:t> </a:t>
            </a:r>
            <a:r>
              <a:rPr lang="en-US" i="1" dirty="0"/>
              <a:t>CO2 Cooling Developments for HEP Detectors </a:t>
            </a:r>
            <a:r>
              <a:rPr lang="en-US" dirty="0"/>
              <a:t>https://doi.org/10.22323/1.095.0031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606925"/>
            <a:ext cx="6318250" cy="501650"/>
          </a:xfrm>
        </p:spPr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09B7AD4A-C94A-7B42-9E17-606C7F366C4B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80" y="733579"/>
            <a:ext cx="7610520" cy="3491147"/>
          </a:xfrm>
          <a:prstGeom prst="rect">
            <a:avLst/>
          </a:prstGeom>
        </p:spPr>
      </p:pic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4572000" y="4874281"/>
            <a:ext cx="196483" cy="204040"/>
          </a:xfrm>
          <a:prstGeom prst="actionButtonForwardNext">
            <a:avLst/>
          </a:prstGeom>
          <a:solidFill>
            <a:schemeClr val="accent2"/>
          </a:solidFill>
          <a:ln>
            <a:solidFill>
              <a:srgbClr val="0047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290880" y="4845496"/>
            <a:ext cx="128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2"/>
                </a:solidFill>
              </a:rPr>
              <a:t>proceed to clusters</a:t>
            </a:r>
            <a:endParaRPr lang="en-GB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6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Accelerators – general purpose GPUs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4281679"/>
            <a:ext cx="8667750" cy="151268"/>
          </a:xfrm>
        </p:spPr>
        <p:txBody>
          <a:bodyPr/>
          <a:lstStyle/>
          <a:p>
            <a:r>
              <a:rPr lang="en-US" sz="900" dirty="0" smtClean="0"/>
              <a:t>Image: ‘Massively Parallel Computing with CUDA’</a:t>
            </a:r>
            <a:r>
              <a:rPr lang="en-GB" sz="900" dirty="0" smtClean="0"/>
              <a:t>, </a:t>
            </a:r>
            <a:r>
              <a:rPr lang="it-IT" sz="900" dirty="0" smtClean="0"/>
              <a:t>Antonino Tumeo Politecnico di Milano, </a:t>
            </a:r>
            <a:r>
              <a:rPr lang="en-GB" sz="900" dirty="0" smtClean="0"/>
              <a:t>https://www.ogf.org/OGF25/materials/1605/CUDA_Programming.pdf</a:t>
            </a:r>
            <a:br>
              <a:rPr lang="en-GB" sz="900" dirty="0" smtClean="0"/>
            </a:br>
            <a:r>
              <a:rPr lang="en-GB" sz="900" dirty="0" smtClean="0"/>
              <a:t>Floorplan image of die: AMD MI250 GPU, slide source: AMD</a:t>
            </a:r>
            <a:endParaRPr lang="en-US" sz="9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38125" y="2394859"/>
            <a:ext cx="3662363" cy="1730375"/>
          </a:xfrm>
        </p:spPr>
        <p:txBody>
          <a:bodyPr/>
          <a:lstStyle/>
          <a:p>
            <a:r>
              <a:rPr lang="en-US" sz="1600" dirty="0" smtClean="0">
                <a:solidFill>
                  <a:srgbClr val="E3D88B"/>
                </a:solidFill>
              </a:rPr>
              <a:t>but co-processing comes at a cost of moving data to and from the GPU</a:t>
            </a:r>
          </a:p>
          <a:p>
            <a:r>
              <a:rPr lang="en-US" sz="1600" dirty="0" smtClean="0">
                <a:solidFill>
                  <a:srgbClr val="E3D88B"/>
                </a:solidFill>
              </a:rPr>
              <a:t>often faster to keep computing and do selection &amp; conditionals later</a:t>
            </a:r>
          </a:p>
          <a:p>
            <a:r>
              <a:rPr lang="en-US" sz="1600" dirty="0" smtClean="0">
                <a:solidFill>
                  <a:srgbClr val="E3D88B"/>
                </a:solidFill>
              </a:rPr>
              <a:t>computation speed heavily depends on precision (even 4-bit precision is used)</a:t>
            </a:r>
          </a:p>
          <a:p>
            <a:r>
              <a:rPr lang="en-US" sz="1600" dirty="0" smtClean="0">
                <a:solidFill>
                  <a:srgbClr val="E3D88B"/>
                </a:solidFill>
              </a:rPr>
              <a:t>quite power hungry!</a:t>
            </a:r>
            <a:endParaRPr lang="en-GB" sz="1600" dirty="0">
              <a:solidFill>
                <a:srgbClr val="E3D88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872088"/>
            <a:ext cx="4780045" cy="1407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80" y="1873520"/>
            <a:ext cx="4303395" cy="23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8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If large-scale IT does not quite fit … ahum 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5" y="710660"/>
            <a:ext cx="7286625" cy="2943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24" y="2219720"/>
            <a:ext cx="2805122" cy="2003659"/>
          </a:xfrm>
          <a:prstGeom prst="rect">
            <a:avLst/>
          </a:prstGeom>
          <a:ln w="38100">
            <a:solidFill>
              <a:srgbClr val="6F2575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72940" y="3653885"/>
            <a:ext cx="437136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400" cap="none" dirty="0" err="1" smtClean="0">
                <a:solidFill>
                  <a:srgbClr val="E3D88B"/>
                </a:solidFill>
              </a:rPr>
              <a:t>SuperMicro</a:t>
            </a:r>
            <a:r>
              <a:rPr lang="en-GB" sz="1400" cap="none" dirty="0" smtClean="0">
                <a:solidFill>
                  <a:srgbClr val="E3D88B"/>
                </a:solidFill>
              </a:rPr>
              <a:t> (branded as ‘Lambda Blade’) </a:t>
            </a:r>
          </a:p>
          <a:p>
            <a:pPr defTabSz="825500"/>
            <a:r>
              <a:rPr lang="en-GB" sz="1400" cap="none" dirty="0" smtClean="0">
                <a:solidFill>
                  <a:srgbClr val="E3D88B"/>
                </a:solidFill>
              </a:rPr>
              <a:t>4U chassis, supporting 10 consumer-grade GPUs … </a:t>
            </a:r>
          </a:p>
          <a:p>
            <a:pPr defTabSz="825500"/>
            <a:r>
              <a:rPr lang="en-GB" sz="1400" cap="none" dirty="0" smtClean="0">
                <a:solidFill>
                  <a:srgbClr val="E3D88B"/>
                </a:solidFill>
              </a:rPr>
              <a:t>… with a bump</a:t>
            </a:r>
            <a:endParaRPr kumimoji="0" lang="en-GB" sz="1400" b="0" i="0" u="none" strike="noStrike" cap="none" spc="0" normalizeH="0" dirty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254" y="4266873"/>
            <a:ext cx="344325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 smtClean="0">
                <a:solidFill>
                  <a:srgbClr val="E3D88B"/>
                </a:solidFill>
              </a:rPr>
              <a:t>Image source: https</a:t>
            </a:r>
            <a:r>
              <a:rPr lang="en-GB" sz="1100" cap="none" dirty="0">
                <a:solidFill>
                  <a:srgbClr val="E3D88B"/>
                </a:solidFill>
              </a:rPr>
              <a:t>://</a:t>
            </a:r>
            <a:r>
              <a:rPr lang="en-GB" sz="1100" cap="none" dirty="0" smtClean="0">
                <a:solidFill>
                  <a:srgbClr val="E3D88B"/>
                </a:solidFill>
              </a:rPr>
              <a:t>lambdalabs.com/products/blade</a:t>
            </a:r>
            <a:endParaRPr kumimoji="0" lang="en-GB" sz="1100" b="0" i="0" u="none" strike="noStrike" cap="none" spc="0" normalizeH="0" dirty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41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Scaling up – beyond one lone motherboard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40" y="829955"/>
            <a:ext cx="6609556" cy="369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94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Physical farms: selecting the ‘worker nodes’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Image: Cluster ‘Lotenfeest’ at the Nikhef NDPF, acquired March 2020. Lenovo SR655 with AMD EPYC 7702P 64-Core single-socket</a:t>
            </a:r>
            <a:endParaRPr lang="en-GB" smtClean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38125" y="863546"/>
            <a:ext cx="4168775" cy="32527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E3D88B"/>
                </a:solidFill>
              </a:rPr>
              <a:t>For HTC applications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E3D88B"/>
                </a:solidFill>
              </a:rPr>
              <a:t>– like WLCG, SKA, </a:t>
            </a:r>
            <a:r>
              <a:rPr lang="en-US" sz="2000" dirty="0" err="1" smtClean="0">
                <a:solidFill>
                  <a:srgbClr val="E3D88B"/>
                </a:solidFill>
              </a:rPr>
              <a:t>WeNMR</a:t>
            </a:r>
            <a:r>
              <a:rPr lang="en-US" sz="2000" dirty="0">
                <a:solidFill>
                  <a:srgbClr val="E3D88B"/>
                </a:solidFill>
              </a:rPr>
              <a:t> </a:t>
            </a:r>
            <a:r>
              <a:rPr lang="en-US" sz="2000" dirty="0" smtClean="0">
                <a:solidFill>
                  <a:srgbClr val="E3D88B"/>
                </a:solidFill>
              </a:rPr>
              <a:t>– typically</a:t>
            </a:r>
          </a:p>
          <a:p>
            <a:pPr marL="0" indent="0">
              <a:buNone/>
            </a:pPr>
            <a:endParaRPr lang="en-US" sz="800" dirty="0" smtClean="0">
              <a:solidFill>
                <a:srgbClr val="E3D88B"/>
              </a:solidFill>
            </a:endParaRPr>
          </a:p>
          <a:p>
            <a:r>
              <a:rPr lang="en-US" sz="1600" b="1" dirty="0" smtClean="0">
                <a:solidFill>
                  <a:srgbClr val="E3D88B"/>
                </a:solidFill>
              </a:rPr>
              <a:t>balanced features for node throughput</a:t>
            </a:r>
            <a:br>
              <a:rPr lang="en-US" sz="1600" b="1" dirty="0" smtClean="0">
                <a:solidFill>
                  <a:srgbClr val="E3D88B"/>
                </a:solidFill>
              </a:rPr>
            </a:br>
            <a:r>
              <a:rPr lang="en-US" sz="1400" dirty="0" smtClean="0">
                <a:solidFill>
                  <a:srgbClr val="E3D88B"/>
                </a:solidFill>
              </a:rPr>
              <a:t>(CPU, storage, memory bandwidth, network)</a:t>
            </a:r>
            <a:endParaRPr lang="en-US" sz="1400" i="1" dirty="0" smtClean="0">
              <a:solidFill>
                <a:srgbClr val="E3D88B"/>
              </a:solidFill>
            </a:endParaRPr>
          </a:p>
          <a:p>
            <a:endParaRPr lang="en-US" sz="1600" b="1" dirty="0" smtClean="0">
              <a:solidFill>
                <a:srgbClr val="E3D88B"/>
              </a:solidFill>
            </a:endParaRPr>
          </a:p>
          <a:p>
            <a:r>
              <a:rPr lang="en-US" sz="1600" b="1" dirty="0" smtClean="0">
                <a:solidFill>
                  <a:srgbClr val="E3D88B"/>
                </a:solidFill>
              </a:rPr>
              <a:t>single-socket</a:t>
            </a:r>
            <a:r>
              <a:rPr lang="en-US" sz="1600" dirty="0" smtClean="0">
                <a:solidFill>
                  <a:srgbClr val="E3D88B"/>
                </a:solidFill>
              </a:rPr>
              <a:t> multicore systems are fine,</a:t>
            </a:r>
            <a:br>
              <a:rPr lang="en-US" sz="1600" dirty="0" smtClean="0">
                <a:solidFill>
                  <a:srgbClr val="E3D88B"/>
                </a:solidFill>
              </a:rPr>
            </a:br>
            <a:r>
              <a:rPr lang="en-US" sz="1600" dirty="0" smtClean="0">
                <a:solidFill>
                  <a:srgbClr val="E3D88B"/>
                </a:solidFill>
              </a:rPr>
              <a:t>typical: 64-128 cores per system</a:t>
            </a:r>
          </a:p>
          <a:p>
            <a:r>
              <a:rPr lang="en-US" sz="1600" b="1" dirty="0" smtClean="0">
                <a:solidFill>
                  <a:srgbClr val="E3D88B"/>
                </a:solidFill>
              </a:rPr>
              <a:t>network</a:t>
            </a:r>
            <a:r>
              <a:rPr lang="en-US" sz="1600" dirty="0" smtClean="0">
                <a:solidFill>
                  <a:srgbClr val="E3D88B"/>
                </a:solidFill>
              </a:rPr>
              <a:t>: 2x25Gbps</a:t>
            </a:r>
            <a:br>
              <a:rPr lang="en-US" sz="1600" dirty="0" smtClean="0">
                <a:solidFill>
                  <a:srgbClr val="E3D88B"/>
                </a:solidFill>
              </a:rPr>
            </a:br>
            <a:r>
              <a:rPr lang="en-US" sz="1200" dirty="0" smtClean="0">
                <a:solidFill>
                  <a:srgbClr val="E3D88B"/>
                </a:solidFill>
              </a:rPr>
              <a:t>(+ ‘out of band’ management like IPMI)</a:t>
            </a:r>
          </a:p>
          <a:p>
            <a:r>
              <a:rPr lang="en-US" sz="1600" b="1" dirty="0" smtClean="0">
                <a:solidFill>
                  <a:srgbClr val="E3D88B"/>
                </a:solidFill>
              </a:rPr>
              <a:t>memory</a:t>
            </a:r>
            <a:r>
              <a:rPr lang="en-US" sz="1600" dirty="0" smtClean="0">
                <a:solidFill>
                  <a:srgbClr val="E3D88B"/>
                </a:solidFill>
              </a:rPr>
              <a:t>: 8 </a:t>
            </a:r>
            <a:r>
              <a:rPr lang="en-US" sz="1600" dirty="0" err="1" smtClean="0">
                <a:solidFill>
                  <a:srgbClr val="E3D88B"/>
                </a:solidFill>
              </a:rPr>
              <a:t>GiB</a:t>
            </a:r>
            <a:r>
              <a:rPr lang="en-US" sz="1600" dirty="0" smtClean="0">
                <a:solidFill>
                  <a:srgbClr val="E3D88B"/>
                </a:solidFill>
              </a:rPr>
              <a:t>/core</a:t>
            </a:r>
          </a:p>
          <a:p>
            <a:r>
              <a:rPr lang="en-US" sz="1600" b="1" dirty="0" smtClean="0">
                <a:solidFill>
                  <a:srgbClr val="E3D88B"/>
                </a:solidFill>
              </a:rPr>
              <a:t>local disk</a:t>
            </a:r>
            <a:r>
              <a:rPr lang="en-US" sz="1600" dirty="0" smtClean="0">
                <a:solidFill>
                  <a:srgbClr val="E3D88B"/>
                </a:solidFill>
              </a:rPr>
              <a:t>: 4TB NVME </a:t>
            </a:r>
            <a:r>
              <a:rPr lang="en-US" sz="1600" dirty="0" err="1" smtClean="0">
                <a:solidFill>
                  <a:srgbClr val="E3D88B"/>
                </a:solidFill>
              </a:rPr>
              <a:t>PCIe</a:t>
            </a:r>
            <a:r>
              <a:rPr lang="en-US" sz="1600" dirty="0" smtClean="0">
                <a:solidFill>
                  <a:srgbClr val="E3D88B"/>
                </a:solidFill>
              </a:rPr>
              <a:t> Gen4 x4</a:t>
            </a:r>
          </a:p>
          <a:p>
            <a:pPr marL="0" indent="0">
              <a:buNone/>
              <a:tabLst>
                <a:tab pos="342900" algn="l"/>
              </a:tabLst>
            </a:pPr>
            <a:r>
              <a:rPr lang="en-US" sz="1600" dirty="0" smtClean="0">
                <a:solidFill>
                  <a:srgbClr val="E3D88B"/>
                </a:solidFill>
              </a:rPr>
              <a:t>+	space (physical + power) to add </a:t>
            </a:r>
            <a:r>
              <a:rPr lang="en-US" sz="1600" b="1" dirty="0" smtClean="0">
                <a:solidFill>
                  <a:srgbClr val="E3D88B"/>
                </a:solidFill>
              </a:rPr>
              <a:t>GPU</a:t>
            </a:r>
            <a:r>
              <a:rPr lang="en-US" sz="1600" dirty="0" smtClean="0">
                <a:solidFill>
                  <a:srgbClr val="E3D88B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235" y="863546"/>
            <a:ext cx="4540640" cy="33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988" y="1321174"/>
            <a:ext cx="2362887" cy="11453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WLCG computing – conveniently parallel</a:t>
            </a:r>
            <a:endParaRPr lang="en-GB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190481" y="3970118"/>
            <a:ext cx="5634037" cy="693738"/>
          </a:xfrm>
        </p:spPr>
        <p:txBody>
          <a:bodyPr/>
          <a:lstStyle/>
          <a:p>
            <a:r>
              <a:rPr lang="en-US" sz="1800" dirty="0" smtClean="0">
                <a:solidFill>
                  <a:schemeClr val="tx2"/>
                </a:solidFill>
              </a:rPr>
              <a:t>‘like milking cows’ (if you feed them lots of power first)</a:t>
            </a:r>
          </a:p>
          <a:p>
            <a:r>
              <a:rPr lang="en-US" sz="1800" dirty="0">
                <a:solidFill>
                  <a:schemeClr val="tx2"/>
                </a:solidFill>
              </a:rPr>
              <a:t>parallel access to data comes at a cost of high </a:t>
            </a:r>
            <a:r>
              <a:rPr lang="en-US" sz="1800" dirty="0" smtClean="0">
                <a:solidFill>
                  <a:schemeClr val="tx2"/>
                </a:solidFill>
              </a:rPr>
              <a:t>IOPS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12" y="2894263"/>
            <a:ext cx="493295" cy="2858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935" y="3228688"/>
            <a:ext cx="1107472" cy="630080"/>
          </a:xfrm>
          <a:prstGeom prst="rect">
            <a:avLst/>
          </a:prstGeom>
        </p:spPr>
      </p:pic>
      <p:sp>
        <p:nvSpPr>
          <p:cNvPr id="14" name="Flowchart: Magnetic Disk 13"/>
          <p:cNvSpPr/>
          <p:nvPr/>
        </p:nvSpPr>
        <p:spPr>
          <a:xfrm>
            <a:off x="6127840" y="3299149"/>
            <a:ext cx="562970" cy="519678"/>
          </a:xfrm>
          <a:prstGeom prst="flowChartMagneticDisk">
            <a:avLst/>
          </a:prstGeom>
          <a:solidFill>
            <a:srgbClr val="E3D88A"/>
          </a:solidFill>
          <a:ln w="381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defTabSz="342900" hangingPunct="0"/>
            <a:endParaRPr lang="en-GB" sz="12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0115" y="1368047"/>
            <a:ext cx="1779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 hangingPunct="0"/>
            <a:r>
              <a:rPr lang="en-US" sz="1500" b="1" dirty="0">
                <a:solidFill>
                  <a:srgbClr val="6F2575"/>
                </a:solidFill>
                <a:latin typeface="Akkurat Std Bold" panose="02000803000000000000" pitchFamily="2" charset="0"/>
                <a:sym typeface="Helvetica Neue"/>
              </a:rPr>
              <a:t>?</a:t>
            </a:r>
            <a:endParaRPr lang="en-GB" sz="1500" b="1" dirty="0">
              <a:solidFill>
                <a:srgbClr val="6F2575"/>
              </a:solidFill>
              <a:latin typeface="Akkurat Std Bold" panose="02000803000000000000" pitchFamily="2" charset="0"/>
              <a:sym typeface="Helvetica Neue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30" y="1462413"/>
            <a:ext cx="1742182" cy="126169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8" name="Flowchart: Summing Junction 17"/>
          <p:cNvSpPr/>
          <p:nvPr/>
        </p:nvSpPr>
        <p:spPr>
          <a:xfrm>
            <a:off x="4314138" y="2607144"/>
            <a:ext cx="748665" cy="367873"/>
          </a:xfrm>
          <a:prstGeom prst="flowChartSummingJunction">
            <a:avLst/>
          </a:prstGeom>
          <a:solidFill>
            <a:srgbClr val="6F2575"/>
          </a:solidFill>
          <a:ln w="57150" cap="flat">
            <a:solidFill>
              <a:srgbClr val="E3D88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defTabSz="342900" hangingPunct="0"/>
            <a:endParaRPr lang="en-GB" sz="12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4688470" y="941766"/>
            <a:ext cx="1637348" cy="398234"/>
          </a:xfrm>
          <a:prstGeom prst="cloudCallout">
            <a:avLst/>
          </a:prstGeom>
          <a:solidFill>
            <a:srgbClr val="E3D88A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defTabSz="342900" hangingPunct="0"/>
            <a:endParaRPr lang="en-GB" sz="12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06" y="606134"/>
            <a:ext cx="2711053" cy="4893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07" y="1095481"/>
            <a:ext cx="2711053" cy="4893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73" y="961757"/>
            <a:ext cx="2511028" cy="2464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73" y="1665433"/>
            <a:ext cx="2511028" cy="2464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73" y="2452789"/>
            <a:ext cx="2511028" cy="2464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04" y="3292166"/>
            <a:ext cx="2511028" cy="2464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63" y="3972356"/>
            <a:ext cx="2511028" cy="2464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36" y="2900813"/>
            <a:ext cx="435396" cy="2912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0" y="3640765"/>
            <a:ext cx="474401" cy="318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73" y="662008"/>
            <a:ext cx="2511028" cy="2464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03" y="2059111"/>
            <a:ext cx="2511028" cy="2464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03" y="2870201"/>
            <a:ext cx="2511028" cy="2464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993" y="4339013"/>
            <a:ext cx="2511028" cy="2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5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083E-6 1.85185E-7 L -0.74303 -0.295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5" y="-14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95062E-6 L -0.68541 0.148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71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59121 -0.0546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US" sz="2400" dirty="0" smtClean="0"/>
              <a:t>Data at the </a:t>
            </a:r>
            <a:r>
              <a:rPr lang="en-US" sz="2400" dirty="0"/>
              <a:t>Large Hadron Collider at CERN</a:t>
            </a:r>
            <a:endParaRPr lang="en-GB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20920" y="697451"/>
            <a:ext cx="6209040" cy="4315364"/>
            <a:chOff x="1433757" y="408826"/>
            <a:chExt cx="6209040" cy="4315364"/>
          </a:xfrm>
        </p:grpSpPr>
        <p:grpSp>
          <p:nvGrpSpPr>
            <p:cNvPr id="13" name="Group 12"/>
            <p:cNvGrpSpPr/>
            <p:nvPr/>
          </p:nvGrpSpPr>
          <p:grpSpPr>
            <a:xfrm>
              <a:off x="1433757" y="408826"/>
              <a:ext cx="6209040" cy="4315364"/>
              <a:chOff x="4212" y="0"/>
              <a:chExt cx="9139788" cy="68580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12" y="0"/>
                <a:ext cx="9139788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932040" y="3796784"/>
                <a:ext cx="1008112" cy="136040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5400092" y="3236979"/>
                <a:ext cx="2484276" cy="40690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815916" y="2080267"/>
                <a:ext cx="612068" cy="86868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627784" y="3643879"/>
                <a:ext cx="1188132" cy="141730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006422" y="2852935"/>
                <a:ext cx="2629112" cy="1124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~ 50 </a:t>
                </a:r>
                <a:r>
                  <a:rPr lang="en-US" sz="2000" b="1" cap="none" dirty="0" err="1" smtClean="0">
                    <a:solidFill>
                      <a:srgbClr val="E3D88B"/>
                    </a:solidFill>
                    <a:latin typeface="+mj-lt"/>
                  </a:rPr>
                  <a:t>PiB</a:t>
                </a:r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/year</a:t>
                </a:r>
              </a:p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primary data</a:t>
                </a:r>
              </a:p>
            </p:txBody>
          </p:sp>
        </p:grp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2681" y="3090988"/>
              <a:ext cx="1747364" cy="1496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glow rad="101600">
                <a:schemeClr val="tx2">
                  <a:alpha val="60000"/>
                </a:schemeClr>
              </a:glo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6" y="1507434"/>
            <a:ext cx="1878077" cy="2453742"/>
          </a:xfrm>
          <a:prstGeom prst="rect">
            <a:avLst/>
          </a:prstGeom>
          <a:ln>
            <a:solidFill>
              <a:srgbClr val="00479E"/>
            </a:solidFill>
          </a:ln>
        </p:spPr>
      </p:pic>
      <p:sp>
        <p:nvSpPr>
          <p:cNvPr id="18" name="Right Arrow 17"/>
          <p:cNvSpPr/>
          <p:nvPr/>
        </p:nvSpPr>
        <p:spPr>
          <a:xfrm>
            <a:off x="2332036" y="1705651"/>
            <a:ext cx="265578" cy="1799129"/>
          </a:xfrm>
          <a:prstGeom prst="rightArrow">
            <a:avLst/>
          </a:prstGeom>
          <a:solidFill>
            <a:schemeClr val="accent2"/>
          </a:solidFill>
          <a:ln>
            <a:solidFill>
              <a:srgbClr val="0047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53945" y="697451"/>
            <a:ext cx="8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E3D88B"/>
                </a:solidFill>
              </a:rPr>
              <a:t>1964</a:t>
            </a:r>
            <a:endParaRPr lang="en-GB" sz="2000" b="1" dirty="0">
              <a:solidFill>
                <a:srgbClr val="E3D88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2" y="1272189"/>
            <a:ext cx="1916466" cy="2490876"/>
          </a:xfrm>
          <a:prstGeom prst="rect">
            <a:avLst/>
          </a:prstGeom>
          <a:ln>
            <a:solidFill>
              <a:srgbClr val="00479E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53340" y="4055055"/>
            <a:ext cx="3550920" cy="552266"/>
          </a:xfrm>
        </p:spPr>
        <p:txBody>
          <a:bodyPr/>
          <a:lstStyle/>
          <a:p>
            <a:r>
              <a:rPr lang="en-US" sz="1400" b="1" dirty="0" smtClean="0"/>
              <a:t>P. Higgs, Phys. Rev. Lett. 13, 508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 smtClean="0"/>
              <a:t>16823 characters, 165kByte PDF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11260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NDPF ‘WLCG and Dutch National Infra’ cluster</a:t>
            </a:r>
            <a:endParaRPr lang="en-GB" dirty="0"/>
          </a:p>
        </p:txBody>
      </p:sp>
      <p:sp>
        <p:nvSpPr>
          <p:cNvPr id="61" name="Text Placeholder 60"/>
          <p:cNvSpPr>
            <a:spLocks noGrp="1"/>
          </p:cNvSpPr>
          <p:nvPr>
            <p:ph type="body" sz="quarter" idx="16"/>
          </p:nvPr>
        </p:nvSpPr>
        <p:spPr>
          <a:xfrm>
            <a:off x="238125" y="4281679"/>
            <a:ext cx="8667750" cy="151268"/>
          </a:xfrm>
        </p:spPr>
        <p:txBody>
          <a:bodyPr/>
          <a:lstStyle/>
          <a:p>
            <a:r>
              <a:rPr lang="en-US" sz="900" dirty="0"/>
              <a:t>drainage event on Sept 27 are nodes being moved to the LIGO-VIRGO specific cluster; Source: NDPF Statistics overview, https://www.nikhef.nl/pdp/doc/stats/</a:t>
            </a:r>
            <a:br>
              <a:rPr lang="en-US" sz="900" dirty="0"/>
            </a:br>
            <a:r>
              <a:rPr lang="en-US" sz="900" dirty="0"/>
              <a:t>‘other’ waiting jobs are almost all for the Auger experiment  - </a:t>
            </a:r>
            <a:r>
              <a:rPr lang="en-US" sz="900" dirty="0" err="1"/>
              <a:t>GRISview</a:t>
            </a:r>
            <a:r>
              <a:rPr lang="en-US" sz="900" dirty="0"/>
              <a:t> images: Jeff </a:t>
            </a:r>
            <a:r>
              <a:rPr lang="en-US" sz="900" dirty="0" err="1"/>
              <a:t>Templon</a:t>
            </a:r>
            <a:r>
              <a:rPr lang="en-US" sz="900" dirty="0"/>
              <a:t> for NDPF and STBC</a:t>
            </a:r>
            <a:endParaRPr lang="en-GB" sz="900" dirty="0"/>
          </a:p>
          <a:p>
            <a:endParaRPr lang="en-US" sz="900" dirty="0"/>
          </a:p>
          <a:p>
            <a:endParaRPr lang="en-GB" sz="900" dirty="0"/>
          </a:p>
          <a:p>
            <a:endParaRPr lang="en-GB" sz="9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10" y="2761389"/>
            <a:ext cx="7120328" cy="1497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86" y="2776638"/>
            <a:ext cx="710360" cy="2537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41645" y="880396"/>
            <a:ext cx="342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chemeClr val="accent3"/>
                </a:solidFill>
              </a:rPr>
              <a:t>period: March 2021 .. October 2022</a:t>
            </a:r>
            <a:endParaRPr lang="en-GB" sz="1600" cap="none" dirty="0">
              <a:solidFill>
                <a:schemeClr val="accent3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1233464"/>
            <a:ext cx="8326437" cy="14117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63900" y="2818905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rgbClr val="6F2575"/>
                </a:solidFill>
              </a:rPr>
              <a:t>Waiting jobs (Week 40, 2022)</a:t>
            </a:r>
            <a:endParaRPr lang="en-GB" sz="1600" cap="none" dirty="0">
              <a:solidFill>
                <a:srgbClr val="6F257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016" y="777860"/>
            <a:ext cx="2246128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none" dirty="0" smtClean="0">
                <a:solidFill>
                  <a:srgbClr val="6F2575"/>
                </a:solidFill>
              </a:rPr>
              <a:t>Running jobs:</a:t>
            </a:r>
            <a:endParaRPr lang="en-GB" cap="none" dirty="0">
              <a:solidFill>
                <a:srgbClr val="6F257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27030" y="3391272"/>
            <a:ext cx="1083951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none" dirty="0" smtClean="0">
                <a:solidFill>
                  <a:srgbClr val="00479E"/>
                </a:solidFill>
              </a:rPr>
              <a:t># jobs</a:t>
            </a:r>
            <a:endParaRPr lang="en-GB" cap="none" dirty="0">
              <a:solidFill>
                <a:srgbClr val="00479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96644" y="1636048"/>
            <a:ext cx="1083951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none" dirty="0" smtClean="0">
                <a:solidFill>
                  <a:srgbClr val="00479E"/>
                </a:solidFill>
              </a:rPr>
              <a:t># jobs</a:t>
            </a:r>
            <a:endParaRPr lang="en-GB" cap="none" dirty="0">
              <a:solidFill>
                <a:srgbClr val="0047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2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of more than one …</a:t>
            </a:r>
            <a:endParaRPr lang="en-GB" dirty="0"/>
          </a:p>
        </p:txBody>
      </p:sp>
      <p:sp>
        <p:nvSpPr>
          <p:cNvPr id="24" name="Subtitle 2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&gt; 1 system</a:t>
            </a:r>
          </a:p>
          <a:p>
            <a:r>
              <a:rPr lang="en-US" dirty="0"/>
              <a:t>&gt; 1 site</a:t>
            </a:r>
            <a:endParaRPr lang="en-US" dirty="0" smtClean="0"/>
          </a:p>
          <a:p>
            <a:r>
              <a:rPr lang="en-US" dirty="0"/>
              <a:t>&gt; 1 user </a:t>
            </a:r>
            <a:r>
              <a:rPr lang="en-US" dirty="0" smtClean="0"/>
              <a:t>group</a:t>
            </a:r>
          </a:p>
          <a:p>
            <a:r>
              <a:rPr lang="en-US" dirty="0"/>
              <a:t>&gt; 1 organization</a:t>
            </a:r>
            <a:endParaRPr lang="en-US" dirty="0" smtClean="0"/>
          </a:p>
          <a:p>
            <a:r>
              <a:rPr lang="en-US" dirty="0" smtClean="0"/>
              <a:t>More than one …</a:t>
            </a:r>
            <a:endParaRPr lang="en-GB" dirty="0"/>
          </a:p>
        </p:txBody>
      </p:sp>
      <p:pic>
        <p:nvPicPr>
          <p:cNvPr id="5" name="Picture 4" descr="../../../../Desktop/Screen%20Shot%202016-04-14%20at%2016.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59" y="1432559"/>
            <a:ext cx="2687119" cy="15043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6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Fancy an interactive console install?</a:t>
            </a:r>
            <a:endParaRPr lang="en-GB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mtClean="0"/>
              <a:t>Images: Nikhef Housing H234b NDPF science processing data centre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671"/>
            <a:ext cx="9146703" cy="2972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420" y="0"/>
            <a:ext cx="2135283" cy="46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9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99" name="Text Placeholder 9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Global computing and workload management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Standard interfaces for compute and data?</a:t>
            </a:r>
            <a:endParaRPr lang="en-GB" dirty="0"/>
          </a:p>
        </p:txBody>
      </p:sp>
      <p:pic>
        <p:nvPicPr>
          <p:cNvPr id="7" name="Picture 10" descr="User-Grid-Intera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5655" y="1066801"/>
            <a:ext cx="4550410" cy="313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535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High throughput computing is also about data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mtClean="0"/>
              <a:t>source: https://monit-grafana.cern.ch/d/000000420/fts-transfers-30-day ; data: November 2020 ; CERN FTS instance WLCG: daily transfer volume ATLAS+LHCb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256939" y="681468"/>
            <a:ext cx="8630122" cy="3675845"/>
            <a:chOff x="360000" y="758633"/>
            <a:chExt cx="8630122" cy="3675845"/>
          </a:xfrm>
        </p:grpSpPr>
        <p:grpSp>
          <p:nvGrpSpPr>
            <p:cNvPr id="10" name="Group 9"/>
            <p:cNvGrpSpPr/>
            <p:nvPr/>
          </p:nvGrpSpPr>
          <p:grpSpPr>
            <a:xfrm>
              <a:off x="360000" y="758633"/>
              <a:ext cx="8630122" cy="3675845"/>
              <a:chOff x="0" y="493497"/>
              <a:chExt cx="9144000" cy="389472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93497"/>
                <a:ext cx="9144000" cy="389472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613" y="1743539"/>
                <a:ext cx="820988" cy="310151"/>
              </a:xfrm>
              <a:prstGeom prst="rect">
                <a:avLst/>
              </a:prstGeom>
            </p:spPr>
          </p:pic>
        </p:grpSp>
        <p:cxnSp>
          <p:nvCxnSpPr>
            <p:cNvPr id="6" name="Straight Connector 5"/>
            <p:cNvCxnSpPr/>
            <p:nvPr/>
          </p:nvCxnSpPr>
          <p:spPr>
            <a:xfrm>
              <a:off x="1265673" y="2019300"/>
              <a:ext cx="7249677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1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r"/>
            <a:r>
              <a:rPr lang="en-US" smtClean="0"/>
              <a:t>Het vroege internet ...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0"/>
            <a:ext cx="3996023" cy="4428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09" y="986196"/>
            <a:ext cx="3692810" cy="2452688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828750" y="1500546"/>
            <a:ext cx="1204913" cy="500609"/>
          </a:xfrm>
          <a:custGeom>
            <a:avLst/>
            <a:gdLst>
              <a:gd name="connsiteX0" fmla="*/ 0 w 3213100"/>
              <a:gd name="connsiteY0" fmla="*/ 0 h 1334956"/>
              <a:gd name="connsiteX1" fmla="*/ 736600 w 3213100"/>
              <a:gd name="connsiteY1" fmla="*/ 457200 h 1334956"/>
              <a:gd name="connsiteX2" fmla="*/ 1358900 w 3213100"/>
              <a:gd name="connsiteY2" fmla="*/ 990600 h 1334956"/>
              <a:gd name="connsiteX3" fmla="*/ 2667000 w 3213100"/>
              <a:gd name="connsiteY3" fmla="*/ 1282700 h 1334956"/>
              <a:gd name="connsiteX4" fmla="*/ 3213100 w 3213100"/>
              <a:gd name="connsiteY4" fmla="*/ 1333500 h 13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100" h="1334956">
                <a:moveTo>
                  <a:pt x="0" y="0"/>
                </a:moveTo>
                <a:cubicBezTo>
                  <a:pt x="255058" y="146050"/>
                  <a:pt x="510117" y="292100"/>
                  <a:pt x="736600" y="457200"/>
                </a:cubicBezTo>
                <a:cubicBezTo>
                  <a:pt x="963083" y="622300"/>
                  <a:pt x="1037167" y="853017"/>
                  <a:pt x="1358900" y="990600"/>
                </a:cubicBezTo>
                <a:cubicBezTo>
                  <a:pt x="1680633" y="1128183"/>
                  <a:pt x="2357967" y="1225550"/>
                  <a:pt x="2667000" y="1282700"/>
                </a:cubicBezTo>
                <a:cubicBezTo>
                  <a:pt x="2976033" y="1339850"/>
                  <a:pt x="3094566" y="1336675"/>
                  <a:pt x="3213100" y="1333500"/>
                </a:cubicBezTo>
              </a:path>
            </a:pathLst>
          </a:custGeom>
          <a:noFill/>
          <a:ln w="57150" cap="flat">
            <a:solidFill>
              <a:schemeClr val="bg2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defTabSz="342900" latinLnBrk="1"/>
            <a:endParaRPr lang="en-GB" sz="675" cap="none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38125" y="4395413"/>
            <a:ext cx="8667750" cy="151268"/>
          </a:xfrm>
        </p:spPr>
        <p:txBody>
          <a:bodyPr/>
          <a:lstStyle/>
          <a:p>
            <a:r>
              <a:rPr lang="en-GB" sz="800" dirty="0" smtClean="0"/>
              <a:t>Image source: Alex McKenzie and "Casting the Net", page 56. See  https://personalpages.manchester.ac.uk/staff/m.dodge/cybergeography/atlas/arpanet2.gif ; </a:t>
            </a:r>
            <a:r>
              <a:rPr lang="en-GB" sz="800" dirty="0" err="1" smtClean="0"/>
              <a:t>acoustocoupler</a:t>
            </a:r>
            <a:r>
              <a:rPr lang="en-GB" sz="800" dirty="0" smtClean="0"/>
              <a:t>: Wikimedia</a:t>
            </a:r>
          </a:p>
          <a:p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40187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How does 100, or now 400 Gigabit per second look?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4852" y="696966"/>
            <a:ext cx="7805662" cy="3869208"/>
            <a:chOff x="0" y="696966"/>
            <a:chExt cx="9012034" cy="44671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96966"/>
              <a:ext cx="5368834" cy="44465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876" y="4035056"/>
              <a:ext cx="1831158" cy="1007751"/>
            </a:xfrm>
            <a:prstGeom prst="rect">
              <a:avLst/>
            </a:prstGeom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876" y="2396002"/>
              <a:ext cx="1831158" cy="12256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876" y="832455"/>
              <a:ext cx="1831158" cy="13680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45904" y="789052"/>
              <a:ext cx="1275167" cy="6485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8100" tIns="38100" rIns="38100" bIns="38100" numCol="1" spcCol="38100" rtlCol="0" anchor="ctr">
              <a:spAutoFit/>
            </a:bodyPr>
            <a:lstStyle/>
            <a:p>
              <a:pPr algn="r" defTabSz="171450"/>
              <a:r>
                <a:rPr lang="en-US" sz="1050" cap="none" dirty="0" err="1">
                  <a:solidFill>
                    <a:srgbClr val="000000"/>
                  </a:solidFill>
                  <a:sym typeface="Helvetica Neue"/>
                </a:rPr>
                <a:t>Thuis</a:t>
              </a:r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 ‘</a:t>
              </a:r>
              <a:r>
                <a:rPr lang="en-US" sz="1050" cap="none" dirty="0" err="1">
                  <a:solidFill>
                    <a:srgbClr val="000000"/>
                  </a:solidFill>
                  <a:sym typeface="Helvetica Neue"/>
                </a:rPr>
                <a:t>FttH</a:t>
              </a:r>
              <a:r>
                <a:rPr lang="en-US" sz="984" cap="none" dirty="0"/>
                <a:t>’</a:t>
              </a:r>
              <a:endParaRPr lang="en-US" sz="1050" cap="none" dirty="0">
                <a:solidFill>
                  <a:srgbClr val="000000"/>
                </a:solidFill>
                <a:sym typeface="Helvetica Neue"/>
              </a:endParaRPr>
            </a:p>
            <a:p>
              <a:pPr algn="r" defTabSz="171450"/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~1Gbps BX</a:t>
              </a:r>
            </a:p>
            <a:p>
              <a:pPr algn="r" defTabSz="171450"/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single strand, SC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3546" y="3196499"/>
              <a:ext cx="1047524" cy="450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8100" tIns="38100" rIns="38100" bIns="38100" numCol="1" spcCol="38100" rtlCol="0" anchor="ctr">
              <a:spAutoFit/>
            </a:bodyPr>
            <a:lstStyle/>
            <a:p>
              <a:pPr algn="r" defTabSz="171450"/>
              <a:r>
                <a:rPr lang="en-US" sz="1050" cap="none" dirty="0" err="1">
                  <a:solidFill>
                    <a:srgbClr val="000000"/>
                  </a:solidFill>
                  <a:sym typeface="Helvetica Neue"/>
                </a:rPr>
                <a:t>een</a:t>
              </a:r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 KPN </a:t>
              </a:r>
              <a:r>
                <a:rPr lang="en-US" sz="1050" cap="none" dirty="0" err="1">
                  <a:solidFill>
                    <a:srgbClr val="000000"/>
                  </a:solidFill>
                  <a:sym typeface="Helvetica Neue"/>
                </a:rPr>
                <a:t>FttH</a:t>
              </a:r>
              <a:r>
                <a:rPr lang="en-US" sz="984" cap="none" dirty="0"/>
                <a:t/>
              </a:r>
              <a:br>
                <a:rPr lang="en-US" sz="984" cap="none" dirty="0"/>
              </a:br>
              <a:r>
                <a:rPr lang="en-US" sz="984" cap="none" dirty="0" err="1"/>
                <a:t>PoP</a:t>
              </a:r>
              <a:r>
                <a:rPr lang="en-US" sz="984" cap="none" dirty="0"/>
                <a:t> in de </a:t>
              </a:r>
              <a:r>
                <a:rPr lang="en-US" sz="984" cap="none" dirty="0" err="1"/>
                <a:t>wijk</a:t>
              </a:r>
              <a:endParaRPr lang="en-US" sz="1050" cap="none" dirty="0">
                <a:solidFill>
                  <a:srgbClr val="000000"/>
                </a:solidFill>
                <a:sym typeface="Helvetica Neue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33010" y="4352499"/>
              <a:ext cx="1388061" cy="811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8100" tIns="38100" rIns="38100" bIns="38100" numCol="1" spcCol="38100" rtlCol="0" anchor="ctr">
              <a:spAutoFit/>
            </a:bodyPr>
            <a:lstStyle/>
            <a:p>
              <a:pPr algn="r"/>
              <a:r>
                <a:rPr lang="en-US" sz="984" cap="none" dirty="0" err="1"/>
                <a:t>vergelijk</a:t>
              </a:r>
              <a:r>
                <a:rPr lang="en-US" sz="984" cap="none" dirty="0"/>
                <a:t>:</a:t>
              </a:r>
              <a:br>
                <a:rPr lang="en-US" sz="984" cap="none" dirty="0"/>
              </a:br>
              <a:r>
                <a:rPr lang="en-US" sz="984" cap="none" dirty="0"/>
                <a:t>VDSL BR </a:t>
              </a:r>
              <a:r>
                <a:rPr lang="en-US" sz="984" cap="none" dirty="0" err="1"/>
                <a:t>straatkast</a:t>
              </a:r>
              <a:endParaRPr lang="en-US" sz="984" cap="none" dirty="0"/>
            </a:p>
            <a:p>
              <a:pPr algn="r" defTabSz="171450"/>
              <a:r>
                <a:rPr lang="en-US" sz="1050" cap="none" dirty="0" err="1">
                  <a:solidFill>
                    <a:srgbClr val="000000"/>
                  </a:solidFill>
                  <a:sym typeface="Helvetica Neue"/>
                </a:rPr>
                <a:t>voor</a:t>
              </a:r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 </a:t>
              </a:r>
              <a:r>
                <a:rPr lang="en-US" sz="1050" cap="none" dirty="0" err="1">
                  <a:solidFill>
                    <a:srgbClr val="000000"/>
                  </a:solidFill>
                  <a:sym typeface="Helvetica Neue"/>
                </a:rPr>
                <a:t>als</a:t>
              </a:r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 je nog </a:t>
              </a:r>
              <a:br>
                <a:rPr lang="en-US" sz="1050" cap="none" dirty="0">
                  <a:solidFill>
                    <a:srgbClr val="000000"/>
                  </a:solidFill>
                  <a:sym typeface="Helvetica Neue"/>
                </a:rPr>
              </a:br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op </a:t>
              </a:r>
              <a:r>
                <a:rPr lang="en-US" sz="1050" cap="none" dirty="0" err="1">
                  <a:solidFill>
                    <a:srgbClr val="000000"/>
                  </a:solidFill>
                  <a:sym typeface="Helvetica Neue"/>
                </a:rPr>
                <a:t>xDSL</a:t>
              </a:r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 </a:t>
              </a:r>
              <a:r>
                <a:rPr lang="en-US" sz="1050" cap="none" dirty="0" err="1">
                  <a:solidFill>
                    <a:srgbClr val="000000"/>
                  </a:solidFill>
                  <a:sym typeface="Helvetica Neue"/>
                </a:rPr>
                <a:t>koper</a:t>
              </a:r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 zit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68834" y="1902027"/>
              <a:ext cx="1232599" cy="811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8100" tIns="38100" rIns="38100" bIns="38100" numCol="1" spcCol="38100" rtlCol="0" anchor="ctr">
              <a:spAutoFit/>
            </a:bodyPr>
            <a:lstStyle/>
            <a:p>
              <a:pPr defTabSz="171450"/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Nikhef </a:t>
              </a:r>
              <a:br>
                <a:rPr lang="en-US" sz="1050" cap="none" dirty="0">
                  <a:solidFill>
                    <a:srgbClr val="000000"/>
                  </a:solidFill>
                  <a:sym typeface="Helvetica Neue"/>
                </a:rPr>
              </a:br>
              <a:r>
                <a:rPr lang="en-US" sz="1050" cap="none" dirty="0">
                  <a:solidFill>
                    <a:srgbClr val="000000"/>
                  </a:solidFill>
                  <a:sym typeface="Helvetica Neue"/>
                </a:rPr>
                <a:t>Data Processing</a:t>
              </a:r>
            </a:p>
            <a:p>
              <a:pPr defTabSz="171450"/>
              <a:r>
                <a:rPr lang="en-US" sz="984" cap="none" dirty="0"/>
                <a:t>Facility </a:t>
              </a:r>
              <a:br>
                <a:rPr lang="en-US" sz="984" cap="none" dirty="0"/>
              </a:br>
              <a:r>
                <a:rPr lang="en-US" sz="984" cap="none" dirty="0"/>
                <a:t>router ‘</a:t>
              </a:r>
              <a:r>
                <a:rPr lang="en-US" sz="984" cap="none" dirty="0" err="1"/>
                <a:t>deel</a:t>
              </a:r>
              <a:r>
                <a:rPr lang="en-US" sz="984" cap="none" dirty="0"/>
                <a:t>’</a:t>
              </a:r>
            </a:p>
          </p:txBody>
        </p:sp>
      </p:grp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‘Elephant streams in a packet-switched internet’</a:t>
            </a:r>
            <a:endParaRPr lang="en-GB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Image conveyor belt tunnel near Bluntisham, Cambridgeshire by Hugh Venables, CC-BY-SA-4.0 from https://www.geograph.org.uk/photo/4344525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64319" y="1066110"/>
            <a:ext cx="4089400" cy="3192463"/>
          </a:xfrm>
        </p:spPr>
        <p:txBody>
          <a:bodyPr/>
          <a:lstStyle/>
          <a:p>
            <a:r>
              <a:rPr lang="en-GB" sz="1800" b="1" dirty="0" smtClean="0">
                <a:solidFill>
                  <a:srgbClr val="6F2575"/>
                </a:solidFill>
              </a:rPr>
              <a:t>Moving stuff around</a:t>
            </a:r>
          </a:p>
          <a:p>
            <a:endParaRPr lang="en-GB" sz="1800" dirty="0" smtClean="0"/>
          </a:p>
          <a:p>
            <a:r>
              <a:rPr lang="en-GB" sz="1800" dirty="0" smtClean="0"/>
              <a:t>wheelbarrows work fine in your garden</a:t>
            </a:r>
          </a:p>
          <a:p>
            <a:r>
              <a:rPr lang="en-GB" sz="1800" dirty="0" smtClean="0"/>
              <a:t>want to send it to different places? </a:t>
            </a:r>
            <a:br>
              <a:rPr lang="en-GB" sz="1800" dirty="0" smtClean="0"/>
            </a:br>
            <a:r>
              <a:rPr lang="en-GB" sz="1800" dirty="0" smtClean="0"/>
              <a:t>Use waggons on a train, or ships,</a:t>
            </a:r>
          </a:p>
          <a:p>
            <a:r>
              <a:rPr lang="en-GB" sz="1800" dirty="0" smtClean="0"/>
              <a:t>going always from A-to-B anyway? </a:t>
            </a:r>
          </a:p>
          <a:p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A conveyer belt will do much better!</a:t>
            </a:r>
          </a:p>
          <a:p>
            <a:endParaRPr lang="en-GB" sz="1800" dirty="0" smtClean="0"/>
          </a:p>
          <a:p>
            <a:r>
              <a:rPr lang="en-GB" sz="1800" dirty="0" smtClean="0"/>
              <a:t>… 	although you still need </a:t>
            </a:r>
            <a:br>
              <a:rPr lang="en-GB" sz="1800" dirty="0" smtClean="0"/>
            </a:br>
            <a:r>
              <a:rPr lang="en-GB" sz="1800" dirty="0" smtClean="0"/>
              <a:t>	a hole to dump it in …</a:t>
            </a: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59" y="1066800"/>
            <a:ext cx="4257041" cy="319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smtClean="0"/>
              <a:t>network paths </a:t>
            </a:r>
            <a:br>
              <a:rPr lang="en-US" smtClean="0"/>
            </a:br>
            <a:r>
              <a:rPr lang="en-US" smtClean="0"/>
              <a:t>from various places </a:t>
            </a:r>
            <a:br>
              <a:rPr lang="en-US" smtClean="0"/>
            </a:br>
            <a:r>
              <a:rPr lang="en-US" smtClean="0"/>
              <a:t>in Western Europe </a:t>
            </a:r>
          </a:p>
          <a:p>
            <a:endParaRPr lang="en-US" smtClean="0"/>
          </a:p>
          <a:p>
            <a:r>
              <a:rPr lang="en-US" smtClean="0"/>
              <a:t>towards an IP address at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A quick look at internet routing …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Data: RIPE NCC Atlas project, TraceMON IPmap, atlas.ripe.net, measurement 9249079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849" y="715075"/>
            <a:ext cx="4795026" cy="3565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78" y="3991390"/>
            <a:ext cx="1058841" cy="2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8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Many paths to Rome … i.e. to your server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AS41960: Interparts; AS1200: AMS-IX route reflector; AS1103: SURFnet; AS1104: Nikhef; AS206238: Freedom Internet – on the FrysIX there is direct L2 peering</a:t>
            </a:r>
            <a:endParaRPr lang="en-GB" smtClean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37674" y="2480805"/>
            <a:ext cx="8326438" cy="339725"/>
          </a:xfrm>
        </p:spPr>
        <p:txBody>
          <a:bodyPr/>
          <a:lstStyle/>
          <a:p>
            <a:r>
              <a:rPr lang="en-US" dirty="0" smtClean="0"/>
              <a:t>but from </a:t>
            </a:r>
            <a:r>
              <a:rPr lang="en-US" dirty="0" err="1" smtClean="0"/>
              <a:t>Interparts</a:t>
            </a:r>
            <a:r>
              <a:rPr lang="en-US" dirty="0" smtClean="0"/>
              <a:t> in </a:t>
            </a:r>
            <a:r>
              <a:rPr lang="en-US" dirty="0" err="1" smtClean="0"/>
              <a:t>Lisse</a:t>
            </a:r>
            <a:r>
              <a:rPr lang="en-US" dirty="0" smtClean="0"/>
              <a:t>, NH: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" y="1331944"/>
            <a:ext cx="7445426" cy="930678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1" y="2975610"/>
            <a:ext cx="7445426" cy="1285864"/>
          </a:xfrm>
          <a:prstGeom prst="rect">
            <a:avLst/>
          </a:prstGeom>
          <a:ln>
            <a:solidFill>
              <a:srgbClr val="001A3B"/>
            </a:solidFill>
          </a:ln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238125" y="943898"/>
            <a:ext cx="8326437" cy="4712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none" dirty="0" smtClean="0"/>
              <a:t>From a home connected to Freedom Internet to </a:t>
            </a:r>
            <a:r>
              <a:rPr lang="en-US" i="1" cap="none" dirty="0" smtClean="0"/>
              <a:t>spiegel.nikhef.nl</a:t>
            </a:r>
            <a:endParaRPr lang="en-GB" i="1" cap="none" dirty="0"/>
          </a:p>
        </p:txBody>
      </p:sp>
    </p:spTree>
    <p:extLst>
      <p:ext uri="{BB962C8B-B14F-4D97-AF65-F5344CB8AC3E}">
        <p14:creationId xmlns:p14="http://schemas.microsoft.com/office/powerpoint/2010/main" val="259591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73" name="Text Placeholder 7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‘Big Science’ needs some computing …</a:t>
            </a:r>
            <a:endParaRPr lang="en-GB" dirty="0"/>
          </a:p>
        </p:txBody>
      </p:sp>
      <p:sp>
        <p:nvSpPr>
          <p:cNvPr id="70" name="Text Placeholder 6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CERN CC B513, image: https://cds.cern.ch/record/2127440; tape library: CC-IN2P3 with LHC and LSST data; cabinets: Nikhef H234b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90" y="787011"/>
            <a:ext cx="2036857" cy="30599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94" y="2526243"/>
            <a:ext cx="3148468" cy="1762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35" y="877695"/>
            <a:ext cx="4592873" cy="306510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5432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Freeform 416"/>
          <p:cNvSpPr/>
          <p:nvPr/>
        </p:nvSpPr>
        <p:spPr>
          <a:xfrm>
            <a:off x="1907256" y="814937"/>
            <a:ext cx="5273966" cy="2967652"/>
          </a:xfrm>
          <a:custGeom>
            <a:avLst/>
            <a:gdLst>
              <a:gd name="connsiteX0" fmla="*/ 0 w 11323320"/>
              <a:gd name="connsiteY0" fmla="*/ 2904090 h 6180690"/>
              <a:gd name="connsiteX1" fmla="*/ 1417320 w 11323320"/>
              <a:gd name="connsiteY1" fmla="*/ 1273410 h 6180690"/>
              <a:gd name="connsiteX2" fmla="*/ 1493520 w 11323320"/>
              <a:gd name="connsiteY2" fmla="*/ 1273410 h 6180690"/>
              <a:gd name="connsiteX3" fmla="*/ 4053840 w 11323320"/>
              <a:gd name="connsiteY3" fmla="*/ 176130 h 6180690"/>
              <a:gd name="connsiteX4" fmla="*/ 6720840 w 11323320"/>
              <a:gd name="connsiteY4" fmla="*/ 23730 h 6180690"/>
              <a:gd name="connsiteX5" fmla="*/ 8686800 w 11323320"/>
              <a:gd name="connsiteY5" fmla="*/ 404730 h 6180690"/>
              <a:gd name="connsiteX6" fmla="*/ 10378440 w 11323320"/>
              <a:gd name="connsiteY6" fmla="*/ 1776330 h 6180690"/>
              <a:gd name="connsiteX7" fmla="*/ 11140440 w 11323320"/>
              <a:gd name="connsiteY7" fmla="*/ 3940410 h 6180690"/>
              <a:gd name="connsiteX8" fmla="*/ 11323320 w 11323320"/>
              <a:gd name="connsiteY8" fmla="*/ 6180690 h 6180690"/>
              <a:gd name="connsiteX0" fmla="*/ 0 w 11267521"/>
              <a:gd name="connsiteY0" fmla="*/ 3315620 h 6180690"/>
              <a:gd name="connsiteX1" fmla="*/ 1361521 w 11267521"/>
              <a:gd name="connsiteY1" fmla="*/ 1273410 h 6180690"/>
              <a:gd name="connsiteX2" fmla="*/ 1437721 w 11267521"/>
              <a:gd name="connsiteY2" fmla="*/ 1273410 h 6180690"/>
              <a:gd name="connsiteX3" fmla="*/ 3998041 w 11267521"/>
              <a:gd name="connsiteY3" fmla="*/ 176130 h 6180690"/>
              <a:gd name="connsiteX4" fmla="*/ 6665041 w 11267521"/>
              <a:gd name="connsiteY4" fmla="*/ 23730 h 6180690"/>
              <a:gd name="connsiteX5" fmla="*/ 8631001 w 11267521"/>
              <a:gd name="connsiteY5" fmla="*/ 404730 h 6180690"/>
              <a:gd name="connsiteX6" fmla="*/ 10322641 w 11267521"/>
              <a:gd name="connsiteY6" fmla="*/ 1776330 h 6180690"/>
              <a:gd name="connsiteX7" fmla="*/ 11084641 w 11267521"/>
              <a:gd name="connsiteY7" fmla="*/ 3940410 h 6180690"/>
              <a:gd name="connsiteX8" fmla="*/ 11267521 w 11267521"/>
              <a:gd name="connsiteY8" fmla="*/ 6180690 h 6180690"/>
              <a:gd name="connsiteX0" fmla="*/ 0 w 11267521"/>
              <a:gd name="connsiteY0" fmla="*/ 3307015 h 6172085"/>
              <a:gd name="connsiteX1" fmla="*/ 1361521 w 11267521"/>
              <a:gd name="connsiteY1" fmla="*/ 1264805 h 6172085"/>
              <a:gd name="connsiteX2" fmla="*/ 1009929 w 11267521"/>
              <a:gd name="connsiteY2" fmla="*/ 990452 h 6172085"/>
              <a:gd name="connsiteX3" fmla="*/ 3998041 w 11267521"/>
              <a:gd name="connsiteY3" fmla="*/ 167525 h 6172085"/>
              <a:gd name="connsiteX4" fmla="*/ 6665041 w 11267521"/>
              <a:gd name="connsiteY4" fmla="*/ 15125 h 6172085"/>
              <a:gd name="connsiteX5" fmla="*/ 8631001 w 11267521"/>
              <a:gd name="connsiteY5" fmla="*/ 396125 h 6172085"/>
              <a:gd name="connsiteX6" fmla="*/ 10322641 w 11267521"/>
              <a:gd name="connsiteY6" fmla="*/ 1767725 h 6172085"/>
              <a:gd name="connsiteX7" fmla="*/ 11084641 w 11267521"/>
              <a:gd name="connsiteY7" fmla="*/ 3931805 h 6172085"/>
              <a:gd name="connsiteX8" fmla="*/ 11267521 w 11267521"/>
              <a:gd name="connsiteY8" fmla="*/ 6172085 h 6172085"/>
              <a:gd name="connsiteX0" fmla="*/ 0 w 11267521"/>
              <a:gd name="connsiteY0" fmla="*/ 3307015 h 6172085"/>
              <a:gd name="connsiteX1" fmla="*/ 580336 w 11267521"/>
              <a:gd name="connsiteY1" fmla="*/ 1676336 h 6172085"/>
              <a:gd name="connsiteX2" fmla="*/ 1009929 w 11267521"/>
              <a:gd name="connsiteY2" fmla="*/ 990452 h 6172085"/>
              <a:gd name="connsiteX3" fmla="*/ 3998041 w 11267521"/>
              <a:gd name="connsiteY3" fmla="*/ 167525 h 6172085"/>
              <a:gd name="connsiteX4" fmla="*/ 6665041 w 11267521"/>
              <a:gd name="connsiteY4" fmla="*/ 15125 h 6172085"/>
              <a:gd name="connsiteX5" fmla="*/ 8631001 w 11267521"/>
              <a:gd name="connsiteY5" fmla="*/ 396125 h 6172085"/>
              <a:gd name="connsiteX6" fmla="*/ 10322641 w 11267521"/>
              <a:gd name="connsiteY6" fmla="*/ 1767725 h 6172085"/>
              <a:gd name="connsiteX7" fmla="*/ 11084641 w 11267521"/>
              <a:gd name="connsiteY7" fmla="*/ 3931805 h 6172085"/>
              <a:gd name="connsiteX8" fmla="*/ 11267521 w 11267521"/>
              <a:gd name="connsiteY8" fmla="*/ 6172085 h 6172085"/>
              <a:gd name="connsiteX0" fmla="*/ 0 w 11267521"/>
              <a:gd name="connsiteY0" fmla="*/ 3321090 h 6186160"/>
              <a:gd name="connsiteX1" fmla="*/ 580336 w 11267521"/>
              <a:gd name="connsiteY1" fmla="*/ 1690411 h 6186160"/>
              <a:gd name="connsiteX2" fmla="*/ 1009929 w 11267521"/>
              <a:gd name="connsiteY2" fmla="*/ 1004527 h 6186160"/>
              <a:gd name="connsiteX3" fmla="*/ 3998041 w 11267521"/>
              <a:gd name="connsiteY3" fmla="*/ 135875 h 6186160"/>
              <a:gd name="connsiteX4" fmla="*/ 6665041 w 11267521"/>
              <a:gd name="connsiteY4" fmla="*/ 29200 h 6186160"/>
              <a:gd name="connsiteX5" fmla="*/ 8631001 w 11267521"/>
              <a:gd name="connsiteY5" fmla="*/ 410200 h 6186160"/>
              <a:gd name="connsiteX6" fmla="*/ 10322641 w 11267521"/>
              <a:gd name="connsiteY6" fmla="*/ 1781800 h 6186160"/>
              <a:gd name="connsiteX7" fmla="*/ 11084641 w 11267521"/>
              <a:gd name="connsiteY7" fmla="*/ 3945880 h 6186160"/>
              <a:gd name="connsiteX8" fmla="*/ 11267521 w 11267521"/>
              <a:gd name="connsiteY8" fmla="*/ 6186160 h 6186160"/>
              <a:gd name="connsiteX0" fmla="*/ 0 w 11267521"/>
              <a:gd name="connsiteY0" fmla="*/ 3357196 h 6222266"/>
              <a:gd name="connsiteX1" fmla="*/ 580336 w 11267521"/>
              <a:gd name="connsiteY1" fmla="*/ 1726517 h 6222266"/>
              <a:gd name="connsiteX2" fmla="*/ 1009929 w 11267521"/>
              <a:gd name="connsiteY2" fmla="*/ 1040633 h 6222266"/>
              <a:gd name="connsiteX3" fmla="*/ 3998041 w 11267521"/>
              <a:gd name="connsiteY3" fmla="*/ 171981 h 6222266"/>
              <a:gd name="connsiteX4" fmla="*/ 6720840 w 11267521"/>
              <a:gd name="connsiteY4" fmla="*/ 19580 h 6222266"/>
              <a:gd name="connsiteX5" fmla="*/ 8631001 w 11267521"/>
              <a:gd name="connsiteY5" fmla="*/ 446306 h 6222266"/>
              <a:gd name="connsiteX6" fmla="*/ 10322641 w 11267521"/>
              <a:gd name="connsiteY6" fmla="*/ 1817906 h 6222266"/>
              <a:gd name="connsiteX7" fmla="*/ 11084641 w 11267521"/>
              <a:gd name="connsiteY7" fmla="*/ 3981986 h 6222266"/>
              <a:gd name="connsiteX8" fmla="*/ 11267521 w 11267521"/>
              <a:gd name="connsiteY8" fmla="*/ 6222266 h 6222266"/>
              <a:gd name="connsiteX0" fmla="*/ 0 w 11267521"/>
              <a:gd name="connsiteY0" fmla="*/ 3357196 h 6222266"/>
              <a:gd name="connsiteX1" fmla="*/ 580336 w 11267521"/>
              <a:gd name="connsiteY1" fmla="*/ 1726517 h 6222266"/>
              <a:gd name="connsiteX2" fmla="*/ 1009929 w 11267521"/>
              <a:gd name="connsiteY2" fmla="*/ 1040633 h 6222266"/>
              <a:gd name="connsiteX3" fmla="*/ 3998041 w 11267521"/>
              <a:gd name="connsiteY3" fmla="*/ 171981 h 6222266"/>
              <a:gd name="connsiteX4" fmla="*/ 6720840 w 11267521"/>
              <a:gd name="connsiteY4" fmla="*/ 19580 h 6222266"/>
              <a:gd name="connsiteX5" fmla="*/ 8631001 w 11267521"/>
              <a:gd name="connsiteY5" fmla="*/ 446306 h 6222266"/>
              <a:gd name="connsiteX6" fmla="*/ 10434240 w 11267521"/>
              <a:gd name="connsiteY6" fmla="*/ 1817905 h 6222266"/>
              <a:gd name="connsiteX7" fmla="*/ 11084641 w 11267521"/>
              <a:gd name="connsiteY7" fmla="*/ 3981986 h 6222266"/>
              <a:gd name="connsiteX8" fmla="*/ 11267521 w 11267521"/>
              <a:gd name="connsiteY8" fmla="*/ 6222266 h 6222266"/>
              <a:gd name="connsiteX0" fmla="*/ 0 w 11479689"/>
              <a:gd name="connsiteY0" fmla="*/ 3357196 h 6222266"/>
              <a:gd name="connsiteX1" fmla="*/ 580336 w 11479689"/>
              <a:gd name="connsiteY1" fmla="*/ 1726517 h 6222266"/>
              <a:gd name="connsiteX2" fmla="*/ 1009929 w 11479689"/>
              <a:gd name="connsiteY2" fmla="*/ 1040633 h 6222266"/>
              <a:gd name="connsiteX3" fmla="*/ 3998041 w 11479689"/>
              <a:gd name="connsiteY3" fmla="*/ 171981 h 6222266"/>
              <a:gd name="connsiteX4" fmla="*/ 6720840 w 11479689"/>
              <a:gd name="connsiteY4" fmla="*/ 19580 h 6222266"/>
              <a:gd name="connsiteX5" fmla="*/ 8631001 w 11479689"/>
              <a:gd name="connsiteY5" fmla="*/ 446306 h 6222266"/>
              <a:gd name="connsiteX6" fmla="*/ 10434240 w 11479689"/>
              <a:gd name="connsiteY6" fmla="*/ 1817905 h 6222266"/>
              <a:gd name="connsiteX7" fmla="*/ 11438035 w 11479689"/>
              <a:gd name="connsiteY7" fmla="*/ 3981987 h 6222266"/>
              <a:gd name="connsiteX8" fmla="*/ 11267521 w 11479689"/>
              <a:gd name="connsiteY8" fmla="*/ 6222266 h 6222266"/>
              <a:gd name="connsiteX0" fmla="*/ 0 w 11458451"/>
              <a:gd name="connsiteY0" fmla="*/ 3357196 h 8417095"/>
              <a:gd name="connsiteX1" fmla="*/ 580336 w 11458451"/>
              <a:gd name="connsiteY1" fmla="*/ 1726517 h 8417095"/>
              <a:gd name="connsiteX2" fmla="*/ 1009929 w 11458451"/>
              <a:gd name="connsiteY2" fmla="*/ 1040633 h 8417095"/>
              <a:gd name="connsiteX3" fmla="*/ 3998041 w 11458451"/>
              <a:gd name="connsiteY3" fmla="*/ 171981 h 8417095"/>
              <a:gd name="connsiteX4" fmla="*/ 6720840 w 11458451"/>
              <a:gd name="connsiteY4" fmla="*/ 19580 h 8417095"/>
              <a:gd name="connsiteX5" fmla="*/ 8631001 w 11458451"/>
              <a:gd name="connsiteY5" fmla="*/ 446306 h 8417095"/>
              <a:gd name="connsiteX6" fmla="*/ 10434240 w 11458451"/>
              <a:gd name="connsiteY6" fmla="*/ 1817905 h 8417095"/>
              <a:gd name="connsiteX7" fmla="*/ 11438035 w 11458451"/>
              <a:gd name="connsiteY7" fmla="*/ 3981987 h 8417095"/>
              <a:gd name="connsiteX8" fmla="*/ 10802530 w 11458451"/>
              <a:gd name="connsiteY8" fmla="*/ 8417095 h 8417095"/>
              <a:gd name="connsiteX0" fmla="*/ 0 w 11422121"/>
              <a:gd name="connsiteY0" fmla="*/ 3357196 h 8417095"/>
              <a:gd name="connsiteX1" fmla="*/ 580336 w 11422121"/>
              <a:gd name="connsiteY1" fmla="*/ 1726517 h 8417095"/>
              <a:gd name="connsiteX2" fmla="*/ 1009929 w 11422121"/>
              <a:gd name="connsiteY2" fmla="*/ 1040633 h 8417095"/>
              <a:gd name="connsiteX3" fmla="*/ 3998041 w 11422121"/>
              <a:gd name="connsiteY3" fmla="*/ 171981 h 8417095"/>
              <a:gd name="connsiteX4" fmla="*/ 6720840 w 11422121"/>
              <a:gd name="connsiteY4" fmla="*/ 19580 h 8417095"/>
              <a:gd name="connsiteX5" fmla="*/ 8631001 w 11422121"/>
              <a:gd name="connsiteY5" fmla="*/ 446306 h 8417095"/>
              <a:gd name="connsiteX6" fmla="*/ 10434240 w 11422121"/>
              <a:gd name="connsiteY6" fmla="*/ 1817905 h 8417095"/>
              <a:gd name="connsiteX7" fmla="*/ 11400836 w 11422121"/>
              <a:gd name="connsiteY7" fmla="*/ 5239441 h 8417095"/>
              <a:gd name="connsiteX8" fmla="*/ 10802530 w 11422121"/>
              <a:gd name="connsiteY8" fmla="*/ 8417095 h 8417095"/>
              <a:gd name="connsiteX0" fmla="*/ 0 w 11422121"/>
              <a:gd name="connsiteY0" fmla="*/ 3357196 h 8417095"/>
              <a:gd name="connsiteX1" fmla="*/ 580336 w 11422121"/>
              <a:gd name="connsiteY1" fmla="*/ 1726517 h 8417095"/>
              <a:gd name="connsiteX2" fmla="*/ 1009929 w 11422121"/>
              <a:gd name="connsiteY2" fmla="*/ 1040633 h 8417095"/>
              <a:gd name="connsiteX3" fmla="*/ 3998041 w 11422121"/>
              <a:gd name="connsiteY3" fmla="*/ 171981 h 8417095"/>
              <a:gd name="connsiteX4" fmla="*/ 6720840 w 11422121"/>
              <a:gd name="connsiteY4" fmla="*/ 19580 h 8417095"/>
              <a:gd name="connsiteX5" fmla="*/ 8631001 w 11422121"/>
              <a:gd name="connsiteY5" fmla="*/ 446306 h 8417095"/>
              <a:gd name="connsiteX6" fmla="*/ 10545839 w 11422121"/>
              <a:gd name="connsiteY6" fmla="*/ 1795042 h 8417095"/>
              <a:gd name="connsiteX7" fmla="*/ 11400836 w 11422121"/>
              <a:gd name="connsiteY7" fmla="*/ 5239441 h 8417095"/>
              <a:gd name="connsiteX8" fmla="*/ 10802530 w 11422121"/>
              <a:gd name="connsiteY8" fmla="*/ 8417095 h 8417095"/>
              <a:gd name="connsiteX0" fmla="*/ 0 w 11422121"/>
              <a:gd name="connsiteY0" fmla="*/ 3357196 h 8417095"/>
              <a:gd name="connsiteX1" fmla="*/ 580336 w 11422121"/>
              <a:gd name="connsiteY1" fmla="*/ 1726517 h 8417095"/>
              <a:gd name="connsiteX2" fmla="*/ 1009929 w 11422121"/>
              <a:gd name="connsiteY2" fmla="*/ 1040633 h 8417095"/>
              <a:gd name="connsiteX3" fmla="*/ 3998041 w 11422121"/>
              <a:gd name="connsiteY3" fmla="*/ 171981 h 8417095"/>
              <a:gd name="connsiteX4" fmla="*/ 6720840 w 11422121"/>
              <a:gd name="connsiteY4" fmla="*/ 19580 h 8417095"/>
              <a:gd name="connsiteX5" fmla="*/ 8631001 w 11422121"/>
              <a:gd name="connsiteY5" fmla="*/ 446306 h 8417095"/>
              <a:gd name="connsiteX6" fmla="*/ 10545839 w 11422121"/>
              <a:gd name="connsiteY6" fmla="*/ 1795042 h 8417095"/>
              <a:gd name="connsiteX7" fmla="*/ 11400836 w 11422121"/>
              <a:gd name="connsiteY7" fmla="*/ 5239441 h 8417095"/>
              <a:gd name="connsiteX8" fmla="*/ 10802530 w 11422121"/>
              <a:gd name="connsiteY8" fmla="*/ 8417095 h 8417095"/>
              <a:gd name="connsiteX0" fmla="*/ 0 w 10802531"/>
              <a:gd name="connsiteY0" fmla="*/ 3357196 h 8417095"/>
              <a:gd name="connsiteX1" fmla="*/ 580336 w 10802531"/>
              <a:gd name="connsiteY1" fmla="*/ 1726517 h 8417095"/>
              <a:gd name="connsiteX2" fmla="*/ 1009929 w 10802531"/>
              <a:gd name="connsiteY2" fmla="*/ 1040633 h 8417095"/>
              <a:gd name="connsiteX3" fmla="*/ 3998041 w 10802531"/>
              <a:gd name="connsiteY3" fmla="*/ 171981 h 8417095"/>
              <a:gd name="connsiteX4" fmla="*/ 6720840 w 10802531"/>
              <a:gd name="connsiteY4" fmla="*/ 19580 h 8417095"/>
              <a:gd name="connsiteX5" fmla="*/ 8631001 w 10802531"/>
              <a:gd name="connsiteY5" fmla="*/ 446306 h 8417095"/>
              <a:gd name="connsiteX6" fmla="*/ 10545839 w 10802531"/>
              <a:gd name="connsiteY6" fmla="*/ 1795042 h 8417095"/>
              <a:gd name="connsiteX7" fmla="*/ 9819867 w 10802531"/>
              <a:gd name="connsiteY7" fmla="*/ 6451170 h 8417095"/>
              <a:gd name="connsiteX8" fmla="*/ 10802530 w 10802531"/>
              <a:gd name="connsiteY8" fmla="*/ 8417095 h 8417095"/>
              <a:gd name="connsiteX0" fmla="*/ 0 w 11472543"/>
              <a:gd name="connsiteY0" fmla="*/ 3366227 h 8426126"/>
              <a:gd name="connsiteX1" fmla="*/ 580336 w 11472543"/>
              <a:gd name="connsiteY1" fmla="*/ 1735548 h 8426126"/>
              <a:gd name="connsiteX2" fmla="*/ 1009929 w 11472543"/>
              <a:gd name="connsiteY2" fmla="*/ 1049664 h 8426126"/>
              <a:gd name="connsiteX3" fmla="*/ 3998041 w 11472543"/>
              <a:gd name="connsiteY3" fmla="*/ 181012 h 8426126"/>
              <a:gd name="connsiteX4" fmla="*/ 6720840 w 11472543"/>
              <a:gd name="connsiteY4" fmla="*/ 28611 h 8426126"/>
              <a:gd name="connsiteX5" fmla="*/ 8631001 w 11472543"/>
              <a:gd name="connsiteY5" fmla="*/ 455337 h 8426126"/>
              <a:gd name="connsiteX6" fmla="*/ 11457221 w 11472543"/>
              <a:gd name="connsiteY6" fmla="*/ 4136079 h 8426126"/>
              <a:gd name="connsiteX7" fmla="*/ 9819867 w 11472543"/>
              <a:gd name="connsiteY7" fmla="*/ 6460201 h 8426126"/>
              <a:gd name="connsiteX8" fmla="*/ 10802530 w 11472543"/>
              <a:gd name="connsiteY8" fmla="*/ 8426126 h 8426126"/>
              <a:gd name="connsiteX0" fmla="*/ 0 w 11466919"/>
              <a:gd name="connsiteY0" fmla="*/ 3366227 h 8426126"/>
              <a:gd name="connsiteX1" fmla="*/ 580336 w 11466919"/>
              <a:gd name="connsiteY1" fmla="*/ 1735548 h 8426126"/>
              <a:gd name="connsiteX2" fmla="*/ 1009929 w 11466919"/>
              <a:gd name="connsiteY2" fmla="*/ 1049664 h 8426126"/>
              <a:gd name="connsiteX3" fmla="*/ 3998041 w 11466919"/>
              <a:gd name="connsiteY3" fmla="*/ 181012 h 8426126"/>
              <a:gd name="connsiteX4" fmla="*/ 6720840 w 11466919"/>
              <a:gd name="connsiteY4" fmla="*/ 28611 h 8426126"/>
              <a:gd name="connsiteX5" fmla="*/ 8631001 w 11466919"/>
              <a:gd name="connsiteY5" fmla="*/ 455337 h 8426126"/>
              <a:gd name="connsiteX6" fmla="*/ 11457221 w 11466919"/>
              <a:gd name="connsiteY6" fmla="*/ 4136079 h 8426126"/>
              <a:gd name="connsiteX7" fmla="*/ 9819867 w 11466919"/>
              <a:gd name="connsiteY7" fmla="*/ 6460201 h 8426126"/>
              <a:gd name="connsiteX8" fmla="*/ 10802530 w 11466919"/>
              <a:gd name="connsiteY8" fmla="*/ 8426126 h 8426126"/>
              <a:gd name="connsiteX0" fmla="*/ 0 w 11461268"/>
              <a:gd name="connsiteY0" fmla="*/ 3366227 h 8426126"/>
              <a:gd name="connsiteX1" fmla="*/ 580336 w 11461268"/>
              <a:gd name="connsiteY1" fmla="*/ 1735548 h 8426126"/>
              <a:gd name="connsiteX2" fmla="*/ 1009929 w 11461268"/>
              <a:gd name="connsiteY2" fmla="*/ 1049664 h 8426126"/>
              <a:gd name="connsiteX3" fmla="*/ 3998041 w 11461268"/>
              <a:gd name="connsiteY3" fmla="*/ 181012 h 8426126"/>
              <a:gd name="connsiteX4" fmla="*/ 6720840 w 11461268"/>
              <a:gd name="connsiteY4" fmla="*/ 28611 h 8426126"/>
              <a:gd name="connsiteX5" fmla="*/ 8631001 w 11461268"/>
              <a:gd name="connsiteY5" fmla="*/ 455337 h 8426126"/>
              <a:gd name="connsiteX6" fmla="*/ 11457221 w 11461268"/>
              <a:gd name="connsiteY6" fmla="*/ 4136079 h 8426126"/>
              <a:gd name="connsiteX7" fmla="*/ 9299077 w 11461268"/>
              <a:gd name="connsiteY7" fmla="*/ 6848868 h 8426126"/>
              <a:gd name="connsiteX8" fmla="*/ 10802530 w 11461268"/>
              <a:gd name="connsiteY8" fmla="*/ 8426126 h 8426126"/>
              <a:gd name="connsiteX0" fmla="*/ 0 w 11457243"/>
              <a:gd name="connsiteY0" fmla="*/ 3378874 h 8438773"/>
              <a:gd name="connsiteX1" fmla="*/ 580336 w 11457243"/>
              <a:gd name="connsiteY1" fmla="*/ 1748195 h 8438773"/>
              <a:gd name="connsiteX2" fmla="*/ 1009929 w 11457243"/>
              <a:gd name="connsiteY2" fmla="*/ 1062311 h 8438773"/>
              <a:gd name="connsiteX3" fmla="*/ 3998041 w 11457243"/>
              <a:gd name="connsiteY3" fmla="*/ 193659 h 8438773"/>
              <a:gd name="connsiteX4" fmla="*/ 6720840 w 11457243"/>
              <a:gd name="connsiteY4" fmla="*/ 41258 h 8438773"/>
              <a:gd name="connsiteX5" fmla="*/ 9337787 w 11457243"/>
              <a:gd name="connsiteY5" fmla="*/ 765199 h 8438773"/>
              <a:gd name="connsiteX6" fmla="*/ 11457221 w 11457243"/>
              <a:gd name="connsiteY6" fmla="*/ 4148726 h 8438773"/>
              <a:gd name="connsiteX7" fmla="*/ 9299077 w 11457243"/>
              <a:gd name="connsiteY7" fmla="*/ 6861515 h 8438773"/>
              <a:gd name="connsiteX8" fmla="*/ 10802530 w 11457243"/>
              <a:gd name="connsiteY8" fmla="*/ 8438773 h 8438773"/>
              <a:gd name="connsiteX0" fmla="*/ 0 w 11457243"/>
              <a:gd name="connsiteY0" fmla="*/ 3378874 h 8438773"/>
              <a:gd name="connsiteX1" fmla="*/ 801688 w 11457243"/>
              <a:gd name="connsiteY1" fmla="*/ 2949908 h 8438773"/>
              <a:gd name="connsiteX2" fmla="*/ 1009929 w 11457243"/>
              <a:gd name="connsiteY2" fmla="*/ 1062311 h 8438773"/>
              <a:gd name="connsiteX3" fmla="*/ 3998041 w 11457243"/>
              <a:gd name="connsiteY3" fmla="*/ 193659 h 8438773"/>
              <a:gd name="connsiteX4" fmla="*/ 6720840 w 11457243"/>
              <a:gd name="connsiteY4" fmla="*/ 41258 h 8438773"/>
              <a:gd name="connsiteX5" fmla="*/ 9337787 w 11457243"/>
              <a:gd name="connsiteY5" fmla="*/ 765199 h 8438773"/>
              <a:gd name="connsiteX6" fmla="*/ 11457221 w 11457243"/>
              <a:gd name="connsiteY6" fmla="*/ 4148726 h 8438773"/>
              <a:gd name="connsiteX7" fmla="*/ 9299077 w 11457243"/>
              <a:gd name="connsiteY7" fmla="*/ 6861515 h 8438773"/>
              <a:gd name="connsiteX8" fmla="*/ 10802530 w 11457243"/>
              <a:gd name="connsiteY8" fmla="*/ 8438773 h 8438773"/>
              <a:gd name="connsiteX0" fmla="*/ 0 w 11051434"/>
              <a:gd name="connsiteY0" fmla="*/ 3900371 h 8438773"/>
              <a:gd name="connsiteX1" fmla="*/ 395879 w 11051434"/>
              <a:gd name="connsiteY1" fmla="*/ 2949908 h 8438773"/>
              <a:gd name="connsiteX2" fmla="*/ 604120 w 11051434"/>
              <a:gd name="connsiteY2" fmla="*/ 1062311 h 8438773"/>
              <a:gd name="connsiteX3" fmla="*/ 3592232 w 11051434"/>
              <a:gd name="connsiteY3" fmla="*/ 193659 h 8438773"/>
              <a:gd name="connsiteX4" fmla="*/ 6315031 w 11051434"/>
              <a:gd name="connsiteY4" fmla="*/ 41258 h 8438773"/>
              <a:gd name="connsiteX5" fmla="*/ 8931978 w 11051434"/>
              <a:gd name="connsiteY5" fmla="*/ 765199 h 8438773"/>
              <a:gd name="connsiteX6" fmla="*/ 11051412 w 11051434"/>
              <a:gd name="connsiteY6" fmla="*/ 4148726 h 8438773"/>
              <a:gd name="connsiteX7" fmla="*/ 8893268 w 11051434"/>
              <a:gd name="connsiteY7" fmla="*/ 6861515 h 8438773"/>
              <a:gd name="connsiteX8" fmla="*/ 10396721 w 11051434"/>
              <a:gd name="connsiteY8" fmla="*/ 8438773 h 8438773"/>
              <a:gd name="connsiteX0" fmla="*/ 0 w 11051434"/>
              <a:gd name="connsiteY0" fmla="*/ 3900371 h 8438773"/>
              <a:gd name="connsiteX1" fmla="*/ 604120 w 11051434"/>
              <a:gd name="connsiteY1" fmla="*/ 1062311 h 8438773"/>
              <a:gd name="connsiteX2" fmla="*/ 3592232 w 11051434"/>
              <a:gd name="connsiteY2" fmla="*/ 193659 h 8438773"/>
              <a:gd name="connsiteX3" fmla="*/ 6315031 w 11051434"/>
              <a:gd name="connsiteY3" fmla="*/ 41258 h 8438773"/>
              <a:gd name="connsiteX4" fmla="*/ 8931978 w 11051434"/>
              <a:gd name="connsiteY4" fmla="*/ 765199 h 8438773"/>
              <a:gd name="connsiteX5" fmla="*/ 11051412 w 11051434"/>
              <a:gd name="connsiteY5" fmla="*/ 4148726 h 8438773"/>
              <a:gd name="connsiteX6" fmla="*/ 8893268 w 11051434"/>
              <a:gd name="connsiteY6" fmla="*/ 6861515 h 8438773"/>
              <a:gd name="connsiteX7" fmla="*/ 10396721 w 11051434"/>
              <a:gd name="connsiteY7" fmla="*/ 8438773 h 8438773"/>
              <a:gd name="connsiteX0" fmla="*/ 0 w 11051434"/>
              <a:gd name="connsiteY0" fmla="*/ 3900371 h 8438773"/>
              <a:gd name="connsiteX1" fmla="*/ 105889 w 11051434"/>
              <a:gd name="connsiteY1" fmla="*/ 2989645 h 8438773"/>
              <a:gd name="connsiteX2" fmla="*/ 604120 w 11051434"/>
              <a:gd name="connsiteY2" fmla="*/ 1062311 h 8438773"/>
              <a:gd name="connsiteX3" fmla="*/ 3592232 w 11051434"/>
              <a:gd name="connsiteY3" fmla="*/ 193659 h 8438773"/>
              <a:gd name="connsiteX4" fmla="*/ 6315031 w 11051434"/>
              <a:gd name="connsiteY4" fmla="*/ 41258 h 8438773"/>
              <a:gd name="connsiteX5" fmla="*/ 8931978 w 11051434"/>
              <a:gd name="connsiteY5" fmla="*/ 765199 h 8438773"/>
              <a:gd name="connsiteX6" fmla="*/ 11051412 w 11051434"/>
              <a:gd name="connsiteY6" fmla="*/ 4148726 h 8438773"/>
              <a:gd name="connsiteX7" fmla="*/ 8893268 w 11051434"/>
              <a:gd name="connsiteY7" fmla="*/ 6861515 h 8438773"/>
              <a:gd name="connsiteX8" fmla="*/ 10396721 w 11051434"/>
              <a:gd name="connsiteY8" fmla="*/ 8438773 h 8438773"/>
              <a:gd name="connsiteX0" fmla="*/ 0 w 11051434"/>
              <a:gd name="connsiteY0" fmla="*/ 3900371 h 8438773"/>
              <a:gd name="connsiteX1" fmla="*/ 382579 w 11051434"/>
              <a:gd name="connsiteY1" fmla="*/ 3420447 h 8438773"/>
              <a:gd name="connsiteX2" fmla="*/ 604120 w 11051434"/>
              <a:gd name="connsiteY2" fmla="*/ 1062311 h 8438773"/>
              <a:gd name="connsiteX3" fmla="*/ 3592232 w 11051434"/>
              <a:gd name="connsiteY3" fmla="*/ 193659 h 8438773"/>
              <a:gd name="connsiteX4" fmla="*/ 6315031 w 11051434"/>
              <a:gd name="connsiteY4" fmla="*/ 41258 h 8438773"/>
              <a:gd name="connsiteX5" fmla="*/ 8931978 w 11051434"/>
              <a:gd name="connsiteY5" fmla="*/ 765199 h 8438773"/>
              <a:gd name="connsiteX6" fmla="*/ 11051412 w 11051434"/>
              <a:gd name="connsiteY6" fmla="*/ 4148726 h 8438773"/>
              <a:gd name="connsiteX7" fmla="*/ 8893268 w 11051434"/>
              <a:gd name="connsiteY7" fmla="*/ 6861515 h 8438773"/>
              <a:gd name="connsiteX8" fmla="*/ 10396721 w 11051434"/>
              <a:gd name="connsiteY8" fmla="*/ 8438773 h 8438773"/>
              <a:gd name="connsiteX0" fmla="*/ 0 w 11051434"/>
              <a:gd name="connsiteY0" fmla="*/ 3870532 h 8408934"/>
              <a:gd name="connsiteX1" fmla="*/ 382579 w 11051434"/>
              <a:gd name="connsiteY1" fmla="*/ 3390608 h 8408934"/>
              <a:gd name="connsiteX2" fmla="*/ 604120 w 11051434"/>
              <a:gd name="connsiteY2" fmla="*/ 1032472 h 8408934"/>
              <a:gd name="connsiteX3" fmla="*/ 6315031 w 11051434"/>
              <a:gd name="connsiteY3" fmla="*/ 11419 h 8408934"/>
              <a:gd name="connsiteX4" fmla="*/ 8931978 w 11051434"/>
              <a:gd name="connsiteY4" fmla="*/ 735360 h 8408934"/>
              <a:gd name="connsiteX5" fmla="*/ 11051412 w 11051434"/>
              <a:gd name="connsiteY5" fmla="*/ 4118887 h 8408934"/>
              <a:gd name="connsiteX6" fmla="*/ 8893268 w 11051434"/>
              <a:gd name="connsiteY6" fmla="*/ 6831676 h 8408934"/>
              <a:gd name="connsiteX7" fmla="*/ 10396721 w 11051434"/>
              <a:gd name="connsiteY7" fmla="*/ 8408934 h 8408934"/>
              <a:gd name="connsiteX0" fmla="*/ 0 w 11051434"/>
              <a:gd name="connsiteY0" fmla="*/ 3950855 h 8489257"/>
              <a:gd name="connsiteX1" fmla="*/ 382579 w 11051434"/>
              <a:gd name="connsiteY1" fmla="*/ 3470931 h 8489257"/>
              <a:gd name="connsiteX2" fmla="*/ 843916 w 11051434"/>
              <a:gd name="connsiteY2" fmla="*/ 387234 h 8489257"/>
              <a:gd name="connsiteX3" fmla="*/ 6315031 w 11051434"/>
              <a:gd name="connsiteY3" fmla="*/ 91742 h 8489257"/>
              <a:gd name="connsiteX4" fmla="*/ 8931978 w 11051434"/>
              <a:gd name="connsiteY4" fmla="*/ 815683 h 8489257"/>
              <a:gd name="connsiteX5" fmla="*/ 11051412 w 11051434"/>
              <a:gd name="connsiteY5" fmla="*/ 4199210 h 8489257"/>
              <a:gd name="connsiteX6" fmla="*/ 8893268 w 11051434"/>
              <a:gd name="connsiteY6" fmla="*/ 6911999 h 8489257"/>
              <a:gd name="connsiteX7" fmla="*/ 10396721 w 11051434"/>
              <a:gd name="connsiteY7" fmla="*/ 8489257 h 8489257"/>
              <a:gd name="connsiteX0" fmla="*/ 0 w 11051434"/>
              <a:gd name="connsiteY0" fmla="*/ 3929177 h 8467579"/>
              <a:gd name="connsiteX1" fmla="*/ 382579 w 11051434"/>
              <a:gd name="connsiteY1" fmla="*/ 3449253 h 8467579"/>
              <a:gd name="connsiteX2" fmla="*/ 493444 w 11051434"/>
              <a:gd name="connsiteY2" fmla="*/ 410903 h 8467579"/>
              <a:gd name="connsiteX3" fmla="*/ 6315031 w 11051434"/>
              <a:gd name="connsiteY3" fmla="*/ 70064 h 8467579"/>
              <a:gd name="connsiteX4" fmla="*/ 8931978 w 11051434"/>
              <a:gd name="connsiteY4" fmla="*/ 794005 h 8467579"/>
              <a:gd name="connsiteX5" fmla="*/ 11051412 w 11051434"/>
              <a:gd name="connsiteY5" fmla="*/ 4177532 h 8467579"/>
              <a:gd name="connsiteX6" fmla="*/ 8893268 w 11051434"/>
              <a:gd name="connsiteY6" fmla="*/ 6890321 h 8467579"/>
              <a:gd name="connsiteX7" fmla="*/ 10396721 w 11051434"/>
              <a:gd name="connsiteY7" fmla="*/ 8467579 h 8467579"/>
              <a:gd name="connsiteX0" fmla="*/ 0 w 11051434"/>
              <a:gd name="connsiteY0" fmla="*/ 4171517 h 8709919"/>
              <a:gd name="connsiteX1" fmla="*/ 382579 w 11051434"/>
              <a:gd name="connsiteY1" fmla="*/ 3691593 h 8709919"/>
              <a:gd name="connsiteX2" fmla="*/ 493444 w 11051434"/>
              <a:gd name="connsiteY2" fmla="*/ 653243 h 8709919"/>
              <a:gd name="connsiteX3" fmla="*/ 6315031 w 11051434"/>
              <a:gd name="connsiteY3" fmla="*/ 17645 h 8709919"/>
              <a:gd name="connsiteX4" fmla="*/ 8931978 w 11051434"/>
              <a:gd name="connsiteY4" fmla="*/ 1036345 h 8709919"/>
              <a:gd name="connsiteX5" fmla="*/ 11051412 w 11051434"/>
              <a:gd name="connsiteY5" fmla="*/ 4419872 h 8709919"/>
              <a:gd name="connsiteX6" fmla="*/ 8893268 w 11051434"/>
              <a:gd name="connsiteY6" fmla="*/ 7132661 h 8709919"/>
              <a:gd name="connsiteX7" fmla="*/ 10396721 w 11051434"/>
              <a:gd name="connsiteY7" fmla="*/ 8709919 h 8709919"/>
              <a:gd name="connsiteX0" fmla="*/ 0 w 11131039"/>
              <a:gd name="connsiteY0" fmla="*/ 4165015 h 8703417"/>
              <a:gd name="connsiteX1" fmla="*/ 382579 w 11131039"/>
              <a:gd name="connsiteY1" fmla="*/ 3685091 h 8703417"/>
              <a:gd name="connsiteX2" fmla="*/ 493444 w 11131039"/>
              <a:gd name="connsiteY2" fmla="*/ 646741 h 8703417"/>
              <a:gd name="connsiteX3" fmla="*/ 6315031 w 11131039"/>
              <a:gd name="connsiteY3" fmla="*/ 11143 h 8703417"/>
              <a:gd name="connsiteX4" fmla="*/ 10241639 w 11131039"/>
              <a:gd name="connsiteY4" fmla="*/ 916474 h 8703417"/>
              <a:gd name="connsiteX5" fmla="*/ 11051412 w 11131039"/>
              <a:gd name="connsiteY5" fmla="*/ 4413370 h 8703417"/>
              <a:gd name="connsiteX6" fmla="*/ 8893268 w 11131039"/>
              <a:gd name="connsiteY6" fmla="*/ 7126159 h 8703417"/>
              <a:gd name="connsiteX7" fmla="*/ 10396721 w 11131039"/>
              <a:gd name="connsiteY7" fmla="*/ 8703417 h 8703417"/>
              <a:gd name="connsiteX0" fmla="*/ 0 w 10930285"/>
              <a:gd name="connsiteY0" fmla="*/ 4165015 h 8703417"/>
              <a:gd name="connsiteX1" fmla="*/ 382579 w 10930285"/>
              <a:gd name="connsiteY1" fmla="*/ 3685091 h 8703417"/>
              <a:gd name="connsiteX2" fmla="*/ 493444 w 10930285"/>
              <a:gd name="connsiteY2" fmla="*/ 646741 h 8703417"/>
              <a:gd name="connsiteX3" fmla="*/ 6315031 w 10930285"/>
              <a:gd name="connsiteY3" fmla="*/ 11143 h 8703417"/>
              <a:gd name="connsiteX4" fmla="*/ 10241639 w 10930285"/>
              <a:gd name="connsiteY4" fmla="*/ 916474 h 8703417"/>
              <a:gd name="connsiteX5" fmla="*/ 10811616 w 10930285"/>
              <a:gd name="connsiteY5" fmla="*/ 4640108 h 8703417"/>
              <a:gd name="connsiteX6" fmla="*/ 8893268 w 10930285"/>
              <a:gd name="connsiteY6" fmla="*/ 7126159 h 8703417"/>
              <a:gd name="connsiteX7" fmla="*/ 10396721 w 10930285"/>
              <a:gd name="connsiteY7" fmla="*/ 8703417 h 8703417"/>
              <a:gd name="connsiteX0" fmla="*/ 0 w 11216265"/>
              <a:gd name="connsiteY0" fmla="*/ 4165015 h 8703417"/>
              <a:gd name="connsiteX1" fmla="*/ 382579 w 11216265"/>
              <a:gd name="connsiteY1" fmla="*/ 3685091 h 8703417"/>
              <a:gd name="connsiteX2" fmla="*/ 493444 w 11216265"/>
              <a:gd name="connsiteY2" fmla="*/ 646741 h 8703417"/>
              <a:gd name="connsiteX3" fmla="*/ 6315031 w 11216265"/>
              <a:gd name="connsiteY3" fmla="*/ 11143 h 8703417"/>
              <a:gd name="connsiteX4" fmla="*/ 10241639 w 11216265"/>
              <a:gd name="connsiteY4" fmla="*/ 916474 h 8703417"/>
              <a:gd name="connsiteX5" fmla="*/ 10811616 w 11216265"/>
              <a:gd name="connsiteY5" fmla="*/ 4640108 h 8703417"/>
              <a:gd name="connsiteX6" fmla="*/ 11199008 w 11216265"/>
              <a:gd name="connsiteY6" fmla="*/ 6219205 h 8703417"/>
              <a:gd name="connsiteX7" fmla="*/ 10396721 w 11216265"/>
              <a:gd name="connsiteY7" fmla="*/ 8703417 h 8703417"/>
              <a:gd name="connsiteX0" fmla="*/ 0 w 10818953"/>
              <a:gd name="connsiteY0" fmla="*/ 4165015 h 8703417"/>
              <a:gd name="connsiteX1" fmla="*/ 382579 w 10818953"/>
              <a:gd name="connsiteY1" fmla="*/ 3685091 h 8703417"/>
              <a:gd name="connsiteX2" fmla="*/ 493444 w 10818953"/>
              <a:gd name="connsiteY2" fmla="*/ 646741 h 8703417"/>
              <a:gd name="connsiteX3" fmla="*/ 6315031 w 10818953"/>
              <a:gd name="connsiteY3" fmla="*/ 11143 h 8703417"/>
              <a:gd name="connsiteX4" fmla="*/ 10241639 w 10818953"/>
              <a:gd name="connsiteY4" fmla="*/ 916474 h 8703417"/>
              <a:gd name="connsiteX5" fmla="*/ 10811616 w 10818953"/>
              <a:gd name="connsiteY5" fmla="*/ 4640108 h 8703417"/>
              <a:gd name="connsiteX6" fmla="*/ 10396721 w 10818953"/>
              <a:gd name="connsiteY6" fmla="*/ 8703417 h 8703417"/>
              <a:gd name="connsiteX0" fmla="*/ 0 w 10848546"/>
              <a:gd name="connsiteY0" fmla="*/ 4165015 h 8703417"/>
              <a:gd name="connsiteX1" fmla="*/ 382579 w 10848546"/>
              <a:gd name="connsiteY1" fmla="*/ 3685091 h 8703417"/>
              <a:gd name="connsiteX2" fmla="*/ 493444 w 10848546"/>
              <a:gd name="connsiteY2" fmla="*/ 646741 h 8703417"/>
              <a:gd name="connsiteX3" fmla="*/ 6315031 w 10848546"/>
              <a:gd name="connsiteY3" fmla="*/ 11143 h 8703417"/>
              <a:gd name="connsiteX4" fmla="*/ 10241639 w 10848546"/>
              <a:gd name="connsiteY4" fmla="*/ 916474 h 8703417"/>
              <a:gd name="connsiteX5" fmla="*/ 10811616 w 10848546"/>
              <a:gd name="connsiteY5" fmla="*/ 4640108 h 8703417"/>
              <a:gd name="connsiteX6" fmla="*/ 10749185 w 10848546"/>
              <a:gd name="connsiteY6" fmla="*/ 5952472 h 8703417"/>
              <a:gd name="connsiteX7" fmla="*/ 10396721 w 10848546"/>
              <a:gd name="connsiteY7" fmla="*/ 8703417 h 8703417"/>
              <a:gd name="connsiteX0" fmla="*/ 0 w 11166446"/>
              <a:gd name="connsiteY0" fmla="*/ 4165015 h 8703417"/>
              <a:gd name="connsiteX1" fmla="*/ 382579 w 11166446"/>
              <a:gd name="connsiteY1" fmla="*/ 3685091 h 8703417"/>
              <a:gd name="connsiteX2" fmla="*/ 493444 w 11166446"/>
              <a:gd name="connsiteY2" fmla="*/ 646741 h 8703417"/>
              <a:gd name="connsiteX3" fmla="*/ 6315031 w 11166446"/>
              <a:gd name="connsiteY3" fmla="*/ 11143 h 8703417"/>
              <a:gd name="connsiteX4" fmla="*/ 10241639 w 11166446"/>
              <a:gd name="connsiteY4" fmla="*/ 916474 h 8703417"/>
              <a:gd name="connsiteX5" fmla="*/ 10811616 w 11166446"/>
              <a:gd name="connsiteY5" fmla="*/ 4640108 h 8703417"/>
              <a:gd name="connsiteX6" fmla="*/ 11154993 w 11166446"/>
              <a:gd name="connsiteY6" fmla="*/ 6360604 h 8703417"/>
              <a:gd name="connsiteX7" fmla="*/ 10396721 w 11166446"/>
              <a:gd name="connsiteY7" fmla="*/ 8703417 h 8703417"/>
              <a:gd name="connsiteX0" fmla="*/ 0 w 11167144"/>
              <a:gd name="connsiteY0" fmla="*/ 4165015 h 8703417"/>
              <a:gd name="connsiteX1" fmla="*/ 382579 w 11167144"/>
              <a:gd name="connsiteY1" fmla="*/ 3685091 h 8703417"/>
              <a:gd name="connsiteX2" fmla="*/ 493444 w 11167144"/>
              <a:gd name="connsiteY2" fmla="*/ 646741 h 8703417"/>
              <a:gd name="connsiteX3" fmla="*/ 6315031 w 11167144"/>
              <a:gd name="connsiteY3" fmla="*/ 11143 h 8703417"/>
              <a:gd name="connsiteX4" fmla="*/ 10241639 w 11167144"/>
              <a:gd name="connsiteY4" fmla="*/ 916474 h 8703417"/>
              <a:gd name="connsiteX5" fmla="*/ 10830064 w 11167144"/>
              <a:gd name="connsiteY5" fmla="*/ 4753477 h 8703417"/>
              <a:gd name="connsiteX6" fmla="*/ 11154993 w 11167144"/>
              <a:gd name="connsiteY6" fmla="*/ 6360604 h 8703417"/>
              <a:gd name="connsiteX7" fmla="*/ 10396721 w 11167144"/>
              <a:gd name="connsiteY7" fmla="*/ 8703417 h 8703417"/>
              <a:gd name="connsiteX0" fmla="*/ 0 w 11158576"/>
              <a:gd name="connsiteY0" fmla="*/ 4165015 h 8703417"/>
              <a:gd name="connsiteX1" fmla="*/ 382579 w 11158576"/>
              <a:gd name="connsiteY1" fmla="*/ 3685091 h 8703417"/>
              <a:gd name="connsiteX2" fmla="*/ 493444 w 11158576"/>
              <a:gd name="connsiteY2" fmla="*/ 646741 h 8703417"/>
              <a:gd name="connsiteX3" fmla="*/ 6315031 w 11158576"/>
              <a:gd name="connsiteY3" fmla="*/ 11143 h 8703417"/>
              <a:gd name="connsiteX4" fmla="*/ 10241639 w 11158576"/>
              <a:gd name="connsiteY4" fmla="*/ 916474 h 8703417"/>
              <a:gd name="connsiteX5" fmla="*/ 10830064 w 11158576"/>
              <a:gd name="connsiteY5" fmla="*/ 4753477 h 8703417"/>
              <a:gd name="connsiteX6" fmla="*/ 11154993 w 11158576"/>
              <a:gd name="connsiteY6" fmla="*/ 6360604 h 8703417"/>
              <a:gd name="connsiteX7" fmla="*/ 10396721 w 11158576"/>
              <a:gd name="connsiteY7" fmla="*/ 8703417 h 8703417"/>
              <a:gd name="connsiteX0" fmla="*/ 0 w 11526780"/>
              <a:gd name="connsiteY0" fmla="*/ 4165015 h 8680743"/>
              <a:gd name="connsiteX1" fmla="*/ 382579 w 11526780"/>
              <a:gd name="connsiteY1" fmla="*/ 3685091 h 8680743"/>
              <a:gd name="connsiteX2" fmla="*/ 493444 w 11526780"/>
              <a:gd name="connsiteY2" fmla="*/ 646741 h 8680743"/>
              <a:gd name="connsiteX3" fmla="*/ 6315031 w 11526780"/>
              <a:gd name="connsiteY3" fmla="*/ 11143 h 8680743"/>
              <a:gd name="connsiteX4" fmla="*/ 10241639 w 11526780"/>
              <a:gd name="connsiteY4" fmla="*/ 916474 h 8680743"/>
              <a:gd name="connsiteX5" fmla="*/ 10830064 w 11526780"/>
              <a:gd name="connsiteY5" fmla="*/ 4753477 h 8680743"/>
              <a:gd name="connsiteX6" fmla="*/ 11154993 w 11526780"/>
              <a:gd name="connsiteY6" fmla="*/ 6360604 h 8680743"/>
              <a:gd name="connsiteX7" fmla="*/ 11521923 w 11526780"/>
              <a:gd name="connsiteY7" fmla="*/ 8680743 h 8680743"/>
              <a:gd name="connsiteX0" fmla="*/ 0 w 11521923"/>
              <a:gd name="connsiteY0" fmla="*/ 4165015 h 8680743"/>
              <a:gd name="connsiteX1" fmla="*/ 382579 w 11521923"/>
              <a:gd name="connsiteY1" fmla="*/ 3685091 h 8680743"/>
              <a:gd name="connsiteX2" fmla="*/ 493444 w 11521923"/>
              <a:gd name="connsiteY2" fmla="*/ 646741 h 8680743"/>
              <a:gd name="connsiteX3" fmla="*/ 6315031 w 11521923"/>
              <a:gd name="connsiteY3" fmla="*/ 11143 h 8680743"/>
              <a:gd name="connsiteX4" fmla="*/ 10241639 w 11521923"/>
              <a:gd name="connsiteY4" fmla="*/ 916474 h 8680743"/>
              <a:gd name="connsiteX5" fmla="*/ 10830064 w 11521923"/>
              <a:gd name="connsiteY5" fmla="*/ 4753477 h 8680743"/>
              <a:gd name="connsiteX6" fmla="*/ 11154993 w 11521923"/>
              <a:gd name="connsiteY6" fmla="*/ 6360604 h 8680743"/>
              <a:gd name="connsiteX7" fmla="*/ 11521923 w 11521923"/>
              <a:gd name="connsiteY7" fmla="*/ 8680743 h 8680743"/>
              <a:gd name="connsiteX0" fmla="*/ 112030 w 11633953"/>
              <a:gd name="connsiteY0" fmla="*/ 4171598 h 8687326"/>
              <a:gd name="connsiteX1" fmla="*/ 605474 w 11633953"/>
              <a:gd name="connsiteY1" fmla="*/ 653324 h 8687326"/>
              <a:gd name="connsiteX2" fmla="*/ 6427061 w 11633953"/>
              <a:gd name="connsiteY2" fmla="*/ 17726 h 8687326"/>
              <a:gd name="connsiteX3" fmla="*/ 10353669 w 11633953"/>
              <a:gd name="connsiteY3" fmla="*/ 923057 h 8687326"/>
              <a:gd name="connsiteX4" fmla="*/ 10942094 w 11633953"/>
              <a:gd name="connsiteY4" fmla="*/ 4760060 h 8687326"/>
              <a:gd name="connsiteX5" fmla="*/ 11267023 w 11633953"/>
              <a:gd name="connsiteY5" fmla="*/ 6367187 h 8687326"/>
              <a:gd name="connsiteX6" fmla="*/ 11633953 w 11633953"/>
              <a:gd name="connsiteY6" fmla="*/ 8687326 h 8687326"/>
              <a:gd name="connsiteX0" fmla="*/ 14179 w 11536102"/>
              <a:gd name="connsiteY0" fmla="*/ 4156194 h 8671922"/>
              <a:gd name="connsiteX1" fmla="*/ 710528 w 11536102"/>
              <a:gd name="connsiteY1" fmla="*/ 1046048 h 8671922"/>
              <a:gd name="connsiteX2" fmla="*/ 6329210 w 11536102"/>
              <a:gd name="connsiteY2" fmla="*/ 2322 h 8671922"/>
              <a:gd name="connsiteX3" fmla="*/ 10255818 w 11536102"/>
              <a:gd name="connsiteY3" fmla="*/ 907653 h 8671922"/>
              <a:gd name="connsiteX4" fmla="*/ 10844243 w 11536102"/>
              <a:gd name="connsiteY4" fmla="*/ 4744656 h 8671922"/>
              <a:gd name="connsiteX5" fmla="*/ 11169172 w 11536102"/>
              <a:gd name="connsiteY5" fmla="*/ 6351783 h 8671922"/>
              <a:gd name="connsiteX6" fmla="*/ 11536102 w 11536102"/>
              <a:gd name="connsiteY6" fmla="*/ 8671922 h 8671922"/>
              <a:gd name="connsiteX0" fmla="*/ 14179 w 11536102"/>
              <a:gd name="connsiteY0" fmla="*/ 3897343 h 8413071"/>
              <a:gd name="connsiteX1" fmla="*/ 710528 w 11536102"/>
              <a:gd name="connsiteY1" fmla="*/ 787197 h 8413071"/>
              <a:gd name="connsiteX2" fmla="*/ 6329210 w 11536102"/>
              <a:gd name="connsiteY2" fmla="*/ 15560 h 8413071"/>
              <a:gd name="connsiteX3" fmla="*/ 10255818 w 11536102"/>
              <a:gd name="connsiteY3" fmla="*/ 648802 h 8413071"/>
              <a:gd name="connsiteX4" fmla="*/ 10844243 w 11536102"/>
              <a:gd name="connsiteY4" fmla="*/ 4485805 h 8413071"/>
              <a:gd name="connsiteX5" fmla="*/ 11169172 w 11536102"/>
              <a:gd name="connsiteY5" fmla="*/ 6092932 h 8413071"/>
              <a:gd name="connsiteX6" fmla="*/ 11536102 w 11536102"/>
              <a:gd name="connsiteY6" fmla="*/ 8413071 h 8413071"/>
              <a:gd name="connsiteX0" fmla="*/ 14179 w 11572205"/>
              <a:gd name="connsiteY0" fmla="*/ 3892467 h 8408195"/>
              <a:gd name="connsiteX1" fmla="*/ 710528 w 11572205"/>
              <a:gd name="connsiteY1" fmla="*/ 782321 h 8408195"/>
              <a:gd name="connsiteX2" fmla="*/ 6329210 w 11572205"/>
              <a:gd name="connsiteY2" fmla="*/ 10684 h 8408195"/>
              <a:gd name="connsiteX3" fmla="*/ 11325682 w 11572205"/>
              <a:gd name="connsiteY3" fmla="*/ 1142753 h 8408195"/>
              <a:gd name="connsiteX4" fmla="*/ 10844243 w 11572205"/>
              <a:gd name="connsiteY4" fmla="*/ 4480929 h 8408195"/>
              <a:gd name="connsiteX5" fmla="*/ 11169172 w 11572205"/>
              <a:gd name="connsiteY5" fmla="*/ 6088056 h 8408195"/>
              <a:gd name="connsiteX6" fmla="*/ 11536102 w 11572205"/>
              <a:gd name="connsiteY6" fmla="*/ 8408195 h 8408195"/>
              <a:gd name="connsiteX0" fmla="*/ 14179 w 12012028"/>
              <a:gd name="connsiteY0" fmla="*/ 3892467 h 8408195"/>
              <a:gd name="connsiteX1" fmla="*/ 710528 w 12012028"/>
              <a:gd name="connsiteY1" fmla="*/ 782321 h 8408195"/>
              <a:gd name="connsiteX2" fmla="*/ 6329210 w 12012028"/>
              <a:gd name="connsiteY2" fmla="*/ 10684 h 8408195"/>
              <a:gd name="connsiteX3" fmla="*/ 11325682 w 12012028"/>
              <a:gd name="connsiteY3" fmla="*/ 1142753 h 8408195"/>
              <a:gd name="connsiteX4" fmla="*/ 11950998 w 12012028"/>
              <a:gd name="connsiteY4" fmla="*/ 4526277 h 8408195"/>
              <a:gd name="connsiteX5" fmla="*/ 11169172 w 12012028"/>
              <a:gd name="connsiteY5" fmla="*/ 6088056 h 8408195"/>
              <a:gd name="connsiteX6" fmla="*/ 11536102 w 12012028"/>
              <a:gd name="connsiteY6" fmla="*/ 8408195 h 8408195"/>
              <a:gd name="connsiteX0" fmla="*/ 14179 w 12944253"/>
              <a:gd name="connsiteY0" fmla="*/ 3892467 h 8408195"/>
              <a:gd name="connsiteX1" fmla="*/ 710528 w 12944253"/>
              <a:gd name="connsiteY1" fmla="*/ 782321 h 8408195"/>
              <a:gd name="connsiteX2" fmla="*/ 6329210 w 12944253"/>
              <a:gd name="connsiteY2" fmla="*/ 10684 h 8408195"/>
              <a:gd name="connsiteX3" fmla="*/ 11325682 w 12944253"/>
              <a:gd name="connsiteY3" fmla="*/ 1142753 h 8408195"/>
              <a:gd name="connsiteX4" fmla="*/ 11950998 w 12944253"/>
              <a:gd name="connsiteY4" fmla="*/ 4526277 h 8408195"/>
              <a:gd name="connsiteX5" fmla="*/ 12939981 w 12944253"/>
              <a:gd name="connsiteY5" fmla="*/ 5747949 h 8408195"/>
              <a:gd name="connsiteX6" fmla="*/ 11536102 w 12944253"/>
              <a:gd name="connsiteY6" fmla="*/ 8408195 h 8408195"/>
              <a:gd name="connsiteX0" fmla="*/ 14179 w 12944253"/>
              <a:gd name="connsiteY0" fmla="*/ 3892467 h 8657607"/>
              <a:gd name="connsiteX1" fmla="*/ 710528 w 12944253"/>
              <a:gd name="connsiteY1" fmla="*/ 782321 h 8657607"/>
              <a:gd name="connsiteX2" fmla="*/ 6329210 w 12944253"/>
              <a:gd name="connsiteY2" fmla="*/ 10684 h 8657607"/>
              <a:gd name="connsiteX3" fmla="*/ 11325682 w 12944253"/>
              <a:gd name="connsiteY3" fmla="*/ 1142753 h 8657607"/>
              <a:gd name="connsiteX4" fmla="*/ 11950998 w 12944253"/>
              <a:gd name="connsiteY4" fmla="*/ 4526277 h 8657607"/>
              <a:gd name="connsiteX5" fmla="*/ 12939981 w 12944253"/>
              <a:gd name="connsiteY5" fmla="*/ 5747949 h 8657607"/>
              <a:gd name="connsiteX6" fmla="*/ 12218601 w 12944253"/>
              <a:gd name="connsiteY6" fmla="*/ 8657607 h 8657607"/>
              <a:gd name="connsiteX0" fmla="*/ 14179 w 12889164"/>
              <a:gd name="connsiteY0" fmla="*/ 3892467 h 8657607"/>
              <a:gd name="connsiteX1" fmla="*/ 710528 w 12889164"/>
              <a:gd name="connsiteY1" fmla="*/ 782321 h 8657607"/>
              <a:gd name="connsiteX2" fmla="*/ 6329210 w 12889164"/>
              <a:gd name="connsiteY2" fmla="*/ 10684 h 8657607"/>
              <a:gd name="connsiteX3" fmla="*/ 11325682 w 12889164"/>
              <a:gd name="connsiteY3" fmla="*/ 1142753 h 8657607"/>
              <a:gd name="connsiteX4" fmla="*/ 11950998 w 12889164"/>
              <a:gd name="connsiteY4" fmla="*/ 4526277 h 8657607"/>
              <a:gd name="connsiteX5" fmla="*/ 12884644 w 12889164"/>
              <a:gd name="connsiteY5" fmla="*/ 6790946 h 8657607"/>
              <a:gd name="connsiteX6" fmla="*/ 12218601 w 12889164"/>
              <a:gd name="connsiteY6" fmla="*/ 8657607 h 8657607"/>
              <a:gd name="connsiteX0" fmla="*/ 14179 w 12895840"/>
              <a:gd name="connsiteY0" fmla="*/ 3892467 h 8657607"/>
              <a:gd name="connsiteX1" fmla="*/ 710528 w 12895840"/>
              <a:gd name="connsiteY1" fmla="*/ 782321 h 8657607"/>
              <a:gd name="connsiteX2" fmla="*/ 6329210 w 12895840"/>
              <a:gd name="connsiteY2" fmla="*/ 10684 h 8657607"/>
              <a:gd name="connsiteX3" fmla="*/ 11325682 w 12895840"/>
              <a:gd name="connsiteY3" fmla="*/ 1142753 h 8657607"/>
              <a:gd name="connsiteX4" fmla="*/ 12430593 w 12895840"/>
              <a:gd name="connsiteY4" fmla="*/ 4186168 h 8657607"/>
              <a:gd name="connsiteX5" fmla="*/ 12884644 w 12895840"/>
              <a:gd name="connsiteY5" fmla="*/ 6790946 h 8657607"/>
              <a:gd name="connsiteX6" fmla="*/ 12218601 w 12895840"/>
              <a:gd name="connsiteY6" fmla="*/ 8657607 h 8657607"/>
              <a:gd name="connsiteX0" fmla="*/ 14179 w 12884644"/>
              <a:gd name="connsiteY0" fmla="*/ 3892467 h 8657607"/>
              <a:gd name="connsiteX1" fmla="*/ 710528 w 12884644"/>
              <a:gd name="connsiteY1" fmla="*/ 782321 h 8657607"/>
              <a:gd name="connsiteX2" fmla="*/ 6329210 w 12884644"/>
              <a:gd name="connsiteY2" fmla="*/ 10684 h 8657607"/>
              <a:gd name="connsiteX3" fmla="*/ 11325682 w 12884644"/>
              <a:gd name="connsiteY3" fmla="*/ 1142753 h 8657607"/>
              <a:gd name="connsiteX4" fmla="*/ 12884644 w 12884644"/>
              <a:gd name="connsiteY4" fmla="*/ 6790946 h 8657607"/>
              <a:gd name="connsiteX5" fmla="*/ 12218601 w 12884644"/>
              <a:gd name="connsiteY5" fmla="*/ 8657607 h 8657607"/>
              <a:gd name="connsiteX0" fmla="*/ 14179 w 12884644"/>
              <a:gd name="connsiteY0" fmla="*/ 3892467 h 8657607"/>
              <a:gd name="connsiteX1" fmla="*/ 710528 w 12884644"/>
              <a:gd name="connsiteY1" fmla="*/ 782321 h 8657607"/>
              <a:gd name="connsiteX2" fmla="*/ 6329210 w 12884644"/>
              <a:gd name="connsiteY2" fmla="*/ 10684 h 8657607"/>
              <a:gd name="connsiteX3" fmla="*/ 11325682 w 12884644"/>
              <a:gd name="connsiteY3" fmla="*/ 1142753 h 8657607"/>
              <a:gd name="connsiteX4" fmla="*/ 12884644 w 12884644"/>
              <a:gd name="connsiteY4" fmla="*/ 6972336 h 8657607"/>
              <a:gd name="connsiteX5" fmla="*/ 12218601 w 12884644"/>
              <a:gd name="connsiteY5" fmla="*/ 8657607 h 8657607"/>
              <a:gd name="connsiteX0" fmla="*/ 14179 w 12884644"/>
              <a:gd name="connsiteY0" fmla="*/ 3892467 h 8907019"/>
              <a:gd name="connsiteX1" fmla="*/ 710528 w 12884644"/>
              <a:gd name="connsiteY1" fmla="*/ 782321 h 8907019"/>
              <a:gd name="connsiteX2" fmla="*/ 6329210 w 12884644"/>
              <a:gd name="connsiteY2" fmla="*/ 10684 h 8907019"/>
              <a:gd name="connsiteX3" fmla="*/ 11325682 w 12884644"/>
              <a:gd name="connsiteY3" fmla="*/ 1142753 h 8907019"/>
              <a:gd name="connsiteX4" fmla="*/ 12884644 w 12884644"/>
              <a:gd name="connsiteY4" fmla="*/ 6972336 h 8907019"/>
              <a:gd name="connsiteX5" fmla="*/ 12034140 w 12884644"/>
              <a:gd name="connsiteY5" fmla="*/ 8907019 h 8907019"/>
              <a:gd name="connsiteX0" fmla="*/ 14179 w 12792412"/>
              <a:gd name="connsiteY0" fmla="*/ 3892467 h 8907019"/>
              <a:gd name="connsiteX1" fmla="*/ 710528 w 12792412"/>
              <a:gd name="connsiteY1" fmla="*/ 782321 h 8907019"/>
              <a:gd name="connsiteX2" fmla="*/ 6329210 w 12792412"/>
              <a:gd name="connsiteY2" fmla="*/ 10684 h 8907019"/>
              <a:gd name="connsiteX3" fmla="*/ 11325682 w 12792412"/>
              <a:gd name="connsiteY3" fmla="*/ 1142753 h 8907019"/>
              <a:gd name="connsiteX4" fmla="*/ 12792412 w 12792412"/>
              <a:gd name="connsiteY4" fmla="*/ 6813620 h 8907019"/>
              <a:gd name="connsiteX5" fmla="*/ 12034140 w 12792412"/>
              <a:gd name="connsiteY5" fmla="*/ 8907019 h 8907019"/>
              <a:gd name="connsiteX0" fmla="*/ 14179 w 12792412"/>
              <a:gd name="connsiteY0" fmla="*/ 3892467 h 8907019"/>
              <a:gd name="connsiteX1" fmla="*/ 710528 w 12792412"/>
              <a:gd name="connsiteY1" fmla="*/ 782321 h 8907019"/>
              <a:gd name="connsiteX2" fmla="*/ 6329210 w 12792412"/>
              <a:gd name="connsiteY2" fmla="*/ 10684 h 8907019"/>
              <a:gd name="connsiteX3" fmla="*/ 11325682 w 12792412"/>
              <a:gd name="connsiteY3" fmla="*/ 1142753 h 8907019"/>
              <a:gd name="connsiteX4" fmla="*/ 12792412 w 12792412"/>
              <a:gd name="connsiteY4" fmla="*/ 6813620 h 8907019"/>
              <a:gd name="connsiteX5" fmla="*/ 12034140 w 12792412"/>
              <a:gd name="connsiteY5" fmla="*/ 8907019 h 8907019"/>
              <a:gd name="connsiteX0" fmla="*/ 14179 w 12034140"/>
              <a:gd name="connsiteY0" fmla="*/ 3892467 h 8907019"/>
              <a:gd name="connsiteX1" fmla="*/ 710528 w 12034140"/>
              <a:gd name="connsiteY1" fmla="*/ 782321 h 8907019"/>
              <a:gd name="connsiteX2" fmla="*/ 6329210 w 12034140"/>
              <a:gd name="connsiteY2" fmla="*/ 10684 h 8907019"/>
              <a:gd name="connsiteX3" fmla="*/ 11325682 w 12034140"/>
              <a:gd name="connsiteY3" fmla="*/ 1142753 h 8907019"/>
              <a:gd name="connsiteX4" fmla="*/ 12034140 w 12034140"/>
              <a:gd name="connsiteY4" fmla="*/ 8907019 h 8907019"/>
              <a:gd name="connsiteX0" fmla="*/ 14179 w 12075599"/>
              <a:gd name="connsiteY0" fmla="*/ 3892467 h 8907019"/>
              <a:gd name="connsiteX1" fmla="*/ 710528 w 12075599"/>
              <a:gd name="connsiteY1" fmla="*/ 782321 h 8907019"/>
              <a:gd name="connsiteX2" fmla="*/ 6329210 w 12075599"/>
              <a:gd name="connsiteY2" fmla="*/ 10684 h 8907019"/>
              <a:gd name="connsiteX3" fmla="*/ 11325682 w 12075599"/>
              <a:gd name="connsiteY3" fmla="*/ 1142753 h 8907019"/>
              <a:gd name="connsiteX4" fmla="*/ 12019697 w 12075599"/>
              <a:gd name="connsiteY4" fmla="*/ 4972210 h 8907019"/>
              <a:gd name="connsiteX5" fmla="*/ 12034140 w 12075599"/>
              <a:gd name="connsiteY5" fmla="*/ 8907019 h 8907019"/>
              <a:gd name="connsiteX0" fmla="*/ 14179 w 12732442"/>
              <a:gd name="connsiteY0" fmla="*/ 3892467 h 8907019"/>
              <a:gd name="connsiteX1" fmla="*/ 710528 w 12732442"/>
              <a:gd name="connsiteY1" fmla="*/ 782321 h 8907019"/>
              <a:gd name="connsiteX2" fmla="*/ 6329210 w 12732442"/>
              <a:gd name="connsiteY2" fmla="*/ 10684 h 8907019"/>
              <a:gd name="connsiteX3" fmla="*/ 11325682 w 12732442"/>
              <a:gd name="connsiteY3" fmla="*/ 1142753 h 8907019"/>
              <a:gd name="connsiteX4" fmla="*/ 12720643 w 12732442"/>
              <a:gd name="connsiteY4" fmla="*/ 6219271 h 8907019"/>
              <a:gd name="connsiteX5" fmla="*/ 12034140 w 12732442"/>
              <a:gd name="connsiteY5" fmla="*/ 8907019 h 8907019"/>
              <a:gd name="connsiteX0" fmla="*/ 14179 w 12727677"/>
              <a:gd name="connsiteY0" fmla="*/ 3892467 h 8907019"/>
              <a:gd name="connsiteX1" fmla="*/ 710528 w 12727677"/>
              <a:gd name="connsiteY1" fmla="*/ 782321 h 8907019"/>
              <a:gd name="connsiteX2" fmla="*/ 6329210 w 12727677"/>
              <a:gd name="connsiteY2" fmla="*/ 10684 h 8907019"/>
              <a:gd name="connsiteX3" fmla="*/ 11325682 w 12727677"/>
              <a:gd name="connsiteY3" fmla="*/ 1142753 h 8907019"/>
              <a:gd name="connsiteX4" fmla="*/ 12720643 w 12727677"/>
              <a:gd name="connsiteY4" fmla="*/ 6219271 h 8907019"/>
              <a:gd name="connsiteX5" fmla="*/ 12034140 w 12727677"/>
              <a:gd name="connsiteY5" fmla="*/ 8907019 h 8907019"/>
              <a:gd name="connsiteX0" fmla="*/ 14179 w 12726020"/>
              <a:gd name="connsiteY0" fmla="*/ 3892467 h 8907019"/>
              <a:gd name="connsiteX1" fmla="*/ 710528 w 12726020"/>
              <a:gd name="connsiteY1" fmla="*/ 782321 h 8907019"/>
              <a:gd name="connsiteX2" fmla="*/ 6329210 w 12726020"/>
              <a:gd name="connsiteY2" fmla="*/ 10684 h 8907019"/>
              <a:gd name="connsiteX3" fmla="*/ 11325682 w 12726020"/>
              <a:gd name="connsiteY3" fmla="*/ 1142753 h 8907019"/>
              <a:gd name="connsiteX4" fmla="*/ 12720643 w 12726020"/>
              <a:gd name="connsiteY4" fmla="*/ 6219271 h 8907019"/>
              <a:gd name="connsiteX5" fmla="*/ 12034140 w 12726020"/>
              <a:gd name="connsiteY5" fmla="*/ 8907019 h 8907019"/>
              <a:gd name="connsiteX0" fmla="*/ 14179 w 12873209"/>
              <a:gd name="connsiteY0" fmla="*/ 3892467 h 8907019"/>
              <a:gd name="connsiteX1" fmla="*/ 710528 w 12873209"/>
              <a:gd name="connsiteY1" fmla="*/ 782321 h 8907019"/>
              <a:gd name="connsiteX2" fmla="*/ 6329210 w 12873209"/>
              <a:gd name="connsiteY2" fmla="*/ 10684 h 8907019"/>
              <a:gd name="connsiteX3" fmla="*/ 11325682 w 12873209"/>
              <a:gd name="connsiteY3" fmla="*/ 1142753 h 8907019"/>
              <a:gd name="connsiteX4" fmla="*/ 12868212 w 12873209"/>
              <a:gd name="connsiteY4" fmla="*/ 6151250 h 8907019"/>
              <a:gd name="connsiteX5" fmla="*/ 12034140 w 12873209"/>
              <a:gd name="connsiteY5" fmla="*/ 8907019 h 8907019"/>
              <a:gd name="connsiteX0" fmla="*/ 14179 w 12873209"/>
              <a:gd name="connsiteY0" fmla="*/ 3892467 h 8907019"/>
              <a:gd name="connsiteX1" fmla="*/ 710528 w 12873209"/>
              <a:gd name="connsiteY1" fmla="*/ 782321 h 8907019"/>
              <a:gd name="connsiteX2" fmla="*/ 6329210 w 12873209"/>
              <a:gd name="connsiteY2" fmla="*/ 10684 h 8907019"/>
              <a:gd name="connsiteX3" fmla="*/ 11325682 w 12873209"/>
              <a:gd name="connsiteY3" fmla="*/ 1142753 h 8907019"/>
              <a:gd name="connsiteX4" fmla="*/ 12868212 w 12873209"/>
              <a:gd name="connsiteY4" fmla="*/ 6491360 h 8907019"/>
              <a:gd name="connsiteX5" fmla="*/ 12034140 w 12873209"/>
              <a:gd name="connsiteY5" fmla="*/ 8907019 h 8907019"/>
              <a:gd name="connsiteX0" fmla="*/ 14179 w 12873209"/>
              <a:gd name="connsiteY0" fmla="*/ 3888570 h 8903122"/>
              <a:gd name="connsiteX1" fmla="*/ 710528 w 12873209"/>
              <a:gd name="connsiteY1" fmla="*/ 778424 h 8903122"/>
              <a:gd name="connsiteX2" fmla="*/ 6329210 w 12873209"/>
              <a:gd name="connsiteY2" fmla="*/ 6787 h 8903122"/>
              <a:gd name="connsiteX3" fmla="*/ 11159670 w 12873209"/>
              <a:gd name="connsiteY3" fmla="*/ 1048161 h 8903122"/>
              <a:gd name="connsiteX4" fmla="*/ 12868212 w 12873209"/>
              <a:gd name="connsiteY4" fmla="*/ 6487463 h 8903122"/>
              <a:gd name="connsiteX5" fmla="*/ 12034140 w 12873209"/>
              <a:gd name="connsiteY5" fmla="*/ 8903122 h 8903122"/>
              <a:gd name="connsiteX0" fmla="*/ 14179 w 12873209"/>
              <a:gd name="connsiteY0" fmla="*/ 3890457 h 8905009"/>
              <a:gd name="connsiteX1" fmla="*/ 710528 w 12873209"/>
              <a:gd name="connsiteY1" fmla="*/ 780311 h 8905009"/>
              <a:gd name="connsiteX2" fmla="*/ 6329210 w 12873209"/>
              <a:gd name="connsiteY2" fmla="*/ 8674 h 8905009"/>
              <a:gd name="connsiteX3" fmla="*/ 11030549 w 12873209"/>
              <a:gd name="connsiteY3" fmla="*/ 1095395 h 8905009"/>
              <a:gd name="connsiteX4" fmla="*/ 12868212 w 12873209"/>
              <a:gd name="connsiteY4" fmla="*/ 6489350 h 8905009"/>
              <a:gd name="connsiteX5" fmla="*/ 12034140 w 12873209"/>
              <a:gd name="connsiteY5" fmla="*/ 8905009 h 8905009"/>
              <a:gd name="connsiteX0" fmla="*/ 14179 w 12873209"/>
              <a:gd name="connsiteY0" fmla="*/ 3889497 h 8904049"/>
              <a:gd name="connsiteX1" fmla="*/ 710528 w 12873209"/>
              <a:gd name="connsiteY1" fmla="*/ 779351 h 8904049"/>
              <a:gd name="connsiteX2" fmla="*/ 6329210 w 12873209"/>
              <a:gd name="connsiteY2" fmla="*/ 7714 h 8904049"/>
              <a:gd name="connsiteX3" fmla="*/ 11104332 w 12873209"/>
              <a:gd name="connsiteY3" fmla="*/ 1071762 h 8904049"/>
              <a:gd name="connsiteX4" fmla="*/ 12868212 w 12873209"/>
              <a:gd name="connsiteY4" fmla="*/ 6488390 h 8904049"/>
              <a:gd name="connsiteX5" fmla="*/ 12034140 w 12873209"/>
              <a:gd name="connsiteY5" fmla="*/ 8904049 h 890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73209" h="8904049">
                <a:moveTo>
                  <a:pt x="14179" y="3889497"/>
                </a:moveTo>
                <a:cubicBezTo>
                  <a:pt x="116980" y="3156523"/>
                  <a:pt x="-341977" y="1426315"/>
                  <a:pt x="710528" y="779351"/>
                </a:cubicBezTo>
                <a:cubicBezTo>
                  <a:pt x="1763033" y="132387"/>
                  <a:pt x="4596909" y="-41021"/>
                  <a:pt x="6329210" y="7714"/>
                </a:cubicBezTo>
                <a:cubicBezTo>
                  <a:pt x="8061511" y="56449"/>
                  <a:pt x="10014499" y="-8350"/>
                  <a:pt x="11104332" y="1071762"/>
                </a:cubicBezTo>
                <a:cubicBezTo>
                  <a:pt x="12194165" y="2151874"/>
                  <a:pt x="12750136" y="5194346"/>
                  <a:pt x="12868212" y="6488390"/>
                </a:cubicBezTo>
                <a:cubicBezTo>
                  <a:pt x="12986288" y="7782434"/>
                  <a:pt x="10961871" y="8157554"/>
                  <a:pt x="12034140" y="8904049"/>
                </a:cubicBezTo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800" b="0" i="0"/>
          </a:p>
        </p:txBody>
      </p:sp>
      <p:sp>
        <p:nvSpPr>
          <p:cNvPr id="334" name="Rectangle 333"/>
          <p:cNvSpPr/>
          <p:nvPr/>
        </p:nvSpPr>
        <p:spPr>
          <a:xfrm>
            <a:off x="1806130" y="1768344"/>
            <a:ext cx="196482" cy="33250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5" name="Straight Connector 374"/>
          <p:cNvCxnSpPr/>
          <p:nvPr/>
        </p:nvCxnSpPr>
        <p:spPr>
          <a:xfrm flipH="1" flipV="1">
            <a:off x="2841442" y="2040397"/>
            <a:ext cx="10929" cy="6981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/>
          <p:nvPr/>
        </p:nvCxnSpPr>
        <p:spPr>
          <a:xfrm flipV="1">
            <a:off x="2199094" y="2040397"/>
            <a:ext cx="498764" cy="35518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>
            <a:off x="2199094" y="2456033"/>
            <a:ext cx="362737" cy="3173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>
            <a:off x="4451088" y="1689206"/>
            <a:ext cx="120912" cy="5691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>
            <a:off x="4553514" y="1672847"/>
            <a:ext cx="614531" cy="497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 flipV="1">
            <a:off x="2380462" y="2717508"/>
            <a:ext cx="1163813" cy="8103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2380462" y="3579126"/>
            <a:ext cx="2173052" cy="9282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5599755" y="2571750"/>
            <a:ext cx="1275175" cy="119633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 flipH="1" flipV="1">
            <a:off x="5062149" y="3836383"/>
            <a:ext cx="1797109" cy="312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/>
          <p:nvPr/>
        </p:nvCxnSpPr>
        <p:spPr>
          <a:xfrm flipV="1">
            <a:off x="4664520" y="2357039"/>
            <a:ext cx="537606" cy="8269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Where do internet packets go anyway?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4281655"/>
            <a:ext cx="8667750" cy="151268"/>
          </a:xfrm>
        </p:spPr>
        <p:txBody>
          <a:bodyPr/>
          <a:lstStyle/>
          <a:p>
            <a:r>
              <a:rPr lang="en-US" dirty="0"/>
              <a:t>grey-dash lines for illustration only: may not correspond to actual </a:t>
            </a:r>
            <a:r>
              <a:rPr lang="en-US" dirty="0" err="1"/>
              <a:t>peerings</a:t>
            </a:r>
            <a:r>
              <a:rPr lang="en-US" dirty="0"/>
              <a:t> or transit agreements;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red </a:t>
            </a:r>
            <a:r>
              <a:rPr lang="en-US" dirty="0"/>
              <a:t>lines: the three existing LHCOPN and R&amp;E </a:t>
            </a:r>
            <a:r>
              <a:rPr lang="en-US" dirty="0" err="1"/>
              <a:t>fall-back</a:t>
            </a:r>
            <a:r>
              <a:rPr lang="en-US" dirty="0"/>
              <a:t> routes; yellow: public internet </a:t>
            </a:r>
            <a:r>
              <a:rPr lang="en-US" dirty="0" err="1"/>
              <a:t>fall-back</a:t>
            </a:r>
            <a:r>
              <a:rPr lang="en-US" dirty="0"/>
              <a:t> (least preferred option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606925"/>
            <a:ext cx="6318250" cy="501650"/>
          </a:xfrm>
        </p:spPr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09B7AD4A-C94A-7B42-9E17-606C7F366C4B}" type="slidenum">
              <a:rPr lang="nl-NL" smtClean="0"/>
              <a:pPr/>
              <a:t>30</a:t>
            </a:fld>
            <a:endParaRPr lang="nl-NL" dirty="0"/>
          </a:p>
        </p:txBody>
      </p:sp>
      <p:pic>
        <p:nvPicPr>
          <p:cNvPr id="3372" name="Picture 33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210180"/>
            <a:ext cx="7791293" cy="2966045"/>
          </a:xfrm>
          <a:prstGeom prst="rect">
            <a:avLst/>
          </a:prstGeom>
        </p:spPr>
      </p:pic>
      <p:sp>
        <p:nvSpPr>
          <p:cNvPr id="365" name="TextBox 364"/>
          <p:cNvSpPr txBox="1"/>
          <p:nvPr/>
        </p:nvSpPr>
        <p:spPr>
          <a:xfrm>
            <a:off x="6852752" y="472434"/>
            <a:ext cx="2229587" cy="1015663"/>
          </a:xfrm>
          <a:prstGeom prst="rect">
            <a:avLst/>
          </a:prstGeom>
          <a:solidFill>
            <a:srgbClr val="E3D88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cap="none" dirty="0" smtClean="0"/>
              <a:t>Border Gateway Protocol (BGP) used here is based on (weighted) </a:t>
            </a:r>
            <a:br>
              <a:rPr lang="en-US" sz="1200" i="1" cap="none" dirty="0" smtClean="0"/>
            </a:br>
            <a:r>
              <a:rPr lang="en-US" sz="1200" i="1" cap="none" dirty="0" smtClean="0"/>
              <a:t>path vector traversal mechanism</a:t>
            </a:r>
            <a:endParaRPr lang="en-GB" sz="1200" i="1" cap="none" dirty="0"/>
          </a:p>
        </p:txBody>
      </p:sp>
      <p:sp>
        <p:nvSpPr>
          <p:cNvPr id="366" name="Freeform 365"/>
          <p:cNvSpPr/>
          <p:nvPr/>
        </p:nvSpPr>
        <p:spPr>
          <a:xfrm>
            <a:off x="1896851" y="2520035"/>
            <a:ext cx="4962407" cy="1672549"/>
          </a:xfrm>
          <a:custGeom>
            <a:avLst/>
            <a:gdLst>
              <a:gd name="connsiteX0" fmla="*/ 0 w 11095630"/>
              <a:gd name="connsiteY0" fmla="*/ 0 h 5431021"/>
              <a:gd name="connsiteX1" fmla="*/ 586854 w 11095630"/>
              <a:gd name="connsiteY1" fmla="*/ 2279177 h 5431021"/>
              <a:gd name="connsiteX2" fmla="*/ 3084394 w 11095630"/>
              <a:gd name="connsiteY2" fmla="*/ 2838735 h 5431021"/>
              <a:gd name="connsiteX3" fmla="*/ 4162567 w 11095630"/>
              <a:gd name="connsiteY3" fmla="*/ 5199797 h 5431021"/>
              <a:gd name="connsiteX4" fmla="*/ 7629099 w 11095630"/>
              <a:gd name="connsiteY4" fmla="*/ 5349923 h 5431021"/>
              <a:gd name="connsiteX5" fmla="*/ 11095630 w 11095630"/>
              <a:gd name="connsiteY5" fmla="*/ 5268036 h 5431021"/>
              <a:gd name="connsiteX0" fmla="*/ 0 w 11095630"/>
              <a:gd name="connsiteY0" fmla="*/ 0 h 5431021"/>
              <a:gd name="connsiteX1" fmla="*/ 546848 w 11095630"/>
              <a:gd name="connsiteY1" fmla="*/ 4023622 h 5431021"/>
              <a:gd name="connsiteX2" fmla="*/ 3084394 w 11095630"/>
              <a:gd name="connsiteY2" fmla="*/ 2838735 h 5431021"/>
              <a:gd name="connsiteX3" fmla="*/ 4162567 w 11095630"/>
              <a:gd name="connsiteY3" fmla="*/ 5199797 h 5431021"/>
              <a:gd name="connsiteX4" fmla="*/ 7629099 w 11095630"/>
              <a:gd name="connsiteY4" fmla="*/ 5349923 h 5431021"/>
              <a:gd name="connsiteX5" fmla="*/ 11095630 w 11095630"/>
              <a:gd name="connsiteY5" fmla="*/ 5268036 h 5431021"/>
              <a:gd name="connsiteX0" fmla="*/ 198135 w 11293765"/>
              <a:gd name="connsiteY0" fmla="*/ 0 h 5351654"/>
              <a:gd name="connsiteX1" fmla="*/ 744983 w 11293765"/>
              <a:gd name="connsiteY1" fmla="*/ 4023622 h 5351654"/>
              <a:gd name="connsiteX2" fmla="*/ 7903317 w 11293765"/>
              <a:gd name="connsiteY2" fmla="*/ 4413584 h 5351654"/>
              <a:gd name="connsiteX3" fmla="*/ 4360702 w 11293765"/>
              <a:gd name="connsiteY3" fmla="*/ 5199797 h 5351654"/>
              <a:gd name="connsiteX4" fmla="*/ 7827234 w 11293765"/>
              <a:gd name="connsiteY4" fmla="*/ 5349923 h 5351654"/>
              <a:gd name="connsiteX5" fmla="*/ 11293765 w 11293765"/>
              <a:gd name="connsiteY5" fmla="*/ 5268036 h 5351654"/>
              <a:gd name="connsiteX0" fmla="*/ 198135 w 11293765"/>
              <a:gd name="connsiteY0" fmla="*/ 0 h 5924577"/>
              <a:gd name="connsiteX1" fmla="*/ 744983 w 11293765"/>
              <a:gd name="connsiteY1" fmla="*/ 4023622 h 5924577"/>
              <a:gd name="connsiteX2" fmla="*/ 7903317 w 11293765"/>
              <a:gd name="connsiteY2" fmla="*/ 4413584 h 5924577"/>
              <a:gd name="connsiteX3" fmla="*/ 10681775 w 11293765"/>
              <a:gd name="connsiteY3" fmla="*/ 5902423 h 5924577"/>
              <a:gd name="connsiteX4" fmla="*/ 7827234 w 11293765"/>
              <a:gd name="connsiteY4" fmla="*/ 5349923 h 5924577"/>
              <a:gd name="connsiteX5" fmla="*/ 11293765 w 11293765"/>
              <a:gd name="connsiteY5" fmla="*/ 5268036 h 5924577"/>
              <a:gd name="connsiteX0" fmla="*/ 198135 w 12574572"/>
              <a:gd name="connsiteY0" fmla="*/ 0 h 5941271"/>
              <a:gd name="connsiteX1" fmla="*/ 744983 w 12574572"/>
              <a:gd name="connsiteY1" fmla="*/ 4023622 h 5941271"/>
              <a:gd name="connsiteX2" fmla="*/ 7903317 w 12574572"/>
              <a:gd name="connsiteY2" fmla="*/ 4413584 h 5941271"/>
              <a:gd name="connsiteX3" fmla="*/ 10681775 w 12574572"/>
              <a:gd name="connsiteY3" fmla="*/ 5902423 h 5941271"/>
              <a:gd name="connsiteX4" fmla="*/ 12327999 w 12574572"/>
              <a:gd name="connsiteY4" fmla="*/ 5543749 h 5941271"/>
              <a:gd name="connsiteX5" fmla="*/ 11293765 w 12574572"/>
              <a:gd name="connsiteY5" fmla="*/ 5268036 h 5941271"/>
              <a:gd name="connsiteX0" fmla="*/ 198135 w 13234097"/>
              <a:gd name="connsiteY0" fmla="*/ 0 h 5941271"/>
              <a:gd name="connsiteX1" fmla="*/ 744983 w 13234097"/>
              <a:gd name="connsiteY1" fmla="*/ 4023622 h 5941271"/>
              <a:gd name="connsiteX2" fmla="*/ 7903317 w 13234097"/>
              <a:gd name="connsiteY2" fmla="*/ 4413584 h 5941271"/>
              <a:gd name="connsiteX3" fmla="*/ 10681775 w 13234097"/>
              <a:gd name="connsiteY3" fmla="*/ 5902423 h 5941271"/>
              <a:gd name="connsiteX4" fmla="*/ 12327999 w 13234097"/>
              <a:gd name="connsiteY4" fmla="*/ 5543749 h 5941271"/>
              <a:gd name="connsiteX5" fmla="*/ 13234097 w 13234097"/>
              <a:gd name="connsiteY5" fmla="*/ 4759237 h 5941271"/>
              <a:gd name="connsiteX0" fmla="*/ 198135 w 13234097"/>
              <a:gd name="connsiteY0" fmla="*/ 0 h 5904904"/>
              <a:gd name="connsiteX1" fmla="*/ 744983 w 13234097"/>
              <a:gd name="connsiteY1" fmla="*/ 4023622 h 5904904"/>
              <a:gd name="connsiteX2" fmla="*/ 7903317 w 13234097"/>
              <a:gd name="connsiteY2" fmla="*/ 4413584 h 5904904"/>
              <a:gd name="connsiteX3" fmla="*/ 10681775 w 13234097"/>
              <a:gd name="connsiteY3" fmla="*/ 5902423 h 5904904"/>
              <a:gd name="connsiteX4" fmla="*/ 13234097 w 13234097"/>
              <a:gd name="connsiteY4" fmla="*/ 4759237 h 5904904"/>
              <a:gd name="connsiteX0" fmla="*/ 198135 w 13234097"/>
              <a:gd name="connsiteY0" fmla="*/ 0 h 5350707"/>
              <a:gd name="connsiteX1" fmla="*/ 744983 w 13234097"/>
              <a:gd name="connsiteY1" fmla="*/ 4023622 h 5350707"/>
              <a:gd name="connsiteX2" fmla="*/ 7903317 w 13234097"/>
              <a:gd name="connsiteY2" fmla="*/ 4413584 h 5350707"/>
              <a:gd name="connsiteX3" fmla="*/ 10721781 w 13234097"/>
              <a:gd name="connsiteY3" fmla="*/ 5345170 h 5350707"/>
              <a:gd name="connsiteX4" fmla="*/ 13234097 w 13234097"/>
              <a:gd name="connsiteY4" fmla="*/ 4759237 h 5350707"/>
              <a:gd name="connsiteX0" fmla="*/ 209477 w 13245439"/>
              <a:gd name="connsiteY0" fmla="*/ 0 h 5350707"/>
              <a:gd name="connsiteX1" fmla="*/ 736322 w 13245439"/>
              <a:gd name="connsiteY1" fmla="*/ 4144762 h 5350707"/>
              <a:gd name="connsiteX2" fmla="*/ 7914659 w 13245439"/>
              <a:gd name="connsiteY2" fmla="*/ 4413584 h 5350707"/>
              <a:gd name="connsiteX3" fmla="*/ 10733123 w 13245439"/>
              <a:gd name="connsiteY3" fmla="*/ 5345170 h 5350707"/>
              <a:gd name="connsiteX4" fmla="*/ 13245439 w 13245439"/>
              <a:gd name="connsiteY4" fmla="*/ 4759237 h 5350707"/>
              <a:gd name="connsiteX0" fmla="*/ -1 w 13035961"/>
              <a:gd name="connsiteY0" fmla="*/ 0 h 5350707"/>
              <a:gd name="connsiteX1" fmla="*/ 526844 w 13035961"/>
              <a:gd name="connsiteY1" fmla="*/ 4144762 h 5350707"/>
              <a:gd name="connsiteX2" fmla="*/ 7705181 w 13035961"/>
              <a:gd name="connsiteY2" fmla="*/ 4413584 h 5350707"/>
              <a:gd name="connsiteX3" fmla="*/ 10523645 w 13035961"/>
              <a:gd name="connsiteY3" fmla="*/ 5345170 h 5350707"/>
              <a:gd name="connsiteX4" fmla="*/ 13035961 w 13035961"/>
              <a:gd name="connsiteY4" fmla="*/ 4759237 h 5350707"/>
              <a:gd name="connsiteX0" fmla="*/ -1 w 13035961"/>
              <a:gd name="connsiteY0" fmla="*/ 0 h 5350707"/>
              <a:gd name="connsiteX1" fmla="*/ 526844 w 13035961"/>
              <a:gd name="connsiteY1" fmla="*/ 4144762 h 5350707"/>
              <a:gd name="connsiteX2" fmla="*/ 7705181 w 13035961"/>
              <a:gd name="connsiteY2" fmla="*/ 4413584 h 5350707"/>
              <a:gd name="connsiteX3" fmla="*/ 10523645 w 13035961"/>
              <a:gd name="connsiteY3" fmla="*/ 5345170 h 5350707"/>
              <a:gd name="connsiteX4" fmla="*/ 13035961 w 13035961"/>
              <a:gd name="connsiteY4" fmla="*/ 4759237 h 5350707"/>
              <a:gd name="connsiteX0" fmla="*/ 85989 w 13121951"/>
              <a:gd name="connsiteY0" fmla="*/ 0 h 5349912"/>
              <a:gd name="connsiteX1" fmla="*/ 612834 w 13121951"/>
              <a:gd name="connsiteY1" fmla="*/ 4144762 h 5349912"/>
              <a:gd name="connsiteX2" fmla="*/ 5890849 w 13121951"/>
              <a:gd name="connsiteY2" fmla="*/ 5116205 h 5349912"/>
              <a:gd name="connsiteX3" fmla="*/ 10609635 w 13121951"/>
              <a:gd name="connsiteY3" fmla="*/ 5345170 h 5349912"/>
              <a:gd name="connsiteX4" fmla="*/ 13121951 w 13121951"/>
              <a:gd name="connsiteY4" fmla="*/ 4759237 h 5349912"/>
              <a:gd name="connsiteX0" fmla="*/ 85989 w 13121951"/>
              <a:gd name="connsiteY0" fmla="*/ 0 h 5357914"/>
              <a:gd name="connsiteX1" fmla="*/ 612835 w 13121951"/>
              <a:gd name="connsiteY1" fmla="*/ 4580876 h 5357914"/>
              <a:gd name="connsiteX2" fmla="*/ 5890849 w 13121951"/>
              <a:gd name="connsiteY2" fmla="*/ 5116205 h 5357914"/>
              <a:gd name="connsiteX3" fmla="*/ 10609635 w 13121951"/>
              <a:gd name="connsiteY3" fmla="*/ 5345170 h 5357914"/>
              <a:gd name="connsiteX4" fmla="*/ 13121951 w 13121951"/>
              <a:gd name="connsiteY4" fmla="*/ 4759237 h 5357914"/>
              <a:gd name="connsiteX0" fmla="*/ 99502 w 13135464"/>
              <a:gd name="connsiteY0" fmla="*/ 0 h 5355439"/>
              <a:gd name="connsiteX1" fmla="*/ 626348 w 13135464"/>
              <a:gd name="connsiteY1" fmla="*/ 4580876 h 5355439"/>
              <a:gd name="connsiteX2" fmla="*/ 6124402 w 13135464"/>
              <a:gd name="connsiteY2" fmla="*/ 5091976 h 5355439"/>
              <a:gd name="connsiteX3" fmla="*/ 10623148 w 13135464"/>
              <a:gd name="connsiteY3" fmla="*/ 5345170 h 5355439"/>
              <a:gd name="connsiteX4" fmla="*/ 13135464 w 13135464"/>
              <a:gd name="connsiteY4" fmla="*/ 4759237 h 5355439"/>
              <a:gd name="connsiteX0" fmla="*/ 99502 w 13135464"/>
              <a:gd name="connsiteY0" fmla="*/ 0 h 5370277"/>
              <a:gd name="connsiteX1" fmla="*/ 626348 w 13135464"/>
              <a:gd name="connsiteY1" fmla="*/ 4580876 h 5370277"/>
              <a:gd name="connsiteX2" fmla="*/ 6124402 w 13135464"/>
              <a:gd name="connsiteY2" fmla="*/ 5091976 h 5370277"/>
              <a:gd name="connsiteX3" fmla="*/ 8481344 w 13135464"/>
              <a:gd name="connsiteY3" fmla="*/ 5246201 h 5370277"/>
              <a:gd name="connsiteX4" fmla="*/ 10623148 w 13135464"/>
              <a:gd name="connsiteY4" fmla="*/ 5345170 h 5370277"/>
              <a:gd name="connsiteX5" fmla="*/ 13135464 w 13135464"/>
              <a:gd name="connsiteY5" fmla="*/ 4759237 h 5370277"/>
              <a:gd name="connsiteX0" fmla="*/ 99502 w 13135464"/>
              <a:gd name="connsiteY0" fmla="*/ 0 h 5350457"/>
              <a:gd name="connsiteX1" fmla="*/ 626348 w 13135464"/>
              <a:gd name="connsiteY1" fmla="*/ 4580876 h 5350457"/>
              <a:gd name="connsiteX2" fmla="*/ 6124402 w 13135464"/>
              <a:gd name="connsiteY2" fmla="*/ 5091976 h 5350457"/>
              <a:gd name="connsiteX3" fmla="*/ 7721214 w 13135464"/>
              <a:gd name="connsiteY3" fmla="*/ 4422438 h 5350457"/>
              <a:gd name="connsiteX4" fmla="*/ 10623148 w 13135464"/>
              <a:gd name="connsiteY4" fmla="*/ 5345170 h 5350457"/>
              <a:gd name="connsiteX5" fmla="*/ 13135464 w 13135464"/>
              <a:gd name="connsiteY5" fmla="*/ 4759237 h 5350457"/>
              <a:gd name="connsiteX0" fmla="*/ 99502 w 13135464"/>
              <a:gd name="connsiteY0" fmla="*/ 0 h 5231236"/>
              <a:gd name="connsiteX1" fmla="*/ 626348 w 13135464"/>
              <a:gd name="connsiteY1" fmla="*/ 4580876 h 5231236"/>
              <a:gd name="connsiteX2" fmla="*/ 6124402 w 13135464"/>
              <a:gd name="connsiteY2" fmla="*/ 5091976 h 5231236"/>
              <a:gd name="connsiteX3" fmla="*/ 7721214 w 13135464"/>
              <a:gd name="connsiteY3" fmla="*/ 4422438 h 5231236"/>
              <a:gd name="connsiteX4" fmla="*/ 9222912 w 13135464"/>
              <a:gd name="connsiteY4" fmla="*/ 5224028 h 5231236"/>
              <a:gd name="connsiteX5" fmla="*/ 13135464 w 13135464"/>
              <a:gd name="connsiteY5" fmla="*/ 4759237 h 5231236"/>
              <a:gd name="connsiteX0" fmla="*/ 99502 w 13135464"/>
              <a:gd name="connsiteY0" fmla="*/ 0 h 5263374"/>
              <a:gd name="connsiteX1" fmla="*/ 626348 w 13135464"/>
              <a:gd name="connsiteY1" fmla="*/ 4580876 h 5263374"/>
              <a:gd name="connsiteX2" fmla="*/ 6124402 w 13135464"/>
              <a:gd name="connsiteY2" fmla="*/ 5091976 h 5263374"/>
              <a:gd name="connsiteX3" fmla="*/ 7721214 w 13135464"/>
              <a:gd name="connsiteY3" fmla="*/ 4422438 h 5263374"/>
              <a:gd name="connsiteX4" fmla="*/ 9222912 w 13135464"/>
              <a:gd name="connsiteY4" fmla="*/ 5224028 h 5263374"/>
              <a:gd name="connsiteX5" fmla="*/ 11581871 w 13135464"/>
              <a:gd name="connsiteY5" fmla="*/ 5100829 h 5263374"/>
              <a:gd name="connsiteX6" fmla="*/ 13135464 w 13135464"/>
              <a:gd name="connsiteY6" fmla="*/ 4759237 h 5263374"/>
              <a:gd name="connsiteX0" fmla="*/ 99502 w 13135464"/>
              <a:gd name="connsiteY0" fmla="*/ 0 h 5362326"/>
              <a:gd name="connsiteX1" fmla="*/ 626348 w 13135464"/>
              <a:gd name="connsiteY1" fmla="*/ 4580876 h 5362326"/>
              <a:gd name="connsiteX2" fmla="*/ 6124402 w 13135464"/>
              <a:gd name="connsiteY2" fmla="*/ 5091976 h 5362326"/>
              <a:gd name="connsiteX3" fmla="*/ 7721214 w 13135464"/>
              <a:gd name="connsiteY3" fmla="*/ 4422438 h 5362326"/>
              <a:gd name="connsiteX4" fmla="*/ 9222912 w 13135464"/>
              <a:gd name="connsiteY4" fmla="*/ 5224028 h 5362326"/>
              <a:gd name="connsiteX5" fmla="*/ 12101958 w 13135464"/>
              <a:gd name="connsiteY5" fmla="*/ 5318887 h 5362326"/>
              <a:gd name="connsiteX6" fmla="*/ 13135464 w 13135464"/>
              <a:gd name="connsiteY6" fmla="*/ 4759237 h 5362326"/>
              <a:gd name="connsiteX0" fmla="*/ 99502 w 13135464"/>
              <a:gd name="connsiteY0" fmla="*/ 0 h 5362326"/>
              <a:gd name="connsiteX1" fmla="*/ 626348 w 13135464"/>
              <a:gd name="connsiteY1" fmla="*/ 4580876 h 5362326"/>
              <a:gd name="connsiteX2" fmla="*/ 6124402 w 13135464"/>
              <a:gd name="connsiteY2" fmla="*/ 5091976 h 5362326"/>
              <a:gd name="connsiteX3" fmla="*/ 7721214 w 13135464"/>
              <a:gd name="connsiteY3" fmla="*/ 4422438 h 5362326"/>
              <a:gd name="connsiteX4" fmla="*/ 9222912 w 13135464"/>
              <a:gd name="connsiteY4" fmla="*/ 5224028 h 5362326"/>
              <a:gd name="connsiteX5" fmla="*/ 12101958 w 13135464"/>
              <a:gd name="connsiteY5" fmla="*/ 5318887 h 5362326"/>
              <a:gd name="connsiteX6" fmla="*/ 13135464 w 13135464"/>
              <a:gd name="connsiteY6" fmla="*/ 4759237 h 536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35464" h="5362326">
                <a:moveTo>
                  <a:pt x="99502" y="0"/>
                </a:moveTo>
                <a:cubicBezTo>
                  <a:pt x="135896" y="903027"/>
                  <a:pt x="-377802" y="3732213"/>
                  <a:pt x="626348" y="4580876"/>
                </a:cubicBezTo>
                <a:cubicBezTo>
                  <a:pt x="1630498" y="5429539"/>
                  <a:pt x="4941925" y="5118382"/>
                  <a:pt x="6124402" y="5091976"/>
                </a:cubicBezTo>
                <a:cubicBezTo>
                  <a:pt x="7306879" y="5065570"/>
                  <a:pt x="6971423" y="4380239"/>
                  <a:pt x="7721214" y="4422438"/>
                </a:cubicBezTo>
                <a:cubicBezTo>
                  <a:pt x="8471005" y="4464637"/>
                  <a:pt x="8492788" y="5074620"/>
                  <a:pt x="9222912" y="5224028"/>
                </a:cubicBezTo>
                <a:cubicBezTo>
                  <a:pt x="9953036" y="5373436"/>
                  <a:pt x="11449866" y="5396352"/>
                  <a:pt x="12101958" y="5318887"/>
                </a:cubicBezTo>
                <a:cubicBezTo>
                  <a:pt x="12754050" y="5241422"/>
                  <a:pt x="12276430" y="4767714"/>
                  <a:pt x="13135464" y="4759237"/>
                </a:cubicBezTo>
              </a:path>
            </a:pathLst>
          </a:custGeom>
          <a:noFill/>
          <a:ln w="57150" cap="flat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800" b="0" i="0"/>
          </a:p>
        </p:txBody>
      </p:sp>
      <p:sp>
        <p:nvSpPr>
          <p:cNvPr id="367" name="TextBox 366"/>
          <p:cNvSpPr txBox="1"/>
          <p:nvPr/>
        </p:nvSpPr>
        <p:spPr>
          <a:xfrm>
            <a:off x="127824" y="2617745"/>
            <a:ext cx="1678306" cy="427736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noAutofit/>
          </a:bodyPr>
          <a:lstStyle/>
          <a:p>
            <a:pPr algn="r"/>
            <a:r>
              <a:rPr lang="en-US" sz="1200" b="0" i="0" cap="none" dirty="0" smtClean="0">
                <a:solidFill>
                  <a:srgbClr val="001B3D"/>
                </a:solidFill>
                <a:latin typeface="Akkurat Std Bold" panose="02000803000000000000" pitchFamily="2" charset="0"/>
              </a:rPr>
              <a:t>I </a:t>
            </a:r>
            <a:r>
              <a:rPr lang="en-US" sz="1200" cap="none" dirty="0" smtClean="0">
                <a:solidFill>
                  <a:srgbClr val="001B3D"/>
                </a:solidFill>
                <a:latin typeface="Akkurat Std Bold" panose="02000803000000000000" pitchFamily="2" charset="0"/>
              </a:rPr>
              <a:t>want </a:t>
            </a:r>
            <a:r>
              <a:rPr lang="en-US" sz="1200" cap="none" dirty="0">
                <a:solidFill>
                  <a:srgbClr val="001B3D"/>
                </a:solidFill>
                <a:latin typeface="Akkurat Std Bold" panose="02000803000000000000" pitchFamily="2" charset="0"/>
              </a:rPr>
              <a:t>to </a:t>
            </a:r>
            <a:r>
              <a:rPr lang="en-US" sz="1200" cap="none" dirty="0" smtClean="0">
                <a:solidFill>
                  <a:srgbClr val="001B3D"/>
                </a:solidFill>
                <a:latin typeface="Akkurat Std Bold" panose="02000803000000000000" pitchFamily="2" charset="0"/>
              </a:rPr>
              <a:t>sent this to</a:t>
            </a:r>
            <a:r>
              <a:rPr lang="en-US" sz="1200" cap="none" dirty="0">
                <a:solidFill>
                  <a:srgbClr val="001B3D"/>
                </a:solidFill>
                <a:latin typeface="Akkurat Std Bold" panose="02000803000000000000" pitchFamily="2" charset="0"/>
              </a:rPr>
              <a:t/>
            </a:r>
            <a:br>
              <a:rPr lang="en-US" sz="1200" cap="none" dirty="0">
                <a:solidFill>
                  <a:srgbClr val="001B3D"/>
                </a:solidFill>
                <a:latin typeface="Akkurat Std Bold" panose="02000803000000000000" pitchFamily="2" charset="0"/>
              </a:rPr>
            </a:br>
            <a:r>
              <a:rPr lang="en-US" sz="1200" i="1" cap="none" dirty="0" smtClean="0">
                <a:solidFill>
                  <a:srgbClr val="001B3D"/>
                </a:solidFill>
                <a:latin typeface="Akkurat Std Bold" panose="02000803000000000000" pitchFamily="2" charset="0"/>
              </a:rPr>
              <a:t>e.g. </a:t>
            </a:r>
            <a:r>
              <a:rPr lang="en-US" sz="1200" cap="none" dirty="0" smtClean="0">
                <a:solidFill>
                  <a:srgbClr val="001B3D"/>
                </a:solidFill>
                <a:latin typeface="Akkurat Std Bold" panose="02000803000000000000" pitchFamily="2" charset="0"/>
              </a:rPr>
              <a:t>194.171.96.130</a:t>
            </a:r>
            <a:endParaRPr lang="en-US" sz="1200" cap="none" dirty="0">
              <a:solidFill>
                <a:srgbClr val="001B3D"/>
              </a:solidFill>
              <a:latin typeface="Akkurat Std Bold" panose="02000803000000000000" pitchFamily="2" charset="0"/>
            </a:endParaRPr>
          </a:p>
        </p:txBody>
      </p:sp>
      <p:sp>
        <p:nvSpPr>
          <p:cNvPr id="368" name="TextBox 367"/>
          <p:cNvSpPr txBox="1"/>
          <p:nvPr/>
        </p:nvSpPr>
        <p:spPr>
          <a:xfrm>
            <a:off x="7272559" y="2890788"/>
            <a:ext cx="1678306" cy="427736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noAutofit/>
          </a:bodyPr>
          <a:lstStyle/>
          <a:p>
            <a:pPr algn="r"/>
            <a:r>
              <a:rPr lang="en-US" sz="1200" cap="none" dirty="0" smtClean="0">
                <a:solidFill>
                  <a:srgbClr val="001B3D"/>
                </a:solidFill>
                <a:latin typeface="Akkurat Std Bold" panose="02000803000000000000" pitchFamily="2" charset="0"/>
              </a:rPr>
              <a:t>194.171.96.128/25 </a:t>
            </a:r>
            <a:br>
              <a:rPr lang="en-US" sz="1200" cap="none" dirty="0" smtClean="0">
                <a:solidFill>
                  <a:srgbClr val="001B3D"/>
                </a:solidFill>
                <a:latin typeface="Akkurat Std Bold" panose="02000803000000000000" pitchFamily="2" charset="0"/>
              </a:rPr>
            </a:br>
            <a:r>
              <a:rPr lang="en-US" sz="1200" cap="none" dirty="0" smtClean="0">
                <a:solidFill>
                  <a:srgbClr val="001B3D"/>
                </a:solidFill>
                <a:latin typeface="Akkurat Std Bold" panose="02000803000000000000" pitchFamily="2" charset="0"/>
              </a:rPr>
              <a:t>is here at AS1104</a:t>
            </a:r>
            <a:endParaRPr lang="en-US" sz="1200" cap="none" dirty="0">
              <a:solidFill>
                <a:srgbClr val="001B3D"/>
              </a:solidFill>
              <a:latin typeface="Akkurat Std Bold" panose="02000803000000000000" pitchFamily="2" charset="0"/>
            </a:endParaRPr>
          </a:p>
        </p:txBody>
      </p:sp>
      <p:sp>
        <p:nvSpPr>
          <p:cNvPr id="369" name="Freeform 368"/>
          <p:cNvSpPr/>
          <p:nvPr/>
        </p:nvSpPr>
        <p:spPr>
          <a:xfrm>
            <a:off x="2148157" y="910426"/>
            <a:ext cx="4720364" cy="2893226"/>
          </a:xfrm>
          <a:custGeom>
            <a:avLst/>
            <a:gdLst>
              <a:gd name="connsiteX0" fmla="*/ 0 w 11323320"/>
              <a:gd name="connsiteY0" fmla="*/ 2904090 h 6180690"/>
              <a:gd name="connsiteX1" fmla="*/ 1417320 w 11323320"/>
              <a:gd name="connsiteY1" fmla="*/ 1273410 h 6180690"/>
              <a:gd name="connsiteX2" fmla="*/ 1493520 w 11323320"/>
              <a:gd name="connsiteY2" fmla="*/ 1273410 h 6180690"/>
              <a:gd name="connsiteX3" fmla="*/ 4053840 w 11323320"/>
              <a:gd name="connsiteY3" fmla="*/ 176130 h 6180690"/>
              <a:gd name="connsiteX4" fmla="*/ 6720840 w 11323320"/>
              <a:gd name="connsiteY4" fmla="*/ 23730 h 6180690"/>
              <a:gd name="connsiteX5" fmla="*/ 8686800 w 11323320"/>
              <a:gd name="connsiteY5" fmla="*/ 404730 h 6180690"/>
              <a:gd name="connsiteX6" fmla="*/ 10378440 w 11323320"/>
              <a:gd name="connsiteY6" fmla="*/ 1776330 h 6180690"/>
              <a:gd name="connsiteX7" fmla="*/ 11140440 w 11323320"/>
              <a:gd name="connsiteY7" fmla="*/ 3940410 h 6180690"/>
              <a:gd name="connsiteX8" fmla="*/ 11323320 w 11323320"/>
              <a:gd name="connsiteY8" fmla="*/ 6180690 h 6180690"/>
              <a:gd name="connsiteX0" fmla="*/ 0 w 11267521"/>
              <a:gd name="connsiteY0" fmla="*/ 3315620 h 6180690"/>
              <a:gd name="connsiteX1" fmla="*/ 1361521 w 11267521"/>
              <a:gd name="connsiteY1" fmla="*/ 1273410 h 6180690"/>
              <a:gd name="connsiteX2" fmla="*/ 1437721 w 11267521"/>
              <a:gd name="connsiteY2" fmla="*/ 1273410 h 6180690"/>
              <a:gd name="connsiteX3" fmla="*/ 3998041 w 11267521"/>
              <a:gd name="connsiteY3" fmla="*/ 176130 h 6180690"/>
              <a:gd name="connsiteX4" fmla="*/ 6665041 w 11267521"/>
              <a:gd name="connsiteY4" fmla="*/ 23730 h 6180690"/>
              <a:gd name="connsiteX5" fmla="*/ 8631001 w 11267521"/>
              <a:gd name="connsiteY5" fmla="*/ 404730 h 6180690"/>
              <a:gd name="connsiteX6" fmla="*/ 10322641 w 11267521"/>
              <a:gd name="connsiteY6" fmla="*/ 1776330 h 6180690"/>
              <a:gd name="connsiteX7" fmla="*/ 11084641 w 11267521"/>
              <a:gd name="connsiteY7" fmla="*/ 3940410 h 6180690"/>
              <a:gd name="connsiteX8" fmla="*/ 11267521 w 11267521"/>
              <a:gd name="connsiteY8" fmla="*/ 6180690 h 6180690"/>
              <a:gd name="connsiteX0" fmla="*/ 0 w 11267521"/>
              <a:gd name="connsiteY0" fmla="*/ 3307015 h 6172085"/>
              <a:gd name="connsiteX1" fmla="*/ 1361521 w 11267521"/>
              <a:gd name="connsiteY1" fmla="*/ 1264805 h 6172085"/>
              <a:gd name="connsiteX2" fmla="*/ 1009929 w 11267521"/>
              <a:gd name="connsiteY2" fmla="*/ 990452 h 6172085"/>
              <a:gd name="connsiteX3" fmla="*/ 3998041 w 11267521"/>
              <a:gd name="connsiteY3" fmla="*/ 167525 h 6172085"/>
              <a:gd name="connsiteX4" fmla="*/ 6665041 w 11267521"/>
              <a:gd name="connsiteY4" fmla="*/ 15125 h 6172085"/>
              <a:gd name="connsiteX5" fmla="*/ 8631001 w 11267521"/>
              <a:gd name="connsiteY5" fmla="*/ 396125 h 6172085"/>
              <a:gd name="connsiteX6" fmla="*/ 10322641 w 11267521"/>
              <a:gd name="connsiteY6" fmla="*/ 1767725 h 6172085"/>
              <a:gd name="connsiteX7" fmla="*/ 11084641 w 11267521"/>
              <a:gd name="connsiteY7" fmla="*/ 3931805 h 6172085"/>
              <a:gd name="connsiteX8" fmla="*/ 11267521 w 11267521"/>
              <a:gd name="connsiteY8" fmla="*/ 6172085 h 6172085"/>
              <a:gd name="connsiteX0" fmla="*/ 0 w 11267521"/>
              <a:gd name="connsiteY0" fmla="*/ 3307015 h 6172085"/>
              <a:gd name="connsiteX1" fmla="*/ 580336 w 11267521"/>
              <a:gd name="connsiteY1" fmla="*/ 1676336 h 6172085"/>
              <a:gd name="connsiteX2" fmla="*/ 1009929 w 11267521"/>
              <a:gd name="connsiteY2" fmla="*/ 990452 h 6172085"/>
              <a:gd name="connsiteX3" fmla="*/ 3998041 w 11267521"/>
              <a:gd name="connsiteY3" fmla="*/ 167525 h 6172085"/>
              <a:gd name="connsiteX4" fmla="*/ 6665041 w 11267521"/>
              <a:gd name="connsiteY4" fmla="*/ 15125 h 6172085"/>
              <a:gd name="connsiteX5" fmla="*/ 8631001 w 11267521"/>
              <a:gd name="connsiteY5" fmla="*/ 396125 h 6172085"/>
              <a:gd name="connsiteX6" fmla="*/ 10322641 w 11267521"/>
              <a:gd name="connsiteY6" fmla="*/ 1767725 h 6172085"/>
              <a:gd name="connsiteX7" fmla="*/ 11084641 w 11267521"/>
              <a:gd name="connsiteY7" fmla="*/ 3931805 h 6172085"/>
              <a:gd name="connsiteX8" fmla="*/ 11267521 w 11267521"/>
              <a:gd name="connsiteY8" fmla="*/ 6172085 h 6172085"/>
              <a:gd name="connsiteX0" fmla="*/ 0 w 11267521"/>
              <a:gd name="connsiteY0" fmla="*/ 3321090 h 6186160"/>
              <a:gd name="connsiteX1" fmla="*/ 580336 w 11267521"/>
              <a:gd name="connsiteY1" fmla="*/ 1690411 h 6186160"/>
              <a:gd name="connsiteX2" fmla="*/ 1009929 w 11267521"/>
              <a:gd name="connsiteY2" fmla="*/ 1004527 h 6186160"/>
              <a:gd name="connsiteX3" fmla="*/ 3998041 w 11267521"/>
              <a:gd name="connsiteY3" fmla="*/ 135875 h 6186160"/>
              <a:gd name="connsiteX4" fmla="*/ 6665041 w 11267521"/>
              <a:gd name="connsiteY4" fmla="*/ 29200 h 6186160"/>
              <a:gd name="connsiteX5" fmla="*/ 8631001 w 11267521"/>
              <a:gd name="connsiteY5" fmla="*/ 410200 h 6186160"/>
              <a:gd name="connsiteX6" fmla="*/ 10322641 w 11267521"/>
              <a:gd name="connsiteY6" fmla="*/ 1781800 h 6186160"/>
              <a:gd name="connsiteX7" fmla="*/ 11084641 w 11267521"/>
              <a:gd name="connsiteY7" fmla="*/ 3945880 h 6186160"/>
              <a:gd name="connsiteX8" fmla="*/ 11267521 w 11267521"/>
              <a:gd name="connsiteY8" fmla="*/ 6186160 h 6186160"/>
              <a:gd name="connsiteX0" fmla="*/ 0 w 11267521"/>
              <a:gd name="connsiteY0" fmla="*/ 3357196 h 6222266"/>
              <a:gd name="connsiteX1" fmla="*/ 580336 w 11267521"/>
              <a:gd name="connsiteY1" fmla="*/ 1726517 h 6222266"/>
              <a:gd name="connsiteX2" fmla="*/ 1009929 w 11267521"/>
              <a:gd name="connsiteY2" fmla="*/ 1040633 h 6222266"/>
              <a:gd name="connsiteX3" fmla="*/ 3998041 w 11267521"/>
              <a:gd name="connsiteY3" fmla="*/ 171981 h 6222266"/>
              <a:gd name="connsiteX4" fmla="*/ 6720840 w 11267521"/>
              <a:gd name="connsiteY4" fmla="*/ 19580 h 6222266"/>
              <a:gd name="connsiteX5" fmla="*/ 8631001 w 11267521"/>
              <a:gd name="connsiteY5" fmla="*/ 446306 h 6222266"/>
              <a:gd name="connsiteX6" fmla="*/ 10322641 w 11267521"/>
              <a:gd name="connsiteY6" fmla="*/ 1817906 h 6222266"/>
              <a:gd name="connsiteX7" fmla="*/ 11084641 w 11267521"/>
              <a:gd name="connsiteY7" fmla="*/ 3981986 h 6222266"/>
              <a:gd name="connsiteX8" fmla="*/ 11267521 w 11267521"/>
              <a:gd name="connsiteY8" fmla="*/ 6222266 h 6222266"/>
              <a:gd name="connsiteX0" fmla="*/ 0 w 11267521"/>
              <a:gd name="connsiteY0" fmla="*/ 3357196 h 6222266"/>
              <a:gd name="connsiteX1" fmla="*/ 580336 w 11267521"/>
              <a:gd name="connsiteY1" fmla="*/ 1726517 h 6222266"/>
              <a:gd name="connsiteX2" fmla="*/ 1009929 w 11267521"/>
              <a:gd name="connsiteY2" fmla="*/ 1040633 h 6222266"/>
              <a:gd name="connsiteX3" fmla="*/ 3998041 w 11267521"/>
              <a:gd name="connsiteY3" fmla="*/ 171981 h 6222266"/>
              <a:gd name="connsiteX4" fmla="*/ 6720840 w 11267521"/>
              <a:gd name="connsiteY4" fmla="*/ 19580 h 6222266"/>
              <a:gd name="connsiteX5" fmla="*/ 8631001 w 11267521"/>
              <a:gd name="connsiteY5" fmla="*/ 446306 h 6222266"/>
              <a:gd name="connsiteX6" fmla="*/ 10434240 w 11267521"/>
              <a:gd name="connsiteY6" fmla="*/ 1817905 h 6222266"/>
              <a:gd name="connsiteX7" fmla="*/ 11084641 w 11267521"/>
              <a:gd name="connsiteY7" fmla="*/ 3981986 h 6222266"/>
              <a:gd name="connsiteX8" fmla="*/ 11267521 w 11267521"/>
              <a:gd name="connsiteY8" fmla="*/ 6222266 h 6222266"/>
              <a:gd name="connsiteX0" fmla="*/ 0 w 11479689"/>
              <a:gd name="connsiteY0" fmla="*/ 3357196 h 6222266"/>
              <a:gd name="connsiteX1" fmla="*/ 580336 w 11479689"/>
              <a:gd name="connsiteY1" fmla="*/ 1726517 h 6222266"/>
              <a:gd name="connsiteX2" fmla="*/ 1009929 w 11479689"/>
              <a:gd name="connsiteY2" fmla="*/ 1040633 h 6222266"/>
              <a:gd name="connsiteX3" fmla="*/ 3998041 w 11479689"/>
              <a:gd name="connsiteY3" fmla="*/ 171981 h 6222266"/>
              <a:gd name="connsiteX4" fmla="*/ 6720840 w 11479689"/>
              <a:gd name="connsiteY4" fmla="*/ 19580 h 6222266"/>
              <a:gd name="connsiteX5" fmla="*/ 8631001 w 11479689"/>
              <a:gd name="connsiteY5" fmla="*/ 446306 h 6222266"/>
              <a:gd name="connsiteX6" fmla="*/ 10434240 w 11479689"/>
              <a:gd name="connsiteY6" fmla="*/ 1817905 h 6222266"/>
              <a:gd name="connsiteX7" fmla="*/ 11438035 w 11479689"/>
              <a:gd name="connsiteY7" fmla="*/ 3981987 h 6222266"/>
              <a:gd name="connsiteX8" fmla="*/ 11267521 w 11479689"/>
              <a:gd name="connsiteY8" fmla="*/ 6222266 h 6222266"/>
              <a:gd name="connsiteX0" fmla="*/ 0 w 11458451"/>
              <a:gd name="connsiteY0" fmla="*/ 3357196 h 8417095"/>
              <a:gd name="connsiteX1" fmla="*/ 580336 w 11458451"/>
              <a:gd name="connsiteY1" fmla="*/ 1726517 h 8417095"/>
              <a:gd name="connsiteX2" fmla="*/ 1009929 w 11458451"/>
              <a:gd name="connsiteY2" fmla="*/ 1040633 h 8417095"/>
              <a:gd name="connsiteX3" fmla="*/ 3998041 w 11458451"/>
              <a:gd name="connsiteY3" fmla="*/ 171981 h 8417095"/>
              <a:gd name="connsiteX4" fmla="*/ 6720840 w 11458451"/>
              <a:gd name="connsiteY4" fmla="*/ 19580 h 8417095"/>
              <a:gd name="connsiteX5" fmla="*/ 8631001 w 11458451"/>
              <a:gd name="connsiteY5" fmla="*/ 446306 h 8417095"/>
              <a:gd name="connsiteX6" fmla="*/ 10434240 w 11458451"/>
              <a:gd name="connsiteY6" fmla="*/ 1817905 h 8417095"/>
              <a:gd name="connsiteX7" fmla="*/ 11438035 w 11458451"/>
              <a:gd name="connsiteY7" fmla="*/ 3981987 h 8417095"/>
              <a:gd name="connsiteX8" fmla="*/ 10802530 w 11458451"/>
              <a:gd name="connsiteY8" fmla="*/ 8417095 h 8417095"/>
              <a:gd name="connsiteX0" fmla="*/ 0 w 11422121"/>
              <a:gd name="connsiteY0" fmla="*/ 3357196 h 8417095"/>
              <a:gd name="connsiteX1" fmla="*/ 580336 w 11422121"/>
              <a:gd name="connsiteY1" fmla="*/ 1726517 h 8417095"/>
              <a:gd name="connsiteX2" fmla="*/ 1009929 w 11422121"/>
              <a:gd name="connsiteY2" fmla="*/ 1040633 h 8417095"/>
              <a:gd name="connsiteX3" fmla="*/ 3998041 w 11422121"/>
              <a:gd name="connsiteY3" fmla="*/ 171981 h 8417095"/>
              <a:gd name="connsiteX4" fmla="*/ 6720840 w 11422121"/>
              <a:gd name="connsiteY4" fmla="*/ 19580 h 8417095"/>
              <a:gd name="connsiteX5" fmla="*/ 8631001 w 11422121"/>
              <a:gd name="connsiteY5" fmla="*/ 446306 h 8417095"/>
              <a:gd name="connsiteX6" fmla="*/ 10434240 w 11422121"/>
              <a:gd name="connsiteY6" fmla="*/ 1817905 h 8417095"/>
              <a:gd name="connsiteX7" fmla="*/ 11400836 w 11422121"/>
              <a:gd name="connsiteY7" fmla="*/ 5239441 h 8417095"/>
              <a:gd name="connsiteX8" fmla="*/ 10802530 w 11422121"/>
              <a:gd name="connsiteY8" fmla="*/ 8417095 h 8417095"/>
              <a:gd name="connsiteX0" fmla="*/ 0 w 11422121"/>
              <a:gd name="connsiteY0" fmla="*/ 3357196 h 8417095"/>
              <a:gd name="connsiteX1" fmla="*/ 580336 w 11422121"/>
              <a:gd name="connsiteY1" fmla="*/ 1726517 h 8417095"/>
              <a:gd name="connsiteX2" fmla="*/ 1009929 w 11422121"/>
              <a:gd name="connsiteY2" fmla="*/ 1040633 h 8417095"/>
              <a:gd name="connsiteX3" fmla="*/ 3998041 w 11422121"/>
              <a:gd name="connsiteY3" fmla="*/ 171981 h 8417095"/>
              <a:gd name="connsiteX4" fmla="*/ 6720840 w 11422121"/>
              <a:gd name="connsiteY4" fmla="*/ 19580 h 8417095"/>
              <a:gd name="connsiteX5" fmla="*/ 8631001 w 11422121"/>
              <a:gd name="connsiteY5" fmla="*/ 446306 h 8417095"/>
              <a:gd name="connsiteX6" fmla="*/ 10545839 w 11422121"/>
              <a:gd name="connsiteY6" fmla="*/ 1795042 h 8417095"/>
              <a:gd name="connsiteX7" fmla="*/ 11400836 w 11422121"/>
              <a:gd name="connsiteY7" fmla="*/ 5239441 h 8417095"/>
              <a:gd name="connsiteX8" fmla="*/ 10802530 w 11422121"/>
              <a:gd name="connsiteY8" fmla="*/ 8417095 h 8417095"/>
              <a:gd name="connsiteX0" fmla="*/ 0 w 11422121"/>
              <a:gd name="connsiteY0" fmla="*/ 3357196 h 8417095"/>
              <a:gd name="connsiteX1" fmla="*/ 580336 w 11422121"/>
              <a:gd name="connsiteY1" fmla="*/ 1726517 h 8417095"/>
              <a:gd name="connsiteX2" fmla="*/ 1009929 w 11422121"/>
              <a:gd name="connsiteY2" fmla="*/ 1040633 h 8417095"/>
              <a:gd name="connsiteX3" fmla="*/ 3998041 w 11422121"/>
              <a:gd name="connsiteY3" fmla="*/ 171981 h 8417095"/>
              <a:gd name="connsiteX4" fmla="*/ 6720840 w 11422121"/>
              <a:gd name="connsiteY4" fmla="*/ 19580 h 8417095"/>
              <a:gd name="connsiteX5" fmla="*/ 8631001 w 11422121"/>
              <a:gd name="connsiteY5" fmla="*/ 446306 h 8417095"/>
              <a:gd name="connsiteX6" fmla="*/ 10545839 w 11422121"/>
              <a:gd name="connsiteY6" fmla="*/ 1795042 h 8417095"/>
              <a:gd name="connsiteX7" fmla="*/ 11400836 w 11422121"/>
              <a:gd name="connsiteY7" fmla="*/ 5239441 h 8417095"/>
              <a:gd name="connsiteX8" fmla="*/ 10802530 w 11422121"/>
              <a:gd name="connsiteY8" fmla="*/ 8417095 h 8417095"/>
              <a:gd name="connsiteX0" fmla="*/ 0 w 10802531"/>
              <a:gd name="connsiteY0" fmla="*/ 3357196 h 8417095"/>
              <a:gd name="connsiteX1" fmla="*/ 580336 w 10802531"/>
              <a:gd name="connsiteY1" fmla="*/ 1726517 h 8417095"/>
              <a:gd name="connsiteX2" fmla="*/ 1009929 w 10802531"/>
              <a:gd name="connsiteY2" fmla="*/ 1040633 h 8417095"/>
              <a:gd name="connsiteX3" fmla="*/ 3998041 w 10802531"/>
              <a:gd name="connsiteY3" fmla="*/ 171981 h 8417095"/>
              <a:gd name="connsiteX4" fmla="*/ 6720840 w 10802531"/>
              <a:gd name="connsiteY4" fmla="*/ 19580 h 8417095"/>
              <a:gd name="connsiteX5" fmla="*/ 8631001 w 10802531"/>
              <a:gd name="connsiteY5" fmla="*/ 446306 h 8417095"/>
              <a:gd name="connsiteX6" fmla="*/ 10545839 w 10802531"/>
              <a:gd name="connsiteY6" fmla="*/ 1795042 h 8417095"/>
              <a:gd name="connsiteX7" fmla="*/ 9819867 w 10802531"/>
              <a:gd name="connsiteY7" fmla="*/ 6451170 h 8417095"/>
              <a:gd name="connsiteX8" fmla="*/ 10802530 w 10802531"/>
              <a:gd name="connsiteY8" fmla="*/ 8417095 h 8417095"/>
              <a:gd name="connsiteX0" fmla="*/ 0 w 11472543"/>
              <a:gd name="connsiteY0" fmla="*/ 3366227 h 8426126"/>
              <a:gd name="connsiteX1" fmla="*/ 580336 w 11472543"/>
              <a:gd name="connsiteY1" fmla="*/ 1735548 h 8426126"/>
              <a:gd name="connsiteX2" fmla="*/ 1009929 w 11472543"/>
              <a:gd name="connsiteY2" fmla="*/ 1049664 h 8426126"/>
              <a:gd name="connsiteX3" fmla="*/ 3998041 w 11472543"/>
              <a:gd name="connsiteY3" fmla="*/ 181012 h 8426126"/>
              <a:gd name="connsiteX4" fmla="*/ 6720840 w 11472543"/>
              <a:gd name="connsiteY4" fmla="*/ 28611 h 8426126"/>
              <a:gd name="connsiteX5" fmla="*/ 8631001 w 11472543"/>
              <a:gd name="connsiteY5" fmla="*/ 455337 h 8426126"/>
              <a:gd name="connsiteX6" fmla="*/ 11457221 w 11472543"/>
              <a:gd name="connsiteY6" fmla="*/ 4136079 h 8426126"/>
              <a:gd name="connsiteX7" fmla="*/ 9819867 w 11472543"/>
              <a:gd name="connsiteY7" fmla="*/ 6460201 h 8426126"/>
              <a:gd name="connsiteX8" fmla="*/ 10802530 w 11472543"/>
              <a:gd name="connsiteY8" fmla="*/ 8426126 h 8426126"/>
              <a:gd name="connsiteX0" fmla="*/ 0 w 11466919"/>
              <a:gd name="connsiteY0" fmla="*/ 3366227 h 8426126"/>
              <a:gd name="connsiteX1" fmla="*/ 580336 w 11466919"/>
              <a:gd name="connsiteY1" fmla="*/ 1735548 h 8426126"/>
              <a:gd name="connsiteX2" fmla="*/ 1009929 w 11466919"/>
              <a:gd name="connsiteY2" fmla="*/ 1049664 h 8426126"/>
              <a:gd name="connsiteX3" fmla="*/ 3998041 w 11466919"/>
              <a:gd name="connsiteY3" fmla="*/ 181012 h 8426126"/>
              <a:gd name="connsiteX4" fmla="*/ 6720840 w 11466919"/>
              <a:gd name="connsiteY4" fmla="*/ 28611 h 8426126"/>
              <a:gd name="connsiteX5" fmla="*/ 8631001 w 11466919"/>
              <a:gd name="connsiteY5" fmla="*/ 455337 h 8426126"/>
              <a:gd name="connsiteX6" fmla="*/ 11457221 w 11466919"/>
              <a:gd name="connsiteY6" fmla="*/ 4136079 h 8426126"/>
              <a:gd name="connsiteX7" fmla="*/ 9819867 w 11466919"/>
              <a:gd name="connsiteY7" fmla="*/ 6460201 h 8426126"/>
              <a:gd name="connsiteX8" fmla="*/ 10802530 w 11466919"/>
              <a:gd name="connsiteY8" fmla="*/ 8426126 h 8426126"/>
              <a:gd name="connsiteX0" fmla="*/ 0 w 11461268"/>
              <a:gd name="connsiteY0" fmla="*/ 3366227 h 8426126"/>
              <a:gd name="connsiteX1" fmla="*/ 580336 w 11461268"/>
              <a:gd name="connsiteY1" fmla="*/ 1735548 h 8426126"/>
              <a:gd name="connsiteX2" fmla="*/ 1009929 w 11461268"/>
              <a:gd name="connsiteY2" fmla="*/ 1049664 h 8426126"/>
              <a:gd name="connsiteX3" fmla="*/ 3998041 w 11461268"/>
              <a:gd name="connsiteY3" fmla="*/ 181012 h 8426126"/>
              <a:gd name="connsiteX4" fmla="*/ 6720840 w 11461268"/>
              <a:gd name="connsiteY4" fmla="*/ 28611 h 8426126"/>
              <a:gd name="connsiteX5" fmla="*/ 8631001 w 11461268"/>
              <a:gd name="connsiteY5" fmla="*/ 455337 h 8426126"/>
              <a:gd name="connsiteX6" fmla="*/ 11457221 w 11461268"/>
              <a:gd name="connsiteY6" fmla="*/ 4136079 h 8426126"/>
              <a:gd name="connsiteX7" fmla="*/ 9299077 w 11461268"/>
              <a:gd name="connsiteY7" fmla="*/ 6848868 h 8426126"/>
              <a:gd name="connsiteX8" fmla="*/ 10802530 w 11461268"/>
              <a:gd name="connsiteY8" fmla="*/ 8426126 h 8426126"/>
              <a:gd name="connsiteX0" fmla="*/ 0 w 11457243"/>
              <a:gd name="connsiteY0" fmla="*/ 3378874 h 8438773"/>
              <a:gd name="connsiteX1" fmla="*/ 580336 w 11457243"/>
              <a:gd name="connsiteY1" fmla="*/ 1748195 h 8438773"/>
              <a:gd name="connsiteX2" fmla="*/ 1009929 w 11457243"/>
              <a:gd name="connsiteY2" fmla="*/ 1062311 h 8438773"/>
              <a:gd name="connsiteX3" fmla="*/ 3998041 w 11457243"/>
              <a:gd name="connsiteY3" fmla="*/ 193659 h 8438773"/>
              <a:gd name="connsiteX4" fmla="*/ 6720840 w 11457243"/>
              <a:gd name="connsiteY4" fmla="*/ 41258 h 8438773"/>
              <a:gd name="connsiteX5" fmla="*/ 9337787 w 11457243"/>
              <a:gd name="connsiteY5" fmla="*/ 765199 h 8438773"/>
              <a:gd name="connsiteX6" fmla="*/ 11457221 w 11457243"/>
              <a:gd name="connsiteY6" fmla="*/ 4148726 h 8438773"/>
              <a:gd name="connsiteX7" fmla="*/ 9299077 w 11457243"/>
              <a:gd name="connsiteY7" fmla="*/ 6861515 h 8438773"/>
              <a:gd name="connsiteX8" fmla="*/ 10802530 w 11457243"/>
              <a:gd name="connsiteY8" fmla="*/ 8438773 h 8438773"/>
              <a:gd name="connsiteX0" fmla="*/ 0 w 11457243"/>
              <a:gd name="connsiteY0" fmla="*/ 3378874 h 8438773"/>
              <a:gd name="connsiteX1" fmla="*/ 801688 w 11457243"/>
              <a:gd name="connsiteY1" fmla="*/ 2949908 h 8438773"/>
              <a:gd name="connsiteX2" fmla="*/ 1009929 w 11457243"/>
              <a:gd name="connsiteY2" fmla="*/ 1062311 h 8438773"/>
              <a:gd name="connsiteX3" fmla="*/ 3998041 w 11457243"/>
              <a:gd name="connsiteY3" fmla="*/ 193659 h 8438773"/>
              <a:gd name="connsiteX4" fmla="*/ 6720840 w 11457243"/>
              <a:gd name="connsiteY4" fmla="*/ 41258 h 8438773"/>
              <a:gd name="connsiteX5" fmla="*/ 9337787 w 11457243"/>
              <a:gd name="connsiteY5" fmla="*/ 765199 h 8438773"/>
              <a:gd name="connsiteX6" fmla="*/ 11457221 w 11457243"/>
              <a:gd name="connsiteY6" fmla="*/ 4148726 h 8438773"/>
              <a:gd name="connsiteX7" fmla="*/ 9299077 w 11457243"/>
              <a:gd name="connsiteY7" fmla="*/ 6861515 h 8438773"/>
              <a:gd name="connsiteX8" fmla="*/ 10802530 w 11457243"/>
              <a:gd name="connsiteY8" fmla="*/ 8438773 h 8438773"/>
              <a:gd name="connsiteX0" fmla="*/ 0 w 11051434"/>
              <a:gd name="connsiteY0" fmla="*/ 3900371 h 8438773"/>
              <a:gd name="connsiteX1" fmla="*/ 395879 w 11051434"/>
              <a:gd name="connsiteY1" fmla="*/ 2949908 h 8438773"/>
              <a:gd name="connsiteX2" fmla="*/ 604120 w 11051434"/>
              <a:gd name="connsiteY2" fmla="*/ 1062311 h 8438773"/>
              <a:gd name="connsiteX3" fmla="*/ 3592232 w 11051434"/>
              <a:gd name="connsiteY3" fmla="*/ 193659 h 8438773"/>
              <a:gd name="connsiteX4" fmla="*/ 6315031 w 11051434"/>
              <a:gd name="connsiteY4" fmla="*/ 41258 h 8438773"/>
              <a:gd name="connsiteX5" fmla="*/ 8931978 w 11051434"/>
              <a:gd name="connsiteY5" fmla="*/ 765199 h 8438773"/>
              <a:gd name="connsiteX6" fmla="*/ 11051412 w 11051434"/>
              <a:gd name="connsiteY6" fmla="*/ 4148726 h 8438773"/>
              <a:gd name="connsiteX7" fmla="*/ 8893268 w 11051434"/>
              <a:gd name="connsiteY7" fmla="*/ 6861515 h 8438773"/>
              <a:gd name="connsiteX8" fmla="*/ 10396721 w 11051434"/>
              <a:gd name="connsiteY8" fmla="*/ 8438773 h 8438773"/>
              <a:gd name="connsiteX0" fmla="*/ 0 w 11051434"/>
              <a:gd name="connsiteY0" fmla="*/ 3900371 h 8438773"/>
              <a:gd name="connsiteX1" fmla="*/ 604120 w 11051434"/>
              <a:gd name="connsiteY1" fmla="*/ 1062311 h 8438773"/>
              <a:gd name="connsiteX2" fmla="*/ 3592232 w 11051434"/>
              <a:gd name="connsiteY2" fmla="*/ 193659 h 8438773"/>
              <a:gd name="connsiteX3" fmla="*/ 6315031 w 11051434"/>
              <a:gd name="connsiteY3" fmla="*/ 41258 h 8438773"/>
              <a:gd name="connsiteX4" fmla="*/ 8931978 w 11051434"/>
              <a:gd name="connsiteY4" fmla="*/ 765199 h 8438773"/>
              <a:gd name="connsiteX5" fmla="*/ 11051412 w 11051434"/>
              <a:gd name="connsiteY5" fmla="*/ 4148726 h 8438773"/>
              <a:gd name="connsiteX6" fmla="*/ 8893268 w 11051434"/>
              <a:gd name="connsiteY6" fmla="*/ 6861515 h 8438773"/>
              <a:gd name="connsiteX7" fmla="*/ 10396721 w 11051434"/>
              <a:gd name="connsiteY7" fmla="*/ 8438773 h 8438773"/>
              <a:gd name="connsiteX0" fmla="*/ 0 w 11051434"/>
              <a:gd name="connsiteY0" fmla="*/ 3900371 h 8438773"/>
              <a:gd name="connsiteX1" fmla="*/ 105889 w 11051434"/>
              <a:gd name="connsiteY1" fmla="*/ 2989645 h 8438773"/>
              <a:gd name="connsiteX2" fmla="*/ 604120 w 11051434"/>
              <a:gd name="connsiteY2" fmla="*/ 1062311 h 8438773"/>
              <a:gd name="connsiteX3" fmla="*/ 3592232 w 11051434"/>
              <a:gd name="connsiteY3" fmla="*/ 193659 h 8438773"/>
              <a:gd name="connsiteX4" fmla="*/ 6315031 w 11051434"/>
              <a:gd name="connsiteY4" fmla="*/ 41258 h 8438773"/>
              <a:gd name="connsiteX5" fmla="*/ 8931978 w 11051434"/>
              <a:gd name="connsiteY5" fmla="*/ 765199 h 8438773"/>
              <a:gd name="connsiteX6" fmla="*/ 11051412 w 11051434"/>
              <a:gd name="connsiteY6" fmla="*/ 4148726 h 8438773"/>
              <a:gd name="connsiteX7" fmla="*/ 8893268 w 11051434"/>
              <a:gd name="connsiteY7" fmla="*/ 6861515 h 8438773"/>
              <a:gd name="connsiteX8" fmla="*/ 10396721 w 11051434"/>
              <a:gd name="connsiteY8" fmla="*/ 8438773 h 8438773"/>
              <a:gd name="connsiteX0" fmla="*/ 0 w 11051434"/>
              <a:gd name="connsiteY0" fmla="*/ 3900371 h 8438773"/>
              <a:gd name="connsiteX1" fmla="*/ 382579 w 11051434"/>
              <a:gd name="connsiteY1" fmla="*/ 3420447 h 8438773"/>
              <a:gd name="connsiteX2" fmla="*/ 604120 w 11051434"/>
              <a:gd name="connsiteY2" fmla="*/ 1062311 h 8438773"/>
              <a:gd name="connsiteX3" fmla="*/ 3592232 w 11051434"/>
              <a:gd name="connsiteY3" fmla="*/ 193659 h 8438773"/>
              <a:gd name="connsiteX4" fmla="*/ 6315031 w 11051434"/>
              <a:gd name="connsiteY4" fmla="*/ 41258 h 8438773"/>
              <a:gd name="connsiteX5" fmla="*/ 8931978 w 11051434"/>
              <a:gd name="connsiteY5" fmla="*/ 765199 h 8438773"/>
              <a:gd name="connsiteX6" fmla="*/ 11051412 w 11051434"/>
              <a:gd name="connsiteY6" fmla="*/ 4148726 h 8438773"/>
              <a:gd name="connsiteX7" fmla="*/ 8893268 w 11051434"/>
              <a:gd name="connsiteY7" fmla="*/ 6861515 h 8438773"/>
              <a:gd name="connsiteX8" fmla="*/ 10396721 w 11051434"/>
              <a:gd name="connsiteY8" fmla="*/ 8438773 h 8438773"/>
              <a:gd name="connsiteX0" fmla="*/ 0 w 11051434"/>
              <a:gd name="connsiteY0" fmla="*/ 3870532 h 8408934"/>
              <a:gd name="connsiteX1" fmla="*/ 382579 w 11051434"/>
              <a:gd name="connsiteY1" fmla="*/ 3390608 h 8408934"/>
              <a:gd name="connsiteX2" fmla="*/ 604120 w 11051434"/>
              <a:gd name="connsiteY2" fmla="*/ 1032472 h 8408934"/>
              <a:gd name="connsiteX3" fmla="*/ 6315031 w 11051434"/>
              <a:gd name="connsiteY3" fmla="*/ 11419 h 8408934"/>
              <a:gd name="connsiteX4" fmla="*/ 8931978 w 11051434"/>
              <a:gd name="connsiteY4" fmla="*/ 735360 h 8408934"/>
              <a:gd name="connsiteX5" fmla="*/ 11051412 w 11051434"/>
              <a:gd name="connsiteY5" fmla="*/ 4118887 h 8408934"/>
              <a:gd name="connsiteX6" fmla="*/ 8893268 w 11051434"/>
              <a:gd name="connsiteY6" fmla="*/ 6831676 h 8408934"/>
              <a:gd name="connsiteX7" fmla="*/ 10396721 w 11051434"/>
              <a:gd name="connsiteY7" fmla="*/ 8408934 h 8408934"/>
              <a:gd name="connsiteX0" fmla="*/ 0 w 11051434"/>
              <a:gd name="connsiteY0" fmla="*/ 3950855 h 8489257"/>
              <a:gd name="connsiteX1" fmla="*/ 382579 w 11051434"/>
              <a:gd name="connsiteY1" fmla="*/ 3470931 h 8489257"/>
              <a:gd name="connsiteX2" fmla="*/ 843916 w 11051434"/>
              <a:gd name="connsiteY2" fmla="*/ 387234 h 8489257"/>
              <a:gd name="connsiteX3" fmla="*/ 6315031 w 11051434"/>
              <a:gd name="connsiteY3" fmla="*/ 91742 h 8489257"/>
              <a:gd name="connsiteX4" fmla="*/ 8931978 w 11051434"/>
              <a:gd name="connsiteY4" fmla="*/ 815683 h 8489257"/>
              <a:gd name="connsiteX5" fmla="*/ 11051412 w 11051434"/>
              <a:gd name="connsiteY5" fmla="*/ 4199210 h 8489257"/>
              <a:gd name="connsiteX6" fmla="*/ 8893268 w 11051434"/>
              <a:gd name="connsiteY6" fmla="*/ 6911999 h 8489257"/>
              <a:gd name="connsiteX7" fmla="*/ 10396721 w 11051434"/>
              <a:gd name="connsiteY7" fmla="*/ 8489257 h 8489257"/>
              <a:gd name="connsiteX0" fmla="*/ 0 w 11051434"/>
              <a:gd name="connsiteY0" fmla="*/ 3929177 h 8467579"/>
              <a:gd name="connsiteX1" fmla="*/ 382579 w 11051434"/>
              <a:gd name="connsiteY1" fmla="*/ 3449253 h 8467579"/>
              <a:gd name="connsiteX2" fmla="*/ 493444 w 11051434"/>
              <a:gd name="connsiteY2" fmla="*/ 410903 h 8467579"/>
              <a:gd name="connsiteX3" fmla="*/ 6315031 w 11051434"/>
              <a:gd name="connsiteY3" fmla="*/ 70064 h 8467579"/>
              <a:gd name="connsiteX4" fmla="*/ 8931978 w 11051434"/>
              <a:gd name="connsiteY4" fmla="*/ 794005 h 8467579"/>
              <a:gd name="connsiteX5" fmla="*/ 11051412 w 11051434"/>
              <a:gd name="connsiteY5" fmla="*/ 4177532 h 8467579"/>
              <a:gd name="connsiteX6" fmla="*/ 8893268 w 11051434"/>
              <a:gd name="connsiteY6" fmla="*/ 6890321 h 8467579"/>
              <a:gd name="connsiteX7" fmla="*/ 10396721 w 11051434"/>
              <a:gd name="connsiteY7" fmla="*/ 8467579 h 8467579"/>
              <a:gd name="connsiteX0" fmla="*/ 0 w 11051434"/>
              <a:gd name="connsiteY0" fmla="*/ 4171517 h 8709919"/>
              <a:gd name="connsiteX1" fmla="*/ 382579 w 11051434"/>
              <a:gd name="connsiteY1" fmla="*/ 3691593 h 8709919"/>
              <a:gd name="connsiteX2" fmla="*/ 493444 w 11051434"/>
              <a:gd name="connsiteY2" fmla="*/ 653243 h 8709919"/>
              <a:gd name="connsiteX3" fmla="*/ 6315031 w 11051434"/>
              <a:gd name="connsiteY3" fmla="*/ 17645 h 8709919"/>
              <a:gd name="connsiteX4" fmla="*/ 8931978 w 11051434"/>
              <a:gd name="connsiteY4" fmla="*/ 1036345 h 8709919"/>
              <a:gd name="connsiteX5" fmla="*/ 11051412 w 11051434"/>
              <a:gd name="connsiteY5" fmla="*/ 4419872 h 8709919"/>
              <a:gd name="connsiteX6" fmla="*/ 8893268 w 11051434"/>
              <a:gd name="connsiteY6" fmla="*/ 7132661 h 8709919"/>
              <a:gd name="connsiteX7" fmla="*/ 10396721 w 11051434"/>
              <a:gd name="connsiteY7" fmla="*/ 8709919 h 8709919"/>
              <a:gd name="connsiteX0" fmla="*/ 0 w 11131039"/>
              <a:gd name="connsiteY0" fmla="*/ 4165015 h 8703417"/>
              <a:gd name="connsiteX1" fmla="*/ 382579 w 11131039"/>
              <a:gd name="connsiteY1" fmla="*/ 3685091 h 8703417"/>
              <a:gd name="connsiteX2" fmla="*/ 493444 w 11131039"/>
              <a:gd name="connsiteY2" fmla="*/ 646741 h 8703417"/>
              <a:gd name="connsiteX3" fmla="*/ 6315031 w 11131039"/>
              <a:gd name="connsiteY3" fmla="*/ 11143 h 8703417"/>
              <a:gd name="connsiteX4" fmla="*/ 10241639 w 11131039"/>
              <a:gd name="connsiteY4" fmla="*/ 916474 h 8703417"/>
              <a:gd name="connsiteX5" fmla="*/ 11051412 w 11131039"/>
              <a:gd name="connsiteY5" fmla="*/ 4413370 h 8703417"/>
              <a:gd name="connsiteX6" fmla="*/ 8893268 w 11131039"/>
              <a:gd name="connsiteY6" fmla="*/ 7126159 h 8703417"/>
              <a:gd name="connsiteX7" fmla="*/ 10396721 w 11131039"/>
              <a:gd name="connsiteY7" fmla="*/ 8703417 h 8703417"/>
              <a:gd name="connsiteX0" fmla="*/ 0 w 10930285"/>
              <a:gd name="connsiteY0" fmla="*/ 4165015 h 8703417"/>
              <a:gd name="connsiteX1" fmla="*/ 382579 w 10930285"/>
              <a:gd name="connsiteY1" fmla="*/ 3685091 h 8703417"/>
              <a:gd name="connsiteX2" fmla="*/ 493444 w 10930285"/>
              <a:gd name="connsiteY2" fmla="*/ 646741 h 8703417"/>
              <a:gd name="connsiteX3" fmla="*/ 6315031 w 10930285"/>
              <a:gd name="connsiteY3" fmla="*/ 11143 h 8703417"/>
              <a:gd name="connsiteX4" fmla="*/ 10241639 w 10930285"/>
              <a:gd name="connsiteY4" fmla="*/ 916474 h 8703417"/>
              <a:gd name="connsiteX5" fmla="*/ 10811616 w 10930285"/>
              <a:gd name="connsiteY5" fmla="*/ 4640108 h 8703417"/>
              <a:gd name="connsiteX6" fmla="*/ 8893268 w 10930285"/>
              <a:gd name="connsiteY6" fmla="*/ 7126159 h 8703417"/>
              <a:gd name="connsiteX7" fmla="*/ 10396721 w 10930285"/>
              <a:gd name="connsiteY7" fmla="*/ 8703417 h 8703417"/>
              <a:gd name="connsiteX0" fmla="*/ 0 w 11216265"/>
              <a:gd name="connsiteY0" fmla="*/ 4165015 h 8703417"/>
              <a:gd name="connsiteX1" fmla="*/ 382579 w 11216265"/>
              <a:gd name="connsiteY1" fmla="*/ 3685091 h 8703417"/>
              <a:gd name="connsiteX2" fmla="*/ 493444 w 11216265"/>
              <a:gd name="connsiteY2" fmla="*/ 646741 h 8703417"/>
              <a:gd name="connsiteX3" fmla="*/ 6315031 w 11216265"/>
              <a:gd name="connsiteY3" fmla="*/ 11143 h 8703417"/>
              <a:gd name="connsiteX4" fmla="*/ 10241639 w 11216265"/>
              <a:gd name="connsiteY4" fmla="*/ 916474 h 8703417"/>
              <a:gd name="connsiteX5" fmla="*/ 10811616 w 11216265"/>
              <a:gd name="connsiteY5" fmla="*/ 4640108 h 8703417"/>
              <a:gd name="connsiteX6" fmla="*/ 11199008 w 11216265"/>
              <a:gd name="connsiteY6" fmla="*/ 6219205 h 8703417"/>
              <a:gd name="connsiteX7" fmla="*/ 10396721 w 11216265"/>
              <a:gd name="connsiteY7" fmla="*/ 8703417 h 8703417"/>
              <a:gd name="connsiteX0" fmla="*/ 0 w 10818953"/>
              <a:gd name="connsiteY0" fmla="*/ 4165015 h 8703417"/>
              <a:gd name="connsiteX1" fmla="*/ 382579 w 10818953"/>
              <a:gd name="connsiteY1" fmla="*/ 3685091 h 8703417"/>
              <a:gd name="connsiteX2" fmla="*/ 493444 w 10818953"/>
              <a:gd name="connsiteY2" fmla="*/ 646741 h 8703417"/>
              <a:gd name="connsiteX3" fmla="*/ 6315031 w 10818953"/>
              <a:gd name="connsiteY3" fmla="*/ 11143 h 8703417"/>
              <a:gd name="connsiteX4" fmla="*/ 10241639 w 10818953"/>
              <a:gd name="connsiteY4" fmla="*/ 916474 h 8703417"/>
              <a:gd name="connsiteX5" fmla="*/ 10811616 w 10818953"/>
              <a:gd name="connsiteY5" fmla="*/ 4640108 h 8703417"/>
              <a:gd name="connsiteX6" fmla="*/ 10396721 w 10818953"/>
              <a:gd name="connsiteY6" fmla="*/ 8703417 h 8703417"/>
              <a:gd name="connsiteX0" fmla="*/ 0 w 10848546"/>
              <a:gd name="connsiteY0" fmla="*/ 4165015 h 8703417"/>
              <a:gd name="connsiteX1" fmla="*/ 382579 w 10848546"/>
              <a:gd name="connsiteY1" fmla="*/ 3685091 h 8703417"/>
              <a:gd name="connsiteX2" fmla="*/ 493444 w 10848546"/>
              <a:gd name="connsiteY2" fmla="*/ 646741 h 8703417"/>
              <a:gd name="connsiteX3" fmla="*/ 6315031 w 10848546"/>
              <a:gd name="connsiteY3" fmla="*/ 11143 h 8703417"/>
              <a:gd name="connsiteX4" fmla="*/ 10241639 w 10848546"/>
              <a:gd name="connsiteY4" fmla="*/ 916474 h 8703417"/>
              <a:gd name="connsiteX5" fmla="*/ 10811616 w 10848546"/>
              <a:gd name="connsiteY5" fmla="*/ 4640108 h 8703417"/>
              <a:gd name="connsiteX6" fmla="*/ 10749185 w 10848546"/>
              <a:gd name="connsiteY6" fmla="*/ 5952472 h 8703417"/>
              <a:gd name="connsiteX7" fmla="*/ 10396721 w 10848546"/>
              <a:gd name="connsiteY7" fmla="*/ 8703417 h 8703417"/>
              <a:gd name="connsiteX0" fmla="*/ 0 w 11166446"/>
              <a:gd name="connsiteY0" fmla="*/ 4165015 h 8703417"/>
              <a:gd name="connsiteX1" fmla="*/ 382579 w 11166446"/>
              <a:gd name="connsiteY1" fmla="*/ 3685091 h 8703417"/>
              <a:gd name="connsiteX2" fmla="*/ 493444 w 11166446"/>
              <a:gd name="connsiteY2" fmla="*/ 646741 h 8703417"/>
              <a:gd name="connsiteX3" fmla="*/ 6315031 w 11166446"/>
              <a:gd name="connsiteY3" fmla="*/ 11143 h 8703417"/>
              <a:gd name="connsiteX4" fmla="*/ 10241639 w 11166446"/>
              <a:gd name="connsiteY4" fmla="*/ 916474 h 8703417"/>
              <a:gd name="connsiteX5" fmla="*/ 10811616 w 11166446"/>
              <a:gd name="connsiteY5" fmla="*/ 4640108 h 8703417"/>
              <a:gd name="connsiteX6" fmla="*/ 11154993 w 11166446"/>
              <a:gd name="connsiteY6" fmla="*/ 6360604 h 8703417"/>
              <a:gd name="connsiteX7" fmla="*/ 10396721 w 11166446"/>
              <a:gd name="connsiteY7" fmla="*/ 8703417 h 8703417"/>
              <a:gd name="connsiteX0" fmla="*/ 0 w 11167144"/>
              <a:gd name="connsiteY0" fmla="*/ 4165015 h 8703417"/>
              <a:gd name="connsiteX1" fmla="*/ 382579 w 11167144"/>
              <a:gd name="connsiteY1" fmla="*/ 3685091 h 8703417"/>
              <a:gd name="connsiteX2" fmla="*/ 493444 w 11167144"/>
              <a:gd name="connsiteY2" fmla="*/ 646741 h 8703417"/>
              <a:gd name="connsiteX3" fmla="*/ 6315031 w 11167144"/>
              <a:gd name="connsiteY3" fmla="*/ 11143 h 8703417"/>
              <a:gd name="connsiteX4" fmla="*/ 10241639 w 11167144"/>
              <a:gd name="connsiteY4" fmla="*/ 916474 h 8703417"/>
              <a:gd name="connsiteX5" fmla="*/ 10830064 w 11167144"/>
              <a:gd name="connsiteY5" fmla="*/ 4753477 h 8703417"/>
              <a:gd name="connsiteX6" fmla="*/ 11154993 w 11167144"/>
              <a:gd name="connsiteY6" fmla="*/ 6360604 h 8703417"/>
              <a:gd name="connsiteX7" fmla="*/ 10396721 w 11167144"/>
              <a:gd name="connsiteY7" fmla="*/ 8703417 h 8703417"/>
              <a:gd name="connsiteX0" fmla="*/ 0 w 11158576"/>
              <a:gd name="connsiteY0" fmla="*/ 4165015 h 8703417"/>
              <a:gd name="connsiteX1" fmla="*/ 382579 w 11158576"/>
              <a:gd name="connsiteY1" fmla="*/ 3685091 h 8703417"/>
              <a:gd name="connsiteX2" fmla="*/ 493444 w 11158576"/>
              <a:gd name="connsiteY2" fmla="*/ 646741 h 8703417"/>
              <a:gd name="connsiteX3" fmla="*/ 6315031 w 11158576"/>
              <a:gd name="connsiteY3" fmla="*/ 11143 h 8703417"/>
              <a:gd name="connsiteX4" fmla="*/ 10241639 w 11158576"/>
              <a:gd name="connsiteY4" fmla="*/ 916474 h 8703417"/>
              <a:gd name="connsiteX5" fmla="*/ 10830064 w 11158576"/>
              <a:gd name="connsiteY5" fmla="*/ 4753477 h 8703417"/>
              <a:gd name="connsiteX6" fmla="*/ 11154993 w 11158576"/>
              <a:gd name="connsiteY6" fmla="*/ 6360604 h 8703417"/>
              <a:gd name="connsiteX7" fmla="*/ 10396721 w 11158576"/>
              <a:gd name="connsiteY7" fmla="*/ 8703417 h 8703417"/>
              <a:gd name="connsiteX0" fmla="*/ 0 w 11526780"/>
              <a:gd name="connsiteY0" fmla="*/ 4165015 h 8680743"/>
              <a:gd name="connsiteX1" fmla="*/ 382579 w 11526780"/>
              <a:gd name="connsiteY1" fmla="*/ 3685091 h 8680743"/>
              <a:gd name="connsiteX2" fmla="*/ 493444 w 11526780"/>
              <a:gd name="connsiteY2" fmla="*/ 646741 h 8680743"/>
              <a:gd name="connsiteX3" fmla="*/ 6315031 w 11526780"/>
              <a:gd name="connsiteY3" fmla="*/ 11143 h 8680743"/>
              <a:gd name="connsiteX4" fmla="*/ 10241639 w 11526780"/>
              <a:gd name="connsiteY4" fmla="*/ 916474 h 8680743"/>
              <a:gd name="connsiteX5" fmla="*/ 10830064 w 11526780"/>
              <a:gd name="connsiteY5" fmla="*/ 4753477 h 8680743"/>
              <a:gd name="connsiteX6" fmla="*/ 11154993 w 11526780"/>
              <a:gd name="connsiteY6" fmla="*/ 6360604 h 8680743"/>
              <a:gd name="connsiteX7" fmla="*/ 11521923 w 11526780"/>
              <a:gd name="connsiteY7" fmla="*/ 8680743 h 8680743"/>
              <a:gd name="connsiteX0" fmla="*/ 0 w 11521923"/>
              <a:gd name="connsiteY0" fmla="*/ 4165015 h 8680743"/>
              <a:gd name="connsiteX1" fmla="*/ 382579 w 11521923"/>
              <a:gd name="connsiteY1" fmla="*/ 3685091 h 8680743"/>
              <a:gd name="connsiteX2" fmla="*/ 493444 w 11521923"/>
              <a:gd name="connsiteY2" fmla="*/ 646741 h 8680743"/>
              <a:gd name="connsiteX3" fmla="*/ 6315031 w 11521923"/>
              <a:gd name="connsiteY3" fmla="*/ 11143 h 8680743"/>
              <a:gd name="connsiteX4" fmla="*/ 10241639 w 11521923"/>
              <a:gd name="connsiteY4" fmla="*/ 916474 h 8680743"/>
              <a:gd name="connsiteX5" fmla="*/ 10830064 w 11521923"/>
              <a:gd name="connsiteY5" fmla="*/ 4753477 h 8680743"/>
              <a:gd name="connsiteX6" fmla="*/ 11154993 w 11521923"/>
              <a:gd name="connsiteY6" fmla="*/ 6360604 h 8680743"/>
              <a:gd name="connsiteX7" fmla="*/ 11521923 w 11521923"/>
              <a:gd name="connsiteY7" fmla="*/ 8680743 h 868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21923" h="8680743">
                <a:moveTo>
                  <a:pt x="0" y="4165015"/>
                </a:moveTo>
                <a:cubicBezTo>
                  <a:pt x="17648" y="4013227"/>
                  <a:pt x="281892" y="4158101"/>
                  <a:pt x="382579" y="3685091"/>
                </a:cubicBezTo>
                <a:cubicBezTo>
                  <a:pt x="483266" y="3212081"/>
                  <a:pt x="-495298" y="1259066"/>
                  <a:pt x="493444" y="646741"/>
                </a:cubicBezTo>
                <a:cubicBezTo>
                  <a:pt x="1482186" y="34416"/>
                  <a:pt x="4690332" y="-33812"/>
                  <a:pt x="6315031" y="11143"/>
                </a:cubicBezTo>
                <a:cubicBezTo>
                  <a:pt x="7939730" y="56098"/>
                  <a:pt x="9489134" y="126085"/>
                  <a:pt x="10241639" y="916474"/>
                </a:cubicBezTo>
                <a:cubicBezTo>
                  <a:pt x="10994144" y="1706863"/>
                  <a:pt x="11397230" y="3800773"/>
                  <a:pt x="10830064" y="4753477"/>
                </a:cubicBezTo>
                <a:cubicBezTo>
                  <a:pt x="10262898" y="5706181"/>
                  <a:pt x="11224142" y="5683386"/>
                  <a:pt x="11154993" y="6360604"/>
                </a:cubicBezTo>
                <a:cubicBezTo>
                  <a:pt x="11085844" y="7037822"/>
                  <a:pt x="10916614" y="7519364"/>
                  <a:pt x="11521923" y="8680743"/>
                </a:cubicBezTo>
              </a:path>
            </a:pathLst>
          </a:custGeom>
          <a:noFill/>
          <a:ln w="57150" cap="flat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noAutofit/>
          </a:bodyPr>
          <a:lstStyle/>
          <a:p>
            <a:pPr defTabSz="914411" latinLnBrk="1"/>
            <a:endParaRPr lang="en-GB" sz="800" b="0" i="0"/>
          </a:p>
        </p:txBody>
      </p:sp>
      <p:sp>
        <p:nvSpPr>
          <p:cNvPr id="3373" name="Freeform 3372"/>
          <p:cNvSpPr/>
          <p:nvPr/>
        </p:nvSpPr>
        <p:spPr>
          <a:xfrm>
            <a:off x="2199094" y="1689206"/>
            <a:ext cx="4624899" cy="2225333"/>
          </a:xfrm>
          <a:custGeom>
            <a:avLst/>
            <a:gdLst>
              <a:gd name="connsiteX0" fmla="*/ 0 w 4624899"/>
              <a:gd name="connsiteY0" fmla="*/ 653472 h 2225333"/>
              <a:gd name="connsiteX1" fmla="*/ 521435 w 4624899"/>
              <a:gd name="connsiteY1" fmla="*/ 245392 h 2225333"/>
              <a:gd name="connsiteX2" fmla="*/ 1571861 w 4624899"/>
              <a:gd name="connsiteY2" fmla="*/ 18682 h 2225333"/>
              <a:gd name="connsiteX3" fmla="*/ 2735643 w 4624899"/>
              <a:gd name="connsiteY3" fmla="*/ 222721 h 2225333"/>
              <a:gd name="connsiteX4" fmla="*/ 2274665 w 4624899"/>
              <a:gd name="connsiteY4" fmla="*/ 1870153 h 2225333"/>
              <a:gd name="connsiteX5" fmla="*/ 4624899 w 4624899"/>
              <a:gd name="connsiteY5" fmla="*/ 2225333 h 222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4899" h="2225333">
                <a:moveTo>
                  <a:pt x="0" y="653472"/>
                </a:moveTo>
                <a:cubicBezTo>
                  <a:pt x="129729" y="502331"/>
                  <a:pt x="259458" y="351190"/>
                  <a:pt x="521435" y="245392"/>
                </a:cubicBezTo>
                <a:cubicBezTo>
                  <a:pt x="783412" y="139594"/>
                  <a:pt x="1202826" y="22460"/>
                  <a:pt x="1571861" y="18682"/>
                </a:cubicBezTo>
                <a:cubicBezTo>
                  <a:pt x="1940896" y="14903"/>
                  <a:pt x="2618509" y="-85857"/>
                  <a:pt x="2735643" y="222721"/>
                </a:cubicBezTo>
                <a:cubicBezTo>
                  <a:pt x="2852777" y="531299"/>
                  <a:pt x="1959789" y="1536384"/>
                  <a:pt x="2274665" y="1870153"/>
                </a:cubicBezTo>
                <a:cubicBezTo>
                  <a:pt x="2589541" y="2203922"/>
                  <a:pt x="3607220" y="2214627"/>
                  <a:pt x="4624899" y="2225333"/>
                </a:cubicBezTo>
              </a:path>
            </a:pathLst>
          </a:custGeom>
          <a:noFill/>
          <a:ln w="12700">
            <a:solidFill>
              <a:srgbClr val="FFFF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75" name="Straight Connector 3374"/>
          <p:cNvCxnSpPr/>
          <p:nvPr/>
        </p:nvCxnSpPr>
        <p:spPr>
          <a:xfrm>
            <a:off x="2947240" y="2040397"/>
            <a:ext cx="528991" cy="4156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4479510" y="2773428"/>
            <a:ext cx="185010" cy="78980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 flipH="1" flipV="1">
            <a:off x="6806369" y="3197263"/>
            <a:ext cx="88138" cy="5147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/>
          <p:nvPr/>
        </p:nvCxnSpPr>
        <p:spPr>
          <a:xfrm flipV="1">
            <a:off x="2949197" y="1585628"/>
            <a:ext cx="1110389" cy="1187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>
            <a:off x="1969045" y="2561801"/>
            <a:ext cx="105125" cy="8489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/>
          <p:cNvCxnSpPr/>
          <p:nvPr/>
        </p:nvCxnSpPr>
        <p:spPr>
          <a:xfrm flipV="1">
            <a:off x="5024520" y="3148745"/>
            <a:ext cx="1537794" cy="4144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028552" y="1189117"/>
            <a:ext cx="473555" cy="9301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502107" y="1137809"/>
            <a:ext cx="3458596" cy="302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60703" y="1176374"/>
            <a:ext cx="718948" cy="16011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960703" y="1155259"/>
            <a:ext cx="1027423" cy="127331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997157" y="2428577"/>
            <a:ext cx="184065" cy="13229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03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Typical data traffic to and from the processing cluster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Source: Nikhef cricket graphs period June 2021 – October 2022 – aggregated (research) traffic to external peers from deelqfx – https://cricket.nikhef.nl/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948350"/>
            <a:ext cx="6982802" cy="31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1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LHCone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LHCone (“LHC Open Network Environment”) – visualization by Bill Johnston, ESnet version: October 2022 – updated with new AS1104 links</a:t>
            </a:r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18" y="123764"/>
            <a:ext cx="6959457" cy="41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1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7"/>
          <a:stretch/>
        </p:blipFill>
        <p:spPr>
          <a:xfrm>
            <a:off x="0" y="-1"/>
            <a:ext cx="9144000" cy="45800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379" y="4103770"/>
            <a:ext cx="527454" cy="39559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103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600438"/>
          </a:xfrm>
        </p:spPr>
        <p:txBody>
          <a:bodyPr/>
          <a:lstStyle/>
          <a:p>
            <a:r>
              <a:rPr lang="en-US" dirty="0" smtClean="0"/>
              <a:t>Just one random</a:t>
            </a:r>
            <a:br>
              <a:rPr lang="en-US" dirty="0" smtClean="0"/>
            </a:br>
            <a:r>
              <a:rPr lang="en-US" dirty="0" smtClean="0"/>
              <a:t>(smallish) </a:t>
            </a:r>
            <a:br>
              <a:rPr lang="en-US" dirty="0" smtClean="0"/>
            </a:br>
            <a:r>
              <a:rPr lang="en-US" dirty="0" smtClean="0"/>
              <a:t>autonomous </a:t>
            </a:r>
            <a:br>
              <a:rPr lang="en-US" dirty="0" smtClean="0"/>
            </a:br>
            <a:r>
              <a:rPr lang="en-US" dirty="0" smtClean="0"/>
              <a:t>system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AS1104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2" y="98125"/>
            <a:ext cx="6343128" cy="44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2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35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Exercising the network – sensor data and events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dirty="0" smtClean="0"/>
              <a:t>Image: ballenbak.nikhef.nl, Tristan </a:t>
            </a:r>
            <a:r>
              <a:rPr lang="en-US" dirty="0" err="1" smtClean="0"/>
              <a:t>Suerink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899286" y="686327"/>
            <a:ext cx="7345428" cy="3669975"/>
            <a:chOff x="0" y="0"/>
            <a:chExt cx="9144000" cy="45685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45685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370" y="517830"/>
              <a:ext cx="5127505" cy="2372693"/>
            </a:xfrm>
            <a:prstGeom prst="rect">
              <a:avLst/>
            </a:prstGeom>
            <a:effectLst>
              <a:glow rad="101600">
                <a:srgbClr val="E3D88B">
                  <a:alpha val="60000"/>
                </a:srgb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0" t="414" r="490" b="-414"/>
            <a:stretch/>
          </p:blipFill>
          <p:spPr>
            <a:xfrm>
              <a:off x="4114800" y="1645920"/>
              <a:ext cx="4886163" cy="2033652"/>
            </a:xfrm>
            <a:prstGeom prst="rect">
              <a:avLst/>
            </a:prstGeom>
            <a:effectLst>
              <a:glow rad="101600">
                <a:srgbClr val="6F2575">
                  <a:alpha val="60000"/>
                </a:srgbClr>
              </a:glo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325875" y="2724351"/>
              <a:ext cx="3116984" cy="1296282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400 </a:t>
              </a:r>
              <a:r>
                <a: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Gbps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and 593 </a:t>
              </a:r>
              <a:r>
                <a: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Mpps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– </a:t>
              </a:r>
              <a:b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connected to CERN via SURF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sz="1100" cap="none" dirty="0">
                <a:solidFill>
                  <a:srgbClr val="6F2575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1725" y="3454510"/>
              <a:ext cx="3937724" cy="59859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357738" y="1176857"/>
              <a:ext cx="1025923" cy="348813"/>
            </a:xfrm>
            <a:prstGeom prst="rect">
              <a:avLst/>
            </a:prstGeom>
            <a:solidFill>
              <a:srgbClr val="EAEAEA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1.02 </a:t>
              </a:r>
              <a:r>
                <a:rPr kumimoji="0" lang="en-GB" sz="16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Bpps</a:t>
              </a:r>
              <a:endPara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77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30887"/>
          </a:xfrm>
        </p:spPr>
        <p:txBody>
          <a:bodyPr/>
          <a:lstStyle/>
          <a:p>
            <a:r>
              <a:rPr lang="en-US" sz="2800" dirty="0" err="1"/>
              <a:t>En</a:t>
            </a:r>
            <a:r>
              <a:rPr lang="en-US" sz="2800" dirty="0"/>
              <a:t> … </a:t>
            </a:r>
            <a:r>
              <a:rPr lang="en-US" sz="2800" dirty="0" err="1"/>
              <a:t>hoeveel</a:t>
            </a:r>
            <a:r>
              <a:rPr lang="en-US" sz="2800" dirty="0"/>
              <a:t> </a:t>
            </a:r>
            <a:r>
              <a:rPr lang="en-US" sz="2800" dirty="0" err="1"/>
              <a:t>gebruikt</a:t>
            </a:r>
            <a:r>
              <a:rPr lang="en-US" sz="2800" dirty="0"/>
              <a:t> </a:t>
            </a:r>
            <a:r>
              <a:rPr lang="en-US" sz="2800" dirty="0" err="1"/>
              <a:t>dat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66"/>
            <a:ext cx="2722370" cy="4434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12" y="762502"/>
            <a:ext cx="2069420" cy="1651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0951" y="735086"/>
            <a:ext cx="3964180" cy="1946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just" defTabSz="171450"/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</a:t>
            </a:r>
            <a:r>
              <a:rPr lang="nl-NL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é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n server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gebruikt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zo’n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 260W!</a:t>
            </a:r>
          </a:p>
          <a:p>
            <a:pPr algn="just" defTabSz="171450"/>
            <a:endParaRPr lang="en-US" sz="2025" cap="none" dirty="0">
              <a:solidFill>
                <a:srgbClr val="E3D88A"/>
              </a:solidFill>
              <a:latin typeface="Akkurat Std" panose="02000503000000000000" pitchFamily="2" charset="0"/>
            </a:endParaRPr>
          </a:p>
          <a:p>
            <a:pPr algn="just" defTabSz="171450"/>
            <a:endParaRPr lang="en-US" sz="2025" cap="none" dirty="0">
              <a:solidFill>
                <a:srgbClr val="E3D88A"/>
              </a:solidFill>
              <a:latin typeface="Akkurat Std" panose="02000503000000000000" pitchFamily="2" charset="0"/>
            </a:endParaRPr>
          </a:p>
          <a:p>
            <a:pPr algn="just" defTabSz="171450"/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en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 het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onderzoeksdatacentrum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/>
            </a:r>
            <a:b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</a:b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Nikhef (de ‘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glazen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doos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’)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kan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 400kW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aan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 –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waar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blijft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dat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</a:rPr>
              <a:t>dan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34" y="1230037"/>
            <a:ext cx="2939653" cy="464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66" y="4174024"/>
            <a:ext cx="1218767" cy="844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366" y="2444063"/>
            <a:ext cx="1218767" cy="16758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12682" y="3544951"/>
            <a:ext cx="3964180" cy="388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WKO: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Warmte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Koude</a:t>
            </a:r>
            <a:r>
              <a:rPr lang="en-US" sz="2025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2025" cap="none" dirty="0" err="1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Opslag</a:t>
            </a:r>
            <a:endParaRPr lang="en-US" sz="2025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0951" y="2681773"/>
            <a:ext cx="4690461" cy="838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De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snelste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CPU is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voor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ons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niet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altijd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de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beste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(</a:t>
            </a:r>
            <a:r>
              <a:rPr lang="en-US" sz="1650" cap="none" dirty="0">
                <a:solidFill>
                  <a:schemeClr val="accent3"/>
                </a:solidFill>
                <a:latin typeface="Akkurat Std Italic" panose="02000503000000000000" pitchFamily="2" charset="0"/>
                <a:sym typeface="Helvetica Neue"/>
              </a:rPr>
              <a:t>sorry gamers!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). Want 5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jaar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energie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en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beheer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zijn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even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kostbaar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als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de server </a:t>
            </a:r>
            <a:r>
              <a:rPr lang="en-US" sz="1650" cap="none" dirty="0" err="1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zelf</a:t>
            </a:r>
            <a:r>
              <a:rPr lang="en-US" sz="1650" cap="none" dirty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!</a:t>
            </a:r>
            <a:endParaRPr lang="en-US" sz="1650" dirty="0">
              <a:solidFill>
                <a:schemeClr val="accent3"/>
              </a:solidFill>
              <a:latin typeface="Akkurat Std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4723" y="3872438"/>
            <a:ext cx="4772139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21% van het 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vermogen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 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is 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nodig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 om 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te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koelen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, 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maar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</a:rPr>
              <a:t>: 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/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we 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mogen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</a:rPr>
              <a:t> 3500GJoule/</a:t>
            </a:r>
            <a:r>
              <a:rPr lang="en-US" sz="1400" cap="none" dirty="0" err="1">
                <a:solidFill>
                  <a:srgbClr val="E3D88A"/>
                </a:solidFill>
                <a:latin typeface="Akkurat Std Italic" panose="02000503000000000000" pitchFamily="2" charset="0"/>
              </a:rPr>
              <a:t>jaar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(~</a:t>
            </a:r>
            <a:r>
              <a:rPr lang="en-US" sz="1400" cap="none" dirty="0">
                <a:solidFill>
                  <a:srgbClr val="E3D88A"/>
                </a:solidFill>
                <a:latin typeface="Akkurat Std Italic" panose="02000503000000000000" pitchFamily="2" charset="0"/>
              </a:rPr>
              <a:t>112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kWjaar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, ~982 000 kWh) </a:t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aan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studenten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tegenover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leveren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om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ze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warm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te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1400" cap="none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houden</a:t>
            </a: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!</a:t>
            </a:r>
            <a:endParaRPr lang="en-US" sz="1400" cap="none" dirty="0">
              <a:solidFill>
                <a:srgbClr val="E3D88A"/>
              </a:solidFill>
              <a:latin typeface="Akkurat Std Italic" panose="020005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4379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go on tour!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602" y="1215027"/>
            <a:ext cx="2926712" cy="19828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64" name="Text Placeholder 6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Larger scales for both facilities and computing</a:t>
            </a:r>
            <a:endParaRPr lang="en-GB" dirty="0"/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750" dirty="0"/>
              <a:t>Sources: CERN https://wlcg.web.cern.ch/; HADDOCK, </a:t>
            </a:r>
            <a:r>
              <a:rPr lang="en-US" sz="750" dirty="0" err="1"/>
              <a:t>WeNMR</a:t>
            </a:r>
            <a:r>
              <a:rPr lang="en-US" sz="750" dirty="0"/>
              <a:t>, @</a:t>
            </a:r>
            <a:r>
              <a:rPr lang="en-US" sz="750" dirty="0" err="1"/>
              <a:t>Bonvinlab</a:t>
            </a:r>
            <a:r>
              <a:rPr lang="en-US" sz="750" dirty="0"/>
              <a:t> https://wenmr.science.uu.nl/; Virgo, Pisa, IT; SKAO: the SKA-Low observatory, Australia https://www.skatelescope.org</a:t>
            </a:r>
            <a:r>
              <a:rPr lang="en-US" sz="750" dirty="0" smtClean="0"/>
              <a:t>/</a:t>
            </a:r>
            <a:endParaRPr lang="en-US" sz="750" dirty="0"/>
          </a:p>
        </p:txBody>
      </p:sp>
      <p:grpSp>
        <p:nvGrpSpPr>
          <p:cNvPr id="6" name="Group 5"/>
          <p:cNvGrpSpPr/>
          <p:nvPr/>
        </p:nvGrpSpPr>
        <p:grpSpPr>
          <a:xfrm>
            <a:off x="170387" y="1071767"/>
            <a:ext cx="3486999" cy="2659315"/>
            <a:chOff x="9047748" y="1846929"/>
            <a:chExt cx="15684991" cy="11961959"/>
          </a:xfrm>
        </p:grpSpPr>
        <p:sp>
          <p:nvSpPr>
            <p:cNvPr id="7" name="Shape 335"/>
            <p:cNvSpPr txBox="1">
              <a:spLocks/>
            </p:cNvSpPr>
            <p:nvPr/>
          </p:nvSpPr>
          <p:spPr>
            <a:xfrm>
              <a:off x="23628523" y="13373801"/>
              <a:ext cx="28842" cy="692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8572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17145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25717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34290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42862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51435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60007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68580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defTabSz="116086"/>
              <a:fld id="{86CB4B4D-7CA3-9044-876B-883B54F8677D}" type="slidenum">
                <a:rPr lang="en-GB" sz="100">
                  <a:latin typeface="Akkurat Std"/>
                </a:rPr>
                <a:pPr defTabSz="116086"/>
                <a:t>4</a:t>
              </a:fld>
              <a:endParaRPr lang="en-GB" sz="100">
                <a:latin typeface="Akkurat Std"/>
              </a:endParaRPr>
            </a:p>
          </p:txBody>
        </p:sp>
        <p:sp>
          <p:nvSpPr>
            <p:cNvPr id="8" name="Shape 348"/>
            <p:cNvSpPr/>
            <p:nvPr/>
          </p:nvSpPr>
          <p:spPr>
            <a:xfrm>
              <a:off x="10524468" y="12409941"/>
              <a:ext cx="3219454" cy="3403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8575" tIns="28575" rIns="28575" bIns="28575" anchor="ctr">
              <a:spAutoFit/>
            </a:bodyPr>
            <a:lstStyle>
              <a:lvl1pPr marL="40640" marR="40640" defTabSz="914400">
                <a:buClr>
                  <a:srgbClr val="9B9B9B"/>
                </a:buClr>
                <a:buFont typeface="Helvetica"/>
                <a:defRPr sz="1400" b="0" i="0">
                  <a:solidFill>
                    <a:srgbClr val="9B9B9B"/>
                  </a:solidFill>
                  <a:uFill>
                    <a:solidFill>
                      <a:srgbClr val="9B9B9B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15240" marR="15240" defTabSz="342900"/>
              <a:r>
                <a:rPr sz="100" cap="none">
                  <a:latin typeface="Akkurat Std"/>
                </a:rPr>
                <a:t>Haarlemse Chemische Kring</a:t>
              </a:r>
            </a:p>
          </p:txBody>
        </p:sp>
        <p:pic>
          <p:nvPicPr>
            <p:cNvPr id="9" name="CERN_arial.jpg"/>
            <p:cNvPicPr>
              <a:picLocks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9047748" y="1846929"/>
              <a:ext cx="15684991" cy="119619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Shape 350"/>
            <p:cNvSpPr/>
            <p:nvPr/>
          </p:nvSpPr>
          <p:spPr>
            <a:xfrm>
              <a:off x="15617959" y="10695978"/>
              <a:ext cx="885826" cy="2383"/>
            </a:xfrm>
            <a:prstGeom prst="line">
              <a:avLst/>
            </a:prstGeom>
            <a:ln w="25400">
              <a:solidFill>
                <a:srgbClr val="FFFB00"/>
              </a:solidFill>
              <a:tailEnd type="triangle"/>
            </a:ln>
          </p:spPr>
          <p:txBody>
            <a:bodyPr lIns="28575" tIns="28575" rIns="28575" bIns="28575" anchor="ctr"/>
            <a:lstStyle/>
            <a:p>
              <a:pPr defTabSz="171446"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" cap="none">
                <a:solidFill>
                  <a:srgbClr val="000000"/>
                </a:solidFill>
                <a:latin typeface="Akkurat Std"/>
                <a:cs typeface="Helvetica"/>
                <a:sym typeface="Helvetica"/>
              </a:endParaRPr>
            </a:p>
          </p:txBody>
        </p:sp>
        <p:sp>
          <p:nvSpPr>
            <p:cNvPr id="11" name="Shape 351"/>
            <p:cNvSpPr/>
            <p:nvPr/>
          </p:nvSpPr>
          <p:spPr>
            <a:xfrm flipH="1">
              <a:off x="20025461" y="9544089"/>
              <a:ext cx="949110" cy="454883"/>
            </a:xfrm>
            <a:prstGeom prst="line">
              <a:avLst/>
            </a:prstGeom>
            <a:ln w="25400">
              <a:solidFill>
                <a:srgbClr val="FFFB00"/>
              </a:solidFill>
              <a:tailEnd type="triangle"/>
            </a:ln>
          </p:spPr>
          <p:txBody>
            <a:bodyPr lIns="28575" tIns="28575" rIns="28575" bIns="28575" anchor="ctr"/>
            <a:lstStyle/>
            <a:p>
              <a:pPr defTabSz="171446"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" cap="none">
                <a:solidFill>
                  <a:srgbClr val="000000"/>
                </a:solidFill>
                <a:latin typeface="Akkurat Std"/>
                <a:cs typeface="Helvetica"/>
                <a:sym typeface="Helvetica"/>
              </a:endParaRPr>
            </a:p>
          </p:txBody>
        </p:sp>
        <p:sp>
          <p:nvSpPr>
            <p:cNvPr id="12" name="Shape 352"/>
            <p:cNvSpPr/>
            <p:nvPr/>
          </p:nvSpPr>
          <p:spPr>
            <a:xfrm>
              <a:off x="19692278" y="10172105"/>
              <a:ext cx="599916" cy="3288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>
              <a:spAutoFit/>
            </a:bodyPr>
            <a:lstStyle>
              <a:lvl1pPr marL="40640" marR="40640" defTabSz="914400">
                <a:buClr>
                  <a:srgbClr val="FFFB00"/>
                </a:buClr>
                <a:buFont typeface="Times New Roman"/>
                <a:defRPr sz="3000" i="0">
                  <a:solidFill>
                    <a:srgbClr val="FFFB00"/>
                  </a:solidFill>
                  <a:uFill>
                    <a:solidFill>
                      <a:srgbClr val="FFFB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15240" marR="15240" defTabSz="342900"/>
              <a:r>
                <a:rPr sz="100" b="1" cap="none">
                  <a:latin typeface="Akkurat Std"/>
                </a:rPr>
                <a:t>protons</a:t>
              </a:r>
            </a:p>
          </p:txBody>
        </p:sp>
        <p:pic>
          <p:nvPicPr>
            <p:cNvPr id="13" name="lhcb-logo.png"/>
            <p:cNvPicPr>
              <a:picLocks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20443480" y="6901601"/>
              <a:ext cx="2688833" cy="1852615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4" name="Group 358"/>
            <p:cNvGrpSpPr/>
            <p:nvPr/>
          </p:nvGrpSpPr>
          <p:grpSpPr>
            <a:xfrm>
              <a:off x="17839665" y="9498210"/>
              <a:ext cx="1143002" cy="1848314"/>
              <a:chOff x="0" y="0"/>
              <a:chExt cx="1143000" cy="1848312"/>
            </a:xfrm>
          </p:grpSpPr>
          <p:sp>
            <p:nvSpPr>
              <p:cNvPr id="27" name="Shape 355"/>
              <p:cNvSpPr/>
              <p:nvPr/>
            </p:nvSpPr>
            <p:spPr>
              <a:xfrm>
                <a:off x="0" y="0"/>
                <a:ext cx="1143000" cy="1828800"/>
              </a:xfrm>
              <a:prstGeom prst="rect">
                <a:avLst/>
              </a:prstGeom>
              <a:solidFill>
                <a:srgbClr val="FFFD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marL="15240" marR="15240" algn="ctr" defTabSz="342900">
                  <a:defRPr sz="5800" b="0" i="0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50" cap="none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"/>
                  <a:cs typeface="Helvetica"/>
                  <a:sym typeface="Helvetica"/>
                </a:endParaRPr>
              </a:p>
            </p:txBody>
          </p:sp>
          <p:pic>
            <p:nvPicPr>
              <p:cNvPr id="28" name="atlas-logo.png"/>
              <p:cNvPicPr>
                <a:picLocks/>
              </p:cNvPicPr>
              <p:nvPr/>
            </p:nvPicPr>
            <p:blipFill>
              <a:blip r:embed="rId5" cstate="print">
                <a:extLst/>
              </a:blip>
              <a:stretch>
                <a:fillRect/>
              </a:stretch>
            </p:blipFill>
            <p:spPr>
              <a:xfrm>
                <a:off x="0" y="114300"/>
                <a:ext cx="1102519" cy="17002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" name="Shape 357"/>
              <p:cNvSpPr/>
              <p:nvPr/>
            </p:nvSpPr>
            <p:spPr>
              <a:xfrm rot="16260000">
                <a:off x="63927" y="817139"/>
                <a:ext cx="1733546" cy="3287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>
                <a:lvl1pPr marL="40640" marR="40640" defTabSz="914400">
                  <a:spcBef>
                    <a:spcPts val="1100"/>
                  </a:spcBef>
                  <a:buClr>
                    <a:srgbClr val="000000"/>
                  </a:buClr>
                  <a:buFont typeface="Helvetica"/>
                  <a:defRPr sz="2200" b="0" i="0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15240" marR="15240" defTabSz="342900">
                  <a:spcBef>
                    <a:spcPts val="413"/>
                  </a:spcBef>
                </a:pPr>
                <a:r>
                  <a:rPr sz="100" cap="none">
                    <a:solidFill>
                      <a:srgbClr val="000000"/>
                    </a:solidFill>
                    <a:latin typeface="Akkurat Std"/>
                  </a:rPr>
                  <a:t>Atlas</a:t>
                </a:r>
              </a:p>
            </p:txBody>
          </p:sp>
        </p:grpSp>
        <p:pic>
          <p:nvPicPr>
            <p:cNvPr id="15" name="alice-logo.png"/>
            <p:cNvPicPr>
              <a:picLocks/>
            </p:cNvPicPr>
            <p:nvPr/>
          </p:nvPicPr>
          <p:blipFill>
            <a:blip r:embed="rId6" cstate="print">
              <a:extLst/>
            </a:blip>
            <a:srcRect t="1533"/>
            <a:stretch>
              <a:fillRect/>
            </a:stretch>
          </p:blipFill>
          <p:spPr>
            <a:xfrm>
              <a:off x="11261052" y="8460726"/>
              <a:ext cx="2487813" cy="2599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33" y="0"/>
                  </a:moveTo>
                  <a:lnTo>
                    <a:pt x="3118" y="3136"/>
                  </a:lnTo>
                  <a:lnTo>
                    <a:pt x="0" y="6276"/>
                  </a:lnTo>
                  <a:lnTo>
                    <a:pt x="0" y="13936"/>
                  </a:lnTo>
                  <a:lnTo>
                    <a:pt x="0" y="21600"/>
                  </a:lnTo>
                  <a:lnTo>
                    <a:pt x="10798" y="21600"/>
                  </a:lnTo>
                  <a:lnTo>
                    <a:pt x="21600" y="21600"/>
                  </a:lnTo>
                  <a:lnTo>
                    <a:pt x="21600" y="14025"/>
                  </a:lnTo>
                  <a:lnTo>
                    <a:pt x="21600" y="6447"/>
                  </a:lnTo>
                  <a:lnTo>
                    <a:pt x="18403" y="3222"/>
                  </a:lnTo>
                  <a:lnTo>
                    <a:pt x="15205" y="0"/>
                  </a:lnTo>
                  <a:lnTo>
                    <a:pt x="10719" y="0"/>
                  </a:lnTo>
                  <a:lnTo>
                    <a:pt x="6233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6" name="ATLAS.png"/>
            <p:cNvPicPr>
              <a:picLocks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15302117" y="9090024"/>
              <a:ext cx="5075092" cy="298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961" y="21600"/>
                  </a:lnTo>
                  <a:cubicBezTo>
                    <a:pt x="5577" y="21600"/>
                    <a:pt x="5920" y="21592"/>
                    <a:pt x="5906" y="21531"/>
                  </a:cubicBezTo>
                  <a:cubicBezTo>
                    <a:pt x="5897" y="21493"/>
                    <a:pt x="5880" y="21473"/>
                    <a:pt x="5868" y="21486"/>
                  </a:cubicBezTo>
                  <a:cubicBezTo>
                    <a:pt x="5827" y="21529"/>
                    <a:pt x="5806" y="21405"/>
                    <a:pt x="5796" y="21045"/>
                  </a:cubicBezTo>
                  <a:cubicBezTo>
                    <a:pt x="5788" y="20770"/>
                    <a:pt x="5796" y="20677"/>
                    <a:pt x="5827" y="20633"/>
                  </a:cubicBezTo>
                  <a:cubicBezTo>
                    <a:pt x="5850" y="20601"/>
                    <a:pt x="5862" y="20558"/>
                    <a:pt x="5855" y="20538"/>
                  </a:cubicBezTo>
                  <a:cubicBezTo>
                    <a:pt x="5843" y="20505"/>
                    <a:pt x="5785" y="19952"/>
                    <a:pt x="5778" y="19795"/>
                  </a:cubicBezTo>
                  <a:cubicBezTo>
                    <a:pt x="5776" y="19754"/>
                    <a:pt x="5763" y="19723"/>
                    <a:pt x="5748" y="19722"/>
                  </a:cubicBezTo>
                  <a:cubicBezTo>
                    <a:pt x="5732" y="19721"/>
                    <a:pt x="5701" y="19712"/>
                    <a:pt x="5681" y="19702"/>
                  </a:cubicBezTo>
                  <a:cubicBezTo>
                    <a:pt x="5653" y="19690"/>
                    <a:pt x="5642" y="19736"/>
                    <a:pt x="5640" y="19870"/>
                  </a:cubicBezTo>
                  <a:cubicBezTo>
                    <a:pt x="5639" y="19977"/>
                    <a:pt x="5624" y="20055"/>
                    <a:pt x="5606" y="20055"/>
                  </a:cubicBezTo>
                  <a:cubicBezTo>
                    <a:pt x="5589" y="20055"/>
                    <a:pt x="5565" y="20070"/>
                    <a:pt x="5554" y="20089"/>
                  </a:cubicBezTo>
                  <a:cubicBezTo>
                    <a:pt x="5543" y="20108"/>
                    <a:pt x="5516" y="20097"/>
                    <a:pt x="5493" y="20065"/>
                  </a:cubicBezTo>
                  <a:cubicBezTo>
                    <a:pt x="5458" y="20016"/>
                    <a:pt x="5455" y="20027"/>
                    <a:pt x="5472" y="20147"/>
                  </a:cubicBezTo>
                  <a:cubicBezTo>
                    <a:pt x="5483" y="20223"/>
                    <a:pt x="5515" y="20360"/>
                    <a:pt x="5543" y="20452"/>
                  </a:cubicBezTo>
                  <a:cubicBezTo>
                    <a:pt x="5585" y="20592"/>
                    <a:pt x="5588" y="20637"/>
                    <a:pt x="5559" y="20704"/>
                  </a:cubicBezTo>
                  <a:cubicBezTo>
                    <a:pt x="5536" y="20758"/>
                    <a:pt x="5511" y="20770"/>
                    <a:pt x="5486" y="20742"/>
                  </a:cubicBezTo>
                  <a:cubicBezTo>
                    <a:pt x="5465" y="20720"/>
                    <a:pt x="5429" y="20702"/>
                    <a:pt x="5406" y="20702"/>
                  </a:cubicBezTo>
                  <a:cubicBezTo>
                    <a:pt x="5374" y="20701"/>
                    <a:pt x="5364" y="20621"/>
                    <a:pt x="5358" y="20332"/>
                  </a:cubicBezTo>
                  <a:cubicBezTo>
                    <a:pt x="5351" y="20002"/>
                    <a:pt x="5355" y="19958"/>
                    <a:pt x="5407" y="19891"/>
                  </a:cubicBezTo>
                  <a:lnTo>
                    <a:pt x="5466" y="19816"/>
                  </a:lnTo>
                  <a:lnTo>
                    <a:pt x="5406" y="19601"/>
                  </a:lnTo>
                  <a:cubicBezTo>
                    <a:pt x="5373" y="19482"/>
                    <a:pt x="5341" y="19384"/>
                    <a:pt x="5334" y="19384"/>
                  </a:cubicBezTo>
                  <a:cubicBezTo>
                    <a:pt x="5328" y="19384"/>
                    <a:pt x="5292" y="19441"/>
                    <a:pt x="5254" y="19511"/>
                  </a:cubicBezTo>
                  <a:cubicBezTo>
                    <a:pt x="5189" y="19630"/>
                    <a:pt x="5182" y="19632"/>
                    <a:pt x="5148" y="19554"/>
                  </a:cubicBezTo>
                  <a:cubicBezTo>
                    <a:pt x="5112" y="19469"/>
                    <a:pt x="5061" y="19525"/>
                    <a:pt x="5094" y="19614"/>
                  </a:cubicBezTo>
                  <a:cubicBezTo>
                    <a:pt x="5103" y="19639"/>
                    <a:pt x="5086" y="19684"/>
                    <a:pt x="5057" y="19715"/>
                  </a:cubicBezTo>
                  <a:cubicBezTo>
                    <a:pt x="5028" y="19746"/>
                    <a:pt x="5011" y="19797"/>
                    <a:pt x="5019" y="19831"/>
                  </a:cubicBezTo>
                  <a:cubicBezTo>
                    <a:pt x="5041" y="19928"/>
                    <a:pt x="4974" y="20031"/>
                    <a:pt x="4888" y="20031"/>
                  </a:cubicBezTo>
                  <a:cubicBezTo>
                    <a:pt x="4811" y="20031"/>
                    <a:pt x="4809" y="20036"/>
                    <a:pt x="4826" y="20214"/>
                  </a:cubicBezTo>
                  <a:cubicBezTo>
                    <a:pt x="4835" y="20314"/>
                    <a:pt x="4833" y="20435"/>
                    <a:pt x="4822" y="20480"/>
                  </a:cubicBezTo>
                  <a:cubicBezTo>
                    <a:pt x="4810" y="20526"/>
                    <a:pt x="4799" y="20592"/>
                    <a:pt x="4798" y="20629"/>
                  </a:cubicBezTo>
                  <a:cubicBezTo>
                    <a:pt x="4796" y="20665"/>
                    <a:pt x="4764" y="20708"/>
                    <a:pt x="4727" y="20725"/>
                  </a:cubicBezTo>
                  <a:cubicBezTo>
                    <a:pt x="4641" y="20764"/>
                    <a:pt x="4231" y="20751"/>
                    <a:pt x="4191" y="20708"/>
                  </a:cubicBezTo>
                  <a:cubicBezTo>
                    <a:pt x="4174" y="20691"/>
                    <a:pt x="4153" y="20696"/>
                    <a:pt x="4144" y="20721"/>
                  </a:cubicBezTo>
                  <a:cubicBezTo>
                    <a:pt x="4129" y="20762"/>
                    <a:pt x="3938" y="20760"/>
                    <a:pt x="3532" y="20715"/>
                  </a:cubicBezTo>
                  <a:lnTo>
                    <a:pt x="3410" y="20699"/>
                  </a:lnTo>
                  <a:lnTo>
                    <a:pt x="3403" y="20321"/>
                  </a:lnTo>
                  <a:cubicBezTo>
                    <a:pt x="3395" y="19952"/>
                    <a:pt x="3393" y="19943"/>
                    <a:pt x="3334" y="19979"/>
                  </a:cubicBezTo>
                  <a:cubicBezTo>
                    <a:pt x="3244" y="20036"/>
                    <a:pt x="3066" y="20036"/>
                    <a:pt x="3026" y="19979"/>
                  </a:cubicBezTo>
                  <a:cubicBezTo>
                    <a:pt x="2989" y="19928"/>
                    <a:pt x="3001" y="19734"/>
                    <a:pt x="3047" y="19633"/>
                  </a:cubicBezTo>
                  <a:cubicBezTo>
                    <a:pt x="3062" y="19602"/>
                    <a:pt x="3055" y="19560"/>
                    <a:pt x="3029" y="19524"/>
                  </a:cubicBezTo>
                  <a:cubicBezTo>
                    <a:pt x="3005" y="19490"/>
                    <a:pt x="2994" y="19427"/>
                    <a:pt x="3003" y="19378"/>
                  </a:cubicBezTo>
                  <a:cubicBezTo>
                    <a:pt x="3020" y="19285"/>
                    <a:pt x="3021" y="19285"/>
                    <a:pt x="2773" y="19275"/>
                  </a:cubicBezTo>
                  <a:cubicBezTo>
                    <a:pt x="2699" y="19271"/>
                    <a:pt x="2623" y="19241"/>
                    <a:pt x="2603" y="19208"/>
                  </a:cubicBezTo>
                  <a:cubicBezTo>
                    <a:pt x="2584" y="19175"/>
                    <a:pt x="2564" y="19020"/>
                    <a:pt x="2560" y="18862"/>
                  </a:cubicBezTo>
                  <a:cubicBezTo>
                    <a:pt x="2556" y="18704"/>
                    <a:pt x="2546" y="18405"/>
                    <a:pt x="2537" y="18196"/>
                  </a:cubicBezTo>
                  <a:cubicBezTo>
                    <a:pt x="2522" y="17847"/>
                    <a:pt x="2516" y="17815"/>
                    <a:pt x="2463" y="17813"/>
                  </a:cubicBezTo>
                  <a:cubicBezTo>
                    <a:pt x="2354" y="17810"/>
                    <a:pt x="2188" y="17761"/>
                    <a:pt x="2165" y="17725"/>
                  </a:cubicBezTo>
                  <a:cubicBezTo>
                    <a:pt x="2132" y="17671"/>
                    <a:pt x="2117" y="16854"/>
                    <a:pt x="2149" y="16820"/>
                  </a:cubicBezTo>
                  <a:cubicBezTo>
                    <a:pt x="2164" y="16804"/>
                    <a:pt x="2169" y="16757"/>
                    <a:pt x="2162" y="16715"/>
                  </a:cubicBezTo>
                  <a:cubicBezTo>
                    <a:pt x="2146" y="16626"/>
                    <a:pt x="2141" y="16266"/>
                    <a:pt x="2148" y="15496"/>
                  </a:cubicBezTo>
                  <a:cubicBezTo>
                    <a:pt x="2152" y="15048"/>
                    <a:pt x="2144" y="14934"/>
                    <a:pt x="2105" y="14832"/>
                  </a:cubicBezTo>
                  <a:cubicBezTo>
                    <a:pt x="2068" y="14736"/>
                    <a:pt x="2065" y="14690"/>
                    <a:pt x="2088" y="14626"/>
                  </a:cubicBezTo>
                  <a:cubicBezTo>
                    <a:pt x="2107" y="14576"/>
                    <a:pt x="2111" y="14457"/>
                    <a:pt x="2101" y="14331"/>
                  </a:cubicBezTo>
                  <a:cubicBezTo>
                    <a:pt x="2082" y="14102"/>
                    <a:pt x="2104" y="14120"/>
                    <a:pt x="1820" y="14106"/>
                  </a:cubicBezTo>
                  <a:lnTo>
                    <a:pt x="1697" y="14099"/>
                  </a:lnTo>
                  <a:lnTo>
                    <a:pt x="1695" y="13777"/>
                  </a:lnTo>
                  <a:cubicBezTo>
                    <a:pt x="1693" y="13599"/>
                    <a:pt x="1691" y="13432"/>
                    <a:pt x="1689" y="13403"/>
                  </a:cubicBezTo>
                  <a:cubicBezTo>
                    <a:pt x="1686" y="13374"/>
                    <a:pt x="1638" y="13348"/>
                    <a:pt x="1582" y="13347"/>
                  </a:cubicBezTo>
                  <a:cubicBezTo>
                    <a:pt x="1135" y="13335"/>
                    <a:pt x="1098" y="13320"/>
                    <a:pt x="1186" y="13194"/>
                  </a:cubicBezTo>
                  <a:cubicBezTo>
                    <a:pt x="1217" y="13152"/>
                    <a:pt x="1314" y="13133"/>
                    <a:pt x="1498" y="13132"/>
                  </a:cubicBezTo>
                  <a:cubicBezTo>
                    <a:pt x="1686" y="13131"/>
                    <a:pt x="1769" y="13115"/>
                    <a:pt x="1778" y="13074"/>
                  </a:cubicBezTo>
                  <a:cubicBezTo>
                    <a:pt x="1797" y="12993"/>
                    <a:pt x="1900" y="13001"/>
                    <a:pt x="1919" y="13085"/>
                  </a:cubicBezTo>
                  <a:cubicBezTo>
                    <a:pt x="1927" y="13123"/>
                    <a:pt x="1945" y="13142"/>
                    <a:pt x="1957" y="13130"/>
                  </a:cubicBezTo>
                  <a:cubicBezTo>
                    <a:pt x="2000" y="13084"/>
                    <a:pt x="2033" y="13232"/>
                    <a:pt x="2062" y="13583"/>
                  </a:cubicBezTo>
                  <a:cubicBezTo>
                    <a:pt x="2078" y="13782"/>
                    <a:pt x="2092" y="13953"/>
                    <a:pt x="2092" y="13964"/>
                  </a:cubicBezTo>
                  <a:cubicBezTo>
                    <a:pt x="2092" y="13975"/>
                    <a:pt x="2129" y="13985"/>
                    <a:pt x="2173" y="13985"/>
                  </a:cubicBezTo>
                  <a:cubicBezTo>
                    <a:pt x="2271" y="13985"/>
                    <a:pt x="2301" y="14066"/>
                    <a:pt x="2324" y="14402"/>
                  </a:cubicBezTo>
                  <a:cubicBezTo>
                    <a:pt x="2333" y="14540"/>
                    <a:pt x="2352" y="14695"/>
                    <a:pt x="2364" y="14746"/>
                  </a:cubicBezTo>
                  <a:cubicBezTo>
                    <a:pt x="2399" y="14889"/>
                    <a:pt x="2448" y="15225"/>
                    <a:pt x="2478" y="15531"/>
                  </a:cubicBezTo>
                  <a:cubicBezTo>
                    <a:pt x="2493" y="15683"/>
                    <a:pt x="2525" y="15889"/>
                    <a:pt x="2549" y="15986"/>
                  </a:cubicBezTo>
                  <a:cubicBezTo>
                    <a:pt x="2595" y="16178"/>
                    <a:pt x="2602" y="16524"/>
                    <a:pt x="2569" y="16962"/>
                  </a:cubicBezTo>
                  <a:cubicBezTo>
                    <a:pt x="2551" y="17205"/>
                    <a:pt x="2557" y="17270"/>
                    <a:pt x="2617" y="17493"/>
                  </a:cubicBezTo>
                  <a:cubicBezTo>
                    <a:pt x="2688" y="17757"/>
                    <a:pt x="2886" y="18631"/>
                    <a:pt x="2921" y="18832"/>
                  </a:cubicBezTo>
                  <a:cubicBezTo>
                    <a:pt x="2953" y="19021"/>
                    <a:pt x="2988" y="19067"/>
                    <a:pt x="3080" y="19038"/>
                  </a:cubicBezTo>
                  <a:cubicBezTo>
                    <a:pt x="3159" y="19013"/>
                    <a:pt x="3177" y="19034"/>
                    <a:pt x="3329" y="19348"/>
                  </a:cubicBezTo>
                  <a:cubicBezTo>
                    <a:pt x="3419" y="19533"/>
                    <a:pt x="3508" y="19719"/>
                    <a:pt x="3528" y="19762"/>
                  </a:cubicBezTo>
                  <a:cubicBezTo>
                    <a:pt x="3547" y="19805"/>
                    <a:pt x="3572" y="19941"/>
                    <a:pt x="3582" y="20063"/>
                  </a:cubicBezTo>
                  <a:lnTo>
                    <a:pt x="3601" y="20285"/>
                  </a:lnTo>
                  <a:lnTo>
                    <a:pt x="3786" y="20300"/>
                  </a:lnTo>
                  <a:cubicBezTo>
                    <a:pt x="3897" y="20308"/>
                    <a:pt x="3987" y="20293"/>
                    <a:pt x="4010" y="20261"/>
                  </a:cubicBezTo>
                  <a:cubicBezTo>
                    <a:pt x="4032" y="20230"/>
                    <a:pt x="4088" y="20216"/>
                    <a:pt x="4149" y="20233"/>
                  </a:cubicBezTo>
                  <a:cubicBezTo>
                    <a:pt x="4205" y="20248"/>
                    <a:pt x="4266" y="20247"/>
                    <a:pt x="4284" y="20227"/>
                  </a:cubicBezTo>
                  <a:cubicBezTo>
                    <a:pt x="4302" y="20207"/>
                    <a:pt x="4351" y="20056"/>
                    <a:pt x="4394" y="19893"/>
                  </a:cubicBezTo>
                  <a:lnTo>
                    <a:pt x="4473" y="19599"/>
                  </a:lnTo>
                  <a:lnTo>
                    <a:pt x="4640" y="19610"/>
                  </a:lnTo>
                  <a:cubicBezTo>
                    <a:pt x="4731" y="19616"/>
                    <a:pt x="4830" y="19599"/>
                    <a:pt x="4861" y="19571"/>
                  </a:cubicBezTo>
                  <a:cubicBezTo>
                    <a:pt x="4944" y="19495"/>
                    <a:pt x="4932" y="19357"/>
                    <a:pt x="4836" y="19300"/>
                  </a:cubicBezTo>
                  <a:cubicBezTo>
                    <a:pt x="4791" y="19274"/>
                    <a:pt x="4755" y="19221"/>
                    <a:pt x="4755" y="19182"/>
                  </a:cubicBezTo>
                  <a:cubicBezTo>
                    <a:pt x="4755" y="19108"/>
                    <a:pt x="4851" y="18996"/>
                    <a:pt x="4885" y="19032"/>
                  </a:cubicBezTo>
                  <a:cubicBezTo>
                    <a:pt x="4904" y="19052"/>
                    <a:pt x="4905" y="18150"/>
                    <a:pt x="4886" y="17342"/>
                  </a:cubicBezTo>
                  <a:cubicBezTo>
                    <a:pt x="4881" y="17096"/>
                    <a:pt x="4887" y="16939"/>
                    <a:pt x="4904" y="16936"/>
                  </a:cubicBezTo>
                  <a:cubicBezTo>
                    <a:pt x="4919" y="16934"/>
                    <a:pt x="4946" y="16911"/>
                    <a:pt x="4965" y="16885"/>
                  </a:cubicBezTo>
                  <a:cubicBezTo>
                    <a:pt x="4989" y="16850"/>
                    <a:pt x="5006" y="16870"/>
                    <a:pt x="5027" y="16964"/>
                  </a:cubicBezTo>
                  <a:cubicBezTo>
                    <a:pt x="5042" y="17035"/>
                    <a:pt x="5049" y="17122"/>
                    <a:pt x="5042" y="17155"/>
                  </a:cubicBezTo>
                  <a:cubicBezTo>
                    <a:pt x="5022" y="17242"/>
                    <a:pt x="5055" y="17231"/>
                    <a:pt x="5095" y="17138"/>
                  </a:cubicBezTo>
                  <a:cubicBezTo>
                    <a:pt x="5126" y="17067"/>
                    <a:pt x="5137" y="17073"/>
                    <a:pt x="5215" y="17218"/>
                  </a:cubicBezTo>
                  <a:cubicBezTo>
                    <a:pt x="5355" y="17475"/>
                    <a:pt x="5366" y="17532"/>
                    <a:pt x="5283" y="17585"/>
                  </a:cubicBezTo>
                  <a:cubicBezTo>
                    <a:pt x="5231" y="17619"/>
                    <a:pt x="5215" y="17659"/>
                    <a:pt x="5221" y="17736"/>
                  </a:cubicBezTo>
                  <a:cubicBezTo>
                    <a:pt x="5230" y="17832"/>
                    <a:pt x="5244" y="17839"/>
                    <a:pt x="5434" y="17841"/>
                  </a:cubicBezTo>
                  <a:cubicBezTo>
                    <a:pt x="5614" y="17843"/>
                    <a:pt x="5638" y="17854"/>
                    <a:pt x="5646" y="17933"/>
                  </a:cubicBezTo>
                  <a:cubicBezTo>
                    <a:pt x="5652" y="17983"/>
                    <a:pt x="5670" y="18052"/>
                    <a:pt x="5687" y="18086"/>
                  </a:cubicBezTo>
                  <a:cubicBezTo>
                    <a:pt x="5719" y="18153"/>
                    <a:pt x="5744" y="18222"/>
                    <a:pt x="5825" y="18466"/>
                  </a:cubicBezTo>
                  <a:cubicBezTo>
                    <a:pt x="5853" y="18552"/>
                    <a:pt x="5911" y="18691"/>
                    <a:pt x="5954" y="18774"/>
                  </a:cubicBezTo>
                  <a:cubicBezTo>
                    <a:pt x="6018" y="18899"/>
                    <a:pt x="6027" y="18940"/>
                    <a:pt x="6001" y="19010"/>
                  </a:cubicBezTo>
                  <a:cubicBezTo>
                    <a:pt x="5934" y="19191"/>
                    <a:pt x="6011" y="19278"/>
                    <a:pt x="6219" y="19257"/>
                  </a:cubicBezTo>
                  <a:cubicBezTo>
                    <a:pt x="6255" y="19254"/>
                    <a:pt x="6310" y="19280"/>
                    <a:pt x="6341" y="19317"/>
                  </a:cubicBezTo>
                  <a:cubicBezTo>
                    <a:pt x="6461" y="19460"/>
                    <a:pt x="6943" y="19367"/>
                    <a:pt x="7121" y="19167"/>
                  </a:cubicBezTo>
                  <a:lnTo>
                    <a:pt x="7226" y="19049"/>
                  </a:lnTo>
                  <a:lnTo>
                    <a:pt x="7300" y="19173"/>
                  </a:lnTo>
                  <a:cubicBezTo>
                    <a:pt x="7368" y="19289"/>
                    <a:pt x="7382" y="19294"/>
                    <a:pt x="7524" y="19262"/>
                  </a:cubicBezTo>
                  <a:cubicBezTo>
                    <a:pt x="7607" y="19242"/>
                    <a:pt x="7718" y="19226"/>
                    <a:pt x="7770" y="19225"/>
                  </a:cubicBezTo>
                  <a:cubicBezTo>
                    <a:pt x="7827" y="19224"/>
                    <a:pt x="7848" y="19231"/>
                    <a:pt x="7856" y="19270"/>
                  </a:cubicBezTo>
                  <a:cubicBezTo>
                    <a:pt x="7859" y="19254"/>
                    <a:pt x="7865" y="19236"/>
                    <a:pt x="7865" y="19225"/>
                  </a:cubicBezTo>
                  <a:cubicBezTo>
                    <a:pt x="7866" y="19181"/>
                    <a:pt x="10805" y="18455"/>
                    <a:pt x="10902" y="18475"/>
                  </a:cubicBezTo>
                  <a:cubicBezTo>
                    <a:pt x="10929" y="18480"/>
                    <a:pt x="10951" y="18505"/>
                    <a:pt x="10951" y="18531"/>
                  </a:cubicBezTo>
                  <a:cubicBezTo>
                    <a:pt x="10952" y="18556"/>
                    <a:pt x="10983" y="18605"/>
                    <a:pt x="11020" y="18638"/>
                  </a:cubicBezTo>
                  <a:cubicBezTo>
                    <a:pt x="11103" y="18712"/>
                    <a:pt x="11081" y="18784"/>
                    <a:pt x="10977" y="18784"/>
                  </a:cubicBezTo>
                  <a:cubicBezTo>
                    <a:pt x="10917" y="18784"/>
                    <a:pt x="10896" y="18808"/>
                    <a:pt x="10889" y="18888"/>
                  </a:cubicBezTo>
                  <a:cubicBezTo>
                    <a:pt x="10882" y="18982"/>
                    <a:pt x="10858" y="18996"/>
                    <a:pt x="10610" y="19051"/>
                  </a:cubicBezTo>
                  <a:cubicBezTo>
                    <a:pt x="10363" y="19106"/>
                    <a:pt x="10093" y="19102"/>
                    <a:pt x="9876" y="19038"/>
                  </a:cubicBezTo>
                  <a:cubicBezTo>
                    <a:pt x="9620" y="18962"/>
                    <a:pt x="9590" y="18959"/>
                    <a:pt x="9587" y="19021"/>
                  </a:cubicBezTo>
                  <a:cubicBezTo>
                    <a:pt x="9585" y="19055"/>
                    <a:pt x="9582" y="19116"/>
                    <a:pt x="9580" y="19154"/>
                  </a:cubicBezTo>
                  <a:cubicBezTo>
                    <a:pt x="9578" y="19205"/>
                    <a:pt x="9526" y="19234"/>
                    <a:pt x="9388" y="19259"/>
                  </a:cubicBezTo>
                  <a:cubicBezTo>
                    <a:pt x="9284" y="19279"/>
                    <a:pt x="9179" y="19281"/>
                    <a:pt x="9157" y="19264"/>
                  </a:cubicBezTo>
                  <a:cubicBezTo>
                    <a:pt x="9134" y="19247"/>
                    <a:pt x="9085" y="19236"/>
                    <a:pt x="9048" y="19242"/>
                  </a:cubicBezTo>
                  <a:cubicBezTo>
                    <a:pt x="9010" y="19249"/>
                    <a:pt x="8764" y="19258"/>
                    <a:pt x="8500" y="19262"/>
                  </a:cubicBezTo>
                  <a:cubicBezTo>
                    <a:pt x="8085" y="19268"/>
                    <a:pt x="8013" y="19280"/>
                    <a:pt x="7968" y="19350"/>
                  </a:cubicBezTo>
                  <a:cubicBezTo>
                    <a:pt x="7928" y="19411"/>
                    <a:pt x="7884" y="19432"/>
                    <a:pt x="7858" y="19421"/>
                  </a:cubicBezTo>
                  <a:cubicBezTo>
                    <a:pt x="7849" y="19618"/>
                    <a:pt x="7827" y="19650"/>
                    <a:pt x="7689" y="19681"/>
                  </a:cubicBezTo>
                  <a:cubicBezTo>
                    <a:pt x="7497" y="19724"/>
                    <a:pt x="7408" y="19786"/>
                    <a:pt x="7426" y="19866"/>
                  </a:cubicBezTo>
                  <a:cubicBezTo>
                    <a:pt x="7434" y="19901"/>
                    <a:pt x="7426" y="19952"/>
                    <a:pt x="7408" y="19977"/>
                  </a:cubicBezTo>
                  <a:cubicBezTo>
                    <a:pt x="7362" y="20043"/>
                    <a:pt x="6889" y="20017"/>
                    <a:pt x="6838" y="19945"/>
                  </a:cubicBezTo>
                  <a:cubicBezTo>
                    <a:pt x="6812" y="19908"/>
                    <a:pt x="6791" y="19905"/>
                    <a:pt x="6780" y="19934"/>
                  </a:cubicBezTo>
                  <a:cubicBezTo>
                    <a:pt x="6771" y="19960"/>
                    <a:pt x="6745" y="19968"/>
                    <a:pt x="6723" y="19954"/>
                  </a:cubicBezTo>
                  <a:cubicBezTo>
                    <a:pt x="6670" y="19919"/>
                    <a:pt x="6529" y="20020"/>
                    <a:pt x="6509" y="20106"/>
                  </a:cubicBezTo>
                  <a:cubicBezTo>
                    <a:pt x="6501" y="20144"/>
                    <a:pt x="6483" y="20163"/>
                    <a:pt x="6470" y="20149"/>
                  </a:cubicBezTo>
                  <a:cubicBezTo>
                    <a:pt x="6456" y="20135"/>
                    <a:pt x="6437" y="20158"/>
                    <a:pt x="6428" y="20199"/>
                  </a:cubicBezTo>
                  <a:cubicBezTo>
                    <a:pt x="6417" y="20250"/>
                    <a:pt x="6422" y="20264"/>
                    <a:pt x="6450" y="20246"/>
                  </a:cubicBezTo>
                  <a:cubicBezTo>
                    <a:pt x="6523" y="20198"/>
                    <a:pt x="6550" y="20336"/>
                    <a:pt x="6542" y="20708"/>
                  </a:cubicBezTo>
                  <a:cubicBezTo>
                    <a:pt x="6536" y="20988"/>
                    <a:pt x="6525" y="21069"/>
                    <a:pt x="6494" y="21069"/>
                  </a:cubicBezTo>
                  <a:cubicBezTo>
                    <a:pt x="6472" y="21069"/>
                    <a:pt x="6448" y="21027"/>
                    <a:pt x="6440" y="20977"/>
                  </a:cubicBezTo>
                  <a:cubicBezTo>
                    <a:pt x="6431" y="20926"/>
                    <a:pt x="6408" y="20884"/>
                    <a:pt x="6385" y="20884"/>
                  </a:cubicBezTo>
                  <a:cubicBezTo>
                    <a:pt x="6328" y="20884"/>
                    <a:pt x="6304" y="21099"/>
                    <a:pt x="6351" y="21194"/>
                  </a:cubicBezTo>
                  <a:cubicBezTo>
                    <a:pt x="6372" y="21236"/>
                    <a:pt x="6385" y="21309"/>
                    <a:pt x="6380" y="21355"/>
                  </a:cubicBezTo>
                  <a:cubicBezTo>
                    <a:pt x="6372" y="21424"/>
                    <a:pt x="6342" y="21439"/>
                    <a:pt x="6225" y="21441"/>
                  </a:cubicBezTo>
                  <a:cubicBezTo>
                    <a:pt x="6117" y="21442"/>
                    <a:pt x="6074" y="21462"/>
                    <a:pt x="6055" y="21520"/>
                  </a:cubicBezTo>
                  <a:cubicBezTo>
                    <a:pt x="6031" y="21595"/>
                    <a:pt x="6486" y="21600"/>
                    <a:pt x="13814" y="21600"/>
                  </a:cubicBezTo>
                  <a:lnTo>
                    <a:pt x="21599" y="21600"/>
                  </a:lnTo>
                  <a:lnTo>
                    <a:pt x="21599" y="17519"/>
                  </a:lnTo>
                  <a:cubicBezTo>
                    <a:pt x="21599" y="14489"/>
                    <a:pt x="21591" y="13427"/>
                    <a:pt x="21568" y="13403"/>
                  </a:cubicBezTo>
                  <a:cubicBezTo>
                    <a:pt x="21557" y="13391"/>
                    <a:pt x="21544" y="13393"/>
                    <a:pt x="21532" y="13403"/>
                  </a:cubicBezTo>
                  <a:cubicBezTo>
                    <a:pt x="21521" y="13413"/>
                    <a:pt x="21508" y="13432"/>
                    <a:pt x="21499" y="13454"/>
                  </a:cubicBezTo>
                  <a:cubicBezTo>
                    <a:pt x="21482" y="13498"/>
                    <a:pt x="21474" y="13557"/>
                    <a:pt x="21491" y="13592"/>
                  </a:cubicBezTo>
                  <a:cubicBezTo>
                    <a:pt x="21499" y="13609"/>
                    <a:pt x="21503" y="13625"/>
                    <a:pt x="21504" y="13639"/>
                  </a:cubicBezTo>
                  <a:cubicBezTo>
                    <a:pt x="21504" y="13639"/>
                    <a:pt x="21504" y="13641"/>
                    <a:pt x="21504" y="13641"/>
                  </a:cubicBezTo>
                  <a:cubicBezTo>
                    <a:pt x="21505" y="13655"/>
                    <a:pt x="21503" y="13666"/>
                    <a:pt x="21497" y="13676"/>
                  </a:cubicBezTo>
                  <a:cubicBezTo>
                    <a:pt x="21494" y="13681"/>
                    <a:pt x="21482" y="13680"/>
                    <a:pt x="21477" y="13684"/>
                  </a:cubicBezTo>
                  <a:cubicBezTo>
                    <a:pt x="21474" y="13685"/>
                    <a:pt x="21472" y="13685"/>
                    <a:pt x="21470" y="13686"/>
                  </a:cubicBezTo>
                  <a:cubicBezTo>
                    <a:pt x="21456" y="13695"/>
                    <a:pt x="21445" y="13708"/>
                    <a:pt x="21420" y="13708"/>
                  </a:cubicBezTo>
                  <a:cubicBezTo>
                    <a:pt x="21419" y="13708"/>
                    <a:pt x="21418" y="13706"/>
                    <a:pt x="21417" y="13706"/>
                  </a:cubicBezTo>
                  <a:cubicBezTo>
                    <a:pt x="21416" y="13706"/>
                    <a:pt x="21415" y="13708"/>
                    <a:pt x="21413" y="13708"/>
                  </a:cubicBezTo>
                  <a:lnTo>
                    <a:pt x="21345" y="13708"/>
                  </a:lnTo>
                  <a:lnTo>
                    <a:pt x="21421" y="13841"/>
                  </a:lnTo>
                  <a:cubicBezTo>
                    <a:pt x="21461" y="13912"/>
                    <a:pt x="21479" y="13970"/>
                    <a:pt x="21477" y="14011"/>
                  </a:cubicBezTo>
                  <a:cubicBezTo>
                    <a:pt x="21477" y="14011"/>
                    <a:pt x="21477" y="14013"/>
                    <a:pt x="21477" y="14013"/>
                  </a:cubicBezTo>
                  <a:cubicBezTo>
                    <a:pt x="21474" y="14053"/>
                    <a:pt x="21451" y="14078"/>
                    <a:pt x="21407" y="14078"/>
                  </a:cubicBezTo>
                  <a:cubicBezTo>
                    <a:pt x="21349" y="14078"/>
                    <a:pt x="21351" y="14070"/>
                    <a:pt x="21349" y="14482"/>
                  </a:cubicBezTo>
                  <a:cubicBezTo>
                    <a:pt x="21348" y="14560"/>
                    <a:pt x="21344" y="14637"/>
                    <a:pt x="21339" y="14697"/>
                  </a:cubicBezTo>
                  <a:cubicBezTo>
                    <a:pt x="21333" y="14756"/>
                    <a:pt x="21326" y="14799"/>
                    <a:pt x="21317" y="14811"/>
                  </a:cubicBezTo>
                  <a:cubicBezTo>
                    <a:pt x="21301" y="14834"/>
                    <a:pt x="21202" y="14848"/>
                    <a:pt x="21100" y="14845"/>
                  </a:cubicBezTo>
                  <a:lnTo>
                    <a:pt x="20950" y="14841"/>
                  </a:lnTo>
                  <a:lnTo>
                    <a:pt x="20914" y="14841"/>
                  </a:lnTo>
                  <a:lnTo>
                    <a:pt x="20904" y="15159"/>
                  </a:lnTo>
                  <a:lnTo>
                    <a:pt x="20904" y="15161"/>
                  </a:lnTo>
                  <a:cubicBezTo>
                    <a:pt x="20898" y="15336"/>
                    <a:pt x="20881" y="15500"/>
                    <a:pt x="20867" y="15524"/>
                  </a:cubicBezTo>
                  <a:cubicBezTo>
                    <a:pt x="20852" y="15549"/>
                    <a:pt x="20766" y="15573"/>
                    <a:pt x="20675" y="15580"/>
                  </a:cubicBezTo>
                  <a:cubicBezTo>
                    <a:pt x="20583" y="15586"/>
                    <a:pt x="20501" y="15604"/>
                    <a:pt x="20494" y="15616"/>
                  </a:cubicBezTo>
                  <a:cubicBezTo>
                    <a:pt x="20486" y="15629"/>
                    <a:pt x="20480" y="15734"/>
                    <a:pt x="20479" y="15853"/>
                  </a:cubicBezTo>
                  <a:cubicBezTo>
                    <a:pt x="20477" y="15988"/>
                    <a:pt x="20464" y="16079"/>
                    <a:pt x="20441" y="16094"/>
                  </a:cubicBezTo>
                  <a:cubicBezTo>
                    <a:pt x="20421" y="16107"/>
                    <a:pt x="20404" y="16146"/>
                    <a:pt x="20404" y="16180"/>
                  </a:cubicBezTo>
                  <a:cubicBezTo>
                    <a:pt x="20404" y="16292"/>
                    <a:pt x="20339" y="16315"/>
                    <a:pt x="19970" y="16339"/>
                  </a:cubicBezTo>
                  <a:cubicBezTo>
                    <a:pt x="19607" y="16362"/>
                    <a:pt x="19605" y="16362"/>
                    <a:pt x="19588" y="16476"/>
                  </a:cubicBezTo>
                  <a:cubicBezTo>
                    <a:pt x="19579" y="16540"/>
                    <a:pt x="19580" y="16659"/>
                    <a:pt x="19591" y="16741"/>
                  </a:cubicBezTo>
                  <a:cubicBezTo>
                    <a:pt x="19602" y="16830"/>
                    <a:pt x="19597" y="16917"/>
                    <a:pt x="19578" y="16958"/>
                  </a:cubicBezTo>
                  <a:cubicBezTo>
                    <a:pt x="19540" y="17042"/>
                    <a:pt x="19250" y="17107"/>
                    <a:pt x="19225" y="17037"/>
                  </a:cubicBezTo>
                  <a:cubicBezTo>
                    <a:pt x="19215" y="17010"/>
                    <a:pt x="19190" y="16999"/>
                    <a:pt x="19171" y="17011"/>
                  </a:cubicBezTo>
                  <a:cubicBezTo>
                    <a:pt x="19111" y="17050"/>
                    <a:pt x="19068" y="16920"/>
                    <a:pt x="19097" y="16788"/>
                  </a:cubicBezTo>
                  <a:cubicBezTo>
                    <a:pt x="19117" y="16698"/>
                    <a:pt x="19115" y="16663"/>
                    <a:pt x="19085" y="16644"/>
                  </a:cubicBezTo>
                  <a:cubicBezTo>
                    <a:pt x="19063" y="16630"/>
                    <a:pt x="19046" y="16559"/>
                    <a:pt x="19046" y="16487"/>
                  </a:cubicBezTo>
                  <a:cubicBezTo>
                    <a:pt x="19046" y="16415"/>
                    <a:pt x="19032" y="16332"/>
                    <a:pt x="19015" y="16304"/>
                  </a:cubicBezTo>
                  <a:cubicBezTo>
                    <a:pt x="19004" y="16286"/>
                    <a:pt x="19000" y="16264"/>
                    <a:pt x="19000" y="16242"/>
                  </a:cubicBezTo>
                  <a:cubicBezTo>
                    <a:pt x="18990" y="16256"/>
                    <a:pt x="18982" y="16269"/>
                    <a:pt x="18971" y="16283"/>
                  </a:cubicBezTo>
                  <a:cubicBezTo>
                    <a:pt x="18886" y="16384"/>
                    <a:pt x="18764" y="16346"/>
                    <a:pt x="18779" y="16223"/>
                  </a:cubicBezTo>
                  <a:cubicBezTo>
                    <a:pt x="18783" y="16184"/>
                    <a:pt x="18757" y="16126"/>
                    <a:pt x="18719" y="16094"/>
                  </a:cubicBezTo>
                  <a:cubicBezTo>
                    <a:pt x="18629" y="16017"/>
                    <a:pt x="18629" y="15859"/>
                    <a:pt x="18718" y="15838"/>
                  </a:cubicBezTo>
                  <a:cubicBezTo>
                    <a:pt x="18759" y="15828"/>
                    <a:pt x="18797" y="15854"/>
                    <a:pt x="18819" y="15904"/>
                  </a:cubicBezTo>
                  <a:cubicBezTo>
                    <a:pt x="18839" y="15950"/>
                    <a:pt x="18856" y="15969"/>
                    <a:pt x="18856" y="15947"/>
                  </a:cubicBezTo>
                  <a:cubicBezTo>
                    <a:pt x="18856" y="15926"/>
                    <a:pt x="18876" y="15939"/>
                    <a:pt x="18903" y="15978"/>
                  </a:cubicBezTo>
                  <a:cubicBezTo>
                    <a:pt x="18929" y="16016"/>
                    <a:pt x="18971" y="16061"/>
                    <a:pt x="18997" y="16076"/>
                  </a:cubicBezTo>
                  <a:cubicBezTo>
                    <a:pt x="19024" y="16092"/>
                    <a:pt x="19046" y="16125"/>
                    <a:pt x="19046" y="16149"/>
                  </a:cubicBezTo>
                  <a:cubicBezTo>
                    <a:pt x="19046" y="16157"/>
                    <a:pt x="19037" y="16173"/>
                    <a:pt x="19032" y="16186"/>
                  </a:cubicBezTo>
                  <a:cubicBezTo>
                    <a:pt x="19076" y="16175"/>
                    <a:pt x="19153" y="16213"/>
                    <a:pt x="19183" y="16274"/>
                  </a:cubicBezTo>
                  <a:cubicBezTo>
                    <a:pt x="19222" y="16353"/>
                    <a:pt x="19354" y="16357"/>
                    <a:pt x="19434" y="16283"/>
                  </a:cubicBezTo>
                  <a:cubicBezTo>
                    <a:pt x="19466" y="16252"/>
                    <a:pt x="19609" y="16213"/>
                    <a:pt x="19751" y="16195"/>
                  </a:cubicBezTo>
                  <a:cubicBezTo>
                    <a:pt x="20028" y="16160"/>
                    <a:pt x="20160" y="16122"/>
                    <a:pt x="20193" y="16068"/>
                  </a:cubicBezTo>
                  <a:cubicBezTo>
                    <a:pt x="20204" y="16049"/>
                    <a:pt x="20216" y="15973"/>
                    <a:pt x="20219" y="15898"/>
                  </a:cubicBezTo>
                  <a:cubicBezTo>
                    <a:pt x="20223" y="15801"/>
                    <a:pt x="20283" y="15653"/>
                    <a:pt x="20427" y="15382"/>
                  </a:cubicBezTo>
                  <a:cubicBezTo>
                    <a:pt x="20457" y="15326"/>
                    <a:pt x="20481" y="15289"/>
                    <a:pt x="20508" y="15243"/>
                  </a:cubicBezTo>
                  <a:cubicBezTo>
                    <a:pt x="20510" y="15238"/>
                    <a:pt x="20511" y="15236"/>
                    <a:pt x="20513" y="15232"/>
                  </a:cubicBezTo>
                  <a:cubicBezTo>
                    <a:pt x="20568" y="15120"/>
                    <a:pt x="20614" y="15046"/>
                    <a:pt x="20634" y="15034"/>
                  </a:cubicBezTo>
                  <a:cubicBezTo>
                    <a:pt x="20631" y="15013"/>
                    <a:pt x="20634" y="14992"/>
                    <a:pt x="20646" y="14980"/>
                  </a:cubicBezTo>
                  <a:cubicBezTo>
                    <a:pt x="20653" y="14973"/>
                    <a:pt x="20661" y="14969"/>
                    <a:pt x="20668" y="14972"/>
                  </a:cubicBezTo>
                  <a:cubicBezTo>
                    <a:pt x="20671" y="14973"/>
                    <a:pt x="20673" y="14978"/>
                    <a:pt x="20675" y="14980"/>
                  </a:cubicBezTo>
                  <a:cubicBezTo>
                    <a:pt x="20679" y="14950"/>
                    <a:pt x="20697" y="14902"/>
                    <a:pt x="20728" y="14836"/>
                  </a:cubicBezTo>
                  <a:cubicBezTo>
                    <a:pt x="20743" y="14794"/>
                    <a:pt x="20756" y="14767"/>
                    <a:pt x="20767" y="14757"/>
                  </a:cubicBezTo>
                  <a:cubicBezTo>
                    <a:pt x="20774" y="14745"/>
                    <a:pt x="20778" y="14735"/>
                    <a:pt x="20785" y="14722"/>
                  </a:cubicBezTo>
                  <a:cubicBezTo>
                    <a:pt x="20827" y="14648"/>
                    <a:pt x="20850" y="14617"/>
                    <a:pt x="20872" y="14587"/>
                  </a:cubicBezTo>
                  <a:cubicBezTo>
                    <a:pt x="20908" y="14487"/>
                    <a:pt x="20933" y="14451"/>
                    <a:pt x="20956" y="14482"/>
                  </a:cubicBezTo>
                  <a:cubicBezTo>
                    <a:pt x="20971" y="14503"/>
                    <a:pt x="20993" y="14505"/>
                    <a:pt x="21016" y="14499"/>
                  </a:cubicBezTo>
                  <a:cubicBezTo>
                    <a:pt x="21034" y="14469"/>
                    <a:pt x="21052" y="14445"/>
                    <a:pt x="21064" y="14445"/>
                  </a:cubicBezTo>
                  <a:cubicBezTo>
                    <a:pt x="21082" y="14445"/>
                    <a:pt x="21172" y="14041"/>
                    <a:pt x="21268" y="13534"/>
                  </a:cubicBezTo>
                  <a:cubicBezTo>
                    <a:pt x="21362" y="13033"/>
                    <a:pt x="21456" y="12561"/>
                    <a:pt x="21475" y="12485"/>
                  </a:cubicBezTo>
                  <a:cubicBezTo>
                    <a:pt x="21495" y="12407"/>
                    <a:pt x="21501" y="12305"/>
                    <a:pt x="21489" y="12253"/>
                  </a:cubicBezTo>
                  <a:cubicBezTo>
                    <a:pt x="21489" y="12252"/>
                    <a:pt x="21482" y="12240"/>
                    <a:pt x="21482" y="12238"/>
                  </a:cubicBezTo>
                  <a:cubicBezTo>
                    <a:pt x="21481" y="12237"/>
                    <a:pt x="21480" y="12237"/>
                    <a:pt x="21479" y="12236"/>
                  </a:cubicBezTo>
                  <a:cubicBezTo>
                    <a:pt x="21479" y="12235"/>
                    <a:pt x="21479" y="12232"/>
                    <a:pt x="21479" y="12231"/>
                  </a:cubicBezTo>
                  <a:cubicBezTo>
                    <a:pt x="21471" y="12210"/>
                    <a:pt x="21433" y="12144"/>
                    <a:pt x="21394" y="12072"/>
                  </a:cubicBezTo>
                  <a:cubicBezTo>
                    <a:pt x="21368" y="12023"/>
                    <a:pt x="21315" y="11928"/>
                    <a:pt x="21274" y="11855"/>
                  </a:cubicBezTo>
                  <a:cubicBezTo>
                    <a:pt x="21021" y="11413"/>
                    <a:pt x="20589" y="10695"/>
                    <a:pt x="20227" y="10119"/>
                  </a:cubicBezTo>
                  <a:cubicBezTo>
                    <a:pt x="20119" y="9946"/>
                    <a:pt x="20069" y="9862"/>
                    <a:pt x="20051" y="9807"/>
                  </a:cubicBezTo>
                  <a:cubicBezTo>
                    <a:pt x="20051" y="9806"/>
                    <a:pt x="20050" y="9806"/>
                    <a:pt x="20050" y="9805"/>
                  </a:cubicBezTo>
                  <a:cubicBezTo>
                    <a:pt x="20025" y="9752"/>
                    <a:pt x="20024" y="9723"/>
                    <a:pt x="20051" y="9667"/>
                  </a:cubicBezTo>
                  <a:cubicBezTo>
                    <a:pt x="20070" y="9628"/>
                    <a:pt x="20094" y="9518"/>
                    <a:pt x="20103" y="9424"/>
                  </a:cubicBezTo>
                  <a:cubicBezTo>
                    <a:pt x="20119" y="9255"/>
                    <a:pt x="20121" y="9254"/>
                    <a:pt x="20283" y="9220"/>
                  </a:cubicBezTo>
                  <a:cubicBezTo>
                    <a:pt x="20372" y="9202"/>
                    <a:pt x="20567" y="9155"/>
                    <a:pt x="20716" y="9115"/>
                  </a:cubicBezTo>
                  <a:cubicBezTo>
                    <a:pt x="20866" y="9075"/>
                    <a:pt x="21071" y="9036"/>
                    <a:pt x="21172" y="9027"/>
                  </a:cubicBezTo>
                  <a:cubicBezTo>
                    <a:pt x="21384" y="9009"/>
                    <a:pt x="21424" y="8967"/>
                    <a:pt x="21451" y="8732"/>
                  </a:cubicBezTo>
                  <a:cubicBezTo>
                    <a:pt x="21518" y="8166"/>
                    <a:pt x="21451" y="7361"/>
                    <a:pt x="21325" y="7211"/>
                  </a:cubicBezTo>
                  <a:cubicBezTo>
                    <a:pt x="21294" y="7174"/>
                    <a:pt x="21289" y="7148"/>
                    <a:pt x="21294" y="7118"/>
                  </a:cubicBezTo>
                  <a:cubicBezTo>
                    <a:pt x="21268" y="7137"/>
                    <a:pt x="21235" y="7144"/>
                    <a:pt x="21198" y="7127"/>
                  </a:cubicBezTo>
                  <a:cubicBezTo>
                    <a:pt x="21157" y="7107"/>
                    <a:pt x="21117" y="7095"/>
                    <a:pt x="21110" y="7097"/>
                  </a:cubicBezTo>
                  <a:cubicBezTo>
                    <a:pt x="20927" y="7143"/>
                    <a:pt x="20385" y="7253"/>
                    <a:pt x="20204" y="7282"/>
                  </a:cubicBezTo>
                  <a:cubicBezTo>
                    <a:pt x="19980" y="7317"/>
                    <a:pt x="19962" y="7313"/>
                    <a:pt x="19926" y="7226"/>
                  </a:cubicBezTo>
                  <a:cubicBezTo>
                    <a:pt x="19905" y="7174"/>
                    <a:pt x="19888" y="7102"/>
                    <a:pt x="19888" y="7062"/>
                  </a:cubicBezTo>
                  <a:cubicBezTo>
                    <a:pt x="19888" y="7023"/>
                    <a:pt x="19868" y="6943"/>
                    <a:pt x="19845" y="6886"/>
                  </a:cubicBezTo>
                  <a:cubicBezTo>
                    <a:pt x="19822" y="6830"/>
                    <a:pt x="19812" y="6761"/>
                    <a:pt x="19822" y="6731"/>
                  </a:cubicBezTo>
                  <a:cubicBezTo>
                    <a:pt x="19833" y="6700"/>
                    <a:pt x="19830" y="6690"/>
                    <a:pt x="19813" y="6708"/>
                  </a:cubicBezTo>
                  <a:cubicBezTo>
                    <a:pt x="19798" y="6724"/>
                    <a:pt x="19757" y="6701"/>
                    <a:pt x="19723" y="6654"/>
                  </a:cubicBezTo>
                  <a:lnTo>
                    <a:pt x="19662" y="6568"/>
                  </a:lnTo>
                  <a:lnTo>
                    <a:pt x="19764" y="6134"/>
                  </a:lnTo>
                  <a:cubicBezTo>
                    <a:pt x="19927" y="5447"/>
                    <a:pt x="19997" y="5211"/>
                    <a:pt x="20025" y="5240"/>
                  </a:cubicBezTo>
                  <a:cubicBezTo>
                    <a:pt x="20039" y="5255"/>
                    <a:pt x="20044" y="5237"/>
                    <a:pt x="20036" y="5201"/>
                  </a:cubicBezTo>
                  <a:cubicBezTo>
                    <a:pt x="20017" y="5118"/>
                    <a:pt x="20145" y="4554"/>
                    <a:pt x="20353" y="3800"/>
                  </a:cubicBezTo>
                  <a:cubicBezTo>
                    <a:pt x="20396" y="3644"/>
                    <a:pt x="20431" y="3505"/>
                    <a:pt x="20431" y="3488"/>
                  </a:cubicBezTo>
                  <a:cubicBezTo>
                    <a:pt x="20431" y="3453"/>
                    <a:pt x="20529" y="3060"/>
                    <a:pt x="20567" y="2942"/>
                  </a:cubicBezTo>
                  <a:cubicBezTo>
                    <a:pt x="20603" y="2832"/>
                    <a:pt x="20600" y="2783"/>
                    <a:pt x="20552" y="2689"/>
                  </a:cubicBezTo>
                  <a:cubicBezTo>
                    <a:pt x="20103" y="1811"/>
                    <a:pt x="19981" y="1563"/>
                    <a:pt x="19920" y="1406"/>
                  </a:cubicBezTo>
                  <a:cubicBezTo>
                    <a:pt x="19852" y="1233"/>
                    <a:pt x="19839" y="1220"/>
                    <a:pt x="19764" y="1255"/>
                  </a:cubicBezTo>
                  <a:cubicBezTo>
                    <a:pt x="19665" y="1302"/>
                    <a:pt x="19526" y="1267"/>
                    <a:pt x="19338" y="1148"/>
                  </a:cubicBezTo>
                  <a:cubicBezTo>
                    <a:pt x="19259" y="1098"/>
                    <a:pt x="19121" y="1014"/>
                    <a:pt x="19032" y="961"/>
                  </a:cubicBezTo>
                  <a:cubicBezTo>
                    <a:pt x="18814" y="832"/>
                    <a:pt x="18781" y="799"/>
                    <a:pt x="18762" y="701"/>
                  </a:cubicBezTo>
                  <a:cubicBezTo>
                    <a:pt x="18749" y="629"/>
                    <a:pt x="18722" y="621"/>
                    <a:pt x="18576" y="638"/>
                  </a:cubicBezTo>
                  <a:cubicBezTo>
                    <a:pt x="18442" y="654"/>
                    <a:pt x="18395" y="679"/>
                    <a:pt x="18352" y="763"/>
                  </a:cubicBezTo>
                  <a:cubicBezTo>
                    <a:pt x="18280" y="905"/>
                    <a:pt x="18058" y="1062"/>
                    <a:pt x="17930" y="1062"/>
                  </a:cubicBezTo>
                  <a:cubicBezTo>
                    <a:pt x="17844" y="1062"/>
                    <a:pt x="17814" y="1089"/>
                    <a:pt x="17757" y="1216"/>
                  </a:cubicBezTo>
                  <a:cubicBezTo>
                    <a:pt x="17718" y="1301"/>
                    <a:pt x="17687" y="1389"/>
                    <a:pt x="17687" y="1412"/>
                  </a:cubicBezTo>
                  <a:cubicBezTo>
                    <a:pt x="17687" y="1455"/>
                    <a:pt x="17481" y="1986"/>
                    <a:pt x="17448" y="2029"/>
                  </a:cubicBezTo>
                  <a:cubicBezTo>
                    <a:pt x="17422" y="2062"/>
                    <a:pt x="17368" y="2213"/>
                    <a:pt x="17324" y="2377"/>
                  </a:cubicBezTo>
                  <a:cubicBezTo>
                    <a:pt x="17244" y="2677"/>
                    <a:pt x="17104" y="2706"/>
                    <a:pt x="17165" y="2409"/>
                  </a:cubicBezTo>
                  <a:cubicBezTo>
                    <a:pt x="17191" y="2279"/>
                    <a:pt x="17187" y="2269"/>
                    <a:pt x="17076" y="2175"/>
                  </a:cubicBezTo>
                  <a:cubicBezTo>
                    <a:pt x="17012" y="2121"/>
                    <a:pt x="16942" y="2076"/>
                    <a:pt x="16918" y="2076"/>
                  </a:cubicBezTo>
                  <a:cubicBezTo>
                    <a:pt x="16851" y="2076"/>
                    <a:pt x="16833" y="1987"/>
                    <a:pt x="16832" y="1644"/>
                  </a:cubicBezTo>
                  <a:lnTo>
                    <a:pt x="16831" y="1326"/>
                  </a:lnTo>
                  <a:lnTo>
                    <a:pt x="16709" y="1264"/>
                  </a:lnTo>
                  <a:cubicBezTo>
                    <a:pt x="16642" y="1230"/>
                    <a:pt x="16564" y="1200"/>
                    <a:pt x="16536" y="1199"/>
                  </a:cubicBezTo>
                  <a:cubicBezTo>
                    <a:pt x="16508" y="1199"/>
                    <a:pt x="16448" y="1172"/>
                    <a:pt x="16401" y="1137"/>
                  </a:cubicBezTo>
                  <a:cubicBezTo>
                    <a:pt x="16050" y="874"/>
                    <a:pt x="15841" y="796"/>
                    <a:pt x="15653" y="860"/>
                  </a:cubicBezTo>
                  <a:cubicBezTo>
                    <a:pt x="15573" y="887"/>
                    <a:pt x="15568" y="900"/>
                    <a:pt x="15568" y="1094"/>
                  </a:cubicBezTo>
                  <a:cubicBezTo>
                    <a:pt x="15568" y="1244"/>
                    <a:pt x="15583" y="1322"/>
                    <a:pt x="15623" y="1378"/>
                  </a:cubicBezTo>
                  <a:cubicBezTo>
                    <a:pt x="15676" y="1453"/>
                    <a:pt x="15673" y="1458"/>
                    <a:pt x="15527" y="1676"/>
                  </a:cubicBezTo>
                  <a:cubicBezTo>
                    <a:pt x="15416" y="1841"/>
                    <a:pt x="15351" y="1903"/>
                    <a:pt x="15276" y="1915"/>
                  </a:cubicBezTo>
                  <a:cubicBezTo>
                    <a:pt x="15220" y="1924"/>
                    <a:pt x="15027" y="1954"/>
                    <a:pt x="14847" y="1982"/>
                  </a:cubicBezTo>
                  <a:cubicBezTo>
                    <a:pt x="14668" y="2009"/>
                    <a:pt x="14290" y="2062"/>
                    <a:pt x="14006" y="2100"/>
                  </a:cubicBezTo>
                  <a:cubicBezTo>
                    <a:pt x="13722" y="2138"/>
                    <a:pt x="13446" y="2179"/>
                    <a:pt x="13394" y="2192"/>
                  </a:cubicBezTo>
                  <a:cubicBezTo>
                    <a:pt x="13308" y="2214"/>
                    <a:pt x="12901" y="2276"/>
                    <a:pt x="11995" y="2405"/>
                  </a:cubicBezTo>
                  <a:cubicBezTo>
                    <a:pt x="11816" y="2430"/>
                    <a:pt x="11579" y="2459"/>
                    <a:pt x="11469" y="2469"/>
                  </a:cubicBezTo>
                  <a:cubicBezTo>
                    <a:pt x="11359" y="2480"/>
                    <a:pt x="11262" y="2501"/>
                    <a:pt x="11254" y="2515"/>
                  </a:cubicBezTo>
                  <a:cubicBezTo>
                    <a:pt x="11246" y="2528"/>
                    <a:pt x="11176" y="2538"/>
                    <a:pt x="11098" y="2538"/>
                  </a:cubicBezTo>
                  <a:cubicBezTo>
                    <a:pt x="11021" y="2538"/>
                    <a:pt x="10894" y="2559"/>
                    <a:pt x="10817" y="2583"/>
                  </a:cubicBezTo>
                  <a:cubicBezTo>
                    <a:pt x="10741" y="2608"/>
                    <a:pt x="10543" y="2639"/>
                    <a:pt x="10377" y="2652"/>
                  </a:cubicBezTo>
                  <a:cubicBezTo>
                    <a:pt x="10212" y="2666"/>
                    <a:pt x="9922" y="2707"/>
                    <a:pt x="9732" y="2742"/>
                  </a:cubicBezTo>
                  <a:cubicBezTo>
                    <a:pt x="9330" y="2818"/>
                    <a:pt x="9385" y="2811"/>
                    <a:pt x="9006" y="2835"/>
                  </a:cubicBezTo>
                  <a:cubicBezTo>
                    <a:pt x="8842" y="2845"/>
                    <a:pt x="8689" y="2865"/>
                    <a:pt x="8667" y="2878"/>
                  </a:cubicBezTo>
                  <a:cubicBezTo>
                    <a:pt x="8645" y="2891"/>
                    <a:pt x="8491" y="2922"/>
                    <a:pt x="8327" y="2949"/>
                  </a:cubicBezTo>
                  <a:cubicBezTo>
                    <a:pt x="7214" y="3132"/>
                    <a:pt x="7111" y="3144"/>
                    <a:pt x="7083" y="3097"/>
                  </a:cubicBezTo>
                  <a:cubicBezTo>
                    <a:pt x="7063" y="3063"/>
                    <a:pt x="7077" y="3035"/>
                    <a:pt x="7128" y="3003"/>
                  </a:cubicBezTo>
                  <a:cubicBezTo>
                    <a:pt x="7194" y="2960"/>
                    <a:pt x="7199" y="2934"/>
                    <a:pt x="7199" y="2712"/>
                  </a:cubicBezTo>
                  <a:lnTo>
                    <a:pt x="7199" y="2469"/>
                  </a:lnTo>
                  <a:lnTo>
                    <a:pt x="7020" y="2291"/>
                  </a:lnTo>
                  <a:cubicBezTo>
                    <a:pt x="6847" y="2119"/>
                    <a:pt x="6835" y="2115"/>
                    <a:pt x="6647" y="2139"/>
                  </a:cubicBezTo>
                  <a:cubicBezTo>
                    <a:pt x="6540" y="2152"/>
                    <a:pt x="6449" y="2165"/>
                    <a:pt x="6445" y="2166"/>
                  </a:cubicBezTo>
                  <a:cubicBezTo>
                    <a:pt x="6440" y="2168"/>
                    <a:pt x="6444" y="2394"/>
                    <a:pt x="6455" y="2669"/>
                  </a:cubicBezTo>
                  <a:lnTo>
                    <a:pt x="6472" y="3170"/>
                  </a:lnTo>
                  <a:lnTo>
                    <a:pt x="6343" y="3278"/>
                  </a:lnTo>
                  <a:cubicBezTo>
                    <a:pt x="6185" y="3408"/>
                    <a:pt x="6136" y="3370"/>
                    <a:pt x="6104" y="3095"/>
                  </a:cubicBezTo>
                  <a:cubicBezTo>
                    <a:pt x="6074" y="2835"/>
                    <a:pt x="5967" y="2753"/>
                    <a:pt x="5668" y="2764"/>
                  </a:cubicBezTo>
                  <a:cubicBezTo>
                    <a:pt x="5440" y="2772"/>
                    <a:pt x="5277" y="2879"/>
                    <a:pt x="5148" y="3095"/>
                  </a:cubicBezTo>
                  <a:cubicBezTo>
                    <a:pt x="5145" y="3101"/>
                    <a:pt x="5147" y="3101"/>
                    <a:pt x="5143" y="3108"/>
                  </a:cubicBezTo>
                  <a:cubicBezTo>
                    <a:pt x="5109" y="3170"/>
                    <a:pt x="5064" y="3276"/>
                    <a:pt x="5019" y="3392"/>
                  </a:cubicBezTo>
                  <a:cubicBezTo>
                    <a:pt x="4924" y="3663"/>
                    <a:pt x="4822" y="4043"/>
                    <a:pt x="4766" y="4363"/>
                  </a:cubicBezTo>
                  <a:cubicBezTo>
                    <a:pt x="4718" y="4637"/>
                    <a:pt x="4692" y="4794"/>
                    <a:pt x="4665" y="5014"/>
                  </a:cubicBezTo>
                  <a:cubicBezTo>
                    <a:pt x="4638" y="5235"/>
                    <a:pt x="4610" y="5519"/>
                    <a:pt x="4561" y="6046"/>
                  </a:cubicBezTo>
                  <a:cubicBezTo>
                    <a:pt x="4549" y="6180"/>
                    <a:pt x="4538" y="6352"/>
                    <a:pt x="4528" y="6540"/>
                  </a:cubicBezTo>
                  <a:cubicBezTo>
                    <a:pt x="4528" y="6543"/>
                    <a:pt x="4528" y="6548"/>
                    <a:pt x="4528" y="6551"/>
                  </a:cubicBezTo>
                  <a:cubicBezTo>
                    <a:pt x="4509" y="6958"/>
                    <a:pt x="4495" y="7470"/>
                    <a:pt x="4490" y="7952"/>
                  </a:cubicBezTo>
                  <a:cubicBezTo>
                    <a:pt x="4490" y="7957"/>
                    <a:pt x="4490" y="7962"/>
                    <a:pt x="4490" y="7967"/>
                  </a:cubicBezTo>
                  <a:cubicBezTo>
                    <a:pt x="4490" y="7969"/>
                    <a:pt x="4490" y="7970"/>
                    <a:pt x="4490" y="7972"/>
                  </a:cubicBezTo>
                  <a:cubicBezTo>
                    <a:pt x="4489" y="8204"/>
                    <a:pt x="4490" y="8431"/>
                    <a:pt x="4494" y="8640"/>
                  </a:cubicBezTo>
                  <a:cubicBezTo>
                    <a:pt x="4506" y="9297"/>
                    <a:pt x="4506" y="9454"/>
                    <a:pt x="4480" y="9515"/>
                  </a:cubicBezTo>
                  <a:cubicBezTo>
                    <a:pt x="4474" y="9530"/>
                    <a:pt x="4468" y="9544"/>
                    <a:pt x="4457" y="9553"/>
                  </a:cubicBezTo>
                  <a:cubicBezTo>
                    <a:pt x="4457" y="9554"/>
                    <a:pt x="4457" y="9553"/>
                    <a:pt x="4456" y="9553"/>
                  </a:cubicBezTo>
                  <a:cubicBezTo>
                    <a:pt x="4453" y="9557"/>
                    <a:pt x="4451" y="9562"/>
                    <a:pt x="4447" y="9566"/>
                  </a:cubicBezTo>
                  <a:cubicBezTo>
                    <a:pt x="4374" y="9648"/>
                    <a:pt x="4302" y="9610"/>
                    <a:pt x="4193" y="9424"/>
                  </a:cubicBezTo>
                  <a:cubicBezTo>
                    <a:pt x="4164" y="9374"/>
                    <a:pt x="4138" y="9344"/>
                    <a:pt x="4110" y="9321"/>
                  </a:cubicBezTo>
                  <a:cubicBezTo>
                    <a:pt x="4075" y="9298"/>
                    <a:pt x="4035" y="9285"/>
                    <a:pt x="3978" y="9276"/>
                  </a:cubicBezTo>
                  <a:cubicBezTo>
                    <a:pt x="3967" y="9274"/>
                    <a:pt x="3960" y="9277"/>
                    <a:pt x="3949" y="9276"/>
                  </a:cubicBezTo>
                  <a:cubicBezTo>
                    <a:pt x="3889" y="9274"/>
                    <a:pt x="3827" y="9275"/>
                    <a:pt x="3815" y="9287"/>
                  </a:cubicBezTo>
                  <a:cubicBezTo>
                    <a:pt x="3801" y="9302"/>
                    <a:pt x="3735" y="9321"/>
                    <a:pt x="3668" y="9330"/>
                  </a:cubicBezTo>
                  <a:lnTo>
                    <a:pt x="3547" y="9347"/>
                  </a:lnTo>
                  <a:lnTo>
                    <a:pt x="3554" y="9162"/>
                  </a:lnTo>
                  <a:cubicBezTo>
                    <a:pt x="3557" y="9100"/>
                    <a:pt x="3565" y="9041"/>
                    <a:pt x="3573" y="8995"/>
                  </a:cubicBezTo>
                  <a:cubicBezTo>
                    <a:pt x="3576" y="8979"/>
                    <a:pt x="3578" y="8943"/>
                    <a:pt x="3580" y="8937"/>
                  </a:cubicBezTo>
                  <a:cubicBezTo>
                    <a:pt x="3588" y="8914"/>
                    <a:pt x="3597" y="8831"/>
                    <a:pt x="3601" y="8752"/>
                  </a:cubicBezTo>
                  <a:cubicBezTo>
                    <a:pt x="3610" y="8559"/>
                    <a:pt x="3686" y="7773"/>
                    <a:pt x="3739" y="7316"/>
                  </a:cubicBezTo>
                  <a:cubicBezTo>
                    <a:pt x="3763" y="7113"/>
                    <a:pt x="3792" y="6810"/>
                    <a:pt x="3805" y="6645"/>
                  </a:cubicBezTo>
                  <a:cubicBezTo>
                    <a:pt x="3806" y="6633"/>
                    <a:pt x="3806" y="6628"/>
                    <a:pt x="3807" y="6615"/>
                  </a:cubicBezTo>
                  <a:cubicBezTo>
                    <a:pt x="3810" y="6519"/>
                    <a:pt x="3816" y="6405"/>
                    <a:pt x="3828" y="6342"/>
                  </a:cubicBezTo>
                  <a:cubicBezTo>
                    <a:pt x="3839" y="6280"/>
                    <a:pt x="3859" y="6087"/>
                    <a:pt x="3876" y="5910"/>
                  </a:cubicBezTo>
                  <a:cubicBezTo>
                    <a:pt x="3880" y="5871"/>
                    <a:pt x="3882" y="5857"/>
                    <a:pt x="3886" y="5816"/>
                  </a:cubicBezTo>
                  <a:cubicBezTo>
                    <a:pt x="3907" y="5575"/>
                    <a:pt x="3912" y="5480"/>
                    <a:pt x="3893" y="5388"/>
                  </a:cubicBezTo>
                  <a:lnTo>
                    <a:pt x="3774" y="4984"/>
                  </a:lnTo>
                  <a:cubicBezTo>
                    <a:pt x="3768" y="4963"/>
                    <a:pt x="3769" y="4962"/>
                    <a:pt x="3763" y="4943"/>
                  </a:cubicBezTo>
                  <a:cubicBezTo>
                    <a:pt x="3711" y="4768"/>
                    <a:pt x="3677" y="4640"/>
                    <a:pt x="3661" y="4550"/>
                  </a:cubicBezTo>
                  <a:cubicBezTo>
                    <a:pt x="3652" y="4501"/>
                    <a:pt x="3643" y="4450"/>
                    <a:pt x="3640" y="4404"/>
                  </a:cubicBezTo>
                  <a:cubicBezTo>
                    <a:pt x="3640" y="4402"/>
                    <a:pt x="3640" y="4398"/>
                    <a:pt x="3640" y="4395"/>
                  </a:cubicBezTo>
                  <a:cubicBezTo>
                    <a:pt x="3637" y="4337"/>
                    <a:pt x="3636" y="4275"/>
                    <a:pt x="3638" y="4193"/>
                  </a:cubicBezTo>
                  <a:cubicBezTo>
                    <a:pt x="3638" y="4192"/>
                    <a:pt x="3638" y="4191"/>
                    <a:pt x="3638" y="4189"/>
                  </a:cubicBezTo>
                  <a:cubicBezTo>
                    <a:pt x="3640" y="3953"/>
                    <a:pt x="3623" y="3790"/>
                    <a:pt x="3592" y="3725"/>
                  </a:cubicBezTo>
                  <a:cubicBezTo>
                    <a:pt x="3582" y="3703"/>
                    <a:pt x="3571" y="3692"/>
                    <a:pt x="3557" y="3692"/>
                  </a:cubicBezTo>
                  <a:cubicBezTo>
                    <a:pt x="3542" y="3692"/>
                    <a:pt x="3506" y="3657"/>
                    <a:pt x="3443" y="3581"/>
                  </a:cubicBezTo>
                  <a:cubicBezTo>
                    <a:pt x="3383" y="3509"/>
                    <a:pt x="3302" y="3406"/>
                    <a:pt x="3209" y="3278"/>
                  </a:cubicBezTo>
                  <a:cubicBezTo>
                    <a:pt x="3144" y="3189"/>
                    <a:pt x="3081" y="3116"/>
                    <a:pt x="3069" y="3116"/>
                  </a:cubicBezTo>
                  <a:cubicBezTo>
                    <a:pt x="3056" y="3116"/>
                    <a:pt x="3029" y="3082"/>
                    <a:pt x="3009" y="3041"/>
                  </a:cubicBezTo>
                  <a:cubicBezTo>
                    <a:pt x="2990" y="3000"/>
                    <a:pt x="2936" y="2943"/>
                    <a:pt x="2888" y="2917"/>
                  </a:cubicBezTo>
                  <a:cubicBezTo>
                    <a:pt x="2855" y="2898"/>
                    <a:pt x="2821" y="2891"/>
                    <a:pt x="2787" y="2893"/>
                  </a:cubicBezTo>
                  <a:cubicBezTo>
                    <a:pt x="2781" y="2893"/>
                    <a:pt x="2775" y="2896"/>
                    <a:pt x="2769" y="2897"/>
                  </a:cubicBezTo>
                  <a:cubicBezTo>
                    <a:pt x="2741" y="2903"/>
                    <a:pt x="2714" y="2912"/>
                    <a:pt x="2680" y="2929"/>
                  </a:cubicBezTo>
                  <a:cubicBezTo>
                    <a:pt x="2680" y="2930"/>
                    <a:pt x="2679" y="2931"/>
                    <a:pt x="2678" y="2932"/>
                  </a:cubicBezTo>
                  <a:cubicBezTo>
                    <a:pt x="2675" y="2933"/>
                    <a:pt x="2673" y="2936"/>
                    <a:pt x="2670" y="2938"/>
                  </a:cubicBezTo>
                  <a:cubicBezTo>
                    <a:pt x="2595" y="2988"/>
                    <a:pt x="2511" y="3079"/>
                    <a:pt x="2408" y="3220"/>
                  </a:cubicBezTo>
                  <a:lnTo>
                    <a:pt x="2313" y="3349"/>
                  </a:lnTo>
                  <a:lnTo>
                    <a:pt x="2222" y="3488"/>
                  </a:lnTo>
                  <a:lnTo>
                    <a:pt x="2238" y="3675"/>
                  </a:lnTo>
                  <a:lnTo>
                    <a:pt x="2238" y="3680"/>
                  </a:lnTo>
                  <a:lnTo>
                    <a:pt x="2253" y="3815"/>
                  </a:lnTo>
                  <a:cubicBezTo>
                    <a:pt x="2285" y="4109"/>
                    <a:pt x="2283" y="4159"/>
                    <a:pt x="2227" y="4496"/>
                  </a:cubicBezTo>
                  <a:cubicBezTo>
                    <a:pt x="2194" y="4697"/>
                    <a:pt x="2157" y="4906"/>
                    <a:pt x="2145" y="4958"/>
                  </a:cubicBezTo>
                  <a:cubicBezTo>
                    <a:pt x="2095" y="5175"/>
                    <a:pt x="2084" y="5240"/>
                    <a:pt x="2088" y="5274"/>
                  </a:cubicBezTo>
                  <a:cubicBezTo>
                    <a:pt x="2100" y="5364"/>
                    <a:pt x="2031" y="5491"/>
                    <a:pt x="1971" y="5491"/>
                  </a:cubicBezTo>
                  <a:cubicBezTo>
                    <a:pt x="1935" y="5491"/>
                    <a:pt x="1897" y="5513"/>
                    <a:pt x="1888" y="5536"/>
                  </a:cubicBezTo>
                  <a:cubicBezTo>
                    <a:pt x="1870" y="5588"/>
                    <a:pt x="1821" y="6595"/>
                    <a:pt x="1801" y="7353"/>
                  </a:cubicBezTo>
                  <a:cubicBezTo>
                    <a:pt x="1789" y="7792"/>
                    <a:pt x="1794" y="7913"/>
                    <a:pt x="1827" y="7976"/>
                  </a:cubicBezTo>
                  <a:cubicBezTo>
                    <a:pt x="1912" y="8143"/>
                    <a:pt x="1954" y="8482"/>
                    <a:pt x="1983" y="9255"/>
                  </a:cubicBezTo>
                  <a:cubicBezTo>
                    <a:pt x="2028" y="10429"/>
                    <a:pt x="2032" y="10807"/>
                    <a:pt x="1999" y="10826"/>
                  </a:cubicBezTo>
                  <a:cubicBezTo>
                    <a:pt x="1983" y="10835"/>
                    <a:pt x="1835" y="10867"/>
                    <a:pt x="1671" y="10895"/>
                  </a:cubicBezTo>
                  <a:cubicBezTo>
                    <a:pt x="1165" y="10980"/>
                    <a:pt x="1133" y="10986"/>
                    <a:pt x="946" y="11032"/>
                  </a:cubicBezTo>
                  <a:cubicBezTo>
                    <a:pt x="599" y="11118"/>
                    <a:pt x="557" y="11093"/>
                    <a:pt x="576" y="10815"/>
                  </a:cubicBezTo>
                  <a:cubicBezTo>
                    <a:pt x="584" y="10690"/>
                    <a:pt x="590" y="10684"/>
                    <a:pt x="725" y="10684"/>
                  </a:cubicBezTo>
                  <a:cubicBezTo>
                    <a:pt x="849" y="10684"/>
                    <a:pt x="866" y="10674"/>
                    <a:pt x="861" y="10594"/>
                  </a:cubicBezTo>
                  <a:cubicBezTo>
                    <a:pt x="857" y="10513"/>
                    <a:pt x="879" y="10499"/>
                    <a:pt x="1057" y="10465"/>
                  </a:cubicBezTo>
                  <a:cubicBezTo>
                    <a:pt x="1207" y="10436"/>
                    <a:pt x="1270" y="10402"/>
                    <a:pt x="1297" y="10338"/>
                  </a:cubicBezTo>
                  <a:cubicBezTo>
                    <a:pt x="1328" y="10262"/>
                    <a:pt x="1356" y="10256"/>
                    <a:pt x="1523" y="10280"/>
                  </a:cubicBezTo>
                  <a:lnTo>
                    <a:pt x="1715" y="10306"/>
                  </a:lnTo>
                  <a:lnTo>
                    <a:pt x="1708" y="9734"/>
                  </a:lnTo>
                  <a:cubicBezTo>
                    <a:pt x="1704" y="9419"/>
                    <a:pt x="1704" y="9052"/>
                    <a:pt x="1709" y="8917"/>
                  </a:cubicBezTo>
                  <a:cubicBezTo>
                    <a:pt x="1713" y="8782"/>
                    <a:pt x="1702" y="8614"/>
                    <a:pt x="1685" y="8543"/>
                  </a:cubicBezTo>
                  <a:cubicBezTo>
                    <a:pt x="1662" y="8450"/>
                    <a:pt x="1659" y="7939"/>
                    <a:pt x="1670" y="6688"/>
                  </a:cubicBezTo>
                  <a:cubicBezTo>
                    <a:pt x="1678" y="5739"/>
                    <a:pt x="1687" y="4843"/>
                    <a:pt x="1691" y="4698"/>
                  </a:cubicBezTo>
                  <a:cubicBezTo>
                    <a:pt x="1699" y="4395"/>
                    <a:pt x="1734" y="4305"/>
                    <a:pt x="1814" y="4378"/>
                  </a:cubicBezTo>
                  <a:cubicBezTo>
                    <a:pt x="1843" y="4405"/>
                    <a:pt x="1875" y="4413"/>
                    <a:pt x="1886" y="4395"/>
                  </a:cubicBezTo>
                  <a:cubicBezTo>
                    <a:pt x="1897" y="4377"/>
                    <a:pt x="1940" y="4358"/>
                    <a:pt x="1980" y="4354"/>
                  </a:cubicBezTo>
                  <a:cubicBezTo>
                    <a:pt x="2019" y="4351"/>
                    <a:pt x="2061" y="4346"/>
                    <a:pt x="2072" y="4344"/>
                  </a:cubicBezTo>
                  <a:cubicBezTo>
                    <a:pt x="2083" y="4341"/>
                    <a:pt x="2092" y="4279"/>
                    <a:pt x="2092" y="4204"/>
                  </a:cubicBezTo>
                  <a:cubicBezTo>
                    <a:pt x="2092" y="4129"/>
                    <a:pt x="2105" y="4053"/>
                    <a:pt x="2121" y="4036"/>
                  </a:cubicBezTo>
                  <a:cubicBezTo>
                    <a:pt x="2140" y="4016"/>
                    <a:pt x="2136" y="3980"/>
                    <a:pt x="2107" y="3927"/>
                  </a:cubicBezTo>
                  <a:cubicBezTo>
                    <a:pt x="2107" y="3926"/>
                    <a:pt x="2106" y="3923"/>
                    <a:pt x="2106" y="3922"/>
                  </a:cubicBezTo>
                  <a:cubicBezTo>
                    <a:pt x="2097" y="3906"/>
                    <a:pt x="2090" y="3880"/>
                    <a:pt x="2086" y="3847"/>
                  </a:cubicBezTo>
                  <a:cubicBezTo>
                    <a:pt x="2076" y="3795"/>
                    <a:pt x="2073" y="3730"/>
                    <a:pt x="2081" y="3619"/>
                  </a:cubicBezTo>
                  <a:cubicBezTo>
                    <a:pt x="2081" y="3614"/>
                    <a:pt x="2083" y="3612"/>
                    <a:pt x="2083" y="3606"/>
                  </a:cubicBezTo>
                  <a:cubicBezTo>
                    <a:pt x="2092" y="3487"/>
                    <a:pt x="2103" y="3359"/>
                    <a:pt x="2111" y="3323"/>
                  </a:cubicBezTo>
                  <a:cubicBezTo>
                    <a:pt x="2119" y="3285"/>
                    <a:pt x="2127" y="3193"/>
                    <a:pt x="2126" y="3116"/>
                  </a:cubicBezTo>
                  <a:cubicBezTo>
                    <a:pt x="2126" y="3006"/>
                    <a:pt x="2134" y="2940"/>
                    <a:pt x="2167" y="2904"/>
                  </a:cubicBezTo>
                  <a:cubicBezTo>
                    <a:pt x="2199" y="2867"/>
                    <a:pt x="2255" y="2861"/>
                    <a:pt x="2346" y="2869"/>
                  </a:cubicBezTo>
                  <a:lnTo>
                    <a:pt x="2508" y="2884"/>
                  </a:lnTo>
                  <a:lnTo>
                    <a:pt x="2547" y="2562"/>
                  </a:lnTo>
                  <a:cubicBezTo>
                    <a:pt x="2568" y="2384"/>
                    <a:pt x="2595" y="2221"/>
                    <a:pt x="2607" y="2201"/>
                  </a:cubicBezTo>
                  <a:cubicBezTo>
                    <a:pt x="2629" y="2163"/>
                    <a:pt x="2832" y="2150"/>
                    <a:pt x="2969" y="2177"/>
                  </a:cubicBezTo>
                  <a:cubicBezTo>
                    <a:pt x="3019" y="2187"/>
                    <a:pt x="3050" y="2214"/>
                    <a:pt x="3069" y="2274"/>
                  </a:cubicBezTo>
                  <a:cubicBezTo>
                    <a:pt x="3087" y="2334"/>
                    <a:pt x="3094" y="2427"/>
                    <a:pt x="3091" y="2573"/>
                  </a:cubicBezTo>
                  <a:cubicBezTo>
                    <a:pt x="3089" y="2706"/>
                    <a:pt x="3093" y="2824"/>
                    <a:pt x="3099" y="2835"/>
                  </a:cubicBezTo>
                  <a:cubicBezTo>
                    <a:pt x="3105" y="2846"/>
                    <a:pt x="3197" y="2862"/>
                    <a:pt x="3301" y="2874"/>
                  </a:cubicBezTo>
                  <a:cubicBezTo>
                    <a:pt x="3428" y="2888"/>
                    <a:pt x="3471" y="2901"/>
                    <a:pt x="3489" y="2942"/>
                  </a:cubicBezTo>
                  <a:cubicBezTo>
                    <a:pt x="3495" y="2956"/>
                    <a:pt x="3498" y="2972"/>
                    <a:pt x="3500" y="2994"/>
                  </a:cubicBezTo>
                  <a:cubicBezTo>
                    <a:pt x="3507" y="3070"/>
                    <a:pt x="3527" y="3093"/>
                    <a:pt x="3596" y="3093"/>
                  </a:cubicBezTo>
                  <a:cubicBezTo>
                    <a:pt x="3644" y="3093"/>
                    <a:pt x="3699" y="3119"/>
                    <a:pt x="3718" y="3151"/>
                  </a:cubicBezTo>
                  <a:cubicBezTo>
                    <a:pt x="3736" y="3183"/>
                    <a:pt x="3791" y="3207"/>
                    <a:pt x="3839" y="3207"/>
                  </a:cubicBezTo>
                  <a:cubicBezTo>
                    <a:pt x="3881" y="3207"/>
                    <a:pt x="3903" y="3210"/>
                    <a:pt x="3915" y="3237"/>
                  </a:cubicBezTo>
                  <a:cubicBezTo>
                    <a:pt x="3927" y="3264"/>
                    <a:pt x="3929" y="3315"/>
                    <a:pt x="3931" y="3415"/>
                  </a:cubicBezTo>
                  <a:cubicBezTo>
                    <a:pt x="3934" y="3529"/>
                    <a:pt x="3938" y="3632"/>
                    <a:pt x="3941" y="3645"/>
                  </a:cubicBezTo>
                  <a:cubicBezTo>
                    <a:pt x="3951" y="3685"/>
                    <a:pt x="3954" y="3999"/>
                    <a:pt x="3953" y="4305"/>
                  </a:cubicBezTo>
                  <a:cubicBezTo>
                    <a:pt x="3952" y="4458"/>
                    <a:pt x="3951" y="4608"/>
                    <a:pt x="3948" y="4722"/>
                  </a:cubicBezTo>
                  <a:cubicBezTo>
                    <a:pt x="3945" y="4837"/>
                    <a:pt x="3941" y="4914"/>
                    <a:pt x="3936" y="4920"/>
                  </a:cubicBezTo>
                  <a:cubicBezTo>
                    <a:pt x="3895" y="4963"/>
                    <a:pt x="3991" y="5145"/>
                    <a:pt x="4055" y="5145"/>
                  </a:cubicBezTo>
                  <a:cubicBezTo>
                    <a:pt x="4105" y="5145"/>
                    <a:pt x="4116" y="5171"/>
                    <a:pt x="4116" y="5291"/>
                  </a:cubicBezTo>
                  <a:cubicBezTo>
                    <a:pt x="4116" y="5372"/>
                    <a:pt x="4126" y="5452"/>
                    <a:pt x="4136" y="5470"/>
                  </a:cubicBezTo>
                  <a:cubicBezTo>
                    <a:pt x="4147" y="5488"/>
                    <a:pt x="4136" y="5568"/>
                    <a:pt x="4112" y="5646"/>
                  </a:cubicBezTo>
                  <a:cubicBezTo>
                    <a:pt x="4081" y="5750"/>
                    <a:pt x="4076" y="5808"/>
                    <a:pt x="4097" y="5865"/>
                  </a:cubicBezTo>
                  <a:cubicBezTo>
                    <a:pt x="4118" y="5924"/>
                    <a:pt x="4112" y="6030"/>
                    <a:pt x="4091" y="6125"/>
                  </a:cubicBezTo>
                  <a:cubicBezTo>
                    <a:pt x="4091" y="6126"/>
                    <a:pt x="4091" y="6127"/>
                    <a:pt x="4091" y="6128"/>
                  </a:cubicBezTo>
                  <a:cubicBezTo>
                    <a:pt x="4069" y="6223"/>
                    <a:pt x="4032" y="6305"/>
                    <a:pt x="3996" y="6315"/>
                  </a:cubicBezTo>
                  <a:cubicBezTo>
                    <a:pt x="3977" y="6319"/>
                    <a:pt x="3967" y="6333"/>
                    <a:pt x="3958" y="6351"/>
                  </a:cubicBezTo>
                  <a:cubicBezTo>
                    <a:pt x="3933" y="6423"/>
                    <a:pt x="3934" y="6677"/>
                    <a:pt x="3939" y="7701"/>
                  </a:cubicBezTo>
                  <a:cubicBezTo>
                    <a:pt x="3939" y="7729"/>
                    <a:pt x="3939" y="7730"/>
                    <a:pt x="3939" y="7757"/>
                  </a:cubicBezTo>
                  <a:cubicBezTo>
                    <a:pt x="3939" y="7768"/>
                    <a:pt x="3939" y="7773"/>
                    <a:pt x="3939" y="7785"/>
                  </a:cubicBezTo>
                  <a:cubicBezTo>
                    <a:pt x="3939" y="7836"/>
                    <a:pt x="3938" y="7843"/>
                    <a:pt x="3938" y="7888"/>
                  </a:cubicBezTo>
                  <a:cubicBezTo>
                    <a:pt x="3937" y="8200"/>
                    <a:pt x="3934" y="8400"/>
                    <a:pt x="3919" y="8475"/>
                  </a:cubicBezTo>
                  <a:cubicBezTo>
                    <a:pt x="3915" y="8493"/>
                    <a:pt x="3911" y="8504"/>
                    <a:pt x="3906" y="8515"/>
                  </a:cubicBezTo>
                  <a:cubicBezTo>
                    <a:pt x="3904" y="8522"/>
                    <a:pt x="3902" y="8532"/>
                    <a:pt x="3900" y="8537"/>
                  </a:cubicBezTo>
                  <a:cubicBezTo>
                    <a:pt x="3882" y="8570"/>
                    <a:pt x="3874" y="8589"/>
                    <a:pt x="3872" y="8603"/>
                  </a:cubicBezTo>
                  <a:cubicBezTo>
                    <a:pt x="3874" y="8615"/>
                    <a:pt x="3881" y="8624"/>
                    <a:pt x="3897" y="8640"/>
                  </a:cubicBezTo>
                  <a:cubicBezTo>
                    <a:pt x="3903" y="8646"/>
                    <a:pt x="3908" y="8657"/>
                    <a:pt x="3914" y="8666"/>
                  </a:cubicBezTo>
                  <a:cubicBezTo>
                    <a:pt x="3928" y="8687"/>
                    <a:pt x="3939" y="8715"/>
                    <a:pt x="3939" y="8745"/>
                  </a:cubicBezTo>
                  <a:cubicBezTo>
                    <a:pt x="3939" y="8760"/>
                    <a:pt x="3942" y="8773"/>
                    <a:pt x="3948" y="8782"/>
                  </a:cubicBezTo>
                  <a:cubicBezTo>
                    <a:pt x="3953" y="8791"/>
                    <a:pt x="3962" y="8799"/>
                    <a:pt x="3976" y="8803"/>
                  </a:cubicBezTo>
                  <a:cubicBezTo>
                    <a:pt x="4003" y="8812"/>
                    <a:pt x="4051" y="8811"/>
                    <a:pt x="4130" y="8805"/>
                  </a:cubicBezTo>
                  <a:cubicBezTo>
                    <a:pt x="4223" y="8799"/>
                    <a:pt x="4270" y="8795"/>
                    <a:pt x="4294" y="8778"/>
                  </a:cubicBezTo>
                  <a:cubicBezTo>
                    <a:pt x="4319" y="8760"/>
                    <a:pt x="4320" y="8729"/>
                    <a:pt x="4320" y="8668"/>
                  </a:cubicBezTo>
                  <a:cubicBezTo>
                    <a:pt x="4320" y="8600"/>
                    <a:pt x="4308" y="8531"/>
                    <a:pt x="4293" y="8515"/>
                  </a:cubicBezTo>
                  <a:cubicBezTo>
                    <a:pt x="4285" y="8507"/>
                    <a:pt x="4278" y="8479"/>
                    <a:pt x="4273" y="8440"/>
                  </a:cubicBezTo>
                  <a:cubicBezTo>
                    <a:pt x="4268" y="8403"/>
                    <a:pt x="4265" y="8355"/>
                    <a:pt x="4265" y="8307"/>
                  </a:cubicBezTo>
                  <a:cubicBezTo>
                    <a:pt x="4265" y="8259"/>
                    <a:pt x="4268" y="8213"/>
                    <a:pt x="4273" y="8176"/>
                  </a:cubicBezTo>
                  <a:cubicBezTo>
                    <a:pt x="4278" y="8137"/>
                    <a:pt x="4285" y="8109"/>
                    <a:pt x="4293" y="8101"/>
                  </a:cubicBezTo>
                  <a:cubicBezTo>
                    <a:pt x="4328" y="8064"/>
                    <a:pt x="4328" y="7813"/>
                    <a:pt x="4293" y="7776"/>
                  </a:cubicBezTo>
                  <a:cubicBezTo>
                    <a:pt x="4285" y="7767"/>
                    <a:pt x="4277" y="7717"/>
                    <a:pt x="4273" y="7645"/>
                  </a:cubicBezTo>
                  <a:cubicBezTo>
                    <a:pt x="4259" y="7428"/>
                    <a:pt x="4264" y="7022"/>
                    <a:pt x="4289" y="6996"/>
                  </a:cubicBezTo>
                  <a:cubicBezTo>
                    <a:pt x="4296" y="6989"/>
                    <a:pt x="4301" y="6926"/>
                    <a:pt x="4304" y="6832"/>
                  </a:cubicBezTo>
                  <a:cubicBezTo>
                    <a:pt x="4304" y="6832"/>
                    <a:pt x="4304" y="6831"/>
                    <a:pt x="4304" y="6830"/>
                  </a:cubicBezTo>
                  <a:cubicBezTo>
                    <a:pt x="4308" y="6736"/>
                    <a:pt x="4310" y="6610"/>
                    <a:pt x="4308" y="6474"/>
                  </a:cubicBezTo>
                  <a:cubicBezTo>
                    <a:pt x="4303" y="6089"/>
                    <a:pt x="4311" y="5958"/>
                    <a:pt x="4342" y="5895"/>
                  </a:cubicBezTo>
                  <a:cubicBezTo>
                    <a:pt x="4361" y="5859"/>
                    <a:pt x="4369" y="5837"/>
                    <a:pt x="4368" y="5814"/>
                  </a:cubicBezTo>
                  <a:cubicBezTo>
                    <a:pt x="4367" y="5791"/>
                    <a:pt x="4358" y="5768"/>
                    <a:pt x="4337" y="5730"/>
                  </a:cubicBezTo>
                  <a:cubicBezTo>
                    <a:pt x="4317" y="5692"/>
                    <a:pt x="4306" y="5648"/>
                    <a:pt x="4302" y="5521"/>
                  </a:cubicBezTo>
                  <a:cubicBezTo>
                    <a:pt x="4298" y="5394"/>
                    <a:pt x="4301" y="5185"/>
                    <a:pt x="4308" y="4819"/>
                  </a:cubicBezTo>
                  <a:cubicBezTo>
                    <a:pt x="4312" y="4612"/>
                    <a:pt x="4317" y="4447"/>
                    <a:pt x="4322" y="4318"/>
                  </a:cubicBezTo>
                  <a:cubicBezTo>
                    <a:pt x="4328" y="4186"/>
                    <a:pt x="4334" y="4095"/>
                    <a:pt x="4342" y="4032"/>
                  </a:cubicBezTo>
                  <a:cubicBezTo>
                    <a:pt x="4350" y="3970"/>
                    <a:pt x="4359" y="3935"/>
                    <a:pt x="4370" y="3929"/>
                  </a:cubicBezTo>
                  <a:cubicBezTo>
                    <a:pt x="4376" y="3925"/>
                    <a:pt x="4382" y="3929"/>
                    <a:pt x="4389" y="3937"/>
                  </a:cubicBezTo>
                  <a:cubicBezTo>
                    <a:pt x="4396" y="3946"/>
                    <a:pt x="4404" y="3960"/>
                    <a:pt x="4412" y="3978"/>
                  </a:cubicBezTo>
                  <a:cubicBezTo>
                    <a:pt x="4444" y="4051"/>
                    <a:pt x="4451" y="4050"/>
                    <a:pt x="4504" y="3959"/>
                  </a:cubicBezTo>
                  <a:cubicBezTo>
                    <a:pt x="4556" y="3870"/>
                    <a:pt x="4558" y="3855"/>
                    <a:pt x="4518" y="3806"/>
                  </a:cubicBezTo>
                  <a:cubicBezTo>
                    <a:pt x="4471" y="3748"/>
                    <a:pt x="4484" y="3687"/>
                    <a:pt x="4537" y="3660"/>
                  </a:cubicBezTo>
                  <a:cubicBezTo>
                    <a:pt x="4555" y="3651"/>
                    <a:pt x="4578" y="3645"/>
                    <a:pt x="4604" y="3645"/>
                  </a:cubicBezTo>
                  <a:cubicBezTo>
                    <a:pt x="4647" y="3645"/>
                    <a:pt x="4670" y="3643"/>
                    <a:pt x="4684" y="3617"/>
                  </a:cubicBezTo>
                  <a:cubicBezTo>
                    <a:pt x="4698" y="3591"/>
                    <a:pt x="4704" y="3542"/>
                    <a:pt x="4712" y="3450"/>
                  </a:cubicBezTo>
                  <a:cubicBezTo>
                    <a:pt x="4721" y="3342"/>
                    <a:pt x="4729" y="3199"/>
                    <a:pt x="4729" y="3131"/>
                  </a:cubicBezTo>
                  <a:cubicBezTo>
                    <a:pt x="4730" y="3092"/>
                    <a:pt x="4733" y="3059"/>
                    <a:pt x="4741" y="3028"/>
                  </a:cubicBezTo>
                  <a:cubicBezTo>
                    <a:pt x="4741" y="3026"/>
                    <a:pt x="4742" y="3026"/>
                    <a:pt x="4742" y="3024"/>
                  </a:cubicBezTo>
                  <a:cubicBezTo>
                    <a:pt x="4749" y="2994"/>
                    <a:pt x="4758" y="2967"/>
                    <a:pt x="4769" y="2953"/>
                  </a:cubicBezTo>
                  <a:cubicBezTo>
                    <a:pt x="4771" y="2950"/>
                    <a:pt x="4778" y="2947"/>
                    <a:pt x="4781" y="2944"/>
                  </a:cubicBezTo>
                  <a:cubicBezTo>
                    <a:pt x="4810" y="2909"/>
                    <a:pt x="4849" y="2886"/>
                    <a:pt x="4900" y="2882"/>
                  </a:cubicBezTo>
                  <a:cubicBezTo>
                    <a:pt x="5154" y="2863"/>
                    <a:pt x="5130" y="2897"/>
                    <a:pt x="5151" y="2540"/>
                  </a:cubicBezTo>
                  <a:cubicBezTo>
                    <a:pt x="5161" y="2363"/>
                    <a:pt x="5186" y="2196"/>
                    <a:pt x="5205" y="2169"/>
                  </a:cubicBezTo>
                  <a:cubicBezTo>
                    <a:pt x="5229" y="2135"/>
                    <a:pt x="5283" y="2131"/>
                    <a:pt x="5377" y="2160"/>
                  </a:cubicBezTo>
                  <a:cubicBezTo>
                    <a:pt x="5467" y="2188"/>
                    <a:pt x="5552" y="2185"/>
                    <a:pt x="5622" y="2154"/>
                  </a:cubicBezTo>
                  <a:cubicBezTo>
                    <a:pt x="5705" y="2116"/>
                    <a:pt x="5746" y="2119"/>
                    <a:pt x="5798" y="2166"/>
                  </a:cubicBezTo>
                  <a:cubicBezTo>
                    <a:pt x="5853" y="2216"/>
                    <a:pt x="5881" y="2219"/>
                    <a:pt x="5946" y="2173"/>
                  </a:cubicBezTo>
                  <a:cubicBezTo>
                    <a:pt x="5991" y="2142"/>
                    <a:pt x="6052" y="2129"/>
                    <a:pt x="6083" y="2145"/>
                  </a:cubicBezTo>
                  <a:cubicBezTo>
                    <a:pt x="6126" y="2168"/>
                    <a:pt x="6142" y="2149"/>
                    <a:pt x="6155" y="2059"/>
                  </a:cubicBezTo>
                  <a:cubicBezTo>
                    <a:pt x="6174" y="1933"/>
                    <a:pt x="6266" y="1769"/>
                    <a:pt x="6293" y="1814"/>
                  </a:cubicBezTo>
                  <a:cubicBezTo>
                    <a:pt x="6302" y="1830"/>
                    <a:pt x="6343" y="1813"/>
                    <a:pt x="6383" y="1777"/>
                  </a:cubicBezTo>
                  <a:cubicBezTo>
                    <a:pt x="6423" y="1742"/>
                    <a:pt x="6530" y="1700"/>
                    <a:pt x="6620" y="1683"/>
                  </a:cubicBezTo>
                  <a:cubicBezTo>
                    <a:pt x="6764" y="1655"/>
                    <a:pt x="6792" y="1663"/>
                    <a:pt x="6839" y="1743"/>
                  </a:cubicBezTo>
                  <a:cubicBezTo>
                    <a:pt x="6876" y="1806"/>
                    <a:pt x="6928" y="1833"/>
                    <a:pt x="7000" y="1829"/>
                  </a:cubicBezTo>
                  <a:cubicBezTo>
                    <a:pt x="7103" y="1823"/>
                    <a:pt x="7105" y="1826"/>
                    <a:pt x="7114" y="1997"/>
                  </a:cubicBezTo>
                  <a:cubicBezTo>
                    <a:pt x="7119" y="2098"/>
                    <a:pt x="7136" y="2168"/>
                    <a:pt x="7154" y="2164"/>
                  </a:cubicBezTo>
                  <a:cubicBezTo>
                    <a:pt x="7355" y="2122"/>
                    <a:pt x="7460" y="2226"/>
                    <a:pt x="7396" y="2401"/>
                  </a:cubicBezTo>
                  <a:cubicBezTo>
                    <a:pt x="7380" y="2445"/>
                    <a:pt x="7377" y="2499"/>
                    <a:pt x="7390" y="2521"/>
                  </a:cubicBezTo>
                  <a:cubicBezTo>
                    <a:pt x="7402" y="2543"/>
                    <a:pt x="7418" y="2623"/>
                    <a:pt x="7422" y="2697"/>
                  </a:cubicBezTo>
                  <a:cubicBezTo>
                    <a:pt x="7434" y="2873"/>
                    <a:pt x="7484" y="2891"/>
                    <a:pt x="7873" y="2869"/>
                  </a:cubicBezTo>
                  <a:lnTo>
                    <a:pt x="8178" y="2852"/>
                  </a:lnTo>
                  <a:lnTo>
                    <a:pt x="8178" y="2727"/>
                  </a:lnTo>
                  <a:cubicBezTo>
                    <a:pt x="8178" y="2658"/>
                    <a:pt x="8185" y="2585"/>
                    <a:pt x="8195" y="2568"/>
                  </a:cubicBezTo>
                  <a:cubicBezTo>
                    <a:pt x="8205" y="2552"/>
                    <a:pt x="8218" y="2472"/>
                    <a:pt x="8223" y="2390"/>
                  </a:cubicBezTo>
                  <a:cubicBezTo>
                    <a:pt x="8235" y="2199"/>
                    <a:pt x="8272" y="2137"/>
                    <a:pt x="8327" y="2214"/>
                  </a:cubicBezTo>
                  <a:cubicBezTo>
                    <a:pt x="8357" y="2256"/>
                    <a:pt x="8378" y="2258"/>
                    <a:pt x="8404" y="2222"/>
                  </a:cubicBezTo>
                  <a:cubicBezTo>
                    <a:pt x="8459" y="2145"/>
                    <a:pt x="8656" y="2104"/>
                    <a:pt x="8678" y="2164"/>
                  </a:cubicBezTo>
                  <a:cubicBezTo>
                    <a:pt x="8689" y="2193"/>
                    <a:pt x="8707" y="2207"/>
                    <a:pt x="8719" y="2194"/>
                  </a:cubicBezTo>
                  <a:cubicBezTo>
                    <a:pt x="8731" y="2182"/>
                    <a:pt x="8823" y="2158"/>
                    <a:pt x="8924" y="2143"/>
                  </a:cubicBezTo>
                  <a:cubicBezTo>
                    <a:pt x="9073" y="2120"/>
                    <a:pt x="9116" y="2130"/>
                    <a:pt x="9158" y="2194"/>
                  </a:cubicBezTo>
                  <a:cubicBezTo>
                    <a:pt x="9206" y="2268"/>
                    <a:pt x="9215" y="2269"/>
                    <a:pt x="9307" y="2194"/>
                  </a:cubicBezTo>
                  <a:cubicBezTo>
                    <a:pt x="9389" y="2128"/>
                    <a:pt x="9451" y="2122"/>
                    <a:pt x="9694" y="2147"/>
                  </a:cubicBezTo>
                  <a:cubicBezTo>
                    <a:pt x="9854" y="2164"/>
                    <a:pt x="10088" y="2174"/>
                    <a:pt x="10215" y="2171"/>
                  </a:cubicBezTo>
                  <a:cubicBezTo>
                    <a:pt x="10658" y="2161"/>
                    <a:pt x="11129" y="2157"/>
                    <a:pt x="11452" y="2162"/>
                  </a:cubicBezTo>
                  <a:cubicBezTo>
                    <a:pt x="11941" y="2169"/>
                    <a:pt x="12994" y="2126"/>
                    <a:pt x="13011" y="2098"/>
                  </a:cubicBezTo>
                  <a:cubicBezTo>
                    <a:pt x="13019" y="2084"/>
                    <a:pt x="13025" y="1935"/>
                    <a:pt x="13026" y="1765"/>
                  </a:cubicBezTo>
                  <a:lnTo>
                    <a:pt x="13027" y="1453"/>
                  </a:lnTo>
                  <a:lnTo>
                    <a:pt x="13136" y="1440"/>
                  </a:lnTo>
                  <a:cubicBezTo>
                    <a:pt x="13196" y="1433"/>
                    <a:pt x="13334" y="1415"/>
                    <a:pt x="13442" y="1401"/>
                  </a:cubicBezTo>
                  <a:cubicBezTo>
                    <a:pt x="13550" y="1388"/>
                    <a:pt x="13692" y="1395"/>
                    <a:pt x="13756" y="1419"/>
                  </a:cubicBezTo>
                  <a:cubicBezTo>
                    <a:pt x="13832" y="1446"/>
                    <a:pt x="13887" y="1445"/>
                    <a:pt x="13916" y="1414"/>
                  </a:cubicBezTo>
                  <a:cubicBezTo>
                    <a:pt x="13946" y="1382"/>
                    <a:pt x="14024" y="1381"/>
                    <a:pt x="14155" y="1412"/>
                  </a:cubicBezTo>
                  <a:cubicBezTo>
                    <a:pt x="14262" y="1437"/>
                    <a:pt x="14354" y="1444"/>
                    <a:pt x="14360" y="1427"/>
                  </a:cubicBezTo>
                  <a:cubicBezTo>
                    <a:pt x="14366" y="1410"/>
                    <a:pt x="14423" y="1412"/>
                    <a:pt x="14487" y="1431"/>
                  </a:cubicBezTo>
                  <a:cubicBezTo>
                    <a:pt x="14551" y="1451"/>
                    <a:pt x="14613" y="1458"/>
                    <a:pt x="14626" y="1444"/>
                  </a:cubicBezTo>
                  <a:cubicBezTo>
                    <a:pt x="14666" y="1402"/>
                    <a:pt x="14925" y="1427"/>
                    <a:pt x="14954" y="1477"/>
                  </a:cubicBezTo>
                  <a:cubicBezTo>
                    <a:pt x="14969" y="1502"/>
                    <a:pt x="15024" y="1524"/>
                    <a:pt x="15078" y="1524"/>
                  </a:cubicBezTo>
                  <a:cubicBezTo>
                    <a:pt x="15153" y="1524"/>
                    <a:pt x="15181" y="1499"/>
                    <a:pt x="15205" y="1410"/>
                  </a:cubicBezTo>
                  <a:cubicBezTo>
                    <a:pt x="15230" y="1320"/>
                    <a:pt x="15229" y="1284"/>
                    <a:pt x="15199" y="1242"/>
                  </a:cubicBezTo>
                  <a:cubicBezTo>
                    <a:pt x="15149" y="1172"/>
                    <a:pt x="15150" y="1042"/>
                    <a:pt x="15201" y="969"/>
                  </a:cubicBezTo>
                  <a:cubicBezTo>
                    <a:pt x="15233" y="924"/>
                    <a:pt x="15235" y="895"/>
                    <a:pt x="15210" y="845"/>
                  </a:cubicBezTo>
                  <a:cubicBezTo>
                    <a:pt x="15134" y="689"/>
                    <a:pt x="15222" y="669"/>
                    <a:pt x="16017" y="660"/>
                  </a:cubicBezTo>
                  <a:cubicBezTo>
                    <a:pt x="16468" y="655"/>
                    <a:pt x="16796" y="669"/>
                    <a:pt x="16805" y="694"/>
                  </a:cubicBezTo>
                  <a:cubicBezTo>
                    <a:pt x="16814" y="719"/>
                    <a:pt x="16842" y="714"/>
                    <a:pt x="16872" y="681"/>
                  </a:cubicBezTo>
                  <a:cubicBezTo>
                    <a:pt x="16947" y="602"/>
                    <a:pt x="16994" y="696"/>
                    <a:pt x="16998" y="937"/>
                  </a:cubicBezTo>
                  <a:cubicBezTo>
                    <a:pt x="16999" y="1044"/>
                    <a:pt x="17002" y="1220"/>
                    <a:pt x="17004" y="1328"/>
                  </a:cubicBezTo>
                  <a:lnTo>
                    <a:pt x="17008" y="1524"/>
                  </a:lnTo>
                  <a:lnTo>
                    <a:pt x="17076" y="1449"/>
                  </a:lnTo>
                  <a:cubicBezTo>
                    <a:pt x="17123" y="1396"/>
                    <a:pt x="17178" y="1380"/>
                    <a:pt x="17253" y="1397"/>
                  </a:cubicBezTo>
                  <a:lnTo>
                    <a:pt x="17361" y="1423"/>
                  </a:lnTo>
                  <a:lnTo>
                    <a:pt x="17361" y="1083"/>
                  </a:lnTo>
                  <a:cubicBezTo>
                    <a:pt x="17361" y="862"/>
                    <a:pt x="17373" y="731"/>
                    <a:pt x="17395" y="707"/>
                  </a:cubicBezTo>
                  <a:cubicBezTo>
                    <a:pt x="17414" y="687"/>
                    <a:pt x="17597" y="674"/>
                    <a:pt x="17802" y="677"/>
                  </a:cubicBezTo>
                  <a:lnTo>
                    <a:pt x="18177" y="683"/>
                  </a:lnTo>
                  <a:lnTo>
                    <a:pt x="18177" y="537"/>
                  </a:lnTo>
                  <a:cubicBezTo>
                    <a:pt x="18177" y="457"/>
                    <a:pt x="18187" y="365"/>
                    <a:pt x="18199" y="333"/>
                  </a:cubicBezTo>
                  <a:cubicBezTo>
                    <a:pt x="18211" y="301"/>
                    <a:pt x="18216" y="213"/>
                    <a:pt x="18209" y="138"/>
                  </a:cubicBezTo>
                  <a:lnTo>
                    <a:pt x="18197" y="0"/>
                  </a:lnTo>
                  <a:lnTo>
                    <a:pt x="10800" y="0"/>
                  </a:lnTo>
                  <a:lnTo>
                    <a:pt x="9098" y="0"/>
                  </a:lnTo>
                  <a:lnTo>
                    <a:pt x="0" y="0"/>
                  </a:lnTo>
                  <a:close/>
                  <a:moveTo>
                    <a:pt x="19181" y="0"/>
                  </a:moveTo>
                  <a:lnTo>
                    <a:pt x="19181" y="112"/>
                  </a:lnTo>
                  <a:cubicBezTo>
                    <a:pt x="19181" y="174"/>
                    <a:pt x="19169" y="239"/>
                    <a:pt x="19153" y="256"/>
                  </a:cubicBezTo>
                  <a:cubicBezTo>
                    <a:pt x="19133" y="276"/>
                    <a:pt x="19134" y="304"/>
                    <a:pt x="19154" y="346"/>
                  </a:cubicBezTo>
                  <a:cubicBezTo>
                    <a:pt x="19171" y="380"/>
                    <a:pt x="19180" y="467"/>
                    <a:pt x="19176" y="537"/>
                  </a:cubicBezTo>
                  <a:cubicBezTo>
                    <a:pt x="19168" y="654"/>
                    <a:pt x="19177" y="666"/>
                    <a:pt x="19263" y="677"/>
                  </a:cubicBezTo>
                  <a:cubicBezTo>
                    <a:pt x="19315" y="684"/>
                    <a:pt x="19391" y="701"/>
                    <a:pt x="19431" y="714"/>
                  </a:cubicBezTo>
                  <a:cubicBezTo>
                    <a:pt x="19472" y="726"/>
                    <a:pt x="19513" y="712"/>
                    <a:pt x="19522" y="686"/>
                  </a:cubicBezTo>
                  <a:cubicBezTo>
                    <a:pt x="19534" y="655"/>
                    <a:pt x="19620" y="647"/>
                    <a:pt x="19761" y="664"/>
                  </a:cubicBezTo>
                  <a:cubicBezTo>
                    <a:pt x="20029" y="696"/>
                    <a:pt x="20052" y="735"/>
                    <a:pt x="20044" y="1124"/>
                  </a:cubicBezTo>
                  <a:lnTo>
                    <a:pt x="20037" y="1403"/>
                  </a:lnTo>
                  <a:lnTo>
                    <a:pt x="20222" y="1410"/>
                  </a:lnTo>
                  <a:cubicBezTo>
                    <a:pt x="20323" y="1413"/>
                    <a:pt x="20417" y="1435"/>
                    <a:pt x="20433" y="1461"/>
                  </a:cubicBezTo>
                  <a:cubicBezTo>
                    <a:pt x="20449" y="1488"/>
                    <a:pt x="20465" y="1655"/>
                    <a:pt x="20467" y="1829"/>
                  </a:cubicBezTo>
                  <a:lnTo>
                    <a:pt x="20472" y="2147"/>
                  </a:lnTo>
                  <a:lnTo>
                    <a:pt x="20662" y="2141"/>
                  </a:lnTo>
                  <a:cubicBezTo>
                    <a:pt x="20767" y="2138"/>
                    <a:pt x="20867" y="2156"/>
                    <a:pt x="20886" y="2181"/>
                  </a:cubicBezTo>
                  <a:cubicBezTo>
                    <a:pt x="20923" y="2231"/>
                    <a:pt x="20905" y="2565"/>
                    <a:pt x="20861" y="2661"/>
                  </a:cubicBezTo>
                  <a:cubicBezTo>
                    <a:pt x="20846" y="2693"/>
                    <a:pt x="20846" y="2724"/>
                    <a:pt x="20861" y="2740"/>
                  </a:cubicBezTo>
                  <a:cubicBezTo>
                    <a:pt x="20893" y="2774"/>
                    <a:pt x="20925" y="3041"/>
                    <a:pt x="20904" y="3099"/>
                  </a:cubicBezTo>
                  <a:cubicBezTo>
                    <a:pt x="20895" y="3124"/>
                    <a:pt x="20886" y="3253"/>
                    <a:pt x="20883" y="3387"/>
                  </a:cubicBezTo>
                  <a:cubicBezTo>
                    <a:pt x="20878" y="3723"/>
                    <a:pt x="20842" y="3783"/>
                    <a:pt x="20648" y="3778"/>
                  </a:cubicBezTo>
                  <a:cubicBezTo>
                    <a:pt x="20561" y="3776"/>
                    <a:pt x="20478" y="3786"/>
                    <a:pt x="20465" y="3800"/>
                  </a:cubicBezTo>
                  <a:cubicBezTo>
                    <a:pt x="20451" y="3814"/>
                    <a:pt x="20444" y="3894"/>
                    <a:pt x="20448" y="3978"/>
                  </a:cubicBezTo>
                  <a:cubicBezTo>
                    <a:pt x="20482" y="4698"/>
                    <a:pt x="20486" y="5025"/>
                    <a:pt x="20460" y="5053"/>
                  </a:cubicBezTo>
                  <a:cubicBezTo>
                    <a:pt x="20444" y="5070"/>
                    <a:pt x="20436" y="5101"/>
                    <a:pt x="20444" y="5124"/>
                  </a:cubicBezTo>
                  <a:cubicBezTo>
                    <a:pt x="20466" y="5182"/>
                    <a:pt x="20368" y="5261"/>
                    <a:pt x="20307" y="5236"/>
                  </a:cubicBezTo>
                  <a:cubicBezTo>
                    <a:pt x="20232" y="5205"/>
                    <a:pt x="20185" y="5274"/>
                    <a:pt x="20175" y="5427"/>
                  </a:cubicBezTo>
                  <a:cubicBezTo>
                    <a:pt x="20169" y="5521"/>
                    <a:pt x="20148" y="5567"/>
                    <a:pt x="20105" y="5584"/>
                  </a:cubicBezTo>
                  <a:cubicBezTo>
                    <a:pt x="20049" y="5606"/>
                    <a:pt x="20045" y="5633"/>
                    <a:pt x="20045" y="5953"/>
                  </a:cubicBezTo>
                  <a:cubicBezTo>
                    <a:pt x="20045" y="6144"/>
                    <a:pt x="20047" y="6366"/>
                    <a:pt x="20049" y="6448"/>
                  </a:cubicBezTo>
                  <a:lnTo>
                    <a:pt x="20051" y="6598"/>
                  </a:lnTo>
                  <a:lnTo>
                    <a:pt x="20438" y="6605"/>
                  </a:lnTo>
                  <a:cubicBezTo>
                    <a:pt x="20651" y="6608"/>
                    <a:pt x="20868" y="6603"/>
                    <a:pt x="20920" y="6596"/>
                  </a:cubicBezTo>
                  <a:cubicBezTo>
                    <a:pt x="20972" y="6589"/>
                    <a:pt x="21100" y="6584"/>
                    <a:pt x="21203" y="6583"/>
                  </a:cubicBezTo>
                  <a:cubicBezTo>
                    <a:pt x="21354" y="6582"/>
                    <a:pt x="21396" y="6598"/>
                    <a:pt x="21420" y="6663"/>
                  </a:cubicBezTo>
                  <a:cubicBezTo>
                    <a:pt x="21443" y="6727"/>
                    <a:pt x="21437" y="6759"/>
                    <a:pt x="21387" y="6824"/>
                  </a:cubicBezTo>
                  <a:cubicBezTo>
                    <a:pt x="21349" y="6873"/>
                    <a:pt x="21331" y="6931"/>
                    <a:pt x="21341" y="6974"/>
                  </a:cubicBezTo>
                  <a:cubicBezTo>
                    <a:pt x="21345" y="6991"/>
                    <a:pt x="21344" y="7006"/>
                    <a:pt x="21343" y="7022"/>
                  </a:cubicBezTo>
                  <a:cubicBezTo>
                    <a:pt x="21371" y="6985"/>
                    <a:pt x="21411" y="6951"/>
                    <a:pt x="21454" y="6925"/>
                  </a:cubicBezTo>
                  <a:cubicBezTo>
                    <a:pt x="21455" y="6924"/>
                    <a:pt x="21455" y="6923"/>
                    <a:pt x="21456" y="6923"/>
                  </a:cubicBezTo>
                  <a:cubicBezTo>
                    <a:pt x="21460" y="6920"/>
                    <a:pt x="21464" y="6919"/>
                    <a:pt x="21468" y="6916"/>
                  </a:cubicBezTo>
                  <a:cubicBezTo>
                    <a:pt x="21472" y="6914"/>
                    <a:pt x="21476" y="6914"/>
                    <a:pt x="21480" y="6912"/>
                  </a:cubicBezTo>
                  <a:cubicBezTo>
                    <a:pt x="21490" y="6907"/>
                    <a:pt x="21501" y="6900"/>
                    <a:pt x="21510" y="6897"/>
                  </a:cubicBezTo>
                  <a:cubicBezTo>
                    <a:pt x="21510" y="6897"/>
                    <a:pt x="21511" y="6895"/>
                    <a:pt x="21512" y="6895"/>
                  </a:cubicBezTo>
                  <a:cubicBezTo>
                    <a:pt x="21532" y="6888"/>
                    <a:pt x="21549" y="6886"/>
                    <a:pt x="21559" y="6893"/>
                  </a:cubicBezTo>
                  <a:cubicBezTo>
                    <a:pt x="21563" y="6896"/>
                    <a:pt x="21567" y="6892"/>
                    <a:pt x="21570" y="6878"/>
                  </a:cubicBezTo>
                  <a:cubicBezTo>
                    <a:pt x="21574" y="6861"/>
                    <a:pt x="21577" y="6812"/>
                    <a:pt x="21580" y="6759"/>
                  </a:cubicBezTo>
                  <a:cubicBezTo>
                    <a:pt x="21585" y="6675"/>
                    <a:pt x="21590" y="6554"/>
                    <a:pt x="21593" y="6334"/>
                  </a:cubicBezTo>
                  <a:cubicBezTo>
                    <a:pt x="21599" y="5856"/>
                    <a:pt x="21599" y="4993"/>
                    <a:pt x="21599" y="3460"/>
                  </a:cubicBezTo>
                  <a:lnTo>
                    <a:pt x="21599" y="0"/>
                  </a:lnTo>
                  <a:lnTo>
                    <a:pt x="19181" y="0"/>
                  </a:lnTo>
                  <a:close/>
                  <a:moveTo>
                    <a:pt x="20627" y="6747"/>
                  </a:moveTo>
                  <a:cubicBezTo>
                    <a:pt x="20625" y="6750"/>
                    <a:pt x="20627" y="6760"/>
                    <a:pt x="20632" y="6774"/>
                  </a:cubicBezTo>
                  <a:cubicBezTo>
                    <a:pt x="20642" y="6802"/>
                    <a:pt x="20637" y="6838"/>
                    <a:pt x="20622" y="6854"/>
                  </a:cubicBezTo>
                  <a:cubicBezTo>
                    <a:pt x="20606" y="6870"/>
                    <a:pt x="20601" y="6904"/>
                    <a:pt x="20610" y="6929"/>
                  </a:cubicBezTo>
                  <a:cubicBezTo>
                    <a:pt x="20619" y="6955"/>
                    <a:pt x="20634" y="6964"/>
                    <a:pt x="20643" y="6949"/>
                  </a:cubicBezTo>
                  <a:cubicBezTo>
                    <a:pt x="20672" y="6899"/>
                    <a:pt x="20671" y="6786"/>
                    <a:pt x="20642" y="6755"/>
                  </a:cubicBezTo>
                  <a:cubicBezTo>
                    <a:pt x="20634" y="6746"/>
                    <a:pt x="20629" y="6743"/>
                    <a:pt x="20627" y="6747"/>
                  </a:cubicBezTo>
                  <a:close/>
                  <a:moveTo>
                    <a:pt x="21593" y="7116"/>
                  </a:moveTo>
                  <a:cubicBezTo>
                    <a:pt x="21589" y="7111"/>
                    <a:pt x="21579" y="7134"/>
                    <a:pt x="21561" y="7172"/>
                  </a:cubicBezTo>
                  <a:cubicBezTo>
                    <a:pt x="21560" y="7174"/>
                    <a:pt x="21560" y="7172"/>
                    <a:pt x="21559" y="7174"/>
                  </a:cubicBezTo>
                  <a:cubicBezTo>
                    <a:pt x="21559" y="7175"/>
                    <a:pt x="21559" y="7176"/>
                    <a:pt x="21559" y="7176"/>
                  </a:cubicBezTo>
                  <a:cubicBezTo>
                    <a:pt x="21558" y="7177"/>
                    <a:pt x="21558" y="7178"/>
                    <a:pt x="21558" y="7179"/>
                  </a:cubicBezTo>
                  <a:cubicBezTo>
                    <a:pt x="21536" y="7227"/>
                    <a:pt x="21518" y="7295"/>
                    <a:pt x="21518" y="7329"/>
                  </a:cubicBezTo>
                  <a:cubicBezTo>
                    <a:pt x="21518" y="7357"/>
                    <a:pt x="21523" y="7369"/>
                    <a:pt x="21528" y="7376"/>
                  </a:cubicBezTo>
                  <a:cubicBezTo>
                    <a:pt x="21530" y="7377"/>
                    <a:pt x="21530" y="7380"/>
                    <a:pt x="21531" y="7381"/>
                  </a:cubicBezTo>
                  <a:cubicBezTo>
                    <a:pt x="21534" y="7382"/>
                    <a:pt x="21537" y="7378"/>
                    <a:pt x="21540" y="7376"/>
                  </a:cubicBezTo>
                  <a:cubicBezTo>
                    <a:pt x="21544" y="7375"/>
                    <a:pt x="21549" y="7373"/>
                    <a:pt x="21554" y="7368"/>
                  </a:cubicBezTo>
                  <a:cubicBezTo>
                    <a:pt x="21554" y="7367"/>
                    <a:pt x="21554" y="7366"/>
                    <a:pt x="21554" y="7365"/>
                  </a:cubicBezTo>
                  <a:cubicBezTo>
                    <a:pt x="21571" y="7339"/>
                    <a:pt x="21589" y="7284"/>
                    <a:pt x="21593" y="7219"/>
                  </a:cubicBezTo>
                  <a:cubicBezTo>
                    <a:pt x="21597" y="7155"/>
                    <a:pt x="21597" y="7122"/>
                    <a:pt x="21593" y="7116"/>
                  </a:cubicBezTo>
                  <a:close/>
                  <a:moveTo>
                    <a:pt x="21599" y="8745"/>
                  </a:moveTo>
                  <a:lnTo>
                    <a:pt x="21558" y="8879"/>
                  </a:lnTo>
                  <a:cubicBezTo>
                    <a:pt x="21527" y="8979"/>
                    <a:pt x="21526" y="9027"/>
                    <a:pt x="21549" y="9074"/>
                  </a:cubicBezTo>
                  <a:cubicBezTo>
                    <a:pt x="21595" y="9168"/>
                    <a:pt x="21600" y="9157"/>
                    <a:pt x="21599" y="8943"/>
                  </a:cubicBezTo>
                  <a:lnTo>
                    <a:pt x="21599" y="8745"/>
                  </a:lnTo>
                  <a:close/>
                  <a:moveTo>
                    <a:pt x="21317" y="9253"/>
                  </a:moveTo>
                  <a:cubicBezTo>
                    <a:pt x="21307" y="9256"/>
                    <a:pt x="21301" y="9265"/>
                    <a:pt x="21301" y="9278"/>
                  </a:cubicBezTo>
                  <a:cubicBezTo>
                    <a:pt x="21301" y="9301"/>
                    <a:pt x="21334" y="9371"/>
                    <a:pt x="21374" y="9435"/>
                  </a:cubicBezTo>
                  <a:cubicBezTo>
                    <a:pt x="21432" y="9526"/>
                    <a:pt x="21446" y="9584"/>
                    <a:pt x="21408" y="9618"/>
                  </a:cubicBezTo>
                  <a:cubicBezTo>
                    <a:pt x="21390" y="9635"/>
                    <a:pt x="21357" y="9645"/>
                    <a:pt x="21311" y="9650"/>
                  </a:cubicBezTo>
                  <a:cubicBezTo>
                    <a:pt x="21265" y="9656"/>
                    <a:pt x="21205" y="9656"/>
                    <a:pt x="21130" y="9652"/>
                  </a:cubicBezTo>
                  <a:cubicBezTo>
                    <a:pt x="20992" y="9645"/>
                    <a:pt x="20869" y="9620"/>
                    <a:pt x="20854" y="9596"/>
                  </a:cubicBezTo>
                  <a:cubicBezTo>
                    <a:pt x="20840" y="9573"/>
                    <a:pt x="20763" y="9553"/>
                    <a:pt x="20685" y="9553"/>
                  </a:cubicBezTo>
                  <a:cubicBezTo>
                    <a:pt x="20607" y="9553"/>
                    <a:pt x="20536" y="9534"/>
                    <a:pt x="20527" y="9508"/>
                  </a:cubicBezTo>
                  <a:cubicBezTo>
                    <a:pt x="20517" y="9483"/>
                    <a:pt x="20491" y="9461"/>
                    <a:pt x="20469" y="9461"/>
                  </a:cubicBezTo>
                  <a:cubicBezTo>
                    <a:pt x="20457" y="9461"/>
                    <a:pt x="20449" y="9468"/>
                    <a:pt x="20444" y="9476"/>
                  </a:cubicBezTo>
                  <a:cubicBezTo>
                    <a:pt x="20441" y="9484"/>
                    <a:pt x="20440" y="9496"/>
                    <a:pt x="20444" y="9508"/>
                  </a:cubicBezTo>
                  <a:cubicBezTo>
                    <a:pt x="20454" y="9534"/>
                    <a:pt x="20465" y="9714"/>
                    <a:pt x="20469" y="9908"/>
                  </a:cubicBezTo>
                  <a:lnTo>
                    <a:pt x="20475" y="10261"/>
                  </a:lnTo>
                  <a:lnTo>
                    <a:pt x="20641" y="10258"/>
                  </a:lnTo>
                  <a:cubicBezTo>
                    <a:pt x="20753" y="10256"/>
                    <a:pt x="20819" y="10268"/>
                    <a:pt x="20857" y="10325"/>
                  </a:cubicBezTo>
                  <a:cubicBezTo>
                    <a:pt x="20895" y="10382"/>
                    <a:pt x="20906" y="10485"/>
                    <a:pt x="20912" y="10667"/>
                  </a:cubicBezTo>
                  <a:cubicBezTo>
                    <a:pt x="20918" y="10828"/>
                    <a:pt x="20934" y="10972"/>
                    <a:pt x="20948" y="10987"/>
                  </a:cubicBezTo>
                  <a:cubicBezTo>
                    <a:pt x="20962" y="11002"/>
                    <a:pt x="21044" y="11010"/>
                    <a:pt x="21130" y="11004"/>
                  </a:cubicBezTo>
                  <a:cubicBezTo>
                    <a:pt x="21216" y="10998"/>
                    <a:pt x="21300" y="11013"/>
                    <a:pt x="21319" y="11039"/>
                  </a:cubicBezTo>
                  <a:cubicBezTo>
                    <a:pt x="21340" y="11069"/>
                    <a:pt x="21350" y="11194"/>
                    <a:pt x="21344" y="11402"/>
                  </a:cubicBezTo>
                  <a:cubicBezTo>
                    <a:pt x="21342" y="11486"/>
                    <a:pt x="21341" y="11551"/>
                    <a:pt x="21343" y="11602"/>
                  </a:cubicBezTo>
                  <a:cubicBezTo>
                    <a:pt x="21345" y="11653"/>
                    <a:pt x="21349" y="11689"/>
                    <a:pt x="21358" y="11713"/>
                  </a:cubicBezTo>
                  <a:cubicBezTo>
                    <a:pt x="21375" y="11762"/>
                    <a:pt x="21407" y="11761"/>
                    <a:pt x="21461" y="11737"/>
                  </a:cubicBezTo>
                  <a:cubicBezTo>
                    <a:pt x="21498" y="11721"/>
                    <a:pt x="21523" y="11738"/>
                    <a:pt x="21534" y="11787"/>
                  </a:cubicBezTo>
                  <a:cubicBezTo>
                    <a:pt x="21584" y="12011"/>
                    <a:pt x="21599" y="11745"/>
                    <a:pt x="21599" y="10596"/>
                  </a:cubicBezTo>
                  <a:cubicBezTo>
                    <a:pt x="21599" y="9971"/>
                    <a:pt x="21600" y="9657"/>
                    <a:pt x="21593" y="9500"/>
                  </a:cubicBezTo>
                  <a:cubicBezTo>
                    <a:pt x="21592" y="9486"/>
                    <a:pt x="21591" y="9489"/>
                    <a:pt x="21590" y="9478"/>
                  </a:cubicBezTo>
                  <a:cubicBezTo>
                    <a:pt x="21587" y="9423"/>
                    <a:pt x="21582" y="9379"/>
                    <a:pt x="21575" y="9364"/>
                  </a:cubicBezTo>
                  <a:cubicBezTo>
                    <a:pt x="21571" y="9355"/>
                    <a:pt x="21568" y="9352"/>
                    <a:pt x="21563" y="9351"/>
                  </a:cubicBezTo>
                  <a:cubicBezTo>
                    <a:pt x="21558" y="9351"/>
                    <a:pt x="21552" y="9353"/>
                    <a:pt x="21545" y="9356"/>
                  </a:cubicBezTo>
                  <a:cubicBezTo>
                    <a:pt x="21515" y="9369"/>
                    <a:pt x="21473" y="9357"/>
                    <a:pt x="21453" y="9328"/>
                  </a:cubicBezTo>
                  <a:cubicBezTo>
                    <a:pt x="21430" y="9296"/>
                    <a:pt x="21396" y="9275"/>
                    <a:pt x="21367" y="9263"/>
                  </a:cubicBezTo>
                  <a:cubicBezTo>
                    <a:pt x="21348" y="9256"/>
                    <a:pt x="21329" y="9249"/>
                    <a:pt x="21317" y="9253"/>
                  </a:cubicBezTo>
                  <a:close/>
                  <a:moveTo>
                    <a:pt x="18336" y="15638"/>
                  </a:moveTo>
                  <a:lnTo>
                    <a:pt x="18432" y="15763"/>
                  </a:lnTo>
                  <a:cubicBezTo>
                    <a:pt x="18510" y="15864"/>
                    <a:pt x="18523" y="15902"/>
                    <a:pt x="18502" y="15971"/>
                  </a:cubicBezTo>
                  <a:cubicBezTo>
                    <a:pt x="18487" y="16018"/>
                    <a:pt x="18451" y="16069"/>
                    <a:pt x="18421" y="16085"/>
                  </a:cubicBezTo>
                  <a:cubicBezTo>
                    <a:pt x="18284" y="16159"/>
                    <a:pt x="18432" y="16339"/>
                    <a:pt x="18628" y="16339"/>
                  </a:cubicBezTo>
                  <a:cubicBezTo>
                    <a:pt x="18744" y="16339"/>
                    <a:pt x="18796" y="16476"/>
                    <a:pt x="18736" y="16622"/>
                  </a:cubicBezTo>
                  <a:cubicBezTo>
                    <a:pt x="18712" y="16681"/>
                    <a:pt x="18701" y="16773"/>
                    <a:pt x="18710" y="16848"/>
                  </a:cubicBezTo>
                  <a:cubicBezTo>
                    <a:pt x="18730" y="17012"/>
                    <a:pt x="18677" y="17062"/>
                    <a:pt x="18604" y="16953"/>
                  </a:cubicBezTo>
                  <a:cubicBezTo>
                    <a:pt x="18573" y="16906"/>
                    <a:pt x="18556" y="16893"/>
                    <a:pt x="18566" y="16923"/>
                  </a:cubicBezTo>
                  <a:cubicBezTo>
                    <a:pt x="18597" y="17014"/>
                    <a:pt x="18547" y="17030"/>
                    <a:pt x="18177" y="17050"/>
                  </a:cubicBezTo>
                  <a:cubicBezTo>
                    <a:pt x="17880" y="17066"/>
                    <a:pt x="17817" y="17059"/>
                    <a:pt x="17805" y="17003"/>
                  </a:cubicBezTo>
                  <a:cubicBezTo>
                    <a:pt x="17791" y="16945"/>
                    <a:pt x="17781" y="16946"/>
                    <a:pt x="17738" y="17013"/>
                  </a:cubicBezTo>
                  <a:cubicBezTo>
                    <a:pt x="17695" y="17078"/>
                    <a:pt x="17670" y="17083"/>
                    <a:pt x="17593" y="17044"/>
                  </a:cubicBezTo>
                  <a:cubicBezTo>
                    <a:pt x="17527" y="17009"/>
                    <a:pt x="17492" y="17009"/>
                    <a:pt x="17471" y="17046"/>
                  </a:cubicBezTo>
                  <a:cubicBezTo>
                    <a:pt x="17449" y="17083"/>
                    <a:pt x="17428" y="17084"/>
                    <a:pt x="17394" y="17048"/>
                  </a:cubicBezTo>
                  <a:cubicBezTo>
                    <a:pt x="17363" y="17015"/>
                    <a:pt x="17324" y="17013"/>
                    <a:pt x="17280" y="17041"/>
                  </a:cubicBezTo>
                  <a:cubicBezTo>
                    <a:pt x="17243" y="17065"/>
                    <a:pt x="17154" y="17075"/>
                    <a:pt x="17084" y="17065"/>
                  </a:cubicBezTo>
                  <a:cubicBezTo>
                    <a:pt x="16971" y="17049"/>
                    <a:pt x="16959" y="17056"/>
                    <a:pt x="16981" y="17125"/>
                  </a:cubicBezTo>
                  <a:cubicBezTo>
                    <a:pt x="17015" y="17231"/>
                    <a:pt x="16982" y="17541"/>
                    <a:pt x="16934" y="17572"/>
                  </a:cubicBezTo>
                  <a:cubicBezTo>
                    <a:pt x="16913" y="17586"/>
                    <a:pt x="16868" y="17573"/>
                    <a:pt x="16834" y="17542"/>
                  </a:cubicBezTo>
                  <a:cubicBezTo>
                    <a:pt x="16801" y="17512"/>
                    <a:pt x="16726" y="17493"/>
                    <a:pt x="16669" y="17501"/>
                  </a:cubicBezTo>
                  <a:cubicBezTo>
                    <a:pt x="16582" y="17514"/>
                    <a:pt x="16563" y="17535"/>
                    <a:pt x="16555" y="17630"/>
                  </a:cubicBezTo>
                  <a:cubicBezTo>
                    <a:pt x="16549" y="17693"/>
                    <a:pt x="16535" y="17759"/>
                    <a:pt x="16525" y="17774"/>
                  </a:cubicBezTo>
                  <a:cubicBezTo>
                    <a:pt x="16488" y="17828"/>
                    <a:pt x="16042" y="17749"/>
                    <a:pt x="16049" y="17691"/>
                  </a:cubicBezTo>
                  <a:cubicBezTo>
                    <a:pt x="16057" y="17621"/>
                    <a:pt x="15894" y="17624"/>
                    <a:pt x="15842" y="17695"/>
                  </a:cubicBezTo>
                  <a:cubicBezTo>
                    <a:pt x="15821" y="17723"/>
                    <a:pt x="15704" y="17752"/>
                    <a:pt x="15583" y="17757"/>
                  </a:cubicBezTo>
                  <a:cubicBezTo>
                    <a:pt x="14590" y="17801"/>
                    <a:pt x="14291" y="17785"/>
                    <a:pt x="14290" y="17699"/>
                  </a:cubicBezTo>
                  <a:cubicBezTo>
                    <a:pt x="14289" y="17650"/>
                    <a:pt x="14453" y="17595"/>
                    <a:pt x="14698" y="17564"/>
                  </a:cubicBezTo>
                  <a:cubicBezTo>
                    <a:pt x="14780" y="17553"/>
                    <a:pt x="14867" y="17536"/>
                    <a:pt x="14889" y="17523"/>
                  </a:cubicBezTo>
                  <a:cubicBezTo>
                    <a:pt x="14911" y="17510"/>
                    <a:pt x="15331" y="17404"/>
                    <a:pt x="15823" y="17289"/>
                  </a:cubicBezTo>
                  <a:cubicBezTo>
                    <a:pt x="16314" y="17173"/>
                    <a:pt x="16720" y="17073"/>
                    <a:pt x="16724" y="17065"/>
                  </a:cubicBezTo>
                  <a:cubicBezTo>
                    <a:pt x="16729" y="17057"/>
                    <a:pt x="16737" y="16972"/>
                    <a:pt x="16741" y="16876"/>
                  </a:cubicBezTo>
                  <a:cubicBezTo>
                    <a:pt x="16745" y="16780"/>
                    <a:pt x="16758" y="16690"/>
                    <a:pt x="16771" y="16676"/>
                  </a:cubicBezTo>
                  <a:cubicBezTo>
                    <a:pt x="16785" y="16662"/>
                    <a:pt x="16919" y="16653"/>
                    <a:pt x="17071" y="16657"/>
                  </a:cubicBezTo>
                  <a:cubicBezTo>
                    <a:pt x="17547" y="16669"/>
                    <a:pt x="17800" y="16510"/>
                    <a:pt x="18118" y="15993"/>
                  </a:cubicBezTo>
                  <a:lnTo>
                    <a:pt x="18336" y="15638"/>
                  </a:lnTo>
                  <a:close/>
                  <a:moveTo>
                    <a:pt x="16403" y="17370"/>
                  </a:moveTo>
                  <a:cubicBezTo>
                    <a:pt x="16384" y="17383"/>
                    <a:pt x="16400" y="17392"/>
                    <a:pt x="16437" y="17392"/>
                  </a:cubicBezTo>
                  <a:cubicBezTo>
                    <a:pt x="16475" y="17392"/>
                    <a:pt x="16490" y="17383"/>
                    <a:pt x="16471" y="17370"/>
                  </a:cubicBezTo>
                  <a:cubicBezTo>
                    <a:pt x="16453" y="17357"/>
                    <a:pt x="16422" y="17357"/>
                    <a:pt x="16403" y="17370"/>
                  </a:cubicBezTo>
                  <a:close/>
                  <a:moveTo>
                    <a:pt x="14173" y="17688"/>
                  </a:moveTo>
                  <a:cubicBezTo>
                    <a:pt x="14248" y="17674"/>
                    <a:pt x="14359" y="17747"/>
                    <a:pt x="14359" y="17841"/>
                  </a:cubicBezTo>
                  <a:cubicBezTo>
                    <a:pt x="14359" y="17905"/>
                    <a:pt x="14338" y="17934"/>
                    <a:pt x="14287" y="17944"/>
                  </a:cubicBezTo>
                  <a:cubicBezTo>
                    <a:pt x="14241" y="17953"/>
                    <a:pt x="14209" y="17995"/>
                    <a:pt x="14200" y="18056"/>
                  </a:cubicBezTo>
                  <a:cubicBezTo>
                    <a:pt x="14190" y="18117"/>
                    <a:pt x="14171" y="18142"/>
                    <a:pt x="14145" y="18125"/>
                  </a:cubicBezTo>
                  <a:cubicBezTo>
                    <a:pt x="14118" y="18107"/>
                    <a:pt x="14102" y="18132"/>
                    <a:pt x="14096" y="18200"/>
                  </a:cubicBezTo>
                  <a:cubicBezTo>
                    <a:pt x="14090" y="18267"/>
                    <a:pt x="14065" y="18305"/>
                    <a:pt x="14020" y="18316"/>
                  </a:cubicBezTo>
                  <a:cubicBezTo>
                    <a:pt x="13983" y="18325"/>
                    <a:pt x="13933" y="18357"/>
                    <a:pt x="13908" y="18387"/>
                  </a:cubicBezTo>
                  <a:cubicBezTo>
                    <a:pt x="13878" y="18422"/>
                    <a:pt x="13799" y="18431"/>
                    <a:pt x="13682" y="18415"/>
                  </a:cubicBezTo>
                  <a:cubicBezTo>
                    <a:pt x="13552" y="18396"/>
                    <a:pt x="13501" y="18406"/>
                    <a:pt x="13491" y="18449"/>
                  </a:cubicBezTo>
                  <a:cubicBezTo>
                    <a:pt x="13474" y="18527"/>
                    <a:pt x="13012" y="18531"/>
                    <a:pt x="12966" y="18453"/>
                  </a:cubicBezTo>
                  <a:cubicBezTo>
                    <a:pt x="12916" y="18368"/>
                    <a:pt x="12669" y="18358"/>
                    <a:pt x="12650" y="18441"/>
                  </a:cubicBezTo>
                  <a:cubicBezTo>
                    <a:pt x="12632" y="18520"/>
                    <a:pt x="12443" y="18533"/>
                    <a:pt x="12398" y="18458"/>
                  </a:cubicBezTo>
                  <a:cubicBezTo>
                    <a:pt x="12379" y="18424"/>
                    <a:pt x="12348" y="18428"/>
                    <a:pt x="12299" y="18466"/>
                  </a:cubicBezTo>
                  <a:cubicBezTo>
                    <a:pt x="12243" y="18509"/>
                    <a:pt x="12192" y="18507"/>
                    <a:pt x="12066" y="18462"/>
                  </a:cubicBezTo>
                  <a:cubicBezTo>
                    <a:pt x="11973" y="18429"/>
                    <a:pt x="11889" y="18422"/>
                    <a:pt x="11869" y="18445"/>
                  </a:cubicBezTo>
                  <a:cubicBezTo>
                    <a:pt x="11848" y="18467"/>
                    <a:pt x="11802" y="18486"/>
                    <a:pt x="11765" y="18488"/>
                  </a:cubicBezTo>
                  <a:cubicBezTo>
                    <a:pt x="11727" y="18490"/>
                    <a:pt x="11542" y="18509"/>
                    <a:pt x="11354" y="18529"/>
                  </a:cubicBezTo>
                  <a:cubicBezTo>
                    <a:pt x="11109" y="18555"/>
                    <a:pt x="11005" y="18548"/>
                    <a:pt x="10992" y="18512"/>
                  </a:cubicBezTo>
                  <a:cubicBezTo>
                    <a:pt x="10982" y="18483"/>
                    <a:pt x="10989" y="18451"/>
                    <a:pt x="11008" y="18441"/>
                  </a:cubicBezTo>
                  <a:cubicBezTo>
                    <a:pt x="11094" y="18395"/>
                    <a:pt x="13483" y="17856"/>
                    <a:pt x="13496" y="17880"/>
                  </a:cubicBezTo>
                  <a:cubicBezTo>
                    <a:pt x="13505" y="17894"/>
                    <a:pt x="13524" y="17889"/>
                    <a:pt x="13541" y="17867"/>
                  </a:cubicBezTo>
                  <a:cubicBezTo>
                    <a:pt x="13591" y="17799"/>
                    <a:pt x="13876" y="17757"/>
                    <a:pt x="13897" y="17815"/>
                  </a:cubicBezTo>
                  <a:cubicBezTo>
                    <a:pt x="13922" y="17883"/>
                    <a:pt x="14077" y="17825"/>
                    <a:pt x="14116" y="17733"/>
                  </a:cubicBezTo>
                  <a:cubicBezTo>
                    <a:pt x="14128" y="17707"/>
                    <a:pt x="14148" y="17693"/>
                    <a:pt x="14173" y="17688"/>
                  </a:cubicBezTo>
                  <a:close/>
                  <a:moveTo>
                    <a:pt x="5610" y="18509"/>
                  </a:moveTo>
                  <a:lnTo>
                    <a:pt x="5426" y="18518"/>
                  </a:lnTo>
                  <a:lnTo>
                    <a:pt x="5243" y="18524"/>
                  </a:lnTo>
                  <a:lnTo>
                    <a:pt x="5243" y="18840"/>
                  </a:lnTo>
                  <a:lnTo>
                    <a:pt x="5243" y="19154"/>
                  </a:lnTo>
                  <a:lnTo>
                    <a:pt x="5420" y="19154"/>
                  </a:lnTo>
                  <a:cubicBezTo>
                    <a:pt x="5617" y="19154"/>
                    <a:pt x="5597" y="19200"/>
                    <a:pt x="5606" y="18729"/>
                  </a:cubicBezTo>
                  <a:lnTo>
                    <a:pt x="5610" y="18509"/>
                  </a:lnTo>
                  <a:close/>
                  <a:moveTo>
                    <a:pt x="5022" y="18845"/>
                  </a:moveTo>
                  <a:cubicBezTo>
                    <a:pt x="5000" y="18859"/>
                    <a:pt x="5005" y="18870"/>
                    <a:pt x="5037" y="18873"/>
                  </a:cubicBezTo>
                  <a:cubicBezTo>
                    <a:pt x="5065" y="18875"/>
                    <a:pt x="5083" y="18864"/>
                    <a:pt x="5073" y="18849"/>
                  </a:cubicBezTo>
                  <a:cubicBezTo>
                    <a:pt x="5064" y="18834"/>
                    <a:pt x="5041" y="18831"/>
                    <a:pt x="5022" y="18845"/>
                  </a:cubicBezTo>
                  <a:close/>
                  <a:moveTo>
                    <a:pt x="6094" y="19477"/>
                  </a:moveTo>
                  <a:cubicBezTo>
                    <a:pt x="6071" y="19476"/>
                    <a:pt x="6069" y="19518"/>
                    <a:pt x="6087" y="19621"/>
                  </a:cubicBezTo>
                  <a:cubicBezTo>
                    <a:pt x="6107" y="19741"/>
                    <a:pt x="6103" y="19767"/>
                    <a:pt x="6061" y="19786"/>
                  </a:cubicBezTo>
                  <a:cubicBezTo>
                    <a:pt x="5986" y="19819"/>
                    <a:pt x="5956" y="20294"/>
                    <a:pt x="6023" y="20379"/>
                  </a:cubicBezTo>
                  <a:cubicBezTo>
                    <a:pt x="6069" y="20437"/>
                    <a:pt x="6070" y="20441"/>
                    <a:pt x="6023" y="20472"/>
                  </a:cubicBezTo>
                  <a:cubicBezTo>
                    <a:pt x="5977" y="20502"/>
                    <a:pt x="5978" y="20507"/>
                    <a:pt x="6027" y="20566"/>
                  </a:cubicBezTo>
                  <a:cubicBezTo>
                    <a:pt x="6063" y="20608"/>
                    <a:pt x="6086" y="20708"/>
                    <a:pt x="6098" y="20878"/>
                  </a:cubicBezTo>
                  <a:cubicBezTo>
                    <a:pt x="6112" y="21071"/>
                    <a:pt x="6126" y="21127"/>
                    <a:pt x="6160" y="21119"/>
                  </a:cubicBezTo>
                  <a:cubicBezTo>
                    <a:pt x="6212" y="21106"/>
                    <a:pt x="6226" y="21014"/>
                    <a:pt x="6232" y="20682"/>
                  </a:cubicBezTo>
                  <a:cubicBezTo>
                    <a:pt x="6236" y="20472"/>
                    <a:pt x="6248" y="20420"/>
                    <a:pt x="6312" y="20334"/>
                  </a:cubicBezTo>
                  <a:lnTo>
                    <a:pt x="6386" y="20233"/>
                  </a:lnTo>
                  <a:lnTo>
                    <a:pt x="6331" y="20113"/>
                  </a:lnTo>
                  <a:cubicBezTo>
                    <a:pt x="6300" y="20047"/>
                    <a:pt x="6276" y="19963"/>
                    <a:pt x="6276" y="19928"/>
                  </a:cubicBezTo>
                  <a:cubicBezTo>
                    <a:pt x="6276" y="19893"/>
                    <a:pt x="6264" y="19844"/>
                    <a:pt x="6249" y="19818"/>
                  </a:cubicBezTo>
                  <a:cubicBezTo>
                    <a:pt x="6233" y="19792"/>
                    <a:pt x="6215" y="19721"/>
                    <a:pt x="6208" y="19661"/>
                  </a:cubicBezTo>
                  <a:cubicBezTo>
                    <a:pt x="6195" y="19550"/>
                    <a:pt x="6151" y="19478"/>
                    <a:pt x="6094" y="19477"/>
                  </a:cubicBezTo>
                  <a:close/>
                  <a:moveTo>
                    <a:pt x="5944" y="20687"/>
                  </a:moveTo>
                  <a:cubicBezTo>
                    <a:pt x="5940" y="20683"/>
                    <a:pt x="5933" y="20695"/>
                    <a:pt x="5922" y="20723"/>
                  </a:cubicBezTo>
                  <a:cubicBezTo>
                    <a:pt x="5882" y="20828"/>
                    <a:pt x="5891" y="20900"/>
                    <a:pt x="5944" y="20923"/>
                  </a:cubicBezTo>
                  <a:cubicBezTo>
                    <a:pt x="5970" y="20935"/>
                    <a:pt x="5996" y="20946"/>
                    <a:pt x="6003" y="20949"/>
                  </a:cubicBezTo>
                  <a:cubicBezTo>
                    <a:pt x="6010" y="20952"/>
                    <a:pt x="6000" y="20930"/>
                    <a:pt x="5982" y="20899"/>
                  </a:cubicBezTo>
                  <a:cubicBezTo>
                    <a:pt x="5964" y="20869"/>
                    <a:pt x="5950" y="20801"/>
                    <a:pt x="5950" y="20749"/>
                  </a:cubicBezTo>
                  <a:cubicBezTo>
                    <a:pt x="5950" y="20710"/>
                    <a:pt x="5948" y="20690"/>
                    <a:pt x="5944" y="2068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17" name="Group 363"/>
            <p:cNvGrpSpPr/>
            <p:nvPr/>
          </p:nvGrpSpPr>
          <p:grpSpPr>
            <a:xfrm>
              <a:off x="14896879" y="8725097"/>
              <a:ext cx="2327911" cy="818990"/>
              <a:chOff x="0" y="0"/>
              <a:chExt cx="2327909" cy="818989"/>
            </a:xfrm>
          </p:grpSpPr>
          <p:sp>
            <p:nvSpPr>
              <p:cNvPr id="25" name="Shape 362"/>
              <p:cNvSpPr/>
              <p:nvPr/>
            </p:nvSpPr>
            <p:spPr>
              <a:xfrm>
                <a:off x="44451" y="44451"/>
                <a:ext cx="2239008" cy="674905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6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ATLAS</a:t>
                </a: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6" name="Picture 25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2327909" cy="818989"/>
              </a:xfrm>
              <a:prstGeom prst="rect">
                <a:avLst/>
              </a:prstGeom>
              <a:effectLst/>
            </p:spPr>
          </p:pic>
        </p:grpSp>
        <p:pic>
          <p:nvPicPr>
            <p:cNvPr id="18" name="Picture 17"/>
            <p:cNvPicPr>
              <a:picLocks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16782407" y="2723084"/>
              <a:ext cx="5929771" cy="1103625"/>
            </a:xfrm>
            <a:prstGeom prst="rect">
              <a:avLst/>
            </a:prstGeom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19" name="Group 367"/>
            <p:cNvGrpSpPr/>
            <p:nvPr/>
          </p:nvGrpSpPr>
          <p:grpSpPr>
            <a:xfrm>
              <a:off x="10140514" y="8224866"/>
              <a:ext cx="2327910" cy="794863"/>
              <a:chOff x="0" y="3"/>
              <a:chExt cx="2327909" cy="794862"/>
            </a:xfrm>
          </p:grpSpPr>
          <p:sp>
            <p:nvSpPr>
              <p:cNvPr id="23" name="Shape 366"/>
              <p:cNvSpPr/>
              <p:nvPr/>
            </p:nvSpPr>
            <p:spPr>
              <a:xfrm>
                <a:off x="44451" y="44454"/>
                <a:ext cx="2239012" cy="674906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6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ALICE</a:t>
                </a: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4" name="Picture 23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0" y="3"/>
                <a:ext cx="2327909" cy="794862"/>
              </a:xfrm>
              <a:prstGeom prst="rect">
                <a:avLst/>
              </a:prstGeom>
              <a:effectLst/>
            </p:spPr>
          </p:pic>
        </p:grpSp>
        <p:grpSp>
          <p:nvGrpSpPr>
            <p:cNvPr id="20" name="Group 370"/>
            <p:cNvGrpSpPr/>
            <p:nvPr/>
          </p:nvGrpSpPr>
          <p:grpSpPr>
            <a:xfrm>
              <a:off x="21100602" y="6030690"/>
              <a:ext cx="2327910" cy="870911"/>
              <a:chOff x="0" y="3"/>
              <a:chExt cx="2327909" cy="870910"/>
            </a:xfrm>
          </p:grpSpPr>
          <p:sp>
            <p:nvSpPr>
              <p:cNvPr id="21" name="Shape 369"/>
              <p:cNvSpPr/>
              <p:nvPr/>
            </p:nvSpPr>
            <p:spPr>
              <a:xfrm>
                <a:off x="44451" y="44454"/>
                <a:ext cx="2239012" cy="674904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6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LHCb</a:t>
                </a: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2" name="Picture 21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0" y="3"/>
                <a:ext cx="2327909" cy="870910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32" name="pasted-image.png"/>
          <p:cNvPicPr>
            <a:picLocks noChangeAspect="1"/>
          </p:cNvPicPr>
          <p:nvPr/>
        </p:nvPicPr>
        <p:blipFill>
          <a:blip r:embed="rId10" cstate="print">
            <a:extLst/>
          </a:blip>
          <a:srcRect t="24590"/>
          <a:stretch>
            <a:fillRect/>
          </a:stretch>
        </p:blipFill>
        <p:spPr>
          <a:xfrm>
            <a:off x="3060466" y="2866198"/>
            <a:ext cx="3974712" cy="1474118"/>
          </a:xfrm>
          <a:prstGeom prst="rect">
            <a:avLst/>
          </a:prstGeom>
          <a:solidFill>
            <a:srgbClr val="E3D88B"/>
          </a:solidFill>
          <a:ln w="12700"/>
        </p:spPr>
      </p:pic>
      <p:sp>
        <p:nvSpPr>
          <p:cNvPr id="33" name="Shape 329"/>
          <p:cNvSpPr/>
          <p:nvPr/>
        </p:nvSpPr>
        <p:spPr>
          <a:xfrm>
            <a:off x="3121815" y="2993168"/>
            <a:ext cx="1090042" cy="196208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>
              <a:defRPr sz="2200" b="0" i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171446"/>
            <a:r>
              <a:rPr sz="900" cap="none" dirty="0" smtClean="0">
                <a:solidFill>
                  <a:srgbClr val="000000"/>
                </a:solidFill>
              </a:rPr>
              <a:t>Gravitational </a:t>
            </a:r>
            <a:r>
              <a:rPr sz="900" cap="none" dirty="0">
                <a:solidFill>
                  <a:srgbClr val="000000"/>
                </a:solidFill>
              </a:rPr>
              <a:t>Waves</a:t>
            </a:r>
          </a:p>
        </p:txBody>
      </p:sp>
      <p:pic>
        <p:nvPicPr>
          <p:cNvPr id="34" name="Picture 3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42" y="1462772"/>
            <a:ext cx="2152615" cy="2152615"/>
          </a:xfrm>
          <a:prstGeom prst="rect">
            <a:avLst/>
          </a:prstGeom>
        </p:spPr>
      </p:pic>
      <p:sp>
        <p:nvSpPr>
          <p:cNvPr id="35" name="Shape 327"/>
          <p:cNvSpPr/>
          <p:nvPr/>
        </p:nvSpPr>
        <p:spPr>
          <a:xfrm>
            <a:off x="6808294" y="1492391"/>
            <a:ext cx="2096728" cy="196208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>
              <a:defRPr sz="2200" b="0" i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171446"/>
            <a:r>
              <a:rPr lang="en-GB" sz="900" cap="none" dirty="0" smtClean="0">
                <a:solidFill>
                  <a:srgbClr val="000000"/>
                </a:solidFill>
              </a:rPr>
              <a:t>SKA-Low (impression, to-be-built in .</a:t>
            </a:r>
            <a:r>
              <a:rPr lang="en-GB" sz="900" dirty="0" smtClean="0">
                <a:solidFill>
                  <a:srgbClr val="000000"/>
                </a:solidFill>
              </a:rPr>
              <a:t>au</a:t>
            </a:r>
            <a:r>
              <a:rPr lang="en-GB" sz="900" cap="none" dirty="0" smtClean="0">
                <a:solidFill>
                  <a:srgbClr val="000000"/>
                </a:solidFill>
              </a:rPr>
              <a:t>)</a:t>
            </a:r>
            <a:endParaRPr sz="900" cap="none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12362" y="1253694"/>
            <a:ext cx="98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WeNMR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8041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More data is coming!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Processing at scale for data intensive science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77" y="752990"/>
            <a:ext cx="5671224" cy="3739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52865" y="3842377"/>
            <a:ext cx="266098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  <a:t>Data from various sources, for</a:t>
            </a:r>
            <a:b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</a:b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  <a:t>public entities: data ca. 2018, </a:t>
            </a:r>
            <a:b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</a:b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  <a:t>indicative, within ~ factor 2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800" cap="none" dirty="0" smtClean="0">
                <a:solidFill>
                  <a:schemeClr val="accent2"/>
                </a:solidFill>
              </a:rPr>
              <a:t>LHC volumes: LCG Resource Scrutiny Group &amp; CERN;  2020</a:t>
            </a:r>
            <a:br>
              <a:rPr lang="en-GB" sz="800" cap="none" dirty="0" smtClean="0">
                <a:solidFill>
                  <a:schemeClr val="accent2"/>
                </a:solidFill>
              </a:rPr>
            </a:br>
            <a:r>
              <a:rPr lang="en-GB" sz="800" cap="none" dirty="0" smtClean="0">
                <a:solidFill>
                  <a:schemeClr val="accent2"/>
                </a:solidFill>
              </a:rPr>
              <a:t>SKA and LOFAR volumes: ASTRON/</a:t>
            </a:r>
            <a:r>
              <a:rPr lang="en-GB" sz="800" cap="none" dirty="0" err="1" smtClean="0">
                <a:solidFill>
                  <a:schemeClr val="accent2"/>
                </a:solidFill>
              </a:rPr>
              <a:t>Michiel</a:t>
            </a:r>
            <a:r>
              <a:rPr lang="en-GB" sz="800" cap="none" dirty="0" smtClean="0">
                <a:solidFill>
                  <a:schemeClr val="accent2"/>
                </a:solidFill>
              </a:rPr>
              <a:t> van Haarlem, 2020</a:t>
            </a:r>
            <a:endParaRPr kumimoji="0" lang="en-US" sz="800" b="0" i="0" u="none" strike="noStrike" cap="none" spc="0" normalizeH="0" dirty="0" smtClean="0">
              <a:ln>
                <a:noFill/>
              </a:ln>
              <a:solidFill>
                <a:schemeClr val="accent2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54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Computing on lots of data – 40 Mevents/sec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264067"/>
            <a:ext cx="8667750" cy="151268"/>
          </a:xfrm>
        </p:spPr>
        <p:txBody>
          <a:bodyPr/>
          <a:lstStyle/>
          <a:p>
            <a:r>
              <a:rPr lang="en-US" sz="1050" dirty="0" smtClean="0"/>
              <a:t>Display of a proton-proton collision event recorded by ATLAS on 3 June 2015, with the first LHC stable beams at a collision energy of 13 </a:t>
            </a:r>
            <a:r>
              <a:rPr lang="en-US" sz="1050" dirty="0" err="1" smtClean="0"/>
              <a:t>TeV</a:t>
            </a:r>
            <a:r>
              <a:rPr lang="en-GB" sz="1050" dirty="0" smtClean="0"/>
              <a:t>; </a:t>
            </a:r>
            <a:br>
              <a:rPr lang="en-GB" sz="1050" dirty="0" smtClean="0"/>
            </a:br>
            <a:r>
              <a:rPr lang="en-US" sz="1050" dirty="0" smtClean="0"/>
              <a:t>Event processing time: v19.0.1.1 as per Jovan </a:t>
            </a:r>
            <a:r>
              <a:rPr lang="en-US" sz="1050" dirty="0" err="1" smtClean="0"/>
              <a:t>Mitrevski</a:t>
            </a:r>
            <a:r>
              <a:rPr lang="en-US" sz="1050" dirty="0" smtClean="0"/>
              <a:t> and 2015  J. Phys.: Conf. Ser. 664 072034 (CHEP2015)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12" y="718407"/>
            <a:ext cx="5278549" cy="3512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35327"/>
            <a:ext cx="5275149" cy="3511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612" y="758187"/>
            <a:ext cx="1704657" cy="17097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64319" y="1761311"/>
            <a:ext cx="301228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cap="none" dirty="0">
                <a:solidFill>
                  <a:srgbClr val="E3D88B"/>
                </a:solidFill>
              </a:rPr>
              <a:t>~ 10 seconds to compute </a:t>
            </a:r>
          </a:p>
          <a:p>
            <a:pPr defTabSz="825500"/>
            <a:r>
              <a:rPr lang="en-US" sz="1600" cap="none" dirty="0">
                <a:solidFill>
                  <a:srgbClr val="E3D88B"/>
                </a:solidFill>
              </a:rPr>
              <a:t>a single event at ATLAS </a:t>
            </a:r>
            <a:br>
              <a:rPr lang="en-US" sz="1600" cap="none" dirty="0">
                <a:solidFill>
                  <a:srgbClr val="E3D88B"/>
                </a:solidFill>
              </a:rPr>
            </a:br>
            <a:r>
              <a:rPr lang="en-US" sz="1600" cap="none" dirty="0">
                <a:solidFill>
                  <a:srgbClr val="E3D88B"/>
                </a:solidFill>
              </a:rPr>
              <a:t>for ‘jets’ containing ~30 </a:t>
            </a:r>
            <a:r>
              <a:rPr lang="en-US" sz="1600" cap="none" dirty="0" smtClean="0">
                <a:solidFill>
                  <a:srgbClr val="E3D88B"/>
                </a:solidFill>
              </a:rPr>
              <a:t>collisions</a:t>
            </a:r>
            <a:endParaRPr lang="en-US" sz="16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9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44113" y="728078"/>
            <a:ext cx="716260" cy="1046029"/>
            <a:chOff x="4309660" y="886683"/>
            <a:chExt cx="766212" cy="1118980"/>
          </a:xfrm>
        </p:grpSpPr>
        <p:grpSp>
          <p:nvGrpSpPr>
            <p:cNvPr id="5" name="Group 4"/>
            <p:cNvGrpSpPr/>
            <p:nvPr/>
          </p:nvGrpSpPr>
          <p:grpSpPr>
            <a:xfrm>
              <a:off x="4309660" y="886683"/>
              <a:ext cx="618938" cy="584102"/>
              <a:chOff x="3079979" y="839837"/>
              <a:chExt cx="1252103" cy="1181631"/>
            </a:xfrm>
          </p:grpSpPr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4357024" y="1147501"/>
              <a:ext cx="618938" cy="584102"/>
              <a:chOff x="3079979" y="839837"/>
              <a:chExt cx="1252103" cy="1181631"/>
            </a:xfrm>
          </p:grpSpPr>
          <p:pic>
            <p:nvPicPr>
              <p:cNvPr id="8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4456934" y="1421561"/>
              <a:ext cx="618938" cy="584102"/>
              <a:chOff x="3079979" y="839837"/>
              <a:chExt cx="1252103" cy="1181631"/>
            </a:xfrm>
          </p:grpSpPr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0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84" y="2192873"/>
            <a:ext cx="1536157" cy="1864120"/>
          </a:xfrm>
          <a:prstGeom prst="rect">
            <a:avLst/>
          </a:prstGeom>
        </p:spPr>
      </p:pic>
      <p:sp>
        <p:nvSpPr>
          <p:cNvPr id="71" name="Shape 339"/>
          <p:cNvSpPr/>
          <p:nvPr/>
        </p:nvSpPr>
        <p:spPr>
          <a:xfrm>
            <a:off x="4528702" y="2320158"/>
            <a:ext cx="1851140" cy="1561743"/>
          </a:xfrm>
          <a:prstGeom prst="roundRect">
            <a:avLst>
              <a:gd name="adj" fmla="val 8065"/>
            </a:avLst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marL="40641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Bold" panose="02000803000000000000" pitchFamily="2" charset="0"/>
                <a:ea typeface="Candara"/>
                <a:cs typeface="Candara"/>
                <a:sym typeface="Candara"/>
              </a:rPr>
              <a:t>Classify particles in collision and their physics properties: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Bold" panose="020008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electrons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muons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jets consisting </a:t>
            </a:r>
            <a:b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  of hadrons </a:t>
            </a: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</a:t>
            </a: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…</a:t>
            </a:r>
            <a:endParaRPr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</p:txBody>
      </p:sp>
      <p:pic>
        <p:nvPicPr>
          <p:cNvPr id="72" name="Picture 7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4590" y="2263296"/>
            <a:ext cx="1885251" cy="1618605"/>
          </a:xfrm>
          <a:prstGeom prst="rect">
            <a:avLst/>
          </a:prstGeom>
          <a:effectLst/>
        </p:spPr>
      </p:pic>
      <p:sp>
        <p:nvSpPr>
          <p:cNvPr id="59" name="Shape 329"/>
          <p:cNvSpPr/>
          <p:nvPr/>
        </p:nvSpPr>
        <p:spPr>
          <a:xfrm>
            <a:off x="6884339" y="2173921"/>
            <a:ext cx="1877522" cy="502702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1" marR="40641" algn="ctr" defTabSz="457189" hangingPunct="0">
              <a:buClr>
                <a:srgbClr val="000000"/>
              </a:buClr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1300" i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Trigger </a:t>
            </a: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system select</a:t>
            </a:r>
            <a: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</a:t>
            </a:r>
            <a:b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600 Hz</a:t>
            </a:r>
            <a: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~ </a:t>
            </a:r>
            <a:r>
              <a:rPr sz="1300" i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1 GB/s data</a:t>
            </a:r>
          </a:p>
        </p:txBody>
      </p:sp>
      <p:pic>
        <p:nvPicPr>
          <p:cNvPr id="60" name="Picture 59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84339" y="2159611"/>
            <a:ext cx="1902561" cy="568112"/>
          </a:xfrm>
          <a:prstGeom prst="rect">
            <a:avLst/>
          </a:prstGeom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124" name="Text Placeholder 123"/>
          <p:cNvSpPr>
            <a:spLocks noGrp="1"/>
          </p:cNvSpPr>
          <p:nvPr>
            <p:ph type="body" sz="quarter" idx="15"/>
          </p:nvPr>
        </p:nvSpPr>
        <p:spPr>
          <a:xfrm>
            <a:off x="212651" y="33067"/>
            <a:ext cx="8667750" cy="400110"/>
          </a:xfrm>
        </p:spPr>
        <p:txBody>
          <a:bodyPr/>
          <a:lstStyle/>
          <a:p>
            <a:r>
              <a:rPr lang="en-US" dirty="0"/>
              <a:t>Detector to doctor workflow</a:t>
            </a:r>
            <a:endParaRPr lang="en-GB" dirty="0"/>
          </a:p>
        </p:txBody>
      </p:sp>
      <p:sp>
        <p:nvSpPr>
          <p:cNvPr id="116" name="Text Placeholder 1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US" dirty="0" smtClean="0"/>
              <a:t>diagram adapted from Frank Linde; images: ATLAS collaboration, Nikhef. … and sorry for the GDPR-blur</a:t>
            </a:r>
            <a:endParaRPr lang="en-US" dirty="0"/>
          </a:p>
        </p:txBody>
      </p:sp>
      <p:pic>
        <p:nvPicPr>
          <p:cNvPr id="43" name="hardinteract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981" y="796035"/>
            <a:ext cx="2965982" cy="98381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308"/>
          <p:cNvSpPr/>
          <p:nvPr/>
        </p:nvSpPr>
        <p:spPr>
          <a:xfrm>
            <a:off x="1652264" y="610893"/>
            <a:ext cx="2295821" cy="318036"/>
          </a:xfrm>
          <a:prstGeom prst="rect">
            <a:avLst/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marL="40640" marR="40640" defTabSz="914400">
              <a:buClr>
                <a:srgbClr val="000000"/>
              </a:buClr>
              <a:buFont typeface="Arial"/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marL="40640" marR="4064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40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million collisions </a:t>
            </a:r>
            <a:r>
              <a:rPr kumimoji="0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/ second</a:t>
            </a:r>
            <a:endParaRPr kumimoji="0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ndara"/>
              <a:sym typeface="Candara"/>
            </a:endParaRPr>
          </a:p>
        </p:txBody>
      </p:sp>
      <p:pic>
        <p:nvPicPr>
          <p:cNvPr id="46" name="Picture 45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52265" y="610893"/>
            <a:ext cx="2346241" cy="350809"/>
          </a:xfrm>
          <a:prstGeom prst="rect">
            <a:avLst/>
          </a:prstGeom>
          <a:effectLst/>
        </p:spPr>
      </p:pic>
      <p:grpSp>
        <p:nvGrpSpPr>
          <p:cNvPr id="47" name="Group 314"/>
          <p:cNvGrpSpPr/>
          <p:nvPr/>
        </p:nvGrpSpPr>
        <p:grpSpPr>
          <a:xfrm>
            <a:off x="4012709" y="304281"/>
            <a:ext cx="3846299" cy="1540902"/>
            <a:chOff x="-759001" y="0"/>
            <a:chExt cx="6466984" cy="2590800"/>
          </a:xfrm>
        </p:grpSpPr>
        <p:pic>
          <p:nvPicPr>
            <p:cNvPr id="48" name="ATLAS_Silver_White_MK.pn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" name="Group 313"/>
            <p:cNvGrpSpPr/>
            <p:nvPr/>
          </p:nvGrpSpPr>
          <p:grpSpPr>
            <a:xfrm rot="20880000">
              <a:off x="-759001" y="1286635"/>
              <a:ext cx="795340" cy="656258"/>
              <a:chOff x="-774100" y="-77644"/>
              <a:chExt cx="795339" cy="656256"/>
            </a:xfrm>
          </p:grpSpPr>
          <p:sp>
            <p:nvSpPr>
              <p:cNvPr id="50" name="Shape 312"/>
              <p:cNvSpPr/>
              <p:nvPr/>
            </p:nvSpPr>
            <p:spPr>
              <a:xfrm>
                <a:off x="-726556" y="-77644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1" marR="40641" defTabSz="457189" hangingPunct="0"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300" b="1" i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" name="Picture 50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-774100" y="-73986"/>
                <a:ext cx="795339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2" name="Group 51"/>
          <p:cNvGrpSpPr/>
          <p:nvPr/>
        </p:nvGrpSpPr>
        <p:grpSpPr>
          <a:xfrm>
            <a:off x="641691" y="2246998"/>
            <a:ext cx="1987729" cy="2329953"/>
            <a:chOff x="1350225" y="6279803"/>
            <a:chExt cx="5988056" cy="7019007"/>
          </a:xfrm>
        </p:grpSpPr>
        <p:graphicFrame>
          <p:nvGraphicFramePr>
            <p:cNvPr id="53" name="Object 52"/>
            <p:cNvGraphicFramePr>
              <a:graphicFrameLocks noChangeAspect="1"/>
            </p:cNvGraphicFramePr>
            <p:nvPr>
              <p:extLst/>
            </p:nvPr>
          </p:nvGraphicFramePr>
          <p:xfrm>
            <a:off x="1437868" y="8552408"/>
            <a:ext cx="3505200" cy="342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" name="PHOTO-PAINT" r:id="rId11" imgW="3504960" imgH="3429000" progId="CorelPHOTOPAINT.Image.16">
                    <p:embed/>
                  </p:oleObj>
                </mc:Choice>
                <mc:Fallback>
                  <p:oleObj name="PHOTO-PAINT" r:id="rId11" imgW="3504960" imgH="3429000" progId="CorelPHOTOPAINT.Image.16">
                    <p:embed/>
                    <p:pic>
                      <p:nvPicPr>
                        <p:cNvPr id="53" name="Object 5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37868" y="8552408"/>
                          <a:ext cx="3505200" cy="342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4" name="Picture 53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350226" y="8486119"/>
              <a:ext cx="3640773" cy="3561585"/>
            </a:xfrm>
            <a:prstGeom prst="rect">
              <a:avLst/>
            </a:prstGeom>
            <a:effectLst/>
          </p:spPr>
        </p:pic>
        <p:pic>
          <p:nvPicPr>
            <p:cNvPr id="55" name="Picture 54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21120000">
              <a:off x="1646039" y="11296384"/>
              <a:ext cx="2074825" cy="2002426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56" name="Group 325"/>
            <p:cNvGrpSpPr/>
            <p:nvPr/>
          </p:nvGrpSpPr>
          <p:grpSpPr>
            <a:xfrm>
              <a:off x="1350225" y="6279803"/>
              <a:ext cx="5988056" cy="2500445"/>
              <a:chOff x="-715869" y="-449352"/>
              <a:chExt cx="3342071" cy="1395553"/>
            </a:xfrm>
          </p:grpSpPr>
          <p:pic>
            <p:nvPicPr>
              <p:cNvPr id="57" name="Picture 56"/>
              <p:cNvPicPr>
                <a:picLocks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-715869" y="-449352"/>
                <a:ext cx="3342071" cy="1395553"/>
              </a:xfrm>
              <a:prstGeom prst="rect">
                <a:avLst/>
              </a:prstGeom>
              <a:effectLst/>
            </p:spPr>
          </p:pic>
          <p:sp>
            <p:nvSpPr>
              <p:cNvPr id="58" name="Shape 324"/>
              <p:cNvSpPr/>
              <p:nvPr/>
            </p:nvSpPr>
            <p:spPr>
              <a:xfrm>
                <a:off x="-715866" y="-449352"/>
                <a:ext cx="3150826" cy="1029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8101" tIns="38101" rIns="38101" bIns="38101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marL="49990" marR="4999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ndara"/>
                    <a:sym typeface="Candara"/>
                  </a:rPr>
                  <a:t>Physics</a:t>
                </a:r>
                <a:r>
                  <a:rPr kumimoji="0" lang="en-US" sz="1300" i="1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ndara"/>
                    <a:sym typeface="Candara"/>
                  </a:rPr>
                  <a:t> analysis by (PhD) students, in papers &amp; analysis notes </a:t>
                </a:r>
                <a:endParaRPr kumimoji="0" sz="130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ndara"/>
                  <a:sym typeface="Candara"/>
                </a:endParaRPr>
              </a:p>
            </p:txBody>
          </p:sp>
        </p:grpSp>
      </p:grpSp>
      <p:grpSp>
        <p:nvGrpSpPr>
          <p:cNvPr id="61" name="Group 333"/>
          <p:cNvGrpSpPr/>
          <p:nvPr/>
        </p:nvGrpSpPr>
        <p:grpSpPr>
          <a:xfrm rot="20340000">
            <a:off x="7133373" y="1529493"/>
            <a:ext cx="430622" cy="473979"/>
            <a:chOff x="0" y="0"/>
            <a:chExt cx="724024" cy="796925"/>
          </a:xfrm>
        </p:grpSpPr>
        <p:sp>
          <p:nvSpPr>
            <p:cNvPr id="62" name="Shape 332"/>
            <p:cNvSpPr/>
            <p:nvPr/>
          </p:nvSpPr>
          <p:spPr>
            <a:xfrm>
              <a:off x="38162" y="38100"/>
              <a:ext cx="647701" cy="72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4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" name="Picture 62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724025" cy="796925"/>
            </a:xfrm>
            <a:prstGeom prst="rect">
              <a:avLst/>
            </a:prstGeom>
            <a:effectLst/>
          </p:spPr>
        </p:pic>
      </p:grpSp>
      <p:grpSp>
        <p:nvGrpSpPr>
          <p:cNvPr id="64" name="Group 337"/>
          <p:cNvGrpSpPr/>
          <p:nvPr/>
        </p:nvGrpSpPr>
        <p:grpSpPr>
          <a:xfrm rot="20400000">
            <a:off x="6400085" y="2848192"/>
            <a:ext cx="561537" cy="432566"/>
            <a:chOff x="0" y="0"/>
            <a:chExt cx="944139" cy="727295"/>
          </a:xfrm>
        </p:grpSpPr>
        <p:sp>
          <p:nvSpPr>
            <p:cNvPr id="65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" name="Picture 65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08" y="1240727"/>
            <a:ext cx="948594" cy="63450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39" y="3259253"/>
            <a:ext cx="921895" cy="61664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48" y="3762371"/>
            <a:ext cx="752836" cy="50523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73" name="Group 320"/>
          <p:cNvGrpSpPr/>
          <p:nvPr/>
        </p:nvGrpSpPr>
        <p:grpSpPr>
          <a:xfrm>
            <a:off x="2358850" y="3089940"/>
            <a:ext cx="558956" cy="430631"/>
            <a:chOff x="0" y="0"/>
            <a:chExt cx="939800" cy="724040"/>
          </a:xfrm>
        </p:grpSpPr>
        <p:sp>
          <p:nvSpPr>
            <p:cNvPr id="74" name="Shape 319"/>
            <p:cNvSpPr/>
            <p:nvPr/>
          </p:nvSpPr>
          <p:spPr>
            <a:xfrm>
              <a:off x="38100" y="38170"/>
              <a:ext cx="863601" cy="647701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Picture 74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-1"/>
              <a:ext cx="939801" cy="72404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3235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WLCG: when we met a global trust scaling issue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people photo: a small part of the CMS collaboration in 2017, Credit: CMS-PHO-PUBLIC-2017-004-3; site map: WLCG sites from Maarten Litmaath (CERN) 2021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97413" y="945767"/>
            <a:ext cx="3989387" cy="1239838"/>
          </a:xfrm>
        </p:spPr>
        <p:txBody>
          <a:bodyPr/>
          <a:lstStyle/>
          <a:p>
            <a:r>
              <a:rPr lang="en-US" dirty="0" smtClean="0"/>
              <a:t>170 sites</a:t>
            </a:r>
          </a:p>
          <a:p>
            <a:r>
              <a:rPr lang="en-US" dirty="0" smtClean="0"/>
              <a:t>~60 countries &amp; regions</a:t>
            </a:r>
          </a:p>
          <a:p>
            <a:r>
              <a:rPr lang="en-US" dirty="0"/>
              <a:t>~</a:t>
            </a:r>
            <a:r>
              <a:rPr lang="en-US" dirty="0" smtClean="0"/>
              <a:t>20000 users</a:t>
            </a:r>
          </a:p>
          <a:p>
            <a:pPr marL="0" indent="0">
              <a:buNone/>
            </a:pPr>
            <a:r>
              <a:rPr lang="en-US" dirty="0" smtClean="0"/>
              <a:t>just </a:t>
            </a:r>
            <a:r>
              <a:rPr lang="en-US" i="1" dirty="0" smtClean="0"/>
              <a:t>how </a:t>
            </a:r>
            <a:r>
              <a:rPr lang="en-US" dirty="0" smtClean="0"/>
              <a:t>many interactions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98629"/>
            <a:ext cx="4230058" cy="2263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66" y="2185605"/>
            <a:ext cx="3989534" cy="21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at Nikhef and in the world</a:t>
            </a:r>
            <a:endParaRPr lang="nl-NL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Example: the worldwide LHC Computing Grid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238125" y="4342073"/>
            <a:ext cx="8667750" cy="151268"/>
          </a:xfrm>
        </p:spPr>
        <p:txBody>
          <a:bodyPr/>
          <a:lstStyle/>
          <a:p>
            <a:r>
              <a:rPr lang="en-GB" sz="800" dirty="0"/>
              <a:t>Earth background: Google Earth; Data and compute animation: STFC RAL for WLCG and EGI.eu; Data: https://home.cern/science/computing/grid</a:t>
            </a:r>
            <a:br>
              <a:rPr lang="en-GB" sz="800" dirty="0"/>
            </a:br>
            <a:r>
              <a:rPr lang="en-GB" sz="800" dirty="0"/>
              <a:t>For the LHC Computing Grid: wlcg.web.cern.ch, for EGI: www.egi.eu; ACCESS (XSEDE): https://access-ci.org/, for the NL-T1 and FuSE: fuse-infra.nl, https://www.surf.nl/en/research-it</a:t>
            </a:r>
          </a:p>
        </p:txBody>
      </p:sp>
      <p:pic>
        <p:nvPicPr>
          <p:cNvPr id="10" name="Picture 9" descr="../../../../Desktop/Screen%20Shot%202016-04-14%20at%2016.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44175"/>
            <a:ext cx="6605004" cy="3713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970626" y="708883"/>
            <a:ext cx="2057123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~ 1.4 million CPU cores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~ 1500 Petabyte </a:t>
            </a:r>
            <a:br>
              <a:rPr lang="en-US" sz="1400" cap="none" dirty="0">
                <a:solidFill>
                  <a:srgbClr val="E3D88B"/>
                </a:solidFill>
              </a:rPr>
            </a:br>
            <a:r>
              <a:rPr lang="en-US" sz="1400" cap="none" dirty="0">
                <a:solidFill>
                  <a:srgbClr val="E3D88B"/>
                </a:solidFill>
              </a:rPr>
              <a:t>            disk + archival</a:t>
            </a:r>
          </a:p>
          <a:p>
            <a:pPr defTabSz="825500"/>
            <a:endParaRPr lang="en-US" sz="1400" cap="none" dirty="0">
              <a:solidFill>
                <a:srgbClr val="E3D88B"/>
              </a:solidFill>
            </a:endParaRP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170+ institutes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  40+ countries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  13   ‘Tier-1 sites’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         NL-T1:</a:t>
            </a:r>
            <a:br>
              <a:rPr lang="en-US" sz="1400" cap="none" dirty="0">
                <a:solidFill>
                  <a:srgbClr val="E3D88B"/>
                </a:solidFill>
              </a:rPr>
            </a:br>
            <a:r>
              <a:rPr lang="en-US" sz="1400" cap="none" dirty="0">
                <a:solidFill>
                  <a:srgbClr val="E3D88B"/>
                </a:solidFill>
              </a:rPr>
              <a:t>         SURF &amp; Nikhef</a:t>
            </a:r>
          </a:p>
          <a:p>
            <a:pPr defTabSz="825500"/>
            <a:endParaRPr lang="en-US" sz="1400" cap="none" dirty="0">
              <a:solidFill>
                <a:srgbClr val="E3D88B"/>
              </a:solidFill>
            </a:endParaRP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e-Infrastructures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EGI</a:t>
            </a: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PRACE-RI</a:t>
            </a:r>
          </a:p>
          <a:p>
            <a:pPr defTabSz="825500"/>
            <a:r>
              <a:rPr lang="en-US" sz="1400" cap="none" dirty="0" err="1">
                <a:solidFill>
                  <a:srgbClr val="E3D88B"/>
                </a:solidFill>
              </a:rPr>
              <a:t>EuroHPC</a:t>
            </a:r>
            <a:endParaRPr lang="en-US" sz="1400" cap="none" dirty="0">
              <a:solidFill>
                <a:srgbClr val="E3D88B"/>
              </a:solidFill>
            </a:endParaRPr>
          </a:p>
          <a:p>
            <a:pPr defTabSz="825500"/>
            <a:r>
              <a:rPr lang="en-US" sz="1400" cap="none" dirty="0" err="1">
                <a:solidFill>
                  <a:srgbClr val="E3D88B"/>
                </a:solidFill>
              </a:rPr>
              <a:t>OpenScienceGrid</a:t>
            </a:r>
            <a:endParaRPr lang="en-US" sz="1400" cap="none" dirty="0">
              <a:solidFill>
                <a:srgbClr val="E3D88B"/>
              </a:solidFill>
            </a:endParaRPr>
          </a:p>
          <a:p>
            <a:pPr defTabSz="825500"/>
            <a:r>
              <a:rPr lang="en-US" sz="1400" cap="none" dirty="0">
                <a:solidFill>
                  <a:srgbClr val="E3D88B"/>
                </a:solidFill>
              </a:rPr>
              <a:t>XSEDE (ACCESS)</a:t>
            </a:r>
          </a:p>
        </p:txBody>
      </p:sp>
    </p:spTree>
    <p:extLst>
      <p:ext uri="{BB962C8B-B14F-4D97-AF65-F5344CB8AC3E}">
        <p14:creationId xmlns:p14="http://schemas.microsoft.com/office/powerpoint/2010/main" val="8754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9CC597D3-2BA1-49B4-A652-5A098668FC13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1E7DFBDB-0D5E-4DBE-95D1-79263F0629F2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EB4A0C24-CFA4-404F-8DCC-D955205BD8E5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56CD6D2D-8398-4480-B92F-5F240E8E52F3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296</TotalTime>
  <Words>2084</Words>
  <Application>Microsoft Office PowerPoint</Application>
  <PresentationFormat>On-screen Show (16:9)</PresentationFormat>
  <Paragraphs>265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Akkurat Std</vt:lpstr>
      <vt:lpstr>Akkurat Std Bold</vt:lpstr>
      <vt:lpstr>Akkurat Std Italic</vt:lpstr>
      <vt:lpstr>Akkurat Std Mono</vt:lpstr>
      <vt:lpstr>Arial</vt:lpstr>
      <vt:lpstr>Calibri</vt:lpstr>
      <vt:lpstr>Candara</vt:lpstr>
      <vt:lpstr>Helvetica</vt:lpstr>
      <vt:lpstr>Helvetica Neue</vt:lpstr>
      <vt:lpstr>Helvetica Neue Medium</vt:lpstr>
      <vt:lpstr>Minion Pro</vt:lpstr>
      <vt:lpstr>Times New Roman</vt:lpstr>
      <vt:lpstr>Verdana</vt:lpstr>
      <vt:lpstr>Nikhef-DG22-NikUM-main</vt:lpstr>
      <vt:lpstr>Nikhef-DG22-NikOnly-main</vt:lpstr>
      <vt:lpstr>Nikhef-DG22-2018-legacy</vt:lpstr>
      <vt:lpstr>Nikhef-DG22-NikUM-Closures</vt:lpstr>
      <vt:lpstr>PHOTO-PAINT</vt:lpstr>
      <vt:lpstr>Computing for  (astro)particle physics  at Nikhef and in the world</vt:lpstr>
      <vt:lpstr>PowerPoint Presentation</vt:lpstr>
      <vt:lpstr>PowerPoint Presentation</vt:lpstr>
      <vt:lpstr>PowerPoint Presentation</vt:lpstr>
      <vt:lpstr>Processing at scale for data intensive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of more than one …</vt:lpstr>
      <vt:lpstr>PowerPoint Presentation</vt:lpstr>
      <vt:lpstr>Standard interfaces for compute and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go on tour!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for the LHC  at Nikhef and in the world</dc:title>
  <dc:creator>davidg</dc:creator>
  <cp:lastModifiedBy>davidg</cp:lastModifiedBy>
  <cp:revision>55</cp:revision>
  <dcterms:created xsi:type="dcterms:W3CDTF">2023-03-20T04:02:50Z</dcterms:created>
  <dcterms:modified xsi:type="dcterms:W3CDTF">2023-03-20T09:05:35Z</dcterms:modified>
</cp:coreProperties>
</file>