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83" r:id="rId5"/>
    <p:sldId id="287" r:id="rId6"/>
    <p:sldId id="288" r:id="rId7"/>
    <p:sldId id="293" r:id="rId8"/>
    <p:sldId id="300" r:id="rId9"/>
    <p:sldId id="299" r:id="rId10"/>
    <p:sldId id="294" r:id="rId11"/>
    <p:sldId id="295" r:id="rId12"/>
    <p:sldId id="312" r:id="rId13"/>
    <p:sldId id="301" r:id="rId14"/>
    <p:sldId id="309" r:id="rId15"/>
    <p:sldId id="310" r:id="rId16"/>
    <p:sldId id="311" r:id="rId17"/>
    <p:sldId id="313" r:id="rId18"/>
    <p:sldId id="296" r:id="rId19"/>
    <p:sldId id="314" r:id="rId20"/>
    <p:sldId id="298" r:id="rId21"/>
    <p:sldId id="302" r:id="rId22"/>
    <p:sldId id="317" r:id="rId23"/>
    <p:sldId id="303" r:id="rId24"/>
    <p:sldId id="304" r:id="rId25"/>
    <p:sldId id="319" r:id="rId26"/>
    <p:sldId id="305" r:id="rId27"/>
    <p:sldId id="306" r:id="rId28"/>
    <p:sldId id="308" r:id="rId29"/>
    <p:sldId id="307" r:id="rId30"/>
    <p:sldId id="315" r:id="rId31"/>
    <p:sldId id="316" r:id="rId32"/>
    <p:sldId id="320" r:id="rId33"/>
    <p:sldId id="318" r:id="rId34"/>
    <p:sldId id="286" r:id="rId35"/>
    <p:sldId id="297" r:id="rId36"/>
    <p:sldId id="321" r:id="rId3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57A1E"/>
    <a:srgbClr val="F57B20"/>
    <a:srgbClr val="F6791C"/>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106" y="-10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11/03/2016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p:nvSpPr>
        <p:spPr>
          <a:xfrm>
            <a:off x="0" y="4797426"/>
            <a:ext cx="12192000" cy="2060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391477" y="1447800"/>
            <a:ext cx="10521123" cy="4800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a:xfrm>
            <a:off x="239349" y="274638"/>
            <a:ext cx="11673251" cy="1143000"/>
          </a:xfrm>
        </p:spPr>
        <p:txBody>
          <a:bodyPr/>
          <a:lstStyle>
            <a:lvl1pPr algn="l">
              <a:defRPr/>
            </a:lvl1pPr>
          </a:lstStyle>
          <a:p>
            <a:r>
              <a:rPr lang="en-US" smtClean="0"/>
              <a:t>Click to edit Master title style</a:t>
            </a:r>
            <a:endParaRPr lang="en-US"/>
          </a:p>
        </p:txBody>
      </p:sp>
      <p:sp>
        <p:nvSpPr>
          <p:cNvPr id="5" name="Footer Placeholder 9"/>
          <p:cNvSpPr>
            <a:spLocks noGrp="1"/>
          </p:cNvSpPr>
          <p:nvPr>
            <p:ph type="ftr" sz="quarter" idx="10"/>
          </p:nvPr>
        </p:nvSpPr>
        <p:spPr>
          <a:xfrm>
            <a:off x="7416800" y="6305550"/>
            <a:ext cx="3860800" cy="476250"/>
          </a:xfrm>
          <a:prstGeom prst="rect">
            <a:avLst/>
          </a:prstGeom>
        </p:spPr>
        <p:txBody>
          <a:bodyPr/>
          <a:lstStyle>
            <a:lvl1pPr>
              <a:defRPr/>
            </a:lvl1pPr>
          </a:lstStyle>
          <a:p>
            <a:pPr>
              <a:defRPr/>
            </a:pPr>
            <a:endParaRPr lang="en-US"/>
          </a:p>
        </p:txBody>
      </p:sp>
      <p:sp>
        <p:nvSpPr>
          <p:cNvPr id="6" name="Slide Number Placeholder 21"/>
          <p:cNvSpPr>
            <a:spLocks noGrp="1"/>
          </p:cNvSpPr>
          <p:nvPr>
            <p:ph type="sldNum" sz="quarter" idx="11"/>
          </p:nvPr>
        </p:nvSpPr>
        <p:spPr/>
        <p:txBody>
          <a:bodyPr/>
          <a:lstStyle>
            <a:lvl1pPr>
              <a:defRPr/>
            </a:lvl1pPr>
          </a:lstStyle>
          <a:p>
            <a:pPr>
              <a:defRPr/>
            </a:pPr>
            <a:fld id="{8707FE4A-556E-4F0F-8EF8-9344DF831A1A}" type="slidenum">
              <a:rPr lang="en-US"/>
              <a:pPr>
                <a:defRPr/>
              </a:pPr>
              <a:t>‹#›</a:t>
            </a:fld>
            <a:endParaRPr lang="en-US"/>
          </a:p>
        </p:txBody>
      </p:sp>
      <p:sp>
        <p:nvSpPr>
          <p:cNvPr id="7" name="Date Placeholder 23"/>
          <p:cNvSpPr>
            <a:spLocks noGrp="1"/>
          </p:cNvSpPr>
          <p:nvPr>
            <p:ph type="dt" sz="half" idx="12"/>
          </p:nvPr>
        </p:nvSpPr>
        <p:spPr>
          <a:xfrm>
            <a:off x="3905251" y="6305550"/>
            <a:ext cx="3511549" cy="476250"/>
          </a:xfrm>
          <a:prstGeom prst="rect">
            <a:avLst/>
          </a:prstGeom>
        </p:spPr>
        <p:txBody>
          <a:bodyPr/>
          <a:lstStyle>
            <a:lvl1pPr>
              <a:defRPr/>
            </a:lvl1pPr>
          </a:lstStyle>
          <a:p>
            <a:pPr>
              <a:defRPr/>
            </a:pPr>
            <a:fld id="{E5690B07-6ED6-4D04-ADD0-78E07589840B}" type="datetimeFigureOut">
              <a:rPr lang="en-US"/>
              <a:pPr>
                <a:defRPr/>
              </a:pPr>
              <a:t>3/11/2016</a:t>
            </a:fld>
            <a:endParaRPr lang="en-US"/>
          </a:p>
        </p:txBody>
      </p:sp>
    </p:spTree>
    <p:extLst>
      <p:ext uri="{BB962C8B-B14F-4D97-AF65-F5344CB8AC3E}">
        <p14:creationId xmlns:p14="http://schemas.microsoft.com/office/powerpoint/2010/main" val="246616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ana.org/assignments/loa-profiles/"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refeds.org/sirtf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UNINETT/mod_auth_mellon"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eant.net/uri/dataprotection-code-of-conduct/" TargetMode="External"/><Relationship Id="rId2" Type="http://schemas.openxmlformats.org/officeDocument/2006/relationships/hyperlink" Target="https://wiki.refeds.org/display/CODE/Data+Protection+Code+of+Conduct+Home"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hyperlink" Target="https://indico.egi.eu/indico/event/2923/contribution/2/material/0/" TargetMode="External"/><Relationship Id="rId2" Type="http://schemas.openxmlformats.org/officeDocument/2006/relationships/hyperlink" Target="https://documents.egi.eu/document/669"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ocuments.egi.eu/document/2623"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d.incommon.org/metadata/contactType/security" TargetMode="External"/><Relationship Id="rId2" Type="http://schemas.openxmlformats.org/officeDocument/2006/relationships/hyperlink" Target="http://id.incommon.org/metadata"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wm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image" Target="../media/image15.png"/><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3.wm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wmf"/></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lstStyle/>
          <a:p>
            <a:r>
              <a:rPr lang="en-GB" dirty="0" smtClean="0"/>
              <a:t>Security Workshop ISGC 2016</a:t>
            </a:r>
            <a:endParaRPr lang="en-GB" dirty="0"/>
          </a:p>
        </p:txBody>
      </p:sp>
      <p:sp>
        <p:nvSpPr>
          <p:cNvPr id="4" name="Text Placeholder 3"/>
          <p:cNvSpPr>
            <a:spLocks noGrp="1"/>
          </p:cNvSpPr>
          <p:nvPr>
            <p:ph type="body" sz="quarter" idx="17"/>
          </p:nvPr>
        </p:nvSpPr>
        <p:spPr/>
        <p:txBody>
          <a:bodyPr>
            <a:normAutofit/>
          </a:bodyPr>
          <a:lstStyle/>
          <a:p>
            <a:r>
              <a:rPr lang="en-GB" dirty="0" smtClean="0"/>
              <a:t>Requirements for Assurance and Policy along the AAI chain</a:t>
            </a:r>
            <a:endParaRPr lang="en-GB" dirty="0"/>
          </a:p>
        </p:txBody>
      </p:sp>
      <p:sp>
        <p:nvSpPr>
          <p:cNvPr id="5" name="Text Placeholder 4"/>
          <p:cNvSpPr>
            <a:spLocks noGrp="1"/>
          </p:cNvSpPr>
          <p:nvPr>
            <p:ph type="body" sz="quarter" idx="14"/>
          </p:nvPr>
        </p:nvSpPr>
        <p:spPr/>
        <p:txBody>
          <a:bodyPr/>
          <a:lstStyle/>
          <a:p>
            <a:r>
              <a:rPr lang="en-US" dirty="0"/>
              <a:t>Trust Assurance and Policy </a:t>
            </a:r>
            <a:r>
              <a:rPr lang="en-US" dirty="0" smtClean="0"/>
              <a:t>for </a:t>
            </a:r>
            <a:r>
              <a:rPr lang="en-US" dirty="0"/>
              <a:t>Federated Identity</a:t>
            </a:r>
            <a:endParaRPr lang="en-GB" dirty="0"/>
          </a:p>
        </p:txBody>
      </p:sp>
      <p:sp>
        <p:nvSpPr>
          <p:cNvPr id="6" name="Text Placeholder 5"/>
          <p:cNvSpPr>
            <a:spLocks noGrp="1"/>
          </p:cNvSpPr>
          <p:nvPr>
            <p:ph type="body" sz="quarter" idx="18"/>
          </p:nvPr>
        </p:nvSpPr>
        <p:spPr/>
        <p:txBody>
          <a:bodyPr/>
          <a:lstStyle/>
          <a:p>
            <a:r>
              <a:rPr lang="en-GB" dirty="0" smtClean="0"/>
              <a:t>March 2016</a:t>
            </a:r>
            <a:endParaRPr lang="en-GB" dirty="0"/>
          </a:p>
        </p:txBody>
      </p:sp>
      <p:sp>
        <p:nvSpPr>
          <p:cNvPr id="7" name="Text Placeholder 6"/>
          <p:cNvSpPr>
            <a:spLocks noGrp="1"/>
          </p:cNvSpPr>
          <p:nvPr>
            <p:ph type="body" sz="quarter" idx="19"/>
          </p:nvPr>
        </p:nvSpPr>
        <p:spPr/>
        <p:txBody>
          <a:bodyPr>
            <a:normAutofit/>
          </a:bodyPr>
          <a:lstStyle/>
          <a:p>
            <a:r>
              <a:rPr lang="en-GB" dirty="0" smtClean="0"/>
              <a:t>Policy and Best Practice Activity coordinator, AARC</a:t>
            </a:r>
            <a:endParaRPr lang="en-GB" dirty="0"/>
          </a:p>
        </p:txBody>
      </p:sp>
      <p:sp>
        <p:nvSpPr>
          <p:cNvPr id="8" name="Text Placeholder 7"/>
          <p:cNvSpPr>
            <a:spLocks noGrp="1"/>
          </p:cNvSpPr>
          <p:nvPr>
            <p:ph type="body" sz="quarter" idx="20"/>
          </p:nvPr>
        </p:nvSpPr>
        <p:spPr/>
        <p:txBody>
          <a:bodyPr>
            <a:normAutofit/>
          </a:bodyPr>
          <a:lstStyle/>
          <a:p>
            <a:r>
              <a:rPr lang="en-GB" i="1" dirty="0" smtClean="0"/>
              <a:t>Nikhef Physics Data Processing programme</a:t>
            </a:r>
            <a:endParaRPr lang="en-GB" i="1" dirty="0"/>
          </a:p>
        </p:txBody>
      </p:sp>
      <p:pic>
        <p:nvPicPr>
          <p:cNvPr id="1026" name="Picture 2" descr="H:\Home\davidg\Nikhef\AdminFormalities\Logo2014\nikhef-logo-final\logo-nikhef-2015-compact.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917" y="4760746"/>
            <a:ext cx="1135636" cy="49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2" y="1439333"/>
            <a:ext cx="10909300" cy="5036771"/>
          </a:xfrm>
        </p:spPr>
        <p:txBody>
          <a:bodyPr>
            <a:normAutofit/>
          </a:bodyPr>
          <a:lstStyle/>
          <a:p>
            <a:r>
              <a:rPr lang="en-US" dirty="0" smtClean="0"/>
              <a:t>A wide variety of assurance levels exists</a:t>
            </a:r>
          </a:p>
          <a:p>
            <a:pPr lvl="1"/>
            <a:r>
              <a:rPr lang="en-US" dirty="0" smtClean="0"/>
              <a:t>Formal specifications: ISO29115, </a:t>
            </a:r>
            <a:r>
              <a:rPr lang="en-US" dirty="0" err="1" smtClean="0"/>
              <a:t>Kantara</a:t>
            </a:r>
            <a:r>
              <a:rPr lang="en-US" dirty="0" smtClean="0"/>
              <a:t>, NIST SP800-63 (OMB M-04-04) – usually four levels</a:t>
            </a:r>
          </a:p>
          <a:p>
            <a:pPr lvl="1"/>
            <a:r>
              <a:rPr lang="en-US" dirty="0" smtClean="0"/>
              <a:t>Europe put in a new scheme for their “</a:t>
            </a:r>
            <a:r>
              <a:rPr lang="en-US" dirty="0" err="1" smtClean="0"/>
              <a:t>eIDAS</a:t>
            </a:r>
            <a:r>
              <a:rPr lang="en-US" dirty="0" smtClean="0"/>
              <a:t>” regulation, using three levels (including a “substantial”)</a:t>
            </a:r>
          </a:p>
          <a:p>
            <a:pPr lvl="1"/>
            <a:r>
              <a:rPr lang="en-US" dirty="0" smtClean="0"/>
              <a:t>CI and e-Infrastructures around the IGTF now have ~ two levels (classic and ‘identifier-only’)</a:t>
            </a:r>
          </a:p>
          <a:p>
            <a:r>
              <a:rPr lang="en-US" dirty="0" smtClean="0"/>
              <a:t>Levels are usually a combination of authenticator strength (passwords, tokens, biometrics) and identity vetting assurance (face-to-face, two photo IDs, verified home address, naming)</a:t>
            </a:r>
          </a:p>
          <a:p>
            <a:endParaRPr lang="en-US" dirty="0" smtClean="0"/>
          </a:p>
          <a:p>
            <a:pPr marL="0" indent="0">
              <a:buNone/>
            </a:pPr>
            <a:r>
              <a:rPr lang="en-US" b="1" dirty="0" smtClean="0"/>
              <a:t>How to get a defined assurance level?</a:t>
            </a:r>
            <a:endParaRPr lang="en-US" b="1" dirty="0"/>
          </a:p>
          <a:p>
            <a:r>
              <a:rPr lang="en-US" dirty="0" smtClean="0"/>
              <a:t>Negotiate </a:t>
            </a:r>
            <a:r>
              <a:rPr lang="en-US" dirty="0" smtClean="0"/>
              <a:t>1-on-1 with each IdP and get e.g. the </a:t>
            </a:r>
            <a:r>
              <a:rPr lang="en-US" dirty="0" err="1" smtClean="0"/>
              <a:t>eduPersonAssurance</a:t>
            </a:r>
            <a:r>
              <a:rPr lang="en-US" dirty="0" smtClean="0"/>
              <a:t> attribute </a:t>
            </a:r>
            <a:r>
              <a:rPr lang="en-US" dirty="0" smtClean="0"/>
              <a:t>set</a:t>
            </a:r>
          </a:p>
          <a:p>
            <a:r>
              <a:rPr lang="en-US" dirty="0"/>
              <a:t>Rely on a ‘policy filter’ like the IGTF – only compliant and assessed IdPs make it through</a:t>
            </a:r>
            <a:br>
              <a:rPr lang="en-US" dirty="0"/>
            </a:br>
            <a:r>
              <a:rPr lang="en-US" i="1" dirty="0"/>
              <a:t>and how that is done depends on the CA model, e.g. TCS uses specific entitlements, </a:t>
            </a:r>
            <a:r>
              <a:rPr lang="en-US" i="1" dirty="0" err="1"/>
              <a:t>InCommon</a:t>
            </a:r>
            <a:r>
              <a:rPr lang="en-US" i="1" dirty="0"/>
              <a:t> Silver uses </a:t>
            </a:r>
            <a:r>
              <a:rPr lang="en-US" i="1" dirty="0" err="1"/>
              <a:t>eduPersonAssurance</a:t>
            </a:r>
            <a:r>
              <a:rPr lang="en-US" i="1" dirty="0"/>
              <a:t> and institutional </a:t>
            </a:r>
            <a:r>
              <a:rPr lang="en-US" i="1" dirty="0" smtClean="0"/>
              <a:t>accreditation</a:t>
            </a:r>
            <a:endParaRPr lang="en-US" dirty="0" smtClean="0"/>
          </a:p>
          <a:p>
            <a:r>
              <a:rPr lang="en-US" dirty="0" smtClean="0"/>
              <a:t>For low assurance use cases, infer it from other </a:t>
            </a:r>
            <a:r>
              <a:rPr lang="en-US" dirty="0" err="1" smtClean="0"/>
              <a:t>IdP</a:t>
            </a:r>
            <a:r>
              <a:rPr lang="en-US" dirty="0" smtClean="0"/>
              <a:t> properties or ‘generate’ uniqueness</a:t>
            </a:r>
            <a:br>
              <a:rPr lang="en-US" dirty="0" smtClean="0"/>
            </a:br>
            <a:r>
              <a:rPr lang="en-US" i="1" dirty="0" smtClean="0"/>
              <a:t>e.g. if an </a:t>
            </a:r>
            <a:r>
              <a:rPr lang="en-US" i="1" dirty="0" err="1" smtClean="0"/>
              <a:t>organisation</a:t>
            </a:r>
            <a:r>
              <a:rPr lang="en-US" i="1" dirty="0" smtClean="0"/>
              <a:t> has some incident response capability &amp; send useful attributes …</a:t>
            </a:r>
            <a:endParaRPr lang="en-US" dirty="0" smtClean="0"/>
          </a:p>
        </p:txBody>
      </p:sp>
      <p:sp>
        <p:nvSpPr>
          <p:cNvPr id="6" name="Slide Number Placeholder 5"/>
          <p:cNvSpPr>
            <a:spLocks noGrp="1"/>
          </p:cNvSpPr>
          <p:nvPr>
            <p:ph type="sldNum" sz="quarter" idx="12"/>
          </p:nvPr>
        </p:nvSpPr>
        <p:spPr/>
        <p:txBody>
          <a:bodyPr/>
          <a:lstStyle/>
          <a:p>
            <a:fld id="{6F576E6A-F32A-4612-884C-86870357C6B4}" type="slidenum">
              <a:rPr lang="en-GB" smtClean="0"/>
              <a:t>10</a:t>
            </a:fld>
            <a:endParaRPr lang="en-GB"/>
          </a:p>
        </p:txBody>
      </p:sp>
      <p:sp>
        <p:nvSpPr>
          <p:cNvPr id="8" name="Title 7"/>
          <p:cNvSpPr>
            <a:spLocks noGrp="1"/>
          </p:cNvSpPr>
          <p:nvPr>
            <p:ph type="title"/>
          </p:nvPr>
        </p:nvSpPr>
        <p:spPr/>
        <p:txBody>
          <a:bodyPr/>
          <a:lstStyle/>
          <a:p>
            <a:r>
              <a:rPr lang="en-US" dirty="0" smtClean="0"/>
              <a:t>Authentication and identity vetting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537" y="94129"/>
            <a:ext cx="1081088"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563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US" dirty="0" err="1" smtClean="0"/>
              <a:t>LoA</a:t>
            </a:r>
            <a:r>
              <a:rPr lang="en-US" dirty="0" smtClean="0"/>
              <a:t> example: </a:t>
            </a:r>
            <a:r>
              <a:rPr lang="en-US" dirty="0" err="1" smtClean="0"/>
              <a:t>eIDAS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743" y="1439863"/>
            <a:ext cx="9522814"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537" y="94129"/>
            <a:ext cx="1081088"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81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the moment, there is no </a:t>
            </a:r>
            <a:r>
              <a:rPr lang="en-US" i="1" dirty="0" smtClean="0"/>
              <a:t>common</a:t>
            </a:r>
            <a:r>
              <a:rPr lang="en-US" dirty="0" smtClean="0"/>
              <a:t> baseline assurance for identity. Individual federations may however have guidelines. E.g. at </a:t>
            </a:r>
            <a:r>
              <a:rPr lang="en-US" dirty="0" err="1" smtClean="0"/>
              <a:t>SURFnet</a:t>
            </a:r>
            <a:r>
              <a:rPr lang="en-US" dirty="0" smtClean="0"/>
              <a:t>:</a:t>
            </a:r>
          </a:p>
          <a:p>
            <a:endParaRPr lang="en-US" dirty="0" smtClean="0"/>
          </a:p>
          <a:p>
            <a:pPr lvl="1"/>
            <a:r>
              <a:rPr lang="en-US" dirty="0" err="1" smtClean="0"/>
              <a:t>Organisations</a:t>
            </a:r>
            <a:r>
              <a:rPr lang="en-US" dirty="0" smtClean="0"/>
              <a:t> adequately </a:t>
            </a:r>
            <a:r>
              <a:rPr lang="en-US" dirty="0" smtClean="0"/>
              <a:t>protect </a:t>
            </a:r>
            <a:r>
              <a:rPr lang="en-US" dirty="0" smtClean="0"/>
              <a:t>and configure systems and networks used for the IdP</a:t>
            </a:r>
          </a:p>
          <a:p>
            <a:pPr lvl="1"/>
            <a:r>
              <a:rPr lang="en-US" dirty="0" smtClean="0"/>
              <a:t>Ensures that attributes of users are up-to-date and complete, and that the user has been identified on enrolment (but does not ask </a:t>
            </a:r>
            <a:r>
              <a:rPr lang="en-US" i="1" dirty="0" smtClean="0"/>
              <a:t>how the user was identified in the first place!</a:t>
            </a:r>
            <a:r>
              <a:rPr lang="en-US" dirty="0" smtClean="0"/>
              <a:t>)</a:t>
            </a:r>
          </a:p>
          <a:p>
            <a:pPr lvl="1"/>
            <a:r>
              <a:rPr lang="en-US" dirty="0" smtClean="0"/>
              <a:t>Some attributes are mandatory (</a:t>
            </a:r>
            <a:r>
              <a:rPr lang="en-US" dirty="0" err="1" smtClean="0"/>
              <a:t>displayname</a:t>
            </a:r>
            <a:r>
              <a:rPr lang="en-US" dirty="0" smtClean="0"/>
              <a:t>, email, affiliation status, &amp;c)</a:t>
            </a:r>
          </a:p>
          <a:p>
            <a:pPr lvl="1"/>
            <a:r>
              <a:rPr lang="en-US" dirty="0" smtClean="0"/>
              <a:t>Access is </a:t>
            </a:r>
            <a:r>
              <a:rPr lang="en-US" dirty="0" smtClean="0"/>
              <a:t>restricted </a:t>
            </a:r>
            <a:r>
              <a:rPr lang="en-US" dirty="0" smtClean="0"/>
              <a:t>to </a:t>
            </a:r>
            <a:r>
              <a:rPr lang="en-US" dirty="0" smtClean="0"/>
              <a:t>a specific class of users </a:t>
            </a:r>
            <a:r>
              <a:rPr lang="en-US" dirty="0" smtClean="0"/>
              <a:t>only (so even if you express another affiliation, you still cannot authenticate third parties, even if you’ve identified them … and you cannot act as an IdP of last resort)</a:t>
            </a:r>
          </a:p>
          <a:p>
            <a:pPr lvl="1"/>
            <a:r>
              <a:rPr lang="en-US" dirty="0" err="1" smtClean="0"/>
              <a:t>Organisations</a:t>
            </a:r>
            <a:r>
              <a:rPr lang="en-US" dirty="0" smtClean="0"/>
              <a:t> maybe asked to make their processes transparent (but that’s not compulsory!)</a:t>
            </a:r>
          </a:p>
          <a:p>
            <a:pPr lvl="1"/>
            <a:r>
              <a:rPr lang="en-US" dirty="0" smtClean="0"/>
              <a:t>They comply with </a:t>
            </a:r>
            <a:r>
              <a:rPr lang="en-US" dirty="0" err="1" smtClean="0"/>
              <a:t>SURFnet’s</a:t>
            </a:r>
            <a:r>
              <a:rPr lang="en-US" dirty="0" smtClean="0"/>
              <a:t> privacy interpretation</a:t>
            </a:r>
          </a:p>
          <a:p>
            <a:endParaRPr lang="en-US" dirty="0"/>
          </a:p>
          <a:p>
            <a:r>
              <a:rPr lang="en-US" dirty="0" smtClean="0"/>
              <a:t>But this is – in a global context – already a very tightly controlled assurance level … there are much more open federations and IdPs out there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US" dirty="0" smtClean="0"/>
              <a:t>A baseline </a:t>
            </a:r>
            <a:r>
              <a:rPr lang="en-US" dirty="0" err="1" smtClean="0"/>
              <a:t>LoA</a:t>
            </a:r>
            <a:r>
              <a:rPr lang="en-US" dirty="0" smtClean="0"/>
              <a:t> for federated identity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537" y="94129"/>
            <a:ext cx="1081088"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87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a:t>AARC MNA3.1 (Mikael Linden et al.): </a:t>
            </a:r>
            <a:br>
              <a:rPr lang="en-US" sz="2000" dirty="0"/>
            </a:br>
            <a:r>
              <a:rPr lang="en-US" sz="2000" b="1" dirty="0"/>
              <a:t>“Recommendation on </a:t>
            </a:r>
            <a:r>
              <a:rPr lang="en-US" sz="2000" b="1" u="sng" dirty="0"/>
              <a:t>minimal assurance level </a:t>
            </a:r>
            <a:r>
              <a:rPr lang="en-US" sz="2000" b="1" dirty="0"/>
              <a:t>relevant for low-risk research use cases”</a:t>
            </a:r>
            <a:endParaRPr lang="fi-FI" sz="2000" b="1" dirty="0"/>
          </a:p>
          <a:p>
            <a:endParaRPr lang="fi-FI" sz="2000" dirty="0" smtClean="0"/>
          </a:p>
          <a:p>
            <a:pPr marL="0" indent="0">
              <a:buNone/>
            </a:pPr>
            <a:r>
              <a:rPr lang="fi-FI" sz="2000" i="1" dirty="0" smtClean="0"/>
              <a:t>Based on depth-interviews with the major Research communities and e-Infra’s in Europe ...</a:t>
            </a:r>
            <a:endParaRPr lang="fi-FI" sz="2000" i="1" dirty="0"/>
          </a:p>
          <a:p>
            <a:r>
              <a:rPr lang="fi-FI" sz="2000" dirty="0"/>
              <a:t>Accounts belong to a known individual (i.e. no shared accounts)</a:t>
            </a:r>
          </a:p>
          <a:p>
            <a:r>
              <a:rPr lang="fi-FI" sz="2000" dirty="0"/>
              <a:t>Persistent identifiers (i.e. are not re-assigned)</a:t>
            </a:r>
          </a:p>
          <a:p>
            <a:r>
              <a:rPr lang="fi-FI" sz="2000" dirty="0"/>
              <a:t>Documented identity vetting (not necessarily F2F)</a:t>
            </a:r>
          </a:p>
          <a:p>
            <a:r>
              <a:rPr lang="fi-FI" sz="2000" dirty="0"/>
              <a:t>Password authN (with some good practices)</a:t>
            </a:r>
          </a:p>
          <a:p>
            <a:r>
              <a:rPr lang="fi-FI" sz="2000" dirty="0"/>
              <a:t>Departing user’s account closes/ePA changes promptly</a:t>
            </a:r>
          </a:p>
          <a:p>
            <a:r>
              <a:rPr lang="fi-FI" sz="2000" dirty="0"/>
              <a:t>Self-assessment (supported with specific guidelines)</a:t>
            </a:r>
          </a:p>
          <a:p>
            <a:endParaRPr lang="en-US" dirty="0" smtClean="0"/>
          </a:p>
          <a:p>
            <a:pPr marL="0" indent="0">
              <a:buNone/>
            </a:pPr>
            <a:r>
              <a:rPr lang="en-US" i="1" dirty="0" smtClean="0"/>
              <a:t>A REFEDS task force will evolve these recommendations into globally implementable guidelines</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US" dirty="0" smtClean="0"/>
              <a:t>A common baseline for assurance for e-Infrastructures</a:t>
            </a:r>
            <a:endParaRPr lang="en-US" dirty="0"/>
          </a:p>
        </p:txBody>
      </p:sp>
      <p:sp>
        <p:nvSpPr>
          <p:cNvPr id="5" name="TextBox 4"/>
          <p:cNvSpPr txBox="1"/>
          <p:nvPr/>
        </p:nvSpPr>
        <p:spPr>
          <a:xfrm>
            <a:off x="5200916" y="6442045"/>
            <a:ext cx="6184835" cy="369332"/>
          </a:xfrm>
          <a:prstGeom prst="rect">
            <a:avLst/>
          </a:prstGeom>
          <a:noFill/>
        </p:spPr>
        <p:txBody>
          <a:bodyPr wrap="none" rtlCol="0">
            <a:spAutoFit/>
          </a:bodyPr>
          <a:lstStyle/>
          <a:p>
            <a:r>
              <a:rPr lang="en-US" i="1" dirty="0">
                <a:solidFill>
                  <a:srgbClr val="F57B20"/>
                </a:solidFill>
              </a:rPr>
              <a:t>https://wiki.geant.org/display/AARC/LoA+-+Level+of+Assurance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537" y="94129"/>
            <a:ext cx="1081088"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10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2076" y="2975978"/>
            <a:ext cx="1694045" cy="107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lnSpcReduction="10000"/>
          </a:bodyPr>
          <a:lstStyle/>
          <a:p>
            <a:pPr marL="0" indent="0">
              <a:buNone/>
            </a:pPr>
            <a:r>
              <a:rPr lang="en-US" dirty="0" smtClean="0"/>
              <a:t>The CIs and research infrastructures are ‘happy’ with self-assessment &amp; peer review</a:t>
            </a:r>
            <a:br>
              <a:rPr lang="en-US" dirty="0" smtClean="0"/>
            </a:br>
            <a:r>
              <a:rPr lang="en-US" dirty="0" smtClean="0"/>
              <a:t>while it works well is smallish </a:t>
            </a:r>
            <a:r>
              <a:rPr lang="en-US" dirty="0" smtClean="0"/>
              <a:t>(&lt; ~150 </a:t>
            </a:r>
            <a:r>
              <a:rPr lang="en-US" dirty="0" smtClean="0"/>
              <a:t>people) communities, anything beyond </a:t>
            </a:r>
            <a:br>
              <a:rPr lang="en-US" dirty="0" smtClean="0"/>
            </a:br>
            <a:r>
              <a:rPr lang="en-US" dirty="0" smtClean="0"/>
              <a:t>this ‘Dunbar limit’ </a:t>
            </a:r>
            <a:r>
              <a:rPr lang="en-US" dirty="0" smtClean="0"/>
              <a:t>needs some documented trust process and automation support</a:t>
            </a:r>
          </a:p>
          <a:p>
            <a:endParaRPr lang="en-US" dirty="0" smtClean="0"/>
          </a:p>
          <a:p>
            <a:pPr marL="0" indent="0">
              <a:buNone/>
            </a:pPr>
            <a:r>
              <a:rPr lang="en-US" b="1" dirty="0" smtClean="0"/>
              <a:t>Self-assessment tool*</a:t>
            </a:r>
          </a:p>
          <a:p>
            <a:r>
              <a:rPr lang="en-US" dirty="0" smtClean="0"/>
              <a:t>Self-completion of maturity surveys – with optional peer review indicators</a:t>
            </a:r>
          </a:p>
          <a:p>
            <a:r>
              <a:rPr lang="en-US" dirty="0" smtClean="0"/>
              <a:t>Distribution of assessment status to federation participants, also via SAML meta-data</a:t>
            </a:r>
          </a:p>
          <a:p>
            <a:r>
              <a:rPr lang="en-US" dirty="0" smtClean="0"/>
              <a:t>Comparison of status between assessed participants (IdPs &amp; SPs, against various policies)</a:t>
            </a:r>
          </a:p>
          <a:p>
            <a:endParaRPr lang="en-US" dirty="0" smtClean="0"/>
          </a:p>
          <a:p>
            <a:pPr marL="0" indent="0">
              <a:buNone/>
            </a:pPr>
            <a:r>
              <a:rPr lang="en-US" b="1" dirty="0" smtClean="0"/>
              <a:t>IETF registry for </a:t>
            </a:r>
            <a:r>
              <a:rPr lang="en-US" b="1" dirty="0" err="1" smtClean="0"/>
              <a:t>LoA</a:t>
            </a:r>
            <a:endParaRPr lang="en-US" b="1" dirty="0" smtClean="0"/>
          </a:p>
          <a:p>
            <a:r>
              <a:rPr lang="en-US" dirty="0" smtClean="0"/>
              <a:t>Defined vocabulary for </a:t>
            </a:r>
            <a:r>
              <a:rPr lang="en-US" dirty="0" err="1" smtClean="0"/>
              <a:t>IdP</a:t>
            </a:r>
            <a:r>
              <a:rPr lang="en-US" dirty="0" smtClean="0"/>
              <a:t> </a:t>
            </a:r>
            <a:r>
              <a:rPr lang="en-US" dirty="0" err="1" smtClean="0"/>
              <a:t>LoA</a:t>
            </a:r>
            <a:endParaRPr lang="en-US" dirty="0" smtClean="0"/>
          </a:p>
          <a:p>
            <a:r>
              <a:rPr lang="en-US" dirty="0" smtClean="0"/>
              <a:t>RFC 6711 (Leif Johansson</a:t>
            </a:r>
            <a:r>
              <a:rPr lang="en-US" dirty="0"/>
              <a:t>) established </a:t>
            </a:r>
            <a:r>
              <a:rPr lang="en-US" dirty="0">
                <a:hlinkClick r:id="rId3"/>
              </a:rPr>
              <a:t>https://www.iana.org/assignments/loa-profiles</a:t>
            </a:r>
            <a:r>
              <a:rPr lang="en-US" dirty="0" smtClean="0">
                <a:hlinkClick r:id="rId3"/>
              </a:rPr>
              <a:t>/</a:t>
            </a:r>
            <a:r>
              <a:rPr lang="en-US" dirty="0" smtClean="0"/>
              <a:t> </a:t>
            </a:r>
          </a:p>
          <a:p>
            <a:r>
              <a:rPr lang="en-US" dirty="0" smtClean="0"/>
              <a:t>One new AARC/REFEDS artefact (</a:t>
            </a:r>
            <a:r>
              <a:rPr lang="en-US" dirty="0" err="1" smtClean="0"/>
              <a:t>Sirtfi</a:t>
            </a:r>
            <a:r>
              <a:rPr lang="en-US" dirty="0" smtClean="0"/>
              <a:t>, </a:t>
            </a:r>
            <a:r>
              <a:rPr lang="en-US" dirty="0" smtClean="0">
                <a:hlinkClick r:id="rId4"/>
              </a:rPr>
              <a:t>https</a:t>
            </a:r>
            <a:r>
              <a:rPr lang="en-US" dirty="0">
                <a:hlinkClick r:id="rId4"/>
              </a:rPr>
              <a:t>://</a:t>
            </a:r>
            <a:r>
              <a:rPr lang="en-US" dirty="0" smtClean="0">
                <a:hlinkClick r:id="rId4"/>
              </a:rPr>
              <a:t>refeds.org/sirtfi</a:t>
            </a:r>
            <a:r>
              <a:rPr lang="en-US" dirty="0" smtClean="0"/>
              <a:t>) submitted recently!</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smtClean="0"/>
              <a:t>Expressing identity assurance</a:t>
            </a:r>
            <a:endParaRPr lang="en-US"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537" y="94129"/>
            <a:ext cx="1081088"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04103" y="6442045"/>
            <a:ext cx="9283054" cy="369332"/>
          </a:xfrm>
          <a:prstGeom prst="rect">
            <a:avLst/>
          </a:prstGeom>
          <a:noFill/>
        </p:spPr>
        <p:txBody>
          <a:bodyPr wrap="none" rtlCol="0">
            <a:spAutoFit/>
          </a:bodyPr>
          <a:lstStyle/>
          <a:p>
            <a:r>
              <a:rPr lang="en-US" dirty="0">
                <a:solidFill>
                  <a:srgbClr val="003F5E"/>
                </a:solidFill>
              </a:rPr>
              <a:t>* https://docs.google.com/document/d/10kguCdxWn38z_EGRnrdjCI4GSeO44zFGeXWHGmzz27o</a:t>
            </a:r>
          </a:p>
        </p:txBody>
      </p:sp>
    </p:spTree>
    <p:extLst>
      <p:ext uri="{BB962C8B-B14F-4D97-AF65-F5344CB8AC3E}">
        <p14:creationId xmlns:p14="http://schemas.microsoft.com/office/powerpoint/2010/main" val="2102723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2" y="1297093"/>
            <a:ext cx="11158218" cy="5245947"/>
          </a:xfrm>
        </p:spPr>
        <p:txBody>
          <a:bodyPr>
            <a:normAutofit/>
          </a:bodyPr>
          <a:lstStyle/>
          <a:p>
            <a:pPr marL="0" indent="0">
              <a:buNone/>
            </a:pPr>
            <a:r>
              <a:rPr lang="en-GB" i="1" dirty="0" smtClean="0"/>
              <a:t>So the organisation can authenticate and qualify users … and now what?</a:t>
            </a:r>
            <a:endParaRPr lang="en-GB" dirty="0" smtClean="0"/>
          </a:p>
          <a:p>
            <a:r>
              <a:rPr lang="en-GB" dirty="0" smtClean="0"/>
              <a:t>you </a:t>
            </a:r>
            <a:r>
              <a:rPr lang="en-GB" dirty="0" smtClean="0"/>
              <a:t>have seen various models for federation: </a:t>
            </a:r>
            <a:r>
              <a:rPr lang="en-GB" dirty="0" smtClean="0"/>
              <a:t>hub-&amp;-spoke</a:t>
            </a:r>
            <a:r>
              <a:rPr lang="en-GB" dirty="0" smtClean="0"/>
              <a:t>, full-mesh, and hybrids</a:t>
            </a:r>
          </a:p>
          <a:p>
            <a:r>
              <a:rPr lang="en-GB" dirty="0"/>
              <a:t>h</a:t>
            </a:r>
            <a:r>
              <a:rPr lang="en-GB" dirty="0" smtClean="0"/>
              <a:t>ow </a:t>
            </a:r>
            <a:r>
              <a:rPr lang="en-GB" dirty="0" smtClean="0"/>
              <a:t>can the recipient know about </a:t>
            </a:r>
            <a:r>
              <a:rPr lang="en-GB" dirty="0" smtClean="0"/>
              <a:t>user identity, status, qualities? Via an attribute statement:</a:t>
            </a:r>
            <a:endParaRPr lang="en-GB" dirty="0" smtClean="0"/>
          </a:p>
          <a:p>
            <a:endParaRPr lang="en-GB" dirty="0" smtClean="0"/>
          </a:p>
          <a:p>
            <a:endParaRPr lang="en-GB" dirty="0" smtClean="0"/>
          </a:p>
          <a:p>
            <a:endParaRPr lang="en-GB" dirty="0"/>
          </a:p>
          <a:p>
            <a:endParaRPr lang="en-GB" dirty="0" smtClean="0"/>
          </a:p>
          <a:p>
            <a:pPr marL="0" indent="0">
              <a:buNone/>
            </a:pPr>
            <a:r>
              <a:rPr lang="en-GB" dirty="0" smtClean="0"/>
              <a:t>But you may not get information: many considerations pose challenges for an IdP operator:</a:t>
            </a:r>
            <a:endParaRPr lang="en-GB" dirty="0" smtClean="0"/>
          </a:p>
          <a:p>
            <a:r>
              <a:rPr lang="en-GB" dirty="0" smtClean="0"/>
              <a:t>some are </a:t>
            </a:r>
            <a:r>
              <a:rPr lang="en-GB" dirty="0" smtClean="0"/>
              <a:t>assuming decisions on behalf of their users (unwillingness to release)</a:t>
            </a:r>
          </a:p>
          <a:p>
            <a:r>
              <a:rPr lang="en-GB" dirty="0"/>
              <a:t>u</a:t>
            </a:r>
            <a:r>
              <a:rPr lang="en-GB" dirty="0" smtClean="0"/>
              <a:t>nclear </a:t>
            </a:r>
            <a:r>
              <a:rPr lang="en-GB" dirty="0" smtClean="0"/>
              <a:t>regulatory constraints scare IdPs operators: </a:t>
            </a:r>
            <a:br>
              <a:rPr lang="en-GB" dirty="0" smtClean="0"/>
            </a:br>
            <a:r>
              <a:rPr lang="en-GB" dirty="0" smtClean="0"/>
              <a:t>data protection in the EU + New Zealand, Argentina, Canada, Uruguay, &amp;c ; FERPA in the US</a:t>
            </a:r>
          </a:p>
          <a:p>
            <a:r>
              <a:rPr lang="en-GB" dirty="0"/>
              <a:t>d</a:t>
            </a:r>
            <a:r>
              <a:rPr lang="en-GB" dirty="0" smtClean="0"/>
              <a:t>iffering </a:t>
            </a:r>
            <a:r>
              <a:rPr lang="en-GB" dirty="0" smtClean="0"/>
              <a:t>rules per country make for complex </a:t>
            </a:r>
            <a:r>
              <a:rPr lang="en-GB" dirty="0" err="1" smtClean="0"/>
              <a:t>interfederation</a:t>
            </a:r>
            <a:r>
              <a:rPr lang="en-GB" dirty="0" smtClean="0"/>
              <a:t> negotiations</a:t>
            </a:r>
            <a:endParaRPr lang="en-GB" dirty="0" smtClean="0"/>
          </a:p>
          <a:p>
            <a:pPr marL="0" indent="0">
              <a:buNone/>
            </a:pPr>
            <a:r>
              <a:rPr lang="en-GB" dirty="0" smtClean="0"/>
              <a:t>Yet most ‘hub-&amp;-spoke’ </a:t>
            </a:r>
            <a:r>
              <a:rPr lang="en-GB" dirty="0" smtClean="0"/>
              <a:t>federations provide some </a:t>
            </a:r>
            <a:r>
              <a:rPr lang="en-GB" i="1" dirty="0" smtClean="0"/>
              <a:t>collective qualities</a:t>
            </a:r>
            <a:r>
              <a:rPr lang="en-GB" dirty="0" smtClean="0"/>
              <a:t> for their amalgamated IdPs</a:t>
            </a:r>
            <a:endParaRPr lang="en-GB" dirty="0"/>
          </a:p>
        </p:txBody>
      </p:sp>
      <p:sp>
        <p:nvSpPr>
          <p:cNvPr id="6" name="Slide Number Placeholder 5"/>
          <p:cNvSpPr>
            <a:spLocks noGrp="1"/>
          </p:cNvSpPr>
          <p:nvPr>
            <p:ph type="sldNum" sz="quarter" idx="12"/>
          </p:nvPr>
        </p:nvSpPr>
        <p:spPr/>
        <p:txBody>
          <a:bodyPr/>
          <a:lstStyle/>
          <a:p>
            <a:fld id="{6F576E6A-F32A-4612-884C-86870357C6B4}" type="slidenum">
              <a:rPr lang="en-GB" smtClean="0"/>
              <a:t>15</a:t>
            </a:fld>
            <a:endParaRPr lang="en-GB"/>
          </a:p>
        </p:txBody>
      </p:sp>
      <p:sp>
        <p:nvSpPr>
          <p:cNvPr id="8" name="Title 7"/>
          <p:cNvSpPr>
            <a:spLocks noGrp="1"/>
          </p:cNvSpPr>
          <p:nvPr>
            <p:ph type="title"/>
          </p:nvPr>
        </p:nvSpPr>
        <p:spPr/>
        <p:txBody>
          <a:bodyPr/>
          <a:lstStyle/>
          <a:p>
            <a:r>
              <a:rPr lang="en-US" dirty="0" smtClean="0"/>
              <a:t>Attribute release &amp; </a:t>
            </a:r>
            <a:r>
              <a:rPr lang="en-US" dirty="0" err="1" smtClean="0"/>
              <a:t>IdM</a:t>
            </a:r>
            <a:r>
              <a:rPr lang="en-US" dirty="0" smtClean="0"/>
              <a:t> policy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182" y="32274"/>
            <a:ext cx="1083260" cy="112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 y="2509520"/>
            <a:ext cx="11694159" cy="1600438"/>
          </a:xfrm>
          <a:prstGeom prst="rect">
            <a:avLst/>
          </a:prstGeom>
          <a:noFill/>
          <a:ln>
            <a:solidFill>
              <a:srgbClr val="F57A1E"/>
            </a:solidFill>
          </a:ln>
        </p:spPr>
        <p:txBody>
          <a:bodyPr wrap="square" rtlCol="0">
            <a:spAutoFit/>
          </a:bodyPr>
          <a:lstStyle/>
          <a:p>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samlp:Response</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ID</a:t>
            </a:r>
            <a:r>
              <a:rPr lang="en-US" sz="1400" dirty="0">
                <a:latin typeface="Courier New" panose="02070309020205020404" pitchFamily="49" charset="0"/>
                <a:cs typeface="Courier New" panose="02070309020205020404" pitchFamily="49" charset="0"/>
              </a:rPr>
              <a:t>="_</a:t>
            </a:r>
            <a:r>
              <a:rPr lang="en-US" sz="1400" dirty="0" smtClean="0">
                <a:latin typeface="Courier New" panose="02070309020205020404" pitchFamily="49" charset="0"/>
                <a:cs typeface="Courier New" panose="02070309020205020404" pitchFamily="49" charset="0"/>
              </a:rPr>
              <a:t>2af69a..." Version</a:t>
            </a:r>
            <a:r>
              <a:rPr lang="en-US" sz="1400" dirty="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2.0</a:t>
            </a:r>
            <a:r>
              <a:rPr lang="en-US" sz="1400" dirty="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IssueInstant</a:t>
            </a:r>
            <a:r>
              <a:rPr lang="en-US" sz="1400" dirty="0">
                <a:latin typeface="Courier New" panose="02070309020205020404" pitchFamily="49" charset="0"/>
                <a:cs typeface="Courier New" panose="02070309020205020404" pitchFamily="49" charset="0"/>
              </a:rPr>
              <a:t>="2016-03-12T04:05:57Z"</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Destination="</a:t>
            </a:r>
            <a:r>
              <a:rPr lang="en-US" sz="1400" b="1" dirty="0" smtClean="0">
                <a:latin typeface="Courier New" panose="02070309020205020404" pitchFamily="49" charset="0"/>
                <a:cs typeface="Courier New" panose="02070309020205020404" pitchFamily="49" charset="0"/>
              </a:rPr>
              <a:t>https</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engine.surfconext.nl/authentication/</a:t>
            </a:r>
            <a:r>
              <a:rPr lang="en-US" sz="1400" b="1" dirty="0" err="1" smtClean="0">
                <a:latin typeface="Courier New" panose="02070309020205020404" pitchFamily="49" charset="0"/>
                <a:cs typeface="Courier New" panose="02070309020205020404" pitchFamily="49" charset="0"/>
              </a:rPr>
              <a:t>sp</a:t>
            </a:r>
            <a:r>
              <a:rPr lang="en-US" sz="1400" b="1" dirty="0" smtClean="0">
                <a:latin typeface="Courier New" panose="02070309020205020404" pitchFamily="49" charset="0"/>
                <a:cs typeface="Courier New" panose="02070309020205020404" pitchFamily="49" charset="0"/>
              </a:rPr>
              <a:t>/consume-assertion</a:t>
            </a:r>
            <a:r>
              <a:rPr lang="en-US" sz="1400" dirty="0" smtClean="0">
                <a:latin typeface="Courier New" panose="02070309020205020404" pitchFamily="49" charset="0"/>
                <a:cs typeface="Courier New" panose="02070309020205020404" pitchFamily="49" charset="0"/>
              </a:rPr>
              <a:t>" ... &gt;</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saml:Issuer</a:t>
            </a:r>
            <a:r>
              <a:rPr lang="en-US" sz="1400" b="1" dirty="0">
                <a:latin typeface="Courier New" panose="02070309020205020404" pitchFamily="49" charset="0"/>
                <a:cs typeface="Courier New" panose="02070309020205020404" pitchFamily="49" charset="0"/>
              </a:rPr>
              <a:t>&gt;https://sso.nikhef.nl/sso/saml2/idp/metadata.php&lt;/saml:Issuer&gt;</a:t>
            </a:r>
          </a:p>
          <a:p>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ds:Signature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xmlns:ds</a:t>
            </a:r>
            <a:r>
              <a:rPr lang="en-US" sz="1400" dirty="0">
                <a:latin typeface="Courier New" panose="02070309020205020404" pitchFamily="49" charset="0"/>
                <a:cs typeface="Courier New" panose="02070309020205020404" pitchFamily="49" charset="0"/>
              </a:rPr>
              <a:t>="http://www.w3.org/2000/09/xmldsig</a:t>
            </a:r>
            <a:r>
              <a:rPr lang="en-US" sz="1400" dirty="0" smtClean="0">
                <a:latin typeface="Courier New" panose="02070309020205020404" pitchFamily="49" charset="0"/>
                <a:cs typeface="Courier New" panose="02070309020205020404" pitchFamily="49" charset="0"/>
              </a:rPr>
              <a:t>#"&gt;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saml:AttributeStatement</a:t>
            </a:r>
            <a:r>
              <a:rPr lang="en-US" sz="1400" dirty="0">
                <a:latin typeface="Courier New" panose="02070309020205020404" pitchFamily="49" charset="0"/>
                <a:cs typeface="Courier New" panose="02070309020205020404" pitchFamily="49" charset="0"/>
              </a:rPr>
              <a:t>&gt;</a:t>
            </a:r>
          </a:p>
          <a:p>
            <a:r>
              <a:rPr lang="en-US" sz="1400" dirty="0" smtClean="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saml:</a:t>
            </a:r>
            <a:r>
              <a:rPr lang="en-US" sz="1400" b="1" dirty="0" err="1">
                <a:latin typeface="Courier New" panose="02070309020205020404" pitchFamily="49" charset="0"/>
                <a:cs typeface="Courier New" panose="02070309020205020404" pitchFamily="49" charset="0"/>
              </a:rPr>
              <a:t>Attribute</a:t>
            </a:r>
            <a:r>
              <a:rPr lang="en-US" sz="1400" dirty="0">
                <a:latin typeface="Courier New" panose="02070309020205020404" pitchFamily="49" charset="0"/>
                <a:cs typeface="Courier New" panose="02070309020205020404" pitchFamily="49" charset="0"/>
              </a:rPr>
              <a:t> Name="</a:t>
            </a:r>
            <a:r>
              <a:rPr lang="en-US" sz="1400" b="1" dirty="0" err="1" smtClean="0">
                <a:latin typeface="Courier New" panose="02070309020205020404" pitchFamily="49" charset="0"/>
                <a:cs typeface="Courier New" panose="02070309020205020404" pitchFamily="49" charset="0"/>
              </a:rPr>
              <a:t>eduPersonUniqueId</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NameFormat</a:t>
            </a:r>
            <a:r>
              <a:rPr lang="en-US" sz="1400" dirty="0">
                <a:latin typeface="Courier New" panose="02070309020205020404" pitchFamily="49" charset="0"/>
                <a:cs typeface="Courier New" panose="02070309020205020404" pitchFamily="49" charset="0"/>
              </a:rPr>
              <a:t>="urn:oasis:names:tc:SAML:2.0:attrname-format:basic</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saml:</a:t>
            </a:r>
            <a:r>
              <a:rPr lang="en-US" sz="1400" b="1" dirty="0" err="1">
                <a:latin typeface="Courier New" panose="02070309020205020404" pitchFamily="49" charset="0"/>
                <a:cs typeface="Courier New" panose="02070309020205020404" pitchFamily="49" charset="0"/>
              </a:rPr>
              <a:t>AttributeValue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xsi:type</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xs:string</a:t>
            </a:r>
            <a:r>
              <a:rPr lang="en-US" sz="1400" dirty="0">
                <a:latin typeface="Courier New" panose="02070309020205020404" pitchFamily="49" charset="0"/>
                <a:cs typeface="Courier New" panose="02070309020205020404" pitchFamily="49" charset="0"/>
              </a:rPr>
              <a:t>"&gt;</a:t>
            </a:r>
            <a:r>
              <a:rPr lang="en-US" sz="1400" b="1" dirty="0">
                <a:latin typeface="Courier New" panose="02070309020205020404" pitchFamily="49" charset="0"/>
                <a:cs typeface="Courier New" panose="02070309020205020404" pitchFamily="49" charset="0"/>
              </a:rPr>
              <a:t>40ea621a0a7355cf4fb1ca8d4f22a53d@nikhef.nl</a:t>
            </a:r>
            <a:r>
              <a:rPr lang="en-US" sz="1400" dirty="0">
                <a:latin typeface="Courier New" panose="02070309020205020404" pitchFamily="49" charset="0"/>
                <a:cs typeface="Courier New" panose="02070309020205020404" pitchFamily="49" charset="0"/>
              </a:rPr>
              <a:t>&lt;/</a:t>
            </a:r>
            <a:r>
              <a:rPr lang="en-US" sz="1400" dirty="0" err="1" smtClean="0">
                <a:latin typeface="Courier New" panose="02070309020205020404" pitchFamily="49" charset="0"/>
                <a:cs typeface="Courier New" panose="02070309020205020404" pitchFamily="49" charset="0"/>
              </a:rPr>
              <a:t>saml:AttributeValue</a:t>
            </a:r>
            <a:r>
              <a:rPr lang="en-US" sz="1400" dirty="0" smtClean="0">
                <a:latin typeface="Courier New" panose="02070309020205020404" pitchFamily="49" charset="0"/>
                <a:cs typeface="Courier New" panose="02070309020205020404" pitchFamily="49" charset="0"/>
              </a:rPr>
              <a:t>&gt;</a:t>
            </a:r>
          </a:p>
        </p:txBody>
      </p:sp>
      <p:sp>
        <p:nvSpPr>
          <p:cNvPr id="3" name="TextBox 2"/>
          <p:cNvSpPr txBox="1"/>
          <p:nvPr/>
        </p:nvSpPr>
        <p:spPr>
          <a:xfrm>
            <a:off x="5466080" y="6478508"/>
            <a:ext cx="5942140" cy="369332"/>
          </a:xfrm>
          <a:prstGeom prst="rect">
            <a:avLst/>
          </a:prstGeom>
          <a:noFill/>
        </p:spPr>
        <p:txBody>
          <a:bodyPr wrap="none" rtlCol="0">
            <a:spAutoFit/>
          </a:bodyPr>
          <a:lstStyle/>
          <a:p>
            <a:r>
              <a:rPr lang="en-US" i="1" dirty="0">
                <a:solidFill>
                  <a:srgbClr val="F57A1E"/>
                </a:solidFill>
              </a:rPr>
              <a:t>https://addons.mozilla.org/en-US/firefox/addon/saml-tracer/</a:t>
            </a:r>
          </a:p>
        </p:txBody>
      </p:sp>
    </p:spTree>
    <p:extLst>
      <p:ext uri="{BB962C8B-B14F-4D97-AF65-F5344CB8AC3E}">
        <p14:creationId xmlns:p14="http://schemas.microsoft.com/office/powerpoint/2010/main" val="367287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US" dirty="0" smtClean="0"/>
              <a:t>Attribute sets and release policies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182" y="32274"/>
            <a:ext cx="1083260" cy="112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668415" y="4766175"/>
            <a:ext cx="4281543" cy="1969770"/>
            <a:chOff x="7573384" y="4485938"/>
            <a:chExt cx="4281543" cy="1969770"/>
          </a:xfrm>
        </p:grpSpPr>
        <p:sp>
          <p:nvSpPr>
            <p:cNvPr id="6" name="TextBox 5"/>
            <p:cNvSpPr txBox="1"/>
            <p:nvPr/>
          </p:nvSpPr>
          <p:spPr>
            <a:xfrm>
              <a:off x="7573384" y="4485938"/>
              <a:ext cx="4281543" cy="1969770"/>
            </a:xfrm>
            <a:prstGeom prst="rect">
              <a:avLst/>
            </a:prstGeom>
            <a:solidFill>
              <a:schemeClr val="bg1"/>
            </a:solidFill>
            <a:ln>
              <a:solidFill>
                <a:srgbClr val="003F5E"/>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57B20"/>
                  </a:solidFill>
                </a:rPr>
                <a:t>Research and Scholarship Attribute Set</a:t>
              </a:r>
            </a:p>
            <a:p>
              <a:r>
                <a:rPr lang="en-US" b="1" dirty="0" err="1" smtClean="0"/>
                <a:t>displayName</a:t>
              </a:r>
              <a:r>
                <a:rPr lang="en-US" dirty="0" smtClean="0"/>
                <a:t> </a:t>
              </a:r>
              <a:r>
                <a:rPr lang="en-US" i="1" dirty="0" smtClean="0"/>
                <a:t>or</a:t>
              </a:r>
              <a:r>
                <a:rPr lang="en-US" dirty="0" smtClean="0"/>
                <a:t> (</a:t>
              </a:r>
              <a:r>
                <a:rPr lang="en-US" b="1" dirty="0" err="1" smtClean="0"/>
                <a:t>givenName</a:t>
              </a:r>
              <a:r>
                <a:rPr lang="en-US" dirty="0" smtClean="0"/>
                <a:t> </a:t>
              </a:r>
              <a:r>
                <a:rPr lang="en-US" i="1" dirty="0" smtClean="0"/>
                <a:t>and</a:t>
              </a:r>
              <a:r>
                <a:rPr lang="en-US" dirty="0" smtClean="0"/>
                <a:t> </a:t>
              </a:r>
              <a:r>
                <a:rPr lang="en-US" b="1" dirty="0" err="1" smtClean="0"/>
                <a:t>sn</a:t>
              </a:r>
              <a:r>
                <a:rPr lang="en-US" dirty="0" smtClean="0"/>
                <a:t>)</a:t>
              </a:r>
            </a:p>
            <a:p>
              <a:r>
                <a:rPr lang="en-US" b="1" dirty="0" smtClean="0"/>
                <a:t>mail</a:t>
              </a:r>
            </a:p>
            <a:p>
              <a:r>
                <a:rPr lang="en-US" b="1" dirty="0" err="1" smtClean="0"/>
                <a:t>eduPersonPrincipalName</a:t>
              </a:r>
              <a:endParaRPr lang="en-US" b="1" dirty="0" smtClean="0"/>
            </a:p>
            <a:p>
              <a:r>
                <a:rPr lang="en-US" dirty="0" err="1" smtClean="0"/>
                <a:t>eduPersonTargetedID</a:t>
              </a:r>
              <a:endParaRPr lang="en-US" dirty="0" smtClean="0"/>
            </a:p>
            <a:p>
              <a:r>
                <a:rPr lang="en-US" dirty="0" err="1" smtClean="0">
                  <a:solidFill>
                    <a:srgbClr val="F57B20"/>
                  </a:solidFill>
                </a:rPr>
                <a:t>eduPersonScopedAffiliation</a:t>
              </a:r>
              <a:endParaRPr lang="en-US" dirty="0" smtClean="0">
                <a:solidFill>
                  <a:srgbClr val="F57B20"/>
                </a:solidFill>
              </a:endParaRPr>
            </a:p>
            <a:p>
              <a:r>
                <a:rPr lang="en-US" sz="1400" b="1" dirty="0"/>
                <a:t>[https://</a:t>
              </a:r>
              <a:r>
                <a:rPr lang="en-US" sz="1400" b="1" dirty="0" smtClean="0"/>
                <a:t>refeds.org/category/research-and-scholarship]</a:t>
              </a:r>
              <a:endParaRPr lang="en-US" b="1" dirty="0"/>
            </a:p>
          </p:txBody>
        </p:sp>
        <p:cxnSp>
          <p:nvCxnSpPr>
            <p:cNvPr id="8" name="Straight Connector 7"/>
            <p:cNvCxnSpPr/>
            <p:nvPr/>
          </p:nvCxnSpPr>
          <p:spPr>
            <a:xfrm>
              <a:off x="7713233" y="4797911"/>
              <a:ext cx="3969572" cy="0"/>
            </a:xfrm>
            <a:prstGeom prst="line">
              <a:avLst/>
            </a:prstGeom>
            <a:ln>
              <a:solidFill>
                <a:srgbClr val="003F5E"/>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21416" y="4837295"/>
            <a:ext cx="5217458" cy="1477328"/>
          </a:xfrm>
          <a:prstGeom prst="rect">
            <a:avLst/>
          </a:prstGeom>
          <a:solidFill>
            <a:schemeClr val="bg1"/>
          </a:solidFill>
          <a:ln>
            <a:solidFill>
              <a:srgbClr val="F57B20"/>
            </a:solidFill>
          </a:ln>
          <a:effectLst>
            <a:outerShdw blurRad="50800" dist="38100" dir="2700000" algn="tl" rotWithShape="0">
              <a:prstClr val="black">
                <a:alpha val="40000"/>
              </a:prstClr>
            </a:outerShdw>
          </a:effectLst>
        </p:spPr>
        <p:txBody>
          <a:bodyPr wrap="square" rtlCol="0">
            <a:spAutoFit/>
          </a:bodyPr>
          <a:lstStyle/>
          <a:p>
            <a:r>
              <a:rPr lang="en-US" i="1" dirty="0" smtClean="0">
                <a:solidFill>
                  <a:srgbClr val="003F5E"/>
                </a:solidFill>
              </a:rPr>
              <a:t>“</a:t>
            </a:r>
            <a:r>
              <a:rPr lang="en-US" b="1" i="1" dirty="0" smtClean="0">
                <a:solidFill>
                  <a:srgbClr val="003F5E"/>
                </a:solidFill>
              </a:rPr>
              <a:t>R&amp;S </a:t>
            </a:r>
            <a:r>
              <a:rPr lang="en-US" b="1" i="1" dirty="0">
                <a:solidFill>
                  <a:srgbClr val="003F5E"/>
                </a:solidFill>
              </a:rPr>
              <a:t>Service Providers MUST </a:t>
            </a:r>
            <a:r>
              <a:rPr lang="en-US" i="1" dirty="0">
                <a:solidFill>
                  <a:srgbClr val="003F5E"/>
                </a:solidFill>
              </a:rPr>
              <a:t>resolve issues of non-compliance within a reasonable period of time from when they become aware of the issue. Failure to do so MUST result in revocation of the entity’s membership in the R&amp;S category</a:t>
            </a:r>
            <a:r>
              <a:rPr lang="en-US" i="1" dirty="0" smtClean="0">
                <a:solidFill>
                  <a:srgbClr val="003F5E"/>
                </a:solidFill>
              </a:rPr>
              <a:t>.” – but </a:t>
            </a:r>
            <a:r>
              <a:rPr lang="en-US" b="1" i="1" dirty="0" smtClean="0">
                <a:solidFill>
                  <a:srgbClr val="003F5E"/>
                </a:solidFill>
              </a:rPr>
              <a:t>nothing on IdPs </a:t>
            </a:r>
            <a:r>
              <a:rPr lang="en-US" b="1" dirty="0" smtClean="0">
                <a:solidFill>
                  <a:srgbClr val="003F5E"/>
                </a:solidFill>
                <a:sym typeface="Wingdings" panose="05000000000000000000" pitchFamily="2" charset="2"/>
              </a:rPr>
              <a:t></a:t>
            </a:r>
            <a:endParaRPr lang="en-US" b="1" dirty="0">
              <a:solidFill>
                <a:srgbClr val="003F5E"/>
              </a:solidFill>
            </a:endParaRPr>
          </a:p>
        </p:txBody>
      </p:sp>
      <p:sp>
        <p:nvSpPr>
          <p:cNvPr id="11" name="TextBox 10"/>
          <p:cNvSpPr txBox="1"/>
          <p:nvPr/>
        </p:nvSpPr>
        <p:spPr>
          <a:xfrm>
            <a:off x="4744115" y="1233556"/>
            <a:ext cx="2482924" cy="523220"/>
          </a:xfrm>
          <a:prstGeom prst="rect">
            <a:avLst/>
          </a:prstGeom>
          <a:noFill/>
        </p:spPr>
        <p:txBody>
          <a:bodyPr wrap="none" rtlCol="0">
            <a:spAutoFit/>
          </a:bodyPr>
          <a:lstStyle/>
          <a:p>
            <a:r>
              <a:rPr lang="en-US" sz="2800" b="1" i="1" dirty="0" smtClean="0">
                <a:solidFill>
                  <a:srgbClr val="003F5E"/>
                </a:solidFill>
              </a:rPr>
              <a:t>Release models</a:t>
            </a:r>
            <a:endParaRPr lang="en-US" sz="2800" b="1" i="1" dirty="0">
              <a:solidFill>
                <a:srgbClr val="003F5E"/>
              </a:solidFill>
            </a:endParaRPr>
          </a:p>
        </p:txBody>
      </p:sp>
      <p:grpSp>
        <p:nvGrpSpPr>
          <p:cNvPr id="22" name="Group 21"/>
          <p:cNvGrpSpPr/>
          <p:nvPr/>
        </p:nvGrpSpPr>
        <p:grpSpPr>
          <a:xfrm>
            <a:off x="526259" y="1508608"/>
            <a:ext cx="2388198" cy="1771732"/>
            <a:chOff x="484094" y="1756776"/>
            <a:chExt cx="2388198" cy="1771732"/>
          </a:xfrm>
        </p:grpSpPr>
        <p:sp>
          <p:nvSpPr>
            <p:cNvPr id="12" name="TextBox 11"/>
            <p:cNvSpPr txBox="1"/>
            <p:nvPr/>
          </p:nvSpPr>
          <p:spPr>
            <a:xfrm>
              <a:off x="484094" y="1763818"/>
              <a:ext cx="2334678" cy="923330"/>
            </a:xfrm>
            <a:prstGeom prst="rect">
              <a:avLst/>
            </a:prstGeom>
            <a:noFill/>
          </p:spPr>
          <p:txBody>
            <a:bodyPr wrap="none" rtlCol="0">
              <a:spAutoFit/>
            </a:bodyPr>
            <a:lstStyle/>
            <a:p>
              <a:r>
                <a:rPr lang="en-US" dirty="0" smtClean="0">
                  <a:solidFill>
                    <a:srgbClr val="003F5E"/>
                  </a:solidFill>
                </a:rPr>
                <a:t>All kinds of attributes </a:t>
              </a:r>
              <a:br>
                <a:rPr lang="en-US" dirty="0" smtClean="0">
                  <a:solidFill>
                    <a:srgbClr val="003F5E"/>
                  </a:solidFill>
                </a:rPr>
              </a:br>
              <a:r>
                <a:rPr lang="en-US" dirty="0" smtClean="0">
                  <a:solidFill>
                    <a:srgbClr val="003F5E"/>
                  </a:solidFill>
                </a:rPr>
                <a:t>- user approval based</a:t>
              </a:r>
              <a:br>
                <a:rPr lang="en-US" dirty="0" smtClean="0">
                  <a:solidFill>
                    <a:srgbClr val="003F5E"/>
                  </a:solidFill>
                </a:rPr>
              </a:br>
              <a:r>
                <a:rPr lang="en-US" dirty="0" smtClean="0">
                  <a:solidFill>
                    <a:srgbClr val="003F5E"/>
                  </a:solidFill>
                </a:rPr>
                <a:t>- usually no real ID info</a:t>
              </a:r>
              <a:endParaRPr lang="en-US" dirty="0">
                <a:solidFill>
                  <a:srgbClr val="003F5E"/>
                </a:solidFill>
              </a:endParaRPr>
            </a:p>
          </p:txBody>
        </p:sp>
        <p:pic>
          <p:nvPicPr>
            <p:cNvPr id="4100" name="Picture 4" descr="http://www.homorazzi.com/wp-content/uploads/2012/07/facebook-twitter-linkedin-goo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54" y="2701998"/>
              <a:ext cx="1023104" cy="7161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4094" y="1756776"/>
              <a:ext cx="2388198" cy="1771732"/>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utoShape 6" descr="Image result for germany"/>
          <p:cNvSpPr>
            <a:spLocks noChangeAspect="1" noChangeArrowheads="1"/>
          </p:cNvSpPr>
          <p:nvPr/>
        </p:nvSpPr>
        <p:spPr bwMode="auto">
          <a:xfrm>
            <a:off x="155575" y="-617538"/>
            <a:ext cx="215265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3517115" y="2786202"/>
            <a:ext cx="2068900" cy="1307678"/>
            <a:chOff x="3282874" y="1953682"/>
            <a:chExt cx="2068900" cy="1307678"/>
          </a:xfrm>
        </p:grpSpPr>
        <p:sp>
          <p:nvSpPr>
            <p:cNvPr id="17" name="TextBox 16"/>
            <p:cNvSpPr txBox="1"/>
            <p:nvPr/>
          </p:nvSpPr>
          <p:spPr>
            <a:xfrm>
              <a:off x="3282874" y="1960724"/>
              <a:ext cx="2068900" cy="923330"/>
            </a:xfrm>
            <a:prstGeom prst="rect">
              <a:avLst/>
            </a:prstGeom>
            <a:noFill/>
          </p:spPr>
          <p:txBody>
            <a:bodyPr wrap="none" rtlCol="0">
              <a:spAutoFit/>
            </a:bodyPr>
            <a:lstStyle/>
            <a:p>
              <a:r>
                <a:rPr lang="en-US" dirty="0" smtClean="0">
                  <a:solidFill>
                    <a:srgbClr val="003F5E"/>
                  </a:solidFill>
                </a:rPr>
                <a:t>Authenticator only</a:t>
              </a:r>
            </a:p>
            <a:p>
              <a:r>
                <a:rPr lang="en-US" dirty="0" smtClean="0">
                  <a:solidFill>
                    <a:srgbClr val="003F5E"/>
                  </a:solidFill>
                </a:rPr>
                <a:t>- no useful ID</a:t>
              </a:r>
              <a:br>
                <a:rPr lang="en-US" dirty="0" smtClean="0">
                  <a:solidFill>
                    <a:srgbClr val="003F5E"/>
                  </a:solidFill>
                </a:rPr>
              </a:br>
              <a:r>
                <a:rPr lang="en-US" dirty="0" smtClean="0">
                  <a:solidFill>
                    <a:srgbClr val="003F5E"/>
                  </a:solidFill>
                </a:rPr>
                <a:t>- for risk-averse IdPs</a:t>
              </a:r>
              <a:endParaRPr lang="en-US" dirty="0">
                <a:solidFill>
                  <a:srgbClr val="003F5E"/>
                </a:solidFill>
              </a:endParaRPr>
            </a:p>
          </p:txBody>
        </p:sp>
        <p:sp>
          <p:nvSpPr>
            <p:cNvPr id="18" name="Rectangle 17"/>
            <p:cNvSpPr/>
            <p:nvPr/>
          </p:nvSpPr>
          <p:spPr>
            <a:xfrm>
              <a:off x="3282874" y="1953682"/>
              <a:ext cx="2068900" cy="1307678"/>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658" y="2848196"/>
              <a:ext cx="470311" cy="28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993" y="2848196"/>
              <a:ext cx="566038" cy="28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82160" y="2752853"/>
              <a:ext cx="473206" cy="369332"/>
            </a:xfrm>
            <a:prstGeom prst="rect">
              <a:avLst/>
            </a:prstGeom>
            <a:noFill/>
          </p:spPr>
          <p:txBody>
            <a:bodyPr wrap="none" rtlCol="0">
              <a:spAutoFit/>
            </a:bodyPr>
            <a:lstStyle/>
            <a:p>
              <a:r>
                <a:rPr lang="en-US" b="1" dirty="0" smtClean="0">
                  <a:solidFill>
                    <a:srgbClr val="003F5E"/>
                  </a:solidFill>
                </a:rPr>
                <a:t>. . .</a:t>
              </a:r>
              <a:endParaRPr lang="en-US" b="1" dirty="0">
                <a:solidFill>
                  <a:srgbClr val="003F5E"/>
                </a:solidFill>
              </a:endParaRPr>
            </a:p>
          </p:txBody>
        </p:sp>
      </p:grpSp>
      <p:grpSp>
        <p:nvGrpSpPr>
          <p:cNvPr id="20" name="Group 19"/>
          <p:cNvGrpSpPr/>
          <p:nvPr/>
        </p:nvGrpSpPr>
        <p:grpSpPr>
          <a:xfrm>
            <a:off x="6201345" y="2453830"/>
            <a:ext cx="2534990" cy="1860184"/>
            <a:chOff x="6013068" y="1909176"/>
            <a:chExt cx="2534990" cy="1860184"/>
          </a:xfrm>
        </p:grpSpPr>
        <p:sp>
          <p:nvSpPr>
            <p:cNvPr id="23" name="TextBox 22"/>
            <p:cNvSpPr txBox="1"/>
            <p:nvPr/>
          </p:nvSpPr>
          <p:spPr>
            <a:xfrm>
              <a:off x="6013069" y="1916218"/>
              <a:ext cx="2534989" cy="1200329"/>
            </a:xfrm>
            <a:prstGeom prst="rect">
              <a:avLst/>
            </a:prstGeom>
            <a:noFill/>
          </p:spPr>
          <p:txBody>
            <a:bodyPr wrap="none" rtlCol="0">
              <a:spAutoFit/>
            </a:bodyPr>
            <a:lstStyle/>
            <a:p>
              <a:r>
                <a:rPr lang="en-US" dirty="0" smtClean="0">
                  <a:solidFill>
                    <a:srgbClr val="003F5E"/>
                  </a:solidFill>
                </a:rPr>
                <a:t>Attributes when you Ask</a:t>
              </a:r>
            </a:p>
            <a:p>
              <a:r>
                <a:rPr lang="en-US" dirty="0" smtClean="0">
                  <a:solidFill>
                    <a:srgbClr val="003F5E"/>
                  </a:solidFill>
                </a:rPr>
                <a:t>- 1-on-1 attribute release</a:t>
              </a:r>
              <a:br>
                <a:rPr lang="en-US" dirty="0" smtClean="0">
                  <a:solidFill>
                    <a:srgbClr val="003F5E"/>
                  </a:solidFill>
                </a:rPr>
              </a:br>
              <a:r>
                <a:rPr lang="en-US" dirty="0" smtClean="0">
                  <a:solidFill>
                    <a:srgbClr val="003F5E"/>
                  </a:solidFill>
                </a:rPr>
                <a:t>- Both in mesh and H&amp;S</a:t>
              </a:r>
              <a:br>
                <a:rPr lang="en-US" dirty="0" smtClean="0">
                  <a:solidFill>
                    <a:srgbClr val="003F5E"/>
                  </a:solidFill>
                </a:rPr>
              </a:br>
              <a:r>
                <a:rPr lang="en-US" dirty="0" smtClean="0">
                  <a:solidFill>
                    <a:srgbClr val="003F5E"/>
                  </a:solidFill>
                </a:rPr>
                <a:t>- </a:t>
              </a:r>
              <a:r>
                <a:rPr lang="en-US" dirty="0" smtClean="0">
                  <a:solidFill>
                    <a:srgbClr val="003F5E"/>
                  </a:solidFill>
                </a:rPr>
                <a:t>Scalability </a:t>
              </a:r>
              <a:r>
                <a:rPr lang="en-US" dirty="0" smtClean="0">
                  <a:solidFill>
                    <a:srgbClr val="003F5E"/>
                  </a:solidFill>
                </a:rPr>
                <a:t>issues</a:t>
              </a:r>
            </a:p>
          </p:txBody>
        </p:sp>
        <p:sp>
          <p:nvSpPr>
            <p:cNvPr id="24" name="Rectangle 23"/>
            <p:cNvSpPr/>
            <p:nvPr/>
          </p:nvSpPr>
          <p:spPr>
            <a:xfrm>
              <a:off x="6013068" y="1909176"/>
              <a:ext cx="2534989" cy="1860184"/>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3637" y="3127112"/>
              <a:ext cx="787083" cy="51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356482" y="3182015"/>
              <a:ext cx="537838" cy="369332"/>
            </a:xfrm>
            <a:prstGeom prst="rect">
              <a:avLst/>
            </a:prstGeom>
            <a:noFill/>
          </p:spPr>
          <p:txBody>
            <a:bodyPr wrap="square" rtlCol="0">
              <a:spAutoFit/>
            </a:bodyPr>
            <a:lstStyle/>
            <a:p>
              <a:r>
                <a:rPr lang="en-US" b="1" dirty="0" smtClean="0">
                  <a:solidFill>
                    <a:srgbClr val="003F5E"/>
                  </a:solidFill>
                </a:rPr>
                <a:t>. . .</a:t>
              </a:r>
              <a:endParaRPr lang="en-US" b="1" dirty="0">
                <a:solidFill>
                  <a:srgbClr val="003F5E"/>
                </a:solidFill>
              </a:endParaRPr>
            </a:p>
          </p:txBody>
        </p:sp>
      </p:grpSp>
      <p:grpSp>
        <p:nvGrpSpPr>
          <p:cNvPr id="19" name="Group 18"/>
          <p:cNvGrpSpPr/>
          <p:nvPr/>
        </p:nvGrpSpPr>
        <p:grpSpPr>
          <a:xfrm>
            <a:off x="9215120" y="2093625"/>
            <a:ext cx="2580131" cy="2335470"/>
            <a:chOff x="9137947" y="1738690"/>
            <a:chExt cx="2580131" cy="2335470"/>
          </a:xfrm>
        </p:grpSpPr>
        <p:sp>
          <p:nvSpPr>
            <p:cNvPr id="28" name="TextBox 27"/>
            <p:cNvSpPr txBox="1"/>
            <p:nvPr/>
          </p:nvSpPr>
          <p:spPr>
            <a:xfrm>
              <a:off x="9137948" y="1745732"/>
              <a:ext cx="2580130" cy="1754326"/>
            </a:xfrm>
            <a:prstGeom prst="rect">
              <a:avLst/>
            </a:prstGeom>
            <a:noFill/>
          </p:spPr>
          <p:txBody>
            <a:bodyPr wrap="none" rtlCol="0">
              <a:spAutoFit/>
            </a:bodyPr>
            <a:lstStyle/>
            <a:p>
              <a:r>
                <a:rPr lang="en-US" dirty="0" smtClean="0">
                  <a:solidFill>
                    <a:srgbClr val="003F5E"/>
                  </a:solidFill>
                </a:rPr>
                <a:t>REFEDS R&amp;S</a:t>
              </a:r>
            </a:p>
            <a:p>
              <a:r>
                <a:rPr lang="en-US" dirty="0" smtClean="0">
                  <a:solidFill>
                    <a:srgbClr val="003F5E"/>
                  </a:solidFill>
                </a:rPr>
                <a:t>- implicit release of basic</a:t>
              </a:r>
              <a:br>
                <a:rPr lang="en-US" dirty="0" smtClean="0">
                  <a:solidFill>
                    <a:srgbClr val="003F5E"/>
                  </a:solidFill>
                </a:rPr>
              </a:br>
              <a:r>
                <a:rPr lang="en-US" dirty="0" smtClean="0">
                  <a:solidFill>
                    <a:srgbClr val="003F5E"/>
                  </a:solidFill>
                </a:rPr>
                <a:t>  attributes, likely true</a:t>
              </a:r>
            </a:p>
            <a:p>
              <a:r>
                <a:rPr lang="en-US" dirty="0" smtClean="0">
                  <a:solidFill>
                    <a:srgbClr val="003F5E"/>
                  </a:solidFill>
                </a:rPr>
                <a:t>- scales well, but ‘slow’</a:t>
              </a:r>
              <a:br>
                <a:rPr lang="en-US" dirty="0" smtClean="0">
                  <a:solidFill>
                    <a:srgbClr val="003F5E"/>
                  </a:solidFill>
                </a:rPr>
              </a:br>
              <a:r>
                <a:rPr lang="en-US" dirty="0" smtClean="0">
                  <a:solidFill>
                    <a:srgbClr val="003F5E"/>
                  </a:solidFill>
                </a:rPr>
                <a:t>  adoption</a:t>
              </a:r>
              <a:br>
                <a:rPr lang="en-US" dirty="0" smtClean="0">
                  <a:solidFill>
                    <a:srgbClr val="003F5E"/>
                  </a:solidFill>
                </a:rPr>
              </a:br>
              <a:r>
                <a:rPr lang="en-US" dirty="0" smtClean="0">
                  <a:solidFill>
                    <a:srgbClr val="003F5E"/>
                  </a:solidFill>
                </a:rPr>
                <a:t>- works globally if it does!</a:t>
              </a:r>
            </a:p>
          </p:txBody>
        </p:sp>
        <p:sp>
          <p:nvSpPr>
            <p:cNvPr id="29" name="Rectangle 28"/>
            <p:cNvSpPr/>
            <p:nvPr/>
          </p:nvSpPr>
          <p:spPr>
            <a:xfrm>
              <a:off x="9137947" y="1738690"/>
              <a:ext cx="2534989" cy="2335470"/>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5120" y="3500058"/>
              <a:ext cx="1351280" cy="47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a:xfrm>
            <a:off x="155575" y="3606337"/>
            <a:ext cx="2297039" cy="830997"/>
          </a:xfrm>
          <a:prstGeom prst="rect">
            <a:avLst/>
          </a:prstGeom>
          <a:noFill/>
        </p:spPr>
        <p:txBody>
          <a:bodyPr wrap="none" rtlCol="0">
            <a:spAutoFit/>
          </a:bodyPr>
          <a:lstStyle/>
          <a:p>
            <a:r>
              <a:rPr lang="en-US" sz="2400" b="1" dirty="0">
                <a:solidFill>
                  <a:srgbClr val="003F5E"/>
                </a:solidFill>
                <a:effectLst>
                  <a:outerShdw blurRad="38100" dist="38100" dir="2700000" algn="tl">
                    <a:srgbClr val="000000">
                      <a:alpha val="43137"/>
                    </a:srgbClr>
                  </a:outerShdw>
                </a:effectLst>
              </a:rPr>
              <a:t>w</a:t>
            </a:r>
            <a:r>
              <a:rPr lang="en-US" sz="2400" b="1" dirty="0" smtClean="0">
                <a:solidFill>
                  <a:srgbClr val="003F5E"/>
                </a:solidFill>
                <a:effectLst>
                  <a:outerShdw blurRad="38100" dist="38100" dir="2700000" algn="tl">
                    <a:srgbClr val="000000">
                      <a:alpha val="43137"/>
                    </a:srgbClr>
                  </a:outerShdw>
                </a:effectLst>
              </a:rPr>
              <a:t>hat your users </a:t>
            </a:r>
            <a:br>
              <a:rPr lang="en-US" sz="2400" b="1" dirty="0" smtClean="0">
                <a:solidFill>
                  <a:srgbClr val="003F5E"/>
                </a:solidFill>
                <a:effectLst>
                  <a:outerShdw blurRad="38100" dist="38100" dir="2700000" algn="tl">
                    <a:srgbClr val="000000">
                      <a:alpha val="43137"/>
                    </a:srgbClr>
                  </a:outerShdw>
                </a:effectLst>
              </a:rPr>
            </a:br>
            <a:r>
              <a:rPr lang="en-US" sz="2400" b="1" dirty="0" smtClean="0">
                <a:solidFill>
                  <a:srgbClr val="003F5E"/>
                </a:solidFill>
                <a:effectLst>
                  <a:outerShdw blurRad="38100" dist="38100" dir="2700000" algn="tl">
                    <a:srgbClr val="000000">
                      <a:alpha val="43137"/>
                    </a:srgbClr>
                  </a:outerShdw>
                </a:effectLst>
              </a:rPr>
              <a:t>will ask for … </a:t>
            </a:r>
            <a:endParaRPr lang="en-US" sz="2400" b="1" dirty="0">
              <a:solidFill>
                <a:srgbClr val="003F5E"/>
              </a:solidFill>
              <a:effectLst>
                <a:outerShdw blurRad="38100" dist="38100" dir="2700000" algn="tl">
                  <a:srgbClr val="000000">
                    <a:alpha val="43137"/>
                  </a:srgbClr>
                </a:outerShdw>
              </a:effectLst>
            </a:endParaRPr>
          </a:p>
        </p:txBody>
      </p:sp>
      <p:cxnSp>
        <p:nvCxnSpPr>
          <p:cNvPr id="30" name="Straight Arrow Connector 29"/>
          <p:cNvCxnSpPr/>
          <p:nvPr/>
        </p:nvCxnSpPr>
        <p:spPr>
          <a:xfrm flipV="1">
            <a:off x="2052320" y="2661921"/>
            <a:ext cx="400295" cy="923452"/>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027680" y="1623553"/>
            <a:ext cx="1625029" cy="256047"/>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464253" y="1756776"/>
            <a:ext cx="899827" cy="905145"/>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485843" y="1786684"/>
            <a:ext cx="631537" cy="607790"/>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269780" y="1550758"/>
            <a:ext cx="1772620" cy="539821"/>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3210" y="2024682"/>
            <a:ext cx="1446293" cy="369332"/>
          </a:xfrm>
          <a:prstGeom prst="rect">
            <a:avLst/>
          </a:prstGeom>
          <a:solidFill>
            <a:schemeClr val="bg1"/>
          </a:solidFill>
        </p:spPr>
        <p:txBody>
          <a:bodyPr wrap="none" rtlCol="0">
            <a:spAutoFit/>
          </a:bodyPr>
          <a:lstStyle/>
          <a:p>
            <a:r>
              <a:rPr lang="en-US" i="1" dirty="0" smtClean="0">
                <a:solidFill>
                  <a:srgbClr val="003F5E"/>
                </a:solidFill>
              </a:rPr>
              <a:t>what you get</a:t>
            </a:r>
            <a:endParaRPr lang="en-US" i="1" dirty="0">
              <a:solidFill>
                <a:srgbClr val="003F5E"/>
              </a:solidFill>
            </a:endParaRPr>
          </a:p>
        </p:txBody>
      </p:sp>
      <p:sp>
        <p:nvSpPr>
          <p:cNvPr id="51" name="TextBox 50"/>
          <p:cNvSpPr txBox="1"/>
          <p:nvPr/>
        </p:nvSpPr>
        <p:spPr>
          <a:xfrm>
            <a:off x="6087820" y="1890402"/>
            <a:ext cx="1994777" cy="369332"/>
          </a:xfrm>
          <a:prstGeom prst="rect">
            <a:avLst/>
          </a:prstGeom>
          <a:solidFill>
            <a:schemeClr val="bg1"/>
          </a:solidFill>
        </p:spPr>
        <p:txBody>
          <a:bodyPr wrap="none" rtlCol="0">
            <a:spAutoFit/>
          </a:bodyPr>
          <a:lstStyle/>
          <a:p>
            <a:r>
              <a:rPr lang="en-US" i="1" dirty="0" smtClean="0">
                <a:solidFill>
                  <a:srgbClr val="003F5E"/>
                </a:solidFill>
              </a:rPr>
              <a:t>If you offer a carrot</a:t>
            </a:r>
            <a:endParaRPr lang="en-US" i="1" dirty="0">
              <a:solidFill>
                <a:srgbClr val="003F5E"/>
              </a:solidFill>
            </a:endParaRPr>
          </a:p>
        </p:txBody>
      </p:sp>
      <p:sp>
        <p:nvSpPr>
          <p:cNvPr id="52" name="TextBox 51"/>
          <p:cNvSpPr txBox="1"/>
          <p:nvPr/>
        </p:nvSpPr>
        <p:spPr>
          <a:xfrm>
            <a:off x="7869035" y="1491880"/>
            <a:ext cx="2884829" cy="369332"/>
          </a:xfrm>
          <a:prstGeom prst="rect">
            <a:avLst/>
          </a:prstGeom>
          <a:solidFill>
            <a:schemeClr val="bg1"/>
          </a:solidFill>
        </p:spPr>
        <p:txBody>
          <a:bodyPr wrap="none" rtlCol="0">
            <a:spAutoFit/>
          </a:bodyPr>
          <a:lstStyle/>
          <a:p>
            <a:r>
              <a:rPr lang="en-US" i="1" dirty="0" smtClean="0">
                <a:solidFill>
                  <a:srgbClr val="003F5E"/>
                </a:solidFill>
              </a:rPr>
              <a:t>what you would like to see …</a:t>
            </a:r>
            <a:endParaRPr lang="en-US" i="1" dirty="0">
              <a:solidFill>
                <a:srgbClr val="003F5E"/>
              </a:solidFill>
            </a:endParaRPr>
          </a:p>
        </p:txBody>
      </p:sp>
    </p:spTree>
    <p:extLst>
      <p:ext uri="{BB962C8B-B14F-4D97-AF65-F5344CB8AC3E}">
        <p14:creationId xmlns:p14="http://schemas.microsoft.com/office/powerpoint/2010/main" val="3257984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351258" cy="4737633"/>
          </a:xfrm>
        </p:spPr>
        <p:txBody>
          <a:bodyPr/>
          <a:lstStyle/>
          <a:p>
            <a:pPr marL="0" indent="0">
              <a:buNone/>
            </a:pPr>
            <a:r>
              <a:rPr lang="en-US" dirty="0" smtClean="0"/>
              <a:t>Federations operate according to very different assurance levels</a:t>
            </a:r>
          </a:p>
          <a:p>
            <a:r>
              <a:rPr lang="en-US" dirty="0" smtClean="0"/>
              <a:t>Rather strict: </a:t>
            </a:r>
            <a:r>
              <a:rPr lang="en-US" dirty="0" err="1" smtClean="0"/>
              <a:t>SURFnet</a:t>
            </a:r>
            <a:r>
              <a:rPr lang="en-US" dirty="0" smtClean="0"/>
              <a:t>, HAKA, SWAMID, …</a:t>
            </a:r>
          </a:p>
          <a:p>
            <a:r>
              <a:rPr lang="en-US" dirty="0" smtClean="0"/>
              <a:t>Very loose: </a:t>
            </a:r>
            <a:r>
              <a:rPr lang="en-US" dirty="0" err="1" smtClean="0"/>
              <a:t>ACOnet</a:t>
            </a:r>
            <a:r>
              <a:rPr lang="en-US" dirty="0" smtClean="0"/>
              <a:t>, </a:t>
            </a:r>
            <a:r>
              <a:rPr lang="en-US" dirty="0" err="1" smtClean="0"/>
              <a:t>InCommon</a:t>
            </a:r>
            <a:r>
              <a:rPr lang="en-US" dirty="0" smtClean="0"/>
              <a:t>, …</a:t>
            </a:r>
          </a:p>
          <a:p>
            <a:r>
              <a:rPr lang="en-US" dirty="0" smtClean="0"/>
              <a:t>Little </a:t>
            </a:r>
            <a:r>
              <a:rPr lang="en-US" dirty="0" smtClean="0"/>
              <a:t>common practice </a:t>
            </a:r>
            <a:r>
              <a:rPr lang="en-US" dirty="0" smtClean="0"/>
              <a:t>in older federations, new ones might follow Marina’s Best Practice*</a:t>
            </a:r>
          </a:p>
          <a:p>
            <a:endParaRPr lang="en-US" dirty="0"/>
          </a:p>
          <a:p>
            <a:pPr marL="0" indent="0">
              <a:buNone/>
            </a:pPr>
            <a:r>
              <a:rPr lang="en-US" b="1" dirty="0" smtClean="0"/>
              <a:t>When assessing a federation itself for usefulness, look for these elements:</a:t>
            </a:r>
          </a:p>
          <a:p>
            <a:r>
              <a:rPr lang="en-US" dirty="0" smtClean="0"/>
              <a:t>Technology Profiles (</a:t>
            </a:r>
            <a:r>
              <a:rPr lang="en-US" dirty="0" err="1" smtClean="0"/>
              <a:t>WebSSO</a:t>
            </a:r>
            <a:r>
              <a:rPr lang="en-US" dirty="0" smtClean="0"/>
              <a:t>, </a:t>
            </a:r>
            <a:r>
              <a:rPr lang="en-US" dirty="0" err="1" smtClean="0"/>
              <a:t>eduroam</a:t>
            </a:r>
            <a:r>
              <a:rPr lang="en-US" dirty="0" smtClean="0"/>
              <a:t>, …) – some technologies are transparent, others not</a:t>
            </a:r>
          </a:p>
          <a:p>
            <a:r>
              <a:rPr lang="en-US" dirty="0" smtClean="0"/>
              <a:t>Authentication </a:t>
            </a:r>
            <a:r>
              <a:rPr lang="en-US" dirty="0" err="1" smtClean="0"/>
              <a:t>LoA</a:t>
            </a:r>
            <a:r>
              <a:rPr lang="en-US" dirty="0" smtClean="0"/>
              <a:t> profiles – is there a common baseline in the federation</a:t>
            </a:r>
          </a:p>
          <a:p>
            <a:r>
              <a:rPr lang="en-US" dirty="0" smtClean="0"/>
              <a:t>Data Protection – can IdPs in that federation work with you and release attributes?</a:t>
            </a:r>
          </a:p>
          <a:p>
            <a:r>
              <a:rPr lang="en-US" dirty="0" smtClean="0"/>
              <a:t>Operating practices (service level, contacts, &amp;c) – are they willing to talk to you, as an outsider?</a:t>
            </a:r>
          </a:p>
          <a:p>
            <a:r>
              <a:rPr lang="en-US" dirty="0" smtClean="0"/>
              <a:t>Governance and eligibility – what kind of entities can you expect in this federation?</a:t>
            </a:r>
            <a:endParaRPr lang="en-US"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Federation policies for IdPs – Entity Categories and trust marks</a:t>
            </a:r>
            <a:endParaRPr lang="en-US" dirty="0"/>
          </a:p>
        </p:txBody>
      </p:sp>
      <p:sp>
        <p:nvSpPr>
          <p:cNvPr id="5" name="TextBox 4"/>
          <p:cNvSpPr txBox="1"/>
          <p:nvPr/>
        </p:nvSpPr>
        <p:spPr>
          <a:xfrm>
            <a:off x="6217920" y="6439654"/>
            <a:ext cx="5314981" cy="369332"/>
          </a:xfrm>
          <a:prstGeom prst="rect">
            <a:avLst/>
          </a:prstGeom>
          <a:noFill/>
        </p:spPr>
        <p:txBody>
          <a:bodyPr wrap="none" rtlCol="0">
            <a:spAutoFit/>
          </a:bodyPr>
          <a:lstStyle/>
          <a:p>
            <a:r>
              <a:rPr lang="en-US" i="1" dirty="0" smtClean="0">
                <a:solidFill>
                  <a:srgbClr val="003F5E"/>
                </a:solidFill>
              </a:rPr>
              <a:t>* https</a:t>
            </a:r>
            <a:r>
              <a:rPr lang="en-US" i="1" dirty="0">
                <a:solidFill>
                  <a:srgbClr val="003F5E"/>
                </a:solidFill>
              </a:rPr>
              <a:t>://wiki.refeds.org/display/FBP/Policy+Templates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80" y="200420"/>
            <a:ext cx="1140143" cy="96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449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656058" cy="5124027"/>
          </a:xfrm>
        </p:spPr>
        <p:txBody>
          <a:bodyPr>
            <a:normAutofit lnSpcReduction="10000"/>
          </a:bodyPr>
          <a:lstStyle/>
          <a:p>
            <a:pPr marL="0" indent="0">
              <a:buNone/>
            </a:pPr>
            <a:r>
              <a:rPr lang="en-US" dirty="0" smtClean="0"/>
              <a:t>eduGAIN is a inter-federation scheme to connect federations to each other</a:t>
            </a:r>
          </a:p>
          <a:p>
            <a:r>
              <a:rPr lang="en-US" dirty="0" smtClean="0"/>
              <a:t>although the one global known entity, </a:t>
            </a:r>
            <a:br>
              <a:rPr lang="en-US" dirty="0" smtClean="0"/>
            </a:br>
            <a:r>
              <a:rPr lang="en-US" dirty="0" smtClean="0"/>
              <a:t>it is not </a:t>
            </a:r>
            <a:r>
              <a:rPr lang="en-US" i="1" dirty="0" smtClean="0"/>
              <a:t>supposed</a:t>
            </a:r>
            <a:r>
              <a:rPr lang="en-US" dirty="0" smtClean="0"/>
              <a:t> to be seen by anyone but federation operators</a:t>
            </a:r>
          </a:p>
          <a:p>
            <a:r>
              <a:rPr lang="en-US" dirty="0" smtClean="0"/>
              <a:t>yet an SP and IdP should be aware of it, since it conveys your assertions and impacts trust</a:t>
            </a:r>
          </a:p>
          <a:p>
            <a:r>
              <a:rPr lang="en-US" dirty="0" smtClean="0"/>
              <a:t>Limited policy around it: a top-level Declaration and a Constitution</a:t>
            </a:r>
          </a:p>
          <a:p>
            <a:endParaRPr lang="en-US" dirty="0"/>
          </a:p>
          <a:p>
            <a:pPr marL="0" indent="0">
              <a:buNone/>
            </a:pPr>
            <a:r>
              <a:rPr lang="en-US" b="1" dirty="0" smtClean="0"/>
              <a:t>Governance is by federation operators, and at two levels</a:t>
            </a:r>
          </a:p>
          <a:p>
            <a:r>
              <a:rPr lang="en-US" dirty="0" smtClean="0"/>
              <a:t>Public policy level Steering Group, and an Executive (actually: just the GEANT Project Executive)</a:t>
            </a:r>
          </a:p>
          <a:p>
            <a:r>
              <a:rPr lang="en-US" dirty="0" smtClean="0"/>
              <a:t>Operations Team (Brook Schofield</a:t>
            </a:r>
            <a:r>
              <a:rPr lang="en-US" dirty="0" smtClean="0">
                <a:sym typeface="Wingdings" panose="05000000000000000000" pitchFamily="2" charset="2"/>
              </a:rPr>
              <a:t>)</a:t>
            </a:r>
            <a:endParaRPr lang="en-US" dirty="0" smtClean="0"/>
          </a:p>
          <a:p>
            <a:pPr marL="0" indent="0">
              <a:buNone/>
            </a:pPr>
            <a:endParaRPr lang="en-US" b="1" dirty="0" smtClean="0"/>
          </a:p>
          <a:p>
            <a:pPr marL="0" indent="0">
              <a:buNone/>
            </a:pPr>
            <a:r>
              <a:rPr lang="en-US" b="1" dirty="0" smtClean="0"/>
              <a:t>Besides this, there are informal groups where things actually happen …</a:t>
            </a:r>
            <a:br>
              <a:rPr lang="en-US" b="1" dirty="0" smtClean="0"/>
            </a:br>
            <a:r>
              <a:rPr lang="en-US" dirty="0" smtClean="0"/>
              <a:t>the REFEDS Federation Operators Group (FOG)</a:t>
            </a:r>
          </a:p>
          <a:p>
            <a:r>
              <a:rPr lang="en-US" dirty="0" smtClean="0"/>
              <a:t>wider scope than just eduGAIN, and more practical - </a:t>
            </a:r>
            <a:r>
              <a:rPr lang="en-US" dirty="0"/>
              <a:t>it’s the one reliable </a:t>
            </a:r>
            <a:r>
              <a:rPr lang="en-US" dirty="0" err="1"/>
              <a:t>comms</a:t>
            </a:r>
            <a:r>
              <a:rPr lang="en-US" dirty="0"/>
              <a:t> mechanism</a:t>
            </a:r>
            <a:endParaRPr lang="en-US" dirty="0" smtClean="0"/>
          </a:p>
          <a:p>
            <a:r>
              <a:rPr lang="en-US" dirty="0" smtClean="0"/>
              <a:t>closed - with Fed operators usually concerned about PR issues like outages handled there</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err="1" smtClean="0"/>
              <a:t>Interfederation</a:t>
            </a:r>
            <a:r>
              <a:rPr lang="en-US" dirty="0" smtClean="0"/>
              <a:t> – eduGAIN framework and </a:t>
            </a:r>
            <a:r>
              <a:rPr lang="en-US" dirty="0" err="1" smtClean="0"/>
              <a:t>interfederation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120" y="137160"/>
            <a:ext cx="15049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493" y="1388428"/>
            <a:ext cx="1933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48880" y="6478508"/>
            <a:ext cx="3856633" cy="369332"/>
          </a:xfrm>
          <a:prstGeom prst="rect">
            <a:avLst/>
          </a:prstGeom>
          <a:noFill/>
        </p:spPr>
        <p:txBody>
          <a:bodyPr wrap="none" rtlCol="0">
            <a:spAutoFit/>
          </a:bodyPr>
          <a:lstStyle/>
          <a:p>
            <a:r>
              <a:rPr lang="en-US" i="1" dirty="0">
                <a:solidFill>
                  <a:srgbClr val="002060"/>
                </a:solidFill>
              </a:rPr>
              <a:t>services.geant.net/</a:t>
            </a:r>
            <a:r>
              <a:rPr lang="en-US" i="1" dirty="0" err="1">
                <a:solidFill>
                  <a:srgbClr val="002060"/>
                </a:solidFill>
              </a:rPr>
              <a:t>edugain</a:t>
            </a:r>
            <a:r>
              <a:rPr lang="en-US" i="1" dirty="0">
                <a:solidFill>
                  <a:srgbClr val="002060"/>
                </a:solidFill>
              </a:rPr>
              <a:t>/Resources/</a:t>
            </a:r>
          </a:p>
        </p:txBody>
      </p:sp>
    </p:spTree>
    <p:extLst>
      <p:ext uri="{BB962C8B-B14F-4D97-AF65-F5344CB8AC3E}">
        <p14:creationId xmlns:p14="http://schemas.microsoft.com/office/powerpoint/2010/main" val="151005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71627"/>
          </a:xfrm>
        </p:spPr>
        <p:txBody>
          <a:bodyPr>
            <a:normAutofit lnSpcReduction="10000"/>
          </a:bodyPr>
          <a:lstStyle/>
          <a:p>
            <a:pPr marL="0" indent="0">
              <a:buNone/>
            </a:pPr>
            <a:r>
              <a:rPr lang="en-US" dirty="0" smtClean="0"/>
              <a:t>Technical implementation: a large meta-data feed at </a:t>
            </a:r>
            <a:r>
              <a:rPr lang="en-US" b="1" dirty="0" smtClean="0"/>
              <a:t>http://mds.edugain.org/</a:t>
            </a:r>
            <a:endParaRPr lang="en-US" dirty="0" smtClean="0"/>
          </a:p>
          <a:p>
            <a:r>
              <a:rPr lang="en-US" dirty="0" smtClean="0"/>
              <a:t>You </a:t>
            </a:r>
            <a:r>
              <a:rPr lang="en-US" i="1" dirty="0" smtClean="0"/>
              <a:t>could</a:t>
            </a:r>
            <a:r>
              <a:rPr lang="en-US" dirty="0" smtClean="0"/>
              <a:t> filter on entities in there, and – as an independent service provider – you probably should</a:t>
            </a:r>
          </a:p>
          <a:p>
            <a:r>
              <a:rPr lang="en-US" dirty="0" smtClean="0"/>
              <a:t>But it’s not much encouraged: </a:t>
            </a:r>
            <a:r>
              <a:rPr lang="en-US" dirty="0" smtClean="0"/>
              <a:t>you need your own software to process this. But then deploying a few scripts is not too complex for a service provider (unless you’re hidden behind a classic hub-n-spoke federation operator</a:t>
            </a:r>
            <a:r>
              <a:rPr lang="en-US" dirty="0" smtClean="0"/>
              <a:t>), and e.g. </a:t>
            </a:r>
            <a:r>
              <a:rPr lang="en-US" i="1" dirty="0" err="1" smtClean="0"/>
              <a:t>mod_mellon</a:t>
            </a:r>
            <a:r>
              <a:rPr lang="en-US" dirty="0" smtClean="0"/>
              <a:t> has this as a default feature</a:t>
            </a:r>
            <a:endParaRPr lang="en-US" dirty="0" smtClean="0"/>
          </a:p>
          <a:p>
            <a:endParaRPr lang="en-US" dirty="0" smtClean="0"/>
          </a:p>
          <a:p>
            <a:pPr marL="0" indent="0">
              <a:buNone/>
            </a:pPr>
            <a:r>
              <a:rPr lang="en-US" b="1" dirty="0" smtClean="0"/>
              <a:t>What to consider as an independent Service Provider</a:t>
            </a:r>
            <a:endParaRPr lang="en-US" b="1" dirty="0"/>
          </a:p>
          <a:p>
            <a:r>
              <a:rPr lang="en-US" dirty="0" smtClean="0"/>
              <a:t>Ability to suspend IdPs and registrars (=federations)</a:t>
            </a:r>
          </a:p>
          <a:p>
            <a:r>
              <a:rPr lang="en-US" dirty="0" smtClean="0"/>
              <a:t>Filter on Entity Categories (attributes in the meta-data)</a:t>
            </a:r>
          </a:p>
          <a:p>
            <a:r>
              <a:rPr lang="en-US" dirty="0" smtClean="0"/>
              <a:t>Subscribe to a central emergency suspension service? Of the self-assessment tool? But those are not there yet …</a:t>
            </a:r>
          </a:p>
          <a:p>
            <a:endParaRPr lang="en-US" dirty="0" smtClean="0"/>
          </a:p>
          <a:p>
            <a:pPr marL="0" indent="0">
              <a:buNone/>
            </a:pPr>
            <a:r>
              <a:rPr lang="en-US" b="1" dirty="0" smtClean="0"/>
              <a:t>Use the meta-data feed and MET to explore </a:t>
            </a:r>
            <a:r>
              <a:rPr lang="en-US" b="1" dirty="0"/>
              <a:t>the </a:t>
            </a:r>
            <a:r>
              <a:rPr lang="en-US" b="1" dirty="0" smtClean="0"/>
              <a:t>world, </a:t>
            </a:r>
            <a:r>
              <a:rPr lang="en-US" b="1" dirty="0"/>
              <a:t>via </a:t>
            </a:r>
            <a:r>
              <a:rPr lang="en-US" b="1" dirty="0">
                <a:solidFill>
                  <a:srgbClr val="F57B20"/>
                </a:solidFill>
              </a:rPr>
              <a:t>https://met.refeds.org/</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US" dirty="0" err="1" smtClean="0"/>
              <a:t>Interfederation</a:t>
            </a:r>
            <a:r>
              <a:rPr lang="en-US" dirty="0" smtClean="0"/>
              <a:t> – eduGAIN policy-less operation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120" y="137160"/>
            <a:ext cx="15049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9473" y="6446242"/>
            <a:ext cx="7170040" cy="369332"/>
          </a:xfrm>
          <a:prstGeom prst="rect">
            <a:avLst/>
          </a:prstGeom>
          <a:noFill/>
        </p:spPr>
        <p:txBody>
          <a:bodyPr wrap="none" rtlCol="0">
            <a:spAutoFit/>
          </a:bodyPr>
          <a:lstStyle/>
          <a:p>
            <a:pPr algn="r"/>
            <a:r>
              <a:rPr lang="en-US" dirty="0">
                <a:hlinkClick r:id="rId3"/>
              </a:rPr>
              <a:t>https://</a:t>
            </a:r>
            <a:r>
              <a:rPr lang="en-US" dirty="0" smtClean="0">
                <a:hlinkClick r:id="rId3"/>
              </a:rPr>
              <a:t>github.com/UNINETT/mod_auth_mellon</a:t>
            </a:r>
            <a:r>
              <a:rPr lang="en-US" dirty="0"/>
              <a:t> - </a:t>
            </a:r>
            <a:r>
              <a:rPr lang="en-US" dirty="0" smtClean="0"/>
              <a:t>and see </a:t>
            </a:r>
            <a:r>
              <a:rPr lang="en-US" i="1" dirty="0" err="1"/>
              <a:t>MellonIdPIgnore</a:t>
            </a:r>
            <a:endParaRPr lang="en-US" i="1" dirty="0"/>
          </a:p>
        </p:txBody>
      </p:sp>
    </p:spTree>
    <p:extLst>
      <p:ext uri="{BB962C8B-B14F-4D97-AF65-F5344CB8AC3E}">
        <p14:creationId xmlns:p14="http://schemas.microsoft.com/office/powerpoint/2010/main" val="2210485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US" dirty="0" smtClean="0"/>
              <a:t>Remember these days … ?</a:t>
            </a:r>
            <a:endParaRPr lang="en-US" dirty="0"/>
          </a:p>
        </p:txBody>
      </p:sp>
      <p:pic>
        <p:nvPicPr>
          <p:cNvPr id="5" name="Picture 5"/>
          <p:cNvPicPr>
            <a:picLocks noChangeAspect="1" noChangeArrowheads="1"/>
          </p:cNvPicPr>
          <p:nvPr/>
        </p:nvPicPr>
        <p:blipFill>
          <a:blip r:embed="rId2" cstate="print"/>
          <a:srcRect/>
          <a:stretch>
            <a:fillRect/>
          </a:stretch>
        </p:blipFill>
        <p:spPr bwMode="auto">
          <a:xfrm>
            <a:off x="970918" y="1376164"/>
            <a:ext cx="4474553" cy="3420988"/>
          </a:xfrm>
          <a:prstGeom prst="rect">
            <a:avLst/>
          </a:prstGeom>
          <a:noFill/>
          <a:ln w="9525">
            <a:noFill/>
            <a:miter lim="800000"/>
            <a:headEnd/>
            <a:tailEnd/>
          </a:ln>
          <a:effectLst>
            <a:glow rad="101600">
              <a:schemeClr val="tx1">
                <a:alpha val="60000"/>
              </a:schemeClr>
            </a:glow>
          </a:effectLst>
        </p:spPr>
      </p:pic>
      <p:pic>
        <p:nvPicPr>
          <p:cNvPr id="6" name="Picture 4"/>
          <p:cNvPicPr>
            <a:picLocks noChangeAspect="1" noChangeArrowheads="1"/>
          </p:cNvPicPr>
          <p:nvPr/>
        </p:nvPicPr>
        <p:blipFill>
          <a:blip r:embed="rId3" cstate="print"/>
          <a:srcRect/>
          <a:stretch>
            <a:fillRect/>
          </a:stretch>
        </p:blipFill>
        <p:spPr bwMode="auto">
          <a:xfrm>
            <a:off x="610878" y="2816324"/>
            <a:ext cx="4896544" cy="3342371"/>
          </a:xfrm>
          <a:prstGeom prst="rect">
            <a:avLst/>
          </a:prstGeom>
          <a:noFill/>
          <a:ln w="9525">
            <a:noFill/>
            <a:miter lim="800000"/>
            <a:headEnd/>
            <a:tailEnd/>
          </a:ln>
          <a:effectLst>
            <a:glow rad="101600">
              <a:schemeClr val="tx1">
                <a:alpha val="60000"/>
              </a:schemeClr>
            </a:glow>
          </a:effectLst>
        </p:spPr>
      </p:pic>
      <p:pic>
        <p:nvPicPr>
          <p:cNvPr id="7" name="Picture 2"/>
          <p:cNvPicPr>
            <a:picLocks noChangeAspect="1" noChangeArrowheads="1"/>
          </p:cNvPicPr>
          <p:nvPr/>
        </p:nvPicPr>
        <p:blipFill>
          <a:blip r:embed="rId4" cstate="print"/>
          <a:srcRect/>
          <a:stretch>
            <a:fillRect/>
          </a:stretch>
        </p:blipFill>
        <p:spPr bwMode="auto">
          <a:xfrm>
            <a:off x="6596557" y="5073383"/>
            <a:ext cx="1905000" cy="125730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3266342" y="1880220"/>
            <a:ext cx="5156896" cy="3088954"/>
          </a:xfrm>
          <a:prstGeom prst="rect">
            <a:avLst/>
          </a:prstGeom>
          <a:noFill/>
          <a:ln w="9525">
            <a:noFill/>
            <a:miter lim="800000"/>
            <a:headEnd/>
            <a:tailEnd/>
          </a:ln>
          <a:effectLst>
            <a:glow rad="101600">
              <a:schemeClr val="tx1">
                <a:alpha val="60000"/>
              </a:schemeClr>
            </a:glow>
          </a:effectLst>
        </p:spPr>
      </p:pic>
      <p:grpSp>
        <p:nvGrpSpPr>
          <p:cNvPr id="9" name="Group 8"/>
          <p:cNvGrpSpPr/>
          <p:nvPr/>
        </p:nvGrpSpPr>
        <p:grpSpPr>
          <a:xfrm>
            <a:off x="8881100" y="1615188"/>
            <a:ext cx="3024336" cy="1999900"/>
            <a:chOff x="2267744" y="3284984"/>
            <a:chExt cx="3401309" cy="2249181"/>
          </a:xfrm>
        </p:grpSpPr>
        <p:pic>
          <p:nvPicPr>
            <p:cNvPr id="10" name="Picture 3" descr="H:\Home\davidg\EUGridPMA\IT-user.wmf"/>
            <p:cNvPicPr>
              <a:picLocks noChangeAspect="1" noChangeArrowheads="1"/>
            </p:cNvPicPr>
            <p:nvPr/>
          </p:nvPicPr>
          <p:blipFill>
            <a:blip r:embed="rId6" cstate="print"/>
            <a:srcRect/>
            <a:stretch>
              <a:fillRect/>
            </a:stretch>
          </p:blipFill>
          <p:spPr bwMode="auto">
            <a:xfrm>
              <a:off x="2267744" y="3284984"/>
              <a:ext cx="837127" cy="1056068"/>
            </a:xfrm>
            <a:prstGeom prst="rect">
              <a:avLst/>
            </a:prstGeom>
            <a:noFill/>
          </p:spPr>
        </p:pic>
        <p:pic>
          <p:nvPicPr>
            <p:cNvPr id="11" name="Picture 7" descr="C:\Users\davidg\Desktop\Trans\OrgBuilding.wmf"/>
            <p:cNvPicPr>
              <a:picLocks noChangeAspect="1" noChangeArrowheads="1"/>
            </p:cNvPicPr>
            <p:nvPr/>
          </p:nvPicPr>
          <p:blipFill>
            <a:blip r:embed="rId7" cstate="print"/>
            <a:srcRect/>
            <a:stretch>
              <a:fillRect/>
            </a:stretch>
          </p:blipFill>
          <p:spPr bwMode="auto">
            <a:xfrm>
              <a:off x="4716016" y="3429000"/>
              <a:ext cx="953037" cy="953037"/>
            </a:xfrm>
            <a:prstGeom prst="rect">
              <a:avLst/>
            </a:prstGeom>
            <a:noFill/>
          </p:spPr>
        </p:pic>
        <p:cxnSp>
          <p:nvCxnSpPr>
            <p:cNvPr id="12" name="Straight Arrow Connector 11"/>
            <p:cNvCxnSpPr/>
            <p:nvPr/>
          </p:nvCxnSpPr>
          <p:spPr>
            <a:xfrm>
              <a:off x="3275856" y="3861048"/>
              <a:ext cx="1296144"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C:\Users\davidg\Desktop\Trans\OrgBuilding.wmf"/>
            <p:cNvPicPr>
              <a:picLocks noChangeAspect="1" noChangeArrowheads="1"/>
            </p:cNvPicPr>
            <p:nvPr/>
          </p:nvPicPr>
          <p:blipFill>
            <a:blip r:embed="rId7" cstate="print"/>
            <a:srcRect/>
            <a:stretch>
              <a:fillRect/>
            </a:stretch>
          </p:blipFill>
          <p:spPr bwMode="auto">
            <a:xfrm>
              <a:off x="4699083" y="4581128"/>
              <a:ext cx="953037" cy="953037"/>
            </a:xfrm>
            <a:prstGeom prst="rect">
              <a:avLst/>
            </a:prstGeom>
            <a:noFill/>
          </p:spPr>
        </p:pic>
        <p:cxnSp>
          <p:nvCxnSpPr>
            <p:cNvPr id="14" name="Straight Arrow Connector 13"/>
            <p:cNvCxnSpPr/>
            <p:nvPr/>
          </p:nvCxnSpPr>
          <p:spPr>
            <a:xfrm>
              <a:off x="3275856" y="4149080"/>
              <a:ext cx="1296144" cy="7200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2450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341098" cy="4981787"/>
          </a:xfrm>
        </p:spPr>
        <p:txBody>
          <a:bodyPr>
            <a:normAutofit fontScale="92500"/>
          </a:bodyPr>
          <a:lstStyle/>
          <a:p>
            <a:pPr marL="0" indent="0">
              <a:buNone/>
            </a:pPr>
            <a:r>
              <a:rPr lang="en-US" dirty="0" smtClean="0"/>
              <a:t>No way for general global SPs to connect directly to eduGAIN</a:t>
            </a:r>
          </a:p>
          <a:p>
            <a:pPr marL="0" indent="0">
              <a:buNone/>
            </a:pPr>
            <a:r>
              <a:rPr lang="en-US" dirty="0" smtClean="0"/>
              <a:t>Always has to go either via a federation, or via one-to-one agreements with IdPs</a:t>
            </a:r>
          </a:p>
          <a:p>
            <a:endParaRPr lang="en-US" dirty="0" smtClean="0"/>
          </a:p>
          <a:p>
            <a:pPr marL="0" indent="0">
              <a:buNone/>
            </a:pPr>
            <a:r>
              <a:rPr lang="en-US" b="1" dirty="0" smtClean="0"/>
              <a:t>But as an SP you can go federation shopping</a:t>
            </a:r>
          </a:p>
          <a:p>
            <a:r>
              <a:rPr lang="en-US" dirty="0" smtClean="0"/>
              <a:t>Some require a fee for signup (e.g. </a:t>
            </a:r>
            <a:r>
              <a:rPr lang="en-US" dirty="0" err="1" smtClean="0"/>
              <a:t>InCommon</a:t>
            </a:r>
            <a:r>
              <a:rPr lang="en-US" dirty="0" smtClean="0"/>
              <a:t>)</a:t>
            </a:r>
          </a:p>
          <a:p>
            <a:r>
              <a:rPr lang="en-US" dirty="0" smtClean="0"/>
              <a:t>Some require you’re either academic or have a contract in place (e.g. </a:t>
            </a:r>
            <a:r>
              <a:rPr lang="en-US" dirty="0" err="1" smtClean="0"/>
              <a:t>SURFconext</a:t>
            </a:r>
            <a:r>
              <a:rPr lang="en-US" dirty="0" smtClean="0"/>
              <a:t>)</a:t>
            </a:r>
          </a:p>
          <a:p>
            <a:r>
              <a:rPr lang="en-US" dirty="0" smtClean="0"/>
              <a:t>Some are open for everyone that can demonstrate a good reason (e.g. </a:t>
            </a:r>
            <a:r>
              <a:rPr lang="en-US" dirty="0" err="1" smtClean="0"/>
              <a:t>ACOnet</a:t>
            </a:r>
            <a:r>
              <a:rPr lang="en-US" dirty="0" smtClean="0"/>
              <a:t>)</a:t>
            </a:r>
          </a:p>
          <a:p>
            <a:endParaRPr lang="en-US" dirty="0"/>
          </a:p>
          <a:p>
            <a:pPr marL="0" indent="0">
              <a:buNone/>
            </a:pPr>
            <a:r>
              <a:rPr lang="en-US" b="1" dirty="0" smtClean="0"/>
              <a:t>Same applies for policies</a:t>
            </a:r>
          </a:p>
          <a:p>
            <a:r>
              <a:rPr lang="en-US" dirty="0" smtClean="0"/>
              <a:t>Some require strict adherence to e.g. a Data Protection Code of Conduct (e.g. HAKA)</a:t>
            </a:r>
          </a:p>
          <a:p>
            <a:r>
              <a:rPr lang="en-US" dirty="0" smtClean="0"/>
              <a:t>Some </a:t>
            </a:r>
            <a:r>
              <a:rPr lang="en-US" dirty="0" smtClean="0"/>
              <a:t>are more a conventional registrar and having good response and conditions is fine</a:t>
            </a:r>
          </a:p>
          <a:p>
            <a:pPr marL="0" indent="0">
              <a:buNone/>
            </a:pPr>
            <a:endParaRPr lang="en-US" dirty="0"/>
          </a:p>
          <a:p>
            <a:pPr marL="0" indent="0">
              <a:buNone/>
            </a:pPr>
            <a:r>
              <a:rPr lang="en-US" dirty="0" smtClean="0"/>
              <a:t>There’s quite a lack of ‘market’ for registrars in eduGAIN, but as a global SP you can pick your </a:t>
            </a:r>
            <a:r>
              <a:rPr lang="en-US" dirty="0" err="1" smtClean="0"/>
              <a:t>favourite</a:t>
            </a:r>
            <a:r>
              <a:rPr lang="en-US" dirty="0" smtClean="0"/>
              <a:t>  </a:t>
            </a:r>
            <a:r>
              <a:rPr lang="en-US" dirty="0" smtClean="0">
                <a:sym typeface="Wingdings" panose="05000000000000000000" pitchFamily="2" charset="2"/>
              </a:rPr>
              <a:t></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US" dirty="0" smtClean="0"/>
              <a:t>Federation policies: the impact on SPs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119" y="177800"/>
            <a:ext cx="1476375"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621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Rapidly evolving global landscape related to privacy and data protection</a:t>
            </a:r>
          </a:p>
          <a:p>
            <a:r>
              <a:rPr lang="en-US" dirty="0" smtClean="0"/>
              <a:t>High-profile data leaks have raised public awareness, with Europe most pushy in this area</a:t>
            </a:r>
            <a:br>
              <a:rPr lang="en-US" dirty="0" smtClean="0"/>
            </a:br>
            <a:r>
              <a:rPr lang="en-US" i="1" dirty="0" smtClean="0"/>
              <a:t>but other countries follow in order to do business … </a:t>
            </a:r>
          </a:p>
          <a:p>
            <a:endParaRPr lang="en-US" dirty="0" smtClean="0"/>
          </a:p>
          <a:p>
            <a:pPr marL="0" indent="0">
              <a:buNone/>
            </a:pPr>
            <a:r>
              <a:rPr lang="en-US" b="1" dirty="0" smtClean="0">
                <a:solidFill>
                  <a:srgbClr val="F57B20"/>
                </a:solidFill>
              </a:rPr>
              <a:t>You can declare adherence (in the EU) to a ‘GEANT Data Protection Code of Conduct’</a:t>
            </a:r>
          </a:p>
          <a:p>
            <a:r>
              <a:rPr lang="en-US" dirty="0" smtClean="0"/>
              <a:t>Uses mostly </a:t>
            </a:r>
            <a:r>
              <a:rPr lang="en-US" i="1" dirty="0" smtClean="0"/>
              <a:t>informed consent </a:t>
            </a:r>
            <a:r>
              <a:rPr lang="en-US" dirty="0" smtClean="0"/>
              <a:t>of the user as a basis for getting personal data from the IdP</a:t>
            </a:r>
          </a:p>
          <a:p>
            <a:pPr marL="0" indent="0">
              <a:buNone/>
            </a:pPr>
            <a:r>
              <a:rPr lang="en-US" b="1" dirty="0" smtClean="0"/>
              <a:t>Plus</a:t>
            </a:r>
          </a:p>
          <a:p>
            <a:r>
              <a:rPr lang="en-US" dirty="0" smtClean="0"/>
              <a:t>helps negotiating attribute release with IdPs, since they ‘know’ this model</a:t>
            </a:r>
          </a:p>
          <a:p>
            <a:r>
              <a:rPr lang="en-US" dirty="0" smtClean="0"/>
              <a:t>If you have a comprehensive policy framework, you may be compatible already</a:t>
            </a:r>
          </a:p>
          <a:p>
            <a:pPr marL="0" indent="0">
              <a:buNone/>
            </a:pPr>
            <a:r>
              <a:rPr lang="en-US" b="1" dirty="0" smtClean="0"/>
              <a:t>Minus</a:t>
            </a:r>
          </a:p>
          <a:p>
            <a:r>
              <a:rPr lang="en-US" dirty="0" smtClean="0"/>
              <a:t>mostly duplicates what’s EU law anyway (so wh</a:t>
            </a:r>
            <a:r>
              <a:rPr lang="en-US" dirty="0" smtClean="0"/>
              <a:t>y state that again …)</a:t>
            </a:r>
            <a:endParaRPr lang="en-US" dirty="0" smtClean="0"/>
          </a:p>
          <a:p>
            <a:r>
              <a:rPr lang="en-US" dirty="0" smtClean="0"/>
              <a:t>doesn’t work outside of Europe – and the International </a:t>
            </a:r>
            <a:r>
              <a:rPr lang="en-US" dirty="0" err="1" smtClean="0"/>
              <a:t>CoCo</a:t>
            </a:r>
            <a:r>
              <a:rPr lang="en-US" dirty="0" smtClean="0"/>
              <a:t> can’t progress for now</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US" dirty="0" smtClean="0"/>
              <a:t>Data Protection and privacy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119" y="177800"/>
            <a:ext cx="1476375"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689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747498" cy="4737633"/>
          </a:xfrm>
        </p:spPr>
        <p:txBody>
          <a:bodyPr/>
          <a:lstStyle/>
          <a:p>
            <a:r>
              <a:rPr lang="en-US" dirty="0" smtClean="0"/>
              <a:t>Legal compliance: in SP jurisdiction</a:t>
            </a:r>
          </a:p>
          <a:p>
            <a:r>
              <a:rPr lang="en-US" dirty="0" smtClean="0"/>
              <a:t>Purpose limitation: </a:t>
            </a:r>
            <a:r>
              <a:rPr lang="en-US" dirty="0" smtClean="0"/>
              <a:t>collect only </a:t>
            </a:r>
            <a:r>
              <a:rPr lang="en-US" dirty="0" smtClean="0"/>
              <a:t>those </a:t>
            </a:r>
            <a:r>
              <a:rPr lang="en-US" dirty="0" smtClean="0"/>
              <a:t>data needed </a:t>
            </a:r>
            <a:r>
              <a:rPr lang="en-US" dirty="0" smtClean="0"/>
              <a:t>to enable access</a:t>
            </a:r>
          </a:p>
          <a:p>
            <a:r>
              <a:rPr lang="en-US" dirty="0" smtClean="0"/>
              <a:t>Data </a:t>
            </a:r>
            <a:r>
              <a:rPr lang="en-US" dirty="0" err="1" smtClean="0"/>
              <a:t>minimisation</a:t>
            </a:r>
            <a:r>
              <a:rPr lang="en-US" dirty="0" smtClean="0"/>
              <a:t>: also use the </a:t>
            </a:r>
            <a:r>
              <a:rPr lang="en-US" i="1" dirty="0" smtClean="0"/>
              <a:t>least intrusive</a:t>
            </a:r>
            <a:r>
              <a:rPr lang="en-US" dirty="0" smtClean="0"/>
              <a:t> attribute you can use for a purpose</a:t>
            </a:r>
          </a:p>
          <a:p>
            <a:r>
              <a:rPr lang="en-US" dirty="0" smtClean="0"/>
              <a:t>Deviating purposes: not permitted</a:t>
            </a:r>
          </a:p>
          <a:p>
            <a:r>
              <a:rPr lang="en-US" dirty="0" smtClean="0"/>
              <a:t>Data retention: delete when no longer needed (some federations say 6 </a:t>
            </a:r>
            <a:r>
              <a:rPr lang="en-US" dirty="0" smtClean="0"/>
              <a:t>months only! </a:t>
            </a:r>
            <a:r>
              <a:rPr lang="en-US" dirty="0" smtClean="0">
                <a:sym typeface="Wingdings" panose="05000000000000000000" pitchFamily="2" charset="2"/>
              </a:rPr>
              <a:t></a:t>
            </a:r>
            <a:r>
              <a:rPr lang="en-US" dirty="0" smtClean="0">
                <a:sym typeface="Wingdings" panose="05000000000000000000" pitchFamily="2" charset="2"/>
              </a:rPr>
              <a:t>)</a:t>
            </a:r>
          </a:p>
          <a:p>
            <a:r>
              <a:rPr lang="en-US" dirty="0" smtClean="0">
                <a:sym typeface="Wingdings" panose="05000000000000000000" pitchFamily="2" charset="2"/>
              </a:rPr>
              <a:t>Third parties: no transfer, except if needed to give access, when 3</a:t>
            </a:r>
            <a:r>
              <a:rPr lang="en-US" baseline="30000" dirty="0" smtClean="0">
                <a:sym typeface="Wingdings" panose="05000000000000000000" pitchFamily="2" charset="2"/>
              </a:rPr>
              <a:t>rd</a:t>
            </a:r>
            <a:r>
              <a:rPr lang="en-US" dirty="0" smtClean="0">
                <a:sym typeface="Wingdings" panose="05000000000000000000" pitchFamily="2" charset="2"/>
              </a:rPr>
              <a:t> party is also </a:t>
            </a:r>
            <a:r>
              <a:rPr lang="en-US" dirty="0" err="1" smtClean="0">
                <a:sym typeface="Wingdings" panose="05000000000000000000" pitchFamily="2" charset="2"/>
              </a:rPr>
              <a:t>CoCo</a:t>
            </a:r>
            <a:r>
              <a:rPr lang="en-US" dirty="0" smtClean="0">
                <a:sym typeface="Wingdings" panose="05000000000000000000" pitchFamily="2" charset="2"/>
              </a:rPr>
              <a:t>, or on consent</a:t>
            </a:r>
          </a:p>
          <a:p>
            <a:r>
              <a:rPr lang="en-US" dirty="0" smtClean="0">
                <a:sym typeface="Wingdings" panose="05000000000000000000" pitchFamily="2" charset="2"/>
              </a:rPr>
              <a:t>Security measures: secure your service and protect data (see e.g. what the GDPR pushes for)</a:t>
            </a:r>
          </a:p>
          <a:p>
            <a:r>
              <a:rPr lang="en-US" dirty="0" smtClean="0">
                <a:sym typeface="Wingdings" panose="05000000000000000000" pitchFamily="2" charset="2"/>
              </a:rPr>
              <a:t>Inform the end-users, via a privacy policy with certain rights.</a:t>
            </a:r>
            <a:br>
              <a:rPr lang="en-US" dirty="0" smtClean="0">
                <a:sym typeface="Wingdings" panose="05000000000000000000" pitchFamily="2" charset="2"/>
              </a:rPr>
            </a:br>
            <a:r>
              <a:rPr lang="en-US" i="1" dirty="0" smtClean="0">
                <a:sym typeface="Wingdings" panose="05000000000000000000" pitchFamily="2" charset="2"/>
              </a:rPr>
              <a:t>But the right to delete data is not supposed to apply to security </a:t>
            </a:r>
            <a:r>
              <a:rPr lang="en-US" i="1" dirty="0" smtClean="0">
                <a:sym typeface="Wingdings" panose="05000000000000000000" pitchFamily="2" charset="2"/>
              </a:rPr>
              <a:t>logs, luckily</a:t>
            </a:r>
            <a:endParaRPr lang="en-US" dirty="0" smtClean="0">
              <a:sym typeface="Wingdings" panose="05000000000000000000" pitchFamily="2" charset="2"/>
            </a:endParaRPr>
          </a:p>
          <a:p>
            <a:r>
              <a:rPr lang="en-US" dirty="0" smtClean="0">
                <a:sym typeface="Wingdings" panose="05000000000000000000" pitchFamily="2" charset="2"/>
              </a:rPr>
              <a:t>Inform the IdP: via a machine-readable compliance statement (EC) and link to the Privacy Policy</a:t>
            </a:r>
          </a:p>
          <a:p>
            <a:pPr marL="0" indent="0">
              <a:buNone/>
            </a:pPr>
            <a:endParaRPr lang="en-US" dirty="0" smtClean="0">
              <a:sym typeface="Wingdings" panose="05000000000000000000" pitchFamily="2" charset="2"/>
            </a:endParaRPr>
          </a:p>
          <a:p>
            <a:pPr marL="0" indent="0">
              <a:buNone/>
            </a:pPr>
            <a:r>
              <a:rPr lang="en-US" dirty="0" smtClean="0">
                <a:sym typeface="Wingdings" panose="05000000000000000000" pitchFamily="2" charset="2"/>
              </a:rPr>
              <a:t>Note that specific agreements take precedence, and it formally only works in the EU/EEA for now</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US" dirty="0" smtClean="0"/>
              <a:t>Policy mapping and GEANT </a:t>
            </a:r>
            <a:r>
              <a:rPr lang="en-US" dirty="0" err="1" smtClean="0"/>
              <a:t>DPCoCo</a:t>
            </a:r>
            <a:endParaRPr lang="en-US" dirty="0"/>
          </a:p>
        </p:txBody>
      </p:sp>
      <p:sp>
        <p:nvSpPr>
          <p:cNvPr id="5" name="TextBox 4"/>
          <p:cNvSpPr txBox="1"/>
          <p:nvPr/>
        </p:nvSpPr>
        <p:spPr>
          <a:xfrm>
            <a:off x="1921381" y="6354505"/>
            <a:ext cx="6910033" cy="584775"/>
          </a:xfrm>
          <a:prstGeom prst="rect">
            <a:avLst/>
          </a:prstGeom>
          <a:noFill/>
        </p:spPr>
        <p:txBody>
          <a:bodyPr wrap="none" rtlCol="0">
            <a:spAutoFit/>
          </a:bodyPr>
          <a:lstStyle/>
          <a:p>
            <a:r>
              <a:rPr lang="en-US" sz="1600" dirty="0">
                <a:hlinkClick r:id="rId2"/>
              </a:rPr>
              <a:t>https://</a:t>
            </a:r>
            <a:r>
              <a:rPr lang="en-US" sz="1600" dirty="0" smtClean="0">
                <a:hlinkClick r:id="rId2"/>
              </a:rPr>
              <a:t>wiki.refeds.org/display/CODE/Data+Protection+Code+of+Conduct+Home</a:t>
            </a:r>
            <a:endParaRPr lang="en-US" sz="1600" dirty="0" smtClean="0"/>
          </a:p>
          <a:p>
            <a:r>
              <a:rPr lang="en-US" sz="1600" dirty="0" smtClean="0">
                <a:hlinkClick r:id="rId3"/>
              </a:rPr>
              <a:t>http://geant.net/uri/dataprotection-code-of-conduct/</a:t>
            </a:r>
            <a:r>
              <a:rPr lang="en-US" sz="1600" dirty="0" smtClean="0"/>
              <a:t> </a:t>
            </a:r>
            <a:endParaRPr lang="en-US" sz="16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19" y="177800"/>
            <a:ext cx="1476375"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36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52907"/>
          </a:xfrm>
        </p:spPr>
        <p:txBody>
          <a:bodyPr>
            <a:normAutofit lnSpcReduction="10000"/>
          </a:bodyPr>
          <a:lstStyle/>
          <a:p>
            <a:pPr marL="0" indent="0">
              <a:buNone/>
            </a:pPr>
            <a:r>
              <a:rPr lang="en-US" b="1" dirty="0" smtClean="0"/>
              <a:t>Having agreed to </a:t>
            </a:r>
            <a:r>
              <a:rPr lang="en-US" b="1" dirty="0" err="1" smtClean="0"/>
              <a:t>DPCoCo</a:t>
            </a:r>
            <a:r>
              <a:rPr lang="en-US" b="1" dirty="0" smtClean="0"/>
              <a:t> or its principles, now what? </a:t>
            </a:r>
            <a:endParaRPr lang="en-US" i="1" dirty="0" smtClean="0"/>
          </a:p>
          <a:p>
            <a:r>
              <a:rPr lang="en-US" dirty="0" smtClean="0"/>
              <a:t>To exchange use data (accounting) and logged information, you need to stay within purpose</a:t>
            </a:r>
            <a:endParaRPr lang="en-US" dirty="0"/>
          </a:p>
          <a:p>
            <a:r>
              <a:rPr lang="en-US" dirty="0" smtClean="0"/>
              <a:t>So in your policies and statement, add ‘security’ as a purpose of the data collection</a:t>
            </a:r>
          </a:p>
          <a:p>
            <a:endParaRPr lang="en-US" i="1" dirty="0" smtClean="0"/>
          </a:p>
          <a:p>
            <a:endParaRPr lang="en-US" i="1" dirty="0" smtClean="0"/>
          </a:p>
          <a:p>
            <a:endParaRPr lang="en-US" i="1" dirty="0"/>
          </a:p>
          <a:p>
            <a:endParaRPr lang="en-US" i="1" dirty="0" smtClean="0"/>
          </a:p>
          <a:p>
            <a:pPr marL="0" indent="0">
              <a:buNone/>
            </a:pPr>
            <a:r>
              <a:rPr lang="en-US" i="1" dirty="0" smtClean="0">
                <a:solidFill>
                  <a:srgbClr val="F57B20"/>
                </a:solidFill>
              </a:rPr>
              <a:t>Make sure your peer service providers in the infrastructure sign up to the same policy suite</a:t>
            </a:r>
          </a:p>
          <a:p>
            <a:pPr marL="0" lvl="0" indent="0">
              <a:buNone/>
            </a:pPr>
            <a:r>
              <a:rPr lang="en-GB" dirty="0" smtClean="0"/>
              <a:t>“Personal </a:t>
            </a:r>
            <a:r>
              <a:rPr lang="en-GB" dirty="0"/>
              <a:t>Data may only be transferred to or otherwise shared with individuals or organisations where the recipient -</a:t>
            </a:r>
            <a:endParaRPr lang="en-US" dirty="0"/>
          </a:p>
          <a:p>
            <a:pPr lvl="0"/>
            <a:r>
              <a:rPr lang="en-GB" dirty="0"/>
              <a:t>has agreed to be bound by this Policy and the set of common Infrastructure </a:t>
            </a:r>
            <a:r>
              <a:rPr lang="en-GB" dirty="0" smtClean="0"/>
              <a:t>policies, or</a:t>
            </a:r>
            <a:endParaRPr lang="en-US" dirty="0"/>
          </a:p>
          <a:p>
            <a:pPr lvl="0"/>
            <a:r>
              <a:rPr lang="en-GB" dirty="0"/>
              <a:t>is part of a recognised Computer Incident Response Team framework and as part of an incident investigation to prevent active or suspected misuse of Infrastructure </a:t>
            </a:r>
            <a:r>
              <a:rPr lang="en-GB" dirty="0" smtClean="0"/>
              <a:t>services, or</a:t>
            </a:r>
            <a:endParaRPr lang="en-US" dirty="0"/>
          </a:p>
          <a:p>
            <a:pPr lvl="0"/>
            <a:r>
              <a:rPr lang="en-GB" dirty="0"/>
              <a:t>presents an appropriately enforced legal request</a:t>
            </a:r>
            <a:r>
              <a:rPr lang="en-GB" dirty="0" smtClean="0"/>
              <a:t>.”</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smtClean="0"/>
              <a:t>Exchanging data between SPs</a:t>
            </a:r>
            <a:endParaRPr lang="en-US" dirty="0"/>
          </a:p>
        </p:txBody>
      </p:sp>
      <p:sp>
        <p:nvSpPr>
          <p:cNvPr id="5" name="TextBox 4"/>
          <p:cNvSpPr txBox="1"/>
          <p:nvPr/>
        </p:nvSpPr>
        <p:spPr>
          <a:xfrm>
            <a:off x="1701801" y="6407388"/>
            <a:ext cx="10063479" cy="338554"/>
          </a:xfrm>
          <a:prstGeom prst="rect">
            <a:avLst/>
          </a:prstGeom>
          <a:noFill/>
        </p:spPr>
        <p:txBody>
          <a:bodyPr wrap="square" rtlCol="0">
            <a:spAutoFit/>
          </a:bodyPr>
          <a:lstStyle/>
          <a:p>
            <a:r>
              <a:rPr lang="en-US" sz="1600" dirty="0" smtClean="0"/>
              <a:t>e.g. </a:t>
            </a:r>
            <a:r>
              <a:rPr lang="en-US" sz="1600" dirty="0" smtClean="0">
                <a:hlinkClick r:id="rId2"/>
              </a:rPr>
              <a:t>https</a:t>
            </a:r>
            <a:r>
              <a:rPr lang="en-US" sz="1600" dirty="0">
                <a:hlinkClick r:id="rId2"/>
              </a:rPr>
              <a:t>://</a:t>
            </a:r>
            <a:r>
              <a:rPr lang="en-US" sz="1600" dirty="0" smtClean="0">
                <a:hlinkClick r:id="rId2"/>
              </a:rPr>
              <a:t>documents.egi.eu/document/669</a:t>
            </a:r>
            <a:r>
              <a:rPr lang="en-US" sz="1600" dirty="0"/>
              <a:t>, and </a:t>
            </a:r>
            <a:r>
              <a:rPr lang="en-US" sz="1600" dirty="0">
                <a:hlinkClick r:id="rId3"/>
              </a:rPr>
              <a:t>https://indico.egi.eu/indico/event/2923/contribution/2/material/0</a:t>
            </a:r>
            <a:r>
              <a:rPr lang="en-US" sz="1600" dirty="0" smtClean="0">
                <a:hlinkClick r:id="rId3"/>
              </a:rPr>
              <a:t>/</a:t>
            </a:r>
            <a:r>
              <a:rPr lang="en-US" sz="1600" dirty="0" smtClean="0"/>
              <a:t> </a:t>
            </a:r>
            <a:endParaRPr lang="en-US" sz="1600" dirty="0"/>
          </a:p>
        </p:txBody>
      </p:sp>
      <p:sp>
        <p:nvSpPr>
          <p:cNvPr id="6" name="TextBox 5"/>
          <p:cNvSpPr txBox="1"/>
          <p:nvPr/>
        </p:nvSpPr>
        <p:spPr>
          <a:xfrm>
            <a:off x="1193801" y="2590800"/>
            <a:ext cx="9392919" cy="1323439"/>
          </a:xfrm>
          <a:prstGeom prst="rect">
            <a:avLst/>
          </a:prstGeom>
          <a:noFill/>
        </p:spPr>
        <p:txBody>
          <a:bodyPr wrap="square" rtlCol="0">
            <a:spAutoFit/>
          </a:bodyPr>
          <a:lstStyle/>
          <a:p>
            <a:pPr lvl="0"/>
            <a:r>
              <a:rPr lang="en-GB" sz="2000" i="1" dirty="0">
                <a:latin typeface="Calibri" panose="020F0502020204030204" pitchFamily="34" charset="0"/>
              </a:rPr>
              <a:t>Personal Data of End Users (hereinafter “Personal Data”) shall be Processed only for those administrative, operational, accounting, </a:t>
            </a:r>
            <a:r>
              <a:rPr lang="en-GB" sz="2000" b="1" i="1" dirty="0">
                <a:latin typeface="Calibri" panose="020F0502020204030204" pitchFamily="34" charset="0"/>
              </a:rPr>
              <a:t>monitoring and security purposes </a:t>
            </a:r>
            <a:r>
              <a:rPr lang="en-GB" sz="2000" i="1" dirty="0">
                <a:latin typeface="Calibri" panose="020F0502020204030204" pitchFamily="34" charset="0"/>
              </a:rPr>
              <a:t>that are necessary for the safe and reliable operation of Infrastructure services, without prejudice to the End Users’ rights under the relevant laws.</a:t>
            </a:r>
            <a:endParaRPr lang="en-US" sz="2000" i="1" dirty="0">
              <a:latin typeface="Calibri" panose="020F0502020204030204" pitchFamily="34" charset="0"/>
            </a:endParaRPr>
          </a:p>
        </p:txBody>
      </p:sp>
      <p:sp>
        <p:nvSpPr>
          <p:cNvPr id="7" name="TextBox 6"/>
          <p:cNvSpPr txBox="1"/>
          <p:nvPr/>
        </p:nvSpPr>
        <p:spPr>
          <a:xfrm>
            <a:off x="7351508" y="6041072"/>
            <a:ext cx="4413772" cy="369332"/>
          </a:xfrm>
          <a:prstGeom prst="rect">
            <a:avLst/>
          </a:prstGeom>
          <a:noFill/>
        </p:spPr>
        <p:txBody>
          <a:bodyPr wrap="none" rtlCol="0">
            <a:spAutoFit/>
          </a:bodyPr>
          <a:lstStyle/>
          <a:p>
            <a:r>
              <a:rPr lang="en-US" i="1" dirty="0" smtClean="0"/>
              <a:t>Ian Neilson et al. based on the EU BCR model</a:t>
            </a:r>
            <a:endParaRPr lang="en-US" i="1"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40" y="212090"/>
            <a:ext cx="1451293" cy="95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Community stepping in where IdP has left off</a:t>
            </a:r>
          </a:p>
          <a:p>
            <a:r>
              <a:rPr lang="en-US" dirty="0" smtClean="0"/>
              <a:t>adding collaboration and increasing assurance</a:t>
            </a:r>
          </a:p>
          <a:p>
            <a:r>
              <a:rPr lang="en-US" dirty="0" smtClean="0"/>
              <a:t>also </a:t>
            </a:r>
            <a:r>
              <a:rPr lang="en-US" i="1" dirty="0" smtClean="0"/>
              <a:t>hides </a:t>
            </a:r>
            <a:r>
              <a:rPr lang="en-US" dirty="0" smtClean="0"/>
              <a:t>back-end IdP assurance</a:t>
            </a:r>
          </a:p>
          <a:p>
            <a:endParaRPr lang="en-US" dirty="0" smtClean="0"/>
          </a:p>
          <a:p>
            <a:pPr marL="0" indent="0">
              <a:buNone/>
            </a:pPr>
            <a:r>
              <a:rPr lang="en-US" dirty="0" smtClean="0"/>
              <a:t>Roles</a:t>
            </a:r>
            <a:endParaRPr lang="en-US" dirty="0"/>
          </a:p>
          <a:p>
            <a:r>
              <a:rPr lang="en-US" dirty="0" smtClean="0"/>
              <a:t>when in the attribute flow, becomes data processor</a:t>
            </a:r>
          </a:p>
          <a:p>
            <a:r>
              <a:rPr lang="en-US" dirty="0" smtClean="0"/>
              <a:t>otherwise it’s a conventional filter service (members)</a:t>
            </a:r>
            <a:br>
              <a:rPr lang="en-US" dirty="0" smtClean="0"/>
            </a:br>
            <a:r>
              <a:rPr lang="en-US" dirty="0" smtClean="0"/>
              <a:t>with a set of </a:t>
            </a:r>
            <a:r>
              <a:rPr lang="en-US" i="1" dirty="0" smtClean="0"/>
              <a:t>membership policies </a:t>
            </a:r>
            <a:br>
              <a:rPr lang="en-US" i="1" dirty="0" smtClean="0"/>
            </a:br>
            <a:r>
              <a:rPr lang="en-US" dirty="0" smtClean="0"/>
              <a:t>and </a:t>
            </a:r>
            <a:r>
              <a:rPr lang="en-US" i="1" dirty="0" smtClean="0"/>
              <a:t>registration practices</a:t>
            </a:r>
          </a:p>
          <a:p>
            <a:pPr marL="0" indent="0">
              <a:buNone/>
            </a:pPr>
            <a:r>
              <a:rPr lang="en-US" dirty="0" smtClean="0"/>
              <a:t>Communities come in various shapes &amp; sized</a:t>
            </a:r>
          </a:p>
          <a:p>
            <a:r>
              <a:rPr lang="en-US" dirty="0" smtClean="0"/>
              <a:t>Highly structured, like WLCG</a:t>
            </a:r>
          </a:p>
          <a:p>
            <a:r>
              <a:rPr lang="en-US" dirty="0" smtClean="0"/>
              <a:t>Very loose small communities</a:t>
            </a:r>
          </a:p>
          <a:p>
            <a:pPr marL="0" indent="0">
              <a:buNone/>
            </a:pPr>
            <a:r>
              <a:rPr lang="en-US" i="1" dirty="0" smtClean="0"/>
              <a:t>You need differentiates assurance at the SP end to filter!</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US" dirty="0" err="1" smtClean="0"/>
              <a:t>IdP</a:t>
            </a:r>
            <a:r>
              <a:rPr lang="en-US" dirty="0" smtClean="0"/>
              <a:t> – SP proxies and credential translation services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1412240"/>
            <a:ext cx="515620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815195" y="5404485"/>
            <a:ext cx="1950277" cy="276999"/>
          </a:xfrm>
          <a:prstGeom prst="rect">
            <a:avLst/>
          </a:prstGeom>
          <a:noFill/>
        </p:spPr>
        <p:txBody>
          <a:bodyPr wrap="none" rtlCol="0">
            <a:spAutoFit/>
          </a:bodyPr>
          <a:lstStyle/>
          <a:p>
            <a:r>
              <a:rPr lang="en-US" sz="1200" i="1" dirty="0" smtClean="0">
                <a:solidFill>
                  <a:srgbClr val="F6791C"/>
                </a:solidFill>
              </a:rPr>
              <a:t>Marcus </a:t>
            </a:r>
            <a:r>
              <a:rPr lang="en-US" sz="1200" i="1" dirty="0" err="1" smtClean="0">
                <a:solidFill>
                  <a:srgbClr val="F6791C"/>
                </a:solidFill>
              </a:rPr>
              <a:t>Hardt</a:t>
            </a:r>
            <a:r>
              <a:rPr lang="en-US" sz="1200" i="1" dirty="0" smtClean="0">
                <a:solidFill>
                  <a:srgbClr val="F6791C"/>
                </a:solidFill>
              </a:rPr>
              <a:t>, KIT and AARC</a:t>
            </a:r>
            <a:endParaRPr lang="en-US" sz="1200" i="1" dirty="0">
              <a:solidFill>
                <a:srgbClr val="F6791C"/>
              </a:solidFill>
            </a:endParaRPr>
          </a:p>
        </p:txBody>
      </p:sp>
      <p:sp>
        <p:nvSpPr>
          <p:cNvPr id="8" name="Rectangle 7"/>
          <p:cNvSpPr/>
          <p:nvPr/>
        </p:nvSpPr>
        <p:spPr>
          <a:xfrm>
            <a:off x="5029200" y="6492652"/>
            <a:ext cx="6334126" cy="276999"/>
          </a:xfrm>
          <a:prstGeom prst="rect">
            <a:avLst/>
          </a:prstGeom>
          <a:solidFill>
            <a:srgbClr val="FFFFFF">
              <a:alpha val="50196"/>
            </a:srgbClr>
          </a:solidFill>
        </p:spPr>
        <p:txBody>
          <a:bodyPr wrap="square">
            <a:spAutoFit/>
          </a:bodyPr>
          <a:lstStyle/>
          <a:p>
            <a:r>
              <a:rPr lang="en-US" sz="1200" dirty="0">
                <a:solidFill>
                  <a:srgbClr val="F6791C"/>
                </a:solidFill>
              </a:rPr>
              <a:t>https://aarc-project.eu/wp-content/uploads/2015/11/20151102-JRA1.2-Blueprint-Status-Hardt.pdf</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800" y="287974"/>
            <a:ext cx="1100138"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6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possible, ask common things </a:t>
            </a:r>
            <a:br>
              <a:rPr lang="en-US" dirty="0" smtClean="0"/>
            </a:br>
            <a:r>
              <a:rPr lang="en-US" dirty="0" smtClean="0"/>
              <a:t>as early as possible, and/or in a common way</a:t>
            </a:r>
          </a:p>
          <a:p>
            <a:r>
              <a:rPr lang="en-US" dirty="0" smtClean="0"/>
              <a:t>Otherwise you create a silo at the point of asking</a:t>
            </a:r>
          </a:p>
          <a:p>
            <a:r>
              <a:rPr lang="en-US" dirty="0" smtClean="0"/>
              <a:t>Common AUP is hard, comparable AUP</a:t>
            </a:r>
            <a:br>
              <a:rPr lang="en-US" dirty="0" smtClean="0"/>
            </a:br>
            <a:r>
              <a:rPr lang="en-US" dirty="0" smtClean="0"/>
              <a:t>works even across widely different infrastructures</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US" dirty="0" smtClean="0"/>
              <a:t>Improving </a:t>
            </a:r>
            <a:r>
              <a:rPr lang="en-US" dirty="0" smtClean="0"/>
              <a:t>scalability </a:t>
            </a:r>
            <a:r>
              <a:rPr lang="en-US" dirty="0" smtClean="0"/>
              <a:t>and avoiding silos</a:t>
            </a:r>
            <a:endParaRPr lang="en-US" dirty="0"/>
          </a:p>
        </p:txBody>
      </p:sp>
      <p:sp>
        <p:nvSpPr>
          <p:cNvPr id="5" name="TextBox 4"/>
          <p:cNvSpPr txBox="1"/>
          <p:nvPr/>
        </p:nvSpPr>
        <p:spPr>
          <a:xfrm>
            <a:off x="7345680" y="6488668"/>
            <a:ext cx="4194225" cy="369332"/>
          </a:xfrm>
          <a:prstGeom prst="rect">
            <a:avLst/>
          </a:prstGeom>
          <a:noFill/>
        </p:spPr>
        <p:txBody>
          <a:bodyPr wrap="none" rtlCol="0">
            <a:spAutoFit/>
          </a:bodyPr>
          <a:lstStyle/>
          <a:p>
            <a:r>
              <a:rPr lang="en-US" dirty="0">
                <a:hlinkClick r:id="rId2"/>
              </a:rPr>
              <a:t>https://documents.egi.eu/document/2623</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079" y="1354702"/>
            <a:ext cx="5337175" cy="486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72466" y="6039604"/>
            <a:ext cx="2140651" cy="369332"/>
          </a:xfrm>
          <a:prstGeom prst="rect">
            <a:avLst/>
          </a:prstGeom>
          <a:solidFill>
            <a:schemeClr val="bg1"/>
          </a:solidFill>
          <a:effectLst>
            <a:outerShdw blurRad="63500" sx="102000" sy="102000" algn="ctr" rotWithShape="0">
              <a:prstClr val="black">
                <a:alpha val="40000"/>
              </a:prstClr>
            </a:outerShdw>
          </a:effectLst>
        </p:spPr>
        <p:txBody>
          <a:bodyPr wrap="none" rtlCol="0">
            <a:spAutoFit/>
          </a:bodyPr>
          <a:lstStyle/>
          <a:p>
            <a:r>
              <a:rPr lang="en-US" b="1" dirty="0" smtClean="0"/>
              <a:t>‘Taipei Accord’, 2005</a:t>
            </a:r>
            <a:endParaRPr lang="en-US"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0701" y="213359"/>
            <a:ext cx="670336" cy="9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901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US" dirty="0" smtClean="0"/>
              <a:t>Collaborating in incident response among the AAI chain</a:t>
            </a:r>
            <a:endParaRPr lang="en-US" dirty="0"/>
          </a:p>
        </p:txBody>
      </p:sp>
      <p:grpSp>
        <p:nvGrpSpPr>
          <p:cNvPr id="23" name="Group 22"/>
          <p:cNvGrpSpPr/>
          <p:nvPr/>
        </p:nvGrpSpPr>
        <p:grpSpPr>
          <a:xfrm>
            <a:off x="1823812" y="1479905"/>
            <a:ext cx="8379915" cy="3574969"/>
            <a:chOff x="759124" y="1672700"/>
            <a:chExt cx="11223887" cy="478824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4" y="2279902"/>
              <a:ext cx="9911751" cy="35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rved Up Arrow 5"/>
            <p:cNvSpPr/>
            <p:nvPr/>
          </p:nvSpPr>
          <p:spPr>
            <a:xfrm>
              <a:off x="1276709" y="4471199"/>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 name="TextBox 6"/>
            <p:cNvSpPr txBox="1"/>
            <p:nvPr/>
          </p:nvSpPr>
          <p:spPr>
            <a:xfrm>
              <a:off x="933988" y="4885042"/>
              <a:ext cx="1513570" cy="618345"/>
            </a:xfrm>
            <a:prstGeom prst="rect">
              <a:avLst/>
            </a:prstGeom>
            <a:noFill/>
          </p:spPr>
          <p:txBody>
            <a:bodyPr wrap="none" rtlCol="0">
              <a:spAutoFit/>
            </a:bodyPr>
            <a:lstStyle/>
            <a:p>
              <a:pPr algn="ctr"/>
              <a:r>
                <a:rPr lang="en-US" sz="1200" i="1" dirty="0" smtClean="0">
                  <a:solidFill>
                    <a:srgbClr val="003F5E"/>
                  </a:solidFill>
                </a:rPr>
                <a:t>Authenticators</a:t>
              </a:r>
            </a:p>
            <a:p>
              <a:pPr algn="ctr"/>
              <a:r>
                <a:rPr lang="en-US" sz="1200" i="1" dirty="0" smtClean="0">
                  <a:solidFill>
                    <a:srgbClr val="003F5E"/>
                  </a:solidFill>
                </a:rPr>
                <a:t>Identity vetting</a:t>
              </a:r>
              <a:endParaRPr lang="en-US" sz="1200" i="1" dirty="0">
                <a:solidFill>
                  <a:srgbClr val="003F5E"/>
                </a:solidFill>
              </a:endParaRPr>
            </a:p>
          </p:txBody>
        </p:sp>
        <p:sp>
          <p:nvSpPr>
            <p:cNvPr id="8" name="Curved Up Arrow 7"/>
            <p:cNvSpPr/>
            <p:nvPr/>
          </p:nvSpPr>
          <p:spPr>
            <a:xfrm>
              <a:off x="2724795" y="436790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 name="TextBox 8"/>
            <p:cNvSpPr txBox="1"/>
            <p:nvPr/>
          </p:nvSpPr>
          <p:spPr>
            <a:xfrm>
              <a:off x="2446330" y="4749960"/>
              <a:ext cx="1637496" cy="618345"/>
            </a:xfrm>
            <a:prstGeom prst="rect">
              <a:avLst/>
            </a:prstGeom>
            <a:noFill/>
          </p:spPr>
          <p:txBody>
            <a:bodyPr wrap="none" rtlCol="0">
              <a:spAutoFit/>
            </a:bodyPr>
            <a:lstStyle/>
            <a:p>
              <a:pPr algn="ctr"/>
              <a:r>
                <a:rPr lang="en-US" sz="1200" i="1" dirty="0" err="1" smtClean="0">
                  <a:solidFill>
                    <a:srgbClr val="003F5E"/>
                  </a:solidFill>
                </a:rPr>
                <a:t>IdM</a:t>
              </a:r>
              <a:r>
                <a:rPr lang="en-US" sz="1200" i="1" dirty="0" smtClean="0">
                  <a:solidFill>
                    <a:srgbClr val="003F5E"/>
                  </a:solidFill>
                </a:rPr>
                <a:t> Policy</a:t>
              </a:r>
            </a:p>
            <a:p>
              <a:pPr algn="ctr"/>
              <a:r>
                <a:rPr lang="en-US" sz="1200" i="1" dirty="0" smtClean="0">
                  <a:solidFill>
                    <a:srgbClr val="003F5E"/>
                  </a:solidFill>
                </a:rPr>
                <a:t>Attribute release</a:t>
              </a:r>
              <a:endParaRPr lang="en-US" sz="1200" i="1" dirty="0">
                <a:solidFill>
                  <a:srgbClr val="003F5E"/>
                </a:solidFill>
              </a:endParaRPr>
            </a:p>
          </p:txBody>
        </p:sp>
        <p:sp>
          <p:nvSpPr>
            <p:cNvPr id="10" name="Curved Up Arrow 9"/>
            <p:cNvSpPr/>
            <p:nvPr/>
          </p:nvSpPr>
          <p:spPr>
            <a:xfrm flipV="1">
              <a:off x="3742711" y="2533581"/>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1" name="TextBox 10"/>
            <p:cNvSpPr txBox="1"/>
            <p:nvPr/>
          </p:nvSpPr>
          <p:spPr>
            <a:xfrm>
              <a:off x="3086422" y="1944380"/>
              <a:ext cx="2314497" cy="618345"/>
            </a:xfrm>
            <a:prstGeom prst="rect">
              <a:avLst/>
            </a:prstGeom>
            <a:noFill/>
          </p:spPr>
          <p:txBody>
            <a:bodyPr wrap="none" rtlCol="0">
              <a:spAutoFit/>
            </a:bodyPr>
            <a:lstStyle/>
            <a:p>
              <a:pPr algn="ctr"/>
              <a:r>
                <a:rPr lang="en-US" sz="1200" i="1" dirty="0" smtClean="0">
                  <a:solidFill>
                    <a:srgbClr val="003F5E"/>
                  </a:solidFill>
                </a:rPr>
                <a:t>Federation contract</a:t>
              </a:r>
            </a:p>
            <a:p>
              <a:pPr algn="ctr"/>
              <a:r>
                <a:rPr lang="en-US" sz="1200" i="1" dirty="0" smtClean="0">
                  <a:solidFill>
                    <a:srgbClr val="003F5E"/>
                  </a:solidFill>
                </a:rPr>
                <a:t>Trust marks &amp; categories</a:t>
              </a:r>
              <a:endParaRPr lang="en-US" sz="1200" i="1" dirty="0">
                <a:solidFill>
                  <a:srgbClr val="003F5E"/>
                </a:solidFill>
              </a:endParaRPr>
            </a:p>
          </p:txBody>
        </p:sp>
        <p:sp>
          <p:nvSpPr>
            <p:cNvPr id="12" name="TextBox 11"/>
            <p:cNvSpPr txBox="1"/>
            <p:nvPr/>
          </p:nvSpPr>
          <p:spPr>
            <a:xfrm>
              <a:off x="5486709" y="1672700"/>
              <a:ext cx="1429235" cy="618345"/>
            </a:xfrm>
            <a:prstGeom prst="rect">
              <a:avLst/>
            </a:prstGeom>
            <a:noFill/>
          </p:spPr>
          <p:txBody>
            <a:bodyPr wrap="none" rtlCol="0">
              <a:spAutoFit/>
            </a:bodyPr>
            <a:lstStyle/>
            <a:p>
              <a:pPr algn="ctr"/>
              <a:r>
                <a:rPr lang="en-US" sz="1200" i="1" dirty="0" smtClean="0">
                  <a:solidFill>
                    <a:srgbClr val="003F5E"/>
                  </a:solidFill>
                </a:rPr>
                <a:t>Confederation</a:t>
              </a:r>
            </a:p>
            <a:p>
              <a:pPr algn="ctr"/>
              <a:r>
                <a:rPr lang="en-US" sz="1200" i="1" dirty="0" smtClean="0">
                  <a:solidFill>
                    <a:srgbClr val="003F5E"/>
                  </a:solidFill>
                </a:rPr>
                <a:t>‘eduGAIN’</a:t>
              </a:r>
              <a:endParaRPr lang="en-US" sz="1200" i="1" dirty="0">
                <a:solidFill>
                  <a:srgbClr val="003F5E"/>
                </a:solidFill>
              </a:endParaRPr>
            </a:p>
          </p:txBody>
        </p:sp>
        <p:sp>
          <p:nvSpPr>
            <p:cNvPr id="13" name="Curved Up Arrow 12"/>
            <p:cNvSpPr/>
            <p:nvPr/>
          </p:nvSpPr>
          <p:spPr>
            <a:xfrm flipV="1">
              <a:off x="7751118" y="2369958"/>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4" name="TextBox 13"/>
            <p:cNvSpPr txBox="1"/>
            <p:nvPr/>
          </p:nvSpPr>
          <p:spPr>
            <a:xfrm>
              <a:off x="7057429" y="1780757"/>
              <a:ext cx="2389299" cy="618345"/>
            </a:xfrm>
            <a:prstGeom prst="rect">
              <a:avLst/>
            </a:prstGeom>
            <a:noFill/>
          </p:spPr>
          <p:txBody>
            <a:bodyPr wrap="none" rtlCol="0">
              <a:spAutoFit/>
            </a:bodyPr>
            <a:lstStyle/>
            <a:p>
              <a:pPr algn="ctr"/>
              <a:r>
                <a:rPr lang="en-US" sz="1200" i="1" dirty="0" smtClean="0">
                  <a:solidFill>
                    <a:srgbClr val="003F5E"/>
                  </a:solidFill>
                </a:rPr>
                <a:t>Federation contract</a:t>
              </a:r>
            </a:p>
            <a:p>
              <a:pPr algn="ctr"/>
              <a:r>
                <a:rPr lang="en-US" sz="1200" i="1" dirty="0" smtClean="0">
                  <a:solidFill>
                    <a:srgbClr val="003F5E"/>
                  </a:solidFill>
                </a:rPr>
                <a:t>Data protection &amp; privacy</a:t>
              </a:r>
              <a:endParaRPr lang="en-US" sz="1200" i="1" dirty="0">
                <a:solidFill>
                  <a:srgbClr val="003F5E"/>
                </a:solidFill>
              </a:endParaRPr>
            </a:p>
          </p:txBody>
        </p:sp>
        <p:sp>
          <p:nvSpPr>
            <p:cNvPr id="15" name="Up-Down Arrow 14"/>
            <p:cNvSpPr/>
            <p:nvPr/>
          </p:nvSpPr>
          <p:spPr>
            <a:xfrm>
              <a:off x="9368287" y="3786988"/>
              <a:ext cx="345057" cy="762064"/>
            </a:xfrm>
            <a:prstGeom prst="upDown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p:cNvSpPr txBox="1"/>
            <p:nvPr/>
          </p:nvSpPr>
          <p:spPr>
            <a:xfrm>
              <a:off x="9713344" y="3701374"/>
              <a:ext cx="2269667" cy="618345"/>
            </a:xfrm>
            <a:prstGeom prst="rect">
              <a:avLst/>
            </a:prstGeom>
            <a:noFill/>
          </p:spPr>
          <p:txBody>
            <a:bodyPr wrap="none" rtlCol="0">
              <a:spAutoFit/>
            </a:bodyPr>
            <a:lstStyle/>
            <a:p>
              <a:r>
                <a:rPr lang="en-US" sz="1200" i="1" dirty="0" smtClean="0">
                  <a:solidFill>
                    <a:srgbClr val="003F5E"/>
                  </a:solidFill>
                </a:rPr>
                <a:t>Data</a:t>
              </a:r>
              <a:r>
                <a:rPr lang="en-US" sz="1200" i="1" dirty="0">
                  <a:solidFill>
                    <a:srgbClr val="003F5E"/>
                  </a:solidFill>
                </a:rPr>
                <a:t> </a:t>
              </a:r>
              <a:r>
                <a:rPr lang="en-US" sz="1200" i="1" dirty="0" smtClean="0">
                  <a:solidFill>
                    <a:srgbClr val="003F5E"/>
                  </a:solidFill>
                </a:rPr>
                <a:t>exchange</a:t>
              </a:r>
            </a:p>
            <a:p>
              <a:r>
                <a:rPr lang="en-US" sz="1200" i="1" dirty="0" smtClean="0">
                  <a:solidFill>
                    <a:srgbClr val="003F5E"/>
                  </a:solidFill>
                </a:rPr>
                <a:t>Infrastructure Commons</a:t>
              </a:r>
              <a:endParaRPr lang="en-US" sz="1200" i="1" dirty="0">
                <a:solidFill>
                  <a:srgbClr val="003F5E"/>
                </a:solidFill>
              </a:endParaRPr>
            </a:p>
          </p:txBody>
        </p:sp>
        <p:sp>
          <p:nvSpPr>
            <p:cNvPr id="17" name="Curved Up Arrow 16"/>
            <p:cNvSpPr/>
            <p:nvPr/>
          </p:nvSpPr>
          <p:spPr>
            <a:xfrm rot="2871596">
              <a:off x="7380184" y="405294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8" name="Curved Up Arrow 17"/>
            <p:cNvSpPr/>
            <p:nvPr/>
          </p:nvSpPr>
          <p:spPr>
            <a:xfrm>
              <a:off x="8750379" y="5669226"/>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p:cNvSpPr txBox="1"/>
            <p:nvPr/>
          </p:nvSpPr>
          <p:spPr>
            <a:xfrm>
              <a:off x="8300402" y="5842595"/>
              <a:ext cx="2135779" cy="618345"/>
            </a:xfrm>
            <a:prstGeom prst="rect">
              <a:avLst/>
            </a:prstGeom>
            <a:noFill/>
          </p:spPr>
          <p:txBody>
            <a:bodyPr wrap="none" rtlCol="0">
              <a:spAutoFit/>
            </a:bodyPr>
            <a:lstStyle/>
            <a:p>
              <a:pPr algn="ctr"/>
              <a:r>
                <a:rPr lang="en-US" sz="1200" i="1" dirty="0" smtClean="0">
                  <a:solidFill>
                    <a:srgbClr val="003F5E"/>
                  </a:solidFill>
                </a:rPr>
                <a:t>representation</a:t>
              </a:r>
              <a:br>
                <a:rPr lang="en-US" sz="1200" i="1" dirty="0" smtClean="0">
                  <a:solidFill>
                    <a:srgbClr val="003F5E"/>
                  </a:solidFill>
                </a:rPr>
              </a:br>
              <a:r>
                <a:rPr lang="en-US" sz="1200" i="1" dirty="0" smtClean="0">
                  <a:solidFill>
                    <a:srgbClr val="003F5E"/>
                  </a:solidFill>
                </a:rPr>
                <a:t>attribute source hiding</a:t>
              </a:r>
              <a:endParaRPr lang="en-US" sz="1200" i="1" dirty="0">
                <a:solidFill>
                  <a:srgbClr val="003F5E"/>
                </a:solidFill>
              </a:endParaRPr>
            </a:p>
          </p:txBody>
        </p:sp>
        <p:sp>
          <p:nvSpPr>
            <p:cNvPr id="20" name="Curved Up Arrow 19"/>
            <p:cNvSpPr/>
            <p:nvPr/>
          </p:nvSpPr>
          <p:spPr>
            <a:xfrm flipH="1">
              <a:off x="8750379" y="5666350"/>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pic>
        <p:nvPicPr>
          <p:cNvPr id="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939" y="3456207"/>
            <a:ext cx="816946" cy="12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77520" y="5466080"/>
            <a:ext cx="11273151" cy="523220"/>
          </a:xfrm>
          <a:prstGeom prst="rect">
            <a:avLst/>
          </a:prstGeom>
          <a:noFill/>
        </p:spPr>
        <p:txBody>
          <a:bodyPr wrap="none" rtlCol="0">
            <a:spAutoFit/>
          </a:bodyPr>
          <a:lstStyle/>
          <a:p>
            <a:r>
              <a:rPr lang="en-US" sz="2800" b="1" dirty="0" err="1" smtClean="0">
                <a:solidFill>
                  <a:srgbClr val="F57B20"/>
                </a:solidFill>
              </a:rPr>
              <a:t>Sirtfi</a:t>
            </a:r>
            <a:r>
              <a:rPr lang="en-US" sz="2800" b="1" dirty="0" smtClean="0">
                <a:solidFill>
                  <a:srgbClr val="F57B20"/>
                </a:solidFill>
              </a:rPr>
              <a:t> – Security Incident Response Trust Framework  for Federated Identity</a:t>
            </a:r>
            <a:endParaRPr lang="en-US" sz="2800" b="1" dirty="0">
              <a:solidFill>
                <a:srgbClr val="F57B20"/>
              </a:solidFill>
            </a:endParaRPr>
          </a:p>
        </p:txBody>
      </p:sp>
      <p:pic>
        <p:nvPicPr>
          <p:cNvPr id="2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279" y="0"/>
            <a:ext cx="2153017" cy="124265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166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3742" y="1817918"/>
            <a:ext cx="3836035" cy="223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114948" y="3476126"/>
            <a:ext cx="1798320" cy="1486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44502" y="1439333"/>
            <a:ext cx="10909300" cy="4961467"/>
          </a:xfrm>
        </p:spPr>
        <p:txBody>
          <a:bodyPr>
            <a:normAutofit/>
          </a:bodyPr>
          <a:lstStyle/>
          <a:p>
            <a:pPr marL="0" indent="0">
              <a:buNone/>
            </a:pPr>
            <a:r>
              <a:rPr lang="en-US" dirty="0" smtClean="0"/>
              <a:t>Asserting </a:t>
            </a:r>
            <a:r>
              <a:rPr lang="en-US" dirty="0" err="1" smtClean="0"/>
              <a:t>Sirtfi</a:t>
            </a:r>
            <a:r>
              <a:rPr lang="en-US" dirty="0" smtClean="0"/>
              <a:t> compliance by an IdP or SP (e.g. via SAML meta-data) means concretely</a:t>
            </a:r>
          </a:p>
          <a:p>
            <a:pPr marL="0" indent="0">
              <a:buNone/>
            </a:pPr>
            <a:endParaRPr lang="en-US" dirty="0" smtClean="0"/>
          </a:p>
          <a:p>
            <a:r>
              <a:rPr lang="en-US" dirty="0"/>
              <a:t>Operational </a:t>
            </a:r>
            <a:r>
              <a:rPr lang="en-US" dirty="0" smtClean="0"/>
              <a:t>Security</a:t>
            </a:r>
          </a:p>
          <a:p>
            <a:pPr lvl="1"/>
            <a:r>
              <a:rPr lang="en-US" dirty="0" smtClean="0"/>
              <a:t>Managed vulnerability patching and processes, some intrusion detection, </a:t>
            </a:r>
            <a:br>
              <a:rPr lang="en-US" dirty="0" smtClean="0"/>
            </a:br>
            <a:r>
              <a:rPr lang="en-US" dirty="0" smtClean="0"/>
              <a:t>account management,  contact information available, CSIRT established</a:t>
            </a:r>
          </a:p>
          <a:p>
            <a:r>
              <a:rPr lang="en-US" dirty="0" smtClean="0"/>
              <a:t>Incident Response</a:t>
            </a:r>
          </a:p>
          <a:p>
            <a:pPr lvl="1"/>
            <a:r>
              <a:rPr lang="en-US" dirty="0" smtClean="0"/>
              <a:t>Provide contact information, timely response to assistance requests, willing to collaborate, </a:t>
            </a:r>
            <a:br>
              <a:rPr lang="en-US" dirty="0" smtClean="0"/>
            </a:br>
            <a:r>
              <a:rPr lang="en-US" dirty="0" smtClean="0"/>
              <a:t>respect privacy and TLP classifications</a:t>
            </a:r>
          </a:p>
          <a:p>
            <a:r>
              <a:rPr lang="en-US" dirty="0" smtClean="0"/>
              <a:t>Traceability</a:t>
            </a:r>
          </a:p>
          <a:p>
            <a:pPr lvl="1"/>
            <a:r>
              <a:rPr lang="en-US" dirty="0" smtClean="0"/>
              <a:t>Logs are timestamped, retained, and available; and there is a policy governing its retention</a:t>
            </a:r>
          </a:p>
          <a:p>
            <a:r>
              <a:rPr lang="en-US" dirty="0" smtClean="0"/>
              <a:t>Participant Responsibilities</a:t>
            </a:r>
          </a:p>
          <a:p>
            <a:pPr lvl="1"/>
            <a:r>
              <a:rPr lang="en-US" dirty="0" smtClean="0"/>
              <a:t>There is an AUP for participants, users are made aware of it and agree to abide by it</a:t>
            </a:r>
          </a:p>
          <a:p>
            <a:pPr marL="0" indent="0">
              <a:buNone/>
            </a:pPr>
            <a:endParaRPr lang="en-US" i="1" dirty="0" smtClean="0">
              <a:solidFill>
                <a:srgbClr val="F57B20"/>
              </a:solidFill>
            </a:endParaRPr>
          </a:p>
          <a:p>
            <a:pPr marL="0" indent="0">
              <a:buNone/>
            </a:pPr>
            <a:r>
              <a:rPr lang="en-US" i="1" dirty="0" smtClean="0">
                <a:solidFill>
                  <a:srgbClr val="F57B20"/>
                </a:solidFill>
              </a:rPr>
              <a:t>Some, not all, federation agreements actually cover some of this (e.g. an AUP in </a:t>
            </a:r>
            <a:r>
              <a:rPr lang="en-US" i="1" dirty="0" err="1" smtClean="0">
                <a:solidFill>
                  <a:srgbClr val="F57B20"/>
                </a:solidFill>
              </a:rPr>
              <a:t>SURFconext</a:t>
            </a:r>
            <a:r>
              <a:rPr lang="en-US" i="1" dirty="0" smtClean="0">
                <a:solidFill>
                  <a:srgbClr val="F57B20"/>
                </a:solidFill>
              </a:rPr>
              <a: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4" name="Title 3"/>
          <p:cNvSpPr>
            <a:spLocks noGrp="1"/>
          </p:cNvSpPr>
          <p:nvPr>
            <p:ph type="title"/>
          </p:nvPr>
        </p:nvSpPr>
        <p:spPr/>
        <p:txBody>
          <a:bodyPr/>
          <a:lstStyle/>
          <a:p>
            <a:r>
              <a:rPr lang="en-US" dirty="0" err="1" smtClean="0"/>
              <a:t>Sirtfi</a:t>
            </a:r>
            <a:r>
              <a:rPr lang="en-US" dirty="0" smtClean="0"/>
              <a:t> Framework for Incident Response Collaboration</a:t>
            </a:r>
            <a:endParaRPr lang="en-US" dirty="0"/>
          </a:p>
        </p:txBody>
      </p:sp>
      <p:sp>
        <p:nvSpPr>
          <p:cNvPr id="5" name="Rectangle 4"/>
          <p:cNvSpPr/>
          <p:nvPr/>
        </p:nvSpPr>
        <p:spPr>
          <a:xfrm>
            <a:off x="9014108" y="6414254"/>
            <a:ext cx="2515304" cy="369332"/>
          </a:xfrm>
          <a:prstGeom prst="rect">
            <a:avLst/>
          </a:prstGeom>
        </p:spPr>
        <p:txBody>
          <a:bodyPr wrap="none">
            <a:spAutoFit/>
          </a:bodyPr>
          <a:lstStyle/>
          <a:p>
            <a:r>
              <a:rPr lang="en-US" dirty="0">
                <a:solidFill>
                  <a:srgbClr val="003F5E"/>
                </a:solidFill>
              </a:rPr>
              <a:t>https://refeds.org/SIRTFI</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279" y="0"/>
            <a:ext cx="2153017" cy="124265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73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Phase I: </a:t>
            </a:r>
            <a:r>
              <a:rPr lang="en-US" dirty="0" smtClean="0"/>
              <a:t>develop </a:t>
            </a:r>
            <a:r>
              <a:rPr lang="en-US" dirty="0"/>
              <a:t>the SIRTFI Trust Framework specification, </a:t>
            </a:r>
            <a:r>
              <a:rPr lang="en-US" dirty="0" smtClean="0"/>
              <a:t>defining </a:t>
            </a:r>
            <a:br>
              <a:rPr lang="en-US" dirty="0" smtClean="0"/>
            </a:br>
            <a:r>
              <a:rPr lang="en-US" dirty="0" smtClean="0"/>
              <a:t>	basic </a:t>
            </a:r>
            <a:r>
              <a:rPr lang="en-US" dirty="0"/>
              <a:t>security incident response capabilities </a:t>
            </a:r>
            <a:r>
              <a:rPr lang="en-US" dirty="0" smtClean="0"/>
              <a:t>- organizations </a:t>
            </a:r>
            <a:r>
              <a:rPr lang="en-US" dirty="0"/>
              <a:t>can </a:t>
            </a:r>
            <a:r>
              <a:rPr lang="en-US" dirty="0" smtClean="0"/>
              <a:t>self-assert compliance</a:t>
            </a:r>
          </a:p>
          <a:p>
            <a:pPr lvl="1"/>
            <a:r>
              <a:rPr lang="en-US" dirty="0" smtClean="0"/>
              <a:t>Define meta-data schema for security contacts</a:t>
            </a:r>
          </a:p>
          <a:p>
            <a:pPr lvl="1"/>
            <a:r>
              <a:rPr lang="en-US" dirty="0" smtClean="0"/>
              <a:t>Entity category definition and registration</a:t>
            </a:r>
          </a:p>
          <a:p>
            <a:endParaRPr lang="en-US" dirty="0" smtClean="0"/>
          </a:p>
          <a:p>
            <a:r>
              <a:rPr lang="en-US" dirty="0" smtClean="0"/>
              <a:t>Phase II: means for member </a:t>
            </a:r>
            <a:r>
              <a:rPr lang="en-US" dirty="0" err="1"/>
              <a:t>organisations</a:t>
            </a:r>
            <a:r>
              <a:rPr lang="en-US" dirty="0"/>
              <a:t> in </a:t>
            </a:r>
            <a:r>
              <a:rPr lang="en-US" dirty="0" smtClean="0"/>
              <a:t>R&amp;E </a:t>
            </a:r>
            <a:r>
              <a:rPr lang="en-US" dirty="0"/>
              <a:t>federations </a:t>
            </a:r>
            <a:r>
              <a:rPr lang="en-US" dirty="0" smtClean="0"/>
              <a:t>to indicate </a:t>
            </a:r>
            <a:r>
              <a:rPr lang="en-US" dirty="0"/>
              <a:t>their </a:t>
            </a:r>
            <a:r>
              <a:rPr lang="en-US" dirty="0" smtClean="0"/>
              <a:t>compliance</a:t>
            </a:r>
          </a:p>
          <a:p>
            <a:pPr lvl="1"/>
            <a:r>
              <a:rPr lang="en-US" dirty="0" smtClean="0"/>
              <a:t>Training and communication</a:t>
            </a:r>
          </a:p>
          <a:p>
            <a:pPr lvl="1"/>
            <a:r>
              <a:rPr lang="en-US" dirty="0" smtClean="0"/>
              <a:t>Implement contact and category definitions in production federations (and keep it up to date)</a:t>
            </a:r>
          </a:p>
          <a:p>
            <a:endParaRPr lang="en-US" dirty="0" smtClean="0"/>
          </a:p>
          <a:p>
            <a:r>
              <a:rPr lang="en-US" dirty="0" smtClean="0"/>
              <a:t>Phase </a:t>
            </a:r>
            <a:r>
              <a:rPr lang="en-US" dirty="0"/>
              <a:t>III: means for proactive notification of </a:t>
            </a:r>
            <a:r>
              <a:rPr lang="en-US" dirty="0" smtClean="0"/>
              <a:t>account </a:t>
            </a:r>
            <a:r>
              <a:rPr lang="en-US" dirty="0"/>
              <a:t>compromise </a:t>
            </a:r>
            <a:r>
              <a:rPr lang="en-US" dirty="0" smtClean="0"/>
              <a:t>along the chain</a:t>
            </a:r>
          </a:p>
          <a:p>
            <a:pPr lvl="1"/>
            <a:r>
              <a:rPr lang="en-US" dirty="0" smtClean="0"/>
              <a:t>Automated mechanisms for incident notification in the federation chain</a:t>
            </a:r>
          </a:p>
          <a:p>
            <a:pPr lvl="1"/>
            <a:r>
              <a:rPr lang="en-US" dirty="0" smtClean="0"/>
              <a:t>Look e.g. at initiatives like </a:t>
            </a:r>
            <a:r>
              <a:rPr lang="en-US" dirty="0" err="1" smtClean="0"/>
              <a:t>Confyrm</a:t>
            </a:r>
            <a:r>
              <a:rPr lang="en-US" dirty="0" smtClean="0"/>
              <a:t> – incidents mostly spread based on commons user across SPs and IdPs</a:t>
            </a:r>
          </a:p>
          <a:p>
            <a:pPr lvl="1"/>
            <a:r>
              <a:rPr lang="en-US" dirty="0" smtClean="0"/>
              <a:t>Tooling is needed, but maintaining privacy is always a challenge …</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lstStyle/>
          <a:p>
            <a:r>
              <a:rPr lang="en-US" dirty="0" err="1" smtClean="0"/>
              <a:t>Sirtfi</a:t>
            </a:r>
            <a:r>
              <a:rPr lang="en-US" dirty="0" smtClean="0"/>
              <a:t> – the road ahead!</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3279" y="0"/>
            <a:ext cx="2153017" cy="124265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27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Security Contact Data in the meta-data specification</a:t>
            </a:r>
          </a:p>
          <a:p>
            <a:r>
              <a:rPr lang="en-US" dirty="0" smtClean="0"/>
              <a:t>Extends </a:t>
            </a:r>
            <a:r>
              <a:rPr lang="en-US" dirty="0" err="1" smtClean="0"/>
              <a:t>InCommon</a:t>
            </a:r>
            <a:r>
              <a:rPr lang="en-US" dirty="0" smtClean="0"/>
              <a:t> </a:t>
            </a:r>
            <a:r>
              <a:rPr lang="en-US" dirty="0" err="1" smtClean="0"/>
              <a:t>contactType</a:t>
            </a:r>
            <a:r>
              <a:rPr lang="en-US" dirty="0" smtClean="0"/>
              <a:t> (and will likely be renamed):</a:t>
            </a:r>
            <a:endParaRPr lang="en-US" dirty="0"/>
          </a:p>
          <a:p>
            <a:pPr marL="893763" indent="0">
              <a:buNone/>
            </a:pPr>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ContactPerson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contactType</a:t>
            </a:r>
            <a:r>
              <a:rPr lang="en-US" b="1" dirty="0">
                <a:latin typeface="Courier New" panose="02070309020205020404" pitchFamily="49" charset="0"/>
                <a:cs typeface="Courier New" panose="02070309020205020404" pitchFamily="49" charset="0"/>
              </a:rPr>
              <a:t>="other" </a:t>
            </a:r>
            <a:r>
              <a:rPr lang="en-US" b="1" dirty="0" err="1">
                <a:latin typeface="Courier New" panose="02070309020205020404" pitchFamily="49" charset="0"/>
                <a:cs typeface="Courier New" panose="02070309020205020404" pitchFamily="49" charset="0"/>
              </a:rPr>
              <a:t>xmlns:icmd</a:t>
            </a:r>
            <a:r>
              <a:rPr lang="en-US"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hlinkClick r:id="rId2"/>
              </a:rPr>
              <a:t>"http://id.incommon.org/metadata"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icmd:contactType</a:t>
            </a:r>
            <a:r>
              <a:rPr lang="en-US" b="1" dirty="0" smtClean="0">
                <a:latin typeface="Courier New" panose="02070309020205020404" pitchFamily="49" charset="0"/>
                <a:cs typeface="Courier New" panose="02070309020205020404" pitchFamily="49" charset="0"/>
              </a:rPr>
              <a:t>=</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hlinkClick r:id="rId3"/>
              </a:rPr>
              <a:t>"</a:t>
            </a:r>
            <a:r>
              <a:rPr lang="en-US" b="1" dirty="0">
                <a:latin typeface="Courier New" panose="02070309020205020404" pitchFamily="49" charset="0"/>
                <a:cs typeface="Courier New" panose="02070309020205020404" pitchFamily="49" charset="0"/>
                <a:hlinkClick r:id="rId3"/>
              </a:rPr>
              <a:t>http://id.incommon.org/metadata/</a:t>
            </a:r>
            <a:r>
              <a:rPr lang="en-US" b="1" dirty="0" err="1">
                <a:latin typeface="Courier New" panose="02070309020205020404" pitchFamily="49" charset="0"/>
                <a:cs typeface="Courier New" panose="02070309020205020404" pitchFamily="49" charset="0"/>
                <a:hlinkClick r:id="rId3"/>
              </a:rPr>
              <a:t>contactType</a:t>
            </a:r>
            <a:r>
              <a:rPr lang="en-US" b="1" dirty="0">
                <a:latin typeface="Courier New" panose="02070309020205020404" pitchFamily="49" charset="0"/>
                <a:cs typeface="Courier New" panose="02070309020205020404" pitchFamily="49" charset="0"/>
                <a:hlinkClick r:id="rId3"/>
              </a:rPr>
              <a:t>/security</a:t>
            </a:r>
            <a:r>
              <a:rPr lang="en-US" b="1" dirty="0" smtClean="0">
                <a:latin typeface="Courier New" panose="02070309020205020404" pitchFamily="49" charset="0"/>
                <a:cs typeface="Courier New" panose="02070309020205020404" pitchFamily="49" charset="0"/>
                <a:hlinkClick r:id="rId3"/>
              </a:rPr>
              <a:t>"</a:t>
            </a:r>
            <a:r>
              <a:rPr lang="en-US" b="1" dirty="0" smtClean="0">
                <a:latin typeface="Courier New" panose="02070309020205020404" pitchFamily="49" charset="0"/>
                <a:cs typeface="Courier New" panose="02070309020205020404" pitchFamily="49" charset="0"/>
              </a:rPr>
              <a:t>&gt;</a:t>
            </a:r>
          </a:p>
          <a:p>
            <a:endParaRPr lang="en-US" dirty="0" smtClean="0"/>
          </a:p>
          <a:p>
            <a:pPr marL="0" indent="0">
              <a:buNone/>
            </a:pPr>
            <a:r>
              <a:rPr lang="en-US" dirty="0" smtClean="0"/>
              <a:t>Who to expect there?</a:t>
            </a:r>
          </a:p>
          <a:p>
            <a:r>
              <a:rPr lang="en-US" dirty="0" smtClean="0"/>
              <a:t>Somebody in the entity </a:t>
            </a:r>
            <a:r>
              <a:rPr lang="en-US" dirty="0" err="1" smtClean="0"/>
              <a:t>organisation</a:t>
            </a:r>
            <a:r>
              <a:rPr lang="en-US" dirty="0" smtClean="0"/>
              <a:t> security team who knows about TLP and confidentiality</a:t>
            </a:r>
          </a:p>
          <a:p>
            <a:r>
              <a:rPr lang="en-US" dirty="0"/>
              <a:t>Promptly (within one business day) acknowledge receipt of the security incident report. </a:t>
            </a:r>
            <a:endParaRPr lang="en-US" dirty="0" smtClean="0"/>
          </a:p>
          <a:p>
            <a:r>
              <a:rPr lang="en-US" dirty="0" smtClean="0"/>
              <a:t>As </a:t>
            </a:r>
            <a:r>
              <a:rPr lang="en-US" dirty="0"/>
              <a:t>soon as circumstances allow, investigate incident reports regarding resources, services, or identities for which they are responsible</a:t>
            </a:r>
            <a:r>
              <a:rPr lang="en-US" dirty="0" smtClean="0"/>
              <a:t>.</a:t>
            </a:r>
          </a:p>
          <a:p>
            <a:r>
              <a:rPr lang="en-US" dirty="0"/>
              <a:t>Respond to the incident reporter and any other impacted parties when the incident is resolved.</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US" dirty="0" err="1" smtClean="0"/>
              <a:t>Sirtfi</a:t>
            </a:r>
            <a:r>
              <a:rPr lang="en-US" dirty="0" smtClean="0"/>
              <a:t> in practice – Security Contact Meta-data in federations</a:t>
            </a:r>
            <a:endParaRPr lang="en-US"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279" y="0"/>
            <a:ext cx="2153017" cy="124265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44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And now we have this!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 y="1412777"/>
            <a:ext cx="709441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650110" y="3987157"/>
            <a:ext cx="2611858" cy="1514898"/>
            <a:chOff x="251520" y="1247923"/>
            <a:chExt cx="8229600" cy="5631925"/>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7923"/>
              <a:ext cx="6459364" cy="56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16210"/>
              <a:ext cx="8229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3261597" y="2079597"/>
            <a:ext cx="3327278" cy="1217884"/>
            <a:chOff x="4148493" y="1828358"/>
            <a:chExt cx="4633160" cy="2176706"/>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28358"/>
              <a:ext cx="3057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8493" y="2371283"/>
              <a:ext cx="4578129" cy="163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6" descr="https://educonf-directory.geant.net/pic/EduGAI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1003" y="1552013"/>
            <a:ext cx="1894700" cy="3159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87905" y="6550223"/>
            <a:ext cx="7848687" cy="307777"/>
          </a:xfrm>
          <a:prstGeom prst="rect">
            <a:avLst/>
          </a:prstGeom>
          <a:noFill/>
        </p:spPr>
        <p:txBody>
          <a:bodyPr wrap="none" rtlCol="0">
            <a:spAutoFit/>
          </a:bodyPr>
          <a:lstStyle/>
          <a:p>
            <a:pPr algn="r"/>
            <a:r>
              <a:rPr lang="en-US" sz="1400" i="1" dirty="0" smtClean="0"/>
              <a:t>background: eduGAIN connected federations as of November </a:t>
            </a:r>
            <a:r>
              <a:rPr lang="en-US" sz="1400" i="1" dirty="0" smtClean="0"/>
              <a:t>2014, and others </a:t>
            </a:r>
            <a:r>
              <a:rPr lang="en-US" sz="1400" i="1" dirty="0" smtClean="0"/>
              <a:t>– </a:t>
            </a:r>
            <a:r>
              <a:rPr lang="en-US" sz="1400" i="1" dirty="0" smtClean="0"/>
              <a:t>Brook </a:t>
            </a:r>
            <a:r>
              <a:rPr lang="en-US" sz="1400" i="1" dirty="0" smtClean="0"/>
              <a:t>Schofield, TERENA</a:t>
            </a:r>
            <a:endParaRPr lang="en-US" sz="1400" i="1" dirty="0"/>
          </a:p>
        </p:txBody>
      </p:sp>
      <p:pic>
        <p:nvPicPr>
          <p:cNvPr id="1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88" y="4149080"/>
            <a:ext cx="3276249" cy="19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6588" y="3779748"/>
            <a:ext cx="2815074" cy="369332"/>
          </a:xfrm>
          <a:prstGeom prst="rect">
            <a:avLst/>
          </a:prstGeom>
          <a:noFill/>
        </p:spPr>
        <p:txBody>
          <a:bodyPr wrap="none" rtlCol="0">
            <a:spAutoFit/>
          </a:bodyPr>
          <a:lstStyle/>
          <a:p>
            <a:r>
              <a:rPr lang="en-US" b="1" dirty="0" smtClean="0">
                <a:latin typeface="+mj-lt"/>
              </a:rPr>
              <a:t>wLCG FIM4R pilot</a:t>
            </a:r>
            <a:endParaRPr lang="en-US" b="1" dirty="0">
              <a:latin typeface="+mj-lt"/>
            </a:endParaRPr>
          </a:p>
        </p:txBody>
      </p:sp>
      <p:pic>
        <p:nvPicPr>
          <p:cNvPr id="18" name="Picture 7" descr="H:\Home\davidg\Template\Logos\cilogon-service-head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875" y="2739538"/>
            <a:ext cx="5124758" cy="5579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8904" y="1282918"/>
            <a:ext cx="3534728" cy="1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638" y="1375773"/>
            <a:ext cx="1831110" cy="201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Home\davidg\EUGridPMA\Presentations\images\igtf-worldstatus-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4962" y="3129281"/>
            <a:ext cx="8477918" cy="33593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Home\davidg\DutchGrid\CA\RCauth-Pilot-CA\RCauth-eu-logo.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3537" y="5509118"/>
            <a:ext cx="1855433" cy="898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Home\davidg\EUGridPMA\IGTF\IGTF-logos\IGTF_logo-interop.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8508" y="5624781"/>
            <a:ext cx="1401943" cy="64897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887205" y="2080976"/>
            <a:ext cx="4096054" cy="3497812"/>
            <a:chOff x="5177902" y="2612506"/>
            <a:chExt cx="4096054" cy="3497812"/>
          </a:xfrm>
          <a:effectLst>
            <a:outerShdw blurRad="63500" sx="102000" sy="102000" algn="ctr" rotWithShape="0">
              <a:prstClr val="black">
                <a:alpha val="40000"/>
              </a:prstClr>
            </a:outerShdw>
          </a:effectLst>
        </p:grpSpPr>
        <p:sp>
          <p:nvSpPr>
            <p:cNvPr id="2" name="Rectangle 1"/>
            <p:cNvSpPr/>
            <p:nvPr/>
          </p:nvSpPr>
          <p:spPr>
            <a:xfrm>
              <a:off x="5177902" y="2612506"/>
              <a:ext cx="4096054" cy="3497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419020" y="2658220"/>
              <a:ext cx="3665081" cy="3384376"/>
              <a:chOff x="5419020" y="2658220"/>
              <a:chExt cx="3665081" cy="3384376"/>
            </a:xfrm>
          </p:grpSpPr>
          <p:pic>
            <p:nvPicPr>
              <p:cNvPr id="38" name="Picture 3" descr="H:\Home\davidg\EUGridPMA\IT-user.wmf"/>
              <p:cNvPicPr>
                <a:picLocks noChangeAspect="1" noChangeArrowheads="1"/>
              </p:cNvPicPr>
              <p:nvPr/>
            </p:nvPicPr>
            <p:blipFill>
              <a:blip r:embed="rId15" cstate="print"/>
              <a:srcRect/>
              <a:stretch>
                <a:fillRect/>
              </a:stretch>
            </p:blipFill>
            <p:spPr bwMode="auto">
              <a:xfrm>
                <a:off x="5419020" y="4674444"/>
                <a:ext cx="562817" cy="710015"/>
              </a:xfrm>
              <a:prstGeom prst="rect">
                <a:avLst/>
              </a:prstGeom>
              <a:noFill/>
            </p:spPr>
          </p:pic>
          <p:pic>
            <p:nvPicPr>
              <p:cNvPr id="39" name="Picture 7" descr="C:\Users\davidg\Desktop\Trans\OrgBuilding.wmf"/>
              <p:cNvPicPr>
                <a:picLocks noChangeAspect="1" noChangeArrowheads="1"/>
              </p:cNvPicPr>
              <p:nvPr/>
            </p:nvPicPr>
            <p:blipFill>
              <a:blip r:embed="rId16" cstate="print"/>
              <a:srcRect/>
              <a:stretch>
                <a:fillRect/>
              </a:stretch>
            </p:blipFill>
            <p:spPr bwMode="auto">
              <a:xfrm>
                <a:off x="7075204" y="4242396"/>
                <a:ext cx="640745" cy="640745"/>
              </a:xfrm>
              <a:prstGeom prst="rect">
                <a:avLst/>
              </a:prstGeom>
              <a:noFill/>
            </p:spPr>
          </p:pic>
          <p:cxnSp>
            <p:nvCxnSpPr>
              <p:cNvPr id="40" name="Straight Arrow Connector 39"/>
              <p:cNvCxnSpPr/>
              <p:nvPr/>
            </p:nvCxnSpPr>
            <p:spPr>
              <a:xfrm flipV="1">
                <a:off x="6168801" y="4674444"/>
                <a:ext cx="834395" cy="24328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7" descr="C:\Users\davidg\Desktop\Trans\OrgBuilding.wmf"/>
              <p:cNvPicPr>
                <a:picLocks noChangeAspect="1" noChangeArrowheads="1"/>
              </p:cNvPicPr>
              <p:nvPr/>
            </p:nvPicPr>
            <p:blipFill>
              <a:blip r:embed="rId16" cstate="print"/>
              <a:srcRect/>
              <a:stretch>
                <a:fillRect/>
              </a:stretch>
            </p:blipFill>
            <p:spPr bwMode="auto">
              <a:xfrm>
                <a:off x="7125664" y="5401851"/>
                <a:ext cx="640745" cy="640745"/>
              </a:xfrm>
              <a:prstGeom prst="rect">
                <a:avLst/>
              </a:prstGeom>
              <a:noFill/>
            </p:spPr>
          </p:pic>
          <p:cxnSp>
            <p:nvCxnSpPr>
              <p:cNvPr id="42" name="Straight Arrow Connector 41"/>
              <p:cNvCxnSpPr/>
              <p:nvPr/>
            </p:nvCxnSpPr>
            <p:spPr>
              <a:xfrm>
                <a:off x="6168801" y="5111376"/>
                <a:ext cx="871423" cy="4841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7" descr="C:\Users\davidg\Desktop\Trans\OrgBuilding.wmf"/>
              <p:cNvPicPr>
                <a:picLocks noChangeAspect="1" noChangeArrowheads="1"/>
              </p:cNvPicPr>
              <p:nvPr/>
            </p:nvPicPr>
            <p:blipFill>
              <a:blip r:embed="rId16" cstate="print"/>
              <a:srcRect/>
              <a:stretch>
                <a:fillRect/>
              </a:stretch>
            </p:blipFill>
            <p:spPr bwMode="auto">
              <a:xfrm>
                <a:off x="8443356" y="4962476"/>
                <a:ext cx="640745" cy="640745"/>
              </a:xfrm>
              <a:prstGeom prst="rect">
                <a:avLst/>
              </a:prstGeom>
              <a:noFill/>
            </p:spPr>
          </p:pic>
          <p:cxnSp>
            <p:nvCxnSpPr>
              <p:cNvPr id="44" name="Straight Arrow Connector 43"/>
              <p:cNvCxnSpPr/>
              <p:nvPr/>
            </p:nvCxnSpPr>
            <p:spPr>
              <a:xfrm>
                <a:off x="7939300" y="4746452"/>
                <a:ext cx="432048" cy="36004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867292" y="5394524"/>
                <a:ext cx="512440" cy="27964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255224" y="5142496"/>
                <a:ext cx="360040" cy="158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3" descr="H:\Home\davidg\EUGridPMA\IT-user.wmf"/>
              <p:cNvPicPr>
                <a:picLocks noChangeAspect="1" noChangeArrowheads="1"/>
              </p:cNvPicPr>
              <p:nvPr/>
            </p:nvPicPr>
            <p:blipFill>
              <a:blip r:embed="rId15" cstate="print"/>
              <a:srcRect/>
              <a:stretch>
                <a:fillRect/>
              </a:stretch>
            </p:blipFill>
            <p:spPr bwMode="auto">
              <a:xfrm>
                <a:off x="6139100" y="2946252"/>
                <a:ext cx="562817" cy="710015"/>
              </a:xfrm>
              <a:prstGeom prst="rect">
                <a:avLst/>
              </a:prstGeom>
              <a:noFill/>
            </p:spPr>
          </p:pic>
          <p:pic>
            <p:nvPicPr>
              <p:cNvPr id="48" name="Picture 3" descr="H:\Home\davidg\EUGridPMA\IT-user.wmf"/>
              <p:cNvPicPr>
                <a:picLocks noChangeAspect="1" noChangeArrowheads="1"/>
              </p:cNvPicPr>
              <p:nvPr/>
            </p:nvPicPr>
            <p:blipFill>
              <a:blip r:embed="rId15" cstate="print"/>
              <a:srcRect/>
              <a:stretch>
                <a:fillRect/>
              </a:stretch>
            </p:blipFill>
            <p:spPr bwMode="auto">
              <a:xfrm>
                <a:off x="7939300" y="2658220"/>
                <a:ext cx="562817" cy="710015"/>
              </a:xfrm>
              <a:prstGeom prst="rect">
                <a:avLst/>
              </a:prstGeom>
              <a:noFill/>
            </p:spPr>
          </p:pic>
          <p:cxnSp>
            <p:nvCxnSpPr>
              <p:cNvPr id="49" name="Straight Arrow Connector 48"/>
              <p:cNvCxnSpPr/>
              <p:nvPr/>
            </p:nvCxnSpPr>
            <p:spPr>
              <a:xfrm rot="16200000" flipH="1">
                <a:off x="6571148" y="3738340"/>
                <a:ext cx="504056"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5563036" y="3954364"/>
                <a:ext cx="864096"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787172" y="3018260"/>
                <a:ext cx="1008112" cy="2160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7903296" y="4062376"/>
                <a:ext cx="1296144" cy="216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99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754293"/>
            <a:ext cx="11676378" cy="4737633"/>
          </a:xfrm>
        </p:spPr>
        <p:txBody>
          <a:bodyPr/>
          <a:lstStyle/>
          <a:p>
            <a:r>
              <a:rPr lang="en-US" b="1" dirty="0" smtClean="0"/>
              <a:t>Levels of Authentication Assurance</a:t>
            </a:r>
            <a:r>
              <a:rPr lang="en-US" dirty="0" smtClean="0"/>
              <a:t>: common baseline being drafted. </a:t>
            </a:r>
            <a:r>
              <a:rPr lang="en-US" dirty="0"/>
              <a:t>U</a:t>
            </a:r>
            <a:r>
              <a:rPr lang="en-US" dirty="0" smtClean="0"/>
              <a:t>sually you get reasonable entities, protected with a username-password, and </a:t>
            </a:r>
            <a:r>
              <a:rPr lang="en-US" dirty="0" smtClean="0"/>
              <a:t>data not </a:t>
            </a:r>
            <a:r>
              <a:rPr lang="en-US" dirty="0" smtClean="0"/>
              <a:t>older than a few years</a:t>
            </a:r>
          </a:p>
          <a:p>
            <a:r>
              <a:rPr lang="en-US" b="1" dirty="0"/>
              <a:t>IdP maturity level </a:t>
            </a:r>
            <a:r>
              <a:rPr lang="en-US" dirty="0"/>
              <a:t>is </a:t>
            </a:r>
            <a:r>
              <a:rPr lang="en-US" dirty="0" smtClean="0"/>
              <a:t>generally low (undocumented), </a:t>
            </a:r>
            <a:r>
              <a:rPr lang="en-US" dirty="0"/>
              <a:t>with exceptions. </a:t>
            </a:r>
            <a:r>
              <a:rPr lang="en-US" dirty="0" smtClean="0"/>
              <a:t>Some federations include </a:t>
            </a:r>
            <a:br>
              <a:rPr lang="en-US" dirty="0" smtClean="0"/>
            </a:br>
            <a:r>
              <a:rPr lang="en-US" dirty="0" smtClean="0"/>
              <a:t>a minimum bar, but this will differ per country. </a:t>
            </a:r>
            <a:br>
              <a:rPr lang="en-US" dirty="0" smtClean="0"/>
            </a:br>
            <a:r>
              <a:rPr lang="en-US" dirty="0" smtClean="0"/>
              <a:t>At least REFEDS R&amp;S gives you non-reassigned identifiers - but you’re not sure which one. </a:t>
            </a:r>
          </a:p>
          <a:p>
            <a:r>
              <a:rPr lang="en-US" dirty="0" smtClean="0"/>
              <a:t>Assignment of </a:t>
            </a:r>
            <a:r>
              <a:rPr lang="en-US" b="1" dirty="0" smtClean="0"/>
              <a:t>entity categories by IdP (</a:t>
            </a:r>
            <a:r>
              <a:rPr lang="en-US" b="1" dirty="0" err="1" smtClean="0"/>
              <a:t>SirTFi</a:t>
            </a:r>
            <a:r>
              <a:rPr lang="en-US" b="1" dirty="0" smtClean="0"/>
              <a:t>) and federation (REFEDS R&amp;S) </a:t>
            </a:r>
            <a:r>
              <a:rPr lang="en-US" dirty="0" smtClean="0"/>
              <a:t>enhances trust</a:t>
            </a:r>
          </a:p>
          <a:p>
            <a:r>
              <a:rPr lang="en-US" b="1" dirty="0" smtClean="0"/>
              <a:t>eduGAIN</a:t>
            </a:r>
            <a:r>
              <a:rPr lang="en-US" dirty="0" smtClean="0"/>
              <a:t> is great for finding meta-data and some contacts (e.g. in the MET tool), but </a:t>
            </a:r>
            <a:br>
              <a:rPr lang="en-US" dirty="0" smtClean="0"/>
            </a:br>
            <a:r>
              <a:rPr lang="en-US" dirty="0" smtClean="0"/>
              <a:t>no common policy apart from being “something </a:t>
            </a:r>
            <a:r>
              <a:rPr lang="en-US" dirty="0" err="1" smtClean="0"/>
              <a:t>academiccy</a:t>
            </a:r>
            <a:r>
              <a:rPr lang="en-US" dirty="0" smtClean="0"/>
              <a:t>” and a registrar name. </a:t>
            </a:r>
            <a:br>
              <a:rPr lang="en-US" dirty="0" smtClean="0"/>
            </a:br>
            <a:r>
              <a:rPr lang="en-US" dirty="0" smtClean="0"/>
              <a:t>Remember that it’s nothing more – and </a:t>
            </a:r>
            <a:r>
              <a:rPr lang="en-US" dirty="0" smtClean="0"/>
              <a:t>that real discussions are </a:t>
            </a:r>
            <a:r>
              <a:rPr lang="en-US" dirty="0" smtClean="0"/>
              <a:t>in closed federation-only groups</a:t>
            </a:r>
          </a:p>
          <a:p>
            <a:r>
              <a:rPr lang="en-US" dirty="0" smtClean="0"/>
              <a:t>User attributes and </a:t>
            </a:r>
            <a:r>
              <a:rPr lang="en-US" dirty="0" smtClean="0"/>
              <a:t>data </a:t>
            </a:r>
            <a:r>
              <a:rPr lang="en-US" b="1" dirty="0" smtClean="0"/>
              <a:t>sharing between </a:t>
            </a:r>
            <a:r>
              <a:rPr lang="en-US" b="1" dirty="0" smtClean="0"/>
              <a:t>service providers </a:t>
            </a:r>
            <a:r>
              <a:rPr lang="en-US" dirty="0" smtClean="0"/>
              <a:t>may involve regulatory issues</a:t>
            </a:r>
          </a:p>
          <a:p>
            <a:r>
              <a:rPr lang="en-US" dirty="0" smtClean="0"/>
              <a:t>When </a:t>
            </a:r>
            <a:r>
              <a:rPr lang="en-US" dirty="0" smtClean="0"/>
              <a:t>there’s a science gateway involved, VO, or </a:t>
            </a:r>
            <a:r>
              <a:rPr lang="en-US" b="1" dirty="0" smtClean="0"/>
              <a:t>IdP-proxy</a:t>
            </a:r>
            <a:r>
              <a:rPr lang="en-US" b="1" dirty="0"/>
              <a:t>,</a:t>
            </a:r>
            <a:r>
              <a:rPr lang="en-US" b="1" dirty="0" smtClean="0"/>
              <a:t> that’s </a:t>
            </a:r>
            <a:r>
              <a:rPr lang="en-US" b="1" dirty="0" smtClean="0"/>
              <a:t>the place to get </a:t>
            </a:r>
            <a:r>
              <a:rPr lang="en-US" b="1" dirty="0" smtClean="0"/>
              <a:t>information</a:t>
            </a:r>
            <a:endParaRPr lang="en-US" dirty="0" smtClean="0"/>
          </a:p>
          <a:p>
            <a:r>
              <a:rPr lang="en-US" dirty="0" smtClean="0"/>
              <a:t>Security contact information and collaboration is </a:t>
            </a:r>
            <a:r>
              <a:rPr lang="en-US" b="1" dirty="0" smtClean="0"/>
              <a:t>evolving through </a:t>
            </a:r>
            <a:r>
              <a:rPr lang="en-US" b="1" dirty="0" err="1" smtClean="0"/>
              <a:t>Sirtfi</a:t>
            </a:r>
            <a:r>
              <a:rPr lang="en-US" b="1" dirty="0" smtClean="0"/>
              <a:t> </a:t>
            </a:r>
            <a:endParaRPr lang="en-US"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lstStyle/>
          <a:p>
            <a:r>
              <a:rPr lang="en-US" dirty="0" smtClean="0"/>
              <a:t>Along the Chain</a:t>
            </a:r>
            <a:endParaRPr lang="en-US" dirty="0"/>
          </a:p>
        </p:txBody>
      </p:sp>
      <p:grpSp>
        <p:nvGrpSpPr>
          <p:cNvPr id="5" name="Group 4"/>
          <p:cNvGrpSpPr/>
          <p:nvPr/>
        </p:nvGrpSpPr>
        <p:grpSpPr>
          <a:xfrm>
            <a:off x="2878775" y="26013"/>
            <a:ext cx="7741937" cy="1267464"/>
            <a:chOff x="759124" y="1780758"/>
            <a:chExt cx="10886977" cy="5265034"/>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4" y="2279902"/>
              <a:ext cx="9911751" cy="35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Up Arrow 6"/>
            <p:cNvSpPr/>
            <p:nvPr/>
          </p:nvSpPr>
          <p:spPr>
            <a:xfrm>
              <a:off x="1276709" y="4471199"/>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8" name="TextBox 7"/>
            <p:cNvSpPr txBox="1"/>
            <p:nvPr/>
          </p:nvSpPr>
          <p:spPr>
            <a:xfrm>
              <a:off x="1036787" y="4885043"/>
              <a:ext cx="1307970" cy="1583036"/>
            </a:xfrm>
            <a:prstGeom prst="rect">
              <a:avLst/>
            </a:prstGeom>
            <a:noFill/>
          </p:spPr>
          <p:txBody>
            <a:bodyPr wrap="none" rtlCol="0">
              <a:spAutoFit/>
            </a:bodyPr>
            <a:lstStyle/>
            <a:p>
              <a:pPr algn="ctr"/>
              <a:r>
                <a:rPr lang="en-US" sz="900" i="1" dirty="0" smtClean="0">
                  <a:solidFill>
                    <a:srgbClr val="003F5E"/>
                  </a:solidFill>
                </a:rPr>
                <a:t>Authenticators</a:t>
              </a:r>
            </a:p>
            <a:p>
              <a:pPr algn="ctr"/>
              <a:r>
                <a:rPr lang="en-US" sz="900" i="1" dirty="0" smtClean="0">
                  <a:solidFill>
                    <a:srgbClr val="003F5E"/>
                  </a:solidFill>
                </a:rPr>
                <a:t>Identity vetting</a:t>
              </a:r>
              <a:endParaRPr lang="en-US" sz="900" i="1" dirty="0">
                <a:solidFill>
                  <a:srgbClr val="003F5E"/>
                </a:solidFill>
              </a:endParaRPr>
            </a:p>
          </p:txBody>
        </p:sp>
        <p:sp>
          <p:nvSpPr>
            <p:cNvPr id="9" name="Curved Up Arrow 8"/>
            <p:cNvSpPr/>
            <p:nvPr/>
          </p:nvSpPr>
          <p:spPr>
            <a:xfrm>
              <a:off x="2724795" y="436790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0" name="TextBox 9"/>
            <p:cNvSpPr txBox="1"/>
            <p:nvPr/>
          </p:nvSpPr>
          <p:spPr>
            <a:xfrm>
              <a:off x="2560636" y="4749960"/>
              <a:ext cx="1408881" cy="1583036"/>
            </a:xfrm>
            <a:prstGeom prst="rect">
              <a:avLst/>
            </a:prstGeom>
            <a:noFill/>
          </p:spPr>
          <p:txBody>
            <a:bodyPr wrap="none" rtlCol="0">
              <a:spAutoFit/>
            </a:bodyPr>
            <a:lstStyle/>
            <a:p>
              <a:pPr algn="ctr"/>
              <a:r>
                <a:rPr lang="en-US" sz="900" i="1" dirty="0" err="1" smtClean="0">
                  <a:solidFill>
                    <a:srgbClr val="003F5E"/>
                  </a:solidFill>
                </a:rPr>
                <a:t>IdM</a:t>
              </a:r>
              <a:r>
                <a:rPr lang="en-US" sz="900" i="1" dirty="0" smtClean="0">
                  <a:solidFill>
                    <a:srgbClr val="003F5E"/>
                  </a:solidFill>
                </a:rPr>
                <a:t> Policy</a:t>
              </a:r>
            </a:p>
            <a:p>
              <a:pPr algn="ctr"/>
              <a:r>
                <a:rPr lang="en-US" sz="900" i="1" dirty="0" smtClean="0">
                  <a:solidFill>
                    <a:srgbClr val="003F5E"/>
                  </a:solidFill>
                </a:rPr>
                <a:t>Attribute release</a:t>
              </a:r>
              <a:endParaRPr lang="en-US" sz="900" i="1" dirty="0">
                <a:solidFill>
                  <a:srgbClr val="003F5E"/>
                </a:solidFill>
              </a:endParaRPr>
            </a:p>
          </p:txBody>
        </p:sp>
        <p:sp>
          <p:nvSpPr>
            <p:cNvPr id="11" name="Curved Up Arrow 10"/>
            <p:cNvSpPr/>
            <p:nvPr/>
          </p:nvSpPr>
          <p:spPr>
            <a:xfrm flipV="1">
              <a:off x="3742711" y="2533581"/>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2" name="TextBox 11"/>
            <p:cNvSpPr txBox="1"/>
            <p:nvPr/>
          </p:nvSpPr>
          <p:spPr>
            <a:xfrm>
              <a:off x="3292172" y="1944379"/>
              <a:ext cx="1902994" cy="1534201"/>
            </a:xfrm>
            <a:prstGeom prst="rect">
              <a:avLst/>
            </a:prstGeom>
            <a:noFill/>
          </p:spPr>
          <p:txBody>
            <a:bodyPr wrap="none" rtlCol="0">
              <a:spAutoFit/>
            </a:bodyPr>
            <a:lstStyle/>
            <a:p>
              <a:pPr algn="ctr"/>
              <a:r>
                <a:rPr lang="en-US" sz="900" i="1" dirty="0" smtClean="0">
                  <a:solidFill>
                    <a:srgbClr val="003F5E"/>
                  </a:solidFill>
                </a:rPr>
                <a:t>Federation contract</a:t>
              </a:r>
            </a:p>
            <a:p>
              <a:pPr algn="ctr"/>
              <a:r>
                <a:rPr lang="en-US" sz="900" i="1" dirty="0" smtClean="0">
                  <a:solidFill>
                    <a:srgbClr val="003F5E"/>
                  </a:solidFill>
                </a:rPr>
                <a:t>Trust marks &amp; categories</a:t>
              </a:r>
              <a:endParaRPr lang="en-US" sz="900" i="1" dirty="0">
                <a:solidFill>
                  <a:srgbClr val="003F5E"/>
                </a:solidFill>
              </a:endParaRPr>
            </a:p>
          </p:txBody>
        </p:sp>
        <p:sp>
          <p:nvSpPr>
            <p:cNvPr id="13" name="TextBox 12"/>
            <p:cNvSpPr txBox="1"/>
            <p:nvPr/>
          </p:nvSpPr>
          <p:spPr>
            <a:xfrm>
              <a:off x="5583841" y="2390178"/>
              <a:ext cx="1234970" cy="1583036"/>
            </a:xfrm>
            <a:prstGeom prst="rect">
              <a:avLst/>
            </a:prstGeom>
            <a:noFill/>
          </p:spPr>
          <p:txBody>
            <a:bodyPr wrap="none" rtlCol="0">
              <a:spAutoFit/>
            </a:bodyPr>
            <a:lstStyle/>
            <a:p>
              <a:pPr algn="ctr"/>
              <a:r>
                <a:rPr lang="en-US" sz="900" i="1" dirty="0" smtClean="0">
                  <a:solidFill>
                    <a:srgbClr val="003F5E"/>
                  </a:solidFill>
                </a:rPr>
                <a:t>Confederation</a:t>
              </a:r>
            </a:p>
            <a:p>
              <a:pPr algn="ctr"/>
              <a:r>
                <a:rPr lang="en-US" sz="900" i="1" dirty="0" smtClean="0">
                  <a:solidFill>
                    <a:srgbClr val="003F5E"/>
                  </a:solidFill>
                </a:rPr>
                <a:t>‘eduGAIN’</a:t>
              </a:r>
              <a:endParaRPr lang="en-US" sz="900" i="1" dirty="0">
                <a:solidFill>
                  <a:srgbClr val="003F5E"/>
                </a:solidFill>
              </a:endParaRPr>
            </a:p>
          </p:txBody>
        </p:sp>
        <p:sp>
          <p:nvSpPr>
            <p:cNvPr id="14" name="Curved Up Arrow 13"/>
            <p:cNvSpPr/>
            <p:nvPr/>
          </p:nvSpPr>
          <p:spPr>
            <a:xfrm flipV="1">
              <a:off x="7751118" y="2369958"/>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5" name="TextBox 14"/>
            <p:cNvSpPr txBox="1"/>
            <p:nvPr/>
          </p:nvSpPr>
          <p:spPr>
            <a:xfrm>
              <a:off x="7275782" y="1780758"/>
              <a:ext cx="1952587" cy="1534201"/>
            </a:xfrm>
            <a:prstGeom prst="rect">
              <a:avLst/>
            </a:prstGeom>
            <a:noFill/>
          </p:spPr>
          <p:txBody>
            <a:bodyPr wrap="none" rtlCol="0">
              <a:spAutoFit/>
            </a:bodyPr>
            <a:lstStyle/>
            <a:p>
              <a:pPr algn="ctr"/>
              <a:r>
                <a:rPr lang="en-US" sz="900" i="1" dirty="0" smtClean="0">
                  <a:solidFill>
                    <a:srgbClr val="003F5E"/>
                  </a:solidFill>
                </a:rPr>
                <a:t>Federation contract</a:t>
              </a:r>
            </a:p>
            <a:p>
              <a:pPr algn="ctr"/>
              <a:r>
                <a:rPr lang="en-US" sz="900" i="1" dirty="0" smtClean="0">
                  <a:solidFill>
                    <a:srgbClr val="003F5E"/>
                  </a:solidFill>
                </a:rPr>
                <a:t>Data protection &amp; privacy</a:t>
              </a:r>
              <a:endParaRPr lang="en-US" sz="900" i="1" dirty="0">
                <a:solidFill>
                  <a:srgbClr val="003F5E"/>
                </a:solidFill>
              </a:endParaRPr>
            </a:p>
          </p:txBody>
        </p:sp>
        <p:sp>
          <p:nvSpPr>
            <p:cNvPr id="16" name="Up-Down Arrow 15"/>
            <p:cNvSpPr/>
            <p:nvPr/>
          </p:nvSpPr>
          <p:spPr>
            <a:xfrm>
              <a:off x="9368287" y="3786988"/>
              <a:ext cx="345057" cy="762064"/>
            </a:xfrm>
            <a:prstGeom prst="upDown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p:cNvSpPr txBox="1"/>
            <p:nvPr/>
          </p:nvSpPr>
          <p:spPr>
            <a:xfrm>
              <a:off x="9713345" y="3053287"/>
              <a:ext cx="1932756" cy="1583036"/>
            </a:xfrm>
            <a:prstGeom prst="rect">
              <a:avLst/>
            </a:prstGeom>
            <a:noFill/>
          </p:spPr>
          <p:txBody>
            <a:bodyPr wrap="none" rtlCol="0">
              <a:spAutoFit/>
            </a:bodyPr>
            <a:lstStyle/>
            <a:p>
              <a:r>
                <a:rPr lang="en-US" sz="900" i="1" dirty="0" smtClean="0">
                  <a:solidFill>
                    <a:srgbClr val="003F5E"/>
                  </a:solidFill>
                </a:rPr>
                <a:t>Data</a:t>
              </a:r>
              <a:r>
                <a:rPr lang="en-US" sz="900" i="1" dirty="0">
                  <a:solidFill>
                    <a:srgbClr val="003F5E"/>
                  </a:solidFill>
                </a:rPr>
                <a:t> </a:t>
              </a:r>
              <a:r>
                <a:rPr lang="en-US" sz="900" i="1" dirty="0" smtClean="0">
                  <a:solidFill>
                    <a:srgbClr val="003F5E"/>
                  </a:solidFill>
                </a:rPr>
                <a:t>exchange</a:t>
              </a:r>
            </a:p>
            <a:p>
              <a:r>
                <a:rPr lang="en-US" sz="900" i="1" dirty="0" smtClean="0">
                  <a:solidFill>
                    <a:srgbClr val="003F5E"/>
                  </a:solidFill>
                </a:rPr>
                <a:t>Infrastructure Commons</a:t>
              </a:r>
              <a:endParaRPr lang="en-US" sz="900" i="1" dirty="0">
                <a:solidFill>
                  <a:srgbClr val="003F5E"/>
                </a:solidFill>
              </a:endParaRPr>
            </a:p>
          </p:txBody>
        </p:sp>
        <p:sp>
          <p:nvSpPr>
            <p:cNvPr id="18" name="Curved Up Arrow 17"/>
            <p:cNvSpPr/>
            <p:nvPr/>
          </p:nvSpPr>
          <p:spPr>
            <a:xfrm rot="2871596">
              <a:off x="7380184" y="405294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9" name="Curved Up Arrow 18"/>
            <p:cNvSpPr/>
            <p:nvPr/>
          </p:nvSpPr>
          <p:spPr>
            <a:xfrm>
              <a:off x="8750379" y="5669226"/>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0" name="TextBox 19"/>
            <p:cNvSpPr txBox="1"/>
            <p:nvPr/>
          </p:nvSpPr>
          <p:spPr>
            <a:xfrm>
              <a:off x="8456662" y="5462756"/>
              <a:ext cx="1823257" cy="1583036"/>
            </a:xfrm>
            <a:prstGeom prst="rect">
              <a:avLst/>
            </a:prstGeom>
            <a:noFill/>
          </p:spPr>
          <p:txBody>
            <a:bodyPr wrap="none" rtlCol="0">
              <a:spAutoFit/>
            </a:bodyPr>
            <a:lstStyle/>
            <a:p>
              <a:pPr algn="ctr"/>
              <a:r>
                <a:rPr lang="en-US" sz="900" i="1" dirty="0" smtClean="0">
                  <a:solidFill>
                    <a:srgbClr val="003F5E"/>
                  </a:solidFill>
                </a:rPr>
                <a:t>representation</a:t>
              </a:r>
              <a:br>
                <a:rPr lang="en-US" sz="900" i="1" dirty="0" smtClean="0">
                  <a:solidFill>
                    <a:srgbClr val="003F5E"/>
                  </a:solidFill>
                </a:rPr>
              </a:br>
              <a:r>
                <a:rPr lang="en-US" sz="900" i="1" dirty="0" smtClean="0">
                  <a:solidFill>
                    <a:srgbClr val="003F5E"/>
                  </a:solidFill>
                </a:rPr>
                <a:t>attribute source hiding</a:t>
              </a:r>
              <a:endParaRPr lang="en-US" sz="900" i="1" dirty="0">
                <a:solidFill>
                  <a:srgbClr val="003F5E"/>
                </a:solidFill>
              </a:endParaRPr>
            </a:p>
          </p:txBody>
        </p:sp>
        <p:sp>
          <p:nvSpPr>
            <p:cNvPr id="21" name="Curved Up Arrow 20"/>
            <p:cNvSpPr/>
            <p:nvPr/>
          </p:nvSpPr>
          <p:spPr>
            <a:xfrm flipH="1">
              <a:off x="8750379" y="5666350"/>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spTree>
    <p:extLst>
      <p:ext uri="{BB962C8B-B14F-4D97-AF65-F5344CB8AC3E}">
        <p14:creationId xmlns:p14="http://schemas.microsoft.com/office/powerpoint/2010/main" val="2739503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a:p>
            <a:endParaRPr lang="en-GB" dirty="0"/>
          </a:p>
        </p:txBody>
      </p:sp>
      <p:sp>
        <p:nvSpPr>
          <p:cNvPr id="3" name="Rectangle 2"/>
          <p:cNvSpPr/>
          <p:nvPr/>
        </p:nvSpPr>
        <p:spPr>
          <a:xfrm>
            <a:off x="1036320" y="494715"/>
            <a:ext cx="10027920" cy="369332"/>
          </a:xfrm>
          <a:prstGeom prst="rect">
            <a:avLst/>
          </a:prstGeom>
          <a:solidFill>
            <a:srgbClr val="003F5E"/>
          </a:solidFill>
        </p:spPr>
        <p:txBody>
          <a:bodyPr wrap="square">
            <a:spAutoFit/>
          </a:bodyPr>
          <a:lstStyle/>
          <a:p>
            <a:r>
              <a:rPr lang="en-US" b="1" dirty="0" smtClean="0">
                <a:solidFill>
                  <a:schemeClr val="bg1"/>
                </a:solidFill>
              </a:rPr>
              <a:t>https://</a:t>
            </a:r>
            <a:r>
              <a:rPr lang="en-US" b="1" dirty="0">
                <a:solidFill>
                  <a:schemeClr val="bg1"/>
                </a:solidFill>
              </a:rPr>
              <a:t>www.nikhef.nl/~</a:t>
            </a:r>
            <a:r>
              <a:rPr lang="en-US" b="1" dirty="0" smtClean="0">
                <a:solidFill>
                  <a:schemeClr val="bg1"/>
                </a:solidFill>
              </a:rPr>
              <a:t>davidg/presentations/ISGC-SecWS-2016-Assurance-and-Federation-AARC.ppdf </a:t>
            </a:r>
            <a:endParaRPr lang="en-US" b="1" dirty="0">
              <a:solidFill>
                <a:schemeClr val="bg1"/>
              </a:solidFill>
            </a:endParaRPr>
          </a:p>
        </p:txBody>
      </p:sp>
      <p:pic>
        <p:nvPicPr>
          <p:cNvPr id="4098" name="Picture 2" descr="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 y="6515114"/>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32</a:t>
            </a:fld>
            <a:endParaRPr lang="en-GB"/>
          </a:p>
        </p:txBody>
      </p:sp>
      <p:sp>
        <p:nvSpPr>
          <p:cNvPr id="4" name="Title 3"/>
          <p:cNvSpPr>
            <a:spLocks noGrp="1"/>
          </p:cNvSpPr>
          <p:nvPr>
            <p:ph type="title"/>
          </p:nvPr>
        </p:nvSpPr>
        <p:spPr/>
        <p:txBody>
          <a:bodyPr/>
          <a:lstStyle/>
          <a:p>
            <a:r>
              <a:rPr lang="en-US" dirty="0" smtClean="0"/>
              <a:t>Building incremental assurance federations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673" y="1232574"/>
            <a:ext cx="650849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1306939" y="4019619"/>
            <a:ext cx="4608512" cy="2301593"/>
          </a:xfrm>
          <a:prstGeom prst="rect">
            <a:avLst/>
          </a:prstGeom>
          <a:noFill/>
          <a:ln w="9525">
            <a:noFill/>
            <a:miter lim="800000"/>
            <a:headEnd/>
            <a:tailEnd/>
          </a:ln>
          <a:effectLst/>
        </p:spPr>
      </p:pic>
      <p:sp>
        <p:nvSpPr>
          <p:cNvPr id="7" name="TextBox 6"/>
          <p:cNvSpPr txBox="1"/>
          <p:nvPr/>
        </p:nvSpPr>
        <p:spPr>
          <a:xfrm>
            <a:off x="9576856" y="5592690"/>
            <a:ext cx="2143536" cy="830997"/>
          </a:xfrm>
          <a:prstGeom prst="rect">
            <a:avLst/>
          </a:prstGeom>
          <a:noFill/>
        </p:spPr>
        <p:txBody>
          <a:bodyPr wrap="none" rtlCol="0">
            <a:spAutoFit/>
          </a:bodyPr>
          <a:lstStyle/>
          <a:p>
            <a:pPr algn="r"/>
            <a:r>
              <a:rPr lang="en-US" sz="1600" i="1" dirty="0" smtClean="0">
                <a:solidFill>
                  <a:srgbClr val="003F5E"/>
                </a:solidFill>
                <a:latin typeface="Calibri (Body)"/>
              </a:rPr>
              <a:t>GEANT  TCS</a:t>
            </a:r>
          </a:p>
          <a:p>
            <a:pPr algn="r"/>
            <a:r>
              <a:rPr lang="en-US" sz="1600" i="1" dirty="0" smtClean="0">
                <a:solidFill>
                  <a:srgbClr val="003F5E"/>
                </a:solidFill>
                <a:latin typeface="Calibri (Body)"/>
              </a:rPr>
              <a:t>DFN AAI SLCS</a:t>
            </a:r>
          </a:p>
          <a:p>
            <a:pPr algn="r"/>
            <a:r>
              <a:rPr lang="en-US" sz="1600" i="1" dirty="0" err="1" smtClean="0">
                <a:solidFill>
                  <a:srgbClr val="003F5E"/>
                </a:solidFill>
                <a:latin typeface="Calibri (Body)"/>
              </a:rPr>
              <a:t>CILogon</a:t>
            </a:r>
            <a:r>
              <a:rPr lang="en-US" sz="1600" i="1" dirty="0" smtClean="0">
                <a:solidFill>
                  <a:srgbClr val="003F5E"/>
                </a:solidFill>
                <a:latin typeface="Calibri (Body)"/>
              </a:rPr>
              <a:t> Basic, Silver</a:t>
            </a:r>
          </a:p>
        </p:txBody>
      </p:sp>
      <p:sp>
        <p:nvSpPr>
          <p:cNvPr id="8" name="TextBox 7"/>
          <p:cNvSpPr txBox="1"/>
          <p:nvPr/>
        </p:nvSpPr>
        <p:spPr>
          <a:xfrm>
            <a:off x="6657838" y="5231878"/>
            <a:ext cx="3743332" cy="400110"/>
          </a:xfrm>
          <a:prstGeom prst="rect">
            <a:avLst/>
          </a:prstGeom>
          <a:noFill/>
        </p:spPr>
        <p:txBody>
          <a:bodyPr wrap="none" rtlCol="0">
            <a:spAutoFit/>
          </a:bodyPr>
          <a:lstStyle/>
          <a:p>
            <a:r>
              <a:rPr lang="en-US" sz="2000" b="1" dirty="0" smtClean="0">
                <a:solidFill>
                  <a:srgbClr val="F57B20"/>
                </a:solidFill>
                <a:latin typeface="Calibri (Body)"/>
              </a:rPr>
              <a:t>‘trust is technology agnostic’</a:t>
            </a:r>
          </a:p>
        </p:txBody>
      </p:sp>
      <p:sp>
        <p:nvSpPr>
          <p:cNvPr id="9" name="TextBox 8"/>
          <p:cNvSpPr txBox="1"/>
          <p:nvPr/>
        </p:nvSpPr>
        <p:spPr>
          <a:xfrm>
            <a:off x="1964816" y="6461117"/>
            <a:ext cx="2214068" cy="246221"/>
          </a:xfrm>
          <a:prstGeom prst="rect">
            <a:avLst/>
          </a:prstGeom>
          <a:noFill/>
        </p:spPr>
        <p:txBody>
          <a:bodyPr wrap="none" rtlCol="0">
            <a:spAutoFit/>
          </a:bodyPr>
          <a:lstStyle/>
          <a:p>
            <a:r>
              <a:rPr lang="en-US" sz="1000" i="1" dirty="0" smtClean="0">
                <a:solidFill>
                  <a:srgbClr val="002060"/>
                </a:solidFill>
                <a:latin typeface="+mj-lt"/>
              </a:rPr>
              <a:t>SLCS/MICS graphic: Jan Meijer, UNINETT</a:t>
            </a:r>
          </a:p>
        </p:txBody>
      </p:sp>
    </p:spTree>
    <p:extLst>
      <p:ext uri="{BB962C8B-B14F-4D97-AF65-F5344CB8AC3E}">
        <p14:creationId xmlns:p14="http://schemas.microsoft.com/office/powerpoint/2010/main" val="2691408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A change in trust relationships</a:t>
            </a:r>
          </a:p>
          <a:p>
            <a:endParaRPr lang="en-GB" dirty="0"/>
          </a:p>
          <a:p>
            <a:r>
              <a:rPr lang="en-GB" dirty="0" smtClean="0"/>
              <a:t>Trust mechanisms: ISO compliance and accountants; Peer review and self-assessment</a:t>
            </a:r>
          </a:p>
          <a:p>
            <a:endParaRPr lang="en-GB" dirty="0"/>
          </a:p>
          <a:p>
            <a:r>
              <a:rPr lang="en-GB" dirty="0" smtClean="0"/>
              <a:t>Enabling </a:t>
            </a:r>
            <a:r>
              <a:rPr lang="en-GB" dirty="0" err="1" smtClean="0"/>
              <a:t>traceabulity</a:t>
            </a:r>
            <a:r>
              <a:rPr lang="en-GB" dirty="0" smtClean="0"/>
              <a:t>: releasing data: Rules </a:t>
            </a:r>
            <a:r>
              <a:rPr lang="en-GB" dirty="0" err="1" smtClean="0"/>
              <a:t>regardig</a:t>
            </a:r>
            <a:r>
              <a:rPr lang="en-GB" dirty="0" smtClean="0"/>
              <a:t> attribute release; REFEDS R&amp;S, reluctance</a:t>
            </a:r>
          </a:p>
          <a:p>
            <a:endParaRPr lang="en-GB" dirty="0"/>
          </a:p>
          <a:p>
            <a:r>
              <a:rPr lang="en-GB" dirty="0" smtClean="0"/>
              <a:t>You’re not supposed to be opaque: common threats (see Hannah’s talk): Federation rules, Differences between </a:t>
            </a:r>
            <a:r>
              <a:rPr lang="en-GB" dirty="0" err="1" smtClean="0"/>
              <a:t>federrations</a:t>
            </a:r>
            <a:r>
              <a:rPr lang="en-GB" dirty="0" smtClean="0"/>
              <a:t>;  eduGAIN as policy neutral</a:t>
            </a:r>
          </a:p>
          <a:p>
            <a:endParaRPr lang="en-GB" dirty="0" smtClean="0"/>
          </a:p>
          <a:p>
            <a:r>
              <a:rPr lang="en-GB" dirty="0" smtClean="0"/>
              <a:t>Adding capabilities: One-on-one actions </a:t>
            </a:r>
            <a:r>
              <a:rPr lang="en-GB" dirty="0" err="1" smtClean="0"/>
              <a:t>likeTCS</a:t>
            </a:r>
            <a:r>
              <a:rPr lang="en-GB" dirty="0" smtClean="0"/>
              <a:t>, </a:t>
            </a:r>
            <a:r>
              <a:rPr lang="en-GB" dirty="0" err="1" smtClean="0"/>
              <a:t>ePEntitlements</a:t>
            </a:r>
            <a:r>
              <a:rPr lang="en-GB" dirty="0" smtClean="0"/>
              <a:t>;  Commonality and assurance: </a:t>
            </a:r>
            <a:r>
              <a:rPr lang="en-GB" dirty="0" err="1" smtClean="0"/>
              <a:t>inCommon</a:t>
            </a:r>
            <a:r>
              <a:rPr lang="en-GB" dirty="0" smtClean="0"/>
              <a:t> silver experience (c.f. bronze, cf. none==basic!); </a:t>
            </a:r>
            <a:r>
              <a:rPr lang="en-GB" b="1" dirty="0" err="1" smtClean="0"/>
              <a:t>Sirtfi</a:t>
            </a:r>
            <a:r>
              <a:rPr lang="en-GB" b="1" dirty="0" smtClean="0"/>
              <a:t>; </a:t>
            </a:r>
            <a:r>
              <a:rPr lang="en-GB" dirty="0" smtClean="0"/>
              <a:t>Phases in </a:t>
            </a:r>
            <a:r>
              <a:rPr lang="en-GB" dirty="0" err="1" smtClean="0"/>
              <a:t>Sirtfi</a:t>
            </a:r>
            <a:r>
              <a:rPr lang="en-GB" dirty="0" smtClean="0"/>
              <a:t> and compliance</a:t>
            </a:r>
          </a:p>
          <a:p>
            <a:endParaRPr lang="en-GB" dirty="0"/>
          </a:p>
          <a:p>
            <a:r>
              <a:rPr lang="en-GB" dirty="0" err="1" smtClean="0"/>
              <a:t>RCauth</a:t>
            </a:r>
            <a:r>
              <a:rPr lang="en-GB" dirty="0" smtClean="0"/>
              <a:t> </a:t>
            </a:r>
            <a:r>
              <a:rPr lang="en-GB" dirty="0" err="1" smtClean="0"/>
              <a:t>requiremetnts</a:t>
            </a:r>
            <a:r>
              <a:rPr lang="en-GB" dirty="0" smtClean="0"/>
              <a:t>: trust is  technology agnostic; Assurance registries and </a:t>
            </a:r>
            <a:r>
              <a:rPr lang="en-GB" dirty="0" err="1" smtClean="0"/>
              <a:t>LoA</a:t>
            </a:r>
            <a:r>
              <a:rPr lang="en-GB" dirty="0" smtClean="0"/>
              <a:t> - and the RFC for </a:t>
            </a:r>
            <a:r>
              <a:rPr lang="en-GB" dirty="0" err="1" smtClean="0"/>
              <a:t>Sirtfi</a:t>
            </a:r>
            <a:endParaRPr lang="en-GB" dirty="0" smtClean="0"/>
          </a:p>
          <a:p>
            <a:endParaRPr lang="en-GB" dirty="0"/>
          </a:p>
          <a:p>
            <a:r>
              <a:rPr lang="en-GB" dirty="0" smtClean="0"/>
              <a:t>Along the value chain: being able to rely on AUPs, reliance on ‘good’ behaviour by all participants, including federation operators. The latter is not to be taken for granted (some think they’re an island, and some prevalent thinking supports such a view, unfortunately “it’s their problem, not ours” is still common for ops issues)</a:t>
            </a:r>
          </a:p>
          <a:p>
            <a:endParaRPr lang="en-GB" dirty="0"/>
          </a:p>
          <a:p>
            <a:r>
              <a:rPr lang="en-GB" dirty="0" smtClean="0"/>
              <a:t>Risk based analysis: risk and impact analysis by an IdP or federation may be very, very different from yours!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33</a:t>
            </a:fld>
            <a:endParaRPr lang="en-GB"/>
          </a:p>
        </p:txBody>
      </p:sp>
      <p:sp>
        <p:nvSpPr>
          <p:cNvPr id="4" name="Title 3"/>
          <p:cNvSpPr>
            <a:spLocks noGrp="1"/>
          </p:cNvSpPr>
          <p:nvPr>
            <p:ph type="title"/>
          </p:nvPr>
        </p:nvSpPr>
        <p:spPr/>
        <p:txBody>
          <a:bodyPr/>
          <a:lstStyle/>
          <a:p>
            <a:r>
              <a:rPr lang="en-GB" dirty="0" smtClean="0"/>
              <a:t>Title</a:t>
            </a:r>
            <a:br>
              <a:rPr lang="en-GB" dirty="0" smtClean="0"/>
            </a:br>
            <a:r>
              <a:rPr lang="en-GB" dirty="0" smtClean="0">
                <a:solidFill>
                  <a:srgbClr val="F6791C"/>
                </a:solidFill>
              </a:rPr>
              <a:t>Subtitle</a:t>
            </a:r>
            <a:endParaRPr lang="en-GB" dirty="0">
              <a:solidFill>
                <a:srgbClr val="F6791C"/>
              </a:solidFill>
            </a:endParaRPr>
          </a:p>
        </p:txBody>
      </p:sp>
    </p:spTree>
    <p:extLst>
      <p:ext uri="{BB962C8B-B14F-4D97-AF65-F5344CB8AC3E}">
        <p14:creationId xmlns:p14="http://schemas.microsoft.com/office/powerpoint/2010/main" val="153113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406" y="274638"/>
            <a:ext cx="11449194" cy="982526"/>
          </a:xfrm>
        </p:spPr>
        <p:txBody>
          <a:bodyPr>
            <a:normAutofit/>
          </a:bodyPr>
          <a:lstStyle/>
          <a:p>
            <a:r>
              <a:rPr lang="en-US" dirty="0" smtClean="0"/>
              <a:t>Identifying responsibility – assessing risks</a:t>
            </a:r>
            <a:endParaRPr lang="en-US" dirty="0"/>
          </a:p>
        </p:txBody>
      </p:sp>
      <p:sp>
        <p:nvSpPr>
          <p:cNvPr id="8" name="Rounded Rectangle 7"/>
          <p:cNvSpPr/>
          <p:nvPr/>
        </p:nvSpPr>
        <p:spPr>
          <a:xfrm>
            <a:off x="569825" y="1910956"/>
            <a:ext cx="3157724" cy="720080"/>
          </a:xfrm>
          <a:prstGeom prst="round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Subject</a:t>
            </a:r>
            <a:endParaRPr lang="en-US" b="1" dirty="0"/>
          </a:p>
        </p:txBody>
      </p:sp>
      <p:sp>
        <p:nvSpPr>
          <p:cNvPr id="9" name="Rounded Rectangle 8"/>
          <p:cNvSpPr/>
          <p:nvPr/>
        </p:nvSpPr>
        <p:spPr>
          <a:xfrm>
            <a:off x="3912332" y="1910956"/>
            <a:ext cx="1578861" cy="720080"/>
          </a:xfrm>
          <a:prstGeom prst="roundRect">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Action</a:t>
            </a:r>
            <a:endParaRPr lang="en-US" b="1" dirty="0"/>
          </a:p>
        </p:txBody>
      </p:sp>
      <p:sp>
        <p:nvSpPr>
          <p:cNvPr id="10" name="Rounded Rectangle 9"/>
          <p:cNvSpPr/>
          <p:nvPr/>
        </p:nvSpPr>
        <p:spPr>
          <a:xfrm>
            <a:off x="7254839" y="1899360"/>
            <a:ext cx="3157724" cy="72008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Resource</a:t>
            </a:r>
            <a:endParaRPr lang="en-US" b="1" dirty="0"/>
          </a:p>
        </p:txBody>
      </p:sp>
      <p:sp>
        <p:nvSpPr>
          <p:cNvPr id="11" name="Rounded Rectangle 10"/>
          <p:cNvSpPr/>
          <p:nvPr/>
        </p:nvSpPr>
        <p:spPr>
          <a:xfrm rot="16200000">
            <a:off x="273562" y="3143323"/>
            <a:ext cx="1542005" cy="949479"/>
          </a:xfrm>
          <a:prstGeom prst="roundRect">
            <a:avLst/>
          </a:prstGeom>
          <a:solidFill>
            <a:schemeClr val="accent5">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Identifier</a:t>
            </a:r>
            <a:endParaRPr lang="en-US" dirty="0"/>
          </a:p>
        </p:txBody>
      </p:sp>
      <p:sp>
        <p:nvSpPr>
          <p:cNvPr id="12" name="Rounded Rectangle 11"/>
          <p:cNvSpPr/>
          <p:nvPr/>
        </p:nvSpPr>
        <p:spPr>
          <a:xfrm>
            <a:off x="1686209" y="2847060"/>
            <a:ext cx="2041339" cy="720080"/>
          </a:xfrm>
          <a:prstGeom prst="roundRect">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 &amp; Vetting Attributes</a:t>
            </a:r>
            <a:endParaRPr lang="en-US" dirty="0"/>
          </a:p>
        </p:txBody>
      </p:sp>
      <p:sp>
        <p:nvSpPr>
          <p:cNvPr id="13" name="Rounded Rectangle 12"/>
          <p:cNvSpPr/>
          <p:nvPr/>
        </p:nvSpPr>
        <p:spPr>
          <a:xfrm>
            <a:off x="1686209" y="3668984"/>
            <a:ext cx="2041339" cy="720080"/>
          </a:xfrm>
          <a:prstGeom prst="round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a:t>
            </a:r>
          </a:p>
          <a:p>
            <a:pPr algn="ctr"/>
            <a:r>
              <a:rPr lang="en-US" dirty="0" smtClean="0"/>
              <a:t>Attributes</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700" y="3207964"/>
            <a:ext cx="1524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5743772" y="1910957"/>
            <a:ext cx="1344149" cy="2478109"/>
            <a:chOff x="5220072" y="1556792"/>
            <a:chExt cx="1008112" cy="2478109"/>
          </a:xfrm>
        </p:grpSpPr>
        <p:sp>
          <p:nvSpPr>
            <p:cNvPr id="19" name="Rounded Rectangle 18"/>
            <p:cNvSpPr/>
            <p:nvPr/>
          </p:nvSpPr>
          <p:spPr>
            <a:xfrm>
              <a:off x="5220072" y="1556792"/>
              <a:ext cx="1008112" cy="2478109"/>
            </a:xfrm>
            <a:prstGeom prst="roundRect">
              <a:avLst/>
            </a:prstGeom>
            <a:pattFill prst="wdUpDiag">
              <a:fgClr>
                <a:schemeClr val="accent4">
                  <a:lumMod val="75000"/>
                </a:schemeClr>
              </a:fgClr>
              <a:bgClr>
                <a:schemeClr val="accent4">
                  <a:lumMod val="20000"/>
                  <a:lumOff val="80000"/>
                </a:schemeClr>
              </a:bgClr>
            </a:patt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75" y="1642334"/>
              <a:ext cx="649431" cy="62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Up Arrow 13"/>
            <p:cNvSpPr/>
            <p:nvPr/>
          </p:nvSpPr>
          <p:spPr>
            <a:xfrm>
              <a:off x="5683464" y="2420888"/>
              <a:ext cx="139554" cy="720081"/>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453176" y="3284984"/>
              <a:ext cx="600130" cy="605900"/>
              <a:chOff x="5453176" y="3429000"/>
              <a:chExt cx="600130" cy="605900"/>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176" y="3429000"/>
                <a:ext cx="600130" cy="60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543616" y="3429000"/>
                <a:ext cx="292388" cy="584775"/>
              </a:xfrm>
              <a:prstGeom prst="rect">
                <a:avLst/>
              </a:prstGeom>
              <a:noFill/>
            </p:spPr>
            <p:txBody>
              <a:bodyPr wrap="none" rtlCol="0">
                <a:spAutoFit/>
              </a:bodyPr>
              <a:lstStyle/>
              <a:p>
                <a:r>
                  <a:rPr lang="en-US" sz="3200" b="1" dirty="0" smtClean="0">
                    <a:solidFill>
                      <a:srgbClr val="002060"/>
                    </a:solidFill>
                    <a:effectLst>
                      <a:outerShdw blurRad="38100" dist="38100" dir="2700000" algn="tl">
                        <a:srgbClr val="000000">
                          <a:alpha val="43137"/>
                        </a:srgbClr>
                      </a:outerShdw>
                    </a:effectLst>
                    <a:latin typeface="+mj-lt"/>
                  </a:rPr>
                  <a:t>P</a:t>
                </a:r>
              </a:p>
            </p:txBody>
          </p:sp>
        </p:grpSp>
      </p:grpSp>
      <p:sp>
        <p:nvSpPr>
          <p:cNvPr id="18" name="Rounded Rectangle 17"/>
          <p:cNvSpPr/>
          <p:nvPr/>
        </p:nvSpPr>
        <p:spPr>
          <a:xfrm>
            <a:off x="5600412" y="1838948"/>
            <a:ext cx="4908381" cy="2664296"/>
          </a:xfrm>
          <a:prstGeom prst="roundRect">
            <a:avLst>
              <a:gd name="adj" fmla="val 4654"/>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495186" y="5137464"/>
            <a:ext cx="6767174" cy="400110"/>
          </a:xfrm>
          <a:prstGeom prst="rect">
            <a:avLst/>
          </a:prstGeom>
          <a:noFill/>
        </p:spPr>
        <p:txBody>
          <a:bodyPr wrap="none" rtlCol="0">
            <a:spAutoFit/>
          </a:bodyPr>
          <a:lstStyle/>
          <a:p>
            <a:r>
              <a:rPr lang="en-US" sz="2000" dirty="0" smtClean="0">
                <a:solidFill>
                  <a:srgbClr val="800000"/>
                </a:solidFill>
                <a:latin typeface="+mj-lt"/>
              </a:rPr>
              <a:t>Independent administrative domains collaborate in </a:t>
            </a:r>
            <a:r>
              <a:rPr lang="en-US" sz="2000" b="1" dirty="0" smtClean="0">
                <a:solidFill>
                  <a:srgbClr val="800000"/>
                </a:solidFill>
                <a:latin typeface="+mj-lt"/>
              </a:rPr>
              <a:t>distinct roles</a:t>
            </a:r>
          </a:p>
        </p:txBody>
      </p:sp>
      <p:sp>
        <p:nvSpPr>
          <p:cNvPr id="29" name="Rounded Rectangle 28"/>
          <p:cNvSpPr/>
          <p:nvPr/>
        </p:nvSpPr>
        <p:spPr>
          <a:xfrm>
            <a:off x="476762" y="1838948"/>
            <a:ext cx="3346797" cy="864096"/>
          </a:xfrm>
          <a:prstGeom prst="roundRect">
            <a:avLst>
              <a:gd name="adj" fmla="val 14928"/>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603476" y="2775052"/>
            <a:ext cx="2220083" cy="844118"/>
          </a:xfrm>
          <a:prstGeom prst="roundRect">
            <a:avLst>
              <a:gd name="adj" fmla="val 14928"/>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96837" y="3619170"/>
            <a:ext cx="2220083" cy="844118"/>
          </a:xfrm>
          <a:prstGeom prst="roundRect">
            <a:avLst>
              <a:gd name="adj" fmla="val 14928"/>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073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Chain of assurances …</a:t>
            </a:r>
            <a:endParaRPr lang="en-US" dirty="0"/>
          </a:p>
        </p:txBody>
      </p:sp>
      <p:grpSp>
        <p:nvGrpSpPr>
          <p:cNvPr id="2" name="Group 1"/>
          <p:cNvGrpSpPr/>
          <p:nvPr/>
        </p:nvGrpSpPr>
        <p:grpSpPr>
          <a:xfrm>
            <a:off x="759124" y="1434498"/>
            <a:ext cx="11409379" cy="5054428"/>
            <a:chOff x="759124" y="1434498"/>
            <a:chExt cx="11409379" cy="5054428"/>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4" y="2279902"/>
              <a:ext cx="9911751" cy="35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Up Arrow 4"/>
            <p:cNvSpPr/>
            <p:nvPr/>
          </p:nvSpPr>
          <p:spPr>
            <a:xfrm>
              <a:off x="1276709" y="4471199"/>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883920" y="4885042"/>
              <a:ext cx="1613711" cy="646331"/>
            </a:xfrm>
            <a:prstGeom prst="rect">
              <a:avLst/>
            </a:prstGeom>
            <a:noFill/>
          </p:spPr>
          <p:txBody>
            <a:bodyPr wrap="none" rtlCol="0">
              <a:spAutoFit/>
            </a:bodyPr>
            <a:lstStyle/>
            <a:p>
              <a:pPr algn="ctr"/>
              <a:r>
                <a:rPr lang="en-US" i="1" dirty="0" smtClean="0">
                  <a:solidFill>
                    <a:srgbClr val="003F5E"/>
                  </a:solidFill>
                </a:rPr>
                <a:t>Authenticators</a:t>
              </a:r>
            </a:p>
            <a:p>
              <a:pPr algn="ctr"/>
              <a:r>
                <a:rPr lang="en-US" i="1" dirty="0" smtClean="0">
                  <a:solidFill>
                    <a:srgbClr val="003F5E"/>
                  </a:solidFill>
                </a:rPr>
                <a:t>Identity vetting</a:t>
              </a:r>
              <a:endParaRPr lang="en-US" i="1" dirty="0">
                <a:solidFill>
                  <a:srgbClr val="003F5E"/>
                </a:solidFill>
              </a:endParaRPr>
            </a:p>
          </p:txBody>
        </p:sp>
        <p:sp>
          <p:nvSpPr>
            <p:cNvPr id="9" name="Curved Up Arrow 8"/>
            <p:cNvSpPr/>
            <p:nvPr/>
          </p:nvSpPr>
          <p:spPr>
            <a:xfrm>
              <a:off x="2724795" y="436790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394295" y="4749961"/>
              <a:ext cx="1741567" cy="646331"/>
            </a:xfrm>
            <a:prstGeom prst="rect">
              <a:avLst/>
            </a:prstGeom>
            <a:noFill/>
          </p:spPr>
          <p:txBody>
            <a:bodyPr wrap="none" rtlCol="0">
              <a:spAutoFit/>
            </a:bodyPr>
            <a:lstStyle/>
            <a:p>
              <a:pPr algn="ctr"/>
              <a:r>
                <a:rPr lang="en-US" i="1" dirty="0" err="1" smtClean="0">
                  <a:solidFill>
                    <a:srgbClr val="003F5E"/>
                  </a:solidFill>
                </a:rPr>
                <a:t>IdM</a:t>
              </a:r>
              <a:r>
                <a:rPr lang="en-US" i="1" dirty="0" smtClean="0">
                  <a:solidFill>
                    <a:srgbClr val="003F5E"/>
                  </a:solidFill>
                </a:rPr>
                <a:t> Policy</a:t>
              </a:r>
            </a:p>
            <a:p>
              <a:pPr algn="ctr"/>
              <a:r>
                <a:rPr lang="en-US" i="1" dirty="0" smtClean="0">
                  <a:solidFill>
                    <a:srgbClr val="003F5E"/>
                  </a:solidFill>
                </a:rPr>
                <a:t>Attribute release</a:t>
              </a:r>
              <a:endParaRPr lang="en-US" i="1" dirty="0">
                <a:solidFill>
                  <a:srgbClr val="003F5E"/>
                </a:solidFill>
              </a:endParaRPr>
            </a:p>
          </p:txBody>
        </p:sp>
        <p:sp>
          <p:nvSpPr>
            <p:cNvPr id="11" name="Curved Up Arrow 10"/>
            <p:cNvSpPr/>
            <p:nvPr/>
          </p:nvSpPr>
          <p:spPr>
            <a:xfrm flipV="1">
              <a:off x="3742711" y="2533581"/>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992589" y="1944380"/>
              <a:ext cx="2502160" cy="646331"/>
            </a:xfrm>
            <a:prstGeom prst="rect">
              <a:avLst/>
            </a:prstGeom>
            <a:noFill/>
          </p:spPr>
          <p:txBody>
            <a:bodyPr wrap="none" rtlCol="0">
              <a:spAutoFit/>
            </a:bodyPr>
            <a:lstStyle/>
            <a:p>
              <a:pPr algn="ctr"/>
              <a:r>
                <a:rPr lang="en-US" i="1" dirty="0" smtClean="0">
                  <a:solidFill>
                    <a:srgbClr val="003F5E"/>
                  </a:solidFill>
                </a:rPr>
                <a:t>Federation contract</a:t>
              </a:r>
            </a:p>
            <a:p>
              <a:pPr algn="ctr"/>
              <a:r>
                <a:rPr lang="en-US" i="1" dirty="0" smtClean="0">
                  <a:solidFill>
                    <a:srgbClr val="003F5E"/>
                  </a:solidFill>
                </a:rPr>
                <a:t>Trust marks &amp; categories</a:t>
              </a:r>
              <a:endParaRPr lang="en-US" i="1" dirty="0">
                <a:solidFill>
                  <a:srgbClr val="003F5E"/>
                </a:solidFill>
              </a:endParaRPr>
            </a:p>
          </p:txBody>
        </p:sp>
        <p:sp>
          <p:nvSpPr>
            <p:cNvPr id="13" name="TextBox 12"/>
            <p:cNvSpPr txBox="1"/>
            <p:nvPr/>
          </p:nvSpPr>
          <p:spPr>
            <a:xfrm>
              <a:off x="5444741" y="1434498"/>
              <a:ext cx="1513170" cy="646331"/>
            </a:xfrm>
            <a:prstGeom prst="rect">
              <a:avLst/>
            </a:prstGeom>
            <a:noFill/>
          </p:spPr>
          <p:txBody>
            <a:bodyPr wrap="none" rtlCol="0">
              <a:spAutoFit/>
            </a:bodyPr>
            <a:lstStyle/>
            <a:p>
              <a:pPr algn="ctr"/>
              <a:r>
                <a:rPr lang="en-US" i="1" dirty="0" smtClean="0">
                  <a:solidFill>
                    <a:srgbClr val="003F5E"/>
                  </a:solidFill>
                </a:rPr>
                <a:t>Confederation</a:t>
              </a:r>
            </a:p>
            <a:p>
              <a:pPr algn="ctr"/>
              <a:r>
                <a:rPr lang="en-US" i="1" dirty="0" smtClean="0">
                  <a:solidFill>
                    <a:srgbClr val="003F5E"/>
                  </a:solidFill>
                </a:rPr>
                <a:t>‘eduGAIN’</a:t>
              </a:r>
              <a:endParaRPr lang="en-US" i="1" dirty="0">
                <a:solidFill>
                  <a:srgbClr val="003F5E"/>
                </a:solidFill>
              </a:endParaRPr>
            </a:p>
          </p:txBody>
        </p:sp>
        <p:sp>
          <p:nvSpPr>
            <p:cNvPr id="14" name="Curved Up Arrow 13"/>
            <p:cNvSpPr/>
            <p:nvPr/>
          </p:nvSpPr>
          <p:spPr>
            <a:xfrm flipV="1">
              <a:off x="7751118" y="2369958"/>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957911" y="1780757"/>
              <a:ext cx="2588337" cy="646331"/>
            </a:xfrm>
            <a:prstGeom prst="rect">
              <a:avLst/>
            </a:prstGeom>
            <a:noFill/>
          </p:spPr>
          <p:txBody>
            <a:bodyPr wrap="none" rtlCol="0">
              <a:spAutoFit/>
            </a:bodyPr>
            <a:lstStyle/>
            <a:p>
              <a:pPr algn="ctr"/>
              <a:r>
                <a:rPr lang="en-US" i="1" dirty="0" smtClean="0">
                  <a:solidFill>
                    <a:srgbClr val="003F5E"/>
                  </a:solidFill>
                </a:rPr>
                <a:t>Federation contract</a:t>
              </a:r>
            </a:p>
            <a:p>
              <a:pPr algn="ctr"/>
              <a:r>
                <a:rPr lang="en-US" i="1" dirty="0" smtClean="0">
                  <a:solidFill>
                    <a:srgbClr val="003F5E"/>
                  </a:solidFill>
                </a:rPr>
                <a:t>Data protection &amp; privacy</a:t>
              </a:r>
              <a:endParaRPr lang="en-US" i="1" dirty="0">
                <a:solidFill>
                  <a:srgbClr val="003F5E"/>
                </a:solidFill>
              </a:endParaRPr>
            </a:p>
          </p:txBody>
        </p:sp>
        <p:sp>
          <p:nvSpPr>
            <p:cNvPr id="7" name="Up-Down Arrow 6"/>
            <p:cNvSpPr/>
            <p:nvPr/>
          </p:nvSpPr>
          <p:spPr>
            <a:xfrm>
              <a:off x="9368287" y="3786988"/>
              <a:ext cx="345057" cy="762064"/>
            </a:xfrm>
            <a:prstGeom prst="upDown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713344" y="3701373"/>
              <a:ext cx="2455159" cy="646331"/>
            </a:xfrm>
            <a:prstGeom prst="rect">
              <a:avLst/>
            </a:prstGeom>
            <a:noFill/>
          </p:spPr>
          <p:txBody>
            <a:bodyPr wrap="none" rtlCol="0">
              <a:spAutoFit/>
            </a:bodyPr>
            <a:lstStyle/>
            <a:p>
              <a:r>
                <a:rPr lang="en-US" i="1" dirty="0" smtClean="0">
                  <a:solidFill>
                    <a:srgbClr val="003F5E"/>
                  </a:solidFill>
                </a:rPr>
                <a:t>Data</a:t>
              </a:r>
              <a:r>
                <a:rPr lang="en-US" i="1" dirty="0">
                  <a:solidFill>
                    <a:srgbClr val="003F5E"/>
                  </a:solidFill>
                </a:rPr>
                <a:t> </a:t>
              </a:r>
              <a:r>
                <a:rPr lang="en-US" i="1" dirty="0" smtClean="0">
                  <a:solidFill>
                    <a:srgbClr val="003F5E"/>
                  </a:solidFill>
                </a:rPr>
                <a:t>exchange</a:t>
              </a:r>
            </a:p>
            <a:p>
              <a:r>
                <a:rPr lang="en-US" i="1" dirty="0" smtClean="0">
                  <a:solidFill>
                    <a:srgbClr val="003F5E"/>
                  </a:solidFill>
                </a:rPr>
                <a:t>Infrastructure Commons</a:t>
              </a:r>
              <a:endParaRPr lang="en-US" i="1" dirty="0">
                <a:solidFill>
                  <a:srgbClr val="003F5E"/>
                </a:solidFill>
              </a:endParaRPr>
            </a:p>
          </p:txBody>
        </p:sp>
        <p:sp>
          <p:nvSpPr>
            <p:cNvPr id="20" name="Curved Up Arrow 19"/>
            <p:cNvSpPr/>
            <p:nvPr/>
          </p:nvSpPr>
          <p:spPr>
            <a:xfrm rot="2871596">
              <a:off x="7380184" y="405294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a:off x="8750379" y="5669226"/>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8215315" y="5842595"/>
              <a:ext cx="2305952" cy="646331"/>
            </a:xfrm>
            <a:prstGeom prst="rect">
              <a:avLst/>
            </a:prstGeom>
            <a:noFill/>
          </p:spPr>
          <p:txBody>
            <a:bodyPr wrap="none" rtlCol="0">
              <a:spAutoFit/>
            </a:bodyPr>
            <a:lstStyle/>
            <a:p>
              <a:pPr algn="ctr"/>
              <a:r>
                <a:rPr lang="en-US" i="1" dirty="0" smtClean="0">
                  <a:solidFill>
                    <a:srgbClr val="003F5E"/>
                  </a:solidFill>
                </a:rPr>
                <a:t>representation</a:t>
              </a:r>
              <a:br>
                <a:rPr lang="en-US" i="1" dirty="0" smtClean="0">
                  <a:solidFill>
                    <a:srgbClr val="003F5E"/>
                  </a:solidFill>
                </a:rPr>
              </a:br>
              <a:r>
                <a:rPr lang="en-US" i="1" dirty="0" smtClean="0">
                  <a:solidFill>
                    <a:srgbClr val="003F5E"/>
                  </a:solidFill>
                </a:rPr>
                <a:t>attribute source hiding</a:t>
              </a:r>
              <a:endParaRPr lang="en-US" i="1" dirty="0">
                <a:solidFill>
                  <a:srgbClr val="003F5E"/>
                </a:solidFill>
              </a:endParaRPr>
            </a:p>
          </p:txBody>
        </p:sp>
        <p:sp>
          <p:nvSpPr>
            <p:cNvPr id="23" name="Curved Up Arrow 22"/>
            <p:cNvSpPr/>
            <p:nvPr/>
          </p:nvSpPr>
          <p:spPr>
            <a:xfrm flipH="1">
              <a:off x="8750379" y="5666350"/>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55" y="4613542"/>
              <a:ext cx="2733942" cy="157795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5269756" y="4437935"/>
              <a:ext cx="1863139" cy="369332"/>
            </a:xfrm>
            <a:prstGeom prst="rect">
              <a:avLst/>
            </a:prstGeom>
            <a:noFill/>
          </p:spPr>
          <p:txBody>
            <a:bodyPr wrap="none" rtlCol="0">
              <a:spAutoFit/>
            </a:bodyPr>
            <a:lstStyle/>
            <a:p>
              <a:pPr algn="ctr"/>
              <a:r>
                <a:rPr lang="en-US" i="1" dirty="0" smtClean="0">
                  <a:solidFill>
                    <a:srgbClr val="003F5E"/>
                  </a:solidFill>
                </a:rPr>
                <a:t>Incident</a:t>
              </a:r>
              <a:r>
                <a:rPr lang="en-US" i="1" dirty="0">
                  <a:solidFill>
                    <a:srgbClr val="003F5E"/>
                  </a:solidFill>
                </a:rPr>
                <a:t> </a:t>
              </a:r>
              <a:r>
                <a:rPr lang="en-US" i="1" dirty="0" smtClean="0">
                  <a:solidFill>
                    <a:srgbClr val="003F5E"/>
                  </a:solidFill>
                </a:rPr>
                <a:t>Response</a:t>
              </a:r>
              <a:endParaRPr lang="en-US" i="1" dirty="0">
                <a:solidFill>
                  <a:srgbClr val="003F5E"/>
                </a:solidFill>
              </a:endParaRPr>
            </a:p>
          </p:txBody>
        </p:sp>
      </p:gr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092" y="5831660"/>
            <a:ext cx="3429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22225" y="5837176"/>
            <a:ext cx="375424" cy="584775"/>
          </a:xfrm>
          <a:prstGeom prst="rect">
            <a:avLst/>
          </a:prstGeom>
          <a:noFill/>
        </p:spPr>
        <p:txBody>
          <a:bodyPr wrap="none" rtlCol="0">
            <a:spAutoFit/>
          </a:bodyPr>
          <a:lstStyle/>
          <a:p>
            <a:r>
              <a:rPr lang="en-US" sz="3200" b="1" dirty="0" smtClean="0">
                <a:solidFill>
                  <a:srgbClr val="003F5E"/>
                </a:solidFill>
              </a:rPr>
              <a:t>?</a:t>
            </a:r>
            <a:endParaRPr lang="en-US" sz="3200" b="1" dirty="0">
              <a:solidFill>
                <a:srgbClr val="003F5E"/>
              </a:solidFill>
            </a:endParaRPr>
          </a:p>
        </p:txBody>
      </p:sp>
    </p:spTree>
    <p:extLst>
      <p:ext uri="{BB962C8B-B14F-4D97-AF65-F5344CB8AC3E}">
        <p14:creationId xmlns:p14="http://schemas.microsoft.com/office/powerpoint/2010/main" val="306412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351280"/>
            <a:ext cx="10909300" cy="5039360"/>
          </a:xfrm>
        </p:spPr>
        <p:txBody>
          <a:bodyPr>
            <a:normAutofit/>
          </a:bodyPr>
          <a:lstStyle/>
          <a:p>
            <a:r>
              <a:rPr lang="en-US" dirty="0" smtClean="0"/>
              <a:t>Are </a:t>
            </a:r>
            <a:r>
              <a:rPr lang="en-US" dirty="0" smtClean="0"/>
              <a:t>the assertions provided by the IdP true? </a:t>
            </a:r>
            <a:r>
              <a:rPr lang="en-US" dirty="0" smtClean="0"/>
              <a:t/>
            </a:r>
            <a:br>
              <a:rPr lang="en-US" dirty="0" smtClean="0"/>
            </a:br>
            <a:r>
              <a:rPr lang="en-US" dirty="0" smtClean="0"/>
              <a:t>At </a:t>
            </a:r>
            <a:r>
              <a:rPr lang="en-US" dirty="0" smtClean="0"/>
              <a:t>the time of issuance? At a later </a:t>
            </a:r>
            <a:r>
              <a:rPr lang="en-US" dirty="0" smtClean="0"/>
              <a:t>time - i.e</a:t>
            </a:r>
            <a:r>
              <a:rPr lang="en-US" dirty="0" smtClean="0"/>
              <a:t>. can they revoke, </a:t>
            </a:r>
            <a:r>
              <a:rPr lang="en-US" dirty="0" smtClean="0"/>
              <a:t>and will they notify you?</a:t>
            </a:r>
            <a:endParaRPr lang="en-US" dirty="0" smtClean="0"/>
          </a:p>
          <a:p>
            <a:endParaRPr lang="en-US" dirty="0" smtClean="0"/>
          </a:p>
          <a:p>
            <a:r>
              <a:rPr lang="en-US" dirty="0" smtClean="0"/>
              <a:t>How </a:t>
            </a:r>
            <a:r>
              <a:rPr lang="en-US" dirty="0" smtClean="0"/>
              <a:t>do you trust the IdP? Does the registrar (federation) assert the right trust marks for it? Will </a:t>
            </a:r>
            <a:r>
              <a:rPr lang="en-US" dirty="0" smtClean="0"/>
              <a:t>the federation support </a:t>
            </a:r>
            <a:r>
              <a:rPr lang="en-US" dirty="0" smtClean="0"/>
              <a:t>you in contacting the </a:t>
            </a:r>
            <a:r>
              <a:rPr lang="en-US" dirty="0" smtClean="0"/>
              <a:t>IdP, and the IdP in finding the end-user?</a:t>
            </a:r>
            <a:endParaRPr lang="en-US" dirty="0" smtClean="0"/>
          </a:p>
          <a:p>
            <a:endParaRPr lang="en-US" dirty="0" smtClean="0"/>
          </a:p>
          <a:p>
            <a:r>
              <a:rPr lang="en-US" dirty="0" smtClean="0"/>
              <a:t>Is </a:t>
            </a:r>
            <a:r>
              <a:rPr lang="en-US" dirty="0" smtClean="0"/>
              <a:t>the federation meta-data </a:t>
            </a:r>
            <a:r>
              <a:rPr lang="en-US" dirty="0" smtClean="0"/>
              <a:t>complete and understandable</a:t>
            </a:r>
            <a:r>
              <a:rPr lang="en-US" dirty="0" smtClean="0"/>
              <a:t>? </a:t>
            </a:r>
            <a:r>
              <a:rPr lang="en-US" dirty="0" smtClean="0"/>
              <a:t/>
            </a:r>
            <a:br>
              <a:rPr lang="en-US" dirty="0" smtClean="0"/>
            </a:br>
            <a:r>
              <a:rPr lang="en-US" dirty="0" smtClean="0"/>
              <a:t>Can </a:t>
            </a:r>
            <a:r>
              <a:rPr lang="en-US" dirty="0" smtClean="0"/>
              <a:t>you make sweeping </a:t>
            </a:r>
            <a:r>
              <a:rPr lang="en-US" dirty="0" smtClean="0"/>
              <a:t>trust statement for the whole federation or </a:t>
            </a:r>
            <a:br>
              <a:rPr lang="en-US" dirty="0" smtClean="0"/>
            </a:br>
            <a:r>
              <a:rPr lang="en-US" dirty="0" smtClean="0"/>
              <a:t>do </a:t>
            </a:r>
            <a:r>
              <a:rPr lang="en-US" dirty="0" smtClean="0"/>
              <a:t>you have to assess each and every </a:t>
            </a:r>
            <a:r>
              <a:rPr lang="en-US" dirty="0" smtClean="0"/>
              <a:t>IdP?</a:t>
            </a:r>
            <a:endParaRPr lang="en-US" dirty="0" smtClean="0"/>
          </a:p>
          <a:p>
            <a:endParaRPr lang="en-US" dirty="0" smtClean="0"/>
          </a:p>
          <a:p>
            <a:r>
              <a:rPr lang="en-US" dirty="0" smtClean="0"/>
              <a:t>Do </a:t>
            </a:r>
            <a:r>
              <a:rPr lang="en-US" dirty="0" smtClean="0"/>
              <a:t>you see </a:t>
            </a:r>
            <a:r>
              <a:rPr lang="en-US" dirty="0" smtClean="0"/>
              <a:t>the IdP you’re about to trust? Or do you just see a H&amp;S federation </a:t>
            </a:r>
            <a:r>
              <a:rPr lang="en-US" dirty="0" smtClean="0"/>
              <a:t>masking </a:t>
            </a:r>
            <a:r>
              <a:rPr lang="en-US" dirty="0" smtClean="0"/>
              <a:t>it? </a:t>
            </a:r>
            <a:br>
              <a:rPr lang="en-US" dirty="0" smtClean="0"/>
            </a:br>
            <a:r>
              <a:rPr lang="en-US" dirty="0" smtClean="0"/>
              <a:t>Or </a:t>
            </a:r>
            <a:r>
              <a:rPr lang="en-US" dirty="0" smtClean="0"/>
              <a:t>is </a:t>
            </a:r>
            <a:r>
              <a:rPr lang="en-US" dirty="0" smtClean="0"/>
              <a:t>it a user community, hiding all of the world recursively with </a:t>
            </a:r>
            <a:r>
              <a:rPr lang="en-US" dirty="0" smtClean="0"/>
              <a:t>an </a:t>
            </a:r>
            <a:r>
              <a:rPr lang="en-US" dirty="0" smtClean="0"/>
              <a:t>‘IdP-SP proxy’ </a:t>
            </a:r>
            <a:r>
              <a:rPr lang="en-US" dirty="0" smtClean="0"/>
              <a:t>setup?</a:t>
            </a:r>
            <a:br>
              <a:rPr lang="en-US" dirty="0" smtClean="0"/>
            </a:br>
            <a:r>
              <a:rPr lang="en-US" i="1" dirty="0" smtClean="0"/>
              <a:t>When an IdP-SP proxy does attribute assertion, you cannot see if these are the original </a:t>
            </a:r>
            <a:r>
              <a:rPr lang="en-US" i="1" dirty="0" smtClean="0"/>
              <a:t>attributes … what </a:t>
            </a:r>
            <a:r>
              <a:rPr lang="en-US" i="1" dirty="0" smtClean="0"/>
              <a:t>is the assurance given by the VO/community?</a:t>
            </a:r>
            <a:endParaRPr lang="en-US" i="1" dirty="0"/>
          </a:p>
        </p:txBody>
      </p:sp>
      <p:sp>
        <p:nvSpPr>
          <p:cNvPr id="4" name="Slide Number Placeholder 3"/>
          <p:cNvSpPr>
            <a:spLocks noGrp="1"/>
          </p:cNvSpPr>
          <p:nvPr>
            <p:ph type="sldNum" sz="quarter" idx="12"/>
          </p:nvPr>
        </p:nvSpPr>
        <p:spPr/>
        <p:txBody>
          <a:bodyPr/>
          <a:lstStyle/>
          <a:p>
            <a:pPr>
              <a:defRPr/>
            </a:pPr>
            <a:fld id="{8707FE4A-556E-4F0F-8EF8-9344DF831A1A}" type="slidenum">
              <a:rPr lang="en-US" smtClean="0"/>
              <a:pPr>
                <a:defRPr/>
              </a:pPr>
              <a:t>6</a:t>
            </a:fld>
            <a:endParaRPr lang="en-US"/>
          </a:p>
        </p:txBody>
      </p:sp>
      <p:sp>
        <p:nvSpPr>
          <p:cNvPr id="5" name="Title 4"/>
          <p:cNvSpPr>
            <a:spLocks noGrp="1"/>
          </p:cNvSpPr>
          <p:nvPr>
            <p:ph type="title"/>
          </p:nvPr>
        </p:nvSpPr>
        <p:spPr/>
        <p:txBody>
          <a:bodyPr/>
          <a:lstStyle/>
          <a:p>
            <a:r>
              <a:rPr lang="en-US" dirty="0" smtClean="0"/>
              <a:t>Assurance as an element of risk assessment</a:t>
            </a:r>
            <a:endParaRPr lang="en-US" dirty="0"/>
          </a:p>
        </p:txBody>
      </p:sp>
      <p:grpSp>
        <p:nvGrpSpPr>
          <p:cNvPr id="7" name="Group 6"/>
          <p:cNvGrpSpPr/>
          <p:nvPr/>
        </p:nvGrpSpPr>
        <p:grpSpPr>
          <a:xfrm>
            <a:off x="6201045" y="89546"/>
            <a:ext cx="4422999" cy="1132597"/>
            <a:chOff x="759124" y="1780758"/>
            <a:chExt cx="11005122" cy="4704798"/>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24" y="2279902"/>
              <a:ext cx="9911751" cy="35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rved Up Arrow 8"/>
            <p:cNvSpPr/>
            <p:nvPr/>
          </p:nvSpPr>
          <p:spPr>
            <a:xfrm>
              <a:off x="1276709" y="4471199"/>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10" name="TextBox 9"/>
            <p:cNvSpPr txBox="1"/>
            <p:nvPr/>
          </p:nvSpPr>
          <p:spPr>
            <a:xfrm>
              <a:off x="968450" y="4885044"/>
              <a:ext cx="1444642" cy="1022800"/>
            </a:xfrm>
            <a:prstGeom prst="rect">
              <a:avLst/>
            </a:prstGeom>
            <a:noFill/>
          </p:spPr>
          <p:txBody>
            <a:bodyPr wrap="none" rtlCol="0">
              <a:spAutoFit/>
            </a:bodyPr>
            <a:lstStyle/>
            <a:p>
              <a:pPr algn="ctr"/>
              <a:r>
                <a:rPr lang="en-US" sz="500" i="1" dirty="0" smtClean="0">
                  <a:solidFill>
                    <a:srgbClr val="003F5E"/>
                  </a:solidFill>
                </a:rPr>
                <a:t>Authenticators</a:t>
              </a:r>
            </a:p>
            <a:p>
              <a:pPr algn="ctr"/>
              <a:r>
                <a:rPr lang="en-US" sz="500" i="1" dirty="0" smtClean="0">
                  <a:solidFill>
                    <a:srgbClr val="003F5E"/>
                  </a:solidFill>
                </a:rPr>
                <a:t>Identity vetting</a:t>
              </a:r>
              <a:endParaRPr lang="en-US" sz="500" i="1" dirty="0">
                <a:solidFill>
                  <a:srgbClr val="003F5E"/>
                </a:solidFill>
              </a:endParaRPr>
            </a:p>
          </p:txBody>
        </p:sp>
        <p:sp>
          <p:nvSpPr>
            <p:cNvPr id="11" name="Curved Up Arrow 10"/>
            <p:cNvSpPr/>
            <p:nvPr/>
          </p:nvSpPr>
          <p:spPr>
            <a:xfrm>
              <a:off x="2724795" y="436790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12" name="TextBox 11"/>
            <p:cNvSpPr txBox="1"/>
            <p:nvPr/>
          </p:nvSpPr>
          <p:spPr>
            <a:xfrm>
              <a:off x="2492895" y="4749960"/>
              <a:ext cx="1544358" cy="1022800"/>
            </a:xfrm>
            <a:prstGeom prst="rect">
              <a:avLst/>
            </a:prstGeom>
            <a:noFill/>
          </p:spPr>
          <p:txBody>
            <a:bodyPr wrap="none" rtlCol="0">
              <a:spAutoFit/>
            </a:bodyPr>
            <a:lstStyle/>
            <a:p>
              <a:pPr algn="ctr"/>
              <a:r>
                <a:rPr lang="en-US" sz="500" i="1" dirty="0" err="1" smtClean="0">
                  <a:solidFill>
                    <a:srgbClr val="003F5E"/>
                  </a:solidFill>
                </a:rPr>
                <a:t>IdM</a:t>
              </a:r>
              <a:r>
                <a:rPr lang="en-US" sz="500" i="1" dirty="0" smtClean="0">
                  <a:solidFill>
                    <a:srgbClr val="003F5E"/>
                  </a:solidFill>
                </a:rPr>
                <a:t> Policy</a:t>
              </a:r>
            </a:p>
            <a:p>
              <a:pPr algn="ctr"/>
              <a:r>
                <a:rPr lang="en-US" sz="500" i="1" dirty="0" smtClean="0">
                  <a:solidFill>
                    <a:srgbClr val="003F5E"/>
                  </a:solidFill>
                </a:rPr>
                <a:t>Attribute release</a:t>
              </a:r>
              <a:endParaRPr lang="en-US" sz="500" i="1" dirty="0">
                <a:solidFill>
                  <a:srgbClr val="003F5E"/>
                </a:solidFill>
              </a:endParaRPr>
            </a:p>
          </p:txBody>
        </p:sp>
        <p:sp>
          <p:nvSpPr>
            <p:cNvPr id="13" name="Curved Up Arrow 12"/>
            <p:cNvSpPr/>
            <p:nvPr/>
          </p:nvSpPr>
          <p:spPr>
            <a:xfrm flipV="1">
              <a:off x="3742711" y="2533581"/>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14" name="TextBox 13"/>
            <p:cNvSpPr txBox="1"/>
            <p:nvPr/>
          </p:nvSpPr>
          <p:spPr>
            <a:xfrm>
              <a:off x="3200269" y="1944380"/>
              <a:ext cx="2086796" cy="1022800"/>
            </a:xfrm>
            <a:prstGeom prst="rect">
              <a:avLst/>
            </a:prstGeom>
            <a:noFill/>
          </p:spPr>
          <p:txBody>
            <a:bodyPr wrap="none" rtlCol="0">
              <a:spAutoFit/>
            </a:bodyPr>
            <a:lstStyle/>
            <a:p>
              <a:pPr algn="ctr"/>
              <a:r>
                <a:rPr lang="en-US" sz="500" i="1" dirty="0" smtClean="0">
                  <a:solidFill>
                    <a:srgbClr val="003F5E"/>
                  </a:solidFill>
                </a:rPr>
                <a:t>Federation contract</a:t>
              </a:r>
            </a:p>
            <a:p>
              <a:pPr algn="ctr"/>
              <a:r>
                <a:rPr lang="en-US" sz="500" i="1" dirty="0" smtClean="0">
                  <a:solidFill>
                    <a:srgbClr val="003F5E"/>
                  </a:solidFill>
                </a:rPr>
                <a:t>Trust marks &amp; categories</a:t>
              </a:r>
              <a:endParaRPr lang="en-US" sz="500" i="1" dirty="0">
                <a:solidFill>
                  <a:srgbClr val="003F5E"/>
                </a:solidFill>
              </a:endParaRPr>
            </a:p>
          </p:txBody>
        </p:sp>
        <p:sp>
          <p:nvSpPr>
            <p:cNvPr id="15" name="TextBox 14"/>
            <p:cNvSpPr txBox="1"/>
            <p:nvPr/>
          </p:nvSpPr>
          <p:spPr>
            <a:xfrm>
              <a:off x="5506921" y="2390178"/>
              <a:ext cx="1388805" cy="1022800"/>
            </a:xfrm>
            <a:prstGeom prst="rect">
              <a:avLst/>
            </a:prstGeom>
            <a:noFill/>
          </p:spPr>
          <p:txBody>
            <a:bodyPr wrap="none" rtlCol="0">
              <a:spAutoFit/>
            </a:bodyPr>
            <a:lstStyle/>
            <a:p>
              <a:pPr algn="ctr"/>
              <a:r>
                <a:rPr lang="en-US" sz="500" i="1" dirty="0" smtClean="0">
                  <a:solidFill>
                    <a:srgbClr val="003F5E"/>
                  </a:solidFill>
                </a:rPr>
                <a:t>Confederation</a:t>
              </a:r>
            </a:p>
            <a:p>
              <a:pPr algn="ctr"/>
              <a:r>
                <a:rPr lang="en-US" sz="500" i="1" dirty="0" smtClean="0">
                  <a:solidFill>
                    <a:srgbClr val="003F5E"/>
                  </a:solidFill>
                </a:rPr>
                <a:t>‘eduGAIN’</a:t>
              </a:r>
              <a:endParaRPr lang="en-US" sz="500" i="1" dirty="0">
                <a:solidFill>
                  <a:srgbClr val="003F5E"/>
                </a:solidFill>
              </a:endParaRPr>
            </a:p>
          </p:txBody>
        </p:sp>
        <p:sp>
          <p:nvSpPr>
            <p:cNvPr id="16" name="Curved Up Arrow 15"/>
            <p:cNvSpPr/>
            <p:nvPr/>
          </p:nvSpPr>
          <p:spPr>
            <a:xfrm flipV="1">
              <a:off x="7751118" y="2369958"/>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17" name="TextBox 16"/>
            <p:cNvSpPr txBox="1"/>
            <p:nvPr/>
          </p:nvSpPr>
          <p:spPr>
            <a:xfrm>
              <a:off x="7182750" y="1780758"/>
              <a:ext cx="2138649" cy="1022800"/>
            </a:xfrm>
            <a:prstGeom prst="rect">
              <a:avLst/>
            </a:prstGeom>
            <a:noFill/>
          </p:spPr>
          <p:txBody>
            <a:bodyPr wrap="none" rtlCol="0">
              <a:spAutoFit/>
            </a:bodyPr>
            <a:lstStyle/>
            <a:p>
              <a:pPr algn="ctr"/>
              <a:r>
                <a:rPr lang="en-US" sz="500" i="1" dirty="0" smtClean="0">
                  <a:solidFill>
                    <a:srgbClr val="003F5E"/>
                  </a:solidFill>
                </a:rPr>
                <a:t>Federation contract</a:t>
              </a:r>
            </a:p>
            <a:p>
              <a:pPr algn="ctr"/>
              <a:r>
                <a:rPr lang="en-US" sz="500" i="1" dirty="0" smtClean="0">
                  <a:solidFill>
                    <a:srgbClr val="003F5E"/>
                  </a:solidFill>
                </a:rPr>
                <a:t>Data protection &amp; privacy</a:t>
              </a:r>
              <a:endParaRPr lang="en-US" sz="500" i="1" dirty="0">
                <a:solidFill>
                  <a:srgbClr val="003F5E"/>
                </a:solidFill>
              </a:endParaRPr>
            </a:p>
          </p:txBody>
        </p:sp>
        <p:sp>
          <p:nvSpPr>
            <p:cNvPr id="18" name="Up-Down Arrow 17"/>
            <p:cNvSpPr/>
            <p:nvPr/>
          </p:nvSpPr>
          <p:spPr>
            <a:xfrm>
              <a:off x="9368287" y="3786988"/>
              <a:ext cx="345057" cy="762064"/>
            </a:xfrm>
            <a:prstGeom prst="upDown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9" name="TextBox 18"/>
            <p:cNvSpPr txBox="1"/>
            <p:nvPr/>
          </p:nvSpPr>
          <p:spPr>
            <a:xfrm>
              <a:off x="9713344" y="3053287"/>
              <a:ext cx="2050902" cy="1022800"/>
            </a:xfrm>
            <a:prstGeom prst="rect">
              <a:avLst/>
            </a:prstGeom>
            <a:noFill/>
          </p:spPr>
          <p:txBody>
            <a:bodyPr wrap="none" rtlCol="0">
              <a:spAutoFit/>
            </a:bodyPr>
            <a:lstStyle/>
            <a:p>
              <a:r>
                <a:rPr lang="en-US" sz="500" i="1" dirty="0" smtClean="0">
                  <a:solidFill>
                    <a:srgbClr val="003F5E"/>
                  </a:solidFill>
                </a:rPr>
                <a:t>Data</a:t>
              </a:r>
              <a:r>
                <a:rPr lang="en-US" sz="500" i="1" dirty="0">
                  <a:solidFill>
                    <a:srgbClr val="003F5E"/>
                  </a:solidFill>
                </a:rPr>
                <a:t> </a:t>
              </a:r>
              <a:r>
                <a:rPr lang="en-US" sz="500" i="1" dirty="0" smtClean="0">
                  <a:solidFill>
                    <a:srgbClr val="003F5E"/>
                  </a:solidFill>
                </a:rPr>
                <a:t>exchange</a:t>
              </a:r>
            </a:p>
            <a:p>
              <a:r>
                <a:rPr lang="en-US" sz="500" i="1" dirty="0" smtClean="0">
                  <a:solidFill>
                    <a:srgbClr val="003F5E"/>
                  </a:solidFill>
                </a:rPr>
                <a:t>Infrastructure Commons</a:t>
              </a:r>
              <a:endParaRPr lang="en-US" sz="500" i="1" dirty="0">
                <a:solidFill>
                  <a:srgbClr val="003F5E"/>
                </a:solidFill>
              </a:endParaRPr>
            </a:p>
          </p:txBody>
        </p:sp>
        <p:sp>
          <p:nvSpPr>
            <p:cNvPr id="20" name="Curved Up Arrow 19"/>
            <p:cNvSpPr/>
            <p:nvPr/>
          </p:nvSpPr>
          <p:spPr>
            <a:xfrm rot="2871596">
              <a:off x="7380184" y="405294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21" name="Curved Up Arrow 20"/>
            <p:cNvSpPr/>
            <p:nvPr/>
          </p:nvSpPr>
          <p:spPr>
            <a:xfrm>
              <a:off x="8750379" y="5669226"/>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sp>
          <p:nvSpPr>
            <p:cNvPr id="22" name="TextBox 21"/>
            <p:cNvSpPr txBox="1"/>
            <p:nvPr/>
          </p:nvSpPr>
          <p:spPr>
            <a:xfrm>
              <a:off x="8396688" y="5462756"/>
              <a:ext cx="1943209" cy="1022800"/>
            </a:xfrm>
            <a:prstGeom prst="rect">
              <a:avLst/>
            </a:prstGeom>
            <a:noFill/>
          </p:spPr>
          <p:txBody>
            <a:bodyPr wrap="none" rtlCol="0">
              <a:spAutoFit/>
            </a:bodyPr>
            <a:lstStyle/>
            <a:p>
              <a:pPr algn="ctr"/>
              <a:r>
                <a:rPr lang="en-US" sz="500" i="1" dirty="0" smtClean="0">
                  <a:solidFill>
                    <a:srgbClr val="003F5E"/>
                  </a:solidFill>
                </a:rPr>
                <a:t>representation</a:t>
              </a:r>
              <a:br>
                <a:rPr lang="en-US" sz="500" i="1" dirty="0" smtClean="0">
                  <a:solidFill>
                    <a:srgbClr val="003F5E"/>
                  </a:solidFill>
                </a:rPr>
              </a:br>
              <a:r>
                <a:rPr lang="en-US" sz="500" i="1" dirty="0" smtClean="0">
                  <a:solidFill>
                    <a:srgbClr val="003F5E"/>
                  </a:solidFill>
                </a:rPr>
                <a:t>attribute source hiding</a:t>
              </a:r>
              <a:endParaRPr lang="en-US" sz="500" i="1" dirty="0">
                <a:solidFill>
                  <a:srgbClr val="003F5E"/>
                </a:solidFill>
              </a:endParaRPr>
            </a:p>
          </p:txBody>
        </p:sp>
        <p:sp>
          <p:nvSpPr>
            <p:cNvPr id="23" name="Curved Up Arrow 22"/>
            <p:cNvSpPr/>
            <p:nvPr/>
          </p:nvSpPr>
          <p:spPr>
            <a:xfrm flipH="1">
              <a:off x="8750379" y="5666350"/>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endParaRPr>
            </a:p>
          </p:txBody>
        </p:sp>
      </p:grpSp>
    </p:spTree>
    <p:extLst>
      <p:ext uri="{BB962C8B-B14F-4D97-AF65-F5344CB8AC3E}">
        <p14:creationId xmlns:p14="http://schemas.microsoft.com/office/powerpoint/2010/main" val="188626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550" indent="0">
              <a:buNone/>
            </a:pPr>
            <a:r>
              <a:rPr lang="en-GB" b="1" dirty="0" smtClean="0">
                <a:solidFill>
                  <a:srgbClr val="003F5E"/>
                </a:solidFill>
              </a:rPr>
              <a:t>Service providers (‘relying parties’) absorb almost all of the residual risk </a:t>
            </a:r>
            <a:br>
              <a:rPr lang="en-GB" b="1" dirty="0" smtClean="0">
                <a:solidFill>
                  <a:srgbClr val="003F5E"/>
                </a:solidFill>
              </a:rPr>
            </a:br>
            <a:r>
              <a:rPr lang="en-GB" b="1" dirty="0" smtClean="0">
                <a:solidFill>
                  <a:srgbClr val="003F5E"/>
                </a:solidFill>
              </a:rPr>
              <a:t>– as they host and manage resources under threat</a:t>
            </a:r>
          </a:p>
          <a:p>
            <a:pPr marL="82550" indent="0">
              <a:buNone/>
            </a:pPr>
            <a:endParaRPr lang="en-GB" dirty="0" smtClean="0">
              <a:solidFill>
                <a:srgbClr val="003F5E"/>
              </a:solidFill>
            </a:endParaRPr>
          </a:p>
          <a:p>
            <a:r>
              <a:rPr lang="en-GB" dirty="0" smtClean="0">
                <a:solidFill>
                  <a:srgbClr val="F57B20"/>
                </a:solidFill>
              </a:rPr>
              <a:t>Sources of ‘subject authority’ should</a:t>
            </a:r>
            <a:br>
              <a:rPr lang="en-GB" dirty="0" smtClean="0">
                <a:solidFill>
                  <a:srgbClr val="F57B20"/>
                </a:solidFill>
              </a:rPr>
            </a:br>
            <a:r>
              <a:rPr lang="en-GB" b="1" dirty="0" smtClean="0">
                <a:solidFill>
                  <a:srgbClr val="F57B20"/>
                </a:solidFill>
              </a:rPr>
              <a:t>align with RP interests </a:t>
            </a:r>
            <a:r>
              <a:rPr lang="en-GB" dirty="0" smtClean="0">
                <a:solidFill>
                  <a:srgbClr val="F57B20"/>
                </a:solidFill>
              </a:rPr>
              <a:t>to be useful</a:t>
            </a:r>
          </a:p>
          <a:p>
            <a:r>
              <a:rPr lang="en-GB" dirty="0" smtClean="0">
                <a:solidFill>
                  <a:srgbClr val="F57B20"/>
                </a:solidFill>
              </a:rPr>
              <a:t>RP must have policy controls to </a:t>
            </a:r>
            <a:br>
              <a:rPr lang="en-GB" dirty="0" smtClean="0">
                <a:solidFill>
                  <a:srgbClr val="F57B20"/>
                </a:solidFill>
              </a:rPr>
            </a:br>
            <a:r>
              <a:rPr lang="en-GB" b="1" dirty="0" smtClean="0">
                <a:solidFill>
                  <a:srgbClr val="F57B20"/>
                </a:solidFill>
              </a:rPr>
              <a:t>compose sources of authority</a:t>
            </a:r>
          </a:p>
          <a:p>
            <a:r>
              <a:rPr lang="en-GB" dirty="0" smtClean="0">
                <a:solidFill>
                  <a:srgbClr val="F57B20"/>
                </a:solidFill>
              </a:rPr>
              <a:t>RP must be </a:t>
            </a:r>
            <a:r>
              <a:rPr lang="en-GB" b="1" dirty="0" smtClean="0">
                <a:solidFill>
                  <a:srgbClr val="F57B20"/>
                </a:solidFill>
              </a:rPr>
              <a:t>equipped with </a:t>
            </a:r>
            <a:br>
              <a:rPr lang="en-GB" b="1" dirty="0" smtClean="0">
                <a:solidFill>
                  <a:srgbClr val="F57B20"/>
                </a:solidFill>
              </a:rPr>
            </a:br>
            <a:r>
              <a:rPr lang="en-GB" b="1" dirty="0" smtClean="0">
                <a:solidFill>
                  <a:srgbClr val="F57B20"/>
                </a:solidFill>
              </a:rPr>
              <a:t>effective controls </a:t>
            </a:r>
            <a:r>
              <a:rPr lang="en-GB" dirty="0" smtClean="0">
                <a:solidFill>
                  <a:srgbClr val="F57B20"/>
                </a:solidFill>
              </a:rPr>
              <a:t>to mitigate risks</a:t>
            </a:r>
          </a:p>
          <a:p>
            <a:endParaRPr lang="en-GB" dirty="0" smtClean="0">
              <a:solidFill>
                <a:srgbClr val="003F5E"/>
              </a:solidFill>
            </a:endParaRPr>
          </a:p>
          <a:p>
            <a:endParaRPr lang="en-GB" dirty="0" smtClean="0">
              <a:solidFill>
                <a:srgbClr val="003F5E"/>
              </a:solidFill>
            </a:endParaRPr>
          </a:p>
          <a:p>
            <a:pPr marL="0" indent="0">
              <a:buNone/>
            </a:pPr>
            <a:r>
              <a:rPr lang="en-GB" dirty="0" smtClean="0">
                <a:solidFill>
                  <a:srgbClr val="003F5E"/>
                </a:solidFill>
              </a:rPr>
              <a:t>To </a:t>
            </a:r>
            <a:r>
              <a:rPr lang="en-GB" i="1" dirty="0" smtClean="0">
                <a:solidFill>
                  <a:srgbClr val="003F5E"/>
                </a:solidFill>
              </a:rPr>
              <a:t>make </a:t>
            </a:r>
            <a:r>
              <a:rPr lang="en-GB" dirty="0" smtClean="0">
                <a:solidFill>
                  <a:srgbClr val="003F5E"/>
                </a:solidFill>
              </a:rPr>
              <a:t>the risk assessment, you need to ‘predict’ the behaviour of others action chain: </a:t>
            </a:r>
            <a:br>
              <a:rPr lang="en-GB" dirty="0" smtClean="0">
                <a:solidFill>
                  <a:srgbClr val="003F5E"/>
                </a:solidFill>
              </a:rPr>
            </a:br>
            <a:r>
              <a:rPr lang="en-GB" dirty="0" smtClean="0">
                <a:solidFill>
                  <a:srgbClr val="003F5E"/>
                </a:solidFill>
              </a:rPr>
              <a:t>Home organisation, its IdP, Federation Operators, Attribute Authorities, peer service providers</a:t>
            </a:r>
            <a:endParaRPr lang="en-GB" dirty="0">
              <a:solidFill>
                <a:srgbClr val="003F5E"/>
              </a:solidFill>
            </a:endParaRPr>
          </a:p>
        </p:txBody>
      </p:sp>
      <p:sp>
        <p:nvSpPr>
          <p:cNvPr id="3" name="Title 2"/>
          <p:cNvSpPr>
            <a:spLocks noGrp="1"/>
          </p:cNvSpPr>
          <p:nvPr>
            <p:ph type="title"/>
          </p:nvPr>
        </p:nvSpPr>
        <p:spPr/>
        <p:txBody>
          <a:bodyPr/>
          <a:lstStyle/>
          <a:p>
            <a:r>
              <a:rPr lang="en-US" dirty="0" smtClean="0"/>
              <a:t>Relying Parties as a Defining Element?</a:t>
            </a:r>
            <a:endParaRPr lang="en-US" dirty="0"/>
          </a:p>
        </p:txBody>
      </p:sp>
      <p:sp>
        <p:nvSpPr>
          <p:cNvPr id="5" name="TextBox 4"/>
          <p:cNvSpPr txBox="1"/>
          <p:nvPr/>
        </p:nvSpPr>
        <p:spPr>
          <a:xfrm>
            <a:off x="7340608" y="6439021"/>
            <a:ext cx="4295022" cy="307777"/>
          </a:xfrm>
          <a:prstGeom prst="rect">
            <a:avLst/>
          </a:prstGeom>
          <a:noFill/>
        </p:spPr>
        <p:txBody>
          <a:bodyPr wrap="none" rtlCol="0">
            <a:spAutoFit/>
          </a:bodyPr>
          <a:lstStyle/>
          <a:p>
            <a:r>
              <a:rPr lang="en-US" sz="1400" i="1" dirty="0">
                <a:solidFill>
                  <a:schemeClr val="tx1">
                    <a:lumMod val="50000"/>
                    <a:lumOff val="50000"/>
                  </a:schemeClr>
                </a:solidFill>
                <a:latin typeface="+mj-lt"/>
              </a:rPr>
              <a:t>source: </a:t>
            </a:r>
            <a:r>
              <a:rPr lang="en-US" sz="1400" i="1" dirty="0" err="1" smtClean="0">
                <a:solidFill>
                  <a:schemeClr val="tx1">
                    <a:lumMod val="50000"/>
                    <a:lumOff val="50000"/>
                  </a:schemeClr>
                </a:solidFill>
                <a:latin typeface="+mj-lt"/>
              </a:rPr>
              <a:t>NorthWood</a:t>
            </a:r>
            <a:r>
              <a:rPr lang="en-US" sz="1400" i="1" dirty="0" smtClean="0">
                <a:solidFill>
                  <a:schemeClr val="tx1">
                    <a:lumMod val="50000"/>
                    <a:lumOff val="50000"/>
                  </a:schemeClr>
                </a:solidFill>
                <a:latin typeface="+mj-lt"/>
              </a:rPr>
              <a:t> LAN party 7 - http</a:t>
            </a:r>
            <a:r>
              <a:rPr lang="en-US" sz="1400" i="1" dirty="0">
                <a:solidFill>
                  <a:schemeClr val="tx1">
                    <a:lumMod val="50000"/>
                    <a:lumOff val="50000"/>
                  </a:schemeClr>
                </a:solidFill>
                <a:latin typeface="+mj-lt"/>
              </a:rPr>
              <a:t>://www.linuxno.de</a:t>
            </a:r>
            <a:r>
              <a:rPr lang="en-US" sz="1400" i="1" dirty="0" smtClean="0">
                <a:solidFill>
                  <a:schemeClr val="tx1">
                    <a:lumMod val="50000"/>
                    <a:lumOff val="50000"/>
                  </a:schemeClr>
                </a:solidFill>
                <a:latin typeface="+mj-lt"/>
              </a:rPr>
              <a:t>/</a:t>
            </a:r>
            <a:endParaRPr lang="en-US" sz="1400" i="1" dirty="0">
              <a:solidFill>
                <a:schemeClr val="tx1">
                  <a:lumMod val="50000"/>
                  <a:lumOff val="50000"/>
                </a:schemeClr>
              </a:solidFill>
              <a:latin typeface="+mj-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385" y="1394062"/>
            <a:ext cx="2853939" cy="38896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385" y="229939"/>
            <a:ext cx="1179671" cy="96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21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82603" y="1292543"/>
            <a:ext cx="5514975" cy="823912"/>
          </a:xfrm>
        </p:spPr>
        <p:txBody>
          <a:bodyPr>
            <a:normAutofit/>
          </a:bodyPr>
          <a:lstStyle/>
          <a:p>
            <a:r>
              <a:rPr lang="en-US" sz="2000" dirty="0" smtClean="0"/>
              <a:t>Formal and ITSM approaches</a:t>
            </a:r>
            <a:endParaRPr lang="en-US" sz="2000" dirty="0"/>
          </a:p>
        </p:txBody>
      </p:sp>
      <p:sp>
        <p:nvSpPr>
          <p:cNvPr id="10" name="Content Placeholder 9"/>
          <p:cNvSpPr>
            <a:spLocks noGrp="1"/>
          </p:cNvSpPr>
          <p:nvPr>
            <p:ph sz="half" idx="2"/>
          </p:nvPr>
        </p:nvSpPr>
        <p:spPr>
          <a:xfrm>
            <a:off x="434341" y="2100584"/>
            <a:ext cx="5601336" cy="4277356"/>
          </a:xfrm>
        </p:spPr>
        <p:txBody>
          <a:bodyPr>
            <a:normAutofit/>
          </a:bodyPr>
          <a:lstStyle/>
          <a:p>
            <a:r>
              <a:rPr lang="en-US" dirty="0" smtClean="0"/>
              <a:t>ISO 27000 series </a:t>
            </a:r>
            <a:r>
              <a:rPr lang="en-US" dirty="0" smtClean="0"/>
              <a:t>compliance</a:t>
            </a:r>
          </a:p>
          <a:p>
            <a:r>
              <a:rPr lang="en-US" dirty="0" smtClean="0"/>
              <a:t>ISO </a:t>
            </a:r>
            <a:r>
              <a:rPr lang="en-US" dirty="0" smtClean="0"/>
              <a:t>29115 </a:t>
            </a:r>
            <a:br>
              <a:rPr lang="en-US" dirty="0" smtClean="0"/>
            </a:br>
            <a:r>
              <a:rPr lang="en-US" dirty="0" smtClean="0"/>
              <a:t>(NIST SP800-63, OMB M0404, OECD, </a:t>
            </a:r>
            <a:r>
              <a:rPr lang="en-US" dirty="0" err="1" smtClean="0"/>
              <a:t>Kantara</a:t>
            </a:r>
            <a:r>
              <a:rPr lang="en-US" dirty="0" smtClean="0"/>
              <a:t>)</a:t>
            </a:r>
          </a:p>
          <a:p>
            <a:r>
              <a:rPr lang="en-US" dirty="0" smtClean="0"/>
              <a:t>Assessment Frameworks </a:t>
            </a:r>
            <a:br>
              <a:rPr lang="en-US" dirty="0" smtClean="0"/>
            </a:br>
            <a:r>
              <a:rPr lang="en-US" dirty="0" smtClean="0"/>
              <a:t>(RFC 3647, </a:t>
            </a:r>
            <a:r>
              <a:rPr lang="en-US" dirty="0"/>
              <a:t>ISO27002, SP800-53)</a:t>
            </a:r>
            <a:endParaRPr lang="en-US" dirty="0" smtClean="0"/>
          </a:p>
          <a:p>
            <a:r>
              <a:rPr lang="en-US" dirty="0" smtClean="0"/>
              <a:t>External, periodic, independent audits</a:t>
            </a:r>
          </a:p>
          <a:p>
            <a:r>
              <a:rPr lang="en-US" dirty="0" smtClean="0"/>
              <a:t>Risk-based, multi-layer classifications</a:t>
            </a:r>
          </a:p>
          <a:p>
            <a:pPr marL="0" indent="0">
              <a:buNone/>
            </a:pPr>
            <a:r>
              <a:rPr lang="en-US" b="1" dirty="0" smtClean="0">
                <a:solidFill>
                  <a:srgbClr val="F57A1E"/>
                </a:solidFill>
              </a:rPr>
              <a:t>But also</a:t>
            </a:r>
          </a:p>
          <a:p>
            <a:r>
              <a:rPr lang="en-US" dirty="0" smtClean="0"/>
              <a:t>Costly, suitable mostly for large legal entities</a:t>
            </a:r>
          </a:p>
          <a:p>
            <a:r>
              <a:rPr lang="en-US" dirty="0" smtClean="0"/>
              <a:t>Depends often on regulatory pressure, so different in each country, even the mere specs</a:t>
            </a:r>
          </a:p>
        </p:txBody>
      </p:sp>
      <p:sp>
        <p:nvSpPr>
          <p:cNvPr id="11" name="Text Placeholder 10"/>
          <p:cNvSpPr>
            <a:spLocks noGrp="1"/>
          </p:cNvSpPr>
          <p:nvPr>
            <p:ph type="body" sz="quarter" idx="3"/>
          </p:nvPr>
        </p:nvSpPr>
        <p:spPr>
          <a:xfrm>
            <a:off x="6172202" y="1292543"/>
            <a:ext cx="5183188" cy="823912"/>
          </a:xfrm>
        </p:spPr>
        <p:txBody>
          <a:bodyPr>
            <a:normAutofit/>
          </a:bodyPr>
          <a:lstStyle/>
          <a:p>
            <a:r>
              <a:rPr lang="en-US" sz="2000" dirty="0" smtClean="0"/>
              <a:t>Prevalent e-Infrastructure and RI approaches</a:t>
            </a:r>
            <a:endParaRPr lang="en-US" sz="2000" dirty="0"/>
          </a:p>
        </p:txBody>
      </p:sp>
      <p:sp>
        <p:nvSpPr>
          <p:cNvPr id="12" name="Content Placeholder 11"/>
          <p:cNvSpPr>
            <a:spLocks noGrp="1"/>
          </p:cNvSpPr>
          <p:nvPr>
            <p:ph sz="quarter" idx="4"/>
          </p:nvPr>
        </p:nvSpPr>
        <p:spPr>
          <a:xfrm>
            <a:off x="6172202" y="2116454"/>
            <a:ext cx="5183188" cy="4250056"/>
          </a:xfrm>
        </p:spPr>
        <p:txBody>
          <a:bodyPr>
            <a:normAutofit/>
          </a:bodyPr>
          <a:lstStyle/>
          <a:p>
            <a:r>
              <a:rPr lang="en-US" dirty="0" smtClean="0"/>
              <a:t>Standards-inspired frameworks</a:t>
            </a:r>
          </a:p>
          <a:p>
            <a:r>
              <a:rPr lang="en-US" dirty="0" smtClean="0"/>
              <a:t>Community standards (IGTF Assurance Profiles, GEANT Federation Template)</a:t>
            </a:r>
          </a:p>
          <a:p>
            <a:r>
              <a:rPr lang="en-US" dirty="0" smtClean="0"/>
              <a:t>Self-assessment and peer review</a:t>
            </a:r>
          </a:p>
          <a:p>
            <a:r>
              <a:rPr lang="en-US" dirty="0" smtClean="0"/>
              <a:t>Single </a:t>
            </a:r>
            <a:r>
              <a:rPr lang="en-US" dirty="0" smtClean="0"/>
              <a:t>or </a:t>
            </a:r>
            <a:r>
              <a:rPr lang="en-US" dirty="0" smtClean="0"/>
              <a:t>baselined </a:t>
            </a:r>
            <a:r>
              <a:rPr lang="en-US" dirty="0" smtClean="0"/>
              <a:t>classification of </a:t>
            </a:r>
            <a:r>
              <a:rPr lang="en-US" dirty="0" smtClean="0"/>
              <a:t>risk</a:t>
            </a:r>
          </a:p>
          <a:p>
            <a:r>
              <a:rPr lang="en-US" dirty="0"/>
              <a:t>Personal trust </a:t>
            </a:r>
            <a:r>
              <a:rPr lang="en-US" dirty="0" smtClean="0"/>
              <a:t>groups</a:t>
            </a:r>
            <a:endParaRPr lang="en-US" dirty="0" smtClean="0"/>
          </a:p>
          <a:p>
            <a:pPr marL="0" indent="0">
              <a:buNone/>
            </a:pPr>
            <a:r>
              <a:rPr lang="en-US" b="1" dirty="0" smtClean="0">
                <a:solidFill>
                  <a:srgbClr val="F57A1E"/>
                </a:solidFill>
              </a:rPr>
              <a:t>But also</a:t>
            </a:r>
          </a:p>
          <a:p>
            <a:r>
              <a:rPr lang="en-US" dirty="0" smtClean="0"/>
              <a:t>‘blind’ trust (framework-only models, eduGAIN declaration)</a:t>
            </a:r>
          </a:p>
          <a:p>
            <a:r>
              <a:rPr lang="en-US" dirty="0" smtClean="0"/>
              <a:t>sometimes no trust definition at all </a:t>
            </a:r>
            <a:br>
              <a:rPr lang="en-US" dirty="0" smtClean="0"/>
            </a:br>
            <a:r>
              <a:rPr lang="en-US" dirty="0" smtClean="0"/>
              <a:t>(in a ‘non-intervention’ </a:t>
            </a:r>
            <a:r>
              <a:rPr lang="en-US" dirty="0" smtClean="0"/>
              <a:t>mode)</a:t>
            </a:r>
            <a:endParaRPr lang="en-US" dirty="0" smtClean="0"/>
          </a:p>
        </p:txBody>
      </p:sp>
      <p:sp>
        <p:nvSpPr>
          <p:cNvPr id="4" name="Slide Number Placeholder 3"/>
          <p:cNvSpPr>
            <a:spLocks noGrp="1"/>
          </p:cNvSpPr>
          <p:nvPr>
            <p:ph type="sldNum" sz="quarter" idx="12"/>
          </p:nvPr>
        </p:nvSpPr>
        <p:spPr/>
        <p:txBody>
          <a:bodyPr/>
          <a:lstStyle/>
          <a:p>
            <a:pPr>
              <a:defRPr/>
            </a:pPr>
            <a:fld id="{8707FE4A-556E-4F0F-8EF8-9344DF831A1A}" type="slidenum">
              <a:rPr lang="en-US" smtClean="0"/>
              <a:pPr>
                <a:defRPr/>
              </a:pPr>
              <a:t>8</a:t>
            </a:fld>
            <a:endParaRPr lang="en-US"/>
          </a:p>
        </p:txBody>
      </p:sp>
      <p:sp>
        <p:nvSpPr>
          <p:cNvPr id="5" name="Title 4"/>
          <p:cNvSpPr>
            <a:spLocks noGrp="1"/>
          </p:cNvSpPr>
          <p:nvPr>
            <p:ph type="title"/>
          </p:nvPr>
        </p:nvSpPr>
        <p:spPr/>
        <p:txBody>
          <a:bodyPr/>
          <a:lstStyle/>
          <a:p>
            <a:r>
              <a:rPr lang="en-US" dirty="0" smtClean="0"/>
              <a:t>Expressing trust and assurance in different, complementary ways</a:t>
            </a:r>
            <a:endParaRPr lang="en-US" dirty="0"/>
          </a:p>
        </p:txBody>
      </p:sp>
    </p:spTree>
    <p:extLst>
      <p:ext uri="{BB962C8B-B14F-4D97-AF65-F5344CB8AC3E}">
        <p14:creationId xmlns:p14="http://schemas.microsoft.com/office/powerpoint/2010/main" val="1703968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576E6A-F32A-4612-884C-86870357C6B4}" type="slidenum">
              <a:rPr lang="en-GB" smtClean="0"/>
              <a:t>9</a:t>
            </a:fld>
            <a:endParaRPr lang="en-GB"/>
          </a:p>
        </p:txBody>
      </p:sp>
      <p:pic>
        <p:nvPicPr>
          <p:cNvPr id="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4" y="2279902"/>
            <a:ext cx="9911751" cy="35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urved Up Arrow 31"/>
          <p:cNvSpPr/>
          <p:nvPr/>
        </p:nvSpPr>
        <p:spPr>
          <a:xfrm>
            <a:off x="1276709" y="4471199"/>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883920" y="4885042"/>
            <a:ext cx="1613711" cy="646331"/>
          </a:xfrm>
          <a:prstGeom prst="rect">
            <a:avLst/>
          </a:prstGeom>
          <a:noFill/>
        </p:spPr>
        <p:txBody>
          <a:bodyPr wrap="none" rtlCol="0">
            <a:spAutoFit/>
          </a:bodyPr>
          <a:lstStyle/>
          <a:p>
            <a:pPr algn="ctr"/>
            <a:r>
              <a:rPr lang="en-US" i="1" dirty="0" smtClean="0">
                <a:solidFill>
                  <a:srgbClr val="003F5E"/>
                </a:solidFill>
              </a:rPr>
              <a:t>Authenticators</a:t>
            </a:r>
          </a:p>
          <a:p>
            <a:pPr algn="ctr"/>
            <a:r>
              <a:rPr lang="en-US" i="1" dirty="0" smtClean="0">
                <a:solidFill>
                  <a:srgbClr val="003F5E"/>
                </a:solidFill>
              </a:rPr>
              <a:t>Identity vetting</a:t>
            </a:r>
            <a:endParaRPr lang="en-US" i="1" dirty="0">
              <a:solidFill>
                <a:srgbClr val="003F5E"/>
              </a:solidFill>
            </a:endParaRPr>
          </a:p>
        </p:txBody>
      </p:sp>
      <p:sp>
        <p:nvSpPr>
          <p:cNvPr id="34" name="Curved Up Arrow 33"/>
          <p:cNvSpPr/>
          <p:nvPr/>
        </p:nvSpPr>
        <p:spPr>
          <a:xfrm>
            <a:off x="2724795" y="436790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2394295" y="4749961"/>
            <a:ext cx="1741567" cy="646331"/>
          </a:xfrm>
          <a:prstGeom prst="rect">
            <a:avLst/>
          </a:prstGeom>
          <a:noFill/>
        </p:spPr>
        <p:txBody>
          <a:bodyPr wrap="none" rtlCol="0">
            <a:spAutoFit/>
          </a:bodyPr>
          <a:lstStyle/>
          <a:p>
            <a:pPr algn="ctr"/>
            <a:r>
              <a:rPr lang="en-US" i="1" dirty="0" err="1" smtClean="0">
                <a:solidFill>
                  <a:srgbClr val="003F5E"/>
                </a:solidFill>
              </a:rPr>
              <a:t>IdM</a:t>
            </a:r>
            <a:r>
              <a:rPr lang="en-US" i="1" dirty="0" smtClean="0">
                <a:solidFill>
                  <a:srgbClr val="003F5E"/>
                </a:solidFill>
              </a:rPr>
              <a:t> Policy</a:t>
            </a:r>
          </a:p>
          <a:p>
            <a:pPr algn="ctr"/>
            <a:r>
              <a:rPr lang="en-US" i="1" dirty="0" smtClean="0">
                <a:solidFill>
                  <a:srgbClr val="003F5E"/>
                </a:solidFill>
              </a:rPr>
              <a:t>Attribute release</a:t>
            </a:r>
            <a:endParaRPr lang="en-US" i="1" dirty="0">
              <a:solidFill>
                <a:srgbClr val="003F5E"/>
              </a:solidFill>
            </a:endParaRPr>
          </a:p>
        </p:txBody>
      </p:sp>
      <p:sp>
        <p:nvSpPr>
          <p:cNvPr id="36" name="Curved Up Arrow 35"/>
          <p:cNvSpPr/>
          <p:nvPr/>
        </p:nvSpPr>
        <p:spPr>
          <a:xfrm flipV="1">
            <a:off x="3742711" y="2533581"/>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992589" y="1944380"/>
            <a:ext cx="2502160" cy="646331"/>
          </a:xfrm>
          <a:prstGeom prst="rect">
            <a:avLst/>
          </a:prstGeom>
          <a:noFill/>
        </p:spPr>
        <p:txBody>
          <a:bodyPr wrap="none" rtlCol="0">
            <a:spAutoFit/>
          </a:bodyPr>
          <a:lstStyle/>
          <a:p>
            <a:pPr algn="ctr"/>
            <a:r>
              <a:rPr lang="en-US" i="1" dirty="0" smtClean="0">
                <a:solidFill>
                  <a:srgbClr val="003F5E"/>
                </a:solidFill>
              </a:rPr>
              <a:t>Federation contract</a:t>
            </a:r>
          </a:p>
          <a:p>
            <a:pPr algn="ctr"/>
            <a:r>
              <a:rPr lang="en-US" i="1" dirty="0" smtClean="0">
                <a:solidFill>
                  <a:srgbClr val="003F5E"/>
                </a:solidFill>
              </a:rPr>
              <a:t>Trust marks &amp; categories</a:t>
            </a:r>
            <a:endParaRPr lang="en-US" i="1" dirty="0">
              <a:solidFill>
                <a:srgbClr val="003F5E"/>
              </a:solidFill>
            </a:endParaRPr>
          </a:p>
        </p:txBody>
      </p:sp>
      <p:sp>
        <p:nvSpPr>
          <p:cNvPr id="38" name="TextBox 37"/>
          <p:cNvSpPr txBox="1"/>
          <p:nvPr/>
        </p:nvSpPr>
        <p:spPr>
          <a:xfrm>
            <a:off x="5444741" y="1434498"/>
            <a:ext cx="1513170" cy="646331"/>
          </a:xfrm>
          <a:prstGeom prst="rect">
            <a:avLst/>
          </a:prstGeom>
          <a:noFill/>
        </p:spPr>
        <p:txBody>
          <a:bodyPr wrap="none" rtlCol="0">
            <a:spAutoFit/>
          </a:bodyPr>
          <a:lstStyle/>
          <a:p>
            <a:pPr algn="ctr"/>
            <a:r>
              <a:rPr lang="en-US" i="1" dirty="0" smtClean="0">
                <a:solidFill>
                  <a:srgbClr val="003F5E"/>
                </a:solidFill>
              </a:rPr>
              <a:t>Confederation</a:t>
            </a:r>
          </a:p>
          <a:p>
            <a:pPr algn="ctr"/>
            <a:r>
              <a:rPr lang="en-US" i="1" dirty="0" smtClean="0">
                <a:solidFill>
                  <a:srgbClr val="003F5E"/>
                </a:solidFill>
              </a:rPr>
              <a:t>‘eduGAIN’</a:t>
            </a:r>
            <a:endParaRPr lang="en-US" i="1" dirty="0">
              <a:solidFill>
                <a:srgbClr val="003F5E"/>
              </a:solidFill>
            </a:endParaRPr>
          </a:p>
        </p:txBody>
      </p:sp>
      <p:sp>
        <p:nvSpPr>
          <p:cNvPr id="39" name="Curved Up Arrow 38"/>
          <p:cNvSpPr/>
          <p:nvPr/>
        </p:nvSpPr>
        <p:spPr>
          <a:xfrm flipV="1">
            <a:off x="7751118" y="2369958"/>
            <a:ext cx="1017917" cy="269528"/>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6957911" y="1780757"/>
            <a:ext cx="2588337" cy="646331"/>
          </a:xfrm>
          <a:prstGeom prst="rect">
            <a:avLst/>
          </a:prstGeom>
          <a:noFill/>
        </p:spPr>
        <p:txBody>
          <a:bodyPr wrap="none" rtlCol="0">
            <a:spAutoFit/>
          </a:bodyPr>
          <a:lstStyle/>
          <a:p>
            <a:pPr algn="ctr"/>
            <a:r>
              <a:rPr lang="en-US" i="1" dirty="0" smtClean="0">
                <a:solidFill>
                  <a:srgbClr val="003F5E"/>
                </a:solidFill>
              </a:rPr>
              <a:t>Federation contract</a:t>
            </a:r>
          </a:p>
          <a:p>
            <a:pPr algn="ctr"/>
            <a:r>
              <a:rPr lang="en-US" i="1" dirty="0" smtClean="0">
                <a:solidFill>
                  <a:srgbClr val="003F5E"/>
                </a:solidFill>
              </a:rPr>
              <a:t>Data protection &amp; privacy</a:t>
            </a:r>
            <a:endParaRPr lang="en-US" i="1" dirty="0">
              <a:solidFill>
                <a:srgbClr val="003F5E"/>
              </a:solidFill>
            </a:endParaRPr>
          </a:p>
        </p:txBody>
      </p:sp>
      <p:sp>
        <p:nvSpPr>
          <p:cNvPr id="41" name="Up-Down Arrow 40"/>
          <p:cNvSpPr/>
          <p:nvPr/>
        </p:nvSpPr>
        <p:spPr>
          <a:xfrm>
            <a:off x="9368287" y="3786988"/>
            <a:ext cx="345057" cy="762064"/>
          </a:xfrm>
          <a:prstGeom prst="upDown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9713344" y="3701373"/>
            <a:ext cx="2455159" cy="646331"/>
          </a:xfrm>
          <a:prstGeom prst="rect">
            <a:avLst/>
          </a:prstGeom>
          <a:noFill/>
        </p:spPr>
        <p:txBody>
          <a:bodyPr wrap="none" rtlCol="0">
            <a:spAutoFit/>
          </a:bodyPr>
          <a:lstStyle/>
          <a:p>
            <a:r>
              <a:rPr lang="en-US" i="1" dirty="0" smtClean="0">
                <a:solidFill>
                  <a:srgbClr val="003F5E"/>
                </a:solidFill>
              </a:rPr>
              <a:t>Data</a:t>
            </a:r>
            <a:r>
              <a:rPr lang="en-US" i="1" dirty="0">
                <a:solidFill>
                  <a:srgbClr val="003F5E"/>
                </a:solidFill>
              </a:rPr>
              <a:t> </a:t>
            </a:r>
            <a:r>
              <a:rPr lang="en-US" i="1" dirty="0" smtClean="0">
                <a:solidFill>
                  <a:srgbClr val="003F5E"/>
                </a:solidFill>
              </a:rPr>
              <a:t>exchange</a:t>
            </a:r>
          </a:p>
          <a:p>
            <a:r>
              <a:rPr lang="en-US" i="1" dirty="0" smtClean="0">
                <a:solidFill>
                  <a:srgbClr val="003F5E"/>
                </a:solidFill>
              </a:rPr>
              <a:t>Infrastructure Commons</a:t>
            </a:r>
            <a:endParaRPr lang="en-US" i="1" dirty="0">
              <a:solidFill>
                <a:srgbClr val="003F5E"/>
              </a:solidFill>
            </a:endParaRPr>
          </a:p>
        </p:txBody>
      </p:sp>
      <p:sp>
        <p:nvSpPr>
          <p:cNvPr id="43" name="Curved Up Arrow 42"/>
          <p:cNvSpPr/>
          <p:nvPr/>
        </p:nvSpPr>
        <p:spPr>
          <a:xfrm rot="2871596">
            <a:off x="7380184" y="4052946"/>
            <a:ext cx="1017917" cy="310551"/>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Up Arrow 43"/>
          <p:cNvSpPr/>
          <p:nvPr/>
        </p:nvSpPr>
        <p:spPr>
          <a:xfrm>
            <a:off x="8750379" y="5669226"/>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8215315" y="5842595"/>
            <a:ext cx="2305952" cy="646331"/>
          </a:xfrm>
          <a:prstGeom prst="rect">
            <a:avLst/>
          </a:prstGeom>
          <a:noFill/>
        </p:spPr>
        <p:txBody>
          <a:bodyPr wrap="none" rtlCol="0">
            <a:spAutoFit/>
          </a:bodyPr>
          <a:lstStyle/>
          <a:p>
            <a:pPr algn="ctr"/>
            <a:r>
              <a:rPr lang="en-US" i="1" dirty="0" smtClean="0">
                <a:solidFill>
                  <a:srgbClr val="003F5E"/>
                </a:solidFill>
              </a:rPr>
              <a:t>representation</a:t>
            </a:r>
            <a:br>
              <a:rPr lang="en-US" i="1" dirty="0" smtClean="0">
                <a:solidFill>
                  <a:srgbClr val="003F5E"/>
                </a:solidFill>
              </a:rPr>
            </a:br>
            <a:r>
              <a:rPr lang="en-US" i="1" dirty="0" smtClean="0">
                <a:solidFill>
                  <a:srgbClr val="003F5E"/>
                </a:solidFill>
              </a:rPr>
              <a:t>attribute source hiding</a:t>
            </a:r>
            <a:endParaRPr lang="en-US" i="1" dirty="0">
              <a:solidFill>
                <a:srgbClr val="003F5E"/>
              </a:solidFill>
            </a:endParaRPr>
          </a:p>
        </p:txBody>
      </p:sp>
      <p:sp>
        <p:nvSpPr>
          <p:cNvPr id="46" name="Curved Up Arrow 45"/>
          <p:cNvSpPr/>
          <p:nvPr/>
        </p:nvSpPr>
        <p:spPr>
          <a:xfrm flipH="1">
            <a:off x="8750379" y="5666350"/>
            <a:ext cx="617908" cy="155276"/>
          </a:xfrm>
          <a:prstGeom prst="curvedUpArrow">
            <a:avLst/>
          </a:prstGeom>
          <a:solidFill>
            <a:srgbClr val="F57B20"/>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55" y="4613542"/>
            <a:ext cx="2733942" cy="157795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5269756" y="4437935"/>
            <a:ext cx="1863139" cy="369332"/>
          </a:xfrm>
          <a:prstGeom prst="rect">
            <a:avLst/>
          </a:prstGeom>
          <a:noFill/>
        </p:spPr>
        <p:txBody>
          <a:bodyPr wrap="none" rtlCol="0">
            <a:spAutoFit/>
          </a:bodyPr>
          <a:lstStyle/>
          <a:p>
            <a:pPr algn="ctr"/>
            <a:r>
              <a:rPr lang="en-US" i="1" dirty="0" smtClean="0">
                <a:solidFill>
                  <a:srgbClr val="003F5E"/>
                </a:solidFill>
              </a:rPr>
              <a:t>Incident</a:t>
            </a:r>
            <a:r>
              <a:rPr lang="en-US" i="1" dirty="0">
                <a:solidFill>
                  <a:srgbClr val="003F5E"/>
                </a:solidFill>
              </a:rPr>
              <a:t> </a:t>
            </a:r>
            <a:r>
              <a:rPr lang="en-US" i="1" dirty="0" smtClean="0">
                <a:solidFill>
                  <a:srgbClr val="003F5E"/>
                </a:solidFill>
              </a:rPr>
              <a:t>Response</a:t>
            </a:r>
            <a:endParaRPr lang="en-US" i="1" dirty="0">
              <a:solidFill>
                <a:srgbClr val="003F5E"/>
              </a:solidFill>
            </a:endParaRPr>
          </a:p>
        </p:txBody>
      </p:sp>
      <p:sp>
        <p:nvSpPr>
          <p:cNvPr id="2" name="Right Arrow 1"/>
          <p:cNvSpPr/>
          <p:nvPr/>
        </p:nvSpPr>
        <p:spPr>
          <a:xfrm>
            <a:off x="436880" y="365760"/>
            <a:ext cx="9875520" cy="518160"/>
          </a:xfrm>
          <a:prstGeom prst="rightArrow">
            <a:avLst/>
          </a:prstGeom>
          <a:solidFill>
            <a:srgbClr val="F57A1E"/>
          </a:solid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70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purl.org/dc/terms/"/>
    <ds:schemaRef ds:uri="http://www.w3.org/XML/1998/namespace"/>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12711</TotalTime>
  <Words>2311</Words>
  <Application>Microsoft Office PowerPoint</Application>
  <PresentationFormat>Custom</PresentationFormat>
  <Paragraphs>435</Paragraphs>
  <Slides>33</Slides>
  <Notes>0</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GEANT Association</vt:lpstr>
      <vt:lpstr>PowerPoint Presentation</vt:lpstr>
      <vt:lpstr>Remember these days … ?</vt:lpstr>
      <vt:lpstr>And now we have this!</vt:lpstr>
      <vt:lpstr>Identifying responsibility – assessing risks</vt:lpstr>
      <vt:lpstr>Chain of assurances …</vt:lpstr>
      <vt:lpstr>Assurance as an element of risk assessment</vt:lpstr>
      <vt:lpstr>Relying Parties as a Defining Element?</vt:lpstr>
      <vt:lpstr>Expressing trust and assurance in different, complementary ways</vt:lpstr>
      <vt:lpstr>PowerPoint Presentation</vt:lpstr>
      <vt:lpstr>Authentication and identity vetting</vt:lpstr>
      <vt:lpstr>LoA example: eIDAS</vt:lpstr>
      <vt:lpstr>A baseline LoA for federated identity</vt:lpstr>
      <vt:lpstr>A common baseline for assurance for e-Infrastructures</vt:lpstr>
      <vt:lpstr>Expressing identity assurance</vt:lpstr>
      <vt:lpstr>Attribute release &amp; IdM policy</vt:lpstr>
      <vt:lpstr>Attribute sets and release policies</vt:lpstr>
      <vt:lpstr>Federation policies for IdPs – Entity Categories and trust marks</vt:lpstr>
      <vt:lpstr>Interfederation – eduGAIN framework and interfederation</vt:lpstr>
      <vt:lpstr>Interfederation – eduGAIN policy-less operation</vt:lpstr>
      <vt:lpstr>Federation policies: the impact on SPs</vt:lpstr>
      <vt:lpstr>Data Protection and privacy</vt:lpstr>
      <vt:lpstr>Policy mapping and GEANT DPCoCo</vt:lpstr>
      <vt:lpstr>Exchanging data between SPs</vt:lpstr>
      <vt:lpstr>IdP – SP proxies and credential translation services</vt:lpstr>
      <vt:lpstr>Improving scalability and avoiding silos</vt:lpstr>
      <vt:lpstr>Collaborating in incident response among the AAI chain</vt:lpstr>
      <vt:lpstr>Sirtfi Framework for Incident Response Collaboration</vt:lpstr>
      <vt:lpstr>Sirtfi – the road ahead!</vt:lpstr>
      <vt:lpstr>Sirtfi in practice – Security Contact Meta-data in federations</vt:lpstr>
      <vt:lpstr>Along the Chain</vt:lpstr>
      <vt:lpstr>PowerPoint Presentation</vt:lpstr>
      <vt:lpstr>Building incremental assurance federations</vt:lpstr>
      <vt:lpstr>Title Subtitle</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DavidG</cp:lastModifiedBy>
  <cp:revision>215</cp:revision>
  <cp:lastPrinted>2015-05-01T10:30:08Z</cp:lastPrinted>
  <dcterms:created xsi:type="dcterms:W3CDTF">2015-04-29T14:13:57Z</dcterms:created>
  <dcterms:modified xsi:type="dcterms:W3CDTF">2016-03-12T08:22:50Z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