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1" r:id="rId9"/>
    <p:sldId id="268" r:id="rId10"/>
    <p:sldId id="266" r:id="rId11"/>
    <p:sldId id="269" r:id="rId12"/>
    <p:sldId id="27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>
      <p:cViewPr varScale="1">
        <p:scale>
          <a:sx n="89" d="100"/>
          <a:sy n="89" d="100"/>
        </p:scale>
        <p:origin x="138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17/09/2017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412777"/>
            <a:ext cx="5400600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54006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324068"/>
            <a:ext cx="1757536" cy="365125"/>
          </a:xfrm>
        </p:spPr>
        <p:txBody>
          <a:bodyPr/>
          <a:lstStyle/>
          <a:p>
            <a:fld id="{D5D3F616-4685-414E-A29D-4534EEEB3886}" type="datetime4">
              <a:rPr lang="en-GB" smtClean="0"/>
              <a:t>17 September 2017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43058" y="3438220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" y="175548"/>
            <a:ext cx="2983841" cy="1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302" y="5105400"/>
            <a:ext cx="2903538" cy="533400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0BB3-466C-4225-994B-4F2D8326C974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93A-DCFA-4A29-B5E4-5B0933F874F0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85000" contrast="-82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rIns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904" y="6356350"/>
            <a:ext cx="730424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80" y="1859288"/>
            <a:ext cx="1800200" cy="950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E914-C1EC-48E8-9252-F5C4E445C534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7264-AD23-46D6-99B5-D2B1414B2C67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AF58-5ACE-4EF5-B16C-1FA8FBC2AC00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F54F-4320-424F-997C-663DDFB1B56B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1E2B-AA41-4988-B49D-42E0F036FBE0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C5F-533E-4FA0-B942-C595DB093E2F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624D-F095-42E0-94F1-E9001561FB38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83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6.png"/><Relationship Id="rId5" Type="http://schemas.openxmlformats.org/officeDocument/2006/relationships/image" Target="../media/image12.wmf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gridpma.org/Main/AssuranceAssessment" TargetMode="External"/><Relationship Id="rId2" Type="http://schemas.openxmlformats.org/officeDocument/2006/relationships/hyperlink" Target="https://www.igtf.net/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gridpma.org/documentation/r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/>
              <a:t>Leveraging the IGTF </a:t>
            </a:r>
            <a:r>
              <a:rPr lang="en-GB" sz="5400" dirty="0" smtClean="0"/>
              <a:t>authentication </a:t>
            </a:r>
            <a:r>
              <a:rPr lang="en-GB" sz="5400" dirty="0"/>
              <a:t>fabric for research</a:t>
            </a:r>
            <a:br>
              <a:rPr lang="en-GB" sz="5400" dirty="0"/>
            </a:b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the </a:t>
            </a:r>
            <a:r>
              <a:rPr lang="en-GB" i="1" dirty="0"/>
              <a:t>IGTF-to-eduGAIN Bridge and </a:t>
            </a:r>
            <a:r>
              <a:rPr lang="en-GB" i="1" dirty="0" smtClean="0"/>
              <a:t>the </a:t>
            </a:r>
            <a:r>
              <a:rPr lang="en-GB" i="1" dirty="0"/>
              <a:t>registration authority </a:t>
            </a:r>
            <a:r>
              <a:rPr lang="en-GB" i="1" dirty="0" smtClean="0"/>
              <a:t>network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302" y="5257800"/>
            <a:ext cx="2972098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David </a:t>
            </a:r>
            <a:r>
              <a:rPr lang="en-US" b="1" dirty="0" err="1" smtClean="0"/>
              <a:t>Groep</a:t>
            </a:r>
            <a:endParaRPr lang="en-US" b="1" dirty="0" smtClean="0"/>
          </a:p>
          <a:p>
            <a:r>
              <a:rPr lang="en-US" b="1" dirty="0" smtClean="0"/>
              <a:t>Nikhef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2" y="6324600"/>
            <a:ext cx="313184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the Dutch National e-Infrastructure coordinated by SURF,</a:t>
            </a:r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by EGI Core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2" y="5859665"/>
            <a:ext cx="1143000" cy="4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Although the process is </a:t>
            </a:r>
            <a:r>
              <a:rPr lang="en-US" i="1" dirty="0" err="1" smtClean="0"/>
              <a:t>labour-intensive</a:t>
            </a:r>
            <a:r>
              <a:rPr lang="en-US" i="1" dirty="0" smtClean="0"/>
              <a:t> and relatively slow, for some user categories the prevalent ‘user-held’ credential is the only one that ‘works’: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non-academic users (SMEs, industrial R&amp;S)</a:t>
            </a:r>
          </a:p>
          <a:p>
            <a:r>
              <a:rPr lang="en-US" dirty="0" smtClean="0"/>
              <a:t>users in a place without an eduGAIN federation</a:t>
            </a:r>
          </a:p>
          <a:p>
            <a:r>
              <a:rPr lang="en-US" dirty="0" smtClean="0"/>
              <a:t>users in a place that does not do unique ID</a:t>
            </a:r>
          </a:p>
          <a:p>
            <a:r>
              <a:rPr lang="en-US" dirty="0" smtClean="0"/>
              <a:t>users in an organization that does not release attributes</a:t>
            </a:r>
          </a:p>
          <a:p>
            <a:r>
              <a:rPr lang="en-US" dirty="0" smtClean="0"/>
              <a:t>users in an organization that does not provide assurance </a:t>
            </a:r>
          </a:p>
          <a:p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2617-C54E-4269-BAFA-88EF1E3D4E36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7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‘high-quality </a:t>
            </a:r>
            <a:r>
              <a:rPr lang="en-US" dirty="0" err="1" smtClean="0"/>
              <a:t>IdP</a:t>
            </a:r>
            <a:r>
              <a:rPr lang="en-US" dirty="0" smtClean="0"/>
              <a:t> of last resort’?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useful asset is our RA network!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5F3F-F30A-4BB8-BE87-3A73C185354F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3111"/>
            <a:ext cx="8229600" cy="3260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6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Promote the use of (existing) bridges</a:t>
            </a:r>
          </a:p>
          <a:p>
            <a:r>
              <a:rPr lang="en-US" sz="2400" dirty="0" smtClean="0"/>
              <a:t>Support other credential types and/or interfaces?</a:t>
            </a:r>
          </a:p>
          <a:p>
            <a:r>
              <a:rPr lang="en-US" sz="2400" dirty="0" smtClean="0"/>
              <a:t>In places without an existing federation</a:t>
            </a:r>
          </a:p>
          <a:p>
            <a:pPr lvl="1"/>
            <a:r>
              <a:rPr lang="en-US" sz="2000" dirty="0" smtClean="0"/>
              <a:t>Promote its establishment, as now eduGAIN is more open than before …</a:t>
            </a:r>
          </a:p>
          <a:p>
            <a:pPr lvl="1"/>
            <a:r>
              <a:rPr lang="en-US" sz="2000" dirty="0" smtClean="0"/>
              <a:t>join eduGAIN yourself – as a ‘trivial </a:t>
            </a:r>
            <a:r>
              <a:rPr lang="en-US" sz="2000" dirty="0" err="1" smtClean="0"/>
              <a:t>hub&amp;spoke</a:t>
            </a:r>
            <a:r>
              <a:rPr lang="en-US" sz="2000" dirty="0" smtClean="0"/>
              <a:t>’ using the bridge </a:t>
            </a:r>
            <a:r>
              <a:rPr lang="en-US" sz="2000" dirty="0" err="1" smtClean="0"/>
              <a:t>IdP</a:t>
            </a:r>
            <a:r>
              <a:rPr lang="en-US" sz="2000" dirty="0" smtClean="0"/>
              <a:t> technology?</a:t>
            </a:r>
          </a:p>
          <a:p>
            <a:r>
              <a:rPr lang="en-US" sz="2400" dirty="0" smtClean="0"/>
              <a:t>Where a federation exists</a:t>
            </a:r>
          </a:p>
          <a:p>
            <a:pPr lvl="1"/>
            <a:r>
              <a:rPr lang="en-US" sz="2000" dirty="0" smtClean="0"/>
              <a:t>Establish direct links – there’s an opportunity in </a:t>
            </a:r>
            <a:br>
              <a:rPr lang="en-US" sz="2000" dirty="0" smtClean="0"/>
            </a:br>
            <a:r>
              <a:rPr lang="en-US" sz="2000" dirty="0" smtClean="0"/>
              <a:t>‘long-tail’ support and </a:t>
            </a:r>
            <a:r>
              <a:rPr lang="en-US" sz="2000" dirty="0" err="1" smtClean="0"/>
              <a:t>IdP</a:t>
            </a:r>
            <a:r>
              <a:rPr lang="en-US" sz="2000" dirty="0" smtClean="0"/>
              <a:t>-of-last-resort services </a:t>
            </a:r>
            <a:r>
              <a:rPr lang="en-US" sz="2000" dirty="0" smtClean="0">
                <a:sym typeface="Wingdings" panose="05000000000000000000" pitchFamily="2" charset="2"/>
              </a:rPr>
              <a:t>?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Push for a federation policy aligned with global (researcher) needs?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Expose differentiated assurance model to subscribers?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User-held credentials avoid much of the privacy issues: a USP?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2865-9EBC-476E-97B8-C68E86382EAF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4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look at the IGTF?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9416-AA34-4E09-9F4B-FD9C87CEEAA7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3111"/>
            <a:ext cx="8229600" cy="3260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2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User-centric </a:t>
            </a:r>
            <a:r>
              <a:rPr lang="en-US" dirty="0" smtClean="0"/>
              <a:t>authentication – across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/>
              <a:t>Independent of user’s home organization</a:t>
            </a:r>
          </a:p>
          <a:p>
            <a:r>
              <a:rPr lang="en-US" dirty="0" smtClean="0"/>
              <a:t>Inspired by and aligned with </a:t>
            </a:r>
            <a:br>
              <a:rPr lang="en-US" dirty="0" smtClean="0"/>
            </a:br>
            <a:r>
              <a:rPr lang="en-US" dirty="0" smtClean="0"/>
              <a:t>research communities and e-Infrastructures</a:t>
            </a:r>
          </a:p>
          <a:p>
            <a:r>
              <a:rPr lang="en-US" dirty="0" smtClean="0"/>
              <a:t>Differentiated assurance derived from a both </a:t>
            </a:r>
            <a:br>
              <a:rPr lang="en-US" dirty="0" smtClean="0"/>
            </a:br>
            <a:r>
              <a:rPr lang="en-US" dirty="0" smtClean="0"/>
              <a:t>solid and transparent assurance level</a:t>
            </a:r>
          </a:p>
          <a:p>
            <a:r>
              <a:rPr lang="en-US" dirty="0" smtClean="0"/>
              <a:t>Ability to transfer registrations across authorities and countries (with the Registration Practice Statement)</a:t>
            </a:r>
          </a:p>
          <a:p>
            <a:pPr>
              <a:buNone/>
            </a:pPr>
            <a:r>
              <a:rPr lang="en-US" i="1" dirty="0" smtClean="0"/>
              <a:t>… and guidance around trust and trustworthy operations for </a:t>
            </a:r>
            <a:r>
              <a:rPr lang="en-US" i="1" dirty="0" err="1" smtClean="0"/>
              <a:t>AuthN</a:t>
            </a:r>
            <a:r>
              <a:rPr lang="en-US" i="1" dirty="0" smtClean="0"/>
              <a:t> and Attributes … and …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3F1B-17FE-4DC4-A809-C64D30EAC966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eduGAIN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7534"/>
            <a:ext cx="5840155" cy="31730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0CCF-42D4-4827-87B9-C1ECF114D3DA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210396"/>
            <a:ext cx="277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eduGAIN (status Sept 2017)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7355" y="1676400"/>
            <a:ext cx="2850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40 NRENS (≈ countries)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4254 entities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(of which 2533 </a:t>
            </a:r>
            <a:r>
              <a:rPr lang="en-US" dirty="0" err="1" smtClean="0">
                <a:solidFill>
                  <a:srgbClr val="002060"/>
                </a:solidFill>
              </a:rPr>
              <a:t>IdPs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smtClean="0">
                <a:solidFill>
                  <a:srgbClr val="002060"/>
                </a:solidFill>
              </a:rPr>
              <a:t>i.e.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authentication providers)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334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organisation</a:t>
            </a:r>
            <a:r>
              <a:rPr lang="en-US" dirty="0" smtClean="0"/>
              <a:t>-centric, and with much national autonomy in policy &amp;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here it reaches the users </a:t>
            </a:r>
            <a:r>
              <a:rPr lang="en-US" i="1" dirty="0" smtClean="0"/>
              <a:t>and</a:t>
            </a:r>
            <a:r>
              <a:rPr lang="en-US" dirty="0" smtClean="0"/>
              <a:t> a ‘link’ is made, provides great ease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most </a:t>
            </a:r>
            <a:r>
              <a:rPr lang="en-US" dirty="0" err="1" smtClean="0"/>
              <a:t>organisations</a:t>
            </a:r>
            <a:r>
              <a:rPr lang="en-US" dirty="0" smtClean="0"/>
              <a:t>, research is not the primary use case (yet) for the ‘</a:t>
            </a:r>
            <a:r>
              <a:rPr lang="en-US" dirty="0" err="1" smtClean="0"/>
              <a:t>IdP</a:t>
            </a:r>
            <a:r>
              <a:rPr lang="en-US" dirty="0" smtClean="0"/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5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Infrastructure specific hubs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EGI </a:t>
            </a:r>
            <a:r>
              <a:rPr lang="en-US" dirty="0" err="1" smtClean="0"/>
              <a:t>CheckIn</a:t>
            </a:r>
            <a:endParaRPr lang="en-US" dirty="0" smtClean="0"/>
          </a:p>
          <a:p>
            <a:r>
              <a:rPr lang="en-US" dirty="0" smtClean="0"/>
              <a:t>B2ACCESS</a:t>
            </a:r>
          </a:p>
          <a:p>
            <a:r>
              <a:rPr lang="en-US" dirty="0" err="1" smtClean="0"/>
              <a:t>CILogon</a:t>
            </a:r>
            <a:endParaRPr lang="en-US" dirty="0" smtClean="0"/>
          </a:p>
          <a:p>
            <a:r>
              <a:rPr lang="en-US" dirty="0" smtClean="0"/>
              <a:t>ORCID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Local log-in, mangled tokens, directory </a:t>
            </a:r>
            <a:r>
              <a:rPr lang="en-US" dirty="0" err="1" smtClean="0"/>
              <a:t>auth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‘golden’ portals that ‘snoop’ your credentials, </a:t>
            </a:r>
            <a:br>
              <a:rPr lang="en-US" dirty="0" smtClean="0"/>
            </a:br>
            <a:r>
              <a:rPr lang="en-US" dirty="0" smtClean="0"/>
              <a:t>‘golden’ portals assuming ownership of everything, 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6463-327B-4A57-A55D-DCAAB053F782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1143000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280" y="1600200"/>
            <a:ext cx="1031264" cy="1143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Service-bespoke solutions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65438"/>
            <a:ext cx="2600325" cy="609600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-2362200" y="4572000"/>
            <a:ext cx="13563600" cy="1600200"/>
          </a:xfrm>
          <a:prstGeom prst="mathMultiply">
            <a:avLst>
              <a:gd name="adj1" fmla="val 660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05" y="2489200"/>
            <a:ext cx="1905000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3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>
            <a:endCxn id="47" idx="0"/>
          </p:cNvCxnSpPr>
          <p:nvPr/>
        </p:nvCxnSpPr>
        <p:spPr>
          <a:xfrm flipH="1">
            <a:off x="6050161" y="3172888"/>
            <a:ext cx="444673" cy="227785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49477" y="2720103"/>
            <a:ext cx="1758820" cy="22878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Turtles all the way down … and up!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7FCB-A5AD-47F9-8F08-6187E1106A96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9888"/>
            <a:ext cx="1031264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7" y="3391551"/>
            <a:ext cx="2600325" cy="6096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92205"/>
            <a:ext cx="2929506" cy="76407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66916"/>
            <a:ext cx="2675768" cy="1009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95600" y="1682293"/>
            <a:ext cx="1523098" cy="1143000"/>
            <a:chOff x="1677302" y="1600200"/>
            <a:chExt cx="1523098" cy="1143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1143000" cy="1143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02" y="1801400"/>
              <a:ext cx="607796" cy="459855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>
            <a:endCxn id="6" idx="3"/>
          </p:cNvCxnSpPr>
          <p:nvPr/>
        </p:nvCxnSpPr>
        <p:spPr>
          <a:xfrm flipH="1" flipV="1">
            <a:off x="4418698" y="2253793"/>
            <a:ext cx="1249211" cy="20055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58000" y="3172888"/>
            <a:ext cx="560154" cy="109431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205" y="1627508"/>
            <a:ext cx="1256726" cy="984158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7138077" y="2011136"/>
            <a:ext cx="429717" cy="242657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37109" y="1928889"/>
            <a:ext cx="3026105" cy="12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55161" y="4027346"/>
            <a:ext cx="770945" cy="96871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54263" y="3738773"/>
            <a:ext cx="2202148" cy="8624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61743" y="4917636"/>
            <a:ext cx="1081378" cy="33241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396785" y="5133669"/>
            <a:ext cx="1642278" cy="48950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2"/>
          </p:cNvCxnSpPr>
          <p:nvPr/>
        </p:nvCxnSpPr>
        <p:spPr>
          <a:xfrm flipV="1">
            <a:off x="3187592" y="2825293"/>
            <a:ext cx="659606" cy="215781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348229" y="3089948"/>
            <a:ext cx="2862540" cy="195725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" y="2161039"/>
            <a:ext cx="1905000" cy="681038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1980298" y="2121804"/>
            <a:ext cx="800395" cy="21947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0" y="5450739"/>
            <a:ext cx="741701" cy="360961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4143147" y="2825293"/>
            <a:ext cx="1596215" cy="27062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598349" y="2778486"/>
            <a:ext cx="36428" cy="28527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09" y="5775325"/>
            <a:ext cx="773536" cy="835549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 flipH="1" flipV="1">
            <a:off x="3275699" y="5830299"/>
            <a:ext cx="4877701" cy="6808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70254" y="1260828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563214" y="5446694"/>
            <a:ext cx="684795" cy="45607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TCS – </a:t>
            </a:r>
            <a:r>
              <a:rPr lang="en-US" dirty="0" err="1" smtClean="0"/>
              <a:t>CILogon</a:t>
            </a:r>
            <a:r>
              <a:rPr lang="en-US" dirty="0" smtClean="0"/>
              <a:t> – DFN SLCS – RCauth.eu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5" y="1480003"/>
            <a:ext cx="4160545" cy="3552825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35" y="1784622"/>
            <a:ext cx="5701566" cy="3047388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356" y="3505200"/>
            <a:ext cx="4016667" cy="3291154"/>
          </a:xfrm>
          <a:prstGeom prst="rect">
            <a:avLst/>
          </a:prstGeom>
          <a:effectLst>
            <a:glow rad="101600">
              <a:srgbClr val="00206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87169"/>
            <a:ext cx="3429000" cy="23091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E6EE-7EE5-4F73-95A9-AFD7BC306621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9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to </a:t>
            </a:r>
            <a:r>
              <a:rPr lang="en-US" dirty="0" err="1" smtClean="0"/>
              <a:t>eduGAIN</a:t>
            </a:r>
            <a:r>
              <a:rPr lang="en-US" dirty="0" smtClean="0"/>
              <a:t> bridge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694D-A6D6-4939-9E49-BBC98E19724B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60" y="190499"/>
            <a:ext cx="8288040" cy="6216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0364" y="6379337"/>
            <a:ext cx="73853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Work by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Ioannis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Kakavas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and Nicolas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Liampotis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(GRNET) for the AARC project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we have and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Assurance Profile</a:t>
            </a:r>
          </a:p>
          <a:p>
            <a:r>
              <a:rPr lang="en-GB" sz="2400" dirty="0">
                <a:hlinkClick r:id="rId2"/>
              </a:rPr>
              <a:t>https://www.igtf.net/ap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Assessment support</a:t>
            </a:r>
          </a:p>
          <a:p>
            <a:r>
              <a:rPr lang="en-US" sz="2400" dirty="0" smtClean="0">
                <a:hlinkClick r:id="rId3"/>
              </a:rPr>
              <a:t>http://wiki.eugridpma.org/Main/AssuranceAssessment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‘Back-office’ template practices</a:t>
            </a:r>
            <a:endParaRPr lang="en-GB" sz="2400" dirty="0" smtClean="0"/>
          </a:p>
          <a:p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://www.eugridpma.org/documentation/rps</a:t>
            </a:r>
            <a:r>
              <a:rPr lang="en-GB" sz="2400" dirty="0" smtClean="0">
                <a:hlinkClick r:id="rId4"/>
              </a:rPr>
              <a:t>/</a:t>
            </a:r>
            <a:endParaRPr lang="en-GB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01A9-D450-48BD-9A09-05C6EAE1EAE7}" type="datetime4">
              <a:rPr lang="en-GB" smtClean="0"/>
              <a:t>17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713167-D75F-478E-A77E-AAF9D1F417D4}" vid="{5763A8E1-F535-4515-992E-894B139FA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IGTF-template-davidg-nw</Template>
  <TotalTime>1478</TotalTime>
  <Words>458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Leveraging the IGTF authentication fabric for research </vt:lpstr>
      <vt:lpstr>A different look at the IGTF?</vt:lpstr>
      <vt:lpstr>What we do</vt:lpstr>
      <vt:lpstr>eduGAIN</vt:lpstr>
      <vt:lpstr>Infrastructure specific hubs</vt:lpstr>
      <vt:lpstr>Turtles all the way down … and up!</vt:lpstr>
      <vt:lpstr>TCS – CILogon – DFN SLCS – RCauth.eu</vt:lpstr>
      <vt:lpstr>IGTF to eduGAIN bridge</vt:lpstr>
      <vt:lpstr>Guidance we have and use</vt:lpstr>
      <vt:lpstr>Registration Networks</vt:lpstr>
      <vt:lpstr>A ‘high-quality IdP of last resort’?</vt:lpstr>
      <vt:lpstr>Ideas …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IGTF</dc:title>
  <dc:creator>davidg</dc:creator>
  <cp:lastModifiedBy>davidg</cp:lastModifiedBy>
  <cp:revision>48</cp:revision>
  <dcterms:created xsi:type="dcterms:W3CDTF">2017-09-17T15:02:05Z</dcterms:created>
  <dcterms:modified xsi:type="dcterms:W3CDTF">2017-09-18T15:40:46Z</dcterms:modified>
</cp:coreProperties>
</file>