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0" r:id="rId3"/>
    <p:sldId id="261"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114"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0"/>
    </c:view3D>
    <c:floor>
      <c:thickness val="0"/>
      <c:spPr>
        <a:solidFill>
          <a:srgbClr val="CCCCCC"/>
        </a:solidFill>
        <a:ln>
          <a:solidFill>
            <a:srgbClr val="B3B3B3"/>
          </a:solidFill>
        </a:ln>
      </c:spPr>
    </c:floor>
    <c:sideWall>
      <c:thickness val="0"/>
      <c:spPr>
        <a:noFill/>
        <a:ln>
          <a:solidFill>
            <a:srgbClr val="B3B3B3"/>
          </a:solidFill>
          <a:prstDash val="solid"/>
        </a:ln>
      </c:spPr>
    </c:sideWall>
    <c:backWall>
      <c:thickness val="0"/>
      <c:spPr>
        <a:noFill/>
        <a:ln>
          <a:solidFill>
            <a:srgbClr val="B3B3B3"/>
          </a:solidFill>
          <a:prstDash val="solid"/>
        </a:ln>
      </c:spPr>
    </c:backWall>
    <c:plotArea>
      <c:layout>
        <c:manualLayout>
          <c:layoutTarget val="inner"/>
          <c:xMode val="edge"/>
          <c:yMode val="edge"/>
          <c:x val="0.34053933620902022"/>
          <c:y val="3.2739193853012764E-2"/>
          <c:w val="0.53652082135801338"/>
          <c:h val="0.56583587486695031"/>
        </c:manualLayout>
      </c:layout>
      <c:bar3DChart>
        <c:barDir val="bar"/>
        <c:grouping val="clustered"/>
        <c:varyColors val="0"/>
        <c:ser>
          <c:idx val="0"/>
          <c:order val="0"/>
          <c:tx>
            <c:v>Spalte D</c:v>
          </c:tx>
          <c:spPr>
            <a:solidFill>
              <a:srgbClr val="3DEB3D"/>
            </a:solidFill>
            <a:ln>
              <a:noFill/>
            </a:ln>
          </c:spPr>
          <c:invertIfNegative val="0"/>
          <c:dPt>
            <c:idx val="1"/>
            <c:invertIfNegative val="0"/>
            <c:bubble3D val="0"/>
            <c:spPr>
              <a:solidFill>
                <a:srgbClr val="33A3A3"/>
              </a:solidFill>
              <a:ln>
                <a:noFill/>
              </a:ln>
            </c:spPr>
          </c:dPt>
          <c:dPt>
            <c:idx val="2"/>
            <c:invertIfNegative val="0"/>
            <c:bubble3D val="0"/>
            <c:spPr>
              <a:solidFill>
                <a:srgbClr val="FFFF99"/>
              </a:solidFill>
              <a:ln>
                <a:noFill/>
              </a:ln>
            </c:spPr>
          </c:dPt>
          <c:dPt>
            <c:idx val="3"/>
            <c:invertIfNegative val="0"/>
            <c:bubble3D val="0"/>
            <c:spPr>
              <a:solidFill>
                <a:srgbClr val="FF9966"/>
              </a:solidFill>
              <a:ln>
                <a:noFill/>
              </a:ln>
            </c:spPr>
          </c:dPt>
          <c:dPt>
            <c:idx val="4"/>
            <c:invertIfNegative val="0"/>
            <c:bubble3D val="0"/>
            <c:spPr>
              <a:solidFill>
                <a:srgbClr val="9999FF"/>
              </a:solidFill>
              <a:ln>
                <a:noFill/>
              </a:ln>
            </c:spPr>
          </c:dPt>
          <c:dPt>
            <c:idx val="5"/>
            <c:invertIfNegative val="0"/>
            <c:bubble3D val="0"/>
            <c:spPr>
              <a:solidFill>
                <a:srgbClr val="FF3366"/>
              </a:solidFill>
              <a:ln>
                <a:noFill/>
              </a:ln>
            </c:spPr>
          </c:dPt>
          <c:cat>
            <c:strLit>
              <c:ptCount val="6"/>
              <c:pt idx="0">
                <c:v>received replies &lt;24h</c:v>
              </c:pt>
              <c:pt idx="1">
                <c:v>received replies &lt;48h</c:v>
              </c:pt>
              <c:pt idx="2">
                <c:v>received replies &lt;72h</c:v>
              </c:pt>
              <c:pt idx="3">
                <c:v>no reply until official deadline</c:v>
              </c:pt>
              <c:pt idx="4">
                <c:v>received replies &gt; 72h</c:v>
              </c:pt>
              <c:pt idx="5">
                <c:v>no reply final</c:v>
              </c:pt>
            </c:strLit>
          </c:cat>
          <c:val>
            <c:numLit>
              <c:formatCode>General</c:formatCode>
              <c:ptCount val="6"/>
              <c:pt idx="0">
                <c:v>76</c:v>
              </c:pt>
              <c:pt idx="1">
                <c:v>4</c:v>
              </c:pt>
              <c:pt idx="2">
                <c:v>3</c:v>
              </c:pt>
              <c:pt idx="3">
                <c:v>17</c:v>
              </c:pt>
              <c:pt idx="4">
                <c:v>4</c:v>
              </c:pt>
              <c:pt idx="5">
                <c:v>13</c:v>
              </c:pt>
            </c:numLit>
          </c:val>
          <c:shape val="cylinder"/>
        </c:ser>
        <c:dLbls>
          <c:showLegendKey val="0"/>
          <c:showVal val="0"/>
          <c:showCatName val="0"/>
          <c:showSerName val="0"/>
          <c:showPercent val="0"/>
          <c:showBubbleSize val="0"/>
        </c:dLbls>
        <c:gapWidth val="150"/>
        <c:shape val="box"/>
        <c:axId val="100522496"/>
        <c:axId val="70385664"/>
        <c:axId val="0"/>
      </c:bar3DChart>
      <c:valAx>
        <c:axId val="70385664"/>
        <c:scaling>
          <c:orientation val="minMax"/>
        </c:scaling>
        <c:delete val="0"/>
        <c:axPos val="b"/>
        <c:majorGridlines>
          <c:spPr>
            <a:ln>
              <a:solidFill>
                <a:srgbClr val="B3B3B3"/>
              </a:solidFill>
            </a:ln>
          </c:spPr>
        </c:majorGridlines>
        <c:numFmt formatCode="General" sourceLinked="0"/>
        <c:majorTickMark val="none"/>
        <c:minorTickMark val="none"/>
        <c:tickLblPos val="nextTo"/>
        <c:spPr>
          <a:ln>
            <a:solidFill>
              <a:srgbClr val="B3B3B3"/>
            </a:solidFill>
          </a:ln>
        </c:spPr>
        <c:txPr>
          <a:bodyPr/>
          <a:lstStyle/>
          <a:p>
            <a:pPr>
              <a:defRPr sz="1200" b="0"/>
            </a:pPr>
            <a:endParaRPr lang="en-US"/>
          </a:p>
        </c:txPr>
        <c:crossAx val="100522496"/>
        <c:crosses val="autoZero"/>
        <c:crossBetween val="between"/>
      </c:valAx>
      <c:catAx>
        <c:axId val="100522496"/>
        <c:scaling>
          <c:orientation val="minMax"/>
        </c:scaling>
        <c:delete val="0"/>
        <c:axPos val="l"/>
        <c:numFmt formatCode="General" sourceLinked="0"/>
        <c:majorTickMark val="none"/>
        <c:minorTickMark val="none"/>
        <c:tickLblPos val="nextTo"/>
        <c:spPr>
          <a:ln>
            <a:solidFill>
              <a:srgbClr val="B3B3B3"/>
            </a:solidFill>
          </a:ln>
        </c:spPr>
        <c:txPr>
          <a:bodyPr/>
          <a:lstStyle/>
          <a:p>
            <a:pPr>
              <a:defRPr sz="1600" b="0"/>
            </a:pPr>
            <a:endParaRPr lang="en-US"/>
          </a:p>
        </c:txPr>
        <c:crossAx val="70385664"/>
        <c:crosses val="autoZero"/>
        <c:auto val="1"/>
        <c:lblAlgn val="ctr"/>
        <c:lblOffset val="100"/>
        <c:noMultiLvlLbl val="0"/>
      </c:cat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8201F-1A73-4492-BF25-A91C82CADB2C}" type="datetimeFigureOut">
              <a:rPr lang="en-GB" smtClean="0"/>
              <a:t>12/03/2016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5E2C5-6477-4E64-9897-86E98B054BC6}" type="slidenum">
              <a:rPr lang="en-GB" smtClean="0"/>
              <a:t>‹#›</a:t>
            </a:fld>
            <a:endParaRPr lang="en-GB"/>
          </a:p>
        </p:txBody>
      </p:sp>
    </p:spTree>
    <p:extLst>
      <p:ext uri="{BB962C8B-B14F-4D97-AF65-F5344CB8AC3E}">
        <p14:creationId xmlns:p14="http://schemas.microsoft.com/office/powerpoint/2010/main" val="367718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1412777"/>
            <a:ext cx="5400600" cy="2187674"/>
          </a:xfrm>
        </p:spPr>
        <p:txBody>
          <a:bodyPr anchor="t">
            <a:normAutofit/>
          </a:bodyPr>
          <a:lstStyle>
            <a:lvl1pPr>
              <a:defRPr sz="4800" b="1"/>
            </a:lvl1pPr>
          </a:lstStyle>
          <a:p>
            <a:r>
              <a:rPr lang="en-US" smtClean="0"/>
              <a:t>Click to edit Master title style</a:t>
            </a:r>
            <a:endParaRPr lang="en-GB" dirty="0"/>
          </a:p>
        </p:txBody>
      </p:sp>
      <p:sp>
        <p:nvSpPr>
          <p:cNvPr id="3" name="Subtitle 2"/>
          <p:cNvSpPr>
            <a:spLocks noGrp="1"/>
          </p:cNvSpPr>
          <p:nvPr>
            <p:ph type="subTitle" idx="1"/>
          </p:nvPr>
        </p:nvSpPr>
        <p:spPr>
          <a:xfrm>
            <a:off x="3347864" y="3886200"/>
            <a:ext cx="5400600" cy="1752600"/>
          </a:xfrm>
        </p:spPr>
        <p:txBody>
          <a:bodyPr>
            <a:norm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3347864" y="6324068"/>
            <a:ext cx="1152128" cy="365125"/>
          </a:xfrm>
        </p:spPr>
        <p:txBody>
          <a:bodyPr/>
          <a:lstStyle/>
          <a:p>
            <a:fld id="{78A95C24-83E0-44F5-A7B6-CA48FB77BBE5}" type="datetime4">
              <a:rPr lang="en-GB" smtClean="0"/>
              <a:pPr/>
              <a:t>12 March 2016</a:t>
            </a:fld>
            <a:endParaRPr lang="en-GB" dirty="0"/>
          </a:p>
        </p:txBody>
      </p:sp>
      <p:cxnSp>
        <p:nvCxnSpPr>
          <p:cNvPr id="9" name="Straight Connector 8"/>
          <p:cNvCxnSpPr/>
          <p:nvPr userDrawn="1"/>
        </p:nvCxnSpPr>
        <p:spPr>
          <a:xfrm rot="5400000">
            <a:off x="-43058" y="3438220"/>
            <a:ext cx="652534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79512" y="3992057"/>
            <a:ext cx="2952328" cy="646331"/>
          </a:xfrm>
          <a:prstGeom prst="rect">
            <a:avLst/>
          </a:prstGeom>
          <a:noFill/>
        </p:spPr>
        <p:txBody>
          <a:bodyPr wrap="square" rIns="0" rtlCol="0" anchor="b">
            <a:spAutoFit/>
          </a:bodyPr>
          <a:lstStyle/>
          <a:p>
            <a:pPr algn="r"/>
            <a:r>
              <a:rPr lang="en-GB" dirty="0" smtClean="0">
                <a:solidFill>
                  <a:schemeClr val="tx1">
                    <a:lumMod val="75000"/>
                    <a:lumOff val="25000"/>
                  </a:schemeClr>
                </a:solidFill>
              </a:rPr>
              <a:t>David </a:t>
            </a:r>
            <a:r>
              <a:rPr lang="en-GB" dirty="0" err="1" smtClean="0">
                <a:solidFill>
                  <a:schemeClr val="tx1">
                    <a:lumMod val="75000"/>
                    <a:lumOff val="25000"/>
                  </a:schemeClr>
                </a:solidFill>
              </a:rPr>
              <a:t>Groep</a:t>
            </a:r>
            <a:endParaRPr lang="en-GB" dirty="0" smtClean="0">
              <a:solidFill>
                <a:schemeClr val="tx1">
                  <a:lumMod val="75000"/>
                  <a:lumOff val="25000"/>
                </a:schemeClr>
              </a:solidFill>
            </a:endParaRPr>
          </a:p>
          <a:p>
            <a:pPr algn="r"/>
            <a:r>
              <a:rPr lang="en-GB" dirty="0" smtClean="0">
                <a:solidFill>
                  <a:schemeClr val="tx1">
                    <a:lumMod val="75000"/>
                    <a:lumOff val="25000"/>
                  </a:schemeClr>
                </a:solidFill>
              </a:rPr>
              <a:t>Nikhef and </a:t>
            </a:r>
            <a:r>
              <a:rPr lang="en-GB" dirty="0" err="1" smtClean="0">
                <a:solidFill>
                  <a:schemeClr val="tx1">
                    <a:lumMod val="75000"/>
                    <a:lumOff val="25000"/>
                  </a:schemeClr>
                </a:solidFill>
              </a:rPr>
              <a:t>EUGridPMA</a:t>
            </a:r>
            <a:endParaRPr lang="en-GB" dirty="0" smtClean="0">
              <a:solidFill>
                <a:schemeClr val="tx1">
                  <a:lumMod val="75000"/>
                  <a:lumOff val="25000"/>
                </a:schemeClr>
              </a:solidFill>
            </a:endParaRPr>
          </a:p>
        </p:txBody>
      </p:sp>
      <p:pic>
        <p:nvPicPr>
          <p:cNvPr id="1026" name="Picture 2" descr="H:\Home\davidg\EUGridPMA\IGTF\IGTF-logos\IGTF_logo-interop.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999" y="175548"/>
            <a:ext cx="2983841" cy="13812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dirty="0" smtClean="0"/>
              <a:t>Interoperable Global Trust Federation 2005 - 2015</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7" name="Straight Connector 6"/>
          <p:cNvCxnSpPr/>
          <p:nvPr userDrawn="1"/>
        </p:nvCxnSpPr>
        <p:spPr>
          <a:xfrm rot="5400000">
            <a:off x="-317748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dirty="0" smtClean="0"/>
              <a:t>Interoperable Global Trust Federation 2005 - 2015</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7" name="Straight Connector 6"/>
          <p:cNvCxnSpPr/>
          <p:nvPr userDrawn="1"/>
        </p:nvCxnSpPr>
        <p:spPr>
          <a:xfrm rot="5400000">
            <a:off x="-317748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5" descr="H:\Home\davidg\EUGridPMA\IGTF\IGTF-logos\IGTF-colors.wmf"/>
          <p:cNvPicPr>
            <a:picLocks noChangeAspect="1" noChangeArrowheads="1"/>
          </p:cNvPicPr>
          <p:nvPr userDrawn="1"/>
        </p:nvPicPr>
        <p:blipFill>
          <a:blip r:embed="rId2" cstate="print">
            <a:lum bright="70000" contrast="-70000"/>
          </a:blip>
          <a:srcRect/>
          <a:stretch>
            <a:fillRect/>
          </a:stretch>
        </p:blipFill>
        <p:spPr bwMode="auto">
          <a:xfrm>
            <a:off x="0" y="0"/>
            <a:ext cx="6505264" cy="6858000"/>
          </a:xfrm>
          <a:prstGeom prst="rect">
            <a:avLst/>
          </a:prstGeom>
          <a:noFill/>
        </p:spPr>
      </p:pic>
      <p:sp>
        <p:nvSpPr>
          <p:cNvPr id="2" name="Title 1"/>
          <p:cNvSpPr>
            <a:spLocks noGrp="1"/>
          </p:cNvSpPr>
          <p:nvPr>
            <p:ph type="title"/>
          </p:nvPr>
        </p:nvSpPr>
        <p:spPr/>
        <p:txBody>
          <a:bodyPr anchor="ct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dirty="0" smtClean="0"/>
              <a:t>Interoperable Global Trust Federation 2005 - 2015</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9" name="Straight Connector 8"/>
          <p:cNvCxnSpPr/>
          <p:nvPr userDrawn="1"/>
        </p:nvCxnSpPr>
        <p:spPr>
          <a:xfrm rot="5400000">
            <a:off x="-317748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lIns="0" rIns="0"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lIns="0" rIns="0"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Interoperable Global Trust Federation 2005 - 2015</a:t>
            </a:r>
            <a:endParaRPr lang="en-GB" dirty="0"/>
          </a:p>
        </p:txBody>
      </p:sp>
      <p:sp>
        <p:nvSpPr>
          <p:cNvPr id="6" name="Slide Number Placeholder 5"/>
          <p:cNvSpPr>
            <a:spLocks noGrp="1"/>
          </p:cNvSpPr>
          <p:nvPr>
            <p:ph type="sldNum" sz="quarter" idx="12"/>
          </p:nvPr>
        </p:nvSpPr>
        <p:spPr>
          <a:xfrm>
            <a:off x="7749904" y="6356350"/>
            <a:ext cx="730424" cy="365125"/>
          </a:xfrm>
        </p:spPr>
        <p:txBody>
          <a:bodyPr/>
          <a:lstStyle/>
          <a:p>
            <a:fld id="{A423C6C7-C0F9-497B-BEFB-D2FC0D2E643A}" type="slidenum">
              <a:rPr lang="en-GB" smtClean="0"/>
              <a:t>‹#›</a:t>
            </a:fld>
            <a:endParaRPr lang="en-GB"/>
          </a:p>
        </p:txBody>
      </p:sp>
      <p:pic>
        <p:nvPicPr>
          <p:cNvPr id="2050" name="Picture 2" descr="H:\Home\davidg\EUGridPMA\IGTF\IGTF-logos\IGTF-logo-mini.wmf"/>
          <p:cNvPicPr>
            <a:picLocks noChangeAspect="1" noChangeArrowheads="1"/>
          </p:cNvPicPr>
          <p:nvPr userDrawn="1"/>
        </p:nvPicPr>
        <p:blipFill>
          <a:blip r:embed="rId2" cstate="print"/>
          <a:srcRect/>
          <a:stretch>
            <a:fillRect/>
          </a:stretch>
        </p:blipFill>
        <p:spPr bwMode="auto">
          <a:xfrm>
            <a:off x="726080" y="1859288"/>
            <a:ext cx="1800200" cy="950538"/>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5" descr="H:\Home\davidg\EUGridPMA\IGTF\IGTF-logos\IGTF-colors.wmf"/>
          <p:cNvPicPr>
            <a:picLocks noChangeAspect="1" noChangeArrowheads="1"/>
          </p:cNvPicPr>
          <p:nvPr userDrawn="1"/>
        </p:nvPicPr>
        <p:blipFill>
          <a:blip r:embed="rId2" cstate="print">
            <a:lum bright="70000" contrast="-70000"/>
          </a:blip>
          <a:srcRect/>
          <a:stretch>
            <a:fillRect/>
          </a:stretch>
        </p:blipFill>
        <p:spPr bwMode="auto">
          <a:xfrm>
            <a:off x="0" y="0"/>
            <a:ext cx="6505264"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6" name="Footer Placeholder 5"/>
          <p:cNvSpPr>
            <a:spLocks noGrp="1"/>
          </p:cNvSpPr>
          <p:nvPr>
            <p:ph type="ftr" sz="quarter" idx="11"/>
          </p:nvPr>
        </p:nvSpPr>
        <p:spPr/>
        <p:txBody>
          <a:bodyPr/>
          <a:lstStyle/>
          <a:p>
            <a:r>
              <a:rPr lang="en-US" dirty="0" smtClean="0"/>
              <a:t>Interoperable Global Trust Federation 2005 - 2015</a:t>
            </a:r>
            <a:endParaRPr lang="en-GB" dirty="0"/>
          </a:p>
        </p:txBody>
      </p:sp>
      <p:sp>
        <p:nvSpPr>
          <p:cNvPr id="7" name="Slide Number Placeholder 6"/>
          <p:cNvSpPr>
            <a:spLocks noGrp="1"/>
          </p:cNvSpPr>
          <p:nvPr>
            <p:ph type="sldNum" sz="quarter" idx="12"/>
          </p:nvPr>
        </p:nvSpPr>
        <p:spPr/>
        <p:txBody>
          <a:bodyPr/>
          <a:lstStyle/>
          <a:p>
            <a:fld id="{A423C6C7-C0F9-497B-BEFB-D2FC0D2E643A}" type="slidenum">
              <a:rPr lang="en-GB" smtClean="0"/>
              <a:t>‹#›</a:t>
            </a:fld>
            <a:endParaRPr lang="en-GB"/>
          </a:p>
        </p:txBody>
      </p:sp>
      <p:cxnSp>
        <p:nvCxnSpPr>
          <p:cNvPr id="9" name="Straight Connector 8"/>
          <p:cNvCxnSpPr/>
          <p:nvPr userDrawn="1"/>
        </p:nvCxnSpPr>
        <p:spPr>
          <a:xfrm rot="5400000">
            <a:off x="-317748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8" name="Footer Placeholder 7"/>
          <p:cNvSpPr>
            <a:spLocks noGrp="1"/>
          </p:cNvSpPr>
          <p:nvPr>
            <p:ph type="ftr" sz="quarter" idx="11"/>
          </p:nvPr>
        </p:nvSpPr>
        <p:spPr/>
        <p:txBody>
          <a:bodyPr/>
          <a:lstStyle/>
          <a:p>
            <a:r>
              <a:rPr lang="en-US" dirty="0" smtClean="0"/>
              <a:t>Interoperable Global Trust Federation 2005 - 2015</a:t>
            </a:r>
            <a:endParaRPr lang="en-GB" dirty="0"/>
          </a:p>
        </p:txBody>
      </p:sp>
      <p:sp>
        <p:nvSpPr>
          <p:cNvPr id="9" name="Slide Number Placeholder 8"/>
          <p:cNvSpPr>
            <a:spLocks noGrp="1"/>
          </p:cNvSpPr>
          <p:nvPr>
            <p:ph type="sldNum" sz="quarter" idx="12"/>
          </p:nvPr>
        </p:nvSpPr>
        <p:spPr/>
        <p:txBody>
          <a:bodyPr/>
          <a:lstStyle/>
          <a:p>
            <a:fld id="{A423C6C7-C0F9-497B-BEFB-D2FC0D2E643A}" type="slidenum">
              <a:rPr lang="en-GB" smtClean="0"/>
              <a:t>‹#›</a:t>
            </a:fld>
            <a:endParaRPr lang="en-GB"/>
          </a:p>
        </p:txBody>
      </p:sp>
      <p:cxnSp>
        <p:nvCxnSpPr>
          <p:cNvPr id="10" name="Straight Connector 9"/>
          <p:cNvCxnSpPr/>
          <p:nvPr userDrawn="1"/>
        </p:nvCxnSpPr>
        <p:spPr>
          <a:xfrm rot="5400000">
            <a:off x="-317748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4" name="Footer Placeholder 3"/>
          <p:cNvSpPr>
            <a:spLocks noGrp="1"/>
          </p:cNvSpPr>
          <p:nvPr>
            <p:ph type="ftr" sz="quarter" idx="11"/>
          </p:nvPr>
        </p:nvSpPr>
        <p:spPr/>
        <p:txBody>
          <a:bodyPr/>
          <a:lstStyle/>
          <a:p>
            <a:r>
              <a:rPr lang="en-US" dirty="0" smtClean="0"/>
              <a:t>Interoperable Global Trust Federation 2005 - 2015</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a:t>
            </a:fld>
            <a:endParaRPr lang="en-GB"/>
          </a:p>
        </p:txBody>
      </p:sp>
      <p:cxnSp>
        <p:nvCxnSpPr>
          <p:cNvPr id="6" name="Straight Connector 5"/>
          <p:cNvCxnSpPr/>
          <p:nvPr userDrawn="1"/>
        </p:nvCxnSpPr>
        <p:spPr>
          <a:xfrm rot="5400000">
            <a:off x="-317748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3" name="Footer Placeholder 2"/>
          <p:cNvSpPr>
            <a:spLocks noGrp="1"/>
          </p:cNvSpPr>
          <p:nvPr>
            <p:ph type="ftr" sz="quarter" idx="11"/>
          </p:nvPr>
        </p:nvSpPr>
        <p:spPr/>
        <p:txBody>
          <a:bodyPr/>
          <a:lstStyle/>
          <a:p>
            <a:r>
              <a:rPr lang="en-US" dirty="0" smtClean="0"/>
              <a:t>Interoperable Global Trust Federation 2005 - 2015</a:t>
            </a:r>
            <a:endParaRPr lang="en-GB" dirty="0"/>
          </a:p>
        </p:txBody>
      </p:sp>
      <p:sp>
        <p:nvSpPr>
          <p:cNvPr id="4" name="Slide Number Placeholder 3"/>
          <p:cNvSpPr>
            <a:spLocks noGrp="1"/>
          </p:cNvSpPr>
          <p:nvPr>
            <p:ph type="sldNum" sz="quarter" idx="12"/>
          </p:nvPr>
        </p:nvSpPr>
        <p:spPr/>
        <p:txBody>
          <a:bodyPr/>
          <a:lstStyle/>
          <a:p>
            <a:fld id="{A423C6C7-C0F9-497B-BEFB-D2FC0D2E643A}" type="slidenum">
              <a:rPr lang="en-GB" smtClean="0"/>
              <a:t>‹#›</a:t>
            </a:fld>
            <a:endParaRPr lang="en-GB"/>
          </a:p>
        </p:txBody>
      </p:sp>
      <p:cxnSp>
        <p:nvCxnSpPr>
          <p:cNvPr id="5" name="Straight Connector 4"/>
          <p:cNvCxnSpPr/>
          <p:nvPr userDrawn="1"/>
        </p:nvCxnSpPr>
        <p:spPr>
          <a:xfrm rot="5400000">
            <a:off x="-317748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6" name="Footer Placeholder 5"/>
          <p:cNvSpPr>
            <a:spLocks noGrp="1"/>
          </p:cNvSpPr>
          <p:nvPr>
            <p:ph type="ftr" sz="quarter" idx="11"/>
          </p:nvPr>
        </p:nvSpPr>
        <p:spPr/>
        <p:txBody>
          <a:bodyPr/>
          <a:lstStyle/>
          <a:p>
            <a:r>
              <a:rPr lang="en-US" dirty="0" smtClean="0"/>
              <a:t>Interoperable Global Trust Federation 2005 - 2015</a:t>
            </a:r>
            <a:endParaRPr lang="en-GB" dirty="0"/>
          </a:p>
        </p:txBody>
      </p:sp>
      <p:sp>
        <p:nvSpPr>
          <p:cNvPr id="7" name="Slide Number Placeholder 6"/>
          <p:cNvSpPr>
            <a:spLocks noGrp="1"/>
          </p:cNvSpPr>
          <p:nvPr>
            <p:ph type="sldNum" sz="quarter" idx="12"/>
          </p:nvPr>
        </p:nvSpPr>
        <p:spPr/>
        <p:txBody>
          <a:bodyPr/>
          <a:lstStyle/>
          <a:p>
            <a:fld id="{A423C6C7-C0F9-497B-BEFB-D2FC0D2E643A}" type="slidenum">
              <a:rPr lang="en-GB" smtClean="0"/>
              <a:t>‹#›</a:t>
            </a:fld>
            <a:endParaRPr lang="en-GB"/>
          </a:p>
        </p:txBody>
      </p:sp>
      <p:cxnSp>
        <p:nvCxnSpPr>
          <p:cNvPr id="8" name="Straight Connector 7"/>
          <p:cNvCxnSpPr/>
          <p:nvPr userDrawn="1"/>
        </p:nvCxnSpPr>
        <p:spPr>
          <a:xfrm rot="5400000">
            <a:off x="-317748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6" name="Footer Placeholder 5"/>
          <p:cNvSpPr>
            <a:spLocks noGrp="1"/>
          </p:cNvSpPr>
          <p:nvPr>
            <p:ph type="ftr" sz="quarter" idx="11"/>
          </p:nvPr>
        </p:nvSpPr>
        <p:spPr/>
        <p:txBody>
          <a:bodyPr/>
          <a:lstStyle/>
          <a:p>
            <a:r>
              <a:rPr lang="en-US" dirty="0" smtClean="0"/>
              <a:t>Interoperable Global Trust Federation 2005 - 2015</a:t>
            </a:r>
            <a:endParaRPr lang="en-GB" dirty="0"/>
          </a:p>
        </p:txBody>
      </p:sp>
      <p:sp>
        <p:nvSpPr>
          <p:cNvPr id="7" name="Slide Number Placeholder 6"/>
          <p:cNvSpPr>
            <a:spLocks noGrp="1"/>
          </p:cNvSpPr>
          <p:nvPr>
            <p:ph type="sldNum" sz="quarter" idx="12"/>
          </p:nvPr>
        </p:nvSpPr>
        <p:spPr/>
        <p:txBody>
          <a:bodyPr/>
          <a:lstStyle/>
          <a:p>
            <a:fld id="{A423C6C7-C0F9-497B-BEFB-D2FC0D2E643A}" type="slidenum">
              <a:rPr lang="en-GB" smtClean="0"/>
              <a:t>‹#›</a:t>
            </a:fld>
            <a:endParaRPr lang="en-GB"/>
          </a:p>
        </p:txBody>
      </p:sp>
      <p:cxnSp>
        <p:nvCxnSpPr>
          <p:cNvPr id="8" name="Straight Connector 7"/>
          <p:cNvCxnSpPr/>
          <p:nvPr userDrawn="1"/>
        </p:nvCxnSpPr>
        <p:spPr>
          <a:xfrm rot="5400000">
            <a:off x="-317748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11624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95C24-83E0-44F5-A7B6-CA48FB77BBE5}" type="datetime4">
              <a:rPr lang="en-GB" smtClean="0"/>
              <a:t>12 March 2016</a:t>
            </a:fld>
            <a:endParaRPr lang="en-GB" dirty="0"/>
          </a:p>
        </p:txBody>
      </p:sp>
      <p:sp>
        <p:nvSpPr>
          <p:cNvPr id="5" name="Footer Placeholder 4"/>
          <p:cNvSpPr>
            <a:spLocks noGrp="1"/>
          </p:cNvSpPr>
          <p:nvPr>
            <p:ph type="ftr" sz="quarter" idx="3"/>
          </p:nvPr>
        </p:nvSpPr>
        <p:spPr>
          <a:xfrm>
            <a:off x="1619672" y="6356350"/>
            <a:ext cx="61926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Interoperable Global Trust Federation 2005 - 2016</a:t>
            </a:r>
            <a:endParaRPr lang="en-GB" dirty="0"/>
          </a:p>
        </p:txBody>
      </p:sp>
      <p:sp>
        <p:nvSpPr>
          <p:cNvPr id="6" name="Slide Number Placeholder 5"/>
          <p:cNvSpPr>
            <a:spLocks noGrp="1"/>
          </p:cNvSpPr>
          <p:nvPr>
            <p:ph type="sldNum" sz="quarter" idx="4"/>
          </p:nvPr>
        </p:nvSpPr>
        <p:spPr>
          <a:xfrm>
            <a:off x="7956376" y="6356350"/>
            <a:ext cx="730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3C6C7-C0F9-497B-BEFB-D2FC0D2E643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smtClean="0"/>
              <a:t>Communications</a:t>
            </a:r>
            <a:endParaRPr lang="en-GB" sz="5400" b="1" dirty="0"/>
          </a:p>
        </p:txBody>
      </p:sp>
      <p:sp>
        <p:nvSpPr>
          <p:cNvPr id="3" name="Subtitle 2"/>
          <p:cNvSpPr>
            <a:spLocks noGrp="1"/>
          </p:cNvSpPr>
          <p:nvPr>
            <p:ph type="subTitle" idx="1"/>
          </p:nvPr>
        </p:nvSpPr>
        <p:spPr>
          <a:xfrm>
            <a:off x="3347864" y="3886200"/>
            <a:ext cx="5796136" cy="1919064"/>
          </a:xfrm>
        </p:spPr>
        <p:txBody>
          <a:bodyPr>
            <a:normAutofit fontScale="92500" lnSpcReduction="20000"/>
          </a:bodyPr>
          <a:lstStyle/>
          <a:p>
            <a:r>
              <a:rPr lang="en-GB" i="1" dirty="0" smtClean="0"/>
              <a:t>IGTF RAT </a:t>
            </a:r>
            <a:r>
              <a:rPr lang="en-GB" i="1" dirty="0" err="1" smtClean="0"/>
              <a:t>Comms</a:t>
            </a:r>
            <a:r>
              <a:rPr lang="en-GB" i="1" dirty="0" smtClean="0"/>
              <a:t> Challenge 3</a:t>
            </a:r>
            <a:br>
              <a:rPr lang="en-GB" i="1" dirty="0" smtClean="0"/>
            </a:br>
            <a:r>
              <a:rPr lang="en-GB" i="1" dirty="0" smtClean="0"/>
              <a:t>Fall 2015</a:t>
            </a:r>
          </a:p>
          <a:p>
            <a:endParaRPr lang="en-GB" i="1" dirty="0"/>
          </a:p>
          <a:p>
            <a:r>
              <a:rPr lang="en-GB" b="1" i="1" dirty="0" smtClean="0">
                <a:solidFill>
                  <a:srgbClr val="C00000"/>
                </a:solidFill>
              </a:rPr>
              <a:t>All work by Ursula </a:t>
            </a:r>
            <a:r>
              <a:rPr lang="en-GB" b="1" i="1" dirty="0" err="1" smtClean="0">
                <a:solidFill>
                  <a:srgbClr val="C00000"/>
                </a:solidFill>
              </a:rPr>
              <a:t>Epting</a:t>
            </a:r>
            <a:r>
              <a:rPr lang="en-GB" b="1" i="1" dirty="0" smtClean="0">
                <a:solidFill>
                  <a:srgbClr val="C00000"/>
                </a:solidFill>
              </a:rPr>
              <a:t>, SCC-KIT</a:t>
            </a:r>
            <a:endParaRPr lang="en-GB" b="1" i="1" dirty="0">
              <a:solidFill>
                <a:srgbClr val="C00000"/>
              </a:solidFill>
            </a:endParaRPr>
          </a:p>
        </p:txBody>
      </p:sp>
      <p:sp>
        <p:nvSpPr>
          <p:cNvPr id="6" name="TextBox 5"/>
          <p:cNvSpPr txBox="1"/>
          <p:nvPr/>
        </p:nvSpPr>
        <p:spPr>
          <a:xfrm>
            <a:off x="0" y="5589240"/>
            <a:ext cx="3131840" cy="923330"/>
          </a:xfrm>
          <a:prstGeom prst="rect">
            <a:avLst/>
          </a:prstGeom>
          <a:noFill/>
        </p:spPr>
        <p:txBody>
          <a:bodyPr wrap="square" lIns="0" rIns="0" rtlCol="0">
            <a:spAutoFit/>
          </a:bodyPr>
          <a:lstStyle/>
          <a:p>
            <a:pPr algn="r"/>
            <a:r>
              <a:rPr lang="en-GB" i="1" dirty="0" smtClean="0">
                <a:solidFill>
                  <a:schemeClr val="tx1">
                    <a:lumMod val="75000"/>
                    <a:lumOff val="25000"/>
                  </a:schemeClr>
                </a:solidFill>
              </a:rPr>
              <a:t>Work by:</a:t>
            </a:r>
            <a:br>
              <a:rPr lang="en-GB" i="1" dirty="0" smtClean="0">
                <a:solidFill>
                  <a:schemeClr val="tx1">
                    <a:lumMod val="75000"/>
                    <a:lumOff val="25000"/>
                  </a:schemeClr>
                </a:solidFill>
              </a:rPr>
            </a:br>
            <a:r>
              <a:rPr lang="en-GB" i="1" dirty="0" smtClean="0">
                <a:solidFill>
                  <a:schemeClr val="tx1">
                    <a:lumMod val="75000"/>
                    <a:lumOff val="25000"/>
                  </a:schemeClr>
                </a:solidFill>
              </a:rPr>
              <a:t>Ursula </a:t>
            </a:r>
            <a:r>
              <a:rPr lang="en-GB" i="1" dirty="0" err="1" smtClean="0">
                <a:solidFill>
                  <a:schemeClr val="tx1">
                    <a:lumMod val="75000"/>
                    <a:lumOff val="25000"/>
                  </a:schemeClr>
                </a:solidFill>
              </a:rPr>
              <a:t>Epting</a:t>
            </a:r>
            <a:r>
              <a:rPr lang="en-GB" i="1" dirty="0" smtClean="0">
                <a:solidFill>
                  <a:schemeClr val="tx1">
                    <a:lumMod val="75000"/>
                    <a:lumOff val="25000"/>
                  </a:schemeClr>
                </a:solidFill>
              </a:rPr>
              <a:t>, SCC-KIT</a:t>
            </a:r>
          </a:p>
          <a:p>
            <a:pPr algn="r"/>
            <a:r>
              <a:rPr lang="en-GB" i="1" dirty="0" smtClean="0">
                <a:solidFill>
                  <a:schemeClr val="tx1">
                    <a:lumMod val="75000"/>
                    <a:lumOff val="25000"/>
                  </a:schemeClr>
                </a:solidFill>
              </a:rPr>
              <a:t>Karlsruhe, DE</a:t>
            </a:r>
            <a:endParaRPr lang="en-GB" i="1"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433" y="5463201"/>
            <a:ext cx="803803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Detailed time view</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42 % of the CA's have replied within the first hour (last </a:t>
            </a:r>
            <a:r>
              <a:rPr lang="en-US" sz="2400" dirty="0" smtClean="0"/>
              <a:t>time 30</a:t>
            </a:r>
            <a:r>
              <a:rPr lang="en-US" sz="2400" dirty="0"/>
              <a:t>%), which shows that there was again a very </a:t>
            </a:r>
            <a:r>
              <a:rPr lang="en-US" sz="2400" dirty="0" smtClean="0"/>
              <a:t>high motivation </a:t>
            </a:r>
            <a:r>
              <a:rPr lang="en-US" sz="2400" dirty="0"/>
              <a:t>to contribute to a successful test result!</a:t>
            </a:r>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647768"/>
            <a:ext cx="7887544" cy="183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699792" y="3140968"/>
            <a:ext cx="4067780" cy="369332"/>
          </a:xfrm>
          <a:prstGeom prst="rect">
            <a:avLst/>
          </a:prstGeom>
        </p:spPr>
        <p:txBody>
          <a:bodyPr wrap="none">
            <a:spAutoFit/>
          </a:bodyPr>
          <a:lstStyle/>
          <a:p>
            <a:r>
              <a:rPr lang="en-US" b="1" dirty="0"/>
              <a:t>IGTF communication challenge Nov 2015</a:t>
            </a:r>
            <a:endParaRPr lang="en-US" b="1" dirty="0"/>
          </a:p>
        </p:txBody>
      </p:sp>
      <p:sp>
        <p:nvSpPr>
          <p:cNvPr id="8" name="TextBox 7"/>
          <p:cNvSpPr txBox="1"/>
          <p:nvPr/>
        </p:nvSpPr>
        <p:spPr>
          <a:xfrm>
            <a:off x="6389238" y="5655874"/>
            <a:ext cx="2613921" cy="338554"/>
          </a:xfrm>
          <a:prstGeom prst="rect">
            <a:avLst/>
          </a:prstGeom>
          <a:noFill/>
        </p:spPr>
        <p:txBody>
          <a:bodyPr wrap="none" rtlCol="0">
            <a:spAutoFit/>
          </a:bodyPr>
          <a:lstStyle/>
          <a:p>
            <a:r>
              <a:rPr lang="en-US" sz="1600" i="1" dirty="0" smtClean="0"/>
              <a:t>hours after challenge start →</a:t>
            </a:r>
            <a:endParaRPr lang="en-US" sz="1600" i="1" dirty="0"/>
          </a:p>
        </p:txBody>
      </p:sp>
      <p:sp>
        <p:nvSpPr>
          <p:cNvPr id="11" name="TextBox 10"/>
          <p:cNvSpPr txBox="1"/>
          <p:nvPr/>
        </p:nvSpPr>
        <p:spPr>
          <a:xfrm rot="16200000">
            <a:off x="-388838" y="4204836"/>
            <a:ext cx="1978747" cy="584775"/>
          </a:xfrm>
          <a:prstGeom prst="rect">
            <a:avLst/>
          </a:prstGeom>
          <a:noFill/>
        </p:spPr>
        <p:txBody>
          <a:bodyPr wrap="none" rtlCol="0">
            <a:spAutoFit/>
          </a:bodyPr>
          <a:lstStyle/>
          <a:p>
            <a:r>
              <a:rPr lang="en-US" sz="1600" i="1" dirty="0" smtClean="0"/>
              <a:t>number of </a:t>
            </a:r>
            <a:br>
              <a:rPr lang="en-US" sz="1600" i="1" dirty="0" smtClean="0"/>
            </a:br>
            <a:r>
              <a:rPr lang="en-US" sz="1600" i="1" dirty="0" smtClean="0"/>
              <a:t>responses received →</a:t>
            </a:r>
            <a:endParaRPr lang="en-US" sz="1600" i="1"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752" y="3624876"/>
            <a:ext cx="2381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04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cumulative view</a:t>
            </a:r>
            <a:endParaRPr lang="en-US" dirty="0"/>
          </a:p>
        </p:txBody>
      </p:sp>
      <p:sp>
        <p:nvSpPr>
          <p:cNvPr id="3" name="Content Placeholder 2"/>
          <p:cNvSpPr>
            <a:spLocks noGrp="1"/>
          </p:cNvSpPr>
          <p:nvPr>
            <p:ph idx="1"/>
          </p:nvPr>
        </p:nvSpPr>
        <p:spPr>
          <a:xfrm>
            <a:off x="457200" y="5301208"/>
            <a:ext cx="8229600" cy="824955"/>
          </a:xfrm>
        </p:spPr>
        <p:txBody>
          <a:bodyPr>
            <a:normAutofit fontScale="85000" lnSpcReduction="10000"/>
          </a:bodyPr>
          <a:lstStyle/>
          <a:p>
            <a:pPr marL="0" indent="0">
              <a:buNone/>
            </a:pPr>
            <a:r>
              <a:rPr lang="en-US" dirty="0"/>
              <a:t>So answers from 100 % of all CA's has not been </a:t>
            </a:r>
            <a:r>
              <a:rPr lang="en-US" dirty="0" smtClean="0"/>
              <a:t>reached, but </a:t>
            </a:r>
            <a:r>
              <a:rPr lang="en-US" dirty="0"/>
              <a:t>88 % (hard) or 92 % (soft) or 95 % (very soft) have </a:t>
            </a:r>
            <a:r>
              <a:rPr lang="en-US" dirty="0" smtClean="0"/>
              <a:t>been responsive</a:t>
            </a:r>
            <a:r>
              <a:rPr lang="en-US" dirty="0"/>
              <a:t>.</a:t>
            </a:r>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56185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56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complete view (2015 &amp; 2013)</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The big majority of 88 % replied within 24 </a:t>
            </a:r>
            <a:r>
              <a:rPr lang="en-US" sz="2400" dirty="0" smtClean="0"/>
              <a:t>hours/one business day. Additionally </a:t>
            </a:r>
            <a:r>
              <a:rPr lang="en-US" sz="2400" dirty="0"/>
              <a:t>4% replied within 48 hours and 3 % replied </a:t>
            </a:r>
            <a:r>
              <a:rPr lang="en-US" sz="2400" dirty="0" smtClean="0"/>
              <a:t>later 5 </a:t>
            </a:r>
            <a:r>
              <a:rPr lang="en-US" sz="2400" dirty="0"/>
              <a:t>% did not reply at all.</a:t>
            </a:r>
          </a:p>
          <a:p>
            <a:pPr marL="0" indent="0" algn="r">
              <a:buNone/>
            </a:pPr>
            <a:r>
              <a:rPr lang="en-US" sz="2000" i="1" dirty="0"/>
              <a:t>Notice: automatic replies of e.g. ticket systems </a:t>
            </a:r>
            <a:r>
              <a:rPr lang="en-US" sz="2000" i="1" dirty="0" smtClean="0"/>
              <a:t>were not </a:t>
            </a:r>
            <a:r>
              <a:rPr lang="en-US" sz="2000" i="1" dirty="0"/>
              <a:t>counted</a:t>
            </a:r>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227448"/>
            <a:ext cx="6381750" cy="344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154583"/>
            <a:ext cx="3312368" cy="179449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04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a strict interpretation we can say that 88 % (76 % in </a:t>
            </a:r>
            <a:r>
              <a:rPr lang="en-US" dirty="0" smtClean="0"/>
              <a:t>2013) </a:t>
            </a:r>
            <a:r>
              <a:rPr lang="en-US" dirty="0" err="1" smtClean="0"/>
              <a:t>fullfilled</a:t>
            </a:r>
            <a:r>
              <a:rPr lang="en-US" dirty="0" smtClean="0"/>
              <a:t> </a:t>
            </a:r>
            <a:r>
              <a:rPr lang="en-US" dirty="0"/>
              <a:t>the requirement to react within one business day </a:t>
            </a:r>
            <a:r>
              <a:rPr lang="en-US" dirty="0" smtClean="0"/>
              <a:t>- while </a:t>
            </a:r>
            <a:r>
              <a:rPr lang="en-US" dirty="0"/>
              <a:t>12 % (24 % in 2013) </a:t>
            </a:r>
            <a:r>
              <a:rPr lang="en-US" dirty="0" smtClean="0"/>
              <a:t>failed. </a:t>
            </a:r>
          </a:p>
          <a:p>
            <a:pPr marL="0" indent="0">
              <a:buNone/>
            </a:pPr>
            <a:r>
              <a:rPr lang="en-US" dirty="0" smtClean="0"/>
              <a:t/>
            </a:r>
            <a:br>
              <a:rPr lang="en-US" dirty="0" smtClean="0"/>
            </a:br>
            <a:r>
              <a:rPr lang="en-US" b="1" dirty="0" smtClean="0"/>
              <a:t>So </a:t>
            </a:r>
            <a:r>
              <a:rPr lang="en-US" b="1" dirty="0"/>
              <a:t>we did better this </a:t>
            </a:r>
            <a:r>
              <a:rPr lang="en-US" b="1" dirty="0" smtClean="0"/>
              <a:t>time! </a:t>
            </a:r>
            <a:r>
              <a:rPr lang="en-US" i="1" dirty="0" smtClean="0"/>
              <a:t>But is </a:t>
            </a:r>
            <a:r>
              <a:rPr lang="en-US" i="1" dirty="0"/>
              <a:t>it good enough</a:t>
            </a:r>
            <a:r>
              <a:rPr lang="en-US" i="1" dirty="0" smtClean="0"/>
              <a:t>?</a:t>
            </a:r>
          </a:p>
          <a:p>
            <a:pPr marL="0" indent="0">
              <a:buNone/>
            </a:pPr>
            <a:endParaRPr lang="en-US" dirty="0"/>
          </a:p>
          <a:p>
            <a:pPr marL="0" indent="0">
              <a:buNone/>
            </a:pPr>
            <a:r>
              <a:rPr lang="en-US" dirty="0"/>
              <a:t>In a softer interpretation we can say that 95 % (83 % in </a:t>
            </a:r>
            <a:r>
              <a:rPr lang="en-US" dirty="0" smtClean="0"/>
              <a:t>2013) are </a:t>
            </a:r>
            <a:r>
              <a:rPr lang="en-US" dirty="0"/>
              <a:t>responsive while 5 % (17 % in 2013) are not</a:t>
            </a:r>
            <a:r>
              <a:rPr lang="en-US" dirty="0" smtClean="0"/>
              <a:t>.</a:t>
            </a:r>
          </a:p>
          <a:p>
            <a:pPr marL="0" indent="0">
              <a:buNone/>
            </a:pPr>
            <a:endParaRPr lang="en-US" dirty="0"/>
          </a:p>
          <a:p>
            <a:pPr marL="0" indent="0">
              <a:buNone/>
            </a:pPr>
            <a:r>
              <a:rPr lang="en-US" i="1" dirty="0"/>
              <a:t>So we have won 12 % </a:t>
            </a:r>
            <a:r>
              <a:rPr lang="en-US" i="1" dirty="0" smtClean="0"/>
              <a:t>;) </a:t>
            </a:r>
            <a:r>
              <a:rPr lang="en-US" b="1" dirty="0" smtClean="0"/>
              <a:t>How </a:t>
            </a:r>
            <a:r>
              <a:rPr lang="en-US" b="1" dirty="0"/>
              <a:t>to deal with the last 5 %?</a:t>
            </a:r>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spTree>
    <p:extLst>
      <p:ext uri="{BB962C8B-B14F-4D97-AF65-F5344CB8AC3E}">
        <p14:creationId xmlns:p14="http://schemas.microsoft.com/office/powerpoint/2010/main" val="76185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cases</a:t>
            </a:r>
            <a:endParaRPr lang="en-US" dirty="0"/>
          </a:p>
        </p:txBody>
      </p:sp>
      <p:sp>
        <p:nvSpPr>
          <p:cNvPr id="3" name="Content Placeholder 2"/>
          <p:cNvSpPr>
            <a:spLocks noGrp="1"/>
          </p:cNvSpPr>
          <p:nvPr>
            <p:ph idx="1"/>
          </p:nvPr>
        </p:nvSpPr>
        <p:spPr>
          <a:xfrm>
            <a:off x="5508104" y="1600200"/>
            <a:ext cx="3178695" cy="4525963"/>
          </a:xfrm>
        </p:spPr>
        <p:txBody>
          <a:bodyPr/>
          <a:lstStyle/>
          <a:p>
            <a:r>
              <a:rPr lang="en-US" dirty="0" smtClean="0"/>
              <a:t>Challenge identified mail configuration issues (as usual)</a:t>
            </a:r>
          </a:p>
          <a:p>
            <a:r>
              <a:rPr lang="en-US" dirty="0" smtClean="0"/>
              <a:t>Really troublesome ones will be contacted again via Chairs</a:t>
            </a:r>
            <a:endParaRPr lang="en-US" dirty="0"/>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556792"/>
            <a:ext cx="5040560" cy="447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4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on SHA-1, -2, and so on</a:t>
            </a:r>
            <a:endParaRPr lang="en-US" dirty="0"/>
          </a:p>
        </p:txBody>
      </p:sp>
      <p:sp>
        <p:nvSpPr>
          <p:cNvPr id="3" name="Content Placeholder 2"/>
          <p:cNvSpPr>
            <a:spLocks noGrp="1"/>
          </p:cNvSpPr>
          <p:nvPr>
            <p:ph idx="1"/>
          </p:nvPr>
        </p:nvSpPr>
        <p:spPr>
          <a:xfrm>
            <a:off x="457200" y="1600200"/>
            <a:ext cx="8686800" cy="4525963"/>
          </a:xfrm>
        </p:spPr>
        <p:txBody>
          <a:bodyPr/>
          <a:lstStyle/>
          <a:p>
            <a:endParaRPr lang="en-US" dirty="0" smtClean="0"/>
          </a:p>
          <a:p>
            <a:r>
              <a:rPr lang="en-US" dirty="0" smtClean="0"/>
              <a:t>Do </a:t>
            </a:r>
            <a:r>
              <a:rPr lang="en-US" dirty="0"/>
              <a:t>you issue sha2 signed certificates by default?</a:t>
            </a:r>
          </a:p>
          <a:p>
            <a:endParaRPr lang="en-US" dirty="0"/>
          </a:p>
          <a:p>
            <a:r>
              <a:rPr lang="en-US" dirty="0" smtClean="0"/>
              <a:t>When </a:t>
            </a:r>
            <a:r>
              <a:rPr lang="en-US" dirty="0"/>
              <a:t>is the last sha1 signed certificate going to expire?</a:t>
            </a:r>
            <a:endParaRPr lang="en-US" dirty="0"/>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spTree>
    <p:extLst>
      <p:ext uri="{BB962C8B-B14F-4D97-AF65-F5344CB8AC3E}">
        <p14:creationId xmlns:p14="http://schemas.microsoft.com/office/powerpoint/2010/main" val="396122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73 CA's did kindly answer the questions (76 %)</a:t>
            </a:r>
          </a:p>
          <a:p>
            <a:pPr lvl="1"/>
            <a:r>
              <a:rPr lang="en-US" dirty="0"/>
              <a:t>5 of them still issue sha1-signed certificates, the other</a:t>
            </a:r>
          </a:p>
          <a:p>
            <a:pPr lvl="1"/>
            <a:r>
              <a:rPr lang="en-US" dirty="0"/>
              <a:t>68 issue sha2 (sha256/sha512) by default</a:t>
            </a:r>
          </a:p>
          <a:p>
            <a:r>
              <a:rPr lang="en-US" dirty="0" smtClean="0"/>
              <a:t>23 </a:t>
            </a:r>
            <a:r>
              <a:rPr lang="en-US" dirty="0"/>
              <a:t>CA's did not sent answers (24 %)</a:t>
            </a:r>
            <a:endParaRPr lang="en-US" dirty="0"/>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717032"/>
            <a:ext cx="418356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709356"/>
            <a:ext cx="3653778" cy="238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330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SHA-1 CAs response summary</a:t>
            </a:r>
            <a:endParaRPr lang="en-US" dirty="0"/>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5000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917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 stick to SHA-1?</a:t>
            </a:r>
            <a:endParaRPr lang="en-US" dirty="0"/>
          </a:p>
        </p:txBody>
      </p:sp>
      <p:sp>
        <p:nvSpPr>
          <p:cNvPr id="3" name="Content Placeholder 2"/>
          <p:cNvSpPr>
            <a:spLocks noGrp="1"/>
          </p:cNvSpPr>
          <p:nvPr>
            <p:ph idx="1"/>
          </p:nvPr>
        </p:nvSpPr>
        <p:spPr/>
        <p:txBody>
          <a:bodyPr/>
          <a:lstStyle/>
          <a:p>
            <a:r>
              <a:rPr lang="en-US" dirty="0"/>
              <a:t>Several CA's have some sha1-signed certs which will </a:t>
            </a:r>
            <a:r>
              <a:rPr lang="en-US" dirty="0" smtClean="0"/>
              <a:t>all expire </a:t>
            </a:r>
            <a:r>
              <a:rPr lang="en-US" dirty="0"/>
              <a:t>within 2016</a:t>
            </a:r>
          </a:p>
          <a:p>
            <a:r>
              <a:rPr lang="en-US" dirty="0" smtClean="0"/>
              <a:t>In </a:t>
            </a:r>
            <a:r>
              <a:rPr lang="en-US" dirty="0"/>
              <a:t>Germany we have a special community for </a:t>
            </a:r>
            <a:r>
              <a:rPr lang="en-US" dirty="0" smtClean="0"/>
              <a:t>climate research </a:t>
            </a:r>
            <a:r>
              <a:rPr lang="en-US" dirty="0"/>
              <a:t>which is not able to use sha2 and whishes </a:t>
            </a:r>
            <a:r>
              <a:rPr lang="en-US" dirty="0" smtClean="0"/>
              <a:t>to ‘use </a:t>
            </a:r>
            <a:r>
              <a:rPr lang="en-US" dirty="0"/>
              <a:t>sha1 </a:t>
            </a:r>
            <a:r>
              <a:rPr lang="en-US" dirty="0" smtClean="0"/>
              <a:t>forever’…</a:t>
            </a:r>
            <a:endParaRPr lang="en-US" dirty="0"/>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spTree>
    <p:extLst>
      <p:ext uri="{BB962C8B-B14F-4D97-AF65-F5344CB8AC3E}">
        <p14:creationId xmlns:p14="http://schemas.microsoft.com/office/powerpoint/2010/main" val="870743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a global trust fabric</a:t>
            </a:r>
            <a:endParaRPr lang="en-GB" dirty="0"/>
          </a:p>
        </p:txBody>
      </p:sp>
      <p:sp>
        <p:nvSpPr>
          <p:cNvPr id="3" name="Text Placeholder 2"/>
          <p:cNvSpPr>
            <a:spLocks noGrp="1"/>
          </p:cNvSpPr>
          <p:nvPr>
            <p:ph type="body" idx="1"/>
          </p:nvPr>
        </p:nvSpPr>
        <p:spPr/>
        <p:txBody>
          <a:bodyPr/>
          <a:lstStyle/>
          <a:p>
            <a:r>
              <a:rPr lang="en-GB" dirty="0" smtClean="0"/>
              <a:t>Questions?</a:t>
            </a:r>
            <a:endParaRPr lang="en-GB" dirty="0"/>
          </a:p>
        </p:txBody>
      </p:sp>
      <p:sp>
        <p:nvSpPr>
          <p:cNvPr id="4" name="Footer Placeholder 3"/>
          <p:cNvSpPr>
            <a:spLocks noGrp="1"/>
          </p:cNvSpPr>
          <p:nvPr>
            <p:ph type="ftr" sz="quarter" idx="11"/>
          </p:nvPr>
        </p:nvSpPr>
        <p:spPr/>
        <p:txBody>
          <a:bodyPr/>
          <a:lstStyle/>
          <a:p>
            <a:r>
              <a:rPr lang="en-US" dirty="0" smtClean="0"/>
              <a:t>Interoperable Global Trust Federation 2005 - 2015</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Interacting with the IGTF ID providers</a:t>
            </a:r>
            <a:endParaRPr lang="en-US" dirty="0"/>
          </a:p>
        </p:txBody>
      </p:sp>
      <p:sp>
        <p:nvSpPr>
          <p:cNvPr id="3" name="Content Placeholder 2"/>
          <p:cNvSpPr>
            <a:spLocks noGrp="1"/>
          </p:cNvSpPr>
          <p:nvPr>
            <p:ph idx="1"/>
          </p:nvPr>
        </p:nvSpPr>
        <p:spPr/>
        <p:txBody>
          <a:bodyPr/>
          <a:lstStyle/>
          <a:p>
            <a:pPr marL="0" indent="0">
              <a:buNone/>
            </a:pPr>
            <a:r>
              <a:rPr lang="en-US" b="1" dirty="0" smtClean="0"/>
              <a:t>Today</a:t>
            </a:r>
            <a:endParaRPr lang="en-US" dirty="0"/>
          </a:p>
          <a:p>
            <a:r>
              <a:rPr lang="en-US" dirty="0" smtClean="0"/>
              <a:t>Every 1-6 hours: CRL retrieval</a:t>
            </a:r>
          </a:p>
          <a:p>
            <a:r>
              <a:rPr lang="en-US" dirty="0" smtClean="0"/>
              <a:t>Every 24 hours: CRL Availability/Reliability check</a:t>
            </a:r>
          </a:p>
          <a:p>
            <a:r>
              <a:rPr lang="en-US" dirty="0" smtClean="0"/>
              <a:t>Every ~2 years: RAT Communications challenge</a:t>
            </a:r>
          </a:p>
          <a:p>
            <a:pPr marL="0" indent="0">
              <a:buNone/>
            </a:pPr>
            <a:endParaRPr lang="en-US" dirty="0" smtClean="0"/>
          </a:p>
          <a:p>
            <a:pPr marL="0" indent="0">
              <a:buNone/>
            </a:pPr>
            <a:r>
              <a:rPr lang="en-US" dirty="0" smtClean="0"/>
              <a:t>Did we progress between 2013 and 2015 in response?</a:t>
            </a:r>
          </a:p>
          <a:p>
            <a:pPr marL="0" indent="0">
              <a:buNone/>
            </a:pPr>
            <a:r>
              <a:rPr lang="en-US" dirty="0" smtClean="0"/>
              <a:t>Can we answer some basic status questions as well?</a:t>
            </a:r>
            <a:endParaRPr lang="en-US" dirty="0"/>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spTree>
    <p:extLst>
      <p:ext uri="{BB962C8B-B14F-4D97-AF65-F5344CB8AC3E}">
        <p14:creationId xmlns:p14="http://schemas.microsoft.com/office/powerpoint/2010/main" val="3026246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t>
            </a:r>
            <a:r>
              <a:rPr lang="en-US" dirty="0" smtClean="0"/>
              <a:t>challenge </a:t>
            </a:r>
            <a:r>
              <a:rPr lang="en-US" dirty="0" smtClean="0"/>
              <a:t>results from 2013</a:t>
            </a:r>
            <a:endParaRPr lang="en-US" dirty="0"/>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a:xfrm>
            <a:off x="1619672" y="6309320"/>
            <a:ext cx="6192688" cy="365125"/>
          </a:xfrm>
        </p:spPr>
        <p:txBody>
          <a:bodyPr/>
          <a:lstStyle/>
          <a:p>
            <a:r>
              <a:rPr lang="en-US" smtClean="0"/>
              <a:t>Interoperable Global Trust Federation 2005 - 2015</a:t>
            </a:r>
            <a:endParaRPr lang="en-GB" dirty="0"/>
          </a:p>
        </p:txBody>
      </p:sp>
      <p:graphicFrame>
        <p:nvGraphicFramePr>
          <p:cNvPr id="6" name="Chart 5"/>
          <p:cNvGraphicFramePr/>
          <p:nvPr>
            <p:extLst>
              <p:ext uri="{D42A27DB-BD31-4B8C-83A1-F6EECF244321}">
                <p14:modId xmlns:p14="http://schemas.microsoft.com/office/powerpoint/2010/main" val="3048863332"/>
              </p:ext>
            </p:extLst>
          </p:nvPr>
        </p:nvGraphicFramePr>
        <p:xfrm>
          <a:off x="611560" y="1340768"/>
          <a:ext cx="828092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67544" y="4797152"/>
            <a:ext cx="8541326" cy="1754326"/>
          </a:xfrm>
          <a:prstGeom prst="rect">
            <a:avLst/>
          </a:prstGeom>
        </p:spPr>
        <p:txBody>
          <a:bodyPr wrap="square">
            <a:spAutoFit/>
          </a:bodyPr>
          <a:lstStyle/>
          <a:p>
            <a:pPr lvl="0">
              <a:buNone/>
            </a:pPr>
            <a:r>
              <a:rPr lang="de-DE" dirty="0">
                <a:latin typeface="" pitchFamily="18"/>
              </a:rPr>
              <a:t>In a </a:t>
            </a:r>
            <a:r>
              <a:rPr lang="de-DE" dirty="0" err="1">
                <a:latin typeface="" pitchFamily="18"/>
              </a:rPr>
              <a:t>strict</a:t>
            </a:r>
            <a:r>
              <a:rPr lang="de-DE" dirty="0">
                <a:latin typeface="" pitchFamily="18"/>
              </a:rPr>
              <a:t> </a:t>
            </a:r>
            <a:r>
              <a:rPr lang="de-DE" dirty="0" err="1">
                <a:latin typeface="" pitchFamily="18"/>
              </a:rPr>
              <a:t>interpretation</a:t>
            </a:r>
            <a:r>
              <a:rPr lang="de-DE" dirty="0">
                <a:latin typeface="" pitchFamily="18"/>
              </a:rPr>
              <a:t> </a:t>
            </a:r>
            <a:r>
              <a:rPr lang="de-DE" dirty="0" err="1">
                <a:latin typeface="" pitchFamily="18"/>
              </a:rPr>
              <a:t>we</a:t>
            </a:r>
            <a:r>
              <a:rPr lang="de-DE" dirty="0">
                <a:latin typeface="" pitchFamily="18"/>
              </a:rPr>
              <a:t> </a:t>
            </a:r>
            <a:r>
              <a:rPr lang="de-DE" dirty="0" err="1">
                <a:latin typeface="" pitchFamily="18"/>
              </a:rPr>
              <a:t>can</a:t>
            </a:r>
            <a:r>
              <a:rPr lang="de-DE" dirty="0">
                <a:latin typeface="" pitchFamily="18"/>
              </a:rPr>
              <a:t> </a:t>
            </a:r>
            <a:r>
              <a:rPr lang="de-DE" dirty="0" err="1">
                <a:latin typeface="" pitchFamily="18"/>
              </a:rPr>
              <a:t>say</a:t>
            </a:r>
            <a:r>
              <a:rPr lang="de-DE" dirty="0">
                <a:latin typeface="" pitchFamily="18"/>
              </a:rPr>
              <a:t> </a:t>
            </a:r>
            <a:r>
              <a:rPr lang="de-DE" dirty="0" err="1">
                <a:latin typeface="" pitchFamily="18"/>
              </a:rPr>
              <a:t>that</a:t>
            </a:r>
            <a:r>
              <a:rPr lang="de-DE" dirty="0">
                <a:latin typeface="" pitchFamily="18"/>
              </a:rPr>
              <a:t> </a:t>
            </a:r>
            <a:r>
              <a:rPr lang="de-DE" dirty="0" smtClean="0">
                <a:latin typeface="" pitchFamily="18"/>
              </a:rPr>
              <a:t>~30 </a:t>
            </a:r>
            <a:r>
              <a:rPr lang="de-DE" dirty="0">
                <a:latin typeface="" pitchFamily="18"/>
              </a:rPr>
              <a:t>% </a:t>
            </a:r>
            <a:r>
              <a:rPr lang="de-DE" dirty="0" err="1" smtClean="0">
                <a:latin typeface="" pitchFamily="18"/>
              </a:rPr>
              <a:t>missed</a:t>
            </a:r>
            <a:r>
              <a:rPr lang="de-DE" dirty="0" smtClean="0">
                <a:latin typeface="" pitchFamily="18"/>
              </a:rPr>
              <a:t> out on </a:t>
            </a:r>
            <a:r>
              <a:rPr lang="de-DE" dirty="0" err="1" smtClean="0">
                <a:latin typeface="" pitchFamily="18"/>
              </a:rPr>
              <a:t>the</a:t>
            </a:r>
            <a:r>
              <a:rPr lang="de-DE" dirty="0" smtClean="0">
                <a:latin typeface="" pitchFamily="18"/>
              </a:rPr>
              <a:t> </a:t>
            </a:r>
            <a:r>
              <a:rPr lang="de-DE" dirty="0" err="1">
                <a:latin typeface="" pitchFamily="18"/>
              </a:rPr>
              <a:t>requirement</a:t>
            </a:r>
            <a:r>
              <a:rPr lang="de-DE" dirty="0">
                <a:latin typeface="" pitchFamily="18"/>
              </a:rPr>
              <a:t> </a:t>
            </a:r>
            <a:r>
              <a:rPr lang="de-DE" dirty="0" smtClean="0">
                <a:latin typeface="" pitchFamily="18"/>
              </a:rPr>
              <a:t/>
            </a:r>
            <a:br>
              <a:rPr lang="de-DE" dirty="0" smtClean="0">
                <a:latin typeface="" pitchFamily="18"/>
              </a:rPr>
            </a:br>
            <a:r>
              <a:rPr lang="de-DE" dirty="0" err="1" smtClean="0">
                <a:latin typeface="" pitchFamily="18"/>
              </a:rPr>
              <a:t>to</a:t>
            </a:r>
            <a:r>
              <a:rPr lang="de-DE" dirty="0" smtClean="0">
                <a:latin typeface="" pitchFamily="18"/>
              </a:rPr>
              <a:t> </a:t>
            </a:r>
            <a:r>
              <a:rPr lang="de-DE" dirty="0" err="1">
                <a:latin typeface="" pitchFamily="18"/>
              </a:rPr>
              <a:t>react</a:t>
            </a:r>
            <a:r>
              <a:rPr lang="de-DE" dirty="0">
                <a:latin typeface="" pitchFamily="18"/>
              </a:rPr>
              <a:t> </a:t>
            </a:r>
            <a:r>
              <a:rPr lang="de-DE" dirty="0" err="1">
                <a:latin typeface="" pitchFamily="18"/>
              </a:rPr>
              <a:t>within</a:t>
            </a:r>
            <a:r>
              <a:rPr lang="de-DE" dirty="0">
                <a:latin typeface="" pitchFamily="18"/>
              </a:rPr>
              <a:t> </a:t>
            </a:r>
            <a:r>
              <a:rPr lang="de-DE" dirty="0" err="1">
                <a:latin typeface="" pitchFamily="18"/>
              </a:rPr>
              <a:t>one</a:t>
            </a:r>
            <a:r>
              <a:rPr lang="de-DE" dirty="0">
                <a:latin typeface="" pitchFamily="18"/>
              </a:rPr>
              <a:t> </a:t>
            </a:r>
            <a:r>
              <a:rPr lang="de-DE" dirty="0" err="1">
                <a:latin typeface="" pitchFamily="18"/>
              </a:rPr>
              <a:t>business</a:t>
            </a:r>
            <a:r>
              <a:rPr lang="de-DE" dirty="0">
                <a:latin typeface="" pitchFamily="18"/>
              </a:rPr>
              <a:t> </a:t>
            </a:r>
            <a:r>
              <a:rPr lang="de-DE" dirty="0" err="1">
                <a:latin typeface="" pitchFamily="18"/>
              </a:rPr>
              <a:t>day</a:t>
            </a:r>
            <a:r>
              <a:rPr lang="de-DE" dirty="0">
                <a:latin typeface="" pitchFamily="18"/>
              </a:rPr>
              <a:t> – </a:t>
            </a:r>
            <a:r>
              <a:rPr lang="de-DE" dirty="0" err="1" smtClean="0">
                <a:latin typeface="" pitchFamily="18"/>
              </a:rPr>
              <a:t>only</a:t>
            </a:r>
            <a:r>
              <a:rPr lang="de-DE" dirty="0" smtClean="0">
                <a:latin typeface="" pitchFamily="18"/>
              </a:rPr>
              <a:t> 70% </a:t>
            </a:r>
            <a:r>
              <a:rPr lang="de-DE" dirty="0" err="1" smtClean="0">
                <a:latin typeface="" pitchFamily="18"/>
              </a:rPr>
              <a:t>were</a:t>
            </a:r>
            <a:r>
              <a:rPr lang="de-DE" dirty="0" smtClean="0">
                <a:latin typeface="" pitchFamily="18"/>
              </a:rPr>
              <a:t> </a:t>
            </a:r>
            <a:r>
              <a:rPr lang="de-DE" dirty="0" err="1" smtClean="0">
                <a:latin typeface="" pitchFamily="18"/>
              </a:rPr>
              <a:t>compliant</a:t>
            </a:r>
            <a:endParaRPr lang="de-DE" dirty="0">
              <a:latin typeface="" pitchFamily="18"/>
            </a:endParaRPr>
          </a:p>
          <a:p>
            <a:r>
              <a:rPr lang="de-DE" dirty="0">
                <a:latin typeface="" pitchFamily="18"/>
              </a:rPr>
              <a:t>.. </a:t>
            </a:r>
            <a:r>
              <a:rPr lang="de-DE" dirty="0" err="1">
                <a:latin typeface="" pitchFamily="18"/>
              </a:rPr>
              <a:t>and</a:t>
            </a:r>
            <a:r>
              <a:rPr lang="de-DE" dirty="0">
                <a:latin typeface="" pitchFamily="18"/>
              </a:rPr>
              <a:t> 13% </a:t>
            </a:r>
            <a:r>
              <a:rPr lang="de-DE" dirty="0" err="1">
                <a:latin typeface="" pitchFamily="18"/>
              </a:rPr>
              <a:t>did</a:t>
            </a:r>
            <a:r>
              <a:rPr lang="de-DE" dirty="0">
                <a:latin typeface="" pitchFamily="18"/>
              </a:rPr>
              <a:t> not </a:t>
            </a:r>
            <a:r>
              <a:rPr lang="de-DE" dirty="0" err="1">
                <a:latin typeface="" pitchFamily="18"/>
              </a:rPr>
              <a:t>reply</a:t>
            </a:r>
            <a:r>
              <a:rPr lang="de-DE" dirty="0">
                <a:latin typeface="" pitchFamily="18"/>
              </a:rPr>
              <a:t> at </a:t>
            </a:r>
            <a:r>
              <a:rPr lang="de-DE" dirty="0" smtClean="0">
                <a:latin typeface="" pitchFamily="18"/>
              </a:rPr>
              <a:t>all – </a:t>
            </a:r>
            <a:r>
              <a:rPr lang="de-DE" i="1" dirty="0" err="1" smtClean="0">
                <a:latin typeface="" pitchFamily="18"/>
              </a:rPr>
              <a:t>and</a:t>
            </a:r>
            <a:r>
              <a:rPr lang="de-DE" i="1" dirty="0" smtClean="0">
                <a:latin typeface="" pitchFamily="18"/>
              </a:rPr>
              <a:t> </a:t>
            </a:r>
            <a:r>
              <a:rPr lang="de-DE" i="1" dirty="0" err="1" smtClean="0">
                <a:latin typeface="" pitchFamily="18"/>
              </a:rPr>
              <a:t>the</a:t>
            </a:r>
            <a:r>
              <a:rPr lang="de-DE" i="1" dirty="0" smtClean="0">
                <a:latin typeface="" pitchFamily="18"/>
              </a:rPr>
              <a:t> </a:t>
            </a:r>
            <a:r>
              <a:rPr lang="de-DE" i="1" dirty="0" err="1" smtClean="0">
                <a:latin typeface="" pitchFamily="18"/>
              </a:rPr>
              <a:t>rechallenge</a:t>
            </a:r>
            <a:r>
              <a:rPr lang="de-DE" i="1" dirty="0" smtClean="0">
                <a:latin typeface="" pitchFamily="18"/>
              </a:rPr>
              <a:t> </a:t>
            </a:r>
            <a:r>
              <a:rPr lang="de-DE" i="1" dirty="0" err="1" smtClean="0">
                <a:latin typeface="" pitchFamily="18"/>
              </a:rPr>
              <a:t>only</a:t>
            </a:r>
            <a:r>
              <a:rPr lang="de-DE" i="1" dirty="0" smtClean="0">
                <a:latin typeface="" pitchFamily="18"/>
              </a:rPr>
              <a:t> </a:t>
            </a:r>
            <a:r>
              <a:rPr lang="de-DE" i="1" dirty="0" err="1" smtClean="0">
                <a:latin typeface="" pitchFamily="18"/>
              </a:rPr>
              <a:t>marginally</a:t>
            </a:r>
            <a:r>
              <a:rPr lang="de-DE" i="1" dirty="0" smtClean="0">
                <a:latin typeface="" pitchFamily="18"/>
              </a:rPr>
              <a:t> </a:t>
            </a:r>
            <a:r>
              <a:rPr lang="de-DE" i="1" dirty="0" err="1" smtClean="0">
                <a:latin typeface="" pitchFamily="18"/>
              </a:rPr>
              <a:t>improved</a:t>
            </a:r>
            <a:r>
              <a:rPr lang="de-DE" i="1" dirty="0" smtClean="0">
                <a:latin typeface="" pitchFamily="18"/>
              </a:rPr>
              <a:t> </a:t>
            </a:r>
            <a:r>
              <a:rPr lang="de-DE" i="1" dirty="0" err="1" smtClean="0">
                <a:latin typeface="" pitchFamily="18"/>
              </a:rPr>
              <a:t>it</a:t>
            </a:r>
            <a:r>
              <a:rPr lang="de-DE" i="1" dirty="0" smtClean="0">
                <a:latin typeface="" pitchFamily="18"/>
              </a:rPr>
              <a:t> </a:t>
            </a:r>
            <a:r>
              <a:rPr lang="de-DE" dirty="0" smtClean="0">
                <a:latin typeface="" pitchFamily="18"/>
                <a:sym typeface="Wingdings" panose="05000000000000000000" pitchFamily="2" charset="2"/>
              </a:rPr>
              <a:t></a:t>
            </a:r>
            <a:endParaRPr lang="de-DE" dirty="0">
              <a:latin typeface="" pitchFamily="18"/>
            </a:endParaRPr>
          </a:p>
          <a:p>
            <a:pPr lvl="0">
              <a:buNone/>
            </a:pPr>
            <a:endParaRPr lang="de-DE" dirty="0" smtClean="0">
              <a:solidFill>
                <a:srgbClr val="0000FF"/>
              </a:solidFill>
              <a:latin typeface="" pitchFamily="18"/>
            </a:endParaRPr>
          </a:p>
          <a:p>
            <a:pPr lvl="0">
              <a:buNone/>
            </a:pPr>
            <a:r>
              <a:rPr lang="de-DE" dirty="0" err="1" smtClean="0">
                <a:solidFill>
                  <a:srgbClr val="0000FF"/>
                </a:solidFill>
                <a:latin typeface="" pitchFamily="18"/>
              </a:rPr>
              <a:t>Results</a:t>
            </a:r>
            <a:r>
              <a:rPr lang="de-DE" dirty="0" smtClean="0">
                <a:solidFill>
                  <a:srgbClr val="0000FF"/>
                </a:solidFill>
                <a:latin typeface="" pitchFamily="18"/>
              </a:rPr>
              <a:t> </a:t>
            </a:r>
            <a:r>
              <a:rPr lang="de-DE" dirty="0" err="1">
                <a:solidFill>
                  <a:srgbClr val="0000FF"/>
                </a:solidFill>
                <a:latin typeface="" pitchFamily="18"/>
              </a:rPr>
              <a:t>communication</a:t>
            </a:r>
            <a:r>
              <a:rPr lang="de-DE" dirty="0">
                <a:solidFill>
                  <a:srgbClr val="0000FF"/>
                </a:solidFill>
                <a:latin typeface="" pitchFamily="18"/>
              </a:rPr>
              <a:t> </a:t>
            </a:r>
            <a:r>
              <a:rPr lang="de-DE" dirty="0" err="1">
                <a:solidFill>
                  <a:srgbClr val="0000FF"/>
                </a:solidFill>
                <a:latin typeface="" pitchFamily="18"/>
              </a:rPr>
              <a:t>test</a:t>
            </a:r>
            <a:r>
              <a:rPr lang="de-DE" dirty="0">
                <a:solidFill>
                  <a:srgbClr val="0000FF"/>
                </a:solidFill>
                <a:latin typeface="" pitchFamily="18"/>
              </a:rPr>
              <a:t> </a:t>
            </a:r>
            <a:r>
              <a:rPr lang="de-DE" dirty="0" smtClean="0">
                <a:solidFill>
                  <a:srgbClr val="0000FF"/>
                </a:solidFill>
                <a:latin typeface="" pitchFamily="18"/>
              </a:rPr>
              <a:t>2013: 76 </a:t>
            </a:r>
            <a:r>
              <a:rPr lang="de-DE" dirty="0">
                <a:solidFill>
                  <a:srgbClr val="0000FF"/>
                </a:solidFill>
                <a:latin typeface="" pitchFamily="18"/>
              </a:rPr>
              <a:t>% </a:t>
            </a:r>
            <a:r>
              <a:rPr lang="de-DE" dirty="0" err="1">
                <a:solidFill>
                  <a:srgbClr val="0000FF"/>
                </a:solidFill>
                <a:latin typeface="" pitchFamily="18"/>
              </a:rPr>
              <a:t>fullfilled</a:t>
            </a:r>
            <a:r>
              <a:rPr lang="de-DE" dirty="0">
                <a:solidFill>
                  <a:srgbClr val="0000FF"/>
                </a:solidFill>
                <a:latin typeface="" pitchFamily="18"/>
              </a:rPr>
              <a:t> </a:t>
            </a:r>
            <a:r>
              <a:rPr lang="de-DE" dirty="0" err="1">
                <a:solidFill>
                  <a:srgbClr val="0000FF"/>
                </a:solidFill>
                <a:latin typeface="" pitchFamily="18"/>
              </a:rPr>
              <a:t>the</a:t>
            </a:r>
            <a:r>
              <a:rPr lang="de-DE" dirty="0">
                <a:solidFill>
                  <a:srgbClr val="0000FF"/>
                </a:solidFill>
                <a:latin typeface="" pitchFamily="18"/>
              </a:rPr>
              <a:t> </a:t>
            </a:r>
            <a:r>
              <a:rPr lang="de-DE" dirty="0" err="1">
                <a:solidFill>
                  <a:srgbClr val="0000FF"/>
                </a:solidFill>
                <a:latin typeface="" pitchFamily="18"/>
              </a:rPr>
              <a:t>requirement</a:t>
            </a:r>
            <a:r>
              <a:rPr lang="de-DE" dirty="0">
                <a:solidFill>
                  <a:srgbClr val="0000FF"/>
                </a:solidFill>
                <a:latin typeface="" pitchFamily="18"/>
              </a:rPr>
              <a:t> -  24 % </a:t>
            </a:r>
            <a:r>
              <a:rPr lang="de-DE" dirty="0" err="1">
                <a:solidFill>
                  <a:srgbClr val="0000FF"/>
                </a:solidFill>
                <a:latin typeface="" pitchFamily="18"/>
              </a:rPr>
              <a:t>failed</a:t>
            </a:r>
            <a:r>
              <a:rPr lang="de-DE" dirty="0">
                <a:solidFill>
                  <a:srgbClr val="0000FF"/>
                </a:solidFill>
                <a:latin typeface="" pitchFamily="18"/>
              </a:rPr>
              <a:t>.</a:t>
            </a:r>
          </a:p>
          <a:p>
            <a:pPr lvl="0">
              <a:buNone/>
            </a:pPr>
            <a:endParaRPr lang="de-DE" dirty="0" smtClean="0">
              <a:latin typeface="" pitchFamily="18"/>
            </a:endParaRPr>
          </a:p>
        </p:txBody>
      </p:sp>
      <p:sp>
        <p:nvSpPr>
          <p:cNvPr id="8" name="TextBox 7"/>
          <p:cNvSpPr txBox="1"/>
          <p:nvPr/>
        </p:nvSpPr>
        <p:spPr>
          <a:xfrm>
            <a:off x="6957995" y="6516323"/>
            <a:ext cx="2163734" cy="338554"/>
          </a:xfrm>
          <a:prstGeom prst="rect">
            <a:avLst/>
          </a:prstGeom>
          <a:noFill/>
        </p:spPr>
        <p:txBody>
          <a:bodyPr wrap="none" rtlCol="0">
            <a:spAutoFit/>
          </a:bodyPr>
          <a:lstStyle/>
          <a:p>
            <a:r>
              <a:rPr lang="en-US" sz="1600" i="1" dirty="0" smtClean="0"/>
              <a:t>Data: Ursula </a:t>
            </a:r>
            <a:r>
              <a:rPr lang="en-US" sz="1600" i="1" dirty="0" err="1" smtClean="0"/>
              <a:t>Epting</a:t>
            </a:r>
            <a:r>
              <a:rPr lang="en-US" sz="1600" i="1" dirty="0" smtClean="0"/>
              <a:t>, KIT</a:t>
            </a:r>
            <a:endParaRPr lang="en-US" sz="1600" i="1" dirty="0"/>
          </a:p>
        </p:txBody>
      </p:sp>
    </p:spTree>
    <p:extLst>
      <p:ext uri="{BB962C8B-B14F-4D97-AF65-F5344CB8AC3E}">
        <p14:creationId xmlns:p14="http://schemas.microsoft.com/office/powerpoint/2010/main" val="132687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 guidance</a:t>
            </a:r>
            <a:endParaRPr lang="en-US" dirty="0"/>
          </a:p>
        </p:txBody>
      </p:sp>
      <p:sp>
        <p:nvSpPr>
          <p:cNvPr id="3" name="Content Placeholder 2"/>
          <p:cNvSpPr>
            <a:spLocks noGrp="1"/>
          </p:cNvSpPr>
          <p:nvPr>
            <p:ph idx="1"/>
          </p:nvPr>
        </p:nvSpPr>
        <p:spPr>
          <a:xfrm>
            <a:off x="395536" y="1600200"/>
            <a:ext cx="8748464" cy="4525963"/>
          </a:xfrm>
        </p:spPr>
        <p:txBody>
          <a:bodyPr>
            <a:noAutofit/>
          </a:bodyPr>
          <a:lstStyle/>
          <a:p>
            <a:pPr marL="0" indent="0">
              <a:buNone/>
            </a:pPr>
            <a:r>
              <a:rPr lang="en-US" sz="2000" dirty="0" smtClean="0"/>
              <a:t>IGTF </a:t>
            </a:r>
            <a:r>
              <a:rPr lang="en-US" sz="2000" dirty="0" smtClean="0"/>
              <a:t>2015 All Hands meeting (Taipei) consensus:</a:t>
            </a:r>
          </a:p>
          <a:p>
            <a:pPr marL="0" indent="0">
              <a:buNone/>
            </a:pPr>
            <a:r>
              <a:rPr lang="en-US" sz="1800" dirty="0" smtClean="0"/>
              <a:t>"Sustained engagement of accredited authorities and timely response to policy and operational issues is essential to maintain the trust fabric. Consistent and long-term lack of communications, or persistent long-term operational issues, may lead to automatic or reviewed suspension and subsequent withdrawal of the trust anchor(s) of the authority from the IGTF trust anchor distribution. </a:t>
            </a:r>
          </a:p>
          <a:p>
            <a:r>
              <a:rPr lang="en-US" sz="1800" b="1" dirty="0" smtClean="0"/>
              <a:t>An </a:t>
            </a:r>
            <a:r>
              <a:rPr lang="en-US" sz="1800" b="1" dirty="0"/>
              <a:t>authority may be suspended without further review for operational reasons if after 30 days of commencement of an operational failure condition the issue cannot be resolved, and no remediation has been communicated to the PMA within this period. </a:t>
            </a:r>
            <a:endParaRPr lang="en-US" sz="1800" b="1" dirty="0" smtClean="0"/>
          </a:p>
          <a:p>
            <a:r>
              <a:rPr lang="en-US" sz="1800" b="1" dirty="0" smtClean="0"/>
              <a:t>An </a:t>
            </a:r>
            <a:r>
              <a:rPr lang="en-US" sz="1800" b="1" dirty="0"/>
              <a:t>authority may be suspended without further review when failing to respond to a designated Communications Challenge for more than 30 days. </a:t>
            </a:r>
            <a:endParaRPr lang="en-US" sz="1800" b="1" dirty="0"/>
          </a:p>
          <a:p>
            <a:r>
              <a:rPr lang="en-US" sz="1800" b="1" dirty="0" smtClean="0"/>
              <a:t>An </a:t>
            </a:r>
            <a:r>
              <a:rPr lang="en-US" sz="1800" b="1" dirty="0"/>
              <a:t>authority may be suspended subject to peer review in case of policy compliance issues. </a:t>
            </a:r>
            <a:endParaRPr lang="en-US" sz="1800" b="1" dirty="0" smtClean="0"/>
          </a:p>
          <a:p>
            <a:pPr marL="0" indent="0">
              <a:buNone/>
            </a:pPr>
            <a:r>
              <a:rPr lang="en-US" sz="1800" dirty="0" smtClean="0"/>
              <a:t>At </a:t>
            </a:r>
            <a:r>
              <a:rPr lang="en-US" sz="1800" dirty="0"/>
              <a:t>any time an authority suffering compliance issues may communicate with the PMA, provide a remediation plan addressing the issues, and request the suspension to be reviewed, deferred, or annulled. Such communication shall in itself cause automatic suspension to be deferred</a:t>
            </a:r>
            <a:r>
              <a:rPr lang="en-US" sz="1800" dirty="0" smtClean="0"/>
              <a:t>.“</a:t>
            </a:r>
            <a:endParaRPr lang="en-US" sz="1800" dirty="0"/>
          </a:p>
        </p:txBody>
      </p:sp>
    </p:spTree>
    <p:extLst>
      <p:ext uri="{BB962C8B-B14F-4D97-AF65-F5344CB8AC3E}">
        <p14:creationId xmlns:p14="http://schemas.microsoft.com/office/powerpoint/2010/main" val="683153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RATCC3 – Fall 2013</a:t>
            </a:r>
            <a:endParaRPr lang="en-US" dirty="0"/>
          </a:p>
        </p:txBody>
      </p:sp>
      <p:sp>
        <p:nvSpPr>
          <p:cNvPr id="7" name="Text Placeholder 6"/>
          <p:cNvSpPr>
            <a:spLocks noGrp="1"/>
          </p:cNvSpPr>
          <p:nvPr>
            <p:ph type="body" idx="1"/>
          </p:nvPr>
        </p:nvSpPr>
        <p:spPr/>
        <p:txBody>
          <a:bodyPr/>
          <a:lstStyle/>
          <a:p>
            <a:r>
              <a:rPr lang="en-US" dirty="0" smtClean="0"/>
              <a:t>Results of the communications challenge 3</a:t>
            </a:r>
          </a:p>
          <a:p>
            <a:r>
              <a:rPr lang="en-US" dirty="0" smtClean="0"/>
              <a:t>Results on the SHA-1 to SHA-2 migration questionnaire</a:t>
            </a:r>
            <a:endParaRPr lang="en-US"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sp>
        <p:nvSpPr>
          <p:cNvPr id="4" name="Date Placeholder 3"/>
          <p:cNvSpPr>
            <a:spLocks noGrp="1"/>
          </p:cNvSpPr>
          <p:nvPr>
            <p:ph type="dt" sz="half" idx="4294967295"/>
          </p:nvPr>
        </p:nvSpPr>
        <p:spPr>
          <a:xfrm>
            <a:off x="0" y="6356350"/>
            <a:ext cx="1162050" cy="365125"/>
          </a:xfrm>
        </p:spPr>
        <p:txBody>
          <a:bodyPr/>
          <a:lstStyle/>
          <a:p>
            <a:fld id="{78A95C24-83E0-44F5-A7B6-CA48FB77BBE5}" type="datetime4">
              <a:rPr lang="en-GB" smtClean="0"/>
              <a:pPr/>
              <a:t>12 March 2016</a:t>
            </a:fld>
            <a:endParaRPr lang="en-GB" dirty="0"/>
          </a:p>
        </p:txBody>
      </p:sp>
    </p:spTree>
    <p:extLst>
      <p:ext uri="{BB962C8B-B14F-4D97-AF65-F5344CB8AC3E}">
        <p14:creationId xmlns:p14="http://schemas.microsoft.com/office/powerpoint/2010/main" val="330536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57200" y="1600200"/>
            <a:ext cx="8435280" cy="4525963"/>
          </a:xfrm>
        </p:spPr>
        <p:txBody>
          <a:bodyPr>
            <a:normAutofit lnSpcReduction="10000"/>
          </a:bodyPr>
          <a:lstStyle/>
          <a:p>
            <a:pPr marL="0" indent="0">
              <a:buNone/>
            </a:pPr>
            <a:r>
              <a:rPr lang="en-US" sz="2400" dirty="0"/>
              <a:t>The intention of the test was to check whether the </a:t>
            </a:r>
            <a:r>
              <a:rPr lang="en-US" sz="2400" dirty="0" smtClean="0"/>
              <a:t>registered email </a:t>
            </a:r>
            <a:r>
              <a:rPr lang="en-US" sz="2400" dirty="0"/>
              <a:t>addresses of accredited IGTF-CA's are correct and </a:t>
            </a:r>
            <a:r>
              <a:rPr lang="en-US" sz="2400" dirty="0" smtClean="0"/>
              <a:t>how good </a:t>
            </a:r>
            <a:r>
              <a:rPr lang="en-US" sz="2400" dirty="0"/>
              <a:t>communication works.</a:t>
            </a:r>
          </a:p>
          <a:p>
            <a:r>
              <a:rPr lang="en-US" sz="2400" dirty="0"/>
              <a:t>correct email addresses are the basis for </a:t>
            </a:r>
            <a:r>
              <a:rPr lang="en-US" sz="2400" dirty="0" smtClean="0"/>
              <a:t>all communication</a:t>
            </a:r>
            <a:endParaRPr lang="en-US" sz="2400" dirty="0"/>
          </a:p>
          <a:p>
            <a:r>
              <a:rPr lang="en-US" sz="2400" dirty="0"/>
              <a:t>effective communication is essential in an </a:t>
            </a:r>
            <a:r>
              <a:rPr lang="en-US" sz="2400" dirty="0" smtClean="0"/>
              <a:t>infrastructure providing </a:t>
            </a:r>
            <a:r>
              <a:rPr lang="en-US" sz="2400" dirty="0"/>
              <a:t>elementary security, like the IGTF </a:t>
            </a:r>
            <a:r>
              <a:rPr lang="en-US" sz="2400" dirty="0" smtClean="0"/>
              <a:t>PKI</a:t>
            </a:r>
          </a:p>
          <a:p>
            <a:endParaRPr lang="en-US" sz="2400" dirty="0"/>
          </a:p>
          <a:p>
            <a:pPr marL="0" indent="0">
              <a:buNone/>
            </a:pPr>
            <a:r>
              <a:rPr lang="en-US" sz="2400" b="1" dirty="0"/>
              <a:t>Why should we care?</a:t>
            </a:r>
          </a:p>
          <a:p>
            <a:r>
              <a:rPr lang="en-US" sz="2400" dirty="0"/>
              <a:t>In case of a security </a:t>
            </a:r>
            <a:r>
              <a:rPr lang="en-US" sz="2400" dirty="0" smtClean="0"/>
              <a:t>incident or compromised certificate it </a:t>
            </a:r>
            <a:r>
              <a:rPr lang="en-US" sz="2400" dirty="0"/>
              <a:t>is very important that a CA quickly </a:t>
            </a:r>
            <a:r>
              <a:rPr lang="en-US" sz="2400" dirty="0" smtClean="0"/>
              <a:t>processes revocation requests, i.e. revoke </a:t>
            </a:r>
            <a:r>
              <a:rPr lang="en-US" sz="2400" dirty="0"/>
              <a:t>a certificate and issue a new </a:t>
            </a:r>
            <a:r>
              <a:rPr lang="en-US" sz="2400" dirty="0" smtClean="0"/>
              <a:t>CRL – which </a:t>
            </a:r>
            <a:br>
              <a:rPr lang="en-US" sz="2400" dirty="0" smtClean="0"/>
            </a:br>
            <a:r>
              <a:rPr lang="en-US" sz="2400" b="1" dirty="0" smtClean="0"/>
              <a:t>uses the registered email address of the CA in the distribution</a:t>
            </a:r>
            <a:endParaRPr lang="en-US" sz="2400" b="1" dirty="0"/>
          </a:p>
        </p:txBody>
      </p:sp>
      <p:sp>
        <p:nvSpPr>
          <p:cNvPr id="4" name="Footer Placeholder 3"/>
          <p:cNvSpPr>
            <a:spLocks noGrp="1"/>
          </p:cNvSpPr>
          <p:nvPr>
            <p:ph type="ftr" sz="quarter" idx="11"/>
          </p:nvPr>
        </p:nvSpPr>
        <p:spPr/>
        <p:txBody>
          <a:bodyPr/>
          <a:lstStyle/>
          <a:p>
            <a:r>
              <a:rPr lang="en-US" smtClean="0"/>
              <a:t>Interoperable Global Trust Federation 2005 - 2015</a:t>
            </a:r>
            <a:endParaRPr lang="en-GB" dirty="0"/>
          </a:p>
        </p:txBody>
      </p:sp>
    </p:spTree>
    <p:extLst>
      <p:ext uri="{BB962C8B-B14F-4D97-AF65-F5344CB8AC3E}">
        <p14:creationId xmlns:p14="http://schemas.microsoft.com/office/powerpoint/2010/main" val="96228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Comms</a:t>
            </a:r>
            <a:r>
              <a:rPr lang="en-US" dirty="0" smtClean="0"/>
              <a:t> Challenge 3 description</a:t>
            </a:r>
            <a:endParaRPr lang="en-US" dirty="0"/>
          </a:p>
        </p:txBody>
      </p:sp>
      <p:sp>
        <p:nvSpPr>
          <p:cNvPr id="3" name="Content Placeholder 2"/>
          <p:cNvSpPr>
            <a:spLocks noGrp="1"/>
          </p:cNvSpPr>
          <p:nvPr>
            <p:ph idx="1"/>
          </p:nvPr>
        </p:nvSpPr>
        <p:spPr>
          <a:xfrm>
            <a:off x="457200" y="1600200"/>
            <a:ext cx="8229600" cy="4709120"/>
          </a:xfrm>
        </p:spPr>
        <p:txBody>
          <a:bodyPr>
            <a:normAutofit fontScale="85000" lnSpcReduction="10000"/>
          </a:bodyPr>
          <a:lstStyle/>
          <a:p>
            <a:pPr marL="0" indent="0">
              <a:buNone/>
            </a:pPr>
            <a:r>
              <a:rPr lang="en-US" dirty="0"/>
              <a:t>The test started with the announcement that a </a:t>
            </a:r>
            <a:r>
              <a:rPr lang="en-US" dirty="0" smtClean="0"/>
              <a:t>communication test </a:t>
            </a:r>
            <a:r>
              <a:rPr lang="en-US" dirty="0"/>
              <a:t>will be executed within the next 3 weeks. This </a:t>
            </a:r>
            <a:r>
              <a:rPr lang="en-US" dirty="0" smtClean="0"/>
              <a:t>information went </a:t>
            </a:r>
            <a:r>
              <a:rPr lang="en-US" dirty="0"/>
              <a:t>to all accredited CA's, included in the </a:t>
            </a:r>
            <a:r>
              <a:rPr lang="en-US" dirty="0" smtClean="0"/>
              <a:t>IGTF-Release 1.69</a:t>
            </a:r>
            <a:r>
              <a:rPr lang="en-US" dirty="0"/>
              <a:t>.</a:t>
            </a:r>
          </a:p>
          <a:p>
            <a:pPr marL="0" indent="0">
              <a:buNone/>
            </a:pPr>
            <a:r>
              <a:rPr lang="en-US" dirty="0"/>
              <a:t>These CA's then received an email and have been </a:t>
            </a:r>
            <a:r>
              <a:rPr lang="en-US" dirty="0" smtClean="0"/>
              <a:t>requested to </a:t>
            </a:r>
            <a:r>
              <a:rPr lang="en-US" dirty="0"/>
              <a:t>answer </a:t>
            </a:r>
            <a:r>
              <a:rPr lang="en-US" b="1" dirty="0"/>
              <a:t>within one business day</a:t>
            </a:r>
            <a:r>
              <a:rPr lang="en-US" dirty="0"/>
              <a:t>. If no replies </a:t>
            </a:r>
            <a:r>
              <a:rPr lang="en-US" dirty="0" smtClean="0"/>
              <a:t>arrived reminders </a:t>
            </a:r>
            <a:r>
              <a:rPr lang="en-US" dirty="0"/>
              <a:t>were sent to that CA's. Additionally they </a:t>
            </a:r>
            <a:r>
              <a:rPr lang="en-US" dirty="0" smtClean="0"/>
              <a:t>were asked </a:t>
            </a:r>
            <a:r>
              <a:rPr lang="en-US" dirty="0"/>
              <a:t>two questions which could be answered within </a:t>
            </a:r>
            <a:r>
              <a:rPr lang="en-US" dirty="0" smtClean="0"/>
              <a:t>one week</a:t>
            </a:r>
            <a:r>
              <a:rPr lang="en-US" dirty="0"/>
              <a:t>. </a:t>
            </a:r>
            <a:r>
              <a:rPr lang="en-US" dirty="0" smtClean="0"/>
              <a:t/>
            </a:r>
            <a:br>
              <a:rPr lang="en-US" dirty="0" smtClean="0"/>
            </a:br>
            <a:r>
              <a:rPr lang="en-US" dirty="0" smtClean="0"/>
              <a:t>					           </a:t>
            </a:r>
            <a:r>
              <a:rPr lang="en-US" dirty="0" smtClean="0">
                <a:solidFill>
                  <a:schemeClr val="tx1">
                    <a:lumMod val="50000"/>
                    <a:lumOff val="50000"/>
                  </a:schemeClr>
                </a:solidFill>
              </a:rPr>
              <a:t>(</a:t>
            </a:r>
            <a:r>
              <a:rPr lang="en-US" dirty="0">
                <a:solidFill>
                  <a:schemeClr val="tx1">
                    <a:lumMod val="50000"/>
                    <a:lumOff val="50000"/>
                  </a:schemeClr>
                </a:solidFill>
              </a:rPr>
              <a:t>Part two of this talk)</a:t>
            </a:r>
          </a:p>
          <a:p>
            <a:pPr marL="0" indent="0">
              <a:buNone/>
            </a:pPr>
            <a:endParaRPr lang="en-US" dirty="0" smtClean="0"/>
          </a:p>
          <a:p>
            <a:pPr marL="0" indent="0">
              <a:buNone/>
            </a:pPr>
            <a:r>
              <a:rPr lang="en-US" dirty="0" smtClean="0"/>
              <a:t>The </a:t>
            </a:r>
            <a:r>
              <a:rPr lang="en-US" dirty="0"/>
              <a:t>number of CA's in the IGTF-release at the time of </a:t>
            </a:r>
            <a:r>
              <a:rPr lang="en-US" dirty="0" smtClean="0"/>
              <a:t>testing: </a:t>
            </a:r>
            <a:r>
              <a:rPr lang="en-US" b="1" dirty="0" smtClean="0"/>
              <a:t>96</a:t>
            </a:r>
            <a:endParaRPr lang="en-US" dirty="0"/>
          </a:p>
          <a:p>
            <a:pPr marL="0" indent="0">
              <a:buNone/>
            </a:pPr>
            <a:r>
              <a:rPr lang="en-US" dirty="0"/>
              <a:t>Notice: 'A CA' refers again to one CA-certificate. If there is a hierarchical </a:t>
            </a:r>
            <a:r>
              <a:rPr lang="en-US" dirty="0" smtClean="0"/>
              <a:t>structure with </a:t>
            </a:r>
            <a:r>
              <a:rPr lang="en-US" dirty="0"/>
              <a:t>e.g. root-, server-, user-CA this will count as three CA's while in fact it is </a:t>
            </a:r>
            <a:r>
              <a:rPr lang="en-US" dirty="0" smtClean="0"/>
              <a:t>only one </a:t>
            </a:r>
            <a:r>
              <a:rPr lang="en-US" dirty="0"/>
              <a:t>CA-structure.</a:t>
            </a:r>
            <a:endParaRPr lang="en-US" dirty="0"/>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spTree>
    <p:extLst>
      <p:ext uri="{BB962C8B-B14F-4D97-AF65-F5344CB8AC3E}">
        <p14:creationId xmlns:p14="http://schemas.microsoft.com/office/powerpoint/2010/main" val="175457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line</a:t>
            </a:r>
            <a:endParaRPr lang="en-US" dirty="0"/>
          </a:p>
        </p:txBody>
      </p:sp>
      <p:sp>
        <p:nvSpPr>
          <p:cNvPr id="3" name="Content Placeholder 2"/>
          <p:cNvSpPr>
            <a:spLocks noGrp="1"/>
          </p:cNvSpPr>
          <p:nvPr>
            <p:ph idx="1"/>
          </p:nvPr>
        </p:nvSpPr>
        <p:spPr>
          <a:xfrm>
            <a:off x="457200" y="1600200"/>
            <a:ext cx="8363272" cy="4525963"/>
          </a:xfrm>
        </p:spPr>
        <p:txBody>
          <a:bodyPr>
            <a:normAutofit/>
          </a:bodyPr>
          <a:lstStyle/>
          <a:p>
            <a:pPr marL="0" indent="0">
              <a:buNone/>
            </a:pPr>
            <a:r>
              <a:rPr lang="en-US" dirty="0"/>
              <a:t>6th November, Announcement of the test</a:t>
            </a:r>
          </a:p>
          <a:p>
            <a:pPr marL="0" indent="0">
              <a:buNone/>
            </a:pPr>
            <a:r>
              <a:rPr lang="en-US" dirty="0"/>
              <a:t>25th November, 12.00 h, Start of the test</a:t>
            </a:r>
          </a:p>
          <a:p>
            <a:pPr marL="0" indent="0">
              <a:buNone/>
            </a:pPr>
            <a:r>
              <a:rPr lang="en-US" dirty="0"/>
              <a:t>26th November, 12.05 h, Reminder for </a:t>
            </a:r>
            <a:r>
              <a:rPr lang="en-US" dirty="0" smtClean="0"/>
              <a:t>non-replying CAs</a:t>
            </a:r>
            <a:endParaRPr lang="en-US" dirty="0"/>
          </a:p>
          <a:p>
            <a:pPr marL="0" indent="0">
              <a:buNone/>
            </a:pPr>
            <a:r>
              <a:rPr lang="en-US" dirty="0"/>
              <a:t>27th November, 13.00 h, 2nd Reminder</a:t>
            </a:r>
          </a:p>
          <a:p>
            <a:pPr marL="0" indent="0">
              <a:buNone/>
            </a:pPr>
            <a:r>
              <a:rPr lang="en-US" dirty="0"/>
              <a:t>28th November, End of the test</a:t>
            </a:r>
          </a:p>
          <a:p>
            <a:pPr marL="0" indent="0">
              <a:buNone/>
            </a:pPr>
            <a:endParaRPr lang="en-US" sz="2400" dirty="0" smtClean="0"/>
          </a:p>
          <a:p>
            <a:pPr marL="0" indent="0">
              <a:buNone/>
            </a:pPr>
            <a:r>
              <a:rPr lang="en-US" sz="2400" dirty="0" smtClean="0"/>
              <a:t>Notice </a:t>
            </a:r>
            <a:r>
              <a:rPr lang="en-US" sz="2400" dirty="0"/>
              <a:t>1: The specified test times refer to </a:t>
            </a:r>
            <a:r>
              <a:rPr lang="en-US" sz="2400" dirty="0" smtClean="0"/>
              <a:t>UTC/GMT </a:t>
            </a:r>
            <a:r>
              <a:rPr lang="en-US" sz="2400" dirty="0"/>
              <a:t>+2, CEST +1</a:t>
            </a:r>
          </a:p>
          <a:p>
            <a:pPr marL="0" indent="0">
              <a:buNone/>
            </a:pPr>
            <a:r>
              <a:rPr lang="en-US" sz="2400" dirty="0"/>
              <a:t>Notice 2: no reminders were sent for the two additional questions</a:t>
            </a:r>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spTree>
    <p:extLst>
      <p:ext uri="{BB962C8B-B14F-4D97-AF65-F5344CB8AC3E}">
        <p14:creationId xmlns:p14="http://schemas.microsoft.com/office/powerpoint/2010/main" val="425864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measurement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As the test victims are spread all over the world and </a:t>
            </a:r>
            <a:r>
              <a:rPr lang="en-US" sz="2400" dirty="0" smtClean="0"/>
              <a:t>therefore live </a:t>
            </a:r>
            <a:r>
              <a:rPr lang="en-US" sz="2400" dirty="0"/>
              <a:t>in different time zones, the target response time </a:t>
            </a:r>
            <a:r>
              <a:rPr lang="en-US" sz="2400" dirty="0" smtClean="0"/>
              <a:t>'within one </a:t>
            </a:r>
            <a:r>
              <a:rPr lang="en-US" sz="2400" dirty="0"/>
              <a:t>business day' was interpreted as 24 h </a:t>
            </a:r>
            <a:r>
              <a:rPr lang="en-US" sz="2400" dirty="0" smtClean="0"/>
              <a:t>referring </a:t>
            </a:r>
            <a:r>
              <a:rPr lang="en-US" sz="2400" dirty="0"/>
              <a:t>to </a:t>
            </a:r>
            <a:r>
              <a:rPr lang="en-US" sz="2400" dirty="0" smtClean="0"/>
              <a:t>the location </a:t>
            </a:r>
            <a:r>
              <a:rPr lang="en-US" sz="2400" dirty="0"/>
              <a:t>of the test sender.</a:t>
            </a:r>
          </a:p>
          <a:p>
            <a:pPr marL="0" indent="0">
              <a:buNone/>
            </a:pPr>
            <a:r>
              <a:rPr lang="en-US" sz="2400" dirty="0"/>
              <a:t>Response times were also measured in this sense. All </a:t>
            </a:r>
            <a:r>
              <a:rPr lang="en-US" sz="2400" dirty="0" smtClean="0"/>
              <a:t>emails received </a:t>
            </a:r>
            <a:r>
              <a:rPr lang="en-US" sz="2400" dirty="0"/>
              <a:t>by the test sender within 1 hour after the start of </a:t>
            </a:r>
            <a:r>
              <a:rPr lang="en-US" sz="2400" dirty="0" smtClean="0"/>
              <a:t>the test</a:t>
            </a:r>
            <a:r>
              <a:rPr lang="en-US" sz="2400" dirty="0"/>
              <a:t>, count for 'CA replied within 1 hour' regardless of </a:t>
            </a:r>
            <a:r>
              <a:rPr lang="en-US" sz="2400" dirty="0" smtClean="0"/>
              <a:t>the </a:t>
            </a:r>
            <a:r>
              <a:rPr lang="en-US" sz="2400" dirty="0" err="1" smtClean="0"/>
              <a:t>timezone</a:t>
            </a:r>
            <a:r>
              <a:rPr lang="en-US" sz="2400" dirty="0" smtClean="0"/>
              <a:t> </a:t>
            </a:r>
            <a:r>
              <a:rPr lang="en-US" sz="2400" dirty="0"/>
              <a:t>of the CA.</a:t>
            </a:r>
          </a:p>
        </p:txBody>
      </p:sp>
      <p:sp>
        <p:nvSpPr>
          <p:cNvPr id="4" name="Date Placeholder 3"/>
          <p:cNvSpPr>
            <a:spLocks noGrp="1"/>
          </p:cNvSpPr>
          <p:nvPr>
            <p:ph type="dt" sz="half" idx="10"/>
          </p:nvPr>
        </p:nvSpPr>
        <p:spPr/>
        <p:txBody>
          <a:bodyPr/>
          <a:lstStyle/>
          <a:p>
            <a:fld id="{78A95C24-83E0-44F5-A7B6-CA48FB77BBE5}" type="datetime4">
              <a:rPr lang="en-GB" smtClean="0"/>
              <a:pPr/>
              <a:t>12 March 2016</a:t>
            </a:fld>
            <a:endParaRPr lang="en-GB" dirty="0"/>
          </a:p>
        </p:txBody>
      </p:sp>
      <p:sp>
        <p:nvSpPr>
          <p:cNvPr id="5" name="Footer Placeholder 4"/>
          <p:cNvSpPr>
            <a:spLocks noGrp="1"/>
          </p:cNvSpPr>
          <p:nvPr>
            <p:ph type="ftr" sz="quarter" idx="11"/>
          </p:nvPr>
        </p:nvSpPr>
        <p:spPr/>
        <p:txBody>
          <a:bodyPr/>
          <a:lstStyle/>
          <a:p>
            <a:r>
              <a:rPr lang="en-US" smtClean="0"/>
              <a:t>Interoperable Global Trust Federation 2005 - 2015</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293096"/>
            <a:ext cx="3521968" cy="198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879528"/>
      </p:ext>
    </p:extLst>
  </p:cSld>
  <p:clrMapOvr>
    <a:masterClrMapping/>
  </p:clrMapOvr>
</p:sld>
</file>

<file path=ppt/theme/theme1.xml><?xml version="1.0" encoding="utf-8"?>
<a:theme xmlns:a="http://schemas.openxmlformats.org/drawingml/2006/main" name="IGTF-template-inter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IGTF-template-interop</Template>
  <TotalTime>231</TotalTime>
  <Words>1080</Words>
  <Application>Microsoft Office PowerPoint</Application>
  <PresentationFormat>On-screen Show (4:3)</PresentationFormat>
  <Paragraphs>121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IGTF-template-interop</vt:lpstr>
      <vt:lpstr>Communications</vt:lpstr>
      <vt:lpstr>Interacting with the IGTF ID providers</vt:lpstr>
      <vt:lpstr>RAT challenge results from 2013</vt:lpstr>
      <vt:lpstr>Suspension guidance</vt:lpstr>
      <vt:lpstr>RATCC3 – Fall 2013</vt:lpstr>
      <vt:lpstr>PowerPoint Presentation</vt:lpstr>
      <vt:lpstr>Comms Challenge 3 description</vt:lpstr>
      <vt:lpstr>Time line</vt:lpstr>
      <vt:lpstr>Time measurement</vt:lpstr>
      <vt:lpstr>Detailed time view</vt:lpstr>
      <vt:lpstr>Results cumulative view</vt:lpstr>
      <vt:lpstr>Results complete view (2015 &amp; 2013)</vt:lpstr>
      <vt:lpstr>Interpretation</vt:lpstr>
      <vt:lpstr>Specific cases</vt:lpstr>
      <vt:lpstr>Part 2: on SHA-1, -2, and so on</vt:lpstr>
      <vt:lpstr>PowerPoint Presentation</vt:lpstr>
      <vt:lpstr>The SHA-1 CAs response summary</vt:lpstr>
      <vt:lpstr>Why to stick to SHA-1?</vt:lpstr>
      <vt:lpstr>Building a global trust fabric</vt:lpstr>
    </vt:vector>
  </TitlesOfParts>
  <Company>Nikhef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IGTF</dc:title>
  <dc:creator>DavidG</dc:creator>
  <cp:lastModifiedBy>DavidG</cp:lastModifiedBy>
  <cp:revision>18</cp:revision>
  <dcterms:created xsi:type="dcterms:W3CDTF">2015-03-12T09:26:30Z</dcterms:created>
  <dcterms:modified xsi:type="dcterms:W3CDTF">2016-03-12T05:42:46Z</dcterms:modified>
</cp:coreProperties>
</file>