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  <p:sldMasterId id="2147483790" r:id="rId3"/>
    <p:sldMasterId id="2147483803" r:id="rId4"/>
    <p:sldMasterId id="2147483818" r:id="rId5"/>
    <p:sldMasterId id="2147483832" r:id="rId6"/>
    <p:sldMasterId id="2147483844" r:id="rId7"/>
  </p:sldMasterIdLst>
  <p:notesMasterIdLst>
    <p:notesMasterId r:id="rId21"/>
  </p:notesMasterIdLst>
  <p:handoutMasterIdLst>
    <p:handoutMasterId r:id="rId22"/>
  </p:handoutMasterIdLst>
  <p:sldIdLst>
    <p:sldId id="256" r:id="rId8"/>
    <p:sldId id="293" r:id="rId9"/>
    <p:sldId id="310" r:id="rId10"/>
    <p:sldId id="307" r:id="rId11"/>
    <p:sldId id="311" r:id="rId12"/>
    <p:sldId id="312" r:id="rId13"/>
    <p:sldId id="296" r:id="rId14"/>
    <p:sldId id="297" r:id="rId15"/>
    <p:sldId id="303" r:id="rId16"/>
    <p:sldId id="313" r:id="rId17"/>
    <p:sldId id="314" r:id="rId18"/>
    <p:sldId id="305" r:id="rId19"/>
    <p:sldId id="306" r:id="rId20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00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69" autoAdjust="0"/>
    <p:restoredTop sz="88100" autoAdjust="0"/>
  </p:normalViewPr>
  <p:slideViewPr>
    <p:cSldViewPr>
      <p:cViewPr varScale="1">
        <p:scale>
          <a:sx n="95" d="100"/>
          <a:sy n="95" d="100"/>
        </p:scale>
        <p:origin x="-1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8A0B45-327C-4A66-B1DF-90EB4205ADBC}" type="datetimeFigureOut">
              <a:rPr lang="en-GB"/>
              <a:pPr>
                <a:defRPr/>
              </a:pPr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5C846B-6DD0-4B55-A735-D5B498642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9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6BB66-0671-41DA-BF02-8E0DE60B1212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15A0E9-464F-440F-9554-15E7C7B9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5D825-D374-4F91-ACE3-B74E5C07DA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5A0E9-464F-440F-9554-15E7C7B9C6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" y="250031"/>
            <a:ext cx="504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631031"/>
            <a:ext cx="455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042992" y="160735"/>
            <a:ext cx="73025" cy="444698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9" y="951312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1703-A791-463C-8E8E-59A2E504A790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6EC4-67B3-4E8B-A9BC-064A0D27D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740"/>
            <a:ext cx="7862150" cy="857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D1AA-1896-4767-87D2-0EC7B364A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7013-F41D-4181-8DFA-E480ADF98BFF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740"/>
            <a:ext cx="8754176" cy="85725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258C-C830-41B1-9D5D-41DDBC36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0F15-2A36-49E1-A734-2E53CEA3E6AD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642B-DE18-4A77-8002-FB067A07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AFE-402E-479B-ADB7-8EC040CC8AFB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979"/>
            <a:ext cx="78629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85850"/>
            <a:ext cx="786291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8C18-FD60-479A-B0C4-E8F3D617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73CF-5DE7-494E-9EAF-57126B474536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6" y="2718759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6" y="2103262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6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2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6" y="2960393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6" y="3187320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40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1" y="695848"/>
            <a:ext cx="4542910" cy="269304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  <a:cs typeface="+mn-cs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5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6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6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8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6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8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84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8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34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85850"/>
            <a:ext cx="7890842" cy="360045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493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086-AC08-42C7-9598-4C529DC11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F80-551F-46FA-8C9D-6AE2C1CB3F9D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2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1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8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2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2" indent="0">
              <a:buNone/>
              <a:defRPr sz="600"/>
            </a:lvl7pPr>
            <a:lvl8pPr marL="1800180" indent="0">
              <a:buNone/>
              <a:defRPr sz="600"/>
            </a:lvl8pPr>
            <a:lvl9pPr marL="205734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29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30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600"/>
            </a:lvl2pPr>
            <a:lvl3pPr marL="514337" indent="0">
              <a:buNone/>
              <a:defRPr sz="1400"/>
            </a:lvl3pPr>
            <a:lvl4pPr marL="771506" indent="0">
              <a:buNone/>
              <a:defRPr sz="1100"/>
            </a:lvl4pPr>
            <a:lvl5pPr marL="1028675" indent="0">
              <a:buNone/>
              <a:defRPr sz="1100"/>
            </a:lvl5pPr>
            <a:lvl6pPr marL="1285843" indent="0">
              <a:buNone/>
              <a:defRPr sz="1100"/>
            </a:lvl6pPr>
            <a:lvl7pPr marL="1543012" indent="0">
              <a:buNone/>
              <a:defRPr sz="1100"/>
            </a:lvl7pPr>
            <a:lvl8pPr marL="1800180" indent="0">
              <a:buNone/>
              <a:defRPr sz="1100"/>
            </a:lvl8pPr>
            <a:lvl9pPr marL="2057348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2" indent="0">
              <a:buNone/>
              <a:defRPr sz="600"/>
            </a:lvl7pPr>
            <a:lvl8pPr marL="1800180" indent="0">
              <a:buNone/>
              <a:defRPr sz="600"/>
            </a:lvl8pPr>
            <a:lvl9pPr marL="205734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8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7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8" y="228604"/>
            <a:ext cx="3328745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  <a:cs typeface="+mn-cs"/>
              </a:rPr>
              <a:t>Style Guide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  <a:cs typeface="+mn-cs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8" y="1519327"/>
            <a:ext cx="7612243" cy="226215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  <a:cs typeface="+mn-cs"/>
              </a:rPr>
              <a:t>This template is to present information on behalf of the AARC Project</a:t>
            </a:r>
          </a:p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  <a:cs typeface="+mn-cs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  <a:cs typeface="+mn-cs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  <a:cs typeface="+mn-cs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  <a:cs typeface="+mn-cs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  <a:cs typeface="+mn-cs"/>
            </a:endParaRPr>
          </a:p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  <a:cs typeface="+mn-cs"/>
            </a:endParaRPr>
          </a:p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  <a:cs typeface="+mn-cs"/>
              </a:rPr>
              <a:t>The title slide has space for the speaker’s own organisation logo which should be no larger than the main AARC logo </a:t>
            </a:r>
          </a:p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  <a:cs typeface="+mn-cs"/>
            </a:endParaRPr>
          </a:p>
          <a:p>
            <a:pPr marL="160731" indent="-160731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  <a:cs typeface="+mn-cs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2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2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9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4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79" y="4722320"/>
            <a:ext cx="4860944" cy="22313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  <a:cs typeface="+mn-cs"/>
              </a:rPr>
              <a:t>© GEANT  on behalf of the AARC project.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4" y="3627821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3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4773" y="1796682"/>
            <a:ext cx="2809359" cy="108491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  <a:cs typeface="+mn-cs"/>
              </a:rPr>
              <a:t>Thank you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  <a:cs typeface="+mn-cs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8" y="3085158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438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" y="250031"/>
            <a:ext cx="504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631031"/>
            <a:ext cx="455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042990" y="160735"/>
            <a:ext cx="73025" cy="444698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7" y="951311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1703-A791-463C-8E8E-59A2E504A79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6EC4-67B3-4E8B-A9BC-064A0D27D42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86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85850"/>
            <a:ext cx="7890842" cy="360045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493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086-AC08-42C7-9598-4C529DC1148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F80-551F-46FA-8C9D-6AE2C1CB3F9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3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90" y="160735"/>
            <a:ext cx="73025" cy="444698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7" y="951311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031690"/>
            <a:ext cx="6400800" cy="1132284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7416824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31DC-3A04-485B-AF1F-4A5DD8B3D58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F3FE-34B5-4DAB-B5D8-66F8BCC186F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1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740"/>
            <a:ext cx="7862150" cy="857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BCD1-9150-4A72-A385-40C20E5C2D0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F981-B0EB-4AAC-983C-B125CFE479E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92" y="160735"/>
            <a:ext cx="73025" cy="444698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9" y="951312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031690"/>
            <a:ext cx="6400800" cy="1132284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7416824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31DC-3A04-485B-AF1F-4A5DD8B3D581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F3FE-34B5-4DAB-B5D8-66F8BCC18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740"/>
            <a:ext cx="8754176" cy="85725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A56D-4E81-48A9-BE12-387E0E31BBA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6C5-59E5-44D9-A088-294CC15B9BB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3255-BFDF-4C65-A4D2-A15EFB11CC1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5955-BA24-429F-BB58-166A12F64B2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3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979"/>
            <a:ext cx="78629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85850"/>
            <a:ext cx="786291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21D6-90CA-4D93-8F73-02B6EF02B08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DC72-FE0E-4DCB-8B9C-13D7220F7C6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63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85850"/>
            <a:ext cx="7890842" cy="360045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493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FE4A-556E-4F0F-8EF8-9344DF831A1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0B07-6ED6-4D04-ADD0-78E07589840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2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1042989" y="160736"/>
            <a:ext cx="80962" cy="49827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777" y="951311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031690"/>
            <a:ext cx="6400800" cy="1132284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7416824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E3E3-FBA9-4A38-8068-96E1B9D1604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54C5-84CF-4060-94E2-7D8BF186E0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99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740"/>
            <a:ext cx="7862150" cy="857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D1AA-1896-4767-87D2-0EC7B364A14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7013-F41D-4181-8DFA-E480ADF98BF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740"/>
            <a:ext cx="8754176" cy="85725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258C-C830-41B1-9D5D-41DDBC360C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0F15-2A36-49E1-A734-2E53CEA3E6A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21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642B-DE18-4A77-8002-FB067A0769E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AFE-402E-479B-ADB7-8EC040CC8AF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0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979"/>
            <a:ext cx="78629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85850"/>
            <a:ext cx="786291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8C18-FD60-479A-B0C4-E8F3D61798E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73CF-5DE7-494E-9EAF-57126B47453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0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white"/>
                </a:solidFill>
              </a:rPr>
              <a:pPr/>
              <a:t>24-Apr-17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9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740"/>
            <a:ext cx="7862150" cy="857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143000"/>
            <a:ext cx="4021670" cy="3497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BCD1-9150-4A72-A385-40C20E5C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F981-B0EB-4AAC-983C-B125CFE479E4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9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0" y="695848"/>
            <a:ext cx="4542910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 panose="020F0502020204030204"/>
                <a:cs typeface="+mn-cs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97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4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60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1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69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24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721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00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836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7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740"/>
            <a:ext cx="8754176" cy="85725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A56D-4E81-48A9-BE12-387E0E31B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6C5-59E5-44D9-A088-294CC15B9BB1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2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2799036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Style Guide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 panose="020F0502020204030204"/>
                <a:cs typeface="+mn-cs"/>
              </a:rPr>
              <a:t>A Guide to Using the AARC Template</a:t>
            </a:r>
            <a:endParaRPr lang="en-GB" sz="1400" dirty="0">
              <a:solidFill>
                <a:srgbClr val="F57A1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7"/>
            <a:ext cx="7612243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This template is to present information on behalf of the AARC Project</a:t>
            </a:r>
          </a:p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 panose="020F0502020204030204"/>
                <a:cs typeface="+mn-cs"/>
              </a:rPr>
              <a:t>highlight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 panose="020F0502020204030204"/>
                <a:cs typeface="+mn-cs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 panose="020F0502020204030204"/>
              <a:cs typeface="+mn-cs"/>
            </a:endParaRPr>
          </a:p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 panose="020F0502020204030204"/>
              <a:cs typeface="+mn-cs"/>
            </a:endParaRPr>
          </a:p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The title slide has space for the speaker’s own organisation logo which should be no larger than the main AARC logo </a:t>
            </a:r>
          </a:p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 panose="020F0502020204030204"/>
              <a:cs typeface="+mn-cs"/>
            </a:endParaRPr>
          </a:p>
          <a:p>
            <a:pPr marL="160735" indent="-160735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 panose="020F0502020204030204"/>
                <a:cs typeface="+mn-cs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96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4" y="1796680"/>
            <a:ext cx="2811731" cy="1084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Thank you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 panose="020F0502020204030204"/>
                <a:cs typeface="+mn-cs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90809" y="4716979"/>
            <a:ext cx="476636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© GÉANT  on behalf of the AARC project.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5102" y="4193370"/>
            <a:ext cx="1100301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https://aarc-project.eu</a:t>
            </a:r>
            <a:endParaRPr lang="en-GB" sz="8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700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006079"/>
            <a:ext cx="8424936" cy="35883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5" y="4840003"/>
            <a:ext cx="6768752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Evolving the EGI Trust Fabric - Bari 2015</a:t>
            </a:r>
            <a:endParaRPr lang="en-GB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/>
            <a:endParaRPr lang="en-US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08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14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925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98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8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32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05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3255-BFDF-4C65-A4D2-A15EFB11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5955-BA24-429F-BB58-166A12F64B23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2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910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194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2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4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730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30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1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19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05979"/>
            <a:ext cx="78629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85850"/>
            <a:ext cx="786291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21D6-90CA-4D93-8F73-02B6EF02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DC72-FE0E-4DCB-8B9C-13D7220F7C63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40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5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2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16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24-Apr-17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85850"/>
            <a:ext cx="7890842" cy="360045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493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FE4A-556E-4F0F-8EF8-9344DF83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0B07-6ED6-4D04-ADD0-78E07589840B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8071"/>
            <a:ext cx="9144000" cy="1545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1042989" y="160737"/>
            <a:ext cx="80962" cy="49827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89001" y="1008460"/>
            <a:ext cx="298450" cy="323850"/>
            <a:chOff x="928662" y="1344613"/>
            <a:chExt cx="299355" cy="431901"/>
          </a:xfrm>
        </p:grpSpPr>
        <p:sp>
          <p:nvSpPr>
            <p:cNvPr id="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779" y="951312"/>
            <a:ext cx="468313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031690"/>
            <a:ext cx="6400800" cy="1132284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7416824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E3E3-FBA9-4A38-8068-96E1B9D16047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54C5-84CF-4060-94E2-7D8BF186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0735"/>
            <a:ext cx="9144000" cy="439340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05979"/>
            <a:ext cx="8755062" cy="857250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9" y="1085850"/>
            <a:ext cx="78914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3804049"/>
            <a:ext cx="15621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David Groep</a:t>
            </a:r>
          </a:p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b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</a:p>
          <a:p>
            <a:pPr eaLnBrk="1" hangingPunct="1">
              <a:defRPr/>
            </a:pPr>
            <a:r>
              <a:rPr lang="en-US" altLang="en-US" sz="1200" i="1" smtClean="0">
                <a:solidFill>
                  <a:srgbClr val="C00000"/>
                </a:solidFill>
                <a:latin typeface="Gill Sans MT" pitchFamily="34" charset="0"/>
              </a:rPr>
              <a:t>PDP &amp; Grid</a:t>
            </a:r>
          </a:p>
          <a:p>
            <a:pPr eaLnBrk="1" hangingPunct="1">
              <a:defRPr/>
            </a:pPr>
            <a:endParaRPr lang="en-US" altLang="en-US" sz="1200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54154"/>
            <a:ext cx="9144000" cy="589346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4554143"/>
            <a:ext cx="9144000" cy="3214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4729162"/>
            <a:ext cx="2895600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4729162"/>
            <a:ext cx="457200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90EB68-8B8E-424B-86DC-D23831A9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9" y="4729162"/>
            <a:ext cx="2633662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51725B-9538-490C-898D-41EAB95F2C31}" type="datetimeFigureOut">
              <a:rPr lang="en-US"/>
              <a:pPr>
                <a:defRPr/>
              </a:pPr>
              <a:t>24-Apr-17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7" y="1008460"/>
            <a:ext cx="300037" cy="32385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711306"/>
            <a:ext cx="104775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6" r:id="rId2"/>
    <p:sldLayoutId id="2147483782" r:id="rId3"/>
    <p:sldLayoutId id="2147483777" r:id="rId4"/>
    <p:sldLayoutId id="2147483778" r:id="rId5"/>
    <p:sldLayoutId id="2147483779" r:id="rId6"/>
    <p:sldLayoutId id="2147483780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16" indent="-282568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36532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03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36" indent="-173034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56" indent="-182558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3" indent="-18287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80" y="1079502"/>
            <a:ext cx="8181975" cy="3553225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7"/>
            <a:ext cx="555766" cy="20615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8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10"/>
            <a:ext cx="1363134" cy="16158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514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  <a:cs typeface="+mn-cs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81" y="918248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5" y="107950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0" y="4845212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0735"/>
            <a:ext cx="9144000" cy="439340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05979"/>
            <a:ext cx="8755062" cy="857250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9" y="1085850"/>
            <a:ext cx="78914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3804048"/>
            <a:ext cx="15621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David Groep</a:t>
            </a:r>
          </a:p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b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</a:p>
          <a:p>
            <a:pPr eaLnBrk="1" hangingPunct="1">
              <a:defRPr/>
            </a:pPr>
            <a:r>
              <a:rPr lang="en-US" altLang="en-US" sz="1200" i="1" smtClean="0">
                <a:solidFill>
                  <a:srgbClr val="C00000"/>
                </a:solidFill>
                <a:latin typeface="Gill Sans MT" pitchFamily="34" charset="0"/>
              </a:rPr>
              <a:t>PDP &amp; Grid</a:t>
            </a:r>
          </a:p>
          <a:p>
            <a:pPr eaLnBrk="1" hangingPunct="1">
              <a:defRPr/>
            </a:pPr>
            <a:endParaRPr lang="en-US" altLang="en-US" sz="1200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54154"/>
            <a:ext cx="9144000" cy="589346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4554142"/>
            <a:ext cx="9144000" cy="3214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4729162"/>
            <a:ext cx="2895600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4729162"/>
            <a:ext cx="457200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90EB68-8B8E-424B-86DC-D23831A9355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9" y="4729162"/>
            <a:ext cx="2633662" cy="35718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51725B-9538-490C-898D-41EAB95F2C3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24-Apr-17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5" y="1008460"/>
            <a:ext cx="300037" cy="32385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711305"/>
            <a:ext cx="104775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7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16" indent="-282568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36532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03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36" indent="-173034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56" indent="-182558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3" indent="-18287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 panose="020F0502020204030204"/>
                <a:cs typeface="+mn-cs"/>
              </a:rPr>
              <a:t>https://aarc-project.eu</a:t>
            </a:r>
            <a:endParaRPr lang="en-GB" sz="600" dirty="0">
              <a:solidFill>
                <a:srgbClr val="003F5E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/>
            <a:endParaRPr lang="en-US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Lucida Sans"/>
                <a:cs typeface="+mn-cs"/>
              </a:rPr>
              <a:pPr algn="r"/>
              <a:t>‹#›</a:t>
            </a:fld>
            <a:endParaRPr lang="en-US" sz="1200" dirty="0">
              <a:solidFill>
                <a:srgbClr val="003F5E"/>
              </a:solidFill>
              <a:latin typeface="Lucida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Home\davidg\EUGridPMA\IGTF\IGTF-logos\IGTF-colors-lighter.wmf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4798" cy="51435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41383D7-A705-FA40-B4DA-5653ABE27F3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24-Apr-17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E09072D-13DC-B144-9C30-D0ED73C6E55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www.cilogon.org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refeds.org/display/CON/Consultation%3A+REFEDS+Assurance+Framewor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hyperlink" Target="https://www.youtube.com/channel/UCussxbcR_OxG1e_kRp0pjpA/feature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"/>
          <a:stretch/>
        </p:blipFill>
        <p:spPr bwMode="auto">
          <a:xfrm>
            <a:off x="0" y="141481"/>
            <a:ext cx="9144000" cy="501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32" y="387921"/>
            <a:ext cx="7407275" cy="110370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600" dirty="0"/>
              <a:t>Building Trust </a:t>
            </a:r>
            <a:r>
              <a:rPr lang="en-US" sz="4400" dirty="0"/>
              <a:t>for Research </a:t>
            </a:r>
            <a:br>
              <a:rPr lang="en-US" sz="4400" dirty="0"/>
            </a:br>
            <a:r>
              <a:rPr lang="en-US" sz="4400" dirty="0"/>
              <a:t>and Collaboration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225" y="3003799"/>
            <a:ext cx="7407275" cy="2035827"/>
          </a:xfrm>
        </p:spPr>
        <p:txBody>
          <a:bodyPr/>
          <a:lstStyle/>
          <a:p>
            <a:pPr algn="r">
              <a:defRPr/>
            </a:pPr>
            <a:r>
              <a:rPr lang="en-US" i="1" dirty="0"/>
              <a:t>bridging technology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and policy divides</a:t>
            </a:r>
            <a:br>
              <a:rPr lang="en-US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b="1" i="1" dirty="0" smtClean="0"/>
              <a:t>David </a:t>
            </a:r>
            <a:r>
              <a:rPr lang="en-US" b="1" i="1" dirty="0" err="1" smtClean="0"/>
              <a:t>Groep</a:t>
            </a:r>
            <a:endParaRPr lang="en-US" i="1" dirty="0" smtClean="0"/>
          </a:p>
          <a:p>
            <a:pPr algn="r">
              <a:defRPr/>
            </a:pPr>
            <a:r>
              <a:rPr lang="en-US" i="1" dirty="0" smtClean="0"/>
              <a:t>I2GS 2017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" y="4935752"/>
            <a:ext cx="4822089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Image by Cristian </a:t>
            </a:r>
            <a:r>
              <a:rPr lang="en-US" sz="1200" b="1" i="1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Bortes</a:t>
            </a:r>
            <a:r>
              <a:rPr lang="en-US" sz="1200" b="1" i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, May 2011, CC-BY - https://flic.kr/p/9Uvwng</a:t>
            </a:r>
          </a:p>
        </p:txBody>
      </p:sp>
      <p:pic>
        <p:nvPicPr>
          <p:cNvPr id="10243" name="Picture 3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759884"/>
            <a:ext cx="1171952" cy="5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41479"/>
            <a:ext cx="154240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I2GS 2017 v01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980630"/>
            <a:ext cx="8181975" cy="385201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and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</a:t>
            </a:r>
            <a:r>
              <a:rPr lang="en-GB" b="1" i="1" dirty="0">
                <a:solidFill>
                  <a:srgbClr val="F6791C"/>
                </a:solidFill>
              </a:rPr>
              <a:t>VOMS</a:t>
            </a:r>
            <a:r>
              <a:rPr lang="en-GB" b="1" dirty="0">
                <a:solidFill>
                  <a:srgbClr val="F6791C"/>
                </a:solidFill>
              </a:rPr>
              <a:t>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(via web flow or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4" y="55987"/>
            <a:ext cx="7354466" cy="994172"/>
          </a:xfrm>
        </p:spPr>
        <p:txBody>
          <a:bodyPr>
            <a:normAutofit/>
          </a:bodyPr>
          <a:lstStyle/>
          <a:p>
            <a:r>
              <a:rPr lang="en-US" sz="2100" dirty="0"/>
              <a:t>Seamless (eduGAIN) Access  via the CILogon-like TTS Pilot: aims</a:t>
            </a:r>
          </a:p>
        </p:txBody>
      </p:sp>
    </p:spTree>
    <p:extLst>
      <p:ext uri="{BB962C8B-B14F-4D97-AF65-F5344CB8AC3E}">
        <p14:creationId xmlns:p14="http://schemas.microsoft.com/office/powerpoint/2010/main" val="42560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5" y="55987"/>
            <a:ext cx="7217425" cy="994172"/>
          </a:xfrm>
        </p:spPr>
        <p:txBody>
          <a:bodyPr>
            <a:normAutofit/>
          </a:bodyPr>
          <a:lstStyle/>
          <a:p>
            <a:r>
              <a:rPr lang="en-GB" sz="2400" dirty="0"/>
              <a:t>Flow for </a:t>
            </a:r>
            <a:r>
              <a:rPr lang="en-GB" sz="2400" dirty="0" err="1"/>
              <a:t>RCauth</a:t>
            </a:r>
            <a:r>
              <a:rPr lang="en-GB" sz="2400" dirty="0"/>
              <a:t>-like scenarios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3772751" y="3820798"/>
            <a:ext cx="1939529" cy="71778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3350" eaLnBrk="0" hangingPunct="0"/>
            <a:r>
              <a:rPr lang="en-US" dirty="0">
                <a:solidFill>
                  <a:schemeClr val="bg1"/>
                </a:solidFill>
                <a:cs typeface="Gill Sans Light"/>
              </a:rPr>
              <a:t>REFEDS R&amp;S</a:t>
            </a:r>
            <a:br>
              <a:rPr lang="en-US" dirty="0">
                <a:solidFill>
                  <a:schemeClr val="bg1"/>
                </a:solidFill>
                <a:cs typeface="Gill Sans Light"/>
              </a:rPr>
            </a:br>
            <a:r>
              <a:rPr lang="en-US" dirty="0">
                <a:solidFill>
                  <a:schemeClr val="bg1"/>
                </a:solidFill>
                <a:cs typeface="Gill Sans Light"/>
              </a:rPr>
              <a:t>Sirtfi Trust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982083"/>
            <a:ext cx="1948953" cy="1664275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85" y="1260749"/>
            <a:ext cx="2578883" cy="139513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02432" y="4856589"/>
            <a:ext cx="35112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GB" i="1" dirty="0">
                <a:solidFill>
                  <a:srgbClr val="0C3959"/>
                </a:solidFill>
              </a:rPr>
              <a:t>see </a:t>
            </a:r>
            <a:r>
              <a:rPr lang="en-GB" i="1" dirty="0" smtClean="0">
                <a:solidFill>
                  <a:srgbClr val="0C3959"/>
                </a:solidFill>
              </a:rPr>
              <a:t>also </a:t>
            </a:r>
            <a:r>
              <a:rPr lang="en-GB" dirty="0" smtClean="0">
                <a:solidFill>
                  <a:srgbClr val="0C3959"/>
                </a:solidFill>
              </a:rPr>
              <a:t>https://rcdemo.nikhef.nl/</a:t>
            </a:r>
            <a:endParaRPr lang="en-US" dirty="0">
              <a:solidFill>
                <a:srgbClr val="0C3959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48" y="3296133"/>
            <a:ext cx="2483474" cy="1128852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15610" y="4665217"/>
            <a:ext cx="2435603" cy="438582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C3959"/>
                </a:solidFill>
              </a:rPr>
              <a:t>Built on CILogon and </a:t>
            </a:r>
            <a:r>
              <a:rPr lang="en-US" sz="1200" b="1" dirty="0" err="1" smtClean="0">
                <a:solidFill>
                  <a:srgbClr val="0C3959"/>
                </a:solidFill>
              </a:rPr>
              <a:t>MyProxy</a:t>
            </a:r>
            <a:r>
              <a:rPr lang="en-US" sz="1200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sz="1200" b="1" dirty="0" smtClean="0">
                <a:solidFill>
                  <a:srgbClr val="0C3959"/>
                </a:solidFill>
                <a:hlinkClick r:id="rId6"/>
              </a:rPr>
              <a:t>www.cilogon.org</a:t>
            </a:r>
            <a:r>
              <a:rPr lang="en-US" sz="1200" b="1" dirty="0" smtClean="0">
                <a:solidFill>
                  <a:srgbClr val="0C3959"/>
                </a:solidFill>
              </a:rPr>
              <a:t> </a:t>
            </a:r>
            <a:endParaRPr lang="en-US" sz="1200" b="1" dirty="0">
              <a:solidFill>
                <a:srgbClr val="0C395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47248" y="1448309"/>
            <a:ext cx="1867874" cy="1466342"/>
            <a:chOff x="7764463" y="2070779"/>
            <a:chExt cx="2490499" cy="1955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463" y="2070779"/>
              <a:ext cx="1115089" cy="19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52" y="2283715"/>
              <a:ext cx="1375410" cy="1742186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6791C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81" y="3470507"/>
            <a:ext cx="1225343" cy="11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" y="2339040"/>
            <a:ext cx="1265305" cy="12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447675" y="1476375"/>
            <a:ext cx="885825" cy="100965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346200">
                <a:moveTo>
                  <a:pt x="0" y="1346200"/>
                </a:moveTo>
                <a:cubicBezTo>
                  <a:pt x="123825" y="912283"/>
                  <a:pt x="247650" y="478367"/>
                  <a:pt x="444500" y="254000"/>
                </a:cubicBezTo>
                <a:cubicBezTo>
                  <a:pt x="641350" y="29633"/>
                  <a:pt x="911225" y="14816"/>
                  <a:pt x="11811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19550" y="1247628"/>
            <a:ext cx="514350" cy="601041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635000"/>
              <a:gd name="connsiteY0" fmla="*/ 1092200 h 1092200"/>
              <a:gd name="connsiteX1" fmla="*/ 177800 w 635000"/>
              <a:gd name="connsiteY1" fmla="*/ 292100 h 1092200"/>
              <a:gd name="connsiteX2" fmla="*/ 635000 w 635000"/>
              <a:gd name="connsiteY2" fmla="*/ 0 h 1092200"/>
              <a:gd name="connsiteX0" fmla="*/ 0 w 685800"/>
              <a:gd name="connsiteY0" fmla="*/ 801388 h 801388"/>
              <a:gd name="connsiteX1" fmla="*/ 177800 w 685800"/>
              <a:gd name="connsiteY1" fmla="*/ 1288 h 801388"/>
              <a:gd name="connsiteX2" fmla="*/ 685800 w 685800"/>
              <a:gd name="connsiteY2" fmla="*/ 598188 h 80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801388">
                <a:moveTo>
                  <a:pt x="0" y="801388"/>
                </a:moveTo>
                <a:cubicBezTo>
                  <a:pt x="123825" y="367471"/>
                  <a:pt x="63500" y="35155"/>
                  <a:pt x="177800" y="1288"/>
                </a:cubicBezTo>
                <a:cubicBezTo>
                  <a:pt x="292100" y="-32579"/>
                  <a:pt x="415925" y="613004"/>
                  <a:pt x="685800" y="59818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4500000">
            <a:off x="6854296" y="682298"/>
            <a:ext cx="638175" cy="981075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308100">
                <a:moveTo>
                  <a:pt x="0" y="1308100"/>
                </a:moveTo>
                <a:cubicBezTo>
                  <a:pt x="123825" y="874183"/>
                  <a:pt x="251883" y="510116"/>
                  <a:pt x="393700" y="292100"/>
                </a:cubicBezTo>
                <a:cubicBezTo>
                  <a:pt x="535517" y="74084"/>
                  <a:pt x="581025" y="14816"/>
                  <a:pt x="8509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4500000">
            <a:off x="7981057" y="2262467"/>
            <a:ext cx="991436" cy="846276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1915" h="1128368">
                <a:moveTo>
                  <a:pt x="0" y="219507"/>
                </a:moveTo>
                <a:cubicBezTo>
                  <a:pt x="123825" y="-214410"/>
                  <a:pt x="759504" y="103183"/>
                  <a:pt x="979823" y="254623"/>
                </a:cubicBezTo>
                <a:cubicBezTo>
                  <a:pt x="1200142" y="406063"/>
                  <a:pt x="1052040" y="1142964"/>
                  <a:pt x="1321915" y="112814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4500000">
            <a:off x="4250849" y="2103747"/>
            <a:ext cx="676421" cy="2802251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  <a:gd name="connsiteX0" fmla="*/ 768736 w 1759331"/>
              <a:gd name="connsiteY0" fmla="*/ 374630 h 4030420"/>
              <a:gd name="connsiteX1" fmla="*/ 1748559 w 1759331"/>
              <a:gd name="connsiteY1" fmla="*/ 409746 h 4030420"/>
              <a:gd name="connsiteX2" fmla="*/ 26620 w 1759331"/>
              <a:gd name="connsiteY2" fmla="*/ 4030366 h 4030420"/>
              <a:gd name="connsiteX0" fmla="*/ 791408 w 901894"/>
              <a:gd name="connsiteY0" fmla="*/ 80486 h 3736334"/>
              <a:gd name="connsiteX1" fmla="*/ 823647 w 901894"/>
              <a:gd name="connsiteY1" fmla="*/ 1689271 h 3736334"/>
              <a:gd name="connsiteX2" fmla="*/ 49292 w 901894"/>
              <a:gd name="connsiteY2" fmla="*/ 3736222 h 37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894" h="3736334">
                <a:moveTo>
                  <a:pt x="791408" y="80486"/>
                </a:moveTo>
                <a:cubicBezTo>
                  <a:pt x="915233" y="-353431"/>
                  <a:pt x="947333" y="1079982"/>
                  <a:pt x="823647" y="1689271"/>
                </a:cubicBezTo>
                <a:cubicBezTo>
                  <a:pt x="699961" y="2298560"/>
                  <a:pt x="-220583" y="3751038"/>
                  <a:pt x="49292" y="3736222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33500" y="3470508"/>
            <a:ext cx="828180" cy="350291"/>
          </a:xfrm>
          <a:prstGeom prst="straightConnector1">
            <a:avLst/>
          </a:prstGeom>
          <a:ln w="66675">
            <a:solidFill>
              <a:srgbClr val="003F5E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7950" y="964041"/>
            <a:ext cx="2575064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/>
              <a:t>Community Science Portal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9176" y="2685605"/>
            <a:ext cx="198225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/>
              <a:t>Infrastructure Master </a:t>
            </a:r>
            <a:br>
              <a:rPr lang="en-US" sz="1500" b="1" dirty="0"/>
            </a:br>
            <a:r>
              <a:rPr lang="en-US" sz="1500" b="1" dirty="0"/>
              <a:t>Portal Credential  Store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7579" y="4455532"/>
            <a:ext cx="273302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/>
              <a:t>Policy Filtering WAYF / eduGAIN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428" y="4296205"/>
            <a:ext cx="198225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sz="1500" b="1" dirty="0"/>
              <a:t>User Home Org </a:t>
            </a:r>
            <a:br>
              <a:rPr lang="en-US" sz="1500" b="1" dirty="0"/>
            </a:br>
            <a:r>
              <a:rPr lang="en-US" sz="1500" b="1" i="1" dirty="0"/>
              <a:t>or Infrastructure IdP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9793" y="1046292"/>
            <a:ext cx="141420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/>
              <a:t>Accredited</a:t>
            </a:r>
            <a:br>
              <a:rPr lang="en-US" sz="1500" b="1" dirty="0"/>
            </a:br>
            <a:r>
              <a:rPr lang="en-US" sz="1500" b="1" dirty="0"/>
              <a:t>PKIX Authority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36" y="4881061"/>
            <a:ext cx="1071563" cy="2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Reverse: the IGTF-to-eduGAIN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“the ultimate assured-identity IdP of last resort”</a:t>
            </a:r>
          </a:p>
          <a:p>
            <a:endParaRPr lang="en-US" dirty="0" smtClean="0"/>
          </a:p>
          <a:p>
            <a:r>
              <a:rPr lang="en-US" dirty="0" smtClean="0"/>
              <a:t>authenticate with any IGTF accredited client cert</a:t>
            </a:r>
          </a:p>
          <a:p>
            <a:r>
              <a:rPr lang="en-US" dirty="0" smtClean="0"/>
              <a:t>known to the (SAML2int, R&amp;E) eduGAIN community via </a:t>
            </a:r>
            <a:r>
              <a:rPr lang="en-US" dirty="0" err="1" smtClean="0"/>
              <a:t>GRnet</a:t>
            </a:r>
            <a:endParaRPr lang="en-US" dirty="0" smtClean="0"/>
          </a:p>
          <a:p>
            <a:r>
              <a:rPr lang="en-US" dirty="0" smtClean="0"/>
              <a:t>with assurance information in </a:t>
            </a:r>
            <a:r>
              <a:rPr lang="en-US" dirty="0" err="1" smtClean="0"/>
              <a:t>ePAss</a:t>
            </a:r>
            <a:r>
              <a:rPr lang="en-US" dirty="0" smtClean="0"/>
              <a:t> (and 2FA set in ACCR)</a:t>
            </a:r>
          </a:p>
          <a:p>
            <a:r>
              <a:rPr lang="en-US" dirty="0" smtClean="0"/>
              <a:t>asserts REFEDS R&amp;S and Sirtfi (based on IGTF qualification)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/>
              <a:t>appear as </a:t>
            </a:r>
            <a:r>
              <a:rPr lang="en-US" dirty="0">
                <a:solidFill>
                  <a:srgbClr val="990000"/>
                </a:solidFill>
              </a:rPr>
              <a:t>https://edugain-proxy.igtf.net</a:t>
            </a:r>
            <a:r>
              <a:rPr lang="en-US" dirty="0" smtClean="0">
                <a:solidFill>
                  <a:srgbClr val="990000"/>
                </a:solidFill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R&amp;S </a:t>
            </a:r>
            <a:r>
              <a:rPr lang="en-US" dirty="0" smtClean="0">
                <a:solidFill>
                  <a:srgbClr val="003F5E"/>
                </a:solidFill>
              </a:rPr>
              <a:t>+ </a:t>
            </a:r>
            <a:r>
              <a:rPr lang="en-US" dirty="0" smtClean="0">
                <a:solidFill>
                  <a:srgbClr val="990000"/>
                </a:solidFill>
              </a:rPr>
              <a:t>Sirtfi </a:t>
            </a:r>
            <a:r>
              <a:rPr lang="en-US" dirty="0" smtClean="0"/>
              <a:t>tags should enable many research SPs to trust you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work by </a:t>
            </a:r>
            <a:r>
              <a:rPr lang="en-US" sz="1400" dirty="0" err="1"/>
              <a:t>Ioannis</a:t>
            </a:r>
            <a:r>
              <a:rPr lang="en-US" sz="1400" dirty="0"/>
              <a:t> </a:t>
            </a:r>
            <a:r>
              <a:rPr lang="en-US" sz="1400" dirty="0" err="1"/>
              <a:t>Kakavas</a:t>
            </a:r>
            <a:r>
              <a:rPr lang="en-US" sz="1400" dirty="0"/>
              <a:t> (GRNET) and Christos </a:t>
            </a:r>
            <a:r>
              <a:rPr lang="en-US" sz="1400" dirty="0" err="1"/>
              <a:t>Kanellopoulos</a:t>
            </a:r>
            <a:r>
              <a:rPr lang="en-US" sz="1400" dirty="0"/>
              <a:t> – </a:t>
            </a:r>
            <a:br>
              <a:rPr lang="en-US" sz="1400" dirty="0"/>
            </a:br>
            <a:r>
              <a:rPr lang="en-US" sz="1400" dirty="0"/>
              <a:t>see </a:t>
            </a:r>
            <a:r>
              <a:rPr lang="en-US" sz="1400" dirty="0" err="1"/>
              <a:t>github</a:t>
            </a:r>
            <a:r>
              <a:rPr lang="en-US" sz="1400" dirty="0"/>
              <a:t> for implementation of </a:t>
            </a:r>
            <a:r>
              <a:rPr lang="en-US" sz="1400" dirty="0" err="1"/>
              <a:t>SimpleSAMLphp</a:t>
            </a:r>
            <a:r>
              <a:rPr lang="en-US" sz="1400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14361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085850"/>
            <a:ext cx="5688632" cy="3600450"/>
          </a:xfrm>
        </p:spPr>
        <p:txBody>
          <a:bodyPr/>
          <a:lstStyle/>
          <a:p>
            <a:r>
              <a:rPr lang="en-US" dirty="0" smtClean="0"/>
              <a:t>research and collaboration across </a:t>
            </a:r>
            <a:br>
              <a:rPr lang="en-US" dirty="0" smtClean="0"/>
            </a:br>
            <a:r>
              <a:rPr lang="en-US" i="1" dirty="0" smtClean="0"/>
              <a:t>highly distributed </a:t>
            </a:r>
            <a:r>
              <a:rPr lang="en-US" i="1" dirty="0" smtClean="0"/>
              <a:t>communities</a:t>
            </a:r>
            <a:br>
              <a:rPr lang="en-US" i="1" dirty="0" smtClean="0"/>
            </a:br>
            <a:r>
              <a:rPr lang="en-US" i="1" dirty="0" smtClean="0"/>
              <a:t>with bottom-up collaboration needs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ongoing global efforts</a:t>
            </a:r>
            <a:br>
              <a:rPr lang="en-US" dirty="0" smtClean="0"/>
            </a:br>
            <a:r>
              <a:rPr lang="en-US" dirty="0" smtClean="0"/>
              <a:t>towards a </a:t>
            </a:r>
            <a:r>
              <a:rPr lang="en-US" dirty="0" smtClean="0"/>
              <a:t>common goal</a:t>
            </a:r>
          </a:p>
          <a:p>
            <a:endParaRPr lang="en-US" dirty="0"/>
          </a:p>
          <a:p>
            <a:r>
              <a:rPr lang="en-US" dirty="0" smtClean="0"/>
              <a:t>Interoperation with </a:t>
            </a:r>
            <a:r>
              <a:rPr lang="en-US" dirty="0" smtClean="0"/>
              <a:t>global impact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Policy Puzzle Together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76259" y="977294"/>
            <a:ext cx="2122467" cy="3610680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8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WISE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/>
                </a:r>
                <a:b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</a:b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2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76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b="1" dirty="0">
                    <a:solidFill>
                      <a:srgbClr val="002060"/>
                    </a:solidFill>
                    <a:latin typeface="Calibri"/>
                    <a:cs typeface="+mn-cs"/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2060"/>
                  </a:solidFill>
                  <a:latin typeface="Calibri"/>
                  <a:cs typeface="+mn-cs"/>
                </a:rPr>
                <a:t>SIRTFI</a:t>
              </a:r>
              <a:endParaRPr lang="en-US" sz="1100" b="1" dirty="0">
                <a:solidFill>
                  <a:srgbClr val="002060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2060"/>
                  </a:solidFill>
                  <a:latin typeface="Calibri"/>
                  <a:cs typeface="+mn-cs"/>
                </a:rPr>
                <a:t>. . .</a:t>
              </a:r>
              <a:endParaRPr lang="en-US" sz="1100" b="1" dirty="0">
                <a:solidFill>
                  <a:srgbClr val="00206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IGTF – </a:t>
            </a:r>
            <a:r>
              <a:rPr lang="en-GB" sz="3200" b="1" i="1" dirty="0" smtClean="0"/>
              <a:t>Interoperable Global Trust Federation</a:t>
            </a:r>
            <a:br>
              <a:rPr lang="en-GB" sz="3200" b="1" i="1" dirty="0" smtClean="0"/>
            </a:br>
            <a:r>
              <a:rPr lang="en-US" sz="2800" dirty="0"/>
              <a:t>supporting distributed IT infrastructures for research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IGTF, started in 2000 as the EU </a:t>
            </a:r>
            <a:r>
              <a:rPr lang="en-GB" sz="1800" dirty="0" err="1" smtClean="0">
                <a:solidFill>
                  <a:srgbClr val="002060"/>
                </a:solidFill>
              </a:rPr>
              <a:t>DataGrid</a:t>
            </a:r>
            <a:r>
              <a:rPr lang="en-GB" sz="1800" dirty="0" smtClean="0">
                <a:solidFill>
                  <a:srgbClr val="002060"/>
                </a:solidFill>
              </a:rPr>
              <a:t> CA Coordination Group, brings together </a:t>
            </a:r>
          </a:p>
          <a:p>
            <a:pPr lvl="1"/>
            <a:r>
              <a:rPr lang="en-GB" sz="1600" dirty="0" smtClean="0"/>
              <a:t>e-Infrastructure </a:t>
            </a:r>
            <a:r>
              <a:rPr lang="en-GB" sz="1600" dirty="0" smtClean="0">
                <a:solidFill>
                  <a:srgbClr val="C00000"/>
                </a:solidFill>
              </a:rPr>
              <a:t>resource providers, user communities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rgbClr val="C00000"/>
                </a:solidFill>
              </a:rPr>
              <a:t>identity authorities</a:t>
            </a:r>
          </a:p>
          <a:p>
            <a:pPr marL="457200" lvl="1" indent="0">
              <a:buNone/>
            </a:pPr>
            <a:r>
              <a:rPr lang="en-GB" sz="1600" dirty="0" smtClean="0"/>
              <a:t>to agree on</a:t>
            </a:r>
          </a:p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global</a:t>
            </a:r>
            <a:r>
              <a:rPr lang="en-GB" sz="1600" dirty="0" smtClean="0"/>
              <a:t>, shared </a:t>
            </a:r>
            <a:r>
              <a:rPr lang="en-GB" sz="1600" dirty="0" smtClean="0">
                <a:solidFill>
                  <a:srgbClr val="C00000"/>
                </a:solidFill>
              </a:rPr>
              <a:t>minimum requirements </a:t>
            </a:r>
            <a:r>
              <a:rPr lang="en-GB" sz="1600" dirty="0" smtClean="0"/>
              <a:t>and assurance levels</a:t>
            </a:r>
          </a:p>
          <a:p>
            <a:pPr lvl="1"/>
            <a:r>
              <a:rPr lang="en-GB" sz="1600" dirty="0" smtClean="0"/>
              <a:t>inspired and coordinated by the </a:t>
            </a:r>
            <a:r>
              <a:rPr lang="en-GB" sz="1600" dirty="0" smtClean="0">
                <a:solidFill>
                  <a:srgbClr val="C00000"/>
                </a:solidFill>
              </a:rPr>
              <a:t>needs of relying parties</a:t>
            </a:r>
          </a:p>
          <a:p>
            <a:pPr lvl="1"/>
            <a:endParaRPr lang="en-GB" sz="1600" dirty="0" smtClean="0">
              <a:solidFill>
                <a:srgbClr val="C00000"/>
              </a:solidFill>
            </a:endParaRPr>
          </a:p>
          <a:p>
            <a:r>
              <a:rPr lang="en-GB" sz="1800" dirty="0" smtClean="0">
                <a:solidFill>
                  <a:srgbClr val="002060"/>
                </a:solidFill>
              </a:rPr>
              <a:t>Trust is technology-agnostic</a:t>
            </a:r>
          </a:p>
          <a:p>
            <a:pPr lvl="1"/>
            <a:r>
              <a:rPr lang="en-GB" sz="1600" dirty="0"/>
              <a:t>f</a:t>
            </a:r>
            <a:r>
              <a:rPr lang="en-GB" sz="1600" dirty="0" smtClean="0"/>
              <a:t>ocus on global, coordinated identity across communities and across service providers for </a:t>
            </a:r>
            <a:r>
              <a:rPr lang="en-GB" sz="1600" i="1" dirty="0" smtClean="0"/>
              <a:t>cooperative services</a:t>
            </a:r>
            <a:endParaRPr lang="en-GB" sz="1600" dirty="0" smtClean="0"/>
          </a:p>
          <a:p>
            <a:pPr lvl="1"/>
            <a:r>
              <a:rPr lang="en-GB" sz="1600" dirty="0" smtClean="0"/>
              <a:t>define ‘best practices’ for assurance levels, attribute authority operations, credential management, auditing and reviewing</a:t>
            </a:r>
          </a:p>
        </p:txBody>
      </p:sp>
      <p:pic>
        <p:nvPicPr>
          <p:cNvPr id="4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" y="4659982"/>
            <a:ext cx="938385" cy="354191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2604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085850"/>
            <a:ext cx="8136904" cy="3600450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Service providers (‘relying parties’) absorb almost all of the residual risk – as they host and manage resources under threat</a:t>
            </a:r>
          </a:p>
          <a:p>
            <a:pPr marL="82550" indent="0">
              <a:buNone/>
            </a:pPr>
            <a:endParaRPr lang="en-US" sz="2000" dirty="0"/>
          </a:p>
          <a:p>
            <a:r>
              <a:rPr lang="en-US" sz="2000" dirty="0" smtClean="0"/>
              <a:t>Sources of ‘subject authority’ should</a:t>
            </a:r>
            <a:br>
              <a:rPr lang="en-US" sz="2000" dirty="0" smtClean="0"/>
            </a:br>
            <a:r>
              <a:rPr lang="en-US" sz="2000" b="1" dirty="0" smtClean="0"/>
              <a:t>align with RP interests </a:t>
            </a:r>
            <a:r>
              <a:rPr lang="en-US" sz="2000" dirty="0" smtClean="0"/>
              <a:t>to be useful</a:t>
            </a:r>
          </a:p>
          <a:p>
            <a:endParaRPr lang="en-US" sz="2000" dirty="0" smtClean="0"/>
          </a:p>
          <a:p>
            <a:r>
              <a:rPr lang="en-US" sz="2000" dirty="0" smtClean="0"/>
              <a:t>RP must have policy controls to </a:t>
            </a:r>
            <a:br>
              <a:rPr lang="en-US" sz="2000" dirty="0" smtClean="0"/>
            </a:br>
            <a:r>
              <a:rPr lang="en-US" sz="2000" b="1" dirty="0" smtClean="0"/>
              <a:t>compose sources of authority</a:t>
            </a:r>
          </a:p>
          <a:p>
            <a:endParaRPr lang="en-US" sz="2000" dirty="0" smtClean="0"/>
          </a:p>
          <a:p>
            <a:r>
              <a:rPr lang="en-US" sz="2000" dirty="0" smtClean="0"/>
              <a:t>RP must be </a:t>
            </a:r>
            <a:r>
              <a:rPr lang="en-US" sz="2000" b="1" dirty="0" smtClean="0"/>
              <a:t>equipped with </a:t>
            </a:r>
            <a:br>
              <a:rPr lang="en-US" sz="2000" b="1" dirty="0" smtClean="0"/>
            </a:br>
            <a:r>
              <a:rPr lang="en-US" sz="2000" b="1" dirty="0" smtClean="0"/>
              <a:t>effective controls </a:t>
            </a:r>
            <a:r>
              <a:rPr lang="en-US" sz="2000" dirty="0" smtClean="0"/>
              <a:t>to mitigate risks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Relying Parties as a Key Stakeholder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7876" y="4876006"/>
            <a:ext cx="401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NorthWood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LAN party 7 - http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://www.linuxno.de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7684"/>
            <a:ext cx="2567186" cy="29172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14" y="3795886"/>
            <a:ext cx="1522382" cy="75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:\Home\davidg\EUGridPMA\Presentations\images\igtf-worldstatus-201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7574"/>
            <a:ext cx="9144000" cy="36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Coverage: users and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83719"/>
            <a:ext cx="7859216" cy="231090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GB" sz="1600" dirty="0" smtClean="0"/>
              <a:t>~100 000 users and resources</a:t>
            </a:r>
          </a:p>
          <a:p>
            <a:r>
              <a:rPr lang="en-GB" sz="1600" dirty="0" smtClean="0"/>
              <a:t>89 national and regional identity authorities: R&amp;E and commercial</a:t>
            </a:r>
          </a:p>
          <a:p>
            <a:r>
              <a:rPr lang="en-GB" sz="1600" dirty="0" smtClean="0"/>
              <a:t>&gt;1000 different user communities: small and large, national and global</a:t>
            </a:r>
          </a:p>
          <a:p>
            <a:r>
              <a:rPr lang="en-GB" sz="1600" dirty="0" smtClean="0"/>
              <a:t>Major relying parties: EGI, PRACE, XSEDE, Open Science Grid, HPCI, </a:t>
            </a:r>
            <a:r>
              <a:rPr lang="en-GB" sz="1600" dirty="0" err="1" smtClean="0"/>
              <a:t>wLCG</a:t>
            </a:r>
            <a:r>
              <a:rPr lang="en-GB" sz="1600" dirty="0" smtClean="0"/>
              <a:t>, OGF, …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IGTF is a coordinating body, and not a legal entity in itself – although its members may 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4609953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https://www.igtf.net/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" y="4172417"/>
            <a:ext cx="1319937" cy="49820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TextBox 5"/>
          <p:cNvSpPr txBox="1"/>
          <p:nvPr/>
        </p:nvSpPr>
        <p:spPr>
          <a:xfrm>
            <a:off x="1763688" y="460995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Premise is </a:t>
            </a:r>
            <a:r>
              <a:rPr lang="en-US" b="1" i="1" dirty="0" smtClean="0"/>
              <a:t>end-user (researcher)</a:t>
            </a:r>
            <a:r>
              <a:rPr lang="en-US" b="1" dirty="0" smtClean="0"/>
              <a:t> oriented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2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Minimum </a:t>
            </a:r>
            <a:r>
              <a:rPr lang="en-GB" dirty="0" smtClean="0"/>
              <a:t>Requirements &amp;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059582"/>
            <a:ext cx="8229600" cy="3394472"/>
          </a:xfrm>
        </p:spPr>
        <p:txBody>
          <a:bodyPr>
            <a:noAutofit/>
          </a:bodyPr>
          <a:lstStyle/>
          <a:p>
            <a:r>
              <a:rPr lang="en-GB" sz="2000" dirty="0" smtClean="0"/>
              <a:t>Federation imposes </a:t>
            </a:r>
            <a:r>
              <a:rPr lang="en-GB" sz="2000" i="1" dirty="0" smtClean="0">
                <a:solidFill>
                  <a:srgbClr val="C00000"/>
                </a:solidFill>
              </a:rPr>
              <a:t>minimum requirements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br>
              <a:rPr lang="en-GB" sz="2000" dirty="0" smtClean="0">
                <a:solidFill>
                  <a:srgbClr val="C00000"/>
                </a:solidFill>
              </a:rPr>
            </a:br>
            <a:r>
              <a:rPr lang="en-GB" sz="2000" dirty="0" smtClean="0"/>
              <a:t>on identity provider participants</a:t>
            </a:r>
          </a:p>
          <a:p>
            <a:pPr lvl="1"/>
            <a:r>
              <a:rPr lang="en-GB" sz="1800" dirty="0" smtClean="0"/>
              <a:t>Reflect </a:t>
            </a:r>
            <a:r>
              <a:rPr lang="en-GB" sz="1800" dirty="0" smtClean="0">
                <a:solidFill>
                  <a:srgbClr val="C00000"/>
                </a:solidFill>
              </a:rPr>
              <a:t>operational and security needs</a:t>
            </a:r>
            <a:r>
              <a:rPr lang="en-GB" sz="1800" dirty="0" smtClean="0"/>
              <a:t> of </a:t>
            </a:r>
            <a:r>
              <a:rPr lang="en-GB" sz="1800" dirty="0" smtClean="0">
                <a:solidFill>
                  <a:srgbClr val="C00000"/>
                </a:solidFill>
              </a:rPr>
              <a:t>resource providers</a:t>
            </a:r>
          </a:p>
          <a:p>
            <a:pPr lvl="1"/>
            <a:r>
              <a:rPr lang="en-GB" sz="1800" dirty="0" smtClean="0"/>
              <a:t>Differentiated </a:t>
            </a:r>
            <a:r>
              <a:rPr lang="en-GB" sz="1800" dirty="0" err="1" smtClean="0"/>
              <a:t>LoA</a:t>
            </a:r>
            <a:r>
              <a:rPr lang="en-GB" sz="1800" dirty="0" smtClean="0"/>
              <a:t> support</a:t>
            </a:r>
            <a:endParaRPr lang="en-GB" sz="1800" dirty="0"/>
          </a:p>
          <a:p>
            <a:pPr lvl="2"/>
            <a:r>
              <a:rPr lang="en-GB" sz="1600" dirty="0" smtClean="0"/>
              <a:t>classic user-based subscriber services: serve </a:t>
            </a:r>
            <a:r>
              <a:rPr lang="en-GB" sz="1600" dirty="0" smtClean="0">
                <a:solidFill>
                  <a:srgbClr val="C00000"/>
                </a:solidFill>
              </a:rPr>
              <a:t>all users</a:t>
            </a:r>
          </a:p>
          <a:p>
            <a:pPr lvl="2"/>
            <a:r>
              <a:rPr lang="en-GB" sz="1600" dirty="0" smtClean="0"/>
              <a:t>identity services leveraging 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C00000"/>
                </a:solidFill>
              </a:rPr>
              <a:t>federations </a:t>
            </a:r>
            <a:r>
              <a:rPr lang="en-GB" sz="1600" dirty="0" smtClean="0">
                <a:solidFill>
                  <a:srgbClr val="C00000"/>
                </a:solidFill>
              </a:rPr>
              <a:t>with ID vetting</a:t>
            </a:r>
          </a:p>
          <a:p>
            <a:pPr lvl="2"/>
            <a:r>
              <a:rPr lang="en-GB" sz="1600" dirty="0" smtClean="0">
                <a:solidFill>
                  <a:srgbClr val="C00000"/>
                </a:solidFill>
              </a:rPr>
              <a:t>Identifier-Only </a:t>
            </a:r>
            <a:r>
              <a:rPr lang="en-GB" sz="1600" dirty="0">
                <a:solidFill>
                  <a:srgbClr val="C00000"/>
                </a:solidFill>
              </a:rPr>
              <a:t>T</a:t>
            </a:r>
            <a:r>
              <a:rPr lang="en-GB" sz="1600" dirty="0" smtClean="0">
                <a:solidFill>
                  <a:srgbClr val="C00000"/>
                </a:solidFill>
              </a:rPr>
              <a:t>rust Assurance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– </a:t>
            </a:r>
            <a:r>
              <a:rPr lang="en-GB" sz="1600" i="1" dirty="0" smtClean="0"/>
              <a:t>if relying party has other ways to vet its </a:t>
            </a:r>
            <a:r>
              <a:rPr lang="en-GB" sz="1600" i="1" dirty="0" smtClean="0"/>
              <a:t>users,</a:t>
            </a:r>
            <a:br>
              <a:rPr lang="en-GB" sz="1600" i="1" dirty="0" smtClean="0"/>
            </a:br>
            <a:r>
              <a:rPr lang="en-GB" sz="1600" i="1" dirty="0" smtClean="0"/>
              <a:t>   leveraging identifier uniqueness and incident response</a:t>
            </a:r>
            <a:endParaRPr lang="en-GB" sz="1600" i="1" dirty="0" smtClean="0"/>
          </a:p>
          <a:p>
            <a:pPr lvl="1"/>
            <a:r>
              <a:rPr lang="en-GB" sz="1800" b="1" dirty="0" smtClean="0"/>
              <a:t>Research-inspired </a:t>
            </a:r>
            <a:r>
              <a:rPr lang="en-GB" sz="1800" b="1" dirty="0" smtClean="0">
                <a:solidFill>
                  <a:srgbClr val="C00000"/>
                </a:solidFill>
              </a:rPr>
              <a:t>verification process</a:t>
            </a:r>
            <a:r>
              <a:rPr lang="en-GB" sz="1800" dirty="0" smtClean="0"/>
              <a:t>: self-audits, </a:t>
            </a:r>
            <a:br>
              <a:rPr lang="en-GB" sz="1800" dirty="0" smtClean="0"/>
            </a:br>
            <a:r>
              <a:rPr lang="en-GB" sz="1800" dirty="0" smtClean="0"/>
              <a:t>peer-review, transparent open policies and processes</a:t>
            </a:r>
          </a:p>
          <a:p>
            <a:pPr lvl="1"/>
            <a:r>
              <a:rPr lang="en-GB" sz="1800" dirty="0" smtClean="0"/>
              <a:t>‘meet or exceed’ required minimum standards</a:t>
            </a:r>
            <a:endParaRPr lang="en-US" sz="1800" dirty="0"/>
          </a:p>
        </p:txBody>
      </p:sp>
      <p:sp>
        <p:nvSpPr>
          <p:cNvPr id="4" name="Right Brace 3"/>
          <p:cNvSpPr/>
          <p:nvPr/>
        </p:nvSpPr>
        <p:spPr>
          <a:xfrm>
            <a:off x="6663340" y="2421929"/>
            <a:ext cx="97971" cy="5204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879364" y="2537692"/>
            <a:ext cx="1890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‘BIRCH’ , ‘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Capuccino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" y="4659982"/>
            <a:ext cx="938385" cy="35419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Right Brace 6"/>
          <p:cNvSpPr/>
          <p:nvPr/>
        </p:nvSpPr>
        <p:spPr>
          <a:xfrm>
            <a:off x="6660232" y="3058070"/>
            <a:ext cx="97971" cy="6658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6876256" y="3251989"/>
            <a:ext cx="2159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‘DOGWOOD’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‘Baseline’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1956" y="946547"/>
            <a:ext cx="4136231" cy="617934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rgbClr val="F57A1E"/>
                </a:solidFill>
              </a:rPr>
              <a:t>Specific definitive guidance to IdPs and federations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1951" y="1552578"/>
            <a:ext cx="4164806" cy="27753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Uniqueness</a:t>
            </a:r>
            <a:r>
              <a:rPr lang="en-US" dirty="0" smtClean="0"/>
              <a:t> at least </a:t>
            </a:r>
            <a:r>
              <a:rPr lang="en-US" dirty="0" err="1" smtClean="0"/>
              <a:t>ePUID</a:t>
            </a:r>
            <a:r>
              <a:rPr lang="en-US" dirty="0" smtClean="0"/>
              <a:t> or </a:t>
            </a:r>
            <a:r>
              <a:rPr lang="en-US" dirty="0" err="1" smtClean="0"/>
              <a:t>ePTID</a:t>
            </a:r>
            <a:r>
              <a:rPr lang="en-US" dirty="0" smtClean="0"/>
              <a:t>/</a:t>
            </a:r>
            <a:r>
              <a:rPr lang="en-US" dirty="0" err="1" smtClean="0"/>
              <a:t>NameID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extra: </a:t>
            </a:r>
            <a:r>
              <a:rPr lang="en-US" dirty="0" err="1" smtClean="0"/>
              <a:t>ePPN</a:t>
            </a:r>
            <a:r>
              <a:rPr lang="en-US" dirty="0" smtClean="0"/>
              <a:t> non-reassigned or 1-year-hiatus</a:t>
            </a:r>
          </a:p>
          <a:p>
            <a:r>
              <a:rPr lang="en-US" b="1" dirty="0" smtClean="0"/>
              <a:t>ID proofing</a:t>
            </a:r>
            <a:r>
              <a:rPr lang="en-US" dirty="0" smtClean="0"/>
              <a:t>: ‘local enterprise’, ‘assumed’ (</a:t>
            </a:r>
            <a:r>
              <a:rPr lang="en-US" dirty="0" err="1" smtClean="0"/>
              <a:t>Kantara</a:t>
            </a:r>
            <a:r>
              <a:rPr lang="en-US" dirty="0" smtClean="0"/>
              <a:t> LoA2, IGTF BIRCH, </a:t>
            </a:r>
            <a:r>
              <a:rPr lang="en-US" dirty="0" err="1" smtClean="0"/>
              <a:t>eIDAS</a:t>
            </a:r>
            <a:r>
              <a:rPr lang="en-US" dirty="0" smtClean="0"/>
              <a:t> low), or ‘verified (LoA3, </a:t>
            </a:r>
            <a:r>
              <a:rPr lang="en-US" dirty="0" err="1" smtClean="0"/>
              <a:t>eIDAS</a:t>
            </a:r>
            <a:r>
              <a:rPr lang="en-US" dirty="0" smtClean="0"/>
              <a:t> substantial)</a:t>
            </a:r>
          </a:p>
          <a:p>
            <a:r>
              <a:rPr lang="en-US" b="1" dirty="0" smtClean="0"/>
              <a:t>Authenticator</a:t>
            </a:r>
            <a:r>
              <a:rPr lang="en-US" dirty="0" smtClean="0"/>
              <a:t>: follow REFEDS MFA ‘good-entropy’ or ‘multi-factor’</a:t>
            </a:r>
          </a:p>
          <a:p>
            <a:r>
              <a:rPr lang="en-US" b="1" dirty="0" smtClean="0"/>
              <a:t>Freshness</a:t>
            </a:r>
            <a:r>
              <a:rPr lang="en-US" dirty="0" smtClean="0"/>
              <a:t>: </a:t>
            </a:r>
            <a:r>
              <a:rPr lang="en-US" dirty="0" err="1" smtClean="0"/>
              <a:t>ePA</a:t>
            </a:r>
            <a:r>
              <a:rPr lang="en-US" dirty="0" smtClean="0"/>
              <a:t>/</a:t>
            </a:r>
            <a:r>
              <a:rPr lang="en-US" dirty="0" err="1" smtClean="0"/>
              <a:t>ePSA</a:t>
            </a:r>
            <a:r>
              <a:rPr lang="en-US" dirty="0" smtClean="0"/>
              <a:t> reflect departure </a:t>
            </a:r>
            <a:br>
              <a:rPr lang="en-US" dirty="0" smtClean="0"/>
            </a:br>
            <a:r>
              <a:rPr lang="en-US" dirty="0" smtClean="0"/>
              <a:t>within 30 days</a:t>
            </a:r>
          </a:p>
          <a:p>
            <a:pPr marL="0" indent="0">
              <a:buNone/>
            </a:pPr>
            <a:r>
              <a:rPr lang="en-US" b="1" dirty="0" smtClean="0"/>
              <a:t>All:</a:t>
            </a:r>
            <a:r>
              <a:rPr lang="en-US" dirty="0" smtClean="0"/>
              <a:t> </a:t>
            </a:r>
            <a:r>
              <a:rPr lang="en-US" dirty="0" err="1" smtClean="0"/>
              <a:t>organisational</a:t>
            </a:r>
            <a:r>
              <a:rPr lang="en-US" dirty="0" smtClean="0"/>
              <a:t>-level authority, also used locally for ‘real work’, good security practices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5" y="946547"/>
            <a:ext cx="3887391" cy="617934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rgbClr val="F57A1E"/>
                </a:solidFill>
              </a:rPr>
              <a:t>Logical grouping and profiles for the Infrastructures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Profile – </a:t>
            </a:r>
            <a:r>
              <a:rPr lang="en-US" dirty="0" smtClean="0"/>
              <a:t>in </a:t>
            </a:r>
            <a:r>
              <a:rPr lang="en-US" dirty="0" err="1" smtClean="0"/>
              <a:t>eduGAIN</a:t>
            </a:r>
            <a:r>
              <a:rPr lang="en-US" dirty="0" smtClean="0"/>
              <a:t>, REFEDS, and beyond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87" y="4400552"/>
            <a:ext cx="8186738" cy="392415"/>
          </a:xfrm>
          <a:prstGeom prst="rect">
            <a:avLst/>
          </a:prstGeom>
          <a:solidFill>
            <a:srgbClr val="F57A1E"/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2100" b="1" dirty="0">
                <a:solidFill>
                  <a:srgbClr val="0C3959"/>
                </a:solidFill>
              </a:rPr>
              <a:t>… and simplicity for all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20" y="1588889"/>
            <a:ext cx="386905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7645" y="4828686"/>
            <a:ext cx="7093928" cy="28469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wiki.refeds.org/display/CON/Consultation%3A+REFEDS+Assurance+Framework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09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45" y="1707359"/>
            <a:ext cx="5261556" cy="28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966347"/>
            <a:ext cx="5707608" cy="1838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57B20"/>
                </a:solidFill>
              </a:rPr>
              <a:t>	‘A Very Timely Activity’</a:t>
            </a:r>
          </a:p>
          <a:p>
            <a:pPr marL="0" indent="0">
              <a:buNone/>
            </a:pPr>
            <a:r>
              <a:rPr lang="en-US" sz="1800" dirty="0"/>
              <a:t>Incident response capabilities at IdPs and SPs: </a:t>
            </a:r>
            <a:br>
              <a:rPr lang="en-US" sz="1800" dirty="0"/>
            </a:br>
            <a:r>
              <a:rPr lang="en-US" sz="1800" dirty="0"/>
              <a:t>Sirtfi v1 brings these to light</a:t>
            </a:r>
          </a:p>
          <a:p>
            <a:pPr marL="0" indent="0">
              <a:buNone/>
            </a:pPr>
            <a:r>
              <a:rPr lang="en-US" sz="1800" dirty="0"/>
              <a:t>Beyond v1: establish proper channels, </a:t>
            </a:r>
            <a:br>
              <a:rPr lang="en-US" sz="1800" dirty="0"/>
            </a:br>
            <a:r>
              <a:rPr lang="en-US" sz="1800" dirty="0"/>
              <a:t>expectations,  and the operational capability</a:t>
            </a:r>
          </a:p>
          <a:p>
            <a:pPr marL="0" indent="0">
              <a:buNone/>
            </a:pPr>
            <a:r>
              <a:rPr lang="en-US" sz="1800" dirty="0"/>
              <a:t>Establish ‘homogeneous’</a:t>
            </a:r>
            <a:r>
              <a:rPr lang="en-US" sz="1800" b="1" dirty="0"/>
              <a:t> </a:t>
            </a:r>
            <a:r>
              <a:rPr lang="en-US" sz="1800" dirty="0"/>
              <a:t>Incident Response Procedure </a:t>
            </a:r>
          </a:p>
          <a:p>
            <a:r>
              <a:rPr lang="en-US" sz="1800" dirty="0"/>
              <a:t>with central operational capability</a:t>
            </a:r>
          </a:p>
          <a:p>
            <a:r>
              <a:rPr lang="en-US" sz="1800" dirty="0"/>
              <a:t>and information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8" y="184576"/>
            <a:ext cx="7209065" cy="994172"/>
          </a:xfrm>
        </p:spPr>
        <p:txBody>
          <a:bodyPr/>
          <a:lstStyle/>
          <a:p>
            <a:r>
              <a:rPr lang="en-US" dirty="0" smtClean="0"/>
              <a:t>Fed Security </a:t>
            </a:r>
            <a:r>
              <a:rPr lang="en-US" dirty="0" smtClean="0"/>
              <a:t>Operational </a:t>
            </a:r>
            <a:r>
              <a:rPr lang="en-US" dirty="0" smtClean="0"/>
              <a:t>Procedures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225963"/>
            <a:ext cx="1992028" cy="761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197" y="4541896"/>
            <a:ext cx="7969167" cy="253914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200" b="1" dirty="0">
                <a:solidFill>
                  <a:srgbClr val="003F5E"/>
                </a:solidFill>
              </a:rPr>
              <a:t>https://aarc-project.eu/wp-content/uploads/2017/02/DNA3.2-Security-Incident-Response-Procedure-v1.0.pdf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1" y="3742557"/>
            <a:ext cx="913283" cy="5309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3273" y="3742556"/>
            <a:ext cx="526428" cy="5309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29701" y="3651870"/>
            <a:ext cx="2552744" cy="500135"/>
          </a:xfrm>
          <a:prstGeom prst="rect">
            <a:avLst/>
          </a:prstGeom>
          <a:solidFill>
            <a:srgbClr val="0C3959"/>
          </a:solidFill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Mar 17</a:t>
            </a:r>
            <a:r>
              <a:rPr lang="en-US" sz="1400" baseline="30000" dirty="0" smtClean="0"/>
              <a:t>th</a:t>
            </a:r>
            <a:r>
              <a:rPr lang="en-US" sz="1400" dirty="0"/>
              <a:t>	</a:t>
            </a:r>
            <a:r>
              <a:rPr lang="en-US" sz="1400" b="1" dirty="0"/>
              <a:t>137 </a:t>
            </a:r>
            <a:r>
              <a:rPr lang="en-US" sz="1400" b="1" dirty="0" smtClean="0"/>
              <a:t>entities (+</a:t>
            </a:r>
            <a:r>
              <a:rPr lang="en-US" sz="1400" b="1" dirty="0"/>
              <a:t>23) </a:t>
            </a:r>
            <a:r>
              <a:rPr lang="en-US" sz="1400" b="1" dirty="0" smtClean="0"/>
              <a:t>	that support Sirtfi</a:t>
            </a:r>
            <a:endParaRPr lang="en-GB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4323" y="3661329"/>
            <a:ext cx="479134" cy="7617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45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8" y="4818895"/>
            <a:ext cx="1293019" cy="2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2" y="1"/>
            <a:ext cx="6772275" cy="44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2" y="315136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29704" y="4101000"/>
            <a:ext cx="2552744" cy="284691"/>
          </a:xfrm>
          <a:prstGeom prst="rect">
            <a:avLst/>
          </a:prstGeom>
          <a:solidFill>
            <a:srgbClr val="0C3959"/>
          </a:solidFill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Apr 23</a:t>
            </a:r>
            <a:r>
              <a:rPr lang="en-US" sz="1400" baseline="30000" dirty="0" smtClean="0"/>
              <a:t>rd</a:t>
            </a:r>
            <a:r>
              <a:rPr lang="en-US" sz="1400" dirty="0"/>
              <a:t>	</a:t>
            </a:r>
            <a:r>
              <a:rPr lang="en-US" sz="1400" b="1" dirty="0" smtClean="0"/>
              <a:t>160 entities (+</a:t>
            </a:r>
            <a:r>
              <a:rPr lang="en-US" sz="1400" b="1" dirty="0"/>
              <a:t>23) 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41900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97564"/>
            <a:ext cx="52123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is technology agnostic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21750"/>
            <a:ext cx="4608512" cy="17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707655"/>
            <a:ext cx="1790871" cy="147732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Gill Sans MT"/>
              </a:rPr>
              <a:t>SAML to PKIX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Gill Sans MT"/>
              </a:rPr>
              <a:t>GEANT  TCS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Gill Sans MT"/>
              </a:rPr>
              <a:t>DFN AAI SLCS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Gill Sans MT"/>
              </a:rPr>
              <a:t>CILogon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Gill Sans MT"/>
              </a:rPr>
              <a:t>RCauth.eu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4979375"/>
            <a:ext cx="2214068" cy="2462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  <a:latin typeface="Gill Sans MT"/>
              </a:rPr>
              <a:t>SLCS/MICS graphic: Jan Meijer, UNINETT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8868" y="4340602"/>
            <a:ext cx="3071863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Gill Sans MT"/>
              </a:rPr>
              <a:t>PKIX to SAML</a:t>
            </a:r>
          </a:p>
          <a:p>
            <a:pPr algn="r"/>
            <a:r>
              <a:rPr lang="en-US" i="1" dirty="0" smtClean="0">
                <a:solidFill>
                  <a:prstClr val="black"/>
                </a:solidFill>
                <a:latin typeface="Gill Sans MT"/>
              </a:rPr>
              <a:t>IGTF Certificate Proxy @ GRNET</a:t>
            </a:r>
          </a:p>
        </p:txBody>
      </p:sp>
    </p:spTree>
    <p:extLst>
      <p:ext uri="{BB962C8B-B14F-4D97-AF65-F5344CB8AC3E}">
        <p14:creationId xmlns:p14="http://schemas.microsoft.com/office/powerpoint/2010/main" val="29220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inima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1_Nikhef-PDP-presentation-2015-minima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5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Nikhef-PDP-presentation-2015-minimal</Template>
  <TotalTime>11105</TotalTime>
  <Words>704</Words>
  <Application>Microsoft Office PowerPoint</Application>
  <PresentationFormat>On-screen Show (16:9)</PresentationFormat>
  <Paragraphs>138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Nikhef-PDP-presentation-2015-minimal</vt:lpstr>
      <vt:lpstr>GEANT Association</vt:lpstr>
      <vt:lpstr>1_Nikhef-PDP-presentation-2015-minimal</vt:lpstr>
      <vt:lpstr>1_GEANT Association</vt:lpstr>
      <vt:lpstr>eugridpma</vt:lpstr>
      <vt:lpstr>Office Theme</vt:lpstr>
      <vt:lpstr>Building Trust for Research  and Collaboration</vt:lpstr>
      <vt:lpstr>Putting the Policy Puzzle Together</vt:lpstr>
      <vt:lpstr>IGTF – Interoperable Global Trust Federation supporting distributed IT infrastructures for research</vt:lpstr>
      <vt:lpstr>Relying Parties as a Key Stakeholder</vt:lpstr>
      <vt:lpstr>Coverage: users and providers</vt:lpstr>
      <vt:lpstr>Minimum Requirements &amp; Peer Review</vt:lpstr>
      <vt:lpstr>Differentiated Assurance Profile – in eduGAIN, REFEDS, and beyond</vt:lpstr>
      <vt:lpstr>Fed Security Operational Procedures</vt:lpstr>
      <vt:lpstr>Trust is technology agnostic</vt:lpstr>
      <vt:lpstr>Seamless (eduGAIN) Access  via the CILogon-like TTS Pilot: aims</vt:lpstr>
      <vt:lpstr>Flow for RCauth-like scenarios</vt:lpstr>
      <vt:lpstr>The Reverse: the IGTF-to-eduGAIN bridge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 interoperable global trust</dc:title>
  <dc:creator>DavidG</dc:creator>
  <cp:lastModifiedBy>DavidG</cp:lastModifiedBy>
  <cp:revision>384</cp:revision>
  <cp:lastPrinted>2010-12-15T16:14:10Z</cp:lastPrinted>
  <dcterms:created xsi:type="dcterms:W3CDTF">2015-11-09T17:05:55Z</dcterms:created>
  <dcterms:modified xsi:type="dcterms:W3CDTF">2017-04-25T15:01:09Z</dcterms:modified>
</cp:coreProperties>
</file>