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  <p:sldMasterId id="2147483804" r:id="rId3"/>
  </p:sldMasterIdLst>
  <p:notesMasterIdLst>
    <p:notesMasterId r:id="rId22"/>
  </p:notesMasterIdLst>
  <p:handoutMasterIdLst>
    <p:handoutMasterId r:id="rId23"/>
  </p:handoutMasterIdLst>
  <p:sldIdLst>
    <p:sldId id="296" r:id="rId4"/>
    <p:sldId id="267" r:id="rId5"/>
    <p:sldId id="266" r:id="rId6"/>
    <p:sldId id="275" r:id="rId7"/>
    <p:sldId id="257" r:id="rId8"/>
    <p:sldId id="279" r:id="rId9"/>
    <p:sldId id="276" r:id="rId10"/>
    <p:sldId id="263" r:id="rId11"/>
    <p:sldId id="264" r:id="rId12"/>
    <p:sldId id="269" r:id="rId13"/>
    <p:sldId id="265" r:id="rId14"/>
    <p:sldId id="277" r:id="rId15"/>
    <p:sldId id="282" r:id="rId16"/>
    <p:sldId id="284" r:id="rId17"/>
    <p:sldId id="297" r:id="rId18"/>
    <p:sldId id="298" r:id="rId19"/>
    <p:sldId id="299" r:id="rId20"/>
    <p:sldId id="285" r:id="rId21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98" autoAdjust="0"/>
    <p:restoredTop sz="94304" autoAdjust="0"/>
  </p:normalViewPr>
  <p:slideViewPr>
    <p:cSldViewPr>
      <p:cViewPr varScale="1">
        <p:scale>
          <a:sx n="79" d="100"/>
          <a:sy n="79" d="100"/>
        </p:scale>
        <p:origin x="-127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1C9C9B2-46B3-4555-966B-D3B50FD3FB2F}" type="datetimeFigureOut">
              <a:rPr lang="en-GB"/>
              <a:pPr>
                <a:defRPr/>
              </a:pPr>
              <a:t>30/05/2016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F5198C7-16A0-4E71-AF4E-09EBBAC46C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853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83F88B-EB3F-417F-B644-712E6B2B1B41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9BA40D-389E-4FEB-9CF3-7EDB4BFB7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0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9BA40D-389E-4FEB-9CF3-7EDB4BFB761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2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114599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961182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A3814-EAA0-40A1-B2A3-874F2C20632B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A0CB4-CA3D-4D01-9B84-2A4D63DDC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2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3152-49DF-4791-85B2-3E5DAD552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BE66B-CD36-4187-84D0-0373E5656282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5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BB7B6-5653-47B1-96D5-976175416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D605-36AF-458C-98F7-EA64CC8EC0C6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7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1E5D9-D181-4610-8CBC-D3E62B894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17998-F0E4-4742-9FE7-807EA8CB555C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6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F1703-A791-463C-8E8E-59A2E504A79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F6EC4-67B3-4E8B-A9BC-064A0D27D42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89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26086-AC08-42C7-9598-4C529DC1148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58F80-551F-46FA-8C9D-6AE2C1CB3F9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70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531DC-3A04-485B-AF1F-4A5DD8B3D58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F3FE-34B5-4DAB-B5D8-66F8BCC186F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5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DBCD1-9150-4A72-A385-40C20E5C2D0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3F981-B0EB-4AAC-983C-B125CFE479E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91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FA56D-4E81-48A9-BE12-387E0E31BBA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816C5-59E5-44D9-A088-294CC15B9BB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95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03255-BFDF-4C65-A4D2-A15EFB11CC1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C5955-BA24-429F-BB58-166A12F64B2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0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621D6-90CA-4D93-8F73-02B6EF02B08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DC72-FE0E-4DCB-8B9C-13D7220F7C6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12776"/>
            <a:ext cx="7890842" cy="4835624"/>
          </a:xfrm>
        </p:spPr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066130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BF814-6241-40A6-8980-E3CF5DAF5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F8D4C-7CBC-4D43-BA1B-164461DD166E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4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7FE4A-556E-4F0F-8EF8-9344DF831A1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90B07-6ED6-4D04-ADD0-78E07589840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0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1042988" y="214313"/>
            <a:ext cx="80962" cy="664368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E3E3-FBA9-4A38-8068-96E1B9D1604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E54C5-84CF-4060-94E2-7D8BF186E08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0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FD1AA-1896-4767-87D2-0EC7B364A14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87013-F41D-4181-8DFA-E480ADF98BF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49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258C-C830-41B1-9D5D-41DDBC360C8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50F15-2A36-49E1-A734-2E53CEA3E6A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2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3642B-DE18-4A77-8002-FB067A0769E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4AFE-402E-479B-ADB7-8EC040CC8AF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28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8C18-FD60-479A-B0C4-E8F3D61798E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473CF-5DE7-494E-9EAF-57126B47453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48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83D7-A705-FA40-B4DA-5653ABE27F33}" type="datetimeFigureOut">
              <a:rPr lang="en-US" smtClean="0">
                <a:solidFill>
                  <a:prstClr val="white"/>
                </a:solidFill>
              </a:rPr>
              <a:pPr/>
              <a:t>5/30/2016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072D-13DC-B144-9C30-D0ED73C6E55A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2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412131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0B9F2-6E11-42C7-8EAB-FDF47DCC4643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8326-3309-4B97-A020-EEB4D8065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1C56B-430C-4488-B451-9AD75451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54ADB-69D3-4D97-898E-9EF10E6E4567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D82CA-146B-4A01-9A89-110BEAB2E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C4F1-AAFC-47C5-BB54-215445B49132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4068-0B60-4D8D-91CF-7189346B3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D8CE-1F83-4886-BF65-9E560B3ABA53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88255-187A-4111-8B19-D8D2F98B2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8C63F-59B2-491C-BC01-8DD785269347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9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1C8B9-4009-4032-A703-A2113B35F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580E9-8964-4187-B43C-94E5EF8F4EE8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4EDDCC-20E0-4F96-85BA-7196A45836D7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AC44EF-161C-4420-994A-142F508CA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7"/>
            <a:ext cx="8755062" cy="10699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09684"/>
            <a:ext cx="7891462" cy="483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-36512" y="5229200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>David </a:t>
            </a:r>
            <a:r>
              <a:rPr lang="en-US" altLang="en-US" sz="1200" dirty="0" err="1">
                <a:solidFill>
                  <a:srgbClr val="C00000"/>
                </a:solidFill>
                <a:latin typeface="Gill Sans MT" pitchFamily="34" charset="0"/>
              </a:rPr>
              <a:t>Groep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/>
            </a:r>
            <a:b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i="1" dirty="0" smtClean="0">
                <a:solidFill>
                  <a:srgbClr val="C00000"/>
                </a:solidFill>
                <a:latin typeface="Gill Sans MT" pitchFamily="34" charset="0"/>
              </a:rPr>
              <a:t>PDP </a:t>
            </a:r>
            <a:r>
              <a:rPr lang="en-US" altLang="en-US" sz="1200" i="1" dirty="0" err="1" smtClean="0">
                <a:solidFill>
                  <a:srgbClr val="C00000"/>
                </a:solidFill>
                <a:latin typeface="Gill Sans MT" pitchFamily="34" charset="0"/>
              </a:rPr>
              <a:t>programme</a:t>
            </a:r>
            <a:endParaRPr lang="en-US" altLang="en-US" sz="1200" i="1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015E1B2-351D-4A7D-BA20-60E4F7E89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1A4B1AA-EF23-4EA4-99E1-46FE7C210060}" type="datetimeFigureOut">
              <a:rPr lang="en-US"/>
              <a:pPr>
                <a:defRPr/>
              </a:pPr>
              <a:t>5/30/2016</a:t>
            </a:fld>
            <a:endParaRPr lang="en-US"/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484784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4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6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55062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47800"/>
            <a:ext cx="78914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0" y="5072063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David Groep</a:t>
            </a:r>
          </a:p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b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</a:p>
          <a:p>
            <a:pPr eaLnBrk="1" hangingPunct="1">
              <a:defRPr/>
            </a:pPr>
            <a:r>
              <a:rPr lang="en-US" altLang="en-US" sz="1200" i="1" smtClean="0">
                <a:solidFill>
                  <a:srgbClr val="C00000"/>
                </a:solidFill>
                <a:latin typeface="Gill Sans MT" pitchFamily="34" charset="0"/>
              </a:rPr>
              <a:t>PDP &amp; Grid</a:t>
            </a:r>
          </a:p>
          <a:p>
            <a:pPr eaLnBrk="1" hangingPunct="1">
              <a:defRPr/>
            </a:pPr>
            <a:endParaRPr lang="en-US" altLang="en-US" sz="1200" smtClean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290EB68-8B8E-424B-86DC-D23831A935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351725B-9538-490C-898D-41EAB95F2C3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5/30/2016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344613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astic.c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ata\Movies\wLCG-CE-T1only-datapaths-global.avi" TargetMode="External"/><Relationship Id="rId1" Type="http://schemas.microsoft.com/office/2007/relationships/media" Target="file:///H:\Data\Movies\wLCG-CE-T1only-datapaths-global.avi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archive.isgtw.org/images/2010/WLC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r="6990"/>
          <a:stretch/>
        </p:blipFill>
        <p:spPr bwMode="auto">
          <a:xfrm>
            <a:off x="-10856" y="183953"/>
            <a:ext cx="9154855" cy="66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015" y="620688"/>
            <a:ext cx="8199681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Organisations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 participating in the global collaboration of e-Infrastructures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2492896"/>
            <a:ext cx="6156942" cy="206210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white">
                    <a:lumMod val="75000"/>
                  </a:prstClr>
                </a:solidFill>
                <a:latin typeface="Gill Sans MT"/>
                <a:cs typeface="Arial" pitchFamily="34" charset="0"/>
              </a:rPr>
              <a:t>Even just for wLCG, supporting the CERN LHC </a:t>
            </a:r>
            <a:r>
              <a:rPr lang="en-US" b="1" i="1" u="sng" dirty="0" err="1" smtClean="0">
                <a:solidFill>
                  <a:prstClr val="white">
                    <a:lumMod val="75000"/>
                  </a:prstClr>
                </a:solidFill>
                <a:latin typeface="Gill Sans MT"/>
                <a:cs typeface="Arial" pitchFamily="34" charset="0"/>
              </a:rPr>
              <a:t>programme</a:t>
            </a:r>
            <a:endParaRPr lang="en-US" b="1" i="1" u="sng" dirty="0" smtClean="0">
              <a:solidFill>
                <a:prstClr val="white">
                  <a:lumMod val="7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200 independent institutes with end-users</a:t>
            </a: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50 countries &amp; regions</a:t>
            </a: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300 service </a:t>
            </a:r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centres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Handful regional ‘service coordination </a:t>
            </a:r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organisations’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300 000 CPU cores, 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2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00+PByte storage</a:t>
            </a:r>
          </a:p>
          <a:p>
            <a:r>
              <a:rPr lang="en-US" sz="2000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One independent ‘policy-bridge’ PKI</a:t>
            </a:r>
          </a:p>
        </p:txBody>
      </p:sp>
      <p:pic>
        <p:nvPicPr>
          <p:cNvPr id="8" name="Picture 7" descr="H:\Home\davidg\Template\Logos\wLCG\WLCG-Logo-Comp2L-B-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97" y="3241502"/>
            <a:ext cx="578499" cy="47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s://upload.wikimedia.org/wikipedia/en/a/a0/Open_Science_Grid%28Small_Logo%2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05791"/>
            <a:ext cx="923995" cy="46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66607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1" y="4967354"/>
            <a:ext cx="1214485" cy="4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7" y="4204542"/>
            <a:ext cx="798806" cy="54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7" y="3356992"/>
            <a:ext cx="923921" cy="70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177723"/>
            <a:ext cx="3062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prstClr val="white">
                    <a:lumMod val="50000"/>
                  </a:prstClr>
                </a:solidFill>
                <a:latin typeface="Gill Sans MT"/>
                <a:cs typeface="Arial" pitchFamily="34" charset="0"/>
              </a:rPr>
              <a:t>Image source: joint CERN (wLCG) and EGI</a:t>
            </a:r>
            <a:endParaRPr lang="en-US" sz="1200" b="1" i="1" dirty="0">
              <a:solidFill>
                <a:prstClr val="white">
                  <a:lumMod val="50000"/>
                </a:prstClr>
              </a:solidFill>
              <a:latin typeface="Gill Sans M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tbn18.nikhef.nl:/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/log/</a:t>
            </a:r>
          </a:p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631M   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dpm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/log.1</a:t>
            </a:r>
          </a:p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1.1G   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dpns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/log.1</a:t>
            </a:r>
          </a:p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639M    srmv2.2/log.1</a:t>
            </a:r>
          </a:p>
          <a:p>
            <a:pPr marL="82550" indent="0">
              <a:buNone/>
            </a:pPr>
            <a:r>
              <a:rPr lang="en-US" dirty="0" smtClean="0">
                <a:latin typeface="+mj-lt"/>
                <a:cs typeface="Courier New" panose="02070309020205020404" pitchFamily="49" charset="0"/>
              </a:rPr>
              <a:t>plus 44 disk server nodes @250 Mbyte/day</a:t>
            </a:r>
            <a:endParaRPr lang="en-US" sz="1400" dirty="0" smtClean="0">
              <a:latin typeface="+mj-lt"/>
              <a:cs typeface="Courier New" panose="02070309020205020404" pitchFamily="49" charset="0"/>
            </a:endParaRPr>
          </a:p>
          <a:p>
            <a:pPr marL="82550" indent="0">
              <a:buNone/>
            </a:pPr>
            <a:endParaRPr lang="en-US" sz="3200" dirty="0" smtClean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One day</a:t>
            </a:r>
            <a:r>
              <a:rPr lang="en-US" dirty="0" smtClean="0"/>
              <a:t> worth of logs … ~12GB/day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712968" cy="154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5445224"/>
            <a:ext cx="504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then our storage manager is still ‘decent’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of log data is typical ‘big data’ problem</a:t>
            </a:r>
            <a:endParaRPr lang="en-US" dirty="0"/>
          </a:p>
          <a:p>
            <a:pPr lvl="1"/>
            <a:r>
              <a:rPr lang="en-US" dirty="0" smtClean="0"/>
              <a:t>CERN tried Hadoop (‘map-reduce’)</a:t>
            </a:r>
          </a:p>
          <a:p>
            <a:pPr lvl="1"/>
            <a:r>
              <a:rPr lang="en-US" dirty="0" smtClean="0"/>
              <a:t>RAL went with … ELK*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For logs specifically, it’s mostly efficient search</a:t>
            </a:r>
          </a:p>
          <a:p>
            <a:pPr lvl="1"/>
            <a:r>
              <a:rPr lang="en-US" dirty="0" err="1" smtClean="0"/>
              <a:t>ElasticSearch</a:t>
            </a:r>
            <a:r>
              <a:rPr lang="en-US" dirty="0" smtClean="0"/>
              <a:t> (</a:t>
            </a:r>
            <a:r>
              <a:rPr lang="en-US" dirty="0" smtClean="0">
                <a:hlinkClick r:id="rId2"/>
              </a:rPr>
              <a:t>www.elastic.co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LogStash</a:t>
            </a:r>
            <a:r>
              <a:rPr lang="en-US" dirty="0" smtClean="0"/>
              <a:t> (collect and parse logs, import to ES)</a:t>
            </a:r>
          </a:p>
          <a:p>
            <a:pPr lvl="1"/>
            <a:r>
              <a:rPr lang="en-US" dirty="0" err="1" smtClean="0"/>
              <a:t>Kibana</a:t>
            </a:r>
            <a:r>
              <a:rPr lang="en-US" dirty="0" smtClean="0"/>
              <a:t> – analysis based on Apache </a:t>
            </a:r>
            <a:r>
              <a:rPr lang="en-US" dirty="0" err="1" smtClean="0"/>
              <a:t>Lucene</a:t>
            </a:r>
            <a:r>
              <a:rPr lang="en-US" dirty="0" smtClean="0"/>
              <a:t> + graphing</a:t>
            </a:r>
          </a:p>
          <a:p>
            <a:endParaRPr lang="en-US" dirty="0"/>
          </a:p>
          <a:p>
            <a:r>
              <a:rPr lang="en-US" dirty="0" smtClean="0"/>
              <a:t>Integrated into a single ‘stack’: ELK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Analytics for log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2196" y="6546830"/>
            <a:ext cx="789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 *Appleyard et al., http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://pos.sissa.it/archive/conferences/239/027/ISGC2015_027.pdf</a:t>
            </a:r>
          </a:p>
        </p:txBody>
      </p:sp>
    </p:spTree>
    <p:extLst>
      <p:ext uri="{BB962C8B-B14F-4D97-AF65-F5344CB8AC3E}">
        <p14:creationId xmlns:p14="http://schemas.microsoft.com/office/powerpoint/2010/main" val="7773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Analyse</a:t>
            </a:r>
            <a:r>
              <a:rPr lang="en-US" dirty="0" smtClean="0"/>
              <a:t> ‘by hand’: </a:t>
            </a:r>
            <a:r>
              <a:rPr lang="en-US" dirty="0" err="1" smtClean="0"/>
              <a:t>Kibana</a:t>
            </a:r>
            <a:r>
              <a:rPr lang="en-US" dirty="0"/>
              <a:t> </a:t>
            </a:r>
            <a:r>
              <a:rPr lang="en-US" dirty="0" smtClean="0"/>
              <a:t>&amp; Lucene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268760"/>
            <a:ext cx="6509157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2935" y="6488668"/>
            <a:ext cx="599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Graphic from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ELK Cluster and Interface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61" y="1412776"/>
            <a:ext cx="1405084" cy="394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42203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7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Filled with data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74257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0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6" y="1295732"/>
            <a:ext cx="8086886" cy="170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it up: from 0 to ~ 500 million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58764"/>
            <a:ext cx="758825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051720" y="2684926"/>
            <a:ext cx="79208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10545" y="251612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16 M records/day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9534"/>
            <a:ext cx="1691680" cy="5781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4"/>
            <a:ext cx="3470100" cy="339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davidg\Desktop\Trans\band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6048672" cy="573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6564" y="4077072"/>
            <a:ext cx="3993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Data flows: a user at UC Irvine </a:t>
            </a:r>
            <a:br>
              <a:rPr lang="en-US" b="1" i="1" dirty="0" smtClean="0"/>
            </a:br>
            <a:r>
              <a:rPr lang="en-US" b="1" i="1" dirty="0" smtClean="0"/>
              <a:t>reading a data set from Nikhef,</a:t>
            </a:r>
            <a:br>
              <a:rPr lang="en-US" b="1" i="1" dirty="0" smtClean="0"/>
            </a:br>
            <a:r>
              <a:rPr lang="en-US" b="1" i="1" dirty="0" smtClean="0"/>
              <a:t>with some background from CERN</a:t>
            </a:r>
            <a:br>
              <a:rPr lang="en-US" b="1" i="1" dirty="0" smtClean="0"/>
            </a:br>
            <a:r>
              <a:rPr lang="en-US" b="1" i="1" dirty="0" smtClean="0"/>
              <a:t>and KIT Karlsruhe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Queries and responses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7010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15616" y="3501008"/>
            <a:ext cx="4560079" cy="2407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620688"/>
            <a:ext cx="672465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29" y="6516052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Code sample: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Jouke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Roorda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, PDP-sample-app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4" descr="C:\Users\davidg\Desktop\Trans\band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03" y="2876870"/>
            <a:ext cx="3543185" cy="33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‘as in Large’ Data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72749"/>
            <a:ext cx="7704856" cy="5136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6336" y="122811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Atlas only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1895" y="6488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http://dashb-atlas-ddm.cern.ch/ddm2</a:t>
            </a:r>
          </a:p>
        </p:txBody>
      </p:sp>
    </p:spTree>
    <p:extLst>
      <p:ext uri="{BB962C8B-B14F-4D97-AF65-F5344CB8AC3E}">
        <p14:creationId xmlns:p14="http://schemas.microsoft.com/office/powerpoint/2010/main" val="9587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analysis – ‘Atlas </a:t>
            </a:r>
            <a:r>
              <a:rPr lang="en-GB" dirty="0" smtClean="0"/>
              <a:t>neighbours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1314719"/>
            <a:ext cx="7891462" cy="4417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1895" y="6488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http://dashb-atlas-ddm.cern.ch/ddm2</a:t>
            </a:r>
          </a:p>
        </p:txBody>
      </p:sp>
    </p:spTree>
    <p:extLst>
      <p:ext uri="{BB962C8B-B14F-4D97-AF65-F5344CB8AC3E}">
        <p14:creationId xmlns:p14="http://schemas.microsoft.com/office/powerpoint/2010/main" val="40235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428625"/>
            <a:ext cx="9144000" cy="6429375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27651" name="Picture 2" descr="H:\Home\davidg\DutchGrid\KrommenieWormerveer\European-LHCOPN.png"/>
          <p:cNvPicPr>
            <a:picLocks noChangeAspect="1" noChangeArrowheads="1"/>
          </p:cNvPicPr>
          <p:nvPr/>
        </p:nvPicPr>
        <p:blipFill>
          <a:blip r:embed="rId2" cstate="print"/>
          <a:srcRect t="369" r="1416"/>
          <a:stretch>
            <a:fillRect/>
          </a:stretch>
        </p:blipFill>
        <p:spPr bwMode="auto">
          <a:xfrm>
            <a:off x="0" y="188641"/>
            <a:ext cx="9144000" cy="6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572000" y="1585913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LHC Optical Private Network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10 </a:t>
            </a:r>
            <a:r>
              <a:rPr lang="en-US" b="1" dirty="0" smtClean="0">
                <a:solidFill>
                  <a:schemeClr val="bg1"/>
                </a:solidFill>
              </a:rPr>
              <a:t>– </a:t>
            </a:r>
            <a:r>
              <a:rPr lang="en-US" b="1" dirty="0" smtClean="0">
                <a:solidFill>
                  <a:schemeClr val="bg1"/>
                </a:solidFill>
              </a:rPr>
              <a:t>100 </a:t>
            </a:r>
            <a:r>
              <a:rPr lang="en-US" b="1" dirty="0" err="1" smtClean="0">
                <a:solidFill>
                  <a:schemeClr val="bg1"/>
                </a:solidFill>
              </a:rPr>
              <a:t>Gbps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dedicated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global </a:t>
            </a:r>
            <a:r>
              <a:rPr lang="en-US" b="1" dirty="0" smtClean="0">
                <a:solidFill>
                  <a:schemeClr val="bg1"/>
                </a:solidFill>
              </a:rPr>
              <a:t>networks</a:t>
            </a:r>
          </a:p>
          <a:p>
            <a:pPr algn="r" eaLnBrk="0" hangingPunct="0"/>
            <a:r>
              <a:rPr lang="en-US" b="1" dirty="0" smtClean="0">
                <a:solidFill>
                  <a:schemeClr val="bg1"/>
                </a:solidFill>
              </a:rPr>
              <a:t>Scaled </a:t>
            </a:r>
            <a:r>
              <a:rPr lang="en-US" b="1" dirty="0" smtClean="0">
                <a:solidFill>
                  <a:schemeClr val="bg1"/>
                </a:solidFill>
              </a:rPr>
              <a:t>to T0-T1 data </a:t>
            </a:r>
            <a:r>
              <a:rPr lang="en-US" b="1" dirty="0" smtClean="0">
                <a:solidFill>
                  <a:schemeClr val="bg1"/>
                </a:solidFill>
              </a:rPr>
              <a:t>transfers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69863" y="714375"/>
            <a:ext cx="8608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bg1"/>
                </a:solidFill>
              </a:rPr>
              <a:t>Interconnecting the Grid – the </a:t>
            </a:r>
            <a:r>
              <a:rPr lang="en-US" sz="2400" b="1" dirty="0" smtClean="0">
                <a:solidFill>
                  <a:schemeClr val="bg1"/>
                </a:solidFill>
              </a:rPr>
              <a:t>LHCOPN/</a:t>
            </a:r>
            <a:r>
              <a:rPr lang="en-US" sz="2400" b="1" dirty="0" err="1" smtClean="0">
                <a:solidFill>
                  <a:schemeClr val="bg1"/>
                </a:solidFill>
              </a:rPr>
              <a:t>LHCOne</a:t>
            </a:r>
            <a:r>
              <a:rPr lang="en-US" sz="2400" b="1" dirty="0" smtClean="0">
                <a:solidFill>
                  <a:schemeClr val="bg1"/>
                </a:solidFill>
              </a:rPr>
              <a:t> network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OPN and </a:t>
            </a:r>
            <a:r>
              <a:rPr lang="en-US" dirty="0" err="1" smtClean="0"/>
              <a:t>LHCOne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88288" cy="6516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3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Flow of Data at Nikhef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5013176" cy="23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3071095"/>
            <a:ext cx="2520280" cy="17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2834"/>
            <a:ext cx="3818728" cy="2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78072"/>
            <a:ext cx="2012217" cy="199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01" y="5290146"/>
            <a:ext cx="3571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4638848"/>
            <a:ext cx="3275856" cy="2219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698171" y="1719171"/>
            <a:ext cx="6265690" cy="4400401"/>
          </a:xfrm>
          <a:custGeom>
            <a:avLst/>
            <a:gdLst>
              <a:gd name="connsiteX0" fmla="*/ 733530 w 6142358"/>
              <a:gd name="connsiteY0" fmla="*/ 628338 h 4648051"/>
              <a:gd name="connsiteX1" fmla="*/ 3938954 w 6142358"/>
              <a:gd name="connsiteY1" fmla="*/ 75679 h 4648051"/>
              <a:gd name="connsiteX2" fmla="*/ 6069205 w 6142358"/>
              <a:gd name="connsiteY2" fmla="*/ 2105446 h 4648051"/>
              <a:gd name="connsiteX3" fmla="*/ 5395965 w 6142358"/>
              <a:gd name="connsiteY3" fmla="*/ 4054826 h 4648051"/>
              <a:gd name="connsiteX4" fmla="*/ 2954216 w 6142358"/>
              <a:gd name="connsiteY4" fmla="*/ 4647679 h 4648051"/>
              <a:gd name="connsiteX5" fmla="*/ 0 w 6142358"/>
              <a:gd name="connsiteY5" fmla="*/ 4125165 h 4648051"/>
              <a:gd name="connsiteX0" fmla="*/ 733530 w 6113198"/>
              <a:gd name="connsiteY0" fmla="*/ 475641 h 4495354"/>
              <a:gd name="connsiteX1" fmla="*/ 4401178 w 6113198"/>
              <a:gd name="connsiteY1" fmla="*/ 103852 h 4495354"/>
              <a:gd name="connsiteX2" fmla="*/ 6069205 w 6113198"/>
              <a:gd name="connsiteY2" fmla="*/ 1952749 h 4495354"/>
              <a:gd name="connsiteX3" fmla="*/ 5395965 w 6113198"/>
              <a:gd name="connsiteY3" fmla="*/ 3902129 h 4495354"/>
              <a:gd name="connsiteX4" fmla="*/ 2954216 w 6113198"/>
              <a:gd name="connsiteY4" fmla="*/ 4494982 h 4495354"/>
              <a:gd name="connsiteX5" fmla="*/ 0 w 6113198"/>
              <a:gd name="connsiteY5" fmla="*/ 3972468 h 4495354"/>
              <a:gd name="connsiteX0" fmla="*/ 733530 w 6095490"/>
              <a:gd name="connsiteY0" fmla="*/ 475641 h 4504311"/>
              <a:gd name="connsiteX1" fmla="*/ 4401178 w 6095490"/>
              <a:gd name="connsiteY1" fmla="*/ 103852 h 4504311"/>
              <a:gd name="connsiteX2" fmla="*/ 6069205 w 6095490"/>
              <a:gd name="connsiteY2" fmla="*/ 1952749 h 4504311"/>
              <a:gd name="connsiteX3" fmla="*/ 5245240 w 6095490"/>
              <a:gd name="connsiteY3" fmla="*/ 3560485 h 4504311"/>
              <a:gd name="connsiteX4" fmla="*/ 2954216 w 6095490"/>
              <a:gd name="connsiteY4" fmla="*/ 4494982 h 4504311"/>
              <a:gd name="connsiteX5" fmla="*/ 0 w 6095490"/>
              <a:gd name="connsiteY5" fmla="*/ 3972468 h 4504311"/>
              <a:gd name="connsiteX0" fmla="*/ 733530 w 6507582"/>
              <a:gd name="connsiteY0" fmla="*/ 467564 h 4496234"/>
              <a:gd name="connsiteX1" fmla="*/ 4401178 w 6507582"/>
              <a:gd name="connsiteY1" fmla="*/ 95775 h 4496234"/>
              <a:gd name="connsiteX2" fmla="*/ 6491236 w 6507582"/>
              <a:gd name="connsiteY2" fmla="*/ 1834140 h 4496234"/>
              <a:gd name="connsiteX3" fmla="*/ 5245240 w 6507582"/>
              <a:gd name="connsiteY3" fmla="*/ 3552408 h 4496234"/>
              <a:gd name="connsiteX4" fmla="*/ 2954216 w 6507582"/>
              <a:gd name="connsiteY4" fmla="*/ 4486905 h 4496234"/>
              <a:gd name="connsiteX5" fmla="*/ 0 w 6507582"/>
              <a:gd name="connsiteY5" fmla="*/ 3964391 h 4496234"/>
              <a:gd name="connsiteX0" fmla="*/ 733530 w 6518330"/>
              <a:gd name="connsiteY0" fmla="*/ 467564 h 4487030"/>
              <a:gd name="connsiteX1" fmla="*/ 4401178 w 6518330"/>
              <a:gd name="connsiteY1" fmla="*/ 95775 h 4487030"/>
              <a:gd name="connsiteX2" fmla="*/ 6491236 w 6518330"/>
              <a:gd name="connsiteY2" fmla="*/ 1834140 h 4487030"/>
              <a:gd name="connsiteX3" fmla="*/ 5416062 w 6518330"/>
              <a:gd name="connsiteY3" fmla="*/ 3924197 h 4487030"/>
              <a:gd name="connsiteX4" fmla="*/ 2954216 w 6518330"/>
              <a:gd name="connsiteY4" fmla="*/ 4486905 h 4487030"/>
              <a:gd name="connsiteX5" fmla="*/ 0 w 6518330"/>
              <a:gd name="connsiteY5" fmla="*/ 3964391 h 4487030"/>
              <a:gd name="connsiteX0" fmla="*/ 733530 w 6043066"/>
              <a:gd name="connsiteY0" fmla="*/ 435416 h 4454882"/>
              <a:gd name="connsiteX1" fmla="*/ 4401178 w 6043066"/>
              <a:gd name="connsiteY1" fmla="*/ 63627 h 4454882"/>
              <a:gd name="connsiteX2" fmla="*/ 5988819 w 6043066"/>
              <a:gd name="connsiteY2" fmla="*/ 1359864 h 4454882"/>
              <a:gd name="connsiteX3" fmla="*/ 5416062 w 6043066"/>
              <a:gd name="connsiteY3" fmla="*/ 3892049 h 4454882"/>
              <a:gd name="connsiteX4" fmla="*/ 2954216 w 6043066"/>
              <a:gd name="connsiteY4" fmla="*/ 4454757 h 4454882"/>
              <a:gd name="connsiteX5" fmla="*/ 0 w 6043066"/>
              <a:gd name="connsiteY5" fmla="*/ 3932243 h 4454882"/>
              <a:gd name="connsiteX0" fmla="*/ 733530 w 6362872"/>
              <a:gd name="connsiteY0" fmla="*/ 453644 h 4473110"/>
              <a:gd name="connsiteX1" fmla="*/ 4401178 w 6362872"/>
              <a:gd name="connsiteY1" fmla="*/ 81855 h 4473110"/>
              <a:gd name="connsiteX2" fmla="*/ 6330463 w 6362872"/>
              <a:gd name="connsiteY2" fmla="*/ 1629300 h 4473110"/>
              <a:gd name="connsiteX3" fmla="*/ 5416062 w 6362872"/>
              <a:gd name="connsiteY3" fmla="*/ 3910277 h 4473110"/>
              <a:gd name="connsiteX4" fmla="*/ 2954216 w 6362872"/>
              <a:gd name="connsiteY4" fmla="*/ 4472985 h 4473110"/>
              <a:gd name="connsiteX5" fmla="*/ 0 w 6362872"/>
              <a:gd name="connsiteY5" fmla="*/ 3950471 h 4473110"/>
              <a:gd name="connsiteX0" fmla="*/ 733530 w 6370516"/>
              <a:gd name="connsiteY0" fmla="*/ 377226 h 4396692"/>
              <a:gd name="connsiteX1" fmla="*/ 4250453 w 6370516"/>
              <a:gd name="connsiteY1" fmla="*/ 105921 h 4396692"/>
              <a:gd name="connsiteX2" fmla="*/ 6330463 w 6370516"/>
              <a:gd name="connsiteY2" fmla="*/ 1552882 h 4396692"/>
              <a:gd name="connsiteX3" fmla="*/ 5416062 w 6370516"/>
              <a:gd name="connsiteY3" fmla="*/ 3833859 h 4396692"/>
              <a:gd name="connsiteX4" fmla="*/ 2954216 w 6370516"/>
              <a:gd name="connsiteY4" fmla="*/ 4396567 h 4396692"/>
              <a:gd name="connsiteX5" fmla="*/ 0 w 6370516"/>
              <a:gd name="connsiteY5" fmla="*/ 3874053 h 4396692"/>
              <a:gd name="connsiteX0" fmla="*/ 733530 w 6265690"/>
              <a:gd name="connsiteY0" fmla="*/ 380935 h 4400401"/>
              <a:gd name="connsiteX1" fmla="*/ 4250453 w 6265690"/>
              <a:gd name="connsiteY1" fmla="*/ 109630 h 4400401"/>
              <a:gd name="connsiteX2" fmla="*/ 6219931 w 6265690"/>
              <a:gd name="connsiteY2" fmla="*/ 1606832 h 4400401"/>
              <a:gd name="connsiteX3" fmla="*/ 5416062 w 6265690"/>
              <a:gd name="connsiteY3" fmla="*/ 3837568 h 4400401"/>
              <a:gd name="connsiteX4" fmla="*/ 2954216 w 6265690"/>
              <a:gd name="connsiteY4" fmla="*/ 4400276 h 4400401"/>
              <a:gd name="connsiteX5" fmla="*/ 0 w 6265690"/>
              <a:gd name="connsiteY5" fmla="*/ 3877762 h 440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690" h="4400401">
                <a:moveTo>
                  <a:pt x="733530" y="380935"/>
                </a:moveTo>
                <a:cubicBezTo>
                  <a:pt x="1891602" y="-18487"/>
                  <a:pt x="3336053" y="-94686"/>
                  <a:pt x="4250453" y="109630"/>
                </a:cubicBezTo>
                <a:cubicBezTo>
                  <a:pt x="5164853" y="313946"/>
                  <a:pt x="6025663" y="985509"/>
                  <a:pt x="6219931" y="1606832"/>
                </a:cubicBezTo>
                <a:cubicBezTo>
                  <a:pt x="6414199" y="2228155"/>
                  <a:pt x="5960348" y="3371994"/>
                  <a:pt x="5416062" y="3837568"/>
                </a:cubicBezTo>
                <a:cubicBezTo>
                  <a:pt x="4871776" y="4303142"/>
                  <a:pt x="3856893" y="4393577"/>
                  <a:pt x="2954216" y="4400276"/>
                </a:cubicBezTo>
                <a:cubicBezTo>
                  <a:pt x="2051539" y="4406975"/>
                  <a:pt x="1027444" y="4144880"/>
                  <a:pt x="0" y="3877762"/>
                </a:cubicBezTo>
              </a:path>
            </a:pathLst>
          </a:custGeom>
          <a:noFill/>
          <a:ln w="1270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528" y="3305869"/>
            <a:ext cx="2890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44 disk servers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~3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PiB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(~3000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TByte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)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 2 control &amp; DB nodes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2925" y="1122435"/>
            <a:ext cx="272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10 – 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per server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6227" y="2701763"/>
            <a:ext cx="26202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240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interconnect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5831" y="5289047"/>
            <a:ext cx="219964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&gt;200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 uplinks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03277" y="4478072"/>
            <a:ext cx="345633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Peerings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: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SURFnet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SURFsara,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Kurchatov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AMOLF, CWI,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smtClean="0">
                <a:solidFill>
                  <a:srgbClr val="800000"/>
                </a:solidFill>
                <a:latin typeface="+mj-lt"/>
              </a:rPr>
              <a:t>LHCOPN,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LHCOne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via SARA</a:t>
            </a:r>
          </a:p>
        </p:txBody>
      </p:sp>
    </p:spTree>
    <p:extLst>
      <p:ext uri="{BB962C8B-B14F-4D97-AF65-F5344CB8AC3E}">
        <p14:creationId xmlns:p14="http://schemas.microsoft.com/office/powerpoint/2010/main" val="16090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Home\davidg\Nikhef\Network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779513"/>
            <a:ext cx="8102493" cy="56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034904" y="3789040"/>
            <a:ext cx="3096344" cy="93610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9672" y="260648"/>
            <a:ext cx="6366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Nikhef Data Processing network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https://atlasphysathome.web.cern.ch/sites/atlasphysathome.web.cern.ch/files/styles/large/public/field/image/ATLAS-chrome-logo-URL-blue-wh.png?itok=lwiZqse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1132"/>
            <a:ext cx="432048" cy="2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LCG-CE-T1only-datapaths-glob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5055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66130"/>
          </a:xfrm>
        </p:spPr>
        <p:txBody>
          <a:bodyPr>
            <a:normAutofit/>
          </a:bodyPr>
          <a:lstStyle/>
          <a:p>
            <a:r>
              <a:rPr lang="en-US" dirty="0" smtClean="0"/>
              <a:t>Data Flows in the LHC Computing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GB" dirty="0" smtClean="0"/>
              <a:t>LCG “FTS” visualisation sees but part of the data</a:t>
            </a:r>
          </a:p>
          <a:p>
            <a:r>
              <a:rPr lang="en-GB" dirty="0" smtClean="0"/>
              <a:t>only shows the centrally managed data transfers</a:t>
            </a:r>
          </a:p>
          <a:p>
            <a:r>
              <a:rPr lang="en-GB" dirty="0" smtClean="0"/>
              <a:t>sees only traffic from Atlas, CMS, and </a:t>
            </a:r>
            <a:r>
              <a:rPr lang="en-GB" dirty="0" err="1" smtClean="0"/>
              <a:t>LHCb</a:t>
            </a:r>
            <a:endParaRPr lang="en-GB" dirty="0" smtClean="0"/>
          </a:p>
          <a:p>
            <a:r>
              <a:rPr lang="en-GB" dirty="0" smtClean="0"/>
              <a:t>cannot show the quality, nor bandwidth used</a:t>
            </a:r>
            <a:br>
              <a:rPr lang="en-GB" dirty="0" smtClean="0"/>
            </a:br>
            <a:endParaRPr lang="en-GB" dirty="0" smtClean="0"/>
          </a:p>
          <a:p>
            <a:pPr marL="82550" indent="0">
              <a:buNone/>
            </a:pPr>
            <a:r>
              <a:rPr lang="en-GB" dirty="0" smtClean="0"/>
              <a:t>But each of our nodes sees all </a:t>
            </a:r>
            <a:br>
              <a:rPr lang="en-GB" dirty="0" smtClean="0"/>
            </a:br>
            <a:r>
              <a:rPr lang="en-GB" dirty="0" smtClean="0"/>
              <a:t>its transfers</a:t>
            </a:r>
          </a:p>
          <a:p>
            <a:r>
              <a:rPr lang="en-GB" dirty="0" smtClean="0"/>
              <a:t>server logging is in itself data</a:t>
            </a:r>
          </a:p>
          <a:p>
            <a:r>
              <a:rPr lang="en-GB" dirty="0" smtClean="0"/>
              <a:t>we collect it all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that’s only a small subset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1954246" cy="269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-PDP-presentation-2015-mo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ikhef-PDP-presentation-2015-minimal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Nikhef-PDP-presentation-2015-mod</Template>
  <TotalTime>16634</TotalTime>
  <Words>368</Words>
  <Application>Microsoft Office PowerPoint</Application>
  <PresentationFormat>On-screen Show (4:3)</PresentationFormat>
  <Paragraphs>69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Nikhef-PDP-presentation-2015-mod</vt:lpstr>
      <vt:lpstr>1_Nikhef-PDP-presentation-2015-minimal</vt:lpstr>
      <vt:lpstr>PowerPoint Presentation</vt:lpstr>
      <vt:lpstr>Big ‘as in Large’ Data</vt:lpstr>
      <vt:lpstr>Distributed analysis – ‘Atlas neighbours’</vt:lpstr>
      <vt:lpstr>PowerPoint Presentation</vt:lpstr>
      <vt:lpstr>LHC OPN and LHCOne</vt:lpstr>
      <vt:lpstr>The Flow of Data at Nikhef</vt:lpstr>
      <vt:lpstr>PowerPoint Presentation</vt:lpstr>
      <vt:lpstr>Data Flows in the LHC Computing Grid</vt:lpstr>
      <vt:lpstr>But that’s only a small subset</vt:lpstr>
      <vt:lpstr>One day worth of logs … ~12GB/day</vt:lpstr>
      <vt:lpstr>Big Data Analytics for log analysis</vt:lpstr>
      <vt:lpstr>Analyse ‘by hand’: Kibana &amp; Lucene</vt:lpstr>
      <vt:lpstr>ELK Cluster and Interface</vt:lpstr>
      <vt:lpstr>Filled with data</vt:lpstr>
      <vt:lpstr>Filling it up: from 0 to ~ 500 million</vt:lpstr>
      <vt:lpstr>PowerPoint Presentation</vt:lpstr>
      <vt:lpstr>Queries and responses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285</cp:revision>
  <cp:lastPrinted>2010-12-15T16:14:10Z</cp:lastPrinted>
  <dcterms:created xsi:type="dcterms:W3CDTF">2015-04-16T09:37:22Z</dcterms:created>
  <dcterms:modified xsi:type="dcterms:W3CDTF">2016-05-30T07:30:18Z</dcterms:modified>
</cp:coreProperties>
</file>