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" ContentType="image/tif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2"/>
    <p:sldMasterId id="2147483749" r:id="rId3"/>
    <p:sldMasterId id="2147483769" r:id="rId4"/>
    <p:sldMasterId id="2147483804" r:id="rId5"/>
  </p:sldMasterIdLst>
  <p:notesMasterIdLst>
    <p:notesMasterId r:id="rId36"/>
  </p:notesMasterIdLst>
  <p:handoutMasterIdLst>
    <p:handoutMasterId r:id="rId37"/>
  </p:handoutMasterIdLst>
  <p:sldIdLst>
    <p:sldId id="256" r:id="rId6"/>
    <p:sldId id="291" r:id="rId7"/>
    <p:sldId id="287" r:id="rId8"/>
    <p:sldId id="292" r:id="rId9"/>
    <p:sldId id="293" r:id="rId10"/>
    <p:sldId id="294" r:id="rId11"/>
    <p:sldId id="289" r:id="rId12"/>
    <p:sldId id="301" r:id="rId13"/>
    <p:sldId id="290" r:id="rId14"/>
    <p:sldId id="296" r:id="rId15"/>
    <p:sldId id="268" r:id="rId16"/>
    <p:sldId id="267" r:id="rId17"/>
    <p:sldId id="261" r:id="rId18"/>
    <p:sldId id="260" r:id="rId19"/>
    <p:sldId id="280" r:id="rId20"/>
    <p:sldId id="276" r:id="rId21"/>
    <p:sldId id="279" r:id="rId22"/>
    <p:sldId id="302" r:id="rId23"/>
    <p:sldId id="265" r:id="rId24"/>
    <p:sldId id="273" r:id="rId25"/>
    <p:sldId id="277" r:id="rId26"/>
    <p:sldId id="278" r:id="rId27"/>
    <p:sldId id="282" r:id="rId28"/>
    <p:sldId id="284" r:id="rId29"/>
    <p:sldId id="297" r:id="rId30"/>
    <p:sldId id="298" r:id="rId31"/>
    <p:sldId id="299" r:id="rId32"/>
    <p:sldId id="303" r:id="rId33"/>
    <p:sldId id="283" r:id="rId34"/>
    <p:sldId id="285" r:id="rId35"/>
  </p:sldIdLst>
  <p:sldSz cx="9144000" cy="6858000" type="screen4x3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98" autoAdjust="0"/>
    <p:restoredTop sz="94304" autoAdjust="0"/>
  </p:normalViewPr>
  <p:slideViewPr>
    <p:cSldViewPr>
      <p:cViewPr varScale="1">
        <p:scale>
          <a:sx n="85" d="100"/>
          <a:sy n="85" d="100"/>
        </p:scale>
        <p:origin x="-1934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4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71C9C9B2-46B3-4555-966B-D3B50FD3FB2F}" type="datetimeFigureOut">
              <a:rPr lang="en-GB"/>
              <a:pPr>
                <a:defRPr/>
              </a:pPr>
              <a:t>07/09/2016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FF5198C7-16A0-4E71-AF4E-09EBBAC46C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8539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C83F88B-EB3F-417F-B644-712E6B2B1B41}" type="datetimeFigureOut">
              <a:rPr lang="en-US"/>
              <a:pPr>
                <a:defRPr/>
              </a:pPr>
              <a:t>9/7/2016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19BA40D-389E-4FEB-9CF3-7EDB4BFB76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3800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BEECC4-1877-442E-AF0F-C99D5208312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7" name="Shape 2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not on slide but important: concentrates all NL HEP infrastructure</a:t>
            </a:r>
          </a:p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machine shop, designers, ICT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5316408-EEEC-4FB5-B092-C7F241F5CB44}" type="slidenum">
              <a:rPr lang="en-GB">
                <a:solidFill>
                  <a:prstClr val="black"/>
                </a:solidFill>
                <a:ea typeface="+mn-ea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GB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6125"/>
            <a:ext cx="4965700" cy="3724275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9BA40D-389E-4FEB-9CF3-7EDB4BFB7615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720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:\Home\davidg\Template\Logos\fom-mini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333375"/>
            <a:ext cx="5048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4" descr="pdpbw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841375"/>
            <a:ext cx="45561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invGray">
          <a:xfrm>
            <a:off x="1114599" y="214313"/>
            <a:ext cx="73025" cy="5929312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961182" y="1344613"/>
            <a:ext cx="298450" cy="431800"/>
            <a:chOff x="928662" y="1344613"/>
            <a:chExt cx="299355" cy="431901"/>
          </a:xfrm>
        </p:grpSpPr>
        <p:sp>
          <p:nvSpPr>
            <p:cNvPr id="8" name="Oval 8"/>
            <p:cNvSpPr/>
            <p:nvPr/>
          </p:nvSpPr>
          <p:spPr>
            <a:xfrm>
              <a:off x="1012117" y="13446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Oval 7"/>
            <p:cNvSpPr/>
            <p:nvPr/>
          </p:nvSpPr>
          <p:spPr>
            <a:xfrm>
              <a:off x="928662" y="1566202"/>
              <a:ext cx="210312" cy="210312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Oval 8"/>
            <p:cNvSpPr/>
            <p:nvPr/>
          </p:nvSpPr>
          <p:spPr>
            <a:xfrm>
              <a:off x="1164517" y="14970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358775" y="1268413"/>
            <a:ext cx="468313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2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A3814-EAA0-40A1-B2A3-874F2C20632B}" type="datetimeFigureOut">
              <a:rPr lang="en-US"/>
              <a:pPr>
                <a:defRPr/>
              </a:pPr>
              <a:t>9/7/2016</a:t>
            </a:fld>
            <a:endParaRPr lang="en-US"/>
          </a:p>
        </p:txBody>
      </p:sp>
      <p:sp>
        <p:nvSpPr>
          <p:cNvPr id="13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A0CB4-CA3D-4D01-9B84-2A4D63DDCA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723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862912" cy="1143000"/>
          </a:xfrm>
        </p:spPr>
        <p:txBody>
          <a:bodyPr/>
          <a:lstStyle>
            <a:lvl1pPr algn="ctr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1538" y="1447800"/>
            <a:ext cx="7862912" cy="480060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73152-49DF-4791-85B2-3E5DAD552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BE66B-CD36-4187-84D0-0373E5656282}" type="datetimeFigureOut">
              <a:rPr lang="en-US"/>
              <a:pPr>
                <a:defRPr/>
              </a:pPr>
              <a:t>9/7/2016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59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BB7B6-5653-47B1-96D5-976175416C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1D605-36AF-458C-98F7-EA64CC8EC0C6}" type="datetimeFigureOut">
              <a:rPr lang="en-US"/>
              <a:pPr>
                <a:defRPr/>
              </a:pPr>
              <a:t>9/7/2016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976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86291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1538" y="1447800"/>
            <a:ext cx="7862912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1E5D9-D181-4610-8CBC-D3E62B894E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17998-F0E4-4742-9FE7-807EA8CB555C}" type="datetimeFigureOut">
              <a:rPr lang="en-US"/>
              <a:pPr>
                <a:defRPr/>
              </a:pPr>
              <a:t>9/7/2016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61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4250" y="66675"/>
            <a:ext cx="6734175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46075" y="974725"/>
            <a:ext cx="4217988" cy="5429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463" y="974725"/>
            <a:ext cx="4219575" cy="5429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120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David Groep, Belnet Networking Conference 2008</a:t>
            </a:r>
            <a:endParaRPr lang="en-GB" sz="1200" b="1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FFA215E-B444-4B40-8F79-228814DD145A}" type="slidenum">
              <a:rPr lang="en-GB" sz="1200" b="1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sz="1200" b="1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942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half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5510768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9533889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9626549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327061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457200" y="1435465"/>
            <a:ext cx="4040188" cy="73941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9179331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778195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412776"/>
            <a:ext cx="7890842" cy="4835624"/>
          </a:xfrm>
        </p:spPr>
        <p:txBody>
          <a:bodyPr/>
          <a:lstStyle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54938" cy="1066130"/>
          </a:xfrm>
        </p:spPr>
        <p:txBody>
          <a:bodyPr anchor="ctr" anchorCtr="0"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BF814-6241-40A6-8980-E3CF5DAF52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F8D4C-7CBC-4D43-BA1B-164461DD166E}" type="datetimeFigureOut">
              <a:rPr lang="en-US"/>
              <a:pPr>
                <a:defRPr/>
              </a:pPr>
              <a:t>9/7/2016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149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1502803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2" name="Shape 72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hape 7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7629258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1" name="Shape 81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hape 8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9351166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0" name="Shape 9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" name="Shape 9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7056440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9" name="Shape 99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65833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hape 10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5287473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sub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title"/>
          </p:nvPr>
        </p:nvSpPr>
        <p:spPr>
          <a:xfrm>
            <a:off x="889000" y="1155700"/>
            <a:ext cx="7353300" cy="2324100"/>
          </a:xfrm>
          <a:prstGeom prst="rect">
            <a:avLst/>
          </a:prstGeom>
        </p:spPr>
        <p:txBody>
          <a:bodyPr lIns="50800" tIns="50800" rIns="50800" bIns="50800" anchor="b">
            <a:noAutofit/>
          </a:bodyPr>
          <a:lstStyle>
            <a:lvl1pPr defTabSz="406400">
              <a:defRPr sz="5600"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t>Title Text</a:t>
            </a:r>
          </a:p>
        </p:txBody>
      </p:sp>
      <p:sp>
        <p:nvSpPr>
          <p:cNvPr id="108" name="Shape 108"/>
          <p:cNvSpPr>
            <a:spLocks noGrp="1"/>
          </p:cNvSpPr>
          <p:nvPr>
            <p:ph type="body" sz="quarter" idx="1"/>
          </p:nvPr>
        </p:nvSpPr>
        <p:spPr>
          <a:xfrm>
            <a:off x="889000" y="3530600"/>
            <a:ext cx="7353300" cy="8001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0" indent="0" algn="ctr" defTabSz="406400">
              <a:spcBef>
                <a:spcPts val="0"/>
              </a:spcBef>
              <a:buSzTx/>
              <a:buFontTx/>
              <a:buNone/>
              <a:defRPr sz="2200">
                <a:latin typeface="Candara"/>
                <a:ea typeface="Candara"/>
                <a:cs typeface="Candara"/>
                <a:sym typeface="Candara"/>
              </a:defRPr>
            </a:lvl1pPr>
            <a:lvl2pPr marL="0" indent="0" algn="ctr" defTabSz="406400">
              <a:spcBef>
                <a:spcPts val="0"/>
              </a:spcBef>
              <a:buSzTx/>
              <a:buFontTx/>
              <a:buNone/>
              <a:defRPr sz="2200">
                <a:latin typeface="Candara"/>
                <a:ea typeface="Candara"/>
                <a:cs typeface="Candara"/>
                <a:sym typeface="Candara"/>
              </a:defRPr>
            </a:lvl2pPr>
            <a:lvl3pPr marL="0" indent="0" algn="ctr" defTabSz="406400">
              <a:spcBef>
                <a:spcPts val="0"/>
              </a:spcBef>
              <a:buSzTx/>
              <a:buFontTx/>
              <a:buNone/>
              <a:defRPr sz="2200">
                <a:latin typeface="Candara"/>
                <a:ea typeface="Candara"/>
                <a:cs typeface="Candara"/>
                <a:sym typeface="Candara"/>
              </a:defRPr>
            </a:lvl3pPr>
            <a:lvl4pPr marL="0" indent="0" algn="ctr" defTabSz="406400">
              <a:spcBef>
                <a:spcPts val="0"/>
              </a:spcBef>
              <a:buSzTx/>
              <a:buFontTx/>
              <a:buNone/>
              <a:defRPr sz="2200">
                <a:latin typeface="Candara"/>
                <a:ea typeface="Candara"/>
                <a:cs typeface="Candara"/>
                <a:sym typeface="Candara"/>
              </a:defRPr>
            </a:lvl4pPr>
            <a:lvl5pPr marL="0" indent="0" algn="ctr" defTabSz="406400">
              <a:spcBef>
                <a:spcPts val="0"/>
              </a:spcBef>
              <a:buSzTx/>
              <a:buFontTx/>
              <a:buNone/>
              <a:defRPr sz="2200">
                <a:latin typeface="Candara"/>
                <a:ea typeface="Candara"/>
                <a:cs typeface="Candara"/>
                <a:sym typeface="Canda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" name="Shape 109"/>
          <p:cNvSpPr>
            <a:spLocks noGrp="1"/>
          </p:cNvSpPr>
          <p:nvPr>
            <p:ph type="sldNum" sz="quarter" idx="2"/>
          </p:nvPr>
        </p:nvSpPr>
        <p:spPr>
          <a:xfrm>
            <a:off x="4438749" y="6502400"/>
            <a:ext cx="254001" cy="266700"/>
          </a:xfrm>
          <a:prstGeom prst="rect">
            <a:avLst/>
          </a:prstGeom>
        </p:spPr>
        <p:txBody>
          <a:bodyPr wrap="none" lIns="50800" tIns="50800" rIns="50800" bIns="50800" anchor="t"/>
          <a:lstStyle>
            <a:lvl1pPr algn="ctr" defTabSz="406400">
              <a:defRPr sz="11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138832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kopi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/>
        </p:nvSpPr>
        <p:spPr>
          <a:xfrm>
            <a:off x="203200" y="863600"/>
            <a:ext cx="8648700" cy="5905500"/>
          </a:xfrm>
          <a:prstGeom prst="roundRect">
            <a:avLst>
              <a:gd name="adj" fmla="val 3226"/>
            </a:avLst>
          </a:prstGeom>
          <a:solidFill>
            <a:srgbClr val="FFFBB9">
              <a:alpha val="50000"/>
            </a:srgbClr>
          </a:solidFill>
        </p:spPr>
        <p:txBody>
          <a:bodyPr lIns="50800" tIns="50800" rIns="50800" bIns="50800" anchor="ctr"/>
          <a:lstStyle/>
          <a:p>
            <a:pPr marL="40640" marR="40640" fontAlgn="auto" hangingPunct="0">
              <a:spcBef>
                <a:spcPts val="0"/>
              </a:spcBef>
              <a:spcAft>
                <a:spcPts val="0"/>
              </a:spcAft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00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" name="Picture 116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322" y="647700"/>
            <a:ext cx="8654018" cy="76200"/>
          </a:xfrm>
          <a:prstGeom prst="rect">
            <a:avLst/>
          </a:prstGeom>
        </p:spPr>
      </p:pic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xfrm>
            <a:off x="203200" y="0"/>
            <a:ext cx="8940800" cy="7239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40640" marR="40640" algn="l" defTabSz="914400">
              <a:defRPr sz="3400">
                <a:solidFill>
                  <a:srgbClr val="2C1376"/>
                </a:solidFill>
                <a:uFill>
                  <a:solidFill>
                    <a:srgbClr val="2C1376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t>Title Text</a:t>
            </a:r>
          </a:p>
        </p:txBody>
      </p:sp>
      <p:sp>
        <p:nvSpPr>
          <p:cNvPr id="120" name="Shape 120"/>
          <p:cNvSpPr>
            <a:spLocks noGrp="1"/>
          </p:cNvSpPr>
          <p:nvPr>
            <p:ph type="body" idx="1"/>
          </p:nvPr>
        </p:nvSpPr>
        <p:spPr>
          <a:xfrm>
            <a:off x="241300" y="825500"/>
            <a:ext cx="8648700" cy="59055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383540" marR="40640" defTabSz="914400">
              <a:buFontTx/>
              <a:defRPr sz="28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  <a:lvl2pPr marL="783590" marR="40640" indent="-285750" defTabSz="914400">
              <a:spcBef>
                <a:spcPts val="0"/>
              </a:spcBef>
              <a:buFontTx/>
              <a:defRPr sz="2400">
                <a:solidFill>
                  <a:srgbClr val="0042AA"/>
                </a:solidFill>
                <a:uFill>
                  <a:solidFill>
                    <a:srgbClr val="0042AA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2pPr>
            <a:lvl3pPr marL="1183639" marR="40640" indent="-228600" defTabSz="914400">
              <a:spcBef>
                <a:spcPts val="0"/>
              </a:spcBef>
              <a:buFontTx/>
              <a:defRPr sz="2200">
                <a:solidFill>
                  <a:srgbClr val="E32400"/>
                </a:solidFill>
                <a:uFill>
                  <a:solidFill>
                    <a:srgbClr val="E324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3pPr>
            <a:lvl4pPr marL="1640839" marR="40640" indent="-228600" defTabSz="914400">
              <a:spcBef>
                <a:spcPts val="0"/>
              </a:spcBef>
              <a:buFontTx/>
              <a:defRPr sz="18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4pPr>
            <a:lvl5pPr marL="2098039" marR="40640" indent="-228600" defTabSz="914400">
              <a:spcBef>
                <a:spcPts val="400"/>
              </a:spcBef>
              <a:buFontTx/>
              <a:defRPr sz="18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hape 121"/>
          <p:cNvSpPr>
            <a:spLocks noGrp="1"/>
          </p:cNvSpPr>
          <p:nvPr>
            <p:ph type="sldNum" sz="quarter" idx="2"/>
          </p:nvPr>
        </p:nvSpPr>
        <p:spPr>
          <a:xfrm>
            <a:off x="8548452" y="6524625"/>
            <a:ext cx="251297" cy="279400"/>
          </a:xfrm>
          <a:prstGeom prst="rect">
            <a:avLst/>
          </a:prstGeom>
        </p:spPr>
        <p:txBody>
          <a:bodyPr wrap="none" lIns="50800" tIns="50800" rIns="50800" bIns="50800" anchor="t"/>
          <a:lstStyle>
            <a:lvl1pPr algn="ctr" defTabSz="5842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9839407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/>
        </p:nvSpPr>
        <p:spPr>
          <a:xfrm>
            <a:off x="177800" y="6562725"/>
            <a:ext cx="2146300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buClr>
                <a:srgbClr val="000000"/>
              </a:buClr>
              <a:buFont typeface="Arial"/>
              <a:defRPr sz="12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kern="0">
                <a:solidFill>
                  <a:srgbClr val="000000"/>
                </a:solidFill>
              </a:rPr>
              <a:t>8 september 2015</a:t>
            </a:r>
          </a:p>
        </p:txBody>
      </p:sp>
      <p:sp>
        <p:nvSpPr>
          <p:cNvPr id="129" name="Shape 129"/>
          <p:cNvSpPr/>
          <p:nvPr/>
        </p:nvSpPr>
        <p:spPr>
          <a:xfrm>
            <a:off x="2463800" y="6562725"/>
            <a:ext cx="4419600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algn="ctr" defTabSz="914400">
              <a:buClr>
                <a:srgbClr val="000000"/>
              </a:buClr>
              <a:buFont typeface="Arial"/>
              <a:defRPr sz="12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kern="0">
                <a:solidFill>
                  <a:srgbClr val="000000"/>
                </a:solidFill>
              </a:rPr>
              <a:t>Orientatie Nikhef</a:t>
            </a:r>
          </a:p>
        </p:txBody>
      </p:sp>
      <p:sp>
        <p:nvSpPr>
          <p:cNvPr id="130" name="Shape 130"/>
          <p:cNvSpPr/>
          <p:nvPr/>
        </p:nvSpPr>
        <p:spPr>
          <a:xfrm>
            <a:off x="0" y="-50800"/>
            <a:ext cx="9347200" cy="752476"/>
          </a:xfrm>
          <a:prstGeom prst="rect">
            <a:avLst/>
          </a:prstGeom>
          <a:solidFill>
            <a:srgbClr val="FF2600"/>
          </a:solidFill>
        </p:spPr>
        <p:txBody>
          <a:bodyPr lIns="50800" tIns="50800" rIns="50800" bIns="50800" anchor="ctr"/>
          <a:lstStyle/>
          <a:p>
            <a:pPr marL="40639" marR="40639" fontAlgn="auto" hangingPunct="0">
              <a:spcBef>
                <a:spcPts val="0"/>
              </a:spcBef>
              <a:spcAft>
                <a:spcPts val="0"/>
              </a:spcAft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xfrm>
            <a:off x="203199" y="-50800"/>
            <a:ext cx="8940801" cy="752476"/>
          </a:xfrm>
          <a:prstGeom prst="rect">
            <a:avLst/>
          </a:prstGeom>
          <a:solidFill>
            <a:srgbClr val="FF2600"/>
          </a:solidFill>
        </p:spPr>
        <p:txBody>
          <a:bodyPr lIns="50800" tIns="50800" rIns="50800" bIns="50800">
            <a:noAutofit/>
          </a:bodyPr>
          <a:lstStyle>
            <a:lvl1pPr marL="40639" marR="40639" algn="l" defTabSz="914400">
              <a:defRPr sz="4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t>Title Text</a:t>
            </a:r>
          </a:p>
        </p:txBody>
      </p:sp>
      <p:sp>
        <p:nvSpPr>
          <p:cNvPr id="132" name="Shape 132"/>
          <p:cNvSpPr>
            <a:spLocks noGrp="1"/>
          </p:cNvSpPr>
          <p:nvPr>
            <p:ph type="body" idx="1"/>
          </p:nvPr>
        </p:nvSpPr>
        <p:spPr>
          <a:xfrm>
            <a:off x="177800" y="977900"/>
            <a:ext cx="8648700" cy="52578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383539" marR="40639" indent="-342899" defTabSz="914400">
              <a:buFontTx/>
              <a:defRPr sz="27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  <a:lvl2pPr marL="783590" marR="40639" indent="-285750" defTabSz="914400">
              <a:spcBef>
                <a:spcPts val="0"/>
              </a:spcBef>
              <a:buFontTx/>
              <a:defRPr sz="2300">
                <a:solidFill>
                  <a:srgbClr val="0042AA"/>
                </a:solidFill>
                <a:uFill>
                  <a:solidFill>
                    <a:srgbClr val="0042AA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2pPr>
            <a:lvl3pPr marL="1183639" marR="40639" indent="-228600" defTabSz="914400">
              <a:spcBef>
                <a:spcPts val="0"/>
              </a:spcBef>
              <a:buFontTx/>
              <a:defRPr sz="2100">
                <a:solidFill>
                  <a:srgbClr val="E32400"/>
                </a:solidFill>
                <a:uFill>
                  <a:solidFill>
                    <a:srgbClr val="E324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3pPr>
            <a:lvl4pPr marL="1640839" marR="40639" indent="-228600" defTabSz="914400">
              <a:spcBef>
                <a:spcPts val="0"/>
              </a:spcBef>
              <a:buFontTx/>
              <a:defRPr sz="20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4pPr>
            <a:lvl5pPr marL="2098039" marR="40639" indent="-228600" defTabSz="914400">
              <a:spcBef>
                <a:spcPts val="400"/>
              </a:spcBef>
              <a:buFontTx/>
              <a:defRPr sz="20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3" name="Shape 133"/>
          <p:cNvSpPr>
            <a:spLocks noGrp="1"/>
          </p:cNvSpPr>
          <p:nvPr>
            <p:ph type="sldNum" sz="quarter" idx="2"/>
          </p:nvPr>
        </p:nvSpPr>
        <p:spPr>
          <a:xfrm>
            <a:off x="8537035" y="6562725"/>
            <a:ext cx="308951" cy="31750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584200"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495553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ffice-thema kop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/>
          </p:cNvSpPr>
          <p:nvPr>
            <p:ph type="title"/>
          </p:nvPr>
        </p:nvSpPr>
        <p:spPr>
          <a:xfrm>
            <a:off x="457200" y="131762"/>
            <a:ext cx="8229600" cy="1011239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40640" marR="40640" algn="l" defTabSz="914400">
              <a:defRPr sz="42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141" name="Shape 141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57150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383540" marR="40640" defTabSz="914400">
              <a:buClr>
                <a:srgbClr val="000000"/>
              </a:buClr>
              <a:defRPr sz="2600">
                <a:uFill>
                  <a:solidFill>
                    <a:srgbClr val="000000"/>
                  </a:solidFill>
                </a:uFill>
              </a:defRPr>
            </a:lvl1pPr>
            <a:lvl2pPr marL="783590" marR="40640" indent="-285750" defTabSz="914400">
              <a:spcBef>
                <a:spcPts val="500"/>
              </a:spcBef>
              <a:buClr>
                <a:srgbClr val="0080FF"/>
              </a:buClr>
              <a:defRPr sz="2200">
                <a:solidFill>
                  <a:srgbClr val="0080FF"/>
                </a:solidFill>
                <a:uFill>
                  <a:solidFill>
                    <a:srgbClr val="0080FF"/>
                  </a:solidFill>
                </a:uFill>
              </a:defRPr>
            </a:lvl2pPr>
            <a:lvl3pPr marL="1183639" marR="40640" indent="-228600" defTabSz="914400">
              <a:spcBef>
                <a:spcPts val="400"/>
              </a:spcBef>
              <a:buClr>
                <a:srgbClr val="FF2600"/>
              </a:buClr>
              <a:defRPr sz="18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3pPr>
            <a:lvl4pPr marL="1640839" marR="40640" indent="-228600" defTabSz="914400">
              <a:spcBef>
                <a:spcPts val="400"/>
              </a:spcBef>
              <a:buClr>
                <a:srgbClr val="00BA63"/>
              </a:buClr>
              <a:defRPr sz="1600">
                <a:solidFill>
                  <a:srgbClr val="00BA63"/>
                </a:solidFill>
                <a:uFill>
                  <a:solidFill>
                    <a:srgbClr val="00BA63"/>
                  </a:solidFill>
                </a:uFill>
              </a:defRPr>
            </a:lvl4pPr>
            <a:lvl5pPr marL="2098039" marR="40640" indent="-228600" defTabSz="914400">
              <a:spcBef>
                <a:spcPts val="400"/>
              </a:spcBef>
              <a:buClr>
                <a:srgbClr val="000000"/>
              </a:buClr>
              <a:defRPr sz="1600">
                <a:uFill>
                  <a:solidFill>
                    <a:srgbClr val="000000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2" name="Shape 142"/>
          <p:cNvSpPr>
            <a:spLocks noGrp="1"/>
          </p:cNvSpPr>
          <p:nvPr>
            <p:ph type="sldNum" sz="quarter" idx="2"/>
          </p:nvPr>
        </p:nvSpPr>
        <p:spPr>
          <a:xfrm>
            <a:off x="4327047" y="6388100"/>
            <a:ext cx="489906" cy="558800"/>
          </a:xfrm>
          <a:prstGeom prst="rect">
            <a:avLst/>
          </a:prstGeom>
        </p:spPr>
        <p:txBody>
          <a:bodyPr wrap="none" lIns="50800" tIns="50800" rIns="50800" bIns="50800" anchor="t"/>
          <a:lstStyle>
            <a:lvl1pPr algn="ctr" defTabSz="584200"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aiandraGD-Regular"/>
                <a:ea typeface="MaiandraGD-Regular"/>
                <a:cs typeface="MaiandraGD-Regular"/>
                <a:sym typeface="MaiandraGD-Regular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8665137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 kopie">
    <p:bg>
      <p:bgPr>
        <a:gradFill flip="none" rotWithShape="1">
          <a:gsLst>
            <a:gs pos="0">
              <a:srgbClr val="275D90"/>
            </a:gs>
            <a:gs pos="100000">
              <a:srgbClr val="9EC2E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508124"/>
          </a:xfrm>
          <a:prstGeom prst="rect">
            <a:avLst/>
          </a:prstGeom>
        </p:spPr>
        <p:txBody>
          <a:bodyPr lIns="38100" tIns="38100" rIns="38100" bIns="38100">
            <a:noAutofit/>
          </a:bodyPr>
          <a:lstStyle>
            <a:lvl1pPr>
              <a:defRPr sz="42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150" name="Shape 15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38100" tIns="38100" rIns="38100" bIns="38100">
            <a:noAutofit/>
          </a:bodyPr>
          <a:lstStyle>
            <a:lvl1pPr>
              <a:buClr>
                <a:srgbClr val="000000"/>
              </a:buClr>
              <a:defRPr sz="3000">
                <a:uFill>
                  <a:solidFill>
                    <a:srgbClr val="000000"/>
                  </a:solidFill>
                </a:uFill>
              </a:defRPr>
            </a:lvl1pPr>
            <a:lvl2pPr marL="742950" indent="-285750">
              <a:spcBef>
                <a:spcPts val="600"/>
              </a:spcBef>
              <a:buClr>
                <a:srgbClr val="000000"/>
              </a:buClr>
              <a:defRPr sz="2600">
                <a:uFill>
                  <a:solidFill>
                    <a:srgbClr val="000000"/>
                  </a:solidFill>
                </a:uFill>
              </a:defRPr>
            </a:lvl2pPr>
            <a:lvl3pPr marL="1143000" indent="-228600">
              <a:spcBef>
                <a:spcPts val="500"/>
              </a:spcBef>
              <a:buClr>
                <a:srgbClr val="000000"/>
              </a:buClr>
              <a:defRPr sz="2200">
                <a:uFill>
                  <a:solidFill>
                    <a:srgbClr val="000000"/>
                  </a:solidFill>
                </a:uFill>
              </a:defRPr>
            </a:lvl3pPr>
            <a:lvl4pPr marL="1600200" indent="-228600">
              <a:spcBef>
                <a:spcPts val="400"/>
              </a:spcBef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</a:defRPr>
            </a:lvl4pPr>
            <a:lvl5pPr marL="2057400" indent="-228600">
              <a:spcBef>
                <a:spcPts val="400"/>
              </a:spcBef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hape 151"/>
          <p:cNvSpPr>
            <a:spLocks noGrp="1"/>
          </p:cNvSpPr>
          <p:nvPr>
            <p:ph type="sldNum" sz="quarter" idx="2"/>
          </p:nvPr>
        </p:nvSpPr>
        <p:spPr>
          <a:xfrm>
            <a:off x="8456290" y="6481564"/>
            <a:ext cx="230511" cy="241301"/>
          </a:xfrm>
          <a:prstGeom prst="rect">
            <a:avLst/>
          </a:prstGeom>
          <a:ln>
            <a:round/>
          </a:ln>
        </p:spPr>
        <p:txBody>
          <a:bodyPr wrap="none" lIns="38100" tIns="38100" rIns="38100" bIns="38100"/>
          <a:lstStyle>
            <a:lvl1pPr>
              <a:defRPr sz="11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669312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1042988" y="214313"/>
            <a:ext cx="73025" cy="5929312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889000" y="1344613"/>
            <a:ext cx="298450" cy="431800"/>
            <a:chOff x="928662" y="1344613"/>
            <a:chExt cx="299355" cy="431901"/>
          </a:xfrm>
        </p:grpSpPr>
        <p:sp>
          <p:nvSpPr>
            <p:cNvPr id="6" name="Oval 8"/>
            <p:cNvSpPr/>
            <p:nvPr/>
          </p:nvSpPr>
          <p:spPr>
            <a:xfrm>
              <a:off x="1012117" y="13446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Oval 7"/>
            <p:cNvSpPr/>
            <p:nvPr/>
          </p:nvSpPr>
          <p:spPr>
            <a:xfrm>
              <a:off x="928662" y="1566202"/>
              <a:ext cx="210312" cy="210312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Oval 8"/>
            <p:cNvSpPr/>
            <p:nvPr/>
          </p:nvSpPr>
          <p:spPr>
            <a:xfrm>
              <a:off x="1164517" y="14970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358775" y="1412131"/>
            <a:ext cx="468313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270892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59632" y="4365104"/>
            <a:ext cx="7416824" cy="78296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0B9F2-6E11-42C7-8EAB-FDF47DCC4643}" type="datetimeFigureOut">
              <a:rPr lang="en-US"/>
              <a:pPr>
                <a:defRPr/>
              </a:pPr>
              <a:t>9/7/2016</a:t>
            </a:fld>
            <a:endParaRPr lang="en-US"/>
          </a:p>
        </p:txBody>
      </p:sp>
      <p:sp>
        <p:nvSpPr>
          <p:cNvPr id="12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18326-3309-4B97-A020-EEB4D80651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84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kopi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/>
        </p:nvSpPr>
        <p:spPr>
          <a:xfrm>
            <a:off x="203200" y="977900"/>
            <a:ext cx="8648700" cy="5448300"/>
          </a:xfrm>
          <a:prstGeom prst="roundRect">
            <a:avLst>
              <a:gd name="adj" fmla="val 3497"/>
            </a:avLst>
          </a:prstGeom>
          <a:solidFill>
            <a:srgbClr val="FFFBB9">
              <a:alpha val="50000"/>
            </a:srgbClr>
          </a:solidFill>
        </p:spPr>
        <p:txBody>
          <a:bodyPr lIns="50800" tIns="50800" rIns="50800" bIns="50800" anchor="ctr"/>
          <a:lstStyle/>
          <a:p>
            <a:pPr marL="40640" marR="40640" fontAlgn="auto" hangingPunct="0">
              <a:spcBef>
                <a:spcPts val="0"/>
              </a:spcBef>
              <a:spcAft>
                <a:spcPts val="0"/>
              </a:spcAft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00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Picture 158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322" y="647700"/>
            <a:ext cx="8654018" cy="76200"/>
          </a:xfrm>
          <a:prstGeom prst="rect">
            <a:avLst/>
          </a:prstGeom>
        </p:spPr>
      </p:pic>
      <p:sp>
        <p:nvSpPr>
          <p:cNvPr id="161" name="Shape 161"/>
          <p:cNvSpPr>
            <a:spLocks noGrp="1"/>
          </p:cNvSpPr>
          <p:nvPr>
            <p:ph type="title"/>
          </p:nvPr>
        </p:nvSpPr>
        <p:spPr>
          <a:xfrm>
            <a:off x="203200" y="0"/>
            <a:ext cx="8940800" cy="7239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40640" marR="40640" algn="l" defTabSz="914400">
              <a:defRPr sz="3400">
                <a:solidFill>
                  <a:srgbClr val="2C1376"/>
                </a:solidFill>
                <a:uFill>
                  <a:solidFill>
                    <a:srgbClr val="2C1376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t>Title Text</a:t>
            </a:r>
          </a:p>
        </p:txBody>
      </p:sp>
      <p:sp>
        <p:nvSpPr>
          <p:cNvPr id="162" name="Shape 162"/>
          <p:cNvSpPr>
            <a:spLocks noGrp="1"/>
          </p:cNvSpPr>
          <p:nvPr>
            <p:ph type="body" idx="1"/>
          </p:nvPr>
        </p:nvSpPr>
        <p:spPr>
          <a:xfrm>
            <a:off x="177800" y="977900"/>
            <a:ext cx="8648700" cy="54483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383540" marR="40640" defTabSz="914400">
              <a:buFontTx/>
              <a:defRPr sz="28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  <a:lvl2pPr marL="783590" marR="40640" indent="-285750" defTabSz="914400">
              <a:spcBef>
                <a:spcPts val="0"/>
              </a:spcBef>
              <a:buFontTx/>
              <a:defRPr sz="2400">
                <a:solidFill>
                  <a:srgbClr val="0042AA"/>
                </a:solidFill>
                <a:uFill>
                  <a:solidFill>
                    <a:srgbClr val="0042AA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2pPr>
            <a:lvl3pPr marL="1183639" marR="40640" indent="-228600" defTabSz="914400">
              <a:spcBef>
                <a:spcPts val="0"/>
              </a:spcBef>
              <a:buFontTx/>
              <a:defRPr sz="2200">
                <a:solidFill>
                  <a:srgbClr val="E32400"/>
                </a:solidFill>
                <a:uFill>
                  <a:solidFill>
                    <a:srgbClr val="E324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3pPr>
            <a:lvl4pPr marL="1640839" marR="40640" indent="-228600" defTabSz="914400">
              <a:spcBef>
                <a:spcPts val="0"/>
              </a:spcBef>
              <a:buFontTx/>
              <a:defRPr sz="18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4pPr>
            <a:lvl5pPr marL="2098039" marR="40640" indent="-228600" defTabSz="914400">
              <a:spcBef>
                <a:spcPts val="400"/>
              </a:spcBef>
              <a:buFontTx/>
              <a:defRPr sz="18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3" name="Shape 163"/>
          <p:cNvSpPr>
            <a:spLocks noGrp="1"/>
          </p:cNvSpPr>
          <p:nvPr>
            <p:ph type="sldNum" sz="quarter" idx="2"/>
          </p:nvPr>
        </p:nvSpPr>
        <p:spPr>
          <a:xfrm>
            <a:off x="8548452" y="6435725"/>
            <a:ext cx="251297" cy="279400"/>
          </a:xfrm>
          <a:prstGeom prst="rect">
            <a:avLst/>
          </a:prstGeom>
        </p:spPr>
        <p:txBody>
          <a:bodyPr wrap="none" lIns="50800" tIns="50800" rIns="50800" bIns="50800" anchor="t"/>
          <a:lstStyle>
            <a:lvl1pPr algn="ctr" defTabSz="5842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6378926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 kopi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/>
        </p:nvSpPr>
        <p:spPr>
          <a:xfrm>
            <a:off x="203200" y="977900"/>
            <a:ext cx="8648700" cy="5448300"/>
          </a:xfrm>
          <a:prstGeom prst="roundRect">
            <a:avLst>
              <a:gd name="adj" fmla="val 3497"/>
            </a:avLst>
          </a:prstGeom>
          <a:solidFill>
            <a:srgbClr val="FFFBB9">
              <a:alpha val="50000"/>
            </a:srgbClr>
          </a:solidFill>
        </p:spPr>
        <p:txBody>
          <a:bodyPr lIns="50800" tIns="50800" rIns="50800" bIns="50800" anchor="ctr"/>
          <a:lstStyle/>
          <a:p>
            <a:pPr marL="40640" marR="40640" fontAlgn="auto" hangingPunct="0">
              <a:spcBef>
                <a:spcPts val="0"/>
              </a:spcBef>
              <a:spcAft>
                <a:spcPts val="0"/>
              </a:spcAft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00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" name="Picture 170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322" y="647700"/>
            <a:ext cx="8654018" cy="76200"/>
          </a:xfrm>
          <a:prstGeom prst="rect">
            <a:avLst/>
          </a:prstGeom>
        </p:spPr>
      </p:pic>
      <p:sp>
        <p:nvSpPr>
          <p:cNvPr id="173" name="Shape 173"/>
          <p:cNvSpPr>
            <a:spLocks noGrp="1"/>
          </p:cNvSpPr>
          <p:nvPr>
            <p:ph type="title"/>
          </p:nvPr>
        </p:nvSpPr>
        <p:spPr>
          <a:xfrm>
            <a:off x="203200" y="0"/>
            <a:ext cx="8940800" cy="7239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40640" marR="40640" algn="l" defTabSz="914400">
              <a:defRPr sz="3400">
                <a:solidFill>
                  <a:srgbClr val="2C1376"/>
                </a:solidFill>
                <a:uFill>
                  <a:solidFill>
                    <a:srgbClr val="2C1376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t>Title Text</a:t>
            </a:r>
          </a:p>
        </p:txBody>
      </p:sp>
      <p:sp>
        <p:nvSpPr>
          <p:cNvPr id="174" name="Shape 174"/>
          <p:cNvSpPr>
            <a:spLocks noGrp="1"/>
          </p:cNvSpPr>
          <p:nvPr>
            <p:ph type="body" idx="1"/>
          </p:nvPr>
        </p:nvSpPr>
        <p:spPr>
          <a:xfrm>
            <a:off x="177800" y="977900"/>
            <a:ext cx="8648700" cy="54483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383540" marR="40640" defTabSz="914400">
              <a:buFontTx/>
              <a:defRPr sz="28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  <a:lvl2pPr marL="783590" marR="40640" indent="-285750" defTabSz="914400">
              <a:spcBef>
                <a:spcPts val="0"/>
              </a:spcBef>
              <a:buFontTx/>
              <a:defRPr sz="2400">
                <a:solidFill>
                  <a:srgbClr val="0042AA"/>
                </a:solidFill>
                <a:uFill>
                  <a:solidFill>
                    <a:srgbClr val="0042AA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2pPr>
            <a:lvl3pPr marL="1183639" marR="40640" indent="-228600" defTabSz="914400">
              <a:spcBef>
                <a:spcPts val="0"/>
              </a:spcBef>
              <a:buFontTx/>
              <a:defRPr sz="2200">
                <a:solidFill>
                  <a:srgbClr val="E32400"/>
                </a:solidFill>
                <a:uFill>
                  <a:solidFill>
                    <a:srgbClr val="E324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3pPr>
            <a:lvl4pPr marL="1640839" marR="40640" indent="-228600" defTabSz="914400">
              <a:spcBef>
                <a:spcPts val="0"/>
              </a:spcBef>
              <a:buFontTx/>
              <a:defRPr sz="18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4pPr>
            <a:lvl5pPr marL="2098039" marR="40640" indent="-228600" defTabSz="914400">
              <a:spcBef>
                <a:spcPts val="400"/>
              </a:spcBef>
              <a:buFontTx/>
              <a:defRPr sz="18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5" name="Shape 175"/>
          <p:cNvSpPr>
            <a:spLocks noGrp="1"/>
          </p:cNvSpPr>
          <p:nvPr>
            <p:ph type="sldNum" sz="quarter" idx="2"/>
          </p:nvPr>
        </p:nvSpPr>
        <p:spPr>
          <a:xfrm>
            <a:off x="8548452" y="6435725"/>
            <a:ext cx="251297" cy="279400"/>
          </a:xfrm>
          <a:prstGeom prst="rect">
            <a:avLst/>
          </a:prstGeom>
        </p:spPr>
        <p:txBody>
          <a:bodyPr wrap="none" lIns="50800" tIns="50800" rIns="50800" bIns="50800" anchor="t"/>
          <a:lstStyle>
            <a:lvl1pPr algn="ctr" defTabSz="5842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4795680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/>
        </p:nvSpPr>
        <p:spPr>
          <a:xfrm>
            <a:off x="0" y="214313"/>
            <a:ext cx="9144000" cy="58578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 kern="0">
              <a:solidFill>
                <a:srgbClr val="FFFFFF"/>
              </a:solidFill>
              <a:latin typeface="Gill Sans MT"/>
              <a:ea typeface="Gill Sans MT"/>
              <a:cs typeface="Gill Sans MT"/>
              <a:sym typeface="Gill Sans MT"/>
            </a:endParaRPr>
          </a:p>
        </p:txBody>
      </p:sp>
      <p:sp>
        <p:nvSpPr>
          <p:cNvPr id="183" name="Shape 183"/>
          <p:cNvSpPr/>
          <p:nvPr/>
        </p:nvSpPr>
        <p:spPr>
          <a:xfrm>
            <a:off x="0" y="5072062"/>
            <a:ext cx="1562100" cy="980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200" kern="0">
                <a:solidFill>
                  <a:srgbClr val="C00000"/>
                </a:solidFill>
                <a:latin typeface="Gill Sans MT"/>
                <a:ea typeface="Gill Sans MT"/>
                <a:cs typeface="Gill Sans MT"/>
                <a:sym typeface="Gill Sans MT"/>
              </a:rPr>
              <a:t>David Groep</a:t>
            </a:r>
            <a:endParaRPr sz="1200" kern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200" kern="0">
                <a:solidFill>
                  <a:srgbClr val="C00000"/>
                </a:solidFill>
                <a:latin typeface="Gill Sans MT"/>
                <a:ea typeface="Gill Sans MT"/>
                <a:cs typeface="Gill Sans MT"/>
                <a:sym typeface="Gill Sans MT"/>
              </a:rPr>
              <a:t>Nikhef</a:t>
            </a:r>
            <a:br>
              <a:rPr sz="1200" kern="0">
                <a:solidFill>
                  <a:srgbClr val="C00000"/>
                </a:solidFill>
                <a:latin typeface="Gill Sans MT"/>
                <a:ea typeface="Gill Sans MT"/>
                <a:cs typeface="Gill Sans MT"/>
                <a:sym typeface="Gill Sans MT"/>
              </a:rPr>
            </a:br>
            <a:r>
              <a:rPr sz="1200" kern="0">
                <a:solidFill>
                  <a:srgbClr val="C00000"/>
                </a:solidFill>
                <a:latin typeface="Gill Sans MT"/>
                <a:ea typeface="Gill Sans MT"/>
                <a:cs typeface="Gill Sans MT"/>
                <a:sym typeface="Gill Sans MT"/>
              </a:rPr>
              <a:t>Amsterdam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200" i="1" kern="0">
                <a:solidFill>
                  <a:srgbClr val="C00000"/>
                </a:solidFill>
                <a:latin typeface="Gill Sans MT"/>
                <a:ea typeface="Gill Sans MT"/>
                <a:cs typeface="Gill Sans MT"/>
                <a:sym typeface="Gill Sans MT"/>
              </a:rPr>
              <a:t>PDP &amp; Grid</a:t>
            </a:r>
          </a:p>
        </p:txBody>
      </p:sp>
      <p:sp>
        <p:nvSpPr>
          <p:cNvPr id="184" name="Shape 184"/>
          <p:cNvSpPr/>
          <p:nvPr/>
        </p:nvSpPr>
        <p:spPr>
          <a:xfrm>
            <a:off x="0" y="6072206"/>
            <a:ext cx="9144000" cy="785795"/>
          </a:xfrm>
          <a:prstGeom prst="rect">
            <a:avLst/>
          </a:prstGeom>
          <a:gradFill>
            <a:gsLst>
              <a:gs pos="0">
                <a:srgbClr val="FF0000">
                  <a:alpha val="79000"/>
                </a:srgbClr>
              </a:gs>
              <a:gs pos="50000">
                <a:srgbClr val="FF0000"/>
              </a:gs>
              <a:gs pos="100000">
                <a:srgbClr val="FF0000">
                  <a:alpha val="6200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 kern="0">
              <a:solidFill>
                <a:srgbClr val="FFFFFF"/>
              </a:solidFill>
              <a:latin typeface="Gill Sans MT"/>
              <a:ea typeface="Gill Sans MT"/>
              <a:cs typeface="Gill Sans MT"/>
              <a:sym typeface="Gill Sans MT"/>
            </a:endParaRPr>
          </a:p>
        </p:txBody>
      </p:sp>
      <p:sp>
        <p:nvSpPr>
          <p:cNvPr id="185" name="Shape 185"/>
          <p:cNvSpPr/>
          <p:nvPr/>
        </p:nvSpPr>
        <p:spPr>
          <a:xfrm flipV="1">
            <a:off x="-1" y="6072187"/>
            <a:ext cx="9144001" cy="428626"/>
          </a:xfrm>
          <a:prstGeom prst="triangl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 kern="0">
              <a:solidFill>
                <a:srgbClr val="FFFFFF"/>
              </a:solidFill>
              <a:latin typeface="Gill Sans MT"/>
              <a:ea typeface="Gill Sans MT"/>
              <a:cs typeface="Gill Sans MT"/>
              <a:sym typeface="Gill Sans MT"/>
            </a:endParaRPr>
          </a:p>
        </p:txBody>
      </p:sp>
      <p:sp>
        <p:nvSpPr>
          <p:cNvPr id="186" name="Shape 186"/>
          <p:cNvSpPr/>
          <p:nvPr/>
        </p:nvSpPr>
        <p:spPr>
          <a:xfrm>
            <a:off x="1069975" y="214312"/>
            <a:ext cx="73025" cy="592931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38000" dir="10800000" rotWithShape="0">
              <a:srgbClr val="706B60">
                <a:alpha val="25000"/>
              </a:srgbClr>
            </a:outerShdw>
          </a:effectLst>
        </p:spPr>
        <p:txBody>
          <a:bodyPr lIns="45719" rIns="45719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 kern="0">
              <a:solidFill>
                <a:srgbClr val="FFFFFF"/>
              </a:solidFill>
              <a:latin typeface="Gill Sans MT"/>
              <a:ea typeface="Gill Sans MT"/>
              <a:cs typeface="Gill Sans MT"/>
              <a:sym typeface="Gill Sans MT"/>
            </a:endParaRPr>
          </a:p>
        </p:txBody>
      </p:sp>
      <p:sp>
        <p:nvSpPr>
          <p:cNvPr id="187" name="Shape 187"/>
          <p:cNvSpPr/>
          <p:nvPr/>
        </p:nvSpPr>
        <p:spPr>
          <a:xfrm>
            <a:off x="1012117" y="1344612"/>
            <a:ext cx="63501" cy="65087"/>
          </a:xfrm>
          <a:prstGeom prst="ellipse">
            <a:avLst/>
          </a:prstGeom>
          <a:gradFill>
            <a:gsLst>
              <a:gs pos="0">
                <a:srgbClr val="FFC0C0"/>
              </a:gs>
              <a:gs pos="50000">
                <a:srgbClr val="FFB2B2"/>
              </a:gs>
              <a:gs pos="97000">
                <a:srgbClr val="FF9A9A"/>
              </a:gs>
              <a:gs pos="100000">
                <a:srgbClr val="FF9393"/>
              </a:gs>
            </a:gsLst>
            <a:path path="circle">
              <a:fillToRect l="37721" t="-19636" r="62278" b="119636"/>
            </a:path>
          </a:gradFill>
          <a:ln>
            <a:solidFill>
              <a:srgbClr val="C32D2E"/>
            </a:solidFill>
            <a:bevel/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</p:spPr>
        <p:txBody>
          <a:bodyPr lIns="45719" rIns="45719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>
                <a:latin typeface="Gill Sans MT"/>
                <a:ea typeface="Gill Sans MT"/>
                <a:cs typeface="Gill Sans MT"/>
                <a:sym typeface="Gill Sans MT"/>
              </a:defRPr>
            </a:pPr>
            <a:endParaRPr kern="0">
              <a:solidFill>
                <a:srgbClr val="000000"/>
              </a:solidFill>
              <a:latin typeface="Gill Sans MT"/>
              <a:ea typeface="Gill Sans MT"/>
              <a:cs typeface="Gill Sans MT"/>
              <a:sym typeface="Gill Sans MT"/>
            </a:endParaRPr>
          </a:p>
        </p:txBody>
      </p:sp>
      <p:sp>
        <p:nvSpPr>
          <p:cNvPr id="188" name="Shape 188"/>
          <p:cNvSpPr/>
          <p:nvPr/>
        </p:nvSpPr>
        <p:spPr>
          <a:xfrm>
            <a:off x="928662" y="1566201"/>
            <a:ext cx="210313" cy="210313"/>
          </a:xfrm>
          <a:prstGeom prst="ellipse">
            <a:avLst/>
          </a:prstGeom>
          <a:gradFill>
            <a:gsLst>
              <a:gs pos="0">
                <a:srgbClr val="FFC0C0"/>
              </a:gs>
              <a:gs pos="50000">
                <a:srgbClr val="FFB2B2"/>
              </a:gs>
              <a:gs pos="97000">
                <a:srgbClr val="FF9A9A"/>
              </a:gs>
              <a:gs pos="100000">
                <a:srgbClr val="FF9393"/>
              </a:gs>
            </a:gsLst>
            <a:path path="circle">
              <a:fillToRect l="37721" t="-19636" r="62278" b="119636"/>
            </a:path>
          </a:gradFill>
          <a:ln>
            <a:solidFill>
              <a:srgbClr val="C32D2E"/>
            </a:solidFill>
            <a:bevel/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</p:spPr>
        <p:txBody>
          <a:bodyPr lIns="45719" rIns="45719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>
                <a:latin typeface="Gill Sans MT"/>
                <a:ea typeface="Gill Sans MT"/>
                <a:cs typeface="Gill Sans MT"/>
                <a:sym typeface="Gill Sans MT"/>
              </a:defRPr>
            </a:pPr>
            <a:endParaRPr kern="0">
              <a:solidFill>
                <a:srgbClr val="000000"/>
              </a:solidFill>
              <a:latin typeface="Gill Sans MT"/>
              <a:ea typeface="Gill Sans MT"/>
              <a:cs typeface="Gill Sans MT"/>
              <a:sym typeface="Gill Sans MT"/>
            </a:endParaRPr>
          </a:p>
        </p:txBody>
      </p:sp>
      <p:sp>
        <p:nvSpPr>
          <p:cNvPr id="189" name="Shape 189"/>
          <p:cNvSpPr/>
          <p:nvPr/>
        </p:nvSpPr>
        <p:spPr>
          <a:xfrm>
            <a:off x="1164517" y="1497012"/>
            <a:ext cx="63501" cy="65087"/>
          </a:xfrm>
          <a:prstGeom prst="ellipse">
            <a:avLst/>
          </a:prstGeom>
          <a:gradFill>
            <a:gsLst>
              <a:gs pos="0">
                <a:srgbClr val="FFC0C0"/>
              </a:gs>
              <a:gs pos="50000">
                <a:srgbClr val="FFB2B2"/>
              </a:gs>
              <a:gs pos="97000">
                <a:srgbClr val="FF9A9A"/>
              </a:gs>
              <a:gs pos="100000">
                <a:srgbClr val="FF9393"/>
              </a:gs>
            </a:gsLst>
            <a:path path="circle">
              <a:fillToRect l="37721" t="-19636" r="62278" b="119636"/>
            </a:path>
          </a:gradFill>
          <a:ln>
            <a:solidFill>
              <a:srgbClr val="C32D2E"/>
            </a:solidFill>
            <a:bevel/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</p:spPr>
        <p:txBody>
          <a:bodyPr lIns="45719" rIns="45719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>
                <a:latin typeface="Gill Sans MT"/>
                <a:ea typeface="Gill Sans MT"/>
                <a:cs typeface="Gill Sans MT"/>
                <a:sym typeface="Gill Sans MT"/>
              </a:defRPr>
            </a:pPr>
            <a:endParaRPr kern="0">
              <a:solidFill>
                <a:srgbClr val="000000"/>
              </a:solidFill>
              <a:latin typeface="Gill Sans MT"/>
              <a:ea typeface="Gill Sans MT"/>
              <a:cs typeface="Gill Sans MT"/>
              <a:sym typeface="Gill Sans MT"/>
            </a:endParaRPr>
          </a:p>
        </p:txBody>
      </p:sp>
      <p:pic>
        <p:nvPicPr>
          <p:cNvPr id="190" name="image3.pdf" descr="H:\Home\davidg\Nikhef\Logo2014\v9-fullcurves\nikhef-logo-lc-v9c-tight.wm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4755" y="6299489"/>
            <a:ext cx="1177158" cy="495011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Shape 191"/>
          <p:cNvSpPr>
            <a:spLocks noGrp="1"/>
          </p:cNvSpPr>
          <p:nvPr>
            <p:ph type="body" idx="1"/>
          </p:nvPr>
        </p:nvSpPr>
        <p:spPr>
          <a:xfrm>
            <a:off x="1435100" y="1447800"/>
            <a:ext cx="7499350" cy="5410200"/>
          </a:xfrm>
          <a:prstGeom prst="rect">
            <a:avLst/>
          </a:prstGeom>
        </p:spPr>
        <p:txBody>
          <a:bodyPr>
            <a:noAutofit/>
          </a:bodyPr>
          <a:lstStyle>
            <a:lvl1pPr marL="365125" indent="-282575" defTabSz="914400">
              <a:spcBef>
                <a:spcPts val="600"/>
              </a:spcBef>
              <a:buClr>
                <a:srgbClr val="FF0000"/>
              </a:buClr>
              <a:buSzPct val="80000"/>
              <a:buFont typeface="Wingdings 2"/>
              <a:buChar char="●"/>
              <a:defRPr>
                <a:latin typeface="Gill Sans MT"/>
                <a:ea typeface="Gill Sans MT"/>
                <a:cs typeface="Gill Sans MT"/>
                <a:sym typeface="Gill Sans MT"/>
              </a:defRPr>
            </a:lvl1pPr>
            <a:lvl2pPr marL="673554" indent="-270329" defTabSz="914400">
              <a:spcBef>
                <a:spcPts val="600"/>
              </a:spcBef>
              <a:buClr>
                <a:srgbClr val="FF0000"/>
              </a:buClr>
              <a:buFont typeface="Wingdings 2"/>
              <a:buChar char="◦"/>
              <a:defRPr>
                <a:latin typeface="Gill Sans MT"/>
                <a:ea typeface="Gill Sans MT"/>
                <a:cs typeface="Gill Sans MT"/>
                <a:sym typeface="Gill Sans MT"/>
              </a:defRPr>
            </a:lvl2pPr>
            <a:lvl3pPr marL="962025" defTabSz="914400">
              <a:spcBef>
                <a:spcPts val="600"/>
              </a:spcBef>
              <a:buClr>
                <a:srgbClr val="FF0000"/>
              </a:buClr>
              <a:buFont typeface="Wingdings 2"/>
              <a:buChar char="●"/>
              <a:defRPr>
                <a:latin typeface="Gill Sans MT"/>
                <a:ea typeface="Gill Sans MT"/>
                <a:cs typeface="Gill Sans MT"/>
                <a:sym typeface="Gill Sans MT"/>
              </a:defRPr>
            </a:lvl3pPr>
            <a:lvl4pPr marL="1200785" indent="-276860" defTabSz="914400">
              <a:spcBef>
                <a:spcPts val="600"/>
              </a:spcBef>
              <a:buClr>
                <a:srgbClr val="FF0000"/>
              </a:buClr>
              <a:buFont typeface="Wingdings 2"/>
              <a:buChar char="●"/>
              <a:defRPr>
                <a:latin typeface="Gill Sans MT"/>
                <a:ea typeface="Gill Sans MT"/>
                <a:cs typeface="Gill Sans MT"/>
                <a:sym typeface="Gill Sans MT"/>
              </a:defRPr>
            </a:lvl4pPr>
            <a:lvl5pPr marL="1406525" indent="-292100" defTabSz="914400">
              <a:spcBef>
                <a:spcPts val="600"/>
              </a:spcBef>
              <a:buClr>
                <a:srgbClr val="FF0000"/>
              </a:buClr>
              <a:buFont typeface="Wingdings 2"/>
              <a:buChar char="●"/>
              <a:defRPr>
                <a:latin typeface="Gill Sans MT"/>
                <a:ea typeface="Gill Sans MT"/>
                <a:cs typeface="Gill Sans MT"/>
                <a:sym typeface="Gill Sans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2" name="Shape 192"/>
          <p:cNvSpPr>
            <a:spLocks noGrp="1"/>
          </p:cNvSpPr>
          <p:nvPr>
            <p:ph type="title"/>
          </p:nvPr>
        </p:nvSpPr>
        <p:spPr>
          <a:xfrm>
            <a:off x="1435100" y="244475"/>
            <a:ext cx="7499350" cy="1203326"/>
          </a:xfrm>
          <a:prstGeom prst="rect">
            <a:avLst/>
          </a:prstGeom>
        </p:spPr>
        <p:txBody>
          <a:bodyPr/>
          <a:lstStyle>
            <a:lvl1pPr defTabSz="914400">
              <a:defRPr sz="4300">
                <a:solidFill>
                  <a:srgbClr val="572314"/>
                </a:solidFill>
                <a:effectLst>
                  <a:outerShdw blurRad="50800" dist="30000" dir="5400000" rotWithShape="0">
                    <a:srgbClr val="000000">
                      <a:alpha val="30000"/>
                    </a:srgbClr>
                  </a:outerShdw>
                </a:effectLst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r>
              <a:t>Title Text</a:t>
            </a:r>
          </a:p>
        </p:txBody>
      </p:sp>
      <p:sp>
        <p:nvSpPr>
          <p:cNvPr id="193" name="Shape 193"/>
          <p:cNvSpPr>
            <a:spLocks noGrp="1"/>
          </p:cNvSpPr>
          <p:nvPr>
            <p:ph type="sldNum" sz="quarter" idx="2"/>
          </p:nvPr>
        </p:nvSpPr>
        <p:spPr>
          <a:xfrm>
            <a:off x="8461375" y="6512560"/>
            <a:ext cx="457200" cy="269241"/>
          </a:xfrm>
          <a:prstGeom prst="rect">
            <a:avLst/>
          </a:prstGeom>
        </p:spPr>
        <p:txBody>
          <a:bodyPr anchor="b"/>
          <a:lstStyle>
            <a:lvl1pPr algn="ctr" defTabSz="914400"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4939865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half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0544809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5566493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7719666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5633906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457200" y="1435465"/>
            <a:ext cx="4040188" cy="73941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6362236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2920661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321445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74320"/>
            <a:ext cx="7862150" cy="1143000"/>
          </a:xfrm>
        </p:spPr>
        <p:txBody>
          <a:bodyPr/>
          <a:lstStyle>
            <a:lvl1pPr algn="ctr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1538" y="1524000"/>
            <a:ext cx="402167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2018" y="1524000"/>
            <a:ext cx="402167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1C56B-430C-4488-B451-9AD75451AD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54ADB-69D3-4D97-898E-9EF10E6E4567}" type="datetimeFigureOut">
              <a:rPr lang="en-US"/>
              <a:pPr>
                <a:defRPr/>
              </a:pPr>
              <a:t>9/7/2016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493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2" name="Shape 72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hape 7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5723858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1" name="Shape 81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hape 8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3853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0" name="Shape 9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" name="Shape 9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7689868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9" name="Shape 99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65833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hape 10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5165636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sub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title"/>
          </p:nvPr>
        </p:nvSpPr>
        <p:spPr>
          <a:xfrm>
            <a:off x="889000" y="1155700"/>
            <a:ext cx="7353300" cy="2324100"/>
          </a:xfrm>
          <a:prstGeom prst="rect">
            <a:avLst/>
          </a:prstGeom>
        </p:spPr>
        <p:txBody>
          <a:bodyPr lIns="50800" tIns="50800" rIns="50800" bIns="50800" anchor="b">
            <a:noAutofit/>
          </a:bodyPr>
          <a:lstStyle>
            <a:lvl1pPr defTabSz="406400">
              <a:defRPr sz="5600"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t>Title Text</a:t>
            </a:r>
          </a:p>
        </p:txBody>
      </p:sp>
      <p:sp>
        <p:nvSpPr>
          <p:cNvPr id="108" name="Shape 108"/>
          <p:cNvSpPr>
            <a:spLocks noGrp="1"/>
          </p:cNvSpPr>
          <p:nvPr>
            <p:ph type="body" sz="quarter" idx="1"/>
          </p:nvPr>
        </p:nvSpPr>
        <p:spPr>
          <a:xfrm>
            <a:off x="889000" y="3530600"/>
            <a:ext cx="7353300" cy="8001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0" indent="0" algn="ctr" defTabSz="406400">
              <a:spcBef>
                <a:spcPts val="0"/>
              </a:spcBef>
              <a:buSzTx/>
              <a:buFontTx/>
              <a:buNone/>
              <a:defRPr sz="2200">
                <a:latin typeface="Candara"/>
                <a:ea typeface="Candara"/>
                <a:cs typeface="Candara"/>
                <a:sym typeface="Candara"/>
              </a:defRPr>
            </a:lvl1pPr>
            <a:lvl2pPr marL="0" indent="0" algn="ctr" defTabSz="406400">
              <a:spcBef>
                <a:spcPts val="0"/>
              </a:spcBef>
              <a:buSzTx/>
              <a:buFontTx/>
              <a:buNone/>
              <a:defRPr sz="2200">
                <a:latin typeface="Candara"/>
                <a:ea typeface="Candara"/>
                <a:cs typeface="Candara"/>
                <a:sym typeface="Candara"/>
              </a:defRPr>
            </a:lvl2pPr>
            <a:lvl3pPr marL="0" indent="0" algn="ctr" defTabSz="406400">
              <a:spcBef>
                <a:spcPts val="0"/>
              </a:spcBef>
              <a:buSzTx/>
              <a:buFontTx/>
              <a:buNone/>
              <a:defRPr sz="2200">
                <a:latin typeface="Candara"/>
                <a:ea typeface="Candara"/>
                <a:cs typeface="Candara"/>
                <a:sym typeface="Candara"/>
              </a:defRPr>
            </a:lvl3pPr>
            <a:lvl4pPr marL="0" indent="0" algn="ctr" defTabSz="406400">
              <a:spcBef>
                <a:spcPts val="0"/>
              </a:spcBef>
              <a:buSzTx/>
              <a:buFontTx/>
              <a:buNone/>
              <a:defRPr sz="2200">
                <a:latin typeface="Candara"/>
                <a:ea typeface="Candara"/>
                <a:cs typeface="Candara"/>
                <a:sym typeface="Candara"/>
              </a:defRPr>
            </a:lvl4pPr>
            <a:lvl5pPr marL="0" indent="0" algn="ctr" defTabSz="406400">
              <a:spcBef>
                <a:spcPts val="0"/>
              </a:spcBef>
              <a:buSzTx/>
              <a:buFontTx/>
              <a:buNone/>
              <a:defRPr sz="2200">
                <a:latin typeface="Candara"/>
                <a:ea typeface="Candara"/>
                <a:cs typeface="Candara"/>
                <a:sym typeface="Canda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" name="Shape 109"/>
          <p:cNvSpPr>
            <a:spLocks noGrp="1"/>
          </p:cNvSpPr>
          <p:nvPr>
            <p:ph type="sldNum" sz="quarter" idx="2"/>
          </p:nvPr>
        </p:nvSpPr>
        <p:spPr>
          <a:xfrm>
            <a:off x="4438749" y="6502400"/>
            <a:ext cx="254001" cy="266700"/>
          </a:xfrm>
          <a:prstGeom prst="rect">
            <a:avLst/>
          </a:prstGeom>
        </p:spPr>
        <p:txBody>
          <a:bodyPr wrap="none" lIns="50800" tIns="50800" rIns="50800" bIns="50800" anchor="t"/>
          <a:lstStyle>
            <a:lvl1pPr algn="ctr" defTabSz="406400">
              <a:defRPr sz="11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7382640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kopi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/>
        </p:nvSpPr>
        <p:spPr>
          <a:xfrm>
            <a:off x="203200" y="863600"/>
            <a:ext cx="8648700" cy="5905500"/>
          </a:xfrm>
          <a:prstGeom prst="roundRect">
            <a:avLst>
              <a:gd name="adj" fmla="val 3226"/>
            </a:avLst>
          </a:prstGeom>
          <a:solidFill>
            <a:srgbClr val="FFFBB9">
              <a:alpha val="50000"/>
            </a:srgbClr>
          </a:solidFill>
        </p:spPr>
        <p:txBody>
          <a:bodyPr lIns="50800" tIns="50800" rIns="50800" bIns="50800" anchor="ctr"/>
          <a:lstStyle/>
          <a:p>
            <a:pPr marL="40640" marR="40640" fontAlgn="auto" hangingPunct="0">
              <a:spcBef>
                <a:spcPts val="0"/>
              </a:spcBef>
              <a:spcAft>
                <a:spcPts val="0"/>
              </a:spcAft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00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" name="Picture 116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322" y="647700"/>
            <a:ext cx="8654018" cy="76200"/>
          </a:xfrm>
          <a:prstGeom prst="rect">
            <a:avLst/>
          </a:prstGeom>
        </p:spPr>
      </p:pic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xfrm>
            <a:off x="203200" y="0"/>
            <a:ext cx="8940800" cy="7239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40640" marR="40640" algn="l" defTabSz="914400">
              <a:defRPr sz="3400">
                <a:solidFill>
                  <a:srgbClr val="2C1376"/>
                </a:solidFill>
                <a:uFill>
                  <a:solidFill>
                    <a:srgbClr val="2C1376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t>Title Text</a:t>
            </a:r>
          </a:p>
        </p:txBody>
      </p:sp>
      <p:sp>
        <p:nvSpPr>
          <p:cNvPr id="120" name="Shape 120"/>
          <p:cNvSpPr>
            <a:spLocks noGrp="1"/>
          </p:cNvSpPr>
          <p:nvPr>
            <p:ph type="body" idx="1"/>
          </p:nvPr>
        </p:nvSpPr>
        <p:spPr>
          <a:xfrm>
            <a:off x="241300" y="825500"/>
            <a:ext cx="8648700" cy="59055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383540" marR="40640" defTabSz="914400">
              <a:buFontTx/>
              <a:defRPr sz="28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  <a:lvl2pPr marL="783590" marR="40640" indent="-285750" defTabSz="914400">
              <a:spcBef>
                <a:spcPts val="0"/>
              </a:spcBef>
              <a:buFontTx/>
              <a:defRPr sz="2400">
                <a:solidFill>
                  <a:srgbClr val="0042AA"/>
                </a:solidFill>
                <a:uFill>
                  <a:solidFill>
                    <a:srgbClr val="0042AA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2pPr>
            <a:lvl3pPr marL="1183639" marR="40640" indent="-228600" defTabSz="914400">
              <a:spcBef>
                <a:spcPts val="0"/>
              </a:spcBef>
              <a:buFontTx/>
              <a:defRPr sz="2200">
                <a:solidFill>
                  <a:srgbClr val="E32400"/>
                </a:solidFill>
                <a:uFill>
                  <a:solidFill>
                    <a:srgbClr val="E324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3pPr>
            <a:lvl4pPr marL="1640839" marR="40640" indent="-228600" defTabSz="914400">
              <a:spcBef>
                <a:spcPts val="0"/>
              </a:spcBef>
              <a:buFontTx/>
              <a:defRPr sz="18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4pPr>
            <a:lvl5pPr marL="2098039" marR="40640" indent="-228600" defTabSz="914400">
              <a:spcBef>
                <a:spcPts val="400"/>
              </a:spcBef>
              <a:buFontTx/>
              <a:defRPr sz="18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hape 121"/>
          <p:cNvSpPr>
            <a:spLocks noGrp="1"/>
          </p:cNvSpPr>
          <p:nvPr>
            <p:ph type="sldNum" sz="quarter" idx="2"/>
          </p:nvPr>
        </p:nvSpPr>
        <p:spPr>
          <a:xfrm>
            <a:off x="8548452" y="6524625"/>
            <a:ext cx="251297" cy="279400"/>
          </a:xfrm>
          <a:prstGeom prst="rect">
            <a:avLst/>
          </a:prstGeom>
        </p:spPr>
        <p:txBody>
          <a:bodyPr wrap="none" lIns="50800" tIns="50800" rIns="50800" bIns="50800" anchor="t"/>
          <a:lstStyle>
            <a:lvl1pPr algn="ctr" defTabSz="5842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375627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/>
        </p:nvSpPr>
        <p:spPr>
          <a:xfrm>
            <a:off x="177800" y="6562725"/>
            <a:ext cx="2146300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buClr>
                <a:srgbClr val="000000"/>
              </a:buClr>
              <a:buFont typeface="Arial"/>
              <a:defRPr sz="12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kern="0">
                <a:solidFill>
                  <a:srgbClr val="000000"/>
                </a:solidFill>
              </a:rPr>
              <a:t>8 september 2015</a:t>
            </a:r>
          </a:p>
        </p:txBody>
      </p:sp>
      <p:sp>
        <p:nvSpPr>
          <p:cNvPr id="129" name="Shape 129"/>
          <p:cNvSpPr/>
          <p:nvPr/>
        </p:nvSpPr>
        <p:spPr>
          <a:xfrm>
            <a:off x="2463800" y="6562725"/>
            <a:ext cx="4419600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algn="ctr" defTabSz="914400">
              <a:buClr>
                <a:srgbClr val="000000"/>
              </a:buClr>
              <a:buFont typeface="Arial"/>
              <a:defRPr sz="12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kern="0">
                <a:solidFill>
                  <a:srgbClr val="000000"/>
                </a:solidFill>
              </a:rPr>
              <a:t>Orientatie Nikhef</a:t>
            </a:r>
          </a:p>
        </p:txBody>
      </p:sp>
      <p:sp>
        <p:nvSpPr>
          <p:cNvPr id="130" name="Shape 130"/>
          <p:cNvSpPr/>
          <p:nvPr/>
        </p:nvSpPr>
        <p:spPr>
          <a:xfrm>
            <a:off x="0" y="-50800"/>
            <a:ext cx="9144000" cy="752476"/>
          </a:xfrm>
          <a:prstGeom prst="rect">
            <a:avLst/>
          </a:prstGeom>
          <a:solidFill>
            <a:srgbClr val="FF2600"/>
          </a:solidFill>
        </p:spPr>
        <p:txBody>
          <a:bodyPr lIns="50800" tIns="50800" rIns="50800" bIns="50800" anchor="ctr"/>
          <a:lstStyle/>
          <a:p>
            <a:pPr marL="40639" marR="40639" fontAlgn="auto" hangingPunct="0">
              <a:spcBef>
                <a:spcPts val="0"/>
              </a:spcBef>
              <a:spcAft>
                <a:spcPts val="0"/>
              </a:spcAft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xfrm>
            <a:off x="203199" y="-50800"/>
            <a:ext cx="8940801" cy="752476"/>
          </a:xfrm>
          <a:prstGeom prst="rect">
            <a:avLst/>
          </a:prstGeom>
          <a:solidFill>
            <a:srgbClr val="FF2600"/>
          </a:solidFill>
        </p:spPr>
        <p:txBody>
          <a:bodyPr lIns="50800" tIns="50800" rIns="50800" bIns="50800">
            <a:noAutofit/>
          </a:bodyPr>
          <a:lstStyle>
            <a:lvl1pPr marL="40639" marR="40639" algn="l" defTabSz="914400">
              <a:defRPr sz="4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t>Title Text</a:t>
            </a:r>
          </a:p>
        </p:txBody>
      </p:sp>
      <p:sp>
        <p:nvSpPr>
          <p:cNvPr id="132" name="Shape 132"/>
          <p:cNvSpPr>
            <a:spLocks noGrp="1"/>
          </p:cNvSpPr>
          <p:nvPr>
            <p:ph type="body" idx="1"/>
          </p:nvPr>
        </p:nvSpPr>
        <p:spPr>
          <a:xfrm>
            <a:off x="177800" y="977900"/>
            <a:ext cx="8648700" cy="52578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383539" marR="40639" indent="-342899" defTabSz="914400">
              <a:buFontTx/>
              <a:defRPr sz="27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  <a:lvl2pPr marL="783590" marR="40639" indent="-285750" defTabSz="914400">
              <a:spcBef>
                <a:spcPts val="0"/>
              </a:spcBef>
              <a:buFontTx/>
              <a:defRPr sz="2300">
                <a:solidFill>
                  <a:srgbClr val="0042AA"/>
                </a:solidFill>
                <a:uFill>
                  <a:solidFill>
                    <a:srgbClr val="0042AA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2pPr>
            <a:lvl3pPr marL="1183639" marR="40639" indent="-228600" defTabSz="914400">
              <a:spcBef>
                <a:spcPts val="0"/>
              </a:spcBef>
              <a:buFontTx/>
              <a:defRPr sz="2100">
                <a:solidFill>
                  <a:srgbClr val="E32400"/>
                </a:solidFill>
                <a:uFill>
                  <a:solidFill>
                    <a:srgbClr val="E324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3pPr>
            <a:lvl4pPr marL="1640839" marR="40639" indent="-228600" defTabSz="914400">
              <a:spcBef>
                <a:spcPts val="0"/>
              </a:spcBef>
              <a:buFontTx/>
              <a:defRPr sz="20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4pPr>
            <a:lvl5pPr marL="2098039" marR="40639" indent="-228600" defTabSz="914400">
              <a:spcBef>
                <a:spcPts val="400"/>
              </a:spcBef>
              <a:buFontTx/>
              <a:defRPr sz="20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3" name="Shape 133"/>
          <p:cNvSpPr>
            <a:spLocks noGrp="1"/>
          </p:cNvSpPr>
          <p:nvPr>
            <p:ph type="sldNum" sz="quarter" idx="2"/>
          </p:nvPr>
        </p:nvSpPr>
        <p:spPr>
          <a:xfrm>
            <a:off x="8537035" y="6562725"/>
            <a:ext cx="308951" cy="31750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584200"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4065326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ffice-thema kop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/>
          </p:cNvSpPr>
          <p:nvPr>
            <p:ph type="title"/>
          </p:nvPr>
        </p:nvSpPr>
        <p:spPr>
          <a:xfrm>
            <a:off x="457200" y="131762"/>
            <a:ext cx="8229600" cy="1011239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40640" marR="40640" algn="l" defTabSz="914400">
              <a:defRPr sz="42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141" name="Shape 141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57150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383540" marR="40640" defTabSz="914400">
              <a:buClr>
                <a:srgbClr val="000000"/>
              </a:buClr>
              <a:defRPr sz="2600">
                <a:uFill>
                  <a:solidFill>
                    <a:srgbClr val="000000"/>
                  </a:solidFill>
                </a:uFill>
              </a:defRPr>
            </a:lvl1pPr>
            <a:lvl2pPr marL="783590" marR="40640" indent="-285750" defTabSz="914400">
              <a:spcBef>
                <a:spcPts val="500"/>
              </a:spcBef>
              <a:buClr>
                <a:srgbClr val="0080FF"/>
              </a:buClr>
              <a:defRPr sz="2200">
                <a:solidFill>
                  <a:srgbClr val="0080FF"/>
                </a:solidFill>
                <a:uFill>
                  <a:solidFill>
                    <a:srgbClr val="0080FF"/>
                  </a:solidFill>
                </a:uFill>
              </a:defRPr>
            </a:lvl2pPr>
            <a:lvl3pPr marL="1183639" marR="40640" indent="-228600" defTabSz="914400">
              <a:spcBef>
                <a:spcPts val="400"/>
              </a:spcBef>
              <a:buClr>
                <a:srgbClr val="FF2600"/>
              </a:buClr>
              <a:defRPr sz="18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3pPr>
            <a:lvl4pPr marL="1640839" marR="40640" indent="-228600" defTabSz="914400">
              <a:spcBef>
                <a:spcPts val="400"/>
              </a:spcBef>
              <a:buClr>
                <a:srgbClr val="00BA63"/>
              </a:buClr>
              <a:defRPr sz="1600">
                <a:solidFill>
                  <a:srgbClr val="00BA63"/>
                </a:solidFill>
                <a:uFill>
                  <a:solidFill>
                    <a:srgbClr val="00BA63"/>
                  </a:solidFill>
                </a:uFill>
              </a:defRPr>
            </a:lvl4pPr>
            <a:lvl5pPr marL="2098039" marR="40640" indent="-228600" defTabSz="914400">
              <a:spcBef>
                <a:spcPts val="400"/>
              </a:spcBef>
              <a:buClr>
                <a:srgbClr val="000000"/>
              </a:buClr>
              <a:defRPr sz="1600">
                <a:uFill>
                  <a:solidFill>
                    <a:srgbClr val="000000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2" name="Shape 142"/>
          <p:cNvSpPr>
            <a:spLocks noGrp="1"/>
          </p:cNvSpPr>
          <p:nvPr>
            <p:ph type="sldNum" sz="quarter" idx="2"/>
          </p:nvPr>
        </p:nvSpPr>
        <p:spPr>
          <a:xfrm>
            <a:off x="4327047" y="6388100"/>
            <a:ext cx="489906" cy="558800"/>
          </a:xfrm>
          <a:prstGeom prst="rect">
            <a:avLst/>
          </a:prstGeom>
        </p:spPr>
        <p:txBody>
          <a:bodyPr wrap="none" lIns="50800" tIns="50800" rIns="50800" bIns="50800" anchor="t"/>
          <a:lstStyle>
            <a:lvl1pPr algn="ctr" defTabSz="584200"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aiandraGD-Regular"/>
                <a:ea typeface="MaiandraGD-Regular"/>
                <a:cs typeface="MaiandraGD-Regular"/>
                <a:sym typeface="MaiandraGD-Regular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6077655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 kopie">
    <p:bg>
      <p:bgPr>
        <a:gradFill flip="none" rotWithShape="1">
          <a:gsLst>
            <a:gs pos="0">
              <a:srgbClr val="275D90"/>
            </a:gs>
            <a:gs pos="100000">
              <a:srgbClr val="9EC2E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508124"/>
          </a:xfrm>
          <a:prstGeom prst="rect">
            <a:avLst/>
          </a:prstGeom>
        </p:spPr>
        <p:txBody>
          <a:bodyPr lIns="38100" tIns="38100" rIns="38100" bIns="38100">
            <a:noAutofit/>
          </a:bodyPr>
          <a:lstStyle>
            <a:lvl1pPr>
              <a:defRPr sz="42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150" name="Shape 15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38100" tIns="38100" rIns="38100" bIns="38100">
            <a:noAutofit/>
          </a:bodyPr>
          <a:lstStyle>
            <a:lvl1pPr>
              <a:buClr>
                <a:srgbClr val="000000"/>
              </a:buClr>
              <a:defRPr sz="3000">
                <a:uFill>
                  <a:solidFill>
                    <a:srgbClr val="000000"/>
                  </a:solidFill>
                </a:uFill>
              </a:defRPr>
            </a:lvl1pPr>
            <a:lvl2pPr marL="742950" indent="-285750">
              <a:spcBef>
                <a:spcPts val="600"/>
              </a:spcBef>
              <a:buClr>
                <a:srgbClr val="000000"/>
              </a:buClr>
              <a:defRPr sz="2600">
                <a:uFill>
                  <a:solidFill>
                    <a:srgbClr val="000000"/>
                  </a:solidFill>
                </a:uFill>
              </a:defRPr>
            </a:lvl2pPr>
            <a:lvl3pPr marL="1143000" indent="-228600">
              <a:spcBef>
                <a:spcPts val="500"/>
              </a:spcBef>
              <a:buClr>
                <a:srgbClr val="000000"/>
              </a:buClr>
              <a:defRPr sz="2200">
                <a:uFill>
                  <a:solidFill>
                    <a:srgbClr val="000000"/>
                  </a:solidFill>
                </a:uFill>
              </a:defRPr>
            </a:lvl3pPr>
            <a:lvl4pPr marL="1600200" indent="-228600">
              <a:spcBef>
                <a:spcPts val="400"/>
              </a:spcBef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</a:defRPr>
            </a:lvl4pPr>
            <a:lvl5pPr marL="2057400" indent="-228600">
              <a:spcBef>
                <a:spcPts val="400"/>
              </a:spcBef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hape 151"/>
          <p:cNvSpPr>
            <a:spLocks noGrp="1"/>
          </p:cNvSpPr>
          <p:nvPr>
            <p:ph type="sldNum" sz="quarter" idx="2"/>
          </p:nvPr>
        </p:nvSpPr>
        <p:spPr>
          <a:xfrm>
            <a:off x="8456290" y="6481564"/>
            <a:ext cx="230511" cy="241301"/>
          </a:xfrm>
          <a:prstGeom prst="rect">
            <a:avLst/>
          </a:prstGeom>
          <a:ln>
            <a:round/>
          </a:ln>
        </p:spPr>
        <p:txBody>
          <a:bodyPr wrap="none" lIns="38100" tIns="38100" rIns="38100" bIns="38100"/>
          <a:lstStyle>
            <a:lvl1pPr>
              <a:defRPr sz="11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1399363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kopi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/>
        </p:nvSpPr>
        <p:spPr>
          <a:xfrm>
            <a:off x="203200" y="977900"/>
            <a:ext cx="8648700" cy="5448300"/>
          </a:xfrm>
          <a:prstGeom prst="roundRect">
            <a:avLst>
              <a:gd name="adj" fmla="val 3497"/>
            </a:avLst>
          </a:prstGeom>
          <a:solidFill>
            <a:srgbClr val="FFFBB9">
              <a:alpha val="50000"/>
            </a:srgbClr>
          </a:solidFill>
        </p:spPr>
        <p:txBody>
          <a:bodyPr lIns="50800" tIns="50800" rIns="50800" bIns="50800" anchor="ctr"/>
          <a:lstStyle/>
          <a:p>
            <a:pPr marL="40640" marR="40640" fontAlgn="auto" hangingPunct="0">
              <a:spcBef>
                <a:spcPts val="0"/>
              </a:spcBef>
              <a:spcAft>
                <a:spcPts val="0"/>
              </a:spcAft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00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Picture 158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322" y="647700"/>
            <a:ext cx="8654018" cy="76200"/>
          </a:xfrm>
          <a:prstGeom prst="rect">
            <a:avLst/>
          </a:prstGeom>
        </p:spPr>
      </p:pic>
      <p:sp>
        <p:nvSpPr>
          <p:cNvPr id="161" name="Shape 161"/>
          <p:cNvSpPr>
            <a:spLocks noGrp="1"/>
          </p:cNvSpPr>
          <p:nvPr>
            <p:ph type="title"/>
          </p:nvPr>
        </p:nvSpPr>
        <p:spPr>
          <a:xfrm>
            <a:off x="203200" y="0"/>
            <a:ext cx="8940800" cy="7239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40640" marR="40640" algn="l" defTabSz="914400">
              <a:defRPr sz="3400">
                <a:solidFill>
                  <a:srgbClr val="2C1376"/>
                </a:solidFill>
                <a:uFill>
                  <a:solidFill>
                    <a:srgbClr val="2C1376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t>Title Text</a:t>
            </a:r>
          </a:p>
        </p:txBody>
      </p:sp>
      <p:sp>
        <p:nvSpPr>
          <p:cNvPr id="162" name="Shape 162"/>
          <p:cNvSpPr>
            <a:spLocks noGrp="1"/>
          </p:cNvSpPr>
          <p:nvPr>
            <p:ph type="body" idx="1"/>
          </p:nvPr>
        </p:nvSpPr>
        <p:spPr>
          <a:xfrm>
            <a:off x="177800" y="977900"/>
            <a:ext cx="8648700" cy="54483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383540" marR="40640" defTabSz="914400">
              <a:buFontTx/>
              <a:defRPr sz="28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  <a:lvl2pPr marL="783590" marR="40640" indent="-285750" defTabSz="914400">
              <a:spcBef>
                <a:spcPts val="0"/>
              </a:spcBef>
              <a:buFontTx/>
              <a:defRPr sz="2400">
                <a:solidFill>
                  <a:srgbClr val="0042AA"/>
                </a:solidFill>
                <a:uFill>
                  <a:solidFill>
                    <a:srgbClr val="0042AA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2pPr>
            <a:lvl3pPr marL="1183639" marR="40640" indent="-228600" defTabSz="914400">
              <a:spcBef>
                <a:spcPts val="0"/>
              </a:spcBef>
              <a:buFontTx/>
              <a:defRPr sz="2200">
                <a:solidFill>
                  <a:srgbClr val="E32400"/>
                </a:solidFill>
                <a:uFill>
                  <a:solidFill>
                    <a:srgbClr val="E324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3pPr>
            <a:lvl4pPr marL="1640839" marR="40640" indent="-228600" defTabSz="914400">
              <a:spcBef>
                <a:spcPts val="0"/>
              </a:spcBef>
              <a:buFontTx/>
              <a:defRPr sz="18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4pPr>
            <a:lvl5pPr marL="2098039" marR="40640" indent="-228600" defTabSz="914400">
              <a:spcBef>
                <a:spcPts val="400"/>
              </a:spcBef>
              <a:buFontTx/>
              <a:defRPr sz="18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3" name="Shape 163"/>
          <p:cNvSpPr>
            <a:spLocks noGrp="1"/>
          </p:cNvSpPr>
          <p:nvPr>
            <p:ph type="sldNum" sz="quarter" idx="2"/>
          </p:nvPr>
        </p:nvSpPr>
        <p:spPr>
          <a:xfrm>
            <a:off x="8548452" y="6435725"/>
            <a:ext cx="251297" cy="279400"/>
          </a:xfrm>
          <a:prstGeom prst="rect">
            <a:avLst/>
          </a:prstGeom>
        </p:spPr>
        <p:txBody>
          <a:bodyPr wrap="none" lIns="50800" tIns="50800" rIns="50800" bIns="50800" anchor="t"/>
          <a:lstStyle>
            <a:lvl1pPr algn="ctr" defTabSz="5842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931035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2938" y="328278"/>
            <a:ext cx="3637622" cy="640080"/>
          </a:xfrm>
          <a:noFill/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049178" y="328278"/>
            <a:ext cx="3637622" cy="640080"/>
          </a:xfrm>
          <a:noFill/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1071538" y="969336"/>
            <a:ext cx="3637622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77778" y="969336"/>
            <a:ext cx="3637622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D82CA-146B-4A01-9A89-110BEAB2E2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8C4F1-AAFC-47C5-BB54-215445B49132}" type="datetimeFigureOut">
              <a:rPr lang="en-US"/>
              <a:pPr>
                <a:defRPr/>
              </a:pPr>
              <a:t>9/7/2016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912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 kopi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/>
        </p:nvSpPr>
        <p:spPr>
          <a:xfrm>
            <a:off x="203200" y="977900"/>
            <a:ext cx="8648700" cy="5448300"/>
          </a:xfrm>
          <a:prstGeom prst="roundRect">
            <a:avLst>
              <a:gd name="adj" fmla="val 3497"/>
            </a:avLst>
          </a:prstGeom>
          <a:solidFill>
            <a:srgbClr val="FFFBB9">
              <a:alpha val="50000"/>
            </a:srgbClr>
          </a:solidFill>
        </p:spPr>
        <p:txBody>
          <a:bodyPr lIns="50800" tIns="50800" rIns="50800" bIns="50800" anchor="ctr"/>
          <a:lstStyle/>
          <a:p>
            <a:pPr marL="40640" marR="40640" fontAlgn="auto" hangingPunct="0">
              <a:spcBef>
                <a:spcPts val="0"/>
              </a:spcBef>
              <a:spcAft>
                <a:spcPts val="0"/>
              </a:spcAft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00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" name="Picture 170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322" y="647700"/>
            <a:ext cx="8654018" cy="76200"/>
          </a:xfrm>
          <a:prstGeom prst="rect">
            <a:avLst/>
          </a:prstGeom>
        </p:spPr>
      </p:pic>
      <p:sp>
        <p:nvSpPr>
          <p:cNvPr id="173" name="Shape 173"/>
          <p:cNvSpPr>
            <a:spLocks noGrp="1"/>
          </p:cNvSpPr>
          <p:nvPr>
            <p:ph type="title"/>
          </p:nvPr>
        </p:nvSpPr>
        <p:spPr>
          <a:xfrm>
            <a:off x="203200" y="0"/>
            <a:ext cx="8940800" cy="7239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40640" marR="40640" algn="l" defTabSz="914400">
              <a:defRPr sz="3400">
                <a:solidFill>
                  <a:srgbClr val="2C1376"/>
                </a:solidFill>
                <a:uFill>
                  <a:solidFill>
                    <a:srgbClr val="2C1376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t>Title Text</a:t>
            </a:r>
          </a:p>
        </p:txBody>
      </p:sp>
      <p:sp>
        <p:nvSpPr>
          <p:cNvPr id="174" name="Shape 174"/>
          <p:cNvSpPr>
            <a:spLocks noGrp="1"/>
          </p:cNvSpPr>
          <p:nvPr>
            <p:ph type="body" idx="1"/>
          </p:nvPr>
        </p:nvSpPr>
        <p:spPr>
          <a:xfrm>
            <a:off x="177800" y="977900"/>
            <a:ext cx="8648700" cy="54483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383540" marR="40640" defTabSz="914400">
              <a:buFontTx/>
              <a:defRPr sz="28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  <a:lvl2pPr marL="783590" marR="40640" indent="-285750" defTabSz="914400">
              <a:spcBef>
                <a:spcPts val="0"/>
              </a:spcBef>
              <a:buFontTx/>
              <a:defRPr sz="2400">
                <a:solidFill>
                  <a:srgbClr val="0042AA"/>
                </a:solidFill>
                <a:uFill>
                  <a:solidFill>
                    <a:srgbClr val="0042AA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2pPr>
            <a:lvl3pPr marL="1183639" marR="40640" indent="-228600" defTabSz="914400">
              <a:spcBef>
                <a:spcPts val="0"/>
              </a:spcBef>
              <a:buFontTx/>
              <a:defRPr sz="2200">
                <a:solidFill>
                  <a:srgbClr val="E32400"/>
                </a:solidFill>
                <a:uFill>
                  <a:solidFill>
                    <a:srgbClr val="E324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3pPr>
            <a:lvl4pPr marL="1640839" marR="40640" indent="-228600" defTabSz="914400">
              <a:spcBef>
                <a:spcPts val="0"/>
              </a:spcBef>
              <a:buFontTx/>
              <a:defRPr sz="18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4pPr>
            <a:lvl5pPr marL="2098039" marR="40640" indent="-228600" defTabSz="914400">
              <a:spcBef>
                <a:spcPts val="400"/>
              </a:spcBef>
              <a:buFontTx/>
              <a:defRPr sz="18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5" name="Shape 175"/>
          <p:cNvSpPr>
            <a:spLocks noGrp="1"/>
          </p:cNvSpPr>
          <p:nvPr>
            <p:ph type="sldNum" sz="quarter" idx="2"/>
          </p:nvPr>
        </p:nvSpPr>
        <p:spPr>
          <a:xfrm>
            <a:off x="8548452" y="6435725"/>
            <a:ext cx="251297" cy="279400"/>
          </a:xfrm>
          <a:prstGeom prst="rect">
            <a:avLst/>
          </a:prstGeom>
        </p:spPr>
        <p:txBody>
          <a:bodyPr wrap="none" lIns="50800" tIns="50800" rIns="50800" bIns="50800" anchor="t"/>
          <a:lstStyle>
            <a:lvl1pPr algn="ctr" defTabSz="5842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724897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/>
        </p:nvSpPr>
        <p:spPr>
          <a:xfrm>
            <a:off x="0" y="214313"/>
            <a:ext cx="9144000" cy="58578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 kern="0">
              <a:solidFill>
                <a:srgbClr val="FFFFFF"/>
              </a:solidFill>
              <a:latin typeface="Gill Sans MT"/>
              <a:ea typeface="Gill Sans MT"/>
              <a:cs typeface="Gill Sans MT"/>
              <a:sym typeface="Gill Sans MT"/>
            </a:endParaRPr>
          </a:p>
        </p:txBody>
      </p:sp>
      <p:sp>
        <p:nvSpPr>
          <p:cNvPr id="183" name="Shape 183"/>
          <p:cNvSpPr/>
          <p:nvPr/>
        </p:nvSpPr>
        <p:spPr>
          <a:xfrm>
            <a:off x="0" y="5072062"/>
            <a:ext cx="1562100" cy="980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200" kern="0">
                <a:solidFill>
                  <a:srgbClr val="C00000"/>
                </a:solidFill>
                <a:latin typeface="Gill Sans MT"/>
                <a:ea typeface="Gill Sans MT"/>
                <a:cs typeface="Gill Sans MT"/>
                <a:sym typeface="Gill Sans MT"/>
              </a:rPr>
              <a:t>David Groep</a:t>
            </a:r>
            <a:endParaRPr sz="1200" kern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200" kern="0">
                <a:solidFill>
                  <a:srgbClr val="C00000"/>
                </a:solidFill>
                <a:latin typeface="Gill Sans MT"/>
                <a:ea typeface="Gill Sans MT"/>
                <a:cs typeface="Gill Sans MT"/>
                <a:sym typeface="Gill Sans MT"/>
              </a:rPr>
              <a:t>Nikhef</a:t>
            </a:r>
            <a:br>
              <a:rPr sz="1200" kern="0">
                <a:solidFill>
                  <a:srgbClr val="C00000"/>
                </a:solidFill>
                <a:latin typeface="Gill Sans MT"/>
                <a:ea typeface="Gill Sans MT"/>
                <a:cs typeface="Gill Sans MT"/>
                <a:sym typeface="Gill Sans MT"/>
              </a:rPr>
            </a:br>
            <a:r>
              <a:rPr sz="1200" kern="0">
                <a:solidFill>
                  <a:srgbClr val="C00000"/>
                </a:solidFill>
                <a:latin typeface="Gill Sans MT"/>
                <a:ea typeface="Gill Sans MT"/>
                <a:cs typeface="Gill Sans MT"/>
                <a:sym typeface="Gill Sans MT"/>
              </a:rPr>
              <a:t>Amsterdam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200" i="1" kern="0">
                <a:solidFill>
                  <a:srgbClr val="C00000"/>
                </a:solidFill>
                <a:latin typeface="Gill Sans MT"/>
                <a:ea typeface="Gill Sans MT"/>
                <a:cs typeface="Gill Sans MT"/>
                <a:sym typeface="Gill Sans MT"/>
              </a:rPr>
              <a:t>PDP &amp; Grid</a:t>
            </a:r>
          </a:p>
        </p:txBody>
      </p:sp>
      <p:sp>
        <p:nvSpPr>
          <p:cNvPr id="184" name="Shape 184"/>
          <p:cNvSpPr/>
          <p:nvPr/>
        </p:nvSpPr>
        <p:spPr>
          <a:xfrm>
            <a:off x="0" y="6072206"/>
            <a:ext cx="9144000" cy="785795"/>
          </a:xfrm>
          <a:prstGeom prst="rect">
            <a:avLst/>
          </a:prstGeom>
          <a:gradFill>
            <a:gsLst>
              <a:gs pos="0">
                <a:srgbClr val="FF0000">
                  <a:alpha val="79000"/>
                </a:srgbClr>
              </a:gs>
              <a:gs pos="50000">
                <a:srgbClr val="FF0000"/>
              </a:gs>
              <a:gs pos="100000">
                <a:srgbClr val="FF0000">
                  <a:alpha val="6200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 kern="0">
              <a:solidFill>
                <a:srgbClr val="FFFFFF"/>
              </a:solidFill>
              <a:latin typeface="Gill Sans MT"/>
              <a:ea typeface="Gill Sans MT"/>
              <a:cs typeface="Gill Sans MT"/>
              <a:sym typeface="Gill Sans MT"/>
            </a:endParaRPr>
          </a:p>
        </p:txBody>
      </p:sp>
      <p:sp>
        <p:nvSpPr>
          <p:cNvPr id="185" name="Shape 185"/>
          <p:cNvSpPr/>
          <p:nvPr/>
        </p:nvSpPr>
        <p:spPr>
          <a:xfrm flipV="1">
            <a:off x="-1" y="6072187"/>
            <a:ext cx="9144001" cy="428626"/>
          </a:xfrm>
          <a:prstGeom prst="triangl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 kern="0">
              <a:solidFill>
                <a:srgbClr val="FFFFFF"/>
              </a:solidFill>
              <a:latin typeface="Gill Sans MT"/>
              <a:ea typeface="Gill Sans MT"/>
              <a:cs typeface="Gill Sans MT"/>
              <a:sym typeface="Gill Sans MT"/>
            </a:endParaRPr>
          </a:p>
        </p:txBody>
      </p:sp>
      <p:sp>
        <p:nvSpPr>
          <p:cNvPr id="186" name="Shape 186"/>
          <p:cNvSpPr/>
          <p:nvPr/>
        </p:nvSpPr>
        <p:spPr>
          <a:xfrm>
            <a:off x="1069975" y="214312"/>
            <a:ext cx="73025" cy="592931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38000" dir="10800000" rotWithShape="0">
              <a:srgbClr val="706B60">
                <a:alpha val="25000"/>
              </a:srgbClr>
            </a:outerShdw>
          </a:effectLst>
        </p:spPr>
        <p:txBody>
          <a:bodyPr lIns="45719" rIns="45719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 kern="0">
              <a:solidFill>
                <a:srgbClr val="FFFFFF"/>
              </a:solidFill>
              <a:latin typeface="Gill Sans MT"/>
              <a:ea typeface="Gill Sans MT"/>
              <a:cs typeface="Gill Sans MT"/>
              <a:sym typeface="Gill Sans MT"/>
            </a:endParaRPr>
          </a:p>
        </p:txBody>
      </p:sp>
      <p:sp>
        <p:nvSpPr>
          <p:cNvPr id="187" name="Shape 187"/>
          <p:cNvSpPr/>
          <p:nvPr/>
        </p:nvSpPr>
        <p:spPr>
          <a:xfrm>
            <a:off x="1012117" y="1344612"/>
            <a:ext cx="63501" cy="65087"/>
          </a:xfrm>
          <a:prstGeom prst="ellipse">
            <a:avLst/>
          </a:prstGeom>
          <a:gradFill>
            <a:gsLst>
              <a:gs pos="0">
                <a:srgbClr val="FFC0C0"/>
              </a:gs>
              <a:gs pos="50000">
                <a:srgbClr val="FFB2B2"/>
              </a:gs>
              <a:gs pos="97000">
                <a:srgbClr val="FF9A9A"/>
              </a:gs>
              <a:gs pos="100000">
                <a:srgbClr val="FF9393"/>
              </a:gs>
            </a:gsLst>
            <a:path path="circle">
              <a:fillToRect l="37721" t="-19636" r="62278" b="119636"/>
            </a:path>
          </a:gradFill>
          <a:ln>
            <a:solidFill>
              <a:srgbClr val="C32D2E"/>
            </a:solidFill>
            <a:bevel/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</p:spPr>
        <p:txBody>
          <a:bodyPr lIns="45719" rIns="45719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>
                <a:latin typeface="Gill Sans MT"/>
                <a:ea typeface="Gill Sans MT"/>
                <a:cs typeface="Gill Sans MT"/>
                <a:sym typeface="Gill Sans MT"/>
              </a:defRPr>
            </a:pPr>
            <a:endParaRPr kern="0">
              <a:solidFill>
                <a:srgbClr val="000000"/>
              </a:solidFill>
              <a:latin typeface="Gill Sans MT"/>
              <a:ea typeface="Gill Sans MT"/>
              <a:cs typeface="Gill Sans MT"/>
              <a:sym typeface="Gill Sans MT"/>
            </a:endParaRPr>
          </a:p>
        </p:txBody>
      </p:sp>
      <p:sp>
        <p:nvSpPr>
          <p:cNvPr id="188" name="Shape 188"/>
          <p:cNvSpPr/>
          <p:nvPr/>
        </p:nvSpPr>
        <p:spPr>
          <a:xfrm>
            <a:off x="928662" y="1566201"/>
            <a:ext cx="210313" cy="210313"/>
          </a:xfrm>
          <a:prstGeom prst="ellipse">
            <a:avLst/>
          </a:prstGeom>
          <a:gradFill>
            <a:gsLst>
              <a:gs pos="0">
                <a:srgbClr val="FFC0C0"/>
              </a:gs>
              <a:gs pos="50000">
                <a:srgbClr val="FFB2B2"/>
              </a:gs>
              <a:gs pos="97000">
                <a:srgbClr val="FF9A9A"/>
              </a:gs>
              <a:gs pos="100000">
                <a:srgbClr val="FF9393"/>
              </a:gs>
            </a:gsLst>
            <a:path path="circle">
              <a:fillToRect l="37721" t="-19636" r="62278" b="119636"/>
            </a:path>
          </a:gradFill>
          <a:ln>
            <a:solidFill>
              <a:srgbClr val="C32D2E"/>
            </a:solidFill>
            <a:bevel/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</p:spPr>
        <p:txBody>
          <a:bodyPr lIns="45719" rIns="45719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>
                <a:latin typeface="Gill Sans MT"/>
                <a:ea typeface="Gill Sans MT"/>
                <a:cs typeface="Gill Sans MT"/>
                <a:sym typeface="Gill Sans MT"/>
              </a:defRPr>
            </a:pPr>
            <a:endParaRPr kern="0">
              <a:solidFill>
                <a:srgbClr val="000000"/>
              </a:solidFill>
              <a:latin typeface="Gill Sans MT"/>
              <a:ea typeface="Gill Sans MT"/>
              <a:cs typeface="Gill Sans MT"/>
              <a:sym typeface="Gill Sans MT"/>
            </a:endParaRPr>
          </a:p>
        </p:txBody>
      </p:sp>
      <p:sp>
        <p:nvSpPr>
          <p:cNvPr id="189" name="Shape 189"/>
          <p:cNvSpPr/>
          <p:nvPr/>
        </p:nvSpPr>
        <p:spPr>
          <a:xfrm>
            <a:off x="1164517" y="1497012"/>
            <a:ext cx="63501" cy="65087"/>
          </a:xfrm>
          <a:prstGeom prst="ellipse">
            <a:avLst/>
          </a:prstGeom>
          <a:gradFill>
            <a:gsLst>
              <a:gs pos="0">
                <a:srgbClr val="FFC0C0"/>
              </a:gs>
              <a:gs pos="50000">
                <a:srgbClr val="FFB2B2"/>
              </a:gs>
              <a:gs pos="97000">
                <a:srgbClr val="FF9A9A"/>
              </a:gs>
              <a:gs pos="100000">
                <a:srgbClr val="FF9393"/>
              </a:gs>
            </a:gsLst>
            <a:path path="circle">
              <a:fillToRect l="37721" t="-19636" r="62278" b="119636"/>
            </a:path>
          </a:gradFill>
          <a:ln>
            <a:solidFill>
              <a:srgbClr val="C32D2E"/>
            </a:solidFill>
            <a:bevel/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</p:spPr>
        <p:txBody>
          <a:bodyPr lIns="45719" rIns="45719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>
                <a:latin typeface="Gill Sans MT"/>
                <a:ea typeface="Gill Sans MT"/>
                <a:cs typeface="Gill Sans MT"/>
                <a:sym typeface="Gill Sans MT"/>
              </a:defRPr>
            </a:pPr>
            <a:endParaRPr kern="0">
              <a:solidFill>
                <a:srgbClr val="000000"/>
              </a:solidFill>
              <a:latin typeface="Gill Sans MT"/>
              <a:ea typeface="Gill Sans MT"/>
              <a:cs typeface="Gill Sans MT"/>
              <a:sym typeface="Gill Sans MT"/>
            </a:endParaRPr>
          </a:p>
        </p:txBody>
      </p:sp>
      <p:pic>
        <p:nvPicPr>
          <p:cNvPr id="190" name="image3.pdf" descr="H:\Home\davidg\Nikhef\Logo2014\v9-fullcurves\nikhef-logo-lc-v9c-tight.wm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4755" y="6299489"/>
            <a:ext cx="1177158" cy="495011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Shape 191"/>
          <p:cNvSpPr>
            <a:spLocks noGrp="1"/>
          </p:cNvSpPr>
          <p:nvPr>
            <p:ph type="body" idx="1"/>
          </p:nvPr>
        </p:nvSpPr>
        <p:spPr>
          <a:xfrm>
            <a:off x="1435100" y="1447800"/>
            <a:ext cx="7499350" cy="5410200"/>
          </a:xfrm>
          <a:prstGeom prst="rect">
            <a:avLst/>
          </a:prstGeom>
        </p:spPr>
        <p:txBody>
          <a:bodyPr>
            <a:noAutofit/>
          </a:bodyPr>
          <a:lstStyle>
            <a:lvl1pPr marL="365125" indent="-282575" defTabSz="914400">
              <a:spcBef>
                <a:spcPts val="600"/>
              </a:spcBef>
              <a:buClr>
                <a:srgbClr val="FF0000"/>
              </a:buClr>
              <a:buSzPct val="80000"/>
              <a:buFont typeface="Wingdings 2"/>
              <a:buChar char="●"/>
              <a:defRPr>
                <a:latin typeface="Gill Sans MT"/>
                <a:ea typeface="Gill Sans MT"/>
                <a:cs typeface="Gill Sans MT"/>
                <a:sym typeface="Gill Sans MT"/>
              </a:defRPr>
            </a:lvl1pPr>
            <a:lvl2pPr marL="673554" indent="-270329" defTabSz="914400">
              <a:spcBef>
                <a:spcPts val="600"/>
              </a:spcBef>
              <a:buClr>
                <a:srgbClr val="FF0000"/>
              </a:buClr>
              <a:buFont typeface="Wingdings 2"/>
              <a:buChar char="◦"/>
              <a:defRPr>
                <a:latin typeface="Gill Sans MT"/>
                <a:ea typeface="Gill Sans MT"/>
                <a:cs typeface="Gill Sans MT"/>
                <a:sym typeface="Gill Sans MT"/>
              </a:defRPr>
            </a:lvl2pPr>
            <a:lvl3pPr marL="962025" defTabSz="914400">
              <a:spcBef>
                <a:spcPts val="600"/>
              </a:spcBef>
              <a:buClr>
                <a:srgbClr val="FF0000"/>
              </a:buClr>
              <a:buFont typeface="Wingdings 2"/>
              <a:buChar char="●"/>
              <a:defRPr>
                <a:latin typeface="Gill Sans MT"/>
                <a:ea typeface="Gill Sans MT"/>
                <a:cs typeface="Gill Sans MT"/>
                <a:sym typeface="Gill Sans MT"/>
              </a:defRPr>
            </a:lvl3pPr>
            <a:lvl4pPr marL="1200785" indent="-276860" defTabSz="914400">
              <a:spcBef>
                <a:spcPts val="600"/>
              </a:spcBef>
              <a:buClr>
                <a:srgbClr val="FF0000"/>
              </a:buClr>
              <a:buFont typeface="Wingdings 2"/>
              <a:buChar char="●"/>
              <a:defRPr>
                <a:latin typeface="Gill Sans MT"/>
                <a:ea typeface="Gill Sans MT"/>
                <a:cs typeface="Gill Sans MT"/>
                <a:sym typeface="Gill Sans MT"/>
              </a:defRPr>
            </a:lvl4pPr>
            <a:lvl5pPr marL="1406525" indent="-292100" defTabSz="914400">
              <a:spcBef>
                <a:spcPts val="600"/>
              </a:spcBef>
              <a:buClr>
                <a:srgbClr val="FF0000"/>
              </a:buClr>
              <a:buFont typeface="Wingdings 2"/>
              <a:buChar char="●"/>
              <a:defRPr>
                <a:latin typeface="Gill Sans MT"/>
                <a:ea typeface="Gill Sans MT"/>
                <a:cs typeface="Gill Sans MT"/>
                <a:sym typeface="Gill Sans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2" name="Shape 192"/>
          <p:cNvSpPr>
            <a:spLocks noGrp="1"/>
          </p:cNvSpPr>
          <p:nvPr>
            <p:ph type="title"/>
          </p:nvPr>
        </p:nvSpPr>
        <p:spPr>
          <a:xfrm>
            <a:off x="1435100" y="244475"/>
            <a:ext cx="7499350" cy="1203326"/>
          </a:xfrm>
          <a:prstGeom prst="rect">
            <a:avLst/>
          </a:prstGeom>
        </p:spPr>
        <p:txBody>
          <a:bodyPr/>
          <a:lstStyle>
            <a:lvl1pPr defTabSz="914400">
              <a:defRPr sz="4300">
                <a:solidFill>
                  <a:srgbClr val="572314"/>
                </a:solidFill>
                <a:effectLst>
                  <a:outerShdw blurRad="50800" dist="30000" dir="5400000" rotWithShape="0">
                    <a:srgbClr val="000000">
                      <a:alpha val="30000"/>
                    </a:srgbClr>
                  </a:outerShdw>
                </a:effectLst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r>
              <a:t>Title Text</a:t>
            </a:r>
          </a:p>
        </p:txBody>
      </p:sp>
      <p:sp>
        <p:nvSpPr>
          <p:cNvPr id="193" name="Shape 193"/>
          <p:cNvSpPr>
            <a:spLocks noGrp="1"/>
          </p:cNvSpPr>
          <p:nvPr>
            <p:ph type="sldNum" sz="quarter" idx="2"/>
          </p:nvPr>
        </p:nvSpPr>
        <p:spPr>
          <a:xfrm>
            <a:off x="8461375" y="6512560"/>
            <a:ext cx="457200" cy="269241"/>
          </a:xfrm>
          <a:prstGeom prst="rect">
            <a:avLst/>
          </a:prstGeom>
        </p:spPr>
        <p:txBody>
          <a:bodyPr anchor="b"/>
          <a:lstStyle>
            <a:lvl1pPr algn="ctr" defTabSz="914400"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3102745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:\Home\davidg\Template\Logos\fom-mini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333375"/>
            <a:ext cx="5048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4" descr="pdpbw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841375"/>
            <a:ext cx="45561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invGray">
          <a:xfrm>
            <a:off x="1042988" y="214313"/>
            <a:ext cx="73025" cy="5929312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889000" y="1344613"/>
            <a:ext cx="298450" cy="431800"/>
            <a:chOff x="928662" y="1344613"/>
            <a:chExt cx="299355" cy="431901"/>
          </a:xfrm>
        </p:grpSpPr>
        <p:sp>
          <p:nvSpPr>
            <p:cNvPr id="8" name="Oval 8"/>
            <p:cNvSpPr/>
            <p:nvPr/>
          </p:nvSpPr>
          <p:spPr>
            <a:xfrm>
              <a:off x="1012117" y="13446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Oval 7"/>
            <p:cNvSpPr/>
            <p:nvPr/>
          </p:nvSpPr>
          <p:spPr>
            <a:xfrm>
              <a:off x="928662" y="1566202"/>
              <a:ext cx="210312" cy="210312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Oval 8"/>
            <p:cNvSpPr/>
            <p:nvPr/>
          </p:nvSpPr>
          <p:spPr>
            <a:xfrm>
              <a:off x="1164517" y="14970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58775" y="1268413"/>
            <a:ext cx="468313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2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F1703-A791-463C-8E8E-59A2E504A790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9/7/2016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F6EC4-67B3-4E8B-A9BC-064A0D27D428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5896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447800"/>
            <a:ext cx="7890842" cy="48006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54938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26086-AC08-42C7-9598-4C529DC1148A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58F80-551F-46FA-8C9D-6AE2C1CB3F9D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9/7/2016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8705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1042988" y="214313"/>
            <a:ext cx="73025" cy="5929312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889000" y="1344613"/>
            <a:ext cx="298450" cy="431800"/>
            <a:chOff x="928662" y="1344613"/>
            <a:chExt cx="299355" cy="431901"/>
          </a:xfrm>
        </p:grpSpPr>
        <p:sp>
          <p:nvSpPr>
            <p:cNvPr id="6" name="Oval 8"/>
            <p:cNvSpPr/>
            <p:nvPr/>
          </p:nvSpPr>
          <p:spPr>
            <a:xfrm>
              <a:off x="1012117" y="13446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Oval 7"/>
            <p:cNvSpPr/>
            <p:nvPr/>
          </p:nvSpPr>
          <p:spPr>
            <a:xfrm>
              <a:off x="928662" y="1566202"/>
              <a:ext cx="210312" cy="210312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Oval 8"/>
            <p:cNvSpPr/>
            <p:nvPr/>
          </p:nvSpPr>
          <p:spPr>
            <a:xfrm>
              <a:off x="1164517" y="14970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358775" y="1268413"/>
            <a:ext cx="468313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270892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59632" y="4365104"/>
            <a:ext cx="7416824" cy="78296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531DC-3A04-485B-AF1F-4A5DD8B3D581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9/7/2016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2F3FE-34B5-4DAB-B5D8-66F8BCC186F1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6592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74320"/>
            <a:ext cx="7862150" cy="1143000"/>
          </a:xfrm>
        </p:spPr>
        <p:txBody>
          <a:bodyPr/>
          <a:lstStyle>
            <a:lvl1pPr algn="ctr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1538" y="1524000"/>
            <a:ext cx="4021670" cy="46634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2018" y="1524000"/>
            <a:ext cx="4021670" cy="46634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DBCD1-9150-4A72-A385-40C20E5C2D03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3F981-B0EB-4AAC-983C-B125CFE479E4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9/7/2016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7910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320"/>
            <a:ext cx="8754176" cy="1143000"/>
          </a:xfrm>
        </p:spPr>
        <p:txBody>
          <a:bodyPr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FA56D-4E81-48A9-BE12-387E0E31BBAA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6816C5-59E5-44D9-A088-294CC15B9BB1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9/7/2016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0952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03255-BFDF-4C65-A4D2-A15EFB11CC11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C5955-BA24-429F-BB58-166A12F64B23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9/7/2016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3061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86291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1538" y="1447800"/>
            <a:ext cx="7862912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621D6-90CA-4D93-8F73-02B6EF02B08A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1DC72-FE0E-4DCB-8B9C-13D7220F7C63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9/7/2016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0413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97425"/>
            <a:ext cx="9144000" cy="2060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447800"/>
            <a:ext cx="7890842" cy="48006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54938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7FE4A-556E-4F0F-8EF8-9344DF831A1A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90B07-6ED6-4D04-ADD0-78E07589840B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9/7/2016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0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320"/>
            <a:ext cx="8754176" cy="1143000"/>
          </a:xfrm>
        </p:spPr>
        <p:txBody>
          <a:bodyPr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44068-0B60-4D8D-91CF-7189346B3B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2D8CE-1F83-4886-BF65-9E560B3ABA53}" type="datetimeFigureOut">
              <a:rPr lang="en-US"/>
              <a:pPr>
                <a:defRPr/>
              </a:pPr>
              <a:t>9/7/2016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196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97425"/>
            <a:ext cx="9144000" cy="2060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1042988" y="214313"/>
            <a:ext cx="80962" cy="6643687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889000" y="1344613"/>
            <a:ext cx="298450" cy="431800"/>
            <a:chOff x="928662" y="1344613"/>
            <a:chExt cx="299355" cy="431901"/>
          </a:xfrm>
        </p:grpSpPr>
        <p:sp>
          <p:nvSpPr>
            <p:cNvPr id="7" name="Oval 8"/>
            <p:cNvSpPr/>
            <p:nvPr/>
          </p:nvSpPr>
          <p:spPr>
            <a:xfrm>
              <a:off x="1012117" y="13446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928662" y="1566202"/>
              <a:ext cx="210312" cy="210312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64517" y="14970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358775" y="1268413"/>
            <a:ext cx="468313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270892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59632" y="4365104"/>
            <a:ext cx="7416824" cy="78296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BE3E3-FBA9-4A38-8068-96E1B9D16047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9/7/2016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E54C5-84CF-4060-94E2-7D8BF186E08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9012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797425"/>
            <a:ext cx="9144000" cy="2060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74320"/>
            <a:ext cx="7862150" cy="1143000"/>
          </a:xfrm>
        </p:spPr>
        <p:txBody>
          <a:bodyPr/>
          <a:lstStyle>
            <a:lvl1pPr algn="ctr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1538" y="1524000"/>
            <a:ext cx="4021670" cy="46634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2018" y="1524000"/>
            <a:ext cx="4021670" cy="46634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FD1AA-1896-4767-87D2-0EC7B364A14F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87013-F41D-4181-8DFA-E480ADF98BFF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9/7/2016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1497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4797425"/>
            <a:ext cx="9144000" cy="2060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320"/>
            <a:ext cx="8754176" cy="1143000"/>
          </a:xfrm>
        </p:spPr>
        <p:txBody>
          <a:bodyPr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2258C-C830-41B1-9D5D-41DDBC360C8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50F15-2A36-49E1-A734-2E53CEA3E6AD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9/7/2016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2271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797425"/>
            <a:ext cx="9144000" cy="2060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3642B-DE18-4A77-8002-FB067A0769E5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04AFE-402E-479B-ADB7-8EC040CC8AFB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9/7/2016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3285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97425"/>
            <a:ext cx="9144000" cy="2060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86291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1538" y="1447800"/>
            <a:ext cx="7862912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F8C18-FD60-479A-B0C4-E8F3D61798E4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473CF-5DE7-494E-9EAF-57126B474536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9/7/2016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1485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83D7-A705-FA40-B4DA-5653ABE27F33}" type="datetimeFigureOut">
              <a:rPr lang="en-US" smtClean="0">
                <a:solidFill>
                  <a:prstClr val="white"/>
                </a:solidFill>
              </a:rPr>
              <a:pPr/>
              <a:t>9/7/2016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072D-13DC-B144-9C30-D0ED73C6E55A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029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88255-187A-4111-8B19-D8D2F98B24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8C63F-59B2-491C-BC01-8DD785269347}" type="datetimeFigureOut">
              <a:rPr lang="en-US"/>
              <a:pPr>
                <a:defRPr/>
              </a:pPr>
              <a:t>9/7/2016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198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16778"/>
            <a:ext cx="3672047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071538" y="1406964"/>
            <a:ext cx="3672047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71538" y="2133600"/>
            <a:ext cx="7858180" cy="3992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1C8B9-4009-4032-A703-A2113B35FF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580E9-8964-4187-B43C-94E5EF8F4EE8}" type="datetimeFigureOut">
              <a:rPr lang="en-US"/>
              <a:pPr>
                <a:defRPr/>
              </a:pPr>
              <a:t>9/7/2016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246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/>
          <p:nvPr/>
        </p:nvSpPr>
        <p:spPr>
          <a:xfrm>
            <a:off x="928694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  <a:cs typeface="+mn-cs"/>
            </a:endParaRPr>
          </a:p>
        </p:txBody>
      </p:sp>
      <p:sp>
        <p:nvSpPr>
          <p:cNvPr id="7" name="Flowchart: Process 8"/>
          <p:cNvSpPr/>
          <p:nvPr/>
        </p:nvSpPr>
        <p:spPr>
          <a:xfrm rot="19468671">
            <a:off x="563563" y="954088"/>
            <a:ext cx="685800" cy="204787"/>
          </a:xfrm>
          <a:prstGeom prst="flowChartProcess">
            <a:avLst/>
          </a:prstGeom>
          <a:solidFill>
            <a:schemeClr val="accent3">
              <a:lumMod val="20000"/>
              <a:lumOff val="80000"/>
              <a:alpha val="27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Flowchart: Process 9"/>
          <p:cNvSpPr/>
          <p:nvPr/>
        </p:nvSpPr>
        <p:spPr>
          <a:xfrm rot="2103354" flipH="1">
            <a:off x="5143500" y="984250"/>
            <a:ext cx="649288" cy="204788"/>
          </a:xfrm>
          <a:prstGeom prst="flowChartProcess">
            <a:avLst/>
          </a:prstGeom>
          <a:solidFill>
            <a:schemeClr val="accent3">
              <a:lumMod val="20000"/>
              <a:lumOff val="80000"/>
              <a:alpha val="27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Flowchart: Process 10"/>
          <p:cNvSpPr/>
          <p:nvPr/>
        </p:nvSpPr>
        <p:spPr>
          <a:xfrm rot="21222350" flipH="1">
            <a:off x="2857500" y="5581650"/>
            <a:ext cx="649288" cy="204788"/>
          </a:xfrm>
          <a:prstGeom prst="flowChartProcess">
            <a:avLst/>
          </a:prstGeom>
          <a:solidFill>
            <a:schemeClr val="accent3">
              <a:lumMod val="20000"/>
              <a:lumOff val="80000"/>
              <a:alpha val="27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4894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4894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5929313" y="3429000"/>
            <a:ext cx="2714625" cy="228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84EDDCC-20E0-4F96-85BA-7196A45836D7}" type="datetimeFigureOut">
              <a:rPr lang="en-US"/>
              <a:pPr>
                <a:defRPr/>
              </a:pPr>
              <a:t>9/7/2016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2AC44EF-161C-4420-994A-142F508CAA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18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53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214313"/>
            <a:ext cx="9144000" cy="585787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79388" y="274637"/>
            <a:ext cx="8755062" cy="106997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042988" y="1409684"/>
            <a:ext cx="7891462" cy="483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1029" name="TextBox 13"/>
          <p:cNvSpPr txBox="1">
            <a:spLocks noChangeArrowheads="1"/>
          </p:cNvSpPr>
          <p:nvPr/>
        </p:nvSpPr>
        <p:spPr bwMode="auto">
          <a:xfrm>
            <a:off x="-36512" y="5229200"/>
            <a:ext cx="15621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C00000"/>
                </a:solidFill>
                <a:latin typeface="Gill Sans MT" pitchFamily="34" charset="0"/>
              </a:rPr>
              <a:t>David </a:t>
            </a:r>
            <a:r>
              <a:rPr lang="en-US" altLang="en-US" sz="1200" dirty="0" err="1">
                <a:solidFill>
                  <a:srgbClr val="C00000"/>
                </a:solidFill>
                <a:latin typeface="Gill Sans MT" pitchFamily="34" charset="0"/>
              </a:rPr>
              <a:t>Groep</a:t>
            </a:r>
            <a:endParaRPr lang="en-US" altLang="en-US" sz="1200" dirty="0">
              <a:solidFill>
                <a:srgbClr val="C00000"/>
              </a:solidFill>
              <a:latin typeface="Gill Sans MT" pitchFamily="34" charset="0"/>
            </a:endParaRPr>
          </a:p>
          <a:p>
            <a:pPr eaLnBrk="1" hangingPunct="1"/>
            <a:r>
              <a:rPr lang="en-US" altLang="en-US" sz="1200" dirty="0" smtClean="0">
                <a:solidFill>
                  <a:srgbClr val="C00000"/>
                </a:solidFill>
                <a:latin typeface="Gill Sans MT" pitchFamily="34" charset="0"/>
              </a:rPr>
              <a:t>Nikhef</a:t>
            </a:r>
            <a:r>
              <a:rPr lang="en-US" altLang="en-US" sz="1200" dirty="0">
                <a:solidFill>
                  <a:srgbClr val="C00000"/>
                </a:solidFill>
                <a:latin typeface="Gill Sans MT" pitchFamily="34" charset="0"/>
              </a:rPr>
              <a:t/>
            </a:r>
            <a:br>
              <a:rPr lang="en-US" altLang="en-US" sz="1200" dirty="0">
                <a:solidFill>
                  <a:srgbClr val="C00000"/>
                </a:solidFill>
                <a:latin typeface="Gill Sans MT" pitchFamily="34" charset="0"/>
              </a:rPr>
            </a:br>
            <a:r>
              <a:rPr lang="en-US" altLang="en-US" sz="1200" dirty="0" smtClean="0">
                <a:solidFill>
                  <a:srgbClr val="C00000"/>
                </a:solidFill>
                <a:latin typeface="Gill Sans MT" pitchFamily="34" charset="0"/>
              </a:rPr>
              <a:t>Amsterdam</a:t>
            </a:r>
            <a:endParaRPr lang="en-US" altLang="en-US" sz="1200" dirty="0">
              <a:solidFill>
                <a:srgbClr val="C00000"/>
              </a:solidFill>
              <a:latin typeface="Gill Sans MT" pitchFamily="34" charset="0"/>
            </a:endParaRPr>
          </a:p>
          <a:p>
            <a:pPr eaLnBrk="1" hangingPunct="1"/>
            <a:r>
              <a:rPr lang="en-US" altLang="en-US" sz="1200" i="1" dirty="0" smtClean="0">
                <a:solidFill>
                  <a:srgbClr val="C00000"/>
                </a:solidFill>
                <a:latin typeface="Gill Sans MT" pitchFamily="34" charset="0"/>
              </a:rPr>
              <a:t>PDP </a:t>
            </a:r>
            <a:r>
              <a:rPr lang="en-US" altLang="en-US" sz="1200" i="1" dirty="0" err="1" smtClean="0">
                <a:solidFill>
                  <a:srgbClr val="C00000"/>
                </a:solidFill>
                <a:latin typeface="Gill Sans MT" pitchFamily="34" charset="0"/>
              </a:rPr>
              <a:t>programme</a:t>
            </a:r>
            <a:endParaRPr lang="en-US" altLang="en-US" sz="1200" i="1" dirty="0">
              <a:solidFill>
                <a:srgbClr val="C00000"/>
              </a:solidFill>
              <a:latin typeface="Gill Sans MT" pitchFamily="34" charset="0"/>
            </a:endParaRPr>
          </a:p>
          <a:p>
            <a:pPr eaLnBrk="1" hangingPunct="1"/>
            <a:endParaRPr lang="en-US" altLang="en-US" sz="1200" dirty="0">
              <a:solidFill>
                <a:srgbClr val="C00000"/>
              </a:solidFill>
              <a:latin typeface="Gill Sans MT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072206"/>
            <a:ext cx="9144000" cy="785794"/>
          </a:xfrm>
          <a:prstGeom prst="rect">
            <a:avLst/>
          </a:prstGeom>
          <a:gradFill>
            <a:gsLst>
              <a:gs pos="0">
                <a:srgbClr val="FF0000">
                  <a:alpha val="79000"/>
                </a:srgbClr>
              </a:gs>
              <a:gs pos="50000">
                <a:srgbClr val="FF0000"/>
              </a:gs>
              <a:gs pos="100000">
                <a:srgbClr val="FF0000">
                  <a:alpha val="62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Isosceles Triangle 12"/>
          <p:cNvSpPr/>
          <p:nvPr/>
        </p:nvSpPr>
        <p:spPr>
          <a:xfrm flipV="1">
            <a:off x="0" y="6072188"/>
            <a:ext cx="9144000" cy="4286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5626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 i="0">
                <a:solidFill>
                  <a:schemeClr val="bg1"/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613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 i="0">
                <a:solidFill>
                  <a:schemeClr val="bg1"/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3015E1B2-351D-4A7D-BA20-60E4F7E89D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2928938" y="6305550"/>
            <a:ext cx="2633662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 i="0">
                <a:solidFill>
                  <a:schemeClr val="bg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C1A4B1AA-EF23-4EA4-99E1-46FE7C210060}" type="datetimeFigureOut">
              <a:rPr lang="en-US"/>
              <a:pPr>
                <a:defRPr/>
              </a:pPr>
              <a:t>9/7/2016</a:t>
            </a:fld>
            <a:endParaRPr lang="en-US"/>
          </a:p>
        </p:txBody>
      </p:sp>
      <p:grpSp>
        <p:nvGrpSpPr>
          <p:cNvPr id="1037" name="Group 1"/>
          <p:cNvGrpSpPr>
            <a:grpSpLocks/>
          </p:cNvGrpSpPr>
          <p:nvPr/>
        </p:nvGrpSpPr>
        <p:grpSpPr bwMode="auto">
          <a:xfrm>
            <a:off x="455613" y="1484784"/>
            <a:ext cx="300037" cy="431800"/>
            <a:chOff x="928662" y="1344613"/>
            <a:chExt cx="299355" cy="431901"/>
          </a:xfrm>
        </p:grpSpPr>
        <p:sp>
          <p:nvSpPr>
            <p:cNvPr id="17" name="Oval 8"/>
            <p:cNvSpPr/>
            <p:nvPr/>
          </p:nvSpPr>
          <p:spPr>
            <a:xfrm>
              <a:off x="1012117" y="13446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Oval 7"/>
            <p:cNvSpPr/>
            <p:nvPr/>
          </p:nvSpPr>
          <p:spPr>
            <a:xfrm>
              <a:off x="928662" y="1566202"/>
              <a:ext cx="210312" cy="210312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Oval 8"/>
            <p:cNvSpPr/>
            <p:nvPr/>
          </p:nvSpPr>
          <p:spPr>
            <a:xfrm>
              <a:off x="1164517" y="14970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1038" name="Picture 24" descr="H:\Home\davidg\Nikhef\AdminFormalities\Logo2014\logo-final\Nikhef-200x88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6281738"/>
            <a:ext cx="1047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35" r:id="rId2"/>
    <p:sldLayoutId id="214748374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6" r:id="rId9"/>
    <p:sldLayoutId id="2147483741" r:id="rId10"/>
    <p:sldLayoutId id="2147483742" r:id="rId11"/>
    <p:sldLayoutId id="2147483743" r:id="rId12"/>
    <p:sldLayoutId id="2147483747" r:id="rId13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9pPr>
      <a:extLst/>
    </p:titleStyle>
    <p:bodyStyle>
      <a:lvl1pPr marL="365125" indent="-282575" algn="l" rtl="0" eaLnBrk="1" fontAlgn="base" hangingPunct="1">
        <a:spcBef>
          <a:spcPts val="600"/>
        </a:spcBef>
        <a:spcAft>
          <a:spcPct val="0"/>
        </a:spcAft>
        <a:buClr>
          <a:srgbClr val="FF0000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1" fontAlgn="base" hangingPunct="1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1" fontAlgn="base" hangingPunct="1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1" fontAlgn="base" hangingPunct="1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 defTabSz="457200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ern="0">
                <a:latin typeface="Calibri"/>
                <a:sym typeface="Calibri"/>
              </a:rPr>
              <a:pPr defTabSz="457200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ern="0"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0332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  <p:sldLayoutId id="2147483767" r:id="rId18"/>
    <p:sldLayoutId id="2147483768" r:id="rId19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 defTabSz="457200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ern="0">
                <a:latin typeface="Calibri"/>
                <a:sym typeface="Calibri"/>
              </a:rPr>
              <a:pPr defTabSz="457200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ern="0"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7557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  <p:sldLayoutId id="2147483788" r:id="rId19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214313"/>
            <a:ext cx="9144000" cy="585787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79388" y="274638"/>
            <a:ext cx="8755062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042988" y="1447800"/>
            <a:ext cx="789146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9" name="TextBox 13"/>
          <p:cNvSpPr txBox="1">
            <a:spLocks noChangeArrowheads="1"/>
          </p:cNvSpPr>
          <p:nvPr/>
        </p:nvSpPr>
        <p:spPr bwMode="auto">
          <a:xfrm>
            <a:off x="0" y="5072063"/>
            <a:ext cx="15621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1200" smtClean="0">
                <a:solidFill>
                  <a:srgbClr val="C00000"/>
                </a:solidFill>
                <a:latin typeface="Gill Sans MT" pitchFamily="34" charset="0"/>
              </a:rPr>
              <a:t>David Groep</a:t>
            </a:r>
          </a:p>
          <a:p>
            <a:pPr eaLnBrk="1" hangingPunct="1">
              <a:defRPr/>
            </a:pPr>
            <a:r>
              <a:rPr lang="en-US" altLang="en-US" sz="1200" smtClean="0">
                <a:solidFill>
                  <a:srgbClr val="C00000"/>
                </a:solidFill>
                <a:latin typeface="Gill Sans MT" pitchFamily="34" charset="0"/>
              </a:rPr>
              <a:t>Nikhef</a:t>
            </a:r>
            <a:br>
              <a:rPr lang="en-US" altLang="en-US" sz="1200" smtClean="0">
                <a:solidFill>
                  <a:srgbClr val="C00000"/>
                </a:solidFill>
                <a:latin typeface="Gill Sans MT" pitchFamily="34" charset="0"/>
              </a:rPr>
            </a:br>
            <a:r>
              <a:rPr lang="en-US" altLang="en-US" sz="1200" smtClean="0">
                <a:solidFill>
                  <a:srgbClr val="C00000"/>
                </a:solidFill>
                <a:latin typeface="Gill Sans MT" pitchFamily="34" charset="0"/>
              </a:rPr>
              <a:t>Amsterdam</a:t>
            </a:r>
          </a:p>
          <a:p>
            <a:pPr eaLnBrk="1" hangingPunct="1">
              <a:defRPr/>
            </a:pPr>
            <a:r>
              <a:rPr lang="en-US" altLang="en-US" sz="1200" i="1" smtClean="0">
                <a:solidFill>
                  <a:srgbClr val="C00000"/>
                </a:solidFill>
                <a:latin typeface="Gill Sans MT" pitchFamily="34" charset="0"/>
              </a:rPr>
              <a:t>PDP &amp; Grid</a:t>
            </a:r>
          </a:p>
          <a:p>
            <a:pPr eaLnBrk="1" hangingPunct="1">
              <a:defRPr/>
            </a:pPr>
            <a:endParaRPr lang="en-US" altLang="en-US" sz="1200" smtClean="0">
              <a:solidFill>
                <a:srgbClr val="C00000"/>
              </a:solidFill>
              <a:latin typeface="Gill Sans MT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072206"/>
            <a:ext cx="9144000" cy="785794"/>
          </a:xfrm>
          <a:prstGeom prst="rect">
            <a:avLst/>
          </a:prstGeom>
          <a:gradFill>
            <a:gsLst>
              <a:gs pos="0">
                <a:srgbClr val="FF0000">
                  <a:alpha val="79000"/>
                </a:srgbClr>
              </a:gs>
              <a:gs pos="50000">
                <a:srgbClr val="FF0000"/>
              </a:gs>
              <a:gs pos="100000">
                <a:srgbClr val="FF0000">
                  <a:alpha val="62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Isosceles Triangle 12"/>
          <p:cNvSpPr/>
          <p:nvPr/>
        </p:nvSpPr>
        <p:spPr>
          <a:xfrm flipV="1">
            <a:off x="0" y="6072188"/>
            <a:ext cx="9144000" cy="4286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5626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 i="0">
                <a:solidFill>
                  <a:schemeClr val="bg1"/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613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 i="0">
                <a:solidFill>
                  <a:schemeClr val="bg1"/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1290EB68-8B8E-424B-86DC-D23831A9355B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2928938" y="6305550"/>
            <a:ext cx="2633662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 i="0">
                <a:solidFill>
                  <a:schemeClr val="bg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5351725B-9538-490C-898D-41EAB95F2C31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9/7/2016</a:t>
            </a:fld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037" name="Group 1"/>
          <p:cNvGrpSpPr>
            <a:grpSpLocks/>
          </p:cNvGrpSpPr>
          <p:nvPr/>
        </p:nvGrpSpPr>
        <p:grpSpPr bwMode="auto">
          <a:xfrm>
            <a:off x="455613" y="1344613"/>
            <a:ext cx="300037" cy="431800"/>
            <a:chOff x="928662" y="1344613"/>
            <a:chExt cx="299355" cy="431901"/>
          </a:xfrm>
        </p:grpSpPr>
        <p:sp>
          <p:nvSpPr>
            <p:cNvPr id="17" name="Oval 8"/>
            <p:cNvSpPr/>
            <p:nvPr/>
          </p:nvSpPr>
          <p:spPr>
            <a:xfrm>
              <a:off x="1012117" y="13446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Oval 7"/>
            <p:cNvSpPr/>
            <p:nvPr/>
          </p:nvSpPr>
          <p:spPr>
            <a:xfrm>
              <a:off x="928662" y="1566202"/>
              <a:ext cx="210312" cy="210312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Oval 8"/>
            <p:cNvSpPr/>
            <p:nvPr/>
          </p:nvSpPr>
          <p:spPr>
            <a:xfrm>
              <a:off x="1164517" y="14970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1038" name="Picture 24" descr="H:\Home\davidg\Nikhef\AdminFormalities\Logo2014\logo-final\Nikhef-200x88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6281738"/>
            <a:ext cx="1047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313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9pPr>
      <a:extLst/>
    </p:titleStyle>
    <p:bodyStyle>
      <a:lvl1pPr marL="365125" indent="-282575" algn="l" rtl="0" eaLnBrk="1" fontAlgn="base" hangingPunct="1">
        <a:spcBef>
          <a:spcPts val="600"/>
        </a:spcBef>
        <a:spcAft>
          <a:spcPct val="0"/>
        </a:spcAft>
        <a:buClr>
          <a:srgbClr val="FF0000"/>
        </a:buClr>
        <a:buSzPct val="80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1" fontAlgn="base" hangingPunct="1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1" fontAlgn="base" hangingPunct="1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1" fontAlgn="base" hangingPunct="1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4.png"/><Relationship Id="rId5" Type="http://schemas.openxmlformats.org/officeDocument/2006/relationships/image" Target="../media/image53.wmf"/><Relationship Id="rId4" Type="http://schemas.openxmlformats.org/officeDocument/2006/relationships/image" Target="../media/image52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11" Type="http://schemas.openxmlformats.org/officeDocument/2006/relationships/image" Target="../media/image67.jpeg"/><Relationship Id="rId5" Type="http://schemas.openxmlformats.org/officeDocument/2006/relationships/image" Target="../media/image61.pn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lastic.co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security@nikhef.nl" TargetMode="External"/><Relationship Id="rId2" Type="http://schemas.openxmlformats.org/officeDocument/2006/relationships/hyperlink" Target="https://wiki.nikhef.nl/grid/HvABigDataVisualisation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15.t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image" Target="../media/image6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1925" y="360363"/>
            <a:ext cx="7407275" cy="162847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4400" dirty="0" smtClean="0"/>
              <a:t>Showing </a:t>
            </a:r>
            <a:r>
              <a:rPr lang="en-GB" sz="4400" dirty="0" smtClean="0"/>
              <a:t>More Big </a:t>
            </a:r>
            <a:r>
              <a:rPr lang="en-GB" sz="4400" dirty="0" smtClean="0"/>
              <a:t>Data</a:t>
            </a:r>
            <a:endParaRPr lang="en-GB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4149080"/>
            <a:ext cx="7407275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GB" sz="2000" i="1" dirty="0" err="1" smtClean="0"/>
              <a:t>HvA</a:t>
            </a:r>
            <a:r>
              <a:rPr lang="en-GB" sz="2000" i="1" dirty="0" smtClean="0"/>
              <a:t> induction session </a:t>
            </a:r>
            <a:r>
              <a:rPr lang="en-GB" sz="2000" i="1" dirty="0" smtClean="0"/>
              <a:t>September 2016</a:t>
            </a:r>
            <a:endParaRPr lang="en-GB" sz="2000" i="1" dirty="0" smtClean="0"/>
          </a:p>
          <a:p>
            <a:pPr eaLnBrk="1" hangingPunct="1">
              <a:defRPr/>
            </a:pPr>
            <a:r>
              <a:rPr lang="en-GB" sz="2000" i="1" dirty="0" smtClean="0"/>
              <a:t>David </a:t>
            </a:r>
            <a:r>
              <a:rPr lang="en-GB" sz="2000" i="1" dirty="0" err="1" smtClean="0"/>
              <a:t>Groep</a:t>
            </a:r>
            <a:r>
              <a:rPr lang="en-GB" sz="2000" i="1" dirty="0" smtClean="0"/>
              <a:t>, Nikhef</a:t>
            </a:r>
          </a:p>
        </p:txBody>
      </p:sp>
      <p:pic>
        <p:nvPicPr>
          <p:cNvPr id="5128" name="Picture 8" descr="H:\Home\davidg\Nikhef\AdminFormalities\Logo2014\logo-final\logo-nikhef-2015-compact.svg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085185"/>
            <a:ext cx="1323887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2"/>
          <p:cNvSpPr txBox="1">
            <a:spLocks/>
          </p:cNvSpPr>
          <p:nvPr/>
        </p:nvSpPr>
        <p:spPr bwMode="auto">
          <a:xfrm>
            <a:off x="1403648" y="2636912"/>
            <a:ext cx="7407275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>
            <a:lvl1pPr marL="27432" indent="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Wingdings 2" pitchFamily="18" charset="2"/>
              <a:buNone/>
              <a:defRPr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32D2E"/>
              </a:buClr>
              <a:buFont typeface="Wingdings 2" pitchFamily="18" charset="2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defRPr/>
            </a:pPr>
            <a:r>
              <a:rPr lang="en-GB" i="1" dirty="0" smtClean="0"/>
              <a:t>Towards visualisation of </a:t>
            </a:r>
            <a:r>
              <a:rPr lang="en-GB" i="1" dirty="0" smtClean="0"/>
              <a:t>compute clusters</a:t>
            </a:r>
            <a:r>
              <a:rPr lang="en-GB" i="1" dirty="0" smtClean="0"/>
              <a:t/>
            </a:r>
            <a:br>
              <a:rPr lang="en-GB" i="1" dirty="0" smtClean="0"/>
            </a:br>
            <a:r>
              <a:rPr lang="en-GB" i="1" dirty="0" smtClean="0"/>
              <a:t>in a mixed-purpose ELK Analytics Cluster</a:t>
            </a:r>
            <a:endParaRPr lang="en-GB" i="1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http://archive.isgtw.org/images/2010/WLC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6" r="6990"/>
          <a:stretch/>
        </p:blipFill>
        <p:spPr bwMode="auto">
          <a:xfrm>
            <a:off x="-10856" y="183953"/>
            <a:ext cx="9154855" cy="667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8015" y="620688"/>
            <a:ext cx="8199681" cy="3693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prstClr val="white">
                    <a:lumMod val="95000"/>
                  </a:prstClr>
                </a:solidFill>
                <a:latin typeface="Gill Sans MT"/>
                <a:cs typeface="Arial" pitchFamily="34" charset="0"/>
              </a:rPr>
              <a:t>Organisations</a:t>
            </a:r>
            <a:r>
              <a:rPr lang="en-US" b="1" dirty="0" smtClean="0">
                <a:solidFill>
                  <a:prstClr val="white">
                    <a:lumMod val="95000"/>
                  </a:prstClr>
                </a:solidFill>
                <a:latin typeface="Gill Sans MT"/>
                <a:cs typeface="Arial" pitchFamily="34" charset="0"/>
              </a:rPr>
              <a:t> participating in the global collaboration of e-Infrastructures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83768" y="2492896"/>
            <a:ext cx="6156942" cy="2062103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b="1" i="1" u="sng" dirty="0" smtClean="0">
                <a:solidFill>
                  <a:prstClr val="white">
                    <a:lumMod val="75000"/>
                  </a:prstClr>
                </a:solidFill>
                <a:latin typeface="Gill Sans MT"/>
                <a:cs typeface="Arial" pitchFamily="34" charset="0"/>
              </a:rPr>
              <a:t>Even just for wLCG, supporting the CERN LHC </a:t>
            </a:r>
            <a:r>
              <a:rPr lang="en-US" b="1" i="1" u="sng" dirty="0" err="1" smtClean="0">
                <a:solidFill>
                  <a:prstClr val="white">
                    <a:lumMod val="75000"/>
                  </a:prstClr>
                </a:solidFill>
                <a:latin typeface="Gill Sans MT"/>
                <a:cs typeface="Arial" pitchFamily="34" charset="0"/>
              </a:rPr>
              <a:t>programme</a:t>
            </a:r>
            <a:endParaRPr lang="en-US" b="1" i="1" u="sng" dirty="0" smtClean="0">
              <a:solidFill>
                <a:prstClr val="white">
                  <a:lumMod val="75000"/>
                </a:prstClr>
              </a:solidFill>
              <a:latin typeface="Gill Sans MT"/>
              <a:cs typeface="Arial" pitchFamily="34" charset="0"/>
            </a:endParaRPr>
          </a:p>
          <a:p>
            <a:r>
              <a:rPr lang="en-US" b="1" dirty="0" smtClean="0">
                <a:solidFill>
                  <a:prstClr val="white">
                    <a:lumMod val="95000"/>
                  </a:prstClr>
                </a:solidFill>
                <a:latin typeface="Gill Sans MT"/>
                <a:cs typeface="Arial" pitchFamily="34" charset="0"/>
              </a:rPr>
              <a:t>More than 200 independent institutes with end-users</a:t>
            </a:r>
          </a:p>
          <a:p>
            <a:r>
              <a:rPr lang="en-US" b="1" dirty="0" smtClean="0">
                <a:solidFill>
                  <a:prstClr val="white">
                    <a:lumMod val="95000"/>
                  </a:prstClr>
                </a:solidFill>
                <a:latin typeface="Gill Sans MT"/>
                <a:cs typeface="Arial" pitchFamily="34" charset="0"/>
              </a:rPr>
              <a:t>More than 50 countries &amp; regions</a:t>
            </a:r>
          </a:p>
          <a:p>
            <a:r>
              <a:rPr lang="en-US" b="1" dirty="0" smtClean="0">
                <a:solidFill>
                  <a:prstClr val="white">
                    <a:lumMod val="95000"/>
                  </a:prstClr>
                </a:solidFill>
                <a:latin typeface="Gill Sans MT"/>
                <a:cs typeface="Arial" pitchFamily="34" charset="0"/>
              </a:rPr>
              <a:t>More than 300 service </a:t>
            </a:r>
            <a:r>
              <a:rPr lang="en-US" b="1" dirty="0" err="1" smtClean="0">
                <a:solidFill>
                  <a:prstClr val="white">
                    <a:lumMod val="95000"/>
                  </a:prstClr>
                </a:solidFill>
                <a:latin typeface="Gill Sans MT"/>
                <a:cs typeface="Arial" pitchFamily="34" charset="0"/>
              </a:rPr>
              <a:t>centres</a:t>
            </a:r>
            <a:endParaRPr lang="en-US" b="1" dirty="0">
              <a:solidFill>
                <a:prstClr val="white">
                  <a:lumMod val="95000"/>
                </a:prstClr>
              </a:solidFill>
              <a:latin typeface="Gill Sans MT"/>
              <a:cs typeface="Arial" pitchFamily="34" charset="0"/>
            </a:endParaRPr>
          </a:p>
          <a:p>
            <a:r>
              <a:rPr lang="en-US" b="1" dirty="0" smtClean="0">
                <a:solidFill>
                  <a:prstClr val="white">
                    <a:lumMod val="95000"/>
                  </a:prstClr>
                </a:solidFill>
                <a:latin typeface="Gill Sans MT"/>
                <a:cs typeface="Arial" pitchFamily="34" charset="0"/>
              </a:rPr>
              <a:t>Handful regional ‘service coordination </a:t>
            </a:r>
            <a:r>
              <a:rPr lang="en-US" b="1" dirty="0" err="1" smtClean="0">
                <a:solidFill>
                  <a:prstClr val="white">
                    <a:lumMod val="95000"/>
                  </a:prstClr>
                </a:solidFill>
                <a:latin typeface="Gill Sans MT"/>
                <a:cs typeface="Arial" pitchFamily="34" charset="0"/>
              </a:rPr>
              <a:t>organisations’</a:t>
            </a:r>
            <a:endParaRPr lang="en-US" b="1" dirty="0">
              <a:solidFill>
                <a:prstClr val="white">
                  <a:lumMod val="95000"/>
                </a:prstClr>
              </a:solidFill>
              <a:latin typeface="Gill Sans MT"/>
              <a:cs typeface="Arial" pitchFamily="34" charset="0"/>
            </a:endParaRPr>
          </a:p>
          <a:p>
            <a:r>
              <a:rPr lang="en-US" b="1" dirty="0">
                <a:solidFill>
                  <a:prstClr val="white">
                    <a:lumMod val="95000"/>
                  </a:prstClr>
                </a:solidFill>
                <a:latin typeface="Gill Sans MT"/>
                <a:cs typeface="Arial" pitchFamily="34" charset="0"/>
              </a:rPr>
              <a:t>5</a:t>
            </a:r>
            <a:r>
              <a:rPr lang="en-US" b="1" dirty="0" smtClean="0">
                <a:solidFill>
                  <a:prstClr val="white">
                    <a:lumMod val="95000"/>
                  </a:prstClr>
                </a:solidFill>
                <a:latin typeface="Gill Sans MT"/>
                <a:cs typeface="Arial" pitchFamily="34" charset="0"/>
              </a:rPr>
              <a:t>00 </a:t>
            </a:r>
            <a:r>
              <a:rPr lang="en-US" b="1" dirty="0" smtClean="0">
                <a:solidFill>
                  <a:prstClr val="white">
                    <a:lumMod val="95000"/>
                  </a:prstClr>
                </a:solidFill>
                <a:latin typeface="Gill Sans MT"/>
                <a:cs typeface="Arial" pitchFamily="34" charset="0"/>
              </a:rPr>
              <a:t>000 CPU cores, </a:t>
            </a:r>
            <a:r>
              <a:rPr lang="en-US" b="1" dirty="0">
                <a:solidFill>
                  <a:prstClr val="white">
                    <a:lumMod val="95000"/>
                  </a:prstClr>
                </a:solidFill>
                <a:latin typeface="Gill Sans MT"/>
                <a:cs typeface="Arial" pitchFamily="34" charset="0"/>
              </a:rPr>
              <a:t>2</a:t>
            </a:r>
            <a:r>
              <a:rPr lang="en-US" b="1" dirty="0" smtClean="0">
                <a:solidFill>
                  <a:prstClr val="white">
                    <a:lumMod val="95000"/>
                  </a:prstClr>
                </a:solidFill>
                <a:latin typeface="Gill Sans MT"/>
                <a:cs typeface="Arial" pitchFamily="34" charset="0"/>
              </a:rPr>
              <a:t>00+PByte storage</a:t>
            </a:r>
          </a:p>
          <a:p>
            <a:r>
              <a:rPr lang="en-US" sz="2000" b="1" dirty="0" smtClean="0">
                <a:solidFill>
                  <a:prstClr val="white">
                    <a:lumMod val="95000"/>
                  </a:prstClr>
                </a:solidFill>
                <a:latin typeface="Gill Sans MT"/>
                <a:cs typeface="Arial" pitchFamily="34" charset="0"/>
              </a:rPr>
              <a:t>One independent ‘policy-bridge’ PKI</a:t>
            </a:r>
          </a:p>
        </p:txBody>
      </p:sp>
      <p:pic>
        <p:nvPicPr>
          <p:cNvPr id="8" name="Picture 7" descr="H:\Home\davidg\Template\Logos\wLCG\WLCG-Logo-Comp2L-B-M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197" y="3241502"/>
            <a:ext cx="578499" cy="47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https://upload.wikimedia.org/wikipedia/en/a/a0/Open_Science_Grid%28Small_Logo%29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205791"/>
            <a:ext cx="923995" cy="46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6" descr="H:\Home\davidg\Template\Logos\EGI-logo-large01-transp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869160"/>
            <a:ext cx="666074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8" descr="https://www.xsede.org/image/image_gallery?uuid=c0ae4cfa-fa0e-4546-8b02-3305bf2a99cc&amp;groupId=10157&amp;t=136925842699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51" y="4967354"/>
            <a:ext cx="1214485" cy="46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0" descr="http://www.prace-ri.eu/IMG/png/prace-logo-transparent-16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37" y="4204542"/>
            <a:ext cx="798806" cy="54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:\Home\davidg\Template\Logos\PRAGMA-logo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97" y="3356992"/>
            <a:ext cx="923921" cy="70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0" y="177723"/>
            <a:ext cx="3062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solidFill>
                  <a:prstClr val="white">
                    <a:lumMod val="50000"/>
                  </a:prstClr>
                </a:solidFill>
                <a:latin typeface="Gill Sans MT"/>
                <a:cs typeface="Arial" pitchFamily="34" charset="0"/>
              </a:rPr>
              <a:t>Image source: joint CERN (wLCG) and EGI</a:t>
            </a:r>
            <a:endParaRPr lang="en-US" sz="1200" b="1" i="1" dirty="0">
              <a:solidFill>
                <a:prstClr val="white">
                  <a:lumMod val="50000"/>
                </a:prstClr>
              </a:solidFill>
              <a:latin typeface="Gill Sans M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53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davideangheleddu.weebly.com/uploads/3/8/5/5/38555661/3608375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9225"/>
            <a:ext cx="9144000" cy="547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45902" y="6515471"/>
            <a:ext cx="2366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Image source: CERN, Atlas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81673" y="323364"/>
            <a:ext cx="9026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Atlas: ~50 </a:t>
            </a:r>
            <a:r>
              <a:rPr lang="en-US" b="1" dirty="0" err="1" smtClean="0">
                <a:solidFill>
                  <a:srgbClr val="800000"/>
                </a:solidFill>
              </a:rPr>
              <a:t>TByte</a:t>
            </a:r>
            <a:r>
              <a:rPr lang="en-US" b="1" dirty="0" smtClean="0">
                <a:solidFill>
                  <a:srgbClr val="800000"/>
                </a:solidFill>
              </a:rPr>
              <a:t>/day raw data to tape; 1000 </a:t>
            </a:r>
            <a:r>
              <a:rPr lang="en-US" b="1" dirty="0" err="1" smtClean="0">
                <a:solidFill>
                  <a:srgbClr val="800000"/>
                </a:solidFill>
              </a:rPr>
              <a:t>TByte</a:t>
            </a:r>
            <a:r>
              <a:rPr lang="en-US" b="1" dirty="0" smtClean="0">
                <a:solidFill>
                  <a:srgbClr val="800000"/>
                </a:solidFill>
              </a:rPr>
              <a:t>/day processed data transfers  </a:t>
            </a:r>
            <a:endParaRPr lang="en-US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56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‘as in Large’ Data</a:t>
            </a:r>
            <a:endParaRPr lang="en-US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72749"/>
            <a:ext cx="7704856" cy="51365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96336" y="122811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800000"/>
                </a:solidFill>
              </a:rPr>
              <a:t>Atlas only</a:t>
            </a:r>
            <a:endParaRPr lang="en-US" i="1" dirty="0">
              <a:solidFill>
                <a:srgbClr val="8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01895" y="6488668"/>
            <a:ext cx="3942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http://dashb-atlas-ddm.cern.ch/ddm2</a:t>
            </a:r>
          </a:p>
        </p:txBody>
      </p:sp>
    </p:spTree>
    <p:extLst>
      <p:ext uri="{BB962C8B-B14F-4D97-AF65-F5344CB8AC3E}">
        <p14:creationId xmlns:p14="http://schemas.microsoft.com/office/powerpoint/2010/main" val="95879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FF0056E-D8A2-4142-93E1-A15CDA68722F}" type="slidenum">
              <a:rPr lang="en-GB" sz="1200" b="1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GB" sz="1200" b="1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3425" y="1436688"/>
            <a:ext cx="1220788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Rectangle 3"/>
          <p:cNvSpPr>
            <a:spLocks noGrp="1" noChangeArrowheads="1"/>
          </p:cNvSpPr>
          <p:nvPr>
            <p:ph type="title"/>
          </p:nvPr>
        </p:nvSpPr>
        <p:spPr>
          <a:xfrm>
            <a:off x="251520" y="188640"/>
            <a:ext cx="8736905" cy="6858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600" dirty="0" smtClean="0"/>
              <a:t>Shared e-Infrastructure</a:t>
            </a:r>
            <a:endParaRPr lang="en-GB" sz="3600" dirty="0" smtClean="0"/>
          </a:p>
        </p:txBody>
      </p:sp>
      <p:sp>
        <p:nvSpPr>
          <p:cNvPr id="10246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2000" dirty="0" smtClean="0"/>
              <a:t>&gt;27</a:t>
            </a:r>
            <a:r>
              <a:rPr lang="en-US" sz="2000" dirty="0" smtClean="0"/>
              <a:t>0  communities</a:t>
            </a:r>
            <a:br>
              <a:rPr lang="en-US" sz="2000" dirty="0" smtClean="0"/>
            </a:br>
            <a:r>
              <a:rPr lang="en-US" sz="2000" dirty="0" smtClean="0"/>
              <a:t>from many different domains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900" dirty="0" smtClean="0"/>
              <a:t>Astronomy</a:t>
            </a:r>
            <a:r>
              <a:rPr lang="en-US" sz="1900" dirty="0" smtClean="0"/>
              <a:t> &amp; Astrophysics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900" dirty="0" smtClean="0"/>
              <a:t>Civil Protection</a:t>
            </a:r>
            <a:endParaRPr lang="en-GB" sz="1900" dirty="0" smtClean="0"/>
          </a:p>
          <a:p>
            <a:pPr lvl="1" eaLnBrk="1" hangingPunct="1">
              <a:lnSpc>
                <a:spcPct val="90000"/>
              </a:lnSpc>
            </a:pPr>
            <a:r>
              <a:rPr lang="en-GB" sz="1900" dirty="0" smtClean="0"/>
              <a:t>Computational Chemistry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900" dirty="0" smtClean="0"/>
              <a:t>Comp. Fluid Dynamics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900" dirty="0" smtClean="0"/>
              <a:t>Computer Science/Tools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900" dirty="0" smtClean="0"/>
              <a:t>Condensed Matter Physics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900" dirty="0" smtClean="0"/>
              <a:t>Earth Sciences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900" dirty="0" smtClean="0"/>
              <a:t>Fusion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900" dirty="0" smtClean="0"/>
              <a:t>High Energy Physics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900" dirty="0" smtClean="0"/>
              <a:t>Life Sciences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900" dirty="0" smtClean="0"/>
              <a:t>…</a:t>
            </a:r>
            <a:endParaRPr lang="en-GB" sz="1900" dirty="0" smtClean="0"/>
          </a:p>
        </p:txBody>
      </p:sp>
      <p:pic>
        <p:nvPicPr>
          <p:cNvPr id="10247" name="Picture 5" descr="image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2275" y="849313"/>
            <a:ext cx="1379538" cy="117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6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129463" y="2233613"/>
            <a:ext cx="2016125" cy="10890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0249" name="Picture 7" descr="1ce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43400" y="2081213"/>
            <a:ext cx="1241425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64213" y="1436688"/>
            <a:ext cx="1468437" cy="135413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pic>
        <p:nvPicPr>
          <p:cNvPr id="10251" name="Picture 9" descr="petrocaem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85000" y="1195388"/>
            <a:ext cx="2089150" cy="117316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10252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04138" y="2978150"/>
            <a:ext cx="1441450" cy="14414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pic>
        <p:nvPicPr>
          <p:cNvPr id="10253" name="Picture 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743450" y="3263900"/>
            <a:ext cx="1655763" cy="108108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pic>
        <p:nvPicPr>
          <p:cNvPr id="10254" name="Picture 12" descr="magic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584825" y="2635250"/>
            <a:ext cx="1792288" cy="1257300"/>
          </a:xfrm>
          <a:prstGeom prst="rect">
            <a:avLst/>
          </a:prstGeom>
          <a:noFill/>
          <a:ln w="25400">
            <a:solidFill>
              <a:srgbClr val="333399"/>
            </a:solidFill>
            <a:miter lim="800000"/>
            <a:headEnd/>
            <a:tailEnd/>
          </a:ln>
        </p:spPr>
      </p:pic>
      <p:sp>
        <p:nvSpPr>
          <p:cNvPr id="10255" name="Text Box 13"/>
          <p:cNvSpPr txBox="1">
            <a:spLocks noChangeArrowheads="1"/>
          </p:cNvSpPr>
          <p:nvPr/>
        </p:nvSpPr>
        <p:spPr bwMode="auto">
          <a:xfrm>
            <a:off x="3175" y="5778500"/>
            <a:ext cx="5284788" cy="1079500"/>
          </a:xfrm>
          <a:prstGeom prst="rect">
            <a:avLst/>
          </a:prstGeom>
          <a:solidFill>
            <a:schemeClr val="bg2"/>
          </a:solidFill>
          <a:ln w="12700" algn="ctr">
            <a:solidFill>
              <a:schemeClr val="accent1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FFCC66"/>
              </a:buClr>
            </a:pPr>
            <a:r>
              <a:rPr lang="en-GB" sz="2000" b="1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Applications have moved from </a:t>
            </a:r>
            <a:br>
              <a:rPr lang="en-GB" sz="2000" b="1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</a:br>
            <a:r>
              <a:rPr lang="en-GB" sz="2000" b="1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testing to routine and daily usage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FFCC66"/>
              </a:buClr>
            </a:pPr>
            <a:r>
              <a:rPr lang="en-GB" sz="2000" b="1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	</a:t>
            </a:r>
            <a:r>
              <a:rPr lang="en-GB" b="1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~80-95% efficiency</a:t>
            </a:r>
          </a:p>
        </p:txBody>
      </p:sp>
      <p:pic>
        <p:nvPicPr>
          <p:cNvPr id="10256" name="Image 7" descr="cpu-utilization-by-date.png"/>
          <p:cNvPicPr>
            <a:picLocks noChangeAspect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5287963" y="4375150"/>
            <a:ext cx="3856037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887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data flows</a:t>
            </a:r>
            <a:endParaRPr lang="en-US" dirty="0"/>
          </a:p>
        </p:txBody>
      </p:sp>
      <p:pic>
        <p:nvPicPr>
          <p:cNvPr id="1026" name="Picture 2" descr="https://upload.wikimedia.org/wikipedia/commons/thumb/7/77/Illumina_Hiseq_2000_sequencers%2C_BGI_Hong_Kong_sequencing_room.JPG/1280px-Illumina_Hiseq_2000_sequencers%2C_BGI_Hong_Kong_sequencing_ro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035" y="1340768"/>
            <a:ext cx="5858453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73202" y="5747299"/>
            <a:ext cx="6135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Genome sequencing at the Beijing Genomics Institute BGI</a:t>
            </a:r>
          </a:p>
          <a:p>
            <a:r>
              <a:rPr lang="en-US" sz="1400" i="1" dirty="0" smtClean="0"/>
              <a:t> Photo: Scotted400, CC-BY-3.0</a:t>
            </a:r>
            <a:endParaRPr lang="en-US" sz="14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91269" y="2204864"/>
            <a:ext cx="27302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~150GByte, 12hrs</a:t>
            </a:r>
            <a:br>
              <a:rPr lang="en-US" dirty="0" smtClean="0"/>
            </a:br>
            <a:r>
              <a:rPr lang="en-US" dirty="0" smtClean="0"/>
              <a:t>per (human) genome</a:t>
            </a:r>
          </a:p>
          <a:p>
            <a:r>
              <a:rPr lang="en-US" dirty="0" smtClean="0"/>
              <a:t>per sequencer</a:t>
            </a:r>
          </a:p>
          <a:p>
            <a:endParaRPr lang="en-US" dirty="0"/>
          </a:p>
          <a:p>
            <a:r>
              <a:rPr lang="en-US" dirty="0" smtClean="0"/>
              <a:t>But 1000+ sequencers…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52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2329"/>
            <a:ext cx="5364088" cy="6655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626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3072" y="202329"/>
            <a:ext cx="3910928" cy="6655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itle 1"/>
          <p:cNvSpPr>
            <a:spLocks noGrp="1"/>
          </p:cNvSpPr>
          <p:nvPr>
            <p:ph type="title"/>
          </p:nvPr>
        </p:nvSpPr>
        <p:spPr>
          <a:xfrm>
            <a:off x="258762" y="500063"/>
            <a:ext cx="8561709" cy="676275"/>
          </a:xfrm>
        </p:spPr>
        <p:txBody>
          <a:bodyPr>
            <a:noAutofit/>
          </a:bodyPr>
          <a:lstStyle/>
          <a:p>
            <a:r>
              <a:rPr lang="en-US" sz="3600" dirty="0" smtClean="0"/>
              <a:t>There’s always a network close to you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357188" y="1285875"/>
            <a:ext cx="5483225" cy="3182938"/>
            <a:chOff x="357158" y="1285860"/>
            <a:chExt cx="5483299" cy="3183109"/>
          </a:xfrm>
        </p:grpSpPr>
        <p:sp>
          <p:nvSpPr>
            <p:cNvPr id="47" name="Rectangle 46"/>
            <p:cNvSpPr/>
            <p:nvPr/>
          </p:nvSpPr>
          <p:spPr bwMode="auto">
            <a:xfrm>
              <a:off x="357158" y="1285860"/>
              <a:ext cx="5399698" cy="318310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428596" y="1500174"/>
              <a:ext cx="5411861" cy="2925760"/>
              <a:chOff x="612" y="981"/>
              <a:chExt cx="5284" cy="2856"/>
            </a:xfrm>
          </p:grpSpPr>
          <p:grpSp>
            <p:nvGrpSpPr>
              <p:cNvPr id="4" name="Group 6"/>
              <p:cNvGrpSpPr>
                <a:grpSpLocks/>
              </p:cNvGrpSpPr>
              <p:nvPr/>
            </p:nvGrpSpPr>
            <p:grpSpPr bwMode="auto">
              <a:xfrm>
                <a:off x="975" y="2296"/>
                <a:ext cx="3266" cy="1134"/>
                <a:chOff x="839" y="2160"/>
                <a:chExt cx="3266" cy="1134"/>
              </a:xfrm>
            </p:grpSpPr>
            <p:sp>
              <p:nvSpPr>
                <p:cNvPr id="26672" name="Line 7"/>
                <p:cNvSpPr>
                  <a:spLocks noChangeShapeType="1"/>
                </p:cNvSpPr>
                <p:nvPr/>
              </p:nvSpPr>
              <p:spPr bwMode="auto">
                <a:xfrm flipV="1">
                  <a:off x="2110" y="3022"/>
                  <a:ext cx="680" cy="136"/>
                </a:xfrm>
                <a:prstGeom prst="line">
                  <a:avLst/>
                </a:prstGeom>
                <a:noFill/>
                <a:ln w="3810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73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1475" y="3158"/>
                  <a:ext cx="635" cy="91"/>
                </a:xfrm>
                <a:prstGeom prst="line">
                  <a:avLst/>
                </a:prstGeom>
                <a:noFill/>
                <a:ln w="3810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74" name="Line 9"/>
                <p:cNvSpPr>
                  <a:spLocks noChangeShapeType="1"/>
                </p:cNvSpPr>
                <p:nvPr/>
              </p:nvSpPr>
              <p:spPr bwMode="auto">
                <a:xfrm flipV="1">
                  <a:off x="839" y="3249"/>
                  <a:ext cx="636" cy="45"/>
                </a:xfrm>
                <a:prstGeom prst="line">
                  <a:avLst/>
                </a:prstGeom>
                <a:noFill/>
                <a:ln w="3810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75" name="Line 10"/>
                <p:cNvSpPr>
                  <a:spLocks noChangeShapeType="1"/>
                </p:cNvSpPr>
                <p:nvPr/>
              </p:nvSpPr>
              <p:spPr bwMode="auto">
                <a:xfrm flipV="1">
                  <a:off x="2790" y="2795"/>
                  <a:ext cx="589" cy="227"/>
                </a:xfrm>
                <a:prstGeom prst="line">
                  <a:avLst/>
                </a:prstGeom>
                <a:noFill/>
                <a:ln w="3810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76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3379" y="2160"/>
                  <a:ext cx="726" cy="635"/>
                </a:xfrm>
                <a:prstGeom prst="line">
                  <a:avLst/>
                </a:prstGeom>
                <a:noFill/>
                <a:ln w="3810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" name="Group 12"/>
              <p:cNvGrpSpPr>
                <a:grpSpLocks/>
              </p:cNvGrpSpPr>
              <p:nvPr/>
            </p:nvGrpSpPr>
            <p:grpSpPr bwMode="auto">
              <a:xfrm>
                <a:off x="929" y="1071"/>
                <a:ext cx="3312" cy="2358"/>
                <a:chOff x="657" y="709"/>
                <a:chExt cx="3312" cy="2358"/>
              </a:xfrm>
            </p:grpSpPr>
            <p:sp>
              <p:nvSpPr>
                <p:cNvPr id="26667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657" y="3022"/>
                  <a:ext cx="636" cy="45"/>
                </a:xfrm>
                <a:prstGeom prst="line">
                  <a:avLst/>
                </a:prstGeom>
                <a:noFill/>
                <a:ln w="381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68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1293" y="2932"/>
                  <a:ext cx="635" cy="91"/>
                </a:xfrm>
                <a:prstGeom prst="line">
                  <a:avLst/>
                </a:prstGeom>
                <a:noFill/>
                <a:ln w="381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69" name="Line 15"/>
                <p:cNvSpPr>
                  <a:spLocks noChangeShapeType="1"/>
                </p:cNvSpPr>
                <p:nvPr/>
              </p:nvSpPr>
              <p:spPr bwMode="auto">
                <a:xfrm flipV="1">
                  <a:off x="1928" y="2750"/>
                  <a:ext cx="635" cy="182"/>
                </a:xfrm>
                <a:prstGeom prst="line">
                  <a:avLst/>
                </a:prstGeom>
                <a:noFill/>
                <a:ln w="381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70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2563" y="2025"/>
                  <a:ext cx="680" cy="725"/>
                </a:xfrm>
                <a:prstGeom prst="line">
                  <a:avLst/>
                </a:prstGeom>
                <a:noFill/>
                <a:ln w="381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71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3243" y="709"/>
                  <a:ext cx="726" cy="1316"/>
                </a:xfrm>
                <a:prstGeom prst="line">
                  <a:avLst/>
                </a:prstGeom>
                <a:noFill/>
                <a:ln w="381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6638" name="Text Box 18"/>
              <p:cNvSpPr txBox="1">
                <a:spLocks noChangeArrowheads="1"/>
              </p:cNvSpPr>
              <p:nvPr/>
            </p:nvSpPr>
            <p:spPr bwMode="auto">
              <a:xfrm>
                <a:off x="4710" y="1207"/>
                <a:ext cx="1186" cy="460"/>
              </a:xfrm>
              <a:prstGeom prst="rect">
                <a:avLst/>
              </a:prstGeom>
              <a:noFill/>
              <a:ln w="9525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>
                    <a:latin typeface="Tahoma" pitchFamily="34" charset="0"/>
                  </a:rPr>
                  <a:t>Gilder’s Law</a:t>
                </a:r>
                <a:br>
                  <a:rPr lang="en-US" sz="1200">
                    <a:latin typeface="Tahoma" pitchFamily="34" charset="0"/>
                  </a:rPr>
                </a:br>
                <a:r>
                  <a:rPr lang="en-US" sz="1200">
                    <a:latin typeface="Tahoma" pitchFamily="34" charset="0"/>
                  </a:rPr>
                  <a:t>(32X in 4 yrs)</a:t>
                </a:r>
              </a:p>
            </p:txBody>
          </p:sp>
          <p:sp>
            <p:nvSpPr>
              <p:cNvPr id="26639" name="Text Box 19"/>
              <p:cNvSpPr txBox="1">
                <a:spLocks noChangeArrowheads="1"/>
              </p:cNvSpPr>
              <p:nvPr/>
            </p:nvSpPr>
            <p:spPr bwMode="auto">
              <a:xfrm>
                <a:off x="4710" y="1887"/>
                <a:ext cx="1186" cy="461"/>
              </a:xfrm>
              <a:prstGeom prst="rect">
                <a:avLst/>
              </a:prstGeom>
              <a:noFill/>
              <a:ln w="9525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>
                    <a:latin typeface="Tahoma" pitchFamily="34" charset="0"/>
                  </a:rPr>
                  <a:t>Storage Law </a:t>
                </a:r>
                <a:br>
                  <a:rPr lang="en-US" sz="1200">
                    <a:latin typeface="Tahoma" pitchFamily="34" charset="0"/>
                  </a:rPr>
                </a:br>
                <a:r>
                  <a:rPr lang="en-US" sz="1200">
                    <a:latin typeface="Tahoma" pitchFamily="34" charset="0"/>
                  </a:rPr>
                  <a:t>(16X in 4yrs)</a:t>
                </a:r>
              </a:p>
            </p:txBody>
          </p:sp>
          <p:sp>
            <p:nvSpPr>
              <p:cNvPr id="26640" name="Text Box 20"/>
              <p:cNvSpPr txBox="1">
                <a:spLocks noChangeArrowheads="1"/>
              </p:cNvSpPr>
              <p:nvPr/>
            </p:nvSpPr>
            <p:spPr bwMode="auto">
              <a:xfrm>
                <a:off x="4710" y="2704"/>
                <a:ext cx="1186" cy="460"/>
              </a:xfrm>
              <a:prstGeom prst="rect">
                <a:avLst/>
              </a:prstGeom>
              <a:noFill/>
              <a:ln w="9525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>
                    <a:latin typeface="Tahoma" pitchFamily="34" charset="0"/>
                  </a:rPr>
                  <a:t>Moore’s Law</a:t>
                </a:r>
                <a:br>
                  <a:rPr lang="en-US" sz="1200">
                    <a:latin typeface="Tahoma" pitchFamily="34" charset="0"/>
                  </a:rPr>
                </a:br>
                <a:r>
                  <a:rPr lang="en-US" sz="1200">
                    <a:latin typeface="Tahoma" pitchFamily="34" charset="0"/>
                  </a:rPr>
                  <a:t>(5X in 4yrs)</a:t>
                </a:r>
              </a:p>
            </p:txBody>
          </p:sp>
          <p:sp>
            <p:nvSpPr>
              <p:cNvPr id="26641" name="Line 21"/>
              <p:cNvSpPr>
                <a:spLocks noChangeShapeType="1"/>
              </p:cNvSpPr>
              <p:nvPr/>
            </p:nvSpPr>
            <p:spPr bwMode="auto">
              <a:xfrm flipH="1">
                <a:off x="3969" y="1480"/>
                <a:ext cx="771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6642" name="Line 22"/>
              <p:cNvSpPr>
                <a:spLocks noChangeShapeType="1"/>
              </p:cNvSpPr>
              <p:nvPr/>
            </p:nvSpPr>
            <p:spPr bwMode="auto">
              <a:xfrm flipH="1">
                <a:off x="4059" y="2160"/>
                <a:ext cx="681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6643" name="Line 23"/>
              <p:cNvSpPr>
                <a:spLocks noChangeShapeType="1"/>
              </p:cNvSpPr>
              <p:nvPr/>
            </p:nvSpPr>
            <p:spPr bwMode="auto">
              <a:xfrm flipH="1">
                <a:off x="4150" y="2931"/>
                <a:ext cx="590" cy="4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6644" name="Rectangle 24"/>
              <p:cNvSpPr>
                <a:spLocks noChangeArrowheads="1"/>
              </p:cNvSpPr>
              <p:nvPr/>
            </p:nvSpPr>
            <p:spPr bwMode="auto">
              <a:xfrm>
                <a:off x="929" y="981"/>
                <a:ext cx="3447" cy="24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1600"/>
              </a:p>
            </p:txBody>
          </p:sp>
          <p:grpSp>
            <p:nvGrpSpPr>
              <p:cNvPr id="6" name="Group 25"/>
              <p:cNvGrpSpPr>
                <a:grpSpLocks/>
              </p:cNvGrpSpPr>
              <p:nvPr/>
            </p:nvGrpSpPr>
            <p:grpSpPr bwMode="auto">
              <a:xfrm>
                <a:off x="929" y="2931"/>
                <a:ext cx="3266" cy="499"/>
                <a:chOff x="793" y="2795"/>
                <a:chExt cx="3266" cy="499"/>
              </a:xfrm>
            </p:grpSpPr>
            <p:sp>
              <p:nvSpPr>
                <p:cNvPr id="26662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793" y="3249"/>
                  <a:ext cx="636" cy="45"/>
                </a:xfrm>
                <a:prstGeom prst="line">
                  <a:avLst/>
                </a:prstGeom>
                <a:noFill/>
                <a:ln w="38100">
                  <a:solidFill>
                    <a:srgbClr val="99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63" name="Line 27"/>
                <p:cNvSpPr>
                  <a:spLocks noChangeShapeType="1"/>
                </p:cNvSpPr>
                <p:nvPr/>
              </p:nvSpPr>
              <p:spPr bwMode="auto">
                <a:xfrm flipV="1">
                  <a:off x="1429" y="3203"/>
                  <a:ext cx="635" cy="46"/>
                </a:xfrm>
                <a:prstGeom prst="line">
                  <a:avLst/>
                </a:prstGeom>
                <a:noFill/>
                <a:ln w="38100">
                  <a:solidFill>
                    <a:srgbClr val="99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64" name="Line 28"/>
                <p:cNvSpPr>
                  <a:spLocks noChangeShapeType="1"/>
                </p:cNvSpPr>
                <p:nvPr/>
              </p:nvSpPr>
              <p:spPr bwMode="auto">
                <a:xfrm flipV="1">
                  <a:off x="2064" y="3113"/>
                  <a:ext cx="680" cy="90"/>
                </a:xfrm>
                <a:prstGeom prst="line">
                  <a:avLst/>
                </a:prstGeom>
                <a:noFill/>
                <a:ln w="38100">
                  <a:solidFill>
                    <a:srgbClr val="99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65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2744" y="3022"/>
                  <a:ext cx="635" cy="91"/>
                </a:xfrm>
                <a:prstGeom prst="line">
                  <a:avLst/>
                </a:prstGeom>
                <a:noFill/>
                <a:ln w="38100">
                  <a:solidFill>
                    <a:srgbClr val="99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66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3379" y="2795"/>
                  <a:ext cx="680" cy="227"/>
                </a:xfrm>
                <a:prstGeom prst="line">
                  <a:avLst/>
                </a:prstGeom>
                <a:noFill/>
                <a:ln w="38100">
                  <a:solidFill>
                    <a:srgbClr val="99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6646" name="Text Box 31"/>
              <p:cNvSpPr txBox="1">
                <a:spLocks noChangeArrowheads="1"/>
              </p:cNvSpPr>
              <p:nvPr/>
            </p:nvSpPr>
            <p:spPr bwMode="auto">
              <a:xfrm rot="-5400000">
                <a:off x="-386" y="2065"/>
                <a:ext cx="2268" cy="2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1200">
                    <a:latin typeface="Arial" charset="0"/>
                  </a:rPr>
                  <a:t>Performance per Dollar Spent</a:t>
                </a:r>
                <a:endParaRPr lang="en-US" sz="1200">
                  <a:latin typeface="Arial" charset="0"/>
                </a:endParaRPr>
              </a:p>
            </p:txBody>
          </p:sp>
          <p:sp>
            <p:nvSpPr>
              <p:cNvPr id="26647" name="Text Box 32"/>
              <p:cNvSpPr txBox="1">
                <a:spLocks noChangeArrowheads="1"/>
              </p:cNvSpPr>
              <p:nvPr/>
            </p:nvSpPr>
            <p:spPr bwMode="auto">
              <a:xfrm>
                <a:off x="2609" y="1026"/>
                <a:ext cx="1134" cy="4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 sz="1200">
                    <a:latin typeface="Arial" charset="0"/>
                  </a:rPr>
                  <a:t>Optical Fibre</a:t>
                </a:r>
                <a:br>
                  <a:rPr lang="en-GB" sz="1200">
                    <a:latin typeface="Arial" charset="0"/>
                  </a:rPr>
                </a:br>
                <a:r>
                  <a:rPr lang="en-GB" sz="900">
                    <a:latin typeface="Arial" charset="0"/>
                  </a:rPr>
                  <a:t>(bits per second)</a:t>
                </a:r>
                <a:endParaRPr lang="en-US" sz="900">
                  <a:latin typeface="Arial" charset="0"/>
                </a:endParaRPr>
              </a:p>
            </p:txBody>
          </p:sp>
          <p:sp>
            <p:nvSpPr>
              <p:cNvPr id="26648" name="Text Box 33"/>
              <p:cNvSpPr txBox="1">
                <a:spLocks noChangeArrowheads="1"/>
              </p:cNvSpPr>
              <p:nvPr/>
            </p:nvSpPr>
            <p:spPr bwMode="auto">
              <a:xfrm>
                <a:off x="1610" y="2478"/>
                <a:ext cx="1133" cy="4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 sz="1200">
                    <a:latin typeface="Arial" charset="0"/>
                  </a:rPr>
                  <a:t>Chip capacity</a:t>
                </a:r>
                <a:br>
                  <a:rPr lang="en-GB" sz="1200">
                    <a:latin typeface="Arial" charset="0"/>
                  </a:rPr>
                </a:br>
                <a:r>
                  <a:rPr lang="en-GB" sz="900">
                    <a:latin typeface="Arial" charset="0"/>
                  </a:rPr>
                  <a:t>(# transistors)</a:t>
                </a:r>
                <a:endParaRPr lang="en-US" sz="900">
                  <a:latin typeface="Arial" charset="0"/>
                </a:endParaRPr>
              </a:p>
            </p:txBody>
          </p:sp>
          <p:sp>
            <p:nvSpPr>
              <p:cNvPr id="26649" name="Text Box 34"/>
              <p:cNvSpPr txBox="1">
                <a:spLocks noChangeArrowheads="1"/>
              </p:cNvSpPr>
              <p:nvPr/>
            </p:nvSpPr>
            <p:spPr bwMode="auto">
              <a:xfrm>
                <a:off x="2336" y="1797"/>
                <a:ext cx="1134" cy="4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 sz="1200">
                    <a:latin typeface="Arial" charset="0"/>
                  </a:rPr>
                  <a:t>Data Storage</a:t>
                </a:r>
                <a:br>
                  <a:rPr lang="en-GB" sz="1200">
                    <a:latin typeface="Arial" charset="0"/>
                  </a:rPr>
                </a:br>
                <a:r>
                  <a:rPr lang="en-GB" sz="900">
                    <a:latin typeface="Arial" charset="0"/>
                  </a:rPr>
                  <a:t>(bits per sq. inch)</a:t>
                </a:r>
                <a:endParaRPr lang="en-US" sz="900">
                  <a:latin typeface="Arial" charset="0"/>
                </a:endParaRPr>
              </a:p>
            </p:txBody>
          </p:sp>
          <p:sp>
            <p:nvSpPr>
              <p:cNvPr id="26650" name="Text Box 35"/>
              <p:cNvSpPr txBox="1">
                <a:spLocks noChangeArrowheads="1"/>
              </p:cNvSpPr>
              <p:nvPr/>
            </p:nvSpPr>
            <p:spPr bwMode="auto">
              <a:xfrm>
                <a:off x="1838" y="3566"/>
                <a:ext cx="1405" cy="2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1200">
                    <a:latin typeface="Arial" charset="0"/>
                  </a:rPr>
                  <a:t>Number of Years</a:t>
                </a:r>
                <a:endParaRPr lang="en-US" sz="1200">
                  <a:latin typeface="Arial" charset="0"/>
                </a:endParaRPr>
              </a:p>
            </p:txBody>
          </p:sp>
          <p:sp>
            <p:nvSpPr>
              <p:cNvPr id="26651" name="Text Box 36"/>
              <p:cNvSpPr txBox="1">
                <a:spLocks noChangeArrowheads="1"/>
              </p:cNvSpPr>
              <p:nvPr/>
            </p:nvSpPr>
            <p:spPr bwMode="auto">
              <a:xfrm>
                <a:off x="839" y="3384"/>
                <a:ext cx="3675" cy="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900">
                    <a:latin typeface="Arial" charset="0"/>
                  </a:rPr>
                  <a:t>0             1                2                 3                 4                 5</a:t>
                </a:r>
                <a:endParaRPr lang="en-US" sz="900">
                  <a:latin typeface="Arial" charset="0"/>
                </a:endParaRPr>
              </a:p>
            </p:txBody>
          </p:sp>
          <p:grpSp>
            <p:nvGrpSpPr>
              <p:cNvPr id="7" name="Group 37"/>
              <p:cNvGrpSpPr>
                <a:grpSpLocks/>
              </p:cNvGrpSpPr>
              <p:nvPr/>
            </p:nvGrpSpPr>
            <p:grpSpPr bwMode="auto">
              <a:xfrm>
                <a:off x="929" y="1525"/>
                <a:ext cx="1044" cy="315"/>
                <a:chOff x="793" y="2931"/>
                <a:chExt cx="1044" cy="315"/>
              </a:xfrm>
            </p:grpSpPr>
            <p:sp>
              <p:nvSpPr>
                <p:cNvPr id="26657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793" y="2931"/>
                  <a:ext cx="86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58" name="Line 39"/>
                <p:cNvSpPr>
                  <a:spLocks noChangeShapeType="1"/>
                </p:cNvSpPr>
                <p:nvPr/>
              </p:nvSpPr>
              <p:spPr bwMode="auto">
                <a:xfrm>
                  <a:off x="1338" y="2931"/>
                  <a:ext cx="0" cy="136"/>
                </a:xfrm>
                <a:prstGeom prst="line">
                  <a:avLst/>
                </a:prstGeom>
                <a:noFill/>
                <a:ln w="3810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59" name="Line 40"/>
                <p:cNvSpPr>
                  <a:spLocks noChangeShapeType="1"/>
                </p:cNvSpPr>
                <p:nvPr/>
              </p:nvSpPr>
              <p:spPr bwMode="auto">
                <a:xfrm>
                  <a:off x="1655" y="2931"/>
                  <a:ext cx="0" cy="136"/>
                </a:xfrm>
                <a:prstGeom prst="line">
                  <a:avLst/>
                </a:prstGeom>
                <a:noFill/>
                <a:ln w="38100">
                  <a:solidFill>
                    <a:srgbClr val="99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60" name="Line 41"/>
                <p:cNvSpPr>
                  <a:spLocks noChangeShapeType="1"/>
                </p:cNvSpPr>
                <p:nvPr/>
              </p:nvSpPr>
              <p:spPr bwMode="auto">
                <a:xfrm>
                  <a:off x="1156" y="2931"/>
                  <a:ext cx="0" cy="136"/>
                </a:xfrm>
                <a:prstGeom prst="line">
                  <a:avLst/>
                </a:prstGeom>
                <a:noFill/>
                <a:ln w="381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61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1067" y="3021"/>
                  <a:ext cx="770" cy="2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GB" sz="900">
                      <a:latin typeface="Arial" charset="0"/>
                    </a:rPr>
                    <a:t>9  12    18</a:t>
                  </a:r>
                  <a:endParaRPr lang="en-US" sz="900">
                    <a:latin typeface="Arial" charset="0"/>
                  </a:endParaRPr>
                </a:p>
              </p:txBody>
            </p:sp>
          </p:grpSp>
          <p:sp>
            <p:nvSpPr>
              <p:cNvPr id="26653" name="Text Box 43"/>
              <p:cNvSpPr txBox="1">
                <a:spLocks noChangeArrowheads="1"/>
              </p:cNvSpPr>
              <p:nvPr/>
            </p:nvSpPr>
            <p:spPr bwMode="auto">
              <a:xfrm>
                <a:off x="885" y="1117"/>
                <a:ext cx="1222" cy="3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 sz="1100">
                    <a:latin typeface="Arial" charset="0"/>
                  </a:rPr>
                  <a:t>Doubling Time</a:t>
                </a:r>
                <a:br>
                  <a:rPr lang="en-GB" sz="1100">
                    <a:latin typeface="Arial" charset="0"/>
                  </a:rPr>
                </a:br>
                <a:r>
                  <a:rPr lang="en-GB" sz="800">
                    <a:latin typeface="Arial" charset="0"/>
                  </a:rPr>
                  <a:t>(months)</a:t>
                </a:r>
                <a:endParaRPr lang="en-US" sz="800">
                  <a:latin typeface="Arial" charset="0"/>
                </a:endParaRPr>
              </a:p>
            </p:txBody>
          </p:sp>
          <p:sp>
            <p:nvSpPr>
              <p:cNvPr id="26654" name="Line 44"/>
              <p:cNvSpPr>
                <a:spLocks noChangeShapeType="1"/>
              </p:cNvSpPr>
              <p:nvPr/>
            </p:nvSpPr>
            <p:spPr bwMode="auto">
              <a:xfrm>
                <a:off x="3651" y="1434"/>
                <a:ext cx="227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5" name="Line 45"/>
              <p:cNvSpPr>
                <a:spLocks noChangeShapeType="1"/>
              </p:cNvSpPr>
              <p:nvPr/>
            </p:nvSpPr>
            <p:spPr bwMode="auto">
              <a:xfrm>
                <a:off x="3379" y="2205"/>
                <a:ext cx="453" cy="4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6" name="Line 46"/>
              <p:cNvSpPr>
                <a:spLocks noChangeShapeType="1"/>
              </p:cNvSpPr>
              <p:nvPr/>
            </p:nvSpPr>
            <p:spPr bwMode="auto">
              <a:xfrm>
                <a:off x="2608" y="2750"/>
                <a:ext cx="589" cy="45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6" name="Rectangle 3"/>
          <p:cNvSpPr txBox="1">
            <a:spLocks noChangeArrowheads="1"/>
          </p:cNvSpPr>
          <p:nvPr/>
        </p:nvSpPr>
        <p:spPr bwMode="auto">
          <a:xfrm>
            <a:off x="214313" y="4714875"/>
            <a:ext cx="8893175" cy="185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000" kern="0" dirty="0">
                <a:latin typeface="+mn-lt"/>
                <a:cs typeface="+mn-cs"/>
              </a:rPr>
              <a:t>SURFnet pioneered ‘lambda’ and hybrid networks in the world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>
                <a:latin typeface="+mn-lt"/>
                <a:cs typeface="+mn-cs"/>
              </a:rPr>
              <a:t>and likely contributed to the creation of </a:t>
            </a:r>
            <a:br>
              <a:rPr lang="en-US" sz="2000" kern="0" dirty="0">
                <a:latin typeface="+mn-lt"/>
                <a:cs typeface="+mn-cs"/>
              </a:rPr>
            </a:br>
            <a:r>
              <a:rPr lang="en-US" sz="2000" kern="0" dirty="0">
                <a:latin typeface="+mn-lt"/>
                <a:cs typeface="+mn-cs"/>
              </a:rPr>
              <a:t>a market for ‘dark </a:t>
            </a:r>
            <a:r>
              <a:rPr lang="en-US" sz="2000" kern="0" dirty="0" err="1">
                <a:latin typeface="+mn-lt"/>
                <a:cs typeface="+mn-cs"/>
              </a:rPr>
              <a:t>fibre</a:t>
            </a:r>
            <a:r>
              <a:rPr lang="en-US" sz="2000" kern="0" dirty="0">
                <a:latin typeface="+mn-lt"/>
                <a:cs typeface="+mn-cs"/>
              </a:rPr>
              <a:t>’ in the Netherlands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000" kern="0" dirty="0">
                <a:solidFill>
                  <a:srgbClr val="800000"/>
                </a:solidFill>
                <a:latin typeface="+mn-lt"/>
                <a:cs typeface="+mn-cs"/>
              </a:rPr>
              <a:t>There’s always </a:t>
            </a:r>
            <a:r>
              <a:rPr lang="en-US" sz="2000" kern="0" dirty="0" err="1">
                <a:solidFill>
                  <a:srgbClr val="800000"/>
                </a:solidFill>
                <a:latin typeface="+mn-lt"/>
                <a:cs typeface="+mn-cs"/>
              </a:rPr>
              <a:t>fibre</a:t>
            </a:r>
            <a:r>
              <a:rPr lang="en-US" sz="2000" kern="0" dirty="0">
                <a:solidFill>
                  <a:srgbClr val="800000"/>
                </a:solidFill>
                <a:latin typeface="+mn-lt"/>
                <a:cs typeface="+mn-cs"/>
              </a:rPr>
              <a:t> within 2 miles from you – where ever you are!</a:t>
            </a:r>
            <a:br>
              <a:rPr lang="en-US" sz="2000" kern="0" dirty="0">
                <a:solidFill>
                  <a:srgbClr val="800000"/>
                </a:solidFill>
                <a:latin typeface="+mn-lt"/>
                <a:cs typeface="+mn-cs"/>
              </a:rPr>
            </a:br>
            <a:r>
              <a:rPr lang="en-US" sz="2000" i="1" kern="0" dirty="0">
                <a:solidFill>
                  <a:srgbClr val="800000"/>
                </a:solidFill>
                <a:latin typeface="+mn-lt"/>
                <a:cs typeface="+mn-cs"/>
              </a:rPr>
              <a:t>(it’s just that last mile to your home that’s missing </a:t>
            </a:r>
            <a:br>
              <a:rPr lang="en-US" sz="2000" i="1" kern="0" dirty="0">
                <a:solidFill>
                  <a:srgbClr val="800000"/>
                </a:solidFill>
                <a:latin typeface="+mn-lt"/>
                <a:cs typeface="+mn-cs"/>
              </a:rPr>
            </a:br>
            <a:r>
              <a:rPr lang="en-US" sz="2000" i="1" kern="0" dirty="0">
                <a:solidFill>
                  <a:srgbClr val="800000"/>
                </a:solidFill>
                <a:latin typeface="+mn-lt"/>
                <a:cs typeface="+mn-cs"/>
              </a:rPr>
              <a:t>– and the business model of your telecom provider…)</a:t>
            </a:r>
          </a:p>
        </p:txBody>
      </p:sp>
      <p:pic>
        <p:nvPicPr>
          <p:cNvPr id="26630" name="Picture 6" descr="H:\Home\davidg\Template\Logos\nl-ligh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88" y="2714625"/>
            <a:ext cx="12858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7" descr="H:\Home\davidg\Template\Logos\surfnet-logo-new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62693" y="3938595"/>
            <a:ext cx="981075" cy="561975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8436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H:\Home\davidg\Nikhef\Network\Nikhef-parkwachter-ICs-20141210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011" y="779513"/>
            <a:ext cx="8102493" cy="561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4034904" y="3789040"/>
            <a:ext cx="3096344" cy="936104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19672" y="260648"/>
            <a:ext cx="63666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Nikhef Data Processing network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122" name="Picture 2" descr="https://atlasphysathome.web.cern.ch/sites/atlasphysathome.web.cern.ch/files/styles/large/public/field/image/ATLAS-chrome-logo-URL-blue-wh.png?itok=lwiZqse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211132"/>
            <a:ext cx="432048" cy="24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69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Flow of Data at Nikhef</a:t>
            </a:r>
            <a:endParaRPr lang="en-US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84784"/>
            <a:ext cx="5013176" cy="236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204" y="3071095"/>
            <a:ext cx="2520280" cy="176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22834"/>
            <a:ext cx="3818728" cy="210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478072"/>
            <a:ext cx="2012217" cy="199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001" y="5290146"/>
            <a:ext cx="35718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0" y="4638848"/>
            <a:ext cx="3275856" cy="221915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" name="Freeform 4"/>
          <p:cNvSpPr/>
          <p:nvPr/>
        </p:nvSpPr>
        <p:spPr>
          <a:xfrm>
            <a:off x="1698171" y="1719171"/>
            <a:ext cx="6265690" cy="4400401"/>
          </a:xfrm>
          <a:custGeom>
            <a:avLst/>
            <a:gdLst>
              <a:gd name="connsiteX0" fmla="*/ 733530 w 6142358"/>
              <a:gd name="connsiteY0" fmla="*/ 628338 h 4648051"/>
              <a:gd name="connsiteX1" fmla="*/ 3938954 w 6142358"/>
              <a:gd name="connsiteY1" fmla="*/ 75679 h 4648051"/>
              <a:gd name="connsiteX2" fmla="*/ 6069205 w 6142358"/>
              <a:gd name="connsiteY2" fmla="*/ 2105446 h 4648051"/>
              <a:gd name="connsiteX3" fmla="*/ 5395965 w 6142358"/>
              <a:gd name="connsiteY3" fmla="*/ 4054826 h 4648051"/>
              <a:gd name="connsiteX4" fmla="*/ 2954216 w 6142358"/>
              <a:gd name="connsiteY4" fmla="*/ 4647679 h 4648051"/>
              <a:gd name="connsiteX5" fmla="*/ 0 w 6142358"/>
              <a:gd name="connsiteY5" fmla="*/ 4125165 h 4648051"/>
              <a:gd name="connsiteX0" fmla="*/ 733530 w 6113198"/>
              <a:gd name="connsiteY0" fmla="*/ 475641 h 4495354"/>
              <a:gd name="connsiteX1" fmla="*/ 4401178 w 6113198"/>
              <a:gd name="connsiteY1" fmla="*/ 103852 h 4495354"/>
              <a:gd name="connsiteX2" fmla="*/ 6069205 w 6113198"/>
              <a:gd name="connsiteY2" fmla="*/ 1952749 h 4495354"/>
              <a:gd name="connsiteX3" fmla="*/ 5395965 w 6113198"/>
              <a:gd name="connsiteY3" fmla="*/ 3902129 h 4495354"/>
              <a:gd name="connsiteX4" fmla="*/ 2954216 w 6113198"/>
              <a:gd name="connsiteY4" fmla="*/ 4494982 h 4495354"/>
              <a:gd name="connsiteX5" fmla="*/ 0 w 6113198"/>
              <a:gd name="connsiteY5" fmla="*/ 3972468 h 4495354"/>
              <a:gd name="connsiteX0" fmla="*/ 733530 w 6095490"/>
              <a:gd name="connsiteY0" fmla="*/ 475641 h 4504311"/>
              <a:gd name="connsiteX1" fmla="*/ 4401178 w 6095490"/>
              <a:gd name="connsiteY1" fmla="*/ 103852 h 4504311"/>
              <a:gd name="connsiteX2" fmla="*/ 6069205 w 6095490"/>
              <a:gd name="connsiteY2" fmla="*/ 1952749 h 4504311"/>
              <a:gd name="connsiteX3" fmla="*/ 5245240 w 6095490"/>
              <a:gd name="connsiteY3" fmla="*/ 3560485 h 4504311"/>
              <a:gd name="connsiteX4" fmla="*/ 2954216 w 6095490"/>
              <a:gd name="connsiteY4" fmla="*/ 4494982 h 4504311"/>
              <a:gd name="connsiteX5" fmla="*/ 0 w 6095490"/>
              <a:gd name="connsiteY5" fmla="*/ 3972468 h 4504311"/>
              <a:gd name="connsiteX0" fmla="*/ 733530 w 6507582"/>
              <a:gd name="connsiteY0" fmla="*/ 467564 h 4496234"/>
              <a:gd name="connsiteX1" fmla="*/ 4401178 w 6507582"/>
              <a:gd name="connsiteY1" fmla="*/ 95775 h 4496234"/>
              <a:gd name="connsiteX2" fmla="*/ 6491236 w 6507582"/>
              <a:gd name="connsiteY2" fmla="*/ 1834140 h 4496234"/>
              <a:gd name="connsiteX3" fmla="*/ 5245240 w 6507582"/>
              <a:gd name="connsiteY3" fmla="*/ 3552408 h 4496234"/>
              <a:gd name="connsiteX4" fmla="*/ 2954216 w 6507582"/>
              <a:gd name="connsiteY4" fmla="*/ 4486905 h 4496234"/>
              <a:gd name="connsiteX5" fmla="*/ 0 w 6507582"/>
              <a:gd name="connsiteY5" fmla="*/ 3964391 h 4496234"/>
              <a:gd name="connsiteX0" fmla="*/ 733530 w 6518330"/>
              <a:gd name="connsiteY0" fmla="*/ 467564 h 4487030"/>
              <a:gd name="connsiteX1" fmla="*/ 4401178 w 6518330"/>
              <a:gd name="connsiteY1" fmla="*/ 95775 h 4487030"/>
              <a:gd name="connsiteX2" fmla="*/ 6491236 w 6518330"/>
              <a:gd name="connsiteY2" fmla="*/ 1834140 h 4487030"/>
              <a:gd name="connsiteX3" fmla="*/ 5416062 w 6518330"/>
              <a:gd name="connsiteY3" fmla="*/ 3924197 h 4487030"/>
              <a:gd name="connsiteX4" fmla="*/ 2954216 w 6518330"/>
              <a:gd name="connsiteY4" fmla="*/ 4486905 h 4487030"/>
              <a:gd name="connsiteX5" fmla="*/ 0 w 6518330"/>
              <a:gd name="connsiteY5" fmla="*/ 3964391 h 4487030"/>
              <a:gd name="connsiteX0" fmla="*/ 733530 w 6043066"/>
              <a:gd name="connsiteY0" fmla="*/ 435416 h 4454882"/>
              <a:gd name="connsiteX1" fmla="*/ 4401178 w 6043066"/>
              <a:gd name="connsiteY1" fmla="*/ 63627 h 4454882"/>
              <a:gd name="connsiteX2" fmla="*/ 5988819 w 6043066"/>
              <a:gd name="connsiteY2" fmla="*/ 1359864 h 4454882"/>
              <a:gd name="connsiteX3" fmla="*/ 5416062 w 6043066"/>
              <a:gd name="connsiteY3" fmla="*/ 3892049 h 4454882"/>
              <a:gd name="connsiteX4" fmla="*/ 2954216 w 6043066"/>
              <a:gd name="connsiteY4" fmla="*/ 4454757 h 4454882"/>
              <a:gd name="connsiteX5" fmla="*/ 0 w 6043066"/>
              <a:gd name="connsiteY5" fmla="*/ 3932243 h 4454882"/>
              <a:gd name="connsiteX0" fmla="*/ 733530 w 6362872"/>
              <a:gd name="connsiteY0" fmla="*/ 453644 h 4473110"/>
              <a:gd name="connsiteX1" fmla="*/ 4401178 w 6362872"/>
              <a:gd name="connsiteY1" fmla="*/ 81855 h 4473110"/>
              <a:gd name="connsiteX2" fmla="*/ 6330463 w 6362872"/>
              <a:gd name="connsiteY2" fmla="*/ 1629300 h 4473110"/>
              <a:gd name="connsiteX3" fmla="*/ 5416062 w 6362872"/>
              <a:gd name="connsiteY3" fmla="*/ 3910277 h 4473110"/>
              <a:gd name="connsiteX4" fmla="*/ 2954216 w 6362872"/>
              <a:gd name="connsiteY4" fmla="*/ 4472985 h 4473110"/>
              <a:gd name="connsiteX5" fmla="*/ 0 w 6362872"/>
              <a:gd name="connsiteY5" fmla="*/ 3950471 h 4473110"/>
              <a:gd name="connsiteX0" fmla="*/ 733530 w 6370516"/>
              <a:gd name="connsiteY0" fmla="*/ 377226 h 4396692"/>
              <a:gd name="connsiteX1" fmla="*/ 4250453 w 6370516"/>
              <a:gd name="connsiteY1" fmla="*/ 105921 h 4396692"/>
              <a:gd name="connsiteX2" fmla="*/ 6330463 w 6370516"/>
              <a:gd name="connsiteY2" fmla="*/ 1552882 h 4396692"/>
              <a:gd name="connsiteX3" fmla="*/ 5416062 w 6370516"/>
              <a:gd name="connsiteY3" fmla="*/ 3833859 h 4396692"/>
              <a:gd name="connsiteX4" fmla="*/ 2954216 w 6370516"/>
              <a:gd name="connsiteY4" fmla="*/ 4396567 h 4396692"/>
              <a:gd name="connsiteX5" fmla="*/ 0 w 6370516"/>
              <a:gd name="connsiteY5" fmla="*/ 3874053 h 4396692"/>
              <a:gd name="connsiteX0" fmla="*/ 733530 w 6265690"/>
              <a:gd name="connsiteY0" fmla="*/ 380935 h 4400401"/>
              <a:gd name="connsiteX1" fmla="*/ 4250453 w 6265690"/>
              <a:gd name="connsiteY1" fmla="*/ 109630 h 4400401"/>
              <a:gd name="connsiteX2" fmla="*/ 6219931 w 6265690"/>
              <a:gd name="connsiteY2" fmla="*/ 1606832 h 4400401"/>
              <a:gd name="connsiteX3" fmla="*/ 5416062 w 6265690"/>
              <a:gd name="connsiteY3" fmla="*/ 3837568 h 4400401"/>
              <a:gd name="connsiteX4" fmla="*/ 2954216 w 6265690"/>
              <a:gd name="connsiteY4" fmla="*/ 4400276 h 4400401"/>
              <a:gd name="connsiteX5" fmla="*/ 0 w 6265690"/>
              <a:gd name="connsiteY5" fmla="*/ 3877762 h 440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65690" h="4400401">
                <a:moveTo>
                  <a:pt x="733530" y="380935"/>
                </a:moveTo>
                <a:cubicBezTo>
                  <a:pt x="1891602" y="-18487"/>
                  <a:pt x="3336053" y="-94686"/>
                  <a:pt x="4250453" y="109630"/>
                </a:cubicBezTo>
                <a:cubicBezTo>
                  <a:pt x="5164853" y="313946"/>
                  <a:pt x="6025663" y="985509"/>
                  <a:pt x="6219931" y="1606832"/>
                </a:cubicBezTo>
                <a:cubicBezTo>
                  <a:pt x="6414199" y="2228155"/>
                  <a:pt x="5960348" y="3371994"/>
                  <a:pt x="5416062" y="3837568"/>
                </a:cubicBezTo>
                <a:cubicBezTo>
                  <a:pt x="4871776" y="4303142"/>
                  <a:pt x="3856893" y="4393577"/>
                  <a:pt x="2954216" y="4400276"/>
                </a:cubicBezTo>
                <a:cubicBezTo>
                  <a:pt x="2051539" y="4406975"/>
                  <a:pt x="1027444" y="4144880"/>
                  <a:pt x="0" y="3877762"/>
                </a:cubicBezTo>
              </a:path>
            </a:pathLst>
          </a:custGeom>
          <a:noFill/>
          <a:ln w="127000">
            <a:solidFill>
              <a:schemeClr val="accent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3528" y="3305869"/>
            <a:ext cx="28905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800000"/>
                </a:solidFill>
                <a:latin typeface="+mj-lt"/>
              </a:rPr>
              <a:t>44 disk servers</a:t>
            </a:r>
          </a:p>
          <a:p>
            <a:r>
              <a:rPr lang="en-US" sz="2000" b="1" dirty="0" smtClean="0">
                <a:solidFill>
                  <a:srgbClr val="800000"/>
                </a:solidFill>
                <a:latin typeface="+mj-lt"/>
              </a:rPr>
              <a:t>~3 </a:t>
            </a:r>
            <a:r>
              <a:rPr lang="en-US" sz="2000" b="1" dirty="0" err="1" smtClean="0">
                <a:solidFill>
                  <a:srgbClr val="800000"/>
                </a:solidFill>
                <a:latin typeface="+mj-lt"/>
              </a:rPr>
              <a:t>PiB</a:t>
            </a:r>
            <a:r>
              <a:rPr lang="en-US" sz="2000" b="1" dirty="0" smtClean="0">
                <a:solidFill>
                  <a:srgbClr val="800000"/>
                </a:solidFill>
                <a:latin typeface="+mj-lt"/>
              </a:rPr>
              <a:t> (~3000 </a:t>
            </a:r>
            <a:r>
              <a:rPr lang="en-US" sz="2000" b="1" dirty="0" err="1" smtClean="0">
                <a:solidFill>
                  <a:srgbClr val="800000"/>
                </a:solidFill>
                <a:latin typeface="+mj-lt"/>
              </a:rPr>
              <a:t>TByte</a:t>
            </a:r>
            <a:r>
              <a:rPr lang="en-US" sz="2000" b="1" dirty="0" smtClean="0">
                <a:solidFill>
                  <a:srgbClr val="800000"/>
                </a:solidFill>
                <a:latin typeface="+mj-lt"/>
              </a:rPr>
              <a:t>)</a:t>
            </a:r>
          </a:p>
          <a:p>
            <a:r>
              <a:rPr lang="en-US" sz="2000" b="1" dirty="0" smtClean="0">
                <a:solidFill>
                  <a:srgbClr val="800000"/>
                </a:solidFill>
                <a:latin typeface="+mj-lt"/>
              </a:rPr>
              <a:t>  2 control &amp; DB nodes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02925" y="1122435"/>
            <a:ext cx="2726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latin typeface="+mj-lt"/>
              </a:rPr>
              <a:t>10 – 40 </a:t>
            </a:r>
            <a:r>
              <a:rPr lang="en-US" b="1" dirty="0" err="1" smtClean="0">
                <a:solidFill>
                  <a:srgbClr val="800000"/>
                </a:solidFill>
                <a:latin typeface="+mj-lt"/>
              </a:rPr>
              <a:t>Gbps</a:t>
            </a:r>
            <a:r>
              <a:rPr lang="en-US" b="1" dirty="0" smtClean="0">
                <a:solidFill>
                  <a:srgbClr val="800000"/>
                </a:solidFill>
                <a:latin typeface="+mj-lt"/>
              </a:rPr>
              <a:t> per server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16227" y="2701763"/>
            <a:ext cx="262026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latin typeface="+mj-lt"/>
              </a:rPr>
              <a:t>240 </a:t>
            </a:r>
            <a:r>
              <a:rPr lang="en-US" b="1" dirty="0" err="1" smtClean="0">
                <a:solidFill>
                  <a:srgbClr val="800000"/>
                </a:solidFill>
                <a:latin typeface="+mj-lt"/>
              </a:rPr>
              <a:t>Gbps</a:t>
            </a:r>
            <a:r>
              <a:rPr lang="en-US" b="1" dirty="0" smtClean="0">
                <a:solidFill>
                  <a:srgbClr val="800000"/>
                </a:solidFill>
                <a:latin typeface="+mj-lt"/>
              </a:rPr>
              <a:t> interconnect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65831" y="5289047"/>
            <a:ext cx="219964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latin typeface="+mj-lt"/>
              </a:rPr>
              <a:t>&gt;200 </a:t>
            </a:r>
            <a:r>
              <a:rPr lang="en-US" b="1" dirty="0" err="1" smtClean="0">
                <a:solidFill>
                  <a:srgbClr val="800000"/>
                </a:solidFill>
                <a:latin typeface="+mj-lt"/>
              </a:rPr>
              <a:t>Gbps</a:t>
            </a:r>
            <a:r>
              <a:rPr lang="en-US" b="1" dirty="0" smtClean="0">
                <a:solidFill>
                  <a:srgbClr val="800000"/>
                </a:solidFill>
                <a:latin typeface="+mj-lt"/>
              </a:rPr>
              <a:t>  uplinks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03277" y="4478072"/>
            <a:ext cx="3456331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800000"/>
                </a:solidFill>
                <a:latin typeface="+mj-lt"/>
              </a:rPr>
              <a:t>Peerings</a:t>
            </a:r>
            <a:r>
              <a:rPr lang="en-US" b="1" dirty="0" smtClean="0">
                <a:solidFill>
                  <a:srgbClr val="800000"/>
                </a:solidFill>
                <a:latin typeface="+mj-lt"/>
              </a:rPr>
              <a:t>: </a:t>
            </a:r>
            <a:r>
              <a:rPr lang="en-US" b="1" dirty="0" err="1" smtClean="0">
                <a:solidFill>
                  <a:srgbClr val="800000"/>
                </a:solidFill>
                <a:latin typeface="+mj-lt"/>
              </a:rPr>
              <a:t>SURFnet</a:t>
            </a:r>
            <a:r>
              <a:rPr lang="en-US" b="1" dirty="0" smtClean="0">
                <a:solidFill>
                  <a:srgbClr val="800000"/>
                </a:solidFill>
                <a:latin typeface="+mj-lt"/>
              </a:rPr>
              <a:t>, SURFsara, </a:t>
            </a:r>
            <a:br>
              <a:rPr lang="en-US" b="1" dirty="0" smtClean="0">
                <a:solidFill>
                  <a:srgbClr val="800000"/>
                </a:solidFill>
                <a:latin typeface="+mj-lt"/>
              </a:rPr>
            </a:br>
            <a:r>
              <a:rPr lang="en-US" b="1" dirty="0" err="1" smtClean="0">
                <a:solidFill>
                  <a:srgbClr val="800000"/>
                </a:solidFill>
                <a:latin typeface="+mj-lt"/>
              </a:rPr>
              <a:t>Kurchatov</a:t>
            </a:r>
            <a:r>
              <a:rPr lang="en-US" b="1" dirty="0" smtClean="0">
                <a:solidFill>
                  <a:srgbClr val="800000"/>
                </a:solidFill>
                <a:latin typeface="+mj-lt"/>
              </a:rPr>
              <a:t>, AMOLF, CWI, </a:t>
            </a:r>
            <a:br>
              <a:rPr lang="en-US" b="1" dirty="0" smtClean="0">
                <a:solidFill>
                  <a:srgbClr val="800000"/>
                </a:solidFill>
                <a:latin typeface="+mj-lt"/>
              </a:rPr>
            </a:br>
            <a:r>
              <a:rPr lang="en-US" b="1" dirty="0" smtClean="0">
                <a:solidFill>
                  <a:srgbClr val="800000"/>
                </a:solidFill>
                <a:latin typeface="+mj-lt"/>
              </a:rPr>
              <a:t>LHCOPN, </a:t>
            </a:r>
            <a:r>
              <a:rPr lang="en-US" b="1" dirty="0" err="1" smtClean="0">
                <a:solidFill>
                  <a:srgbClr val="800000"/>
                </a:solidFill>
                <a:latin typeface="+mj-lt"/>
              </a:rPr>
              <a:t>LHCOne</a:t>
            </a:r>
            <a:r>
              <a:rPr lang="en-US" b="1" dirty="0" smtClean="0">
                <a:solidFill>
                  <a:srgbClr val="800000"/>
                </a:solidFill>
                <a:latin typeface="+mj-lt"/>
              </a:rPr>
              <a:t> via SARA</a:t>
            </a:r>
          </a:p>
        </p:txBody>
      </p:sp>
    </p:spTree>
    <p:extLst>
      <p:ext uri="{BB962C8B-B14F-4D97-AF65-F5344CB8AC3E}">
        <p14:creationId xmlns:p14="http://schemas.microsoft.com/office/powerpoint/2010/main" val="160909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Batch processing – cluster setup</a:t>
            </a:r>
            <a:endParaRPr lang="en-US" dirty="0"/>
          </a:p>
        </p:txBody>
      </p:sp>
      <p:pic>
        <p:nvPicPr>
          <p:cNvPr id="1028" name="Picture 4" descr="http://www.admin-magazine.com/var/ezflow_site/storage/images/media/images/hpc-fig12/41101-1-eng-US/HPC-Fig1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1305617"/>
            <a:ext cx="4676507" cy="226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:\Data\Instant\small-DSC_0006.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4" y="3495369"/>
            <a:ext cx="4676507" cy="263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:\Data\Instant\small-DSC_0009.JP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636912"/>
            <a:ext cx="3039886" cy="170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91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Analysis of log data is typical ‘big data’ problem</a:t>
            </a:r>
            <a:endParaRPr lang="en-US" dirty="0"/>
          </a:p>
          <a:p>
            <a:pPr lvl="1"/>
            <a:r>
              <a:rPr lang="en-US" dirty="0" smtClean="0"/>
              <a:t>CERN tried Hadoop (‘map-reduce’)</a:t>
            </a:r>
          </a:p>
          <a:p>
            <a:pPr lvl="1"/>
            <a:r>
              <a:rPr lang="en-US" dirty="0" smtClean="0"/>
              <a:t>RAL went with … ELK*</a:t>
            </a: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  <a:p>
            <a:r>
              <a:rPr lang="en-US" dirty="0" smtClean="0"/>
              <a:t>For logs specifically, it’s mostly efficient search</a:t>
            </a:r>
          </a:p>
          <a:p>
            <a:pPr lvl="1"/>
            <a:r>
              <a:rPr lang="en-US" dirty="0" err="1" smtClean="0"/>
              <a:t>ElasticSearch</a:t>
            </a:r>
            <a:r>
              <a:rPr lang="en-US" dirty="0" smtClean="0"/>
              <a:t> (</a:t>
            </a:r>
            <a:r>
              <a:rPr lang="en-US" dirty="0" smtClean="0">
                <a:hlinkClick r:id="rId2"/>
              </a:rPr>
              <a:t>www.elastic.co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LogStash</a:t>
            </a:r>
            <a:r>
              <a:rPr lang="en-US" dirty="0" smtClean="0"/>
              <a:t> (collect and parse logs, import to ES)</a:t>
            </a:r>
          </a:p>
          <a:p>
            <a:pPr lvl="1"/>
            <a:r>
              <a:rPr lang="en-US" dirty="0" err="1" smtClean="0"/>
              <a:t>Kibana</a:t>
            </a:r>
            <a:r>
              <a:rPr lang="en-US" dirty="0" smtClean="0"/>
              <a:t> – analysis based on Apache </a:t>
            </a:r>
            <a:r>
              <a:rPr lang="en-US" dirty="0" err="1" smtClean="0"/>
              <a:t>Lucene</a:t>
            </a:r>
            <a:r>
              <a:rPr lang="en-US" dirty="0" smtClean="0"/>
              <a:t> + graphing</a:t>
            </a:r>
          </a:p>
          <a:p>
            <a:endParaRPr lang="en-US" dirty="0"/>
          </a:p>
          <a:p>
            <a:r>
              <a:rPr lang="en-US" dirty="0" smtClean="0"/>
              <a:t>Integrated into a single ‘stack’: ELK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Data Analytics for log analysis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82196" y="6546830"/>
            <a:ext cx="78983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</a:rPr>
              <a:t> *Appleyard et al., http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://pos.sissa.it/archive/conferences/239/027/ISGC2015_027.pdf</a:t>
            </a:r>
          </a:p>
        </p:txBody>
      </p:sp>
    </p:spTree>
    <p:extLst>
      <p:ext uri="{BB962C8B-B14F-4D97-AF65-F5344CB8AC3E}">
        <p14:creationId xmlns:p14="http://schemas.microsoft.com/office/powerpoint/2010/main" val="77732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/>
        </p:nvSpPr>
        <p:spPr>
          <a:xfrm>
            <a:off x="177800" y="6562725"/>
            <a:ext cx="2146300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buClr>
                <a:srgbClr val="000000"/>
              </a:buClr>
              <a:buFont typeface="Arial"/>
              <a:defRPr sz="12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kern="0">
                <a:solidFill>
                  <a:srgbClr val="000000"/>
                </a:solidFill>
              </a:rPr>
              <a:t>8 september 2015</a:t>
            </a:r>
          </a:p>
        </p:txBody>
      </p:sp>
      <p:sp>
        <p:nvSpPr>
          <p:cNvPr id="223" name="Shape 223"/>
          <p:cNvSpPr/>
          <p:nvPr/>
        </p:nvSpPr>
        <p:spPr>
          <a:xfrm>
            <a:off x="2463800" y="6562725"/>
            <a:ext cx="4419600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algn="ctr" defTabSz="914400">
              <a:buClr>
                <a:srgbClr val="000000"/>
              </a:buClr>
              <a:buFont typeface="Arial"/>
              <a:defRPr sz="12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kern="0">
                <a:solidFill>
                  <a:srgbClr val="000000"/>
                </a:solidFill>
              </a:rPr>
              <a:t>Orientatie Nikhef</a:t>
            </a:r>
          </a:p>
        </p:txBody>
      </p:sp>
      <p:sp>
        <p:nvSpPr>
          <p:cNvPr id="226" name="Shape 226"/>
          <p:cNvSpPr>
            <a:spLocks noGrp="1"/>
          </p:cNvSpPr>
          <p:nvPr>
            <p:ph type="title"/>
          </p:nvPr>
        </p:nvSpPr>
        <p:spPr>
          <a:xfrm>
            <a:off x="-3973" y="-48468"/>
            <a:ext cx="9151946" cy="1412483"/>
          </a:xfrm>
          <a:prstGeom prst="rect">
            <a:avLst/>
          </a:prstGeom>
          <a:solidFill>
            <a:srgbClr val="E32400"/>
          </a:solidFill>
        </p:spPr>
        <p:txBody>
          <a:bodyPr/>
          <a:lstStyle/>
          <a:p>
            <a:r>
              <a:rPr dirty="0"/>
              <a:t>                            </a:t>
            </a:r>
            <a:r>
              <a:rPr dirty="0" err="1"/>
              <a:t>Nationaal</a:t>
            </a:r>
            <a:r>
              <a:rPr dirty="0"/>
              <a:t> </a:t>
            </a:r>
            <a:r>
              <a:rPr dirty="0" err="1"/>
              <a:t>instituut</a:t>
            </a:r>
            <a:r>
              <a:rPr dirty="0"/>
              <a:t> </a:t>
            </a:r>
            <a:r>
              <a:rPr dirty="0" err="1"/>
              <a:t>voor</a:t>
            </a:r>
            <a:r>
              <a:rPr dirty="0"/>
              <a:t/>
            </a:r>
            <a:br>
              <a:rPr dirty="0"/>
            </a:br>
            <a:r>
              <a:rPr dirty="0"/>
              <a:t>                                 </a:t>
            </a:r>
            <a:r>
              <a:rPr dirty="0" err="1"/>
              <a:t>subatomaire</a:t>
            </a:r>
            <a:r>
              <a:rPr dirty="0"/>
              <a:t> </a:t>
            </a:r>
            <a:r>
              <a:rPr dirty="0" err="1"/>
              <a:t>fysica</a:t>
            </a:r>
            <a:endParaRPr dirty="0"/>
          </a:p>
        </p:txBody>
      </p:sp>
      <p:pic>
        <p:nvPicPr>
          <p:cNvPr id="227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00905" y="2382483"/>
            <a:ext cx="6661479" cy="20930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1" name="Group 241"/>
          <p:cNvGrpSpPr/>
          <p:nvPr/>
        </p:nvGrpSpPr>
        <p:grpSpPr>
          <a:xfrm>
            <a:off x="-150042" y="4632101"/>
            <a:ext cx="9078571" cy="1905096"/>
            <a:chOff x="0" y="0"/>
            <a:chExt cx="9078570" cy="1905095"/>
          </a:xfrm>
        </p:grpSpPr>
        <p:sp>
          <p:nvSpPr>
            <p:cNvPr id="228" name="Shape 228"/>
            <p:cNvSpPr/>
            <p:nvPr/>
          </p:nvSpPr>
          <p:spPr>
            <a:xfrm>
              <a:off x="279400" y="0"/>
              <a:ext cx="2120901" cy="1905001"/>
            </a:xfrm>
            <a:prstGeom prst="rect">
              <a:avLst/>
            </a:prstGeom>
            <a:solidFill>
              <a:srgbClr val="669C35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06400" fontAlgn="auto" hangingPunct="0">
                <a:spcBef>
                  <a:spcPts val="0"/>
                </a:spcBef>
                <a:spcAft>
                  <a:spcPts val="0"/>
                </a:spcAft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pic>
          <p:nvPicPr>
            <p:cNvPr id="229" name="user88.lbl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t="20454" r="536"/>
            <a:stretch>
              <a:fillRect/>
            </a:stretch>
          </p:blipFill>
          <p:spPr>
            <a:xfrm>
              <a:off x="2518419" y="0"/>
              <a:ext cx="3140245" cy="190509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pic>
          <p:nvPicPr>
            <p:cNvPr id="230" name="astro-web-titel_eng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763869" y="5442"/>
              <a:ext cx="3314701" cy="1894116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231" name="Shape 231"/>
            <p:cNvSpPr/>
            <p:nvPr/>
          </p:nvSpPr>
          <p:spPr>
            <a:xfrm>
              <a:off x="2651270" y="1496286"/>
              <a:ext cx="1762201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06400">
                <a:defRPr sz="2000">
                  <a:solidFill>
                    <a:srgbClr val="F5EC00"/>
                  </a:solidFill>
                  <a:latin typeface="Candara"/>
                  <a:ea typeface="Candara"/>
                  <a:cs typeface="Candara"/>
                  <a:sym typeface="Candara"/>
                </a:defRPr>
              </a:lvl1pPr>
            </a:lstStyle>
            <a:p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/>
                <a:t>Collider physics</a:t>
              </a:r>
            </a:p>
          </p:txBody>
        </p:sp>
        <p:sp>
          <p:nvSpPr>
            <p:cNvPr id="232" name="Shape 232"/>
            <p:cNvSpPr/>
            <p:nvPr/>
          </p:nvSpPr>
          <p:spPr>
            <a:xfrm>
              <a:off x="5859061" y="1483586"/>
              <a:ext cx="3111452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06400">
                <a:defRPr sz="2000">
                  <a:solidFill>
                    <a:srgbClr val="F5EC00"/>
                  </a:solidFill>
                  <a:latin typeface="Candara"/>
                  <a:ea typeface="Candara"/>
                  <a:cs typeface="Candara"/>
                  <a:sym typeface="Candara"/>
                </a:defRPr>
              </a:lvl1pPr>
            </a:lstStyle>
            <a:p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 dirty="0" err="1"/>
                <a:t>Astroparticle</a:t>
              </a:r>
              <a:r>
                <a:rPr kern="0" dirty="0"/>
                <a:t> physics              </a:t>
              </a:r>
            </a:p>
          </p:txBody>
        </p:sp>
        <p:grpSp>
          <p:nvGrpSpPr>
            <p:cNvPr id="235" name="Group 235"/>
            <p:cNvGrpSpPr/>
            <p:nvPr/>
          </p:nvGrpSpPr>
          <p:grpSpPr>
            <a:xfrm>
              <a:off x="492032" y="461601"/>
              <a:ext cx="889910" cy="631880"/>
              <a:chOff x="24490" y="76564"/>
              <a:chExt cx="889909" cy="631879"/>
            </a:xfrm>
          </p:grpSpPr>
          <p:pic>
            <p:nvPicPr>
              <p:cNvPr id="233" name="DoublyResonant.pd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r="71734"/>
              <a:stretch>
                <a:fillRect/>
              </a:stretch>
            </p:blipFill>
            <p:spPr>
              <a:xfrm>
                <a:off x="24490" y="76564"/>
                <a:ext cx="889910" cy="5935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34" name="Shape 234"/>
              <p:cNvSpPr/>
              <p:nvPr/>
            </p:nvSpPr>
            <p:spPr>
              <a:xfrm flipH="1">
                <a:off x="492433" y="361764"/>
                <a:ext cx="1" cy="346681"/>
              </a:xfrm>
              <a:prstGeom prst="line">
                <a:avLst/>
              </a:prstGeom>
              <a:noFill/>
              <a:ln w="25400" cap="flat">
                <a:solidFill>
                  <a:srgbClr val="FF40FF"/>
                </a:solidFill>
                <a:custDash>
                  <a:ds d="300000" sp="300000"/>
                </a:custDash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 fontAlgn="auto" hangingPunct="0">
                  <a:spcBef>
                    <a:spcPts val="0"/>
                  </a:spcBef>
                  <a:spcAft>
                    <a:spcPts val="0"/>
                  </a:spcAft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 sz="1200" kern="0">
                  <a:solidFill>
                    <a:srgbClr val="000000"/>
                  </a:solidFill>
                  <a:latin typeface="Helvetica"/>
                  <a:cs typeface="Helvetica"/>
                  <a:sym typeface="Helvetica"/>
                </a:endParaRPr>
              </a:p>
            </p:txBody>
          </p:sp>
        </p:grpSp>
        <p:sp>
          <p:nvSpPr>
            <p:cNvPr id="236" name="Shape 236"/>
            <p:cNvSpPr/>
            <p:nvPr/>
          </p:nvSpPr>
          <p:spPr>
            <a:xfrm>
              <a:off x="0" y="1496286"/>
              <a:ext cx="2654300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 defTabSz="406400">
                <a:defRPr sz="2000">
                  <a:solidFill>
                    <a:srgbClr val="F5EC00"/>
                  </a:solidFill>
                  <a:latin typeface="Candara"/>
                  <a:ea typeface="Candara"/>
                  <a:cs typeface="Candara"/>
                  <a:sym typeface="Candara"/>
                </a:defRPr>
              </a:lvl1pPr>
            </a:lstStyle>
            <a:p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/>
                <a:t>Phenomenology</a:t>
              </a:r>
            </a:p>
          </p:txBody>
        </p:sp>
        <p:pic>
          <p:nvPicPr>
            <p:cNvPr id="237" name="droppedImage.pdf"/>
            <p:cNvPicPr>
              <a:picLocks noChangeAspect="1"/>
            </p:cNvPicPr>
            <p:nvPr/>
          </p:nvPicPr>
          <p:blipFill>
            <a:blip r:embed="rId7">
              <a:extLst/>
            </a:blip>
            <a:srcRect r="19532" b="429"/>
            <a:stretch>
              <a:fillRect/>
            </a:stretch>
          </p:blipFill>
          <p:spPr>
            <a:xfrm>
              <a:off x="411750" y="1211846"/>
              <a:ext cx="1830057" cy="3034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40" name="Group 240"/>
            <p:cNvGrpSpPr/>
            <p:nvPr/>
          </p:nvGrpSpPr>
          <p:grpSpPr>
            <a:xfrm>
              <a:off x="1342932" y="461601"/>
              <a:ext cx="889910" cy="631880"/>
              <a:chOff x="24490" y="76564"/>
              <a:chExt cx="889909" cy="631879"/>
            </a:xfrm>
          </p:grpSpPr>
          <p:pic>
            <p:nvPicPr>
              <p:cNvPr id="238" name="DoublyResonant.pd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r="71734"/>
              <a:stretch>
                <a:fillRect/>
              </a:stretch>
            </p:blipFill>
            <p:spPr>
              <a:xfrm>
                <a:off x="24490" y="76564"/>
                <a:ext cx="889910" cy="5935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39" name="Shape 239"/>
              <p:cNvSpPr/>
              <p:nvPr/>
            </p:nvSpPr>
            <p:spPr>
              <a:xfrm flipH="1">
                <a:off x="498783" y="361764"/>
                <a:ext cx="1" cy="346681"/>
              </a:xfrm>
              <a:prstGeom prst="line">
                <a:avLst/>
              </a:prstGeom>
              <a:noFill/>
              <a:ln w="25400" cap="flat">
                <a:solidFill>
                  <a:srgbClr val="FF40FF"/>
                </a:solidFill>
                <a:custDash>
                  <a:ds d="300000" sp="300000"/>
                </a:custDash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 fontAlgn="auto" hangingPunct="0">
                  <a:spcBef>
                    <a:spcPts val="0"/>
                  </a:spcBef>
                  <a:spcAft>
                    <a:spcPts val="0"/>
                  </a:spcAft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 sz="1200" kern="0">
                  <a:solidFill>
                    <a:srgbClr val="000000"/>
                  </a:solidFill>
                  <a:latin typeface="Helvetica"/>
                  <a:cs typeface="Helvetica"/>
                  <a:sym typeface="Helvetica"/>
                </a:endParaRPr>
              </a:p>
            </p:txBody>
          </p:sp>
        </p:grpSp>
      </p:grpSp>
      <p:sp>
        <p:nvSpPr>
          <p:cNvPr id="242" name="Shape 242"/>
          <p:cNvSpPr/>
          <p:nvPr/>
        </p:nvSpPr>
        <p:spPr>
          <a:xfrm>
            <a:off x="0" y="6632346"/>
            <a:ext cx="6764657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40639" marR="40639" fontAlgn="auto" hangingPunct="0">
              <a:spcBef>
                <a:spcPts val="0"/>
              </a:spcBef>
              <a:spcAft>
                <a:spcPts val="0"/>
              </a:spcAft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Shape 243"/>
          <p:cNvSpPr/>
          <p:nvPr/>
        </p:nvSpPr>
        <p:spPr>
          <a:xfrm>
            <a:off x="501968" y="1660702"/>
            <a:ext cx="8648701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marR="40639" defTabSz="914400">
              <a:spcBef>
                <a:spcPts val="700"/>
              </a:spcBef>
              <a:defRPr sz="3000" b="1" i="1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 fontAlgn="auto" hangingPunct="0">
              <a:spcAft>
                <a:spcPts val="0"/>
              </a:spcAft>
            </a:pPr>
            <a:r>
              <a:rPr kern="0">
                <a:solidFill>
                  <a:srgbClr val="000000"/>
                </a:solidFill>
              </a:rPr>
              <a:t>Verleggen van de grenzen van onze kennis</a:t>
            </a:r>
          </a:p>
        </p:txBody>
      </p:sp>
      <p:sp>
        <p:nvSpPr>
          <p:cNvPr id="244" name="Shape 244"/>
          <p:cNvSpPr/>
          <p:nvPr/>
        </p:nvSpPr>
        <p:spPr>
          <a:xfrm>
            <a:off x="7861300" y="6537325"/>
            <a:ext cx="1270000" cy="3079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40639" marR="40639" fontAlgn="auto" hangingPunct="0">
              <a:spcBef>
                <a:spcPts val="0"/>
              </a:spcBef>
              <a:spcAft>
                <a:spcPts val="0"/>
              </a:spcAft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pasted-image.ti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03155" y="109779"/>
            <a:ext cx="2377094" cy="104592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4145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LogStash</a:t>
            </a:r>
            <a:endParaRPr lang="en-US" dirty="0"/>
          </a:p>
        </p:txBody>
      </p:sp>
      <p:pic>
        <p:nvPicPr>
          <p:cNvPr id="4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1920" y="1412776"/>
            <a:ext cx="4783249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2492896"/>
            <a:ext cx="34951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Data arrives in format A…</a:t>
            </a:r>
          </a:p>
          <a:p>
            <a:r>
              <a:rPr lang="en-US" sz="2400" dirty="0">
                <a:latin typeface="+mj-lt"/>
              </a:rPr>
              <a:t>…process B occurs…</a:t>
            </a:r>
          </a:p>
          <a:p>
            <a:r>
              <a:rPr lang="en-US" sz="2400" dirty="0">
                <a:latin typeface="+mj-lt"/>
              </a:rPr>
              <a:t>…data out in format </a:t>
            </a:r>
            <a:r>
              <a:rPr lang="en-US" sz="2400" dirty="0" smtClean="0">
                <a:latin typeface="+mj-lt"/>
              </a:rPr>
              <a:t>C</a:t>
            </a:r>
            <a:endParaRPr lang="en-US" sz="2400" dirty="0">
              <a:latin typeface="+mj-lt"/>
            </a:endParaRPr>
          </a:p>
          <a:p>
            <a:endParaRPr lang="en-US" sz="2400" dirty="0" smtClean="0">
              <a:latin typeface="+mj-lt"/>
            </a:endParaRPr>
          </a:p>
          <a:p>
            <a:r>
              <a:rPr lang="en-US" sz="2400" i="1" dirty="0" smtClean="0">
                <a:latin typeface="+mj-lt"/>
              </a:rPr>
              <a:t>e.g. convert syslog into </a:t>
            </a:r>
            <a:r>
              <a:rPr lang="en-US" sz="2400" i="1" dirty="0" err="1" smtClean="0">
                <a:latin typeface="+mj-lt"/>
              </a:rPr>
              <a:t>json</a:t>
            </a:r>
            <a:endParaRPr lang="en-US" sz="24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0679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Analyse</a:t>
            </a:r>
            <a:r>
              <a:rPr lang="en-US" dirty="0" smtClean="0"/>
              <a:t> ‘by hand’: </a:t>
            </a:r>
            <a:r>
              <a:rPr lang="en-US" dirty="0" err="1" smtClean="0"/>
              <a:t>Kibana</a:t>
            </a:r>
            <a:r>
              <a:rPr lang="en-US" dirty="0"/>
              <a:t> </a:t>
            </a:r>
            <a:r>
              <a:rPr lang="en-US" dirty="0" smtClean="0"/>
              <a:t>&amp; Lucene</a:t>
            </a:r>
            <a:endParaRPr lang="en-US" dirty="0"/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7664" y="1268760"/>
            <a:ext cx="6509157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22935" y="6488668"/>
            <a:ext cx="5994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Graphic from Rob Appleyard, RTFC RAL – at ISGC 2015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07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550" indent="0">
              <a:buNone/>
            </a:pPr>
            <a:r>
              <a:rPr lang="en-US" dirty="0" smtClean="0"/>
              <a:t>At the start</a:t>
            </a:r>
          </a:p>
          <a:p>
            <a:pPr lvl="1"/>
            <a:r>
              <a:rPr lang="en-US" dirty="0" smtClean="0"/>
              <a:t>~500 </a:t>
            </a:r>
            <a:r>
              <a:rPr lang="en-US" dirty="0" smtClean="0"/>
              <a:t>difference data </a:t>
            </a:r>
            <a:r>
              <a:rPr lang="en-US" dirty="0" smtClean="0"/>
              <a:t>sources</a:t>
            </a:r>
            <a:r>
              <a:rPr lang="en-US" dirty="0" smtClean="0"/>
              <a:t>, 5500 CPU cores</a:t>
            </a:r>
            <a:endParaRPr lang="en-US" dirty="0" smtClean="0"/>
          </a:p>
          <a:p>
            <a:pPr lvl="1"/>
            <a:r>
              <a:rPr lang="en-US" dirty="0" smtClean="0"/>
              <a:t>5000</a:t>
            </a:r>
            <a:r>
              <a:rPr lang="en-US" dirty="0" smtClean="0"/>
              <a:t>+ users, working 24x7 </a:t>
            </a:r>
            <a:endParaRPr lang="en-US" dirty="0"/>
          </a:p>
          <a:p>
            <a:pPr marL="82550" indent="0">
              <a:buNone/>
            </a:pPr>
            <a:endParaRPr lang="en-US" dirty="0" smtClean="0">
              <a:sym typeface="Wingdings" panose="05000000000000000000" pitchFamily="2" charset="2"/>
            </a:endParaRPr>
          </a:p>
          <a:p>
            <a:pPr marL="82550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Your </a:t>
            </a:r>
            <a:r>
              <a:rPr lang="en-US" dirty="0" smtClean="0">
                <a:sym typeface="Wingdings" panose="05000000000000000000" pitchFamily="2" charset="2"/>
              </a:rPr>
              <a:t>colleagues in 2015-2016 added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setup of a big data analytics cluster (ELK) </a:t>
            </a:r>
          </a:p>
          <a:p>
            <a:r>
              <a:rPr lang="en-US" dirty="0" smtClean="0"/>
              <a:t>define </a:t>
            </a:r>
            <a:r>
              <a:rPr lang="en-US" dirty="0" smtClean="0"/>
              <a:t>queries and find some global anomalies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Focus on data transfers, but no compute …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ahead!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18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ELK Cluster and Interface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161" y="1412776"/>
            <a:ext cx="1405084" cy="3945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6422033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179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Filled with data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96752"/>
            <a:ext cx="6742575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807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26" y="1295732"/>
            <a:ext cx="8086886" cy="1701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Filling it up: from 0 to ~ 500 million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58764"/>
            <a:ext cx="7588250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2051720" y="2684926"/>
            <a:ext cx="792088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810545" y="2516120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16 M records/day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1206962" y="5867980"/>
            <a:ext cx="6605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2060"/>
                </a:solidFill>
              </a:rPr>
              <a:t>Graphics courtesy </a:t>
            </a:r>
            <a:r>
              <a:rPr lang="en-US" i="1" dirty="0" err="1" smtClean="0">
                <a:solidFill>
                  <a:srgbClr val="002060"/>
                </a:solidFill>
              </a:rPr>
              <a:t>Jouke</a:t>
            </a:r>
            <a:r>
              <a:rPr lang="en-US" i="1" dirty="0" smtClean="0">
                <a:solidFill>
                  <a:srgbClr val="002060"/>
                </a:solidFill>
              </a:rPr>
              <a:t> </a:t>
            </a:r>
            <a:r>
              <a:rPr lang="en-US" i="1" dirty="0" err="1" smtClean="0">
                <a:solidFill>
                  <a:srgbClr val="002060"/>
                </a:solidFill>
              </a:rPr>
              <a:t>Roorda</a:t>
            </a:r>
            <a:r>
              <a:rPr lang="en-US" i="1" dirty="0" smtClean="0">
                <a:solidFill>
                  <a:srgbClr val="002060"/>
                </a:solidFill>
              </a:rPr>
              <a:t>, Olivier Verbeek, </a:t>
            </a:r>
            <a:r>
              <a:rPr lang="en-US" i="1" dirty="0" err="1" smtClean="0">
                <a:solidFill>
                  <a:srgbClr val="002060"/>
                </a:solidFill>
              </a:rPr>
              <a:t>Rens</a:t>
            </a:r>
            <a:r>
              <a:rPr lang="en-US" i="1" dirty="0" smtClean="0">
                <a:solidFill>
                  <a:srgbClr val="002060"/>
                </a:solidFill>
              </a:rPr>
              <a:t> </a:t>
            </a:r>
            <a:r>
              <a:rPr lang="en-US" i="1" dirty="0" err="1" smtClean="0">
                <a:solidFill>
                  <a:srgbClr val="002060"/>
                </a:solidFill>
              </a:rPr>
              <a:t>Visser</a:t>
            </a:r>
            <a:endParaRPr lang="en-US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31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39534"/>
            <a:ext cx="1691680" cy="5781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04664"/>
            <a:ext cx="3470100" cy="3396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C:\Users\davidg\Desktop\Trans\band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8640"/>
            <a:ext cx="6048672" cy="573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6564" y="4077072"/>
            <a:ext cx="39934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Data flows: a user at UC Irvine </a:t>
            </a:r>
            <a:br>
              <a:rPr lang="en-US" b="1" i="1" dirty="0" smtClean="0"/>
            </a:br>
            <a:r>
              <a:rPr lang="en-US" b="1" i="1" dirty="0" smtClean="0"/>
              <a:t>reading a data set from Nikhef,</a:t>
            </a:r>
            <a:br>
              <a:rPr lang="en-US" b="1" i="1" dirty="0" smtClean="0"/>
            </a:br>
            <a:r>
              <a:rPr lang="en-US" b="1" i="1" dirty="0" smtClean="0"/>
              <a:t>with some background from CERN</a:t>
            </a:r>
            <a:br>
              <a:rPr lang="en-US" b="1" i="1" dirty="0" smtClean="0"/>
            </a:br>
            <a:r>
              <a:rPr lang="en-US" b="1" i="1" dirty="0" smtClean="0"/>
              <a:t>and KIT Karlsruhe</a:t>
            </a:r>
            <a:endParaRPr lang="en-US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206962" y="5867980"/>
            <a:ext cx="6605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2060"/>
                </a:solidFill>
              </a:rPr>
              <a:t>Graphics courtesy </a:t>
            </a:r>
            <a:r>
              <a:rPr lang="en-US" i="1" dirty="0" err="1" smtClean="0">
                <a:solidFill>
                  <a:srgbClr val="002060"/>
                </a:solidFill>
              </a:rPr>
              <a:t>Jouke</a:t>
            </a:r>
            <a:r>
              <a:rPr lang="en-US" i="1" dirty="0" smtClean="0">
                <a:solidFill>
                  <a:srgbClr val="002060"/>
                </a:solidFill>
              </a:rPr>
              <a:t> </a:t>
            </a:r>
            <a:r>
              <a:rPr lang="en-US" i="1" dirty="0" err="1" smtClean="0">
                <a:solidFill>
                  <a:srgbClr val="002060"/>
                </a:solidFill>
              </a:rPr>
              <a:t>Roorda</a:t>
            </a:r>
            <a:r>
              <a:rPr lang="en-US" i="1" dirty="0" smtClean="0">
                <a:solidFill>
                  <a:srgbClr val="002060"/>
                </a:solidFill>
              </a:rPr>
              <a:t>, Olivier Verbeek, </a:t>
            </a:r>
            <a:r>
              <a:rPr lang="en-US" i="1" dirty="0" err="1" smtClean="0">
                <a:solidFill>
                  <a:srgbClr val="002060"/>
                </a:solidFill>
              </a:rPr>
              <a:t>Rens</a:t>
            </a:r>
            <a:r>
              <a:rPr lang="en-US" i="1" dirty="0" smtClean="0">
                <a:solidFill>
                  <a:srgbClr val="002060"/>
                </a:solidFill>
              </a:rPr>
              <a:t> </a:t>
            </a:r>
            <a:r>
              <a:rPr lang="en-US" i="1" dirty="0" err="1" smtClean="0">
                <a:solidFill>
                  <a:srgbClr val="002060"/>
                </a:solidFill>
              </a:rPr>
              <a:t>Visser</a:t>
            </a:r>
            <a:endParaRPr lang="en-US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05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Queries and responses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00808"/>
            <a:ext cx="70104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1115616" y="3501008"/>
            <a:ext cx="4560079" cy="24079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06962" y="5867980"/>
            <a:ext cx="6605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2060"/>
                </a:solidFill>
              </a:rPr>
              <a:t>Graphics courtesy </a:t>
            </a:r>
            <a:r>
              <a:rPr lang="en-US" i="1" dirty="0" err="1" smtClean="0">
                <a:solidFill>
                  <a:srgbClr val="002060"/>
                </a:solidFill>
              </a:rPr>
              <a:t>Jouke</a:t>
            </a:r>
            <a:r>
              <a:rPr lang="en-US" i="1" dirty="0" smtClean="0">
                <a:solidFill>
                  <a:srgbClr val="002060"/>
                </a:solidFill>
              </a:rPr>
              <a:t> </a:t>
            </a:r>
            <a:r>
              <a:rPr lang="en-US" i="1" dirty="0" err="1" smtClean="0">
                <a:solidFill>
                  <a:srgbClr val="002060"/>
                </a:solidFill>
              </a:rPr>
              <a:t>Roorda</a:t>
            </a:r>
            <a:r>
              <a:rPr lang="en-US" i="1" dirty="0" smtClean="0">
                <a:solidFill>
                  <a:srgbClr val="002060"/>
                </a:solidFill>
              </a:rPr>
              <a:t>, Olivier Verbeek, </a:t>
            </a:r>
            <a:r>
              <a:rPr lang="en-US" i="1" dirty="0" err="1" smtClean="0">
                <a:solidFill>
                  <a:srgbClr val="002060"/>
                </a:solidFill>
              </a:rPr>
              <a:t>Rens</a:t>
            </a:r>
            <a:r>
              <a:rPr lang="en-US" i="1" dirty="0" smtClean="0">
                <a:solidFill>
                  <a:srgbClr val="002060"/>
                </a:solidFill>
              </a:rPr>
              <a:t> </a:t>
            </a:r>
            <a:r>
              <a:rPr lang="en-US" i="1" dirty="0" err="1" smtClean="0">
                <a:solidFill>
                  <a:srgbClr val="002060"/>
                </a:solidFill>
              </a:rPr>
              <a:t>Visser</a:t>
            </a:r>
            <a:endParaRPr lang="en-US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97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Log file format is different (different service) so you’ll need to parse, extract, and identify elements</a:t>
            </a:r>
          </a:p>
          <a:p>
            <a:r>
              <a:rPr lang="en-US" dirty="0" smtClean="0"/>
              <a:t>The ‘</a:t>
            </a:r>
            <a:r>
              <a:rPr lang="en-US" dirty="0" err="1" smtClean="0"/>
              <a:t>grok</a:t>
            </a:r>
            <a:r>
              <a:rPr lang="en-US" dirty="0" smtClean="0"/>
              <a:t>’ filter is used to process logs</a:t>
            </a:r>
          </a:p>
          <a:p>
            <a:endParaRPr lang="en-US" dirty="0" smtClean="0"/>
          </a:p>
          <a:p>
            <a:r>
              <a:rPr lang="en-US" dirty="0" smtClean="0"/>
              <a:t>vm4.stud1.ipmi.nikhef.nl runs </a:t>
            </a:r>
            <a:r>
              <a:rPr lang="en-US" dirty="0" err="1" smtClean="0"/>
              <a:t>grok</a:t>
            </a:r>
            <a:r>
              <a:rPr lang="en-US" dirty="0"/>
              <a:t> now</a:t>
            </a:r>
            <a:br>
              <a:rPr lang="en-US" dirty="0"/>
            </a:br>
            <a:r>
              <a:rPr lang="en-US" dirty="0"/>
              <a:t>  ‘/</a:t>
            </a:r>
            <a:r>
              <a:rPr lang="en-US" dirty="0" err="1" smtClean="0"/>
              <a:t>grok</a:t>
            </a:r>
            <a:r>
              <a:rPr lang="en-US" dirty="0" smtClean="0"/>
              <a:t>/</a:t>
            </a:r>
            <a:r>
              <a:rPr lang="en-US" dirty="0" err="1" smtClean="0"/>
              <a:t>ls_config</a:t>
            </a:r>
            <a:r>
              <a:rPr lang="en-US" dirty="0" smtClean="0"/>
              <a:t>’</a:t>
            </a:r>
          </a:p>
          <a:p>
            <a:endParaRPr lang="en-US" dirty="0"/>
          </a:p>
          <a:p>
            <a:r>
              <a:rPr lang="en-US" dirty="0" smtClean="0"/>
              <a:t>If and when you need write access there, ask …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Processing batch logs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56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43608" y="1412776"/>
            <a:ext cx="8100392" cy="4835624"/>
          </a:xfrm>
        </p:spPr>
        <p:txBody>
          <a:bodyPr/>
          <a:lstStyle/>
          <a:p>
            <a:pPr marL="82550" indent="0">
              <a:buNone/>
            </a:pPr>
            <a:r>
              <a:rPr lang="en-US" sz="2600" b="1" dirty="0" smtClean="0">
                <a:hlinkClick r:id="rId2"/>
              </a:rPr>
              <a:t>https</a:t>
            </a:r>
            <a:r>
              <a:rPr lang="en-US" sz="2600" b="1" dirty="0">
                <a:hlinkClick r:id="rId2"/>
              </a:rPr>
              <a:t>://</a:t>
            </a:r>
            <a:r>
              <a:rPr lang="en-US" sz="2600" b="1" dirty="0" smtClean="0">
                <a:hlinkClick r:id="rId2"/>
              </a:rPr>
              <a:t>wiki.nikhef.nl/grid/HvABigDataVisualisation</a:t>
            </a:r>
            <a:endParaRPr lang="en-US" sz="2600" b="1" dirty="0" smtClean="0"/>
          </a:p>
          <a:p>
            <a:endParaRPr lang="en-US" dirty="0" smtClean="0"/>
          </a:p>
          <a:p>
            <a:r>
              <a:rPr lang="en-US" dirty="0" err="1" smtClean="0"/>
              <a:t>OpenVPN</a:t>
            </a:r>
            <a:r>
              <a:rPr lang="en-US" dirty="0" smtClean="0"/>
              <a:t> configuration</a:t>
            </a:r>
          </a:p>
          <a:p>
            <a:r>
              <a:rPr lang="en-US" dirty="0" smtClean="0"/>
              <a:t>Access to full ES search API</a:t>
            </a:r>
          </a:p>
          <a:p>
            <a:endParaRPr lang="en-US" dirty="0" smtClean="0"/>
          </a:p>
          <a:p>
            <a:r>
              <a:rPr lang="en-US" dirty="0" smtClean="0"/>
              <a:t>Don’t kill the cluster just yet …</a:t>
            </a:r>
          </a:p>
          <a:p>
            <a:r>
              <a:rPr lang="en-US" dirty="0" smtClean="0"/>
              <a:t>Do not redistribute or copy records with PII</a:t>
            </a:r>
          </a:p>
          <a:p>
            <a:r>
              <a:rPr lang="en-US" dirty="0" smtClean="0"/>
              <a:t>Kindly observe the Nikhef AUP as well</a:t>
            </a:r>
            <a:r>
              <a:rPr lang="en-US" dirty="0"/>
              <a:t> </a:t>
            </a:r>
            <a:r>
              <a:rPr lang="en-US" dirty="0" smtClean="0"/>
              <a:t>– </a:t>
            </a:r>
            <a:br>
              <a:rPr lang="en-US" dirty="0" smtClean="0"/>
            </a:br>
            <a:r>
              <a:rPr lang="en-US" dirty="0" smtClean="0"/>
              <a:t>and report any incidents to </a:t>
            </a:r>
            <a:r>
              <a:rPr lang="en-US" dirty="0" smtClean="0">
                <a:hlinkClick r:id="rId3"/>
              </a:rPr>
              <a:t>security@nikhef.nl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04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/>
        </p:nvSpPr>
        <p:spPr>
          <a:xfrm>
            <a:off x="457200" y="6605984"/>
            <a:ext cx="2146300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40" marR="40640" defTabSz="914400">
              <a:buClr>
                <a:srgbClr val="9B9B9B"/>
              </a:buClr>
              <a:buFont typeface="Helvetica"/>
              <a:defRPr sz="1100">
                <a:solidFill>
                  <a:srgbClr val="9B9B9B"/>
                </a:solidFill>
                <a:uFill>
                  <a:solidFill>
                    <a:srgbClr val="9B9B9B"/>
                  </a:solidFill>
                </a:uFill>
                <a:latin typeface="MaiandraGD-Regular"/>
                <a:ea typeface="MaiandraGD-Regular"/>
                <a:cs typeface="MaiandraGD-Regular"/>
                <a:sym typeface="MaiandraGD-Regular"/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kern="0"/>
              <a:t>Haarlemse Chemische Kring</a:t>
            </a:r>
          </a:p>
        </p:txBody>
      </p:sp>
      <p:pic>
        <p:nvPicPr>
          <p:cNvPr id="250" name="CERN_arial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" y="0"/>
            <a:ext cx="949325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Shape 251"/>
          <p:cNvSpPr/>
          <p:nvPr/>
        </p:nvSpPr>
        <p:spPr>
          <a:xfrm>
            <a:off x="3852862" y="5489575"/>
            <a:ext cx="590551" cy="1588"/>
          </a:xfrm>
          <a:prstGeom prst="line">
            <a:avLst/>
          </a:prstGeom>
          <a:ln w="38100">
            <a:solidFill>
              <a:srgbClr val="FFFB00"/>
            </a:solidFill>
            <a:tailEnd type="triangle"/>
          </a:ln>
        </p:spPr>
        <p:txBody>
          <a:bodyPr lIns="50800" tIns="50800" rIns="50800" bIns="50800" anchor="ctr"/>
          <a:lstStyle/>
          <a:p>
            <a:pPr defTabSz="457200" fontAlgn="auto" hangingPunct="0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1200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252" name="Shape 252"/>
          <p:cNvSpPr/>
          <p:nvPr/>
        </p:nvSpPr>
        <p:spPr>
          <a:xfrm flipH="1">
            <a:off x="6791196" y="4721649"/>
            <a:ext cx="632740" cy="303255"/>
          </a:xfrm>
          <a:prstGeom prst="line">
            <a:avLst/>
          </a:prstGeom>
          <a:ln w="38100">
            <a:solidFill>
              <a:srgbClr val="FFFB00"/>
            </a:solidFill>
            <a:tailEnd type="triangle"/>
          </a:ln>
        </p:spPr>
        <p:txBody>
          <a:bodyPr lIns="50800" tIns="50800" rIns="50800" bIns="50800" anchor="ctr"/>
          <a:lstStyle/>
          <a:p>
            <a:pPr defTabSz="457200" fontAlgn="auto" hangingPunct="0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1200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253" name="Shape 253"/>
          <p:cNvSpPr/>
          <p:nvPr/>
        </p:nvSpPr>
        <p:spPr>
          <a:xfrm>
            <a:off x="6569075" y="5140325"/>
            <a:ext cx="1065855" cy="419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40" marR="40640" defTabSz="914400">
              <a:buClr>
                <a:srgbClr val="FFFB00"/>
              </a:buClr>
              <a:buFont typeface="Times New Roman"/>
              <a:defRPr sz="2200" b="1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kern="0"/>
              <a:t>protons</a:t>
            </a:r>
          </a:p>
        </p:txBody>
      </p:sp>
      <p:sp>
        <p:nvSpPr>
          <p:cNvPr id="254" name="Shape 254"/>
          <p:cNvSpPr/>
          <p:nvPr/>
        </p:nvSpPr>
        <p:spPr>
          <a:xfrm>
            <a:off x="3657600" y="2405062"/>
            <a:ext cx="228600" cy="228601"/>
          </a:xfrm>
          <a:prstGeom prst="ellipse">
            <a:avLst/>
          </a:prstGeom>
          <a:ln w="38100">
            <a:solidFill>
              <a:srgbClr val="FF2600"/>
            </a:solidFill>
          </a:ln>
        </p:spPr>
        <p:txBody>
          <a:bodyPr lIns="50800" tIns="50800" rIns="50800" bIns="50800" anchor="ctr"/>
          <a:lstStyle/>
          <a:p>
            <a:pPr marL="40640" marR="40640" algn="ctr" fontAlgn="auto" hangingPunct="0">
              <a:spcBef>
                <a:spcPts val="0"/>
              </a:spcBef>
              <a:spcAft>
                <a:spcPts val="0"/>
              </a:spcAft>
              <a:defRPr sz="3000">
                <a:uFill>
                  <a:solidFill>
                    <a:srgbClr val="000000"/>
                  </a:solidFill>
                </a:uFill>
                <a:latin typeface="MaiandraGD-Regular"/>
                <a:ea typeface="MaiandraGD-Regular"/>
                <a:cs typeface="MaiandraGD-Regular"/>
                <a:sym typeface="MaiandraGD-Regular"/>
              </a:defRPr>
            </a:pPr>
            <a:endParaRPr sz="3000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MaiandraGD-Regular"/>
              <a:ea typeface="MaiandraGD-Regular"/>
              <a:cs typeface="MaiandraGD-Regular"/>
              <a:sym typeface="MaiandraGD-Regular"/>
            </a:endParaRPr>
          </a:p>
        </p:txBody>
      </p:sp>
      <p:pic>
        <p:nvPicPr>
          <p:cNvPr id="255" name="cms-logo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52800" y="2024062"/>
            <a:ext cx="762000" cy="76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lhcb-logo.pn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69876" y="2959989"/>
            <a:ext cx="1792555" cy="12350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0" name="Group 260"/>
          <p:cNvGrpSpPr/>
          <p:nvPr/>
        </p:nvGrpSpPr>
        <p:grpSpPr>
          <a:xfrm>
            <a:off x="5334000" y="4691062"/>
            <a:ext cx="812561" cy="1235299"/>
            <a:chOff x="0" y="0"/>
            <a:chExt cx="812560" cy="1235297"/>
          </a:xfrm>
        </p:grpSpPr>
        <p:sp>
          <p:nvSpPr>
            <p:cNvPr id="257" name="Shape 257"/>
            <p:cNvSpPr/>
            <p:nvPr/>
          </p:nvSpPr>
          <p:spPr>
            <a:xfrm>
              <a:off x="0" y="0"/>
              <a:ext cx="762000" cy="1219200"/>
            </a:xfrm>
            <a:prstGeom prst="rect">
              <a:avLst/>
            </a:prstGeom>
            <a:solidFill>
              <a:srgbClr val="FFFD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40" marR="40640" algn="ctr" fontAlgn="auto" hangingPunct="0">
                <a:spcBef>
                  <a:spcPts val="0"/>
                </a:spcBef>
                <a:spcAft>
                  <a:spcPts val="0"/>
                </a:spcAft>
                <a:defRPr sz="3000">
                  <a:uFill>
                    <a:solidFill>
                      <a:srgbClr val="000000"/>
                    </a:solidFill>
                  </a:uFill>
                  <a:latin typeface="MaiandraGD-Regular"/>
                  <a:ea typeface="MaiandraGD-Regular"/>
                  <a:cs typeface="MaiandraGD-Regular"/>
                  <a:sym typeface="MaiandraGD-Regular"/>
                </a:defRPr>
              </a:pPr>
              <a:endParaRPr sz="3000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aiandraGD-Regular"/>
                <a:ea typeface="MaiandraGD-Regular"/>
                <a:cs typeface="MaiandraGD-Regular"/>
                <a:sym typeface="MaiandraGD-Regular"/>
              </a:endParaRPr>
            </a:p>
          </p:txBody>
        </p:sp>
        <p:pic>
          <p:nvPicPr>
            <p:cNvPr id="258" name="atlas-logo.png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76200"/>
              <a:ext cx="735013" cy="11334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9" name="Shape 259"/>
            <p:cNvSpPr/>
            <p:nvPr/>
          </p:nvSpPr>
          <p:spPr>
            <a:xfrm rot="16260000">
              <a:off x="53202" y="483093"/>
              <a:ext cx="1155701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marL="40640" marR="40640" defTabSz="914400">
                <a:spcBef>
                  <a:spcPts val="1100"/>
                </a:spcBef>
                <a:buClr>
                  <a:srgbClr val="000000"/>
                </a:buClr>
                <a:buFont typeface="Helvetica"/>
                <a:defRPr sz="1600">
                  <a:uFill>
                    <a:solidFill>
                      <a:srgbClr val="000000"/>
                    </a:solidFill>
                  </a:uFill>
                  <a:latin typeface="MaiandraGD-Regular"/>
                  <a:ea typeface="MaiandraGD-Regular"/>
                  <a:cs typeface="MaiandraGD-Regular"/>
                  <a:sym typeface="MaiandraGD-Regular"/>
                </a:defRPr>
              </a:lvl1pPr>
            </a:lstStyle>
            <a:p>
              <a:pPr fontAlgn="auto" hangingPunct="0"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</a:rPr>
                <a:t>Atlas</a:t>
              </a:r>
            </a:p>
          </p:txBody>
        </p:sp>
      </p:grpSp>
      <p:pic>
        <p:nvPicPr>
          <p:cNvPr id="261" name="alice-logo.png"/>
          <p:cNvPicPr>
            <a:picLocks/>
          </p:cNvPicPr>
          <p:nvPr/>
        </p:nvPicPr>
        <p:blipFill>
          <a:blip r:embed="rId6">
            <a:extLst/>
          </a:blip>
          <a:srcRect t="1533" b="9"/>
          <a:stretch>
            <a:fillRect/>
          </a:stretch>
        </p:blipFill>
        <p:spPr>
          <a:xfrm>
            <a:off x="948257" y="3999407"/>
            <a:ext cx="1658541" cy="1732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233" y="0"/>
                </a:moveTo>
                <a:lnTo>
                  <a:pt x="3117" y="3137"/>
                </a:lnTo>
                <a:lnTo>
                  <a:pt x="0" y="6273"/>
                </a:lnTo>
                <a:lnTo>
                  <a:pt x="0" y="13937"/>
                </a:lnTo>
                <a:lnTo>
                  <a:pt x="0" y="21600"/>
                </a:lnTo>
                <a:lnTo>
                  <a:pt x="10803" y="21600"/>
                </a:lnTo>
                <a:lnTo>
                  <a:pt x="21600" y="21600"/>
                </a:lnTo>
                <a:lnTo>
                  <a:pt x="21600" y="14026"/>
                </a:lnTo>
                <a:lnTo>
                  <a:pt x="21600" y="6451"/>
                </a:lnTo>
                <a:lnTo>
                  <a:pt x="18401" y="3226"/>
                </a:lnTo>
                <a:lnTo>
                  <a:pt x="15206" y="0"/>
                </a:lnTo>
                <a:lnTo>
                  <a:pt x="10720" y="0"/>
                </a:lnTo>
                <a:lnTo>
                  <a:pt x="623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62" name="CMS.png"/>
          <p:cNvPicPr>
            <a:picLocks/>
          </p:cNvPicPr>
          <p:nvPr/>
        </p:nvPicPr>
        <p:blipFill>
          <a:blip r:embed="rId7">
            <a:extLst/>
          </a:blip>
          <a:srcRect l="16738" t="7399" r="14320" b="13889"/>
          <a:stretch>
            <a:fillRect/>
          </a:stretch>
        </p:blipFill>
        <p:spPr>
          <a:xfrm>
            <a:off x="2870200" y="774700"/>
            <a:ext cx="3111500" cy="2247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597" extrusionOk="0">
                <a:moveTo>
                  <a:pt x="0" y="0"/>
                </a:moveTo>
                <a:lnTo>
                  <a:pt x="0" y="5525"/>
                </a:lnTo>
                <a:cubicBezTo>
                  <a:pt x="31" y="5504"/>
                  <a:pt x="62" y="5479"/>
                  <a:pt x="116" y="5479"/>
                </a:cubicBezTo>
                <a:cubicBezTo>
                  <a:pt x="280" y="5479"/>
                  <a:pt x="325" y="5427"/>
                  <a:pt x="237" y="5338"/>
                </a:cubicBezTo>
                <a:cubicBezTo>
                  <a:pt x="200" y="5301"/>
                  <a:pt x="179" y="5243"/>
                  <a:pt x="193" y="5212"/>
                </a:cubicBezTo>
                <a:cubicBezTo>
                  <a:pt x="229" y="5132"/>
                  <a:pt x="748" y="5073"/>
                  <a:pt x="837" y="5140"/>
                </a:cubicBezTo>
                <a:cubicBezTo>
                  <a:pt x="888" y="5177"/>
                  <a:pt x="920" y="5178"/>
                  <a:pt x="939" y="5136"/>
                </a:cubicBezTo>
                <a:cubicBezTo>
                  <a:pt x="955" y="5101"/>
                  <a:pt x="1017" y="5087"/>
                  <a:pt x="1082" y="5105"/>
                </a:cubicBezTo>
                <a:cubicBezTo>
                  <a:pt x="1150" y="5124"/>
                  <a:pt x="1209" y="5109"/>
                  <a:pt x="1226" y="5071"/>
                </a:cubicBezTo>
                <a:cubicBezTo>
                  <a:pt x="1242" y="5035"/>
                  <a:pt x="1255" y="4702"/>
                  <a:pt x="1253" y="4335"/>
                </a:cubicBezTo>
                <a:cubicBezTo>
                  <a:pt x="1251" y="3703"/>
                  <a:pt x="1281" y="3531"/>
                  <a:pt x="1369" y="3653"/>
                </a:cubicBezTo>
                <a:cubicBezTo>
                  <a:pt x="1388" y="3679"/>
                  <a:pt x="1442" y="3921"/>
                  <a:pt x="1504" y="4209"/>
                </a:cubicBezTo>
                <a:cubicBezTo>
                  <a:pt x="1501" y="4170"/>
                  <a:pt x="1503" y="4136"/>
                  <a:pt x="1509" y="4122"/>
                </a:cubicBezTo>
                <a:cubicBezTo>
                  <a:pt x="1528" y="4081"/>
                  <a:pt x="1561" y="4094"/>
                  <a:pt x="1614" y="4160"/>
                </a:cubicBezTo>
                <a:cubicBezTo>
                  <a:pt x="1658" y="4214"/>
                  <a:pt x="1751" y="4261"/>
                  <a:pt x="1823" y="4263"/>
                </a:cubicBezTo>
                <a:lnTo>
                  <a:pt x="1956" y="4263"/>
                </a:lnTo>
                <a:lnTo>
                  <a:pt x="1969" y="4659"/>
                </a:lnTo>
                <a:cubicBezTo>
                  <a:pt x="1983" y="5083"/>
                  <a:pt x="2008" y="5136"/>
                  <a:pt x="2201" y="5136"/>
                </a:cubicBezTo>
                <a:cubicBezTo>
                  <a:pt x="2399" y="5136"/>
                  <a:pt x="2507" y="5079"/>
                  <a:pt x="2507" y="4968"/>
                </a:cubicBezTo>
                <a:cubicBezTo>
                  <a:pt x="2507" y="4911"/>
                  <a:pt x="2525" y="4850"/>
                  <a:pt x="2548" y="4831"/>
                </a:cubicBezTo>
                <a:cubicBezTo>
                  <a:pt x="2575" y="4807"/>
                  <a:pt x="2575" y="4757"/>
                  <a:pt x="2548" y="4686"/>
                </a:cubicBezTo>
                <a:cubicBezTo>
                  <a:pt x="2493" y="4545"/>
                  <a:pt x="2494" y="4311"/>
                  <a:pt x="2551" y="4263"/>
                </a:cubicBezTo>
                <a:cubicBezTo>
                  <a:pt x="2583" y="4235"/>
                  <a:pt x="2588" y="3976"/>
                  <a:pt x="2567" y="3382"/>
                </a:cubicBezTo>
                <a:cubicBezTo>
                  <a:pt x="2545" y="2747"/>
                  <a:pt x="2551" y="2523"/>
                  <a:pt x="2589" y="2459"/>
                </a:cubicBezTo>
                <a:cubicBezTo>
                  <a:pt x="2626" y="2398"/>
                  <a:pt x="2626" y="2352"/>
                  <a:pt x="2595" y="2299"/>
                </a:cubicBezTo>
                <a:cubicBezTo>
                  <a:pt x="2569" y="2256"/>
                  <a:pt x="2544" y="1884"/>
                  <a:pt x="2537" y="1410"/>
                </a:cubicBezTo>
                <a:cubicBezTo>
                  <a:pt x="2526" y="662"/>
                  <a:pt x="2532" y="594"/>
                  <a:pt x="2600" y="575"/>
                </a:cubicBezTo>
                <a:cubicBezTo>
                  <a:pt x="2641" y="564"/>
                  <a:pt x="2705" y="575"/>
                  <a:pt x="2743" y="598"/>
                </a:cubicBezTo>
                <a:cubicBezTo>
                  <a:pt x="2781" y="621"/>
                  <a:pt x="2831" y="634"/>
                  <a:pt x="2854" y="625"/>
                </a:cubicBezTo>
                <a:cubicBezTo>
                  <a:pt x="2975" y="578"/>
                  <a:pt x="4298" y="571"/>
                  <a:pt x="4319" y="617"/>
                </a:cubicBezTo>
                <a:cubicBezTo>
                  <a:pt x="4376" y="745"/>
                  <a:pt x="4114" y="819"/>
                  <a:pt x="3352" y="888"/>
                </a:cubicBezTo>
                <a:lnTo>
                  <a:pt x="3077" y="915"/>
                </a:lnTo>
                <a:lnTo>
                  <a:pt x="3071" y="1292"/>
                </a:lnTo>
                <a:cubicBezTo>
                  <a:pt x="3068" y="1499"/>
                  <a:pt x="3065" y="1755"/>
                  <a:pt x="3068" y="1864"/>
                </a:cubicBezTo>
                <a:cubicBezTo>
                  <a:pt x="3078" y="2199"/>
                  <a:pt x="3075" y="3853"/>
                  <a:pt x="3063" y="4144"/>
                </a:cubicBezTo>
                <a:cubicBezTo>
                  <a:pt x="3056" y="4322"/>
                  <a:pt x="3075" y="4489"/>
                  <a:pt x="3121" y="4613"/>
                </a:cubicBezTo>
                <a:cubicBezTo>
                  <a:pt x="3170" y="4746"/>
                  <a:pt x="3183" y="4856"/>
                  <a:pt x="3162" y="4960"/>
                </a:cubicBezTo>
                <a:cubicBezTo>
                  <a:pt x="3145" y="5044"/>
                  <a:pt x="3145" y="5184"/>
                  <a:pt x="3162" y="5273"/>
                </a:cubicBezTo>
                <a:cubicBezTo>
                  <a:pt x="3189" y="5408"/>
                  <a:pt x="3176" y="5457"/>
                  <a:pt x="3079" y="5582"/>
                </a:cubicBezTo>
                <a:cubicBezTo>
                  <a:pt x="3004" y="5680"/>
                  <a:pt x="2970" y="5775"/>
                  <a:pt x="2980" y="5856"/>
                </a:cubicBezTo>
                <a:cubicBezTo>
                  <a:pt x="2998" y="6001"/>
                  <a:pt x="2954" y="6054"/>
                  <a:pt x="2876" y="5986"/>
                </a:cubicBezTo>
                <a:cubicBezTo>
                  <a:pt x="2845" y="5960"/>
                  <a:pt x="2793" y="5955"/>
                  <a:pt x="2763" y="5971"/>
                </a:cubicBezTo>
                <a:cubicBezTo>
                  <a:pt x="2732" y="5987"/>
                  <a:pt x="2686" y="5972"/>
                  <a:pt x="2658" y="5940"/>
                </a:cubicBezTo>
                <a:cubicBezTo>
                  <a:pt x="2630" y="5909"/>
                  <a:pt x="2544" y="5881"/>
                  <a:pt x="2465" y="5879"/>
                </a:cubicBezTo>
                <a:cubicBezTo>
                  <a:pt x="2009" y="5869"/>
                  <a:pt x="1834" y="5842"/>
                  <a:pt x="1829" y="5776"/>
                </a:cubicBezTo>
                <a:cubicBezTo>
                  <a:pt x="1826" y="5738"/>
                  <a:pt x="1818" y="5693"/>
                  <a:pt x="1812" y="5677"/>
                </a:cubicBezTo>
                <a:cubicBezTo>
                  <a:pt x="1807" y="5662"/>
                  <a:pt x="1800" y="5628"/>
                  <a:pt x="1796" y="5605"/>
                </a:cubicBezTo>
                <a:cubicBezTo>
                  <a:pt x="1792" y="5582"/>
                  <a:pt x="1749" y="5388"/>
                  <a:pt x="1699" y="5174"/>
                </a:cubicBezTo>
                <a:cubicBezTo>
                  <a:pt x="1676" y="5073"/>
                  <a:pt x="1657" y="4981"/>
                  <a:pt x="1644" y="4907"/>
                </a:cubicBezTo>
                <a:cubicBezTo>
                  <a:pt x="1729" y="5343"/>
                  <a:pt x="1801" y="5743"/>
                  <a:pt x="1788" y="5773"/>
                </a:cubicBezTo>
                <a:cubicBezTo>
                  <a:pt x="1770" y="5812"/>
                  <a:pt x="1637" y="5823"/>
                  <a:pt x="1399" y="5799"/>
                </a:cubicBezTo>
                <a:cubicBezTo>
                  <a:pt x="816" y="5742"/>
                  <a:pt x="526" y="5913"/>
                  <a:pt x="609" y="6272"/>
                </a:cubicBezTo>
                <a:cubicBezTo>
                  <a:pt x="621" y="6328"/>
                  <a:pt x="615" y="6386"/>
                  <a:pt x="592" y="6406"/>
                </a:cubicBezTo>
                <a:cubicBezTo>
                  <a:pt x="528" y="6461"/>
                  <a:pt x="588" y="6597"/>
                  <a:pt x="664" y="6570"/>
                </a:cubicBezTo>
                <a:cubicBezTo>
                  <a:pt x="746" y="6540"/>
                  <a:pt x="877" y="6662"/>
                  <a:pt x="890" y="6779"/>
                </a:cubicBezTo>
                <a:cubicBezTo>
                  <a:pt x="895" y="6825"/>
                  <a:pt x="913" y="6895"/>
                  <a:pt x="931" y="6936"/>
                </a:cubicBezTo>
                <a:cubicBezTo>
                  <a:pt x="992" y="7071"/>
                  <a:pt x="878" y="7170"/>
                  <a:pt x="678" y="7157"/>
                </a:cubicBezTo>
                <a:lnTo>
                  <a:pt x="488" y="7145"/>
                </a:lnTo>
                <a:lnTo>
                  <a:pt x="488" y="7595"/>
                </a:lnTo>
                <a:cubicBezTo>
                  <a:pt x="487" y="7844"/>
                  <a:pt x="499" y="8083"/>
                  <a:pt x="510" y="8125"/>
                </a:cubicBezTo>
                <a:cubicBezTo>
                  <a:pt x="536" y="8227"/>
                  <a:pt x="482" y="8243"/>
                  <a:pt x="284" y="8186"/>
                </a:cubicBezTo>
                <a:cubicBezTo>
                  <a:pt x="212" y="8166"/>
                  <a:pt x="97" y="8155"/>
                  <a:pt x="0" y="8148"/>
                </a:cubicBezTo>
                <a:lnTo>
                  <a:pt x="0" y="8182"/>
                </a:lnTo>
                <a:cubicBezTo>
                  <a:pt x="34" y="8187"/>
                  <a:pt x="53" y="8188"/>
                  <a:pt x="99" y="8198"/>
                </a:cubicBezTo>
                <a:cubicBezTo>
                  <a:pt x="486" y="8277"/>
                  <a:pt x="485" y="8273"/>
                  <a:pt x="388" y="8461"/>
                </a:cubicBezTo>
                <a:cubicBezTo>
                  <a:pt x="343" y="8550"/>
                  <a:pt x="316" y="8639"/>
                  <a:pt x="328" y="8655"/>
                </a:cubicBezTo>
                <a:cubicBezTo>
                  <a:pt x="340" y="8672"/>
                  <a:pt x="313" y="8787"/>
                  <a:pt x="267" y="8911"/>
                </a:cubicBezTo>
                <a:cubicBezTo>
                  <a:pt x="237" y="8993"/>
                  <a:pt x="228" y="9029"/>
                  <a:pt x="220" y="9067"/>
                </a:cubicBezTo>
                <a:cubicBezTo>
                  <a:pt x="227" y="9072"/>
                  <a:pt x="235" y="9076"/>
                  <a:pt x="240" y="9086"/>
                </a:cubicBezTo>
                <a:cubicBezTo>
                  <a:pt x="253" y="9116"/>
                  <a:pt x="247" y="9156"/>
                  <a:pt x="226" y="9174"/>
                </a:cubicBezTo>
                <a:cubicBezTo>
                  <a:pt x="225" y="9175"/>
                  <a:pt x="224" y="9173"/>
                  <a:pt x="223" y="9174"/>
                </a:cubicBezTo>
                <a:cubicBezTo>
                  <a:pt x="232" y="9189"/>
                  <a:pt x="243" y="9207"/>
                  <a:pt x="259" y="9227"/>
                </a:cubicBezTo>
                <a:cubicBezTo>
                  <a:pt x="299" y="9278"/>
                  <a:pt x="368" y="9319"/>
                  <a:pt x="413" y="9319"/>
                </a:cubicBezTo>
                <a:cubicBezTo>
                  <a:pt x="523" y="9319"/>
                  <a:pt x="556" y="9376"/>
                  <a:pt x="501" y="9468"/>
                </a:cubicBezTo>
                <a:cubicBezTo>
                  <a:pt x="476" y="9509"/>
                  <a:pt x="471" y="9544"/>
                  <a:pt x="488" y="9544"/>
                </a:cubicBezTo>
                <a:cubicBezTo>
                  <a:pt x="504" y="9544"/>
                  <a:pt x="496" y="9581"/>
                  <a:pt x="468" y="9628"/>
                </a:cubicBezTo>
                <a:cubicBezTo>
                  <a:pt x="437" y="9680"/>
                  <a:pt x="346" y="9712"/>
                  <a:pt x="231" y="9712"/>
                </a:cubicBezTo>
                <a:cubicBezTo>
                  <a:pt x="129" y="9712"/>
                  <a:pt x="57" y="9729"/>
                  <a:pt x="72" y="9750"/>
                </a:cubicBezTo>
                <a:cubicBezTo>
                  <a:pt x="86" y="9770"/>
                  <a:pt x="81" y="9818"/>
                  <a:pt x="58" y="9856"/>
                </a:cubicBezTo>
                <a:cubicBezTo>
                  <a:pt x="23" y="9915"/>
                  <a:pt x="13" y="9984"/>
                  <a:pt x="0" y="10051"/>
                </a:cubicBezTo>
                <a:lnTo>
                  <a:pt x="0" y="10284"/>
                </a:lnTo>
                <a:cubicBezTo>
                  <a:pt x="10" y="10348"/>
                  <a:pt x="12" y="10412"/>
                  <a:pt x="39" y="10478"/>
                </a:cubicBezTo>
                <a:cubicBezTo>
                  <a:pt x="123" y="10686"/>
                  <a:pt x="144" y="10704"/>
                  <a:pt x="388" y="10764"/>
                </a:cubicBezTo>
                <a:cubicBezTo>
                  <a:pt x="532" y="10799"/>
                  <a:pt x="769" y="10841"/>
                  <a:pt x="914" y="10859"/>
                </a:cubicBezTo>
                <a:cubicBezTo>
                  <a:pt x="2083" y="11003"/>
                  <a:pt x="2243" y="11046"/>
                  <a:pt x="2289" y="11210"/>
                </a:cubicBezTo>
                <a:cubicBezTo>
                  <a:pt x="2302" y="11258"/>
                  <a:pt x="2281" y="11345"/>
                  <a:pt x="2242" y="11405"/>
                </a:cubicBezTo>
                <a:cubicBezTo>
                  <a:pt x="2198" y="11472"/>
                  <a:pt x="2178" y="11569"/>
                  <a:pt x="2190" y="11656"/>
                </a:cubicBezTo>
                <a:cubicBezTo>
                  <a:pt x="2203" y="11749"/>
                  <a:pt x="2181" y="11831"/>
                  <a:pt x="2132" y="11893"/>
                </a:cubicBezTo>
                <a:cubicBezTo>
                  <a:pt x="2090" y="11945"/>
                  <a:pt x="2058" y="12015"/>
                  <a:pt x="2058" y="12049"/>
                </a:cubicBezTo>
                <a:cubicBezTo>
                  <a:pt x="2057" y="12083"/>
                  <a:pt x="2021" y="12177"/>
                  <a:pt x="1978" y="12255"/>
                </a:cubicBezTo>
                <a:cubicBezTo>
                  <a:pt x="1877" y="12436"/>
                  <a:pt x="1845" y="12339"/>
                  <a:pt x="1862" y="11908"/>
                </a:cubicBezTo>
                <a:lnTo>
                  <a:pt x="1876" y="11599"/>
                </a:lnTo>
                <a:lnTo>
                  <a:pt x="1391" y="11588"/>
                </a:lnTo>
                <a:cubicBezTo>
                  <a:pt x="920" y="11576"/>
                  <a:pt x="814" y="11555"/>
                  <a:pt x="851" y="11473"/>
                </a:cubicBezTo>
                <a:cubicBezTo>
                  <a:pt x="879" y="11412"/>
                  <a:pt x="497" y="11454"/>
                  <a:pt x="402" y="11523"/>
                </a:cubicBezTo>
                <a:cubicBezTo>
                  <a:pt x="356" y="11556"/>
                  <a:pt x="237" y="11575"/>
                  <a:pt x="138" y="11565"/>
                </a:cubicBezTo>
                <a:cubicBezTo>
                  <a:pt x="69" y="11558"/>
                  <a:pt x="28" y="11551"/>
                  <a:pt x="0" y="11534"/>
                </a:cubicBezTo>
                <a:lnTo>
                  <a:pt x="0" y="15923"/>
                </a:lnTo>
                <a:cubicBezTo>
                  <a:pt x="188" y="15920"/>
                  <a:pt x="460" y="15923"/>
                  <a:pt x="523" y="15908"/>
                </a:cubicBezTo>
                <a:cubicBezTo>
                  <a:pt x="560" y="15899"/>
                  <a:pt x="581" y="15887"/>
                  <a:pt x="587" y="15874"/>
                </a:cubicBezTo>
                <a:cubicBezTo>
                  <a:pt x="604" y="15835"/>
                  <a:pt x="609" y="15657"/>
                  <a:pt x="598" y="15481"/>
                </a:cubicBezTo>
                <a:cubicBezTo>
                  <a:pt x="560" y="14882"/>
                  <a:pt x="567" y="14292"/>
                  <a:pt x="614" y="14226"/>
                </a:cubicBezTo>
                <a:cubicBezTo>
                  <a:pt x="646" y="14183"/>
                  <a:pt x="770" y="14158"/>
                  <a:pt x="898" y="14146"/>
                </a:cubicBezTo>
                <a:cubicBezTo>
                  <a:pt x="904" y="14146"/>
                  <a:pt x="911" y="14143"/>
                  <a:pt x="917" y="14142"/>
                </a:cubicBezTo>
                <a:cubicBezTo>
                  <a:pt x="925" y="14142"/>
                  <a:pt x="923" y="14139"/>
                  <a:pt x="931" y="14139"/>
                </a:cubicBezTo>
                <a:cubicBezTo>
                  <a:pt x="1061" y="14126"/>
                  <a:pt x="1178" y="14110"/>
                  <a:pt x="1184" y="14100"/>
                </a:cubicBezTo>
                <a:cubicBezTo>
                  <a:pt x="1191" y="14091"/>
                  <a:pt x="1204" y="13716"/>
                  <a:pt x="1212" y="13265"/>
                </a:cubicBezTo>
                <a:cubicBezTo>
                  <a:pt x="1220" y="12815"/>
                  <a:pt x="1238" y="12419"/>
                  <a:pt x="1253" y="12385"/>
                </a:cubicBezTo>
                <a:cubicBezTo>
                  <a:pt x="1267" y="12354"/>
                  <a:pt x="1436" y="12331"/>
                  <a:pt x="1598" y="12327"/>
                </a:cubicBezTo>
                <a:cubicBezTo>
                  <a:pt x="1759" y="12323"/>
                  <a:pt x="1914" y="12336"/>
                  <a:pt x="1906" y="12365"/>
                </a:cubicBezTo>
                <a:cubicBezTo>
                  <a:pt x="1902" y="12381"/>
                  <a:pt x="1887" y="12444"/>
                  <a:pt x="1873" y="12507"/>
                </a:cubicBezTo>
                <a:cubicBezTo>
                  <a:pt x="1859" y="12569"/>
                  <a:pt x="1816" y="12722"/>
                  <a:pt x="1774" y="12846"/>
                </a:cubicBezTo>
                <a:cubicBezTo>
                  <a:pt x="1674" y="13140"/>
                  <a:pt x="1370" y="14053"/>
                  <a:pt x="1226" y="14489"/>
                </a:cubicBezTo>
                <a:lnTo>
                  <a:pt x="1110" y="14833"/>
                </a:lnTo>
                <a:lnTo>
                  <a:pt x="1195" y="15061"/>
                </a:lnTo>
                <a:cubicBezTo>
                  <a:pt x="1204" y="15085"/>
                  <a:pt x="1213" y="15100"/>
                  <a:pt x="1223" y="15122"/>
                </a:cubicBezTo>
                <a:cubicBezTo>
                  <a:pt x="1270" y="15207"/>
                  <a:pt x="1325" y="15301"/>
                  <a:pt x="1350" y="15321"/>
                </a:cubicBezTo>
                <a:cubicBezTo>
                  <a:pt x="1358" y="15327"/>
                  <a:pt x="1363" y="15339"/>
                  <a:pt x="1369" y="15351"/>
                </a:cubicBezTo>
                <a:cubicBezTo>
                  <a:pt x="1372" y="15356"/>
                  <a:pt x="1375" y="15357"/>
                  <a:pt x="1377" y="15363"/>
                </a:cubicBezTo>
                <a:cubicBezTo>
                  <a:pt x="1377" y="15363"/>
                  <a:pt x="1377" y="15366"/>
                  <a:pt x="1377" y="15366"/>
                </a:cubicBezTo>
                <a:cubicBezTo>
                  <a:pt x="1385" y="15386"/>
                  <a:pt x="1390" y="15416"/>
                  <a:pt x="1394" y="15454"/>
                </a:cubicBezTo>
                <a:cubicBezTo>
                  <a:pt x="1402" y="15529"/>
                  <a:pt x="1404" y="15642"/>
                  <a:pt x="1402" y="15824"/>
                </a:cubicBezTo>
                <a:cubicBezTo>
                  <a:pt x="1402" y="15826"/>
                  <a:pt x="1402" y="15825"/>
                  <a:pt x="1402" y="15828"/>
                </a:cubicBezTo>
                <a:cubicBezTo>
                  <a:pt x="1399" y="16082"/>
                  <a:pt x="1402" y="16326"/>
                  <a:pt x="1410" y="16373"/>
                </a:cubicBezTo>
                <a:cubicBezTo>
                  <a:pt x="1421" y="16438"/>
                  <a:pt x="1393" y="16454"/>
                  <a:pt x="1284" y="16442"/>
                </a:cubicBezTo>
                <a:cubicBezTo>
                  <a:pt x="1205" y="16433"/>
                  <a:pt x="1108" y="16427"/>
                  <a:pt x="1066" y="16426"/>
                </a:cubicBezTo>
                <a:cubicBezTo>
                  <a:pt x="1045" y="16426"/>
                  <a:pt x="1023" y="16413"/>
                  <a:pt x="1005" y="16392"/>
                </a:cubicBezTo>
                <a:cubicBezTo>
                  <a:pt x="988" y="16372"/>
                  <a:pt x="973" y="16346"/>
                  <a:pt x="967" y="16316"/>
                </a:cubicBezTo>
                <a:cubicBezTo>
                  <a:pt x="954" y="16250"/>
                  <a:pt x="939" y="16213"/>
                  <a:pt x="917" y="16209"/>
                </a:cubicBezTo>
                <a:cubicBezTo>
                  <a:pt x="906" y="16208"/>
                  <a:pt x="893" y="16218"/>
                  <a:pt x="879" y="16232"/>
                </a:cubicBezTo>
                <a:cubicBezTo>
                  <a:pt x="866" y="16245"/>
                  <a:pt x="850" y="16263"/>
                  <a:pt x="835" y="16289"/>
                </a:cubicBezTo>
                <a:cubicBezTo>
                  <a:pt x="833" y="16292"/>
                  <a:pt x="831" y="16294"/>
                  <a:pt x="829" y="16297"/>
                </a:cubicBezTo>
                <a:cubicBezTo>
                  <a:pt x="789" y="16364"/>
                  <a:pt x="726" y="16371"/>
                  <a:pt x="570" y="16350"/>
                </a:cubicBezTo>
                <a:cubicBezTo>
                  <a:pt x="487" y="16353"/>
                  <a:pt x="411" y="16351"/>
                  <a:pt x="331" y="16339"/>
                </a:cubicBezTo>
                <a:cubicBezTo>
                  <a:pt x="290" y="16348"/>
                  <a:pt x="266" y="16368"/>
                  <a:pt x="245" y="16407"/>
                </a:cubicBezTo>
                <a:cubicBezTo>
                  <a:pt x="184" y="16522"/>
                  <a:pt x="99" y="16470"/>
                  <a:pt x="99" y="16316"/>
                </a:cubicBezTo>
                <a:cubicBezTo>
                  <a:pt x="99" y="16289"/>
                  <a:pt x="97" y="16266"/>
                  <a:pt x="91" y="16247"/>
                </a:cubicBezTo>
                <a:cubicBezTo>
                  <a:pt x="74" y="16216"/>
                  <a:pt x="53" y="16225"/>
                  <a:pt x="28" y="16255"/>
                </a:cubicBezTo>
                <a:cubicBezTo>
                  <a:pt x="23" y="16272"/>
                  <a:pt x="19" y="16287"/>
                  <a:pt x="19" y="16308"/>
                </a:cubicBezTo>
                <a:cubicBezTo>
                  <a:pt x="19" y="16348"/>
                  <a:pt x="8" y="16362"/>
                  <a:pt x="0" y="16384"/>
                </a:cubicBezTo>
                <a:lnTo>
                  <a:pt x="0" y="21597"/>
                </a:lnTo>
                <a:lnTo>
                  <a:pt x="21595" y="21597"/>
                </a:lnTo>
                <a:lnTo>
                  <a:pt x="21595" y="19809"/>
                </a:lnTo>
                <a:cubicBezTo>
                  <a:pt x="21532" y="19808"/>
                  <a:pt x="21476" y="19795"/>
                  <a:pt x="21424" y="19801"/>
                </a:cubicBezTo>
                <a:cubicBezTo>
                  <a:pt x="21253" y="19821"/>
                  <a:pt x="21168" y="19807"/>
                  <a:pt x="21099" y="19740"/>
                </a:cubicBezTo>
                <a:cubicBezTo>
                  <a:pt x="21045" y="19688"/>
                  <a:pt x="20923" y="19649"/>
                  <a:pt x="20810" y="19649"/>
                </a:cubicBezTo>
                <a:cubicBezTo>
                  <a:pt x="20680" y="19649"/>
                  <a:pt x="20606" y="19624"/>
                  <a:pt x="20592" y="19572"/>
                </a:cubicBezTo>
                <a:cubicBezTo>
                  <a:pt x="20580" y="19529"/>
                  <a:pt x="20538" y="19505"/>
                  <a:pt x="20498" y="19519"/>
                </a:cubicBezTo>
                <a:cubicBezTo>
                  <a:pt x="20459" y="19533"/>
                  <a:pt x="20403" y="19509"/>
                  <a:pt x="20377" y="19465"/>
                </a:cubicBezTo>
                <a:cubicBezTo>
                  <a:pt x="20340" y="19403"/>
                  <a:pt x="20355" y="19361"/>
                  <a:pt x="20454" y="19260"/>
                </a:cubicBezTo>
                <a:cubicBezTo>
                  <a:pt x="20525" y="19187"/>
                  <a:pt x="20617" y="19144"/>
                  <a:pt x="20661" y="19160"/>
                </a:cubicBezTo>
                <a:cubicBezTo>
                  <a:pt x="20704" y="19176"/>
                  <a:pt x="20748" y="19165"/>
                  <a:pt x="20760" y="19138"/>
                </a:cubicBezTo>
                <a:cubicBezTo>
                  <a:pt x="20773" y="19110"/>
                  <a:pt x="20782" y="18811"/>
                  <a:pt x="20782" y="18478"/>
                </a:cubicBezTo>
                <a:cubicBezTo>
                  <a:pt x="20783" y="18133"/>
                  <a:pt x="20804" y="17840"/>
                  <a:pt x="20829" y="17799"/>
                </a:cubicBezTo>
                <a:cubicBezTo>
                  <a:pt x="20856" y="17753"/>
                  <a:pt x="21176" y="17731"/>
                  <a:pt x="21501" y="17731"/>
                </a:cubicBezTo>
                <a:cubicBezTo>
                  <a:pt x="21535" y="17730"/>
                  <a:pt x="21561" y="17734"/>
                  <a:pt x="21595" y="17734"/>
                </a:cubicBezTo>
                <a:lnTo>
                  <a:pt x="21595" y="11572"/>
                </a:lnTo>
                <a:cubicBezTo>
                  <a:pt x="21594" y="11573"/>
                  <a:pt x="21589" y="11572"/>
                  <a:pt x="21589" y="11572"/>
                </a:cubicBezTo>
                <a:cubicBezTo>
                  <a:pt x="21587" y="11589"/>
                  <a:pt x="21583" y="12106"/>
                  <a:pt x="21578" y="12720"/>
                </a:cubicBezTo>
                <a:cubicBezTo>
                  <a:pt x="21572" y="13525"/>
                  <a:pt x="21554" y="13856"/>
                  <a:pt x="21518" y="13906"/>
                </a:cubicBezTo>
                <a:cubicBezTo>
                  <a:pt x="21477" y="13961"/>
                  <a:pt x="21454" y="13956"/>
                  <a:pt x="21413" y="13879"/>
                </a:cubicBezTo>
                <a:cubicBezTo>
                  <a:pt x="21365" y="13790"/>
                  <a:pt x="21356" y="13790"/>
                  <a:pt x="21275" y="13902"/>
                </a:cubicBezTo>
                <a:cubicBezTo>
                  <a:pt x="21197" y="14010"/>
                  <a:pt x="21197" y="14029"/>
                  <a:pt x="21256" y="14089"/>
                </a:cubicBezTo>
                <a:cubicBezTo>
                  <a:pt x="21365" y="14200"/>
                  <a:pt x="21277" y="14293"/>
                  <a:pt x="21071" y="14283"/>
                </a:cubicBezTo>
                <a:cubicBezTo>
                  <a:pt x="20967" y="14279"/>
                  <a:pt x="20870" y="14281"/>
                  <a:pt x="20859" y="14287"/>
                </a:cubicBezTo>
                <a:cubicBezTo>
                  <a:pt x="20773" y="14333"/>
                  <a:pt x="20453" y="14333"/>
                  <a:pt x="20432" y="14287"/>
                </a:cubicBezTo>
                <a:cubicBezTo>
                  <a:pt x="20415" y="14249"/>
                  <a:pt x="20382" y="14249"/>
                  <a:pt x="20330" y="14287"/>
                </a:cubicBezTo>
                <a:cubicBezTo>
                  <a:pt x="20261" y="14339"/>
                  <a:pt x="20253" y="14398"/>
                  <a:pt x="20270" y="14932"/>
                </a:cubicBezTo>
                <a:cubicBezTo>
                  <a:pt x="20280" y="15258"/>
                  <a:pt x="20274" y="15536"/>
                  <a:pt x="20253" y="15553"/>
                </a:cubicBezTo>
                <a:cubicBezTo>
                  <a:pt x="20231" y="15572"/>
                  <a:pt x="20230" y="15673"/>
                  <a:pt x="20251" y="15797"/>
                </a:cubicBezTo>
                <a:cubicBezTo>
                  <a:pt x="20270" y="15918"/>
                  <a:pt x="20271" y="16028"/>
                  <a:pt x="20251" y="16057"/>
                </a:cubicBezTo>
                <a:cubicBezTo>
                  <a:pt x="20231" y="16084"/>
                  <a:pt x="20097" y="16114"/>
                  <a:pt x="19956" y="16121"/>
                </a:cubicBezTo>
                <a:cubicBezTo>
                  <a:pt x="19814" y="16129"/>
                  <a:pt x="19678" y="16137"/>
                  <a:pt x="19656" y="16140"/>
                </a:cubicBezTo>
                <a:cubicBezTo>
                  <a:pt x="19615" y="16147"/>
                  <a:pt x="19604" y="17705"/>
                  <a:pt x="19645" y="17761"/>
                </a:cubicBezTo>
                <a:cubicBezTo>
                  <a:pt x="19656" y="17776"/>
                  <a:pt x="19866" y="17796"/>
                  <a:pt x="20110" y="17803"/>
                </a:cubicBezTo>
                <a:lnTo>
                  <a:pt x="20554" y="17814"/>
                </a:lnTo>
                <a:lnTo>
                  <a:pt x="20565" y="18051"/>
                </a:lnTo>
                <a:cubicBezTo>
                  <a:pt x="20571" y="18180"/>
                  <a:pt x="20563" y="18297"/>
                  <a:pt x="20545" y="18310"/>
                </a:cubicBezTo>
                <a:cubicBezTo>
                  <a:pt x="20528" y="18323"/>
                  <a:pt x="20439" y="18314"/>
                  <a:pt x="20350" y="18291"/>
                </a:cubicBezTo>
                <a:cubicBezTo>
                  <a:pt x="20260" y="18268"/>
                  <a:pt x="20069" y="18236"/>
                  <a:pt x="19923" y="18219"/>
                </a:cubicBezTo>
                <a:cubicBezTo>
                  <a:pt x="19549" y="18174"/>
                  <a:pt x="19481" y="18148"/>
                  <a:pt x="19369" y="18001"/>
                </a:cubicBezTo>
                <a:cubicBezTo>
                  <a:pt x="19273" y="17875"/>
                  <a:pt x="19271" y="17848"/>
                  <a:pt x="19270" y="16979"/>
                </a:cubicBezTo>
                <a:cubicBezTo>
                  <a:pt x="19269" y="16101"/>
                  <a:pt x="19271" y="16090"/>
                  <a:pt x="19364" y="16041"/>
                </a:cubicBezTo>
                <a:cubicBezTo>
                  <a:pt x="19431" y="16006"/>
                  <a:pt x="19490" y="15873"/>
                  <a:pt x="19573" y="15576"/>
                </a:cubicBezTo>
                <a:cubicBezTo>
                  <a:pt x="19637" y="15348"/>
                  <a:pt x="19727" y="15051"/>
                  <a:pt x="19771" y="14916"/>
                </a:cubicBezTo>
                <a:cubicBezTo>
                  <a:pt x="19852" y="14673"/>
                  <a:pt x="19852" y="14674"/>
                  <a:pt x="19771" y="14562"/>
                </a:cubicBezTo>
                <a:cubicBezTo>
                  <a:pt x="19690" y="14450"/>
                  <a:pt x="19691" y="14447"/>
                  <a:pt x="19782" y="14070"/>
                </a:cubicBezTo>
                <a:cubicBezTo>
                  <a:pt x="19872" y="13702"/>
                  <a:pt x="19877" y="13693"/>
                  <a:pt x="20003" y="13711"/>
                </a:cubicBezTo>
                <a:cubicBezTo>
                  <a:pt x="20074" y="13722"/>
                  <a:pt x="20312" y="13653"/>
                  <a:pt x="20531" y="13555"/>
                </a:cubicBezTo>
                <a:cubicBezTo>
                  <a:pt x="20950" y="13369"/>
                  <a:pt x="20936" y="13383"/>
                  <a:pt x="21080" y="12918"/>
                </a:cubicBezTo>
                <a:cubicBezTo>
                  <a:pt x="21116" y="12802"/>
                  <a:pt x="21173" y="12608"/>
                  <a:pt x="21209" y="12491"/>
                </a:cubicBezTo>
                <a:cubicBezTo>
                  <a:pt x="21245" y="12375"/>
                  <a:pt x="21291" y="12229"/>
                  <a:pt x="21311" y="12167"/>
                </a:cubicBezTo>
                <a:cubicBezTo>
                  <a:pt x="21331" y="12105"/>
                  <a:pt x="21355" y="11892"/>
                  <a:pt x="21361" y="11691"/>
                </a:cubicBezTo>
                <a:lnTo>
                  <a:pt x="21369" y="11321"/>
                </a:lnTo>
                <a:lnTo>
                  <a:pt x="21595" y="11336"/>
                </a:lnTo>
                <a:lnTo>
                  <a:pt x="21595" y="11241"/>
                </a:lnTo>
                <a:cubicBezTo>
                  <a:pt x="21570" y="11239"/>
                  <a:pt x="21556" y="11250"/>
                  <a:pt x="21531" y="11244"/>
                </a:cubicBezTo>
                <a:lnTo>
                  <a:pt x="21369" y="11206"/>
                </a:lnTo>
                <a:lnTo>
                  <a:pt x="21385" y="10386"/>
                </a:lnTo>
                <a:lnTo>
                  <a:pt x="21399" y="9567"/>
                </a:lnTo>
                <a:lnTo>
                  <a:pt x="21209" y="9060"/>
                </a:lnTo>
                <a:cubicBezTo>
                  <a:pt x="21104" y="8782"/>
                  <a:pt x="21004" y="8540"/>
                  <a:pt x="20989" y="8518"/>
                </a:cubicBezTo>
                <a:cubicBezTo>
                  <a:pt x="20973" y="8497"/>
                  <a:pt x="20855" y="8472"/>
                  <a:pt x="20724" y="8465"/>
                </a:cubicBezTo>
                <a:cubicBezTo>
                  <a:pt x="20438" y="8449"/>
                  <a:pt x="20418" y="8413"/>
                  <a:pt x="20369" y="7805"/>
                </a:cubicBezTo>
                <a:cubicBezTo>
                  <a:pt x="20289" y="6812"/>
                  <a:pt x="20287" y="6801"/>
                  <a:pt x="20165" y="6737"/>
                </a:cubicBezTo>
                <a:cubicBezTo>
                  <a:pt x="20071" y="6688"/>
                  <a:pt x="20052" y="6639"/>
                  <a:pt x="20036" y="6432"/>
                </a:cubicBezTo>
                <a:cubicBezTo>
                  <a:pt x="20024" y="6276"/>
                  <a:pt x="20037" y="6130"/>
                  <a:pt x="20074" y="6040"/>
                </a:cubicBezTo>
                <a:cubicBezTo>
                  <a:pt x="20128" y="5909"/>
                  <a:pt x="20125" y="5853"/>
                  <a:pt x="20025" y="5452"/>
                </a:cubicBezTo>
                <a:cubicBezTo>
                  <a:pt x="19847" y="4741"/>
                  <a:pt x="19805" y="4632"/>
                  <a:pt x="19722" y="4632"/>
                </a:cubicBezTo>
                <a:cubicBezTo>
                  <a:pt x="19611" y="4632"/>
                  <a:pt x="19501" y="4374"/>
                  <a:pt x="19523" y="4163"/>
                </a:cubicBezTo>
                <a:cubicBezTo>
                  <a:pt x="19539" y="4018"/>
                  <a:pt x="19510" y="3928"/>
                  <a:pt x="19342" y="3645"/>
                </a:cubicBezTo>
                <a:cubicBezTo>
                  <a:pt x="19096" y="3230"/>
                  <a:pt x="19037" y="3164"/>
                  <a:pt x="18917" y="3164"/>
                </a:cubicBezTo>
                <a:cubicBezTo>
                  <a:pt x="18864" y="3164"/>
                  <a:pt x="18794" y="3104"/>
                  <a:pt x="18758" y="3027"/>
                </a:cubicBezTo>
                <a:cubicBezTo>
                  <a:pt x="18719" y="2946"/>
                  <a:pt x="18625" y="2869"/>
                  <a:pt x="18521" y="2833"/>
                </a:cubicBezTo>
                <a:cubicBezTo>
                  <a:pt x="18426" y="2800"/>
                  <a:pt x="18304" y="2709"/>
                  <a:pt x="18251" y="2631"/>
                </a:cubicBezTo>
                <a:cubicBezTo>
                  <a:pt x="18197" y="2552"/>
                  <a:pt x="18120" y="2486"/>
                  <a:pt x="18080" y="2486"/>
                </a:cubicBezTo>
                <a:cubicBezTo>
                  <a:pt x="17902" y="2486"/>
                  <a:pt x="18006" y="2345"/>
                  <a:pt x="18625" y="1746"/>
                </a:cubicBezTo>
                <a:cubicBezTo>
                  <a:pt x="18990" y="1394"/>
                  <a:pt x="19421" y="969"/>
                  <a:pt x="19584" y="804"/>
                </a:cubicBezTo>
                <a:cubicBezTo>
                  <a:pt x="19747" y="639"/>
                  <a:pt x="19897" y="515"/>
                  <a:pt x="19914" y="530"/>
                </a:cubicBezTo>
                <a:cubicBezTo>
                  <a:pt x="19932" y="544"/>
                  <a:pt x="19935" y="692"/>
                  <a:pt x="19923" y="858"/>
                </a:cubicBezTo>
                <a:cubicBezTo>
                  <a:pt x="19901" y="1158"/>
                  <a:pt x="19902" y="1160"/>
                  <a:pt x="19749" y="1178"/>
                </a:cubicBezTo>
                <a:cubicBezTo>
                  <a:pt x="19625" y="1192"/>
                  <a:pt x="19593" y="1218"/>
                  <a:pt x="19589" y="1319"/>
                </a:cubicBezTo>
                <a:cubicBezTo>
                  <a:pt x="19579" y="1593"/>
                  <a:pt x="19573" y="1610"/>
                  <a:pt x="19493" y="1593"/>
                </a:cubicBezTo>
                <a:cubicBezTo>
                  <a:pt x="19401" y="1574"/>
                  <a:pt x="19378" y="1577"/>
                  <a:pt x="19207" y="1609"/>
                </a:cubicBezTo>
                <a:cubicBezTo>
                  <a:pt x="19139" y="1621"/>
                  <a:pt x="19054" y="1633"/>
                  <a:pt x="19017" y="1635"/>
                </a:cubicBezTo>
                <a:cubicBezTo>
                  <a:pt x="18967" y="1639"/>
                  <a:pt x="18943" y="1697"/>
                  <a:pt x="18934" y="1849"/>
                </a:cubicBezTo>
                <a:cubicBezTo>
                  <a:pt x="18922" y="2048"/>
                  <a:pt x="18915" y="2065"/>
                  <a:pt x="18774" y="2082"/>
                </a:cubicBezTo>
                <a:cubicBezTo>
                  <a:pt x="18621" y="2099"/>
                  <a:pt x="18558" y="2187"/>
                  <a:pt x="18614" y="2314"/>
                </a:cubicBezTo>
                <a:cubicBezTo>
                  <a:pt x="18637" y="2364"/>
                  <a:pt x="18782" y="2387"/>
                  <a:pt x="19085" y="2394"/>
                </a:cubicBezTo>
                <a:cubicBezTo>
                  <a:pt x="19435" y="2402"/>
                  <a:pt x="19532" y="2425"/>
                  <a:pt x="19570" y="2497"/>
                </a:cubicBezTo>
                <a:cubicBezTo>
                  <a:pt x="19600" y="2554"/>
                  <a:pt x="19618" y="2813"/>
                  <a:pt x="19617" y="3184"/>
                </a:cubicBezTo>
                <a:lnTo>
                  <a:pt x="19617" y="3778"/>
                </a:lnTo>
                <a:lnTo>
                  <a:pt x="19757" y="3797"/>
                </a:lnTo>
                <a:cubicBezTo>
                  <a:pt x="19889" y="3813"/>
                  <a:pt x="19903" y="3830"/>
                  <a:pt x="19914" y="4015"/>
                </a:cubicBezTo>
                <a:cubicBezTo>
                  <a:pt x="19926" y="4202"/>
                  <a:pt x="19933" y="4213"/>
                  <a:pt x="20055" y="4202"/>
                </a:cubicBezTo>
                <a:cubicBezTo>
                  <a:pt x="20127" y="4195"/>
                  <a:pt x="20208" y="4214"/>
                  <a:pt x="20234" y="4244"/>
                </a:cubicBezTo>
                <a:cubicBezTo>
                  <a:pt x="20266" y="4280"/>
                  <a:pt x="20281" y="4567"/>
                  <a:pt x="20281" y="5121"/>
                </a:cubicBezTo>
                <a:cubicBezTo>
                  <a:pt x="20281" y="5695"/>
                  <a:pt x="20294" y="5957"/>
                  <a:pt x="20328" y="5986"/>
                </a:cubicBezTo>
                <a:cubicBezTo>
                  <a:pt x="20354" y="6009"/>
                  <a:pt x="20486" y="6021"/>
                  <a:pt x="20620" y="6017"/>
                </a:cubicBezTo>
                <a:cubicBezTo>
                  <a:pt x="20904" y="6007"/>
                  <a:pt x="20980" y="6079"/>
                  <a:pt x="20909" y="6295"/>
                </a:cubicBezTo>
                <a:cubicBezTo>
                  <a:pt x="20883" y="6373"/>
                  <a:pt x="20880" y="6445"/>
                  <a:pt x="20901" y="6463"/>
                </a:cubicBezTo>
                <a:cubicBezTo>
                  <a:pt x="20921" y="6480"/>
                  <a:pt x="20924" y="6770"/>
                  <a:pt x="20912" y="7107"/>
                </a:cubicBezTo>
                <a:cubicBezTo>
                  <a:pt x="20899" y="7445"/>
                  <a:pt x="20905" y="7735"/>
                  <a:pt x="20925" y="7752"/>
                </a:cubicBezTo>
                <a:cubicBezTo>
                  <a:pt x="20945" y="7768"/>
                  <a:pt x="21080" y="7797"/>
                  <a:pt x="21226" y="7816"/>
                </a:cubicBezTo>
                <a:cubicBezTo>
                  <a:pt x="21401" y="7840"/>
                  <a:pt x="21509" y="7881"/>
                  <a:pt x="21542" y="7942"/>
                </a:cubicBezTo>
                <a:cubicBezTo>
                  <a:pt x="21597" y="8043"/>
                  <a:pt x="21600" y="8500"/>
                  <a:pt x="21548" y="8648"/>
                </a:cubicBezTo>
                <a:cubicBezTo>
                  <a:pt x="21530" y="8698"/>
                  <a:pt x="21529" y="8755"/>
                  <a:pt x="21545" y="8777"/>
                </a:cubicBezTo>
                <a:cubicBezTo>
                  <a:pt x="21561" y="8800"/>
                  <a:pt x="21574" y="9300"/>
                  <a:pt x="21575" y="9887"/>
                </a:cubicBezTo>
                <a:cubicBezTo>
                  <a:pt x="21577" y="10343"/>
                  <a:pt x="21586" y="10574"/>
                  <a:pt x="21595" y="10737"/>
                </a:cubicBezTo>
                <a:lnTo>
                  <a:pt x="21595" y="0"/>
                </a:lnTo>
                <a:lnTo>
                  <a:pt x="12747" y="0"/>
                </a:lnTo>
                <a:cubicBezTo>
                  <a:pt x="12740" y="69"/>
                  <a:pt x="12734" y="107"/>
                  <a:pt x="12728" y="217"/>
                </a:cubicBezTo>
                <a:cubicBezTo>
                  <a:pt x="12714" y="504"/>
                  <a:pt x="12722" y="567"/>
                  <a:pt x="12778" y="591"/>
                </a:cubicBezTo>
                <a:cubicBezTo>
                  <a:pt x="12830" y="613"/>
                  <a:pt x="14229" y="633"/>
                  <a:pt x="14926" y="621"/>
                </a:cubicBezTo>
                <a:cubicBezTo>
                  <a:pt x="14994" y="620"/>
                  <a:pt x="15303" y="613"/>
                  <a:pt x="15615" y="606"/>
                </a:cubicBezTo>
                <a:cubicBezTo>
                  <a:pt x="16152" y="594"/>
                  <a:pt x="16414" y="649"/>
                  <a:pt x="16414" y="774"/>
                </a:cubicBezTo>
                <a:cubicBezTo>
                  <a:pt x="16414" y="798"/>
                  <a:pt x="16329" y="968"/>
                  <a:pt x="16224" y="1147"/>
                </a:cubicBezTo>
                <a:cubicBezTo>
                  <a:pt x="16046" y="1450"/>
                  <a:pt x="16020" y="1471"/>
                  <a:pt x="15879" y="1456"/>
                </a:cubicBezTo>
                <a:cubicBezTo>
                  <a:pt x="15796" y="1448"/>
                  <a:pt x="15557" y="1423"/>
                  <a:pt x="15348" y="1403"/>
                </a:cubicBezTo>
                <a:cubicBezTo>
                  <a:pt x="15138" y="1383"/>
                  <a:pt x="14857" y="1352"/>
                  <a:pt x="14722" y="1334"/>
                </a:cubicBezTo>
                <a:cubicBezTo>
                  <a:pt x="14588" y="1316"/>
                  <a:pt x="14348" y="1290"/>
                  <a:pt x="14191" y="1273"/>
                </a:cubicBezTo>
                <a:cubicBezTo>
                  <a:pt x="14034" y="1256"/>
                  <a:pt x="13694" y="1214"/>
                  <a:pt x="13436" y="1182"/>
                </a:cubicBezTo>
                <a:cubicBezTo>
                  <a:pt x="13178" y="1149"/>
                  <a:pt x="12840" y="1111"/>
                  <a:pt x="12684" y="1098"/>
                </a:cubicBezTo>
                <a:cubicBezTo>
                  <a:pt x="12528" y="1085"/>
                  <a:pt x="12385" y="1053"/>
                  <a:pt x="12365" y="1025"/>
                </a:cubicBezTo>
                <a:cubicBezTo>
                  <a:pt x="12350" y="1005"/>
                  <a:pt x="12356" y="889"/>
                  <a:pt x="12367" y="751"/>
                </a:cubicBezTo>
                <a:cubicBezTo>
                  <a:pt x="12346" y="851"/>
                  <a:pt x="12319" y="1002"/>
                  <a:pt x="12310" y="1014"/>
                </a:cubicBezTo>
                <a:cubicBezTo>
                  <a:pt x="12291" y="1036"/>
                  <a:pt x="12101" y="1024"/>
                  <a:pt x="11888" y="987"/>
                </a:cubicBezTo>
                <a:cubicBezTo>
                  <a:pt x="11675" y="950"/>
                  <a:pt x="11174" y="886"/>
                  <a:pt x="10778" y="846"/>
                </a:cubicBezTo>
                <a:lnTo>
                  <a:pt x="10059" y="774"/>
                </a:lnTo>
                <a:lnTo>
                  <a:pt x="9051" y="263"/>
                </a:lnTo>
                <a:cubicBezTo>
                  <a:pt x="9007" y="240"/>
                  <a:pt x="8981" y="224"/>
                  <a:pt x="8938" y="202"/>
                </a:cubicBezTo>
                <a:cubicBezTo>
                  <a:pt x="9039" y="293"/>
                  <a:pt x="9042" y="304"/>
                  <a:pt x="8974" y="373"/>
                </a:cubicBezTo>
                <a:cubicBezTo>
                  <a:pt x="8920" y="428"/>
                  <a:pt x="8881" y="430"/>
                  <a:pt x="8828" y="385"/>
                </a:cubicBezTo>
                <a:cubicBezTo>
                  <a:pt x="8777" y="341"/>
                  <a:pt x="8723" y="341"/>
                  <a:pt x="8632" y="385"/>
                </a:cubicBezTo>
                <a:cubicBezTo>
                  <a:pt x="8473" y="461"/>
                  <a:pt x="8388" y="358"/>
                  <a:pt x="8459" y="175"/>
                </a:cubicBezTo>
                <a:cubicBezTo>
                  <a:pt x="8495" y="82"/>
                  <a:pt x="8536" y="66"/>
                  <a:pt x="8668" y="83"/>
                </a:cubicBezTo>
                <a:cubicBezTo>
                  <a:pt x="8705" y="88"/>
                  <a:pt x="8746" y="102"/>
                  <a:pt x="8787" y="118"/>
                </a:cubicBezTo>
                <a:cubicBezTo>
                  <a:pt x="8674" y="58"/>
                  <a:pt x="8680" y="52"/>
                  <a:pt x="8586" y="0"/>
                </a:cubicBezTo>
                <a:lnTo>
                  <a:pt x="7861" y="0"/>
                </a:lnTo>
                <a:cubicBezTo>
                  <a:pt x="7868" y="32"/>
                  <a:pt x="7885" y="89"/>
                  <a:pt x="7883" y="99"/>
                </a:cubicBezTo>
                <a:cubicBezTo>
                  <a:pt x="7879" y="123"/>
                  <a:pt x="7890" y="188"/>
                  <a:pt x="7908" y="244"/>
                </a:cubicBezTo>
                <a:cubicBezTo>
                  <a:pt x="7926" y="299"/>
                  <a:pt x="7927" y="363"/>
                  <a:pt x="7911" y="385"/>
                </a:cubicBezTo>
                <a:cubicBezTo>
                  <a:pt x="7870" y="440"/>
                  <a:pt x="7479" y="437"/>
                  <a:pt x="7453" y="381"/>
                </a:cubicBezTo>
                <a:cubicBezTo>
                  <a:pt x="7442" y="355"/>
                  <a:pt x="7407" y="346"/>
                  <a:pt x="7376" y="362"/>
                </a:cubicBezTo>
                <a:cubicBezTo>
                  <a:pt x="7245" y="432"/>
                  <a:pt x="7280" y="257"/>
                  <a:pt x="7445" y="22"/>
                </a:cubicBezTo>
                <a:cubicBezTo>
                  <a:pt x="7452" y="12"/>
                  <a:pt x="7455" y="9"/>
                  <a:pt x="7462" y="0"/>
                </a:cubicBezTo>
                <a:lnTo>
                  <a:pt x="7363" y="0"/>
                </a:lnTo>
                <a:cubicBezTo>
                  <a:pt x="7373" y="35"/>
                  <a:pt x="7361" y="70"/>
                  <a:pt x="7291" y="152"/>
                </a:cubicBezTo>
                <a:cubicBezTo>
                  <a:pt x="7125" y="346"/>
                  <a:pt x="7001" y="411"/>
                  <a:pt x="6757" y="427"/>
                </a:cubicBezTo>
                <a:cubicBezTo>
                  <a:pt x="6638" y="434"/>
                  <a:pt x="6528" y="457"/>
                  <a:pt x="6514" y="476"/>
                </a:cubicBezTo>
                <a:cubicBezTo>
                  <a:pt x="6475" y="531"/>
                  <a:pt x="6435" y="519"/>
                  <a:pt x="6382" y="430"/>
                </a:cubicBezTo>
                <a:cubicBezTo>
                  <a:pt x="6345" y="369"/>
                  <a:pt x="6417" y="306"/>
                  <a:pt x="6591" y="209"/>
                </a:cubicBezTo>
                <a:cubicBezTo>
                  <a:pt x="6365" y="322"/>
                  <a:pt x="6112" y="449"/>
                  <a:pt x="6054" y="480"/>
                </a:cubicBezTo>
                <a:cubicBezTo>
                  <a:pt x="5976" y="522"/>
                  <a:pt x="5804" y="613"/>
                  <a:pt x="5674" y="682"/>
                </a:cubicBezTo>
                <a:cubicBezTo>
                  <a:pt x="5492" y="779"/>
                  <a:pt x="5341" y="810"/>
                  <a:pt x="5016" y="819"/>
                </a:cubicBezTo>
                <a:cubicBezTo>
                  <a:pt x="4762" y="827"/>
                  <a:pt x="4573" y="809"/>
                  <a:pt x="4548" y="774"/>
                </a:cubicBezTo>
                <a:cubicBezTo>
                  <a:pt x="4524" y="741"/>
                  <a:pt x="4503" y="732"/>
                  <a:pt x="4503" y="755"/>
                </a:cubicBezTo>
                <a:cubicBezTo>
                  <a:pt x="4503" y="777"/>
                  <a:pt x="4466" y="769"/>
                  <a:pt x="4421" y="735"/>
                </a:cubicBezTo>
                <a:cubicBezTo>
                  <a:pt x="4278" y="630"/>
                  <a:pt x="4379" y="560"/>
                  <a:pt x="4660" y="568"/>
                </a:cubicBezTo>
                <a:cubicBezTo>
                  <a:pt x="4810" y="572"/>
                  <a:pt x="5056" y="574"/>
                  <a:pt x="5206" y="572"/>
                </a:cubicBezTo>
                <a:lnTo>
                  <a:pt x="5479" y="568"/>
                </a:lnTo>
                <a:lnTo>
                  <a:pt x="5492" y="385"/>
                </a:lnTo>
                <a:cubicBezTo>
                  <a:pt x="5504" y="222"/>
                  <a:pt x="5516" y="201"/>
                  <a:pt x="5633" y="198"/>
                </a:cubicBezTo>
                <a:cubicBezTo>
                  <a:pt x="5774" y="194"/>
                  <a:pt x="5803" y="154"/>
                  <a:pt x="5812" y="0"/>
                </a:cubicBezTo>
                <a:lnTo>
                  <a:pt x="0" y="0"/>
                </a:lnTo>
                <a:close/>
                <a:moveTo>
                  <a:pt x="6996" y="0"/>
                </a:moveTo>
                <a:cubicBezTo>
                  <a:pt x="6980" y="8"/>
                  <a:pt x="6977" y="10"/>
                  <a:pt x="6960" y="19"/>
                </a:cubicBezTo>
                <a:cubicBezTo>
                  <a:pt x="6983" y="8"/>
                  <a:pt x="6987" y="9"/>
                  <a:pt x="7007" y="0"/>
                </a:cubicBezTo>
                <a:lnTo>
                  <a:pt x="6996" y="0"/>
                </a:lnTo>
                <a:close/>
                <a:moveTo>
                  <a:pt x="9698" y="0"/>
                </a:moveTo>
                <a:cubicBezTo>
                  <a:pt x="9779" y="90"/>
                  <a:pt x="9890" y="176"/>
                  <a:pt x="9977" y="186"/>
                </a:cubicBezTo>
                <a:cubicBezTo>
                  <a:pt x="10100" y="201"/>
                  <a:pt x="10112" y="220"/>
                  <a:pt x="10111" y="385"/>
                </a:cubicBezTo>
                <a:cubicBezTo>
                  <a:pt x="10111" y="593"/>
                  <a:pt x="9960" y="567"/>
                  <a:pt x="11260" y="575"/>
                </a:cubicBezTo>
                <a:cubicBezTo>
                  <a:pt x="12026" y="580"/>
                  <a:pt x="12131" y="562"/>
                  <a:pt x="12048" y="423"/>
                </a:cubicBezTo>
                <a:cubicBezTo>
                  <a:pt x="11965" y="284"/>
                  <a:pt x="12032" y="177"/>
                  <a:pt x="12191" y="198"/>
                </a:cubicBezTo>
                <a:cubicBezTo>
                  <a:pt x="12307" y="213"/>
                  <a:pt x="12334" y="196"/>
                  <a:pt x="12334" y="118"/>
                </a:cubicBezTo>
                <a:cubicBezTo>
                  <a:pt x="12334" y="58"/>
                  <a:pt x="12347" y="23"/>
                  <a:pt x="12362" y="0"/>
                </a:cubicBezTo>
                <a:lnTo>
                  <a:pt x="9698" y="0"/>
                </a:lnTo>
                <a:close/>
                <a:moveTo>
                  <a:pt x="12425" y="0"/>
                </a:moveTo>
                <a:cubicBezTo>
                  <a:pt x="12430" y="4"/>
                  <a:pt x="12433" y="-3"/>
                  <a:pt x="12439" y="3"/>
                </a:cubicBezTo>
                <a:cubicBezTo>
                  <a:pt x="12457" y="24"/>
                  <a:pt x="12466" y="61"/>
                  <a:pt x="12464" y="129"/>
                </a:cubicBezTo>
                <a:cubicBezTo>
                  <a:pt x="12471" y="93"/>
                  <a:pt x="12479" y="62"/>
                  <a:pt x="12483" y="30"/>
                </a:cubicBezTo>
                <a:cubicBezTo>
                  <a:pt x="12485" y="17"/>
                  <a:pt x="12487" y="12"/>
                  <a:pt x="12489" y="0"/>
                </a:cubicBezTo>
                <a:lnTo>
                  <a:pt x="12425" y="0"/>
                </a:lnTo>
                <a:close/>
                <a:moveTo>
                  <a:pt x="16863" y="171"/>
                </a:moveTo>
                <a:cubicBezTo>
                  <a:pt x="16880" y="172"/>
                  <a:pt x="16897" y="191"/>
                  <a:pt x="16915" y="213"/>
                </a:cubicBezTo>
                <a:cubicBezTo>
                  <a:pt x="16967" y="279"/>
                  <a:pt x="16987" y="367"/>
                  <a:pt x="16978" y="507"/>
                </a:cubicBezTo>
                <a:cubicBezTo>
                  <a:pt x="16967" y="691"/>
                  <a:pt x="16953" y="709"/>
                  <a:pt x="16832" y="713"/>
                </a:cubicBezTo>
                <a:cubicBezTo>
                  <a:pt x="16668" y="717"/>
                  <a:pt x="16649" y="741"/>
                  <a:pt x="16642" y="972"/>
                </a:cubicBezTo>
                <a:cubicBezTo>
                  <a:pt x="16638" y="1137"/>
                  <a:pt x="16622" y="1162"/>
                  <a:pt x="16505" y="1178"/>
                </a:cubicBezTo>
                <a:cubicBezTo>
                  <a:pt x="16396" y="1192"/>
                  <a:pt x="16372" y="1217"/>
                  <a:pt x="16372" y="1330"/>
                </a:cubicBezTo>
                <a:cubicBezTo>
                  <a:pt x="16372" y="1494"/>
                  <a:pt x="16270" y="1478"/>
                  <a:pt x="17455" y="1494"/>
                </a:cubicBezTo>
                <a:cubicBezTo>
                  <a:pt x="17971" y="1501"/>
                  <a:pt x="18418" y="1520"/>
                  <a:pt x="18449" y="1532"/>
                </a:cubicBezTo>
                <a:cubicBezTo>
                  <a:pt x="18484" y="1546"/>
                  <a:pt x="18518" y="1492"/>
                  <a:pt x="18537" y="1395"/>
                </a:cubicBezTo>
                <a:cubicBezTo>
                  <a:pt x="18592" y="1127"/>
                  <a:pt x="18652" y="1072"/>
                  <a:pt x="18868" y="1082"/>
                </a:cubicBezTo>
                <a:cubicBezTo>
                  <a:pt x="19194" y="1098"/>
                  <a:pt x="19186" y="1185"/>
                  <a:pt x="18824" y="1544"/>
                </a:cubicBezTo>
                <a:cubicBezTo>
                  <a:pt x="18646" y="1720"/>
                  <a:pt x="18479" y="1864"/>
                  <a:pt x="18455" y="1864"/>
                </a:cubicBezTo>
                <a:cubicBezTo>
                  <a:pt x="18431" y="1864"/>
                  <a:pt x="18413" y="1888"/>
                  <a:pt x="18413" y="1914"/>
                </a:cubicBezTo>
                <a:cubicBezTo>
                  <a:pt x="18413" y="1984"/>
                  <a:pt x="18005" y="2348"/>
                  <a:pt x="17846" y="2421"/>
                </a:cubicBezTo>
                <a:cubicBezTo>
                  <a:pt x="17665" y="2504"/>
                  <a:pt x="17601" y="2500"/>
                  <a:pt x="17455" y="2390"/>
                </a:cubicBezTo>
                <a:cubicBezTo>
                  <a:pt x="17306" y="2279"/>
                  <a:pt x="17048" y="2264"/>
                  <a:pt x="16879" y="2356"/>
                </a:cubicBezTo>
                <a:cubicBezTo>
                  <a:pt x="16775" y="2413"/>
                  <a:pt x="16738" y="2411"/>
                  <a:pt x="16675" y="2345"/>
                </a:cubicBezTo>
                <a:cubicBezTo>
                  <a:pt x="16633" y="2300"/>
                  <a:pt x="16523" y="2262"/>
                  <a:pt x="16430" y="2261"/>
                </a:cubicBezTo>
                <a:cubicBezTo>
                  <a:pt x="16230" y="2259"/>
                  <a:pt x="16059" y="2103"/>
                  <a:pt x="16100" y="1956"/>
                </a:cubicBezTo>
                <a:cubicBezTo>
                  <a:pt x="16114" y="1902"/>
                  <a:pt x="16146" y="1875"/>
                  <a:pt x="16168" y="1895"/>
                </a:cubicBezTo>
                <a:cubicBezTo>
                  <a:pt x="16191" y="1914"/>
                  <a:pt x="16210" y="1880"/>
                  <a:pt x="16210" y="1818"/>
                </a:cubicBezTo>
                <a:cubicBezTo>
                  <a:pt x="16210" y="1757"/>
                  <a:pt x="16219" y="1667"/>
                  <a:pt x="16232" y="1620"/>
                </a:cubicBezTo>
                <a:cubicBezTo>
                  <a:pt x="16248" y="1562"/>
                  <a:pt x="16228" y="1530"/>
                  <a:pt x="16163" y="1517"/>
                </a:cubicBezTo>
                <a:cubicBezTo>
                  <a:pt x="16111" y="1507"/>
                  <a:pt x="16072" y="1472"/>
                  <a:pt x="16078" y="1441"/>
                </a:cubicBezTo>
                <a:cubicBezTo>
                  <a:pt x="16083" y="1410"/>
                  <a:pt x="16257" y="1099"/>
                  <a:pt x="16463" y="751"/>
                </a:cubicBezTo>
                <a:cubicBezTo>
                  <a:pt x="16732" y="297"/>
                  <a:pt x="16810" y="168"/>
                  <a:pt x="16863" y="171"/>
                </a:cubicBezTo>
                <a:close/>
                <a:moveTo>
                  <a:pt x="1567" y="4510"/>
                </a:moveTo>
                <a:cubicBezTo>
                  <a:pt x="1594" y="4640"/>
                  <a:pt x="1617" y="4759"/>
                  <a:pt x="1642" y="4888"/>
                </a:cubicBezTo>
                <a:cubicBezTo>
                  <a:pt x="1629" y="4814"/>
                  <a:pt x="1622" y="4762"/>
                  <a:pt x="1628" y="4755"/>
                </a:cubicBezTo>
                <a:cubicBezTo>
                  <a:pt x="1639" y="4739"/>
                  <a:pt x="1633" y="4697"/>
                  <a:pt x="1614" y="4663"/>
                </a:cubicBezTo>
                <a:cubicBezTo>
                  <a:pt x="1598" y="4634"/>
                  <a:pt x="1583" y="4566"/>
                  <a:pt x="1567" y="4510"/>
                </a:cubicBezTo>
                <a:close/>
                <a:moveTo>
                  <a:pt x="832" y="15755"/>
                </a:moveTo>
                <a:cubicBezTo>
                  <a:pt x="808" y="15755"/>
                  <a:pt x="799" y="15778"/>
                  <a:pt x="813" y="15809"/>
                </a:cubicBezTo>
                <a:cubicBezTo>
                  <a:pt x="826" y="15840"/>
                  <a:pt x="847" y="15866"/>
                  <a:pt x="857" y="15866"/>
                </a:cubicBezTo>
                <a:cubicBezTo>
                  <a:pt x="867" y="15866"/>
                  <a:pt x="876" y="15840"/>
                  <a:pt x="876" y="15809"/>
                </a:cubicBezTo>
                <a:cubicBezTo>
                  <a:pt x="876" y="15778"/>
                  <a:pt x="856" y="15755"/>
                  <a:pt x="832" y="15755"/>
                </a:cubicBezTo>
                <a:close/>
                <a:moveTo>
                  <a:pt x="21316" y="17933"/>
                </a:moveTo>
                <a:cubicBezTo>
                  <a:pt x="21310" y="17948"/>
                  <a:pt x="21314" y="17980"/>
                  <a:pt x="21325" y="18039"/>
                </a:cubicBezTo>
                <a:cubicBezTo>
                  <a:pt x="21343" y="18140"/>
                  <a:pt x="21333" y="18195"/>
                  <a:pt x="21289" y="18219"/>
                </a:cubicBezTo>
                <a:cubicBezTo>
                  <a:pt x="21217" y="18257"/>
                  <a:pt x="21198" y="18827"/>
                  <a:pt x="21267" y="18886"/>
                </a:cubicBezTo>
                <a:cubicBezTo>
                  <a:pt x="21289" y="18905"/>
                  <a:pt x="21308" y="19061"/>
                  <a:pt x="21308" y="19229"/>
                </a:cubicBezTo>
                <a:cubicBezTo>
                  <a:pt x="21308" y="19465"/>
                  <a:pt x="21320" y="19527"/>
                  <a:pt x="21363" y="19504"/>
                </a:cubicBezTo>
                <a:cubicBezTo>
                  <a:pt x="21421" y="19473"/>
                  <a:pt x="21470" y="19190"/>
                  <a:pt x="21471" y="18882"/>
                </a:cubicBezTo>
                <a:cubicBezTo>
                  <a:pt x="21471" y="18787"/>
                  <a:pt x="21489" y="18687"/>
                  <a:pt x="21509" y="18657"/>
                </a:cubicBezTo>
                <a:cubicBezTo>
                  <a:pt x="21545" y="18605"/>
                  <a:pt x="21569" y="18446"/>
                  <a:pt x="21559" y="18314"/>
                </a:cubicBezTo>
                <a:cubicBezTo>
                  <a:pt x="21556" y="18279"/>
                  <a:pt x="21517" y="18238"/>
                  <a:pt x="21474" y="18222"/>
                </a:cubicBezTo>
                <a:cubicBezTo>
                  <a:pt x="21419" y="18203"/>
                  <a:pt x="21401" y="18159"/>
                  <a:pt x="21416" y="18081"/>
                </a:cubicBezTo>
                <a:cubicBezTo>
                  <a:pt x="21429" y="18010"/>
                  <a:pt x="21413" y="17956"/>
                  <a:pt x="21369" y="17933"/>
                </a:cubicBezTo>
                <a:cubicBezTo>
                  <a:pt x="21340" y="17917"/>
                  <a:pt x="21323" y="17917"/>
                  <a:pt x="21316" y="17933"/>
                </a:cubicBezTo>
                <a:close/>
                <a:moveTo>
                  <a:pt x="3884" y="19671"/>
                </a:moveTo>
                <a:cubicBezTo>
                  <a:pt x="3895" y="19675"/>
                  <a:pt x="3905" y="19687"/>
                  <a:pt x="3911" y="19702"/>
                </a:cubicBezTo>
                <a:cubicBezTo>
                  <a:pt x="3924" y="19731"/>
                  <a:pt x="3919" y="19768"/>
                  <a:pt x="3898" y="19786"/>
                </a:cubicBezTo>
                <a:cubicBezTo>
                  <a:pt x="3876" y="19804"/>
                  <a:pt x="3847" y="19796"/>
                  <a:pt x="3834" y="19767"/>
                </a:cubicBezTo>
                <a:cubicBezTo>
                  <a:pt x="3821" y="19737"/>
                  <a:pt x="3827" y="19701"/>
                  <a:pt x="3848" y="19683"/>
                </a:cubicBezTo>
                <a:cubicBezTo>
                  <a:pt x="3859" y="19674"/>
                  <a:pt x="3872" y="19668"/>
                  <a:pt x="3884" y="19671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65" name="Group 265"/>
          <p:cNvGrpSpPr/>
          <p:nvPr/>
        </p:nvGrpSpPr>
        <p:grpSpPr>
          <a:xfrm>
            <a:off x="2149871" y="762198"/>
            <a:ext cx="1390130" cy="762001"/>
            <a:chOff x="0" y="0"/>
            <a:chExt cx="1390128" cy="762000"/>
          </a:xfrm>
        </p:grpSpPr>
        <p:sp>
          <p:nvSpPr>
            <p:cNvPr id="264" name="Shape 264"/>
            <p:cNvSpPr/>
            <p:nvPr/>
          </p:nvSpPr>
          <p:spPr>
            <a:xfrm>
              <a:off x="38100" y="38100"/>
              <a:ext cx="1313942" cy="685800"/>
            </a:xfrm>
            <a:prstGeom prst="rect">
              <a:avLst/>
            </a:prstGeom>
            <a:solidFill>
              <a:srgbClr val="FFF76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marL="40640" marR="40640" fontAlgn="auto" hangingPunct="0">
                <a:spcBef>
                  <a:spcPts val="0"/>
                </a:spcBef>
                <a:spcAft>
                  <a:spcPts val="0"/>
                </a:spcAft>
                <a:buClr>
                  <a:srgbClr val="FF2600"/>
                </a:buClr>
                <a:buFont typeface="Times New Roman"/>
                <a:buNone/>
                <a:defRPr sz="2600">
                  <a:uFill>
                    <a:solidFill>
                      <a:srgbClr val="000000"/>
                    </a:solidFill>
                  </a:uFill>
                  <a:latin typeface="Bradley Hand ITC TT-Bold"/>
                  <a:ea typeface="Bradley Hand ITC TT-Bold"/>
                  <a:cs typeface="Bradley Hand ITC TT-Bold"/>
                  <a:sym typeface="Bradley Hand ITC TT-Bold"/>
                </a:defRPr>
              </a:pPr>
              <a:r>
                <a:rPr sz="2600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Bradley Hand ITC TT-Bold"/>
                  <a:ea typeface="Bradley Hand ITC TT-Bold"/>
                  <a:cs typeface="Bradley Hand ITC TT-Bold"/>
                  <a:sym typeface="Bradley Hand ITC TT-Bold"/>
                </a:rPr>
                <a:t> </a:t>
              </a:r>
              <a:r>
                <a:rPr sz="3200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Bradley Hand ITC TT-Bold"/>
                  <a:ea typeface="Bradley Hand ITC TT-Bold"/>
                  <a:cs typeface="Bradley Hand ITC TT-Bold"/>
                  <a:sym typeface="Bradley Hand ITC TT-Bold"/>
                </a:rPr>
                <a:t>CMS</a:t>
              </a:r>
              <a:r>
                <a:rPr sz="2600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Bradley Hand ITC TT-Bold"/>
                  <a:ea typeface="Bradley Hand ITC TT-Bold"/>
                  <a:cs typeface="Bradley Hand ITC TT-Bold"/>
                  <a:sym typeface="Bradley Hand ITC TT-Bold"/>
                </a:rPr>
                <a:t> </a:t>
              </a:r>
            </a:p>
          </p:txBody>
        </p:sp>
        <p:pic>
          <p:nvPicPr>
            <p:cNvPr id="263" name="Picture 262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1390129" cy="762000"/>
            </a:xfrm>
            <a:prstGeom prst="rect">
              <a:avLst/>
            </a:prstGeom>
            <a:effectLst/>
          </p:spPr>
        </p:pic>
      </p:grpSp>
      <p:pic>
        <p:nvPicPr>
          <p:cNvPr id="266" name="ATLAS.png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547268" y="4165600"/>
            <a:ext cx="4518026" cy="2659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2960" y="21600"/>
                </a:lnTo>
                <a:cubicBezTo>
                  <a:pt x="5575" y="21600"/>
                  <a:pt x="5920" y="21593"/>
                  <a:pt x="5907" y="21532"/>
                </a:cubicBezTo>
                <a:cubicBezTo>
                  <a:pt x="5898" y="21494"/>
                  <a:pt x="5881" y="21474"/>
                  <a:pt x="5869" y="21487"/>
                </a:cubicBezTo>
                <a:cubicBezTo>
                  <a:pt x="5827" y="21530"/>
                  <a:pt x="5806" y="21405"/>
                  <a:pt x="5797" y="21045"/>
                </a:cubicBezTo>
                <a:cubicBezTo>
                  <a:pt x="5789" y="20770"/>
                  <a:pt x="5795" y="20677"/>
                  <a:pt x="5827" y="20633"/>
                </a:cubicBezTo>
                <a:cubicBezTo>
                  <a:pt x="5849" y="20601"/>
                  <a:pt x="5862" y="20559"/>
                  <a:pt x="5855" y="20539"/>
                </a:cubicBezTo>
                <a:cubicBezTo>
                  <a:pt x="5843" y="20506"/>
                  <a:pt x="5787" y="19952"/>
                  <a:pt x="5779" y="19795"/>
                </a:cubicBezTo>
                <a:cubicBezTo>
                  <a:pt x="5778" y="19754"/>
                  <a:pt x="5763" y="19721"/>
                  <a:pt x="5747" y="19720"/>
                </a:cubicBezTo>
                <a:cubicBezTo>
                  <a:pt x="5732" y="19719"/>
                  <a:pt x="5702" y="19711"/>
                  <a:pt x="5681" y="19701"/>
                </a:cubicBezTo>
                <a:cubicBezTo>
                  <a:pt x="5653" y="19689"/>
                  <a:pt x="5643" y="19735"/>
                  <a:pt x="5641" y="19869"/>
                </a:cubicBezTo>
                <a:cubicBezTo>
                  <a:pt x="5639" y="19976"/>
                  <a:pt x="5625" y="20052"/>
                  <a:pt x="5607" y="20053"/>
                </a:cubicBezTo>
                <a:cubicBezTo>
                  <a:pt x="5589" y="20053"/>
                  <a:pt x="5565" y="20069"/>
                  <a:pt x="5554" y="20088"/>
                </a:cubicBezTo>
                <a:cubicBezTo>
                  <a:pt x="5543" y="20107"/>
                  <a:pt x="5515" y="20097"/>
                  <a:pt x="5493" y="20065"/>
                </a:cubicBezTo>
                <a:cubicBezTo>
                  <a:pt x="5457" y="20016"/>
                  <a:pt x="5455" y="20026"/>
                  <a:pt x="5472" y="20146"/>
                </a:cubicBezTo>
                <a:cubicBezTo>
                  <a:pt x="5483" y="20222"/>
                  <a:pt x="5514" y="20360"/>
                  <a:pt x="5542" y="20452"/>
                </a:cubicBezTo>
                <a:cubicBezTo>
                  <a:pt x="5585" y="20592"/>
                  <a:pt x="5588" y="20637"/>
                  <a:pt x="5559" y="20704"/>
                </a:cubicBezTo>
                <a:cubicBezTo>
                  <a:pt x="5536" y="20758"/>
                  <a:pt x="5511" y="20770"/>
                  <a:pt x="5485" y="20742"/>
                </a:cubicBezTo>
                <a:cubicBezTo>
                  <a:pt x="5464" y="20720"/>
                  <a:pt x="5430" y="20701"/>
                  <a:pt x="5408" y="20701"/>
                </a:cubicBezTo>
                <a:cubicBezTo>
                  <a:pt x="5375" y="20700"/>
                  <a:pt x="5365" y="20622"/>
                  <a:pt x="5358" y="20333"/>
                </a:cubicBezTo>
                <a:cubicBezTo>
                  <a:pt x="5351" y="20003"/>
                  <a:pt x="5355" y="19958"/>
                  <a:pt x="5408" y="19891"/>
                </a:cubicBezTo>
                <a:lnTo>
                  <a:pt x="5466" y="19817"/>
                </a:lnTo>
                <a:lnTo>
                  <a:pt x="5406" y="19601"/>
                </a:lnTo>
                <a:cubicBezTo>
                  <a:pt x="5373" y="19482"/>
                  <a:pt x="5342" y="19385"/>
                  <a:pt x="5335" y="19385"/>
                </a:cubicBezTo>
                <a:cubicBezTo>
                  <a:pt x="5329" y="19385"/>
                  <a:pt x="5292" y="19441"/>
                  <a:pt x="5254" y="19511"/>
                </a:cubicBezTo>
                <a:cubicBezTo>
                  <a:pt x="5189" y="19630"/>
                  <a:pt x="5183" y="19634"/>
                  <a:pt x="5150" y="19556"/>
                </a:cubicBezTo>
                <a:cubicBezTo>
                  <a:pt x="5113" y="19472"/>
                  <a:pt x="5060" y="19525"/>
                  <a:pt x="5093" y="19614"/>
                </a:cubicBezTo>
                <a:cubicBezTo>
                  <a:pt x="5102" y="19639"/>
                  <a:pt x="5086" y="19683"/>
                  <a:pt x="5057" y="19714"/>
                </a:cubicBezTo>
                <a:cubicBezTo>
                  <a:pt x="5028" y="19745"/>
                  <a:pt x="5011" y="19799"/>
                  <a:pt x="5019" y="19833"/>
                </a:cubicBezTo>
                <a:cubicBezTo>
                  <a:pt x="5040" y="19930"/>
                  <a:pt x="4974" y="20030"/>
                  <a:pt x="4888" y="20030"/>
                </a:cubicBezTo>
                <a:cubicBezTo>
                  <a:pt x="4811" y="20030"/>
                  <a:pt x="4810" y="20036"/>
                  <a:pt x="4827" y="20214"/>
                </a:cubicBezTo>
                <a:cubicBezTo>
                  <a:pt x="4836" y="20314"/>
                  <a:pt x="4833" y="20433"/>
                  <a:pt x="4821" y="20478"/>
                </a:cubicBezTo>
                <a:cubicBezTo>
                  <a:pt x="4810" y="20523"/>
                  <a:pt x="4800" y="20590"/>
                  <a:pt x="4798" y="20626"/>
                </a:cubicBezTo>
                <a:cubicBezTo>
                  <a:pt x="4797" y="20663"/>
                  <a:pt x="4766" y="20706"/>
                  <a:pt x="4728" y="20723"/>
                </a:cubicBezTo>
                <a:cubicBezTo>
                  <a:pt x="4643" y="20762"/>
                  <a:pt x="4232" y="20750"/>
                  <a:pt x="4191" y="20707"/>
                </a:cubicBezTo>
                <a:cubicBezTo>
                  <a:pt x="4175" y="20689"/>
                  <a:pt x="4153" y="20695"/>
                  <a:pt x="4144" y="20720"/>
                </a:cubicBezTo>
                <a:cubicBezTo>
                  <a:pt x="4129" y="20761"/>
                  <a:pt x="3939" y="20759"/>
                  <a:pt x="3533" y="20713"/>
                </a:cubicBezTo>
                <a:lnTo>
                  <a:pt x="3410" y="20701"/>
                </a:lnTo>
                <a:lnTo>
                  <a:pt x="3402" y="20320"/>
                </a:lnTo>
                <a:cubicBezTo>
                  <a:pt x="3394" y="19951"/>
                  <a:pt x="3392" y="19945"/>
                  <a:pt x="3334" y="19982"/>
                </a:cubicBezTo>
                <a:cubicBezTo>
                  <a:pt x="3243" y="20038"/>
                  <a:pt x="3065" y="20035"/>
                  <a:pt x="3024" y="19978"/>
                </a:cubicBezTo>
                <a:cubicBezTo>
                  <a:pt x="2988" y="19927"/>
                  <a:pt x="3001" y="19734"/>
                  <a:pt x="3047" y="19633"/>
                </a:cubicBezTo>
                <a:cubicBezTo>
                  <a:pt x="3062" y="19602"/>
                  <a:pt x="3056" y="19560"/>
                  <a:pt x="3030" y="19524"/>
                </a:cubicBezTo>
                <a:cubicBezTo>
                  <a:pt x="3006" y="19490"/>
                  <a:pt x="2994" y="19428"/>
                  <a:pt x="3004" y="19379"/>
                </a:cubicBezTo>
                <a:cubicBezTo>
                  <a:pt x="3021" y="19286"/>
                  <a:pt x="3020" y="19286"/>
                  <a:pt x="2772" y="19276"/>
                </a:cubicBezTo>
                <a:cubicBezTo>
                  <a:pt x="2698" y="19272"/>
                  <a:pt x="2623" y="19241"/>
                  <a:pt x="2603" y="19208"/>
                </a:cubicBezTo>
                <a:cubicBezTo>
                  <a:pt x="2584" y="19175"/>
                  <a:pt x="2565" y="19021"/>
                  <a:pt x="2561" y="18863"/>
                </a:cubicBezTo>
                <a:cubicBezTo>
                  <a:pt x="2558" y="18706"/>
                  <a:pt x="2548" y="18405"/>
                  <a:pt x="2539" y="18196"/>
                </a:cubicBezTo>
                <a:cubicBezTo>
                  <a:pt x="2524" y="17847"/>
                  <a:pt x="2516" y="17817"/>
                  <a:pt x="2463" y="17815"/>
                </a:cubicBezTo>
                <a:cubicBezTo>
                  <a:pt x="2354" y="17812"/>
                  <a:pt x="2187" y="17761"/>
                  <a:pt x="2165" y="17725"/>
                </a:cubicBezTo>
                <a:cubicBezTo>
                  <a:pt x="2131" y="17671"/>
                  <a:pt x="2118" y="16852"/>
                  <a:pt x="2150" y="16819"/>
                </a:cubicBezTo>
                <a:cubicBezTo>
                  <a:pt x="2165" y="16803"/>
                  <a:pt x="2169" y="16758"/>
                  <a:pt x="2161" y="16716"/>
                </a:cubicBezTo>
                <a:cubicBezTo>
                  <a:pt x="2145" y="16627"/>
                  <a:pt x="2141" y="16267"/>
                  <a:pt x="2148" y="15497"/>
                </a:cubicBezTo>
                <a:cubicBezTo>
                  <a:pt x="2152" y="15050"/>
                  <a:pt x="2143" y="14932"/>
                  <a:pt x="2104" y="14830"/>
                </a:cubicBezTo>
                <a:cubicBezTo>
                  <a:pt x="2067" y="14734"/>
                  <a:pt x="2063" y="14688"/>
                  <a:pt x="2087" y="14624"/>
                </a:cubicBezTo>
                <a:cubicBezTo>
                  <a:pt x="2105" y="14574"/>
                  <a:pt x="2112" y="14459"/>
                  <a:pt x="2102" y="14333"/>
                </a:cubicBezTo>
                <a:cubicBezTo>
                  <a:pt x="2084" y="14104"/>
                  <a:pt x="2104" y="14119"/>
                  <a:pt x="1820" y="14104"/>
                </a:cubicBezTo>
                <a:lnTo>
                  <a:pt x="1698" y="14101"/>
                </a:lnTo>
                <a:lnTo>
                  <a:pt x="1696" y="13776"/>
                </a:lnTo>
                <a:cubicBezTo>
                  <a:pt x="1695" y="13598"/>
                  <a:pt x="1691" y="13430"/>
                  <a:pt x="1689" y="13402"/>
                </a:cubicBezTo>
                <a:cubicBezTo>
                  <a:pt x="1686" y="13373"/>
                  <a:pt x="1638" y="13348"/>
                  <a:pt x="1582" y="13347"/>
                </a:cubicBezTo>
                <a:cubicBezTo>
                  <a:pt x="1135" y="13335"/>
                  <a:pt x="1097" y="13321"/>
                  <a:pt x="1186" y="13195"/>
                </a:cubicBezTo>
                <a:cubicBezTo>
                  <a:pt x="1216" y="13153"/>
                  <a:pt x="1313" y="13131"/>
                  <a:pt x="1497" y="13131"/>
                </a:cubicBezTo>
                <a:cubicBezTo>
                  <a:pt x="1686" y="13130"/>
                  <a:pt x="1769" y="13114"/>
                  <a:pt x="1778" y="13073"/>
                </a:cubicBezTo>
                <a:cubicBezTo>
                  <a:pt x="1796" y="12992"/>
                  <a:pt x="1899" y="13002"/>
                  <a:pt x="1918" y="13086"/>
                </a:cubicBezTo>
                <a:cubicBezTo>
                  <a:pt x="1927" y="13124"/>
                  <a:pt x="1945" y="13143"/>
                  <a:pt x="1956" y="13131"/>
                </a:cubicBezTo>
                <a:cubicBezTo>
                  <a:pt x="1999" y="13085"/>
                  <a:pt x="2034" y="13231"/>
                  <a:pt x="2062" y="13582"/>
                </a:cubicBezTo>
                <a:cubicBezTo>
                  <a:pt x="2079" y="13781"/>
                  <a:pt x="2093" y="13955"/>
                  <a:pt x="2093" y="13966"/>
                </a:cubicBezTo>
                <a:cubicBezTo>
                  <a:pt x="2093" y="13977"/>
                  <a:pt x="2128" y="13985"/>
                  <a:pt x="2173" y="13985"/>
                </a:cubicBezTo>
                <a:cubicBezTo>
                  <a:pt x="2271" y="13985"/>
                  <a:pt x="2301" y="14068"/>
                  <a:pt x="2324" y="14404"/>
                </a:cubicBezTo>
                <a:cubicBezTo>
                  <a:pt x="2334" y="14542"/>
                  <a:pt x="2352" y="14695"/>
                  <a:pt x="2364" y="14746"/>
                </a:cubicBezTo>
                <a:cubicBezTo>
                  <a:pt x="2399" y="14889"/>
                  <a:pt x="2448" y="15224"/>
                  <a:pt x="2478" y="15529"/>
                </a:cubicBezTo>
                <a:cubicBezTo>
                  <a:pt x="2493" y="15682"/>
                  <a:pt x="2525" y="15887"/>
                  <a:pt x="2548" y="15984"/>
                </a:cubicBezTo>
                <a:cubicBezTo>
                  <a:pt x="2595" y="16176"/>
                  <a:pt x="2602" y="16523"/>
                  <a:pt x="2569" y="16961"/>
                </a:cubicBezTo>
                <a:cubicBezTo>
                  <a:pt x="2551" y="17204"/>
                  <a:pt x="2556" y="17270"/>
                  <a:pt x="2616" y="17493"/>
                </a:cubicBezTo>
                <a:cubicBezTo>
                  <a:pt x="2688" y="17757"/>
                  <a:pt x="2886" y="18630"/>
                  <a:pt x="2920" y="18831"/>
                </a:cubicBezTo>
                <a:cubicBezTo>
                  <a:pt x="2953" y="19020"/>
                  <a:pt x="2988" y="19066"/>
                  <a:pt x="3079" y="19037"/>
                </a:cubicBezTo>
                <a:cubicBezTo>
                  <a:pt x="3158" y="19012"/>
                  <a:pt x="3178" y="19033"/>
                  <a:pt x="3330" y="19347"/>
                </a:cubicBezTo>
                <a:cubicBezTo>
                  <a:pt x="3420" y="19532"/>
                  <a:pt x="3508" y="19719"/>
                  <a:pt x="3527" y="19762"/>
                </a:cubicBezTo>
                <a:cubicBezTo>
                  <a:pt x="3547" y="19805"/>
                  <a:pt x="3572" y="19940"/>
                  <a:pt x="3582" y="20062"/>
                </a:cubicBezTo>
                <a:lnTo>
                  <a:pt x="3601" y="20285"/>
                </a:lnTo>
                <a:lnTo>
                  <a:pt x="3785" y="20298"/>
                </a:lnTo>
                <a:cubicBezTo>
                  <a:pt x="3896" y="20306"/>
                  <a:pt x="3987" y="20290"/>
                  <a:pt x="4009" y="20259"/>
                </a:cubicBezTo>
                <a:cubicBezTo>
                  <a:pt x="4031" y="20227"/>
                  <a:pt x="4088" y="20216"/>
                  <a:pt x="4150" y="20233"/>
                </a:cubicBezTo>
                <a:cubicBezTo>
                  <a:pt x="4206" y="20248"/>
                  <a:pt x="4266" y="20247"/>
                  <a:pt x="4284" y="20227"/>
                </a:cubicBezTo>
                <a:cubicBezTo>
                  <a:pt x="4302" y="20207"/>
                  <a:pt x="4352" y="20057"/>
                  <a:pt x="4394" y="19895"/>
                </a:cubicBezTo>
                <a:lnTo>
                  <a:pt x="4472" y="19598"/>
                </a:lnTo>
                <a:lnTo>
                  <a:pt x="4639" y="19611"/>
                </a:lnTo>
                <a:cubicBezTo>
                  <a:pt x="4731" y="19617"/>
                  <a:pt x="4830" y="19600"/>
                  <a:pt x="4861" y="19572"/>
                </a:cubicBezTo>
                <a:cubicBezTo>
                  <a:pt x="4945" y="19496"/>
                  <a:pt x="4932" y="19355"/>
                  <a:pt x="4836" y="19298"/>
                </a:cubicBezTo>
                <a:cubicBezTo>
                  <a:pt x="4792" y="19272"/>
                  <a:pt x="4755" y="19221"/>
                  <a:pt x="4755" y="19182"/>
                </a:cubicBezTo>
                <a:cubicBezTo>
                  <a:pt x="4755" y="19108"/>
                  <a:pt x="4850" y="18995"/>
                  <a:pt x="4884" y="19031"/>
                </a:cubicBezTo>
                <a:cubicBezTo>
                  <a:pt x="4903" y="19051"/>
                  <a:pt x="4904" y="18149"/>
                  <a:pt x="4886" y="17341"/>
                </a:cubicBezTo>
                <a:cubicBezTo>
                  <a:pt x="4880" y="17095"/>
                  <a:pt x="4888" y="16938"/>
                  <a:pt x="4905" y="16935"/>
                </a:cubicBezTo>
                <a:cubicBezTo>
                  <a:pt x="4920" y="16933"/>
                  <a:pt x="4945" y="16909"/>
                  <a:pt x="4964" y="16883"/>
                </a:cubicBezTo>
                <a:cubicBezTo>
                  <a:pt x="4988" y="16849"/>
                  <a:pt x="5007" y="16870"/>
                  <a:pt x="5028" y="16964"/>
                </a:cubicBezTo>
                <a:cubicBezTo>
                  <a:pt x="5044" y="17035"/>
                  <a:pt x="5049" y="17121"/>
                  <a:pt x="5041" y="17154"/>
                </a:cubicBezTo>
                <a:cubicBezTo>
                  <a:pt x="5022" y="17241"/>
                  <a:pt x="5054" y="17231"/>
                  <a:pt x="5094" y="17138"/>
                </a:cubicBezTo>
                <a:cubicBezTo>
                  <a:pt x="5125" y="17067"/>
                  <a:pt x="5135" y="17074"/>
                  <a:pt x="5214" y="17219"/>
                </a:cubicBezTo>
                <a:cubicBezTo>
                  <a:pt x="5354" y="17476"/>
                  <a:pt x="5367" y="17530"/>
                  <a:pt x="5284" y="17583"/>
                </a:cubicBezTo>
                <a:cubicBezTo>
                  <a:pt x="5232" y="17617"/>
                  <a:pt x="5215" y="17658"/>
                  <a:pt x="5222" y="17735"/>
                </a:cubicBezTo>
                <a:cubicBezTo>
                  <a:pt x="5230" y="17831"/>
                  <a:pt x="5244" y="17839"/>
                  <a:pt x="5434" y="17841"/>
                </a:cubicBezTo>
                <a:cubicBezTo>
                  <a:pt x="5614" y="17843"/>
                  <a:pt x="5638" y="17855"/>
                  <a:pt x="5647" y="17934"/>
                </a:cubicBezTo>
                <a:cubicBezTo>
                  <a:pt x="5652" y="17984"/>
                  <a:pt x="5670" y="18052"/>
                  <a:pt x="5686" y="18086"/>
                </a:cubicBezTo>
                <a:cubicBezTo>
                  <a:pt x="5719" y="18153"/>
                  <a:pt x="5745" y="18222"/>
                  <a:pt x="5825" y="18466"/>
                </a:cubicBezTo>
                <a:cubicBezTo>
                  <a:pt x="5853" y="18552"/>
                  <a:pt x="5911" y="18693"/>
                  <a:pt x="5954" y="18776"/>
                </a:cubicBezTo>
                <a:cubicBezTo>
                  <a:pt x="6018" y="18901"/>
                  <a:pt x="6025" y="18941"/>
                  <a:pt x="6000" y="19011"/>
                </a:cubicBezTo>
                <a:cubicBezTo>
                  <a:pt x="5933" y="19192"/>
                  <a:pt x="6011" y="19277"/>
                  <a:pt x="6220" y="19256"/>
                </a:cubicBezTo>
                <a:cubicBezTo>
                  <a:pt x="6255" y="19253"/>
                  <a:pt x="6310" y="19280"/>
                  <a:pt x="6341" y="19317"/>
                </a:cubicBezTo>
                <a:cubicBezTo>
                  <a:pt x="6461" y="19460"/>
                  <a:pt x="6943" y="19366"/>
                  <a:pt x="7121" y="19166"/>
                </a:cubicBezTo>
                <a:lnTo>
                  <a:pt x="7227" y="19050"/>
                </a:lnTo>
                <a:lnTo>
                  <a:pt x="7299" y="19172"/>
                </a:lnTo>
                <a:cubicBezTo>
                  <a:pt x="7367" y="19288"/>
                  <a:pt x="7384" y="19295"/>
                  <a:pt x="7525" y="19263"/>
                </a:cubicBezTo>
                <a:cubicBezTo>
                  <a:pt x="7608" y="19243"/>
                  <a:pt x="7717" y="19225"/>
                  <a:pt x="7770" y="19224"/>
                </a:cubicBezTo>
                <a:cubicBezTo>
                  <a:pt x="7827" y="19223"/>
                  <a:pt x="7849" y="19230"/>
                  <a:pt x="7857" y="19269"/>
                </a:cubicBezTo>
                <a:cubicBezTo>
                  <a:pt x="7860" y="19253"/>
                  <a:pt x="7865" y="19235"/>
                  <a:pt x="7865" y="19224"/>
                </a:cubicBezTo>
                <a:cubicBezTo>
                  <a:pt x="7865" y="19180"/>
                  <a:pt x="10805" y="18457"/>
                  <a:pt x="10902" y="18476"/>
                </a:cubicBezTo>
                <a:cubicBezTo>
                  <a:pt x="10929" y="18481"/>
                  <a:pt x="10951" y="18505"/>
                  <a:pt x="10952" y="18531"/>
                </a:cubicBezTo>
                <a:cubicBezTo>
                  <a:pt x="10952" y="18556"/>
                  <a:pt x="10983" y="18604"/>
                  <a:pt x="11020" y="18637"/>
                </a:cubicBezTo>
                <a:cubicBezTo>
                  <a:pt x="11103" y="18711"/>
                  <a:pt x="11081" y="18786"/>
                  <a:pt x="10976" y="18786"/>
                </a:cubicBezTo>
                <a:cubicBezTo>
                  <a:pt x="10916" y="18786"/>
                  <a:pt x="10896" y="18809"/>
                  <a:pt x="10889" y="18889"/>
                </a:cubicBezTo>
                <a:cubicBezTo>
                  <a:pt x="10881" y="18983"/>
                  <a:pt x="10858" y="18995"/>
                  <a:pt x="10610" y="19050"/>
                </a:cubicBezTo>
                <a:cubicBezTo>
                  <a:pt x="10364" y="19105"/>
                  <a:pt x="10093" y="19101"/>
                  <a:pt x="9876" y="19037"/>
                </a:cubicBezTo>
                <a:cubicBezTo>
                  <a:pt x="9619" y="18961"/>
                  <a:pt x="9591" y="18959"/>
                  <a:pt x="9587" y="19021"/>
                </a:cubicBezTo>
                <a:cubicBezTo>
                  <a:pt x="9586" y="19055"/>
                  <a:pt x="9582" y="19115"/>
                  <a:pt x="9580" y="19153"/>
                </a:cubicBezTo>
                <a:cubicBezTo>
                  <a:pt x="9577" y="19204"/>
                  <a:pt x="9527" y="19234"/>
                  <a:pt x="9388" y="19259"/>
                </a:cubicBezTo>
                <a:cubicBezTo>
                  <a:pt x="9284" y="19279"/>
                  <a:pt x="9180" y="19280"/>
                  <a:pt x="9157" y="19263"/>
                </a:cubicBezTo>
                <a:cubicBezTo>
                  <a:pt x="9134" y="19245"/>
                  <a:pt x="9084" y="19237"/>
                  <a:pt x="9047" y="19243"/>
                </a:cubicBezTo>
                <a:cubicBezTo>
                  <a:pt x="9009" y="19250"/>
                  <a:pt x="8764" y="19259"/>
                  <a:pt x="8500" y="19263"/>
                </a:cubicBezTo>
                <a:cubicBezTo>
                  <a:pt x="8085" y="19269"/>
                  <a:pt x="8014" y="19280"/>
                  <a:pt x="7969" y="19350"/>
                </a:cubicBezTo>
                <a:cubicBezTo>
                  <a:pt x="7929" y="19411"/>
                  <a:pt x="7884" y="19432"/>
                  <a:pt x="7857" y="19421"/>
                </a:cubicBezTo>
                <a:cubicBezTo>
                  <a:pt x="7848" y="19618"/>
                  <a:pt x="7828" y="19651"/>
                  <a:pt x="7690" y="19682"/>
                </a:cubicBezTo>
                <a:cubicBezTo>
                  <a:pt x="7498" y="19725"/>
                  <a:pt x="7408" y="19786"/>
                  <a:pt x="7426" y="19866"/>
                </a:cubicBezTo>
                <a:cubicBezTo>
                  <a:pt x="7434" y="19901"/>
                  <a:pt x="7427" y="19953"/>
                  <a:pt x="7409" y="19978"/>
                </a:cubicBezTo>
                <a:cubicBezTo>
                  <a:pt x="7362" y="20045"/>
                  <a:pt x="6889" y="20018"/>
                  <a:pt x="6838" y="19946"/>
                </a:cubicBezTo>
                <a:cubicBezTo>
                  <a:pt x="6812" y="19909"/>
                  <a:pt x="6792" y="19903"/>
                  <a:pt x="6781" y="19933"/>
                </a:cubicBezTo>
                <a:cubicBezTo>
                  <a:pt x="6772" y="19959"/>
                  <a:pt x="6745" y="19970"/>
                  <a:pt x="6722" y="19956"/>
                </a:cubicBezTo>
                <a:cubicBezTo>
                  <a:pt x="6669" y="19921"/>
                  <a:pt x="6529" y="20021"/>
                  <a:pt x="6510" y="20107"/>
                </a:cubicBezTo>
                <a:cubicBezTo>
                  <a:pt x="6501" y="20145"/>
                  <a:pt x="6484" y="20163"/>
                  <a:pt x="6470" y="20149"/>
                </a:cubicBezTo>
                <a:cubicBezTo>
                  <a:pt x="6457" y="20135"/>
                  <a:pt x="6438" y="20157"/>
                  <a:pt x="6428" y="20198"/>
                </a:cubicBezTo>
                <a:cubicBezTo>
                  <a:pt x="6417" y="20249"/>
                  <a:pt x="6424" y="20264"/>
                  <a:pt x="6451" y="20246"/>
                </a:cubicBezTo>
                <a:cubicBezTo>
                  <a:pt x="6524" y="20198"/>
                  <a:pt x="6550" y="20335"/>
                  <a:pt x="6542" y="20707"/>
                </a:cubicBezTo>
                <a:cubicBezTo>
                  <a:pt x="6536" y="20987"/>
                  <a:pt x="6525" y="21068"/>
                  <a:pt x="6495" y="21068"/>
                </a:cubicBezTo>
                <a:cubicBezTo>
                  <a:pt x="6473" y="21068"/>
                  <a:pt x="6448" y="21029"/>
                  <a:pt x="6440" y="20978"/>
                </a:cubicBezTo>
                <a:cubicBezTo>
                  <a:pt x="6432" y="20927"/>
                  <a:pt x="6407" y="20884"/>
                  <a:pt x="6385" y="20884"/>
                </a:cubicBezTo>
                <a:cubicBezTo>
                  <a:pt x="6328" y="20884"/>
                  <a:pt x="6306" y="21099"/>
                  <a:pt x="6352" y="21194"/>
                </a:cubicBezTo>
                <a:cubicBezTo>
                  <a:pt x="6373" y="21236"/>
                  <a:pt x="6384" y="21309"/>
                  <a:pt x="6379" y="21355"/>
                </a:cubicBezTo>
                <a:cubicBezTo>
                  <a:pt x="6371" y="21424"/>
                  <a:pt x="6343" y="21437"/>
                  <a:pt x="6225" y="21439"/>
                </a:cubicBezTo>
                <a:cubicBezTo>
                  <a:pt x="6118" y="21440"/>
                  <a:pt x="6074" y="21461"/>
                  <a:pt x="6055" y="21519"/>
                </a:cubicBezTo>
                <a:cubicBezTo>
                  <a:pt x="6030" y="21593"/>
                  <a:pt x="6486" y="21600"/>
                  <a:pt x="13815" y="21600"/>
                </a:cubicBezTo>
                <a:lnTo>
                  <a:pt x="21600" y="21600"/>
                </a:lnTo>
                <a:lnTo>
                  <a:pt x="21600" y="17519"/>
                </a:lnTo>
                <a:cubicBezTo>
                  <a:pt x="21600" y="14489"/>
                  <a:pt x="21591" y="13429"/>
                  <a:pt x="21568" y="13405"/>
                </a:cubicBezTo>
                <a:cubicBezTo>
                  <a:pt x="21557" y="13393"/>
                  <a:pt x="21545" y="13395"/>
                  <a:pt x="21533" y="13405"/>
                </a:cubicBezTo>
                <a:cubicBezTo>
                  <a:pt x="21522" y="13415"/>
                  <a:pt x="21510" y="13435"/>
                  <a:pt x="21501" y="13456"/>
                </a:cubicBezTo>
                <a:cubicBezTo>
                  <a:pt x="21483" y="13501"/>
                  <a:pt x="21475" y="13557"/>
                  <a:pt x="21492" y="13592"/>
                </a:cubicBezTo>
                <a:cubicBezTo>
                  <a:pt x="21500" y="13609"/>
                  <a:pt x="21504" y="13626"/>
                  <a:pt x="21505" y="13640"/>
                </a:cubicBezTo>
                <a:cubicBezTo>
                  <a:pt x="21506" y="13654"/>
                  <a:pt x="21504" y="13666"/>
                  <a:pt x="21497" y="13676"/>
                </a:cubicBezTo>
                <a:cubicBezTo>
                  <a:pt x="21494" y="13681"/>
                  <a:pt x="21483" y="13681"/>
                  <a:pt x="21478" y="13685"/>
                </a:cubicBezTo>
                <a:cubicBezTo>
                  <a:pt x="21476" y="13686"/>
                  <a:pt x="21473" y="13687"/>
                  <a:pt x="21471" y="13689"/>
                </a:cubicBezTo>
                <a:cubicBezTo>
                  <a:pt x="21456" y="13697"/>
                  <a:pt x="21445" y="13708"/>
                  <a:pt x="21420" y="13708"/>
                </a:cubicBezTo>
                <a:cubicBezTo>
                  <a:pt x="21419" y="13708"/>
                  <a:pt x="21419" y="13705"/>
                  <a:pt x="21418" y="13705"/>
                </a:cubicBezTo>
                <a:cubicBezTo>
                  <a:pt x="21416" y="13705"/>
                  <a:pt x="21416" y="13708"/>
                  <a:pt x="21414" y="13708"/>
                </a:cubicBezTo>
                <a:lnTo>
                  <a:pt x="21346" y="13708"/>
                </a:lnTo>
                <a:lnTo>
                  <a:pt x="21421" y="13843"/>
                </a:lnTo>
                <a:cubicBezTo>
                  <a:pt x="21462" y="13914"/>
                  <a:pt x="21481" y="13970"/>
                  <a:pt x="21478" y="14011"/>
                </a:cubicBezTo>
                <a:cubicBezTo>
                  <a:pt x="21478" y="14011"/>
                  <a:pt x="21478" y="14014"/>
                  <a:pt x="21478" y="14014"/>
                </a:cubicBezTo>
                <a:cubicBezTo>
                  <a:pt x="21476" y="14054"/>
                  <a:pt x="21452" y="14075"/>
                  <a:pt x="21408" y="14075"/>
                </a:cubicBezTo>
                <a:cubicBezTo>
                  <a:pt x="21350" y="14075"/>
                  <a:pt x="21352" y="14070"/>
                  <a:pt x="21349" y="14482"/>
                </a:cubicBezTo>
                <a:cubicBezTo>
                  <a:pt x="21349" y="14560"/>
                  <a:pt x="21346" y="14635"/>
                  <a:pt x="21340" y="14694"/>
                </a:cubicBezTo>
                <a:cubicBezTo>
                  <a:pt x="21334" y="14754"/>
                  <a:pt x="21325" y="14799"/>
                  <a:pt x="21317" y="14811"/>
                </a:cubicBezTo>
                <a:cubicBezTo>
                  <a:pt x="21300" y="14834"/>
                  <a:pt x="21204" y="14850"/>
                  <a:pt x="21101" y="14846"/>
                </a:cubicBezTo>
                <a:lnTo>
                  <a:pt x="20951" y="14840"/>
                </a:lnTo>
                <a:lnTo>
                  <a:pt x="20913" y="14840"/>
                </a:lnTo>
                <a:lnTo>
                  <a:pt x="20903" y="15159"/>
                </a:lnTo>
                <a:cubicBezTo>
                  <a:pt x="20898" y="15334"/>
                  <a:pt x="20882" y="15499"/>
                  <a:pt x="20867" y="15523"/>
                </a:cubicBezTo>
                <a:cubicBezTo>
                  <a:pt x="20853" y="15548"/>
                  <a:pt x="20767" y="15574"/>
                  <a:pt x="20676" y="15581"/>
                </a:cubicBezTo>
                <a:cubicBezTo>
                  <a:pt x="20584" y="15588"/>
                  <a:pt x="20501" y="15604"/>
                  <a:pt x="20494" y="15616"/>
                </a:cubicBezTo>
                <a:cubicBezTo>
                  <a:pt x="20486" y="15629"/>
                  <a:pt x="20480" y="15736"/>
                  <a:pt x="20478" y="15855"/>
                </a:cubicBezTo>
                <a:cubicBezTo>
                  <a:pt x="20477" y="15990"/>
                  <a:pt x="20463" y="16079"/>
                  <a:pt x="20441" y="16094"/>
                </a:cubicBezTo>
                <a:cubicBezTo>
                  <a:pt x="20420" y="16107"/>
                  <a:pt x="20404" y="16147"/>
                  <a:pt x="20404" y="16181"/>
                </a:cubicBezTo>
                <a:cubicBezTo>
                  <a:pt x="20404" y="16293"/>
                  <a:pt x="20339" y="16315"/>
                  <a:pt x="19970" y="16339"/>
                </a:cubicBezTo>
                <a:cubicBezTo>
                  <a:pt x="19607" y="16362"/>
                  <a:pt x="19605" y="16363"/>
                  <a:pt x="19589" y="16477"/>
                </a:cubicBezTo>
                <a:cubicBezTo>
                  <a:pt x="19579" y="16541"/>
                  <a:pt x="19580" y="16660"/>
                  <a:pt x="19590" y="16742"/>
                </a:cubicBezTo>
                <a:cubicBezTo>
                  <a:pt x="19602" y="16831"/>
                  <a:pt x="19598" y="16917"/>
                  <a:pt x="19579" y="16958"/>
                </a:cubicBezTo>
                <a:cubicBezTo>
                  <a:pt x="19541" y="17042"/>
                  <a:pt x="19250" y="17108"/>
                  <a:pt x="19224" y="17038"/>
                </a:cubicBezTo>
                <a:cubicBezTo>
                  <a:pt x="19215" y="17011"/>
                  <a:pt x="19191" y="17000"/>
                  <a:pt x="19171" y="17012"/>
                </a:cubicBezTo>
                <a:cubicBezTo>
                  <a:pt x="19111" y="17052"/>
                  <a:pt x="19068" y="16919"/>
                  <a:pt x="19097" y="16787"/>
                </a:cubicBezTo>
                <a:cubicBezTo>
                  <a:pt x="19117" y="16697"/>
                  <a:pt x="19116" y="16664"/>
                  <a:pt x="19086" y="16645"/>
                </a:cubicBezTo>
                <a:cubicBezTo>
                  <a:pt x="19064" y="16631"/>
                  <a:pt x="19046" y="16559"/>
                  <a:pt x="19046" y="16487"/>
                </a:cubicBezTo>
                <a:cubicBezTo>
                  <a:pt x="19046" y="16415"/>
                  <a:pt x="19032" y="16335"/>
                  <a:pt x="19016" y="16306"/>
                </a:cubicBezTo>
                <a:cubicBezTo>
                  <a:pt x="19005" y="16288"/>
                  <a:pt x="19001" y="16264"/>
                  <a:pt x="19000" y="16242"/>
                </a:cubicBezTo>
                <a:cubicBezTo>
                  <a:pt x="18991" y="16256"/>
                  <a:pt x="18983" y="16270"/>
                  <a:pt x="18972" y="16284"/>
                </a:cubicBezTo>
                <a:cubicBezTo>
                  <a:pt x="18887" y="16385"/>
                  <a:pt x="18764" y="16346"/>
                  <a:pt x="18778" y="16223"/>
                </a:cubicBezTo>
                <a:cubicBezTo>
                  <a:pt x="18783" y="16184"/>
                  <a:pt x="18757" y="16126"/>
                  <a:pt x="18720" y="16094"/>
                </a:cubicBezTo>
                <a:cubicBezTo>
                  <a:pt x="18630" y="16017"/>
                  <a:pt x="18629" y="15860"/>
                  <a:pt x="18718" y="15839"/>
                </a:cubicBezTo>
                <a:cubicBezTo>
                  <a:pt x="18759" y="15829"/>
                  <a:pt x="18798" y="15853"/>
                  <a:pt x="18820" y="15903"/>
                </a:cubicBezTo>
                <a:cubicBezTo>
                  <a:pt x="18840" y="15949"/>
                  <a:pt x="18856" y="15970"/>
                  <a:pt x="18856" y="15949"/>
                </a:cubicBezTo>
                <a:cubicBezTo>
                  <a:pt x="18856" y="15927"/>
                  <a:pt x="18877" y="15939"/>
                  <a:pt x="18904" y="15978"/>
                </a:cubicBezTo>
                <a:cubicBezTo>
                  <a:pt x="18930" y="16016"/>
                  <a:pt x="18972" y="16062"/>
                  <a:pt x="18999" y="16077"/>
                </a:cubicBezTo>
                <a:cubicBezTo>
                  <a:pt x="19025" y="16093"/>
                  <a:pt x="19046" y="16124"/>
                  <a:pt x="19046" y="16148"/>
                </a:cubicBezTo>
                <a:cubicBezTo>
                  <a:pt x="19046" y="16156"/>
                  <a:pt x="19038" y="16174"/>
                  <a:pt x="19033" y="16187"/>
                </a:cubicBezTo>
                <a:cubicBezTo>
                  <a:pt x="19078" y="16176"/>
                  <a:pt x="19155" y="16213"/>
                  <a:pt x="19184" y="16274"/>
                </a:cubicBezTo>
                <a:cubicBezTo>
                  <a:pt x="19223" y="16353"/>
                  <a:pt x="19355" y="16358"/>
                  <a:pt x="19435" y="16284"/>
                </a:cubicBezTo>
                <a:cubicBezTo>
                  <a:pt x="19468" y="16254"/>
                  <a:pt x="19610" y="16215"/>
                  <a:pt x="19752" y="16197"/>
                </a:cubicBezTo>
                <a:cubicBezTo>
                  <a:pt x="20029" y="16162"/>
                  <a:pt x="20162" y="16122"/>
                  <a:pt x="20194" y="16068"/>
                </a:cubicBezTo>
                <a:cubicBezTo>
                  <a:pt x="20205" y="16049"/>
                  <a:pt x="20215" y="15972"/>
                  <a:pt x="20219" y="15897"/>
                </a:cubicBezTo>
                <a:cubicBezTo>
                  <a:pt x="20223" y="15800"/>
                  <a:pt x="20283" y="15651"/>
                  <a:pt x="20427" y="15381"/>
                </a:cubicBezTo>
                <a:cubicBezTo>
                  <a:pt x="20457" y="15325"/>
                  <a:pt x="20482" y="15289"/>
                  <a:pt x="20509" y="15243"/>
                </a:cubicBezTo>
                <a:cubicBezTo>
                  <a:pt x="20511" y="15238"/>
                  <a:pt x="20511" y="15237"/>
                  <a:pt x="20513" y="15233"/>
                </a:cubicBezTo>
                <a:cubicBezTo>
                  <a:pt x="20568" y="15121"/>
                  <a:pt x="20616" y="15048"/>
                  <a:pt x="20636" y="15036"/>
                </a:cubicBezTo>
                <a:cubicBezTo>
                  <a:pt x="20633" y="15015"/>
                  <a:pt x="20634" y="14993"/>
                  <a:pt x="20645" y="14981"/>
                </a:cubicBezTo>
                <a:cubicBezTo>
                  <a:pt x="20653" y="14974"/>
                  <a:pt x="20663" y="14969"/>
                  <a:pt x="20670" y="14972"/>
                </a:cubicBezTo>
                <a:cubicBezTo>
                  <a:pt x="20672" y="14973"/>
                  <a:pt x="20674" y="14979"/>
                  <a:pt x="20676" y="14981"/>
                </a:cubicBezTo>
                <a:cubicBezTo>
                  <a:pt x="20680" y="14951"/>
                  <a:pt x="20698" y="14902"/>
                  <a:pt x="20729" y="14836"/>
                </a:cubicBezTo>
                <a:cubicBezTo>
                  <a:pt x="20744" y="14794"/>
                  <a:pt x="20756" y="14770"/>
                  <a:pt x="20767" y="14759"/>
                </a:cubicBezTo>
                <a:cubicBezTo>
                  <a:pt x="20773" y="14747"/>
                  <a:pt x="20777" y="14736"/>
                  <a:pt x="20784" y="14723"/>
                </a:cubicBezTo>
                <a:cubicBezTo>
                  <a:pt x="20826" y="14649"/>
                  <a:pt x="20851" y="14615"/>
                  <a:pt x="20873" y="14585"/>
                </a:cubicBezTo>
                <a:cubicBezTo>
                  <a:pt x="20910" y="14485"/>
                  <a:pt x="20932" y="14451"/>
                  <a:pt x="20955" y="14482"/>
                </a:cubicBezTo>
                <a:cubicBezTo>
                  <a:pt x="20971" y="14503"/>
                  <a:pt x="20994" y="14504"/>
                  <a:pt x="21017" y="14498"/>
                </a:cubicBezTo>
                <a:cubicBezTo>
                  <a:pt x="21035" y="14468"/>
                  <a:pt x="21053" y="14447"/>
                  <a:pt x="21065" y="14446"/>
                </a:cubicBezTo>
                <a:cubicBezTo>
                  <a:pt x="21083" y="14446"/>
                  <a:pt x="21172" y="14041"/>
                  <a:pt x="21268" y="13534"/>
                </a:cubicBezTo>
                <a:cubicBezTo>
                  <a:pt x="21362" y="13033"/>
                  <a:pt x="21457" y="12562"/>
                  <a:pt x="21476" y="12486"/>
                </a:cubicBezTo>
                <a:cubicBezTo>
                  <a:pt x="21496" y="12408"/>
                  <a:pt x="21501" y="12306"/>
                  <a:pt x="21490" y="12254"/>
                </a:cubicBezTo>
                <a:cubicBezTo>
                  <a:pt x="21489" y="12253"/>
                  <a:pt x="21483" y="12240"/>
                  <a:pt x="21482" y="12238"/>
                </a:cubicBezTo>
                <a:cubicBezTo>
                  <a:pt x="21481" y="12237"/>
                  <a:pt x="21479" y="12236"/>
                  <a:pt x="21478" y="12235"/>
                </a:cubicBezTo>
                <a:cubicBezTo>
                  <a:pt x="21478" y="12234"/>
                  <a:pt x="21479" y="12232"/>
                  <a:pt x="21478" y="12231"/>
                </a:cubicBezTo>
                <a:cubicBezTo>
                  <a:pt x="21471" y="12210"/>
                  <a:pt x="21434" y="12145"/>
                  <a:pt x="21395" y="12073"/>
                </a:cubicBezTo>
                <a:cubicBezTo>
                  <a:pt x="21369" y="12024"/>
                  <a:pt x="21316" y="11926"/>
                  <a:pt x="21275" y="11854"/>
                </a:cubicBezTo>
                <a:cubicBezTo>
                  <a:pt x="21022" y="11412"/>
                  <a:pt x="20590" y="10693"/>
                  <a:pt x="20228" y="10117"/>
                </a:cubicBezTo>
                <a:cubicBezTo>
                  <a:pt x="20120" y="9944"/>
                  <a:pt x="20070" y="9862"/>
                  <a:pt x="20052" y="9807"/>
                </a:cubicBezTo>
                <a:cubicBezTo>
                  <a:pt x="20051" y="9806"/>
                  <a:pt x="20050" y="9805"/>
                  <a:pt x="20050" y="9804"/>
                </a:cubicBezTo>
                <a:cubicBezTo>
                  <a:pt x="20025" y="9751"/>
                  <a:pt x="20024" y="9721"/>
                  <a:pt x="20052" y="9665"/>
                </a:cubicBezTo>
                <a:cubicBezTo>
                  <a:pt x="20071" y="9626"/>
                  <a:pt x="20096" y="9517"/>
                  <a:pt x="20105" y="9423"/>
                </a:cubicBezTo>
                <a:cubicBezTo>
                  <a:pt x="20121" y="9254"/>
                  <a:pt x="20121" y="9254"/>
                  <a:pt x="20283" y="9220"/>
                </a:cubicBezTo>
                <a:cubicBezTo>
                  <a:pt x="20372" y="9202"/>
                  <a:pt x="20568" y="9153"/>
                  <a:pt x="20718" y="9114"/>
                </a:cubicBezTo>
                <a:cubicBezTo>
                  <a:pt x="20867" y="9074"/>
                  <a:pt x="21070" y="9036"/>
                  <a:pt x="21171" y="9027"/>
                </a:cubicBezTo>
                <a:cubicBezTo>
                  <a:pt x="21384" y="9009"/>
                  <a:pt x="21424" y="8968"/>
                  <a:pt x="21452" y="8733"/>
                </a:cubicBezTo>
                <a:cubicBezTo>
                  <a:pt x="21519" y="8167"/>
                  <a:pt x="21451" y="7359"/>
                  <a:pt x="21325" y="7209"/>
                </a:cubicBezTo>
                <a:cubicBezTo>
                  <a:pt x="21294" y="7172"/>
                  <a:pt x="21289" y="7148"/>
                  <a:pt x="21294" y="7118"/>
                </a:cubicBezTo>
                <a:cubicBezTo>
                  <a:pt x="21268" y="7137"/>
                  <a:pt x="21236" y="7145"/>
                  <a:pt x="21199" y="7128"/>
                </a:cubicBezTo>
                <a:cubicBezTo>
                  <a:pt x="21158" y="7108"/>
                  <a:pt x="21118" y="7094"/>
                  <a:pt x="21110" y="7096"/>
                </a:cubicBezTo>
                <a:cubicBezTo>
                  <a:pt x="20927" y="7142"/>
                  <a:pt x="20386" y="7254"/>
                  <a:pt x="20205" y="7283"/>
                </a:cubicBezTo>
                <a:cubicBezTo>
                  <a:pt x="19982" y="7318"/>
                  <a:pt x="19962" y="7312"/>
                  <a:pt x="19926" y="7225"/>
                </a:cubicBezTo>
                <a:cubicBezTo>
                  <a:pt x="19905" y="7173"/>
                  <a:pt x="19888" y="7100"/>
                  <a:pt x="19888" y="7060"/>
                </a:cubicBezTo>
                <a:cubicBezTo>
                  <a:pt x="19888" y="7021"/>
                  <a:pt x="19868" y="6943"/>
                  <a:pt x="19845" y="6886"/>
                </a:cubicBezTo>
                <a:cubicBezTo>
                  <a:pt x="19821" y="6830"/>
                  <a:pt x="19811" y="6761"/>
                  <a:pt x="19822" y="6731"/>
                </a:cubicBezTo>
                <a:cubicBezTo>
                  <a:pt x="19833" y="6700"/>
                  <a:pt x="19829" y="6691"/>
                  <a:pt x="19812" y="6709"/>
                </a:cubicBezTo>
                <a:cubicBezTo>
                  <a:pt x="19797" y="6725"/>
                  <a:pt x="19757" y="6701"/>
                  <a:pt x="19723" y="6654"/>
                </a:cubicBezTo>
                <a:lnTo>
                  <a:pt x="19663" y="6567"/>
                </a:lnTo>
                <a:lnTo>
                  <a:pt x="19765" y="6135"/>
                </a:lnTo>
                <a:cubicBezTo>
                  <a:pt x="19928" y="5448"/>
                  <a:pt x="19997" y="5210"/>
                  <a:pt x="20025" y="5239"/>
                </a:cubicBezTo>
                <a:cubicBezTo>
                  <a:pt x="20039" y="5254"/>
                  <a:pt x="20044" y="5236"/>
                  <a:pt x="20036" y="5200"/>
                </a:cubicBezTo>
                <a:cubicBezTo>
                  <a:pt x="20018" y="5117"/>
                  <a:pt x="20145" y="4555"/>
                  <a:pt x="20353" y="3801"/>
                </a:cubicBezTo>
                <a:cubicBezTo>
                  <a:pt x="20396" y="3645"/>
                  <a:pt x="20431" y="3505"/>
                  <a:pt x="20431" y="3488"/>
                </a:cubicBezTo>
                <a:cubicBezTo>
                  <a:pt x="20431" y="3453"/>
                  <a:pt x="20529" y="3061"/>
                  <a:pt x="20568" y="2943"/>
                </a:cubicBezTo>
                <a:cubicBezTo>
                  <a:pt x="20604" y="2833"/>
                  <a:pt x="20601" y="2783"/>
                  <a:pt x="20552" y="2689"/>
                </a:cubicBezTo>
                <a:cubicBezTo>
                  <a:pt x="20104" y="1811"/>
                  <a:pt x="19982" y="1563"/>
                  <a:pt x="19921" y="1406"/>
                </a:cubicBezTo>
                <a:cubicBezTo>
                  <a:pt x="19853" y="1233"/>
                  <a:pt x="19840" y="1219"/>
                  <a:pt x="19765" y="1254"/>
                </a:cubicBezTo>
                <a:cubicBezTo>
                  <a:pt x="19666" y="1301"/>
                  <a:pt x="19526" y="1267"/>
                  <a:pt x="19338" y="1148"/>
                </a:cubicBezTo>
                <a:cubicBezTo>
                  <a:pt x="19260" y="1098"/>
                  <a:pt x="19122" y="1014"/>
                  <a:pt x="19033" y="961"/>
                </a:cubicBezTo>
                <a:cubicBezTo>
                  <a:pt x="18815" y="832"/>
                  <a:pt x="18782" y="798"/>
                  <a:pt x="18763" y="700"/>
                </a:cubicBezTo>
                <a:cubicBezTo>
                  <a:pt x="18750" y="628"/>
                  <a:pt x="18723" y="621"/>
                  <a:pt x="18577" y="638"/>
                </a:cubicBezTo>
                <a:cubicBezTo>
                  <a:pt x="18443" y="654"/>
                  <a:pt x="18396" y="680"/>
                  <a:pt x="18353" y="764"/>
                </a:cubicBezTo>
                <a:cubicBezTo>
                  <a:pt x="18281" y="906"/>
                  <a:pt x="18059" y="1061"/>
                  <a:pt x="17930" y="1061"/>
                </a:cubicBezTo>
                <a:cubicBezTo>
                  <a:pt x="17844" y="1061"/>
                  <a:pt x="17815" y="1088"/>
                  <a:pt x="17758" y="1215"/>
                </a:cubicBezTo>
                <a:cubicBezTo>
                  <a:pt x="17720" y="1300"/>
                  <a:pt x="17687" y="1389"/>
                  <a:pt x="17687" y="1412"/>
                </a:cubicBezTo>
                <a:cubicBezTo>
                  <a:pt x="17687" y="1455"/>
                  <a:pt x="17482" y="1985"/>
                  <a:pt x="17448" y="2028"/>
                </a:cubicBezTo>
                <a:cubicBezTo>
                  <a:pt x="17422" y="2061"/>
                  <a:pt x="17369" y="2212"/>
                  <a:pt x="17325" y="2376"/>
                </a:cubicBezTo>
                <a:cubicBezTo>
                  <a:pt x="17245" y="2676"/>
                  <a:pt x="17105" y="2708"/>
                  <a:pt x="17166" y="2411"/>
                </a:cubicBezTo>
                <a:cubicBezTo>
                  <a:pt x="17192" y="2281"/>
                  <a:pt x="17187" y="2270"/>
                  <a:pt x="17076" y="2176"/>
                </a:cubicBezTo>
                <a:cubicBezTo>
                  <a:pt x="17013" y="2122"/>
                  <a:pt x="16943" y="2076"/>
                  <a:pt x="16919" y="2076"/>
                </a:cubicBezTo>
                <a:cubicBezTo>
                  <a:pt x="16852" y="2076"/>
                  <a:pt x="16833" y="1987"/>
                  <a:pt x="16832" y="1644"/>
                </a:cubicBezTo>
                <a:lnTo>
                  <a:pt x="16832" y="1325"/>
                </a:lnTo>
                <a:lnTo>
                  <a:pt x="16708" y="1264"/>
                </a:lnTo>
                <a:cubicBezTo>
                  <a:pt x="16641" y="1230"/>
                  <a:pt x="16565" y="1200"/>
                  <a:pt x="16538" y="1199"/>
                </a:cubicBezTo>
                <a:cubicBezTo>
                  <a:pt x="16510" y="1199"/>
                  <a:pt x="16448" y="1173"/>
                  <a:pt x="16401" y="1138"/>
                </a:cubicBezTo>
                <a:cubicBezTo>
                  <a:pt x="16050" y="875"/>
                  <a:pt x="15841" y="797"/>
                  <a:pt x="15653" y="861"/>
                </a:cubicBezTo>
                <a:cubicBezTo>
                  <a:pt x="15574" y="888"/>
                  <a:pt x="15568" y="902"/>
                  <a:pt x="15568" y="1096"/>
                </a:cubicBezTo>
                <a:cubicBezTo>
                  <a:pt x="15568" y="1246"/>
                  <a:pt x="15584" y="1321"/>
                  <a:pt x="15623" y="1377"/>
                </a:cubicBezTo>
                <a:cubicBezTo>
                  <a:pt x="15676" y="1452"/>
                  <a:pt x="15675" y="1458"/>
                  <a:pt x="15528" y="1676"/>
                </a:cubicBezTo>
                <a:cubicBezTo>
                  <a:pt x="15418" y="1841"/>
                  <a:pt x="15351" y="1903"/>
                  <a:pt x="15276" y="1915"/>
                </a:cubicBezTo>
                <a:cubicBezTo>
                  <a:pt x="15220" y="1924"/>
                  <a:pt x="15028" y="1955"/>
                  <a:pt x="14849" y="1983"/>
                </a:cubicBezTo>
                <a:cubicBezTo>
                  <a:pt x="14670" y="2010"/>
                  <a:pt x="14290" y="2061"/>
                  <a:pt x="14006" y="2099"/>
                </a:cubicBezTo>
                <a:cubicBezTo>
                  <a:pt x="13723" y="2136"/>
                  <a:pt x="13448" y="2179"/>
                  <a:pt x="13396" y="2192"/>
                </a:cubicBezTo>
                <a:cubicBezTo>
                  <a:pt x="13309" y="2214"/>
                  <a:pt x="12902" y="2276"/>
                  <a:pt x="11995" y="2405"/>
                </a:cubicBezTo>
                <a:cubicBezTo>
                  <a:pt x="11816" y="2430"/>
                  <a:pt x="11580" y="2459"/>
                  <a:pt x="11470" y="2469"/>
                </a:cubicBezTo>
                <a:cubicBezTo>
                  <a:pt x="11359" y="2480"/>
                  <a:pt x="11261" y="2501"/>
                  <a:pt x="11253" y="2515"/>
                </a:cubicBezTo>
                <a:cubicBezTo>
                  <a:pt x="11245" y="2528"/>
                  <a:pt x="11175" y="2537"/>
                  <a:pt x="11098" y="2537"/>
                </a:cubicBezTo>
                <a:cubicBezTo>
                  <a:pt x="11020" y="2537"/>
                  <a:pt x="10894" y="2558"/>
                  <a:pt x="10817" y="2582"/>
                </a:cubicBezTo>
                <a:cubicBezTo>
                  <a:pt x="10740" y="2607"/>
                  <a:pt x="10542" y="2640"/>
                  <a:pt x="10377" y="2653"/>
                </a:cubicBezTo>
                <a:cubicBezTo>
                  <a:pt x="10211" y="2667"/>
                  <a:pt x="9921" y="2705"/>
                  <a:pt x="9732" y="2740"/>
                </a:cubicBezTo>
                <a:cubicBezTo>
                  <a:pt x="9329" y="2816"/>
                  <a:pt x="9386" y="2810"/>
                  <a:pt x="9007" y="2834"/>
                </a:cubicBezTo>
                <a:cubicBezTo>
                  <a:pt x="8843" y="2844"/>
                  <a:pt x="8690" y="2866"/>
                  <a:pt x="8667" y="2879"/>
                </a:cubicBezTo>
                <a:cubicBezTo>
                  <a:pt x="8645" y="2892"/>
                  <a:pt x="8492" y="2923"/>
                  <a:pt x="8328" y="2950"/>
                </a:cubicBezTo>
                <a:cubicBezTo>
                  <a:pt x="7215" y="3133"/>
                  <a:pt x="7111" y="3145"/>
                  <a:pt x="7083" y="3098"/>
                </a:cubicBezTo>
                <a:cubicBezTo>
                  <a:pt x="7063" y="3064"/>
                  <a:pt x="7078" y="3034"/>
                  <a:pt x="7128" y="3001"/>
                </a:cubicBezTo>
                <a:cubicBezTo>
                  <a:pt x="7194" y="2959"/>
                  <a:pt x="7199" y="2936"/>
                  <a:pt x="7199" y="2715"/>
                </a:cubicBezTo>
                <a:lnTo>
                  <a:pt x="7199" y="2469"/>
                </a:lnTo>
                <a:lnTo>
                  <a:pt x="7020" y="2292"/>
                </a:lnTo>
                <a:cubicBezTo>
                  <a:pt x="6848" y="2121"/>
                  <a:pt x="6834" y="2114"/>
                  <a:pt x="6647" y="2137"/>
                </a:cubicBezTo>
                <a:cubicBezTo>
                  <a:pt x="6540" y="2151"/>
                  <a:pt x="6448" y="2165"/>
                  <a:pt x="6444" y="2166"/>
                </a:cubicBezTo>
                <a:cubicBezTo>
                  <a:pt x="6439" y="2168"/>
                  <a:pt x="6445" y="2394"/>
                  <a:pt x="6455" y="2669"/>
                </a:cubicBezTo>
                <a:lnTo>
                  <a:pt x="6474" y="3169"/>
                </a:lnTo>
                <a:lnTo>
                  <a:pt x="6345" y="3275"/>
                </a:lnTo>
                <a:cubicBezTo>
                  <a:pt x="6186" y="3406"/>
                  <a:pt x="6136" y="3370"/>
                  <a:pt x="6104" y="3095"/>
                </a:cubicBezTo>
                <a:cubicBezTo>
                  <a:pt x="6074" y="2835"/>
                  <a:pt x="5967" y="2755"/>
                  <a:pt x="5667" y="2766"/>
                </a:cubicBezTo>
                <a:cubicBezTo>
                  <a:pt x="5440" y="2774"/>
                  <a:pt x="5278" y="2879"/>
                  <a:pt x="5150" y="3095"/>
                </a:cubicBezTo>
                <a:cubicBezTo>
                  <a:pt x="5146" y="3101"/>
                  <a:pt x="5146" y="3101"/>
                  <a:pt x="5142" y="3108"/>
                </a:cubicBezTo>
                <a:cubicBezTo>
                  <a:pt x="5108" y="3170"/>
                  <a:pt x="5063" y="3276"/>
                  <a:pt x="5019" y="3392"/>
                </a:cubicBezTo>
                <a:cubicBezTo>
                  <a:pt x="4923" y="3663"/>
                  <a:pt x="4822" y="4042"/>
                  <a:pt x="4766" y="4362"/>
                </a:cubicBezTo>
                <a:cubicBezTo>
                  <a:pt x="4718" y="4636"/>
                  <a:pt x="4690" y="4796"/>
                  <a:pt x="4664" y="5016"/>
                </a:cubicBezTo>
                <a:cubicBezTo>
                  <a:pt x="4637" y="5237"/>
                  <a:pt x="4610" y="5518"/>
                  <a:pt x="4561" y="6045"/>
                </a:cubicBezTo>
                <a:cubicBezTo>
                  <a:pt x="4549" y="6179"/>
                  <a:pt x="4539" y="6353"/>
                  <a:pt x="4529" y="6541"/>
                </a:cubicBezTo>
                <a:cubicBezTo>
                  <a:pt x="4529" y="6544"/>
                  <a:pt x="4529" y="6548"/>
                  <a:pt x="4529" y="6551"/>
                </a:cubicBezTo>
                <a:cubicBezTo>
                  <a:pt x="4509" y="6958"/>
                  <a:pt x="4495" y="7472"/>
                  <a:pt x="4491" y="7953"/>
                </a:cubicBezTo>
                <a:cubicBezTo>
                  <a:pt x="4491" y="7958"/>
                  <a:pt x="4491" y="7961"/>
                  <a:pt x="4491" y="7966"/>
                </a:cubicBezTo>
                <a:cubicBezTo>
                  <a:pt x="4491" y="7968"/>
                  <a:pt x="4491" y="7971"/>
                  <a:pt x="4491" y="7973"/>
                </a:cubicBezTo>
                <a:cubicBezTo>
                  <a:pt x="4490" y="8205"/>
                  <a:pt x="4491" y="8431"/>
                  <a:pt x="4495" y="8640"/>
                </a:cubicBezTo>
                <a:cubicBezTo>
                  <a:pt x="4507" y="9297"/>
                  <a:pt x="4505" y="9453"/>
                  <a:pt x="4480" y="9514"/>
                </a:cubicBezTo>
                <a:cubicBezTo>
                  <a:pt x="4473" y="9529"/>
                  <a:pt x="4467" y="9543"/>
                  <a:pt x="4457" y="9552"/>
                </a:cubicBezTo>
                <a:cubicBezTo>
                  <a:pt x="4456" y="9553"/>
                  <a:pt x="4456" y="9552"/>
                  <a:pt x="4455" y="9552"/>
                </a:cubicBezTo>
                <a:cubicBezTo>
                  <a:pt x="4452" y="9556"/>
                  <a:pt x="4451" y="9561"/>
                  <a:pt x="4447" y="9565"/>
                </a:cubicBezTo>
                <a:cubicBezTo>
                  <a:pt x="4374" y="9647"/>
                  <a:pt x="4303" y="9609"/>
                  <a:pt x="4193" y="9423"/>
                </a:cubicBezTo>
                <a:cubicBezTo>
                  <a:pt x="4164" y="9373"/>
                  <a:pt x="4138" y="9343"/>
                  <a:pt x="4110" y="9320"/>
                </a:cubicBezTo>
                <a:cubicBezTo>
                  <a:pt x="4075" y="9297"/>
                  <a:pt x="4036" y="9287"/>
                  <a:pt x="3979" y="9278"/>
                </a:cubicBezTo>
                <a:cubicBezTo>
                  <a:pt x="3968" y="9277"/>
                  <a:pt x="3959" y="9276"/>
                  <a:pt x="3948" y="9275"/>
                </a:cubicBezTo>
                <a:cubicBezTo>
                  <a:pt x="3889" y="9273"/>
                  <a:pt x="3827" y="9276"/>
                  <a:pt x="3816" y="9288"/>
                </a:cubicBezTo>
                <a:cubicBezTo>
                  <a:pt x="3801" y="9303"/>
                  <a:pt x="3735" y="9321"/>
                  <a:pt x="3668" y="9330"/>
                </a:cubicBezTo>
                <a:lnTo>
                  <a:pt x="3546" y="9346"/>
                </a:lnTo>
                <a:lnTo>
                  <a:pt x="3556" y="9162"/>
                </a:lnTo>
                <a:cubicBezTo>
                  <a:pt x="3559" y="9100"/>
                  <a:pt x="3565" y="9041"/>
                  <a:pt x="3573" y="8995"/>
                </a:cubicBezTo>
                <a:cubicBezTo>
                  <a:pt x="3575" y="8979"/>
                  <a:pt x="3578" y="8943"/>
                  <a:pt x="3580" y="8937"/>
                </a:cubicBezTo>
                <a:cubicBezTo>
                  <a:pt x="3589" y="8914"/>
                  <a:pt x="3597" y="8832"/>
                  <a:pt x="3601" y="8753"/>
                </a:cubicBezTo>
                <a:cubicBezTo>
                  <a:pt x="3610" y="8560"/>
                  <a:pt x="3687" y="7772"/>
                  <a:pt x="3740" y="7315"/>
                </a:cubicBezTo>
                <a:cubicBezTo>
                  <a:pt x="3763" y="7112"/>
                  <a:pt x="3792" y="6813"/>
                  <a:pt x="3804" y="6648"/>
                </a:cubicBezTo>
                <a:cubicBezTo>
                  <a:pt x="3805" y="6635"/>
                  <a:pt x="3807" y="6628"/>
                  <a:pt x="3808" y="6615"/>
                </a:cubicBezTo>
                <a:cubicBezTo>
                  <a:pt x="3811" y="6519"/>
                  <a:pt x="3816" y="6404"/>
                  <a:pt x="3827" y="6341"/>
                </a:cubicBezTo>
                <a:cubicBezTo>
                  <a:pt x="3838" y="6279"/>
                  <a:pt x="3859" y="6086"/>
                  <a:pt x="3876" y="5909"/>
                </a:cubicBezTo>
                <a:cubicBezTo>
                  <a:pt x="3880" y="5870"/>
                  <a:pt x="3882" y="5857"/>
                  <a:pt x="3886" y="5816"/>
                </a:cubicBezTo>
                <a:cubicBezTo>
                  <a:pt x="3907" y="5575"/>
                  <a:pt x="3912" y="5479"/>
                  <a:pt x="3893" y="5387"/>
                </a:cubicBezTo>
                <a:lnTo>
                  <a:pt x="3774" y="4984"/>
                </a:lnTo>
                <a:cubicBezTo>
                  <a:pt x="3768" y="4963"/>
                  <a:pt x="3768" y="4961"/>
                  <a:pt x="3763" y="4942"/>
                </a:cubicBezTo>
                <a:cubicBezTo>
                  <a:pt x="3710" y="4767"/>
                  <a:pt x="3677" y="4639"/>
                  <a:pt x="3660" y="4549"/>
                </a:cubicBezTo>
                <a:cubicBezTo>
                  <a:pt x="3651" y="4500"/>
                  <a:pt x="3644" y="4450"/>
                  <a:pt x="3641" y="4404"/>
                </a:cubicBezTo>
                <a:cubicBezTo>
                  <a:pt x="3641" y="4402"/>
                  <a:pt x="3639" y="4400"/>
                  <a:pt x="3639" y="4397"/>
                </a:cubicBezTo>
                <a:cubicBezTo>
                  <a:pt x="3636" y="4339"/>
                  <a:pt x="3636" y="4276"/>
                  <a:pt x="3637" y="4194"/>
                </a:cubicBezTo>
                <a:cubicBezTo>
                  <a:pt x="3637" y="4193"/>
                  <a:pt x="3637" y="4189"/>
                  <a:pt x="3637" y="4188"/>
                </a:cubicBezTo>
                <a:cubicBezTo>
                  <a:pt x="3639" y="3952"/>
                  <a:pt x="3623" y="3792"/>
                  <a:pt x="3592" y="3727"/>
                </a:cubicBezTo>
                <a:cubicBezTo>
                  <a:pt x="3581" y="3705"/>
                  <a:pt x="3571" y="3691"/>
                  <a:pt x="3558" y="3691"/>
                </a:cubicBezTo>
                <a:cubicBezTo>
                  <a:pt x="3542" y="3691"/>
                  <a:pt x="3506" y="3658"/>
                  <a:pt x="3444" y="3582"/>
                </a:cubicBezTo>
                <a:cubicBezTo>
                  <a:pt x="3383" y="3510"/>
                  <a:pt x="3302" y="3404"/>
                  <a:pt x="3208" y="3275"/>
                </a:cubicBezTo>
                <a:cubicBezTo>
                  <a:pt x="3144" y="3187"/>
                  <a:pt x="3081" y="3114"/>
                  <a:pt x="3068" y="3114"/>
                </a:cubicBezTo>
                <a:cubicBezTo>
                  <a:pt x="3055" y="3114"/>
                  <a:pt x="3029" y="3081"/>
                  <a:pt x="3009" y="3040"/>
                </a:cubicBezTo>
                <a:cubicBezTo>
                  <a:pt x="2990" y="2999"/>
                  <a:pt x="2936" y="2945"/>
                  <a:pt x="2888" y="2918"/>
                </a:cubicBezTo>
                <a:cubicBezTo>
                  <a:pt x="2855" y="2899"/>
                  <a:pt x="2822" y="2890"/>
                  <a:pt x="2787" y="2892"/>
                </a:cubicBezTo>
                <a:cubicBezTo>
                  <a:pt x="2782" y="2892"/>
                  <a:pt x="2774" y="2897"/>
                  <a:pt x="2768" y="2898"/>
                </a:cubicBezTo>
                <a:cubicBezTo>
                  <a:pt x="2741" y="2905"/>
                  <a:pt x="2714" y="2913"/>
                  <a:pt x="2681" y="2931"/>
                </a:cubicBezTo>
                <a:cubicBezTo>
                  <a:pt x="2680" y="2931"/>
                  <a:pt x="2678" y="2930"/>
                  <a:pt x="2677" y="2931"/>
                </a:cubicBezTo>
                <a:cubicBezTo>
                  <a:pt x="2675" y="2932"/>
                  <a:pt x="2672" y="2935"/>
                  <a:pt x="2670" y="2937"/>
                </a:cubicBezTo>
                <a:cubicBezTo>
                  <a:pt x="2595" y="2987"/>
                  <a:pt x="2511" y="3080"/>
                  <a:pt x="2408" y="3221"/>
                </a:cubicBezTo>
                <a:lnTo>
                  <a:pt x="2313" y="3350"/>
                </a:lnTo>
                <a:lnTo>
                  <a:pt x="2224" y="3488"/>
                </a:lnTo>
                <a:lnTo>
                  <a:pt x="2239" y="3675"/>
                </a:lnTo>
                <a:lnTo>
                  <a:pt x="2239" y="3678"/>
                </a:lnTo>
                <a:lnTo>
                  <a:pt x="2254" y="3814"/>
                </a:lnTo>
                <a:cubicBezTo>
                  <a:pt x="2287" y="4108"/>
                  <a:pt x="2283" y="4160"/>
                  <a:pt x="2228" y="4497"/>
                </a:cubicBezTo>
                <a:cubicBezTo>
                  <a:pt x="2194" y="4698"/>
                  <a:pt x="2158" y="4906"/>
                  <a:pt x="2146" y="4958"/>
                </a:cubicBezTo>
                <a:cubicBezTo>
                  <a:pt x="2096" y="5175"/>
                  <a:pt x="2083" y="5240"/>
                  <a:pt x="2087" y="5274"/>
                </a:cubicBezTo>
                <a:cubicBezTo>
                  <a:pt x="2099" y="5364"/>
                  <a:pt x="2031" y="5493"/>
                  <a:pt x="1971" y="5493"/>
                </a:cubicBezTo>
                <a:cubicBezTo>
                  <a:pt x="1935" y="5493"/>
                  <a:pt x="1898" y="5512"/>
                  <a:pt x="1890" y="5535"/>
                </a:cubicBezTo>
                <a:cubicBezTo>
                  <a:pt x="1871" y="5587"/>
                  <a:pt x="1823" y="6596"/>
                  <a:pt x="1803" y="7354"/>
                </a:cubicBezTo>
                <a:cubicBezTo>
                  <a:pt x="1791" y="7793"/>
                  <a:pt x="1795" y="7913"/>
                  <a:pt x="1827" y="7976"/>
                </a:cubicBezTo>
                <a:cubicBezTo>
                  <a:pt x="1912" y="8143"/>
                  <a:pt x="1953" y="8480"/>
                  <a:pt x="1983" y="9253"/>
                </a:cubicBezTo>
                <a:cubicBezTo>
                  <a:pt x="2028" y="10426"/>
                  <a:pt x="2031" y="10807"/>
                  <a:pt x="1998" y="10826"/>
                </a:cubicBezTo>
                <a:cubicBezTo>
                  <a:pt x="1982" y="10835"/>
                  <a:pt x="1836" y="10866"/>
                  <a:pt x="1672" y="10893"/>
                </a:cubicBezTo>
                <a:cubicBezTo>
                  <a:pt x="1166" y="10979"/>
                  <a:pt x="1132" y="10986"/>
                  <a:pt x="945" y="11032"/>
                </a:cubicBezTo>
                <a:cubicBezTo>
                  <a:pt x="598" y="11118"/>
                  <a:pt x="556" y="11094"/>
                  <a:pt x="575" y="10816"/>
                </a:cubicBezTo>
                <a:cubicBezTo>
                  <a:pt x="583" y="10691"/>
                  <a:pt x="590" y="10684"/>
                  <a:pt x="725" y="10684"/>
                </a:cubicBezTo>
                <a:cubicBezTo>
                  <a:pt x="849" y="10684"/>
                  <a:pt x="866" y="10674"/>
                  <a:pt x="861" y="10594"/>
                </a:cubicBezTo>
                <a:cubicBezTo>
                  <a:pt x="857" y="10513"/>
                  <a:pt x="880" y="10499"/>
                  <a:pt x="1059" y="10465"/>
                </a:cubicBezTo>
                <a:cubicBezTo>
                  <a:pt x="1209" y="10436"/>
                  <a:pt x="1269" y="10403"/>
                  <a:pt x="1296" y="10339"/>
                </a:cubicBezTo>
                <a:cubicBezTo>
                  <a:pt x="1327" y="10263"/>
                  <a:pt x="1356" y="10254"/>
                  <a:pt x="1524" y="10278"/>
                </a:cubicBezTo>
                <a:lnTo>
                  <a:pt x="1715" y="10307"/>
                </a:lnTo>
                <a:lnTo>
                  <a:pt x="1708" y="9733"/>
                </a:lnTo>
                <a:cubicBezTo>
                  <a:pt x="1704" y="9418"/>
                  <a:pt x="1705" y="9052"/>
                  <a:pt x="1710" y="8917"/>
                </a:cubicBezTo>
                <a:cubicBezTo>
                  <a:pt x="1714" y="8782"/>
                  <a:pt x="1702" y="8614"/>
                  <a:pt x="1685" y="8543"/>
                </a:cubicBezTo>
                <a:cubicBezTo>
                  <a:pt x="1662" y="8450"/>
                  <a:pt x="1659" y="7940"/>
                  <a:pt x="1670" y="6690"/>
                </a:cubicBezTo>
                <a:cubicBezTo>
                  <a:pt x="1678" y="5740"/>
                  <a:pt x="1687" y="4845"/>
                  <a:pt x="1691" y="4700"/>
                </a:cubicBezTo>
                <a:cubicBezTo>
                  <a:pt x="1699" y="4397"/>
                  <a:pt x="1734" y="4305"/>
                  <a:pt x="1814" y="4378"/>
                </a:cubicBezTo>
                <a:cubicBezTo>
                  <a:pt x="1843" y="4405"/>
                  <a:pt x="1875" y="4412"/>
                  <a:pt x="1886" y="4394"/>
                </a:cubicBezTo>
                <a:cubicBezTo>
                  <a:pt x="1897" y="4376"/>
                  <a:pt x="1939" y="4359"/>
                  <a:pt x="1979" y="4355"/>
                </a:cubicBezTo>
                <a:cubicBezTo>
                  <a:pt x="2019" y="4352"/>
                  <a:pt x="2061" y="4345"/>
                  <a:pt x="2072" y="4343"/>
                </a:cubicBezTo>
                <a:cubicBezTo>
                  <a:pt x="2083" y="4340"/>
                  <a:pt x="2093" y="4279"/>
                  <a:pt x="2093" y="4204"/>
                </a:cubicBezTo>
                <a:cubicBezTo>
                  <a:pt x="2093" y="4129"/>
                  <a:pt x="2105" y="4053"/>
                  <a:pt x="2121" y="4036"/>
                </a:cubicBezTo>
                <a:cubicBezTo>
                  <a:pt x="2140" y="4016"/>
                  <a:pt x="2136" y="3980"/>
                  <a:pt x="2108" y="3927"/>
                </a:cubicBezTo>
                <a:cubicBezTo>
                  <a:pt x="2108" y="3926"/>
                  <a:pt x="2107" y="3924"/>
                  <a:pt x="2106" y="3923"/>
                </a:cubicBezTo>
                <a:cubicBezTo>
                  <a:pt x="2097" y="3907"/>
                  <a:pt x="2090" y="3879"/>
                  <a:pt x="2085" y="3846"/>
                </a:cubicBezTo>
                <a:cubicBezTo>
                  <a:pt x="2076" y="3793"/>
                  <a:pt x="2074" y="3727"/>
                  <a:pt x="2081" y="3617"/>
                </a:cubicBezTo>
                <a:cubicBezTo>
                  <a:pt x="2082" y="3612"/>
                  <a:pt x="2083" y="3610"/>
                  <a:pt x="2083" y="3604"/>
                </a:cubicBezTo>
                <a:cubicBezTo>
                  <a:pt x="2092" y="3484"/>
                  <a:pt x="2104" y="3360"/>
                  <a:pt x="2112" y="3324"/>
                </a:cubicBezTo>
                <a:cubicBezTo>
                  <a:pt x="2120" y="3286"/>
                  <a:pt x="2127" y="3190"/>
                  <a:pt x="2127" y="3114"/>
                </a:cubicBezTo>
                <a:cubicBezTo>
                  <a:pt x="2126" y="3004"/>
                  <a:pt x="2134" y="2941"/>
                  <a:pt x="2167" y="2905"/>
                </a:cubicBezTo>
                <a:cubicBezTo>
                  <a:pt x="2199" y="2868"/>
                  <a:pt x="2253" y="2861"/>
                  <a:pt x="2345" y="2869"/>
                </a:cubicBezTo>
                <a:lnTo>
                  <a:pt x="2508" y="2885"/>
                </a:lnTo>
                <a:lnTo>
                  <a:pt x="2546" y="2563"/>
                </a:lnTo>
                <a:cubicBezTo>
                  <a:pt x="2567" y="2385"/>
                  <a:pt x="2595" y="2222"/>
                  <a:pt x="2607" y="2202"/>
                </a:cubicBezTo>
                <a:cubicBezTo>
                  <a:pt x="2629" y="2164"/>
                  <a:pt x="2832" y="2148"/>
                  <a:pt x="2969" y="2176"/>
                </a:cubicBezTo>
                <a:cubicBezTo>
                  <a:pt x="3020" y="2186"/>
                  <a:pt x="3051" y="2213"/>
                  <a:pt x="3070" y="2273"/>
                </a:cubicBezTo>
                <a:cubicBezTo>
                  <a:pt x="3089" y="2333"/>
                  <a:pt x="3093" y="2427"/>
                  <a:pt x="3091" y="2573"/>
                </a:cubicBezTo>
                <a:cubicBezTo>
                  <a:pt x="3089" y="2706"/>
                  <a:pt x="3092" y="2823"/>
                  <a:pt x="3098" y="2834"/>
                </a:cubicBezTo>
                <a:cubicBezTo>
                  <a:pt x="3105" y="2845"/>
                  <a:pt x="3197" y="2864"/>
                  <a:pt x="3301" y="2876"/>
                </a:cubicBezTo>
                <a:cubicBezTo>
                  <a:pt x="3428" y="2890"/>
                  <a:pt x="3472" y="2902"/>
                  <a:pt x="3489" y="2943"/>
                </a:cubicBezTo>
                <a:cubicBezTo>
                  <a:pt x="3495" y="2957"/>
                  <a:pt x="3499" y="2973"/>
                  <a:pt x="3501" y="2995"/>
                </a:cubicBezTo>
                <a:cubicBezTo>
                  <a:pt x="3507" y="3072"/>
                  <a:pt x="3529" y="3092"/>
                  <a:pt x="3597" y="3092"/>
                </a:cubicBezTo>
                <a:cubicBezTo>
                  <a:pt x="3646" y="3092"/>
                  <a:pt x="3700" y="3118"/>
                  <a:pt x="3719" y="3150"/>
                </a:cubicBezTo>
                <a:cubicBezTo>
                  <a:pt x="3738" y="3181"/>
                  <a:pt x="3793" y="3208"/>
                  <a:pt x="3840" y="3208"/>
                </a:cubicBezTo>
                <a:cubicBezTo>
                  <a:pt x="3882" y="3208"/>
                  <a:pt x="3902" y="3210"/>
                  <a:pt x="3914" y="3237"/>
                </a:cubicBezTo>
                <a:cubicBezTo>
                  <a:pt x="3926" y="3264"/>
                  <a:pt x="3929" y="3314"/>
                  <a:pt x="3931" y="3414"/>
                </a:cubicBezTo>
                <a:cubicBezTo>
                  <a:pt x="3934" y="3528"/>
                  <a:pt x="3938" y="3634"/>
                  <a:pt x="3941" y="3646"/>
                </a:cubicBezTo>
                <a:cubicBezTo>
                  <a:pt x="3951" y="3686"/>
                  <a:pt x="3953" y="3998"/>
                  <a:pt x="3952" y="4304"/>
                </a:cubicBezTo>
                <a:cubicBezTo>
                  <a:pt x="3952" y="4457"/>
                  <a:pt x="3951" y="4609"/>
                  <a:pt x="3948" y="4723"/>
                </a:cubicBezTo>
                <a:cubicBezTo>
                  <a:pt x="3946" y="4838"/>
                  <a:pt x="3942" y="4914"/>
                  <a:pt x="3937" y="4920"/>
                </a:cubicBezTo>
                <a:cubicBezTo>
                  <a:pt x="3896" y="4963"/>
                  <a:pt x="3993" y="5145"/>
                  <a:pt x="4057" y="5145"/>
                </a:cubicBezTo>
                <a:cubicBezTo>
                  <a:pt x="4106" y="5145"/>
                  <a:pt x="4115" y="5170"/>
                  <a:pt x="4115" y="5290"/>
                </a:cubicBezTo>
                <a:cubicBezTo>
                  <a:pt x="4115" y="5371"/>
                  <a:pt x="4126" y="5453"/>
                  <a:pt x="4136" y="5471"/>
                </a:cubicBezTo>
                <a:cubicBezTo>
                  <a:pt x="4147" y="5489"/>
                  <a:pt x="4135" y="5567"/>
                  <a:pt x="4112" y="5645"/>
                </a:cubicBezTo>
                <a:cubicBezTo>
                  <a:pt x="4080" y="5749"/>
                  <a:pt x="4077" y="5807"/>
                  <a:pt x="4098" y="5864"/>
                </a:cubicBezTo>
                <a:cubicBezTo>
                  <a:pt x="4120" y="5923"/>
                  <a:pt x="4112" y="6030"/>
                  <a:pt x="4091" y="6125"/>
                </a:cubicBezTo>
                <a:cubicBezTo>
                  <a:pt x="4069" y="6220"/>
                  <a:pt x="4032" y="6306"/>
                  <a:pt x="3996" y="6316"/>
                </a:cubicBezTo>
                <a:cubicBezTo>
                  <a:pt x="3977" y="6320"/>
                  <a:pt x="3967" y="6333"/>
                  <a:pt x="3958" y="6351"/>
                </a:cubicBezTo>
                <a:cubicBezTo>
                  <a:pt x="3933" y="6423"/>
                  <a:pt x="3934" y="6678"/>
                  <a:pt x="3939" y="7702"/>
                </a:cubicBezTo>
                <a:cubicBezTo>
                  <a:pt x="3939" y="7730"/>
                  <a:pt x="3939" y="7730"/>
                  <a:pt x="3939" y="7757"/>
                </a:cubicBezTo>
                <a:cubicBezTo>
                  <a:pt x="3939" y="7768"/>
                  <a:pt x="3939" y="7774"/>
                  <a:pt x="3939" y="7786"/>
                </a:cubicBezTo>
                <a:cubicBezTo>
                  <a:pt x="3939" y="7837"/>
                  <a:pt x="3937" y="7844"/>
                  <a:pt x="3937" y="7889"/>
                </a:cubicBezTo>
                <a:cubicBezTo>
                  <a:pt x="3937" y="8201"/>
                  <a:pt x="3935" y="8401"/>
                  <a:pt x="3920" y="8476"/>
                </a:cubicBezTo>
                <a:cubicBezTo>
                  <a:pt x="3917" y="8494"/>
                  <a:pt x="3911" y="8503"/>
                  <a:pt x="3907" y="8514"/>
                </a:cubicBezTo>
                <a:cubicBezTo>
                  <a:pt x="3904" y="8520"/>
                  <a:pt x="3902" y="8532"/>
                  <a:pt x="3899" y="8537"/>
                </a:cubicBezTo>
                <a:cubicBezTo>
                  <a:pt x="3881" y="8570"/>
                  <a:pt x="3874" y="8590"/>
                  <a:pt x="3873" y="8605"/>
                </a:cubicBezTo>
                <a:cubicBezTo>
                  <a:pt x="3875" y="8616"/>
                  <a:pt x="3881" y="8624"/>
                  <a:pt x="3897" y="8640"/>
                </a:cubicBezTo>
                <a:cubicBezTo>
                  <a:pt x="3903" y="8646"/>
                  <a:pt x="3907" y="8657"/>
                  <a:pt x="3912" y="8666"/>
                </a:cubicBezTo>
                <a:cubicBezTo>
                  <a:pt x="3927" y="8687"/>
                  <a:pt x="3939" y="8717"/>
                  <a:pt x="3939" y="8746"/>
                </a:cubicBezTo>
                <a:cubicBezTo>
                  <a:pt x="3939" y="8762"/>
                  <a:pt x="3941" y="8773"/>
                  <a:pt x="3947" y="8782"/>
                </a:cubicBezTo>
                <a:cubicBezTo>
                  <a:pt x="3952" y="8791"/>
                  <a:pt x="3961" y="8797"/>
                  <a:pt x="3975" y="8801"/>
                </a:cubicBezTo>
                <a:cubicBezTo>
                  <a:pt x="4003" y="8810"/>
                  <a:pt x="4052" y="8810"/>
                  <a:pt x="4131" y="8804"/>
                </a:cubicBezTo>
                <a:cubicBezTo>
                  <a:pt x="4224" y="8798"/>
                  <a:pt x="4270" y="8796"/>
                  <a:pt x="4294" y="8779"/>
                </a:cubicBezTo>
                <a:cubicBezTo>
                  <a:pt x="4318" y="8761"/>
                  <a:pt x="4320" y="8730"/>
                  <a:pt x="4320" y="8669"/>
                </a:cubicBezTo>
                <a:cubicBezTo>
                  <a:pt x="4320" y="8601"/>
                  <a:pt x="4307" y="8530"/>
                  <a:pt x="4292" y="8514"/>
                </a:cubicBezTo>
                <a:cubicBezTo>
                  <a:pt x="4284" y="8506"/>
                  <a:pt x="4278" y="8479"/>
                  <a:pt x="4273" y="8440"/>
                </a:cubicBezTo>
                <a:cubicBezTo>
                  <a:pt x="4268" y="8403"/>
                  <a:pt x="4265" y="8356"/>
                  <a:pt x="4265" y="8308"/>
                </a:cubicBezTo>
                <a:cubicBezTo>
                  <a:pt x="4265" y="8260"/>
                  <a:pt x="4268" y="8213"/>
                  <a:pt x="4273" y="8176"/>
                </a:cubicBezTo>
                <a:cubicBezTo>
                  <a:pt x="4278" y="8137"/>
                  <a:pt x="4284" y="8110"/>
                  <a:pt x="4292" y="8102"/>
                </a:cubicBezTo>
                <a:cubicBezTo>
                  <a:pt x="4327" y="8065"/>
                  <a:pt x="4327" y="7813"/>
                  <a:pt x="4292" y="7776"/>
                </a:cubicBezTo>
                <a:cubicBezTo>
                  <a:pt x="4283" y="7767"/>
                  <a:pt x="4277" y="7716"/>
                  <a:pt x="4273" y="7644"/>
                </a:cubicBezTo>
                <a:cubicBezTo>
                  <a:pt x="4259" y="7427"/>
                  <a:pt x="4265" y="7022"/>
                  <a:pt x="4290" y="6996"/>
                </a:cubicBezTo>
                <a:cubicBezTo>
                  <a:pt x="4297" y="6989"/>
                  <a:pt x="4302" y="6925"/>
                  <a:pt x="4305" y="6831"/>
                </a:cubicBezTo>
                <a:cubicBezTo>
                  <a:pt x="4309" y="6737"/>
                  <a:pt x="4311" y="6610"/>
                  <a:pt x="4309" y="6474"/>
                </a:cubicBezTo>
                <a:cubicBezTo>
                  <a:pt x="4304" y="6089"/>
                  <a:pt x="4310" y="5959"/>
                  <a:pt x="4341" y="5896"/>
                </a:cubicBezTo>
                <a:cubicBezTo>
                  <a:pt x="4359" y="5860"/>
                  <a:pt x="4369" y="5836"/>
                  <a:pt x="4368" y="5813"/>
                </a:cubicBezTo>
                <a:cubicBezTo>
                  <a:pt x="4367" y="5790"/>
                  <a:pt x="4358" y="5767"/>
                  <a:pt x="4337" y="5729"/>
                </a:cubicBezTo>
                <a:cubicBezTo>
                  <a:pt x="4317" y="5691"/>
                  <a:pt x="4305" y="5649"/>
                  <a:pt x="4301" y="5523"/>
                </a:cubicBezTo>
                <a:cubicBezTo>
                  <a:pt x="4298" y="5396"/>
                  <a:pt x="4302" y="5186"/>
                  <a:pt x="4309" y="4820"/>
                </a:cubicBezTo>
                <a:cubicBezTo>
                  <a:pt x="4313" y="4614"/>
                  <a:pt x="4317" y="4446"/>
                  <a:pt x="4322" y="4317"/>
                </a:cubicBezTo>
                <a:cubicBezTo>
                  <a:pt x="4328" y="4185"/>
                  <a:pt x="4333" y="4093"/>
                  <a:pt x="4341" y="4030"/>
                </a:cubicBezTo>
                <a:cubicBezTo>
                  <a:pt x="4349" y="3968"/>
                  <a:pt x="4360" y="3936"/>
                  <a:pt x="4372" y="3930"/>
                </a:cubicBezTo>
                <a:cubicBezTo>
                  <a:pt x="4377" y="3926"/>
                  <a:pt x="4382" y="3928"/>
                  <a:pt x="4389" y="3936"/>
                </a:cubicBezTo>
                <a:cubicBezTo>
                  <a:pt x="4395" y="3945"/>
                  <a:pt x="4405" y="3960"/>
                  <a:pt x="4413" y="3978"/>
                </a:cubicBezTo>
                <a:cubicBezTo>
                  <a:pt x="4445" y="4051"/>
                  <a:pt x="4451" y="4050"/>
                  <a:pt x="4504" y="3959"/>
                </a:cubicBezTo>
                <a:cubicBezTo>
                  <a:pt x="4557" y="3870"/>
                  <a:pt x="4559" y="3856"/>
                  <a:pt x="4520" y="3807"/>
                </a:cubicBezTo>
                <a:cubicBezTo>
                  <a:pt x="4472" y="3749"/>
                  <a:pt x="4484" y="3686"/>
                  <a:pt x="4537" y="3659"/>
                </a:cubicBezTo>
                <a:cubicBezTo>
                  <a:pt x="4555" y="3650"/>
                  <a:pt x="4579" y="3646"/>
                  <a:pt x="4605" y="3646"/>
                </a:cubicBezTo>
                <a:cubicBezTo>
                  <a:pt x="4648" y="3646"/>
                  <a:pt x="4670" y="3643"/>
                  <a:pt x="4685" y="3617"/>
                </a:cubicBezTo>
                <a:cubicBezTo>
                  <a:pt x="4699" y="3591"/>
                  <a:pt x="4705" y="3542"/>
                  <a:pt x="4713" y="3450"/>
                </a:cubicBezTo>
                <a:cubicBezTo>
                  <a:pt x="4723" y="3342"/>
                  <a:pt x="4728" y="3198"/>
                  <a:pt x="4728" y="3130"/>
                </a:cubicBezTo>
                <a:cubicBezTo>
                  <a:pt x="4728" y="3091"/>
                  <a:pt x="4734" y="3057"/>
                  <a:pt x="4742" y="3027"/>
                </a:cubicBezTo>
                <a:cubicBezTo>
                  <a:pt x="4742" y="3025"/>
                  <a:pt x="4743" y="3026"/>
                  <a:pt x="4743" y="3024"/>
                </a:cubicBezTo>
                <a:cubicBezTo>
                  <a:pt x="4751" y="2994"/>
                  <a:pt x="4760" y="2967"/>
                  <a:pt x="4770" y="2953"/>
                </a:cubicBezTo>
                <a:cubicBezTo>
                  <a:pt x="4772" y="2950"/>
                  <a:pt x="4778" y="2950"/>
                  <a:pt x="4781" y="2947"/>
                </a:cubicBezTo>
                <a:cubicBezTo>
                  <a:pt x="4810" y="2911"/>
                  <a:pt x="4848" y="2886"/>
                  <a:pt x="4899" y="2882"/>
                </a:cubicBezTo>
                <a:cubicBezTo>
                  <a:pt x="5153" y="2863"/>
                  <a:pt x="5129" y="2897"/>
                  <a:pt x="5150" y="2540"/>
                </a:cubicBezTo>
                <a:cubicBezTo>
                  <a:pt x="5160" y="2363"/>
                  <a:pt x="5185" y="2194"/>
                  <a:pt x="5205" y="2166"/>
                </a:cubicBezTo>
                <a:cubicBezTo>
                  <a:pt x="5228" y="2133"/>
                  <a:pt x="5284" y="2131"/>
                  <a:pt x="5377" y="2160"/>
                </a:cubicBezTo>
                <a:cubicBezTo>
                  <a:pt x="5467" y="2188"/>
                  <a:pt x="5552" y="2185"/>
                  <a:pt x="5622" y="2154"/>
                </a:cubicBezTo>
                <a:cubicBezTo>
                  <a:pt x="5704" y="2116"/>
                  <a:pt x="5746" y="2119"/>
                  <a:pt x="5798" y="2166"/>
                </a:cubicBezTo>
                <a:cubicBezTo>
                  <a:pt x="5853" y="2216"/>
                  <a:pt x="5881" y="2219"/>
                  <a:pt x="5946" y="2173"/>
                </a:cubicBezTo>
                <a:cubicBezTo>
                  <a:pt x="5991" y="2142"/>
                  <a:pt x="6053" y="2127"/>
                  <a:pt x="6083" y="2144"/>
                </a:cubicBezTo>
                <a:cubicBezTo>
                  <a:pt x="6127" y="2167"/>
                  <a:pt x="6142" y="2150"/>
                  <a:pt x="6155" y="2060"/>
                </a:cubicBezTo>
                <a:cubicBezTo>
                  <a:pt x="6174" y="1934"/>
                  <a:pt x="6267" y="1770"/>
                  <a:pt x="6294" y="1815"/>
                </a:cubicBezTo>
                <a:cubicBezTo>
                  <a:pt x="6303" y="1831"/>
                  <a:pt x="6343" y="1815"/>
                  <a:pt x="6383" y="1780"/>
                </a:cubicBezTo>
                <a:cubicBezTo>
                  <a:pt x="6423" y="1744"/>
                  <a:pt x="6529" y="1700"/>
                  <a:pt x="6620" y="1683"/>
                </a:cubicBezTo>
                <a:cubicBezTo>
                  <a:pt x="6763" y="1655"/>
                  <a:pt x="6793" y="1661"/>
                  <a:pt x="6840" y="1741"/>
                </a:cubicBezTo>
                <a:cubicBezTo>
                  <a:pt x="6877" y="1804"/>
                  <a:pt x="6927" y="1832"/>
                  <a:pt x="6999" y="1828"/>
                </a:cubicBezTo>
                <a:cubicBezTo>
                  <a:pt x="7102" y="1822"/>
                  <a:pt x="7105" y="1828"/>
                  <a:pt x="7113" y="1999"/>
                </a:cubicBezTo>
                <a:cubicBezTo>
                  <a:pt x="7118" y="2100"/>
                  <a:pt x="7136" y="2170"/>
                  <a:pt x="7155" y="2166"/>
                </a:cubicBezTo>
                <a:cubicBezTo>
                  <a:pt x="7356" y="2124"/>
                  <a:pt x="7460" y="2224"/>
                  <a:pt x="7396" y="2399"/>
                </a:cubicBezTo>
                <a:cubicBezTo>
                  <a:pt x="7380" y="2443"/>
                  <a:pt x="7378" y="2499"/>
                  <a:pt x="7390" y="2521"/>
                </a:cubicBezTo>
                <a:cubicBezTo>
                  <a:pt x="7403" y="2543"/>
                  <a:pt x="7418" y="2624"/>
                  <a:pt x="7423" y="2698"/>
                </a:cubicBezTo>
                <a:cubicBezTo>
                  <a:pt x="7434" y="2874"/>
                  <a:pt x="7483" y="2891"/>
                  <a:pt x="7872" y="2869"/>
                </a:cubicBezTo>
                <a:lnTo>
                  <a:pt x="8178" y="2853"/>
                </a:lnTo>
                <a:lnTo>
                  <a:pt x="8178" y="2727"/>
                </a:lnTo>
                <a:cubicBezTo>
                  <a:pt x="8178" y="2658"/>
                  <a:pt x="8187" y="2586"/>
                  <a:pt x="8197" y="2569"/>
                </a:cubicBezTo>
                <a:cubicBezTo>
                  <a:pt x="8207" y="2553"/>
                  <a:pt x="8218" y="2471"/>
                  <a:pt x="8223" y="2389"/>
                </a:cubicBezTo>
                <a:cubicBezTo>
                  <a:pt x="8236" y="2198"/>
                  <a:pt x="8271" y="2138"/>
                  <a:pt x="8326" y="2215"/>
                </a:cubicBezTo>
                <a:cubicBezTo>
                  <a:pt x="8356" y="2258"/>
                  <a:pt x="8378" y="2257"/>
                  <a:pt x="8404" y="2221"/>
                </a:cubicBezTo>
                <a:cubicBezTo>
                  <a:pt x="8458" y="2144"/>
                  <a:pt x="8657" y="2106"/>
                  <a:pt x="8679" y="2166"/>
                </a:cubicBezTo>
                <a:cubicBezTo>
                  <a:pt x="8689" y="2195"/>
                  <a:pt x="8708" y="2205"/>
                  <a:pt x="8720" y="2192"/>
                </a:cubicBezTo>
                <a:cubicBezTo>
                  <a:pt x="8732" y="2180"/>
                  <a:pt x="8825" y="2159"/>
                  <a:pt x="8925" y="2144"/>
                </a:cubicBezTo>
                <a:cubicBezTo>
                  <a:pt x="9075" y="2121"/>
                  <a:pt x="9117" y="2131"/>
                  <a:pt x="9159" y="2195"/>
                </a:cubicBezTo>
                <a:cubicBezTo>
                  <a:pt x="9207" y="2269"/>
                  <a:pt x="9214" y="2267"/>
                  <a:pt x="9307" y="2192"/>
                </a:cubicBezTo>
                <a:cubicBezTo>
                  <a:pt x="9389" y="2126"/>
                  <a:pt x="9451" y="2122"/>
                  <a:pt x="9694" y="2147"/>
                </a:cubicBezTo>
                <a:cubicBezTo>
                  <a:pt x="9853" y="2164"/>
                  <a:pt x="10088" y="2173"/>
                  <a:pt x="10216" y="2170"/>
                </a:cubicBezTo>
                <a:cubicBezTo>
                  <a:pt x="10658" y="2160"/>
                  <a:pt x="11129" y="2158"/>
                  <a:pt x="11453" y="2163"/>
                </a:cubicBezTo>
                <a:cubicBezTo>
                  <a:pt x="11941" y="2170"/>
                  <a:pt x="12994" y="2127"/>
                  <a:pt x="13010" y="2099"/>
                </a:cubicBezTo>
                <a:cubicBezTo>
                  <a:pt x="13018" y="2085"/>
                  <a:pt x="13025" y="1934"/>
                  <a:pt x="13026" y="1763"/>
                </a:cubicBezTo>
                <a:lnTo>
                  <a:pt x="13027" y="1454"/>
                </a:lnTo>
                <a:lnTo>
                  <a:pt x="13136" y="1441"/>
                </a:lnTo>
                <a:cubicBezTo>
                  <a:pt x="13195" y="1434"/>
                  <a:pt x="13335" y="1416"/>
                  <a:pt x="13443" y="1402"/>
                </a:cubicBezTo>
                <a:cubicBezTo>
                  <a:pt x="13551" y="1389"/>
                  <a:pt x="13692" y="1395"/>
                  <a:pt x="13756" y="1419"/>
                </a:cubicBezTo>
                <a:cubicBezTo>
                  <a:pt x="13832" y="1446"/>
                  <a:pt x="13888" y="1443"/>
                  <a:pt x="13917" y="1412"/>
                </a:cubicBezTo>
                <a:cubicBezTo>
                  <a:pt x="13947" y="1380"/>
                  <a:pt x="14023" y="1381"/>
                  <a:pt x="14154" y="1412"/>
                </a:cubicBezTo>
                <a:cubicBezTo>
                  <a:pt x="14261" y="1437"/>
                  <a:pt x="14355" y="1445"/>
                  <a:pt x="14361" y="1428"/>
                </a:cubicBezTo>
                <a:cubicBezTo>
                  <a:pt x="14367" y="1411"/>
                  <a:pt x="14423" y="1412"/>
                  <a:pt x="14487" y="1431"/>
                </a:cubicBezTo>
                <a:cubicBezTo>
                  <a:pt x="14550" y="1451"/>
                  <a:pt x="14614" y="1458"/>
                  <a:pt x="14627" y="1444"/>
                </a:cubicBezTo>
                <a:cubicBezTo>
                  <a:pt x="14667" y="1402"/>
                  <a:pt x="14924" y="1427"/>
                  <a:pt x="14953" y="1477"/>
                </a:cubicBezTo>
                <a:cubicBezTo>
                  <a:pt x="14968" y="1502"/>
                  <a:pt x="15024" y="1522"/>
                  <a:pt x="15077" y="1522"/>
                </a:cubicBezTo>
                <a:cubicBezTo>
                  <a:pt x="15152" y="1521"/>
                  <a:pt x="15181" y="1498"/>
                  <a:pt x="15206" y="1409"/>
                </a:cubicBezTo>
                <a:cubicBezTo>
                  <a:pt x="15230" y="1319"/>
                  <a:pt x="15228" y="1283"/>
                  <a:pt x="15198" y="1241"/>
                </a:cubicBezTo>
                <a:cubicBezTo>
                  <a:pt x="15148" y="1171"/>
                  <a:pt x="15150" y="1043"/>
                  <a:pt x="15202" y="970"/>
                </a:cubicBezTo>
                <a:cubicBezTo>
                  <a:pt x="15234" y="925"/>
                  <a:pt x="15236" y="895"/>
                  <a:pt x="15211" y="845"/>
                </a:cubicBezTo>
                <a:cubicBezTo>
                  <a:pt x="15135" y="689"/>
                  <a:pt x="15223" y="670"/>
                  <a:pt x="16018" y="661"/>
                </a:cubicBezTo>
                <a:cubicBezTo>
                  <a:pt x="16468" y="656"/>
                  <a:pt x="16796" y="668"/>
                  <a:pt x="16805" y="693"/>
                </a:cubicBezTo>
                <a:cubicBezTo>
                  <a:pt x="16814" y="718"/>
                  <a:pt x="16843" y="713"/>
                  <a:pt x="16873" y="680"/>
                </a:cubicBezTo>
                <a:cubicBezTo>
                  <a:pt x="16948" y="601"/>
                  <a:pt x="16995" y="697"/>
                  <a:pt x="16999" y="938"/>
                </a:cubicBezTo>
                <a:cubicBezTo>
                  <a:pt x="17000" y="1045"/>
                  <a:pt x="17002" y="1220"/>
                  <a:pt x="17004" y="1328"/>
                </a:cubicBezTo>
                <a:lnTo>
                  <a:pt x="17008" y="1525"/>
                </a:lnTo>
                <a:lnTo>
                  <a:pt x="17076" y="1451"/>
                </a:lnTo>
                <a:cubicBezTo>
                  <a:pt x="17124" y="1398"/>
                  <a:pt x="17178" y="1382"/>
                  <a:pt x="17253" y="1399"/>
                </a:cubicBezTo>
                <a:lnTo>
                  <a:pt x="17361" y="1422"/>
                </a:lnTo>
                <a:lnTo>
                  <a:pt x="17361" y="1083"/>
                </a:lnTo>
                <a:cubicBezTo>
                  <a:pt x="17361" y="862"/>
                  <a:pt x="17373" y="730"/>
                  <a:pt x="17395" y="706"/>
                </a:cubicBezTo>
                <a:cubicBezTo>
                  <a:pt x="17414" y="686"/>
                  <a:pt x="17598" y="674"/>
                  <a:pt x="17803" y="677"/>
                </a:cubicBezTo>
                <a:lnTo>
                  <a:pt x="18177" y="683"/>
                </a:lnTo>
                <a:lnTo>
                  <a:pt x="18177" y="538"/>
                </a:lnTo>
                <a:cubicBezTo>
                  <a:pt x="18177" y="458"/>
                  <a:pt x="18188" y="364"/>
                  <a:pt x="18200" y="332"/>
                </a:cubicBezTo>
                <a:cubicBezTo>
                  <a:pt x="18212" y="300"/>
                  <a:pt x="18216" y="214"/>
                  <a:pt x="18209" y="139"/>
                </a:cubicBezTo>
                <a:lnTo>
                  <a:pt x="18198" y="0"/>
                </a:lnTo>
                <a:lnTo>
                  <a:pt x="10800" y="0"/>
                </a:lnTo>
                <a:lnTo>
                  <a:pt x="9098" y="0"/>
                </a:lnTo>
                <a:lnTo>
                  <a:pt x="0" y="0"/>
                </a:lnTo>
                <a:close/>
                <a:moveTo>
                  <a:pt x="19183" y="0"/>
                </a:moveTo>
                <a:lnTo>
                  <a:pt x="19183" y="113"/>
                </a:lnTo>
                <a:cubicBezTo>
                  <a:pt x="19183" y="175"/>
                  <a:pt x="19168" y="238"/>
                  <a:pt x="19152" y="255"/>
                </a:cubicBezTo>
                <a:cubicBezTo>
                  <a:pt x="19133" y="275"/>
                  <a:pt x="19133" y="303"/>
                  <a:pt x="19154" y="345"/>
                </a:cubicBezTo>
                <a:cubicBezTo>
                  <a:pt x="19171" y="379"/>
                  <a:pt x="19181" y="464"/>
                  <a:pt x="19177" y="535"/>
                </a:cubicBezTo>
                <a:cubicBezTo>
                  <a:pt x="19169" y="652"/>
                  <a:pt x="19178" y="666"/>
                  <a:pt x="19264" y="677"/>
                </a:cubicBezTo>
                <a:cubicBezTo>
                  <a:pt x="19316" y="684"/>
                  <a:pt x="19392" y="700"/>
                  <a:pt x="19433" y="712"/>
                </a:cubicBezTo>
                <a:cubicBezTo>
                  <a:pt x="19474" y="725"/>
                  <a:pt x="19513" y="713"/>
                  <a:pt x="19522" y="687"/>
                </a:cubicBezTo>
                <a:cubicBezTo>
                  <a:pt x="19533" y="656"/>
                  <a:pt x="19620" y="647"/>
                  <a:pt x="19761" y="664"/>
                </a:cubicBezTo>
                <a:cubicBezTo>
                  <a:pt x="20029" y="696"/>
                  <a:pt x="20053" y="736"/>
                  <a:pt x="20044" y="1125"/>
                </a:cubicBezTo>
                <a:lnTo>
                  <a:pt x="20038" y="1402"/>
                </a:lnTo>
                <a:lnTo>
                  <a:pt x="20222" y="1409"/>
                </a:lnTo>
                <a:cubicBezTo>
                  <a:pt x="20324" y="1412"/>
                  <a:pt x="20419" y="1437"/>
                  <a:pt x="20435" y="1464"/>
                </a:cubicBezTo>
                <a:cubicBezTo>
                  <a:pt x="20451" y="1490"/>
                  <a:pt x="20464" y="1653"/>
                  <a:pt x="20467" y="1828"/>
                </a:cubicBezTo>
                <a:lnTo>
                  <a:pt x="20473" y="2147"/>
                </a:lnTo>
                <a:lnTo>
                  <a:pt x="20663" y="2141"/>
                </a:lnTo>
                <a:cubicBezTo>
                  <a:pt x="20767" y="2138"/>
                  <a:pt x="20868" y="2154"/>
                  <a:pt x="20886" y="2179"/>
                </a:cubicBezTo>
                <a:cubicBezTo>
                  <a:pt x="20923" y="2229"/>
                  <a:pt x="20906" y="2564"/>
                  <a:pt x="20862" y="2660"/>
                </a:cubicBezTo>
                <a:cubicBezTo>
                  <a:pt x="20847" y="2692"/>
                  <a:pt x="20847" y="2724"/>
                  <a:pt x="20862" y="2740"/>
                </a:cubicBezTo>
                <a:cubicBezTo>
                  <a:pt x="20894" y="2774"/>
                  <a:pt x="20926" y="3040"/>
                  <a:pt x="20905" y="3098"/>
                </a:cubicBezTo>
                <a:cubicBezTo>
                  <a:pt x="20897" y="3122"/>
                  <a:pt x="20887" y="3254"/>
                  <a:pt x="20885" y="3388"/>
                </a:cubicBezTo>
                <a:cubicBezTo>
                  <a:pt x="20879" y="3724"/>
                  <a:pt x="20842" y="3783"/>
                  <a:pt x="20647" y="3778"/>
                </a:cubicBezTo>
                <a:cubicBezTo>
                  <a:pt x="20560" y="3776"/>
                  <a:pt x="20478" y="3787"/>
                  <a:pt x="20465" y="3801"/>
                </a:cubicBezTo>
                <a:cubicBezTo>
                  <a:pt x="20452" y="3815"/>
                  <a:pt x="20446" y="3894"/>
                  <a:pt x="20450" y="3978"/>
                </a:cubicBezTo>
                <a:cubicBezTo>
                  <a:pt x="20484" y="4698"/>
                  <a:pt x="20486" y="5024"/>
                  <a:pt x="20459" y="5052"/>
                </a:cubicBezTo>
                <a:cubicBezTo>
                  <a:pt x="20443" y="5069"/>
                  <a:pt x="20436" y="5104"/>
                  <a:pt x="20444" y="5126"/>
                </a:cubicBezTo>
                <a:cubicBezTo>
                  <a:pt x="20465" y="5184"/>
                  <a:pt x="20367" y="5261"/>
                  <a:pt x="20306" y="5236"/>
                </a:cubicBezTo>
                <a:cubicBezTo>
                  <a:pt x="20231" y="5205"/>
                  <a:pt x="20186" y="5272"/>
                  <a:pt x="20177" y="5426"/>
                </a:cubicBezTo>
                <a:cubicBezTo>
                  <a:pt x="20171" y="5520"/>
                  <a:pt x="20149" y="5567"/>
                  <a:pt x="20107" y="5584"/>
                </a:cubicBezTo>
                <a:cubicBezTo>
                  <a:pt x="20050" y="5606"/>
                  <a:pt x="20046" y="5634"/>
                  <a:pt x="20046" y="5955"/>
                </a:cubicBezTo>
                <a:cubicBezTo>
                  <a:pt x="20046" y="6145"/>
                  <a:pt x="20046" y="6366"/>
                  <a:pt x="20048" y="6448"/>
                </a:cubicBezTo>
                <a:lnTo>
                  <a:pt x="20052" y="6599"/>
                </a:lnTo>
                <a:lnTo>
                  <a:pt x="20439" y="6606"/>
                </a:lnTo>
                <a:cubicBezTo>
                  <a:pt x="20652" y="6609"/>
                  <a:pt x="20868" y="6603"/>
                  <a:pt x="20921" y="6596"/>
                </a:cubicBezTo>
                <a:cubicBezTo>
                  <a:pt x="20973" y="6589"/>
                  <a:pt x="21100" y="6584"/>
                  <a:pt x="21203" y="6583"/>
                </a:cubicBezTo>
                <a:cubicBezTo>
                  <a:pt x="21354" y="6582"/>
                  <a:pt x="21398" y="6596"/>
                  <a:pt x="21421" y="6661"/>
                </a:cubicBezTo>
                <a:cubicBezTo>
                  <a:pt x="21445" y="6725"/>
                  <a:pt x="21437" y="6760"/>
                  <a:pt x="21387" y="6825"/>
                </a:cubicBezTo>
                <a:cubicBezTo>
                  <a:pt x="21349" y="6874"/>
                  <a:pt x="21332" y="6933"/>
                  <a:pt x="21342" y="6976"/>
                </a:cubicBezTo>
                <a:cubicBezTo>
                  <a:pt x="21346" y="6994"/>
                  <a:pt x="21343" y="7006"/>
                  <a:pt x="21342" y="7022"/>
                </a:cubicBezTo>
                <a:cubicBezTo>
                  <a:pt x="21370" y="6985"/>
                  <a:pt x="21411" y="6951"/>
                  <a:pt x="21454" y="6925"/>
                </a:cubicBezTo>
                <a:cubicBezTo>
                  <a:pt x="21455" y="6924"/>
                  <a:pt x="21457" y="6922"/>
                  <a:pt x="21458" y="6922"/>
                </a:cubicBezTo>
                <a:cubicBezTo>
                  <a:pt x="21461" y="6919"/>
                  <a:pt x="21465" y="6921"/>
                  <a:pt x="21469" y="6918"/>
                </a:cubicBezTo>
                <a:cubicBezTo>
                  <a:pt x="21473" y="6916"/>
                  <a:pt x="21476" y="6914"/>
                  <a:pt x="21480" y="6912"/>
                </a:cubicBezTo>
                <a:cubicBezTo>
                  <a:pt x="21490" y="6907"/>
                  <a:pt x="21502" y="6899"/>
                  <a:pt x="21511" y="6896"/>
                </a:cubicBezTo>
                <a:cubicBezTo>
                  <a:pt x="21511" y="6896"/>
                  <a:pt x="21512" y="6896"/>
                  <a:pt x="21513" y="6896"/>
                </a:cubicBezTo>
                <a:cubicBezTo>
                  <a:pt x="21532" y="6889"/>
                  <a:pt x="21550" y="6886"/>
                  <a:pt x="21560" y="6893"/>
                </a:cubicBezTo>
                <a:cubicBezTo>
                  <a:pt x="21565" y="6896"/>
                  <a:pt x="21568" y="6894"/>
                  <a:pt x="21571" y="6880"/>
                </a:cubicBezTo>
                <a:cubicBezTo>
                  <a:pt x="21575" y="6863"/>
                  <a:pt x="21578" y="6813"/>
                  <a:pt x="21581" y="6760"/>
                </a:cubicBezTo>
                <a:cubicBezTo>
                  <a:pt x="21586" y="6676"/>
                  <a:pt x="21590" y="6555"/>
                  <a:pt x="21592" y="6335"/>
                </a:cubicBezTo>
                <a:cubicBezTo>
                  <a:pt x="21598" y="5857"/>
                  <a:pt x="21600" y="4992"/>
                  <a:pt x="21600" y="3459"/>
                </a:cubicBezTo>
                <a:lnTo>
                  <a:pt x="21600" y="0"/>
                </a:lnTo>
                <a:lnTo>
                  <a:pt x="19183" y="0"/>
                </a:lnTo>
                <a:close/>
                <a:moveTo>
                  <a:pt x="20626" y="6748"/>
                </a:moveTo>
                <a:cubicBezTo>
                  <a:pt x="20625" y="6751"/>
                  <a:pt x="20627" y="6759"/>
                  <a:pt x="20632" y="6773"/>
                </a:cubicBezTo>
                <a:cubicBezTo>
                  <a:pt x="20642" y="6801"/>
                  <a:pt x="20636" y="6838"/>
                  <a:pt x="20621" y="6854"/>
                </a:cubicBezTo>
                <a:cubicBezTo>
                  <a:pt x="20605" y="6870"/>
                  <a:pt x="20602" y="6903"/>
                  <a:pt x="20611" y="6928"/>
                </a:cubicBezTo>
                <a:cubicBezTo>
                  <a:pt x="20620" y="6953"/>
                  <a:pt x="20635" y="6963"/>
                  <a:pt x="20644" y="6947"/>
                </a:cubicBezTo>
                <a:cubicBezTo>
                  <a:pt x="20673" y="6898"/>
                  <a:pt x="20671" y="6785"/>
                  <a:pt x="20642" y="6754"/>
                </a:cubicBezTo>
                <a:cubicBezTo>
                  <a:pt x="20633" y="6745"/>
                  <a:pt x="20628" y="6744"/>
                  <a:pt x="20626" y="6748"/>
                </a:cubicBezTo>
                <a:close/>
                <a:moveTo>
                  <a:pt x="21594" y="7115"/>
                </a:moveTo>
                <a:cubicBezTo>
                  <a:pt x="21590" y="7109"/>
                  <a:pt x="21580" y="7131"/>
                  <a:pt x="21562" y="7170"/>
                </a:cubicBezTo>
                <a:cubicBezTo>
                  <a:pt x="21561" y="7172"/>
                  <a:pt x="21561" y="7171"/>
                  <a:pt x="21560" y="7173"/>
                </a:cubicBezTo>
                <a:cubicBezTo>
                  <a:pt x="21560" y="7174"/>
                  <a:pt x="21560" y="7176"/>
                  <a:pt x="21560" y="7176"/>
                </a:cubicBezTo>
                <a:cubicBezTo>
                  <a:pt x="21560" y="7177"/>
                  <a:pt x="21559" y="7179"/>
                  <a:pt x="21558" y="7180"/>
                </a:cubicBezTo>
                <a:cubicBezTo>
                  <a:pt x="21536" y="7229"/>
                  <a:pt x="21518" y="7294"/>
                  <a:pt x="21518" y="7328"/>
                </a:cubicBezTo>
                <a:cubicBezTo>
                  <a:pt x="21518" y="7355"/>
                  <a:pt x="21522" y="7369"/>
                  <a:pt x="21528" y="7376"/>
                </a:cubicBezTo>
                <a:cubicBezTo>
                  <a:pt x="21529" y="7377"/>
                  <a:pt x="21530" y="7379"/>
                  <a:pt x="21532" y="7379"/>
                </a:cubicBezTo>
                <a:cubicBezTo>
                  <a:pt x="21534" y="7381"/>
                  <a:pt x="21538" y="7378"/>
                  <a:pt x="21541" y="7376"/>
                </a:cubicBezTo>
                <a:cubicBezTo>
                  <a:pt x="21546" y="7375"/>
                  <a:pt x="21550" y="7372"/>
                  <a:pt x="21554" y="7367"/>
                </a:cubicBezTo>
                <a:cubicBezTo>
                  <a:pt x="21572" y="7340"/>
                  <a:pt x="21591" y="7286"/>
                  <a:pt x="21594" y="7221"/>
                </a:cubicBezTo>
                <a:cubicBezTo>
                  <a:pt x="21598" y="7157"/>
                  <a:pt x="21599" y="7121"/>
                  <a:pt x="21594" y="7115"/>
                </a:cubicBezTo>
                <a:close/>
                <a:moveTo>
                  <a:pt x="21600" y="8746"/>
                </a:moveTo>
                <a:lnTo>
                  <a:pt x="21558" y="8879"/>
                </a:lnTo>
                <a:cubicBezTo>
                  <a:pt x="21527" y="8979"/>
                  <a:pt x="21525" y="9028"/>
                  <a:pt x="21549" y="9075"/>
                </a:cubicBezTo>
                <a:cubicBezTo>
                  <a:pt x="21595" y="9170"/>
                  <a:pt x="21600" y="9157"/>
                  <a:pt x="21600" y="8943"/>
                </a:cubicBezTo>
                <a:lnTo>
                  <a:pt x="21600" y="8746"/>
                </a:lnTo>
                <a:close/>
                <a:moveTo>
                  <a:pt x="21317" y="9253"/>
                </a:moveTo>
                <a:cubicBezTo>
                  <a:pt x="21307" y="9256"/>
                  <a:pt x="21300" y="9265"/>
                  <a:pt x="21300" y="9278"/>
                </a:cubicBezTo>
                <a:cubicBezTo>
                  <a:pt x="21300" y="9301"/>
                  <a:pt x="21333" y="9372"/>
                  <a:pt x="21374" y="9436"/>
                </a:cubicBezTo>
                <a:cubicBezTo>
                  <a:pt x="21431" y="9527"/>
                  <a:pt x="21446" y="9583"/>
                  <a:pt x="21408" y="9617"/>
                </a:cubicBezTo>
                <a:cubicBezTo>
                  <a:pt x="21389" y="9634"/>
                  <a:pt x="21357" y="9644"/>
                  <a:pt x="21311" y="9649"/>
                </a:cubicBezTo>
                <a:cubicBezTo>
                  <a:pt x="21266" y="9654"/>
                  <a:pt x="21206" y="9656"/>
                  <a:pt x="21131" y="9652"/>
                </a:cubicBezTo>
                <a:cubicBezTo>
                  <a:pt x="20993" y="9645"/>
                  <a:pt x="20868" y="9621"/>
                  <a:pt x="20854" y="9597"/>
                </a:cubicBezTo>
                <a:cubicBezTo>
                  <a:pt x="20840" y="9574"/>
                  <a:pt x="20764" y="9552"/>
                  <a:pt x="20685" y="9552"/>
                </a:cubicBezTo>
                <a:cubicBezTo>
                  <a:pt x="20607" y="9552"/>
                  <a:pt x="20535" y="9533"/>
                  <a:pt x="20526" y="9507"/>
                </a:cubicBezTo>
                <a:cubicBezTo>
                  <a:pt x="20517" y="9482"/>
                  <a:pt x="20491" y="9462"/>
                  <a:pt x="20469" y="9462"/>
                </a:cubicBezTo>
                <a:cubicBezTo>
                  <a:pt x="20458" y="9462"/>
                  <a:pt x="20449" y="9467"/>
                  <a:pt x="20444" y="9475"/>
                </a:cubicBezTo>
                <a:cubicBezTo>
                  <a:pt x="20441" y="9483"/>
                  <a:pt x="20440" y="9495"/>
                  <a:pt x="20444" y="9507"/>
                </a:cubicBezTo>
                <a:cubicBezTo>
                  <a:pt x="20454" y="9533"/>
                  <a:pt x="20465" y="9713"/>
                  <a:pt x="20469" y="9907"/>
                </a:cubicBezTo>
                <a:lnTo>
                  <a:pt x="20477" y="10262"/>
                </a:lnTo>
                <a:lnTo>
                  <a:pt x="20642" y="10258"/>
                </a:lnTo>
                <a:cubicBezTo>
                  <a:pt x="20755" y="10256"/>
                  <a:pt x="20818" y="10266"/>
                  <a:pt x="20856" y="10323"/>
                </a:cubicBezTo>
                <a:cubicBezTo>
                  <a:pt x="20894" y="10380"/>
                  <a:pt x="20907" y="10483"/>
                  <a:pt x="20913" y="10665"/>
                </a:cubicBezTo>
                <a:cubicBezTo>
                  <a:pt x="20918" y="10826"/>
                  <a:pt x="20935" y="10972"/>
                  <a:pt x="20949" y="10987"/>
                </a:cubicBezTo>
                <a:cubicBezTo>
                  <a:pt x="20963" y="11002"/>
                  <a:pt x="21045" y="11009"/>
                  <a:pt x="21131" y="11003"/>
                </a:cubicBezTo>
                <a:cubicBezTo>
                  <a:pt x="21217" y="10997"/>
                  <a:pt x="21301" y="11013"/>
                  <a:pt x="21319" y="11039"/>
                </a:cubicBezTo>
                <a:cubicBezTo>
                  <a:pt x="21341" y="11069"/>
                  <a:pt x="21349" y="11195"/>
                  <a:pt x="21344" y="11403"/>
                </a:cubicBezTo>
                <a:cubicBezTo>
                  <a:pt x="21341" y="11487"/>
                  <a:pt x="21342" y="11552"/>
                  <a:pt x="21344" y="11603"/>
                </a:cubicBezTo>
                <a:cubicBezTo>
                  <a:pt x="21346" y="11654"/>
                  <a:pt x="21350" y="11688"/>
                  <a:pt x="21359" y="11712"/>
                </a:cubicBezTo>
                <a:cubicBezTo>
                  <a:pt x="21376" y="11760"/>
                  <a:pt x="21407" y="11762"/>
                  <a:pt x="21461" y="11738"/>
                </a:cubicBezTo>
                <a:cubicBezTo>
                  <a:pt x="21498" y="11722"/>
                  <a:pt x="21524" y="11738"/>
                  <a:pt x="21535" y="11787"/>
                </a:cubicBezTo>
                <a:cubicBezTo>
                  <a:pt x="21586" y="12011"/>
                  <a:pt x="21600" y="11746"/>
                  <a:pt x="21600" y="10597"/>
                </a:cubicBezTo>
                <a:cubicBezTo>
                  <a:pt x="21600" y="9972"/>
                  <a:pt x="21599" y="9658"/>
                  <a:pt x="21592" y="9501"/>
                </a:cubicBezTo>
                <a:cubicBezTo>
                  <a:pt x="21592" y="9487"/>
                  <a:pt x="21591" y="9489"/>
                  <a:pt x="21590" y="9478"/>
                </a:cubicBezTo>
                <a:cubicBezTo>
                  <a:pt x="21587" y="9423"/>
                  <a:pt x="21581" y="9380"/>
                  <a:pt x="21575" y="9365"/>
                </a:cubicBezTo>
                <a:cubicBezTo>
                  <a:pt x="21571" y="9356"/>
                  <a:pt x="21569" y="9353"/>
                  <a:pt x="21564" y="9352"/>
                </a:cubicBezTo>
                <a:cubicBezTo>
                  <a:pt x="21559" y="9352"/>
                  <a:pt x="21551" y="9353"/>
                  <a:pt x="21545" y="9356"/>
                </a:cubicBezTo>
                <a:cubicBezTo>
                  <a:pt x="21515" y="9369"/>
                  <a:pt x="21475" y="9356"/>
                  <a:pt x="21454" y="9327"/>
                </a:cubicBezTo>
                <a:cubicBezTo>
                  <a:pt x="21431" y="9295"/>
                  <a:pt x="21396" y="9277"/>
                  <a:pt x="21366" y="9265"/>
                </a:cubicBezTo>
                <a:cubicBezTo>
                  <a:pt x="21348" y="9258"/>
                  <a:pt x="21329" y="9249"/>
                  <a:pt x="21317" y="9253"/>
                </a:cubicBezTo>
                <a:close/>
                <a:moveTo>
                  <a:pt x="18336" y="15639"/>
                </a:moveTo>
                <a:lnTo>
                  <a:pt x="18433" y="15762"/>
                </a:lnTo>
                <a:cubicBezTo>
                  <a:pt x="18511" y="15863"/>
                  <a:pt x="18523" y="15902"/>
                  <a:pt x="18501" y="15971"/>
                </a:cubicBezTo>
                <a:cubicBezTo>
                  <a:pt x="18487" y="16018"/>
                  <a:pt x="18452" y="16068"/>
                  <a:pt x="18422" y="16084"/>
                </a:cubicBezTo>
                <a:cubicBezTo>
                  <a:pt x="18285" y="16158"/>
                  <a:pt x="18432" y="16339"/>
                  <a:pt x="18629" y="16339"/>
                </a:cubicBezTo>
                <a:cubicBezTo>
                  <a:pt x="18745" y="16339"/>
                  <a:pt x="18797" y="16476"/>
                  <a:pt x="18737" y="16622"/>
                </a:cubicBezTo>
                <a:cubicBezTo>
                  <a:pt x="18713" y="16681"/>
                  <a:pt x="18701" y="16773"/>
                  <a:pt x="18710" y="16848"/>
                </a:cubicBezTo>
                <a:cubicBezTo>
                  <a:pt x="18729" y="17012"/>
                  <a:pt x="18677" y="17064"/>
                  <a:pt x="18604" y="16954"/>
                </a:cubicBezTo>
                <a:cubicBezTo>
                  <a:pt x="18572" y="16907"/>
                  <a:pt x="18556" y="16895"/>
                  <a:pt x="18566" y="16925"/>
                </a:cubicBezTo>
                <a:cubicBezTo>
                  <a:pt x="18597" y="17017"/>
                  <a:pt x="18548" y="17031"/>
                  <a:pt x="18177" y="17051"/>
                </a:cubicBezTo>
                <a:cubicBezTo>
                  <a:pt x="17880" y="17067"/>
                  <a:pt x="17818" y="17059"/>
                  <a:pt x="17805" y="17003"/>
                </a:cubicBezTo>
                <a:cubicBezTo>
                  <a:pt x="17792" y="16945"/>
                  <a:pt x="17783" y="16945"/>
                  <a:pt x="17739" y="17012"/>
                </a:cubicBezTo>
                <a:cubicBezTo>
                  <a:pt x="17696" y="17077"/>
                  <a:pt x="17671" y="17084"/>
                  <a:pt x="17594" y="17045"/>
                </a:cubicBezTo>
                <a:cubicBezTo>
                  <a:pt x="17528" y="17010"/>
                  <a:pt x="17493" y="17011"/>
                  <a:pt x="17471" y="17048"/>
                </a:cubicBezTo>
                <a:cubicBezTo>
                  <a:pt x="17449" y="17085"/>
                  <a:pt x="17429" y="17084"/>
                  <a:pt x="17395" y="17048"/>
                </a:cubicBezTo>
                <a:cubicBezTo>
                  <a:pt x="17364" y="17015"/>
                  <a:pt x="17324" y="17013"/>
                  <a:pt x="17279" y="17041"/>
                </a:cubicBezTo>
                <a:cubicBezTo>
                  <a:pt x="17242" y="17065"/>
                  <a:pt x="17154" y="17074"/>
                  <a:pt x="17084" y="17064"/>
                </a:cubicBezTo>
                <a:cubicBezTo>
                  <a:pt x="16971" y="17048"/>
                  <a:pt x="16960" y="17056"/>
                  <a:pt x="16982" y="17125"/>
                </a:cubicBezTo>
                <a:cubicBezTo>
                  <a:pt x="17015" y="17231"/>
                  <a:pt x="16982" y="17539"/>
                  <a:pt x="16934" y="17570"/>
                </a:cubicBezTo>
                <a:cubicBezTo>
                  <a:pt x="16913" y="17584"/>
                  <a:pt x="16869" y="17572"/>
                  <a:pt x="16835" y="17541"/>
                </a:cubicBezTo>
                <a:cubicBezTo>
                  <a:pt x="16802" y="17511"/>
                  <a:pt x="16726" y="17494"/>
                  <a:pt x="16669" y="17502"/>
                </a:cubicBezTo>
                <a:cubicBezTo>
                  <a:pt x="16581" y="17515"/>
                  <a:pt x="16563" y="17533"/>
                  <a:pt x="16555" y="17628"/>
                </a:cubicBezTo>
                <a:cubicBezTo>
                  <a:pt x="16549" y="17691"/>
                  <a:pt x="16535" y="17757"/>
                  <a:pt x="16524" y="17773"/>
                </a:cubicBezTo>
                <a:cubicBezTo>
                  <a:pt x="16488" y="17827"/>
                  <a:pt x="16043" y="17751"/>
                  <a:pt x="16050" y="17693"/>
                </a:cubicBezTo>
                <a:cubicBezTo>
                  <a:pt x="16058" y="17623"/>
                  <a:pt x="15895" y="17622"/>
                  <a:pt x="15843" y="17693"/>
                </a:cubicBezTo>
                <a:cubicBezTo>
                  <a:pt x="15822" y="17721"/>
                  <a:pt x="15706" y="17752"/>
                  <a:pt x="15585" y="17757"/>
                </a:cubicBezTo>
                <a:cubicBezTo>
                  <a:pt x="14592" y="17801"/>
                  <a:pt x="14290" y="17785"/>
                  <a:pt x="14289" y="17699"/>
                </a:cubicBezTo>
                <a:cubicBezTo>
                  <a:pt x="14289" y="17650"/>
                  <a:pt x="14454" y="17595"/>
                  <a:pt x="14699" y="17564"/>
                </a:cubicBezTo>
                <a:cubicBezTo>
                  <a:pt x="14781" y="17553"/>
                  <a:pt x="14866" y="17535"/>
                  <a:pt x="14889" y="17522"/>
                </a:cubicBezTo>
                <a:cubicBezTo>
                  <a:pt x="14911" y="17509"/>
                  <a:pt x="15331" y="17405"/>
                  <a:pt x="15822" y="17290"/>
                </a:cubicBezTo>
                <a:cubicBezTo>
                  <a:pt x="16314" y="17175"/>
                  <a:pt x="16721" y="17072"/>
                  <a:pt x="16725" y="17064"/>
                </a:cubicBezTo>
                <a:cubicBezTo>
                  <a:pt x="16730" y="17056"/>
                  <a:pt x="16737" y="16973"/>
                  <a:pt x="16741" y="16877"/>
                </a:cubicBezTo>
                <a:cubicBezTo>
                  <a:pt x="16744" y="16781"/>
                  <a:pt x="16760" y="16691"/>
                  <a:pt x="16773" y="16677"/>
                </a:cubicBezTo>
                <a:cubicBezTo>
                  <a:pt x="16786" y="16663"/>
                  <a:pt x="16921" y="16654"/>
                  <a:pt x="17073" y="16658"/>
                </a:cubicBezTo>
                <a:cubicBezTo>
                  <a:pt x="17549" y="16670"/>
                  <a:pt x="17799" y="16511"/>
                  <a:pt x="18118" y="15994"/>
                </a:cubicBezTo>
                <a:lnTo>
                  <a:pt x="18336" y="15639"/>
                </a:lnTo>
                <a:close/>
                <a:moveTo>
                  <a:pt x="16403" y="17370"/>
                </a:moveTo>
                <a:cubicBezTo>
                  <a:pt x="16384" y="17383"/>
                  <a:pt x="16400" y="17393"/>
                  <a:pt x="16437" y="17393"/>
                </a:cubicBezTo>
                <a:cubicBezTo>
                  <a:pt x="16474" y="17393"/>
                  <a:pt x="16490" y="17383"/>
                  <a:pt x="16471" y="17370"/>
                </a:cubicBezTo>
                <a:cubicBezTo>
                  <a:pt x="16453" y="17357"/>
                  <a:pt x="16422" y="17357"/>
                  <a:pt x="16403" y="17370"/>
                </a:cubicBezTo>
                <a:close/>
                <a:moveTo>
                  <a:pt x="14173" y="17689"/>
                </a:moveTo>
                <a:cubicBezTo>
                  <a:pt x="14248" y="17675"/>
                  <a:pt x="14359" y="17747"/>
                  <a:pt x="14359" y="17841"/>
                </a:cubicBezTo>
                <a:cubicBezTo>
                  <a:pt x="14359" y="17905"/>
                  <a:pt x="14338" y="17934"/>
                  <a:pt x="14287" y="17944"/>
                </a:cubicBezTo>
                <a:cubicBezTo>
                  <a:pt x="14242" y="17953"/>
                  <a:pt x="14209" y="17993"/>
                  <a:pt x="14200" y="18054"/>
                </a:cubicBezTo>
                <a:cubicBezTo>
                  <a:pt x="14191" y="18115"/>
                  <a:pt x="14171" y="18142"/>
                  <a:pt x="14145" y="18125"/>
                </a:cubicBezTo>
                <a:cubicBezTo>
                  <a:pt x="14118" y="18107"/>
                  <a:pt x="14101" y="18131"/>
                  <a:pt x="14096" y="18199"/>
                </a:cubicBezTo>
                <a:cubicBezTo>
                  <a:pt x="14090" y="18266"/>
                  <a:pt x="14064" y="18304"/>
                  <a:pt x="14020" y="18315"/>
                </a:cubicBezTo>
                <a:cubicBezTo>
                  <a:pt x="13983" y="18324"/>
                  <a:pt x="13933" y="18356"/>
                  <a:pt x="13908" y="18386"/>
                </a:cubicBezTo>
                <a:cubicBezTo>
                  <a:pt x="13878" y="18421"/>
                  <a:pt x="13800" y="18431"/>
                  <a:pt x="13684" y="18415"/>
                </a:cubicBezTo>
                <a:cubicBezTo>
                  <a:pt x="13553" y="18396"/>
                  <a:pt x="13502" y="18404"/>
                  <a:pt x="13492" y="18447"/>
                </a:cubicBezTo>
                <a:cubicBezTo>
                  <a:pt x="13475" y="18525"/>
                  <a:pt x="13012" y="18531"/>
                  <a:pt x="12967" y="18453"/>
                </a:cubicBezTo>
                <a:cubicBezTo>
                  <a:pt x="12917" y="18368"/>
                  <a:pt x="12670" y="18358"/>
                  <a:pt x="12652" y="18441"/>
                </a:cubicBezTo>
                <a:cubicBezTo>
                  <a:pt x="12634" y="18520"/>
                  <a:pt x="12444" y="18535"/>
                  <a:pt x="12399" y="18460"/>
                </a:cubicBezTo>
                <a:cubicBezTo>
                  <a:pt x="12380" y="18426"/>
                  <a:pt x="12348" y="18428"/>
                  <a:pt x="12299" y="18466"/>
                </a:cubicBezTo>
                <a:cubicBezTo>
                  <a:pt x="12243" y="18509"/>
                  <a:pt x="12193" y="18509"/>
                  <a:pt x="12067" y="18463"/>
                </a:cubicBezTo>
                <a:cubicBezTo>
                  <a:pt x="11975" y="18430"/>
                  <a:pt x="11889" y="18421"/>
                  <a:pt x="11868" y="18444"/>
                </a:cubicBezTo>
                <a:cubicBezTo>
                  <a:pt x="11848" y="18465"/>
                  <a:pt x="11801" y="18487"/>
                  <a:pt x="11764" y="18489"/>
                </a:cubicBezTo>
                <a:cubicBezTo>
                  <a:pt x="11726" y="18491"/>
                  <a:pt x="11543" y="18507"/>
                  <a:pt x="11354" y="18528"/>
                </a:cubicBezTo>
                <a:cubicBezTo>
                  <a:pt x="11109" y="18554"/>
                  <a:pt x="11005" y="18548"/>
                  <a:pt x="10992" y="18512"/>
                </a:cubicBezTo>
                <a:cubicBezTo>
                  <a:pt x="10981" y="18483"/>
                  <a:pt x="10989" y="18451"/>
                  <a:pt x="11009" y="18441"/>
                </a:cubicBezTo>
                <a:cubicBezTo>
                  <a:pt x="11094" y="18395"/>
                  <a:pt x="13482" y="17856"/>
                  <a:pt x="13496" y="17880"/>
                </a:cubicBezTo>
                <a:cubicBezTo>
                  <a:pt x="13504" y="17894"/>
                  <a:pt x="13525" y="17889"/>
                  <a:pt x="13542" y="17867"/>
                </a:cubicBezTo>
                <a:cubicBezTo>
                  <a:pt x="13592" y="17799"/>
                  <a:pt x="13875" y="17757"/>
                  <a:pt x="13896" y="17815"/>
                </a:cubicBezTo>
                <a:cubicBezTo>
                  <a:pt x="13921" y="17883"/>
                  <a:pt x="14077" y="17826"/>
                  <a:pt x="14117" y="17735"/>
                </a:cubicBezTo>
                <a:cubicBezTo>
                  <a:pt x="14128" y="17708"/>
                  <a:pt x="14149" y="17694"/>
                  <a:pt x="14173" y="17689"/>
                </a:cubicBezTo>
                <a:close/>
                <a:moveTo>
                  <a:pt x="5611" y="18508"/>
                </a:moveTo>
                <a:lnTo>
                  <a:pt x="5427" y="18518"/>
                </a:lnTo>
                <a:lnTo>
                  <a:pt x="5244" y="18524"/>
                </a:lnTo>
                <a:lnTo>
                  <a:pt x="5244" y="18840"/>
                </a:lnTo>
                <a:lnTo>
                  <a:pt x="5244" y="19153"/>
                </a:lnTo>
                <a:lnTo>
                  <a:pt x="5421" y="19153"/>
                </a:lnTo>
                <a:cubicBezTo>
                  <a:pt x="5618" y="19153"/>
                  <a:pt x="5598" y="19199"/>
                  <a:pt x="5607" y="18728"/>
                </a:cubicBezTo>
                <a:lnTo>
                  <a:pt x="5611" y="18508"/>
                </a:lnTo>
                <a:close/>
                <a:moveTo>
                  <a:pt x="5020" y="18844"/>
                </a:moveTo>
                <a:cubicBezTo>
                  <a:pt x="4999" y="18858"/>
                  <a:pt x="5006" y="18870"/>
                  <a:pt x="5038" y="18873"/>
                </a:cubicBezTo>
                <a:cubicBezTo>
                  <a:pt x="5066" y="18875"/>
                  <a:pt x="5083" y="18865"/>
                  <a:pt x="5074" y="18850"/>
                </a:cubicBezTo>
                <a:cubicBezTo>
                  <a:pt x="5065" y="18835"/>
                  <a:pt x="5040" y="18830"/>
                  <a:pt x="5020" y="18844"/>
                </a:cubicBezTo>
                <a:close/>
                <a:moveTo>
                  <a:pt x="6094" y="19475"/>
                </a:moveTo>
                <a:cubicBezTo>
                  <a:pt x="6071" y="19475"/>
                  <a:pt x="6069" y="19518"/>
                  <a:pt x="6087" y="19621"/>
                </a:cubicBezTo>
                <a:cubicBezTo>
                  <a:pt x="6107" y="19741"/>
                  <a:pt x="6104" y="19766"/>
                  <a:pt x="6062" y="19785"/>
                </a:cubicBezTo>
                <a:cubicBezTo>
                  <a:pt x="5987" y="19818"/>
                  <a:pt x="5956" y="20297"/>
                  <a:pt x="6024" y="20381"/>
                </a:cubicBezTo>
                <a:cubicBezTo>
                  <a:pt x="6070" y="20439"/>
                  <a:pt x="6071" y="20441"/>
                  <a:pt x="6024" y="20472"/>
                </a:cubicBezTo>
                <a:cubicBezTo>
                  <a:pt x="5978" y="20502"/>
                  <a:pt x="5978" y="20506"/>
                  <a:pt x="6028" y="20565"/>
                </a:cubicBezTo>
                <a:cubicBezTo>
                  <a:pt x="6063" y="20607"/>
                  <a:pt x="6086" y="20708"/>
                  <a:pt x="6098" y="20878"/>
                </a:cubicBezTo>
                <a:cubicBezTo>
                  <a:pt x="6112" y="21071"/>
                  <a:pt x="6125" y="21128"/>
                  <a:pt x="6159" y="21120"/>
                </a:cubicBezTo>
                <a:cubicBezTo>
                  <a:pt x="6211" y="21107"/>
                  <a:pt x="6227" y="21013"/>
                  <a:pt x="6233" y="20681"/>
                </a:cubicBezTo>
                <a:cubicBezTo>
                  <a:pt x="6237" y="20470"/>
                  <a:pt x="6249" y="20419"/>
                  <a:pt x="6313" y="20333"/>
                </a:cubicBezTo>
                <a:lnTo>
                  <a:pt x="6387" y="20233"/>
                </a:lnTo>
                <a:lnTo>
                  <a:pt x="6332" y="20114"/>
                </a:lnTo>
                <a:cubicBezTo>
                  <a:pt x="6301" y="20048"/>
                  <a:pt x="6277" y="19962"/>
                  <a:pt x="6277" y="19927"/>
                </a:cubicBezTo>
                <a:cubicBezTo>
                  <a:pt x="6277" y="19891"/>
                  <a:pt x="6263" y="19843"/>
                  <a:pt x="6248" y="19817"/>
                </a:cubicBezTo>
                <a:cubicBezTo>
                  <a:pt x="6233" y="19791"/>
                  <a:pt x="6215" y="19722"/>
                  <a:pt x="6208" y="19662"/>
                </a:cubicBezTo>
                <a:cubicBezTo>
                  <a:pt x="6196" y="19551"/>
                  <a:pt x="6151" y="19477"/>
                  <a:pt x="6094" y="19475"/>
                </a:cubicBezTo>
                <a:close/>
                <a:moveTo>
                  <a:pt x="5945" y="20684"/>
                </a:moveTo>
                <a:cubicBezTo>
                  <a:pt x="5941" y="20681"/>
                  <a:pt x="5934" y="20695"/>
                  <a:pt x="5924" y="20723"/>
                </a:cubicBezTo>
                <a:cubicBezTo>
                  <a:pt x="5884" y="20828"/>
                  <a:pt x="5890" y="20900"/>
                  <a:pt x="5943" y="20923"/>
                </a:cubicBezTo>
                <a:cubicBezTo>
                  <a:pt x="5969" y="20935"/>
                  <a:pt x="5997" y="20946"/>
                  <a:pt x="6003" y="20949"/>
                </a:cubicBezTo>
                <a:cubicBezTo>
                  <a:pt x="6010" y="20952"/>
                  <a:pt x="6000" y="20931"/>
                  <a:pt x="5982" y="20900"/>
                </a:cubicBezTo>
                <a:cubicBezTo>
                  <a:pt x="5965" y="20870"/>
                  <a:pt x="5950" y="20801"/>
                  <a:pt x="5950" y="20749"/>
                </a:cubicBezTo>
                <a:cubicBezTo>
                  <a:pt x="5950" y="20710"/>
                  <a:pt x="5948" y="20688"/>
                  <a:pt x="5945" y="20684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69" name="Group 269"/>
          <p:cNvGrpSpPr/>
          <p:nvPr/>
        </p:nvGrpSpPr>
        <p:grpSpPr>
          <a:xfrm>
            <a:off x="3363675" y="4167187"/>
            <a:ext cx="1568873" cy="749301"/>
            <a:chOff x="0" y="0"/>
            <a:chExt cx="1568872" cy="749300"/>
          </a:xfrm>
        </p:grpSpPr>
        <p:sp>
          <p:nvSpPr>
            <p:cNvPr id="268" name="Shape 268"/>
            <p:cNvSpPr/>
            <p:nvPr/>
          </p:nvSpPr>
          <p:spPr>
            <a:xfrm>
              <a:off x="38100" y="38100"/>
              <a:ext cx="1492673" cy="673100"/>
            </a:xfrm>
            <a:prstGeom prst="rect">
              <a:avLst/>
            </a:prstGeom>
            <a:solidFill>
              <a:srgbClr val="FFF76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marL="40640" marR="40640" fontAlgn="auto" hangingPunct="0">
                <a:spcBef>
                  <a:spcPts val="0"/>
                </a:spcBef>
                <a:spcAft>
                  <a:spcPts val="0"/>
                </a:spcAft>
                <a:buClr>
                  <a:srgbClr val="FF2600"/>
                </a:buClr>
                <a:buFont typeface="Times New Roman"/>
                <a:buNone/>
                <a:defRPr sz="2600" b="1"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defRPr>
              </a:pPr>
              <a:r>
                <a:rPr sz="2600" b="1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  <a:r>
                <a:rPr sz="3200" b="1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ATLAS</a:t>
              </a:r>
              <a:r>
                <a:rPr sz="2600" b="1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</a:p>
          </p:txBody>
        </p:sp>
        <p:pic>
          <p:nvPicPr>
            <p:cNvPr id="267" name="Picture 266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568873" cy="749301"/>
            </a:xfrm>
            <a:prstGeom prst="rect">
              <a:avLst/>
            </a:prstGeom>
            <a:effectLst/>
          </p:spPr>
        </p:pic>
      </p:grpSp>
      <p:pic>
        <p:nvPicPr>
          <p:cNvPr id="270" name="Picture 269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625653" y="139055"/>
            <a:ext cx="4392300" cy="806264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grpSp>
        <p:nvGrpSpPr>
          <p:cNvPr id="273" name="Group 273"/>
          <p:cNvGrpSpPr/>
          <p:nvPr/>
        </p:nvGrpSpPr>
        <p:grpSpPr>
          <a:xfrm>
            <a:off x="192765" y="3833698"/>
            <a:ext cx="1568873" cy="749301"/>
            <a:chOff x="0" y="0"/>
            <a:chExt cx="1568872" cy="749300"/>
          </a:xfrm>
        </p:grpSpPr>
        <p:sp>
          <p:nvSpPr>
            <p:cNvPr id="272" name="Shape 272"/>
            <p:cNvSpPr/>
            <p:nvPr/>
          </p:nvSpPr>
          <p:spPr>
            <a:xfrm>
              <a:off x="38100" y="38100"/>
              <a:ext cx="1492673" cy="673100"/>
            </a:xfrm>
            <a:prstGeom prst="rect">
              <a:avLst/>
            </a:prstGeom>
            <a:solidFill>
              <a:srgbClr val="FFF76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marL="40640" marR="40640" fontAlgn="auto" hangingPunct="0">
                <a:spcBef>
                  <a:spcPts val="0"/>
                </a:spcBef>
                <a:spcAft>
                  <a:spcPts val="0"/>
                </a:spcAft>
                <a:buClr>
                  <a:srgbClr val="FF2600"/>
                </a:buClr>
                <a:buFont typeface="Times New Roman"/>
                <a:buNone/>
                <a:defRPr sz="2600" b="1"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defRPr>
              </a:pPr>
              <a:r>
                <a:rPr sz="2600" b="1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  <a:r>
                <a:rPr sz="3200" b="1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ALICE</a:t>
              </a:r>
              <a:r>
                <a:rPr sz="2600" b="1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</a:p>
          </p:txBody>
        </p:sp>
        <p:pic>
          <p:nvPicPr>
            <p:cNvPr id="271" name="Picture 270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568873" cy="749301"/>
            </a:xfrm>
            <a:prstGeom prst="rect">
              <a:avLst/>
            </a:prstGeom>
            <a:effectLst/>
          </p:spPr>
        </p:pic>
      </p:grpSp>
      <p:grpSp>
        <p:nvGrpSpPr>
          <p:cNvPr id="276" name="Group 276"/>
          <p:cNvGrpSpPr/>
          <p:nvPr/>
        </p:nvGrpSpPr>
        <p:grpSpPr>
          <a:xfrm>
            <a:off x="7499490" y="2370914"/>
            <a:ext cx="1568873" cy="749301"/>
            <a:chOff x="0" y="0"/>
            <a:chExt cx="1568872" cy="749300"/>
          </a:xfrm>
        </p:grpSpPr>
        <p:sp>
          <p:nvSpPr>
            <p:cNvPr id="275" name="Shape 275"/>
            <p:cNvSpPr/>
            <p:nvPr/>
          </p:nvSpPr>
          <p:spPr>
            <a:xfrm>
              <a:off x="38100" y="38100"/>
              <a:ext cx="1492673" cy="673100"/>
            </a:xfrm>
            <a:prstGeom prst="rect">
              <a:avLst/>
            </a:prstGeom>
            <a:solidFill>
              <a:srgbClr val="FFF76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marL="40640" marR="40640" fontAlgn="auto" hangingPunct="0">
                <a:spcBef>
                  <a:spcPts val="0"/>
                </a:spcBef>
                <a:spcAft>
                  <a:spcPts val="0"/>
                </a:spcAft>
                <a:buClr>
                  <a:srgbClr val="FF2600"/>
                </a:buClr>
                <a:buFont typeface="Times New Roman"/>
                <a:buNone/>
                <a:defRPr sz="2600" b="1"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defRPr>
              </a:pPr>
              <a:r>
                <a:rPr sz="2600" b="1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  <a:r>
                <a:rPr sz="3200" b="1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LHCb</a:t>
              </a:r>
              <a:r>
                <a:rPr sz="2600" b="1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</a:p>
          </p:txBody>
        </p:sp>
        <p:pic>
          <p:nvPicPr>
            <p:cNvPr id="274" name="Picture 273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568873" cy="749301"/>
            </a:xfrm>
            <a:prstGeom prst="rect">
              <a:avLst/>
            </a:prstGeom>
            <a:effectLst/>
          </p:spPr>
        </p:pic>
      </p:grpSp>
      <p:pic>
        <p:nvPicPr>
          <p:cNvPr id="277" name="pasted-image.ti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453563" y="978141"/>
            <a:ext cx="2377094" cy="104592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4757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59632" y="4365104"/>
            <a:ext cx="7416824" cy="1224136"/>
          </a:xfrm>
        </p:spPr>
        <p:txBody>
          <a:bodyPr>
            <a:normAutofit/>
          </a:bodyPr>
          <a:lstStyle/>
          <a:p>
            <a:r>
              <a:rPr lang="en-US" dirty="0" smtClean="0"/>
              <a:t>Your call! </a:t>
            </a:r>
            <a:br>
              <a:rPr lang="en-US" dirty="0" smtClean="0"/>
            </a:br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734" y="620688"/>
            <a:ext cx="6724650" cy="358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14829" y="6516052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>
                    <a:lumMod val="85000"/>
                  </a:schemeClr>
                </a:solidFill>
              </a:rPr>
              <a:t>Code sample: </a:t>
            </a:r>
            <a:r>
              <a:rPr lang="en-US" i="1" dirty="0" err="1" smtClean="0">
                <a:solidFill>
                  <a:schemeClr val="bg1">
                    <a:lumMod val="85000"/>
                  </a:schemeClr>
                </a:solidFill>
              </a:rPr>
              <a:t>Jouke</a:t>
            </a:r>
            <a:r>
              <a:rPr lang="en-US" i="1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bg1">
                    <a:lumMod val="85000"/>
                  </a:schemeClr>
                </a:solidFill>
              </a:rPr>
              <a:t>Roorda</a:t>
            </a:r>
            <a:r>
              <a:rPr lang="en-US" i="1" dirty="0" smtClean="0">
                <a:solidFill>
                  <a:schemeClr val="bg1">
                    <a:lumMod val="85000"/>
                  </a:schemeClr>
                </a:solidFill>
              </a:rPr>
              <a:t>, PDP-sample-app</a:t>
            </a:r>
            <a:endParaRPr lang="en-US" i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" name="Picture 4" descr="C:\Users\davidg\Desktop\Trans\band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303" y="2876870"/>
            <a:ext cx="3543185" cy="336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95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7" y="3612"/>
            <a:ext cx="9146397" cy="685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615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541684"/>
            <a:ext cx="4696345" cy="3316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573016"/>
            <a:ext cx="5207000" cy="3306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58"/>
            <a:ext cx="6660232" cy="360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936" y="1052736"/>
            <a:ext cx="3518189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016" y="-23775"/>
            <a:ext cx="2639649" cy="16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741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92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365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3800"/>
            </a:pPr>
            <a:endParaRPr/>
          </a:p>
        </p:txBody>
      </p:sp>
      <p:pic>
        <p:nvPicPr>
          <p:cNvPr id="298" name="NeedleHaystack.jpg"/>
          <p:cNvPicPr>
            <a:picLocks/>
          </p:cNvPicPr>
          <p:nvPr/>
        </p:nvPicPr>
        <p:blipFill>
          <a:blip r:embed="rId2">
            <a:extLst/>
          </a:blip>
          <a:srcRect t="11477" b="13021"/>
          <a:stretch>
            <a:fillRect/>
          </a:stretch>
        </p:blipFill>
        <p:spPr>
          <a:xfrm>
            <a:off x="0" y="-241300"/>
            <a:ext cx="9144000" cy="7100888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Shape 299"/>
          <p:cNvSpPr/>
          <p:nvPr/>
        </p:nvSpPr>
        <p:spPr>
          <a:xfrm>
            <a:off x="704850" y="5175845"/>
            <a:ext cx="7721600" cy="1501776"/>
          </a:xfrm>
          <a:prstGeom prst="rect">
            <a:avLst/>
          </a:prstGeom>
          <a:solidFill>
            <a:srgbClr val="0080FF">
              <a:alpha val="74900"/>
            </a:srgbClr>
          </a:solidFill>
          <a:ln w="15875">
            <a:solidFill>
              <a:srgbClr val="275D9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0640" marR="40640" fontAlgn="auto" hangingPunct="0">
              <a:spcBef>
                <a:spcPts val="0"/>
              </a:spcBef>
              <a:spcAft>
                <a:spcPts val="0"/>
              </a:spcAft>
              <a:buClr>
                <a:srgbClr val="FFFB00"/>
              </a:buClr>
              <a:buFont typeface="Helvetica"/>
              <a:buNone/>
              <a:defRPr sz="30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pPr>
            <a:r>
              <a:rPr sz="2600" kern="0">
                <a:solidFill>
                  <a:srgbClr val="FFFB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B00"/>
                  </a:solidFill>
                </a:uFill>
                <a:latin typeface="Candara"/>
                <a:ea typeface="Candara"/>
                <a:cs typeface="Candara"/>
                <a:sym typeface="Candara"/>
              </a:rPr>
              <a:t>Kans Higgs deeltje:</a:t>
            </a:r>
          </a:p>
          <a:p>
            <a:pPr marL="40640" marR="40640" fontAlgn="auto" hangingPunct="0">
              <a:spcBef>
                <a:spcPts val="0"/>
              </a:spcBef>
              <a:spcAft>
                <a:spcPts val="0"/>
              </a:spcAft>
              <a:buClr>
                <a:srgbClr val="FFFB00"/>
              </a:buClr>
              <a:buFont typeface="Helvetica"/>
              <a:buNone/>
              <a:defRPr sz="30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pPr>
            <a:r>
              <a:rPr sz="2600" kern="0">
                <a:solidFill>
                  <a:srgbClr val="FFFB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B00"/>
                  </a:solidFill>
                </a:uFill>
                <a:latin typeface="Candara"/>
                <a:ea typeface="Candara"/>
                <a:cs typeface="Candara"/>
                <a:sym typeface="Candara"/>
              </a:rPr>
              <a:t>1 op de 1.000.000.000.000 bostingen</a:t>
            </a:r>
          </a:p>
          <a:p>
            <a:pPr marL="40640" marR="40640" fontAlgn="auto" hangingPunct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"/>
              <a:buNone/>
              <a:defRPr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pPr>
            <a:r>
              <a:rPr kern="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Candara"/>
                <a:ea typeface="Candara"/>
                <a:cs typeface="Candara"/>
                <a:sym typeface="Candara"/>
              </a:rPr>
              <a:t>- Dit is equivalent met zoeken van 1 persoon op 1000  wereldpopulaties</a:t>
            </a:r>
          </a:p>
          <a:p>
            <a:pPr marL="40640" marR="40640" fontAlgn="auto" hangingPunct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"/>
              <a:buNone/>
              <a:defRPr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pPr>
            <a:r>
              <a:rPr kern="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Candara"/>
                <a:ea typeface="Candara"/>
                <a:cs typeface="Candara"/>
                <a:sym typeface="Candara"/>
              </a:rPr>
              <a:t>- Oftewel één naald in 20 miljoen hooibergen</a:t>
            </a:r>
          </a:p>
        </p:txBody>
      </p:sp>
    </p:spTree>
    <p:extLst>
      <p:ext uri="{BB962C8B-B14F-4D97-AF65-F5344CB8AC3E}">
        <p14:creationId xmlns:p14="http://schemas.microsoft.com/office/powerpoint/2010/main" val="400675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274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/>
          <p:nvPr/>
        </p:nvSpPr>
        <p:spPr>
          <a:xfrm>
            <a:off x="203200" y="977900"/>
            <a:ext cx="8648700" cy="5448300"/>
          </a:xfrm>
          <a:prstGeom prst="roundRect">
            <a:avLst>
              <a:gd name="adj" fmla="val 3497"/>
            </a:avLst>
          </a:prstGeom>
          <a:solidFill>
            <a:srgbClr val="FFFBB9">
              <a:alpha val="50000"/>
            </a:srgbClr>
          </a:solidFill>
        </p:spPr>
        <p:txBody>
          <a:bodyPr lIns="50800" tIns="50800" rIns="50800" bIns="50800" anchor="ctr"/>
          <a:lstStyle/>
          <a:p>
            <a:pPr marL="40640" marR="40640" fontAlgn="auto" hangingPunct="0">
              <a:spcBef>
                <a:spcPts val="0"/>
              </a:spcBef>
              <a:spcAft>
                <a:spcPts val="0"/>
              </a:spcAft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00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2" name="Picture 301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322" y="647700"/>
            <a:ext cx="8654018" cy="76200"/>
          </a:xfrm>
          <a:prstGeom prst="rect">
            <a:avLst/>
          </a:prstGeom>
        </p:spPr>
      </p:pic>
      <p:sp>
        <p:nvSpPr>
          <p:cNvPr id="304" name="Shape 304"/>
          <p:cNvSpPr>
            <a:spLocks noGrp="1"/>
          </p:cNvSpPr>
          <p:nvPr>
            <p:ph type="title"/>
          </p:nvPr>
        </p:nvSpPr>
        <p:spPr>
          <a:xfrm>
            <a:off x="254000" y="-12700"/>
            <a:ext cx="6794500" cy="723900"/>
          </a:xfrm>
          <a:prstGeom prst="rect">
            <a:avLst/>
          </a:prstGeom>
        </p:spPr>
        <p:txBody>
          <a:bodyPr/>
          <a:lstStyle>
            <a:lvl1pPr>
              <a:defRPr>
                <a:effectLst>
                  <a:outerShdw blurRad="12700" dist="25400" dir="2700000" rotWithShape="0">
                    <a:srgbClr val="CBCBCB"/>
                  </a:outerShdw>
                </a:effectLst>
              </a:defRPr>
            </a:lvl1pPr>
          </a:lstStyle>
          <a:p>
            <a:r>
              <a:t>Detector to doctor ...</a:t>
            </a:r>
          </a:p>
        </p:txBody>
      </p:sp>
      <p:sp>
        <p:nvSpPr>
          <p:cNvPr id="305" name="Shape 3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9</a:t>
            </a:fld>
            <a:endParaRPr/>
          </a:p>
        </p:txBody>
      </p:sp>
      <p:pic>
        <p:nvPicPr>
          <p:cNvPr id="306" name="hardinteract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5412" y="939800"/>
            <a:ext cx="2933701" cy="9652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9" name="Group 309"/>
          <p:cNvGrpSpPr/>
          <p:nvPr/>
        </p:nvGrpSpPr>
        <p:grpSpPr>
          <a:xfrm>
            <a:off x="494307" y="1837729"/>
            <a:ext cx="2024322" cy="495301"/>
            <a:chOff x="0" y="0"/>
            <a:chExt cx="2024320" cy="495300"/>
          </a:xfrm>
        </p:grpSpPr>
        <p:sp>
          <p:nvSpPr>
            <p:cNvPr id="308" name="Shape 308"/>
            <p:cNvSpPr/>
            <p:nvPr/>
          </p:nvSpPr>
          <p:spPr>
            <a:xfrm>
              <a:off x="38100" y="38100"/>
              <a:ext cx="1948121" cy="419100"/>
            </a:xfrm>
            <a:prstGeom prst="rect">
              <a:avLst/>
            </a:prstGeom>
            <a:solidFill>
              <a:srgbClr val="D4E3FE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marL="40640" marR="40640" defTabSz="914400">
                <a:buClr>
                  <a:srgbClr val="000000"/>
                </a:buClr>
                <a:buFont typeface="Arial"/>
                <a:defRPr sz="1600" b="1" i="1"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defRPr>
              </a:lvl1pPr>
            </a:lstStyle>
            <a:p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</a:rPr>
                <a:t>40 miljoen / seconde</a:t>
              </a:r>
            </a:p>
          </p:txBody>
        </p:sp>
        <p:pic>
          <p:nvPicPr>
            <p:cNvPr id="307" name="Picture 306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024321" cy="495300"/>
            </a:xfrm>
            <a:prstGeom prst="rect">
              <a:avLst/>
            </a:prstGeom>
            <a:effectLst/>
          </p:spPr>
        </p:pic>
      </p:grpSp>
      <p:grpSp>
        <p:nvGrpSpPr>
          <p:cNvPr id="314" name="Group 314"/>
          <p:cNvGrpSpPr/>
          <p:nvPr/>
        </p:nvGrpSpPr>
        <p:grpSpPr>
          <a:xfrm>
            <a:off x="3129076" y="130175"/>
            <a:ext cx="5753186" cy="2590800"/>
            <a:chOff x="-45202" y="0"/>
            <a:chExt cx="5753185" cy="2590800"/>
          </a:xfrm>
        </p:grpSpPr>
        <p:pic>
          <p:nvPicPr>
            <p:cNvPr id="310" name="ATLAS_Silver_White_MK.png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39082" y="0"/>
              <a:ext cx="5168901" cy="2590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13" name="Group 313"/>
            <p:cNvGrpSpPr/>
            <p:nvPr/>
          </p:nvGrpSpPr>
          <p:grpSpPr>
            <a:xfrm rot="20880000">
              <a:off x="13948" y="1201678"/>
              <a:ext cx="795338" cy="652599"/>
              <a:chOff x="0" y="0"/>
              <a:chExt cx="795337" cy="652597"/>
            </a:xfrm>
          </p:grpSpPr>
          <p:sp>
            <p:nvSpPr>
              <p:cNvPr id="312" name="Shape 312"/>
              <p:cNvSpPr/>
              <p:nvPr/>
            </p:nvSpPr>
            <p:spPr>
              <a:xfrm>
                <a:off x="38100" y="38167"/>
                <a:ext cx="719138" cy="576264"/>
              </a:xfrm>
              <a:prstGeom prst="rightArrow">
                <a:avLst>
                  <a:gd name="adj1" fmla="val 50000"/>
                  <a:gd name="adj2" fmla="val 31198"/>
                </a:avLst>
              </a:prstGeom>
              <a:solidFill>
                <a:srgbClr val="A8D6FF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40" marR="40640" fontAlgn="auto" hangingPunct="0">
                  <a:spcBef>
                    <a:spcPts val="0"/>
                  </a:spcBef>
                  <a:spcAft>
                    <a:spcPts val="0"/>
                  </a:spcAft>
                  <a:defRPr sz="16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600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11" name="Picture 310"/>
              <p:cNvPicPr>
                <a:picLocks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0"/>
                <a:ext cx="795338" cy="652598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326" name="Group 326"/>
          <p:cNvGrpSpPr/>
          <p:nvPr/>
        </p:nvGrpSpPr>
        <p:grpSpPr>
          <a:xfrm>
            <a:off x="38100" y="2799357"/>
            <a:ext cx="3090770" cy="3594062"/>
            <a:chOff x="-38100" y="-50800"/>
            <a:chExt cx="3090769" cy="3594060"/>
          </a:xfrm>
        </p:grpSpPr>
        <p:grpSp>
          <p:nvGrpSpPr>
            <p:cNvPr id="317" name="Group 317"/>
            <p:cNvGrpSpPr/>
            <p:nvPr/>
          </p:nvGrpSpPr>
          <p:grpSpPr>
            <a:xfrm>
              <a:off x="-38100" y="782042"/>
              <a:ext cx="2032000" cy="1987802"/>
              <a:chOff x="0" y="0"/>
              <a:chExt cx="2032000" cy="1987801"/>
            </a:xfrm>
          </p:grpSpPr>
          <p:pic>
            <p:nvPicPr>
              <p:cNvPr id="316" name="droppedImage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38100" y="38100"/>
                <a:ext cx="1955800" cy="1911602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315" name="Picture 314"/>
              <p:cNvPicPr>
                <a:picLocks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0"/>
                <a:ext cx="2032000" cy="1987802"/>
              </a:xfrm>
              <a:prstGeom prst="rect">
                <a:avLst/>
              </a:prstGeom>
              <a:effectLst/>
            </p:spPr>
          </p:pic>
        </p:grpSp>
        <p:grpSp>
          <p:nvGrpSpPr>
            <p:cNvPr id="320" name="Group 320"/>
            <p:cNvGrpSpPr/>
            <p:nvPr/>
          </p:nvGrpSpPr>
          <p:grpSpPr>
            <a:xfrm rot="1680000">
              <a:off x="1652521" y="1824227"/>
              <a:ext cx="939801" cy="724041"/>
              <a:chOff x="0" y="0"/>
              <a:chExt cx="939800" cy="724040"/>
            </a:xfrm>
          </p:grpSpPr>
          <p:sp>
            <p:nvSpPr>
              <p:cNvPr id="319" name="Shape 319"/>
              <p:cNvSpPr/>
              <p:nvPr/>
            </p:nvSpPr>
            <p:spPr>
              <a:xfrm>
                <a:off x="38100" y="38170"/>
                <a:ext cx="863601" cy="647701"/>
              </a:xfrm>
              <a:prstGeom prst="leftArrow">
                <a:avLst>
                  <a:gd name="adj1" fmla="val 50000"/>
                  <a:gd name="adj2" fmla="val 33333"/>
                </a:avLst>
              </a:prstGeom>
              <a:solidFill>
                <a:srgbClr val="A8D6FF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40" marR="40640" fontAlgn="auto" hangingPunct="0">
                  <a:spcBef>
                    <a:spcPts val="0"/>
                  </a:spcBef>
                  <a:spcAft>
                    <a:spcPts val="0"/>
                  </a:spcAft>
                  <a:defRPr sz="16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600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18" name="Picture 317"/>
              <p:cNvPicPr>
                <a:picLocks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0" y="-1"/>
                <a:ext cx="939801" cy="724042"/>
              </a:xfrm>
              <a:prstGeom prst="rect">
                <a:avLst/>
              </a:prstGeom>
              <a:effectLst/>
            </p:spPr>
          </p:pic>
        </p:grpSp>
        <p:pic>
          <p:nvPicPr>
            <p:cNvPr id="321" name="Picture 320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21120000">
              <a:off x="127000" y="2350516"/>
              <a:ext cx="1158008" cy="1117601"/>
            </a:xfrm>
            <a:prstGeom prst="rect">
              <a:avLst/>
            </a:prstGeom>
            <a:effectLst>
              <a:outerShdw blurRad="50800" dist="38100" dir="2700000" rotWithShape="0">
                <a:srgbClr val="000000">
                  <a:alpha val="43000"/>
                </a:srgbClr>
              </a:outerShdw>
            </a:effectLst>
          </p:spPr>
        </p:pic>
        <p:grpSp>
          <p:nvGrpSpPr>
            <p:cNvPr id="325" name="Group 325"/>
            <p:cNvGrpSpPr/>
            <p:nvPr/>
          </p:nvGrpSpPr>
          <p:grpSpPr>
            <a:xfrm>
              <a:off x="626969" y="-50801"/>
              <a:ext cx="2425701" cy="977304"/>
              <a:chOff x="-50800" y="-50800"/>
              <a:chExt cx="2425699" cy="977302"/>
            </a:xfrm>
          </p:grpSpPr>
          <p:pic>
            <p:nvPicPr>
              <p:cNvPr id="322" name="Picture 321"/>
              <p:cNvPicPr>
                <a:picLocks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-50800" y="-50800"/>
                <a:ext cx="2385244" cy="977303"/>
              </a:xfrm>
              <a:prstGeom prst="rect">
                <a:avLst/>
              </a:prstGeom>
              <a:effectLst/>
            </p:spPr>
          </p:pic>
          <p:sp>
            <p:nvSpPr>
              <p:cNvPr id="324" name="Shape 324"/>
              <p:cNvSpPr/>
              <p:nvPr/>
            </p:nvSpPr>
            <p:spPr>
              <a:xfrm>
                <a:off x="50110" y="70178"/>
                <a:ext cx="2324790" cy="55570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8100" tIns="38100" rIns="38100" bIns="38100" numCol="1" anchor="t">
                <a:noAutofit/>
              </a:bodyPr>
              <a:lstStyle>
                <a:lvl1pPr marL="49990" marR="49990" defTabSz="914400">
                  <a:buClr>
                    <a:srgbClr val="000000"/>
                  </a:buClr>
                  <a:buFont typeface="Arial"/>
                  <a:defRPr sz="1600" b="1">
                    <a:uFill>
                      <a:solidFill>
                        <a:srgbClr val="000000"/>
                      </a:solidFill>
                    </a:uFill>
                    <a:latin typeface="Candara"/>
                    <a:ea typeface="Candara"/>
                    <a:cs typeface="Candara"/>
                    <a:sym typeface="Candara"/>
                  </a:defRPr>
                </a:lvl1pPr>
              </a:lstStyle>
              <a:p>
                <a:pPr fontAlgn="auto" hangingPunct="0">
                  <a:spcBef>
                    <a:spcPts val="0"/>
                  </a:spcBef>
                  <a:spcAft>
                    <a:spcPts val="0"/>
                  </a:spcAft>
                </a:pPr>
                <a:r>
                  <a:rPr kern="0">
                    <a:solidFill>
                      <a:srgbClr val="000000"/>
                    </a:solidFill>
                  </a:rPr>
                  <a:t>Analyse van botsingen door promovendi</a:t>
                </a:r>
              </a:p>
            </p:txBody>
          </p:sp>
        </p:grpSp>
      </p:grpSp>
      <p:grpSp>
        <p:nvGrpSpPr>
          <p:cNvPr id="334" name="Group 334"/>
          <p:cNvGrpSpPr/>
          <p:nvPr/>
        </p:nvGrpSpPr>
        <p:grpSpPr>
          <a:xfrm>
            <a:off x="5541139" y="1918766"/>
            <a:ext cx="3463162" cy="4356622"/>
            <a:chOff x="-38100" y="-49245"/>
            <a:chExt cx="3463160" cy="4356621"/>
          </a:xfrm>
        </p:grpSpPr>
        <p:pic>
          <p:nvPicPr>
            <p:cNvPr id="327" name="JiveXML_0_00050-win_W-proj_YX-2006-10-16-08-37-06.png"/>
            <p:cNvPicPr>
              <a:picLocks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3998" y="933937"/>
              <a:ext cx="3421063" cy="3373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30" name="Group 330"/>
            <p:cNvGrpSpPr/>
            <p:nvPr/>
          </p:nvGrpSpPr>
          <p:grpSpPr>
            <a:xfrm>
              <a:off x="-38100" y="792650"/>
              <a:ext cx="3198873" cy="736601"/>
              <a:chOff x="0" y="0"/>
              <a:chExt cx="3198872" cy="736600"/>
            </a:xfrm>
          </p:grpSpPr>
          <p:sp>
            <p:nvSpPr>
              <p:cNvPr id="329" name="Shape 329"/>
              <p:cNvSpPr/>
              <p:nvPr/>
            </p:nvSpPr>
            <p:spPr>
              <a:xfrm>
                <a:off x="38100" y="38100"/>
                <a:ext cx="3122673" cy="660400"/>
              </a:xfrm>
              <a:prstGeom prst="rect">
                <a:avLst/>
              </a:prstGeom>
              <a:solidFill>
                <a:srgbClr val="D4FEFF"/>
              </a:solidFill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/>
              <a:p>
                <a:pPr marL="40640" marR="40640" algn="ctr" fontAlgn="auto" hangingPunct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 sz="1600" b="1" i="1">
                    <a:uFill>
                      <a:solidFill>
                        <a:srgbClr val="000000"/>
                      </a:solidFill>
                    </a:uFill>
                    <a:latin typeface="Candara"/>
                    <a:ea typeface="Candara"/>
                    <a:cs typeface="Candara"/>
                    <a:sym typeface="Candara"/>
                  </a:defRPr>
                </a:pPr>
                <a:r>
                  <a:rPr sz="1600" b="1" i="1" kern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ndara"/>
                    <a:ea typeface="Candara"/>
                    <a:cs typeface="Candara"/>
                    <a:sym typeface="Candara"/>
                  </a:rPr>
                  <a:t>Trigger systeem selecteert 600 Hz</a:t>
                </a:r>
              </a:p>
              <a:p>
                <a:pPr marL="40640" marR="40640" algn="ctr" fontAlgn="auto" hangingPunct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 sz="1600" b="1" i="1">
                    <a:uFill>
                      <a:solidFill>
                        <a:srgbClr val="000000"/>
                      </a:solidFill>
                    </a:uFill>
                    <a:latin typeface="Candara"/>
                    <a:ea typeface="Candara"/>
                    <a:cs typeface="Candara"/>
                    <a:sym typeface="Candara"/>
                  </a:defRPr>
                </a:pPr>
                <a:r>
                  <a:rPr sz="1600" b="1" i="1" kern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ndara"/>
                    <a:ea typeface="Candara"/>
                    <a:cs typeface="Candara"/>
                    <a:sym typeface="Candara"/>
                  </a:rPr>
                  <a:t>~ 1 GB/s data </a:t>
                </a:r>
              </a:p>
            </p:txBody>
          </p:sp>
          <p:pic>
            <p:nvPicPr>
              <p:cNvPr id="328" name="Picture 327"/>
              <p:cNvPicPr>
                <a:picLocks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0" y="0"/>
                <a:ext cx="3198873" cy="736600"/>
              </a:xfrm>
              <a:prstGeom prst="rect">
                <a:avLst/>
              </a:prstGeom>
              <a:effectLst/>
            </p:spPr>
          </p:pic>
        </p:grpSp>
        <p:grpSp>
          <p:nvGrpSpPr>
            <p:cNvPr id="333" name="Group 333"/>
            <p:cNvGrpSpPr/>
            <p:nvPr/>
          </p:nvGrpSpPr>
          <p:grpSpPr>
            <a:xfrm rot="20340000">
              <a:off x="970162" y="54022"/>
              <a:ext cx="724026" cy="796926"/>
              <a:chOff x="0" y="0"/>
              <a:chExt cx="724024" cy="796925"/>
            </a:xfrm>
          </p:grpSpPr>
          <p:sp>
            <p:nvSpPr>
              <p:cNvPr id="332" name="Shape 332"/>
              <p:cNvSpPr/>
              <p:nvPr/>
            </p:nvSpPr>
            <p:spPr>
              <a:xfrm>
                <a:off x="38162" y="38100"/>
                <a:ext cx="647701" cy="720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6200"/>
                    </a:moveTo>
                    <a:lnTo>
                      <a:pt x="5400" y="16200"/>
                    </a:lnTo>
                    <a:lnTo>
                      <a:pt x="5400" y="0"/>
                    </a:lnTo>
                    <a:lnTo>
                      <a:pt x="16200" y="0"/>
                    </a:lnTo>
                    <a:lnTo>
                      <a:pt x="16200" y="16200"/>
                    </a:lnTo>
                    <a:lnTo>
                      <a:pt x="21600" y="16200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A8D6FF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40" marR="40640" fontAlgn="auto" hangingPunct="0">
                  <a:spcBef>
                    <a:spcPts val="0"/>
                  </a:spcBef>
                  <a:spcAft>
                    <a:spcPts val="0"/>
                  </a:spcAft>
                  <a:defRPr sz="16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600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31" name="Picture 330"/>
              <p:cNvPicPr>
                <a:picLocks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0" y="0"/>
                <a:ext cx="724025" cy="796925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342" name="Group 342"/>
          <p:cNvGrpSpPr/>
          <p:nvPr/>
        </p:nvGrpSpPr>
        <p:grpSpPr>
          <a:xfrm>
            <a:off x="2759509" y="3987673"/>
            <a:ext cx="3685059" cy="2565529"/>
            <a:chOff x="0" y="-38099"/>
            <a:chExt cx="3685057" cy="2565528"/>
          </a:xfrm>
        </p:grpSpPr>
        <p:grpSp>
          <p:nvGrpSpPr>
            <p:cNvPr id="337" name="Group 337"/>
            <p:cNvGrpSpPr/>
            <p:nvPr/>
          </p:nvGrpSpPr>
          <p:grpSpPr>
            <a:xfrm rot="20400000">
              <a:off x="2645012" y="959684"/>
              <a:ext cx="944141" cy="727296"/>
              <a:chOff x="0" y="0"/>
              <a:chExt cx="944139" cy="727295"/>
            </a:xfrm>
          </p:grpSpPr>
          <p:sp>
            <p:nvSpPr>
              <p:cNvPr id="336" name="Shape 336"/>
              <p:cNvSpPr/>
              <p:nvPr/>
            </p:nvSpPr>
            <p:spPr>
              <a:xfrm>
                <a:off x="38100" y="38170"/>
                <a:ext cx="867940" cy="650956"/>
              </a:xfrm>
              <a:prstGeom prst="leftArrow">
                <a:avLst>
                  <a:gd name="adj1" fmla="val 50000"/>
                  <a:gd name="adj2" fmla="val 33167"/>
                </a:avLst>
              </a:prstGeom>
              <a:solidFill>
                <a:srgbClr val="A8D6FF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40" marR="40640" fontAlgn="auto" hangingPunct="0">
                  <a:spcBef>
                    <a:spcPts val="0"/>
                  </a:spcBef>
                  <a:spcAft>
                    <a:spcPts val="0"/>
                  </a:spcAft>
                  <a:defRPr sz="16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600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35" name="Picture 334"/>
              <p:cNvPicPr>
                <a:picLocks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0" y="-1"/>
                <a:ext cx="944140" cy="727297"/>
              </a:xfrm>
              <a:prstGeom prst="rect">
                <a:avLst/>
              </a:prstGeom>
              <a:effectLst/>
            </p:spPr>
          </p:pic>
        </p:grpSp>
        <p:grpSp>
          <p:nvGrpSpPr>
            <p:cNvPr id="340" name="Group 340"/>
            <p:cNvGrpSpPr/>
            <p:nvPr/>
          </p:nvGrpSpPr>
          <p:grpSpPr>
            <a:xfrm>
              <a:off x="63914" y="-38100"/>
              <a:ext cx="2552701" cy="2438400"/>
              <a:chOff x="0" y="0"/>
              <a:chExt cx="2552700" cy="2438400"/>
            </a:xfrm>
          </p:grpSpPr>
          <p:sp>
            <p:nvSpPr>
              <p:cNvPr id="339" name="Shape 339"/>
              <p:cNvSpPr/>
              <p:nvPr/>
            </p:nvSpPr>
            <p:spPr>
              <a:xfrm>
                <a:off x="38100" y="38100"/>
                <a:ext cx="2476500" cy="2362200"/>
              </a:xfrm>
              <a:prstGeom prst="roundRect">
                <a:avLst>
                  <a:gd name="adj" fmla="val 8065"/>
                </a:avLst>
              </a:prstGeom>
              <a:solidFill>
                <a:srgbClr val="D4E3FE"/>
              </a:solidFill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40" marR="40640" algn="ctr" fontAlgn="auto" hangingPunct="0">
                  <a:spcBef>
                    <a:spcPts val="0"/>
                  </a:spcBef>
                  <a:spcAft>
                    <a:spcPts val="0"/>
                  </a:spcAft>
                  <a:defRPr sz="1600" b="1" i="1">
                    <a:uFill>
                      <a:solidFill>
                        <a:srgbClr val="000000"/>
                      </a:solidFill>
                    </a:uFill>
                    <a:latin typeface="Candara"/>
                    <a:ea typeface="Candara"/>
                    <a:cs typeface="Candara"/>
                    <a:sym typeface="Candara"/>
                  </a:defRPr>
                </a:pPr>
                <a:r>
                  <a:rPr sz="1600" b="1" i="1" kern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ndara"/>
                    <a:ea typeface="Candara"/>
                    <a:cs typeface="Candara"/>
                    <a:sym typeface="Candara"/>
                  </a:rPr>
                  <a:t>Data distributie met </a:t>
                </a:r>
                <a:br>
                  <a:rPr sz="1600" b="1" i="1" kern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ndara"/>
                    <a:ea typeface="Candara"/>
                    <a:cs typeface="Candara"/>
                    <a:sym typeface="Candara"/>
                  </a:rPr>
                </a:br>
                <a:r>
                  <a:rPr sz="1600" b="1" i="1" kern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ndara"/>
                    <a:ea typeface="Candara"/>
                    <a:cs typeface="Candara"/>
                    <a:sym typeface="Candara"/>
                  </a:rPr>
                  <a:t>GRID computers</a:t>
                </a:r>
              </a:p>
              <a:p>
                <a:pPr marL="40640" marR="40640" fontAlgn="auto" hangingPunct="0">
                  <a:spcBef>
                    <a:spcPts val="0"/>
                  </a:spcBef>
                  <a:spcAft>
                    <a:spcPts val="0"/>
                  </a:spcAft>
                  <a:defRPr sz="16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600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endParaRPr>
              </a:p>
              <a:p>
                <a:pPr marL="40640" marR="40640" fontAlgn="auto" hangingPunct="0">
                  <a:spcBef>
                    <a:spcPts val="0"/>
                  </a:spcBef>
                  <a:spcAft>
                    <a:spcPts val="0"/>
                  </a:spcAft>
                  <a:defRPr sz="16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600" kern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ndara"/>
                    <a:ea typeface="Candara"/>
                    <a:cs typeface="Candara"/>
                    <a:sym typeface="Candara"/>
                  </a:rPr>
                  <a:t>Collisions characterised by event signature:</a:t>
                </a:r>
              </a:p>
              <a:p>
                <a:pPr marL="40640" marR="40640" lvl="1" indent="342900" fontAlgn="auto" hangingPunct="0">
                  <a:spcBef>
                    <a:spcPts val="0"/>
                  </a:spcBef>
                  <a:spcAft>
                    <a:spcPts val="0"/>
                  </a:spcAft>
                  <a:defRPr sz="16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600" kern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ndara"/>
                    <a:ea typeface="Candara"/>
                    <a:cs typeface="Candara"/>
                    <a:sym typeface="Candara"/>
                  </a:rPr>
                  <a:t>- </a:t>
                </a:r>
                <a:r>
                  <a:rPr sz="1200" kern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ndara"/>
                    <a:ea typeface="Candara"/>
                    <a:cs typeface="Candara"/>
                    <a:sym typeface="Candara"/>
                  </a:rPr>
                  <a:t>electronen</a:t>
                </a:r>
              </a:p>
              <a:p>
                <a:pPr marL="40640" marR="40640" lvl="1" indent="342900" fontAlgn="auto" hangingPunct="0">
                  <a:spcBef>
                    <a:spcPts val="0"/>
                  </a:spcBef>
                  <a:spcAft>
                    <a:spcPts val="0"/>
                  </a:spcAft>
                  <a:defRPr sz="16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200" kern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ndara"/>
                    <a:ea typeface="Candara"/>
                    <a:cs typeface="Candara"/>
                    <a:sym typeface="Candara"/>
                  </a:rPr>
                  <a:t>- muonen</a:t>
                </a:r>
              </a:p>
              <a:p>
                <a:pPr marL="40640" marR="40640" lvl="1" indent="342900" fontAlgn="auto" hangingPunct="0">
                  <a:spcBef>
                    <a:spcPts val="0"/>
                  </a:spcBef>
                  <a:spcAft>
                    <a:spcPts val="0"/>
                  </a:spcAft>
                  <a:defRPr sz="16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200" kern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ndara"/>
                    <a:ea typeface="Candara"/>
                    <a:cs typeface="Candara"/>
                    <a:sym typeface="Candara"/>
                  </a:rPr>
                  <a:t>- jets</a:t>
                </a:r>
                <a:endParaRPr sz="1600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endParaRPr>
              </a:p>
              <a:p>
                <a:pPr marL="40640" marR="40640" lvl="1" indent="342900" fontAlgn="auto" hangingPunct="0">
                  <a:spcBef>
                    <a:spcPts val="0"/>
                  </a:spcBef>
                  <a:spcAft>
                    <a:spcPts val="0"/>
                  </a:spcAft>
                  <a:defRPr sz="16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600" kern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ndara"/>
                    <a:ea typeface="Candara"/>
                    <a:cs typeface="Candara"/>
                    <a:sym typeface="Candara"/>
                  </a:rPr>
                  <a:t>-...</a:t>
                </a:r>
              </a:p>
            </p:txBody>
          </p:sp>
          <p:pic>
            <p:nvPicPr>
              <p:cNvPr id="338" name="Picture 337"/>
              <p:cNvPicPr>
                <a:picLocks/>
              </p:cNvPicPr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>
                <a:off x="0" y="0"/>
                <a:ext cx="2552700" cy="2438400"/>
              </a:xfrm>
              <a:prstGeom prst="rect">
                <a:avLst/>
              </a:prstGeom>
              <a:effectLst/>
            </p:spPr>
          </p:pic>
        </p:grpSp>
        <p:pic>
          <p:nvPicPr>
            <p:cNvPr id="341" name="gcc.png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0" y="727728"/>
              <a:ext cx="2699550" cy="1799701"/>
            </a:xfrm>
            <a:prstGeom prst="rect">
              <a:avLst/>
            </a:prstGeom>
            <a:ln w="9525" cap="flat">
              <a:noFill/>
              <a:round/>
            </a:ln>
            <a:effectLst/>
          </p:spPr>
        </p:pic>
      </p:grpSp>
      <p:sp>
        <p:nvSpPr>
          <p:cNvPr id="343" name="Shape 343"/>
          <p:cNvSpPr/>
          <p:nvPr/>
        </p:nvSpPr>
        <p:spPr>
          <a:xfrm>
            <a:off x="3175422" y="3510279"/>
            <a:ext cx="1876994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300">
                <a:solidFill>
                  <a:schemeClr val="accent2">
                    <a:satOff val="-4966"/>
                    <a:lumOff val="-10549"/>
                  </a:schemeClr>
                </a:solidFill>
              </a:defRPr>
            </a:lvl1pPr>
          </a:lstStyle>
          <a:p>
            <a:pPr defTabSz="457200" fontAlgn="auto" hangingPunct="0">
              <a:spcBef>
                <a:spcPts val="0"/>
              </a:spcBef>
              <a:spcAft>
                <a:spcPts val="0"/>
              </a:spcAft>
            </a:pPr>
            <a:r>
              <a:rPr kern="0">
                <a:solidFill>
                  <a:srgbClr val="C0504D">
                    <a:satOff val="-4966"/>
                    <a:lumOff val="-10549"/>
                  </a:srgbClr>
                </a:solidFill>
                <a:latin typeface="Calibri"/>
                <a:sym typeface="Calibri"/>
              </a:rPr>
              <a:t>and processing</a:t>
            </a:r>
          </a:p>
        </p:txBody>
      </p:sp>
    </p:spTree>
    <p:extLst>
      <p:ext uri="{BB962C8B-B14F-4D97-AF65-F5344CB8AC3E}">
        <p14:creationId xmlns:p14="http://schemas.microsoft.com/office/powerpoint/2010/main" val="113920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4" grpId="0" animBg="1" advAuto="0"/>
      <p:bldP spid="326" grpId="0" animBg="1" advAuto="0"/>
      <p:bldP spid="334" grpId="0" animBg="1" advAuto="0"/>
      <p:bldP spid="342" grpId="0" animBg="1" advAuto="0"/>
      <p:bldP spid="343" grpId="0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ikhef-PDP-presentation-2015-mod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1_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1_Nikhef-PDP-presentation-2015-minimal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latin typeface="+mj-lt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tns:customPropertyEditors xmlns:tns="http://schemas.microsoft.com/office/2006/customDocumentInformationPanel">
  <tns:showOnOpen>false</tns:showOnOpen>
  <tns:defaultPropertyEditorNamespace>Standard properties</tns:defaultPropertyEditorNamespace>
</tns:customPropertyEditors>
</file>

<file path=customXml/itemProps1.xml><?xml version="1.0" encoding="utf-8"?>
<ds:datastoreItem xmlns:ds="http://schemas.openxmlformats.org/officeDocument/2006/customXml" ds:itemID="{03338BC8-BBF3-4152-8114-248CD4A24091}">
  <ds:schemaRefs>
    <ds:schemaRef ds:uri="http://schemas.microsoft.com/office/2006/customDocumentInformationPan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Nikhef-PDP-presentation-2015-mod</Template>
  <TotalTime>17612</TotalTime>
  <Words>643</Words>
  <Application>Microsoft Office PowerPoint</Application>
  <PresentationFormat>On-screen Show (4:3)</PresentationFormat>
  <Paragraphs>158</Paragraphs>
  <Slides>30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Nikhef-PDP-presentation-2015-mod</vt:lpstr>
      <vt:lpstr>Default</vt:lpstr>
      <vt:lpstr>1_Default</vt:lpstr>
      <vt:lpstr>1_Nikhef-PDP-presentation-2015-minimal</vt:lpstr>
      <vt:lpstr>Showing More Big Data</vt:lpstr>
      <vt:lpstr>                            Nationaal instituut voor                                  subatomaire fysica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Detector to doctor ...</vt:lpstr>
      <vt:lpstr>PowerPoint Presentation</vt:lpstr>
      <vt:lpstr>PowerPoint Presentation</vt:lpstr>
      <vt:lpstr>Big ‘as in Large’ Data</vt:lpstr>
      <vt:lpstr>Shared e-Infrastructure</vt:lpstr>
      <vt:lpstr>Global data flows</vt:lpstr>
      <vt:lpstr>There’s always a network close to you</vt:lpstr>
      <vt:lpstr>PowerPoint Presentation</vt:lpstr>
      <vt:lpstr>The Flow of Data at Nikhef</vt:lpstr>
      <vt:lpstr>Batch processing – cluster setup</vt:lpstr>
      <vt:lpstr>Big Data Analytics for log analysis</vt:lpstr>
      <vt:lpstr>LogStash</vt:lpstr>
      <vt:lpstr>Analyse ‘by hand’: Kibana &amp; Lucene</vt:lpstr>
      <vt:lpstr>Challenges ahead!</vt:lpstr>
      <vt:lpstr>ELK Cluster and Interface</vt:lpstr>
      <vt:lpstr>Filled with data</vt:lpstr>
      <vt:lpstr>Filling it up: from 0 to ~ 500 million</vt:lpstr>
      <vt:lpstr>PowerPoint Presentation</vt:lpstr>
      <vt:lpstr>Queries and responses</vt:lpstr>
      <vt:lpstr>Processing batch logs</vt:lpstr>
      <vt:lpstr>Access services</vt:lpstr>
      <vt:lpstr>Your call!  Questions?</vt:lpstr>
    </vt:vector>
  </TitlesOfParts>
  <Company>Nikhef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DavidG</dc:creator>
  <cp:lastModifiedBy>DavidG</cp:lastModifiedBy>
  <cp:revision>294</cp:revision>
  <cp:lastPrinted>2010-12-15T16:14:10Z</cp:lastPrinted>
  <dcterms:created xsi:type="dcterms:W3CDTF">2015-04-16T09:37:22Z</dcterms:created>
  <dcterms:modified xsi:type="dcterms:W3CDTF">2016-09-07T16:06:15Z</dcterms:modified>
</cp:coreProperties>
</file>