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23"/>
  </p:notesMasterIdLst>
  <p:handoutMasterIdLst>
    <p:handoutMasterId r:id="rId24"/>
  </p:handoutMasterIdLst>
  <p:sldIdLst>
    <p:sldId id="266" r:id="rId3"/>
    <p:sldId id="256" r:id="rId4"/>
    <p:sldId id="258" r:id="rId5"/>
    <p:sldId id="278" r:id="rId6"/>
    <p:sldId id="259" r:id="rId7"/>
    <p:sldId id="260" r:id="rId8"/>
    <p:sldId id="267" r:id="rId9"/>
    <p:sldId id="268" r:id="rId10"/>
    <p:sldId id="257" r:id="rId11"/>
    <p:sldId id="265" r:id="rId12"/>
    <p:sldId id="270" r:id="rId13"/>
    <p:sldId id="261" r:id="rId14"/>
    <p:sldId id="271" r:id="rId15"/>
    <p:sldId id="272" r:id="rId16"/>
    <p:sldId id="277" r:id="rId17"/>
    <p:sldId id="273" r:id="rId18"/>
    <p:sldId id="269" r:id="rId19"/>
    <p:sldId id="274" r:id="rId20"/>
    <p:sldId id="275" r:id="rId21"/>
    <p:sldId id="276" r:id="rId22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19A"/>
    <a:srgbClr val="FFFF99"/>
    <a:srgbClr val="FFFFFF"/>
    <a:srgbClr val="A50021"/>
    <a:srgbClr val="CC0000"/>
    <a:srgbClr val="EAEAEA"/>
    <a:srgbClr val="F1A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743" autoAdjust="0"/>
    <p:restoredTop sz="88672" autoAdjust="0"/>
  </p:normalViewPr>
  <p:slideViewPr>
    <p:cSldViewPr>
      <p:cViewPr varScale="1">
        <p:scale>
          <a:sx n="63" d="100"/>
          <a:sy n="6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1CEA1-0510-4A39-931E-F6021D15A8A3}" type="datetimeFigureOut">
              <a:rPr lang="en-US" smtClean="0"/>
              <a:t>11/12/2008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11CBF-9B91-493E-8D24-DFE911BB8B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383"/>
            <a:ext cx="5435600" cy="44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044"/>
            <a:ext cx="2944283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21044"/>
            <a:ext cx="2944283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32D6410-DB0F-4613-9FF5-73D2CC1C9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H="1">
            <a:off x="0" y="600075"/>
            <a:ext cx="409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H="1">
            <a:off x="1047750" y="604838"/>
            <a:ext cx="8101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15" descr="NIKHEF-logo-flat-n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-17463"/>
            <a:ext cx="14525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pdpbw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74613"/>
            <a:ext cx="79216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EDDA32-5F46-459A-99C8-B57D6380F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03868-D120-448F-A32E-150881FA3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1907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198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72BA6-E5AA-46A9-8609-2D7AFABAB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1CED0-E342-4EC5-8511-F1695A60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7B43-DEA9-4A64-8131-756E6C5FB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F2229-043C-4C90-9048-D856DD986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04E3-8A98-40BE-9BA2-D623D8CD5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71165-7850-4670-ACF3-46348821E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77CF-0369-49A7-9442-B465F3271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5BF56-F086-4932-BC55-F7EC98DED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ABFA-264D-405C-BA04-B1E69DDA7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6F195-68A1-49FA-A5F0-E4BBDE545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74B90-3371-4D52-A4B2-D6C16B37C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D468-7B2F-4BFC-97CC-E27E2E0D7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1907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198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A261-DCC4-452F-9020-DC71F43F6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A4166-DBA9-4D48-A0BD-5E104DFDA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DA39-DD30-4D75-B652-8CE06D8B6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C698B-9FE4-4FA0-9153-D75AF75BE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9E0CF-08E6-4D0B-984C-F19B9AB7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C4293-C2AC-447B-8E35-9B889A61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5BD7E-A8FA-477F-9468-7C9C35DE9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A0F2-6B5F-414D-826C-6EA6B740F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597650"/>
            <a:ext cx="9144000" cy="3111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76200"/>
            <a:ext cx="7223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040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F1AF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604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solidFill>
                  <a:srgbClr val="F1AF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040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F1AF00"/>
                </a:solidFill>
              </a:defRPr>
            </a:lvl1pPr>
          </a:lstStyle>
          <a:p>
            <a:pPr>
              <a:defRPr/>
            </a:pPr>
            <a:fld id="{8758296E-3E58-4563-B134-86E357E57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3" name="Picture 15" descr="NIKHEF-logo-flat-nb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950" y="128588"/>
            <a:ext cx="7921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8" descr="pdpbw-smal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52500" y="168275"/>
            <a:ext cx="4318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B519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B519A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2B519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2B519A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B519A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B519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B519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B519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B519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3111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76200"/>
            <a:ext cx="7223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040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F1AF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604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solidFill>
                  <a:srgbClr val="F1AF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040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F1AF00"/>
                </a:solidFill>
              </a:defRPr>
            </a:lvl1pPr>
          </a:lstStyle>
          <a:p>
            <a:pPr>
              <a:defRPr/>
            </a:pPr>
            <a:fld id="{82F96C69-545A-450A-AF4E-151471131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 flipH="1">
            <a:off x="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8" name="Picture 11" descr="eugridpma-02v03trozo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67575" y="1905000"/>
            <a:ext cx="18764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2" descr="eugridpma-02v0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109538"/>
            <a:ext cx="990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rgbClr val="F1A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B519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B519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B519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B519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2B519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B519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B519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B519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B519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roj-lcg-security.web.cern.ch/proj-lcg-security/docs/LCG_Security_Guide.a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roj-lcg-security.web.cern.ch/proj-lcg-security/docs/LCG_Security_Guide.as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3" y="-298"/>
            <a:ext cx="9144033" cy="685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Availability For All Involved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4" descr="vostructure-eg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87684"/>
            <a:ext cx="6907213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472" y="714357"/>
            <a:ext cx="827249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are playing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Grid Space, and thus: who get attacked?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Organisations or Communities: you and your colleagues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000" b="1" kern="0" baseline="0" dirty="0" smtClean="0">
                <a:solidFill>
                  <a:srgbClr val="A50021"/>
                </a:solidFill>
                <a:latin typeface="+mn-lt"/>
              </a:rPr>
              <a:t>Resource</a:t>
            </a:r>
            <a:r>
              <a:rPr lang="en-GB" sz="2000" b="1" kern="0" dirty="0" smtClean="0">
                <a:solidFill>
                  <a:srgbClr val="A50021"/>
                </a:solidFill>
                <a:latin typeface="+mn-lt"/>
              </a:rPr>
              <a:t> Centres and Grid Services: </a:t>
            </a:r>
            <a:br>
              <a:rPr lang="en-GB" sz="2000" b="1" kern="0" dirty="0" smtClean="0">
                <a:solidFill>
                  <a:srgbClr val="A50021"/>
                </a:solidFill>
                <a:latin typeface="+mn-lt"/>
              </a:rPr>
            </a:br>
            <a:r>
              <a:rPr lang="en-GB" sz="2000" b="1" kern="0" dirty="0" smtClean="0">
                <a:solidFill>
                  <a:srgbClr val="A50021"/>
                </a:solidFill>
                <a:latin typeface="+mn-lt"/>
              </a:rPr>
              <a:t>CPU, Storage, Data base and service providers</a:t>
            </a:r>
            <a:br>
              <a:rPr lang="en-GB" sz="2000" b="1" kern="0" dirty="0" smtClean="0">
                <a:solidFill>
                  <a:srgbClr val="A50021"/>
                </a:solidFill>
                <a:latin typeface="+mn-lt"/>
              </a:rPr>
            </a:br>
            <a:r>
              <a:rPr lang="en-GB" sz="2000" b="1" kern="0" dirty="0" smtClean="0">
                <a:solidFill>
                  <a:srgbClr val="A50021"/>
                </a:solidFill>
                <a:latin typeface="+mn-lt"/>
              </a:rPr>
              <a:t>central services and coordination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i="1" dirty="0" smtClean="0"/>
              <a:t>‘Security means more than merely preventing unauthorised access.</a:t>
            </a:r>
          </a:p>
          <a:p>
            <a:pPr marL="0" indent="0">
              <a:buNone/>
            </a:pPr>
            <a:r>
              <a:rPr lang="en-GB" sz="2800" i="1" dirty="0" smtClean="0"/>
              <a:t/>
            </a:r>
            <a:br>
              <a:rPr lang="en-GB" sz="2800" i="1" dirty="0" smtClean="0"/>
            </a:br>
            <a:r>
              <a:rPr lang="en-GB" sz="2800" i="1" dirty="0" smtClean="0"/>
              <a:t>It is pro-actively concerned with maximising the availability and integrity of all the services and data that might be required by authorised users. </a:t>
            </a:r>
          </a:p>
          <a:p>
            <a:pPr marL="0" indent="0">
              <a:buNone/>
            </a:pPr>
            <a:endParaRPr lang="en-GB" sz="2800" i="1" dirty="0" smtClean="0"/>
          </a:p>
          <a:p>
            <a:pPr marL="0" indent="0">
              <a:buNone/>
            </a:pPr>
            <a:r>
              <a:rPr lang="en-GB" sz="2800" i="1" dirty="0" smtClean="0"/>
              <a:t>This Policy accordingly addresses the protection, confidentiality, integrity and availability of Resources and the Services running on them.’</a:t>
            </a:r>
            <a:endParaRPr lang="en-GB" sz="28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0100" y="6366711"/>
            <a:ext cx="8215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From: LCG Security and Availability Policy version 4.0c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Policies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484438" y="2909888"/>
            <a:ext cx="4373578" cy="1368425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 smtClean="0">
                <a:latin typeface="Arial" charset="0"/>
              </a:rPr>
              <a:t>Security and Availability Policy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6850" y="2843213"/>
            <a:ext cx="2139950" cy="15113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Site &amp; VO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Policies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55625" y="1343025"/>
            <a:ext cx="2447925" cy="12954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Certification 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Authorities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084888" y="1416050"/>
            <a:ext cx="2663825" cy="11509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Audit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Requirements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603625" y="1008063"/>
            <a:ext cx="2016125" cy="125095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Incident 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Response</a:t>
            </a:r>
          </a:p>
        </p:txBody>
      </p:sp>
      <p:cxnSp>
        <p:nvCxnSpPr>
          <p:cNvPr id="12" name="AutoShape 8"/>
          <p:cNvCxnSpPr>
            <a:cxnSpLocks noChangeShapeType="1"/>
            <a:stCxn id="8" idx="3"/>
            <a:endCxn id="7" idx="1"/>
          </p:cNvCxnSpPr>
          <p:nvPr/>
        </p:nvCxnSpPr>
        <p:spPr bwMode="auto">
          <a:xfrm rot="10800000" flipH="1">
            <a:off x="2147888" y="3594101"/>
            <a:ext cx="336550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" name="AutoShape 9"/>
          <p:cNvCxnSpPr>
            <a:cxnSpLocks noChangeShapeType="1"/>
            <a:stCxn id="9" idx="2"/>
            <a:endCxn id="7" idx="0"/>
          </p:cNvCxnSpPr>
          <p:nvPr/>
        </p:nvCxnSpPr>
        <p:spPr bwMode="auto">
          <a:xfrm rot="16200000" flipH="1">
            <a:off x="2923186" y="1332901"/>
            <a:ext cx="604441" cy="289163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" name="AutoShape 10"/>
          <p:cNvCxnSpPr>
            <a:cxnSpLocks noChangeShapeType="1"/>
            <a:stCxn id="11" idx="2"/>
            <a:endCxn id="7" idx="0"/>
          </p:cNvCxnSpPr>
          <p:nvPr/>
        </p:nvCxnSpPr>
        <p:spPr bwMode="auto">
          <a:xfrm rot="16200000" flipH="1">
            <a:off x="4230493" y="2640207"/>
            <a:ext cx="821928" cy="5953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1"/>
          <p:cNvCxnSpPr>
            <a:cxnSpLocks noChangeShapeType="1"/>
            <a:stCxn id="10" idx="2"/>
            <a:endCxn id="7" idx="0"/>
          </p:cNvCxnSpPr>
          <p:nvPr/>
        </p:nvCxnSpPr>
        <p:spPr bwMode="auto">
          <a:xfrm rot="16200000" flipH="1" flipV="1">
            <a:off x="5715104" y="1379244"/>
            <a:ext cx="657820" cy="274557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  <a:endCxn id="7" idx="3"/>
          </p:cNvCxnSpPr>
          <p:nvPr/>
        </p:nvCxnSpPr>
        <p:spPr bwMode="auto">
          <a:xfrm rot="10800000" flipV="1">
            <a:off x="6858016" y="3592513"/>
            <a:ext cx="288910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357158" y="4643446"/>
            <a:ext cx="3063875" cy="135572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User Registration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&amp; VO Management</a:t>
            </a:r>
          </a:p>
        </p:txBody>
      </p:sp>
      <p:cxnSp>
        <p:nvCxnSpPr>
          <p:cNvPr id="18" name="AutoShape 14"/>
          <p:cNvCxnSpPr>
            <a:cxnSpLocks noChangeShapeType="1"/>
            <a:stCxn id="7" idx="2"/>
            <a:endCxn id="17" idx="0"/>
          </p:cNvCxnSpPr>
          <p:nvPr/>
        </p:nvCxnSpPr>
        <p:spPr bwMode="auto">
          <a:xfrm rot="16200000" flipH="1" flipV="1">
            <a:off x="2927336" y="3069020"/>
            <a:ext cx="705652" cy="278213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9" name="AutoShape 16">
            <a:hlinkClick r:id="rId2"/>
          </p:cNvPr>
          <p:cNvSpPr>
            <a:spLocks noChangeArrowheads="1"/>
          </p:cNvSpPr>
          <p:nvPr/>
        </p:nvSpPr>
        <p:spPr bwMode="auto">
          <a:xfrm>
            <a:off x="5214942" y="4572008"/>
            <a:ext cx="3706812" cy="135255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Application Development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&amp; Network Admin Guide</a:t>
            </a:r>
          </a:p>
        </p:txBody>
      </p:sp>
      <p:cxnSp>
        <p:nvCxnSpPr>
          <p:cNvPr id="20" name="AutoShape 17"/>
          <p:cNvCxnSpPr>
            <a:cxnSpLocks noChangeShapeType="1"/>
            <a:stCxn id="7" idx="2"/>
            <a:endCxn id="19" idx="0"/>
          </p:cNvCxnSpPr>
          <p:nvPr/>
        </p:nvCxnSpPr>
        <p:spPr bwMode="auto">
          <a:xfrm rot="16200000" flipH="1">
            <a:off x="5552878" y="3225608"/>
            <a:ext cx="633817" cy="239712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6948488" y="2924175"/>
            <a:ext cx="2195512" cy="15113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2400">
                <a:latin typeface="Arial" charset="0"/>
              </a:rPr>
              <a:t>Grid &amp; VO</a:t>
            </a:r>
            <a:endParaRPr lang="en-US" sz="240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GB" sz="2400">
                <a:latin typeface="Arial" charset="0"/>
              </a:rPr>
              <a:t>AUPs</a:t>
            </a:r>
            <a:endParaRPr lang="en-US" sz="2400">
              <a:latin typeface="Arial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286116" y="5249884"/>
            <a:ext cx="2016125" cy="125095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 smtClean="0">
                <a:latin typeface="Arial" charset="0"/>
              </a:rPr>
              <a:t>Site </a:t>
            </a:r>
            <a:r>
              <a:rPr lang="en-US" sz="2400" dirty="0" err="1" smtClean="0">
                <a:latin typeface="Arial" charset="0"/>
              </a:rPr>
              <a:t>Oper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Procedures</a:t>
            </a:r>
            <a:endParaRPr lang="en-US" sz="2400" dirty="0">
              <a:latin typeface="Arial" charset="0"/>
            </a:endParaRPr>
          </a:p>
        </p:txBody>
      </p:sp>
      <p:cxnSp>
        <p:nvCxnSpPr>
          <p:cNvPr id="23" name="AutoShape 10"/>
          <p:cNvCxnSpPr>
            <a:cxnSpLocks noChangeShapeType="1"/>
            <a:stCxn id="7" idx="2"/>
            <a:endCxn id="22" idx="0"/>
          </p:cNvCxnSpPr>
          <p:nvPr/>
        </p:nvCxnSpPr>
        <p:spPr bwMode="auto">
          <a:xfrm rot="16200000" flipH="1" flipV="1">
            <a:off x="3911391" y="4490048"/>
            <a:ext cx="1142624" cy="37704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Acceptable Use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Protecting the Grid and Resource </a:t>
            </a:r>
            <a:r>
              <a:rPr lang="en-US" dirty="0" err="1" smtClean="0">
                <a:solidFill>
                  <a:srgbClr val="C00000"/>
                </a:solidFill>
              </a:rPr>
              <a:t>Centres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and tells you what you consent to: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Don’t do anything nasty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Your work stays within the scope of your VO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Report (potential) abuse or suspected account compromise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Grid is </a:t>
            </a:r>
            <a:r>
              <a:rPr lang="en-US" i="1" dirty="0" smtClean="0"/>
              <a:t>not </a:t>
            </a:r>
            <a:r>
              <a:rPr lang="en-US" dirty="0" smtClean="0"/>
              <a:t>a guaranteed resource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Registration and logged information is used only for</a:t>
            </a:r>
            <a:br>
              <a:rPr lang="en-US" dirty="0" smtClean="0"/>
            </a:br>
            <a:r>
              <a:rPr lang="en-US" i="1" dirty="0" smtClean="0"/>
              <a:t>administrative, operational, accounting, monitoring and security purposes</a:t>
            </a:r>
            <a:br>
              <a:rPr lang="en-US" i="1" dirty="0" smtClean="0"/>
            </a:br>
            <a:r>
              <a:rPr lang="en-US" i="1" dirty="0" smtClean="0"/>
              <a:t>may be disclosed to other organizations anywhere in the world for these purposes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You’re liable for the consequences of violating the AUP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429388" y="714356"/>
            <a:ext cx="2500298" cy="1534966"/>
            <a:chOff x="196850" y="1008063"/>
            <a:chExt cx="8947150" cy="5492771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484439" y="2909889"/>
              <a:ext cx="4373579" cy="1368424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600" dirty="0" smtClean="0">
                  <a:latin typeface="Arial" charset="0"/>
                </a:rPr>
                <a:t>Security and Availability Policy</a:t>
              </a:r>
              <a:endParaRPr lang="en-US" sz="600" dirty="0">
                <a:latin typeface="Arial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196850" y="2843213"/>
              <a:ext cx="2139950" cy="1511300"/>
            </a:xfrm>
            <a:prstGeom prst="vertic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600">
                  <a:latin typeface="Arial" charset="0"/>
                </a:rPr>
                <a:t>Site &amp; VO</a:t>
              </a:r>
            </a:p>
            <a:p>
              <a:pPr>
                <a:spcBef>
                  <a:spcPct val="0"/>
                </a:spcBef>
              </a:pPr>
              <a:r>
                <a:rPr lang="en-US" sz="600">
                  <a:latin typeface="Arial" charset="0"/>
                </a:rPr>
                <a:t>Policies</a:t>
              </a: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555625" y="1343025"/>
              <a:ext cx="2447925" cy="1295400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600">
                  <a:latin typeface="Arial" charset="0"/>
                </a:rPr>
                <a:t>Certification </a:t>
              </a:r>
            </a:p>
            <a:p>
              <a:pPr>
                <a:spcBef>
                  <a:spcPct val="0"/>
                </a:spcBef>
              </a:pPr>
              <a:r>
                <a:rPr lang="en-US" sz="600">
                  <a:latin typeface="Arial" charset="0"/>
                </a:rPr>
                <a:t>Authorities</a:t>
              </a: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6084888" y="1416050"/>
              <a:ext cx="2663825" cy="1150938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600" dirty="0">
                  <a:latin typeface="Arial" charset="0"/>
                </a:rPr>
                <a:t>Audit</a:t>
              </a:r>
            </a:p>
            <a:p>
              <a:pPr>
                <a:spcBef>
                  <a:spcPct val="0"/>
                </a:spcBef>
              </a:pPr>
              <a:r>
                <a:rPr lang="en-US" sz="600" dirty="0">
                  <a:latin typeface="Arial" charset="0"/>
                </a:rPr>
                <a:t>Requirements</a:t>
              </a: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3603625" y="1008063"/>
              <a:ext cx="2016125" cy="1250950"/>
            </a:xfrm>
            <a:prstGeom prst="vertic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600">
                  <a:latin typeface="Arial" charset="0"/>
                </a:rPr>
                <a:t>Incident </a:t>
              </a:r>
            </a:p>
            <a:p>
              <a:pPr>
                <a:spcBef>
                  <a:spcPct val="0"/>
                </a:spcBef>
              </a:pPr>
              <a:r>
                <a:rPr lang="en-US" sz="600">
                  <a:latin typeface="Arial" charset="0"/>
                </a:rPr>
                <a:t>Response</a:t>
              </a:r>
            </a:p>
          </p:txBody>
        </p:sp>
        <p:cxnSp>
          <p:nvCxnSpPr>
            <p:cNvPr id="12" name="AutoShape 8"/>
            <p:cNvCxnSpPr>
              <a:cxnSpLocks noChangeShapeType="1"/>
              <a:stCxn id="8" idx="3"/>
              <a:endCxn id="7" idx="1"/>
            </p:cNvCxnSpPr>
            <p:nvPr/>
          </p:nvCxnSpPr>
          <p:spPr bwMode="auto">
            <a:xfrm rot="10800000" flipH="1">
              <a:off x="2147888" y="3594101"/>
              <a:ext cx="336550" cy="476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3" name="AutoShape 9"/>
            <p:cNvCxnSpPr>
              <a:cxnSpLocks noChangeShapeType="1"/>
              <a:stCxn id="9" idx="2"/>
              <a:endCxn id="7" idx="0"/>
            </p:cNvCxnSpPr>
            <p:nvPr/>
          </p:nvCxnSpPr>
          <p:spPr bwMode="auto">
            <a:xfrm rot="16200000" flipH="1">
              <a:off x="2923186" y="1332901"/>
              <a:ext cx="604441" cy="2891639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" name="AutoShape 10"/>
            <p:cNvCxnSpPr>
              <a:cxnSpLocks noChangeShapeType="1"/>
              <a:stCxn id="11" idx="2"/>
              <a:endCxn id="7" idx="0"/>
            </p:cNvCxnSpPr>
            <p:nvPr/>
          </p:nvCxnSpPr>
          <p:spPr bwMode="auto">
            <a:xfrm rot="16200000" flipH="1">
              <a:off x="4230493" y="2640207"/>
              <a:ext cx="821928" cy="59539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1"/>
            <p:cNvCxnSpPr>
              <a:cxnSpLocks noChangeShapeType="1"/>
              <a:stCxn id="10" idx="2"/>
              <a:endCxn id="7" idx="0"/>
            </p:cNvCxnSpPr>
            <p:nvPr/>
          </p:nvCxnSpPr>
          <p:spPr bwMode="auto">
            <a:xfrm rot="16200000" flipH="1" flipV="1">
              <a:off x="5715104" y="1379244"/>
              <a:ext cx="657820" cy="274557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2"/>
            <p:cNvCxnSpPr>
              <a:cxnSpLocks noChangeShapeType="1"/>
              <a:endCxn id="7" idx="3"/>
            </p:cNvCxnSpPr>
            <p:nvPr/>
          </p:nvCxnSpPr>
          <p:spPr bwMode="auto">
            <a:xfrm rot="10800000" flipV="1">
              <a:off x="6858014" y="3592514"/>
              <a:ext cx="288908" cy="1589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357158" y="4643446"/>
              <a:ext cx="3063875" cy="1355725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600">
                  <a:latin typeface="Arial" charset="0"/>
                </a:rPr>
                <a:t>User Registration </a:t>
              </a:r>
              <a:br>
                <a:rPr lang="en-US" sz="600">
                  <a:latin typeface="Arial" charset="0"/>
                </a:rPr>
              </a:br>
              <a:r>
                <a:rPr lang="en-US" sz="600">
                  <a:latin typeface="Arial" charset="0"/>
                </a:rPr>
                <a:t>&amp; VO Management</a:t>
              </a:r>
            </a:p>
          </p:txBody>
        </p:sp>
        <p:cxnSp>
          <p:nvCxnSpPr>
            <p:cNvPr id="18" name="AutoShape 14"/>
            <p:cNvCxnSpPr>
              <a:cxnSpLocks noChangeShapeType="1"/>
              <a:stCxn id="7" idx="2"/>
              <a:endCxn id="17" idx="0"/>
            </p:cNvCxnSpPr>
            <p:nvPr/>
          </p:nvCxnSpPr>
          <p:spPr bwMode="auto">
            <a:xfrm rot="16200000" flipH="1" flipV="1">
              <a:off x="2927336" y="3069020"/>
              <a:ext cx="705652" cy="278213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9" name="AutoShape 1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214942" y="4572008"/>
              <a:ext cx="3706812" cy="1352550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600">
                  <a:latin typeface="Arial" charset="0"/>
                </a:rPr>
                <a:t>Application Development</a:t>
              </a:r>
            </a:p>
            <a:p>
              <a:pPr>
                <a:spcBef>
                  <a:spcPct val="0"/>
                </a:spcBef>
              </a:pPr>
              <a:r>
                <a:rPr lang="en-US" sz="600">
                  <a:latin typeface="Arial" charset="0"/>
                </a:rPr>
                <a:t>&amp; Network Admin Guide</a:t>
              </a:r>
            </a:p>
          </p:txBody>
        </p:sp>
        <p:cxnSp>
          <p:nvCxnSpPr>
            <p:cNvPr id="20" name="AutoShape 17"/>
            <p:cNvCxnSpPr>
              <a:cxnSpLocks noChangeShapeType="1"/>
              <a:stCxn id="7" idx="2"/>
              <a:endCxn id="19" idx="0"/>
            </p:cNvCxnSpPr>
            <p:nvPr/>
          </p:nvCxnSpPr>
          <p:spPr bwMode="auto">
            <a:xfrm rot="16200000" flipH="1">
              <a:off x="5552878" y="3225608"/>
              <a:ext cx="633817" cy="239712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6948488" y="2924175"/>
              <a:ext cx="2195512" cy="1511300"/>
            </a:xfrm>
            <a:prstGeom prst="verticalScroll">
              <a:avLst>
                <a:gd name="adj" fmla="val 125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GB" sz="600" dirty="0">
                  <a:latin typeface="Arial" charset="0"/>
                </a:rPr>
                <a:t>Grid &amp; VO</a:t>
              </a:r>
              <a:endParaRPr lang="en-US" sz="600" dirty="0">
                <a:latin typeface="Arial" charset="0"/>
              </a:endParaRPr>
            </a:p>
            <a:p>
              <a:pPr>
                <a:spcBef>
                  <a:spcPct val="0"/>
                </a:spcBef>
              </a:pPr>
              <a:r>
                <a:rPr lang="en-GB" sz="600" dirty="0">
                  <a:latin typeface="Arial" charset="0"/>
                </a:rPr>
                <a:t>AUPs</a:t>
              </a:r>
              <a:endParaRPr lang="en-US" sz="600" dirty="0">
                <a:latin typeface="Arial" charset="0"/>
              </a:endParaRP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3286116" y="5249884"/>
              <a:ext cx="2016125" cy="1250950"/>
            </a:xfrm>
            <a:prstGeom prst="vertic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600" dirty="0" smtClean="0">
                  <a:latin typeface="Arial" charset="0"/>
                </a:rPr>
                <a:t>Site </a:t>
              </a:r>
              <a:r>
                <a:rPr lang="en-US" sz="600" dirty="0" err="1" smtClean="0">
                  <a:latin typeface="Arial" charset="0"/>
                </a:rPr>
                <a:t>Oper</a:t>
              </a:r>
              <a:r>
                <a:rPr lang="en-US" sz="600" dirty="0" smtClean="0">
                  <a:latin typeface="Arial" charset="0"/>
                </a:rPr>
                <a:t>.</a:t>
              </a:r>
            </a:p>
            <a:p>
              <a:pPr>
                <a:spcBef>
                  <a:spcPct val="0"/>
                </a:spcBef>
              </a:pPr>
              <a:r>
                <a:rPr lang="en-US" sz="600" dirty="0" smtClean="0"/>
                <a:t>Procedures</a:t>
              </a:r>
              <a:endParaRPr lang="en-US" sz="600" dirty="0">
                <a:latin typeface="Arial" charset="0"/>
              </a:endParaRPr>
            </a:p>
          </p:txBody>
        </p:sp>
        <p:cxnSp>
          <p:nvCxnSpPr>
            <p:cNvPr id="23" name="AutoShape 10"/>
            <p:cNvCxnSpPr>
              <a:cxnSpLocks noChangeShapeType="1"/>
              <a:stCxn id="7" idx="2"/>
              <a:endCxn id="22" idx="0"/>
            </p:cNvCxnSpPr>
            <p:nvPr/>
          </p:nvCxnSpPr>
          <p:spPr bwMode="auto">
            <a:xfrm rot="16200000" flipH="1" flipV="1">
              <a:off x="3911391" y="4490048"/>
              <a:ext cx="1142624" cy="37704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Who Are You,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You already got a ‘digital certificate’</a:t>
            </a:r>
          </a:p>
          <a:p>
            <a:r>
              <a:rPr lang="en-US" dirty="0" smtClean="0"/>
              <a:t>A digital passport: it says who you are, not where you can go</a:t>
            </a:r>
          </a:p>
          <a:p>
            <a:r>
              <a:rPr lang="en-US" dirty="0" smtClean="0"/>
              <a:t>Technically called ‘X.509 identity certificate’</a:t>
            </a:r>
          </a:p>
          <a:p>
            <a:r>
              <a:rPr lang="en-US" dirty="0" smtClean="0"/>
              <a:t>Digitally signed by a ‘certification authority’</a:t>
            </a:r>
          </a:p>
          <a:p>
            <a:r>
              <a:rPr lang="en-US" dirty="0" smtClean="0"/>
              <a:t>Contains: your name, and a unique name in the world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612942" y="3214686"/>
            <a:ext cx="5531058" cy="3242612"/>
            <a:chOff x="1367012" y="1807487"/>
            <a:chExt cx="7776988" cy="4559300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367012" y="1807487"/>
              <a:ext cx="6169898" cy="455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39725" marR="0" lvl="0" indent="-339725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B519A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 X.509 Certificate contains:</a:t>
              </a:r>
            </a:p>
            <a:p>
              <a:pPr marL="739775" marR="0" lvl="1" indent="-282575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2B519A"/>
                  </a:solidFill>
                  <a:effectLst/>
                  <a:uLnTx/>
                  <a:uFillTx/>
                  <a:latin typeface="+mn-lt"/>
                </a:rPr>
                <a:t>owner’s public key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B519A"/>
                  </a:solidFill>
                  <a:effectLst/>
                  <a:uLnTx/>
                  <a:uFillTx/>
                  <a:latin typeface="+mn-lt"/>
                </a:rPr>
                <a:t>;</a:t>
              </a:r>
            </a:p>
            <a:p>
              <a:pPr marL="739775" marR="0" lvl="1" indent="-282575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2B519A"/>
                  </a:solidFill>
                  <a:effectLst/>
                  <a:uLnTx/>
                  <a:uFillTx/>
                  <a:latin typeface="+mn-lt"/>
                </a:rPr>
                <a:t>identity of the owner;</a:t>
              </a:r>
            </a:p>
            <a:p>
              <a:pPr marL="739775" marR="0" lvl="1" indent="-282575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+mn-lt"/>
              </a:endParaRPr>
            </a:p>
            <a:p>
              <a:pPr marL="739775" marR="0" lvl="1" indent="-282575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2B519A"/>
                  </a:solidFill>
                  <a:effectLst/>
                  <a:uLnTx/>
                  <a:uFillTx/>
                  <a:latin typeface="+mn-lt"/>
                </a:rPr>
                <a:t>info on the CA;</a:t>
              </a:r>
            </a:p>
            <a:p>
              <a:pPr marL="739775" marR="0" lvl="1" indent="-282575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2B519A"/>
                  </a:solidFill>
                  <a:effectLst/>
                  <a:uLnTx/>
                  <a:uFillTx/>
                  <a:latin typeface="+mn-lt"/>
                </a:rPr>
                <a:t>time of validity;</a:t>
              </a:r>
            </a:p>
            <a:p>
              <a:pPr marL="739775" marR="0" lvl="1" indent="-282575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+mn-lt"/>
              </a:endParaRPr>
            </a:p>
            <a:p>
              <a:pPr marL="739775" marR="0" lvl="1" indent="-282575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+mn-lt"/>
              </a:endParaRPr>
            </a:p>
            <a:p>
              <a:pPr marL="739775" marR="0" lvl="1" indent="-282575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2B519A"/>
                  </a:solidFill>
                  <a:effectLst/>
                  <a:uLnTx/>
                  <a:uFillTx/>
                  <a:latin typeface="+mn-lt"/>
                </a:rPr>
                <a:t>Serial number;</a:t>
              </a:r>
            </a:p>
            <a:p>
              <a:pPr marL="739775" marR="0" lvl="1" indent="-282575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2B519A"/>
                  </a:solidFill>
                  <a:effectLst/>
                  <a:uLnTx/>
                  <a:uFillTx/>
                  <a:latin typeface="+mn-lt"/>
                </a:rPr>
                <a:t>digital signature of the CA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+mn-lt"/>
              </a:endParaRPr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984500" y="1901825"/>
              <a:ext cx="6159500" cy="4333875"/>
              <a:chOff x="1880" y="980"/>
              <a:chExt cx="3880" cy="2948"/>
            </a:xfrm>
          </p:grpSpPr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3422" y="1264"/>
                <a:ext cx="2231" cy="2632"/>
              </a:xfrm>
              <a:prstGeom prst="rect">
                <a:avLst/>
              </a:prstGeom>
              <a:solidFill>
                <a:srgbClr val="FFCC99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3485" y="1418"/>
                <a:ext cx="2105" cy="353"/>
              </a:xfrm>
              <a:prstGeom prst="rect">
                <a:avLst/>
              </a:prstGeom>
              <a:solidFill>
                <a:srgbClr val="00FF00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CC00"/>
                  </a:buClr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Public key</a:t>
                </a: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3485" y="1800"/>
                <a:ext cx="2105" cy="2046"/>
              </a:xfrm>
              <a:prstGeom prst="rect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FFCC00"/>
                  </a:buClr>
                  <a:buFontTx/>
                  <a:buNone/>
                </a:pPr>
                <a:r>
                  <a:rPr 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Subject:</a:t>
                </a:r>
                <a:r>
                  <a:rPr lang="pt-BR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C=CH, O=CERN, OU=GRID, CN=Andrea Sciaba 8968</a:t>
                </a:r>
              </a:p>
              <a:p>
                <a:pPr>
                  <a:spcBef>
                    <a:spcPct val="50000"/>
                  </a:spcBef>
                  <a:buClr>
                    <a:srgbClr val="FFCC00"/>
                  </a:buClr>
                  <a:buFontTx/>
                  <a:buNone/>
                </a:pPr>
                <a:r>
                  <a:rPr lang="pt-BR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Issuer: C=CH, O=CERN, OU=GRID, CN=CERN CA</a:t>
                </a:r>
              </a:p>
              <a:p>
                <a:pPr>
                  <a:spcBef>
                    <a:spcPct val="50000"/>
                  </a:spcBef>
                  <a:buClr>
                    <a:srgbClr val="FFCC00"/>
                  </a:buClr>
                  <a:buFontTx/>
                  <a:buNone/>
                </a:pPr>
                <a:r>
                  <a:rPr lang="pt-BR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Expiration date: </a:t>
                </a:r>
                <a:r>
                  <a:rPr 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Aug 26 08:08:14 2005 GMT</a:t>
                </a:r>
              </a:p>
              <a:p>
                <a:pPr>
                  <a:spcBef>
                    <a:spcPct val="50000"/>
                  </a:spcBef>
                  <a:buClr>
                    <a:srgbClr val="FFCC00"/>
                  </a:buClr>
                  <a:buFontTx/>
                  <a:buNone/>
                </a:pPr>
                <a:r>
                  <a:rPr 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Serial number: 625 (0x271)</a:t>
                </a:r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3485" y="3492"/>
                <a:ext cx="2105" cy="353"/>
              </a:xfrm>
              <a:prstGeom prst="rect">
                <a:avLst/>
              </a:prstGeom>
              <a:solidFill>
                <a:srgbClr val="00FFF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CC00"/>
                  </a:buClr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CA Digital signature</a:t>
                </a: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96" y="980"/>
                <a:ext cx="1994" cy="2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FFCC00"/>
                  </a:buClr>
                  <a:buFontTx/>
                  <a:buNone/>
                </a:pPr>
                <a:endParaRPr lang="en-US" sz="1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>
                <a:off x="2096" y="1572"/>
                <a:ext cx="1150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3246" y="1192"/>
                <a:ext cx="2514" cy="732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3134" y="1736"/>
                <a:ext cx="2514" cy="600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3254" y="2280"/>
                <a:ext cx="2336" cy="504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>
                <a:off x="3318" y="2648"/>
                <a:ext cx="2336" cy="504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3326" y="2960"/>
                <a:ext cx="2336" cy="504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3294" y="3273"/>
                <a:ext cx="2416" cy="655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2248" y="2032"/>
                <a:ext cx="88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1880" y="2564"/>
                <a:ext cx="1342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1880" y="2960"/>
                <a:ext cx="137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V="1">
                <a:off x="1880" y="3249"/>
                <a:ext cx="1366" cy="191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flipV="1">
                <a:off x="2592" y="3648"/>
                <a:ext cx="654" cy="24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14282" y="4143380"/>
            <a:ext cx="3286148" cy="1569660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You prove possession by a ‘private key’ that only you know to sign transactions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By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private key MUST be protected by a pass phrase</a:t>
            </a:r>
          </a:p>
          <a:p>
            <a:pPr lvl="1"/>
            <a:r>
              <a:rPr lang="en-US" dirty="0" smtClean="0"/>
              <a:t>Like ‘</a:t>
            </a:r>
            <a:r>
              <a:rPr lang="en-US" dirty="0" err="1" smtClean="0"/>
              <a:t>gRatJESolleSB&amp;E</a:t>
            </a:r>
            <a:r>
              <a:rPr lang="en-US" dirty="0" smtClean="0"/>
              <a:t>’, or ‘</a:t>
            </a:r>
            <a:r>
              <a:rPr lang="en-US" dirty="0" err="1" smtClean="0"/>
              <a:t>o~gemds!oniE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But </a:t>
            </a:r>
          </a:p>
          <a:p>
            <a:pPr lvl="1"/>
            <a:r>
              <a:rPr lang="en-US" dirty="0" smtClean="0"/>
              <a:t>You don’t want to type that every few seconds</a:t>
            </a:r>
          </a:p>
          <a:p>
            <a:pPr lvl="1"/>
            <a:r>
              <a:rPr lang="en-US" dirty="0" smtClean="0"/>
              <a:t>The broker has to work on your behalf</a:t>
            </a:r>
          </a:p>
          <a:p>
            <a:pPr lvl="1"/>
            <a:r>
              <a:rPr lang="en-US" dirty="0" smtClean="0"/>
              <a:t>Password-less, short-lived, proxy certificates: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Picture 4" descr="proxychain-cnt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429000"/>
            <a:ext cx="8854616" cy="3000396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Attached to your passport are ‘Visa’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Grid ‘visa’ are issues by your community (VO)</a:t>
            </a:r>
          </a:p>
          <a:p>
            <a:r>
              <a:rPr lang="en-US" dirty="0" smtClean="0"/>
              <a:t>Technically called ‘VOMS Attribute Certificates’</a:t>
            </a:r>
          </a:p>
          <a:p>
            <a:r>
              <a:rPr lang="en-US" dirty="0" smtClean="0"/>
              <a:t>Digitally signed by the community server</a:t>
            </a:r>
          </a:p>
          <a:p>
            <a:r>
              <a:rPr lang="en-US" dirty="0" smtClean="0"/>
              <a:t>Contains: your roles and group memberships</a:t>
            </a:r>
          </a:p>
          <a:p>
            <a:r>
              <a:rPr lang="en-US" dirty="0" smtClean="0"/>
              <a:t>Bound to your passport (“X.509”) distinguished name</a:t>
            </a:r>
          </a:p>
          <a:p>
            <a:r>
              <a:rPr lang="en-US" dirty="0" smtClean="0"/>
              <a:t>Embedded in your temporary </a:t>
            </a:r>
            <a:r>
              <a:rPr lang="en-US" i="1" dirty="0" smtClean="0"/>
              <a:t>proxy certificate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5857884" y="4286256"/>
            <a:ext cx="2800350" cy="1487488"/>
            <a:chOff x="738" y="3143"/>
            <a:chExt cx="853" cy="618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320" y="3491"/>
              <a:ext cx="169" cy="273"/>
              <a:chOff x="3557" y="2208"/>
              <a:chExt cx="988" cy="1416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3824" y="2689"/>
                <a:ext cx="721" cy="935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376" y="935"/>
                  </a:cxn>
                  <a:cxn ang="0">
                    <a:pos x="501" y="752"/>
                  </a:cxn>
                  <a:cxn ang="0">
                    <a:pos x="721" y="742"/>
                  </a:cxn>
                  <a:cxn ang="0">
                    <a:pos x="297" y="0"/>
                  </a:cxn>
                  <a:cxn ang="0">
                    <a:pos x="0" y="151"/>
                  </a:cxn>
                </a:cxnLst>
                <a:rect l="0" t="0" r="r" b="b"/>
                <a:pathLst>
                  <a:path w="721" h="935">
                    <a:moveTo>
                      <a:pt x="0" y="151"/>
                    </a:moveTo>
                    <a:lnTo>
                      <a:pt x="376" y="935"/>
                    </a:lnTo>
                    <a:lnTo>
                      <a:pt x="501" y="752"/>
                    </a:lnTo>
                    <a:lnTo>
                      <a:pt x="721" y="742"/>
                    </a:lnTo>
                    <a:lnTo>
                      <a:pt x="297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4001" y="2809"/>
                <a:ext cx="157" cy="575"/>
              </a:xfrm>
              <a:custGeom>
                <a:avLst/>
                <a:gdLst/>
                <a:ahLst/>
                <a:cxnLst>
                  <a:cxn ang="0">
                    <a:pos x="157" y="16"/>
                  </a:cxn>
                  <a:cxn ang="0">
                    <a:pos x="84" y="575"/>
                  </a:cxn>
                  <a:cxn ang="0">
                    <a:pos x="0" y="402"/>
                  </a:cxn>
                  <a:cxn ang="0">
                    <a:pos x="84" y="0"/>
                  </a:cxn>
                  <a:cxn ang="0">
                    <a:pos x="157" y="16"/>
                  </a:cxn>
                </a:cxnLst>
                <a:rect l="0" t="0" r="r" b="b"/>
                <a:pathLst>
                  <a:path w="157" h="575">
                    <a:moveTo>
                      <a:pt x="157" y="16"/>
                    </a:moveTo>
                    <a:lnTo>
                      <a:pt x="84" y="575"/>
                    </a:lnTo>
                    <a:lnTo>
                      <a:pt x="0" y="402"/>
                    </a:lnTo>
                    <a:lnTo>
                      <a:pt x="84" y="0"/>
                    </a:lnTo>
                    <a:lnTo>
                      <a:pt x="157" y="16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4095" y="2799"/>
                <a:ext cx="126" cy="125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3557" y="2725"/>
                <a:ext cx="570" cy="878"/>
              </a:xfrm>
              <a:custGeom>
                <a:avLst/>
                <a:gdLst/>
                <a:ahLst/>
                <a:cxnLst>
                  <a:cxn ang="0">
                    <a:pos x="570" y="84"/>
                  </a:cxn>
                  <a:cxn ang="0">
                    <a:pos x="402" y="878"/>
                  </a:cxn>
                  <a:cxn ang="0">
                    <a:pos x="235" y="711"/>
                  </a:cxn>
                  <a:cxn ang="0">
                    <a:pos x="0" y="779"/>
                  </a:cxn>
                  <a:cxn ang="0">
                    <a:pos x="267" y="0"/>
                  </a:cxn>
                  <a:cxn ang="0">
                    <a:pos x="570" y="84"/>
                  </a:cxn>
                </a:cxnLst>
                <a:rect l="0" t="0" r="r" b="b"/>
                <a:pathLst>
                  <a:path w="570" h="878">
                    <a:moveTo>
                      <a:pt x="570" y="84"/>
                    </a:moveTo>
                    <a:lnTo>
                      <a:pt x="402" y="878"/>
                    </a:lnTo>
                    <a:lnTo>
                      <a:pt x="235" y="711"/>
                    </a:lnTo>
                    <a:lnTo>
                      <a:pt x="0" y="779"/>
                    </a:lnTo>
                    <a:lnTo>
                      <a:pt x="267" y="0"/>
                    </a:lnTo>
                    <a:lnTo>
                      <a:pt x="570" y="84"/>
                    </a:lnTo>
                    <a:close/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3792" y="2783"/>
                <a:ext cx="126" cy="125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0"/>
              <p:cNvSpPr>
                <a:spLocks noChangeArrowheads="1"/>
              </p:cNvSpPr>
              <p:nvPr/>
            </p:nvSpPr>
            <p:spPr bwMode="auto">
              <a:xfrm>
                <a:off x="3876" y="2825"/>
                <a:ext cx="125" cy="125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Oval 11"/>
              <p:cNvSpPr>
                <a:spLocks noChangeArrowheads="1"/>
              </p:cNvSpPr>
              <p:nvPr/>
            </p:nvSpPr>
            <p:spPr bwMode="auto">
              <a:xfrm>
                <a:off x="3980" y="2835"/>
                <a:ext cx="126" cy="126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Oval 12"/>
              <p:cNvSpPr>
                <a:spLocks noChangeArrowheads="1"/>
              </p:cNvSpPr>
              <p:nvPr/>
            </p:nvSpPr>
            <p:spPr bwMode="auto">
              <a:xfrm>
                <a:off x="4153" y="2302"/>
                <a:ext cx="130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4153" y="2302"/>
                <a:ext cx="130" cy="131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1"/>
                  </a:cxn>
                  <a:cxn ang="0">
                    <a:pos x="104" y="26"/>
                  </a:cxn>
                  <a:cxn ang="0">
                    <a:pos x="120" y="37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09" y="99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8" y="126"/>
                  </a:cxn>
                  <a:cxn ang="0">
                    <a:pos x="47" y="120"/>
                  </a:cxn>
                  <a:cxn ang="0">
                    <a:pos x="36" y="115"/>
                  </a:cxn>
                  <a:cxn ang="0">
                    <a:pos x="21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7"/>
                  </a:cxn>
                  <a:cxn ang="0">
                    <a:pos x="26" y="26"/>
                  </a:cxn>
                  <a:cxn ang="0">
                    <a:pos x="36" y="11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3" y="5"/>
                  </a:cxn>
                  <a:cxn ang="0">
                    <a:pos x="99" y="11"/>
                  </a:cxn>
                  <a:cxn ang="0">
                    <a:pos x="115" y="26"/>
                  </a:cxn>
                  <a:cxn ang="0">
                    <a:pos x="125" y="42"/>
                  </a:cxn>
                  <a:cxn ang="0">
                    <a:pos x="130" y="58"/>
                  </a:cxn>
                  <a:cxn ang="0">
                    <a:pos x="130" y="78"/>
                  </a:cxn>
                  <a:cxn ang="0">
                    <a:pos x="125" y="94"/>
                  </a:cxn>
                  <a:cxn ang="0">
                    <a:pos x="109" y="110"/>
                  </a:cxn>
                  <a:cxn ang="0">
                    <a:pos x="94" y="126"/>
                  </a:cxn>
                  <a:cxn ang="0">
                    <a:pos x="78" y="131"/>
                  </a:cxn>
                  <a:cxn ang="0">
                    <a:pos x="57" y="131"/>
                  </a:cxn>
                  <a:cxn ang="0">
                    <a:pos x="42" y="126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4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6"/>
                  </a:cxn>
                  <a:cxn ang="0">
                    <a:pos x="42" y="5"/>
                  </a:cxn>
                  <a:cxn ang="0">
                    <a:pos x="57" y="0"/>
                  </a:cxn>
                </a:cxnLst>
                <a:rect l="0" t="0" r="r" b="b"/>
                <a:pathLst>
                  <a:path w="130" h="131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3" y="11"/>
                    </a:lnTo>
                    <a:lnTo>
                      <a:pt x="89" y="11"/>
                    </a:lnTo>
                    <a:lnTo>
                      <a:pt x="94" y="11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4" y="26"/>
                    </a:lnTo>
                    <a:lnTo>
                      <a:pt x="109" y="31"/>
                    </a:lnTo>
                    <a:lnTo>
                      <a:pt x="115" y="37"/>
                    </a:lnTo>
                    <a:lnTo>
                      <a:pt x="120" y="37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8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09" y="99"/>
                    </a:lnTo>
                    <a:lnTo>
                      <a:pt x="104" y="105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3" y="120"/>
                    </a:lnTo>
                    <a:lnTo>
                      <a:pt x="78" y="126"/>
                    </a:lnTo>
                    <a:lnTo>
                      <a:pt x="73" y="126"/>
                    </a:lnTo>
                    <a:lnTo>
                      <a:pt x="68" y="126"/>
                    </a:lnTo>
                    <a:lnTo>
                      <a:pt x="57" y="126"/>
                    </a:lnTo>
                    <a:lnTo>
                      <a:pt x="52" y="126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6" y="120"/>
                    </a:lnTo>
                    <a:lnTo>
                      <a:pt x="36" y="115"/>
                    </a:lnTo>
                    <a:lnTo>
                      <a:pt x="31" y="110"/>
                    </a:lnTo>
                    <a:lnTo>
                      <a:pt x="26" y="105"/>
                    </a:lnTo>
                    <a:lnTo>
                      <a:pt x="21" y="99"/>
                    </a:lnTo>
                    <a:lnTo>
                      <a:pt x="15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4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8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2"/>
                    </a:lnTo>
                    <a:lnTo>
                      <a:pt x="10" y="37"/>
                    </a:lnTo>
                    <a:lnTo>
                      <a:pt x="15" y="37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36" y="11"/>
                    </a:lnTo>
                    <a:lnTo>
                      <a:pt x="42" y="11"/>
                    </a:lnTo>
                    <a:lnTo>
                      <a:pt x="47" y="11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1"/>
                    </a:lnTo>
                    <a:lnTo>
                      <a:pt x="104" y="16"/>
                    </a:lnTo>
                    <a:lnTo>
                      <a:pt x="109" y="21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7"/>
                    </a:lnTo>
                    <a:lnTo>
                      <a:pt x="125" y="42"/>
                    </a:lnTo>
                    <a:lnTo>
                      <a:pt x="125" y="47"/>
                    </a:lnTo>
                    <a:lnTo>
                      <a:pt x="130" y="52"/>
                    </a:lnTo>
                    <a:lnTo>
                      <a:pt x="130" y="58"/>
                    </a:lnTo>
                    <a:lnTo>
                      <a:pt x="130" y="68"/>
                    </a:lnTo>
                    <a:lnTo>
                      <a:pt x="130" y="73"/>
                    </a:lnTo>
                    <a:lnTo>
                      <a:pt x="130" y="78"/>
                    </a:lnTo>
                    <a:lnTo>
                      <a:pt x="125" y="84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5"/>
                    </a:lnTo>
                    <a:lnTo>
                      <a:pt x="109" y="110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6"/>
                    </a:lnTo>
                    <a:lnTo>
                      <a:pt x="89" y="126"/>
                    </a:lnTo>
                    <a:lnTo>
                      <a:pt x="83" y="126"/>
                    </a:lnTo>
                    <a:lnTo>
                      <a:pt x="78" y="131"/>
                    </a:lnTo>
                    <a:lnTo>
                      <a:pt x="73" y="131"/>
                    </a:lnTo>
                    <a:lnTo>
                      <a:pt x="68" y="131"/>
                    </a:lnTo>
                    <a:lnTo>
                      <a:pt x="57" y="131"/>
                    </a:lnTo>
                    <a:lnTo>
                      <a:pt x="52" y="131"/>
                    </a:lnTo>
                    <a:lnTo>
                      <a:pt x="47" y="126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5" y="105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1"/>
                    </a:lnTo>
                    <a:lnTo>
                      <a:pt x="36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4"/>
              <p:cNvSpPr>
                <a:spLocks noChangeArrowheads="1"/>
              </p:cNvSpPr>
              <p:nvPr/>
            </p:nvSpPr>
            <p:spPr bwMode="auto">
              <a:xfrm>
                <a:off x="3709" y="2313"/>
                <a:ext cx="130" cy="13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3709" y="2313"/>
                <a:ext cx="130" cy="130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4" y="26"/>
                  </a:cxn>
                  <a:cxn ang="0">
                    <a:pos x="120" y="36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8"/>
                  </a:cxn>
                  <a:cxn ang="0">
                    <a:pos x="109" y="99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8" y="125"/>
                  </a:cxn>
                  <a:cxn ang="0">
                    <a:pos x="47" y="120"/>
                  </a:cxn>
                  <a:cxn ang="0">
                    <a:pos x="36" y="115"/>
                  </a:cxn>
                  <a:cxn ang="0">
                    <a:pos x="21" y="99"/>
                  </a:cxn>
                  <a:cxn ang="0">
                    <a:pos x="10" y="88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6" y="10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3" y="5"/>
                  </a:cxn>
                  <a:cxn ang="0">
                    <a:pos x="99" y="10"/>
                  </a:cxn>
                  <a:cxn ang="0">
                    <a:pos x="115" y="26"/>
                  </a:cxn>
                  <a:cxn ang="0">
                    <a:pos x="125" y="41"/>
                  </a:cxn>
                  <a:cxn ang="0">
                    <a:pos x="130" y="57"/>
                  </a:cxn>
                  <a:cxn ang="0">
                    <a:pos x="130" y="78"/>
                  </a:cxn>
                  <a:cxn ang="0">
                    <a:pos x="125" y="94"/>
                  </a:cxn>
                  <a:cxn ang="0">
                    <a:pos x="109" y="109"/>
                  </a:cxn>
                  <a:cxn ang="0">
                    <a:pos x="94" y="125"/>
                  </a:cxn>
                  <a:cxn ang="0">
                    <a:pos x="78" y="130"/>
                  </a:cxn>
                  <a:cxn ang="0">
                    <a:pos x="57" y="130"/>
                  </a:cxn>
                  <a:cxn ang="0">
                    <a:pos x="42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3"/>
                  </a:cxn>
                  <a:cxn ang="0">
                    <a:pos x="0" y="67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5"/>
                  </a:cxn>
                  <a:cxn ang="0">
                    <a:pos x="42" y="5"/>
                  </a:cxn>
                  <a:cxn ang="0">
                    <a:pos x="57" y="0"/>
                  </a:cxn>
                </a:cxnLst>
                <a:rect l="0" t="0" r="r" b="b"/>
                <a:pathLst>
                  <a:path w="130" h="130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3" y="10"/>
                    </a:lnTo>
                    <a:lnTo>
                      <a:pt x="89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99" y="20"/>
                    </a:lnTo>
                    <a:lnTo>
                      <a:pt x="104" y="26"/>
                    </a:lnTo>
                    <a:lnTo>
                      <a:pt x="109" y="31"/>
                    </a:lnTo>
                    <a:lnTo>
                      <a:pt x="115" y="36"/>
                    </a:lnTo>
                    <a:lnTo>
                      <a:pt x="120" y="36"/>
                    </a:lnTo>
                    <a:lnTo>
                      <a:pt x="120" y="41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7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3"/>
                    </a:lnTo>
                    <a:lnTo>
                      <a:pt x="120" y="88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09" y="99"/>
                    </a:lnTo>
                    <a:lnTo>
                      <a:pt x="104" y="104"/>
                    </a:lnTo>
                    <a:lnTo>
                      <a:pt x="99" y="109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3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6" y="120"/>
                    </a:lnTo>
                    <a:lnTo>
                      <a:pt x="36" y="115"/>
                    </a:lnTo>
                    <a:lnTo>
                      <a:pt x="31" y="109"/>
                    </a:lnTo>
                    <a:lnTo>
                      <a:pt x="26" y="104"/>
                    </a:lnTo>
                    <a:lnTo>
                      <a:pt x="21" y="99"/>
                    </a:lnTo>
                    <a:lnTo>
                      <a:pt x="15" y="94"/>
                    </a:lnTo>
                    <a:lnTo>
                      <a:pt x="10" y="94"/>
                    </a:lnTo>
                    <a:lnTo>
                      <a:pt x="10" y="88"/>
                    </a:lnTo>
                    <a:lnTo>
                      <a:pt x="10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7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1"/>
                    </a:lnTo>
                    <a:lnTo>
                      <a:pt x="10" y="36"/>
                    </a:lnTo>
                    <a:lnTo>
                      <a:pt x="15" y="36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0"/>
                    </a:lnTo>
                    <a:lnTo>
                      <a:pt x="36" y="15"/>
                    </a:lnTo>
                    <a:lnTo>
                      <a:pt x="36" y="10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4" y="15"/>
                    </a:lnTo>
                    <a:lnTo>
                      <a:pt x="109" y="20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6"/>
                    </a:lnTo>
                    <a:lnTo>
                      <a:pt x="125" y="41"/>
                    </a:lnTo>
                    <a:lnTo>
                      <a:pt x="125" y="47"/>
                    </a:lnTo>
                    <a:lnTo>
                      <a:pt x="130" y="52"/>
                    </a:lnTo>
                    <a:lnTo>
                      <a:pt x="130" y="57"/>
                    </a:lnTo>
                    <a:lnTo>
                      <a:pt x="130" y="67"/>
                    </a:lnTo>
                    <a:lnTo>
                      <a:pt x="130" y="73"/>
                    </a:lnTo>
                    <a:lnTo>
                      <a:pt x="130" y="78"/>
                    </a:lnTo>
                    <a:lnTo>
                      <a:pt x="125" y="83"/>
                    </a:lnTo>
                    <a:lnTo>
                      <a:pt x="125" y="88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4"/>
                    </a:lnTo>
                    <a:lnTo>
                      <a:pt x="109" y="109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9" y="125"/>
                    </a:lnTo>
                    <a:lnTo>
                      <a:pt x="83" y="125"/>
                    </a:lnTo>
                    <a:lnTo>
                      <a:pt x="78" y="130"/>
                    </a:lnTo>
                    <a:lnTo>
                      <a:pt x="73" y="130"/>
                    </a:lnTo>
                    <a:lnTo>
                      <a:pt x="68" y="130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7" y="125"/>
                    </a:lnTo>
                    <a:lnTo>
                      <a:pt x="42" y="125"/>
                    </a:lnTo>
                    <a:lnTo>
                      <a:pt x="36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09"/>
                    </a:lnTo>
                    <a:lnTo>
                      <a:pt x="15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31" y="10"/>
                    </a:lnTo>
                    <a:lnTo>
                      <a:pt x="36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4221" y="2412"/>
                <a:ext cx="130" cy="13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4221" y="2412"/>
                <a:ext cx="130" cy="130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4" y="26"/>
                  </a:cxn>
                  <a:cxn ang="0">
                    <a:pos x="120" y="36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09" y="99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8" y="125"/>
                  </a:cxn>
                  <a:cxn ang="0">
                    <a:pos x="47" y="120"/>
                  </a:cxn>
                  <a:cxn ang="0">
                    <a:pos x="36" y="115"/>
                  </a:cxn>
                  <a:cxn ang="0">
                    <a:pos x="21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6" y="10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3" y="5"/>
                  </a:cxn>
                  <a:cxn ang="0">
                    <a:pos x="99" y="10"/>
                  </a:cxn>
                  <a:cxn ang="0">
                    <a:pos x="115" y="26"/>
                  </a:cxn>
                  <a:cxn ang="0">
                    <a:pos x="125" y="42"/>
                  </a:cxn>
                  <a:cxn ang="0">
                    <a:pos x="130" y="57"/>
                  </a:cxn>
                  <a:cxn ang="0">
                    <a:pos x="130" y="78"/>
                  </a:cxn>
                  <a:cxn ang="0">
                    <a:pos x="125" y="94"/>
                  </a:cxn>
                  <a:cxn ang="0">
                    <a:pos x="109" y="110"/>
                  </a:cxn>
                  <a:cxn ang="0">
                    <a:pos x="94" y="125"/>
                  </a:cxn>
                  <a:cxn ang="0">
                    <a:pos x="78" y="130"/>
                  </a:cxn>
                  <a:cxn ang="0">
                    <a:pos x="57" y="130"/>
                  </a:cxn>
                  <a:cxn ang="0">
                    <a:pos x="41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3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6"/>
                  </a:cxn>
                  <a:cxn ang="0">
                    <a:pos x="41" y="5"/>
                  </a:cxn>
                  <a:cxn ang="0">
                    <a:pos x="57" y="0"/>
                  </a:cxn>
                </a:cxnLst>
                <a:rect l="0" t="0" r="r" b="b"/>
                <a:pathLst>
                  <a:path w="130" h="130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3" y="10"/>
                    </a:lnTo>
                    <a:lnTo>
                      <a:pt x="88" y="10"/>
                    </a:lnTo>
                    <a:lnTo>
                      <a:pt x="94" y="10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4" y="26"/>
                    </a:lnTo>
                    <a:lnTo>
                      <a:pt x="109" y="31"/>
                    </a:lnTo>
                    <a:lnTo>
                      <a:pt x="115" y="36"/>
                    </a:lnTo>
                    <a:lnTo>
                      <a:pt x="120" y="36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3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09" y="99"/>
                    </a:lnTo>
                    <a:lnTo>
                      <a:pt x="104" y="104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8" y="120"/>
                    </a:lnTo>
                    <a:lnTo>
                      <a:pt x="83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1" y="120"/>
                    </a:lnTo>
                    <a:lnTo>
                      <a:pt x="36" y="120"/>
                    </a:lnTo>
                    <a:lnTo>
                      <a:pt x="36" y="115"/>
                    </a:lnTo>
                    <a:lnTo>
                      <a:pt x="31" y="110"/>
                    </a:lnTo>
                    <a:lnTo>
                      <a:pt x="26" y="104"/>
                    </a:lnTo>
                    <a:lnTo>
                      <a:pt x="21" y="99"/>
                    </a:lnTo>
                    <a:lnTo>
                      <a:pt x="15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2"/>
                    </a:lnTo>
                    <a:lnTo>
                      <a:pt x="10" y="36"/>
                    </a:lnTo>
                    <a:lnTo>
                      <a:pt x="15" y="36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36" y="10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5"/>
                    </a:lnTo>
                    <a:lnTo>
                      <a:pt x="88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4" y="16"/>
                    </a:lnTo>
                    <a:lnTo>
                      <a:pt x="109" y="21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6"/>
                    </a:lnTo>
                    <a:lnTo>
                      <a:pt x="125" y="42"/>
                    </a:lnTo>
                    <a:lnTo>
                      <a:pt x="125" y="47"/>
                    </a:lnTo>
                    <a:lnTo>
                      <a:pt x="130" y="52"/>
                    </a:lnTo>
                    <a:lnTo>
                      <a:pt x="130" y="57"/>
                    </a:lnTo>
                    <a:lnTo>
                      <a:pt x="130" y="68"/>
                    </a:lnTo>
                    <a:lnTo>
                      <a:pt x="130" y="73"/>
                    </a:lnTo>
                    <a:lnTo>
                      <a:pt x="130" y="78"/>
                    </a:lnTo>
                    <a:lnTo>
                      <a:pt x="125" y="83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4"/>
                    </a:lnTo>
                    <a:lnTo>
                      <a:pt x="109" y="110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8" y="125"/>
                    </a:lnTo>
                    <a:lnTo>
                      <a:pt x="83" y="125"/>
                    </a:lnTo>
                    <a:lnTo>
                      <a:pt x="78" y="130"/>
                    </a:lnTo>
                    <a:lnTo>
                      <a:pt x="73" y="130"/>
                    </a:lnTo>
                    <a:lnTo>
                      <a:pt x="68" y="130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7" y="125"/>
                    </a:lnTo>
                    <a:lnTo>
                      <a:pt x="41" y="125"/>
                    </a:lnTo>
                    <a:lnTo>
                      <a:pt x="36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5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18"/>
              <p:cNvSpPr>
                <a:spLocks noChangeArrowheads="1"/>
              </p:cNvSpPr>
              <p:nvPr/>
            </p:nvSpPr>
            <p:spPr bwMode="auto">
              <a:xfrm>
                <a:off x="3672" y="2657"/>
                <a:ext cx="131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3672" y="2657"/>
                <a:ext cx="131" cy="131"/>
              </a:xfrm>
              <a:custGeom>
                <a:avLst/>
                <a:gdLst/>
                <a:ahLst/>
                <a:cxnLst>
                  <a:cxn ang="0">
                    <a:pos x="79" y="6"/>
                  </a:cxn>
                  <a:cxn ang="0">
                    <a:pos x="94" y="11"/>
                  </a:cxn>
                  <a:cxn ang="0">
                    <a:pos x="105" y="27"/>
                  </a:cxn>
                  <a:cxn ang="0">
                    <a:pos x="120" y="37"/>
                  </a:cxn>
                  <a:cxn ang="0">
                    <a:pos x="126" y="53"/>
                  </a:cxn>
                  <a:cxn ang="0">
                    <a:pos x="126" y="74"/>
                  </a:cxn>
                  <a:cxn ang="0">
                    <a:pos x="120" y="89"/>
                  </a:cxn>
                  <a:cxn ang="0">
                    <a:pos x="110" y="100"/>
                  </a:cxn>
                  <a:cxn ang="0">
                    <a:pos x="94" y="115"/>
                  </a:cxn>
                  <a:cxn ang="0">
                    <a:pos x="84" y="121"/>
                  </a:cxn>
                  <a:cxn ang="0">
                    <a:pos x="68" y="126"/>
                  </a:cxn>
                  <a:cxn ang="0">
                    <a:pos x="47" y="121"/>
                  </a:cxn>
                  <a:cxn ang="0">
                    <a:pos x="37" y="115"/>
                  </a:cxn>
                  <a:cxn ang="0">
                    <a:pos x="21" y="100"/>
                  </a:cxn>
                  <a:cxn ang="0">
                    <a:pos x="11" y="89"/>
                  </a:cxn>
                  <a:cxn ang="0">
                    <a:pos x="5" y="74"/>
                  </a:cxn>
                  <a:cxn ang="0">
                    <a:pos x="5" y="53"/>
                  </a:cxn>
                  <a:cxn ang="0">
                    <a:pos x="11" y="37"/>
                  </a:cxn>
                  <a:cxn ang="0">
                    <a:pos x="26" y="27"/>
                  </a:cxn>
                  <a:cxn ang="0">
                    <a:pos x="37" y="11"/>
                  </a:cxn>
                  <a:cxn ang="0">
                    <a:pos x="52" y="6"/>
                  </a:cxn>
                  <a:cxn ang="0">
                    <a:pos x="68" y="0"/>
                  </a:cxn>
                  <a:cxn ang="0">
                    <a:pos x="84" y="6"/>
                  </a:cxn>
                  <a:cxn ang="0">
                    <a:pos x="99" y="11"/>
                  </a:cxn>
                  <a:cxn ang="0">
                    <a:pos x="115" y="27"/>
                  </a:cxn>
                  <a:cxn ang="0">
                    <a:pos x="126" y="42"/>
                  </a:cxn>
                  <a:cxn ang="0">
                    <a:pos x="131" y="58"/>
                  </a:cxn>
                  <a:cxn ang="0">
                    <a:pos x="131" y="79"/>
                  </a:cxn>
                  <a:cxn ang="0">
                    <a:pos x="126" y="95"/>
                  </a:cxn>
                  <a:cxn ang="0">
                    <a:pos x="110" y="110"/>
                  </a:cxn>
                  <a:cxn ang="0">
                    <a:pos x="94" y="126"/>
                  </a:cxn>
                  <a:cxn ang="0">
                    <a:pos x="79" y="131"/>
                  </a:cxn>
                  <a:cxn ang="0">
                    <a:pos x="58" y="131"/>
                  </a:cxn>
                  <a:cxn ang="0">
                    <a:pos x="42" y="126"/>
                  </a:cxn>
                  <a:cxn ang="0">
                    <a:pos x="26" y="115"/>
                  </a:cxn>
                  <a:cxn ang="0">
                    <a:pos x="11" y="100"/>
                  </a:cxn>
                  <a:cxn ang="0">
                    <a:pos x="5" y="84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1" y="32"/>
                  </a:cxn>
                  <a:cxn ang="0">
                    <a:pos x="26" y="16"/>
                  </a:cxn>
                  <a:cxn ang="0">
                    <a:pos x="42" y="6"/>
                  </a:cxn>
                  <a:cxn ang="0">
                    <a:pos x="58" y="0"/>
                  </a:cxn>
                </a:cxnLst>
                <a:rect l="0" t="0" r="r" b="b"/>
                <a:pathLst>
                  <a:path w="131" h="131">
                    <a:moveTo>
                      <a:pt x="68" y="6"/>
                    </a:moveTo>
                    <a:lnTo>
                      <a:pt x="73" y="6"/>
                    </a:lnTo>
                    <a:lnTo>
                      <a:pt x="79" y="6"/>
                    </a:lnTo>
                    <a:lnTo>
                      <a:pt x="84" y="11"/>
                    </a:lnTo>
                    <a:lnTo>
                      <a:pt x="89" y="11"/>
                    </a:lnTo>
                    <a:lnTo>
                      <a:pt x="94" y="11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5" y="27"/>
                    </a:lnTo>
                    <a:lnTo>
                      <a:pt x="110" y="32"/>
                    </a:lnTo>
                    <a:lnTo>
                      <a:pt x="115" y="37"/>
                    </a:lnTo>
                    <a:lnTo>
                      <a:pt x="120" y="37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6" y="53"/>
                    </a:lnTo>
                    <a:lnTo>
                      <a:pt x="126" y="58"/>
                    </a:lnTo>
                    <a:lnTo>
                      <a:pt x="126" y="68"/>
                    </a:lnTo>
                    <a:lnTo>
                      <a:pt x="126" y="74"/>
                    </a:lnTo>
                    <a:lnTo>
                      <a:pt x="126" y="79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5"/>
                    </a:lnTo>
                    <a:lnTo>
                      <a:pt x="115" y="95"/>
                    </a:lnTo>
                    <a:lnTo>
                      <a:pt x="110" y="100"/>
                    </a:lnTo>
                    <a:lnTo>
                      <a:pt x="105" y="105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1"/>
                    </a:lnTo>
                    <a:lnTo>
                      <a:pt x="89" y="121"/>
                    </a:lnTo>
                    <a:lnTo>
                      <a:pt x="84" y="121"/>
                    </a:lnTo>
                    <a:lnTo>
                      <a:pt x="79" y="126"/>
                    </a:lnTo>
                    <a:lnTo>
                      <a:pt x="73" y="126"/>
                    </a:lnTo>
                    <a:lnTo>
                      <a:pt x="68" y="126"/>
                    </a:lnTo>
                    <a:lnTo>
                      <a:pt x="58" y="126"/>
                    </a:lnTo>
                    <a:lnTo>
                      <a:pt x="52" y="126"/>
                    </a:lnTo>
                    <a:lnTo>
                      <a:pt x="47" y="121"/>
                    </a:lnTo>
                    <a:lnTo>
                      <a:pt x="42" y="121"/>
                    </a:lnTo>
                    <a:lnTo>
                      <a:pt x="37" y="121"/>
                    </a:lnTo>
                    <a:lnTo>
                      <a:pt x="37" y="115"/>
                    </a:lnTo>
                    <a:lnTo>
                      <a:pt x="31" y="110"/>
                    </a:lnTo>
                    <a:lnTo>
                      <a:pt x="26" y="105"/>
                    </a:lnTo>
                    <a:lnTo>
                      <a:pt x="21" y="100"/>
                    </a:lnTo>
                    <a:lnTo>
                      <a:pt x="16" y="95"/>
                    </a:lnTo>
                    <a:lnTo>
                      <a:pt x="11" y="95"/>
                    </a:lnTo>
                    <a:lnTo>
                      <a:pt x="11" y="89"/>
                    </a:lnTo>
                    <a:lnTo>
                      <a:pt x="11" y="84"/>
                    </a:lnTo>
                    <a:lnTo>
                      <a:pt x="5" y="79"/>
                    </a:lnTo>
                    <a:lnTo>
                      <a:pt x="5" y="74"/>
                    </a:lnTo>
                    <a:lnTo>
                      <a:pt x="5" y="68"/>
                    </a:lnTo>
                    <a:lnTo>
                      <a:pt x="5" y="58"/>
                    </a:lnTo>
                    <a:lnTo>
                      <a:pt x="5" y="53"/>
                    </a:lnTo>
                    <a:lnTo>
                      <a:pt x="11" y="47"/>
                    </a:lnTo>
                    <a:lnTo>
                      <a:pt x="11" y="42"/>
                    </a:lnTo>
                    <a:lnTo>
                      <a:pt x="11" y="37"/>
                    </a:lnTo>
                    <a:lnTo>
                      <a:pt x="16" y="37"/>
                    </a:lnTo>
                    <a:lnTo>
                      <a:pt x="21" y="32"/>
                    </a:lnTo>
                    <a:lnTo>
                      <a:pt x="26" y="27"/>
                    </a:lnTo>
                    <a:lnTo>
                      <a:pt x="31" y="21"/>
                    </a:lnTo>
                    <a:lnTo>
                      <a:pt x="37" y="16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1"/>
                    </a:lnTo>
                    <a:lnTo>
                      <a:pt x="52" y="6"/>
                    </a:lnTo>
                    <a:lnTo>
                      <a:pt x="58" y="6"/>
                    </a:lnTo>
                    <a:lnTo>
                      <a:pt x="68" y="6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4" y="6"/>
                    </a:lnTo>
                    <a:lnTo>
                      <a:pt x="89" y="6"/>
                    </a:lnTo>
                    <a:lnTo>
                      <a:pt x="94" y="6"/>
                    </a:lnTo>
                    <a:lnTo>
                      <a:pt x="99" y="11"/>
                    </a:lnTo>
                    <a:lnTo>
                      <a:pt x="105" y="16"/>
                    </a:lnTo>
                    <a:lnTo>
                      <a:pt x="110" y="21"/>
                    </a:lnTo>
                    <a:lnTo>
                      <a:pt x="115" y="27"/>
                    </a:lnTo>
                    <a:lnTo>
                      <a:pt x="120" y="32"/>
                    </a:lnTo>
                    <a:lnTo>
                      <a:pt x="126" y="37"/>
                    </a:lnTo>
                    <a:lnTo>
                      <a:pt x="126" y="42"/>
                    </a:lnTo>
                    <a:lnTo>
                      <a:pt x="126" y="47"/>
                    </a:lnTo>
                    <a:lnTo>
                      <a:pt x="131" y="53"/>
                    </a:lnTo>
                    <a:lnTo>
                      <a:pt x="131" y="58"/>
                    </a:lnTo>
                    <a:lnTo>
                      <a:pt x="131" y="68"/>
                    </a:lnTo>
                    <a:lnTo>
                      <a:pt x="131" y="74"/>
                    </a:lnTo>
                    <a:lnTo>
                      <a:pt x="131" y="79"/>
                    </a:lnTo>
                    <a:lnTo>
                      <a:pt x="126" y="84"/>
                    </a:lnTo>
                    <a:lnTo>
                      <a:pt x="126" y="89"/>
                    </a:lnTo>
                    <a:lnTo>
                      <a:pt x="126" y="95"/>
                    </a:lnTo>
                    <a:lnTo>
                      <a:pt x="120" y="100"/>
                    </a:lnTo>
                    <a:lnTo>
                      <a:pt x="115" y="105"/>
                    </a:lnTo>
                    <a:lnTo>
                      <a:pt x="110" y="110"/>
                    </a:lnTo>
                    <a:lnTo>
                      <a:pt x="105" y="115"/>
                    </a:lnTo>
                    <a:lnTo>
                      <a:pt x="99" y="121"/>
                    </a:lnTo>
                    <a:lnTo>
                      <a:pt x="94" y="126"/>
                    </a:lnTo>
                    <a:lnTo>
                      <a:pt x="89" y="126"/>
                    </a:lnTo>
                    <a:lnTo>
                      <a:pt x="84" y="126"/>
                    </a:lnTo>
                    <a:lnTo>
                      <a:pt x="79" y="131"/>
                    </a:lnTo>
                    <a:lnTo>
                      <a:pt x="73" y="131"/>
                    </a:lnTo>
                    <a:lnTo>
                      <a:pt x="68" y="131"/>
                    </a:lnTo>
                    <a:lnTo>
                      <a:pt x="58" y="131"/>
                    </a:lnTo>
                    <a:lnTo>
                      <a:pt x="52" y="131"/>
                    </a:lnTo>
                    <a:lnTo>
                      <a:pt x="47" y="126"/>
                    </a:lnTo>
                    <a:lnTo>
                      <a:pt x="42" y="126"/>
                    </a:lnTo>
                    <a:lnTo>
                      <a:pt x="37" y="126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6" y="105"/>
                    </a:lnTo>
                    <a:lnTo>
                      <a:pt x="11" y="100"/>
                    </a:lnTo>
                    <a:lnTo>
                      <a:pt x="5" y="95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11" y="32"/>
                    </a:lnTo>
                    <a:lnTo>
                      <a:pt x="16" y="27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1"/>
                    </a:lnTo>
                    <a:lnTo>
                      <a:pt x="37" y="6"/>
                    </a:lnTo>
                    <a:lnTo>
                      <a:pt x="42" y="6"/>
                    </a:lnTo>
                    <a:lnTo>
                      <a:pt x="47" y="6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Oval 20"/>
              <p:cNvSpPr>
                <a:spLocks noChangeArrowheads="1"/>
              </p:cNvSpPr>
              <p:nvPr/>
            </p:nvSpPr>
            <p:spPr bwMode="auto">
              <a:xfrm>
                <a:off x="4195" y="2663"/>
                <a:ext cx="130" cy="13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4195" y="2663"/>
                <a:ext cx="130" cy="130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4" y="26"/>
                  </a:cxn>
                  <a:cxn ang="0">
                    <a:pos x="120" y="36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09" y="99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7" y="125"/>
                  </a:cxn>
                  <a:cxn ang="0">
                    <a:pos x="47" y="120"/>
                  </a:cxn>
                  <a:cxn ang="0">
                    <a:pos x="36" y="115"/>
                  </a:cxn>
                  <a:cxn ang="0">
                    <a:pos x="20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6" y="10"/>
                  </a:cxn>
                  <a:cxn ang="0">
                    <a:pos x="52" y="5"/>
                  </a:cxn>
                  <a:cxn ang="0">
                    <a:pos x="67" y="0"/>
                  </a:cxn>
                  <a:cxn ang="0">
                    <a:pos x="83" y="5"/>
                  </a:cxn>
                  <a:cxn ang="0">
                    <a:pos x="99" y="10"/>
                  </a:cxn>
                  <a:cxn ang="0">
                    <a:pos x="114" y="26"/>
                  </a:cxn>
                  <a:cxn ang="0">
                    <a:pos x="125" y="41"/>
                  </a:cxn>
                  <a:cxn ang="0">
                    <a:pos x="130" y="57"/>
                  </a:cxn>
                  <a:cxn ang="0">
                    <a:pos x="130" y="78"/>
                  </a:cxn>
                  <a:cxn ang="0">
                    <a:pos x="125" y="94"/>
                  </a:cxn>
                  <a:cxn ang="0">
                    <a:pos x="109" y="109"/>
                  </a:cxn>
                  <a:cxn ang="0">
                    <a:pos x="94" y="125"/>
                  </a:cxn>
                  <a:cxn ang="0">
                    <a:pos x="78" y="130"/>
                  </a:cxn>
                  <a:cxn ang="0">
                    <a:pos x="57" y="130"/>
                  </a:cxn>
                  <a:cxn ang="0">
                    <a:pos x="41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3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5"/>
                  </a:cxn>
                  <a:cxn ang="0">
                    <a:pos x="41" y="5"/>
                  </a:cxn>
                  <a:cxn ang="0">
                    <a:pos x="57" y="0"/>
                  </a:cxn>
                </a:cxnLst>
                <a:rect l="0" t="0" r="r" b="b"/>
                <a:pathLst>
                  <a:path w="130" h="130">
                    <a:moveTo>
                      <a:pt x="67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3" y="10"/>
                    </a:lnTo>
                    <a:lnTo>
                      <a:pt x="88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99" y="21"/>
                    </a:lnTo>
                    <a:lnTo>
                      <a:pt x="104" y="26"/>
                    </a:lnTo>
                    <a:lnTo>
                      <a:pt x="109" y="31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20" y="41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3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4" y="94"/>
                    </a:lnTo>
                    <a:lnTo>
                      <a:pt x="109" y="99"/>
                    </a:lnTo>
                    <a:lnTo>
                      <a:pt x="104" y="104"/>
                    </a:lnTo>
                    <a:lnTo>
                      <a:pt x="99" y="109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8" y="120"/>
                    </a:lnTo>
                    <a:lnTo>
                      <a:pt x="83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7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1" y="120"/>
                    </a:lnTo>
                    <a:lnTo>
                      <a:pt x="36" y="120"/>
                    </a:lnTo>
                    <a:lnTo>
                      <a:pt x="36" y="115"/>
                    </a:lnTo>
                    <a:lnTo>
                      <a:pt x="31" y="109"/>
                    </a:lnTo>
                    <a:lnTo>
                      <a:pt x="26" y="104"/>
                    </a:lnTo>
                    <a:lnTo>
                      <a:pt x="20" y="99"/>
                    </a:lnTo>
                    <a:lnTo>
                      <a:pt x="15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1"/>
                    </a:lnTo>
                    <a:lnTo>
                      <a:pt x="10" y="36"/>
                    </a:lnTo>
                    <a:lnTo>
                      <a:pt x="15" y="36"/>
                    </a:lnTo>
                    <a:lnTo>
                      <a:pt x="20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15"/>
                    </a:lnTo>
                    <a:lnTo>
                      <a:pt x="36" y="10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7" y="5"/>
                    </a:lnTo>
                    <a:lnTo>
                      <a:pt x="67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5"/>
                    </a:lnTo>
                    <a:lnTo>
                      <a:pt x="88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4" y="15"/>
                    </a:lnTo>
                    <a:lnTo>
                      <a:pt x="109" y="21"/>
                    </a:lnTo>
                    <a:lnTo>
                      <a:pt x="114" y="26"/>
                    </a:lnTo>
                    <a:lnTo>
                      <a:pt x="120" y="31"/>
                    </a:lnTo>
                    <a:lnTo>
                      <a:pt x="125" y="36"/>
                    </a:lnTo>
                    <a:lnTo>
                      <a:pt x="125" y="41"/>
                    </a:lnTo>
                    <a:lnTo>
                      <a:pt x="125" y="47"/>
                    </a:lnTo>
                    <a:lnTo>
                      <a:pt x="130" y="52"/>
                    </a:lnTo>
                    <a:lnTo>
                      <a:pt x="130" y="57"/>
                    </a:lnTo>
                    <a:lnTo>
                      <a:pt x="130" y="68"/>
                    </a:lnTo>
                    <a:lnTo>
                      <a:pt x="130" y="73"/>
                    </a:lnTo>
                    <a:lnTo>
                      <a:pt x="130" y="78"/>
                    </a:lnTo>
                    <a:lnTo>
                      <a:pt x="125" y="83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4" y="104"/>
                    </a:lnTo>
                    <a:lnTo>
                      <a:pt x="109" y="109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8" y="125"/>
                    </a:lnTo>
                    <a:lnTo>
                      <a:pt x="83" y="125"/>
                    </a:lnTo>
                    <a:lnTo>
                      <a:pt x="78" y="130"/>
                    </a:lnTo>
                    <a:lnTo>
                      <a:pt x="73" y="130"/>
                    </a:lnTo>
                    <a:lnTo>
                      <a:pt x="67" y="130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7" y="125"/>
                    </a:lnTo>
                    <a:lnTo>
                      <a:pt x="41" y="125"/>
                    </a:lnTo>
                    <a:lnTo>
                      <a:pt x="36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0" y="109"/>
                    </a:lnTo>
                    <a:lnTo>
                      <a:pt x="15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0" y="21"/>
                    </a:lnTo>
                    <a:lnTo>
                      <a:pt x="26" y="15"/>
                    </a:lnTo>
                    <a:lnTo>
                      <a:pt x="31" y="10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Oval 22"/>
              <p:cNvSpPr>
                <a:spLocks noChangeArrowheads="1"/>
              </p:cNvSpPr>
              <p:nvPr/>
            </p:nvSpPr>
            <p:spPr bwMode="auto">
              <a:xfrm>
                <a:off x="3928" y="2208"/>
                <a:ext cx="131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3928" y="2208"/>
                <a:ext cx="131" cy="131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5" y="26"/>
                  </a:cxn>
                  <a:cxn ang="0">
                    <a:pos x="120" y="37"/>
                  </a:cxn>
                  <a:cxn ang="0">
                    <a:pos x="126" y="52"/>
                  </a:cxn>
                  <a:cxn ang="0">
                    <a:pos x="126" y="73"/>
                  </a:cxn>
                  <a:cxn ang="0">
                    <a:pos x="120" y="89"/>
                  </a:cxn>
                  <a:cxn ang="0">
                    <a:pos x="110" y="99"/>
                  </a:cxn>
                  <a:cxn ang="0">
                    <a:pos x="94" y="115"/>
                  </a:cxn>
                  <a:cxn ang="0">
                    <a:pos x="84" y="120"/>
                  </a:cxn>
                  <a:cxn ang="0">
                    <a:pos x="68" y="125"/>
                  </a:cxn>
                  <a:cxn ang="0">
                    <a:pos x="47" y="120"/>
                  </a:cxn>
                  <a:cxn ang="0">
                    <a:pos x="37" y="115"/>
                  </a:cxn>
                  <a:cxn ang="0">
                    <a:pos x="21" y="99"/>
                  </a:cxn>
                  <a:cxn ang="0">
                    <a:pos x="11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1" y="37"/>
                  </a:cxn>
                  <a:cxn ang="0">
                    <a:pos x="26" y="26"/>
                  </a:cxn>
                  <a:cxn ang="0">
                    <a:pos x="37" y="10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4" y="5"/>
                  </a:cxn>
                  <a:cxn ang="0">
                    <a:pos x="99" y="10"/>
                  </a:cxn>
                  <a:cxn ang="0">
                    <a:pos x="115" y="26"/>
                  </a:cxn>
                  <a:cxn ang="0">
                    <a:pos x="126" y="42"/>
                  </a:cxn>
                  <a:cxn ang="0">
                    <a:pos x="131" y="57"/>
                  </a:cxn>
                  <a:cxn ang="0">
                    <a:pos x="131" y="78"/>
                  </a:cxn>
                  <a:cxn ang="0">
                    <a:pos x="126" y="94"/>
                  </a:cxn>
                  <a:cxn ang="0">
                    <a:pos x="110" y="110"/>
                  </a:cxn>
                  <a:cxn ang="0">
                    <a:pos x="94" y="125"/>
                  </a:cxn>
                  <a:cxn ang="0">
                    <a:pos x="78" y="131"/>
                  </a:cxn>
                  <a:cxn ang="0">
                    <a:pos x="58" y="131"/>
                  </a:cxn>
                  <a:cxn ang="0">
                    <a:pos x="42" y="125"/>
                  </a:cxn>
                  <a:cxn ang="0">
                    <a:pos x="26" y="115"/>
                  </a:cxn>
                  <a:cxn ang="0">
                    <a:pos x="11" y="99"/>
                  </a:cxn>
                  <a:cxn ang="0">
                    <a:pos x="5" y="84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1" y="31"/>
                  </a:cxn>
                  <a:cxn ang="0">
                    <a:pos x="26" y="16"/>
                  </a:cxn>
                  <a:cxn ang="0">
                    <a:pos x="42" y="5"/>
                  </a:cxn>
                  <a:cxn ang="0">
                    <a:pos x="58" y="0"/>
                  </a:cxn>
                </a:cxnLst>
                <a:rect l="0" t="0" r="r" b="b"/>
                <a:pathLst>
                  <a:path w="131" h="131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4" y="10"/>
                    </a:lnTo>
                    <a:lnTo>
                      <a:pt x="89" y="10"/>
                    </a:lnTo>
                    <a:lnTo>
                      <a:pt x="94" y="10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5" y="26"/>
                    </a:lnTo>
                    <a:lnTo>
                      <a:pt x="110" y="31"/>
                    </a:lnTo>
                    <a:lnTo>
                      <a:pt x="115" y="37"/>
                    </a:lnTo>
                    <a:lnTo>
                      <a:pt x="120" y="37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6" y="52"/>
                    </a:lnTo>
                    <a:lnTo>
                      <a:pt x="126" y="57"/>
                    </a:lnTo>
                    <a:lnTo>
                      <a:pt x="126" y="68"/>
                    </a:lnTo>
                    <a:lnTo>
                      <a:pt x="126" y="73"/>
                    </a:lnTo>
                    <a:lnTo>
                      <a:pt x="126" y="78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10" y="99"/>
                    </a:lnTo>
                    <a:lnTo>
                      <a:pt x="105" y="105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4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58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7" y="120"/>
                    </a:lnTo>
                    <a:lnTo>
                      <a:pt x="37" y="115"/>
                    </a:lnTo>
                    <a:lnTo>
                      <a:pt x="31" y="110"/>
                    </a:lnTo>
                    <a:lnTo>
                      <a:pt x="26" y="105"/>
                    </a:lnTo>
                    <a:lnTo>
                      <a:pt x="21" y="99"/>
                    </a:lnTo>
                    <a:lnTo>
                      <a:pt x="16" y="94"/>
                    </a:lnTo>
                    <a:lnTo>
                      <a:pt x="11" y="94"/>
                    </a:lnTo>
                    <a:lnTo>
                      <a:pt x="11" y="89"/>
                    </a:lnTo>
                    <a:lnTo>
                      <a:pt x="11" y="84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1" y="47"/>
                    </a:lnTo>
                    <a:lnTo>
                      <a:pt x="11" y="42"/>
                    </a:lnTo>
                    <a:lnTo>
                      <a:pt x="11" y="37"/>
                    </a:lnTo>
                    <a:lnTo>
                      <a:pt x="16" y="37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7" y="16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8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4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5" y="16"/>
                    </a:lnTo>
                    <a:lnTo>
                      <a:pt x="110" y="21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6" y="37"/>
                    </a:lnTo>
                    <a:lnTo>
                      <a:pt x="126" y="42"/>
                    </a:lnTo>
                    <a:lnTo>
                      <a:pt x="126" y="47"/>
                    </a:lnTo>
                    <a:lnTo>
                      <a:pt x="131" y="52"/>
                    </a:lnTo>
                    <a:lnTo>
                      <a:pt x="131" y="57"/>
                    </a:lnTo>
                    <a:lnTo>
                      <a:pt x="131" y="68"/>
                    </a:lnTo>
                    <a:lnTo>
                      <a:pt x="131" y="73"/>
                    </a:lnTo>
                    <a:lnTo>
                      <a:pt x="131" y="78"/>
                    </a:lnTo>
                    <a:lnTo>
                      <a:pt x="126" y="84"/>
                    </a:lnTo>
                    <a:lnTo>
                      <a:pt x="126" y="89"/>
                    </a:lnTo>
                    <a:lnTo>
                      <a:pt x="126" y="94"/>
                    </a:lnTo>
                    <a:lnTo>
                      <a:pt x="120" y="99"/>
                    </a:lnTo>
                    <a:lnTo>
                      <a:pt x="115" y="105"/>
                    </a:lnTo>
                    <a:lnTo>
                      <a:pt x="110" y="110"/>
                    </a:lnTo>
                    <a:lnTo>
                      <a:pt x="105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9" y="125"/>
                    </a:lnTo>
                    <a:lnTo>
                      <a:pt x="84" y="125"/>
                    </a:lnTo>
                    <a:lnTo>
                      <a:pt x="78" y="131"/>
                    </a:lnTo>
                    <a:lnTo>
                      <a:pt x="73" y="131"/>
                    </a:lnTo>
                    <a:lnTo>
                      <a:pt x="68" y="131"/>
                    </a:lnTo>
                    <a:lnTo>
                      <a:pt x="58" y="131"/>
                    </a:lnTo>
                    <a:lnTo>
                      <a:pt x="52" y="131"/>
                    </a:lnTo>
                    <a:lnTo>
                      <a:pt x="47" y="125"/>
                    </a:lnTo>
                    <a:lnTo>
                      <a:pt x="42" y="125"/>
                    </a:lnTo>
                    <a:lnTo>
                      <a:pt x="37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6" y="105"/>
                    </a:lnTo>
                    <a:lnTo>
                      <a:pt x="11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11" y="31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24"/>
              <p:cNvSpPr>
                <a:spLocks noChangeArrowheads="1"/>
              </p:cNvSpPr>
              <p:nvPr/>
            </p:nvSpPr>
            <p:spPr bwMode="auto">
              <a:xfrm>
                <a:off x="4054" y="2229"/>
                <a:ext cx="130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4054" y="2229"/>
                <a:ext cx="130" cy="131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4" y="26"/>
                  </a:cxn>
                  <a:cxn ang="0">
                    <a:pos x="120" y="36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09" y="99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7" y="125"/>
                  </a:cxn>
                  <a:cxn ang="0">
                    <a:pos x="47" y="120"/>
                  </a:cxn>
                  <a:cxn ang="0">
                    <a:pos x="36" y="115"/>
                  </a:cxn>
                  <a:cxn ang="0">
                    <a:pos x="20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6" y="10"/>
                  </a:cxn>
                  <a:cxn ang="0">
                    <a:pos x="52" y="5"/>
                  </a:cxn>
                  <a:cxn ang="0">
                    <a:pos x="67" y="0"/>
                  </a:cxn>
                  <a:cxn ang="0">
                    <a:pos x="83" y="5"/>
                  </a:cxn>
                  <a:cxn ang="0">
                    <a:pos x="99" y="10"/>
                  </a:cxn>
                  <a:cxn ang="0">
                    <a:pos x="114" y="26"/>
                  </a:cxn>
                  <a:cxn ang="0">
                    <a:pos x="125" y="42"/>
                  </a:cxn>
                  <a:cxn ang="0">
                    <a:pos x="130" y="57"/>
                  </a:cxn>
                  <a:cxn ang="0">
                    <a:pos x="130" y="78"/>
                  </a:cxn>
                  <a:cxn ang="0">
                    <a:pos x="125" y="94"/>
                  </a:cxn>
                  <a:cxn ang="0">
                    <a:pos x="109" y="110"/>
                  </a:cxn>
                  <a:cxn ang="0">
                    <a:pos x="94" y="125"/>
                  </a:cxn>
                  <a:cxn ang="0">
                    <a:pos x="78" y="131"/>
                  </a:cxn>
                  <a:cxn ang="0">
                    <a:pos x="57" y="131"/>
                  </a:cxn>
                  <a:cxn ang="0">
                    <a:pos x="41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4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6"/>
                  </a:cxn>
                  <a:cxn ang="0">
                    <a:pos x="41" y="5"/>
                  </a:cxn>
                  <a:cxn ang="0">
                    <a:pos x="57" y="0"/>
                  </a:cxn>
                </a:cxnLst>
                <a:rect l="0" t="0" r="r" b="b"/>
                <a:pathLst>
                  <a:path w="130" h="131">
                    <a:moveTo>
                      <a:pt x="67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3" y="10"/>
                    </a:lnTo>
                    <a:lnTo>
                      <a:pt x="88" y="10"/>
                    </a:lnTo>
                    <a:lnTo>
                      <a:pt x="94" y="10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4" y="26"/>
                    </a:lnTo>
                    <a:lnTo>
                      <a:pt x="109" y="31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4" y="94"/>
                    </a:lnTo>
                    <a:lnTo>
                      <a:pt x="109" y="99"/>
                    </a:lnTo>
                    <a:lnTo>
                      <a:pt x="104" y="104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8" y="120"/>
                    </a:lnTo>
                    <a:lnTo>
                      <a:pt x="83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7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1" y="120"/>
                    </a:lnTo>
                    <a:lnTo>
                      <a:pt x="36" y="120"/>
                    </a:lnTo>
                    <a:lnTo>
                      <a:pt x="36" y="115"/>
                    </a:lnTo>
                    <a:lnTo>
                      <a:pt x="31" y="110"/>
                    </a:lnTo>
                    <a:lnTo>
                      <a:pt x="26" y="104"/>
                    </a:lnTo>
                    <a:lnTo>
                      <a:pt x="20" y="99"/>
                    </a:lnTo>
                    <a:lnTo>
                      <a:pt x="15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4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2"/>
                    </a:lnTo>
                    <a:lnTo>
                      <a:pt x="10" y="36"/>
                    </a:lnTo>
                    <a:lnTo>
                      <a:pt x="15" y="36"/>
                    </a:lnTo>
                    <a:lnTo>
                      <a:pt x="20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36" y="10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7" y="5"/>
                    </a:lnTo>
                    <a:lnTo>
                      <a:pt x="67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5"/>
                    </a:lnTo>
                    <a:lnTo>
                      <a:pt x="88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4" y="16"/>
                    </a:lnTo>
                    <a:lnTo>
                      <a:pt x="109" y="21"/>
                    </a:lnTo>
                    <a:lnTo>
                      <a:pt x="114" y="26"/>
                    </a:lnTo>
                    <a:lnTo>
                      <a:pt x="120" y="31"/>
                    </a:lnTo>
                    <a:lnTo>
                      <a:pt x="125" y="36"/>
                    </a:lnTo>
                    <a:lnTo>
                      <a:pt x="125" y="42"/>
                    </a:lnTo>
                    <a:lnTo>
                      <a:pt x="125" y="47"/>
                    </a:lnTo>
                    <a:lnTo>
                      <a:pt x="130" y="52"/>
                    </a:lnTo>
                    <a:lnTo>
                      <a:pt x="130" y="57"/>
                    </a:lnTo>
                    <a:lnTo>
                      <a:pt x="130" y="68"/>
                    </a:lnTo>
                    <a:lnTo>
                      <a:pt x="130" y="73"/>
                    </a:lnTo>
                    <a:lnTo>
                      <a:pt x="130" y="78"/>
                    </a:lnTo>
                    <a:lnTo>
                      <a:pt x="125" y="84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4" y="104"/>
                    </a:lnTo>
                    <a:lnTo>
                      <a:pt x="109" y="110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8" y="125"/>
                    </a:lnTo>
                    <a:lnTo>
                      <a:pt x="83" y="125"/>
                    </a:lnTo>
                    <a:lnTo>
                      <a:pt x="78" y="131"/>
                    </a:lnTo>
                    <a:lnTo>
                      <a:pt x="73" y="131"/>
                    </a:lnTo>
                    <a:lnTo>
                      <a:pt x="67" y="131"/>
                    </a:lnTo>
                    <a:lnTo>
                      <a:pt x="57" y="131"/>
                    </a:lnTo>
                    <a:lnTo>
                      <a:pt x="52" y="131"/>
                    </a:lnTo>
                    <a:lnTo>
                      <a:pt x="47" y="125"/>
                    </a:lnTo>
                    <a:lnTo>
                      <a:pt x="41" y="125"/>
                    </a:lnTo>
                    <a:lnTo>
                      <a:pt x="36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0" y="110"/>
                    </a:lnTo>
                    <a:lnTo>
                      <a:pt x="15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0" y="21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Oval 26"/>
              <p:cNvSpPr>
                <a:spLocks noChangeArrowheads="1"/>
              </p:cNvSpPr>
              <p:nvPr/>
            </p:nvSpPr>
            <p:spPr bwMode="auto">
              <a:xfrm>
                <a:off x="3808" y="2234"/>
                <a:ext cx="131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3808" y="2234"/>
                <a:ext cx="131" cy="131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1"/>
                  </a:cxn>
                  <a:cxn ang="0">
                    <a:pos x="104" y="26"/>
                  </a:cxn>
                  <a:cxn ang="0">
                    <a:pos x="120" y="37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10" y="99"/>
                  </a:cxn>
                  <a:cxn ang="0">
                    <a:pos x="94" y="115"/>
                  </a:cxn>
                  <a:cxn ang="0">
                    <a:pos x="84" y="120"/>
                  </a:cxn>
                  <a:cxn ang="0">
                    <a:pos x="68" y="126"/>
                  </a:cxn>
                  <a:cxn ang="0">
                    <a:pos x="47" y="120"/>
                  </a:cxn>
                  <a:cxn ang="0">
                    <a:pos x="37" y="115"/>
                  </a:cxn>
                  <a:cxn ang="0">
                    <a:pos x="21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7"/>
                  </a:cxn>
                  <a:cxn ang="0">
                    <a:pos x="26" y="26"/>
                  </a:cxn>
                  <a:cxn ang="0">
                    <a:pos x="37" y="11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4" y="5"/>
                  </a:cxn>
                  <a:cxn ang="0">
                    <a:pos x="99" y="11"/>
                  </a:cxn>
                  <a:cxn ang="0">
                    <a:pos x="115" y="26"/>
                  </a:cxn>
                  <a:cxn ang="0">
                    <a:pos x="125" y="42"/>
                  </a:cxn>
                  <a:cxn ang="0">
                    <a:pos x="131" y="58"/>
                  </a:cxn>
                  <a:cxn ang="0">
                    <a:pos x="131" y="79"/>
                  </a:cxn>
                  <a:cxn ang="0">
                    <a:pos x="125" y="94"/>
                  </a:cxn>
                  <a:cxn ang="0">
                    <a:pos x="110" y="110"/>
                  </a:cxn>
                  <a:cxn ang="0">
                    <a:pos x="94" y="126"/>
                  </a:cxn>
                  <a:cxn ang="0">
                    <a:pos x="78" y="131"/>
                  </a:cxn>
                  <a:cxn ang="0">
                    <a:pos x="57" y="131"/>
                  </a:cxn>
                  <a:cxn ang="0">
                    <a:pos x="42" y="126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4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6"/>
                  </a:cxn>
                  <a:cxn ang="0">
                    <a:pos x="42" y="5"/>
                  </a:cxn>
                  <a:cxn ang="0">
                    <a:pos x="57" y="0"/>
                  </a:cxn>
                </a:cxnLst>
                <a:rect l="0" t="0" r="r" b="b"/>
                <a:pathLst>
                  <a:path w="131" h="131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4" y="11"/>
                    </a:lnTo>
                    <a:lnTo>
                      <a:pt x="89" y="11"/>
                    </a:lnTo>
                    <a:lnTo>
                      <a:pt x="94" y="11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4" y="26"/>
                    </a:lnTo>
                    <a:lnTo>
                      <a:pt x="110" y="31"/>
                    </a:lnTo>
                    <a:lnTo>
                      <a:pt x="115" y="37"/>
                    </a:lnTo>
                    <a:lnTo>
                      <a:pt x="120" y="37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8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9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10" y="99"/>
                    </a:lnTo>
                    <a:lnTo>
                      <a:pt x="104" y="105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4" y="120"/>
                    </a:lnTo>
                    <a:lnTo>
                      <a:pt x="78" y="126"/>
                    </a:lnTo>
                    <a:lnTo>
                      <a:pt x="73" y="126"/>
                    </a:lnTo>
                    <a:lnTo>
                      <a:pt x="68" y="126"/>
                    </a:lnTo>
                    <a:lnTo>
                      <a:pt x="57" y="126"/>
                    </a:lnTo>
                    <a:lnTo>
                      <a:pt x="52" y="126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7" y="120"/>
                    </a:lnTo>
                    <a:lnTo>
                      <a:pt x="37" y="115"/>
                    </a:lnTo>
                    <a:lnTo>
                      <a:pt x="31" y="110"/>
                    </a:lnTo>
                    <a:lnTo>
                      <a:pt x="26" y="105"/>
                    </a:lnTo>
                    <a:lnTo>
                      <a:pt x="21" y="99"/>
                    </a:lnTo>
                    <a:lnTo>
                      <a:pt x="16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4"/>
                    </a:lnTo>
                    <a:lnTo>
                      <a:pt x="5" y="79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8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2"/>
                    </a:lnTo>
                    <a:lnTo>
                      <a:pt x="10" y="37"/>
                    </a:lnTo>
                    <a:lnTo>
                      <a:pt x="16" y="37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7" y="16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1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4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1"/>
                    </a:lnTo>
                    <a:lnTo>
                      <a:pt x="104" y="16"/>
                    </a:lnTo>
                    <a:lnTo>
                      <a:pt x="110" y="21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7"/>
                    </a:lnTo>
                    <a:lnTo>
                      <a:pt x="125" y="42"/>
                    </a:lnTo>
                    <a:lnTo>
                      <a:pt x="125" y="47"/>
                    </a:lnTo>
                    <a:lnTo>
                      <a:pt x="131" y="52"/>
                    </a:lnTo>
                    <a:lnTo>
                      <a:pt x="131" y="58"/>
                    </a:lnTo>
                    <a:lnTo>
                      <a:pt x="131" y="68"/>
                    </a:lnTo>
                    <a:lnTo>
                      <a:pt x="131" y="73"/>
                    </a:lnTo>
                    <a:lnTo>
                      <a:pt x="131" y="79"/>
                    </a:lnTo>
                    <a:lnTo>
                      <a:pt x="125" y="84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5"/>
                    </a:lnTo>
                    <a:lnTo>
                      <a:pt x="110" y="110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6"/>
                    </a:lnTo>
                    <a:lnTo>
                      <a:pt x="89" y="126"/>
                    </a:lnTo>
                    <a:lnTo>
                      <a:pt x="84" y="126"/>
                    </a:lnTo>
                    <a:lnTo>
                      <a:pt x="78" y="131"/>
                    </a:lnTo>
                    <a:lnTo>
                      <a:pt x="73" y="131"/>
                    </a:lnTo>
                    <a:lnTo>
                      <a:pt x="68" y="131"/>
                    </a:lnTo>
                    <a:lnTo>
                      <a:pt x="57" y="131"/>
                    </a:lnTo>
                    <a:lnTo>
                      <a:pt x="52" y="131"/>
                    </a:lnTo>
                    <a:lnTo>
                      <a:pt x="47" y="126"/>
                    </a:lnTo>
                    <a:lnTo>
                      <a:pt x="42" y="126"/>
                    </a:lnTo>
                    <a:lnTo>
                      <a:pt x="37" y="126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6" y="105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0" y="79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10" y="31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1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28"/>
              <p:cNvSpPr>
                <a:spLocks noChangeArrowheads="1"/>
              </p:cNvSpPr>
              <p:nvPr/>
            </p:nvSpPr>
            <p:spPr bwMode="auto">
              <a:xfrm>
                <a:off x="3646" y="2417"/>
                <a:ext cx="131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3646" y="2417"/>
                <a:ext cx="131" cy="131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1"/>
                  </a:cxn>
                  <a:cxn ang="0">
                    <a:pos x="105" y="26"/>
                  </a:cxn>
                  <a:cxn ang="0">
                    <a:pos x="120" y="37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10" y="99"/>
                  </a:cxn>
                  <a:cxn ang="0">
                    <a:pos x="94" y="115"/>
                  </a:cxn>
                  <a:cxn ang="0">
                    <a:pos x="84" y="120"/>
                  </a:cxn>
                  <a:cxn ang="0">
                    <a:pos x="68" y="125"/>
                  </a:cxn>
                  <a:cxn ang="0">
                    <a:pos x="47" y="120"/>
                  </a:cxn>
                  <a:cxn ang="0">
                    <a:pos x="37" y="115"/>
                  </a:cxn>
                  <a:cxn ang="0">
                    <a:pos x="21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7"/>
                  </a:cxn>
                  <a:cxn ang="0">
                    <a:pos x="26" y="26"/>
                  </a:cxn>
                  <a:cxn ang="0">
                    <a:pos x="37" y="11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4" y="5"/>
                  </a:cxn>
                  <a:cxn ang="0">
                    <a:pos x="99" y="11"/>
                  </a:cxn>
                  <a:cxn ang="0">
                    <a:pos x="115" y="26"/>
                  </a:cxn>
                  <a:cxn ang="0">
                    <a:pos x="125" y="42"/>
                  </a:cxn>
                  <a:cxn ang="0">
                    <a:pos x="131" y="58"/>
                  </a:cxn>
                  <a:cxn ang="0">
                    <a:pos x="131" y="78"/>
                  </a:cxn>
                  <a:cxn ang="0">
                    <a:pos x="125" y="94"/>
                  </a:cxn>
                  <a:cxn ang="0">
                    <a:pos x="110" y="110"/>
                  </a:cxn>
                  <a:cxn ang="0">
                    <a:pos x="94" y="125"/>
                  </a:cxn>
                  <a:cxn ang="0">
                    <a:pos x="78" y="131"/>
                  </a:cxn>
                  <a:cxn ang="0">
                    <a:pos x="57" y="131"/>
                  </a:cxn>
                  <a:cxn ang="0">
                    <a:pos x="42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4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6"/>
                  </a:cxn>
                  <a:cxn ang="0">
                    <a:pos x="42" y="5"/>
                  </a:cxn>
                  <a:cxn ang="0">
                    <a:pos x="57" y="0"/>
                  </a:cxn>
                </a:cxnLst>
                <a:rect l="0" t="0" r="r" b="b"/>
                <a:pathLst>
                  <a:path w="131" h="131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4" y="11"/>
                    </a:lnTo>
                    <a:lnTo>
                      <a:pt x="89" y="11"/>
                    </a:lnTo>
                    <a:lnTo>
                      <a:pt x="94" y="11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5" y="26"/>
                    </a:lnTo>
                    <a:lnTo>
                      <a:pt x="110" y="31"/>
                    </a:lnTo>
                    <a:lnTo>
                      <a:pt x="115" y="37"/>
                    </a:lnTo>
                    <a:lnTo>
                      <a:pt x="120" y="37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8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10" y="99"/>
                    </a:lnTo>
                    <a:lnTo>
                      <a:pt x="105" y="105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4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7" y="120"/>
                    </a:lnTo>
                    <a:lnTo>
                      <a:pt x="37" y="115"/>
                    </a:lnTo>
                    <a:lnTo>
                      <a:pt x="31" y="110"/>
                    </a:lnTo>
                    <a:lnTo>
                      <a:pt x="26" y="105"/>
                    </a:lnTo>
                    <a:lnTo>
                      <a:pt x="21" y="99"/>
                    </a:lnTo>
                    <a:lnTo>
                      <a:pt x="16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4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8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2"/>
                    </a:lnTo>
                    <a:lnTo>
                      <a:pt x="10" y="37"/>
                    </a:lnTo>
                    <a:lnTo>
                      <a:pt x="16" y="37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7" y="16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1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4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1"/>
                    </a:lnTo>
                    <a:lnTo>
                      <a:pt x="105" y="16"/>
                    </a:lnTo>
                    <a:lnTo>
                      <a:pt x="110" y="21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7"/>
                    </a:lnTo>
                    <a:lnTo>
                      <a:pt x="125" y="42"/>
                    </a:lnTo>
                    <a:lnTo>
                      <a:pt x="125" y="47"/>
                    </a:lnTo>
                    <a:lnTo>
                      <a:pt x="131" y="52"/>
                    </a:lnTo>
                    <a:lnTo>
                      <a:pt x="131" y="58"/>
                    </a:lnTo>
                    <a:lnTo>
                      <a:pt x="131" y="68"/>
                    </a:lnTo>
                    <a:lnTo>
                      <a:pt x="131" y="73"/>
                    </a:lnTo>
                    <a:lnTo>
                      <a:pt x="131" y="78"/>
                    </a:lnTo>
                    <a:lnTo>
                      <a:pt x="125" y="84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5"/>
                    </a:lnTo>
                    <a:lnTo>
                      <a:pt x="110" y="110"/>
                    </a:lnTo>
                    <a:lnTo>
                      <a:pt x="105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9" y="125"/>
                    </a:lnTo>
                    <a:lnTo>
                      <a:pt x="84" y="125"/>
                    </a:lnTo>
                    <a:lnTo>
                      <a:pt x="78" y="131"/>
                    </a:lnTo>
                    <a:lnTo>
                      <a:pt x="73" y="131"/>
                    </a:lnTo>
                    <a:lnTo>
                      <a:pt x="68" y="131"/>
                    </a:lnTo>
                    <a:lnTo>
                      <a:pt x="57" y="131"/>
                    </a:lnTo>
                    <a:lnTo>
                      <a:pt x="52" y="131"/>
                    </a:lnTo>
                    <a:lnTo>
                      <a:pt x="47" y="125"/>
                    </a:lnTo>
                    <a:lnTo>
                      <a:pt x="42" y="125"/>
                    </a:lnTo>
                    <a:lnTo>
                      <a:pt x="37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6" y="105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10" y="31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1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Oval 30"/>
              <p:cNvSpPr>
                <a:spLocks noChangeArrowheads="1"/>
              </p:cNvSpPr>
              <p:nvPr/>
            </p:nvSpPr>
            <p:spPr bwMode="auto">
              <a:xfrm>
                <a:off x="3636" y="2537"/>
                <a:ext cx="130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>
                <a:off x="3636" y="2537"/>
                <a:ext cx="130" cy="131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1"/>
                  </a:cxn>
                  <a:cxn ang="0">
                    <a:pos x="104" y="26"/>
                  </a:cxn>
                  <a:cxn ang="0">
                    <a:pos x="120" y="37"/>
                  </a:cxn>
                  <a:cxn ang="0">
                    <a:pos x="125" y="53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09" y="100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7" y="126"/>
                  </a:cxn>
                  <a:cxn ang="0">
                    <a:pos x="47" y="120"/>
                  </a:cxn>
                  <a:cxn ang="0">
                    <a:pos x="36" y="115"/>
                  </a:cxn>
                  <a:cxn ang="0">
                    <a:pos x="20" y="100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3"/>
                  </a:cxn>
                  <a:cxn ang="0">
                    <a:pos x="10" y="37"/>
                  </a:cxn>
                  <a:cxn ang="0">
                    <a:pos x="26" y="26"/>
                  </a:cxn>
                  <a:cxn ang="0">
                    <a:pos x="36" y="11"/>
                  </a:cxn>
                  <a:cxn ang="0">
                    <a:pos x="52" y="5"/>
                  </a:cxn>
                  <a:cxn ang="0">
                    <a:pos x="67" y="0"/>
                  </a:cxn>
                  <a:cxn ang="0">
                    <a:pos x="83" y="5"/>
                  </a:cxn>
                  <a:cxn ang="0">
                    <a:pos x="99" y="11"/>
                  </a:cxn>
                  <a:cxn ang="0">
                    <a:pos x="115" y="26"/>
                  </a:cxn>
                  <a:cxn ang="0">
                    <a:pos x="125" y="42"/>
                  </a:cxn>
                  <a:cxn ang="0">
                    <a:pos x="130" y="58"/>
                  </a:cxn>
                  <a:cxn ang="0">
                    <a:pos x="130" y="79"/>
                  </a:cxn>
                  <a:cxn ang="0">
                    <a:pos x="125" y="94"/>
                  </a:cxn>
                  <a:cxn ang="0">
                    <a:pos x="109" y="110"/>
                  </a:cxn>
                  <a:cxn ang="0">
                    <a:pos x="94" y="126"/>
                  </a:cxn>
                  <a:cxn ang="0">
                    <a:pos x="78" y="131"/>
                  </a:cxn>
                  <a:cxn ang="0">
                    <a:pos x="57" y="131"/>
                  </a:cxn>
                  <a:cxn ang="0">
                    <a:pos x="41" y="126"/>
                  </a:cxn>
                  <a:cxn ang="0">
                    <a:pos x="26" y="115"/>
                  </a:cxn>
                  <a:cxn ang="0">
                    <a:pos x="10" y="100"/>
                  </a:cxn>
                  <a:cxn ang="0">
                    <a:pos x="5" y="84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2"/>
                  </a:cxn>
                  <a:cxn ang="0">
                    <a:pos x="26" y="16"/>
                  </a:cxn>
                  <a:cxn ang="0">
                    <a:pos x="41" y="5"/>
                  </a:cxn>
                  <a:cxn ang="0">
                    <a:pos x="57" y="0"/>
                  </a:cxn>
                </a:cxnLst>
                <a:rect l="0" t="0" r="r" b="b"/>
                <a:pathLst>
                  <a:path w="130" h="131">
                    <a:moveTo>
                      <a:pt x="67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3" y="11"/>
                    </a:lnTo>
                    <a:lnTo>
                      <a:pt x="88" y="11"/>
                    </a:lnTo>
                    <a:lnTo>
                      <a:pt x="94" y="11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4" y="26"/>
                    </a:lnTo>
                    <a:lnTo>
                      <a:pt x="109" y="32"/>
                    </a:lnTo>
                    <a:lnTo>
                      <a:pt x="115" y="37"/>
                    </a:lnTo>
                    <a:lnTo>
                      <a:pt x="120" y="37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5" y="53"/>
                    </a:lnTo>
                    <a:lnTo>
                      <a:pt x="125" y="58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9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09" y="100"/>
                    </a:lnTo>
                    <a:lnTo>
                      <a:pt x="104" y="105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8" y="120"/>
                    </a:lnTo>
                    <a:lnTo>
                      <a:pt x="83" y="120"/>
                    </a:lnTo>
                    <a:lnTo>
                      <a:pt x="78" y="126"/>
                    </a:lnTo>
                    <a:lnTo>
                      <a:pt x="73" y="126"/>
                    </a:lnTo>
                    <a:lnTo>
                      <a:pt x="67" y="126"/>
                    </a:lnTo>
                    <a:lnTo>
                      <a:pt x="57" y="126"/>
                    </a:lnTo>
                    <a:lnTo>
                      <a:pt x="52" y="126"/>
                    </a:lnTo>
                    <a:lnTo>
                      <a:pt x="47" y="120"/>
                    </a:lnTo>
                    <a:lnTo>
                      <a:pt x="41" y="120"/>
                    </a:lnTo>
                    <a:lnTo>
                      <a:pt x="36" y="120"/>
                    </a:lnTo>
                    <a:lnTo>
                      <a:pt x="36" y="115"/>
                    </a:lnTo>
                    <a:lnTo>
                      <a:pt x="31" y="110"/>
                    </a:lnTo>
                    <a:lnTo>
                      <a:pt x="26" y="105"/>
                    </a:lnTo>
                    <a:lnTo>
                      <a:pt x="20" y="100"/>
                    </a:lnTo>
                    <a:lnTo>
                      <a:pt x="15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4"/>
                    </a:lnTo>
                    <a:lnTo>
                      <a:pt x="5" y="79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8"/>
                    </a:lnTo>
                    <a:lnTo>
                      <a:pt x="5" y="53"/>
                    </a:lnTo>
                    <a:lnTo>
                      <a:pt x="10" y="47"/>
                    </a:lnTo>
                    <a:lnTo>
                      <a:pt x="10" y="42"/>
                    </a:lnTo>
                    <a:lnTo>
                      <a:pt x="10" y="37"/>
                    </a:lnTo>
                    <a:lnTo>
                      <a:pt x="15" y="37"/>
                    </a:lnTo>
                    <a:lnTo>
                      <a:pt x="20" y="32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36" y="11"/>
                    </a:lnTo>
                    <a:lnTo>
                      <a:pt x="41" y="11"/>
                    </a:lnTo>
                    <a:lnTo>
                      <a:pt x="47" y="11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7" y="5"/>
                    </a:lnTo>
                    <a:lnTo>
                      <a:pt x="67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5"/>
                    </a:lnTo>
                    <a:lnTo>
                      <a:pt x="88" y="5"/>
                    </a:lnTo>
                    <a:lnTo>
                      <a:pt x="94" y="5"/>
                    </a:lnTo>
                    <a:lnTo>
                      <a:pt x="99" y="11"/>
                    </a:lnTo>
                    <a:lnTo>
                      <a:pt x="104" y="16"/>
                    </a:lnTo>
                    <a:lnTo>
                      <a:pt x="109" y="21"/>
                    </a:lnTo>
                    <a:lnTo>
                      <a:pt x="115" y="26"/>
                    </a:lnTo>
                    <a:lnTo>
                      <a:pt x="120" y="32"/>
                    </a:lnTo>
                    <a:lnTo>
                      <a:pt x="125" y="37"/>
                    </a:lnTo>
                    <a:lnTo>
                      <a:pt x="125" y="42"/>
                    </a:lnTo>
                    <a:lnTo>
                      <a:pt x="125" y="47"/>
                    </a:lnTo>
                    <a:lnTo>
                      <a:pt x="130" y="53"/>
                    </a:lnTo>
                    <a:lnTo>
                      <a:pt x="130" y="58"/>
                    </a:lnTo>
                    <a:lnTo>
                      <a:pt x="130" y="68"/>
                    </a:lnTo>
                    <a:lnTo>
                      <a:pt x="130" y="73"/>
                    </a:lnTo>
                    <a:lnTo>
                      <a:pt x="130" y="79"/>
                    </a:lnTo>
                    <a:lnTo>
                      <a:pt x="125" y="84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100"/>
                    </a:lnTo>
                    <a:lnTo>
                      <a:pt x="115" y="105"/>
                    </a:lnTo>
                    <a:lnTo>
                      <a:pt x="109" y="110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6"/>
                    </a:lnTo>
                    <a:lnTo>
                      <a:pt x="88" y="126"/>
                    </a:lnTo>
                    <a:lnTo>
                      <a:pt x="83" y="126"/>
                    </a:lnTo>
                    <a:lnTo>
                      <a:pt x="78" y="131"/>
                    </a:lnTo>
                    <a:lnTo>
                      <a:pt x="73" y="131"/>
                    </a:lnTo>
                    <a:lnTo>
                      <a:pt x="67" y="131"/>
                    </a:lnTo>
                    <a:lnTo>
                      <a:pt x="57" y="131"/>
                    </a:lnTo>
                    <a:lnTo>
                      <a:pt x="52" y="131"/>
                    </a:lnTo>
                    <a:lnTo>
                      <a:pt x="47" y="126"/>
                    </a:lnTo>
                    <a:lnTo>
                      <a:pt x="41" y="126"/>
                    </a:lnTo>
                    <a:lnTo>
                      <a:pt x="36" y="126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0" y="110"/>
                    </a:lnTo>
                    <a:lnTo>
                      <a:pt x="15" y="105"/>
                    </a:lnTo>
                    <a:lnTo>
                      <a:pt x="10" y="100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0" y="79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10" y="32"/>
                    </a:lnTo>
                    <a:lnTo>
                      <a:pt x="15" y="26"/>
                    </a:lnTo>
                    <a:lnTo>
                      <a:pt x="20" y="21"/>
                    </a:lnTo>
                    <a:lnTo>
                      <a:pt x="26" y="16"/>
                    </a:lnTo>
                    <a:lnTo>
                      <a:pt x="31" y="11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Oval 32"/>
              <p:cNvSpPr>
                <a:spLocks noChangeArrowheads="1"/>
              </p:cNvSpPr>
              <p:nvPr/>
            </p:nvSpPr>
            <p:spPr bwMode="auto">
              <a:xfrm>
                <a:off x="3756" y="2752"/>
                <a:ext cx="130" cy="13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3756" y="2752"/>
                <a:ext cx="130" cy="130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4" y="26"/>
                  </a:cxn>
                  <a:cxn ang="0">
                    <a:pos x="120" y="36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8"/>
                  </a:cxn>
                  <a:cxn ang="0">
                    <a:pos x="109" y="99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8" y="125"/>
                  </a:cxn>
                  <a:cxn ang="0">
                    <a:pos x="47" y="120"/>
                  </a:cxn>
                  <a:cxn ang="0">
                    <a:pos x="36" y="115"/>
                  </a:cxn>
                  <a:cxn ang="0">
                    <a:pos x="21" y="99"/>
                  </a:cxn>
                  <a:cxn ang="0">
                    <a:pos x="10" y="88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6" y="10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3" y="5"/>
                  </a:cxn>
                  <a:cxn ang="0">
                    <a:pos x="99" y="10"/>
                  </a:cxn>
                  <a:cxn ang="0">
                    <a:pos x="115" y="26"/>
                  </a:cxn>
                  <a:cxn ang="0">
                    <a:pos x="125" y="41"/>
                  </a:cxn>
                  <a:cxn ang="0">
                    <a:pos x="130" y="57"/>
                  </a:cxn>
                  <a:cxn ang="0">
                    <a:pos x="130" y="78"/>
                  </a:cxn>
                  <a:cxn ang="0">
                    <a:pos x="125" y="94"/>
                  </a:cxn>
                  <a:cxn ang="0">
                    <a:pos x="109" y="109"/>
                  </a:cxn>
                  <a:cxn ang="0">
                    <a:pos x="94" y="125"/>
                  </a:cxn>
                  <a:cxn ang="0">
                    <a:pos x="78" y="130"/>
                  </a:cxn>
                  <a:cxn ang="0">
                    <a:pos x="57" y="130"/>
                  </a:cxn>
                  <a:cxn ang="0">
                    <a:pos x="42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3"/>
                  </a:cxn>
                  <a:cxn ang="0">
                    <a:pos x="0" y="67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5"/>
                  </a:cxn>
                  <a:cxn ang="0">
                    <a:pos x="42" y="5"/>
                  </a:cxn>
                  <a:cxn ang="0">
                    <a:pos x="57" y="0"/>
                  </a:cxn>
                </a:cxnLst>
                <a:rect l="0" t="0" r="r" b="b"/>
                <a:pathLst>
                  <a:path w="130" h="130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3" y="10"/>
                    </a:lnTo>
                    <a:lnTo>
                      <a:pt x="89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99" y="20"/>
                    </a:lnTo>
                    <a:lnTo>
                      <a:pt x="104" y="26"/>
                    </a:lnTo>
                    <a:lnTo>
                      <a:pt x="109" y="31"/>
                    </a:lnTo>
                    <a:lnTo>
                      <a:pt x="115" y="36"/>
                    </a:lnTo>
                    <a:lnTo>
                      <a:pt x="120" y="36"/>
                    </a:lnTo>
                    <a:lnTo>
                      <a:pt x="120" y="41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7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3"/>
                    </a:lnTo>
                    <a:lnTo>
                      <a:pt x="120" y="88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09" y="99"/>
                    </a:lnTo>
                    <a:lnTo>
                      <a:pt x="104" y="104"/>
                    </a:lnTo>
                    <a:lnTo>
                      <a:pt x="99" y="109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3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6" y="120"/>
                    </a:lnTo>
                    <a:lnTo>
                      <a:pt x="36" y="115"/>
                    </a:lnTo>
                    <a:lnTo>
                      <a:pt x="31" y="109"/>
                    </a:lnTo>
                    <a:lnTo>
                      <a:pt x="26" y="104"/>
                    </a:lnTo>
                    <a:lnTo>
                      <a:pt x="21" y="99"/>
                    </a:lnTo>
                    <a:lnTo>
                      <a:pt x="15" y="94"/>
                    </a:lnTo>
                    <a:lnTo>
                      <a:pt x="10" y="94"/>
                    </a:lnTo>
                    <a:lnTo>
                      <a:pt x="10" y="88"/>
                    </a:lnTo>
                    <a:lnTo>
                      <a:pt x="10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7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1"/>
                    </a:lnTo>
                    <a:lnTo>
                      <a:pt x="10" y="36"/>
                    </a:lnTo>
                    <a:lnTo>
                      <a:pt x="15" y="36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0"/>
                    </a:lnTo>
                    <a:lnTo>
                      <a:pt x="36" y="15"/>
                    </a:lnTo>
                    <a:lnTo>
                      <a:pt x="36" y="10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4" y="15"/>
                    </a:lnTo>
                    <a:lnTo>
                      <a:pt x="109" y="20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6"/>
                    </a:lnTo>
                    <a:lnTo>
                      <a:pt x="125" y="41"/>
                    </a:lnTo>
                    <a:lnTo>
                      <a:pt x="125" y="47"/>
                    </a:lnTo>
                    <a:lnTo>
                      <a:pt x="130" y="52"/>
                    </a:lnTo>
                    <a:lnTo>
                      <a:pt x="130" y="57"/>
                    </a:lnTo>
                    <a:lnTo>
                      <a:pt x="130" y="67"/>
                    </a:lnTo>
                    <a:lnTo>
                      <a:pt x="130" y="73"/>
                    </a:lnTo>
                    <a:lnTo>
                      <a:pt x="130" y="78"/>
                    </a:lnTo>
                    <a:lnTo>
                      <a:pt x="125" y="83"/>
                    </a:lnTo>
                    <a:lnTo>
                      <a:pt x="125" y="88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4"/>
                    </a:lnTo>
                    <a:lnTo>
                      <a:pt x="109" y="109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9" y="125"/>
                    </a:lnTo>
                    <a:lnTo>
                      <a:pt x="83" y="125"/>
                    </a:lnTo>
                    <a:lnTo>
                      <a:pt x="78" y="130"/>
                    </a:lnTo>
                    <a:lnTo>
                      <a:pt x="73" y="130"/>
                    </a:lnTo>
                    <a:lnTo>
                      <a:pt x="68" y="130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7" y="125"/>
                    </a:lnTo>
                    <a:lnTo>
                      <a:pt x="42" y="125"/>
                    </a:lnTo>
                    <a:lnTo>
                      <a:pt x="36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09"/>
                    </a:lnTo>
                    <a:lnTo>
                      <a:pt x="15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31" y="10"/>
                    </a:lnTo>
                    <a:lnTo>
                      <a:pt x="36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Oval 34"/>
              <p:cNvSpPr>
                <a:spLocks noChangeArrowheads="1"/>
              </p:cNvSpPr>
              <p:nvPr/>
            </p:nvSpPr>
            <p:spPr bwMode="auto">
              <a:xfrm>
                <a:off x="4236" y="2537"/>
                <a:ext cx="131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5"/>
              <p:cNvSpPr>
                <a:spLocks/>
              </p:cNvSpPr>
              <p:nvPr/>
            </p:nvSpPr>
            <p:spPr bwMode="auto">
              <a:xfrm>
                <a:off x="4236" y="2537"/>
                <a:ext cx="131" cy="131"/>
              </a:xfrm>
              <a:custGeom>
                <a:avLst/>
                <a:gdLst/>
                <a:ahLst/>
                <a:cxnLst>
                  <a:cxn ang="0">
                    <a:pos x="79" y="5"/>
                  </a:cxn>
                  <a:cxn ang="0">
                    <a:pos x="94" y="11"/>
                  </a:cxn>
                  <a:cxn ang="0">
                    <a:pos x="105" y="26"/>
                  </a:cxn>
                  <a:cxn ang="0">
                    <a:pos x="120" y="37"/>
                  </a:cxn>
                  <a:cxn ang="0">
                    <a:pos x="126" y="53"/>
                  </a:cxn>
                  <a:cxn ang="0">
                    <a:pos x="126" y="73"/>
                  </a:cxn>
                  <a:cxn ang="0">
                    <a:pos x="120" y="89"/>
                  </a:cxn>
                  <a:cxn ang="0">
                    <a:pos x="110" y="100"/>
                  </a:cxn>
                  <a:cxn ang="0">
                    <a:pos x="94" y="115"/>
                  </a:cxn>
                  <a:cxn ang="0">
                    <a:pos x="84" y="120"/>
                  </a:cxn>
                  <a:cxn ang="0">
                    <a:pos x="68" y="126"/>
                  </a:cxn>
                  <a:cxn ang="0">
                    <a:pos x="47" y="120"/>
                  </a:cxn>
                  <a:cxn ang="0">
                    <a:pos x="37" y="115"/>
                  </a:cxn>
                  <a:cxn ang="0">
                    <a:pos x="21" y="100"/>
                  </a:cxn>
                  <a:cxn ang="0">
                    <a:pos x="11" y="89"/>
                  </a:cxn>
                  <a:cxn ang="0">
                    <a:pos x="6" y="73"/>
                  </a:cxn>
                  <a:cxn ang="0">
                    <a:pos x="6" y="53"/>
                  </a:cxn>
                  <a:cxn ang="0">
                    <a:pos x="11" y="37"/>
                  </a:cxn>
                  <a:cxn ang="0">
                    <a:pos x="26" y="26"/>
                  </a:cxn>
                  <a:cxn ang="0">
                    <a:pos x="37" y="11"/>
                  </a:cxn>
                  <a:cxn ang="0">
                    <a:pos x="53" y="5"/>
                  </a:cxn>
                  <a:cxn ang="0">
                    <a:pos x="68" y="0"/>
                  </a:cxn>
                  <a:cxn ang="0">
                    <a:pos x="84" y="5"/>
                  </a:cxn>
                  <a:cxn ang="0">
                    <a:pos x="100" y="11"/>
                  </a:cxn>
                  <a:cxn ang="0">
                    <a:pos x="115" y="26"/>
                  </a:cxn>
                  <a:cxn ang="0">
                    <a:pos x="126" y="42"/>
                  </a:cxn>
                  <a:cxn ang="0">
                    <a:pos x="131" y="58"/>
                  </a:cxn>
                  <a:cxn ang="0">
                    <a:pos x="131" y="79"/>
                  </a:cxn>
                  <a:cxn ang="0">
                    <a:pos x="126" y="94"/>
                  </a:cxn>
                  <a:cxn ang="0">
                    <a:pos x="110" y="110"/>
                  </a:cxn>
                  <a:cxn ang="0">
                    <a:pos x="94" y="126"/>
                  </a:cxn>
                  <a:cxn ang="0">
                    <a:pos x="79" y="131"/>
                  </a:cxn>
                  <a:cxn ang="0">
                    <a:pos x="58" y="131"/>
                  </a:cxn>
                  <a:cxn ang="0">
                    <a:pos x="42" y="126"/>
                  </a:cxn>
                  <a:cxn ang="0">
                    <a:pos x="26" y="115"/>
                  </a:cxn>
                  <a:cxn ang="0">
                    <a:pos x="11" y="100"/>
                  </a:cxn>
                  <a:cxn ang="0">
                    <a:pos x="6" y="84"/>
                  </a:cxn>
                  <a:cxn ang="0">
                    <a:pos x="0" y="68"/>
                  </a:cxn>
                  <a:cxn ang="0">
                    <a:pos x="6" y="47"/>
                  </a:cxn>
                  <a:cxn ang="0">
                    <a:pos x="11" y="32"/>
                  </a:cxn>
                  <a:cxn ang="0">
                    <a:pos x="26" y="16"/>
                  </a:cxn>
                  <a:cxn ang="0">
                    <a:pos x="42" y="5"/>
                  </a:cxn>
                  <a:cxn ang="0">
                    <a:pos x="58" y="0"/>
                  </a:cxn>
                </a:cxnLst>
                <a:rect l="0" t="0" r="r" b="b"/>
                <a:pathLst>
                  <a:path w="131" h="131">
                    <a:moveTo>
                      <a:pt x="68" y="5"/>
                    </a:moveTo>
                    <a:lnTo>
                      <a:pt x="73" y="5"/>
                    </a:lnTo>
                    <a:lnTo>
                      <a:pt x="79" y="5"/>
                    </a:lnTo>
                    <a:lnTo>
                      <a:pt x="84" y="11"/>
                    </a:lnTo>
                    <a:lnTo>
                      <a:pt x="89" y="11"/>
                    </a:lnTo>
                    <a:lnTo>
                      <a:pt x="94" y="11"/>
                    </a:lnTo>
                    <a:lnTo>
                      <a:pt x="94" y="16"/>
                    </a:lnTo>
                    <a:lnTo>
                      <a:pt x="100" y="21"/>
                    </a:lnTo>
                    <a:lnTo>
                      <a:pt x="105" y="26"/>
                    </a:lnTo>
                    <a:lnTo>
                      <a:pt x="110" y="32"/>
                    </a:lnTo>
                    <a:lnTo>
                      <a:pt x="115" y="37"/>
                    </a:lnTo>
                    <a:lnTo>
                      <a:pt x="120" y="37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6" y="53"/>
                    </a:lnTo>
                    <a:lnTo>
                      <a:pt x="126" y="58"/>
                    </a:lnTo>
                    <a:lnTo>
                      <a:pt x="126" y="68"/>
                    </a:lnTo>
                    <a:lnTo>
                      <a:pt x="126" y="73"/>
                    </a:lnTo>
                    <a:lnTo>
                      <a:pt x="126" y="79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10" y="100"/>
                    </a:lnTo>
                    <a:lnTo>
                      <a:pt x="105" y="105"/>
                    </a:lnTo>
                    <a:lnTo>
                      <a:pt x="100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4" y="120"/>
                    </a:lnTo>
                    <a:lnTo>
                      <a:pt x="79" y="126"/>
                    </a:lnTo>
                    <a:lnTo>
                      <a:pt x="73" y="126"/>
                    </a:lnTo>
                    <a:lnTo>
                      <a:pt x="68" y="126"/>
                    </a:lnTo>
                    <a:lnTo>
                      <a:pt x="58" y="126"/>
                    </a:lnTo>
                    <a:lnTo>
                      <a:pt x="53" y="126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7" y="120"/>
                    </a:lnTo>
                    <a:lnTo>
                      <a:pt x="37" y="115"/>
                    </a:lnTo>
                    <a:lnTo>
                      <a:pt x="32" y="110"/>
                    </a:lnTo>
                    <a:lnTo>
                      <a:pt x="26" y="105"/>
                    </a:lnTo>
                    <a:lnTo>
                      <a:pt x="21" y="100"/>
                    </a:lnTo>
                    <a:lnTo>
                      <a:pt x="16" y="94"/>
                    </a:lnTo>
                    <a:lnTo>
                      <a:pt x="11" y="94"/>
                    </a:lnTo>
                    <a:lnTo>
                      <a:pt x="11" y="89"/>
                    </a:lnTo>
                    <a:lnTo>
                      <a:pt x="11" y="84"/>
                    </a:lnTo>
                    <a:lnTo>
                      <a:pt x="6" y="79"/>
                    </a:lnTo>
                    <a:lnTo>
                      <a:pt x="6" y="73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6" y="53"/>
                    </a:lnTo>
                    <a:lnTo>
                      <a:pt x="11" y="47"/>
                    </a:lnTo>
                    <a:lnTo>
                      <a:pt x="11" y="42"/>
                    </a:lnTo>
                    <a:lnTo>
                      <a:pt x="11" y="37"/>
                    </a:lnTo>
                    <a:lnTo>
                      <a:pt x="16" y="37"/>
                    </a:lnTo>
                    <a:lnTo>
                      <a:pt x="21" y="32"/>
                    </a:lnTo>
                    <a:lnTo>
                      <a:pt x="26" y="26"/>
                    </a:lnTo>
                    <a:lnTo>
                      <a:pt x="32" y="21"/>
                    </a:lnTo>
                    <a:lnTo>
                      <a:pt x="37" y="16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1"/>
                    </a:lnTo>
                    <a:lnTo>
                      <a:pt x="53" y="5"/>
                    </a:lnTo>
                    <a:lnTo>
                      <a:pt x="58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4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100" y="11"/>
                    </a:lnTo>
                    <a:lnTo>
                      <a:pt x="105" y="16"/>
                    </a:lnTo>
                    <a:lnTo>
                      <a:pt x="110" y="21"/>
                    </a:lnTo>
                    <a:lnTo>
                      <a:pt x="115" y="26"/>
                    </a:lnTo>
                    <a:lnTo>
                      <a:pt x="120" y="32"/>
                    </a:lnTo>
                    <a:lnTo>
                      <a:pt x="126" y="37"/>
                    </a:lnTo>
                    <a:lnTo>
                      <a:pt x="126" y="42"/>
                    </a:lnTo>
                    <a:lnTo>
                      <a:pt x="126" y="47"/>
                    </a:lnTo>
                    <a:lnTo>
                      <a:pt x="131" y="53"/>
                    </a:lnTo>
                    <a:lnTo>
                      <a:pt x="131" y="58"/>
                    </a:lnTo>
                    <a:lnTo>
                      <a:pt x="131" y="68"/>
                    </a:lnTo>
                    <a:lnTo>
                      <a:pt x="131" y="73"/>
                    </a:lnTo>
                    <a:lnTo>
                      <a:pt x="131" y="79"/>
                    </a:lnTo>
                    <a:lnTo>
                      <a:pt x="126" y="84"/>
                    </a:lnTo>
                    <a:lnTo>
                      <a:pt x="126" y="89"/>
                    </a:lnTo>
                    <a:lnTo>
                      <a:pt x="126" y="94"/>
                    </a:lnTo>
                    <a:lnTo>
                      <a:pt x="120" y="100"/>
                    </a:lnTo>
                    <a:lnTo>
                      <a:pt x="115" y="105"/>
                    </a:lnTo>
                    <a:lnTo>
                      <a:pt x="110" y="110"/>
                    </a:lnTo>
                    <a:lnTo>
                      <a:pt x="105" y="115"/>
                    </a:lnTo>
                    <a:lnTo>
                      <a:pt x="100" y="120"/>
                    </a:lnTo>
                    <a:lnTo>
                      <a:pt x="94" y="126"/>
                    </a:lnTo>
                    <a:lnTo>
                      <a:pt x="89" y="126"/>
                    </a:lnTo>
                    <a:lnTo>
                      <a:pt x="84" y="126"/>
                    </a:lnTo>
                    <a:lnTo>
                      <a:pt x="79" y="131"/>
                    </a:lnTo>
                    <a:lnTo>
                      <a:pt x="73" y="131"/>
                    </a:lnTo>
                    <a:lnTo>
                      <a:pt x="68" y="131"/>
                    </a:lnTo>
                    <a:lnTo>
                      <a:pt x="58" y="131"/>
                    </a:lnTo>
                    <a:lnTo>
                      <a:pt x="53" y="131"/>
                    </a:lnTo>
                    <a:lnTo>
                      <a:pt x="47" y="126"/>
                    </a:lnTo>
                    <a:lnTo>
                      <a:pt x="42" y="126"/>
                    </a:lnTo>
                    <a:lnTo>
                      <a:pt x="37" y="126"/>
                    </a:lnTo>
                    <a:lnTo>
                      <a:pt x="32" y="120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6" y="105"/>
                    </a:lnTo>
                    <a:lnTo>
                      <a:pt x="11" y="100"/>
                    </a:lnTo>
                    <a:lnTo>
                      <a:pt x="6" y="94"/>
                    </a:lnTo>
                    <a:lnTo>
                      <a:pt x="6" y="89"/>
                    </a:lnTo>
                    <a:lnTo>
                      <a:pt x="6" y="84"/>
                    </a:lnTo>
                    <a:lnTo>
                      <a:pt x="0" y="79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6" y="47"/>
                    </a:lnTo>
                    <a:lnTo>
                      <a:pt x="6" y="42"/>
                    </a:lnTo>
                    <a:lnTo>
                      <a:pt x="6" y="37"/>
                    </a:lnTo>
                    <a:lnTo>
                      <a:pt x="11" y="32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2" y="11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36"/>
              <p:cNvSpPr>
                <a:spLocks noChangeArrowheads="1"/>
              </p:cNvSpPr>
              <p:nvPr/>
            </p:nvSpPr>
            <p:spPr bwMode="auto">
              <a:xfrm>
                <a:off x="4111" y="2752"/>
                <a:ext cx="131" cy="13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>
                <a:off x="4111" y="2752"/>
                <a:ext cx="131" cy="130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4" y="26"/>
                  </a:cxn>
                  <a:cxn ang="0">
                    <a:pos x="120" y="36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8"/>
                  </a:cxn>
                  <a:cxn ang="0">
                    <a:pos x="110" y="99"/>
                  </a:cxn>
                  <a:cxn ang="0">
                    <a:pos x="94" y="115"/>
                  </a:cxn>
                  <a:cxn ang="0">
                    <a:pos x="84" y="120"/>
                  </a:cxn>
                  <a:cxn ang="0">
                    <a:pos x="68" y="125"/>
                  </a:cxn>
                  <a:cxn ang="0">
                    <a:pos x="47" y="120"/>
                  </a:cxn>
                  <a:cxn ang="0">
                    <a:pos x="37" y="115"/>
                  </a:cxn>
                  <a:cxn ang="0">
                    <a:pos x="21" y="99"/>
                  </a:cxn>
                  <a:cxn ang="0">
                    <a:pos x="10" y="88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7" y="10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4" y="5"/>
                  </a:cxn>
                  <a:cxn ang="0">
                    <a:pos x="99" y="10"/>
                  </a:cxn>
                  <a:cxn ang="0">
                    <a:pos x="115" y="26"/>
                  </a:cxn>
                  <a:cxn ang="0">
                    <a:pos x="125" y="41"/>
                  </a:cxn>
                  <a:cxn ang="0">
                    <a:pos x="131" y="57"/>
                  </a:cxn>
                  <a:cxn ang="0">
                    <a:pos x="131" y="78"/>
                  </a:cxn>
                  <a:cxn ang="0">
                    <a:pos x="125" y="94"/>
                  </a:cxn>
                  <a:cxn ang="0">
                    <a:pos x="110" y="109"/>
                  </a:cxn>
                  <a:cxn ang="0">
                    <a:pos x="94" y="125"/>
                  </a:cxn>
                  <a:cxn ang="0">
                    <a:pos x="78" y="130"/>
                  </a:cxn>
                  <a:cxn ang="0">
                    <a:pos x="57" y="130"/>
                  </a:cxn>
                  <a:cxn ang="0">
                    <a:pos x="42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3"/>
                  </a:cxn>
                  <a:cxn ang="0">
                    <a:pos x="0" y="67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5"/>
                  </a:cxn>
                  <a:cxn ang="0">
                    <a:pos x="42" y="5"/>
                  </a:cxn>
                  <a:cxn ang="0">
                    <a:pos x="57" y="0"/>
                  </a:cxn>
                </a:cxnLst>
                <a:rect l="0" t="0" r="r" b="b"/>
                <a:pathLst>
                  <a:path w="131" h="130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4" y="10"/>
                    </a:lnTo>
                    <a:lnTo>
                      <a:pt x="89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99" y="20"/>
                    </a:lnTo>
                    <a:lnTo>
                      <a:pt x="104" y="26"/>
                    </a:lnTo>
                    <a:lnTo>
                      <a:pt x="110" y="31"/>
                    </a:lnTo>
                    <a:lnTo>
                      <a:pt x="115" y="36"/>
                    </a:lnTo>
                    <a:lnTo>
                      <a:pt x="120" y="36"/>
                    </a:lnTo>
                    <a:lnTo>
                      <a:pt x="120" y="41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7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3"/>
                    </a:lnTo>
                    <a:lnTo>
                      <a:pt x="120" y="88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10" y="99"/>
                    </a:lnTo>
                    <a:lnTo>
                      <a:pt x="104" y="104"/>
                    </a:lnTo>
                    <a:lnTo>
                      <a:pt x="99" y="109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4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7" y="120"/>
                    </a:lnTo>
                    <a:lnTo>
                      <a:pt x="37" y="115"/>
                    </a:lnTo>
                    <a:lnTo>
                      <a:pt x="31" y="109"/>
                    </a:lnTo>
                    <a:lnTo>
                      <a:pt x="26" y="104"/>
                    </a:lnTo>
                    <a:lnTo>
                      <a:pt x="21" y="99"/>
                    </a:lnTo>
                    <a:lnTo>
                      <a:pt x="16" y="94"/>
                    </a:lnTo>
                    <a:lnTo>
                      <a:pt x="10" y="94"/>
                    </a:lnTo>
                    <a:lnTo>
                      <a:pt x="10" y="88"/>
                    </a:lnTo>
                    <a:lnTo>
                      <a:pt x="10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7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1"/>
                    </a:lnTo>
                    <a:lnTo>
                      <a:pt x="10" y="36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0"/>
                    </a:lnTo>
                    <a:lnTo>
                      <a:pt x="37" y="15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4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4" y="15"/>
                    </a:lnTo>
                    <a:lnTo>
                      <a:pt x="110" y="20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6"/>
                    </a:lnTo>
                    <a:lnTo>
                      <a:pt x="125" y="41"/>
                    </a:lnTo>
                    <a:lnTo>
                      <a:pt x="125" y="47"/>
                    </a:lnTo>
                    <a:lnTo>
                      <a:pt x="131" y="52"/>
                    </a:lnTo>
                    <a:lnTo>
                      <a:pt x="131" y="57"/>
                    </a:lnTo>
                    <a:lnTo>
                      <a:pt x="131" y="67"/>
                    </a:lnTo>
                    <a:lnTo>
                      <a:pt x="131" y="73"/>
                    </a:lnTo>
                    <a:lnTo>
                      <a:pt x="131" y="78"/>
                    </a:lnTo>
                    <a:lnTo>
                      <a:pt x="125" y="83"/>
                    </a:lnTo>
                    <a:lnTo>
                      <a:pt x="125" y="88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4"/>
                    </a:lnTo>
                    <a:lnTo>
                      <a:pt x="110" y="109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9" y="125"/>
                    </a:lnTo>
                    <a:lnTo>
                      <a:pt x="84" y="125"/>
                    </a:lnTo>
                    <a:lnTo>
                      <a:pt x="78" y="130"/>
                    </a:lnTo>
                    <a:lnTo>
                      <a:pt x="73" y="130"/>
                    </a:lnTo>
                    <a:lnTo>
                      <a:pt x="68" y="130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7" y="125"/>
                    </a:lnTo>
                    <a:lnTo>
                      <a:pt x="42" y="125"/>
                    </a:lnTo>
                    <a:lnTo>
                      <a:pt x="37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09"/>
                    </a:lnTo>
                    <a:lnTo>
                      <a:pt x="16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6" y="26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Oval 38"/>
              <p:cNvSpPr>
                <a:spLocks noChangeArrowheads="1"/>
              </p:cNvSpPr>
              <p:nvPr/>
            </p:nvSpPr>
            <p:spPr bwMode="auto">
              <a:xfrm>
                <a:off x="3996" y="2804"/>
                <a:ext cx="131" cy="13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3996" y="2804"/>
                <a:ext cx="131" cy="130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5" y="26"/>
                  </a:cxn>
                  <a:cxn ang="0">
                    <a:pos x="120" y="36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10" y="99"/>
                  </a:cxn>
                  <a:cxn ang="0">
                    <a:pos x="94" y="115"/>
                  </a:cxn>
                  <a:cxn ang="0">
                    <a:pos x="84" y="120"/>
                  </a:cxn>
                  <a:cxn ang="0">
                    <a:pos x="68" y="125"/>
                  </a:cxn>
                  <a:cxn ang="0">
                    <a:pos x="47" y="120"/>
                  </a:cxn>
                  <a:cxn ang="0">
                    <a:pos x="37" y="115"/>
                  </a:cxn>
                  <a:cxn ang="0">
                    <a:pos x="21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7" y="10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4" y="5"/>
                  </a:cxn>
                  <a:cxn ang="0">
                    <a:pos x="99" y="10"/>
                  </a:cxn>
                  <a:cxn ang="0">
                    <a:pos x="115" y="26"/>
                  </a:cxn>
                  <a:cxn ang="0">
                    <a:pos x="125" y="42"/>
                  </a:cxn>
                  <a:cxn ang="0">
                    <a:pos x="131" y="57"/>
                  </a:cxn>
                  <a:cxn ang="0">
                    <a:pos x="131" y="78"/>
                  </a:cxn>
                  <a:cxn ang="0">
                    <a:pos x="125" y="94"/>
                  </a:cxn>
                  <a:cxn ang="0">
                    <a:pos x="110" y="110"/>
                  </a:cxn>
                  <a:cxn ang="0">
                    <a:pos x="94" y="125"/>
                  </a:cxn>
                  <a:cxn ang="0">
                    <a:pos x="78" y="130"/>
                  </a:cxn>
                  <a:cxn ang="0">
                    <a:pos x="58" y="130"/>
                  </a:cxn>
                  <a:cxn ang="0">
                    <a:pos x="42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3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5"/>
                  </a:cxn>
                  <a:cxn ang="0">
                    <a:pos x="42" y="5"/>
                  </a:cxn>
                  <a:cxn ang="0">
                    <a:pos x="58" y="0"/>
                  </a:cxn>
                </a:cxnLst>
                <a:rect l="0" t="0" r="r" b="b"/>
                <a:pathLst>
                  <a:path w="131" h="130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4" y="10"/>
                    </a:lnTo>
                    <a:lnTo>
                      <a:pt x="89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99" y="21"/>
                    </a:lnTo>
                    <a:lnTo>
                      <a:pt x="105" y="26"/>
                    </a:lnTo>
                    <a:lnTo>
                      <a:pt x="110" y="31"/>
                    </a:lnTo>
                    <a:lnTo>
                      <a:pt x="115" y="36"/>
                    </a:lnTo>
                    <a:lnTo>
                      <a:pt x="120" y="36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3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10" y="99"/>
                    </a:lnTo>
                    <a:lnTo>
                      <a:pt x="105" y="104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4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58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7" y="120"/>
                    </a:lnTo>
                    <a:lnTo>
                      <a:pt x="37" y="115"/>
                    </a:lnTo>
                    <a:lnTo>
                      <a:pt x="31" y="110"/>
                    </a:lnTo>
                    <a:lnTo>
                      <a:pt x="26" y="104"/>
                    </a:lnTo>
                    <a:lnTo>
                      <a:pt x="21" y="99"/>
                    </a:lnTo>
                    <a:lnTo>
                      <a:pt x="16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2"/>
                    </a:lnTo>
                    <a:lnTo>
                      <a:pt x="10" y="36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7" y="15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8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4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5" y="15"/>
                    </a:lnTo>
                    <a:lnTo>
                      <a:pt x="110" y="21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6"/>
                    </a:lnTo>
                    <a:lnTo>
                      <a:pt x="125" y="42"/>
                    </a:lnTo>
                    <a:lnTo>
                      <a:pt x="125" y="47"/>
                    </a:lnTo>
                    <a:lnTo>
                      <a:pt x="131" y="52"/>
                    </a:lnTo>
                    <a:lnTo>
                      <a:pt x="131" y="57"/>
                    </a:lnTo>
                    <a:lnTo>
                      <a:pt x="131" y="68"/>
                    </a:lnTo>
                    <a:lnTo>
                      <a:pt x="131" y="73"/>
                    </a:lnTo>
                    <a:lnTo>
                      <a:pt x="131" y="78"/>
                    </a:lnTo>
                    <a:lnTo>
                      <a:pt x="125" y="83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4"/>
                    </a:lnTo>
                    <a:lnTo>
                      <a:pt x="110" y="110"/>
                    </a:lnTo>
                    <a:lnTo>
                      <a:pt x="105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9" y="125"/>
                    </a:lnTo>
                    <a:lnTo>
                      <a:pt x="84" y="125"/>
                    </a:lnTo>
                    <a:lnTo>
                      <a:pt x="78" y="130"/>
                    </a:lnTo>
                    <a:lnTo>
                      <a:pt x="73" y="130"/>
                    </a:lnTo>
                    <a:lnTo>
                      <a:pt x="68" y="130"/>
                    </a:lnTo>
                    <a:lnTo>
                      <a:pt x="58" y="130"/>
                    </a:lnTo>
                    <a:lnTo>
                      <a:pt x="52" y="130"/>
                    </a:lnTo>
                    <a:lnTo>
                      <a:pt x="47" y="125"/>
                    </a:lnTo>
                    <a:lnTo>
                      <a:pt x="42" y="125"/>
                    </a:lnTo>
                    <a:lnTo>
                      <a:pt x="37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6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15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Oval 40"/>
              <p:cNvSpPr>
                <a:spLocks noChangeArrowheads="1"/>
              </p:cNvSpPr>
              <p:nvPr/>
            </p:nvSpPr>
            <p:spPr bwMode="auto">
              <a:xfrm>
                <a:off x="3876" y="2804"/>
                <a:ext cx="125" cy="13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1"/>
              <p:cNvSpPr>
                <a:spLocks/>
              </p:cNvSpPr>
              <p:nvPr/>
            </p:nvSpPr>
            <p:spPr bwMode="auto">
              <a:xfrm>
                <a:off x="3876" y="2804"/>
                <a:ext cx="125" cy="130"/>
              </a:xfrm>
              <a:custGeom>
                <a:avLst/>
                <a:gdLst/>
                <a:ahLst/>
                <a:cxnLst>
                  <a:cxn ang="0">
                    <a:pos x="73" y="5"/>
                  </a:cxn>
                  <a:cxn ang="0">
                    <a:pos x="94" y="10"/>
                  </a:cxn>
                  <a:cxn ang="0">
                    <a:pos x="99" y="26"/>
                  </a:cxn>
                  <a:cxn ang="0">
                    <a:pos x="115" y="36"/>
                  </a:cxn>
                  <a:cxn ang="0">
                    <a:pos x="120" y="52"/>
                  </a:cxn>
                  <a:cxn ang="0">
                    <a:pos x="120" y="73"/>
                  </a:cxn>
                  <a:cxn ang="0">
                    <a:pos x="115" y="89"/>
                  </a:cxn>
                  <a:cxn ang="0">
                    <a:pos x="104" y="99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3" y="125"/>
                  </a:cxn>
                  <a:cxn ang="0">
                    <a:pos x="42" y="120"/>
                  </a:cxn>
                  <a:cxn ang="0">
                    <a:pos x="31" y="115"/>
                  </a:cxn>
                  <a:cxn ang="0">
                    <a:pos x="21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6" y="10"/>
                  </a:cxn>
                  <a:cxn ang="0">
                    <a:pos x="52" y="5"/>
                  </a:cxn>
                  <a:cxn ang="0">
                    <a:pos x="63" y="0"/>
                  </a:cxn>
                  <a:cxn ang="0">
                    <a:pos x="83" y="5"/>
                  </a:cxn>
                  <a:cxn ang="0">
                    <a:pos x="99" y="10"/>
                  </a:cxn>
                  <a:cxn ang="0">
                    <a:pos x="110" y="26"/>
                  </a:cxn>
                  <a:cxn ang="0">
                    <a:pos x="120" y="42"/>
                  </a:cxn>
                  <a:cxn ang="0">
                    <a:pos x="125" y="57"/>
                  </a:cxn>
                  <a:cxn ang="0">
                    <a:pos x="125" y="78"/>
                  </a:cxn>
                  <a:cxn ang="0">
                    <a:pos x="120" y="94"/>
                  </a:cxn>
                  <a:cxn ang="0">
                    <a:pos x="104" y="110"/>
                  </a:cxn>
                  <a:cxn ang="0">
                    <a:pos x="94" y="125"/>
                  </a:cxn>
                  <a:cxn ang="0">
                    <a:pos x="73" y="130"/>
                  </a:cxn>
                  <a:cxn ang="0">
                    <a:pos x="57" y="130"/>
                  </a:cxn>
                  <a:cxn ang="0">
                    <a:pos x="36" y="125"/>
                  </a:cxn>
                  <a:cxn ang="0">
                    <a:pos x="21" y="115"/>
                  </a:cxn>
                  <a:cxn ang="0">
                    <a:pos x="10" y="99"/>
                  </a:cxn>
                  <a:cxn ang="0">
                    <a:pos x="0" y="83"/>
                  </a:cxn>
                  <a:cxn ang="0">
                    <a:pos x="0" y="68"/>
                  </a:cxn>
                  <a:cxn ang="0">
                    <a:pos x="0" y="47"/>
                  </a:cxn>
                  <a:cxn ang="0">
                    <a:pos x="10" y="31"/>
                  </a:cxn>
                  <a:cxn ang="0">
                    <a:pos x="21" y="15"/>
                  </a:cxn>
                  <a:cxn ang="0">
                    <a:pos x="36" y="5"/>
                  </a:cxn>
                  <a:cxn ang="0">
                    <a:pos x="57" y="0"/>
                  </a:cxn>
                </a:cxnLst>
                <a:rect l="0" t="0" r="r" b="b"/>
                <a:pathLst>
                  <a:path w="125" h="130">
                    <a:moveTo>
                      <a:pt x="63" y="5"/>
                    </a:moveTo>
                    <a:lnTo>
                      <a:pt x="68" y="5"/>
                    </a:lnTo>
                    <a:lnTo>
                      <a:pt x="73" y="5"/>
                    </a:lnTo>
                    <a:lnTo>
                      <a:pt x="83" y="10"/>
                    </a:lnTo>
                    <a:lnTo>
                      <a:pt x="89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99" y="21"/>
                    </a:lnTo>
                    <a:lnTo>
                      <a:pt x="99" y="26"/>
                    </a:lnTo>
                    <a:lnTo>
                      <a:pt x="104" y="31"/>
                    </a:lnTo>
                    <a:lnTo>
                      <a:pt x="110" y="36"/>
                    </a:lnTo>
                    <a:lnTo>
                      <a:pt x="115" y="36"/>
                    </a:lnTo>
                    <a:lnTo>
                      <a:pt x="115" y="42"/>
                    </a:lnTo>
                    <a:lnTo>
                      <a:pt x="120" y="47"/>
                    </a:lnTo>
                    <a:lnTo>
                      <a:pt x="120" y="52"/>
                    </a:lnTo>
                    <a:lnTo>
                      <a:pt x="120" y="57"/>
                    </a:lnTo>
                    <a:lnTo>
                      <a:pt x="120" y="68"/>
                    </a:lnTo>
                    <a:lnTo>
                      <a:pt x="120" y="73"/>
                    </a:lnTo>
                    <a:lnTo>
                      <a:pt x="120" y="78"/>
                    </a:lnTo>
                    <a:lnTo>
                      <a:pt x="120" y="83"/>
                    </a:lnTo>
                    <a:lnTo>
                      <a:pt x="115" y="89"/>
                    </a:lnTo>
                    <a:lnTo>
                      <a:pt x="115" y="94"/>
                    </a:lnTo>
                    <a:lnTo>
                      <a:pt x="110" y="94"/>
                    </a:lnTo>
                    <a:lnTo>
                      <a:pt x="104" y="99"/>
                    </a:lnTo>
                    <a:lnTo>
                      <a:pt x="99" y="104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3" y="120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63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2" y="120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1" y="115"/>
                    </a:lnTo>
                    <a:lnTo>
                      <a:pt x="26" y="110"/>
                    </a:lnTo>
                    <a:lnTo>
                      <a:pt x="26" y="104"/>
                    </a:lnTo>
                    <a:lnTo>
                      <a:pt x="21" y="99"/>
                    </a:lnTo>
                    <a:lnTo>
                      <a:pt x="16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5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5" y="47"/>
                    </a:lnTo>
                    <a:lnTo>
                      <a:pt x="10" y="42"/>
                    </a:lnTo>
                    <a:lnTo>
                      <a:pt x="10" y="36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15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42" y="10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3" y="5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4" y="15"/>
                    </a:lnTo>
                    <a:lnTo>
                      <a:pt x="104" y="21"/>
                    </a:lnTo>
                    <a:lnTo>
                      <a:pt x="110" y="26"/>
                    </a:lnTo>
                    <a:lnTo>
                      <a:pt x="115" y="31"/>
                    </a:lnTo>
                    <a:lnTo>
                      <a:pt x="120" y="36"/>
                    </a:lnTo>
                    <a:lnTo>
                      <a:pt x="120" y="42"/>
                    </a:lnTo>
                    <a:lnTo>
                      <a:pt x="125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5" y="83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9"/>
                    </a:lnTo>
                    <a:lnTo>
                      <a:pt x="110" y="104"/>
                    </a:lnTo>
                    <a:lnTo>
                      <a:pt x="104" y="110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9" y="125"/>
                    </a:lnTo>
                    <a:lnTo>
                      <a:pt x="83" y="125"/>
                    </a:lnTo>
                    <a:lnTo>
                      <a:pt x="73" y="130"/>
                    </a:lnTo>
                    <a:lnTo>
                      <a:pt x="68" y="130"/>
                    </a:lnTo>
                    <a:lnTo>
                      <a:pt x="63" y="130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2" y="125"/>
                    </a:lnTo>
                    <a:lnTo>
                      <a:pt x="36" y="125"/>
                    </a:lnTo>
                    <a:lnTo>
                      <a:pt x="31" y="125"/>
                    </a:lnTo>
                    <a:lnTo>
                      <a:pt x="26" y="120"/>
                    </a:lnTo>
                    <a:lnTo>
                      <a:pt x="21" y="115"/>
                    </a:lnTo>
                    <a:lnTo>
                      <a:pt x="21" y="110"/>
                    </a:lnTo>
                    <a:lnTo>
                      <a:pt x="16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0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5" y="42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1" y="15"/>
                    </a:lnTo>
                    <a:lnTo>
                      <a:pt x="26" y="10"/>
                    </a:lnTo>
                    <a:lnTo>
                      <a:pt x="31" y="5"/>
                    </a:lnTo>
                    <a:lnTo>
                      <a:pt x="36" y="5"/>
                    </a:lnTo>
                    <a:lnTo>
                      <a:pt x="42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Oval 42"/>
              <p:cNvSpPr>
                <a:spLocks noChangeArrowheads="1"/>
              </p:cNvSpPr>
              <p:nvPr/>
            </p:nvSpPr>
            <p:spPr bwMode="auto">
              <a:xfrm>
                <a:off x="3688" y="2260"/>
                <a:ext cx="632" cy="633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>
                <a:off x="3688" y="2260"/>
                <a:ext cx="632" cy="633"/>
              </a:xfrm>
              <a:custGeom>
                <a:avLst/>
                <a:gdLst/>
                <a:ahLst/>
                <a:cxnLst>
                  <a:cxn ang="0">
                    <a:pos x="381" y="11"/>
                  </a:cxn>
                  <a:cxn ang="0">
                    <a:pos x="465" y="42"/>
                  </a:cxn>
                  <a:cxn ang="0">
                    <a:pos x="533" y="100"/>
                  </a:cxn>
                  <a:cxn ang="0">
                    <a:pos x="590" y="168"/>
                  </a:cxn>
                  <a:cxn ang="0">
                    <a:pos x="621" y="251"/>
                  </a:cxn>
                  <a:cxn ang="0">
                    <a:pos x="627" y="350"/>
                  </a:cxn>
                  <a:cxn ang="0">
                    <a:pos x="606" y="439"/>
                  </a:cxn>
                  <a:cxn ang="0">
                    <a:pos x="554" y="512"/>
                  </a:cxn>
                  <a:cxn ang="0">
                    <a:pos x="486" y="575"/>
                  </a:cxn>
                  <a:cxn ang="0">
                    <a:pos x="407" y="617"/>
                  </a:cxn>
                  <a:cxn ang="0">
                    <a:pos x="318" y="627"/>
                  </a:cxn>
                  <a:cxn ang="0">
                    <a:pos x="224" y="617"/>
                  </a:cxn>
                  <a:cxn ang="0">
                    <a:pos x="146" y="575"/>
                  </a:cxn>
                  <a:cxn ang="0">
                    <a:pos x="78" y="512"/>
                  </a:cxn>
                  <a:cxn ang="0">
                    <a:pos x="26" y="439"/>
                  </a:cxn>
                  <a:cxn ang="0">
                    <a:pos x="5" y="350"/>
                  </a:cxn>
                  <a:cxn ang="0">
                    <a:pos x="10" y="251"/>
                  </a:cxn>
                  <a:cxn ang="0">
                    <a:pos x="42" y="168"/>
                  </a:cxn>
                  <a:cxn ang="0">
                    <a:pos x="99" y="100"/>
                  </a:cxn>
                  <a:cxn ang="0">
                    <a:pos x="167" y="42"/>
                  </a:cxn>
                  <a:cxn ang="0">
                    <a:pos x="251" y="11"/>
                  </a:cxn>
                  <a:cxn ang="0">
                    <a:pos x="318" y="0"/>
                  </a:cxn>
                  <a:cxn ang="0">
                    <a:pos x="407" y="11"/>
                  </a:cxn>
                  <a:cxn ang="0">
                    <a:pos x="491" y="53"/>
                  </a:cxn>
                  <a:cxn ang="0">
                    <a:pos x="559" y="115"/>
                  </a:cxn>
                  <a:cxn ang="0">
                    <a:pos x="611" y="194"/>
                  </a:cxn>
                  <a:cxn ang="0">
                    <a:pos x="632" y="282"/>
                  </a:cxn>
                  <a:cxn ang="0">
                    <a:pos x="627" y="382"/>
                  </a:cxn>
                  <a:cxn ang="0">
                    <a:pos x="595" y="465"/>
                  </a:cxn>
                  <a:cxn ang="0">
                    <a:pos x="538" y="539"/>
                  </a:cxn>
                  <a:cxn ang="0">
                    <a:pos x="465" y="596"/>
                  </a:cxn>
                  <a:cxn ang="0">
                    <a:pos x="381" y="627"/>
                  </a:cxn>
                  <a:cxn ang="0">
                    <a:pos x="282" y="633"/>
                  </a:cxn>
                  <a:cxn ang="0">
                    <a:pos x="193" y="612"/>
                  </a:cxn>
                  <a:cxn ang="0">
                    <a:pos x="115" y="559"/>
                  </a:cxn>
                  <a:cxn ang="0">
                    <a:pos x="52" y="492"/>
                  </a:cxn>
                  <a:cxn ang="0">
                    <a:pos x="10" y="408"/>
                  </a:cxn>
                  <a:cxn ang="0">
                    <a:pos x="0" y="319"/>
                  </a:cxn>
                  <a:cxn ang="0">
                    <a:pos x="10" y="225"/>
                  </a:cxn>
                  <a:cxn ang="0">
                    <a:pos x="52" y="141"/>
                  </a:cxn>
                  <a:cxn ang="0">
                    <a:pos x="115" y="73"/>
                  </a:cxn>
                  <a:cxn ang="0">
                    <a:pos x="193" y="21"/>
                  </a:cxn>
                  <a:cxn ang="0">
                    <a:pos x="282" y="0"/>
                  </a:cxn>
                </a:cxnLst>
                <a:rect l="0" t="0" r="r" b="b"/>
                <a:pathLst>
                  <a:path w="632" h="633">
                    <a:moveTo>
                      <a:pt x="318" y="5"/>
                    </a:moveTo>
                    <a:lnTo>
                      <a:pt x="350" y="5"/>
                    </a:lnTo>
                    <a:lnTo>
                      <a:pt x="381" y="11"/>
                    </a:lnTo>
                    <a:lnTo>
                      <a:pt x="407" y="16"/>
                    </a:lnTo>
                    <a:lnTo>
                      <a:pt x="439" y="26"/>
                    </a:lnTo>
                    <a:lnTo>
                      <a:pt x="465" y="42"/>
                    </a:lnTo>
                    <a:lnTo>
                      <a:pt x="486" y="58"/>
                    </a:lnTo>
                    <a:lnTo>
                      <a:pt x="512" y="79"/>
                    </a:lnTo>
                    <a:lnTo>
                      <a:pt x="533" y="100"/>
                    </a:lnTo>
                    <a:lnTo>
                      <a:pt x="554" y="120"/>
                    </a:lnTo>
                    <a:lnTo>
                      <a:pt x="574" y="147"/>
                    </a:lnTo>
                    <a:lnTo>
                      <a:pt x="590" y="168"/>
                    </a:lnTo>
                    <a:lnTo>
                      <a:pt x="606" y="194"/>
                    </a:lnTo>
                    <a:lnTo>
                      <a:pt x="616" y="225"/>
                    </a:lnTo>
                    <a:lnTo>
                      <a:pt x="621" y="251"/>
                    </a:lnTo>
                    <a:lnTo>
                      <a:pt x="627" y="282"/>
                    </a:lnTo>
                    <a:lnTo>
                      <a:pt x="627" y="319"/>
                    </a:lnTo>
                    <a:lnTo>
                      <a:pt x="627" y="350"/>
                    </a:lnTo>
                    <a:lnTo>
                      <a:pt x="621" y="382"/>
                    </a:lnTo>
                    <a:lnTo>
                      <a:pt x="616" y="408"/>
                    </a:lnTo>
                    <a:lnTo>
                      <a:pt x="606" y="439"/>
                    </a:lnTo>
                    <a:lnTo>
                      <a:pt x="590" y="465"/>
                    </a:lnTo>
                    <a:lnTo>
                      <a:pt x="574" y="486"/>
                    </a:lnTo>
                    <a:lnTo>
                      <a:pt x="554" y="512"/>
                    </a:lnTo>
                    <a:lnTo>
                      <a:pt x="533" y="533"/>
                    </a:lnTo>
                    <a:lnTo>
                      <a:pt x="512" y="554"/>
                    </a:lnTo>
                    <a:lnTo>
                      <a:pt x="486" y="575"/>
                    </a:lnTo>
                    <a:lnTo>
                      <a:pt x="465" y="591"/>
                    </a:lnTo>
                    <a:lnTo>
                      <a:pt x="439" y="607"/>
                    </a:lnTo>
                    <a:lnTo>
                      <a:pt x="407" y="617"/>
                    </a:lnTo>
                    <a:lnTo>
                      <a:pt x="381" y="622"/>
                    </a:lnTo>
                    <a:lnTo>
                      <a:pt x="350" y="627"/>
                    </a:lnTo>
                    <a:lnTo>
                      <a:pt x="318" y="627"/>
                    </a:lnTo>
                    <a:lnTo>
                      <a:pt x="282" y="627"/>
                    </a:lnTo>
                    <a:lnTo>
                      <a:pt x="251" y="622"/>
                    </a:lnTo>
                    <a:lnTo>
                      <a:pt x="224" y="617"/>
                    </a:lnTo>
                    <a:lnTo>
                      <a:pt x="193" y="607"/>
                    </a:lnTo>
                    <a:lnTo>
                      <a:pt x="167" y="591"/>
                    </a:lnTo>
                    <a:lnTo>
                      <a:pt x="146" y="575"/>
                    </a:lnTo>
                    <a:lnTo>
                      <a:pt x="120" y="554"/>
                    </a:lnTo>
                    <a:lnTo>
                      <a:pt x="99" y="533"/>
                    </a:lnTo>
                    <a:lnTo>
                      <a:pt x="78" y="512"/>
                    </a:lnTo>
                    <a:lnTo>
                      <a:pt x="57" y="486"/>
                    </a:lnTo>
                    <a:lnTo>
                      <a:pt x="42" y="465"/>
                    </a:lnTo>
                    <a:lnTo>
                      <a:pt x="26" y="439"/>
                    </a:lnTo>
                    <a:lnTo>
                      <a:pt x="15" y="408"/>
                    </a:lnTo>
                    <a:lnTo>
                      <a:pt x="10" y="382"/>
                    </a:lnTo>
                    <a:lnTo>
                      <a:pt x="5" y="350"/>
                    </a:lnTo>
                    <a:lnTo>
                      <a:pt x="5" y="319"/>
                    </a:lnTo>
                    <a:lnTo>
                      <a:pt x="5" y="282"/>
                    </a:lnTo>
                    <a:lnTo>
                      <a:pt x="10" y="251"/>
                    </a:lnTo>
                    <a:lnTo>
                      <a:pt x="15" y="225"/>
                    </a:lnTo>
                    <a:lnTo>
                      <a:pt x="26" y="194"/>
                    </a:lnTo>
                    <a:lnTo>
                      <a:pt x="42" y="168"/>
                    </a:lnTo>
                    <a:lnTo>
                      <a:pt x="57" y="147"/>
                    </a:lnTo>
                    <a:lnTo>
                      <a:pt x="78" y="120"/>
                    </a:lnTo>
                    <a:lnTo>
                      <a:pt x="99" y="100"/>
                    </a:lnTo>
                    <a:lnTo>
                      <a:pt x="120" y="79"/>
                    </a:lnTo>
                    <a:lnTo>
                      <a:pt x="146" y="58"/>
                    </a:lnTo>
                    <a:lnTo>
                      <a:pt x="167" y="42"/>
                    </a:lnTo>
                    <a:lnTo>
                      <a:pt x="193" y="26"/>
                    </a:lnTo>
                    <a:lnTo>
                      <a:pt x="224" y="16"/>
                    </a:lnTo>
                    <a:lnTo>
                      <a:pt x="251" y="11"/>
                    </a:lnTo>
                    <a:lnTo>
                      <a:pt x="282" y="5"/>
                    </a:lnTo>
                    <a:lnTo>
                      <a:pt x="318" y="5"/>
                    </a:lnTo>
                    <a:lnTo>
                      <a:pt x="318" y="0"/>
                    </a:lnTo>
                    <a:lnTo>
                      <a:pt x="350" y="0"/>
                    </a:lnTo>
                    <a:lnTo>
                      <a:pt x="381" y="5"/>
                    </a:lnTo>
                    <a:lnTo>
                      <a:pt x="407" y="11"/>
                    </a:lnTo>
                    <a:lnTo>
                      <a:pt x="439" y="21"/>
                    </a:lnTo>
                    <a:lnTo>
                      <a:pt x="465" y="37"/>
                    </a:lnTo>
                    <a:lnTo>
                      <a:pt x="491" y="53"/>
                    </a:lnTo>
                    <a:lnTo>
                      <a:pt x="517" y="73"/>
                    </a:lnTo>
                    <a:lnTo>
                      <a:pt x="538" y="94"/>
                    </a:lnTo>
                    <a:lnTo>
                      <a:pt x="559" y="115"/>
                    </a:lnTo>
                    <a:lnTo>
                      <a:pt x="580" y="141"/>
                    </a:lnTo>
                    <a:lnTo>
                      <a:pt x="595" y="168"/>
                    </a:lnTo>
                    <a:lnTo>
                      <a:pt x="611" y="194"/>
                    </a:lnTo>
                    <a:lnTo>
                      <a:pt x="621" y="225"/>
                    </a:lnTo>
                    <a:lnTo>
                      <a:pt x="627" y="251"/>
                    </a:lnTo>
                    <a:lnTo>
                      <a:pt x="632" y="282"/>
                    </a:lnTo>
                    <a:lnTo>
                      <a:pt x="632" y="319"/>
                    </a:lnTo>
                    <a:lnTo>
                      <a:pt x="632" y="350"/>
                    </a:lnTo>
                    <a:lnTo>
                      <a:pt x="627" y="382"/>
                    </a:lnTo>
                    <a:lnTo>
                      <a:pt x="621" y="408"/>
                    </a:lnTo>
                    <a:lnTo>
                      <a:pt x="611" y="439"/>
                    </a:lnTo>
                    <a:lnTo>
                      <a:pt x="595" y="465"/>
                    </a:lnTo>
                    <a:lnTo>
                      <a:pt x="580" y="492"/>
                    </a:lnTo>
                    <a:lnTo>
                      <a:pt x="559" y="518"/>
                    </a:lnTo>
                    <a:lnTo>
                      <a:pt x="538" y="539"/>
                    </a:lnTo>
                    <a:lnTo>
                      <a:pt x="517" y="559"/>
                    </a:lnTo>
                    <a:lnTo>
                      <a:pt x="491" y="580"/>
                    </a:lnTo>
                    <a:lnTo>
                      <a:pt x="465" y="596"/>
                    </a:lnTo>
                    <a:lnTo>
                      <a:pt x="439" y="612"/>
                    </a:lnTo>
                    <a:lnTo>
                      <a:pt x="407" y="622"/>
                    </a:lnTo>
                    <a:lnTo>
                      <a:pt x="381" y="627"/>
                    </a:lnTo>
                    <a:lnTo>
                      <a:pt x="350" y="633"/>
                    </a:lnTo>
                    <a:lnTo>
                      <a:pt x="318" y="633"/>
                    </a:lnTo>
                    <a:lnTo>
                      <a:pt x="282" y="633"/>
                    </a:lnTo>
                    <a:lnTo>
                      <a:pt x="251" y="627"/>
                    </a:lnTo>
                    <a:lnTo>
                      <a:pt x="224" y="622"/>
                    </a:lnTo>
                    <a:lnTo>
                      <a:pt x="193" y="612"/>
                    </a:lnTo>
                    <a:lnTo>
                      <a:pt x="167" y="596"/>
                    </a:lnTo>
                    <a:lnTo>
                      <a:pt x="141" y="580"/>
                    </a:lnTo>
                    <a:lnTo>
                      <a:pt x="115" y="559"/>
                    </a:lnTo>
                    <a:lnTo>
                      <a:pt x="94" y="539"/>
                    </a:lnTo>
                    <a:lnTo>
                      <a:pt x="73" y="518"/>
                    </a:lnTo>
                    <a:lnTo>
                      <a:pt x="52" y="492"/>
                    </a:lnTo>
                    <a:lnTo>
                      <a:pt x="36" y="465"/>
                    </a:lnTo>
                    <a:lnTo>
                      <a:pt x="21" y="439"/>
                    </a:lnTo>
                    <a:lnTo>
                      <a:pt x="10" y="408"/>
                    </a:lnTo>
                    <a:lnTo>
                      <a:pt x="5" y="382"/>
                    </a:lnTo>
                    <a:lnTo>
                      <a:pt x="0" y="350"/>
                    </a:lnTo>
                    <a:lnTo>
                      <a:pt x="0" y="319"/>
                    </a:lnTo>
                    <a:lnTo>
                      <a:pt x="0" y="282"/>
                    </a:lnTo>
                    <a:lnTo>
                      <a:pt x="5" y="251"/>
                    </a:lnTo>
                    <a:lnTo>
                      <a:pt x="10" y="225"/>
                    </a:lnTo>
                    <a:lnTo>
                      <a:pt x="21" y="194"/>
                    </a:lnTo>
                    <a:lnTo>
                      <a:pt x="36" y="168"/>
                    </a:lnTo>
                    <a:lnTo>
                      <a:pt x="52" y="141"/>
                    </a:lnTo>
                    <a:lnTo>
                      <a:pt x="73" y="115"/>
                    </a:lnTo>
                    <a:lnTo>
                      <a:pt x="94" y="94"/>
                    </a:lnTo>
                    <a:lnTo>
                      <a:pt x="115" y="73"/>
                    </a:lnTo>
                    <a:lnTo>
                      <a:pt x="141" y="53"/>
                    </a:lnTo>
                    <a:lnTo>
                      <a:pt x="167" y="37"/>
                    </a:lnTo>
                    <a:lnTo>
                      <a:pt x="193" y="21"/>
                    </a:lnTo>
                    <a:lnTo>
                      <a:pt x="224" y="11"/>
                    </a:lnTo>
                    <a:lnTo>
                      <a:pt x="251" y="5"/>
                    </a:lnTo>
                    <a:lnTo>
                      <a:pt x="282" y="0"/>
                    </a:lnTo>
                    <a:lnTo>
                      <a:pt x="318" y="0"/>
                    </a:lnTo>
                    <a:lnTo>
                      <a:pt x="31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Oval 44"/>
              <p:cNvSpPr>
                <a:spLocks noChangeArrowheads="1"/>
              </p:cNvSpPr>
              <p:nvPr/>
            </p:nvSpPr>
            <p:spPr bwMode="auto">
              <a:xfrm>
                <a:off x="3693" y="2292"/>
                <a:ext cx="616" cy="595"/>
              </a:xfrm>
              <a:prstGeom prst="ellipse">
                <a:avLst/>
              </a:pr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45"/>
              <p:cNvSpPr>
                <a:spLocks noChangeArrowheads="1"/>
              </p:cNvSpPr>
              <p:nvPr/>
            </p:nvSpPr>
            <p:spPr bwMode="auto">
              <a:xfrm>
                <a:off x="3698" y="2276"/>
                <a:ext cx="606" cy="60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Oval 46"/>
              <p:cNvSpPr>
                <a:spLocks noChangeArrowheads="1"/>
              </p:cNvSpPr>
              <p:nvPr/>
            </p:nvSpPr>
            <p:spPr bwMode="auto">
              <a:xfrm>
                <a:off x="3719" y="2286"/>
                <a:ext cx="575" cy="575"/>
              </a:xfrm>
              <a:prstGeom prst="ellipse">
                <a:avLst/>
              </a:pr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47"/>
              <p:cNvSpPr>
                <a:spLocks noChangeArrowheads="1"/>
              </p:cNvSpPr>
              <p:nvPr/>
            </p:nvSpPr>
            <p:spPr bwMode="auto">
              <a:xfrm>
                <a:off x="3724" y="2313"/>
                <a:ext cx="565" cy="548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Oval 48"/>
              <p:cNvSpPr>
                <a:spLocks noChangeArrowheads="1"/>
              </p:cNvSpPr>
              <p:nvPr/>
            </p:nvSpPr>
            <p:spPr bwMode="auto">
              <a:xfrm>
                <a:off x="3724" y="2297"/>
                <a:ext cx="559" cy="55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WordArt 4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88" y="2400"/>
                <a:ext cx="192" cy="30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sz="1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/>
                      </a:outerShdw>
                    </a:effectLst>
                    <a:latin typeface="Times New Roman"/>
                    <a:cs typeface="Times New Roman"/>
                  </a:rPr>
                  <a:t>OK</a:t>
                </a:r>
              </a:p>
            </p:txBody>
          </p:sp>
        </p:grp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738" y="3143"/>
              <a:ext cx="853" cy="546"/>
              <a:chOff x="737" y="2513"/>
              <a:chExt cx="988" cy="694"/>
            </a:xfrm>
          </p:grpSpPr>
          <p:sp>
            <p:nvSpPr>
              <p:cNvPr id="11" name="AutoShape 51"/>
              <p:cNvSpPr>
                <a:spLocks noChangeArrowheads="1"/>
              </p:cNvSpPr>
              <p:nvPr/>
            </p:nvSpPr>
            <p:spPr bwMode="auto">
              <a:xfrm>
                <a:off x="737" y="2513"/>
                <a:ext cx="960" cy="590"/>
              </a:xfrm>
              <a:prstGeom prst="verticalScroll">
                <a:avLst>
                  <a:gd name="adj" fmla="val 12500"/>
                </a:avLst>
              </a:prstGeom>
              <a:solidFill>
                <a:srgbClr val="FFCC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it-IT" sz="1200" b="1" dirty="0">
                  <a:solidFill>
                    <a:srgbClr val="000000"/>
                  </a:solidFill>
                  <a:latin typeface="Helvetica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it-IT" sz="1200" b="1" dirty="0">
                  <a:solidFill>
                    <a:srgbClr val="000000"/>
                  </a:solidFill>
                  <a:latin typeface="Helvetica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it-IT" sz="1200" b="1" dirty="0">
                    <a:solidFill>
                      <a:srgbClr val="000000"/>
                    </a:solidFill>
                    <a:latin typeface="Helvetica" pitchFamily="34" charset="0"/>
                  </a:rPr>
                  <a:t>C=IT/O=INFN </a:t>
                </a:r>
                <a:br>
                  <a:rPr lang="it-IT" sz="1200" b="1" dirty="0">
                    <a:solidFill>
                      <a:srgbClr val="000000"/>
                    </a:solidFill>
                    <a:latin typeface="Helvetica" pitchFamily="34" charset="0"/>
                  </a:rPr>
                </a:br>
                <a:r>
                  <a:rPr lang="it-IT" sz="1200" b="1" dirty="0">
                    <a:solidFill>
                      <a:srgbClr val="000000"/>
                    </a:solidFill>
                    <a:latin typeface="Helvetica" pitchFamily="34" charset="0"/>
                  </a:rPr>
                  <a:t>/L=CNAF</a:t>
                </a:r>
                <a:br>
                  <a:rPr lang="it-IT" sz="1200" b="1" dirty="0">
                    <a:solidFill>
                      <a:srgbClr val="000000"/>
                    </a:solidFill>
                    <a:latin typeface="Helvetica" pitchFamily="34" charset="0"/>
                  </a:rPr>
                </a:br>
                <a:r>
                  <a:rPr lang="it-IT" sz="1200" b="1" dirty="0">
                    <a:solidFill>
                      <a:srgbClr val="000000"/>
                    </a:solidFill>
                    <a:latin typeface="Helvetica" pitchFamily="34" charset="0"/>
                  </a:rPr>
                  <a:t>/CN=Pinco Palla</a:t>
                </a:r>
                <a:br>
                  <a:rPr lang="it-IT" sz="1200" b="1" dirty="0">
                    <a:solidFill>
                      <a:srgbClr val="000000"/>
                    </a:solidFill>
                    <a:latin typeface="Helvetica" pitchFamily="34" charset="0"/>
                  </a:rPr>
                </a:br>
                <a:r>
                  <a:rPr lang="it-IT" sz="1200" b="1" dirty="0">
                    <a:solidFill>
                      <a:srgbClr val="000000"/>
                    </a:solidFill>
                    <a:latin typeface="Helvetica" pitchFamily="34" charset="0"/>
                  </a:rPr>
                  <a:t>/CN=proxy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it-IT" sz="1400" b="1" dirty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it-IT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Group 52"/>
              <p:cNvGrpSpPr>
                <a:grpSpLocks/>
              </p:cNvGrpSpPr>
              <p:nvPr/>
            </p:nvGrpSpPr>
            <p:grpSpPr bwMode="auto">
              <a:xfrm>
                <a:off x="1279" y="2579"/>
                <a:ext cx="446" cy="628"/>
                <a:chOff x="4001" y="2995"/>
                <a:chExt cx="957" cy="835"/>
              </a:xfrm>
            </p:grpSpPr>
            <p:pic>
              <p:nvPicPr>
                <p:cNvPr id="13" name="Picture 53" descr="j025587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001" y="2995"/>
                  <a:ext cx="957" cy="835"/>
                </a:xfrm>
                <a:prstGeom prst="rect">
                  <a:avLst/>
                </a:prstGeom>
                <a:noFill/>
              </p:spPr>
            </p:pic>
            <p:sp>
              <p:nvSpPr>
                <p:cNvPr id="1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027" y="3045"/>
                  <a:ext cx="759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sz="1400" b="1">
                      <a:solidFill>
                        <a:srgbClr val="003366"/>
                      </a:solidFill>
                      <a:latin typeface="Helvetica-Narrow" pitchFamily="34" charset="0"/>
                    </a:rPr>
                    <a:t>Pinco’s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sz="1400" b="1">
                      <a:solidFill>
                        <a:srgbClr val="003366"/>
                      </a:solidFill>
                      <a:latin typeface="Helvetica-Narrow" pitchFamily="34" charset="0"/>
                    </a:rPr>
                    <a:t>VO attributes</a:t>
                  </a:r>
                  <a:endParaRPr lang="it-IT" sz="1400">
                    <a:solidFill>
                      <a:schemeClr val="tx1"/>
                    </a:solidFill>
                    <a:latin typeface="Helvetica-Narrow" pitchFamily="34" charset="0"/>
                  </a:endParaRPr>
                </a:p>
              </p:txBody>
            </p:sp>
          </p:grpSp>
        </p:grpSp>
      </p:grpSp>
      <p:grpSp>
        <p:nvGrpSpPr>
          <p:cNvPr id="210" name="Group 209"/>
          <p:cNvGrpSpPr/>
          <p:nvPr/>
        </p:nvGrpSpPr>
        <p:grpSpPr>
          <a:xfrm>
            <a:off x="928662" y="3643314"/>
            <a:ext cx="3300412" cy="2933700"/>
            <a:chOff x="430213" y="3036888"/>
            <a:chExt cx="3300412" cy="2933700"/>
          </a:xfrm>
        </p:grpSpPr>
        <p:grpSp>
          <p:nvGrpSpPr>
            <p:cNvPr id="135" name="Group 5"/>
            <p:cNvGrpSpPr>
              <a:grpSpLocks/>
            </p:cNvGrpSpPr>
            <p:nvPr/>
          </p:nvGrpSpPr>
          <p:grpSpPr bwMode="auto">
            <a:xfrm>
              <a:off x="2182813" y="3036888"/>
              <a:ext cx="739775" cy="1817687"/>
              <a:chOff x="5153" y="1555"/>
              <a:chExt cx="1152" cy="4032"/>
            </a:xfrm>
          </p:grpSpPr>
          <p:sp>
            <p:nvSpPr>
              <p:cNvPr id="136" name="AutoShape 6"/>
              <p:cNvSpPr>
                <a:spLocks noChangeArrowheads="1"/>
              </p:cNvSpPr>
              <p:nvPr/>
            </p:nvSpPr>
            <p:spPr bwMode="auto">
              <a:xfrm>
                <a:off x="5153" y="1555"/>
                <a:ext cx="1152" cy="4032"/>
              </a:xfrm>
              <a:prstGeom prst="cube">
                <a:avLst>
                  <a:gd name="adj" fmla="val 25000"/>
                </a:avLst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WordArt 7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4670" y="3190"/>
                <a:ext cx="1806" cy="55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en-US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/>
                    <a:cs typeface="Arial"/>
                  </a:rPr>
                  <a:t>VOMS</a:t>
                </a:r>
              </a:p>
            </p:txBody>
          </p:sp>
        </p:grpSp>
        <p:grpSp>
          <p:nvGrpSpPr>
            <p:cNvPr id="138" name="Group 8"/>
            <p:cNvGrpSpPr>
              <a:grpSpLocks/>
            </p:cNvGrpSpPr>
            <p:nvPr/>
          </p:nvGrpSpPr>
          <p:grpSpPr bwMode="auto">
            <a:xfrm>
              <a:off x="430213" y="3036888"/>
              <a:ext cx="461962" cy="1804987"/>
              <a:chOff x="2705" y="1555"/>
              <a:chExt cx="720" cy="4032"/>
            </a:xfrm>
          </p:grpSpPr>
          <p:sp>
            <p:nvSpPr>
              <p:cNvPr id="139" name="AutoShape 9"/>
              <p:cNvSpPr>
                <a:spLocks noChangeArrowheads="1"/>
              </p:cNvSpPr>
              <p:nvPr/>
            </p:nvSpPr>
            <p:spPr bwMode="auto">
              <a:xfrm>
                <a:off x="2705" y="1555"/>
                <a:ext cx="720" cy="4032"/>
              </a:xfrm>
              <a:prstGeom prst="cube">
                <a:avLst>
                  <a:gd name="adj" fmla="val 25000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WordArt 10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29" y="3427"/>
                <a:ext cx="1728" cy="288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en-US" sz="24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/>
                    <a:cs typeface="Arial"/>
                  </a:rPr>
                  <a:t>user</a:t>
                </a:r>
              </a:p>
            </p:txBody>
          </p:sp>
        </p:grpSp>
        <p:grpSp>
          <p:nvGrpSpPr>
            <p:cNvPr id="141" name="Group 11"/>
            <p:cNvGrpSpPr>
              <a:grpSpLocks/>
            </p:cNvGrpSpPr>
            <p:nvPr/>
          </p:nvGrpSpPr>
          <p:grpSpPr bwMode="auto">
            <a:xfrm rot="2711127">
              <a:off x="2851150" y="4716463"/>
              <a:ext cx="542925" cy="247650"/>
              <a:chOff x="6737" y="2563"/>
              <a:chExt cx="1152" cy="432"/>
            </a:xfrm>
          </p:grpSpPr>
          <p:sp>
            <p:nvSpPr>
              <p:cNvPr id="142" name="Text Box 12"/>
              <p:cNvSpPr txBox="1">
                <a:spLocks noChangeArrowheads="1"/>
              </p:cNvSpPr>
              <p:nvPr/>
            </p:nvSpPr>
            <p:spPr bwMode="auto">
              <a:xfrm>
                <a:off x="6809" y="2563"/>
                <a:ext cx="1008" cy="4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sz="900">
                    <a:solidFill>
                      <a:schemeClr val="tx1"/>
                    </a:solidFill>
                    <a:latin typeface="Tahoma" pitchFamily="34" charset="0"/>
                  </a:rPr>
                  <a:t>Query</a:t>
                </a:r>
                <a:r>
                  <a:rPr lang="it-IT" sz="900" b="1">
                    <a:solidFill>
                      <a:schemeClr val="tx1"/>
                    </a:solidFill>
                    <a:latin typeface="Helvetica" pitchFamily="34" charset="0"/>
                  </a:rPr>
                  <a:t> </a:t>
                </a:r>
                <a:endParaRPr lang="it-IT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Line 13"/>
              <p:cNvSpPr>
                <a:spLocks noChangeShapeType="1"/>
              </p:cNvSpPr>
              <p:nvPr/>
            </p:nvSpPr>
            <p:spPr bwMode="auto">
              <a:xfrm>
                <a:off x="6737" y="2995"/>
                <a:ext cx="115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" name="Group 14"/>
            <p:cNvGrpSpPr>
              <a:grpSpLocks/>
            </p:cNvGrpSpPr>
            <p:nvPr/>
          </p:nvGrpSpPr>
          <p:grpSpPr bwMode="auto">
            <a:xfrm>
              <a:off x="984250" y="3187700"/>
              <a:ext cx="1108075" cy="222250"/>
              <a:chOff x="3569" y="1987"/>
              <a:chExt cx="1728" cy="433"/>
            </a:xfrm>
          </p:grpSpPr>
          <p:sp>
            <p:nvSpPr>
              <p:cNvPr id="145" name="Text Box 15"/>
              <p:cNvSpPr txBox="1">
                <a:spLocks noChangeArrowheads="1"/>
              </p:cNvSpPr>
              <p:nvPr/>
            </p:nvSpPr>
            <p:spPr bwMode="auto">
              <a:xfrm>
                <a:off x="3641" y="1987"/>
                <a:ext cx="1584" cy="4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sz="900">
                    <a:solidFill>
                      <a:schemeClr val="tx1"/>
                    </a:solidFill>
                    <a:latin typeface="Tahoma" pitchFamily="34" charset="0"/>
                  </a:rPr>
                  <a:t>Authentication</a:t>
                </a:r>
                <a:endParaRPr lang="it-IT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46" name="Line 16"/>
              <p:cNvSpPr>
                <a:spLocks noChangeShapeType="1"/>
              </p:cNvSpPr>
              <p:nvPr/>
            </p:nvSpPr>
            <p:spPr bwMode="auto">
              <a:xfrm>
                <a:off x="3569" y="2419"/>
                <a:ext cx="1728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" name="Group 17"/>
            <p:cNvGrpSpPr>
              <a:grpSpLocks/>
            </p:cNvGrpSpPr>
            <p:nvPr/>
          </p:nvGrpSpPr>
          <p:grpSpPr bwMode="auto">
            <a:xfrm>
              <a:off x="984250" y="3590925"/>
              <a:ext cx="1108075" cy="192088"/>
              <a:chOff x="3569" y="2275"/>
              <a:chExt cx="1728" cy="433"/>
            </a:xfrm>
          </p:grpSpPr>
          <p:sp>
            <p:nvSpPr>
              <p:cNvPr id="148" name="Text Box 18"/>
              <p:cNvSpPr txBox="1">
                <a:spLocks noChangeArrowheads="1"/>
              </p:cNvSpPr>
              <p:nvPr/>
            </p:nvSpPr>
            <p:spPr bwMode="auto">
              <a:xfrm>
                <a:off x="3641" y="2275"/>
                <a:ext cx="1584" cy="4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sz="900">
                    <a:solidFill>
                      <a:schemeClr val="tx1"/>
                    </a:solidFill>
                    <a:latin typeface="Tahoma" pitchFamily="34" charset="0"/>
                  </a:rPr>
                  <a:t>Request</a:t>
                </a:r>
                <a:endParaRPr lang="it-IT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49" name="Line 19"/>
              <p:cNvSpPr>
                <a:spLocks noChangeShapeType="1"/>
              </p:cNvSpPr>
              <p:nvPr/>
            </p:nvSpPr>
            <p:spPr bwMode="auto">
              <a:xfrm>
                <a:off x="3569" y="2707"/>
                <a:ext cx="1728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0" name="Group 20"/>
            <p:cNvGrpSpPr>
              <a:grpSpLocks/>
            </p:cNvGrpSpPr>
            <p:nvPr/>
          </p:nvGrpSpPr>
          <p:grpSpPr bwMode="auto">
            <a:xfrm>
              <a:off x="3178175" y="5057775"/>
              <a:ext cx="552450" cy="746125"/>
              <a:chOff x="8033" y="2429"/>
              <a:chExt cx="864" cy="1152"/>
            </a:xfrm>
          </p:grpSpPr>
          <p:sp>
            <p:nvSpPr>
              <p:cNvPr id="151" name="AutoShape 21"/>
              <p:cNvSpPr>
                <a:spLocks noChangeArrowheads="1"/>
              </p:cNvSpPr>
              <p:nvPr/>
            </p:nvSpPr>
            <p:spPr bwMode="auto">
              <a:xfrm>
                <a:off x="8033" y="2429"/>
                <a:ext cx="864" cy="1152"/>
              </a:xfrm>
              <a:prstGeom prst="can">
                <a:avLst>
                  <a:gd name="adj" fmla="val 33333"/>
                </a:avLst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Text Box 22"/>
              <p:cNvSpPr txBox="1">
                <a:spLocks noChangeArrowheads="1"/>
              </p:cNvSpPr>
              <p:nvPr/>
            </p:nvSpPr>
            <p:spPr bwMode="auto">
              <a:xfrm>
                <a:off x="8064" y="2761"/>
                <a:ext cx="821" cy="5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sz="900" b="1">
                    <a:solidFill>
                      <a:schemeClr val="tx1"/>
                    </a:solidFill>
                    <a:latin typeface="Tahoma" pitchFamily="34" charset="0"/>
                  </a:rPr>
                  <a:t>Auth</a:t>
                </a:r>
                <a:br>
                  <a:rPr lang="it-IT" sz="900" b="1">
                    <a:solidFill>
                      <a:schemeClr val="tx1"/>
                    </a:solidFill>
                    <a:latin typeface="Tahoma" pitchFamily="34" charset="0"/>
                  </a:rPr>
                </a:br>
                <a:r>
                  <a:rPr lang="it-IT" sz="900" b="1">
                    <a:solidFill>
                      <a:schemeClr val="tx1"/>
                    </a:solidFill>
                    <a:latin typeface="Tahoma" pitchFamily="34" charset="0"/>
                  </a:rPr>
                  <a:t>DB</a:t>
                </a:r>
                <a:endParaRPr lang="it-IT" sz="9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53" name="Group 23"/>
            <p:cNvGrpSpPr>
              <a:grpSpLocks/>
            </p:cNvGrpSpPr>
            <p:nvPr/>
          </p:nvGrpSpPr>
          <p:grpSpPr bwMode="auto">
            <a:xfrm>
              <a:off x="2095500" y="5538788"/>
              <a:ext cx="268288" cy="431800"/>
              <a:chOff x="3557" y="2208"/>
              <a:chExt cx="988" cy="1416"/>
            </a:xfrm>
          </p:grpSpPr>
          <p:sp>
            <p:nvSpPr>
              <p:cNvPr id="154" name="Freeform 24"/>
              <p:cNvSpPr>
                <a:spLocks/>
              </p:cNvSpPr>
              <p:nvPr/>
            </p:nvSpPr>
            <p:spPr bwMode="auto">
              <a:xfrm>
                <a:off x="3824" y="2689"/>
                <a:ext cx="721" cy="935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376" y="935"/>
                  </a:cxn>
                  <a:cxn ang="0">
                    <a:pos x="501" y="752"/>
                  </a:cxn>
                  <a:cxn ang="0">
                    <a:pos x="721" y="742"/>
                  </a:cxn>
                  <a:cxn ang="0">
                    <a:pos x="297" y="0"/>
                  </a:cxn>
                  <a:cxn ang="0">
                    <a:pos x="0" y="151"/>
                  </a:cxn>
                </a:cxnLst>
                <a:rect l="0" t="0" r="r" b="b"/>
                <a:pathLst>
                  <a:path w="721" h="935">
                    <a:moveTo>
                      <a:pt x="0" y="151"/>
                    </a:moveTo>
                    <a:lnTo>
                      <a:pt x="376" y="935"/>
                    </a:lnTo>
                    <a:lnTo>
                      <a:pt x="501" y="752"/>
                    </a:lnTo>
                    <a:lnTo>
                      <a:pt x="721" y="742"/>
                    </a:lnTo>
                    <a:lnTo>
                      <a:pt x="297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25"/>
              <p:cNvSpPr>
                <a:spLocks/>
              </p:cNvSpPr>
              <p:nvPr/>
            </p:nvSpPr>
            <p:spPr bwMode="auto">
              <a:xfrm>
                <a:off x="4001" y="2809"/>
                <a:ext cx="157" cy="575"/>
              </a:xfrm>
              <a:custGeom>
                <a:avLst/>
                <a:gdLst/>
                <a:ahLst/>
                <a:cxnLst>
                  <a:cxn ang="0">
                    <a:pos x="157" y="16"/>
                  </a:cxn>
                  <a:cxn ang="0">
                    <a:pos x="84" y="575"/>
                  </a:cxn>
                  <a:cxn ang="0">
                    <a:pos x="0" y="402"/>
                  </a:cxn>
                  <a:cxn ang="0">
                    <a:pos x="84" y="0"/>
                  </a:cxn>
                  <a:cxn ang="0">
                    <a:pos x="157" y="16"/>
                  </a:cxn>
                </a:cxnLst>
                <a:rect l="0" t="0" r="r" b="b"/>
                <a:pathLst>
                  <a:path w="157" h="575">
                    <a:moveTo>
                      <a:pt x="157" y="16"/>
                    </a:moveTo>
                    <a:lnTo>
                      <a:pt x="84" y="575"/>
                    </a:lnTo>
                    <a:lnTo>
                      <a:pt x="0" y="402"/>
                    </a:lnTo>
                    <a:lnTo>
                      <a:pt x="84" y="0"/>
                    </a:lnTo>
                    <a:lnTo>
                      <a:pt x="157" y="16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Oval 26"/>
              <p:cNvSpPr>
                <a:spLocks noChangeArrowheads="1"/>
              </p:cNvSpPr>
              <p:nvPr/>
            </p:nvSpPr>
            <p:spPr bwMode="auto">
              <a:xfrm>
                <a:off x="4095" y="2799"/>
                <a:ext cx="126" cy="125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27"/>
              <p:cNvSpPr>
                <a:spLocks/>
              </p:cNvSpPr>
              <p:nvPr/>
            </p:nvSpPr>
            <p:spPr bwMode="auto">
              <a:xfrm>
                <a:off x="3557" y="2725"/>
                <a:ext cx="570" cy="878"/>
              </a:xfrm>
              <a:custGeom>
                <a:avLst/>
                <a:gdLst/>
                <a:ahLst/>
                <a:cxnLst>
                  <a:cxn ang="0">
                    <a:pos x="570" y="84"/>
                  </a:cxn>
                  <a:cxn ang="0">
                    <a:pos x="402" y="878"/>
                  </a:cxn>
                  <a:cxn ang="0">
                    <a:pos x="235" y="711"/>
                  </a:cxn>
                  <a:cxn ang="0">
                    <a:pos x="0" y="779"/>
                  </a:cxn>
                  <a:cxn ang="0">
                    <a:pos x="267" y="0"/>
                  </a:cxn>
                  <a:cxn ang="0">
                    <a:pos x="570" y="84"/>
                  </a:cxn>
                </a:cxnLst>
                <a:rect l="0" t="0" r="r" b="b"/>
                <a:pathLst>
                  <a:path w="570" h="878">
                    <a:moveTo>
                      <a:pt x="570" y="84"/>
                    </a:moveTo>
                    <a:lnTo>
                      <a:pt x="402" y="878"/>
                    </a:lnTo>
                    <a:lnTo>
                      <a:pt x="235" y="711"/>
                    </a:lnTo>
                    <a:lnTo>
                      <a:pt x="0" y="779"/>
                    </a:lnTo>
                    <a:lnTo>
                      <a:pt x="267" y="0"/>
                    </a:lnTo>
                    <a:lnTo>
                      <a:pt x="570" y="84"/>
                    </a:lnTo>
                    <a:close/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Oval 28"/>
              <p:cNvSpPr>
                <a:spLocks noChangeArrowheads="1"/>
              </p:cNvSpPr>
              <p:nvPr/>
            </p:nvSpPr>
            <p:spPr bwMode="auto">
              <a:xfrm>
                <a:off x="3792" y="2783"/>
                <a:ext cx="126" cy="125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Oval 29"/>
              <p:cNvSpPr>
                <a:spLocks noChangeArrowheads="1"/>
              </p:cNvSpPr>
              <p:nvPr/>
            </p:nvSpPr>
            <p:spPr bwMode="auto">
              <a:xfrm>
                <a:off x="3876" y="2825"/>
                <a:ext cx="125" cy="125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Oval 30"/>
              <p:cNvSpPr>
                <a:spLocks noChangeArrowheads="1"/>
              </p:cNvSpPr>
              <p:nvPr/>
            </p:nvSpPr>
            <p:spPr bwMode="auto">
              <a:xfrm>
                <a:off x="3980" y="2835"/>
                <a:ext cx="126" cy="126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Oval 31"/>
              <p:cNvSpPr>
                <a:spLocks noChangeArrowheads="1"/>
              </p:cNvSpPr>
              <p:nvPr/>
            </p:nvSpPr>
            <p:spPr bwMode="auto">
              <a:xfrm>
                <a:off x="4153" y="2302"/>
                <a:ext cx="130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32"/>
              <p:cNvSpPr>
                <a:spLocks/>
              </p:cNvSpPr>
              <p:nvPr/>
            </p:nvSpPr>
            <p:spPr bwMode="auto">
              <a:xfrm>
                <a:off x="4153" y="2302"/>
                <a:ext cx="130" cy="131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1"/>
                  </a:cxn>
                  <a:cxn ang="0">
                    <a:pos x="104" y="26"/>
                  </a:cxn>
                  <a:cxn ang="0">
                    <a:pos x="120" y="37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09" y="99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8" y="126"/>
                  </a:cxn>
                  <a:cxn ang="0">
                    <a:pos x="47" y="120"/>
                  </a:cxn>
                  <a:cxn ang="0">
                    <a:pos x="36" y="115"/>
                  </a:cxn>
                  <a:cxn ang="0">
                    <a:pos x="21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7"/>
                  </a:cxn>
                  <a:cxn ang="0">
                    <a:pos x="26" y="26"/>
                  </a:cxn>
                  <a:cxn ang="0">
                    <a:pos x="36" y="11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3" y="5"/>
                  </a:cxn>
                  <a:cxn ang="0">
                    <a:pos x="99" y="11"/>
                  </a:cxn>
                  <a:cxn ang="0">
                    <a:pos x="115" y="26"/>
                  </a:cxn>
                  <a:cxn ang="0">
                    <a:pos x="125" y="42"/>
                  </a:cxn>
                  <a:cxn ang="0">
                    <a:pos x="130" y="58"/>
                  </a:cxn>
                  <a:cxn ang="0">
                    <a:pos x="130" y="78"/>
                  </a:cxn>
                  <a:cxn ang="0">
                    <a:pos x="125" y="94"/>
                  </a:cxn>
                  <a:cxn ang="0">
                    <a:pos x="109" y="110"/>
                  </a:cxn>
                  <a:cxn ang="0">
                    <a:pos x="94" y="126"/>
                  </a:cxn>
                  <a:cxn ang="0">
                    <a:pos x="78" y="131"/>
                  </a:cxn>
                  <a:cxn ang="0">
                    <a:pos x="57" y="131"/>
                  </a:cxn>
                  <a:cxn ang="0">
                    <a:pos x="42" y="126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4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6"/>
                  </a:cxn>
                  <a:cxn ang="0">
                    <a:pos x="42" y="5"/>
                  </a:cxn>
                  <a:cxn ang="0">
                    <a:pos x="57" y="0"/>
                  </a:cxn>
                </a:cxnLst>
                <a:rect l="0" t="0" r="r" b="b"/>
                <a:pathLst>
                  <a:path w="130" h="131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3" y="11"/>
                    </a:lnTo>
                    <a:lnTo>
                      <a:pt x="89" y="11"/>
                    </a:lnTo>
                    <a:lnTo>
                      <a:pt x="94" y="11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4" y="26"/>
                    </a:lnTo>
                    <a:lnTo>
                      <a:pt x="109" y="31"/>
                    </a:lnTo>
                    <a:lnTo>
                      <a:pt x="115" y="37"/>
                    </a:lnTo>
                    <a:lnTo>
                      <a:pt x="120" y="37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8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09" y="99"/>
                    </a:lnTo>
                    <a:lnTo>
                      <a:pt x="104" y="105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3" y="120"/>
                    </a:lnTo>
                    <a:lnTo>
                      <a:pt x="78" y="126"/>
                    </a:lnTo>
                    <a:lnTo>
                      <a:pt x="73" y="126"/>
                    </a:lnTo>
                    <a:lnTo>
                      <a:pt x="68" y="126"/>
                    </a:lnTo>
                    <a:lnTo>
                      <a:pt x="57" y="126"/>
                    </a:lnTo>
                    <a:lnTo>
                      <a:pt x="52" y="126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6" y="120"/>
                    </a:lnTo>
                    <a:lnTo>
                      <a:pt x="36" y="115"/>
                    </a:lnTo>
                    <a:lnTo>
                      <a:pt x="31" y="110"/>
                    </a:lnTo>
                    <a:lnTo>
                      <a:pt x="26" y="105"/>
                    </a:lnTo>
                    <a:lnTo>
                      <a:pt x="21" y="99"/>
                    </a:lnTo>
                    <a:lnTo>
                      <a:pt x="15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4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8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2"/>
                    </a:lnTo>
                    <a:lnTo>
                      <a:pt x="10" y="37"/>
                    </a:lnTo>
                    <a:lnTo>
                      <a:pt x="15" y="37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36" y="11"/>
                    </a:lnTo>
                    <a:lnTo>
                      <a:pt x="42" y="11"/>
                    </a:lnTo>
                    <a:lnTo>
                      <a:pt x="47" y="11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1"/>
                    </a:lnTo>
                    <a:lnTo>
                      <a:pt x="104" y="16"/>
                    </a:lnTo>
                    <a:lnTo>
                      <a:pt x="109" y="21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7"/>
                    </a:lnTo>
                    <a:lnTo>
                      <a:pt x="125" y="42"/>
                    </a:lnTo>
                    <a:lnTo>
                      <a:pt x="125" y="47"/>
                    </a:lnTo>
                    <a:lnTo>
                      <a:pt x="130" y="52"/>
                    </a:lnTo>
                    <a:lnTo>
                      <a:pt x="130" y="58"/>
                    </a:lnTo>
                    <a:lnTo>
                      <a:pt x="130" y="68"/>
                    </a:lnTo>
                    <a:lnTo>
                      <a:pt x="130" y="73"/>
                    </a:lnTo>
                    <a:lnTo>
                      <a:pt x="130" y="78"/>
                    </a:lnTo>
                    <a:lnTo>
                      <a:pt x="125" y="84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5"/>
                    </a:lnTo>
                    <a:lnTo>
                      <a:pt x="109" y="110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6"/>
                    </a:lnTo>
                    <a:lnTo>
                      <a:pt x="89" y="126"/>
                    </a:lnTo>
                    <a:lnTo>
                      <a:pt x="83" y="126"/>
                    </a:lnTo>
                    <a:lnTo>
                      <a:pt x="78" y="131"/>
                    </a:lnTo>
                    <a:lnTo>
                      <a:pt x="73" y="131"/>
                    </a:lnTo>
                    <a:lnTo>
                      <a:pt x="68" y="131"/>
                    </a:lnTo>
                    <a:lnTo>
                      <a:pt x="57" y="131"/>
                    </a:lnTo>
                    <a:lnTo>
                      <a:pt x="52" y="131"/>
                    </a:lnTo>
                    <a:lnTo>
                      <a:pt x="47" y="126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5" y="105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1"/>
                    </a:lnTo>
                    <a:lnTo>
                      <a:pt x="36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Oval 33"/>
              <p:cNvSpPr>
                <a:spLocks noChangeArrowheads="1"/>
              </p:cNvSpPr>
              <p:nvPr/>
            </p:nvSpPr>
            <p:spPr bwMode="auto">
              <a:xfrm>
                <a:off x="3709" y="2313"/>
                <a:ext cx="130" cy="13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34"/>
              <p:cNvSpPr>
                <a:spLocks/>
              </p:cNvSpPr>
              <p:nvPr/>
            </p:nvSpPr>
            <p:spPr bwMode="auto">
              <a:xfrm>
                <a:off x="3709" y="2313"/>
                <a:ext cx="130" cy="130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4" y="26"/>
                  </a:cxn>
                  <a:cxn ang="0">
                    <a:pos x="120" y="36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8"/>
                  </a:cxn>
                  <a:cxn ang="0">
                    <a:pos x="109" y="99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8" y="125"/>
                  </a:cxn>
                  <a:cxn ang="0">
                    <a:pos x="47" y="120"/>
                  </a:cxn>
                  <a:cxn ang="0">
                    <a:pos x="36" y="115"/>
                  </a:cxn>
                  <a:cxn ang="0">
                    <a:pos x="21" y="99"/>
                  </a:cxn>
                  <a:cxn ang="0">
                    <a:pos x="10" y="88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6" y="10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3" y="5"/>
                  </a:cxn>
                  <a:cxn ang="0">
                    <a:pos x="99" y="10"/>
                  </a:cxn>
                  <a:cxn ang="0">
                    <a:pos x="115" y="26"/>
                  </a:cxn>
                  <a:cxn ang="0">
                    <a:pos x="125" y="41"/>
                  </a:cxn>
                  <a:cxn ang="0">
                    <a:pos x="130" y="57"/>
                  </a:cxn>
                  <a:cxn ang="0">
                    <a:pos x="130" y="78"/>
                  </a:cxn>
                  <a:cxn ang="0">
                    <a:pos x="125" y="94"/>
                  </a:cxn>
                  <a:cxn ang="0">
                    <a:pos x="109" y="109"/>
                  </a:cxn>
                  <a:cxn ang="0">
                    <a:pos x="94" y="125"/>
                  </a:cxn>
                  <a:cxn ang="0">
                    <a:pos x="78" y="130"/>
                  </a:cxn>
                  <a:cxn ang="0">
                    <a:pos x="57" y="130"/>
                  </a:cxn>
                  <a:cxn ang="0">
                    <a:pos x="42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3"/>
                  </a:cxn>
                  <a:cxn ang="0">
                    <a:pos x="0" y="67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5"/>
                  </a:cxn>
                  <a:cxn ang="0">
                    <a:pos x="42" y="5"/>
                  </a:cxn>
                  <a:cxn ang="0">
                    <a:pos x="57" y="0"/>
                  </a:cxn>
                </a:cxnLst>
                <a:rect l="0" t="0" r="r" b="b"/>
                <a:pathLst>
                  <a:path w="130" h="130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3" y="10"/>
                    </a:lnTo>
                    <a:lnTo>
                      <a:pt x="89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99" y="20"/>
                    </a:lnTo>
                    <a:lnTo>
                      <a:pt x="104" y="26"/>
                    </a:lnTo>
                    <a:lnTo>
                      <a:pt x="109" y="31"/>
                    </a:lnTo>
                    <a:lnTo>
                      <a:pt x="115" y="36"/>
                    </a:lnTo>
                    <a:lnTo>
                      <a:pt x="120" y="36"/>
                    </a:lnTo>
                    <a:lnTo>
                      <a:pt x="120" y="41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7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3"/>
                    </a:lnTo>
                    <a:lnTo>
                      <a:pt x="120" y="88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09" y="99"/>
                    </a:lnTo>
                    <a:lnTo>
                      <a:pt x="104" y="104"/>
                    </a:lnTo>
                    <a:lnTo>
                      <a:pt x="99" y="109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3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6" y="120"/>
                    </a:lnTo>
                    <a:lnTo>
                      <a:pt x="36" y="115"/>
                    </a:lnTo>
                    <a:lnTo>
                      <a:pt x="31" y="109"/>
                    </a:lnTo>
                    <a:lnTo>
                      <a:pt x="26" y="104"/>
                    </a:lnTo>
                    <a:lnTo>
                      <a:pt x="21" y="99"/>
                    </a:lnTo>
                    <a:lnTo>
                      <a:pt x="15" y="94"/>
                    </a:lnTo>
                    <a:lnTo>
                      <a:pt x="10" y="94"/>
                    </a:lnTo>
                    <a:lnTo>
                      <a:pt x="10" y="88"/>
                    </a:lnTo>
                    <a:lnTo>
                      <a:pt x="10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7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1"/>
                    </a:lnTo>
                    <a:lnTo>
                      <a:pt x="10" y="36"/>
                    </a:lnTo>
                    <a:lnTo>
                      <a:pt x="15" y="36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0"/>
                    </a:lnTo>
                    <a:lnTo>
                      <a:pt x="36" y="15"/>
                    </a:lnTo>
                    <a:lnTo>
                      <a:pt x="36" y="10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4" y="15"/>
                    </a:lnTo>
                    <a:lnTo>
                      <a:pt x="109" y="20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6"/>
                    </a:lnTo>
                    <a:lnTo>
                      <a:pt x="125" y="41"/>
                    </a:lnTo>
                    <a:lnTo>
                      <a:pt x="125" y="47"/>
                    </a:lnTo>
                    <a:lnTo>
                      <a:pt x="130" y="52"/>
                    </a:lnTo>
                    <a:lnTo>
                      <a:pt x="130" y="57"/>
                    </a:lnTo>
                    <a:lnTo>
                      <a:pt x="130" y="67"/>
                    </a:lnTo>
                    <a:lnTo>
                      <a:pt x="130" y="73"/>
                    </a:lnTo>
                    <a:lnTo>
                      <a:pt x="130" y="78"/>
                    </a:lnTo>
                    <a:lnTo>
                      <a:pt x="125" y="83"/>
                    </a:lnTo>
                    <a:lnTo>
                      <a:pt x="125" y="88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4"/>
                    </a:lnTo>
                    <a:lnTo>
                      <a:pt x="109" y="109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9" y="125"/>
                    </a:lnTo>
                    <a:lnTo>
                      <a:pt x="83" y="125"/>
                    </a:lnTo>
                    <a:lnTo>
                      <a:pt x="78" y="130"/>
                    </a:lnTo>
                    <a:lnTo>
                      <a:pt x="73" y="130"/>
                    </a:lnTo>
                    <a:lnTo>
                      <a:pt x="68" y="130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7" y="125"/>
                    </a:lnTo>
                    <a:lnTo>
                      <a:pt x="42" y="125"/>
                    </a:lnTo>
                    <a:lnTo>
                      <a:pt x="36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09"/>
                    </a:lnTo>
                    <a:lnTo>
                      <a:pt x="15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31" y="10"/>
                    </a:lnTo>
                    <a:lnTo>
                      <a:pt x="36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Oval 35"/>
              <p:cNvSpPr>
                <a:spLocks noChangeArrowheads="1"/>
              </p:cNvSpPr>
              <p:nvPr/>
            </p:nvSpPr>
            <p:spPr bwMode="auto">
              <a:xfrm>
                <a:off x="4221" y="2412"/>
                <a:ext cx="130" cy="13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36"/>
              <p:cNvSpPr>
                <a:spLocks/>
              </p:cNvSpPr>
              <p:nvPr/>
            </p:nvSpPr>
            <p:spPr bwMode="auto">
              <a:xfrm>
                <a:off x="4221" y="2412"/>
                <a:ext cx="130" cy="130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4" y="26"/>
                  </a:cxn>
                  <a:cxn ang="0">
                    <a:pos x="120" y="36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09" y="99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8" y="125"/>
                  </a:cxn>
                  <a:cxn ang="0">
                    <a:pos x="47" y="120"/>
                  </a:cxn>
                  <a:cxn ang="0">
                    <a:pos x="36" y="115"/>
                  </a:cxn>
                  <a:cxn ang="0">
                    <a:pos x="21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6" y="10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3" y="5"/>
                  </a:cxn>
                  <a:cxn ang="0">
                    <a:pos x="99" y="10"/>
                  </a:cxn>
                  <a:cxn ang="0">
                    <a:pos x="115" y="26"/>
                  </a:cxn>
                  <a:cxn ang="0">
                    <a:pos x="125" y="42"/>
                  </a:cxn>
                  <a:cxn ang="0">
                    <a:pos x="130" y="57"/>
                  </a:cxn>
                  <a:cxn ang="0">
                    <a:pos x="130" y="78"/>
                  </a:cxn>
                  <a:cxn ang="0">
                    <a:pos x="125" y="94"/>
                  </a:cxn>
                  <a:cxn ang="0">
                    <a:pos x="109" y="110"/>
                  </a:cxn>
                  <a:cxn ang="0">
                    <a:pos x="94" y="125"/>
                  </a:cxn>
                  <a:cxn ang="0">
                    <a:pos x="78" y="130"/>
                  </a:cxn>
                  <a:cxn ang="0">
                    <a:pos x="57" y="130"/>
                  </a:cxn>
                  <a:cxn ang="0">
                    <a:pos x="41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3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6"/>
                  </a:cxn>
                  <a:cxn ang="0">
                    <a:pos x="41" y="5"/>
                  </a:cxn>
                  <a:cxn ang="0">
                    <a:pos x="57" y="0"/>
                  </a:cxn>
                </a:cxnLst>
                <a:rect l="0" t="0" r="r" b="b"/>
                <a:pathLst>
                  <a:path w="130" h="130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3" y="10"/>
                    </a:lnTo>
                    <a:lnTo>
                      <a:pt x="88" y="10"/>
                    </a:lnTo>
                    <a:lnTo>
                      <a:pt x="94" y="10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4" y="26"/>
                    </a:lnTo>
                    <a:lnTo>
                      <a:pt x="109" y="31"/>
                    </a:lnTo>
                    <a:lnTo>
                      <a:pt x="115" y="36"/>
                    </a:lnTo>
                    <a:lnTo>
                      <a:pt x="120" y="36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3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09" y="99"/>
                    </a:lnTo>
                    <a:lnTo>
                      <a:pt x="104" y="104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8" y="120"/>
                    </a:lnTo>
                    <a:lnTo>
                      <a:pt x="83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1" y="120"/>
                    </a:lnTo>
                    <a:lnTo>
                      <a:pt x="36" y="120"/>
                    </a:lnTo>
                    <a:lnTo>
                      <a:pt x="36" y="115"/>
                    </a:lnTo>
                    <a:lnTo>
                      <a:pt x="31" y="110"/>
                    </a:lnTo>
                    <a:lnTo>
                      <a:pt x="26" y="104"/>
                    </a:lnTo>
                    <a:lnTo>
                      <a:pt x="21" y="99"/>
                    </a:lnTo>
                    <a:lnTo>
                      <a:pt x="15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2"/>
                    </a:lnTo>
                    <a:lnTo>
                      <a:pt x="10" y="36"/>
                    </a:lnTo>
                    <a:lnTo>
                      <a:pt x="15" y="36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36" y="10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5"/>
                    </a:lnTo>
                    <a:lnTo>
                      <a:pt x="88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4" y="16"/>
                    </a:lnTo>
                    <a:lnTo>
                      <a:pt x="109" y="21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6"/>
                    </a:lnTo>
                    <a:lnTo>
                      <a:pt x="125" y="42"/>
                    </a:lnTo>
                    <a:lnTo>
                      <a:pt x="125" y="47"/>
                    </a:lnTo>
                    <a:lnTo>
                      <a:pt x="130" y="52"/>
                    </a:lnTo>
                    <a:lnTo>
                      <a:pt x="130" y="57"/>
                    </a:lnTo>
                    <a:lnTo>
                      <a:pt x="130" y="68"/>
                    </a:lnTo>
                    <a:lnTo>
                      <a:pt x="130" y="73"/>
                    </a:lnTo>
                    <a:lnTo>
                      <a:pt x="130" y="78"/>
                    </a:lnTo>
                    <a:lnTo>
                      <a:pt x="125" y="83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4"/>
                    </a:lnTo>
                    <a:lnTo>
                      <a:pt x="109" y="110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8" y="125"/>
                    </a:lnTo>
                    <a:lnTo>
                      <a:pt x="83" y="125"/>
                    </a:lnTo>
                    <a:lnTo>
                      <a:pt x="78" y="130"/>
                    </a:lnTo>
                    <a:lnTo>
                      <a:pt x="73" y="130"/>
                    </a:lnTo>
                    <a:lnTo>
                      <a:pt x="68" y="130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7" y="125"/>
                    </a:lnTo>
                    <a:lnTo>
                      <a:pt x="41" y="125"/>
                    </a:lnTo>
                    <a:lnTo>
                      <a:pt x="36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5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Oval 37"/>
              <p:cNvSpPr>
                <a:spLocks noChangeArrowheads="1"/>
              </p:cNvSpPr>
              <p:nvPr/>
            </p:nvSpPr>
            <p:spPr bwMode="auto">
              <a:xfrm>
                <a:off x="3672" y="2657"/>
                <a:ext cx="131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38"/>
              <p:cNvSpPr>
                <a:spLocks/>
              </p:cNvSpPr>
              <p:nvPr/>
            </p:nvSpPr>
            <p:spPr bwMode="auto">
              <a:xfrm>
                <a:off x="3672" y="2657"/>
                <a:ext cx="131" cy="131"/>
              </a:xfrm>
              <a:custGeom>
                <a:avLst/>
                <a:gdLst/>
                <a:ahLst/>
                <a:cxnLst>
                  <a:cxn ang="0">
                    <a:pos x="79" y="6"/>
                  </a:cxn>
                  <a:cxn ang="0">
                    <a:pos x="94" y="11"/>
                  </a:cxn>
                  <a:cxn ang="0">
                    <a:pos x="105" y="27"/>
                  </a:cxn>
                  <a:cxn ang="0">
                    <a:pos x="120" y="37"/>
                  </a:cxn>
                  <a:cxn ang="0">
                    <a:pos x="126" y="53"/>
                  </a:cxn>
                  <a:cxn ang="0">
                    <a:pos x="126" y="74"/>
                  </a:cxn>
                  <a:cxn ang="0">
                    <a:pos x="120" y="89"/>
                  </a:cxn>
                  <a:cxn ang="0">
                    <a:pos x="110" y="100"/>
                  </a:cxn>
                  <a:cxn ang="0">
                    <a:pos x="94" y="115"/>
                  </a:cxn>
                  <a:cxn ang="0">
                    <a:pos x="84" y="121"/>
                  </a:cxn>
                  <a:cxn ang="0">
                    <a:pos x="68" y="126"/>
                  </a:cxn>
                  <a:cxn ang="0">
                    <a:pos x="47" y="121"/>
                  </a:cxn>
                  <a:cxn ang="0">
                    <a:pos x="37" y="115"/>
                  </a:cxn>
                  <a:cxn ang="0">
                    <a:pos x="21" y="100"/>
                  </a:cxn>
                  <a:cxn ang="0">
                    <a:pos x="11" y="89"/>
                  </a:cxn>
                  <a:cxn ang="0">
                    <a:pos x="5" y="74"/>
                  </a:cxn>
                  <a:cxn ang="0">
                    <a:pos x="5" y="53"/>
                  </a:cxn>
                  <a:cxn ang="0">
                    <a:pos x="11" y="37"/>
                  </a:cxn>
                  <a:cxn ang="0">
                    <a:pos x="26" y="27"/>
                  </a:cxn>
                  <a:cxn ang="0">
                    <a:pos x="37" y="11"/>
                  </a:cxn>
                  <a:cxn ang="0">
                    <a:pos x="52" y="6"/>
                  </a:cxn>
                  <a:cxn ang="0">
                    <a:pos x="68" y="0"/>
                  </a:cxn>
                  <a:cxn ang="0">
                    <a:pos x="84" y="6"/>
                  </a:cxn>
                  <a:cxn ang="0">
                    <a:pos x="99" y="11"/>
                  </a:cxn>
                  <a:cxn ang="0">
                    <a:pos x="115" y="27"/>
                  </a:cxn>
                  <a:cxn ang="0">
                    <a:pos x="126" y="42"/>
                  </a:cxn>
                  <a:cxn ang="0">
                    <a:pos x="131" y="58"/>
                  </a:cxn>
                  <a:cxn ang="0">
                    <a:pos x="131" y="79"/>
                  </a:cxn>
                  <a:cxn ang="0">
                    <a:pos x="126" y="95"/>
                  </a:cxn>
                  <a:cxn ang="0">
                    <a:pos x="110" y="110"/>
                  </a:cxn>
                  <a:cxn ang="0">
                    <a:pos x="94" y="126"/>
                  </a:cxn>
                  <a:cxn ang="0">
                    <a:pos x="79" y="131"/>
                  </a:cxn>
                  <a:cxn ang="0">
                    <a:pos x="58" y="131"/>
                  </a:cxn>
                  <a:cxn ang="0">
                    <a:pos x="42" y="126"/>
                  </a:cxn>
                  <a:cxn ang="0">
                    <a:pos x="26" y="115"/>
                  </a:cxn>
                  <a:cxn ang="0">
                    <a:pos x="11" y="100"/>
                  </a:cxn>
                  <a:cxn ang="0">
                    <a:pos x="5" y="84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1" y="32"/>
                  </a:cxn>
                  <a:cxn ang="0">
                    <a:pos x="26" y="16"/>
                  </a:cxn>
                  <a:cxn ang="0">
                    <a:pos x="42" y="6"/>
                  </a:cxn>
                  <a:cxn ang="0">
                    <a:pos x="58" y="0"/>
                  </a:cxn>
                </a:cxnLst>
                <a:rect l="0" t="0" r="r" b="b"/>
                <a:pathLst>
                  <a:path w="131" h="131">
                    <a:moveTo>
                      <a:pt x="68" y="6"/>
                    </a:moveTo>
                    <a:lnTo>
                      <a:pt x="73" y="6"/>
                    </a:lnTo>
                    <a:lnTo>
                      <a:pt x="79" y="6"/>
                    </a:lnTo>
                    <a:lnTo>
                      <a:pt x="84" y="11"/>
                    </a:lnTo>
                    <a:lnTo>
                      <a:pt x="89" y="11"/>
                    </a:lnTo>
                    <a:lnTo>
                      <a:pt x="94" y="11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5" y="27"/>
                    </a:lnTo>
                    <a:lnTo>
                      <a:pt x="110" y="32"/>
                    </a:lnTo>
                    <a:lnTo>
                      <a:pt x="115" y="37"/>
                    </a:lnTo>
                    <a:lnTo>
                      <a:pt x="120" y="37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6" y="53"/>
                    </a:lnTo>
                    <a:lnTo>
                      <a:pt x="126" y="58"/>
                    </a:lnTo>
                    <a:lnTo>
                      <a:pt x="126" y="68"/>
                    </a:lnTo>
                    <a:lnTo>
                      <a:pt x="126" y="74"/>
                    </a:lnTo>
                    <a:lnTo>
                      <a:pt x="126" y="79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5"/>
                    </a:lnTo>
                    <a:lnTo>
                      <a:pt x="115" y="95"/>
                    </a:lnTo>
                    <a:lnTo>
                      <a:pt x="110" y="100"/>
                    </a:lnTo>
                    <a:lnTo>
                      <a:pt x="105" y="105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1"/>
                    </a:lnTo>
                    <a:lnTo>
                      <a:pt x="89" y="121"/>
                    </a:lnTo>
                    <a:lnTo>
                      <a:pt x="84" y="121"/>
                    </a:lnTo>
                    <a:lnTo>
                      <a:pt x="79" y="126"/>
                    </a:lnTo>
                    <a:lnTo>
                      <a:pt x="73" y="126"/>
                    </a:lnTo>
                    <a:lnTo>
                      <a:pt x="68" y="126"/>
                    </a:lnTo>
                    <a:lnTo>
                      <a:pt x="58" y="126"/>
                    </a:lnTo>
                    <a:lnTo>
                      <a:pt x="52" y="126"/>
                    </a:lnTo>
                    <a:lnTo>
                      <a:pt x="47" y="121"/>
                    </a:lnTo>
                    <a:lnTo>
                      <a:pt x="42" y="121"/>
                    </a:lnTo>
                    <a:lnTo>
                      <a:pt x="37" y="121"/>
                    </a:lnTo>
                    <a:lnTo>
                      <a:pt x="37" y="115"/>
                    </a:lnTo>
                    <a:lnTo>
                      <a:pt x="31" y="110"/>
                    </a:lnTo>
                    <a:lnTo>
                      <a:pt x="26" y="105"/>
                    </a:lnTo>
                    <a:lnTo>
                      <a:pt x="21" y="100"/>
                    </a:lnTo>
                    <a:lnTo>
                      <a:pt x="16" y="95"/>
                    </a:lnTo>
                    <a:lnTo>
                      <a:pt x="11" y="95"/>
                    </a:lnTo>
                    <a:lnTo>
                      <a:pt x="11" y="89"/>
                    </a:lnTo>
                    <a:lnTo>
                      <a:pt x="11" y="84"/>
                    </a:lnTo>
                    <a:lnTo>
                      <a:pt x="5" y="79"/>
                    </a:lnTo>
                    <a:lnTo>
                      <a:pt x="5" y="74"/>
                    </a:lnTo>
                    <a:lnTo>
                      <a:pt x="5" y="68"/>
                    </a:lnTo>
                    <a:lnTo>
                      <a:pt x="5" y="58"/>
                    </a:lnTo>
                    <a:lnTo>
                      <a:pt x="5" y="53"/>
                    </a:lnTo>
                    <a:lnTo>
                      <a:pt x="11" y="47"/>
                    </a:lnTo>
                    <a:lnTo>
                      <a:pt x="11" y="42"/>
                    </a:lnTo>
                    <a:lnTo>
                      <a:pt x="11" y="37"/>
                    </a:lnTo>
                    <a:lnTo>
                      <a:pt x="16" y="37"/>
                    </a:lnTo>
                    <a:lnTo>
                      <a:pt x="21" y="32"/>
                    </a:lnTo>
                    <a:lnTo>
                      <a:pt x="26" y="27"/>
                    </a:lnTo>
                    <a:lnTo>
                      <a:pt x="31" y="21"/>
                    </a:lnTo>
                    <a:lnTo>
                      <a:pt x="37" y="16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1"/>
                    </a:lnTo>
                    <a:lnTo>
                      <a:pt x="52" y="6"/>
                    </a:lnTo>
                    <a:lnTo>
                      <a:pt x="58" y="6"/>
                    </a:lnTo>
                    <a:lnTo>
                      <a:pt x="68" y="6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4" y="6"/>
                    </a:lnTo>
                    <a:lnTo>
                      <a:pt x="89" y="6"/>
                    </a:lnTo>
                    <a:lnTo>
                      <a:pt x="94" y="6"/>
                    </a:lnTo>
                    <a:lnTo>
                      <a:pt x="99" y="11"/>
                    </a:lnTo>
                    <a:lnTo>
                      <a:pt x="105" y="16"/>
                    </a:lnTo>
                    <a:lnTo>
                      <a:pt x="110" y="21"/>
                    </a:lnTo>
                    <a:lnTo>
                      <a:pt x="115" y="27"/>
                    </a:lnTo>
                    <a:lnTo>
                      <a:pt x="120" y="32"/>
                    </a:lnTo>
                    <a:lnTo>
                      <a:pt x="126" y="37"/>
                    </a:lnTo>
                    <a:lnTo>
                      <a:pt x="126" y="42"/>
                    </a:lnTo>
                    <a:lnTo>
                      <a:pt x="126" y="47"/>
                    </a:lnTo>
                    <a:lnTo>
                      <a:pt x="131" y="53"/>
                    </a:lnTo>
                    <a:lnTo>
                      <a:pt x="131" y="58"/>
                    </a:lnTo>
                    <a:lnTo>
                      <a:pt x="131" y="68"/>
                    </a:lnTo>
                    <a:lnTo>
                      <a:pt x="131" y="74"/>
                    </a:lnTo>
                    <a:lnTo>
                      <a:pt x="131" y="79"/>
                    </a:lnTo>
                    <a:lnTo>
                      <a:pt x="126" y="84"/>
                    </a:lnTo>
                    <a:lnTo>
                      <a:pt x="126" y="89"/>
                    </a:lnTo>
                    <a:lnTo>
                      <a:pt x="126" y="95"/>
                    </a:lnTo>
                    <a:lnTo>
                      <a:pt x="120" y="100"/>
                    </a:lnTo>
                    <a:lnTo>
                      <a:pt x="115" y="105"/>
                    </a:lnTo>
                    <a:lnTo>
                      <a:pt x="110" y="110"/>
                    </a:lnTo>
                    <a:lnTo>
                      <a:pt x="105" y="115"/>
                    </a:lnTo>
                    <a:lnTo>
                      <a:pt x="99" y="121"/>
                    </a:lnTo>
                    <a:lnTo>
                      <a:pt x="94" y="126"/>
                    </a:lnTo>
                    <a:lnTo>
                      <a:pt x="89" y="126"/>
                    </a:lnTo>
                    <a:lnTo>
                      <a:pt x="84" y="126"/>
                    </a:lnTo>
                    <a:lnTo>
                      <a:pt x="79" y="131"/>
                    </a:lnTo>
                    <a:lnTo>
                      <a:pt x="73" y="131"/>
                    </a:lnTo>
                    <a:lnTo>
                      <a:pt x="68" y="131"/>
                    </a:lnTo>
                    <a:lnTo>
                      <a:pt x="58" y="131"/>
                    </a:lnTo>
                    <a:lnTo>
                      <a:pt x="52" y="131"/>
                    </a:lnTo>
                    <a:lnTo>
                      <a:pt x="47" y="126"/>
                    </a:lnTo>
                    <a:lnTo>
                      <a:pt x="42" y="126"/>
                    </a:lnTo>
                    <a:lnTo>
                      <a:pt x="37" y="126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6" y="105"/>
                    </a:lnTo>
                    <a:lnTo>
                      <a:pt x="11" y="100"/>
                    </a:lnTo>
                    <a:lnTo>
                      <a:pt x="5" y="95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11" y="32"/>
                    </a:lnTo>
                    <a:lnTo>
                      <a:pt x="16" y="27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1"/>
                    </a:lnTo>
                    <a:lnTo>
                      <a:pt x="37" y="6"/>
                    </a:lnTo>
                    <a:lnTo>
                      <a:pt x="42" y="6"/>
                    </a:lnTo>
                    <a:lnTo>
                      <a:pt x="47" y="6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Oval 39"/>
              <p:cNvSpPr>
                <a:spLocks noChangeArrowheads="1"/>
              </p:cNvSpPr>
              <p:nvPr/>
            </p:nvSpPr>
            <p:spPr bwMode="auto">
              <a:xfrm>
                <a:off x="4195" y="2663"/>
                <a:ext cx="130" cy="13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40"/>
              <p:cNvSpPr>
                <a:spLocks/>
              </p:cNvSpPr>
              <p:nvPr/>
            </p:nvSpPr>
            <p:spPr bwMode="auto">
              <a:xfrm>
                <a:off x="4195" y="2663"/>
                <a:ext cx="130" cy="130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4" y="26"/>
                  </a:cxn>
                  <a:cxn ang="0">
                    <a:pos x="120" y="36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09" y="99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7" y="125"/>
                  </a:cxn>
                  <a:cxn ang="0">
                    <a:pos x="47" y="120"/>
                  </a:cxn>
                  <a:cxn ang="0">
                    <a:pos x="36" y="115"/>
                  </a:cxn>
                  <a:cxn ang="0">
                    <a:pos x="20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6" y="10"/>
                  </a:cxn>
                  <a:cxn ang="0">
                    <a:pos x="52" y="5"/>
                  </a:cxn>
                  <a:cxn ang="0">
                    <a:pos x="67" y="0"/>
                  </a:cxn>
                  <a:cxn ang="0">
                    <a:pos x="83" y="5"/>
                  </a:cxn>
                  <a:cxn ang="0">
                    <a:pos x="99" y="10"/>
                  </a:cxn>
                  <a:cxn ang="0">
                    <a:pos x="114" y="26"/>
                  </a:cxn>
                  <a:cxn ang="0">
                    <a:pos x="125" y="41"/>
                  </a:cxn>
                  <a:cxn ang="0">
                    <a:pos x="130" y="57"/>
                  </a:cxn>
                  <a:cxn ang="0">
                    <a:pos x="130" y="78"/>
                  </a:cxn>
                  <a:cxn ang="0">
                    <a:pos x="125" y="94"/>
                  </a:cxn>
                  <a:cxn ang="0">
                    <a:pos x="109" y="109"/>
                  </a:cxn>
                  <a:cxn ang="0">
                    <a:pos x="94" y="125"/>
                  </a:cxn>
                  <a:cxn ang="0">
                    <a:pos x="78" y="130"/>
                  </a:cxn>
                  <a:cxn ang="0">
                    <a:pos x="57" y="130"/>
                  </a:cxn>
                  <a:cxn ang="0">
                    <a:pos x="41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3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5"/>
                  </a:cxn>
                  <a:cxn ang="0">
                    <a:pos x="41" y="5"/>
                  </a:cxn>
                  <a:cxn ang="0">
                    <a:pos x="57" y="0"/>
                  </a:cxn>
                </a:cxnLst>
                <a:rect l="0" t="0" r="r" b="b"/>
                <a:pathLst>
                  <a:path w="130" h="130">
                    <a:moveTo>
                      <a:pt x="67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3" y="10"/>
                    </a:lnTo>
                    <a:lnTo>
                      <a:pt x="88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99" y="21"/>
                    </a:lnTo>
                    <a:lnTo>
                      <a:pt x="104" y="26"/>
                    </a:lnTo>
                    <a:lnTo>
                      <a:pt x="109" y="31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20" y="41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3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4" y="94"/>
                    </a:lnTo>
                    <a:lnTo>
                      <a:pt x="109" y="99"/>
                    </a:lnTo>
                    <a:lnTo>
                      <a:pt x="104" y="104"/>
                    </a:lnTo>
                    <a:lnTo>
                      <a:pt x="99" y="109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8" y="120"/>
                    </a:lnTo>
                    <a:lnTo>
                      <a:pt x="83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7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1" y="120"/>
                    </a:lnTo>
                    <a:lnTo>
                      <a:pt x="36" y="120"/>
                    </a:lnTo>
                    <a:lnTo>
                      <a:pt x="36" y="115"/>
                    </a:lnTo>
                    <a:lnTo>
                      <a:pt x="31" y="109"/>
                    </a:lnTo>
                    <a:lnTo>
                      <a:pt x="26" y="104"/>
                    </a:lnTo>
                    <a:lnTo>
                      <a:pt x="20" y="99"/>
                    </a:lnTo>
                    <a:lnTo>
                      <a:pt x="15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1"/>
                    </a:lnTo>
                    <a:lnTo>
                      <a:pt x="10" y="36"/>
                    </a:lnTo>
                    <a:lnTo>
                      <a:pt x="15" y="36"/>
                    </a:lnTo>
                    <a:lnTo>
                      <a:pt x="20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15"/>
                    </a:lnTo>
                    <a:lnTo>
                      <a:pt x="36" y="10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7" y="5"/>
                    </a:lnTo>
                    <a:lnTo>
                      <a:pt x="67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5"/>
                    </a:lnTo>
                    <a:lnTo>
                      <a:pt x="88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4" y="15"/>
                    </a:lnTo>
                    <a:lnTo>
                      <a:pt x="109" y="21"/>
                    </a:lnTo>
                    <a:lnTo>
                      <a:pt x="114" y="26"/>
                    </a:lnTo>
                    <a:lnTo>
                      <a:pt x="120" y="31"/>
                    </a:lnTo>
                    <a:lnTo>
                      <a:pt x="125" y="36"/>
                    </a:lnTo>
                    <a:lnTo>
                      <a:pt x="125" y="41"/>
                    </a:lnTo>
                    <a:lnTo>
                      <a:pt x="125" y="47"/>
                    </a:lnTo>
                    <a:lnTo>
                      <a:pt x="130" y="52"/>
                    </a:lnTo>
                    <a:lnTo>
                      <a:pt x="130" y="57"/>
                    </a:lnTo>
                    <a:lnTo>
                      <a:pt x="130" y="68"/>
                    </a:lnTo>
                    <a:lnTo>
                      <a:pt x="130" y="73"/>
                    </a:lnTo>
                    <a:lnTo>
                      <a:pt x="130" y="78"/>
                    </a:lnTo>
                    <a:lnTo>
                      <a:pt x="125" y="83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4" y="104"/>
                    </a:lnTo>
                    <a:lnTo>
                      <a:pt x="109" y="109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8" y="125"/>
                    </a:lnTo>
                    <a:lnTo>
                      <a:pt x="83" y="125"/>
                    </a:lnTo>
                    <a:lnTo>
                      <a:pt x="78" y="130"/>
                    </a:lnTo>
                    <a:lnTo>
                      <a:pt x="73" y="130"/>
                    </a:lnTo>
                    <a:lnTo>
                      <a:pt x="67" y="130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7" y="125"/>
                    </a:lnTo>
                    <a:lnTo>
                      <a:pt x="41" y="125"/>
                    </a:lnTo>
                    <a:lnTo>
                      <a:pt x="36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0" y="109"/>
                    </a:lnTo>
                    <a:lnTo>
                      <a:pt x="15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0" y="21"/>
                    </a:lnTo>
                    <a:lnTo>
                      <a:pt x="26" y="15"/>
                    </a:lnTo>
                    <a:lnTo>
                      <a:pt x="31" y="10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Oval 41"/>
              <p:cNvSpPr>
                <a:spLocks noChangeArrowheads="1"/>
              </p:cNvSpPr>
              <p:nvPr/>
            </p:nvSpPr>
            <p:spPr bwMode="auto">
              <a:xfrm>
                <a:off x="3928" y="2208"/>
                <a:ext cx="131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3928" y="2208"/>
                <a:ext cx="131" cy="131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5" y="26"/>
                  </a:cxn>
                  <a:cxn ang="0">
                    <a:pos x="120" y="37"/>
                  </a:cxn>
                  <a:cxn ang="0">
                    <a:pos x="126" y="52"/>
                  </a:cxn>
                  <a:cxn ang="0">
                    <a:pos x="126" y="73"/>
                  </a:cxn>
                  <a:cxn ang="0">
                    <a:pos x="120" y="89"/>
                  </a:cxn>
                  <a:cxn ang="0">
                    <a:pos x="110" y="99"/>
                  </a:cxn>
                  <a:cxn ang="0">
                    <a:pos x="94" y="115"/>
                  </a:cxn>
                  <a:cxn ang="0">
                    <a:pos x="84" y="120"/>
                  </a:cxn>
                  <a:cxn ang="0">
                    <a:pos x="68" y="125"/>
                  </a:cxn>
                  <a:cxn ang="0">
                    <a:pos x="47" y="120"/>
                  </a:cxn>
                  <a:cxn ang="0">
                    <a:pos x="37" y="115"/>
                  </a:cxn>
                  <a:cxn ang="0">
                    <a:pos x="21" y="99"/>
                  </a:cxn>
                  <a:cxn ang="0">
                    <a:pos x="11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1" y="37"/>
                  </a:cxn>
                  <a:cxn ang="0">
                    <a:pos x="26" y="26"/>
                  </a:cxn>
                  <a:cxn ang="0">
                    <a:pos x="37" y="10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4" y="5"/>
                  </a:cxn>
                  <a:cxn ang="0">
                    <a:pos x="99" y="10"/>
                  </a:cxn>
                  <a:cxn ang="0">
                    <a:pos x="115" y="26"/>
                  </a:cxn>
                  <a:cxn ang="0">
                    <a:pos x="126" y="42"/>
                  </a:cxn>
                  <a:cxn ang="0">
                    <a:pos x="131" y="57"/>
                  </a:cxn>
                  <a:cxn ang="0">
                    <a:pos x="131" y="78"/>
                  </a:cxn>
                  <a:cxn ang="0">
                    <a:pos x="126" y="94"/>
                  </a:cxn>
                  <a:cxn ang="0">
                    <a:pos x="110" y="110"/>
                  </a:cxn>
                  <a:cxn ang="0">
                    <a:pos x="94" y="125"/>
                  </a:cxn>
                  <a:cxn ang="0">
                    <a:pos x="78" y="131"/>
                  </a:cxn>
                  <a:cxn ang="0">
                    <a:pos x="58" y="131"/>
                  </a:cxn>
                  <a:cxn ang="0">
                    <a:pos x="42" y="125"/>
                  </a:cxn>
                  <a:cxn ang="0">
                    <a:pos x="26" y="115"/>
                  </a:cxn>
                  <a:cxn ang="0">
                    <a:pos x="11" y="99"/>
                  </a:cxn>
                  <a:cxn ang="0">
                    <a:pos x="5" y="84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1" y="31"/>
                  </a:cxn>
                  <a:cxn ang="0">
                    <a:pos x="26" y="16"/>
                  </a:cxn>
                  <a:cxn ang="0">
                    <a:pos x="42" y="5"/>
                  </a:cxn>
                  <a:cxn ang="0">
                    <a:pos x="58" y="0"/>
                  </a:cxn>
                </a:cxnLst>
                <a:rect l="0" t="0" r="r" b="b"/>
                <a:pathLst>
                  <a:path w="131" h="131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4" y="10"/>
                    </a:lnTo>
                    <a:lnTo>
                      <a:pt x="89" y="10"/>
                    </a:lnTo>
                    <a:lnTo>
                      <a:pt x="94" y="10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5" y="26"/>
                    </a:lnTo>
                    <a:lnTo>
                      <a:pt x="110" y="31"/>
                    </a:lnTo>
                    <a:lnTo>
                      <a:pt x="115" y="37"/>
                    </a:lnTo>
                    <a:lnTo>
                      <a:pt x="120" y="37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6" y="52"/>
                    </a:lnTo>
                    <a:lnTo>
                      <a:pt x="126" y="57"/>
                    </a:lnTo>
                    <a:lnTo>
                      <a:pt x="126" y="68"/>
                    </a:lnTo>
                    <a:lnTo>
                      <a:pt x="126" y="73"/>
                    </a:lnTo>
                    <a:lnTo>
                      <a:pt x="126" y="78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10" y="99"/>
                    </a:lnTo>
                    <a:lnTo>
                      <a:pt x="105" y="105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4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58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7" y="120"/>
                    </a:lnTo>
                    <a:lnTo>
                      <a:pt x="37" y="115"/>
                    </a:lnTo>
                    <a:lnTo>
                      <a:pt x="31" y="110"/>
                    </a:lnTo>
                    <a:lnTo>
                      <a:pt x="26" y="105"/>
                    </a:lnTo>
                    <a:lnTo>
                      <a:pt x="21" y="99"/>
                    </a:lnTo>
                    <a:lnTo>
                      <a:pt x="16" y="94"/>
                    </a:lnTo>
                    <a:lnTo>
                      <a:pt x="11" y="94"/>
                    </a:lnTo>
                    <a:lnTo>
                      <a:pt x="11" y="89"/>
                    </a:lnTo>
                    <a:lnTo>
                      <a:pt x="11" y="84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1" y="47"/>
                    </a:lnTo>
                    <a:lnTo>
                      <a:pt x="11" y="42"/>
                    </a:lnTo>
                    <a:lnTo>
                      <a:pt x="11" y="37"/>
                    </a:lnTo>
                    <a:lnTo>
                      <a:pt x="16" y="37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7" y="16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8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4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5" y="16"/>
                    </a:lnTo>
                    <a:lnTo>
                      <a:pt x="110" y="21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6" y="37"/>
                    </a:lnTo>
                    <a:lnTo>
                      <a:pt x="126" y="42"/>
                    </a:lnTo>
                    <a:lnTo>
                      <a:pt x="126" y="47"/>
                    </a:lnTo>
                    <a:lnTo>
                      <a:pt x="131" y="52"/>
                    </a:lnTo>
                    <a:lnTo>
                      <a:pt x="131" y="57"/>
                    </a:lnTo>
                    <a:lnTo>
                      <a:pt x="131" y="68"/>
                    </a:lnTo>
                    <a:lnTo>
                      <a:pt x="131" y="73"/>
                    </a:lnTo>
                    <a:lnTo>
                      <a:pt x="131" y="78"/>
                    </a:lnTo>
                    <a:lnTo>
                      <a:pt x="126" y="84"/>
                    </a:lnTo>
                    <a:lnTo>
                      <a:pt x="126" y="89"/>
                    </a:lnTo>
                    <a:lnTo>
                      <a:pt x="126" y="94"/>
                    </a:lnTo>
                    <a:lnTo>
                      <a:pt x="120" y="99"/>
                    </a:lnTo>
                    <a:lnTo>
                      <a:pt x="115" y="105"/>
                    </a:lnTo>
                    <a:lnTo>
                      <a:pt x="110" y="110"/>
                    </a:lnTo>
                    <a:lnTo>
                      <a:pt x="105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9" y="125"/>
                    </a:lnTo>
                    <a:lnTo>
                      <a:pt x="84" y="125"/>
                    </a:lnTo>
                    <a:lnTo>
                      <a:pt x="78" y="131"/>
                    </a:lnTo>
                    <a:lnTo>
                      <a:pt x="73" y="131"/>
                    </a:lnTo>
                    <a:lnTo>
                      <a:pt x="68" y="131"/>
                    </a:lnTo>
                    <a:lnTo>
                      <a:pt x="58" y="131"/>
                    </a:lnTo>
                    <a:lnTo>
                      <a:pt x="52" y="131"/>
                    </a:lnTo>
                    <a:lnTo>
                      <a:pt x="47" y="125"/>
                    </a:lnTo>
                    <a:lnTo>
                      <a:pt x="42" y="125"/>
                    </a:lnTo>
                    <a:lnTo>
                      <a:pt x="37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6" y="105"/>
                    </a:lnTo>
                    <a:lnTo>
                      <a:pt x="11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11" y="31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Oval 43"/>
              <p:cNvSpPr>
                <a:spLocks noChangeArrowheads="1"/>
              </p:cNvSpPr>
              <p:nvPr/>
            </p:nvSpPr>
            <p:spPr bwMode="auto">
              <a:xfrm>
                <a:off x="4054" y="2229"/>
                <a:ext cx="130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44"/>
              <p:cNvSpPr>
                <a:spLocks/>
              </p:cNvSpPr>
              <p:nvPr/>
            </p:nvSpPr>
            <p:spPr bwMode="auto">
              <a:xfrm>
                <a:off x="4054" y="2229"/>
                <a:ext cx="130" cy="131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4" y="26"/>
                  </a:cxn>
                  <a:cxn ang="0">
                    <a:pos x="120" y="36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09" y="99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7" y="125"/>
                  </a:cxn>
                  <a:cxn ang="0">
                    <a:pos x="47" y="120"/>
                  </a:cxn>
                  <a:cxn ang="0">
                    <a:pos x="36" y="115"/>
                  </a:cxn>
                  <a:cxn ang="0">
                    <a:pos x="20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6" y="10"/>
                  </a:cxn>
                  <a:cxn ang="0">
                    <a:pos x="52" y="5"/>
                  </a:cxn>
                  <a:cxn ang="0">
                    <a:pos x="67" y="0"/>
                  </a:cxn>
                  <a:cxn ang="0">
                    <a:pos x="83" y="5"/>
                  </a:cxn>
                  <a:cxn ang="0">
                    <a:pos x="99" y="10"/>
                  </a:cxn>
                  <a:cxn ang="0">
                    <a:pos x="114" y="26"/>
                  </a:cxn>
                  <a:cxn ang="0">
                    <a:pos x="125" y="42"/>
                  </a:cxn>
                  <a:cxn ang="0">
                    <a:pos x="130" y="57"/>
                  </a:cxn>
                  <a:cxn ang="0">
                    <a:pos x="130" y="78"/>
                  </a:cxn>
                  <a:cxn ang="0">
                    <a:pos x="125" y="94"/>
                  </a:cxn>
                  <a:cxn ang="0">
                    <a:pos x="109" y="110"/>
                  </a:cxn>
                  <a:cxn ang="0">
                    <a:pos x="94" y="125"/>
                  </a:cxn>
                  <a:cxn ang="0">
                    <a:pos x="78" y="131"/>
                  </a:cxn>
                  <a:cxn ang="0">
                    <a:pos x="57" y="131"/>
                  </a:cxn>
                  <a:cxn ang="0">
                    <a:pos x="41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4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6"/>
                  </a:cxn>
                  <a:cxn ang="0">
                    <a:pos x="41" y="5"/>
                  </a:cxn>
                  <a:cxn ang="0">
                    <a:pos x="57" y="0"/>
                  </a:cxn>
                </a:cxnLst>
                <a:rect l="0" t="0" r="r" b="b"/>
                <a:pathLst>
                  <a:path w="130" h="131">
                    <a:moveTo>
                      <a:pt x="67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3" y="10"/>
                    </a:lnTo>
                    <a:lnTo>
                      <a:pt x="88" y="10"/>
                    </a:lnTo>
                    <a:lnTo>
                      <a:pt x="94" y="10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4" y="26"/>
                    </a:lnTo>
                    <a:lnTo>
                      <a:pt x="109" y="31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4" y="94"/>
                    </a:lnTo>
                    <a:lnTo>
                      <a:pt x="109" y="99"/>
                    </a:lnTo>
                    <a:lnTo>
                      <a:pt x="104" y="104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8" y="120"/>
                    </a:lnTo>
                    <a:lnTo>
                      <a:pt x="83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7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1" y="120"/>
                    </a:lnTo>
                    <a:lnTo>
                      <a:pt x="36" y="120"/>
                    </a:lnTo>
                    <a:lnTo>
                      <a:pt x="36" y="115"/>
                    </a:lnTo>
                    <a:lnTo>
                      <a:pt x="31" y="110"/>
                    </a:lnTo>
                    <a:lnTo>
                      <a:pt x="26" y="104"/>
                    </a:lnTo>
                    <a:lnTo>
                      <a:pt x="20" y="99"/>
                    </a:lnTo>
                    <a:lnTo>
                      <a:pt x="15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4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2"/>
                    </a:lnTo>
                    <a:lnTo>
                      <a:pt x="10" y="36"/>
                    </a:lnTo>
                    <a:lnTo>
                      <a:pt x="15" y="36"/>
                    </a:lnTo>
                    <a:lnTo>
                      <a:pt x="20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36" y="10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7" y="5"/>
                    </a:lnTo>
                    <a:lnTo>
                      <a:pt x="67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5"/>
                    </a:lnTo>
                    <a:lnTo>
                      <a:pt x="88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4" y="16"/>
                    </a:lnTo>
                    <a:lnTo>
                      <a:pt x="109" y="21"/>
                    </a:lnTo>
                    <a:lnTo>
                      <a:pt x="114" y="26"/>
                    </a:lnTo>
                    <a:lnTo>
                      <a:pt x="120" y="31"/>
                    </a:lnTo>
                    <a:lnTo>
                      <a:pt x="125" y="36"/>
                    </a:lnTo>
                    <a:lnTo>
                      <a:pt x="125" y="42"/>
                    </a:lnTo>
                    <a:lnTo>
                      <a:pt x="125" y="47"/>
                    </a:lnTo>
                    <a:lnTo>
                      <a:pt x="130" y="52"/>
                    </a:lnTo>
                    <a:lnTo>
                      <a:pt x="130" y="57"/>
                    </a:lnTo>
                    <a:lnTo>
                      <a:pt x="130" y="68"/>
                    </a:lnTo>
                    <a:lnTo>
                      <a:pt x="130" y="73"/>
                    </a:lnTo>
                    <a:lnTo>
                      <a:pt x="130" y="78"/>
                    </a:lnTo>
                    <a:lnTo>
                      <a:pt x="125" y="84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4" y="104"/>
                    </a:lnTo>
                    <a:lnTo>
                      <a:pt x="109" y="110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8" y="125"/>
                    </a:lnTo>
                    <a:lnTo>
                      <a:pt x="83" y="125"/>
                    </a:lnTo>
                    <a:lnTo>
                      <a:pt x="78" y="131"/>
                    </a:lnTo>
                    <a:lnTo>
                      <a:pt x="73" y="131"/>
                    </a:lnTo>
                    <a:lnTo>
                      <a:pt x="67" y="131"/>
                    </a:lnTo>
                    <a:lnTo>
                      <a:pt x="57" y="131"/>
                    </a:lnTo>
                    <a:lnTo>
                      <a:pt x="52" y="131"/>
                    </a:lnTo>
                    <a:lnTo>
                      <a:pt x="47" y="125"/>
                    </a:lnTo>
                    <a:lnTo>
                      <a:pt x="41" y="125"/>
                    </a:lnTo>
                    <a:lnTo>
                      <a:pt x="36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0" y="110"/>
                    </a:lnTo>
                    <a:lnTo>
                      <a:pt x="15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0" y="21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Oval 45"/>
              <p:cNvSpPr>
                <a:spLocks noChangeArrowheads="1"/>
              </p:cNvSpPr>
              <p:nvPr/>
            </p:nvSpPr>
            <p:spPr bwMode="auto">
              <a:xfrm>
                <a:off x="3808" y="2234"/>
                <a:ext cx="131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46"/>
              <p:cNvSpPr>
                <a:spLocks/>
              </p:cNvSpPr>
              <p:nvPr/>
            </p:nvSpPr>
            <p:spPr bwMode="auto">
              <a:xfrm>
                <a:off x="3808" y="2234"/>
                <a:ext cx="131" cy="131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1"/>
                  </a:cxn>
                  <a:cxn ang="0">
                    <a:pos x="104" y="26"/>
                  </a:cxn>
                  <a:cxn ang="0">
                    <a:pos x="120" y="37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10" y="99"/>
                  </a:cxn>
                  <a:cxn ang="0">
                    <a:pos x="94" y="115"/>
                  </a:cxn>
                  <a:cxn ang="0">
                    <a:pos x="84" y="120"/>
                  </a:cxn>
                  <a:cxn ang="0">
                    <a:pos x="68" y="126"/>
                  </a:cxn>
                  <a:cxn ang="0">
                    <a:pos x="47" y="120"/>
                  </a:cxn>
                  <a:cxn ang="0">
                    <a:pos x="37" y="115"/>
                  </a:cxn>
                  <a:cxn ang="0">
                    <a:pos x="21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7"/>
                  </a:cxn>
                  <a:cxn ang="0">
                    <a:pos x="26" y="26"/>
                  </a:cxn>
                  <a:cxn ang="0">
                    <a:pos x="37" y="11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4" y="5"/>
                  </a:cxn>
                  <a:cxn ang="0">
                    <a:pos x="99" y="11"/>
                  </a:cxn>
                  <a:cxn ang="0">
                    <a:pos x="115" y="26"/>
                  </a:cxn>
                  <a:cxn ang="0">
                    <a:pos x="125" y="42"/>
                  </a:cxn>
                  <a:cxn ang="0">
                    <a:pos x="131" y="58"/>
                  </a:cxn>
                  <a:cxn ang="0">
                    <a:pos x="131" y="79"/>
                  </a:cxn>
                  <a:cxn ang="0">
                    <a:pos x="125" y="94"/>
                  </a:cxn>
                  <a:cxn ang="0">
                    <a:pos x="110" y="110"/>
                  </a:cxn>
                  <a:cxn ang="0">
                    <a:pos x="94" y="126"/>
                  </a:cxn>
                  <a:cxn ang="0">
                    <a:pos x="78" y="131"/>
                  </a:cxn>
                  <a:cxn ang="0">
                    <a:pos x="57" y="131"/>
                  </a:cxn>
                  <a:cxn ang="0">
                    <a:pos x="42" y="126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4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6"/>
                  </a:cxn>
                  <a:cxn ang="0">
                    <a:pos x="42" y="5"/>
                  </a:cxn>
                  <a:cxn ang="0">
                    <a:pos x="57" y="0"/>
                  </a:cxn>
                </a:cxnLst>
                <a:rect l="0" t="0" r="r" b="b"/>
                <a:pathLst>
                  <a:path w="131" h="131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4" y="11"/>
                    </a:lnTo>
                    <a:lnTo>
                      <a:pt x="89" y="11"/>
                    </a:lnTo>
                    <a:lnTo>
                      <a:pt x="94" y="11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4" y="26"/>
                    </a:lnTo>
                    <a:lnTo>
                      <a:pt x="110" y="31"/>
                    </a:lnTo>
                    <a:lnTo>
                      <a:pt x="115" y="37"/>
                    </a:lnTo>
                    <a:lnTo>
                      <a:pt x="120" y="37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8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9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10" y="99"/>
                    </a:lnTo>
                    <a:lnTo>
                      <a:pt x="104" y="105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4" y="120"/>
                    </a:lnTo>
                    <a:lnTo>
                      <a:pt x="78" y="126"/>
                    </a:lnTo>
                    <a:lnTo>
                      <a:pt x="73" y="126"/>
                    </a:lnTo>
                    <a:lnTo>
                      <a:pt x="68" y="126"/>
                    </a:lnTo>
                    <a:lnTo>
                      <a:pt x="57" y="126"/>
                    </a:lnTo>
                    <a:lnTo>
                      <a:pt x="52" y="126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7" y="120"/>
                    </a:lnTo>
                    <a:lnTo>
                      <a:pt x="37" y="115"/>
                    </a:lnTo>
                    <a:lnTo>
                      <a:pt x="31" y="110"/>
                    </a:lnTo>
                    <a:lnTo>
                      <a:pt x="26" y="105"/>
                    </a:lnTo>
                    <a:lnTo>
                      <a:pt x="21" y="99"/>
                    </a:lnTo>
                    <a:lnTo>
                      <a:pt x="16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4"/>
                    </a:lnTo>
                    <a:lnTo>
                      <a:pt x="5" y="79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8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2"/>
                    </a:lnTo>
                    <a:lnTo>
                      <a:pt x="10" y="37"/>
                    </a:lnTo>
                    <a:lnTo>
                      <a:pt x="16" y="37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7" y="16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1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4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1"/>
                    </a:lnTo>
                    <a:lnTo>
                      <a:pt x="104" y="16"/>
                    </a:lnTo>
                    <a:lnTo>
                      <a:pt x="110" y="21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7"/>
                    </a:lnTo>
                    <a:lnTo>
                      <a:pt x="125" y="42"/>
                    </a:lnTo>
                    <a:lnTo>
                      <a:pt x="125" y="47"/>
                    </a:lnTo>
                    <a:lnTo>
                      <a:pt x="131" y="52"/>
                    </a:lnTo>
                    <a:lnTo>
                      <a:pt x="131" y="58"/>
                    </a:lnTo>
                    <a:lnTo>
                      <a:pt x="131" y="68"/>
                    </a:lnTo>
                    <a:lnTo>
                      <a:pt x="131" y="73"/>
                    </a:lnTo>
                    <a:lnTo>
                      <a:pt x="131" y="79"/>
                    </a:lnTo>
                    <a:lnTo>
                      <a:pt x="125" y="84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5"/>
                    </a:lnTo>
                    <a:lnTo>
                      <a:pt x="110" y="110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6"/>
                    </a:lnTo>
                    <a:lnTo>
                      <a:pt x="89" y="126"/>
                    </a:lnTo>
                    <a:lnTo>
                      <a:pt x="84" y="126"/>
                    </a:lnTo>
                    <a:lnTo>
                      <a:pt x="78" y="131"/>
                    </a:lnTo>
                    <a:lnTo>
                      <a:pt x="73" y="131"/>
                    </a:lnTo>
                    <a:lnTo>
                      <a:pt x="68" y="131"/>
                    </a:lnTo>
                    <a:lnTo>
                      <a:pt x="57" y="131"/>
                    </a:lnTo>
                    <a:lnTo>
                      <a:pt x="52" y="131"/>
                    </a:lnTo>
                    <a:lnTo>
                      <a:pt x="47" y="126"/>
                    </a:lnTo>
                    <a:lnTo>
                      <a:pt x="42" y="126"/>
                    </a:lnTo>
                    <a:lnTo>
                      <a:pt x="37" y="126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6" y="105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0" y="79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10" y="31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1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Oval 47"/>
              <p:cNvSpPr>
                <a:spLocks noChangeArrowheads="1"/>
              </p:cNvSpPr>
              <p:nvPr/>
            </p:nvSpPr>
            <p:spPr bwMode="auto">
              <a:xfrm>
                <a:off x="3646" y="2417"/>
                <a:ext cx="131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48"/>
              <p:cNvSpPr>
                <a:spLocks/>
              </p:cNvSpPr>
              <p:nvPr/>
            </p:nvSpPr>
            <p:spPr bwMode="auto">
              <a:xfrm>
                <a:off x="3646" y="2417"/>
                <a:ext cx="131" cy="131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1"/>
                  </a:cxn>
                  <a:cxn ang="0">
                    <a:pos x="105" y="26"/>
                  </a:cxn>
                  <a:cxn ang="0">
                    <a:pos x="120" y="37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10" y="99"/>
                  </a:cxn>
                  <a:cxn ang="0">
                    <a:pos x="94" y="115"/>
                  </a:cxn>
                  <a:cxn ang="0">
                    <a:pos x="84" y="120"/>
                  </a:cxn>
                  <a:cxn ang="0">
                    <a:pos x="68" y="125"/>
                  </a:cxn>
                  <a:cxn ang="0">
                    <a:pos x="47" y="120"/>
                  </a:cxn>
                  <a:cxn ang="0">
                    <a:pos x="37" y="115"/>
                  </a:cxn>
                  <a:cxn ang="0">
                    <a:pos x="21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7"/>
                  </a:cxn>
                  <a:cxn ang="0">
                    <a:pos x="26" y="26"/>
                  </a:cxn>
                  <a:cxn ang="0">
                    <a:pos x="37" y="11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4" y="5"/>
                  </a:cxn>
                  <a:cxn ang="0">
                    <a:pos x="99" y="11"/>
                  </a:cxn>
                  <a:cxn ang="0">
                    <a:pos x="115" y="26"/>
                  </a:cxn>
                  <a:cxn ang="0">
                    <a:pos x="125" y="42"/>
                  </a:cxn>
                  <a:cxn ang="0">
                    <a:pos x="131" y="58"/>
                  </a:cxn>
                  <a:cxn ang="0">
                    <a:pos x="131" y="78"/>
                  </a:cxn>
                  <a:cxn ang="0">
                    <a:pos x="125" y="94"/>
                  </a:cxn>
                  <a:cxn ang="0">
                    <a:pos x="110" y="110"/>
                  </a:cxn>
                  <a:cxn ang="0">
                    <a:pos x="94" y="125"/>
                  </a:cxn>
                  <a:cxn ang="0">
                    <a:pos x="78" y="131"/>
                  </a:cxn>
                  <a:cxn ang="0">
                    <a:pos x="57" y="131"/>
                  </a:cxn>
                  <a:cxn ang="0">
                    <a:pos x="42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4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6"/>
                  </a:cxn>
                  <a:cxn ang="0">
                    <a:pos x="42" y="5"/>
                  </a:cxn>
                  <a:cxn ang="0">
                    <a:pos x="57" y="0"/>
                  </a:cxn>
                </a:cxnLst>
                <a:rect l="0" t="0" r="r" b="b"/>
                <a:pathLst>
                  <a:path w="131" h="131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4" y="11"/>
                    </a:lnTo>
                    <a:lnTo>
                      <a:pt x="89" y="11"/>
                    </a:lnTo>
                    <a:lnTo>
                      <a:pt x="94" y="11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5" y="26"/>
                    </a:lnTo>
                    <a:lnTo>
                      <a:pt x="110" y="31"/>
                    </a:lnTo>
                    <a:lnTo>
                      <a:pt x="115" y="37"/>
                    </a:lnTo>
                    <a:lnTo>
                      <a:pt x="120" y="37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8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10" y="99"/>
                    </a:lnTo>
                    <a:lnTo>
                      <a:pt x="105" y="105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4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7" y="120"/>
                    </a:lnTo>
                    <a:lnTo>
                      <a:pt x="37" y="115"/>
                    </a:lnTo>
                    <a:lnTo>
                      <a:pt x="31" y="110"/>
                    </a:lnTo>
                    <a:lnTo>
                      <a:pt x="26" y="105"/>
                    </a:lnTo>
                    <a:lnTo>
                      <a:pt x="21" y="99"/>
                    </a:lnTo>
                    <a:lnTo>
                      <a:pt x="16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4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8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2"/>
                    </a:lnTo>
                    <a:lnTo>
                      <a:pt x="10" y="37"/>
                    </a:lnTo>
                    <a:lnTo>
                      <a:pt x="16" y="37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7" y="16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1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4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1"/>
                    </a:lnTo>
                    <a:lnTo>
                      <a:pt x="105" y="16"/>
                    </a:lnTo>
                    <a:lnTo>
                      <a:pt x="110" y="21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7"/>
                    </a:lnTo>
                    <a:lnTo>
                      <a:pt x="125" y="42"/>
                    </a:lnTo>
                    <a:lnTo>
                      <a:pt x="125" y="47"/>
                    </a:lnTo>
                    <a:lnTo>
                      <a:pt x="131" y="52"/>
                    </a:lnTo>
                    <a:lnTo>
                      <a:pt x="131" y="58"/>
                    </a:lnTo>
                    <a:lnTo>
                      <a:pt x="131" y="68"/>
                    </a:lnTo>
                    <a:lnTo>
                      <a:pt x="131" y="73"/>
                    </a:lnTo>
                    <a:lnTo>
                      <a:pt x="131" y="78"/>
                    </a:lnTo>
                    <a:lnTo>
                      <a:pt x="125" y="84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5"/>
                    </a:lnTo>
                    <a:lnTo>
                      <a:pt x="110" y="110"/>
                    </a:lnTo>
                    <a:lnTo>
                      <a:pt x="105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9" y="125"/>
                    </a:lnTo>
                    <a:lnTo>
                      <a:pt x="84" y="125"/>
                    </a:lnTo>
                    <a:lnTo>
                      <a:pt x="78" y="131"/>
                    </a:lnTo>
                    <a:lnTo>
                      <a:pt x="73" y="131"/>
                    </a:lnTo>
                    <a:lnTo>
                      <a:pt x="68" y="131"/>
                    </a:lnTo>
                    <a:lnTo>
                      <a:pt x="57" y="131"/>
                    </a:lnTo>
                    <a:lnTo>
                      <a:pt x="52" y="131"/>
                    </a:lnTo>
                    <a:lnTo>
                      <a:pt x="47" y="125"/>
                    </a:lnTo>
                    <a:lnTo>
                      <a:pt x="42" y="125"/>
                    </a:lnTo>
                    <a:lnTo>
                      <a:pt x="37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6" y="105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10" y="31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1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Oval 49"/>
              <p:cNvSpPr>
                <a:spLocks noChangeArrowheads="1"/>
              </p:cNvSpPr>
              <p:nvPr/>
            </p:nvSpPr>
            <p:spPr bwMode="auto">
              <a:xfrm>
                <a:off x="3636" y="2537"/>
                <a:ext cx="130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50"/>
              <p:cNvSpPr>
                <a:spLocks/>
              </p:cNvSpPr>
              <p:nvPr/>
            </p:nvSpPr>
            <p:spPr bwMode="auto">
              <a:xfrm>
                <a:off x="3636" y="2537"/>
                <a:ext cx="130" cy="131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1"/>
                  </a:cxn>
                  <a:cxn ang="0">
                    <a:pos x="104" y="26"/>
                  </a:cxn>
                  <a:cxn ang="0">
                    <a:pos x="120" y="37"/>
                  </a:cxn>
                  <a:cxn ang="0">
                    <a:pos x="125" y="53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09" y="100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7" y="126"/>
                  </a:cxn>
                  <a:cxn ang="0">
                    <a:pos x="47" y="120"/>
                  </a:cxn>
                  <a:cxn ang="0">
                    <a:pos x="36" y="115"/>
                  </a:cxn>
                  <a:cxn ang="0">
                    <a:pos x="20" y="100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3"/>
                  </a:cxn>
                  <a:cxn ang="0">
                    <a:pos x="10" y="37"/>
                  </a:cxn>
                  <a:cxn ang="0">
                    <a:pos x="26" y="26"/>
                  </a:cxn>
                  <a:cxn ang="0">
                    <a:pos x="36" y="11"/>
                  </a:cxn>
                  <a:cxn ang="0">
                    <a:pos x="52" y="5"/>
                  </a:cxn>
                  <a:cxn ang="0">
                    <a:pos x="67" y="0"/>
                  </a:cxn>
                  <a:cxn ang="0">
                    <a:pos x="83" y="5"/>
                  </a:cxn>
                  <a:cxn ang="0">
                    <a:pos x="99" y="11"/>
                  </a:cxn>
                  <a:cxn ang="0">
                    <a:pos x="115" y="26"/>
                  </a:cxn>
                  <a:cxn ang="0">
                    <a:pos x="125" y="42"/>
                  </a:cxn>
                  <a:cxn ang="0">
                    <a:pos x="130" y="58"/>
                  </a:cxn>
                  <a:cxn ang="0">
                    <a:pos x="130" y="79"/>
                  </a:cxn>
                  <a:cxn ang="0">
                    <a:pos x="125" y="94"/>
                  </a:cxn>
                  <a:cxn ang="0">
                    <a:pos x="109" y="110"/>
                  </a:cxn>
                  <a:cxn ang="0">
                    <a:pos x="94" y="126"/>
                  </a:cxn>
                  <a:cxn ang="0">
                    <a:pos x="78" y="131"/>
                  </a:cxn>
                  <a:cxn ang="0">
                    <a:pos x="57" y="131"/>
                  </a:cxn>
                  <a:cxn ang="0">
                    <a:pos x="41" y="126"/>
                  </a:cxn>
                  <a:cxn ang="0">
                    <a:pos x="26" y="115"/>
                  </a:cxn>
                  <a:cxn ang="0">
                    <a:pos x="10" y="100"/>
                  </a:cxn>
                  <a:cxn ang="0">
                    <a:pos x="5" y="84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2"/>
                  </a:cxn>
                  <a:cxn ang="0">
                    <a:pos x="26" y="16"/>
                  </a:cxn>
                  <a:cxn ang="0">
                    <a:pos x="41" y="5"/>
                  </a:cxn>
                  <a:cxn ang="0">
                    <a:pos x="57" y="0"/>
                  </a:cxn>
                </a:cxnLst>
                <a:rect l="0" t="0" r="r" b="b"/>
                <a:pathLst>
                  <a:path w="130" h="131">
                    <a:moveTo>
                      <a:pt x="67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3" y="11"/>
                    </a:lnTo>
                    <a:lnTo>
                      <a:pt x="88" y="11"/>
                    </a:lnTo>
                    <a:lnTo>
                      <a:pt x="94" y="11"/>
                    </a:lnTo>
                    <a:lnTo>
                      <a:pt x="94" y="16"/>
                    </a:lnTo>
                    <a:lnTo>
                      <a:pt x="99" y="21"/>
                    </a:lnTo>
                    <a:lnTo>
                      <a:pt x="104" y="26"/>
                    </a:lnTo>
                    <a:lnTo>
                      <a:pt x="109" y="32"/>
                    </a:lnTo>
                    <a:lnTo>
                      <a:pt x="115" y="37"/>
                    </a:lnTo>
                    <a:lnTo>
                      <a:pt x="120" y="37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5" y="53"/>
                    </a:lnTo>
                    <a:lnTo>
                      <a:pt x="125" y="58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9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09" y="100"/>
                    </a:lnTo>
                    <a:lnTo>
                      <a:pt x="104" y="105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8" y="120"/>
                    </a:lnTo>
                    <a:lnTo>
                      <a:pt x="83" y="120"/>
                    </a:lnTo>
                    <a:lnTo>
                      <a:pt x="78" y="126"/>
                    </a:lnTo>
                    <a:lnTo>
                      <a:pt x="73" y="126"/>
                    </a:lnTo>
                    <a:lnTo>
                      <a:pt x="67" y="126"/>
                    </a:lnTo>
                    <a:lnTo>
                      <a:pt x="57" y="126"/>
                    </a:lnTo>
                    <a:lnTo>
                      <a:pt x="52" y="126"/>
                    </a:lnTo>
                    <a:lnTo>
                      <a:pt x="47" y="120"/>
                    </a:lnTo>
                    <a:lnTo>
                      <a:pt x="41" y="120"/>
                    </a:lnTo>
                    <a:lnTo>
                      <a:pt x="36" y="120"/>
                    </a:lnTo>
                    <a:lnTo>
                      <a:pt x="36" y="115"/>
                    </a:lnTo>
                    <a:lnTo>
                      <a:pt x="31" y="110"/>
                    </a:lnTo>
                    <a:lnTo>
                      <a:pt x="26" y="105"/>
                    </a:lnTo>
                    <a:lnTo>
                      <a:pt x="20" y="100"/>
                    </a:lnTo>
                    <a:lnTo>
                      <a:pt x="15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4"/>
                    </a:lnTo>
                    <a:lnTo>
                      <a:pt x="5" y="79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8"/>
                    </a:lnTo>
                    <a:lnTo>
                      <a:pt x="5" y="53"/>
                    </a:lnTo>
                    <a:lnTo>
                      <a:pt x="10" y="47"/>
                    </a:lnTo>
                    <a:lnTo>
                      <a:pt x="10" y="42"/>
                    </a:lnTo>
                    <a:lnTo>
                      <a:pt x="10" y="37"/>
                    </a:lnTo>
                    <a:lnTo>
                      <a:pt x="15" y="37"/>
                    </a:lnTo>
                    <a:lnTo>
                      <a:pt x="20" y="32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36" y="11"/>
                    </a:lnTo>
                    <a:lnTo>
                      <a:pt x="41" y="11"/>
                    </a:lnTo>
                    <a:lnTo>
                      <a:pt x="47" y="11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7" y="5"/>
                    </a:lnTo>
                    <a:lnTo>
                      <a:pt x="67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5"/>
                    </a:lnTo>
                    <a:lnTo>
                      <a:pt x="88" y="5"/>
                    </a:lnTo>
                    <a:lnTo>
                      <a:pt x="94" y="5"/>
                    </a:lnTo>
                    <a:lnTo>
                      <a:pt x="99" y="11"/>
                    </a:lnTo>
                    <a:lnTo>
                      <a:pt x="104" y="16"/>
                    </a:lnTo>
                    <a:lnTo>
                      <a:pt x="109" y="21"/>
                    </a:lnTo>
                    <a:lnTo>
                      <a:pt x="115" y="26"/>
                    </a:lnTo>
                    <a:lnTo>
                      <a:pt x="120" y="32"/>
                    </a:lnTo>
                    <a:lnTo>
                      <a:pt x="125" y="37"/>
                    </a:lnTo>
                    <a:lnTo>
                      <a:pt x="125" y="42"/>
                    </a:lnTo>
                    <a:lnTo>
                      <a:pt x="125" y="47"/>
                    </a:lnTo>
                    <a:lnTo>
                      <a:pt x="130" y="53"/>
                    </a:lnTo>
                    <a:lnTo>
                      <a:pt x="130" y="58"/>
                    </a:lnTo>
                    <a:lnTo>
                      <a:pt x="130" y="68"/>
                    </a:lnTo>
                    <a:lnTo>
                      <a:pt x="130" y="73"/>
                    </a:lnTo>
                    <a:lnTo>
                      <a:pt x="130" y="79"/>
                    </a:lnTo>
                    <a:lnTo>
                      <a:pt x="125" y="84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100"/>
                    </a:lnTo>
                    <a:lnTo>
                      <a:pt x="115" y="105"/>
                    </a:lnTo>
                    <a:lnTo>
                      <a:pt x="109" y="110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6"/>
                    </a:lnTo>
                    <a:lnTo>
                      <a:pt x="88" y="126"/>
                    </a:lnTo>
                    <a:lnTo>
                      <a:pt x="83" y="126"/>
                    </a:lnTo>
                    <a:lnTo>
                      <a:pt x="78" y="131"/>
                    </a:lnTo>
                    <a:lnTo>
                      <a:pt x="73" y="131"/>
                    </a:lnTo>
                    <a:lnTo>
                      <a:pt x="67" y="131"/>
                    </a:lnTo>
                    <a:lnTo>
                      <a:pt x="57" y="131"/>
                    </a:lnTo>
                    <a:lnTo>
                      <a:pt x="52" y="131"/>
                    </a:lnTo>
                    <a:lnTo>
                      <a:pt x="47" y="126"/>
                    </a:lnTo>
                    <a:lnTo>
                      <a:pt x="41" y="126"/>
                    </a:lnTo>
                    <a:lnTo>
                      <a:pt x="36" y="126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0" y="110"/>
                    </a:lnTo>
                    <a:lnTo>
                      <a:pt x="15" y="105"/>
                    </a:lnTo>
                    <a:lnTo>
                      <a:pt x="10" y="100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0" y="79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10" y="32"/>
                    </a:lnTo>
                    <a:lnTo>
                      <a:pt x="15" y="26"/>
                    </a:lnTo>
                    <a:lnTo>
                      <a:pt x="20" y="21"/>
                    </a:lnTo>
                    <a:lnTo>
                      <a:pt x="26" y="16"/>
                    </a:lnTo>
                    <a:lnTo>
                      <a:pt x="31" y="11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Oval 51"/>
              <p:cNvSpPr>
                <a:spLocks noChangeArrowheads="1"/>
              </p:cNvSpPr>
              <p:nvPr/>
            </p:nvSpPr>
            <p:spPr bwMode="auto">
              <a:xfrm>
                <a:off x="3756" y="2752"/>
                <a:ext cx="130" cy="13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52"/>
              <p:cNvSpPr>
                <a:spLocks/>
              </p:cNvSpPr>
              <p:nvPr/>
            </p:nvSpPr>
            <p:spPr bwMode="auto">
              <a:xfrm>
                <a:off x="3756" y="2752"/>
                <a:ext cx="130" cy="130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4" y="26"/>
                  </a:cxn>
                  <a:cxn ang="0">
                    <a:pos x="120" y="36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8"/>
                  </a:cxn>
                  <a:cxn ang="0">
                    <a:pos x="109" y="99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8" y="125"/>
                  </a:cxn>
                  <a:cxn ang="0">
                    <a:pos x="47" y="120"/>
                  </a:cxn>
                  <a:cxn ang="0">
                    <a:pos x="36" y="115"/>
                  </a:cxn>
                  <a:cxn ang="0">
                    <a:pos x="21" y="99"/>
                  </a:cxn>
                  <a:cxn ang="0">
                    <a:pos x="10" y="88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6" y="10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3" y="5"/>
                  </a:cxn>
                  <a:cxn ang="0">
                    <a:pos x="99" y="10"/>
                  </a:cxn>
                  <a:cxn ang="0">
                    <a:pos x="115" y="26"/>
                  </a:cxn>
                  <a:cxn ang="0">
                    <a:pos x="125" y="41"/>
                  </a:cxn>
                  <a:cxn ang="0">
                    <a:pos x="130" y="57"/>
                  </a:cxn>
                  <a:cxn ang="0">
                    <a:pos x="130" y="78"/>
                  </a:cxn>
                  <a:cxn ang="0">
                    <a:pos x="125" y="94"/>
                  </a:cxn>
                  <a:cxn ang="0">
                    <a:pos x="109" y="109"/>
                  </a:cxn>
                  <a:cxn ang="0">
                    <a:pos x="94" y="125"/>
                  </a:cxn>
                  <a:cxn ang="0">
                    <a:pos x="78" y="130"/>
                  </a:cxn>
                  <a:cxn ang="0">
                    <a:pos x="57" y="130"/>
                  </a:cxn>
                  <a:cxn ang="0">
                    <a:pos x="42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3"/>
                  </a:cxn>
                  <a:cxn ang="0">
                    <a:pos x="0" y="67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5"/>
                  </a:cxn>
                  <a:cxn ang="0">
                    <a:pos x="42" y="5"/>
                  </a:cxn>
                  <a:cxn ang="0">
                    <a:pos x="57" y="0"/>
                  </a:cxn>
                </a:cxnLst>
                <a:rect l="0" t="0" r="r" b="b"/>
                <a:pathLst>
                  <a:path w="130" h="130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3" y="10"/>
                    </a:lnTo>
                    <a:lnTo>
                      <a:pt x="89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99" y="20"/>
                    </a:lnTo>
                    <a:lnTo>
                      <a:pt x="104" y="26"/>
                    </a:lnTo>
                    <a:lnTo>
                      <a:pt x="109" y="31"/>
                    </a:lnTo>
                    <a:lnTo>
                      <a:pt x="115" y="36"/>
                    </a:lnTo>
                    <a:lnTo>
                      <a:pt x="120" y="36"/>
                    </a:lnTo>
                    <a:lnTo>
                      <a:pt x="120" y="41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7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3"/>
                    </a:lnTo>
                    <a:lnTo>
                      <a:pt x="120" y="88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09" y="99"/>
                    </a:lnTo>
                    <a:lnTo>
                      <a:pt x="104" y="104"/>
                    </a:lnTo>
                    <a:lnTo>
                      <a:pt x="99" y="109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3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6" y="120"/>
                    </a:lnTo>
                    <a:lnTo>
                      <a:pt x="36" y="115"/>
                    </a:lnTo>
                    <a:lnTo>
                      <a:pt x="31" y="109"/>
                    </a:lnTo>
                    <a:lnTo>
                      <a:pt x="26" y="104"/>
                    </a:lnTo>
                    <a:lnTo>
                      <a:pt x="21" y="99"/>
                    </a:lnTo>
                    <a:lnTo>
                      <a:pt x="15" y="94"/>
                    </a:lnTo>
                    <a:lnTo>
                      <a:pt x="10" y="94"/>
                    </a:lnTo>
                    <a:lnTo>
                      <a:pt x="10" y="88"/>
                    </a:lnTo>
                    <a:lnTo>
                      <a:pt x="10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7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1"/>
                    </a:lnTo>
                    <a:lnTo>
                      <a:pt x="10" y="36"/>
                    </a:lnTo>
                    <a:lnTo>
                      <a:pt x="15" y="36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0"/>
                    </a:lnTo>
                    <a:lnTo>
                      <a:pt x="36" y="15"/>
                    </a:lnTo>
                    <a:lnTo>
                      <a:pt x="36" y="10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4" y="15"/>
                    </a:lnTo>
                    <a:lnTo>
                      <a:pt x="109" y="20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6"/>
                    </a:lnTo>
                    <a:lnTo>
                      <a:pt x="125" y="41"/>
                    </a:lnTo>
                    <a:lnTo>
                      <a:pt x="125" y="47"/>
                    </a:lnTo>
                    <a:lnTo>
                      <a:pt x="130" y="52"/>
                    </a:lnTo>
                    <a:lnTo>
                      <a:pt x="130" y="57"/>
                    </a:lnTo>
                    <a:lnTo>
                      <a:pt x="130" y="67"/>
                    </a:lnTo>
                    <a:lnTo>
                      <a:pt x="130" y="73"/>
                    </a:lnTo>
                    <a:lnTo>
                      <a:pt x="130" y="78"/>
                    </a:lnTo>
                    <a:lnTo>
                      <a:pt x="125" y="83"/>
                    </a:lnTo>
                    <a:lnTo>
                      <a:pt x="125" y="88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4"/>
                    </a:lnTo>
                    <a:lnTo>
                      <a:pt x="109" y="109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9" y="125"/>
                    </a:lnTo>
                    <a:lnTo>
                      <a:pt x="83" y="125"/>
                    </a:lnTo>
                    <a:lnTo>
                      <a:pt x="78" y="130"/>
                    </a:lnTo>
                    <a:lnTo>
                      <a:pt x="73" y="130"/>
                    </a:lnTo>
                    <a:lnTo>
                      <a:pt x="68" y="130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7" y="125"/>
                    </a:lnTo>
                    <a:lnTo>
                      <a:pt x="42" y="125"/>
                    </a:lnTo>
                    <a:lnTo>
                      <a:pt x="36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09"/>
                    </a:lnTo>
                    <a:lnTo>
                      <a:pt x="15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31" y="10"/>
                    </a:lnTo>
                    <a:lnTo>
                      <a:pt x="36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Oval 53"/>
              <p:cNvSpPr>
                <a:spLocks noChangeArrowheads="1"/>
              </p:cNvSpPr>
              <p:nvPr/>
            </p:nvSpPr>
            <p:spPr bwMode="auto">
              <a:xfrm>
                <a:off x="4236" y="2537"/>
                <a:ext cx="131" cy="13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54"/>
              <p:cNvSpPr>
                <a:spLocks/>
              </p:cNvSpPr>
              <p:nvPr/>
            </p:nvSpPr>
            <p:spPr bwMode="auto">
              <a:xfrm>
                <a:off x="4236" y="2537"/>
                <a:ext cx="131" cy="131"/>
              </a:xfrm>
              <a:custGeom>
                <a:avLst/>
                <a:gdLst/>
                <a:ahLst/>
                <a:cxnLst>
                  <a:cxn ang="0">
                    <a:pos x="79" y="5"/>
                  </a:cxn>
                  <a:cxn ang="0">
                    <a:pos x="94" y="11"/>
                  </a:cxn>
                  <a:cxn ang="0">
                    <a:pos x="105" y="26"/>
                  </a:cxn>
                  <a:cxn ang="0">
                    <a:pos x="120" y="37"/>
                  </a:cxn>
                  <a:cxn ang="0">
                    <a:pos x="126" y="53"/>
                  </a:cxn>
                  <a:cxn ang="0">
                    <a:pos x="126" y="73"/>
                  </a:cxn>
                  <a:cxn ang="0">
                    <a:pos x="120" y="89"/>
                  </a:cxn>
                  <a:cxn ang="0">
                    <a:pos x="110" y="100"/>
                  </a:cxn>
                  <a:cxn ang="0">
                    <a:pos x="94" y="115"/>
                  </a:cxn>
                  <a:cxn ang="0">
                    <a:pos x="84" y="120"/>
                  </a:cxn>
                  <a:cxn ang="0">
                    <a:pos x="68" y="126"/>
                  </a:cxn>
                  <a:cxn ang="0">
                    <a:pos x="47" y="120"/>
                  </a:cxn>
                  <a:cxn ang="0">
                    <a:pos x="37" y="115"/>
                  </a:cxn>
                  <a:cxn ang="0">
                    <a:pos x="21" y="100"/>
                  </a:cxn>
                  <a:cxn ang="0">
                    <a:pos x="11" y="89"/>
                  </a:cxn>
                  <a:cxn ang="0">
                    <a:pos x="6" y="73"/>
                  </a:cxn>
                  <a:cxn ang="0">
                    <a:pos x="6" y="53"/>
                  </a:cxn>
                  <a:cxn ang="0">
                    <a:pos x="11" y="37"/>
                  </a:cxn>
                  <a:cxn ang="0">
                    <a:pos x="26" y="26"/>
                  </a:cxn>
                  <a:cxn ang="0">
                    <a:pos x="37" y="11"/>
                  </a:cxn>
                  <a:cxn ang="0">
                    <a:pos x="53" y="5"/>
                  </a:cxn>
                  <a:cxn ang="0">
                    <a:pos x="68" y="0"/>
                  </a:cxn>
                  <a:cxn ang="0">
                    <a:pos x="84" y="5"/>
                  </a:cxn>
                  <a:cxn ang="0">
                    <a:pos x="100" y="11"/>
                  </a:cxn>
                  <a:cxn ang="0">
                    <a:pos x="115" y="26"/>
                  </a:cxn>
                  <a:cxn ang="0">
                    <a:pos x="126" y="42"/>
                  </a:cxn>
                  <a:cxn ang="0">
                    <a:pos x="131" y="58"/>
                  </a:cxn>
                  <a:cxn ang="0">
                    <a:pos x="131" y="79"/>
                  </a:cxn>
                  <a:cxn ang="0">
                    <a:pos x="126" y="94"/>
                  </a:cxn>
                  <a:cxn ang="0">
                    <a:pos x="110" y="110"/>
                  </a:cxn>
                  <a:cxn ang="0">
                    <a:pos x="94" y="126"/>
                  </a:cxn>
                  <a:cxn ang="0">
                    <a:pos x="79" y="131"/>
                  </a:cxn>
                  <a:cxn ang="0">
                    <a:pos x="58" y="131"/>
                  </a:cxn>
                  <a:cxn ang="0">
                    <a:pos x="42" y="126"/>
                  </a:cxn>
                  <a:cxn ang="0">
                    <a:pos x="26" y="115"/>
                  </a:cxn>
                  <a:cxn ang="0">
                    <a:pos x="11" y="100"/>
                  </a:cxn>
                  <a:cxn ang="0">
                    <a:pos x="6" y="84"/>
                  </a:cxn>
                  <a:cxn ang="0">
                    <a:pos x="0" y="68"/>
                  </a:cxn>
                  <a:cxn ang="0">
                    <a:pos x="6" y="47"/>
                  </a:cxn>
                  <a:cxn ang="0">
                    <a:pos x="11" y="32"/>
                  </a:cxn>
                  <a:cxn ang="0">
                    <a:pos x="26" y="16"/>
                  </a:cxn>
                  <a:cxn ang="0">
                    <a:pos x="42" y="5"/>
                  </a:cxn>
                  <a:cxn ang="0">
                    <a:pos x="58" y="0"/>
                  </a:cxn>
                </a:cxnLst>
                <a:rect l="0" t="0" r="r" b="b"/>
                <a:pathLst>
                  <a:path w="131" h="131">
                    <a:moveTo>
                      <a:pt x="68" y="5"/>
                    </a:moveTo>
                    <a:lnTo>
                      <a:pt x="73" y="5"/>
                    </a:lnTo>
                    <a:lnTo>
                      <a:pt x="79" y="5"/>
                    </a:lnTo>
                    <a:lnTo>
                      <a:pt x="84" y="11"/>
                    </a:lnTo>
                    <a:lnTo>
                      <a:pt x="89" y="11"/>
                    </a:lnTo>
                    <a:lnTo>
                      <a:pt x="94" y="11"/>
                    </a:lnTo>
                    <a:lnTo>
                      <a:pt x="94" y="16"/>
                    </a:lnTo>
                    <a:lnTo>
                      <a:pt x="100" y="21"/>
                    </a:lnTo>
                    <a:lnTo>
                      <a:pt x="105" y="26"/>
                    </a:lnTo>
                    <a:lnTo>
                      <a:pt x="110" y="32"/>
                    </a:lnTo>
                    <a:lnTo>
                      <a:pt x="115" y="37"/>
                    </a:lnTo>
                    <a:lnTo>
                      <a:pt x="120" y="37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6" y="53"/>
                    </a:lnTo>
                    <a:lnTo>
                      <a:pt x="126" y="58"/>
                    </a:lnTo>
                    <a:lnTo>
                      <a:pt x="126" y="68"/>
                    </a:lnTo>
                    <a:lnTo>
                      <a:pt x="126" y="73"/>
                    </a:lnTo>
                    <a:lnTo>
                      <a:pt x="126" y="79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10" y="100"/>
                    </a:lnTo>
                    <a:lnTo>
                      <a:pt x="105" y="105"/>
                    </a:lnTo>
                    <a:lnTo>
                      <a:pt x="100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4" y="120"/>
                    </a:lnTo>
                    <a:lnTo>
                      <a:pt x="79" y="126"/>
                    </a:lnTo>
                    <a:lnTo>
                      <a:pt x="73" y="126"/>
                    </a:lnTo>
                    <a:lnTo>
                      <a:pt x="68" y="126"/>
                    </a:lnTo>
                    <a:lnTo>
                      <a:pt x="58" y="126"/>
                    </a:lnTo>
                    <a:lnTo>
                      <a:pt x="53" y="126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7" y="120"/>
                    </a:lnTo>
                    <a:lnTo>
                      <a:pt x="37" y="115"/>
                    </a:lnTo>
                    <a:lnTo>
                      <a:pt x="32" y="110"/>
                    </a:lnTo>
                    <a:lnTo>
                      <a:pt x="26" y="105"/>
                    </a:lnTo>
                    <a:lnTo>
                      <a:pt x="21" y="100"/>
                    </a:lnTo>
                    <a:lnTo>
                      <a:pt x="16" y="94"/>
                    </a:lnTo>
                    <a:lnTo>
                      <a:pt x="11" y="94"/>
                    </a:lnTo>
                    <a:lnTo>
                      <a:pt x="11" y="89"/>
                    </a:lnTo>
                    <a:lnTo>
                      <a:pt x="11" y="84"/>
                    </a:lnTo>
                    <a:lnTo>
                      <a:pt x="6" y="79"/>
                    </a:lnTo>
                    <a:lnTo>
                      <a:pt x="6" y="73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6" y="53"/>
                    </a:lnTo>
                    <a:lnTo>
                      <a:pt x="11" y="47"/>
                    </a:lnTo>
                    <a:lnTo>
                      <a:pt x="11" y="42"/>
                    </a:lnTo>
                    <a:lnTo>
                      <a:pt x="11" y="37"/>
                    </a:lnTo>
                    <a:lnTo>
                      <a:pt x="16" y="37"/>
                    </a:lnTo>
                    <a:lnTo>
                      <a:pt x="21" y="32"/>
                    </a:lnTo>
                    <a:lnTo>
                      <a:pt x="26" y="26"/>
                    </a:lnTo>
                    <a:lnTo>
                      <a:pt x="32" y="21"/>
                    </a:lnTo>
                    <a:lnTo>
                      <a:pt x="37" y="16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1"/>
                    </a:lnTo>
                    <a:lnTo>
                      <a:pt x="53" y="5"/>
                    </a:lnTo>
                    <a:lnTo>
                      <a:pt x="58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4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100" y="11"/>
                    </a:lnTo>
                    <a:lnTo>
                      <a:pt x="105" y="16"/>
                    </a:lnTo>
                    <a:lnTo>
                      <a:pt x="110" y="21"/>
                    </a:lnTo>
                    <a:lnTo>
                      <a:pt x="115" y="26"/>
                    </a:lnTo>
                    <a:lnTo>
                      <a:pt x="120" y="32"/>
                    </a:lnTo>
                    <a:lnTo>
                      <a:pt x="126" y="37"/>
                    </a:lnTo>
                    <a:lnTo>
                      <a:pt x="126" y="42"/>
                    </a:lnTo>
                    <a:lnTo>
                      <a:pt x="126" y="47"/>
                    </a:lnTo>
                    <a:lnTo>
                      <a:pt x="131" y="53"/>
                    </a:lnTo>
                    <a:lnTo>
                      <a:pt x="131" y="58"/>
                    </a:lnTo>
                    <a:lnTo>
                      <a:pt x="131" y="68"/>
                    </a:lnTo>
                    <a:lnTo>
                      <a:pt x="131" y="73"/>
                    </a:lnTo>
                    <a:lnTo>
                      <a:pt x="131" y="79"/>
                    </a:lnTo>
                    <a:lnTo>
                      <a:pt x="126" y="84"/>
                    </a:lnTo>
                    <a:lnTo>
                      <a:pt x="126" y="89"/>
                    </a:lnTo>
                    <a:lnTo>
                      <a:pt x="126" y="94"/>
                    </a:lnTo>
                    <a:lnTo>
                      <a:pt x="120" y="100"/>
                    </a:lnTo>
                    <a:lnTo>
                      <a:pt x="115" y="105"/>
                    </a:lnTo>
                    <a:lnTo>
                      <a:pt x="110" y="110"/>
                    </a:lnTo>
                    <a:lnTo>
                      <a:pt x="105" y="115"/>
                    </a:lnTo>
                    <a:lnTo>
                      <a:pt x="100" y="120"/>
                    </a:lnTo>
                    <a:lnTo>
                      <a:pt x="94" y="126"/>
                    </a:lnTo>
                    <a:lnTo>
                      <a:pt x="89" y="126"/>
                    </a:lnTo>
                    <a:lnTo>
                      <a:pt x="84" y="126"/>
                    </a:lnTo>
                    <a:lnTo>
                      <a:pt x="79" y="131"/>
                    </a:lnTo>
                    <a:lnTo>
                      <a:pt x="73" y="131"/>
                    </a:lnTo>
                    <a:lnTo>
                      <a:pt x="68" y="131"/>
                    </a:lnTo>
                    <a:lnTo>
                      <a:pt x="58" y="131"/>
                    </a:lnTo>
                    <a:lnTo>
                      <a:pt x="53" y="131"/>
                    </a:lnTo>
                    <a:lnTo>
                      <a:pt x="47" y="126"/>
                    </a:lnTo>
                    <a:lnTo>
                      <a:pt x="42" y="126"/>
                    </a:lnTo>
                    <a:lnTo>
                      <a:pt x="37" y="126"/>
                    </a:lnTo>
                    <a:lnTo>
                      <a:pt x="32" y="120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6" y="105"/>
                    </a:lnTo>
                    <a:lnTo>
                      <a:pt x="11" y="100"/>
                    </a:lnTo>
                    <a:lnTo>
                      <a:pt x="6" y="94"/>
                    </a:lnTo>
                    <a:lnTo>
                      <a:pt x="6" y="89"/>
                    </a:lnTo>
                    <a:lnTo>
                      <a:pt x="6" y="84"/>
                    </a:lnTo>
                    <a:lnTo>
                      <a:pt x="0" y="79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6" y="47"/>
                    </a:lnTo>
                    <a:lnTo>
                      <a:pt x="6" y="42"/>
                    </a:lnTo>
                    <a:lnTo>
                      <a:pt x="6" y="37"/>
                    </a:lnTo>
                    <a:lnTo>
                      <a:pt x="11" y="32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2" y="11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Oval 55"/>
              <p:cNvSpPr>
                <a:spLocks noChangeArrowheads="1"/>
              </p:cNvSpPr>
              <p:nvPr/>
            </p:nvSpPr>
            <p:spPr bwMode="auto">
              <a:xfrm>
                <a:off x="4111" y="2752"/>
                <a:ext cx="131" cy="13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56"/>
              <p:cNvSpPr>
                <a:spLocks/>
              </p:cNvSpPr>
              <p:nvPr/>
            </p:nvSpPr>
            <p:spPr bwMode="auto">
              <a:xfrm>
                <a:off x="4111" y="2752"/>
                <a:ext cx="131" cy="130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4" y="26"/>
                  </a:cxn>
                  <a:cxn ang="0">
                    <a:pos x="120" y="36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8"/>
                  </a:cxn>
                  <a:cxn ang="0">
                    <a:pos x="110" y="99"/>
                  </a:cxn>
                  <a:cxn ang="0">
                    <a:pos x="94" y="115"/>
                  </a:cxn>
                  <a:cxn ang="0">
                    <a:pos x="84" y="120"/>
                  </a:cxn>
                  <a:cxn ang="0">
                    <a:pos x="68" y="125"/>
                  </a:cxn>
                  <a:cxn ang="0">
                    <a:pos x="47" y="120"/>
                  </a:cxn>
                  <a:cxn ang="0">
                    <a:pos x="37" y="115"/>
                  </a:cxn>
                  <a:cxn ang="0">
                    <a:pos x="21" y="99"/>
                  </a:cxn>
                  <a:cxn ang="0">
                    <a:pos x="10" y="88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7" y="10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4" y="5"/>
                  </a:cxn>
                  <a:cxn ang="0">
                    <a:pos x="99" y="10"/>
                  </a:cxn>
                  <a:cxn ang="0">
                    <a:pos x="115" y="26"/>
                  </a:cxn>
                  <a:cxn ang="0">
                    <a:pos x="125" y="41"/>
                  </a:cxn>
                  <a:cxn ang="0">
                    <a:pos x="131" y="57"/>
                  </a:cxn>
                  <a:cxn ang="0">
                    <a:pos x="131" y="78"/>
                  </a:cxn>
                  <a:cxn ang="0">
                    <a:pos x="125" y="94"/>
                  </a:cxn>
                  <a:cxn ang="0">
                    <a:pos x="110" y="109"/>
                  </a:cxn>
                  <a:cxn ang="0">
                    <a:pos x="94" y="125"/>
                  </a:cxn>
                  <a:cxn ang="0">
                    <a:pos x="78" y="130"/>
                  </a:cxn>
                  <a:cxn ang="0">
                    <a:pos x="57" y="130"/>
                  </a:cxn>
                  <a:cxn ang="0">
                    <a:pos x="42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3"/>
                  </a:cxn>
                  <a:cxn ang="0">
                    <a:pos x="0" y="67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5"/>
                  </a:cxn>
                  <a:cxn ang="0">
                    <a:pos x="42" y="5"/>
                  </a:cxn>
                  <a:cxn ang="0">
                    <a:pos x="57" y="0"/>
                  </a:cxn>
                </a:cxnLst>
                <a:rect l="0" t="0" r="r" b="b"/>
                <a:pathLst>
                  <a:path w="131" h="130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4" y="10"/>
                    </a:lnTo>
                    <a:lnTo>
                      <a:pt x="89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99" y="20"/>
                    </a:lnTo>
                    <a:lnTo>
                      <a:pt x="104" y="26"/>
                    </a:lnTo>
                    <a:lnTo>
                      <a:pt x="110" y="31"/>
                    </a:lnTo>
                    <a:lnTo>
                      <a:pt x="115" y="36"/>
                    </a:lnTo>
                    <a:lnTo>
                      <a:pt x="120" y="36"/>
                    </a:lnTo>
                    <a:lnTo>
                      <a:pt x="120" y="41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7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3"/>
                    </a:lnTo>
                    <a:lnTo>
                      <a:pt x="120" y="88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10" y="99"/>
                    </a:lnTo>
                    <a:lnTo>
                      <a:pt x="104" y="104"/>
                    </a:lnTo>
                    <a:lnTo>
                      <a:pt x="99" y="109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4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7" y="120"/>
                    </a:lnTo>
                    <a:lnTo>
                      <a:pt x="37" y="115"/>
                    </a:lnTo>
                    <a:lnTo>
                      <a:pt x="31" y="109"/>
                    </a:lnTo>
                    <a:lnTo>
                      <a:pt x="26" y="104"/>
                    </a:lnTo>
                    <a:lnTo>
                      <a:pt x="21" y="99"/>
                    </a:lnTo>
                    <a:lnTo>
                      <a:pt x="16" y="94"/>
                    </a:lnTo>
                    <a:lnTo>
                      <a:pt x="10" y="94"/>
                    </a:lnTo>
                    <a:lnTo>
                      <a:pt x="10" y="88"/>
                    </a:lnTo>
                    <a:lnTo>
                      <a:pt x="10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7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1"/>
                    </a:lnTo>
                    <a:lnTo>
                      <a:pt x="10" y="36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0"/>
                    </a:lnTo>
                    <a:lnTo>
                      <a:pt x="37" y="15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4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4" y="15"/>
                    </a:lnTo>
                    <a:lnTo>
                      <a:pt x="110" y="20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6"/>
                    </a:lnTo>
                    <a:lnTo>
                      <a:pt x="125" y="41"/>
                    </a:lnTo>
                    <a:lnTo>
                      <a:pt x="125" y="47"/>
                    </a:lnTo>
                    <a:lnTo>
                      <a:pt x="131" y="52"/>
                    </a:lnTo>
                    <a:lnTo>
                      <a:pt x="131" y="57"/>
                    </a:lnTo>
                    <a:lnTo>
                      <a:pt x="131" y="67"/>
                    </a:lnTo>
                    <a:lnTo>
                      <a:pt x="131" y="73"/>
                    </a:lnTo>
                    <a:lnTo>
                      <a:pt x="131" y="78"/>
                    </a:lnTo>
                    <a:lnTo>
                      <a:pt x="125" y="83"/>
                    </a:lnTo>
                    <a:lnTo>
                      <a:pt x="125" y="88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4"/>
                    </a:lnTo>
                    <a:lnTo>
                      <a:pt x="110" y="109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9" y="125"/>
                    </a:lnTo>
                    <a:lnTo>
                      <a:pt x="84" y="125"/>
                    </a:lnTo>
                    <a:lnTo>
                      <a:pt x="78" y="130"/>
                    </a:lnTo>
                    <a:lnTo>
                      <a:pt x="73" y="130"/>
                    </a:lnTo>
                    <a:lnTo>
                      <a:pt x="68" y="130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7" y="125"/>
                    </a:lnTo>
                    <a:lnTo>
                      <a:pt x="42" y="125"/>
                    </a:lnTo>
                    <a:lnTo>
                      <a:pt x="37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09"/>
                    </a:lnTo>
                    <a:lnTo>
                      <a:pt x="16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6" y="26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Oval 57"/>
              <p:cNvSpPr>
                <a:spLocks noChangeArrowheads="1"/>
              </p:cNvSpPr>
              <p:nvPr/>
            </p:nvSpPr>
            <p:spPr bwMode="auto">
              <a:xfrm>
                <a:off x="3996" y="2804"/>
                <a:ext cx="131" cy="13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58"/>
              <p:cNvSpPr>
                <a:spLocks/>
              </p:cNvSpPr>
              <p:nvPr/>
            </p:nvSpPr>
            <p:spPr bwMode="auto">
              <a:xfrm>
                <a:off x="3996" y="2804"/>
                <a:ext cx="131" cy="130"/>
              </a:xfrm>
              <a:custGeom>
                <a:avLst/>
                <a:gdLst/>
                <a:ahLst/>
                <a:cxnLst>
                  <a:cxn ang="0">
                    <a:pos x="78" y="5"/>
                  </a:cxn>
                  <a:cxn ang="0">
                    <a:pos x="94" y="10"/>
                  </a:cxn>
                  <a:cxn ang="0">
                    <a:pos x="105" y="26"/>
                  </a:cxn>
                  <a:cxn ang="0">
                    <a:pos x="120" y="36"/>
                  </a:cxn>
                  <a:cxn ang="0">
                    <a:pos x="125" y="52"/>
                  </a:cxn>
                  <a:cxn ang="0">
                    <a:pos x="125" y="73"/>
                  </a:cxn>
                  <a:cxn ang="0">
                    <a:pos x="120" y="89"/>
                  </a:cxn>
                  <a:cxn ang="0">
                    <a:pos x="110" y="99"/>
                  </a:cxn>
                  <a:cxn ang="0">
                    <a:pos x="94" y="115"/>
                  </a:cxn>
                  <a:cxn ang="0">
                    <a:pos x="84" y="120"/>
                  </a:cxn>
                  <a:cxn ang="0">
                    <a:pos x="68" y="125"/>
                  </a:cxn>
                  <a:cxn ang="0">
                    <a:pos x="47" y="120"/>
                  </a:cxn>
                  <a:cxn ang="0">
                    <a:pos x="37" y="115"/>
                  </a:cxn>
                  <a:cxn ang="0">
                    <a:pos x="21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7" y="10"/>
                  </a:cxn>
                  <a:cxn ang="0">
                    <a:pos x="52" y="5"/>
                  </a:cxn>
                  <a:cxn ang="0">
                    <a:pos x="68" y="0"/>
                  </a:cxn>
                  <a:cxn ang="0">
                    <a:pos x="84" y="5"/>
                  </a:cxn>
                  <a:cxn ang="0">
                    <a:pos x="99" y="10"/>
                  </a:cxn>
                  <a:cxn ang="0">
                    <a:pos x="115" y="26"/>
                  </a:cxn>
                  <a:cxn ang="0">
                    <a:pos x="125" y="42"/>
                  </a:cxn>
                  <a:cxn ang="0">
                    <a:pos x="131" y="57"/>
                  </a:cxn>
                  <a:cxn ang="0">
                    <a:pos x="131" y="78"/>
                  </a:cxn>
                  <a:cxn ang="0">
                    <a:pos x="125" y="94"/>
                  </a:cxn>
                  <a:cxn ang="0">
                    <a:pos x="110" y="110"/>
                  </a:cxn>
                  <a:cxn ang="0">
                    <a:pos x="94" y="125"/>
                  </a:cxn>
                  <a:cxn ang="0">
                    <a:pos x="78" y="130"/>
                  </a:cxn>
                  <a:cxn ang="0">
                    <a:pos x="58" y="130"/>
                  </a:cxn>
                  <a:cxn ang="0">
                    <a:pos x="42" y="125"/>
                  </a:cxn>
                  <a:cxn ang="0">
                    <a:pos x="26" y="115"/>
                  </a:cxn>
                  <a:cxn ang="0">
                    <a:pos x="10" y="99"/>
                  </a:cxn>
                  <a:cxn ang="0">
                    <a:pos x="5" y="83"/>
                  </a:cxn>
                  <a:cxn ang="0">
                    <a:pos x="0" y="68"/>
                  </a:cxn>
                  <a:cxn ang="0">
                    <a:pos x="5" y="47"/>
                  </a:cxn>
                  <a:cxn ang="0">
                    <a:pos x="10" y="31"/>
                  </a:cxn>
                  <a:cxn ang="0">
                    <a:pos x="26" y="15"/>
                  </a:cxn>
                  <a:cxn ang="0">
                    <a:pos x="42" y="5"/>
                  </a:cxn>
                  <a:cxn ang="0">
                    <a:pos x="58" y="0"/>
                  </a:cxn>
                </a:cxnLst>
                <a:rect l="0" t="0" r="r" b="b"/>
                <a:pathLst>
                  <a:path w="131" h="130">
                    <a:moveTo>
                      <a:pt x="68" y="5"/>
                    </a:moveTo>
                    <a:lnTo>
                      <a:pt x="73" y="5"/>
                    </a:lnTo>
                    <a:lnTo>
                      <a:pt x="78" y="5"/>
                    </a:lnTo>
                    <a:lnTo>
                      <a:pt x="84" y="10"/>
                    </a:lnTo>
                    <a:lnTo>
                      <a:pt x="89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99" y="21"/>
                    </a:lnTo>
                    <a:lnTo>
                      <a:pt x="105" y="26"/>
                    </a:lnTo>
                    <a:lnTo>
                      <a:pt x="110" y="31"/>
                    </a:lnTo>
                    <a:lnTo>
                      <a:pt x="115" y="36"/>
                    </a:lnTo>
                    <a:lnTo>
                      <a:pt x="120" y="36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0" y="83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4"/>
                    </a:lnTo>
                    <a:lnTo>
                      <a:pt x="110" y="99"/>
                    </a:lnTo>
                    <a:lnTo>
                      <a:pt x="105" y="104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4" y="120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58" y="125"/>
                    </a:lnTo>
                    <a:lnTo>
                      <a:pt x="52" y="125"/>
                    </a:lnTo>
                    <a:lnTo>
                      <a:pt x="47" y="120"/>
                    </a:lnTo>
                    <a:lnTo>
                      <a:pt x="42" y="120"/>
                    </a:lnTo>
                    <a:lnTo>
                      <a:pt x="37" y="120"/>
                    </a:lnTo>
                    <a:lnTo>
                      <a:pt x="37" y="115"/>
                    </a:lnTo>
                    <a:lnTo>
                      <a:pt x="31" y="110"/>
                    </a:lnTo>
                    <a:lnTo>
                      <a:pt x="26" y="104"/>
                    </a:lnTo>
                    <a:lnTo>
                      <a:pt x="21" y="99"/>
                    </a:lnTo>
                    <a:lnTo>
                      <a:pt x="16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10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10" y="47"/>
                    </a:lnTo>
                    <a:lnTo>
                      <a:pt x="10" y="42"/>
                    </a:lnTo>
                    <a:lnTo>
                      <a:pt x="10" y="36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7" y="15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2" y="5"/>
                    </a:lnTo>
                    <a:lnTo>
                      <a:pt x="58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4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5" y="15"/>
                    </a:lnTo>
                    <a:lnTo>
                      <a:pt x="110" y="21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5" y="36"/>
                    </a:lnTo>
                    <a:lnTo>
                      <a:pt x="125" y="42"/>
                    </a:lnTo>
                    <a:lnTo>
                      <a:pt x="125" y="47"/>
                    </a:lnTo>
                    <a:lnTo>
                      <a:pt x="131" y="52"/>
                    </a:lnTo>
                    <a:lnTo>
                      <a:pt x="131" y="57"/>
                    </a:lnTo>
                    <a:lnTo>
                      <a:pt x="131" y="68"/>
                    </a:lnTo>
                    <a:lnTo>
                      <a:pt x="131" y="73"/>
                    </a:lnTo>
                    <a:lnTo>
                      <a:pt x="131" y="78"/>
                    </a:lnTo>
                    <a:lnTo>
                      <a:pt x="125" y="83"/>
                    </a:lnTo>
                    <a:lnTo>
                      <a:pt x="125" y="89"/>
                    </a:lnTo>
                    <a:lnTo>
                      <a:pt x="125" y="94"/>
                    </a:lnTo>
                    <a:lnTo>
                      <a:pt x="120" y="99"/>
                    </a:lnTo>
                    <a:lnTo>
                      <a:pt x="115" y="104"/>
                    </a:lnTo>
                    <a:lnTo>
                      <a:pt x="110" y="110"/>
                    </a:lnTo>
                    <a:lnTo>
                      <a:pt x="105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9" y="125"/>
                    </a:lnTo>
                    <a:lnTo>
                      <a:pt x="84" y="125"/>
                    </a:lnTo>
                    <a:lnTo>
                      <a:pt x="78" y="130"/>
                    </a:lnTo>
                    <a:lnTo>
                      <a:pt x="73" y="130"/>
                    </a:lnTo>
                    <a:lnTo>
                      <a:pt x="68" y="130"/>
                    </a:lnTo>
                    <a:lnTo>
                      <a:pt x="58" y="130"/>
                    </a:lnTo>
                    <a:lnTo>
                      <a:pt x="52" y="130"/>
                    </a:lnTo>
                    <a:lnTo>
                      <a:pt x="47" y="125"/>
                    </a:lnTo>
                    <a:lnTo>
                      <a:pt x="42" y="125"/>
                    </a:lnTo>
                    <a:lnTo>
                      <a:pt x="37" y="125"/>
                    </a:lnTo>
                    <a:lnTo>
                      <a:pt x="31" y="120"/>
                    </a:lnTo>
                    <a:lnTo>
                      <a:pt x="26" y="115"/>
                    </a:lnTo>
                    <a:lnTo>
                      <a:pt x="21" y="110"/>
                    </a:lnTo>
                    <a:lnTo>
                      <a:pt x="16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15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Oval 59"/>
              <p:cNvSpPr>
                <a:spLocks noChangeArrowheads="1"/>
              </p:cNvSpPr>
              <p:nvPr/>
            </p:nvSpPr>
            <p:spPr bwMode="auto">
              <a:xfrm>
                <a:off x="3876" y="2804"/>
                <a:ext cx="125" cy="13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60"/>
              <p:cNvSpPr>
                <a:spLocks/>
              </p:cNvSpPr>
              <p:nvPr/>
            </p:nvSpPr>
            <p:spPr bwMode="auto">
              <a:xfrm>
                <a:off x="3876" y="2804"/>
                <a:ext cx="125" cy="130"/>
              </a:xfrm>
              <a:custGeom>
                <a:avLst/>
                <a:gdLst/>
                <a:ahLst/>
                <a:cxnLst>
                  <a:cxn ang="0">
                    <a:pos x="73" y="5"/>
                  </a:cxn>
                  <a:cxn ang="0">
                    <a:pos x="94" y="10"/>
                  </a:cxn>
                  <a:cxn ang="0">
                    <a:pos x="99" y="26"/>
                  </a:cxn>
                  <a:cxn ang="0">
                    <a:pos x="115" y="36"/>
                  </a:cxn>
                  <a:cxn ang="0">
                    <a:pos x="120" y="52"/>
                  </a:cxn>
                  <a:cxn ang="0">
                    <a:pos x="120" y="73"/>
                  </a:cxn>
                  <a:cxn ang="0">
                    <a:pos x="115" y="89"/>
                  </a:cxn>
                  <a:cxn ang="0">
                    <a:pos x="104" y="99"/>
                  </a:cxn>
                  <a:cxn ang="0">
                    <a:pos x="94" y="115"/>
                  </a:cxn>
                  <a:cxn ang="0">
                    <a:pos x="83" y="120"/>
                  </a:cxn>
                  <a:cxn ang="0">
                    <a:pos x="63" y="125"/>
                  </a:cxn>
                  <a:cxn ang="0">
                    <a:pos x="42" y="120"/>
                  </a:cxn>
                  <a:cxn ang="0">
                    <a:pos x="31" y="115"/>
                  </a:cxn>
                  <a:cxn ang="0">
                    <a:pos x="21" y="99"/>
                  </a:cxn>
                  <a:cxn ang="0">
                    <a:pos x="10" y="89"/>
                  </a:cxn>
                  <a:cxn ang="0">
                    <a:pos x="5" y="73"/>
                  </a:cxn>
                  <a:cxn ang="0">
                    <a:pos x="5" y="52"/>
                  </a:cxn>
                  <a:cxn ang="0">
                    <a:pos x="10" y="36"/>
                  </a:cxn>
                  <a:cxn ang="0">
                    <a:pos x="26" y="26"/>
                  </a:cxn>
                  <a:cxn ang="0">
                    <a:pos x="36" y="10"/>
                  </a:cxn>
                  <a:cxn ang="0">
                    <a:pos x="52" y="5"/>
                  </a:cxn>
                  <a:cxn ang="0">
                    <a:pos x="63" y="0"/>
                  </a:cxn>
                  <a:cxn ang="0">
                    <a:pos x="83" y="5"/>
                  </a:cxn>
                  <a:cxn ang="0">
                    <a:pos x="99" y="10"/>
                  </a:cxn>
                  <a:cxn ang="0">
                    <a:pos x="110" y="26"/>
                  </a:cxn>
                  <a:cxn ang="0">
                    <a:pos x="120" y="42"/>
                  </a:cxn>
                  <a:cxn ang="0">
                    <a:pos x="125" y="57"/>
                  </a:cxn>
                  <a:cxn ang="0">
                    <a:pos x="125" y="78"/>
                  </a:cxn>
                  <a:cxn ang="0">
                    <a:pos x="120" y="94"/>
                  </a:cxn>
                  <a:cxn ang="0">
                    <a:pos x="104" y="110"/>
                  </a:cxn>
                  <a:cxn ang="0">
                    <a:pos x="94" y="125"/>
                  </a:cxn>
                  <a:cxn ang="0">
                    <a:pos x="73" y="130"/>
                  </a:cxn>
                  <a:cxn ang="0">
                    <a:pos x="57" y="130"/>
                  </a:cxn>
                  <a:cxn ang="0">
                    <a:pos x="36" y="125"/>
                  </a:cxn>
                  <a:cxn ang="0">
                    <a:pos x="21" y="115"/>
                  </a:cxn>
                  <a:cxn ang="0">
                    <a:pos x="10" y="99"/>
                  </a:cxn>
                  <a:cxn ang="0">
                    <a:pos x="0" y="83"/>
                  </a:cxn>
                  <a:cxn ang="0">
                    <a:pos x="0" y="68"/>
                  </a:cxn>
                  <a:cxn ang="0">
                    <a:pos x="0" y="47"/>
                  </a:cxn>
                  <a:cxn ang="0">
                    <a:pos x="10" y="31"/>
                  </a:cxn>
                  <a:cxn ang="0">
                    <a:pos x="21" y="15"/>
                  </a:cxn>
                  <a:cxn ang="0">
                    <a:pos x="36" y="5"/>
                  </a:cxn>
                  <a:cxn ang="0">
                    <a:pos x="57" y="0"/>
                  </a:cxn>
                </a:cxnLst>
                <a:rect l="0" t="0" r="r" b="b"/>
                <a:pathLst>
                  <a:path w="125" h="130">
                    <a:moveTo>
                      <a:pt x="63" y="5"/>
                    </a:moveTo>
                    <a:lnTo>
                      <a:pt x="68" y="5"/>
                    </a:lnTo>
                    <a:lnTo>
                      <a:pt x="73" y="5"/>
                    </a:lnTo>
                    <a:lnTo>
                      <a:pt x="83" y="10"/>
                    </a:lnTo>
                    <a:lnTo>
                      <a:pt x="89" y="10"/>
                    </a:lnTo>
                    <a:lnTo>
                      <a:pt x="94" y="10"/>
                    </a:lnTo>
                    <a:lnTo>
                      <a:pt x="94" y="15"/>
                    </a:lnTo>
                    <a:lnTo>
                      <a:pt x="99" y="21"/>
                    </a:lnTo>
                    <a:lnTo>
                      <a:pt x="99" y="26"/>
                    </a:lnTo>
                    <a:lnTo>
                      <a:pt x="104" y="31"/>
                    </a:lnTo>
                    <a:lnTo>
                      <a:pt x="110" y="36"/>
                    </a:lnTo>
                    <a:lnTo>
                      <a:pt x="115" y="36"/>
                    </a:lnTo>
                    <a:lnTo>
                      <a:pt x="115" y="42"/>
                    </a:lnTo>
                    <a:lnTo>
                      <a:pt x="120" y="47"/>
                    </a:lnTo>
                    <a:lnTo>
                      <a:pt x="120" y="52"/>
                    </a:lnTo>
                    <a:lnTo>
                      <a:pt x="120" y="57"/>
                    </a:lnTo>
                    <a:lnTo>
                      <a:pt x="120" y="68"/>
                    </a:lnTo>
                    <a:lnTo>
                      <a:pt x="120" y="73"/>
                    </a:lnTo>
                    <a:lnTo>
                      <a:pt x="120" y="78"/>
                    </a:lnTo>
                    <a:lnTo>
                      <a:pt x="120" y="83"/>
                    </a:lnTo>
                    <a:lnTo>
                      <a:pt x="115" y="89"/>
                    </a:lnTo>
                    <a:lnTo>
                      <a:pt x="115" y="94"/>
                    </a:lnTo>
                    <a:lnTo>
                      <a:pt x="110" y="94"/>
                    </a:lnTo>
                    <a:lnTo>
                      <a:pt x="104" y="99"/>
                    </a:lnTo>
                    <a:lnTo>
                      <a:pt x="99" y="104"/>
                    </a:lnTo>
                    <a:lnTo>
                      <a:pt x="99" y="110"/>
                    </a:lnTo>
                    <a:lnTo>
                      <a:pt x="94" y="115"/>
                    </a:lnTo>
                    <a:lnTo>
                      <a:pt x="94" y="120"/>
                    </a:lnTo>
                    <a:lnTo>
                      <a:pt x="89" y="120"/>
                    </a:lnTo>
                    <a:lnTo>
                      <a:pt x="83" y="120"/>
                    </a:lnTo>
                    <a:lnTo>
                      <a:pt x="73" y="125"/>
                    </a:lnTo>
                    <a:lnTo>
                      <a:pt x="68" y="125"/>
                    </a:lnTo>
                    <a:lnTo>
                      <a:pt x="63" y="125"/>
                    </a:lnTo>
                    <a:lnTo>
                      <a:pt x="57" y="125"/>
                    </a:lnTo>
                    <a:lnTo>
                      <a:pt x="52" y="125"/>
                    </a:lnTo>
                    <a:lnTo>
                      <a:pt x="42" y="120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1" y="115"/>
                    </a:lnTo>
                    <a:lnTo>
                      <a:pt x="26" y="110"/>
                    </a:lnTo>
                    <a:lnTo>
                      <a:pt x="26" y="104"/>
                    </a:lnTo>
                    <a:lnTo>
                      <a:pt x="21" y="99"/>
                    </a:lnTo>
                    <a:lnTo>
                      <a:pt x="16" y="94"/>
                    </a:lnTo>
                    <a:lnTo>
                      <a:pt x="10" y="94"/>
                    </a:lnTo>
                    <a:lnTo>
                      <a:pt x="10" y="89"/>
                    </a:lnTo>
                    <a:lnTo>
                      <a:pt x="5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57"/>
                    </a:lnTo>
                    <a:lnTo>
                      <a:pt x="5" y="52"/>
                    </a:lnTo>
                    <a:lnTo>
                      <a:pt x="5" y="47"/>
                    </a:lnTo>
                    <a:lnTo>
                      <a:pt x="10" y="42"/>
                    </a:lnTo>
                    <a:lnTo>
                      <a:pt x="10" y="36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15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42" y="10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3" y="5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4" y="5"/>
                    </a:lnTo>
                    <a:lnTo>
                      <a:pt x="99" y="10"/>
                    </a:lnTo>
                    <a:lnTo>
                      <a:pt x="104" y="15"/>
                    </a:lnTo>
                    <a:lnTo>
                      <a:pt x="104" y="21"/>
                    </a:lnTo>
                    <a:lnTo>
                      <a:pt x="110" y="26"/>
                    </a:lnTo>
                    <a:lnTo>
                      <a:pt x="115" y="31"/>
                    </a:lnTo>
                    <a:lnTo>
                      <a:pt x="120" y="36"/>
                    </a:lnTo>
                    <a:lnTo>
                      <a:pt x="120" y="42"/>
                    </a:lnTo>
                    <a:lnTo>
                      <a:pt x="125" y="47"/>
                    </a:lnTo>
                    <a:lnTo>
                      <a:pt x="125" y="52"/>
                    </a:lnTo>
                    <a:lnTo>
                      <a:pt x="125" y="57"/>
                    </a:lnTo>
                    <a:lnTo>
                      <a:pt x="125" y="68"/>
                    </a:lnTo>
                    <a:lnTo>
                      <a:pt x="125" y="73"/>
                    </a:lnTo>
                    <a:lnTo>
                      <a:pt x="125" y="78"/>
                    </a:lnTo>
                    <a:lnTo>
                      <a:pt x="125" y="83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15" y="99"/>
                    </a:lnTo>
                    <a:lnTo>
                      <a:pt x="110" y="104"/>
                    </a:lnTo>
                    <a:lnTo>
                      <a:pt x="104" y="110"/>
                    </a:lnTo>
                    <a:lnTo>
                      <a:pt x="104" y="115"/>
                    </a:lnTo>
                    <a:lnTo>
                      <a:pt x="99" y="120"/>
                    </a:lnTo>
                    <a:lnTo>
                      <a:pt x="94" y="125"/>
                    </a:lnTo>
                    <a:lnTo>
                      <a:pt x="89" y="125"/>
                    </a:lnTo>
                    <a:lnTo>
                      <a:pt x="83" y="125"/>
                    </a:lnTo>
                    <a:lnTo>
                      <a:pt x="73" y="130"/>
                    </a:lnTo>
                    <a:lnTo>
                      <a:pt x="68" y="130"/>
                    </a:lnTo>
                    <a:lnTo>
                      <a:pt x="63" y="130"/>
                    </a:lnTo>
                    <a:lnTo>
                      <a:pt x="57" y="130"/>
                    </a:lnTo>
                    <a:lnTo>
                      <a:pt x="52" y="130"/>
                    </a:lnTo>
                    <a:lnTo>
                      <a:pt x="42" y="125"/>
                    </a:lnTo>
                    <a:lnTo>
                      <a:pt x="36" y="125"/>
                    </a:lnTo>
                    <a:lnTo>
                      <a:pt x="31" y="125"/>
                    </a:lnTo>
                    <a:lnTo>
                      <a:pt x="26" y="120"/>
                    </a:lnTo>
                    <a:lnTo>
                      <a:pt x="21" y="115"/>
                    </a:lnTo>
                    <a:lnTo>
                      <a:pt x="21" y="110"/>
                    </a:lnTo>
                    <a:lnTo>
                      <a:pt x="16" y="104"/>
                    </a:lnTo>
                    <a:lnTo>
                      <a:pt x="10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0" y="83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5" y="42"/>
                    </a:lnTo>
                    <a:lnTo>
                      <a:pt x="5" y="36"/>
                    </a:lnTo>
                    <a:lnTo>
                      <a:pt x="10" y="31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1" y="15"/>
                    </a:lnTo>
                    <a:lnTo>
                      <a:pt x="26" y="10"/>
                    </a:lnTo>
                    <a:lnTo>
                      <a:pt x="31" y="5"/>
                    </a:lnTo>
                    <a:lnTo>
                      <a:pt x="36" y="5"/>
                    </a:lnTo>
                    <a:lnTo>
                      <a:pt x="42" y="5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Oval 61"/>
              <p:cNvSpPr>
                <a:spLocks noChangeArrowheads="1"/>
              </p:cNvSpPr>
              <p:nvPr/>
            </p:nvSpPr>
            <p:spPr bwMode="auto">
              <a:xfrm>
                <a:off x="3688" y="2260"/>
                <a:ext cx="632" cy="633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62"/>
              <p:cNvSpPr>
                <a:spLocks/>
              </p:cNvSpPr>
              <p:nvPr/>
            </p:nvSpPr>
            <p:spPr bwMode="auto">
              <a:xfrm>
                <a:off x="3688" y="2260"/>
                <a:ext cx="632" cy="633"/>
              </a:xfrm>
              <a:custGeom>
                <a:avLst/>
                <a:gdLst/>
                <a:ahLst/>
                <a:cxnLst>
                  <a:cxn ang="0">
                    <a:pos x="381" y="11"/>
                  </a:cxn>
                  <a:cxn ang="0">
                    <a:pos x="465" y="42"/>
                  </a:cxn>
                  <a:cxn ang="0">
                    <a:pos x="533" y="100"/>
                  </a:cxn>
                  <a:cxn ang="0">
                    <a:pos x="590" y="168"/>
                  </a:cxn>
                  <a:cxn ang="0">
                    <a:pos x="621" y="251"/>
                  </a:cxn>
                  <a:cxn ang="0">
                    <a:pos x="627" y="350"/>
                  </a:cxn>
                  <a:cxn ang="0">
                    <a:pos x="606" y="439"/>
                  </a:cxn>
                  <a:cxn ang="0">
                    <a:pos x="554" y="512"/>
                  </a:cxn>
                  <a:cxn ang="0">
                    <a:pos x="486" y="575"/>
                  </a:cxn>
                  <a:cxn ang="0">
                    <a:pos x="407" y="617"/>
                  </a:cxn>
                  <a:cxn ang="0">
                    <a:pos x="318" y="627"/>
                  </a:cxn>
                  <a:cxn ang="0">
                    <a:pos x="224" y="617"/>
                  </a:cxn>
                  <a:cxn ang="0">
                    <a:pos x="146" y="575"/>
                  </a:cxn>
                  <a:cxn ang="0">
                    <a:pos x="78" y="512"/>
                  </a:cxn>
                  <a:cxn ang="0">
                    <a:pos x="26" y="439"/>
                  </a:cxn>
                  <a:cxn ang="0">
                    <a:pos x="5" y="350"/>
                  </a:cxn>
                  <a:cxn ang="0">
                    <a:pos x="10" y="251"/>
                  </a:cxn>
                  <a:cxn ang="0">
                    <a:pos x="42" y="168"/>
                  </a:cxn>
                  <a:cxn ang="0">
                    <a:pos x="99" y="100"/>
                  </a:cxn>
                  <a:cxn ang="0">
                    <a:pos x="167" y="42"/>
                  </a:cxn>
                  <a:cxn ang="0">
                    <a:pos x="251" y="11"/>
                  </a:cxn>
                  <a:cxn ang="0">
                    <a:pos x="318" y="0"/>
                  </a:cxn>
                  <a:cxn ang="0">
                    <a:pos x="407" y="11"/>
                  </a:cxn>
                  <a:cxn ang="0">
                    <a:pos x="491" y="53"/>
                  </a:cxn>
                  <a:cxn ang="0">
                    <a:pos x="559" y="115"/>
                  </a:cxn>
                  <a:cxn ang="0">
                    <a:pos x="611" y="194"/>
                  </a:cxn>
                  <a:cxn ang="0">
                    <a:pos x="632" y="282"/>
                  </a:cxn>
                  <a:cxn ang="0">
                    <a:pos x="627" y="382"/>
                  </a:cxn>
                  <a:cxn ang="0">
                    <a:pos x="595" y="465"/>
                  </a:cxn>
                  <a:cxn ang="0">
                    <a:pos x="538" y="539"/>
                  </a:cxn>
                  <a:cxn ang="0">
                    <a:pos x="465" y="596"/>
                  </a:cxn>
                  <a:cxn ang="0">
                    <a:pos x="381" y="627"/>
                  </a:cxn>
                  <a:cxn ang="0">
                    <a:pos x="282" y="633"/>
                  </a:cxn>
                  <a:cxn ang="0">
                    <a:pos x="193" y="612"/>
                  </a:cxn>
                  <a:cxn ang="0">
                    <a:pos x="115" y="559"/>
                  </a:cxn>
                  <a:cxn ang="0">
                    <a:pos x="52" y="492"/>
                  </a:cxn>
                  <a:cxn ang="0">
                    <a:pos x="10" y="408"/>
                  </a:cxn>
                  <a:cxn ang="0">
                    <a:pos x="0" y="319"/>
                  </a:cxn>
                  <a:cxn ang="0">
                    <a:pos x="10" y="225"/>
                  </a:cxn>
                  <a:cxn ang="0">
                    <a:pos x="52" y="141"/>
                  </a:cxn>
                  <a:cxn ang="0">
                    <a:pos x="115" y="73"/>
                  </a:cxn>
                  <a:cxn ang="0">
                    <a:pos x="193" y="21"/>
                  </a:cxn>
                  <a:cxn ang="0">
                    <a:pos x="282" y="0"/>
                  </a:cxn>
                </a:cxnLst>
                <a:rect l="0" t="0" r="r" b="b"/>
                <a:pathLst>
                  <a:path w="632" h="633">
                    <a:moveTo>
                      <a:pt x="318" y="5"/>
                    </a:moveTo>
                    <a:lnTo>
                      <a:pt x="350" y="5"/>
                    </a:lnTo>
                    <a:lnTo>
                      <a:pt x="381" y="11"/>
                    </a:lnTo>
                    <a:lnTo>
                      <a:pt x="407" y="16"/>
                    </a:lnTo>
                    <a:lnTo>
                      <a:pt x="439" y="26"/>
                    </a:lnTo>
                    <a:lnTo>
                      <a:pt x="465" y="42"/>
                    </a:lnTo>
                    <a:lnTo>
                      <a:pt x="486" y="58"/>
                    </a:lnTo>
                    <a:lnTo>
                      <a:pt x="512" y="79"/>
                    </a:lnTo>
                    <a:lnTo>
                      <a:pt x="533" y="100"/>
                    </a:lnTo>
                    <a:lnTo>
                      <a:pt x="554" y="120"/>
                    </a:lnTo>
                    <a:lnTo>
                      <a:pt x="574" y="147"/>
                    </a:lnTo>
                    <a:lnTo>
                      <a:pt x="590" y="168"/>
                    </a:lnTo>
                    <a:lnTo>
                      <a:pt x="606" y="194"/>
                    </a:lnTo>
                    <a:lnTo>
                      <a:pt x="616" y="225"/>
                    </a:lnTo>
                    <a:lnTo>
                      <a:pt x="621" y="251"/>
                    </a:lnTo>
                    <a:lnTo>
                      <a:pt x="627" y="282"/>
                    </a:lnTo>
                    <a:lnTo>
                      <a:pt x="627" y="319"/>
                    </a:lnTo>
                    <a:lnTo>
                      <a:pt x="627" y="350"/>
                    </a:lnTo>
                    <a:lnTo>
                      <a:pt x="621" y="382"/>
                    </a:lnTo>
                    <a:lnTo>
                      <a:pt x="616" y="408"/>
                    </a:lnTo>
                    <a:lnTo>
                      <a:pt x="606" y="439"/>
                    </a:lnTo>
                    <a:lnTo>
                      <a:pt x="590" y="465"/>
                    </a:lnTo>
                    <a:lnTo>
                      <a:pt x="574" y="486"/>
                    </a:lnTo>
                    <a:lnTo>
                      <a:pt x="554" y="512"/>
                    </a:lnTo>
                    <a:lnTo>
                      <a:pt x="533" y="533"/>
                    </a:lnTo>
                    <a:lnTo>
                      <a:pt x="512" y="554"/>
                    </a:lnTo>
                    <a:lnTo>
                      <a:pt x="486" y="575"/>
                    </a:lnTo>
                    <a:lnTo>
                      <a:pt x="465" y="591"/>
                    </a:lnTo>
                    <a:lnTo>
                      <a:pt x="439" y="607"/>
                    </a:lnTo>
                    <a:lnTo>
                      <a:pt x="407" y="617"/>
                    </a:lnTo>
                    <a:lnTo>
                      <a:pt x="381" y="622"/>
                    </a:lnTo>
                    <a:lnTo>
                      <a:pt x="350" y="627"/>
                    </a:lnTo>
                    <a:lnTo>
                      <a:pt x="318" y="627"/>
                    </a:lnTo>
                    <a:lnTo>
                      <a:pt x="282" y="627"/>
                    </a:lnTo>
                    <a:lnTo>
                      <a:pt x="251" y="622"/>
                    </a:lnTo>
                    <a:lnTo>
                      <a:pt x="224" y="617"/>
                    </a:lnTo>
                    <a:lnTo>
                      <a:pt x="193" y="607"/>
                    </a:lnTo>
                    <a:lnTo>
                      <a:pt x="167" y="591"/>
                    </a:lnTo>
                    <a:lnTo>
                      <a:pt x="146" y="575"/>
                    </a:lnTo>
                    <a:lnTo>
                      <a:pt x="120" y="554"/>
                    </a:lnTo>
                    <a:lnTo>
                      <a:pt x="99" y="533"/>
                    </a:lnTo>
                    <a:lnTo>
                      <a:pt x="78" y="512"/>
                    </a:lnTo>
                    <a:lnTo>
                      <a:pt x="57" y="486"/>
                    </a:lnTo>
                    <a:lnTo>
                      <a:pt x="42" y="465"/>
                    </a:lnTo>
                    <a:lnTo>
                      <a:pt x="26" y="439"/>
                    </a:lnTo>
                    <a:lnTo>
                      <a:pt x="15" y="408"/>
                    </a:lnTo>
                    <a:lnTo>
                      <a:pt x="10" y="382"/>
                    </a:lnTo>
                    <a:lnTo>
                      <a:pt x="5" y="350"/>
                    </a:lnTo>
                    <a:lnTo>
                      <a:pt x="5" y="319"/>
                    </a:lnTo>
                    <a:lnTo>
                      <a:pt x="5" y="282"/>
                    </a:lnTo>
                    <a:lnTo>
                      <a:pt x="10" y="251"/>
                    </a:lnTo>
                    <a:lnTo>
                      <a:pt x="15" y="225"/>
                    </a:lnTo>
                    <a:lnTo>
                      <a:pt x="26" y="194"/>
                    </a:lnTo>
                    <a:lnTo>
                      <a:pt x="42" y="168"/>
                    </a:lnTo>
                    <a:lnTo>
                      <a:pt x="57" y="147"/>
                    </a:lnTo>
                    <a:lnTo>
                      <a:pt x="78" y="120"/>
                    </a:lnTo>
                    <a:lnTo>
                      <a:pt x="99" y="100"/>
                    </a:lnTo>
                    <a:lnTo>
                      <a:pt x="120" y="79"/>
                    </a:lnTo>
                    <a:lnTo>
                      <a:pt x="146" y="58"/>
                    </a:lnTo>
                    <a:lnTo>
                      <a:pt x="167" y="42"/>
                    </a:lnTo>
                    <a:lnTo>
                      <a:pt x="193" y="26"/>
                    </a:lnTo>
                    <a:lnTo>
                      <a:pt x="224" y="16"/>
                    </a:lnTo>
                    <a:lnTo>
                      <a:pt x="251" y="11"/>
                    </a:lnTo>
                    <a:lnTo>
                      <a:pt x="282" y="5"/>
                    </a:lnTo>
                    <a:lnTo>
                      <a:pt x="318" y="5"/>
                    </a:lnTo>
                    <a:lnTo>
                      <a:pt x="318" y="0"/>
                    </a:lnTo>
                    <a:lnTo>
                      <a:pt x="350" y="0"/>
                    </a:lnTo>
                    <a:lnTo>
                      <a:pt x="381" y="5"/>
                    </a:lnTo>
                    <a:lnTo>
                      <a:pt x="407" y="11"/>
                    </a:lnTo>
                    <a:lnTo>
                      <a:pt x="439" y="21"/>
                    </a:lnTo>
                    <a:lnTo>
                      <a:pt x="465" y="37"/>
                    </a:lnTo>
                    <a:lnTo>
                      <a:pt x="491" y="53"/>
                    </a:lnTo>
                    <a:lnTo>
                      <a:pt x="517" y="73"/>
                    </a:lnTo>
                    <a:lnTo>
                      <a:pt x="538" y="94"/>
                    </a:lnTo>
                    <a:lnTo>
                      <a:pt x="559" y="115"/>
                    </a:lnTo>
                    <a:lnTo>
                      <a:pt x="580" y="141"/>
                    </a:lnTo>
                    <a:lnTo>
                      <a:pt x="595" y="168"/>
                    </a:lnTo>
                    <a:lnTo>
                      <a:pt x="611" y="194"/>
                    </a:lnTo>
                    <a:lnTo>
                      <a:pt x="621" y="225"/>
                    </a:lnTo>
                    <a:lnTo>
                      <a:pt x="627" y="251"/>
                    </a:lnTo>
                    <a:lnTo>
                      <a:pt x="632" y="282"/>
                    </a:lnTo>
                    <a:lnTo>
                      <a:pt x="632" y="319"/>
                    </a:lnTo>
                    <a:lnTo>
                      <a:pt x="632" y="350"/>
                    </a:lnTo>
                    <a:lnTo>
                      <a:pt x="627" y="382"/>
                    </a:lnTo>
                    <a:lnTo>
                      <a:pt x="621" y="408"/>
                    </a:lnTo>
                    <a:lnTo>
                      <a:pt x="611" y="439"/>
                    </a:lnTo>
                    <a:lnTo>
                      <a:pt x="595" y="465"/>
                    </a:lnTo>
                    <a:lnTo>
                      <a:pt x="580" y="492"/>
                    </a:lnTo>
                    <a:lnTo>
                      <a:pt x="559" y="518"/>
                    </a:lnTo>
                    <a:lnTo>
                      <a:pt x="538" y="539"/>
                    </a:lnTo>
                    <a:lnTo>
                      <a:pt x="517" y="559"/>
                    </a:lnTo>
                    <a:lnTo>
                      <a:pt x="491" y="580"/>
                    </a:lnTo>
                    <a:lnTo>
                      <a:pt x="465" y="596"/>
                    </a:lnTo>
                    <a:lnTo>
                      <a:pt x="439" y="612"/>
                    </a:lnTo>
                    <a:lnTo>
                      <a:pt x="407" y="622"/>
                    </a:lnTo>
                    <a:lnTo>
                      <a:pt x="381" y="627"/>
                    </a:lnTo>
                    <a:lnTo>
                      <a:pt x="350" y="633"/>
                    </a:lnTo>
                    <a:lnTo>
                      <a:pt x="318" y="633"/>
                    </a:lnTo>
                    <a:lnTo>
                      <a:pt x="282" y="633"/>
                    </a:lnTo>
                    <a:lnTo>
                      <a:pt x="251" y="627"/>
                    </a:lnTo>
                    <a:lnTo>
                      <a:pt x="224" y="622"/>
                    </a:lnTo>
                    <a:lnTo>
                      <a:pt x="193" y="612"/>
                    </a:lnTo>
                    <a:lnTo>
                      <a:pt x="167" y="596"/>
                    </a:lnTo>
                    <a:lnTo>
                      <a:pt x="141" y="580"/>
                    </a:lnTo>
                    <a:lnTo>
                      <a:pt x="115" y="559"/>
                    </a:lnTo>
                    <a:lnTo>
                      <a:pt x="94" y="539"/>
                    </a:lnTo>
                    <a:lnTo>
                      <a:pt x="73" y="518"/>
                    </a:lnTo>
                    <a:lnTo>
                      <a:pt x="52" y="492"/>
                    </a:lnTo>
                    <a:lnTo>
                      <a:pt x="36" y="465"/>
                    </a:lnTo>
                    <a:lnTo>
                      <a:pt x="21" y="439"/>
                    </a:lnTo>
                    <a:lnTo>
                      <a:pt x="10" y="408"/>
                    </a:lnTo>
                    <a:lnTo>
                      <a:pt x="5" y="382"/>
                    </a:lnTo>
                    <a:lnTo>
                      <a:pt x="0" y="350"/>
                    </a:lnTo>
                    <a:lnTo>
                      <a:pt x="0" y="319"/>
                    </a:lnTo>
                    <a:lnTo>
                      <a:pt x="0" y="282"/>
                    </a:lnTo>
                    <a:lnTo>
                      <a:pt x="5" y="251"/>
                    </a:lnTo>
                    <a:lnTo>
                      <a:pt x="10" y="225"/>
                    </a:lnTo>
                    <a:lnTo>
                      <a:pt x="21" y="194"/>
                    </a:lnTo>
                    <a:lnTo>
                      <a:pt x="36" y="168"/>
                    </a:lnTo>
                    <a:lnTo>
                      <a:pt x="52" y="141"/>
                    </a:lnTo>
                    <a:lnTo>
                      <a:pt x="73" y="115"/>
                    </a:lnTo>
                    <a:lnTo>
                      <a:pt x="94" y="94"/>
                    </a:lnTo>
                    <a:lnTo>
                      <a:pt x="115" y="73"/>
                    </a:lnTo>
                    <a:lnTo>
                      <a:pt x="141" y="53"/>
                    </a:lnTo>
                    <a:lnTo>
                      <a:pt x="167" y="37"/>
                    </a:lnTo>
                    <a:lnTo>
                      <a:pt x="193" y="21"/>
                    </a:lnTo>
                    <a:lnTo>
                      <a:pt x="224" y="11"/>
                    </a:lnTo>
                    <a:lnTo>
                      <a:pt x="251" y="5"/>
                    </a:lnTo>
                    <a:lnTo>
                      <a:pt x="282" y="0"/>
                    </a:lnTo>
                    <a:lnTo>
                      <a:pt x="318" y="0"/>
                    </a:lnTo>
                    <a:lnTo>
                      <a:pt x="31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Oval 63"/>
              <p:cNvSpPr>
                <a:spLocks noChangeArrowheads="1"/>
              </p:cNvSpPr>
              <p:nvPr/>
            </p:nvSpPr>
            <p:spPr bwMode="auto">
              <a:xfrm>
                <a:off x="3693" y="2292"/>
                <a:ext cx="616" cy="595"/>
              </a:xfrm>
              <a:prstGeom prst="ellipse">
                <a:avLst/>
              </a:pr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Oval 64"/>
              <p:cNvSpPr>
                <a:spLocks noChangeArrowheads="1"/>
              </p:cNvSpPr>
              <p:nvPr/>
            </p:nvSpPr>
            <p:spPr bwMode="auto">
              <a:xfrm>
                <a:off x="3698" y="2276"/>
                <a:ext cx="606" cy="60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65"/>
              <p:cNvSpPr>
                <a:spLocks noChangeArrowheads="1"/>
              </p:cNvSpPr>
              <p:nvPr/>
            </p:nvSpPr>
            <p:spPr bwMode="auto">
              <a:xfrm>
                <a:off x="3719" y="2286"/>
                <a:ext cx="575" cy="575"/>
              </a:xfrm>
              <a:prstGeom prst="ellipse">
                <a:avLst/>
              </a:pr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Oval 66"/>
              <p:cNvSpPr>
                <a:spLocks noChangeArrowheads="1"/>
              </p:cNvSpPr>
              <p:nvPr/>
            </p:nvSpPr>
            <p:spPr bwMode="auto">
              <a:xfrm>
                <a:off x="3724" y="2313"/>
                <a:ext cx="565" cy="548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Oval 67"/>
              <p:cNvSpPr>
                <a:spLocks noChangeArrowheads="1"/>
              </p:cNvSpPr>
              <p:nvPr/>
            </p:nvSpPr>
            <p:spPr bwMode="auto">
              <a:xfrm>
                <a:off x="3724" y="2297"/>
                <a:ext cx="559" cy="55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WordArt 6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88" y="2400"/>
                <a:ext cx="192" cy="30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sz="1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/>
                      </a:outerShdw>
                    </a:effectLst>
                    <a:latin typeface="Times New Roman"/>
                    <a:cs typeface="Times New Roman"/>
                  </a:rPr>
                  <a:t>OK</a:t>
                </a:r>
              </a:p>
            </p:txBody>
          </p:sp>
        </p:grpSp>
        <p:grpSp>
          <p:nvGrpSpPr>
            <p:cNvPr id="199" name="Group 69"/>
            <p:cNvGrpSpPr>
              <a:grpSpLocks/>
            </p:cNvGrpSpPr>
            <p:nvPr/>
          </p:nvGrpSpPr>
          <p:grpSpPr bwMode="auto">
            <a:xfrm>
              <a:off x="1171575" y="4989513"/>
              <a:ext cx="1354138" cy="866775"/>
              <a:chOff x="737" y="2513"/>
              <a:chExt cx="988" cy="694"/>
            </a:xfrm>
          </p:grpSpPr>
          <p:sp>
            <p:nvSpPr>
              <p:cNvPr id="200" name="AutoShape 70"/>
              <p:cNvSpPr>
                <a:spLocks noChangeArrowheads="1"/>
              </p:cNvSpPr>
              <p:nvPr/>
            </p:nvSpPr>
            <p:spPr bwMode="auto">
              <a:xfrm>
                <a:off x="737" y="2513"/>
                <a:ext cx="960" cy="590"/>
              </a:xfrm>
              <a:prstGeom prst="verticalScroll">
                <a:avLst>
                  <a:gd name="adj" fmla="val 12500"/>
                </a:avLst>
              </a:prstGeom>
              <a:solidFill>
                <a:srgbClr val="FFCC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it-IT" sz="800" b="1">
                  <a:solidFill>
                    <a:srgbClr val="000000"/>
                  </a:solidFill>
                  <a:latin typeface="Helvetica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it-IT" sz="800" b="1">
                  <a:solidFill>
                    <a:srgbClr val="000000"/>
                  </a:solidFill>
                  <a:latin typeface="Helvetica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it-IT" sz="800" b="1">
                    <a:solidFill>
                      <a:srgbClr val="000000"/>
                    </a:solidFill>
                    <a:latin typeface="Helvetica" pitchFamily="34" charset="0"/>
                  </a:rPr>
                  <a:t>C=IT/O=INFN </a:t>
                </a:r>
                <a:br>
                  <a:rPr lang="it-IT" sz="800" b="1">
                    <a:solidFill>
                      <a:srgbClr val="000000"/>
                    </a:solidFill>
                    <a:latin typeface="Helvetica" pitchFamily="34" charset="0"/>
                  </a:rPr>
                </a:br>
                <a:r>
                  <a:rPr lang="it-IT" sz="800" b="1">
                    <a:solidFill>
                      <a:srgbClr val="000000"/>
                    </a:solidFill>
                    <a:latin typeface="Helvetica" pitchFamily="34" charset="0"/>
                  </a:rPr>
                  <a:t>/L=CNAF</a:t>
                </a:r>
                <a:br>
                  <a:rPr lang="it-IT" sz="800" b="1">
                    <a:solidFill>
                      <a:srgbClr val="000000"/>
                    </a:solidFill>
                    <a:latin typeface="Helvetica" pitchFamily="34" charset="0"/>
                  </a:rPr>
                </a:br>
                <a:r>
                  <a:rPr lang="it-IT" sz="800" b="1">
                    <a:solidFill>
                      <a:srgbClr val="000000"/>
                    </a:solidFill>
                    <a:latin typeface="Helvetica" pitchFamily="34" charset="0"/>
                  </a:rPr>
                  <a:t>/CN=Pinco Palla</a:t>
                </a:r>
                <a:br>
                  <a:rPr lang="it-IT" sz="800" b="1">
                    <a:solidFill>
                      <a:srgbClr val="000000"/>
                    </a:solidFill>
                    <a:latin typeface="Helvetica" pitchFamily="34" charset="0"/>
                  </a:rPr>
                </a:br>
                <a:r>
                  <a:rPr lang="it-IT" sz="800" b="1">
                    <a:solidFill>
                      <a:srgbClr val="000000"/>
                    </a:solidFill>
                    <a:latin typeface="Helvetica" pitchFamily="34" charset="0"/>
                  </a:rPr>
                  <a:t>/CN=proxy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it-IT" sz="900" b="1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it-IT" sz="1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1" name="Group 71"/>
              <p:cNvGrpSpPr>
                <a:grpSpLocks/>
              </p:cNvGrpSpPr>
              <p:nvPr/>
            </p:nvGrpSpPr>
            <p:grpSpPr bwMode="auto">
              <a:xfrm>
                <a:off x="1279" y="2579"/>
                <a:ext cx="446" cy="628"/>
                <a:chOff x="4001" y="2995"/>
                <a:chExt cx="957" cy="835"/>
              </a:xfrm>
            </p:grpSpPr>
            <p:pic>
              <p:nvPicPr>
                <p:cNvPr id="202" name="Picture 72" descr="j025587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001" y="2995"/>
                  <a:ext cx="957" cy="835"/>
                </a:xfrm>
                <a:prstGeom prst="rect">
                  <a:avLst/>
                </a:prstGeom>
                <a:noFill/>
              </p:spPr>
            </p:pic>
            <p:sp>
              <p:nvSpPr>
                <p:cNvPr id="20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027" y="3045"/>
                  <a:ext cx="759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sz="600" b="1">
                      <a:solidFill>
                        <a:srgbClr val="003366"/>
                      </a:solidFill>
                      <a:latin typeface="Helvetica-Narrow" pitchFamily="34" charset="0"/>
                    </a:rPr>
                    <a:t>VOMS</a:t>
                  </a:r>
                  <a:br>
                    <a:rPr lang="it-IT" sz="600" b="1">
                      <a:solidFill>
                        <a:srgbClr val="003366"/>
                      </a:solidFill>
                      <a:latin typeface="Helvetica-Narrow" pitchFamily="34" charset="0"/>
                    </a:rPr>
                  </a:br>
                  <a:r>
                    <a:rPr lang="it-IT" sz="600" b="1">
                      <a:solidFill>
                        <a:srgbClr val="003366"/>
                      </a:solidFill>
                      <a:latin typeface="Helvetica-Narrow" pitchFamily="34" charset="0"/>
                    </a:rPr>
                    <a:t>pseudo-cert</a:t>
                  </a:r>
                  <a:endParaRPr lang="it-IT" sz="600">
                    <a:solidFill>
                      <a:schemeClr val="tx1"/>
                    </a:solidFill>
                    <a:latin typeface="Helvetica-Narrow" pitchFamily="34" charset="0"/>
                  </a:endParaRPr>
                </a:p>
              </p:txBody>
            </p:sp>
          </p:grpSp>
        </p:grpSp>
        <p:sp>
          <p:nvSpPr>
            <p:cNvPr id="204" name="AutoShape 74"/>
            <p:cNvSpPr>
              <a:spLocks noChangeArrowheads="1"/>
            </p:cNvSpPr>
            <p:nvPr/>
          </p:nvSpPr>
          <p:spPr bwMode="auto">
            <a:xfrm rot="10800000" flipH="1">
              <a:off x="506413" y="4902200"/>
              <a:ext cx="698500" cy="54610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" name="Group 75"/>
            <p:cNvGrpSpPr>
              <a:grpSpLocks/>
            </p:cNvGrpSpPr>
            <p:nvPr/>
          </p:nvGrpSpPr>
          <p:grpSpPr bwMode="auto">
            <a:xfrm>
              <a:off x="941388" y="3995738"/>
              <a:ext cx="1108075" cy="712787"/>
              <a:chOff x="1700" y="2160"/>
              <a:chExt cx="1007" cy="643"/>
            </a:xfrm>
          </p:grpSpPr>
          <p:sp>
            <p:nvSpPr>
              <p:cNvPr id="206" name="Line 76"/>
              <p:cNvSpPr>
                <a:spLocks noChangeShapeType="1"/>
              </p:cNvSpPr>
              <p:nvPr/>
            </p:nvSpPr>
            <p:spPr bwMode="auto">
              <a:xfrm>
                <a:off x="1700" y="2546"/>
                <a:ext cx="1007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" name="Group 77"/>
              <p:cNvGrpSpPr>
                <a:grpSpLocks/>
              </p:cNvGrpSpPr>
              <p:nvPr/>
            </p:nvGrpSpPr>
            <p:grpSpPr bwMode="auto">
              <a:xfrm>
                <a:off x="1973" y="2160"/>
                <a:ext cx="558" cy="643"/>
                <a:chOff x="4001" y="2995"/>
                <a:chExt cx="957" cy="835"/>
              </a:xfrm>
            </p:grpSpPr>
            <p:pic>
              <p:nvPicPr>
                <p:cNvPr id="208" name="Picture 78" descr="j025587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001" y="2995"/>
                  <a:ext cx="957" cy="835"/>
                </a:xfrm>
                <a:prstGeom prst="rect">
                  <a:avLst/>
                </a:prstGeom>
                <a:noFill/>
              </p:spPr>
            </p:pic>
            <p:sp>
              <p:nvSpPr>
                <p:cNvPr id="20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027" y="3045"/>
                  <a:ext cx="759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it-IT" sz="700">
                      <a:solidFill>
                        <a:srgbClr val="003366"/>
                      </a:solidFill>
                      <a:latin typeface="Helvetica-Narrow" pitchFamily="34" charset="0"/>
                    </a:rPr>
                    <a:t>VOMS</a:t>
                  </a:r>
                  <a:br>
                    <a:rPr lang="it-IT" sz="700">
                      <a:solidFill>
                        <a:srgbClr val="003366"/>
                      </a:solidFill>
                      <a:latin typeface="Helvetica-Narrow" pitchFamily="34" charset="0"/>
                    </a:rPr>
                  </a:br>
                  <a:r>
                    <a:rPr lang="it-IT" sz="700">
                      <a:solidFill>
                        <a:srgbClr val="003366"/>
                      </a:solidFill>
                      <a:latin typeface="Helvetica-Narrow" pitchFamily="34" charset="0"/>
                    </a:rPr>
                    <a:t>pseudo-</a:t>
                  </a:r>
                  <a:r>
                    <a:rPr lang="it-IT" sz="700" b="1">
                      <a:solidFill>
                        <a:srgbClr val="003366"/>
                      </a:solidFill>
                      <a:latin typeface="Helvetica-Narrow" pitchFamily="34" charset="0"/>
                    </a:rPr>
                    <a:t>cert</a:t>
                  </a:r>
                  <a:endParaRPr lang="it-IT" sz="700">
                    <a:solidFill>
                      <a:schemeClr val="tx1"/>
                    </a:solidFill>
                    <a:latin typeface="Helvetica-Narrow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Acceptable Credentials on the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2" descr="H:\Home\davidg\EUGridPMA\IGTF\gridpma.org\html\images\igtf-worldstatus-2007-public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1" y="785794"/>
            <a:ext cx="8962375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915400" cy="496730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 Credentials Have A Life Time</a:t>
            </a:r>
          </a:p>
          <a:p>
            <a:pPr lvl="1"/>
            <a:r>
              <a:rPr lang="en-US" dirty="0" smtClean="0"/>
              <a:t>Long lived credentials must be revocable</a:t>
            </a:r>
          </a:p>
          <a:p>
            <a:pPr lvl="1"/>
            <a:r>
              <a:rPr lang="en-US" dirty="0" smtClean="0"/>
              <a:t>Short lived (&lt; 100ks) credentials may be left to expire</a:t>
            </a:r>
          </a:p>
          <a:p>
            <a:pPr>
              <a:buNone/>
            </a:pPr>
            <a:r>
              <a:rPr lang="en-US" dirty="0" smtClean="0"/>
              <a:t>So we get</a:t>
            </a:r>
          </a:p>
          <a:p>
            <a:r>
              <a:rPr lang="en-US" dirty="0" smtClean="0"/>
              <a:t>X.509 identity certificates: </a:t>
            </a:r>
            <a:r>
              <a:rPr lang="en-US" b="1" dirty="0" smtClean="0">
                <a:solidFill>
                  <a:srgbClr val="C00000"/>
                </a:solidFill>
              </a:rPr>
              <a:t>1 year</a:t>
            </a:r>
          </a:p>
          <a:p>
            <a:r>
              <a:rPr lang="en-US" dirty="0" smtClean="0"/>
              <a:t>Proxy credentials: </a:t>
            </a:r>
            <a:r>
              <a:rPr lang="en-US" b="1" dirty="0" smtClean="0">
                <a:solidFill>
                  <a:srgbClr val="C00000"/>
                </a:solidFill>
              </a:rPr>
              <a:t>between 12 and ~24 hours</a:t>
            </a:r>
          </a:p>
          <a:p>
            <a:r>
              <a:rPr lang="en-US" dirty="0" smtClean="0"/>
              <a:t>VOMS attributes: </a:t>
            </a:r>
            <a:r>
              <a:rPr lang="en-US" b="1" dirty="0" smtClean="0">
                <a:solidFill>
                  <a:srgbClr val="C00000"/>
                </a:solidFill>
              </a:rPr>
              <a:t>~ 24 hours</a:t>
            </a:r>
          </a:p>
          <a:p>
            <a:r>
              <a:rPr lang="en-US" dirty="0" smtClean="0"/>
              <a:t>Proxies in a trusted credential store </a:t>
            </a:r>
            <a:r>
              <a:rPr lang="en-US" dirty="0" err="1" smtClean="0"/>
              <a:t>MyProxy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C00000"/>
                </a:solidFill>
              </a:rPr>
              <a:t>1Ms, ~11 days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It seems horribly complicated, but …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en-US" dirty="0" smtClean="0">
                <a:solidFill>
                  <a:srgbClr val="C00000"/>
                </a:solidFill>
              </a:rPr>
              <a:t>… but you get global trust, instead of signing up at 250 sites!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714356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‘Let’s not make the SSH mistake again’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 sites know me (and I them)?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International Grid Trust Federation</a:t>
            </a:r>
          </a:p>
          <a:p>
            <a:r>
              <a:rPr lang="en-GB" dirty="0" smtClean="0"/>
              <a:t>All research grid infrastructures share </a:t>
            </a:r>
            <a:br>
              <a:rPr lang="en-GB" dirty="0" smtClean="0"/>
            </a:br>
            <a:r>
              <a:rPr lang="en-GB" dirty="0" smtClean="0"/>
              <a:t>the same base set of trusted third parties (‘CAs’)</a:t>
            </a:r>
          </a:p>
          <a:p>
            <a:r>
              <a:rPr lang="en-GB" dirty="0" smtClean="0"/>
              <a:t>There is typically one in each country</a:t>
            </a:r>
          </a:p>
          <a:p>
            <a:r>
              <a:rPr lang="en-GB" dirty="0" smtClean="0"/>
              <a:t>The credentials they issue are comparable in quality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3" descr="H:\Home\davidg\EUGridPMA\IGTF\IGTF-logos\IGTF-logo-3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285860"/>
            <a:ext cx="169632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:\Home\davidg\EUGridPMA\Presentations\map-worldstatus-200811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50" y="2973288"/>
            <a:ext cx="7358114" cy="3583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VOs that comply with the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Sites supporting the VO trust the ‘visa’ issued</a:t>
            </a:r>
          </a:p>
          <a:p>
            <a:r>
              <a:rPr lang="en-US" dirty="0" smtClean="0"/>
              <a:t>Trust anchor available to all sites from the trusted source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VO </a:t>
            </a:r>
            <a:r>
              <a:rPr lang="en-US" i="1" dirty="0" smtClean="0">
                <a:solidFill>
                  <a:srgbClr val="C00000"/>
                </a:solidFill>
              </a:rPr>
              <a:t>manager</a:t>
            </a:r>
            <a:r>
              <a:rPr lang="en-US" dirty="0" smtClean="0">
                <a:solidFill>
                  <a:srgbClr val="C00000"/>
                </a:solidFill>
              </a:rPr>
              <a:t> is responsible for adding and removing users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i="1" dirty="0" smtClean="0"/>
              <a:t>subject to the VO management policy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699380"/>
            <a:ext cx="5948376" cy="362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6301760"/>
            <a:ext cx="821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EGEE Operations Portal: http://cic.gridops.org/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i="1" dirty="0" smtClean="0"/>
              <a:t>Grid Security and Authentication</a:t>
            </a:r>
            <a:endParaRPr lang="en-US" sz="2400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4508500"/>
            <a:ext cx="6400800" cy="1752600"/>
          </a:xfrm>
        </p:spPr>
        <p:txBody>
          <a:bodyPr/>
          <a:lstStyle/>
          <a:p>
            <a:r>
              <a:rPr lang="en-US" smtClean="0">
                <a:solidFill>
                  <a:srgbClr val="A50021"/>
                </a:solidFill>
              </a:rPr>
              <a:t>David Groep</a:t>
            </a:r>
          </a:p>
          <a:p>
            <a:r>
              <a:rPr lang="en-US" i="1" smtClean="0"/>
              <a:t>Physics Data Processing group</a:t>
            </a:r>
            <a:r>
              <a:rPr lang="en-US" smtClean="0"/>
              <a:t> Nikhef</a:t>
            </a:r>
            <a:endParaRPr lang="en-US" i="1" smtClean="0"/>
          </a:p>
        </p:txBody>
      </p:sp>
      <p:pic>
        <p:nvPicPr>
          <p:cNvPr id="4100" name="Picture 7" descr="NIKH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5286375"/>
            <a:ext cx="1152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where does that leave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Is the grid safe? You never know …</a:t>
            </a:r>
          </a:p>
          <a:p>
            <a:pPr lvl="1"/>
            <a:r>
              <a:rPr lang="en-US" dirty="0" smtClean="0"/>
              <a:t>Strong authentication of users and resources by certificates</a:t>
            </a:r>
          </a:p>
          <a:p>
            <a:pPr lvl="1"/>
            <a:r>
              <a:rPr lang="en-US" dirty="0" smtClean="0"/>
              <a:t>Exposure is time-limited and revocable</a:t>
            </a:r>
          </a:p>
          <a:p>
            <a:pPr lvl="1"/>
            <a:r>
              <a:rPr lang="en-US" dirty="0" smtClean="0"/>
              <a:t>Community membership via secured ‘visa’ </a:t>
            </a:r>
          </a:p>
          <a:p>
            <a:pPr lvl="1"/>
            <a:r>
              <a:rPr lang="en-US" dirty="0" smtClean="0"/>
              <a:t>Encrypted and integrity-protected communications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Grid and sites subject to policies, with data protection taken seriously, </a:t>
            </a:r>
            <a:br>
              <a:rPr lang="en-US" dirty="0" smtClean="0"/>
            </a:br>
            <a:r>
              <a:rPr lang="en-US" dirty="0" smtClean="0"/>
              <a:t>commensurate with the open, scientific nature of the infrastructure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vulnerability and risk assessment process to work on the software</a:t>
            </a:r>
          </a:p>
          <a:p>
            <a:pPr lvl="1"/>
            <a:r>
              <a:rPr lang="en-US" dirty="0" smtClean="0"/>
              <a:t>Auditing and incident response teams across Europe and the Grids</a:t>
            </a:r>
          </a:p>
          <a:p>
            <a:pPr lvl="1">
              <a:buNone/>
            </a:pPr>
            <a:r>
              <a:rPr lang="en-US" dirty="0" smtClean="0"/>
              <a:t>And you now know more-or-less how this works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But, as always, it remains a matter of </a:t>
            </a:r>
            <a:r>
              <a:rPr lang="en-US" b="1" i="1" dirty="0" smtClean="0">
                <a:solidFill>
                  <a:srgbClr val="C00000"/>
                </a:solidFill>
              </a:rPr>
              <a:t>trust</a:t>
            </a:r>
            <a:r>
              <a:rPr lang="en-US" b="1" dirty="0" smtClean="0">
                <a:solidFill>
                  <a:srgbClr val="C00000"/>
                </a:solidFill>
              </a:rPr>
              <a:t> 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Stakkato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46736" cy="47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357290" y="6357958"/>
            <a:ext cx="7786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 and info: Leif Nixon, NSC, </a:t>
            </a:r>
            <a:r>
              <a:rPr lang="en-US" sz="1400" dirty="0" err="1" smtClean="0">
                <a:solidFill>
                  <a:srgbClr val="C00000"/>
                </a:solidFill>
              </a:rPr>
              <a:t>Linköping</a:t>
            </a:r>
            <a:r>
              <a:rPr lang="en-US" sz="1400" dirty="0" smtClean="0">
                <a:solidFill>
                  <a:srgbClr val="C00000"/>
                </a:solidFill>
              </a:rPr>
              <a:t> – CCGrid06 key note “The </a:t>
            </a:r>
            <a:r>
              <a:rPr lang="en-US" sz="1400" dirty="0" err="1" smtClean="0">
                <a:solidFill>
                  <a:srgbClr val="C00000"/>
                </a:solidFill>
              </a:rPr>
              <a:t>Stakkato</a:t>
            </a:r>
            <a:r>
              <a:rPr lang="en-US" sz="1400" dirty="0" smtClean="0">
                <a:solidFill>
                  <a:srgbClr val="C00000"/>
                </a:solidFill>
              </a:rPr>
              <a:t> Intrusions”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Then, in 2007 and February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54578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00108"/>
            <a:ext cx="56959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Random</a:t>
            </a:r>
            <a:r>
              <a:rPr lang="en-US" dirty="0" smtClean="0"/>
              <a:t>:</a:t>
            </a:r>
            <a:r>
              <a:rPr lang="en-US" dirty="0" smtClean="0"/>
              <a:t> 3, 3, 3, 3, 3, 3, 3, 3, 3, 3, 3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1487"/>
            <a:ext cx="8763000" cy="48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2594" y="4986358"/>
            <a:ext cx="381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57290" y="6357958"/>
            <a:ext cx="7786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http://xkcd.com/221/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6000768"/>
            <a:ext cx="451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Only 163840 possible </a:t>
            </a:r>
            <a:r>
              <a:rPr lang="en-US" i="1" dirty="0" err="1" smtClean="0"/>
              <a:t>ssh</a:t>
            </a:r>
            <a:r>
              <a:rPr lang="en-US" i="1" dirty="0" smtClean="0"/>
              <a:t> keys!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86058"/>
            <a:ext cx="8763000" cy="571504"/>
          </a:xfrm>
        </p:spPr>
        <p:txBody>
          <a:bodyPr/>
          <a:lstStyle/>
          <a:p>
            <a:pPr algn="ctr">
              <a:buNone/>
            </a:pPr>
            <a:r>
              <a:rPr lang="en-US" sz="3200" i="1" dirty="0" smtClean="0"/>
              <a:t>‘XXXX-CERT-20080805’</a:t>
            </a:r>
            <a:endParaRPr lang="en-US" sz="3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Zombies for Sale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617200"/>
            <a:ext cx="6072230" cy="598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215074" y="857232"/>
            <a:ext cx="2928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 for 1000 infected consumer computers: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AU: 	US$ 300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US: 	US$ 110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NL: 	US$ 100</a:t>
            </a:r>
          </a:p>
          <a:p>
            <a:endParaRPr lang="en-US" dirty="0"/>
          </a:p>
          <a:p>
            <a:r>
              <a:rPr lang="en-US" sz="2000" i="1" dirty="0" smtClean="0"/>
              <a:t>And grid systems are better connected than </a:t>
            </a:r>
            <a:r>
              <a:rPr lang="en-US" sz="2000" i="1" dirty="0" err="1" smtClean="0"/>
              <a:t>xDSL</a:t>
            </a:r>
            <a:r>
              <a:rPr lang="en-US" sz="2000" i="1" dirty="0" smtClean="0"/>
              <a:t> systems, so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28" y="6264198"/>
            <a:ext cx="77152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C00000"/>
                </a:solidFill>
              </a:rPr>
              <a:t>http://</a:t>
            </a:r>
            <a:r>
              <a:rPr lang="en-US" sz="1600" dirty="0" smtClean="0">
                <a:solidFill>
                  <a:srgbClr val="C00000"/>
                </a:solidFill>
              </a:rPr>
              <a:t>rbnexploit.blogspot.com/2007/11/rbn-76-service-team-loads-cc-and-their.html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38080"/>
            <a:ext cx="7223125" cy="533400"/>
          </a:xfrm>
        </p:spPr>
        <p:txBody>
          <a:bodyPr/>
          <a:lstStyle/>
          <a:p>
            <a:r>
              <a:rPr lang="en-US" dirty="0" smtClean="0"/>
              <a:t>Incidents involving EGEE sites </a:t>
            </a:r>
            <a:br>
              <a:rPr lang="en-US" dirty="0" smtClean="0"/>
            </a:br>
            <a:r>
              <a:rPr lang="en-US" sz="1800" dirty="0" smtClean="0"/>
              <a:t>(per 3/2008 and extrapolated)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2008-11-13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F195-68A1-49FA-A5F0-E4BBDE54543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956" y="785813"/>
            <a:ext cx="87950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 bwMode="auto">
          <a:xfrm>
            <a:off x="2571736" y="1255381"/>
            <a:ext cx="6010275" cy="5562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00100" y="6366711"/>
            <a:ext cx="8215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C00000"/>
                </a:solidFill>
              </a:rPr>
              <a:t>Romain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Wartel</a:t>
            </a:r>
            <a:r>
              <a:rPr lang="en-US" sz="1200" dirty="0" smtClean="0">
                <a:solidFill>
                  <a:srgbClr val="C00000"/>
                </a:solidFill>
              </a:rPr>
              <a:t>, CERN and OSCT; http://romain.wartel.net/talks/20080409Wartel-short.pdf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2166" y="4214818"/>
            <a:ext cx="30718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B519A"/>
                </a:solidFill>
              </a:rPr>
              <a:t>Most incidents are </a:t>
            </a:r>
            <a:r>
              <a:rPr lang="en-US" sz="2000" i="1" dirty="0" smtClean="0">
                <a:solidFill>
                  <a:srgbClr val="2B519A"/>
                </a:solidFill>
              </a:rPr>
              <a:t>not</a:t>
            </a:r>
            <a:r>
              <a:rPr lang="en-US" sz="2000" dirty="0" smtClean="0">
                <a:solidFill>
                  <a:srgbClr val="2B519A"/>
                </a:solidFill>
              </a:rPr>
              <a:t> malicious users, but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2B519A"/>
                </a:solidFill>
              </a:rPr>
              <a:t> </a:t>
            </a:r>
            <a:r>
              <a:rPr lang="en-US" sz="2000" dirty="0" smtClean="0">
                <a:solidFill>
                  <a:srgbClr val="2B519A"/>
                </a:solidFill>
              </a:rPr>
              <a:t>stolen credentials</a:t>
            </a:r>
            <a:br>
              <a:rPr lang="en-US" sz="2000" dirty="0" smtClean="0">
                <a:solidFill>
                  <a:srgbClr val="2B519A"/>
                </a:solidFill>
              </a:rPr>
            </a:br>
            <a:r>
              <a:rPr lang="en-US" sz="2000" i="1" dirty="0" smtClean="0">
                <a:solidFill>
                  <a:srgbClr val="2B519A"/>
                </a:solidFill>
              </a:rPr>
              <a:t>  plus a local exploit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B519A"/>
                </a:solidFill>
              </a:rPr>
              <a:t> remote exploits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-25000"/>
          </a:blip>
          <a:srcRect/>
          <a:stretch>
            <a:fillRect/>
          </a:stretch>
        </p:blipFill>
        <p:spPr bwMode="auto">
          <a:xfrm>
            <a:off x="-1" y="-24"/>
            <a:ext cx="9144001" cy="659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2008-11-13</a:t>
            </a:r>
            <a:endParaRPr lang="en-US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Grid Security and Authentication</a:t>
            </a:r>
            <a:endParaRPr lang="en-US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E987B4-677A-40DF-B8CA-896EA9CB6257}" type="slidenum">
              <a:rPr lang="en-US"/>
              <a:pPr/>
              <a:t>9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Weakness</a:t>
            </a:r>
            <a:endParaRPr lang="en-US" sz="2400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rgbClr val="A50021"/>
                </a:solidFill>
              </a:rPr>
              <a:t>But What About Containment?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7752" y="2428868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do not expire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cannot be revoked</a:t>
            </a:r>
          </a:p>
        </p:txBody>
      </p:sp>
      <p:sp>
        <p:nvSpPr>
          <p:cNvPr id="9" name="Rectangle 8"/>
          <p:cNvSpPr/>
          <p:nvPr/>
        </p:nvSpPr>
        <p:spPr>
          <a:xfrm>
            <a:off x="4857752" y="1928802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Oops … </a:t>
            </a:r>
            <a:r>
              <a:rPr lang="en-US" sz="28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ssh</a:t>
            </a:r>
            <a:r>
              <a:rPr lang="en-US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khef-PDP-only-2008">
  <a:themeElements>
    <a:clrScheme name="nikhef-pdp-dg-templ-2006-II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ikhef-pdp-dg-templ-2006-I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ikhef-pdp-dg-templ-2006-I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khef-pdp-dg-templ-2006-I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khef-pdp-dg-templ-2006-I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khef-pdp-dg-templ-2006-I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khef-pdp-dg-templ-2006-I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khef-pdp-dg-templ-2006-I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khef-pdp-dg-templ-2006-I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ikhef-pdp-dg-templ-2006-II">
  <a:themeElements>
    <a:clrScheme name="1_nikhef-pdp-dg-templ-2006-II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nikhef-pdp-dg-templ-2006-I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ikhef-pdp-dg-templ-2006-I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ikhef-pdp-dg-templ-2006-I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khef-pdp-dg-templ-2006-I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khef-pdp-dg-templ-2006-I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khef-pdp-dg-templ-2006-I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khef-pdp-dg-templ-2006-I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khef-pdp-dg-templ-2006-I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Nikhef-PDP-only-2008</Template>
  <TotalTime>3046</TotalTime>
  <Words>855</Words>
  <Application>Microsoft PowerPoint</Application>
  <PresentationFormat>On-screen Show (4:3)</PresentationFormat>
  <Paragraphs>234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Nikhef-PDP-only-2008</vt:lpstr>
      <vt:lpstr>1_nikhef-pdp-dg-templ-2006-II</vt:lpstr>
      <vt:lpstr>\</vt:lpstr>
      <vt:lpstr>Grid Security and Authentication</vt:lpstr>
      <vt:lpstr>Stakkato</vt:lpstr>
      <vt:lpstr>Then, in 2007 and February …</vt:lpstr>
      <vt:lpstr>Is It Random: 3, 3, 3, 3, 3, 3, 3, 3, 3, 3, 3</vt:lpstr>
      <vt:lpstr>More ssh</vt:lpstr>
      <vt:lpstr>Zombies for Sale</vt:lpstr>
      <vt:lpstr>Incidents involving EGEE sites  (per 3/2008 and extrapolated)</vt:lpstr>
      <vt:lpstr>Weakness</vt:lpstr>
      <vt:lpstr>Security And Availability For All Involved</vt:lpstr>
      <vt:lpstr>Security and Availability</vt:lpstr>
      <vt:lpstr>Security Policies</vt:lpstr>
      <vt:lpstr>Grid Acceptable Use Policy</vt:lpstr>
      <vt:lpstr>But Who Are You, and Why?</vt:lpstr>
      <vt:lpstr>Grid By Proxy</vt:lpstr>
      <vt:lpstr>Attached to your passport are ‘Visa’</vt:lpstr>
      <vt:lpstr>Acceptable Credentials on the Grid</vt:lpstr>
      <vt:lpstr>How do the sites know me (and I them)?</vt:lpstr>
      <vt:lpstr>VOs that comply with the Policy</vt:lpstr>
      <vt:lpstr>So, where does that leave us?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 Security and Authentication</dc:title>
  <dc:creator>davidg</dc:creator>
  <cp:lastModifiedBy>davidg</cp:lastModifiedBy>
  <cp:revision>18</cp:revision>
  <dcterms:created xsi:type="dcterms:W3CDTF">2008-11-11T12:19:42Z</dcterms:created>
  <dcterms:modified xsi:type="dcterms:W3CDTF">2008-11-13T15:06:35Z</dcterms:modified>
</cp:coreProperties>
</file>