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2"/>
  </p:sldMasterIdLst>
  <p:notesMasterIdLst>
    <p:notesMasterId r:id="rId39"/>
  </p:notesMasterIdLst>
  <p:handoutMasterIdLst>
    <p:handoutMasterId r:id="rId40"/>
  </p:handoutMasterIdLst>
  <p:sldIdLst>
    <p:sldId id="256" r:id="rId3"/>
    <p:sldId id="258" r:id="rId4"/>
    <p:sldId id="259" r:id="rId5"/>
    <p:sldId id="260" r:id="rId6"/>
    <p:sldId id="261" r:id="rId7"/>
    <p:sldId id="262" r:id="rId8"/>
    <p:sldId id="264" r:id="rId9"/>
    <p:sldId id="295" r:id="rId10"/>
    <p:sldId id="263" r:id="rId11"/>
    <p:sldId id="265" r:id="rId12"/>
    <p:sldId id="296" r:id="rId13"/>
    <p:sldId id="267" r:id="rId14"/>
    <p:sldId id="268" r:id="rId15"/>
    <p:sldId id="269" r:id="rId16"/>
    <p:sldId id="272" r:id="rId17"/>
    <p:sldId id="270" r:id="rId18"/>
    <p:sldId id="273" r:id="rId19"/>
    <p:sldId id="274" r:id="rId20"/>
    <p:sldId id="294" r:id="rId21"/>
    <p:sldId id="277" r:id="rId22"/>
    <p:sldId id="278" r:id="rId23"/>
    <p:sldId id="279" r:id="rId24"/>
    <p:sldId id="280" r:id="rId25"/>
    <p:sldId id="281" r:id="rId26"/>
    <p:sldId id="282" r:id="rId27"/>
    <p:sldId id="300" r:id="rId28"/>
    <p:sldId id="284" r:id="rId29"/>
    <p:sldId id="283" r:id="rId30"/>
    <p:sldId id="285" r:id="rId31"/>
    <p:sldId id="287" r:id="rId32"/>
    <p:sldId id="293" r:id="rId33"/>
    <p:sldId id="299" r:id="rId34"/>
    <p:sldId id="289" r:id="rId35"/>
    <p:sldId id="286" r:id="rId36"/>
    <p:sldId id="291" r:id="rId37"/>
    <p:sldId id="301" r:id="rId38"/>
  </p:sldIdLst>
  <p:sldSz cx="9144000" cy="6858000" type="screen4x3"/>
  <p:notesSz cx="9874250" cy="679767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990000"/>
    <a:srgbClr val="00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69" autoAdjust="0"/>
    <p:restoredTop sz="87048" autoAdjust="0"/>
  </p:normalViewPr>
  <p:slideViewPr>
    <p:cSldViewPr>
      <p:cViewPr varScale="1">
        <p:scale>
          <a:sx n="65" d="100"/>
          <a:sy n="65" d="100"/>
        </p:scale>
        <p:origin x="-9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2868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9918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92027" y="1"/>
            <a:ext cx="4279918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0C4A3919-05FA-4948-9698-006D5DE96FD6}" type="datetimeFigureOut">
              <a:rPr lang="en-GB"/>
              <a:pPr>
                <a:defRPr/>
              </a:pPr>
              <a:t>14/05/2011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379"/>
            <a:ext cx="4279918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92027" y="6456379"/>
            <a:ext cx="4279918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3BF3FB11-64C8-45FF-9361-A12776D44A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9918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2027" y="1"/>
            <a:ext cx="4279918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600B832-3BAE-40D1-A71E-031E11C1856E}" type="datetimeFigureOut">
              <a:rPr lang="en-US"/>
              <a:pPr>
                <a:defRPr/>
              </a:pPr>
              <a:t>2011-05-14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36913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6966" y="3229277"/>
            <a:ext cx="7900322" cy="3058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379"/>
            <a:ext cx="4279918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2027" y="6456379"/>
            <a:ext cx="4279918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C587BB4-7E55-4C2A-80D0-34EC40CE7C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CC3207-1114-4DAC-AAB8-3C804B11DB8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Home\davidg\Template\Logos\fom-mini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363" y="333375"/>
            <a:ext cx="5048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Placeholder 4" descr="pdpbw.wm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3" y="841375"/>
            <a:ext cx="455612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62181-72B4-4BE8-84DA-629A9A8E39C6}" type="datetimeFigureOut">
              <a:rPr lang="en-US"/>
              <a:pPr>
                <a:defRPr/>
              </a:pPr>
              <a:t>2011-05-14</a:t>
            </a:fld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EEED0-EC39-45DF-A111-A62964FC25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912" cy="1143000"/>
          </a:xfrm>
        </p:spPr>
        <p:txBody>
          <a:bodyPr/>
          <a:lstStyle>
            <a:lvl1pPr algn="ctr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1538" y="1447800"/>
            <a:ext cx="7862912" cy="480060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6C5C1-4F16-4CC8-A951-D003504836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6E4F4-A436-4E34-B584-0CC9C62AFBD9}" type="datetimeFigureOut">
              <a:rPr lang="en-US"/>
              <a:pPr>
                <a:defRPr/>
              </a:pPr>
              <a:t>2011-05-14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2342F-D951-4907-9339-C476FA0B7C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48F90-9186-42AC-9560-958DDC939DB0}" type="datetimeFigureOut">
              <a:rPr lang="en-US"/>
              <a:pPr>
                <a:defRPr/>
              </a:pPr>
              <a:t>2011-05-14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9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538" y="1447800"/>
            <a:ext cx="7862912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F1524-9596-4AD7-9EC6-7BC7D8446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8A1F7-2B21-4DD8-BC36-F75C285BCD42}" type="datetimeFigureOut">
              <a:rPr lang="en-US"/>
              <a:pPr>
                <a:defRPr/>
              </a:pPr>
              <a:t>2011-05-14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5400000">
            <a:off x="721519" y="2156619"/>
            <a:ext cx="4286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solidFill>
                  <a:srgbClr val="FFCC00"/>
                </a:solidFill>
                <a:latin typeface="Franklin Gothic Demi" pitchFamily="34" charset="0"/>
                <a:cs typeface="+mn-cs"/>
              </a:rPr>
              <a:t>&gt;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Sept. 2010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EGI-TF10 NREN-Grids workshop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C9827-203A-491B-8DCD-71C2DCB938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068" y="-14069"/>
            <a:ext cx="9172136" cy="1331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Group 13"/>
          <p:cNvGrpSpPr/>
          <p:nvPr userDrawn="1"/>
        </p:nvGrpSpPr>
        <p:grpSpPr>
          <a:xfrm>
            <a:off x="815957" y="5786454"/>
            <a:ext cx="1963417" cy="500066"/>
            <a:chOff x="815957" y="5786454"/>
            <a:chExt cx="1184275" cy="301625"/>
          </a:xfrm>
        </p:grpSpPr>
        <p:pic>
          <p:nvPicPr>
            <p:cNvPr id="12" name="Picture 2" descr="H:\Home\davidg\Template\Logos\NIKHEF.wmf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5957" y="5786454"/>
              <a:ext cx="684213" cy="30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3" descr="H:\Home\davidg\Template\Logos\pdpbw-small.gif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90657" y="5821379"/>
              <a:ext cx="409575" cy="238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5075E-AB75-42DD-A576-BFD9C73AF1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34569-B6BC-4426-A03A-FDFDEF12EB4F}" type="datetimeFigureOut">
              <a:rPr lang="en-US"/>
              <a:pPr>
                <a:defRPr/>
              </a:pPr>
              <a:t>2011-05-14</a:t>
            </a:fld>
            <a:endParaRPr lang="en-US"/>
          </a:p>
        </p:txBody>
      </p:sp>
      <p:pic>
        <p:nvPicPr>
          <p:cNvPr id="7" name="Picture 5" descr="H:\Home\davidg\BIG\Logo\Logo\BiGGrid-Logo.wm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6237312"/>
            <a:ext cx="756347" cy="560586"/>
          </a:xfrm>
          <a:prstGeom prst="rect">
            <a:avLst/>
          </a:prstGeom>
          <a:noFill/>
        </p:spPr>
      </p:pic>
      <p:pic>
        <p:nvPicPr>
          <p:cNvPr id="8" name="Picture 2" descr="H:\Home\davidg\EGI\Logo\egi-logo-tricolor.gi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0" y="6417338"/>
            <a:ext cx="479324" cy="36654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 bwMode="invGray">
          <a:xfrm>
            <a:off x="2286000" y="285750"/>
            <a:ext cx="71438" cy="5715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Oval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9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6D4C9-9D9C-4E31-8426-2EDA19DF634E}" type="datetimeFigureOut">
              <a:rPr lang="en-US"/>
              <a:pPr>
                <a:defRPr/>
              </a:pPr>
              <a:t>2011-05-14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51099-9F8B-4908-8B2F-68CC64F4E2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274320"/>
            <a:ext cx="7862150" cy="1143000"/>
          </a:xfrm>
        </p:spPr>
        <p:txBody>
          <a:bodyPr/>
          <a:lstStyle>
            <a:lvl1pPr algn="ctr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1538" y="1524000"/>
            <a:ext cx="402167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2018" y="1524000"/>
            <a:ext cx="402167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B6871-BCB5-474A-9628-106D47527A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F006E-CFAD-45BC-9D69-16AE55416F3E}" type="datetimeFigureOut">
              <a:rPr lang="en-US"/>
              <a:pPr>
                <a:defRPr/>
              </a:pPr>
              <a:t>2011-05-14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2938" y="328278"/>
            <a:ext cx="3637622" cy="640080"/>
          </a:xfrm>
          <a:noFill/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049178" y="328278"/>
            <a:ext cx="3637622" cy="640080"/>
          </a:xfrm>
          <a:noFill/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071538" y="969336"/>
            <a:ext cx="3637622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77778" y="969336"/>
            <a:ext cx="3637622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44541-800F-4C37-93D1-FE781E8F2E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F7AD5-E76F-445A-AEDC-CA521E968D09}" type="datetimeFigureOut">
              <a:rPr lang="en-US"/>
              <a:pPr>
                <a:defRPr/>
              </a:pPr>
              <a:t>2011-05-14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274320"/>
            <a:ext cx="7862150" cy="1143000"/>
          </a:xfrm>
        </p:spPr>
        <p:txBody>
          <a:bodyPr/>
          <a:lstStyle>
            <a:lvl1pPr algn="ctr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92504-707C-4E16-96E0-5DA0C08CD8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39D31-780C-4EC8-AB4D-BE159F36992D}" type="datetimeFigureOut">
              <a:rPr lang="en-US"/>
              <a:pPr>
                <a:defRPr/>
              </a:pPr>
              <a:t>2011-05-14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A04D1-827A-4836-9C22-1FB2A6E861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CD264-E296-47E5-AFA1-367478BCB9B6}" type="datetimeFigureOut">
              <a:rPr lang="en-US"/>
              <a:pPr>
                <a:defRPr/>
              </a:pPr>
              <a:t>2011-05-14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216778"/>
            <a:ext cx="3672047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071538" y="1406964"/>
            <a:ext cx="3672047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71538" y="2133600"/>
            <a:ext cx="785818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2F944-2378-435A-AA0D-12FA215373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9CF08-13FF-4B99-8F03-324DDF13DA9E}" type="datetimeFigureOut">
              <a:rPr lang="en-US"/>
              <a:pPr>
                <a:defRPr/>
              </a:pPr>
              <a:t>2011-05-14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/>
          <p:nvPr/>
        </p:nvSpPr>
        <p:spPr>
          <a:xfrm>
            <a:off x="928694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7" name="Flowchart: Process 8"/>
          <p:cNvSpPr/>
          <p:nvPr/>
        </p:nvSpPr>
        <p:spPr>
          <a:xfrm rot="19468671">
            <a:off x="563563" y="954088"/>
            <a:ext cx="685800" cy="204787"/>
          </a:xfrm>
          <a:prstGeom prst="flowChartProcess">
            <a:avLst/>
          </a:prstGeom>
          <a:solidFill>
            <a:schemeClr val="accent3">
              <a:lumMod val="20000"/>
              <a:lumOff val="80000"/>
              <a:alpha val="27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lowchart: Process 9"/>
          <p:cNvSpPr/>
          <p:nvPr/>
        </p:nvSpPr>
        <p:spPr>
          <a:xfrm rot="2103354" flipH="1">
            <a:off x="5143500" y="984250"/>
            <a:ext cx="649288" cy="204788"/>
          </a:xfrm>
          <a:prstGeom prst="flowChartProcess">
            <a:avLst/>
          </a:prstGeom>
          <a:solidFill>
            <a:schemeClr val="accent3">
              <a:lumMod val="20000"/>
              <a:lumOff val="80000"/>
              <a:alpha val="27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Flowchart: Process 10"/>
          <p:cNvSpPr/>
          <p:nvPr/>
        </p:nvSpPr>
        <p:spPr>
          <a:xfrm rot="21222350" flipH="1">
            <a:off x="2857500" y="5581650"/>
            <a:ext cx="649288" cy="204788"/>
          </a:xfrm>
          <a:prstGeom prst="flowChartProcess">
            <a:avLst/>
          </a:prstGeom>
          <a:solidFill>
            <a:schemeClr val="accent3">
              <a:lumMod val="20000"/>
              <a:lumOff val="80000"/>
              <a:alpha val="27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4894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4894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5929313" y="3429000"/>
            <a:ext cx="2714625" cy="228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AC4511F-C569-41B2-BE5A-C7172A81D7B5}" type="datetimeFigureOut">
              <a:rPr lang="en-US"/>
              <a:pPr>
                <a:defRPr/>
              </a:pPr>
              <a:t>2011-05-14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FC4B8F9-F5BF-4E50-9EF6-56BECDB3E9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tile tx="0" ty="57150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214313"/>
            <a:ext cx="9144000" cy="585787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4" name="TextBox 13"/>
          <p:cNvSpPr txBox="1"/>
          <p:nvPr/>
        </p:nvSpPr>
        <p:spPr>
          <a:xfrm>
            <a:off x="0" y="5072063"/>
            <a:ext cx="1562100" cy="104775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C00000"/>
                </a:solidFill>
                <a:latin typeface="+mn-lt"/>
                <a:cs typeface="+mn-cs"/>
              </a:rPr>
              <a:t>David Groep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C00000"/>
                </a:solidFill>
                <a:latin typeface="+mn-lt"/>
                <a:cs typeface="+mn-cs"/>
              </a:rPr>
              <a:t>Nikhef</a:t>
            </a:r>
            <a:br>
              <a:rPr lang="en-US" sz="1200" dirty="0">
                <a:solidFill>
                  <a:srgbClr val="C00000"/>
                </a:solidFill>
                <a:latin typeface="+mn-lt"/>
                <a:cs typeface="+mn-cs"/>
              </a:rPr>
            </a:br>
            <a:r>
              <a:rPr lang="en-US" sz="1200" dirty="0">
                <a:solidFill>
                  <a:srgbClr val="C00000"/>
                </a:solidFill>
                <a:latin typeface="+mn-lt"/>
                <a:cs typeface="+mn-cs"/>
              </a:rPr>
              <a:t>Amsterdam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>
                <a:solidFill>
                  <a:srgbClr val="C00000"/>
                </a:solidFill>
                <a:latin typeface="+mn-lt"/>
                <a:cs typeface="+mn-cs"/>
              </a:rPr>
              <a:t>PDP &amp; Grid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rgbClr val="C00000"/>
              </a:solidFill>
              <a:latin typeface="+mn-lt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072206"/>
            <a:ext cx="9144000" cy="785794"/>
          </a:xfrm>
          <a:prstGeom prst="rect">
            <a:avLst/>
          </a:prstGeom>
          <a:gradFill>
            <a:gsLst>
              <a:gs pos="0">
                <a:srgbClr val="FF0000">
                  <a:alpha val="79000"/>
                </a:srgbClr>
              </a:gs>
              <a:gs pos="50000">
                <a:srgbClr val="FF0000"/>
              </a:gs>
              <a:gs pos="100000">
                <a:srgbClr val="FF0000">
                  <a:alpha val="62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3" name="Picture 12" descr="nikhef_logo.gif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3500" y="6215063"/>
            <a:ext cx="1008063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Isosceles Triangle 12"/>
          <p:cNvSpPr/>
          <p:nvPr/>
        </p:nvSpPr>
        <p:spPr>
          <a:xfrm flipV="1">
            <a:off x="0" y="6072188"/>
            <a:ext cx="9144000" cy="42862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5626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 i="0">
                <a:solidFill>
                  <a:schemeClr val="bg1"/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613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 i="0">
                <a:solidFill>
                  <a:schemeClr val="bg1"/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A84E061-262E-4B15-907E-F8C2C4DDCB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2928938" y="6305550"/>
            <a:ext cx="2633662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 i="0">
                <a:solidFill>
                  <a:schemeClr val="bg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1013DCD-F922-4E51-BD7F-3F04F01A5193}" type="datetimeFigureOut">
              <a:rPr lang="en-US"/>
              <a:pPr>
                <a:defRPr/>
              </a:pPr>
              <a:t>2011-05-14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69975" y="214313"/>
            <a:ext cx="73025" cy="592931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8"/>
          <p:cNvSpPr/>
          <p:nvPr/>
        </p:nvSpPr>
        <p:spPr>
          <a:xfrm>
            <a:off x="1012117" y="1344613"/>
            <a:ext cx="63500" cy="65087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 7"/>
          <p:cNvSpPr/>
          <p:nvPr/>
        </p:nvSpPr>
        <p:spPr>
          <a:xfrm>
            <a:off x="928662" y="1566202"/>
            <a:ext cx="210312" cy="210312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Oval 8"/>
          <p:cNvSpPr/>
          <p:nvPr/>
        </p:nvSpPr>
        <p:spPr>
          <a:xfrm>
            <a:off x="1164517" y="1497013"/>
            <a:ext cx="63500" cy="65087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20" r:id="rId2"/>
    <p:sldLayoutId id="214748373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31" r:id="rId9"/>
    <p:sldLayoutId id="2147483726" r:id="rId10"/>
    <p:sldLayoutId id="2147483727" r:id="rId11"/>
    <p:sldLayoutId id="2147483728" r:id="rId12"/>
    <p:sldLayoutId id="2147483732" r:id="rId13"/>
    <p:sldLayoutId id="2147483733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1" fontAlgn="base" hangingPunct="1">
        <a:spcBef>
          <a:spcPts val="600"/>
        </a:spcBef>
        <a:spcAft>
          <a:spcPct val="0"/>
        </a:spcAft>
        <a:buClr>
          <a:srgbClr val="FF0000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1" fontAlgn="base" hangingPunct="1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1" fontAlgn="base" hangingPunct="1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6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cd-docdb.fnal.gov/cgi-bin/ShowDocument?docid=2952" TargetMode="External"/><Relationship Id="rId2" Type="http://schemas.openxmlformats.org/officeDocument/2006/relationships/hyperlink" Target="http://www.switch.ch/grid/support/documents/xacmlsaml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dms.cern.ch/document/929867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1471612"/>
          </a:xfrm>
        </p:spPr>
        <p:txBody>
          <a:bodyPr>
            <a:noAutofit/>
          </a:bodyPr>
          <a:lstStyle/>
          <a:p>
            <a:r>
              <a:rPr lang="en-US" sz="3300" dirty="0" smtClean="0"/>
              <a:t>Getting Real </a:t>
            </a:r>
            <a:br>
              <a:rPr lang="en-US" sz="3300" dirty="0" smtClean="0"/>
            </a:br>
            <a:r>
              <a:rPr lang="en-US" sz="3300" dirty="0" smtClean="0"/>
              <a:t>about Virtual Collaboration on the Grid</a:t>
            </a:r>
            <a:endParaRPr lang="en-US" sz="3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1925" y="1849438"/>
            <a:ext cx="7407275" cy="1752600"/>
          </a:xfrm>
        </p:spPr>
        <p:txBody>
          <a:bodyPr/>
          <a:lstStyle/>
          <a:p>
            <a:r>
              <a:rPr lang="en-US" i="1" dirty="0" smtClean="0"/>
              <a:t>Technologies for AAI in non-web e-Infrastructures</a:t>
            </a:r>
          </a:p>
          <a:p>
            <a:pPr>
              <a:defRPr/>
            </a:pPr>
            <a:endParaRPr lang="en-US" i="1" dirty="0" smtClean="0"/>
          </a:p>
          <a:p>
            <a:pPr>
              <a:defRPr/>
            </a:pPr>
            <a:r>
              <a:rPr lang="en-US" dirty="0" smtClean="0"/>
              <a:t>TNC 2011</a:t>
            </a:r>
          </a:p>
          <a:p>
            <a:pPr>
              <a:defRPr/>
            </a:pPr>
            <a:r>
              <a:rPr lang="en-US" dirty="0" smtClean="0"/>
              <a:t>David </a:t>
            </a:r>
            <a:r>
              <a:rPr lang="en-US" dirty="0" err="1" smtClean="0"/>
              <a:t>Groep</a:t>
            </a:r>
            <a:endParaRPr lang="en-US" dirty="0"/>
          </a:p>
        </p:txBody>
      </p:sp>
      <p:pic>
        <p:nvPicPr>
          <p:cNvPr id="5124" name="Picture 4" descr="H:\Home\davidg\EGI\Logo\EGI-logo-new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262" y="5124302"/>
            <a:ext cx="691114" cy="564059"/>
          </a:xfrm>
          <a:prstGeom prst="rect">
            <a:avLst/>
          </a:prstGeom>
          <a:noFill/>
        </p:spPr>
      </p:pic>
      <p:pic>
        <p:nvPicPr>
          <p:cNvPr id="5125" name="Picture 5" descr="H:\Home\davidg\BIG\Logo\Logo\BiGGrid-Logo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7719" y="5013176"/>
            <a:ext cx="1072780" cy="848618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5230932"/>
            <a:ext cx="1096405" cy="4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Canonical Grid Scenario</a:t>
            </a:r>
            <a:endParaRPr lang="en-GB" dirty="0"/>
          </a:p>
        </p:txBody>
      </p:sp>
      <p:pic>
        <p:nvPicPr>
          <p:cNvPr id="2050" name="Picture 2" descr="H:\Home\davidg\Projects-misc\NRENGRIDS-TNC\AuthNAuthZchain-TNC-2011042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916832"/>
            <a:ext cx="8043303" cy="39963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Coordinated Identity</a:t>
            </a:r>
            <a:endParaRPr lang="en-GB" dirty="0"/>
          </a:p>
        </p:txBody>
      </p:sp>
      <p:pic>
        <p:nvPicPr>
          <p:cNvPr id="3074" name="Picture 2" descr="H:\Home\davidg\Projects-misc\NRENGRIDS-TNC\common-identifier-VO-si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340768"/>
            <a:ext cx="7128792" cy="50192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Home\davidg\EUGridPMA\Presentations\images\igtf-worldstatus-201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293096"/>
            <a:ext cx="6578472" cy="3168352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66936" y="1412776"/>
            <a:ext cx="7977064" cy="4768850"/>
          </a:xfrm>
        </p:spPr>
        <p:txBody>
          <a:bodyPr/>
          <a:lstStyle/>
          <a:p>
            <a:pPr algn="ctr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‘policy bridge’ infrastructure for authentication:</a:t>
            </a:r>
          </a:p>
          <a:p>
            <a:r>
              <a:rPr lang="en-US" sz="2400" dirty="0" smtClean="0"/>
              <a:t>86 accredited authorities,  54 countries &amp; economic regions</a:t>
            </a:r>
          </a:p>
          <a:p>
            <a:r>
              <a:rPr lang="en-US" sz="2400" dirty="0" smtClean="0"/>
              <a:t>direct relying party (customer) representation (</a:t>
            </a:r>
            <a:r>
              <a:rPr lang="en-US" sz="2400" dirty="0" err="1" smtClean="0"/>
              <a:t>LoA</a:t>
            </a:r>
            <a:r>
              <a:rPr lang="en-US" sz="2400" dirty="0" smtClean="0"/>
              <a:t>!)</a:t>
            </a:r>
          </a:p>
          <a:p>
            <a:r>
              <a:rPr lang="en-US" sz="2400" dirty="0" smtClean="0"/>
              <a:t>from countries and major cross-national </a:t>
            </a:r>
            <a:r>
              <a:rPr lang="en-US" sz="2400" dirty="0" err="1" smtClean="0"/>
              <a:t>organisations</a:t>
            </a:r>
            <a:endParaRPr lang="en-US" sz="2400" dirty="0" smtClean="0"/>
          </a:p>
          <a:p>
            <a:pPr lvl="1"/>
            <a:r>
              <a:rPr lang="en-US" sz="2000" dirty="0" smtClean="0"/>
              <a:t>EGI,  DEISA/PRACE-RI, </a:t>
            </a:r>
            <a:r>
              <a:rPr lang="en-US" sz="2000" dirty="0" err="1" smtClean="0"/>
              <a:t>wLCG</a:t>
            </a:r>
            <a:r>
              <a:rPr lang="en-US" sz="2000" dirty="0" smtClean="0"/>
              <a:t>, TERENA, PRAGMA (</a:t>
            </a:r>
            <a:r>
              <a:rPr lang="en-US" sz="2000" dirty="0" err="1" smtClean="0"/>
              <a:t>APGridPMA</a:t>
            </a:r>
            <a:r>
              <a:rPr lang="en-US" sz="2000" dirty="0" smtClean="0"/>
              <a:t>), </a:t>
            </a:r>
            <a:r>
              <a:rPr lang="en-US" sz="2000" dirty="0" err="1" smtClean="0"/>
              <a:t>Teragrid</a:t>
            </a:r>
            <a:r>
              <a:rPr lang="en-US" sz="2000" dirty="0" smtClean="0"/>
              <a:t> (TAGPMA), Open Science Grid (TAGPMA)</a:t>
            </a:r>
          </a:p>
          <a:p>
            <a:r>
              <a:rPr lang="en-US" sz="2400" dirty="0" smtClean="0"/>
              <a:t>common trust from all production infrastructures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coordinated identity - IGTF</a:t>
            </a:r>
            <a:endParaRPr lang="en-US" dirty="0"/>
          </a:p>
        </p:txBody>
      </p:sp>
      <p:pic>
        <p:nvPicPr>
          <p:cNvPr id="4098" name="Picture 2" descr="H:\Home\davidg\EUGridPMA\IGTF\IGTF-logos\IGTF-logo-150-C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5148039"/>
            <a:ext cx="1428750" cy="657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Authentication Policy Guidelines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619672" y="1204044"/>
            <a:ext cx="7200800" cy="942833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 smtClean="0"/>
              <a:t>IGTF established a single trust fabric, incorporating authorities using different techniques &amp; comparable </a:t>
            </a:r>
            <a:r>
              <a:rPr lang="en-US" sz="2400" dirty="0" err="1" smtClean="0"/>
              <a:t>LoA</a:t>
            </a:r>
            <a:endParaRPr lang="en-US" sz="24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276536" y="2144230"/>
            <a:ext cx="3772471" cy="432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Common Elements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  <a:defRPr/>
            </a:pPr>
            <a:r>
              <a:rPr lang="en-US" sz="2000" i="0" kern="0" dirty="0" smtClean="0">
                <a:solidFill>
                  <a:srgbClr val="000066"/>
                </a:solidFill>
                <a:latin typeface="Trebuchet MS" pitchFamily="34" charset="0"/>
              </a:rPr>
              <a:t>Unique Subject Naming</a:t>
            </a:r>
            <a:br>
              <a:rPr lang="en-US" sz="2000" i="0" kern="0" dirty="0" smtClean="0">
                <a:solidFill>
                  <a:srgbClr val="000066"/>
                </a:solidFill>
                <a:latin typeface="Trebuchet MS" pitchFamily="34" charset="0"/>
              </a:rPr>
            </a:br>
            <a:r>
              <a:rPr lang="en-US" sz="2000" i="1" kern="0" dirty="0" smtClean="0">
                <a:solidFill>
                  <a:srgbClr val="000066"/>
                </a:solidFill>
                <a:latin typeface="Trebuchet MS" pitchFamily="34" charset="0"/>
              </a:rPr>
              <a:t>scoped naming</a:t>
            </a:r>
            <a:endParaRPr lang="en-US" sz="2000" i="0" kern="0" dirty="0" smtClean="0">
              <a:solidFill>
                <a:srgbClr val="000066"/>
              </a:solidFill>
              <a:latin typeface="Trebuchet MS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  <a:defRPr/>
            </a:pPr>
            <a:r>
              <a:rPr lang="en-US" sz="2000" i="0" kern="0" dirty="0" smtClean="0">
                <a:solidFill>
                  <a:srgbClr val="000066"/>
                </a:solidFill>
                <a:latin typeface="Trebuchet MS" pitchFamily="34" charset="0"/>
              </a:rPr>
              <a:t>Identifier Association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Publication &amp; IPR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  <a:defRPr/>
            </a:pPr>
            <a:r>
              <a:rPr lang="en-US" sz="2000" i="0" kern="0" dirty="0" smtClean="0">
                <a:solidFill>
                  <a:srgbClr val="000066"/>
                </a:solidFill>
                <a:latin typeface="Trebuchet MS" pitchFamily="34" charset="0"/>
              </a:rPr>
              <a:t>Contact and</a:t>
            </a:r>
            <a:r>
              <a:rPr lang="en-US" sz="2000" i="0" kern="0" dirty="0">
                <a:solidFill>
                  <a:srgbClr val="000066"/>
                </a:solidFill>
                <a:latin typeface="Trebuchet MS" pitchFamily="34" charset="0"/>
              </a:rPr>
              <a:t/>
            </a:r>
            <a:br>
              <a:rPr lang="en-US" sz="2000" i="0" kern="0" dirty="0">
                <a:solidFill>
                  <a:srgbClr val="000066"/>
                </a:solidFill>
                <a:latin typeface="Trebuchet MS" pitchFamily="34" charset="0"/>
              </a:rPr>
            </a:br>
            <a:r>
              <a:rPr lang="en-US" sz="2000" i="0" kern="0" dirty="0" smtClean="0">
                <a:solidFill>
                  <a:srgbClr val="000066"/>
                </a:solidFill>
                <a:latin typeface="Trebuchet MS" pitchFamily="34" charset="0"/>
              </a:rPr>
              <a:t>incident response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Auditability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264025" y="2132856"/>
            <a:ext cx="3772471" cy="432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Profiles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  <a:defRPr/>
            </a:pPr>
            <a:r>
              <a:rPr lang="en-US" sz="2000" i="0" kern="0" dirty="0" smtClean="0">
                <a:solidFill>
                  <a:srgbClr val="000066"/>
                </a:solidFill>
                <a:latin typeface="Trebuchet MS" pitchFamily="34" charset="0"/>
              </a:rPr>
              <a:t>Classic PKI</a:t>
            </a:r>
          </a:p>
          <a:p>
            <a:pPr marL="800100" lvl="1" indent="-342900" algn="l" eaLnBrk="0" hangingPunct="0">
              <a:spcBef>
                <a:spcPct val="20000"/>
              </a:spcBef>
              <a:buFont typeface="Symbol" pitchFamily="18" charset="2"/>
              <a:buChar char="·"/>
            </a:pPr>
            <a:r>
              <a:rPr lang="en-US" sz="1600" i="0" kern="0" dirty="0" smtClean="0">
                <a:solidFill>
                  <a:srgbClr val="000066"/>
                </a:solidFill>
                <a:latin typeface="Trebuchet MS" pitchFamily="34" charset="0"/>
              </a:rPr>
              <a:t>Real-time vetting</a:t>
            </a:r>
            <a:br>
              <a:rPr lang="en-US" sz="1600" i="0" kern="0" dirty="0" smtClean="0">
                <a:solidFill>
                  <a:srgbClr val="000066"/>
                </a:solidFill>
                <a:latin typeface="Trebuchet MS" pitchFamily="34" charset="0"/>
              </a:rPr>
            </a:br>
            <a:r>
              <a:rPr lang="en-US" sz="1600" i="0" kern="0" dirty="0" smtClean="0">
                <a:solidFill>
                  <a:srgbClr val="000066"/>
                </a:solidFill>
                <a:latin typeface="Trebuchet MS" pitchFamily="34" charset="0"/>
              </a:rPr>
              <a:t>(F2F or TTP)</a:t>
            </a:r>
          </a:p>
          <a:p>
            <a:pPr marL="800100" lvl="1" indent="-342900" algn="l" eaLnBrk="0" hangingPunct="0">
              <a:spcBef>
                <a:spcPct val="20000"/>
              </a:spcBef>
              <a:buFont typeface="Symbol" pitchFamily="18" charset="2"/>
              <a:buChar char="·"/>
            </a:pPr>
            <a:r>
              <a:rPr lang="en-US" sz="1600" i="0" kern="0" dirty="0" smtClean="0">
                <a:solidFill>
                  <a:srgbClr val="000066"/>
                </a:solidFill>
                <a:latin typeface="Trebuchet MS" pitchFamily="34" charset="0"/>
              </a:rPr>
              <a:t>13 months life time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SLCS</a:t>
            </a:r>
          </a:p>
          <a:p>
            <a:pPr marL="800100" lvl="1" indent="-342900" algn="l" eaLnBrk="0" hangingPunct="0">
              <a:spcBef>
                <a:spcPct val="20000"/>
              </a:spcBef>
              <a:buFont typeface="Symbol" pitchFamily="18" charset="2"/>
              <a:buChar char="·"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Existing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IdM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databases</a:t>
            </a:r>
          </a:p>
          <a:p>
            <a:pPr marL="800100" lvl="1" indent="-342900" algn="l" eaLnBrk="0" hangingPunct="0">
              <a:spcBef>
                <a:spcPct val="20000"/>
              </a:spcBef>
              <a:buFont typeface="Symbol" pitchFamily="18" charset="2"/>
              <a:buChar char="·"/>
            </a:pPr>
            <a:r>
              <a:rPr lang="en-US" sz="1600" i="0" kern="0" dirty="0" smtClean="0">
                <a:solidFill>
                  <a:srgbClr val="000066"/>
                </a:solidFill>
                <a:latin typeface="Trebuchet MS" pitchFamily="34" charset="0"/>
              </a:rPr>
              <a:t>100k – 1Ms life time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  <a:defRPr/>
            </a:pPr>
            <a:r>
              <a:rPr lang="en-US" sz="2000" i="0" kern="0" dirty="0" smtClean="0">
                <a:solidFill>
                  <a:srgbClr val="000066"/>
                </a:solidFill>
                <a:latin typeface="Trebuchet MS" pitchFamily="34" charset="0"/>
              </a:rPr>
              <a:t>MICS</a:t>
            </a:r>
          </a:p>
          <a:p>
            <a:pPr marL="800100" lvl="1" indent="-342900" algn="l" eaLnBrk="0" hangingPunct="0">
              <a:spcBef>
                <a:spcPct val="20000"/>
              </a:spcBef>
              <a:buFont typeface="Symbol" pitchFamily="18" charset="2"/>
              <a:buChar char="·"/>
            </a:pP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IdM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Federation with F2F</a:t>
            </a:r>
          </a:p>
          <a:p>
            <a:pPr marL="800100" lvl="1" indent="-342900" algn="l" eaLnBrk="0" hangingPunct="0">
              <a:spcBef>
                <a:spcPct val="20000"/>
              </a:spcBef>
              <a:buFont typeface="Symbol" pitchFamily="18" charset="2"/>
              <a:buChar char="·"/>
            </a:pPr>
            <a:r>
              <a:rPr lang="en-US" sz="1600" kern="0" dirty="0" smtClean="0">
                <a:solidFill>
                  <a:srgbClr val="000066"/>
                </a:solidFill>
                <a:latin typeface="Trebuchet MS" pitchFamily="34" charset="0"/>
              </a:rPr>
              <a:t>managed, revocable, identity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800100" lvl="1" indent="-342900" algn="l" eaLnBrk="0" hangingPunct="0">
              <a:spcBef>
                <a:spcPct val="20000"/>
              </a:spcBef>
              <a:buFont typeface="Symbol" pitchFamily="18" charset="2"/>
              <a:buChar char="·"/>
            </a:pP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13 months max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 rot="16200000" flipH="1">
            <a:off x="3004618" y="4128485"/>
            <a:ext cx="4162568" cy="27295"/>
          </a:xfrm>
          <a:prstGeom prst="line">
            <a:avLst/>
          </a:prstGeom>
          <a:solidFill>
            <a:srgbClr val="66FF99"/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3275856" y="5877272"/>
            <a:ext cx="3661445" cy="341131"/>
          </a:xfrm>
          <a:prstGeom prst="rect">
            <a:avLst/>
          </a:prstGeom>
          <a:solidFill>
            <a:srgbClr val="EAEAEA"/>
          </a:solidFill>
          <a:ln>
            <a:solidFill>
              <a:srgbClr val="00206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990000"/>
                </a:solidFill>
              </a:rPr>
              <a:t>https://www.eugridpma.org/guidelines/</a:t>
            </a:r>
            <a:endParaRPr lang="en-US" sz="1600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Bunch Of Assertions is Not Enough</a:t>
            </a:r>
            <a:endParaRPr lang="en-US" dirty="0"/>
          </a:p>
        </p:txBody>
      </p:sp>
      <p:grpSp>
        <p:nvGrpSpPr>
          <p:cNvPr id="2" name="Group 316"/>
          <p:cNvGrpSpPr/>
          <p:nvPr/>
        </p:nvGrpSpPr>
        <p:grpSpPr>
          <a:xfrm>
            <a:off x="281500" y="1268760"/>
            <a:ext cx="6551200" cy="4176464"/>
            <a:chOff x="281500" y="1268760"/>
            <a:chExt cx="6551200" cy="4176464"/>
          </a:xfrm>
        </p:grpSpPr>
        <p:sp>
          <p:nvSpPr>
            <p:cNvPr id="316" name="Rectangle 315"/>
            <p:cNvSpPr/>
            <p:nvPr/>
          </p:nvSpPr>
          <p:spPr>
            <a:xfrm>
              <a:off x="281500" y="1268760"/>
              <a:ext cx="6480720" cy="41764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2286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314"/>
            <p:cNvGrpSpPr/>
            <p:nvPr/>
          </p:nvGrpSpPr>
          <p:grpSpPr>
            <a:xfrm>
              <a:off x="395536" y="1412776"/>
              <a:ext cx="6437164" cy="4024647"/>
              <a:chOff x="411163" y="1571625"/>
              <a:chExt cx="9013825" cy="5635626"/>
            </a:xfrm>
          </p:grpSpPr>
          <p:grpSp>
            <p:nvGrpSpPr>
              <p:cNvPr id="8" name="Group 2"/>
              <p:cNvGrpSpPr>
                <a:grpSpLocks/>
              </p:cNvGrpSpPr>
              <p:nvPr/>
            </p:nvGrpSpPr>
            <p:grpSpPr bwMode="auto">
              <a:xfrm>
                <a:off x="4341815" y="2335212"/>
                <a:ext cx="1144588" cy="530224"/>
                <a:chOff x="2735" y="1471"/>
                <a:chExt cx="721" cy="334"/>
              </a:xfrm>
            </p:grpSpPr>
            <p:sp>
              <p:nvSpPr>
                <p:cNvPr id="9" name="AutoShape 3"/>
                <p:cNvSpPr>
                  <a:spLocks noChangeArrowheads="1"/>
                </p:cNvSpPr>
                <p:nvPr/>
              </p:nvSpPr>
              <p:spPr bwMode="auto">
                <a:xfrm>
                  <a:off x="2735" y="1527"/>
                  <a:ext cx="721" cy="222"/>
                </a:xfrm>
                <a:prstGeom prst="roundRect">
                  <a:avLst>
                    <a:gd name="adj" fmla="val 449"/>
                  </a:avLst>
                </a:prstGeom>
                <a:solidFill>
                  <a:srgbClr val="8CF4EA"/>
                </a:solidFill>
                <a:ln w="1260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71785" dir="2700000" algn="ctr" rotWithShape="0">
                    <a:srgbClr val="919191">
                      <a:alpha val="0"/>
                    </a:srgbClr>
                  </a:outerShdw>
                </a:effectLst>
              </p:spPr>
              <p:txBody>
                <a:bodyPr wrap="none" anchor="ctr"/>
                <a:lstStyle/>
                <a:p>
                  <a:endParaRPr lang="en-US" sz="1100"/>
                </a:p>
              </p:txBody>
            </p:sp>
            <p:sp>
              <p:nvSpPr>
                <p:cNvPr id="10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2735" y="1471"/>
                  <a:ext cx="721" cy="3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 anchorCtr="1">
                  <a:spAutoFit/>
                </a:bodyPr>
                <a:lstStyle/>
                <a:p>
                  <a:pPr algn="ctr" eaLnBrk="1">
                    <a:lnSpc>
                      <a:spcPct val="93000"/>
                    </a:lnSpc>
                    <a:buClr>
                      <a:srgbClr val="000000"/>
                    </a:buClr>
                    <a:buFont typeface="StarSymbol" charset="0"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en-GB" sz="1100">
                      <a:solidFill>
                        <a:srgbClr val="000000"/>
                      </a:solidFill>
                      <a:ea typeface="Gothic" charset="0"/>
                      <a:cs typeface="Gothic" charset="0"/>
                    </a:rPr>
                    <a:t>SRM-Clien</a:t>
                  </a:r>
                  <a:r>
                    <a:rPr lang="en-GB" sz="1100" b="1">
                      <a:solidFill>
                        <a:srgbClr val="000000"/>
                      </a:solidFill>
                      <a:ea typeface="Gothic" charset="0"/>
                      <a:cs typeface="Gothic" charset="0"/>
                    </a:rPr>
                    <a:t>t</a:t>
                  </a:r>
                </a:p>
              </p:txBody>
            </p:sp>
          </p:grpSp>
          <p:grpSp>
            <p:nvGrpSpPr>
              <p:cNvPr id="11" name="Group 5"/>
              <p:cNvGrpSpPr>
                <a:grpSpLocks/>
              </p:cNvGrpSpPr>
              <p:nvPr/>
            </p:nvGrpSpPr>
            <p:grpSpPr bwMode="auto">
              <a:xfrm>
                <a:off x="585788" y="4106866"/>
                <a:ext cx="1287463" cy="747713"/>
                <a:chOff x="369" y="2587"/>
                <a:chExt cx="811" cy="471"/>
              </a:xfrm>
            </p:grpSpPr>
            <p:sp>
              <p:nvSpPr>
                <p:cNvPr id="12" name="AutoShape 6"/>
                <p:cNvSpPr>
                  <a:spLocks noChangeArrowheads="1"/>
                </p:cNvSpPr>
                <p:nvPr/>
              </p:nvSpPr>
              <p:spPr bwMode="auto">
                <a:xfrm>
                  <a:off x="369" y="2587"/>
                  <a:ext cx="811" cy="471"/>
                </a:xfrm>
                <a:prstGeom prst="roundRect">
                  <a:avLst>
                    <a:gd name="adj" fmla="val 208"/>
                  </a:avLst>
                </a:prstGeom>
                <a:solidFill>
                  <a:srgbClr val="FFCCFF"/>
                </a:solidFill>
                <a:ln w="1260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71785" dir="2700000" algn="ctr" rotWithShape="0">
                    <a:srgbClr val="919191">
                      <a:alpha val="0"/>
                    </a:srgbClr>
                  </a:outerShdw>
                </a:effectLst>
              </p:spPr>
              <p:txBody>
                <a:bodyPr wrap="none" anchor="ctr"/>
                <a:lstStyle/>
                <a:p>
                  <a:endParaRPr lang="en-US" sz="1100"/>
                </a:p>
              </p:txBody>
            </p:sp>
            <p:sp>
              <p:nvSpPr>
                <p:cNvPr id="13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69" y="2655"/>
                  <a:ext cx="811" cy="3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 anchorCtr="1">
                  <a:spAutoFit/>
                </a:bodyPr>
                <a:lstStyle/>
                <a:p>
                  <a:pPr algn="ctr" eaLnBrk="1">
                    <a:lnSpc>
                      <a:spcPct val="93000"/>
                    </a:lnSpc>
                    <a:buClr>
                      <a:srgbClr val="000000"/>
                    </a:buClr>
                    <a:buFont typeface="StarSymbol" charset="0"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en-GB" sz="1100" b="1">
                      <a:solidFill>
                        <a:srgbClr val="000000"/>
                      </a:solidFill>
                      <a:ea typeface="Gothic" charset="0"/>
                      <a:cs typeface="Gothic" charset="0"/>
                    </a:rPr>
                    <a:t>SRM</a:t>
                  </a:r>
                </a:p>
                <a:p>
                  <a:pPr algn="ctr" eaLnBrk="1">
                    <a:lnSpc>
                      <a:spcPct val="94000"/>
                    </a:lnSpc>
                    <a:buClr>
                      <a:srgbClr val="000000"/>
                    </a:buClr>
                    <a:buFont typeface="StarSymbol" charset="0"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endParaRPr lang="en-GB" sz="1100" b="1">
                    <a:solidFill>
                      <a:srgbClr val="000000"/>
                    </a:solidFill>
                    <a:ea typeface="Gothic" charset="0"/>
                    <a:cs typeface="Gothic" charset="0"/>
                  </a:endParaRPr>
                </a:p>
              </p:txBody>
            </p:sp>
          </p:grpSp>
          <p:sp>
            <p:nvSpPr>
              <p:cNvPr id="14" name="Line 8"/>
              <p:cNvSpPr>
                <a:spLocks noChangeShapeType="1"/>
              </p:cNvSpPr>
              <p:nvPr/>
            </p:nvSpPr>
            <p:spPr bwMode="auto">
              <a:xfrm>
                <a:off x="1600200" y="4876800"/>
                <a:ext cx="1588" cy="50958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grpSp>
            <p:nvGrpSpPr>
              <p:cNvPr id="15" name="Group 9"/>
              <p:cNvGrpSpPr>
                <a:grpSpLocks/>
              </p:cNvGrpSpPr>
              <p:nvPr/>
            </p:nvGrpSpPr>
            <p:grpSpPr bwMode="auto">
              <a:xfrm>
                <a:off x="1481138" y="5327650"/>
                <a:ext cx="957262" cy="574675"/>
                <a:chOff x="933" y="3356"/>
                <a:chExt cx="603" cy="362"/>
              </a:xfrm>
            </p:grpSpPr>
            <p:grpSp>
              <p:nvGrpSpPr>
                <p:cNvPr id="16" name="Group 10"/>
                <p:cNvGrpSpPr>
                  <a:grpSpLocks/>
                </p:cNvGrpSpPr>
                <p:nvPr/>
              </p:nvGrpSpPr>
              <p:grpSpPr bwMode="auto">
                <a:xfrm>
                  <a:off x="933" y="3356"/>
                  <a:ext cx="591" cy="363"/>
                  <a:chOff x="933" y="3356"/>
                  <a:chExt cx="591" cy="363"/>
                </a:xfrm>
              </p:grpSpPr>
              <p:sp>
                <p:nvSpPr>
                  <p:cNvPr id="18" name="Freeform 11"/>
                  <p:cNvSpPr>
                    <a:spLocks noChangeArrowheads="1"/>
                  </p:cNvSpPr>
                  <p:nvPr/>
                </p:nvSpPr>
                <p:spPr bwMode="auto">
                  <a:xfrm>
                    <a:off x="933" y="3356"/>
                    <a:ext cx="591" cy="363"/>
                  </a:xfrm>
                  <a:custGeom>
                    <a:avLst/>
                    <a:gdLst/>
                    <a:ahLst/>
                    <a:cxnLst>
                      <a:cxn ang="0">
                        <a:pos x="1304" y="0"/>
                      </a:cxn>
                      <a:cxn ang="0">
                        <a:pos x="0" y="200"/>
                      </a:cxn>
                      <a:cxn ang="0">
                        <a:pos x="0" y="1401"/>
                      </a:cxn>
                      <a:cxn ang="0">
                        <a:pos x="1304" y="1601"/>
                      </a:cxn>
                      <a:cxn ang="0">
                        <a:pos x="2606" y="1401"/>
                      </a:cxn>
                      <a:cxn ang="0">
                        <a:pos x="2606" y="200"/>
                      </a:cxn>
                      <a:cxn ang="0">
                        <a:pos x="1304" y="0"/>
                      </a:cxn>
                      <a:cxn ang="0">
                        <a:pos x="1304" y="0"/>
                      </a:cxn>
                    </a:cxnLst>
                    <a:rect l="0" t="0" r="r" b="b"/>
                    <a:pathLst>
                      <a:path w="2607" h="1602">
                        <a:moveTo>
                          <a:pt x="1304" y="0"/>
                        </a:moveTo>
                        <a:cubicBezTo>
                          <a:pt x="589" y="0"/>
                          <a:pt x="0" y="96"/>
                          <a:pt x="0" y="200"/>
                        </a:cubicBezTo>
                        <a:lnTo>
                          <a:pt x="0" y="1401"/>
                        </a:lnTo>
                        <a:cubicBezTo>
                          <a:pt x="0" y="1507"/>
                          <a:pt x="589" y="1601"/>
                          <a:pt x="1304" y="1601"/>
                        </a:cubicBezTo>
                        <a:cubicBezTo>
                          <a:pt x="2013" y="1601"/>
                          <a:pt x="2606" y="1507"/>
                          <a:pt x="2606" y="1401"/>
                        </a:cubicBezTo>
                        <a:lnTo>
                          <a:pt x="2606" y="200"/>
                        </a:lnTo>
                        <a:cubicBezTo>
                          <a:pt x="2606" y="96"/>
                          <a:pt x="2013" y="0"/>
                          <a:pt x="1304" y="0"/>
                        </a:cubicBezTo>
                        <a:lnTo>
                          <a:pt x="1304" y="0"/>
                        </a:lnTo>
                      </a:path>
                    </a:pathLst>
                  </a:custGeom>
                  <a:solidFill>
                    <a:srgbClr val="CCFFFF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100"/>
                  </a:p>
                </p:txBody>
              </p:sp>
              <p:sp>
                <p:nvSpPr>
                  <p:cNvPr id="19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33" y="3454"/>
                    <a:ext cx="591" cy="16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 anchor="ctr" anchorCtr="1">
                    <a:spAutoFit/>
                  </a:bodyPr>
                  <a:lstStyle/>
                  <a:p>
                    <a:pPr algn="ctr" eaLnBrk="1">
                      <a:lnSpc>
                        <a:spcPct val="93000"/>
                      </a:lnSpc>
                      <a:buClr>
                        <a:srgbClr val="000000"/>
                      </a:buClr>
                      <a:buSzPct val="45000"/>
                      <a:buFont typeface="StarSymbol" charset="0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r>
                      <a:rPr lang="en-GB" sz="1100">
                        <a:solidFill>
                          <a:schemeClr val="tx1"/>
                        </a:solidFill>
                      </a:rPr>
                      <a:t>cache</a:t>
                    </a:r>
                  </a:p>
                </p:txBody>
              </p:sp>
            </p:grpSp>
            <p:sp>
              <p:nvSpPr>
                <p:cNvPr id="17" name="Freeform 13"/>
                <p:cNvSpPr>
                  <a:spLocks noChangeArrowheads="1"/>
                </p:cNvSpPr>
                <p:nvPr/>
              </p:nvSpPr>
              <p:spPr bwMode="auto">
                <a:xfrm>
                  <a:off x="933" y="3356"/>
                  <a:ext cx="604" cy="98"/>
                </a:xfrm>
                <a:custGeom>
                  <a:avLst/>
                  <a:gdLst/>
                  <a:ahLst/>
                  <a:cxnLst>
                    <a:cxn ang="0">
                      <a:pos x="1332" y="0"/>
                    </a:cxn>
                    <a:cxn ang="0">
                      <a:pos x="0" y="206"/>
                    </a:cxn>
                    <a:cxn ang="0">
                      <a:pos x="1332" y="431"/>
                    </a:cxn>
                    <a:cxn ang="0">
                      <a:pos x="2664" y="206"/>
                    </a:cxn>
                    <a:cxn ang="0">
                      <a:pos x="1332" y="0"/>
                    </a:cxn>
                    <a:cxn ang="0">
                      <a:pos x="1332" y="0"/>
                    </a:cxn>
                  </a:cxnLst>
                  <a:rect l="0" t="0" r="r" b="b"/>
                  <a:pathLst>
                    <a:path w="2665" h="432">
                      <a:moveTo>
                        <a:pt x="1332" y="0"/>
                      </a:moveTo>
                      <a:cubicBezTo>
                        <a:pt x="603" y="0"/>
                        <a:pt x="0" y="98"/>
                        <a:pt x="0" y="206"/>
                      </a:cubicBezTo>
                      <a:cubicBezTo>
                        <a:pt x="0" y="333"/>
                        <a:pt x="603" y="431"/>
                        <a:pt x="1332" y="431"/>
                      </a:cubicBezTo>
                      <a:cubicBezTo>
                        <a:pt x="2058" y="431"/>
                        <a:pt x="2664" y="333"/>
                        <a:pt x="2664" y="206"/>
                      </a:cubicBezTo>
                      <a:cubicBezTo>
                        <a:pt x="2664" y="98"/>
                        <a:pt x="2058" y="0"/>
                        <a:pt x="1332" y="0"/>
                      </a:cubicBezTo>
                      <a:lnTo>
                        <a:pt x="1332" y="0"/>
                      </a:lnTo>
                    </a:path>
                  </a:pathLst>
                </a:custGeom>
                <a:solidFill>
                  <a:srgbClr val="DFFFFF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100"/>
                </a:p>
              </p:txBody>
            </p:sp>
          </p:grpSp>
          <p:grpSp>
            <p:nvGrpSpPr>
              <p:cNvPr id="20" name="Group 14"/>
              <p:cNvGrpSpPr>
                <a:grpSpLocks/>
              </p:cNvGrpSpPr>
              <p:nvPr/>
            </p:nvGrpSpPr>
            <p:grpSpPr bwMode="auto">
              <a:xfrm>
                <a:off x="3963986" y="4086228"/>
                <a:ext cx="1174749" cy="744538"/>
                <a:chOff x="2497" y="2574"/>
                <a:chExt cx="740" cy="469"/>
              </a:xfrm>
            </p:grpSpPr>
            <p:sp>
              <p:nvSpPr>
                <p:cNvPr id="21" name="AutoShape 15"/>
                <p:cNvSpPr>
                  <a:spLocks noChangeArrowheads="1"/>
                </p:cNvSpPr>
                <p:nvPr/>
              </p:nvSpPr>
              <p:spPr bwMode="auto">
                <a:xfrm>
                  <a:off x="2497" y="2574"/>
                  <a:ext cx="740" cy="469"/>
                </a:xfrm>
                <a:prstGeom prst="roundRect">
                  <a:avLst>
                    <a:gd name="adj" fmla="val 213"/>
                  </a:avLst>
                </a:prstGeom>
                <a:solidFill>
                  <a:srgbClr val="FFCCFF"/>
                </a:solidFill>
                <a:ln w="1260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71785" dir="2700000" algn="ctr" rotWithShape="0">
                    <a:srgbClr val="919191">
                      <a:alpha val="0"/>
                    </a:srgbClr>
                  </a:outerShdw>
                </a:effectLst>
              </p:spPr>
              <p:txBody>
                <a:bodyPr wrap="none" anchor="ctr"/>
                <a:lstStyle/>
                <a:p>
                  <a:endParaRPr lang="en-US" sz="1100"/>
                </a:p>
              </p:txBody>
            </p:sp>
            <p:sp>
              <p:nvSpPr>
                <p:cNvPr id="22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497" y="2725"/>
                  <a:ext cx="740" cy="1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 anchorCtr="1">
                  <a:spAutoFit/>
                </a:bodyPr>
                <a:lstStyle/>
                <a:p>
                  <a:pPr algn="ctr" eaLnBrk="1">
                    <a:lnSpc>
                      <a:spcPct val="93000"/>
                    </a:lnSpc>
                    <a:buClr>
                      <a:srgbClr val="000000"/>
                    </a:buClr>
                    <a:buSzPct val="45000"/>
                    <a:buFont typeface="StarSymbol" charset="0"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en-GB" sz="1100">
                      <a:solidFill>
                        <a:schemeClr val="tx1"/>
                      </a:solidFill>
                    </a:rPr>
                    <a:t>SRM</a:t>
                  </a:r>
                </a:p>
              </p:txBody>
            </p:sp>
          </p:grpSp>
          <p:sp>
            <p:nvSpPr>
              <p:cNvPr id="23" name="Line 17"/>
              <p:cNvSpPr>
                <a:spLocks noChangeShapeType="1"/>
              </p:cNvSpPr>
              <p:nvPr/>
            </p:nvSpPr>
            <p:spPr bwMode="auto">
              <a:xfrm>
                <a:off x="5094288" y="4851400"/>
                <a:ext cx="1587" cy="43815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grpSp>
            <p:nvGrpSpPr>
              <p:cNvPr id="24" name="Group 18"/>
              <p:cNvGrpSpPr>
                <a:grpSpLocks/>
              </p:cNvGrpSpPr>
              <p:nvPr/>
            </p:nvGrpSpPr>
            <p:grpSpPr bwMode="auto">
              <a:xfrm>
                <a:off x="3878261" y="5289545"/>
                <a:ext cx="901699" cy="615950"/>
                <a:chOff x="2443" y="3332"/>
                <a:chExt cx="568" cy="388"/>
              </a:xfrm>
            </p:grpSpPr>
            <p:grpSp>
              <p:nvGrpSpPr>
                <p:cNvPr id="25" name="Group 19"/>
                <p:cNvGrpSpPr>
                  <a:grpSpLocks/>
                </p:cNvGrpSpPr>
                <p:nvPr/>
              </p:nvGrpSpPr>
              <p:grpSpPr bwMode="auto">
                <a:xfrm>
                  <a:off x="2443" y="3332"/>
                  <a:ext cx="556" cy="388"/>
                  <a:chOff x="2443" y="3332"/>
                  <a:chExt cx="556" cy="388"/>
                </a:xfrm>
              </p:grpSpPr>
              <p:sp>
                <p:nvSpPr>
                  <p:cNvPr id="27" name="Freeform 20"/>
                  <p:cNvSpPr>
                    <a:spLocks noChangeArrowheads="1"/>
                  </p:cNvSpPr>
                  <p:nvPr/>
                </p:nvSpPr>
                <p:spPr bwMode="auto">
                  <a:xfrm>
                    <a:off x="2443" y="3332"/>
                    <a:ext cx="555" cy="388"/>
                  </a:xfrm>
                  <a:custGeom>
                    <a:avLst/>
                    <a:gdLst/>
                    <a:ahLst/>
                    <a:cxnLst>
                      <a:cxn ang="0">
                        <a:pos x="1227" y="0"/>
                      </a:cxn>
                      <a:cxn ang="0">
                        <a:pos x="0" y="214"/>
                      </a:cxn>
                      <a:cxn ang="0">
                        <a:pos x="0" y="1498"/>
                      </a:cxn>
                      <a:cxn ang="0">
                        <a:pos x="1227" y="1710"/>
                      </a:cxn>
                      <a:cxn ang="0">
                        <a:pos x="2447" y="1498"/>
                      </a:cxn>
                      <a:cxn ang="0">
                        <a:pos x="2447" y="214"/>
                      </a:cxn>
                      <a:cxn ang="0">
                        <a:pos x="1227" y="0"/>
                      </a:cxn>
                      <a:cxn ang="0">
                        <a:pos x="1227" y="0"/>
                      </a:cxn>
                    </a:cxnLst>
                    <a:rect l="0" t="0" r="r" b="b"/>
                    <a:pathLst>
                      <a:path w="2448" h="1711">
                        <a:moveTo>
                          <a:pt x="1227" y="0"/>
                        </a:moveTo>
                        <a:cubicBezTo>
                          <a:pt x="552" y="0"/>
                          <a:pt x="0" y="103"/>
                          <a:pt x="0" y="214"/>
                        </a:cubicBezTo>
                        <a:lnTo>
                          <a:pt x="0" y="1498"/>
                        </a:lnTo>
                        <a:cubicBezTo>
                          <a:pt x="0" y="1608"/>
                          <a:pt x="552" y="1710"/>
                          <a:pt x="1227" y="1710"/>
                        </a:cubicBezTo>
                        <a:cubicBezTo>
                          <a:pt x="1892" y="1710"/>
                          <a:pt x="2447" y="1608"/>
                          <a:pt x="2447" y="1498"/>
                        </a:cubicBezTo>
                        <a:lnTo>
                          <a:pt x="2447" y="214"/>
                        </a:lnTo>
                        <a:cubicBezTo>
                          <a:pt x="2447" y="103"/>
                          <a:pt x="1892" y="0"/>
                          <a:pt x="1227" y="0"/>
                        </a:cubicBezTo>
                        <a:lnTo>
                          <a:pt x="1227" y="0"/>
                        </a:lnTo>
                      </a:path>
                    </a:pathLst>
                  </a:custGeom>
                  <a:solidFill>
                    <a:srgbClr val="CCFFFF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100"/>
                  </a:p>
                </p:txBody>
              </p:sp>
              <p:sp>
                <p:nvSpPr>
                  <p:cNvPr id="28" name="Text 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43" y="3435"/>
                    <a:ext cx="556" cy="18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 anchor="ctr" anchorCtr="1">
                    <a:spAutoFit/>
                  </a:bodyPr>
                  <a:lstStyle/>
                  <a:p>
                    <a:pPr algn="ctr" eaLnBrk="1">
                      <a:lnSpc>
                        <a:spcPct val="93000"/>
                      </a:lnSpc>
                      <a:buClr>
                        <a:srgbClr val="000000"/>
                      </a:buClr>
                      <a:buSzPct val="45000"/>
                      <a:buFont typeface="StarSymbol" charset="0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r>
                      <a:rPr lang="en-GB" sz="1200">
                        <a:solidFill>
                          <a:schemeClr val="tx1"/>
                        </a:solidFill>
                      </a:rPr>
                      <a:t>dCache</a:t>
                    </a:r>
                  </a:p>
                </p:txBody>
              </p:sp>
            </p:grpSp>
            <p:sp>
              <p:nvSpPr>
                <p:cNvPr id="26" name="Freeform 22"/>
                <p:cNvSpPr>
                  <a:spLocks noChangeArrowheads="1"/>
                </p:cNvSpPr>
                <p:nvPr/>
              </p:nvSpPr>
              <p:spPr bwMode="auto">
                <a:xfrm>
                  <a:off x="2443" y="3332"/>
                  <a:ext cx="568" cy="103"/>
                </a:xfrm>
                <a:custGeom>
                  <a:avLst/>
                  <a:gdLst/>
                  <a:ahLst/>
                  <a:cxnLst>
                    <a:cxn ang="0">
                      <a:pos x="1253" y="0"/>
                    </a:cxn>
                    <a:cxn ang="0">
                      <a:pos x="0" y="220"/>
                    </a:cxn>
                    <a:cxn ang="0">
                      <a:pos x="1253" y="453"/>
                    </a:cxn>
                    <a:cxn ang="0">
                      <a:pos x="2505" y="220"/>
                    </a:cxn>
                    <a:cxn ang="0">
                      <a:pos x="1253" y="0"/>
                    </a:cxn>
                    <a:cxn ang="0">
                      <a:pos x="1253" y="0"/>
                    </a:cxn>
                  </a:cxnLst>
                  <a:rect l="0" t="0" r="r" b="b"/>
                  <a:pathLst>
                    <a:path w="2506" h="454">
                      <a:moveTo>
                        <a:pt x="1253" y="0"/>
                      </a:moveTo>
                      <a:cubicBezTo>
                        <a:pt x="568" y="0"/>
                        <a:pt x="0" y="103"/>
                        <a:pt x="0" y="220"/>
                      </a:cubicBezTo>
                      <a:cubicBezTo>
                        <a:pt x="0" y="350"/>
                        <a:pt x="568" y="453"/>
                        <a:pt x="1253" y="453"/>
                      </a:cubicBezTo>
                      <a:cubicBezTo>
                        <a:pt x="1937" y="453"/>
                        <a:pt x="2505" y="350"/>
                        <a:pt x="2505" y="220"/>
                      </a:cubicBezTo>
                      <a:cubicBezTo>
                        <a:pt x="2505" y="103"/>
                        <a:pt x="1937" y="0"/>
                        <a:pt x="1253" y="0"/>
                      </a:cubicBezTo>
                      <a:lnTo>
                        <a:pt x="1253" y="0"/>
                      </a:lnTo>
                    </a:path>
                  </a:pathLst>
                </a:custGeom>
                <a:solidFill>
                  <a:srgbClr val="DFFFFF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100"/>
                </a:p>
              </p:txBody>
            </p:sp>
          </p:grpSp>
          <p:sp>
            <p:nvSpPr>
              <p:cNvPr id="29" name="Line 23"/>
              <p:cNvSpPr>
                <a:spLocks noChangeShapeType="1"/>
              </p:cNvSpPr>
              <p:nvPr/>
            </p:nvSpPr>
            <p:spPr bwMode="auto">
              <a:xfrm>
                <a:off x="4416425" y="2795588"/>
                <a:ext cx="1588" cy="1285875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30" name="Line 24"/>
              <p:cNvSpPr>
                <a:spLocks noChangeShapeType="1"/>
              </p:cNvSpPr>
              <p:nvPr/>
            </p:nvSpPr>
            <p:spPr bwMode="auto">
              <a:xfrm flipV="1">
                <a:off x="1911350" y="4443413"/>
                <a:ext cx="2009775" cy="47625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 sz="1100"/>
              </a:p>
            </p:txBody>
          </p:sp>
          <p:grpSp>
            <p:nvGrpSpPr>
              <p:cNvPr id="31" name="Group 25"/>
              <p:cNvGrpSpPr>
                <a:grpSpLocks/>
              </p:cNvGrpSpPr>
              <p:nvPr/>
            </p:nvGrpSpPr>
            <p:grpSpPr bwMode="auto">
              <a:xfrm>
                <a:off x="593725" y="3933825"/>
                <a:ext cx="831850" cy="633413"/>
                <a:chOff x="374" y="2478"/>
                <a:chExt cx="524" cy="399"/>
              </a:xfrm>
            </p:grpSpPr>
            <p:sp>
              <p:nvSpPr>
                <p:cNvPr id="32" name="AutoShape 26"/>
                <p:cNvSpPr>
                  <a:spLocks noChangeArrowheads="1"/>
                </p:cNvSpPr>
                <p:nvPr/>
              </p:nvSpPr>
              <p:spPr bwMode="auto">
                <a:xfrm>
                  <a:off x="374" y="2478"/>
                  <a:ext cx="525" cy="376"/>
                </a:xfrm>
                <a:prstGeom prst="roundRect">
                  <a:avLst>
                    <a:gd name="adj" fmla="val 264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100"/>
                </a:p>
              </p:txBody>
            </p:sp>
            <p:grpSp>
              <p:nvGrpSpPr>
                <p:cNvPr id="33" name="Group 27"/>
                <p:cNvGrpSpPr>
                  <a:grpSpLocks/>
                </p:cNvGrpSpPr>
                <p:nvPr/>
              </p:nvGrpSpPr>
              <p:grpSpPr bwMode="auto">
                <a:xfrm>
                  <a:off x="375" y="2478"/>
                  <a:ext cx="511" cy="400"/>
                  <a:chOff x="375" y="2478"/>
                  <a:chExt cx="511" cy="400"/>
                </a:xfrm>
              </p:grpSpPr>
              <p:sp>
                <p:nvSpPr>
                  <p:cNvPr id="34" name="AutoShape 28"/>
                  <p:cNvSpPr>
                    <a:spLocks noChangeArrowheads="1"/>
                  </p:cNvSpPr>
                  <p:nvPr/>
                </p:nvSpPr>
                <p:spPr bwMode="auto">
                  <a:xfrm>
                    <a:off x="375" y="2478"/>
                    <a:ext cx="511" cy="400"/>
                  </a:xfrm>
                  <a:prstGeom prst="roundRect">
                    <a:avLst>
                      <a:gd name="adj" fmla="val 250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100"/>
                  </a:p>
                </p:txBody>
              </p:sp>
              <p:grpSp>
                <p:nvGrpSpPr>
                  <p:cNvPr id="35" name="Group 29"/>
                  <p:cNvGrpSpPr>
                    <a:grpSpLocks/>
                  </p:cNvGrpSpPr>
                  <p:nvPr/>
                </p:nvGrpSpPr>
                <p:grpSpPr bwMode="auto">
                  <a:xfrm>
                    <a:off x="375" y="2478"/>
                    <a:ext cx="498" cy="387"/>
                    <a:chOff x="375" y="2478"/>
                    <a:chExt cx="498" cy="387"/>
                  </a:xfrm>
                </p:grpSpPr>
                <p:sp>
                  <p:nvSpPr>
                    <p:cNvPr id="36" name="AutoShape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5" y="2478"/>
                      <a:ext cx="498" cy="387"/>
                    </a:xfrm>
                    <a:prstGeom prst="roundRect">
                      <a:avLst>
                        <a:gd name="adj" fmla="val 255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sz="1100"/>
                    </a:p>
                  </p:txBody>
                </p:sp>
                <p:sp>
                  <p:nvSpPr>
                    <p:cNvPr id="37" name="AutoShape 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5" y="2478"/>
                      <a:ext cx="498" cy="387"/>
                    </a:xfrm>
                    <a:prstGeom prst="roundRect">
                      <a:avLst>
                        <a:gd name="adj" fmla="val 255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sz="1100"/>
                    </a:p>
                  </p:txBody>
                </p:sp>
              </p:grpSp>
            </p:grpSp>
          </p:grpSp>
          <p:sp>
            <p:nvSpPr>
              <p:cNvPr id="38" name="Line 32"/>
              <p:cNvSpPr>
                <a:spLocks noChangeShapeType="1"/>
              </p:cNvSpPr>
              <p:nvPr/>
            </p:nvSpPr>
            <p:spPr bwMode="auto">
              <a:xfrm flipH="1">
                <a:off x="1870075" y="4749800"/>
                <a:ext cx="2085975" cy="1588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1100"/>
              </a:p>
            </p:txBody>
          </p:sp>
          <p:grpSp>
            <p:nvGrpSpPr>
              <p:cNvPr id="39" name="Group 33"/>
              <p:cNvGrpSpPr>
                <a:grpSpLocks/>
              </p:cNvGrpSpPr>
              <p:nvPr/>
            </p:nvGrpSpPr>
            <p:grpSpPr bwMode="auto">
              <a:xfrm>
                <a:off x="1987550" y="4497409"/>
                <a:ext cx="2911476" cy="377826"/>
                <a:chOff x="1252" y="2833"/>
                <a:chExt cx="1834" cy="238"/>
              </a:xfrm>
            </p:grpSpPr>
            <p:sp>
              <p:nvSpPr>
                <p:cNvPr id="40" name="AutoShape 34"/>
                <p:cNvSpPr>
                  <a:spLocks noChangeArrowheads="1"/>
                </p:cNvSpPr>
                <p:nvPr/>
              </p:nvSpPr>
              <p:spPr bwMode="auto">
                <a:xfrm>
                  <a:off x="1252" y="2833"/>
                  <a:ext cx="1200" cy="160"/>
                </a:xfrm>
                <a:prstGeom prst="roundRect">
                  <a:avLst>
                    <a:gd name="adj" fmla="val 625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100"/>
                </a:p>
              </p:txBody>
            </p:sp>
            <p:grpSp>
              <p:nvGrpSpPr>
                <p:cNvPr id="41" name="Group 35"/>
                <p:cNvGrpSpPr>
                  <a:grpSpLocks/>
                </p:cNvGrpSpPr>
                <p:nvPr/>
              </p:nvGrpSpPr>
              <p:grpSpPr bwMode="auto">
                <a:xfrm>
                  <a:off x="1255" y="2833"/>
                  <a:ext cx="1831" cy="238"/>
                  <a:chOff x="1255" y="2833"/>
                  <a:chExt cx="1831" cy="238"/>
                </a:xfrm>
              </p:grpSpPr>
              <p:sp>
                <p:nvSpPr>
                  <p:cNvPr id="42" name="AutoShape 36"/>
                  <p:cNvSpPr>
                    <a:spLocks noChangeArrowheads="1"/>
                  </p:cNvSpPr>
                  <p:nvPr/>
                </p:nvSpPr>
                <p:spPr bwMode="auto">
                  <a:xfrm>
                    <a:off x="1255" y="2833"/>
                    <a:ext cx="1185" cy="168"/>
                  </a:xfrm>
                  <a:prstGeom prst="roundRect">
                    <a:avLst>
                      <a:gd name="adj" fmla="val 593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100"/>
                  </a:p>
                </p:txBody>
              </p:sp>
              <p:grpSp>
                <p:nvGrpSpPr>
                  <p:cNvPr id="43" name="Group 37"/>
                  <p:cNvGrpSpPr>
                    <a:grpSpLocks/>
                  </p:cNvGrpSpPr>
                  <p:nvPr/>
                </p:nvGrpSpPr>
                <p:grpSpPr bwMode="auto">
                  <a:xfrm>
                    <a:off x="1255" y="2833"/>
                    <a:ext cx="1831" cy="238"/>
                    <a:chOff x="1255" y="2833"/>
                    <a:chExt cx="1831" cy="238"/>
                  </a:xfrm>
                </p:grpSpPr>
                <p:sp>
                  <p:nvSpPr>
                    <p:cNvPr id="44" name="AutoShape 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55" y="2833"/>
                      <a:ext cx="1172" cy="155"/>
                    </a:xfrm>
                    <a:prstGeom prst="roundRect">
                      <a:avLst>
                        <a:gd name="adj" fmla="val 648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sz="1100"/>
                    </a:p>
                  </p:txBody>
                </p:sp>
                <p:grpSp>
                  <p:nvGrpSpPr>
                    <p:cNvPr id="45" name="Group 3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55" y="2834"/>
                      <a:ext cx="1831" cy="237"/>
                      <a:chOff x="1255" y="2834"/>
                      <a:chExt cx="1831" cy="237"/>
                    </a:xfrm>
                  </p:grpSpPr>
                  <p:sp>
                    <p:nvSpPr>
                      <p:cNvPr id="46" name="AutoShape 4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55" y="2834"/>
                        <a:ext cx="1162" cy="145"/>
                      </a:xfrm>
                      <a:prstGeom prst="roundRect">
                        <a:avLst>
                          <a:gd name="adj" fmla="val 694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 sz="1100"/>
                      </a:p>
                    </p:txBody>
                  </p:sp>
                  <p:grpSp>
                    <p:nvGrpSpPr>
                      <p:cNvPr id="47" name="Group 4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255" y="2834"/>
                        <a:ext cx="1831" cy="237"/>
                        <a:chOff x="1255" y="2834"/>
                        <a:chExt cx="1831" cy="237"/>
                      </a:xfrm>
                    </p:grpSpPr>
                    <p:sp>
                      <p:nvSpPr>
                        <p:cNvPr id="48" name="AutoShape 4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55" y="2834"/>
                          <a:ext cx="1152" cy="138"/>
                        </a:xfrm>
                        <a:prstGeom prst="roundRect">
                          <a:avLst>
                            <a:gd name="adj" fmla="val 722"/>
                          </a:avLst>
                        </a:prstGeom>
                        <a:no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 sz="1100"/>
                        </a:p>
                      </p:txBody>
                    </p:sp>
                    <p:grpSp>
                      <p:nvGrpSpPr>
                        <p:cNvPr id="49" name="Group 4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255" y="2834"/>
                          <a:ext cx="1831" cy="237"/>
                          <a:chOff x="1255" y="2834"/>
                          <a:chExt cx="1831" cy="237"/>
                        </a:xfrm>
                      </p:grpSpPr>
                      <p:sp>
                        <p:nvSpPr>
                          <p:cNvPr id="50" name="AutoShape 4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55" y="2834"/>
                            <a:ext cx="1142" cy="129"/>
                          </a:xfrm>
                          <a:prstGeom prst="roundRect">
                            <a:avLst>
                              <a:gd name="adj" fmla="val 778"/>
                            </a:avLst>
                          </a:prstGeom>
                          <a:noFill/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US" sz="1100"/>
                          </a:p>
                        </p:txBody>
                      </p:sp>
                      <p:grpSp>
                        <p:nvGrpSpPr>
                          <p:cNvPr id="51" name="Group 4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255" y="2834"/>
                            <a:ext cx="1831" cy="237"/>
                            <a:chOff x="1255" y="2834"/>
                            <a:chExt cx="1831" cy="237"/>
                          </a:xfrm>
                        </p:grpSpPr>
                        <p:sp>
                          <p:nvSpPr>
                            <p:cNvPr id="52" name="AutoShape 4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255" y="2834"/>
                              <a:ext cx="1133" cy="120"/>
                            </a:xfrm>
                            <a:prstGeom prst="roundRect">
                              <a:avLst>
                                <a:gd name="adj" fmla="val 833"/>
                              </a:avLst>
                            </a:prstGeom>
                            <a:noFill/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US" sz="1100"/>
                            </a:p>
                          </p:txBody>
                        </p:sp>
                        <p:grpSp>
                          <p:nvGrpSpPr>
                            <p:cNvPr id="53" name="Group 47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255" y="2834"/>
                              <a:ext cx="1831" cy="237"/>
                              <a:chOff x="1255" y="2834"/>
                              <a:chExt cx="1831" cy="237"/>
                            </a:xfrm>
                          </p:grpSpPr>
                          <p:sp>
                            <p:nvSpPr>
                              <p:cNvPr id="54" name="AutoShape 4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255" y="2834"/>
                                <a:ext cx="1124" cy="113"/>
                              </a:xfrm>
                              <a:prstGeom prst="roundRect">
                                <a:avLst>
                                  <a:gd name="adj" fmla="val 889"/>
                                </a:avLst>
                              </a:prstGeom>
                              <a:noFill/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US" sz="1100"/>
                              </a:p>
                            </p:txBody>
                          </p:sp>
                          <p:grpSp>
                            <p:nvGrpSpPr>
                              <p:cNvPr id="55" name="Group 49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1255" y="2834"/>
                                <a:ext cx="1831" cy="237"/>
                                <a:chOff x="1255" y="2834"/>
                                <a:chExt cx="1831" cy="237"/>
                              </a:xfrm>
                            </p:grpSpPr>
                            <p:sp>
                              <p:nvSpPr>
                                <p:cNvPr id="56" name="AutoShape 50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255" y="2834"/>
                                  <a:ext cx="1116" cy="107"/>
                                </a:xfrm>
                                <a:prstGeom prst="roundRect">
                                  <a:avLst>
                                    <a:gd name="adj" fmla="val 940"/>
                                  </a:avLst>
                                </a:prstGeom>
                                <a:noFill/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 sz="1100"/>
                                </a:p>
                              </p:txBody>
                            </p:sp>
                            <p:grpSp>
                              <p:nvGrpSpPr>
                                <p:cNvPr id="57" name="Group 51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255" y="2834"/>
                                  <a:ext cx="1831" cy="237"/>
                                  <a:chOff x="1255" y="2834"/>
                                  <a:chExt cx="1831" cy="237"/>
                                </a:xfrm>
                              </p:grpSpPr>
                              <p:sp>
                                <p:nvSpPr>
                                  <p:cNvPr id="58" name="AutoShape 52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1255" y="2834"/>
                                    <a:ext cx="1111" cy="101"/>
                                  </a:xfrm>
                                  <a:prstGeom prst="roundRect">
                                    <a:avLst>
                                      <a:gd name="adj" fmla="val 1000"/>
                                    </a:avLst>
                                  </a:prstGeom>
                                  <a:noFill/>
                                  <a:ln w="9525">
                                    <a:noFill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 wrap="none" anchor="ctr"/>
                                  <a:lstStyle/>
                                  <a:p>
                                    <a:endParaRPr lang="en-US" sz="1100"/>
                                  </a:p>
                                </p:txBody>
                              </p:sp>
                              <p:grpSp>
                                <p:nvGrpSpPr>
                                  <p:cNvPr id="59" name="Group 53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1255" y="2834"/>
                                    <a:ext cx="1831" cy="237"/>
                                    <a:chOff x="1255" y="2834"/>
                                    <a:chExt cx="1831" cy="237"/>
                                  </a:xfrm>
                                </p:grpSpPr>
                                <p:sp>
                                  <p:nvSpPr>
                                    <p:cNvPr id="60" name="AutoShape 54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1255" y="2834"/>
                                      <a:ext cx="1108" cy="98"/>
                                    </a:xfrm>
                                    <a:prstGeom prst="roundRect">
                                      <a:avLst>
                                        <a:gd name="adj" fmla="val 1019"/>
                                      </a:avLst>
                                    </a:prstGeom>
                                    <a:noFill/>
                                    <a:ln w="9525">
                                      <a:noFill/>
                                      <a:round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endParaRPr lang="en-US" sz="1100"/>
                                    </a:p>
                                  </p:txBody>
                                </p:sp>
                                <p:grpSp>
                                  <p:nvGrpSpPr>
                                    <p:cNvPr id="61" name="Group 55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1255" y="2834"/>
                                      <a:ext cx="1831" cy="237"/>
                                      <a:chOff x="1255" y="2834"/>
                                      <a:chExt cx="1831" cy="237"/>
                                    </a:xfrm>
                                  </p:grpSpPr>
                                  <p:sp>
                                    <p:nvSpPr>
                                      <p:cNvPr id="62" name="AutoShape 56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1255" y="2834"/>
                                        <a:ext cx="1103" cy="94"/>
                                      </a:xfrm>
                                      <a:prstGeom prst="roundRect">
                                        <a:avLst>
                                          <a:gd name="adj" fmla="val 1060"/>
                                        </a:avLst>
                                      </a:prstGeom>
                                      <a:noFill/>
                                      <a:ln w="9525">
                                        <a:noFill/>
                                        <a:round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endParaRPr lang="en-US" sz="1100"/>
                                      </a:p>
                                    </p:txBody>
                                  </p:sp>
                                  <p:grpSp>
                                    <p:nvGrpSpPr>
                                      <p:cNvPr id="63" name="Group 57"/>
                                      <p:cNvGrpSpPr>
                                        <a:grpSpLocks/>
                                      </p:cNvGrpSpPr>
                                      <p:nvPr/>
                                    </p:nvGrpSpPr>
                                    <p:grpSpPr bwMode="auto">
                                      <a:xfrm>
                                        <a:off x="1255" y="2834"/>
                                        <a:ext cx="1831" cy="237"/>
                                        <a:chOff x="1255" y="2834"/>
                                        <a:chExt cx="1831" cy="237"/>
                                      </a:xfrm>
                                    </p:grpSpPr>
                                    <p:sp>
                                      <p:nvSpPr>
                                        <p:cNvPr id="64" name="AutoShape 58"/>
                                        <p:cNvSpPr>
                                          <a:spLocks noChangeArrowheads="1"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1255" y="2834"/>
                                          <a:ext cx="1099" cy="91"/>
                                        </a:xfrm>
                                        <a:prstGeom prst="roundRect">
                                          <a:avLst>
                                            <a:gd name="adj" fmla="val 1111"/>
                                          </a:avLst>
                                        </a:prstGeom>
                                        <a:noFill/>
                                        <a:ln w="9525">
                                          <a:noFill/>
                                          <a:round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 wrap="none" anchor="ctr"/>
                                        <a:lstStyle/>
                                        <a:p>
                                          <a:endParaRPr lang="en-US" sz="1100"/>
                                        </a:p>
                                      </p:txBody>
                                    </p:sp>
                                    <p:grpSp>
                                      <p:nvGrpSpPr>
                                        <p:cNvPr id="65" name="Group 59"/>
                                        <p:cNvGrpSpPr>
                                          <a:grpSpLocks/>
                                        </p:cNvGrpSpPr>
                                        <p:nvPr/>
                                      </p:nvGrpSpPr>
                                      <p:grpSpPr bwMode="auto">
                                        <a:xfrm>
                                          <a:off x="1255" y="2834"/>
                                          <a:ext cx="1831" cy="237"/>
                                          <a:chOff x="1255" y="2834"/>
                                          <a:chExt cx="1831" cy="237"/>
                                        </a:xfrm>
                                      </p:grpSpPr>
                                      <p:sp>
                                        <p:nvSpPr>
                                          <p:cNvPr id="66" name="AutoShape 60"/>
                                          <p:cNvSpPr>
                                            <a:spLocks noChangeArrowheads="1"/>
                                          </p:cNvSpPr>
                                          <p:nvPr/>
                                        </p:nvSpPr>
                                        <p:spPr bwMode="auto">
                                          <a:xfrm>
                                            <a:off x="1255" y="2834"/>
                                            <a:ext cx="1096" cy="90"/>
                                          </a:xfrm>
                                          <a:prstGeom prst="roundRect">
                                            <a:avLst>
                                              <a:gd name="adj" fmla="val 1111"/>
                                            </a:avLst>
                                          </a:prstGeom>
                                          <a:noFill/>
                                          <a:ln w="9525">
                                            <a:noFill/>
                                            <a:round/>
                                            <a:headEnd/>
                                            <a:tailEnd/>
                                          </a:ln>
                                        </p:spPr>
                                        <p:txBody>
                                          <a:bodyPr wrap="none" anchor="ctr"/>
                                          <a:lstStyle/>
                                          <a:p>
                                            <a:endParaRPr lang="en-US" sz="1100"/>
                                          </a:p>
                                        </p:txBody>
                                      </p:sp>
                                      <p:grpSp>
                                        <p:nvGrpSpPr>
                                          <p:cNvPr id="67" name="Group 61"/>
                                          <p:cNvGrpSpPr>
                                            <a:grpSpLocks/>
                                          </p:cNvGrpSpPr>
                                          <p:nvPr/>
                                        </p:nvGrpSpPr>
                                        <p:grpSpPr bwMode="auto">
                                          <a:xfrm>
                                            <a:off x="1255" y="2834"/>
                                            <a:ext cx="1831" cy="237"/>
                                            <a:chOff x="1255" y="2834"/>
                                            <a:chExt cx="1831" cy="237"/>
                                          </a:xfrm>
                                        </p:grpSpPr>
                                        <p:sp>
                                          <p:nvSpPr>
                                            <p:cNvPr id="68" name="AutoShape 62"/>
                                            <p:cNvSpPr>
                                              <a:spLocks noChangeArrowheads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1255" y="2834"/>
                                              <a:ext cx="1096" cy="88"/>
                                            </a:xfrm>
                                            <a:prstGeom prst="roundRect">
                                              <a:avLst>
                                                <a:gd name="adj" fmla="val 1134"/>
                                              </a:avLst>
                                            </a:prstGeom>
                                            <a:noFill/>
                                            <a:ln w="9525">
                                              <a:noFill/>
                                              <a:round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wrap="none" anchor="ctr"/>
                                            <a:lstStyle/>
                                            <a:p>
                                              <a:endParaRPr lang="en-US" sz="1100"/>
                                            </a:p>
                                          </p:txBody>
                                        </p:sp>
                                        <p:grpSp>
                                          <p:nvGrpSpPr>
                                            <p:cNvPr id="69" name="Group 63"/>
                                            <p:cNvGrpSpPr>
                                              <a:grpSpLocks/>
                                            </p:cNvGrpSpPr>
                                            <p:nvPr/>
                                          </p:nvGrpSpPr>
                                          <p:grpSpPr bwMode="auto">
                                            <a:xfrm>
                                              <a:off x="1255" y="2834"/>
                                              <a:ext cx="1831" cy="237"/>
                                              <a:chOff x="1255" y="2834"/>
                                              <a:chExt cx="1831" cy="237"/>
                                            </a:xfrm>
                                          </p:grpSpPr>
                                          <p:sp>
                                            <p:nvSpPr>
                                              <p:cNvPr id="70" name="AutoShape 64"/>
                                              <p:cNvSpPr>
                                                <a:spLocks noChangeArrowheads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>
                                                <a:off x="1255" y="2834"/>
                                                <a:ext cx="1095" cy="88"/>
                                              </a:xfrm>
                                              <a:prstGeom prst="roundRect">
                                                <a:avLst>
                                                  <a:gd name="adj" fmla="val 1134"/>
                                                </a:avLst>
                                              </a:prstGeom>
                                              <a:noFill/>
                                              <a:ln w="9525">
                                                <a:noFill/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wrap="none" anchor="ctr"/>
                                              <a:lstStyle/>
                                              <a:p>
                                                <a:endParaRPr lang="en-US" sz="1100"/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71" name="AutoShape 65"/>
                                              <p:cNvSpPr>
                                                <a:spLocks noChangeArrowheads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>
                                                <a:off x="1255" y="2834"/>
                                                <a:ext cx="1831" cy="237"/>
                                              </a:xfrm>
                                              <a:prstGeom prst="roundRect">
                                                <a:avLst>
                                                  <a:gd name="adj" fmla="val 1162"/>
                                                </a:avLst>
                                              </a:prstGeom>
                                              <a:noFill/>
                                              <a:ln w="9525">
                                                <a:noFill/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wrap="none" lIns="90000" tIns="46800" rIns="90000" bIns="46800">
                                                <a:spAutoFit/>
                                              </a:bodyPr>
                                              <a:lstStyle/>
                                              <a:p>
                                                <a:pPr eaLnBrk="1">
                                                  <a:lnSpc>
                                                    <a:spcPct val="93000"/>
                                                  </a:lnSpc>
                                                  <a:buClr>
                                                    <a:srgbClr val="000000"/>
                                                  </a:buClr>
                                                  <a:buFont typeface="StarSymbol" charset="0"/>
                                                  <a:buNone/>
                                                  <a:tabLst>
                                                    <a:tab pos="0" algn="l"/>
                                                    <a:tab pos="457200" algn="l"/>
                                                    <a:tab pos="914400" algn="l"/>
                                                    <a:tab pos="1371600" algn="l"/>
                                                    <a:tab pos="1828800" algn="l"/>
                                                    <a:tab pos="2286000" algn="l"/>
                                                    <a:tab pos="2743200" algn="l"/>
                                                    <a:tab pos="3200400" algn="l"/>
                                                    <a:tab pos="3657600" algn="l"/>
                                                    <a:tab pos="4114800" algn="l"/>
                                                    <a:tab pos="4572000" algn="l"/>
                                                    <a:tab pos="5029200" algn="l"/>
                                                    <a:tab pos="5486400" algn="l"/>
                                                    <a:tab pos="5943600" algn="l"/>
                                                    <a:tab pos="6400800" algn="l"/>
                                                    <a:tab pos="6858000" algn="l"/>
                                                    <a:tab pos="7315200" algn="l"/>
                                                    <a:tab pos="7772400" algn="l"/>
                                                    <a:tab pos="8229600" algn="l"/>
                                                    <a:tab pos="8686800" algn="l"/>
                                                    <a:tab pos="9144000" algn="l"/>
                                                  </a:tabLst>
                                                </a:pPr>
                                                <a:r>
                                                  <a:rPr lang="en-GB" sz="900" b="1">
                                                    <a:solidFill>
                                                      <a:srgbClr val="000000"/>
                                                    </a:solidFill>
                                                    <a:ea typeface="Gothic" charset="0"/>
                                                    <a:cs typeface="Gothic" charset="0"/>
                                                  </a:rPr>
                                                  <a:t>6.GridFTP ERET (pull mode)</a:t>
                                                </a:r>
                                              </a:p>
                                            </p:txBody>
                                          </p:sp>
                                        </p:grpSp>
                                      </p:grpSp>
                                    </p:grpSp>
                                  </p:grpSp>
                                </p:grpSp>
                              </p:grpSp>
                            </p:grpSp>
                          </p:grpSp>
                        </p:grpSp>
                      </p:grpSp>
                    </p:grpSp>
                  </p:grpSp>
                </p:grpSp>
              </p:grpSp>
            </p:grpSp>
          </p:grpSp>
          <p:sp>
            <p:nvSpPr>
              <p:cNvPr id="72" name="Line 66"/>
              <p:cNvSpPr>
                <a:spLocks noChangeShapeType="1"/>
              </p:cNvSpPr>
              <p:nvPr/>
            </p:nvSpPr>
            <p:spPr bwMode="auto">
              <a:xfrm>
                <a:off x="4114800" y="4876800"/>
                <a:ext cx="1588" cy="457200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73" name="Freeform 67"/>
              <p:cNvSpPr>
                <a:spLocks noChangeArrowheads="1"/>
              </p:cNvSpPr>
              <p:nvPr/>
            </p:nvSpPr>
            <p:spPr bwMode="auto">
              <a:xfrm>
                <a:off x="4251325" y="5802313"/>
                <a:ext cx="1055688" cy="409575"/>
              </a:xfrm>
              <a:custGeom>
                <a:avLst/>
                <a:gdLst/>
                <a:ahLst/>
                <a:cxnLst>
                  <a:cxn ang="0">
                    <a:pos x="2039" y="366"/>
                  </a:cxn>
                  <a:cxn ang="0">
                    <a:pos x="2021" y="427"/>
                  </a:cxn>
                  <a:cxn ang="0">
                    <a:pos x="1989" y="485"/>
                  </a:cxn>
                  <a:cxn ang="0">
                    <a:pos x="1941" y="541"/>
                  </a:cxn>
                  <a:cxn ang="0">
                    <a:pos x="1881" y="592"/>
                  </a:cxn>
                  <a:cxn ang="0">
                    <a:pos x="1809" y="637"/>
                  </a:cxn>
                  <a:cxn ang="0">
                    <a:pos x="1726" y="674"/>
                  </a:cxn>
                  <a:cxn ang="0">
                    <a:pos x="1634" y="702"/>
                  </a:cxn>
                  <a:cxn ang="0">
                    <a:pos x="1538" y="723"/>
                  </a:cxn>
                  <a:cxn ang="0">
                    <a:pos x="1436" y="735"/>
                  </a:cxn>
                  <a:cxn ang="0">
                    <a:pos x="1332" y="738"/>
                  </a:cxn>
                  <a:cxn ang="0">
                    <a:pos x="1230" y="732"/>
                  </a:cxn>
                  <a:cxn ang="0">
                    <a:pos x="1129" y="716"/>
                  </a:cxn>
                  <a:cxn ang="0">
                    <a:pos x="1035" y="692"/>
                  </a:cxn>
                  <a:cxn ang="0">
                    <a:pos x="945" y="659"/>
                  </a:cxn>
                  <a:cxn ang="0">
                    <a:pos x="867" y="619"/>
                  </a:cxn>
                  <a:cxn ang="0">
                    <a:pos x="800" y="572"/>
                  </a:cxn>
                  <a:cxn ang="0">
                    <a:pos x="744" y="520"/>
                  </a:cxn>
                  <a:cxn ang="0">
                    <a:pos x="702" y="463"/>
                  </a:cxn>
                  <a:cxn ang="0">
                    <a:pos x="675" y="404"/>
                  </a:cxn>
                  <a:cxn ang="0">
                    <a:pos x="664" y="341"/>
                  </a:cxn>
                  <a:cxn ang="0">
                    <a:pos x="668" y="279"/>
                  </a:cxn>
                  <a:cxn ang="0">
                    <a:pos x="686" y="218"/>
                  </a:cxn>
                  <a:cxn ang="0">
                    <a:pos x="721" y="159"/>
                  </a:cxn>
                  <a:cxn ang="0">
                    <a:pos x="64" y="76"/>
                  </a:cxn>
                  <a:cxn ang="0">
                    <a:pos x="18" y="194"/>
                  </a:cxn>
                  <a:cxn ang="0">
                    <a:pos x="0" y="316"/>
                  </a:cxn>
                  <a:cxn ang="0">
                    <a:pos x="13" y="438"/>
                  </a:cxn>
                  <a:cxn ang="0">
                    <a:pos x="56" y="557"/>
                  </a:cxn>
                  <a:cxn ang="0">
                    <a:pos x="130" y="671"/>
                  </a:cxn>
                  <a:cxn ang="0">
                    <a:pos x="229" y="776"/>
                  </a:cxn>
                  <a:cxn ang="0">
                    <a:pos x="353" y="872"/>
                  </a:cxn>
                  <a:cxn ang="0">
                    <a:pos x="502" y="955"/>
                  </a:cxn>
                  <a:cxn ang="0">
                    <a:pos x="668" y="1025"/>
                  </a:cxn>
                  <a:cxn ang="0">
                    <a:pos x="851" y="1079"/>
                  </a:cxn>
                  <a:cxn ang="0">
                    <a:pos x="1044" y="1116"/>
                  </a:cxn>
                  <a:cxn ang="0">
                    <a:pos x="1244" y="1134"/>
                  </a:cxn>
                  <a:cxn ang="0">
                    <a:pos x="1447" y="1135"/>
                  </a:cxn>
                  <a:cxn ang="0">
                    <a:pos x="1649" y="1118"/>
                  </a:cxn>
                  <a:cxn ang="0">
                    <a:pos x="1842" y="1082"/>
                  </a:cxn>
                  <a:cxn ang="0">
                    <a:pos x="2026" y="1029"/>
                  </a:cxn>
                  <a:cxn ang="0">
                    <a:pos x="2194" y="961"/>
                  </a:cxn>
                  <a:cxn ang="0">
                    <a:pos x="2343" y="879"/>
                  </a:cxn>
                  <a:cxn ang="0">
                    <a:pos x="2469" y="784"/>
                  </a:cxn>
                  <a:cxn ang="0">
                    <a:pos x="2572" y="678"/>
                  </a:cxn>
                  <a:cxn ang="0">
                    <a:pos x="2645" y="564"/>
                  </a:cxn>
                  <a:cxn ang="0">
                    <a:pos x="2692" y="446"/>
                  </a:cxn>
                  <a:cxn ang="0">
                    <a:pos x="2706" y="325"/>
                  </a:cxn>
                  <a:cxn ang="0">
                    <a:pos x="1817" y="325"/>
                  </a:cxn>
                </a:cxnLst>
                <a:rect l="0" t="0" r="r" b="b"/>
                <a:pathLst>
                  <a:path w="2934" h="1138">
                    <a:moveTo>
                      <a:pt x="2042" y="325"/>
                    </a:moveTo>
                    <a:lnTo>
                      <a:pt x="2042" y="346"/>
                    </a:lnTo>
                    <a:lnTo>
                      <a:pt x="2039" y="366"/>
                    </a:lnTo>
                    <a:lnTo>
                      <a:pt x="2036" y="386"/>
                    </a:lnTo>
                    <a:lnTo>
                      <a:pt x="2029" y="407"/>
                    </a:lnTo>
                    <a:lnTo>
                      <a:pt x="2021" y="427"/>
                    </a:lnTo>
                    <a:lnTo>
                      <a:pt x="2012" y="447"/>
                    </a:lnTo>
                    <a:lnTo>
                      <a:pt x="2001" y="466"/>
                    </a:lnTo>
                    <a:lnTo>
                      <a:pt x="1989" y="485"/>
                    </a:lnTo>
                    <a:lnTo>
                      <a:pt x="1975" y="505"/>
                    </a:lnTo>
                    <a:lnTo>
                      <a:pt x="1959" y="523"/>
                    </a:lnTo>
                    <a:lnTo>
                      <a:pt x="1941" y="541"/>
                    </a:lnTo>
                    <a:lnTo>
                      <a:pt x="1922" y="559"/>
                    </a:lnTo>
                    <a:lnTo>
                      <a:pt x="1903" y="576"/>
                    </a:lnTo>
                    <a:lnTo>
                      <a:pt x="1881" y="592"/>
                    </a:lnTo>
                    <a:lnTo>
                      <a:pt x="1858" y="608"/>
                    </a:lnTo>
                    <a:lnTo>
                      <a:pt x="1834" y="622"/>
                    </a:lnTo>
                    <a:lnTo>
                      <a:pt x="1809" y="637"/>
                    </a:lnTo>
                    <a:lnTo>
                      <a:pt x="1782" y="649"/>
                    </a:lnTo>
                    <a:lnTo>
                      <a:pt x="1754" y="661"/>
                    </a:lnTo>
                    <a:lnTo>
                      <a:pt x="1726" y="674"/>
                    </a:lnTo>
                    <a:lnTo>
                      <a:pt x="1697" y="685"/>
                    </a:lnTo>
                    <a:lnTo>
                      <a:pt x="1666" y="694"/>
                    </a:lnTo>
                    <a:lnTo>
                      <a:pt x="1634" y="702"/>
                    </a:lnTo>
                    <a:lnTo>
                      <a:pt x="1602" y="711"/>
                    </a:lnTo>
                    <a:lnTo>
                      <a:pt x="1570" y="717"/>
                    </a:lnTo>
                    <a:lnTo>
                      <a:pt x="1538" y="723"/>
                    </a:lnTo>
                    <a:lnTo>
                      <a:pt x="1503" y="729"/>
                    </a:lnTo>
                    <a:lnTo>
                      <a:pt x="1470" y="733"/>
                    </a:lnTo>
                    <a:lnTo>
                      <a:pt x="1436" y="735"/>
                    </a:lnTo>
                    <a:lnTo>
                      <a:pt x="1401" y="737"/>
                    </a:lnTo>
                    <a:lnTo>
                      <a:pt x="1367" y="738"/>
                    </a:lnTo>
                    <a:lnTo>
                      <a:pt x="1332" y="738"/>
                    </a:lnTo>
                    <a:lnTo>
                      <a:pt x="1297" y="737"/>
                    </a:lnTo>
                    <a:lnTo>
                      <a:pt x="1263" y="734"/>
                    </a:lnTo>
                    <a:lnTo>
                      <a:pt x="1230" y="732"/>
                    </a:lnTo>
                    <a:lnTo>
                      <a:pt x="1195" y="728"/>
                    </a:lnTo>
                    <a:lnTo>
                      <a:pt x="1161" y="722"/>
                    </a:lnTo>
                    <a:lnTo>
                      <a:pt x="1129" y="716"/>
                    </a:lnTo>
                    <a:lnTo>
                      <a:pt x="1097" y="709"/>
                    </a:lnTo>
                    <a:lnTo>
                      <a:pt x="1063" y="701"/>
                    </a:lnTo>
                    <a:lnTo>
                      <a:pt x="1035" y="692"/>
                    </a:lnTo>
                    <a:lnTo>
                      <a:pt x="1004" y="683"/>
                    </a:lnTo>
                    <a:lnTo>
                      <a:pt x="974" y="671"/>
                    </a:lnTo>
                    <a:lnTo>
                      <a:pt x="945" y="659"/>
                    </a:lnTo>
                    <a:lnTo>
                      <a:pt x="920" y="647"/>
                    </a:lnTo>
                    <a:lnTo>
                      <a:pt x="892" y="634"/>
                    </a:lnTo>
                    <a:lnTo>
                      <a:pt x="867" y="619"/>
                    </a:lnTo>
                    <a:lnTo>
                      <a:pt x="843" y="604"/>
                    </a:lnTo>
                    <a:lnTo>
                      <a:pt x="820" y="589"/>
                    </a:lnTo>
                    <a:lnTo>
                      <a:pt x="800" y="572"/>
                    </a:lnTo>
                    <a:lnTo>
                      <a:pt x="780" y="555"/>
                    </a:lnTo>
                    <a:lnTo>
                      <a:pt x="761" y="538"/>
                    </a:lnTo>
                    <a:lnTo>
                      <a:pt x="744" y="520"/>
                    </a:lnTo>
                    <a:lnTo>
                      <a:pt x="728" y="502"/>
                    </a:lnTo>
                    <a:lnTo>
                      <a:pt x="715" y="482"/>
                    </a:lnTo>
                    <a:lnTo>
                      <a:pt x="702" y="463"/>
                    </a:lnTo>
                    <a:lnTo>
                      <a:pt x="691" y="444"/>
                    </a:lnTo>
                    <a:lnTo>
                      <a:pt x="681" y="424"/>
                    </a:lnTo>
                    <a:lnTo>
                      <a:pt x="675" y="404"/>
                    </a:lnTo>
                    <a:lnTo>
                      <a:pt x="670" y="382"/>
                    </a:lnTo>
                    <a:lnTo>
                      <a:pt x="665" y="362"/>
                    </a:lnTo>
                    <a:lnTo>
                      <a:pt x="664" y="341"/>
                    </a:lnTo>
                    <a:lnTo>
                      <a:pt x="664" y="321"/>
                    </a:lnTo>
                    <a:lnTo>
                      <a:pt x="665" y="299"/>
                    </a:lnTo>
                    <a:lnTo>
                      <a:pt x="668" y="279"/>
                    </a:lnTo>
                    <a:lnTo>
                      <a:pt x="673" y="258"/>
                    </a:lnTo>
                    <a:lnTo>
                      <a:pt x="678" y="238"/>
                    </a:lnTo>
                    <a:lnTo>
                      <a:pt x="686" y="218"/>
                    </a:lnTo>
                    <a:lnTo>
                      <a:pt x="696" y="197"/>
                    </a:lnTo>
                    <a:lnTo>
                      <a:pt x="707" y="178"/>
                    </a:lnTo>
                    <a:lnTo>
                      <a:pt x="721" y="159"/>
                    </a:lnTo>
                    <a:lnTo>
                      <a:pt x="112" y="0"/>
                    </a:lnTo>
                    <a:lnTo>
                      <a:pt x="86" y="38"/>
                    </a:lnTo>
                    <a:lnTo>
                      <a:pt x="64" y="76"/>
                    </a:lnTo>
                    <a:lnTo>
                      <a:pt x="45" y="115"/>
                    </a:lnTo>
                    <a:lnTo>
                      <a:pt x="29" y="154"/>
                    </a:lnTo>
                    <a:lnTo>
                      <a:pt x="18" y="194"/>
                    </a:lnTo>
                    <a:lnTo>
                      <a:pt x="8" y="235"/>
                    </a:lnTo>
                    <a:lnTo>
                      <a:pt x="3" y="275"/>
                    </a:lnTo>
                    <a:lnTo>
                      <a:pt x="0" y="316"/>
                    </a:lnTo>
                    <a:lnTo>
                      <a:pt x="2" y="357"/>
                    </a:lnTo>
                    <a:lnTo>
                      <a:pt x="5" y="398"/>
                    </a:lnTo>
                    <a:lnTo>
                      <a:pt x="13" y="438"/>
                    </a:lnTo>
                    <a:lnTo>
                      <a:pt x="24" y="478"/>
                    </a:lnTo>
                    <a:lnTo>
                      <a:pt x="38" y="518"/>
                    </a:lnTo>
                    <a:lnTo>
                      <a:pt x="56" y="557"/>
                    </a:lnTo>
                    <a:lnTo>
                      <a:pt x="77" y="596"/>
                    </a:lnTo>
                    <a:lnTo>
                      <a:pt x="101" y="634"/>
                    </a:lnTo>
                    <a:lnTo>
                      <a:pt x="130" y="671"/>
                    </a:lnTo>
                    <a:lnTo>
                      <a:pt x="160" y="707"/>
                    </a:lnTo>
                    <a:lnTo>
                      <a:pt x="192" y="741"/>
                    </a:lnTo>
                    <a:lnTo>
                      <a:pt x="229" y="776"/>
                    </a:lnTo>
                    <a:lnTo>
                      <a:pt x="269" y="810"/>
                    </a:lnTo>
                    <a:lnTo>
                      <a:pt x="309" y="841"/>
                    </a:lnTo>
                    <a:lnTo>
                      <a:pt x="353" y="872"/>
                    </a:lnTo>
                    <a:lnTo>
                      <a:pt x="400" y="902"/>
                    </a:lnTo>
                    <a:lnTo>
                      <a:pt x="449" y="929"/>
                    </a:lnTo>
                    <a:lnTo>
                      <a:pt x="502" y="955"/>
                    </a:lnTo>
                    <a:lnTo>
                      <a:pt x="555" y="981"/>
                    </a:lnTo>
                    <a:lnTo>
                      <a:pt x="611" y="1004"/>
                    </a:lnTo>
                    <a:lnTo>
                      <a:pt x="668" y="1025"/>
                    </a:lnTo>
                    <a:lnTo>
                      <a:pt x="728" y="1044"/>
                    </a:lnTo>
                    <a:lnTo>
                      <a:pt x="788" y="1063"/>
                    </a:lnTo>
                    <a:lnTo>
                      <a:pt x="851" y="1079"/>
                    </a:lnTo>
                    <a:lnTo>
                      <a:pt x="913" y="1093"/>
                    </a:lnTo>
                    <a:lnTo>
                      <a:pt x="979" y="1105"/>
                    </a:lnTo>
                    <a:lnTo>
                      <a:pt x="1044" y="1116"/>
                    </a:lnTo>
                    <a:lnTo>
                      <a:pt x="1110" y="1123"/>
                    </a:lnTo>
                    <a:lnTo>
                      <a:pt x="1177" y="1130"/>
                    </a:lnTo>
                    <a:lnTo>
                      <a:pt x="1244" y="1134"/>
                    </a:lnTo>
                    <a:lnTo>
                      <a:pt x="1311" y="1137"/>
                    </a:lnTo>
                    <a:lnTo>
                      <a:pt x="1380" y="1137"/>
                    </a:lnTo>
                    <a:lnTo>
                      <a:pt x="1447" y="1135"/>
                    </a:lnTo>
                    <a:lnTo>
                      <a:pt x="1514" y="1131"/>
                    </a:lnTo>
                    <a:lnTo>
                      <a:pt x="1582" y="1125"/>
                    </a:lnTo>
                    <a:lnTo>
                      <a:pt x="1649" y="1118"/>
                    </a:lnTo>
                    <a:lnTo>
                      <a:pt x="1714" y="1107"/>
                    </a:lnTo>
                    <a:lnTo>
                      <a:pt x="1778" y="1096"/>
                    </a:lnTo>
                    <a:lnTo>
                      <a:pt x="1842" y="1082"/>
                    </a:lnTo>
                    <a:lnTo>
                      <a:pt x="1905" y="1066"/>
                    </a:lnTo>
                    <a:lnTo>
                      <a:pt x="1965" y="1048"/>
                    </a:lnTo>
                    <a:lnTo>
                      <a:pt x="2026" y="1029"/>
                    </a:lnTo>
                    <a:lnTo>
                      <a:pt x="2084" y="1008"/>
                    </a:lnTo>
                    <a:lnTo>
                      <a:pt x="2140" y="985"/>
                    </a:lnTo>
                    <a:lnTo>
                      <a:pt x="2194" y="961"/>
                    </a:lnTo>
                    <a:lnTo>
                      <a:pt x="2245" y="935"/>
                    </a:lnTo>
                    <a:lnTo>
                      <a:pt x="2295" y="908"/>
                    </a:lnTo>
                    <a:lnTo>
                      <a:pt x="2343" y="879"/>
                    </a:lnTo>
                    <a:lnTo>
                      <a:pt x="2388" y="848"/>
                    </a:lnTo>
                    <a:lnTo>
                      <a:pt x="2431" y="816"/>
                    </a:lnTo>
                    <a:lnTo>
                      <a:pt x="2469" y="784"/>
                    </a:lnTo>
                    <a:lnTo>
                      <a:pt x="2506" y="749"/>
                    </a:lnTo>
                    <a:lnTo>
                      <a:pt x="2540" y="714"/>
                    </a:lnTo>
                    <a:lnTo>
                      <a:pt x="2572" y="678"/>
                    </a:lnTo>
                    <a:lnTo>
                      <a:pt x="2599" y="641"/>
                    </a:lnTo>
                    <a:lnTo>
                      <a:pt x="2624" y="604"/>
                    </a:lnTo>
                    <a:lnTo>
                      <a:pt x="2645" y="564"/>
                    </a:lnTo>
                    <a:lnTo>
                      <a:pt x="2664" y="526"/>
                    </a:lnTo>
                    <a:lnTo>
                      <a:pt x="2680" y="485"/>
                    </a:lnTo>
                    <a:lnTo>
                      <a:pt x="2692" y="446"/>
                    </a:lnTo>
                    <a:lnTo>
                      <a:pt x="2700" y="406"/>
                    </a:lnTo>
                    <a:lnTo>
                      <a:pt x="2704" y="365"/>
                    </a:lnTo>
                    <a:lnTo>
                      <a:pt x="2706" y="325"/>
                    </a:lnTo>
                    <a:lnTo>
                      <a:pt x="2933" y="325"/>
                    </a:lnTo>
                    <a:lnTo>
                      <a:pt x="2261" y="45"/>
                    </a:lnTo>
                    <a:lnTo>
                      <a:pt x="1817" y="325"/>
                    </a:lnTo>
                    <a:lnTo>
                      <a:pt x="2042" y="325"/>
                    </a:lnTo>
                  </a:path>
                </a:pathLst>
              </a:custGeom>
              <a:solidFill>
                <a:srgbClr val="618FFD"/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100"/>
              </a:p>
            </p:txBody>
          </p:sp>
          <p:grpSp>
            <p:nvGrpSpPr>
              <p:cNvPr id="74" name="Group 68"/>
              <p:cNvGrpSpPr>
                <a:grpSpLocks/>
              </p:cNvGrpSpPr>
              <p:nvPr/>
            </p:nvGrpSpPr>
            <p:grpSpPr bwMode="auto">
              <a:xfrm>
                <a:off x="4791072" y="5319709"/>
                <a:ext cx="1200150" cy="622299"/>
                <a:chOff x="3018" y="3351"/>
                <a:chExt cx="756" cy="392"/>
              </a:xfrm>
            </p:grpSpPr>
            <p:sp>
              <p:nvSpPr>
                <p:cNvPr id="75" name="AutoShape 69"/>
                <p:cNvSpPr>
                  <a:spLocks noChangeArrowheads="1"/>
                </p:cNvSpPr>
                <p:nvPr/>
              </p:nvSpPr>
              <p:spPr bwMode="auto">
                <a:xfrm>
                  <a:off x="3018" y="3351"/>
                  <a:ext cx="576" cy="352"/>
                </a:xfrm>
                <a:prstGeom prst="roundRect">
                  <a:avLst>
                    <a:gd name="adj" fmla="val 282"/>
                  </a:avLst>
                </a:prstGeom>
                <a:solidFill>
                  <a:srgbClr val="CCFFCC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100"/>
                </a:p>
              </p:txBody>
            </p:sp>
            <p:grpSp>
              <p:nvGrpSpPr>
                <p:cNvPr id="76" name="Group 70"/>
                <p:cNvGrpSpPr>
                  <a:grpSpLocks/>
                </p:cNvGrpSpPr>
                <p:nvPr/>
              </p:nvGrpSpPr>
              <p:grpSpPr bwMode="auto">
                <a:xfrm>
                  <a:off x="3018" y="3351"/>
                  <a:ext cx="756" cy="392"/>
                  <a:chOff x="3018" y="3351"/>
                  <a:chExt cx="756" cy="392"/>
                </a:xfrm>
              </p:grpSpPr>
              <p:sp>
                <p:nvSpPr>
                  <p:cNvPr id="77" name="AutoShape 71"/>
                  <p:cNvSpPr>
                    <a:spLocks noChangeArrowheads="1"/>
                  </p:cNvSpPr>
                  <p:nvPr/>
                </p:nvSpPr>
                <p:spPr bwMode="auto">
                  <a:xfrm>
                    <a:off x="3018" y="3351"/>
                    <a:ext cx="580" cy="306"/>
                  </a:xfrm>
                  <a:prstGeom prst="roundRect">
                    <a:avLst>
                      <a:gd name="adj" fmla="val 324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100"/>
                  </a:p>
                </p:txBody>
              </p:sp>
              <p:grpSp>
                <p:nvGrpSpPr>
                  <p:cNvPr id="78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3019" y="3351"/>
                    <a:ext cx="755" cy="392"/>
                    <a:chOff x="3019" y="3351"/>
                    <a:chExt cx="755" cy="392"/>
                  </a:xfrm>
                </p:grpSpPr>
                <p:sp>
                  <p:nvSpPr>
                    <p:cNvPr id="79" name="AutoShape 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19" y="3351"/>
                      <a:ext cx="570" cy="392"/>
                    </a:xfrm>
                    <a:prstGeom prst="roundRect">
                      <a:avLst>
                        <a:gd name="adj" fmla="val 255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sz="1100"/>
                    </a:p>
                  </p:txBody>
                </p:sp>
                <p:grpSp>
                  <p:nvGrpSpPr>
                    <p:cNvPr id="80" name="Group 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19" y="3351"/>
                      <a:ext cx="755" cy="379"/>
                      <a:chOff x="3019" y="3351"/>
                      <a:chExt cx="755" cy="379"/>
                    </a:xfrm>
                  </p:grpSpPr>
                  <p:sp>
                    <p:nvSpPr>
                      <p:cNvPr id="81" name="AutoShape 7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19" y="3351"/>
                        <a:ext cx="557" cy="379"/>
                      </a:xfrm>
                      <a:prstGeom prst="roundRect">
                        <a:avLst>
                          <a:gd name="adj" fmla="val 264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 sz="1100"/>
                      </a:p>
                    </p:txBody>
                  </p:sp>
                  <p:grpSp>
                    <p:nvGrpSpPr>
                      <p:cNvPr id="82" name="Group 7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019" y="3351"/>
                        <a:ext cx="755" cy="369"/>
                        <a:chOff x="3019" y="3351"/>
                        <a:chExt cx="755" cy="369"/>
                      </a:xfrm>
                    </p:grpSpPr>
                    <p:sp>
                      <p:nvSpPr>
                        <p:cNvPr id="83" name="AutoShape 7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019" y="3351"/>
                          <a:ext cx="546" cy="369"/>
                        </a:xfrm>
                        <a:prstGeom prst="roundRect">
                          <a:avLst>
                            <a:gd name="adj" fmla="val 269"/>
                          </a:avLst>
                        </a:prstGeom>
                        <a:no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 sz="1100"/>
                        </a:p>
                      </p:txBody>
                    </p:sp>
                    <p:grpSp>
                      <p:nvGrpSpPr>
                        <p:cNvPr id="84" name="Group 7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019" y="3351"/>
                          <a:ext cx="755" cy="359"/>
                          <a:chOff x="3019" y="3351"/>
                          <a:chExt cx="755" cy="359"/>
                        </a:xfrm>
                      </p:grpSpPr>
                      <p:sp>
                        <p:nvSpPr>
                          <p:cNvPr id="85" name="AutoShape 7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19" y="3351"/>
                            <a:ext cx="535" cy="359"/>
                          </a:xfrm>
                          <a:prstGeom prst="roundRect">
                            <a:avLst>
                              <a:gd name="adj" fmla="val 278"/>
                            </a:avLst>
                          </a:prstGeom>
                          <a:noFill/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US" sz="1100"/>
                          </a:p>
                        </p:txBody>
                      </p:sp>
                      <p:grpSp>
                        <p:nvGrpSpPr>
                          <p:cNvPr id="86" name="Group 8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019" y="3351"/>
                            <a:ext cx="755" cy="349"/>
                            <a:chOff x="3019" y="3351"/>
                            <a:chExt cx="755" cy="349"/>
                          </a:xfrm>
                        </p:grpSpPr>
                        <p:sp>
                          <p:nvSpPr>
                            <p:cNvPr id="87" name="AutoShape 81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019" y="3351"/>
                              <a:ext cx="527" cy="349"/>
                            </a:xfrm>
                            <a:prstGeom prst="roundRect">
                              <a:avLst>
                                <a:gd name="adj" fmla="val 287"/>
                              </a:avLst>
                            </a:prstGeom>
                            <a:noFill/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US" sz="1100"/>
                            </a:p>
                          </p:txBody>
                        </p:sp>
                        <p:grpSp>
                          <p:nvGrpSpPr>
                            <p:cNvPr id="88" name="Group 82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019" y="3351"/>
                              <a:ext cx="755" cy="340"/>
                              <a:chOff x="3019" y="3351"/>
                              <a:chExt cx="755" cy="340"/>
                            </a:xfrm>
                          </p:grpSpPr>
                          <p:sp>
                            <p:nvSpPr>
                              <p:cNvPr id="89" name="AutoShape 8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3019" y="3351"/>
                                <a:ext cx="519" cy="340"/>
                              </a:xfrm>
                              <a:prstGeom prst="roundRect">
                                <a:avLst>
                                  <a:gd name="adj" fmla="val 292"/>
                                </a:avLst>
                              </a:prstGeom>
                              <a:noFill/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US" sz="1100"/>
                              </a:p>
                            </p:txBody>
                          </p:sp>
                          <p:grpSp>
                            <p:nvGrpSpPr>
                              <p:cNvPr id="90" name="Group 84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3019" y="3351"/>
                                <a:ext cx="755" cy="333"/>
                                <a:chOff x="3019" y="3351"/>
                                <a:chExt cx="755" cy="333"/>
                              </a:xfrm>
                            </p:grpSpPr>
                            <p:sp>
                              <p:nvSpPr>
                                <p:cNvPr id="91" name="AutoShape 8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3019" y="3351"/>
                                  <a:ext cx="510" cy="333"/>
                                </a:xfrm>
                                <a:prstGeom prst="roundRect">
                                  <a:avLst>
                                    <a:gd name="adj" fmla="val 301"/>
                                  </a:avLst>
                                </a:prstGeom>
                                <a:noFill/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 sz="1100"/>
                                </a:p>
                              </p:txBody>
                            </p:sp>
                            <p:grpSp>
                              <p:nvGrpSpPr>
                                <p:cNvPr id="92" name="Group 86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3019" y="3351"/>
                                  <a:ext cx="755" cy="326"/>
                                  <a:chOff x="3019" y="3351"/>
                                  <a:chExt cx="755" cy="326"/>
                                </a:xfrm>
                              </p:grpSpPr>
                              <p:sp>
                                <p:nvSpPr>
                                  <p:cNvPr id="93" name="AutoShape 87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3019" y="3351"/>
                                    <a:ext cx="504" cy="326"/>
                                  </a:xfrm>
                                  <a:prstGeom prst="roundRect">
                                    <a:avLst>
                                      <a:gd name="adj" fmla="val 306"/>
                                    </a:avLst>
                                  </a:prstGeom>
                                  <a:noFill/>
                                  <a:ln w="9525">
                                    <a:noFill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 wrap="none" anchor="ctr"/>
                                  <a:lstStyle/>
                                  <a:p>
                                    <a:endParaRPr lang="en-US" sz="1100"/>
                                  </a:p>
                                </p:txBody>
                              </p:sp>
                              <p:grpSp>
                                <p:nvGrpSpPr>
                                  <p:cNvPr id="94" name="Group 88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3019" y="3351"/>
                                    <a:ext cx="755" cy="320"/>
                                    <a:chOff x="3019" y="3351"/>
                                    <a:chExt cx="755" cy="320"/>
                                  </a:xfrm>
                                </p:grpSpPr>
                                <p:sp>
                                  <p:nvSpPr>
                                    <p:cNvPr id="95" name="AutoShape 89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3019" y="3351"/>
                                      <a:ext cx="497" cy="320"/>
                                    </a:xfrm>
                                    <a:prstGeom prst="roundRect">
                                      <a:avLst>
                                        <a:gd name="adj" fmla="val 310"/>
                                      </a:avLst>
                                    </a:prstGeom>
                                    <a:noFill/>
                                    <a:ln w="9525">
                                      <a:noFill/>
                                      <a:round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endParaRPr lang="en-US" sz="1100"/>
                                    </a:p>
                                  </p:txBody>
                                </p:sp>
                                <p:grpSp>
                                  <p:nvGrpSpPr>
                                    <p:cNvPr id="96" name="Group 90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3019" y="3351"/>
                                      <a:ext cx="755" cy="314"/>
                                      <a:chOff x="3019" y="3351"/>
                                      <a:chExt cx="755" cy="314"/>
                                    </a:xfrm>
                                  </p:grpSpPr>
                                  <p:sp>
                                    <p:nvSpPr>
                                      <p:cNvPr id="97" name="AutoShape 91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3019" y="3351"/>
                                        <a:ext cx="491" cy="314"/>
                                      </a:xfrm>
                                      <a:prstGeom prst="roundRect">
                                        <a:avLst>
                                          <a:gd name="adj" fmla="val 315"/>
                                        </a:avLst>
                                      </a:prstGeom>
                                      <a:noFill/>
                                      <a:ln w="9525">
                                        <a:noFill/>
                                        <a:round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endParaRPr lang="en-US" sz="1100"/>
                                      </a:p>
                                    </p:txBody>
                                  </p:sp>
                                  <p:grpSp>
                                    <p:nvGrpSpPr>
                                      <p:cNvPr id="98" name="Group 92"/>
                                      <p:cNvGrpSpPr>
                                        <a:grpSpLocks/>
                                      </p:cNvGrpSpPr>
                                      <p:nvPr/>
                                    </p:nvGrpSpPr>
                                    <p:grpSpPr bwMode="auto">
                                      <a:xfrm>
                                        <a:off x="3019" y="3351"/>
                                        <a:ext cx="755" cy="313"/>
                                        <a:chOff x="3019" y="3351"/>
                                        <a:chExt cx="755" cy="313"/>
                                      </a:xfrm>
                                    </p:grpSpPr>
                                    <p:sp>
                                      <p:nvSpPr>
                                        <p:cNvPr id="99" name="AutoShape 93"/>
                                        <p:cNvSpPr>
                                          <a:spLocks noChangeArrowheads="1"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3019" y="3351"/>
                                          <a:ext cx="489" cy="313"/>
                                        </a:xfrm>
                                        <a:prstGeom prst="roundRect">
                                          <a:avLst>
                                            <a:gd name="adj" fmla="val 319"/>
                                          </a:avLst>
                                        </a:prstGeom>
                                        <a:noFill/>
                                        <a:ln w="9525">
                                          <a:noFill/>
                                          <a:round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 wrap="none" anchor="ctr"/>
                                        <a:lstStyle/>
                                        <a:p>
                                          <a:endParaRPr lang="en-US" sz="1100"/>
                                        </a:p>
                                      </p:txBody>
                                    </p:sp>
                                    <p:grpSp>
                                      <p:nvGrpSpPr>
                                        <p:cNvPr id="100" name="Group 94"/>
                                        <p:cNvGrpSpPr>
                                          <a:grpSpLocks/>
                                        </p:cNvGrpSpPr>
                                        <p:nvPr/>
                                      </p:nvGrpSpPr>
                                      <p:grpSpPr bwMode="auto">
                                        <a:xfrm>
                                          <a:off x="3019" y="3351"/>
                                          <a:ext cx="755" cy="310"/>
                                          <a:chOff x="3019" y="3351"/>
                                          <a:chExt cx="755" cy="310"/>
                                        </a:xfrm>
                                      </p:grpSpPr>
                                      <p:sp>
                                        <p:nvSpPr>
                                          <p:cNvPr id="101" name="AutoShape 95"/>
                                          <p:cNvSpPr>
                                            <a:spLocks noChangeArrowheads="1"/>
                                          </p:cNvSpPr>
                                          <p:nvPr/>
                                        </p:nvSpPr>
                                        <p:spPr bwMode="auto">
                                          <a:xfrm>
                                            <a:off x="3019" y="3351"/>
                                            <a:ext cx="486" cy="310"/>
                                          </a:xfrm>
                                          <a:prstGeom prst="roundRect">
                                            <a:avLst>
                                              <a:gd name="adj" fmla="val 319"/>
                                            </a:avLst>
                                          </a:prstGeom>
                                          <a:noFill/>
                                          <a:ln w="9525">
                                            <a:noFill/>
                                            <a:round/>
                                            <a:headEnd/>
                                            <a:tailEnd/>
                                          </a:ln>
                                        </p:spPr>
                                        <p:txBody>
                                          <a:bodyPr wrap="none" anchor="ctr"/>
                                          <a:lstStyle/>
                                          <a:p>
                                            <a:endParaRPr lang="en-US" sz="1100"/>
                                          </a:p>
                                        </p:txBody>
                                      </p:sp>
                                      <p:grpSp>
                                        <p:nvGrpSpPr>
                                          <p:cNvPr id="102" name="Group 96"/>
                                          <p:cNvGrpSpPr>
                                            <a:grpSpLocks/>
                                          </p:cNvGrpSpPr>
                                          <p:nvPr/>
                                        </p:nvGrpSpPr>
                                        <p:grpSpPr bwMode="auto">
                                          <a:xfrm>
                                            <a:off x="3019" y="3351"/>
                                            <a:ext cx="755" cy="307"/>
                                            <a:chOff x="3019" y="3351"/>
                                            <a:chExt cx="755" cy="307"/>
                                          </a:xfrm>
                                        </p:grpSpPr>
                                        <p:sp>
                                          <p:nvSpPr>
                                            <p:cNvPr id="103" name="AutoShape 97"/>
                                            <p:cNvSpPr>
                                              <a:spLocks noChangeArrowheads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3019" y="3351"/>
                                              <a:ext cx="482" cy="307"/>
                                            </a:xfrm>
                                            <a:prstGeom prst="roundRect">
                                              <a:avLst>
                                                <a:gd name="adj" fmla="val 324"/>
                                              </a:avLst>
                                            </a:prstGeom>
                                            <a:noFill/>
                                            <a:ln w="9525">
                                              <a:noFill/>
                                              <a:round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wrap="none" anchor="ctr"/>
                                            <a:lstStyle/>
                                            <a:p>
                                              <a:endParaRPr lang="en-US" sz="1100"/>
                                            </a:p>
                                          </p:txBody>
                                        </p:sp>
                                        <p:grpSp>
                                          <p:nvGrpSpPr>
                                            <p:cNvPr id="104" name="Group 98"/>
                                            <p:cNvGrpSpPr>
                                              <a:grpSpLocks/>
                                            </p:cNvGrpSpPr>
                                            <p:nvPr/>
                                          </p:nvGrpSpPr>
                                          <p:grpSpPr bwMode="auto">
                                            <a:xfrm>
                                              <a:off x="3019" y="3351"/>
                                              <a:ext cx="755" cy="305"/>
                                              <a:chOff x="3019" y="3351"/>
                                              <a:chExt cx="755" cy="305"/>
                                            </a:xfrm>
                                          </p:grpSpPr>
                                          <p:sp>
                                            <p:nvSpPr>
                                              <p:cNvPr id="105" name="AutoShape 99"/>
                                              <p:cNvSpPr>
                                                <a:spLocks noChangeArrowheads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>
                                                <a:off x="3019" y="3351"/>
                                                <a:ext cx="481" cy="305"/>
                                              </a:xfrm>
                                              <a:prstGeom prst="roundRect">
                                                <a:avLst>
                                                  <a:gd name="adj" fmla="val 329"/>
                                                </a:avLst>
                                              </a:prstGeom>
                                              <a:noFill/>
                                              <a:ln w="9525">
                                                <a:noFill/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wrap="none" anchor="ctr"/>
                                              <a:lstStyle/>
                                              <a:p>
                                                <a:endParaRPr lang="en-US" sz="1100"/>
                                              </a:p>
                                            </p:txBody>
                                          </p:sp>
                                          <p:grpSp>
                                            <p:nvGrpSpPr>
                                              <p:cNvPr id="106" name="Group 100"/>
                                              <p:cNvGrpSpPr>
                                                <a:grpSpLocks/>
                                              </p:cNvGrpSpPr>
                                              <p:nvPr/>
                                            </p:nvGrpSpPr>
                                            <p:grpSpPr bwMode="auto">
                                              <a:xfrm>
                                                <a:off x="3019" y="3351"/>
                                                <a:ext cx="755" cy="305"/>
                                                <a:chOff x="3019" y="3351"/>
                                                <a:chExt cx="755" cy="305"/>
                                              </a:xfrm>
                                            </p:grpSpPr>
                                            <p:sp>
                                              <p:nvSpPr>
                                                <p:cNvPr id="107" name="AutoShape 101"/>
                                                <p:cNvSpPr>
                                                  <a:spLocks noChangeArrowheads="1"/>
                                                </p:cNvSpPr>
                                                <p:nvPr/>
                                              </p:nvSpPr>
                                              <p:spPr bwMode="auto">
                                                <a:xfrm>
                                                  <a:off x="3019" y="3351"/>
                                                  <a:ext cx="481" cy="305"/>
                                                </a:xfrm>
                                                <a:prstGeom prst="roundRect">
                                                  <a:avLst>
                                                    <a:gd name="adj" fmla="val 329"/>
                                                  </a:avLst>
                                                </a:prstGeom>
                                                <a:noFill/>
                                                <a:ln w="9525">
                                                  <a:noFill/>
                                                  <a:round/>
                                                  <a:headEnd/>
                                                  <a:tailEnd/>
                                                </a:ln>
                                              </p:spPr>
                                              <p:txBody>
                                                <a:bodyPr wrap="none" anchor="ctr"/>
                                                <a:lstStyle/>
                                                <a:p>
                                                  <a:endParaRPr lang="en-US" sz="1100"/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108" name="AutoShape 102"/>
                                                <p:cNvSpPr>
                                                  <a:spLocks noChangeArrowheads="1"/>
                                                </p:cNvSpPr>
                                                <p:nvPr/>
                                              </p:nvSpPr>
                                              <p:spPr bwMode="auto">
                                                <a:xfrm>
                                                  <a:off x="3019" y="3351"/>
                                                  <a:ext cx="755" cy="265"/>
                                                </a:xfrm>
                                                <a:prstGeom prst="roundRect">
                                                  <a:avLst>
                                                    <a:gd name="adj" fmla="val 329"/>
                                                  </a:avLst>
                                                </a:prstGeom>
                                                <a:noFill/>
                                                <a:ln w="9525">
                                                  <a:noFill/>
                                                  <a:round/>
                                                  <a:headEnd/>
                                                  <a:tailEnd/>
                                                </a:ln>
                                              </p:spPr>
                                              <p:txBody>
                                                <a:bodyPr wrap="none" lIns="92160" tIns="46080" rIns="92160" bIns="46080">
                                                  <a:spAutoFit/>
                                                </a:bodyPr>
                                                <a:lstStyle/>
                                                <a:p>
                                                  <a:pPr eaLnBrk="1">
                                                    <a:lnSpc>
                                                      <a:spcPct val="93000"/>
                                                    </a:lnSpc>
                                                    <a:buClr>
                                                      <a:srgbClr val="000000"/>
                                                    </a:buClr>
                                                    <a:buFont typeface="StarSymbol" charset="0"/>
                                                    <a:buNone/>
                                                    <a:tabLst>
                                                      <a:tab pos="0" algn="l"/>
                                                      <a:tab pos="457200" algn="l"/>
                                                      <a:tab pos="914400" algn="l"/>
                                                      <a:tab pos="1371600" algn="l"/>
                                                      <a:tab pos="1828800" algn="l"/>
                                                      <a:tab pos="2286000" algn="l"/>
                                                      <a:tab pos="2743200" algn="l"/>
                                                      <a:tab pos="3200400" algn="l"/>
                                                      <a:tab pos="3657600" algn="l"/>
                                                      <a:tab pos="4114800" algn="l"/>
                                                      <a:tab pos="4572000" algn="l"/>
                                                      <a:tab pos="5029200" algn="l"/>
                                                      <a:tab pos="5486400" algn="l"/>
                                                      <a:tab pos="5943600" algn="l"/>
                                                      <a:tab pos="6400800" algn="l"/>
                                                      <a:tab pos="6858000" algn="l"/>
                                                      <a:tab pos="7315200" algn="l"/>
                                                      <a:tab pos="7772400" algn="l"/>
                                                      <a:tab pos="8229600" algn="l"/>
                                                      <a:tab pos="8686800" algn="l"/>
                                                      <a:tab pos="9144000" algn="l"/>
                                                    </a:tabLst>
                                                  </a:pPr>
                                                  <a:r>
                                                    <a:rPr lang="en-GB" sz="1100" b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ea typeface="Gothic" charset="0"/>
                                                      <a:cs typeface="Gothic" charset="0"/>
                                                    </a:rPr>
                                                    <a:t>Enstore</a:t>
                                                  </a:r>
                                                </a:p>
                                              </p:txBody>
                                            </p:sp>
                                          </p:grpSp>
                                        </p:grpSp>
                                      </p:grpSp>
                                    </p:grpSp>
                                  </p:grpSp>
                                </p:grpSp>
                              </p:grpSp>
                            </p:grpSp>
                          </p:grpSp>
                        </p:grpSp>
                      </p:grpSp>
                    </p:grpSp>
                  </p:grpSp>
                </p:grpSp>
              </p:grpSp>
            </p:grpSp>
          </p:grpSp>
          <p:sp>
            <p:nvSpPr>
              <p:cNvPr id="109" name="Line 103"/>
              <p:cNvSpPr>
                <a:spLocks noChangeShapeType="1"/>
              </p:cNvSpPr>
              <p:nvPr/>
            </p:nvSpPr>
            <p:spPr bwMode="auto">
              <a:xfrm>
                <a:off x="762000" y="4876800"/>
                <a:ext cx="1588" cy="457200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grpSp>
            <p:nvGrpSpPr>
              <p:cNvPr id="110" name="Group 104"/>
              <p:cNvGrpSpPr>
                <a:grpSpLocks/>
              </p:cNvGrpSpPr>
              <p:nvPr/>
            </p:nvGrpSpPr>
            <p:grpSpPr bwMode="auto">
              <a:xfrm>
                <a:off x="411163" y="5391155"/>
                <a:ext cx="1017588" cy="503238"/>
                <a:chOff x="259" y="3396"/>
                <a:chExt cx="641" cy="317"/>
              </a:xfrm>
            </p:grpSpPr>
            <p:sp>
              <p:nvSpPr>
                <p:cNvPr id="111" name="AutoShape 105"/>
                <p:cNvSpPr>
                  <a:spLocks noChangeArrowheads="1"/>
                </p:cNvSpPr>
                <p:nvPr/>
              </p:nvSpPr>
              <p:spPr bwMode="auto">
                <a:xfrm>
                  <a:off x="259" y="3396"/>
                  <a:ext cx="641" cy="317"/>
                </a:xfrm>
                <a:prstGeom prst="roundRect">
                  <a:avLst>
                    <a:gd name="adj" fmla="val 315"/>
                  </a:avLst>
                </a:prstGeom>
                <a:solidFill>
                  <a:srgbClr val="CCFFCC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100"/>
                </a:p>
              </p:txBody>
            </p:sp>
            <p:sp>
              <p:nvSpPr>
                <p:cNvPr id="112" name="Text Box 106"/>
                <p:cNvSpPr txBox="1">
                  <a:spLocks noChangeArrowheads="1"/>
                </p:cNvSpPr>
                <p:nvPr/>
              </p:nvSpPr>
              <p:spPr bwMode="auto">
                <a:xfrm>
                  <a:off x="259" y="3471"/>
                  <a:ext cx="641" cy="1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 anchorCtr="1">
                  <a:spAutoFit/>
                </a:bodyPr>
                <a:lstStyle/>
                <a:p>
                  <a:pPr algn="ctr" eaLnBrk="1">
                    <a:lnSpc>
                      <a:spcPct val="93000"/>
                    </a:lnSpc>
                    <a:buClr>
                      <a:srgbClr val="000000"/>
                    </a:buClr>
                    <a:buSzPct val="45000"/>
                    <a:buFont typeface="StarSymbol" charset="0"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en-GB" sz="1100">
                      <a:solidFill>
                        <a:schemeClr val="tx1"/>
                      </a:solidFill>
                    </a:rPr>
                    <a:t>CASTOR</a:t>
                  </a:r>
                </a:p>
              </p:txBody>
            </p:sp>
          </p:grpSp>
          <p:grpSp>
            <p:nvGrpSpPr>
              <p:cNvPr id="113" name="Group 107"/>
              <p:cNvGrpSpPr>
                <a:grpSpLocks/>
              </p:cNvGrpSpPr>
              <p:nvPr/>
            </p:nvGrpSpPr>
            <p:grpSpPr bwMode="auto">
              <a:xfrm>
                <a:off x="1635125" y="5416550"/>
                <a:ext cx="2178050" cy="365125"/>
                <a:chOff x="1030" y="3412"/>
                <a:chExt cx="1372" cy="230"/>
              </a:xfrm>
            </p:grpSpPr>
            <p:sp>
              <p:nvSpPr>
                <p:cNvPr id="114" name="AutoShape 108"/>
                <p:cNvSpPr>
                  <a:spLocks noChangeArrowheads="1"/>
                </p:cNvSpPr>
                <p:nvPr/>
              </p:nvSpPr>
              <p:spPr bwMode="auto">
                <a:xfrm>
                  <a:off x="1030" y="3412"/>
                  <a:ext cx="1373" cy="203"/>
                </a:xfrm>
                <a:prstGeom prst="roundRect">
                  <a:avLst>
                    <a:gd name="adj" fmla="val 491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100"/>
                </a:p>
              </p:txBody>
            </p:sp>
            <p:grpSp>
              <p:nvGrpSpPr>
                <p:cNvPr id="115" name="Group 109"/>
                <p:cNvGrpSpPr>
                  <a:grpSpLocks/>
                </p:cNvGrpSpPr>
                <p:nvPr/>
              </p:nvGrpSpPr>
              <p:grpSpPr bwMode="auto">
                <a:xfrm>
                  <a:off x="1032" y="3412"/>
                  <a:ext cx="1369" cy="231"/>
                  <a:chOff x="1032" y="3412"/>
                  <a:chExt cx="1369" cy="231"/>
                </a:xfrm>
              </p:grpSpPr>
              <p:sp>
                <p:nvSpPr>
                  <p:cNvPr id="116" name="AutoShape 110"/>
                  <p:cNvSpPr>
                    <a:spLocks noChangeArrowheads="1"/>
                  </p:cNvSpPr>
                  <p:nvPr/>
                </p:nvSpPr>
                <p:spPr bwMode="auto">
                  <a:xfrm>
                    <a:off x="1032" y="3412"/>
                    <a:ext cx="1369" cy="231"/>
                  </a:xfrm>
                  <a:prstGeom prst="roundRect">
                    <a:avLst>
                      <a:gd name="adj" fmla="val 431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100"/>
                  </a:p>
                </p:txBody>
              </p:sp>
              <p:grpSp>
                <p:nvGrpSpPr>
                  <p:cNvPr id="117" name="Group 111"/>
                  <p:cNvGrpSpPr>
                    <a:grpSpLocks/>
                  </p:cNvGrpSpPr>
                  <p:nvPr/>
                </p:nvGrpSpPr>
                <p:grpSpPr bwMode="auto">
                  <a:xfrm>
                    <a:off x="1032" y="3412"/>
                    <a:ext cx="1356" cy="218"/>
                    <a:chOff x="1032" y="3412"/>
                    <a:chExt cx="1356" cy="218"/>
                  </a:xfrm>
                </p:grpSpPr>
                <p:sp>
                  <p:nvSpPr>
                    <p:cNvPr id="118" name="AutoShape 1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32" y="3412"/>
                      <a:ext cx="1356" cy="218"/>
                    </a:xfrm>
                    <a:prstGeom prst="roundRect">
                      <a:avLst>
                        <a:gd name="adj" fmla="val 458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sz="1100"/>
                    </a:p>
                  </p:txBody>
                </p:sp>
                <p:sp>
                  <p:nvSpPr>
                    <p:cNvPr id="119" name="AutoShape 1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32" y="3412"/>
                      <a:ext cx="1355" cy="218"/>
                    </a:xfrm>
                    <a:prstGeom prst="roundRect">
                      <a:avLst>
                        <a:gd name="adj" fmla="val 458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sz="1100"/>
                    </a:p>
                  </p:txBody>
                </p:sp>
              </p:grpSp>
            </p:grpSp>
          </p:grpSp>
          <p:sp>
            <p:nvSpPr>
              <p:cNvPr id="120" name="Freeform 114"/>
              <p:cNvSpPr>
                <a:spLocks noChangeArrowheads="1"/>
              </p:cNvSpPr>
              <p:nvPr/>
            </p:nvSpPr>
            <p:spPr bwMode="auto">
              <a:xfrm>
                <a:off x="915988" y="5773738"/>
                <a:ext cx="1200150" cy="409575"/>
              </a:xfrm>
              <a:custGeom>
                <a:avLst/>
                <a:gdLst/>
                <a:ahLst/>
                <a:cxnLst>
                  <a:cxn ang="0">
                    <a:pos x="2323" y="367"/>
                  </a:cxn>
                  <a:cxn ang="0">
                    <a:pos x="2301" y="428"/>
                  </a:cxn>
                  <a:cxn ang="0">
                    <a:pos x="2258" y="486"/>
                  </a:cxn>
                  <a:cxn ang="0">
                    <a:pos x="2215" y="542"/>
                  </a:cxn>
                  <a:cxn ang="0">
                    <a:pos x="2129" y="593"/>
                  </a:cxn>
                  <a:cxn ang="0">
                    <a:pos x="2063" y="638"/>
                  </a:cxn>
                  <a:cxn ang="0">
                    <a:pos x="1956" y="675"/>
                  </a:cxn>
                  <a:cxn ang="0">
                    <a:pos x="1851" y="703"/>
                  </a:cxn>
                  <a:cxn ang="0">
                    <a:pos x="1742" y="724"/>
                  </a:cxn>
                  <a:cxn ang="0">
                    <a:pos x="1634" y="736"/>
                  </a:cxn>
                  <a:cxn ang="0">
                    <a:pos x="1506" y="739"/>
                  </a:cxn>
                  <a:cxn ang="0">
                    <a:pos x="1397" y="733"/>
                  </a:cxn>
                  <a:cxn ang="0">
                    <a:pos x="1290" y="717"/>
                  </a:cxn>
                  <a:cxn ang="0">
                    <a:pos x="1183" y="693"/>
                  </a:cxn>
                  <a:cxn ang="0">
                    <a:pos x="1075" y="660"/>
                  </a:cxn>
                  <a:cxn ang="0">
                    <a:pos x="990" y="620"/>
                  </a:cxn>
                  <a:cxn ang="0">
                    <a:pos x="904" y="573"/>
                  </a:cxn>
                  <a:cxn ang="0">
                    <a:pos x="839" y="521"/>
                  </a:cxn>
                  <a:cxn ang="0">
                    <a:pos x="796" y="464"/>
                  </a:cxn>
                  <a:cxn ang="0">
                    <a:pos x="774" y="405"/>
                  </a:cxn>
                  <a:cxn ang="0">
                    <a:pos x="752" y="342"/>
                  </a:cxn>
                  <a:cxn ang="0">
                    <a:pos x="752" y="280"/>
                  </a:cxn>
                  <a:cxn ang="0">
                    <a:pos x="774" y="219"/>
                  </a:cxn>
                  <a:cxn ang="0">
                    <a:pos x="816" y="160"/>
                  </a:cxn>
                  <a:cxn ang="0">
                    <a:pos x="64" y="77"/>
                  </a:cxn>
                  <a:cxn ang="0">
                    <a:pos x="22" y="195"/>
                  </a:cxn>
                  <a:cxn ang="0">
                    <a:pos x="0" y="317"/>
                  </a:cxn>
                  <a:cxn ang="0">
                    <a:pos x="22" y="439"/>
                  </a:cxn>
                  <a:cxn ang="0">
                    <a:pos x="64" y="558"/>
                  </a:cxn>
                  <a:cxn ang="0">
                    <a:pos x="150" y="672"/>
                  </a:cxn>
                  <a:cxn ang="0">
                    <a:pos x="258" y="777"/>
                  </a:cxn>
                  <a:cxn ang="0">
                    <a:pos x="409" y="873"/>
                  </a:cxn>
                  <a:cxn ang="0">
                    <a:pos x="581" y="956"/>
                  </a:cxn>
                  <a:cxn ang="0">
                    <a:pos x="752" y="1026"/>
                  </a:cxn>
                  <a:cxn ang="0">
                    <a:pos x="968" y="1080"/>
                  </a:cxn>
                  <a:cxn ang="0">
                    <a:pos x="1183" y="1117"/>
                  </a:cxn>
                  <a:cxn ang="0">
                    <a:pos x="1419" y="1135"/>
                  </a:cxn>
                  <a:cxn ang="0">
                    <a:pos x="1634" y="1136"/>
                  </a:cxn>
                  <a:cxn ang="0">
                    <a:pos x="1871" y="1119"/>
                  </a:cxn>
                  <a:cxn ang="0">
                    <a:pos x="2086" y="1083"/>
                  </a:cxn>
                  <a:cxn ang="0">
                    <a:pos x="2301" y="1030"/>
                  </a:cxn>
                  <a:cxn ang="0">
                    <a:pos x="2494" y="962"/>
                  </a:cxn>
                  <a:cxn ang="0">
                    <a:pos x="2667" y="880"/>
                  </a:cxn>
                  <a:cxn ang="0">
                    <a:pos x="2816" y="785"/>
                  </a:cxn>
                  <a:cxn ang="0">
                    <a:pos x="2924" y="679"/>
                  </a:cxn>
                  <a:cxn ang="0">
                    <a:pos x="3010" y="565"/>
                  </a:cxn>
                  <a:cxn ang="0">
                    <a:pos x="3054" y="447"/>
                  </a:cxn>
                  <a:cxn ang="0">
                    <a:pos x="3075" y="326"/>
                  </a:cxn>
                  <a:cxn ang="0">
                    <a:pos x="2063" y="326"/>
                  </a:cxn>
                </a:cxnLst>
                <a:rect l="0" t="0" r="r" b="b"/>
                <a:pathLst>
                  <a:path w="3334" h="1139">
                    <a:moveTo>
                      <a:pt x="2323" y="326"/>
                    </a:moveTo>
                    <a:lnTo>
                      <a:pt x="2323" y="347"/>
                    </a:lnTo>
                    <a:lnTo>
                      <a:pt x="2323" y="367"/>
                    </a:lnTo>
                    <a:lnTo>
                      <a:pt x="2323" y="387"/>
                    </a:lnTo>
                    <a:lnTo>
                      <a:pt x="2301" y="408"/>
                    </a:lnTo>
                    <a:lnTo>
                      <a:pt x="2301" y="428"/>
                    </a:lnTo>
                    <a:lnTo>
                      <a:pt x="2280" y="448"/>
                    </a:lnTo>
                    <a:lnTo>
                      <a:pt x="2280" y="467"/>
                    </a:lnTo>
                    <a:lnTo>
                      <a:pt x="2258" y="486"/>
                    </a:lnTo>
                    <a:lnTo>
                      <a:pt x="2238" y="506"/>
                    </a:lnTo>
                    <a:lnTo>
                      <a:pt x="2215" y="524"/>
                    </a:lnTo>
                    <a:lnTo>
                      <a:pt x="2215" y="542"/>
                    </a:lnTo>
                    <a:lnTo>
                      <a:pt x="2194" y="560"/>
                    </a:lnTo>
                    <a:lnTo>
                      <a:pt x="2172" y="577"/>
                    </a:lnTo>
                    <a:lnTo>
                      <a:pt x="2129" y="593"/>
                    </a:lnTo>
                    <a:lnTo>
                      <a:pt x="2107" y="609"/>
                    </a:lnTo>
                    <a:lnTo>
                      <a:pt x="2086" y="623"/>
                    </a:lnTo>
                    <a:lnTo>
                      <a:pt x="2063" y="638"/>
                    </a:lnTo>
                    <a:lnTo>
                      <a:pt x="2021" y="650"/>
                    </a:lnTo>
                    <a:lnTo>
                      <a:pt x="2000" y="662"/>
                    </a:lnTo>
                    <a:lnTo>
                      <a:pt x="1956" y="675"/>
                    </a:lnTo>
                    <a:lnTo>
                      <a:pt x="1936" y="686"/>
                    </a:lnTo>
                    <a:lnTo>
                      <a:pt x="1893" y="695"/>
                    </a:lnTo>
                    <a:lnTo>
                      <a:pt x="1851" y="703"/>
                    </a:lnTo>
                    <a:lnTo>
                      <a:pt x="1827" y="712"/>
                    </a:lnTo>
                    <a:lnTo>
                      <a:pt x="1784" y="718"/>
                    </a:lnTo>
                    <a:lnTo>
                      <a:pt x="1742" y="724"/>
                    </a:lnTo>
                    <a:lnTo>
                      <a:pt x="1720" y="730"/>
                    </a:lnTo>
                    <a:lnTo>
                      <a:pt x="1676" y="734"/>
                    </a:lnTo>
                    <a:lnTo>
                      <a:pt x="1634" y="736"/>
                    </a:lnTo>
                    <a:lnTo>
                      <a:pt x="1591" y="738"/>
                    </a:lnTo>
                    <a:lnTo>
                      <a:pt x="1549" y="739"/>
                    </a:lnTo>
                    <a:lnTo>
                      <a:pt x="1506" y="739"/>
                    </a:lnTo>
                    <a:lnTo>
                      <a:pt x="1482" y="738"/>
                    </a:lnTo>
                    <a:lnTo>
                      <a:pt x="1440" y="735"/>
                    </a:lnTo>
                    <a:lnTo>
                      <a:pt x="1397" y="733"/>
                    </a:lnTo>
                    <a:lnTo>
                      <a:pt x="1355" y="729"/>
                    </a:lnTo>
                    <a:lnTo>
                      <a:pt x="1312" y="723"/>
                    </a:lnTo>
                    <a:lnTo>
                      <a:pt x="1290" y="717"/>
                    </a:lnTo>
                    <a:lnTo>
                      <a:pt x="1247" y="710"/>
                    </a:lnTo>
                    <a:lnTo>
                      <a:pt x="1204" y="702"/>
                    </a:lnTo>
                    <a:lnTo>
                      <a:pt x="1183" y="693"/>
                    </a:lnTo>
                    <a:lnTo>
                      <a:pt x="1139" y="684"/>
                    </a:lnTo>
                    <a:lnTo>
                      <a:pt x="1118" y="672"/>
                    </a:lnTo>
                    <a:lnTo>
                      <a:pt x="1075" y="660"/>
                    </a:lnTo>
                    <a:lnTo>
                      <a:pt x="1053" y="648"/>
                    </a:lnTo>
                    <a:lnTo>
                      <a:pt x="1010" y="635"/>
                    </a:lnTo>
                    <a:lnTo>
                      <a:pt x="990" y="620"/>
                    </a:lnTo>
                    <a:lnTo>
                      <a:pt x="968" y="605"/>
                    </a:lnTo>
                    <a:lnTo>
                      <a:pt x="925" y="590"/>
                    </a:lnTo>
                    <a:lnTo>
                      <a:pt x="904" y="573"/>
                    </a:lnTo>
                    <a:lnTo>
                      <a:pt x="883" y="556"/>
                    </a:lnTo>
                    <a:lnTo>
                      <a:pt x="860" y="539"/>
                    </a:lnTo>
                    <a:lnTo>
                      <a:pt x="839" y="521"/>
                    </a:lnTo>
                    <a:lnTo>
                      <a:pt x="816" y="503"/>
                    </a:lnTo>
                    <a:lnTo>
                      <a:pt x="816" y="483"/>
                    </a:lnTo>
                    <a:lnTo>
                      <a:pt x="796" y="464"/>
                    </a:lnTo>
                    <a:lnTo>
                      <a:pt x="796" y="445"/>
                    </a:lnTo>
                    <a:lnTo>
                      <a:pt x="774" y="425"/>
                    </a:lnTo>
                    <a:lnTo>
                      <a:pt x="774" y="405"/>
                    </a:lnTo>
                    <a:lnTo>
                      <a:pt x="752" y="383"/>
                    </a:lnTo>
                    <a:lnTo>
                      <a:pt x="752" y="363"/>
                    </a:lnTo>
                    <a:lnTo>
                      <a:pt x="752" y="342"/>
                    </a:lnTo>
                    <a:lnTo>
                      <a:pt x="752" y="322"/>
                    </a:lnTo>
                    <a:lnTo>
                      <a:pt x="752" y="300"/>
                    </a:lnTo>
                    <a:lnTo>
                      <a:pt x="752" y="280"/>
                    </a:lnTo>
                    <a:lnTo>
                      <a:pt x="774" y="259"/>
                    </a:lnTo>
                    <a:lnTo>
                      <a:pt x="774" y="239"/>
                    </a:lnTo>
                    <a:lnTo>
                      <a:pt x="774" y="219"/>
                    </a:lnTo>
                    <a:lnTo>
                      <a:pt x="796" y="198"/>
                    </a:lnTo>
                    <a:lnTo>
                      <a:pt x="796" y="179"/>
                    </a:lnTo>
                    <a:lnTo>
                      <a:pt x="816" y="160"/>
                    </a:lnTo>
                    <a:lnTo>
                      <a:pt x="129" y="0"/>
                    </a:lnTo>
                    <a:lnTo>
                      <a:pt x="108" y="39"/>
                    </a:lnTo>
                    <a:lnTo>
                      <a:pt x="64" y="77"/>
                    </a:lnTo>
                    <a:lnTo>
                      <a:pt x="43" y="116"/>
                    </a:lnTo>
                    <a:lnTo>
                      <a:pt x="43" y="155"/>
                    </a:lnTo>
                    <a:lnTo>
                      <a:pt x="22" y="195"/>
                    </a:lnTo>
                    <a:lnTo>
                      <a:pt x="0" y="236"/>
                    </a:lnTo>
                    <a:lnTo>
                      <a:pt x="0" y="276"/>
                    </a:lnTo>
                    <a:lnTo>
                      <a:pt x="0" y="317"/>
                    </a:lnTo>
                    <a:lnTo>
                      <a:pt x="0" y="358"/>
                    </a:lnTo>
                    <a:lnTo>
                      <a:pt x="0" y="399"/>
                    </a:lnTo>
                    <a:lnTo>
                      <a:pt x="22" y="439"/>
                    </a:lnTo>
                    <a:lnTo>
                      <a:pt x="22" y="479"/>
                    </a:lnTo>
                    <a:lnTo>
                      <a:pt x="43" y="519"/>
                    </a:lnTo>
                    <a:lnTo>
                      <a:pt x="64" y="558"/>
                    </a:lnTo>
                    <a:lnTo>
                      <a:pt x="85" y="597"/>
                    </a:lnTo>
                    <a:lnTo>
                      <a:pt x="108" y="635"/>
                    </a:lnTo>
                    <a:lnTo>
                      <a:pt x="150" y="672"/>
                    </a:lnTo>
                    <a:lnTo>
                      <a:pt x="172" y="708"/>
                    </a:lnTo>
                    <a:lnTo>
                      <a:pt x="216" y="742"/>
                    </a:lnTo>
                    <a:lnTo>
                      <a:pt x="258" y="777"/>
                    </a:lnTo>
                    <a:lnTo>
                      <a:pt x="302" y="811"/>
                    </a:lnTo>
                    <a:lnTo>
                      <a:pt x="344" y="842"/>
                    </a:lnTo>
                    <a:lnTo>
                      <a:pt x="409" y="873"/>
                    </a:lnTo>
                    <a:lnTo>
                      <a:pt x="451" y="903"/>
                    </a:lnTo>
                    <a:lnTo>
                      <a:pt x="517" y="930"/>
                    </a:lnTo>
                    <a:lnTo>
                      <a:pt x="581" y="956"/>
                    </a:lnTo>
                    <a:lnTo>
                      <a:pt x="623" y="982"/>
                    </a:lnTo>
                    <a:lnTo>
                      <a:pt x="689" y="1005"/>
                    </a:lnTo>
                    <a:lnTo>
                      <a:pt x="752" y="1026"/>
                    </a:lnTo>
                    <a:lnTo>
                      <a:pt x="816" y="1045"/>
                    </a:lnTo>
                    <a:lnTo>
                      <a:pt x="904" y="1064"/>
                    </a:lnTo>
                    <a:lnTo>
                      <a:pt x="968" y="1080"/>
                    </a:lnTo>
                    <a:lnTo>
                      <a:pt x="1032" y="1094"/>
                    </a:lnTo>
                    <a:lnTo>
                      <a:pt x="1118" y="1106"/>
                    </a:lnTo>
                    <a:lnTo>
                      <a:pt x="1183" y="1117"/>
                    </a:lnTo>
                    <a:lnTo>
                      <a:pt x="1270" y="1124"/>
                    </a:lnTo>
                    <a:lnTo>
                      <a:pt x="1333" y="1131"/>
                    </a:lnTo>
                    <a:lnTo>
                      <a:pt x="1419" y="1135"/>
                    </a:lnTo>
                    <a:lnTo>
                      <a:pt x="1482" y="1138"/>
                    </a:lnTo>
                    <a:lnTo>
                      <a:pt x="1570" y="1138"/>
                    </a:lnTo>
                    <a:lnTo>
                      <a:pt x="1634" y="1136"/>
                    </a:lnTo>
                    <a:lnTo>
                      <a:pt x="1720" y="1132"/>
                    </a:lnTo>
                    <a:lnTo>
                      <a:pt x="1806" y="1126"/>
                    </a:lnTo>
                    <a:lnTo>
                      <a:pt x="1871" y="1119"/>
                    </a:lnTo>
                    <a:lnTo>
                      <a:pt x="1956" y="1108"/>
                    </a:lnTo>
                    <a:lnTo>
                      <a:pt x="2021" y="1097"/>
                    </a:lnTo>
                    <a:lnTo>
                      <a:pt x="2086" y="1083"/>
                    </a:lnTo>
                    <a:lnTo>
                      <a:pt x="2172" y="1067"/>
                    </a:lnTo>
                    <a:lnTo>
                      <a:pt x="2238" y="1049"/>
                    </a:lnTo>
                    <a:lnTo>
                      <a:pt x="2301" y="1030"/>
                    </a:lnTo>
                    <a:lnTo>
                      <a:pt x="2365" y="1009"/>
                    </a:lnTo>
                    <a:lnTo>
                      <a:pt x="2429" y="986"/>
                    </a:lnTo>
                    <a:lnTo>
                      <a:pt x="2494" y="962"/>
                    </a:lnTo>
                    <a:lnTo>
                      <a:pt x="2559" y="936"/>
                    </a:lnTo>
                    <a:lnTo>
                      <a:pt x="2602" y="909"/>
                    </a:lnTo>
                    <a:lnTo>
                      <a:pt x="2667" y="880"/>
                    </a:lnTo>
                    <a:lnTo>
                      <a:pt x="2710" y="849"/>
                    </a:lnTo>
                    <a:lnTo>
                      <a:pt x="2752" y="817"/>
                    </a:lnTo>
                    <a:lnTo>
                      <a:pt x="2816" y="785"/>
                    </a:lnTo>
                    <a:lnTo>
                      <a:pt x="2839" y="750"/>
                    </a:lnTo>
                    <a:lnTo>
                      <a:pt x="2882" y="715"/>
                    </a:lnTo>
                    <a:lnTo>
                      <a:pt x="2924" y="679"/>
                    </a:lnTo>
                    <a:lnTo>
                      <a:pt x="2946" y="642"/>
                    </a:lnTo>
                    <a:lnTo>
                      <a:pt x="2989" y="605"/>
                    </a:lnTo>
                    <a:lnTo>
                      <a:pt x="3010" y="565"/>
                    </a:lnTo>
                    <a:lnTo>
                      <a:pt x="3031" y="527"/>
                    </a:lnTo>
                    <a:lnTo>
                      <a:pt x="3054" y="486"/>
                    </a:lnTo>
                    <a:lnTo>
                      <a:pt x="3054" y="447"/>
                    </a:lnTo>
                    <a:lnTo>
                      <a:pt x="3075" y="407"/>
                    </a:lnTo>
                    <a:lnTo>
                      <a:pt x="3075" y="366"/>
                    </a:lnTo>
                    <a:lnTo>
                      <a:pt x="3075" y="326"/>
                    </a:lnTo>
                    <a:lnTo>
                      <a:pt x="3333" y="326"/>
                    </a:lnTo>
                    <a:lnTo>
                      <a:pt x="2581" y="46"/>
                    </a:lnTo>
                    <a:lnTo>
                      <a:pt x="2063" y="326"/>
                    </a:lnTo>
                    <a:lnTo>
                      <a:pt x="2323" y="326"/>
                    </a:lnTo>
                  </a:path>
                </a:pathLst>
              </a:custGeom>
              <a:solidFill>
                <a:srgbClr val="618FFD"/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100"/>
              </a:p>
            </p:txBody>
          </p:sp>
          <p:sp>
            <p:nvSpPr>
              <p:cNvPr id="121" name="Freeform 115"/>
              <p:cNvSpPr>
                <a:spLocks noChangeArrowheads="1"/>
              </p:cNvSpPr>
              <p:nvPr/>
            </p:nvSpPr>
            <p:spPr bwMode="auto">
              <a:xfrm>
                <a:off x="5800725" y="5410200"/>
                <a:ext cx="1666875" cy="236538"/>
              </a:xfrm>
              <a:custGeom>
                <a:avLst/>
                <a:gdLst/>
                <a:ahLst/>
                <a:cxnLst>
                  <a:cxn ang="0">
                    <a:pos x="0" y="163"/>
                  </a:cxn>
                  <a:cxn ang="0">
                    <a:pos x="3472" y="163"/>
                  </a:cxn>
                  <a:cxn ang="0">
                    <a:pos x="3472" y="0"/>
                  </a:cxn>
                  <a:cxn ang="0">
                    <a:pos x="4629" y="328"/>
                  </a:cxn>
                  <a:cxn ang="0">
                    <a:pos x="3472" y="656"/>
                  </a:cxn>
                  <a:cxn ang="0">
                    <a:pos x="3472" y="493"/>
                  </a:cxn>
                  <a:cxn ang="0">
                    <a:pos x="0" y="493"/>
                  </a:cxn>
                  <a:cxn ang="0">
                    <a:pos x="0" y="163"/>
                  </a:cxn>
                </a:cxnLst>
                <a:rect l="0" t="0" r="r" b="b"/>
                <a:pathLst>
                  <a:path w="4630" h="657">
                    <a:moveTo>
                      <a:pt x="0" y="163"/>
                    </a:moveTo>
                    <a:lnTo>
                      <a:pt x="3472" y="163"/>
                    </a:lnTo>
                    <a:lnTo>
                      <a:pt x="3472" y="0"/>
                    </a:lnTo>
                    <a:lnTo>
                      <a:pt x="4629" y="328"/>
                    </a:lnTo>
                    <a:lnTo>
                      <a:pt x="3472" y="656"/>
                    </a:lnTo>
                    <a:lnTo>
                      <a:pt x="3472" y="493"/>
                    </a:lnTo>
                    <a:lnTo>
                      <a:pt x="0" y="493"/>
                    </a:lnTo>
                    <a:lnTo>
                      <a:pt x="0" y="163"/>
                    </a:lnTo>
                  </a:path>
                </a:pathLst>
              </a:custGeom>
              <a:solidFill>
                <a:srgbClr val="618FFD"/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100"/>
              </a:p>
            </p:txBody>
          </p:sp>
          <p:grpSp>
            <p:nvGrpSpPr>
              <p:cNvPr id="122" name="Group 116"/>
              <p:cNvGrpSpPr>
                <a:grpSpLocks/>
              </p:cNvGrpSpPr>
              <p:nvPr/>
            </p:nvGrpSpPr>
            <p:grpSpPr bwMode="auto">
              <a:xfrm>
                <a:off x="3067052" y="1682752"/>
                <a:ext cx="971551" cy="723901"/>
                <a:chOff x="1932" y="1060"/>
                <a:chExt cx="612" cy="456"/>
              </a:xfrm>
            </p:grpSpPr>
            <p:sp>
              <p:nvSpPr>
                <p:cNvPr id="123" name="AutoShape 117"/>
                <p:cNvSpPr>
                  <a:spLocks noChangeArrowheads="1"/>
                </p:cNvSpPr>
                <p:nvPr/>
              </p:nvSpPr>
              <p:spPr bwMode="auto">
                <a:xfrm>
                  <a:off x="1932" y="1060"/>
                  <a:ext cx="612" cy="456"/>
                </a:xfrm>
                <a:prstGeom prst="roundRect">
                  <a:avLst>
                    <a:gd name="adj" fmla="val 218"/>
                  </a:avLst>
                </a:prstGeom>
                <a:solidFill>
                  <a:srgbClr val="FFCC99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100"/>
                </a:p>
              </p:txBody>
            </p:sp>
            <p:sp>
              <p:nvSpPr>
                <p:cNvPr id="124" name="Text Box 118"/>
                <p:cNvSpPr txBox="1">
                  <a:spLocks noChangeArrowheads="1"/>
                </p:cNvSpPr>
                <p:nvPr/>
              </p:nvSpPr>
              <p:spPr bwMode="auto">
                <a:xfrm>
                  <a:off x="1932" y="1120"/>
                  <a:ext cx="612" cy="3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 anchorCtr="1">
                  <a:spAutoFit/>
                </a:bodyPr>
                <a:lstStyle/>
                <a:p>
                  <a:pPr eaLnBrk="1">
                    <a:lnSpc>
                      <a:spcPct val="93000"/>
                    </a:lnSpc>
                    <a:buClr>
                      <a:srgbClr val="000000"/>
                    </a:buClr>
                    <a:buSzPct val="45000"/>
                    <a:buFont typeface="StarSymbol" charset="0"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en-GB" sz="1100">
                      <a:solidFill>
                        <a:schemeClr val="tx1"/>
                      </a:solidFill>
                    </a:rPr>
                    <a:t>Replica </a:t>
                  </a:r>
                </a:p>
                <a:p>
                  <a:pPr eaLnBrk="1">
                    <a:lnSpc>
                      <a:spcPct val="94000"/>
                    </a:lnSpc>
                    <a:buClr>
                      <a:srgbClr val="000000"/>
                    </a:buClr>
                    <a:buSzPct val="45000"/>
                    <a:buFont typeface="StarSymbol" charset="0"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en-GB" sz="1100">
                      <a:solidFill>
                        <a:schemeClr val="tx1"/>
                      </a:solidFill>
                    </a:rPr>
                    <a:t>Catalog</a:t>
                  </a:r>
                </a:p>
              </p:txBody>
            </p:sp>
          </p:grpSp>
          <p:sp>
            <p:nvSpPr>
              <p:cNvPr id="125" name="Freeform 119"/>
              <p:cNvSpPr>
                <a:spLocks noChangeArrowheads="1"/>
              </p:cNvSpPr>
              <p:nvPr/>
            </p:nvSpPr>
            <p:spPr bwMode="auto">
              <a:xfrm>
                <a:off x="1676400" y="2971800"/>
                <a:ext cx="228600" cy="2405063"/>
              </a:xfrm>
              <a:custGeom>
                <a:avLst/>
                <a:gdLst/>
                <a:ahLst/>
                <a:cxnLst>
                  <a:cxn ang="0">
                    <a:pos x="467" y="0"/>
                  </a:cxn>
                  <a:cxn ang="0">
                    <a:pos x="477" y="5012"/>
                  </a:cxn>
                  <a:cxn ang="0">
                    <a:pos x="634" y="5010"/>
                  </a:cxn>
                  <a:cxn ang="0">
                    <a:pos x="320" y="6680"/>
                  </a:cxn>
                  <a:cxn ang="0">
                    <a:pos x="0" y="5014"/>
                  </a:cxn>
                  <a:cxn ang="0">
                    <a:pos x="157" y="5012"/>
                  </a:cxn>
                  <a:cxn ang="0">
                    <a:pos x="148" y="0"/>
                  </a:cxn>
                  <a:cxn ang="0">
                    <a:pos x="467" y="0"/>
                  </a:cxn>
                </a:cxnLst>
                <a:rect l="0" t="0" r="r" b="b"/>
                <a:pathLst>
                  <a:path w="635" h="6681">
                    <a:moveTo>
                      <a:pt x="467" y="0"/>
                    </a:moveTo>
                    <a:lnTo>
                      <a:pt x="477" y="5012"/>
                    </a:lnTo>
                    <a:lnTo>
                      <a:pt x="634" y="5010"/>
                    </a:lnTo>
                    <a:lnTo>
                      <a:pt x="320" y="6680"/>
                    </a:lnTo>
                    <a:lnTo>
                      <a:pt x="0" y="5014"/>
                    </a:lnTo>
                    <a:lnTo>
                      <a:pt x="157" y="5012"/>
                    </a:lnTo>
                    <a:lnTo>
                      <a:pt x="148" y="0"/>
                    </a:lnTo>
                    <a:lnTo>
                      <a:pt x="467" y="0"/>
                    </a:lnTo>
                  </a:path>
                </a:pathLst>
              </a:custGeom>
              <a:solidFill>
                <a:srgbClr val="618FFD"/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100"/>
              </a:p>
            </p:txBody>
          </p:sp>
          <p:pic>
            <p:nvPicPr>
              <p:cNvPr id="126" name="Picture 120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81038" y="1571625"/>
                <a:ext cx="1138237" cy="952500"/>
              </a:xfrm>
              <a:prstGeom prst="rect">
                <a:avLst/>
              </a:prstGeom>
              <a:noFill/>
            </p:spPr>
          </p:pic>
          <p:sp>
            <p:nvSpPr>
              <p:cNvPr id="127" name="Line 121"/>
              <p:cNvSpPr>
                <a:spLocks noChangeShapeType="1"/>
              </p:cNvSpPr>
              <p:nvPr/>
            </p:nvSpPr>
            <p:spPr bwMode="auto">
              <a:xfrm>
                <a:off x="693738" y="2870200"/>
                <a:ext cx="1587" cy="1236663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28" name="AutoShape 122"/>
              <p:cNvSpPr>
                <a:spLocks noChangeArrowheads="1"/>
              </p:cNvSpPr>
              <p:nvPr/>
            </p:nvSpPr>
            <p:spPr bwMode="auto">
              <a:xfrm>
                <a:off x="1447800" y="3368675"/>
                <a:ext cx="1646238" cy="458788"/>
              </a:xfrm>
              <a:prstGeom prst="roundRect">
                <a:avLst>
                  <a:gd name="adj" fmla="val 347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100"/>
              </a:p>
            </p:txBody>
          </p:sp>
          <p:grpSp>
            <p:nvGrpSpPr>
              <p:cNvPr id="129" name="Group 123"/>
              <p:cNvGrpSpPr>
                <a:grpSpLocks/>
              </p:cNvGrpSpPr>
              <p:nvPr/>
            </p:nvGrpSpPr>
            <p:grpSpPr bwMode="auto">
              <a:xfrm>
                <a:off x="655638" y="2932113"/>
                <a:ext cx="1722437" cy="733425"/>
                <a:chOff x="413" y="1847"/>
                <a:chExt cx="1085" cy="462"/>
              </a:xfrm>
            </p:grpSpPr>
            <p:sp>
              <p:nvSpPr>
                <p:cNvPr id="130" name="AutoShape 124"/>
                <p:cNvSpPr>
                  <a:spLocks noChangeArrowheads="1"/>
                </p:cNvSpPr>
                <p:nvPr/>
              </p:nvSpPr>
              <p:spPr bwMode="auto">
                <a:xfrm>
                  <a:off x="413" y="1847"/>
                  <a:ext cx="1086" cy="463"/>
                </a:xfrm>
                <a:prstGeom prst="roundRect">
                  <a:avLst>
                    <a:gd name="adj" fmla="val 213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100"/>
                </a:p>
              </p:txBody>
            </p:sp>
            <p:grpSp>
              <p:nvGrpSpPr>
                <p:cNvPr id="131" name="Group 125"/>
                <p:cNvGrpSpPr>
                  <a:grpSpLocks/>
                </p:cNvGrpSpPr>
                <p:nvPr/>
              </p:nvGrpSpPr>
              <p:grpSpPr bwMode="auto">
                <a:xfrm>
                  <a:off x="413" y="1847"/>
                  <a:ext cx="1073" cy="450"/>
                  <a:chOff x="413" y="1847"/>
                  <a:chExt cx="1073" cy="450"/>
                </a:xfrm>
              </p:grpSpPr>
              <p:sp>
                <p:nvSpPr>
                  <p:cNvPr id="132" name="AutoShape 126"/>
                  <p:cNvSpPr>
                    <a:spLocks noChangeArrowheads="1"/>
                  </p:cNvSpPr>
                  <p:nvPr/>
                </p:nvSpPr>
                <p:spPr bwMode="auto">
                  <a:xfrm>
                    <a:off x="413" y="1847"/>
                    <a:ext cx="1073" cy="450"/>
                  </a:xfrm>
                  <a:prstGeom prst="roundRect">
                    <a:avLst>
                      <a:gd name="adj" fmla="val 222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100"/>
                  </a:p>
                </p:txBody>
              </p:sp>
              <p:grpSp>
                <p:nvGrpSpPr>
                  <p:cNvPr id="133" name="Group 127"/>
                  <p:cNvGrpSpPr>
                    <a:grpSpLocks/>
                  </p:cNvGrpSpPr>
                  <p:nvPr/>
                </p:nvGrpSpPr>
                <p:grpSpPr bwMode="auto">
                  <a:xfrm>
                    <a:off x="413" y="1847"/>
                    <a:ext cx="1061" cy="437"/>
                    <a:chOff x="413" y="1847"/>
                    <a:chExt cx="1061" cy="437"/>
                  </a:xfrm>
                </p:grpSpPr>
                <p:sp>
                  <p:nvSpPr>
                    <p:cNvPr id="134" name="AutoShape 1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3" y="1847"/>
                      <a:ext cx="1061" cy="437"/>
                    </a:xfrm>
                    <a:prstGeom prst="roundRect">
                      <a:avLst>
                        <a:gd name="adj" fmla="val 227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sz="1100"/>
                    </a:p>
                  </p:txBody>
                </p:sp>
                <p:grpSp>
                  <p:nvGrpSpPr>
                    <p:cNvPr id="135" name="Group 12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13" y="1847"/>
                      <a:ext cx="1052" cy="427"/>
                      <a:chOff x="413" y="1847"/>
                      <a:chExt cx="1052" cy="427"/>
                    </a:xfrm>
                  </p:grpSpPr>
                  <p:sp>
                    <p:nvSpPr>
                      <p:cNvPr id="136" name="AutoShape 13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13" y="1847"/>
                        <a:ext cx="1052" cy="427"/>
                      </a:xfrm>
                      <a:prstGeom prst="roundRect">
                        <a:avLst>
                          <a:gd name="adj" fmla="val 231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 sz="1100"/>
                      </a:p>
                    </p:txBody>
                  </p:sp>
                  <p:grpSp>
                    <p:nvGrpSpPr>
                      <p:cNvPr id="137" name="Group 13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13" y="1847"/>
                        <a:ext cx="1042" cy="417"/>
                        <a:chOff x="413" y="1847"/>
                        <a:chExt cx="1042" cy="417"/>
                      </a:xfrm>
                    </p:grpSpPr>
                    <p:sp>
                      <p:nvSpPr>
                        <p:cNvPr id="138" name="AutoShape 13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13" y="1847"/>
                          <a:ext cx="1042" cy="417"/>
                        </a:xfrm>
                        <a:prstGeom prst="roundRect">
                          <a:avLst>
                            <a:gd name="adj" fmla="val 236"/>
                          </a:avLst>
                        </a:prstGeom>
                        <a:no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 sz="1100"/>
                        </a:p>
                      </p:txBody>
                    </p:sp>
                    <p:grpSp>
                      <p:nvGrpSpPr>
                        <p:cNvPr id="139" name="Group 13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13" y="1847"/>
                          <a:ext cx="1033" cy="408"/>
                          <a:chOff x="413" y="1847"/>
                          <a:chExt cx="1033" cy="408"/>
                        </a:xfrm>
                      </p:grpSpPr>
                      <p:sp>
                        <p:nvSpPr>
                          <p:cNvPr id="140" name="AutoShape 13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13" y="1847"/>
                            <a:ext cx="1033" cy="408"/>
                          </a:xfrm>
                          <a:prstGeom prst="roundRect">
                            <a:avLst>
                              <a:gd name="adj" fmla="val 241"/>
                            </a:avLst>
                          </a:prstGeom>
                          <a:noFill/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US" sz="1100"/>
                          </a:p>
                        </p:txBody>
                      </p:sp>
                      <p:grpSp>
                        <p:nvGrpSpPr>
                          <p:cNvPr id="141" name="Group 13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13" y="1847"/>
                            <a:ext cx="1024" cy="398"/>
                            <a:chOff x="413" y="1847"/>
                            <a:chExt cx="1024" cy="398"/>
                          </a:xfrm>
                        </p:grpSpPr>
                        <p:sp>
                          <p:nvSpPr>
                            <p:cNvPr id="142" name="AutoShape 13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13" y="1847"/>
                              <a:ext cx="1024" cy="398"/>
                            </a:xfrm>
                            <a:prstGeom prst="roundRect">
                              <a:avLst>
                                <a:gd name="adj" fmla="val 250"/>
                              </a:avLst>
                            </a:prstGeom>
                            <a:noFill/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US" sz="1100"/>
                            </a:p>
                          </p:txBody>
                        </p:sp>
                        <p:grpSp>
                          <p:nvGrpSpPr>
                            <p:cNvPr id="143" name="Group 137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413" y="1847"/>
                              <a:ext cx="1018" cy="392"/>
                              <a:chOff x="413" y="1847"/>
                              <a:chExt cx="1018" cy="392"/>
                            </a:xfrm>
                          </p:grpSpPr>
                          <p:sp>
                            <p:nvSpPr>
                              <p:cNvPr id="144" name="AutoShape 13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413" y="1847"/>
                                <a:ext cx="1018" cy="392"/>
                              </a:xfrm>
                              <a:prstGeom prst="roundRect">
                                <a:avLst>
                                  <a:gd name="adj" fmla="val 255"/>
                                </a:avLst>
                              </a:prstGeom>
                              <a:noFill/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US" sz="1100"/>
                              </a:p>
                            </p:txBody>
                          </p:sp>
                          <p:grpSp>
                            <p:nvGrpSpPr>
                              <p:cNvPr id="145" name="Group 139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413" y="1847"/>
                                <a:ext cx="1012" cy="385"/>
                                <a:chOff x="413" y="1847"/>
                                <a:chExt cx="1012" cy="385"/>
                              </a:xfrm>
                            </p:grpSpPr>
                            <p:sp>
                              <p:nvSpPr>
                                <p:cNvPr id="146" name="AutoShape 140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413" y="1847"/>
                                  <a:ext cx="1012" cy="385"/>
                                </a:xfrm>
                                <a:prstGeom prst="roundRect">
                                  <a:avLst>
                                    <a:gd name="adj" fmla="val 259"/>
                                  </a:avLst>
                                </a:prstGeom>
                                <a:noFill/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 sz="1100"/>
                                </a:p>
                              </p:txBody>
                            </p:sp>
                            <p:grpSp>
                              <p:nvGrpSpPr>
                                <p:cNvPr id="147" name="Group 141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413" y="1847"/>
                                  <a:ext cx="1008" cy="380"/>
                                  <a:chOff x="413" y="1847"/>
                                  <a:chExt cx="1008" cy="380"/>
                                </a:xfrm>
                              </p:grpSpPr>
                              <p:sp>
                                <p:nvSpPr>
                                  <p:cNvPr id="148" name="AutoShape 142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413" y="1847"/>
                                    <a:ext cx="1008" cy="380"/>
                                  </a:xfrm>
                                  <a:prstGeom prst="roundRect">
                                    <a:avLst>
                                      <a:gd name="adj" fmla="val 259"/>
                                    </a:avLst>
                                  </a:prstGeom>
                                  <a:noFill/>
                                  <a:ln w="9525">
                                    <a:noFill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 wrap="none" anchor="ctr"/>
                                  <a:lstStyle/>
                                  <a:p>
                                    <a:endParaRPr lang="en-US" sz="1100"/>
                                  </a:p>
                                </p:txBody>
                              </p:sp>
                              <p:grpSp>
                                <p:nvGrpSpPr>
                                  <p:cNvPr id="149" name="Group 143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413" y="1847"/>
                                    <a:ext cx="1003" cy="377"/>
                                    <a:chOff x="413" y="1847"/>
                                    <a:chExt cx="1003" cy="377"/>
                                  </a:xfrm>
                                </p:grpSpPr>
                                <p:sp>
                                  <p:nvSpPr>
                                    <p:cNvPr id="150" name="AutoShape 144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413" y="1847"/>
                                      <a:ext cx="1003" cy="377"/>
                                    </a:xfrm>
                                    <a:prstGeom prst="roundRect">
                                      <a:avLst>
                                        <a:gd name="adj" fmla="val 264"/>
                                      </a:avLst>
                                    </a:prstGeom>
                                    <a:noFill/>
                                    <a:ln w="9525">
                                      <a:noFill/>
                                      <a:round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endParaRPr lang="en-US" sz="1100"/>
                                    </a:p>
                                  </p:txBody>
                                </p:sp>
                                <p:grpSp>
                                  <p:nvGrpSpPr>
                                    <p:cNvPr id="151" name="Group 145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413" y="1847"/>
                                      <a:ext cx="999" cy="375"/>
                                      <a:chOff x="413" y="1847"/>
                                      <a:chExt cx="999" cy="375"/>
                                    </a:xfrm>
                                  </p:grpSpPr>
                                  <p:sp>
                                    <p:nvSpPr>
                                      <p:cNvPr id="152" name="AutoShape 146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413" y="1847"/>
                                        <a:ext cx="999" cy="374"/>
                                      </a:xfrm>
                                      <a:prstGeom prst="roundRect">
                                        <a:avLst>
                                          <a:gd name="adj" fmla="val 264"/>
                                        </a:avLst>
                                      </a:prstGeom>
                                      <a:noFill/>
                                      <a:ln w="9525">
                                        <a:noFill/>
                                        <a:round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endParaRPr lang="en-US" sz="1100"/>
                                      </a:p>
                                    </p:txBody>
                                  </p:sp>
                                  <p:grpSp>
                                    <p:nvGrpSpPr>
                                      <p:cNvPr id="153" name="Group 147"/>
                                      <p:cNvGrpSpPr>
                                        <a:grpSpLocks/>
                                      </p:cNvGrpSpPr>
                                      <p:nvPr/>
                                    </p:nvGrpSpPr>
                                    <p:grpSpPr bwMode="auto">
                                      <a:xfrm>
                                        <a:off x="413" y="1847"/>
                                        <a:ext cx="996" cy="375"/>
                                        <a:chOff x="413" y="1847"/>
                                        <a:chExt cx="996" cy="375"/>
                                      </a:xfrm>
                                    </p:grpSpPr>
                                    <p:sp>
                                      <p:nvSpPr>
                                        <p:cNvPr id="154" name="AutoShape 148"/>
                                        <p:cNvSpPr>
                                          <a:spLocks noChangeArrowheads="1"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413" y="1847"/>
                                          <a:ext cx="996" cy="371"/>
                                        </a:xfrm>
                                        <a:prstGeom prst="roundRect">
                                          <a:avLst>
                                            <a:gd name="adj" fmla="val 269"/>
                                          </a:avLst>
                                        </a:prstGeom>
                                        <a:noFill/>
                                        <a:ln w="9525">
                                          <a:noFill/>
                                          <a:round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 wrap="none" anchor="ctr"/>
                                        <a:lstStyle/>
                                        <a:p>
                                          <a:endParaRPr lang="en-US" sz="1100"/>
                                        </a:p>
                                      </p:txBody>
                                    </p:sp>
                                    <p:grpSp>
                                      <p:nvGrpSpPr>
                                        <p:cNvPr id="155" name="Group 149"/>
                                        <p:cNvGrpSpPr>
                                          <a:grpSpLocks/>
                                        </p:cNvGrpSpPr>
                                        <p:nvPr/>
                                      </p:nvGrpSpPr>
                                      <p:grpSpPr bwMode="auto">
                                        <a:xfrm>
                                          <a:off x="413" y="1847"/>
                                          <a:ext cx="994" cy="375"/>
                                          <a:chOff x="413" y="1847"/>
                                          <a:chExt cx="994" cy="375"/>
                                        </a:xfrm>
                                      </p:grpSpPr>
                                      <p:sp>
                                        <p:nvSpPr>
                                          <p:cNvPr id="156" name="AutoShape 150"/>
                                          <p:cNvSpPr>
                                            <a:spLocks noChangeArrowheads="1"/>
                                          </p:cNvSpPr>
                                          <p:nvPr/>
                                        </p:nvSpPr>
                                        <p:spPr bwMode="auto">
                                          <a:xfrm>
                                            <a:off x="413" y="1847"/>
                                            <a:ext cx="994" cy="370"/>
                                          </a:xfrm>
                                          <a:prstGeom prst="roundRect">
                                            <a:avLst>
                                              <a:gd name="adj" fmla="val 269"/>
                                            </a:avLst>
                                          </a:prstGeom>
                                          <a:noFill/>
                                          <a:ln w="9525">
                                            <a:noFill/>
                                            <a:round/>
                                            <a:headEnd/>
                                            <a:tailEnd/>
                                          </a:ln>
                                        </p:spPr>
                                        <p:txBody>
                                          <a:bodyPr wrap="none" anchor="ctr"/>
                                          <a:lstStyle/>
                                          <a:p>
                                            <a:endParaRPr lang="en-US" sz="1100"/>
                                          </a:p>
                                        </p:txBody>
                                      </p:sp>
                                      <p:grpSp>
                                        <p:nvGrpSpPr>
                                          <p:cNvPr id="157" name="Group 151"/>
                                          <p:cNvGrpSpPr>
                                            <a:grpSpLocks/>
                                          </p:cNvGrpSpPr>
                                          <p:nvPr/>
                                        </p:nvGrpSpPr>
                                        <p:grpSpPr bwMode="auto">
                                          <a:xfrm>
                                            <a:off x="413" y="1847"/>
                                            <a:ext cx="993" cy="375"/>
                                            <a:chOff x="413" y="1847"/>
                                            <a:chExt cx="993" cy="375"/>
                                          </a:xfrm>
                                        </p:grpSpPr>
                                        <p:sp>
                                          <p:nvSpPr>
                                            <p:cNvPr id="158" name="AutoShape 152"/>
                                            <p:cNvSpPr>
                                              <a:spLocks noChangeArrowheads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413" y="1847"/>
                                              <a:ext cx="993" cy="370"/>
                                            </a:xfrm>
                                            <a:prstGeom prst="roundRect">
                                              <a:avLst>
                                                <a:gd name="adj" fmla="val 269"/>
                                              </a:avLst>
                                            </a:prstGeom>
                                            <a:noFill/>
                                            <a:ln w="9525">
                                              <a:noFill/>
                                              <a:round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wrap="none" anchor="ctr"/>
                                            <a:lstStyle/>
                                            <a:p>
                                              <a:endParaRPr lang="en-US" sz="1100"/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159" name="AutoShape 153"/>
                                            <p:cNvSpPr>
                                              <a:spLocks noChangeArrowheads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413" y="1847"/>
                                              <a:ext cx="193" cy="375"/>
                                            </a:xfrm>
                                            <a:prstGeom prst="roundRect">
                                              <a:avLst>
                                                <a:gd name="adj" fmla="val 269"/>
                                              </a:avLst>
                                            </a:prstGeom>
                                            <a:noFill/>
                                            <a:ln w="9525">
                                              <a:noFill/>
                                              <a:round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wrap="none" lIns="90000" tIns="46800" rIns="90000" bIns="46800">
                                              <a:spAutoFit/>
                                            </a:bodyPr>
                                            <a:lstStyle/>
                                            <a:p>
                                              <a:pPr eaLnBrk="1">
                                                <a:lnSpc>
                                                  <a:spcPct val="93000"/>
                                                </a:lnSpc>
                                                <a:buClr>
                                                  <a:srgbClr val="000000"/>
                                                </a:buClr>
                                                <a:buFont typeface="StarSymbol" charset="0"/>
                                                <a:buNone/>
                                                <a:tabLst>
                                                  <a:tab pos="0" algn="l"/>
                                                  <a:tab pos="457200" algn="l"/>
                                                  <a:tab pos="914400" algn="l"/>
                                                  <a:tab pos="1371600" algn="l"/>
                                                  <a:tab pos="1828800" algn="l"/>
                                                  <a:tab pos="2286000" algn="l"/>
                                                  <a:tab pos="2743200" algn="l"/>
                                                  <a:tab pos="3200400" algn="l"/>
                                                  <a:tab pos="3657600" algn="l"/>
                                                  <a:tab pos="4114800" algn="l"/>
                                                  <a:tab pos="4572000" algn="l"/>
                                                  <a:tab pos="5029200" algn="l"/>
                                                  <a:tab pos="5486400" algn="l"/>
                                                  <a:tab pos="5943600" algn="l"/>
                                                  <a:tab pos="6400800" algn="l"/>
                                                  <a:tab pos="6858000" algn="l"/>
                                                  <a:tab pos="7315200" algn="l"/>
                                                  <a:tab pos="7772400" algn="l"/>
                                                  <a:tab pos="8229600" algn="l"/>
                                                  <a:tab pos="8686800" algn="l"/>
                                                  <a:tab pos="9144000" algn="l"/>
                                                </a:tabLst>
                                              </a:pPr>
                                              <a:endParaRPr lang="en-GB" sz="900" b="1">
                                                <a:solidFill>
                                                  <a:srgbClr val="000000"/>
                                                </a:solidFill>
                                                <a:ea typeface="Gothic" charset="0"/>
                                                <a:cs typeface="Gothic" charset="0"/>
                                              </a:endParaRPr>
                                            </a:p>
                                            <a:p>
                                              <a:pPr eaLnBrk="1">
                                                <a:lnSpc>
                                                  <a:spcPct val="94000"/>
                                                </a:lnSpc>
                                                <a:buClr>
                                                  <a:srgbClr val="000000"/>
                                                </a:buClr>
                                                <a:buFont typeface="StarSymbol" charset="0"/>
                                                <a:buNone/>
                                                <a:tabLst>
                                                  <a:tab pos="0" algn="l"/>
                                                  <a:tab pos="457200" algn="l"/>
                                                  <a:tab pos="914400" algn="l"/>
                                                  <a:tab pos="1371600" algn="l"/>
                                                  <a:tab pos="1828800" algn="l"/>
                                                  <a:tab pos="2286000" algn="l"/>
                                                  <a:tab pos="2743200" algn="l"/>
                                                  <a:tab pos="3200400" algn="l"/>
                                                  <a:tab pos="3657600" algn="l"/>
                                                  <a:tab pos="4114800" algn="l"/>
                                                  <a:tab pos="4572000" algn="l"/>
                                                  <a:tab pos="5029200" algn="l"/>
                                                  <a:tab pos="5486400" algn="l"/>
                                                  <a:tab pos="5943600" algn="l"/>
                                                  <a:tab pos="6400800" algn="l"/>
                                                  <a:tab pos="6858000" algn="l"/>
                                                  <a:tab pos="7315200" algn="l"/>
                                                  <a:tab pos="7772400" algn="l"/>
                                                  <a:tab pos="8229600" algn="l"/>
                                                  <a:tab pos="8686800" algn="l"/>
                                                  <a:tab pos="9144000" algn="l"/>
                                                </a:tabLst>
                                              </a:pPr>
                                              <a:endParaRPr lang="en-GB" sz="900" b="1">
                                                <a:solidFill>
                                                  <a:srgbClr val="000000"/>
                                                </a:solidFill>
                                                <a:ea typeface="Gothic" charset="0"/>
                                                <a:cs typeface="Gothic" charset="0"/>
                                              </a:endParaRPr>
                                            </a:p>
                                          </p:txBody>
                                        </p:sp>
                                      </p:grpSp>
                                    </p:grpSp>
                                  </p:grpSp>
                                </p:grpSp>
                              </p:grpSp>
                            </p:grpSp>
                          </p:grpSp>
                        </p:grpSp>
                      </p:grpSp>
                    </p:grpSp>
                  </p:grpSp>
                </p:grpSp>
              </p:grpSp>
            </p:grpSp>
          </p:grpSp>
          <p:sp>
            <p:nvSpPr>
              <p:cNvPr id="160" name="Text Box 154"/>
              <p:cNvSpPr txBox="1">
                <a:spLocks noChangeArrowheads="1"/>
              </p:cNvSpPr>
              <p:nvPr/>
            </p:nvSpPr>
            <p:spPr bwMode="auto">
              <a:xfrm>
                <a:off x="1981200" y="3130549"/>
                <a:ext cx="890588" cy="7250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SzPct val="45000"/>
                  <a:buFont typeface="StarSymbol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000" b="1">
                    <a:solidFill>
                      <a:schemeClr val="tx1"/>
                    </a:solidFill>
                  </a:rPr>
                  <a:t>Network transfer</a:t>
                </a:r>
              </a:p>
              <a:p>
                <a:pPr eaLnBrk="1">
                  <a:lnSpc>
                    <a:spcPct val="94000"/>
                  </a:lnSpc>
                  <a:buClr>
                    <a:srgbClr val="000000"/>
                  </a:buClr>
                  <a:buSzPct val="45000"/>
                  <a:buFont typeface="StarSymbol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000" b="1">
                    <a:solidFill>
                      <a:schemeClr val="tx1"/>
                    </a:solidFill>
                  </a:rPr>
                  <a:t>of DATA</a:t>
                </a:r>
              </a:p>
            </p:txBody>
          </p:sp>
          <p:sp>
            <p:nvSpPr>
              <p:cNvPr id="161" name="Text Box 155"/>
              <p:cNvSpPr txBox="1">
                <a:spLocks noChangeArrowheads="1"/>
              </p:cNvSpPr>
              <p:nvPr/>
            </p:nvSpPr>
            <p:spPr bwMode="auto">
              <a:xfrm>
                <a:off x="730250" y="2957513"/>
                <a:ext cx="841375" cy="11560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Font typeface="StarSymbol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900" b="1">
                    <a:solidFill>
                      <a:srgbClr val="000000"/>
                    </a:solidFill>
                    <a:ea typeface="Gothic" charset="0"/>
                    <a:cs typeface="Gothic" charset="0"/>
                  </a:rPr>
                  <a:t>1.DATA </a:t>
                </a:r>
              </a:p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Font typeface="StarSymbol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900" b="1">
                    <a:solidFill>
                      <a:srgbClr val="000000"/>
                    </a:solidFill>
                    <a:ea typeface="Gothic" charset="0"/>
                    <a:cs typeface="Gothic" charset="0"/>
                  </a:rPr>
                  <a:t>Creation </a:t>
                </a:r>
              </a:p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Font typeface="StarSymbol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900" b="1">
                    <a:solidFill>
                      <a:srgbClr val="000000"/>
                    </a:solidFill>
                    <a:ea typeface="Gothic" charset="0"/>
                    <a:cs typeface="Gothic" charset="0"/>
                  </a:rPr>
                  <a:t> </a:t>
                </a:r>
              </a:p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Font typeface="StarSymbol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900" b="1">
                    <a:solidFill>
                      <a:srgbClr val="000000"/>
                    </a:solidFill>
                    <a:ea typeface="Gothic" charset="0"/>
                    <a:cs typeface="Gothic" charset="0"/>
                  </a:rPr>
                  <a:t>2. </a:t>
                </a:r>
                <a:r>
                  <a:rPr lang="en-GB" sz="1000" b="1">
                    <a:solidFill>
                      <a:srgbClr val="000000"/>
                    </a:solidFill>
                    <a:ea typeface="Gothic" charset="0"/>
                    <a:cs typeface="Gothic" charset="0"/>
                  </a:rPr>
                  <a:t>SRM-PUT</a:t>
                </a:r>
              </a:p>
            </p:txBody>
          </p:sp>
          <p:sp>
            <p:nvSpPr>
              <p:cNvPr id="162" name="Text Box 156"/>
              <p:cNvSpPr txBox="1">
                <a:spLocks noChangeArrowheads="1"/>
              </p:cNvSpPr>
              <p:nvPr/>
            </p:nvSpPr>
            <p:spPr bwMode="auto">
              <a:xfrm>
                <a:off x="2535238" y="5133973"/>
                <a:ext cx="1225550" cy="433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SzPct val="45000"/>
                  <a:buFont typeface="StarSymbol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900" b="1">
                    <a:solidFill>
                      <a:schemeClr val="tx1"/>
                    </a:solidFill>
                  </a:rPr>
                  <a:t>Network transfer</a:t>
                </a:r>
              </a:p>
            </p:txBody>
          </p:sp>
          <p:sp>
            <p:nvSpPr>
              <p:cNvPr id="163" name="Line 157"/>
              <p:cNvSpPr>
                <a:spLocks noChangeShapeType="1"/>
              </p:cNvSpPr>
              <p:nvPr/>
            </p:nvSpPr>
            <p:spPr bwMode="auto">
              <a:xfrm>
                <a:off x="1676400" y="2286000"/>
                <a:ext cx="1371600" cy="1588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64" name="Text Box 158"/>
              <p:cNvSpPr txBox="1">
                <a:spLocks noChangeArrowheads="1"/>
              </p:cNvSpPr>
              <p:nvPr/>
            </p:nvSpPr>
            <p:spPr bwMode="auto">
              <a:xfrm>
                <a:off x="1992313" y="1757363"/>
                <a:ext cx="1001713" cy="7250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SzPct val="45000"/>
                  <a:buFont typeface="StarSymbol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000" b="1">
                    <a:solidFill>
                      <a:schemeClr val="tx1"/>
                    </a:solidFill>
                  </a:rPr>
                  <a:t>3. Register</a:t>
                </a:r>
              </a:p>
              <a:p>
                <a:pPr eaLnBrk="1">
                  <a:lnSpc>
                    <a:spcPct val="94000"/>
                  </a:lnSpc>
                  <a:buClr>
                    <a:srgbClr val="000000"/>
                  </a:buClr>
                  <a:buSzPct val="45000"/>
                  <a:buFont typeface="StarSymbol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000" b="1">
                    <a:solidFill>
                      <a:schemeClr val="tx1"/>
                    </a:solidFill>
                  </a:rPr>
                  <a:t>(via RRS)</a:t>
                </a:r>
              </a:p>
            </p:txBody>
          </p:sp>
          <p:sp>
            <p:nvSpPr>
              <p:cNvPr id="165" name="Text Box 159"/>
              <p:cNvSpPr txBox="1">
                <a:spLocks noChangeArrowheads="1"/>
              </p:cNvSpPr>
              <p:nvPr/>
            </p:nvSpPr>
            <p:spPr bwMode="auto">
              <a:xfrm>
                <a:off x="609600" y="6629397"/>
                <a:ext cx="804862" cy="5778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eaLnBrk="1">
                  <a:lnSpc>
                    <a:spcPct val="93000"/>
                  </a:lnSpc>
                  <a:buClr>
                    <a:srgbClr val="DC0081"/>
                  </a:buClr>
                  <a:buFont typeface="StarSymbol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200" b="1">
                    <a:solidFill>
                      <a:srgbClr val="DC0081"/>
                    </a:solidFill>
                    <a:ea typeface="Gothic" charset="0"/>
                    <a:cs typeface="Gothic" charset="0"/>
                  </a:rPr>
                  <a:t>CERN</a:t>
                </a:r>
              </a:p>
              <a:p>
                <a:pPr eaLnBrk="1">
                  <a:lnSpc>
                    <a:spcPct val="93000"/>
                  </a:lnSpc>
                  <a:buClr>
                    <a:srgbClr val="DC0081"/>
                  </a:buClr>
                  <a:buFont typeface="StarSymbol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200" b="1">
                    <a:solidFill>
                      <a:srgbClr val="DC0081"/>
                    </a:solidFill>
                    <a:ea typeface="Gothic" charset="0"/>
                    <a:cs typeface="Gothic" charset="0"/>
                  </a:rPr>
                  <a:t>Tier 0</a:t>
                </a:r>
              </a:p>
            </p:txBody>
          </p:sp>
          <p:grpSp>
            <p:nvGrpSpPr>
              <p:cNvPr id="166" name="Group 160"/>
              <p:cNvGrpSpPr>
                <a:grpSpLocks/>
              </p:cNvGrpSpPr>
              <p:nvPr/>
            </p:nvGrpSpPr>
            <p:grpSpPr bwMode="auto">
              <a:xfrm>
                <a:off x="4354511" y="1670051"/>
                <a:ext cx="1120774" cy="723901"/>
                <a:chOff x="2743" y="1052"/>
                <a:chExt cx="706" cy="456"/>
              </a:xfrm>
            </p:grpSpPr>
            <p:sp>
              <p:nvSpPr>
                <p:cNvPr id="167" name="AutoShape 161"/>
                <p:cNvSpPr>
                  <a:spLocks noChangeArrowheads="1"/>
                </p:cNvSpPr>
                <p:nvPr/>
              </p:nvSpPr>
              <p:spPr bwMode="auto">
                <a:xfrm>
                  <a:off x="2743" y="1052"/>
                  <a:ext cx="706" cy="456"/>
                </a:xfrm>
                <a:prstGeom prst="roundRect">
                  <a:avLst>
                    <a:gd name="adj" fmla="val 218"/>
                  </a:avLst>
                </a:prstGeom>
                <a:solidFill>
                  <a:srgbClr val="FFCC99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100"/>
                </a:p>
              </p:txBody>
            </p:sp>
            <p:sp>
              <p:nvSpPr>
                <p:cNvPr id="168" name="Text Box 162"/>
                <p:cNvSpPr txBox="1">
                  <a:spLocks noChangeArrowheads="1"/>
                </p:cNvSpPr>
                <p:nvPr/>
              </p:nvSpPr>
              <p:spPr bwMode="auto">
                <a:xfrm>
                  <a:off x="2743" y="1112"/>
                  <a:ext cx="706" cy="3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 anchorCtr="1">
                  <a:spAutoFit/>
                </a:bodyPr>
                <a:lstStyle/>
                <a:p>
                  <a:pPr eaLnBrk="1">
                    <a:lnSpc>
                      <a:spcPct val="93000"/>
                    </a:lnSpc>
                    <a:buClr>
                      <a:srgbClr val="000000"/>
                    </a:buClr>
                    <a:buSzPct val="45000"/>
                    <a:buFont typeface="StarSymbol" charset="0"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en-GB" sz="1100">
                      <a:solidFill>
                        <a:schemeClr val="tx1"/>
                      </a:solidFill>
                    </a:rPr>
                    <a:t>Replica </a:t>
                  </a:r>
                </a:p>
                <a:p>
                  <a:pPr eaLnBrk="1">
                    <a:lnSpc>
                      <a:spcPct val="94000"/>
                    </a:lnSpc>
                    <a:buClr>
                      <a:srgbClr val="000000"/>
                    </a:buClr>
                    <a:buSzPct val="45000"/>
                    <a:buFont typeface="StarSymbol" charset="0"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en-GB" sz="1100">
                      <a:solidFill>
                        <a:schemeClr val="tx1"/>
                      </a:solidFill>
                    </a:rPr>
                    <a:t>Manager</a:t>
                  </a:r>
                </a:p>
              </p:txBody>
            </p:sp>
          </p:grpSp>
          <p:sp>
            <p:nvSpPr>
              <p:cNvPr id="169" name="Text Box 163"/>
              <p:cNvSpPr txBox="1">
                <a:spLocks noChangeArrowheads="1"/>
              </p:cNvSpPr>
              <p:nvPr/>
            </p:nvSpPr>
            <p:spPr bwMode="auto">
              <a:xfrm>
                <a:off x="4168775" y="6553198"/>
                <a:ext cx="804862" cy="5778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eaLnBrk="1">
                  <a:lnSpc>
                    <a:spcPct val="93000"/>
                  </a:lnSpc>
                  <a:buClr>
                    <a:srgbClr val="DC0081"/>
                  </a:buClr>
                  <a:buFont typeface="StarSymbol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200" b="1">
                    <a:solidFill>
                      <a:srgbClr val="DC0081"/>
                    </a:solidFill>
                    <a:ea typeface="Gothic" charset="0"/>
                    <a:cs typeface="Gothic" charset="0"/>
                  </a:rPr>
                  <a:t>FNAL</a:t>
                </a:r>
              </a:p>
              <a:p>
                <a:pPr eaLnBrk="1">
                  <a:lnSpc>
                    <a:spcPct val="93000"/>
                  </a:lnSpc>
                  <a:buClr>
                    <a:srgbClr val="DC0081"/>
                  </a:buClr>
                  <a:buFont typeface="StarSymbol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200" b="1">
                    <a:solidFill>
                      <a:srgbClr val="DC0081"/>
                    </a:solidFill>
                    <a:ea typeface="Gothic" charset="0"/>
                    <a:cs typeface="Gothic" charset="0"/>
                  </a:rPr>
                  <a:t>Tier 1</a:t>
                </a:r>
              </a:p>
            </p:txBody>
          </p:sp>
          <p:grpSp>
            <p:nvGrpSpPr>
              <p:cNvPr id="170" name="Group 164"/>
              <p:cNvGrpSpPr>
                <a:grpSpLocks/>
              </p:cNvGrpSpPr>
              <p:nvPr/>
            </p:nvGrpSpPr>
            <p:grpSpPr bwMode="auto">
              <a:xfrm>
                <a:off x="4051300" y="6248398"/>
                <a:ext cx="1311275" cy="252413"/>
                <a:chOff x="2552" y="3936"/>
                <a:chExt cx="826" cy="159"/>
              </a:xfrm>
            </p:grpSpPr>
            <p:sp>
              <p:nvSpPr>
                <p:cNvPr id="171" name="AutoShape 165"/>
                <p:cNvSpPr>
                  <a:spLocks noChangeArrowheads="1"/>
                </p:cNvSpPr>
                <p:nvPr/>
              </p:nvSpPr>
              <p:spPr bwMode="auto">
                <a:xfrm>
                  <a:off x="2552" y="3936"/>
                  <a:ext cx="651" cy="134"/>
                </a:xfrm>
                <a:prstGeom prst="roundRect">
                  <a:avLst>
                    <a:gd name="adj" fmla="val 745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100"/>
                </a:p>
              </p:txBody>
            </p:sp>
            <p:grpSp>
              <p:nvGrpSpPr>
                <p:cNvPr id="172" name="Group 166"/>
                <p:cNvGrpSpPr>
                  <a:grpSpLocks/>
                </p:cNvGrpSpPr>
                <p:nvPr/>
              </p:nvGrpSpPr>
              <p:grpSpPr bwMode="auto">
                <a:xfrm>
                  <a:off x="2552" y="3936"/>
                  <a:ext cx="826" cy="159"/>
                  <a:chOff x="2552" y="3936"/>
                  <a:chExt cx="826" cy="159"/>
                </a:xfrm>
              </p:grpSpPr>
              <p:sp>
                <p:nvSpPr>
                  <p:cNvPr id="173" name="AutoShape 167"/>
                  <p:cNvSpPr>
                    <a:spLocks noChangeArrowheads="1"/>
                  </p:cNvSpPr>
                  <p:nvPr/>
                </p:nvSpPr>
                <p:spPr bwMode="auto">
                  <a:xfrm>
                    <a:off x="2552" y="3936"/>
                    <a:ext cx="641" cy="124"/>
                  </a:xfrm>
                  <a:prstGeom prst="roundRect">
                    <a:avLst>
                      <a:gd name="adj" fmla="val 806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100"/>
                  </a:p>
                </p:txBody>
              </p:sp>
              <p:grpSp>
                <p:nvGrpSpPr>
                  <p:cNvPr id="174" name="Group 168"/>
                  <p:cNvGrpSpPr>
                    <a:grpSpLocks/>
                  </p:cNvGrpSpPr>
                  <p:nvPr/>
                </p:nvGrpSpPr>
                <p:grpSpPr bwMode="auto">
                  <a:xfrm>
                    <a:off x="2552" y="3936"/>
                    <a:ext cx="826" cy="159"/>
                    <a:chOff x="2552" y="3936"/>
                    <a:chExt cx="826" cy="159"/>
                  </a:xfrm>
                </p:grpSpPr>
                <p:sp>
                  <p:nvSpPr>
                    <p:cNvPr id="175" name="AutoShape 1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52" y="3936"/>
                      <a:ext cx="632" cy="116"/>
                    </a:xfrm>
                    <a:prstGeom prst="roundRect">
                      <a:avLst>
                        <a:gd name="adj" fmla="val 86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sz="1100"/>
                    </a:p>
                  </p:txBody>
                </p:sp>
                <p:grpSp>
                  <p:nvGrpSpPr>
                    <p:cNvPr id="176" name="Group 17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52" y="3936"/>
                      <a:ext cx="826" cy="159"/>
                      <a:chOff x="2552" y="3936"/>
                      <a:chExt cx="826" cy="159"/>
                    </a:xfrm>
                  </p:grpSpPr>
                  <p:sp>
                    <p:nvSpPr>
                      <p:cNvPr id="177" name="AutoShape 17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52" y="3936"/>
                        <a:ext cx="624" cy="110"/>
                      </a:xfrm>
                      <a:prstGeom prst="roundRect">
                        <a:avLst>
                          <a:gd name="adj" fmla="val 907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 sz="1100"/>
                      </a:p>
                    </p:txBody>
                  </p:sp>
                  <p:grpSp>
                    <p:nvGrpSpPr>
                      <p:cNvPr id="178" name="Group 17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552" y="3936"/>
                        <a:ext cx="826" cy="159"/>
                        <a:chOff x="2552" y="3936"/>
                        <a:chExt cx="826" cy="159"/>
                      </a:xfrm>
                    </p:grpSpPr>
                    <p:sp>
                      <p:nvSpPr>
                        <p:cNvPr id="179" name="AutoShape 17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552" y="3936"/>
                          <a:ext cx="617" cy="104"/>
                        </a:xfrm>
                        <a:prstGeom prst="roundRect">
                          <a:avLst>
                            <a:gd name="adj" fmla="val 958"/>
                          </a:avLst>
                        </a:prstGeom>
                        <a:no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 sz="1100"/>
                        </a:p>
                      </p:txBody>
                    </p:sp>
                    <p:grpSp>
                      <p:nvGrpSpPr>
                        <p:cNvPr id="180" name="Group 17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52" y="3936"/>
                          <a:ext cx="826" cy="159"/>
                          <a:chOff x="2552" y="3936"/>
                          <a:chExt cx="826" cy="159"/>
                        </a:xfrm>
                      </p:grpSpPr>
                      <p:sp>
                        <p:nvSpPr>
                          <p:cNvPr id="181" name="AutoShape 17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52" y="3936"/>
                            <a:ext cx="611" cy="98"/>
                          </a:xfrm>
                          <a:prstGeom prst="roundRect">
                            <a:avLst>
                              <a:gd name="adj" fmla="val 1019"/>
                            </a:avLst>
                          </a:prstGeom>
                          <a:noFill/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US" sz="1100"/>
                          </a:p>
                        </p:txBody>
                      </p:sp>
                      <p:grpSp>
                        <p:nvGrpSpPr>
                          <p:cNvPr id="182" name="Group 176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552" y="3936"/>
                            <a:ext cx="826" cy="159"/>
                            <a:chOff x="2552" y="3936"/>
                            <a:chExt cx="826" cy="159"/>
                          </a:xfrm>
                        </p:grpSpPr>
                        <p:sp>
                          <p:nvSpPr>
                            <p:cNvPr id="183" name="AutoShape 17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552" y="3936"/>
                              <a:ext cx="606" cy="94"/>
                            </a:xfrm>
                            <a:prstGeom prst="roundRect">
                              <a:avLst>
                                <a:gd name="adj" fmla="val 1060"/>
                              </a:avLst>
                            </a:prstGeom>
                            <a:noFill/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US" sz="1100"/>
                            </a:p>
                          </p:txBody>
                        </p:sp>
                        <p:grpSp>
                          <p:nvGrpSpPr>
                            <p:cNvPr id="184" name="Group 178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552" y="3936"/>
                              <a:ext cx="826" cy="159"/>
                              <a:chOff x="2552" y="3936"/>
                              <a:chExt cx="826" cy="159"/>
                            </a:xfrm>
                          </p:grpSpPr>
                          <p:sp>
                            <p:nvSpPr>
                              <p:cNvPr id="185" name="AutoShape 17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552" y="3936"/>
                                <a:ext cx="602" cy="90"/>
                              </a:xfrm>
                              <a:prstGeom prst="roundRect">
                                <a:avLst>
                                  <a:gd name="adj" fmla="val 1111"/>
                                </a:avLst>
                              </a:prstGeom>
                              <a:noFill/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US" sz="1100"/>
                              </a:p>
                            </p:txBody>
                          </p:sp>
                          <p:grpSp>
                            <p:nvGrpSpPr>
                              <p:cNvPr id="186" name="Group 180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2552" y="3936"/>
                                <a:ext cx="826" cy="159"/>
                                <a:chOff x="2552" y="3936"/>
                                <a:chExt cx="826" cy="159"/>
                              </a:xfrm>
                            </p:grpSpPr>
                            <p:sp>
                              <p:nvSpPr>
                                <p:cNvPr id="187" name="AutoShape 181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552" y="3936"/>
                                  <a:ext cx="599" cy="87"/>
                                </a:xfrm>
                                <a:prstGeom prst="roundRect">
                                  <a:avLst>
                                    <a:gd name="adj" fmla="val 1162"/>
                                  </a:avLst>
                                </a:prstGeom>
                                <a:noFill/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 sz="1100"/>
                                </a:p>
                              </p:txBody>
                            </p:sp>
                            <p:grpSp>
                              <p:nvGrpSpPr>
                                <p:cNvPr id="188" name="Group 182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2552" y="3936"/>
                                  <a:ext cx="826" cy="159"/>
                                  <a:chOff x="2552" y="3936"/>
                                  <a:chExt cx="826" cy="159"/>
                                </a:xfrm>
                              </p:grpSpPr>
                              <p:sp>
                                <p:nvSpPr>
                                  <p:cNvPr id="189" name="AutoShape 183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2552" y="3936"/>
                                    <a:ext cx="596" cy="84"/>
                                  </a:xfrm>
                                  <a:prstGeom prst="roundRect">
                                    <a:avLst>
                                      <a:gd name="adj" fmla="val 1190"/>
                                    </a:avLst>
                                  </a:prstGeom>
                                  <a:noFill/>
                                  <a:ln w="9525">
                                    <a:noFill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 wrap="none" anchor="ctr"/>
                                  <a:lstStyle/>
                                  <a:p>
                                    <a:endParaRPr lang="en-US" sz="1100"/>
                                  </a:p>
                                </p:txBody>
                              </p:sp>
                              <p:grpSp>
                                <p:nvGrpSpPr>
                                  <p:cNvPr id="190" name="Group 184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552" y="3936"/>
                                    <a:ext cx="826" cy="159"/>
                                    <a:chOff x="2552" y="3936"/>
                                    <a:chExt cx="826" cy="159"/>
                                  </a:xfrm>
                                </p:grpSpPr>
                                <p:sp>
                                  <p:nvSpPr>
                                    <p:cNvPr id="191" name="AutoShape 185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552" y="3936"/>
                                      <a:ext cx="595" cy="83"/>
                                    </a:xfrm>
                                    <a:prstGeom prst="roundRect">
                                      <a:avLst>
                                        <a:gd name="adj" fmla="val 1218"/>
                                      </a:avLst>
                                    </a:prstGeom>
                                    <a:noFill/>
                                    <a:ln w="9525">
                                      <a:noFill/>
                                      <a:round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endParaRPr lang="en-US" sz="1100"/>
                                    </a:p>
                                  </p:txBody>
                                </p:sp>
                                <p:grpSp>
                                  <p:nvGrpSpPr>
                                    <p:cNvPr id="192" name="Group 186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2552" y="3936"/>
                                      <a:ext cx="826" cy="159"/>
                                      <a:chOff x="2552" y="3936"/>
                                      <a:chExt cx="826" cy="159"/>
                                    </a:xfrm>
                                  </p:grpSpPr>
                                  <p:sp>
                                    <p:nvSpPr>
                                      <p:cNvPr id="193" name="AutoShape 187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552" y="3936"/>
                                        <a:ext cx="593" cy="83"/>
                                      </a:xfrm>
                                      <a:prstGeom prst="roundRect">
                                        <a:avLst>
                                          <a:gd name="adj" fmla="val 1218"/>
                                        </a:avLst>
                                      </a:prstGeom>
                                      <a:noFill/>
                                      <a:ln w="9525">
                                        <a:noFill/>
                                        <a:round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endParaRPr lang="en-US" sz="1100"/>
                                      </a:p>
                                    </p:txBody>
                                  </p:sp>
                                  <p:sp>
                                    <p:nvSpPr>
                                      <p:cNvPr id="194" name="AutoShape 188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552" y="3936"/>
                                        <a:ext cx="826" cy="159"/>
                                      </a:xfrm>
                                      <a:prstGeom prst="roundRect">
                                        <a:avLst>
                                          <a:gd name="adj" fmla="val 1218"/>
                                        </a:avLst>
                                      </a:prstGeom>
                                      <a:noFill/>
                                      <a:ln w="9525">
                                        <a:noFill/>
                                        <a:round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wrap="none" lIns="0" tIns="0" rIns="0" bIns="0">
                                        <a:spAutoFit/>
                                      </a:bodyPr>
                                      <a:lstStyle/>
                                      <a:p>
                                        <a:pPr eaLnBrk="1">
                                          <a:lnSpc>
                                            <a:spcPct val="93000"/>
                                          </a:lnSpc>
                                          <a:buClr>
                                            <a:srgbClr val="000000"/>
                                          </a:buClr>
                                          <a:buFont typeface="StarSymbol" charset="0"/>
                                          <a:buNone/>
                                          <a:tabLst>
                                            <a:tab pos="0" algn="l"/>
                                            <a:tab pos="457200" algn="l"/>
                                            <a:tab pos="914400" algn="l"/>
                                            <a:tab pos="1371600" algn="l"/>
                                            <a:tab pos="1828800" algn="l"/>
                                            <a:tab pos="2286000" algn="l"/>
                                            <a:tab pos="2743200" algn="l"/>
                                            <a:tab pos="3200400" algn="l"/>
                                            <a:tab pos="3657600" algn="l"/>
                                            <a:tab pos="4114800" algn="l"/>
                                            <a:tab pos="4572000" algn="l"/>
                                            <a:tab pos="5029200" algn="l"/>
                                            <a:tab pos="5486400" algn="l"/>
                                            <a:tab pos="5943600" algn="l"/>
                                            <a:tab pos="6400800" algn="l"/>
                                            <a:tab pos="6858000" algn="l"/>
                                            <a:tab pos="7315200" algn="l"/>
                                            <a:tab pos="7772400" algn="l"/>
                                            <a:tab pos="8229600" algn="l"/>
                                            <a:tab pos="8686800" algn="l"/>
                                            <a:tab pos="9144000" algn="l"/>
                                          </a:tabLst>
                                        </a:pPr>
                                        <a:r>
                                          <a:rPr lang="en-GB" sz="1050" b="1">
                                            <a:solidFill>
                                              <a:srgbClr val="000000"/>
                                            </a:solidFill>
                                            <a:ea typeface="Gothic" charset="0"/>
                                            <a:cs typeface="Gothic" charset="0"/>
                                          </a:rPr>
                                          <a:t>archive files</a:t>
                                        </a:r>
                                      </a:p>
                                    </p:txBody>
                                  </p:sp>
                                </p:grpSp>
                              </p:grpSp>
                            </p:grpSp>
                          </p:grpSp>
                        </p:grpSp>
                      </p:grpSp>
                    </p:grpSp>
                  </p:grpSp>
                </p:grpSp>
              </p:grpSp>
            </p:grpSp>
          </p:grpSp>
          <p:grpSp>
            <p:nvGrpSpPr>
              <p:cNvPr id="195" name="Group 189"/>
              <p:cNvGrpSpPr>
                <a:grpSpLocks/>
              </p:cNvGrpSpPr>
              <p:nvPr/>
            </p:nvGrpSpPr>
            <p:grpSpPr bwMode="auto">
              <a:xfrm>
                <a:off x="1066801" y="6324598"/>
                <a:ext cx="1108076" cy="252413"/>
                <a:chOff x="672" y="3984"/>
                <a:chExt cx="698" cy="159"/>
              </a:xfrm>
            </p:grpSpPr>
            <p:sp>
              <p:nvSpPr>
                <p:cNvPr id="196" name="AutoShape 190"/>
                <p:cNvSpPr>
                  <a:spLocks noChangeArrowheads="1"/>
                </p:cNvSpPr>
                <p:nvPr/>
              </p:nvSpPr>
              <p:spPr bwMode="auto">
                <a:xfrm>
                  <a:off x="672" y="3984"/>
                  <a:ext cx="523" cy="134"/>
                </a:xfrm>
                <a:prstGeom prst="roundRect">
                  <a:avLst>
                    <a:gd name="adj" fmla="val 745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100"/>
                </a:p>
              </p:txBody>
            </p:sp>
            <p:grpSp>
              <p:nvGrpSpPr>
                <p:cNvPr id="197" name="Group 191"/>
                <p:cNvGrpSpPr>
                  <a:grpSpLocks/>
                </p:cNvGrpSpPr>
                <p:nvPr/>
              </p:nvGrpSpPr>
              <p:grpSpPr bwMode="auto">
                <a:xfrm>
                  <a:off x="672" y="3984"/>
                  <a:ext cx="698" cy="159"/>
                  <a:chOff x="672" y="3984"/>
                  <a:chExt cx="698" cy="159"/>
                </a:xfrm>
              </p:grpSpPr>
              <p:sp>
                <p:nvSpPr>
                  <p:cNvPr id="198" name="AutoShape 192"/>
                  <p:cNvSpPr>
                    <a:spLocks noChangeArrowheads="1"/>
                  </p:cNvSpPr>
                  <p:nvPr/>
                </p:nvSpPr>
                <p:spPr bwMode="auto">
                  <a:xfrm>
                    <a:off x="672" y="3984"/>
                    <a:ext cx="513" cy="124"/>
                  </a:xfrm>
                  <a:prstGeom prst="roundRect">
                    <a:avLst>
                      <a:gd name="adj" fmla="val 806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100"/>
                  </a:p>
                </p:txBody>
              </p:sp>
              <p:grpSp>
                <p:nvGrpSpPr>
                  <p:cNvPr id="199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672" y="3984"/>
                    <a:ext cx="698" cy="159"/>
                    <a:chOff x="672" y="3984"/>
                    <a:chExt cx="698" cy="159"/>
                  </a:xfrm>
                </p:grpSpPr>
                <p:sp>
                  <p:nvSpPr>
                    <p:cNvPr id="200" name="AutoShape 1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2" y="3984"/>
                      <a:ext cx="505" cy="117"/>
                    </a:xfrm>
                    <a:prstGeom prst="roundRect">
                      <a:avLst>
                        <a:gd name="adj" fmla="val 86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sz="1100"/>
                    </a:p>
                  </p:txBody>
                </p:sp>
                <p:grpSp>
                  <p:nvGrpSpPr>
                    <p:cNvPr id="201" name="Group 19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3984"/>
                      <a:ext cx="698" cy="159"/>
                      <a:chOff x="672" y="3984"/>
                      <a:chExt cx="698" cy="159"/>
                    </a:xfrm>
                  </p:grpSpPr>
                  <p:sp>
                    <p:nvSpPr>
                      <p:cNvPr id="202" name="AutoShape 19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72" y="3984"/>
                        <a:ext cx="498" cy="111"/>
                      </a:xfrm>
                      <a:prstGeom prst="roundRect">
                        <a:avLst>
                          <a:gd name="adj" fmla="val 907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 sz="1100"/>
                      </a:p>
                    </p:txBody>
                  </p:sp>
                  <p:grpSp>
                    <p:nvGrpSpPr>
                      <p:cNvPr id="203" name="Group 19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72" y="3984"/>
                        <a:ext cx="698" cy="159"/>
                        <a:chOff x="672" y="3984"/>
                        <a:chExt cx="698" cy="159"/>
                      </a:xfrm>
                    </p:grpSpPr>
                    <p:sp>
                      <p:nvSpPr>
                        <p:cNvPr id="204" name="AutoShape 19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72" y="3984"/>
                          <a:ext cx="491" cy="105"/>
                        </a:xfrm>
                        <a:prstGeom prst="roundRect">
                          <a:avLst>
                            <a:gd name="adj" fmla="val 958"/>
                          </a:avLst>
                        </a:prstGeom>
                        <a:no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 sz="1100"/>
                        </a:p>
                      </p:txBody>
                    </p:sp>
                    <p:grpSp>
                      <p:nvGrpSpPr>
                        <p:cNvPr id="205" name="Group 19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672" y="3984"/>
                          <a:ext cx="698" cy="159"/>
                          <a:chOff x="672" y="3984"/>
                          <a:chExt cx="698" cy="159"/>
                        </a:xfrm>
                      </p:grpSpPr>
                      <p:sp>
                        <p:nvSpPr>
                          <p:cNvPr id="206" name="AutoShape 20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72" y="3984"/>
                            <a:ext cx="487" cy="99"/>
                          </a:xfrm>
                          <a:prstGeom prst="roundRect">
                            <a:avLst>
                              <a:gd name="adj" fmla="val 1019"/>
                            </a:avLst>
                          </a:prstGeom>
                          <a:noFill/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US" sz="1100"/>
                          </a:p>
                        </p:txBody>
                      </p:sp>
                      <p:grpSp>
                        <p:nvGrpSpPr>
                          <p:cNvPr id="207" name="Group 20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672" y="3984"/>
                            <a:ext cx="698" cy="159"/>
                            <a:chOff x="672" y="3984"/>
                            <a:chExt cx="698" cy="159"/>
                          </a:xfrm>
                        </p:grpSpPr>
                        <p:sp>
                          <p:nvSpPr>
                            <p:cNvPr id="208" name="AutoShape 202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672" y="3984"/>
                              <a:ext cx="482" cy="95"/>
                            </a:xfrm>
                            <a:prstGeom prst="roundRect">
                              <a:avLst>
                                <a:gd name="adj" fmla="val 1060"/>
                              </a:avLst>
                            </a:prstGeom>
                            <a:noFill/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US" sz="1100"/>
                            </a:p>
                          </p:txBody>
                        </p:sp>
                        <p:grpSp>
                          <p:nvGrpSpPr>
                            <p:cNvPr id="209" name="Group 203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672" y="3984"/>
                              <a:ext cx="698" cy="159"/>
                              <a:chOff x="672" y="3984"/>
                              <a:chExt cx="698" cy="159"/>
                            </a:xfrm>
                          </p:grpSpPr>
                          <p:sp>
                            <p:nvSpPr>
                              <p:cNvPr id="210" name="AutoShape 20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72" y="3984"/>
                                <a:ext cx="476" cy="92"/>
                              </a:xfrm>
                              <a:prstGeom prst="roundRect">
                                <a:avLst>
                                  <a:gd name="adj" fmla="val 1083"/>
                                </a:avLst>
                              </a:prstGeom>
                              <a:noFill/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US" sz="1100"/>
                              </a:p>
                            </p:txBody>
                          </p:sp>
                          <p:grpSp>
                            <p:nvGrpSpPr>
                              <p:cNvPr id="211" name="Group 205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672" y="3984"/>
                                <a:ext cx="698" cy="159"/>
                                <a:chOff x="672" y="3984"/>
                                <a:chExt cx="698" cy="159"/>
                              </a:xfrm>
                            </p:grpSpPr>
                            <p:sp>
                              <p:nvSpPr>
                                <p:cNvPr id="212" name="AutoShape 206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672" y="3984"/>
                                  <a:ext cx="472" cy="88"/>
                                </a:xfrm>
                                <a:prstGeom prst="roundRect">
                                  <a:avLst>
                                    <a:gd name="adj" fmla="val 1134"/>
                                  </a:avLst>
                                </a:prstGeom>
                                <a:noFill/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 sz="1100"/>
                                </a:p>
                              </p:txBody>
                            </p:sp>
                            <p:grpSp>
                              <p:nvGrpSpPr>
                                <p:cNvPr id="213" name="Group 207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672" y="3984"/>
                                  <a:ext cx="698" cy="159"/>
                                  <a:chOff x="672" y="3984"/>
                                  <a:chExt cx="698" cy="159"/>
                                </a:xfrm>
                              </p:grpSpPr>
                              <p:sp>
                                <p:nvSpPr>
                                  <p:cNvPr id="214" name="AutoShape 208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672" y="3984"/>
                                    <a:ext cx="470" cy="85"/>
                                  </a:xfrm>
                                  <a:prstGeom prst="roundRect">
                                    <a:avLst>
                                      <a:gd name="adj" fmla="val 1190"/>
                                    </a:avLst>
                                  </a:prstGeom>
                                  <a:noFill/>
                                  <a:ln w="9525">
                                    <a:noFill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 wrap="none" anchor="ctr"/>
                                  <a:lstStyle/>
                                  <a:p>
                                    <a:endParaRPr lang="en-US" sz="1100"/>
                                  </a:p>
                                </p:txBody>
                              </p:sp>
                              <p:grpSp>
                                <p:nvGrpSpPr>
                                  <p:cNvPr id="215" name="Group 209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672" y="3984"/>
                                    <a:ext cx="698" cy="159"/>
                                    <a:chOff x="672" y="3984"/>
                                    <a:chExt cx="698" cy="159"/>
                                  </a:xfrm>
                                </p:grpSpPr>
                                <p:sp>
                                  <p:nvSpPr>
                                    <p:cNvPr id="216" name="AutoShape 210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672" y="3984"/>
                                      <a:ext cx="469" cy="85"/>
                                    </a:xfrm>
                                    <a:prstGeom prst="roundRect">
                                      <a:avLst>
                                        <a:gd name="adj" fmla="val 1190"/>
                                      </a:avLst>
                                    </a:prstGeom>
                                    <a:noFill/>
                                    <a:ln w="9525">
                                      <a:noFill/>
                                      <a:round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endParaRPr lang="en-US" sz="1100"/>
                                    </a:p>
                                  </p:txBody>
                                </p:sp>
                                <p:grpSp>
                                  <p:nvGrpSpPr>
                                    <p:cNvPr id="217" name="Group 211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672" y="3984"/>
                                      <a:ext cx="698" cy="159"/>
                                      <a:chOff x="672" y="3984"/>
                                      <a:chExt cx="698" cy="159"/>
                                    </a:xfrm>
                                  </p:grpSpPr>
                                  <p:sp>
                                    <p:nvSpPr>
                                      <p:cNvPr id="218" name="AutoShape 212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672" y="3984"/>
                                        <a:ext cx="469" cy="84"/>
                                      </a:xfrm>
                                      <a:prstGeom prst="roundRect">
                                        <a:avLst>
                                          <a:gd name="adj" fmla="val 1190"/>
                                        </a:avLst>
                                      </a:prstGeom>
                                      <a:noFill/>
                                      <a:ln w="9525">
                                        <a:noFill/>
                                        <a:round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endParaRPr lang="en-US" sz="1100"/>
                                      </a:p>
                                    </p:txBody>
                                  </p:sp>
                                  <p:sp>
                                    <p:nvSpPr>
                                      <p:cNvPr id="219" name="AutoShape 213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672" y="3984"/>
                                        <a:ext cx="698" cy="159"/>
                                      </a:xfrm>
                                      <a:prstGeom prst="roundRect">
                                        <a:avLst>
                                          <a:gd name="adj" fmla="val 1218"/>
                                        </a:avLst>
                                      </a:prstGeom>
                                      <a:noFill/>
                                      <a:ln w="9525">
                                        <a:noFill/>
                                        <a:round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wrap="none" lIns="0" tIns="0" rIns="0" bIns="0">
                                        <a:spAutoFit/>
                                      </a:bodyPr>
                                      <a:lstStyle/>
                                      <a:p>
                                        <a:pPr eaLnBrk="1">
                                          <a:lnSpc>
                                            <a:spcPct val="93000"/>
                                          </a:lnSpc>
                                          <a:buClr>
                                            <a:srgbClr val="000000"/>
                                          </a:buClr>
                                          <a:buFont typeface="StarSymbol" charset="0"/>
                                          <a:buNone/>
                                          <a:tabLst>
                                            <a:tab pos="0" algn="l"/>
                                            <a:tab pos="457200" algn="l"/>
                                            <a:tab pos="914400" algn="l"/>
                                            <a:tab pos="1371600" algn="l"/>
                                            <a:tab pos="1828800" algn="l"/>
                                            <a:tab pos="2286000" algn="l"/>
                                            <a:tab pos="2743200" algn="l"/>
                                            <a:tab pos="3200400" algn="l"/>
                                            <a:tab pos="3657600" algn="l"/>
                                            <a:tab pos="4114800" algn="l"/>
                                            <a:tab pos="4572000" algn="l"/>
                                            <a:tab pos="5029200" algn="l"/>
                                            <a:tab pos="5486400" algn="l"/>
                                            <a:tab pos="5943600" algn="l"/>
                                            <a:tab pos="6400800" algn="l"/>
                                            <a:tab pos="6858000" algn="l"/>
                                            <a:tab pos="7315200" algn="l"/>
                                            <a:tab pos="7772400" algn="l"/>
                                            <a:tab pos="8229600" algn="l"/>
                                            <a:tab pos="8686800" algn="l"/>
                                            <a:tab pos="9144000" algn="l"/>
                                          </a:tabLst>
                                        </a:pPr>
                                        <a:r>
                                          <a:rPr lang="en-GB" sz="1050" b="1">
                                            <a:solidFill>
                                              <a:srgbClr val="000000"/>
                                            </a:solidFill>
                                            <a:ea typeface="Gothic" charset="0"/>
                                            <a:cs typeface="Gothic" charset="0"/>
                                          </a:rPr>
                                          <a:t>stage files</a:t>
                                        </a:r>
                                      </a:p>
                                    </p:txBody>
                                  </p:sp>
                                </p:grpSp>
                              </p:grpSp>
                            </p:grpSp>
                          </p:grpSp>
                        </p:grpSp>
                      </p:grpSp>
                    </p:grpSp>
                  </p:grpSp>
                </p:grpSp>
              </p:grpSp>
            </p:grpSp>
          </p:grpSp>
          <p:sp>
            <p:nvSpPr>
              <p:cNvPr id="220" name="Text Box 214"/>
              <p:cNvSpPr txBox="1">
                <a:spLocks noChangeArrowheads="1"/>
              </p:cNvSpPr>
              <p:nvPr/>
            </p:nvSpPr>
            <p:spPr bwMode="auto">
              <a:xfrm>
                <a:off x="3649662" y="3203574"/>
                <a:ext cx="704849" cy="12118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SzPct val="45000"/>
                  <a:buFont typeface="StarSymbol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000" b="1">
                    <a:solidFill>
                      <a:schemeClr val="tx1"/>
                    </a:solidFill>
                  </a:rPr>
                  <a:t>4.SRM-COPY</a:t>
                </a:r>
              </a:p>
              <a:p>
                <a:pPr eaLnBrk="1">
                  <a:lnSpc>
                    <a:spcPct val="94000"/>
                  </a:lnSpc>
                  <a:buClr>
                    <a:srgbClr val="000000"/>
                  </a:buClr>
                  <a:buSzPct val="45000"/>
                  <a:buFont typeface="StarSymbol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000" b="1">
                    <a:solidFill>
                      <a:schemeClr val="tx1"/>
                    </a:solidFill>
                  </a:rPr>
                  <a:t>Tier0 to Tier1</a:t>
                </a:r>
              </a:p>
            </p:txBody>
          </p:sp>
          <p:sp>
            <p:nvSpPr>
              <p:cNvPr id="221" name="Freeform 215"/>
              <p:cNvSpPr>
                <a:spLocks noChangeArrowheads="1"/>
              </p:cNvSpPr>
              <p:nvPr/>
            </p:nvSpPr>
            <p:spPr bwMode="auto">
              <a:xfrm>
                <a:off x="2462213" y="5418138"/>
                <a:ext cx="1433512" cy="219075"/>
              </a:xfrm>
              <a:custGeom>
                <a:avLst/>
                <a:gdLst/>
                <a:ahLst/>
                <a:cxnLst>
                  <a:cxn ang="0">
                    <a:pos x="0" y="151"/>
                  </a:cxn>
                  <a:cxn ang="0">
                    <a:pos x="2987" y="151"/>
                  </a:cxn>
                  <a:cxn ang="0">
                    <a:pos x="2987" y="0"/>
                  </a:cxn>
                  <a:cxn ang="0">
                    <a:pos x="3982" y="304"/>
                  </a:cxn>
                  <a:cxn ang="0">
                    <a:pos x="2987" y="608"/>
                  </a:cxn>
                  <a:cxn ang="0">
                    <a:pos x="2987" y="457"/>
                  </a:cxn>
                  <a:cxn ang="0">
                    <a:pos x="0" y="457"/>
                  </a:cxn>
                  <a:cxn ang="0">
                    <a:pos x="0" y="151"/>
                  </a:cxn>
                </a:cxnLst>
                <a:rect l="0" t="0" r="r" b="b"/>
                <a:pathLst>
                  <a:path w="3983" h="609">
                    <a:moveTo>
                      <a:pt x="0" y="151"/>
                    </a:moveTo>
                    <a:lnTo>
                      <a:pt x="2987" y="151"/>
                    </a:lnTo>
                    <a:lnTo>
                      <a:pt x="2987" y="0"/>
                    </a:lnTo>
                    <a:lnTo>
                      <a:pt x="3982" y="304"/>
                    </a:lnTo>
                    <a:lnTo>
                      <a:pt x="2987" y="608"/>
                    </a:lnTo>
                    <a:lnTo>
                      <a:pt x="2987" y="457"/>
                    </a:lnTo>
                    <a:lnTo>
                      <a:pt x="0" y="457"/>
                    </a:lnTo>
                    <a:lnTo>
                      <a:pt x="0" y="151"/>
                    </a:lnTo>
                  </a:path>
                </a:pathLst>
              </a:custGeom>
              <a:solidFill>
                <a:srgbClr val="618FFD"/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100"/>
              </a:p>
            </p:txBody>
          </p:sp>
          <p:sp>
            <p:nvSpPr>
              <p:cNvPr id="222" name="Text Box 216"/>
              <p:cNvSpPr txBox="1">
                <a:spLocks noChangeArrowheads="1"/>
              </p:cNvSpPr>
              <p:nvPr/>
            </p:nvSpPr>
            <p:spPr bwMode="auto">
              <a:xfrm>
                <a:off x="2301875" y="4243387"/>
                <a:ext cx="1385888" cy="2408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SzPct val="45000"/>
                  <a:buFont typeface="StarSymbol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000" b="1">
                    <a:solidFill>
                      <a:schemeClr val="tx1"/>
                    </a:solidFill>
                  </a:rPr>
                  <a:t>5.SRM-GET</a:t>
                </a:r>
              </a:p>
            </p:txBody>
          </p:sp>
          <p:sp>
            <p:nvSpPr>
              <p:cNvPr id="223" name="Freeform 217"/>
              <p:cNvSpPr>
                <a:spLocks noChangeArrowheads="1"/>
              </p:cNvSpPr>
              <p:nvPr/>
            </p:nvSpPr>
            <p:spPr bwMode="auto">
              <a:xfrm>
                <a:off x="2438400" y="5565775"/>
                <a:ext cx="1433513" cy="219075"/>
              </a:xfrm>
              <a:custGeom>
                <a:avLst/>
                <a:gdLst/>
                <a:ahLst/>
                <a:cxnLst>
                  <a:cxn ang="0">
                    <a:pos x="0" y="151"/>
                  </a:cxn>
                  <a:cxn ang="0">
                    <a:pos x="2987" y="151"/>
                  </a:cxn>
                  <a:cxn ang="0">
                    <a:pos x="2987" y="0"/>
                  </a:cxn>
                  <a:cxn ang="0">
                    <a:pos x="3982" y="304"/>
                  </a:cxn>
                  <a:cxn ang="0">
                    <a:pos x="2987" y="608"/>
                  </a:cxn>
                  <a:cxn ang="0">
                    <a:pos x="2987" y="457"/>
                  </a:cxn>
                  <a:cxn ang="0">
                    <a:pos x="0" y="457"/>
                  </a:cxn>
                  <a:cxn ang="0">
                    <a:pos x="0" y="151"/>
                  </a:cxn>
                </a:cxnLst>
                <a:rect l="0" t="0" r="r" b="b"/>
                <a:pathLst>
                  <a:path w="3983" h="609">
                    <a:moveTo>
                      <a:pt x="0" y="151"/>
                    </a:moveTo>
                    <a:lnTo>
                      <a:pt x="2987" y="151"/>
                    </a:lnTo>
                    <a:lnTo>
                      <a:pt x="2987" y="0"/>
                    </a:lnTo>
                    <a:lnTo>
                      <a:pt x="3982" y="304"/>
                    </a:lnTo>
                    <a:lnTo>
                      <a:pt x="2987" y="608"/>
                    </a:lnTo>
                    <a:lnTo>
                      <a:pt x="2987" y="457"/>
                    </a:lnTo>
                    <a:lnTo>
                      <a:pt x="0" y="457"/>
                    </a:lnTo>
                    <a:lnTo>
                      <a:pt x="0" y="151"/>
                    </a:lnTo>
                  </a:path>
                </a:pathLst>
              </a:custGeom>
              <a:solidFill>
                <a:srgbClr val="618FFD"/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100"/>
              </a:p>
            </p:txBody>
          </p:sp>
          <p:sp>
            <p:nvSpPr>
              <p:cNvPr id="224" name="Line 218"/>
              <p:cNvSpPr>
                <a:spLocks noChangeShapeType="1"/>
              </p:cNvSpPr>
              <p:nvPr/>
            </p:nvSpPr>
            <p:spPr bwMode="auto">
              <a:xfrm>
                <a:off x="4038600" y="2209800"/>
                <a:ext cx="304800" cy="1588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225" name="Line 219"/>
              <p:cNvSpPr>
                <a:spLocks noChangeShapeType="1"/>
              </p:cNvSpPr>
              <p:nvPr/>
            </p:nvSpPr>
            <p:spPr bwMode="auto">
              <a:xfrm flipV="1">
                <a:off x="1911350" y="4443413"/>
                <a:ext cx="2009775" cy="47625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 sz="1100"/>
              </a:p>
            </p:txBody>
          </p:sp>
          <p:grpSp>
            <p:nvGrpSpPr>
              <p:cNvPr id="226" name="Group 220"/>
              <p:cNvGrpSpPr>
                <a:grpSpLocks/>
              </p:cNvGrpSpPr>
              <p:nvPr/>
            </p:nvGrpSpPr>
            <p:grpSpPr bwMode="auto">
              <a:xfrm>
                <a:off x="914400" y="6095998"/>
                <a:ext cx="1311275" cy="252413"/>
                <a:chOff x="576" y="3840"/>
                <a:chExt cx="826" cy="159"/>
              </a:xfrm>
            </p:grpSpPr>
            <p:sp>
              <p:nvSpPr>
                <p:cNvPr id="227" name="AutoShape 221"/>
                <p:cNvSpPr>
                  <a:spLocks noChangeArrowheads="1"/>
                </p:cNvSpPr>
                <p:nvPr/>
              </p:nvSpPr>
              <p:spPr bwMode="auto">
                <a:xfrm>
                  <a:off x="576" y="3840"/>
                  <a:ext cx="651" cy="134"/>
                </a:xfrm>
                <a:prstGeom prst="roundRect">
                  <a:avLst>
                    <a:gd name="adj" fmla="val 745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100"/>
                </a:p>
              </p:txBody>
            </p:sp>
            <p:grpSp>
              <p:nvGrpSpPr>
                <p:cNvPr id="228" name="Group 222"/>
                <p:cNvGrpSpPr>
                  <a:grpSpLocks/>
                </p:cNvGrpSpPr>
                <p:nvPr/>
              </p:nvGrpSpPr>
              <p:grpSpPr bwMode="auto">
                <a:xfrm>
                  <a:off x="576" y="3840"/>
                  <a:ext cx="826" cy="159"/>
                  <a:chOff x="576" y="3840"/>
                  <a:chExt cx="826" cy="159"/>
                </a:xfrm>
              </p:grpSpPr>
              <p:sp>
                <p:nvSpPr>
                  <p:cNvPr id="229" name="AutoShape 223"/>
                  <p:cNvSpPr>
                    <a:spLocks noChangeArrowheads="1"/>
                  </p:cNvSpPr>
                  <p:nvPr/>
                </p:nvSpPr>
                <p:spPr bwMode="auto">
                  <a:xfrm>
                    <a:off x="576" y="3840"/>
                    <a:ext cx="641" cy="124"/>
                  </a:xfrm>
                  <a:prstGeom prst="roundRect">
                    <a:avLst>
                      <a:gd name="adj" fmla="val 806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100"/>
                  </a:p>
                </p:txBody>
              </p:sp>
              <p:grpSp>
                <p:nvGrpSpPr>
                  <p:cNvPr id="230" name="Group 224"/>
                  <p:cNvGrpSpPr>
                    <a:grpSpLocks/>
                  </p:cNvGrpSpPr>
                  <p:nvPr/>
                </p:nvGrpSpPr>
                <p:grpSpPr bwMode="auto">
                  <a:xfrm>
                    <a:off x="576" y="3840"/>
                    <a:ext cx="826" cy="159"/>
                    <a:chOff x="576" y="3840"/>
                    <a:chExt cx="826" cy="159"/>
                  </a:xfrm>
                </p:grpSpPr>
                <p:sp>
                  <p:nvSpPr>
                    <p:cNvPr id="231" name="AutoShape 2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76" y="3840"/>
                      <a:ext cx="633" cy="117"/>
                    </a:xfrm>
                    <a:prstGeom prst="roundRect">
                      <a:avLst>
                        <a:gd name="adj" fmla="val 86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sz="1100"/>
                    </a:p>
                  </p:txBody>
                </p:sp>
                <p:grpSp>
                  <p:nvGrpSpPr>
                    <p:cNvPr id="232" name="Group 22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6" y="3840"/>
                      <a:ext cx="826" cy="159"/>
                      <a:chOff x="576" y="3840"/>
                      <a:chExt cx="826" cy="159"/>
                    </a:xfrm>
                  </p:grpSpPr>
                  <p:sp>
                    <p:nvSpPr>
                      <p:cNvPr id="233" name="AutoShape 22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76" y="3840"/>
                        <a:ext cx="627" cy="111"/>
                      </a:xfrm>
                      <a:prstGeom prst="roundRect">
                        <a:avLst>
                          <a:gd name="adj" fmla="val 907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 sz="1100"/>
                      </a:p>
                    </p:txBody>
                  </p:sp>
                  <p:grpSp>
                    <p:nvGrpSpPr>
                      <p:cNvPr id="234" name="Group 22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76" y="3840"/>
                        <a:ext cx="826" cy="159"/>
                        <a:chOff x="576" y="3840"/>
                        <a:chExt cx="826" cy="159"/>
                      </a:xfrm>
                    </p:grpSpPr>
                    <p:sp>
                      <p:nvSpPr>
                        <p:cNvPr id="235" name="AutoShape 22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76" y="3840"/>
                          <a:ext cx="619" cy="105"/>
                        </a:xfrm>
                        <a:prstGeom prst="roundRect">
                          <a:avLst>
                            <a:gd name="adj" fmla="val 958"/>
                          </a:avLst>
                        </a:prstGeom>
                        <a:no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 sz="1100"/>
                        </a:p>
                      </p:txBody>
                    </p:sp>
                    <p:grpSp>
                      <p:nvGrpSpPr>
                        <p:cNvPr id="236" name="Group 23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576" y="3840"/>
                          <a:ext cx="826" cy="159"/>
                          <a:chOff x="576" y="3840"/>
                          <a:chExt cx="826" cy="159"/>
                        </a:xfrm>
                      </p:grpSpPr>
                      <p:sp>
                        <p:nvSpPr>
                          <p:cNvPr id="237" name="AutoShape 2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76" y="3840"/>
                            <a:ext cx="612" cy="99"/>
                          </a:xfrm>
                          <a:prstGeom prst="roundRect">
                            <a:avLst>
                              <a:gd name="adj" fmla="val 1019"/>
                            </a:avLst>
                          </a:prstGeom>
                          <a:noFill/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US" sz="1100"/>
                          </a:p>
                        </p:txBody>
                      </p:sp>
                      <p:grpSp>
                        <p:nvGrpSpPr>
                          <p:cNvPr id="238" name="Group 23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576" y="3840"/>
                            <a:ext cx="826" cy="159"/>
                            <a:chOff x="576" y="3840"/>
                            <a:chExt cx="826" cy="159"/>
                          </a:xfrm>
                        </p:grpSpPr>
                        <p:sp>
                          <p:nvSpPr>
                            <p:cNvPr id="239" name="AutoShape 23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576" y="3840"/>
                              <a:ext cx="607" cy="95"/>
                            </a:xfrm>
                            <a:prstGeom prst="roundRect">
                              <a:avLst>
                                <a:gd name="adj" fmla="val 1060"/>
                              </a:avLst>
                            </a:prstGeom>
                            <a:noFill/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US" sz="1100"/>
                            </a:p>
                          </p:txBody>
                        </p:sp>
                        <p:grpSp>
                          <p:nvGrpSpPr>
                            <p:cNvPr id="240" name="Group 234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576" y="3840"/>
                              <a:ext cx="826" cy="159"/>
                              <a:chOff x="576" y="3840"/>
                              <a:chExt cx="826" cy="159"/>
                            </a:xfrm>
                          </p:grpSpPr>
                          <p:sp>
                            <p:nvSpPr>
                              <p:cNvPr id="241" name="AutoShape 23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576" y="3840"/>
                                <a:ext cx="603" cy="92"/>
                              </a:xfrm>
                              <a:prstGeom prst="roundRect">
                                <a:avLst>
                                  <a:gd name="adj" fmla="val 1083"/>
                                </a:avLst>
                              </a:prstGeom>
                              <a:noFill/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US" sz="1100"/>
                              </a:p>
                            </p:txBody>
                          </p:sp>
                          <p:grpSp>
                            <p:nvGrpSpPr>
                              <p:cNvPr id="242" name="Group 236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576" y="3840"/>
                                <a:ext cx="826" cy="159"/>
                                <a:chOff x="576" y="3840"/>
                                <a:chExt cx="826" cy="159"/>
                              </a:xfrm>
                            </p:grpSpPr>
                            <p:sp>
                              <p:nvSpPr>
                                <p:cNvPr id="243" name="AutoShape 237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576" y="3840"/>
                                  <a:ext cx="598" cy="88"/>
                                </a:xfrm>
                                <a:prstGeom prst="roundRect">
                                  <a:avLst>
                                    <a:gd name="adj" fmla="val 1134"/>
                                  </a:avLst>
                                </a:prstGeom>
                                <a:noFill/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 sz="1100"/>
                                </a:p>
                              </p:txBody>
                            </p:sp>
                            <p:grpSp>
                              <p:nvGrpSpPr>
                                <p:cNvPr id="244" name="Group 238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576" y="3840"/>
                                  <a:ext cx="826" cy="159"/>
                                  <a:chOff x="576" y="3840"/>
                                  <a:chExt cx="826" cy="159"/>
                                </a:xfrm>
                              </p:grpSpPr>
                              <p:sp>
                                <p:nvSpPr>
                                  <p:cNvPr id="245" name="AutoShape 239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576" y="3840"/>
                                    <a:ext cx="596" cy="85"/>
                                  </a:xfrm>
                                  <a:prstGeom prst="roundRect">
                                    <a:avLst>
                                      <a:gd name="adj" fmla="val 1190"/>
                                    </a:avLst>
                                  </a:prstGeom>
                                  <a:noFill/>
                                  <a:ln w="9525">
                                    <a:noFill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 wrap="none" anchor="ctr"/>
                                  <a:lstStyle/>
                                  <a:p>
                                    <a:endParaRPr lang="en-US" sz="1100"/>
                                  </a:p>
                                </p:txBody>
                              </p:sp>
                              <p:grpSp>
                                <p:nvGrpSpPr>
                                  <p:cNvPr id="246" name="Group 240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576" y="3840"/>
                                    <a:ext cx="826" cy="159"/>
                                    <a:chOff x="576" y="3840"/>
                                    <a:chExt cx="826" cy="159"/>
                                  </a:xfrm>
                                </p:grpSpPr>
                                <p:sp>
                                  <p:nvSpPr>
                                    <p:cNvPr id="247" name="AutoShape 241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576" y="3840"/>
                                      <a:ext cx="595" cy="85"/>
                                    </a:xfrm>
                                    <a:prstGeom prst="roundRect">
                                      <a:avLst>
                                        <a:gd name="adj" fmla="val 1190"/>
                                      </a:avLst>
                                    </a:prstGeom>
                                    <a:noFill/>
                                    <a:ln w="9525">
                                      <a:noFill/>
                                      <a:round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endParaRPr lang="en-US" sz="1100"/>
                                    </a:p>
                                  </p:txBody>
                                </p:sp>
                                <p:grpSp>
                                  <p:nvGrpSpPr>
                                    <p:cNvPr id="248" name="Group 242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576" y="3840"/>
                                      <a:ext cx="826" cy="159"/>
                                      <a:chOff x="576" y="3840"/>
                                      <a:chExt cx="826" cy="159"/>
                                    </a:xfrm>
                                  </p:grpSpPr>
                                  <p:sp>
                                    <p:nvSpPr>
                                      <p:cNvPr id="249" name="AutoShape 243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576" y="3840"/>
                                        <a:ext cx="594" cy="84"/>
                                      </a:xfrm>
                                      <a:prstGeom prst="roundRect">
                                        <a:avLst>
                                          <a:gd name="adj" fmla="val 1190"/>
                                        </a:avLst>
                                      </a:prstGeom>
                                      <a:noFill/>
                                      <a:ln w="9525">
                                        <a:noFill/>
                                        <a:round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endParaRPr lang="en-US" sz="1100"/>
                                      </a:p>
                                    </p:txBody>
                                  </p:sp>
                                  <p:sp>
                                    <p:nvSpPr>
                                      <p:cNvPr id="250" name="AutoShape 244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576" y="3840"/>
                                        <a:ext cx="826" cy="159"/>
                                      </a:xfrm>
                                      <a:prstGeom prst="roundRect">
                                        <a:avLst>
                                          <a:gd name="adj" fmla="val 1218"/>
                                        </a:avLst>
                                      </a:prstGeom>
                                      <a:noFill/>
                                      <a:ln w="9525">
                                        <a:noFill/>
                                        <a:round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wrap="none" lIns="0" tIns="0" rIns="0" bIns="0">
                                        <a:spAutoFit/>
                                      </a:bodyPr>
                                      <a:lstStyle/>
                                      <a:p>
                                        <a:pPr eaLnBrk="1">
                                          <a:lnSpc>
                                            <a:spcPct val="93000"/>
                                          </a:lnSpc>
                                          <a:buClr>
                                            <a:srgbClr val="000000"/>
                                          </a:buClr>
                                          <a:buFont typeface="StarSymbol" charset="0"/>
                                          <a:buNone/>
                                          <a:tabLst>
                                            <a:tab pos="0" algn="l"/>
                                            <a:tab pos="457200" algn="l"/>
                                            <a:tab pos="914400" algn="l"/>
                                            <a:tab pos="1371600" algn="l"/>
                                            <a:tab pos="1828800" algn="l"/>
                                            <a:tab pos="2286000" algn="l"/>
                                            <a:tab pos="2743200" algn="l"/>
                                            <a:tab pos="3200400" algn="l"/>
                                            <a:tab pos="3657600" algn="l"/>
                                            <a:tab pos="4114800" algn="l"/>
                                            <a:tab pos="4572000" algn="l"/>
                                            <a:tab pos="5029200" algn="l"/>
                                            <a:tab pos="5486400" algn="l"/>
                                            <a:tab pos="5943600" algn="l"/>
                                            <a:tab pos="6400800" algn="l"/>
                                            <a:tab pos="6858000" algn="l"/>
                                            <a:tab pos="7315200" algn="l"/>
                                            <a:tab pos="7772400" algn="l"/>
                                            <a:tab pos="8229600" algn="l"/>
                                            <a:tab pos="8686800" algn="l"/>
                                            <a:tab pos="9144000" algn="l"/>
                                          </a:tabLst>
                                        </a:pPr>
                                        <a:r>
                                          <a:rPr lang="en-GB" sz="1050" b="1">
                                            <a:solidFill>
                                              <a:srgbClr val="000000"/>
                                            </a:solidFill>
                                            <a:ea typeface="Gothic" charset="0"/>
                                            <a:cs typeface="Gothic" charset="0"/>
                                          </a:rPr>
                                          <a:t>archive files</a:t>
                                        </a:r>
                                      </a:p>
                                    </p:txBody>
                                  </p:sp>
                                </p:grpSp>
                              </p:grpSp>
                            </p:grpSp>
                          </p:grpSp>
                        </p:grpSp>
                      </p:grpSp>
                    </p:grpSp>
                  </p:grpSp>
                </p:grpSp>
              </p:grpSp>
            </p:grpSp>
          </p:grpSp>
          <p:grpSp>
            <p:nvGrpSpPr>
              <p:cNvPr id="251" name="Group 245"/>
              <p:cNvGrpSpPr>
                <a:grpSpLocks/>
              </p:cNvGrpSpPr>
              <p:nvPr/>
            </p:nvGrpSpPr>
            <p:grpSpPr bwMode="auto">
              <a:xfrm>
                <a:off x="7043735" y="4037016"/>
                <a:ext cx="1174749" cy="744538"/>
                <a:chOff x="4437" y="2543"/>
                <a:chExt cx="740" cy="469"/>
              </a:xfrm>
            </p:grpSpPr>
            <p:sp>
              <p:nvSpPr>
                <p:cNvPr id="252" name="AutoShape 246"/>
                <p:cNvSpPr>
                  <a:spLocks noChangeArrowheads="1"/>
                </p:cNvSpPr>
                <p:nvPr/>
              </p:nvSpPr>
              <p:spPr bwMode="auto">
                <a:xfrm>
                  <a:off x="4437" y="2543"/>
                  <a:ext cx="740" cy="469"/>
                </a:xfrm>
                <a:prstGeom prst="roundRect">
                  <a:avLst>
                    <a:gd name="adj" fmla="val 213"/>
                  </a:avLst>
                </a:prstGeom>
                <a:solidFill>
                  <a:srgbClr val="FFCCFF"/>
                </a:solidFill>
                <a:ln w="1260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71785" dir="2700000" algn="ctr" rotWithShape="0">
                    <a:srgbClr val="919191">
                      <a:alpha val="0"/>
                    </a:srgbClr>
                  </a:outerShdw>
                </a:effectLst>
              </p:spPr>
              <p:txBody>
                <a:bodyPr wrap="none" anchor="ctr"/>
                <a:lstStyle/>
                <a:p>
                  <a:endParaRPr lang="en-US" sz="1100"/>
                </a:p>
              </p:txBody>
            </p:sp>
            <p:sp>
              <p:nvSpPr>
                <p:cNvPr id="253" name="Text Box 247"/>
                <p:cNvSpPr txBox="1">
                  <a:spLocks noChangeArrowheads="1"/>
                </p:cNvSpPr>
                <p:nvPr/>
              </p:nvSpPr>
              <p:spPr bwMode="auto">
                <a:xfrm>
                  <a:off x="4437" y="2610"/>
                  <a:ext cx="740" cy="3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 anchorCtr="1">
                  <a:spAutoFit/>
                </a:bodyPr>
                <a:lstStyle/>
                <a:p>
                  <a:pPr algn="ctr" eaLnBrk="1">
                    <a:lnSpc>
                      <a:spcPct val="93000"/>
                    </a:lnSpc>
                    <a:buClr>
                      <a:srgbClr val="000000"/>
                    </a:buClr>
                    <a:buSzPct val="45000"/>
                    <a:buFont typeface="StarSymbol" charset="0"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en-GB" sz="1100">
                      <a:solidFill>
                        <a:schemeClr val="tx1"/>
                      </a:solidFill>
                    </a:rPr>
                    <a:t>SRM</a:t>
                  </a:r>
                </a:p>
                <a:p>
                  <a:pPr algn="ctr" eaLnBrk="1">
                    <a:lnSpc>
                      <a:spcPct val="94000"/>
                    </a:lnSpc>
                    <a:buClr>
                      <a:srgbClr val="000000"/>
                    </a:buClr>
                    <a:buSzPct val="45000"/>
                    <a:buFont typeface="StarSymbol" charset="0"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endParaRPr lang="en-GB" sz="110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54" name="Group 248"/>
              <p:cNvGrpSpPr>
                <a:grpSpLocks/>
              </p:cNvGrpSpPr>
              <p:nvPr/>
            </p:nvGrpSpPr>
            <p:grpSpPr bwMode="auto">
              <a:xfrm>
                <a:off x="7467604" y="5257804"/>
                <a:ext cx="879476" cy="698501"/>
                <a:chOff x="4704" y="3312"/>
                <a:chExt cx="554" cy="440"/>
              </a:xfrm>
            </p:grpSpPr>
            <p:grpSp>
              <p:nvGrpSpPr>
                <p:cNvPr id="255" name="Group 249"/>
                <p:cNvGrpSpPr>
                  <a:grpSpLocks/>
                </p:cNvGrpSpPr>
                <p:nvPr/>
              </p:nvGrpSpPr>
              <p:grpSpPr bwMode="auto">
                <a:xfrm>
                  <a:off x="4704" y="3312"/>
                  <a:ext cx="544" cy="440"/>
                  <a:chOff x="4704" y="3312"/>
                  <a:chExt cx="544" cy="440"/>
                </a:xfrm>
              </p:grpSpPr>
              <p:sp>
                <p:nvSpPr>
                  <p:cNvPr id="257" name="Freeform 250"/>
                  <p:cNvSpPr>
                    <a:spLocks noChangeArrowheads="1"/>
                  </p:cNvSpPr>
                  <p:nvPr/>
                </p:nvSpPr>
                <p:spPr bwMode="auto">
                  <a:xfrm>
                    <a:off x="4704" y="3312"/>
                    <a:ext cx="543" cy="440"/>
                  </a:xfrm>
                  <a:custGeom>
                    <a:avLst/>
                    <a:gdLst/>
                    <a:ahLst/>
                    <a:cxnLst>
                      <a:cxn ang="0">
                        <a:pos x="1201" y="0"/>
                      </a:cxn>
                      <a:cxn ang="0">
                        <a:pos x="0" y="242"/>
                      </a:cxn>
                      <a:cxn ang="0">
                        <a:pos x="0" y="1698"/>
                      </a:cxn>
                      <a:cxn ang="0">
                        <a:pos x="1201" y="1940"/>
                      </a:cxn>
                      <a:cxn ang="0">
                        <a:pos x="2394" y="1698"/>
                      </a:cxn>
                      <a:cxn ang="0">
                        <a:pos x="2394" y="242"/>
                      </a:cxn>
                      <a:cxn ang="0">
                        <a:pos x="1201" y="0"/>
                      </a:cxn>
                      <a:cxn ang="0">
                        <a:pos x="1201" y="0"/>
                      </a:cxn>
                    </a:cxnLst>
                    <a:rect l="0" t="0" r="r" b="b"/>
                    <a:pathLst>
                      <a:path w="2395" h="1941">
                        <a:moveTo>
                          <a:pt x="1201" y="0"/>
                        </a:moveTo>
                        <a:cubicBezTo>
                          <a:pt x="540" y="0"/>
                          <a:pt x="0" y="116"/>
                          <a:pt x="0" y="242"/>
                        </a:cubicBezTo>
                        <a:lnTo>
                          <a:pt x="0" y="1698"/>
                        </a:lnTo>
                        <a:cubicBezTo>
                          <a:pt x="0" y="1826"/>
                          <a:pt x="540" y="1940"/>
                          <a:pt x="1201" y="1940"/>
                        </a:cubicBezTo>
                        <a:cubicBezTo>
                          <a:pt x="1853" y="1940"/>
                          <a:pt x="2394" y="1826"/>
                          <a:pt x="2394" y="1698"/>
                        </a:cubicBezTo>
                        <a:lnTo>
                          <a:pt x="2394" y="242"/>
                        </a:lnTo>
                        <a:cubicBezTo>
                          <a:pt x="2394" y="116"/>
                          <a:pt x="1853" y="0"/>
                          <a:pt x="1201" y="0"/>
                        </a:cubicBezTo>
                        <a:lnTo>
                          <a:pt x="1201" y="0"/>
                        </a:lnTo>
                      </a:path>
                    </a:pathLst>
                  </a:custGeom>
                  <a:solidFill>
                    <a:srgbClr val="CCFFFF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100"/>
                  </a:p>
                </p:txBody>
              </p:sp>
              <p:sp>
                <p:nvSpPr>
                  <p:cNvPr id="258" name="Text Box 25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04" y="3385"/>
                    <a:ext cx="544" cy="30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 anchor="ctr" anchorCtr="1">
                    <a:spAutoFit/>
                  </a:bodyPr>
                  <a:lstStyle/>
                  <a:p>
                    <a:pPr algn="ctr" eaLnBrk="1">
                      <a:lnSpc>
                        <a:spcPct val="93000"/>
                      </a:lnSpc>
                      <a:buClr>
                        <a:srgbClr val="000000"/>
                      </a:buClr>
                      <a:buSzPct val="45000"/>
                      <a:buFont typeface="StarSymbol" charset="0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r>
                      <a:rPr lang="en-GB" sz="1000">
                        <a:solidFill>
                          <a:schemeClr val="tx1"/>
                        </a:solidFill>
                      </a:rPr>
                      <a:t>Tier2</a:t>
                    </a:r>
                  </a:p>
                  <a:p>
                    <a:pPr algn="ctr" eaLnBrk="1">
                      <a:lnSpc>
                        <a:spcPct val="94000"/>
                      </a:lnSpc>
                      <a:buClr>
                        <a:srgbClr val="000000"/>
                      </a:buClr>
                      <a:buSzPct val="45000"/>
                      <a:buFont typeface="StarSymbol" charset="0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r>
                      <a:rPr lang="en-GB" sz="1000">
                        <a:solidFill>
                          <a:schemeClr val="tx1"/>
                        </a:solidFill>
                      </a:rPr>
                      <a:t>Storage</a:t>
                    </a:r>
                  </a:p>
                </p:txBody>
              </p:sp>
            </p:grpSp>
            <p:sp>
              <p:nvSpPr>
                <p:cNvPr id="256" name="Freeform 252"/>
                <p:cNvSpPr>
                  <a:spLocks noChangeArrowheads="1"/>
                </p:cNvSpPr>
                <p:nvPr/>
              </p:nvSpPr>
              <p:spPr bwMode="auto">
                <a:xfrm>
                  <a:off x="4704" y="3312"/>
                  <a:ext cx="554" cy="116"/>
                </a:xfrm>
                <a:custGeom>
                  <a:avLst/>
                  <a:gdLst/>
                  <a:ahLst/>
                  <a:cxnLst>
                    <a:cxn ang="0">
                      <a:pos x="1222" y="0"/>
                    </a:cxn>
                    <a:cxn ang="0">
                      <a:pos x="0" y="248"/>
                    </a:cxn>
                    <a:cxn ang="0">
                      <a:pos x="1222" y="511"/>
                    </a:cxn>
                    <a:cxn ang="0">
                      <a:pos x="2443" y="248"/>
                    </a:cxn>
                    <a:cxn ang="0">
                      <a:pos x="1222" y="0"/>
                    </a:cxn>
                    <a:cxn ang="0">
                      <a:pos x="1222" y="0"/>
                    </a:cxn>
                  </a:cxnLst>
                  <a:rect l="0" t="0" r="r" b="b"/>
                  <a:pathLst>
                    <a:path w="2444" h="512">
                      <a:moveTo>
                        <a:pt x="1222" y="0"/>
                      </a:moveTo>
                      <a:cubicBezTo>
                        <a:pt x="553" y="0"/>
                        <a:pt x="0" y="116"/>
                        <a:pt x="0" y="248"/>
                      </a:cubicBezTo>
                      <a:cubicBezTo>
                        <a:pt x="0" y="395"/>
                        <a:pt x="553" y="511"/>
                        <a:pt x="1222" y="511"/>
                      </a:cubicBezTo>
                      <a:cubicBezTo>
                        <a:pt x="1890" y="511"/>
                        <a:pt x="2443" y="395"/>
                        <a:pt x="2443" y="248"/>
                      </a:cubicBezTo>
                      <a:cubicBezTo>
                        <a:pt x="2443" y="116"/>
                        <a:pt x="1890" y="0"/>
                        <a:pt x="1222" y="0"/>
                      </a:cubicBezTo>
                      <a:lnTo>
                        <a:pt x="1222" y="0"/>
                      </a:lnTo>
                    </a:path>
                  </a:pathLst>
                </a:custGeom>
                <a:solidFill>
                  <a:srgbClr val="DFFFFF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100"/>
                </a:p>
              </p:txBody>
            </p:sp>
          </p:grpSp>
          <p:sp>
            <p:nvSpPr>
              <p:cNvPr id="259" name="Line 253"/>
              <p:cNvSpPr>
                <a:spLocks noChangeShapeType="1"/>
              </p:cNvSpPr>
              <p:nvPr/>
            </p:nvSpPr>
            <p:spPr bwMode="auto">
              <a:xfrm>
                <a:off x="7848600" y="4800600"/>
                <a:ext cx="1588" cy="446088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260" name="Text Box 254"/>
              <p:cNvSpPr txBox="1">
                <a:spLocks noChangeArrowheads="1"/>
              </p:cNvSpPr>
              <p:nvPr/>
            </p:nvSpPr>
            <p:spPr bwMode="auto">
              <a:xfrm>
                <a:off x="6927849" y="6310312"/>
                <a:ext cx="1063624" cy="5778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eaLnBrk="1">
                  <a:lnSpc>
                    <a:spcPct val="93000"/>
                  </a:lnSpc>
                  <a:buClr>
                    <a:srgbClr val="DC0081"/>
                  </a:buClr>
                  <a:buFont typeface="StarSymbol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200" b="1">
                    <a:solidFill>
                      <a:srgbClr val="DC0081"/>
                    </a:solidFill>
                    <a:ea typeface="Gothic" charset="0"/>
                    <a:cs typeface="Gothic" charset="0"/>
                  </a:rPr>
                  <a:t>Tier 2</a:t>
                </a:r>
              </a:p>
              <a:p>
                <a:pPr eaLnBrk="1">
                  <a:lnSpc>
                    <a:spcPct val="93000"/>
                  </a:lnSpc>
                  <a:buClr>
                    <a:srgbClr val="DC0081"/>
                  </a:buClr>
                  <a:buFont typeface="StarSymbol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200" b="1">
                    <a:solidFill>
                      <a:srgbClr val="DC0081"/>
                    </a:solidFill>
                    <a:ea typeface="Gothic" charset="0"/>
                    <a:cs typeface="Gothic" charset="0"/>
                  </a:rPr>
                  <a:t>Center</a:t>
                </a:r>
              </a:p>
            </p:txBody>
          </p:sp>
          <p:sp>
            <p:nvSpPr>
              <p:cNvPr id="261" name="Freeform 255"/>
              <p:cNvSpPr>
                <a:spLocks noChangeArrowheads="1"/>
              </p:cNvSpPr>
              <p:nvPr/>
            </p:nvSpPr>
            <p:spPr bwMode="auto">
              <a:xfrm>
                <a:off x="5837238" y="5651500"/>
                <a:ext cx="1630362" cy="215900"/>
              </a:xfrm>
              <a:custGeom>
                <a:avLst/>
                <a:gdLst/>
                <a:ahLst/>
                <a:cxnLst>
                  <a:cxn ang="0">
                    <a:pos x="0" y="148"/>
                  </a:cxn>
                  <a:cxn ang="0">
                    <a:pos x="3395" y="148"/>
                  </a:cxn>
                  <a:cxn ang="0">
                    <a:pos x="3395" y="0"/>
                  </a:cxn>
                  <a:cxn ang="0">
                    <a:pos x="4527" y="299"/>
                  </a:cxn>
                  <a:cxn ang="0">
                    <a:pos x="3395" y="599"/>
                  </a:cxn>
                  <a:cxn ang="0">
                    <a:pos x="3395" y="450"/>
                  </a:cxn>
                  <a:cxn ang="0">
                    <a:pos x="0" y="450"/>
                  </a:cxn>
                  <a:cxn ang="0">
                    <a:pos x="0" y="148"/>
                  </a:cxn>
                </a:cxnLst>
                <a:rect l="0" t="0" r="r" b="b"/>
                <a:pathLst>
                  <a:path w="4528" h="600">
                    <a:moveTo>
                      <a:pt x="0" y="148"/>
                    </a:moveTo>
                    <a:lnTo>
                      <a:pt x="3395" y="148"/>
                    </a:lnTo>
                    <a:lnTo>
                      <a:pt x="3395" y="0"/>
                    </a:lnTo>
                    <a:lnTo>
                      <a:pt x="4527" y="299"/>
                    </a:lnTo>
                    <a:lnTo>
                      <a:pt x="3395" y="599"/>
                    </a:lnTo>
                    <a:lnTo>
                      <a:pt x="3395" y="450"/>
                    </a:lnTo>
                    <a:lnTo>
                      <a:pt x="0" y="450"/>
                    </a:lnTo>
                    <a:lnTo>
                      <a:pt x="0" y="148"/>
                    </a:lnTo>
                  </a:path>
                </a:pathLst>
              </a:custGeom>
              <a:solidFill>
                <a:srgbClr val="618FFD"/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100"/>
              </a:p>
            </p:txBody>
          </p:sp>
          <p:sp>
            <p:nvSpPr>
              <p:cNvPr id="262" name="Text Box 256"/>
              <p:cNvSpPr txBox="1">
                <a:spLocks noChangeArrowheads="1"/>
              </p:cNvSpPr>
              <p:nvPr/>
            </p:nvSpPr>
            <p:spPr bwMode="auto">
              <a:xfrm>
                <a:off x="5591176" y="5110161"/>
                <a:ext cx="1225550" cy="433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SzPct val="45000"/>
                  <a:buFont typeface="StarSymbol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900" b="1">
                    <a:solidFill>
                      <a:schemeClr val="tx1"/>
                    </a:solidFill>
                  </a:rPr>
                  <a:t>Network transfer</a:t>
                </a:r>
              </a:p>
            </p:txBody>
          </p:sp>
          <p:sp>
            <p:nvSpPr>
              <p:cNvPr id="263" name="Line 257"/>
              <p:cNvSpPr>
                <a:spLocks noChangeShapeType="1"/>
              </p:cNvSpPr>
              <p:nvPr/>
            </p:nvSpPr>
            <p:spPr bwMode="auto">
              <a:xfrm>
                <a:off x="5157788" y="4367213"/>
                <a:ext cx="1930400" cy="1587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264" name="Line 258"/>
              <p:cNvSpPr>
                <a:spLocks noChangeShapeType="1"/>
              </p:cNvSpPr>
              <p:nvPr/>
            </p:nvSpPr>
            <p:spPr bwMode="auto">
              <a:xfrm flipH="1">
                <a:off x="5135563" y="4651375"/>
                <a:ext cx="1987550" cy="1588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1100"/>
              </a:p>
            </p:txBody>
          </p:sp>
          <p:grpSp>
            <p:nvGrpSpPr>
              <p:cNvPr id="265" name="Group 259"/>
              <p:cNvGrpSpPr>
                <a:grpSpLocks/>
              </p:cNvGrpSpPr>
              <p:nvPr/>
            </p:nvGrpSpPr>
            <p:grpSpPr bwMode="auto">
              <a:xfrm>
                <a:off x="5156200" y="4398977"/>
                <a:ext cx="3038476" cy="376238"/>
                <a:chOff x="3248" y="2771"/>
                <a:chExt cx="1914" cy="237"/>
              </a:xfrm>
            </p:grpSpPr>
            <p:sp>
              <p:nvSpPr>
                <p:cNvPr id="266" name="AutoShape 260"/>
                <p:cNvSpPr>
                  <a:spLocks noChangeArrowheads="1"/>
                </p:cNvSpPr>
                <p:nvPr/>
              </p:nvSpPr>
              <p:spPr bwMode="auto">
                <a:xfrm>
                  <a:off x="3248" y="2771"/>
                  <a:ext cx="1200" cy="160"/>
                </a:xfrm>
                <a:prstGeom prst="roundRect">
                  <a:avLst>
                    <a:gd name="adj" fmla="val 625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100"/>
                </a:p>
              </p:txBody>
            </p:sp>
            <p:grpSp>
              <p:nvGrpSpPr>
                <p:cNvPr id="267" name="Group 261"/>
                <p:cNvGrpSpPr>
                  <a:grpSpLocks/>
                </p:cNvGrpSpPr>
                <p:nvPr/>
              </p:nvGrpSpPr>
              <p:grpSpPr bwMode="auto">
                <a:xfrm>
                  <a:off x="3250" y="2771"/>
                  <a:ext cx="1912" cy="237"/>
                  <a:chOff x="3250" y="2771"/>
                  <a:chExt cx="1912" cy="237"/>
                </a:xfrm>
              </p:grpSpPr>
              <p:sp>
                <p:nvSpPr>
                  <p:cNvPr id="268" name="AutoShape 262"/>
                  <p:cNvSpPr>
                    <a:spLocks noChangeArrowheads="1"/>
                  </p:cNvSpPr>
                  <p:nvPr/>
                </p:nvSpPr>
                <p:spPr bwMode="auto">
                  <a:xfrm>
                    <a:off x="3250" y="2771"/>
                    <a:ext cx="1185" cy="168"/>
                  </a:xfrm>
                  <a:prstGeom prst="roundRect">
                    <a:avLst>
                      <a:gd name="adj" fmla="val 593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100"/>
                  </a:p>
                </p:txBody>
              </p:sp>
              <p:grpSp>
                <p:nvGrpSpPr>
                  <p:cNvPr id="269" name="Group 263"/>
                  <p:cNvGrpSpPr>
                    <a:grpSpLocks/>
                  </p:cNvGrpSpPr>
                  <p:nvPr/>
                </p:nvGrpSpPr>
                <p:grpSpPr bwMode="auto">
                  <a:xfrm>
                    <a:off x="3250" y="2771"/>
                    <a:ext cx="1912" cy="237"/>
                    <a:chOff x="3250" y="2771"/>
                    <a:chExt cx="1912" cy="237"/>
                  </a:xfrm>
                </p:grpSpPr>
                <p:sp>
                  <p:nvSpPr>
                    <p:cNvPr id="270" name="AutoShape 2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50" y="2771"/>
                      <a:ext cx="1172" cy="156"/>
                    </a:xfrm>
                    <a:prstGeom prst="roundRect">
                      <a:avLst>
                        <a:gd name="adj" fmla="val 639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sz="1100"/>
                    </a:p>
                  </p:txBody>
                </p:sp>
                <p:grpSp>
                  <p:nvGrpSpPr>
                    <p:cNvPr id="271" name="Group 26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250" y="2771"/>
                      <a:ext cx="1912" cy="237"/>
                      <a:chOff x="3250" y="2771"/>
                      <a:chExt cx="1912" cy="237"/>
                    </a:xfrm>
                  </p:grpSpPr>
                  <p:sp>
                    <p:nvSpPr>
                      <p:cNvPr id="272" name="AutoShape 26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50" y="2771"/>
                        <a:ext cx="1160" cy="146"/>
                      </a:xfrm>
                      <a:prstGeom prst="roundRect">
                        <a:avLst>
                          <a:gd name="adj" fmla="val 681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 sz="1100"/>
                      </a:p>
                    </p:txBody>
                  </p:sp>
                  <p:grpSp>
                    <p:nvGrpSpPr>
                      <p:cNvPr id="273" name="Group 26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250" y="2771"/>
                        <a:ext cx="1912" cy="237"/>
                        <a:chOff x="3250" y="2771"/>
                        <a:chExt cx="1912" cy="237"/>
                      </a:xfrm>
                    </p:grpSpPr>
                    <p:sp>
                      <p:nvSpPr>
                        <p:cNvPr id="274" name="AutoShape 26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250" y="2771"/>
                          <a:ext cx="1149" cy="137"/>
                        </a:xfrm>
                        <a:prstGeom prst="roundRect">
                          <a:avLst>
                            <a:gd name="adj" fmla="val 731"/>
                          </a:avLst>
                        </a:prstGeom>
                        <a:no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 sz="1100"/>
                        </a:p>
                      </p:txBody>
                    </p:sp>
                    <p:grpSp>
                      <p:nvGrpSpPr>
                        <p:cNvPr id="275" name="Group 26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250" y="2771"/>
                          <a:ext cx="1912" cy="237"/>
                          <a:chOff x="3250" y="2771"/>
                          <a:chExt cx="1912" cy="237"/>
                        </a:xfrm>
                      </p:grpSpPr>
                      <p:sp>
                        <p:nvSpPr>
                          <p:cNvPr id="276" name="AutoShape 27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50" y="2771"/>
                            <a:ext cx="1139" cy="128"/>
                          </a:xfrm>
                          <a:prstGeom prst="roundRect">
                            <a:avLst>
                              <a:gd name="adj" fmla="val 778"/>
                            </a:avLst>
                          </a:prstGeom>
                          <a:noFill/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US" sz="1100"/>
                          </a:p>
                        </p:txBody>
                      </p:sp>
                      <p:grpSp>
                        <p:nvGrpSpPr>
                          <p:cNvPr id="277" name="Group 27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250" y="2771"/>
                            <a:ext cx="1912" cy="237"/>
                            <a:chOff x="3250" y="2771"/>
                            <a:chExt cx="1912" cy="237"/>
                          </a:xfrm>
                        </p:grpSpPr>
                        <p:sp>
                          <p:nvSpPr>
                            <p:cNvPr id="278" name="AutoShape 272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250" y="2771"/>
                              <a:ext cx="1131" cy="118"/>
                            </a:xfrm>
                            <a:prstGeom prst="roundRect">
                              <a:avLst>
                                <a:gd name="adj" fmla="val 847"/>
                              </a:avLst>
                            </a:prstGeom>
                            <a:noFill/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US" sz="1100"/>
                            </a:p>
                          </p:txBody>
                        </p:sp>
                        <p:grpSp>
                          <p:nvGrpSpPr>
                            <p:cNvPr id="279" name="Group 273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250" y="2771"/>
                              <a:ext cx="1912" cy="237"/>
                              <a:chOff x="3250" y="2771"/>
                              <a:chExt cx="1912" cy="237"/>
                            </a:xfrm>
                          </p:grpSpPr>
                          <p:sp>
                            <p:nvSpPr>
                              <p:cNvPr id="280" name="AutoShape 27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3250" y="2771"/>
                                <a:ext cx="1121" cy="112"/>
                              </a:xfrm>
                              <a:prstGeom prst="roundRect">
                                <a:avLst>
                                  <a:gd name="adj" fmla="val 889"/>
                                </a:avLst>
                              </a:prstGeom>
                              <a:noFill/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US" sz="1100"/>
                              </a:p>
                            </p:txBody>
                          </p:sp>
                          <p:grpSp>
                            <p:nvGrpSpPr>
                              <p:cNvPr id="281" name="Group 275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3250" y="2771"/>
                                <a:ext cx="1912" cy="237"/>
                                <a:chOff x="3250" y="2771"/>
                                <a:chExt cx="1912" cy="237"/>
                              </a:xfrm>
                            </p:grpSpPr>
                            <p:sp>
                              <p:nvSpPr>
                                <p:cNvPr id="282" name="AutoShape 276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3250" y="2771"/>
                                  <a:ext cx="1114" cy="106"/>
                                </a:xfrm>
                                <a:prstGeom prst="roundRect">
                                  <a:avLst>
                                    <a:gd name="adj" fmla="val 940"/>
                                  </a:avLst>
                                </a:prstGeom>
                                <a:noFill/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 sz="1100"/>
                                </a:p>
                              </p:txBody>
                            </p:sp>
                            <p:grpSp>
                              <p:nvGrpSpPr>
                                <p:cNvPr id="283" name="Group 277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3250" y="2771"/>
                                  <a:ext cx="1912" cy="237"/>
                                  <a:chOff x="3250" y="2771"/>
                                  <a:chExt cx="1912" cy="237"/>
                                </a:xfrm>
                              </p:grpSpPr>
                              <p:sp>
                                <p:nvSpPr>
                                  <p:cNvPr id="284" name="AutoShape 278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3250" y="2771"/>
                                    <a:ext cx="1108" cy="101"/>
                                  </a:xfrm>
                                  <a:prstGeom prst="roundRect">
                                    <a:avLst>
                                      <a:gd name="adj" fmla="val 1000"/>
                                    </a:avLst>
                                  </a:prstGeom>
                                  <a:noFill/>
                                  <a:ln w="9525">
                                    <a:noFill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 wrap="none" anchor="ctr"/>
                                  <a:lstStyle/>
                                  <a:p>
                                    <a:endParaRPr lang="en-US" sz="1100"/>
                                  </a:p>
                                </p:txBody>
                              </p:sp>
                              <p:grpSp>
                                <p:nvGrpSpPr>
                                  <p:cNvPr id="285" name="Group 279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3250" y="2771"/>
                                    <a:ext cx="1912" cy="237"/>
                                    <a:chOff x="3250" y="2771"/>
                                    <a:chExt cx="1912" cy="237"/>
                                  </a:xfrm>
                                </p:grpSpPr>
                                <p:sp>
                                  <p:nvSpPr>
                                    <p:cNvPr id="286" name="AutoShape 280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3250" y="2771"/>
                                      <a:ext cx="1103" cy="97"/>
                                    </a:xfrm>
                                    <a:prstGeom prst="roundRect">
                                      <a:avLst>
                                        <a:gd name="adj" fmla="val 1042"/>
                                      </a:avLst>
                                    </a:prstGeom>
                                    <a:noFill/>
                                    <a:ln w="9525">
                                      <a:noFill/>
                                      <a:round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endParaRPr lang="en-US" sz="1100"/>
                                    </a:p>
                                  </p:txBody>
                                </p:sp>
                                <p:grpSp>
                                  <p:nvGrpSpPr>
                                    <p:cNvPr id="287" name="Group 281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3250" y="2771"/>
                                      <a:ext cx="1912" cy="237"/>
                                      <a:chOff x="3250" y="2771"/>
                                      <a:chExt cx="1912" cy="237"/>
                                    </a:xfrm>
                                  </p:grpSpPr>
                                  <p:sp>
                                    <p:nvSpPr>
                                      <p:cNvPr id="288" name="AutoShape 282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3250" y="2771"/>
                                        <a:ext cx="1099" cy="92"/>
                                      </a:xfrm>
                                      <a:prstGeom prst="roundRect">
                                        <a:avLst>
                                          <a:gd name="adj" fmla="val 1083"/>
                                        </a:avLst>
                                      </a:prstGeom>
                                      <a:noFill/>
                                      <a:ln w="9525">
                                        <a:noFill/>
                                        <a:round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endParaRPr lang="en-US" sz="1100"/>
                                      </a:p>
                                    </p:txBody>
                                  </p:sp>
                                  <p:grpSp>
                                    <p:nvGrpSpPr>
                                      <p:cNvPr id="289" name="Group 283"/>
                                      <p:cNvGrpSpPr>
                                        <a:grpSpLocks/>
                                      </p:cNvGrpSpPr>
                                      <p:nvPr/>
                                    </p:nvGrpSpPr>
                                    <p:grpSpPr bwMode="auto">
                                      <a:xfrm>
                                        <a:off x="3250" y="2771"/>
                                        <a:ext cx="1912" cy="237"/>
                                        <a:chOff x="3250" y="2771"/>
                                        <a:chExt cx="1912" cy="237"/>
                                      </a:xfrm>
                                    </p:grpSpPr>
                                    <p:sp>
                                      <p:nvSpPr>
                                        <p:cNvPr id="290" name="AutoShape 284"/>
                                        <p:cNvSpPr>
                                          <a:spLocks noChangeArrowheads="1"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3250" y="2771"/>
                                          <a:ext cx="1094" cy="89"/>
                                        </a:xfrm>
                                        <a:prstGeom prst="roundRect">
                                          <a:avLst>
                                            <a:gd name="adj" fmla="val 1134"/>
                                          </a:avLst>
                                        </a:prstGeom>
                                        <a:noFill/>
                                        <a:ln w="9525">
                                          <a:noFill/>
                                          <a:round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 wrap="none" anchor="ctr"/>
                                        <a:lstStyle/>
                                        <a:p>
                                          <a:endParaRPr lang="en-US" sz="1100"/>
                                        </a:p>
                                      </p:txBody>
                                    </p:sp>
                                    <p:grpSp>
                                      <p:nvGrpSpPr>
                                        <p:cNvPr id="291" name="Group 285"/>
                                        <p:cNvGrpSpPr>
                                          <a:grpSpLocks/>
                                        </p:cNvGrpSpPr>
                                        <p:nvPr/>
                                      </p:nvGrpSpPr>
                                      <p:grpSpPr bwMode="auto">
                                        <a:xfrm>
                                          <a:off x="3250" y="2771"/>
                                          <a:ext cx="1912" cy="237"/>
                                          <a:chOff x="3250" y="2771"/>
                                          <a:chExt cx="1912" cy="237"/>
                                        </a:xfrm>
                                      </p:grpSpPr>
                                      <p:sp>
                                        <p:nvSpPr>
                                          <p:cNvPr id="292" name="AutoShape 286"/>
                                          <p:cNvSpPr>
                                            <a:spLocks noChangeArrowheads="1"/>
                                          </p:cNvSpPr>
                                          <p:nvPr/>
                                        </p:nvSpPr>
                                        <p:spPr bwMode="auto">
                                          <a:xfrm>
                                            <a:off x="3250" y="2771"/>
                                            <a:ext cx="1092" cy="87"/>
                                          </a:xfrm>
                                          <a:prstGeom prst="roundRect">
                                            <a:avLst>
                                              <a:gd name="adj" fmla="val 1162"/>
                                            </a:avLst>
                                          </a:prstGeom>
                                          <a:noFill/>
                                          <a:ln w="9525">
                                            <a:noFill/>
                                            <a:round/>
                                            <a:headEnd/>
                                            <a:tailEnd/>
                                          </a:ln>
                                        </p:spPr>
                                        <p:txBody>
                                          <a:bodyPr wrap="none" anchor="ctr"/>
                                          <a:lstStyle/>
                                          <a:p>
                                            <a:endParaRPr lang="en-US" sz="1100"/>
                                          </a:p>
                                        </p:txBody>
                                      </p:sp>
                                      <p:grpSp>
                                        <p:nvGrpSpPr>
                                          <p:cNvPr id="293" name="Group 287"/>
                                          <p:cNvGrpSpPr>
                                            <a:grpSpLocks/>
                                          </p:cNvGrpSpPr>
                                          <p:nvPr/>
                                        </p:nvGrpSpPr>
                                        <p:grpSpPr bwMode="auto">
                                          <a:xfrm>
                                            <a:off x="3250" y="2771"/>
                                            <a:ext cx="1912" cy="237"/>
                                            <a:chOff x="3250" y="2771"/>
                                            <a:chExt cx="1912" cy="237"/>
                                          </a:xfrm>
                                        </p:grpSpPr>
                                        <p:sp>
                                          <p:nvSpPr>
                                            <p:cNvPr id="294" name="AutoShape 288"/>
                                            <p:cNvSpPr>
                                              <a:spLocks noChangeArrowheads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3250" y="2771"/>
                                              <a:ext cx="1090" cy="86"/>
                                            </a:xfrm>
                                            <a:prstGeom prst="roundRect">
                                              <a:avLst>
                                                <a:gd name="adj" fmla="val 1162"/>
                                              </a:avLst>
                                            </a:prstGeom>
                                            <a:noFill/>
                                            <a:ln w="9525">
                                              <a:noFill/>
                                              <a:round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wrap="none" anchor="ctr"/>
                                            <a:lstStyle/>
                                            <a:p>
                                              <a:endParaRPr lang="en-US" sz="1100"/>
                                            </a:p>
                                          </p:txBody>
                                        </p:sp>
                                        <p:grpSp>
                                          <p:nvGrpSpPr>
                                            <p:cNvPr id="295" name="Group 289"/>
                                            <p:cNvGrpSpPr>
                                              <a:grpSpLocks/>
                                            </p:cNvGrpSpPr>
                                            <p:nvPr/>
                                          </p:nvGrpSpPr>
                                          <p:grpSpPr bwMode="auto">
                                            <a:xfrm>
                                              <a:off x="3250" y="2771"/>
                                              <a:ext cx="1912" cy="237"/>
                                              <a:chOff x="3250" y="2771"/>
                                              <a:chExt cx="1912" cy="237"/>
                                            </a:xfrm>
                                          </p:grpSpPr>
                                          <p:sp>
                                            <p:nvSpPr>
                                              <p:cNvPr id="296" name="AutoShape 290"/>
                                              <p:cNvSpPr>
                                                <a:spLocks noChangeArrowheads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>
                                                <a:off x="3250" y="2771"/>
                                                <a:ext cx="1090" cy="86"/>
                                              </a:xfrm>
                                              <a:prstGeom prst="roundRect">
                                                <a:avLst>
                                                  <a:gd name="adj" fmla="val 1162"/>
                                                </a:avLst>
                                              </a:prstGeom>
                                              <a:noFill/>
                                              <a:ln w="9525">
                                                <a:noFill/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wrap="none" anchor="ctr"/>
                                              <a:lstStyle/>
                                              <a:p>
                                                <a:endParaRPr lang="en-US" sz="1100"/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297" name="AutoShape 291"/>
                                              <p:cNvSpPr>
                                                <a:spLocks noChangeArrowheads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>
                                                <a:off x="3250" y="2771"/>
                                                <a:ext cx="1912" cy="237"/>
                                              </a:xfrm>
                                              <a:prstGeom prst="roundRect">
                                                <a:avLst>
                                                  <a:gd name="adj" fmla="val 1190"/>
                                                </a:avLst>
                                              </a:prstGeom>
                                              <a:noFill/>
                                              <a:ln w="9525">
                                                <a:noFill/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wrap="none" lIns="90000" tIns="46800" rIns="90000" bIns="46800">
                                                <a:spAutoFit/>
                                              </a:bodyPr>
                                              <a:lstStyle/>
                                              <a:p>
                                                <a:pPr eaLnBrk="1">
                                                  <a:lnSpc>
                                                    <a:spcPct val="93000"/>
                                                  </a:lnSpc>
                                                  <a:buClr>
                                                    <a:srgbClr val="000000"/>
                                                  </a:buClr>
                                                  <a:buFont typeface="StarSymbol" charset="0"/>
                                                  <a:buNone/>
                                                  <a:tabLst>
                                                    <a:tab pos="0" algn="l"/>
                                                    <a:tab pos="457200" algn="l"/>
                                                    <a:tab pos="914400" algn="l"/>
                                                    <a:tab pos="1371600" algn="l"/>
                                                    <a:tab pos="1828800" algn="l"/>
                                                    <a:tab pos="2286000" algn="l"/>
                                                    <a:tab pos="2743200" algn="l"/>
                                                    <a:tab pos="3200400" algn="l"/>
                                                    <a:tab pos="3657600" algn="l"/>
                                                    <a:tab pos="4114800" algn="l"/>
                                                    <a:tab pos="4572000" algn="l"/>
                                                    <a:tab pos="5029200" algn="l"/>
                                                    <a:tab pos="5486400" algn="l"/>
                                                    <a:tab pos="5943600" algn="l"/>
                                                    <a:tab pos="6400800" algn="l"/>
                                                    <a:tab pos="6858000" algn="l"/>
                                                    <a:tab pos="7315200" algn="l"/>
                                                    <a:tab pos="7772400" algn="l"/>
                                                    <a:tab pos="8229600" algn="l"/>
                                                    <a:tab pos="8686800" algn="l"/>
                                                    <a:tab pos="9144000" algn="l"/>
                                                  </a:tabLst>
                                                </a:pPr>
                                                <a:r>
                                                  <a:rPr lang="en-GB" sz="900" b="1">
                                                    <a:solidFill>
                                                      <a:srgbClr val="000000"/>
                                                    </a:solidFill>
                                                    <a:ea typeface="Gothic" charset="0"/>
                                                    <a:cs typeface="Gothic" charset="0"/>
                                                  </a:rPr>
                                                  <a:t>9.GridFTP ESTO (push mode)</a:t>
                                                </a:r>
                                              </a:p>
                                            </p:txBody>
                                          </p:sp>
                                        </p:grpSp>
                                      </p:grpSp>
                                    </p:grpSp>
                                  </p:grpSp>
                                </p:grpSp>
                              </p:grpSp>
                            </p:grpSp>
                          </p:grpSp>
                        </p:grpSp>
                      </p:grpSp>
                    </p:grpSp>
                  </p:grpSp>
                </p:grpSp>
              </p:grpSp>
            </p:grpSp>
          </p:grpSp>
          <p:sp>
            <p:nvSpPr>
              <p:cNvPr id="298" name="Text Box 292"/>
              <p:cNvSpPr txBox="1">
                <a:spLocks noChangeArrowheads="1"/>
              </p:cNvSpPr>
              <p:nvPr/>
            </p:nvSpPr>
            <p:spPr bwMode="auto">
              <a:xfrm>
                <a:off x="5468937" y="4143375"/>
                <a:ext cx="1385887" cy="2408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SzPct val="45000"/>
                  <a:buFont typeface="StarSymbol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000" b="1">
                    <a:solidFill>
                      <a:schemeClr val="tx1"/>
                    </a:solidFill>
                  </a:rPr>
                  <a:t>8.SRM-PUT</a:t>
                </a:r>
              </a:p>
            </p:txBody>
          </p:sp>
          <p:sp>
            <p:nvSpPr>
              <p:cNvPr id="299" name="Line 293"/>
              <p:cNvSpPr>
                <a:spLocks noChangeShapeType="1"/>
              </p:cNvSpPr>
              <p:nvPr/>
            </p:nvSpPr>
            <p:spPr bwMode="auto">
              <a:xfrm>
                <a:off x="5108575" y="2808288"/>
                <a:ext cx="1588" cy="1262062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300" name="Text Box 294"/>
              <p:cNvSpPr txBox="1">
                <a:spLocks noChangeArrowheads="1"/>
              </p:cNvSpPr>
              <p:nvPr/>
            </p:nvSpPr>
            <p:spPr bwMode="auto">
              <a:xfrm>
                <a:off x="5184775" y="3254374"/>
                <a:ext cx="704849" cy="12118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SzPct val="45000"/>
                  <a:buFont typeface="StarSymbol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000" b="1">
                    <a:solidFill>
                      <a:schemeClr val="tx1"/>
                    </a:solidFill>
                  </a:rPr>
                  <a:t>7.SRM-COPY</a:t>
                </a:r>
              </a:p>
              <a:p>
                <a:pPr eaLnBrk="1">
                  <a:lnSpc>
                    <a:spcPct val="94000"/>
                  </a:lnSpc>
                  <a:buClr>
                    <a:srgbClr val="000000"/>
                  </a:buClr>
                  <a:buSzPct val="45000"/>
                  <a:buFont typeface="StarSymbol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000" b="1">
                    <a:solidFill>
                      <a:schemeClr val="tx1"/>
                    </a:solidFill>
                  </a:rPr>
                  <a:t>Tier1 to</a:t>
                </a:r>
              </a:p>
              <a:p>
                <a:pPr eaLnBrk="1">
                  <a:lnSpc>
                    <a:spcPct val="94000"/>
                  </a:lnSpc>
                  <a:buClr>
                    <a:srgbClr val="000000"/>
                  </a:buClr>
                  <a:buSzPct val="45000"/>
                  <a:buFont typeface="StarSymbol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000" b="1">
                    <a:solidFill>
                      <a:schemeClr val="tx1"/>
                    </a:solidFill>
                  </a:rPr>
                  <a:t>Tier2</a:t>
                </a:r>
              </a:p>
            </p:txBody>
          </p:sp>
          <p:grpSp>
            <p:nvGrpSpPr>
              <p:cNvPr id="301" name="Group 295"/>
              <p:cNvGrpSpPr>
                <a:grpSpLocks/>
              </p:cNvGrpSpPr>
              <p:nvPr/>
            </p:nvGrpSpPr>
            <p:grpSpPr bwMode="auto">
              <a:xfrm>
                <a:off x="655638" y="2447926"/>
                <a:ext cx="1144588" cy="530226"/>
                <a:chOff x="413" y="1542"/>
                <a:chExt cx="721" cy="334"/>
              </a:xfrm>
            </p:grpSpPr>
            <p:sp>
              <p:nvSpPr>
                <p:cNvPr id="302" name="AutoShape 296"/>
                <p:cNvSpPr>
                  <a:spLocks noChangeArrowheads="1"/>
                </p:cNvSpPr>
                <p:nvPr/>
              </p:nvSpPr>
              <p:spPr bwMode="auto">
                <a:xfrm>
                  <a:off x="413" y="1598"/>
                  <a:ext cx="721" cy="222"/>
                </a:xfrm>
                <a:prstGeom prst="roundRect">
                  <a:avLst>
                    <a:gd name="adj" fmla="val 449"/>
                  </a:avLst>
                </a:prstGeom>
                <a:solidFill>
                  <a:srgbClr val="8CF4EA"/>
                </a:solidFill>
                <a:ln w="1260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71785" dir="2700000" algn="ctr" rotWithShape="0">
                    <a:srgbClr val="919191">
                      <a:alpha val="0"/>
                    </a:srgbClr>
                  </a:outerShdw>
                </a:effectLst>
              </p:spPr>
              <p:txBody>
                <a:bodyPr wrap="none" anchor="ctr"/>
                <a:lstStyle/>
                <a:p>
                  <a:endParaRPr lang="en-US" sz="1100"/>
                </a:p>
              </p:txBody>
            </p:sp>
            <p:sp>
              <p:nvSpPr>
                <p:cNvPr id="303" name="Text Box 297"/>
                <p:cNvSpPr txBox="1">
                  <a:spLocks noChangeArrowheads="1"/>
                </p:cNvSpPr>
                <p:nvPr/>
              </p:nvSpPr>
              <p:spPr bwMode="auto">
                <a:xfrm>
                  <a:off x="413" y="1542"/>
                  <a:ext cx="721" cy="3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 anchorCtr="1">
                  <a:spAutoFit/>
                </a:bodyPr>
                <a:lstStyle/>
                <a:p>
                  <a:pPr algn="ctr" eaLnBrk="1">
                    <a:lnSpc>
                      <a:spcPct val="93000"/>
                    </a:lnSpc>
                    <a:buClr>
                      <a:srgbClr val="000000"/>
                    </a:buClr>
                    <a:buFont typeface="StarSymbol" charset="0"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en-GB" sz="1100">
                      <a:solidFill>
                        <a:srgbClr val="000000"/>
                      </a:solidFill>
                      <a:ea typeface="Gothic" charset="0"/>
                      <a:cs typeface="Gothic" charset="0"/>
                    </a:rPr>
                    <a:t>SRM-Clien</a:t>
                  </a:r>
                  <a:r>
                    <a:rPr lang="en-GB" sz="1100" b="1">
                      <a:solidFill>
                        <a:srgbClr val="000000"/>
                      </a:solidFill>
                      <a:ea typeface="Gothic" charset="0"/>
                      <a:cs typeface="Gothic" charset="0"/>
                    </a:rPr>
                    <a:t>t</a:t>
                  </a:r>
                </a:p>
              </p:txBody>
            </p:sp>
          </p:grpSp>
          <p:sp>
            <p:nvSpPr>
              <p:cNvPr id="304" name="Text Box 298"/>
              <p:cNvSpPr txBox="1">
                <a:spLocks noChangeArrowheads="1"/>
              </p:cNvSpPr>
              <p:nvPr/>
            </p:nvSpPr>
            <p:spPr bwMode="auto">
              <a:xfrm>
                <a:off x="6324599" y="3428999"/>
                <a:ext cx="1112837" cy="14552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SzPct val="45000"/>
                  <a:buFont typeface="StarSymbol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000" b="1">
                    <a:solidFill>
                      <a:schemeClr val="tx1"/>
                    </a:solidFill>
                  </a:rPr>
                  <a:t> Retrieve data </a:t>
                </a:r>
              </a:p>
              <a:p>
                <a:pPr eaLnBrk="1">
                  <a:lnSpc>
                    <a:spcPct val="94000"/>
                  </a:lnSpc>
                  <a:buClr>
                    <a:srgbClr val="000000"/>
                  </a:buClr>
                  <a:buSzPct val="45000"/>
                  <a:buFont typeface="StarSymbol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000" b="1">
                    <a:solidFill>
                      <a:schemeClr val="tx1"/>
                    </a:solidFill>
                  </a:rPr>
                  <a:t>for analysis</a:t>
                </a:r>
              </a:p>
              <a:p>
                <a:pPr eaLnBrk="1">
                  <a:lnSpc>
                    <a:spcPct val="94000"/>
                  </a:lnSpc>
                  <a:buClr>
                    <a:srgbClr val="000000"/>
                  </a:buClr>
                  <a:buSzPct val="45000"/>
                  <a:buFont typeface="StarSymbol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000" b="1">
                    <a:solidFill>
                      <a:schemeClr val="tx1"/>
                    </a:solidFill>
                  </a:rPr>
                  <a:t>10.SRM-GET</a:t>
                </a:r>
              </a:p>
            </p:txBody>
          </p:sp>
          <p:sp>
            <p:nvSpPr>
              <p:cNvPr id="305" name="Line 299"/>
              <p:cNvSpPr>
                <a:spLocks noChangeShapeType="1"/>
              </p:cNvSpPr>
              <p:nvPr/>
            </p:nvSpPr>
            <p:spPr bwMode="auto">
              <a:xfrm>
                <a:off x="7696200" y="3429000"/>
                <a:ext cx="1588" cy="590550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 sz="1100"/>
              </a:p>
            </p:txBody>
          </p:sp>
          <p:grpSp>
            <p:nvGrpSpPr>
              <p:cNvPr id="306" name="Group 300"/>
              <p:cNvGrpSpPr>
                <a:grpSpLocks/>
              </p:cNvGrpSpPr>
              <p:nvPr/>
            </p:nvGrpSpPr>
            <p:grpSpPr bwMode="auto">
              <a:xfrm>
                <a:off x="7239003" y="2590803"/>
                <a:ext cx="1125538" cy="442913"/>
                <a:chOff x="4560" y="1632"/>
                <a:chExt cx="709" cy="279"/>
              </a:xfrm>
            </p:grpSpPr>
            <p:sp>
              <p:nvSpPr>
                <p:cNvPr id="307" name="AutoShape 301"/>
                <p:cNvSpPr>
                  <a:spLocks noChangeArrowheads="1"/>
                </p:cNvSpPr>
                <p:nvPr/>
              </p:nvSpPr>
              <p:spPr bwMode="auto">
                <a:xfrm>
                  <a:off x="4560" y="1632"/>
                  <a:ext cx="709" cy="279"/>
                </a:xfrm>
                <a:prstGeom prst="roundRect">
                  <a:avLst>
                    <a:gd name="adj" fmla="val 356"/>
                  </a:avLst>
                </a:prstGeom>
                <a:solidFill>
                  <a:srgbClr val="00B8FF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100"/>
                </a:p>
              </p:txBody>
            </p:sp>
            <p:sp>
              <p:nvSpPr>
                <p:cNvPr id="308" name="Text Box 302"/>
                <p:cNvSpPr txBox="1">
                  <a:spLocks noChangeArrowheads="1"/>
                </p:cNvSpPr>
                <p:nvPr/>
              </p:nvSpPr>
              <p:spPr bwMode="auto">
                <a:xfrm>
                  <a:off x="4560" y="1694"/>
                  <a:ext cx="709" cy="1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 anchorCtr="1">
                  <a:spAutoFit/>
                </a:bodyPr>
                <a:lstStyle/>
                <a:p>
                  <a:pPr eaLnBrk="1">
                    <a:lnSpc>
                      <a:spcPct val="93000"/>
                    </a:lnSpc>
                    <a:buClr>
                      <a:srgbClr val="000000"/>
                    </a:buClr>
                    <a:buSzPct val="45000"/>
                    <a:buFont typeface="StarSymbol" charset="0"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en-GB" sz="1100">
                      <a:solidFill>
                        <a:schemeClr val="tx1"/>
                      </a:solidFill>
                    </a:rPr>
                    <a:t>Users</a:t>
                  </a:r>
                </a:p>
              </p:txBody>
            </p:sp>
          </p:grpSp>
          <p:grpSp>
            <p:nvGrpSpPr>
              <p:cNvPr id="309" name="Group 303"/>
              <p:cNvGrpSpPr>
                <a:grpSpLocks/>
              </p:cNvGrpSpPr>
              <p:nvPr/>
            </p:nvGrpSpPr>
            <p:grpSpPr bwMode="auto">
              <a:xfrm>
                <a:off x="7239003" y="2979743"/>
                <a:ext cx="1146176" cy="530226"/>
                <a:chOff x="4560" y="1877"/>
                <a:chExt cx="722" cy="334"/>
              </a:xfrm>
            </p:grpSpPr>
            <p:sp>
              <p:nvSpPr>
                <p:cNvPr id="310" name="AutoShape 304"/>
                <p:cNvSpPr>
                  <a:spLocks noChangeArrowheads="1"/>
                </p:cNvSpPr>
                <p:nvPr/>
              </p:nvSpPr>
              <p:spPr bwMode="auto">
                <a:xfrm>
                  <a:off x="4560" y="1927"/>
                  <a:ext cx="722" cy="223"/>
                </a:xfrm>
                <a:prstGeom prst="roundRect">
                  <a:avLst>
                    <a:gd name="adj" fmla="val 449"/>
                  </a:avLst>
                </a:prstGeom>
                <a:solidFill>
                  <a:srgbClr val="8CF4EA"/>
                </a:solidFill>
                <a:ln w="1260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71785" dir="2700000" algn="ctr" rotWithShape="0">
                    <a:srgbClr val="919191">
                      <a:alpha val="0"/>
                    </a:srgbClr>
                  </a:outerShdw>
                </a:effectLst>
              </p:spPr>
              <p:txBody>
                <a:bodyPr wrap="none" anchor="ctr"/>
                <a:lstStyle/>
                <a:p>
                  <a:endParaRPr lang="en-US" sz="1100"/>
                </a:p>
              </p:txBody>
            </p:sp>
            <p:sp>
              <p:nvSpPr>
                <p:cNvPr id="311" name="Text Box 305"/>
                <p:cNvSpPr txBox="1">
                  <a:spLocks noChangeArrowheads="1"/>
                </p:cNvSpPr>
                <p:nvPr/>
              </p:nvSpPr>
              <p:spPr bwMode="auto">
                <a:xfrm>
                  <a:off x="4560" y="1877"/>
                  <a:ext cx="722" cy="3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 anchorCtr="1">
                  <a:spAutoFit/>
                </a:bodyPr>
                <a:lstStyle/>
                <a:p>
                  <a:pPr algn="ctr" eaLnBrk="1">
                    <a:lnSpc>
                      <a:spcPct val="93000"/>
                    </a:lnSpc>
                    <a:buClr>
                      <a:srgbClr val="000000"/>
                    </a:buClr>
                    <a:buFont typeface="StarSymbol" charset="0"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en-GB" sz="1100">
                      <a:solidFill>
                        <a:srgbClr val="000000"/>
                      </a:solidFill>
                      <a:ea typeface="Gothic" charset="0"/>
                      <a:cs typeface="Gothic" charset="0"/>
                    </a:rPr>
                    <a:t>SRM-Clien</a:t>
                  </a:r>
                  <a:r>
                    <a:rPr lang="en-GB" sz="1100" b="1">
                      <a:solidFill>
                        <a:srgbClr val="000000"/>
                      </a:solidFill>
                      <a:ea typeface="Gothic" charset="0"/>
                      <a:cs typeface="Gothic" charset="0"/>
                    </a:rPr>
                    <a:t>t</a:t>
                  </a:r>
                </a:p>
              </p:txBody>
            </p:sp>
          </p:grpSp>
          <p:pic>
            <p:nvPicPr>
              <p:cNvPr id="312" name="Picture 30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858000" y="1676400"/>
                <a:ext cx="1611313" cy="915988"/>
              </a:xfrm>
              <a:prstGeom prst="rect">
                <a:avLst/>
              </a:prstGeom>
              <a:noFill/>
            </p:spPr>
          </p:pic>
          <p:sp>
            <p:nvSpPr>
              <p:cNvPr id="313" name="Freeform 307"/>
              <p:cNvSpPr>
                <a:spLocks noChangeArrowheads="1"/>
              </p:cNvSpPr>
              <p:nvPr/>
            </p:nvSpPr>
            <p:spPr bwMode="auto">
              <a:xfrm>
                <a:off x="8153400" y="3429000"/>
                <a:ext cx="304800" cy="1905000"/>
              </a:xfrm>
              <a:custGeom>
                <a:avLst/>
                <a:gdLst/>
                <a:ahLst/>
                <a:cxnLst>
                  <a:cxn ang="0">
                    <a:pos x="623" y="5291"/>
                  </a:cxn>
                  <a:cxn ang="0">
                    <a:pos x="636" y="1321"/>
                  </a:cxn>
                  <a:cxn ang="0">
                    <a:pos x="846" y="1323"/>
                  </a:cxn>
                  <a:cxn ang="0">
                    <a:pos x="427" y="0"/>
                  </a:cxn>
                  <a:cxn ang="0">
                    <a:pos x="0" y="1319"/>
                  </a:cxn>
                  <a:cxn ang="0">
                    <a:pos x="210" y="1321"/>
                  </a:cxn>
                  <a:cxn ang="0">
                    <a:pos x="197" y="5291"/>
                  </a:cxn>
                  <a:cxn ang="0">
                    <a:pos x="623" y="5291"/>
                  </a:cxn>
                </a:cxnLst>
                <a:rect l="0" t="0" r="r" b="b"/>
                <a:pathLst>
                  <a:path w="847" h="5292">
                    <a:moveTo>
                      <a:pt x="623" y="5291"/>
                    </a:moveTo>
                    <a:lnTo>
                      <a:pt x="636" y="1321"/>
                    </a:lnTo>
                    <a:lnTo>
                      <a:pt x="846" y="1323"/>
                    </a:lnTo>
                    <a:lnTo>
                      <a:pt x="427" y="0"/>
                    </a:lnTo>
                    <a:lnTo>
                      <a:pt x="0" y="1319"/>
                    </a:lnTo>
                    <a:lnTo>
                      <a:pt x="210" y="1321"/>
                    </a:lnTo>
                    <a:lnTo>
                      <a:pt x="197" y="5291"/>
                    </a:lnTo>
                    <a:lnTo>
                      <a:pt x="623" y="5291"/>
                    </a:lnTo>
                  </a:path>
                </a:pathLst>
              </a:custGeom>
              <a:solidFill>
                <a:srgbClr val="618FFD"/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100"/>
              </a:p>
            </p:txBody>
          </p:sp>
          <p:sp>
            <p:nvSpPr>
              <p:cNvPr id="314" name="Text Box 308"/>
              <p:cNvSpPr txBox="1">
                <a:spLocks noChangeArrowheads="1"/>
              </p:cNvSpPr>
              <p:nvPr/>
            </p:nvSpPr>
            <p:spPr bwMode="auto">
              <a:xfrm>
                <a:off x="8534400" y="3962400"/>
                <a:ext cx="890588" cy="7250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SzPct val="45000"/>
                  <a:buFont typeface="StarSymbol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000" b="1">
                    <a:solidFill>
                      <a:schemeClr val="tx1"/>
                    </a:solidFill>
                  </a:rPr>
                  <a:t>Network transfer</a:t>
                </a:r>
              </a:p>
              <a:p>
                <a:pPr eaLnBrk="1">
                  <a:lnSpc>
                    <a:spcPct val="94000"/>
                  </a:lnSpc>
                  <a:buClr>
                    <a:srgbClr val="000000"/>
                  </a:buClr>
                  <a:buSzPct val="45000"/>
                  <a:buFont typeface="StarSymbol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000" b="1">
                    <a:solidFill>
                      <a:schemeClr val="tx1"/>
                    </a:solidFill>
                  </a:rPr>
                  <a:t>of DATA</a:t>
                </a:r>
              </a:p>
            </p:txBody>
          </p:sp>
        </p:grpSp>
      </p:grpSp>
      <p:pic>
        <p:nvPicPr>
          <p:cNvPr id="318" name="Picture 2" descr="H:\Home\davidg\DutchGrid\User-Grid-Interaction-NonProductized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4437112"/>
            <a:ext cx="2592288" cy="1785369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tx1">
                <a:alpha val="40000"/>
              </a:schemeClr>
            </a:glow>
          </a:effectLst>
        </p:spPr>
      </p:pic>
      <p:sp>
        <p:nvSpPr>
          <p:cNvPr id="319" name="TextBox 318"/>
          <p:cNvSpPr txBox="1"/>
          <p:nvPr/>
        </p:nvSpPr>
        <p:spPr>
          <a:xfrm>
            <a:off x="6876256" y="1184704"/>
            <a:ext cx="22677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Example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file transfer services using managed third-party copy via the SRM protocol</a:t>
            </a:r>
            <a:endParaRPr lang="en-US" sz="1600" dirty="0"/>
          </a:p>
        </p:txBody>
      </p:sp>
      <p:sp>
        <p:nvSpPr>
          <p:cNvPr id="320" name="TextBox 319"/>
          <p:cNvSpPr txBox="1"/>
          <p:nvPr/>
        </p:nvSpPr>
        <p:spPr>
          <a:xfrm>
            <a:off x="-108520" y="5662989"/>
            <a:ext cx="6444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smtClean="0"/>
              <a:t>Example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automatic workload distribution across many sites in a Grid</a:t>
            </a:r>
            <a:endParaRPr lang="en-US" sz="1600" dirty="0"/>
          </a:p>
        </p:txBody>
      </p:sp>
      <p:sp>
        <p:nvSpPr>
          <p:cNvPr id="321" name="TextBox 320"/>
          <p:cNvSpPr txBox="1"/>
          <p:nvPr/>
        </p:nvSpPr>
        <p:spPr>
          <a:xfrm>
            <a:off x="1043608" y="5229200"/>
            <a:ext cx="5184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SRM graphic: </a:t>
            </a:r>
            <a:r>
              <a:rPr lang="en-US" sz="1200" dirty="0" err="1" smtClean="0">
                <a:solidFill>
                  <a:srgbClr val="C00000"/>
                </a:solidFill>
              </a:rPr>
              <a:t>Timur</a:t>
            </a:r>
            <a:r>
              <a:rPr lang="en-US" sz="1200" dirty="0" smtClean="0">
                <a:solidFill>
                  <a:srgbClr val="C00000"/>
                </a:solidFill>
              </a:rPr>
              <a:t> </a:t>
            </a:r>
            <a:r>
              <a:rPr lang="en-US" sz="1200" dirty="0" err="1" smtClean="0">
                <a:solidFill>
                  <a:srgbClr val="C00000"/>
                </a:solidFill>
              </a:rPr>
              <a:t>Perelmutov</a:t>
            </a:r>
            <a:r>
              <a:rPr lang="en-US" sz="1200" dirty="0" smtClean="0">
                <a:solidFill>
                  <a:srgbClr val="C00000"/>
                </a:solidFill>
              </a:rPr>
              <a:t> and Don </a:t>
            </a:r>
            <a:r>
              <a:rPr lang="en-US" sz="1200" dirty="0" err="1" smtClean="0">
                <a:solidFill>
                  <a:srgbClr val="C00000"/>
                </a:solidFill>
              </a:rPr>
              <a:t>Petravick</a:t>
            </a:r>
            <a:r>
              <a:rPr lang="en-US" sz="1200" dirty="0" smtClean="0">
                <a:solidFill>
                  <a:srgbClr val="C00000"/>
                </a:solidFill>
              </a:rPr>
              <a:t>, </a:t>
            </a:r>
            <a:r>
              <a:rPr lang="en-US" sz="1200" dirty="0" err="1" smtClean="0">
                <a:solidFill>
                  <a:srgbClr val="C00000"/>
                </a:solidFill>
              </a:rPr>
              <a:t>Fermilab</a:t>
            </a:r>
            <a:r>
              <a:rPr lang="en-US" sz="1200" dirty="0" smtClean="0">
                <a:solidFill>
                  <a:srgbClr val="C00000"/>
                </a:solidFill>
              </a:rPr>
              <a:t>, 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346075"/>
            <a:ext cx="7740352" cy="79692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Delegation – why break a recursion?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1412775"/>
            <a:ext cx="7884368" cy="4713387"/>
          </a:xfrm>
        </p:spPr>
        <p:txBody>
          <a:bodyPr/>
          <a:lstStyle/>
          <a:p>
            <a:r>
              <a:rPr lang="en-GB" sz="2400" dirty="0" smtClean="0">
                <a:solidFill>
                  <a:srgbClr val="800000"/>
                </a:solidFill>
              </a:rPr>
              <a:t>Mechanism to have someone, </a:t>
            </a:r>
            <a:br>
              <a:rPr lang="en-GB" sz="2400" dirty="0" smtClean="0">
                <a:solidFill>
                  <a:srgbClr val="800000"/>
                </a:solidFill>
              </a:rPr>
            </a:br>
            <a:r>
              <a:rPr lang="en-GB" sz="2400" dirty="0" smtClean="0">
                <a:solidFill>
                  <a:srgbClr val="800000"/>
                </a:solidFill>
              </a:rPr>
              <a:t>or some-thing – a program – act on your behalf</a:t>
            </a:r>
          </a:p>
          <a:p>
            <a:pPr lvl="1"/>
            <a:r>
              <a:rPr lang="en-US" sz="2000" dirty="0" smtClean="0"/>
              <a:t>with a (sub)set of your rights</a:t>
            </a:r>
          </a:p>
          <a:p>
            <a:pPr lvl="1"/>
            <a:r>
              <a:rPr lang="en-US" sz="2000" dirty="0" smtClean="0"/>
              <a:t>allowing resource providers to apply policies based on your own</a:t>
            </a:r>
          </a:p>
          <a:p>
            <a:pPr lvl="1"/>
            <a:endParaRPr lang="en-US" sz="2000" dirty="0" smtClean="0"/>
          </a:p>
          <a:p>
            <a:r>
              <a:rPr lang="en-US" sz="2400" dirty="0" smtClean="0">
                <a:solidFill>
                  <a:srgbClr val="800000"/>
                </a:solidFill>
              </a:rPr>
              <a:t>Fundamental to the grid model</a:t>
            </a:r>
          </a:p>
          <a:p>
            <a:pPr lvl="1"/>
            <a:r>
              <a:rPr lang="en-US" sz="2000" dirty="0" smtClean="0"/>
              <a:t>since the grid is highly dynamic and </a:t>
            </a:r>
            <a:br>
              <a:rPr lang="en-US" sz="2000" dirty="0" smtClean="0"/>
            </a:br>
            <a:r>
              <a:rPr lang="en-US" sz="2000" dirty="0" smtClean="0"/>
              <a:t>resources do not necessarily know about each other</a:t>
            </a:r>
            <a:br>
              <a:rPr lang="en-US" sz="2000" dirty="0" smtClean="0"/>
            </a:br>
            <a:r>
              <a:rPr lang="en-US" sz="2000" i="1" dirty="0" smtClean="0"/>
              <a:t>only the user (and VO) can ‘grasp’ the current view of their grid</a:t>
            </a:r>
          </a:p>
          <a:p>
            <a:pPr lvl="1"/>
            <a:endParaRPr lang="en-US" sz="1000" dirty="0" smtClean="0"/>
          </a:p>
          <a:p>
            <a:pPr lvl="1"/>
            <a:r>
              <a:rPr lang="en-US" sz="2000" dirty="0" smtClean="0"/>
              <a:t>resource owners need long-lasting assertions and traceability (independent of the community or its short life time)</a:t>
            </a:r>
          </a:p>
          <a:p>
            <a:pPr lvl="1"/>
            <a:r>
              <a:rPr lang="en-US" sz="2000" dirty="0" smtClean="0"/>
              <a:t>higher </a:t>
            </a:r>
            <a:r>
              <a:rPr lang="en-US" sz="2000" dirty="0" err="1" smtClean="0"/>
              <a:t>LoA</a:t>
            </a:r>
            <a:r>
              <a:rPr lang="en-US" sz="2000" dirty="0" smtClean="0"/>
              <a:t> and declaration of ID requires for high value resources!</a:t>
            </a:r>
            <a:endParaRPr lang="en-GB" sz="20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Delegating rights and privileges</a:t>
            </a:r>
            <a:endParaRPr lang="en-GB" dirty="0"/>
          </a:p>
        </p:txBody>
      </p:sp>
      <p:pic>
        <p:nvPicPr>
          <p:cNvPr id="7" name="Picture 4" descr="grid-delegation-J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340768"/>
            <a:ext cx="6552728" cy="3145915"/>
          </a:xfrm>
          <a:prstGeom prst="rect">
            <a:avLst/>
          </a:prstGeom>
          <a:noFill/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15616" y="4509120"/>
            <a:ext cx="7884368" cy="1545035"/>
          </a:xfrm>
        </p:spPr>
        <p:txBody>
          <a:bodyPr/>
          <a:lstStyle/>
          <a:p>
            <a:r>
              <a:rPr lang="en-GB" sz="2400" dirty="0" smtClean="0">
                <a:solidFill>
                  <a:srgbClr val="800000"/>
                </a:solidFill>
              </a:rPr>
              <a:t>GSI-PKI ... </a:t>
            </a:r>
            <a:r>
              <a:rPr lang="en-GB" sz="2400" dirty="0" smtClean="0">
                <a:solidFill>
                  <a:srgbClr val="800000"/>
                </a:solidFill>
              </a:rPr>
              <a:t> and </a:t>
            </a:r>
            <a:r>
              <a:rPr lang="en-GB" sz="2400" dirty="0" smtClean="0">
                <a:solidFill>
                  <a:srgbClr val="800000"/>
                </a:solidFill>
              </a:rPr>
              <a:t>now also some recent SAML specs</a:t>
            </a:r>
          </a:p>
          <a:p>
            <a:pPr lvl="1"/>
            <a:r>
              <a:rPr lang="en-US" sz="2000" dirty="0" smtClean="0"/>
              <a:t>GSI (PKI</a:t>
            </a:r>
            <a:r>
              <a:rPr lang="en-US" sz="2000" dirty="0" smtClean="0"/>
              <a:t>) through ‘proxy’ certificates (see RFC3820)</a:t>
            </a:r>
          </a:p>
          <a:p>
            <a:pPr lvl="1"/>
            <a:r>
              <a:rPr lang="en-US" sz="2000" dirty="0" smtClean="0"/>
              <a:t>SAML: </a:t>
            </a:r>
            <a:r>
              <a:rPr lang="en-US" sz="2000" i="1" dirty="0" smtClean="0"/>
              <a:t>Subject </a:t>
            </a:r>
            <a:r>
              <a:rPr lang="en-US" sz="2000" i="1" dirty="0" smtClean="0"/>
              <a:t>Confirmation</a:t>
            </a:r>
            <a:r>
              <a:rPr lang="en-US" sz="2000" dirty="0" smtClean="0"/>
              <a:t>, linking to at least one key or </a:t>
            </a:r>
            <a:r>
              <a:rPr lang="en-US" sz="2000" dirty="0" smtClean="0"/>
              <a:t>name</a:t>
            </a:r>
          </a:p>
          <a:p>
            <a:r>
              <a:rPr lang="en-US" sz="2200" dirty="0" smtClean="0">
                <a:solidFill>
                  <a:srgbClr val="800000"/>
                </a:solidFill>
              </a:rPr>
              <a:t>RFC3820 supported in </a:t>
            </a:r>
            <a:r>
              <a:rPr lang="en-US" sz="2200" dirty="0" err="1" smtClean="0">
                <a:solidFill>
                  <a:srgbClr val="800000"/>
                </a:solidFill>
              </a:rPr>
              <a:t>OpenSSL</a:t>
            </a:r>
            <a:r>
              <a:rPr lang="en-US" sz="2200" dirty="0" smtClean="0">
                <a:solidFill>
                  <a:srgbClr val="800000"/>
                </a:solidFill>
              </a:rPr>
              <a:t> and as add-in to many suites</a:t>
            </a:r>
            <a:endParaRPr lang="en-GB" sz="22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 descr="H:\Home\davidg\UvA\Onderwijs\SNE2007\vostructure-abstrac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3332" y="3631334"/>
            <a:ext cx="3890668" cy="2029914"/>
          </a:xfrm>
          <a:prstGeom prst="rect">
            <a:avLst/>
          </a:prstGeom>
          <a:noFill/>
        </p:spPr>
      </p:pic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Authorization: VO representations</a:t>
            </a:r>
            <a:endParaRPr lang="en-GB" dirty="0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540470"/>
            <a:ext cx="7884368" cy="4768850"/>
          </a:xfrm>
        </p:spPr>
        <p:txBody>
          <a:bodyPr/>
          <a:lstStyle/>
          <a:p>
            <a:r>
              <a:rPr lang="en-GB" sz="2400" dirty="0" smtClean="0"/>
              <a:t>VO</a:t>
            </a:r>
            <a:r>
              <a:rPr lang="en-GB" sz="2000" baseline="40000" dirty="0" smtClean="0"/>
              <a:t>*</a:t>
            </a:r>
            <a:r>
              <a:rPr lang="en-GB" sz="2400" dirty="0" smtClean="0"/>
              <a:t>:  directory of members</a:t>
            </a:r>
            <a:r>
              <a:rPr lang="en-GB" sz="2400" dirty="0"/>
              <a:t>, groups, </a:t>
            </a:r>
            <a:r>
              <a:rPr lang="en-GB" sz="2400" dirty="0" smtClean="0"/>
              <a:t>roles, attributes</a:t>
            </a:r>
          </a:p>
          <a:p>
            <a:endParaRPr lang="en-GB" sz="2400" dirty="0"/>
          </a:p>
          <a:p>
            <a:r>
              <a:rPr lang="en-GB" sz="2400" dirty="0" smtClean="0"/>
              <a:t>Membership </a:t>
            </a:r>
            <a:r>
              <a:rPr lang="en-GB" sz="2400" dirty="0"/>
              <a:t>information </a:t>
            </a:r>
            <a:r>
              <a:rPr lang="en-GB" sz="2400" dirty="0" smtClean="0"/>
              <a:t>conveyed to services</a:t>
            </a:r>
          </a:p>
          <a:p>
            <a:pPr lvl="1"/>
            <a:r>
              <a:rPr lang="en-GB" sz="2000" dirty="0" smtClean="0">
                <a:solidFill>
                  <a:srgbClr val="800000"/>
                </a:solidFill>
              </a:rPr>
              <a:t>configured </a:t>
            </a:r>
            <a:r>
              <a:rPr lang="en-GB" sz="2000" dirty="0">
                <a:solidFill>
                  <a:srgbClr val="800000"/>
                </a:solidFill>
              </a:rPr>
              <a:t>statically, out of </a:t>
            </a:r>
            <a:r>
              <a:rPr lang="en-GB" sz="2000" dirty="0" smtClean="0">
                <a:solidFill>
                  <a:srgbClr val="800000"/>
                </a:solidFill>
              </a:rPr>
              <a:t>band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i="1" dirty="0" smtClean="0"/>
              <a:t>usually with pre-provisioning of local user accounts</a:t>
            </a:r>
            <a:endParaRPr lang="en-GB" sz="2000" dirty="0">
              <a:solidFill>
                <a:srgbClr val="A50021"/>
              </a:solidFill>
            </a:endParaRPr>
          </a:p>
          <a:p>
            <a:pPr lvl="1"/>
            <a:r>
              <a:rPr lang="en-GB" sz="2000" dirty="0">
                <a:solidFill>
                  <a:srgbClr val="800000"/>
                </a:solidFill>
              </a:rPr>
              <a:t>in advance, by periodically pulling lists</a:t>
            </a:r>
            <a:r>
              <a:rPr lang="en-GB" sz="2000" dirty="0"/>
              <a:t>	</a:t>
            </a:r>
            <a:r>
              <a:rPr lang="en-GB" sz="2000" dirty="0" smtClean="0">
                <a:solidFill>
                  <a:srgbClr val="A50021"/>
                </a:solidFill>
              </a:rPr>
              <a:t/>
            </a:r>
            <a:br>
              <a:rPr lang="en-GB" sz="2000" dirty="0" smtClean="0">
                <a:solidFill>
                  <a:srgbClr val="A50021"/>
                </a:solidFill>
              </a:rPr>
            </a:br>
            <a:r>
              <a:rPr lang="en-GB" sz="2000" dirty="0" smtClean="0"/>
              <a:t>VO (LDAP) </a:t>
            </a:r>
            <a:r>
              <a:rPr lang="en-GB" sz="2000" dirty="0"/>
              <a:t>directories</a:t>
            </a:r>
          </a:p>
          <a:p>
            <a:pPr lvl="1">
              <a:buNone/>
            </a:pPr>
            <a:r>
              <a:rPr lang="en-GB" sz="2000" dirty="0" smtClean="0"/>
              <a:t>VO Membership Service (VOMS)</a:t>
            </a:r>
          </a:p>
          <a:p>
            <a:pPr lvl="1"/>
            <a:r>
              <a:rPr lang="en-GB" sz="2000" dirty="0" smtClean="0">
                <a:solidFill>
                  <a:srgbClr val="800000"/>
                </a:solidFill>
              </a:rPr>
              <a:t>signed </a:t>
            </a:r>
            <a:r>
              <a:rPr lang="en-GB" sz="2000" dirty="0">
                <a:solidFill>
                  <a:srgbClr val="800000"/>
                </a:solidFill>
              </a:rPr>
              <a:t>assertions </a:t>
            </a:r>
            <a:r>
              <a:rPr lang="en-GB" sz="2000" dirty="0" smtClean="0">
                <a:solidFill>
                  <a:srgbClr val="800000"/>
                </a:solidFill>
              </a:rPr>
              <a:t>pushed 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>with the</a:t>
            </a:r>
            <a:r>
              <a:rPr lang="en-GB" sz="2000" dirty="0"/>
              <a:t> </a:t>
            </a:r>
            <a:r>
              <a:rPr lang="en-GB" sz="2000" dirty="0" smtClean="0"/>
              <a:t>request in proxies</a:t>
            </a:r>
          </a:p>
          <a:p>
            <a:pPr lvl="1"/>
            <a:r>
              <a:rPr lang="en-US" sz="2000" dirty="0" smtClean="0">
                <a:solidFill>
                  <a:srgbClr val="800000"/>
                </a:solidFill>
              </a:rPr>
              <a:t>push or pull assertions </a:t>
            </a:r>
            <a:r>
              <a:rPr lang="en-US" sz="2000" dirty="0" smtClean="0"/>
              <a:t>via SAML</a:t>
            </a:r>
            <a:endParaRPr lang="en-GB" sz="20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31840" y="6396335"/>
            <a:ext cx="6012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 this is the ‘EGI’ or e-Infrastructure sense of VO, representing users.  Other definitions may include resources providers in a more vertically oriented ‘silo’ model</a:t>
            </a:r>
            <a:endParaRPr lang="en-US" sz="1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VOMS: the ‘proxy’ </a:t>
            </a:r>
            <a:r>
              <a:rPr lang="en-GB" dirty="0"/>
              <a:t>as a container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sz="2000" dirty="0"/>
              <a:t>Virtual Organisation Management System (VOMS)</a:t>
            </a:r>
          </a:p>
          <a:p>
            <a:r>
              <a:rPr lang="en-GB" sz="2000" dirty="0" smtClean="0"/>
              <a:t>push-model </a:t>
            </a:r>
            <a:r>
              <a:rPr lang="en-GB" sz="2000" dirty="0"/>
              <a:t>signed VO membership tokens</a:t>
            </a:r>
          </a:p>
          <a:p>
            <a:pPr lvl="1"/>
            <a:r>
              <a:rPr lang="en-GB" sz="1800" dirty="0"/>
              <a:t>using the traditional X.509 ‘proxy’ certificate for </a:t>
            </a:r>
            <a:r>
              <a:rPr lang="en-GB" sz="1800" dirty="0" smtClean="0"/>
              <a:t>trans-shipment,</a:t>
            </a:r>
            <a:br>
              <a:rPr lang="en-GB" sz="1800" dirty="0" smtClean="0"/>
            </a:br>
            <a:r>
              <a:rPr lang="en-GB" sz="1800" dirty="0" smtClean="0"/>
              <a:t>backward-compatible </a:t>
            </a:r>
            <a:r>
              <a:rPr lang="en-GB" sz="1800" dirty="0"/>
              <a:t>with only-identity-based </a:t>
            </a:r>
            <a:r>
              <a:rPr lang="en-GB" sz="1800" dirty="0" smtClean="0"/>
              <a:t>mechanisms</a:t>
            </a:r>
          </a:p>
          <a:p>
            <a:pPr lvl="1"/>
            <a:r>
              <a:rPr lang="en-GB" sz="1800" dirty="0" smtClean="0"/>
              <a:t>supplying SAML tokens (typically in a push scenario as well)</a:t>
            </a:r>
            <a:endParaRPr lang="en-GB" sz="1800" dirty="0"/>
          </a:p>
        </p:txBody>
      </p:sp>
      <p:pic>
        <p:nvPicPr>
          <p:cNvPr id="154629" name="Picture 5" descr="VOMS-proxy-conten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158404"/>
            <a:ext cx="6480720" cy="2646860"/>
          </a:xfrm>
          <a:prstGeom prst="rect">
            <a:avLst/>
          </a:prstGeom>
          <a:noFill/>
        </p:spPr>
      </p:pic>
      <p:pic>
        <p:nvPicPr>
          <p:cNvPr id="7" name="Picture 18" descr="STSdeleganimatio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894" y="5427419"/>
            <a:ext cx="1428106" cy="109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91680" y="5805264"/>
            <a:ext cx="6192688" cy="7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5725" marR="0" lvl="0" indent="-3175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80000"/>
              <a:buFontTx/>
              <a:buNone/>
              <a:tabLst/>
              <a:defRPr/>
            </a:pPr>
            <a:r>
              <a:rPr kumimoji="0" lang="en-GB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Similar concept as use</a:t>
            </a:r>
            <a:r>
              <a:rPr kumimoji="0" lang="en-GB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embedded SAML as </a:t>
            </a:r>
            <a:r>
              <a:rPr kumimoji="0" lang="en-GB" b="0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SubjectConfirmation</a:t>
            </a:r>
            <a:r>
              <a:rPr kumimoji="0" lang="en-GB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br>
              <a:rPr kumimoji="0" lang="en-GB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the </a:t>
            </a:r>
            <a:r>
              <a:rPr kumimoji="0" lang="en-GB" b="0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GEMBus</a:t>
            </a:r>
            <a:r>
              <a:rPr kumimoji="0" lang="en-GB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token format ...</a:t>
            </a:r>
            <a:endParaRPr kumimoji="0" lang="en-GB" sz="16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70789" y="6519446"/>
            <a:ext cx="51732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400" dirty="0" err="1" smtClean="0">
                <a:solidFill>
                  <a:schemeClr val="bg1">
                    <a:lumMod val="75000"/>
                  </a:schemeClr>
                </a:solidFill>
              </a:rPr>
              <a:t>GEMBus</a:t>
            </a:r>
            <a:r>
              <a:rPr lang="en-GB" sz="1400" dirty="0" smtClean="0">
                <a:solidFill>
                  <a:schemeClr val="bg1">
                    <a:lumMod val="75000"/>
                  </a:schemeClr>
                </a:solidFill>
              </a:rPr>
              <a:t> graphic from: Diego R. Lopez, </a:t>
            </a:r>
            <a:r>
              <a:rPr lang="en-GB" sz="1400" dirty="0" err="1" smtClean="0">
                <a:solidFill>
                  <a:schemeClr val="bg1">
                    <a:lumMod val="75000"/>
                  </a:schemeClr>
                </a:solidFill>
              </a:rPr>
              <a:t>RedIRIS</a:t>
            </a:r>
            <a:r>
              <a:rPr lang="en-GB" sz="1400" dirty="0" smtClean="0">
                <a:solidFill>
                  <a:schemeClr val="bg1">
                    <a:lumMod val="75000"/>
                  </a:schemeClr>
                </a:solidFill>
              </a:rPr>
              <a:t> and GEANT3</a:t>
            </a:r>
            <a:endParaRPr lang="en-GB" sz="1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16404"/>
            <a:ext cx="9144000" cy="5876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4" name="Picture 2" descr="H:\Home\davidg\Projects-misc\NRENGRIDS-TNC\delegation-rights-brokering-scenario-201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49934"/>
            <a:ext cx="9144000" cy="58794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r="10197"/>
          <a:stretch>
            <a:fillRect/>
          </a:stretch>
        </p:blipFill>
        <p:spPr bwMode="auto">
          <a:xfrm>
            <a:off x="-5516" y="139485"/>
            <a:ext cx="9157347" cy="6718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6"/>
          <p:cNvSpPr txBox="1">
            <a:spLocks/>
          </p:cNvSpPr>
          <p:nvPr/>
        </p:nvSpPr>
        <p:spPr>
          <a:xfrm>
            <a:off x="169168" y="3356992"/>
            <a:ext cx="8435280" cy="2647751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Franklin Gothic Heavy" pitchFamily="34" charset="0"/>
              <a:buChar char="&gt;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our e-Infrastructure is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global</a:t>
            </a:r>
            <a:endParaRPr kumimoji="0" lang="en-US" sz="2400" b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Franklin Gothic Heavy" pitchFamily="34" charset="0"/>
              <a:buChar char="&gt;"/>
              <a:tabLst/>
              <a:defRPr/>
            </a:pPr>
            <a:r>
              <a:rPr lang="en-US" sz="2400" i="0" dirty="0" smtClean="0">
                <a:solidFill>
                  <a:schemeClr val="bg1">
                    <a:lumMod val="95000"/>
                  </a:schemeClr>
                </a:solidFill>
                <a:latin typeface="Franklin Gothic Book" pitchFamily="34" charset="0"/>
                <a:cs typeface="+mn-cs"/>
              </a:rPr>
              <a:t>based around (dynamic) </a:t>
            </a:r>
            <a:br>
              <a:rPr lang="en-US" sz="2400" i="0" dirty="0" smtClean="0">
                <a:solidFill>
                  <a:schemeClr val="bg1">
                    <a:lumMod val="95000"/>
                  </a:schemeClr>
                </a:solidFill>
                <a:latin typeface="Franklin Gothic Book" pitchFamily="34" charset="0"/>
                <a:cs typeface="+mn-cs"/>
              </a:rPr>
            </a:br>
            <a:r>
              <a:rPr lang="en-US" sz="2400" b="1" i="0" dirty="0" smtClean="0">
                <a:solidFill>
                  <a:schemeClr val="bg1">
                    <a:lumMod val="95000"/>
                  </a:schemeClr>
                </a:solidFill>
                <a:latin typeface="Franklin Gothic Book" pitchFamily="34" charset="0"/>
                <a:cs typeface="+mn-cs"/>
              </a:rPr>
              <a:t>user communities </a:t>
            </a:r>
            <a:br>
              <a:rPr lang="en-US" sz="2400" b="1" i="0" dirty="0" smtClean="0">
                <a:solidFill>
                  <a:schemeClr val="bg1">
                    <a:lumMod val="95000"/>
                  </a:schemeClr>
                </a:solidFill>
                <a:latin typeface="Franklin Gothic Book" pitchFamily="34" charset="0"/>
                <a:cs typeface="+mn-cs"/>
              </a:rPr>
            </a:br>
            <a:r>
              <a:rPr lang="en-US" sz="2400" i="1" dirty="0" smtClean="0">
                <a:solidFill>
                  <a:schemeClr val="bg1">
                    <a:lumMod val="95000"/>
                  </a:schemeClr>
                </a:solidFill>
                <a:latin typeface="Franklin Gothic Book" pitchFamily="34" charset="0"/>
                <a:cs typeface="+mn-cs"/>
              </a:rPr>
              <a:t>not </a:t>
            </a:r>
            <a:r>
              <a:rPr lang="en-US" sz="2400" i="0" dirty="0" smtClean="0">
                <a:solidFill>
                  <a:schemeClr val="bg1">
                    <a:lumMod val="95000"/>
                  </a:schemeClr>
                </a:solidFill>
                <a:latin typeface="Franklin Gothic Book" pitchFamily="34" charset="0"/>
                <a:cs typeface="+mn-cs"/>
              </a:rPr>
              <a:t>around their home </a:t>
            </a:r>
            <a:r>
              <a:rPr lang="en-US" sz="2400" i="0" dirty="0" err="1" smtClean="0">
                <a:solidFill>
                  <a:schemeClr val="bg1">
                    <a:lumMod val="95000"/>
                  </a:schemeClr>
                </a:solidFill>
                <a:latin typeface="Franklin Gothic Book" pitchFamily="34" charset="0"/>
                <a:cs typeface="+mn-cs"/>
              </a:rPr>
              <a:t>organisations</a:t>
            </a:r>
            <a:endParaRPr lang="en-US" sz="2400" i="0" dirty="0" smtClean="0">
              <a:solidFill>
                <a:schemeClr val="bg1">
                  <a:lumMod val="95000"/>
                </a:schemeClr>
              </a:solidFill>
              <a:latin typeface="Franklin Gothic Book" pitchFamily="34" charset="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Franklin Gothic Heavy" pitchFamily="34" charset="0"/>
              <a:buChar char="&gt;"/>
              <a:tabLst/>
              <a:defRPr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Franklin Gothic Book" pitchFamily="34" charset="0"/>
                <a:cs typeface="+mn-cs"/>
              </a:rPr>
              <a:t>that may live long or be over quickly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Franklin Gothic Heavy" pitchFamily="34" charset="0"/>
              <a:buChar char="&gt;"/>
              <a:tabLst/>
              <a:defRPr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Franklin Gothic Book" pitchFamily="34" charset="0"/>
                <a:cs typeface="+mn-cs"/>
              </a:rPr>
              <a:t>deal with compute, data,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Franklin Gothic Book" pitchFamily="34" charset="0"/>
                <a:cs typeface="+mn-cs"/>
              </a:rPr>
              <a:t>visualisation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Franklin Gothic Book" pitchFamily="34" charset="0"/>
                <a:cs typeface="+mn-cs"/>
              </a:rPr>
              <a:t>, services, and more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Franklin Gothic Heavy" pitchFamily="34" charset="0"/>
              <a:buChar char="&gt;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and users consist of research staff, students,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technicians,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 …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pic>
        <p:nvPicPr>
          <p:cNvPr id="6" name="Picture 4" descr="vostructure-abstract"/>
          <p:cNvPicPr>
            <a:picLocks noChangeAspect="1" noChangeArrowheads="1"/>
          </p:cNvPicPr>
          <p:nvPr/>
        </p:nvPicPr>
        <p:blipFill>
          <a:blip r:embed="rId3" cstate="print">
            <a:lum bright="-33000"/>
          </a:blip>
          <a:srcRect/>
          <a:stretch>
            <a:fillRect/>
          </a:stretch>
        </p:blipFill>
        <p:spPr bwMode="auto">
          <a:xfrm>
            <a:off x="6084168" y="3645024"/>
            <a:ext cx="2706510" cy="138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Attributes from many sources</a:t>
            </a:r>
            <a:endParaRPr lang="en-US" dirty="0"/>
          </a:p>
        </p:txBody>
      </p:sp>
      <p:pic>
        <p:nvPicPr>
          <p:cNvPr id="2050" name="Picture 2" descr="H:\Home\davidg\Projects-misc\ISGC2009\federation-clust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669409"/>
            <a:ext cx="5832648" cy="3762812"/>
          </a:xfrm>
          <a:prstGeom prst="rect">
            <a:avLst/>
          </a:prstGeom>
          <a:noFill/>
        </p:spPr>
      </p:pic>
      <p:grpSp>
        <p:nvGrpSpPr>
          <p:cNvPr id="3" name="Group 9"/>
          <p:cNvGrpSpPr/>
          <p:nvPr/>
        </p:nvGrpSpPr>
        <p:grpSpPr>
          <a:xfrm>
            <a:off x="1331640" y="4581128"/>
            <a:ext cx="2045694" cy="1500198"/>
            <a:chOff x="6572264" y="1643050"/>
            <a:chExt cx="2571736" cy="1928826"/>
          </a:xfrm>
        </p:grpSpPr>
        <p:sp>
          <p:nvSpPr>
            <p:cNvPr id="9" name="Rectangle 8"/>
            <p:cNvSpPr/>
            <p:nvPr/>
          </p:nvSpPr>
          <p:spPr>
            <a:xfrm>
              <a:off x="6572264" y="1643050"/>
              <a:ext cx="2571736" cy="1928826"/>
            </a:xfrm>
            <a:prstGeom prst="rect">
              <a:avLst/>
            </a:prstGeom>
            <a:solidFill>
              <a:schemeClr val="bg1"/>
            </a:solidFill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pic>
          <p:nvPicPr>
            <p:cNvPr id="7" name="Picture 4" descr="vostructure-abstrac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39015" y="2357430"/>
              <a:ext cx="2019265" cy="1053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6618074" y="1643050"/>
              <a:ext cx="2444850" cy="6727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grid structure was not </a:t>
              </a:r>
              <a:br>
                <a:rPr lang="en-US" sz="1400" dirty="0" smtClean="0"/>
              </a:br>
              <a:r>
                <a:rPr lang="en-US" sz="1400" dirty="0" smtClean="0"/>
                <a:t>too much different!</a:t>
              </a:r>
              <a:endParaRPr lang="en-US" sz="1400" dirty="0"/>
            </a:p>
          </p:txBody>
        </p:sp>
      </p:grp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475656" y="1357313"/>
            <a:ext cx="7668344" cy="4768850"/>
          </a:xfrm>
        </p:spPr>
        <p:txBody>
          <a:bodyPr/>
          <a:lstStyle/>
          <a:p>
            <a:r>
              <a:rPr lang="en-GB" sz="2400" dirty="0" smtClean="0"/>
              <a:t>In ‘conventional’ grids, all attributes assigned by VO</a:t>
            </a:r>
          </a:p>
          <a:p>
            <a:r>
              <a:rPr lang="en-GB" sz="2400" dirty="0" smtClean="0"/>
              <a:t>but there are many more attributes, and</a:t>
            </a:r>
            <a:br>
              <a:rPr lang="en-GB" sz="2400" dirty="0" smtClean="0"/>
            </a:br>
            <a:r>
              <a:rPr lang="en-GB" sz="2400" dirty="0" smtClean="0"/>
              <a:t>some of these may be very useful for grid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Towards a multi-authority world</a:t>
            </a:r>
            <a:endParaRPr lang="en-GB" dirty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90000"/>
              </a:lnSpc>
              <a:buFontTx/>
              <a:buNone/>
            </a:pPr>
            <a:r>
              <a:rPr lang="en-GB" sz="2200" dirty="0">
                <a:solidFill>
                  <a:srgbClr val="A50021"/>
                </a:solidFill>
              </a:rPr>
              <a:t>Interlinking of technologies can be </a:t>
            </a:r>
            <a:r>
              <a:rPr lang="en-GB" sz="2200" dirty="0" smtClean="0">
                <a:solidFill>
                  <a:srgbClr val="A50021"/>
                </a:solidFill>
              </a:rPr>
              <a:t>done </a:t>
            </a:r>
            <a:r>
              <a:rPr lang="en-GB" sz="2200" dirty="0">
                <a:solidFill>
                  <a:srgbClr val="A50021"/>
                </a:solidFill>
              </a:rPr>
              <a:t>at various points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en-GB" sz="2000" dirty="0"/>
              <a:t>Authentication: linking (federations of) identity providers to the existing grid </a:t>
            </a:r>
            <a:r>
              <a:rPr lang="en-GB" sz="2000" dirty="0" err="1"/>
              <a:t>AuthN</a:t>
            </a:r>
            <a:r>
              <a:rPr lang="en-GB" sz="2000" dirty="0"/>
              <a:t> systems</a:t>
            </a:r>
          </a:p>
          <a:p>
            <a:pPr marL="838200" lvl="1" indent="-381000">
              <a:lnSpc>
                <a:spcPct val="90000"/>
              </a:lnSpc>
            </a:pPr>
            <a:r>
              <a:rPr lang="en-GB" sz="1800" dirty="0"/>
              <a:t>(</a:t>
            </a:r>
            <a:r>
              <a:rPr lang="en-GB" sz="1800" dirty="0" smtClean="0"/>
              <a:t>Short-Lived) </a:t>
            </a:r>
            <a:r>
              <a:rPr lang="en-GB" sz="1800" dirty="0"/>
              <a:t>Credential </a:t>
            </a:r>
            <a:r>
              <a:rPr lang="en-GB" sz="1800" dirty="0" smtClean="0"/>
              <a:t>Services translation: e.g. </a:t>
            </a:r>
            <a:r>
              <a:rPr lang="en-GB" sz="1800" b="1" dirty="0" smtClean="0"/>
              <a:t>TCS </a:t>
            </a:r>
            <a:r>
              <a:rPr lang="en-GB" sz="1800" b="1" dirty="0" err="1" smtClean="0"/>
              <a:t>eSc</a:t>
            </a:r>
            <a:r>
              <a:rPr lang="en-GB" sz="1800" b="1" dirty="0" smtClean="0"/>
              <a:t> Personal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en-GB" sz="2000" dirty="0" smtClean="0"/>
              <a:t>Populate VO databases with UHO Attributes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en-GB" sz="2000" dirty="0" smtClean="0"/>
              <a:t>Equip </a:t>
            </a:r>
            <a:r>
              <a:rPr lang="en-GB" sz="2000" dirty="0"/>
              <a:t>resource providers to also inspect UHO attributes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en-GB" sz="2000" dirty="0"/>
              <a:t>Expressing VO attributes as function of UHO attributes</a:t>
            </a:r>
          </a:p>
          <a:p>
            <a:pPr marL="457200" indent="-457200">
              <a:lnSpc>
                <a:spcPct val="90000"/>
              </a:lnSpc>
            </a:pPr>
            <a:r>
              <a:rPr lang="en-GB" sz="2000" i="1" dirty="0" smtClean="0"/>
              <a:t>and </a:t>
            </a:r>
            <a:r>
              <a:rPr lang="en-GB" sz="2000" i="1" dirty="0" smtClean="0"/>
              <a:t>many </a:t>
            </a:r>
            <a:r>
              <a:rPr lang="en-GB" sz="2000" i="1" dirty="0"/>
              <a:t>other options as well …</a:t>
            </a:r>
          </a:p>
          <a:p>
            <a:pPr marL="457200" indent="-457200">
              <a:lnSpc>
                <a:spcPct val="90000"/>
              </a:lnSpc>
              <a:buFontTx/>
              <a:buNone/>
            </a:pPr>
            <a:endParaRPr lang="en-GB" sz="2000" dirty="0">
              <a:solidFill>
                <a:srgbClr val="A50021"/>
              </a:solidFill>
            </a:endParaRPr>
          </a:p>
          <a:p>
            <a:pPr marL="457200" indent="-457200">
              <a:lnSpc>
                <a:spcPct val="90000"/>
              </a:lnSpc>
              <a:buFontTx/>
              <a:buNone/>
            </a:pPr>
            <a:r>
              <a:rPr lang="en-GB" sz="2200" dirty="0">
                <a:solidFill>
                  <a:srgbClr val="A50021"/>
                </a:solidFill>
              </a:rPr>
              <a:t>Leads to assertions with </a:t>
            </a:r>
            <a:r>
              <a:rPr lang="en-GB" sz="2200" i="1" dirty="0">
                <a:solidFill>
                  <a:srgbClr val="A50021"/>
                </a:solidFill>
              </a:rPr>
              <a:t>multiple </a:t>
            </a:r>
            <a:r>
              <a:rPr lang="en-GB" sz="2200" i="1" dirty="0" err="1">
                <a:solidFill>
                  <a:srgbClr val="A50021"/>
                </a:solidFill>
              </a:rPr>
              <a:t>LoAs</a:t>
            </a:r>
            <a:r>
              <a:rPr lang="en-GB" sz="2200" i="1" dirty="0">
                <a:solidFill>
                  <a:srgbClr val="A50021"/>
                </a:solidFill>
              </a:rPr>
              <a:t> </a:t>
            </a:r>
            <a:r>
              <a:rPr lang="en-GB" sz="2200" dirty="0">
                <a:solidFill>
                  <a:srgbClr val="A50021"/>
                </a:solidFill>
              </a:rPr>
              <a:t>in the </a:t>
            </a:r>
            <a:r>
              <a:rPr lang="en-GB" sz="2200" i="1" dirty="0">
                <a:solidFill>
                  <a:srgbClr val="A50021"/>
                </a:solidFill>
              </a:rPr>
              <a:t>same </a:t>
            </a:r>
            <a:r>
              <a:rPr lang="en-GB" sz="2200" i="1" dirty="0" smtClean="0">
                <a:solidFill>
                  <a:srgbClr val="A50021"/>
                </a:solidFill>
              </a:rPr>
              <a:t>token</a:t>
            </a:r>
            <a:endParaRPr lang="en-GB" sz="2200" i="1" dirty="0">
              <a:solidFill>
                <a:srgbClr val="A50021"/>
              </a:solidFill>
            </a:endParaRPr>
          </a:p>
          <a:p>
            <a:pPr marL="838200" lvl="1" indent="-381000">
              <a:lnSpc>
                <a:spcPct val="90000"/>
              </a:lnSpc>
            </a:pPr>
            <a:r>
              <a:rPr lang="en-GB" sz="1800" dirty="0"/>
              <a:t>thus all assertions </a:t>
            </a:r>
            <a:r>
              <a:rPr lang="en-GB" sz="1800" dirty="0" smtClean="0"/>
              <a:t>ought carry to their </a:t>
            </a:r>
            <a:r>
              <a:rPr lang="en-GB" sz="1800" dirty="0" err="1"/>
              <a:t>LoA</a:t>
            </a:r>
            <a:endParaRPr lang="en-GB" sz="1800" dirty="0"/>
          </a:p>
          <a:p>
            <a:pPr marL="838200" lvl="1" indent="-381000">
              <a:lnSpc>
                <a:spcPct val="90000"/>
              </a:lnSpc>
            </a:pPr>
            <a:r>
              <a:rPr lang="en-GB" sz="1800" dirty="0"/>
              <a:t>expressed in a way that’s recognisable</a:t>
            </a:r>
          </a:p>
          <a:p>
            <a:pPr marL="838200" lvl="1" indent="-381000">
              <a:lnSpc>
                <a:spcPct val="90000"/>
              </a:lnSpc>
            </a:pPr>
            <a:r>
              <a:rPr lang="en-GB" sz="1800" dirty="0"/>
              <a:t>and the </a:t>
            </a:r>
            <a:r>
              <a:rPr lang="en-GB" sz="1800" dirty="0" err="1"/>
              <a:t>LoA</a:t>
            </a:r>
            <a:r>
              <a:rPr lang="en-GB" sz="1800" dirty="0"/>
              <a:t> attested to by </a:t>
            </a:r>
            <a:r>
              <a:rPr lang="en-GB" sz="1800" dirty="0" smtClean="0"/>
              <a:t>a trusted (third?) party </a:t>
            </a:r>
            <a:r>
              <a:rPr lang="en-GB" sz="1800" dirty="0" smtClean="0"/>
              <a:t>(e.g. </a:t>
            </a:r>
            <a:r>
              <a:rPr lang="en-GB" sz="1800" dirty="0" smtClean="0"/>
              <a:t>a federation)</a:t>
            </a:r>
            <a:br>
              <a:rPr lang="en-GB" sz="1800" dirty="0" smtClean="0"/>
            </a:br>
            <a:r>
              <a:rPr lang="en-GB" sz="1800" dirty="0" smtClean="0"/>
              <a:t>e.g. in ‘meta-data distribution’ and bound by a chain signatures</a:t>
            </a:r>
            <a:endParaRPr lang="en-GB" sz="1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Attributes from multi-authority world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Linking two worlds example –</a:t>
            </a:r>
          </a:p>
          <a:p>
            <a:endParaRPr lang="en-GB" sz="2400" dirty="0" smtClean="0"/>
          </a:p>
          <a:p>
            <a:r>
              <a:rPr lang="en-GB" sz="2400" dirty="0" smtClean="0">
                <a:solidFill>
                  <a:srgbClr val="800000"/>
                </a:solidFill>
              </a:rPr>
              <a:t>VASH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‘VOMS Attributes </a:t>
            </a:r>
            <a:br>
              <a:rPr lang="en-GB" sz="2400" dirty="0" smtClean="0"/>
            </a:br>
            <a:r>
              <a:rPr lang="en-GB" sz="2400" dirty="0" smtClean="0"/>
              <a:t>from Shibboleth’</a:t>
            </a:r>
            <a:endParaRPr lang="en-US" sz="2400" dirty="0" smtClean="0"/>
          </a:p>
          <a:p>
            <a:pPr lvl="1"/>
            <a:r>
              <a:rPr lang="en-US" sz="2000" dirty="0" smtClean="0"/>
              <a:t>Populate VOMS with </a:t>
            </a:r>
            <a:br>
              <a:rPr lang="en-US" sz="2000" dirty="0" smtClean="0"/>
            </a:br>
            <a:r>
              <a:rPr lang="en-US" sz="2000" dirty="0" smtClean="0"/>
              <a:t>generic attributes</a:t>
            </a:r>
          </a:p>
          <a:p>
            <a:pPr lvl="1"/>
            <a:r>
              <a:rPr lang="en-US" sz="2000" dirty="0" smtClean="0"/>
              <a:t>Part of gLite (SWITCH)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http://www.switch.ch/grid/vash/</a:t>
            </a:r>
          </a:p>
          <a:p>
            <a:pPr lvl="1"/>
            <a:endParaRPr lang="en-GB" dirty="0"/>
          </a:p>
        </p:txBody>
      </p:sp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7713" y="2276872"/>
            <a:ext cx="4486287" cy="3622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Putting home attributes in the VO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648" y="4797152"/>
            <a:ext cx="7515944" cy="15843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000" dirty="0"/>
              <a:t>Characteristics</a:t>
            </a:r>
          </a:p>
          <a:p>
            <a:pPr lvl="1">
              <a:lnSpc>
                <a:spcPct val="90000"/>
              </a:lnSpc>
            </a:pPr>
            <a:r>
              <a:rPr lang="en-GB" sz="1800" dirty="0"/>
              <a:t>The VO will know the source of the attributes</a:t>
            </a:r>
          </a:p>
          <a:p>
            <a:pPr lvl="1">
              <a:lnSpc>
                <a:spcPct val="90000"/>
              </a:lnSpc>
            </a:pPr>
            <a:r>
              <a:rPr lang="en-GB" sz="1800" dirty="0"/>
              <a:t>Resource can make a decision on combined VO and UHO attributes</a:t>
            </a:r>
          </a:p>
          <a:p>
            <a:pPr lvl="1">
              <a:lnSpc>
                <a:spcPct val="90000"/>
              </a:lnSpc>
            </a:pPr>
            <a:r>
              <a:rPr lang="en-GB" sz="1800" dirty="0"/>
              <a:t>but for the outside world, the VO now has asserted to the validity of the UHO attributes – over which the VO has hardly any control</a:t>
            </a:r>
          </a:p>
        </p:txBody>
      </p:sp>
      <p:pic>
        <p:nvPicPr>
          <p:cNvPr id="151559" name="Picture 7" descr="UHO-attrs-in-VOMSd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196752"/>
            <a:ext cx="5760640" cy="393780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Attribute collection </a:t>
            </a:r>
            <a:r>
              <a:rPr lang="en-GB" dirty="0" smtClean="0"/>
              <a:t>‘at </a:t>
            </a:r>
            <a:r>
              <a:rPr lang="en-GB" dirty="0"/>
              <a:t>the </a:t>
            </a:r>
            <a:r>
              <a:rPr lang="en-GB" dirty="0" smtClean="0"/>
              <a:t>resource’</a:t>
            </a:r>
            <a:endParaRPr lang="en-GB" dirty="0"/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640" y="4797152"/>
            <a:ext cx="7501626" cy="13684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1800" dirty="0"/>
              <a:t>Characteristics</a:t>
            </a:r>
          </a:p>
          <a:p>
            <a:pPr lvl="1">
              <a:lnSpc>
                <a:spcPct val="80000"/>
              </a:lnSpc>
            </a:pPr>
            <a:r>
              <a:rPr lang="en-GB" sz="1600" dirty="0"/>
              <a:t>The RP (at the decision point) knows the source of all attributes</a:t>
            </a:r>
          </a:p>
          <a:p>
            <a:pPr lvl="1">
              <a:lnSpc>
                <a:spcPct val="80000"/>
              </a:lnSpc>
            </a:pPr>
            <a:r>
              <a:rPr lang="en-GB" sz="1600" dirty="0"/>
              <a:t>but has to combine these and make the ‘informed decision’ </a:t>
            </a:r>
          </a:p>
          <a:p>
            <a:pPr lvl="1">
              <a:lnSpc>
                <a:spcPct val="80000"/>
              </a:lnSpc>
            </a:pPr>
            <a:r>
              <a:rPr lang="en-GB" sz="1600" dirty="0"/>
              <a:t>is suddenly faced with a decision on quality from different assertions</a:t>
            </a:r>
          </a:p>
          <a:p>
            <a:pPr lvl="1">
              <a:lnSpc>
                <a:spcPct val="80000"/>
              </a:lnSpc>
            </a:pPr>
            <a:r>
              <a:rPr lang="en-GB" sz="1600" dirty="0"/>
              <a:t>needs to push a kind of ‘session identifier’ to select a role at the target resource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508104" y="1844824"/>
            <a:ext cx="3261333" cy="2085952"/>
            <a:chOff x="1156" y="1162"/>
            <a:chExt cx="3839" cy="2598"/>
          </a:xfrm>
        </p:grpSpPr>
        <p:pic>
          <p:nvPicPr>
            <p:cNvPr id="152582" name="Picture 6" descr="egee_security_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56" y="1162"/>
              <a:ext cx="3839" cy="2446"/>
            </a:xfrm>
            <a:prstGeom prst="rect">
              <a:avLst/>
            </a:prstGeom>
            <a:noFill/>
          </p:spPr>
        </p:pic>
        <p:pic>
          <p:nvPicPr>
            <p:cNvPr id="152583" name="Picture 7" descr="13_mil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83" y="3113"/>
              <a:ext cx="447" cy="647"/>
            </a:xfrm>
            <a:prstGeom prst="rect">
              <a:avLst/>
            </a:prstGeom>
            <a:noFill/>
          </p:spPr>
        </p:pic>
      </p:grpSp>
      <p:sp>
        <p:nvSpPr>
          <p:cNvPr id="152584" name="Text Box 8"/>
          <p:cNvSpPr txBox="1">
            <a:spLocks noChangeArrowheads="1"/>
          </p:cNvSpPr>
          <p:nvPr/>
        </p:nvSpPr>
        <p:spPr bwMode="auto">
          <a:xfrm>
            <a:off x="6447719" y="3903439"/>
            <a:ext cx="25362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GB" sz="1200" dirty="0">
                <a:solidFill>
                  <a:srgbClr val="CC0000"/>
                </a:solidFill>
              </a:rPr>
              <a:t>graphic from: </a:t>
            </a:r>
            <a:r>
              <a:rPr lang="en-GB" sz="1200" dirty="0" smtClean="0">
                <a:solidFill>
                  <a:srgbClr val="CC0000"/>
                </a:solidFill>
              </a:rPr>
              <a:t/>
            </a:r>
            <a:br>
              <a:rPr lang="en-GB" sz="1200" dirty="0" smtClean="0">
                <a:solidFill>
                  <a:srgbClr val="CC0000"/>
                </a:solidFill>
              </a:rPr>
            </a:br>
            <a:r>
              <a:rPr lang="en-GB" sz="1200" dirty="0" err="1" smtClean="0">
                <a:solidFill>
                  <a:srgbClr val="CC0000"/>
                </a:solidFill>
              </a:rPr>
              <a:t>Chistoph</a:t>
            </a:r>
            <a:r>
              <a:rPr lang="en-GB" sz="1200" dirty="0" smtClean="0">
                <a:solidFill>
                  <a:srgbClr val="CC0000"/>
                </a:solidFill>
              </a:rPr>
              <a:t> </a:t>
            </a:r>
            <a:r>
              <a:rPr lang="en-GB" sz="1200" dirty="0" err="1">
                <a:solidFill>
                  <a:srgbClr val="CC0000"/>
                </a:solidFill>
              </a:rPr>
              <a:t>Witzig</a:t>
            </a:r>
            <a:r>
              <a:rPr lang="en-GB" sz="1200" dirty="0">
                <a:solidFill>
                  <a:srgbClr val="CC0000"/>
                </a:solidFill>
              </a:rPr>
              <a:t>, SWITCH, </a:t>
            </a:r>
            <a:r>
              <a:rPr lang="en-GB" sz="1200" dirty="0" smtClean="0">
                <a:solidFill>
                  <a:srgbClr val="CC0000"/>
                </a:solidFill>
              </a:rPr>
              <a:t>GGF16</a:t>
            </a:r>
            <a:endParaRPr lang="en-GB" sz="1200" dirty="0">
              <a:solidFill>
                <a:srgbClr val="CC0000"/>
              </a:solidFill>
            </a:endParaRPr>
          </a:p>
        </p:txBody>
      </p:sp>
      <p:pic>
        <p:nvPicPr>
          <p:cNvPr id="23555" name="Picture 3" descr="H:\Home\Documents\GridTechnology\Security-AuthZ\gridshib-deployment-scenario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484784"/>
            <a:ext cx="3698656" cy="2888332"/>
          </a:xfrm>
          <a:prstGeom prst="rect">
            <a:avLst/>
          </a:prstGeom>
          <a:noFill/>
        </p:spPr>
      </p:pic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187624" y="4365104"/>
            <a:ext cx="43444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 dirty="0" smtClean="0">
                <a:solidFill>
                  <a:srgbClr val="CC0000"/>
                </a:solidFill>
              </a:rPr>
              <a:t>Graphic: the </a:t>
            </a:r>
            <a:r>
              <a:rPr lang="en-GB" sz="1200" dirty="0" err="1" smtClean="0">
                <a:solidFill>
                  <a:srgbClr val="CC0000"/>
                </a:solidFill>
              </a:rPr>
              <a:t>GridShib</a:t>
            </a:r>
            <a:r>
              <a:rPr lang="en-GB" sz="1200" dirty="0" smtClean="0">
                <a:solidFill>
                  <a:srgbClr val="CC0000"/>
                </a:solidFill>
              </a:rPr>
              <a:t> project (NCSA)</a:t>
            </a:r>
            <a:br>
              <a:rPr lang="en-GB" sz="1200" dirty="0" smtClean="0">
                <a:solidFill>
                  <a:srgbClr val="CC0000"/>
                </a:solidFill>
              </a:rPr>
            </a:br>
            <a:r>
              <a:rPr lang="en-GB" sz="1200" dirty="0" smtClean="0">
                <a:solidFill>
                  <a:srgbClr val="CC0000"/>
                </a:solidFill>
              </a:rPr>
              <a:t>http://gridshib.globus.org/docs/gridshib/deploy-scenarios.html</a:t>
            </a:r>
            <a:endParaRPr lang="en-GB" sz="1200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50912" y="4077072"/>
            <a:ext cx="8229600" cy="1143000"/>
          </a:xfrm>
        </p:spPr>
        <p:txBody>
          <a:bodyPr>
            <a:noAutofit/>
          </a:bodyPr>
          <a:lstStyle/>
          <a:p>
            <a:r>
              <a:rPr lang="en-GB" sz="3200" dirty="0" smtClean="0"/>
              <a:t>What to Do with a Bunch of Attributes...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Make a Decision ...</a:t>
            </a:r>
            <a:endParaRPr lang="en-GB" dirty="0"/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 bwMode="auto">
          <a:xfrm>
            <a:off x="1435100" y="1340768"/>
            <a:ext cx="7499350" cy="4800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Permit Atlas users (FQAN) to execute </a:t>
            </a:r>
            <a:r>
              <a:rPr lang="en-US" sz="2400" dirty="0" smtClean="0">
                <a:solidFill>
                  <a:srgbClr val="800000"/>
                </a:solidFill>
              </a:rPr>
              <a:t>job </a:t>
            </a:r>
            <a:r>
              <a:rPr lang="en-US" sz="2400" dirty="0" smtClean="0">
                <a:solidFill>
                  <a:srgbClr val="800000"/>
                </a:solidFill>
              </a:rPr>
              <a:t>on </a:t>
            </a:r>
            <a:r>
              <a:rPr lang="en-US" sz="2400" dirty="0" smtClean="0">
                <a:solidFill>
                  <a:srgbClr val="800000"/>
                </a:solidFill>
              </a:rPr>
              <a:t>worker </a:t>
            </a:r>
            <a:r>
              <a:rPr lang="en-US" sz="2400" dirty="0" smtClean="0">
                <a:solidFill>
                  <a:srgbClr val="800000"/>
                </a:solidFill>
              </a:rPr>
              <a:t>node (WN</a:t>
            </a:r>
            <a:r>
              <a:rPr lang="en-US" sz="2400" dirty="0" smtClean="0">
                <a:solidFill>
                  <a:srgbClr val="800000"/>
                </a:solidFill>
              </a:rPr>
              <a:t>)</a:t>
            </a:r>
            <a:endParaRPr lang="en-US" sz="100" dirty="0" smtClean="0">
              <a:latin typeface="Courier" charset="0"/>
            </a:endParaRPr>
          </a:p>
          <a:p>
            <a:pPr lvl="1">
              <a:buFont typeface="Arial" charset="0"/>
              <a:buNone/>
            </a:pPr>
            <a:r>
              <a:rPr lang="en-US" sz="1600" dirty="0" smtClean="0">
                <a:latin typeface="Courier" charset="0"/>
              </a:rPr>
              <a:t>resource "http://grid.switch.ch/wn" {</a:t>
            </a:r>
          </a:p>
          <a:p>
            <a:pPr lvl="1">
              <a:buFont typeface="Arial" charset="0"/>
              <a:buNone/>
            </a:pPr>
            <a:r>
              <a:rPr lang="en-US" sz="1600" dirty="0" smtClean="0">
                <a:latin typeface="Courier" charset="0"/>
              </a:rPr>
              <a:t>    action "http://glite.org/xacml/action/execute" {</a:t>
            </a:r>
          </a:p>
          <a:p>
            <a:pPr lvl="1">
              <a:buFont typeface="Arial" charset="0"/>
              <a:buNone/>
            </a:pPr>
            <a:r>
              <a:rPr lang="en-US" sz="1600" dirty="0" smtClean="0">
                <a:latin typeface="Courier" charset="0"/>
              </a:rPr>
              <a:t>        rule permit { </a:t>
            </a:r>
            <a:r>
              <a:rPr lang="en-US" sz="1600" dirty="0" err="1" smtClean="0">
                <a:latin typeface="Courier" charset="0"/>
              </a:rPr>
              <a:t>fqan</a:t>
            </a:r>
            <a:r>
              <a:rPr lang="en-US" sz="1600" dirty="0" smtClean="0">
                <a:latin typeface="Courier" charset="0"/>
              </a:rPr>
              <a:t>="/atlas" }</a:t>
            </a:r>
          </a:p>
          <a:p>
            <a:pPr lvl="1">
              <a:buFont typeface="Arial" charset="0"/>
              <a:buNone/>
            </a:pPr>
            <a:r>
              <a:rPr lang="en-US" sz="1600" dirty="0" smtClean="0">
                <a:latin typeface="Courier" charset="0"/>
              </a:rPr>
              <a:t>    }</a:t>
            </a:r>
          </a:p>
          <a:p>
            <a:pPr lvl="1">
              <a:buFont typeface="Arial" charset="0"/>
              <a:buNone/>
            </a:pPr>
            <a:r>
              <a:rPr lang="en-US" sz="1600" dirty="0" smtClean="0">
                <a:latin typeface="Courier" charset="0"/>
              </a:rPr>
              <a:t>}</a:t>
            </a:r>
            <a:endParaRPr lang="en-US" dirty="0" smtClean="0"/>
          </a:p>
          <a:p>
            <a:r>
              <a:rPr lang="en-US" sz="2400" dirty="0" smtClean="0">
                <a:solidFill>
                  <a:srgbClr val="800000"/>
                </a:solidFill>
              </a:rPr>
              <a:t>Ban a particular user by </a:t>
            </a:r>
            <a:r>
              <a:rPr lang="en-US" sz="2400" dirty="0" smtClean="0">
                <a:solidFill>
                  <a:srgbClr val="800000"/>
                </a:solidFill>
              </a:rPr>
              <a:t>DN</a:t>
            </a:r>
            <a:endParaRPr lang="en-US" sz="100" dirty="0" smtClean="0">
              <a:latin typeface="Courier" charset="0"/>
            </a:endParaRPr>
          </a:p>
          <a:p>
            <a:pPr lvl="1">
              <a:buFont typeface="Arial" charset="0"/>
              <a:buNone/>
            </a:pPr>
            <a:r>
              <a:rPr lang="en-US" sz="1600" dirty="0" smtClean="0">
                <a:latin typeface="Courier" charset="0"/>
              </a:rPr>
              <a:t>resource </a:t>
            </a:r>
            <a:r>
              <a:rPr lang="en-US" sz="1600" dirty="0" smtClean="0">
                <a:latin typeface="Courier" charset="0"/>
              </a:rPr>
              <a:t>".*" {</a:t>
            </a:r>
          </a:p>
          <a:p>
            <a:pPr lvl="1">
              <a:buFont typeface="Arial" charset="0"/>
              <a:buNone/>
            </a:pPr>
            <a:r>
              <a:rPr lang="en-US" sz="1600" dirty="0" smtClean="0">
                <a:latin typeface="Courier" charset="0"/>
              </a:rPr>
              <a:t>    action ".*" {</a:t>
            </a:r>
          </a:p>
          <a:p>
            <a:pPr lvl="1">
              <a:buFont typeface="Arial" charset="0"/>
              <a:buNone/>
            </a:pPr>
            <a:r>
              <a:rPr lang="en-US" sz="1600" dirty="0" smtClean="0">
                <a:latin typeface="Courier" charset="0"/>
              </a:rPr>
              <a:t>        rule deny { </a:t>
            </a:r>
          </a:p>
          <a:p>
            <a:pPr lvl="1">
              <a:buFont typeface="Arial" charset="0"/>
              <a:buNone/>
            </a:pPr>
            <a:r>
              <a:rPr lang="en-US" sz="1600" dirty="0" smtClean="0">
                <a:latin typeface="Courier" charset="0"/>
              </a:rPr>
              <a:t>	        subject="/C=CH/O=SWITCH/CN=Valery </a:t>
            </a:r>
            <a:r>
              <a:rPr lang="en-US" sz="1600" dirty="0" err="1" smtClean="0">
                <a:latin typeface="Courier" charset="0"/>
              </a:rPr>
              <a:t>Tschopp</a:t>
            </a:r>
            <a:r>
              <a:rPr lang="en-US" sz="1600" dirty="0" smtClean="0">
                <a:latin typeface="Courier" charset="0"/>
              </a:rPr>
              <a:t>" }</a:t>
            </a:r>
          </a:p>
          <a:p>
            <a:pPr lvl="1">
              <a:buFont typeface="Arial" charset="0"/>
              <a:buNone/>
            </a:pPr>
            <a:r>
              <a:rPr lang="en-US" sz="1600" dirty="0" smtClean="0">
                <a:latin typeface="Courier" charset="0"/>
              </a:rPr>
              <a:t>    }</a:t>
            </a:r>
          </a:p>
          <a:p>
            <a:pPr lvl="1">
              <a:buFont typeface="Arial" charset="0"/>
              <a:buNone/>
            </a:pPr>
            <a:r>
              <a:rPr lang="en-US" sz="1600" dirty="0" smtClean="0">
                <a:latin typeface="Courier" charset="0"/>
              </a:rPr>
              <a:t>}</a:t>
            </a:r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2483768" y="5661248"/>
            <a:ext cx="6696744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1600" i="1" dirty="0" smtClean="0">
                <a:solidFill>
                  <a:srgbClr val="800000"/>
                </a:solidFill>
              </a:rPr>
              <a:t>Example: Argus Authorization Service. Argus translates this to XACML2.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560583" y="6519446"/>
            <a:ext cx="35834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400" dirty="0" smtClean="0">
                <a:solidFill>
                  <a:schemeClr val="bg1">
                    <a:lumMod val="75000"/>
                  </a:schemeClr>
                </a:solidFill>
              </a:rPr>
              <a:t>Source: Valery </a:t>
            </a:r>
            <a:r>
              <a:rPr lang="en-GB" sz="1400" dirty="0" err="1" smtClean="0">
                <a:solidFill>
                  <a:schemeClr val="bg1">
                    <a:lumMod val="75000"/>
                  </a:schemeClr>
                </a:solidFill>
              </a:rPr>
              <a:t>Tschopp</a:t>
            </a:r>
            <a:r>
              <a:rPr lang="en-GB" sz="1400" dirty="0" smtClean="0">
                <a:solidFill>
                  <a:schemeClr val="bg1">
                    <a:lumMod val="75000"/>
                  </a:schemeClr>
                </a:solidFill>
              </a:rPr>
              <a:t>, SWITCH and EMI</a:t>
            </a:r>
            <a:endParaRPr lang="en-GB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0280" y="5157192"/>
            <a:ext cx="930232" cy="403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basic </a:t>
            </a:r>
            <a:r>
              <a:rPr lang="en-US" dirty="0" smtClean="0"/>
              <a:t>yes-no doesn’t get you far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i="1" dirty="0" smtClean="0">
                <a:solidFill>
                  <a:srgbClr val="800000"/>
                </a:solidFill>
              </a:rPr>
              <a:t>If yes, what are you allowed to do?</a:t>
            </a:r>
          </a:p>
          <a:p>
            <a:pPr lvl="1"/>
            <a:r>
              <a:rPr lang="en-GB" sz="2000" dirty="0" smtClean="0"/>
              <a:t>Credential mapping via obligations, e.g. </a:t>
            </a:r>
            <a:r>
              <a:rPr lang="en-GB" sz="2000" dirty="0" err="1" smtClean="0"/>
              <a:t>unix</a:t>
            </a:r>
            <a:r>
              <a:rPr lang="en-GB" sz="2000" dirty="0" smtClean="0"/>
              <a:t> user accounts, </a:t>
            </a:r>
            <a:br>
              <a:rPr lang="en-GB" sz="2000" dirty="0" smtClean="0"/>
            </a:br>
            <a:r>
              <a:rPr lang="en-GB" sz="2000" dirty="0" smtClean="0"/>
              <a:t>to limit what a user can do or disambiguate users</a:t>
            </a:r>
          </a:p>
          <a:p>
            <a:pPr lvl="1"/>
            <a:r>
              <a:rPr lang="en-GB" sz="2000" b="1" dirty="0" smtClean="0"/>
              <a:t>‘Intended’ side effects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>allocating or creating accounts ... or virtual machines, or</a:t>
            </a:r>
            <a:br>
              <a:rPr lang="en-GB" sz="2000" dirty="0" smtClean="0"/>
            </a:br>
            <a:r>
              <a:rPr lang="en-GB" sz="2000" dirty="0" smtClean="0"/>
              <a:t>limit access to specific (batch) queues, or specific systems, or ...</a:t>
            </a:r>
          </a:p>
          <a:p>
            <a:pPr lvl="1"/>
            <a:endParaRPr lang="en-GB" sz="2000" dirty="0" smtClean="0"/>
          </a:p>
          <a:p>
            <a:r>
              <a:rPr lang="en-US" sz="2400" dirty="0" smtClean="0">
                <a:solidFill>
                  <a:srgbClr val="800000"/>
                </a:solidFill>
              </a:rPr>
              <a:t>Additional software needed</a:t>
            </a:r>
          </a:p>
          <a:p>
            <a:pPr lvl="1"/>
            <a:r>
              <a:rPr lang="en-US" sz="2000" dirty="0" smtClean="0"/>
              <a:t>Interpreting policy and constraints</a:t>
            </a:r>
          </a:p>
          <a:p>
            <a:pPr lvl="1"/>
            <a:r>
              <a:rPr lang="en-US" sz="2000" dirty="0" smtClean="0"/>
              <a:t>Handling ‘obligations’ conveyed with a decision</a:t>
            </a:r>
          </a:p>
          <a:p>
            <a:pPr lvl="1"/>
            <a:r>
              <a:rPr lang="en-US" sz="2000" dirty="0" smtClean="0"/>
              <a:t>e.g.  </a:t>
            </a:r>
            <a:r>
              <a:rPr lang="en-US" sz="1800" dirty="0" smtClean="0"/>
              <a:t>LCMAPS</a:t>
            </a:r>
            <a:r>
              <a:rPr lang="en-US" sz="2000" dirty="0" smtClean="0"/>
              <a:t>: account mappings, AFS tokens, Argus call-out</a:t>
            </a:r>
            <a:br>
              <a:rPr lang="en-US" sz="2000" dirty="0" smtClean="0"/>
            </a:br>
            <a:r>
              <a:rPr lang="en-US" sz="2000" dirty="0" smtClean="0"/>
              <a:t>Argus: pluggable obligation handlers per application</a:t>
            </a:r>
          </a:p>
          <a:p>
            <a:pPr lvl="2"/>
            <a:r>
              <a:rPr lang="en-US" sz="1600" dirty="0" smtClean="0"/>
              <a:t>and interpret (pre-provisioned) policies applicable to a transaction/credential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Submission Today</a:t>
            </a:r>
          </a:p>
        </p:txBody>
      </p:sp>
      <p:pic>
        <p:nvPicPr>
          <p:cNvPr id="5123" name="Picture 2" descr="H:\Home\davidg\EGEE\JRA3\glExec\Site-gatekeeper-scenari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772816"/>
            <a:ext cx="5887566" cy="2328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3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268760"/>
            <a:ext cx="950913" cy="903288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 bwMode="auto">
          <a:xfrm rot="10800000">
            <a:off x="2186162" y="2114898"/>
            <a:ext cx="782637" cy="48577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126" name="TextBox 9"/>
          <p:cNvSpPr txBox="1">
            <a:spLocks noChangeArrowheads="1"/>
          </p:cNvSpPr>
          <p:nvPr/>
        </p:nvSpPr>
        <p:spPr bwMode="auto">
          <a:xfrm>
            <a:off x="971600" y="3717032"/>
            <a:ext cx="38052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User submits </a:t>
            </a:r>
            <a:r>
              <a:rPr lang="en-US" dirty="0" smtClean="0"/>
              <a:t>the jobs </a:t>
            </a:r>
            <a:r>
              <a:rPr lang="en-US" dirty="0"/>
              <a:t>to a resource through a ‘cloud’ of intermediaries</a:t>
            </a:r>
          </a:p>
        </p:txBody>
      </p:sp>
      <p:sp>
        <p:nvSpPr>
          <p:cNvPr id="5127" name="TextBox 10"/>
          <p:cNvSpPr txBox="1">
            <a:spLocks noChangeArrowheads="1"/>
          </p:cNvSpPr>
          <p:nvPr/>
        </p:nvSpPr>
        <p:spPr bwMode="auto">
          <a:xfrm>
            <a:off x="1115616" y="4581128"/>
            <a:ext cx="663406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Direct binding of payload and submitted grid job</a:t>
            </a:r>
          </a:p>
          <a:p>
            <a:pPr>
              <a:buFont typeface="Arial" charset="0"/>
              <a:buChar char="•"/>
            </a:pPr>
            <a:r>
              <a:rPr lang="en-US" dirty="0"/>
              <a:t>    job contains all the user’s business</a:t>
            </a:r>
          </a:p>
          <a:p>
            <a:pPr>
              <a:buFont typeface="Arial" charset="0"/>
              <a:buChar char="•"/>
            </a:pPr>
            <a:r>
              <a:rPr lang="en-US" dirty="0"/>
              <a:t>    access control is done at the site’s edge</a:t>
            </a:r>
          </a:p>
          <a:p>
            <a:pPr>
              <a:buFont typeface="Arial" charset="0"/>
              <a:buChar char="•"/>
            </a:pPr>
            <a:r>
              <a:rPr lang="en-US" dirty="0"/>
              <a:t>    inside the site, the user job </a:t>
            </a:r>
            <a:r>
              <a:rPr lang="en-US" dirty="0" smtClean="0"/>
              <a:t>should get a </a:t>
            </a:r>
            <a:r>
              <a:rPr lang="en-US" dirty="0"/>
              <a:t>specific, site-local, system identity</a:t>
            </a:r>
          </a:p>
        </p:txBody>
      </p:sp>
      <p:pic>
        <p:nvPicPr>
          <p:cNvPr id="12" name="Picture 4" descr="Site-CE-scenari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4653136"/>
            <a:ext cx="3184851" cy="89005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Auto-provisioning as a core feature </a:t>
            </a:r>
            <a:br>
              <a:rPr lang="en-GB" dirty="0" smtClean="0"/>
            </a:br>
            <a:r>
              <a:rPr lang="en-GB" dirty="0" smtClean="0"/>
              <a:t>– e.g. to </a:t>
            </a:r>
            <a:r>
              <a:rPr lang="en-GB" dirty="0" smtClean="0"/>
              <a:t>the Unix </a:t>
            </a:r>
            <a:r>
              <a:rPr lang="en-GB" dirty="0" smtClean="0"/>
              <a:t>world</a:t>
            </a:r>
            <a:endParaRPr lang="en-GB" dirty="0"/>
          </a:p>
        </p:txBody>
      </p:sp>
      <p:sp>
        <p:nvSpPr>
          <p:cNvPr id="3604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86348" y="3429000"/>
            <a:ext cx="7670656" cy="2260600"/>
          </a:xfrm>
        </p:spPr>
        <p:txBody>
          <a:bodyPr/>
          <a:lstStyle/>
          <a:p>
            <a:pPr marL="265113" indent="-265113"/>
            <a:r>
              <a:rPr lang="en-GB" sz="2400" dirty="0"/>
              <a:t>Unix does not talk Grid, </a:t>
            </a:r>
            <a:r>
              <a:rPr lang="en-GB" sz="2400" dirty="0" smtClean="0"/>
              <a:t>so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400" i="1" dirty="0"/>
              <a:t>translation is needed between </a:t>
            </a:r>
            <a:r>
              <a:rPr lang="en-GB" sz="2400" i="1" dirty="0" smtClean="0"/>
              <a:t/>
            </a:r>
            <a:br>
              <a:rPr lang="en-GB" sz="2400" i="1" dirty="0" smtClean="0"/>
            </a:br>
            <a:r>
              <a:rPr lang="en-GB" sz="2400" i="1" dirty="0" smtClean="0"/>
              <a:t>grid </a:t>
            </a:r>
            <a:r>
              <a:rPr lang="en-GB" sz="2400" i="1" dirty="0"/>
              <a:t>and local </a:t>
            </a:r>
            <a:r>
              <a:rPr lang="en-GB" sz="2400" i="1" dirty="0" smtClean="0"/>
              <a:t>identity</a:t>
            </a:r>
            <a:endParaRPr lang="en-GB" sz="2400" i="1" dirty="0"/>
          </a:p>
          <a:p>
            <a:pPr marL="265113" indent="-265113">
              <a:buFontTx/>
              <a:buAutoNum type="arabicPeriod"/>
            </a:pPr>
            <a:r>
              <a:rPr lang="en-GB" sz="2400" dirty="0" smtClean="0"/>
              <a:t>translation </a:t>
            </a:r>
            <a:r>
              <a:rPr lang="en-GB" sz="2400" dirty="0"/>
              <a:t>has to happen somewhere</a:t>
            </a:r>
          </a:p>
          <a:p>
            <a:pPr marL="265113" indent="-265113">
              <a:buFontTx/>
              <a:buAutoNum type="arabicPeriod"/>
            </a:pPr>
            <a:r>
              <a:rPr lang="en-GB" sz="2400" dirty="0"/>
              <a:t>something needs to do </a:t>
            </a:r>
            <a:r>
              <a:rPr lang="en-GB" sz="2400" dirty="0" smtClean="0"/>
              <a:t>that</a:t>
            </a:r>
          </a:p>
          <a:p>
            <a:pPr marL="265113" indent="-265113">
              <a:buNone/>
            </a:pPr>
            <a:r>
              <a:rPr lang="en-GB" sz="2400" i="1" dirty="0" smtClean="0">
                <a:solidFill>
                  <a:srgbClr val="800000"/>
                </a:solidFill>
              </a:rPr>
              <a:t>	without knowing the users in advance!</a:t>
            </a:r>
            <a:endParaRPr lang="en-GB" sz="2400" i="1" dirty="0">
              <a:solidFill>
                <a:srgbClr val="800000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635896" y="1482105"/>
            <a:ext cx="1354138" cy="866775"/>
            <a:chOff x="737" y="2513"/>
            <a:chExt cx="988" cy="694"/>
          </a:xfrm>
        </p:grpSpPr>
        <p:sp>
          <p:nvSpPr>
            <p:cNvPr id="360453" name="AutoShape 5"/>
            <p:cNvSpPr>
              <a:spLocks noChangeArrowheads="1"/>
            </p:cNvSpPr>
            <p:nvPr/>
          </p:nvSpPr>
          <p:spPr bwMode="auto">
            <a:xfrm>
              <a:off x="737" y="2513"/>
              <a:ext cx="960" cy="590"/>
            </a:xfrm>
            <a:prstGeom prst="verticalScroll">
              <a:avLst>
                <a:gd name="adj" fmla="val 12500"/>
              </a:avLst>
            </a:prstGeom>
            <a:solidFill>
              <a:srgbClr val="FFCC66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it-IT" sz="600" b="1">
                <a:solidFill>
                  <a:srgbClr val="000000"/>
                </a:solidFill>
                <a:latin typeface="Helvetica" pitchFamily="34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it-IT" sz="600" b="1">
                <a:solidFill>
                  <a:srgbClr val="000000"/>
                </a:solidFill>
                <a:latin typeface="Helvetica" pitchFamily="34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it-IT" sz="600" b="1">
                  <a:solidFill>
                    <a:srgbClr val="000000"/>
                  </a:solidFill>
                  <a:latin typeface="Helvetica" pitchFamily="34" charset="0"/>
                </a:rPr>
                <a:t>C=IT/O=INFN </a:t>
              </a:r>
              <a:br>
                <a:rPr lang="it-IT" sz="600" b="1">
                  <a:solidFill>
                    <a:srgbClr val="000000"/>
                  </a:solidFill>
                  <a:latin typeface="Helvetica" pitchFamily="34" charset="0"/>
                </a:rPr>
              </a:br>
              <a:r>
                <a:rPr lang="it-IT" sz="600" b="1">
                  <a:solidFill>
                    <a:srgbClr val="000000"/>
                  </a:solidFill>
                  <a:latin typeface="Helvetica" pitchFamily="34" charset="0"/>
                </a:rPr>
                <a:t>/L=CNAF</a:t>
              </a:r>
              <a:br>
                <a:rPr lang="it-IT" sz="600" b="1">
                  <a:solidFill>
                    <a:srgbClr val="000000"/>
                  </a:solidFill>
                  <a:latin typeface="Helvetica" pitchFamily="34" charset="0"/>
                </a:rPr>
              </a:br>
              <a:r>
                <a:rPr lang="it-IT" sz="600" b="1">
                  <a:solidFill>
                    <a:srgbClr val="000000"/>
                  </a:solidFill>
                  <a:latin typeface="Helvetica" pitchFamily="34" charset="0"/>
                </a:rPr>
                <a:t>/CN=Pinco Palla</a:t>
              </a:r>
              <a:br>
                <a:rPr lang="it-IT" sz="600" b="1">
                  <a:solidFill>
                    <a:srgbClr val="000000"/>
                  </a:solidFill>
                  <a:latin typeface="Helvetica" pitchFamily="34" charset="0"/>
                </a:rPr>
              </a:br>
              <a:r>
                <a:rPr lang="it-IT" sz="600" b="1">
                  <a:solidFill>
                    <a:srgbClr val="000000"/>
                  </a:solidFill>
                  <a:latin typeface="Helvetica" pitchFamily="34" charset="0"/>
                </a:rPr>
                <a:t>/CN=proxy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it-IT" sz="700" b="1">
                <a:solidFill>
                  <a:srgbClr val="000000"/>
                </a:solidFill>
                <a:latin typeface="Verdana" pitchFamily="34" charset="0"/>
              </a:endParaRP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it-IT" sz="1100">
                <a:solidFill>
                  <a:schemeClr val="tx1"/>
                </a:solidFill>
              </a:endParaRP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279" y="2579"/>
              <a:ext cx="446" cy="628"/>
              <a:chOff x="4001" y="2995"/>
              <a:chExt cx="957" cy="835"/>
            </a:xfrm>
          </p:grpSpPr>
          <p:pic>
            <p:nvPicPr>
              <p:cNvPr id="360455" name="Picture 7" descr="j025587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001" y="2995"/>
                <a:ext cx="957" cy="835"/>
              </a:xfrm>
              <a:prstGeom prst="rect">
                <a:avLst/>
              </a:prstGeom>
              <a:noFill/>
            </p:spPr>
          </p:pic>
          <p:sp>
            <p:nvSpPr>
              <p:cNvPr id="360456" name="Text Box 8"/>
              <p:cNvSpPr txBox="1">
                <a:spLocks noChangeArrowheads="1"/>
              </p:cNvSpPr>
              <p:nvPr/>
            </p:nvSpPr>
            <p:spPr bwMode="auto">
              <a:xfrm>
                <a:off x="4027" y="3045"/>
                <a:ext cx="759" cy="4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it-IT" sz="400" b="1">
                    <a:solidFill>
                      <a:srgbClr val="003366"/>
                    </a:solidFill>
                    <a:latin typeface="Helvetica-Narrow" pitchFamily="34" charset="0"/>
                  </a:rPr>
                  <a:t>VOMS</a:t>
                </a:r>
                <a:br>
                  <a:rPr lang="it-IT" sz="400" b="1">
                    <a:solidFill>
                      <a:srgbClr val="003366"/>
                    </a:solidFill>
                    <a:latin typeface="Helvetica-Narrow" pitchFamily="34" charset="0"/>
                  </a:rPr>
                </a:br>
                <a:r>
                  <a:rPr lang="it-IT" sz="400" b="1">
                    <a:solidFill>
                      <a:srgbClr val="003366"/>
                    </a:solidFill>
                    <a:latin typeface="Helvetica-Narrow" pitchFamily="34" charset="0"/>
                  </a:rPr>
                  <a:t>pseudo-cert</a:t>
                </a:r>
                <a:endParaRPr lang="it-IT" sz="400">
                  <a:solidFill>
                    <a:schemeClr val="tx1"/>
                  </a:solidFill>
                  <a:latin typeface="Helvetica-Narrow" pitchFamily="34" charset="0"/>
                </a:endParaRPr>
              </a:p>
            </p:txBody>
          </p:sp>
        </p:grpSp>
      </p:grpSp>
      <p:sp>
        <p:nvSpPr>
          <p:cNvPr id="360458" name="Text Box 10"/>
          <p:cNvSpPr txBox="1">
            <a:spLocks noChangeArrowheads="1"/>
          </p:cNvSpPr>
          <p:nvPr/>
        </p:nvSpPr>
        <p:spPr bwMode="auto">
          <a:xfrm>
            <a:off x="4932040" y="1698129"/>
            <a:ext cx="3582987" cy="3099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GB" sz="1400" b="1" dirty="0" smtClean="0"/>
              <a:t>VOMS + other attributes</a:t>
            </a:r>
            <a:endParaRPr lang="en-GB" sz="1200" b="1" dirty="0"/>
          </a:p>
        </p:txBody>
      </p:sp>
      <p:sp>
        <p:nvSpPr>
          <p:cNvPr id="360459" name="Line 11"/>
          <p:cNvSpPr>
            <a:spLocks noChangeShapeType="1"/>
          </p:cNvSpPr>
          <p:nvPr/>
        </p:nvSpPr>
        <p:spPr bwMode="auto">
          <a:xfrm>
            <a:off x="4238595" y="2018820"/>
            <a:ext cx="0" cy="788987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dash"/>
            <a:round/>
            <a:headEnd type="oval" w="sm" len="sm"/>
            <a:tailEnd type="triangle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GB" sz="1400"/>
          </a:p>
        </p:txBody>
      </p:sp>
      <p:sp>
        <p:nvSpPr>
          <p:cNvPr id="360460" name="Text Box 12"/>
          <p:cNvSpPr txBox="1">
            <a:spLocks noChangeArrowheads="1"/>
          </p:cNvSpPr>
          <p:nvPr/>
        </p:nvSpPr>
        <p:spPr bwMode="auto">
          <a:xfrm>
            <a:off x="323528" y="2780928"/>
            <a:ext cx="8718550" cy="263525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0"/>
              </a:spcBef>
              <a:buClr>
                <a:srgbClr val="FFCC00"/>
              </a:buClr>
              <a:buFontTx/>
              <a:buNone/>
            </a:pPr>
            <a:r>
              <a:rPr lang="it-IT" sz="1600" dirty="0">
                <a:solidFill>
                  <a:schemeClr val="bg1"/>
                </a:solidFill>
                <a:latin typeface="Courier New" pitchFamily="49" charset="0"/>
              </a:rPr>
              <a:t>pvier001:x:43401:2029:PoolAccount VL-e P4 no.1:/home/pvier001:/bin/sh</a:t>
            </a:r>
          </a:p>
        </p:txBody>
      </p:sp>
      <p:sp>
        <p:nvSpPr>
          <p:cNvPr id="360461" name="Text Box 13"/>
          <p:cNvSpPr txBox="1">
            <a:spLocks noChangeArrowheads="1"/>
          </p:cNvSpPr>
          <p:nvPr/>
        </p:nvSpPr>
        <p:spPr bwMode="auto">
          <a:xfrm>
            <a:off x="1835696" y="1658296"/>
            <a:ext cx="2179638" cy="3099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GB" sz="1400" b="1" dirty="0" smtClean="0"/>
              <a:t>Identity Proxy  </a:t>
            </a:r>
            <a:endParaRPr lang="en-GB" sz="1400" b="1" dirty="0"/>
          </a:p>
        </p:txBody>
      </p:sp>
      <p:sp>
        <p:nvSpPr>
          <p:cNvPr id="360462" name="WordArt 14"/>
          <p:cNvSpPr>
            <a:spLocks noChangeArrowheads="1" noChangeShapeType="1" noTextEdit="1"/>
          </p:cNvSpPr>
          <p:nvPr/>
        </p:nvSpPr>
        <p:spPr bwMode="auto">
          <a:xfrm>
            <a:off x="3579148" y="2276872"/>
            <a:ext cx="1424900" cy="27433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2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 Black"/>
              </a:rPr>
              <a:t>translate</a:t>
            </a:r>
          </a:p>
        </p:txBody>
      </p:sp>
      <p:grpSp>
        <p:nvGrpSpPr>
          <p:cNvPr id="4" name="Group 17"/>
          <p:cNvGrpSpPr/>
          <p:nvPr/>
        </p:nvGrpSpPr>
        <p:grpSpPr>
          <a:xfrm>
            <a:off x="6159246" y="3055700"/>
            <a:ext cx="2877250" cy="3325628"/>
            <a:chOff x="5715008" y="1244402"/>
            <a:chExt cx="4641181" cy="5364442"/>
          </a:xfrm>
        </p:grpSpPr>
        <p:pic>
          <p:nvPicPr>
            <p:cNvPr id="19" name="Picture 2" descr="H:\Home\davidg\EGEE\JRA3\glExec\scas-lcmaps-classic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16190" y="2046762"/>
              <a:ext cx="2286016" cy="3562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0" name="Straight Arrow Connector 19"/>
            <p:cNvCxnSpPr/>
            <p:nvPr/>
          </p:nvCxnSpPr>
          <p:spPr>
            <a:xfrm rot="5400000">
              <a:off x="5394719" y="1677975"/>
              <a:ext cx="643736" cy="79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5400000">
              <a:off x="5965429" y="5892817"/>
              <a:ext cx="643736" cy="79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Freeform 21"/>
            <p:cNvSpPr/>
            <p:nvPr/>
          </p:nvSpPr>
          <p:spPr>
            <a:xfrm>
              <a:off x="5715008" y="2065275"/>
              <a:ext cx="572126" cy="3507698"/>
            </a:xfrm>
            <a:custGeom>
              <a:avLst/>
              <a:gdLst>
                <a:gd name="connsiteX0" fmla="*/ 14991 w 572126"/>
                <a:gd name="connsiteY0" fmla="*/ 0 h 3507698"/>
                <a:gd name="connsiteX1" fmla="*/ 569627 w 572126"/>
                <a:gd name="connsiteY1" fmla="*/ 554636 h 3507698"/>
                <a:gd name="connsiteX2" fmla="*/ 14991 w 572126"/>
                <a:gd name="connsiteY2" fmla="*/ 1244183 h 3507698"/>
                <a:gd name="connsiteX3" fmla="*/ 569627 w 572126"/>
                <a:gd name="connsiteY3" fmla="*/ 1663908 h 3507698"/>
                <a:gd name="connsiteX4" fmla="*/ 0 w 572126"/>
                <a:gd name="connsiteY4" fmla="*/ 1963711 h 3507698"/>
                <a:gd name="connsiteX5" fmla="*/ 569627 w 572126"/>
                <a:gd name="connsiteY5" fmla="*/ 2293495 h 3507698"/>
                <a:gd name="connsiteX6" fmla="*/ 0 w 572126"/>
                <a:gd name="connsiteY6" fmla="*/ 2713219 h 3507698"/>
                <a:gd name="connsiteX7" fmla="*/ 569627 w 572126"/>
                <a:gd name="connsiteY7" fmla="*/ 3507698 h 350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126" h="3507698">
                  <a:moveTo>
                    <a:pt x="14991" y="0"/>
                  </a:moveTo>
                  <a:cubicBezTo>
                    <a:pt x="292309" y="173636"/>
                    <a:pt x="569627" y="347272"/>
                    <a:pt x="569627" y="554636"/>
                  </a:cubicBezTo>
                  <a:cubicBezTo>
                    <a:pt x="569627" y="762000"/>
                    <a:pt x="14991" y="1059304"/>
                    <a:pt x="14991" y="1244183"/>
                  </a:cubicBezTo>
                  <a:cubicBezTo>
                    <a:pt x="14991" y="1429062"/>
                    <a:pt x="572126" y="1543987"/>
                    <a:pt x="569627" y="1663908"/>
                  </a:cubicBezTo>
                  <a:cubicBezTo>
                    <a:pt x="567129" y="1783829"/>
                    <a:pt x="0" y="1858780"/>
                    <a:pt x="0" y="1963711"/>
                  </a:cubicBezTo>
                  <a:cubicBezTo>
                    <a:pt x="0" y="2068642"/>
                    <a:pt x="569627" y="2168577"/>
                    <a:pt x="569627" y="2293495"/>
                  </a:cubicBezTo>
                  <a:cubicBezTo>
                    <a:pt x="569627" y="2418413"/>
                    <a:pt x="0" y="2510852"/>
                    <a:pt x="0" y="2713219"/>
                  </a:cubicBezTo>
                  <a:cubicBezTo>
                    <a:pt x="0" y="2915586"/>
                    <a:pt x="284813" y="3211642"/>
                    <a:pt x="569627" y="3507698"/>
                  </a:cubicBezTo>
                </a:path>
              </a:pathLst>
            </a:custGeom>
            <a:ln w="38100" cmpd="sng"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859066" y="1244402"/>
              <a:ext cx="4497123" cy="9432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800000"/>
                  </a:solidFill>
                </a:rPr>
                <a:t>run as </a:t>
              </a:r>
              <a:r>
                <a:rPr lang="en-US" sz="1600" b="1" dirty="0" smtClean="0">
                  <a:solidFill>
                    <a:srgbClr val="800000"/>
                  </a:solidFill>
                </a:rPr>
                <a:t>root</a:t>
              </a:r>
              <a:r>
                <a:rPr lang="en-US" sz="1600" dirty="0" smtClean="0"/>
                <a:t/>
              </a:r>
              <a:br>
                <a:rPr lang="en-US" sz="1600" dirty="0" smtClean="0"/>
              </a:br>
              <a:r>
                <a:rPr lang="en-US" sz="1600" dirty="0" smtClean="0"/>
                <a:t>credential: …/CN=</a:t>
              </a:r>
              <a:r>
                <a:rPr lang="en-US" sz="1600" dirty="0" err="1" smtClean="0"/>
                <a:t>Pietje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Puk</a:t>
              </a:r>
              <a:endParaRPr lang="en-US" sz="16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430570" y="5268395"/>
              <a:ext cx="3095650" cy="13404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800000"/>
                  </a:solidFill>
                </a:rPr>
                <a:t>run as target user</a:t>
              </a:r>
            </a:p>
            <a:p>
              <a:r>
                <a:rPr lang="en-US" sz="1600" dirty="0" err="1" smtClean="0"/>
                <a:t>uid</a:t>
              </a:r>
              <a:r>
                <a:rPr lang="en-US" sz="1600" dirty="0" smtClean="0"/>
                <a:t>: ppuk001</a:t>
              </a:r>
            </a:p>
            <a:p>
              <a:r>
                <a:rPr lang="en-US" sz="1600" dirty="0" err="1" smtClean="0"/>
                <a:t>uidNumber</a:t>
              </a:r>
              <a:r>
                <a:rPr lang="en-US" sz="1600" dirty="0" smtClean="0"/>
                <a:t>: 96201</a:t>
              </a:r>
              <a:endParaRPr lang="en-US" sz="1600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796136" y="6525344"/>
            <a:ext cx="334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www.nikhef.nl/grid/lcaslcmaps/</a:t>
            </a:r>
            <a:endParaRPr lang="en-GB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rans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231" b="1567"/>
          <a:stretch/>
        </p:blipFill>
        <p:spPr bwMode="auto">
          <a:xfrm>
            <a:off x="0" y="188640"/>
            <a:ext cx="9144000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6"/>
          <p:cNvSpPr>
            <a:spLocks noGrp="1"/>
          </p:cNvSpPr>
          <p:nvPr>
            <p:ph idx="1"/>
          </p:nvPr>
        </p:nvSpPr>
        <p:spPr>
          <a:xfrm>
            <a:off x="179512" y="2215405"/>
            <a:ext cx="8075612" cy="4525963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186 VOs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320 sites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58 countries</a:t>
            </a:r>
          </a:p>
          <a:p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Logical CPUs (cores)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207,200 EGI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308,500 All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101 PB disk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80 PB tape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25.7 million jobs/month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933,000 jobs/day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461214" y="908720"/>
            <a:ext cx="2682786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r>
              <a:rPr lang="en-US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Archeology</a:t>
            </a:r>
          </a:p>
          <a:p>
            <a:pPr lvl="1" eaLnBrk="1" hangingPunct="1"/>
            <a:r>
              <a:rPr lang="en-US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Astronomy</a:t>
            </a:r>
          </a:p>
          <a:p>
            <a:pPr lvl="1" eaLnBrk="1" hangingPunct="1"/>
            <a:r>
              <a:rPr lang="en-GB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Astrophysics</a:t>
            </a:r>
          </a:p>
          <a:p>
            <a:pPr lvl="1" eaLnBrk="1" hangingPunct="1"/>
            <a:r>
              <a:rPr lang="en-US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Civil Protection</a:t>
            </a:r>
            <a:endParaRPr lang="en-GB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1" eaLnBrk="1" hangingPunct="1"/>
            <a:r>
              <a:rPr lang="en-GB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Comp. Chemistry</a:t>
            </a:r>
          </a:p>
          <a:p>
            <a:pPr lvl="1" eaLnBrk="1" hangingPunct="1"/>
            <a:r>
              <a:rPr lang="en-GB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Earth Sciences</a:t>
            </a:r>
          </a:p>
          <a:p>
            <a:pPr lvl="1" eaLnBrk="1" hangingPunct="1"/>
            <a:r>
              <a:rPr lang="en-GB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Finance</a:t>
            </a:r>
          </a:p>
          <a:p>
            <a:pPr lvl="1" eaLnBrk="1" hangingPunct="1"/>
            <a:r>
              <a:rPr lang="en-GB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Fusion</a:t>
            </a:r>
          </a:p>
          <a:p>
            <a:pPr lvl="1" eaLnBrk="1" hangingPunct="1"/>
            <a:r>
              <a:rPr lang="en-GB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Geophysics</a:t>
            </a:r>
          </a:p>
          <a:p>
            <a:pPr lvl="1" eaLnBrk="1" hangingPunct="1"/>
            <a:r>
              <a:rPr lang="en-US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High Energy Physics</a:t>
            </a:r>
          </a:p>
          <a:p>
            <a:pPr lvl="1" eaLnBrk="1" hangingPunct="1"/>
            <a:r>
              <a:rPr lang="en-GB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Life Sciences</a:t>
            </a:r>
          </a:p>
          <a:p>
            <a:pPr lvl="1" eaLnBrk="1" hangingPunct="1"/>
            <a:r>
              <a:rPr lang="en-GB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Multimedia</a:t>
            </a:r>
          </a:p>
          <a:p>
            <a:pPr lvl="1" eaLnBrk="1" hangingPunct="1"/>
            <a:r>
              <a:rPr lang="en-GB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Material Sciences</a:t>
            </a:r>
          </a:p>
          <a:p>
            <a:pPr lvl="1" eaLnBrk="1" hangingPunct="1"/>
            <a:r>
              <a:rPr lang="en-GB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en-US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3" descr="H:\Home\davidg\Template\Logos\EGI-logo-large01-transp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764704"/>
            <a:ext cx="1722984" cy="1303846"/>
          </a:xfrm>
          <a:prstGeom prst="rect">
            <a:avLst/>
          </a:prstGeom>
          <a:noFill/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333077" y="188640"/>
            <a:ext cx="7407275" cy="548357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 typical infrastructure in Europe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access control points …</a:t>
            </a:r>
          </a:p>
        </p:txBody>
      </p:sp>
      <p:sp>
        <p:nvSpPr>
          <p:cNvPr id="24584" name="TextBox 8"/>
          <p:cNvSpPr txBox="1">
            <a:spLocks noChangeArrowheads="1"/>
          </p:cNvSpPr>
          <p:nvPr/>
        </p:nvSpPr>
        <p:spPr bwMode="auto">
          <a:xfrm>
            <a:off x="1475656" y="5445224"/>
            <a:ext cx="35591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633413" algn="r"/>
                <a:tab pos="722313" algn="l"/>
              </a:tabLst>
            </a:pPr>
            <a:r>
              <a:rPr lang="en-US" sz="1200" dirty="0"/>
              <a:t>	*	of course, central policy and distributed </a:t>
            </a:r>
            <a:br>
              <a:rPr lang="en-US" sz="1200" dirty="0"/>
            </a:br>
            <a:r>
              <a:rPr lang="en-US" sz="1200" dirty="0"/>
              <a:t>		per-WN mapping also possible!</a:t>
            </a:r>
          </a:p>
        </p:txBody>
      </p:sp>
      <p:grpSp>
        <p:nvGrpSpPr>
          <p:cNvPr id="2" name="Group 9"/>
          <p:cNvGrpSpPr/>
          <p:nvPr/>
        </p:nvGrpSpPr>
        <p:grpSpPr>
          <a:xfrm>
            <a:off x="1093093" y="1765404"/>
            <a:ext cx="6953250" cy="4394200"/>
            <a:chOff x="760413" y="963626"/>
            <a:chExt cx="6953250" cy="4394200"/>
          </a:xfrm>
        </p:grpSpPr>
        <p:pic>
          <p:nvPicPr>
            <p:cNvPr id="24581" name="Picture 2" descr="H:\Home\davidg\EGEE\JRA3\glExec\SCAS-scenarios-WN-gL-SCAS-sitecentral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0413" y="963626"/>
              <a:ext cx="6953250" cy="439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5857884" y="3971008"/>
              <a:ext cx="1071570" cy="285752"/>
            </a:xfrm>
            <a:prstGeom prst="rect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857620" y="3601372"/>
              <a:ext cx="1517248" cy="2710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904812" y="4373654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site-central service</a:t>
            </a:r>
            <a:endParaRPr lang="en-US" dirty="0"/>
          </a:p>
        </p:txBody>
      </p:sp>
      <p:cxnSp>
        <p:nvCxnSpPr>
          <p:cNvPr id="14" name="Straight Arrow Connector 13"/>
          <p:cNvCxnSpPr>
            <a:endCxn id="15" idx="2"/>
          </p:cNvCxnSpPr>
          <p:nvPr/>
        </p:nvCxnSpPr>
        <p:spPr>
          <a:xfrm flipV="1">
            <a:off x="7358082" y="4363363"/>
            <a:ext cx="1317360" cy="925305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206884" y="3717032"/>
            <a:ext cx="937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off-site </a:t>
            </a:r>
            <a:br>
              <a:rPr lang="en-US" dirty="0" smtClean="0"/>
            </a:br>
            <a:r>
              <a:rPr lang="en-US" dirty="0" smtClean="0"/>
              <a:t>policy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01296" y="3717032"/>
            <a:ext cx="576064" cy="216024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Argus – consistent authorization</a:t>
            </a:r>
            <a:endParaRPr lang="en-GB" dirty="0"/>
          </a:p>
        </p:txBody>
      </p:sp>
      <p:pic>
        <p:nvPicPr>
          <p:cNvPr id="4" name="Content Placeholder 6" descr="ArgusIntegration.png"/>
          <p:cNvPicPr>
            <a:picLocks noChangeAspect="1"/>
          </p:cNvPicPr>
          <p:nvPr/>
        </p:nvPicPr>
        <p:blipFill>
          <a:blip r:embed="rId2" cstate="print"/>
          <a:srcRect t="-6282" b="-6282"/>
          <a:stretch>
            <a:fillRect/>
          </a:stretch>
        </p:blipFill>
        <p:spPr bwMode="auto">
          <a:xfrm>
            <a:off x="1763688" y="1412776"/>
            <a:ext cx="6484937" cy="466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641755" y="5733256"/>
            <a:ext cx="3602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 smtClean="0">
                <a:solidFill>
                  <a:srgbClr val="800000"/>
                </a:solidFill>
              </a:rPr>
              <a:t>graphic: Valery </a:t>
            </a:r>
            <a:r>
              <a:rPr lang="en-GB" sz="1400" dirty="0" err="1" smtClean="0">
                <a:solidFill>
                  <a:srgbClr val="800000"/>
                </a:solidFill>
              </a:rPr>
              <a:t>Tschopp</a:t>
            </a:r>
            <a:r>
              <a:rPr lang="en-GB" sz="1400" dirty="0" smtClean="0">
                <a:solidFill>
                  <a:srgbClr val="800000"/>
                </a:solidFill>
              </a:rPr>
              <a:t>, SWITCH and EMI</a:t>
            </a:r>
            <a:endParaRPr lang="en-GB" sz="1400" dirty="0">
              <a:solidFill>
                <a:srgbClr val="8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15816" y="6519446"/>
            <a:ext cx="6228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600" dirty="0" smtClean="0">
                <a:solidFill>
                  <a:schemeClr val="bg1">
                    <a:lumMod val="85000"/>
                  </a:schemeClr>
                </a:solidFill>
              </a:rPr>
              <a:t>https://twiki.cern.ch/twiki/bin/view/EGEE/AuthorizationFramework</a:t>
            </a:r>
            <a:endParaRPr lang="en-GB" sz="16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3768" y="5301208"/>
            <a:ext cx="930232" cy="403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Elements for </a:t>
            </a:r>
            <a:r>
              <a:rPr lang="en-US" dirty="0" err="1" smtClean="0"/>
              <a:t>interop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Common </a:t>
            </a:r>
            <a:r>
              <a:rPr lang="en-US" sz="2400" i="1" dirty="0" smtClean="0"/>
              <a:t>communications</a:t>
            </a:r>
            <a:r>
              <a:rPr lang="en-US" sz="2400" dirty="0" smtClean="0"/>
              <a:t> profile</a:t>
            </a:r>
          </a:p>
          <a:p>
            <a:pPr lvl="1"/>
            <a:r>
              <a:rPr lang="en-US" sz="2000" dirty="0" smtClean="0"/>
              <a:t>Agreed on use of SAML2-XACML2 </a:t>
            </a:r>
          </a:p>
          <a:p>
            <a:pPr lvl="1"/>
            <a:r>
              <a:rPr lang="en-US" sz="1800" dirty="0" smtClean="0">
                <a:hlinkClick r:id="rId2"/>
              </a:rPr>
              <a:t>http://www.switch.ch/grid/support/documents/xacmlsaml.pdf</a:t>
            </a:r>
            <a:endParaRPr lang="en-US" sz="18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sz="2400" dirty="0" smtClean="0"/>
          </a:p>
          <a:p>
            <a:r>
              <a:rPr lang="en-US" sz="2400" dirty="0" smtClean="0"/>
              <a:t>Common </a:t>
            </a:r>
            <a:r>
              <a:rPr lang="en-US" sz="2400" i="1" dirty="0" smtClean="0"/>
              <a:t>attributes and obligations </a:t>
            </a:r>
            <a:r>
              <a:rPr lang="en-US" sz="2400" dirty="0" smtClean="0"/>
              <a:t>profile</a:t>
            </a:r>
          </a:p>
          <a:p>
            <a:pPr lvl="1"/>
            <a:r>
              <a:rPr lang="en-US" sz="2000" dirty="0" smtClean="0"/>
              <a:t>List and semantics of attributes sent and obligations received between a ‘PEP’ and ‘PDP’</a:t>
            </a:r>
          </a:p>
          <a:p>
            <a:pPr lvl="1"/>
            <a:r>
              <a:rPr lang="en-US" sz="1800" dirty="0" smtClean="0">
                <a:hlinkClick r:id="rId3"/>
              </a:rPr>
              <a:t>http://cd-docdb.fnal.gov/cgi-bin/ShowDocument?docid=2952</a:t>
            </a:r>
            <a:endParaRPr lang="en-US" sz="2000" dirty="0" smtClean="0"/>
          </a:p>
          <a:p>
            <a:pPr lvl="1"/>
            <a:r>
              <a:rPr lang="en-US" sz="1800" dirty="0" smtClean="0">
                <a:hlinkClick r:id="rId4"/>
              </a:rPr>
              <a:t>http://edms.cern.ch/document/929867</a:t>
            </a:r>
            <a:endParaRPr lang="en-US" sz="1800" dirty="0" smtClean="0"/>
          </a:p>
        </p:txBody>
      </p:sp>
      <p:grpSp>
        <p:nvGrpSpPr>
          <p:cNvPr id="8" name="Group 30"/>
          <p:cNvGrpSpPr/>
          <p:nvPr/>
        </p:nvGrpSpPr>
        <p:grpSpPr>
          <a:xfrm>
            <a:off x="2123728" y="2636912"/>
            <a:ext cx="4449614" cy="1364746"/>
            <a:chOff x="467544" y="2551318"/>
            <a:chExt cx="7473950" cy="2292343"/>
          </a:xfrm>
        </p:grpSpPr>
        <p:sp>
          <p:nvSpPr>
            <p:cNvPr id="7" name="AutoShape 12"/>
            <p:cNvSpPr>
              <a:spLocks noChangeArrowheads="1"/>
            </p:cNvSpPr>
            <p:nvPr/>
          </p:nvSpPr>
          <p:spPr bwMode="auto">
            <a:xfrm>
              <a:off x="670744" y="2818011"/>
              <a:ext cx="5662613" cy="1908175"/>
            </a:xfrm>
            <a:prstGeom prst="roundRect">
              <a:avLst>
                <a:gd name="adj" fmla="val 647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900"/>
            </a:p>
          </p:txBody>
        </p:sp>
        <p:grpSp>
          <p:nvGrpSpPr>
            <p:cNvPr id="12" name="Group 154"/>
            <p:cNvGrpSpPr>
              <a:grpSpLocks/>
            </p:cNvGrpSpPr>
            <p:nvPr/>
          </p:nvGrpSpPr>
          <p:grpSpPr bwMode="auto">
            <a:xfrm>
              <a:off x="4712519" y="3200599"/>
              <a:ext cx="1362075" cy="900112"/>
              <a:chOff x="3648075" y="1609725"/>
              <a:chExt cx="1352550" cy="1066800"/>
            </a:xfrm>
          </p:grpSpPr>
          <p:sp>
            <p:nvSpPr>
              <p:cNvPr id="9" name="Rectangle 14"/>
              <p:cNvSpPr>
                <a:spLocks noChangeArrowheads="1"/>
              </p:cNvSpPr>
              <p:nvPr/>
            </p:nvSpPr>
            <p:spPr bwMode="auto">
              <a:xfrm>
                <a:off x="3648075" y="1609725"/>
                <a:ext cx="1352550" cy="106680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>
                    <a:lumMod val="85000"/>
                    <a:lumOff val="15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10" name="AutoShape 15"/>
              <p:cNvSpPr>
                <a:spLocks noChangeArrowheads="1"/>
              </p:cNvSpPr>
              <p:nvPr/>
            </p:nvSpPr>
            <p:spPr bwMode="auto">
              <a:xfrm>
                <a:off x="3850196" y="2141931"/>
                <a:ext cx="914400" cy="420231"/>
              </a:xfrm>
              <a:prstGeom prst="roundRect">
                <a:avLst>
                  <a:gd name="adj" fmla="val 16667"/>
                </a:avLst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800"/>
                  <a:t>PDP</a:t>
                </a:r>
              </a:p>
            </p:txBody>
          </p:sp>
          <p:sp>
            <p:nvSpPr>
              <p:cNvPr id="11" name="Text Box 16"/>
              <p:cNvSpPr txBox="1">
                <a:spLocks noChangeArrowheads="1"/>
              </p:cNvSpPr>
              <p:nvPr/>
            </p:nvSpPr>
            <p:spPr bwMode="auto">
              <a:xfrm>
                <a:off x="3717665" y="1675021"/>
                <a:ext cx="1221553" cy="367622"/>
              </a:xfrm>
              <a:prstGeom prst="rect">
                <a:avLst/>
              </a:pr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600"/>
                  <a:t>Site Services</a:t>
                </a:r>
                <a:endParaRPr lang="en-US" sz="800"/>
              </a:p>
            </p:txBody>
          </p:sp>
        </p:grpSp>
        <p:grpSp>
          <p:nvGrpSpPr>
            <p:cNvPr id="15" name="Group 153"/>
            <p:cNvGrpSpPr>
              <a:grpSpLocks/>
            </p:cNvGrpSpPr>
            <p:nvPr/>
          </p:nvGrpSpPr>
          <p:grpSpPr bwMode="auto">
            <a:xfrm>
              <a:off x="946969" y="3213299"/>
              <a:ext cx="1433513" cy="896937"/>
              <a:chOff x="5973370" y="2495550"/>
              <a:chExt cx="1359454" cy="1358901"/>
            </a:xfrm>
          </p:grpSpPr>
          <p:sp>
            <p:nvSpPr>
              <p:cNvPr id="13" name="Rectangle 28"/>
              <p:cNvSpPr>
                <a:spLocks noChangeArrowheads="1"/>
              </p:cNvSpPr>
              <p:nvPr/>
            </p:nvSpPr>
            <p:spPr bwMode="auto">
              <a:xfrm>
                <a:off x="5973370" y="2495550"/>
                <a:ext cx="1359454" cy="1358901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>
                    <a:lumMod val="85000"/>
                    <a:lumOff val="15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14" name="Text Box 16"/>
              <p:cNvSpPr txBox="1">
                <a:spLocks noChangeArrowheads="1"/>
              </p:cNvSpPr>
              <p:nvPr/>
            </p:nvSpPr>
            <p:spPr bwMode="auto">
              <a:xfrm>
                <a:off x="6029573" y="2552699"/>
                <a:ext cx="1249061" cy="469938"/>
              </a:xfrm>
              <a:prstGeom prst="rect">
                <a:avLst/>
              </a:pr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600"/>
                  <a:t>CE / SE / WN</a:t>
                </a:r>
              </a:p>
            </p:txBody>
          </p:sp>
          <p:grpSp>
            <p:nvGrpSpPr>
              <p:cNvPr id="31" name="Group 30"/>
              <p:cNvGrpSpPr>
                <a:grpSpLocks/>
              </p:cNvGrpSpPr>
              <p:nvPr/>
            </p:nvGrpSpPr>
            <p:grpSpPr bwMode="auto">
              <a:xfrm>
                <a:off x="6030764" y="3025775"/>
                <a:ext cx="1252588" cy="771525"/>
                <a:chOff x="2260" y="2590"/>
                <a:chExt cx="1010" cy="486"/>
              </a:xfrm>
            </p:grpSpPr>
            <p:sp>
              <p:nvSpPr>
                <p:cNvPr id="16" name="AutoShape 31"/>
                <p:cNvSpPr>
                  <a:spLocks noChangeArrowheads="1"/>
                </p:cNvSpPr>
                <p:nvPr/>
              </p:nvSpPr>
              <p:spPr bwMode="auto">
                <a:xfrm>
                  <a:off x="2260" y="2590"/>
                  <a:ext cx="1010" cy="486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tIns="0"/>
                <a:lstStyle/>
                <a:p>
                  <a:pPr algn="ctr"/>
                  <a:r>
                    <a:rPr lang="en-US" sz="700"/>
                    <a:t>Gateway</a:t>
                  </a:r>
                </a:p>
              </p:txBody>
            </p:sp>
            <p:sp>
              <p:nvSpPr>
                <p:cNvPr id="17" name="AutoShape 32"/>
                <p:cNvSpPr>
                  <a:spLocks noChangeArrowheads="1"/>
                </p:cNvSpPr>
                <p:nvPr/>
              </p:nvSpPr>
              <p:spPr bwMode="auto">
                <a:xfrm>
                  <a:off x="2325" y="2802"/>
                  <a:ext cx="865" cy="24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99CC"/>
                </a:solidFill>
                <a:ln w="9525">
                  <a:solidFill>
                    <a:srgbClr val="5A99A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600"/>
                    <a:t>PEP</a:t>
                  </a:r>
                </a:p>
              </p:txBody>
            </p:sp>
          </p:grpSp>
        </p:grpSp>
        <p:sp>
          <p:nvSpPr>
            <p:cNvPr id="18" name="Curved Down Arrow 17"/>
            <p:cNvSpPr/>
            <p:nvPr/>
          </p:nvSpPr>
          <p:spPr>
            <a:xfrm>
              <a:off x="2307457" y="3225999"/>
              <a:ext cx="2681287" cy="514350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900" dirty="0">
                  <a:solidFill>
                    <a:schemeClr val="tx1"/>
                  </a:solidFill>
                </a:rPr>
                <a:t>XACML Request</a:t>
              </a:r>
            </a:p>
          </p:txBody>
        </p:sp>
        <p:sp>
          <p:nvSpPr>
            <p:cNvPr id="19" name="Curved Down Arrow 18"/>
            <p:cNvSpPr/>
            <p:nvPr/>
          </p:nvSpPr>
          <p:spPr>
            <a:xfrm flipH="1" flipV="1">
              <a:off x="2209032" y="3864174"/>
              <a:ext cx="2681287" cy="514350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20" name="TextBox 18"/>
            <p:cNvSpPr txBox="1">
              <a:spLocks noChangeArrowheads="1"/>
            </p:cNvSpPr>
            <p:nvPr/>
          </p:nvSpPr>
          <p:spPr bwMode="auto">
            <a:xfrm>
              <a:off x="2607495" y="3889573"/>
              <a:ext cx="1904165" cy="387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00"/>
                <a:t>XACML Response</a:t>
              </a:r>
            </a:p>
          </p:txBody>
        </p:sp>
        <p:sp>
          <p:nvSpPr>
            <p:cNvPr id="21" name="Text Box 13"/>
            <p:cNvSpPr txBox="1">
              <a:spLocks noChangeArrowheads="1"/>
            </p:cNvSpPr>
            <p:nvPr/>
          </p:nvSpPr>
          <p:spPr bwMode="auto">
            <a:xfrm>
              <a:off x="764406" y="4399161"/>
              <a:ext cx="1064092" cy="387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00"/>
                <a:t>Grid Site</a:t>
              </a:r>
            </a:p>
          </p:txBody>
        </p:sp>
        <p:sp>
          <p:nvSpPr>
            <p:cNvPr id="22" name="TextBox 20"/>
            <p:cNvSpPr txBox="1">
              <a:spLocks noChangeArrowheads="1"/>
            </p:cNvSpPr>
            <p:nvPr/>
          </p:nvSpPr>
          <p:spPr bwMode="auto">
            <a:xfrm>
              <a:off x="467544" y="2852936"/>
              <a:ext cx="5859464" cy="310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63550" lvl="1"/>
              <a:r>
                <a:rPr lang="en-US" sz="600" i="1" u="sng"/>
                <a:t>Subject </a:t>
              </a:r>
              <a:r>
                <a:rPr lang="en-US" sz="600" u="sng"/>
                <a:t>S requests to perform </a:t>
              </a:r>
              <a:r>
                <a:rPr lang="en-US" sz="600" i="1" u="sng"/>
                <a:t>Action </a:t>
              </a:r>
              <a:r>
                <a:rPr lang="en-US" sz="600" u="sng"/>
                <a:t>A on </a:t>
              </a:r>
              <a:r>
                <a:rPr lang="en-US" sz="600" i="1" u="sng"/>
                <a:t>Resource </a:t>
              </a:r>
              <a:r>
                <a:rPr lang="en-US" sz="600" u="sng"/>
                <a:t>R within </a:t>
              </a:r>
              <a:r>
                <a:rPr lang="en-US" sz="600" i="1" u="sng"/>
                <a:t>Environment </a:t>
              </a:r>
              <a:r>
                <a:rPr lang="en-US" sz="600" u="sng"/>
                <a:t>E</a:t>
              </a:r>
            </a:p>
          </p:txBody>
        </p:sp>
        <p:sp>
          <p:nvSpPr>
            <p:cNvPr id="23" name="TextBox 21"/>
            <p:cNvSpPr txBox="1">
              <a:spLocks noChangeArrowheads="1"/>
            </p:cNvSpPr>
            <p:nvPr/>
          </p:nvSpPr>
          <p:spPr bwMode="auto">
            <a:xfrm>
              <a:off x="2905944" y="4443611"/>
              <a:ext cx="3206751" cy="310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lvl="1"/>
              <a:r>
                <a:rPr lang="en-US" sz="600" i="1"/>
                <a:t>Decision </a:t>
              </a:r>
              <a:r>
                <a:rPr lang="en-US" sz="600"/>
                <a:t>Permit, but must fulfill </a:t>
              </a:r>
              <a:r>
                <a:rPr lang="en-US" sz="600" i="1"/>
                <a:t>Obligation </a:t>
              </a:r>
              <a:r>
                <a:rPr lang="en-US" sz="600"/>
                <a:t>O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 rot="10800000">
              <a:off x="2998019" y="4503936"/>
              <a:ext cx="2928938" cy="1588"/>
            </a:xfrm>
            <a:prstGeom prst="line">
              <a:avLst/>
            </a:prstGeom>
            <a:ln w="8890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3715569" y="3067249"/>
              <a:ext cx="376238" cy="300037"/>
            </a:xfrm>
            <a:prstGeom prst="line">
              <a:avLst/>
            </a:prstGeom>
            <a:ln w="8890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610794" y="4164211"/>
              <a:ext cx="463550" cy="333375"/>
            </a:xfrm>
            <a:prstGeom prst="line">
              <a:avLst/>
            </a:prstGeom>
            <a:ln w="8890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Date Placeholder 24"/>
            <p:cNvSpPr txBox="1">
              <a:spLocks/>
            </p:cNvSpPr>
            <p:nvPr/>
          </p:nvSpPr>
          <p:spPr>
            <a:xfrm>
              <a:off x="5441182" y="4622999"/>
              <a:ext cx="1071562" cy="220662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>
                      <a:tint val="75000"/>
                    </a:schemeClr>
                  </a:solidFill>
                  <a:effectLst/>
                  <a:uLnTx/>
                  <a:uFillTx/>
                  <a:latin typeface="Franklin Gothic Book" pitchFamily="34" charset="0"/>
                  <a:ea typeface="+mn-ea"/>
                  <a:cs typeface="+mn-cs"/>
                </a:rPr>
                <a:t>Sept. 2009</a:t>
              </a:r>
              <a:endParaRPr kumimoji="0" lang="en-US" sz="6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endParaRPr>
            </a:p>
          </p:txBody>
        </p:sp>
        <p:sp>
          <p:nvSpPr>
            <p:cNvPr id="28" name="Slide Number Placeholder 26"/>
            <p:cNvSpPr txBox="1">
              <a:spLocks/>
            </p:cNvSpPr>
            <p:nvPr/>
          </p:nvSpPr>
          <p:spPr>
            <a:xfrm>
              <a:off x="7012807" y="4622999"/>
              <a:ext cx="471487" cy="214312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6C35CBDD-E846-458A-8393-A274EE15E760}" type="slidenum">
                <a:rPr kumimoji="0" lang="en-US" sz="6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>
                      <a:tint val="75000"/>
                    </a:schemeClr>
                  </a:solidFill>
                  <a:effectLst/>
                  <a:uLnTx/>
                  <a:uFillTx/>
                  <a:latin typeface="Franklin Gothic Book" pitchFamily="34" charset="0"/>
                  <a:ea typeface="+mn-ea"/>
                  <a:cs typeface="+mn-cs"/>
                </a:rPr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32</a:t>
              </a:fld>
              <a:endParaRPr kumimoji="0" lang="en-US" sz="6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endParaRPr>
            </a:p>
          </p:txBody>
        </p:sp>
        <p:sp>
          <p:nvSpPr>
            <p:cNvPr id="29" name="Footer Placeholder 28"/>
            <p:cNvSpPr txBox="1">
              <a:spLocks/>
            </p:cNvSpPr>
            <p:nvPr/>
          </p:nvSpPr>
          <p:spPr>
            <a:xfrm>
              <a:off x="1226369" y="4622999"/>
              <a:ext cx="3286125" cy="220662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>
                      <a:tint val="75000"/>
                    </a:schemeClr>
                  </a:solidFill>
                  <a:effectLst/>
                  <a:uLnTx/>
                  <a:uFillTx/>
                  <a:latin typeface="Franklin Gothic Book" pitchFamily="34" charset="0"/>
                  <a:ea typeface="+mn-ea"/>
                  <a:cs typeface="+mn-cs"/>
                </a:rPr>
                <a:t>EGI-TF10 NREN-Grids workshop</a:t>
              </a:r>
              <a:endParaRPr kumimoji="0" lang="en-US" sz="6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298156" y="2551318"/>
              <a:ext cx="3643338" cy="310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600" dirty="0" smtClean="0">
                  <a:solidFill>
                    <a:srgbClr val="C00000"/>
                  </a:solidFill>
                </a:rPr>
                <a:t>Graphic: Gabriele </a:t>
              </a:r>
              <a:r>
                <a:rPr lang="en-US" sz="600" dirty="0" err="1" smtClean="0">
                  <a:solidFill>
                    <a:srgbClr val="C00000"/>
                  </a:solidFill>
                </a:rPr>
                <a:t>Garzoglio</a:t>
              </a:r>
              <a:r>
                <a:rPr lang="en-US" sz="600" dirty="0" smtClean="0">
                  <a:solidFill>
                    <a:srgbClr val="C00000"/>
                  </a:solidFill>
                </a:rPr>
                <a:t>, FNAL</a:t>
              </a:r>
              <a:endParaRPr lang="en-GB" sz="600" dirty="0">
                <a:solidFill>
                  <a:srgbClr val="C00000"/>
                </a:solidFill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5796136" y="6525344"/>
            <a:ext cx="334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http://www.authz-interop.org/</a:t>
            </a:r>
            <a:endParaRPr lang="en-GB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Capabilities (Argus as an example)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Enable various common authorization tasks</a:t>
            </a:r>
          </a:p>
          <a:p>
            <a:pPr lvl="1"/>
            <a:r>
              <a:rPr lang="en-US" sz="1800" dirty="0" smtClean="0"/>
              <a:t>Banning of users (VO, WMS, site, or grid wide)</a:t>
            </a:r>
          </a:p>
          <a:p>
            <a:r>
              <a:rPr lang="en-US" sz="2400" dirty="0" smtClean="0">
                <a:solidFill>
                  <a:srgbClr val="800000"/>
                </a:solidFill>
              </a:rPr>
              <a:t>Composition of policies</a:t>
            </a:r>
            <a:endParaRPr lang="en-US" sz="2400" dirty="0" smtClean="0"/>
          </a:p>
          <a:p>
            <a:pPr lvl="1"/>
            <a:r>
              <a:rPr lang="en-US" sz="2000" dirty="0" smtClean="0"/>
              <a:t>e.g. Site Owner policy + experiment policy + CE </a:t>
            </a:r>
            <a:r>
              <a:rPr lang="en-GB" sz="2000" dirty="0" smtClean="0"/>
              <a:t>policy + </a:t>
            </a:r>
            <a:br>
              <a:rPr lang="en-GB" sz="2000" dirty="0" smtClean="0"/>
            </a:br>
            <a:r>
              <a:rPr lang="en-GB" sz="2000" dirty="0" smtClean="0"/>
              <a:t>EGI CSIRT policy + NGI policy=&gt; Effective policy</a:t>
            </a:r>
          </a:p>
          <a:p>
            <a:pPr lvl="1"/>
            <a:r>
              <a:rPr lang="en-GB" sz="2000" dirty="0" smtClean="0"/>
              <a:t>Argus uses </a:t>
            </a:r>
            <a:r>
              <a:rPr lang="en-GB" sz="2000" dirty="0" err="1" smtClean="0"/>
              <a:t>composeability</a:t>
            </a:r>
            <a:r>
              <a:rPr lang="en-GB" sz="2000" dirty="0" smtClean="0"/>
              <a:t> of XACML policies and policy sets</a:t>
            </a:r>
          </a:p>
          <a:p>
            <a:r>
              <a:rPr lang="en-US" sz="2400" dirty="0" smtClean="0">
                <a:solidFill>
                  <a:srgbClr val="800000"/>
                </a:solidFill>
              </a:rPr>
              <a:t>Support authorization based on information </a:t>
            </a:r>
            <a:br>
              <a:rPr lang="en-US" sz="2400" dirty="0" smtClean="0">
                <a:solidFill>
                  <a:srgbClr val="800000"/>
                </a:solidFill>
              </a:rPr>
            </a:br>
            <a:r>
              <a:rPr lang="en-US" sz="2400" dirty="0" smtClean="0">
                <a:solidFill>
                  <a:srgbClr val="800000"/>
                </a:solidFill>
              </a:rPr>
              <a:t>about the job, action, and execution environment</a:t>
            </a:r>
          </a:p>
          <a:p>
            <a:pPr lvl="1"/>
            <a:r>
              <a:rPr lang="en-US" sz="1800" dirty="0" smtClean="0"/>
              <a:t>Support for authorization based on attributes other than FQAN</a:t>
            </a:r>
          </a:p>
          <a:p>
            <a:pPr lvl="1"/>
            <a:r>
              <a:rPr lang="en-US" sz="1800" dirty="0" smtClean="0"/>
              <a:t>Support for multiple credential formats (not just X.509)</a:t>
            </a:r>
          </a:p>
          <a:p>
            <a:pPr lvl="1"/>
            <a:r>
              <a:rPr lang="en-US" sz="1800" dirty="0" smtClean="0"/>
              <a:t>‘Procurement’ of multiple types of execution environments</a:t>
            </a:r>
          </a:p>
          <a:p>
            <a:pPr lvl="1"/>
            <a:r>
              <a:rPr lang="en-GB" sz="1800" dirty="0" smtClean="0"/>
              <a:t>Virtual machines, workspaces, …</a:t>
            </a:r>
          </a:p>
        </p:txBody>
      </p:sp>
      <p:sp>
        <p:nvSpPr>
          <p:cNvPr id="7" name="Rectangle 6"/>
          <p:cNvSpPr/>
          <p:nvPr/>
        </p:nvSpPr>
        <p:spPr>
          <a:xfrm>
            <a:off x="2714596" y="6519446"/>
            <a:ext cx="64294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600" dirty="0" smtClean="0">
                <a:solidFill>
                  <a:schemeClr val="bg1">
                    <a:lumMod val="85000"/>
                  </a:schemeClr>
                </a:solidFill>
              </a:rPr>
              <a:t>https://twiki.cern.ch/twiki/bin/view/EGEE/AuthorizationFramework</a:t>
            </a:r>
            <a:endParaRPr lang="en-GB" sz="16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a single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1484783"/>
            <a:ext cx="7488832" cy="4641379"/>
          </a:xfrm>
        </p:spPr>
        <p:txBody>
          <a:bodyPr/>
          <a:lstStyle/>
          <a:p>
            <a:r>
              <a:rPr lang="en-US" sz="2400" dirty="0" smtClean="0">
                <a:solidFill>
                  <a:srgbClr val="800000"/>
                </a:solidFill>
              </a:rPr>
              <a:t>Attribute interpretation is more than mere mapping</a:t>
            </a:r>
          </a:p>
          <a:p>
            <a:pPr lvl="1"/>
            <a:r>
              <a:rPr lang="en-US" sz="2000" dirty="0" smtClean="0"/>
              <a:t>what do the attributes mean, and do all VOs mean similar things with the same kinds of attributes?</a:t>
            </a:r>
          </a:p>
          <a:p>
            <a:pPr lvl="1"/>
            <a:r>
              <a:rPr lang="en-US" sz="2000" dirty="0" smtClean="0"/>
              <a:t>Is the order in which the attributes are presented important?</a:t>
            </a:r>
          </a:p>
          <a:p>
            <a:pPr lvl="1"/>
            <a:r>
              <a:rPr lang="en-US" sz="2000" dirty="0" smtClean="0"/>
              <a:t>Can the same bag of attributes (or same priority) be used for both compute and data access?</a:t>
            </a:r>
          </a:p>
          <a:p>
            <a:pPr lvl="1"/>
            <a:r>
              <a:rPr lang="en-US" sz="2000" dirty="0" smtClean="0"/>
              <a:t>How do changing attributes reflect access rights on persistent storage, if the VO evolves its attribute set?</a:t>
            </a:r>
          </a:p>
          <a:p>
            <a:pPr marL="88900" indent="-6350">
              <a:buNone/>
            </a:pPr>
            <a:r>
              <a:rPr lang="en-US" sz="2400" i="1" dirty="0" smtClean="0"/>
              <a:t>needs interaction between attribute source and RPs/SPs,</a:t>
            </a:r>
            <a:br>
              <a:rPr lang="en-US" sz="2400" i="1" dirty="0" smtClean="0"/>
            </a:br>
            <a:r>
              <a:rPr lang="en-US" sz="2400" i="1" dirty="0" smtClean="0"/>
              <a:t>that goes beyond just policy languages, SAML or XACML</a:t>
            </a:r>
          </a:p>
          <a:p>
            <a:pPr marL="633413" lvl="1" indent="-550863">
              <a:spcBef>
                <a:spcPts val="600"/>
              </a:spcBef>
              <a:buClr>
                <a:srgbClr val="FF0000"/>
              </a:buClr>
              <a:buSzPct val="80000"/>
              <a:buFont typeface="Wingdings 2" pitchFamily="18" charset="2"/>
              <a:buChar char=""/>
            </a:pPr>
            <a:r>
              <a:rPr lang="en-US" sz="2000" dirty="0" smtClean="0">
                <a:solidFill>
                  <a:srgbClr val="800000"/>
                </a:solidFill>
              </a:rPr>
              <a:t>harmonization only makes sense when driven by relying parties</a:t>
            </a:r>
            <a:endParaRPr lang="en-US" i="1" dirty="0" smtClean="0">
              <a:solidFill>
                <a:srgbClr val="800000"/>
              </a:solidFill>
            </a:endParaRPr>
          </a:p>
          <a:p>
            <a:pPr marL="633413" lvl="1" indent="-550863">
              <a:spcBef>
                <a:spcPts val="600"/>
              </a:spcBef>
              <a:buClr>
                <a:srgbClr val="FF0000"/>
              </a:buClr>
              <a:buSzPct val="80000"/>
              <a:buFont typeface="Wingdings 2" pitchFamily="18" charset="2"/>
              <a:buChar char=""/>
            </a:pPr>
            <a:r>
              <a:rPr lang="en-US" sz="2000" dirty="0" smtClean="0">
                <a:solidFill>
                  <a:srgbClr val="800000"/>
                </a:solidFill>
              </a:rPr>
              <a:t>explicitly include RPs in setting standards for </a:t>
            </a:r>
            <a:r>
              <a:rPr lang="en-US" sz="2000" dirty="0" err="1" smtClean="0">
                <a:solidFill>
                  <a:srgbClr val="800000"/>
                </a:solidFill>
              </a:rPr>
              <a:t>LoA</a:t>
            </a:r>
            <a:r>
              <a:rPr lang="en-US" sz="2000" dirty="0" smtClean="0">
                <a:solidFill>
                  <a:srgbClr val="800000"/>
                </a:solidFill>
              </a:rPr>
              <a:t> and semantics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</a:t>
            </a:r>
            <a:r>
              <a:rPr lang="en-US" dirty="0" smtClean="0"/>
              <a:t>Grid-AA </a:t>
            </a:r>
            <a:r>
              <a:rPr lang="en-US" dirty="0" smtClean="0"/>
              <a:t>Does for you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1357313"/>
            <a:ext cx="7740352" cy="4768850"/>
          </a:xfrm>
        </p:spPr>
        <p:txBody>
          <a:bodyPr/>
          <a:lstStyle/>
          <a:p>
            <a:r>
              <a:rPr lang="en-US" sz="2200" dirty="0" smtClean="0">
                <a:solidFill>
                  <a:srgbClr val="800000"/>
                </a:solidFill>
              </a:rPr>
              <a:t>Grid is built around multiple sources of authority</a:t>
            </a:r>
          </a:p>
          <a:p>
            <a:pPr lvl="1"/>
            <a:r>
              <a:rPr lang="en-US" sz="1800" dirty="0" smtClean="0"/>
              <a:t>ID </a:t>
            </a:r>
            <a:r>
              <a:rPr lang="en-US" sz="1800" dirty="0" smtClean="0"/>
              <a:t>vetting, persistent identification, attribute sourcing and policy come under distinct domains,  but leveraging a common authentication ID</a:t>
            </a:r>
          </a:p>
          <a:p>
            <a:pPr lvl="1"/>
            <a:r>
              <a:rPr lang="en-US" sz="1800" dirty="0" smtClean="0"/>
              <a:t>With the ‘PKI bits’ being ever more cleverly hidden from the user</a:t>
            </a:r>
          </a:p>
          <a:p>
            <a:r>
              <a:rPr lang="en-US" sz="2200" dirty="0" smtClean="0">
                <a:solidFill>
                  <a:srgbClr val="800000"/>
                </a:solidFill>
              </a:rPr>
              <a:t>Accommodate delegation of </a:t>
            </a:r>
            <a:r>
              <a:rPr lang="en-US" sz="2200" dirty="0" smtClean="0">
                <a:solidFill>
                  <a:srgbClr val="800000"/>
                </a:solidFill>
              </a:rPr>
              <a:t>rights bound </a:t>
            </a:r>
            <a:r>
              <a:rPr lang="en-US" sz="2200" dirty="0" smtClean="0">
                <a:solidFill>
                  <a:srgbClr val="800000"/>
                </a:solidFill>
              </a:rPr>
              <a:t>to an ID</a:t>
            </a:r>
            <a:endParaRPr lang="en-US" sz="2200" dirty="0" smtClean="0">
              <a:solidFill>
                <a:srgbClr val="800000"/>
              </a:solidFill>
            </a:endParaRPr>
          </a:p>
          <a:p>
            <a:pPr lvl="1"/>
            <a:r>
              <a:rPr lang="en-US" sz="1800" dirty="0" smtClean="0"/>
              <a:t>allows software and other users to act on your behalf</a:t>
            </a:r>
          </a:p>
          <a:p>
            <a:pPr lvl="1"/>
            <a:r>
              <a:rPr lang="en-US" sz="1800" dirty="0" smtClean="0"/>
              <a:t>with transparency </a:t>
            </a:r>
            <a:r>
              <a:rPr lang="en-US" sz="1800" dirty="0" smtClean="0"/>
              <a:t>via </a:t>
            </a:r>
            <a:r>
              <a:rPr lang="en-US" sz="1800" dirty="0" err="1" smtClean="0"/>
              <a:t>MyProxy</a:t>
            </a:r>
            <a:r>
              <a:rPr lang="en-US" sz="1800" dirty="0" smtClean="0"/>
              <a:t> </a:t>
            </a:r>
            <a:r>
              <a:rPr lang="en-US" sz="1800" dirty="0" smtClean="0"/>
              <a:t>and on-line service like </a:t>
            </a:r>
            <a:r>
              <a:rPr lang="en-US" sz="1800" dirty="0" smtClean="0"/>
              <a:t>TCS and </a:t>
            </a:r>
            <a:r>
              <a:rPr lang="en-US" sz="1800" dirty="0" smtClean="0"/>
              <a:t>SLCS-</a:t>
            </a:r>
            <a:r>
              <a:rPr lang="en-US" sz="1800" dirty="0" err="1" smtClean="0"/>
              <a:t>es</a:t>
            </a:r>
            <a:endParaRPr lang="en-US" sz="1800" dirty="0" smtClean="0"/>
          </a:p>
          <a:p>
            <a:r>
              <a:rPr lang="en-US" sz="2200" dirty="0" smtClean="0">
                <a:solidFill>
                  <a:srgbClr val="800000"/>
                </a:solidFill>
              </a:rPr>
              <a:t>Accommodate also individual, independent researchers</a:t>
            </a:r>
          </a:p>
          <a:p>
            <a:pPr lvl="1"/>
            <a:r>
              <a:rPr lang="en-US" sz="1800" dirty="0" smtClean="0"/>
              <a:t>even though federations will aid 95+% percent, full coverage will not be …</a:t>
            </a:r>
          </a:p>
          <a:p>
            <a:endParaRPr lang="en-US" sz="1800" dirty="0" smtClean="0">
              <a:solidFill>
                <a:srgbClr val="800000"/>
              </a:solidFill>
            </a:endParaRPr>
          </a:p>
          <a:p>
            <a:r>
              <a:rPr lang="en-US" sz="1800" dirty="0" smtClean="0">
                <a:solidFill>
                  <a:srgbClr val="800000"/>
                </a:solidFill>
              </a:rPr>
              <a:t>EGI </a:t>
            </a:r>
            <a:r>
              <a:rPr lang="en-US" sz="1800" dirty="0" smtClean="0">
                <a:solidFill>
                  <a:srgbClr val="800000"/>
                </a:solidFill>
              </a:rPr>
              <a:t>demonstrates that grid mechanisms </a:t>
            </a:r>
            <a:r>
              <a:rPr lang="en-US" sz="1800" b="1" dirty="0" smtClean="0">
                <a:solidFill>
                  <a:srgbClr val="800000"/>
                </a:solidFill>
              </a:rPr>
              <a:t>and associated policies and standards</a:t>
            </a:r>
            <a:r>
              <a:rPr lang="en-US" sz="1800" dirty="0" smtClean="0">
                <a:solidFill>
                  <a:srgbClr val="800000"/>
                </a:solidFill>
              </a:rPr>
              <a:t> convinced 300+ resource providers grid is trustworthy enough</a:t>
            </a:r>
          </a:p>
          <a:p>
            <a:r>
              <a:rPr lang="en-US" sz="1800" dirty="0" smtClean="0">
                <a:solidFill>
                  <a:srgbClr val="800000"/>
                </a:solidFill>
              </a:rPr>
              <a:t>Users </a:t>
            </a:r>
            <a:r>
              <a:rPr lang="en-US" sz="1800" b="1" dirty="0" smtClean="0">
                <a:solidFill>
                  <a:srgbClr val="800000"/>
                </a:solidFill>
              </a:rPr>
              <a:t>actually see a single interface</a:t>
            </a:r>
            <a:r>
              <a:rPr lang="en-US" sz="1800" dirty="0" smtClean="0">
                <a:solidFill>
                  <a:srgbClr val="800000"/>
                </a:solidFill>
              </a:rPr>
              <a:t> (VO), and no longer need to register at 100s of different sites and fill in 100+ AUP statements … since 2002!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6400" dirty="0" smtClean="0"/>
              <a:t>Questions?</a:t>
            </a:r>
            <a:endParaRPr lang="en-GB" sz="6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Typical Grid scenarios</a:t>
            </a:r>
            <a:endParaRPr lang="en-GB" dirty="0"/>
          </a:p>
        </p:txBody>
      </p:sp>
      <p:pic>
        <p:nvPicPr>
          <p:cNvPr id="7" name="Picture 2" descr="H:\Home\davidg\DutchGrid\User-Grid-Interaction-NonProductize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196752"/>
            <a:ext cx="7128792" cy="49097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‘Private Cluster’ via overlay scheduling</a:t>
            </a:r>
            <a:endParaRPr lang="en-US" sz="4000" dirty="0"/>
          </a:p>
        </p:txBody>
      </p:sp>
      <p:pic>
        <p:nvPicPr>
          <p:cNvPr id="1026" name="Picture 2" descr="H:\Home\davidg\Projects-misc\NRENGRIDS-TNC\pilot-jobs-graphic-TNC-2011-simpl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340768"/>
            <a:ext cx="7209611" cy="4846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 via portals</a:t>
            </a:r>
            <a:endParaRPr lang="en-US" dirty="0"/>
          </a:p>
        </p:txBody>
      </p:sp>
      <p:pic>
        <p:nvPicPr>
          <p:cNvPr id="142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268760"/>
            <a:ext cx="4094931" cy="4813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6056" y="3429000"/>
            <a:ext cx="38100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05272" y="1396454"/>
            <a:ext cx="3970784" cy="4768850"/>
          </a:xfrm>
        </p:spPr>
        <p:txBody>
          <a:bodyPr/>
          <a:lstStyle/>
          <a:p>
            <a:r>
              <a:rPr lang="en-US" sz="2400" dirty="0" smtClean="0"/>
              <a:t>Portals acting </a:t>
            </a:r>
            <a:br>
              <a:rPr lang="en-US" sz="2400" dirty="0" smtClean="0"/>
            </a:br>
            <a:r>
              <a:rPr lang="en-US" sz="2400" dirty="0" smtClean="0"/>
              <a:t>on behalf of the user, </a:t>
            </a:r>
          </a:p>
          <a:p>
            <a:r>
              <a:rPr lang="en-US" sz="2400" dirty="0" smtClean="0"/>
              <a:t>work-flow portals with canned applications</a:t>
            </a:r>
          </a:p>
          <a:p>
            <a:r>
              <a:rPr lang="en-US" sz="2400" dirty="0" smtClean="0"/>
              <a:t>turn-around: </a:t>
            </a:r>
            <a:r>
              <a:rPr lang="en-US" sz="2400" dirty="0" err="1" smtClean="0"/>
              <a:t>min~hours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211960" y="6519446"/>
            <a:ext cx="4932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 smtClean="0">
                <a:solidFill>
                  <a:schemeClr val="bg1"/>
                </a:solidFill>
              </a:rPr>
              <a:t>Graphic: </a:t>
            </a:r>
            <a:r>
              <a:rPr lang="en-GB" sz="1600" dirty="0" smtClean="0">
                <a:solidFill>
                  <a:schemeClr val="bg1"/>
                </a:solidFill>
              </a:rPr>
              <a:t>Christophe </a:t>
            </a:r>
            <a:r>
              <a:rPr lang="en-GB" sz="1600" dirty="0" smtClean="0">
                <a:solidFill>
                  <a:schemeClr val="bg1"/>
                </a:solidFill>
              </a:rPr>
              <a:t>Blanchet, CNRS/IBCP</a:t>
            </a:r>
            <a:endParaRPr lang="en-GB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GI-Infrastru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052736"/>
            <a:ext cx="7642548" cy="5040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211960" y="6519446"/>
            <a:ext cx="4932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 smtClean="0">
                <a:solidFill>
                  <a:schemeClr val="bg1"/>
                </a:solidFill>
              </a:rPr>
              <a:t>Graphic: Steven Newhouse,  EGI.eu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r>
              <a:rPr lang="en-US" dirty="0" smtClean="0"/>
              <a:t>Or in a cloud …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more than one ...</a:t>
            </a:r>
            <a:endParaRPr lang="en-GB" dirty="0"/>
          </a:p>
        </p:txBody>
      </p:sp>
      <p:pic>
        <p:nvPicPr>
          <p:cNvPr id="2052" name="Picture 4" descr="H:\Home\davidg\Projects-misc\NRENGRIDS-TNC\globe-in-hand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6530" y="3409468"/>
            <a:ext cx="4782218" cy="344853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067944" y="1628800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 smtClean="0">
                <a:solidFill>
                  <a:srgbClr val="800000"/>
                </a:solidFill>
                <a:latin typeface="+mj-lt"/>
              </a:rPr>
              <a:t>More than one administrative domain</a:t>
            </a:r>
            <a:endParaRPr lang="en-GB" sz="2400" dirty="0">
              <a:solidFill>
                <a:srgbClr val="8000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59832" y="2204864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800000"/>
                </a:solidFill>
                <a:latin typeface="+mj-lt"/>
              </a:rPr>
              <a:t>More than one service provider </a:t>
            </a:r>
            <a:br>
              <a:rPr lang="en-GB" sz="2400" dirty="0" smtClean="0">
                <a:solidFill>
                  <a:srgbClr val="800000"/>
                </a:solidFill>
                <a:latin typeface="+mj-lt"/>
              </a:rPr>
            </a:br>
            <a:r>
              <a:rPr lang="en-GB" sz="2400" i="1" dirty="0" smtClean="0">
                <a:latin typeface="+mj-lt"/>
              </a:rPr>
              <a:t>participates in a single transaction</a:t>
            </a:r>
            <a:endParaRPr lang="en-GB" sz="2400" i="1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7704" y="3212976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800000"/>
                </a:solidFill>
                <a:latin typeface="+mj-lt"/>
              </a:rPr>
              <a:t>More than one user</a:t>
            </a:r>
            <a:br>
              <a:rPr lang="en-GB" sz="2400" dirty="0" smtClean="0">
                <a:solidFill>
                  <a:srgbClr val="800000"/>
                </a:solidFill>
                <a:latin typeface="+mj-lt"/>
              </a:rPr>
            </a:br>
            <a:r>
              <a:rPr lang="en-GB" sz="2400" i="1" dirty="0" smtClean="0">
                <a:latin typeface="+mj-lt"/>
              </a:rPr>
              <a:t>in a single transaction</a:t>
            </a:r>
            <a:endParaRPr lang="en-GB" sz="2400" i="1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87624" y="4221088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800000"/>
                </a:solidFill>
                <a:latin typeface="+mj-lt"/>
              </a:rPr>
              <a:t>More than one authority</a:t>
            </a:r>
            <a:br>
              <a:rPr lang="en-GB" sz="2400" dirty="0" smtClean="0">
                <a:solidFill>
                  <a:srgbClr val="800000"/>
                </a:solidFill>
                <a:latin typeface="+mj-lt"/>
              </a:rPr>
            </a:br>
            <a:r>
              <a:rPr lang="en-GB" sz="2400" i="1" dirty="0" smtClean="0">
                <a:latin typeface="+mj-lt"/>
              </a:rPr>
              <a:t>influences effective policy</a:t>
            </a:r>
            <a:endParaRPr lang="en-GB" sz="2400" i="1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31640" y="5229200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800000"/>
                </a:solidFill>
                <a:latin typeface="+mj-lt"/>
              </a:rPr>
              <a:t>Single interoperating instance</a:t>
            </a:r>
            <a:br>
              <a:rPr lang="en-GB" sz="2400" dirty="0" smtClean="0">
                <a:solidFill>
                  <a:srgbClr val="800000"/>
                </a:solidFill>
                <a:latin typeface="+mj-lt"/>
              </a:rPr>
            </a:br>
            <a:r>
              <a:rPr lang="en-GB" sz="2400" i="1" dirty="0" smtClean="0">
                <a:latin typeface="+mj-lt"/>
              </a:rPr>
              <a:t>across the entire world</a:t>
            </a:r>
            <a:endParaRPr lang="en-GB" sz="2400" i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drove the Grid AAI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1340768"/>
            <a:ext cx="7740352" cy="4768850"/>
          </a:xfrm>
        </p:spPr>
        <p:txBody>
          <a:bodyPr/>
          <a:lstStyle/>
          <a:p>
            <a:r>
              <a:rPr lang="en-US" sz="2400" dirty="0" smtClean="0">
                <a:solidFill>
                  <a:srgbClr val="800000"/>
                </a:solidFill>
              </a:rPr>
              <a:t>Accommodate multiple sources for assertions</a:t>
            </a:r>
          </a:p>
          <a:p>
            <a:pPr lvl="1"/>
            <a:r>
              <a:rPr lang="en-US" sz="2000" dirty="0" smtClean="0"/>
              <a:t>collective policies linked by a common trusted identity (</a:t>
            </a:r>
            <a:r>
              <a:rPr lang="en-US" sz="2000" dirty="0" err="1" smtClean="0"/>
              <a:t>AuthN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one or more sources of VO centric ‘</a:t>
            </a:r>
            <a:r>
              <a:rPr lang="en-US" sz="2000" dirty="0" err="1" smtClean="0"/>
              <a:t>AuthZ</a:t>
            </a:r>
            <a:r>
              <a:rPr lang="en-US" sz="2000" dirty="0" smtClean="0"/>
              <a:t>’ attributes</a:t>
            </a:r>
          </a:p>
          <a:p>
            <a:r>
              <a:rPr lang="en-US" sz="2400" dirty="0" smtClean="0">
                <a:solidFill>
                  <a:srgbClr val="800000"/>
                </a:solidFill>
              </a:rPr>
              <a:t>Accommodate </a:t>
            </a:r>
            <a:r>
              <a:rPr lang="en-US" sz="2400" i="1" dirty="0" smtClean="0">
                <a:solidFill>
                  <a:srgbClr val="800000"/>
                </a:solidFill>
              </a:rPr>
              <a:t>delegation</a:t>
            </a:r>
            <a:r>
              <a:rPr lang="en-US" sz="2400" dirty="0" smtClean="0">
                <a:solidFill>
                  <a:srgbClr val="800000"/>
                </a:solidFill>
              </a:rPr>
              <a:t> (disconnected work)</a:t>
            </a:r>
          </a:p>
          <a:p>
            <a:pPr lvl="1"/>
            <a:r>
              <a:rPr lang="en-US" sz="2000" dirty="0" smtClean="0"/>
              <a:t>Many entities (services &amp; systems) act on behalf of a user</a:t>
            </a:r>
          </a:p>
          <a:p>
            <a:pPr lvl="1"/>
            <a:r>
              <a:rPr lang="en-US" sz="2000" dirty="0" smtClean="0"/>
              <a:t>Service providers do not know, and cannot fully trust, each other</a:t>
            </a:r>
          </a:p>
          <a:p>
            <a:pPr lvl="1"/>
            <a:r>
              <a:rPr lang="en-US" sz="2000" dirty="0" smtClean="0"/>
              <a:t>conversely: ensure commensurate impact of </a:t>
            </a:r>
            <a:r>
              <a:rPr lang="en-US" sz="2000" i="1" dirty="0" smtClean="0"/>
              <a:t>resource </a:t>
            </a:r>
            <a:r>
              <a:rPr lang="en-US" sz="2000" dirty="0" smtClean="0"/>
              <a:t>compromise</a:t>
            </a:r>
          </a:p>
          <a:p>
            <a:r>
              <a:rPr lang="en-US" sz="2400" dirty="0" smtClean="0">
                <a:solidFill>
                  <a:srgbClr val="800000"/>
                </a:solidFill>
              </a:rPr>
              <a:t>Accommodate individual, independent researchers</a:t>
            </a:r>
          </a:p>
          <a:p>
            <a:pPr lvl="1"/>
            <a:r>
              <a:rPr lang="en-US" sz="2000" dirty="0" smtClean="0"/>
              <a:t>collaborate without necessity to involve home org. bureaucracy</a:t>
            </a:r>
          </a:p>
          <a:p>
            <a:r>
              <a:rPr lang="en-US" sz="2400" dirty="0" smtClean="0">
                <a:solidFill>
                  <a:srgbClr val="800000"/>
                </a:solidFill>
              </a:rPr>
              <a:t>Sufficient </a:t>
            </a:r>
            <a:r>
              <a:rPr lang="en-US" sz="2400" dirty="0" err="1" smtClean="0">
                <a:solidFill>
                  <a:srgbClr val="800000"/>
                </a:solidFill>
              </a:rPr>
              <a:t>LoA</a:t>
            </a:r>
            <a:r>
              <a:rPr lang="en-US" sz="2400" dirty="0" smtClean="0">
                <a:solidFill>
                  <a:srgbClr val="800000"/>
                </a:solidFill>
              </a:rPr>
              <a:t> &amp; Trust </a:t>
            </a:r>
            <a:r>
              <a:rPr lang="en-US" sz="2400" b="1" i="1" dirty="0" smtClean="0">
                <a:solidFill>
                  <a:srgbClr val="800000"/>
                </a:solidFill>
              </a:rPr>
              <a:t>as needed by resource </a:t>
            </a:r>
            <a:r>
              <a:rPr lang="en-US" sz="2400" b="1" i="1" dirty="0" smtClean="0">
                <a:solidFill>
                  <a:srgbClr val="800000"/>
                </a:solidFill>
              </a:rPr>
              <a:t>providers</a:t>
            </a:r>
          </a:p>
          <a:p>
            <a:pPr lvl="1"/>
            <a:r>
              <a:rPr lang="en-US" sz="2000" dirty="0" smtClean="0"/>
              <a:t>allow ‘auto-provisioning’ access to systems</a:t>
            </a:r>
          </a:p>
          <a:p>
            <a:pPr lvl="1"/>
            <a:r>
              <a:rPr lang="en-US" sz="2000" dirty="0" smtClean="0"/>
              <a:t>without pre-registration of individual users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ikhef-PDP-presentation-new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tns:customPropertyEditors xmlns:tns="http://schemas.microsoft.com/office/2006/customDocumentInformationPanel">
  <tns:showOnOpen>false</tns:showOnOpen>
  <tns:defaultPropertyEditorNamespace>Standard properties</tns:defaultPropertyEditorNamespace>
</tns:customPropertyEditors>
</file>

<file path=customXml/itemProps1.xml><?xml version="1.0" encoding="utf-8"?>
<ds:datastoreItem xmlns:ds="http://schemas.openxmlformats.org/officeDocument/2006/customXml" ds:itemID="{03338BC8-BBF3-4152-8114-248CD4A24091}">
  <ds:schemaRefs>
    <ds:schemaRef ds:uri="http://schemas.microsoft.com/office/2006/customDocumentInformationPan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Nikhef-PDP-presentation-new</Template>
  <TotalTime>38414</TotalTime>
  <Words>1520</Words>
  <Application>Microsoft Office PowerPoint</Application>
  <PresentationFormat>On-screen Show (4:3)</PresentationFormat>
  <Paragraphs>337</Paragraphs>
  <Slides>36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Nikhef-PDP-presentation-new</vt:lpstr>
      <vt:lpstr>Getting Real  about Virtual Collaboration on the Grid</vt:lpstr>
      <vt:lpstr>Slide 2</vt:lpstr>
      <vt:lpstr>Slide 3</vt:lpstr>
      <vt:lpstr>Typical Grid scenarios</vt:lpstr>
      <vt:lpstr>‘Private Cluster’ via overlay scheduling</vt:lpstr>
      <vt:lpstr>Or via portals</vt:lpstr>
      <vt:lpstr>Or in a cloud …</vt:lpstr>
      <vt:lpstr>more than one ...</vt:lpstr>
      <vt:lpstr>What drove the Grid AAI model</vt:lpstr>
      <vt:lpstr>The Canonical Grid Scenario</vt:lpstr>
      <vt:lpstr>Coordinated Identity</vt:lpstr>
      <vt:lpstr>coordinated identity - IGTF</vt:lpstr>
      <vt:lpstr>Authentication Policy Guidelines</vt:lpstr>
      <vt:lpstr>A Bunch Of Assertions is Not Enough</vt:lpstr>
      <vt:lpstr>Delegation – why break a recursion?</vt:lpstr>
      <vt:lpstr>Delegating rights and privileges</vt:lpstr>
      <vt:lpstr>Authorization: VO representations</vt:lpstr>
      <vt:lpstr>VOMS: the ‘proxy’ as a container</vt:lpstr>
      <vt:lpstr>Slide 19</vt:lpstr>
      <vt:lpstr>Attributes from many sources</vt:lpstr>
      <vt:lpstr>Towards a multi-authority world</vt:lpstr>
      <vt:lpstr>Attributes from multi-authority world</vt:lpstr>
      <vt:lpstr>Putting home attributes in the VO</vt:lpstr>
      <vt:lpstr>Attribute collection ‘at the resource’</vt:lpstr>
      <vt:lpstr>What to Do with a Bunch of Attributes...</vt:lpstr>
      <vt:lpstr>Make a Decision ...</vt:lpstr>
      <vt:lpstr>A basic yes-no doesn’t get you far</vt:lpstr>
      <vt:lpstr>Job Submission Today</vt:lpstr>
      <vt:lpstr>Auto-provisioning as a core feature  – e.g. to the Unix world</vt:lpstr>
      <vt:lpstr>Many access control points …</vt:lpstr>
      <vt:lpstr>Argus – consistent authorization</vt:lpstr>
      <vt:lpstr>Key Elements for interop</vt:lpstr>
      <vt:lpstr>Capabilities (Argus as an example)</vt:lpstr>
      <vt:lpstr>Beyond a single policy</vt:lpstr>
      <vt:lpstr>What Grid-AA Does for you Today</vt:lpstr>
      <vt:lpstr>Questions?</vt:lpstr>
    </vt:vector>
  </TitlesOfParts>
  <Company>Nikhef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Grid We Trust</dc:title>
  <dc:creator>davidg</dc:creator>
  <cp:lastModifiedBy>davidg</cp:lastModifiedBy>
  <cp:revision>646</cp:revision>
  <cp:lastPrinted>2011-03-17T15:45:54Z</cp:lastPrinted>
  <dcterms:created xsi:type="dcterms:W3CDTF">2011-02-11T11:06:43Z</dcterms:created>
  <dcterms:modified xsi:type="dcterms:W3CDTF">2011-05-14T09:22:39Z</dcterms:modified>
</cp:coreProperties>
</file>