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2"/>
  </p:sldMasterIdLst>
  <p:notesMasterIdLst>
    <p:notesMasterId r:id="rId34"/>
  </p:notesMasterIdLst>
  <p:handoutMasterIdLst>
    <p:handoutMasterId r:id="rId35"/>
  </p:handoutMasterIdLst>
  <p:sldIdLst>
    <p:sldId id="256" r:id="rId3"/>
    <p:sldId id="282" r:id="rId4"/>
    <p:sldId id="257" r:id="rId5"/>
    <p:sldId id="258" r:id="rId6"/>
    <p:sldId id="271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86" r:id="rId16"/>
    <p:sldId id="267" r:id="rId17"/>
    <p:sldId id="268" r:id="rId18"/>
    <p:sldId id="270" r:id="rId19"/>
    <p:sldId id="269" r:id="rId20"/>
    <p:sldId id="272" r:id="rId21"/>
    <p:sldId id="284" r:id="rId22"/>
    <p:sldId id="273" r:id="rId23"/>
    <p:sldId id="274" r:id="rId24"/>
    <p:sldId id="275" r:id="rId25"/>
    <p:sldId id="276" r:id="rId26"/>
    <p:sldId id="277" r:id="rId27"/>
    <p:sldId id="278" r:id="rId28"/>
    <p:sldId id="283" r:id="rId29"/>
    <p:sldId id="279" r:id="rId30"/>
    <p:sldId id="280" r:id="rId31"/>
    <p:sldId id="281" r:id="rId32"/>
    <p:sldId id="285" r:id="rId33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9" autoAdjust="0"/>
    <p:restoredTop sz="87048" autoAdjust="0"/>
  </p:normalViewPr>
  <p:slideViewPr>
    <p:cSldViewPr>
      <p:cViewPr varScale="1">
        <p:scale>
          <a:sx n="47" d="100"/>
          <a:sy n="47" d="100"/>
        </p:scale>
        <p:origin x="-6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69497A29-CEFC-499E-8530-C722818B1C15}" type="datetimeFigureOut">
              <a:rPr lang="en-GB"/>
              <a:pPr>
                <a:defRPr/>
              </a:pPr>
              <a:t>02/04/2012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AE5006BF-D333-4F05-9E35-661474F1BE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D6A35C-F868-45FD-82F8-6D84F87C79B3}" type="datetimeFigureOut">
              <a:rPr lang="en-US"/>
              <a:pPr>
                <a:defRPr/>
              </a:pPr>
              <a:t>2012-04-02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EFDF98C-6917-408C-9BE5-91747FFD5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A996DD-BB9F-46F5-9B37-7BF0EBD382A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Home\davidg\Template\Logos\fom-min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3" y="333375"/>
            <a:ext cx="5048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Placeholder 4" descr="pdpbw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3" y="841375"/>
            <a:ext cx="45561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DE717-40D2-447C-8069-E48622F83055}" type="datetimeFigureOut">
              <a:rPr lang="en-US"/>
              <a:pPr>
                <a:defRPr/>
              </a:pPr>
              <a:t>2012-04-02</a:t>
            </a:fld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30ED3-1F0B-4C4C-8984-239F404F6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912" cy="1143000"/>
          </a:xfrm>
        </p:spPr>
        <p:txBody>
          <a:bodyPr/>
          <a:lstStyle>
            <a:lvl1pPr algn="ctr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1538" y="1447800"/>
            <a:ext cx="7862912" cy="480060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534F2-4BDA-4D21-801A-B6D6765A0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9D775-EB7F-45F5-8D41-CD2B0A01BD82}" type="datetimeFigureOut">
              <a:rPr lang="en-US"/>
              <a:pPr>
                <a:defRPr/>
              </a:pPr>
              <a:t>2012-04-02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74995-7749-4F66-83E9-08BD1560A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D8DDA-96D7-476C-B736-6E010F1DDB87}" type="datetimeFigureOut">
              <a:rPr lang="en-US"/>
              <a:pPr>
                <a:defRPr/>
              </a:pPr>
              <a:t>2012-04-02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9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447800"/>
            <a:ext cx="7862912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6F79A-4B44-47FC-AD91-551413A41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F8EE8-B753-4FEF-B0A7-3DE342C02EB2}" type="datetimeFigureOut">
              <a:rPr lang="en-US"/>
              <a:pPr>
                <a:defRPr/>
              </a:pPr>
              <a:t>2012-04-02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69492-5659-42B2-B151-C3938F331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6B1E9-2F54-4A0F-9B04-F7428F9269BD}" type="datetimeFigureOut">
              <a:rPr lang="en-US"/>
              <a:pPr>
                <a:defRPr/>
              </a:pPr>
              <a:t>2012-04-02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invGray">
          <a:xfrm>
            <a:off x="2286000" y="285750"/>
            <a:ext cx="71438" cy="5715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Oval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9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FC666-1836-4D8B-A610-CD332A880F2E}" type="datetimeFigureOut">
              <a:rPr lang="en-US"/>
              <a:pPr>
                <a:defRPr/>
              </a:pPr>
              <a:t>2012-04-02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A62AE-49BF-45EE-9C20-D7A4BED21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320"/>
            <a:ext cx="7862150" cy="1143000"/>
          </a:xfrm>
        </p:spPr>
        <p:txBody>
          <a:bodyPr/>
          <a:lstStyle>
            <a:lvl1pPr algn="ctr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1538" y="1524000"/>
            <a:ext cx="402167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2018" y="1524000"/>
            <a:ext cx="402167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8850A-F38B-484F-B57F-C557F5C70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8D5D2-835C-4508-9D93-888B230A63DB}" type="datetimeFigureOut">
              <a:rPr lang="en-US"/>
              <a:pPr>
                <a:defRPr/>
              </a:pPr>
              <a:t>2012-04-02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938" y="328278"/>
            <a:ext cx="3637622" cy="640080"/>
          </a:xfrm>
          <a:noFill/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49178" y="328278"/>
            <a:ext cx="3637622" cy="640080"/>
          </a:xfrm>
          <a:noFill/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071538" y="969336"/>
            <a:ext cx="3637622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77778" y="969336"/>
            <a:ext cx="3637622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D40C8-67FE-47C9-B73F-1A5A674EA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2580D-95B7-47FC-BDD4-5BA21CB3B7CB}" type="datetimeFigureOut">
              <a:rPr lang="en-US"/>
              <a:pPr>
                <a:defRPr/>
              </a:pPr>
              <a:t>2012-04-02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320"/>
            <a:ext cx="7862150" cy="1143000"/>
          </a:xfrm>
        </p:spPr>
        <p:txBody>
          <a:bodyPr/>
          <a:lstStyle>
            <a:lvl1pPr algn="ctr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76E45-F002-4D50-8A85-3200970DF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53283-567F-4D52-B0F8-8DC2F6D44E29}" type="datetimeFigureOut">
              <a:rPr lang="en-US"/>
              <a:pPr>
                <a:defRPr/>
              </a:pPr>
              <a:t>2012-04-02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53D94-A62B-41D0-9A4E-EC3FB42A0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BD40F-691C-4836-9878-C3C30390BBFB}" type="datetimeFigureOut">
              <a:rPr lang="en-US"/>
              <a:pPr>
                <a:defRPr/>
              </a:pPr>
              <a:t>2012-04-02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16778"/>
            <a:ext cx="3672047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071538" y="1406964"/>
            <a:ext cx="3672047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71538" y="2133600"/>
            <a:ext cx="785818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85D1B-6375-4287-A6BD-767AC22A28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E7424-B308-4425-B62D-0064545227EF}" type="datetimeFigureOut">
              <a:rPr lang="en-US"/>
              <a:pPr>
                <a:defRPr/>
              </a:pPr>
              <a:t>2012-04-02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/>
        </p:nvSpPr>
        <p:spPr>
          <a:xfrm>
            <a:off x="928694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7" name="Flowchart: Process 8"/>
          <p:cNvSpPr/>
          <p:nvPr/>
        </p:nvSpPr>
        <p:spPr>
          <a:xfrm rot="19468671">
            <a:off x="563563" y="954088"/>
            <a:ext cx="685800" cy="204787"/>
          </a:xfrm>
          <a:prstGeom prst="flowChartProcess">
            <a:avLst/>
          </a:prstGeom>
          <a:solidFill>
            <a:schemeClr val="accent3">
              <a:lumMod val="20000"/>
              <a:lumOff val="80000"/>
              <a:alpha val="27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lowchart: Process 9"/>
          <p:cNvSpPr/>
          <p:nvPr/>
        </p:nvSpPr>
        <p:spPr>
          <a:xfrm rot="2103354" flipH="1">
            <a:off x="5143500" y="984250"/>
            <a:ext cx="649288" cy="204788"/>
          </a:xfrm>
          <a:prstGeom prst="flowChartProcess">
            <a:avLst/>
          </a:prstGeom>
          <a:solidFill>
            <a:schemeClr val="accent3">
              <a:lumMod val="20000"/>
              <a:lumOff val="80000"/>
              <a:alpha val="27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Flowchart: Process 10"/>
          <p:cNvSpPr/>
          <p:nvPr/>
        </p:nvSpPr>
        <p:spPr>
          <a:xfrm rot="21222350" flipH="1">
            <a:off x="2857500" y="5581650"/>
            <a:ext cx="649288" cy="204788"/>
          </a:xfrm>
          <a:prstGeom prst="flowChartProcess">
            <a:avLst/>
          </a:prstGeom>
          <a:solidFill>
            <a:schemeClr val="accent3">
              <a:lumMod val="20000"/>
              <a:lumOff val="80000"/>
              <a:alpha val="27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4894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4894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5929313" y="3429000"/>
            <a:ext cx="2714625" cy="228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86F323-D4EE-45B1-A770-B6A1549C47B2}" type="datetimeFigureOut">
              <a:rPr lang="en-US"/>
              <a:pPr>
                <a:defRPr/>
              </a:pPr>
              <a:t>2012-04-02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548433-7892-45DD-ACAC-17E0D75C5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tile tx="0" ty="57150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214313"/>
            <a:ext cx="9144000" cy="585787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4" name="TextBox 13"/>
          <p:cNvSpPr txBox="1"/>
          <p:nvPr/>
        </p:nvSpPr>
        <p:spPr>
          <a:xfrm>
            <a:off x="0" y="5072063"/>
            <a:ext cx="1562100" cy="104775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C00000"/>
                </a:solidFill>
                <a:latin typeface="+mn-lt"/>
                <a:cs typeface="+mn-cs"/>
              </a:rPr>
              <a:t>David Groep</a:t>
            </a:r>
            <a:endParaRPr lang="en-US" sz="1200" dirty="0">
              <a:solidFill>
                <a:srgbClr val="C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C00000"/>
                </a:solidFill>
                <a:latin typeface="+mn-lt"/>
                <a:cs typeface="+mn-cs"/>
              </a:rPr>
              <a:t>Nikhef</a:t>
            </a:r>
            <a:br>
              <a:rPr lang="en-US" sz="1200" dirty="0">
                <a:solidFill>
                  <a:srgbClr val="C00000"/>
                </a:solidFill>
                <a:latin typeface="+mn-lt"/>
                <a:cs typeface="+mn-cs"/>
              </a:rPr>
            </a:br>
            <a:r>
              <a:rPr lang="en-US" sz="1200" dirty="0">
                <a:solidFill>
                  <a:srgbClr val="C00000"/>
                </a:solidFill>
                <a:latin typeface="+mn-lt"/>
                <a:cs typeface="+mn-cs"/>
              </a:rPr>
              <a:t>Amsterdam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rgbClr val="C00000"/>
                </a:solidFill>
                <a:latin typeface="+mn-lt"/>
                <a:cs typeface="+mn-cs"/>
              </a:rPr>
              <a:t>PDP &amp; Grid</a:t>
            </a:r>
            <a:endParaRPr lang="en-US" sz="1200" i="1" dirty="0">
              <a:solidFill>
                <a:srgbClr val="C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072206"/>
            <a:ext cx="9144000" cy="785794"/>
          </a:xfrm>
          <a:prstGeom prst="rect">
            <a:avLst/>
          </a:prstGeom>
          <a:gradFill>
            <a:gsLst>
              <a:gs pos="0">
                <a:srgbClr val="FF0000">
                  <a:alpha val="79000"/>
                </a:srgbClr>
              </a:gs>
              <a:gs pos="50000">
                <a:srgbClr val="FF0000"/>
              </a:gs>
              <a:gs pos="100000">
                <a:srgbClr val="FF0000">
                  <a:alpha val="6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3" name="Picture 12" descr="nikhef_logo.gif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500" y="6215063"/>
            <a:ext cx="100806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Isosceles Triangle 12"/>
          <p:cNvSpPr/>
          <p:nvPr/>
        </p:nvSpPr>
        <p:spPr>
          <a:xfrm flipV="1">
            <a:off x="0" y="6072188"/>
            <a:ext cx="9144000" cy="42862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5626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i="0">
                <a:solidFill>
                  <a:schemeClr val="bg1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613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i="0">
                <a:solidFill>
                  <a:schemeClr val="bg1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D087F57-CD12-4957-8915-9A5B359B8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2928938" y="6305550"/>
            <a:ext cx="2633662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i="0">
                <a:solidFill>
                  <a:schemeClr val="bg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82B2A48-F483-40D0-B5D6-4791BE77AFE5}" type="datetimeFigureOut">
              <a:rPr lang="en-US"/>
              <a:pPr>
                <a:defRPr/>
              </a:pPr>
              <a:t>2012-04-02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69975" y="214313"/>
            <a:ext cx="73025" cy="592931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8"/>
          <p:cNvSpPr/>
          <p:nvPr/>
        </p:nvSpPr>
        <p:spPr>
          <a:xfrm>
            <a:off x="1012117" y="1344613"/>
            <a:ext cx="63500" cy="65087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7"/>
          <p:cNvSpPr/>
          <p:nvPr/>
        </p:nvSpPr>
        <p:spPr>
          <a:xfrm>
            <a:off x="928662" y="1566202"/>
            <a:ext cx="210312" cy="210312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8"/>
          <p:cNvSpPr/>
          <p:nvPr/>
        </p:nvSpPr>
        <p:spPr>
          <a:xfrm>
            <a:off x="1164517" y="1497013"/>
            <a:ext cx="63500" cy="65087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20" r:id="rId2"/>
    <p:sldLayoutId id="214748373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31" r:id="rId9"/>
    <p:sldLayoutId id="2147483726" r:id="rId10"/>
    <p:sldLayoutId id="2147483727" r:id="rId11"/>
    <p:sldLayoutId id="2147483728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rgbClr val="FF0000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1" fontAlgn="base" hangingPunct="1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:\Home\davidg\Nikhef\images\Sint-en-Piet\IMG_1243-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636912"/>
            <a:ext cx="2193925" cy="164623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Getting Started with </a:t>
            </a:r>
            <a:r>
              <a:rPr lang="en-US" dirty="0" err="1" smtClean="0"/>
              <a:t>Sint</a:t>
            </a:r>
            <a:r>
              <a:rPr lang="en-US" dirty="0" smtClean="0"/>
              <a:t> &amp; Piet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/>
          <a:lstStyle/>
          <a:p>
            <a:pPr>
              <a:defRPr/>
            </a:pPr>
            <a:r>
              <a:rPr lang="en-US" i="1" dirty="0" smtClean="0"/>
              <a:t>Status as per 4 April 2012</a:t>
            </a:r>
            <a:endParaRPr lang="en-US" i="1" dirty="0"/>
          </a:p>
        </p:txBody>
      </p:sp>
      <p:pic>
        <p:nvPicPr>
          <p:cNvPr id="5124" name="Picture 4" descr="H:\Home\davidg\Nikhef\images\Sint-en-Piet\IMG_1237-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861048"/>
            <a:ext cx="2769711" cy="2078285"/>
          </a:xfrm>
          <a:prstGeom prst="rect">
            <a:avLst/>
          </a:prstGeom>
          <a:noFill/>
        </p:spPr>
      </p:pic>
      <p:pic>
        <p:nvPicPr>
          <p:cNvPr id="5125" name="Picture 5" descr="H:\Home\davidg\Nikhef\images\Sint-en-Piet\IMG_1241-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2348880"/>
            <a:ext cx="2592288" cy="3454716"/>
          </a:xfrm>
          <a:prstGeom prst="rect">
            <a:avLst/>
          </a:prstGeom>
          <a:noFill/>
        </p:spPr>
      </p:pic>
      <p:sp>
        <p:nvSpPr>
          <p:cNvPr id="11" name="Bent Arrow 10"/>
          <p:cNvSpPr/>
          <p:nvPr/>
        </p:nvSpPr>
        <p:spPr>
          <a:xfrm>
            <a:off x="2915816" y="2852936"/>
            <a:ext cx="2880320" cy="1008112"/>
          </a:xfrm>
          <a:prstGeom prst="bentArrow">
            <a:avLst>
              <a:gd name="adj1" fmla="val 25000"/>
              <a:gd name="adj2" fmla="val 40117"/>
              <a:gd name="adj3" fmla="val 25000"/>
              <a:gd name="adj4" fmla="val 43750"/>
            </a:avLst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H:\Home\davidg\Nikhef\Systems\GSP-Piet-FC-layou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5116" y="836712"/>
            <a:ext cx="7508384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Brocase</a:t>
            </a:r>
            <a:r>
              <a:rPr lang="en-GB" dirty="0" smtClean="0"/>
              <a:t> SAN switches containing zone def</a:t>
            </a:r>
          </a:p>
          <a:p>
            <a:pPr lvl="1"/>
            <a:r>
              <a:rPr lang="en-GB" dirty="0" smtClean="0"/>
              <a:t>two independent switches for each path</a:t>
            </a:r>
          </a:p>
          <a:p>
            <a:pPr lvl="1"/>
            <a:r>
              <a:rPr lang="en-GB" dirty="0" smtClean="0"/>
              <a:t>cross-connect to the </a:t>
            </a:r>
            <a:r>
              <a:rPr lang="en-GB" dirty="0" err="1" smtClean="0"/>
              <a:t>Compellent</a:t>
            </a:r>
            <a:endParaRPr lang="en-GB" dirty="0" smtClean="0"/>
          </a:p>
          <a:p>
            <a:pPr lvl="1"/>
            <a:r>
              <a:rPr lang="en-GB" dirty="0" smtClean="0"/>
              <a:t>server ports  (and </a:t>
            </a:r>
            <a:r>
              <a:rPr lang="en-GB" dirty="0" err="1" smtClean="0"/>
              <a:t>AGw’s</a:t>
            </a:r>
            <a:r>
              <a:rPr lang="en-GB" dirty="0" smtClean="0"/>
              <a:t>) connect to one of them, and servers have two FC ports for MPIO</a:t>
            </a:r>
          </a:p>
          <a:p>
            <a:pPr lvl="1"/>
            <a:r>
              <a:rPr lang="en-GB" dirty="0" smtClean="0"/>
              <a:t>effectively, each host sees a LUN 4 times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Zones: </a:t>
            </a:r>
          </a:p>
          <a:p>
            <a:pPr lvl="1"/>
            <a:r>
              <a:rPr lang="en-GB" dirty="0" smtClean="0"/>
              <a:t>Z_Sint_Piet01: contains both “</a:t>
            </a:r>
            <a:r>
              <a:rPr lang="en-GB" dirty="0" err="1" smtClean="0"/>
              <a:t>Sint”s</a:t>
            </a:r>
            <a:r>
              <a:rPr lang="en-GB" dirty="0" smtClean="0"/>
              <a:t> and all Piet’s</a:t>
            </a:r>
          </a:p>
          <a:p>
            <a:pPr lvl="1"/>
            <a:r>
              <a:rPr lang="en-GB" dirty="0" smtClean="0"/>
              <a:t>Z_Sint_R710: contains both “</a:t>
            </a:r>
            <a:r>
              <a:rPr lang="en-GB" dirty="0" err="1" smtClean="0"/>
              <a:t>Sint”s</a:t>
            </a:r>
            <a:r>
              <a:rPr lang="en-GB" dirty="0" smtClean="0"/>
              <a:t> and </a:t>
            </a:r>
            <a:r>
              <a:rPr lang="en-GB" dirty="0" err="1" smtClean="0"/>
              <a:t>Achtbaan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Staf</a:t>
            </a:r>
            <a:r>
              <a:rPr lang="en-GB" dirty="0" smtClean="0"/>
              <a:t> and </a:t>
            </a:r>
            <a:r>
              <a:rPr lang="en-GB" dirty="0" err="1" smtClean="0"/>
              <a:t>Schimmel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alicreate</a:t>
            </a:r>
            <a:r>
              <a:rPr lang="en-GB" dirty="0" smtClean="0"/>
              <a:t> "</a:t>
            </a:r>
            <a:r>
              <a:rPr lang="en-GB" dirty="0" err="1" smtClean="0"/>
              <a:t>aliName","member</a:t>
            </a:r>
            <a:r>
              <a:rPr lang="en-GB" dirty="0" smtClean="0"/>
              <a:t>[; member...]“</a:t>
            </a:r>
          </a:p>
          <a:p>
            <a:pPr lvl="1"/>
            <a:r>
              <a:rPr lang="en-GB" dirty="0" smtClean="0"/>
              <a:t>name aliases after hostname and switch fabric</a:t>
            </a:r>
          </a:p>
          <a:p>
            <a:pPr lvl="1"/>
            <a:r>
              <a:rPr lang="en-GB" dirty="0" err="1" smtClean="0"/>
              <a:t>alicreate</a:t>
            </a:r>
            <a:r>
              <a:rPr lang="en-GB" dirty="0" smtClean="0"/>
              <a:t> “A_Piet03_C1” “20:01:24:b6:fd:be:23:e3”</a:t>
            </a:r>
            <a:br>
              <a:rPr lang="en-GB" dirty="0" smtClean="0"/>
            </a:br>
            <a:r>
              <a:rPr lang="en-GB" i="1" dirty="0" smtClean="0"/>
              <a:t>on switch staf.ipmi.nikhef.nl</a:t>
            </a:r>
          </a:p>
          <a:p>
            <a:r>
              <a:rPr lang="en-GB" dirty="0" err="1" smtClean="0"/>
              <a:t>zoneadd</a:t>
            </a:r>
            <a:r>
              <a:rPr lang="en-GB" dirty="0" smtClean="0"/>
              <a:t> "</a:t>
            </a:r>
            <a:r>
              <a:rPr lang="en-GB" dirty="0" err="1" smtClean="0"/>
              <a:t>zoneName</a:t>
            </a:r>
            <a:r>
              <a:rPr lang="en-GB" dirty="0" smtClean="0"/>
              <a:t>", "member[; member]“</a:t>
            </a:r>
          </a:p>
          <a:p>
            <a:pPr lvl="1"/>
            <a:r>
              <a:rPr lang="en-GB" dirty="0" smtClean="0"/>
              <a:t>add named aliases (please!) to a zone</a:t>
            </a:r>
            <a:endParaRPr lang="en-GB" i="1" dirty="0" smtClean="0"/>
          </a:p>
          <a:p>
            <a:pPr lvl="1"/>
            <a:r>
              <a:rPr lang="en-GB" dirty="0" err="1" smtClean="0"/>
              <a:t>zoneadd</a:t>
            </a:r>
            <a:r>
              <a:rPr lang="en-GB" dirty="0" smtClean="0"/>
              <a:t> “Z_Sint_Piet01”, “A_Piet03_C1; A_Piet_04_C1”</a:t>
            </a:r>
            <a:br>
              <a:rPr lang="en-GB" dirty="0" smtClean="0"/>
            </a:br>
            <a:r>
              <a:rPr lang="en-GB" i="1" dirty="0" smtClean="0"/>
              <a:t>on switch </a:t>
            </a:r>
            <a:r>
              <a:rPr lang="en-GB" i="1" dirty="0" err="1" smtClean="0"/>
              <a:t>staf</a:t>
            </a:r>
            <a:endParaRPr lang="en-GB" i="1" dirty="0" smtClean="0"/>
          </a:p>
          <a:p>
            <a:r>
              <a:rPr lang="en-GB" dirty="0" smtClean="0"/>
              <a:t>on </a:t>
            </a:r>
            <a:r>
              <a:rPr lang="en-GB" dirty="0" err="1" smtClean="0"/>
              <a:t>schimmel</a:t>
            </a:r>
            <a:r>
              <a:rPr lang="en-GB" dirty="0" smtClean="0"/>
              <a:t> it would look like</a:t>
            </a:r>
          </a:p>
          <a:p>
            <a:pPr lvl="1"/>
            <a:r>
              <a:rPr lang="en-GB" dirty="0" err="1" smtClean="0"/>
              <a:t>zoneadd</a:t>
            </a:r>
            <a:r>
              <a:rPr lang="en-GB" dirty="0" smtClean="0"/>
              <a:t> “Z_Sint_Piet01”, “A_Piet03_C2”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Useful commands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changes in the CLI are the </a:t>
            </a:r>
            <a:r>
              <a:rPr lang="en-GB" i="1" dirty="0" smtClean="0"/>
              <a:t>defined configuration, </a:t>
            </a:r>
            <a:r>
              <a:rPr lang="en-GB" dirty="0" smtClean="0"/>
              <a:t> not yet the </a:t>
            </a:r>
            <a:r>
              <a:rPr lang="en-GB" i="1" dirty="0" smtClean="0"/>
              <a:t>effective configuration </a:t>
            </a:r>
            <a:r>
              <a:rPr lang="en-GB" dirty="0" smtClean="0"/>
              <a:t>settings</a:t>
            </a:r>
          </a:p>
          <a:p>
            <a:r>
              <a:rPr lang="en-GB" dirty="0" smtClean="0"/>
              <a:t>Save the configured settings</a:t>
            </a:r>
          </a:p>
          <a:p>
            <a:pPr lvl="1"/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cfgsave</a:t>
            </a:r>
            <a:endParaRPr lang="en-GB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dirty="0" smtClean="0"/>
              <a:t>Enable the configured settings</a:t>
            </a:r>
          </a:p>
          <a:p>
            <a:pPr lvl="1"/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cfgenable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 “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C_Staf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”</a:t>
            </a:r>
          </a:p>
          <a:p>
            <a:r>
              <a:rPr lang="en-GB" dirty="0" smtClean="0"/>
              <a:t>There can be multiple configuration, but for the time being that would just be confusing</a:t>
            </a:r>
          </a:p>
          <a:p>
            <a:r>
              <a:rPr lang="en-GB" dirty="0" smtClean="0"/>
              <a:t>Note that a single WWN can be a member of many zones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FC Configurations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iSCSI</a:t>
            </a:r>
            <a:r>
              <a:rPr lang="en-GB" dirty="0" smtClean="0"/>
              <a:t> – for Generics and more</a:t>
            </a:r>
            <a:endParaRPr lang="en-GB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1761516"/>
            <a:ext cx="7499350" cy="4173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16 M610 blades, </a:t>
            </a:r>
          </a:p>
          <a:p>
            <a:pPr lvl="1"/>
            <a:r>
              <a:rPr lang="en-GB" dirty="0" smtClean="0"/>
              <a:t>96 </a:t>
            </a:r>
            <a:r>
              <a:rPr lang="en-GB" dirty="0" err="1" smtClean="0"/>
              <a:t>GByte</a:t>
            </a:r>
            <a:r>
              <a:rPr lang="en-GB" dirty="0" smtClean="0"/>
              <a:t> RAM, 2x600 GB SAS disk in RAID-1 </a:t>
            </a:r>
            <a:r>
              <a:rPr lang="en-GB" dirty="0" err="1" smtClean="0"/>
              <a:t>config</a:t>
            </a:r>
            <a:endParaRPr lang="en-GB" dirty="0" smtClean="0"/>
          </a:p>
          <a:p>
            <a:pPr lvl="1"/>
            <a:r>
              <a:rPr lang="en-GB" dirty="0" smtClean="0"/>
              <a:t>2x6 cores with HT</a:t>
            </a:r>
          </a:p>
          <a:p>
            <a:pPr lvl="1"/>
            <a:r>
              <a:rPr lang="en-GB" dirty="0" smtClean="0"/>
              <a:t>eth0+1: 1 </a:t>
            </a:r>
            <a:r>
              <a:rPr lang="en-GB" dirty="0" err="1" smtClean="0"/>
              <a:t>Gbps</a:t>
            </a:r>
            <a:r>
              <a:rPr lang="en-GB" dirty="0" smtClean="0"/>
              <a:t>,  switch fabric A</a:t>
            </a:r>
          </a:p>
          <a:p>
            <a:pPr lvl="1"/>
            <a:r>
              <a:rPr lang="en-GB" dirty="0" smtClean="0"/>
              <a:t>eth2+3: 10 </a:t>
            </a:r>
            <a:r>
              <a:rPr lang="en-GB" dirty="0" err="1" smtClean="0"/>
              <a:t>Gbps</a:t>
            </a:r>
            <a:r>
              <a:rPr lang="en-GB" dirty="0" smtClean="0"/>
              <a:t>, switch fabric B</a:t>
            </a:r>
          </a:p>
          <a:p>
            <a:pPr lvl="1"/>
            <a:r>
              <a:rPr lang="en-GB" dirty="0" smtClean="0"/>
              <a:t>dual FC: 8 </a:t>
            </a:r>
            <a:r>
              <a:rPr lang="en-GB" dirty="0" err="1" smtClean="0"/>
              <a:t>Gbps</a:t>
            </a:r>
            <a:r>
              <a:rPr lang="en-GB" dirty="0" smtClean="0"/>
              <a:t>, switch fabric C</a:t>
            </a:r>
          </a:p>
          <a:p>
            <a:r>
              <a:rPr lang="en-GB" dirty="0" smtClean="0"/>
              <a:t>Enclosure: piet-blade.ipmi.nikhef.nl</a:t>
            </a:r>
          </a:p>
          <a:p>
            <a:r>
              <a:rPr lang="en-GB" dirty="0" smtClean="0"/>
              <a:t>Switches: </a:t>
            </a:r>
            <a:r>
              <a:rPr lang="en-GB" dirty="0" err="1" smtClean="0"/>
              <a:t>sw-piet</a:t>
            </a:r>
            <a:r>
              <a:rPr lang="en-GB" dirty="0" smtClean="0"/>
              <a:t>-&lt;fabric&gt;&lt;1|2&gt;.</a:t>
            </a:r>
            <a:r>
              <a:rPr lang="en-GB" dirty="0" err="1" smtClean="0"/>
              <a:t>ipmi.nikhef.nl</a:t>
            </a:r>
            <a:endParaRPr lang="en-GB" dirty="0" smtClean="0"/>
          </a:p>
          <a:p>
            <a:r>
              <a:rPr lang="en-GB" dirty="0" smtClean="0"/>
              <a:t>Blade DRAC:  </a:t>
            </a:r>
            <a:r>
              <a:rPr lang="en-GB" dirty="0" err="1" smtClean="0"/>
              <a:t>piet</a:t>
            </a:r>
            <a:r>
              <a:rPr lang="en-GB" dirty="0" smtClean="0"/>
              <a:t>-&lt;01..16&gt;.</a:t>
            </a:r>
            <a:r>
              <a:rPr lang="en-GB" dirty="0" err="1" smtClean="0"/>
              <a:t>ipmi.nikhef.nl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GSP Piet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CPU:  </a:t>
            </a:r>
            <a:r>
              <a:rPr lang="en-GB" b="1" dirty="0" smtClean="0"/>
              <a:t>virtualisation enabled </a:t>
            </a:r>
            <a:r>
              <a:rPr lang="en-GB" dirty="0" smtClean="0">
                <a:sym typeface="Wingdings" pitchFamily="2" charset="2"/>
              </a:rPr>
              <a:t></a:t>
            </a:r>
            <a:endParaRPr lang="en-GB" dirty="0" smtClean="0"/>
          </a:p>
          <a:p>
            <a:r>
              <a:rPr lang="en-GB" dirty="0" smtClean="0"/>
              <a:t>no memory checking on boot</a:t>
            </a:r>
          </a:p>
          <a:p>
            <a:r>
              <a:rPr lang="en-GB" dirty="0" smtClean="0"/>
              <a:t>boot order: disk, &lt;rest&gt;</a:t>
            </a:r>
          </a:p>
          <a:p>
            <a:endParaRPr lang="en-GB" dirty="0" smtClean="0"/>
          </a:p>
          <a:p>
            <a:r>
              <a:rPr lang="en-GB" dirty="0" smtClean="0"/>
              <a:t>To install</a:t>
            </a:r>
          </a:p>
          <a:p>
            <a:pPr lvl="1"/>
            <a:r>
              <a:rPr lang="en-GB" dirty="0" smtClean="0"/>
              <a:t>mount the virtual CD-ROM via DRAC, via Java applet or ActiveX control</a:t>
            </a:r>
          </a:p>
          <a:p>
            <a:pPr lvl="1"/>
            <a:r>
              <a:rPr lang="en-GB" dirty="0" smtClean="0"/>
              <a:t>press F11 during boot</a:t>
            </a:r>
          </a:p>
          <a:p>
            <a:pPr lvl="1"/>
            <a:r>
              <a:rPr lang="en-GB" dirty="0" smtClean="0"/>
              <a:t>select ‘Virtual CD-ROM’</a:t>
            </a:r>
          </a:p>
          <a:p>
            <a:pPr lvl="1"/>
            <a:r>
              <a:rPr lang="en-GB" dirty="0" smtClean="0"/>
              <a:t>Proceed with installation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Recommended BIOS</a:t>
            </a:r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Ethernet Networking Piet</a:t>
            </a:r>
            <a:endParaRPr lang="en-GB" dirty="0"/>
          </a:p>
        </p:txBody>
      </p:sp>
      <p:pic>
        <p:nvPicPr>
          <p:cNvPr id="23554" name="Picture 2" descr="H:\Home\davidg\Nikhef\Systems\GSP-Piet-FC-netfabricsA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84784"/>
            <a:ext cx="5600700" cy="4476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Follow install guidance XCP1.5beta (1.4.90)</a:t>
            </a:r>
          </a:p>
          <a:p>
            <a:r>
              <a:rPr lang="en-GB" dirty="0" smtClean="0"/>
              <a:t>Hostnames</a:t>
            </a:r>
          </a:p>
          <a:p>
            <a:pPr lvl="1"/>
            <a:r>
              <a:rPr lang="en-GB" b="1" dirty="0" smtClean="0"/>
              <a:t>vms-piet-XX</a:t>
            </a:r>
            <a:r>
              <a:rPr lang="en-GB" dirty="0" smtClean="0"/>
              <a:t>.</a:t>
            </a:r>
            <a:r>
              <a:rPr lang="en-GB" b="1" dirty="0" smtClean="0"/>
              <a:t>inst</a:t>
            </a:r>
            <a:r>
              <a:rPr lang="en-GB" dirty="0" smtClean="0"/>
              <a:t>.ipmi.nikhef.nl, </a:t>
            </a:r>
            <a:r>
              <a:rPr lang="en-GB" dirty="0" err="1" smtClean="0"/>
              <a:t>vms</a:t>
            </a:r>
            <a:r>
              <a:rPr lang="en-GB" dirty="0" smtClean="0"/>
              <a:t>-gen-</a:t>
            </a:r>
            <a:r>
              <a:rPr lang="en-GB" dirty="0" err="1" smtClean="0"/>
              <a:t>XX.inst</a:t>
            </a:r>
            <a:r>
              <a:rPr lang="en-GB" dirty="0" smtClean="0"/>
              <a:t>....</a:t>
            </a:r>
          </a:p>
          <a:p>
            <a:r>
              <a:rPr lang="en-GB" dirty="0" smtClean="0"/>
              <a:t>Cluster master (via CNAME)</a:t>
            </a:r>
          </a:p>
          <a:p>
            <a:pPr lvl="1"/>
            <a:r>
              <a:rPr lang="en-GB" b="1" dirty="0" smtClean="0"/>
              <a:t>pool-piet</a:t>
            </a:r>
            <a:r>
              <a:rPr lang="en-GB" dirty="0" smtClean="0"/>
              <a:t>.</a:t>
            </a:r>
            <a:r>
              <a:rPr lang="en-GB" b="1" dirty="0" smtClean="0"/>
              <a:t>inst</a:t>
            </a:r>
            <a:r>
              <a:rPr lang="en-GB" dirty="0" smtClean="0"/>
              <a:t>.ipmi.nikhef.nl CNAME vms-piet-16...</a:t>
            </a:r>
          </a:p>
          <a:p>
            <a:r>
              <a:rPr lang="en-GB" dirty="0" smtClean="0"/>
              <a:t>static IP address (see Wiki or DNS)</a:t>
            </a:r>
          </a:p>
          <a:p>
            <a:pPr lvl="1"/>
            <a:r>
              <a:rPr lang="en-GB" dirty="0" smtClean="0"/>
              <a:t>dedicated </a:t>
            </a:r>
            <a:r>
              <a:rPr lang="en-GB" dirty="0" err="1" smtClean="0"/>
              <a:t>installnet</a:t>
            </a:r>
            <a:r>
              <a:rPr lang="en-GB" dirty="0" smtClean="0"/>
              <a:t> “ve11” 172.22.64.0/18</a:t>
            </a:r>
          </a:p>
          <a:p>
            <a:pPr lvl="1"/>
            <a:r>
              <a:rPr lang="en-GB" dirty="0" smtClean="0"/>
              <a:t>untagged over eth2 (eth0 for Generics 2008/A)</a:t>
            </a:r>
          </a:p>
          <a:p>
            <a:r>
              <a:rPr lang="en-GB" dirty="0" smtClean="0"/>
              <a:t>DNS: </a:t>
            </a:r>
            <a:r>
              <a:rPr lang="en-GB" dirty="0" err="1" smtClean="0"/>
              <a:t>boer</a:t>
            </a:r>
            <a:r>
              <a:rPr lang="en-GB" dirty="0" smtClean="0"/>
              <a:t>, </a:t>
            </a:r>
            <a:r>
              <a:rPr lang="en-GB" dirty="0" err="1" smtClean="0"/>
              <a:t>stal</a:t>
            </a:r>
            <a:r>
              <a:rPr lang="en-GB" dirty="0" smtClean="0"/>
              <a:t>, </a:t>
            </a:r>
            <a:r>
              <a:rPr lang="en-GB" dirty="0" err="1" smtClean="0"/>
              <a:t>dwalin</a:t>
            </a:r>
            <a:endParaRPr lang="en-GB" dirty="0" smtClean="0"/>
          </a:p>
          <a:p>
            <a:r>
              <a:rPr lang="en-GB" dirty="0" smtClean="0"/>
              <a:t>NTP: </a:t>
            </a:r>
            <a:r>
              <a:rPr lang="en-GB" dirty="0" err="1" smtClean="0"/>
              <a:t>stal</a:t>
            </a:r>
            <a:r>
              <a:rPr lang="en-GB" dirty="0" smtClean="0"/>
              <a:t>, </a:t>
            </a:r>
            <a:r>
              <a:rPr lang="en-GB" b="1" dirty="0" err="1" smtClean="0"/>
              <a:t>salado.inst</a:t>
            </a:r>
            <a:r>
              <a:rPr lang="en-GB" b="1" dirty="0" smtClean="0"/>
              <a:t> </a:t>
            </a:r>
            <a:r>
              <a:rPr lang="en-GB" dirty="0" smtClean="0"/>
              <a:t>(172.22.64.2),  </a:t>
            </a:r>
            <a:r>
              <a:rPr lang="en-GB" dirty="0" err="1" smtClean="0"/>
              <a:t>dwalin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Installation</a:t>
            </a:r>
            <a:endParaRPr lang="en-GB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XCP 1.5 looks like </a:t>
            </a:r>
            <a:r>
              <a:rPr lang="en-GB" dirty="0" err="1" smtClean="0"/>
              <a:t>XenServer</a:t>
            </a:r>
            <a:r>
              <a:rPr lang="en-GB" dirty="0" smtClean="0"/>
              <a:t> 6 w/o HA,WBS</a:t>
            </a:r>
          </a:p>
          <a:p>
            <a:r>
              <a:rPr lang="en-GB" dirty="0" smtClean="0"/>
              <a:t>Local configuration resembles CentOS5</a:t>
            </a:r>
          </a:p>
          <a:p>
            <a:r>
              <a:rPr lang="en-GB" dirty="0" smtClean="0"/>
              <a:t>Installed via CD-ROM</a:t>
            </a:r>
          </a:p>
          <a:p>
            <a:pPr lvl="1"/>
            <a:r>
              <a:rPr lang="en-GB" dirty="0" smtClean="0"/>
              <a:t>Install image ISO on </a:t>
            </a:r>
            <a:r>
              <a:rPr lang="en-GB" dirty="0" err="1" smtClean="0"/>
              <a:t>stal</a:t>
            </a:r>
            <a:r>
              <a:rPr lang="en-GB" dirty="0" smtClean="0"/>
              <a:t>, or download from xen.org</a:t>
            </a:r>
          </a:p>
          <a:p>
            <a:pPr lvl="1"/>
            <a:r>
              <a:rPr lang="en-GB" dirty="0" smtClean="0"/>
              <a:t>to make it look like </a:t>
            </a:r>
            <a:r>
              <a:rPr lang="en-GB" dirty="0" err="1" smtClean="0"/>
              <a:t>XenServer</a:t>
            </a:r>
            <a:r>
              <a:rPr lang="en-GB" dirty="0" smtClean="0"/>
              <a:t>, follow Wiki tweaks</a:t>
            </a:r>
          </a:p>
          <a:p>
            <a:r>
              <a:rPr lang="en-GB" dirty="0" smtClean="0"/>
              <a:t>Fit in local ‘</a:t>
            </a:r>
            <a:r>
              <a:rPr lang="en-GB" dirty="0" err="1" smtClean="0"/>
              <a:t>GridSRV</a:t>
            </a:r>
            <a:r>
              <a:rPr lang="en-GB" dirty="0" smtClean="0"/>
              <a:t>’-like management system</a:t>
            </a:r>
          </a:p>
          <a:p>
            <a:pPr lvl="1"/>
            <a:r>
              <a:rPr lang="en-GB" b="1" dirty="0" smtClean="0"/>
              <a:t>run xcp-config.sh post-install script</a:t>
            </a:r>
          </a:p>
          <a:p>
            <a:pPr lvl="1"/>
            <a:r>
              <a:rPr lang="en-GB" dirty="0" smtClean="0"/>
              <a:t>installs </a:t>
            </a:r>
            <a:r>
              <a:rPr lang="en-GB" dirty="0" err="1" smtClean="0"/>
              <a:t>ssh</a:t>
            </a:r>
            <a:r>
              <a:rPr lang="en-GB" dirty="0" smtClean="0"/>
              <a:t> keys of </a:t>
            </a:r>
            <a:r>
              <a:rPr lang="en-GB" dirty="0" err="1" smtClean="0"/>
              <a:t>nDPFPrivilegedUsers</a:t>
            </a:r>
            <a:r>
              <a:rPr lang="en-GB" dirty="0" smtClean="0"/>
              <a:t> for root</a:t>
            </a:r>
          </a:p>
          <a:p>
            <a:pPr lvl="1"/>
            <a:r>
              <a:rPr lang="en-GB" dirty="0" smtClean="0"/>
              <a:t>configure </a:t>
            </a:r>
            <a:r>
              <a:rPr lang="en-GB" i="1" dirty="0" smtClean="0"/>
              <a:t>bridged</a:t>
            </a:r>
            <a:r>
              <a:rPr lang="en-GB" dirty="0" smtClean="0"/>
              <a:t> networking &amp; </a:t>
            </a:r>
            <a:r>
              <a:rPr lang="en-GB" dirty="0" err="1" smtClean="0"/>
              <a:t>txqueue</a:t>
            </a:r>
            <a:r>
              <a:rPr lang="en-GB" dirty="0" smtClean="0"/>
              <a:t> performance </a:t>
            </a:r>
          </a:p>
          <a:p>
            <a:pPr lvl="1">
              <a:buNone/>
            </a:pPr>
            <a:r>
              <a:rPr lang="en-GB" dirty="0" smtClean="0">
                <a:solidFill>
                  <a:srgbClr val="C00000"/>
                </a:solidFill>
              </a:rPr>
              <a:t>https://wiki.nikhef.nl/grid/GSP_Virtualisation_with_Xen</a:t>
            </a:r>
            <a:endParaRPr lang="en-GB" dirty="0" smtClean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XenServer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35100" y="1052736"/>
            <a:ext cx="7499350" cy="4800600"/>
          </a:xfrm>
        </p:spPr>
        <p:txBody>
          <a:bodyPr/>
          <a:lstStyle/>
          <a:p>
            <a:r>
              <a:rPr lang="en-GB" dirty="0" smtClean="0"/>
              <a:t>GSP Piet “MTDR24”: 16 blade servers</a:t>
            </a:r>
          </a:p>
          <a:p>
            <a:r>
              <a:rPr lang="en-GB" dirty="0" err="1" smtClean="0"/>
              <a:t>Sint</a:t>
            </a:r>
            <a:r>
              <a:rPr lang="en-GB" dirty="0" smtClean="0"/>
              <a:t> SAN storage “MTDR23”:50 </a:t>
            </a:r>
            <a:r>
              <a:rPr lang="en-GB" dirty="0" err="1" smtClean="0"/>
              <a:t>TByte</a:t>
            </a:r>
            <a:endParaRPr lang="en-GB" dirty="0" smtClean="0"/>
          </a:p>
          <a:p>
            <a:r>
              <a:rPr lang="en-GB" dirty="0" smtClean="0"/>
              <a:t>Existing set of Generics 2008/A</a:t>
            </a:r>
          </a:p>
          <a:p>
            <a:pPr lvl="1"/>
            <a:r>
              <a:rPr lang="en-GB" dirty="0" smtClean="0"/>
              <a:t>few of these will become a security VM cluster</a:t>
            </a:r>
          </a:p>
          <a:p>
            <a:pPr lvl="1"/>
            <a:r>
              <a:rPr lang="en-GB" dirty="0" smtClean="0"/>
              <a:t>1-2 others become test systems</a:t>
            </a:r>
          </a:p>
          <a:p>
            <a:r>
              <a:rPr lang="en-GB" dirty="0" smtClean="0"/>
              <a:t>Existing blades “bl0”</a:t>
            </a:r>
          </a:p>
          <a:p>
            <a:pPr lvl="1"/>
            <a:r>
              <a:rPr lang="en-GB" dirty="0" smtClean="0"/>
              <a:t>1-5, 13,14 will be upgraded to dual FC SAN</a:t>
            </a:r>
          </a:p>
          <a:p>
            <a:pPr lvl="1"/>
            <a:r>
              <a:rPr lang="en-GB" dirty="0" smtClean="0"/>
              <a:t>10G stacked switches replace pass-through (Thu.)</a:t>
            </a:r>
          </a:p>
          <a:p>
            <a:r>
              <a:rPr lang="en-GB" dirty="0" err="1" smtClean="0"/>
              <a:t>Installnet</a:t>
            </a:r>
            <a:r>
              <a:rPr lang="en-GB" dirty="0" smtClean="0"/>
              <a:t> switch (still now: </a:t>
            </a:r>
            <a:r>
              <a:rPr lang="en-GB" dirty="0" err="1" smtClean="0"/>
              <a:t>deelmlx</a:t>
            </a:r>
            <a:r>
              <a:rPr lang="en-GB" dirty="0" smtClean="0"/>
              <a:t>)</a:t>
            </a:r>
          </a:p>
          <a:p>
            <a:pPr lvl="1"/>
            <a:r>
              <a:rPr lang="en-GB" dirty="0" err="1" smtClean="0"/>
              <a:t>Seperate</a:t>
            </a:r>
            <a:r>
              <a:rPr lang="en-GB" dirty="0" smtClean="0"/>
              <a:t> installation network ve11 @1+10G</a:t>
            </a:r>
          </a:p>
          <a:p>
            <a:pPr lvl="1"/>
            <a:r>
              <a:rPr lang="en-GB" dirty="0" smtClean="0"/>
              <a:t>IPMI management LAN ve4 for </a:t>
            </a:r>
            <a:r>
              <a:rPr lang="en-GB" dirty="0" err="1" smtClean="0"/>
              <a:t>managementonly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Elements of NDPF Service Cluster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All hosts in the pool </a:t>
            </a:r>
            <a:r>
              <a:rPr lang="en-GB" b="1" dirty="0" smtClean="0"/>
              <a:t>must have</a:t>
            </a:r>
            <a:endParaRPr lang="en-GB" b="1" dirty="0" smtClean="0"/>
          </a:p>
          <a:p>
            <a:pPr lvl="1"/>
            <a:r>
              <a:rPr lang="en-GB" dirty="0" smtClean="0"/>
              <a:t>the same network configuration (devices, </a:t>
            </a:r>
            <a:r>
              <a:rPr lang="en-GB" dirty="0" err="1" smtClean="0"/>
              <a:t>vlans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the same FC configuration for MPIO</a:t>
            </a:r>
          </a:p>
          <a:p>
            <a:pPr lvl="1"/>
            <a:r>
              <a:rPr lang="en-GB" dirty="0" smtClean="0"/>
              <a:t>be in the same server pool on </a:t>
            </a:r>
            <a:r>
              <a:rPr lang="en-GB" dirty="0" err="1" smtClean="0"/>
              <a:t>Sint</a:t>
            </a:r>
            <a:endParaRPr lang="en-GB" dirty="0" smtClean="0"/>
          </a:p>
          <a:p>
            <a:pPr lvl="1"/>
            <a:endParaRPr lang="en-GB" dirty="0" smtClean="0"/>
          </a:p>
          <a:p>
            <a:r>
              <a:rPr lang="en-GB" dirty="0" smtClean="0"/>
              <a:t>You can’t</a:t>
            </a:r>
          </a:p>
          <a:p>
            <a:pPr lvl="1"/>
            <a:r>
              <a:rPr lang="en-GB" dirty="0" smtClean="0"/>
              <a:t>copy VDIs between SRs on different pools</a:t>
            </a:r>
          </a:p>
          <a:p>
            <a:pPr lvl="1"/>
            <a:r>
              <a:rPr lang="en-GB" dirty="0" smtClean="0"/>
              <a:t>migrate VMs between pools</a:t>
            </a:r>
          </a:p>
          <a:p>
            <a:pPr lvl="1"/>
            <a:r>
              <a:rPr lang="en-GB" dirty="0" smtClean="0"/>
              <a:t>mount the same storage r/w on different pools</a:t>
            </a:r>
          </a:p>
          <a:p>
            <a:pPr lvl="1"/>
            <a:r>
              <a:rPr lang="en-GB" dirty="0" smtClean="0"/>
              <a:t>copy VDIs with the GUI (but you can with a CLI)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Pool Constraints</a:t>
            </a:r>
            <a:endParaRPr lang="en-GB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35100" y="1196752"/>
            <a:ext cx="7708900" cy="4800600"/>
          </a:xfrm>
        </p:spPr>
        <p:txBody>
          <a:bodyPr/>
          <a:lstStyle/>
          <a:p>
            <a:r>
              <a:rPr lang="en-GB" dirty="0" smtClean="0"/>
              <a:t>Works best under Windows (sorry)</a:t>
            </a:r>
          </a:p>
          <a:p>
            <a:pPr lvl="1"/>
            <a:r>
              <a:rPr lang="en-GB" dirty="0" smtClean="0"/>
              <a:t>CLI anyway needed for advanced configuration</a:t>
            </a:r>
          </a:p>
          <a:p>
            <a:pPr lvl="1"/>
            <a:r>
              <a:rPr lang="en-GB" dirty="0" smtClean="0"/>
              <a:t>The CLI command is </a:t>
            </a:r>
            <a:r>
              <a:rPr lang="en-GB" b="1" dirty="0" err="1" smtClean="0"/>
              <a:t>xe</a:t>
            </a:r>
            <a:r>
              <a:rPr lang="en-GB" dirty="0" smtClean="0"/>
              <a:t> (see also: </a:t>
            </a:r>
            <a:r>
              <a:rPr lang="en-GB" dirty="0" err="1" smtClean="0"/>
              <a:t>xe</a:t>
            </a:r>
            <a:r>
              <a:rPr lang="en-GB" dirty="0" smtClean="0"/>
              <a:t> help --all)</a:t>
            </a:r>
          </a:p>
          <a:p>
            <a:r>
              <a:rPr lang="en-GB" dirty="0" smtClean="0"/>
              <a:t>Configuration</a:t>
            </a:r>
          </a:p>
          <a:p>
            <a:pPr lvl="1"/>
            <a:r>
              <a:rPr lang="en-GB" dirty="0" smtClean="0"/>
              <a:t>connect to pool-piet.inst.ipmi.nikhef.nl, username: root</a:t>
            </a:r>
          </a:p>
          <a:p>
            <a:r>
              <a:rPr lang="en-GB" dirty="0" smtClean="0"/>
              <a:t>Caveats:</a:t>
            </a:r>
          </a:p>
          <a:p>
            <a:pPr lvl="1"/>
            <a:r>
              <a:rPr lang="en-GB" dirty="0" smtClean="0"/>
              <a:t>no HA, so failing hardware will kill VMs</a:t>
            </a:r>
          </a:p>
          <a:p>
            <a:pPr lvl="1"/>
            <a:r>
              <a:rPr lang="en-GB" dirty="0" smtClean="0"/>
              <a:t>Live migration: right-click to move VMs</a:t>
            </a:r>
          </a:p>
          <a:p>
            <a:pPr lvl="1"/>
            <a:r>
              <a:rPr lang="en-GB" dirty="0" smtClean="0"/>
              <a:t>Maintenance mode: automatically moves VMs</a:t>
            </a:r>
          </a:p>
          <a:p>
            <a:pPr lvl="1"/>
            <a:r>
              <a:rPr lang="en-GB" dirty="0" smtClean="0"/>
              <a:t>Maintenance on pool master: trigger alternate master (and remember to update DNS CNAME please)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XenCenter</a:t>
            </a:r>
            <a:endParaRPr lang="en-GB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7068"/>
            <a:ext cx="9144000" cy="607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Configure a machine with </a:t>
            </a:r>
            <a:r>
              <a:rPr lang="en-GB" dirty="0" err="1" smtClean="0"/>
              <a:t>quattor</a:t>
            </a:r>
            <a:endParaRPr lang="en-GB" dirty="0" smtClean="0"/>
          </a:p>
          <a:p>
            <a:pPr lvl="1"/>
            <a:r>
              <a:rPr lang="en-GB" dirty="0" smtClean="0"/>
              <a:t>make sure the hardware spec is </a:t>
            </a:r>
            <a:r>
              <a:rPr lang="en-GB" i="1" dirty="0" smtClean="0"/>
              <a:t>really</a:t>
            </a:r>
            <a:r>
              <a:rPr lang="en-GB" dirty="0" smtClean="0"/>
              <a:t> what you want</a:t>
            </a:r>
          </a:p>
          <a:p>
            <a:pPr lvl="1"/>
            <a:r>
              <a:rPr lang="en-GB" dirty="0" smtClean="0"/>
              <a:t>compile the profile (the new </a:t>
            </a:r>
            <a:r>
              <a:rPr lang="en-GB" dirty="0" err="1" smtClean="0"/>
              <a:t>biggerish</a:t>
            </a:r>
            <a:r>
              <a:rPr lang="en-GB" dirty="0" smtClean="0"/>
              <a:t>-XML works)</a:t>
            </a:r>
          </a:p>
          <a:p>
            <a:pPr lvl="1"/>
            <a:r>
              <a:rPr lang="en-GB" b="1" dirty="0" err="1" smtClean="0"/>
              <a:t>aii-shellfe</a:t>
            </a:r>
            <a:r>
              <a:rPr lang="en-GB" b="1" dirty="0" smtClean="0"/>
              <a:t> --configure &lt;hostname&gt;</a:t>
            </a:r>
          </a:p>
          <a:p>
            <a:pPr lvl="1"/>
            <a:r>
              <a:rPr lang="en-GB" b="1" dirty="0" err="1" smtClean="0"/>
              <a:t>aii</a:t>
            </a:r>
            <a:r>
              <a:rPr lang="en-GB" b="1" dirty="0" smtClean="0"/>
              <a:t>-provision-</a:t>
            </a:r>
            <a:r>
              <a:rPr lang="en-GB" b="1" dirty="0" err="1" smtClean="0"/>
              <a:t>vm</a:t>
            </a:r>
            <a:r>
              <a:rPr lang="en-GB" b="1" dirty="0" smtClean="0"/>
              <a:t> --n “&lt;hostname”&gt; -a</a:t>
            </a:r>
          </a:p>
          <a:p>
            <a:pPr lvl="1"/>
            <a:endParaRPr lang="en-GB" b="1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After install: </a:t>
            </a:r>
            <a:r>
              <a:rPr lang="en-GB" dirty="0" err="1" smtClean="0"/>
              <a:t>fixup</a:t>
            </a:r>
            <a:r>
              <a:rPr lang="en-GB" dirty="0" smtClean="0"/>
              <a:t> </a:t>
            </a:r>
            <a:r>
              <a:rPr lang="en-GB" dirty="0" err="1" smtClean="0"/>
              <a:t>XenTools</a:t>
            </a:r>
            <a:r>
              <a:rPr lang="en-GB" dirty="0" smtClean="0"/>
              <a:t> version as per Wiki</a:t>
            </a:r>
          </a:p>
          <a:p>
            <a:r>
              <a:rPr lang="en-GB" i="1" dirty="0" smtClean="0"/>
              <a:t>network configuration is in .</a:t>
            </a:r>
            <a:r>
              <a:rPr lang="en-GB" i="1" dirty="0" err="1" smtClean="0"/>
              <a:t>xapirc</a:t>
            </a:r>
            <a:r>
              <a:rPr lang="en-GB" i="1" dirty="0" smtClean="0"/>
              <a:t> of </a:t>
            </a:r>
            <a:r>
              <a:rPr lang="en-GB" i="1" dirty="0" err="1" smtClean="0"/>
              <a:t>ndpfmgr</a:t>
            </a:r>
            <a:endParaRPr lang="en-GB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AII VM provisioning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835696" y="3717032"/>
            <a:ext cx="72728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err="1" smtClean="0">
                <a:latin typeface="Courier New" pitchFamily="49" charset="0"/>
                <a:cs typeface="Courier New" pitchFamily="49" charset="0"/>
              </a:rPr>
              <a:t>stal</a:t>
            </a:r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:~:1030$ </a:t>
            </a:r>
            <a:r>
              <a:rPr lang="en-GB" sz="1200" b="1" dirty="0" err="1" smtClean="0">
                <a:latin typeface="Courier New" pitchFamily="49" charset="0"/>
                <a:cs typeface="Courier New" pitchFamily="49" charset="0"/>
              </a:rPr>
              <a:t>aii</a:t>
            </a:r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-provision-</a:t>
            </a:r>
            <a:r>
              <a:rPr lang="en-GB" sz="1200" b="1" dirty="0" err="1" smtClean="0">
                <a:latin typeface="Courier New" pitchFamily="49" charset="0"/>
                <a:cs typeface="Courier New" pitchFamily="49" charset="0"/>
              </a:rPr>
              <a:t>vm</a:t>
            </a:r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 -n "boslook.nikhef.nl" -a</a:t>
            </a:r>
          </a:p>
          <a:p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Parsing XML data from CDB, please wait ... Done.</a:t>
            </a:r>
          </a:p>
          <a:p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Password:</a:t>
            </a:r>
          </a:p>
          <a:p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Connecting to https://pool-piet.inst.ipmi.nikhef.nl/ as root ...</a:t>
            </a:r>
          </a:p>
          <a:p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Creating new VM boslook.nikhef.nl on pool.</a:t>
            </a:r>
          </a:p>
          <a:p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  SR will be Public (Grid) VM Images low-IOPS series 1</a:t>
            </a:r>
          </a:p>
          <a:p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  Template used OpaqueRef:94142f41-6744-76da-881c-45570ae1938d</a:t>
            </a:r>
          </a:p>
          <a:p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  OS Repository http://stal.nikhef.nl/centos/5.7/os/x86_64/</a:t>
            </a:r>
          </a:p>
          <a:p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200" b="1" dirty="0" err="1" smtClean="0">
                <a:latin typeface="Courier New" pitchFamily="49" charset="0"/>
                <a:cs typeface="Courier New" pitchFamily="49" charset="0"/>
              </a:rPr>
              <a:t>Autoboot</a:t>
            </a:r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 set to 1</a:t>
            </a:r>
          </a:p>
          <a:p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  Start on ready set to no</a:t>
            </a:r>
          </a:p>
          <a:p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  Creating NIC eth0 in Public Grid (194.171.97.0)</a:t>
            </a:r>
            <a:endParaRPr lang="en-GB" sz="12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31640" y="1447800"/>
            <a:ext cx="7812360" cy="4800600"/>
          </a:xfrm>
        </p:spPr>
        <p:txBody>
          <a:bodyPr/>
          <a:lstStyle/>
          <a:p>
            <a:r>
              <a:rPr lang="en-GB" dirty="0" smtClean="0"/>
              <a:t>Create host from template (“New VM”)</a:t>
            </a:r>
          </a:p>
          <a:p>
            <a:r>
              <a:rPr lang="en-GB" dirty="0" smtClean="0"/>
              <a:t>the install URL is like</a:t>
            </a:r>
            <a:br>
              <a:rPr lang="en-GB" dirty="0" smtClean="0"/>
            </a:br>
            <a:r>
              <a:rPr lang="en-GB" dirty="0" smtClean="0"/>
              <a:t>http://spiegel.nikhef.nl/mirror/centos/6/os/x86_64</a:t>
            </a:r>
          </a:p>
          <a:p>
            <a:r>
              <a:rPr lang="en-GB" dirty="0" smtClean="0"/>
              <a:t>boot options: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ks</a:t>
            </a:r>
            <a:r>
              <a:rPr lang="en-GB" dirty="0" smtClean="0"/>
              <a:t>=&lt;</a:t>
            </a:r>
            <a:r>
              <a:rPr lang="en-GB" dirty="0" err="1" smtClean="0"/>
              <a:t>url</a:t>
            </a:r>
            <a:r>
              <a:rPr lang="en-GB" dirty="0" smtClean="0"/>
              <a:t>&gt; graphical utf8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When the install fails first time</a:t>
            </a:r>
          </a:p>
          <a:p>
            <a:r>
              <a:rPr lang="en-GB" dirty="0" smtClean="0"/>
              <a:t>login to pool master</a:t>
            </a:r>
          </a:p>
          <a:p>
            <a:r>
              <a:rPr lang="en-GB" dirty="0" smtClean="0"/>
              <a:t>reset the boot loader to “</a:t>
            </a:r>
            <a:r>
              <a:rPr lang="en-GB" dirty="0" err="1" smtClean="0"/>
              <a:t>eliloader</a:t>
            </a:r>
            <a:r>
              <a:rPr lang="en-GB" dirty="0" smtClean="0"/>
              <a:t>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Non-AII</a:t>
            </a:r>
            <a:endParaRPr lang="en-GB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Memory </a:t>
            </a:r>
            <a:r>
              <a:rPr lang="en-GB" dirty="0" err="1" smtClean="0"/>
              <a:t>balooning</a:t>
            </a:r>
            <a:r>
              <a:rPr lang="en-GB" dirty="0" smtClean="0"/>
              <a:t> can be set through the GUI</a:t>
            </a:r>
          </a:p>
          <a:p>
            <a:pPr lvl="1"/>
            <a:r>
              <a:rPr lang="en-GB" dirty="0" smtClean="0"/>
              <a:t>only after VM tools are installed</a:t>
            </a:r>
          </a:p>
          <a:p>
            <a:pPr lvl="1"/>
            <a:r>
              <a:rPr lang="en-GB" dirty="0" smtClean="0"/>
              <a:t>and fixed to proper version</a:t>
            </a:r>
          </a:p>
          <a:p>
            <a:r>
              <a:rPr lang="en-GB" dirty="0" smtClean="0"/>
              <a:t>Live migration</a:t>
            </a:r>
          </a:p>
          <a:p>
            <a:pPr lvl="1"/>
            <a:r>
              <a:rPr lang="en-GB" dirty="0" smtClean="0"/>
              <a:t>again easiest from  GUI</a:t>
            </a:r>
          </a:p>
          <a:p>
            <a:pPr lvl="1"/>
            <a:r>
              <a:rPr lang="en-GB" dirty="0" smtClean="0"/>
              <a:t>only within a pool</a:t>
            </a:r>
          </a:p>
          <a:p>
            <a:pPr lvl="1"/>
            <a:r>
              <a:rPr lang="en-GB" dirty="0" smtClean="0"/>
              <a:t>only to same hardware</a:t>
            </a:r>
          </a:p>
          <a:p>
            <a:r>
              <a:rPr lang="en-GB" dirty="0" smtClean="0"/>
              <a:t>Across pools?</a:t>
            </a:r>
          </a:p>
          <a:p>
            <a:pPr lvl="1"/>
            <a:r>
              <a:rPr lang="en-GB" dirty="0" smtClean="0"/>
              <a:t>you cannot live migrate across pools</a:t>
            </a:r>
          </a:p>
          <a:p>
            <a:pPr lvl="1"/>
            <a:r>
              <a:rPr lang="en-GB" dirty="0" smtClean="0"/>
              <a:t>you cannot sanely share LUNs across pools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Tuning the VM and more</a:t>
            </a:r>
            <a:endParaRPr lang="en-GB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VM disk images are stored in </a:t>
            </a:r>
            <a:r>
              <a:rPr lang="en-GB" i="1" dirty="0" smtClean="0"/>
              <a:t>Storage Repositories</a:t>
            </a:r>
          </a:p>
          <a:p>
            <a:r>
              <a:rPr lang="en-GB" dirty="0" smtClean="0"/>
              <a:t>One LUN contains one SR</a:t>
            </a:r>
          </a:p>
          <a:p>
            <a:r>
              <a:rPr lang="en-GB" dirty="0" smtClean="0"/>
              <a:t>One SR can contain many disk images</a:t>
            </a:r>
          </a:p>
          <a:p>
            <a:r>
              <a:rPr lang="en-GB" dirty="0" smtClean="0"/>
              <a:t>An SR is </a:t>
            </a:r>
            <a:r>
              <a:rPr lang="en-GB" i="1" dirty="0" smtClean="0"/>
              <a:t>always</a:t>
            </a:r>
            <a:r>
              <a:rPr lang="en-GB" dirty="0" smtClean="0"/>
              <a:t> LVM volume, even on local disk</a:t>
            </a:r>
          </a:p>
          <a:p>
            <a:r>
              <a:rPr lang="en-GB" dirty="0" smtClean="0"/>
              <a:t>The default XCP disk image type is now VHD inside LVs, no longer raw LVM volumes</a:t>
            </a:r>
          </a:p>
          <a:p>
            <a:pPr lvl="1"/>
            <a:r>
              <a:rPr lang="en-GB" dirty="0" smtClean="0"/>
              <a:t>in you copy in disk images, create the VDI yourself with type RAW</a:t>
            </a:r>
          </a:p>
          <a:p>
            <a:pPr lvl="1"/>
            <a:r>
              <a:rPr lang="en-GB" dirty="0" smtClean="0"/>
              <a:t>when copying VDIs between SRs, they become VHD</a:t>
            </a:r>
          </a:p>
          <a:p>
            <a:pPr lvl="1"/>
            <a:r>
              <a:rPr lang="en-GB" dirty="0" smtClean="0"/>
              <a:t>you cannot copy out VHDs to raw LVs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About disks and images</a:t>
            </a:r>
            <a:endParaRPr lang="en-GB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 SR is hosted on a LUN and reached via</a:t>
            </a:r>
          </a:p>
          <a:p>
            <a:pPr lvl="1"/>
            <a:r>
              <a:rPr lang="en-GB" dirty="0" smtClean="0"/>
              <a:t>a local HBA for FC connected systems</a:t>
            </a:r>
          </a:p>
          <a:p>
            <a:pPr lvl="1"/>
            <a:r>
              <a:rPr lang="en-GB" dirty="0" smtClean="0"/>
              <a:t>an </a:t>
            </a:r>
            <a:r>
              <a:rPr lang="en-GB" dirty="0" err="1" smtClean="0"/>
              <a:t>iSCSI</a:t>
            </a:r>
            <a:r>
              <a:rPr lang="en-GB" dirty="0" smtClean="0"/>
              <a:t> HBA for Generics 2008/A</a:t>
            </a:r>
          </a:p>
          <a:p>
            <a:pPr lvl="1"/>
            <a:r>
              <a:rPr lang="en-GB" dirty="0" smtClean="0"/>
              <a:t>On FC, your LUN is visible immediately once you add the server to the server group on </a:t>
            </a:r>
            <a:r>
              <a:rPr lang="en-GB" dirty="0" err="1" smtClean="0"/>
              <a:t>Sint</a:t>
            </a:r>
            <a:endParaRPr lang="en-GB" dirty="0" smtClean="0"/>
          </a:p>
          <a:p>
            <a:pPr lvl="1"/>
            <a:r>
              <a:rPr lang="en-GB" dirty="0" smtClean="0"/>
              <a:t>On </a:t>
            </a:r>
            <a:r>
              <a:rPr lang="en-GB" dirty="0" err="1" smtClean="0"/>
              <a:t>iSCSI</a:t>
            </a:r>
            <a:r>
              <a:rPr lang="en-GB" dirty="0" smtClean="0"/>
              <a:t>, you need to trigger a discover on both sides at the same time (&lt;30sec)</a:t>
            </a:r>
          </a:p>
          <a:p>
            <a:r>
              <a:rPr lang="en-GB" dirty="0" smtClean="0"/>
              <a:t>Provision the LUN on the </a:t>
            </a:r>
            <a:r>
              <a:rPr lang="en-GB" dirty="0" err="1" smtClean="0"/>
              <a:t>Compellent</a:t>
            </a:r>
            <a:r>
              <a:rPr lang="en-GB" dirty="0" smtClean="0"/>
              <a:t> first</a:t>
            </a:r>
          </a:p>
          <a:p>
            <a:r>
              <a:rPr lang="en-GB" i="1" dirty="0" smtClean="0"/>
              <a:t>For </a:t>
            </a:r>
            <a:r>
              <a:rPr lang="en-GB" i="1" dirty="0" err="1" smtClean="0"/>
              <a:t>aii</a:t>
            </a:r>
            <a:r>
              <a:rPr lang="en-GB" i="1" dirty="0" smtClean="0"/>
              <a:t>-provision-</a:t>
            </a:r>
            <a:r>
              <a:rPr lang="en-GB" i="1" dirty="0" err="1" smtClean="0"/>
              <a:t>vm</a:t>
            </a:r>
            <a:r>
              <a:rPr lang="en-GB" i="1" dirty="0" smtClean="0"/>
              <a:t>: making the desired SR the default SR eases creation of new VMs</a:t>
            </a:r>
            <a:endParaRPr lang="en-GB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Finding your SR</a:t>
            </a:r>
            <a:endParaRPr lang="en-GB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35100" y="1076672"/>
            <a:ext cx="7499350" cy="4800600"/>
          </a:xfrm>
        </p:spPr>
        <p:txBody>
          <a:bodyPr/>
          <a:lstStyle/>
          <a:p>
            <a:r>
              <a:rPr lang="en-GB" dirty="0" smtClean="0"/>
              <a:t>Create a RAW LVM</a:t>
            </a:r>
            <a:br>
              <a:rPr lang="en-GB" dirty="0" smtClean="0"/>
            </a:b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xe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vdi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-create \</a:t>
            </a:r>
            <a:br>
              <a:rPr lang="en-US" sz="18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sm-config:type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=raw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sr-uuid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={SR_UUID}  \</a:t>
            </a:r>
            <a:br>
              <a:rPr lang="en-US" sz="18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name-label="My Raw LVM VDI"  \</a:t>
            </a:r>
            <a:br>
              <a:rPr lang="en-US" sz="18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virtual-size={size}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GiB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type=user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GB" dirty="0" smtClean="0"/>
              <a:t>mount  this LVM in the Dom0 </a:t>
            </a:r>
          </a:p>
          <a:p>
            <a:pPr lvl="1"/>
            <a:r>
              <a:rPr lang="en-GB" dirty="0" smtClean="0"/>
              <a:t>a lot safer than tweaking with </a:t>
            </a:r>
            <a:r>
              <a:rPr lang="en-GB" dirty="0" err="1" smtClean="0"/>
              <a:t>lvchange</a:t>
            </a:r>
            <a:r>
              <a:rPr lang="en-GB" dirty="0" smtClean="0"/>
              <a:t> –ay!</a:t>
            </a:r>
          </a:p>
          <a:p>
            <a:pPr lvl="1"/>
            <a:r>
              <a:rPr lang="en-GB" dirty="0" err="1" smtClean="0"/>
              <a:t>vbd</a:t>
            </a:r>
            <a:r>
              <a:rPr lang="en-GB" dirty="0" smtClean="0"/>
              <a:t>-create and </a:t>
            </a:r>
            <a:r>
              <a:rPr lang="en-GB" dirty="0" err="1" smtClean="0"/>
              <a:t>vbd</a:t>
            </a:r>
            <a:r>
              <a:rPr lang="en-GB" dirty="0" smtClean="0"/>
              <a:t>-plug</a:t>
            </a:r>
          </a:p>
          <a:p>
            <a:r>
              <a:rPr lang="en-GB" dirty="0" smtClean="0"/>
              <a:t>Copy the contents into it (may take a while!)</a:t>
            </a:r>
          </a:p>
          <a:p>
            <a:pPr lvl="1"/>
            <a:r>
              <a:rPr lang="en-GB" dirty="0" smtClean="0"/>
              <a:t>you can try it with a live VM if the FS is stable</a:t>
            </a:r>
          </a:p>
          <a:p>
            <a:r>
              <a:rPr lang="en-GB" b="1" dirty="0" smtClean="0"/>
              <a:t>unplug please</a:t>
            </a:r>
            <a:r>
              <a:rPr lang="en-GB" dirty="0" smtClean="0"/>
              <a:t> VDI from the dom0 VBD</a:t>
            </a:r>
          </a:p>
          <a:p>
            <a:pPr lvl="1"/>
            <a:r>
              <a:rPr lang="en-GB" dirty="0" smtClean="0"/>
              <a:t>destroy the left-over </a:t>
            </a:r>
            <a:r>
              <a:rPr lang="en-GB" dirty="0" err="1" smtClean="0"/>
              <a:t>vbd</a:t>
            </a:r>
            <a:r>
              <a:rPr lang="en-GB" dirty="0" smtClean="0"/>
              <a:t> in the dom0</a:t>
            </a:r>
          </a:p>
          <a:p>
            <a:r>
              <a:rPr lang="en-GB" dirty="0" smtClean="0"/>
              <a:t>create a VM which boots </a:t>
            </a:r>
            <a:r>
              <a:rPr lang="en-GB" dirty="0" err="1" smtClean="0"/>
              <a:t>pygrub</a:t>
            </a:r>
            <a:r>
              <a:rPr lang="en-GB" dirty="0" smtClean="0"/>
              <a:t> (not </a:t>
            </a:r>
            <a:r>
              <a:rPr lang="en-GB" dirty="0" err="1" smtClean="0"/>
              <a:t>eliloader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Import existing VM from EL5</a:t>
            </a:r>
            <a:endParaRPr lang="en-GB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SRs can be detaches and attached without trouble</a:t>
            </a:r>
          </a:p>
          <a:p>
            <a:r>
              <a:rPr lang="en-GB" b="1" i="1" dirty="0" smtClean="0"/>
              <a:t>DO NOT FORMAT AN SR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if you think there’s useful data on it</a:t>
            </a:r>
          </a:p>
          <a:p>
            <a:r>
              <a:rPr lang="en-GB" dirty="0" smtClean="0"/>
              <a:t>Attach an SR only to one pool in RW mode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Backups and restore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Dell </a:t>
            </a:r>
            <a:r>
              <a:rPr lang="en-GB" dirty="0" err="1" smtClean="0"/>
              <a:t>Compellent</a:t>
            </a:r>
            <a:r>
              <a:rPr lang="en-GB" dirty="0" smtClean="0"/>
              <a:t>  Storage </a:t>
            </a:r>
            <a:r>
              <a:rPr lang="en-GB" dirty="0" err="1" smtClean="0"/>
              <a:t>Center</a:t>
            </a:r>
            <a:r>
              <a:rPr lang="en-GB" dirty="0" smtClean="0"/>
              <a:t> (6.0.3)</a:t>
            </a:r>
          </a:p>
          <a:p>
            <a:pPr lvl="1"/>
            <a:r>
              <a:rPr lang="en-GB" dirty="0" smtClean="0"/>
              <a:t>sint.ipmi.nikhef.nl collective management</a:t>
            </a:r>
          </a:p>
          <a:p>
            <a:pPr lvl="1"/>
            <a:r>
              <a:rPr lang="en-GB" dirty="0" smtClean="0"/>
              <a:t>username:  Admin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78 </a:t>
            </a:r>
            <a:r>
              <a:rPr lang="en-GB" dirty="0" err="1" smtClean="0"/>
              <a:t>TByte</a:t>
            </a:r>
            <a:r>
              <a:rPr lang="en-GB" dirty="0" smtClean="0"/>
              <a:t> gross capacity</a:t>
            </a:r>
          </a:p>
          <a:p>
            <a:pPr lvl="1"/>
            <a:r>
              <a:rPr lang="en-GB" dirty="0" smtClean="0"/>
              <a:t>auto-</a:t>
            </a:r>
            <a:r>
              <a:rPr lang="en-GB" dirty="0" err="1" smtClean="0"/>
              <a:t>tiering</a:t>
            </a:r>
            <a:r>
              <a:rPr lang="en-GB" dirty="0" smtClean="0"/>
              <a:t> ESSD, 10kRPMSAS, 7k2RPM N/L-SAS</a:t>
            </a:r>
          </a:p>
          <a:p>
            <a:pPr lvl="1"/>
            <a:r>
              <a:rPr lang="en-GB" dirty="0" smtClean="0"/>
              <a:t>Default RAID 6-6 on Tier 2&amp;3</a:t>
            </a:r>
          </a:p>
          <a:p>
            <a:pPr lvl="1"/>
            <a:r>
              <a:rPr lang="en-GB" dirty="0" smtClean="0"/>
              <a:t>Default RAID-10 and 5-5 on Tier 1</a:t>
            </a:r>
          </a:p>
          <a:p>
            <a:pPr lvl="1"/>
            <a:r>
              <a:rPr lang="en-GB" dirty="0" smtClean="0"/>
              <a:t>Effective capacity ~ 50 </a:t>
            </a:r>
            <a:r>
              <a:rPr lang="en-GB" dirty="0" err="1" smtClean="0"/>
              <a:t>TByte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Storage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If all is hosed recover from database dump (wiki!)</a:t>
            </a:r>
          </a:p>
          <a:p>
            <a:r>
              <a:rPr lang="en-GB" dirty="0" smtClean="0"/>
              <a:t>O</a:t>
            </a:r>
            <a:r>
              <a:rPr lang="en-GB" dirty="0" smtClean="0"/>
              <a:t>r, if worst comes to worst:</a:t>
            </a:r>
          </a:p>
          <a:p>
            <a:pPr lvl="1"/>
            <a:r>
              <a:rPr lang="en-GB" dirty="0" smtClean="0"/>
              <a:t>detach all SRs</a:t>
            </a:r>
          </a:p>
          <a:p>
            <a:pPr lvl="1"/>
            <a:r>
              <a:rPr lang="en-GB" dirty="0" smtClean="0"/>
              <a:t>wipe all VM hosts (“enter maintenance mode” -&gt; “remove server from pool”, or reinstall</a:t>
            </a:r>
          </a:p>
          <a:p>
            <a:pPr lvl="1"/>
            <a:r>
              <a:rPr lang="en-GB" dirty="0" smtClean="0"/>
              <a:t>create a new pool</a:t>
            </a:r>
          </a:p>
          <a:p>
            <a:pPr lvl="1"/>
            <a:r>
              <a:rPr lang="en-GB" dirty="0" smtClean="0"/>
              <a:t>re-attach the SRs, but </a:t>
            </a:r>
            <a:r>
              <a:rPr lang="en-GB" i="1" dirty="0" smtClean="0"/>
              <a:t>do not format</a:t>
            </a:r>
            <a:endParaRPr lang="en-GB" dirty="0" smtClean="0"/>
          </a:p>
          <a:p>
            <a:pPr lvl="1"/>
            <a:r>
              <a:rPr lang="en-GB" dirty="0" smtClean="0"/>
              <a:t>create a bootable template</a:t>
            </a:r>
          </a:p>
          <a:p>
            <a:pPr lvl="1"/>
            <a:r>
              <a:rPr lang="en-GB" dirty="0" smtClean="0"/>
              <a:t>create VMs based on existing VDI disk images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Oops</a:t>
            </a:r>
            <a:endParaRPr lang="en-GB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100" y="2636912"/>
            <a:ext cx="7499350" cy="1143000"/>
          </a:xfrm>
        </p:spPr>
        <p:txBody>
          <a:bodyPr/>
          <a:lstStyle/>
          <a:p>
            <a:r>
              <a:rPr lang="en-GB" dirty="0" smtClean="0"/>
              <a:t>En Nu </a:t>
            </a:r>
            <a:r>
              <a:rPr lang="en-GB" dirty="0" err="1" smtClean="0"/>
              <a:t>Zelf</a:t>
            </a:r>
            <a:r>
              <a:rPr lang="en-GB" dirty="0" smtClean="0"/>
              <a:t> ...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Auto-</a:t>
            </a:r>
            <a:r>
              <a:rPr lang="en-GB" dirty="0" err="1" smtClean="0"/>
              <a:t>tiering</a:t>
            </a:r>
            <a:r>
              <a:rPr lang="en-GB" dirty="0" smtClean="0"/>
              <a:t> effect on used storage</a:t>
            </a:r>
            <a:endParaRPr lang="en-GB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1988840"/>
            <a:ext cx="7499350" cy="2815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510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Tier migration only works on replay volumes</a:t>
            </a:r>
          </a:p>
          <a:p>
            <a:pPr lvl="1"/>
            <a:r>
              <a:rPr lang="en-GB" dirty="0" smtClean="0"/>
              <a:t>If you do not configure replay, data stays in primary storage most, usually on Tier-1</a:t>
            </a:r>
          </a:p>
          <a:p>
            <a:r>
              <a:rPr lang="en-GB" dirty="0" smtClean="0"/>
              <a:t>Choose a ‘custom’ template for all volumes</a:t>
            </a:r>
          </a:p>
          <a:p>
            <a:pPr lvl="1"/>
            <a:r>
              <a:rPr lang="en-GB" dirty="0" smtClean="0"/>
              <a:t>for most volumes ‘Custom </a:t>
            </a:r>
            <a:r>
              <a:rPr lang="en-GB" dirty="0" err="1" smtClean="0"/>
              <a:t>Sint</a:t>
            </a:r>
            <a:r>
              <a:rPr lang="en-GB" dirty="0" smtClean="0"/>
              <a:t>’ is OK</a:t>
            </a:r>
          </a:p>
          <a:p>
            <a:pPr lvl="1"/>
            <a:r>
              <a:rPr lang="en-GB" dirty="0" smtClean="0"/>
              <a:t>databases and high-IOPS: ‘Custom </a:t>
            </a:r>
            <a:r>
              <a:rPr lang="en-GB" dirty="0" err="1" smtClean="0"/>
              <a:t>Sint</a:t>
            </a:r>
            <a:r>
              <a:rPr lang="en-GB" dirty="0" smtClean="0"/>
              <a:t> Tier 1+2 HS’</a:t>
            </a:r>
          </a:p>
          <a:p>
            <a:pPr lvl="1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Caveats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can (and should) host </a:t>
            </a:r>
            <a:br>
              <a:rPr lang="en-GB" dirty="0" smtClean="0"/>
            </a:br>
            <a:r>
              <a:rPr lang="en-GB" dirty="0" smtClean="0"/>
              <a:t>more than one VM system disk on a LUN</a:t>
            </a:r>
          </a:p>
          <a:p>
            <a:pPr lvl="1"/>
            <a:r>
              <a:rPr lang="en-GB" dirty="0" smtClean="0"/>
              <a:t>But not too many</a:t>
            </a:r>
            <a:br>
              <a:rPr lang="en-GB" dirty="0" smtClean="0"/>
            </a:br>
            <a:r>
              <a:rPr lang="en-GB" dirty="0" smtClean="0"/>
              <a:t>since performance (IO queues) are per-LUN</a:t>
            </a:r>
          </a:p>
          <a:p>
            <a:pPr lvl="1"/>
            <a:r>
              <a:rPr lang="en-GB" dirty="0" smtClean="0"/>
              <a:t>Allocation is sparse, so ‘0’s take no space</a:t>
            </a:r>
          </a:p>
          <a:p>
            <a:pPr lvl="1"/>
            <a:r>
              <a:rPr lang="en-GB" dirty="0" smtClean="0"/>
              <a:t>On re-writing old VM images, space is not reclaimed</a:t>
            </a:r>
          </a:p>
          <a:p>
            <a:r>
              <a:rPr lang="en-GB" dirty="0" smtClean="0"/>
              <a:t>Put transient VMs in a dedicated pool LUN</a:t>
            </a:r>
          </a:p>
          <a:p>
            <a:pPr lvl="1"/>
            <a:r>
              <a:rPr lang="en-GB" dirty="0" smtClean="0"/>
              <a:t>LUN can be removed after completion</a:t>
            </a:r>
            <a:endParaRPr lang="en-GB" dirty="0" smtClean="0"/>
          </a:p>
          <a:p>
            <a:r>
              <a:rPr lang="en-GB" dirty="0" smtClean="0"/>
              <a:t>Guideline: 10-15 VMs per LUN</a:t>
            </a:r>
          </a:p>
          <a:p>
            <a:r>
              <a:rPr lang="en-GB" dirty="0" smtClean="0"/>
              <a:t>Separate LUNs for Data, databases and $HOME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LUNs for VM hosting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Xen</a:t>
            </a:r>
            <a:r>
              <a:rPr lang="en-GB" dirty="0" smtClean="0"/>
              <a:t> clusters are </a:t>
            </a:r>
            <a:r>
              <a:rPr lang="en-GB" i="1" dirty="0" smtClean="0"/>
              <a:t>Server Clusters</a:t>
            </a:r>
            <a:r>
              <a:rPr lang="en-GB" dirty="0" smtClean="0"/>
              <a:t> which </a:t>
            </a:r>
            <a:br>
              <a:rPr lang="en-GB" dirty="0" smtClean="0"/>
            </a:br>
            <a:r>
              <a:rPr lang="en-GB" dirty="0" smtClean="0"/>
              <a:t>share use of each LUN</a:t>
            </a:r>
          </a:p>
          <a:p>
            <a:pPr lvl="1"/>
            <a:r>
              <a:rPr lang="en-GB" dirty="0" smtClean="0"/>
              <a:t>this ‘server cluster’ must be defined as such on the </a:t>
            </a:r>
            <a:r>
              <a:rPr lang="en-GB" dirty="0" err="1" smtClean="0"/>
              <a:t>Compellent</a:t>
            </a:r>
            <a:r>
              <a:rPr lang="en-GB" dirty="0" smtClean="0"/>
              <a:t>, or </a:t>
            </a:r>
            <a:r>
              <a:rPr lang="en-GB" dirty="0" err="1" smtClean="0"/>
              <a:t>Sint</a:t>
            </a:r>
            <a:r>
              <a:rPr lang="en-GB" dirty="0" smtClean="0"/>
              <a:t> will warn for inconsistencies</a:t>
            </a:r>
          </a:p>
          <a:p>
            <a:pPr lvl="1"/>
            <a:r>
              <a:rPr lang="en-GB" dirty="0" smtClean="0"/>
              <a:t>XCP/</a:t>
            </a:r>
            <a:r>
              <a:rPr lang="en-GB" dirty="0" err="1" smtClean="0"/>
              <a:t>XenServer</a:t>
            </a:r>
            <a:r>
              <a:rPr lang="en-GB" dirty="0" smtClean="0"/>
              <a:t> “Piet” with the dual FC paths</a:t>
            </a:r>
            <a:br>
              <a:rPr lang="en-GB" dirty="0" smtClean="0"/>
            </a:br>
            <a:r>
              <a:rPr lang="en-GB" dirty="0" smtClean="0"/>
              <a:t>uses EL5/Xen5.x multi-path “MP” IO </a:t>
            </a:r>
          </a:p>
          <a:p>
            <a:pPr lvl="1"/>
            <a:r>
              <a:rPr lang="en-GB" dirty="0" smtClean="0"/>
              <a:t>Generics 2008/A </a:t>
            </a:r>
            <a:r>
              <a:rPr lang="en-GB" dirty="0" err="1" smtClean="0"/>
              <a:t>iSCSI</a:t>
            </a:r>
            <a:r>
              <a:rPr lang="en-GB" dirty="0" smtClean="0"/>
              <a:t> only has a single path, so uses </a:t>
            </a:r>
            <a:r>
              <a:rPr lang="en-GB" dirty="0" err="1" smtClean="0"/>
              <a:t>XenServer</a:t>
            </a:r>
            <a:r>
              <a:rPr lang="en-GB" dirty="0" smtClean="0"/>
              <a:t> 5.x IO</a:t>
            </a:r>
          </a:p>
          <a:p>
            <a:r>
              <a:rPr lang="en-GB" dirty="0" smtClean="0"/>
              <a:t>You </a:t>
            </a:r>
            <a:r>
              <a:rPr lang="en-GB" i="1" dirty="0" smtClean="0"/>
              <a:t>cannot </a:t>
            </a:r>
            <a:r>
              <a:rPr lang="en-GB" dirty="0" smtClean="0"/>
              <a:t>attach LUNs to a single server in a XCP cluster</a:t>
            </a:r>
          </a:p>
          <a:p>
            <a:r>
              <a:rPr lang="en-GB" dirty="0" smtClean="0"/>
              <a:t>You </a:t>
            </a:r>
            <a:r>
              <a:rPr lang="en-GB" i="1" dirty="0" smtClean="0"/>
              <a:t>cannot</a:t>
            </a:r>
            <a:r>
              <a:rPr lang="en-GB" dirty="0" smtClean="0"/>
              <a:t> share LUNs without using LVM</a:t>
            </a:r>
          </a:p>
          <a:p>
            <a:pPr lvl="1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Assigning LUNs to hosts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have a dual-redundant FC mash-up</a:t>
            </a:r>
          </a:p>
          <a:p>
            <a:r>
              <a:rPr lang="en-GB" dirty="0" smtClean="0"/>
              <a:t>Key FC concepts:</a:t>
            </a:r>
          </a:p>
          <a:p>
            <a:pPr lvl="1"/>
            <a:r>
              <a:rPr lang="en-GB" dirty="0" smtClean="0"/>
              <a:t>“WWN”: world-wide name, identifies an FC end-point or port on a FC card</a:t>
            </a:r>
          </a:p>
          <a:p>
            <a:pPr lvl="1"/>
            <a:r>
              <a:rPr lang="en-GB" dirty="0" smtClean="0"/>
              <a:t>“zone”: a group of server end-points that can see </a:t>
            </a:r>
            <a:r>
              <a:rPr lang="en-GB" dirty="0" err="1" smtClean="0"/>
              <a:t>eachother</a:t>
            </a:r>
            <a:endParaRPr lang="en-GB" dirty="0" smtClean="0"/>
          </a:p>
          <a:p>
            <a:pPr lvl="1"/>
            <a:r>
              <a:rPr lang="en-GB" dirty="0" smtClean="0"/>
              <a:t>‘soft zoning’: a zone based on WWNs</a:t>
            </a:r>
          </a:p>
          <a:p>
            <a:pPr lvl="1"/>
            <a:r>
              <a:rPr lang="en-GB" dirty="0" smtClean="0"/>
              <a:t>‘hard zoning’: zone based on physical ports</a:t>
            </a:r>
          </a:p>
          <a:p>
            <a:pPr lvl="1"/>
            <a:r>
              <a:rPr lang="en-GB" dirty="0" smtClean="0"/>
              <a:t>“alias”: a friendly name for a WWN</a:t>
            </a:r>
          </a:p>
          <a:p>
            <a:pPr lvl="1"/>
            <a:r>
              <a:rPr lang="en-GB" dirty="0" smtClean="0"/>
              <a:t>license: </a:t>
            </a:r>
            <a:r>
              <a:rPr lang="en-GB" i="1" dirty="0" smtClean="0"/>
              <a:t>everything </a:t>
            </a:r>
            <a:r>
              <a:rPr lang="en-GB" dirty="0" smtClean="0"/>
              <a:t>is licensed!</a:t>
            </a:r>
          </a:p>
          <a:p>
            <a:r>
              <a:rPr lang="en-GB" dirty="0" smtClean="0"/>
              <a:t>FC: switches </a:t>
            </a:r>
            <a:r>
              <a:rPr lang="en-GB" dirty="0" err="1" smtClean="0"/>
              <a:t>v.s</a:t>
            </a:r>
            <a:r>
              <a:rPr lang="en-GB" dirty="0" smtClean="0"/>
              <a:t>.  ‘access gateways’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Linking storage and compute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ikhef-PDP-presentation-new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 properties</tns:defaultPropertyEditorNamespace>
</tns:customPropertyEditors>
</file>

<file path=customXml/itemProps1.xml><?xml version="1.0" encoding="utf-8"?>
<ds:datastoreItem xmlns:ds="http://schemas.openxmlformats.org/officeDocument/2006/customXml" ds:itemID="{03338BC8-BBF3-4152-8114-248CD4A24091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Nikhef-PDP-presentation-new</Template>
  <TotalTime>1476</TotalTime>
  <Words>1323</Words>
  <Application>Microsoft Office PowerPoint</Application>
  <PresentationFormat>On-screen Show (4:3)</PresentationFormat>
  <Paragraphs>234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Gill Sans MT</vt:lpstr>
      <vt:lpstr>Wingdings 2</vt:lpstr>
      <vt:lpstr>Verdana</vt:lpstr>
      <vt:lpstr>Calibri</vt:lpstr>
      <vt:lpstr>Nikhef-PDP-presentation-new</vt:lpstr>
      <vt:lpstr>Getting Started with Sint &amp; Piet</vt:lpstr>
      <vt:lpstr>Elements of NDPF Service Cluster</vt:lpstr>
      <vt:lpstr>Storage</vt:lpstr>
      <vt:lpstr>Auto-tiering effect on used storage</vt:lpstr>
      <vt:lpstr>Slide 5</vt:lpstr>
      <vt:lpstr>Caveats</vt:lpstr>
      <vt:lpstr>LUNs for VM hosting</vt:lpstr>
      <vt:lpstr>Assigning LUNs to hosts</vt:lpstr>
      <vt:lpstr>Linking storage and compute</vt:lpstr>
      <vt:lpstr>Slide 10</vt:lpstr>
      <vt:lpstr>Staf and Schimmel</vt:lpstr>
      <vt:lpstr>Useful commands</vt:lpstr>
      <vt:lpstr>FC Configurations</vt:lpstr>
      <vt:lpstr>iSCSI – for Generics and more</vt:lpstr>
      <vt:lpstr>GSP Piet</vt:lpstr>
      <vt:lpstr>Recommended BIOS</vt:lpstr>
      <vt:lpstr>Ethernet Networking Piet</vt:lpstr>
      <vt:lpstr>Installation</vt:lpstr>
      <vt:lpstr>XenServer</vt:lpstr>
      <vt:lpstr>Pool Constraints</vt:lpstr>
      <vt:lpstr>XenCenter</vt:lpstr>
      <vt:lpstr>Slide 22</vt:lpstr>
      <vt:lpstr>AII VM provisioning</vt:lpstr>
      <vt:lpstr>Non-AII</vt:lpstr>
      <vt:lpstr>Tuning the VM and more</vt:lpstr>
      <vt:lpstr>About disks and images</vt:lpstr>
      <vt:lpstr>Finding your SR</vt:lpstr>
      <vt:lpstr>Import existing VM from EL5</vt:lpstr>
      <vt:lpstr>Backups and restore</vt:lpstr>
      <vt:lpstr>Oops</vt:lpstr>
      <vt:lpstr>En Nu Zelf ...</vt:lpstr>
    </vt:vector>
  </TitlesOfParts>
  <Company>Nikhef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davidg</dc:creator>
  <cp:lastModifiedBy>davidg</cp:lastModifiedBy>
  <cp:revision>17</cp:revision>
  <cp:lastPrinted>2010-12-15T16:14:10Z</cp:lastPrinted>
  <dcterms:created xsi:type="dcterms:W3CDTF">2012-04-02T13:14:33Z</dcterms:created>
  <dcterms:modified xsi:type="dcterms:W3CDTF">2012-04-03T13:50:35Z</dcterms:modified>
</cp:coreProperties>
</file>