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5" r:id="rId4"/>
    <p:sldId id="284" r:id="rId5"/>
    <p:sldId id="268" r:id="rId6"/>
    <p:sldId id="271" r:id="rId7"/>
    <p:sldId id="269" r:id="rId8"/>
    <p:sldId id="270" r:id="rId9"/>
    <p:sldId id="286" r:id="rId10"/>
    <p:sldId id="272" r:id="rId11"/>
    <p:sldId id="287" r:id="rId12"/>
    <p:sldId id="288" r:id="rId13"/>
    <p:sldId id="289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87048" autoAdjust="0"/>
  </p:normalViewPr>
  <p:slideViewPr>
    <p:cSldViewPr>
      <p:cViewPr varScale="1">
        <p:scale>
          <a:sx n="88" d="100"/>
          <a:sy n="88" d="100"/>
        </p:scale>
        <p:origin x="-85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EC6ACA8-5197-4CAC-88B6-F18BDDEE4780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8B887EB-D700-46F5-A996-0F6FEBE85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40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491DBB-0E6D-48B4-A808-38EDD1E2BA11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8F7A50-4485-41CC-9F08-BD190F2A7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29D83-B824-4257-86E4-1652D73524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5D5A-EB6C-47FD-920C-5ED68C2D2208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D522-A52E-41D6-BDB0-80864EF1B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0F70-0FAF-46CE-9ED3-5792C037F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AB85-6D1B-42A4-9F0C-013DF3395152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6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71A3-3682-47F9-80E4-6CAA2CA2A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17D8-BD0A-422E-BC83-C15CAD3AB341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6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64B7-98E7-4EEF-9A48-473330D3B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A182-2C25-4FCD-9924-285AF2677EC6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2014-10-16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Differentiating security for the LTOS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2FFC-E043-441E-BAC6-E52CFE45F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C19E-C4E9-4566-A51D-D228A8AFC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0ABD-24C0-42FA-BAD2-C93720F7D6AD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544E-0A68-4E6A-8422-F893DC80B124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39E3-F90A-4179-B922-8D56FBE5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9BF3-B8A9-452E-A5D6-3D55F23B2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812F-3FF0-489D-B528-94D133F224D1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3993-907E-48FF-970B-95B1FEC7C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52B1-59FF-42CE-BD7E-70A0F20E3E99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1E39-0F5B-4E87-8132-B72B5221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6120-2402-4B57-8A93-4D9D93CDAD2D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A7BF-15BA-427B-A5E0-6FC4A523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7D97-867C-465F-919F-F3762B29805F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25C6F-5AA5-4F94-9ADA-BA3FFD71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C407-E508-404F-964E-5132D4938B6C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2A3C5-A4FE-4269-918E-86939722B2A9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3D6F0-0A6E-4C75-A609-5007BBB5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4CEE83-A9F9-47E2-BB50-4FF597CC0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7C874F-EEC4-4D00-A94E-AE08695B3487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  <p:sldLayoutId id="214748373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gridpma.org/twiki/edit/Main/LoAs?topicparent=Main.IGTFLoAGeneralisation;nowysiwyg=1" TargetMode="External"/><Relationship Id="rId2" Type="http://schemas.openxmlformats.org/officeDocument/2006/relationships/hyperlink" Target="https://wiki.eugridpma.org/twiki/edit/Main/LoA?topicparent=Main.IGTFLoAGeneralisation;nowysiwyg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eugridpma.org/Main/IGTFLoAGeneralis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eugridpma.org/Main/IGTFLoAGeneralis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Evolving Assurance – </a:t>
            </a:r>
            <a:br>
              <a:rPr lang="en-US" sz="4000" dirty="0" smtClean="0"/>
            </a:br>
            <a:r>
              <a:rPr lang="en-US" sz="4000" dirty="0" smtClean="0"/>
              <a:t>IGTF </a:t>
            </a:r>
            <a:r>
              <a:rPr lang="en-US" sz="4000" dirty="0" err="1" smtClean="0"/>
              <a:t>LoA</a:t>
            </a:r>
            <a:r>
              <a:rPr lang="en-US" sz="4000" dirty="0" smtClean="0"/>
              <a:t> </a:t>
            </a:r>
            <a:r>
              <a:rPr lang="en-US" sz="4000" dirty="0" err="1" smtClean="0"/>
              <a:t>generalisation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2108448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David </a:t>
            </a:r>
            <a:r>
              <a:rPr lang="en-US" i="1" dirty="0" err="1" smtClean="0"/>
              <a:t>Groep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5811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Interoperable Global Trust Federation IGTF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Documents at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http://</a:t>
            </a:r>
            <a:r>
              <a:rPr lang="en-US" b="1" dirty="0">
                <a:latin typeface="+mj-lt"/>
              </a:rPr>
              <a:t>wiki.eugridpma.org/Main/IGTFLoAGeneralisation</a:t>
            </a:r>
            <a:endParaRPr lang="en-US" b="1" dirty="0" smtClean="0">
              <a:latin typeface="+mj-lt"/>
            </a:endParaRPr>
          </a:p>
        </p:txBody>
      </p:sp>
      <p:pic>
        <p:nvPicPr>
          <p:cNvPr id="5122" name="Picture 2" descr="H:\Home\davidg\EUGridPMA\IGTF\IGTF-logos\IGTF_logo_noacro-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428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5"/>
          <a:stretch/>
        </p:blipFill>
        <p:spPr bwMode="auto">
          <a:xfrm>
            <a:off x="1619672" y="260648"/>
            <a:ext cx="6840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579"/>
            <a:ext cx="6115050" cy="46926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6134100" cy="4165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b="1" dirty="0"/>
              <a:t>section on incident response </a:t>
            </a:r>
            <a:r>
              <a:rPr lang="en-US" sz="2000" dirty="0"/>
              <a:t>(like sec 5.1 in IOTA) should </a:t>
            </a:r>
            <a:r>
              <a:rPr lang="en-US" sz="2000" dirty="0" smtClean="0"/>
              <a:t>also be </a:t>
            </a:r>
            <a:r>
              <a:rPr lang="en-US" sz="2000" dirty="0"/>
              <a:t>added to the Classic, MICS and SLCS profiles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MICS and SLCS, the line from IOTA needs to be</a:t>
            </a:r>
            <a:r>
              <a:rPr lang="en-US" sz="2000" b="1" dirty="0"/>
              <a:t> added to the </a:t>
            </a:r>
            <a:r>
              <a:rPr lang="en-US" sz="2000" b="1" dirty="0" smtClean="0"/>
              <a:t>profiles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"</a:t>
            </a:r>
            <a:r>
              <a:rPr lang="en-US" sz="2000" dirty="0"/>
              <a:t>The authority must not knowingly continue to rely on data from </a:t>
            </a:r>
            <a:r>
              <a:rPr lang="en-US" sz="2000" dirty="0" smtClean="0"/>
              <a:t>third </a:t>
            </a:r>
            <a:r>
              <a:rPr lang="en-US" sz="2000" dirty="0"/>
              <a:t>parties that provide inaccurate or fraudulent information. It </a:t>
            </a:r>
            <a:r>
              <a:rPr lang="en-US" sz="2000" dirty="0" smtClean="0"/>
              <a:t>is strongly </a:t>
            </a:r>
            <a:r>
              <a:rPr lang="en-US" sz="2000" dirty="0"/>
              <a:t>recommended that any third party on which the issuing authority </a:t>
            </a:r>
            <a:r>
              <a:rPr lang="en-US" sz="2000" dirty="0" smtClean="0"/>
              <a:t>relies </a:t>
            </a:r>
            <a:r>
              <a:rPr lang="en-US" sz="2000" dirty="0"/>
              <a:t>has an incident response capability and is willing to </a:t>
            </a:r>
            <a:r>
              <a:rPr lang="en-US" sz="2000" dirty="0" smtClean="0"/>
              <a:t>participate in </a:t>
            </a:r>
            <a:r>
              <a:rPr lang="en-US" sz="2000" dirty="0"/>
              <a:t>resolving such incidents"</a:t>
            </a:r>
          </a:p>
          <a:p>
            <a:r>
              <a:rPr lang="en-US" sz="2000" dirty="0" smtClean="0"/>
              <a:t>"</a:t>
            </a:r>
            <a:r>
              <a:rPr lang="en-US" sz="2000" dirty="0"/>
              <a:t>well documented" really means "</a:t>
            </a:r>
            <a:r>
              <a:rPr lang="en-US" sz="2000" dirty="0" smtClean="0"/>
              <a:t>well documented </a:t>
            </a:r>
            <a:r>
              <a:rPr lang="en-US" sz="2000" dirty="0"/>
              <a:t>and maintained"</a:t>
            </a:r>
          </a:p>
          <a:p>
            <a:r>
              <a:rPr lang="en-US" sz="2000" dirty="0" smtClean="0"/>
              <a:t>a </a:t>
            </a:r>
            <a:r>
              <a:rPr lang="en-US" sz="2000" b="1" dirty="0"/>
              <a:t>good description of the face-to-face requirements </a:t>
            </a:r>
            <a:r>
              <a:rPr lang="en-US" sz="2000" dirty="0"/>
              <a:t>(including the </a:t>
            </a:r>
            <a:r>
              <a:rPr lang="en-US" sz="2000" dirty="0" smtClean="0"/>
              <a:t>models </a:t>
            </a:r>
            <a:r>
              <a:rPr lang="en-US" sz="2000" dirty="0"/>
              <a:t>where it is supported by attestations by notary publics </a:t>
            </a:r>
            <a:r>
              <a:rPr lang="en-US" sz="2000" dirty="0" smtClean="0"/>
              <a:t>and video </a:t>
            </a:r>
            <a:r>
              <a:rPr lang="en-US" sz="2000" dirty="0" err="1"/>
              <a:t>conf</a:t>
            </a:r>
            <a:r>
              <a:rPr lang="en-US" sz="2000" dirty="0"/>
              <a:t>, for example) still needs to be </a:t>
            </a:r>
            <a:r>
              <a:rPr lang="en-US" sz="2000" dirty="0" smtClean="0"/>
              <a:t>written [now marked in yellow in </a:t>
            </a:r>
            <a:r>
              <a:rPr lang="en-US" sz="2000" smtClean="0"/>
              <a:t>the document]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34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i="1" dirty="0"/>
              <a:t>The </a:t>
            </a:r>
            <a:r>
              <a:rPr lang="en-US" i="1" dirty="0" err="1">
                <a:hlinkClick r:id="rId2" tooltip="LoA (this topic does not yet exist; you can create it)"/>
              </a:rPr>
              <a:t>LoA</a:t>
            </a:r>
            <a:r>
              <a:rPr lang="en-US" i="1" dirty="0"/>
              <a:t> generalization process aims to extract those elements from the IGTF APs that are of general value to the </a:t>
            </a:r>
            <a:r>
              <a:rPr lang="en-US" i="1" dirty="0" smtClean="0"/>
              <a:t>community. </a:t>
            </a:r>
          </a:p>
          <a:p>
            <a:pPr marL="82550" indent="0">
              <a:buNone/>
            </a:pPr>
            <a:r>
              <a:rPr lang="en-US" i="1" dirty="0" smtClean="0"/>
              <a:t>This is not </a:t>
            </a:r>
            <a:r>
              <a:rPr lang="en-US" i="1" dirty="0"/>
              <a:t>always </a:t>
            </a:r>
            <a:r>
              <a:rPr lang="en-US" i="1" dirty="0" smtClean="0"/>
              <a:t>clear </a:t>
            </a:r>
            <a:r>
              <a:rPr lang="en-US" i="1" dirty="0"/>
              <a:t>from the </a:t>
            </a:r>
            <a:r>
              <a:rPr lang="en-US" i="1" dirty="0" smtClean="0"/>
              <a:t>IGTF AP documents, </a:t>
            </a:r>
            <a:r>
              <a:rPr lang="en-US" i="1" dirty="0"/>
              <a:t>since they have </a:t>
            </a:r>
            <a:r>
              <a:rPr lang="en-US" i="1" dirty="0" err="1" smtClean="0">
                <a:hlinkClick r:id="rId2" tooltip="LoA (this topic does not yet exist; you can create it)"/>
              </a:rPr>
              <a:t>LoA</a:t>
            </a:r>
            <a:r>
              <a:rPr lang="en-US" i="1" dirty="0" smtClean="0"/>
              <a:t> </a:t>
            </a:r>
            <a:r>
              <a:rPr lang="en-US" i="1" dirty="0"/>
              <a:t>elements and </a:t>
            </a:r>
            <a:r>
              <a:rPr lang="en-US" i="1" dirty="0" smtClean="0"/>
              <a:t>implementation </a:t>
            </a:r>
            <a:r>
              <a:rPr lang="en-US" i="1" dirty="0"/>
              <a:t>requirements combined in a single document. </a:t>
            </a:r>
            <a:endParaRPr lang="en-US" i="1" dirty="0" smtClean="0"/>
          </a:p>
          <a:p>
            <a:pPr marL="82550" indent="0">
              <a:buNone/>
            </a:pPr>
            <a:r>
              <a:rPr lang="en-US" i="1" dirty="0" smtClean="0"/>
              <a:t>But </a:t>
            </a:r>
            <a:r>
              <a:rPr lang="en-US" i="1" dirty="0"/>
              <a:t>the APs, and now these </a:t>
            </a:r>
            <a:r>
              <a:rPr lang="en-US" i="1" dirty="0" err="1">
                <a:hlinkClick r:id="rId3" tooltip="LoAs (this topic does not yet exist; you can create it)"/>
              </a:rPr>
              <a:t>LoAs</a:t>
            </a:r>
            <a:r>
              <a:rPr lang="en-US" i="1" dirty="0"/>
              <a:t>, actually encode the consensus of acceptable levels for our major relying parties, and are designed such that they also balance the 'cost' or 'do-ability' of our identity providers.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94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IGTF building trust: an exercise in scaling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7812360" cy="452596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Accreditation process</a:t>
            </a:r>
          </a:p>
          <a:p>
            <a:pPr lvl="1"/>
            <a:r>
              <a:rPr lang="en-GB" dirty="0" smtClean="0"/>
              <a:t>Extensively documented </a:t>
            </a:r>
            <a:r>
              <a:rPr lang="en-GB" i="1" dirty="0" smtClean="0"/>
              <a:t>public </a:t>
            </a:r>
            <a:r>
              <a:rPr lang="en-GB" dirty="0" smtClean="0"/>
              <a:t>practices (CP/CPS, RFC3647)</a:t>
            </a:r>
          </a:p>
          <a:p>
            <a:pPr lvl="1"/>
            <a:r>
              <a:rPr lang="en-GB" dirty="0" smtClean="0"/>
              <a:t>Interviewing and scrutiny by peer group (the PMA)</a:t>
            </a:r>
          </a:p>
          <a:p>
            <a:pPr lvl="1"/>
            <a:r>
              <a:rPr lang="en-GB" dirty="0" smtClean="0"/>
              <a:t>Assessment against standards (</a:t>
            </a:r>
            <a:r>
              <a:rPr lang="en-GB" dirty="0" err="1" smtClean="0"/>
              <a:t>LoA</a:t>
            </a:r>
            <a:r>
              <a:rPr lang="en-GB" dirty="0" smtClean="0"/>
              <a:t> and APs)</a:t>
            </a:r>
          </a:p>
          <a:p>
            <a:pPr lvl="1"/>
            <a:r>
              <a:rPr lang="en-GB" dirty="0" smtClean="0"/>
              <a:t>Technical compliance checks (dependent on credential type)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Periodic, peer-reviewed, self-audits</a:t>
            </a:r>
          </a:p>
          <a:p>
            <a:pPr lvl="1"/>
            <a:r>
              <a:rPr lang="en-GB" dirty="0" smtClean="0"/>
              <a:t>Based on Authentication Profiles, standard reference: GFD169</a:t>
            </a:r>
          </a:p>
          <a:p>
            <a:pPr lvl="1"/>
            <a:r>
              <a:rPr lang="en-GB" dirty="0" smtClean="0"/>
              <a:t>inspired by APs, </a:t>
            </a:r>
            <a:r>
              <a:rPr lang="en-GB" dirty="0" err="1" smtClean="0"/>
              <a:t>LoA</a:t>
            </a:r>
            <a:r>
              <a:rPr lang="en-GB" dirty="0" smtClean="0"/>
              <a:t>, and NIST SP800-53/ISO:IEC 27002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Federated assessment methodology by region (IGTF)</a:t>
            </a:r>
          </a:p>
          <a:p>
            <a:pPr lvl="1"/>
            <a:r>
              <a:rPr lang="en-GB" dirty="0" smtClean="0"/>
              <a:t>keeps it scalable by ‘divide &amp; conquer’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6093297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https://www.eugridpma.org/guidelines/accreditation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sz="2400" dirty="0" smtClean="0">
                <a:hlinkClick r:id="rId2"/>
              </a:rPr>
              <a:t>http://wiki.eugridpma.org/Main/IGTFLoAGeneralisation</a:t>
            </a:r>
            <a:endParaRPr lang="en-US" sz="2400" dirty="0" smtClean="0"/>
          </a:p>
          <a:p>
            <a:r>
              <a:rPr lang="en-US" dirty="0" smtClean="0"/>
              <a:t>Federation of major Relying Parties (RPs) and identity providers that jointly agree on achievable and sufficient assurance</a:t>
            </a:r>
          </a:p>
          <a:p>
            <a:pPr lvl="1"/>
            <a:r>
              <a:rPr lang="en-US" dirty="0" smtClean="0"/>
              <a:t>RPs like PRACE, EGI, EUDAT, XSEDE, OSG, TERENA/ GÉANT, HPCI, … and many national representatives</a:t>
            </a:r>
          </a:p>
          <a:p>
            <a:pPr lvl="1"/>
            <a:r>
              <a:rPr lang="en-US" dirty="0" smtClean="0"/>
              <a:t>Identity providers, both from R&amp;E and beyond</a:t>
            </a:r>
          </a:p>
          <a:p>
            <a:r>
              <a:rPr lang="en-US" dirty="0" smtClean="0"/>
              <a:t>About 2-3 distinct levels (</a:t>
            </a:r>
            <a:r>
              <a:rPr lang="en-US" i="1" dirty="0" smtClean="0"/>
              <a:t>not </a:t>
            </a:r>
            <a:r>
              <a:rPr lang="en-US" dirty="0" smtClean="0"/>
              <a:t>the </a:t>
            </a:r>
            <a:r>
              <a:rPr lang="en-US" dirty="0" err="1" smtClean="0"/>
              <a:t>Kantara</a:t>
            </a:r>
            <a:r>
              <a:rPr lang="en-US" dirty="0" smtClean="0"/>
              <a:t> ones)</a:t>
            </a:r>
          </a:p>
          <a:p>
            <a:r>
              <a:rPr lang="en-US" dirty="0" smtClean="0"/>
              <a:t>And a R&amp;E ‘unique’ verification mechanism: </a:t>
            </a:r>
            <a:br>
              <a:rPr lang="en-US" dirty="0" smtClean="0"/>
            </a:br>
            <a:r>
              <a:rPr lang="en-US" dirty="0" smtClean="0"/>
              <a:t>peer reviewed and open documentation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</a:t>
            </a:r>
            <a:r>
              <a:rPr lang="en-US" dirty="0" err="1" smtClean="0"/>
              <a:t>LoA</a:t>
            </a:r>
            <a:r>
              <a:rPr lang="en-US" dirty="0" smtClean="0"/>
              <a:t> </a:t>
            </a:r>
            <a:r>
              <a:rPr lang="en-US" dirty="0" err="1" smtClean="0"/>
              <a:t>Generalisation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IGTF Trust Structure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9632" y="1268760"/>
            <a:ext cx="7704981" cy="49685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Common criteria and model</a:t>
            </a:r>
          </a:p>
          <a:p>
            <a:pPr lvl="1" eaLnBrk="1" hangingPunct="1">
              <a:defRPr/>
            </a:pPr>
            <a:r>
              <a:rPr lang="en-GB" dirty="0" smtClean="0"/>
              <a:t>globally unique and persistent identifier provisioning</a:t>
            </a:r>
          </a:p>
          <a:p>
            <a:pPr lvl="1" eaLnBrk="1" hangingPunct="1">
              <a:defRPr/>
            </a:pPr>
            <a:r>
              <a:rPr lang="en-GB" dirty="0" smtClean="0"/>
              <a:t>not fully normative, but based on </a:t>
            </a:r>
            <a:r>
              <a:rPr lang="en-GB" b="1" dirty="0" smtClean="0"/>
              <a:t>minimum requirements</a:t>
            </a:r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Trust is </a:t>
            </a:r>
            <a:r>
              <a:rPr lang="en-GB" b="1" dirty="0" smtClean="0">
                <a:solidFill>
                  <a:srgbClr val="002060"/>
                </a:solidFill>
              </a:rPr>
              <a:t>technology agnostic</a:t>
            </a:r>
          </a:p>
          <a:p>
            <a:pPr lvl="1" eaLnBrk="1" hangingPunct="1">
              <a:defRPr/>
            </a:pPr>
            <a:r>
              <a:rPr lang="en-GB" dirty="0" smtClean="0"/>
              <a:t>technology and assurance ‘profiles’ in the same trust fabric</a:t>
            </a:r>
          </a:p>
          <a:p>
            <a:pPr lvl="1" eaLnBrk="1" hangingPunct="1">
              <a:defRPr/>
            </a:pPr>
            <a:r>
              <a:rPr lang="en-GB" dirty="0" smtClean="0"/>
              <a:t>‘classic’	traditional public key infrastructure with </a:t>
            </a:r>
            <a:br>
              <a:rPr lang="en-GB" dirty="0" smtClean="0"/>
            </a:br>
            <a:r>
              <a:rPr lang="en-GB" dirty="0" smtClean="0"/>
              <a:t>		near-</a:t>
            </a:r>
            <a:r>
              <a:rPr lang="en-GB" dirty="0" err="1" smtClean="0"/>
              <a:t>realtime</a:t>
            </a:r>
            <a:r>
              <a:rPr lang="en-GB" dirty="0" smtClean="0"/>
              <a:t> identity betting</a:t>
            </a:r>
          </a:p>
          <a:p>
            <a:pPr lvl="1" eaLnBrk="1" hangingPunct="1">
              <a:defRPr/>
            </a:pPr>
            <a:r>
              <a:rPr lang="en-GB" dirty="0" smtClean="0"/>
              <a:t>‘MICS’	dynamic ID provisioning leveraging federations</a:t>
            </a:r>
          </a:p>
          <a:p>
            <a:pPr lvl="1" eaLnBrk="1" hangingPunct="1">
              <a:defRPr/>
            </a:pPr>
            <a:r>
              <a:rPr lang="en-GB" dirty="0" smtClean="0"/>
              <a:t>‘SLCS’	on-demand short-lived token generation</a:t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i="1" dirty="0" smtClean="0"/>
              <a:t>a basis for ‘arbitrary token’ services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‘IOTA’	collaborative assurance (Identifier-Only Trust)</a:t>
            </a:r>
            <a:r>
              <a:rPr lang="en-GB" i="1" dirty="0" smtClean="0">
                <a:solidFill>
                  <a:srgbClr val="002060"/>
                </a:solidFill>
              </a:rPr>
              <a:t/>
            </a:r>
            <a:br>
              <a:rPr lang="en-GB" i="1" dirty="0" smtClean="0">
                <a:solidFill>
                  <a:srgbClr val="002060"/>
                </a:solidFill>
              </a:rPr>
            </a:br>
            <a:endParaRPr lang="en-GB" b="1" i="1" dirty="0" smtClean="0">
              <a:solidFill>
                <a:srgbClr val="002060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043608" y="6581001"/>
            <a:ext cx="4450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chemeClr val="bg1"/>
                </a:solidFill>
              </a:rPr>
              <a:t>For your interest: IGTF Authentication Profiles http</a:t>
            </a:r>
            <a:r>
              <a:rPr lang="en-GB" altLang="en-US" sz="1200" dirty="0" smtClean="0">
                <a:solidFill>
                  <a:schemeClr val="bg1"/>
                </a:solidFill>
              </a:rPr>
              <a:t>://ww.igtf.net/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7990"/>
            <a:ext cx="140364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assurance levels – for different cases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58920"/>
              </p:ext>
            </p:extLst>
          </p:nvPr>
        </p:nvGraphicFramePr>
        <p:xfrm>
          <a:off x="0" y="887413"/>
          <a:ext cx="9144000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3" imgW="9354830" imgH="5470440" progId="Visio.Drawing.11">
                  <p:embed/>
                </p:oleObj>
              </mc:Choice>
              <mc:Fallback>
                <p:oleObj name="Visio" r:id="rId3" imgW="9354830" imgH="547044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7413"/>
                        <a:ext cx="9144000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5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US" dirty="0" smtClean="0"/>
              <a:t>IGTF ‘levels’ are useful classifying </a:t>
            </a:r>
            <a:r>
              <a:rPr lang="en-US" dirty="0" err="1" smtClean="0"/>
              <a:t>IdP</a:t>
            </a:r>
            <a:r>
              <a:rPr lang="en-US" dirty="0" smtClean="0"/>
              <a:t> assurance levels for distributed infrastructures</a:t>
            </a:r>
          </a:p>
          <a:p>
            <a:pPr lvl="1"/>
            <a:r>
              <a:rPr lang="en-US" dirty="0" smtClean="0"/>
              <a:t>There is not exactly a hierarchy (so we used opaque names)</a:t>
            </a:r>
          </a:p>
          <a:p>
            <a:pPr lvl="1"/>
            <a:r>
              <a:rPr lang="en-US" dirty="0" smtClean="0"/>
              <a:t>Is technology agnostic (PKI, SAML, </a:t>
            </a:r>
            <a:r>
              <a:rPr lang="en-US" dirty="0" err="1" smtClean="0"/>
              <a:t>OpenID</a:t>
            </a:r>
            <a:r>
              <a:rPr lang="en-US" dirty="0" smtClean="0"/>
              <a:t>/</a:t>
            </a:r>
            <a:r>
              <a:rPr lang="en-US" dirty="0" err="1" smtClean="0"/>
              <a:t>OAuth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wiki.eugridpma.org/Main/IGTFLoAGeneralisation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ASPEN, BIRCH, CEDAR, DOGWOOD</a:t>
            </a:r>
          </a:p>
          <a:p>
            <a:pPr lvl="1"/>
            <a:r>
              <a:rPr lang="en-US" dirty="0" smtClean="0"/>
              <a:t>Reflect trust level of SLCS, MICS, Classic, IOTA</a:t>
            </a:r>
          </a:p>
          <a:p>
            <a:pPr lvl="1"/>
            <a:r>
              <a:rPr lang="en-US" dirty="0" smtClean="0"/>
              <a:t>Many IdPs are actually ‘good enough’ (certainly for DOGWOOD), but just forget or are afraid to express their (usually rather good) practices!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LoA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US" sz="2400" i="1" dirty="0" smtClean="0"/>
              <a:t>ASPEN compensates for issuance-time only </a:t>
            </a:r>
            <a:r>
              <a:rPr lang="en-US" sz="2400" i="1" dirty="0" err="1" smtClean="0"/>
              <a:t>tracablity</a:t>
            </a:r>
            <a:r>
              <a:rPr lang="en-US" sz="2400" i="1" dirty="0" smtClean="0"/>
              <a:t> by limiting credential life time to approximately 11 days (1 million seconds)</a:t>
            </a:r>
          </a:p>
          <a:p>
            <a:r>
              <a:rPr lang="en-US" sz="2400" i="1" dirty="0" smtClean="0"/>
              <a:t>BIRCH and CIDER are materially equivalent – and may be merged – have extended </a:t>
            </a:r>
            <a:r>
              <a:rPr lang="en-US" sz="2400" i="1" dirty="0" err="1" smtClean="0"/>
              <a:t>tracability</a:t>
            </a:r>
            <a:r>
              <a:rPr lang="en-US" sz="2400" i="1" dirty="0" smtClean="0"/>
              <a:t>, and follow typical employment and study </a:t>
            </a:r>
            <a:r>
              <a:rPr lang="en-US" sz="2400" i="1" dirty="0" err="1" smtClean="0"/>
              <a:t>cylces</a:t>
            </a:r>
            <a:r>
              <a:rPr lang="en-US" sz="2400" i="1" dirty="0" smtClean="0"/>
              <a:t> with expected credential verification every year (400 days), </a:t>
            </a:r>
            <a:r>
              <a:rPr lang="en-US" sz="2400" i="1" dirty="0" err="1" smtClean="0"/>
              <a:t>e.g</a:t>
            </a:r>
            <a:r>
              <a:rPr lang="en-US" sz="2400" i="1" dirty="0" smtClean="0"/>
              <a:t> re-issuance or password aging</a:t>
            </a:r>
          </a:p>
          <a:p>
            <a:r>
              <a:rPr lang="en-US" sz="2400" i="1" dirty="0" smtClean="0"/>
              <a:t>DOGWOOD has issuance-time only assurance and provides very limited ID information – and really should be complemented by trusted attributes and assurance from complementary sources. It’s expected validity is up to 1 year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LoA</a:t>
            </a:r>
            <a:r>
              <a:rPr lang="en-US" dirty="0" smtClean="0"/>
              <a:t> Alignment &amp;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err="1" smtClean="0"/>
              <a:t>LoA</a:t>
            </a:r>
            <a:r>
              <a:rPr lang="en-US" sz="2400" dirty="0" smtClean="0"/>
              <a:t> to be useful, it needs to consider </a:t>
            </a:r>
            <a:br>
              <a:rPr lang="en-US" sz="2400" dirty="0" smtClean="0"/>
            </a:br>
            <a:r>
              <a:rPr lang="en-US" sz="2400" dirty="0" smtClean="0"/>
              <a:t>risk and e.g. incident response capability when all assertions are </a:t>
            </a:r>
            <a:r>
              <a:rPr lang="en-US" sz="2400" b="1" dirty="0" smtClean="0"/>
              <a:t>combined</a:t>
            </a:r>
            <a:r>
              <a:rPr lang="en-US" sz="2400" dirty="0" smtClean="0"/>
              <a:t> for a final </a:t>
            </a:r>
            <a:r>
              <a:rPr lang="en-US" sz="2400" dirty="0" err="1" smtClean="0"/>
              <a:t>AuthZ</a:t>
            </a:r>
            <a:r>
              <a:rPr lang="en-US" sz="2400" dirty="0" smtClean="0"/>
              <a:t> decision</a:t>
            </a:r>
            <a:endParaRPr lang="en-US" sz="2400" dirty="0"/>
          </a:p>
          <a:p>
            <a:pPr lvl="1"/>
            <a:r>
              <a:rPr lang="en-US" sz="2000" dirty="0" smtClean="0"/>
              <a:t>Any source of attributes has an </a:t>
            </a:r>
            <a:r>
              <a:rPr lang="en-US" sz="2000" dirty="0" err="1" smtClean="0"/>
              <a:t>LoA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(even if it is not yet expressed in readable form)</a:t>
            </a:r>
          </a:p>
          <a:p>
            <a:pPr lvl="1"/>
            <a:r>
              <a:rPr lang="en-US" sz="2000" dirty="0" smtClean="0"/>
              <a:t>The end-to-end system collaboratively needs to address risk: identifiers, attributes, resource data</a:t>
            </a:r>
          </a:p>
          <a:p>
            <a:pPr lvl="1"/>
            <a:r>
              <a:rPr lang="en-US" sz="2000" dirty="0" smtClean="0"/>
              <a:t>Example IGTF </a:t>
            </a:r>
            <a:r>
              <a:rPr lang="en-US" sz="2000" dirty="0" err="1" smtClean="0"/>
              <a:t>LoAs</a:t>
            </a:r>
            <a:r>
              <a:rPr lang="en-US" sz="2000" dirty="0" smtClean="0"/>
              <a:t>: The IGTF itself deals in identifiers, but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err="1" smtClean="0"/>
              <a:t>LoA</a:t>
            </a:r>
            <a:r>
              <a:rPr lang="en-US" sz="2000" dirty="0" smtClean="0"/>
              <a:t> framework could be applied to more attributes</a:t>
            </a:r>
          </a:p>
          <a:p>
            <a:r>
              <a:rPr lang="en-US" sz="2400" dirty="0" smtClean="0"/>
              <a:t>Decision based on attributes from multiple sources</a:t>
            </a:r>
          </a:p>
          <a:p>
            <a:pPr lvl="1"/>
            <a:r>
              <a:rPr lang="en-US" sz="2000" dirty="0" smtClean="0"/>
              <a:t>Need to make the </a:t>
            </a:r>
            <a:r>
              <a:rPr lang="en-US" sz="2000" dirty="0" err="1" smtClean="0"/>
              <a:t>LoA</a:t>
            </a:r>
            <a:r>
              <a:rPr lang="en-US" sz="2000" dirty="0" smtClean="0"/>
              <a:t> more ‘visible’ to </a:t>
            </a:r>
            <a:r>
              <a:rPr lang="en-US" sz="2000" dirty="0" err="1" smtClean="0"/>
              <a:t>authZ</a:t>
            </a:r>
            <a:r>
              <a:rPr lang="en-US" sz="2000" dirty="0" smtClean="0"/>
              <a:t> software</a:t>
            </a:r>
          </a:p>
          <a:p>
            <a:pPr lvl="1"/>
            <a:r>
              <a:rPr lang="en-US" sz="2000" dirty="0" smtClean="0"/>
              <a:t>But you should not just force higher </a:t>
            </a:r>
            <a:r>
              <a:rPr lang="en-US" sz="2000" dirty="0" err="1" smtClean="0"/>
              <a:t>LoA</a:t>
            </a:r>
            <a:r>
              <a:rPr lang="en-US" sz="2000" dirty="0" smtClean="0"/>
              <a:t> for all, but</a:t>
            </a:r>
          </a:p>
          <a:p>
            <a:pPr lvl="1"/>
            <a:r>
              <a:rPr lang="en-US" sz="2000" dirty="0" smtClean="0"/>
              <a:t>Allow for ‘collaborative’ assurance from many sources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err="1" smtClean="0"/>
              <a:t>LoA</a:t>
            </a:r>
            <a:r>
              <a:rPr lang="en-US" dirty="0" smtClean="0"/>
              <a:t>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367</TotalTime>
  <Words>566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Nikhef-PDP-presentation-new</vt:lpstr>
      <vt:lpstr>Visio</vt:lpstr>
      <vt:lpstr>Evolving Assurance –  IGTF LoA generalisation</vt:lpstr>
      <vt:lpstr>PowerPoint Presentation</vt:lpstr>
      <vt:lpstr>IGTF building trust: an exercise in scaling</vt:lpstr>
      <vt:lpstr>IGTF LoA Generalisation</vt:lpstr>
      <vt:lpstr>IGTF Trust Structure</vt:lpstr>
      <vt:lpstr>Different assurance levels – for different cases</vt:lpstr>
      <vt:lpstr>Generalised LoA</vt:lpstr>
      <vt:lpstr>LoA Alignment &amp; Comparison</vt:lpstr>
      <vt:lpstr>Making LoA useful</vt:lpstr>
      <vt:lpstr>PowerPoint Presentation</vt:lpstr>
      <vt:lpstr>PowerPoint Presentation</vt:lpstr>
      <vt:lpstr>Further work needed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Assurance  – but going where?</dc:title>
  <dc:creator>DavidG</dc:creator>
  <cp:lastModifiedBy>DavidG</cp:lastModifiedBy>
  <cp:revision>51</cp:revision>
  <cp:lastPrinted>2010-12-15T16:14:10Z</cp:lastPrinted>
  <dcterms:created xsi:type="dcterms:W3CDTF">2015-01-20T10:39:55Z</dcterms:created>
  <dcterms:modified xsi:type="dcterms:W3CDTF">2015-03-12T09:18:18Z</dcterms:modified>
</cp:coreProperties>
</file>