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2"/>
  </p:sldMasterIdLst>
  <p:notesMasterIdLst>
    <p:notesMasterId r:id="rId20"/>
  </p:notesMasterIdLst>
  <p:handoutMasterIdLst>
    <p:handoutMasterId r:id="rId21"/>
  </p:handoutMasterIdLst>
  <p:sldIdLst>
    <p:sldId id="256" r:id="rId3"/>
    <p:sldId id="257" r:id="rId4"/>
    <p:sldId id="263" r:id="rId5"/>
    <p:sldId id="264" r:id="rId6"/>
    <p:sldId id="285" r:id="rId7"/>
    <p:sldId id="259" r:id="rId8"/>
    <p:sldId id="260" r:id="rId9"/>
    <p:sldId id="284" r:id="rId10"/>
    <p:sldId id="268" r:id="rId11"/>
    <p:sldId id="270" r:id="rId12"/>
    <p:sldId id="266" r:id="rId13"/>
    <p:sldId id="272" r:id="rId14"/>
    <p:sldId id="276" r:id="rId15"/>
    <p:sldId id="277" r:id="rId16"/>
    <p:sldId id="278" r:id="rId17"/>
    <p:sldId id="279" r:id="rId18"/>
    <p:sldId id="283" r:id="rId19"/>
  </p:sldIdLst>
  <p:sldSz cx="9144000" cy="6858000" type="screen4x3"/>
  <p:notesSz cx="6797675" cy="99282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69" autoAdjust="0"/>
    <p:restoredTop sz="87048" autoAdjust="0"/>
  </p:normalViewPr>
  <p:slideViewPr>
    <p:cSldViewPr>
      <p:cViewPr varScale="1">
        <p:scale>
          <a:sx n="71" d="100"/>
          <a:sy n="71" d="100"/>
        </p:scale>
        <p:origin x="-605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>
                <a:cs typeface="+mn-cs"/>
              </a:defRPr>
            </a:lvl1pPr>
          </a:lstStyle>
          <a:p>
            <a:pPr>
              <a:defRPr/>
            </a:pPr>
            <a:fld id="{4EC6ACA8-5197-4CAC-88B6-F18BDDEE4780}" type="datetimeFigureOut">
              <a:rPr lang="en-GB"/>
              <a:pPr>
                <a:defRPr/>
              </a:pPr>
              <a:t>20/01/2015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>
                <a:cs typeface="+mn-cs"/>
              </a:defRPr>
            </a:lvl1pPr>
          </a:lstStyle>
          <a:p>
            <a:pPr>
              <a:defRPr/>
            </a:pPr>
            <a:fld id="{38B887EB-D700-46F5-A996-0F6FEBE8594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08403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A0491DBB-0E6D-48B4-A808-38EDD1E2BA11}" type="datetimeFigureOut">
              <a:rPr lang="en-US"/>
              <a:pPr>
                <a:defRPr/>
              </a:pPr>
              <a:t>1/20/2015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828F7A50-4485-41CC-9F08-BD190F2A75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441231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7D29D83-B824-4257-86E4-1652D73524B2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:\Home\davidg\Template\Logos\fom-mini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363" y="333375"/>
            <a:ext cx="504825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Placeholder 4" descr="pdpbw.wmf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463" y="841375"/>
            <a:ext cx="455612" cy="26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B95D5A-EB6C-47FD-920C-5ED68C2D2208}" type="datetimeFigureOut">
              <a:rPr lang="en-US"/>
              <a:pPr>
                <a:defRPr/>
              </a:pPr>
              <a:t>1/20/2015</a:t>
            </a:fld>
            <a:endParaRPr lang="en-US"/>
          </a:p>
        </p:txBody>
      </p:sp>
      <p:sp>
        <p:nvSpPr>
          <p:cNvPr id="7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C8D522-A52E-41D6-BDB0-80864EF1B5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3080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1538" y="274638"/>
            <a:ext cx="7862912" cy="1143000"/>
          </a:xfrm>
        </p:spPr>
        <p:txBody>
          <a:bodyPr/>
          <a:lstStyle>
            <a:lvl1pPr algn="ctr"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71538" y="1447800"/>
            <a:ext cx="7862912" cy="4800600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9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AA0F70-0FAF-46CE-9ED3-5792C037F4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Date Placeholder 2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83AB85-6D1B-42A4-9F0C-013DF3395152}" type="datetimeFigureOut">
              <a:rPr lang="en-US"/>
              <a:pPr>
                <a:defRPr/>
              </a:pPr>
              <a:t>1/20/2015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0679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9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C771A3-3682-47F9-80E4-6CAA2CA2A9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Date Placeholder 2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1E17D8-BD0A-422E-BC83-C15CAD3AB341}" type="datetimeFigureOut">
              <a:rPr lang="en-US"/>
              <a:pPr>
                <a:defRPr/>
              </a:pPr>
              <a:t>1/20/2015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39689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1538" y="274638"/>
            <a:ext cx="7862912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1538" y="1447800"/>
            <a:ext cx="7862912" cy="4800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9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A664B7-98E7-4EEF-9A48-473330D3B3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Date Placeholder 2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8DA182-2C25-4FCD-9924-285AF2677EC6}" type="datetimeFigureOut">
              <a:rPr lang="en-US"/>
              <a:pPr>
                <a:defRPr/>
              </a:pPr>
              <a:t>1/20/2015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80570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Footer Placeholder 9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18C19E-C4E9-4566-A51D-D228A8AFCA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Date Placeholder 2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D50ABD-24C0-42FA-BAD2-C93720F7D6AD}" type="datetimeFigureOut">
              <a:rPr lang="en-US"/>
              <a:pPr>
                <a:defRPr/>
              </a:pPr>
              <a:t>1/20/2015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12559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/>
        </p:nvSpPr>
        <p:spPr bwMode="invGray">
          <a:xfrm>
            <a:off x="2286000" y="285750"/>
            <a:ext cx="71438" cy="5715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Oval 8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1071538" y="274638"/>
            <a:ext cx="7862912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EC544E-0A68-4E6A-8422-F893DC80B124}" type="datetimeFigureOut">
              <a:rPr lang="en-US"/>
              <a:pPr>
                <a:defRPr/>
              </a:pPr>
              <a:t>1/20/2015</a:t>
            </a:fld>
            <a:endParaRPr lang="en-US"/>
          </a:p>
        </p:txBody>
      </p:sp>
      <p:sp>
        <p:nvSpPr>
          <p:cNvPr id="8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6A39E3-F90A-4179-B922-8D56FBE5F6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7287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1538" y="274320"/>
            <a:ext cx="7862150" cy="1143000"/>
          </a:xfrm>
        </p:spPr>
        <p:txBody>
          <a:bodyPr/>
          <a:lstStyle>
            <a:lvl1pPr algn="ctr"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71538" y="1524000"/>
            <a:ext cx="402167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2018" y="1524000"/>
            <a:ext cx="402167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349BF3-B8A9-452E-A5D6-3D55F23B25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Date Placeholder 2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7B812F-3FF0-489D-B528-94D133F224D1}" type="datetimeFigureOut">
              <a:rPr lang="en-US"/>
              <a:pPr>
                <a:defRPr/>
              </a:pPr>
              <a:t>1/20/2015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066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2938" y="328278"/>
            <a:ext cx="3637622" cy="640080"/>
          </a:xfrm>
          <a:noFill/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5049178" y="328278"/>
            <a:ext cx="3637622" cy="640080"/>
          </a:xfrm>
          <a:noFill/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1071538" y="969336"/>
            <a:ext cx="3637622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277778" y="969336"/>
            <a:ext cx="3637622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Footer Placeholder 9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2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ED3993-907E-48FF-970B-95B1FEC7C8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Date Placeholder 2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6052B1-59FF-42CE-BD7E-70A0F20E3E99}" type="datetimeFigureOut">
              <a:rPr lang="en-US"/>
              <a:pPr>
                <a:defRPr/>
              </a:pPr>
              <a:t>1/20/2015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6451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1538" y="274320"/>
            <a:ext cx="7862150" cy="1143000"/>
          </a:xfrm>
        </p:spPr>
        <p:txBody>
          <a:bodyPr/>
          <a:lstStyle>
            <a:lvl1pPr algn="ctr"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Footer Placeholder 9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2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691E39-0F5B-4E87-8132-B72B5221AB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Date Placeholder 2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C36120-2402-4B57-8A93-4D9D93CDAD2D}" type="datetimeFigureOut">
              <a:rPr lang="en-US"/>
              <a:pPr>
                <a:defRPr/>
              </a:pPr>
              <a:t>1/20/2015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91281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9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Slide Number Placeholder 2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27A7BF-15BA-427B-A5E0-6FC4A52354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C97D97-867C-465F-919F-F3762B29805F}" type="datetimeFigureOut">
              <a:rPr lang="en-US"/>
              <a:pPr>
                <a:defRPr/>
              </a:pPr>
              <a:t>1/20/2015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9454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1538" y="216778"/>
            <a:ext cx="3672047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071538" y="1406964"/>
            <a:ext cx="3672047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071538" y="2133600"/>
            <a:ext cx="7858180" cy="3992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725C6F-5AA5-4F94-9ADA-BA3FFD719B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Date Placeholder 2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A5C407-E508-404F-964E-5132D4938B6C}" type="datetimeFigureOut">
              <a:rPr lang="en-US"/>
              <a:pPr>
                <a:defRPr/>
              </a:pPr>
              <a:t>1/20/2015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26204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/>
          <p:nvPr/>
        </p:nvSpPr>
        <p:spPr>
          <a:xfrm>
            <a:off x="928694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>
            <a:extLst/>
          </a:lstStyle>
          <a:p>
            <a:pPr indent="-283464" fontAlgn="auto">
              <a:lnSpc>
                <a:spcPts val="3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US" sz="3200">
              <a:latin typeface="+mn-lt"/>
              <a:cs typeface="+mn-cs"/>
            </a:endParaRPr>
          </a:p>
        </p:txBody>
      </p:sp>
      <p:sp>
        <p:nvSpPr>
          <p:cNvPr id="7" name="Flowchart: Process 8"/>
          <p:cNvSpPr/>
          <p:nvPr/>
        </p:nvSpPr>
        <p:spPr>
          <a:xfrm rot="19468671">
            <a:off x="563563" y="954088"/>
            <a:ext cx="685800" cy="204787"/>
          </a:xfrm>
          <a:prstGeom prst="flowChartProcess">
            <a:avLst/>
          </a:prstGeom>
          <a:solidFill>
            <a:schemeClr val="accent3">
              <a:lumMod val="20000"/>
              <a:lumOff val="80000"/>
              <a:alpha val="27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Flowchart: Process 9"/>
          <p:cNvSpPr/>
          <p:nvPr/>
        </p:nvSpPr>
        <p:spPr>
          <a:xfrm rot="2103354" flipH="1">
            <a:off x="5143500" y="984250"/>
            <a:ext cx="649288" cy="204788"/>
          </a:xfrm>
          <a:prstGeom prst="flowChartProcess">
            <a:avLst/>
          </a:prstGeom>
          <a:solidFill>
            <a:schemeClr val="accent3">
              <a:lumMod val="20000"/>
              <a:lumOff val="80000"/>
              <a:alpha val="27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9" name="Flowchart: Process 10"/>
          <p:cNvSpPr/>
          <p:nvPr/>
        </p:nvSpPr>
        <p:spPr>
          <a:xfrm rot="21222350" flipH="1">
            <a:off x="2857500" y="5581650"/>
            <a:ext cx="649288" cy="204788"/>
          </a:xfrm>
          <a:prstGeom prst="flowChartProcess">
            <a:avLst/>
          </a:prstGeom>
          <a:solidFill>
            <a:schemeClr val="accent3">
              <a:lumMod val="20000"/>
              <a:lumOff val="80000"/>
              <a:alpha val="27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4894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4894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Content Placeholder 15"/>
          <p:cNvSpPr>
            <a:spLocks noGrp="1"/>
          </p:cNvSpPr>
          <p:nvPr>
            <p:ph sz="quarter" idx="13"/>
          </p:nvPr>
        </p:nvSpPr>
        <p:spPr>
          <a:xfrm>
            <a:off x="5929313" y="3429000"/>
            <a:ext cx="2714625" cy="2286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Date Placeholder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A82A3C5-A4FE-4269-918E-86939722B2A9}" type="datetimeFigureOut">
              <a:rPr lang="en-US"/>
              <a:pPr>
                <a:defRPr/>
              </a:pPr>
              <a:t>1/20/2015</a:t>
            </a:fld>
            <a:endParaRPr lang="en-US"/>
          </a:p>
        </p:txBody>
      </p:sp>
      <p:sp>
        <p:nvSpPr>
          <p:cNvPr id="11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2" name="Slide Number Placeholder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153D6F0-0A6E-4C75-A609-5007BBB5FA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6945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214313"/>
            <a:ext cx="9144000" cy="5857875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28" name="Text Placeholder 8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0" y="5072063"/>
            <a:ext cx="1562100" cy="1047750"/>
          </a:xfrm>
          <a:prstGeom prst="rect">
            <a:avLst/>
          </a:prstGeom>
          <a:noFill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rgbClr val="C00000"/>
                </a:solidFill>
                <a:latin typeface="+mn-lt"/>
                <a:cs typeface="+mn-cs"/>
              </a:rPr>
              <a:t>David Groep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rgbClr val="C00000"/>
                </a:solidFill>
                <a:latin typeface="+mn-lt"/>
                <a:cs typeface="+mn-cs"/>
              </a:rPr>
              <a:t>Nikhef</a:t>
            </a:r>
            <a:br>
              <a:rPr lang="en-US" sz="1200" dirty="0">
                <a:solidFill>
                  <a:srgbClr val="C00000"/>
                </a:solidFill>
                <a:latin typeface="+mn-lt"/>
                <a:cs typeface="+mn-cs"/>
              </a:rPr>
            </a:br>
            <a:r>
              <a:rPr lang="en-US" sz="1200" dirty="0">
                <a:solidFill>
                  <a:srgbClr val="C00000"/>
                </a:solidFill>
                <a:latin typeface="+mn-lt"/>
                <a:cs typeface="+mn-cs"/>
              </a:rPr>
              <a:t>Amsterdam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i="1" dirty="0">
                <a:solidFill>
                  <a:srgbClr val="C00000"/>
                </a:solidFill>
                <a:latin typeface="+mn-lt"/>
                <a:cs typeface="+mn-cs"/>
              </a:rPr>
              <a:t>PDP &amp; Grid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200" dirty="0">
              <a:solidFill>
                <a:srgbClr val="C00000"/>
              </a:solidFill>
              <a:latin typeface="+mn-lt"/>
              <a:cs typeface="+mn-cs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0" y="6072206"/>
            <a:ext cx="9144000" cy="785794"/>
          </a:xfrm>
          <a:prstGeom prst="rect">
            <a:avLst/>
          </a:prstGeom>
          <a:gradFill>
            <a:gsLst>
              <a:gs pos="0">
                <a:srgbClr val="FF0000">
                  <a:alpha val="79000"/>
                </a:srgbClr>
              </a:gs>
              <a:gs pos="50000">
                <a:srgbClr val="FF0000"/>
              </a:gs>
              <a:gs pos="100000">
                <a:srgbClr val="FF0000">
                  <a:alpha val="62000"/>
                </a:srgb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1033" name="Picture 12" descr="nikhef_logo.gif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" y="6215063"/>
            <a:ext cx="1008063" cy="490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Isosceles Triangle 12"/>
          <p:cNvSpPr/>
          <p:nvPr/>
        </p:nvSpPr>
        <p:spPr>
          <a:xfrm flipV="1">
            <a:off x="0" y="6072188"/>
            <a:ext cx="9144000" cy="428625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5626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b="0" i="0">
                <a:solidFill>
                  <a:schemeClr val="bg1"/>
                </a:solidFill>
                <a:effectLst/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61375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b="0" i="0">
                <a:solidFill>
                  <a:schemeClr val="bg1"/>
                </a:solidFill>
                <a:effectLst/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4F4CEE83-A9F9-47E2-BB50-4FF597CC0D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2928938" y="6305550"/>
            <a:ext cx="2633662" cy="476250"/>
          </a:xfrm>
          <a:prstGeom prst="rect">
            <a:avLst/>
          </a:prstGeom>
        </p:spPr>
        <p:txBody>
          <a:bodyPr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b="0" i="0">
                <a:solidFill>
                  <a:schemeClr val="bg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537C874F-EEC4-4D00-A94E-AE08695B3487}" type="datetimeFigureOut">
              <a:rPr lang="en-US"/>
              <a:pPr>
                <a:defRPr/>
              </a:pPr>
              <a:t>1/20/2015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69975" y="214313"/>
            <a:ext cx="73025" cy="5929312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" name="Oval 8"/>
          <p:cNvSpPr/>
          <p:nvPr/>
        </p:nvSpPr>
        <p:spPr>
          <a:xfrm>
            <a:off x="1012117" y="1344613"/>
            <a:ext cx="63500" cy="65087"/>
          </a:xfrm>
          <a:prstGeom prst="ellipse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8" name="Oval 7"/>
          <p:cNvSpPr/>
          <p:nvPr/>
        </p:nvSpPr>
        <p:spPr>
          <a:xfrm>
            <a:off x="928662" y="1566202"/>
            <a:ext cx="210312" cy="210312"/>
          </a:xfrm>
          <a:prstGeom prst="ellipse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9" name="Oval 8"/>
          <p:cNvSpPr/>
          <p:nvPr/>
        </p:nvSpPr>
        <p:spPr>
          <a:xfrm>
            <a:off x="1164517" y="1497013"/>
            <a:ext cx="63500" cy="65087"/>
          </a:xfrm>
          <a:prstGeom prst="ellipse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  <p:sldLayoutId id="2147483720" r:id="rId2"/>
    <p:sldLayoutId id="2147483730" r:id="rId3"/>
    <p:sldLayoutId id="2147483721" r:id="rId4"/>
    <p:sldLayoutId id="2147483722" r:id="rId5"/>
    <p:sldLayoutId id="2147483723" r:id="rId6"/>
    <p:sldLayoutId id="2147483724" r:id="rId7"/>
    <p:sldLayoutId id="2147483725" r:id="rId8"/>
    <p:sldLayoutId id="2147483731" r:id="rId9"/>
    <p:sldLayoutId id="2147483726" r:id="rId10"/>
    <p:sldLayoutId id="2147483727" r:id="rId11"/>
    <p:sldLayoutId id="2147483728" r:id="rId12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9pPr>
      <a:extLst/>
    </p:titleStyle>
    <p:bodyStyle>
      <a:lvl1pPr marL="365125" indent="-282575" algn="l" rtl="0" eaLnBrk="1" fontAlgn="base" hangingPunct="1">
        <a:spcBef>
          <a:spcPts val="600"/>
        </a:spcBef>
        <a:spcAft>
          <a:spcPct val="0"/>
        </a:spcAft>
        <a:buClr>
          <a:srgbClr val="FF0000"/>
        </a:buClr>
        <a:buSzPct val="80000"/>
        <a:buFont typeface="Wingdings 2" pitchFamily="18" charset="2"/>
        <a:buChar char="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eaLnBrk="1" fontAlgn="base" hangingPunct="1">
        <a:spcBef>
          <a:spcPts val="550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eaLnBrk="1" fontAlgn="base" hangingPunct="1">
        <a:spcBef>
          <a:spcPct val="20000"/>
        </a:spcBef>
        <a:spcAft>
          <a:spcPct val="0"/>
        </a:spcAft>
        <a:buClr>
          <a:srgbClr val="C32D2E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eaLnBrk="1" fontAlgn="base" hangingPunct="1">
        <a:spcBef>
          <a:spcPct val="20000"/>
        </a:spcBef>
        <a:spcAft>
          <a:spcPct val="0"/>
        </a:spcAft>
        <a:buClr>
          <a:srgbClr val="84AA33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wmf"/><Relationship Id="rId4" Type="http://schemas.openxmlformats.org/officeDocument/2006/relationships/image" Target="../media/image7.gi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iki.eugridpma.org/Main/IGTFLoAGeneralisation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2.wmf"/><Relationship Id="rId4" Type="http://schemas.openxmlformats.org/officeDocument/2006/relationships/image" Target="../media/image11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iki.eugridpma.org/Main/IGTFLoAGeneralisation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1925" y="360363"/>
            <a:ext cx="7407275" cy="1471612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4000" dirty="0" smtClean="0"/>
              <a:t>Evolving Assurance </a:t>
            </a:r>
            <a:r>
              <a:rPr lang="en-US" sz="4000" dirty="0" smtClean="0"/>
              <a:t>– going </a:t>
            </a:r>
            <a:r>
              <a:rPr lang="en-US" sz="4000" dirty="0" smtClean="0"/>
              <a:t>where?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31925" y="1849438"/>
            <a:ext cx="7407275" cy="1752600"/>
          </a:xfrm>
        </p:spPr>
        <p:txBody>
          <a:bodyPr/>
          <a:lstStyle/>
          <a:p>
            <a:pPr>
              <a:defRPr/>
            </a:pPr>
            <a:r>
              <a:rPr lang="en-US" i="1" dirty="0" smtClean="0"/>
              <a:t>Collaborative, distributed, and generalized assurance beyond just </a:t>
            </a:r>
            <a:r>
              <a:rPr lang="en-US" i="1" dirty="0" smtClean="0"/>
              <a:t>identity authentication</a:t>
            </a:r>
            <a:endParaRPr lang="en-US" i="1" dirty="0" smtClean="0"/>
          </a:p>
          <a:p>
            <a:pPr>
              <a:defRPr/>
            </a:pPr>
            <a:r>
              <a:rPr lang="en-US" i="1" dirty="0" smtClean="0"/>
              <a:t>– </a:t>
            </a:r>
            <a:endParaRPr lang="en-US" i="1" dirty="0" smtClean="0"/>
          </a:p>
          <a:p>
            <a:pPr>
              <a:defRPr/>
            </a:pPr>
            <a:r>
              <a:rPr lang="en-US" i="1" dirty="0" smtClean="0"/>
              <a:t>IGTF Generalized </a:t>
            </a:r>
            <a:r>
              <a:rPr lang="en-US" i="1" dirty="0" err="1" smtClean="0"/>
              <a:t>LoA</a:t>
            </a:r>
            <a:r>
              <a:rPr lang="en-US" i="1" dirty="0" smtClean="0"/>
              <a:t>, … and </a:t>
            </a:r>
            <a:r>
              <a:rPr lang="en-US" i="1" dirty="0" smtClean="0"/>
              <a:t>AARC!</a:t>
            </a:r>
            <a:endParaRPr lang="en-US" i="1" dirty="0"/>
          </a:p>
        </p:txBody>
      </p:sp>
      <p:sp>
        <p:nvSpPr>
          <p:cNvPr id="4" name="TextBox 3"/>
          <p:cNvSpPr txBox="1"/>
          <p:nvPr/>
        </p:nvSpPr>
        <p:spPr>
          <a:xfrm>
            <a:off x="1619672" y="4581128"/>
            <a:ext cx="7200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+mj-lt"/>
              </a:rPr>
              <a:t>With inputs from: </a:t>
            </a:r>
            <a:br>
              <a:rPr lang="en-US" dirty="0" smtClean="0">
                <a:latin typeface="+mj-lt"/>
              </a:rPr>
            </a:br>
            <a:r>
              <a:rPr lang="en-US" dirty="0" smtClean="0">
                <a:latin typeface="+mj-lt"/>
              </a:rPr>
              <a:t>Interoperable Global Trust Federation IGTF</a:t>
            </a:r>
            <a:br>
              <a:rPr lang="en-US" dirty="0" smtClean="0">
                <a:latin typeface="+mj-lt"/>
              </a:rPr>
            </a:br>
            <a:r>
              <a:rPr lang="en-US" dirty="0" smtClean="0">
                <a:latin typeface="+mj-lt"/>
              </a:rPr>
              <a:t>AARC – coordinated by the GEANT Association/TERENA</a:t>
            </a:r>
          </a:p>
          <a:p>
            <a:r>
              <a:rPr lang="en-US" dirty="0" smtClean="0">
                <a:latin typeface="+mj-lt"/>
              </a:rPr>
              <a:t>EGI SPG</a:t>
            </a:r>
          </a:p>
        </p:txBody>
      </p:sp>
      <p:pic>
        <p:nvPicPr>
          <p:cNvPr id="5122" name="Picture 2" descr="H:\Home\davidg\EUGridPMA\IGTF\IGTF-logos\IGTF_logo_noacro-150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4725144"/>
            <a:ext cx="1428750" cy="542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3" name="Picture 3" descr="H:\Home\davidg\Template\Logos\terena-new-small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20133" y="5332917"/>
            <a:ext cx="616363" cy="616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H:\Home\davidg\Template\Logos\EGI-logo-large01-transp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5410952"/>
            <a:ext cx="616209" cy="466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100" y="1447800"/>
            <a:ext cx="7708900" cy="4800600"/>
          </a:xfrm>
        </p:spPr>
        <p:txBody>
          <a:bodyPr/>
          <a:lstStyle/>
          <a:p>
            <a:r>
              <a:rPr lang="en-US" dirty="0" smtClean="0"/>
              <a:t>IGTF ‘levels’ are useful classifying </a:t>
            </a:r>
            <a:r>
              <a:rPr lang="en-US" dirty="0" err="1" smtClean="0"/>
              <a:t>IdP</a:t>
            </a:r>
            <a:r>
              <a:rPr lang="en-US" dirty="0" smtClean="0"/>
              <a:t> assurance levels for distributed infrastructures</a:t>
            </a:r>
          </a:p>
          <a:p>
            <a:pPr lvl="1"/>
            <a:r>
              <a:rPr lang="en-US" dirty="0" smtClean="0"/>
              <a:t>There is not exactly a hierarchy (so we used opaque names)</a:t>
            </a:r>
          </a:p>
          <a:p>
            <a:pPr lvl="1"/>
            <a:r>
              <a:rPr lang="en-US" dirty="0" smtClean="0"/>
              <a:t>Is </a:t>
            </a:r>
            <a:r>
              <a:rPr lang="en-US" b="1" dirty="0" smtClean="0"/>
              <a:t>technology agnostic </a:t>
            </a:r>
            <a:r>
              <a:rPr lang="en-US" dirty="0" smtClean="0"/>
              <a:t>(PKI, SAML, </a:t>
            </a:r>
            <a:r>
              <a:rPr lang="en-US" dirty="0" err="1" smtClean="0"/>
              <a:t>OpenID</a:t>
            </a:r>
            <a:r>
              <a:rPr lang="en-US" dirty="0" smtClean="0"/>
              <a:t>/</a:t>
            </a:r>
            <a:r>
              <a:rPr lang="en-US" dirty="0" err="1" smtClean="0"/>
              <a:t>OAuth</a:t>
            </a:r>
            <a:r>
              <a:rPr lang="en-US" dirty="0" smtClean="0"/>
              <a:t>)</a:t>
            </a:r>
          </a:p>
          <a:p>
            <a:pPr marL="82550" indent="0">
              <a:buNone/>
            </a:pPr>
            <a:r>
              <a:rPr lang="en-US" sz="2200" b="1" dirty="0">
                <a:solidFill>
                  <a:srgbClr val="800000"/>
                </a:solidFill>
                <a:hlinkClick r:id="rId2"/>
              </a:rPr>
              <a:t>http://</a:t>
            </a:r>
            <a:r>
              <a:rPr lang="en-US" sz="2200" b="1" dirty="0" smtClean="0">
                <a:solidFill>
                  <a:srgbClr val="800000"/>
                </a:solidFill>
                <a:hlinkClick r:id="rId2"/>
              </a:rPr>
              <a:t>wiki.eugridpma.org/Main/IGTFLoAGeneralisation</a:t>
            </a:r>
            <a:r>
              <a:rPr lang="en-US" sz="2200" b="1" dirty="0" smtClean="0">
                <a:solidFill>
                  <a:srgbClr val="800000"/>
                </a:solidFill>
              </a:rPr>
              <a:t> </a:t>
            </a:r>
          </a:p>
          <a:p>
            <a:pPr lvl="1"/>
            <a:r>
              <a:rPr lang="en-US" dirty="0" smtClean="0"/>
              <a:t>ASPEN, BIRCH, CEDAR, DOGWOOD</a:t>
            </a:r>
          </a:p>
          <a:p>
            <a:pPr lvl="1"/>
            <a:r>
              <a:rPr lang="en-US" dirty="0" smtClean="0"/>
              <a:t>Reflect trust level of SLCS, MICS, Classic, IOTA</a:t>
            </a:r>
          </a:p>
          <a:p>
            <a:pPr lvl="1"/>
            <a:r>
              <a:rPr lang="en-US" dirty="0" smtClean="0"/>
              <a:t>Many IdPs are actually ‘good enough’ (certainly for DOGWOOD), but just forget or are afraid to express their (usually rather good) practices!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Generalised</a:t>
            </a:r>
            <a:r>
              <a:rPr lang="en-US" dirty="0" smtClean="0"/>
              <a:t> </a:t>
            </a:r>
            <a:r>
              <a:rPr lang="en-US" dirty="0" err="1" smtClean="0"/>
              <a:t>LoA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17313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435100" y="1772816"/>
            <a:ext cx="7601396" cy="4475584"/>
          </a:xfrm>
        </p:spPr>
        <p:txBody>
          <a:bodyPr/>
          <a:lstStyle/>
          <a:p>
            <a:pPr marL="82550" indent="0">
              <a:buNone/>
            </a:pPr>
            <a:r>
              <a:rPr lang="en-US" sz="2400" dirty="0" smtClean="0">
                <a:solidFill>
                  <a:srgbClr val="800000"/>
                </a:solidFill>
              </a:rPr>
              <a:t>The future is bringin</a:t>
            </a:r>
            <a:r>
              <a:rPr lang="en-US" sz="2400" dirty="0" smtClean="0">
                <a:solidFill>
                  <a:srgbClr val="800000"/>
                </a:solidFill>
              </a:rPr>
              <a:t>g us attributes from many sources</a:t>
            </a:r>
          </a:p>
          <a:p>
            <a:r>
              <a:rPr lang="en-US" sz="2400" dirty="0" smtClean="0"/>
              <a:t>identifiers from R&amp;E or external providers</a:t>
            </a:r>
          </a:p>
          <a:p>
            <a:r>
              <a:rPr lang="en-US" sz="2400" dirty="0" smtClean="0"/>
              <a:t>Attributes on community membership</a:t>
            </a:r>
          </a:p>
          <a:p>
            <a:r>
              <a:rPr lang="en-US" sz="2400" dirty="0" smtClean="0"/>
              <a:t>Eligibility attributes, </a:t>
            </a:r>
            <a:r>
              <a:rPr lang="en-US" sz="2400" dirty="0" smtClean="0"/>
              <a:t>social attributes, …</a:t>
            </a:r>
            <a:endParaRPr lang="en-US" sz="2400" dirty="0" smtClean="0"/>
          </a:p>
          <a:p>
            <a:pPr marL="82550" indent="0">
              <a:buNone/>
            </a:pPr>
            <a:r>
              <a:rPr lang="en-US" sz="2400" dirty="0" smtClean="0">
                <a:solidFill>
                  <a:srgbClr val="800000"/>
                </a:solidFill>
              </a:rPr>
              <a:t>There </a:t>
            </a:r>
            <a:r>
              <a:rPr lang="en-US" sz="2400" dirty="0" smtClean="0">
                <a:solidFill>
                  <a:srgbClr val="800000"/>
                </a:solidFill>
              </a:rPr>
              <a:t>are many, and quick, technical developments</a:t>
            </a:r>
            <a:endParaRPr lang="en-US" sz="2400" dirty="0" smtClean="0">
              <a:solidFill>
                <a:srgbClr val="800000"/>
              </a:solidFill>
            </a:endParaRPr>
          </a:p>
          <a:p>
            <a:r>
              <a:rPr lang="en-US" sz="2400" dirty="0" err="1" smtClean="0"/>
              <a:t>OpenConext</a:t>
            </a:r>
            <a:r>
              <a:rPr lang="en-US" sz="2400" dirty="0" smtClean="0"/>
              <a:t>, </a:t>
            </a:r>
            <a:r>
              <a:rPr lang="en-US" sz="2400" dirty="0" smtClean="0"/>
              <a:t>Grouper</a:t>
            </a:r>
            <a:r>
              <a:rPr lang="en-US" sz="2400" dirty="0" smtClean="0"/>
              <a:t>, </a:t>
            </a:r>
            <a:r>
              <a:rPr lang="en-US" sz="2400" dirty="0" smtClean="0"/>
              <a:t>PERUN</a:t>
            </a:r>
            <a:r>
              <a:rPr lang="en-US" sz="2400" dirty="0" smtClean="0"/>
              <a:t>, </a:t>
            </a:r>
            <a:r>
              <a:rPr lang="en-US" sz="2400" dirty="0" smtClean="0"/>
              <a:t>VOMS</a:t>
            </a:r>
            <a:r>
              <a:rPr lang="en-US" sz="2400" dirty="0" smtClean="0"/>
              <a:t>, </a:t>
            </a:r>
            <a:r>
              <a:rPr lang="en-US" sz="2400" dirty="0" smtClean="0"/>
              <a:t>HEXAA</a:t>
            </a:r>
            <a:r>
              <a:rPr lang="en-US" sz="2400" dirty="0" smtClean="0"/>
              <a:t>, </a:t>
            </a:r>
            <a:r>
              <a:rPr lang="en-US" sz="2400" dirty="0" smtClean="0"/>
              <a:t>…</a:t>
            </a:r>
          </a:p>
          <a:p>
            <a:pPr marL="82550" indent="0">
              <a:buNone/>
            </a:pPr>
            <a:r>
              <a:rPr lang="en-US" sz="2400" dirty="0" smtClean="0">
                <a:solidFill>
                  <a:srgbClr val="800000"/>
                </a:solidFill>
              </a:rPr>
              <a:t>But </a:t>
            </a:r>
            <a:r>
              <a:rPr lang="en-US" sz="2400" dirty="0" smtClean="0">
                <a:solidFill>
                  <a:srgbClr val="800000"/>
                </a:solidFill>
              </a:rPr>
              <a:t>there’s no </a:t>
            </a:r>
            <a:r>
              <a:rPr lang="en-US" sz="2400" dirty="0" smtClean="0">
                <a:solidFill>
                  <a:srgbClr val="800000"/>
                </a:solidFill>
              </a:rPr>
              <a:t>(assurance level) collation mechanism yet … </a:t>
            </a:r>
          </a:p>
          <a:p>
            <a:r>
              <a:rPr lang="en-US" sz="2400" i="1" dirty="0" smtClean="0"/>
              <a:t>How to compose policies?</a:t>
            </a:r>
          </a:p>
          <a:p>
            <a:r>
              <a:rPr lang="en-US" sz="2400" i="1" dirty="0" smtClean="0"/>
              <a:t>How to assemble attributes with distinct </a:t>
            </a:r>
            <a:r>
              <a:rPr lang="en-US" sz="2400" i="1" dirty="0" err="1" smtClean="0"/>
              <a:t>LoAs</a:t>
            </a:r>
            <a:r>
              <a:rPr lang="en-US" sz="2400" i="1" dirty="0" smtClean="0"/>
              <a:t>?</a:t>
            </a:r>
          </a:p>
          <a:p>
            <a:pPr marL="82550" indent="0">
              <a:buNone/>
            </a:pPr>
            <a:r>
              <a:rPr lang="en-US" sz="2400" i="1" dirty="0" smtClean="0"/>
              <a:t>…</a:t>
            </a:r>
            <a:r>
              <a:rPr lang="en-US" sz="2400" dirty="0" smtClean="0"/>
              <a:t> </a:t>
            </a:r>
            <a:r>
              <a:rPr lang="en-US" sz="2400" dirty="0" smtClean="0"/>
              <a:t>nor is there a framework to interpret it</a:t>
            </a:r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Coming soon to a theatre near you: Compositional attributes </a:t>
            </a:r>
            <a:r>
              <a:rPr lang="en-US" dirty="0" smtClean="0"/>
              <a:t>&amp; </a:t>
            </a:r>
            <a:r>
              <a:rPr lang="en-US" dirty="0" err="1" smtClean="0"/>
              <a:t>LoA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43099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For </a:t>
            </a:r>
            <a:r>
              <a:rPr lang="en-US" sz="2400" dirty="0" err="1" smtClean="0"/>
              <a:t>LoA</a:t>
            </a:r>
            <a:r>
              <a:rPr lang="en-US" sz="2400" dirty="0" smtClean="0"/>
              <a:t> to be useful, it needs to consider </a:t>
            </a:r>
            <a:br>
              <a:rPr lang="en-US" sz="2400" dirty="0" smtClean="0"/>
            </a:br>
            <a:r>
              <a:rPr lang="en-US" sz="2400" dirty="0" smtClean="0"/>
              <a:t>risk and e.g. incident response capability when all assertions are </a:t>
            </a:r>
            <a:r>
              <a:rPr lang="en-US" sz="2400" b="1" dirty="0" smtClean="0"/>
              <a:t>combined</a:t>
            </a:r>
            <a:r>
              <a:rPr lang="en-US" sz="2400" dirty="0" smtClean="0"/>
              <a:t> for a final </a:t>
            </a:r>
            <a:r>
              <a:rPr lang="en-US" sz="2400" dirty="0" err="1" smtClean="0"/>
              <a:t>AuthZ</a:t>
            </a:r>
            <a:r>
              <a:rPr lang="en-US" sz="2400" dirty="0" smtClean="0"/>
              <a:t> decision</a:t>
            </a:r>
            <a:endParaRPr lang="en-US" sz="2400" dirty="0"/>
          </a:p>
          <a:p>
            <a:pPr lvl="1"/>
            <a:r>
              <a:rPr lang="en-US" sz="2000" dirty="0" smtClean="0"/>
              <a:t>Any source of attributes has an </a:t>
            </a:r>
            <a:r>
              <a:rPr lang="en-US" sz="2000" dirty="0" err="1" smtClean="0"/>
              <a:t>LoA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 smtClean="0"/>
              <a:t>(even if it is not yet expressed in readable form)</a:t>
            </a:r>
          </a:p>
          <a:p>
            <a:pPr lvl="1"/>
            <a:r>
              <a:rPr lang="en-US" sz="2000" dirty="0" smtClean="0"/>
              <a:t>The end-to-end system collaboratively needs to address risk: identifiers, attributes, resource data</a:t>
            </a:r>
          </a:p>
          <a:p>
            <a:pPr lvl="1"/>
            <a:r>
              <a:rPr lang="en-US" sz="2000" dirty="0" smtClean="0"/>
              <a:t>Example IGTF </a:t>
            </a:r>
            <a:r>
              <a:rPr lang="en-US" sz="2000" dirty="0" err="1" smtClean="0"/>
              <a:t>LoAs</a:t>
            </a:r>
            <a:r>
              <a:rPr lang="en-US" sz="2000" dirty="0" smtClean="0"/>
              <a:t>: The IGTF itself deals in identifiers, but </a:t>
            </a:r>
            <a:br>
              <a:rPr lang="en-US" sz="2000" dirty="0" smtClean="0"/>
            </a:br>
            <a:r>
              <a:rPr lang="en-US" sz="2000" dirty="0" smtClean="0"/>
              <a:t>the </a:t>
            </a:r>
            <a:r>
              <a:rPr lang="en-US" sz="2000" dirty="0" err="1" smtClean="0"/>
              <a:t>LoA</a:t>
            </a:r>
            <a:r>
              <a:rPr lang="en-US" sz="2000" dirty="0" smtClean="0"/>
              <a:t> framework could be applied to more attributes</a:t>
            </a:r>
          </a:p>
          <a:p>
            <a:r>
              <a:rPr lang="en-US" sz="2400" dirty="0" smtClean="0"/>
              <a:t>Decision based on attributes from multiple sources</a:t>
            </a:r>
          </a:p>
          <a:p>
            <a:pPr lvl="1"/>
            <a:r>
              <a:rPr lang="en-US" sz="2000" dirty="0" smtClean="0"/>
              <a:t>Need to make the </a:t>
            </a:r>
            <a:r>
              <a:rPr lang="en-US" sz="2000" dirty="0" err="1" smtClean="0"/>
              <a:t>LoA</a:t>
            </a:r>
            <a:r>
              <a:rPr lang="en-US" sz="2000" dirty="0" smtClean="0"/>
              <a:t> more ‘visible’ to </a:t>
            </a:r>
            <a:r>
              <a:rPr lang="en-US" sz="2000" dirty="0" err="1" smtClean="0"/>
              <a:t>authZ</a:t>
            </a:r>
            <a:r>
              <a:rPr lang="en-US" sz="2000" dirty="0" smtClean="0"/>
              <a:t> software</a:t>
            </a:r>
          </a:p>
          <a:p>
            <a:pPr lvl="1"/>
            <a:r>
              <a:rPr lang="en-US" sz="2000" dirty="0" smtClean="0"/>
              <a:t>But you should not just force higher </a:t>
            </a:r>
            <a:r>
              <a:rPr lang="en-US" sz="2000" dirty="0" err="1" smtClean="0"/>
              <a:t>LoA</a:t>
            </a:r>
            <a:r>
              <a:rPr lang="en-US" sz="2000" dirty="0" smtClean="0"/>
              <a:t> for all, but</a:t>
            </a:r>
          </a:p>
          <a:p>
            <a:pPr lvl="1"/>
            <a:r>
              <a:rPr lang="en-US" sz="2000" dirty="0" smtClean="0"/>
              <a:t>Allow for ‘collaborative’ assurance from many sources</a:t>
            </a:r>
            <a:endParaRPr lang="en-US" sz="2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Making </a:t>
            </a:r>
            <a:r>
              <a:rPr lang="en-US" dirty="0" err="1" smtClean="0"/>
              <a:t>LoA</a:t>
            </a:r>
            <a:r>
              <a:rPr lang="en-US" dirty="0" smtClean="0"/>
              <a:t> useful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53071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Authentication and Authorization for </a:t>
            </a:r>
            <a:br>
              <a:rPr lang="en-US" dirty="0" smtClean="0"/>
            </a:br>
            <a:r>
              <a:rPr lang="en-US" dirty="0" smtClean="0"/>
              <a:t>Research Collaborations</a:t>
            </a:r>
          </a:p>
          <a:p>
            <a:r>
              <a:rPr lang="en-US" b="1" dirty="0" smtClean="0"/>
              <a:t>AARC</a:t>
            </a:r>
            <a:endParaRPr lang="en-US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Expanding the work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22839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On the technical side</a:t>
            </a:r>
          </a:p>
          <a:p>
            <a:pPr lvl="1"/>
            <a:r>
              <a:rPr lang="en-GB" dirty="0" smtClean="0"/>
              <a:t>address Single Sign On for non-web applications </a:t>
            </a:r>
          </a:p>
          <a:p>
            <a:pPr lvl="1"/>
            <a:r>
              <a:rPr lang="en-GB" dirty="0" smtClean="0"/>
              <a:t>authorisation side: attribute </a:t>
            </a:r>
            <a:r>
              <a:rPr lang="en-GB" dirty="0" smtClean="0"/>
              <a:t>aggregation</a:t>
            </a:r>
          </a:p>
          <a:p>
            <a:pPr lvl="1"/>
            <a:r>
              <a:rPr lang="en-GB" dirty="0" smtClean="0"/>
              <a:t>integration of credential use</a:t>
            </a:r>
            <a:endParaRPr lang="en-GB" dirty="0" smtClean="0"/>
          </a:p>
          <a:p>
            <a:pPr marL="403225" lvl="1" indent="0">
              <a:buNone/>
            </a:pPr>
            <a:r>
              <a:rPr lang="en-GB" dirty="0" smtClean="0"/>
              <a:t>Both these areas are rather complex and even if progresses have been made, there is still need for further work</a:t>
            </a:r>
          </a:p>
          <a:p>
            <a:r>
              <a:rPr lang="en-GB" dirty="0" smtClean="0"/>
              <a:t>On the policy side</a:t>
            </a:r>
          </a:p>
          <a:p>
            <a:pPr lvl="1"/>
            <a:r>
              <a:rPr lang="en-GB" dirty="0" smtClean="0"/>
              <a:t>Consolidate initiatives </a:t>
            </a:r>
            <a:r>
              <a:rPr lang="en-GB" dirty="0" smtClean="0"/>
              <a:t>where work is carried out</a:t>
            </a:r>
          </a:p>
          <a:p>
            <a:pPr lvl="1"/>
            <a:r>
              <a:rPr lang="en-GB" dirty="0" smtClean="0"/>
              <a:t>GÉANT project, EGI, IGTF, </a:t>
            </a:r>
            <a:r>
              <a:rPr lang="en-GB" dirty="0" smtClean="0"/>
              <a:t>REFEDS</a:t>
            </a:r>
            <a:r>
              <a:rPr lang="en-GB" dirty="0" smtClean="0"/>
              <a:t>, </a:t>
            </a:r>
            <a:r>
              <a:rPr lang="en-GB" dirty="0" smtClean="0"/>
              <a:t>FIM4R, RDA</a:t>
            </a:r>
            <a:r>
              <a:rPr lang="en-GB" dirty="0" smtClean="0"/>
              <a:t>, </a:t>
            </a:r>
            <a:br>
              <a:rPr lang="en-GB" dirty="0" smtClean="0"/>
            </a:br>
            <a:r>
              <a:rPr lang="en-GB" dirty="0" smtClean="0"/>
              <a:t>e-IRG, </a:t>
            </a:r>
            <a:r>
              <a:rPr lang="en-GB" dirty="0" smtClean="0"/>
              <a:t>SCI, </a:t>
            </a:r>
            <a:r>
              <a:rPr lang="en-GB" dirty="0" err="1" smtClean="0"/>
              <a:t>SirTFi</a:t>
            </a:r>
            <a:r>
              <a:rPr lang="en-GB" dirty="0" smtClean="0"/>
              <a:t>, …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AARC?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42749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550" indent="0">
              <a:buNone/>
            </a:pPr>
            <a:r>
              <a:rPr lang="en-US" sz="2400" dirty="0" err="1" smtClean="0"/>
              <a:t>Organisational</a:t>
            </a:r>
            <a:r>
              <a:rPr lang="en-US" sz="2400" dirty="0" smtClean="0"/>
              <a:t> and legal (policy) work</a:t>
            </a:r>
          </a:p>
          <a:p>
            <a:r>
              <a:rPr lang="en-US" sz="2400" dirty="0" smtClean="0"/>
              <a:t>eduGAIN</a:t>
            </a:r>
          </a:p>
          <a:p>
            <a:r>
              <a:rPr lang="en-US" sz="2400" dirty="0" smtClean="0"/>
              <a:t>REFEDS (R&amp;S, </a:t>
            </a:r>
            <a:r>
              <a:rPr lang="en-US" sz="2400" dirty="0" err="1" smtClean="0"/>
              <a:t>CoC</a:t>
            </a:r>
            <a:r>
              <a:rPr lang="en-US" sz="2400" dirty="0" smtClean="0"/>
              <a:t>)</a:t>
            </a:r>
          </a:p>
          <a:p>
            <a:r>
              <a:rPr lang="en-US" sz="2400" dirty="0" smtClean="0"/>
              <a:t>IGTF RP (EGI, OSG, PRACE, XSEDE) </a:t>
            </a:r>
            <a:br>
              <a:rPr lang="en-US" sz="2400" dirty="0" smtClean="0"/>
            </a:br>
            <a:r>
              <a:rPr lang="en-US" sz="2400" dirty="0" err="1" smtClean="0"/>
              <a:t>LoA</a:t>
            </a:r>
            <a:r>
              <a:rPr lang="en-US" sz="2400" dirty="0" smtClean="0"/>
              <a:t> requirements</a:t>
            </a:r>
          </a:p>
          <a:p>
            <a:endParaRPr lang="en-US" sz="2400" dirty="0" smtClean="0"/>
          </a:p>
          <a:p>
            <a:pPr marL="82550" indent="0">
              <a:buNone/>
            </a:pPr>
            <a:r>
              <a:rPr lang="en-US" sz="2400" dirty="0" smtClean="0"/>
              <a:t>Technical work</a:t>
            </a:r>
          </a:p>
          <a:p>
            <a:r>
              <a:rPr lang="en-US" sz="2400" dirty="0" smtClean="0"/>
              <a:t>Various non-Web SSO techniques</a:t>
            </a:r>
          </a:p>
          <a:p>
            <a:r>
              <a:rPr lang="en-US" sz="2400" dirty="0" smtClean="0"/>
              <a:t>Credential translators (STS, Portals, SLCS CAs)</a:t>
            </a:r>
            <a:endParaRPr lang="en-US" sz="2400" dirty="0"/>
          </a:p>
          <a:p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Inputs to AARC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75503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 of an ecosystem</a:t>
            </a:r>
            <a:endParaRPr lang="en-US" dirty="0"/>
          </a:p>
        </p:txBody>
      </p:sp>
      <p:grpSp>
        <p:nvGrpSpPr>
          <p:cNvPr id="20" name="Group 19"/>
          <p:cNvGrpSpPr/>
          <p:nvPr/>
        </p:nvGrpSpPr>
        <p:grpSpPr>
          <a:xfrm>
            <a:off x="1604275" y="1341911"/>
            <a:ext cx="6794937" cy="4895401"/>
            <a:chOff x="81940" y="272861"/>
            <a:chExt cx="8836725" cy="6366404"/>
          </a:xfrm>
        </p:grpSpPr>
        <p:sp>
          <p:nvSpPr>
            <p:cNvPr id="21" name="Rectangle 20"/>
            <p:cNvSpPr/>
            <p:nvPr/>
          </p:nvSpPr>
          <p:spPr bwMode="auto">
            <a:xfrm>
              <a:off x="2989686" y="911162"/>
              <a:ext cx="2524717" cy="1716057"/>
            </a:xfrm>
            <a:prstGeom prst="rect">
              <a:avLst/>
            </a:prstGeom>
            <a:solidFill>
              <a:srgbClr val="800000"/>
            </a:solidFill>
            <a:ln w="9525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Helvetica CE" pitchFamily="112" charset="-18"/>
                <a:buNone/>
                <a:tabLst/>
                <a:defRPr/>
              </a:pPr>
              <a:r>
                <a:rPr kumimoji="0" lang="en-GB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Verdana" pitchFamily="34" charset="0"/>
                  <a:ea typeface="ＭＳ Ｐゴシック" pitchFamily="112" charset="-128"/>
                </a:rPr>
                <a:t>Research</a:t>
              </a:r>
              <a:r>
                <a:rPr lang="en-GB" sz="1400" kern="0" dirty="0" smtClean="0">
                  <a:solidFill>
                    <a:srgbClr val="FFFFFF"/>
                  </a:solidFill>
                  <a:latin typeface="Verdana" pitchFamily="34" charset="0"/>
                  <a:ea typeface="ＭＳ Ｐゴシック" pitchFamily="112" charset="-128"/>
                </a:rPr>
                <a:t> on scalable policy models </a:t>
              </a:r>
              <a:r>
                <a:rPr kumimoji="0" lang="en-GB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Verdana" pitchFamily="34" charset="0"/>
                  <a:ea typeface="ＭＳ Ｐゴシック" pitchFamily="112" charset="-128"/>
                </a:rPr>
                <a:t>(</a:t>
              </a:r>
              <a:r>
                <a:rPr kumimoji="0" lang="en-GB" sz="1400" b="0" i="0" u="none" strike="noStrike" kern="0" cap="none" spc="0" normalizeH="0" baseline="0" noProof="0" dirty="0" err="1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Verdana" pitchFamily="34" charset="0"/>
                  <a:ea typeface="ＭＳ Ｐゴシック" pitchFamily="112" charset="-128"/>
                </a:rPr>
                <a:t>LoA</a:t>
              </a:r>
              <a:r>
                <a:rPr kumimoji="0" lang="en-GB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Verdana" pitchFamily="34" charset="0"/>
                  <a:ea typeface="ＭＳ Ｐゴシック" pitchFamily="112" charset="-128"/>
                </a:rPr>
                <a:t>, incident response, etc.)</a:t>
              </a:r>
            </a:p>
          </p:txBody>
        </p:sp>
        <p:sp>
          <p:nvSpPr>
            <p:cNvPr id="22" name="Rectangle 21"/>
            <p:cNvSpPr/>
            <p:nvPr/>
          </p:nvSpPr>
          <p:spPr bwMode="auto">
            <a:xfrm>
              <a:off x="2845671" y="272861"/>
              <a:ext cx="2808313" cy="5040338"/>
            </a:xfrm>
            <a:prstGeom prst="rect">
              <a:avLst/>
            </a:prstGeom>
            <a:noFill/>
            <a:ln w="9525" cap="flat" cmpd="sng" algn="ctr">
              <a:solidFill>
                <a:srgbClr val="000000">
                  <a:lumMod val="50000"/>
                  <a:lumOff val="50000"/>
                </a:srgb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Helvetica CE" pitchFamily="112" charset="-18"/>
                <a:buNone/>
                <a:tabLst/>
                <a:defRPr/>
              </a:pPr>
              <a:endParaRPr kumimoji="0" lang="en-GB" sz="1100" b="0" i="0" u="none" strike="noStrike" kern="0" cap="none" spc="0" normalizeH="0" baseline="0" noProof="0" smtClean="0">
                <a:ln>
                  <a:noFill/>
                </a:ln>
                <a:solidFill>
                  <a:srgbClr val="808080"/>
                </a:solidFill>
                <a:effectLst/>
                <a:uLnTx/>
                <a:uFillTx/>
                <a:latin typeface="Verdana" pitchFamily="34" charset="0"/>
                <a:ea typeface="ＭＳ Ｐゴシック" pitchFamily="112" charset="-128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3683581" y="308665"/>
              <a:ext cx="1107385" cy="48031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b="1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AARC</a:t>
              </a:r>
              <a:endParaRPr kumimoji="0" lang="en-GB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4" name="Rectangle 23"/>
            <p:cNvSpPr/>
            <p:nvPr/>
          </p:nvSpPr>
          <p:spPr bwMode="auto">
            <a:xfrm>
              <a:off x="2960557" y="2735929"/>
              <a:ext cx="2582977" cy="1467941"/>
            </a:xfrm>
            <a:prstGeom prst="rect">
              <a:avLst/>
            </a:prstGeom>
            <a:gradFill flip="none" rotWithShape="1">
              <a:gsLst>
                <a:gs pos="0">
                  <a:srgbClr val="A80101"/>
                </a:gs>
                <a:gs pos="100000">
                  <a:srgbClr val="FFFFFF"/>
                </a:gs>
                <a:gs pos="68000">
                  <a:srgbClr val="00A1A3"/>
                </a:gs>
              </a:gsLst>
              <a:path path="circle">
                <a:fillToRect l="100000" t="100000"/>
              </a:path>
              <a:tileRect r="-100000" b="-100000"/>
            </a:gradFill>
            <a:ln w="9525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 defTabSz="914400">
                <a:lnSpc>
                  <a:spcPct val="120000"/>
                </a:lnSpc>
                <a:buFont typeface="Helvetica CE" pitchFamily="112" charset="-18"/>
                <a:buNone/>
              </a:pPr>
              <a:r>
                <a:rPr lang="en-GB" sz="1400" kern="0" dirty="0" smtClean="0">
                  <a:solidFill>
                    <a:srgbClr val="FFFFFF"/>
                  </a:solidFill>
                  <a:latin typeface="Verdana" pitchFamily="34" charset="0"/>
                  <a:ea typeface="ＭＳ Ｐゴシック" pitchFamily="112" charset="-128"/>
                </a:rPr>
                <a:t>Pilots</a:t>
              </a:r>
            </a:p>
            <a:p>
              <a:pPr algn="ctr" defTabSz="914400">
                <a:lnSpc>
                  <a:spcPct val="120000"/>
                </a:lnSpc>
              </a:pPr>
              <a:r>
                <a:rPr lang="en-GB" sz="1400" kern="0" dirty="0" smtClean="0">
                  <a:solidFill>
                    <a:srgbClr val="FFFFFF"/>
                  </a:solidFill>
                  <a:latin typeface="Verdana" pitchFamily="34" charset="0"/>
                  <a:ea typeface="ＭＳ Ｐゴシック" pitchFamily="112" charset="-128"/>
                </a:rPr>
                <a:t>(</a:t>
              </a:r>
              <a:r>
                <a:rPr lang="en-GB" sz="1400" kern="0" dirty="0">
                  <a:solidFill>
                    <a:srgbClr val="FFFFFF"/>
                  </a:solidFill>
                  <a:latin typeface="Verdana" pitchFamily="34" charset="0"/>
                  <a:ea typeface="ＭＳ Ｐゴシック" pitchFamily="112" charset="-128"/>
                </a:rPr>
                <a:t>Guest IdPs</a:t>
              </a:r>
              <a:r>
                <a:rPr lang="en-GB" sz="1400" kern="0" dirty="0" smtClean="0">
                  <a:solidFill>
                    <a:srgbClr val="FFFFFF"/>
                  </a:solidFill>
                  <a:latin typeface="Verdana" pitchFamily="34" charset="0"/>
                  <a:ea typeface="ＭＳ Ｐゴシック" pitchFamily="112" charset="-128"/>
                </a:rPr>
                <a:t>, Attribute providers, etc.) </a:t>
              </a:r>
              <a:endParaRPr lang="en-GB" sz="1400" kern="0" dirty="0">
                <a:solidFill>
                  <a:srgbClr val="FFFFFF"/>
                </a:solidFill>
                <a:latin typeface="Verdana" pitchFamily="34" charset="0"/>
                <a:ea typeface="ＭＳ Ｐゴシック" pitchFamily="112" charset="-128"/>
              </a:endParaRPr>
            </a:p>
          </p:txBody>
        </p:sp>
        <p:sp>
          <p:nvSpPr>
            <p:cNvPr id="25" name="Rectangle 24"/>
            <p:cNvSpPr/>
            <p:nvPr/>
          </p:nvSpPr>
          <p:spPr bwMode="auto">
            <a:xfrm>
              <a:off x="2960557" y="4253343"/>
              <a:ext cx="2553847" cy="741235"/>
            </a:xfrm>
            <a:prstGeom prst="rect">
              <a:avLst/>
            </a:prstGeom>
            <a:solidFill>
              <a:srgbClr val="333399"/>
            </a:solidFill>
            <a:ln w="9525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Helvetica CE" pitchFamily="112" charset="-18"/>
                <a:buNone/>
                <a:tabLst/>
                <a:defRPr/>
              </a:pPr>
              <a:r>
                <a:rPr lang="en-GB" sz="1400" kern="0" dirty="0" smtClean="0">
                  <a:solidFill>
                    <a:srgbClr val="FFFFFF"/>
                  </a:solidFill>
                  <a:latin typeface="Verdana" pitchFamily="34" charset="0"/>
                  <a:ea typeface="ＭＳ Ｐゴシック" pitchFamily="112" charset="-128"/>
                </a:rPr>
                <a:t>Training/Outreach</a:t>
              </a:r>
              <a:endParaRPr kumimoji="0" lang="en-GB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itchFamily="34" charset="0"/>
                <a:ea typeface="ＭＳ Ｐゴシック" pitchFamily="112" charset="-128"/>
              </a:endParaRPr>
            </a:p>
          </p:txBody>
        </p:sp>
        <p:sp>
          <p:nvSpPr>
            <p:cNvPr id="26" name="Left-Right Arrow 25"/>
            <p:cNvSpPr/>
            <p:nvPr/>
          </p:nvSpPr>
          <p:spPr>
            <a:xfrm rot="19680498">
              <a:off x="1835725" y="1917823"/>
              <a:ext cx="1159851" cy="328959"/>
            </a:xfrm>
            <a:prstGeom prst="leftRightArrow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400"/>
            </a:p>
          </p:txBody>
        </p:sp>
        <p:sp>
          <p:nvSpPr>
            <p:cNvPr id="27" name="Can 26"/>
            <p:cNvSpPr/>
            <p:nvPr/>
          </p:nvSpPr>
          <p:spPr>
            <a:xfrm>
              <a:off x="81940" y="2452378"/>
              <a:ext cx="2197125" cy="1604033"/>
            </a:xfrm>
            <a:prstGeom prst="can">
              <a:avLst/>
            </a:prstGeom>
            <a:solidFill>
              <a:srgbClr val="800000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smtClean="0"/>
                <a:t>REFEDS/FIM4R/RDA</a:t>
              </a:r>
              <a:endParaRPr lang="en-GB" dirty="0"/>
            </a:p>
          </p:txBody>
        </p:sp>
        <p:sp>
          <p:nvSpPr>
            <p:cNvPr id="28" name="Can 27"/>
            <p:cNvSpPr/>
            <p:nvPr/>
          </p:nvSpPr>
          <p:spPr>
            <a:xfrm>
              <a:off x="6546055" y="2452379"/>
              <a:ext cx="2372610" cy="1751491"/>
            </a:xfrm>
            <a:prstGeom prst="can">
              <a:avLst/>
            </a:prstGeom>
            <a:gradFill flip="none" rotWithShape="1">
              <a:gsLst>
                <a:gs pos="19000">
                  <a:srgbClr val="800000"/>
                </a:gs>
                <a:gs pos="100000">
                  <a:srgbClr val="FFFFFF"/>
                </a:gs>
                <a:gs pos="76000">
                  <a:schemeClr val="accent5">
                    <a:lumMod val="75000"/>
                  </a:schemeClr>
                </a:gs>
              </a:gsLst>
              <a:lin ang="0" scaled="1"/>
              <a:tileRect/>
            </a:gra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smtClean="0"/>
                <a:t>ESFRI Clusters/GÉANT/EGI/EUDAT</a:t>
              </a:r>
              <a:endParaRPr lang="en-GB" dirty="0"/>
            </a:p>
          </p:txBody>
        </p:sp>
        <p:sp>
          <p:nvSpPr>
            <p:cNvPr id="29" name="Left-Right Arrow 28"/>
            <p:cNvSpPr/>
            <p:nvPr/>
          </p:nvSpPr>
          <p:spPr>
            <a:xfrm>
              <a:off x="5519899" y="3429169"/>
              <a:ext cx="862276" cy="339387"/>
            </a:xfrm>
            <a:prstGeom prst="leftRightArrow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400"/>
            </a:p>
          </p:txBody>
        </p:sp>
        <p:sp>
          <p:nvSpPr>
            <p:cNvPr id="30" name="Left-Right Arrow 29"/>
            <p:cNvSpPr/>
            <p:nvPr/>
          </p:nvSpPr>
          <p:spPr>
            <a:xfrm rot="2379012">
              <a:off x="5530161" y="2003840"/>
              <a:ext cx="1017670" cy="324972"/>
            </a:xfrm>
            <a:prstGeom prst="leftRightArrow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400"/>
            </a:p>
          </p:txBody>
        </p:sp>
        <p:sp>
          <p:nvSpPr>
            <p:cNvPr id="31" name="Left-Right Arrow 30"/>
            <p:cNvSpPr/>
            <p:nvPr/>
          </p:nvSpPr>
          <p:spPr>
            <a:xfrm rot="12856822">
              <a:off x="1846511" y="4098941"/>
              <a:ext cx="1159851" cy="357456"/>
            </a:xfrm>
            <a:prstGeom prst="leftRightArrow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400"/>
            </a:p>
          </p:txBody>
        </p:sp>
        <p:sp>
          <p:nvSpPr>
            <p:cNvPr id="32" name="Can 31"/>
            <p:cNvSpPr/>
            <p:nvPr/>
          </p:nvSpPr>
          <p:spPr>
            <a:xfrm>
              <a:off x="2676461" y="5553453"/>
              <a:ext cx="3191074" cy="1085812"/>
            </a:xfrm>
            <a:prstGeom prst="can">
              <a:avLst/>
            </a:prstGeom>
            <a:solidFill>
              <a:srgbClr val="333399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smtClean="0"/>
                <a:t>Libraries, institutions, resource providers, etc.</a:t>
              </a:r>
              <a:endParaRPr lang="en-GB" dirty="0"/>
            </a:p>
          </p:txBody>
        </p:sp>
        <p:sp>
          <p:nvSpPr>
            <p:cNvPr id="33" name="Left-Right Arrow 32"/>
            <p:cNvSpPr/>
            <p:nvPr/>
          </p:nvSpPr>
          <p:spPr>
            <a:xfrm rot="16200000">
              <a:off x="3903644" y="5103064"/>
              <a:ext cx="622477" cy="405503"/>
            </a:xfrm>
            <a:prstGeom prst="leftRightArrow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400"/>
            </a:p>
          </p:txBody>
        </p:sp>
      </p:grpSp>
    </p:spTree>
    <p:extLst>
      <p:ext uri="{BB962C8B-B14F-4D97-AF65-F5344CB8AC3E}">
        <p14:creationId xmlns:p14="http://schemas.microsoft.com/office/powerpoint/2010/main" val="33279843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Although there are ‘only’ 20 project partners</a:t>
            </a:r>
            <a:br>
              <a:rPr lang="en-US" dirty="0" smtClean="0"/>
            </a:br>
            <a:r>
              <a:rPr lang="en-US" dirty="0" smtClean="0"/>
              <a:t>it is a pan-European effort!</a:t>
            </a:r>
          </a:p>
          <a:p>
            <a:pPr lvl="1"/>
            <a:r>
              <a:rPr lang="en-US" dirty="0" smtClean="0"/>
              <a:t>work plan is to be co-developed collaboratively</a:t>
            </a:r>
          </a:p>
          <a:p>
            <a:pPr lvl="1"/>
            <a:r>
              <a:rPr lang="en-US" dirty="0" smtClean="0"/>
              <a:t>communities are encouraged (in several ways) </a:t>
            </a:r>
            <a:br>
              <a:rPr lang="en-US" dirty="0" smtClean="0"/>
            </a:br>
            <a:r>
              <a:rPr lang="en-US" dirty="0" smtClean="0"/>
              <a:t>to attend workshops and express their requirements</a:t>
            </a:r>
          </a:p>
          <a:p>
            <a:pPr lvl="1"/>
            <a:endParaRPr lang="en-US" dirty="0"/>
          </a:p>
          <a:p>
            <a:pPr marL="82550" indent="0" algn="ctr">
              <a:buNone/>
            </a:pPr>
            <a:r>
              <a:rPr lang="en-US" b="1" dirty="0" smtClean="0">
                <a:solidFill>
                  <a:srgbClr val="990000"/>
                </a:solidFill>
              </a:rPr>
              <a:t>Your input is very welcome!</a:t>
            </a:r>
          </a:p>
          <a:p>
            <a:pPr marL="82550" indent="0" algn="ctr">
              <a:buNone/>
            </a:pPr>
            <a:r>
              <a:rPr lang="en-US" b="1" dirty="0" smtClean="0">
                <a:solidFill>
                  <a:srgbClr val="990000"/>
                </a:solidFill>
              </a:rPr>
              <a:t/>
            </a:r>
            <a:br>
              <a:rPr lang="en-US" b="1" dirty="0" smtClean="0">
                <a:solidFill>
                  <a:srgbClr val="990000"/>
                </a:solidFill>
              </a:rPr>
            </a:br>
            <a:endParaRPr lang="en-US" b="1" dirty="0">
              <a:solidFill>
                <a:srgbClr val="990000"/>
              </a:solidFill>
            </a:endParaRPr>
          </a:p>
          <a:p>
            <a:pPr marL="82550" indent="0" algn="ctr">
              <a:buNone/>
            </a:pPr>
            <a:r>
              <a:rPr lang="en-US" i="1" dirty="0" smtClean="0">
                <a:solidFill>
                  <a:srgbClr val="990000"/>
                </a:solidFill>
              </a:rPr>
              <a:t>project start: ~ </a:t>
            </a:r>
            <a:r>
              <a:rPr lang="en-US" i="1" dirty="0" smtClean="0">
                <a:solidFill>
                  <a:srgbClr val="990000"/>
                </a:solidFill>
              </a:rPr>
              <a:t>March </a:t>
            </a:r>
            <a:r>
              <a:rPr lang="en-US" i="1" dirty="0" smtClean="0">
                <a:solidFill>
                  <a:srgbClr val="990000"/>
                </a:solidFill>
              </a:rPr>
              <a:t>2015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open collaborative effort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403648" y="4725144"/>
            <a:ext cx="728180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/>
              <a:t>TERENA, CERN, CESNET, CSC, DAASI, DFN, EGI, GARR, GRNET, JANET, </a:t>
            </a:r>
            <a:br>
              <a:rPr lang="en-US" sz="1600" dirty="0" smtClean="0"/>
            </a:br>
            <a:r>
              <a:rPr lang="en-US" sz="1600" dirty="0" err="1" smtClean="0"/>
              <a:t>FZJulich</a:t>
            </a:r>
            <a:r>
              <a:rPr lang="en-US" sz="1600" dirty="0" smtClean="0"/>
              <a:t>, KIT, LIBER, MZK/Brno, FOM-Nikhef, PSNC, RENATER, </a:t>
            </a:r>
            <a:br>
              <a:rPr lang="en-US" sz="1600" dirty="0" smtClean="0"/>
            </a:br>
            <a:r>
              <a:rPr lang="en-US" sz="1600" dirty="0" smtClean="0"/>
              <a:t>STFC/RAL, </a:t>
            </a:r>
            <a:r>
              <a:rPr lang="en-US" sz="1600" dirty="0" err="1" smtClean="0"/>
              <a:t>SURFNet</a:t>
            </a:r>
            <a:r>
              <a:rPr lang="en-US" sz="1600" dirty="0" smtClean="0"/>
              <a:t>, </a:t>
            </a:r>
            <a:r>
              <a:rPr lang="en-US" sz="1600" dirty="0" err="1" smtClean="0"/>
              <a:t>SURFsara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5141360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435100" y="1556792"/>
            <a:ext cx="7499350" cy="4691608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Risk based policies and assurance</a:t>
            </a:r>
          </a:p>
          <a:p>
            <a:r>
              <a:rPr lang="en-US" dirty="0" smtClean="0"/>
              <a:t>Focusing on the inputs</a:t>
            </a:r>
          </a:p>
          <a:p>
            <a:pPr lvl="1"/>
            <a:r>
              <a:rPr lang="en-US" dirty="0" smtClean="0"/>
              <a:t>Assertions: identity, attributes</a:t>
            </a:r>
          </a:p>
          <a:p>
            <a:pPr lvl="1"/>
            <a:r>
              <a:rPr lang="en-US" dirty="0" smtClean="0"/>
              <a:t>Release and Trust: policies on SPs, on IdPs, or both?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Developing the composite AAI landscape</a:t>
            </a:r>
          </a:p>
          <a:p>
            <a:pPr lvl="1"/>
            <a:r>
              <a:rPr lang="en-US" dirty="0" smtClean="0"/>
              <a:t>Authentication and Authorization </a:t>
            </a:r>
            <a:br>
              <a:rPr lang="en-US" dirty="0" smtClean="0"/>
            </a:br>
            <a:r>
              <a:rPr lang="en-US" dirty="0" smtClean="0"/>
              <a:t>for Research Collaborations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Assurance Levels – both ways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10263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0" y="227990"/>
            <a:ext cx="1403648" cy="58326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val 2"/>
          <p:cNvSpPr/>
          <p:nvPr/>
        </p:nvSpPr>
        <p:spPr>
          <a:xfrm>
            <a:off x="216024" y="1196752"/>
            <a:ext cx="8748464" cy="5112568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4886599" y="2618178"/>
            <a:ext cx="3212901" cy="166199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GB" sz="2000" b="1" dirty="0">
                <a:solidFill>
                  <a:srgbClr val="002060"/>
                </a:solidFill>
                <a:cs typeface="+mn-cs"/>
              </a:rPr>
              <a:t>Action (app) based</a:t>
            </a:r>
          </a:p>
          <a:p>
            <a:pPr>
              <a:defRPr/>
            </a:pPr>
            <a:endParaRPr lang="en-GB" dirty="0">
              <a:cs typeface="+mn-cs"/>
            </a:endParaRPr>
          </a:p>
          <a:p>
            <a:pPr marL="176213" indent="-176213">
              <a:buFont typeface="Arial" pitchFamily="34" charset="0"/>
              <a:buChar char="•"/>
              <a:defRPr/>
            </a:pPr>
            <a:r>
              <a:rPr lang="en-GB" sz="1600" dirty="0">
                <a:cs typeface="+mn-cs"/>
              </a:rPr>
              <a:t>More constraint actions can </a:t>
            </a:r>
            <a:br>
              <a:rPr lang="en-GB" sz="1600" dirty="0">
                <a:cs typeface="+mn-cs"/>
              </a:rPr>
            </a:br>
            <a:r>
              <a:rPr lang="en-GB" sz="1600" dirty="0">
                <a:cs typeface="+mn-cs"/>
              </a:rPr>
              <a:t>lower need for identity </a:t>
            </a:r>
            <a:r>
              <a:rPr lang="en-GB" sz="1600" dirty="0" err="1">
                <a:cs typeface="+mn-cs"/>
              </a:rPr>
              <a:t>LoA</a:t>
            </a:r>
            <a:endParaRPr lang="en-GB" sz="1600" dirty="0">
              <a:cs typeface="+mn-cs"/>
            </a:endParaRPr>
          </a:p>
          <a:p>
            <a:pPr marL="176213" indent="-176213">
              <a:buFont typeface="Arial" pitchFamily="34" charset="0"/>
              <a:buChar char="•"/>
              <a:defRPr/>
            </a:pPr>
            <a:r>
              <a:rPr lang="en-GB" sz="1600" b="1" dirty="0">
                <a:cs typeface="+mn-cs"/>
              </a:rPr>
              <a:t>(J)SPG </a:t>
            </a:r>
            <a:r>
              <a:rPr lang="en-GB" sz="1600" b="1" dirty="0">
                <a:solidFill>
                  <a:srgbClr val="002060"/>
                </a:solidFill>
                <a:cs typeface="+mn-cs"/>
              </a:rPr>
              <a:t>VO Portal policy </a:t>
            </a:r>
            <a:r>
              <a:rPr lang="en-GB" sz="1600" dirty="0">
                <a:solidFill>
                  <a:srgbClr val="002060"/>
                </a:solidFill>
                <a:cs typeface="+mn-cs"/>
              </a:rPr>
              <a:t/>
            </a:r>
            <a:br>
              <a:rPr lang="en-GB" sz="1600" dirty="0">
                <a:solidFill>
                  <a:srgbClr val="002060"/>
                </a:solidFill>
                <a:cs typeface="+mn-cs"/>
              </a:rPr>
            </a:br>
            <a:r>
              <a:rPr lang="en-GB" sz="1600" dirty="0" smtClean="0">
                <a:cs typeface="+mn-cs"/>
              </a:rPr>
              <a:t>does that</a:t>
            </a:r>
            <a:r>
              <a:rPr lang="en-GB" sz="1600" dirty="0">
                <a:cs typeface="+mn-cs"/>
              </a:rPr>
              <a:t>: 4 levels of actions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439236" y="4459089"/>
            <a:ext cx="6660264" cy="116955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GB" sz="2000" b="1" dirty="0">
                <a:solidFill>
                  <a:srgbClr val="002060"/>
                </a:solidFill>
                <a:cs typeface="+mn-cs"/>
              </a:rPr>
              <a:t>Resource (value) based</a:t>
            </a:r>
          </a:p>
          <a:p>
            <a:pPr>
              <a:defRPr/>
            </a:pPr>
            <a:endParaRPr lang="en-GB" dirty="0">
              <a:cs typeface="+mn-cs"/>
            </a:endParaRPr>
          </a:p>
          <a:p>
            <a:pPr marL="176213" indent="-176213">
              <a:buFont typeface="Arial" pitchFamily="34" charset="0"/>
              <a:buChar char="•"/>
              <a:defRPr/>
            </a:pPr>
            <a:r>
              <a:rPr lang="en-GB" sz="1600" dirty="0">
                <a:cs typeface="+mn-cs"/>
              </a:rPr>
              <a:t>e.g. access to wireless network does not pose huge risks, </a:t>
            </a:r>
            <a:br>
              <a:rPr lang="en-GB" sz="1600" dirty="0">
                <a:cs typeface="+mn-cs"/>
              </a:rPr>
            </a:br>
            <a:r>
              <a:rPr lang="en-GB" sz="1600" dirty="0">
                <a:cs typeface="+mn-cs"/>
              </a:rPr>
              <a:t>so can live with a lower identity </a:t>
            </a:r>
            <a:r>
              <a:rPr lang="en-GB" sz="1600" dirty="0" err="1">
                <a:cs typeface="+mn-cs"/>
              </a:rPr>
              <a:t>LoA</a:t>
            </a:r>
            <a:r>
              <a:rPr lang="en-GB" sz="1600" dirty="0">
                <a:cs typeface="+mn-cs"/>
              </a:rPr>
              <a:t> (</a:t>
            </a:r>
            <a:r>
              <a:rPr lang="en-GB" sz="1600" dirty="0" err="1">
                <a:cs typeface="+mn-cs"/>
              </a:rPr>
              <a:t>eduroam</a:t>
            </a:r>
            <a:r>
              <a:rPr lang="en-GB" sz="1600" dirty="0">
                <a:cs typeface="+mn-cs"/>
              </a:rPr>
              <a:t>)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971600" y="2024841"/>
            <a:ext cx="3797768" cy="1908215"/>
            <a:chOff x="899592" y="1628800"/>
            <a:chExt cx="3797768" cy="1908215"/>
          </a:xfrm>
        </p:grpSpPr>
        <p:sp>
          <p:nvSpPr>
            <p:cNvPr id="7" name="TextBox 6"/>
            <p:cNvSpPr txBox="1"/>
            <p:nvPr/>
          </p:nvSpPr>
          <p:spPr>
            <a:xfrm>
              <a:off x="899592" y="1628800"/>
              <a:ext cx="3797768" cy="1908215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GB" sz="2000" b="1" dirty="0">
                  <a:solidFill>
                    <a:srgbClr val="002060"/>
                  </a:solidFill>
                  <a:cs typeface="+mn-cs"/>
                </a:rPr>
                <a:t>Subject </a:t>
              </a:r>
              <a:r>
                <a:rPr lang="en-GB" sz="2000" b="1" dirty="0" smtClean="0">
                  <a:solidFill>
                    <a:srgbClr val="002060"/>
                  </a:solidFill>
                  <a:cs typeface="+mn-cs"/>
                </a:rPr>
                <a:t>(ID/</a:t>
              </a:r>
              <a:r>
                <a:rPr lang="en-GB" sz="2000" b="1" dirty="0" err="1" smtClean="0">
                  <a:solidFill>
                    <a:srgbClr val="002060"/>
                  </a:solidFill>
                  <a:cs typeface="+mn-cs"/>
                </a:rPr>
                <a:t>LoA</a:t>
              </a:r>
              <a:r>
                <a:rPr lang="en-GB" sz="2000" b="1" dirty="0" smtClean="0">
                  <a:solidFill>
                    <a:srgbClr val="002060"/>
                  </a:solidFill>
                  <a:cs typeface="+mn-cs"/>
                </a:rPr>
                <a:t>) </a:t>
              </a:r>
              <a:r>
                <a:rPr lang="en-GB" sz="2000" b="1" dirty="0">
                  <a:solidFill>
                    <a:srgbClr val="002060"/>
                  </a:solidFill>
                  <a:cs typeface="+mn-cs"/>
                </a:rPr>
                <a:t>based</a:t>
              </a:r>
            </a:p>
            <a:p>
              <a:pPr>
                <a:defRPr/>
              </a:pPr>
              <a:endParaRPr lang="en-GB" dirty="0">
                <a:cs typeface="+mn-cs"/>
              </a:endParaRPr>
            </a:p>
            <a:p>
              <a:pPr marL="176213" indent="-176213">
                <a:buFont typeface="Arial" pitchFamily="34" charset="0"/>
                <a:buChar char="•"/>
                <a:defRPr/>
              </a:pPr>
              <a:r>
                <a:rPr lang="en-GB" sz="1600" dirty="0" smtClean="0"/>
                <a:t>Defined </a:t>
              </a:r>
              <a:r>
                <a:rPr lang="en-GB" sz="1600" b="1" dirty="0" smtClean="0"/>
                <a:t>identity assurance level</a:t>
              </a:r>
              <a:endParaRPr lang="en-GB" sz="1600" b="1" i="1" dirty="0"/>
            </a:p>
            <a:p>
              <a:pPr marL="176213" indent="-176213">
                <a:buFont typeface="Arial" pitchFamily="34" charset="0"/>
                <a:buChar char="•"/>
                <a:defRPr/>
              </a:pPr>
              <a:r>
                <a:rPr lang="en-GB" sz="1600" b="1" dirty="0" smtClean="0">
                  <a:cs typeface="+mn-cs"/>
                </a:rPr>
                <a:t>Includes Community-given </a:t>
              </a:r>
              <a:r>
                <a:rPr lang="en-GB" sz="1600" b="1" dirty="0" err="1" smtClean="0">
                  <a:cs typeface="+mn-cs"/>
                </a:rPr>
                <a:t>LoA</a:t>
              </a:r>
              <a:endParaRPr lang="en-GB" sz="1600" b="1" dirty="0" smtClean="0">
                <a:cs typeface="+mn-cs"/>
              </a:endParaRPr>
            </a:p>
            <a:p>
              <a:pPr marL="176213" indent="-176213">
                <a:buFont typeface="Arial" pitchFamily="34" charset="0"/>
                <a:buChar char="•"/>
                <a:defRPr/>
              </a:pPr>
              <a:r>
                <a:rPr lang="en-GB" sz="1600" dirty="0"/>
                <a:t>For given actions, resources, and acceptable residual risk, </a:t>
              </a:r>
              <a:br>
                <a:rPr lang="en-GB" sz="1600" dirty="0"/>
              </a:br>
              <a:r>
                <a:rPr lang="en-GB" sz="1600" dirty="0"/>
                <a:t>required ID assurance is a </a:t>
              </a:r>
              <a:r>
                <a:rPr lang="en-GB" sz="1600" dirty="0" smtClean="0"/>
                <a:t>given</a:t>
              </a:r>
              <a:endParaRPr lang="en-GB" sz="1600" dirty="0"/>
            </a:p>
          </p:txBody>
        </p:sp>
        <p:pic>
          <p:nvPicPr>
            <p:cNvPr id="10248" name="Picture 2" descr="H:\Home\davidg\EUGridPMA\IGTF\IGTF-logos\IGTF-logo-mini.wmf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21832" y="1707383"/>
              <a:ext cx="481806" cy="2537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4" name="TextBox 3"/>
          <p:cNvSpPr txBox="1"/>
          <p:nvPr/>
        </p:nvSpPr>
        <p:spPr>
          <a:xfrm>
            <a:off x="6289013" y="1507328"/>
            <a:ext cx="23214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 smtClean="0"/>
              <a:t>‘risk envelope’</a:t>
            </a:r>
            <a:endParaRPr lang="en-GB" sz="2400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Risk</a:t>
            </a:r>
            <a:endParaRPr lang="en-US" dirty="0"/>
          </a:p>
        </p:txBody>
      </p:sp>
      <p:pic>
        <p:nvPicPr>
          <p:cNvPr id="1026" name="Picture 2" descr="C:\Users\davidg\AppData\Local\Microsoft\Windows\INetCache\IE\ZB9BGEI0\MC900441316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70756" y="5610774"/>
            <a:ext cx="773244" cy="7732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6474161" y="5939556"/>
            <a:ext cx="195117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 smtClean="0"/>
              <a:t>Residual Risk:</a:t>
            </a:r>
            <a:endParaRPr lang="en-GB" sz="2000" b="1" dirty="0"/>
          </a:p>
        </p:txBody>
      </p:sp>
      <p:pic>
        <p:nvPicPr>
          <p:cNvPr id="1027" name="Picture 3" descr="C:\Users\davidg\AppData\Local\Microsoft\Windows\INetCache\IE\OI2R6BTB\MP900404926[1]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634062"/>
            <a:ext cx="939590" cy="671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davidg\AppData\Local\Microsoft\Windows\INetCache\IE\OI2R6BTB\MC900320752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974" y="1131163"/>
            <a:ext cx="753642" cy="7523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noProof="0" smtClean="0"/>
              <a:t>2014-10-16</a:t>
            </a:r>
            <a:endParaRPr lang="en-GB" noProof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ACC367-A798-460D-BDE6-721C6452EC98}" type="slidenum">
              <a:rPr lang="en-GB" noProof="0" smtClean="0"/>
              <a:pPr>
                <a:defRPr/>
              </a:pPr>
              <a:t>3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24381093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Determine the risk envelope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800000"/>
                </a:solidFill>
              </a:rPr>
              <a:t>What are you willing to </a:t>
            </a:r>
            <a:r>
              <a:rPr lang="en-US" dirty="0" smtClean="0">
                <a:solidFill>
                  <a:srgbClr val="800000"/>
                </a:solidFill>
              </a:rPr>
              <a:t>accept?</a:t>
            </a:r>
            <a:endParaRPr lang="en-US" dirty="0" smtClean="0">
              <a:solidFill>
                <a:srgbClr val="800000"/>
              </a:solidFill>
            </a:endParaRPr>
          </a:p>
          <a:p>
            <a:pPr lvl="1"/>
            <a:r>
              <a:rPr lang="en-US" dirty="0" smtClean="0"/>
              <a:t>Cost of monitoring to assess/retain systems integrity</a:t>
            </a:r>
          </a:p>
          <a:p>
            <a:pPr lvl="1"/>
            <a:r>
              <a:rPr lang="en-US" dirty="0" smtClean="0"/>
              <a:t>Cost of recovery in case of incidents (time, money, consultancy costs)</a:t>
            </a:r>
          </a:p>
          <a:p>
            <a:pPr lvl="1"/>
            <a:r>
              <a:rPr lang="en-US" dirty="0" smtClean="0"/>
              <a:t>Benefits of having more (paying) users</a:t>
            </a:r>
          </a:p>
          <a:p>
            <a:pPr lvl="1"/>
            <a:r>
              <a:rPr lang="en-US" dirty="0" smtClean="0"/>
              <a:t>Benefits of appearing ‘low-barrier</a:t>
            </a:r>
            <a:r>
              <a:rPr lang="en-US" dirty="0" smtClean="0"/>
              <a:t>’</a:t>
            </a:r>
            <a:endParaRPr lang="en-US" sz="2800" dirty="0"/>
          </a:p>
          <a:p>
            <a:r>
              <a:rPr lang="en-US" dirty="0" smtClean="0">
                <a:solidFill>
                  <a:srgbClr val="800000"/>
                </a:solidFill>
              </a:rPr>
              <a:t>Considerations include</a:t>
            </a:r>
            <a:endParaRPr lang="en-US" dirty="0" smtClean="0">
              <a:solidFill>
                <a:srgbClr val="800000"/>
              </a:solidFill>
            </a:endParaRPr>
          </a:p>
          <a:p>
            <a:pPr lvl="1"/>
            <a:r>
              <a:rPr lang="en-US" dirty="0" smtClean="0"/>
              <a:t>Your ‘outside’ risk envelope should stay the same –</a:t>
            </a:r>
            <a:br>
              <a:rPr lang="en-US" dirty="0" smtClean="0"/>
            </a:br>
            <a:r>
              <a:rPr lang="en-US" dirty="0" smtClean="0"/>
              <a:t>determined by local regulation, </a:t>
            </a:r>
            <a:endParaRPr lang="en-US" dirty="0"/>
          </a:p>
          <a:p>
            <a:pPr lvl="1"/>
            <a:r>
              <a:rPr lang="en-US" dirty="0" smtClean="0"/>
              <a:t>the </a:t>
            </a:r>
            <a:r>
              <a:rPr lang="en-US" dirty="0" smtClean="0"/>
              <a:t>AUPs of your </a:t>
            </a:r>
            <a:r>
              <a:rPr lang="en-US" dirty="0" smtClean="0"/>
              <a:t>(network) </a:t>
            </a:r>
            <a:r>
              <a:rPr lang="en-US" dirty="0" smtClean="0"/>
              <a:t>peers, </a:t>
            </a:r>
            <a:endParaRPr lang="en-US" dirty="0"/>
          </a:p>
          <a:p>
            <a:pPr lvl="1"/>
            <a:r>
              <a:rPr lang="en-US" dirty="0" smtClean="0"/>
              <a:t>your </a:t>
            </a:r>
            <a:r>
              <a:rPr lang="en-US" dirty="0" smtClean="0"/>
              <a:t>(media) exposure and reputation status</a:t>
            </a:r>
          </a:p>
          <a:p>
            <a:pPr lvl="1"/>
            <a:endParaRPr lang="en-US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noProof="0" smtClean="0"/>
              <a:t>2014-10-16</a:t>
            </a:r>
            <a:endParaRPr lang="en-GB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ACC367-A798-460D-BDE6-721C6452EC98}" type="slidenum">
              <a:rPr lang="en-GB" noProof="0" smtClean="0"/>
              <a:pPr>
                <a:defRPr/>
              </a:pPr>
              <a:t>4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34389808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Collaborative risk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1538" y="1447800"/>
            <a:ext cx="8072462" cy="4800600"/>
          </a:xfrm>
        </p:spPr>
        <p:txBody>
          <a:bodyPr/>
          <a:lstStyle/>
          <a:p>
            <a:pPr marL="82550" indent="0">
              <a:buNone/>
            </a:pPr>
            <a:r>
              <a:rPr lang="en-US" sz="2400" dirty="0" smtClean="0">
                <a:solidFill>
                  <a:srgbClr val="800000"/>
                </a:solidFill>
              </a:rPr>
              <a:t>In beyond, we have developed models shifting responsibilities within the risk envelope</a:t>
            </a:r>
          </a:p>
          <a:p>
            <a:r>
              <a:rPr lang="en-US" sz="2400" dirty="0" smtClean="0"/>
              <a:t>VO Portal Policy: offset lower ID vetting with restricting actions</a:t>
            </a:r>
          </a:p>
          <a:p>
            <a:r>
              <a:rPr lang="en-US" sz="2400" dirty="0" smtClean="0"/>
              <a:t>Consider lower-risk services (think </a:t>
            </a:r>
            <a:r>
              <a:rPr lang="en-US" sz="2400" dirty="0" err="1" smtClean="0"/>
              <a:t>eduroam</a:t>
            </a:r>
            <a:r>
              <a:rPr lang="en-US" sz="2400" dirty="0" smtClean="0"/>
              <a:t>)</a:t>
            </a:r>
          </a:p>
          <a:p>
            <a:endParaRPr lang="en-US" sz="2400" dirty="0"/>
          </a:p>
          <a:p>
            <a:pPr marL="82550" indent="0">
              <a:buNone/>
            </a:pPr>
            <a:r>
              <a:rPr lang="en-US" sz="2400" dirty="0" smtClean="0">
                <a:solidFill>
                  <a:srgbClr val="800000"/>
                </a:solidFill>
              </a:rPr>
              <a:t>Now incorporating collaborative subject attribute provisioning</a:t>
            </a:r>
          </a:p>
          <a:p>
            <a:r>
              <a:rPr lang="en-US" sz="2400" dirty="0" smtClean="0"/>
              <a:t>High-quality VO ID vetting (F2F)&amp;IOTA identifiers (e.g. LHC)</a:t>
            </a:r>
          </a:p>
          <a:p>
            <a:r>
              <a:rPr lang="en-US" sz="2400" dirty="0" smtClean="0"/>
              <a:t>Mediated User Registration + actions containment + simple identifiers: </a:t>
            </a:r>
            <a:r>
              <a:rPr lang="en-US" sz="2400" dirty="0" err="1" smtClean="0"/>
              <a:t>LToS</a:t>
            </a:r>
            <a:r>
              <a:rPr lang="en-US" sz="2400" dirty="0" smtClean="0"/>
              <a:t> Specific Security Policy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5957991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now focus </a:t>
            </a:r>
            <a:r>
              <a:rPr lang="en-US" dirty="0" smtClean="0"/>
              <a:t>has been </a:t>
            </a:r>
            <a:r>
              <a:rPr lang="en-US" dirty="0" smtClean="0"/>
              <a:t>largely on </a:t>
            </a:r>
            <a:br>
              <a:rPr lang="en-US" dirty="0" smtClean="0"/>
            </a:br>
            <a:r>
              <a:rPr lang="en-US" dirty="0" smtClean="0"/>
              <a:t>getting assurances </a:t>
            </a:r>
            <a:r>
              <a:rPr lang="en-US" i="1" dirty="0" smtClean="0"/>
              <a:t>from the service providers,</a:t>
            </a:r>
            <a:r>
              <a:rPr lang="en-US" dirty="0" smtClean="0"/>
              <a:t> </a:t>
            </a:r>
            <a:r>
              <a:rPr lang="en-US" dirty="0" smtClean="0"/>
              <a:t>e.g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Data Protection Code of Conduct</a:t>
            </a:r>
          </a:p>
          <a:p>
            <a:pPr lvl="1"/>
            <a:r>
              <a:rPr lang="en-US" dirty="0" smtClean="0"/>
              <a:t>developed Privacy Policy</a:t>
            </a:r>
          </a:p>
          <a:p>
            <a:pPr lvl="1"/>
            <a:r>
              <a:rPr lang="en-US" dirty="0" smtClean="0"/>
              <a:t>Justification for each attribute </a:t>
            </a:r>
            <a:r>
              <a:rPr lang="en-US" dirty="0" smtClean="0"/>
              <a:t>requested</a:t>
            </a:r>
          </a:p>
          <a:p>
            <a:pPr lvl="1"/>
            <a:r>
              <a:rPr lang="en-US" dirty="0" smtClean="0"/>
              <a:t>R&amp;S Entity Category (for attribute release)</a:t>
            </a:r>
            <a:endParaRPr lang="en-US" dirty="0" smtClean="0"/>
          </a:p>
          <a:p>
            <a:pPr lvl="1"/>
            <a:endParaRPr lang="en-US" dirty="0"/>
          </a:p>
          <a:p>
            <a:pPr marL="403225" lvl="1" indent="0">
              <a:buNone/>
            </a:pPr>
            <a:r>
              <a:rPr lang="en-US" dirty="0" smtClean="0"/>
              <a:t>https://wiki.edugain.org/Recipe_for_a_Service_Provider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Assurance in R&amp;E federations</a:t>
            </a:r>
            <a:endParaRPr lang="en-US" dirty="0"/>
          </a:p>
        </p:txBody>
      </p:sp>
      <p:pic>
        <p:nvPicPr>
          <p:cNvPr id="2050" name="Picture 2" descr="https://wiki.edugain.org/bluespice-skin/edugain/eduGAIN-log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5117182"/>
            <a:ext cx="1619250" cy="400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46924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187624" y="1196752"/>
            <a:ext cx="7956376" cy="4800600"/>
          </a:xfrm>
        </p:spPr>
        <p:txBody>
          <a:bodyPr/>
          <a:lstStyle/>
          <a:p>
            <a:pPr marL="82550" indent="0">
              <a:buNone/>
            </a:pPr>
            <a:r>
              <a:rPr lang="en-US" sz="2400" dirty="0" smtClean="0"/>
              <a:t>… so </a:t>
            </a:r>
            <a:r>
              <a:rPr lang="en-US" sz="2400" dirty="0" smtClean="0"/>
              <a:t>we need some assurance </a:t>
            </a:r>
            <a:r>
              <a:rPr lang="en-US" sz="2400" dirty="0" smtClean="0"/>
              <a:t>from </a:t>
            </a:r>
            <a:r>
              <a:rPr lang="en-US" sz="2400" dirty="0" smtClean="0"/>
              <a:t>IdPs </a:t>
            </a:r>
            <a:r>
              <a:rPr lang="en-US" sz="2400" dirty="0" smtClean="0"/>
              <a:t>and </a:t>
            </a:r>
            <a:r>
              <a:rPr lang="en-US" sz="2400" dirty="0" smtClean="0"/>
              <a:t>Federations …</a:t>
            </a:r>
            <a:endParaRPr lang="en-US" sz="2400" dirty="0" smtClean="0"/>
          </a:p>
          <a:p>
            <a:r>
              <a:rPr lang="en-US" sz="2400" dirty="0" smtClean="0">
                <a:solidFill>
                  <a:srgbClr val="800000"/>
                </a:solidFill>
              </a:rPr>
              <a:t>this is new for most </a:t>
            </a:r>
            <a:r>
              <a:rPr lang="en-US" sz="2400" dirty="0" smtClean="0">
                <a:solidFill>
                  <a:srgbClr val="800000"/>
                </a:solidFill>
              </a:rPr>
              <a:t>IdPs!</a:t>
            </a:r>
            <a:endParaRPr lang="en-US" sz="2400" dirty="0" smtClean="0">
              <a:solidFill>
                <a:srgbClr val="800000"/>
              </a:solidFill>
            </a:endParaRPr>
          </a:p>
          <a:p>
            <a:pPr lvl="1"/>
            <a:r>
              <a:rPr lang="en-US" sz="2000" dirty="0" smtClean="0"/>
              <a:t>Many (most) SPs </a:t>
            </a:r>
            <a:r>
              <a:rPr lang="en-US" sz="2000" dirty="0" smtClean="0"/>
              <a:t>have been </a:t>
            </a:r>
            <a:r>
              <a:rPr lang="en-US" sz="2000" dirty="0" smtClean="0"/>
              <a:t>‘</a:t>
            </a:r>
            <a:r>
              <a:rPr lang="en-US" sz="2000" dirty="0" smtClean="0"/>
              <a:t>low-value’ </a:t>
            </a:r>
            <a:br>
              <a:rPr lang="en-US" sz="2000" dirty="0" smtClean="0"/>
            </a:br>
            <a:r>
              <a:rPr lang="en-US" sz="2000" dirty="0" smtClean="0"/>
              <a:t>– now changing: also pressure from publishers worried about proxies</a:t>
            </a:r>
            <a:endParaRPr lang="en-US" sz="2000" dirty="0" smtClean="0"/>
          </a:p>
          <a:p>
            <a:pPr lvl="1"/>
            <a:r>
              <a:rPr lang="en-US" sz="2000" dirty="0" smtClean="0"/>
              <a:t>Focus of the </a:t>
            </a:r>
            <a:r>
              <a:rPr lang="en-US" sz="2000" dirty="0" err="1" smtClean="0"/>
              <a:t>IdP</a:t>
            </a:r>
            <a:r>
              <a:rPr lang="en-US" sz="2000" dirty="0" smtClean="0"/>
              <a:t> is to serve bulk users (students and admin staff), 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not </a:t>
            </a:r>
            <a:r>
              <a:rPr lang="en-US" sz="2000" dirty="0" smtClean="0"/>
              <a:t>typically researchers – </a:t>
            </a:r>
            <a:r>
              <a:rPr lang="en-US" sz="2000" dirty="0" smtClean="0"/>
              <a:t>there are too few!</a:t>
            </a:r>
          </a:p>
          <a:p>
            <a:pPr lvl="1"/>
            <a:r>
              <a:rPr lang="en-US" sz="2000" dirty="0" smtClean="0"/>
              <a:t>The </a:t>
            </a:r>
            <a:r>
              <a:rPr lang="en-US" sz="2000" dirty="0" err="1" smtClean="0"/>
              <a:t>IdM</a:t>
            </a:r>
            <a:r>
              <a:rPr lang="en-US" sz="2000" dirty="0" smtClean="0"/>
              <a:t> folks are (typically) not the people doing IT Sec or CSIRT</a:t>
            </a:r>
            <a:endParaRPr lang="en-US" sz="2000" dirty="0" smtClean="0"/>
          </a:p>
          <a:p>
            <a:pPr lvl="1"/>
            <a:r>
              <a:rPr lang="en-US" sz="2000" dirty="0" smtClean="0"/>
              <a:t>and: not </a:t>
            </a:r>
            <a:r>
              <a:rPr lang="en-US" sz="2000" dirty="0" smtClean="0"/>
              <a:t>simple to get formal agreements really signed by an R&amp;E institution (too many </a:t>
            </a:r>
            <a:r>
              <a:rPr lang="en-US" sz="2000" dirty="0" smtClean="0"/>
              <a:t>lawyers we don’t need get in the way)</a:t>
            </a:r>
            <a:endParaRPr lang="en-US" sz="2000" dirty="0" smtClean="0"/>
          </a:p>
          <a:p>
            <a:r>
              <a:rPr lang="en-US" sz="2400" dirty="0" smtClean="0">
                <a:solidFill>
                  <a:srgbClr val="800000"/>
                </a:solidFill>
              </a:rPr>
              <a:t>So we </a:t>
            </a:r>
            <a:r>
              <a:rPr lang="en-US" sz="2400" dirty="0" smtClean="0">
                <a:solidFill>
                  <a:srgbClr val="800000"/>
                </a:solidFill>
              </a:rPr>
              <a:t>need some </a:t>
            </a:r>
            <a:r>
              <a:rPr lang="en-US" sz="2400" dirty="0" smtClean="0">
                <a:solidFill>
                  <a:srgbClr val="800000"/>
                </a:solidFill>
              </a:rPr>
              <a:t>(‘</a:t>
            </a:r>
            <a:r>
              <a:rPr lang="en-US" sz="2400" dirty="0" smtClean="0">
                <a:solidFill>
                  <a:srgbClr val="800000"/>
                </a:solidFill>
              </a:rPr>
              <a:t>R&amp;E’ </a:t>
            </a:r>
            <a:r>
              <a:rPr lang="en-US" sz="2400" dirty="0" smtClean="0">
                <a:solidFill>
                  <a:srgbClr val="800000"/>
                </a:solidFill>
              </a:rPr>
              <a:t>friendly) </a:t>
            </a:r>
            <a:r>
              <a:rPr lang="en-US" sz="2400" b="1" dirty="0" err="1" smtClean="0">
                <a:solidFill>
                  <a:srgbClr val="800000"/>
                </a:solidFill>
              </a:rPr>
              <a:t>IdP</a:t>
            </a:r>
            <a:r>
              <a:rPr lang="en-US" sz="2400" dirty="0" smtClean="0">
                <a:solidFill>
                  <a:srgbClr val="800000"/>
                </a:solidFill>
              </a:rPr>
              <a:t> assurance</a:t>
            </a:r>
          </a:p>
          <a:p>
            <a:pPr lvl="1"/>
            <a:r>
              <a:rPr lang="en-US" sz="2000" dirty="0" smtClean="0"/>
              <a:t>Because we believe practices are actually pretty OK </a:t>
            </a:r>
            <a:br>
              <a:rPr lang="en-US" sz="2000" dirty="0" smtClean="0"/>
            </a:br>
            <a:r>
              <a:rPr lang="en-US" sz="2000" dirty="0" smtClean="0"/>
              <a:t>– just </a:t>
            </a:r>
            <a:r>
              <a:rPr lang="en-US" sz="2000" b="1" dirty="0" smtClean="0"/>
              <a:t>not transparent</a:t>
            </a:r>
            <a:r>
              <a:rPr lang="en-US" sz="2000" dirty="0" smtClean="0"/>
              <a:t>!</a:t>
            </a:r>
          </a:p>
          <a:p>
            <a:pPr lvl="1"/>
            <a:r>
              <a:rPr lang="en-US" sz="2000" dirty="0" smtClean="0"/>
              <a:t>And we </a:t>
            </a:r>
            <a:r>
              <a:rPr lang="en-US" sz="2000" b="1" i="1" dirty="0" smtClean="0"/>
              <a:t>have done it</a:t>
            </a:r>
            <a:r>
              <a:rPr lang="en-US" sz="2000" b="1" dirty="0" smtClean="0"/>
              <a:t> before</a:t>
            </a:r>
            <a:r>
              <a:rPr lang="en-US" sz="2000" dirty="0" smtClean="0"/>
              <a:t>: for the IdPs that signed up to TCS!</a:t>
            </a:r>
            <a:endParaRPr lang="en-US" sz="2000" dirty="0" smtClean="0"/>
          </a:p>
          <a:p>
            <a:pPr lvl="1"/>
            <a:endParaRPr lang="en-US" sz="2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But </a:t>
            </a:r>
            <a:r>
              <a:rPr lang="en-US" dirty="0" smtClean="0"/>
              <a:t>EGI is (mostly</a:t>
            </a:r>
            <a:r>
              <a:rPr lang="en-US" dirty="0" smtClean="0"/>
              <a:t>) an SP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64009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8826946" cy="1143000"/>
          </a:xfrm>
        </p:spPr>
        <p:txBody>
          <a:bodyPr>
            <a:normAutofit/>
          </a:bodyPr>
          <a:lstStyle/>
          <a:p>
            <a:pPr algn="r"/>
            <a:r>
              <a:rPr lang="en-GB" dirty="0" smtClean="0"/>
              <a:t>Example: IGTF trust building method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31640" y="1600200"/>
            <a:ext cx="7812360" cy="4525963"/>
          </a:xfrm>
        </p:spPr>
        <p:txBody>
          <a:bodyPr>
            <a:normAutofit fontScale="92500"/>
          </a:bodyPr>
          <a:lstStyle/>
          <a:p>
            <a:r>
              <a:rPr lang="en-GB" dirty="0" smtClean="0">
                <a:solidFill>
                  <a:srgbClr val="C00000"/>
                </a:solidFill>
              </a:rPr>
              <a:t>Accreditation process</a:t>
            </a:r>
          </a:p>
          <a:p>
            <a:pPr lvl="1"/>
            <a:r>
              <a:rPr lang="en-GB" dirty="0" smtClean="0"/>
              <a:t>Extensively documented </a:t>
            </a:r>
            <a:r>
              <a:rPr lang="en-GB" i="1" dirty="0" smtClean="0"/>
              <a:t>public </a:t>
            </a:r>
            <a:r>
              <a:rPr lang="en-GB" dirty="0" smtClean="0"/>
              <a:t>practices (CP/CPS, RFC3647)</a:t>
            </a:r>
          </a:p>
          <a:p>
            <a:pPr lvl="1"/>
            <a:r>
              <a:rPr lang="en-GB" dirty="0" smtClean="0"/>
              <a:t>Interviewing and scrutiny by peer group (the PMA)</a:t>
            </a:r>
          </a:p>
          <a:p>
            <a:pPr lvl="1"/>
            <a:r>
              <a:rPr lang="en-GB" dirty="0" smtClean="0"/>
              <a:t>Assessment </a:t>
            </a:r>
            <a:r>
              <a:rPr lang="en-GB" dirty="0" smtClean="0"/>
              <a:t>against standards (</a:t>
            </a:r>
            <a:r>
              <a:rPr lang="en-GB" dirty="0" err="1" smtClean="0"/>
              <a:t>LoA</a:t>
            </a:r>
            <a:r>
              <a:rPr lang="en-GB" dirty="0" smtClean="0"/>
              <a:t> and APs)</a:t>
            </a:r>
            <a:endParaRPr lang="en-GB" dirty="0" smtClean="0"/>
          </a:p>
          <a:p>
            <a:pPr lvl="1"/>
            <a:r>
              <a:rPr lang="en-GB" dirty="0" smtClean="0"/>
              <a:t>Technical compliance checks </a:t>
            </a:r>
            <a:r>
              <a:rPr lang="en-GB" dirty="0" smtClean="0"/>
              <a:t>(dependent on credential type)</a:t>
            </a:r>
            <a:endParaRPr lang="en-GB" dirty="0" smtClean="0"/>
          </a:p>
          <a:p>
            <a:r>
              <a:rPr lang="en-GB" dirty="0" smtClean="0">
                <a:solidFill>
                  <a:srgbClr val="C00000"/>
                </a:solidFill>
              </a:rPr>
              <a:t>Periodic, peer-reviewed, self-audits</a:t>
            </a:r>
          </a:p>
          <a:p>
            <a:pPr lvl="1"/>
            <a:r>
              <a:rPr lang="en-GB" dirty="0" smtClean="0"/>
              <a:t>Based on Authentication Profiles, standard </a:t>
            </a:r>
            <a:r>
              <a:rPr lang="en-GB" dirty="0" smtClean="0"/>
              <a:t>reference: GFD169</a:t>
            </a:r>
            <a:endParaRPr lang="en-GB" dirty="0" smtClean="0"/>
          </a:p>
          <a:p>
            <a:pPr lvl="1"/>
            <a:r>
              <a:rPr lang="en-GB" dirty="0" smtClean="0"/>
              <a:t>inspired </a:t>
            </a:r>
            <a:r>
              <a:rPr lang="en-GB" dirty="0" smtClean="0"/>
              <a:t>by </a:t>
            </a:r>
            <a:r>
              <a:rPr lang="en-GB" dirty="0" smtClean="0"/>
              <a:t>APs, </a:t>
            </a:r>
            <a:r>
              <a:rPr lang="en-GB" dirty="0" err="1" smtClean="0"/>
              <a:t>LoA</a:t>
            </a:r>
            <a:r>
              <a:rPr lang="en-GB" dirty="0" smtClean="0"/>
              <a:t>, and NIST </a:t>
            </a:r>
            <a:r>
              <a:rPr lang="en-GB" dirty="0" smtClean="0"/>
              <a:t>SP800-53/ISO:IEC 27002</a:t>
            </a:r>
          </a:p>
          <a:p>
            <a:r>
              <a:rPr lang="en-GB" dirty="0" smtClean="0">
                <a:solidFill>
                  <a:srgbClr val="C00000"/>
                </a:solidFill>
              </a:rPr>
              <a:t>Federated assessment methodology by region (IGTF</a:t>
            </a:r>
            <a:r>
              <a:rPr lang="en-GB" dirty="0" smtClean="0">
                <a:solidFill>
                  <a:srgbClr val="C00000"/>
                </a:solidFill>
              </a:rPr>
              <a:t>)</a:t>
            </a:r>
          </a:p>
          <a:p>
            <a:pPr lvl="1"/>
            <a:r>
              <a:rPr lang="en-GB" dirty="0" smtClean="0"/>
              <a:t>keeps it scalable by ‘divide &amp; conquer’</a:t>
            </a:r>
            <a:endParaRPr lang="en-GB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2011-06-10</a:t>
            </a:r>
            <a:endParaRPr lang="en-GB" dirty="0"/>
          </a:p>
        </p:txBody>
      </p:sp>
      <p:sp>
        <p:nvSpPr>
          <p:cNvPr id="6" name="Rectangle 5"/>
          <p:cNvSpPr/>
          <p:nvPr/>
        </p:nvSpPr>
        <p:spPr>
          <a:xfrm>
            <a:off x="251520" y="6093297"/>
            <a:ext cx="889248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GB" sz="1400" dirty="0" smtClean="0">
                <a:solidFill>
                  <a:srgbClr val="C00000"/>
                </a:solidFill>
              </a:rPr>
              <a:t>https://www.eugridpma.org/guidelines/accreditation</a:t>
            </a:r>
            <a:endParaRPr lang="en-GB" sz="14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0257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550" indent="0">
              <a:buNone/>
            </a:pPr>
            <a:r>
              <a:rPr lang="en-US" sz="2400" dirty="0" smtClean="0">
                <a:hlinkClick r:id="rId2"/>
              </a:rPr>
              <a:t>http://wiki.eugridpma.org/Main/IGTFLoAGeneralisation</a:t>
            </a:r>
            <a:endParaRPr lang="en-US" sz="2400" dirty="0" smtClean="0"/>
          </a:p>
          <a:p>
            <a:r>
              <a:rPr lang="en-US" dirty="0" smtClean="0"/>
              <a:t>Federation of major Relying Parties (RPs) and identity providers that jointly agree on achievable and sufficient assurance</a:t>
            </a:r>
          </a:p>
          <a:p>
            <a:pPr lvl="1"/>
            <a:r>
              <a:rPr lang="en-US" dirty="0" smtClean="0"/>
              <a:t>RPs like PRACE, EGI, EUDAT, XSEDE, OSG, TERENA/ GÉANT, HPCI, … and many national representatives</a:t>
            </a:r>
          </a:p>
          <a:p>
            <a:pPr lvl="1"/>
            <a:r>
              <a:rPr lang="en-US" dirty="0" smtClean="0"/>
              <a:t>Identity providers, both from R&amp;E and beyond</a:t>
            </a:r>
          </a:p>
          <a:p>
            <a:r>
              <a:rPr lang="en-US" dirty="0" smtClean="0"/>
              <a:t>About 2-3 distinct levels (</a:t>
            </a:r>
            <a:r>
              <a:rPr lang="en-US" i="1" dirty="0" smtClean="0"/>
              <a:t>not </a:t>
            </a:r>
            <a:r>
              <a:rPr lang="en-US" dirty="0" smtClean="0"/>
              <a:t>the </a:t>
            </a:r>
            <a:r>
              <a:rPr lang="en-US" dirty="0" err="1" smtClean="0"/>
              <a:t>Kantara</a:t>
            </a:r>
            <a:r>
              <a:rPr lang="en-US" dirty="0" smtClean="0"/>
              <a:t> ones)</a:t>
            </a:r>
          </a:p>
          <a:p>
            <a:r>
              <a:rPr lang="en-US" dirty="0" smtClean="0"/>
              <a:t>And a R&amp;E ‘unique’ verification mechanism: </a:t>
            </a:r>
            <a:br>
              <a:rPr lang="en-US" dirty="0" smtClean="0"/>
            </a:br>
            <a:r>
              <a:rPr lang="en-US" dirty="0" smtClean="0"/>
              <a:t>peer reviewed and open documentation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IGTF </a:t>
            </a:r>
            <a:r>
              <a:rPr lang="en-US" dirty="0" err="1" smtClean="0"/>
              <a:t>LoA</a:t>
            </a:r>
            <a:r>
              <a:rPr lang="en-US" dirty="0" smtClean="0"/>
              <a:t> </a:t>
            </a:r>
            <a:r>
              <a:rPr lang="en-US" dirty="0" err="1" smtClean="0"/>
              <a:t>Generalisation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75413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ikhef-PDP-presentation-new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tns:customPropertyEditors xmlns:tns="http://schemas.microsoft.com/office/2006/customDocumentInformationPanel">
  <tns:showOnOpen>false</tns:showOnOpen>
  <tns:defaultPropertyEditorNamespace>Standard properties</tns:defaultPropertyEditorNamespace>
</tns:customPropertyEditors>
</file>

<file path=customXml/itemProps1.xml><?xml version="1.0" encoding="utf-8"?>
<ds:datastoreItem xmlns:ds="http://schemas.openxmlformats.org/officeDocument/2006/customXml" ds:itemID="{03338BC8-BBF3-4152-8114-248CD4A24091}">
  <ds:schemaRefs>
    <ds:schemaRef ds:uri="http://schemas.microsoft.com/office/2006/customDocumentInformationPanel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Nikhef-PDP-presentation-new</Template>
  <TotalTime>1321</TotalTime>
  <Words>840</Words>
  <Application>Microsoft Office PowerPoint</Application>
  <PresentationFormat>On-screen Show (4:3)</PresentationFormat>
  <Paragraphs>158</Paragraphs>
  <Slides>17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Nikhef-PDP-presentation-new</vt:lpstr>
      <vt:lpstr>Evolving Assurance – going where?</vt:lpstr>
      <vt:lpstr>Assurance Levels – both ways</vt:lpstr>
      <vt:lpstr>Risk</vt:lpstr>
      <vt:lpstr>Determine the risk envelope</vt:lpstr>
      <vt:lpstr>Collaborative risk</vt:lpstr>
      <vt:lpstr>Assurance in R&amp;E federations</vt:lpstr>
      <vt:lpstr>But EGI is (mostly) an SP</vt:lpstr>
      <vt:lpstr>Example: IGTF trust building method</vt:lpstr>
      <vt:lpstr>IGTF LoA Generalisation</vt:lpstr>
      <vt:lpstr>Generalised LoA</vt:lpstr>
      <vt:lpstr>Coming soon to a theatre near you: Compositional attributes &amp; LoA </vt:lpstr>
      <vt:lpstr>Making LoA useful</vt:lpstr>
      <vt:lpstr>Expanding the work</vt:lpstr>
      <vt:lpstr>Why AARC?</vt:lpstr>
      <vt:lpstr>Inputs to AARC</vt:lpstr>
      <vt:lpstr>Part of an ecosystem</vt:lpstr>
      <vt:lpstr>An open collaborative effort</vt:lpstr>
    </vt:vector>
  </TitlesOfParts>
  <Company>Nikhef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Evolving Assurance  – but going where?</dc:title>
  <dc:creator>DavidG</dc:creator>
  <cp:lastModifiedBy>DavidG</cp:lastModifiedBy>
  <cp:revision>55</cp:revision>
  <cp:lastPrinted>2010-12-15T16:14:10Z</cp:lastPrinted>
  <dcterms:created xsi:type="dcterms:W3CDTF">2015-01-20T10:39:55Z</dcterms:created>
  <dcterms:modified xsi:type="dcterms:W3CDTF">2015-01-21T08:50:37Z</dcterms:modified>
</cp:coreProperties>
</file>