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440" r:id="rId2"/>
  </p:sldMasterIdLst>
  <p:notesMasterIdLst>
    <p:notesMasterId r:id="rId19"/>
  </p:notesMasterIdLst>
  <p:handoutMasterIdLst>
    <p:handoutMasterId r:id="rId20"/>
  </p:handoutMasterIdLst>
  <p:sldIdLst>
    <p:sldId id="256" r:id="rId3"/>
    <p:sldId id="459" r:id="rId4"/>
    <p:sldId id="346" r:id="rId5"/>
    <p:sldId id="315" r:id="rId6"/>
    <p:sldId id="469" r:id="rId7"/>
    <p:sldId id="470" r:id="rId8"/>
    <p:sldId id="472" r:id="rId9"/>
    <p:sldId id="481" r:id="rId10"/>
    <p:sldId id="482" r:id="rId11"/>
    <p:sldId id="475" r:id="rId12"/>
    <p:sldId id="476" r:id="rId13"/>
    <p:sldId id="477" r:id="rId14"/>
    <p:sldId id="478" r:id="rId15"/>
    <p:sldId id="479" r:id="rId16"/>
    <p:sldId id="480" r:id="rId17"/>
    <p:sldId id="473" r:id="rId18"/>
  </p:sldIdLst>
  <p:sldSz cx="9144000" cy="5143500" type="screen16x9"/>
  <p:notesSz cx="7099300" cy="10234613"/>
  <p:defaultTextStyle>
    <a:defPPr>
      <a:defRPr lang="es-ES"/>
    </a:defPPr>
    <a:lvl1pPr algn="ctr" rtl="0" fontAlgn="base">
      <a:spcBef>
        <a:spcPct val="0"/>
      </a:spcBef>
      <a:spcAft>
        <a:spcPct val="0"/>
      </a:spcAft>
      <a:defRPr sz="2000" kern="1200">
        <a:solidFill>
          <a:schemeClr val="tx1"/>
        </a:solidFill>
        <a:latin typeface="Verdana" pitchFamily="34" charset="0"/>
        <a:ea typeface="+mn-ea"/>
        <a:cs typeface="+mn-cs"/>
      </a:defRPr>
    </a:lvl1pPr>
    <a:lvl2pPr marL="457189" algn="ctr" rtl="0" fontAlgn="base">
      <a:spcBef>
        <a:spcPct val="0"/>
      </a:spcBef>
      <a:spcAft>
        <a:spcPct val="0"/>
      </a:spcAft>
      <a:defRPr sz="2000" kern="1200">
        <a:solidFill>
          <a:schemeClr val="tx1"/>
        </a:solidFill>
        <a:latin typeface="Verdana" pitchFamily="34" charset="0"/>
        <a:ea typeface="+mn-ea"/>
        <a:cs typeface="+mn-cs"/>
      </a:defRPr>
    </a:lvl2pPr>
    <a:lvl3pPr marL="914378" algn="ctr" rtl="0" fontAlgn="base">
      <a:spcBef>
        <a:spcPct val="0"/>
      </a:spcBef>
      <a:spcAft>
        <a:spcPct val="0"/>
      </a:spcAft>
      <a:defRPr sz="2000" kern="1200">
        <a:solidFill>
          <a:schemeClr val="tx1"/>
        </a:solidFill>
        <a:latin typeface="Verdana" pitchFamily="34" charset="0"/>
        <a:ea typeface="+mn-ea"/>
        <a:cs typeface="+mn-cs"/>
      </a:defRPr>
    </a:lvl3pPr>
    <a:lvl4pPr marL="1371566" algn="ctr" rtl="0" fontAlgn="base">
      <a:spcBef>
        <a:spcPct val="0"/>
      </a:spcBef>
      <a:spcAft>
        <a:spcPct val="0"/>
      </a:spcAft>
      <a:defRPr sz="2000" kern="1200">
        <a:solidFill>
          <a:schemeClr val="tx1"/>
        </a:solidFill>
        <a:latin typeface="Verdana" pitchFamily="34" charset="0"/>
        <a:ea typeface="+mn-ea"/>
        <a:cs typeface="+mn-cs"/>
      </a:defRPr>
    </a:lvl4pPr>
    <a:lvl5pPr marL="1828754" algn="ctr" rtl="0" fontAlgn="base">
      <a:spcBef>
        <a:spcPct val="0"/>
      </a:spcBef>
      <a:spcAft>
        <a:spcPct val="0"/>
      </a:spcAft>
      <a:defRPr sz="2000" kern="1200">
        <a:solidFill>
          <a:schemeClr val="tx1"/>
        </a:solidFill>
        <a:latin typeface="Verdana" pitchFamily="34" charset="0"/>
        <a:ea typeface="+mn-ea"/>
        <a:cs typeface="+mn-cs"/>
      </a:defRPr>
    </a:lvl5pPr>
    <a:lvl6pPr marL="2285943" algn="l" defTabSz="914378" rtl="0" eaLnBrk="1" latinLnBrk="0" hangingPunct="1">
      <a:defRPr sz="2000" kern="1200">
        <a:solidFill>
          <a:schemeClr val="tx1"/>
        </a:solidFill>
        <a:latin typeface="Verdana" pitchFamily="34" charset="0"/>
        <a:ea typeface="+mn-ea"/>
        <a:cs typeface="+mn-cs"/>
      </a:defRPr>
    </a:lvl6pPr>
    <a:lvl7pPr marL="2743132" algn="l" defTabSz="914378" rtl="0" eaLnBrk="1" latinLnBrk="0" hangingPunct="1">
      <a:defRPr sz="2000" kern="1200">
        <a:solidFill>
          <a:schemeClr val="tx1"/>
        </a:solidFill>
        <a:latin typeface="Verdana" pitchFamily="34" charset="0"/>
        <a:ea typeface="+mn-ea"/>
        <a:cs typeface="+mn-cs"/>
      </a:defRPr>
    </a:lvl7pPr>
    <a:lvl8pPr marL="3200320" algn="l" defTabSz="914378" rtl="0" eaLnBrk="1" latinLnBrk="0" hangingPunct="1">
      <a:defRPr sz="2000" kern="1200">
        <a:solidFill>
          <a:schemeClr val="tx1"/>
        </a:solidFill>
        <a:latin typeface="Verdana" pitchFamily="34" charset="0"/>
        <a:ea typeface="+mn-ea"/>
        <a:cs typeface="+mn-cs"/>
      </a:defRPr>
    </a:lvl8pPr>
    <a:lvl9pPr marL="3657509" algn="l" defTabSz="914378"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66"/>
    <a:srgbClr val="FF0000"/>
    <a:srgbClr val="FFFFFF"/>
    <a:srgbClr val="003F5E"/>
    <a:srgbClr val="000099"/>
    <a:srgbClr val="F8F8F8"/>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15" autoAdjust="0"/>
    <p:restoredTop sz="94737" autoAdjust="0"/>
  </p:normalViewPr>
  <p:slideViewPr>
    <p:cSldViewPr snapToGrid="0">
      <p:cViewPr varScale="1">
        <p:scale>
          <a:sx n="154" d="100"/>
          <a:sy n="154" d="100"/>
        </p:scale>
        <p:origin x="76" y="2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n-GB"/>
          </a:p>
        </p:txBody>
      </p:sp>
      <p:sp>
        <p:nvSpPr>
          <p:cNvPr id="9216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767E252A-B0F2-4B77-8C7A-CCD99C84423F}" type="slidenum">
              <a:rPr lang="en-GB"/>
              <a:pPr>
                <a:defRPr/>
              </a:pPr>
              <a:t>‹#›</a:t>
            </a:fld>
            <a:endParaRPr lang="en-GB"/>
          </a:p>
        </p:txBody>
      </p:sp>
    </p:spTree>
    <p:extLst>
      <p:ext uri="{BB962C8B-B14F-4D97-AF65-F5344CB8AC3E}">
        <p14:creationId xmlns:p14="http://schemas.microsoft.com/office/powerpoint/2010/main" val="371165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s-ES"/>
          </a:p>
        </p:txBody>
      </p:sp>
      <p:sp>
        <p:nvSpPr>
          <p:cNvPr id="36868"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EE1FA4EF-7505-4E35-8F9C-A588B570EA91}" type="slidenum">
              <a:rPr lang="es-ES"/>
              <a:pPr>
                <a:defRPr/>
              </a:pPr>
              <a:t>‹#›</a:t>
            </a:fld>
            <a:endParaRPr lang="es-ES"/>
          </a:p>
        </p:txBody>
      </p:sp>
    </p:spTree>
    <p:extLst>
      <p:ext uri="{BB962C8B-B14F-4D97-AF65-F5344CB8AC3E}">
        <p14:creationId xmlns:p14="http://schemas.microsoft.com/office/powerpoint/2010/main" val="237013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89"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78"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66"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754"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2AE45085-B309-424B-897C-B0C619473069}" type="slidenum">
              <a:rPr lang="es-ES" sz="1200" smtClean="0">
                <a:latin typeface="Times New Roman" pitchFamily="18" charset="0"/>
              </a:rPr>
              <a:pPr eaLnBrk="1" hangingPunct="1"/>
              <a:t>1</a:t>
            </a:fld>
            <a:endParaRPr lang="es-E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141288" y="768350"/>
            <a:ext cx="6819900" cy="3836988"/>
          </a:xfrm>
          <a:solidFill>
            <a:srgbClr val="FFFFFF"/>
          </a:solidFill>
          <a:ln/>
        </p:spPr>
      </p:sp>
      <p:sp>
        <p:nvSpPr>
          <p:cNvPr id="37892" name="Rectangle 3"/>
          <p:cNvSpPr>
            <a:spLocks noGrp="1" noChangeArrowheads="1"/>
          </p:cNvSpPr>
          <p:nvPr>
            <p:ph type="body" idx="1"/>
          </p:nvPr>
        </p:nvSpPr>
        <p:spPr>
          <a:xfrm>
            <a:off x="944563" y="4859338"/>
            <a:ext cx="5208587"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A1EC7B12-9C04-4698-9988-10F5537EA647}" type="slidenum">
              <a:rPr lang="en-GB" sz="1200" smtClean="0">
                <a:latin typeface="Times New Roman" pitchFamily="18" charset="0"/>
              </a:rPr>
              <a:pPr eaLnBrk="1" hangingPunct="1"/>
              <a:t>3</a:t>
            </a:fld>
            <a:endParaRPr lang="en-GB" sz="1200" smtClean="0">
              <a:latin typeface="Times New Roman" pitchFamily="18" charset="0"/>
            </a:endParaRPr>
          </a:p>
        </p:txBody>
      </p:sp>
      <p:sp>
        <p:nvSpPr>
          <p:cNvPr id="38915" name="Rectangle 2"/>
          <p:cNvSpPr>
            <a:spLocks noGrp="1" noRot="1" noChangeAspect="1" noChangeArrowheads="1" noTextEdit="1"/>
          </p:cNvSpPr>
          <p:nvPr>
            <p:ph type="sldImg"/>
          </p:nvPr>
        </p:nvSpPr>
        <p:spPr>
          <a:xfrm>
            <a:off x="141288" y="768350"/>
            <a:ext cx="6818312" cy="3836988"/>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51435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p>
            <a:endParaRPr lang="en-US"/>
          </a:p>
        </p:txBody>
      </p:sp>
      <p:pic>
        <p:nvPicPr>
          <p:cNvPr id="4" name="Picture 18" descr="eugridpma-02v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13" y="258291"/>
            <a:ext cx="3761985" cy="16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7"/>
          <p:cNvSpPr>
            <a:spLocks noGrp="1" noChangeArrowheads="1"/>
          </p:cNvSpPr>
          <p:nvPr>
            <p:ph type="ctrTitle" sz="quarter"/>
          </p:nvPr>
        </p:nvSpPr>
        <p:spPr>
          <a:xfrm>
            <a:off x="685800" y="2857500"/>
            <a:ext cx="7772400" cy="1885950"/>
          </a:xfrm>
          <a:noFill/>
        </p:spPr>
        <p:txBody>
          <a:bodyPr lIns="91438" tIns="45719" rIns="91438" bIns="45719"/>
          <a:lstStyle>
            <a:lvl1pPr algn="ctr">
              <a:defRPr sz="4000"/>
            </a:lvl1pPr>
          </a:lstStyle>
          <a:p>
            <a:r>
              <a:rPr lang="en-GB" dirty="0" err="1"/>
              <a:t>Haga</a:t>
            </a:r>
            <a:r>
              <a:rPr lang="en-GB" dirty="0"/>
              <a:t> </a:t>
            </a:r>
            <a:r>
              <a:rPr lang="en-GB" dirty="0" err="1"/>
              <a:t>clic</a:t>
            </a:r>
            <a:r>
              <a:rPr lang="en-GB" dirty="0"/>
              <a:t> para </a:t>
            </a:r>
            <a:r>
              <a:rPr lang="en-GB" dirty="0" err="1"/>
              <a:t>modificar</a:t>
            </a:r>
            <a:r>
              <a:rPr lang="en-GB" dirty="0"/>
              <a:t> el </a:t>
            </a:r>
            <a:r>
              <a:rPr lang="en-GB" dirty="0" err="1"/>
              <a:t>estilo</a:t>
            </a:r>
            <a:r>
              <a:rPr lang="en-GB" dirty="0"/>
              <a:t> de </a:t>
            </a:r>
            <a:r>
              <a:rPr lang="en-GB" dirty="0" err="1"/>
              <a:t>título</a:t>
            </a:r>
            <a:r>
              <a:rPr lang="en-GB" dirty="0"/>
              <a:t> del </a:t>
            </a:r>
            <a:r>
              <a:rPr lang="en-GB" dirty="0" err="1"/>
              <a:t>patrón</a:t>
            </a:r>
            <a:endParaRPr lang="en-GB" dirty="0"/>
          </a:p>
        </p:txBody>
      </p:sp>
    </p:spTree>
    <p:extLst>
      <p:ext uri="{BB962C8B-B14F-4D97-AF65-F5344CB8AC3E}">
        <p14:creationId xmlns:p14="http://schemas.microsoft.com/office/powerpoint/2010/main" val="843926905"/>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613247"/>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14301"/>
            <a:ext cx="2011362" cy="473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14301"/>
            <a:ext cx="5881688" cy="473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81272"/>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9" name="Rectangle 18"/>
          <p:cNvSpPr/>
          <p:nvPr userDrawn="1"/>
        </p:nvSpPr>
        <p:spPr>
          <a:xfrm>
            <a:off x="0" y="0"/>
            <a:ext cx="1219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5" name="Text Placeholder 4"/>
          <p:cNvSpPr>
            <a:spLocks noGrp="1"/>
          </p:cNvSpPr>
          <p:nvPr>
            <p:ph type="body" sz="quarter" idx="11" hasCustomPrompt="1"/>
          </p:nvPr>
        </p:nvSpPr>
        <p:spPr>
          <a:xfrm>
            <a:off x="930193" y="2718757"/>
            <a:ext cx="5096933" cy="281467"/>
          </a:xfrm>
        </p:spPr>
        <p:txBody>
          <a:bodyPr>
            <a:normAutofit/>
          </a:bodyPr>
          <a:lstStyle>
            <a:lvl1pPr marL="0" indent="0">
              <a:buNone/>
              <a:defRPr sz="1500" b="1" baseline="0"/>
            </a:lvl1pPr>
          </a:lstStyle>
          <a:p>
            <a:pPr lvl="0"/>
            <a:r>
              <a:rPr lang="en-US" dirty="0" smtClean="0"/>
              <a:t>Presenter</a:t>
            </a:r>
          </a:p>
        </p:txBody>
      </p:sp>
      <p:sp>
        <p:nvSpPr>
          <p:cNvPr id="7" name="Text Placeholder 6"/>
          <p:cNvSpPr>
            <a:spLocks noGrp="1"/>
          </p:cNvSpPr>
          <p:nvPr>
            <p:ph type="body" sz="quarter" idx="12" hasCustomPrompt="1"/>
          </p:nvPr>
        </p:nvSpPr>
        <p:spPr>
          <a:xfrm>
            <a:off x="930193" y="4113071"/>
            <a:ext cx="5003270" cy="327255"/>
          </a:xfrm>
        </p:spPr>
        <p:txBody>
          <a:bodyPr>
            <a:normAutofit/>
          </a:bodyPr>
          <a:lstStyle>
            <a:lvl1pPr marL="0" indent="0">
              <a:buNone/>
              <a:defRPr sz="135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930193" y="2103260"/>
            <a:ext cx="5012795" cy="377594"/>
          </a:xfrm>
        </p:spPr>
        <p:txBody>
          <a:bodyPr>
            <a:normAutofit/>
          </a:bodyPr>
          <a:lstStyle>
            <a:lvl1pPr marL="0" indent="0">
              <a:buNone/>
              <a:defRPr sz="1463">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930193" y="1798732"/>
            <a:ext cx="5012795" cy="354932"/>
          </a:xfrm>
        </p:spPr>
        <p:txBody>
          <a:bodyPr>
            <a:noAutofit/>
          </a:bodyPr>
          <a:lstStyle>
            <a:lvl1pPr marL="0" indent="0">
              <a:buNone/>
              <a:defRPr sz="1800" b="1"/>
            </a:lvl1pPr>
          </a:lstStyle>
          <a:p>
            <a:pPr lvl="0"/>
            <a:r>
              <a:rPr lang="en-US" dirty="0" smtClean="0"/>
              <a:t>Title</a:t>
            </a:r>
          </a:p>
        </p:txBody>
      </p:sp>
      <p:sp>
        <p:nvSpPr>
          <p:cNvPr id="13" name="Text Placeholder 6"/>
          <p:cNvSpPr>
            <a:spLocks noGrp="1"/>
          </p:cNvSpPr>
          <p:nvPr>
            <p:ph type="body" sz="quarter" idx="18" hasCustomPrompt="1"/>
          </p:nvPr>
        </p:nvSpPr>
        <p:spPr>
          <a:xfrm>
            <a:off x="930193" y="4339000"/>
            <a:ext cx="5003270" cy="321239"/>
          </a:xfrm>
        </p:spPr>
        <p:txBody>
          <a:bodyPr>
            <a:normAutofit/>
          </a:bodyPr>
          <a:lstStyle>
            <a:lvl1pPr marL="0" indent="0">
              <a:buNone/>
              <a:defRPr sz="135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930193" y="2960391"/>
            <a:ext cx="5096933" cy="260411"/>
          </a:xfrm>
        </p:spPr>
        <p:txBody>
          <a:bodyPr>
            <a:normAutofit/>
          </a:bodyPr>
          <a:lstStyle>
            <a:lvl1pPr marL="0" indent="0">
              <a:buNone/>
              <a:defRPr sz="135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930193" y="3187318"/>
            <a:ext cx="6613609" cy="260411"/>
          </a:xfrm>
        </p:spPr>
        <p:txBody>
          <a:bodyPr>
            <a:normAutofit/>
          </a:bodyPr>
          <a:lstStyle>
            <a:lvl1pPr marL="0" indent="0">
              <a:buNone/>
              <a:defRPr sz="135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115094" y="3574438"/>
            <a:ext cx="914400" cy="142799"/>
          </a:xfrm>
        </p:spPr>
        <p:txBody>
          <a:bodyPr>
            <a:normAutofit/>
          </a:bodyPr>
          <a:lstStyle>
            <a:lvl1pPr marL="0" indent="0">
              <a:buNone/>
              <a:defRPr sz="45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269" y="-31749"/>
            <a:ext cx="3292440" cy="520700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262" y="360466"/>
            <a:ext cx="1112082" cy="1004786"/>
          </a:xfrm>
          <a:prstGeom prst="rect">
            <a:avLst/>
          </a:prstGeom>
        </p:spPr>
      </p:pic>
      <p:sp>
        <p:nvSpPr>
          <p:cNvPr id="23" name="TextBox 22"/>
          <p:cNvSpPr txBox="1"/>
          <p:nvPr userDrawn="1"/>
        </p:nvSpPr>
        <p:spPr>
          <a:xfrm>
            <a:off x="1593208" y="695848"/>
            <a:ext cx="5480603" cy="288541"/>
          </a:xfrm>
          <a:prstGeom prst="rect">
            <a:avLst/>
          </a:prstGeom>
          <a:noFill/>
        </p:spPr>
        <p:txBody>
          <a:bodyPr wrap="none" rtlCol="0">
            <a:spAutoFit/>
          </a:bodyPr>
          <a:lstStyle/>
          <a:p>
            <a:r>
              <a:rPr lang="en-GB" sz="1275" dirty="0" smtClean="0">
                <a:solidFill>
                  <a:srgbClr val="003F5E"/>
                </a:solidFill>
              </a:rPr>
              <a:t>Authentication and Authorisation for Research and Collaboration</a:t>
            </a:r>
            <a:endParaRPr lang="en-GB" sz="1275" dirty="0">
              <a:solidFill>
                <a:srgbClr val="003F5E"/>
              </a:solidFill>
            </a:endParaRPr>
          </a:p>
        </p:txBody>
      </p:sp>
    </p:spTree>
    <p:extLst>
      <p:ext uri="{BB962C8B-B14F-4D97-AF65-F5344CB8AC3E}">
        <p14:creationId xmlns:p14="http://schemas.microsoft.com/office/powerpoint/2010/main" val="3900874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50">
                <a:latin typeface="+mn-lt"/>
              </a:defRPr>
            </a:lvl1pPr>
            <a:lvl2pPr>
              <a:defRPr sz="1350">
                <a:solidFill>
                  <a:srgbClr val="004361"/>
                </a:solidFill>
                <a:latin typeface="+mn-lt"/>
              </a:defRPr>
            </a:lvl2pPr>
            <a:lvl3pPr>
              <a:defRPr sz="1350">
                <a:solidFill>
                  <a:srgbClr val="003F5E"/>
                </a:solidFill>
                <a:latin typeface="+mn-lt"/>
              </a:defRPr>
            </a:lvl3pPr>
            <a:lvl4pPr>
              <a:defRPr sz="135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7751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369219"/>
            <a:ext cx="4171950" cy="326350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29150" y="1369219"/>
            <a:ext cx="3886200" cy="3263504"/>
          </a:xfrm>
        </p:spPr>
        <p:txBody>
          <a:bodyPr/>
          <a:lstStyle>
            <a:lvl1pPr>
              <a:defRPr sz="1125">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4437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3" y="1260872"/>
            <a:ext cx="413623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361951" y="1866904"/>
            <a:ext cx="4164806" cy="27753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4035623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1143003"/>
            <a:ext cx="5898092" cy="3489722"/>
          </a:xfrm>
        </p:spPr>
        <p:txBody>
          <a:bodyPr/>
          <a:lstStyle>
            <a:lvl1pPr>
              <a:defRPr sz="1125">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6239933" y="1149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451594" y="1149350"/>
            <a:ext cx="2" cy="351155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04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964240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257300"/>
            <a:ext cx="9144000" cy="1624263"/>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Text Placeholder 5"/>
          <p:cNvSpPr>
            <a:spLocks noGrp="1"/>
          </p:cNvSpPr>
          <p:nvPr>
            <p:ph type="body" sz="quarter" idx="13"/>
          </p:nvPr>
        </p:nvSpPr>
        <p:spPr>
          <a:xfrm>
            <a:off x="352930" y="3062288"/>
            <a:ext cx="8406062" cy="16360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2570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2893595"/>
            <a:ext cx="9144000" cy="1624263"/>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Text Placeholder 6"/>
          <p:cNvSpPr>
            <a:spLocks noGrp="1"/>
          </p:cNvSpPr>
          <p:nvPr>
            <p:ph type="body" sz="quarter" idx="13"/>
          </p:nvPr>
        </p:nvSpPr>
        <p:spPr>
          <a:xfrm>
            <a:off x="336215" y="1143439"/>
            <a:ext cx="8486943" cy="15756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523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5390536" y="4903840"/>
            <a:ext cx="3495368" cy="276999"/>
          </a:xfrm>
          <a:prstGeom prst="rect">
            <a:avLst/>
          </a:prstGeom>
          <a:noFill/>
        </p:spPr>
        <p:txBody>
          <a:bodyPr wrap="square" lIns="91438" tIns="45719" rIns="91438" bIns="45719" rtlCol="0">
            <a:spAutoFit/>
          </a:bodyPr>
          <a:lstStyle/>
          <a:p>
            <a:pPr algn="r"/>
            <a:endParaRPr lang="en-US" sz="1200" dirty="0">
              <a:solidFill>
                <a:srgbClr val="003F5E"/>
              </a:solidFill>
            </a:endParaRPr>
          </a:p>
        </p:txBody>
      </p:sp>
    </p:spTree>
    <p:extLst>
      <p:ext uri="{BB962C8B-B14F-4D97-AF65-F5344CB8AC3E}">
        <p14:creationId xmlns:p14="http://schemas.microsoft.com/office/powerpoint/2010/main" val="397204955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238639"/>
            <a:ext cx="4629150" cy="3157149"/>
          </a:xfrm>
        </p:spPr>
        <p:txBody>
          <a:bodyPr/>
          <a:lstStyle>
            <a:lvl1pPr>
              <a:defRPr sz="1350"/>
            </a:lvl1pPr>
            <a:lvl2pPr>
              <a:defRPr sz="1238"/>
            </a:lvl2pPr>
            <a:lvl3pPr>
              <a:defRPr sz="1125"/>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2902" y="1231641"/>
            <a:ext cx="3236119" cy="3170100"/>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404289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287628"/>
            <a:ext cx="4629150" cy="310816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GB"/>
          </a:p>
        </p:txBody>
      </p:sp>
      <p:sp>
        <p:nvSpPr>
          <p:cNvPr id="4" name="Text Placeholder 3"/>
          <p:cNvSpPr>
            <a:spLocks noGrp="1"/>
          </p:cNvSpPr>
          <p:nvPr>
            <p:ph type="body" sz="half" idx="2"/>
          </p:nvPr>
        </p:nvSpPr>
        <p:spPr>
          <a:xfrm>
            <a:off x="342902" y="1287628"/>
            <a:ext cx="3236119" cy="311411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341735" y="55987"/>
            <a:ext cx="7209065" cy="99417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27933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152280" y="228602"/>
            <a:ext cx="3375283" cy="507831"/>
          </a:xfrm>
          <a:prstGeom prst="rect">
            <a:avLst/>
          </a:prstGeom>
          <a:noFill/>
        </p:spPr>
        <p:txBody>
          <a:bodyPr wrap="none" rtlCol="0">
            <a:spAutoFit/>
          </a:bodyPr>
          <a:lstStyle/>
          <a:p>
            <a:r>
              <a:rPr lang="en-GB" sz="1350" b="1" dirty="0" smtClean="0">
                <a:solidFill>
                  <a:srgbClr val="003F5D"/>
                </a:solidFill>
              </a:rPr>
              <a:t>Style</a:t>
            </a:r>
            <a:r>
              <a:rPr lang="en-GB" sz="1350" b="1" baseline="0" dirty="0" smtClean="0">
                <a:solidFill>
                  <a:srgbClr val="003F5D"/>
                </a:solidFill>
              </a:rPr>
              <a:t> Guide</a:t>
            </a:r>
          </a:p>
          <a:p>
            <a:r>
              <a:rPr lang="en-GB" sz="1350" baseline="0" dirty="0" smtClean="0">
                <a:solidFill>
                  <a:srgbClr val="F57A1E"/>
                </a:solidFill>
              </a:rPr>
              <a:t>A Guide to Using the AARC Template</a:t>
            </a:r>
            <a:endParaRPr lang="en-GB" sz="1350" dirty="0">
              <a:solidFill>
                <a:srgbClr val="F57A1E"/>
              </a:solidFill>
            </a:endParaRPr>
          </a:p>
        </p:txBody>
      </p:sp>
      <p:sp>
        <p:nvSpPr>
          <p:cNvPr id="4" name="TextBox 3"/>
          <p:cNvSpPr txBox="1"/>
          <p:nvPr userDrawn="1"/>
        </p:nvSpPr>
        <p:spPr>
          <a:xfrm>
            <a:off x="585275" y="1519327"/>
            <a:ext cx="7612243" cy="2585323"/>
          </a:xfrm>
          <a:prstGeom prst="rect">
            <a:avLst/>
          </a:prstGeom>
          <a:noFill/>
        </p:spPr>
        <p:txBody>
          <a:bodyPr wrap="square" rtlCol="0">
            <a:spAutoFit/>
          </a:bodyPr>
          <a:lstStyle/>
          <a:p>
            <a:pPr marL="160735" indent="-160735">
              <a:buFont typeface="Arial" panose="020B0604020202020204" pitchFamily="34" charset="0"/>
              <a:buChar char="•"/>
            </a:pPr>
            <a:r>
              <a:rPr lang="en-GB" sz="1350" dirty="0" smtClean="0">
                <a:solidFill>
                  <a:srgbClr val="003F5D"/>
                </a:solidFill>
              </a:rPr>
              <a:t>This template is to</a:t>
            </a:r>
            <a:r>
              <a:rPr lang="en-GB" sz="1350" baseline="0" dirty="0" smtClean="0">
                <a:solidFill>
                  <a:srgbClr val="003F5D"/>
                </a:solidFill>
              </a:rPr>
              <a:t> present information on behalf of the AARC Project</a:t>
            </a:r>
          </a:p>
          <a:p>
            <a:pPr marL="160735" indent="-160735">
              <a:buFont typeface="Arial" panose="020B0604020202020204" pitchFamily="34" charset="0"/>
              <a:buChar char="•"/>
            </a:pPr>
            <a:r>
              <a:rPr lang="en-GB" sz="1350" baseline="0" dirty="0" smtClean="0">
                <a:solidFill>
                  <a:srgbClr val="003F5D"/>
                </a:solidFill>
              </a:rPr>
              <a:t>Font is Calibri and will auto-size. Avoid using a font size less than 18pt.  Main font colour is Teal, </a:t>
            </a:r>
            <a:r>
              <a:rPr lang="en-GB" sz="1350" baseline="0" dirty="0" smtClean="0">
                <a:solidFill>
                  <a:srgbClr val="F57B20"/>
                </a:solidFill>
              </a:rPr>
              <a:t>highlight colour is Orange and should be used sparingly.</a:t>
            </a:r>
            <a:r>
              <a:rPr lang="en-GB" sz="1350" baseline="0" dirty="0" smtClean="0">
                <a:solidFill>
                  <a:srgbClr val="ED1556"/>
                </a:solidFill>
              </a:rPr>
              <a:t> </a:t>
            </a:r>
            <a:r>
              <a:rPr lang="en-GB" sz="1350" baseline="0" dirty="0" smtClean="0">
                <a:solidFill>
                  <a:srgbClr val="003F5D"/>
                </a:solidFill>
              </a:rPr>
              <a:t>If the colours are not shown in PowerPoint use the colour picker to select the correct colour from the logo or these samples</a:t>
            </a:r>
            <a:endParaRPr lang="en-GB" sz="1350" baseline="0" dirty="0" smtClean="0">
              <a:solidFill>
                <a:srgbClr val="ED1556"/>
              </a:solidFill>
            </a:endParaRPr>
          </a:p>
          <a:p>
            <a:pPr marL="160735" indent="-160735">
              <a:buFont typeface="Arial" panose="020B0604020202020204" pitchFamily="34" charset="0"/>
              <a:buChar char="•"/>
            </a:pPr>
            <a:endParaRPr lang="en-GB" sz="1350" baseline="0" dirty="0" smtClean="0">
              <a:solidFill>
                <a:srgbClr val="ED1556"/>
              </a:solidFill>
            </a:endParaRPr>
          </a:p>
          <a:p>
            <a:pPr marL="160735" indent="-160735">
              <a:buFont typeface="Arial" panose="020B0604020202020204" pitchFamily="34" charset="0"/>
              <a:buChar char="•"/>
            </a:pPr>
            <a:r>
              <a:rPr lang="en-GB" sz="1350" baseline="0" dirty="0" smtClean="0">
                <a:solidFill>
                  <a:srgbClr val="003F5D"/>
                </a:solidFill>
              </a:rPr>
              <a:t>The title slide has space for the speaker’s own organisation logo which should be no larger than the main AARC logo </a:t>
            </a:r>
          </a:p>
          <a:p>
            <a:pPr marL="160735" indent="-160735">
              <a:buFont typeface="Arial" panose="020B0604020202020204" pitchFamily="34" charset="0"/>
              <a:buChar char="•"/>
            </a:pPr>
            <a:endParaRPr lang="en-GB" sz="1350" baseline="0" dirty="0" smtClean="0">
              <a:solidFill>
                <a:srgbClr val="003F5D"/>
              </a:solidFill>
            </a:endParaRPr>
          </a:p>
          <a:p>
            <a:pPr marL="160735" indent="-160735">
              <a:buFont typeface="Arial" panose="020B0604020202020204" pitchFamily="34" charset="0"/>
              <a:buChar char="•"/>
            </a:pPr>
            <a:r>
              <a:rPr lang="en-GB" sz="135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8167657" y="4170730"/>
            <a:ext cx="545432" cy="397043"/>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Oval 8"/>
          <p:cNvSpPr/>
          <p:nvPr userDrawn="1"/>
        </p:nvSpPr>
        <p:spPr>
          <a:xfrm>
            <a:off x="7413676" y="4170730"/>
            <a:ext cx="545432" cy="397043"/>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979754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9144001" cy="51435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pic>
        <p:nvPicPr>
          <p:cNvPr id="7" name="Picture 6"/>
          <p:cNvPicPr>
            <a:picLocks noChangeAspect="1"/>
          </p:cNvPicPr>
          <p:nvPr userDrawn="1"/>
        </p:nvPicPr>
        <p:blipFill rotWithShape="1">
          <a:blip r:embed="rId2"/>
          <a:srcRect b="30428"/>
          <a:stretch/>
        </p:blipFill>
        <p:spPr>
          <a:xfrm>
            <a:off x="3912801" y="3627819"/>
            <a:ext cx="1038989" cy="58925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1124" y="4445368"/>
            <a:ext cx="325256" cy="220998"/>
          </a:xfrm>
          <a:prstGeom prst="rect">
            <a:avLst/>
          </a:prstGeom>
        </p:spPr>
      </p:pic>
      <p:sp>
        <p:nvSpPr>
          <p:cNvPr id="8" name="TextBox 7"/>
          <p:cNvSpPr txBox="1"/>
          <p:nvPr userDrawn="1"/>
        </p:nvSpPr>
        <p:spPr>
          <a:xfrm>
            <a:off x="2755289" y="1796681"/>
            <a:ext cx="3468322" cy="1107996"/>
          </a:xfrm>
          <a:prstGeom prst="rect">
            <a:avLst/>
          </a:prstGeom>
          <a:noFill/>
        </p:spPr>
        <p:txBody>
          <a:bodyPr wrap="none" rtlCol="0">
            <a:spAutoFit/>
          </a:bodyPr>
          <a:lstStyle/>
          <a:p>
            <a:pPr algn="ctr"/>
            <a:r>
              <a:rPr lang="en-GB" sz="3300" dirty="0" smtClean="0">
                <a:solidFill>
                  <a:schemeClr val="bg1"/>
                </a:solidFill>
              </a:rPr>
              <a:t>Thank you</a:t>
            </a:r>
          </a:p>
          <a:p>
            <a:pPr algn="ctr"/>
            <a:r>
              <a:rPr lang="en-GB" sz="3300" dirty="0" smtClean="0">
                <a:solidFill>
                  <a:srgbClr val="F6791C"/>
                </a:solidFill>
              </a:rPr>
              <a:t>Any</a:t>
            </a:r>
            <a:r>
              <a:rPr lang="en-GB" sz="3300" baseline="0" dirty="0" smtClean="0">
                <a:solidFill>
                  <a:srgbClr val="F6791C"/>
                </a:solidFill>
              </a:rPr>
              <a:t> Questions?</a:t>
            </a:r>
            <a:endParaRPr lang="en-GB" sz="33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92268" y="-37666"/>
            <a:ext cx="3296182" cy="5212918"/>
          </a:xfrm>
          <a:prstGeom prst="rect">
            <a:avLst/>
          </a:prstGeom>
        </p:spPr>
      </p:pic>
      <p:sp>
        <p:nvSpPr>
          <p:cNvPr id="25" name="Content Placeholder 24"/>
          <p:cNvSpPr>
            <a:spLocks noGrp="1"/>
          </p:cNvSpPr>
          <p:nvPr>
            <p:ph sz="quarter" idx="11" hasCustomPrompt="1"/>
          </p:nvPr>
        </p:nvSpPr>
        <p:spPr>
          <a:xfrm>
            <a:off x="2822375" y="3085156"/>
            <a:ext cx="3334147" cy="280283"/>
          </a:xfrm>
        </p:spPr>
        <p:txBody>
          <a:bodyPr>
            <a:normAutofit/>
          </a:bodyPr>
          <a:lstStyle>
            <a:lvl1pPr marL="0" indent="0" algn="ctr">
              <a:buNone/>
              <a:defRPr sz="135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2595115" y="4716979"/>
            <a:ext cx="3757760" cy="230832"/>
          </a:xfrm>
          <a:prstGeom prst="rect">
            <a:avLst/>
          </a:prstGeom>
          <a:noFill/>
        </p:spPr>
        <p:txBody>
          <a:bodyPr wrap="none" rtlCol="0">
            <a:spAutoFit/>
          </a:bodyPr>
          <a:lstStyle/>
          <a:p>
            <a:pPr algn="ctr"/>
            <a:r>
              <a:rPr lang="en-GB" sz="450" kern="1200" dirty="0" smtClean="0">
                <a:solidFill>
                  <a:schemeClr val="bg1"/>
                </a:solidFill>
                <a:effectLst/>
                <a:latin typeface="+mn-lt"/>
                <a:ea typeface="+mn-ea"/>
                <a:cs typeface="+mn-cs"/>
              </a:rPr>
              <a:t>© members of the AARC Community. </a:t>
            </a:r>
          </a:p>
          <a:p>
            <a:pPr marL="0" marR="0" indent="0" algn="ctr" defTabSz="685800" rtl="0" eaLnBrk="1" fontAlgn="auto" latinLnBrk="0" hangingPunct="1">
              <a:lnSpc>
                <a:spcPct val="100000"/>
              </a:lnSpc>
              <a:spcBef>
                <a:spcPts val="0"/>
              </a:spcBef>
              <a:spcAft>
                <a:spcPts val="0"/>
              </a:spcAft>
              <a:buClrTx/>
              <a:buSzTx/>
              <a:buFontTx/>
              <a:buNone/>
              <a:tabLst/>
              <a:defRPr/>
            </a:pPr>
            <a:r>
              <a:rPr lang="en-GB" sz="45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450" kern="1200" baseline="0" dirty="0" smtClean="0">
                <a:solidFill>
                  <a:schemeClr val="bg1"/>
                </a:solidFill>
                <a:effectLst/>
                <a:latin typeface="+mn-lt"/>
                <a:ea typeface="+mn-ea"/>
                <a:cs typeface="+mn-cs"/>
              </a:rPr>
              <a:t> and other sources</a:t>
            </a:r>
            <a:r>
              <a:rPr lang="en-GB" sz="450" kern="1200" dirty="0" smtClean="0">
                <a:solidFill>
                  <a:schemeClr val="bg1"/>
                </a:solidFill>
                <a:effectLst/>
                <a:latin typeface="+mn-lt"/>
                <a:ea typeface="+mn-ea"/>
                <a:cs typeface="+mn-cs"/>
              </a:rPr>
              <a:t>.</a:t>
            </a:r>
            <a:endParaRPr lang="en-GB" sz="450" dirty="0">
              <a:solidFill>
                <a:schemeClr val="bg1"/>
              </a:solidFill>
            </a:endParaRPr>
          </a:p>
        </p:txBody>
      </p:sp>
      <p:sp>
        <p:nvSpPr>
          <p:cNvPr id="11" name="TextBox 10"/>
          <p:cNvSpPr txBox="1"/>
          <p:nvPr userDrawn="1"/>
        </p:nvSpPr>
        <p:spPr>
          <a:xfrm>
            <a:off x="3702791" y="4193370"/>
            <a:ext cx="1542410" cy="207749"/>
          </a:xfrm>
          <a:prstGeom prst="rect">
            <a:avLst/>
          </a:prstGeom>
          <a:noFill/>
        </p:spPr>
        <p:txBody>
          <a:bodyPr wrap="none" rtlCol="0">
            <a:spAutoFit/>
          </a:bodyPr>
          <a:lstStyle/>
          <a:p>
            <a:pPr algn="ctr"/>
            <a:r>
              <a:rPr lang="en-GB" sz="750" dirty="0" smtClean="0">
                <a:solidFill>
                  <a:schemeClr val="bg1"/>
                </a:solidFill>
              </a:rPr>
              <a:t>https://aarc-community.org</a:t>
            </a:r>
            <a:endParaRPr lang="en-GB" sz="75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062" y="4445368"/>
            <a:ext cx="597395" cy="210446"/>
          </a:xfrm>
          <a:prstGeom prst="rect">
            <a:avLst/>
          </a:prstGeom>
        </p:spPr>
      </p:pic>
      <p:sp>
        <p:nvSpPr>
          <p:cNvPr id="3" name="Text Placeholder 2"/>
          <p:cNvSpPr>
            <a:spLocks noGrp="1"/>
          </p:cNvSpPr>
          <p:nvPr>
            <p:ph type="body" sz="quarter" idx="12" hasCustomPrompt="1"/>
          </p:nvPr>
        </p:nvSpPr>
        <p:spPr>
          <a:xfrm>
            <a:off x="2633662" y="4943475"/>
            <a:ext cx="3709988" cy="138793"/>
          </a:xfrm>
        </p:spPr>
        <p:txBody>
          <a:bodyPr>
            <a:normAutofit/>
          </a:bodyPr>
          <a:lstStyle>
            <a:lvl1pPr marL="0" indent="0">
              <a:buNone/>
              <a:defRPr sz="45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8285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2" y="957263"/>
            <a:ext cx="8454629" cy="3955852"/>
          </a:xfrm>
          <a:prstGeom prst="rect">
            <a:avLst/>
          </a:prstGeom>
        </p:spPr>
        <p:txBody>
          <a:bodyPr/>
          <a:lstStyle>
            <a:lvl1pPr>
              <a:defRPr sz="2250">
                <a:solidFill>
                  <a:schemeClr val="tx1"/>
                </a:solidFill>
                <a:latin typeface="Akkurat Std" panose="02000503000000000000" pitchFamily="2" charset="0"/>
              </a:defRPr>
            </a:lvl1pPr>
            <a:lvl2pPr>
              <a:defRPr sz="2250">
                <a:solidFill>
                  <a:schemeClr val="tx1"/>
                </a:solidFill>
                <a:latin typeface="Akkurat Std" panose="02000503000000000000" pitchFamily="2" charset="0"/>
              </a:defRPr>
            </a:lvl2pPr>
            <a:lvl3pPr>
              <a:defRPr sz="2250">
                <a:solidFill>
                  <a:schemeClr val="tx1"/>
                </a:solidFill>
                <a:latin typeface="Akkurat Std" panose="02000503000000000000" pitchFamily="2" charset="0"/>
              </a:defRPr>
            </a:lvl3pPr>
            <a:lvl4pPr>
              <a:defRPr sz="2250">
                <a:solidFill>
                  <a:schemeClr val="tx1"/>
                </a:solidFill>
                <a:latin typeface="Akkurat Std" panose="02000503000000000000" pitchFamily="2" charset="0"/>
              </a:defRPr>
            </a:lvl4pPr>
            <a:lvl5pPr>
              <a:defRPr sz="2250">
                <a:solidFill>
                  <a:schemeClr val="tx1"/>
                </a:solidFill>
                <a:latin typeface="Akkurat Std" panose="02000503000000000000" pitchFamily="2"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5927232"/>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2944870002"/>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971551"/>
            <a:ext cx="3943350"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3950" y="971551"/>
            <a:ext cx="3944938"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201601"/>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185517"/>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389149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7616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744063751"/>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335230590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54305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p>
            <a:endParaRPr lang="en-US"/>
          </a:p>
        </p:txBody>
      </p:sp>
      <p:pic>
        <p:nvPicPr>
          <p:cNvPr id="1027" name="Picture 20" descr="eugridpma-02v03troz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2860" y="1251769"/>
            <a:ext cx="1501140" cy="32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5"/>
          <p:cNvSpPr>
            <a:spLocks noGrp="1" noChangeArrowheads="1"/>
          </p:cNvSpPr>
          <p:nvPr>
            <p:ph type="title"/>
          </p:nvPr>
        </p:nvSpPr>
        <p:spPr bwMode="auto">
          <a:xfrm>
            <a:off x="838201" y="114301"/>
            <a:ext cx="8045450"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31" name="Rectangle 16"/>
          <p:cNvSpPr>
            <a:spLocks noGrp="1" noChangeArrowheads="1"/>
          </p:cNvSpPr>
          <p:nvPr>
            <p:ph type="body" idx="1"/>
          </p:nvPr>
        </p:nvSpPr>
        <p:spPr bwMode="auto">
          <a:xfrm>
            <a:off x="838200" y="971551"/>
            <a:ext cx="80406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8" tIns="46799" rIns="89998" bIns="46799"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32" name="Picture 21" descr="eugridpma-02v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2" y="4767263"/>
            <a:ext cx="741947" cy="3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391830" y="4876192"/>
            <a:ext cx="589936" cy="276999"/>
          </a:xfrm>
          <a:prstGeom prst="rect">
            <a:avLst/>
          </a:prstGeom>
          <a:noFill/>
        </p:spPr>
        <p:txBody>
          <a:bodyPr wrap="square" lIns="91438" tIns="45719" rIns="91438" bIns="45719" rtlCol="0">
            <a:spAutoFit/>
          </a:bodyPr>
          <a:lstStyle/>
          <a:p>
            <a:pPr algn="r"/>
            <a:fld id="{F064CD9B-369C-4C9F-8ECD-FEDA6D0883F2}" type="slidenum">
              <a:rPr lang="en-US" sz="1200" smtClean="0">
                <a:solidFill>
                  <a:srgbClr val="003F5E"/>
                </a:solidFill>
                <a:latin typeface="+mn-lt"/>
              </a:rPr>
              <a:t>‹#›</a:t>
            </a:fld>
            <a:endParaRPr lang="en-US" sz="1200" dirty="0">
              <a:solidFill>
                <a:srgbClr val="003F5E"/>
              </a:solidFill>
              <a:latin typeface="+mn-lt"/>
            </a:endParaRP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189" algn="l" rtl="0" fontAlgn="base">
        <a:spcBef>
          <a:spcPct val="0"/>
        </a:spcBef>
        <a:spcAft>
          <a:spcPct val="0"/>
        </a:spcAft>
        <a:defRPr sz="3000" b="1">
          <a:solidFill>
            <a:srgbClr val="000066"/>
          </a:solidFill>
          <a:latin typeface="Lucida Sans" pitchFamily="34" charset="0"/>
        </a:defRPr>
      </a:lvl6pPr>
      <a:lvl7pPr marL="914378" algn="l" rtl="0" fontAlgn="base">
        <a:spcBef>
          <a:spcPct val="0"/>
        </a:spcBef>
        <a:spcAft>
          <a:spcPct val="0"/>
        </a:spcAft>
        <a:defRPr sz="3000" b="1">
          <a:solidFill>
            <a:srgbClr val="000066"/>
          </a:solidFill>
          <a:latin typeface="Lucida Sans" pitchFamily="34" charset="0"/>
        </a:defRPr>
      </a:lvl7pPr>
      <a:lvl8pPr marL="1371566" algn="l" rtl="0" fontAlgn="base">
        <a:spcBef>
          <a:spcPct val="0"/>
        </a:spcBef>
        <a:spcAft>
          <a:spcPct val="0"/>
        </a:spcAft>
        <a:defRPr sz="3000" b="1">
          <a:solidFill>
            <a:srgbClr val="000066"/>
          </a:solidFill>
          <a:latin typeface="Lucida Sans" pitchFamily="34" charset="0"/>
        </a:defRPr>
      </a:lvl8pPr>
      <a:lvl9pPr marL="1828754" algn="l" rtl="0" fontAlgn="base">
        <a:spcBef>
          <a:spcPct val="0"/>
        </a:spcBef>
        <a:spcAft>
          <a:spcPct val="0"/>
        </a:spcAft>
        <a:defRPr sz="3000" b="1">
          <a:solidFill>
            <a:srgbClr val="000066"/>
          </a:solidFill>
          <a:latin typeface="Lucida Sans" pitchFamily="34" charset="0"/>
        </a:defRPr>
      </a:lvl9pPr>
    </p:titleStyle>
    <p:bodyStyle>
      <a:lvl1pPr marL="265106" indent="-265106" algn="l" rtl="0" eaLnBrk="0" fontAlgn="base" hangingPunct="0">
        <a:spcBef>
          <a:spcPct val="20000"/>
        </a:spcBef>
        <a:spcAft>
          <a:spcPct val="0"/>
        </a:spcAft>
        <a:buFont typeface="Symbol" pitchFamily="18" charset="2"/>
        <a:buChar char="·"/>
        <a:defRPr sz="1600">
          <a:solidFill>
            <a:srgbClr val="000066"/>
          </a:solidFill>
          <a:latin typeface="+mn-lt"/>
          <a:ea typeface="+mn-ea"/>
          <a:cs typeface="+mn-cs"/>
        </a:defRPr>
      </a:lvl1pPr>
      <a:lvl2pPr marL="627047" indent="-169859" algn="l" rtl="0" eaLnBrk="0" fontAlgn="base" hangingPunct="0">
        <a:spcBef>
          <a:spcPct val="20000"/>
        </a:spcBef>
        <a:spcAft>
          <a:spcPct val="0"/>
        </a:spcAft>
        <a:buClr>
          <a:schemeClr val="bg2"/>
        </a:buClr>
        <a:buFont typeface="Symbol" pitchFamily="18" charset="2"/>
        <a:buChar char="·"/>
        <a:defRPr sz="1400">
          <a:solidFill>
            <a:srgbClr val="000066"/>
          </a:solidFill>
          <a:latin typeface="+mn-lt"/>
        </a:defRPr>
      </a:lvl2pPr>
      <a:lvl3pPr marL="1076298" indent="-161921" algn="l" rtl="0" eaLnBrk="0" fontAlgn="base" hangingPunct="0">
        <a:spcBef>
          <a:spcPct val="20000"/>
        </a:spcBef>
        <a:spcAft>
          <a:spcPct val="0"/>
        </a:spcAft>
        <a:buFont typeface="Symbol" pitchFamily="18" charset="2"/>
        <a:buChar char="·"/>
        <a:defRPr sz="1200">
          <a:solidFill>
            <a:srgbClr val="000066"/>
          </a:solidFill>
          <a:latin typeface="+mn-lt"/>
        </a:defRPr>
      </a:lvl3pPr>
      <a:lvl4pPr marL="1527137" indent="-155571" algn="l" rtl="0" eaLnBrk="0" fontAlgn="base" hangingPunct="0">
        <a:spcBef>
          <a:spcPct val="20000"/>
        </a:spcBef>
        <a:spcAft>
          <a:spcPct val="0"/>
        </a:spcAft>
        <a:buClr>
          <a:schemeClr val="bg2"/>
        </a:buClr>
        <a:buFont typeface="Symbol" pitchFamily="18" charset="2"/>
        <a:buChar char="·"/>
        <a:defRPr sz="1100">
          <a:solidFill>
            <a:srgbClr val="000066"/>
          </a:solidFill>
          <a:latin typeface="+mn-lt"/>
        </a:defRPr>
      </a:lvl4pPr>
      <a:lvl5pPr marL="1976389" indent="-147635" algn="l" rtl="0" eaLnBrk="0" fontAlgn="base" hangingPunct="0">
        <a:spcBef>
          <a:spcPct val="20000"/>
        </a:spcBef>
        <a:spcAft>
          <a:spcPct val="0"/>
        </a:spcAft>
        <a:buFont typeface="Symbol" pitchFamily="18" charset="2"/>
        <a:buChar char="·"/>
        <a:defRPr sz="100">
          <a:solidFill>
            <a:srgbClr val="000066"/>
          </a:solidFill>
          <a:latin typeface="+mn-lt"/>
        </a:defRPr>
      </a:lvl5pPr>
      <a:lvl6pPr marL="2514537" indent="-228594" algn="l" rtl="0" fontAlgn="base">
        <a:spcBef>
          <a:spcPct val="20000"/>
        </a:spcBef>
        <a:spcAft>
          <a:spcPct val="0"/>
        </a:spcAft>
        <a:buFont typeface="Symbol" pitchFamily="18" charset="2"/>
        <a:buChar char="·"/>
        <a:defRPr sz="1600">
          <a:solidFill>
            <a:srgbClr val="000066"/>
          </a:solidFill>
          <a:latin typeface="+mn-lt"/>
        </a:defRPr>
      </a:lvl6pPr>
      <a:lvl7pPr marL="2971726" indent="-228594" algn="l" rtl="0" fontAlgn="base">
        <a:spcBef>
          <a:spcPct val="20000"/>
        </a:spcBef>
        <a:spcAft>
          <a:spcPct val="0"/>
        </a:spcAft>
        <a:buFont typeface="Symbol" pitchFamily="18" charset="2"/>
        <a:buChar char="·"/>
        <a:defRPr sz="1600">
          <a:solidFill>
            <a:srgbClr val="000066"/>
          </a:solidFill>
          <a:latin typeface="+mn-lt"/>
        </a:defRPr>
      </a:lvl7pPr>
      <a:lvl8pPr marL="3428915" indent="-228594" algn="l" rtl="0" fontAlgn="base">
        <a:spcBef>
          <a:spcPct val="20000"/>
        </a:spcBef>
        <a:spcAft>
          <a:spcPct val="0"/>
        </a:spcAft>
        <a:buFont typeface="Symbol" pitchFamily="18" charset="2"/>
        <a:buChar char="·"/>
        <a:defRPr sz="1600">
          <a:solidFill>
            <a:srgbClr val="000066"/>
          </a:solidFill>
          <a:latin typeface="+mn-lt"/>
        </a:defRPr>
      </a:lvl8pPr>
      <a:lvl9pPr marL="3886103" indent="-228594"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201" y="152400"/>
            <a:ext cx="6780516" cy="695826"/>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333377" y="1079500"/>
            <a:ext cx="8181975" cy="35532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8296359" y="4804515"/>
            <a:ext cx="555766" cy="206155"/>
          </a:xfrm>
          <a:prstGeom prst="rect">
            <a:avLst/>
          </a:prstGeom>
        </p:spPr>
        <p:txBody>
          <a:bodyPr vert="horz" lIns="91440" tIns="45720" rIns="91440" bIns="45720" rtlCol="0" anchor="ctr"/>
          <a:lstStyle>
            <a:lvl1pPr algn="r">
              <a:defRPr sz="506">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333377" y="4804515"/>
            <a:ext cx="8456062" cy="5422"/>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190498" y="4869372"/>
            <a:ext cx="1363134" cy="178960"/>
          </a:xfrm>
          <a:prstGeom prst="rect">
            <a:avLst/>
          </a:prstGeom>
          <a:noFill/>
        </p:spPr>
        <p:txBody>
          <a:bodyPr wrap="square" rtlCol="0">
            <a:spAutoFit/>
          </a:bodyPr>
          <a:lstStyle/>
          <a:p>
            <a:pPr marL="0" marR="0" indent="0" algn="r" defTabSz="514350" rtl="0" eaLnBrk="1" fontAlgn="auto" latinLnBrk="0" hangingPunct="1">
              <a:lnSpc>
                <a:spcPct val="100000"/>
              </a:lnSpc>
              <a:spcBef>
                <a:spcPts val="0"/>
              </a:spcBef>
              <a:spcAft>
                <a:spcPts val="0"/>
              </a:spcAft>
              <a:buClrTx/>
              <a:buSzTx/>
              <a:buFontTx/>
              <a:buNone/>
              <a:tabLst/>
              <a:defRPr/>
            </a:pPr>
            <a:r>
              <a:rPr lang="en-GB" sz="563" baseline="0" dirty="0" smtClean="0">
                <a:solidFill>
                  <a:srgbClr val="003F5E"/>
                </a:solidFill>
              </a:rPr>
              <a:t>https://aarc-community.org</a:t>
            </a:r>
            <a:endParaRPr lang="en-GB" sz="563" dirty="0">
              <a:solidFill>
                <a:srgbClr val="003F5E"/>
              </a:solidFill>
            </a:endParaRPr>
          </a:p>
        </p:txBody>
      </p:sp>
      <p:cxnSp>
        <p:nvCxnSpPr>
          <p:cNvPr id="8" name="Straight Connector 7"/>
          <p:cNvCxnSpPr/>
          <p:nvPr userDrawn="1"/>
        </p:nvCxnSpPr>
        <p:spPr>
          <a:xfrm flipH="1">
            <a:off x="333378" y="918246"/>
            <a:ext cx="7705723" cy="2165"/>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93612" y="107948"/>
            <a:ext cx="858513" cy="77568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1407" y="4845210"/>
            <a:ext cx="248849" cy="224839"/>
          </a:xfrm>
          <a:prstGeom prst="rect">
            <a:avLst/>
          </a:prstGeom>
        </p:spPr>
      </p:pic>
    </p:spTree>
    <p:extLst>
      <p:ext uri="{BB962C8B-B14F-4D97-AF65-F5344CB8AC3E}">
        <p14:creationId xmlns:p14="http://schemas.microsoft.com/office/powerpoint/2010/main" val="4267839998"/>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Lst>
  <p:hf hdr="0" ftr="0" dt="0"/>
  <p:txStyles>
    <p:titleStyle>
      <a:lvl1pPr algn="l" defTabSz="514350" rtl="0" eaLnBrk="1" latinLnBrk="0" hangingPunct="1">
        <a:lnSpc>
          <a:spcPct val="90000"/>
        </a:lnSpc>
        <a:spcBef>
          <a:spcPct val="0"/>
        </a:spcBef>
        <a:buNone/>
        <a:defRPr sz="1800" b="1" kern="1200">
          <a:solidFill>
            <a:srgbClr val="004361"/>
          </a:solidFill>
          <a:latin typeface="+mn-lt"/>
          <a:ea typeface="Verdana" panose="020B0604030504040204" pitchFamily="34" charset="0"/>
          <a:cs typeface="Verdana" panose="020B060403050404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650" kern="1200">
          <a:solidFill>
            <a:srgbClr val="004360"/>
          </a:solidFill>
          <a:latin typeface="+mn-lt"/>
          <a:ea typeface="Verdana" panose="020B0604030504040204" pitchFamily="34" charset="0"/>
          <a:cs typeface="Verdana" panose="020B060403050404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rgbClr val="004361"/>
          </a:solidFill>
          <a:latin typeface="+mn-lt"/>
          <a:ea typeface="Verdana" panose="020B0604030504040204" pitchFamily="34" charset="0"/>
          <a:cs typeface="Verdana" panose="020B060403050404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350" kern="1200">
          <a:solidFill>
            <a:srgbClr val="003F5E"/>
          </a:solidFill>
          <a:latin typeface="+mn-lt"/>
          <a:ea typeface="Verdana" panose="020B0604030504040204" pitchFamily="34" charset="0"/>
          <a:cs typeface="Verdana" panose="020B060403050404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350" kern="1200">
          <a:solidFill>
            <a:srgbClr val="004360"/>
          </a:solidFill>
          <a:latin typeface="+mn-lt"/>
          <a:ea typeface="Verdana" panose="020B0604030504040204" pitchFamily="34" charset="0"/>
          <a:cs typeface="Verdana" panose="020B060403050404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350" kern="1200">
          <a:solidFill>
            <a:srgbClr val="004360"/>
          </a:solidFill>
          <a:latin typeface="+mn-lt"/>
          <a:ea typeface="Verdana" panose="020B0604030504040204" pitchFamily="34" charset="0"/>
          <a:cs typeface="Verdana" panose="020B060403050404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ds.edugain.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3839" y="2197511"/>
            <a:ext cx="8623300" cy="2772159"/>
          </a:xfrm>
        </p:spPr>
        <p:txBody>
          <a:bodyPr/>
          <a:lstStyle/>
          <a:p>
            <a:pPr eaLnBrk="1" hangingPunct="1"/>
            <a:r>
              <a:rPr lang="en-US" sz="3600" dirty="0">
                <a:solidFill>
                  <a:srgbClr val="990000"/>
                </a:solidFill>
              </a:rPr>
              <a:t>EUGridPMA </a:t>
            </a:r>
            <a:br>
              <a:rPr lang="en-US" sz="3600" dirty="0">
                <a:solidFill>
                  <a:srgbClr val="990000"/>
                </a:solidFill>
              </a:rPr>
            </a:br>
            <a:r>
              <a:rPr lang="en-US" sz="3600" dirty="0">
                <a:solidFill>
                  <a:srgbClr val="990000"/>
                </a:solidFill>
              </a:rPr>
              <a:t>Status and Current Trends</a:t>
            </a:r>
            <a:br>
              <a:rPr lang="en-US" sz="3600" dirty="0">
                <a:solidFill>
                  <a:srgbClr val="990000"/>
                </a:solidFill>
              </a:rPr>
            </a:br>
            <a:r>
              <a:rPr lang="en-US" sz="2800" i="1" dirty="0">
                <a:solidFill>
                  <a:srgbClr val="990000"/>
                </a:solidFill>
              </a:rPr>
              <a:t>and some </a:t>
            </a:r>
            <a:r>
              <a:rPr lang="en-US" sz="2800" i="1" dirty="0" smtClean="0">
                <a:solidFill>
                  <a:srgbClr val="990000"/>
                </a:solidFill>
              </a:rPr>
              <a:t>IGTF &amp; AARC </a:t>
            </a:r>
            <a:r>
              <a:rPr lang="en-US" sz="2800" i="1" dirty="0">
                <a:solidFill>
                  <a:srgbClr val="990000"/>
                </a:solidFill>
              </a:rPr>
              <a:t>topics</a:t>
            </a:r>
            <a:r>
              <a:rPr lang="en-US" sz="3600" dirty="0"/>
              <a:t/>
            </a:r>
            <a:br>
              <a:rPr lang="en-US" sz="3600" dirty="0"/>
            </a:br>
            <a:r>
              <a:rPr lang="en-US" sz="900" dirty="0"/>
              <a:t/>
            </a:r>
            <a:br>
              <a:rPr lang="en-US" sz="900" dirty="0"/>
            </a:br>
            <a:r>
              <a:rPr lang="en-US" sz="1800" dirty="0" smtClean="0"/>
              <a:t>December 2019</a:t>
            </a:r>
            <a:r>
              <a:rPr lang="en-US" sz="1800" dirty="0"/>
              <a:t/>
            </a:r>
            <a:br>
              <a:rPr lang="en-US" sz="1800" dirty="0"/>
            </a:br>
            <a:r>
              <a:rPr lang="en-US" sz="1800" dirty="0" smtClean="0"/>
              <a:t>TAGPMA New Orleans</a:t>
            </a:r>
            <a:r>
              <a:rPr lang="en-US" sz="1800" dirty="0"/>
              <a:t/>
            </a:r>
            <a:br>
              <a:rPr lang="en-US" sz="1800" dirty="0"/>
            </a:br>
            <a:r>
              <a:rPr lang="en-US" sz="1800" b="0" i="1" dirty="0"/>
              <a:t>David </a:t>
            </a:r>
            <a:r>
              <a:rPr lang="en-US" sz="1800" b="0" i="1" dirty="0" err="1"/>
              <a:t>Groep</a:t>
            </a:r>
            <a:r>
              <a:rPr lang="en-US" sz="1800" b="0" i="1" dirty="0"/>
              <a:t>, Nikhef &amp; EUGridPMA</a:t>
            </a:r>
            <a:endParaRPr lang="en-GB" sz="1600" b="0"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529" y="4657692"/>
            <a:ext cx="803609" cy="3119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t>Why did we embark on OIDC Fed for global e-Science?</a:t>
            </a:r>
          </a:p>
          <a:p>
            <a:r>
              <a:rPr lang="en-GB" dirty="0" smtClean="0"/>
              <a:t>EOSC-HUB </a:t>
            </a:r>
            <a:r>
              <a:rPr lang="en-GB" dirty="0"/>
              <a:t>registration of clients</a:t>
            </a:r>
            <a:br>
              <a:rPr lang="en-GB" dirty="0"/>
            </a:br>
            <a:r>
              <a:rPr lang="en-GB" dirty="0"/>
              <a:t>goal for EGI and EUDAT is a scalable and trusted form of OIDC usage. </a:t>
            </a:r>
            <a:br>
              <a:rPr lang="en-GB" dirty="0"/>
            </a:br>
            <a:r>
              <a:rPr lang="en-GB" dirty="0"/>
              <a:t>Today &lt; O(50) clients; next year maybe O(100-1000)? </a:t>
            </a:r>
            <a:br>
              <a:rPr lang="en-GB" dirty="0"/>
            </a:br>
            <a:r>
              <a:rPr lang="en-GB" dirty="0"/>
              <a:t>cloud-based services (containers, </a:t>
            </a:r>
            <a:r>
              <a:rPr lang="en-GB" dirty="0" err="1"/>
              <a:t>microservices</a:t>
            </a:r>
            <a:r>
              <a:rPr lang="en-GB" dirty="0"/>
              <a:t>) could push that to millions</a:t>
            </a:r>
          </a:p>
          <a:p>
            <a:r>
              <a:rPr lang="en-GB" dirty="0" err="1"/>
              <a:t>CILogon</a:t>
            </a:r>
            <a:r>
              <a:rPr lang="en-GB" dirty="0"/>
              <a:t> (and XSEDE) use cases see need for a set of policies and practices </a:t>
            </a:r>
            <a:br>
              <a:rPr lang="en-GB" dirty="0"/>
            </a:br>
            <a:r>
              <a:rPr lang="en-GB" dirty="0"/>
              <a:t>that support a 'trust anchor distribution'-like service targeting OIDC OPs and RPs</a:t>
            </a:r>
            <a:br>
              <a:rPr lang="en-GB" dirty="0"/>
            </a:br>
            <a:r>
              <a:rPr lang="en-GB" dirty="0"/>
              <a:t>and where RPs that are ‘in the community’ can be identified as such</a:t>
            </a:r>
          </a:p>
          <a:p>
            <a:r>
              <a:rPr lang="en-GB" dirty="0"/>
              <a:t>ELIXIR (and the Life Sciences) AAI expect growth in # OIDC RPs as AAI extends beyond just ELIXIR and into other biomedical RIs – potentially dynamically created</a:t>
            </a:r>
          </a:p>
          <a:p>
            <a:r>
              <a:rPr lang="en-GB" dirty="0"/>
              <a:t>All of these need a policy framework, on both the (infrastructure) OPs and on the RPs</a:t>
            </a:r>
          </a:p>
          <a:p>
            <a:r>
              <a:rPr lang="en-GB" dirty="0"/>
              <a:t>This is the community that traditionally also relied on the IGTF trust anchor </a:t>
            </a:r>
            <a:r>
              <a:rPr lang="en-GB" dirty="0" smtClean="0"/>
              <a:t>distribution</a:t>
            </a:r>
          </a:p>
          <a:p>
            <a:endParaRPr lang="en-GB" dirty="0"/>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6F576E6A-F32A-4612-884C-86870357C6B4}" type="slidenum">
              <a:rPr lang="en-GB">
                <a:solidFill>
                  <a:prstClr val="black">
                    <a:tint val="75000"/>
                  </a:prstClr>
                </a:solidFill>
                <a:latin typeface="Calibri" panose="020F0502020204030204"/>
              </a:rPr>
              <a:pPr defTabSz="685800" fontAlgn="auto">
                <a:spcBef>
                  <a:spcPts val="0"/>
                </a:spcBef>
                <a:spcAft>
                  <a:spcPts val="0"/>
                </a:spcAft>
              </a:pPr>
              <a:t>10</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OIDC Federation use cases for communities</a:t>
            </a:r>
            <a:endParaRPr lang="en-GB" dirty="0"/>
          </a:p>
        </p:txBody>
      </p:sp>
    </p:spTree>
    <p:extLst>
      <p:ext uri="{BB962C8B-B14F-4D97-AF65-F5344CB8AC3E}">
        <p14:creationId xmlns:p14="http://schemas.microsoft.com/office/powerpoint/2010/main" val="30131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783913" y="1079897"/>
            <a:ext cx="5280899" cy="3552825"/>
          </a:xfrm>
          <a:prstGeom prst="rect">
            <a:avLst/>
          </a:prstGeom>
        </p:spPr>
      </p:pic>
      <p:sp>
        <p:nvSpPr>
          <p:cNvPr id="3" name="Slide Number Placeholder 2"/>
          <p:cNvSpPr>
            <a:spLocks noGrp="1"/>
          </p:cNvSpPr>
          <p:nvPr>
            <p:ph type="sldNum" sz="quarter" idx="12"/>
          </p:nvPr>
        </p:nvSpPr>
        <p:spPr/>
        <p:txBody>
          <a:bodyPr/>
          <a:lstStyle/>
          <a:p>
            <a:pPr defTabSz="685800" fontAlgn="auto">
              <a:spcBef>
                <a:spcPts val="0"/>
              </a:spcBef>
              <a:spcAft>
                <a:spcPts val="0"/>
              </a:spcAft>
            </a:pPr>
            <a:fld id="{6F576E6A-F32A-4612-884C-86870357C6B4}" type="slidenum">
              <a:rPr lang="en-GB">
                <a:solidFill>
                  <a:prstClr val="black">
                    <a:tint val="75000"/>
                  </a:prstClr>
                </a:solidFill>
                <a:latin typeface="Calibri" panose="020F0502020204030204"/>
              </a:rPr>
              <a:pPr defTabSz="685800" fontAlgn="auto">
                <a:spcBef>
                  <a:spcPts val="0"/>
                </a:spcBef>
                <a:spcAft>
                  <a:spcPts val="0"/>
                </a:spcAft>
              </a:pPr>
              <a:t>11</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And registering clients does not scale…</a:t>
            </a:r>
            <a:endParaRPr lang="en-GB" dirty="0"/>
          </a:p>
        </p:txBody>
      </p:sp>
      <p:sp>
        <p:nvSpPr>
          <p:cNvPr id="7" name="TextBox 6"/>
          <p:cNvSpPr txBox="1"/>
          <p:nvPr/>
        </p:nvSpPr>
        <p:spPr>
          <a:xfrm>
            <a:off x="2190342" y="4820737"/>
            <a:ext cx="5299271" cy="300082"/>
          </a:xfrm>
          <a:prstGeom prst="rect">
            <a:avLst/>
          </a:prstGeom>
          <a:noFill/>
        </p:spPr>
        <p:txBody>
          <a:bodyPr wrap="none" rtlCol="0">
            <a:spAutoFit/>
          </a:bodyPr>
          <a:lstStyle/>
          <a:p>
            <a:pPr algn="l" defTabSz="685800" fontAlgn="auto">
              <a:spcBef>
                <a:spcPts val="0"/>
              </a:spcBef>
              <a:spcAft>
                <a:spcPts val="0"/>
              </a:spcAft>
            </a:pPr>
            <a:r>
              <a:rPr lang="en-GB" sz="1350" dirty="0">
                <a:solidFill>
                  <a:srgbClr val="003F5E"/>
                </a:solidFill>
                <a:latin typeface="Calibri" panose="020F0502020204030204"/>
              </a:rPr>
              <a:t>configuration of a (test) client on the Nikhef institutional OP sso.nikhef.nl</a:t>
            </a:r>
          </a:p>
        </p:txBody>
      </p:sp>
    </p:spTree>
    <p:extLst>
      <p:ext uri="{BB962C8B-B14F-4D97-AF65-F5344CB8AC3E}">
        <p14:creationId xmlns:p14="http://schemas.microsoft.com/office/powerpoint/2010/main" val="1349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GB" sz="1800" b="1" dirty="0">
                <a:solidFill>
                  <a:srgbClr val="F57A1E"/>
                </a:solidFill>
              </a:rPr>
              <a:t>IGTF “RP oriented” OIDC Fed can leverage existing framework</a:t>
            </a:r>
          </a:p>
          <a:p>
            <a:r>
              <a:rPr lang="en-GB" sz="1800" dirty="0"/>
              <a:t>connect RPs from infrastructures that are IGTF members</a:t>
            </a:r>
            <a:br>
              <a:rPr lang="en-GB" sz="1800" dirty="0"/>
            </a:br>
            <a:r>
              <a:rPr lang="en-GB" sz="1800" dirty="0"/>
              <a:t>(EGI, HPCI, OSG, WLCG, GEANT, PRAGMA, PRACE, XSEDE, …)</a:t>
            </a:r>
            <a:br>
              <a:rPr lang="en-GB" sz="1800" dirty="0"/>
            </a:br>
            <a:r>
              <a:rPr lang="en-GB" sz="1800" dirty="0"/>
              <a:t>and new IGTF RP members can join of course!</a:t>
            </a:r>
          </a:p>
          <a:p>
            <a:r>
              <a:rPr lang="en-GB" sz="1800" dirty="0"/>
              <a:t>Accreditation process and membership guidelines in place</a:t>
            </a:r>
          </a:p>
          <a:p>
            <a:r>
              <a:rPr lang="en-GB" sz="1800" dirty="0"/>
              <a:t>OPs in the federation (RI/EI IdP-SP-Proxies) use IGTF APs</a:t>
            </a:r>
            <a:br>
              <a:rPr lang="en-GB" sz="1800" dirty="0"/>
            </a:br>
            <a:r>
              <a:rPr lang="en-GB" sz="1800" dirty="0"/>
              <a:t>and Snctfi framework where needed</a:t>
            </a:r>
          </a:p>
          <a:p>
            <a:r>
              <a:rPr lang="en-GB" sz="1800" dirty="0"/>
              <a:t>RPs in the federation become the responsibility of their member representatives</a:t>
            </a:r>
          </a:p>
          <a:p>
            <a:r>
              <a:rPr lang="en-GB" sz="1800" dirty="0"/>
              <a:t>regional (‘national’) RP groups via their existing authority member</a:t>
            </a:r>
          </a:p>
          <a:p>
            <a:r>
              <a:rPr lang="en-GB" sz="1800" dirty="0"/>
              <a:t>for RP trust (more than today) re-use Sirtfi, WISE, and trust groups</a:t>
            </a:r>
          </a:p>
          <a:p>
            <a:endParaRPr lang="en-GB" sz="1800" dirty="0"/>
          </a:p>
        </p:txBody>
      </p:sp>
      <p:sp>
        <p:nvSpPr>
          <p:cNvPr id="2" name="Title 1"/>
          <p:cNvSpPr>
            <a:spLocks noGrp="1"/>
          </p:cNvSpPr>
          <p:nvPr>
            <p:ph type="title"/>
          </p:nvPr>
        </p:nvSpPr>
        <p:spPr/>
        <p:txBody>
          <a:bodyPr/>
          <a:lstStyle/>
          <a:p>
            <a:r>
              <a:rPr lang="en-US" dirty="0" smtClean="0"/>
              <a:t>OIDC Fed ‘policy’</a:t>
            </a:r>
            <a:endParaRPr lang="en-GB" dirty="0"/>
          </a:p>
        </p:txBody>
      </p:sp>
      <p:sp>
        <p:nvSpPr>
          <p:cNvPr id="3" name="Slide Number Placeholder 2"/>
          <p:cNvSpPr>
            <a:spLocks noGrp="1"/>
          </p:cNvSpPr>
          <p:nvPr>
            <p:ph type="sldNum" sz="quarter" idx="4294967295"/>
          </p:nvPr>
        </p:nvSpPr>
        <p:spPr>
          <a:xfrm>
            <a:off x="8587978" y="4804173"/>
            <a:ext cx="556022" cy="205978"/>
          </a:xfrm>
        </p:spPr>
        <p:txBody>
          <a:bodyPr/>
          <a:lstStyle/>
          <a:p>
            <a:pPr defTabSz="685800" fontAlgn="auto">
              <a:spcBef>
                <a:spcPts val="0"/>
              </a:spcBef>
              <a:spcAft>
                <a:spcPts val="0"/>
              </a:spcAft>
            </a:pPr>
            <a:fld id="{86CB4B4D-7CA3-9044-876B-883B54F8677D}" type="slidenum">
              <a:rPr lang="en-GB">
                <a:solidFill>
                  <a:prstClr val="black">
                    <a:tint val="75000"/>
                  </a:prstClr>
                </a:solidFill>
                <a:latin typeface="Calibri" panose="020F0502020204030204"/>
              </a:rPr>
              <a:pPr defTabSz="685800" fontAlgn="auto">
                <a:spcBef>
                  <a:spcPts val="0"/>
                </a:spcBef>
                <a:spcAft>
                  <a:spcPts val="0"/>
                </a:spcAft>
              </a:pPr>
              <a:t>12</a:t>
            </a:fld>
            <a:endParaRPr lang="en-GB"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97560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tadataStatement.pdf" descr="MetadataStatement.pdf"/>
          <p:cNvPicPr>
            <a:picLocks noGrp="1" noChangeAspect="1"/>
          </p:cNvPicPr>
          <p:nvPr>
            <p:ph idx="1"/>
          </p:nvPr>
        </p:nvPicPr>
        <p:blipFill>
          <a:blip r:embed="rId2">
            <a:extLst/>
          </a:blip>
          <a:stretch>
            <a:fillRect/>
          </a:stretch>
        </p:blipFill>
        <p:spPr>
          <a:xfrm>
            <a:off x="1623964" y="928617"/>
            <a:ext cx="5926836" cy="3941420"/>
          </a:xfrm>
          <a:prstGeom prst="rect">
            <a:avLst/>
          </a:prstGeom>
          <a:ln w="12700">
            <a:miter lim="400000"/>
          </a:ln>
        </p:spPr>
      </p:pic>
      <p:sp>
        <p:nvSpPr>
          <p:cNvPr id="3" name="Slide Number Placeholder 2"/>
          <p:cNvSpPr>
            <a:spLocks noGrp="1"/>
          </p:cNvSpPr>
          <p:nvPr>
            <p:ph type="sldNum" sz="quarter" idx="12"/>
          </p:nvPr>
        </p:nvSpPr>
        <p:spPr/>
        <p:txBody>
          <a:bodyPr/>
          <a:lstStyle/>
          <a:p>
            <a:pPr defTabSz="685800" fontAlgn="auto">
              <a:spcBef>
                <a:spcPts val="0"/>
              </a:spcBef>
              <a:spcAft>
                <a:spcPts val="0"/>
              </a:spcAft>
            </a:pPr>
            <a:fld id="{6F576E6A-F32A-4612-884C-86870357C6B4}" type="slidenum">
              <a:rPr lang="en-GB">
                <a:solidFill>
                  <a:prstClr val="black">
                    <a:tint val="75000"/>
                  </a:prstClr>
                </a:solidFill>
                <a:latin typeface="Calibri" panose="020F0502020204030204"/>
              </a:rPr>
              <a:pPr defTabSz="685800" fontAlgn="auto">
                <a:spcBef>
                  <a:spcPts val="0"/>
                </a:spcBef>
                <a:spcAft>
                  <a:spcPts val="0"/>
                </a:spcAft>
              </a:pPr>
              <a:t>13</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err="1" smtClean="0"/>
              <a:t>OIDCfed</a:t>
            </a:r>
            <a:r>
              <a:rPr lang="en-GB" dirty="0" smtClean="0"/>
              <a:t> is basically signing a tree of entities with extensions</a:t>
            </a:r>
            <a:endParaRPr lang="en-GB" dirty="0"/>
          </a:p>
        </p:txBody>
      </p:sp>
      <p:sp>
        <p:nvSpPr>
          <p:cNvPr id="6" name="TextBox 5"/>
          <p:cNvSpPr txBox="1"/>
          <p:nvPr/>
        </p:nvSpPr>
        <p:spPr>
          <a:xfrm>
            <a:off x="796738" y="1079897"/>
            <a:ext cx="7499621" cy="300082"/>
          </a:xfrm>
          <a:prstGeom prst="rect">
            <a:avLst/>
          </a:prstGeom>
          <a:noFill/>
        </p:spPr>
        <p:txBody>
          <a:bodyPr wrap="square" rtlCol="0">
            <a:spAutoFit/>
          </a:bodyPr>
          <a:lstStyle/>
          <a:p>
            <a:pPr algn="l" defTabSz="685800" fontAlgn="auto">
              <a:spcBef>
                <a:spcPts val="0"/>
              </a:spcBef>
              <a:spcAft>
                <a:spcPts val="0"/>
              </a:spcAft>
            </a:pPr>
            <a:r>
              <a:rPr lang="en-GB" sz="1350" dirty="0">
                <a:solidFill>
                  <a:srgbClr val="F57A1E"/>
                </a:solidFill>
                <a:latin typeface="Calibri" panose="020F0502020204030204"/>
              </a:rPr>
              <a:t>we kind-of know building trees and meshed of signed entities work – is this ‘just recast it JSON’ ?</a:t>
            </a:r>
          </a:p>
        </p:txBody>
      </p:sp>
    </p:spTree>
    <p:extLst>
      <p:ext uri="{BB962C8B-B14F-4D97-AF65-F5344CB8AC3E}">
        <p14:creationId xmlns:p14="http://schemas.microsoft.com/office/powerpoint/2010/main" val="346093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can we do without a single one to rule them all?</a:t>
            </a:r>
            <a:endParaRPr lang="en-GB" dirty="0"/>
          </a:p>
        </p:txBody>
      </p:sp>
      <p:sp>
        <p:nvSpPr>
          <p:cNvPr id="6" name="TextBox 5"/>
          <p:cNvSpPr txBox="1"/>
          <p:nvPr/>
        </p:nvSpPr>
        <p:spPr>
          <a:xfrm>
            <a:off x="5708355" y="1314450"/>
            <a:ext cx="3143250" cy="3093154"/>
          </a:xfrm>
          <a:prstGeom prst="rect">
            <a:avLst/>
          </a:prstGeom>
          <a:noFill/>
        </p:spPr>
        <p:txBody>
          <a:bodyPr wrap="square" rtlCol="0">
            <a:spAutoFit/>
          </a:bodyPr>
          <a:lstStyle/>
          <a:p>
            <a:pPr marL="214313" indent="-214313" algn="l" defTabSz="685800" fontAlgn="auto">
              <a:spcBef>
                <a:spcPts val="0"/>
              </a:spcBef>
              <a:spcAft>
                <a:spcPts val="0"/>
              </a:spcAft>
              <a:buFont typeface="Arial" panose="020B0604020202020204" pitchFamily="34" charset="0"/>
              <a:buChar char="•"/>
            </a:pPr>
            <a:r>
              <a:rPr lang="en-US" sz="1500" dirty="0">
                <a:solidFill>
                  <a:prstClr val="black"/>
                </a:solidFill>
                <a:latin typeface="Calibri" panose="020F0502020204030204"/>
              </a:rPr>
              <a:t>today the RIs and EIs trust the IGTF trust anchors and </a:t>
            </a:r>
            <a:br>
              <a:rPr lang="en-US" sz="1500" dirty="0">
                <a:solidFill>
                  <a:prstClr val="black"/>
                </a:solidFill>
                <a:latin typeface="Calibri" panose="020F0502020204030204"/>
              </a:rPr>
            </a:br>
            <a:r>
              <a:rPr lang="en-US" sz="1500" i="1" dirty="0">
                <a:solidFill>
                  <a:prstClr val="black"/>
                </a:solidFill>
                <a:latin typeface="Calibri" panose="020F0502020204030204"/>
              </a:rPr>
              <a:t>may (but do rarely) </a:t>
            </a:r>
            <a:r>
              <a:rPr lang="en-US" sz="1500" dirty="0">
                <a:solidFill>
                  <a:prstClr val="black"/>
                </a:solidFill>
                <a:latin typeface="Calibri" panose="020F0502020204030204"/>
              </a:rPr>
              <a:t>add their own</a:t>
            </a:r>
          </a:p>
          <a:p>
            <a:pPr marL="214313" indent="-214313" algn="l" defTabSz="685800" fontAlgn="auto">
              <a:spcBef>
                <a:spcPts val="0"/>
              </a:spcBef>
              <a:spcAft>
                <a:spcPts val="0"/>
              </a:spcAft>
              <a:buFont typeface="Arial" panose="020B0604020202020204" pitchFamily="34" charset="0"/>
              <a:buChar char="•"/>
            </a:pPr>
            <a:endParaRPr lang="en-US" sz="1500" dirty="0">
              <a:solidFill>
                <a:prstClr val="black"/>
              </a:solidFill>
              <a:latin typeface="Calibri" panose="020F0502020204030204"/>
            </a:endParaRPr>
          </a:p>
          <a:p>
            <a:pPr marL="214313" indent="-214313" algn="l" defTabSz="685800" fontAlgn="auto">
              <a:spcBef>
                <a:spcPts val="0"/>
              </a:spcBef>
              <a:spcAft>
                <a:spcPts val="0"/>
              </a:spcAft>
              <a:buFont typeface="Arial" panose="020B0604020202020204" pitchFamily="34" charset="0"/>
              <a:buChar char="•"/>
            </a:pPr>
            <a:r>
              <a:rPr lang="en-US" sz="1500" dirty="0">
                <a:solidFill>
                  <a:prstClr val="black"/>
                </a:solidFill>
                <a:latin typeface="Calibri" panose="020F0502020204030204"/>
              </a:rPr>
              <a:t>Can the ‘federation’ be the community and import a commonly trusted set?</a:t>
            </a:r>
          </a:p>
          <a:p>
            <a:pPr marL="214313" indent="-214313" algn="l" defTabSz="685800" fontAlgn="auto">
              <a:spcBef>
                <a:spcPts val="0"/>
              </a:spcBef>
              <a:spcAft>
                <a:spcPts val="0"/>
              </a:spcAft>
              <a:buFont typeface="Arial" panose="020B0604020202020204" pitchFamily="34" charset="0"/>
              <a:buChar char="•"/>
            </a:pPr>
            <a:endParaRPr lang="en-US" sz="1500" dirty="0">
              <a:solidFill>
                <a:prstClr val="black"/>
              </a:solidFill>
              <a:latin typeface="Calibri" panose="020F0502020204030204"/>
            </a:endParaRPr>
          </a:p>
          <a:p>
            <a:pPr marL="214313" indent="-214313" algn="l" defTabSz="685800" fontAlgn="auto">
              <a:spcBef>
                <a:spcPts val="0"/>
              </a:spcBef>
              <a:spcAft>
                <a:spcPts val="0"/>
              </a:spcAft>
              <a:buFont typeface="Arial" panose="020B0604020202020204" pitchFamily="34" charset="0"/>
              <a:buChar char="•"/>
            </a:pPr>
            <a:r>
              <a:rPr lang="en-US" sz="1500" dirty="0">
                <a:solidFill>
                  <a:prstClr val="black"/>
                </a:solidFill>
                <a:latin typeface="Calibri" panose="020F0502020204030204"/>
              </a:rPr>
              <a:t>Can the IGTF allow devolved registration </a:t>
            </a:r>
            <a:r>
              <a:rPr lang="en-US" sz="1500" i="1" dirty="0">
                <a:solidFill>
                  <a:prstClr val="black"/>
                </a:solidFill>
                <a:latin typeface="Calibri" panose="020F0502020204030204"/>
              </a:rPr>
              <a:t>provided</a:t>
            </a:r>
            <a:r>
              <a:rPr lang="en-US" sz="1500" dirty="0">
                <a:solidFill>
                  <a:prstClr val="black"/>
                </a:solidFill>
                <a:latin typeface="Calibri" panose="020F0502020204030204"/>
              </a:rPr>
              <a:t> that the trusted </a:t>
            </a:r>
            <a:r>
              <a:rPr lang="en-US" sz="1500" dirty="0" err="1">
                <a:solidFill>
                  <a:prstClr val="black"/>
                </a:solidFill>
                <a:latin typeface="Calibri" panose="020F0502020204030204"/>
              </a:rPr>
              <a:t>organisations</a:t>
            </a:r>
            <a:r>
              <a:rPr lang="en-US" sz="1500" dirty="0">
                <a:solidFill>
                  <a:prstClr val="black"/>
                </a:solidFill>
                <a:latin typeface="Calibri" panose="020F0502020204030204"/>
              </a:rPr>
              <a:t> implement the same policy controls </a:t>
            </a:r>
            <a:r>
              <a:rPr lang="en-US" sz="1500" i="1" dirty="0" err="1">
                <a:solidFill>
                  <a:prstClr val="black"/>
                </a:solidFill>
                <a:latin typeface="Calibri" panose="020F0502020204030204"/>
              </a:rPr>
              <a:t>Snctfi</a:t>
            </a:r>
            <a:r>
              <a:rPr lang="en-US" sz="1500" dirty="0">
                <a:solidFill>
                  <a:prstClr val="black"/>
                </a:solidFill>
                <a:latin typeface="Calibri" panose="020F0502020204030204"/>
              </a:rPr>
              <a:t> and the proper </a:t>
            </a:r>
            <a:r>
              <a:rPr lang="en-US" sz="1500" i="1" dirty="0">
                <a:solidFill>
                  <a:prstClr val="black"/>
                </a:solidFill>
                <a:latin typeface="Calibri" panose="020F0502020204030204"/>
              </a:rPr>
              <a:t>Assurance Profiles</a:t>
            </a:r>
            <a:r>
              <a:rPr lang="en-US" sz="1500" dirty="0">
                <a:solidFill>
                  <a:prstClr val="black"/>
                </a:solidFill>
                <a:latin typeface="Calibri" panose="020F0502020204030204"/>
              </a:rPr>
              <a:t>?</a:t>
            </a:r>
            <a:endParaRPr lang="en-GB" sz="1500" i="1" dirty="0">
              <a:solidFill>
                <a:prstClr val="black"/>
              </a:solidFill>
              <a:latin typeface="Calibri" panose="020F0502020204030204"/>
            </a:endParaRPr>
          </a:p>
        </p:txBody>
      </p:sp>
      <p:pic>
        <p:nvPicPr>
          <p:cNvPr id="8" name="Picture 7"/>
          <p:cNvPicPr>
            <a:picLocks noChangeAspect="1"/>
          </p:cNvPicPr>
          <p:nvPr/>
        </p:nvPicPr>
        <p:blipFill>
          <a:blip r:embed="rId2"/>
          <a:stretch>
            <a:fillRect/>
          </a:stretch>
        </p:blipFill>
        <p:spPr>
          <a:xfrm>
            <a:off x="800100" y="920884"/>
            <a:ext cx="4506255" cy="3846380"/>
          </a:xfrm>
          <a:prstGeom prst="rect">
            <a:avLst/>
          </a:prstGeom>
        </p:spPr>
      </p:pic>
    </p:spTree>
    <p:extLst>
      <p:ext uri="{BB962C8B-B14F-4D97-AF65-F5344CB8AC3E}">
        <p14:creationId xmlns:p14="http://schemas.microsoft.com/office/powerpoint/2010/main" val="356217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7" y="2254064"/>
            <a:ext cx="8181975" cy="282388"/>
          </a:xfrm>
        </p:spPr>
        <p:txBody>
          <a:bodyPr>
            <a:normAutofit fontScale="92500" lnSpcReduction="10000"/>
          </a:bodyPr>
          <a:lstStyle/>
          <a:p>
            <a:r>
              <a:rPr lang="en-GB" dirty="0" smtClean="0"/>
              <a:t>translating with jwt.io into</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and this works now: oidcfed.igtf.net</a:t>
            </a:r>
            <a:endParaRPr lang="en-GB" dirty="0"/>
          </a:p>
        </p:txBody>
      </p:sp>
      <p:pic>
        <p:nvPicPr>
          <p:cNvPr id="8" name="Picture 7"/>
          <p:cNvPicPr>
            <a:picLocks noChangeAspect="1"/>
          </p:cNvPicPr>
          <p:nvPr/>
        </p:nvPicPr>
        <p:blipFill>
          <a:blip r:embed="rId2"/>
          <a:stretch>
            <a:fillRect/>
          </a:stretch>
        </p:blipFill>
        <p:spPr>
          <a:xfrm>
            <a:off x="613522" y="2582005"/>
            <a:ext cx="3056180" cy="2112700"/>
          </a:xfrm>
          <a:prstGeom prst="rect">
            <a:avLst/>
          </a:prstGeom>
        </p:spPr>
      </p:pic>
      <p:pic>
        <p:nvPicPr>
          <p:cNvPr id="10" name="Picture 9"/>
          <p:cNvPicPr>
            <a:picLocks noChangeAspect="1"/>
          </p:cNvPicPr>
          <p:nvPr/>
        </p:nvPicPr>
        <p:blipFill>
          <a:blip r:embed="rId3"/>
          <a:stretch>
            <a:fillRect/>
          </a:stretch>
        </p:blipFill>
        <p:spPr>
          <a:xfrm>
            <a:off x="4338147" y="3010040"/>
            <a:ext cx="4593220" cy="1603982"/>
          </a:xfrm>
          <a:prstGeom prst="rect">
            <a:avLst/>
          </a:prstGeom>
        </p:spPr>
      </p:pic>
      <p:sp>
        <p:nvSpPr>
          <p:cNvPr id="5" name="Rectangle 4"/>
          <p:cNvSpPr/>
          <p:nvPr/>
        </p:nvSpPr>
        <p:spPr>
          <a:xfrm>
            <a:off x="2259106" y="1082319"/>
            <a:ext cx="2499084" cy="1796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92697" y="3650539"/>
            <a:ext cx="1949479" cy="179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559170" y="3049904"/>
            <a:ext cx="1010254" cy="1939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a:stretch>
            <a:fillRect/>
          </a:stretch>
        </p:blipFill>
        <p:spPr>
          <a:xfrm>
            <a:off x="353798" y="932803"/>
            <a:ext cx="8499474" cy="2046238"/>
          </a:xfrm>
          <a:prstGeom prst="rect">
            <a:avLst/>
          </a:prstGeom>
        </p:spPr>
      </p:pic>
      <p:sp>
        <p:nvSpPr>
          <p:cNvPr id="6" name="TextBox 5"/>
          <p:cNvSpPr txBox="1"/>
          <p:nvPr/>
        </p:nvSpPr>
        <p:spPr>
          <a:xfrm rot="20446337">
            <a:off x="2257950" y="3563469"/>
            <a:ext cx="4469493" cy="584775"/>
          </a:xfrm>
          <a:prstGeom prst="rect">
            <a:avLst/>
          </a:prstGeom>
          <a:solidFill>
            <a:schemeClr val="bg1">
              <a:lumMod val="95000"/>
            </a:schemeClr>
          </a:solidFill>
        </p:spPr>
        <p:txBody>
          <a:bodyPr wrap="none" rtlCol="0">
            <a:spAutoFit/>
          </a:bodyPr>
          <a:lstStyle/>
          <a:p>
            <a:r>
              <a:rPr lang="en-GB" sz="3200" b="1" dirty="0" smtClean="0">
                <a:solidFill>
                  <a:srgbClr val="990000"/>
                </a:solidFill>
              </a:rPr>
              <a:t>Ask </a:t>
            </a:r>
            <a:r>
              <a:rPr lang="en-GB" sz="3200" b="1" dirty="0" err="1" smtClean="0">
                <a:solidFill>
                  <a:srgbClr val="990000"/>
                </a:solidFill>
              </a:rPr>
              <a:t>Jouke</a:t>
            </a:r>
            <a:r>
              <a:rPr lang="en-GB" sz="3200" b="1" dirty="0" smtClean="0">
                <a:solidFill>
                  <a:srgbClr val="990000"/>
                </a:solidFill>
              </a:rPr>
              <a:t> </a:t>
            </a:r>
            <a:r>
              <a:rPr lang="en-GB" sz="3200" b="1" dirty="0" err="1" smtClean="0">
                <a:solidFill>
                  <a:srgbClr val="990000"/>
                </a:solidFill>
              </a:rPr>
              <a:t>Roorda</a:t>
            </a:r>
            <a:r>
              <a:rPr lang="en-GB" sz="3200" b="1" dirty="0" smtClean="0">
                <a:solidFill>
                  <a:srgbClr val="990000"/>
                </a:solidFill>
              </a:rPr>
              <a:t>!</a:t>
            </a:r>
            <a:endParaRPr lang="en-GB" sz="3200" b="1" dirty="0">
              <a:solidFill>
                <a:srgbClr val="990000"/>
              </a:solidFill>
            </a:endParaRPr>
          </a:p>
        </p:txBody>
      </p:sp>
    </p:spTree>
    <p:extLst>
      <p:ext uri="{BB962C8B-B14F-4D97-AF65-F5344CB8AC3E}">
        <p14:creationId xmlns:p14="http://schemas.microsoft.com/office/powerpoint/2010/main" val="392237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meetings</a:t>
            </a:r>
            <a:endParaRPr lang="en-GB" dirty="0"/>
          </a:p>
        </p:txBody>
      </p:sp>
      <p:sp>
        <p:nvSpPr>
          <p:cNvPr id="3" name="Content Placeholder 2"/>
          <p:cNvSpPr>
            <a:spLocks noGrp="1"/>
          </p:cNvSpPr>
          <p:nvPr>
            <p:ph idx="1"/>
          </p:nvPr>
        </p:nvSpPr>
        <p:spPr/>
        <p:txBody>
          <a:bodyPr/>
          <a:lstStyle/>
          <a:p>
            <a:pPr marL="0" indent="0">
              <a:buNone/>
            </a:pPr>
            <a:r>
              <a:rPr lang="en-US" dirty="0" err="1" smtClean="0"/>
              <a:t>EUGridPMA</a:t>
            </a:r>
            <a:r>
              <a:rPr lang="en-US" dirty="0" smtClean="0"/>
              <a:t> 48		Prague, CZ		22-24	January 2020</a:t>
            </a:r>
          </a:p>
          <a:p>
            <a:pPr marL="0" indent="0">
              <a:buNone/>
            </a:pPr>
            <a:endParaRPr lang="en-US" dirty="0" smtClean="0"/>
          </a:p>
          <a:p>
            <a:pPr marL="0" indent="0">
              <a:buNone/>
            </a:pPr>
            <a:r>
              <a:rPr lang="en-US" dirty="0" err="1" smtClean="0"/>
              <a:t>APGridPMA</a:t>
            </a:r>
            <a:r>
              <a:rPr lang="en-US" dirty="0" smtClean="0"/>
              <a:t> 2020		Taipei, TW			March 9, 2020</a:t>
            </a:r>
          </a:p>
          <a:p>
            <a:pPr marL="0" indent="0">
              <a:buNone/>
            </a:pPr>
            <a:endParaRPr lang="en-US" dirty="0"/>
          </a:p>
          <a:p>
            <a:pPr marL="0" indent="0">
              <a:buNone/>
            </a:pPr>
            <a:r>
              <a:rPr lang="en-US" dirty="0" err="1" smtClean="0"/>
              <a:t>EUGridPMA</a:t>
            </a:r>
            <a:r>
              <a:rPr lang="en-US" dirty="0" smtClean="0"/>
              <a:t> 49						May 2020</a:t>
            </a:r>
          </a:p>
          <a:p>
            <a:pPr marL="0" indent="0">
              <a:buNone/>
            </a:pPr>
            <a:endParaRPr lang="en-US" dirty="0"/>
          </a:p>
          <a:p>
            <a:pPr marL="0" indent="0">
              <a:buNone/>
            </a:pPr>
            <a:r>
              <a:rPr lang="en-US" dirty="0" smtClean="0"/>
              <a:t>IGTF All Hands (&amp; EUGridPMA50?)	Pittsburg, PA, USA	September 2020</a:t>
            </a:r>
          </a:p>
        </p:txBody>
      </p:sp>
    </p:spTree>
    <p:extLst>
      <p:ext uri="{BB962C8B-B14F-4D97-AF65-F5344CB8AC3E}">
        <p14:creationId xmlns:p14="http://schemas.microsoft.com/office/powerpoint/2010/main" val="534590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err="1" smtClean="0"/>
              <a:t>EUGridPMA</a:t>
            </a:r>
            <a:r>
              <a:rPr lang="en-US" dirty="0" smtClean="0"/>
              <a:t> topics</a:t>
            </a:r>
            <a:endParaRPr lang="en-GB" dirty="0"/>
          </a:p>
        </p:txBody>
      </p:sp>
      <p:sp>
        <p:nvSpPr>
          <p:cNvPr id="3" name="Content Placeholder 2"/>
          <p:cNvSpPr>
            <a:spLocks noGrp="1"/>
          </p:cNvSpPr>
          <p:nvPr>
            <p:ph idx="1"/>
          </p:nvPr>
        </p:nvSpPr>
        <p:spPr/>
        <p:txBody>
          <a:bodyPr/>
          <a:lstStyle/>
          <a:p>
            <a:r>
              <a:rPr lang="en-GB" sz="1800" dirty="0"/>
              <a:t>PMA </a:t>
            </a:r>
            <a:r>
              <a:rPr lang="en-GB" sz="1800" dirty="0" smtClean="0"/>
              <a:t>membership and evolution of authorities</a:t>
            </a:r>
          </a:p>
          <a:p>
            <a:endParaRPr lang="ru-RU" sz="1800" dirty="0" smtClean="0"/>
          </a:p>
          <a:p>
            <a:r>
              <a:rPr lang="en-US" sz="1800" dirty="0" smtClean="0"/>
              <a:t>Communications Challenges and the ‘WISE SCCC JWG’</a:t>
            </a:r>
            <a:endParaRPr lang="en-US" sz="1800" dirty="0" smtClean="0"/>
          </a:p>
          <a:p>
            <a:endParaRPr lang="en-US" sz="1800" dirty="0" smtClean="0"/>
          </a:p>
          <a:p>
            <a:r>
              <a:rPr lang="en-GB" sz="1800" dirty="0" err="1" smtClean="0"/>
              <a:t>OIDCfed</a:t>
            </a:r>
            <a:endParaRPr lang="en-GB" sz="1800" dirty="0"/>
          </a:p>
          <a:p>
            <a:pPr marL="0" indent="0">
              <a:buNone/>
            </a:pPr>
            <a:endParaRPr lang="en-US" sz="1800" dirty="0"/>
          </a:p>
        </p:txBody>
      </p:sp>
      <p:sp>
        <p:nvSpPr>
          <p:cNvPr id="5" name="Rectangle 4"/>
          <p:cNvSpPr/>
          <p:nvPr/>
        </p:nvSpPr>
        <p:spPr>
          <a:xfrm>
            <a:off x="622707" y="3977773"/>
            <a:ext cx="8256181" cy="707886"/>
          </a:xfrm>
          <a:prstGeom prst="rect">
            <a:avLst/>
          </a:prstGeom>
        </p:spPr>
        <p:txBody>
          <a:bodyPr wrap="square">
            <a:spAutoFit/>
          </a:bodyPr>
          <a:lstStyle/>
          <a:p>
            <a:pPr marL="0" indent="0">
              <a:buNone/>
              <a:defRPr/>
            </a:pPr>
            <a:r>
              <a:rPr lang="en-GB" dirty="0">
                <a:solidFill>
                  <a:srgbClr val="990000"/>
                </a:solidFill>
              </a:rPr>
              <a:t>See also the </a:t>
            </a:r>
            <a:r>
              <a:rPr lang="en-GB" dirty="0" smtClean="0">
                <a:solidFill>
                  <a:srgbClr val="990000"/>
                </a:solidFill>
              </a:rPr>
              <a:t>EUGridPMA47 </a:t>
            </a:r>
            <a:r>
              <a:rPr lang="en-GB" dirty="0">
                <a:solidFill>
                  <a:srgbClr val="990000"/>
                </a:solidFill>
              </a:rPr>
              <a:t>summary: </a:t>
            </a:r>
            <a:r>
              <a:rPr lang="en-GB" i="1" dirty="0">
                <a:solidFill>
                  <a:srgbClr val="990000"/>
                </a:solidFill>
              </a:rPr>
              <a:t>https://</a:t>
            </a:r>
            <a:r>
              <a:rPr lang="en-GB" i="1" dirty="0" smtClean="0">
                <a:solidFill>
                  <a:srgbClr val="990000"/>
                </a:solidFill>
              </a:rPr>
              <a:t>www.eugridpma.org/meetings/2019-09/</a:t>
            </a:r>
            <a:endParaRPr lang="en-GB" i="1" dirty="0" smtClean="0">
              <a:solidFill>
                <a:srgbClr val="990000"/>
              </a:solidFill>
            </a:endParaRPr>
          </a:p>
        </p:txBody>
      </p:sp>
    </p:spTree>
    <p:extLst>
      <p:ext uri="{BB962C8B-B14F-4D97-AF65-F5344CB8AC3E}">
        <p14:creationId xmlns:p14="http://schemas.microsoft.com/office/powerpoint/2010/main" val="31828957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400" dirty="0" smtClean="0"/>
              <a:t>Authority coverage in EMEA</a:t>
            </a:r>
            <a:endParaRPr lang="en-GB" sz="2400" dirty="0"/>
          </a:p>
        </p:txBody>
      </p:sp>
      <p:sp>
        <p:nvSpPr>
          <p:cNvPr id="18435" name="Rectangle 5"/>
          <p:cNvSpPr>
            <a:spLocks noChangeArrowheads="1"/>
          </p:cNvSpPr>
          <p:nvPr/>
        </p:nvSpPr>
        <p:spPr bwMode="auto">
          <a:xfrm>
            <a:off x="412752" y="740569"/>
            <a:ext cx="8424863" cy="35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8" tIns="46799" rIns="89998" bIns="46799"/>
          <a:lstStyle/>
          <a:p>
            <a:pPr marL="342892" indent="-342892" algn="l">
              <a:spcBef>
                <a:spcPct val="20000"/>
              </a:spcBef>
              <a:buFont typeface="Symbol" pitchFamily="18" charset="2"/>
              <a:buChar char="·"/>
            </a:pPr>
            <a:r>
              <a:rPr lang="en-US" sz="1800" dirty="0" smtClean="0">
                <a:solidFill>
                  <a:srgbClr val="008000"/>
                </a:solidFill>
                <a:latin typeface="Lucida Sans" pitchFamily="34" charset="0"/>
              </a:rPr>
              <a:t>Europe</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AT</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CY</a:t>
            </a:r>
            <a:r>
              <a:rPr lang="en-US" sz="1800" dirty="0">
                <a:solidFill>
                  <a:srgbClr val="008000"/>
                </a:solidFill>
                <a:latin typeface="Lucida Sans" pitchFamily="34" charset="0"/>
              </a:rPr>
              <a:t>, CZ, DE, DK, </a:t>
            </a:r>
            <a:r>
              <a:rPr lang="en-US" sz="1800" dirty="0" smtClean="0">
                <a:solidFill>
                  <a:srgbClr val="008000"/>
                </a:solidFill>
                <a:latin typeface="Lucida Sans" pitchFamily="34" charset="0"/>
              </a:rPr>
              <a:t>ES</a:t>
            </a:r>
            <a:r>
              <a:rPr lang="en-US" sz="1800" dirty="0">
                <a:solidFill>
                  <a:srgbClr val="008000"/>
                </a:solidFill>
                <a:latin typeface="Lucida Sans" pitchFamily="34" charset="0"/>
              </a:rPr>
              <a:t>, FI, FR, GR, HR, </a:t>
            </a:r>
            <a:r>
              <a:rPr lang="en-US" sz="1800" dirty="0" smtClean="0">
                <a:solidFill>
                  <a:srgbClr val="008000"/>
                </a:solidFill>
                <a:latin typeface="Lucida Sans" pitchFamily="34" charset="0"/>
              </a:rPr>
              <a:t>HU</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IT</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NL</a:t>
            </a:r>
            <a:r>
              <a:rPr lang="en-US" sz="1800" dirty="0">
                <a:solidFill>
                  <a:srgbClr val="008000"/>
                </a:solidFill>
                <a:latin typeface="Lucida Sans" pitchFamily="34" charset="0"/>
              </a:rPr>
              <a:t>, PL, PT, RO, SE, SI, SK, </a:t>
            </a:r>
            <a:r>
              <a:rPr lang="en-US" sz="1800" dirty="0" smtClean="0">
                <a:solidFill>
                  <a:srgbClr val="008000"/>
                </a:solidFill>
                <a:latin typeface="Lucida Sans" pitchFamily="34" charset="0"/>
              </a:rPr>
              <a:t>UK; AM, GE, IS, MD, ME, MK, NO, RS, RU, TR, UA and </a:t>
            </a:r>
            <a:br>
              <a:rPr lang="en-US" sz="1800" dirty="0" smtClean="0">
                <a:solidFill>
                  <a:srgbClr val="008000"/>
                </a:solidFill>
                <a:latin typeface="Lucida Sans" pitchFamily="34" charset="0"/>
              </a:rPr>
            </a:br>
            <a:r>
              <a:rPr lang="en-US" sz="1800" dirty="0" smtClean="0">
                <a:solidFill>
                  <a:srgbClr val="008000"/>
                </a:solidFill>
                <a:latin typeface="Lucida Sans" pitchFamily="34" charset="0"/>
              </a:rPr>
              <a:t>the GEANT TCS </a:t>
            </a:r>
            <a:br>
              <a:rPr lang="en-US" sz="1800" dirty="0" smtClean="0">
                <a:solidFill>
                  <a:srgbClr val="008000"/>
                </a:solidFill>
                <a:latin typeface="Lucida Sans" pitchFamily="34" charset="0"/>
              </a:rPr>
            </a:br>
            <a:endParaRPr lang="en-US" sz="1800" dirty="0" smtClean="0">
              <a:solidFill>
                <a:srgbClr val="008000"/>
              </a:solidFill>
              <a:latin typeface="Lucida Sans" pitchFamily="34" charset="0"/>
            </a:endParaRPr>
          </a:p>
          <a:p>
            <a:pPr marL="342892" indent="-342892" algn="l">
              <a:spcBef>
                <a:spcPct val="20000"/>
              </a:spcBef>
              <a:buFont typeface="Symbol" pitchFamily="18" charset="2"/>
              <a:buChar char="·"/>
            </a:pPr>
            <a:r>
              <a:rPr lang="en-US" sz="1800" dirty="0" smtClean="0">
                <a:solidFill>
                  <a:srgbClr val="008000"/>
                </a:solidFill>
                <a:latin typeface="Lucida Sans" pitchFamily="34" charset="0"/>
              </a:rPr>
              <a:t>Middle East: AE, IR, PK</a:t>
            </a:r>
          </a:p>
          <a:p>
            <a:pPr marL="342892" indent="-342892" algn="l">
              <a:spcBef>
                <a:spcPct val="20000"/>
              </a:spcBef>
              <a:buFont typeface="Symbol" pitchFamily="18" charset="2"/>
              <a:buChar char="·"/>
            </a:pPr>
            <a:endParaRPr lang="en-US" sz="1800" dirty="0" smtClean="0">
              <a:solidFill>
                <a:srgbClr val="008000"/>
              </a:solidFill>
              <a:latin typeface="Lucida Sans" pitchFamily="34" charset="0"/>
            </a:endParaRPr>
          </a:p>
          <a:p>
            <a:pPr marL="342892" indent="-342892" algn="l">
              <a:spcBef>
                <a:spcPct val="20000"/>
              </a:spcBef>
              <a:buFont typeface="Symbol" pitchFamily="18" charset="2"/>
              <a:buChar char="·"/>
            </a:pPr>
            <a:r>
              <a:rPr lang="en-US" sz="1800" dirty="0" smtClean="0">
                <a:solidFill>
                  <a:srgbClr val="008000"/>
                </a:solidFill>
                <a:latin typeface="Lucida Sans" pitchFamily="34" charset="0"/>
              </a:rPr>
              <a:t>Africa: DZ, </a:t>
            </a:r>
            <a:r>
              <a:rPr lang="en-US" sz="1800" dirty="0" smtClean="0">
                <a:solidFill>
                  <a:srgbClr val="990000"/>
                </a:solidFill>
                <a:latin typeface="Lucida Sans" pitchFamily="34" charset="0"/>
              </a:rPr>
              <a:t>EG</a:t>
            </a:r>
            <a:r>
              <a:rPr lang="en-US" sz="1800" dirty="0" smtClean="0">
                <a:solidFill>
                  <a:srgbClr val="008000"/>
                </a:solidFill>
                <a:latin typeface="Lucida Sans" pitchFamily="34" charset="0"/>
              </a:rPr>
              <a:t>, MA, KE</a:t>
            </a:r>
          </a:p>
          <a:p>
            <a:pPr marL="342892" indent="-342892" algn="l">
              <a:spcBef>
                <a:spcPct val="20000"/>
              </a:spcBef>
              <a:buFont typeface="Symbol" pitchFamily="18" charset="2"/>
              <a:buChar char="·"/>
            </a:pPr>
            <a:endParaRPr lang="en-US" sz="1800" dirty="0" smtClean="0">
              <a:solidFill>
                <a:srgbClr val="008000"/>
              </a:solidFill>
              <a:latin typeface="Lucida Sans" pitchFamily="34" charset="0"/>
            </a:endParaRPr>
          </a:p>
          <a:p>
            <a:pPr marL="342892" indent="-342892" algn="l">
              <a:spcBef>
                <a:spcPct val="20000"/>
              </a:spcBef>
              <a:buFont typeface="Symbol" pitchFamily="18" charset="2"/>
              <a:buChar char="·"/>
            </a:pPr>
            <a:r>
              <a:rPr lang="en-US" sz="1800" dirty="0" smtClean="0">
                <a:solidFill>
                  <a:srgbClr val="008000"/>
                </a:solidFill>
                <a:latin typeface="Lucida Sans" pitchFamily="34" charset="0"/>
              </a:rPr>
              <a:t>Multinational: </a:t>
            </a:r>
            <a:br>
              <a:rPr lang="en-US" sz="1800" dirty="0" smtClean="0">
                <a:solidFill>
                  <a:srgbClr val="008000"/>
                </a:solidFill>
                <a:latin typeface="Lucida Sans" pitchFamily="34" charset="0"/>
              </a:rPr>
            </a:br>
            <a:r>
              <a:rPr lang="en-US" sz="1800" dirty="0" smtClean="0">
                <a:solidFill>
                  <a:srgbClr val="008000"/>
                </a:solidFill>
                <a:latin typeface="Lucida Sans" pitchFamily="34" charset="0"/>
              </a:rPr>
              <a:t>CERN,</a:t>
            </a:r>
            <a:r>
              <a:rPr lang="en-US" sz="1800" dirty="0">
                <a:solidFill>
                  <a:srgbClr val="008000"/>
                </a:solidFill>
                <a:latin typeface="Lucida Sans" pitchFamily="34" charset="0"/>
              </a:rPr>
              <a:t> </a:t>
            </a:r>
            <a:r>
              <a:rPr lang="en-US" sz="1800" dirty="0" smtClean="0">
                <a:solidFill>
                  <a:srgbClr val="008000"/>
                </a:solidFill>
                <a:latin typeface="Lucida Sans" pitchFamily="34" charset="0"/>
              </a:rPr>
              <a:t>RCauth.eu, </a:t>
            </a:r>
            <a:br>
              <a:rPr lang="en-US" sz="1800" dirty="0" smtClean="0">
                <a:solidFill>
                  <a:srgbClr val="008000"/>
                </a:solidFill>
                <a:latin typeface="Lucida Sans" pitchFamily="34" charset="0"/>
              </a:rPr>
            </a:br>
            <a:r>
              <a:rPr lang="en-US" sz="1800" dirty="0" err="1" smtClean="0">
                <a:solidFill>
                  <a:srgbClr val="008000"/>
                </a:solidFill>
                <a:latin typeface="Lucida Sans" pitchFamily="34" charset="0"/>
              </a:rPr>
              <a:t>QuoVadis</a:t>
            </a:r>
            <a:r>
              <a:rPr lang="en-US" sz="1800" dirty="0" smtClean="0">
                <a:solidFill>
                  <a:srgbClr val="008000"/>
                </a:solidFill>
                <a:latin typeface="Lucida Sans" pitchFamily="34" charset="0"/>
              </a:rPr>
              <a:t> </a:t>
            </a:r>
            <a:r>
              <a:rPr lang="en-US" sz="1800" dirty="0">
                <a:solidFill>
                  <a:srgbClr val="008000"/>
                </a:solidFill>
                <a:latin typeface="Lucida Sans" pitchFamily="34" charset="0"/>
              </a:rPr>
              <a:t>(BM</a:t>
            </a:r>
            <a:r>
              <a:rPr lang="en-US" sz="1800" dirty="0" smtClean="0">
                <a:solidFill>
                  <a:srgbClr val="008000"/>
                </a:solidFill>
                <a:latin typeface="Lucida Sans" pitchFamily="34" charset="0"/>
              </a:rPr>
              <a:t>)</a:t>
            </a:r>
            <a:br>
              <a:rPr lang="en-US" sz="1800" dirty="0" smtClean="0">
                <a:solidFill>
                  <a:srgbClr val="008000"/>
                </a:solidFill>
                <a:latin typeface="Lucida Sans" pitchFamily="34" charset="0"/>
              </a:rPr>
            </a:br>
            <a:endParaRPr lang="en-US" sz="1800" dirty="0">
              <a:solidFill>
                <a:srgbClr val="000066"/>
              </a:solidFill>
              <a:latin typeface="Lucida Sans" pitchFamily="34" charset="0"/>
            </a:endParaRPr>
          </a:p>
          <a:p>
            <a:pPr marL="342892" indent="-342892" algn="l">
              <a:spcBef>
                <a:spcPct val="20000"/>
              </a:spcBef>
            </a:pPr>
            <a:endParaRPr lang="en-US" dirty="0">
              <a:solidFill>
                <a:srgbClr val="000066"/>
              </a:solidFill>
              <a:latin typeface="Lucida Sans"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976" y="1371155"/>
            <a:ext cx="5687168" cy="3772345"/>
          </a:xfrm>
          <a:prstGeom prst="rect">
            <a:avLst/>
          </a:prstGeom>
        </p:spPr>
      </p:pic>
    </p:spTree>
    <p:extLst>
      <p:ext uri="{BB962C8B-B14F-4D97-AF65-F5344CB8AC3E}">
        <p14:creationId xmlns:p14="http://schemas.microsoft.com/office/powerpoint/2010/main" val="26180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a:xfrm>
            <a:off x="838200" y="971551"/>
            <a:ext cx="8148638" cy="3876675"/>
          </a:xfrm>
        </p:spPr>
        <p:txBody>
          <a:bodyPr/>
          <a:lstStyle/>
          <a:p>
            <a:r>
              <a:rPr lang="en-GB" dirty="0"/>
              <a:t>Responsiveness challenges for some members</a:t>
            </a:r>
          </a:p>
          <a:p>
            <a:pPr marL="457188" lvl="1" indent="0">
              <a:buNone/>
            </a:pPr>
            <a:r>
              <a:rPr lang="en-US" sz="1600" i="1" dirty="0" smtClean="0"/>
              <a:t>PLEASE</a:t>
            </a:r>
            <a:r>
              <a:rPr lang="en-US" sz="1600" dirty="0" smtClean="0"/>
              <a:t> take care to renew your trust anchors in time, as well as your CRLs</a:t>
            </a:r>
          </a:p>
          <a:p>
            <a:pPr marL="457188" lvl="1" indent="0">
              <a:buNone/>
            </a:pPr>
            <a:r>
              <a:rPr lang="en-US" sz="1600" i="1" dirty="0" smtClean="0"/>
              <a:t>EG-EUN now temporarily withdrawn for availability reasons</a:t>
            </a:r>
            <a:endParaRPr lang="en-GB" i="1" dirty="0"/>
          </a:p>
          <a:p>
            <a:endParaRPr lang="en-GB" dirty="0" smtClean="0"/>
          </a:p>
          <a:p>
            <a:r>
              <a:rPr lang="en-GB" dirty="0" smtClean="0"/>
              <a:t>Identity </a:t>
            </a:r>
            <a:r>
              <a:rPr lang="en-GB" dirty="0"/>
              <a:t>providers: both reduction and growth</a:t>
            </a:r>
          </a:p>
          <a:p>
            <a:pPr lvl="1"/>
            <a:r>
              <a:rPr lang="en-GB" sz="1600" dirty="0" smtClean="0"/>
              <a:t>RCauth.eu distributed operations (GRNET, STFC, Nikhef)</a:t>
            </a:r>
            <a:br>
              <a:rPr lang="en-GB" sz="1600" dirty="0" smtClean="0"/>
            </a:br>
            <a:r>
              <a:rPr lang="en-GB" sz="1600" i="1" dirty="0" smtClean="0"/>
              <a:t>using a shared key (and some smart border-guard-proof distribution)</a:t>
            </a:r>
            <a:br>
              <a:rPr lang="en-GB" sz="1600" i="1" dirty="0" smtClean="0"/>
            </a:br>
            <a:r>
              <a:rPr lang="en-GB" sz="1600" i="1" dirty="0" smtClean="0"/>
              <a:t>governance board + PMA + technical team</a:t>
            </a:r>
            <a:endParaRPr lang="en-GB" sz="1600" dirty="0"/>
          </a:p>
          <a:p>
            <a:pPr lvl="1"/>
            <a:endParaRPr lang="en-GB" sz="2000" dirty="0"/>
          </a:p>
          <a:p>
            <a:r>
              <a:rPr lang="en-GB" dirty="0"/>
              <a:t>Self-audit review</a:t>
            </a:r>
          </a:p>
          <a:p>
            <a:pPr lvl="1"/>
            <a:r>
              <a:rPr lang="en-GB" sz="1600" dirty="0"/>
              <a:t>Cosmin </a:t>
            </a:r>
            <a:r>
              <a:rPr lang="en-GB" sz="1600" dirty="0" err="1"/>
              <a:t>Nistor</a:t>
            </a:r>
            <a:r>
              <a:rPr lang="en-GB" sz="1600" dirty="0"/>
              <a:t> as review coordinator</a:t>
            </a:r>
          </a:p>
          <a:p>
            <a:pPr lvl="1"/>
            <a:r>
              <a:rPr lang="en-GB" sz="1600" dirty="0"/>
              <a:t>Self-audits progressing </a:t>
            </a:r>
            <a:br>
              <a:rPr lang="en-GB" sz="1600" dirty="0"/>
            </a:br>
            <a:r>
              <a:rPr lang="en-GB" sz="1600" dirty="0"/>
              <a:t>on schedule for most </a:t>
            </a:r>
            <a:r>
              <a:rPr lang="en-GB" sz="1600" dirty="0" smtClean="0"/>
              <a:t>CAs</a:t>
            </a:r>
            <a:endParaRPr lang="en-GB"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014" y="3131545"/>
            <a:ext cx="3777275" cy="171668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Challenges</a:t>
            </a:r>
            <a:endParaRPr lang="en-GB" dirty="0"/>
          </a:p>
        </p:txBody>
      </p:sp>
      <p:sp>
        <p:nvSpPr>
          <p:cNvPr id="3" name="Content Placeholder 2"/>
          <p:cNvSpPr>
            <a:spLocks noGrp="1"/>
          </p:cNvSpPr>
          <p:nvPr>
            <p:ph idx="1"/>
          </p:nvPr>
        </p:nvSpPr>
        <p:spPr/>
        <p:txBody>
          <a:bodyPr/>
          <a:lstStyle/>
          <a:p>
            <a:pPr marL="0" indent="0">
              <a:buNone/>
            </a:pPr>
            <a:r>
              <a:rPr lang="en-US" dirty="0" smtClean="0"/>
              <a:t>Based on </a:t>
            </a:r>
            <a:r>
              <a:rPr lang="en-US" i="1" dirty="0" smtClean="0"/>
              <a:t>Sirtfi</a:t>
            </a:r>
            <a:r>
              <a:rPr lang="en-US" dirty="0" smtClean="0"/>
              <a:t> incident role play of AARC in eduGAIN: </a:t>
            </a:r>
            <a:br>
              <a:rPr lang="en-US" dirty="0" smtClean="0"/>
            </a:br>
            <a:r>
              <a:rPr lang="en-US" dirty="0" smtClean="0"/>
              <a:t>testing communications channels identified as high-</a:t>
            </a:r>
            <a:r>
              <a:rPr lang="en-US" dirty="0" err="1" smtClean="0"/>
              <a:t>prio</a:t>
            </a:r>
            <a:r>
              <a:rPr lang="en-US" dirty="0" smtClean="0"/>
              <a:t> target</a:t>
            </a:r>
            <a:br>
              <a:rPr lang="en-US" dirty="0" smtClean="0"/>
            </a:br>
            <a:r>
              <a:rPr lang="en-US" dirty="0" smtClean="0"/>
              <a:t>Initial model might be along the IGTF RAT CC challenges – can be extended later</a:t>
            </a:r>
          </a:p>
        </p:txBody>
      </p:sp>
      <p:pic>
        <p:nvPicPr>
          <p:cNvPr id="4" name="Picture 3"/>
          <p:cNvPicPr>
            <a:picLocks noChangeAspect="1"/>
          </p:cNvPicPr>
          <p:nvPr/>
        </p:nvPicPr>
        <p:blipFill>
          <a:blip r:embed="rId2"/>
          <a:stretch>
            <a:fillRect/>
          </a:stretch>
        </p:blipFill>
        <p:spPr>
          <a:xfrm>
            <a:off x="1429788" y="2366902"/>
            <a:ext cx="6367549" cy="2595967"/>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37639010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Like the IGTF RAT Communications Challenges, and TF-CSIRT processes, </a:t>
            </a:r>
            <a:r>
              <a:rPr lang="en-US" dirty="0" err="1" smtClean="0"/>
              <a:t>opsec</a:t>
            </a:r>
            <a:r>
              <a:rPr lang="en-US" dirty="0" smtClean="0"/>
              <a:t> really needs to be exercised often and in-depth to ensure readiness</a:t>
            </a:r>
          </a:p>
          <a:p>
            <a:endParaRPr lang="en-US" dirty="0" smtClean="0"/>
          </a:p>
          <a:p>
            <a:pPr marL="0" indent="0">
              <a:buNone/>
            </a:pPr>
            <a:r>
              <a:rPr lang="en-US" b="1" dirty="0"/>
              <a:t>Logical candidates that could all run the test </a:t>
            </a:r>
            <a:r>
              <a:rPr lang="en-US" b="1" dirty="0" smtClean="0"/>
              <a:t>against </a:t>
            </a:r>
            <a:r>
              <a:rPr lang="en-US" b="1" dirty="0" err="1" smtClean="0"/>
              <a:t>IdPs</a:t>
            </a:r>
            <a:r>
              <a:rPr lang="en-US" b="1" dirty="0" smtClean="0"/>
              <a:t>, CAs, SPs, RPs …</a:t>
            </a:r>
            <a:br>
              <a:rPr lang="en-US" b="1" dirty="0" smtClean="0"/>
            </a:br>
            <a:r>
              <a:rPr lang="en-US" b="1" dirty="0" smtClean="0"/>
              <a:t>… </a:t>
            </a:r>
            <a:r>
              <a:rPr lang="en-US" b="1" dirty="0"/>
              <a:t>and ‘legitimately’ claim an </a:t>
            </a:r>
            <a:r>
              <a:rPr lang="en-US" b="1" dirty="0" smtClean="0"/>
              <a:t>interest in their results</a:t>
            </a:r>
            <a:endParaRPr lang="en-US" b="1" dirty="0"/>
          </a:p>
          <a:p>
            <a:r>
              <a:rPr lang="en-US" dirty="0" smtClean="0"/>
              <a:t>eduGAIN</a:t>
            </a:r>
          </a:p>
          <a:p>
            <a:r>
              <a:rPr lang="en-US" dirty="0" smtClean="0"/>
              <a:t>IGTF</a:t>
            </a:r>
          </a:p>
          <a:p>
            <a:r>
              <a:rPr lang="en-US" dirty="0" smtClean="0"/>
              <a:t>GEANT.org</a:t>
            </a:r>
          </a:p>
          <a:p>
            <a:r>
              <a:rPr lang="en-US" dirty="0" smtClean="0"/>
              <a:t>EOSC-HUB ops, or EGI CSIRT</a:t>
            </a:r>
          </a:p>
          <a:p>
            <a:r>
              <a:rPr lang="en-US" dirty="0" smtClean="0"/>
              <a:t>each of the e-Infrastructures XSEDE, EGI, EUDAT, PRACE, HPCI, …</a:t>
            </a:r>
          </a:p>
          <a:p>
            <a:r>
              <a:rPr lang="en-US" dirty="0" smtClean="0"/>
              <a:t>every research infra with an interest: WLCG, LSAAI, BBMRI, ELIXIR, …</a:t>
            </a:r>
          </a:p>
          <a:p>
            <a:r>
              <a:rPr lang="en-US" dirty="0" smtClean="0"/>
              <a:t>any institution (or person) with access to </a:t>
            </a:r>
            <a:r>
              <a:rPr lang="en-US" dirty="0" smtClean="0">
                <a:hlinkClick r:id="rId2"/>
              </a:rPr>
              <a:t>https://mds.edugain.org/</a:t>
            </a:r>
            <a:endParaRPr lang="en-US" dirty="0" smtClean="0"/>
          </a:p>
          <a:p>
            <a:pPr marL="0" indent="0">
              <a:buNone/>
            </a:pPr>
            <a:r>
              <a:rPr lang="en-US" i="1" dirty="0" smtClean="0"/>
              <a:t>so soon: all the email in the world will be about Sirtfi Incident Response tests??</a:t>
            </a:r>
            <a:endParaRPr lang="en-GB" i="1" dirty="0"/>
          </a:p>
        </p:txBody>
      </p:sp>
      <p:sp>
        <p:nvSpPr>
          <p:cNvPr id="4" name="Title 3"/>
          <p:cNvSpPr>
            <a:spLocks noGrp="1"/>
          </p:cNvSpPr>
          <p:nvPr>
            <p:ph type="title"/>
          </p:nvPr>
        </p:nvSpPr>
        <p:spPr/>
        <p:txBody>
          <a:bodyPr/>
          <a:lstStyle/>
          <a:p>
            <a:r>
              <a:rPr lang="en-US" dirty="0" smtClean="0"/>
              <a:t>Proper </a:t>
            </a:r>
            <a:r>
              <a:rPr lang="en-US" dirty="0" err="1" smtClean="0"/>
              <a:t>OpSec</a:t>
            </a:r>
            <a:r>
              <a:rPr lang="en-US" dirty="0" smtClean="0"/>
              <a:t> needs to be </a:t>
            </a:r>
            <a:r>
              <a:rPr lang="en-US" dirty="0" err="1" smtClean="0"/>
              <a:t>exercized</a:t>
            </a:r>
            <a:r>
              <a:rPr lang="en-US" dirty="0" smtClean="0"/>
              <a:t>!</a:t>
            </a:r>
            <a:endParaRPr lang="en-GB" dirty="0"/>
          </a:p>
        </p:txBody>
      </p:sp>
    </p:spTree>
    <p:extLst>
      <p:ext uri="{BB962C8B-B14F-4D97-AF65-F5344CB8AC3E}">
        <p14:creationId xmlns:p14="http://schemas.microsoft.com/office/powerpoint/2010/main" val="36793300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2457708" y="3846372"/>
            <a:ext cx="4654443" cy="618052"/>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283786" y="945754"/>
            <a:ext cx="3654402" cy="2211201"/>
          </a:xfrm>
          <a:prstGeom prst="rect">
            <a:avLst/>
          </a:prstGeom>
          <a:effectLst>
            <a:glow rad="101600">
              <a:srgbClr val="000066">
                <a:alpha val="60000"/>
              </a:srgbClr>
            </a:glow>
          </a:effectLst>
        </p:spPr>
      </p:pic>
      <p:sp>
        <p:nvSpPr>
          <p:cNvPr id="6" name="TextBox 5"/>
          <p:cNvSpPr txBox="1"/>
          <p:nvPr/>
        </p:nvSpPr>
        <p:spPr>
          <a:xfrm>
            <a:off x="2511498" y="4505800"/>
            <a:ext cx="4501663" cy="276999"/>
          </a:xfrm>
          <a:prstGeom prst="rect">
            <a:avLst/>
          </a:prstGeom>
          <a:noFill/>
        </p:spPr>
        <p:txBody>
          <a:bodyPr wrap="square" rtlCol="0">
            <a:spAutoFit/>
          </a:bodyPr>
          <a:lstStyle/>
          <a:p>
            <a:r>
              <a:rPr lang="en-GB" sz="1200" b="1" dirty="0">
                <a:solidFill>
                  <a:srgbClr val="990000"/>
                </a:solidFill>
              </a:rPr>
              <a:t>https://wiki.geant.org/display/WISE/SCCC-JWG</a:t>
            </a:r>
          </a:p>
        </p:txBody>
      </p:sp>
      <p:pic>
        <p:nvPicPr>
          <p:cNvPr id="8" name="Picture 7"/>
          <p:cNvPicPr>
            <a:picLocks noChangeAspect="1"/>
          </p:cNvPicPr>
          <p:nvPr/>
        </p:nvPicPr>
        <p:blipFill>
          <a:blip r:embed="rId3"/>
          <a:stretch>
            <a:fillRect/>
          </a:stretch>
        </p:blipFill>
        <p:spPr>
          <a:xfrm>
            <a:off x="1563687" y="1289334"/>
            <a:ext cx="4912660" cy="2285514"/>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5036346" y="867023"/>
            <a:ext cx="3953629" cy="2157463"/>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34355321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IGTF RATCC4 Results</a:t>
            </a:r>
            <a:endParaRPr lang="en-GB" dirty="0"/>
          </a:p>
        </p:txBody>
      </p:sp>
      <p:sp>
        <p:nvSpPr>
          <p:cNvPr id="6" name="Content Placeholder 5"/>
          <p:cNvSpPr>
            <a:spLocks noGrp="1"/>
          </p:cNvSpPr>
          <p:nvPr>
            <p:ph idx="1"/>
          </p:nvPr>
        </p:nvSpPr>
        <p:spPr>
          <a:xfrm>
            <a:off x="4534762" y="773907"/>
            <a:ext cx="4079321" cy="2221684"/>
          </a:xfrm>
          <a:ln>
            <a:solidFill>
              <a:srgbClr val="990000"/>
            </a:solidFill>
          </a:ln>
        </p:spPr>
        <p:txBody>
          <a:bodyPr/>
          <a:lstStyle/>
          <a:p>
            <a:pPr marL="0" indent="0">
              <a:buNone/>
            </a:pPr>
            <a:r>
              <a:rPr lang="en-GB" sz="1200" dirty="0" smtClean="0"/>
              <a:t>In </a:t>
            </a:r>
            <a:r>
              <a:rPr lang="en-GB" sz="1200" dirty="0"/>
              <a:t>total there are 91 trust anchors (root, intermediate, and </a:t>
            </a:r>
            <a:r>
              <a:rPr lang="en-GB" sz="1200" dirty="0" smtClean="0"/>
              <a:t>issuing authorities</a:t>
            </a:r>
            <a:r>
              <a:rPr lang="en-GB" sz="1200" dirty="0"/>
              <a:t>) currently in the accredited bundle, </a:t>
            </a:r>
            <a:endParaRPr lang="en-GB" sz="1200" dirty="0" smtClean="0"/>
          </a:p>
          <a:p>
            <a:pPr marL="0" indent="0">
              <a:buNone/>
            </a:pPr>
            <a:r>
              <a:rPr lang="en-GB" sz="1200" dirty="0" smtClean="0"/>
              <a:t>managed </a:t>
            </a:r>
            <a:r>
              <a:rPr lang="en-GB" sz="1200" dirty="0"/>
              <a:t>by </a:t>
            </a:r>
            <a:r>
              <a:rPr lang="en-GB" sz="1200" dirty="0" smtClean="0"/>
              <a:t>60 organisations</a:t>
            </a:r>
            <a:r>
              <a:rPr lang="en-GB" sz="1200" dirty="0"/>
              <a:t>.</a:t>
            </a:r>
          </a:p>
          <a:p>
            <a:pPr marL="0" indent="0">
              <a:buNone/>
            </a:pPr>
            <a:r>
              <a:rPr lang="en-GB" sz="1200" dirty="0"/>
              <a:t>Of the 60 organisations, 49 responded within one working day (82</a:t>
            </a:r>
            <a:r>
              <a:rPr lang="en-GB" sz="1200" dirty="0" smtClean="0"/>
              <a:t>%), representing </a:t>
            </a:r>
            <a:r>
              <a:rPr lang="en-GB" sz="1200" dirty="0"/>
              <a:t>(incidentally) also 82% of the trust anchors. </a:t>
            </a:r>
            <a:endParaRPr lang="en-GB" sz="1200" dirty="0" smtClean="0"/>
          </a:p>
          <a:p>
            <a:pPr marL="0" indent="0">
              <a:buNone/>
            </a:pPr>
            <a:r>
              <a:rPr lang="en-GB" sz="1200" dirty="0" smtClean="0"/>
              <a:t>Within </a:t>
            </a:r>
            <a:r>
              <a:rPr lang="en-GB" sz="1200" dirty="0"/>
              <a:t>a </a:t>
            </a:r>
            <a:r>
              <a:rPr lang="en-GB" sz="1200" dirty="0" smtClean="0"/>
              <a:t>few days </a:t>
            </a:r>
            <a:r>
              <a:rPr lang="en-GB" sz="1200" dirty="0"/>
              <a:t>more, 3 additional ones came in, and 4 more responded after </a:t>
            </a:r>
            <a:r>
              <a:rPr lang="en-GB" sz="1200" dirty="0" smtClean="0"/>
              <a:t>a reminder</a:t>
            </a:r>
            <a:r>
              <a:rPr lang="en-GB" sz="1200" dirty="0"/>
              <a:t>.</a:t>
            </a:r>
          </a:p>
          <a:p>
            <a:pPr marL="0" indent="0">
              <a:buNone/>
            </a:pPr>
            <a:r>
              <a:rPr lang="en-GB" sz="1200" dirty="0" smtClean="0"/>
              <a:t>In </a:t>
            </a:r>
            <a:r>
              <a:rPr lang="en-GB" sz="1200" dirty="0"/>
              <a:t>total, 90% of the organisations responded to the challenge, </a:t>
            </a:r>
            <a:r>
              <a:rPr lang="en-GB" sz="1200" dirty="0" smtClean="0"/>
              <a:t>representing 88</a:t>
            </a:r>
            <a:r>
              <a:rPr lang="en-GB" sz="1200" dirty="0"/>
              <a:t>% of the trust anchors.</a:t>
            </a:r>
          </a:p>
        </p:txBody>
      </p:sp>
      <p:graphicFrame>
        <p:nvGraphicFramePr>
          <p:cNvPr id="8" name="Object 7"/>
          <p:cNvGraphicFramePr>
            <a:graphicFrameLocks noChangeAspect="1"/>
          </p:cNvGraphicFramePr>
          <p:nvPr>
            <p:extLst>
              <p:ext uri="{D42A27DB-BD31-4B8C-83A1-F6EECF244321}">
                <p14:modId xmlns:p14="http://schemas.microsoft.com/office/powerpoint/2010/main" val="2227859746"/>
              </p:ext>
            </p:extLst>
          </p:nvPr>
        </p:nvGraphicFramePr>
        <p:xfrm>
          <a:off x="132401" y="773907"/>
          <a:ext cx="4020571" cy="3056016"/>
        </p:xfrm>
        <a:graphic>
          <a:graphicData uri="http://schemas.openxmlformats.org/presentationml/2006/ole">
            <mc:AlternateContent xmlns:mc="http://schemas.openxmlformats.org/markup-compatibility/2006">
              <mc:Choice xmlns:v="urn:schemas-microsoft-com:vml" Requires="v">
                <p:oleObj spid="_x0000_s2056" name="PHOTO-PAINT" r:id="rId3" imgW="7943760" imgH="6038640" progId="CorelPHOTOPAINT.Image.16">
                  <p:embed/>
                </p:oleObj>
              </mc:Choice>
              <mc:Fallback>
                <p:oleObj name="PHOTO-PAINT" r:id="rId3" imgW="7943760" imgH="6038640" progId="CorelPHOTOPAINT.Image.16">
                  <p:embed/>
                  <p:pic>
                    <p:nvPicPr>
                      <p:cNvPr id="10" name="Object 9"/>
                      <p:cNvPicPr/>
                      <p:nvPr/>
                    </p:nvPicPr>
                    <p:blipFill>
                      <a:blip r:embed="rId4"/>
                      <a:stretch>
                        <a:fillRect/>
                      </a:stretch>
                    </p:blipFill>
                    <p:spPr>
                      <a:xfrm>
                        <a:off x="132401" y="773907"/>
                        <a:ext cx="4020571" cy="3056016"/>
                      </a:xfrm>
                      <a:prstGeom prst="rect">
                        <a:avLst/>
                      </a:prstGeom>
                    </p:spPr>
                  </p:pic>
                </p:oleObj>
              </mc:Fallback>
            </mc:AlternateContent>
          </a:graphicData>
        </a:graphic>
      </p:graphicFrame>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707251" y="3249717"/>
            <a:ext cx="4294783" cy="187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37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oidcfed.igtf.net</a:t>
            </a:r>
            <a:endParaRPr lang="en-GB" dirty="0"/>
          </a:p>
        </p:txBody>
      </p:sp>
      <p:sp>
        <p:nvSpPr>
          <p:cNvPr id="5" name="Text Placeholder 4"/>
          <p:cNvSpPr>
            <a:spLocks noGrp="1"/>
          </p:cNvSpPr>
          <p:nvPr>
            <p:ph type="body" idx="1"/>
          </p:nvPr>
        </p:nvSpPr>
        <p:spPr/>
        <p:txBody>
          <a:bodyPr/>
          <a:lstStyle/>
          <a:p>
            <a:r>
              <a:rPr lang="en-GB" dirty="0"/>
              <a:t>And now for something completely different …</a:t>
            </a:r>
          </a:p>
        </p:txBody>
      </p:sp>
    </p:spTree>
    <p:extLst>
      <p:ext uri="{BB962C8B-B14F-4D97-AF65-F5344CB8AC3E}">
        <p14:creationId xmlns:p14="http://schemas.microsoft.com/office/powerpoint/2010/main" val="1417389386"/>
      </p:ext>
    </p:extLst>
  </p:cSld>
  <p:clrMapOvr>
    <a:masterClrMapping/>
  </p:clrMapOvr>
  <p:transition spd="med"/>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109721</TotalTime>
  <Words>480</Words>
  <Application>Microsoft Office PowerPoint</Application>
  <PresentationFormat>On-screen Show (16:9)</PresentationFormat>
  <Paragraphs>95</Paragraphs>
  <Slides>16</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Akkurat Std</vt:lpstr>
      <vt:lpstr>Arial</vt:lpstr>
      <vt:lpstr>Calibri</vt:lpstr>
      <vt:lpstr>Lucida Sans</vt:lpstr>
      <vt:lpstr>Symbol</vt:lpstr>
      <vt:lpstr>Times New Roman</vt:lpstr>
      <vt:lpstr>Verdana</vt:lpstr>
      <vt:lpstr>eugridpma</vt:lpstr>
      <vt:lpstr>GEANT Association</vt:lpstr>
      <vt:lpstr>PHOTO-PAINT</vt:lpstr>
      <vt:lpstr>EUGridPMA  Status and Current Trends and some IGTF &amp; AARC topics  December 2019 TAGPMA New Orleans David Groep, Nikhef &amp; EUGridPMA</vt:lpstr>
      <vt:lpstr>Recent EUGridPMA topics</vt:lpstr>
      <vt:lpstr>Authority coverage in EMEA</vt:lpstr>
      <vt:lpstr>Membership and other changes</vt:lpstr>
      <vt:lpstr>Communications Challenges</vt:lpstr>
      <vt:lpstr>Proper OpSec needs to be exercized!</vt:lpstr>
      <vt:lpstr>WISE SCCC-WG – participate!</vt:lpstr>
      <vt:lpstr>IGTF RATCC4 Results</vt:lpstr>
      <vt:lpstr>oidcfed.igtf.net</vt:lpstr>
      <vt:lpstr>OIDC Federation use cases for communities</vt:lpstr>
      <vt:lpstr>And registering clients does not scale…</vt:lpstr>
      <vt:lpstr>OIDC Fed ‘policy’</vt:lpstr>
      <vt:lpstr>OIDCfed is basically signing a tree of entities with extensions</vt:lpstr>
      <vt:lpstr>Or can we do without a single one to rule them all?</vt:lpstr>
      <vt:lpstr>and this works now: oidcfed.igtf.net</vt:lpstr>
      <vt:lpstr>Next meetings</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930</cp:revision>
  <dcterms:created xsi:type="dcterms:W3CDTF">2004-04-13T08:36:56Z</dcterms:created>
  <dcterms:modified xsi:type="dcterms:W3CDTF">2019-12-10T15:24:23Z</dcterms:modified>
</cp:coreProperties>
</file>