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9" r:id="rId3"/>
    <p:sldId id="346" r:id="rId4"/>
    <p:sldId id="315" r:id="rId5"/>
    <p:sldId id="430" r:id="rId6"/>
    <p:sldId id="465" r:id="rId7"/>
    <p:sldId id="468" r:id="rId8"/>
    <p:sldId id="463" r:id="rId9"/>
    <p:sldId id="476" r:id="rId10"/>
    <p:sldId id="477" r:id="rId11"/>
    <p:sldId id="464" r:id="rId12"/>
    <p:sldId id="478" r:id="rId13"/>
    <p:sldId id="479" r:id="rId14"/>
    <p:sldId id="481" r:id="rId15"/>
    <p:sldId id="482" r:id="rId16"/>
    <p:sldId id="483" r:id="rId17"/>
    <p:sldId id="484" r:id="rId18"/>
    <p:sldId id="469" r:id="rId19"/>
    <p:sldId id="470" r:id="rId20"/>
    <p:sldId id="471" r:id="rId21"/>
    <p:sldId id="472" r:id="rId22"/>
    <p:sldId id="467" r:id="rId23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943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132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320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509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FFFF"/>
    <a:srgbClr val="003F5E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5" autoAdjust="0"/>
    <p:restoredTop sz="94737" autoAdjust="0"/>
  </p:normalViewPr>
  <p:slideViewPr>
    <p:cSldViewPr snapToGrid="0">
      <p:cViewPr varScale="1">
        <p:scale>
          <a:sx n="115" d="100"/>
          <a:sy n="115" d="100"/>
        </p:scale>
        <p:origin x="8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8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4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1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2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1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s://wiki.refeds.org/display/GROUPS/Pilot+on+RAF+and+SFA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wiki.refeds.org/display/GROUPS/Pilot+resources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doi.org/10.5281/zenodo.117355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ana.org/assignments/loa-profi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ds.edugai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</a:rPr>
              <a:t>EUGridPMA 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>Status and Current Trends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2800" i="1" dirty="0">
                <a:solidFill>
                  <a:srgbClr val="990000"/>
                </a:solidFill>
              </a:rPr>
              <a:t>and some IGTF topics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 smtClean="0"/>
              <a:t>August 2018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APGridPMA</a:t>
            </a:r>
            <a:r>
              <a:rPr lang="en-US" sz="1800" dirty="0"/>
              <a:t> </a:t>
            </a:r>
            <a:r>
              <a:rPr lang="en-US" sz="1800" dirty="0" smtClean="0"/>
              <a:t>Auckland Meeting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29" y="4657692"/>
            <a:ext cx="803609" cy="311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Using the REFEDS Assurance Framework in practice: </a:t>
            </a:r>
            <a:br>
              <a:rPr lang="en-US" sz="2000" dirty="0" smtClean="0"/>
            </a:br>
            <a:r>
              <a:rPr lang="en-US" sz="2000" dirty="0" smtClean="0"/>
              <a:t>the RAF Pilot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376" y="1079501"/>
            <a:ext cx="8568170" cy="541482"/>
          </a:xfrm>
          <a:solidFill>
            <a:srgbClr val="F8F8F8"/>
          </a:solidFill>
          <a:ln>
            <a:solidFill>
              <a:srgbClr val="0C3959"/>
            </a:solidFill>
          </a:ln>
          <a:effectLst>
            <a:glow rad="101600">
              <a:srgbClr val="F57A1E">
                <a:alpha val="60000"/>
              </a:srgb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b="1" dirty="0"/>
              <a:t>Goal: </a:t>
            </a:r>
            <a:r>
              <a:rPr lang="en-GB" sz="1400" dirty="0"/>
              <a:t>gain practical experience with Assurance framework </a:t>
            </a:r>
            <a:r>
              <a:rPr lang="en-GB" sz="1400" i="1" dirty="0"/>
              <a:t>and </a:t>
            </a:r>
            <a:r>
              <a:rPr lang="en-GB" sz="1400" dirty="0"/>
              <a:t>REFEDS Single-factor authentication (SFA) profile, both on specification and in deploying existing SAML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8579" y="4756743"/>
            <a:ext cx="46153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hlinkClick r:id="rId3"/>
              </a:rPr>
              <a:t>https://wiki.refeds.org/display/GROUPS/Pilot+on+RAF+and+SFA</a:t>
            </a:r>
            <a:endParaRPr lang="en-GB" sz="1050" dirty="0"/>
          </a:p>
          <a:p>
            <a:r>
              <a:rPr lang="en-GB" sz="1050" dirty="0">
                <a:hlinkClick r:id="rId4"/>
              </a:rPr>
              <a:t>https://wiki.refeds.org/display/GROUPS/Pilot+resources</a:t>
            </a:r>
            <a:endParaRPr lang="en-GB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7" y="2023702"/>
            <a:ext cx="436202" cy="55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615" y="1947754"/>
            <a:ext cx="1629457" cy="570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15" y="3042923"/>
            <a:ext cx="951617" cy="793173"/>
          </a:xfrm>
          <a:prstGeom prst="rect">
            <a:avLst/>
          </a:prstGeom>
        </p:spPr>
      </p:pic>
      <p:pic>
        <p:nvPicPr>
          <p:cNvPr id="12" name="Picture 3" descr="H:\Home\davidg\Projects-misc\Terena\AARC\PR\Partner-logos\csc-logo-teksti-f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" y="2618900"/>
            <a:ext cx="2853682" cy="5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257" y="1745495"/>
            <a:ext cx="1193331" cy="1193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133" y="2956450"/>
            <a:ext cx="1794814" cy="593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49" y="2204190"/>
            <a:ext cx="829702" cy="627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7798" y="3279431"/>
            <a:ext cx="699654" cy="699654"/>
          </a:xfrm>
          <a:prstGeom prst="rect">
            <a:avLst/>
          </a:prstGeom>
        </p:spPr>
      </p:pic>
      <p:sp>
        <p:nvSpPr>
          <p:cNvPr id="19" name="Content Placeholder 5"/>
          <p:cNvSpPr txBox="1">
            <a:spLocks/>
          </p:cNvSpPr>
          <p:nvPr/>
        </p:nvSpPr>
        <p:spPr>
          <a:xfrm>
            <a:off x="333376" y="4122073"/>
            <a:ext cx="8568170" cy="541482"/>
          </a:xfrm>
          <a:prstGeom prst="rect">
            <a:avLst/>
          </a:prstGeom>
          <a:solidFill>
            <a:srgbClr val="F8F8F8"/>
          </a:solidFill>
          <a:ln>
            <a:solidFill>
              <a:srgbClr val="0C3959"/>
            </a:solidFill>
          </a:ln>
          <a:effectLst>
            <a:glow rad="101600">
              <a:srgbClr val="F57A1E">
                <a:alpha val="60000"/>
              </a:srgbClr>
            </a:glow>
          </a:effectLst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/>
              <a:t>Today: </a:t>
            </a:r>
            <a:r>
              <a:rPr lang="en-US" sz="1400" dirty="0"/>
              <a:t>both </a:t>
            </a:r>
            <a:r>
              <a:rPr lang="en-US" sz="1400" dirty="0" err="1"/>
              <a:t>IdP</a:t>
            </a:r>
            <a:r>
              <a:rPr lang="en-US" sz="1400" dirty="0"/>
              <a:t> software (now mostly Shibboleth) can express components and profiles, and use cases can leverage REFEDS assurance profiles (Cappuccino, Espresso) directly</a:t>
            </a:r>
            <a:endParaRPr lang="en-GB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6409" y="2709308"/>
            <a:ext cx="1335429" cy="66723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452872" y="2577610"/>
            <a:ext cx="201945" cy="924872"/>
          </a:xfrm>
          <a:prstGeom prst="rightArrow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2" name="Right Arrow 21"/>
          <p:cNvSpPr/>
          <p:nvPr/>
        </p:nvSpPr>
        <p:spPr>
          <a:xfrm>
            <a:off x="5493430" y="2577610"/>
            <a:ext cx="201945" cy="924872"/>
          </a:xfrm>
          <a:prstGeom prst="rightArrow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707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F576E6A-F32A-4612-884C-86870357C6B4}" type="slidenum">
              <a:rPr lang="en-GB" sz="506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 sz="506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42" y="114301"/>
            <a:ext cx="8767110" cy="659606"/>
          </a:xfrm>
        </p:spPr>
        <p:txBody>
          <a:bodyPr/>
          <a:lstStyle/>
          <a:p>
            <a:r>
              <a:rPr lang="en-US" sz="2000" dirty="0" err="1" smtClean="0"/>
              <a:t>Snctfi</a:t>
            </a:r>
            <a:r>
              <a:rPr lang="en-US" sz="2000" dirty="0" smtClean="0"/>
              <a:t>: aiding Infrastructures achieve policy coherency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4" y="2002031"/>
            <a:ext cx="3038627" cy="248614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01990"/>
            <a:ext cx="3116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rgbClr val="F57A1E"/>
                </a:solidFill>
                <a:latin typeface="Calibri"/>
              </a:rPr>
              <a:t>Graphics inset: Ann Harding and Lukas </a:t>
            </a:r>
            <a:r>
              <a:rPr lang="en-US" sz="800" i="1" dirty="0" err="1">
                <a:solidFill>
                  <a:srgbClr val="F57A1E"/>
                </a:solidFill>
                <a:latin typeface="Calibri"/>
              </a:rPr>
              <a:t>Hammerle</a:t>
            </a:r>
            <a:r>
              <a:rPr lang="en-US" sz="800" i="1" dirty="0">
                <a:solidFill>
                  <a:srgbClr val="F57A1E"/>
                </a:solidFill>
                <a:latin typeface="Calibri"/>
              </a:rPr>
              <a:t>, GEANT and SWITCH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168" y="1404799"/>
            <a:ext cx="345188" cy="348130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077" y="1404800"/>
            <a:ext cx="7289838" cy="369332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Develop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recommendations for an Infrastructure’s coherent policy set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18" y="1369292"/>
            <a:ext cx="47913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5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55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68" y="1026702"/>
            <a:ext cx="343323" cy="346249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076" y="1026702"/>
            <a:ext cx="7289838" cy="369332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allow </a:t>
            </a:r>
            <a:r>
              <a:rPr lang="en-US" sz="1800" dirty="0" smtClean="0">
                <a:solidFill>
                  <a:srgbClr val="0C3959"/>
                </a:solidFill>
                <a:latin typeface="Calibri"/>
              </a:rPr>
              <a:t>SP-</a:t>
            </a:r>
            <a:r>
              <a:rPr lang="en-US" sz="1800" dirty="0" err="1" smtClean="0">
                <a:solidFill>
                  <a:srgbClr val="0C3959"/>
                </a:solidFill>
                <a:latin typeface="Calibri"/>
              </a:rPr>
              <a:t>IdP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-</a:t>
            </a:r>
            <a:r>
              <a:rPr lang="en-US" sz="1800" dirty="0" smtClean="0">
                <a:solidFill>
                  <a:srgbClr val="0C3959"/>
                </a:solidFill>
                <a:latin typeface="Calibri"/>
              </a:rPr>
              <a:t>Proxies 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to assert ‘qualities’, </a:t>
            </a:r>
            <a:r>
              <a:rPr lang="en-US" sz="1800" dirty="0" smtClean="0">
                <a:solidFill>
                  <a:srgbClr val="0C3959"/>
                </a:solidFill>
                <a:latin typeface="Calibri"/>
              </a:rPr>
              <a:t>based 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on assessable trust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18" y="991194"/>
            <a:ext cx="47913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55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55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08" y="1037954"/>
            <a:ext cx="1245125" cy="1385726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0808" y="1969320"/>
            <a:ext cx="4493106" cy="1015663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C3959"/>
                </a:solidFill>
                <a:latin typeface="Calibri"/>
              </a:rPr>
              <a:t>Snctfi</a:t>
            </a:r>
            <a:r>
              <a:rPr lang="en-US" sz="2400" dirty="0">
                <a:solidFill>
                  <a:srgbClr val="0C3959"/>
                </a:solidFill>
                <a:latin typeface="Calibri"/>
              </a:rPr>
              <a:t> </a:t>
            </a:r>
            <a:br>
              <a:rPr lang="en-US" sz="2400" dirty="0">
                <a:solidFill>
                  <a:srgbClr val="0C3959"/>
                </a:solidFill>
                <a:latin typeface="Calibri"/>
              </a:rPr>
            </a:br>
            <a:r>
              <a:rPr lang="en-US" sz="1800" i="1" dirty="0">
                <a:solidFill>
                  <a:srgbClr val="0C3959"/>
                </a:solidFill>
                <a:latin typeface="Calibri"/>
              </a:rPr>
              <a:t>Scalable 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270807" y="3262312"/>
            <a:ext cx="5680451" cy="14837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514350" fontAlgn="auto">
              <a:spcBef>
                <a:spcPts val="563"/>
              </a:spcBef>
              <a:spcAft>
                <a:spcPts val="0"/>
              </a:spcAft>
              <a:defRPr/>
            </a:pPr>
            <a:r>
              <a:rPr lang="en-US" sz="1650" dirty="0" smtClean="0">
                <a:latin typeface="Calibri"/>
              </a:rPr>
              <a:t>Complements </a:t>
            </a:r>
            <a:r>
              <a:rPr lang="en-US" sz="1650" dirty="0">
                <a:latin typeface="Calibri"/>
              </a:rPr>
              <a:t>Sirtfi with requirements on internal consistent policy sets for Infrastructures</a:t>
            </a:r>
          </a:p>
          <a:p>
            <a:pPr marL="128588" indent="-128588" defTabSz="514350" fontAlgn="auto">
              <a:spcBef>
                <a:spcPts val="563"/>
              </a:spcBef>
              <a:spcAft>
                <a:spcPts val="0"/>
              </a:spcAft>
              <a:defRPr/>
            </a:pPr>
            <a:r>
              <a:rPr lang="en-US" sz="1650" dirty="0">
                <a:latin typeface="Calibri"/>
              </a:rPr>
              <a:t>Aids Infrastructures </a:t>
            </a:r>
            <a:r>
              <a:rPr lang="en-US" sz="1650" dirty="0" smtClean="0">
                <a:latin typeface="Calibri"/>
              </a:rPr>
              <a:t>assert </a:t>
            </a:r>
            <a:r>
              <a:rPr lang="en-US" sz="1650" i="1" dirty="0">
                <a:latin typeface="Calibri"/>
              </a:rPr>
              <a:t>existing</a:t>
            </a:r>
            <a:r>
              <a:rPr lang="en-US" sz="1650" dirty="0">
                <a:latin typeface="Calibri"/>
              </a:rPr>
              <a:t> </a:t>
            </a:r>
            <a:r>
              <a:rPr lang="en-US" sz="1650" dirty="0" smtClean="0">
                <a:latin typeface="Calibri"/>
              </a:rPr>
              <a:t>categories</a:t>
            </a:r>
            <a:r>
              <a:rPr lang="en-US" sz="1650" dirty="0">
                <a:latin typeface="Calibri"/>
              </a:rPr>
              <a:t> </a:t>
            </a:r>
            <a:r>
              <a:rPr lang="en-US" sz="1650" dirty="0" smtClean="0">
                <a:latin typeface="Calibri"/>
              </a:rPr>
              <a:t>R&amp;S</a:t>
            </a:r>
            <a:r>
              <a:rPr lang="en-US" sz="1650" dirty="0">
                <a:latin typeface="Calibri"/>
              </a:rPr>
              <a:t>, Sirtfi, </a:t>
            </a:r>
            <a:r>
              <a:rPr lang="en-US" sz="1650" dirty="0" err="1" smtClean="0">
                <a:latin typeface="Calibri"/>
              </a:rPr>
              <a:t>CoCo</a:t>
            </a:r>
            <a:endParaRPr lang="en-US" sz="1650" dirty="0" smtClean="0">
              <a:latin typeface="Calibri"/>
            </a:endParaRPr>
          </a:p>
          <a:p>
            <a:pPr marL="128588" indent="-128588" defTabSz="514350" fontAlgn="auto">
              <a:spcBef>
                <a:spcPts val="563"/>
              </a:spcBef>
              <a:spcAft>
                <a:spcPts val="0"/>
              </a:spcAft>
              <a:defRPr/>
            </a:pPr>
            <a:r>
              <a:rPr lang="en-US" sz="1650" dirty="0" smtClean="0">
                <a:latin typeface="Calibri"/>
              </a:rPr>
              <a:t>Support communities and infrastructures with </a:t>
            </a:r>
            <a:br>
              <a:rPr lang="en-US" sz="1650" dirty="0" smtClean="0">
                <a:latin typeface="Calibri"/>
              </a:rPr>
            </a:br>
            <a:r>
              <a:rPr lang="en-US" sz="1650" dirty="0" smtClean="0">
                <a:latin typeface="Calibri"/>
              </a:rPr>
              <a:t>a </a:t>
            </a:r>
            <a:r>
              <a:rPr lang="en-US" sz="1650" i="1" dirty="0" smtClean="0">
                <a:latin typeface="Calibri"/>
              </a:rPr>
              <a:t>policy kit </a:t>
            </a:r>
            <a:r>
              <a:rPr lang="en-US" sz="1650" dirty="0" smtClean="0">
                <a:latin typeface="Calibri"/>
              </a:rPr>
              <a:t>and </a:t>
            </a:r>
            <a:r>
              <a:rPr lang="en-US" sz="1650" i="1" dirty="0" smtClean="0">
                <a:latin typeface="Calibri"/>
              </a:rPr>
              <a:t>Acceptable Use Policy </a:t>
            </a:r>
            <a:r>
              <a:rPr lang="en-US" sz="1650" dirty="0" smtClean="0">
                <a:latin typeface="Calibri"/>
              </a:rPr>
              <a:t>alignment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12418" y="4794590"/>
            <a:ext cx="2443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https://igtf.net/snctfi</a:t>
            </a:r>
          </a:p>
        </p:txBody>
      </p:sp>
    </p:spTree>
    <p:extLst>
      <p:ext uri="{BB962C8B-B14F-4D97-AF65-F5344CB8AC3E}">
        <p14:creationId xmlns:p14="http://schemas.microsoft.com/office/powerpoint/2010/main" val="16513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3376" y="1079500"/>
            <a:ext cx="5998844" cy="1669415"/>
          </a:xfrm>
          <a:ln w="38100">
            <a:solidFill>
              <a:srgbClr val="F57A1E"/>
            </a:solidFill>
          </a:ln>
        </p:spPr>
        <p:txBody>
          <a:bodyPr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(community) proxy constructs identity based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multiple sources: home organisation, attributes,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linked identities, authenticators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and process these with (community-specific) heuristics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esulting assurance level may be different from one in home organization – and may depend on intelligence (components) that are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‘passable’ to the next (infrastructure) proxy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luckily: number of proxies in an exchange limited, and there’s explicit trust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Re-usable Assurance between Infrastructures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82" y="1098649"/>
            <a:ext cx="2233748" cy="310352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81047" y="4837244"/>
            <a:ext cx="5484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AARC-G021: </a:t>
            </a:r>
            <a:r>
              <a:rPr lang="en-US" sz="1500" dirty="0">
                <a:hlinkClick r:id="rId4"/>
              </a:rPr>
              <a:t>https://doi.org/10.5281/zenodo.1173558</a:t>
            </a:r>
            <a:endParaRPr lang="en-GB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421" y="2382981"/>
            <a:ext cx="1984013" cy="2327672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482748" y="1471560"/>
            <a:ext cx="218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57A1E"/>
                </a:solidFill>
              </a:rPr>
              <a:t>AARC-G021</a:t>
            </a:r>
            <a:endParaRPr lang="en-GB" sz="2400" b="1" dirty="0">
              <a:solidFill>
                <a:srgbClr val="F57A1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482132" y="3179672"/>
            <a:ext cx="1717964" cy="270164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TextBox 11"/>
          <p:cNvSpPr txBox="1"/>
          <p:nvPr/>
        </p:nvSpPr>
        <p:spPr>
          <a:xfrm>
            <a:off x="125711" y="3447322"/>
            <a:ext cx="61583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C3959"/>
                </a:solidFill>
              </a:rPr>
              <a:t>each BPA </a:t>
            </a:r>
            <a:r>
              <a:rPr lang="en-US" sz="1400" dirty="0" err="1">
                <a:solidFill>
                  <a:srgbClr val="0C3959"/>
                </a:solidFill>
              </a:rPr>
              <a:t>IdP</a:t>
            </a:r>
            <a:r>
              <a:rPr lang="en-US" sz="1400" dirty="0">
                <a:solidFill>
                  <a:srgbClr val="0C3959"/>
                </a:solidFill>
              </a:rPr>
              <a:t>-SP </a:t>
            </a:r>
            <a:r>
              <a:rPr lang="en-US" sz="1400" b="1" dirty="0">
                <a:solidFill>
                  <a:srgbClr val="0C3959"/>
                </a:solidFill>
              </a:rPr>
              <a:t>proxy should convey its ‘established assurance’</a:t>
            </a:r>
          </a:p>
          <a:p>
            <a:pPr algn="ctr"/>
            <a:endParaRPr lang="en-US" sz="300" dirty="0">
              <a:solidFill>
                <a:srgbClr val="0C3959"/>
              </a:solidFill>
            </a:endParaRPr>
          </a:p>
          <a:p>
            <a:pPr algn="ctr"/>
            <a:r>
              <a:rPr lang="en-US" sz="1400" dirty="0">
                <a:solidFill>
                  <a:srgbClr val="0C3959"/>
                </a:solidFill>
              </a:rPr>
              <a:t>use a </a:t>
            </a:r>
            <a:r>
              <a:rPr lang="en-US" sz="1400" b="1" dirty="0">
                <a:solidFill>
                  <a:srgbClr val="0C3959"/>
                </a:solidFill>
              </a:rPr>
              <a:t>limited number of </a:t>
            </a:r>
            <a:r>
              <a:rPr lang="en-US" sz="1400" b="1" i="1" dirty="0">
                <a:solidFill>
                  <a:srgbClr val="0C3959"/>
                </a:solidFill>
              </a:rPr>
              <a:t>profiles</a:t>
            </a:r>
            <a:r>
              <a:rPr lang="en-US" sz="1400" b="1" dirty="0">
                <a:solidFill>
                  <a:srgbClr val="0C3959"/>
                </a:solidFill>
              </a:rPr>
              <a:t> </a:t>
            </a:r>
            <a:r>
              <a:rPr lang="en-US" sz="1400" dirty="0">
                <a:solidFill>
                  <a:srgbClr val="0C3959"/>
                </a:solidFill>
              </a:rPr>
              <a:t>targeted</a:t>
            </a:r>
            <a:br>
              <a:rPr lang="en-US" sz="1400" dirty="0">
                <a:solidFill>
                  <a:srgbClr val="0C3959"/>
                </a:solidFill>
              </a:rPr>
            </a:br>
            <a:r>
              <a:rPr lang="en-US" sz="1400" dirty="0">
                <a:solidFill>
                  <a:srgbClr val="0C3959"/>
                </a:solidFill>
              </a:rPr>
              <a:t>at Infrastructure and Services risk levels (not in </a:t>
            </a:r>
            <a:r>
              <a:rPr lang="en-US" sz="1400" dirty="0" err="1">
                <a:solidFill>
                  <a:srgbClr val="0C3959"/>
                </a:solidFill>
              </a:rPr>
              <a:t>IdP</a:t>
            </a:r>
            <a:r>
              <a:rPr lang="en-US" sz="1400" dirty="0">
                <a:solidFill>
                  <a:srgbClr val="0C3959"/>
                </a:solidFill>
              </a:rPr>
              <a:t> capabilities)</a:t>
            </a:r>
          </a:p>
          <a:p>
            <a:pPr algn="ctr"/>
            <a:endParaRPr lang="en-US" sz="300" dirty="0">
              <a:solidFill>
                <a:srgbClr val="0C3959"/>
              </a:solidFill>
            </a:endParaRPr>
          </a:p>
          <a:p>
            <a:pPr algn="ctr"/>
            <a:r>
              <a:rPr lang="en-US" sz="1400" b="1" dirty="0">
                <a:solidFill>
                  <a:srgbClr val="0C3959"/>
                </a:solidFill>
              </a:rPr>
              <a:t>re-use existing profiles </a:t>
            </a:r>
            <a:r>
              <a:rPr lang="en-US" sz="1400" dirty="0">
                <a:solidFill>
                  <a:srgbClr val="0C3959"/>
                </a:solidFill>
              </a:rPr>
              <a:t>as much as reasonable</a:t>
            </a:r>
          </a:p>
        </p:txBody>
      </p:sp>
    </p:spTree>
    <p:extLst>
      <p:ext uri="{BB962C8B-B14F-4D97-AF65-F5344CB8AC3E}">
        <p14:creationId xmlns:p14="http://schemas.microsoft.com/office/powerpoint/2010/main" val="2085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5" y="1050159"/>
            <a:ext cx="8181975" cy="1282458"/>
          </a:xfrm>
          <a:ln w="28575">
            <a:solidFill>
              <a:srgbClr val="0C3959"/>
            </a:solidFill>
          </a:ln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REFEDS Assurance Framework: Cappuccino, Espresso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IGTF Assurance Profiles: BIRCH,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DOGWOOD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iana.org/assignments/loa-profiles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AARC JRA1 use case analysis: Assam – derived from a user-held social identity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Specific </a:t>
            </a:r>
            <a:r>
              <a:rPr lang="en-GB" sz="2000" dirty="0"/>
              <a:t>assurance information </a:t>
            </a:r>
            <a:r>
              <a:rPr lang="en-GB" sz="2000" dirty="0" smtClean="0"/>
              <a:t>BETWEEN </a:t>
            </a:r>
            <a:r>
              <a:rPr lang="en-GB" sz="2000" dirty="0"/>
              <a:t>Infrastructures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90" y="2608869"/>
            <a:ext cx="2081519" cy="198962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117" y="2651070"/>
            <a:ext cx="1852023" cy="15585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567002" y="2995666"/>
            <a:ext cx="257621" cy="997527"/>
          </a:xfrm>
          <a:prstGeom prst="right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" name="Rectangle 8"/>
          <p:cNvSpPr/>
          <p:nvPr/>
        </p:nvSpPr>
        <p:spPr>
          <a:xfrm>
            <a:off x="972069" y="4804515"/>
            <a:ext cx="3756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C3959"/>
                </a:solidFill>
              </a:rPr>
              <a:t>https://aarc-project.eu/guidelines/aarc-g041/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6133" y="3042287"/>
            <a:ext cx="218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57A1E"/>
                </a:solidFill>
              </a:rPr>
              <a:t>AARC-G041</a:t>
            </a:r>
            <a:endParaRPr lang="en-GB" sz="2400" b="1" dirty="0">
              <a:solidFill>
                <a:srgbClr val="F57A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64" y="2694210"/>
            <a:ext cx="3864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Can be extended to social ID</a:t>
            </a:r>
          </a:p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between the e-Infrastructures</a:t>
            </a:r>
          </a:p>
          <a:p>
            <a:pPr algn="l"/>
            <a:endParaRPr lang="en-US" sz="1400" dirty="0">
              <a:solidFill>
                <a:srgbClr val="0C3959"/>
              </a:solidFill>
            </a:endParaRPr>
          </a:p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from assessment: 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this level is below DOGWOOD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unless specifically augmented by 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an Infrastructure proxy and registry</a:t>
            </a:r>
            <a:endParaRPr lang="en-US" sz="14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Divergence and convergence – the AUP Alignment Study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4" y="1050159"/>
            <a:ext cx="6276719" cy="229239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319149" y="1884362"/>
            <a:ext cx="627251" cy="651370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46400" y="1884362"/>
            <a:ext cx="939800" cy="430213"/>
          </a:xfrm>
          <a:prstGeom prst="rect">
            <a:avLst/>
          </a:prstGeom>
          <a:noFill/>
          <a:ln w="57150"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86200" y="1884362"/>
            <a:ext cx="3411784" cy="651370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149" y="2535731"/>
            <a:ext cx="4978835" cy="2068121"/>
          </a:xfrm>
          <a:prstGeom prst="rect">
            <a:avLst/>
          </a:prstGeom>
          <a:ln w="28575">
            <a:solidFill>
              <a:srgbClr val="0C3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43" y="1671277"/>
            <a:ext cx="1686883" cy="221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8014" y="4813483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rgbClr val="0C3959"/>
                </a:solidFill>
              </a:rPr>
              <a:t>Image: </a:t>
            </a:r>
            <a:r>
              <a:rPr lang="en-US" sz="1050" i="1" dirty="0" err="1">
                <a:solidFill>
                  <a:srgbClr val="0C3959"/>
                </a:solidFill>
              </a:rPr>
              <a:t>Mozes</a:t>
            </a:r>
            <a:r>
              <a:rPr lang="en-US" sz="1050" i="1" dirty="0">
                <a:solidFill>
                  <a:srgbClr val="0C3959"/>
                </a:solidFill>
              </a:rPr>
              <a:t> </a:t>
            </a:r>
            <a:r>
              <a:rPr lang="en-US" sz="1050" i="1" dirty="0" err="1">
                <a:solidFill>
                  <a:srgbClr val="0C3959"/>
                </a:solidFill>
              </a:rPr>
              <a:t>en</a:t>
            </a:r>
            <a:r>
              <a:rPr lang="en-US" sz="1050" i="1" dirty="0">
                <a:solidFill>
                  <a:srgbClr val="0C3959"/>
                </a:solidFill>
              </a:rPr>
              <a:t> de </a:t>
            </a:r>
            <a:r>
              <a:rPr lang="en-US" sz="1050" i="1" dirty="0" err="1">
                <a:solidFill>
                  <a:srgbClr val="0C3959"/>
                </a:solidFill>
              </a:rPr>
              <a:t>tafelen</a:t>
            </a:r>
            <a:r>
              <a:rPr lang="en-US" sz="1050" i="1" dirty="0">
                <a:solidFill>
                  <a:srgbClr val="0C3959"/>
                </a:solidFill>
              </a:rPr>
              <a:t> der Wet, Rembrandt van Rijn, 1659</a:t>
            </a:r>
            <a:endParaRPr lang="en-GB" sz="105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735" y="987241"/>
            <a:ext cx="2649275" cy="851165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impractical to present user ‘click-through’ screens on each individual service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Scaling Acceptable Use Policy and data release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41735" y="3163901"/>
            <a:ext cx="8078045" cy="1446520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C3959"/>
                </a:solidFill>
              </a:rPr>
              <a:t>Common baseline AUP </a:t>
            </a:r>
            <a:br>
              <a:rPr lang="en-US" sz="2100" b="1" dirty="0">
                <a:solidFill>
                  <a:srgbClr val="0C3959"/>
                </a:solidFill>
              </a:rPr>
            </a:br>
            <a:r>
              <a:rPr lang="en-US" sz="2100" b="1" dirty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100" b="1" dirty="0">
                <a:solidFill>
                  <a:srgbClr val="0C3959"/>
                </a:solidFill>
              </a:rPr>
            </a:br>
            <a:r>
              <a:rPr lang="en-US" sz="2100" dirty="0">
                <a:solidFill>
                  <a:srgbClr val="0C3959"/>
                </a:solidFill>
              </a:rPr>
              <a:t>(current draft: JSPG Evolved AUP – </a:t>
            </a:r>
            <a:br>
              <a:rPr lang="en-US" sz="2100" dirty="0">
                <a:solidFill>
                  <a:srgbClr val="0C3959"/>
                </a:solidFill>
              </a:rPr>
            </a:br>
            <a:r>
              <a:rPr lang="en-US" sz="2100" dirty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1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238" y="2599124"/>
            <a:ext cx="2914942" cy="489857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RI Cluster-specific terms &amp; conditions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1946064" y="2599124"/>
            <a:ext cx="1552093" cy="489857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Community specific terms &amp; conditions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3581237" y="2034347"/>
            <a:ext cx="1421439" cy="489857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Community conditions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341735" y="2299447"/>
            <a:ext cx="1521249" cy="789534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Community specific terms &amp; conditions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5109525" y="4820335"/>
            <a:ext cx="34387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>
                <a:solidFill>
                  <a:srgbClr val="0C3959"/>
                </a:solidFill>
              </a:rPr>
              <a:t>https://wiki.geant.org/x/P4bWBQ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94204" y="3273449"/>
            <a:ext cx="1890261" cy="473206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825" dirty="0" smtClean="0"/>
              <a:t>Modular approach:</a:t>
            </a:r>
          </a:p>
          <a:p>
            <a:pPr algn="ctr"/>
            <a:r>
              <a:rPr lang="en-US" sz="825" dirty="0" smtClean="0"/>
              <a:t>applicable to Snctfi proxies</a:t>
            </a:r>
          </a:p>
          <a:p>
            <a:pPr algn="ctr"/>
            <a:r>
              <a:rPr lang="en-US" sz="825" dirty="0" smtClean="0"/>
              <a:t>(also) on behalf of a community</a:t>
            </a:r>
            <a:endParaRPr lang="en-GB" sz="82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14" y="234280"/>
            <a:ext cx="3486150" cy="226687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47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7342"/>
            <a:ext cx="5398077" cy="235127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together a consistent suite</a:t>
            </a:r>
          </a:p>
          <a:p>
            <a:r>
              <a:rPr lang="en-US" dirty="0" smtClean="0"/>
              <a:t>based on e-Infrastructure best practices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smtClean="0"/>
              <a:t>particular EGI, WLCG, and </a:t>
            </a:r>
            <a:r>
              <a:rPr lang="en-US" dirty="0" smtClean="0"/>
              <a:t>the JSPG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Kit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186" y="553072"/>
            <a:ext cx="3628502" cy="4443737"/>
          </a:xfrm>
          <a:prstGeom prst="rect">
            <a:avLst/>
          </a:prstGeom>
          <a:ln>
            <a:solidFill>
              <a:srgbClr val="F57A1E"/>
            </a:solidFill>
          </a:ln>
        </p:spPr>
      </p:pic>
    </p:spTree>
    <p:extLst>
      <p:ext uri="{BB962C8B-B14F-4D97-AF65-F5344CB8AC3E}">
        <p14:creationId xmlns:p14="http://schemas.microsoft.com/office/powerpoint/2010/main" val="15221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Authority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/>
              <a:t>OpSec</a:t>
            </a:r>
            <a:r>
              <a:rPr lang="en-US" dirty="0" smtClean="0"/>
              <a:t> and trust capability in the authorization space</a:t>
            </a:r>
          </a:p>
          <a:p>
            <a:r>
              <a:rPr lang="en-US" dirty="0" smtClean="0"/>
              <a:t>Based on initial IGTF work in 2012, which can now be put on a </a:t>
            </a:r>
            <a:r>
              <a:rPr lang="en-US" i="1" dirty="0" smtClean="0"/>
              <a:t>Snctfi</a:t>
            </a:r>
            <a:r>
              <a:rPr lang="en-US" dirty="0" smtClean="0"/>
              <a:t> basis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44892" y="1660631"/>
            <a:ext cx="4216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90000"/>
                </a:solidFill>
              </a:rPr>
              <a:t>https://www.igtf.net/guidelines/aaops/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846" y="2276324"/>
            <a:ext cx="3865409" cy="212301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30194" y="2334322"/>
            <a:ext cx="46020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AAOPS as basis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for Infrastructure Proxies</a:t>
            </a:r>
          </a:p>
          <a:p>
            <a:pPr algn="l"/>
            <a:endParaRPr lang="en-US" sz="600" dirty="0"/>
          </a:p>
          <a:p>
            <a:pPr algn="l"/>
            <a:r>
              <a:rPr lang="en-US" sz="1600" dirty="0" smtClean="0"/>
              <a:t>Extend scope of ‘proper secure authorities’ to the community membership services at the </a:t>
            </a:r>
            <a:r>
              <a:rPr lang="en-US" sz="1600" i="1" dirty="0" smtClean="0"/>
              <a:t>Snctfi </a:t>
            </a:r>
            <a:r>
              <a:rPr lang="en-US" sz="1600" dirty="0" smtClean="0"/>
              <a:t>Proxy</a:t>
            </a:r>
          </a:p>
          <a:p>
            <a:pPr algn="l"/>
            <a:r>
              <a:rPr lang="en-US" sz="1600" dirty="0" smtClean="0"/>
              <a:t>Bring best practice of </a:t>
            </a:r>
            <a:r>
              <a:rPr lang="en-US" sz="1600" i="1" dirty="0" smtClean="0"/>
              <a:t>Sirtfi</a:t>
            </a:r>
            <a:r>
              <a:rPr lang="en-US" sz="1600" dirty="0" smtClean="0"/>
              <a:t> operational security for infrastructure proxies to </a:t>
            </a:r>
            <a:br>
              <a:rPr lang="en-US" sz="1600" dirty="0" smtClean="0"/>
            </a:br>
            <a:r>
              <a:rPr lang="en-US" sz="1600" dirty="0" smtClean="0"/>
              <a:t>same level as for identity authorities</a:t>
            </a:r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0095" y="3014749"/>
            <a:ext cx="4378036" cy="0"/>
          </a:xfrm>
          <a:prstGeom prst="line">
            <a:avLst/>
          </a:prstGeom>
          <a:solidFill>
            <a:srgbClr val="66FF99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79767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</a:t>
            </a:r>
            <a:r>
              <a:rPr lang="en-US" i="1" dirty="0" smtClean="0"/>
              <a:t>Sirtfi</a:t>
            </a:r>
            <a:r>
              <a:rPr lang="en-US" dirty="0" smtClean="0"/>
              <a:t> incident role play of AARC in eduGAIN: </a:t>
            </a:r>
            <a:br>
              <a:rPr lang="en-US" dirty="0" smtClean="0"/>
            </a:br>
            <a:r>
              <a:rPr lang="en-US" dirty="0" smtClean="0"/>
              <a:t>testing communications channels identified as high-</a:t>
            </a:r>
            <a:r>
              <a:rPr lang="en-US" dirty="0" err="1" smtClean="0"/>
              <a:t>prio</a:t>
            </a:r>
            <a:r>
              <a:rPr lang="en-US" dirty="0" smtClean="0"/>
              <a:t> target</a:t>
            </a:r>
            <a:br>
              <a:rPr lang="en-US" dirty="0" smtClean="0"/>
            </a:br>
            <a:r>
              <a:rPr lang="en-US" dirty="0" smtClean="0"/>
              <a:t>Initial model might be along the IGTF RAT CC challenges – can be extended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8" y="2366902"/>
            <a:ext cx="6367549" cy="259596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39010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the IGTF RAT Communications Challenges, and TF-CSIRT processes, </a:t>
            </a:r>
            <a:r>
              <a:rPr lang="en-US" dirty="0" err="1" smtClean="0"/>
              <a:t>opsec</a:t>
            </a:r>
            <a:r>
              <a:rPr lang="en-US" dirty="0" smtClean="0"/>
              <a:t> really needs to be exercised often and in-depth to ensure readiness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Logical candidates that could all run the test </a:t>
            </a:r>
            <a:r>
              <a:rPr lang="en-US" b="1" dirty="0" smtClean="0"/>
              <a:t>against </a:t>
            </a:r>
            <a:r>
              <a:rPr lang="en-US" b="1" dirty="0" err="1" smtClean="0"/>
              <a:t>IdPs</a:t>
            </a:r>
            <a:r>
              <a:rPr lang="en-US" b="1" dirty="0" smtClean="0"/>
              <a:t>, CAs, SPs, RPs …</a:t>
            </a:r>
            <a:br>
              <a:rPr lang="en-US" b="1" dirty="0" smtClean="0"/>
            </a:br>
            <a:r>
              <a:rPr lang="en-US" b="1" dirty="0" smtClean="0"/>
              <a:t>… </a:t>
            </a:r>
            <a:r>
              <a:rPr lang="en-US" b="1" dirty="0"/>
              <a:t>and ‘legitimately’ claim an </a:t>
            </a:r>
            <a:r>
              <a:rPr lang="en-US" b="1" dirty="0" smtClean="0"/>
              <a:t>interest in their results</a:t>
            </a:r>
            <a:endParaRPr lang="en-US" b="1" dirty="0"/>
          </a:p>
          <a:p>
            <a:r>
              <a:rPr lang="en-US" dirty="0" smtClean="0"/>
              <a:t>eduGAIN</a:t>
            </a:r>
          </a:p>
          <a:p>
            <a:r>
              <a:rPr lang="en-US" dirty="0" smtClean="0"/>
              <a:t>IGTF</a:t>
            </a:r>
            <a:endParaRPr lang="en-US" dirty="0" smtClean="0"/>
          </a:p>
          <a:p>
            <a:r>
              <a:rPr lang="en-US" dirty="0" smtClean="0"/>
              <a:t>GEANT.org</a:t>
            </a:r>
          </a:p>
          <a:p>
            <a:r>
              <a:rPr lang="en-US" dirty="0" smtClean="0"/>
              <a:t>EOSC-HUB ops, or EGI CSIRT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of the e-Infrastructures XSEDE, EGI, EUDAT, </a:t>
            </a:r>
            <a:r>
              <a:rPr lang="en-US" dirty="0" smtClean="0"/>
              <a:t>PRACE, </a:t>
            </a:r>
            <a:r>
              <a:rPr lang="en-US" dirty="0" smtClean="0"/>
              <a:t>HPCI, …</a:t>
            </a:r>
          </a:p>
          <a:p>
            <a:r>
              <a:rPr lang="en-US" dirty="0" smtClean="0"/>
              <a:t>every research infra with an interest: WLCG, LSAAI, BBMRI, ELIXIR, …</a:t>
            </a:r>
          </a:p>
          <a:p>
            <a:r>
              <a:rPr lang="en-US" dirty="0" smtClean="0"/>
              <a:t>any institution (or person) with access to </a:t>
            </a:r>
            <a:r>
              <a:rPr lang="en-US" dirty="0" smtClean="0">
                <a:hlinkClick r:id="rId2"/>
              </a:rPr>
              <a:t>https://mds.edugain.org/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so </a:t>
            </a:r>
            <a:r>
              <a:rPr lang="en-US" i="1" dirty="0" smtClean="0"/>
              <a:t>soon: </a:t>
            </a:r>
            <a:r>
              <a:rPr lang="en-US" i="1" dirty="0" smtClean="0"/>
              <a:t>all the email in the world will be </a:t>
            </a:r>
            <a:r>
              <a:rPr lang="en-US" i="1" dirty="0" smtClean="0"/>
              <a:t>about </a:t>
            </a:r>
            <a:r>
              <a:rPr lang="en-US" i="1" dirty="0" smtClean="0"/>
              <a:t>Sirtfi Incident Response tests??</a:t>
            </a:r>
            <a:endParaRPr lang="en-GB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dirty="0" err="1" smtClean="0"/>
              <a:t>OpSec</a:t>
            </a:r>
            <a:r>
              <a:rPr lang="en-US" dirty="0" smtClean="0"/>
              <a:t> needs to be </a:t>
            </a:r>
            <a:r>
              <a:rPr lang="en-US" dirty="0" err="1" smtClean="0"/>
              <a:t>exercized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300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EUGridPMA</a:t>
            </a:r>
            <a:r>
              <a:rPr lang="en-US" dirty="0" smtClean="0"/>
              <a:t>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PMA </a:t>
            </a:r>
            <a:r>
              <a:rPr lang="en-GB" sz="1800" dirty="0" smtClean="0"/>
              <a:t>membership and </a:t>
            </a:r>
            <a:r>
              <a:rPr lang="en-GB" sz="1800" dirty="0" smtClean="0"/>
              <a:t>reviews</a:t>
            </a:r>
            <a:endParaRPr lang="en-GB" sz="1800" dirty="0" smtClean="0"/>
          </a:p>
          <a:p>
            <a:endParaRPr lang="ru-RU" sz="1800" dirty="0" smtClean="0"/>
          </a:p>
          <a:p>
            <a:r>
              <a:rPr lang="en-GB" sz="1800" dirty="0" smtClean="0"/>
              <a:t>Infrastructure </a:t>
            </a:r>
            <a:r>
              <a:rPr lang="en-GB" sz="1800" dirty="0" smtClean="0"/>
              <a:t>Policy Alignment &amp; </a:t>
            </a:r>
            <a:r>
              <a:rPr lang="en-GB" sz="1800" dirty="0" smtClean="0"/>
              <a:t>AARC</a:t>
            </a:r>
            <a:endParaRPr lang="el-GR" sz="1800" dirty="0" smtClean="0"/>
          </a:p>
          <a:p>
            <a:pPr lvl="1"/>
            <a:r>
              <a:rPr lang="en-US" sz="1600" dirty="0" smtClean="0"/>
              <a:t>assurance </a:t>
            </a:r>
            <a:r>
              <a:rPr lang="en-US" sz="1600" dirty="0"/>
              <a:t>frameworks – evolution and </a:t>
            </a:r>
            <a:r>
              <a:rPr lang="en-US" sz="1600" dirty="0" smtClean="0"/>
              <a:t>components</a:t>
            </a:r>
            <a:endParaRPr lang="el-GR" sz="1600" dirty="0" smtClean="0"/>
          </a:p>
          <a:p>
            <a:pPr lvl="1"/>
            <a:r>
              <a:rPr lang="en-US" sz="1600" dirty="0" smtClean="0"/>
              <a:t>Joint </a:t>
            </a:r>
            <a:r>
              <a:rPr lang="en-US" sz="1600" dirty="0"/>
              <a:t>Infrastructure policies</a:t>
            </a:r>
          </a:p>
          <a:p>
            <a:pPr lvl="1"/>
            <a:r>
              <a:rPr lang="en-US" sz="1600" dirty="0"/>
              <a:t>Acceptable Use and Conditions of Use</a:t>
            </a:r>
          </a:p>
          <a:p>
            <a:pPr lvl="1"/>
            <a:r>
              <a:rPr lang="en-US" sz="1600" dirty="0"/>
              <a:t>Policy Development </a:t>
            </a:r>
            <a:r>
              <a:rPr lang="en-US" sz="1600" dirty="0" smtClean="0"/>
              <a:t>Kit</a:t>
            </a:r>
            <a:endParaRPr lang="en-US" sz="1800" dirty="0"/>
          </a:p>
          <a:p>
            <a:pPr lvl="1"/>
            <a:r>
              <a:rPr lang="en-US" sz="1600" dirty="0"/>
              <a:t>Attribute Authority </a:t>
            </a:r>
            <a:r>
              <a:rPr lang="en-US" sz="1600" dirty="0" smtClean="0"/>
              <a:t>Operations</a:t>
            </a:r>
            <a:endParaRPr lang="en-US" sz="1800" dirty="0"/>
          </a:p>
          <a:p>
            <a:pPr lvl="1"/>
            <a:r>
              <a:rPr lang="en-US" sz="1600" dirty="0"/>
              <a:t>Incident response and communications challenges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622707" y="3977773"/>
            <a:ext cx="825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990000"/>
                </a:solidFill>
              </a:rPr>
              <a:t>See also the </a:t>
            </a:r>
            <a:r>
              <a:rPr lang="en-GB" dirty="0" smtClean="0">
                <a:solidFill>
                  <a:srgbClr val="990000"/>
                </a:solidFill>
              </a:rPr>
              <a:t>EUGridPMA43 </a:t>
            </a:r>
            <a:r>
              <a:rPr lang="en-GB" dirty="0">
                <a:solidFill>
                  <a:srgbClr val="990000"/>
                </a:solidFill>
              </a:rPr>
              <a:t>summary: </a:t>
            </a:r>
            <a:r>
              <a:rPr lang="en-GB" i="1" dirty="0">
                <a:solidFill>
                  <a:srgbClr val="990000"/>
                </a:solidFill>
              </a:rPr>
              <a:t>https://</a:t>
            </a:r>
            <a:r>
              <a:rPr lang="en-GB" i="1" dirty="0" smtClean="0">
                <a:solidFill>
                  <a:srgbClr val="990000"/>
                </a:solidFill>
              </a:rPr>
              <a:t>www.eugridpma.org/meetings/2018-05/</a:t>
            </a:r>
            <a:endParaRPr lang="en-GB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957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Trusted Introducer and TF-CSIRT</a:t>
            </a:r>
          </a:p>
          <a:p>
            <a:r>
              <a:rPr lang="en-US" sz="1600" dirty="0" smtClean="0"/>
              <a:t>2-3 Reaction Tests per year </a:t>
            </a:r>
          </a:p>
          <a:p>
            <a:r>
              <a:rPr lang="en-US" sz="1600" dirty="0" smtClean="0"/>
              <a:t>supported by web click infrastructure, but requires (team) authentication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err="1" smtClean="0"/>
              <a:t>SURFcert</a:t>
            </a:r>
            <a:r>
              <a:rPr lang="en-US" sz="1600" b="1" dirty="0" smtClean="0"/>
              <a:t> challenges</a:t>
            </a:r>
          </a:p>
          <a:p>
            <a:r>
              <a:rPr lang="en-US" sz="1600" dirty="0" smtClean="0"/>
              <a:t>annual response challenges, just reply to email to a (traceable) ticket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IGTF RAT Communications Challenges</a:t>
            </a:r>
          </a:p>
          <a:p>
            <a:r>
              <a:rPr lang="en-US" sz="1600" dirty="0" smtClean="0"/>
              <a:t>every 1-2 years</a:t>
            </a:r>
          </a:p>
          <a:p>
            <a:r>
              <a:rPr lang="en-US" sz="1600" dirty="0" smtClean="0"/>
              <a:t>in parallel with continuous operational monitoring</a:t>
            </a:r>
            <a:endParaRPr lang="en-GB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Frequency of challenges and tests - examples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69047" y="4418538"/>
            <a:ext cx="664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6791C"/>
                </a:solidFill>
              </a:rPr>
              <a:t>yet we already listed 14 entities that have a real interest in running tests, </a:t>
            </a:r>
            <a:r>
              <a:rPr lang="en-US" sz="1200" b="1" i="1" dirty="0" smtClean="0">
                <a:solidFill>
                  <a:srgbClr val="F6791C"/>
                </a:solidFill>
              </a:rPr>
              <a:t/>
            </a:r>
            <a:br>
              <a:rPr lang="en-US" sz="1200" b="1" i="1" dirty="0" smtClean="0">
                <a:solidFill>
                  <a:srgbClr val="F6791C"/>
                </a:solidFill>
              </a:rPr>
            </a:br>
            <a:r>
              <a:rPr lang="en-US" sz="1200" b="1" i="1" dirty="0" smtClean="0">
                <a:solidFill>
                  <a:srgbClr val="F6791C"/>
                </a:solidFill>
              </a:rPr>
              <a:t>5000</a:t>
            </a:r>
            <a:r>
              <a:rPr lang="en-US" sz="1200" b="1" i="1" dirty="0">
                <a:solidFill>
                  <a:srgbClr val="F6791C"/>
                </a:solidFill>
              </a:rPr>
              <a:t>+ entities can claim the same</a:t>
            </a:r>
            <a:endParaRPr lang="en-GB" sz="1200" b="1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867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SCCC-WG proposal – participate!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33207"/>
            <a:ext cx="8040688" cy="3150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Proposed working group to WISE SC – see wise-community.org and join!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6" y="920929"/>
            <a:ext cx="5726950" cy="34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2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Upcoming </a:t>
            </a:r>
            <a:r>
              <a:rPr lang="en-GB" altLang="en-US" dirty="0" smtClean="0"/>
              <a:t>PMA events</a:t>
            </a:r>
            <a:endParaRPr lang="en-GB" altLang="en-US" dirty="0" smtClean="0"/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4"/>
            <a:ext cx="8231841" cy="3556397"/>
          </a:xfrm>
        </p:spPr>
        <p:txBody>
          <a:bodyPr/>
          <a:lstStyle/>
          <a:p>
            <a:pPr marL="0" indent="0">
              <a:buNone/>
            </a:pPr>
            <a:endParaRPr lang="en-GB" altLang="en-US" i="1" dirty="0" smtClean="0"/>
          </a:p>
          <a:p>
            <a:pPr marL="0" indent="0">
              <a:buNone/>
            </a:pPr>
            <a:r>
              <a:rPr lang="en-GB" altLang="en-US" b="1" dirty="0" err="1" smtClean="0">
                <a:solidFill>
                  <a:srgbClr val="990000"/>
                </a:solidFill>
              </a:rPr>
              <a:t>EUGridPMA</a:t>
            </a:r>
            <a:r>
              <a:rPr lang="en-GB" altLang="en-US" b="1" dirty="0" smtClean="0">
                <a:solidFill>
                  <a:srgbClr val="990000"/>
                </a:solidFill>
              </a:rPr>
              <a:t> 44, </a:t>
            </a:r>
            <a:br>
              <a:rPr lang="en-GB" altLang="en-US" b="1" dirty="0" smtClean="0">
                <a:solidFill>
                  <a:srgbClr val="990000"/>
                </a:solidFill>
              </a:rPr>
            </a:br>
            <a:r>
              <a:rPr lang="en-GB" altLang="en-US" b="1" dirty="0" smtClean="0">
                <a:solidFill>
                  <a:srgbClr val="990000"/>
                </a:solidFill>
              </a:rPr>
              <a:t>	Toulouse	September 24 – 26, 2018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TechEx</a:t>
            </a:r>
            <a:r>
              <a:rPr lang="en-US" altLang="en-US" dirty="0" smtClean="0"/>
              <a:t>			Oct 15-18, Orlando, FL, USA</a:t>
            </a:r>
          </a:p>
          <a:p>
            <a:pPr marL="0" indent="0">
              <a:buNone/>
            </a:pPr>
            <a:r>
              <a:rPr lang="en-US" altLang="en-US" dirty="0" smtClean="0"/>
              <a:t>TNC19			June 16-20 2019, Tallinn, EE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Authority coverage in EMEA</a:t>
            </a:r>
            <a:endParaRPr lang="en-GB" sz="2400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2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8" tIns="46799" rIns="89998" bIns="46799"/>
          <a:lstStyle/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Europe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: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CZ, DE, DK,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FI, FR, GR, HR,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HU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IT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NL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PL, PT, RO, SE, SI, SK,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UK; AM, GE, IS, MD, ME, MK, NO, RS, RU, TR, UA and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the GEANT TCS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and EGI </a:t>
            </a:r>
            <a:r>
              <a:rPr lang="en-US" sz="1800" i="1" dirty="0" smtClean="0">
                <a:solidFill>
                  <a:srgbClr val="008000"/>
                </a:solidFill>
                <a:latin typeface="Lucida Sans" pitchFamily="34" charset="0"/>
              </a:rPr>
              <a:t>catch-all</a:t>
            </a:r>
            <a:endParaRPr lang="en-US" sz="1800" dirty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Middle East: AE, IR, PK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Africa: DZ, EG, MA, KE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Multinational: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CERN,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RCauth.eu,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err="1" smtClean="0">
                <a:solidFill>
                  <a:srgbClr val="008000"/>
                </a:solidFill>
                <a:latin typeface="Lucida Sans" pitchFamily="34" charset="0"/>
              </a:rPr>
              <a:t>QuoVadis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(BM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2"/>
            <a:ext cx="534121" cy="2462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00" dirty="0"/>
              <a:t>47+4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76" y="1371155"/>
            <a:ext cx="5687168" cy="37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148638" cy="3876675"/>
          </a:xfrm>
        </p:spPr>
        <p:txBody>
          <a:bodyPr/>
          <a:lstStyle/>
          <a:p>
            <a:r>
              <a:rPr lang="en-GB" dirty="0"/>
              <a:t>Responsiveness challenges for some members</a:t>
            </a:r>
          </a:p>
          <a:p>
            <a:pPr marL="457188" lvl="1" indent="0">
              <a:buNone/>
            </a:pPr>
            <a:r>
              <a:rPr lang="en-US" sz="1600" i="1" dirty="0" smtClean="0"/>
              <a:t>PLEASE</a:t>
            </a:r>
            <a:r>
              <a:rPr lang="en-US" sz="1600" dirty="0" smtClean="0"/>
              <a:t> take care to renew your trust anchors in time, as well as your CRLs</a:t>
            </a:r>
            <a:endParaRPr lang="en-GB" i="1" dirty="0"/>
          </a:p>
          <a:p>
            <a:endParaRPr lang="en-GB" dirty="0" smtClean="0"/>
          </a:p>
          <a:p>
            <a:r>
              <a:rPr lang="en-GB" dirty="0" smtClean="0"/>
              <a:t>Identity </a:t>
            </a:r>
            <a:r>
              <a:rPr lang="en-GB" dirty="0"/>
              <a:t>providers: both reduction and growth</a:t>
            </a:r>
          </a:p>
          <a:p>
            <a:pPr lvl="1"/>
            <a:r>
              <a:rPr lang="en-GB" sz="1600" dirty="0" smtClean="0"/>
              <a:t>RCauth.eu distributed operations (GRNET, STFC, Nikhef)</a:t>
            </a:r>
            <a:endParaRPr lang="en-GB" sz="1600" dirty="0"/>
          </a:p>
          <a:p>
            <a:pPr lvl="1"/>
            <a:endParaRPr lang="en-GB" sz="2000" dirty="0"/>
          </a:p>
          <a:p>
            <a:r>
              <a:rPr lang="en-GB" dirty="0"/>
              <a:t>Self-audit review</a:t>
            </a:r>
          </a:p>
          <a:p>
            <a:pPr lvl="1"/>
            <a:r>
              <a:rPr lang="en-GB" sz="1600" dirty="0"/>
              <a:t>Cosmin </a:t>
            </a:r>
            <a:r>
              <a:rPr lang="en-GB" sz="1600" dirty="0" err="1"/>
              <a:t>Nistor</a:t>
            </a:r>
            <a:r>
              <a:rPr lang="en-GB" sz="1600" dirty="0"/>
              <a:t> as review coordinator</a:t>
            </a:r>
          </a:p>
          <a:p>
            <a:pPr lvl="1"/>
            <a:r>
              <a:rPr lang="en-GB" sz="1600" dirty="0"/>
              <a:t>Self-audits progressing </a:t>
            </a:r>
            <a:br>
              <a:rPr lang="en-GB" sz="1600" dirty="0"/>
            </a:br>
            <a:r>
              <a:rPr lang="en-GB" sz="1600" dirty="0"/>
              <a:t>on schedule for most </a:t>
            </a:r>
            <a:r>
              <a:rPr lang="en-GB" sz="1600" dirty="0" smtClean="0"/>
              <a:t>CAs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14" y="3131545"/>
            <a:ext cx="3777275" cy="17166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in a wider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305800" cy="38766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IGTF traditionally well-linked to research and e-Infrastructures</a:t>
            </a:r>
          </a:p>
          <a:p>
            <a:r>
              <a:rPr lang="en-US" sz="1800" i="1" dirty="0" smtClean="0"/>
              <a:t>support for research use cases</a:t>
            </a:r>
          </a:p>
          <a:p>
            <a:r>
              <a:rPr lang="en-US" sz="1800" i="1" dirty="0" smtClean="0"/>
              <a:t>user-centric authentication based on a ‘bottom-up’ approach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In Europe, the AARC project supports evolution of ‘traditional’ R&amp;E federations towards this research and collaboration use</a:t>
            </a:r>
          </a:p>
          <a:p>
            <a:r>
              <a:rPr lang="en-US" sz="1800" i="1" dirty="0"/>
              <a:t>c</a:t>
            </a:r>
            <a:r>
              <a:rPr lang="en-US" sz="1800" i="1" dirty="0" smtClean="0"/>
              <a:t>ommon Blueprint Architecture promoting </a:t>
            </a:r>
            <a:r>
              <a:rPr lang="en-US" sz="1800" b="1" i="1" dirty="0" smtClean="0"/>
              <a:t>SP-</a:t>
            </a:r>
            <a:r>
              <a:rPr lang="en-US" sz="1800" b="1" i="1" dirty="0" err="1" smtClean="0"/>
              <a:t>IdP</a:t>
            </a:r>
            <a:r>
              <a:rPr lang="en-US" sz="1800" b="1" i="1" dirty="0" smtClean="0"/>
              <a:t> Proxies</a:t>
            </a:r>
          </a:p>
          <a:p>
            <a:r>
              <a:rPr lang="en-US" sz="1800" i="1" dirty="0" err="1" smtClean="0"/>
              <a:t>harmonised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policy supporting production use </a:t>
            </a:r>
            <a:r>
              <a:rPr lang="en-US" sz="1800" i="1" dirty="0" smtClean="0"/>
              <a:t>of federations (Sirtfi and “R&amp;S”, non-reassigned identifiers and assurance)</a:t>
            </a:r>
          </a:p>
          <a:p>
            <a:r>
              <a:rPr lang="en-US" sz="1800" i="1" dirty="0" smtClean="0"/>
              <a:t>help communities express ‘common’ qualities through </a:t>
            </a:r>
            <a:r>
              <a:rPr lang="en-US" sz="1800" b="1" i="1" dirty="0" err="1" smtClean="0"/>
              <a:t>Snctfi</a:t>
            </a:r>
            <a:endParaRPr lang="en-US" sz="1800" b="1" i="1" dirty="0" smtClean="0"/>
          </a:p>
          <a:p>
            <a:r>
              <a:rPr lang="en-US" sz="1800" i="1" dirty="0" smtClean="0"/>
              <a:t>allow newer technologies (</a:t>
            </a:r>
            <a:r>
              <a:rPr lang="en-US" sz="1800" b="1" i="1" dirty="0" smtClean="0"/>
              <a:t>OIDC</a:t>
            </a:r>
            <a:r>
              <a:rPr lang="en-US" sz="1800" i="1" dirty="0" smtClean="0"/>
              <a:t>) on the Infrastructure side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5656434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Trust for global e-Science infrastructures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401050" cy="3623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/>
              <a:t>“establish common policies and guidelines that enable interoperable, global trust relations between providers of e-Infrastructures and cyber-infrastructures, identity providers, </a:t>
            </a:r>
            <a:br>
              <a:rPr lang="en-GB" sz="1800" dirty="0"/>
            </a:br>
            <a:r>
              <a:rPr lang="en-GB" sz="1800" dirty="0"/>
              <a:t>and relying parties”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5" y="2503277"/>
            <a:ext cx="5715000" cy="226398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1500" y="3143250"/>
            <a:ext cx="1828800" cy="1477328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numCol="2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EGI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PRACE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GEANT WLCG</a:t>
            </a:r>
          </a:p>
          <a:p>
            <a:r>
              <a:rPr lang="en-US" sz="1500" dirty="0">
                <a:solidFill>
                  <a:srgbClr val="002060"/>
                </a:solidFill>
              </a:rPr>
              <a:t>XSEDE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OSG</a:t>
            </a:r>
          </a:p>
          <a:p>
            <a:r>
              <a:rPr lang="en-US" sz="1500" dirty="0">
                <a:solidFill>
                  <a:srgbClr val="002060"/>
                </a:solidFill>
              </a:rPr>
              <a:t>HPCI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PRAGMA</a:t>
            </a:r>
          </a:p>
          <a:p>
            <a:r>
              <a:rPr lang="en-US" sz="1500" dirty="0" err="1">
                <a:solidFill>
                  <a:srgbClr val="002060"/>
                </a:solidFill>
              </a:rPr>
              <a:t>RedCLARA</a:t>
            </a:r>
            <a:endParaRPr lang="en-US" sz="1500" dirty="0">
              <a:solidFill>
                <a:srgbClr val="002060"/>
              </a:solidFill>
            </a:endParaRPr>
          </a:p>
          <a:p>
            <a:r>
              <a:rPr lang="en-US" sz="1500" dirty="0">
                <a:solidFill>
                  <a:srgbClr val="002060"/>
                </a:solidFill>
              </a:rPr>
              <a:t>. . . </a:t>
            </a:r>
            <a:endParaRPr lang="en-GB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8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topics from </a:t>
            </a:r>
            <a:r>
              <a:rPr lang="en-US" dirty="0" err="1" smtClean="0"/>
              <a:t>EUGridPMA</a:t>
            </a:r>
            <a:r>
              <a:rPr lang="en-US" dirty="0" smtClean="0"/>
              <a:t> &amp; AARC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Assurance frameworks – evolution and components</a:t>
            </a:r>
          </a:p>
          <a:p>
            <a:endParaRPr lang="en-US" dirty="0" smtClean="0"/>
          </a:p>
          <a:p>
            <a:r>
              <a:rPr lang="en-US" dirty="0" smtClean="0"/>
              <a:t>Joint Infrastructure policies</a:t>
            </a:r>
          </a:p>
          <a:p>
            <a:r>
              <a:rPr lang="en-US" dirty="0" smtClean="0"/>
              <a:t>Acceptable Use and Conditions of Use</a:t>
            </a:r>
          </a:p>
          <a:p>
            <a:r>
              <a:rPr lang="en-US" dirty="0" smtClean="0"/>
              <a:t>Policy Development Kit</a:t>
            </a:r>
          </a:p>
          <a:p>
            <a:endParaRPr lang="en-US" dirty="0" smtClean="0"/>
          </a:p>
          <a:p>
            <a:r>
              <a:rPr lang="en-US" dirty="0" smtClean="0"/>
              <a:t>Attribute Authority Operations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Incident response and communications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5563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and trust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3624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Identity Assurance Profiles for Infrastructure risk scenarios </a:t>
            </a:r>
            <a:r>
              <a:rPr lang="en-US" sz="1600" i="1" dirty="0" smtClean="0">
                <a:solidFill>
                  <a:srgbClr val="002060"/>
                </a:solidFill>
              </a:rPr>
              <a:t>https</a:t>
            </a:r>
            <a:r>
              <a:rPr lang="en-US" sz="1600" i="1" dirty="0">
                <a:solidFill>
                  <a:srgbClr val="002060"/>
                </a:solidFill>
              </a:rPr>
              <a:t>://igtf.net/ap/loa</a:t>
            </a:r>
            <a:r>
              <a:rPr lang="en-US" sz="1600" i="1" dirty="0" smtClean="0">
                <a:solidFill>
                  <a:srgbClr val="002060"/>
                </a:solidFill>
              </a:rPr>
              <a:t>/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r>
              <a:rPr lang="en-US" sz="1600" dirty="0" smtClean="0"/>
              <a:t>BIRCH 	- good quality (federated) identity, </a:t>
            </a:r>
            <a:br>
              <a:rPr lang="en-US" sz="1600" dirty="0" smtClean="0"/>
            </a:br>
            <a:r>
              <a:rPr lang="en-US" sz="1600" dirty="0" smtClean="0"/>
              <a:t>DOGWOOD 	- identifier-only with traceability (</a:t>
            </a:r>
            <a:r>
              <a:rPr lang="en-US" sz="1600" i="1" dirty="0" err="1" smtClean="0"/>
              <a:t>R&amp;S</a:t>
            </a:r>
            <a:r>
              <a:rPr lang="en-US" sz="1600" dirty="0" err="1" smtClean="0"/>
              <a:t>+</a:t>
            </a:r>
            <a:r>
              <a:rPr lang="en-US" sz="1600" i="1" dirty="0" err="1" smtClean="0"/>
              <a:t>Sirtfi+a</a:t>
            </a:r>
            <a:r>
              <a:rPr lang="en-US" sz="1600" i="1" dirty="0" smtClean="0"/>
              <a:t> few bits)</a:t>
            </a:r>
            <a:endParaRPr lang="en-US" sz="1600" dirty="0"/>
          </a:p>
          <a:p>
            <a:r>
              <a:rPr lang="en-US" sz="1600" dirty="0" smtClean="0"/>
              <a:t>RFC 6711 Registry: https</a:t>
            </a:r>
            <a:r>
              <a:rPr lang="en-US" sz="1600" dirty="0"/>
              <a:t>://iana.org/assignments/loa-profiles</a:t>
            </a:r>
          </a:p>
          <a:p>
            <a:r>
              <a:rPr lang="en-US" sz="1600" dirty="0" smtClean="0"/>
              <a:t>technology-specific ‘trust anchor’ distribution services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Assurance landscape is becoming more complex again</a:t>
            </a:r>
          </a:p>
          <a:p>
            <a:pPr lvl="0"/>
            <a:r>
              <a:rPr lang="en-US" dirty="0" smtClean="0"/>
              <a:t>‘components of trust’ in SP800-63v3, IETF </a:t>
            </a:r>
            <a:r>
              <a:rPr lang="en-US" dirty="0" err="1" smtClean="0"/>
              <a:t>VoT</a:t>
            </a:r>
            <a:r>
              <a:rPr lang="en-US" dirty="0" smtClean="0"/>
              <a:t>, and in REFEDS RAF</a:t>
            </a:r>
          </a:p>
          <a:p>
            <a:pPr lvl="0"/>
            <a:r>
              <a:rPr lang="en-US" dirty="0" smtClean="0"/>
              <a:t>for Research and collaboration use case use </a:t>
            </a:r>
            <a:r>
              <a:rPr lang="en-US" i="1" dirty="0" smtClean="0"/>
              <a:t>profiles,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home organization </a:t>
            </a:r>
            <a:r>
              <a:rPr lang="en-US" dirty="0" err="1" smtClean="0"/>
              <a:t>IdPs</a:t>
            </a:r>
            <a:r>
              <a:rPr lang="en-US" dirty="0" smtClean="0"/>
              <a:t> use </a:t>
            </a:r>
            <a:r>
              <a:rPr lang="en-US" i="1" dirty="0" smtClean="0"/>
              <a:t>components </a:t>
            </a:r>
            <a:r>
              <a:rPr lang="en-US" dirty="0" smtClean="0"/>
              <a:t>and REFEDS RAF + [MS]FA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732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525"/>
            <a:r>
              <a:rPr lang="en-GB" sz="2400" spc="-15" dirty="0">
                <a:latin typeface="Calibri"/>
                <a:cs typeface="Calibri"/>
              </a:rPr>
              <a:t>Example: “</a:t>
            </a:r>
            <a:r>
              <a:rPr sz="2400" spc="-15" dirty="0">
                <a:latin typeface="Calibri"/>
                <a:cs typeface="Calibri"/>
              </a:rPr>
              <a:t>Espresso” profile for </a:t>
            </a:r>
            <a:r>
              <a:rPr sz="2400" spc="-19" dirty="0">
                <a:latin typeface="Calibri"/>
                <a:cs typeface="Calibri"/>
              </a:rPr>
              <a:t>demanding use </a:t>
            </a:r>
            <a:r>
              <a:rPr sz="2400" spc="-15" dirty="0">
                <a:latin typeface="Calibri"/>
                <a:cs typeface="Calibri"/>
              </a:rPr>
              <a:t>cases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37" y="2590345"/>
            <a:ext cx="395205" cy="5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35" y="958812"/>
            <a:ext cx="6828705" cy="383158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631874" y="2874601"/>
            <a:ext cx="1281545" cy="796856"/>
          </a:xfrm>
          <a:prstGeom prst="rect">
            <a:avLst/>
          </a:prstGeom>
          <a:noFill/>
          <a:ln w="76200">
            <a:solidFill>
              <a:srgbClr val="F57A1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913418" y="3622966"/>
            <a:ext cx="750309" cy="651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96317" y="4255261"/>
            <a:ext cx="16578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‘goes well with’</a:t>
            </a:r>
            <a:endParaRPr lang="en-GB" sz="1500" dirty="0"/>
          </a:p>
        </p:txBody>
      </p:sp>
      <p:sp>
        <p:nvSpPr>
          <p:cNvPr id="48" name="TextBox 47"/>
          <p:cNvSpPr txBox="1"/>
          <p:nvPr/>
        </p:nvSpPr>
        <p:spPr>
          <a:xfrm>
            <a:off x="1181725" y="4849183"/>
            <a:ext cx="6989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C3959"/>
                </a:solidFill>
              </a:rPr>
              <a:t>alignment with REFEDS SFA/MFA WG is part of the work </a:t>
            </a:r>
            <a:r>
              <a:rPr lang="en-US" sz="1200" b="1" dirty="0" err="1">
                <a:solidFill>
                  <a:srgbClr val="0C3959"/>
                </a:solidFill>
              </a:rPr>
              <a:t>programme</a:t>
            </a:r>
            <a:r>
              <a:rPr lang="en-US" sz="1200" b="1" dirty="0">
                <a:solidFill>
                  <a:srgbClr val="0C3959"/>
                </a:solidFill>
              </a:rPr>
              <a:t> of AARC2</a:t>
            </a:r>
            <a:endParaRPr lang="en-GB" sz="12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109470</TotalTime>
  <Words>919</Words>
  <Application>Microsoft Office PowerPoint</Application>
  <PresentationFormat>On-screen Show (16:9)</PresentationFormat>
  <Paragraphs>184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Lucida Sans</vt:lpstr>
      <vt:lpstr>Symbol</vt:lpstr>
      <vt:lpstr>Times New Roman</vt:lpstr>
      <vt:lpstr>Verdana</vt:lpstr>
      <vt:lpstr>Wingdings</vt:lpstr>
      <vt:lpstr>eugridpma</vt:lpstr>
      <vt:lpstr>EUGridPMA  Status and Current Trends and some IGTF topics  August 2018 APGridPMA Auckland Meeting  David Groep, Nikhef &amp; EUGridPMA</vt:lpstr>
      <vt:lpstr>Recent EUGridPMA topics</vt:lpstr>
      <vt:lpstr>Authority coverage in EMEA</vt:lpstr>
      <vt:lpstr>Membership and other changes</vt:lpstr>
      <vt:lpstr>AAI in a wider context</vt:lpstr>
      <vt:lpstr>Trust for global e-Science infrastructures</vt:lpstr>
      <vt:lpstr>Selected topics from EUGridPMA &amp; AARC</vt:lpstr>
      <vt:lpstr>Assurance and trust frameworks</vt:lpstr>
      <vt:lpstr>Example: “Espresso” profile for demanding use cases</vt:lpstr>
      <vt:lpstr>Using the REFEDS Assurance Framework in practice:  the RAF Pilot </vt:lpstr>
      <vt:lpstr>Snctfi: aiding Infrastructures achieve policy coherency</vt:lpstr>
      <vt:lpstr>Re-usable Assurance between Infrastructures</vt:lpstr>
      <vt:lpstr>Specific assurance information BETWEEN Infrastructures </vt:lpstr>
      <vt:lpstr>Divergence and convergence – the AUP Alignment Study</vt:lpstr>
      <vt:lpstr>Scaling Acceptable Use Policy and data release</vt:lpstr>
      <vt:lpstr>Policy Development Kit</vt:lpstr>
      <vt:lpstr>Attribute Authority Operations</vt:lpstr>
      <vt:lpstr>Communications Challenges</vt:lpstr>
      <vt:lpstr>Proper OpSec needs to be exercized!</vt:lpstr>
      <vt:lpstr>Frequency of challenges and tests - examples</vt:lpstr>
      <vt:lpstr>WISE SCCC-WG proposal – participate!</vt:lpstr>
      <vt:lpstr>Upcoming PMA events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894</cp:revision>
  <dcterms:created xsi:type="dcterms:W3CDTF">2004-04-13T08:36:56Z</dcterms:created>
  <dcterms:modified xsi:type="dcterms:W3CDTF">2018-08-01T13:59:10Z</dcterms:modified>
</cp:coreProperties>
</file>