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440" r:id="rId2"/>
    <p:sldMasterId id="2147484454" r:id="rId3"/>
    <p:sldMasterId id="214748446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81" r:id="rId6"/>
    <p:sldId id="346" r:id="rId7"/>
    <p:sldId id="315" r:id="rId8"/>
    <p:sldId id="404" r:id="rId9"/>
    <p:sldId id="429" r:id="rId10"/>
    <p:sldId id="409" r:id="rId11"/>
    <p:sldId id="431" r:id="rId12"/>
    <p:sldId id="399" r:id="rId13"/>
    <p:sldId id="418" r:id="rId14"/>
    <p:sldId id="417" r:id="rId15"/>
    <p:sldId id="425" r:id="rId16"/>
    <p:sldId id="423" r:id="rId17"/>
    <p:sldId id="424" r:id="rId18"/>
    <p:sldId id="414" r:id="rId19"/>
    <p:sldId id="415" r:id="rId20"/>
    <p:sldId id="416" r:id="rId21"/>
    <p:sldId id="426" r:id="rId22"/>
    <p:sldId id="427" r:id="rId23"/>
    <p:sldId id="428" r:id="rId24"/>
    <p:sldId id="392" r:id="rId25"/>
    <p:sldId id="314" r:id="rId26"/>
    <p:sldId id="421" r:id="rId27"/>
    <p:sldId id="430" r:id="rId28"/>
    <p:sldId id="313" r:id="rId29"/>
    <p:sldId id="412" r:id="rId30"/>
  </p:sldIdLst>
  <p:sldSz cx="9144000" cy="5143500" type="screen16x9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166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333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498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664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5829" algn="l" defTabSz="914333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2995" algn="l" defTabSz="914333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160" algn="l" defTabSz="914333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326" algn="l" defTabSz="914333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003F5E"/>
    <a:srgbClr val="FFFFFF"/>
    <a:srgbClr val="FF0000"/>
    <a:srgbClr val="000099"/>
    <a:srgbClr val="F8F8F8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8" autoAdjust="0"/>
    <p:restoredTop sz="94737" autoAdjust="0"/>
  </p:normalViewPr>
  <p:slideViewPr>
    <p:cSldViewPr snapToGrid="0">
      <p:cViewPr varScale="1">
        <p:scale>
          <a:sx n="65" d="100"/>
          <a:sy n="65" d="100"/>
        </p:scale>
        <p:origin x="-276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7E252A-B0F2-4B77-8C7A-CCD99C844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5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1FA4EF-7505-4E35-8F9C-A588B570EA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34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3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AE45085-B309-424B-897C-B0C619473069}" type="slidenum">
              <a:rPr lang="es-ES" sz="1200" smtClean="0">
                <a:latin typeface="Times New Roman" pitchFamily="18" charset="0"/>
              </a:rPr>
              <a:pPr eaLnBrk="1" hangingPunct="1"/>
              <a:t>1</a:t>
            </a:fld>
            <a:endParaRPr lang="es-E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08587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1EC7B12-9C04-4698-9988-10F5537EA647}" type="slidenum">
              <a:rPr lang="en-GB" sz="1200" smtClean="0">
                <a:latin typeface="Times New Roman" pitchFamily="18" charset="0"/>
              </a:rPr>
              <a:pPr eaLnBrk="1" hangingPunct="1"/>
              <a:t>3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</a:t>
            </a:r>
            <a:r>
              <a:rPr lang="en-GB" baseline="0" dirty="0" smtClean="0"/>
              <a:t> portal can be anything even a simple shell </a:t>
            </a:r>
          </a:p>
          <a:p>
            <a:r>
              <a:rPr lang="en-GB" baseline="0" dirty="0" smtClean="0"/>
              <a:t>Certs stored only for 11 days </a:t>
            </a:r>
          </a:p>
          <a:p>
            <a:r>
              <a:rPr lang="en-GB" baseline="0" dirty="0" smtClean="0"/>
              <a:t>Master portal can add attributes via VOMS (or others in the future)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7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endParaRPr lang="en-US"/>
          </a:p>
        </p:txBody>
      </p:sp>
      <p:pic>
        <p:nvPicPr>
          <p:cNvPr id="4" name="Picture 18" descr="eugridpma-02v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14" y="258293"/>
            <a:ext cx="3761985" cy="16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57500"/>
            <a:ext cx="7772400" cy="1885950"/>
          </a:xfrm>
          <a:noFill/>
        </p:spPr>
        <p:txBody>
          <a:bodyPr lIns="91434" tIns="45717" rIns="91434" bIns="45717"/>
          <a:lstStyle>
            <a:lvl1pPr algn="ctr">
              <a:defRPr sz="4000"/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título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92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114302"/>
            <a:ext cx="2011362" cy="4733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4302"/>
            <a:ext cx="5881688" cy="4733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6" y="2718760"/>
            <a:ext cx="5096933" cy="281467"/>
          </a:xfr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3" y="4113071"/>
            <a:ext cx="5003270" cy="3272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6" y="2103262"/>
            <a:ext cx="5012795" cy="3775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6" y="1798732"/>
            <a:ext cx="5012795" cy="3549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3" y="4339003"/>
            <a:ext cx="5003270" cy="3212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6" y="2960394"/>
            <a:ext cx="5096933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6" y="3187321"/>
            <a:ext cx="6613609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574441"/>
            <a:ext cx="914400" cy="142799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1749"/>
            <a:ext cx="3292440" cy="520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2" y="360466"/>
            <a:ext cx="1112082" cy="1004786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114202" y="695848"/>
            <a:ext cx="4542910" cy="269304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algn="l" defTabSz="685749" fontAlgn="auto"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003F5E"/>
                </a:solidFill>
                <a:latin typeface="Calibri"/>
              </a:rPr>
              <a:t>Authentication and Authorisation for Research and Collaboration</a:t>
            </a:r>
            <a:endParaRPr lang="en-GB" sz="1300" dirty="0">
              <a:solidFill>
                <a:srgbClr val="003F5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78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>
                <a:latin typeface="+mn-lt"/>
              </a:defRPr>
            </a:lvl1pPr>
            <a:lvl2pPr>
              <a:defRPr sz="1400">
                <a:solidFill>
                  <a:srgbClr val="004361"/>
                </a:solidFill>
                <a:latin typeface="+mn-lt"/>
              </a:defRPr>
            </a:lvl2pPr>
            <a:lvl3pPr>
              <a:defRPr sz="1400">
                <a:solidFill>
                  <a:srgbClr val="003F5E"/>
                </a:solidFill>
                <a:latin typeface="+mn-lt"/>
              </a:defRPr>
            </a:lvl3pPr>
            <a:lvl4pPr>
              <a:defRPr sz="14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08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4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6" y="1260872"/>
            <a:ext cx="413623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56" indent="0">
              <a:buNone/>
              <a:defRPr sz="1100" b="1"/>
            </a:lvl2pPr>
            <a:lvl3pPr marL="514313" indent="0">
              <a:buNone/>
              <a:defRPr sz="1000" b="1"/>
            </a:lvl3pPr>
            <a:lvl4pPr marL="771468" indent="0">
              <a:buNone/>
              <a:defRPr sz="900" b="1"/>
            </a:lvl4pPr>
            <a:lvl5pPr marL="1028624" indent="0">
              <a:buNone/>
              <a:defRPr sz="900" b="1"/>
            </a:lvl5pPr>
            <a:lvl6pPr marL="1285779" indent="0">
              <a:buNone/>
              <a:defRPr sz="900" b="1"/>
            </a:lvl6pPr>
            <a:lvl7pPr marL="1542935" indent="0">
              <a:buNone/>
              <a:defRPr sz="900" b="1"/>
            </a:lvl7pPr>
            <a:lvl8pPr marL="1800090" indent="0">
              <a:buNone/>
              <a:defRPr sz="900" b="1"/>
            </a:lvl8pPr>
            <a:lvl9pPr marL="205724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7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56" indent="0">
              <a:buNone/>
              <a:defRPr sz="1100" b="1"/>
            </a:lvl2pPr>
            <a:lvl3pPr marL="514313" indent="0">
              <a:buNone/>
              <a:defRPr sz="1000" b="1"/>
            </a:lvl3pPr>
            <a:lvl4pPr marL="771468" indent="0">
              <a:buNone/>
              <a:defRPr sz="900" b="1"/>
            </a:lvl4pPr>
            <a:lvl5pPr marL="1028624" indent="0">
              <a:buNone/>
              <a:defRPr sz="900" b="1"/>
            </a:lvl5pPr>
            <a:lvl6pPr marL="1285779" indent="0">
              <a:buNone/>
              <a:defRPr sz="900" b="1"/>
            </a:lvl6pPr>
            <a:lvl7pPr marL="1542935" indent="0">
              <a:buNone/>
              <a:defRPr sz="900" b="1"/>
            </a:lvl7pPr>
            <a:lvl8pPr marL="1800090" indent="0">
              <a:buNone/>
              <a:defRPr sz="900" b="1"/>
            </a:lvl8pPr>
            <a:lvl9pPr marL="205724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81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20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26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2"/>
            <a:ext cx="9144000" cy="1624263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29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1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90536" y="4903841"/>
            <a:ext cx="3495368" cy="27699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endParaRPr lang="en-US" sz="12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4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5" y="1231641"/>
            <a:ext cx="3236119" cy="3170100"/>
          </a:xfrm>
        </p:spPr>
        <p:txBody>
          <a:bodyPr/>
          <a:lstStyle>
            <a:lvl1pPr marL="0" indent="0">
              <a:buNone/>
              <a:defRPr sz="900"/>
            </a:lvl1pPr>
            <a:lvl2pPr marL="257156" indent="0">
              <a:buNone/>
              <a:defRPr sz="800"/>
            </a:lvl2pPr>
            <a:lvl3pPr marL="514313" indent="0">
              <a:buNone/>
              <a:defRPr sz="700"/>
            </a:lvl3pPr>
            <a:lvl4pPr marL="771468" indent="0">
              <a:buNone/>
              <a:defRPr sz="600"/>
            </a:lvl4pPr>
            <a:lvl5pPr marL="1028624" indent="0">
              <a:buNone/>
              <a:defRPr sz="600"/>
            </a:lvl5pPr>
            <a:lvl6pPr marL="1285779" indent="0">
              <a:buNone/>
              <a:defRPr sz="600"/>
            </a:lvl6pPr>
            <a:lvl7pPr marL="1542935" indent="0">
              <a:buNone/>
              <a:defRPr sz="600"/>
            </a:lvl7pPr>
            <a:lvl8pPr marL="1800090" indent="0">
              <a:buNone/>
              <a:defRPr sz="600"/>
            </a:lvl8pPr>
            <a:lvl9pPr marL="205724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66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31"/>
            <a:ext cx="4629150" cy="3108163"/>
          </a:xfrm>
        </p:spPr>
        <p:txBody>
          <a:bodyPr/>
          <a:lstStyle>
            <a:lvl1pPr marL="0" indent="0">
              <a:buNone/>
              <a:defRPr sz="1800"/>
            </a:lvl1pPr>
            <a:lvl2pPr marL="257156" indent="0">
              <a:buNone/>
              <a:defRPr sz="1600"/>
            </a:lvl2pPr>
            <a:lvl3pPr marL="514313" indent="0">
              <a:buNone/>
              <a:defRPr sz="1400"/>
            </a:lvl3pPr>
            <a:lvl4pPr marL="771468" indent="0">
              <a:buNone/>
              <a:defRPr sz="1100"/>
            </a:lvl4pPr>
            <a:lvl5pPr marL="1028624" indent="0">
              <a:buNone/>
              <a:defRPr sz="1100"/>
            </a:lvl5pPr>
            <a:lvl6pPr marL="1285779" indent="0">
              <a:buNone/>
              <a:defRPr sz="1100"/>
            </a:lvl6pPr>
            <a:lvl7pPr marL="1542935" indent="0">
              <a:buNone/>
              <a:defRPr sz="1100"/>
            </a:lvl7pPr>
            <a:lvl8pPr marL="1800090" indent="0">
              <a:buNone/>
              <a:defRPr sz="1100"/>
            </a:lvl8pPr>
            <a:lvl9pPr marL="2057246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5" y="1287628"/>
            <a:ext cx="3236119" cy="3114116"/>
          </a:xfrm>
        </p:spPr>
        <p:txBody>
          <a:bodyPr/>
          <a:lstStyle>
            <a:lvl1pPr marL="0" indent="0">
              <a:buNone/>
              <a:defRPr sz="900"/>
            </a:lvl1pPr>
            <a:lvl2pPr marL="257156" indent="0">
              <a:buNone/>
              <a:defRPr sz="800"/>
            </a:lvl2pPr>
            <a:lvl3pPr marL="514313" indent="0">
              <a:buNone/>
              <a:defRPr sz="700"/>
            </a:lvl3pPr>
            <a:lvl4pPr marL="771468" indent="0">
              <a:buNone/>
              <a:defRPr sz="600"/>
            </a:lvl4pPr>
            <a:lvl5pPr marL="1028624" indent="0">
              <a:buNone/>
              <a:defRPr sz="600"/>
            </a:lvl5pPr>
            <a:lvl6pPr marL="1285779" indent="0">
              <a:buNone/>
              <a:defRPr sz="600"/>
            </a:lvl6pPr>
            <a:lvl7pPr marL="1542935" indent="0">
              <a:buNone/>
              <a:defRPr sz="600"/>
            </a:lvl7pPr>
            <a:lvl8pPr marL="1800090" indent="0">
              <a:buNone/>
              <a:defRPr sz="600"/>
            </a:lvl8pPr>
            <a:lvl9pPr marL="205724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93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89290" y="228604"/>
            <a:ext cx="3328745" cy="50783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algn="l" defTabSz="685749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003F5D"/>
                </a:solidFill>
                <a:latin typeface="Calibri"/>
              </a:rPr>
              <a:t>Style Guide</a:t>
            </a:r>
          </a:p>
          <a:p>
            <a:pPr algn="l" defTabSz="685749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F57A1E"/>
                </a:solidFill>
                <a:latin typeface="Calibri"/>
              </a:rPr>
              <a:t>A Guide to Using the New GÉANT Template</a:t>
            </a:r>
            <a:endParaRPr lang="en-GB" sz="1400" dirty="0">
              <a:solidFill>
                <a:srgbClr val="F57A1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8" y="1519327"/>
            <a:ext cx="7612243" cy="2262156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marL="160723" indent="-160723" algn="l" defTabSz="6857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This template is to present information on behalf of the AARC Project</a:t>
            </a:r>
          </a:p>
          <a:p>
            <a:pPr marL="160723" indent="-160723" algn="l" defTabSz="6857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Font is Calibri and will auto-size. Avoid using a font size less than 18pt.  Main font colour is Teal, </a:t>
            </a:r>
            <a:r>
              <a:rPr lang="en-GB" sz="1400" dirty="0" smtClean="0">
                <a:solidFill>
                  <a:srgbClr val="F57B20"/>
                </a:solidFill>
                <a:latin typeface="Calibri"/>
              </a:rPr>
              <a:t>Subtitle colour is Orange and should be used sparingly.</a:t>
            </a:r>
            <a:r>
              <a:rPr lang="en-GB" sz="1400" dirty="0" smtClean="0">
                <a:solidFill>
                  <a:srgbClr val="ED1556"/>
                </a:solidFill>
                <a:latin typeface="Calibri"/>
              </a:rPr>
              <a:t> </a:t>
            </a: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If the colours are not shown in PowerPoint use the colour picker to select the correct colour from the logo or these samples</a:t>
            </a:r>
            <a:endParaRPr lang="en-GB" sz="1400" dirty="0" smtClean="0">
              <a:solidFill>
                <a:srgbClr val="ED1556"/>
              </a:solidFill>
              <a:latin typeface="Calibri"/>
            </a:endParaRPr>
          </a:p>
          <a:p>
            <a:pPr marL="160723" indent="-160723" algn="l" defTabSz="6857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ED1556"/>
              </a:solidFill>
              <a:latin typeface="Calibri"/>
            </a:endParaRPr>
          </a:p>
          <a:p>
            <a:pPr marL="160723" indent="-160723" algn="l" defTabSz="6857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The title slide has space for the speaker’s own organisation logo which should be no larger than the main AARC logo </a:t>
            </a:r>
          </a:p>
          <a:p>
            <a:pPr marL="160723" indent="-160723" algn="l" defTabSz="6857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3F5D"/>
              </a:solidFill>
              <a:latin typeface="Calibri"/>
            </a:endParaRPr>
          </a:p>
          <a:p>
            <a:pPr marL="160723" indent="-160723" algn="l" defTabSz="6857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67657" y="4170733"/>
            <a:ext cx="545432" cy="397043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7413676" y="4170733"/>
            <a:ext cx="545432" cy="397043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7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5"/>
            <a:ext cx="9144001" cy="51435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9" rIns="68576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058982" y="4722321"/>
            <a:ext cx="4860938" cy="223136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/>
              </a:rPr>
              <a:t>© GEANT  on behalf of the AARC project.</a:t>
            </a:r>
          </a:p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5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2804" y="3627822"/>
            <a:ext cx="1038989" cy="8469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23" y="4474784"/>
            <a:ext cx="325256" cy="2209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83587" y="1796683"/>
            <a:ext cx="2811731" cy="1084913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prstClr val="white"/>
                </a:solidFill>
                <a:latin typeface="Calibri"/>
              </a:rPr>
              <a:t>Thank you</a:t>
            </a:r>
          </a:p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srgbClr val="F6791C"/>
                </a:solidFill>
                <a:latin typeface="Calibri"/>
              </a:rPr>
              <a:t>Any Questions?</a:t>
            </a:r>
            <a:endParaRPr lang="en-GB" sz="3300" dirty="0">
              <a:solidFill>
                <a:srgbClr val="F6791C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7666"/>
            <a:ext cx="3296182" cy="5212918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2822378" y="3085159"/>
            <a:ext cx="3334147" cy="28028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32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</p:spPr>
        <p:txBody>
          <a:bodyPr lIns="68564" tIns="68564" rIns="68564" bIns="68564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12654" y="864854"/>
            <a:ext cx="8918699" cy="3936899"/>
          </a:xfrm>
          <a:prstGeom prst="rect">
            <a:avLst/>
          </a:prstGeom>
        </p:spPr>
        <p:txBody>
          <a:bodyPr lIns="68564" tIns="68564" rIns="68564" bIns="68564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5" y="4749850"/>
            <a:ext cx="548699" cy="393524"/>
          </a:xfrm>
          <a:prstGeom prst="rect">
            <a:avLst/>
          </a:prstGeom>
        </p:spPr>
        <p:txBody>
          <a:bodyPr lIns="68564" tIns="68564" rIns="68564" bIns="68564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4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5" y="2718759"/>
            <a:ext cx="5096933" cy="281467"/>
          </a:xfr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3" y="4113071"/>
            <a:ext cx="5003270" cy="3272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5" y="2103262"/>
            <a:ext cx="5012795" cy="3775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5" y="1798732"/>
            <a:ext cx="5012795" cy="3549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3" y="4339002"/>
            <a:ext cx="5003270" cy="3212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5" y="2960393"/>
            <a:ext cx="5096933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5" y="3187320"/>
            <a:ext cx="6613609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574440"/>
            <a:ext cx="914400" cy="142799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1749"/>
            <a:ext cx="3292440" cy="520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2" y="360466"/>
            <a:ext cx="1112082" cy="1004786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114202" y="695848"/>
            <a:ext cx="4542910" cy="269304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l" defTabSz="685766" fontAlgn="auto"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003F5E"/>
                </a:solidFill>
                <a:latin typeface="Calibri"/>
              </a:rPr>
              <a:t>Authentication and Authorisation for Research and Collaboration</a:t>
            </a:r>
            <a:endParaRPr lang="en-GB" sz="1300" dirty="0">
              <a:solidFill>
                <a:srgbClr val="003F5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64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>
                <a:latin typeface="+mn-lt"/>
              </a:defRPr>
            </a:lvl1pPr>
            <a:lvl2pPr>
              <a:defRPr sz="1400">
                <a:solidFill>
                  <a:srgbClr val="004361"/>
                </a:solidFill>
                <a:latin typeface="+mn-lt"/>
              </a:defRPr>
            </a:lvl2pPr>
            <a:lvl3pPr>
              <a:defRPr sz="1400">
                <a:solidFill>
                  <a:srgbClr val="003F5E"/>
                </a:solidFill>
                <a:latin typeface="+mn-lt"/>
              </a:defRPr>
            </a:lvl3pPr>
            <a:lvl4pPr>
              <a:defRPr sz="14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7" y="55987"/>
            <a:ext cx="7209065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05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04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5" y="1260872"/>
            <a:ext cx="413623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62" indent="0">
              <a:buNone/>
              <a:defRPr sz="1100" b="1"/>
            </a:lvl2pPr>
            <a:lvl3pPr marL="514325" indent="0">
              <a:buNone/>
              <a:defRPr sz="1000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6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62" indent="0">
              <a:buNone/>
              <a:defRPr sz="1100" b="1"/>
            </a:lvl2pPr>
            <a:lvl3pPr marL="514325" indent="0">
              <a:buNone/>
              <a:defRPr sz="1000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7" y="55987"/>
            <a:ext cx="7209065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97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7" y="55987"/>
            <a:ext cx="7209065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74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29" indent="0">
              <a:buNone/>
              <a:defRPr sz="1400"/>
            </a:lvl6pPr>
            <a:lvl7pPr marL="2742995" indent="0">
              <a:buNone/>
              <a:defRPr sz="1400"/>
            </a:lvl7pPr>
            <a:lvl8pPr marL="3200160" indent="0">
              <a:buNone/>
              <a:defRPr sz="1400"/>
            </a:lvl8pPr>
            <a:lvl9pPr marL="36573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87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7" y="55987"/>
            <a:ext cx="7209065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0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7" y="55987"/>
            <a:ext cx="7209065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2"/>
            <a:ext cx="9144000" cy="1624263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32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7" y="55987"/>
            <a:ext cx="7209065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1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4" y="1231641"/>
            <a:ext cx="3236119" cy="3170100"/>
          </a:xfr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600"/>
            </a:lvl4pPr>
            <a:lvl5pPr marL="1028649" indent="0">
              <a:buNone/>
              <a:defRPr sz="600"/>
            </a:lvl5pPr>
            <a:lvl6pPr marL="1285811" indent="0">
              <a:buNone/>
              <a:defRPr sz="600"/>
            </a:lvl6pPr>
            <a:lvl7pPr marL="1542974" indent="0">
              <a:buNone/>
              <a:defRPr sz="600"/>
            </a:lvl7pPr>
            <a:lvl8pPr marL="1800135" indent="0">
              <a:buNone/>
              <a:defRPr sz="600"/>
            </a:lvl8pPr>
            <a:lvl9pPr marL="20572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7" y="55987"/>
            <a:ext cx="7209065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78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30"/>
            <a:ext cx="4629150" cy="3108163"/>
          </a:xfrm>
        </p:spPr>
        <p:txBody>
          <a:bodyPr/>
          <a:lstStyle>
            <a:lvl1pPr marL="0" indent="0">
              <a:buNone/>
              <a:defRPr sz="1800"/>
            </a:lvl1pPr>
            <a:lvl2pPr marL="257162" indent="0">
              <a:buNone/>
              <a:defRPr sz="1600"/>
            </a:lvl2pPr>
            <a:lvl3pPr marL="514325" indent="0">
              <a:buNone/>
              <a:defRPr sz="1400"/>
            </a:lvl3pPr>
            <a:lvl4pPr marL="771487" indent="0">
              <a:buNone/>
              <a:defRPr sz="1100"/>
            </a:lvl4pPr>
            <a:lvl5pPr marL="1028649" indent="0">
              <a:buNone/>
              <a:defRPr sz="1100"/>
            </a:lvl5pPr>
            <a:lvl6pPr marL="1285811" indent="0">
              <a:buNone/>
              <a:defRPr sz="1100"/>
            </a:lvl6pPr>
            <a:lvl7pPr marL="1542974" indent="0">
              <a:buNone/>
              <a:defRPr sz="1100"/>
            </a:lvl7pPr>
            <a:lvl8pPr marL="1800135" indent="0">
              <a:buNone/>
              <a:defRPr sz="1100"/>
            </a:lvl8pPr>
            <a:lvl9pPr marL="2057297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4" y="1287628"/>
            <a:ext cx="3236119" cy="3114116"/>
          </a:xfr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600"/>
            </a:lvl4pPr>
            <a:lvl5pPr marL="1028649" indent="0">
              <a:buNone/>
              <a:defRPr sz="600"/>
            </a:lvl5pPr>
            <a:lvl6pPr marL="1285811" indent="0">
              <a:buNone/>
              <a:defRPr sz="600"/>
            </a:lvl6pPr>
            <a:lvl7pPr marL="1542974" indent="0">
              <a:buNone/>
              <a:defRPr sz="600"/>
            </a:lvl7pPr>
            <a:lvl8pPr marL="1800135" indent="0">
              <a:buNone/>
              <a:defRPr sz="600"/>
            </a:lvl8pPr>
            <a:lvl9pPr marL="20572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7" y="55987"/>
            <a:ext cx="7209065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01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89289" y="228604"/>
            <a:ext cx="3328745" cy="507830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l" defTabSz="685766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003F5D"/>
                </a:solidFill>
                <a:latin typeface="Calibri"/>
              </a:rPr>
              <a:t>Style Guide</a:t>
            </a:r>
          </a:p>
          <a:p>
            <a:pPr algn="l" defTabSz="685766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F57A1E"/>
                </a:solidFill>
                <a:latin typeface="Calibri"/>
              </a:rPr>
              <a:t>A Guide to Using the New GÉANT Template</a:t>
            </a:r>
            <a:endParaRPr lang="en-GB" sz="1400" dirty="0">
              <a:solidFill>
                <a:srgbClr val="F57A1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7" y="1519327"/>
            <a:ext cx="7612243" cy="226215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marL="160727" indent="-160727" algn="l" defTabSz="68576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This template is to present information on behalf of the AARC Project</a:t>
            </a:r>
          </a:p>
          <a:p>
            <a:pPr marL="160727" indent="-160727" algn="l" defTabSz="68576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Font is Calibri and will auto-size. Avoid using a font size less than 18pt.  Main font colour is Teal, </a:t>
            </a:r>
            <a:r>
              <a:rPr lang="en-GB" sz="1400" dirty="0" smtClean="0">
                <a:solidFill>
                  <a:srgbClr val="F57B20"/>
                </a:solidFill>
                <a:latin typeface="Calibri"/>
              </a:rPr>
              <a:t>Subtitle colour is Orange and should be used sparingly.</a:t>
            </a:r>
            <a:r>
              <a:rPr lang="en-GB" sz="1400" dirty="0" smtClean="0">
                <a:solidFill>
                  <a:srgbClr val="ED1556"/>
                </a:solidFill>
                <a:latin typeface="Calibri"/>
              </a:rPr>
              <a:t> </a:t>
            </a: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If the colours are not shown in PowerPoint use the colour picker to select the correct colour from the logo or these samples</a:t>
            </a:r>
            <a:endParaRPr lang="en-GB" sz="1400" dirty="0" smtClean="0">
              <a:solidFill>
                <a:srgbClr val="ED1556"/>
              </a:solidFill>
              <a:latin typeface="Calibri"/>
            </a:endParaRPr>
          </a:p>
          <a:p>
            <a:pPr marL="160727" indent="-160727" algn="l" defTabSz="68576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ED1556"/>
              </a:solidFill>
              <a:latin typeface="Calibri"/>
            </a:endParaRPr>
          </a:p>
          <a:p>
            <a:pPr marL="160727" indent="-160727" algn="l" defTabSz="68576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The title slide has space for the speaker’s own organisation logo which should be no larger than the main AARC logo </a:t>
            </a:r>
          </a:p>
          <a:p>
            <a:pPr marL="160727" indent="-160727" algn="l" defTabSz="68576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3F5D"/>
              </a:solidFill>
              <a:latin typeface="Calibri"/>
            </a:endParaRPr>
          </a:p>
          <a:p>
            <a:pPr marL="160727" indent="-160727" algn="l" defTabSz="68576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67657" y="4170732"/>
            <a:ext cx="545432" cy="397043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7413676" y="4170732"/>
            <a:ext cx="545432" cy="397043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8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4"/>
            <a:ext cx="9144001" cy="51435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058981" y="4722321"/>
            <a:ext cx="4860940" cy="22313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/>
              </a:rPr>
              <a:t>© GEANT  on behalf of the AARC project.</a:t>
            </a:r>
          </a:p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5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2803" y="3627821"/>
            <a:ext cx="1038989" cy="8469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23" y="4474784"/>
            <a:ext cx="325256" cy="2209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83586" y="1796682"/>
            <a:ext cx="2811731" cy="1084913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prstClr val="white"/>
                </a:solidFill>
                <a:latin typeface="Calibri"/>
              </a:rPr>
              <a:t>Thank you</a:t>
            </a:r>
          </a:p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srgbClr val="F6791C"/>
                </a:solidFill>
                <a:latin typeface="Calibri"/>
              </a:rPr>
              <a:t>Any Questions?</a:t>
            </a:r>
            <a:endParaRPr lang="en-GB" sz="3300" dirty="0">
              <a:solidFill>
                <a:srgbClr val="F6791C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7666"/>
            <a:ext cx="3296182" cy="5212918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2822377" y="3085158"/>
            <a:ext cx="3334147" cy="28028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61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</p:spPr>
        <p:txBody>
          <a:bodyPr lIns="68565" tIns="68565" rIns="68565" bIns="6856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12653" y="864853"/>
            <a:ext cx="8918699" cy="3936899"/>
          </a:xfrm>
          <a:prstGeom prst="rect">
            <a:avLst/>
          </a:prstGeom>
        </p:spPr>
        <p:txBody>
          <a:bodyPr lIns="68565" tIns="68565" rIns="68565" bIns="6856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4" y="4749850"/>
            <a:ext cx="548699" cy="393524"/>
          </a:xfrm>
          <a:prstGeom prst="rect">
            <a:avLst/>
          </a:prstGeom>
        </p:spPr>
        <p:txBody>
          <a:bodyPr lIns="68565" tIns="68565" rIns="68565" bIns="6856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7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3" y="2718757"/>
            <a:ext cx="5096933" cy="281467"/>
          </a:xfr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3" y="4113071"/>
            <a:ext cx="5003270" cy="3272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3" y="2103260"/>
            <a:ext cx="5012795" cy="3775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3" y="1798732"/>
            <a:ext cx="5012795" cy="3549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3" y="4339000"/>
            <a:ext cx="5003270" cy="3212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3" y="2960391"/>
            <a:ext cx="5096933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3" y="3187318"/>
            <a:ext cx="6613609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574438"/>
            <a:ext cx="914400" cy="142799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1749"/>
            <a:ext cx="3292440" cy="520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2" y="360466"/>
            <a:ext cx="1112082" cy="1004786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114200" y="695848"/>
            <a:ext cx="4542910" cy="2693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003F5E"/>
                </a:solidFill>
                <a:latin typeface="Calibri" panose="020F0502020204030204"/>
              </a:rPr>
              <a:t>Authentication and Authorisation for Research and Collaboration</a:t>
            </a:r>
            <a:endParaRPr lang="en-GB" sz="1300" dirty="0">
              <a:solidFill>
                <a:srgbClr val="003F5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307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>
                <a:latin typeface="+mn-lt"/>
              </a:defRPr>
            </a:lvl1pPr>
            <a:lvl2pPr>
              <a:defRPr sz="1400">
                <a:solidFill>
                  <a:srgbClr val="004361"/>
                </a:solidFill>
                <a:latin typeface="+mn-lt"/>
              </a:defRPr>
            </a:lvl2pPr>
            <a:lvl3pPr>
              <a:defRPr sz="1400">
                <a:solidFill>
                  <a:srgbClr val="003F5E"/>
                </a:solidFill>
                <a:latin typeface="+mn-lt"/>
              </a:defRPr>
            </a:lvl3pPr>
            <a:lvl4pPr>
              <a:defRPr sz="14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53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71552"/>
            <a:ext cx="3943350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971552"/>
            <a:ext cx="3944938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39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80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33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30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80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39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11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47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89287" y="228602"/>
            <a:ext cx="2799036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003F5D"/>
                </a:solidFill>
                <a:latin typeface="Calibri" panose="020F0502020204030204"/>
              </a:rPr>
              <a:t>Style Guide</a:t>
            </a: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F57A1E"/>
                </a:solidFill>
                <a:latin typeface="Calibri" panose="020F0502020204030204"/>
              </a:rPr>
              <a:t>A Guide to Using the AARC Template</a:t>
            </a:r>
            <a:endParaRPr lang="en-GB" sz="1400" dirty="0">
              <a:solidFill>
                <a:srgbClr val="F57A1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5" y="1519327"/>
            <a:ext cx="7612243" cy="22236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 panose="020F0502020204030204"/>
              </a:rPr>
              <a:t>This template is to present information on behalf of the AARC Project</a:t>
            </a: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 panose="020F0502020204030204"/>
              </a:rPr>
              <a:t>Font is Calibri and will auto-size. Avoid using a font size less than 18pt.  Main font colour is Teal, </a:t>
            </a:r>
            <a:r>
              <a:rPr lang="en-GB" sz="1400" dirty="0" smtClean="0">
                <a:solidFill>
                  <a:srgbClr val="F57B20"/>
                </a:solidFill>
                <a:latin typeface="Calibri" panose="020F0502020204030204"/>
              </a:rPr>
              <a:t>highlight colour is Orange and should be used sparingly.</a:t>
            </a:r>
            <a:r>
              <a:rPr lang="en-GB" sz="1400" dirty="0" smtClean="0">
                <a:solidFill>
                  <a:srgbClr val="ED1556"/>
                </a:solidFill>
                <a:latin typeface="Calibri" panose="020F0502020204030204"/>
              </a:rPr>
              <a:t> </a:t>
            </a:r>
            <a:r>
              <a:rPr lang="en-GB" sz="1400" dirty="0" smtClean="0">
                <a:solidFill>
                  <a:srgbClr val="003F5D"/>
                </a:solidFill>
                <a:latin typeface="Calibri" panose="020F0502020204030204"/>
              </a:rPr>
              <a:t>If the colours are not shown in PowerPoint use the colour picker to select the correct colour from the logo or these samples</a:t>
            </a:r>
            <a:endParaRPr lang="en-GB" sz="1400" dirty="0" smtClean="0">
              <a:solidFill>
                <a:srgbClr val="ED1556"/>
              </a:solidFill>
              <a:latin typeface="Calibri" panose="020F0502020204030204"/>
            </a:endParaRP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ED1556"/>
              </a:solidFill>
              <a:latin typeface="Calibri" panose="020F0502020204030204"/>
            </a:endParaRP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 panose="020F0502020204030204"/>
              </a:rPr>
              <a:t>The title slide has space for the speaker’s own organisation logo which should be no larger than the main AARC logo </a:t>
            </a: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3F5D"/>
              </a:solidFill>
              <a:latin typeface="Calibri" panose="020F0502020204030204"/>
            </a:endParaRP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 panose="020F0502020204030204"/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67657" y="4170730"/>
            <a:ext cx="545432" cy="397043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7413676" y="4170730"/>
            <a:ext cx="545432" cy="397043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5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9144001" cy="51435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3912801" y="3627819"/>
            <a:ext cx="1038989" cy="589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67" y="4474784"/>
            <a:ext cx="325256" cy="2209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83584" y="1796680"/>
            <a:ext cx="2811731" cy="1084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prstClr val="white"/>
                </a:solidFill>
                <a:latin typeface="Calibri" panose="020F0502020204030204"/>
              </a:rPr>
              <a:t>Thank you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srgbClr val="F6791C"/>
                </a:solidFill>
                <a:latin typeface="Calibri" panose="020F0502020204030204"/>
              </a:rPr>
              <a:t>Any Questions?</a:t>
            </a:r>
            <a:endParaRPr lang="en-GB" sz="3300" dirty="0">
              <a:solidFill>
                <a:srgbClr val="F6791C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8" y="-37666"/>
            <a:ext cx="3296182" cy="5212918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2822375" y="3085156"/>
            <a:ext cx="3334147" cy="28028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90809" y="4716979"/>
            <a:ext cx="4766369" cy="22313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 panose="020F0502020204030204"/>
              </a:rPr>
              <a:t>© GÉANT  on behalf of the AARC project.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 panose="020F0502020204030204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55102" y="4193370"/>
            <a:ext cx="1100301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 smtClean="0">
                <a:solidFill>
                  <a:prstClr val="white"/>
                </a:solidFill>
                <a:latin typeface="Calibri" panose="020F0502020204030204"/>
              </a:rPr>
              <a:t>https://aarc-project.eu</a:t>
            </a:r>
            <a:endParaRPr lang="en-GB" sz="8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388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9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76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6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30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54305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endParaRPr lang="en-US"/>
          </a:p>
        </p:txBody>
      </p:sp>
      <p:pic>
        <p:nvPicPr>
          <p:cNvPr id="1027" name="Picture 20" descr="eugridpma-02v03trozo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60" y="1251769"/>
            <a:ext cx="1501140" cy="32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114301"/>
            <a:ext cx="8045450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971552"/>
            <a:ext cx="804068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94" tIns="46797" rIns="89994" bIns="46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1032" name="Picture 21" descr="eugridpma-02v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4" y="4767265"/>
            <a:ext cx="741947" cy="3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391831" y="4876193"/>
            <a:ext cx="589936" cy="27699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fld id="{F064CD9B-369C-4C9F-8ECD-FEDA6D0883F2}" type="slidenum">
              <a:rPr lang="en-US" sz="1200" smtClean="0">
                <a:solidFill>
                  <a:srgbClr val="003F5E"/>
                </a:solidFill>
                <a:latin typeface="+mn-lt"/>
              </a:rPr>
              <a:t>‹#›</a:t>
            </a:fld>
            <a:endParaRPr lang="en-US" sz="1200" dirty="0">
              <a:solidFill>
                <a:srgbClr val="003F5E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5pPr>
      <a:lvl6pPr marL="457166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6pPr>
      <a:lvl7pPr marL="914333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7pPr>
      <a:lvl8pPr marL="1371498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8pPr>
      <a:lvl9pPr marL="1828664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9pPr>
    </p:titleStyle>
    <p:bodyStyle>
      <a:lvl1pPr marL="265094" indent="-265094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627017" indent="-1698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800">
          <a:solidFill>
            <a:srgbClr val="000066"/>
          </a:solidFill>
          <a:latin typeface="+mn-lt"/>
        </a:defRPr>
      </a:lvl2pPr>
      <a:lvl3pPr marL="1076244" indent="-161913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3pPr>
      <a:lvl4pPr marL="1527061" indent="-1555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400">
          <a:solidFill>
            <a:srgbClr val="000066"/>
          </a:solidFill>
          <a:latin typeface="+mn-lt"/>
        </a:defRPr>
      </a:lvl4pPr>
      <a:lvl5pPr marL="1976290" indent="-147629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000">
          <a:solidFill>
            <a:srgbClr val="000066"/>
          </a:solidFill>
          <a:latin typeface="+mn-lt"/>
        </a:defRPr>
      </a:lvl5pPr>
      <a:lvl6pPr marL="2514411" indent="-228582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6pPr>
      <a:lvl7pPr marL="2971578" indent="-228582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7pPr>
      <a:lvl8pPr marL="3428744" indent="-228582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8pPr>
      <a:lvl9pPr marL="3885909" indent="-228582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079503"/>
            <a:ext cx="8181975" cy="3553225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8"/>
            <a:ext cx="555766" cy="206155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7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378" y="4804515"/>
            <a:ext cx="8456062" cy="5422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9050" y="4861208"/>
            <a:ext cx="1363134" cy="16158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r" defTabSz="5143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 smtClean="0">
                <a:solidFill>
                  <a:srgbClr val="003F5E"/>
                </a:solidFill>
                <a:latin typeface="Calibri"/>
              </a:rPr>
              <a:t>http://aarc-project.eu</a:t>
            </a:r>
            <a:endParaRPr lang="en-GB" sz="600" dirty="0">
              <a:solidFill>
                <a:srgbClr val="003F5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33381" y="918249"/>
            <a:ext cx="7705723" cy="2165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3" y="107950"/>
            <a:ext cx="858513" cy="77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0" y="4845213"/>
            <a:ext cx="248849" cy="2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</p:sldLayoutIdLst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hf hdr="0" ftr="0" dt="0"/>
  <p:txStyles>
    <p:titleStyle>
      <a:lvl1pPr algn="l" defTabSz="514313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28579" indent="-128579" algn="l" defTabSz="51431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7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85736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42890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900046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57201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414358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12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669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826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1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56" algn="l" defTabSz="51431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13" algn="l" defTabSz="51431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68" algn="l" defTabSz="51431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4" algn="l" defTabSz="51431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9" algn="l" defTabSz="51431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35" algn="l" defTabSz="51431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90" algn="l" defTabSz="51431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246" algn="l" defTabSz="51431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079502"/>
            <a:ext cx="8181975" cy="3553225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7"/>
            <a:ext cx="555766" cy="20615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378" y="4804515"/>
            <a:ext cx="8456062" cy="5422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9050" y="4861208"/>
            <a:ext cx="1363134" cy="16158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 defTabSz="5143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 smtClean="0">
                <a:solidFill>
                  <a:srgbClr val="003F5E"/>
                </a:solidFill>
                <a:latin typeface="Calibri"/>
              </a:rPr>
              <a:t>http://aarc-project.eu</a:t>
            </a:r>
            <a:endParaRPr lang="en-GB" sz="600" dirty="0">
              <a:solidFill>
                <a:srgbClr val="003F5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33380" y="918248"/>
            <a:ext cx="7705723" cy="2165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3" y="107950"/>
            <a:ext cx="858513" cy="77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9" y="4845212"/>
            <a:ext cx="248849" cy="2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2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6" r:id="rId12"/>
    <p:sldLayoutId id="2147484467" r:id="rId13"/>
  </p:sldLayoutIdLst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hf hdr="0" ftr="0" dt="0"/>
  <p:txStyles>
    <p:titleStyle>
      <a:lvl1pPr algn="l" defTabSz="514325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28582" indent="-128582" algn="l" defTabSz="514325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7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85745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42906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900068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57230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414393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880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4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079500"/>
            <a:ext cx="8181975" cy="35532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377" y="4804515"/>
            <a:ext cx="8456062" cy="5422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9050" y="4861208"/>
            <a:ext cx="1363134" cy="1615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 smtClean="0">
                <a:solidFill>
                  <a:srgbClr val="003F5E"/>
                </a:solidFill>
                <a:latin typeface="Calibri" panose="020F0502020204030204"/>
              </a:rPr>
              <a:t>https://aarc-project.eu</a:t>
            </a:r>
            <a:endParaRPr lang="en-GB" sz="600" dirty="0">
              <a:solidFill>
                <a:srgbClr val="003F5E"/>
              </a:solidFill>
              <a:latin typeface="Calibri" panose="020F0502020204030204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33378" y="918246"/>
            <a:ext cx="7705723" cy="2165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2" y="107948"/>
            <a:ext cx="858513" cy="77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7" y="4845210"/>
            <a:ext cx="248849" cy="2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</p:sldLayoutIdLst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7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7" Type="http://schemas.openxmlformats.org/officeDocument/2006/relationships/image" Target="../media/image3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gridpma.org/meetings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logon.org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png"/><Relationship Id="rId11" Type="http://schemas.openxmlformats.org/officeDocument/2006/relationships/image" Target="../media/image30.wmf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9" y="2197511"/>
            <a:ext cx="8623300" cy="2772159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990000"/>
                </a:solidFill>
              </a:rPr>
              <a:t>EUGridPMA </a:t>
            </a:r>
            <a:br>
              <a:rPr lang="en-US" sz="3600" dirty="0">
                <a:solidFill>
                  <a:srgbClr val="990000"/>
                </a:solidFill>
              </a:rPr>
            </a:br>
            <a:r>
              <a:rPr lang="en-US" sz="3600" dirty="0">
                <a:solidFill>
                  <a:srgbClr val="990000"/>
                </a:solidFill>
              </a:rPr>
              <a:t>Status and Current Trends</a:t>
            </a:r>
            <a:br>
              <a:rPr lang="en-US" sz="3600" dirty="0">
                <a:solidFill>
                  <a:srgbClr val="990000"/>
                </a:solidFill>
              </a:rPr>
            </a:br>
            <a:r>
              <a:rPr lang="en-US" sz="2800" i="1" dirty="0">
                <a:solidFill>
                  <a:srgbClr val="990000"/>
                </a:solidFill>
              </a:rPr>
              <a:t>and some IGTF topics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1800" dirty="0"/>
              <a:t>April 2017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TAGPMA I2GS April Meeting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0" i="1" dirty="0"/>
              <a:t>David </a:t>
            </a:r>
            <a:r>
              <a:rPr lang="en-US" sz="1800" b="0" i="1" dirty="0" err="1"/>
              <a:t>Groep</a:t>
            </a:r>
            <a:r>
              <a:rPr lang="en-US" sz="1800" b="0" i="1" dirty="0"/>
              <a:t>, Nikhef &amp; EUGridPMA</a:t>
            </a:r>
            <a:endParaRPr lang="en-GB" sz="1600" b="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RCauth</a:t>
            </a:r>
            <a:r>
              <a:rPr lang="en-US" dirty="0" smtClean="0"/>
              <a:t>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Somewhat amazingly, many of the e-Infrastructures in Europe all want to ‘have a share’ in running the service</a:t>
            </a:r>
          </a:p>
          <a:p>
            <a:endParaRPr lang="en-US" dirty="0"/>
          </a:p>
          <a:p>
            <a:r>
              <a:rPr lang="en-US" dirty="0" smtClean="0"/>
              <a:t>Support for now ensured by the Dutch National e-Infrastructure (Nikhef, SURF) – will likely transition to a collaborative entity with own separate PMA and redundant distributed infrastructure - details to be worked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7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Reverse: the IGTF-to-eduGAIN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“the ultimate assured-identity IdP of last resort”</a:t>
            </a:r>
          </a:p>
          <a:p>
            <a:endParaRPr lang="en-US" dirty="0" smtClean="0"/>
          </a:p>
          <a:p>
            <a:r>
              <a:rPr lang="en-US" dirty="0" smtClean="0"/>
              <a:t>authenticate with any IGTF accredited client cert</a:t>
            </a:r>
          </a:p>
          <a:p>
            <a:r>
              <a:rPr lang="en-US" dirty="0" smtClean="0"/>
              <a:t>known to the (SAML2int, R&amp;E) eduGAIN community via </a:t>
            </a:r>
            <a:r>
              <a:rPr lang="en-US" dirty="0" err="1" smtClean="0"/>
              <a:t>GRnet</a:t>
            </a:r>
            <a:endParaRPr lang="en-US" dirty="0" smtClean="0"/>
          </a:p>
          <a:p>
            <a:r>
              <a:rPr lang="en-US" dirty="0" smtClean="0"/>
              <a:t>with assurance information in </a:t>
            </a:r>
            <a:r>
              <a:rPr lang="en-US" dirty="0" err="1" smtClean="0"/>
              <a:t>ePAss</a:t>
            </a:r>
            <a:r>
              <a:rPr lang="en-US" dirty="0" smtClean="0"/>
              <a:t> (and 2FA set in ACCR)</a:t>
            </a:r>
          </a:p>
          <a:p>
            <a:r>
              <a:rPr lang="en-US" dirty="0" smtClean="0"/>
              <a:t>asserts REFEDS R&amp;S and Sirtfi (based on IGTF qualification)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will </a:t>
            </a:r>
            <a:r>
              <a:rPr lang="en-US" dirty="0"/>
              <a:t>appear as </a:t>
            </a:r>
            <a:r>
              <a:rPr lang="en-US" dirty="0">
                <a:solidFill>
                  <a:srgbClr val="990000"/>
                </a:solidFill>
              </a:rPr>
              <a:t>https://edugain-proxy.igtf.net</a:t>
            </a:r>
            <a:r>
              <a:rPr lang="en-US" dirty="0" smtClean="0">
                <a:solidFill>
                  <a:srgbClr val="990000"/>
                </a:solidFill>
              </a:rPr>
              <a:t>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90000"/>
                </a:solidFill>
              </a:rPr>
              <a:t>R&amp;S </a:t>
            </a:r>
            <a:r>
              <a:rPr lang="en-US" dirty="0" smtClean="0">
                <a:solidFill>
                  <a:srgbClr val="003F5E"/>
                </a:solidFill>
              </a:rPr>
              <a:t>+ </a:t>
            </a:r>
            <a:r>
              <a:rPr lang="en-US" dirty="0" smtClean="0">
                <a:solidFill>
                  <a:srgbClr val="990000"/>
                </a:solidFill>
              </a:rPr>
              <a:t>Sirtfi </a:t>
            </a:r>
            <a:r>
              <a:rPr lang="en-US" dirty="0" smtClean="0"/>
              <a:t>tags should enable many research SPs to trust you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work by </a:t>
            </a:r>
            <a:r>
              <a:rPr lang="en-US" sz="1400" dirty="0" err="1"/>
              <a:t>Ioannis</a:t>
            </a:r>
            <a:r>
              <a:rPr lang="en-US" sz="1400" dirty="0"/>
              <a:t> </a:t>
            </a:r>
            <a:r>
              <a:rPr lang="en-US" sz="1400" dirty="0" err="1"/>
              <a:t>Kakavas</a:t>
            </a:r>
            <a:r>
              <a:rPr lang="en-US" sz="1400" dirty="0"/>
              <a:t> (GRNET) and Christos </a:t>
            </a:r>
            <a:r>
              <a:rPr lang="en-US" sz="1400" dirty="0" err="1"/>
              <a:t>Kanellopoulos</a:t>
            </a:r>
            <a:r>
              <a:rPr lang="en-US" sz="1400" dirty="0"/>
              <a:t> – </a:t>
            </a:r>
            <a:br>
              <a:rPr lang="en-US" sz="1400" dirty="0"/>
            </a:br>
            <a:r>
              <a:rPr lang="en-US" sz="1400" dirty="0"/>
              <a:t>see </a:t>
            </a:r>
            <a:r>
              <a:rPr lang="en-US" sz="1400" dirty="0" err="1"/>
              <a:t>github</a:t>
            </a:r>
            <a:r>
              <a:rPr lang="en-US" sz="1400" dirty="0"/>
              <a:t> for implementation of </a:t>
            </a:r>
            <a:r>
              <a:rPr lang="en-US" sz="1400" dirty="0" err="1"/>
              <a:t>SimpleSAMLphp</a:t>
            </a:r>
            <a:r>
              <a:rPr lang="en-US" sz="1400" dirty="0"/>
              <a:t> module</a:t>
            </a:r>
          </a:p>
        </p:txBody>
      </p:sp>
    </p:spTree>
    <p:extLst>
      <p:ext uri="{BB962C8B-B14F-4D97-AF65-F5344CB8AC3E}">
        <p14:creationId xmlns:p14="http://schemas.microsoft.com/office/powerpoint/2010/main" val="96051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1591" y="3106711"/>
            <a:ext cx="3935826" cy="94442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2000" b="1" dirty="0"/>
              <a:t> </a:t>
            </a:r>
            <a:r>
              <a:rPr lang="en-US" sz="2000" b="1" dirty="0" err="1"/>
              <a:t>eduGAIN</a:t>
            </a:r>
            <a:r>
              <a:rPr lang="en-US" sz="2000" b="1" dirty="0"/>
              <a:t> and the Identity Federations</a:t>
            </a:r>
          </a:p>
          <a:p>
            <a:pPr lvl="1"/>
            <a:r>
              <a:rPr lang="en-US" sz="1700" dirty="0"/>
              <a:t>A solid foundation for federated </a:t>
            </a:r>
            <a:br>
              <a:rPr lang="en-US" sz="1700" dirty="0"/>
            </a:br>
            <a:r>
              <a:rPr lang="en-US" sz="1700" dirty="0"/>
              <a:t>access in R&amp;E </a:t>
            </a:r>
          </a:p>
          <a:p>
            <a:endParaRPr lang="en-US" sz="210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96334" y="1964318"/>
            <a:ext cx="4915958" cy="995007"/>
          </a:xfrm>
          <a:prstGeom prst="rect">
            <a:avLst/>
          </a:prstGeom>
        </p:spPr>
        <p:txBody>
          <a:bodyPr vert="horz" lIns="68564" tIns="68564" rIns="68564" bIns="68564" rtlCol="0" anchor="t" anchorCtr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Char char="Ø"/>
            </a:pPr>
            <a:r>
              <a:rPr lang="en-US" sz="1800" b="1" dirty="0"/>
              <a:t>AARC</a:t>
            </a:r>
            <a:endParaRPr lang="en-US" sz="1800" dirty="0"/>
          </a:p>
          <a:p>
            <a:pPr lvl="1" fontAlgn="auto">
              <a:spcAft>
                <a:spcPts val="0"/>
              </a:spcAft>
            </a:pPr>
            <a:r>
              <a:rPr lang="en-US" sz="1500" dirty="0"/>
              <a:t>set of building blocks - both technical and policy,</a:t>
            </a:r>
            <a:br>
              <a:rPr lang="en-US" sz="1500" dirty="0"/>
            </a:br>
            <a:r>
              <a:rPr lang="en-US" sz="1500" dirty="0"/>
              <a:t>leveraging eduGAIN, </a:t>
            </a:r>
            <a:br>
              <a:rPr lang="en-US" sz="1500" dirty="0"/>
            </a:br>
            <a:r>
              <a:rPr lang="en-US" sz="1500" dirty="0"/>
              <a:t>for International Research Collaboration</a:t>
            </a:r>
          </a:p>
          <a:p>
            <a:pPr fontAlgn="auto">
              <a:spcAft>
                <a:spcPts val="0"/>
              </a:spcAft>
            </a:pPr>
            <a:endParaRPr lang="en-US" sz="2100" dirty="0"/>
          </a:p>
        </p:txBody>
      </p:sp>
      <p:grpSp>
        <p:nvGrpSpPr>
          <p:cNvPr id="6" name="Group 5"/>
          <p:cNvGrpSpPr/>
          <p:nvPr/>
        </p:nvGrpSpPr>
        <p:grpSpPr>
          <a:xfrm>
            <a:off x="2891406" y="2647232"/>
            <a:ext cx="5480887" cy="2590211"/>
            <a:chOff x="1517600" y="2272862"/>
            <a:chExt cx="10862444" cy="4858253"/>
          </a:xfrm>
        </p:grpSpPr>
        <p:grpSp>
          <p:nvGrpSpPr>
            <p:cNvPr id="7" name="Group 6"/>
            <p:cNvGrpSpPr/>
            <p:nvPr/>
          </p:nvGrpSpPr>
          <p:grpSpPr>
            <a:xfrm>
              <a:off x="1517600" y="2272862"/>
              <a:ext cx="10862444" cy="4858253"/>
              <a:chOff x="1497722" y="2056695"/>
              <a:chExt cx="10862444" cy="4858253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1497722" y="3405513"/>
                <a:ext cx="10862444" cy="2536733"/>
              </a:xfrm>
              <a:prstGeom prst="cube">
                <a:avLst>
                  <a:gd name="adj" fmla="val 897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74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675" y="2056695"/>
                <a:ext cx="8477333" cy="4858253"/>
              </a:xfrm>
              <a:prstGeom prst="rect">
                <a:avLst/>
              </a:prstGeom>
              <a:scene3d>
                <a:camera prst="orthographicFront">
                  <a:rot lat="18071412" lon="3083636" rev="18801558"/>
                </a:camera>
                <a:lightRig rig="threePt" dir="t"/>
              </a:scene3d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4584" y="4920979"/>
              <a:ext cx="2003683" cy="522598"/>
            </a:xfrm>
            <a:prstGeom prst="rect">
              <a:avLst/>
            </a:prstGeom>
            <a:scene3d>
              <a:camera prst="orthographicFront">
                <a:rot lat="17688851" lon="3115458" rev="18624947"/>
              </a:camera>
              <a:lightRig rig="threePt" dir="t"/>
            </a:scene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9566" y="4368109"/>
              <a:ext cx="1691439" cy="1058641"/>
            </a:xfrm>
            <a:prstGeom prst="rect">
              <a:avLst/>
            </a:prstGeom>
            <a:scene3d>
              <a:camera prst="orthographicFront">
                <a:rot lat="17869862" lon="3567120" rev="18211867"/>
              </a:camera>
              <a:lightRig rig="threePt" dir="t"/>
            </a:scene3d>
          </p:spPr>
        </p:pic>
      </p:grpSp>
      <p:grpSp>
        <p:nvGrpSpPr>
          <p:cNvPr id="13" name="Group 12"/>
          <p:cNvGrpSpPr/>
          <p:nvPr/>
        </p:nvGrpSpPr>
        <p:grpSpPr>
          <a:xfrm>
            <a:off x="3850563" y="2110861"/>
            <a:ext cx="4916248" cy="1444580"/>
            <a:chOff x="2652280" y="1278903"/>
            <a:chExt cx="9113590" cy="3130836"/>
          </a:xfrm>
        </p:grpSpPr>
        <p:sp>
          <p:nvSpPr>
            <p:cNvPr id="15" name="Cube 14"/>
            <p:cNvSpPr/>
            <p:nvPr/>
          </p:nvSpPr>
          <p:spPr>
            <a:xfrm>
              <a:off x="2652280" y="1634855"/>
              <a:ext cx="9113590" cy="2756922"/>
            </a:xfrm>
            <a:prstGeom prst="cube">
              <a:avLst>
                <a:gd name="adj" fmla="val 89789"/>
              </a:avLst>
            </a:prstGeom>
            <a:solidFill>
              <a:schemeClr val="accent1">
                <a:alpha val="82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49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  <p:pic>
          <p:nvPicPr>
            <p:cNvPr id="17" name="Picture 2" descr=".png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04"/>
            <a:stretch/>
          </p:blipFill>
          <p:spPr bwMode="auto">
            <a:xfrm>
              <a:off x="3960560" y="1278903"/>
              <a:ext cx="6436892" cy="313083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19370699" lon="3588530" rev="1884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700" dirty="0"/>
              <a:t>AARC Blueprint Architecture &amp; </a:t>
            </a:r>
            <a:r>
              <a:rPr lang="en-US" sz="2700" dirty="0" err="1"/>
              <a:t>eduGAIN</a:t>
            </a:r>
            <a:endParaRPr lang="en-US" sz="2700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64864" y="5016131"/>
            <a:ext cx="555766" cy="20615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53587" y="457204"/>
            <a:ext cx="4818675" cy="2450651"/>
            <a:chOff x="6206317" y="1350729"/>
            <a:chExt cx="6354305" cy="3051453"/>
          </a:xfrm>
        </p:grpSpPr>
        <p:sp>
          <p:nvSpPr>
            <p:cNvPr id="22" name="Cube 21"/>
            <p:cNvSpPr/>
            <p:nvPr/>
          </p:nvSpPr>
          <p:spPr>
            <a:xfrm>
              <a:off x="6206317" y="2020269"/>
              <a:ext cx="6354305" cy="1952396"/>
            </a:xfrm>
            <a:prstGeom prst="cube">
              <a:avLst>
                <a:gd name="adj" fmla="val 89789"/>
              </a:avLst>
            </a:prstGeom>
            <a:solidFill>
              <a:schemeClr val="accent1">
                <a:alpha val="82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49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16843" y="1350729"/>
              <a:ext cx="4266249" cy="3051453"/>
            </a:xfrm>
            <a:prstGeom prst="rect">
              <a:avLst/>
            </a:prstGeom>
            <a:scene3d>
              <a:camera prst="orthographicFront">
                <a:rot lat="3600000" lon="0" rev="0"/>
              </a:camera>
              <a:lightRig rig="threePt" dir="t"/>
            </a:scene3d>
          </p:spPr>
        </p:pic>
      </p:grpSp>
      <p:sp>
        <p:nvSpPr>
          <p:cNvPr id="24" name="Text Placeholder 2"/>
          <p:cNvSpPr txBox="1">
            <a:spLocks/>
          </p:cNvSpPr>
          <p:nvPr/>
        </p:nvSpPr>
        <p:spPr>
          <a:xfrm>
            <a:off x="67309" y="1292663"/>
            <a:ext cx="4915958" cy="995007"/>
          </a:xfrm>
          <a:prstGeom prst="rect">
            <a:avLst/>
          </a:prstGeom>
        </p:spPr>
        <p:txBody>
          <a:bodyPr vert="horz" lIns="68564" tIns="68564" rIns="68564" bIns="68564" rtlCol="0" anchor="t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Char char="Ø"/>
            </a:pPr>
            <a:r>
              <a:rPr lang="en-US" sz="1800" b="1" dirty="0"/>
              <a:t>Research </a:t>
            </a:r>
            <a:r>
              <a:rPr lang="en-US" sz="1800" b="1"/>
              <a:t>&amp; e-Infrastructures</a:t>
            </a:r>
            <a:endParaRPr lang="en-US" sz="1800" dirty="0"/>
          </a:p>
          <a:p>
            <a:pPr lvl="1" fontAlgn="auto">
              <a:spcAft>
                <a:spcPts val="0"/>
              </a:spcAft>
            </a:pPr>
            <a:r>
              <a:rPr lang="en-US" sz="1500" dirty="0"/>
              <a:t>Implement the AARC blueprint</a:t>
            </a:r>
            <a:endParaRPr lang="en-US" dirty="0"/>
          </a:p>
          <a:p>
            <a:pPr fontAlgn="auto">
              <a:spcAft>
                <a:spcPts val="0"/>
              </a:spcAft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2513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scalable policy models in light of the Blueprint: </a:t>
            </a:r>
            <a:r>
              <a:rPr lang="en-US" dirty="0" err="1" smtClean="0"/>
              <a:t>Snctfi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8" y="2002035"/>
            <a:ext cx="3038627" cy="2486149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1141" y="4851262"/>
            <a:ext cx="2302646" cy="242372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algn="l"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F57A1E"/>
                </a:solidFill>
                <a:latin typeface="Calibri"/>
              </a:rPr>
              <a:t>Graphics inset: Ann Harding, SWITCH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7" y="1019913"/>
            <a:ext cx="1142048" cy="162209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65828"/>
              </p:ext>
            </p:extLst>
          </p:nvPr>
        </p:nvGraphicFramePr>
        <p:xfrm>
          <a:off x="6478995" y="3118652"/>
          <a:ext cx="2420077" cy="16154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20077"/>
              </a:tblGrid>
              <a:tr h="4038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C3959"/>
                          </a:solidFill>
                        </a:rPr>
                        <a:t>Many</a:t>
                      </a:r>
                      <a:r>
                        <a:rPr lang="en-US" sz="1800" baseline="0" dirty="0" smtClean="0">
                          <a:solidFill>
                            <a:srgbClr val="0C3959"/>
                          </a:solidFill>
                        </a:rPr>
                        <a:t> SPs are alike</a:t>
                      </a:r>
                      <a:endParaRPr lang="en-US" sz="1800" dirty="0">
                        <a:solidFill>
                          <a:srgbClr val="0C3959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211580">
                <a:tc>
                  <a:txBody>
                    <a:bodyPr/>
                    <a:lstStyle/>
                    <a:p>
                      <a:r>
                        <a:rPr lang="en-US" sz="1500" i="1" dirty="0" smtClean="0">
                          <a:solidFill>
                            <a:srgbClr val="0C3959"/>
                          </a:solidFill>
                        </a:rPr>
                        <a:t>Policy</a:t>
                      </a:r>
                      <a:r>
                        <a:rPr lang="en-US" sz="1500" i="1" baseline="0" dirty="0" smtClean="0">
                          <a:solidFill>
                            <a:srgbClr val="0C3959"/>
                          </a:solidFill>
                        </a:rPr>
                        <a:t> frameworks for collective service providers</a:t>
                      </a:r>
                      <a:br>
                        <a:rPr lang="en-US" sz="1500" i="1" baseline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1500" b="1" i="1" baseline="0" dirty="0" smtClean="0">
                          <a:solidFill>
                            <a:srgbClr val="0C3959"/>
                          </a:solidFill>
                        </a:rPr>
                        <a:t>Shared use of and collaboration on reputation services, together in FIM4R</a:t>
                      </a:r>
                      <a:endParaRPr lang="en-US" sz="1500" b="1" i="1" dirty="0">
                        <a:solidFill>
                          <a:srgbClr val="0C3959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37560" y="2002032"/>
            <a:ext cx="4312920" cy="623248"/>
          </a:xfrm>
          <a:prstGeom prst="rect">
            <a:avLst/>
          </a:prstGeom>
          <a:solidFill>
            <a:srgbClr val="FEEEE2"/>
          </a:solidFill>
        </p:spPr>
        <p:txBody>
          <a:bodyPr wrap="square" lIns="68574" tIns="34289" rIns="68574" bIns="34289">
            <a:spAutoFit/>
          </a:bodyPr>
          <a:lstStyle/>
          <a:p>
            <a:pPr algn="l"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C3959"/>
                </a:solidFill>
                <a:latin typeface="Calibri"/>
              </a:rPr>
              <a:t>evaluate with the SP-IdP-Proxies in pilots</a:t>
            </a:r>
            <a:r>
              <a:rPr lang="en-US" sz="1800" b="1" dirty="0">
                <a:solidFill>
                  <a:srgbClr val="0C3959"/>
                </a:solidFill>
                <a:latin typeface="Calibri"/>
              </a:rPr>
              <a:t/>
            </a:r>
            <a:br>
              <a:rPr lang="en-US" sz="1800" b="1" dirty="0">
                <a:solidFill>
                  <a:srgbClr val="0C3959"/>
                </a:solidFill>
                <a:latin typeface="Calibri"/>
              </a:rPr>
            </a:br>
            <a:r>
              <a:rPr lang="en-US" sz="1800" b="1" dirty="0">
                <a:solidFill>
                  <a:srgbClr val="0C3959"/>
                </a:solidFill>
                <a:latin typeface="Calibri"/>
              </a:rPr>
              <a:t>based on the Blueprint Architecture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2134" y="1404801"/>
            <a:ext cx="345188" cy="348130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043" y="1404804"/>
            <a:ext cx="7289838" cy="346249"/>
          </a:xfrm>
          <a:prstGeom prst="rect">
            <a:avLst/>
          </a:prstGeom>
          <a:solidFill>
            <a:srgbClr val="AFBEC9"/>
          </a:solidFill>
        </p:spPr>
        <p:txBody>
          <a:bodyPr wrap="square" lIns="68574" tIns="34289" rIns="68574" bIns="34289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l"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C3959"/>
                </a:solidFill>
                <a:latin typeface="Calibri"/>
              </a:rPr>
              <a:t>Develop framework recommendations for RIs for </a:t>
            </a:r>
            <a:r>
              <a:rPr lang="en-US" sz="1800" b="1" dirty="0">
                <a:solidFill>
                  <a:srgbClr val="0C3959"/>
                </a:solidFill>
                <a:latin typeface="Calibri"/>
              </a:rPr>
              <a:t>coherent policy sets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185" y="1369292"/>
            <a:ext cx="479134" cy="469359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l" defTabSz="685732" fontAlgn="auto"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solidFill>
                  <a:prstClr val="white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2600" dirty="0">
              <a:solidFill>
                <a:prstClr val="white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135" y="1026706"/>
            <a:ext cx="343323" cy="346249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042" y="1026706"/>
            <a:ext cx="7289838" cy="346249"/>
          </a:xfrm>
          <a:prstGeom prst="rect">
            <a:avLst/>
          </a:prstGeom>
          <a:solidFill>
            <a:srgbClr val="AFBEC9"/>
          </a:solidFill>
        </p:spPr>
        <p:txBody>
          <a:bodyPr wrap="square" lIns="68574" tIns="34289" rIns="68574" bIns="34289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l"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C3959"/>
                </a:solidFill>
                <a:latin typeface="Calibri"/>
              </a:rPr>
              <a:t>allow proxy operators to assert ‘trust marks’ based on known SP properties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185" y="991196"/>
            <a:ext cx="479134" cy="469359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l" defTabSz="685732" fontAlgn="auto"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solidFill>
                  <a:prstClr val="white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2600" dirty="0">
              <a:solidFill>
                <a:prstClr val="white"/>
              </a:solidFill>
              <a:latin typeface="Wingdings" panose="05000000000000000000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37562" y="2729298"/>
            <a:ext cx="2867931" cy="623248"/>
          </a:xfrm>
          <a:prstGeom prst="rect">
            <a:avLst/>
          </a:prstGeom>
          <a:solidFill>
            <a:srgbClr val="FEEEE2"/>
          </a:solidFill>
        </p:spPr>
        <p:txBody>
          <a:bodyPr wrap="square" lIns="68574" tIns="34289" rIns="68574" bIns="34289">
            <a:spAutoFit/>
          </a:bodyPr>
          <a:lstStyle/>
          <a:p>
            <a:pPr algn="l"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C3959"/>
                </a:solidFill>
                <a:latin typeface="Calibri"/>
              </a:rPr>
              <a:t>Collaborate in </a:t>
            </a:r>
            <a:r>
              <a:rPr lang="en-US" sz="1800" b="1" dirty="0">
                <a:solidFill>
                  <a:srgbClr val="0C3959"/>
                </a:solidFill>
                <a:latin typeface="Calibri"/>
              </a:rPr>
              <a:t>WISE, IGTF &amp;</a:t>
            </a:r>
            <a:br>
              <a:rPr lang="en-US" sz="1800" b="1" dirty="0">
                <a:solidFill>
                  <a:srgbClr val="0C3959"/>
                </a:solidFill>
                <a:latin typeface="Calibri"/>
              </a:rPr>
            </a:br>
            <a:r>
              <a:rPr lang="en-US" sz="1800" b="1" dirty="0">
                <a:solidFill>
                  <a:srgbClr val="0C3959"/>
                </a:solidFill>
                <a:latin typeface="Calibri"/>
              </a:rPr>
              <a:t>FIM4R</a:t>
            </a:r>
            <a:r>
              <a:rPr lang="en-US" sz="1800" dirty="0">
                <a:solidFill>
                  <a:srgbClr val="0C3959"/>
                </a:solidFill>
                <a:latin typeface="Calibri"/>
              </a:rPr>
              <a:t> to get endorsement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13092" y="3835573"/>
            <a:ext cx="2867931" cy="900247"/>
          </a:xfrm>
          <a:prstGeom prst="rect">
            <a:avLst/>
          </a:prstGeom>
          <a:solidFill>
            <a:srgbClr val="FEEEE2"/>
          </a:solidFill>
        </p:spPr>
        <p:txBody>
          <a:bodyPr wrap="square" lIns="68574" tIns="34289" rIns="68574" bIns="34289">
            <a:spAutoFit/>
          </a:bodyPr>
          <a:lstStyle/>
          <a:p>
            <a:pPr algn="l"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C3959"/>
                </a:solidFill>
                <a:latin typeface="Calibri"/>
              </a:rPr>
              <a:t>Complementary work:</a:t>
            </a:r>
            <a:br>
              <a:rPr lang="en-US" sz="1800" i="1" dirty="0">
                <a:solidFill>
                  <a:srgbClr val="0C3959"/>
                </a:solidFill>
                <a:latin typeface="Calibri"/>
              </a:rPr>
            </a:br>
            <a:r>
              <a:rPr lang="en-US" sz="1800" i="1" dirty="0">
                <a:solidFill>
                  <a:srgbClr val="0C3959"/>
                </a:solidFill>
                <a:latin typeface="Calibri"/>
              </a:rPr>
              <a:t>Accounting Data Exchange Protection for Infrastructures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4089" y="4851262"/>
            <a:ext cx="4933127" cy="242372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algn="l"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 err="1">
                <a:solidFill>
                  <a:srgbClr val="0C3959"/>
                </a:solidFill>
                <a:latin typeface="Calibri"/>
              </a:rPr>
              <a:t>Proxying</a:t>
            </a:r>
            <a:r>
              <a:rPr lang="en-US" sz="1100" i="1" dirty="0">
                <a:solidFill>
                  <a:srgbClr val="0C3959"/>
                </a:solidFill>
                <a:latin typeface="Calibri"/>
              </a:rPr>
              <a:t> IdPs to SPs is part of the BPA, with e.g. the </a:t>
            </a:r>
            <a:r>
              <a:rPr lang="en-US" sz="1100" i="1" dirty="0" err="1">
                <a:solidFill>
                  <a:srgbClr val="0C3959"/>
                </a:solidFill>
                <a:latin typeface="Calibri"/>
              </a:rPr>
              <a:t>RCauth</a:t>
            </a:r>
            <a:r>
              <a:rPr lang="en-US" sz="1100" i="1" dirty="0">
                <a:solidFill>
                  <a:srgbClr val="0C3959"/>
                </a:solidFill>
                <a:latin typeface="Calibri"/>
              </a:rPr>
              <a:t> CPS as policy example </a:t>
            </a:r>
          </a:p>
        </p:txBody>
      </p:sp>
    </p:spTree>
    <p:extLst>
      <p:ext uri="{BB962C8B-B14F-4D97-AF65-F5344CB8AC3E}">
        <p14:creationId xmlns:p14="http://schemas.microsoft.com/office/powerpoint/2010/main" val="70581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38" y="2575324"/>
            <a:ext cx="3573065" cy="256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F57B20"/>
                </a:solidFill>
              </a:rPr>
              <a:t>Reflected in updated AARC2 structure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Operational security capabilities and Incident response in federations – beyond Sirtfi v1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Service-centric policies</a:t>
            </a:r>
            <a:r>
              <a:rPr lang="en-US" dirty="0" smtClean="0"/>
              <a:t>: traceability &amp; accounting, privacy, gateway operations &amp; proxies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e-Researcher-centric policies</a:t>
            </a:r>
            <a:r>
              <a:rPr lang="en-US" dirty="0" smtClean="0"/>
              <a:t>: alignment of AUPs and templates, </a:t>
            </a:r>
            <a:br>
              <a:rPr lang="en-US" dirty="0" smtClean="0"/>
            </a:br>
            <a:r>
              <a:rPr lang="en-US" dirty="0" smtClean="0"/>
              <a:t>authentication assurance, community attribute management models </a:t>
            </a:r>
            <a:br>
              <a:rPr lang="en-US" dirty="0" smtClean="0"/>
            </a:br>
            <a:r>
              <a:rPr lang="en-US" dirty="0" smtClean="0"/>
              <a:t>and provisioning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Policy Engagement and Coordination: </a:t>
            </a:r>
            <a:br>
              <a:rPr lang="en-US" dirty="0" smtClean="0"/>
            </a:br>
            <a:r>
              <a:rPr lang="en-US" dirty="0" smtClean="0"/>
              <a:t>contributes to Community Engagement, provision of </a:t>
            </a:r>
            <a:br>
              <a:rPr lang="en-US" dirty="0" smtClean="0"/>
            </a:br>
            <a:r>
              <a:rPr lang="en-US" dirty="0" smtClean="0"/>
              <a:t>policy expertise to the Competence Centre, promotion of </a:t>
            </a:r>
            <a:br>
              <a:rPr lang="en-US" dirty="0" smtClean="0"/>
            </a:br>
            <a:r>
              <a:rPr lang="en-US" dirty="0" smtClean="0"/>
              <a:t>best practices globally (WISE, FIM4R, IGTF, REFEDS),</a:t>
            </a:r>
            <a:br>
              <a:rPr lang="en-US" dirty="0" smtClean="0"/>
            </a:br>
            <a:r>
              <a:rPr lang="en-US" dirty="0" smtClean="0"/>
              <a:t>easing </a:t>
            </a:r>
            <a:r>
              <a:rPr lang="en-US" b="1" dirty="0" smtClean="0"/>
              <a:t>end-to-end coordination </a:t>
            </a:r>
            <a:r>
              <a:rPr lang="en-US" dirty="0" smtClean="0"/>
              <a:t>across the chain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Structuring the </a:t>
            </a:r>
            <a:r>
              <a:rPr lang="en-US" b="1" dirty="0" smtClean="0"/>
              <a:t>exchange of information </a:t>
            </a:r>
            <a:r>
              <a:rPr lang="en-US" dirty="0" smtClean="0"/>
              <a:t>amongst SP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policy </a:t>
            </a:r>
            <a:r>
              <a:rPr lang="en-US" dirty="0" err="1" smtClean="0"/>
              <a:t>harmonisation</a:t>
            </a:r>
            <a:r>
              <a:rPr lang="en-US" dirty="0" smtClean="0"/>
              <a:t> and development in AARC2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2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6359" y="4804527"/>
            <a:ext cx="555766" cy="206155"/>
          </a:xfrm>
          <a:prstGeom prst="rect">
            <a:avLst/>
          </a:prstGeom>
        </p:spPr>
        <p:txBody>
          <a:bodyPr lIns="68576" tIns="34289" rIns="68576" bIns="34289"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Sirtfi and R&amp;E federation assurance</a:t>
            </a:r>
            <a:endParaRPr lang="en-US" dirty="0">
              <a:solidFill>
                <a:srgbClr val="F6791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57777" y="1406054"/>
            <a:ext cx="4879898" cy="1948554"/>
            <a:chOff x="5463008" y="2297129"/>
            <a:chExt cx="6519884" cy="2734751"/>
          </a:xfrm>
        </p:grpSpPr>
        <p:sp>
          <p:nvSpPr>
            <p:cNvPr id="6" name="TextBox 5"/>
            <p:cNvSpPr txBox="1"/>
            <p:nvPr/>
          </p:nvSpPr>
          <p:spPr>
            <a:xfrm>
              <a:off x="10080913" y="4016780"/>
              <a:ext cx="884943" cy="1015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0" dirty="0">
                  <a:solidFill>
                    <a:srgbClr val="003959"/>
                  </a:solidFill>
                  <a:latin typeface="FontAwesome"/>
                  <a:cs typeface="FontAwesome"/>
                </a:rPr>
                <a:t></a:t>
              </a:r>
            </a:p>
          </p:txBody>
        </p:sp>
        <p:sp>
          <p:nvSpPr>
            <p:cNvPr id="7" name="Cloud Callout 6"/>
            <p:cNvSpPr/>
            <p:nvPr/>
          </p:nvSpPr>
          <p:spPr>
            <a:xfrm>
              <a:off x="10728653" y="3208137"/>
              <a:ext cx="1254239" cy="1024092"/>
            </a:xfrm>
            <a:prstGeom prst="cloudCallout">
              <a:avLst>
                <a:gd name="adj1" fmla="val -41153"/>
                <a:gd name="adj2" fmla="val 63834"/>
              </a:avLst>
            </a:prstGeom>
            <a:noFill/>
            <a:ln>
              <a:solidFill>
                <a:srgbClr val="05304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All I need is one identity…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170093" y="3662585"/>
              <a:ext cx="2567455" cy="1351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Federation 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463008" y="2777240"/>
              <a:ext cx="2337470" cy="129498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800" dirty="0">
                  <a:solidFill>
                    <a:srgbClr val="003959"/>
                  </a:solidFill>
                </a:rPr>
                <a:t>Federation 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676680" y="2297129"/>
              <a:ext cx="2303625" cy="134254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800" dirty="0">
                  <a:solidFill>
                    <a:srgbClr val="003959"/>
                  </a:solidFill>
                </a:rPr>
                <a:t>Federation 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842333" y="3020821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9261741" y="2408565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243166" y="3311968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449756" y="4324603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8858571" y="282480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9147537" y="4083220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653604" y="327980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9957634" y="310449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9126754" y="3161311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708636" y="3832584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687276" y="2724821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8542291" y="4215368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755442" y="3589458"/>
              <a:ext cx="578531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8177913" y="3700895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0378815" y="2774584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6" name="Cloud 25"/>
            <p:cNvSpPr/>
            <p:nvPr/>
          </p:nvSpPr>
          <p:spPr>
            <a:xfrm>
              <a:off x="6378150" y="2774604"/>
              <a:ext cx="3482453" cy="1542965"/>
            </a:xfrm>
            <a:prstGeom prst="cloud">
              <a:avLst/>
            </a:prstGeom>
            <a:solidFill>
              <a:schemeClr val="accent2">
                <a:lumMod val="40000"/>
                <a:lumOff val="60000"/>
                <a:alpha val="47000"/>
              </a:schemeClr>
            </a:solidFill>
            <a:ln>
              <a:solidFill>
                <a:srgbClr val="00395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3959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1324" y="3357050"/>
              <a:ext cx="1042957" cy="229451"/>
            </a:xfrm>
            <a:prstGeom prst="rect">
              <a:avLst/>
            </a:prstGeom>
          </p:spPr>
        </p:pic>
      </p:grp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333377" y="3903109"/>
            <a:ext cx="8181975" cy="729623"/>
          </a:xfrm>
          <a:solidFill>
            <a:srgbClr val="ED7D3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Clearly an inviting vector of attack</a:t>
            </a:r>
            <a:r>
              <a:rPr lang="is-IS" sz="2400" dirty="0">
                <a:solidFill>
                  <a:schemeClr val="bg1"/>
                </a:solidFill>
              </a:rPr>
              <a:t>… </a:t>
            </a:r>
            <a:r>
              <a:rPr lang="en-US" sz="2400" dirty="0">
                <a:solidFill>
                  <a:schemeClr val="bg1"/>
                </a:solidFill>
              </a:rPr>
              <a:t>luckily, this was noticed several years ago!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2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8698" b="-8698"/>
          <a:stretch>
            <a:fillRect/>
          </a:stretch>
        </p:blipFill>
        <p:spPr>
          <a:xfrm>
            <a:off x="1269912" y="1062769"/>
            <a:ext cx="6425296" cy="371105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6359" y="4804527"/>
            <a:ext cx="555766" cy="206155"/>
          </a:xfrm>
          <a:prstGeom prst="rect">
            <a:avLst/>
          </a:prstGeom>
        </p:spPr>
        <p:txBody>
          <a:bodyPr lIns="68576" tIns="34289" rIns="68576" bIns="34289"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out more on Sirtfi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9771" y="2057453"/>
            <a:ext cx="2991032" cy="315471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https://refeds.org/sirtfi </a:t>
            </a:r>
          </a:p>
        </p:txBody>
      </p:sp>
    </p:spTree>
    <p:extLst>
      <p:ext uri="{BB962C8B-B14F-4D97-AF65-F5344CB8AC3E}">
        <p14:creationId xmlns:p14="http://schemas.microsoft.com/office/powerpoint/2010/main" val="46568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R&amp;E developments on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REFEDS Assurance WG</a:t>
            </a:r>
          </a:p>
          <a:p>
            <a:pPr lvl="1"/>
            <a:r>
              <a:rPr lang="en-US" dirty="0" smtClean="0"/>
              <a:t>Baseline comes out of Mikael’s AARC work</a:t>
            </a:r>
            <a:br>
              <a:rPr lang="en-US" dirty="0" smtClean="0"/>
            </a:br>
            <a:r>
              <a:rPr lang="en-US" b="1" dirty="0" smtClean="0"/>
              <a:t>https</a:t>
            </a:r>
            <a:r>
              <a:rPr lang="en-US" b="1" dirty="0"/>
              <a:t>://</a:t>
            </a:r>
            <a:r>
              <a:rPr lang="en-US" b="1" dirty="0" smtClean="0"/>
              <a:t>docs.google.com/document/d/15v65wJvRwTSQKViep_gGuEvxLl3UJbaOX5o9eLtsyBI</a:t>
            </a:r>
          </a:p>
          <a:p>
            <a:pPr lvl="1"/>
            <a:r>
              <a:rPr lang="en-US" dirty="0" smtClean="0"/>
              <a:t>beyond the baseline: “</a:t>
            </a:r>
            <a:r>
              <a:rPr lang="en-US" dirty="0" err="1" smtClean="0"/>
              <a:t>Cappucino</a:t>
            </a:r>
            <a:r>
              <a:rPr lang="en-US" dirty="0" smtClean="0"/>
              <a:t>” (BIRCH), “Espresso” (EIDAS substantial, KI </a:t>
            </a:r>
            <a:r>
              <a:rPr lang="en-US" dirty="0" err="1" smtClean="0"/>
              <a:t>LoA</a:t>
            </a:r>
            <a:r>
              <a:rPr lang="en-US" dirty="0" smtClean="0"/>
              <a:t> 3)</a:t>
            </a:r>
          </a:p>
          <a:p>
            <a:r>
              <a:rPr lang="en-US" dirty="0" smtClean="0"/>
              <a:t>EGI ad-hoc assurance evolution</a:t>
            </a:r>
          </a:p>
          <a:p>
            <a:pPr lvl="1"/>
            <a:r>
              <a:rPr lang="en-US" dirty="0" smtClean="0"/>
              <a:t>Use cases identified for several levels – needs alignment</a:t>
            </a:r>
          </a:p>
          <a:p>
            <a:pPr lvl="1"/>
            <a:r>
              <a:rPr lang="en-US" dirty="0" smtClean="0"/>
              <a:t>There is a noted difference between ‘open guest IdPs’ and controlled university IdPs, but these cannot be identified now</a:t>
            </a:r>
          </a:p>
          <a:p>
            <a:pPr lvl="1"/>
            <a:r>
              <a:rPr lang="en-US" dirty="0" smtClean="0"/>
              <a:t>UKAMS publishes </a:t>
            </a:r>
            <a:r>
              <a:rPr lang="en-US" dirty="0" err="1" smtClean="0"/>
              <a:t>UnitedID</a:t>
            </a:r>
            <a:r>
              <a:rPr lang="en-US" dirty="0" smtClean="0"/>
              <a:t> to </a:t>
            </a:r>
            <a:r>
              <a:rPr lang="en-US" dirty="0" err="1" smtClean="0"/>
              <a:t>edugain</a:t>
            </a:r>
            <a:r>
              <a:rPr lang="en-US" dirty="0" smtClean="0"/>
              <a:t>: ‘</a:t>
            </a:r>
            <a:r>
              <a:rPr lang="en-US" dirty="0" err="1" smtClean="0"/>
              <a:t>edugain</a:t>
            </a:r>
            <a:r>
              <a:rPr lang="en-US" dirty="0" smtClean="0"/>
              <a:t>’ is not enough</a:t>
            </a:r>
          </a:p>
          <a:p>
            <a:pPr lvl="1"/>
            <a:r>
              <a:rPr lang="en-US" dirty="0" smtClean="0"/>
              <a:t>But hardly any need for &gt;&gt;BIRCH </a:t>
            </a:r>
            <a:r>
              <a:rPr lang="en-US" dirty="0" err="1" smtClean="0"/>
              <a:t>LoA</a:t>
            </a:r>
            <a:r>
              <a:rPr lang="en-US" dirty="0" smtClean="0"/>
              <a:t> (only some biomed cases)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Video-supported vetting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“[</a:t>
            </a:r>
            <a:r>
              <a:rPr lang="en-GB" dirty="0"/>
              <a:t>Vetting] should be based on a face-to-face meeting and should be confirmed via photo-identification and/or similar valid official documents</a:t>
            </a:r>
            <a:r>
              <a:rPr lang="en-GB" dirty="0" smtClean="0"/>
              <a:t>.” </a:t>
            </a:r>
            <a:r>
              <a:rPr lang="en-GB" i="1" dirty="0" smtClean="0"/>
              <a:t>(BIRCH and CEDAR APs)</a:t>
            </a:r>
          </a:p>
          <a:p>
            <a:pPr marL="0" indent="0">
              <a:buNone/>
            </a:pPr>
            <a:endParaRPr lang="en-GB" i="1" dirty="0" smtClean="0"/>
          </a:p>
          <a:p>
            <a:pPr>
              <a:defRPr/>
            </a:pPr>
            <a:r>
              <a:rPr lang="en-US" sz="1800" dirty="0"/>
              <a:t>Many support explicit F2F only, yet designate RAs in different ways</a:t>
            </a:r>
          </a:p>
          <a:p>
            <a:pPr>
              <a:defRPr/>
            </a:pPr>
            <a:r>
              <a:rPr lang="en-US" sz="1800" dirty="0"/>
              <a:t>Video-supported and notary-public postal mail &amp; video: BR, TR</a:t>
            </a:r>
          </a:p>
          <a:p>
            <a:pPr>
              <a:defRPr/>
            </a:pPr>
            <a:r>
              <a:rPr lang="en-US" sz="1800" dirty="0"/>
              <a:t>Government records: some TCS subscribers (universities with access to these databases)</a:t>
            </a:r>
          </a:p>
          <a:p>
            <a:pPr>
              <a:defRPr/>
            </a:pPr>
            <a:r>
              <a:rPr lang="en-US" sz="1800" dirty="0" err="1"/>
              <a:t>Kantara</a:t>
            </a:r>
            <a:r>
              <a:rPr lang="en-US" sz="1800" dirty="0"/>
              <a:t> </a:t>
            </a:r>
            <a:r>
              <a:rPr lang="en-US" sz="1800" dirty="0" err="1"/>
              <a:t>LoA</a:t>
            </a:r>
            <a:r>
              <a:rPr lang="en-US" sz="1800" dirty="0"/>
              <a:t> 2: some TCS countries (SE) for some of their applicants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“The aim should be to stay within the 'bandwidth of trust' described in the current text: between the (possibly worthless) notary-public attestations, and the more trusted real in-person hand-shake vetting.”</a:t>
            </a:r>
          </a:p>
          <a:p>
            <a:pPr marL="0" indent="0">
              <a:buNone/>
            </a:pPr>
            <a:r>
              <a:rPr lang="en-US" sz="1800" dirty="0"/>
              <a:t>“If appropriate compensatory controls are in place and we can protect same-person continuity (non-reassignment) as well as traceability, it should be viable. Compensatory controls have some 'hard' requirements in the model process described in the Wiki:”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b="1" dirty="0">
                <a:solidFill>
                  <a:srgbClr val="990000"/>
                </a:solidFill>
              </a:rPr>
              <a:t>http://wiki.eugridpma.org/Main/VettingModelGuidelines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It is important that this be described and reviewed in each case, so the proposal is that "The following is also considered to be an acceptable process for implementing method 2 - if so acceptably documented in the CP/CPS and endorsed by the accrediting PMA”</a:t>
            </a:r>
          </a:p>
        </p:txBody>
      </p:sp>
    </p:spTree>
    <p:extLst>
      <p:ext uri="{BB962C8B-B14F-4D97-AF65-F5344CB8AC3E}">
        <p14:creationId xmlns:p14="http://schemas.microsoft.com/office/powerpoint/2010/main" val="38419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EUGridPMA</a:t>
            </a:r>
            <a:r>
              <a:rPr lang="en-GB" dirty="0" smtClean="0"/>
              <a:t> Topics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/>
              <a:t>EUGridPMA (membership) status</a:t>
            </a:r>
          </a:p>
          <a:p>
            <a:pPr lvl="1">
              <a:defRPr/>
            </a:pPr>
            <a:r>
              <a:rPr lang="en-US" sz="1400" dirty="0"/>
              <a:t>New CAs: RCauth.eu/AARC CILogon-like TTS; </a:t>
            </a:r>
            <a:r>
              <a:rPr lang="en-US" sz="1400" dirty="0" err="1"/>
              <a:t>DarkMatter</a:t>
            </a:r>
            <a:endParaRPr lang="en-US" sz="1400" dirty="0"/>
          </a:p>
          <a:p>
            <a:pPr lvl="1">
              <a:defRPr/>
            </a:pPr>
            <a:r>
              <a:rPr lang="en-US" sz="1400" dirty="0"/>
              <a:t>AARC </a:t>
            </a:r>
            <a:endParaRPr lang="en-US" dirty="0"/>
          </a:p>
          <a:p>
            <a:pPr>
              <a:defRPr/>
            </a:pPr>
            <a:r>
              <a:rPr lang="en-US" sz="1800" dirty="0"/>
              <a:t>IGTF-to-eduGAIN bridge</a:t>
            </a:r>
          </a:p>
          <a:p>
            <a:pPr>
              <a:defRPr/>
            </a:pPr>
            <a:r>
              <a:rPr lang="en-US" sz="1800" dirty="0"/>
              <a:t>Related </a:t>
            </a:r>
            <a:r>
              <a:rPr lang="en-US" sz="1800" dirty="0"/>
              <a:t>activities: Sirtfi, </a:t>
            </a:r>
            <a:r>
              <a:rPr lang="en-US" sz="1800" dirty="0" err="1"/>
              <a:t>Snctfi</a:t>
            </a:r>
            <a:r>
              <a:rPr lang="en-US" sz="1800" dirty="0"/>
              <a:t>, REFEDS Assurance WG, and AARC2</a:t>
            </a:r>
          </a:p>
          <a:p>
            <a:pPr>
              <a:defRPr/>
            </a:pPr>
            <a:r>
              <a:rPr lang="en-US" sz="1800" dirty="0"/>
              <a:t>Model implementations for video-supported vetting</a:t>
            </a:r>
          </a:p>
          <a:p>
            <a:pPr>
              <a:defRPr/>
            </a:pPr>
            <a:r>
              <a:rPr lang="en-US" sz="1800" dirty="0"/>
              <a:t>GFD.225 </a:t>
            </a:r>
            <a:r>
              <a:rPr lang="en-US" sz="1800" dirty="0"/>
              <a:t>Certificate Profile completed</a:t>
            </a:r>
          </a:p>
          <a:p>
            <a:pPr>
              <a:defRPr/>
            </a:pPr>
            <a:r>
              <a:rPr lang="en-US" sz="1800" dirty="0"/>
              <a:t>IPv6, SHA-1 collisions</a:t>
            </a:r>
            <a:r>
              <a:rPr lang="en-US" sz="1800" dirty="0"/>
              <a:t>, CA web server freshness, </a:t>
            </a:r>
            <a:r>
              <a:rPr lang="en-US" sz="1800" dirty="0"/>
              <a:t>and more</a:t>
            </a:r>
          </a:p>
          <a:p>
            <a:pPr marL="0" indent="0">
              <a:buNone/>
              <a:defRPr/>
            </a:pPr>
            <a:endParaRPr lang="en-GB" sz="1800" b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GB" sz="1800" b="1" dirty="0">
                <a:solidFill>
                  <a:srgbClr val="990000"/>
                </a:solidFill>
              </a:rPr>
              <a:t>See also the EUGridPMA39 summary: </a:t>
            </a:r>
            <a:r>
              <a:rPr lang="en-GB" sz="1800" b="1" i="1" dirty="0">
                <a:solidFill>
                  <a:srgbClr val="990000"/>
                </a:solidFill>
              </a:rPr>
              <a:t>https://www.eugridpma.org/meetings/2017-01/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leads to mixed results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Realistic test by CESNET</a:t>
            </a:r>
            <a:br>
              <a:rPr lang="en-US" dirty="0" smtClean="0"/>
            </a:br>
            <a:r>
              <a:rPr lang="en-US" dirty="0" smtClean="0"/>
              <a:t>(who really wanted to use it)</a:t>
            </a:r>
            <a:br>
              <a:rPr lang="en-US" dirty="0" smtClean="0"/>
            </a:br>
            <a:r>
              <a:rPr lang="en-US" dirty="0" smtClean="0"/>
              <a:t>resulted in “unable to decide</a:t>
            </a:r>
            <a:br>
              <a:rPr lang="en-US" dirty="0" smtClean="0"/>
            </a:br>
            <a:r>
              <a:rPr lang="en-US" dirty="0" smtClean="0"/>
              <a:t>on validity” over skype</a:t>
            </a:r>
          </a:p>
          <a:p>
            <a:r>
              <a:rPr lang="en-US" dirty="0" smtClean="0"/>
              <a:t>Test by German bank (using</a:t>
            </a:r>
            <a:br>
              <a:rPr lang="en-US" dirty="0" smtClean="0"/>
            </a:br>
            <a:r>
              <a:rPr lang="en-US" dirty="0" smtClean="0"/>
              <a:t>trained </a:t>
            </a:r>
            <a:r>
              <a:rPr lang="en-US" dirty="0" err="1" smtClean="0"/>
              <a:t>verificators</a:t>
            </a:r>
            <a:r>
              <a:rPr lang="en-US" dirty="0" smtClean="0"/>
              <a:t> and with</a:t>
            </a:r>
            <a:br>
              <a:rPr lang="en-US" dirty="0" smtClean="0"/>
            </a:br>
            <a:r>
              <a:rPr lang="en-US" dirty="0" smtClean="0"/>
              <a:t>flashlight on smartphone) was</a:t>
            </a:r>
            <a:br>
              <a:rPr lang="en-US" dirty="0" smtClean="0"/>
            </a:br>
            <a:r>
              <a:rPr lang="en-US" dirty="0" smtClean="0"/>
              <a:t>successful</a:t>
            </a:r>
          </a:p>
          <a:p>
            <a:r>
              <a:rPr lang="en-US" dirty="0" smtClean="0"/>
              <a:t>Really depends on training,</a:t>
            </a:r>
            <a:br>
              <a:rPr lang="en-US" dirty="0" smtClean="0"/>
            </a:br>
            <a:r>
              <a:rPr lang="en-US" dirty="0" smtClean="0"/>
              <a:t>knowledge of valid documents, and some specific tests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1297" y="4462247"/>
            <a:ext cx="6676465" cy="46166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l"/>
            <a:r>
              <a:rPr lang="en-US" sz="1200" dirty="0"/>
              <a:t>For examples see also e.g.: National Document Fraud Unit, UK Home Office</a:t>
            </a:r>
            <a:br>
              <a:rPr lang="en-US" sz="1200" dirty="0"/>
            </a:br>
            <a:r>
              <a:rPr lang="en-US" sz="1200" i="1" dirty="0"/>
              <a:t>Guidance_on_examining_identity_documents_v._June_2016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89" y="945267"/>
            <a:ext cx="4045137" cy="271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40874" y="3657305"/>
            <a:ext cx="1672950" cy="20005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sz="700" dirty="0"/>
              <a:t>Photo Credit: </a:t>
            </a:r>
            <a:r>
              <a:rPr lang="en-US" sz="700" dirty="0" err="1"/>
              <a:t>Sonnenstaatland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32361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GFD.225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3794"/>
            <a:ext cx="8040688" cy="3876675"/>
          </a:xfrm>
        </p:spPr>
        <p:txBody>
          <a:bodyPr/>
          <a:lstStyle/>
          <a:p>
            <a:r>
              <a:rPr lang="en-US" dirty="0" smtClean="0"/>
              <a:t>Now done – Jens also picked the last nits: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published now: http</a:t>
            </a:r>
            <a:r>
              <a:rPr lang="en-US" dirty="0"/>
              <a:t>://</a:t>
            </a:r>
            <a:r>
              <a:rPr lang="en-US" dirty="0" smtClean="0"/>
              <a:t>www.ogf.org/documents/GFD.225.pdf</a:t>
            </a:r>
            <a:endParaRPr lang="en-US" dirty="0"/>
          </a:p>
          <a:p>
            <a:r>
              <a:rPr lang="en-US" dirty="0" smtClean="0"/>
              <a:t>Also there the reviews should probably check compliance</a:t>
            </a:r>
          </a:p>
          <a:p>
            <a:r>
              <a:rPr lang="en-US" dirty="0" smtClean="0"/>
              <a:t>Ursula </a:t>
            </a:r>
            <a:r>
              <a:rPr lang="en-US" dirty="0" err="1" smtClean="0"/>
              <a:t>Epting</a:t>
            </a:r>
            <a:r>
              <a:rPr lang="en-US" dirty="0" smtClean="0"/>
              <a:t> re-wrote the auditing spreadsheets </a:t>
            </a:r>
            <a:br>
              <a:rPr lang="en-US" dirty="0" smtClean="0"/>
            </a:br>
            <a:r>
              <a:rPr lang="en-US" i="1" dirty="0" smtClean="0"/>
              <a:t>see www.eugridpma.org/agenda/39/</a:t>
            </a:r>
          </a:p>
          <a:p>
            <a:r>
              <a:rPr lang="en-US" dirty="0" smtClean="0"/>
              <a:t>How to progress with future updates?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97" y="1309303"/>
            <a:ext cx="563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3287" y="4856567"/>
            <a:ext cx="4572000" cy="246221"/>
          </a:xfrm>
          <a:prstGeom prst="rect">
            <a:avLst/>
          </a:prstGeom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dirty="0">
                <a:solidFill>
                  <a:srgbClr val="003F5E"/>
                </a:solidFill>
              </a:rPr>
              <a:t>https://www.overleaf.com/646373kvfmwn</a:t>
            </a:r>
          </a:p>
        </p:txBody>
      </p:sp>
    </p:spTree>
    <p:extLst>
      <p:ext uri="{BB962C8B-B14F-4D97-AF65-F5344CB8AC3E}">
        <p14:creationId xmlns:p14="http://schemas.microsoft.com/office/powerpoint/2010/main" val="259223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IPv6 status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continuous v6 CRL monitor</a:t>
            </a:r>
            <a:br>
              <a:rPr lang="en-GB" dirty="0" smtClean="0"/>
            </a:br>
            <a:r>
              <a:rPr lang="en-GB" dirty="0" smtClean="0"/>
              <a:t>  </a:t>
            </a:r>
            <a:r>
              <a:rPr lang="en-GB" sz="1800" dirty="0">
                <a:solidFill>
                  <a:srgbClr val="990000"/>
                </a:solidFill>
              </a:rPr>
              <a:t>http://cvmfs-6.ndgf.org/ipv6/overview.php</a:t>
            </a:r>
            <a:br>
              <a:rPr lang="en-GB" sz="1800" dirty="0">
                <a:solidFill>
                  <a:srgbClr val="990000"/>
                </a:solidFill>
              </a:rPr>
            </a:br>
            <a:r>
              <a:rPr lang="en-GB" sz="1800" dirty="0"/>
              <a:t>  </a:t>
            </a:r>
            <a:endParaRPr lang="en-GB" dirty="0" smtClean="0"/>
          </a:p>
          <a:p>
            <a:r>
              <a:rPr lang="en-GB" dirty="0" smtClean="0"/>
              <a:t>41 CAs offer working v6 CRL (down from 43 in Oct 2016 </a:t>
            </a:r>
            <a:r>
              <a:rPr lang="en-GB" dirty="0" smtClean="0">
                <a:sym typeface="Wingdings" panose="05000000000000000000" pitchFamily="2" charset="2"/>
              </a:rPr>
              <a:t>)</a:t>
            </a:r>
            <a:endParaRPr lang="en-GB" dirty="0" smtClean="0"/>
          </a:p>
          <a:p>
            <a:pPr lvl="1"/>
            <a:r>
              <a:rPr lang="en-GB" dirty="0" smtClean="0"/>
              <a:t>but: also </a:t>
            </a:r>
            <a:r>
              <a:rPr lang="en-GB" dirty="0"/>
              <a:t>1</a:t>
            </a:r>
            <a:r>
              <a:rPr lang="en-GB" dirty="0" smtClean="0"/>
              <a:t>-2 CAs that give AAAA record but the GET fails …</a:t>
            </a:r>
          </a:p>
          <a:p>
            <a:pPr lvl="1"/>
            <a:r>
              <a:rPr lang="en-GB" dirty="0" smtClean="0"/>
              <a:t>Still 52 broken endpoints support only legacy IP</a:t>
            </a:r>
          </a:p>
          <a:p>
            <a:pPr lvl="1"/>
            <a:r>
              <a:rPr lang="en-GB" dirty="0" smtClean="0"/>
              <a:t>the </a:t>
            </a:r>
            <a:r>
              <a:rPr lang="en-GB" dirty="0" err="1" smtClean="0"/>
              <a:t>ClouldFlare</a:t>
            </a:r>
            <a:r>
              <a:rPr lang="en-GB" dirty="0" smtClean="0"/>
              <a:t> cache solution is trivial, so please either …</a:t>
            </a:r>
          </a:p>
          <a:p>
            <a:pPr lvl="1"/>
            <a:r>
              <a:rPr lang="en-GB" dirty="0" smtClean="0"/>
              <a:t>dl.igtf.net </a:t>
            </a:r>
            <a:r>
              <a:rPr lang="en-GB" i="1" dirty="0" smtClean="0"/>
              <a:t>can </a:t>
            </a:r>
            <a:r>
              <a:rPr lang="en-GB" dirty="0" smtClean="0"/>
              <a:t>act as v6 source-of-last-resort for RPs that need it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really: get rid of SHA-1 – it’s broken!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826" y="4377020"/>
            <a:ext cx="5738999" cy="4510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https://shattered.io/static/shattered.pdf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32" y="846511"/>
            <a:ext cx="6516781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2" y="1976721"/>
            <a:ext cx="2474259" cy="2246763"/>
          </a:xfrm>
          <a:prstGeom prst="rect">
            <a:avLst/>
          </a:prstGeom>
          <a:noFill/>
          <a:ln w="12700">
            <a:solidFill>
              <a:srgbClr val="990000"/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66"/>
                </a:solidFill>
              </a:rPr>
              <a:t>Do we </a:t>
            </a:r>
            <a:r>
              <a:rPr lang="en-US" b="1" i="1" dirty="0" smtClean="0">
                <a:solidFill>
                  <a:srgbClr val="000066"/>
                </a:solidFill>
              </a:rPr>
              <a:t>still</a:t>
            </a:r>
            <a:r>
              <a:rPr lang="en-US" b="1" dirty="0" smtClean="0">
                <a:solidFill>
                  <a:srgbClr val="000066"/>
                </a:solidFill>
              </a:rPr>
              <a:t> have SHA-1 EECs??</a:t>
            </a:r>
          </a:p>
          <a:p>
            <a:pPr algn="l"/>
            <a:endParaRPr lang="en-US" dirty="0">
              <a:solidFill>
                <a:srgbClr val="000066"/>
              </a:solidFill>
            </a:endParaRPr>
          </a:p>
          <a:p>
            <a:pPr marL="342875" indent="-342875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00"/>
                </a:solidFill>
              </a:rPr>
              <a:t>FNAL KCA</a:t>
            </a:r>
          </a:p>
          <a:p>
            <a:pPr marL="342875" indent="-342875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00"/>
                </a:solidFill>
              </a:rPr>
              <a:t>REUNA?</a:t>
            </a:r>
          </a:p>
          <a:p>
            <a:pPr marL="342875" indent="-342875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00"/>
                </a:solidFill>
              </a:rPr>
              <a:t>…?</a:t>
            </a:r>
          </a:p>
          <a:p>
            <a:pPr marL="342875" indent="-342875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8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CRL web server status – explain or fix!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party known and friendly to us surveyed </a:t>
            </a:r>
            <a:r>
              <a:rPr lang="en-US" dirty="0"/>
              <a:t>system status</a:t>
            </a:r>
            <a:br>
              <a:rPr lang="en-US" dirty="0"/>
            </a:br>
            <a:r>
              <a:rPr lang="en-US" dirty="0" smtClean="0">
                <a:solidFill>
                  <a:srgbClr val="990000"/>
                </a:solidFill>
              </a:rPr>
              <a:t>	</a:t>
            </a:r>
            <a:r>
              <a:rPr lang="en-US" i="1" dirty="0" smtClean="0">
                <a:solidFill>
                  <a:srgbClr val="990000"/>
                </a:solidFill>
              </a:rPr>
              <a:t>“Running </a:t>
            </a:r>
            <a:r>
              <a:rPr lang="en-US" i="1" dirty="0">
                <a:solidFill>
                  <a:srgbClr val="990000"/>
                </a:solidFill>
              </a:rPr>
              <a:t>critical infrastructure on software </a:t>
            </a:r>
            <a:r>
              <a:rPr lang="en-US" i="1" dirty="0" smtClean="0">
                <a:solidFill>
                  <a:srgbClr val="990000"/>
                </a:solidFill>
              </a:rPr>
              <a:t/>
            </a:r>
            <a:br>
              <a:rPr lang="en-US" i="1" dirty="0" smtClean="0">
                <a:solidFill>
                  <a:srgbClr val="990000"/>
                </a:solidFill>
              </a:rPr>
            </a:br>
            <a:r>
              <a:rPr lang="en-US" i="1" dirty="0" smtClean="0">
                <a:solidFill>
                  <a:srgbClr val="990000"/>
                </a:solidFill>
              </a:rPr>
              <a:t>	 that </a:t>
            </a:r>
            <a:r>
              <a:rPr lang="en-US" i="1" dirty="0">
                <a:solidFill>
                  <a:srgbClr val="990000"/>
                </a:solidFill>
              </a:rPr>
              <a:t>is 13 years old is just not funny</a:t>
            </a:r>
            <a:r>
              <a:rPr lang="en-US" i="1" dirty="0" smtClean="0">
                <a:solidFill>
                  <a:srgbClr val="990000"/>
                </a:solidFill>
              </a:rPr>
              <a:t>.”</a:t>
            </a:r>
          </a:p>
          <a:p>
            <a:r>
              <a:rPr lang="en-US" dirty="0" smtClean="0"/>
              <a:t>EUGridPMA sent notices to its own authorities, and trigger the IGTF RAT process (but that’s really quiet – why?)</a:t>
            </a:r>
          </a:p>
          <a:p>
            <a:pPr marL="0" indent="0">
              <a:buNone/>
            </a:pPr>
            <a:r>
              <a:rPr lang="en-US" dirty="0" smtClean="0"/>
              <a:t>Pending for TAGPMA:</a:t>
            </a:r>
          </a:p>
          <a:p>
            <a:r>
              <a:rPr lang="en-US" dirty="0" err="1" smtClean="0"/>
              <a:t>LACGridCA</a:t>
            </a:r>
            <a:r>
              <a:rPr lang="en-US" dirty="0" smtClean="0"/>
              <a:t>, Apache/2.2.3 </a:t>
            </a:r>
            <a:r>
              <a:rPr lang="en-US" dirty="0"/>
              <a:t>(CentOS)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dirty="0"/>
              <a:t>Centos/SL </a:t>
            </a:r>
            <a:r>
              <a:rPr lang="en-US" dirty="0" smtClean="0"/>
              <a:t>5</a:t>
            </a:r>
          </a:p>
          <a:p>
            <a:r>
              <a:rPr lang="en-US" dirty="0"/>
              <a:t>REUNA-ca, </a:t>
            </a:r>
            <a:r>
              <a:rPr lang="en-US" dirty="0" smtClean="0"/>
              <a:t>Apache/2.0.53 </a:t>
            </a:r>
            <a:r>
              <a:rPr lang="en-US" dirty="0"/>
              <a:t>(Fedora)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dirty="0"/>
              <a:t>Fedora Core 3 (2004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UNAMgrid</a:t>
            </a:r>
            <a:r>
              <a:rPr lang="en-US" dirty="0"/>
              <a:t>-ca, Apache-Coyote/1.1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dirty="0"/>
              <a:t>Fedora 4 (2005) (Tomcat 5.0.x)</a:t>
            </a:r>
          </a:p>
        </p:txBody>
      </p:sp>
    </p:spTree>
    <p:extLst>
      <p:ext uri="{BB962C8B-B14F-4D97-AF65-F5344CB8AC3E}">
        <p14:creationId xmlns:p14="http://schemas.microsoft.com/office/powerpoint/2010/main" val="118983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Upcoming meetings</a:t>
            </a:r>
            <a:endParaRPr lang="en-GB" dirty="0"/>
          </a:p>
        </p:txBody>
      </p:sp>
      <p:sp>
        <p:nvSpPr>
          <p:cNvPr id="3481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more details,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see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www.eugridpma.org/meetings/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but meanwhile: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Upcoming events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838199" y="996556"/>
            <a:ext cx="8231841" cy="3556397"/>
          </a:xfrm>
        </p:spPr>
        <p:txBody>
          <a:bodyPr/>
          <a:lstStyle/>
          <a:p>
            <a:pPr marL="0" indent="0">
              <a:buNone/>
            </a:pPr>
            <a:endParaRPr lang="en-GB" altLang="en-US" i="1" dirty="0" smtClean="0"/>
          </a:p>
          <a:p>
            <a:pPr marL="0" indent="0">
              <a:buNone/>
            </a:pPr>
            <a:r>
              <a:rPr lang="en-GB" altLang="en-US" b="1" dirty="0" smtClean="0">
                <a:solidFill>
                  <a:srgbClr val="990000"/>
                </a:solidFill>
              </a:rPr>
              <a:t>EUGridPMA 40, Ljubljana	May 22 – 24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  <a:p>
            <a:pPr marL="0" indent="0">
              <a:buNone/>
            </a:pPr>
            <a:r>
              <a:rPr lang="en-GB" altLang="en-US" dirty="0" smtClean="0"/>
              <a:t>TNC2017, Linz, AT		May 29 – June 2 (REFEDS: Monday!)</a:t>
            </a:r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r>
              <a:rPr lang="en-GB" altLang="en-US" dirty="0" smtClean="0"/>
              <a:t>EUGridPMA41			September 2017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 smtClean="0"/>
              <a:t>APGridPMA Spring meeting	March 19, 2018</a:t>
            </a:r>
            <a:endParaRPr lang="en-GB" altLang="en-US" dirty="0"/>
          </a:p>
          <a:p>
            <a:pPr marL="0" indent="0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56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Home\davidg\EUGridPMA\Presentations\images\map-pma-emea-afr-g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66" y="1309881"/>
            <a:ext cx="5779546" cy="38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/>
              <a:t>Geographical coverage of the EUGridPMA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12754" y="740569"/>
            <a:ext cx="8424863" cy="35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4" tIns="46797" rIns="89994" bIns="46797"/>
          <a:lstStyle/>
          <a:p>
            <a:pPr marL="342875" indent="-342875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26 of 28 EU member states (all except LU, MT)</a:t>
            </a:r>
          </a:p>
          <a:p>
            <a:pPr marL="342875" indent="-342875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+ AE, AM, CH, DZ, EG, GE, IR, IS, </a:t>
            </a:r>
            <a:r>
              <a:rPr lang="en-US" sz="1800" strike="sngStrike" dirty="0">
                <a:solidFill>
                  <a:srgbClr val="008000"/>
                </a:solidFill>
                <a:latin typeface="Lucida Sans" pitchFamily="34" charset="0"/>
              </a:rPr>
              <a:t>JO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MA, MD, ME, MK, NO, KE, PK, RS, 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RU, </a:t>
            </a:r>
            <a:r>
              <a:rPr lang="en-US" sz="1800" strike="sngStrike" dirty="0">
                <a:solidFill>
                  <a:srgbClr val="008000"/>
                </a:solidFill>
                <a:latin typeface="Lucida Sans" pitchFamily="34" charset="0"/>
              </a:rPr>
              <a:t>SY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TR, UA, 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CERN (</a:t>
            </a:r>
            <a:r>
              <a:rPr lang="en-US" sz="1800" dirty="0" err="1">
                <a:solidFill>
                  <a:srgbClr val="008000"/>
                </a:solidFill>
                <a:latin typeface="Lucida Sans" pitchFamily="34" charset="0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),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TCS (EU),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RCauth.eu (EU/NL),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QV (BM)</a:t>
            </a:r>
            <a:endParaRPr lang="en-US" sz="18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875" indent="-342875" algn="l">
              <a:spcBef>
                <a:spcPct val="20000"/>
              </a:spcBef>
            </a:pPr>
            <a:endParaRPr lang="en-US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6710083" y="4398172"/>
            <a:ext cx="2276756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marL="342875" indent="-342875" algn="l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66"/>
                </a:solidFill>
                <a:latin typeface="Lucida Sans" pitchFamily="34" charset="0"/>
              </a:rPr>
              <a:t>In progress</a:t>
            </a:r>
            <a:endParaRPr lang="en-US" b="1" dirty="0">
              <a:solidFill>
                <a:srgbClr val="000066"/>
              </a:solidFill>
              <a:latin typeface="Lucida Sans" pitchFamily="34" charset="0"/>
            </a:endParaRPr>
          </a:p>
          <a:p>
            <a:pPr marL="342875" indent="-342875" algn="l"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sz="1600" dirty="0">
                <a:solidFill>
                  <a:srgbClr val="000066"/>
                </a:solidFill>
                <a:latin typeface="Lucida Sans" pitchFamily="34" charset="0"/>
              </a:rPr>
              <a:t>ZA, TZ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2974" y="4452464"/>
            <a:ext cx="534121" cy="24622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000" dirty="0"/>
              <a:t>47+4</a:t>
            </a:r>
          </a:p>
        </p:txBody>
      </p:sp>
    </p:spTree>
    <p:extLst>
      <p:ext uri="{BB962C8B-B14F-4D97-AF65-F5344CB8AC3E}">
        <p14:creationId xmlns:p14="http://schemas.microsoft.com/office/powerpoint/2010/main" val="26180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971552"/>
            <a:ext cx="8148638" cy="3876675"/>
          </a:xfrm>
        </p:spPr>
        <p:txBody>
          <a:bodyPr/>
          <a:lstStyle/>
          <a:p>
            <a:r>
              <a:rPr lang="en-GB" dirty="0"/>
              <a:t>Responsiveness challenges for some members</a:t>
            </a:r>
          </a:p>
          <a:p>
            <a:pPr lvl="1"/>
            <a:r>
              <a:rPr lang="en-GB" sz="1600" dirty="0"/>
              <a:t>JUNET CA – removed from membership</a:t>
            </a:r>
          </a:p>
          <a:p>
            <a:pPr lvl="1"/>
            <a:r>
              <a:rPr lang="en-GB" sz="1600" dirty="0"/>
              <a:t>HIAST CA – suspended for operational reasons</a:t>
            </a:r>
          </a:p>
          <a:p>
            <a:endParaRPr lang="en-GB" dirty="0"/>
          </a:p>
          <a:p>
            <a:r>
              <a:rPr lang="en-GB" dirty="0"/>
              <a:t>Identity providers: both reduction and growth</a:t>
            </a:r>
          </a:p>
          <a:p>
            <a:pPr lvl="1"/>
            <a:r>
              <a:rPr lang="en-GB" sz="1600" dirty="0"/>
              <a:t>New CA for e-</a:t>
            </a:r>
            <a:r>
              <a:rPr lang="en-GB" sz="1600" dirty="0" err="1"/>
              <a:t>Infras</a:t>
            </a:r>
            <a:r>
              <a:rPr lang="en-GB" sz="1600" dirty="0"/>
              <a:t>: RCauth.eu IOTA CA (“for those who cannot use TCS”)</a:t>
            </a:r>
          </a:p>
          <a:p>
            <a:pPr lvl="1"/>
            <a:r>
              <a:rPr lang="en-GB" sz="1600" dirty="0"/>
              <a:t>New CA for UAE: </a:t>
            </a:r>
            <a:r>
              <a:rPr lang="en-GB" sz="1600" dirty="0" err="1"/>
              <a:t>DarkMatter</a:t>
            </a:r>
            <a:r>
              <a:rPr lang="en-GB" sz="1600" dirty="0"/>
              <a:t> (phase 1 of 2)</a:t>
            </a:r>
          </a:p>
          <a:p>
            <a:pPr lvl="1"/>
            <a:r>
              <a:rPr lang="en-GB" sz="1600" dirty="0"/>
              <a:t>Upcoming in UK: adding SLCS</a:t>
            </a:r>
            <a:endParaRPr lang="en-GB" sz="2000" dirty="0"/>
          </a:p>
          <a:p>
            <a:r>
              <a:rPr lang="en-GB" dirty="0"/>
              <a:t>Self-audit review</a:t>
            </a:r>
          </a:p>
          <a:p>
            <a:pPr lvl="1"/>
            <a:r>
              <a:rPr lang="en-GB" sz="1600" dirty="0"/>
              <a:t>Cosmin </a:t>
            </a:r>
            <a:r>
              <a:rPr lang="en-GB" sz="1600" dirty="0" err="1"/>
              <a:t>Nistor</a:t>
            </a:r>
            <a:r>
              <a:rPr lang="en-GB" sz="1600" dirty="0"/>
              <a:t> as review coordinator</a:t>
            </a:r>
          </a:p>
          <a:p>
            <a:pPr lvl="1"/>
            <a:r>
              <a:rPr lang="en-GB" sz="1600" dirty="0"/>
              <a:t>Self-audits progressing </a:t>
            </a:r>
            <a:br>
              <a:rPr lang="en-GB" sz="1600" dirty="0"/>
            </a:br>
            <a:r>
              <a:rPr lang="en-GB" sz="1600" dirty="0"/>
              <a:t>on schedule for most CAs</a:t>
            </a:r>
          </a:p>
          <a:p>
            <a:pPr lvl="1"/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12" y="3341718"/>
            <a:ext cx="3114008" cy="141524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9572" y="1032249"/>
            <a:ext cx="8181975" cy="3852017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rgbClr val="F6791C"/>
                </a:solidFill>
              </a:rPr>
              <a:t>Ability to serve a large pan-European user base without national restrictions</a:t>
            </a:r>
          </a:p>
          <a:p>
            <a:pPr lvl="1"/>
            <a:r>
              <a:rPr lang="en-GB" dirty="0"/>
              <a:t>without having to rely on specific national participation exclusively for this service </a:t>
            </a:r>
          </a:p>
          <a:p>
            <a:pPr lvl="1"/>
            <a:r>
              <a:rPr lang="en-GB" dirty="0"/>
              <a:t>serving the needs of cross-national user communities that have a large but sparsely distributed user base</a:t>
            </a:r>
          </a:p>
          <a:p>
            <a:r>
              <a:rPr lang="en-GB" b="1" dirty="0">
                <a:solidFill>
                  <a:srgbClr val="F6791C"/>
                </a:solidFill>
              </a:rPr>
              <a:t>Use existing resources and e-Infrastructure services </a:t>
            </a:r>
          </a:p>
          <a:p>
            <a:pPr lvl="1"/>
            <a:r>
              <a:rPr lang="en-GB" dirty="0"/>
              <a:t>without the needs for security model changes at the resource centre or national level </a:t>
            </a:r>
          </a:p>
          <a:p>
            <a:r>
              <a:rPr lang="en-GB" b="1" dirty="0" smtClean="0">
                <a:solidFill>
                  <a:srgbClr val="F6791C"/>
                </a:solidFill>
              </a:rPr>
              <a:t>Allow integration of this system in science gateways &amp; portals with minimal effort</a:t>
            </a:r>
            <a:endParaRPr lang="en-GB" b="1" dirty="0">
              <a:solidFill>
                <a:srgbClr val="F6791C"/>
              </a:solidFill>
            </a:endParaRPr>
          </a:p>
          <a:p>
            <a:pPr lvl="1"/>
            <a:r>
              <a:rPr lang="en-GB" dirty="0"/>
              <a:t>only light-weight industry-standard </a:t>
            </a:r>
            <a:r>
              <a:rPr lang="en-GB" dirty="0" smtClean="0"/>
              <a:t>protocols, limit security expertise (and exposure)</a:t>
            </a:r>
            <a:endParaRPr lang="en-GB" dirty="0"/>
          </a:p>
          <a:p>
            <a:r>
              <a:rPr lang="en-GB" b="1" dirty="0">
                <a:solidFill>
                  <a:srgbClr val="F6791C"/>
                </a:solidFill>
              </a:rPr>
              <a:t>Permit the use of the VOMS community membership service </a:t>
            </a:r>
          </a:p>
          <a:p>
            <a:pPr lvl="1"/>
            <a:r>
              <a:rPr lang="en-GB" dirty="0"/>
              <a:t>attributes for group and role management  in attribute certificates</a:t>
            </a:r>
          </a:p>
          <a:p>
            <a:pPr lvl="1"/>
            <a:r>
              <a:rPr lang="en-GB" dirty="0"/>
              <a:t>also for portals and science gateways access the e-Infrastructure</a:t>
            </a:r>
          </a:p>
          <a:p>
            <a:r>
              <a:rPr lang="en-GB" b="1" dirty="0">
                <a:solidFill>
                  <a:srgbClr val="F6791C"/>
                </a:solidFill>
              </a:rPr>
              <a:t>Concentrate service elements that require significant operational expertise </a:t>
            </a:r>
          </a:p>
          <a:p>
            <a:pPr lvl="1"/>
            <a:r>
              <a:rPr lang="en-GB" dirty="0"/>
              <a:t>not burden research communities with the need to care for security-sensitive service components</a:t>
            </a:r>
          </a:p>
          <a:p>
            <a:pPr lvl="1"/>
            <a:r>
              <a:rPr lang="en-GB" dirty="0"/>
              <a:t>keep a secure credential management model</a:t>
            </a:r>
          </a:p>
          <a:p>
            <a:pPr lvl="1"/>
            <a:r>
              <a:rPr lang="en-US" dirty="0"/>
              <a:t>coordinate compliance and </a:t>
            </a:r>
            <a:r>
              <a:rPr lang="en-US" dirty="0" smtClean="0"/>
              <a:t>accreditation – and help meet EU privacy stuff in just one place to ease adoption</a:t>
            </a:r>
          </a:p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Optional elements: ability to obtain CLI tokens (via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ssh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agent or even U/P); implicit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AuthZ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RCauth.eu</a:t>
            </a:r>
            <a:br>
              <a:rPr lang="en-US" dirty="0"/>
            </a:br>
            <a:r>
              <a:rPr lang="en-US" sz="2000" i="1" dirty="0"/>
              <a:t>white-label CA for the AARC CILogon-like TTS Pilot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822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6140" y="55987"/>
            <a:ext cx="4164662" cy="994172"/>
          </a:xfrm>
        </p:spPr>
        <p:txBody>
          <a:bodyPr>
            <a:normAutofit/>
          </a:bodyPr>
          <a:lstStyle/>
          <a:p>
            <a:r>
              <a:rPr lang="en-GB" sz="2400" dirty="0"/>
              <a:t>Flow for </a:t>
            </a:r>
            <a:r>
              <a:rPr lang="en-GB" sz="2400" dirty="0" err="1"/>
              <a:t>RCauth</a:t>
            </a:r>
            <a:r>
              <a:rPr lang="en-GB" sz="2400" dirty="0"/>
              <a:t>-like scenarios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296359" y="4804517"/>
            <a:ext cx="555766" cy="20615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5677753" y="3851074"/>
            <a:ext cx="1939529" cy="717782"/>
          </a:xfrm>
          <a:prstGeom prst="homePlate">
            <a:avLst/>
          </a:prstGeom>
          <a:solidFill>
            <a:srgbClr val="917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indent="-153893" eaLnBrk="0" hangingPunct="0">
              <a:buFont typeface="Arial" charset="0"/>
              <a:buChar char="•"/>
            </a:pPr>
            <a:r>
              <a:rPr lang="en-US" sz="1800" dirty="0" err="1">
                <a:solidFill>
                  <a:schemeClr val="bg1"/>
                </a:solidFill>
                <a:cs typeface="Gill Sans Light"/>
              </a:rPr>
              <a:t>Sirtfi</a:t>
            </a:r>
            <a:endParaRPr lang="en-US" sz="1800" dirty="0">
              <a:solidFill>
                <a:schemeClr val="bg1"/>
              </a:solidFill>
              <a:cs typeface="Gill Sans Light"/>
            </a:endParaRPr>
          </a:p>
          <a:p>
            <a:pPr indent="-153893" eaLnBrk="0" hangingPunct="0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cs typeface="Gill Sans Light"/>
              </a:rPr>
              <a:t>REFEDS “R&amp;S”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" y="159206"/>
            <a:ext cx="3241114" cy="2767693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" y="3367770"/>
            <a:ext cx="3113573" cy="1684393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51829" y="4916225"/>
            <a:ext cx="3279501" cy="288539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r>
              <a:rPr lang="en-GB" sz="1400" i="1" dirty="0">
                <a:solidFill>
                  <a:srgbClr val="0C3959"/>
                </a:solidFill>
              </a:rPr>
              <a:t>see </a:t>
            </a:r>
            <a:r>
              <a:rPr lang="en-GB" sz="1400" i="1" dirty="0">
                <a:solidFill>
                  <a:srgbClr val="0C3959"/>
                </a:solidFill>
              </a:rPr>
              <a:t>also </a:t>
            </a:r>
            <a:r>
              <a:rPr lang="en-GB" sz="1400" dirty="0">
                <a:solidFill>
                  <a:srgbClr val="0C3959"/>
                </a:solidFill>
              </a:rPr>
              <a:t>https://rcdemo.nikhef.nl/</a:t>
            </a:r>
            <a:endParaRPr lang="en-US" sz="1400" dirty="0">
              <a:solidFill>
                <a:srgbClr val="0C3959"/>
              </a:solidFill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31" y="904112"/>
            <a:ext cx="6732474" cy="355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40" y="3367768"/>
            <a:ext cx="1164007" cy="529094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30" y="2194390"/>
            <a:ext cx="1217159" cy="29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18499" y="4298546"/>
            <a:ext cx="4654157" cy="692496"/>
          </a:xfrm>
          <a:prstGeom prst="rect">
            <a:avLst/>
          </a:prstGeom>
          <a:solidFill>
            <a:schemeClr val="accent2"/>
          </a:solidFill>
        </p:spPr>
        <p:txBody>
          <a:bodyPr wrap="none" lIns="68577" tIns="34289" rIns="68577" bIns="34289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C3959"/>
                </a:solidFill>
              </a:rPr>
              <a:t>Built on CILogon and </a:t>
            </a:r>
            <a:r>
              <a:rPr lang="en-US" b="1" dirty="0" err="1" smtClean="0">
                <a:solidFill>
                  <a:srgbClr val="0C3959"/>
                </a:solidFill>
              </a:rPr>
              <a:t>MyProxy</a:t>
            </a:r>
            <a:r>
              <a:rPr lang="en-US" b="1" dirty="0" smtClean="0">
                <a:solidFill>
                  <a:srgbClr val="0C3959"/>
                </a:solidFill>
              </a:rPr>
              <a:t>!</a:t>
            </a:r>
          </a:p>
          <a:p>
            <a:pPr algn="ctr"/>
            <a:r>
              <a:rPr lang="en-US" b="1" dirty="0" smtClean="0">
                <a:solidFill>
                  <a:srgbClr val="0C3959"/>
                </a:solidFill>
                <a:hlinkClick r:id="rId8"/>
              </a:rPr>
              <a:t>www.cilogon.org</a:t>
            </a:r>
            <a:r>
              <a:rPr lang="en-US" b="1" dirty="0" smtClean="0">
                <a:solidFill>
                  <a:srgbClr val="0C3959"/>
                </a:solidFill>
              </a:rPr>
              <a:t> </a:t>
            </a:r>
            <a:endParaRPr lang="en-US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6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7" y="2814810"/>
            <a:ext cx="3742611" cy="188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9" y="1079500"/>
            <a:ext cx="8427719" cy="3721100"/>
          </a:xfrm>
        </p:spPr>
        <p:txBody>
          <a:bodyPr>
            <a:noAutofit/>
          </a:bodyPr>
          <a:lstStyle/>
          <a:p>
            <a:r>
              <a:rPr lang="en-US" sz="1400" dirty="0"/>
              <a:t>Users could enroll directly, but are in practice using a Master Portal/Credential Manager</a:t>
            </a:r>
          </a:p>
          <a:p>
            <a:r>
              <a:rPr lang="en-US" sz="1400" dirty="0"/>
              <a:t>The credential manager is </a:t>
            </a:r>
            <a:r>
              <a:rPr lang="en-US" sz="1400" i="1" dirty="0"/>
              <a:t>explicitly trusted</a:t>
            </a:r>
            <a:r>
              <a:rPr lang="en-US" sz="1400" dirty="0"/>
              <a:t> by the </a:t>
            </a:r>
            <a:r>
              <a:rPr lang="en-US" sz="1400" dirty="0" err="1"/>
              <a:t>RCauth</a:t>
            </a:r>
            <a:r>
              <a:rPr lang="en-US" sz="1400" dirty="0"/>
              <a:t> CA service</a:t>
            </a:r>
          </a:p>
          <a:p>
            <a:pPr lvl="1"/>
            <a:r>
              <a:rPr lang="en-US" sz="1200" dirty="0"/>
              <a:t>exchange of OIDC client secret to authenticate</a:t>
            </a:r>
          </a:p>
          <a:p>
            <a:pPr lvl="1"/>
            <a:r>
              <a:rPr lang="en-US" sz="1200" dirty="0"/>
              <a:t>‘need to know’: (master) portals will hold user credentials, and we need to protect users per the PKP Guidelines</a:t>
            </a:r>
          </a:p>
          <a:p>
            <a:r>
              <a:rPr lang="en-US" sz="1400" dirty="0"/>
              <a:t>CA web server checks the incoming assertions from the IdP filter</a:t>
            </a:r>
          </a:p>
          <a:p>
            <a:pPr lvl="1"/>
            <a:r>
              <a:rPr lang="en-US" sz="1200" dirty="0"/>
              <a:t>Uses CILogon/OAuth4MP software based on the Shibboleth SAML implementation over server-side TLS</a:t>
            </a:r>
          </a:p>
          <a:p>
            <a:pPr lvl="1"/>
            <a:r>
              <a:rPr lang="en-US" sz="1200" dirty="0"/>
              <a:t>Connected for now to the SURFconext WAYF</a:t>
            </a:r>
          </a:p>
          <a:p>
            <a:pPr lvl="1"/>
            <a:r>
              <a:rPr lang="en-US" sz="1200" dirty="0"/>
              <a:t>… and yes, we check the SAML signature ;-)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6791C"/>
                </a:solidFill>
              </a:rPr>
              <a:t>When moving to wider support of eduGAIN</a:t>
            </a:r>
          </a:p>
          <a:p>
            <a:r>
              <a:rPr lang="en-US" sz="1400" dirty="0"/>
              <a:t>WAYF IdP filter check the incoming SAML2Int </a:t>
            </a:r>
          </a:p>
          <a:p>
            <a:pPr lvl="1"/>
            <a:r>
              <a:rPr lang="en-US" sz="1200" dirty="0"/>
              <a:t>Use multi-domain WAYF over server-side TLS</a:t>
            </a:r>
          </a:p>
          <a:p>
            <a:pPr lvl="1"/>
            <a:r>
              <a:rPr lang="en-US" sz="1200" dirty="0"/>
              <a:t>Based on </a:t>
            </a:r>
            <a:r>
              <a:rPr lang="en-US" sz="1200" dirty="0" err="1"/>
              <a:t>SimpleSAMLphp</a:t>
            </a:r>
            <a:r>
              <a:rPr lang="en-US" sz="1200" dirty="0"/>
              <a:t> </a:t>
            </a:r>
            <a:r>
              <a:rPr lang="en-US" sz="1200" dirty="0" err="1"/>
              <a:t>implemenation</a:t>
            </a:r>
            <a:r>
              <a:rPr lang="en-US" sz="1200" dirty="0"/>
              <a:t> with custom filters</a:t>
            </a:r>
          </a:p>
          <a:p>
            <a:pPr lvl="1"/>
            <a:r>
              <a:rPr lang="en-US" sz="1200" dirty="0"/>
              <a:t>… and yes, also here we’ll check the SAML signature</a:t>
            </a:r>
          </a:p>
          <a:p>
            <a:r>
              <a:rPr lang="en-US" sz="1400" dirty="0"/>
              <a:t>FIMS IdPs: leverage existing infrastructures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6359" y="4804518"/>
            <a:ext cx="555766" cy="206155"/>
          </a:xfrm>
          <a:prstGeom prst="rect">
            <a:avLst/>
          </a:prstGeom>
        </p:spPr>
        <p:txBody>
          <a:bodyPr lIns="68576" tIns="34289" rIns="68576" bIns="34289"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Enrolment and issuance [4.2]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5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52" y="2377675"/>
            <a:ext cx="1492617" cy="727121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Stakeholders</a:t>
            </a:r>
          </a:p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EGI, EUDAT, SURF, </a:t>
            </a:r>
            <a:br>
              <a:rPr lang="en-US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G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ÉANT,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ELIXIR,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116" y="3978123"/>
            <a:ext cx="2929164" cy="507830"/>
          </a:xfrm>
          <a:prstGeom prst="rect">
            <a:avLst/>
          </a:prstGeom>
          <a:solidFill>
            <a:schemeClr val="bg1"/>
          </a:solidFill>
        </p:spPr>
        <p:txBody>
          <a:bodyPr wrap="none" lIns="68579" tIns="34289" rIns="68579" bIns="34289" rtlCol="0">
            <a:spAutoFit/>
          </a:bodyPr>
          <a:lstStyle/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Infrastructure-specific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Master Portals</a:t>
            </a:r>
            <a:br>
              <a:rPr lang="en-US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and Credential Repository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64" y="1070998"/>
            <a:ext cx="552935" cy="44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708701" y="1520649"/>
            <a:ext cx="1985493" cy="507830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joint PMA authoritative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for policy and operations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RCauth.eu management model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68" y="931359"/>
            <a:ext cx="72151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15" y="3668899"/>
            <a:ext cx="444101" cy="61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7" name="Group 3086"/>
          <p:cNvGrpSpPr/>
          <p:nvPr/>
        </p:nvGrpSpPr>
        <p:grpSpPr>
          <a:xfrm>
            <a:off x="4944086" y="2160069"/>
            <a:ext cx="1318961" cy="1711844"/>
            <a:chOff x="6592113" y="2880091"/>
            <a:chExt cx="1758615" cy="2282458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330192" y="3142012"/>
              <a:ext cx="2282458" cy="175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584" y="3638044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572" y="3170234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481" y="4055327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19" y="4171784"/>
            <a:ext cx="444101" cy="61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44227"/>
            <a:ext cx="698898" cy="6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50" y="1774626"/>
            <a:ext cx="698898" cy="6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4" y="3194446"/>
            <a:ext cx="698898" cy="6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50" y="3173014"/>
            <a:ext cx="698898" cy="6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lbow Connector 12"/>
          <p:cNvCxnSpPr>
            <a:stCxn id="15" idx="2"/>
            <a:endCxn id="11" idx="1"/>
          </p:cNvCxnSpPr>
          <p:nvPr/>
        </p:nvCxnSpPr>
        <p:spPr>
          <a:xfrm rot="16200000" flipH="1">
            <a:off x="1294989" y="3227329"/>
            <a:ext cx="584716" cy="1916745"/>
          </a:xfrm>
          <a:prstGeom prst="bentConnector2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  <a:endCxn id="3077" idx="0"/>
          </p:cNvCxnSpPr>
          <p:nvPr/>
        </p:nvCxnSpPr>
        <p:spPr>
          <a:xfrm>
            <a:off x="1724348" y="3522464"/>
            <a:ext cx="2192616" cy="146435"/>
          </a:xfrm>
          <a:prstGeom prst="bentConnector2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3076" idx="1"/>
          </p:cNvCxnSpPr>
          <p:nvPr/>
        </p:nvCxnSpPr>
        <p:spPr>
          <a:xfrm flipV="1">
            <a:off x="1724350" y="1324265"/>
            <a:ext cx="2706619" cy="799811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078" idx="0"/>
            <a:endCxn id="3076" idx="1"/>
          </p:cNvCxnSpPr>
          <p:nvPr/>
        </p:nvCxnSpPr>
        <p:spPr>
          <a:xfrm flipV="1">
            <a:off x="720925" y="1324265"/>
            <a:ext cx="3710043" cy="119963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0"/>
            <a:endCxn id="3076" idx="1"/>
          </p:cNvCxnSpPr>
          <p:nvPr/>
        </p:nvCxnSpPr>
        <p:spPr>
          <a:xfrm flipV="1">
            <a:off x="1374900" y="1324266"/>
            <a:ext cx="3056068" cy="1848749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0"/>
            <a:endCxn id="3076" idx="1"/>
          </p:cNvCxnSpPr>
          <p:nvPr/>
        </p:nvCxnSpPr>
        <p:spPr>
          <a:xfrm flipV="1">
            <a:off x="628974" y="1324266"/>
            <a:ext cx="3801994" cy="1870181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0"/>
            <a:endCxn id="9" idx="1"/>
          </p:cNvCxnSpPr>
          <p:nvPr/>
        </p:nvCxnSpPr>
        <p:spPr>
          <a:xfrm flipV="1">
            <a:off x="1374901" y="2969018"/>
            <a:ext cx="3874789" cy="203997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0"/>
            <a:endCxn id="10" idx="1"/>
          </p:cNvCxnSpPr>
          <p:nvPr/>
        </p:nvCxnSpPr>
        <p:spPr>
          <a:xfrm>
            <a:off x="628974" y="3194447"/>
            <a:ext cx="5073638" cy="87533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3"/>
            <a:endCxn id="3074" idx="1"/>
          </p:cNvCxnSpPr>
          <p:nvPr/>
        </p:nvCxnSpPr>
        <p:spPr>
          <a:xfrm>
            <a:off x="1724350" y="2124076"/>
            <a:ext cx="3922081" cy="494084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00" y="2589586"/>
            <a:ext cx="578791" cy="86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429540" y="2277833"/>
            <a:ext cx="1384300" cy="1165703"/>
          </a:xfrm>
          <a:prstGeom prst="rect">
            <a:avLst/>
          </a:prstGeom>
          <a:solidFill>
            <a:schemeClr val="bg1"/>
          </a:solidFill>
          <a:ln>
            <a:solidFill>
              <a:srgbClr val="003F5E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in-kind or explicit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contributions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of services, kit, and operators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90482" y="879418"/>
            <a:ext cx="2413784" cy="507830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shared governance through a</a:t>
            </a:r>
            <a:br>
              <a:rPr lang="en-US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Policy Management Authority</a:t>
            </a:r>
          </a:p>
        </p:txBody>
      </p:sp>
      <p:cxnSp>
        <p:nvCxnSpPr>
          <p:cNvPr id="43" name="Straight Arrow Connector 42"/>
          <p:cNvCxnSpPr>
            <a:stCxn id="3075" idx="2"/>
            <a:endCxn id="3079" idx="3"/>
          </p:cNvCxnSpPr>
          <p:nvPr/>
        </p:nvCxnSpPr>
        <p:spPr>
          <a:xfrm>
            <a:off x="5588332" y="1513347"/>
            <a:ext cx="15236" cy="646723"/>
          </a:xfrm>
          <a:prstGeom prst="straightConnector1">
            <a:avLst/>
          </a:prstGeom>
          <a:ln w="762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95397" y="2514193"/>
            <a:ext cx="1727009" cy="507830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trust by any and all</a:t>
            </a:r>
            <a:br>
              <a:rPr lang="en-US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global relying parties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89923" y="867513"/>
            <a:ext cx="3031115" cy="288539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Calibri" panose="020F0502020204030204"/>
              </a:rPr>
              <a:t>non-discriminatory policy and practices</a:t>
            </a:r>
          </a:p>
        </p:txBody>
      </p:sp>
      <p:cxnSp>
        <p:nvCxnSpPr>
          <p:cNvPr id="52" name="Straight Arrow Connector 51"/>
          <p:cNvCxnSpPr>
            <a:stCxn id="3080" idx="1"/>
            <a:endCxn id="3079" idx="2"/>
          </p:cNvCxnSpPr>
          <p:nvPr/>
        </p:nvCxnSpPr>
        <p:spPr>
          <a:xfrm flipH="1" flipV="1">
            <a:off x="6263048" y="3015990"/>
            <a:ext cx="1777552" cy="6196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599" y="3687948"/>
            <a:ext cx="569067" cy="55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Arrow Connector 57"/>
          <p:cNvCxnSpPr>
            <a:stCxn id="3081" idx="1"/>
            <a:endCxn id="3077" idx="3"/>
          </p:cNvCxnSpPr>
          <p:nvPr/>
        </p:nvCxnSpPr>
        <p:spPr>
          <a:xfrm flipH="1">
            <a:off x="4139014" y="3963202"/>
            <a:ext cx="3901584" cy="11972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480440" y="4001034"/>
            <a:ext cx="1833817" cy="507830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user contact service by</a:t>
            </a:r>
            <a:br>
              <a:rPr lang="en-US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specific stakeholder</a:t>
            </a:r>
          </a:p>
        </p:txBody>
      </p:sp>
      <p:pic>
        <p:nvPicPr>
          <p:cNvPr id="84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599" y="4210526"/>
            <a:ext cx="569067" cy="55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Straight Arrow Connector 88"/>
          <p:cNvCxnSpPr>
            <a:stCxn id="84" idx="1"/>
            <a:endCxn id="11" idx="3"/>
          </p:cNvCxnSpPr>
          <p:nvPr/>
        </p:nvCxnSpPr>
        <p:spPr>
          <a:xfrm flipH="1" flipV="1">
            <a:off x="2989820" y="4478061"/>
            <a:ext cx="5050780" cy="7721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7" name="Picture 10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17" y="924975"/>
            <a:ext cx="630898" cy="2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9" name="Elbow Connector 3108"/>
          <p:cNvCxnSpPr>
            <a:stCxn id="3080" idx="0"/>
            <a:endCxn id="3075" idx="3"/>
          </p:cNvCxnSpPr>
          <p:nvPr/>
        </p:nvCxnSpPr>
        <p:spPr>
          <a:xfrm rot="16200000" flipV="1">
            <a:off x="6448691" y="708280"/>
            <a:ext cx="1297413" cy="2465197"/>
          </a:xfrm>
          <a:prstGeom prst="bentConnector2">
            <a:avLst/>
          </a:prstGeom>
          <a:ln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1" name="Straight Arrow Connector 3110"/>
          <p:cNvCxnSpPr>
            <a:stCxn id="3107" idx="1"/>
            <a:endCxn id="3075" idx="3"/>
          </p:cNvCxnSpPr>
          <p:nvPr/>
        </p:nvCxnSpPr>
        <p:spPr>
          <a:xfrm flipH="1">
            <a:off x="5864799" y="1070998"/>
            <a:ext cx="2543719" cy="221174"/>
          </a:xfrm>
          <a:prstGeom prst="straightConnector1">
            <a:avLst/>
          </a:prstGeom>
          <a:ln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4" name="Picture 11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89" y="1836708"/>
            <a:ext cx="980908" cy="4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44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Credential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971552"/>
            <a:ext cx="8133121" cy="3876675"/>
          </a:xfrm>
        </p:spPr>
        <p:txBody>
          <a:bodyPr/>
          <a:lstStyle/>
          <a:p>
            <a:r>
              <a:rPr lang="en-US" dirty="0" smtClean="0"/>
              <a:t>In easing access to e-Infrastructures </a:t>
            </a:r>
            <a:r>
              <a:rPr lang="en-US" dirty="0" err="1" smtClean="0"/>
              <a:t>incrasingly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credential management systems appear: </a:t>
            </a:r>
            <a:br>
              <a:rPr lang="en-US" dirty="0" smtClean="0"/>
            </a:br>
            <a:r>
              <a:rPr lang="en-US" dirty="0" err="1" smtClean="0"/>
              <a:t>UnityIDM</a:t>
            </a:r>
            <a:r>
              <a:rPr lang="en-US" dirty="0" smtClean="0"/>
              <a:t>, </a:t>
            </a:r>
            <a:r>
              <a:rPr lang="en-US" dirty="0" err="1" smtClean="0"/>
              <a:t>MyProxy</a:t>
            </a:r>
            <a:r>
              <a:rPr lang="en-US" dirty="0" smtClean="0"/>
              <a:t> hosting, AARC’s Master Portals, …</a:t>
            </a:r>
          </a:p>
          <a:p>
            <a:r>
              <a:rPr lang="en-US" dirty="0" smtClean="0"/>
              <a:t>Issuing Authorities promoting PKP guidelines (e.g. RCauth.eu) need framework to assess explicitly-connected portals</a:t>
            </a:r>
          </a:p>
          <a:p>
            <a:endParaRPr lang="en-US" dirty="0"/>
          </a:p>
          <a:p>
            <a:r>
              <a:rPr lang="en-US" dirty="0" smtClean="0"/>
              <a:t>Guidance on what constitutes an</a:t>
            </a:r>
            <a:br>
              <a:rPr lang="en-US" dirty="0" smtClean="0"/>
            </a:br>
            <a:r>
              <a:rPr lang="en-US" dirty="0" smtClean="0"/>
              <a:t>‘acceptable’ credential store</a:t>
            </a:r>
          </a:p>
          <a:p>
            <a:r>
              <a:rPr lang="en-US" dirty="0" smtClean="0"/>
              <a:t>Guidance for operators on</a:t>
            </a:r>
            <a:br>
              <a:rPr lang="en-US" dirty="0" smtClean="0"/>
            </a:br>
            <a:r>
              <a:rPr lang="en-US" dirty="0" smtClean="0"/>
              <a:t>‘community best practice’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13" y="2891299"/>
            <a:ext cx="3145708" cy="2003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420" y="4525603"/>
            <a:ext cx="7588103" cy="369332"/>
          </a:xfrm>
          <a:prstGeom prst="rect">
            <a:avLst/>
          </a:prstGeom>
          <a:solidFill>
            <a:schemeClr val="bg1"/>
          </a:solidFill>
          <a:ln>
            <a:solidFill>
              <a:srgbClr val="990000"/>
            </a:solidFill>
          </a:ln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</a:rPr>
              <a:t>https://wiki.eugridpma.org/Main/CredStoreOperationsGuideline</a:t>
            </a:r>
          </a:p>
        </p:txBody>
      </p:sp>
    </p:spTree>
    <p:extLst>
      <p:ext uri="{BB962C8B-B14F-4D97-AF65-F5344CB8AC3E}">
        <p14:creationId xmlns:p14="http://schemas.microsoft.com/office/powerpoint/2010/main" val="249326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ridpma">
  <a:themeElements>
    <a:clrScheme name="eugridp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gridp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ugridp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gridp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3.xml><?xml version="1.0" encoding="utf-8"?>
<a:theme xmlns:a="http://schemas.openxmlformats.org/drawingml/2006/main" name="1_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D0992E-CCCF-45DB-AB26-A4F50B75E4D6}" vid="{C2252C9B-28CB-4431-8278-C26B15A76942}"/>
    </a:ext>
  </a:extLst>
</a:theme>
</file>

<file path=ppt/theme/theme4.xml><?xml version="1.0" encoding="utf-8"?>
<a:theme xmlns:a="http://schemas.openxmlformats.org/drawingml/2006/main" name="2_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D0992E-CCCF-45DB-AB26-A4F50B75E4D6}" vid="{C2252C9B-28CB-4431-8278-C26B15A76942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D:\Home\davidg\Template\eugridpma.pot</Template>
  <TotalTime>101869</TotalTime>
  <Words>1357</Words>
  <Application>Microsoft Office PowerPoint</Application>
  <PresentationFormat>On-screen Show (16:9)</PresentationFormat>
  <Paragraphs>236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eugridpma</vt:lpstr>
      <vt:lpstr>GEANT Association</vt:lpstr>
      <vt:lpstr>1_GEANT Association</vt:lpstr>
      <vt:lpstr>2_GEANT Association</vt:lpstr>
      <vt:lpstr>EUGridPMA  Status and Current Trends and some IGTF topics  April 2017 TAGPMA I2GS April Meeting  David Groep, Nikhef &amp; EUGridPMA</vt:lpstr>
      <vt:lpstr>EUGridPMA Topics</vt:lpstr>
      <vt:lpstr>Geographical coverage of the EUGridPMA</vt:lpstr>
      <vt:lpstr>Membership and other changes</vt:lpstr>
      <vt:lpstr>RCauth.eu white-label CA for the AARC CILogon-like TTS Pilot</vt:lpstr>
      <vt:lpstr>Flow for RCauth-like scenarios</vt:lpstr>
      <vt:lpstr>Enrolment and issuance [4.2]</vt:lpstr>
      <vt:lpstr>Potential RCauth.eu management model</vt:lpstr>
      <vt:lpstr>Trusted Credential Stores</vt:lpstr>
      <vt:lpstr>RCauth sustainability</vt:lpstr>
      <vt:lpstr>The Reverse: the IGTF-to-eduGAIN bridge</vt:lpstr>
      <vt:lpstr>AARC Blueprint Architecture &amp; eduGAIN</vt:lpstr>
      <vt:lpstr>Developing scalable policy models in light of the Blueprint: Snctfi</vt:lpstr>
      <vt:lpstr>More policy harmonisation and development in AARC2</vt:lpstr>
      <vt:lpstr>Sirtfi and R&amp;E federation assurance</vt:lpstr>
      <vt:lpstr>Find out more on Sirtfi</vt:lpstr>
      <vt:lpstr>More R&amp;E developments on assurance</vt:lpstr>
      <vt:lpstr>Video-supported vetting</vt:lpstr>
      <vt:lpstr>Evolution of guidance</vt:lpstr>
      <vt:lpstr>Evaluation leads to mixed results …</vt:lpstr>
      <vt:lpstr>GFD.225</vt:lpstr>
      <vt:lpstr>IPv6 status</vt:lpstr>
      <vt:lpstr>And really: get rid of SHA-1 – it’s broken!</vt:lpstr>
      <vt:lpstr>CA CRL web server status – explain or fix!</vt:lpstr>
      <vt:lpstr>Upcoming meetings</vt:lpstr>
      <vt:lpstr>Upcoming events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Grid Policy Management Authority</dc:title>
  <dc:creator>David Groep</dc:creator>
  <cp:lastModifiedBy>DavidG</cp:lastModifiedBy>
  <cp:revision>838</cp:revision>
  <dcterms:created xsi:type="dcterms:W3CDTF">2004-04-13T08:36:56Z</dcterms:created>
  <dcterms:modified xsi:type="dcterms:W3CDTF">2017-04-23T14:07:02Z</dcterms:modified>
</cp:coreProperties>
</file>