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40" r:id="rId2"/>
    <p:sldMasterId id="2147484454" r:id="rId3"/>
  </p:sldMasterIdLst>
  <p:notesMasterIdLst>
    <p:notesMasterId r:id="rId28"/>
  </p:notesMasterIdLst>
  <p:handoutMasterIdLst>
    <p:handoutMasterId r:id="rId29"/>
  </p:handoutMasterIdLst>
  <p:sldIdLst>
    <p:sldId id="256" r:id="rId4"/>
    <p:sldId id="281" r:id="rId5"/>
    <p:sldId id="346" r:id="rId6"/>
    <p:sldId id="315" r:id="rId7"/>
    <p:sldId id="404" r:id="rId8"/>
    <p:sldId id="429" r:id="rId9"/>
    <p:sldId id="409" r:id="rId10"/>
    <p:sldId id="399" r:id="rId11"/>
    <p:sldId id="418" r:id="rId12"/>
    <p:sldId id="417" r:id="rId13"/>
    <p:sldId id="425" r:id="rId14"/>
    <p:sldId id="423" r:id="rId15"/>
    <p:sldId id="424" r:id="rId16"/>
    <p:sldId id="414" r:id="rId17"/>
    <p:sldId id="415" r:id="rId18"/>
    <p:sldId id="416" r:id="rId19"/>
    <p:sldId id="426" r:id="rId20"/>
    <p:sldId id="427" r:id="rId21"/>
    <p:sldId id="428" r:id="rId22"/>
    <p:sldId id="392" r:id="rId23"/>
    <p:sldId id="314" r:id="rId24"/>
    <p:sldId id="421" r:id="rId25"/>
    <p:sldId id="313" r:id="rId26"/>
    <p:sldId id="412" r:id="rId27"/>
  </p:sldIdLst>
  <p:sldSz cx="9144000" cy="5143500" type="screen16x9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189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378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566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754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5943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132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320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509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003F5E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68" autoAdjust="0"/>
    <p:restoredTop sz="94737" autoAdjust="0"/>
  </p:normalViewPr>
  <p:slideViewPr>
    <p:cSldViewPr snapToGrid="0">
      <p:cViewPr varScale="1">
        <p:scale>
          <a:sx n="113" d="100"/>
          <a:sy n="113" d="100"/>
        </p:scale>
        <p:origin x="-293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7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3" y="258291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38" tIns="45719" rIns="91438" bIns="45719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1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4301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4" y="2718758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4" y="2103261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4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1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4" y="2960392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4" y="3187319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9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201" y="695848"/>
            <a:ext cx="4542910" cy="269304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3F5E"/>
                </a:solidFill>
                <a:latin typeface="Calibri"/>
              </a:rPr>
              <a:t>Authentication and Authorisation for Research and Collaboration</a:t>
            </a:r>
            <a:endParaRPr lang="en-GB" sz="1300" dirty="0">
              <a:solidFill>
                <a:srgbClr val="003F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78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+mn-lt"/>
              </a:defRPr>
            </a:lvl1pPr>
            <a:lvl2pPr>
              <a:defRPr sz="1400">
                <a:solidFill>
                  <a:srgbClr val="004361"/>
                </a:solidFill>
                <a:latin typeface="+mn-lt"/>
              </a:defRPr>
            </a:lvl2pPr>
            <a:lvl3pPr>
              <a:defRPr sz="1400">
                <a:solidFill>
                  <a:srgbClr val="003F5E"/>
                </a:solidFill>
                <a:latin typeface="+mn-lt"/>
              </a:defRPr>
            </a:lvl3pPr>
            <a:lvl4pPr>
              <a:defRPr sz="1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08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4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4" y="1260872"/>
            <a:ext cx="413623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8" indent="0">
              <a:buNone/>
              <a:defRPr sz="1100" b="1"/>
            </a:lvl2pPr>
            <a:lvl3pPr marL="514337" indent="0">
              <a:buNone/>
              <a:defRPr sz="100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5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8" indent="0">
              <a:buNone/>
              <a:defRPr sz="1100" b="1"/>
            </a:lvl2pPr>
            <a:lvl3pPr marL="514337" indent="0">
              <a:buNone/>
              <a:defRPr sz="100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1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0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26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1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29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1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6" y="4903840"/>
            <a:ext cx="3495368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800"/>
            </a:lvl2pPr>
            <a:lvl3pPr marL="514337" indent="0">
              <a:buNone/>
              <a:defRPr sz="700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2" indent="0">
              <a:buNone/>
              <a:defRPr sz="600"/>
            </a:lvl7pPr>
            <a:lvl8pPr marL="1800180" indent="0">
              <a:buNone/>
              <a:defRPr sz="600"/>
            </a:lvl8pPr>
            <a:lvl9pPr marL="205734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665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9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600"/>
            </a:lvl2pPr>
            <a:lvl3pPr marL="514337" indent="0">
              <a:buNone/>
              <a:defRPr sz="1400"/>
            </a:lvl3pPr>
            <a:lvl4pPr marL="771506" indent="0">
              <a:buNone/>
              <a:defRPr sz="1100"/>
            </a:lvl4pPr>
            <a:lvl5pPr marL="1028675" indent="0">
              <a:buNone/>
              <a:defRPr sz="1100"/>
            </a:lvl5pPr>
            <a:lvl6pPr marL="1285843" indent="0">
              <a:buNone/>
              <a:defRPr sz="1100"/>
            </a:lvl6pPr>
            <a:lvl7pPr marL="1543012" indent="0">
              <a:buNone/>
              <a:defRPr sz="1100"/>
            </a:lvl7pPr>
            <a:lvl8pPr marL="1800180" indent="0">
              <a:buNone/>
              <a:defRPr sz="1100"/>
            </a:lvl8pPr>
            <a:lvl9pPr marL="2057348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800"/>
            </a:lvl2pPr>
            <a:lvl3pPr marL="514337" indent="0">
              <a:buNone/>
              <a:defRPr sz="700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2" indent="0">
              <a:buNone/>
              <a:defRPr sz="600"/>
            </a:lvl7pPr>
            <a:lvl8pPr marL="1800180" indent="0">
              <a:buNone/>
              <a:defRPr sz="600"/>
            </a:lvl8pPr>
            <a:lvl9pPr marL="205734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3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8" y="228603"/>
            <a:ext cx="3328745" cy="50783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003F5D"/>
                </a:solidFill>
                <a:latin typeface="Calibri"/>
              </a:rPr>
              <a:t>Style Guide</a:t>
            </a:r>
          </a:p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57A1E"/>
                </a:solidFill>
                <a:latin typeface="Calibri"/>
              </a:rPr>
              <a:t>A Guide to Using the New GÉANT Template</a:t>
            </a:r>
            <a:endParaRPr lang="en-GB" sz="1400" dirty="0">
              <a:solidFill>
                <a:srgbClr val="F57A1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6" y="1519327"/>
            <a:ext cx="7612243" cy="226215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160731" indent="-160731" algn="l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This template is to present information on behalf of the AARC Project</a:t>
            </a:r>
          </a:p>
          <a:p>
            <a:pPr marL="160731" indent="-160731" algn="l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Font is Calibri and will auto-size. Avoid using a font size less than 18pt.  Main font colour is Teal, </a:t>
            </a:r>
            <a:r>
              <a:rPr lang="en-GB" sz="1400" dirty="0" smtClean="0">
                <a:solidFill>
                  <a:srgbClr val="F57B20"/>
                </a:solidFill>
                <a:latin typeface="Calibri"/>
              </a:rPr>
              <a:t>Subtitle colour is Orange and should be used sparingly.</a:t>
            </a:r>
            <a:r>
              <a:rPr lang="en-GB" sz="1400" dirty="0" smtClean="0">
                <a:solidFill>
                  <a:srgbClr val="ED1556"/>
                </a:solidFill>
                <a:latin typeface="Calibri"/>
              </a:rPr>
              <a:t> </a:t>
            </a: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If the colours are not shown in PowerPoint use the colour picker to select the correct colour from the logo or these samples</a:t>
            </a: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31" indent="-160731" algn="l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31" indent="-160731" algn="l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title slide has space for the speaker’s own organisation logo which should be no larger than the main AARC logo </a:t>
            </a:r>
          </a:p>
          <a:p>
            <a:pPr marL="160731" indent="-160731" algn="l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3F5D"/>
              </a:solidFill>
              <a:latin typeface="Calibri"/>
            </a:endParaRPr>
          </a:p>
          <a:p>
            <a:pPr marL="160731" indent="-160731" algn="l" defTabSz="6857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1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1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7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3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8979" y="4722320"/>
            <a:ext cx="4860944" cy="223136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© GEANT  on behalf of the AARC project.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5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802" y="3627820"/>
            <a:ext cx="1038989" cy="846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23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3585" y="1796681"/>
            <a:ext cx="2811731" cy="1084913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prstClr val="white"/>
                </a:solidFill>
                <a:latin typeface="Calibri"/>
              </a:rPr>
              <a:t>Thank you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srgbClr val="F6791C"/>
                </a:solidFill>
                <a:latin typeface="Calibri"/>
              </a:rPr>
              <a:t>Any Questions?</a:t>
            </a:r>
            <a:endParaRPr lang="en-GB" sz="3300" dirty="0">
              <a:solidFill>
                <a:srgbClr val="F6791C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6" y="3085157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2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lIns="68567" tIns="68567" rIns="68567" bIns="68567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2652" y="864852"/>
            <a:ext cx="8918699" cy="3936899"/>
          </a:xfrm>
          <a:prstGeom prst="rect">
            <a:avLst/>
          </a:prstGeom>
        </p:spPr>
        <p:txBody>
          <a:bodyPr lIns="68567" tIns="68567" rIns="68567" bIns="68567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3" y="4749850"/>
            <a:ext cx="548699" cy="393524"/>
          </a:xfrm>
          <a:prstGeom prst="rect">
            <a:avLst/>
          </a:prstGeom>
        </p:spPr>
        <p:txBody>
          <a:bodyPr lIns="68567" tIns="68567" rIns="68567" bIns="68567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46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200" y="695848"/>
            <a:ext cx="4542910" cy="2693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3F5E"/>
                </a:solidFill>
                <a:latin typeface="Calibri"/>
              </a:rPr>
              <a:t>Authentication and Authorisation for Research and Collaboration</a:t>
            </a:r>
            <a:endParaRPr lang="en-GB" sz="1300" dirty="0">
              <a:solidFill>
                <a:srgbClr val="003F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641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+mn-lt"/>
              </a:defRPr>
            </a:lvl1pPr>
            <a:lvl2pPr>
              <a:defRPr sz="1400">
                <a:solidFill>
                  <a:srgbClr val="004361"/>
                </a:solidFill>
                <a:latin typeface="+mn-lt"/>
              </a:defRPr>
            </a:lvl2pPr>
            <a:lvl3pPr>
              <a:defRPr sz="1400">
                <a:solidFill>
                  <a:srgbClr val="003F5E"/>
                </a:solidFill>
                <a:latin typeface="+mn-lt"/>
              </a:defRPr>
            </a:lvl3pPr>
            <a:lvl4pPr>
              <a:defRPr sz="1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05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40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979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4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06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328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10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783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011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7" y="228602"/>
            <a:ext cx="3278718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003F5D"/>
                </a:solidFill>
                <a:latin typeface="Calibri"/>
              </a:rPr>
              <a:t>Style Guide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57A1E"/>
                </a:solidFill>
                <a:latin typeface="Calibri"/>
              </a:rPr>
              <a:t>A Guide to Using the New GÉANT Template</a:t>
            </a:r>
            <a:endParaRPr lang="en-GB" sz="1400" dirty="0">
              <a:solidFill>
                <a:srgbClr val="F57A1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7"/>
            <a:ext cx="7612243" cy="2223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This template is to present information on behalf of the AARC Project</a:t>
            </a: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Font is Calibri and will auto-size. Avoid using a font size less than 18pt.  Main font colour is Teal, </a:t>
            </a:r>
            <a:r>
              <a:rPr lang="en-GB" sz="1400" dirty="0" smtClean="0">
                <a:solidFill>
                  <a:srgbClr val="F57B20"/>
                </a:solidFill>
                <a:latin typeface="Calibri"/>
              </a:rPr>
              <a:t>Subtitle colour is Orange and should be used sparingly.</a:t>
            </a:r>
            <a:r>
              <a:rPr lang="en-GB" sz="1400" dirty="0" smtClean="0">
                <a:solidFill>
                  <a:srgbClr val="ED1556"/>
                </a:solidFill>
                <a:latin typeface="Calibri"/>
              </a:rPr>
              <a:t> </a:t>
            </a: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If the colours are not shown in PowerPoint use the colour picker to select the correct colour from the logo or these samples</a:t>
            </a: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title slide has space for the speaker’s own organisation logo which should be no larger than the main AARC logo </a:t>
            </a: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3F5D"/>
              </a:solidFill>
              <a:latin typeface="Calibri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0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8978" y="4722319"/>
            <a:ext cx="4860946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© GEANT  on behalf of the AARC project.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5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801" y="3627819"/>
            <a:ext cx="1038989" cy="846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22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3584" y="1796680"/>
            <a:ext cx="2811731" cy="1084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prstClr val="white"/>
                </a:solidFill>
                <a:latin typeface="Calibri"/>
              </a:rPr>
              <a:t>Thank you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srgbClr val="F6791C"/>
                </a:solidFill>
                <a:latin typeface="Calibri"/>
              </a:rPr>
              <a:t>Any Questions?</a:t>
            </a:r>
            <a:endParaRPr lang="en-GB" sz="3300" dirty="0">
              <a:solidFill>
                <a:srgbClr val="F6791C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61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lIns="68569" tIns="68569" rIns="68569" bIns="68569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2651" y="864851"/>
            <a:ext cx="8918699" cy="3936899"/>
          </a:xfrm>
          <a:prstGeom prst="rect">
            <a:avLst/>
          </a:prstGeom>
        </p:spPr>
        <p:txBody>
          <a:bodyPr lIns="68569" tIns="68569" rIns="68569" bIns="68569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4749850"/>
            <a:ext cx="548699" cy="39352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1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1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1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98" tIns="46799" rIns="89998" bIns="46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767263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30" y="4876192"/>
            <a:ext cx="589936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+mn-lt"/>
              </a:rPr>
              <a:t>‹#›</a:t>
            </a:fld>
            <a:endParaRPr lang="en-US" sz="1200" dirty="0">
              <a:solidFill>
                <a:srgbClr val="003F5E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106" indent="-265106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27047" indent="-16985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800">
          <a:solidFill>
            <a:srgbClr val="000066"/>
          </a:solidFill>
          <a:latin typeface="+mn-lt"/>
        </a:defRPr>
      </a:lvl2pPr>
      <a:lvl3pPr marL="1076298" indent="-161921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3pPr>
      <a:lvl4pPr marL="1527137" indent="-155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4pPr>
      <a:lvl5pPr marL="1976389" indent="-14763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0">
          <a:solidFill>
            <a:srgbClr val="000066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1"/>
            <a:ext cx="8181975" cy="3553225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6"/>
            <a:ext cx="555766" cy="20615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8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6158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5143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 smtClean="0">
                <a:solidFill>
                  <a:srgbClr val="003F5E"/>
                </a:solidFill>
                <a:latin typeface="Calibri"/>
              </a:rPr>
              <a:t>http://aarc-project.eu</a:t>
            </a:r>
            <a:endParaRPr lang="en-GB" sz="600" dirty="0">
              <a:solidFill>
                <a:srgbClr val="003F5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9" y="918247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3" y="107949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8" y="4845211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7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 smtClean="0">
                <a:solidFill>
                  <a:srgbClr val="003F5E"/>
                </a:solidFill>
                <a:latin typeface="Calibri"/>
              </a:rPr>
              <a:t>http://aarc-project.eu</a:t>
            </a:r>
            <a:endParaRPr lang="en-GB" sz="600" dirty="0">
              <a:solidFill>
                <a:srgbClr val="003F5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  <p:sldLayoutId id="2147484467" r:id="rId13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7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gridpma.org/meetings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logon.org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9" y="2197511"/>
            <a:ext cx="8623300" cy="2772159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990000"/>
                </a:solidFill>
              </a:rPr>
              <a:t>EUGridPMA 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3600" dirty="0">
                <a:solidFill>
                  <a:srgbClr val="990000"/>
                </a:solidFill>
              </a:rPr>
              <a:t>Status and Current Trends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2800" i="1" dirty="0">
                <a:solidFill>
                  <a:srgbClr val="990000"/>
                </a:solidFill>
              </a:rPr>
              <a:t>and some IGTF topics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1800" dirty="0"/>
              <a:t>March 2017</a:t>
            </a:r>
            <a:br>
              <a:rPr lang="en-US" sz="1800" dirty="0"/>
            </a:br>
            <a:r>
              <a:rPr lang="en-US" sz="1800" dirty="0"/>
              <a:t>APGridPMA Spring Meeting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i="1" dirty="0"/>
              <a:t>David </a:t>
            </a:r>
            <a:r>
              <a:rPr lang="en-US" sz="1800" b="0" i="1" dirty="0" err="1"/>
              <a:t>Groep</a:t>
            </a:r>
            <a:r>
              <a:rPr lang="en-US" sz="1800" b="0" i="1" dirty="0"/>
              <a:t>, Nikhef &amp; EUGridPMA</a:t>
            </a:r>
            <a:endParaRPr lang="en-GB" sz="1600" b="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Reverse: the IGTF-to-eduGAIN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“the ultimate assured-identity IdP of last resort”</a:t>
            </a:r>
          </a:p>
          <a:p>
            <a:endParaRPr lang="en-US" dirty="0" smtClean="0"/>
          </a:p>
          <a:p>
            <a:r>
              <a:rPr lang="en-US" dirty="0" smtClean="0"/>
              <a:t>authenticate with any IGTF accredited client cert</a:t>
            </a:r>
          </a:p>
          <a:p>
            <a:r>
              <a:rPr lang="en-US" dirty="0" smtClean="0"/>
              <a:t>known to the (SAML2int, R&amp;E) eduGAIN community via </a:t>
            </a:r>
            <a:r>
              <a:rPr lang="en-US" dirty="0" err="1" smtClean="0"/>
              <a:t>GRnet</a:t>
            </a:r>
            <a:endParaRPr lang="en-US" dirty="0" smtClean="0"/>
          </a:p>
          <a:p>
            <a:r>
              <a:rPr lang="en-US" dirty="0" smtClean="0"/>
              <a:t>with assurance information in </a:t>
            </a:r>
            <a:r>
              <a:rPr lang="en-US" dirty="0" err="1" smtClean="0"/>
              <a:t>ePAss</a:t>
            </a:r>
            <a:r>
              <a:rPr lang="en-US" dirty="0" smtClean="0"/>
              <a:t> (and 2FA set in ACCR)</a:t>
            </a:r>
          </a:p>
          <a:p>
            <a:r>
              <a:rPr lang="en-US" dirty="0" smtClean="0"/>
              <a:t>asserts REFEDS R&amp;S and Sirtfi (based on IGTF qualification)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</a:t>
            </a:r>
            <a:r>
              <a:rPr lang="en-US" dirty="0"/>
              <a:t>appear as </a:t>
            </a:r>
            <a:r>
              <a:rPr lang="en-US" dirty="0">
                <a:solidFill>
                  <a:srgbClr val="990000"/>
                </a:solidFill>
              </a:rPr>
              <a:t>https://edugain-proxy.igtf.net</a:t>
            </a:r>
            <a:r>
              <a:rPr lang="en-US" dirty="0" smtClean="0">
                <a:solidFill>
                  <a:srgbClr val="990000"/>
                </a:solidFill>
              </a:rPr>
              <a:t>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90000"/>
                </a:solidFill>
              </a:rPr>
              <a:t>R&amp;S </a:t>
            </a:r>
            <a:r>
              <a:rPr lang="en-US" dirty="0" smtClean="0">
                <a:solidFill>
                  <a:srgbClr val="003F5E"/>
                </a:solidFill>
              </a:rPr>
              <a:t>+ </a:t>
            </a:r>
            <a:r>
              <a:rPr lang="en-US" dirty="0" smtClean="0">
                <a:solidFill>
                  <a:srgbClr val="990000"/>
                </a:solidFill>
              </a:rPr>
              <a:t>Sirtfi </a:t>
            </a:r>
            <a:r>
              <a:rPr lang="en-US" dirty="0" smtClean="0"/>
              <a:t>tags should enable many research SPs to trust you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work by </a:t>
            </a:r>
            <a:r>
              <a:rPr lang="en-US" sz="1400" dirty="0" err="1"/>
              <a:t>Ioannis</a:t>
            </a:r>
            <a:r>
              <a:rPr lang="en-US" sz="1400" dirty="0"/>
              <a:t> </a:t>
            </a:r>
            <a:r>
              <a:rPr lang="en-US" sz="1400" dirty="0" err="1"/>
              <a:t>Kakavas</a:t>
            </a:r>
            <a:r>
              <a:rPr lang="en-US" sz="1400" dirty="0"/>
              <a:t> (GRNET) and Christos </a:t>
            </a:r>
            <a:r>
              <a:rPr lang="en-US" sz="1400" dirty="0" err="1"/>
              <a:t>Kanellopoulos</a:t>
            </a:r>
            <a:r>
              <a:rPr lang="en-US" sz="1400" dirty="0"/>
              <a:t> </a:t>
            </a:r>
            <a:r>
              <a:rPr lang="en-US" sz="1400" dirty="0"/>
              <a:t>– </a:t>
            </a:r>
            <a:br>
              <a:rPr lang="en-US" sz="1400" dirty="0"/>
            </a:br>
            <a:r>
              <a:rPr lang="en-US" sz="1400" dirty="0"/>
              <a:t>see </a:t>
            </a:r>
            <a:r>
              <a:rPr lang="en-US" sz="1400" dirty="0" err="1"/>
              <a:t>github</a:t>
            </a:r>
            <a:r>
              <a:rPr lang="en-US" sz="1400" dirty="0"/>
              <a:t> for implementation of </a:t>
            </a:r>
            <a:r>
              <a:rPr lang="en-US" sz="1400" dirty="0" err="1"/>
              <a:t>SimpleSAMLphp</a:t>
            </a:r>
            <a:r>
              <a:rPr lang="en-US" sz="1400" dirty="0"/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96051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1591" y="3106709"/>
            <a:ext cx="3935826" cy="94442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2000" b="1" dirty="0"/>
              <a:t> </a:t>
            </a:r>
            <a:r>
              <a:rPr lang="en-US" sz="2000" b="1" dirty="0" err="1"/>
              <a:t>eduGAIN</a:t>
            </a:r>
            <a:r>
              <a:rPr lang="en-US" sz="2000" b="1" dirty="0"/>
              <a:t> and the Identity Federations</a:t>
            </a:r>
          </a:p>
          <a:p>
            <a:pPr lvl="1"/>
            <a:r>
              <a:rPr lang="en-US" sz="1700" dirty="0"/>
              <a:t>A solid foundation for federated </a:t>
            </a:r>
            <a:br>
              <a:rPr lang="en-US" sz="1700" dirty="0"/>
            </a:br>
            <a:r>
              <a:rPr lang="en-US" sz="1700" dirty="0"/>
              <a:t>access in R&amp;E </a:t>
            </a:r>
            <a:endParaRPr lang="en-US" sz="1700" dirty="0"/>
          </a:p>
          <a:p>
            <a:endParaRPr lang="en-US" sz="21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96334" y="1964318"/>
            <a:ext cx="4915958" cy="995007"/>
          </a:xfrm>
          <a:prstGeom prst="rect">
            <a:avLst/>
          </a:prstGeom>
        </p:spPr>
        <p:txBody>
          <a:bodyPr vert="horz" lIns="68567" tIns="68567" rIns="68567" bIns="68567" rtlCol="0" anchor="t" anchorCtr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Char char="Ø"/>
            </a:pPr>
            <a:r>
              <a:rPr lang="en-US" sz="1800" b="1" dirty="0"/>
              <a:t>AARC</a:t>
            </a:r>
            <a:endParaRPr lang="en-US" sz="1800" dirty="0"/>
          </a:p>
          <a:p>
            <a:pPr lvl="1" fontAlgn="auto">
              <a:spcAft>
                <a:spcPts val="0"/>
              </a:spcAft>
            </a:pPr>
            <a:r>
              <a:rPr lang="en-US" sz="1500" dirty="0"/>
              <a:t>set of building blocks - both technical and policy,</a:t>
            </a:r>
            <a:br>
              <a:rPr lang="en-US" sz="1500" dirty="0"/>
            </a:br>
            <a:r>
              <a:rPr lang="en-US" sz="1500" dirty="0"/>
              <a:t>leveraging eduGAIN, </a:t>
            </a:r>
            <a:br>
              <a:rPr lang="en-US" sz="1500" dirty="0"/>
            </a:br>
            <a:r>
              <a:rPr lang="en-US" sz="1500" dirty="0"/>
              <a:t>for International Research Collaboration</a:t>
            </a:r>
          </a:p>
          <a:p>
            <a:pPr fontAlgn="auto">
              <a:spcAft>
                <a:spcPts val="0"/>
              </a:spcAft>
            </a:pPr>
            <a:endParaRPr lang="en-US" sz="21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91404" y="2647230"/>
            <a:ext cx="5480887" cy="2590211"/>
            <a:chOff x="1517600" y="2272862"/>
            <a:chExt cx="10862444" cy="4858253"/>
          </a:xfrm>
        </p:grpSpPr>
        <p:grpSp>
          <p:nvGrpSpPr>
            <p:cNvPr id="7" name="Group 6"/>
            <p:cNvGrpSpPr/>
            <p:nvPr/>
          </p:nvGrpSpPr>
          <p:grpSpPr>
            <a:xfrm>
              <a:off x="1517600" y="2272862"/>
              <a:ext cx="10862444" cy="4858253"/>
              <a:chOff x="1497722" y="2056695"/>
              <a:chExt cx="10862444" cy="4858253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497722" y="3405513"/>
                <a:ext cx="10862444" cy="2536733"/>
              </a:xfrm>
              <a:prstGeom prst="cube">
                <a:avLst>
                  <a:gd name="adj" fmla="val 89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783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675" y="2056695"/>
                <a:ext cx="8477333" cy="4858253"/>
              </a:xfrm>
              <a:prstGeom prst="rect">
                <a:avLst/>
              </a:prstGeom>
              <a:scene3d>
                <a:camera prst="orthographicFront">
                  <a:rot lat="18071412" lon="3083636" rev="18801558"/>
                </a:camera>
                <a:lightRig rig="threePt" dir="t"/>
              </a:scene3d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584" y="4920979"/>
              <a:ext cx="2003683" cy="522598"/>
            </a:xfrm>
            <a:prstGeom prst="rect">
              <a:avLst/>
            </a:prstGeom>
            <a:scene3d>
              <a:camera prst="orthographicFront">
                <a:rot lat="17688851" lon="3115458" rev="18624947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9566" y="4368109"/>
              <a:ext cx="1691439" cy="1058641"/>
            </a:xfrm>
            <a:prstGeom prst="rect">
              <a:avLst/>
            </a:prstGeom>
            <a:scene3d>
              <a:camera prst="orthographicFront">
                <a:rot lat="17869862" lon="3567120" rev="18211867"/>
              </a:camera>
              <a:lightRig rig="threePt" dir="t"/>
            </a:scene3d>
          </p:spPr>
        </p:pic>
      </p:grpSp>
      <p:grpSp>
        <p:nvGrpSpPr>
          <p:cNvPr id="13" name="Group 12"/>
          <p:cNvGrpSpPr/>
          <p:nvPr/>
        </p:nvGrpSpPr>
        <p:grpSpPr>
          <a:xfrm>
            <a:off x="3850563" y="2110860"/>
            <a:ext cx="4916248" cy="1444580"/>
            <a:chOff x="2652280" y="1278903"/>
            <a:chExt cx="9113590" cy="3130836"/>
          </a:xfrm>
        </p:grpSpPr>
        <p:sp>
          <p:nvSpPr>
            <p:cNvPr id="15" name="Cube 14"/>
            <p:cNvSpPr/>
            <p:nvPr/>
          </p:nvSpPr>
          <p:spPr>
            <a:xfrm>
              <a:off x="2652280" y="1634855"/>
              <a:ext cx="9113590" cy="2756922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pic>
          <p:nvPicPr>
            <p:cNvPr id="17" name="Picture 2" descr=".png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04"/>
            <a:stretch/>
          </p:blipFill>
          <p:spPr bwMode="auto">
            <a:xfrm>
              <a:off x="3960560" y="1278903"/>
              <a:ext cx="6436892" cy="313083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19370699" lon="3588530" rev="188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341736" y="55987"/>
            <a:ext cx="7209065" cy="994172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700" dirty="0"/>
              <a:t>AARC Blueprint Architecture &amp; </a:t>
            </a:r>
            <a:r>
              <a:rPr lang="en-US" sz="2700" dirty="0" err="1"/>
              <a:t>eduGAIN</a:t>
            </a:r>
            <a:endParaRPr lang="en-US" sz="2700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64864" y="5016129"/>
            <a:ext cx="555766" cy="20615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53586" y="457202"/>
            <a:ext cx="4818675" cy="2450651"/>
            <a:chOff x="6206317" y="1350729"/>
            <a:chExt cx="6354305" cy="3051453"/>
          </a:xfrm>
        </p:grpSpPr>
        <p:sp>
          <p:nvSpPr>
            <p:cNvPr id="22" name="Cube 21"/>
            <p:cNvSpPr/>
            <p:nvPr/>
          </p:nvSpPr>
          <p:spPr>
            <a:xfrm>
              <a:off x="6206317" y="2020269"/>
              <a:ext cx="6354305" cy="1952396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6843" y="1350729"/>
              <a:ext cx="4266249" cy="3051453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</p:grpSp>
      <p:sp>
        <p:nvSpPr>
          <p:cNvPr id="24" name="Text Placeholder 2"/>
          <p:cNvSpPr txBox="1">
            <a:spLocks/>
          </p:cNvSpPr>
          <p:nvPr/>
        </p:nvSpPr>
        <p:spPr>
          <a:xfrm>
            <a:off x="67309" y="1292663"/>
            <a:ext cx="4915958" cy="995007"/>
          </a:xfrm>
          <a:prstGeom prst="rect">
            <a:avLst/>
          </a:prstGeom>
        </p:spPr>
        <p:txBody>
          <a:bodyPr vert="horz" lIns="68567" tIns="68567" rIns="68567" bIns="68567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Char char="Ø"/>
            </a:pPr>
            <a:r>
              <a:rPr lang="en-US" sz="1800" b="1" dirty="0"/>
              <a:t>Research </a:t>
            </a:r>
            <a:r>
              <a:rPr lang="en-US" sz="1800" b="1"/>
              <a:t>&amp; e-Infrastructures</a:t>
            </a:r>
            <a:endParaRPr lang="en-US" sz="1800" dirty="0"/>
          </a:p>
          <a:p>
            <a:pPr lvl="1" fontAlgn="auto">
              <a:spcAft>
                <a:spcPts val="0"/>
              </a:spcAft>
            </a:pPr>
            <a:r>
              <a:rPr lang="en-US" sz="1500" dirty="0"/>
              <a:t>Implement the AARC blueprint</a:t>
            </a:r>
            <a:endParaRPr lang="en-US" dirty="0"/>
          </a:p>
          <a:p>
            <a:pPr fontAlgn="auto">
              <a:spcAft>
                <a:spcPts val="0"/>
              </a:spcAft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2513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scalable policy models in light of the Blueprint: </a:t>
            </a:r>
            <a:r>
              <a:rPr lang="en-US" dirty="0" err="1" smtClean="0"/>
              <a:t>Snctfi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6" y="2002033"/>
            <a:ext cx="3038627" cy="248614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1141" y="4851262"/>
            <a:ext cx="2302646" cy="24237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F57A1E"/>
                </a:solidFill>
                <a:latin typeface="Calibri"/>
              </a:rPr>
              <a:t>Graphics inset: Ann Harding, SWITCH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1019911"/>
            <a:ext cx="1142048" cy="162209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5828"/>
              </p:ext>
            </p:extLst>
          </p:nvPr>
        </p:nvGraphicFramePr>
        <p:xfrm>
          <a:off x="6478993" y="3118650"/>
          <a:ext cx="2420077" cy="1615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0077"/>
              </a:tblGrid>
              <a:tr h="4038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C3959"/>
                          </a:solidFill>
                        </a:rPr>
                        <a:t>Many</a:t>
                      </a:r>
                      <a:r>
                        <a:rPr lang="en-US" sz="1800" baseline="0" dirty="0" smtClean="0">
                          <a:solidFill>
                            <a:srgbClr val="0C3959"/>
                          </a:solidFill>
                        </a:rPr>
                        <a:t> SPs are alike</a:t>
                      </a:r>
                      <a:endParaRPr lang="en-US" sz="1800" dirty="0">
                        <a:solidFill>
                          <a:srgbClr val="0C3959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211580">
                <a:tc>
                  <a:txBody>
                    <a:bodyPr/>
                    <a:lstStyle/>
                    <a:p>
                      <a:r>
                        <a:rPr lang="en-US" sz="1500" i="1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r>
                        <a:rPr lang="en-US" sz="1500" i="1" baseline="0" dirty="0" smtClean="0">
                          <a:solidFill>
                            <a:srgbClr val="0C3959"/>
                          </a:solidFill>
                        </a:rPr>
                        <a:t> frameworks for collective service providers</a:t>
                      </a:r>
                      <a:br>
                        <a:rPr lang="en-US" sz="1500" i="1" baseline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1500" b="1" i="1" baseline="0" dirty="0" smtClean="0">
                          <a:solidFill>
                            <a:srgbClr val="0C3959"/>
                          </a:solidFill>
                        </a:rPr>
                        <a:t>Shared use of and collaboration on reputation services, together in FIM4R</a:t>
                      </a:r>
                      <a:endParaRPr lang="en-US" sz="1500" b="1" i="1" dirty="0">
                        <a:solidFill>
                          <a:srgbClr val="0C3959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37560" y="2002032"/>
            <a:ext cx="4312920" cy="623248"/>
          </a:xfrm>
          <a:prstGeom prst="rect">
            <a:avLst/>
          </a:prstGeom>
          <a:solidFill>
            <a:srgbClr val="FEEEE2"/>
          </a:solidFill>
        </p:spPr>
        <p:txBody>
          <a:bodyPr wrap="square" lIns="68577" tIns="34289" rIns="68577" bIns="34289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evaluate with the SP-IdP-Proxies in pilots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/>
            </a:r>
            <a:br>
              <a:rPr lang="en-US" sz="1800" b="1" dirty="0">
                <a:solidFill>
                  <a:srgbClr val="0C3959"/>
                </a:solidFill>
                <a:latin typeface="Calibri"/>
              </a:rPr>
            </a:br>
            <a:r>
              <a:rPr lang="en-US" sz="1800" b="1" dirty="0">
                <a:solidFill>
                  <a:srgbClr val="0C3959"/>
                </a:solidFill>
                <a:latin typeface="Calibri"/>
              </a:rPr>
              <a:t>based on the Blueprint Architecture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134" y="1404801"/>
            <a:ext cx="345188" cy="348130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043" y="1404802"/>
            <a:ext cx="7289838" cy="346249"/>
          </a:xfrm>
          <a:prstGeom prst="rect">
            <a:avLst/>
          </a:prstGeom>
          <a:solidFill>
            <a:srgbClr val="AFBEC9"/>
          </a:solidFill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Develop framework recommendations for RIs for 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>coherent policy 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185" y="1369292"/>
            <a:ext cx="479134" cy="46935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prstClr val="white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60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135" y="1026704"/>
            <a:ext cx="343323" cy="346249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042" y="1026704"/>
            <a:ext cx="7289838" cy="346249"/>
          </a:xfrm>
          <a:prstGeom prst="rect">
            <a:avLst/>
          </a:prstGeom>
          <a:solidFill>
            <a:srgbClr val="AFBEC9"/>
          </a:solidFill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allow proxy operators to assert ‘trust marks’ based on known SP properties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185" y="991196"/>
            <a:ext cx="479134" cy="46935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prstClr val="white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60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37562" y="2729298"/>
            <a:ext cx="2867931" cy="623248"/>
          </a:xfrm>
          <a:prstGeom prst="rect">
            <a:avLst/>
          </a:prstGeom>
          <a:solidFill>
            <a:srgbClr val="FEEEE2"/>
          </a:solidFill>
        </p:spPr>
        <p:txBody>
          <a:bodyPr wrap="square" lIns="68577" tIns="34289" rIns="68577" bIns="34289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Collaborate in 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>WISE, IGTF &amp;</a:t>
            </a:r>
            <a:br>
              <a:rPr lang="en-US" sz="1800" b="1" dirty="0">
                <a:solidFill>
                  <a:srgbClr val="0C3959"/>
                </a:solidFill>
                <a:latin typeface="Calibri"/>
              </a:rPr>
            </a:br>
            <a:r>
              <a:rPr lang="en-US" sz="1800" b="1" dirty="0">
                <a:solidFill>
                  <a:srgbClr val="0C3959"/>
                </a:solidFill>
                <a:latin typeface="Calibri"/>
              </a:rPr>
              <a:t>FIM4R</a:t>
            </a:r>
            <a:r>
              <a:rPr lang="en-US" sz="1800" dirty="0">
                <a:solidFill>
                  <a:srgbClr val="0C3959"/>
                </a:solidFill>
                <a:latin typeface="Calibri"/>
              </a:rPr>
              <a:t> to get endorsement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13092" y="3835571"/>
            <a:ext cx="2867931" cy="900247"/>
          </a:xfrm>
          <a:prstGeom prst="rect">
            <a:avLst/>
          </a:prstGeom>
          <a:solidFill>
            <a:srgbClr val="FEEEE2"/>
          </a:solidFill>
        </p:spPr>
        <p:txBody>
          <a:bodyPr wrap="square" lIns="68577" tIns="34289" rIns="68577" bIns="34289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C3959"/>
                </a:solidFill>
                <a:latin typeface="Calibri"/>
              </a:rPr>
              <a:t>Complementary work:</a:t>
            </a:r>
            <a:br>
              <a:rPr lang="en-US" sz="1800" i="1" dirty="0">
                <a:solidFill>
                  <a:srgbClr val="0C3959"/>
                </a:solidFill>
                <a:latin typeface="Calibri"/>
              </a:rPr>
            </a:br>
            <a:r>
              <a:rPr lang="en-US" sz="1800" i="1" dirty="0">
                <a:solidFill>
                  <a:srgbClr val="0C3959"/>
                </a:solidFill>
                <a:latin typeface="Calibri"/>
              </a:rPr>
              <a:t>Accounting Data Exchange Protection for Infrastructures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4087" y="4851262"/>
            <a:ext cx="4933127" cy="24237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l" defTabSz="685766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>
                <a:solidFill>
                  <a:srgbClr val="0C3959"/>
                </a:solidFill>
                <a:latin typeface="Calibri"/>
              </a:rPr>
              <a:t>Proxying</a:t>
            </a:r>
            <a:r>
              <a:rPr lang="en-US" sz="1100" i="1" dirty="0">
                <a:solidFill>
                  <a:srgbClr val="0C3959"/>
                </a:solidFill>
                <a:latin typeface="Calibri"/>
              </a:rPr>
              <a:t> IdPs to SPs is part of the BPA, with e.g. the </a:t>
            </a:r>
            <a:r>
              <a:rPr lang="en-US" sz="1100" i="1" dirty="0" err="1">
                <a:solidFill>
                  <a:srgbClr val="0C3959"/>
                </a:solidFill>
                <a:latin typeface="Calibri"/>
              </a:rPr>
              <a:t>RCauth</a:t>
            </a:r>
            <a:r>
              <a:rPr lang="en-US" sz="1100" i="1" dirty="0">
                <a:solidFill>
                  <a:srgbClr val="0C3959"/>
                </a:solidFill>
                <a:latin typeface="Calibri"/>
              </a:rPr>
              <a:t> CPS as policy example </a:t>
            </a:r>
          </a:p>
        </p:txBody>
      </p:sp>
    </p:spTree>
    <p:extLst>
      <p:ext uri="{BB962C8B-B14F-4D97-AF65-F5344CB8AC3E}">
        <p14:creationId xmlns:p14="http://schemas.microsoft.com/office/powerpoint/2010/main" val="70581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36" y="2575322"/>
            <a:ext cx="3573065" cy="256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57B20"/>
                </a:solidFill>
              </a:rPr>
              <a:t>Reflected in updated AARC2 structure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Operational security capabilities and Incident response in federations – beyond Sirtfi v1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Service-centric policies</a:t>
            </a:r>
            <a:r>
              <a:rPr lang="en-US" dirty="0" smtClean="0"/>
              <a:t>: traceability &amp; accounting, privacy, gateway operations &amp; proxies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e-Researcher-centric policies</a:t>
            </a:r>
            <a:r>
              <a:rPr lang="en-US" dirty="0" smtClean="0"/>
              <a:t>: alignment of AUPs and templates, </a:t>
            </a:r>
            <a:br>
              <a:rPr lang="en-US" dirty="0" smtClean="0"/>
            </a:br>
            <a:r>
              <a:rPr lang="en-US" dirty="0" smtClean="0"/>
              <a:t>authentication assurance, community attribute management models </a:t>
            </a:r>
            <a:br>
              <a:rPr lang="en-US" dirty="0" smtClean="0"/>
            </a:br>
            <a:r>
              <a:rPr lang="en-US" dirty="0" smtClean="0"/>
              <a:t>and provisioning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Policy Engagement and Coordination: </a:t>
            </a:r>
            <a:br>
              <a:rPr lang="en-US" dirty="0" smtClean="0"/>
            </a:br>
            <a:r>
              <a:rPr lang="en-US" dirty="0" smtClean="0"/>
              <a:t>contributes to Community Engagement, provision of </a:t>
            </a:r>
            <a:br>
              <a:rPr lang="en-US" dirty="0" smtClean="0"/>
            </a:br>
            <a:r>
              <a:rPr lang="en-US" dirty="0" smtClean="0"/>
              <a:t>policy expertise to the Competence Centre, promotion of </a:t>
            </a:r>
            <a:br>
              <a:rPr lang="en-US" dirty="0" smtClean="0"/>
            </a:br>
            <a:r>
              <a:rPr lang="en-US" dirty="0" smtClean="0"/>
              <a:t>best practices globally (WISE, FIM4R, IGTF, REFEDS),</a:t>
            </a:r>
            <a:br>
              <a:rPr lang="en-US" dirty="0" smtClean="0"/>
            </a:br>
            <a:r>
              <a:rPr lang="en-US" dirty="0" smtClean="0"/>
              <a:t>easing </a:t>
            </a:r>
            <a:r>
              <a:rPr lang="en-US" b="1" dirty="0" smtClean="0"/>
              <a:t>end-to-end coordination </a:t>
            </a:r>
            <a:r>
              <a:rPr lang="en-US" dirty="0" smtClean="0"/>
              <a:t>across the chain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Structuring the </a:t>
            </a:r>
            <a:r>
              <a:rPr lang="en-US" b="1" dirty="0" smtClean="0"/>
              <a:t>exchange of information </a:t>
            </a:r>
            <a:r>
              <a:rPr lang="en-US" dirty="0" smtClean="0"/>
              <a:t>amongst SP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policy </a:t>
            </a:r>
            <a:r>
              <a:rPr lang="en-US" dirty="0" err="1" smtClean="0"/>
              <a:t>harmonisation</a:t>
            </a:r>
            <a:r>
              <a:rPr lang="en-US" dirty="0" smtClean="0"/>
              <a:t> and development in AARC2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2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25"/>
            <a:ext cx="555766" cy="206155"/>
          </a:xfrm>
          <a:prstGeom prst="rect">
            <a:avLst/>
          </a:prstGeom>
        </p:spPr>
        <p:txBody>
          <a:bodyPr lIns="68579" tIns="34289" rIns="68579" bIns="34289"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Sirtfi and R&amp;E federation assurance</a:t>
            </a:r>
            <a:endParaRPr lang="en-US" dirty="0">
              <a:solidFill>
                <a:srgbClr val="F6791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57777" y="1406054"/>
            <a:ext cx="4879898" cy="1948554"/>
            <a:chOff x="5463008" y="2297129"/>
            <a:chExt cx="6519884" cy="2734751"/>
          </a:xfrm>
        </p:grpSpPr>
        <p:sp>
          <p:nvSpPr>
            <p:cNvPr id="6" name="TextBox 5"/>
            <p:cNvSpPr txBox="1"/>
            <p:nvPr/>
          </p:nvSpPr>
          <p:spPr>
            <a:xfrm>
              <a:off x="10080913" y="4016780"/>
              <a:ext cx="884943" cy="101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dirty="0">
                  <a:solidFill>
                    <a:srgbClr val="003959"/>
                  </a:solidFill>
                  <a:latin typeface="FontAwesome"/>
                  <a:cs typeface="FontAwesome"/>
                </a:rPr>
                <a:t></a:t>
              </a:r>
            </a:p>
          </p:txBody>
        </p:sp>
        <p:sp>
          <p:nvSpPr>
            <p:cNvPr id="7" name="Cloud Callout 6"/>
            <p:cNvSpPr/>
            <p:nvPr/>
          </p:nvSpPr>
          <p:spPr>
            <a:xfrm>
              <a:off x="10728653" y="3208137"/>
              <a:ext cx="1254239" cy="1024092"/>
            </a:xfrm>
            <a:prstGeom prst="cloudCallout">
              <a:avLst>
                <a:gd name="adj1" fmla="val -41153"/>
                <a:gd name="adj2" fmla="val 63834"/>
              </a:avLst>
            </a:prstGeom>
            <a:noFill/>
            <a:ln>
              <a:solidFill>
                <a:srgbClr val="05304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All I need is one identity…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170093" y="3662585"/>
              <a:ext cx="2567455" cy="1351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Federation 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63008" y="2777240"/>
              <a:ext cx="2337470" cy="129498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>
                  <a:solidFill>
                    <a:srgbClr val="003959"/>
                  </a:solidFill>
                </a:rPr>
                <a:t>Federation 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676680" y="2297129"/>
              <a:ext cx="2303625" cy="134254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800" dirty="0">
                  <a:solidFill>
                    <a:srgbClr val="003959"/>
                  </a:solidFill>
                </a:rPr>
                <a:t>Federation 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842333" y="302082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261741" y="2408565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43166" y="3311968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449756" y="4324603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858571" y="2824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147537" y="4083220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653604" y="3279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9957634" y="310449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126754" y="316131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708636" y="3832584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687276" y="2724821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8542291" y="4215368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755442" y="3589458"/>
              <a:ext cx="578531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177913" y="3700895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0378815" y="2774584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6" name="Cloud 25"/>
            <p:cNvSpPr/>
            <p:nvPr/>
          </p:nvSpPr>
          <p:spPr>
            <a:xfrm>
              <a:off x="6378150" y="2774604"/>
              <a:ext cx="3482453" cy="1542965"/>
            </a:xfrm>
            <a:prstGeom prst="cloud">
              <a:avLst/>
            </a:prstGeom>
            <a:solidFill>
              <a:schemeClr val="accent2">
                <a:lumMod val="40000"/>
                <a:lumOff val="60000"/>
                <a:alpha val="47000"/>
              </a:schemeClr>
            </a:solidFill>
            <a:ln>
              <a:solidFill>
                <a:srgbClr val="00395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3959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1324" y="3357050"/>
              <a:ext cx="1042957" cy="229451"/>
            </a:xfrm>
            <a:prstGeom prst="rect">
              <a:avLst/>
            </a:prstGeom>
          </p:spPr>
        </p:pic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33377" y="3903107"/>
            <a:ext cx="8181975" cy="729623"/>
          </a:xfrm>
          <a:solidFill>
            <a:srgbClr val="ED7D3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Clearly an inviting vector of attack</a:t>
            </a:r>
            <a:r>
              <a:rPr lang="is-IS" sz="2400" dirty="0">
                <a:solidFill>
                  <a:schemeClr val="bg1"/>
                </a:solidFill>
              </a:rPr>
              <a:t>… </a:t>
            </a:r>
            <a:r>
              <a:rPr lang="en-US" sz="2400" dirty="0">
                <a:solidFill>
                  <a:schemeClr val="bg1"/>
                </a:solidFill>
              </a:rPr>
              <a:t>luckily, this was noticed several years ago!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698" b="-8698"/>
          <a:stretch>
            <a:fillRect/>
          </a:stretch>
        </p:blipFill>
        <p:spPr>
          <a:xfrm>
            <a:off x="1269912" y="1062769"/>
            <a:ext cx="6425296" cy="371105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25"/>
            <a:ext cx="555766" cy="206155"/>
          </a:xfrm>
          <a:prstGeom prst="rect">
            <a:avLst/>
          </a:prstGeom>
        </p:spPr>
        <p:txBody>
          <a:bodyPr lIns="68579" tIns="34289" rIns="68579" bIns="34289"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more on Sirtfi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9771" y="2057453"/>
            <a:ext cx="2991032" cy="31547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https://refeds.org/sirtfi </a:t>
            </a:r>
          </a:p>
        </p:txBody>
      </p:sp>
    </p:spTree>
    <p:extLst>
      <p:ext uri="{BB962C8B-B14F-4D97-AF65-F5344CB8AC3E}">
        <p14:creationId xmlns:p14="http://schemas.microsoft.com/office/powerpoint/2010/main" val="46568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R&amp;E developments on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REFEDS Assurance WG</a:t>
            </a:r>
          </a:p>
          <a:p>
            <a:pPr lvl="1"/>
            <a:r>
              <a:rPr lang="en-US" dirty="0" smtClean="0"/>
              <a:t>Baseline comes out of Mikael’s AARC work</a:t>
            </a:r>
            <a:br>
              <a:rPr lang="en-US" dirty="0" smtClean="0"/>
            </a:br>
            <a:r>
              <a:rPr lang="en-US" b="1" dirty="0" smtClean="0"/>
              <a:t>https</a:t>
            </a:r>
            <a:r>
              <a:rPr lang="en-US" b="1" dirty="0"/>
              <a:t>://</a:t>
            </a:r>
            <a:r>
              <a:rPr lang="en-US" b="1" dirty="0" smtClean="0"/>
              <a:t>docs.google.com/document/d/15v65wJvRwTSQKViep_gGuEvxLl3UJbaOX5o9eLtsyBI</a:t>
            </a:r>
          </a:p>
          <a:p>
            <a:pPr lvl="1"/>
            <a:r>
              <a:rPr lang="en-US" dirty="0" smtClean="0"/>
              <a:t>beyond the baseline: “</a:t>
            </a:r>
            <a:r>
              <a:rPr lang="en-US" dirty="0" err="1" smtClean="0"/>
              <a:t>Cappucino</a:t>
            </a:r>
            <a:r>
              <a:rPr lang="en-US" dirty="0" smtClean="0"/>
              <a:t>” (BIRCH), “Espresso” (EIDAS substantial, KI </a:t>
            </a:r>
            <a:r>
              <a:rPr lang="en-US" dirty="0" err="1" smtClean="0"/>
              <a:t>LoA</a:t>
            </a:r>
            <a:r>
              <a:rPr lang="en-US" dirty="0" smtClean="0"/>
              <a:t> 3)</a:t>
            </a:r>
          </a:p>
          <a:p>
            <a:r>
              <a:rPr lang="en-US" dirty="0" smtClean="0"/>
              <a:t>EGI ad-hoc assurance evolution</a:t>
            </a:r>
          </a:p>
          <a:p>
            <a:pPr lvl="1"/>
            <a:r>
              <a:rPr lang="en-US" dirty="0" smtClean="0"/>
              <a:t>Use cases identified for several levels – needs alignment</a:t>
            </a:r>
          </a:p>
          <a:p>
            <a:pPr lvl="1"/>
            <a:r>
              <a:rPr lang="en-US" dirty="0" smtClean="0"/>
              <a:t>There is a noted difference between ‘open guest IdPs’ and controlled university IdPs, but these cannot be identified now</a:t>
            </a:r>
          </a:p>
          <a:p>
            <a:pPr lvl="1"/>
            <a:r>
              <a:rPr lang="en-US" dirty="0" smtClean="0"/>
              <a:t>UKAMS publishes </a:t>
            </a:r>
            <a:r>
              <a:rPr lang="en-US" dirty="0" err="1" smtClean="0"/>
              <a:t>UnitedID</a:t>
            </a:r>
            <a:r>
              <a:rPr lang="en-US" dirty="0" smtClean="0"/>
              <a:t> to </a:t>
            </a:r>
            <a:r>
              <a:rPr lang="en-US" dirty="0" err="1" smtClean="0"/>
              <a:t>edugain</a:t>
            </a:r>
            <a:r>
              <a:rPr lang="en-US" dirty="0" smtClean="0"/>
              <a:t>: ‘</a:t>
            </a:r>
            <a:r>
              <a:rPr lang="en-US" dirty="0" err="1" smtClean="0"/>
              <a:t>edugain</a:t>
            </a:r>
            <a:r>
              <a:rPr lang="en-US" dirty="0" smtClean="0"/>
              <a:t>’ is not enough</a:t>
            </a:r>
          </a:p>
          <a:p>
            <a:pPr lvl="1"/>
            <a:r>
              <a:rPr lang="en-US" dirty="0" smtClean="0"/>
              <a:t>But hardly any need for &gt;&gt;BIRCH </a:t>
            </a:r>
            <a:r>
              <a:rPr lang="en-US" dirty="0" err="1" smtClean="0"/>
              <a:t>LoA</a:t>
            </a:r>
            <a:r>
              <a:rPr lang="en-US" dirty="0" smtClean="0"/>
              <a:t> (only some biomed cases)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Video-supported vetting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“[</a:t>
            </a:r>
            <a:r>
              <a:rPr lang="en-GB" dirty="0"/>
              <a:t>Vetting] should be based on a face-to-face meeting and should be confirmed via photo-identification and/or similar valid official documents</a:t>
            </a:r>
            <a:r>
              <a:rPr lang="en-GB" dirty="0" smtClean="0"/>
              <a:t>.” </a:t>
            </a:r>
            <a:r>
              <a:rPr lang="en-GB" i="1" dirty="0" smtClean="0"/>
              <a:t>(BIRCH and CEDAR APs)</a:t>
            </a:r>
          </a:p>
          <a:p>
            <a:pPr marL="0" indent="0">
              <a:buNone/>
            </a:pPr>
            <a:endParaRPr lang="en-GB" i="1" dirty="0" smtClean="0"/>
          </a:p>
          <a:p>
            <a:pPr>
              <a:defRPr/>
            </a:pPr>
            <a:r>
              <a:rPr lang="en-US" sz="1800" dirty="0"/>
              <a:t>Many support </a:t>
            </a:r>
            <a:r>
              <a:rPr lang="en-US" sz="1800" dirty="0"/>
              <a:t>explicit F2F </a:t>
            </a:r>
            <a:r>
              <a:rPr lang="en-US" sz="1800" dirty="0"/>
              <a:t>only, yet designate </a:t>
            </a:r>
            <a:r>
              <a:rPr lang="en-US" sz="1800" dirty="0"/>
              <a:t>RAs in </a:t>
            </a:r>
            <a:r>
              <a:rPr lang="en-US" sz="1800" dirty="0"/>
              <a:t>different </a:t>
            </a:r>
            <a:r>
              <a:rPr lang="en-US" sz="1800" dirty="0"/>
              <a:t>ways</a:t>
            </a:r>
          </a:p>
          <a:p>
            <a:pPr>
              <a:defRPr/>
            </a:pPr>
            <a:r>
              <a:rPr lang="en-US" sz="1800" dirty="0"/>
              <a:t>Video-supported and notary-public postal mail &amp; video</a:t>
            </a:r>
            <a:r>
              <a:rPr lang="en-US" sz="1800" dirty="0"/>
              <a:t>: BR, TR</a:t>
            </a:r>
          </a:p>
          <a:p>
            <a:pPr>
              <a:defRPr/>
            </a:pPr>
            <a:r>
              <a:rPr lang="en-US" sz="1800" dirty="0"/>
              <a:t>Government records: some TCS subscribers (universities with access to these databases</a:t>
            </a:r>
            <a:r>
              <a:rPr lang="en-US" sz="1800" dirty="0"/>
              <a:t>)</a:t>
            </a:r>
            <a:endParaRPr lang="en-US" sz="1800" dirty="0"/>
          </a:p>
          <a:p>
            <a:pPr>
              <a:defRPr/>
            </a:pPr>
            <a:r>
              <a:rPr lang="en-US" sz="1800" dirty="0" err="1"/>
              <a:t>Kantara</a:t>
            </a:r>
            <a:r>
              <a:rPr lang="en-US" sz="1800" dirty="0"/>
              <a:t> </a:t>
            </a:r>
            <a:r>
              <a:rPr lang="en-US" sz="1800" dirty="0" err="1"/>
              <a:t>LoA</a:t>
            </a:r>
            <a:r>
              <a:rPr lang="en-US" sz="1800" dirty="0"/>
              <a:t> </a:t>
            </a:r>
            <a:r>
              <a:rPr lang="en-US" sz="1800" dirty="0"/>
              <a:t>2: some </a:t>
            </a:r>
            <a:r>
              <a:rPr lang="en-US" sz="1800" dirty="0"/>
              <a:t>TCS countries (SE) for some of their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“The aim should be to stay within the 'bandwidth of trust' described in </a:t>
            </a:r>
            <a:r>
              <a:rPr lang="en-US" sz="1800" dirty="0"/>
              <a:t>the current </a:t>
            </a:r>
            <a:r>
              <a:rPr lang="en-US" sz="1800" dirty="0"/>
              <a:t>text: between the (possibly worthless) notary-public </a:t>
            </a:r>
            <a:r>
              <a:rPr lang="en-US" sz="1800" dirty="0"/>
              <a:t>attestations, and </a:t>
            </a:r>
            <a:r>
              <a:rPr lang="en-US" sz="1800" dirty="0"/>
              <a:t>the more trusted real in-person hand-shake vetting</a:t>
            </a:r>
            <a:r>
              <a:rPr lang="en-US" sz="1800" dirty="0"/>
              <a:t>.”</a:t>
            </a:r>
          </a:p>
          <a:p>
            <a:pPr marL="0" indent="0">
              <a:buNone/>
            </a:pPr>
            <a:r>
              <a:rPr lang="en-US" sz="1800" dirty="0"/>
              <a:t>“If appropriate compensatory controls are in place and we can </a:t>
            </a:r>
            <a:r>
              <a:rPr lang="en-US" sz="1800" dirty="0"/>
              <a:t>protect same-person continuity </a:t>
            </a:r>
            <a:r>
              <a:rPr lang="en-US" sz="1800" dirty="0"/>
              <a:t>(non-reassignment) as well as traceability, it </a:t>
            </a:r>
            <a:r>
              <a:rPr lang="en-US" sz="1800" dirty="0"/>
              <a:t>should </a:t>
            </a:r>
            <a:r>
              <a:rPr lang="en-US" sz="1800" dirty="0"/>
              <a:t>be viable. Compensatory controls have some 'hard' </a:t>
            </a:r>
            <a:r>
              <a:rPr lang="en-US" sz="1800" dirty="0"/>
              <a:t>requirements in </a:t>
            </a:r>
            <a:r>
              <a:rPr lang="en-US" sz="1800" dirty="0"/>
              <a:t>the model process described in the </a:t>
            </a:r>
            <a:r>
              <a:rPr lang="en-US" sz="1800" dirty="0"/>
              <a:t>Wiki:”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/>
              <a:t>     </a:t>
            </a:r>
            <a:r>
              <a:rPr lang="en-US" sz="1800" b="1" dirty="0">
                <a:solidFill>
                  <a:srgbClr val="990000"/>
                </a:solidFill>
              </a:rPr>
              <a:t>http://wiki.eugridpma.org/Main/VettingModelGuidelines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It </a:t>
            </a:r>
            <a:r>
              <a:rPr lang="en-US" sz="1800" dirty="0"/>
              <a:t>is important that this be described and reviewed in each case, </a:t>
            </a:r>
            <a:r>
              <a:rPr lang="en-US" sz="1800" dirty="0"/>
              <a:t>so the </a:t>
            </a:r>
            <a:r>
              <a:rPr lang="en-US" sz="1800" dirty="0"/>
              <a:t>proposal is that "The following is also considered to be </a:t>
            </a:r>
            <a:r>
              <a:rPr lang="en-US" sz="1800" dirty="0"/>
              <a:t>an acceptable </a:t>
            </a:r>
            <a:r>
              <a:rPr lang="en-US" sz="1800" dirty="0"/>
              <a:t>process for implementing method 2 - if so acceptably </a:t>
            </a:r>
            <a:r>
              <a:rPr lang="en-US" sz="1800" dirty="0"/>
              <a:t>documented in </a:t>
            </a:r>
            <a:r>
              <a:rPr lang="en-US" sz="1800" dirty="0"/>
              <a:t>the CP/CPS and endorsed by the accrediting </a:t>
            </a:r>
            <a:r>
              <a:rPr lang="en-US" sz="1800" dirty="0"/>
              <a:t>PMA”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19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leads to mixed results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 test by CESNET</a:t>
            </a:r>
            <a:br>
              <a:rPr lang="en-US" dirty="0" smtClean="0"/>
            </a:br>
            <a:r>
              <a:rPr lang="en-US" dirty="0" smtClean="0"/>
              <a:t>(who really wanted to use it)</a:t>
            </a:r>
            <a:br>
              <a:rPr lang="en-US" dirty="0" smtClean="0"/>
            </a:br>
            <a:r>
              <a:rPr lang="en-US" dirty="0" smtClean="0"/>
              <a:t>resulted in “unable to decide</a:t>
            </a:r>
            <a:br>
              <a:rPr lang="en-US" dirty="0" smtClean="0"/>
            </a:br>
            <a:r>
              <a:rPr lang="en-US" dirty="0" smtClean="0"/>
              <a:t>on validity” over skype</a:t>
            </a:r>
          </a:p>
          <a:p>
            <a:r>
              <a:rPr lang="en-US" dirty="0" smtClean="0"/>
              <a:t>Test by German bank (using</a:t>
            </a:r>
            <a:br>
              <a:rPr lang="en-US" dirty="0" smtClean="0"/>
            </a:br>
            <a:r>
              <a:rPr lang="en-US" dirty="0" smtClean="0"/>
              <a:t>trained </a:t>
            </a:r>
            <a:r>
              <a:rPr lang="en-US" dirty="0" err="1" smtClean="0"/>
              <a:t>verificators</a:t>
            </a:r>
            <a:r>
              <a:rPr lang="en-US" dirty="0" smtClean="0"/>
              <a:t> and with</a:t>
            </a:r>
            <a:br>
              <a:rPr lang="en-US" dirty="0" smtClean="0"/>
            </a:br>
            <a:r>
              <a:rPr lang="en-US" dirty="0" smtClean="0"/>
              <a:t>flashlight on smartphone) was</a:t>
            </a:r>
            <a:br>
              <a:rPr lang="en-US" dirty="0" smtClean="0"/>
            </a:br>
            <a:r>
              <a:rPr lang="en-US" dirty="0" smtClean="0"/>
              <a:t>successful</a:t>
            </a:r>
          </a:p>
          <a:p>
            <a:r>
              <a:rPr lang="en-US" dirty="0" smtClean="0"/>
              <a:t>Really depends on training,</a:t>
            </a:r>
            <a:br>
              <a:rPr lang="en-US" dirty="0" smtClean="0"/>
            </a:br>
            <a:r>
              <a:rPr lang="en-US" dirty="0" smtClean="0"/>
              <a:t>knowledge of valid documents, and some specific tests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1295" y="4462245"/>
            <a:ext cx="6676465" cy="46166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/>
            <a:r>
              <a:rPr lang="en-US" sz="1200" dirty="0"/>
              <a:t>For examples see also e.g.: </a:t>
            </a:r>
            <a:r>
              <a:rPr lang="en-US" sz="1200" dirty="0"/>
              <a:t>National Document Fraud Unit, UK Home </a:t>
            </a:r>
            <a:r>
              <a:rPr lang="en-US" sz="1200" dirty="0"/>
              <a:t>Office</a:t>
            </a:r>
            <a:br>
              <a:rPr lang="en-US" sz="1200" dirty="0"/>
            </a:br>
            <a:r>
              <a:rPr lang="en-US" sz="1200" i="1" dirty="0"/>
              <a:t>Guidance_on_examining_identity_documents_v</a:t>
            </a:r>
            <a:r>
              <a:rPr lang="en-US" sz="1200" i="1" dirty="0"/>
              <a:t>._</a:t>
            </a:r>
            <a:r>
              <a:rPr lang="en-US" sz="1200" i="1" dirty="0"/>
              <a:t>June_2016</a:t>
            </a:r>
            <a:endParaRPr lang="en-US" sz="12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88" y="945266"/>
            <a:ext cx="4045137" cy="271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40874" y="3657305"/>
            <a:ext cx="1672950" cy="20005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700" dirty="0"/>
              <a:t>Photo Credit: </a:t>
            </a:r>
            <a:r>
              <a:rPr lang="en-US" sz="700" dirty="0" err="1"/>
              <a:t>Sonnenstaatland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32361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EUGridPMA</a:t>
            </a:r>
            <a:r>
              <a:rPr lang="en-GB" dirty="0" smtClean="0"/>
              <a:t> Topics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/>
              <a:t>EUGridPMA (membership) status</a:t>
            </a:r>
          </a:p>
          <a:p>
            <a:pPr lvl="1">
              <a:defRPr/>
            </a:pPr>
            <a:r>
              <a:rPr lang="en-US" sz="1400" dirty="0"/>
              <a:t>New </a:t>
            </a:r>
            <a:r>
              <a:rPr lang="en-US" sz="1400" dirty="0"/>
              <a:t>CAs</a:t>
            </a:r>
            <a:r>
              <a:rPr lang="en-US" sz="1400" dirty="0"/>
              <a:t>: RCauth.eu/AARC CILogon-like TTS; </a:t>
            </a:r>
            <a:r>
              <a:rPr lang="en-US" sz="1400" dirty="0" err="1"/>
              <a:t>DarkMatter</a:t>
            </a:r>
            <a:endParaRPr lang="en-US" sz="1400" dirty="0"/>
          </a:p>
          <a:p>
            <a:pPr lvl="1">
              <a:defRPr/>
            </a:pPr>
            <a:r>
              <a:rPr lang="en-US" sz="1400" dirty="0"/>
              <a:t>AARC </a:t>
            </a:r>
            <a:endParaRPr lang="en-US" dirty="0"/>
          </a:p>
          <a:p>
            <a:pPr>
              <a:defRPr/>
            </a:pPr>
            <a:r>
              <a:rPr lang="en-US" sz="1800" dirty="0"/>
              <a:t>IGTF-to-eduGAIN bridge</a:t>
            </a:r>
          </a:p>
          <a:p>
            <a:pPr>
              <a:defRPr/>
            </a:pPr>
            <a:r>
              <a:rPr lang="en-US" sz="1800" dirty="0" smtClean="0"/>
              <a:t>Related </a:t>
            </a:r>
            <a:r>
              <a:rPr lang="en-US" sz="1800" dirty="0"/>
              <a:t>activities: Sirtfi, </a:t>
            </a:r>
            <a:r>
              <a:rPr lang="en-US" sz="1800" dirty="0" err="1"/>
              <a:t>Snctfi</a:t>
            </a:r>
            <a:r>
              <a:rPr lang="en-US" sz="1800" dirty="0"/>
              <a:t>, REFEDS Assurance WG, and AARC2</a:t>
            </a:r>
          </a:p>
          <a:p>
            <a:pPr>
              <a:defRPr/>
            </a:pPr>
            <a:r>
              <a:rPr lang="en-US" sz="1800" dirty="0"/>
              <a:t>Model implementations for video-supported vetting</a:t>
            </a:r>
          </a:p>
          <a:p>
            <a:pPr>
              <a:defRPr/>
            </a:pPr>
            <a:r>
              <a:rPr lang="en-US" sz="1800" dirty="0" smtClean="0"/>
              <a:t>GFD.225 </a:t>
            </a:r>
            <a:r>
              <a:rPr lang="en-US" sz="1800" dirty="0"/>
              <a:t>Certificate Profile completed</a:t>
            </a:r>
          </a:p>
          <a:p>
            <a:pPr>
              <a:defRPr/>
            </a:pPr>
            <a:r>
              <a:rPr lang="en-US" sz="1800" dirty="0"/>
              <a:t>IPv6, SHA-1 collisions, and more</a:t>
            </a:r>
          </a:p>
          <a:p>
            <a:pPr marL="0" indent="0">
              <a:buNone/>
              <a:defRPr/>
            </a:pPr>
            <a:endParaRPr lang="en-GB" sz="1800" b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GB" sz="1800" b="1" dirty="0">
                <a:solidFill>
                  <a:srgbClr val="990000"/>
                </a:solidFill>
              </a:rPr>
              <a:t>See also the EUGridPMA39 summary: </a:t>
            </a:r>
            <a:r>
              <a:rPr lang="en-GB" sz="1800" b="1" i="1" dirty="0">
                <a:solidFill>
                  <a:srgbClr val="990000"/>
                </a:solidFill>
              </a:rPr>
              <a:t>https</a:t>
            </a:r>
            <a:r>
              <a:rPr lang="en-GB" sz="1800" b="1" i="1" dirty="0">
                <a:solidFill>
                  <a:srgbClr val="990000"/>
                </a:solidFill>
              </a:rPr>
              <a:t>://</a:t>
            </a:r>
            <a:r>
              <a:rPr lang="en-GB" sz="1800" b="1" i="1" dirty="0">
                <a:solidFill>
                  <a:srgbClr val="990000"/>
                </a:solidFill>
              </a:rPr>
              <a:t>www.eugridpma.org/meetings/2017-01/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GFD.225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794"/>
            <a:ext cx="8040688" cy="3876675"/>
          </a:xfrm>
        </p:spPr>
        <p:txBody>
          <a:bodyPr/>
          <a:lstStyle/>
          <a:p>
            <a:r>
              <a:rPr lang="en-US" dirty="0" smtClean="0"/>
              <a:t>Now </a:t>
            </a:r>
            <a:r>
              <a:rPr lang="en-US" dirty="0" smtClean="0"/>
              <a:t>done </a:t>
            </a:r>
            <a:r>
              <a:rPr lang="en-US" dirty="0" smtClean="0"/>
              <a:t>– Jens also picked the last nits: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published now: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www.ogf.org/documents/GFD.225.pdf</a:t>
            </a:r>
            <a:endParaRPr lang="en-US" dirty="0"/>
          </a:p>
          <a:p>
            <a:r>
              <a:rPr lang="en-US" dirty="0" smtClean="0"/>
              <a:t>Also </a:t>
            </a:r>
            <a:r>
              <a:rPr lang="en-US" dirty="0" smtClean="0"/>
              <a:t>there the reviews should probably check compliance</a:t>
            </a:r>
          </a:p>
          <a:p>
            <a:r>
              <a:rPr lang="en-US" dirty="0" smtClean="0"/>
              <a:t>Ursula </a:t>
            </a:r>
            <a:r>
              <a:rPr lang="en-US" dirty="0" err="1" smtClean="0"/>
              <a:t>Epting</a:t>
            </a:r>
            <a:r>
              <a:rPr lang="en-US" dirty="0" smtClean="0"/>
              <a:t> re-wrote the auditing spreadsheets </a:t>
            </a:r>
            <a:br>
              <a:rPr lang="en-US" dirty="0" smtClean="0"/>
            </a:br>
            <a:r>
              <a:rPr lang="en-US" i="1" dirty="0" smtClean="0"/>
              <a:t>see </a:t>
            </a:r>
            <a:r>
              <a:rPr lang="en-US" i="1" dirty="0" smtClean="0"/>
              <a:t>www.eugridpma.org/agenda/39</a:t>
            </a:r>
            <a:r>
              <a:rPr lang="en-US" i="1" dirty="0" smtClean="0"/>
              <a:t>/</a:t>
            </a:r>
          </a:p>
          <a:p>
            <a:r>
              <a:rPr lang="en-US" dirty="0" smtClean="0"/>
              <a:t>How to progress with future updates?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97" y="1309303"/>
            <a:ext cx="563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3287" y="4856565"/>
            <a:ext cx="4572000" cy="246221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l"/>
            <a:r>
              <a:rPr lang="en-US" sz="1000" dirty="0">
                <a:solidFill>
                  <a:srgbClr val="003F5E"/>
                </a:solidFill>
              </a:rPr>
              <a:t>https://www.overleaf.com/646373kvfmwn</a:t>
            </a:r>
          </a:p>
        </p:txBody>
      </p:sp>
    </p:spTree>
    <p:extLst>
      <p:ext uri="{BB962C8B-B14F-4D97-AF65-F5344CB8AC3E}">
        <p14:creationId xmlns:p14="http://schemas.microsoft.com/office/powerpoint/2010/main" val="259223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IPv6 status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continuous v6 CRL monitor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sz="1800" dirty="0">
                <a:solidFill>
                  <a:srgbClr val="990000"/>
                </a:solidFill>
              </a:rPr>
              <a:t>http://cvmfs-6.ndgf.org/ipv6/overview.php</a:t>
            </a:r>
            <a:r>
              <a:rPr lang="en-GB" sz="1800" dirty="0">
                <a:solidFill>
                  <a:srgbClr val="990000"/>
                </a:solidFill>
              </a:rPr>
              <a:t/>
            </a:r>
            <a:br>
              <a:rPr lang="en-GB" sz="1800" dirty="0">
                <a:solidFill>
                  <a:srgbClr val="990000"/>
                </a:solidFill>
              </a:rPr>
            </a:br>
            <a:r>
              <a:rPr lang="en-GB" sz="1800" dirty="0"/>
              <a:t>  </a:t>
            </a:r>
            <a:endParaRPr lang="en-GB" dirty="0" smtClean="0"/>
          </a:p>
          <a:p>
            <a:r>
              <a:rPr lang="en-GB" dirty="0" smtClean="0"/>
              <a:t>41 CAs offer working v6 CRL (down from 43 in Oct 2016 </a:t>
            </a:r>
            <a:r>
              <a:rPr lang="en-GB" dirty="0" smtClean="0">
                <a:sym typeface="Wingdings" panose="05000000000000000000" pitchFamily="2" charset="2"/>
              </a:rPr>
              <a:t>)</a:t>
            </a:r>
            <a:endParaRPr lang="en-GB" dirty="0" smtClean="0"/>
          </a:p>
          <a:p>
            <a:pPr lvl="1"/>
            <a:r>
              <a:rPr lang="en-GB" dirty="0" smtClean="0"/>
              <a:t>but: also </a:t>
            </a:r>
            <a:r>
              <a:rPr lang="en-GB" dirty="0"/>
              <a:t>1</a:t>
            </a:r>
            <a:r>
              <a:rPr lang="en-GB" dirty="0" smtClean="0"/>
              <a:t>-2 CAs that give AAAA record but the GET fails …</a:t>
            </a:r>
          </a:p>
          <a:p>
            <a:pPr lvl="1"/>
            <a:r>
              <a:rPr lang="en-GB" dirty="0" smtClean="0"/>
              <a:t>Still 52 broken endpoints support only legacy IP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ClouldFlare</a:t>
            </a:r>
            <a:r>
              <a:rPr lang="en-GB" dirty="0" smtClean="0"/>
              <a:t> cache solution is trivial, so please either …</a:t>
            </a:r>
          </a:p>
          <a:p>
            <a:pPr lvl="1"/>
            <a:r>
              <a:rPr lang="en-GB" dirty="0" smtClean="0"/>
              <a:t>dl.igtf.net </a:t>
            </a:r>
            <a:r>
              <a:rPr lang="en-GB" i="1" dirty="0" smtClean="0"/>
              <a:t>can </a:t>
            </a:r>
            <a:r>
              <a:rPr lang="en-GB" dirty="0" smtClean="0"/>
              <a:t>act as v6 source-of-last-resort for RPs that need it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really: get rid of SHA-1 – it’s broken!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824" y="4377018"/>
            <a:ext cx="5738999" cy="451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https://shattered.io/static/shattered.pdf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30" y="846511"/>
            <a:ext cx="6516781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1" y="1976719"/>
            <a:ext cx="2474259" cy="2246767"/>
          </a:xfrm>
          <a:prstGeom prst="rect">
            <a:avLst/>
          </a:prstGeom>
          <a:noFill/>
          <a:ln w="12700">
            <a:solidFill>
              <a:srgbClr val="99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66"/>
                </a:solidFill>
              </a:rPr>
              <a:t>Do we </a:t>
            </a:r>
            <a:r>
              <a:rPr lang="en-US" b="1" i="1" dirty="0" smtClean="0">
                <a:solidFill>
                  <a:srgbClr val="000066"/>
                </a:solidFill>
              </a:rPr>
              <a:t>still</a:t>
            </a:r>
            <a:r>
              <a:rPr lang="en-US" b="1" dirty="0" smtClean="0">
                <a:solidFill>
                  <a:srgbClr val="000066"/>
                </a:solidFill>
              </a:rPr>
              <a:t> have SHA-1 EECs??</a:t>
            </a:r>
          </a:p>
          <a:p>
            <a:pPr algn="l"/>
            <a:endParaRPr lang="en-US" dirty="0">
              <a:solidFill>
                <a:srgbClr val="000066"/>
              </a:solidFill>
            </a:endParaRPr>
          </a:p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FNAL KCA</a:t>
            </a:r>
          </a:p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REUNA?</a:t>
            </a:r>
          </a:p>
          <a:p>
            <a:pPr marL="342892" indent="-342892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…?</a:t>
            </a:r>
          </a:p>
          <a:p>
            <a:pPr marL="342892" indent="-342892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Upcoming meetings</a:t>
            </a:r>
            <a:endParaRPr lang="en-GB" dirty="0"/>
          </a:p>
        </p:txBody>
      </p:sp>
      <p:sp>
        <p:nvSpPr>
          <p:cNvPr id="348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more details,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www.eugridpma.org/meetings/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but meanwhile: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Upcoming events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838199" y="996554"/>
            <a:ext cx="8231841" cy="3556397"/>
          </a:xfrm>
        </p:spPr>
        <p:txBody>
          <a:bodyPr/>
          <a:lstStyle/>
          <a:p>
            <a:pPr marL="0" indent="0">
              <a:buNone/>
            </a:pPr>
            <a:endParaRPr lang="en-GB" altLang="en-US" i="1" dirty="0" smtClean="0"/>
          </a:p>
          <a:p>
            <a:pPr marL="0" indent="0">
              <a:buNone/>
            </a:pPr>
            <a:r>
              <a:rPr lang="en-GB" altLang="en-US" b="1" dirty="0" smtClean="0">
                <a:solidFill>
                  <a:srgbClr val="990000"/>
                </a:solidFill>
              </a:rPr>
              <a:t>EUGridPMA </a:t>
            </a:r>
            <a:r>
              <a:rPr lang="en-GB" altLang="en-US" b="1" dirty="0" smtClean="0">
                <a:solidFill>
                  <a:srgbClr val="990000"/>
                </a:solidFill>
              </a:rPr>
              <a:t>40, Ljubljana	May </a:t>
            </a:r>
            <a:r>
              <a:rPr lang="en-GB" altLang="en-US" b="1" dirty="0" smtClean="0">
                <a:solidFill>
                  <a:srgbClr val="990000"/>
                </a:solidFill>
              </a:rPr>
              <a:t>22 </a:t>
            </a:r>
            <a:r>
              <a:rPr lang="en-GB" altLang="en-US" b="1" dirty="0" smtClean="0">
                <a:solidFill>
                  <a:srgbClr val="990000"/>
                </a:solidFill>
              </a:rPr>
              <a:t>– </a:t>
            </a:r>
            <a:r>
              <a:rPr lang="en-GB" altLang="en-US" b="1" dirty="0" smtClean="0">
                <a:solidFill>
                  <a:srgbClr val="990000"/>
                </a:solidFill>
              </a:rPr>
              <a:t>24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I2 Global Summit		April 23 - 26</a:t>
            </a: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TNC2017, Linz, AT		May 29 – June 2 (REFEDS: Monday!)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 smtClean="0"/>
              <a:t>EUGridPMA41			September 2017</a:t>
            </a:r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56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Home\davidg\EUGridPMA\Presentations\images\map-pma-emea-afr-g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66" y="1309881"/>
            <a:ext cx="5779546" cy="3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/>
              <a:t>Geographical coverage of the EUGridPMA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2" y="740569"/>
            <a:ext cx="8424863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8" tIns="46799" rIns="89998" bIns="46799"/>
          <a:lstStyle/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26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of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28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EU member states (all except LU, MT)</a:t>
            </a: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+ AE, AM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CH, DZ, EG,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GE, IR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IS,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JO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MA, MD, ME, MK, NO,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KE, PK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RS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/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RU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SY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TR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UA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/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CERN (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TCS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(EU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RCauth.eu (EU/NL),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QV (BM)</a:t>
            </a: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710083" y="4398170"/>
            <a:ext cx="2276756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marL="342892" indent="-342892" algn="l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66"/>
                </a:solidFill>
                <a:latin typeface="Lucida Sans" pitchFamily="34" charset="0"/>
              </a:rPr>
              <a:t>In progress</a:t>
            </a:r>
            <a:endParaRPr lang="en-US" b="1" dirty="0">
              <a:solidFill>
                <a:srgbClr val="000066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ZA, </a:t>
            </a: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TZ</a:t>
            </a:r>
            <a:endParaRPr lang="en-US" sz="1600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2974" y="4452462"/>
            <a:ext cx="534121" cy="2462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000" dirty="0"/>
              <a:t>47+4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80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971551"/>
            <a:ext cx="8148638" cy="3876675"/>
          </a:xfrm>
        </p:spPr>
        <p:txBody>
          <a:bodyPr/>
          <a:lstStyle/>
          <a:p>
            <a:r>
              <a:rPr lang="en-GB" dirty="0"/>
              <a:t>Responsiveness challenges for some members</a:t>
            </a:r>
          </a:p>
          <a:p>
            <a:pPr lvl="1"/>
            <a:r>
              <a:rPr lang="en-GB" sz="1600" dirty="0"/>
              <a:t>JUNET CA – removed from membership</a:t>
            </a:r>
          </a:p>
          <a:p>
            <a:pPr lvl="1"/>
            <a:r>
              <a:rPr lang="en-GB" sz="1600" dirty="0"/>
              <a:t>HIAST CA – suspended for operational reasons</a:t>
            </a:r>
          </a:p>
          <a:p>
            <a:endParaRPr lang="en-GB" dirty="0"/>
          </a:p>
          <a:p>
            <a:r>
              <a:rPr lang="en-GB" dirty="0"/>
              <a:t>Identity providers: both reduction and growth</a:t>
            </a:r>
          </a:p>
          <a:p>
            <a:pPr lvl="1"/>
            <a:r>
              <a:rPr lang="en-GB" sz="1600" dirty="0"/>
              <a:t>New CA for e-</a:t>
            </a:r>
            <a:r>
              <a:rPr lang="en-GB" sz="1600" dirty="0" err="1"/>
              <a:t>Infras</a:t>
            </a:r>
            <a:r>
              <a:rPr lang="en-GB" sz="1600" dirty="0"/>
              <a:t>: RCauth.eu IOTA CA (“for those who cannot use TCS”)</a:t>
            </a:r>
          </a:p>
          <a:p>
            <a:pPr lvl="1"/>
            <a:r>
              <a:rPr lang="en-GB" sz="1600" dirty="0"/>
              <a:t>New CA for UAE: </a:t>
            </a:r>
            <a:r>
              <a:rPr lang="en-GB" sz="1600" dirty="0" err="1"/>
              <a:t>DarkMatter</a:t>
            </a:r>
            <a:r>
              <a:rPr lang="en-GB" sz="1600" dirty="0"/>
              <a:t> (phase 1 of 2)</a:t>
            </a:r>
          </a:p>
          <a:p>
            <a:pPr lvl="1"/>
            <a:r>
              <a:rPr lang="en-GB" sz="1600" dirty="0"/>
              <a:t>Upcoming in UK: adding SLCS</a:t>
            </a:r>
            <a:endParaRPr lang="en-GB" sz="2000" dirty="0"/>
          </a:p>
          <a:p>
            <a:r>
              <a:rPr lang="en-GB" dirty="0"/>
              <a:t>Self-audit review</a:t>
            </a:r>
          </a:p>
          <a:p>
            <a:pPr lvl="1"/>
            <a:r>
              <a:rPr lang="en-GB" sz="1600" dirty="0"/>
              <a:t>Cosmin </a:t>
            </a:r>
            <a:r>
              <a:rPr lang="en-GB" sz="1600" dirty="0" err="1"/>
              <a:t>Nistor</a:t>
            </a:r>
            <a:r>
              <a:rPr lang="en-GB" sz="1600" dirty="0"/>
              <a:t> as review coordinator</a:t>
            </a:r>
          </a:p>
          <a:p>
            <a:pPr lvl="1"/>
            <a:r>
              <a:rPr lang="en-GB" sz="1600" dirty="0"/>
              <a:t>Self-audits progressing </a:t>
            </a:r>
            <a:br>
              <a:rPr lang="en-GB" sz="1600" dirty="0"/>
            </a:br>
            <a:r>
              <a:rPr lang="en-GB" sz="1600" dirty="0"/>
              <a:t>on schedule for most CAs</a:t>
            </a:r>
          </a:p>
          <a:p>
            <a:pPr lvl="1"/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12" y="3341718"/>
            <a:ext cx="3114008" cy="14152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571" y="1032247"/>
            <a:ext cx="8181975" cy="385201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F6791C"/>
                </a:solidFill>
              </a:rPr>
              <a:t>Ability to serve a large pan-European user base without national restrictions</a:t>
            </a:r>
          </a:p>
          <a:p>
            <a:pPr lvl="1"/>
            <a:r>
              <a:rPr lang="en-GB" dirty="0"/>
              <a:t>without having to rely on specific national participation exclusively for this service </a:t>
            </a:r>
          </a:p>
          <a:p>
            <a:pPr lvl="1"/>
            <a:r>
              <a:rPr lang="en-GB" dirty="0"/>
              <a:t>serving the needs of cross-national user communities that have a large but sparsely distributed user base</a:t>
            </a:r>
          </a:p>
          <a:p>
            <a:r>
              <a:rPr lang="en-GB" b="1" dirty="0">
                <a:solidFill>
                  <a:srgbClr val="F6791C"/>
                </a:solidFill>
              </a:rPr>
              <a:t>Use existing resources and e-Infrastructure services </a:t>
            </a:r>
          </a:p>
          <a:p>
            <a:pPr lvl="1"/>
            <a:r>
              <a:rPr lang="en-GB" dirty="0"/>
              <a:t>without the needs for security model changes at the resource centre or national level </a:t>
            </a:r>
          </a:p>
          <a:p>
            <a:r>
              <a:rPr lang="en-GB" b="1" dirty="0" smtClean="0">
                <a:solidFill>
                  <a:srgbClr val="F6791C"/>
                </a:solidFill>
              </a:rPr>
              <a:t>Allow integration of this system in science gateways &amp; portals with minimal effort</a:t>
            </a:r>
            <a:endParaRPr lang="en-GB" b="1" dirty="0">
              <a:solidFill>
                <a:srgbClr val="F6791C"/>
              </a:solidFill>
            </a:endParaRPr>
          </a:p>
          <a:p>
            <a:pPr lvl="1"/>
            <a:r>
              <a:rPr lang="en-GB" dirty="0"/>
              <a:t>only light-weight industry-standard </a:t>
            </a:r>
            <a:r>
              <a:rPr lang="en-GB" dirty="0" smtClean="0"/>
              <a:t>protocols, limit security expertise (and exposure)</a:t>
            </a:r>
            <a:endParaRPr lang="en-GB" dirty="0"/>
          </a:p>
          <a:p>
            <a:r>
              <a:rPr lang="en-GB" b="1" dirty="0">
                <a:solidFill>
                  <a:srgbClr val="F6791C"/>
                </a:solidFill>
              </a:rPr>
              <a:t>Permit the use of the VOMS community membership service </a:t>
            </a:r>
          </a:p>
          <a:p>
            <a:pPr lvl="1"/>
            <a:r>
              <a:rPr lang="en-GB" dirty="0"/>
              <a:t>attributes for group and role management  in attribute certificates</a:t>
            </a:r>
          </a:p>
          <a:p>
            <a:pPr lvl="1"/>
            <a:r>
              <a:rPr lang="en-GB" dirty="0"/>
              <a:t>also for portals and science gateways access the e-Infrastructure</a:t>
            </a:r>
          </a:p>
          <a:p>
            <a:r>
              <a:rPr lang="en-GB" b="1" dirty="0">
                <a:solidFill>
                  <a:srgbClr val="F6791C"/>
                </a:solidFill>
              </a:rPr>
              <a:t>Concentrate service elements that require significant operational expertise </a:t>
            </a:r>
          </a:p>
          <a:p>
            <a:pPr lvl="1"/>
            <a:r>
              <a:rPr lang="en-GB" dirty="0"/>
              <a:t>not burden research communities with the need to care for security-sensitive service components</a:t>
            </a:r>
          </a:p>
          <a:p>
            <a:pPr lvl="1"/>
            <a:r>
              <a:rPr lang="en-GB" dirty="0"/>
              <a:t>keep a secure credential management model</a:t>
            </a:r>
          </a:p>
          <a:p>
            <a:pPr lvl="1"/>
            <a:r>
              <a:rPr lang="en-US" dirty="0"/>
              <a:t>coordinate compliance and </a:t>
            </a:r>
            <a:r>
              <a:rPr lang="en-US" dirty="0" smtClean="0"/>
              <a:t>accreditation – and help meet EU privacy stuff in just one place to ease adoption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elements: ability to obtain CLI tokens (via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ssh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agent or even U/P); implicit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AuthZ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RCauth.eu</a:t>
            </a:r>
            <a:br>
              <a:rPr lang="en-US" dirty="0"/>
            </a:br>
            <a:r>
              <a:rPr lang="en-US" sz="2000" i="1" dirty="0"/>
              <a:t>white-label CA for the AARC CILogon-like TTS Pilot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822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6138" y="55987"/>
            <a:ext cx="4164662" cy="994172"/>
          </a:xfrm>
        </p:spPr>
        <p:txBody>
          <a:bodyPr>
            <a:normAutofit/>
          </a:bodyPr>
          <a:lstStyle/>
          <a:p>
            <a:r>
              <a:rPr lang="en-GB" sz="2400" dirty="0"/>
              <a:t>Flow for </a:t>
            </a:r>
            <a:r>
              <a:rPr lang="en-GB" sz="2400" dirty="0" err="1"/>
              <a:t>RCauth</a:t>
            </a:r>
            <a:r>
              <a:rPr lang="en-GB" sz="2400" dirty="0"/>
              <a:t>-like scenarios</a:t>
            </a:r>
            <a:endParaRPr lang="en-GB" sz="24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5677751" y="3851073"/>
            <a:ext cx="1939529" cy="717782"/>
          </a:xfrm>
          <a:prstGeom prst="homePlate">
            <a:avLst/>
          </a:prstGeom>
          <a:solidFill>
            <a:srgbClr val="917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-153900" eaLnBrk="0" hangingPunct="0">
              <a:buFont typeface="Arial" charset="0"/>
              <a:buChar char="•"/>
            </a:pPr>
            <a:r>
              <a:rPr lang="en-US" sz="1800" dirty="0" err="1">
                <a:solidFill>
                  <a:schemeClr val="bg1"/>
                </a:solidFill>
                <a:cs typeface="Gill Sans Light"/>
              </a:rPr>
              <a:t>Sirtfi</a:t>
            </a:r>
            <a:endParaRPr lang="en-US" sz="1800" dirty="0">
              <a:solidFill>
                <a:schemeClr val="bg1"/>
              </a:solidFill>
              <a:cs typeface="Gill Sans Light"/>
            </a:endParaRPr>
          </a:p>
          <a:p>
            <a:pPr indent="-153900" eaLnBrk="0" hangingPunct="0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Gill Sans Light"/>
              </a:rPr>
              <a:t>REFEDS “</a:t>
            </a:r>
            <a:r>
              <a:rPr lang="en-US" sz="1800" dirty="0">
                <a:solidFill>
                  <a:schemeClr val="bg1"/>
                </a:solidFill>
                <a:cs typeface="Gill Sans Light"/>
              </a:rPr>
              <a:t>R&amp;S”</a:t>
            </a:r>
            <a:endParaRPr lang="en-US" sz="1800" dirty="0">
              <a:solidFill>
                <a:schemeClr val="bg1"/>
              </a:solidFill>
              <a:cs typeface="Gill Sans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" y="159204"/>
            <a:ext cx="3241114" cy="2767693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" y="3367768"/>
            <a:ext cx="3113573" cy="168439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16497" y="4856589"/>
            <a:ext cx="454368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GB" i="1" dirty="0">
                <a:solidFill>
                  <a:srgbClr val="0C3959"/>
                </a:solidFill>
              </a:rPr>
              <a:t>see </a:t>
            </a:r>
            <a:r>
              <a:rPr lang="en-GB" i="1" dirty="0" smtClean="0">
                <a:solidFill>
                  <a:srgbClr val="0C3959"/>
                </a:solidFill>
              </a:rPr>
              <a:t>also </a:t>
            </a:r>
            <a:r>
              <a:rPr lang="en-GB" dirty="0" smtClean="0">
                <a:solidFill>
                  <a:srgbClr val="0C3959"/>
                </a:solidFill>
              </a:rPr>
              <a:t>https://rcdemo.nikhef.nl/</a:t>
            </a:r>
            <a:endParaRPr lang="en-US" dirty="0">
              <a:solidFill>
                <a:srgbClr val="0C3959"/>
              </a:solidFill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31" y="904110"/>
            <a:ext cx="6732474" cy="355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38" y="3367768"/>
            <a:ext cx="1164007" cy="529094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8" y="2194390"/>
            <a:ext cx="1217159" cy="29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44144" y="4298545"/>
            <a:ext cx="4602863" cy="684803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C3959"/>
                </a:solidFill>
              </a:rPr>
              <a:t>Built on CILogon and </a:t>
            </a:r>
            <a:r>
              <a:rPr lang="en-US" b="1" dirty="0" err="1" smtClean="0">
                <a:solidFill>
                  <a:srgbClr val="0C3959"/>
                </a:solidFill>
              </a:rPr>
              <a:t>MyProxy</a:t>
            </a:r>
            <a:r>
              <a:rPr lang="en-US" b="1" dirty="0" smtClean="0">
                <a:solidFill>
                  <a:srgbClr val="0C3959"/>
                </a:solidFill>
              </a:rPr>
              <a:t>!</a:t>
            </a:r>
          </a:p>
          <a:p>
            <a:pPr algn="ctr"/>
            <a:r>
              <a:rPr lang="en-US" b="1" dirty="0" smtClean="0">
                <a:solidFill>
                  <a:srgbClr val="0C3959"/>
                </a:solidFill>
                <a:hlinkClick r:id="rId8"/>
              </a:rPr>
              <a:t>www.cilogon.org</a:t>
            </a:r>
            <a:r>
              <a:rPr lang="en-US" b="1" dirty="0" smtClean="0">
                <a:solidFill>
                  <a:srgbClr val="0C3959"/>
                </a:solidFill>
              </a:rPr>
              <a:t> </a:t>
            </a:r>
            <a:endParaRPr lang="en-US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63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6" y="2814808"/>
            <a:ext cx="3742611" cy="18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8427719" cy="3721100"/>
          </a:xfrm>
        </p:spPr>
        <p:txBody>
          <a:bodyPr>
            <a:noAutofit/>
          </a:bodyPr>
          <a:lstStyle/>
          <a:p>
            <a:r>
              <a:rPr lang="en-US" sz="1400" dirty="0"/>
              <a:t>Users could enroll directly, but are in practice using a Master Portal/Credential Manager</a:t>
            </a:r>
          </a:p>
          <a:p>
            <a:r>
              <a:rPr lang="en-US" sz="1400" dirty="0"/>
              <a:t>The credential manager is </a:t>
            </a:r>
            <a:r>
              <a:rPr lang="en-US" sz="1400" i="1" dirty="0"/>
              <a:t>explicitly trusted</a:t>
            </a:r>
            <a:r>
              <a:rPr lang="en-US" sz="1400" dirty="0"/>
              <a:t> by the </a:t>
            </a:r>
            <a:r>
              <a:rPr lang="en-US" sz="1400" dirty="0" err="1"/>
              <a:t>RCauth</a:t>
            </a:r>
            <a:r>
              <a:rPr lang="en-US" sz="1400" dirty="0"/>
              <a:t> CA service</a:t>
            </a:r>
          </a:p>
          <a:p>
            <a:pPr lvl="1"/>
            <a:r>
              <a:rPr lang="en-US" sz="1200" dirty="0"/>
              <a:t>exchange of OIDC client secret to authenticate</a:t>
            </a:r>
          </a:p>
          <a:p>
            <a:pPr lvl="1"/>
            <a:r>
              <a:rPr lang="en-US" sz="1200" dirty="0"/>
              <a:t>‘need to know’: (master) portals will hold user credentials, and we need to protect users per the PKP Guidelines</a:t>
            </a:r>
          </a:p>
          <a:p>
            <a:r>
              <a:rPr lang="en-US" sz="1400" dirty="0"/>
              <a:t>CA web server checks the incoming assertions from the IdP filter</a:t>
            </a:r>
          </a:p>
          <a:p>
            <a:pPr lvl="1"/>
            <a:r>
              <a:rPr lang="en-US" sz="1200" dirty="0"/>
              <a:t>Uses CILogon/OAuth4MP software based on the Shibboleth SAML implementation over server-side TLS</a:t>
            </a:r>
          </a:p>
          <a:p>
            <a:pPr lvl="1"/>
            <a:r>
              <a:rPr lang="en-US" sz="1200" dirty="0"/>
              <a:t>Connected for now to the SURFconext WAYF</a:t>
            </a:r>
          </a:p>
          <a:p>
            <a:pPr lvl="1"/>
            <a:r>
              <a:rPr lang="en-US" sz="1200" dirty="0"/>
              <a:t>… and yes, we check the SAML signature ;-)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6791C"/>
                </a:solidFill>
              </a:rPr>
              <a:t>When moving to wider support of eduGAIN</a:t>
            </a:r>
          </a:p>
          <a:p>
            <a:r>
              <a:rPr lang="en-US" sz="1400" dirty="0"/>
              <a:t>WAYF IdP filter check the incoming SAML2Int </a:t>
            </a:r>
          </a:p>
          <a:p>
            <a:pPr lvl="1"/>
            <a:r>
              <a:rPr lang="en-US" sz="1200" dirty="0"/>
              <a:t>Use multi-domain WAYF over server-side TLS</a:t>
            </a:r>
          </a:p>
          <a:p>
            <a:pPr lvl="1"/>
            <a:r>
              <a:rPr lang="en-US" sz="1200" dirty="0"/>
              <a:t>Based on </a:t>
            </a:r>
            <a:r>
              <a:rPr lang="en-US" sz="1200" dirty="0" err="1"/>
              <a:t>SimpleSAMLphp</a:t>
            </a:r>
            <a:r>
              <a:rPr lang="en-US" sz="1200" dirty="0"/>
              <a:t> </a:t>
            </a:r>
            <a:r>
              <a:rPr lang="en-US" sz="1200" dirty="0" err="1"/>
              <a:t>implemenation</a:t>
            </a:r>
            <a:r>
              <a:rPr lang="en-US" sz="1200" dirty="0"/>
              <a:t> with custom filters</a:t>
            </a:r>
          </a:p>
          <a:p>
            <a:pPr lvl="1"/>
            <a:r>
              <a:rPr lang="en-US" sz="1200" dirty="0"/>
              <a:t>… and yes, also here we’ll check the SAML signature</a:t>
            </a:r>
          </a:p>
          <a:p>
            <a:r>
              <a:rPr lang="en-US" sz="1400" dirty="0"/>
              <a:t>FIMS IdPs: leverage existing infrastructures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16"/>
            <a:ext cx="555766" cy="206155"/>
          </a:xfrm>
          <a:prstGeom prst="rect">
            <a:avLst/>
          </a:prstGeom>
        </p:spPr>
        <p:txBody>
          <a:bodyPr lIns="68579" tIns="34289" rIns="68579" bIns="34289"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 and issuance [4.2]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5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Credential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1551"/>
            <a:ext cx="8133121" cy="3876675"/>
          </a:xfrm>
        </p:spPr>
        <p:txBody>
          <a:bodyPr/>
          <a:lstStyle/>
          <a:p>
            <a:r>
              <a:rPr lang="en-US" dirty="0" smtClean="0"/>
              <a:t>In easing access to e-Infrastructures </a:t>
            </a:r>
            <a:r>
              <a:rPr lang="en-US" dirty="0" err="1" smtClean="0"/>
              <a:t>incrasingly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credential management systems appear: </a:t>
            </a:r>
            <a:br>
              <a:rPr lang="en-US" dirty="0" smtClean="0"/>
            </a:br>
            <a:r>
              <a:rPr lang="en-US" dirty="0" err="1" smtClean="0"/>
              <a:t>UnityIDM</a:t>
            </a:r>
            <a:r>
              <a:rPr lang="en-US" dirty="0" smtClean="0"/>
              <a:t>, </a:t>
            </a:r>
            <a:r>
              <a:rPr lang="en-US" dirty="0" err="1" smtClean="0"/>
              <a:t>MyProxy</a:t>
            </a:r>
            <a:r>
              <a:rPr lang="en-US" dirty="0" smtClean="0"/>
              <a:t> hosting, AARC’s Master Portals, …</a:t>
            </a:r>
          </a:p>
          <a:p>
            <a:r>
              <a:rPr lang="en-US" dirty="0" smtClean="0"/>
              <a:t>Issuing Authorities promoting PKP guidelines (e.g. RCauth.eu) need framework to assess explicitly-connected portals</a:t>
            </a:r>
          </a:p>
          <a:p>
            <a:endParaRPr lang="en-US" dirty="0"/>
          </a:p>
          <a:p>
            <a:r>
              <a:rPr lang="en-US" dirty="0" smtClean="0"/>
              <a:t>Guidance on what constitutes an</a:t>
            </a:r>
            <a:br>
              <a:rPr lang="en-US" dirty="0" smtClean="0"/>
            </a:br>
            <a:r>
              <a:rPr lang="en-US" dirty="0" smtClean="0"/>
              <a:t>‘acceptable’ credential store</a:t>
            </a:r>
          </a:p>
          <a:p>
            <a:r>
              <a:rPr lang="en-US" dirty="0" smtClean="0"/>
              <a:t>Guidance for operators on</a:t>
            </a:r>
            <a:br>
              <a:rPr lang="en-US" dirty="0" smtClean="0"/>
            </a:br>
            <a:r>
              <a:rPr lang="en-US" dirty="0" smtClean="0"/>
              <a:t>‘community best practice’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3" y="2891299"/>
            <a:ext cx="3145708" cy="2003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418" y="4525603"/>
            <a:ext cx="7588103" cy="369332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</a:rPr>
              <a:t>https://wiki.eugridpma.org/Main/CredStoreOperationsGuideline</a:t>
            </a:r>
          </a:p>
        </p:txBody>
      </p:sp>
    </p:spTree>
    <p:extLst>
      <p:ext uri="{BB962C8B-B14F-4D97-AF65-F5344CB8AC3E}">
        <p14:creationId xmlns:p14="http://schemas.microsoft.com/office/powerpoint/2010/main" val="249326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RCauth</a:t>
            </a:r>
            <a:r>
              <a:rPr lang="en-US" dirty="0" smtClean="0"/>
              <a:t>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Somewhat amazingly, many of the e-Infrastructures in Europe all want to ‘have a share’ in running the service</a:t>
            </a:r>
          </a:p>
          <a:p>
            <a:endParaRPr lang="en-US" dirty="0"/>
          </a:p>
          <a:p>
            <a:r>
              <a:rPr lang="en-US" dirty="0" smtClean="0"/>
              <a:t>Support for now ensured by the Dutch National e-Infrastructure (Nikhef, SURF) – will likely transition to a collaborative entity with own separate PMA and redundant distributed infrastructure - details to be worked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7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3.xml><?xml version="1.0" encoding="utf-8"?>
<a:theme xmlns:a="http://schemas.openxmlformats.org/drawingml/2006/main" name="1_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101845</TotalTime>
  <Words>1294</Words>
  <Application>Microsoft Office PowerPoint</Application>
  <PresentationFormat>On-screen Show (16:9)</PresentationFormat>
  <Paragraphs>218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eugridpma</vt:lpstr>
      <vt:lpstr>GEANT Association</vt:lpstr>
      <vt:lpstr>1_GEANT Association</vt:lpstr>
      <vt:lpstr>EUGridPMA  Status and Current Trends and some IGTF topics  March 2017 APGridPMA Spring Meeting  David Groep, Nikhef &amp; EUGridPMA</vt:lpstr>
      <vt:lpstr>EUGridPMA Topics</vt:lpstr>
      <vt:lpstr>Geographical coverage of the EUGridPMA</vt:lpstr>
      <vt:lpstr>Membership and other changes</vt:lpstr>
      <vt:lpstr>RCauth.eu white-label CA for the AARC CILogon-like TTS Pilot</vt:lpstr>
      <vt:lpstr>Flow for RCauth-like scenarios</vt:lpstr>
      <vt:lpstr>Enrolment and issuance [4.2]</vt:lpstr>
      <vt:lpstr>Trusted Credential Stores</vt:lpstr>
      <vt:lpstr>RCauth sustainability</vt:lpstr>
      <vt:lpstr>The Reverse: the IGTF-to-eduGAIN bridge</vt:lpstr>
      <vt:lpstr>AARC Blueprint Architecture &amp; eduGAIN</vt:lpstr>
      <vt:lpstr>Developing scalable policy models in light of the Blueprint: Snctfi</vt:lpstr>
      <vt:lpstr>More policy harmonisation and development in AARC2</vt:lpstr>
      <vt:lpstr>Sirtfi and R&amp;E federation assurance</vt:lpstr>
      <vt:lpstr>Find out more on Sirtfi</vt:lpstr>
      <vt:lpstr>More R&amp;E developments on assurance</vt:lpstr>
      <vt:lpstr>Video-supported vetting</vt:lpstr>
      <vt:lpstr>Evolution of guidance</vt:lpstr>
      <vt:lpstr>Evaluation leads to mixed results …</vt:lpstr>
      <vt:lpstr>GFD.225</vt:lpstr>
      <vt:lpstr>IPv6 status</vt:lpstr>
      <vt:lpstr>And really: get rid of SHA-1 – it’s broken!</vt:lpstr>
      <vt:lpstr>Upcoming meetings</vt:lpstr>
      <vt:lpstr>Upcoming events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827</cp:revision>
  <dcterms:created xsi:type="dcterms:W3CDTF">2004-04-13T08:36:56Z</dcterms:created>
  <dcterms:modified xsi:type="dcterms:W3CDTF">2017-03-06T02:21:43Z</dcterms:modified>
</cp:coreProperties>
</file>