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81" r:id="rId3"/>
    <p:sldId id="346" r:id="rId4"/>
    <p:sldId id="315" r:id="rId5"/>
    <p:sldId id="387" r:id="rId6"/>
    <p:sldId id="404" r:id="rId7"/>
    <p:sldId id="407" r:id="rId8"/>
    <p:sldId id="408" r:id="rId9"/>
    <p:sldId id="409" r:id="rId10"/>
    <p:sldId id="406" r:id="rId11"/>
    <p:sldId id="390" r:id="rId12"/>
    <p:sldId id="391" r:id="rId13"/>
    <p:sldId id="392" r:id="rId14"/>
    <p:sldId id="393" r:id="rId15"/>
    <p:sldId id="397" r:id="rId16"/>
    <p:sldId id="394" r:id="rId17"/>
    <p:sldId id="399" r:id="rId18"/>
    <p:sldId id="369" r:id="rId19"/>
    <p:sldId id="401" r:id="rId20"/>
    <p:sldId id="402" r:id="rId21"/>
    <p:sldId id="400" r:id="rId22"/>
    <p:sldId id="314" r:id="rId23"/>
    <p:sldId id="313" r:id="rId24"/>
    <p:sldId id="388" r:id="rId25"/>
  </p:sldIdLst>
  <p:sldSz cx="9144000" cy="5143500" type="screen16x9"/>
  <p:notesSz cx="7099300" cy="10234613"/>
  <p:defaultTextStyle>
    <a:defPPr>
      <a:defRPr lang="es-ES"/>
    </a:defPPr>
    <a:lvl1pPr algn="ctr" rtl="0" fontAlgn="base">
      <a:spcBef>
        <a:spcPct val="0"/>
      </a:spcBef>
      <a:spcAft>
        <a:spcPct val="0"/>
      </a:spcAft>
      <a:defRPr sz="2000" kern="1200">
        <a:solidFill>
          <a:schemeClr val="tx1"/>
        </a:solidFill>
        <a:latin typeface="Verdana" pitchFamily="34" charset="0"/>
        <a:ea typeface="+mn-ea"/>
        <a:cs typeface="+mn-cs"/>
      </a:defRPr>
    </a:lvl1pPr>
    <a:lvl2pPr marL="457200" algn="ctr" rtl="0" fontAlgn="base">
      <a:spcBef>
        <a:spcPct val="0"/>
      </a:spcBef>
      <a:spcAft>
        <a:spcPct val="0"/>
      </a:spcAft>
      <a:defRPr sz="2000" kern="1200">
        <a:solidFill>
          <a:schemeClr val="tx1"/>
        </a:solidFill>
        <a:latin typeface="Verdana" pitchFamily="34" charset="0"/>
        <a:ea typeface="+mn-ea"/>
        <a:cs typeface="+mn-cs"/>
      </a:defRPr>
    </a:lvl2pPr>
    <a:lvl3pPr marL="914400" algn="ctr" rtl="0" fontAlgn="base">
      <a:spcBef>
        <a:spcPct val="0"/>
      </a:spcBef>
      <a:spcAft>
        <a:spcPct val="0"/>
      </a:spcAft>
      <a:defRPr sz="2000" kern="1200">
        <a:solidFill>
          <a:schemeClr val="tx1"/>
        </a:solidFill>
        <a:latin typeface="Verdana" pitchFamily="34" charset="0"/>
        <a:ea typeface="+mn-ea"/>
        <a:cs typeface="+mn-cs"/>
      </a:defRPr>
    </a:lvl3pPr>
    <a:lvl4pPr marL="1371600" algn="ctr" rtl="0" fontAlgn="base">
      <a:spcBef>
        <a:spcPct val="0"/>
      </a:spcBef>
      <a:spcAft>
        <a:spcPct val="0"/>
      </a:spcAft>
      <a:defRPr sz="2000" kern="1200">
        <a:solidFill>
          <a:schemeClr val="tx1"/>
        </a:solidFill>
        <a:latin typeface="Verdana" pitchFamily="34" charset="0"/>
        <a:ea typeface="+mn-ea"/>
        <a:cs typeface="+mn-cs"/>
      </a:defRPr>
    </a:lvl4pPr>
    <a:lvl5pPr marL="1828800" algn="ctr"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3F5E"/>
    <a:srgbClr val="000066"/>
    <a:srgbClr val="FFFFFF"/>
    <a:srgbClr val="FF0000"/>
    <a:srgbClr val="000099"/>
    <a:srgbClr val="F8F8F8"/>
    <a:srgbClr val="33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6" autoAdjust="0"/>
    <p:restoredTop sz="94737" autoAdjust="0"/>
  </p:normalViewPr>
  <p:slideViewPr>
    <p:cSldViewPr snapToGrid="0">
      <p:cViewPr varScale="1">
        <p:scale>
          <a:sx n="103" d="100"/>
          <a:sy n="103" d="100"/>
        </p:scale>
        <p:origin x="-67" y="-39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3"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n-GB"/>
          </a:p>
        </p:txBody>
      </p:sp>
      <p:sp>
        <p:nvSpPr>
          <p:cNvPr id="92164"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5"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767E252A-B0F2-4B77-8C7A-CCD99C84423F}" type="slidenum">
              <a:rPr lang="en-GB"/>
              <a:pPr>
                <a:defRPr/>
              </a:pPr>
              <a:t>‹#›</a:t>
            </a:fld>
            <a:endParaRPr lang="en-GB"/>
          </a:p>
        </p:txBody>
      </p:sp>
    </p:spTree>
    <p:extLst>
      <p:ext uri="{BB962C8B-B14F-4D97-AF65-F5344CB8AC3E}">
        <p14:creationId xmlns:p14="http://schemas.microsoft.com/office/powerpoint/2010/main" val="3711654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47" name="Rectangle 3"/>
          <p:cNvSpPr>
            <a:spLocks noGrp="1" noChangeArrowheads="1"/>
          </p:cNvSpPr>
          <p:nvPr>
            <p:ph type="dt" idx="1"/>
          </p:nvPr>
        </p:nvSpPr>
        <p:spPr bwMode="auto">
          <a:xfrm>
            <a:off x="4024313" y="0"/>
            <a:ext cx="3074987"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s-ES"/>
          </a:p>
        </p:txBody>
      </p:sp>
      <p:sp>
        <p:nvSpPr>
          <p:cNvPr id="36868"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150" name="Rectangle 6"/>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51" name="Rectangle 7"/>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EE1FA4EF-7505-4E35-8F9C-A588B570EA91}" type="slidenum">
              <a:rPr lang="es-ES"/>
              <a:pPr>
                <a:defRPr/>
              </a:pPr>
              <a:t>‹#›</a:t>
            </a:fld>
            <a:endParaRPr lang="es-ES"/>
          </a:p>
        </p:txBody>
      </p:sp>
    </p:spTree>
    <p:extLst>
      <p:ext uri="{BB962C8B-B14F-4D97-AF65-F5344CB8AC3E}">
        <p14:creationId xmlns:p14="http://schemas.microsoft.com/office/powerpoint/2010/main" val="2370134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000">
                <a:solidFill>
                  <a:schemeClr val="tx1"/>
                </a:solidFill>
                <a:latin typeface="Verdana" pitchFamily="34" charset="0"/>
              </a:defRPr>
            </a:lvl1pPr>
            <a:lvl2pPr marL="742950" indent="-285750" defTabSz="955675" eaLnBrk="0" hangingPunct="0">
              <a:defRPr sz="2000">
                <a:solidFill>
                  <a:schemeClr val="tx1"/>
                </a:solidFill>
                <a:latin typeface="Verdana" pitchFamily="34" charset="0"/>
              </a:defRPr>
            </a:lvl2pPr>
            <a:lvl3pPr marL="1143000" indent="-228600" defTabSz="955675" eaLnBrk="0" hangingPunct="0">
              <a:defRPr sz="2000">
                <a:solidFill>
                  <a:schemeClr val="tx1"/>
                </a:solidFill>
                <a:latin typeface="Verdana" pitchFamily="34" charset="0"/>
              </a:defRPr>
            </a:lvl3pPr>
            <a:lvl4pPr marL="1600200" indent="-228600" defTabSz="955675" eaLnBrk="0" hangingPunct="0">
              <a:defRPr sz="2000">
                <a:solidFill>
                  <a:schemeClr val="tx1"/>
                </a:solidFill>
                <a:latin typeface="Verdana" pitchFamily="34" charset="0"/>
              </a:defRPr>
            </a:lvl4pPr>
            <a:lvl5pPr marL="2057400" indent="-228600" defTabSz="955675" eaLnBrk="0" hangingPunct="0">
              <a:defRPr sz="2000">
                <a:solidFill>
                  <a:schemeClr val="tx1"/>
                </a:solidFill>
                <a:latin typeface="Verdana" pitchFamily="34" charset="0"/>
              </a:defRPr>
            </a:lvl5pPr>
            <a:lvl6pPr marL="2514600" indent="-228600" algn="ctr" defTabSz="955675" eaLnBrk="0" fontAlgn="base" hangingPunct="0">
              <a:spcBef>
                <a:spcPct val="0"/>
              </a:spcBef>
              <a:spcAft>
                <a:spcPct val="0"/>
              </a:spcAft>
              <a:defRPr sz="2000">
                <a:solidFill>
                  <a:schemeClr val="tx1"/>
                </a:solidFill>
                <a:latin typeface="Verdana" pitchFamily="34" charset="0"/>
              </a:defRPr>
            </a:lvl6pPr>
            <a:lvl7pPr marL="2971800" indent="-228600" algn="ctr" defTabSz="955675" eaLnBrk="0" fontAlgn="base" hangingPunct="0">
              <a:spcBef>
                <a:spcPct val="0"/>
              </a:spcBef>
              <a:spcAft>
                <a:spcPct val="0"/>
              </a:spcAft>
              <a:defRPr sz="2000">
                <a:solidFill>
                  <a:schemeClr val="tx1"/>
                </a:solidFill>
                <a:latin typeface="Verdana" pitchFamily="34" charset="0"/>
              </a:defRPr>
            </a:lvl7pPr>
            <a:lvl8pPr marL="3429000" indent="-228600" algn="ctr" defTabSz="955675" eaLnBrk="0" fontAlgn="base" hangingPunct="0">
              <a:spcBef>
                <a:spcPct val="0"/>
              </a:spcBef>
              <a:spcAft>
                <a:spcPct val="0"/>
              </a:spcAft>
              <a:defRPr sz="2000">
                <a:solidFill>
                  <a:schemeClr val="tx1"/>
                </a:solidFill>
                <a:latin typeface="Verdana" pitchFamily="34" charset="0"/>
              </a:defRPr>
            </a:lvl8pPr>
            <a:lvl9pPr marL="3886200" indent="-228600" algn="ctr" defTabSz="955675" eaLnBrk="0" fontAlgn="base" hangingPunct="0">
              <a:spcBef>
                <a:spcPct val="0"/>
              </a:spcBef>
              <a:spcAft>
                <a:spcPct val="0"/>
              </a:spcAft>
              <a:defRPr sz="2000">
                <a:solidFill>
                  <a:schemeClr val="tx1"/>
                </a:solidFill>
                <a:latin typeface="Verdana" pitchFamily="34" charset="0"/>
              </a:defRPr>
            </a:lvl9pPr>
          </a:lstStyle>
          <a:p>
            <a:pPr eaLnBrk="1" hangingPunct="1"/>
            <a:fld id="{2AE45085-B309-424B-897C-B0C619473069}" type="slidenum">
              <a:rPr lang="es-ES" sz="1200" smtClean="0">
                <a:latin typeface="Times New Roman" pitchFamily="18" charset="0"/>
              </a:rPr>
              <a:pPr eaLnBrk="1" hangingPunct="1"/>
              <a:t>1</a:t>
            </a:fld>
            <a:endParaRPr lang="es-ES" sz="1200" smtClean="0">
              <a:latin typeface="Times New Roman" pitchFamily="18" charset="0"/>
            </a:endParaRPr>
          </a:p>
        </p:txBody>
      </p:sp>
      <p:sp>
        <p:nvSpPr>
          <p:cNvPr id="37891" name="Rectangle 2"/>
          <p:cNvSpPr>
            <a:spLocks noGrp="1" noRot="1" noChangeAspect="1" noChangeArrowheads="1" noTextEdit="1"/>
          </p:cNvSpPr>
          <p:nvPr>
            <p:ph type="sldImg"/>
          </p:nvPr>
        </p:nvSpPr>
        <p:spPr>
          <a:xfrm>
            <a:off x="141288" y="768350"/>
            <a:ext cx="6819900" cy="3836988"/>
          </a:xfrm>
          <a:solidFill>
            <a:srgbClr val="FFFFFF"/>
          </a:solidFill>
          <a:ln/>
        </p:spPr>
      </p:sp>
      <p:sp>
        <p:nvSpPr>
          <p:cNvPr id="37892" name="Rectangle 3"/>
          <p:cNvSpPr>
            <a:spLocks noGrp="1" noChangeArrowheads="1"/>
          </p:cNvSpPr>
          <p:nvPr>
            <p:ph type="body" idx="1"/>
          </p:nvPr>
        </p:nvSpPr>
        <p:spPr>
          <a:xfrm>
            <a:off x="944563" y="4859338"/>
            <a:ext cx="5208587"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000">
                <a:solidFill>
                  <a:schemeClr val="tx1"/>
                </a:solidFill>
                <a:latin typeface="Verdana" pitchFamily="34" charset="0"/>
              </a:defRPr>
            </a:lvl1pPr>
            <a:lvl2pPr marL="742950" indent="-285750" defTabSz="955675" eaLnBrk="0" hangingPunct="0">
              <a:defRPr sz="2000">
                <a:solidFill>
                  <a:schemeClr val="tx1"/>
                </a:solidFill>
                <a:latin typeface="Verdana" pitchFamily="34" charset="0"/>
              </a:defRPr>
            </a:lvl2pPr>
            <a:lvl3pPr marL="1143000" indent="-228600" defTabSz="955675" eaLnBrk="0" hangingPunct="0">
              <a:defRPr sz="2000">
                <a:solidFill>
                  <a:schemeClr val="tx1"/>
                </a:solidFill>
                <a:latin typeface="Verdana" pitchFamily="34" charset="0"/>
              </a:defRPr>
            </a:lvl3pPr>
            <a:lvl4pPr marL="1600200" indent="-228600" defTabSz="955675" eaLnBrk="0" hangingPunct="0">
              <a:defRPr sz="2000">
                <a:solidFill>
                  <a:schemeClr val="tx1"/>
                </a:solidFill>
                <a:latin typeface="Verdana" pitchFamily="34" charset="0"/>
              </a:defRPr>
            </a:lvl4pPr>
            <a:lvl5pPr marL="2057400" indent="-228600" defTabSz="955675" eaLnBrk="0" hangingPunct="0">
              <a:defRPr sz="2000">
                <a:solidFill>
                  <a:schemeClr val="tx1"/>
                </a:solidFill>
                <a:latin typeface="Verdana" pitchFamily="34" charset="0"/>
              </a:defRPr>
            </a:lvl5pPr>
            <a:lvl6pPr marL="2514600" indent="-228600" algn="ctr" defTabSz="955675" eaLnBrk="0" fontAlgn="base" hangingPunct="0">
              <a:spcBef>
                <a:spcPct val="0"/>
              </a:spcBef>
              <a:spcAft>
                <a:spcPct val="0"/>
              </a:spcAft>
              <a:defRPr sz="2000">
                <a:solidFill>
                  <a:schemeClr val="tx1"/>
                </a:solidFill>
                <a:latin typeface="Verdana" pitchFamily="34" charset="0"/>
              </a:defRPr>
            </a:lvl6pPr>
            <a:lvl7pPr marL="2971800" indent="-228600" algn="ctr" defTabSz="955675" eaLnBrk="0" fontAlgn="base" hangingPunct="0">
              <a:spcBef>
                <a:spcPct val="0"/>
              </a:spcBef>
              <a:spcAft>
                <a:spcPct val="0"/>
              </a:spcAft>
              <a:defRPr sz="2000">
                <a:solidFill>
                  <a:schemeClr val="tx1"/>
                </a:solidFill>
                <a:latin typeface="Verdana" pitchFamily="34" charset="0"/>
              </a:defRPr>
            </a:lvl7pPr>
            <a:lvl8pPr marL="3429000" indent="-228600" algn="ctr" defTabSz="955675" eaLnBrk="0" fontAlgn="base" hangingPunct="0">
              <a:spcBef>
                <a:spcPct val="0"/>
              </a:spcBef>
              <a:spcAft>
                <a:spcPct val="0"/>
              </a:spcAft>
              <a:defRPr sz="2000">
                <a:solidFill>
                  <a:schemeClr val="tx1"/>
                </a:solidFill>
                <a:latin typeface="Verdana" pitchFamily="34" charset="0"/>
              </a:defRPr>
            </a:lvl8pPr>
            <a:lvl9pPr marL="3886200" indent="-228600" algn="ctr" defTabSz="955675" eaLnBrk="0" fontAlgn="base" hangingPunct="0">
              <a:spcBef>
                <a:spcPct val="0"/>
              </a:spcBef>
              <a:spcAft>
                <a:spcPct val="0"/>
              </a:spcAft>
              <a:defRPr sz="2000">
                <a:solidFill>
                  <a:schemeClr val="tx1"/>
                </a:solidFill>
                <a:latin typeface="Verdana" pitchFamily="34" charset="0"/>
              </a:defRPr>
            </a:lvl9pPr>
          </a:lstStyle>
          <a:p>
            <a:pPr eaLnBrk="1" hangingPunct="1"/>
            <a:fld id="{A1EC7B12-9C04-4698-9988-10F5537EA647}" type="slidenum">
              <a:rPr lang="en-GB" sz="1200" smtClean="0">
                <a:latin typeface="Times New Roman" pitchFamily="18" charset="0"/>
              </a:rPr>
              <a:pPr eaLnBrk="1" hangingPunct="1"/>
              <a:t>3</a:t>
            </a:fld>
            <a:endParaRPr lang="en-GB" sz="1200" smtClean="0">
              <a:latin typeface="Times New Roman" pitchFamily="18" charset="0"/>
            </a:endParaRPr>
          </a:p>
        </p:txBody>
      </p:sp>
      <p:sp>
        <p:nvSpPr>
          <p:cNvPr id="38915" name="Rectangle 2"/>
          <p:cNvSpPr>
            <a:spLocks noGrp="1" noRot="1" noChangeAspect="1" noChangeArrowheads="1" noTextEdit="1"/>
          </p:cNvSpPr>
          <p:nvPr>
            <p:ph type="sldImg"/>
          </p:nvPr>
        </p:nvSpPr>
        <p:spPr>
          <a:xfrm>
            <a:off x="141288" y="768350"/>
            <a:ext cx="6818312" cy="3836988"/>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0"/>
            <a:ext cx="9144000" cy="514350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 name="Picture 18" descr="eugridpma-02v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712" y="258290"/>
            <a:ext cx="3761985" cy="160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17"/>
          <p:cNvSpPr>
            <a:spLocks noGrp="1" noChangeArrowheads="1"/>
          </p:cNvSpPr>
          <p:nvPr>
            <p:ph type="ctrTitle" sz="quarter"/>
          </p:nvPr>
        </p:nvSpPr>
        <p:spPr>
          <a:xfrm>
            <a:off x="685800" y="2857500"/>
            <a:ext cx="7772400" cy="1885950"/>
          </a:xfrm>
          <a:noFill/>
        </p:spPr>
        <p:txBody>
          <a:bodyPr lIns="91440" tIns="45720" rIns="91440" bIns="45720"/>
          <a:lstStyle>
            <a:lvl1pPr algn="ctr">
              <a:defRPr sz="4000"/>
            </a:lvl1pPr>
          </a:lstStyle>
          <a:p>
            <a:r>
              <a:rPr lang="en-GB" dirty="0" err="1"/>
              <a:t>Haga</a:t>
            </a:r>
            <a:r>
              <a:rPr lang="en-GB" dirty="0"/>
              <a:t> </a:t>
            </a:r>
            <a:r>
              <a:rPr lang="en-GB" dirty="0" err="1"/>
              <a:t>clic</a:t>
            </a:r>
            <a:r>
              <a:rPr lang="en-GB" dirty="0"/>
              <a:t> para </a:t>
            </a:r>
            <a:r>
              <a:rPr lang="en-GB" dirty="0" err="1"/>
              <a:t>modificar</a:t>
            </a:r>
            <a:r>
              <a:rPr lang="en-GB" dirty="0"/>
              <a:t> el </a:t>
            </a:r>
            <a:r>
              <a:rPr lang="en-GB" dirty="0" err="1"/>
              <a:t>estilo</a:t>
            </a:r>
            <a:r>
              <a:rPr lang="en-GB" dirty="0"/>
              <a:t> de </a:t>
            </a:r>
            <a:r>
              <a:rPr lang="en-GB" dirty="0" err="1"/>
              <a:t>título</a:t>
            </a:r>
            <a:r>
              <a:rPr lang="en-GB" dirty="0"/>
              <a:t> del </a:t>
            </a:r>
            <a:r>
              <a:rPr lang="en-GB" dirty="0" err="1"/>
              <a:t>patrón</a:t>
            </a:r>
            <a:endParaRPr lang="en-GB" dirty="0"/>
          </a:p>
        </p:txBody>
      </p:sp>
    </p:spTree>
    <p:extLst>
      <p:ext uri="{BB962C8B-B14F-4D97-AF65-F5344CB8AC3E}">
        <p14:creationId xmlns:p14="http://schemas.microsoft.com/office/powerpoint/2010/main" val="843926905"/>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2613247"/>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14300"/>
            <a:ext cx="2011362" cy="4733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14300"/>
            <a:ext cx="5881688" cy="473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8081272"/>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5390535" y="4903839"/>
            <a:ext cx="3495368" cy="276999"/>
          </a:xfrm>
          <a:prstGeom prst="rect">
            <a:avLst/>
          </a:prstGeom>
          <a:noFill/>
        </p:spPr>
        <p:txBody>
          <a:bodyPr wrap="square" rtlCol="0">
            <a:spAutoFit/>
          </a:bodyPr>
          <a:lstStyle/>
          <a:p>
            <a:pPr algn="r"/>
            <a:endParaRPr lang="en-US" sz="1200" dirty="0">
              <a:solidFill>
                <a:srgbClr val="003F5E"/>
              </a:solidFill>
            </a:endParaRPr>
          </a:p>
        </p:txBody>
      </p:sp>
    </p:spTree>
    <p:extLst>
      <p:ext uri="{BB962C8B-B14F-4D97-AF65-F5344CB8AC3E}">
        <p14:creationId xmlns:p14="http://schemas.microsoft.com/office/powerpoint/2010/main" val="39720495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44870002"/>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971550"/>
            <a:ext cx="3943350" cy="3876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3950" y="971550"/>
            <a:ext cx="3944938" cy="3876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201601"/>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185517"/>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53891498"/>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7616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4063751"/>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2305901"/>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154305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7" name="Picture 20" descr="eugridpma-02v03trozo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2860" y="1251769"/>
            <a:ext cx="1501140" cy="32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5"/>
          <p:cNvSpPr>
            <a:spLocks noGrp="1" noChangeArrowheads="1"/>
          </p:cNvSpPr>
          <p:nvPr>
            <p:ph type="title"/>
          </p:nvPr>
        </p:nvSpPr>
        <p:spPr bwMode="auto">
          <a:xfrm>
            <a:off x="838200" y="114301"/>
            <a:ext cx="8045450"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smtClean="0"/>
              <a:t>Click to edit the title text format</a:t>
            </a:r>
          </a:p>
        </p:txBody>
      </p:sp>
      <p:sp>
        <p:nvSpPr>
          <p:cNvPr id="1031" name="Rectangle 16"/>
          <p:cNvSpPr>
            <a:spLocks noGrp="1" noChangeArrowheads="1"/>
          </p:cNvSpPr>
          <p:nvPr>
            <p:ph type="body" idx="1"/>
          </p:nvPr>
        </p:nvSpPr>
        <p:spPr bwMode="auto">
          <a:xfrm>
            <a:off x="838200" y="971550"/>
            <a:ext cx="8040688"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1032" name="Picture 21" descr="eugridpma-02v0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1" y="4767262"/>
            <a:ext cx="741947" cy="32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8391829" y="4876191"/>
            <a:ext cx="589936" cy="276999"/>
          </a:xfrm>
          <a:prstGeom prst="rect">
            <a:avLst/>
          </a:prstGeom>
          <a:noFill/>
        </p:spPr>
        <p:txBody>
          <a:bodyPr wrap="square" rtlCol="0">
            <a:spAutoFit/>
          </a:bodyPr>
          <a:lstStyle/>
          <a:p>
            <a:pPr algn="r"/>
            <a:fld id="{F064CD9B-369C-4C9F-8ECD-FEDA6D0883F2}" type="slidenum">
              <a:rPr lang="en-US" sz="1200" smtClean="0">
                <a:solidFill>
                  <a:srgbClr val="003F5E"/>
                </a:solidFill>
                <a:latin typeface="+mn-lt"/>
              </a:rPr>
              <a:t>‹#›</a:t>
            </a:fld>
            <a:endParaRPr lang="en-US" sz="1200" dirty="0">
              <a:solidFill>
                <a:srgbClr val="003F5E"/>
              </a:solidFill>
              <a:latin typeface="+mn-lt"/>
            </a:endParaRPr>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3000" b="1">
          <a:solidFill>
            <a:srgbClr val="000066"/>
          </a:solidFill>
          <a:latin typeface="Lucida Sans" pitchFamily="34" charset="0"/>
        </a:defRPr>
      </a:lvl2pPr>
      <a:lvl3pPr algn="l" rtl="0" eaLnBrk="0" fontAlgn="base" hangingPunct="0">
        <a:spcBef>
          <a:spcPct val="0"/>
        </a:spcBef>
        <a:spcAft>
          <a:spcPct val="0"/>
        </a:spcAft>
        <a:defRPr sz="3000" b="1">
          <a:solidFill>
            <a:srgbClr val="000066"/>
          </a:solidFill>
          <a:latin typeface="Lucida Sans" pitchFamily="34" charset="0"/>
        </a:defRPr>
      </a:lvl3pPr>
      <a:lvl4pPr algn="l" rtl="0" eaLnBrk="0" fontAlgn="base" hangingPunct="0">
        <a:spcBef>
          <a:spcPct val="0"/>
        </a:spcBef>
        <a:spcAft>
          <a:spcPct val="0"/>
        </a:spcAft>
        <a:defRPr sz="3000" b="1">
          <a:solidFill>
            <a:srgbClr val="000066"/>
          </a:solidFill>
          <a:latin typeface="Lucida Sans" pitchFamily="34" charset="0"/>
        </a:defRPr>
      </a:lvl4pPr>
      <a:lvl5pPr algn="l" rtl="0" eaLnBrk="0" fontAlgn="base" hangingPunct="0">
        <a:spcBef>
          <a:spcPct val="0"/>
        </a:spcBef>
        <a:spcAft>
          <a:spcPct val="0"/>
        </a:spcAft>
        <a:defRPr sz="3000" b="1">
          <a:solidFill>
            <a:srgbClr val="000066"/>
          </a:solidFill>
          <a:latin typeface="Lucida Sans" pitchFamily="34" charset="0"/>
        </a:defRPr>
      </a:lvl5pPr>
      <a:lvl6pPr marL="457200" algn="l" rtl="0" fontAlgn="base">
        <a:spcBef>
          <a:spcPct val="0"/>
        </a:spcBef>
        <a:spcAft>
          <a:spcPct val="0"/>
        </a:spcAft>
        <a:defRPr sz="3000" b="1">
          <a:solidFill>
            <a:srgbClr val="000066"/>
          </a:solidFill>
          <a:latin typeface="Lucida Sans" pitchFamily="34" charset="0"/>
        </a:defRPr>
      </a:lvl6pPr>
      <a:lvl7pPr marL="914400" algn="l" rtl="0" fontAlgn="base">
        <a:spcBef>
          <a:spcPct val="0"/>
        </a:spcBef>
        <a:spcAft>
          <a:spcPct val="0"/>
        </a:spcAft>
        <a:defRPr sz="3000" b="1">
          <a:solidFill>
            <a:srgbClr val="000066"/>
          </a:solidFill>
          <a:latin typeface="Lucida Sans" pitchFamily="34" charset="0"/>
        </a:defRPr>
      </a:lvl7pPr>
      <a:lvl8pPr marL="1371600" algn="l" rtl="0" fontAlgn="base">
        <a:spcBef>
          <a:spcPct val="0"/>
        </a:spcBef>
        <a:spcAft>
          <a:spcPct val="0"/>
        </a:spcAft>
        <a:defRPr sz="3000" b="1">
          <a:solidFill>
            <a:srgbClr val="000066"/>
          </a:solidFill>
          <a:latin typeface="Lucida Sans" pitchFamily="34" charset="0"/>
        </a:defRPr>
      </a:lvl8pPr>
      <a:lvl9pPr marL="1828800" algn="l" rtl="0" fontAlgn="base">
        <a:spcBef>
          <a:spcPct val="0"/>
        </a:spcBef>
        <a:spcAft>
          <a:spcPct val="0"/>
        </a:spcAft>
        <a:defRPr sz="3000" b="1">
          <a:solidFill>
            <a:srgbClr val="000066"/>
          </a:solidFill>
          <a:latin typeface="Lucida Sans" pitchFamily="34" charset="0"/>
        </a:defRPr>
      </a:lvl9pPr>
    </p:titleStyle>
    <p:bodyStyle>
      <a:lvl1pPr marL="265113" indent="-265113" algn="l" rtl="0" eaLnBrk="0" fontAlgn="base" hangingPunct="0">
        <a:spcBef>
          <a:spcPct val="20000"/>
        </a:spcBef>
        <a:spcAft>
          <a:spcPct val="0"/>
        </a:spcAft>
        <a:buFont typeface="Symbol" pitchFamily="18" charset="2"/>
        <a:buChar char="·"/>
        <a:defRPr sz="2000">
          <a:solidFill>
            <a:srgbClr val="000066"/>
          </a:solidFill>
          <a:latin typeface="+mn-lt"/>
          <a:ea typeface="+mn-ea"/>
          <a:cs typeface="+mn-cs"/>
        </a:defRPr>
      </a:lvl1pPr>
      <a:lvl2pPr marL="627063" indent="-169863" algn="l" rtl="0" eaLnBrk="0" fontAlgn="base" hangingPunct="0">
        <a:spcBef>
          <a:spcPct val="20000"/>
        </a:spcBef>
        <a:spcAft>
          <a:spcPct val="0"/>
        </a:spcAft>
        <a:buClr>
          <a:schemeClr val="bg2"/>
        </a:buClr>
        <a:buFont typeface="Symbol" pitchFamily="18" charset="2"/>
        <a:buChar char="·"/>
        <a:defRPr sz="1800">
          <a:solidFill>
            <a:srgbClr val="000066"/>
          </a:solidFill>
          <a:latin typeface="+mn-lt"/>
        </a:defRPr>
      </a:lvl2pPr>
      <a:lvl3pPr marL="1076325" indent="-161925" algn="l" rtl="0" eaLnBrk="0" fontAlgn="base" hangingPunct="0">
        <a:spcBef>
          <a:spcPct val="20000"/>
        </a:spcBef>
        <a:spcAft>
          <a:spcPct val="0"/>
        </a:spcAft>
        <a:buFont typeface="Symbol" pitchFamily="18" charset="2"/>
        <a:buChar char="·"/>
        <a:defRPr sz="1600">
          <a:solidFill>
            <a:srgbClr val="000066"/>
          </a:solidFill>
          <a:latin typeface="+mn-lt"/>
        </a:defRPr>
      </a:lvl3pPr>
      <a:lvl4pPr marL="1527175" indent="-155575" algn="l" rtl="0" eaLnBrk="0" fontAlgn="base" hangingPunct="0">
        <a:spcBef>
          <a:spcPct val="20000"/>
        </a:spcBef>
        <a:spcAft>
          <a:spcPct val="0"/>
        </a:spcAft>
        <a:buClr>
          <a:schemeClr val="bg2"/>
        </a:buClr>
        <a:buFont typeface="Symbol" pitchFamily="18" charset="2"/>
        <a:buChar char="·"/>
        <a:defRPr sz="1400">
          <a:solidFill>
            <a:srgbClr val="000066"/>
          </a:solidFill>
          <a:latin typeface="+mn-lt"/>
        </a:defRPr>
      </a:lvl4pPr>
      <a:lvl5pPr marL="1976438" indent="-147638" algn="l" rtl="0" eaLnBrk="0" fontAlgn="base" hangingPunct="0">
        <a:spcBef>
          <a:spcPct val="20000"/>
        </a:spcBef>
        <a:spcAft>
          <a:spcPct val="0"/>
        </a:spcAft>
        <a:buFont typeface="Symbol" pitchFamily="18" charset="2"/>
        <a:buChar char="·"/>
        <a:defRPr sz="1000">
          <a:solidFill>
            <a:srgbClr val="000066"/>
          </a:solidFill>
          <a:latin typeface="+mn-lt"/>
        </a:defRPr>
      </a:lvl5pPr>
      <a:lvl6pPr marL="2514600" indent="-228600" algn="l" rtl="0" fontAlgn="base">
        <a:spcBef>
          <a:spcPct val="20000"/>
        </a:spcBef>
        <a:spcAft>
          <a:spcPct val="0"/>
        </a:spcAft>
        <a:buFont typeface="Symbol" pitchFamily="18" charset="2"/>
        <a:buChar char="·"/>
        <a:defRPr sz="1600">
          <a:solidFill>
            <a:srgbClr val="000066"/>
          </a:solidFill>
          <a:latin typeface="+mn-lt"/>
        </a:defRPr>
      </a:lvl6pPr>
      <a:lvl7pPr marL="2971800" indent="-228600" algn="l" rtl="0" fontAlgn="base">
        <a:spcBef>
          <a:spcPct val="20000"/>
        </a:spcBef>
        <a:spcAft>
          <a:spcPct val="0"/>
        </a:spcAft>
        <a:buFont typeface="Symbol" pitchFamily="18" charset="2"/>
        <a:buChar char="·"/>
        <a:defRPr sz="1600">
          <a:solidFill>
            <a:srgbClr val="000066"/>
          </a:solidFill>
          <a:latin typeface="+mn-lt"/>
        </a:defRPr>
      </a:lvl7pPr>
      <a:lvl8pPr marL="3429000" indent="-228600" algn="l" rtl="0" fontAlgn="base">
        <a:spcBef>
          <a:spcPct val="20000"/>
        </a:spcBef>
        <a:spcAft>
          <a:spcPct val="0"/>
        </a:spcAft>
        <a:buFont typeface="Symbol" pitchFamily="18" charset="2"/>
        <a:buChar char="·"/>
        <a:defRPr sz="1600">
          <a:solidFill>
            <a:srgbClr val="000066"/>
          </a:solidFill>
          <a:latin typeface="+mn-lt"/>
        </a:defRPr>
      </a:lvl8pPr>
      <a:lvl9pPr marL="3886200" indent="-228600" algn="l" rtl="0" fontAlgn="base">
        <a:spcBef>
          <a:spcPct val="20000"/>
        </a:spcBef>
        <a:spcAft>
          <a:spcPct val="0"/>
        </a:spcAft>
        <a:buFont typeface="Symbol" pitchFamily="18" charset="2"/>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3838" y="2197510"/>
            <a:ext cx="8623300" cy="2772159"/>
          </a:xfrm>
        </p:spPr>
        <p:txBody>
          <a:bodyPr/>
          <a:lstStyle/>
          <a:p>
            <a:pPr eaLnBrk="1" hangingPunct="1"/>
            <a:r>
              <a:rPr lang="en-US" sz="3600" dirty="0" smtClean="0">
                <a:solidFill>
                  <a:srgbClr val="990000"/>
                </a:solidFill>
              </a:rPr>
              <a:t>EUGridPMA </a:t>
            </a:r>
            <a:br>
              <a:rPr lang="en-US" sz="3600" dirty="0" smtClean="0">
                <a:solidFill>
                  <a:srgbClr val="990000"/>
                </a:solidFill>
              </a:rPr>
            </a:br>
            <a:r>
              <a:rPr lang="en-US" sz="3600" dirty="0" smtClean="0">
                <a:solidFill>
                  <a:srgbClr val="990000"/>
                </a:solidFill>
              </a:rPr>
              <a:t>Status and Current Trends</a:t>
            </a:r>
            <a:br>
              <a:rPr lang="en-US" sz="3600" dirty="0" smtClean="0">
                <a:solidFill>
                  <a:srgbClr val="990000"/>
                </a:solidFill>
              </a:rPr>
            </a:br>
            <a:r>
              <a:rPr lang="en-US" sz="2800" i="1" dirty="0" smtClean="0">
                <a:solidFill>
                  <a:srgbClr val="990000"/>
                </a:solidFill>
              </a:rPr>
              <a:t>and some IGTF topics</a:t>
            </a:r>
            <a:r>
              <a:rPr lang="en-US" sz="3600" dirty="0" smtClean="0"/>
              <a:t/>
            </a:r>
            <a:br>
              <a:rPr lang="en-US" sz="3600" dirty="0" smtClean="0"/>
            </a:br>
            <a:r>
              <a:rPr lang="en-US" sz="900" dirty="0" smtClean="0"/>
              <a:t/>
            </a:r>
            <a:br>
              <a:rPr lang="en-US" sz="900" dirty="0" smtClean="0"/>
            </a:br>
            <a:r>
              <a:rPr lang="en-US" sz="1800" dirty="0" smtClean="0"/>
              <a:t>March 2016</a:t>
            </a:r>
            <a:br>
              <a:rPr lang="en-US" sz="1800" dirty="0" smtClean="0"/>
            </a:br>
            <a:r>
              <a:rPr lang="en-US" sz="1800" dirty="0" smtClean="0"/>
              <a:t>Miami, FL, USA</a:t>
            </a:r>
            <a:br>
              <a:rPr lang="en-US" sz="1800" dirty="0" smtClean="0"/>
            </a:br>
            <a:r>
              <a:rPr lang="en-US" sz="1800" dirty="0" smtClean="0"/>
              <a:t/>
            </a:r>
            <a:br>
              <a:rPr lang="en-US" sz="1800" dirty="0" smtClean="0"/>
            </a:br>
            <a:r>
              <a:rPr lang="en-US" sz="1800" b="0" i="1" dirty="0" smtClean="0"/>
              <a:t>David </a:t>
            </a:r>
            <a:r>
              <a:rPr lang="en-US" sz="1800" b="0" i="1" dirty="0" err="1" smtClean="0"/>
              <a:t>Groep</a:t>
            </a:r>
            <a:r>
              <a:rPr lang="en-US" sz="1800" b="0" i="1" dirty="0" smtClean="0"/>
              <a:t>, Nikhef &amp; EUGridPMA</a:t>
            </a:r>
            <a:endParaRPr lang="en-GB" sz="1600" b="0" i="1"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Broader issues from </a:t>
            </a:r>
            <a:br>
              <a:rPr lang="en-US" dirty="0" smtClean="0"/>
            </a:br>
            <a:r>
              <a:rPr lang="en-US" dirty="0" smtClean="0"/>
              <a:t>the Abingdon meeting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7957638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Assurance Profile</a:t>
            </a:r>
            <a:endParaRPr lang="en-US" dirty="0"/>
          </a:p>
        </p:txBody>
      </p:sp>
      <p:sp>
        <p:nvSpPr>
          <p:cNvPr id="3" name="Content Placeholder 2"/>
          <p:cNvSpPr>
            <a:spLocks noGrp="1"/>
          </p:cNvSpPr>
          <p:nvPr>
            <p:ph idx="1"/>
          </p:nvPr>
        </p:nvSpPr>
        <p:spPr/>
        <p:txBody>
          <a:bodyPr/>
          <a:lstStyle/>
          <a:p>
            <a:r>
              <a:rPr lang="en-US" dirty="0" smtClean="0"/>
              <a:t>Both Assurance Profile + PKI Technology Guidelines complete</a:t>
            </a:r>
            <a:br>
              <a:rPr lang="en-US" dirty="0" smtClean="0"/>
            </a:br>
            <a:r>
              <a:rPr lang="en-US" dirty="0" smtClean="0"/>
              <a:t>  </a:t>
            </a:r>
            <a:r>
              <a:rPr lang="en-US" i="1" dirty="0" smtClean="0"/>
              <a:t>https</a:t>
            </a:r>
            <a:r>
              <a:rPr lang="en-US" i="1" dirty="0"/>
              <a:t>://</a:t>
            </a:r>
            <a:r>
              <a:rPr lang="en-US" i="1" dirty="0" smtClean="0"/>
              <a:t>www.eugridpma.org/guidelines/authn-assurance/ </a:t>
            </a:r>
            <a:br>
              <a:rPr lang="en-US" i="1" dirty="0" smtClean="0"/>
            </a:br>
            <a:r>
              <a:rPr lang="en-US" i="1" dirty="0" smtClean="0"/>
              <a:t>  https</a:t>
            </a:r>
            <a:r>
              <a:rPr lang="en-US" i="1" dirty="0"/>
              <a:t>://</a:t>
            </a:r>
            <a:r>
              <a:rPr lang="en-US" i="1" dirty="0" smtClean="0"/>
              <a:t>www.eugridpma.org/guidelines/pkitech/</a:t>
            </a:r>
            <a:endParaRPr lang="en-US" dirty="0" smtClean="0"/>
          </a:p>
          <a:p>
            <a:r>
              <a:rPr lang="en-US" dirty="0" smtClean="0"/>
              <a:t>now Classic and IOTA profile updated as well</a:t>
            </a:r>
          </a:p>
          <a:p>
            <a:endParaRPr lang="en-US" dirty="0"/>
          </a:p>
          <a:p>
            <a:pPr marL="0" indent="0">
              <a:buNone/>
            </a:pPr>
            <a:r>
              <a:rPr lang="en-US" i="1" dirty="0"/>
              <a:t>“We hereby agree that the version 5.0 of the Classic profile is </a:t>
            </a:r>
            <a:r>
              <a:rPr lang="en-US" i="1" dirty="0" smtClean="0"/>
              <a:t>equivalent to </a:t>
            </a:r>
            <a:r>
              <a:rPr lang="en-US" i="1" dirty="0"/>
              <a:t>version 4.4, and that version 2.0 of the IOTA profile is equivalent </a:t>
            </a:r>
            <a:r>
              <a:rPr lang="en-US" i="1" dirty="0" smtClean="0"/>
              <a:t>to version </a:t>
            </a:r>
            <a:r>
              <a:rPr lang="en-US" i="1" dirty="0"/>
              <a:t>1.1a.</a:t>
            </a:r>
          </a:p>
          <a:p>
            <a:pPr marL="0" indent="0">
              <a:buNone/>
            </a:pPr>
            <a:r>
              <a:rPr lang="en-US" i="1" dirty="0"/>
              <a:t>There is thus no need for CAs that are currently accredited to </a:t>
            </a:r>
            <a:r>
              <a:rPr lang="en-US" i="1" dirty="0" smtClean="0"/>
              <a:t>review or </a:t>
            </a:r>
            <a:r>
              <a:rPr lang="en-US" i="1" dirty="0"/>
              <a:t>revise their own policies and </a:t>
            </a:r>
            <a:r>
              <a:rPr lang="en-US" i="1" dirty="0" smtClean="0"/>
              <a:t>practices”</a:t>
            </a:r>
            <a:endParaRPr lang="en-US" i="1" dirty="0"/>
          </a:p>
        </p:txBody>
      </p:sp>
    </p:spTree>
    <p:extLst>
      <p:ext uri="{BB962C8B-B14F-4D97-AF65-F5344CB8AC3E}">
        <p14:creationId xmlns:p14="http://schemas.microsoft.com/office/powerpoint/2010/main" val="282845762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what?</a:t>
            </a:r>
            <a:endParaRPr lang="en-US" dirty="0"/>
          </a:p>
        </p:txBody>
      </p:sp>
      <p:sp>
        <p:nvSpPr>
          <p:cNvPr id="3" name="Content Placeholder 2"/>
          <p:cNvSpPr>
            <a:spLocks noGrp="1"/>
          </p:cNvSpPr>
          <p:nvPr>
            <p:ph idx="1"/>
          </p:nvPr>
        </p:nvSpPr>
        <p:spPr/>
        <p:txBody>
          <a:bodyPr/>
          <a:lstStyle/>
          <a:p>
            <a:r>
              <a:rPr lang="en-US" dirty="0" smtClean="0"/>
              <a:t>The profiles themselves are now ‘rather short’</a:t>
            </a:r>
          </a:p>
          <a:p>
            <a:endParaRPr lang="en-US" dirty="0"/>
          </a:p>
          <a:p>
            <a:endParaRPr lang="en-US" dirty="0" smtClean="0"/>
          </a:p>
          <a:p>
            <a:endParaRPr lang="en-US" dirty="0" smtClean="0"/>
          </a:p>
          <a:p>
            <a:r>
              <a:rPr lang="en-US" dirty="0" smtClean="0"/>
              <a:t>There are no self-audit template sheets for new structure</a:t>
            </a:r>
          </a:p>
          <a:p>
            <a:r>
              <a:rPr lang="en-US" dirty="0" smtClean="0"/>
              <a:t>Nor is there any guidance for reviewers (if so needed)</a:t>
            </a:r>
          </a:p>
          <a:p>
            <a:endParaRPr lang="en-US" dirty="0"/>
          </a:p>
          <a:p>
            <a:pPr marL="0" indent="0">
              <a:buNone/>
            </a:pPr>
            <a:r>
              <a:rPr lang="en-US" dirty="0" smtClean="0"/>
              <a:t>Work to do - for the first reviews and self-audits that come</a:t>
            </a:r>
          </a:p>
          <a:p>
            <a:r>
              <a:rPr lang="en-US" dirty="0" smtClean="0"/>
              <a:t>GFD.169 appendix: item mapping for APs and PKI Tech</a:t>
            </a:r>
          </a:p>
          <a:p>
            <a:r>
              <a:rPr lang="en-US" dirty="0" smtClean="0"/>
              <a:t>Review spreadsheets: two sheets for each review?</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71" y="1382738"/>
            <a:ext cx="6655671" cy="10303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776614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GFD.225</a:t>
            </a:r>
            <a:endParaRPr lang="en-US" dirty="0"/>
          </a:p>
        </p:txBody>
      </p:sp>
      <p:sp>
        <p:nvSpPr>
          <p:cNvPr id="3" name="Content Placeholder 2"/>
          <p:cNvSpPr>
            <a:spLocks noGrp="1"/>
          </p:cNvSpPr>
          <p:nvPr>
            <p:ph idx="1"/>
          </p:nvPr>
        </p:nvSpPr>
        <p:spPr/>
        <p:txBody>
          <a:bodyPr/>
          <a:lstStyle/>
          <a:p>
            <a:r>
              <a:rPr lang="en-US" dirty="0" smtClean="0"/>
              <a:t>Now ‘really’ almost done – Jens also picked the last nits:</a:t>
            </a:r>
          </a:p>
          <a:p>
            <a:endParaRPr lang="en-US" dirty="0" smtClean="0"/>
          </a:p>
          <a:p>
            <a:endParaRPr lang="en-US" dirty="0"/>
          </a:p>
          <a:p>
            <a:endParaRPr lang="en-US" dirty="0" smtClean="0"/>
          </a:p>
          <a:p>
            <a:endParaRPr lang="en-US" dirty="0"/>
          </a:p>
          <a:p>
            <a:endParaRPr lang="en-US" dirty="0" smtClean="0"/>
          </a:p>
          <a:p>
            <a:r>
              <a:rPr lang="en-US" dirty="0" smtClean="0"/>
              <a:t>About to be published soon now …</a:t>
            </a:r>
            <a:br>
              <a:rPr lang="en-US" dirty="0" smtClean="0"/>
            </a:br>
            <a:r>
              <a:rPr lang="en-US" i="1" dirty="0" smtClean="0"/>
              <a:t>and Jens is now anyway the OGF VP of Standards …</a:t>
            </a:r>
            <a:endParaRPr lang="en-US" dirty="0" smtClean="0"/>
          </a:p>
          <a:p>
            <a:r>
              <a:rPr lang="en-US" dirty="0" smtClean="0"/>
              <a:t>Also there the reviews should probably check compliance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697" y="1497575"/>
            <a:ext cx="5638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3287" y="4856564"/>
            <a:ext cx="4572000" cy="246221"/>
          </a:xfrm>
          <a:prstGeom prst="rect">
            <a:avLst/>
          </a:prstGeom>
        </p:spPr>
        <p:txBody>
          <a:bodyPr>
            <a:spAutoFit/>
          </a:bodyPr>
          <a:lstStyle/>
          <a:p>
            <a:pPr algn="l"/>
            <a:r>
              <a:rPr lang="en-US" sz="1000" dirty="0">
                <a:solidFill>
                  <a:srgbClr val="003F5E"/>
                </a:solidFill>
              </a:rPr>
              <a:t>https://www.overleaf.com/646373kvfmwn</a:t>
            </a:r>
          </a:p>
        </p:txBody>
      </p:sp>
    </p:spTree>
    <p:extLst>
      <p:ext uri="{BB962C8B-B14F-4D97-AF65-F5344CB8AC3E}">
        <p14:creationId xmlns:p14="http://schemas.microsoft.com/office/powerpoint/2010/main" val="259223798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Video-supported vetting</a:t>
            </a:r>
            <a:endParaRPr lang="en-US" dirty="0"/>
          </a:p>
        </p:txBody>
      </p:sp>
      <p:sp>
        <p:nvSpPr>
          <p:cNvPr id="3" name="Content Placeholder 2"/>
          <p:cNvSpPr>
            <a:spLocks noGrp="1"/>
          </p:cNvSpPr>
          <p:nvPr>
            <p:ph idx="1"/>
          </p:nvPr>
        </p:nvSpPr>
        <p:spPr/>
        <p:txBody>
          <a:bodyPr/>
          <a:lstStyle/>
          <a:p>
            <a:pPr marL="0" indent="0">
              <a:buNone/>
            </a:pPr>
            <a:r>
              <a:rPr lang="en-GB" dirty="0" smtClean="0"/>
              <a:t>“[</a:t>
            </a:r>
            <a:r>
              <a:rPr lang="en-GB" dirty="0"/>
              <a:t>Vetting] should be based on a face-to-face meeting and should be confirmed via photo-identification and/or similar valid official documents</a:t>
            </a:r>
            <a:r>
              <a:rPr lang="en-GB" dirty="0" smtClean="0"/>
              <a:t>.” </a:t>
            </a:r>
            <a:r>
              <a:rPr lang="en-GB" i="1" dirty="0" smtClean="0"/>
              <a:t>(BIRCH and CEDAR APs)</a:t>
            </a:r>
          </a:p>
          <a:p>
            <a:pPr marL="0" indent="0">
              <a:buNone/>
            </a:pPr>
            <a:endParaRPr lang="en-GB" i="1" dirty="0" smtClean="0"/>
          </a:p>
          <a:p>
            <a:pPr>
              <a:defRPr/>
            </a:pPr>
            <a:r>
              <a:rPr lang="en-US" sz="1800" dirty="0" smtClean="0"/>
              <a:t>Many support </a:t>
            </a:r>
            <a:r>
              <a:rPr lang="en-US" sz="1800" dirty="0"/>
              <a:t>explicit F2F </a:t>
            </a:r>
            <a:r>
              <a:rPr lang="en-US" sz="1800" dirty="0" smtClean="0"/>
              <a:t>only, yet designate </a:t>
            </a:r>
            <a:r>
              <a:rPr lang="en-US" sz="1800" dirty="0"/>
              <a:t>RAs in </a:t>
            </a:r>
            <a:r>
              <a:rPr lang="en-US" sz="1800" dirty="0" smtClean="0"/>
              <a:t>different </a:t>
            </a:r>
            <a:r>
              <a:rPr lang="en-US" sz="1800" dirty="0"/>
              <a:t>ways</a:t>
            </a:r>
          </a:p>
          <a:p>
            <a:pPr>
              <a:defRPr/>
            </a:pPr>
            <a:r>
              <a:rPr lang="en-US" sz="1800" dirty="0" smtClean="0"/>
              <a:t>Video-supported and notary-public postal mail &amp; video</a:t>
            </a:r>
            <a:r>
              <a:rPr lang="en-US" sz="1800" dirty="0"/>
              <a:t>: BR, TR</a:t>
            </a:r>
          </a:p>
          <a:p>
            <a:pPr>
              <a:defRPr/>
            </a:pPr>
            <a:r>
              <a:rPr lang="en-US" sz="1800" dirty="0"/>
              <a:t>Government records: some TCS subscribers (universities with access to these databases</a:t>
            </a:r>
            <a:r>
              <a:rPr lang="en-US" sz="1800" dirty="0" smtClean="0"/>
              <a:t>)</a:t>
            </a:r>
            <a:endParaRPr lang="en-US" sz="1800" dirty="0"/>
          </a:p>
          <a:p>
            <a:pPr>
              <a:defRPr/>
            </a:pPr>
            <a:r>
              <a:rPr lang="en-US" sz="1800" dirty="0" err="1"/>
              <a:t>Kantara</a:t>
            </a:r>
            <a:r>
              <a:rPr lang="en-US" sz="1800" dirty="0"/>
              <a:t> </a:t>
            </a:r>
            <a:r>
              <a:rPr lang="en-US" sz="1800" dirty="0" err="1"/>
              <a:t>LoA</a:t>
            </a:r>
            <a:r>
              <a:rPr lang="en-US" sz="1800" dirty="0"/>
              <a:t> </a:t>
            </a:r>
            <a:r>
              <a:rPr lang="en-US" sz="1800" dirty="0" smtClean="0"/>
              <a:t>2: some </a:t>
            </a:r>
            <a:r>
              <a:rPr lang="en-US" sz="1800" dirty="0"/>
              <a:t>TCS countries (SE) for some of their applicants</a:t>
            </a:r>
          </a:p>
          <a:p>
            <a:endParaRPr lang="en-US" dirty="0"/>
          </a:p>
        </p:txBody>
      </p:sp>
    </p:spTree>
    <p:extLst>
      <p:ext uri="{BB962C8B-B14F-4D97-AF65-F5344CB8AC3E}">
        <p14:creationId xmlns:p14="http://schemas.microsoft.com/office/powerpoint/2010/main" val="355796221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On the notary public &amp; govt. databases</a:t>
            </a:r>
          </a:p>
        </p:txBody>
      </p:sp>
      <p:sp>
        <p:nvSpPr>
          <p:cNvPr id="3" name="Content Placeholder 2"/>
          <p:cNvSpPr>
            <a:spLocks noGrp="1"/>
          </p:cNvSpPr>
          <p:nvPr>
            <p:ph idx="1"/>
          </p:nvPr>
        </p:nvSpPr>
        <p:spPr/>
        <p:txBody>
          <a:bodyPr/>
          <a:lstStyle/>
          <a:p>
            <a:pPr>
              <a:defRPr/>
            </a:pPr>
            <a:r>
              <a:rPr lang="en-US" sz="1800" dirty="0" smtClean="0"/>
              <a:t>In many countries, notaries are rather exclusive, and rather expensive to attest to documents (think ~</a:t>
            </a:r>
            <a:r>
              <a:rPr lang="en-GB" sz="1800" dirty="0" smtClean="0"/>
              <a:t>€25 + half a day &amp; travel for the appointment)</a:t>
            </a:r>
          </a:p>
          <a:p>
            <a:pPr>
              <a:defRPr/>
            </a:pPr>
            <a:r>
              <a:rPr lang="en-GB" sz="1800" dirty="0" smtClean="0"/>
              <a:t>Access to databases to rather complex for most orgs</a:t>
            </a:r>
          </a:p>
          <a:p>
            <a:pPr>
              <a:defRPr/>
            </a:pPr>
            <a:r>
              <a:rPr lang="en-GB" sz="1800" dirty="0" smtClean="0"/>
              <a:t>So e.g. HPCI and others are looking for alternatives</a:t>
            </a:r>
          </a:p>
          <a:p>
            <a:pPr>
              <a:defRPr/>
            </a:pPr>
            <a:endParaRPr lang="en-GB" sz="1800" dirty="0"/>
          </a:p>
          <a:p>
            <a:pPr marL="0" indent="0">
              <a:buFont typeface="Symbol" pitchFamily="18" charset="2"/>
              <a:buNone/>
              <a:defRPr/>
            </a:pPr>
            <a:r>
              <a:rPr lang="en-GB" sz="1800" dirty="0" smtClean="0"/>
              <a:t>By ‘chance’, I was exposed to another, quite interesting and rigorous process – which was easier – if you’re allowed to keep photographs …</a:t>
            </a:r>
          </a:p>
          <a:p>
            <a:pPr marL="0" indent="0">
              <a:buFont typeface="Symbol" pitchFamily="18" charset="2"/>
              <a:buNone/>
              <a:defRPr/>
            </a:pPr>
            <a:r>
              <a:rPr lang="en-GB" sz="1800" dirty="0" smtClean="0"/>
              <a:t/>
            </a:r>
            <a:br>
              <a:rPr lang="en-GB" sz="1800" dirty="0" smtClean="0"/>
            </a:br>
            <a:r>
              <a:rPr lang="en-GB" sz="1800" dirty="0" smtClean="0"/>
              <a:t>… and which some CAs (specifically HPCI, but I expect many others) would seriously want to consider!</a:t>
            </a:r>
            <a:endParaRPr lang="en-US" sz="1800" dirty="0"/>
          </a:p>
        </p:txBody>
      </p:sp>
    </p:spTree>
    <p:extLst>
      <p:ext uri="{BB962C8B-B14F-4D97-AF65-F5344CB8AC3E}">
        <p14:creationId xmlns:p14="http://schemas.microsoft.com/office/powerpoint/2010/main" val="35221949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guidance</a:t>
            </a:r>
            <a:endParaRPr lang="en-US" dirty="0"/>
          </a:p>
        </p:txBody>
      </p:sp>
      <p:sp>
        <p:nvSpPr>
          <p:cNvPr id="3" name="Content Placeholder 2"/>
          <p:cNvSpPr>
            <a:spLocks noGrp="1"/>
          </p:cNvSpPr>
          <p:nvPr>
            <p:ph idx="1"/>
          </p:nvPr>
        </p:nvSpPr>
        <p:spPr/>
        <p:txBody>
          <a:bodyPr/>
          <a:lstStyle/>
          <a:p>
            <a:pPr marL="0" indent="0">
              <a:buNone/>
            </a:pPr>
            <a:r>
              <a:rPr lang="en-US" sz="1800" dirty="0"/>
              <a:t>“The aim should be to stay within the 'bandwidth of trust' described in </a:t>
            </a:r>
            <a:r>
              <a:rPr lang="en-US" sz="1800" dirty="0" smtClean="0"/>
              <a:t>the current </a:t>
            </a:r>
            <a:r>
              <a:rPr lang="en-US" sz="1800" dirty="0"/>
              <a:t>text: between the (possibly worthless) notary-public </a:t>
            </a:r>
            <a:r>
              <a:rPr lang="en-US" sz="1800" dirty="0" smtClean="0"/>
              <a:t>attestations, and </a:t>
            </a:r>
            <a:r>
              <a:rPr lang="en-US" sz="1800" dirty="0"/>
              <a:t>the more trusted real in-person hand-shake vetting</a:t>
            </a:r>
            <a:r>
              <a:rPr lang="en-US" sz="1800" dirty="0" smtClean="0"/>
              <a:t>.”</a:t>
            </a:r>
          </a:p>
          <a:p>
            <a:pPr marL="0" indent="0">
              <a:buNone/>
            </a:pPr>
            <a:r>
              <a:rPr lang="en-US" sz="1800" dirty="0"/>
              <a:t>“If appropriate compensatory controls are in place and we can </a:t>
            </a:r>
            <a:r>
              <a:rPr lang="en-US" sz="1800" dirty="0" smtClean="0"/>
              <a:t>protect same-person continuity </a:t>
            </a:r>
            <a:r>
              <a:rPr lang="en-US" sz="1800" dirty="0"/>
              <a:t>(non-reassignment) as well as traceability, it </a:t>
            </a:r>
            <a:r>
              <a:rPr lang="en-US" sz="1800" dirty="0" smtClean="0"/>
              <a:t>should </a:t>
            </a:r>
            <a:r>
              <a:rPr lang="en-US" sz="1800" dirty="0"/>
              <a:t>be viable. Compensatory controls have some 'hard' </a:t>
            </a:r>
            <a:r>
              <a:rPr lang="en-US" sz="1800" dirty="0" smtClean="0"/>
              <a:t>requirements in </a:t>
            </a:r>
            <a:r>
              <a:rPr lang="en-US" sz="1800" dirty="0"/>
              <a:t>the model process described in the </a:t>
            </a:r>
            <a:r>
              <a:rPr lang="en-US" sz="1800" dirty="0" smtClean="0"/>
              <a:t>Wiki:”</a:t>
            </a:r>
          </a:p>
          <a:p>
            <a:pPr marL="0" indent="0">
              <a:buNone/>
            </a:pPr>
            <a:r>
              <a:rPr lang="en-US" sz="1800" dirty="0"/>
              <a:t> </a:t>
            </a:r>
            <a:r>
              <a:rPr lang="en-US" sz="1800" dirty="0" smtClean="0"/>
              <a:t>     http://wiki.eugridpma.org/Main/VettingModelGuidelines</a:t>
            </a:r>
          </a:p>
          <a:p>
            <a:pPr marL="0" indent="0">
              <a:buNone/>
            </a:pPr>
            <a:endParaRPr lang="en-US" sz="1800" dirty="0" smtClean="0"/>
          </a:p>
          <a:p>
            <a:pPr marL="0" indent="0">
              <a:buNone/>
            </a:pPr>
            <a:r>
              <a:rPr lang="en-US" sz="1800" dirty="0" smtClean="0"/>
              <a:t>It </a:t>
            </a:r>
            <a:r>
              <a:rPr lang="en-US" sz="1800" dirty="0"/>
              <a:t>is important that this be described and reviewed in each case, </a:t>
            </a:r>
            <a:r>
              <a:rPr lang="en-US" sz="1800" dirty="0" smtClean="0"/>
              <a:t>so the </a:t>
            </a:r>
            <a:r>
              <a:rPr lang="en-US" sz="1800" dirty="0"/>
              <a:t>proposal is that "The following is also considered to be </a:t>
            </a:r>
            <a:r>
              <a:rPr lang="en-US" sz="1800" dirty="0" smtClean="0"/>
              <a:t>an acceptable </a:t>
            </a:r>
            <a:r>
              <a:rPr lang="en-US" sz="1800" dirty="0"/>
              <a:t>process for implementing method 2 - if so acceptably </a:t>
            </a:r>
            <a:r>
              <a:rPr lang="en-US" sz="1800" dirty="0" smtClean="0"/>
              <a:t>documented in </a:t>
            </a:r>
            <a:r>
              <a:rPr lang="en-US" sz="1800" dirty="0"/>
              <a:t>the CP/CPS and endorsed by the accrediting </a:t>
            </a:r>
            <a:r>
              <a:rPr lang="en-US" sz="1800" dirty="0" smtClean="0"/>
              <a:t>PMA”</a:t>
            </a:r>
            <a:endParaRPr lang="en-US" sz="1800" dirty="0"/>
          </a:p>
        </p:txBody>
      </p:sp>
      <p:sp>
        <p:nvSpPr>
          <p:cNvPr id="4" name="TextBox 3"/>
          <p:cNvSpPr txBox="1"/>
          <p:nvPr/>
        </p:nvSpPr>
        <p:spPr>
          <a:xfrm>
            <a:off x="5014452" y="147484"/>
            <a:ext cx="3900948" cy="400110"/>
          </a:xfrm>
          <a:prstGeom prst="rect">
            <a:avLst/>
          </a:prstGeom>
          <a:noFill/>
        </p:spPr>
        <p:txBody>
          <a:bodyPr wrap="square" rtlCol="0">
            <a:spAutoFit/>
          </a:bodyPr>
          <a:lstStyle/>
          <a:p>
            <a:r>
              <a:rPr lang="en-US" b="1" dirty="0" smtClean="0">
                <a:solidFill>
                  <a:srgbClr val="990000"/>
                </a:solidFill>
              </a:rPr>
              <a:t>Ongoing work item</a:t>
            </a:r>
            <a:endParaRPr lang="en-US" b="1" dirty="0">
              <a:solidFill>
                <a:srgbClr val="990000"/>
              </a:solidFill>
            </a:endParaRPr>
          </a:p>
        </p:txBody>
      </p:sp>
    </p:spTree>
    <p:extLst>
      <p:ext uri="{BB962C8B-B14F-4D97-AF65-F5344CB8AC3E}">
        <p14:creationId xmlns:p14="http://schemas.microsoft.com/office/powerpoint/2010/main" val="41562398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Credential Stores</a:t>
            </a:r>
            <a:endParaRPr lang="en-US" dirty="0"/>
          </a:p>
        </p:txBody>
      </p:sp>
      <p:sp>
        <p:nvSpPr>
          <p:cNvPr id="3" name="Content Placeholder 2"/>
          <p:cNvSpPr>
            <a:spLocks noGrp="1"/>
          </p:cNvSpPr>
          <p:nvPr>
            <p:ph idx="1"/>
          </p:nvPr>
        </p:nvSpPr>
        <p:spPr>
          <a:xfrm>
            <a:off x="838199" y="971550"/>
            <a:ext cx="8133121" cy="3876675"/>
          </a:xfrm>
        </p:spPr>
        <p:txBody>
          <a:bodyPr/>
          <a:lstStyle/>
          <a:p>
            <a:r>
              <a:rPr lang="en-US" dirty="0" smtClean="0"/>
              <a:t>In easing access to e-Infrastructures </a:t>
            </a:r>
            <a:r>
              <a:rPr lang="en-US" dirty="0" err="1" smtClean="0"/>
              <a:t>incrasingly</a:t>
            </a:r>
            <a:r>
              <a:rPr lang="en-US" dirty="0" smtClean="0"/>
              <a:t> </a:t>
            </a:r>
            <a:br>
              <a:rPr lang="en-US" dirty="0" smtClean="0"/>
            </a:br>
            <a:r>
              <a:rPr lang="en-US" dirty="0" smtClean="0"/>
              <a:t>credential management systems appear: </a:t>
            </a:r>
            <a:br>
              <a:rPr lang="en-US" dirty="0" smtClean="0"/>
            </a:br>
            <a:r>
              <a:rPr lang="en-US" dirty="0" err="1" smtClean="0"/>
              <a:t>UnityIDM</a:t>
            </a:r>
            <a:r>
              <a:rPr lang="en-US" dirty="0" smtClean="0"/>
              <a:t>, </a:t>
            </a:r>
            <a:r>
              <a:rPr lang="en-US" dirty="0" err="1" smtClean="0"/>
              <a:t>MyProxy</a:t>
            </a:r>
            <a:r>
              <a:rPr lang="en-US" dirty="0" smtClean="0"/>
              <a:t> hosting, AARC’s Master Portals, …</a:t>
            </a:r>
          </a:p>
          <a:p>
            <a:r>
              <a:rPr lang="en-US" dirty="0" smtClean="0"/>
              <a:t>Issuing Authorities promoting PKP guidelines (e.g. RCauth.eu) need framework to assess explicitly-connected portals</a:t>
            </a:r>
          </a:p>
          <a:p>
            <a:endParaRPr lang="en-US" dirty="0"/>
          </a:p>
          <a:p>
            <a:r>
              <a:rPr lang="en-US" dirty="0" smtClean="0"/>
              <a:t>Guidance on what constitutes an</a:t>
            </a:r>
            <a:br>
              <a:rPr lang="en-US" dirty="0" smtClean="0"/>
            </a:br>
            <a:r>
              <a:rPr lang="en-US" dirty="0" smtClean="0"/>
              <a:t>‘acceptable’ credential store</a:t>
            </a:r>
          </a:p>
          <a:p>
            <a:r>
              <a:rPr lang="en-US" dirty="0" smtClean="0"/>
              <a:t>Guidance for operators on</a:t>
            </a:r>
            <a:br>
              <a:rPr lang="en-US" dirty="0" smtClean="0"/>
            </a:br>
            <a:r>
              <a:rPr lang="en-US" dirty="0" smtClean="0"/>
              <a:t>‘community best practice’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5613" y="2891299"/>
            <a:ext cx="3145708" cy="20036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326895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We have also </a:t>
            </a:r>
            <a:br>
              <a:rPr lang="en-US" sz="2800" dirty="0" smtClean="0"/>
            </a:br>
            <a:r>
              <a:rPr lang="en-US" sz="2800" dirty="0" smtClean="0"/>
              <a:t>documented on-line CA Guidance now</a:t>
            </a:r>
            <a:endParaRPr lang="en-US" sz="2800" dirty="0"/>
          </a:p>
        </p:txBody>
      </p:sp>
      <p:sp>
        <p:nvSpPr>
          <p:cNvPr id="3" name="Content Placeholder 2"/>
          <p:cNvSpPr>
            <a:spLocks noGrp="1"/>
          </p:cNvSpPr>
          <p:nvPr>
            <p:ph idx="1"/>
          </p:nvPr>
        </p:nvSpPr>
        <p:spPr/>
        <p:txBody>
          <a:bodyPr/>
          <a:lstStyle/>
          <a:p>
            <a:r>
              <a:rPr lang="en-US" sz="1800" dirty="0"/>
              <a:t>The on-line CA guidelines </a:t>
            </a:r>
            <a:r>
              <a:rPr lang="en-US" sz="1800" dirty="0" smtClean="0"/>
              <a:t>document available at</a:t>
            </a:r>
            <a:endParaRPr lang="en-US" sz="1800" dirty="0"/>
          </a:p>
          <a:p>
            <a:pPr marL="0" indent="0">
              <a:buNone/>
            </a:pPr>
            <a:r>
              <a:rPr lang="en-US" sz="1800" dirty="0" smtClean="0">
                <a:solidFill>
                  <a:srgbClr val="990000"/>
                </a:solidFill>
              </a:rPr>
              <a:t> </a:t>
            </a:r>
            <a:r>
              <a:rPr lang="en-US" sz="1800" b="1" dirty="0" smtClean="0">
                <a:solidFill>
                  <a:srgbClr val="990000"/>
                </a:solidFill>
              </a:rPr>
              <a:t>https</a:t>
            </a:r>
            <a:r>
              <a:rPr lang="en-US" sz="1800" b="1" dirty="0">
                <a:solidFill>
                  <a:srgbClr val="990000"/>
                </a:solidFill>
              </a:rPr>
              <a:t>://</a:t>
            </a:r>
            <a:r>
              <a:rPr lang="en-US" sz="1800" b="1" dirty="0" smtClean="0">
                <a:solidFill>
                  <a:srgbClr val="990000"/>
                </a:solidFill>
              </a:rPr>
              <a:t>wiki.eugridpma.org/Main/GuidelinesForOnLineCAs</a:t>
            </a:r>
            <a:endParaRPr lang="en-US" sz="2000" b="1" dirty="0" smtClean="0"/>
          </a:p>
          <a:p>
            <a:endParaRPr lang="en-US" sz="1800" dirty="0" smtClean="0"/>
          </a:p>
          <a:p>
            <a:r>
              <a:rPr lang="en-US" sz="1800" dirty="0" smtClean="0"/>
              <a:t>Codifies current requirements from Classic AP and current best practice – and permits more explicitly the key generation ceremony</a:t>
            </a:r>
          </a:p>
          <a:p>
            <a:endParaRPr lang="en-US" sz="1800" dirty="0"/>
          </a:p>
          <a:p>
            <a:r>
              <a:rPr lang="en-US" sz="1800" dirty="0" smtClean="0"/>
              <a:t>Follows AP structure:</a:t>
            </a:r>
          </a:p>
          <a:p>
            <a:endParaRPr lang="en-US" sz="1800" dirty="0"/>
          </a:p>
        </p:txBody>
      </p:sp>
      <p:sp>
        <p:nvSpPr>
          <p:cNvPr id="4" name="Rectangle 1"/>
          <p:cNvSpPr>
            <a:spLocks noChangeArrowheads="1"/>
          </p:cNvSpPr>
          <p:nvPr/>
        </p:nvSpPr>
        <p:spPr bwMode="auto">
          <a:xfrm>
            <a:off x="4471665" y="2680601"/>
            <a:ext cx="3038011" cy="2308324"/>
          </a:xfrm>
          <a:prstGeom prst="rect">
            <a:avLst/>
          </a:prstGeom>
          <a:solidFill>
            <a:schemeClr val="bg1"/>
          </a:solidFill>
          <a:ln>
            <a:noFill/>
          </a:ln>
          <a:effectLst>
            <a:glow rad="228600">
              <a:schemeClr val="accent4">
                <a:satMod val="175000"/>
                <a:alpha val="40000"/>
              </a:schemeClr>
            </a:glow>
            <a:outerShdw dist="35921" dir="2700000" algn="ctr" rotWithShape="0">
              <a:schemeClr val="bg2"/>
            </a:outerShdw>
          </a:effectLst>
        </p:spPr>
        <p:txBody>
          <a:bodyPr vert="horz" wrap="none" lIns="91440" tIns="45720" rIns="91440" bIns="45720" numCol="1" anchor="ctr" anchorCtr="0" compatLnSpc="1">
            <a:prstTxWarp prst="textNoShape">
              <a:avLst/>
            </a:prstTxWarp>
            <a:spAutoFit/>
          </a:bodyPr>
          <a:lstStyle/>
          <a:p>
            <a:pPr lvl="0" algn="l"/>
            <a:r>
              <a:rPr lang="en-US" altLang="en-US" sz="1200" dirty="0">
                <a:latin typeface="Arial" charset="0"/>
                <a:cs typeface="Arial" charset="0"/>
              </a:rPr>
              <a:t>Operational requirements </a:t>
            </a:r>
          </a:p>
          <a:p>
            <a:pPr marL="285750" lvl="0" indent="-285750" algn="l">
              <a:buFont typeface="Arial" panose="020B0604020202020204" pitchFamily="34" charset="0"/>
              <a:buChar char="•"/>
            </a:pPr>
            <a:r>
              <a:rPr lang="en-US" altLang="en-US" sz="1200" dirty="0">
                <a:latin typeface="Arial" charset="0"/>
                <a:cs typeface="Arial" charset="0"/>
              </a:rPr>
              <a:t>Network controls </a:t>
            </a:r>
          </a:p>
          <a:p>
            <a:pPr marL="285750" lvl="0" indent="-285750" algn="l">
              <a:buFont typeface="Arial" panose="020B0604020202020204" pitchFamily="34" charset="0"/>
              <a:buChar char="•"/>
            </a:pPr>
            <a:r>
              <a:rPr lang="en-US" altLang="en-US" sz="1200" dirty="0">
                <a:latin typeface="Arial" charset="0"/>
                <a:cs typeface="Arial" charset="0"/>
              </a:rPr>
              <a:t>Key generation </a:t>
            </a:r>
          </a:p>
          <a:p>
            <a:pPr marL="285750" lvl="0" indent="-285750" algn="l">
              <a:buFont typeface="Arial" panose="020B0604020202020204" pitchFamily="34" charset="0"/>
              <a:buChar char="•"/>
            </a:pPr>
            <a:r>
              <a:rPr lang="en-US" altLang="en-US" sz="1200" dirty="0">
                <a:latin typeface="Arial" charset="0"/>
                <a:cs typeface="Arial" charset="0"/>
              </a:rPr>
              <a:t>Key storage </a:t>
            </a:r>
          </a:p>
          <a:p>
            <a:pPr marL="285750" lvl="0" indent="-285750" algn="l">
              <a:buFont typeface="Arial" panose="020B0604020202020204" pitchFamily="34" charset="0"/>
              <a:buChar char="•"/>
            </a:pPr>
            <a:r>
              <a:rPr lang="en-US" altLang="en-US" sz="1200" dirty="0">
                <a:latin typeface="Arial" charset="0"/>
                <a:cs typeface="Arial" charset="0"/>
              </a:rPr>
              <a:t>Key Activation </a:t>
            </a:r>
          </a:p>
          <a:p>
            <a:pPr marL="285750" lvl="0" indent="-285750" algn="l">
              <a:buFont typeface="Arial" panose="020B0604020202020204" pitchFamily="34" charset="0"/>
              <a:buChar char="•"/>
            </a:pPr>
            <a:r>
              <a:rPr lang="en-US" altLang="en-US" sz="1200" dirty="0">
                <a:latin typeface="Arial" charset="0"/>
                <a:cs typeface="Arial" charset="0"/>
              </a:rPr>
              <a:t>Key Deactivation </a:t>
            </a:r>
          </a:p>
          <a:p>
            <a:pPr marL="285750" lvl="0" indent="-285750" algn="l">
              <a:buFont typeface="Arial" panose="020B0604020202020204" pitchFamily="34" charset="0"/>
              <a:buChar char="•"/>
            </a:pPr>
            <a:r>
              <a:rPr lang="en-US" altLang="en-US" sz="1200" dirty="0">
                <a:latin typeface="Arial" charset="0"/>
                <a:cs typeface="Arial" charset="0"/>
              </a:rPr>
              <a:t>Key End of Life </a:t>
            </a:r>
          </a:p>
          <a:p>
            <a:pPr lvl="0" algn="l"/>
            <a:r>
              <a:rPr lang="en-US" altLang="en-US" sz="1200" dirty="0">
                <a:latin typeface="Arial" charset="0"/>
                <a:cs typeface="Arial" charset="0"/>
              </a:rPr>
              <a:t>Procedural Controls </a:t>
            </a:r>
          </a:p>
          <a:p>
            <a:pPr lvl="0" algn="l"/>
            <a:r>
              <a:rPr lang="en-US" altLang="en-US" sz="1200" dirty="0">
                <a:latin typeface="Arial" charset="0"/>
                <a:cs typeface="Arial" charset="0"/>
              </a:rPr>
              <a:t>Site Security </a:t>
            </a:r>
          </a:p>
          <a:p>
            <a:pPr lvl="0" algn="l"/>
            <a:r>
              <a:rPr lang="en-US" altLang="en-US" sz="1200" dirty="0">
                <a:latin typeface="Arial" charset="0"/>
                <a:cs typeface="Arial" charset="0"/>
              </a:rPr>
              <a:t>Publication and repository responsibilities </a:t>
            </a:r>
          </a:p>
          <a:p>
            <a:pPr lvl="0" algn="l"/>
            <a:r>
              <a:rPr lang="en-US" altLang="en-US" sz="1200" dirty="0">
                <a:latin typeface="Arial" charset="0"/>
                <a:cs typeface="Arial" charset="0"/>
              </a:rPr>
              <a:t>Audits </a:t>
            </a:r>
          </a:p>
          <a:p>
            <a:pPr lvl="0" algn="l"/>
            <a:r>
              <a:rPr lang="en-US" altLang="en-US" sz="1200" dirty="0">
                <a:latin typeface="Arial" charset="0"/>
                <a:cs typeface="Arial" charset="0"/>
              </a:rPr>
              <a:t>Compromise and disaster recovery </a:t>
            </a:r>
          </a:p>
        </p:txBody>
      </p:sp>
    </p:spTree>
    <p:extLst>
      <p:ext uri="{BB962C8B-B14F-4D97-AF65-F5344CB8AC3E}">
        <p14:creationId xmlns:p14="http://schemas.microsoft.com/office/powerpoint/2010/main" val="37731562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Which one to pick if you want it ‘just done’</a:t>
            </a:r>
            <a:endParaRPr lang="en-US" sz="2800" dirty="0"/>
          </a:p>
        </p:txBody>
      </p:sp>
      <p:sp>
        <p:nvSpPr>
          <p:cNvPr id="3" name="Content Placeholder 2"/>
          <p:cNvSpPr>
            <a:spLocks noGrp="1"/>
          </p:cNvSpPr>
          <p:nvPr>
            <p:ph idx="1"/>
          </p:nvPr>
        </p:nvSpPr>
        <p:spPr>
          <a:xfrm>
            <a:off x="838200" y="971550"/>
            <a:ext cx="8193374" cy="3876675"/>
          </a:xfrm>
        </p:spPr>
        <p:txBody>
          <a:bodyPr/>
          <a:lstStyle/>
          <a:p>
            <a:pPr marL="0" indent="0">
              <a:buNone/>
            </a:pPr>
            <a:r>
              <a:rPr lang="en-US" sz="1800" dirty="0"/>
              <a:t>On-line CA architectures must ensure that only legitimate traffic related to certificate issuing operations will ever reach the on-line CA issuing system. This can be ensured in various ways: </a:t>
            </a:r>
          </a:p>
          <a:p>
            <a:r>
              <a:rPr lang="en-US" sz="1800" dirty="0"/>
              <a:t>(A) an authentication/request server, suitably protected and connected to the public network, and </a:t>
            </a:r>
            <a:r>
              <a:rPr lang="en-US" sz="1800" b="1" dirty="0"/>
              <a:t>a separate signing system</a:t>
            </a:r>
            <a:r>
              <a:rPr lang="en-US" sz="1800" dirty="0"/>
              <a:t>, connected to the front-end </a:t>
            </a:r>
            <a:r>
              <a:rPr lang="en-US" sz="1800" b="1" dirty="0"/>
              <a:t>via a private link</a:t>
            </a:r>
            <a:r>
              <a:rPr lang="en-US" sz="1800" dirty="0"/>
              <a:t>, that only processes approved signing requests and logs all certificate issuance; </a:t>
            </a:r>
          </a:p>
          <a:p>
            <a:r>
              <a:rPr lang="en-US" sz="1800" dirty="0"/>
              <a:t>(B) an authentication/request server containing also the HSM hardware, connected to a dedicated network that only carries traffic destined for the CA and is actively monitored for intrusions and is protected via a packet-inspecting stateful firewall; </a:t>
            </a:r>
          </a:p>
          <a:p>
            <a:pPr marL="0" indent="0">
              <a:buNone/>
            </a:pPr>
            <a:r>
              <a:rPr lang="en-US" sz="1800" dirty="0"/>
              <a:t>where it is noted that </a:t>
            </a:r>
            <a:r>
              <a:rPr lang="en-US" sz="1800" b="1" dirty="0"/>
              <a:t>model A type designs are more readily secured</a:t>
            </a:r>
            <a:r>
              <a:rPr lang="en-US" sz="1800" dirty="0"/>
              <a:t> and usually </a:t>
            </a:r>
            <a:r>
              <a:rPr lang="en-US" sz="1800" b="1" dirty="0"/>
              <a:t>need less components and effort </a:t>
            </a:r>
            <a:r>
              <a:rPr lang="en-US" sz="1800" dirty="0"/>
              <a:t>to maintain and operate and </a:t>
            </a:r>
            <a:r>
              <a:rPr lang="en-US" sz="1800" b="1" dirty="0"/>
              <a:t>therefore preferred</a:t>
            </a:r>
            <a:r>
              <a:rPr lang="en-US" sz="1800" dirty="0"/>
              <a:t>. </a:t>
            </a:r>
          </a:p>
        </p:txBody>
      </p:sp>
    </p:spTree>
    <p:extLst>
      <p:ext uri="{BB962C8B-B14F-4D97-AF65-F5344CB8AC3E}">
        <p14:creationId xmlns:p14="http://schemas.microsoft.com/office/powerpoint/2010/main" val="278475240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err="1" smtClean="0"/>
              <a:t>EUGridPMA</a:t>
            </a:r>
            <a:r>
              <a:rPr lang="en-GB" dirty="0" smtClean="0"/>
              <a:t> Topics</a:t>
            </a:r>
          </a:p>
        </p:txBody>
      </p:sp>
      <p:sp>
        <p:nvSpPr>
          <p:cNvPr id="18435" name="Content Placeholder 2"/>
          <p:cNvSpPr>
            <a:spLocks noGrp="1"/>
          </p:cNvSpPr>
          <p:nvPr>
            <p:ph idx="1"/>
          </p:nvPr>
        </p:nvSpPr>
        <p:spPr/>
        <p:txBody>
          <a:bodyPr/>
          <a:lstStyle/>
          <a:p>
            <a:pPr>
              <a:defRPr/>
            </a:pPr>
            <a:r>
              <a:rPr lang="en-GB" sz="1800" dirty="0" smtClean="0"/>
              <a:t>EUGridPMA (membership) status</a:t>
            </a:r>
          </a:p>
          <a:p>
            <a:pPr lvl="1">
              <a:defRPr/>
            </a:pPr>
            <a:r>
              <a:rPr lang="en-US" sz="1400" dirty="0"/>
              <a:t>New &amp; coming CAs: RCauth.eu/AARC CILogon-like TTS; </a:t>
            </a:r>
            <a:r>
              <a:rPr lang="en-US" sz="1400" dirty="0" err="1"/>
              <a:t>DarkMatter</a:t>
            </a:r>
            <a:endParaRPr lang="en-US" sz="1400" dirty="0"/>
          </a:p>
          <a:p>
            <a:pPr>
              <a:defRPr/>
            </a:pPr>
            <a:r>
              <a:rPr lang="en-US" sz="1800" dirty="0" smtClean="0"/>
              <a:t>Assurance Profiles: </a:t>
            </a:r>
          </a:p>
          <a:p>
            <a:pPr lvl="1">
              <a:defRPr/>
            </a:pPr>
            <a:r>
              <a:rPr lang="en-US" sz="1400" dirty="0" smtClean="0"/>
              <a:t>IOTA update, implementation </a:t>
            </a:r>
            <a:r>
              <a:rPr lang="en-US" sz="1400" dirty="0"/>
              <a:t>of </a:t>
            </a:r>
            <a:r>
              <a:rPr lang="en-US" sz="1400" dirty="0" err="1" smtClean="0"/>
              <a:t>Generalised</a:t>
            </a:r>
            <a:r>
              <a:rPr lang="en-US" sz="1400" dirty="0" smtClean="0"/>
              <a:t> </a:t>
            </a:r>
            <a:r>
              <a:rPr lang="en-US" sz="1400" dirty="0"/>
              <a:t>Assurance Profiles </a:t>
            </a:r>
            <a:r>
              <a:rPr lang="en-US" sz="1400" dirty="0" smtClean="0"/>
              <a:t>&amp; PKI Guidelines</a:t>
            </a:r>
            <a:endParaRPr lang="en-US" sz="1400" dirty="0"/>
          </a:p>
          <a:p>
            <a:pPr lvl="1">
              <a:defRPr/>
            </a:pPr>
            <a:r>
              <a:rPr lang="en-US" sz="1400" dirty="0" smtClean="0"/>
              <a:t>New </a:t>
            </a:r>
            <a:r>
              <a:rPr lang="en-US" sz="1400" dirty="0"/>
              <a:t>AP structure and GFD.169/review sheets</a:t>
            </a:r>
          </a:p>
          <a:p>
            <a:pPr>
              <a:defRPr/>
            </a:pPr>
            <a:r>
              <a:rPr lang="en-US" sz="1800" dirty="0"/>
              <a:t>GFD.225 OGF Certificate Profile and OGF News</a:t>
            </a:r>
          </a:p>
          <a:p>
            <a:pPr>
              <a:defRPr/>
            </a:pPr>
            <a:r>
              <a:rPr lang="en-US" sz="1800" dirty="0" smtClean="0"/>
              <a:t>Model implementations for video-supported vetting</a:t>
            </a:r>
          </a:p>
          <a:p>
            <a:pPr>
              <a:defRPr/>
            </a:pPr>
            <a:r>
              <a:rPr lang="en-US" sz="1800" dirty="0"/>
              <a:t>Guidelines on Trusted Credential </a:t>
            </a:r>
            <a:r>
              <a:rPr lang="en-US" sz="1800" dirty="0" smtClean="0"/>
              <a:t>Stores &amp; (finally) on-line CAs</a:t>
            </a:r>
            <a:endParaRPr lang="en-US" sz="1800" dirty="0"/>
          </a:p>
          <a:p>
            <a:pPr>
              <a:defRPr/>
            </a:pPr>
            <a:r>
              <a:rPr lang="en-US" sz="1800" dirty="0" smtClean="0"/>
              <a:t>Disaster </a:t>
            </a:r>
            <a:r>
              <a:rPr lang="en-US" sz="1800" dirty="0"/>
              <a:t>Recovery and Business Continuity development</a:t>
            </a:r>
          </a:p>
          <a:p>
            <a:pPr>
              <a:defRPr/>
            </a:pPr>
            <a:r>
              <a:rPr lang="en-US" sz="1800" dirty="0" smtClean="0"/>
              <a:t>Dissemination </a:t>
            </a:r>
            <a:r>
              <a:rPr lang="en-US" sz="1800" dirty="0"/>
              <a:t>and impact</a:t>
            </a:r>
            <a:endParaRPr lang="en-GB" sz="1800" dirty="0"/>
          </a:p>
          <a:p>
            <a:pPr marL="0" indent="0">
              <a:buNone/>
              <a:defRPr/>
            </a:pPr>
            <a:r>
              <a:rPr lang="en-GB" sz="1800" b="1" dirty="0" smtClean="0">
                <a:solidFill>
                  <a:srgbClr val="990000"/>
                </a:solidFill>
              </a:rPr>
              <a:t>See the Abingdon summary: </a:t>
            </a:r>
            <a:r>
              <a:rPr lang="en-GB" sz="1800" b="1" i="1" dirty="0" smtClean="0">
                <a:solidFill>
                  <a:srgbClr val="990000"/>
                </a:solidFill>
              </a:rPr>
              <a:t>https</a:t>
            </a:r>
            <a:r>
              <a:rPr lang="en-GB" sz="1800" b="1" i="1" dirty="0">
                <a:solidFill>
                  <a:srgbClr val="990000"/>
                </a:solidFill>
              </a:rPr>
              <a:t>://</a:t>
            </a:r>
            <a:r>
              <a:rPr lang="en-GB" sz="1800" b="1" i="1" dirty="0" smtClean="0">
                <a:solidFill>
                  <a:srgbClr val="990000"/>
                </a:solidFill>
              </a:rPr>
              <a:t>www.eugridpma.org/meetings/2016-05/</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now documented</a:t>
            </a:r>
            <a:endParaRPr lang="en-US" dirty="0"/>
          </a:p>
        </p:txBody>
      </p:sp>
      <p:sp>
        <p:nvSpPr>
          <p:cNvPr id="3" name="Content Placeholder 2"/>
          <p:cNvSpPr>
            <a:spLocks noGrp="1"/>
          </p:cNvSpPr>
          <p:nvPr>
            <p:ph idx="1"/>
          </p:nvPr>
        </p:nvSpPr>
        <p:spPr/>
        <p:txBody>
          <a:bodyPr/>
          <a:lstStyle/>
          <a:p>
            <a:r>
              <a:rPr lang="en-US" sz="1800" dirty="0" smtClean="0"/>
              <a:t>“To </a:t>
            </a:r>
            <a:r>
              <a:rPr lang="en-US" sz="1800" dirty="0"/>
              <a:t>further protect the issuing CA and permit revocation thereof, it is strongly advised that all on-line issuing CAs be a subordinate of an off-line root or higher-level CA, where the off-line root may have a long-lived (one year or longer) CRL</a:t>
            </a:r>
            <a:r>
              <a:rPr lang="en-US" sz="1800" dirty="0" smtClean="0"/>
              <a:t>.”</a:t>
            </a:r>
          </a:p>
          <a:p>
            <a:endParaRPr lang="en-US" sz="1800" dirty="0" smtClean="0"/>
          </a:p>
          <a:p>
            <a:r>
              <a:rPr lang="en-US" sz="1800" dirty="0"/>
              <a:t>“Any on-line CA shall have a disaster recovery and business continuity plan. For CAs where the key material has been generated inside the HSM, this plan should include regular tests of the capability to recover the key in the HSM from archival material</a:t>
            </a:r>
            <a:r>
              <a:rPr lang="en-US" sz="1800" dirty="0" smtClean="0"/>
              <a:t>.”</a:t>
            </a:r>
          </a:p>
          <a:p>
            <a:endParaRPr lang="en-US" sz="1800" dirty="0"/>
          </a:p>
          <a:p>
            <a:r>
              <a:rPr lang="en-US" sz="1800" i="1" dirty="0" smtClean="0"/>
              <a:t>And a bit more, just read the doc …</a:t>
            </a:r>
            <a:endParaRPr lang="en-US" sz="1800" i="1" dirty="0"/>
          </a:p>
        </p:txBody>
      </p:sp>
    </p:spTree>
    <p:extLst>
      <p:ext uri="{BB962C8B-B14F-4D97-AF65-F5344CB8AC3E}">
        <p14:creationId xmlns:p14="http://schemas.microsoft.com/office/powerpoint/2010/main" val="370007580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sought: Disaster WG</a:t>
            </a:r>
            <a:endParaRPr lang="en-US" dirty="0"/>
          </a:p>
        </p:txBody>
      </p:sp>
      <p:sp>
        <p:nvSpPr>
          <p:cNvPr id="3" name="Content Placeholder 2"/>
          <p:cNvSpPr>
            <a:spLocks noGrp="1"/>
          </p:cNvSpPr>
          <p:nvPr>
            <p:ph idx="1"/>
          </p:nvPr>
        </p:nvSpPr>
        <p:spPr/>
        <p:txBody>
          <a:bodyPr/>
          <a:lstStyle/>
          <a:p>
            <a:pPr marL="0" indent="0">
              <a:buNone/>
            </a:pPr>
            <a:r>
              <a:rPr lang="en-US" dirty="0" smtClean="0"/>
              <a:t>“Develop guidelines </a:t>
            </a:r>
            <a:r>
              <a:rPr lang="en-US" dirty="0"/>
              <a:t>for the structure and for topics to be addressed by </a:t>
            </a:r>
            <a:r>
              <a:rPr lang="en-US" dirty="0" smtClean="0"/>
              <a:t>the disaster </a:t>
            </a:r>
            <a:r>
              <a:rPr lang="en-US" dirty="0"/>
              <a:t>recovery section of both the CP/CPS and in private </a:t>
            </a:r>
            <a:r>
              <a:rPr lang="en-US" dirty="0" smtClean="0"/>
              <a:t>specific plans.”</a:t>
            </a:r>
          </a:p>
          <a:p>
            <a:r>
              <a:rPr lang="en-US" dirty="0" smtClean="0"/>
              <a:t>Some guidance exists, but it is scattered and not shared</a:t>
            </a:r>
          </a:p>
          <a:p>
            <a:r>
              <a:rPr lang="en-US" dirty="0" smtClean="0"/>
              <a:t>Many CP/CPS “section 5” text gives hits, but no best practice</a:t>
            </a:r>
          </a:p>
          <a:p>
            <a:endParaRPr lang="en-US" dirty="0"/>
          </a:p>
          <a:p>
            <a:pPr marL="0" indent="0">
              <a:buNone/>
            </a:pPr>
            <a:r>
              <a:rPr lang="en-US" dirty="0"/>
              <a:t>For now:  </a:t>
            </a:r>
            <a:r>
              <a:rPr lang="en-US" dirty="0" smtClean="0"/>
              <a:t/>
            </a:r>
            <a:br>
              <a:rPr lang="en-US" dirty="0" smtClean="0"/>
            </a:br>
            <a:r>
              <a:rPr lang="en-US" dirty="0" err="1" smtClean="0"/>
              <a:t>JensJ</a:t>
            </a:r>
            <a:r>
              <a:rPr lang="en-US" dirty="0" smtClean="0"/>
              <a:t>, </a:t>
            </a:r>
            <a:r>
              <a:rPr lang="en-US" dirty="0" err="1" smtClean="0"/>
              <a:t>JanC</a:t>
            </a:r>
            <a:r>
              <a:rPr lang="en-US" dirty="0" smtClean="0"/>
              <a:t>, </a:t>
            </a:r>
            <a:r>
              <a:rPr lang="en-US" dirty="0" err="1" smtClean="0"/>
              <a:t>ScottR</a:t>
            </a:r>
            <a:r>
              <a:rPr lang="en-US" dirty="0" smtClean="0"/>
              <a:t>, </a:t>
            </a:r>
            <a:r>
              <a:rPr lang="en-US" dirty="0" err="1" smtClean="0"/>
              <a:t>ReimerKM</a:t>
            </a:r>
            <a:r>
              <a:rPr lang="en-US" dirty="0" smtClean="0"/>
              <a:t>, DavidG, </a:t>
            </a:r>
            <a:r>
              <a:rPr lang="en-US" dirty="0" err="1" smtClean="0"/>
              <a:t>UrsulaE</a:t>
            </a:r>
            <a:r>
              <a:rPr lang="en-US" dirty="0" smtClean="0"/>
              <a:t> &amp; </a:t>
            </a:r>
            <a:r>
              <a:rPr lang="en-US" dirty="0" err="1" smtClean="0"/>
              <a:t>ShahinR</a:t>
            </a:r>
            <a:endParaRPr lang="en-US" dirty="0" smtClean="0"/>
          </a:p>
          <a:p>
            <a:pPr marL="0" indent="0">
              <a:buNone/>
            </a:pPr>
            <a:endParaRPr lang="en-US" dirty="0" smtClean="0"/>
          </a:p>
          <a:p>
            <a:pPr marL="0" indent="0">
              <a:buNone/>
            </a:pPr>
            <a:r>
              <a:rPr lang="en-US" b="1" dirty="0" smtClean="0"/>
              <a:t>Volunteers welcome!</a:t>
            </a:r>
            <a:endParaRPr lang="en-US" b="1" dirty="0"/>
          </a:p>
        </p:txBody>
      </p:sp>
    </p:spTree>
    <p:extLst>
      <p:ext uri="{BB962C8B-B14F-4D97-AF65-F5344CB8AC3E}">
        <p14:creationId xmlns:p14="http://schemas.microsoft.com/office/powerpoint/2010/main" val="308020330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IPv6 status</a:t>
            </a:r>
          </a:p>
        </p:txBody>
      </p:sp>
      <p:sp>
        <p:nvSpPr>
          <p:cNvPr id="30723" name="Content Placeholder 2"/>
          <p:cNvSpPr>
            <a:spLocks noGrp="1"/>
          </p:cNvSpPr>
          <p:nvPr>
            <p:ph idx="1"/>
          </p:nvPr>
        </p:nvSpPr>
        <p:spPr/>
        <p:txBody>
          <a:bodyPr/>
          <a:lstStyle/>
          <a:p>
            <a:r>
              <a:rPr lang="en-GB" dirty="0" smtClean="0"/>
              <a:t>New continuous v6 CRL monitor</a:t>
            </a:r>
            <a:br>
              <a:rPr lang="en-GB" dirty="0" smtClean="0"/>
            </a:br>
            <a:r>
              <a:rPr lang="en-GB" dirty="0" smtClean="0"/>
              <a:t>  </a:t>
            </a:r>
            <a:r>
              <a:rPr lang="en-GB" sz="1800" dirty="0">
                <a:solidFill>
                  <a:srgbClr val="990000"/>
                </a:solidFill>
              </a:rPr>
              <a:t>http://cvmfs-6.ndgf.org/ipv6/overview.php</a:t>
            </a:r>
            <a:r>
              <a:rPr lang="en-GB" sz="1800" dirty="0" smtClean="0">
                <a:solidFill>
                  <a:srgbClr val="990000"/>
                </a:solidFill>
              </a:rPr>
              <a:t/>
            </a:r>
            <a:br>
              <a:rPr lang="en-GB" sz="1800" dirty="0" smtClean="0">
                <a:solidFill>
                  <a:srgbClr val="990000"/>
                </a:solidFill>
              </a:rPr>
            </a:br>
            <a:r>
              <a:rPr lang="en-GB" sz="1800" dirty="0" smtClean="0"/>
              <a:t>  </a:t>
            </a:r>
            <a:endParaRPr lang="en-GB" dirty="0" smtClean="0"/>
          </a:p>
          <a:p>
            <a:r>
              <a:rPr lang="en-GB" dirty="0" smtClean="0"/>
              <a:t>39 CAs offer working v6 CRL</a:t>
            </a:r>
          </a:p>
          <a:p>
            <a:pPr lvl="1"/>
            <a:r>
              <a:rPr lang="en-GB" dirty="0" smtClean="0"/>
              <a:t>but: also 2-4 CAs that give AAAA record but the GET fails …</a:t>
            </a:r>
          </a:p>
          <a:p>
            <a:pPr lvl="1"/>
            <a:r>
              <a:rPr lang="en-GB" dirty="0" smtClean="0"/>
              <a:t>Still 54 broken endpoints support only legacy IP</a:t>
            </a:r>
          </a:p>
          <a:p>
            <a:pPr lvl="1"/>
            <a:r>
              <a:rPr lang="en-GB" dirty="0" smtClean="0"/>
              <a:t>dl.igtf.net can act as v6 source-of-last-resort</a:t>
            </a:r>
          </a:p>
          <a:p>
            <a:endParaRPr lang="en-GB" dirty="0" smtClean="0"/>
          </a:p>
          <a:p>
            <a:r>
              <a:rPr lang="en-GB" sz="1800" dirty="0" smtClean="0"/>
              <a:t>fetch-crlv3 v3.0.10+ has an explicit mode to force-enable IPv6 also for older </a:t>
            </a:r>
            <a:r>
              <a:rPr lang="en-GB" sz="1800" dirty="0" err="1" smtClean="0"/>
              <a:t>perl</a:t>
            </a:r>
            <a:r>
              <a:rPr lang="en-GB" sz="1800" dirty="0" smtClean="0"/>
              <a:t> versions</a:t>
            </a:r>
          </a:p>
          <a:p>
            <a:pPr lvl="1"/>
            <a:r>
              <a:rPr lang="en-US" sz="1600" dirty="0" smtClean="0"/>
              <a:t>Added option "--inet6glue" and "inet6glue" </a:t>
            </a:r>
            <a:r>
              <a:rPr lang="en-US" sz="1600" dirty="0" err="1" smtClean="0"/>
              <a:t>config</a:t>
            </a:r>
            <a:r>
              <a:rPr lang="en-US" sz="1600" dirty="0" smtClean="0"/>
              <a:t> setting to load the Net::INET6Glue </a:t>
            </a:r>
            <a:r>
              <a:rPr lang="en-US" sz="1600" dirty="0" err="1" smtClean="0"/>
              <a:t>perl</a:t>
            </a:r>
            <a:r>
              <a:rPr lang="en-US" sz="1600" dirty="0" smtClean="0"/>
              <a:t> module (if it is available) to use IPv6 connections in LWP to download CRLs</a:t>
            </a:r>
            <a:endParaRPr lang="en-GB" sz="1600" dirty="0" smtClean="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Upcoming meetings</a:t>
            </a:r>
            <a:endParaRPr lang="en-GB" dirty="0"/>
          </a:p>
        </p:txBody>
      </p:sp>
      <p:sp>
        <p:nvSpPr>
          <p:cNvPr id="34819" name="Text Placeholder 4"/>
          <p:cNvSpPr>
            <a:spLocks noGrp="1"/>
          </p:cNvSpPr>
          <p:nvPr>
            <p:ph type="body" idx="1"/>
          </p:nvPr>
        </p:nvSpPr>
        <p:spPr/>
        <p:txBody>
          <a:bodyPr/>
          <a:lstStyle/>
          <a:p>
            <a:endParaRPr lang="en-GB" smtClean="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GB" dirty="0" smtClean="0"/>
              <a:t>IGTF+ Meeting Agenda</a:t>
            </a:r>
          </a:p>
        </p:txBody>
      </p:sp>
      <p:sp>
        <p:nvSpPr>
          <p:cNvPr id="35843" name="Content Placeholder 4"/>
          <p:cNvSpPr>
            <a:spLocks noGrp="1"/>
          </p:cNvSpPr>
          <p:nvPr>
            <p:ph idx="1"/>
          </p:nvPr>
        </p:nvSpPr>
        <p:spPr>
          <a:xfrm>
            <a:off x="838200" y="1113235"/>
            <a:ext cx="8040688" cy="3439715"/>
          </a:xfrm>
        </p:spPr>
        <p:txBody>
          <a:bodyPr/>
          <a:lstStyle/>
          <a:p>
            <a:endParaRPr lang="en-GB" sz="2200" b="1" i="1" dirty="0" smtClean="0"/>
          </a:p>
          <a:p>
            <a:r>
              <a:rPr lang="en-GB" sz="2200" b="1" dirty="0" smtClean="0">
                <a:solidFill>
                  <a:srgbClr val="990000"/>
                </a:solidFill>
              </a:rPr>
              <a:t>IGTF All Hands meeting &amp;</a:t>
            </a:r>
            <a:br>
              <a:rPr lang="en-GB" sz="2200" b="1" dirty="0" smtClean="0">
                <a:solidFill>
                  <a:srgbClr val="990000"/>
                </a:solidFill>
              </a:rPr>
            </a:br>
            <a:r>
              <a:rPr lang="en-GB" sz="2200" b="1" dirty="0" smtClean="0">
                <a:solidFill>
                  <a:srgbClr val="990000"/>
                </a:solidFill>
              </a:rPr>
              <a:t>EUGridPMA 38, 19-21 Sept 2016, </a:t>
            </a:r>
            <a:r>
              <a:rPr lang="en-GB" sz="2200" b="1" dirty="0" smtClean="0">
                <a:solidFill>
                  <a:srgbClr val="990000"/>
                </a:solidFill>
              </a:rPr>
              <a:t>Geneva</a:t>
            </a:r>
            <a:br>
              <a:rPr lang="en-GB" sz="2200" b="1" dirty="0" smtClean="0">
                <a:solidFill>
                  <a:srgbClr val="990000"/>
                </a:solidFill>
              </a:rPr>
            </a:br>
            <a:r>
              <a:rPr lang="en-GB" sz="2200" b="1" i="1" dirty="0" smtClean="0">
                <a:solidFill>
                  <a:srgbClr val="990000"/>
                </a:solidFill>
              </a:rPr>
              <a:t>https://www.eugridpma.org/meetings/2016-09/</a:t>
            </a:r>
            <a:endParaRPr lang="en-GB" sz="2200" b="1" dirty="0" smtClean="0">
              <a:solidFill>
                <a:srgbClr val="990000"/>
              </a:solidFill>
            </a:endParaRPr>
          </a:p>
          <a:p>
            <a:pPr marL="0" indent="0">
              <a:buNone/>
            </a:pPr>
            <a:endParaRPr lang="en-GB" sz="2200" b="1" dirty="0" smtClean="0"/>
          </a:p>
          <a:p>
            <a:r>
              <a:rPr lang="en-GB" sz="2200" b="1" dirty="0" smtClean="0"/>
              <a:t>EUGridPMA 39, Jan 30</a:t>
            </a:r>
            <a:r>
              <a:rPr lang="en-GB" sz="2200" b="1" baseline="30000" dirty="0" smtClean="0"/>
              <a:t>th</a:t>
            </a:r>
            <a:r>
              <a:rPr lang="en-GB" sz="2200" b="1" dirty="0" smtClean="0"/>
              <a:t> – Feb 1</a:t>
            </a:r>
            <a:r>
              <a:rPr lang="en-GB" sz="2200" b="1" baseline="30000" dirty="0" smtClean="0"/>
              <a:t>st</a:t>
            </a:r>
            <a:r>
              <a:rPr lang="en-GB" sz="2200" b="1" dirty="0" smtClean="0"/>
              <a:t> 2017, Florence</a:t>
            </a:r>
          </a:p>
          <a:p>
            <a:endParaRPr lang="en-GB" sz="2200" b="1" dirty="0" smtClean="0"/>
          </a:p>
          <a:p>
            <a:r>
              <a:rPr lang="en-GB" sz="2200" b="1" dirty="0" smtClean="0"/>
              <a:t>EUGridPMA 40, May 2017, Ljubljana</a:t>
            </a:r>
          </a:p>
        </p:txBody>
      </p:sp>
    </p:spTree>
    <p:extLst>
      <p:ext uri="{BB962C8B-B14F-4D97-AF65-F5344CB8AC3E}">
        <p14:creationId xmlns:p14="http://schemas.microsoft.com/office/powerpoint/2010/main" val="244801555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Home\davidg\EUGridPMA\Presentations\images\map-pma-emea-afr-gis-fedauth-201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32" y="1399026"/>
            <a:ext cx="7566871" cy="375964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p:txBody>
          <a:bodyPr/>
          <a:lstStyle/>
          <a:p>
            <a:pPr eaLnBrk="1" hangingPunct="1"/>
            <a:r>
              <a:rPr lang="en-GB" sz="2400" smtClean="0"/>
              <a:t>Geographical coverage of the EUGridPMA</a:t>
            </a:r>
          </a:p>
        </p:txBody>
      </p:sp>
      <p:sp>
        <p:nvSpPr>
          <p:cNvPr id="18435" name="Rectangle 5"/>
          <p:cNvSpPr>
            <a:spLocks noChangeArrowheads="1"/>
          </p:cNvSpPr>
          <p:nvPr/>
        </p:nvSpPr>
        <p:spPr bwMode="auto">
          <a:xfrm>
            <a:off x="412751" y="740569"/>
            <a:ext cx="8424863" cy="359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2900" indent="-342900" algn="l">
              <a:spcBef>
                <a:spcPct val="20000"/>
              </a:spcBef>
              <a:buFont typeface="Symbol" pitchFamily="18" charset="2"/>
              <a:buChar char="·"/>
            </a:pPr>
            <a:r>
              <a:rPr lang="en-US" sz="1800" dirty="0" smtClean="0">
                <a:solidFill>
                  <a:srgbClr val="008000"/>
                </a:solidFill>
                <a:latin typeface="Lucida Sans" pitchFamily="34" charset="0"/>
              </a:rPr>
              <a:t>26 </a:t>
            </a:r>
            <a:r>
              <a:rPr lang="en-US" sz="1800" dirty="0">
                <a:solidFill>
                  <a:srgbClr val="008000"/>
                </a:solidFill>
                <a:latin typeface="Lucida Sans" pitchFamily="34" charset="0"/>
              </a:rPr>
              <a:t>of </a:t>
            </a:r>
            <a:r>
              <a:rPr lang="en-US" sz="1800" dirty="0" smtClean="0">
                <a:solidFill>
                  <a:srgbClr val="008000"/>
                </a:solidFill>
                <a:latin typeface="Lucida Sans" pitchFamily="34" charset="0"/>
              </a:rPr>
              <a:t>28 </a:t>
            </a:r>
            <a:r>
              <a:rPr lang="en-US" sz="1800" dirty="0">
                <a:solidFill>
                  <a:srgbClr val="008000"/>
                </a:solidFill>
                <a:latin typeface="Lucida Sans" pitchFamily="34" charset="0"/>
              </a:rPr>
              <a:t>EU member states (all except LU, MT)</a:t>
            </a:r>
          </a:p>
          <a:p>
            <a:pPr marL="342900" indent="-342900" algn="l">
              <a:spcBef>
                <a:spcPct val="20000"/>
              </a:spcBef>
              <a:buFont typeface="Symbol" pitchFamily="18" charset="2"/>
              <a:buChar char="·"/>
            </a:pPr>
            <a:r>
              <a:rPr lang="en-US" sz="1800" dirty="0">
                <a:solidFill>
                  <a:srgbClr val="008000"/>
                </a:solidFill>
                <a:latin typeface="Lucida Sans" pitchFamily="34" charset="0"/>
              </a:rPr>
              <a:t>+	AM, CH, DZ, EG, </a:t>
            </a:r>
            <a:r>
              <a:rPr lang="en-US" sz="1800" dirty="0" smtClean="0">
                <a:solidFill>
                  <a:srgbClr val="008000"/>
                </a:solidFill>
                <a:latin typeface="Lucida Sans" pitchFamily="34" charset="0"/>
              </a:rPr>
              <a:t>GE, </a:t>
            </a:r>
            <a:r>
              <a:rPr lang="en-US" sz="1800" dirty="0">
                <a:solidFill>
                  <a:srgbClr val="008000"/>
                </a:solidFill>
                <a:latin typeface="Lucida Sans" pitchFamily="34" charset="0"/>
              </a:rPr>
              <a:t>IL, IR, IS, </a:t>
            </a:r>
            <a:r>
              <a:rPr lang="en-US" sz="1800" strike="sngStrike" dirty="0">
                <a:solidFill>
                  <a:srgbClr val="008000"/>
                </a:solidFill>
                <a:latin typeface="Lucida Sans" pitchFamily="34" charset="0"/>
              </a:rPr>
              <a:t>JO</a:t>
            </a:r>
            <a:r>
              <a:rPr lang="en-US" sz="1800" dirty="0">
                <a:solidFill>
                  <a:srgbClr val="008000"/>
                </a:solidFill>
                <a:latin typeface="Lucida Sans" pitchFamily="34" charset="0"/>
              </a:rPr>
              <a:t>, MA, MD, ME, MK, NO, PK, </a:t>
            </a:r>
            <a:br>
              <a:rPr lang="en-US" sz="1800" dirty="0">
                <a:solidFill>
                  <a:srgbClr val="008000"/>
                </a:solidFill>
                <a:latin typeface="Lucida Sans" pitchFamily="34" charset="0"/>
              </a:rPr>
            </a:br>
            <a:r>
              <a:rPr lang="en-US" sz="1800" dirty="0">
                <a:solidFill>
                  <a:srgbClr val="008000"/>
                </a:solidFill>
                <a:latin typeface="Lucida Sans" pitchFamily="34" charset="0"/>
              </a:rPr>
              <a:t>	RS, RU, SY, TR, UA, CERN (</a:t>
            </a:r>
            <a:r>
              <a:rPr lang="en-US" sz="1800" dirty="0" err="1">
                <a:solidFill>
                  <a:srgbClr val="008000"/>
                </a:solidFill>
                <a:latin typeface="Lucida Sans" pitchFamily="34" charset="0"/>
              </a:rPr>
              <a:t>int</a:t>
            </a:r>
            <a:r>
              <a:rPr lang="en-US" sz="1800" dirty="0" smtClean="0">
                <a:solidFill>
                  <a:srgbClr val="008000"/>
                </a:solidFill>
                <a:latin typeface="Lucida Sans" pitchFamily="34" charset="0"/>
              </a:rPr>
              <a:t>) + </a:t>
            </a:r>
            <a:r>
              <a:rPr lang="en-US" sz="1800" dirty="0">
                <a:solidFill>
                  <a:srgbClr val="008000"/>
                </a:solidFill>
                <a:latin typeface="Lucida Sans" pitchFamily="34" charset="0"/>
              </a:rPr>
              <a:t>TCS (EU)</a:t>
            </a:r>
            <a:endParaRPr lang="en-US" sz="1800" dirty="0">
              <a:solidFill>
                <a:srgbClr val="000066"/>
              </a:solidFill>
              <a:latin typeface="Lucida Sans" pitchFamily="34" charset="0"/>
            </a:endParaRPr>
          </a:p>
          <a:p>
            <a:pPr marL="342900" indent="-342900" algn="l">
              <a:spcBef>
                <a:spcPct val="20000"/>
              </a:spcBef>
              <a:buFont typeface="Symbol" pitchFamily="18" charset="2"/>
              <a:buNone/>
            </a:pPr>
            <a:endParaRPr lang="en-US" dirty="0">
              <a:solidFill>
                <a:srgbClr val="000066"/>
              </a:solidFill>
              <a:latin typeface="Lucida Sans" pitchFamily="34" charset="0"/>
            </a:endParaRPr>
          </a:p>
        </p:txBody>
      </p:sp>
      <p:sp>
        <p:nvSpPr>
          <p:cNvPr id="17412" name="Rectangle 7"/>
          <p:cNvSpPr>
            <a:spLocks noChangeArrowheads="1"/>
          </p:cNvSpPr>
          <p:nvPr/>
        </p:nvSpPr>
        <p:spPr bwMode="auto">
          <a:xfrm>
            <a:off x="5773738" y="4398169"/>
            <a:ext cx="3213100"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spcBef>
                <a:spcPct val="20000"/>
              </a:spcBef>
              <a:buFont typeface="Symbol" pitchFamily="18" charset="2"/>
              <a:buNone/>
              <a:defRPr/>
            </a:pPr>
            <a:r>
              <a:rPr lang="en-US" dirty="0">
                <a:solidFill>
                  <a:srgbClr val="000066"/>
                </a:solidFill>
                <a:latin typeface="Lucida Sans" pitchFamily="34" charset="0"/>
              </a:rPr>
              <a:t>Pending or in progress</a:t>
            </a:r>
          </a:p>
          <a:p>
            <a:pPr marL="342900" indent="-342900" algn="l">
              <a:spcBef>
                <a:spcPct val="20000"/>
              </a:spcBef>
              <a:buFont typeface="Symbol" pitchFamily="18" charset="2"/>
              <a:buChar char="·"/>
              <a:defRPr/>
            </a:pPr>
            <a:r>
              <a:rPr lang="en-US" sz="1600" dirty="0">
                <a:solidFill>
                  <a:srgbClr val="000066"/>
                </a:solidFill>
                <a:latin typeface="Lucida Sans" pitchFamily="34" charset="0"/>
              </a:rPr>
              <a:t>ZA, </a:t>
            </a:r>
            <a:r>
              <a:rPr lang="en-US" sz="1600" dirty="0" smtClean="0">
                <a:solidFill>
                  <a:srgbClr val="000066"/>
                </a:solidFill>
                <a:latin typeface="Lucida Sans" pitchFamily="34" charset="0"/>
              </a:rPr>
              <a:t>TZ, AE</a:t>
            </a:r>
            <a:endParaRPr lang="en-US" sz="1600" dirty="0">
              <a:solidFill>
                <a:srgbClr val="000066"/>
              </a:solidFill>
              <a:latin typeface="Lucida Sans" pitchFamily="34" charset="0"/>
            </a:endParaRPr>
          </a:p>
        </p:txBody>
      </p:sp>
    </p:spTree>
    <p:extLst>
      <p:ext uri="{BB962C8B-B14F-4D97-AF65-F5344CB8AC3E}">
        <p14:creationId xmlns:p14="http://schemas.microsoft.com/office/powerpoint/2010/main" val="26180849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Membership and other changes</a:t>
            </a:r>
          </a:p>
        </p:txBody>
      </p:sp>
      <p:sp>
        <p:nvSpPr>
          <p:cNvPr id="19459" name="Content Placeholder 2"/>
          <p:cNvSpPr>
            <a:spLocks noGrp="1"/>
          </p:cNvSpPr>
          <p:nvPr>
            <p:ph idx="1"/>
          </p:nvPr>
        </p:nvSpPr>
        <p:spPr>
          <a:xfrm>
            <a:off x="838200" y="971550"/>
            <a:ext cx="8148638" cy="3876675"/>
          </a:xfrm>
        </p:spPr>
        <p:txBody>
          <a:bodyPr/>
          <a:lstStyle/>
          <a:p>
            <a:r>
              <a:rPr lang="en-GB" sz="2000" dirty="0" smtClean="0"/>
              <a:t>Responsiveness challenges for some members</a:t>
            </a:r>
          </a:p>
          <a:p>
            <a:pPr lvl="1"/>
            <a:r>
              <a:rPr lang="en-GB" sz="1600" dirty="0" smtClean="0"/>
              <a:t>JUNET CA – suspended</a:t>
            </a:r>
          </a:p>
          <a:p>
            <a:pPr lvl="1"/>
            <a:r>
              <a:rPr lang="en-GB" sz="1600" dirty="0" smtClean="0"/>
              <a:t>HIAST CA – temporarily withdrawn for operational reasons</a:t>
            </a:r>
          </a:p>
          <a:p>
            <a:r>
              <a:rPr lang="en-GB" sz="2000" dirty="0" smtClean="0"/>
              <a:t>Identity providers: both reduction and growth</a:t>
            </a:r>
          </a:p>
          <a:p>
            <a:pPr lvl="1"/>
            <a:r>
              <a:rPr lang="en-GB" sz="1600" dirty="0" smtClean="0"/>
              <a:t>New CA in Kenya (by the NREN KENET) classic on-line CA</a:t>
            </a:r>
          </a:p>
          <a:p>
            <a:pPr lvl="1"/>
            <a:r>
              <a:rPr lang="en-GB" sz="1600" dirty="0" smtClean="0"/>
              <a:t>New CA from CERN: IOTA (scoped) CA</a:t>
            </a:r>
          </a:p>
          <a:p>
            <a:pPr lvl="1"/>
            <a:r>
              <a:rPr lang="en-GB" sz="1600" dirty="0" smtClean="0"/>
              <a:t>New CA for e-</a:t>
            </a:r>
            <a:r>
              <a:rPr lang="en-GB" sz="1600" dirty="0" err="1" smtClean="0"/>
              <a:t>Infras</a:t>
            </a:r>
            <a:r>
              <a:rPr lang="en-GB" sz="1600" dirty="0" smtClean="0"/>
              <a:t>: RCauth.eu IOTA CA</a:t>
            </a:r>
          </a:p>
          <a:p>
            <a:pPr lvl="1"/>
            <a:endParaRPr lang="en-GB" sz="1600" dirty="0" smtClean="0"/>
          </a:p>
          <a:p>
            <a:r>
              <a:rPr lang="en-GB" sz="2000" dirty="0" smtClean="0"/>
              <a:t>Self-audit review</a:t>
            </a:r>
          </a:p>
          <a:p>
            <a:pPr lvl="1"/>
            <a:r>
              <a:rPr lang="en-GB" sz="1600" dirty="0" smtClean="0"/>
              <a:t>Cosmin </a:t>
            </a:r>
            <a:r>
              <a:rPr lang="en-GB" sz="1600" dirty="0" err="1" smtClean="0"/>
              <a:t>Nistor</a:t>
            </a:r>
            <a:r>
              <a:rPr lang="en-GB" sz="1600" dirty="0" smtClean="0"/>
              <a:t> replaced </a:t>
            </a:r>
            <a:r>
              <a:rPr lang="en-GB" sz="1600" dirty="0" err="1" smtClean="0"/>
              <a:t>Kaspars</a:t>
            </a:r>
            <a:r>
              <a:rPr lang="en-GB" sz="1600" dirty="0" smtClean="0"/>
              <a:t> as </a:t>
            </a:r>
            <a:br>
              <a:rPr lang="en-GB" sz="1600" dirty="0" smtClean="0"/>
            </a:br>
            <a:r>
              <a:rPr lang="en-GB" sz="1600" dirty="0" smtClean="0"/>
              <a:t>review process coordinator</a:t>
            </a:r>
          </a:p>
          <a:p>
            <a:pPr lvl="1"/>
            <a:r>
              <a:rPr lang="en-GB" sz="1600" dirty="0" smtClean="0"/>
              <a:t>Self-audits progressing on schedule </a:t>
            </a:r>
            <a:br>
              <a:rPr lang="en-GB" sz="1600" dirty="0" smtClean="0"/>
            </a:br>
            <a:r>
              <a:rPr lang="en-GB" sz="1600" dirty="0" smtClean="0"/>
              <a:t>for most CAs</a:t>
            </a:r>
          </a:p>
          <a:p>
            <a:pPr lvl="1"/>
            <a:endParaRPr lang="en-GB" sz="16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5412" y="3341717"/>
            <a:ext cx="3114008" cy="141524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 LCG IOTA CA</a:t>
            </a:r>
            <a:endParaRPr lang="en-US" dirty="0"/>
          </a:p>
        </p:txBody>
      </p:sp>
      <p:sp>
        <p:nvSpPr>
          <p:cNvPr id="3" name="Content Placeholder 2"/>
          <p:cNvSpPr>
            <a:spLocks noGrp="1"/>
          </p:cNvSpPr>
          <p:nvPr>
            <p:ph idx="1"/>
          </p:nvPr>
        </p:nvSpPr>
        <p:spPr>
          <a:xfrm>
            <a:off x="813033" y="3872306"/>
            <a:ext cx="8040688" cy="657924"/>
          </a:xfrm>
        </p:spPr>
        <p:txBody>
          <a:bodyPr/>
          <a:lstStyle/>
          <a:p>
            <a:pPr marL="0" indent="0">
              <a:buNone/>
            </a:pPr>
            <a:r>
              <a:rPr lang="en-US" sz="2000" dirty="0" smtClean="0"/>
              <a:t>Specific Identifier Only Trust Assurance CA – adds ‘VO membership’ constraints internally to fit with current state of e-Infrastructures and wLCG sites* </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31" y="714720"/>
            <a:ext cx="5700057" cy="315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13794" y="4672600"/>
            <a:ext cx="7127271" cy="307777"/>
          </a:xfrm>
          <a:prstGeom prst="rect">
            <a:avLst/>
          </a:prstGeom>
          <a:noFill/>
        </p:spPr>
        <p:txBody>
          <a:bodyPr wrap="none" rtlCol="0">
            <a:spAutoFit/>
          </a:bodyPr>
          <a:lstStyle/>
          <a:p>
            <a:r>
              <a:rPr lang="en-US" sz="1400" i="1" dirty="0"/>
              <a:t>* http://lcg-ca.web.cern.ch/lcg-ca/doc/WLCG-CERN-IOTA-statement-MB.pdf</a:t>
            </a:r>
          </a:p>
        </p:txBody>
      </p:sp>
    </p:spTree>
    <p:extLst>
      <p:ext uri="{BB962C8B-B14F-4D97-AF65-F5344CB8AC3E}">
        <p14:creationId xmlns:p14="http://schemas.microsoft.com/office/powerpoint/2010/main" val="232205825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9570" y="1032246"/>
            <a:ext cx="8181975" cy="3852017"/>
          </a:xfrm>
        </p:spPr>
        <p:txBody>
          <a:bodyPr>
            <a:normAutofit fontScale="70000" lnSpcReduction="20000"/>
          </a:bodyPr>
          <a:lstStyle/>
          <a:p>
            <a:r>
              <a:rPr lang="en-GB" b="1" dirty="0">
                <a:solidFill>
                  <a:srgbClr val="F6791C"/>
                </a:solidFill>
              </a:rPr>
              <a:t>Ability to serve a large pan-European user base without national restrictions</a:t>
            </a:r>
          </a:p>
          <a:p>
            <a:pPr lvl="1"/>
            <a:r>
              <a:rPr lang="en-GB" dirty="0"/>
              <a:t>without having to rely on specific national participation exclusively for this service </a:t>
            </a:r>
          </a:p>
          <a:p>
            <a:pPr lvl="1"/>
            <a:r>
              <a:rPr lang="en-GB" dirty="0"/>
              <a:t>serving the needs of cross-national user communities that have a large but sparsely distributed user base</a:t>
            </a:r>
          </a:p>
          <a:p>
            <a:r>
              <a:rPr lang="en-GB" b="1" dirty="0">
                <a:solidFill>
                  <a:srgbClr val="F6791C"/>
                </a:solidFill>
              </a:rPr>
              <a:t>Use existing resources and e-Infrastructure services </a:t>
            </a:r>
          </a:p>
          <a:p>
            <a:pPr lvl="1"/>
            <a:r>
              <a:rPr lang="en-GB" dirty="0"/>
              <a:t>without the needs for security model changes at the resource centre or national level </a:t>
            </a:r>
          </a:p>
          <a:p>
            <a:r>
              <a:rPr lang="en-GB" b="1" dirty="0" smtClean="0">
                <a:solidFill>
                  <a:srgbClr val="F6791C"/>
                </a:solidFill>
              </a:rPr>
              <a:t>Allow integration of this system in science gateways and portals with minimal effort</a:t>
            </a:r>
            <a:endParaRPr lang="en-GB" b="1" dirty="0">
              <a:solidFill>
                <a:srgbClr val="F6791C"/>
              </a:solidFill>
            </a:endParaRPr>
          </a:p>
          <a:p>
            <a:pPr lvl="1"/>
            <a:r>
              <a:rPr lang="en-GB" dirty="0"/>
              <a:t>only light-weight industry-standard </a:t>
            </a:r>
            <a:r>
              <a:rPr lang="en-GB" dirty="0" smtClean="0"/>
              <a:t>protocols, limit security expertise (and exposure)</a:t>
            </a:r>
            <a:endParaRPr lang="en-GB" dirty="0"/>
          </a:p>
          <a:p>
            <a:r>
              <a:rPr lang="en-GB" b="1" dirty="0">
                <a:solidFill>
                  <a:srgbClr val="F6791C"/>
                </a:solidFill>
              </a:rPr>
              <a:t>Permit the use of the VOMS community membership service </a:t>
            </a:r>
          </a:p>
          <a:p>
            <a:pPr lvl="1"/>
            <a:r>
              <a:rPr lang="en-GB" dirty="0"/>
              <a:t>attributes for group and role management  in attribute certificates</a:t>
            </a:r>
          </a:p>
          <a:p>
            <a:pPr lvl="1"/>
            <a:r>
              <a:rPr lang="en-GB" dirty="0"/>
              <a:t>also for portals and science gateways access the e-Infrastructure</a:t>
            </a:r>
          </a:p>
          <a:p>
            <a:r>
              <a:rPr lang="en-GB" b="1" dirty="0">
                <a:solidFill>
                  <a:srgbClr val="F6791C"/>
                </a:solidFill>
              </a:rPr>
              <a:t>Concentrate service elements that require significant operational expertise </a:t>
            </a:r>
          </a:p>
          <a:p>
            <a:pPr lvl="1"/>
            <a:r>
              <a:rPr lang="en-GB" dirty="0"/>
              <a:t>not burden research communities with the need to care for security-sensitive service components</a:t>
            </a:r>
          </a:p>
          <a:p>
            <a:pPr lvl="1"/>
            <a:r>
              <a:rPr lang="en-GB" dirty="0"/>
              <a:t>keep a secure credential management model</a:t>
            </a:r>
          </a:p>
          <a:p>
            <a:pPr lvl="1"/>
            <a:r>
              <a:rPr lang="en-US" dirty="0"/>
              <a:t>coordinate compliance and </a:t>
            </a:r>
            <a:r>
              <a:rPr lang="en-US" dirty="0" smtClean="0"/>
              <a:t>accreditation – and help meet EU privacy stuff in just one place to ease adoption</a:t>
            </a:r>
          </a:p>
          <a:p>
            <a:r>
              <a:rPr lang="en-US" i="1" dirty="0" smtClean="0">
                <a:solidFill>
                  <a:schemeClr val="tx2">
                    <a:lumMod val="60000"/>
                    <a:lumOff val="40000"/>
                  </a:schemeClr>
                </a:solidFill>
              </a:rPr>
              <a:t>Optional elements: ability to obtain CLI tokens (via </a:t>
            </a:r>
            <a:r>
              <a:rPr lang="en-US" i="1" dirty="0" err="1" smtClean="0">
                <a:solidFill>
                  <a:schemeClr val="tx2">
                    <a:lumMod val="60000"/>
                    <a:lumOff val="40000"/>
                  </a:schemeClr>
                </a:solidFill>
              </a:rPr>
              <a:t>ssh</a:t>
            </a:r>
            <a:r>
              <a:rPr lang="en-US" i="1" dirty="0">
                <a:solidFill>
                  <a:schemeClr val="tx2">
                    <a:lumMod val="60000"/>
                    <a:lumOff val="40000"/>
                  </a:schemeClr>
                </a:solidFill>
              </a:rPr>
              <a:t> </a:t>
            </a:r>
            <a:r>
              <a:rPr lang="en-US" i="1" dirty="0" smtClean="0">
                <a:solidFill>
                  <a:schemeClr val="tx2">
                    <a:lumMod val="60000"/>
                    <a:lumOff val="40000"/>
                  </a:schemeClr>
                </a:solidFill>
              </a:rPr>
              <a:t>agent or even U/P); implicit </a:t>
            </a:r>
            <a:r>
              <a:rPr lang="en-US" i="1" dirty="0" err="1" smtClean="0">
                <a:solidFill>
                  <a:schemeClr val="tx2">
                    <a:lumMod val="60000"/>
                    <a:lumOff val="40000"/>
                  </a:schemeClr>
                </a:solidFill>
              </a:rPr>
              <a:t>AuthZ</a:t>
            </a:r>
            <a:endParaRPr lang="en-US" i="1" dirty="0">
              <a:solidFill>
                <a:schemeClr val="tx2">
                  <a:lumMod val="60000"/>
                  <a:lumOff val="40000"/>
                </a:schemeClr>
              </a:solidFill>
            </a:endParaRPr>
          </a:p>
        </p:txBody>
      </p:sp>
      <p:sp>
        <p:nvSpPr>
          <p:cNvPr id="4" name="Title 3"/>
          <p:cNvSpPr>
            <a:spLocks noGrp="1"/>
          </p:cNvSpPr>
          <p:nvPr>
            <p:ph type="title"/>
          </p:nvPr>
        </p:nvSpPr>
        <p:spPr/>
        <p:txBody>
          <a:bodyPr/>
          <a:lstStyle/>
          <a:p>
            <a:r>
              <a:rPr lang="en-US" dirty="0"/>
              <a:t>RCauth.eu</a:t>
            </a:r>
            <a:br>
              <a:rPr lang="en-US" dirty="0"/>
            </a:br>
            <a:r>
              <a:rPr lang="en-US" sz="2000" i="1" dirty="0"/>
              <a:t>white-label CA for the AARC CILogon-like TTS Pilot</a:t>
            </a:r>
            <a:endParaRPr lang="en-US" i="1" dirty="0"/>
          </a:p>
        </p:txBody>
      </p:sp>
    </p:spTree>
    <p:extLst>
      <p:ext uri="{BB962C8B-B14F-4D97-AF65-F5344CB8AC3E}">
        <p14:creationId xmlns:p14="http://schemas.microsoft.com/office/powerpoint/2010/main" val="96822537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CILogon-like TTS Pilot - distributable elements</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1097" y="1493121"/>
            <a:ext cx="6806725" cy="31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982" y="754408"/>
            <a:ext cx="2387511" cy="136350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419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96359" y="4804515"/>
            <a:ext cx="555766" cy="206155"/>
          </a:xfrm>
          <a:prstGeom prst="rect">
            <a:avLst/>
          </a:prstGeom>
        </p:spPr>
        <p:txBody>
          <a:bodyPr lIns="68580" tIns="34290" rIns="68580" bIns="34290"/>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US" dirty="0" smtClean="0"/>
              <a:t>More pretty pictures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59" y="976552"/>
            <a:ext cx="4383995" cy="248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008" y="976552"/>
            <a:ext cx="300037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09" y="2963943"/>
            <a:ext cx="2464594" cy="180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Home\davidg\DutchGrid\CA\RCauth-Pilot-CA\RCauth-eu-logo.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758" y="4242548"/>
            <a:ext cx="745445" cy="36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9957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5" y="2814807"/>
            <a:ext cx="3742611" cy="188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33376" y="1079500"/>
            <a:ext cx="8427719" cy="3721100"/>
          </a:xfrm>
        </p:spPr>
        <p:txBody>
          <a:bodyPr>
            <a:noAutofit/>
          </a:bodyPr>
          <a:lstStyle/>
          <a:p>
            <a:r>
              <a:rPr lang="en-US" sz="1400" dirty="0" smtClean="0"/>
              <a:t>Users could enroll directly, but are in practice using a Master Portal/Credential Manager</a:t>
            </a:r>
          </a:p>
          <a:p>
            <a:r>
              <a:rPr lang="en-US" sz="1400" dirty="0" smtClean="0"/>
              <a:t>The credential manager is </a:t>
            </a:r>
            <a:r>
              <a:rPr lang="en-US" sz="1400" i="1" dirty="0" smtClean="0"/>
              <a:t>explicitly trusted</a:t>
            </a:r>
            <a:r>
              <a:rPr lang="en-US" sz="1400" dirty="0" smtClean="0"/>
              <a:t> by the </a:t>
            </a:r>
            <a:r>
              <a:rPr lang="en-US" sz="1400" dirty="0" err="1" smtClean="0"/>
              <a:t>RCauth</a:t>
            </a:r>
            <a:r>
              <a:rPr lang="en-US" sz="1400" dirty="0" smtClean="0"/>
              <a:t> CA service</a:t>
            </a:r>
          </a:p>
          <a:p>
            <a:pPr lvl="1"/>
            <a:r>
              <a:rPr lang="en-US" sz="1200" dirty="0" smtClean="0"/>
              <a:t>exchange of OIDC client secret to authenticate</a:t>
            </a:r>
          </a:p>
          <a:p>
            <a:pPr lvl="1"/>
            <a:r>
              <a:rPr lang="en-US" sz="1200" dirty="0" smtClean="0"/>
              <a:t>‘need to know’: (master) portals will hold user credentials, and we need to protect users per the PKP Guidelines</a:t>
            </a:r>
          </a:p>
          <a:p>
            <a:r>
              <a:rPr lang="en-US" sz="1400" dirty="0" smtClean="0"/>
              <a:t>CA web server checks the incoming assertions from the IdP filter</a:t>
            </a:r>
          </a:p>
          <a:p>
            <a:pPr lvl="1"/>
            <a:r>
              <a:rPr lang="en-US" sz="1200" dirty="0" smtClean="0"/>
              <a:t>Uses CILogon/OAuth4MP software based on the Shibboleth SAML implementation over server-side TLS</a:t>
            </a:r>
          </a:p>
          <a:p>
            <a:pPr lvl="1"/>
            <a:r>
              <a:rPr lang="en-US" sz="1200" dirty="0" smtClean="0"/>
              <a:t>Connected for now to the SURFconext WAYF</a:t>
            </a:r>
          </a:p>
          <a:p>
            <a:pPr lvl="1"/>
            <a:r>
              <a:rPr lang="en-US" sz="1200" dirty="0" smtClean="0"/>
              <a:t>… and yes, we check the SAML signature ;-)</a:t>
            </a:r>
          </a:p>
          <a:p>
            <a:pPr marL="0" indent="0">
              <a:buNone/>
            </a:pPr>
            <a:r>
              <a:rPr lang="en-US" sz="1400" dirty="0" smtClean="0">
                <a:solidFill>
                  <a:srgbClr val="F6791C"/>
                </a:solidFill>
              </a:rPr>
              <a:t>When moving to wider support of eduGAIN</a:t>
            </a:r>
          </a:p>
          <a:p>
            <a:r>
              <a:rPr lang="en-US" sz="1400" dirty="0" smtClean="0"/>
              <a:t>WAYF IdP filter check the incoming SAML2Int </a:t>
            </a:r>
          </a:p>
          <a:p>
            <a:pPr lvl="1"/>
            <a:r>
              <a:rPr lang="en-US" sz="1200" dirty="0" smtClean="0"/>
              <a:t>Use multi-domain WAYF over server-side TLS</a:t>
            </a:r>
          </a:p>
          <a:p>
            <a:pPr lvl="1"/>
            <a:r>
              <a:rPr lang="en-US" sz="1200" dirty="0" smtClean="0"/>
              <a:t>Based on </a:t>
            </a:r>
            <a:r>
              <a:rPr lang="en-US" sz="1200" dirty="0" err="1" smtClean="0"/>
              <a:t>SimpleSAMLphp</a:t>
            </a:r>
            <a:r>
              <a:rPr lang="en-US" sz="1200" dirty="0" smtClean="0"/>
              <a:t> </a:t>
            </a:r>
            <a:r>
              <a:rPr lang="en-US" sz="1200" dirty="0" err="1" smtClean="0"/>
              <a:t>implemenation</a:t>
            </a:r>
            <a:r>
              <a:rPr lang="en-US" sz="1200" dirty="0" smtClean="0"/>
              <a:t> with custom filters</a:t>
            </a:r>
          </a:p>
          <a:p>
            <a:pPr lvl="1"/>
            <a:r>
              <a:rPr lang="en-US" sz="1200" dirty="0" smtClean="0"/>
              <a:t>… and yes, also here we’ll check the SAML signature</a:t>
            </a:r>
          </a:p>
          <a:p>
            <a:r>
              <a:rPr lang="en-US" sz="1400" dirty="0" smtClean="0"/>
              <a:t>FIMS IdPs: leverage existing infrastructures</a:t>
            </a:r>
            <a:endParaRPr lang="en-US" sz="1400" dirty="0"/>
          </a:p>
        </p:txBody>
      </p:sp>
      <p:sp>
        <p:nvSpPr>
          <p:cNvPr id="3" name="Slide Number Placeholder 2"/>
          <p:cNvSpPr>
            <a:spLocks noGrp="1"/>
          </p:cNvSpPr>
          <p:nvPr>
            <p:ph type="sldNum" sz="quarter" idx="4294967295"/>
          </p:nvPr>
        </p:nvSpPr>
        <p:spPr>
          <a:xfrm>
            <a:off x="8296359" y="4804515"/>
            <a:ext cx="555766" cy="206155"/>
          </a:xfrm>
          <a:prstGeom prst="rect">
            <a:avLst/>
          </a:prstGeom>
        </p:spPr>
        <p:txBody>
          <a:bodyPr lIns="68580" tIns="34290" rIns="68580" bIns="34290"/>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US" dirty="0" smtClean="0"/>
              <a:t>Enrolment and issuance [4.2]</a:t>
            </a:r>
            <a:endParaRPr lang="en-US" dirty="0"/>
          </a:p>
        </p:txBody>
      </p:sp>
    </p:spTree>
    <p:extLst>
      <p:ext uri="{BB962C8B-B14F-4D97-AF65-F5344CB8AC3E}">
        <p14:creationId xmlns:p14="http://schemas.microsoft.com/office/powerpoint/2010/main" val="268035157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eugridpma">
  <a:themeElements>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ugridpm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ugridp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ugridp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ugridp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ugridp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ugridp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ugridp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D:\Home\davidg\Template\eugridpma.pot</Template>
  <TotalTime>95922</TotalTime>
  <Words>1364</Words>
  <Application>Microsoft Office PowerPoint</Application>
  <PresentationFormat>On-screen Show (16:9)</PresentationFormat>
  <Paragraphs>180</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eugridpma</vt:lpstr>
      <vt:lpstr>EUGridPMA  Status and Current Trends and some IGTF topics  March 2016 Miami, FL, USA  David Groep, Nikhef &amp; EUGridPMA</vt:lpstr>
      <vt:lpstr>EUGridPMA Topics</vt:lpstr>
      <vt:lpstr>Geographical coverage of the EUGridPMA</vt:lpstr>
      <vt:lpstr>Membership and other changes</vt:lpstr>
      <vt:lpstr>CERN LCG IOTA CA</vt:lpstr>
      <vt:lpstr>RCauth.eu white-label CA for the AARC CILogon-like TTS Pilot</vt:lpstr>
      <vt:lpstr>CILogon-like TTS Pilot - distributable elements</vt:lpstr>
      <vt:lpstr>More pretty pictures</vt:lpstr>
      <vt:lpstr>Enrolment and issuance [4.2]</vt:lpstr>
      <vt:lpstr>Broader issues from  the Abingdon meeting</vt:lpstr>
      <vt:lpstr>Assurance Profile</vt:lpstr>
      <vt:lpstr>And now what?</vt:lpstr>
      <vt:lpstr>GFD.225</vt:lpstr>
      <vt:lpstr>Video-supported vetting</vt:lpstr>
      <vt:lpstr>On the notary public &amp; govt. databases</vt:lpstr>
      <vt:lpstr>Evolution of guidance</vt:lpstr>
      <vt:lpstr>Trusted Credential Stores</vt:lpstr>
      <vt:lpstr>We have also  documented on-line CA Guidance now</vt:lpstr>
      <vt:lpstr>Which one to pick if you want it ‘just done’</vt:lpstr>
      <vt:lpstr>Best practice now documented</vt:lpstr>
      <vt:lpstr>Contribution sought: Disaster WG</vt:lpstr>
      <vt:lpstr>IPv6 status</vt:lpstr>
      <vt:lpstr>Upcoming meetings</vt:lpstr>
      <vt:lpstr>IGTF+ Meeting Agenda</vt:lpstr>
    </vt:vector>
  </TitlesOfParts>
  <Company>NIKHEF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Grid Policy Management Authority</dc:title>
  <dc:creator>David Groep</dc:creator>
  <cp:lastModifiedBy>DavidG</cp:lastModifiedBy>
  <cp:revision>757</cp:revision>
  <dcterms:created xsi:type="dcterms:W3CDTF">2004-04-13T08:36:56Z</dcterms:created>
  <dcterms:modified xsi:type="dcterms:W3CDTF">2016-07-15T13:31:05Z</dcterms:modified>
</cp:coreProperties>
</file>