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25" r:id="rId2"/>
  </p:sldMasterIdLst>
  <p:notesMasterIdLst>
    <p:notesMasterId r:id="rId31"/>
  </p:notesMasterIdLst>
  <p:handoutMasterIdLst>
    <p:handoutMasterId r:id="rId32"/>
  </p:handoutMasterIdLst>
  <p:sldIdLst>
    <p:sldId id="256" r:id="rId3"/>
    <p:sldId id="346" r:id="rId4"/>
    <p:sldId id="281" r:id="rId5"/>
    <p:sldId id="315" r:id="rId6"/>
    <p:sldId id="368" r:id="rId7"/>
    <p:sldId id="370" r:id="rId8"/>
    <p:sldId id="369" r:id="rId9"/>
    <p:sldId id="371" r:id="rId10"/>
    <p:sldId id="372" r:id="rId11"/>
    <p:sldId id="373" r:id="rId12"/>
    <p:sldId id="374" r:id="rId13"/>
    <p:sldId id="375" r:id="rId14"/>
    <p:sldId id="376" r:id="rId15"/>
    <p:sldId id="382" r:id="rId16"/>
    <p:sldId id="379" r:id="rId17"/>
    <p:sldId id="383" r:id="rId18"/>
    <p:sldId id="380" r:id="rId19"/>
    <p:sldId id="381" r:id="rId20"/>
    <p:sldId id="377" r:id="rId21"/>
    <p:sldId id="384" r:id="rId22"/>
    <p:sldId id="359" r:id="rId23"/>
    <p:sldId id="314" r:id="rId24"/>
    <p:sldId id="316" r:id="rId25"/>
    <p:sldId id="362" r:id="rId26"/>
    <p:sldId id="385" r:id="rId27"/>
    <p:sldId id="386" r:id="rId28"/>
    <p:sldId id="313" r:id="rId29"/>
    <p:sldId id="297" r:id="rId30"/>
  </p:sldIdLst>
  <p:sldSz cx="9144000" cy="6858000" type="screen4x3"/>
  <p:notesSz cx="7099300" cy="10234613"/>
  <p:defaultTextStyle>
    <a:defPPr>
      <a:defRPr lang="es-ES"/>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0066"/>
    <a:srgbClr val="FFFFFF"/>
    <a:srgbClr val="FF0000"/>
    <a:srgbClr val="000099"/>
    <a:srgbClr val="F8F8F8"/>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6" autoAdjust="0"/>
    <p:restoredTop sz="94737" autoAdjust="0"/>
  </p:normalViewPr>
  <p:slideViewPr>
    <p:cSldViewPr snapToGrid="0">
      <p:cViewPr varScale="1">
        <p:scale>
          <a:sx n="102" d="100"/>
          <a:sy n="102" d="100"/>
        </p:scale>
        <p:origin x="-360"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3" name="Rectangle 3"/>
          <p:cNvSpPr>
            <a:spLocks noGrp="1" noChangeArrowheads="1"/>
          </p:cNvSpPr>
          <p:nvPr>
            <p:ph type="dt" sz="quarter" idx="1"/>
          </p:nvPr>
        </p:nvSpPr>
        <p:spPr bwMode="auto">
          <a:xfrm>
            <a:off x="4022725"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n-GB"/>
          </a:p>
        </p:txBody>
      </p:sp>
      <p:sp>
        <p:nvSpPr>
          <p:cNvPr id="92164" name="Rectangle 4"/>
          <p:cNvSpPr>
            <a:spLocks noGrp="1" noChangeArrowheads="1"/>
          </p:cNvSpPr>
          <p:nvPr>
            <p:ph type="ftr" sz="quarter" idx="2"/>
          </p:nvPr>
        </p:nvSpPr>
        <p:spPr bwMode="auto">
          <a:xfrm>
            <a:off x="0"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n-GB"/>
          </a:p>
        </p:txBody>
      </p:sp>
      <p:sp>
        <p:nvSpPr>
          <p:cNvPr id="92165" name="Rectangle 5"/>
          <p:cNvSpPr>
            <a:spLocks noGrp="1" noChangeArrowheads="1"/>
          </p:cNvSpPr>
          <p:nvPr>
            <p:ph type="sldNum" sz="quarter" idx="3"/>
          </p:nvPr>
        </p:nvSpPr>
        <p:spPr bwMode="auto">
          <a:xfrm>
            <a:off x="4022725" y="9721850"/>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767E252A-B0F2-4B77-8C7A-CCD99C84423F}" type="slidenum">
              <a:rPr lang="en-GB"/>
              <a:pPr>
                <a:defRPr/>
              </a:pPr>
              <a:t>‹#›</a:t>
            </a:fld>
            <a:endParaRPr lang="en-GB"/>
          </a:p>
        </p:txBody>
      </p:sp>
    </p:spTree>
    <p:extLst>
      <p:ext uri="{BB962C8B-B14F-4D97-AF65-F5344CB8AC3E}">
        <p14:creationId xmlns:p14="http://schemas.microsoft.com/office/powerpoint/2010/main" val="3711654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4988"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47" name="Rectangle 3"/>
          <p:cNvSpPr>
            <a:spLocks noGrp="1" noChangeArrowheads="1"/>
          </p:cNvSpPr>
          <p:nvPr>
            <p:ph type="dt" idx="1"/>
          </p:nvPr>
        </p:nvSpPr>
        <p:spPr bwMode="auto">
          <a:xfrm>
            <a:off x="4024313" y="0"/>
            <a:ext cx="3074987" cy="511175"/>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lvl1pPr algn="r" defTabSz="955675">
              <a:defRPr sz="1200">
                <a:latin typeface="Times New Roman" pitchFamily="18" charset="0"/>
              </a:defRPr>
            </a:lvl1pPr>
          </a:lstStyle>
          <a:p>
            <a:pPr>
              <a:defRPr/>
            </a:pPr>
            <a:endParaRPr lang="es-ES"/>
          </a:p>
        </p:txBody>
      </p:sp>
      <p:sp>
        <p:nvSpPr>
          <p:cNvPr id="3686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5485" tIns="47742" rIns="95485" bIns="47742"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150" name="Rectangle 6"/>
          <p:cNvSpPr>
            <a:spLocks noGrp="1" noChangeArrowheads="1"/>
          </p:cNvSpPr>
          <p:nvPr>
            <p:ph type="ftr" sz="quarter" idx="4"/>
          </p:nvPr>
        </p:nvSpPr>
        <p:spPr bwMode="auto">
          <a:xfrm>
            <a:off x="0" y="9723438"/>
            <a:ext cx="3074988"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l" defTabSz="955675">
              <a:defRPr sz="1200">
                <a:latin typeface="Times New Roman" pitchFamily="18" charset="0"/>
              </a:defRPr>
            </a:lvl1pPr>
          </a:lstStyle>
          <a:p>
            <a:pPr>
              <a:defRPr/>
            </a:pPr>
            <a:endParaRPr lang="es-ES"/>
          </a:p>
        </p:txBody>
      </p:sp>
      <p:sp>
        <p:nvSpPr>
          <p:cNvPr id="6151" name="Rectangle 7"/>
          <p:cNvSpPr>
            <a:spLocks noGrp="1" noChangeArrowheads="1"/>
          </p:cNvSpPr>
          <p:nvPr>
            <p:ph type="sldNum" sz="quarter" idx="5"/>
          </p:nvPr>
        </p:nvSpPr>
        <p:spPr bwMode="auto">
          <a:xfrm>
            <a:off x="4024313" y="9723438"/>
            <a:ext cx="3074987" cy="511175"/>
          </a:xfrm>
          <a:prstGeom prst="rect">
            <a:avLst/>
          </a:prstGeom>
          <a:noFill/>
          <a:ln w="9525">
            <a:noFill/>
            <a:miter lim="800000"/>
            <a:headEnd/>
            <a:tailEnd/>
          </a:ln>
          <a:effectLst/>
        </p:spPr>
        <p:txBody>
          <a:bodyPr vert="horz" wrap="square" lIns="95485" tIns="47742" rIns="95485" bIns="47742" numCol="1" anchor="b" anchorCtr="0" compatLnSpc="1">
            <a:prstTxWarp prst="textNoShape">
              <a:avLst/>
            </a:prstTxWarp>
          </a:bodyPr>
          <a:lstStyle>
            <a:lvl1pPr algn="r" defTabSz="955675">
              <a:defRPr sz="1200">
                <a:latin typeface="Times New Roman" pitchFamily="18" charset="0"/>
              </a:defRPr>
            </a:lvl1pPr>
          </a:lstStyle>
          <a:p>
            <a:pPr>
              <a:defRPr/>
            </a:pPr>
            <a:fld id="{EE1FA4EF-7505-4E35-8F9C-A588B570EA91}" type="slidenum">
              <a:rPr lang="es-ES"/>
              <a:pPr>
                <a:defRPr/>
              </a:pPr>
              <a:t>‹#›</a:t>
            </a:fld>
            <a:endParaRPr lang="es-ES"/>
          </a:p>
        </p:txBody>
      </p:sp>
    </p:spTree>
    <p:extLst>
      <p:ext uri="{BB962C8B-B14F-4D97-AF65-F5344CB8AC3E}">
        <p14:creationId xmlns:p14="http://schemas.microsoft.com/office/powerpoint/2010/main" val="23701348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2AE45085-B309-424B-897C-B0C619473069}" type="slidenum">
              <a:rPr lang="es-ES" sz="1200" smtClean="0">
                <a:latin typeface="Times New Roman" pitchFamily="18" charset="0"/>
              </a:rPr>
              <a:pPr eaLnBrk="1" hangingPunct="1"/>
              <a:t>1</a:t>
            </a:fld>
            <a:endParaRPr lang="es-ES" sz="1200" smtClean="0">
              <a:latin typeface="Times New Roman" pitchFamily="18" charset="0"/>
            </a:endParaRPr>
          </a:p>
        </p:txBody>
      </p:sp>
      <p:sp>
        <p:nvSpPr>
          <p:cNvPr id="37891" name="Rectangle 2"/>
          <p:cNvSpPr>
            <a:spLocks noGrp="1" noRot="1" noChangeAspect="1" noChangeArrowheads="1" noTextEdit="1"/>
          </p:cNvSpPr>
          <p:nvPr>
            <p:ph type="sldImg"/>
          </p:nvPr>
        </p:nvSpPr>
        <p:spPr>
          <a:xfrm>
            <a:off x="993775" y="768350"/>
            <a:ext cx="5114925" cy="3836988"/>
          </a:xfrm>
          <a:solidFill>
            <a:srgbClr val="FFFFFF"/>
          </a:solidFill>
          <a:ln/>
        </p:spPr>
      </p:sp>
      <p:sp>
        <p:nvSpPr>
          <p:cNvPr id="37892" name="Rectangle 3"/>
          <p:cNvSpPr>
            <a:spLocks noGrp="1" noChangeArrowheads="1"/>
          </p:cNvSpPr>
          <p:nvPr>
            <p:ph type="body" idx="1"/>
          </p:nvPr>
        </p:nvSpPr>
        <p:spPr>
          <a:xfrm>
            <a:off x="944563" y="4859338"/>
            <a:ext cx="5208587"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675" eaLnBrk="0" hangingPunct="0">
              <a:defRPr sz="2000">
                <a:solidFill>
                  <a:schemeClr val="tx1"/>
                </a:solidFill>
                <a:latin typeface="Verdana" pitchFamily="34" charset="0"/>
              </a:defRPr>
            </a:lvl1pPr>
            <a:lvl2pPr marL="742950" indent="-285750" defTabSz="955675" eaLnBrk="0" hangingPunct="0">
              <a:defRPr sz="2000">
                <a:solidFill>
                  <a:schemeClr val="tx1"/>
                </a:solidFill>
                <a:latin typeface="Verdana" pitchFamily="34" charset="0"/>
              </a:defRPr>
            </a:lvl2pPr>
            <a:lvl3pPr marL="1143000" indent="-228600" defTabSz="955675" eaLnBrk="0" hangingPunct="0">
              <a:defRPr sz="2000">
                <a:solidFill>
                  <a:schemeClr val="tx1"/>
                </a:solidFill>
                <a:latin typeface="Verdana" pitchFamily="34" charset="0"/>
              </a:defRPr>
            </a:lvl3pPr>
            <a:lvl4pPr marL="1600200" indent="-228600" defTabSz="955675" eaLnBrk="0" hangingPunct="0">
              <a:defRPr sz="2000">
                <a:solidFill>
                  <a:schemeClr val="tx1"/>
                </a:solidFill>
                <a:latin typeface="Verdana" pitchFamily="34" charset="0"/>
              </a:defRPr>
            </a:lvl4pPr>
            <a:lvl5pPr marL="2057400" indent="-228600" defTabSz="955675" eaLnBrk="0" hangingPunct="0">
              <a:defRPr sz="2000">
                <a:solidFill>
                  <a:schemeClr val="tx1"/>
                </a:solidFill>
                <a:latin typeface="Verdana" pitchFamily="34" charset="0"/>
              </a:defRPr>
            </a:lvl5pPr>
            <a:lvl6pPr marL="2514600" indent="-228600" algn="ctr" defTabSz="955675" eaLnBrk="0" fontAlgn="base" hangingPunct="0">
              <a:spcBef>
                <a:spcPct val="0"/>
              </a:spcBef>
              <a:spcAft>
                <a:spcPct val="0"/>
              </a:spcAft>
              <a:defRPr sz="2000">
                <a:solidFill>
                  <a:schemeClr val="tx1"/>
                </a:solidFill>
                <a:latin typeface="Verdana" pitchFamily="34" charset="0"/>
              </a:defRPr>
            </a:lvl6pPr>
            <a:lvl7pPr marL="2971800" indent="-228600" algn="ctr" defTabSz="955675" eaLnBrk="0" fontAlgn="base" hangingPunct="0">
              <a:spcBef>
                <a:spcPct val="0"/>
              </a:spcBef>
              <a:spcAft>
                <a:spcPct val="0"/>
              </a:spcAft>
              <a:defRPr sz="2000">
                <a:solidFill>
                  <a:schemeClr val="tx1"/>
                </a:solidFill>
                <a:latin typeface="Verdana" pitchFamily="34" charset="0"/>
              </a:defRPr>
            </a:lvl7pPr>
            <a:lvl8pPr marL="3429000" indent="-228600" algn="ctr" defTabSz="955675" eaLnBrk="0" fontAlgn="base" hangingPunct="0">
              <a:spcBef>
                <a:spcPct val="0"/>
              </a:spcBef>
              <a:spcAft>
                <a:spcPct val="0"/>
              </a:spcAft>
              <a:defRPr sz="2000">
                <a:solidFill>
                  <a:schemeClr val="tx1"/>
                </a:solidFill>
                <a:latin typeface="Verdana" pitchFamily="34" charset="0"/>
              </a:defRPr>
            </a:lvl8pPr>
            <a:lvl9pPr marL="3886200" indent="-228600" algn="ctr" defTabSz="955675" eaLnBrk="0" fontAlgn="base" hangingPunct="0">
              <a:spcBef>
                <a:spcPct val="0"/>
              </a:spcBef>
              <a:spcAft>
                <a:spcPct val="0"/>
              </a:spcAft>
              <a:defRPr sz="2000">
                <a:solidFill>
                  <a:schemeClr val="tx1"/>
                </a:solidFill>
                <a:latin typeface="Verdana" pitchFamily="34" charset="0"/>
              </a:defRPr>
            </a:lvl9pPr>
          </a:lstStyle>
          <a:p>
            <a:pPr eaLnBrk="1" hangingPunct="1"/>
            <a:fld id="{A1EC7B12-9C04-4698-9988-10F5537EA647}" type="slidenum">
              <a:rPr lang="en-GB" sz="1200" smtClean="0">
                <a:latin typeface="Times New Roman" pitchFamily="18" charset="0"/>
              </a:rPr>
              <a:pPr eaLnBrk="1" hangingPunct="1"/>
              <a:t>2</a:t>
            </a:fld>
            <a:endParaRPr lang="en-GB" sz="1200"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Rectangle 14"/>
          <p:cNvSpPr>
            <a:spLocks noChangeArrowheads="1"/>
          </p:cNvSpPr>
          <p:nvPr/>
        </p:nvSpPr>
        <p:spPr bwMode="auto">
          <a:xfrm>
            <a:off x="0" y="0"/>
            <a:ext cx="9144000" cy="68580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4" name="Picture 18" descr="eugridpma-02v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550863"/>
            <a:ext cx="6024562"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7"/>
          <p:cNvSpPr>
            <a:spLocks noGrp="1" noChangeArrowheads="1"/>
          </p:cNvSpPr>
          <p:nvPr>
            <p:ph type="ctrTitle" sz="quarter"/>
          </p:nvPr>
        </p:nvSpPr>
        <p:spPr>
          <a:xfrm>
            <a:off x="685800" y="3810000"/>
            <a:ext cx="7772400" cy="2514600"/>
          </a:xfrm>
          <a:noFill/>
        </p:spPr>
        <p:txBody>
          <a:bodyPr lIns="91440" tIns="45720" rIns="91440" bIns="45720"/>
          <a:lstStyle>
            <a:lvl1pPr algn="ctr">
              <a:defRPr sz="4000"/>
            </a:lvl1pPr>
          </a:lstStyle>
          <a:p>
            <a:r>
              <a:rPr lang="en-GB"/>
              <a:t>Haga clic para modificar el estilo de título del patrón</a:t>
            </a:r>
          </a:p>
        </p:txBody>
      </p:sp>
    </p:spTree>
    <p:extLst>
      <p:ext uri="{BB962C8B-B14F-4D97-AF65-F5344CB8AC3E}">
        <p14:creationId xmlns:p14="http://schemas.microsoft.com/office/powerpoint/2010/main" val="843926905"/>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2613247"/>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2288" y="152400"/>
            <a:ext cx="2011362" cy="631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52400"/>
            <a:ext cx="5881688" cy="631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808127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14478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algn="ctr" eaLnBrk="0" fontAlgn="base" hangingPunct="0">
              <a:spcBef>
                <a:spcPct val="0"/>
              </a:spcBef>
              <a:spcAft>
                <a:spcPct val="0"/>
              </a:spcAft>
              <a:defRPr sz="2000">
                <a:solidFill>
                  <a:schemeClr val="tx1"/>
                </a:solidFill>
                <a:latin typeface="Verdana" pitchFamily="34" charset="0"/>
              </a:defRPr>
            </a:lvl6pPr>
            <a:lvl7pPr marL="2971800" indent="-228600" algn="ctr" eaLnBrk="0" fontAlgn="base" hangingPunct="0">
              <a:spcBef>
                <a:spcPct val="0"/>
              </a:spcBef>
              <a:spcAft>
                <a:spcPct val="0"/>
              </a:spcAft>
              <a:defRPr sz="2000">
                <a:solidFill>
                  <a:schemeClr val="tx1"/>
                </a:solidFill>
                <a:latin typeface="Verdana" pitchFamily="34" charset="0"/>
              </a:defRPr>
            </a:lvl7pPr>
            <a:lvl8pPr marL="3429000" indent="-228600" algn="ctr" eaLnBrk="0" fontAlgn="base" hangingPunct="0">
              <a:spcBef>
                <a:spcPct val="0"/>
              </a:spcBef>
              <a:spcAft>
                <a:spcPct val="0"/>
              </a:spcAft>
              <a:defRPr sz="2000">
                <a:solidFill>
                  <a:schemeClr val="tx1"/>
                </a:solidFill>
                <a:latin typeface="Verdana" pitchFamily="34" charset="0"/>
              </a:defRPr>
            </a:lvl8pPr>
            <a:lvl9pPr marL="3886200" indent="-228600" algn="ctr" eaLnBrk="0" fontAlgn="base" hangingPunct="0">
              <a:spcBef>
                <a:spcPct val="0"/>
              </a:spcBef>
              <a:spcAft>
                <a:spcPct val="0"/>
              </a:spcAft>
              <a:defRPr sz="2000">
                <a:solidFill>
                  <a:schemeClr val="tx1"/>
                </a:solidFill>
                <a:latin typeface="Verdana" pitchFamily="34" charset="0"/>
              </a:defRPr>
            </a:lvl9pPr>
          </a:lstStyle>
          <a:p>
            <a:pPr algn="l" eaLnBrk="1" hangingPunct="1">
              <a:defRPr/>
            </a:pPr>
            <a:endParaRPr lang="en-GB" sz="1800" smtClean="0">
              <a:solidFill>
                <a:srgbClr val="000000"/>
              </a:solidFill>
              <a:latin typeface="Calibri" pitchFamily="34" charset="0"/>
              <a:cs typeface="Arial" charset="0"/>
            </a:endParaRPr>
          </a:p>
        </p:txBody>
      </p:sp>
      <p:grpSp>
        <p:nvGrpSpPr>
          <p:cNvPr id="6" name="Group 21"/>
          <p:cNvGrpSpPr>
            <a:grpSpLocks/>
          </p:cNvGrpSpPr>
          <p:nvPr userDrawn="1"/>
        </p:nvGrpSpPr>
        <p:grpSpPr bwMode="auto">
          <a:xfrm>
            <a:off x="0" y="0"/>
            <a:ext cx="9215438" cy="1081088"/>
            <a:chOff x="-1" y="0"/>
            <a:chExt cx="9215440" cy="1081088"/>
          </a:xfrm>
        </p:grpSpPr>
        <p:sp>
          <p:nvSpPr>
            <p:cNvPr id="7" name="Rectangle 4"/>
            <p:cNvSpPr>
              <a:spLocks noChangeArrowheads="1"/>
            </p:cNvSpPr>
            <p:nvPr/>
          </p:nvSpPr>
          <p:spPr bwMode="auto">
            <a:xfrm>
              <a:off x="-1" y="0"/>
              <a:ext cx="9144002" cy="1044575"/>
            </a:xfrm>
            <a:prstGeom prst="rect">
              <a:avLst/>
            </a:prstGeom>
            <a:solidFill>
              <a:srgbClr val="0067B1"/>
            </a:solidFill>
            <a:ln w="9360">
              <a:solidFill>
                <a:srgbClr val="0067B1"/>
              </a:solidFill>
              <a:round/>
              <a:headEnd/>
              <a:tailEnd/>
            </a:ln>
          </p:spPr>
          <p:txBody>
            <a:bodyPr wrap="none" anchor="ctr"/>
            <a:lstStyle/>
            <a:p>
              <a:pPr algn="l"/>
              <a:endParaRPr lang="en-GB" sz="1800">
                <a:solidFill>
                  <a:srgbClr val="000000"/>
                </a:solidFill>
                <a:latin typeface="Calibri" pitchFamily="34" charset="0"/>
                <a:cs typeface="Arial" charset="0"/>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9"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lgn="l"/>
              <a:endParaRPr lang="en-GB" sz="1800">
                <a:solidFill>
                  <a:srgbClr val="000000"/>
                </a:solidFill>
                <a:latin typeface="Calibri" pitchFamily="34" charset="0"/>
                <a:cs typeface="Arial" charset="0"/>
              </a:endParaRPr>
            </a:p>
          </p:txBody>
        </p:sp>
        <p:sp>
          <p:nvSpPr>
            <p:cNvPr id="10" name="Freeform 7"/>
            <p:cNvSpPr>
              <a:spLocks noChangeArrowheads="1"/>
            </p:cNvSpPr>
            <p:nvPr/>
          </p:nvSpPr>
          <p:spPr bwMode="auto">
            <a:xfrm>
              <a:off x="1619249" y="0"/>
              <a:ext cx="1800225" cy="979488"/>
            </a:xfrm>
            <a:custGeom>
              <a:avLst/>
              <a:gdLst>
                <a:gd name="T0" fmla="*/ 2147483647 w 5001"/>
                <a:gd name="T1" fmla="*/ 0 h 2721"/>
                <a:gd name="T2" fmla="*/ 2147483647 w 5001"/>
                <a:gd name="T3" fmla="*/ 2147483647 h 2721"/>
                <a:gd name="T4" fmla="*/ 0 w 5001"/>
                <a:gd name="T5" fmla="*/ 2147483647 h 2721"/>
                <a:gd name="T6" fmla="*/ 2147483647 w 5001"/>
                <a:gd name="T7" fmla="*/ 0 h 2721"/>
                <a:gd name="T8" fmla="*/ 2147483647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sp>
          <p:nvSpPr>
            <p:cNvPr id="11" name="Text Box 12"/>
            <p:cNvSpPr txBox="1">
              <a:spLocks noChangeArrowheads="1"/>
            </p:cNvSpPr>
            <p:nvPr/>
          </p:nvSpPr>
          <p:spPr bwMode="auto">
            <a:xfrm>
              <a:off x="1258887" y="0"/>
              <a:ext cx="7956552"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5pPr>
              <a:lvl6pPr marL="25146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6pPr>
              <a:lvl7pPr marL="29718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7pPr>
              <a:lvl8pPr marL="34290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8pPr>
              <a:lvl9pPr marL="3886200" indent="-228600" algn="ctr"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Verdana" pitchFamily="34" charset="0"/>
                </a:defRPr>
              </a:lvl9pPr>
            </a:lstStyle>
            <a:p>
              <a:pPr algn="r" eaLnBrk="1" hangingPunct="1">
                <a:defRPr/>
              </a:pPr>
              <a:r>
                <a:rPr lang="en-GB" sz="3200" b="1" smtClean="0">
                  <a:solidFill>
                    <a:srgbClr val="FFFFFF"/>
                  </a:solidFill>
                  <a:latin typeface="Arial" charset="0"/>
                  <a:ea typeface="SimSun" pitchFamily="2" charset="-122"/>
                  <a:cs typeface="Arial" charset="0"/>
                </a:rPr>
                <a:t>EGI.eu</a:t>
              </a:r>
              <a:br>
                <a:rPr lang="en-GB" sz="3200" b="1" smtClean="0">
                  <a:solidFill>
                    <a:srgbClr val="FFFFFF"/>
                  </a:solidFill>
                  <a:latin typeface="Arial" charset="0"/>
                  <a:ea typeface="SimSun" pitchFamily="2" charset="-122"/>
                  <a:cs typeface="Arial" charset="0"/>
                </a:rPr>
              </a:br>
              <a:r>
                <a:rPr lang="en-GB" sz="3200" b="1" i="1" smtClean="0">
                  <a:solidFill>
                    <a:srgbClr val="FFFFFF"/>
                  </a:solidFill>
                  <a:latin typeface="Arial" charset="0"/>
                  <a:ea typeface="SimSun" pitchFamily="2" charset="-122"/>
                  <a:cs typeface="Arial" charset="0"/>
                </a:rPr>
                <a:t>European Grid Infrastructure</a:t>
              </a:r>
            </a:p>
          </p:txBody>
        </p:sp>
      </p:grpSp>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3888" y="5713413"/>
            <a:ext cx="781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688" y="5640388"/>
            <a:ext cx="1447800"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FFFF"/>
                </a:solidFill>
                <a:latin typeface="Arial" charset="0"/>
                <a:ea typeface="SimSun" pitchFamily="2" charset="-122"/>
                <a:cs typeface="Arial" charset="0"/>
              </a:rPr>
              <a:t>www.egi.eu</a:t>
            </a:r>
          </a:p>
        </p:txBody>
      </p:sp>
      <p:sp>
        <p:nvSpPr>
          <p:cNvPr id="15"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l">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FFFF"/>
                </a:solidFill>
                <a:latin typeface="Arial" charset="0"/>
                <a:ea typeface="SimSun" pitchFamily="2" charset="-122"/>
                <a:cs typeface="Arial" charset="0"/>
              </a:rPr>
              <a:t>EGI-InSPIRE RI-261323</a:t>
            </a:r>
          </a:p>
        </p:txBody>
      </p:sp>
      <p:sp>
        <p:nvSpPr>
          <p:cNvPr id="2" name="Title 1"/>
          <p:cNvSpPr>
            <a:spLocks noGrp="1"/>
          </p:cNvSpPr>
          <p:nvPr>
            <p:ph type="ctrTitle"/>
          </p:nvPr>
        </p:nvSpPr>
        <p:spPr>
          <a:xfrm>
            <a:off x="1619672" y="2130425"/>
            <a:ext cx="7200800" cy="1470025"/>
          </a:xfrm>
        </p:spPr>
        <p:txBody>
          <a:bodyPr/>
          <a:lstStyle>
            <a:lvl1pPr>
              <a:defRPr>
                <a:solidFill>
                  <a:schemeClr val="tx1"/>
                </a:solidFill>
                <a:latin typeface="Arial" pitchFamily="34" charset="0"/>
                <a:cs typeface="Arial" pitchFamily="34" charset="0"/>
              </a:defRPr>
            </a:lvl1pPr>
          </a:lstStyle>
          <a:p>
            <a:r>
              <a:rPr lang="en-GB" noProof="0" smtClean="0"/>
              <a:t>Click to edit Master title style</a:t>
            </a:r>
            <a:endParaRPr lang="en-GB" noProof="0"/>
          </a:p>
        </p:txBody>
      </p:sp>
      <p:sp>
        <p:nvSpPr>
          <p:cNvPr id="3" name="Subtitle 2"/>
          <p:cNvSpPr>
            <a:spLocks noGrp="1"/>
          </p:cNvSpPr>
          <p:nvPr>
            <p:ph type="subTitle" idx="1"/>
          </p:nvPr>
        </p:nvSpPr>
        <p:spPr>
          <a:xfrm>
            <a:off x="2267744" y="3886200"/>
            <a:ext cx="5832648" cy="1343000"/>
          </a:xfrm>
        </p:spPr>
        <p:txBody>
          <a:bodyPr/>
          <a:lstStyle>
            <a:lvl1pPr marL="0" indent="0" algn="ctr">
              <a:buNone/>
              <a:defRPr>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Click to edit Master subtitle style</a:t>
            </a:r>
            <a:endParaRPr lang="en-GB" noProof="0"/>
          </a:p>
        </p:txBody>
      </p:sp>
      <p:sp>
        <p:nvSpPr>
          <p:cNvPr id="16" name="Date Placeholder 3"/>
          <p:cNvSpPr>
            <a:spLocks noGrp="1"/>
          </p:cNvSpPr>
          <p:nvPr>
            <p:ph type="dt" sz="half" idx="10"/>
          </p:nvPr>
        </p:nvSpPr>
        <p:spPr/>
        <p:txBody>
          <a:bodyPr/>
          <a:lstStyle>
            <a:lvl1pPr>
              <a:defRPr>
                <a:solidFill>
                  <a:prstClr val="white"/>
                </a:solidFill>
                <a:latin typeface="Arial" pitchFamily="34" charset="0"/>
                <a:cs typeface="Arial" pitchFamily="34" charset="0"/>
              </a:defRPr>
            </a:lvl1pPr>
          </a:lstStyle>
          <a:p>
            <a:pPr>
              <a:defRPr/>
            </a:pPr>
            <a:endParaRPr lang="en-GB"/>
          </a:p>
        </p:txBody>
      </p:sp>
      <p:sp>
        <p:nvSpPr>
          <p:cNvPr id="17" name="Footer Placeholder 4"/>
          <p:cNvSpPr>
            <a:spLocks noGrp="1"/>
          </p:cNvSpPr>
          <p:nvPr>
            <p:ph type="ftr" sz="quarter" idx="11"/>
          </p:nvPr>
        </p:nvSpPr>
        <p:spPr/>
        <p:txBody>
          <a:bodyPr/>
          <a:lstStyle>
            <a:lvl1pPr>
              <a:defRPr>
                <a:solidFill>
                  <a:prstClr val="white"/>
                </a:solidFill>
                <a:latin typeface="Arial" pitchFamily="34" charset="0"/>
                <a:cs typeface="Arial" pitchFamily="34" charset="0"/>
              </a:defRPr>
            </a:lvl1pPr>
          </a:lstStyle>
          <a:p>
            <a:pPr>
              <a:defRPr/>
            </a:pPr>
            <a:endParaRPr lang="en-GB"/>
          </a:p>
        </p:txBody>
      </p:sp>
      <p:sp>
        <p:nvSpPr>
          <p:cNvPr id="18" name="Slide Number Placeholder 5"/>
          <p:cNvSpPr>
            <a:spLocks noGrp="1"/>
          </p:cNvSpPr>
          <p:nvPr>
            <p:ph type="sldNum" sz="quarter" idx="12"/>
          </p:nvPr>
        </p:nvSpPr>
        <p:spPr>
          <a:xfrm>
            <a:off x="6975475" y="6356350"/>
            <a:ext cx="2133600" cy="365125"/>
          </a:xfrm>
        </p:spPr>
        <p:txBody>
          <a:bodyPr/>
          <a:lstStyle>
            <a:lvl1pPr>
              <a:defRPr>
                <a:solidFill>
                  <a:prstClr val="white"/>
                </a:solidFill>
                <a:latin typeface="Arial" pitchFamily="34" charset="0"/>
                <a:cs typeface="Arial" pitchFamily="34" charset="0"/>
              </a:defRPr>
            </a:lvl1pPr>
          </a:lstStyle>
          <a:p>
            <a:pPr>
              <a:defRPr/>
            </a:pPr>
            <a:fld id="{63E9991A-FD11-4E68-B264-AFEB93F2087A}" type="slidenum">
              <a:rPr lang="en-GB"/>
              <a:pPr>
                <a:defRPr/>
              </a:pPr>
              <a:t>‹#›</a:t>
            </a:fld>
            <a:endParaRPr lang="en-GB"/>
          </a:p>
        </p:txBody>
      </p:sp>
    </p:spTree>
    <p:extLst>
      <p:ext uri="{BB962C8B-B14F-4D97-AF65-F5344CB8AC3E}">
        <p14:creationId xmlns:p14="http://schemas.microsoft.com/office/powerpoint/2010/main" val="3379445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GB" noProof="0" smtClean="0"/>
              <a:t>Click to edit Master title style</a:t>
            </a:r>
            <a:endParaRPr lang="en-GB" noProof="0"/>
          </a:p>
        </p:txBody>
      </p:sp>
      <p:sp>
        <p:nvSpPr>
          <p:cNvPr id="3" name="Content Placeholder 2"/>
          <p:cNvSpPr>
            <a:spLocks noGrp="1"/>
          </p:cNvSpPr>
          <p:nvPr>
            <p:ph idx="1"/>
          </p:nvPr>
        </p:nvSpPr>
        <p:spPr>
          <a:xfrm>
            <a:off x="611188" y="1412776"/>
            <a:ext cx="8075612"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1AD5B31-B0D6-4CBD-85E1-2036C8D54AA9}" type="slidenum">
              <a:rPr lang="en-GB"/>
              <a:pPr>
                <a:defRPr/>
              </a:pPr>
              <a:t>‹#›</a:t>
            </a:fld>
            <a:endParaRPr lang="en-GB"/>
          </a:p>
        </p:txBody>
      </p:sp>
    </p:spTree>
    <p:extLst>
      <p:ext uri="{BB962C8B-B14F-4D97-AF65-F5344CB8AC3E}">
        <p14:creationId xmlns:p14="http://schemas.microsoft.com/office/powerpoint/2010/main" val="13498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493EC83-1994-41F9-92EC-E466CF1BACA5}" type="slidenum">
              <a:rPr lang="en-US"/>
              <a:pPr>
                <a:defRPr/>
              </a:pPr>
              <a:t>‹#›</a:t>
            </a:fld>
            <a:endParaRPr lang="en-US" dirty="0"/>
          </a:p>
        </p:txBody>
      </p:sp>
    </p:spTree>
    <p:extLst>
      <p:ext uri="{BB962C8B-B14F-4D97-AF65-F5344CB8AC3E}">
        <p14:creationId xmlns:p14="http://schemas.microsoft.com/office/powerpoint/2010/main" val="117983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3pPr>
              <a:defRPr sz="18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72049559"/>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44870002"/>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295400"/>
            <a:ext cx="3943350" cy="51689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933950" y="1295400"/>
            <a:ext cx="3944938" cy="51689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201601"/>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018551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53891498"/>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76164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4406375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523059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eugridpma.org/"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0" y="0"/>
            <a:ext cx="9144000" cy="2057400"/>
          </a:xfrm>
          <a:prstGeom prst="rect">
            <a:avLst/>
          </a:prstGeom>
          <a:gradFill rotWithShape="0">
            <a:gsLst>
              <a:gs pos="0">
                <a:schemeClr val="hlink"/>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27" name="Picture 20" descr="eugridpma-02v03trozo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67575" y="1905000"/>
            <a:ext cx="18764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8" name="Group 9"/>
          <p:cNvGrpSpPr>
            <a:grpSpLocks/>
          </p:cNvGrpSpPr>
          <p:nvPr/>
        </p:nvGrpSpPr>
        <p:grpSpPr bwMode="auto">
          <a:xfrm>
            <a:off x="5259388" y="6597650"/>
            <a:ext cx="3629025" cy="260350"/>
            <a:chOff x="3648" y="4156"/>
            <a:chExt cx="1951" cy="164"/>
          </a:xfrm>
        </p:grpSpPr>
        <p:sp>
          <p:nvSpPr>
            <p:cNvPr id="1035" name="AutoShape 10"/>
            <p:cNvSpPr>
              <a:spLocks noChangeArrowheads="1"/>
            </p:cNvSpPr>
            <p:nvPr/>
          </p:nvSpPr>
          <p:spPr bwMode="auto">
            <a:xfrm>
              <a:off x="3648" y="4156"/>
              <a:ext cx="1951" cy="164"/>
            </a:xfrm>
            <a:prstGeom prst="roundRect">
              <a:avLst>
                <a:gd name="adj" fmla="val 6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Text Box 11"/>
            <p:cNvSpPr txBox="1">
              <a:spLocks noChangeArrowheads="1"/>
            </p:cNvSpPr>
            <p:nvPr/>
          </p:nvSpPr>
          <p:spPr bwMode="auto">
            <a:xfrm>
              <a:off x="3648" y="4156"/>
              <a:ext cx="1951"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9pPr>
            </a:lstStyle>
            <a:p>
              <a:pPr algn="r">
                <a:lnSpc>
                  <a:spcPct val="91000"/>
                </a:lnSpc>
                <a:buClr>
                  <a:srgbClr val="000000"/>
                </a:buClr>
                <a:buSzPct val="100000"/>
                <a:buFont typeface="Times New Roman" pitchFamily="18" charset="0"/>
                <a:buNone/>
                <a:defRPr/>
              </a:pPr>
              <a:r>
                <a:rPr lang="en-GB" sz="1200" dirty="0" smtClean="0">
                  <a:solidFill>
                    <a:srgbClr val="8C8274"/>
                  </a:solidFill>
                  <a:latin typeface="Lucida Sans" pitchFamily="34" charset="0"/>
                </a:rPr>
                <a:t>IGTF AHM Taipei 2015 meeting –  </a:t>
              </a:r>
              <a:fld id="{12B7F460-DDAE-42EC-99EA-6151E1D34BB3}" type="slidenum">
                <a:rPr lang="en-GB" sz="1200" smtClean="0">
                  <a:solidFill>
                    <a:srgbClr val="8C8274"/>
                  </a:solidFill>
                  <a:latin typeface="Lucida Sans" pitchFamily="34" charset="0"/>
                </a:rPr>
                <a:pPr algn="r">
                  <a:lnSpc>
                    <a:spcPct val="91000"/>
                  </a:lnSpc>
                  <a:buClr>
                    <a:srgbClr val="000000"/>
                  </a:buClr>
                  <a:buSzPct val="100000"/>
                  <a:buFont typeface="Times New Roman" pitchFamily="18" charset="0"/>
                  <a:buNone/>
                  <a:defRPr/>
                </a:pPr>
                <a:t>‹#›</a:t>
              </a:fld>
              <a:endParaRPr lang="en-GB" sz="1200" dirty="0" smtClean="0">
                <a:solidFill>
                  <a:srgbClr val="8C8274"/>
                </a:solidFill>
                <a:latin typeface="Lucida Sans" pitchFamily="34" charset="0"/>
              </a:endParaRPr>
            </a:p>
          </p:txBody>
        </p:sp>
      </p:grpSp>
      <p:grpSp>
        <p:nvGrpSpPr>
          <p:cNvPr id="1029" name="Group 12"/>
          <p:cNvGrpSpPr>
            <a:grpSpLocks/>
          </p:cNvGrpSpPr>
          <p:nvPr/>
        </p:nvGrpSpPr>
        <p:grpSpPr bwMode="auto">
          <a:xfrm>
            <a:off x="1219200" y="6596063"/>
            <a:ext cx="3886200" cy="261937"/>
            <a:chOff x="834" y="4155"/>
            <a:chExt cx="2766" cy="165"/>
          </a:xfrm>
        </p:grpSpPr>
        <p:sp>
          <p:nvSpPr>
            <p:cNvPr id="1033" name="AutoShape 13"/>
            <p:cNvSpPr>
              <a:spLocks noChangeArrowheads="1"/>
            </p:cNvSpPr>
            <p:nvPr/>
          </p:nvSpPr>
          <p:spPr bwMode="auto">
            <a:xfrm>
              <a:off x="834" y="4155"/>
              <a:ext cx="2766" cy="165"/>
            </a:xfrm>
            <a:prstGeom prst="roundRect">
              <a:avLst>
                <a:gd name="adj" fmla="val 60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4" name="Text Box 14"/>
            <p:cNvSpPr txBox="1">
              <a:spLocks noChangeArrowheads="1"/>
            </p:cNvSpPr>
            <p:nvPr/>
          </p:nvSpPr>
          <p:spPr bwMode="auto">
            <a:xfrm>
              <a:off x="834" y="4155"/>
              <a:ext cx="2766" cy="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5pPr>
              <a:lvl6pPr marL="25146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6pPr>
              <a:lvl7pPr marL="29718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7pPr>
              <a:lvl8pPr marL="34290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8pPr>
              <a:lvl9pPr marL="3886200" indent="-228600" algn="ctr"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Verdana" pitchFamily="34" charset="0"/>
                </a:defRPr>
              </a:lvl9pPr>
            </a:lstStyle>
            <a:p>
              <a:pPr algn="l">
                <a:lnSpc>
                  <a:spcPct val="91000"/>
                </a:lnSpc>
                <a:buClr>
                  <a:srgbClr val="000000"/>
                </a:buClr>
                <a:buSzPct val="100000"/>
                <a:buFont typeface="Times New Roman" pitchFamily="18" charset="0"/>
                <a:buNone/>
                <a:defRPr/>
              </a:pPr>
              <a:r>
                <a:rPr lang="en-GB" sz="1200" smtClean="0">
                  <a:solidFill>
                    <a:srgbClr val="8C8274"/>
                  </a:solidFill>
                  <a:latin typeface="Lucida Sans" pitchFamily="34" charset="0"/>
                </a:rPr>
                <a:t>David Groep – davidg@eugridpma.org</a:t>
              </a:r>
              <a:endParaRPr lang="en-GB" sz="1200" smtClean="0">
                <a:solidFill>
                  <a:srgbClr val="048284"/>
                </a:solidFill>
                <a:latin typeface="Lucida Sans" pitchFamily="34" charset="0"/>
                <a:hlinkClick r:id="rId14"/>
              </a:endParaRPr>
            </a:p>
          </p:txBody>
        </p:sp>
      </p:grpSp>
      <p:sp>
        <p:nvSpPr>
          <p:cNvPr id="1030" name="Rectangle 15"/>
          <p:cNvSpPr>
            <a:spLocks noGrp="1" noChangeArrowheads="1"/>
          </p:cNvSpPr>
          <p:nvPr>
            <p:ph type="title"/>
          </p:nvPr>
        </p:nvSpPr>
        <p:spPr bwMode="auto">
          <a:xfrm>
            <a:off x="838200" y="152400"/>
            <a:ext cx="8045450"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31" name="Rectangle 16"/>
          <p:cNvSpPr>
            <a:spLocks noGrp="1" noChangeArrowheads="1"/>
          </p:cNvSpPr>
          <p:nvPr>
            <p:ph type="body" idx="1"/>
          </p:nvPr>
        </p:nvSpPr>
        <p:spPr bwMode="auto">
          <a:xfrm>
            <a:off x="838200" y="1295400"/>
            <a:ext cx="8040688"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1032" name="Picture 21" descr="eugridpma-02v0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6200" y="6356350"/>
            <a:ext cx="9906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ransition spd="med"/>
  <p:timing>
    <p:tnLst>
      <p:par>
        <p:cTn id="1" dur="indefinite" restart="never" nodeType="tmRoot"/>
      </p:par>
    </p:tnLst>
  </p:timing>
  <p:hf hdr="0" ftr="0" dt="0"/>
  <p:txStyles>
    <p:titleStyle>
      <a:lvl1pPr algn="l" rtl="0" eaLnBrk="0" fontAlgn="base" hangingPunct="0">
        <a:spcBef>
          <a:spcPct val="0"/>
        </a:spcBef>
        <a:spcAft>
          <a:spcPct val="0"/>
        </a:spcAft>
        <a:defRPr sz="3000" b="1">
          <a:solidFill>
            <a:srgbClr val="000066"/>
          </a:solidFill>
          <a:latin typeface="+mj-lt"/>
          <a:ea typeface="+mj-ea"/>
          <a:cs typeface="+mj-cs"/>
        </a:defRPr>
      </a:lvl1pPr>
      <a:lvl2pPr algn="l" rtl="0" eaLnBrk="0" fontAlgn="base" hangingPunct="0">
        <a:spcBef>
          <a:spcPct val="0"/>
        </a:spcBef>
        <a:spcAft>
          <a:spcPct val="0"/>
        </a:spcAft>
        <a:defRPr sz="3000" b="1">
          <a:solidFill>
            <a:srgbClr val="000066"/>
          </a:solidFill>
          <a:latin typeface="Lucida Sans" pitchFamily="34" charset="0"/>
        </a:defRPr>
      </a:lvl2pPr>
      <a:lvl3pPr algn="l" rtl="0" eaLnBrk="0" fontAlgn="base" hangingPunct="0">
        <a:spcBef>
          <a:spcPct val="0"/>
        </a:spcBef>
        <a:spcAft>
          <a:spcPct val="0"/>
        </a:spcAft>
        <a:defRPr sz="3000" b="1">
          <a:solidFill>
            <a:srgbClr val="000066"/>
          </a:solidFill>
          <a:latin typeface="Lucida Sans" pitchFamily="34" charset="0"/>
        </a:defRPr>
      </a:lvl3pPr>
      <a:lvl4pPr algn="l" rtl="0" eaLnBrk="0" fontAlgn="base" hangingPunct="0">
        <a:spcBef>
          <a:spcPct val="0"/>
        </a:spcBef>
        <a:spcAft>
          <a:spcPct val="0"/>
        </a:spcAft>
        <a:defRPr sz="3000" b="1">
          <a:solidFill>
            <a:srgbClr val="000066"/>
          </a:solidFill>
          <a:latin typeface="Lucida Sans" pitchFamily="34" charset="0"/>
        </a:defRPr>
      </a:lvl4pPr>
      <a:lvl5pPr algn="l" rtl="0" eaLnBrk="0" fontAlgn="base" hangingPunct="0">
        <a:spcBef>
          <a:spcPct val="0"/>
        </a:spcBef>
        <a:spcAft>
          <a:spcPct val="0"/>
        </a:spcAft>
        <a:defRPr sz="3000" b="1">
          <a:solidFill>
            <a:srgbClr val="000066"/>
          </a:solidFill>
          <a:latin typeface="Lucida Sans" pitchFamily="34" charset="0"/>
        </a:defRPr>
      </a:lvl5pPr>
      <a:lvl6pPr marL="457200" algn="l" rtl="0" fontAlgn="base">
        <a:spcBef>
          <a:spcPct val="0"/>
        </a:spcBef>
        <a:spcAft>
          <a:spcPct val="0"/>
        </a:spcAft>
        <a:defRPr sz="3000" b="1">
          <a:solidFill>
            <a:srgbClr val="000066"/>
          </a:solidFill>
          <a:latin typeface="Lucida Sans" pitchFamily="34" charset="0"/>
        </a:defRPr>
      </a:lvl6pPr>
      <a:lvl7pPr marL="914400" algn="l" rtl="0" fontAlgn="base">
        <a:spcBef>
          <a:spcPct val="0"/>
        </a:spcBef>
        <a:spcAft>
          <a:spcPct val="0"/>
        </a:spcAft>
        <a:defRPr sz="3000" b="1">
          <a:solidFill>
            <a:srgbClr val="000066"/>
          </a:solidFill>
          <a:latin typeface="Lucida Sans" pitchFamily="34" charset="0"/>
        </a:defRPr>
      </a:lvl7pPr>
      <a:lvl8pPr marL="1371600" algn="l" rtl="0" fontAlgn="base">
        <a:spcBef>
          <a:spcPct val="0"/>
        </a:spcBef>
        <a:spcAft>
          <a:spcPct val="0"/>
        </a:spcAft>
        <a:defRPr sz="3000" b="1">
          <a:solidFill>
            <a:srgbClr val="000066"/>
          </a:solidFill>
          <a:latin typeface="Lucida Sans" pitchFamily="34" charset="0"/>
        </a:defRPr>
      </a:lvl8pPr>
      <a:lvl9pPr marL="1828800" algn="l" rtl="0" fontAlgn="base">
        <a:spcBef>
          <a:spcPct val="0"/>
        </a:spcBef>
        <a:spcAft>
          <a:spcPct val="0"/>
        </a:spcAft>
        <a:defRPr sz="3000" b="1">
          <a:solidFill>
            <a:srgbClr val="000066"/>
          </a:solidFill>
          <a:latin typeface="Lucida Sans" pitchFamily="34" charset="0"/>
        </a:defRPr>
      </a:lvl9pPr>
    </p:titleStyle>
    <p:bodyStyle>
      <a:lvl1pPr marL="342900" indent="-342900" algn="l" rtl="0" eaLnBrk="0" fontAlgn="base" hangingPunct="0">
        <a:spcBef>
          <a:spcPct val="20000"/>
        </a:spcBef>
        <a:spcAft>
          <a:spcPct val="0"/>
        </a:spcAft>
        <a:buFont typeface="Symbol" pitchFamily="18" charset="2"/>
        <a:buChar char="·"/>
        <a:defRPr sz="2400">
          <a:solidFill>
            <a:srgbClr val="000066"/>
          </a:solidFill>
          <a:latin typeface="+mn-lt"/>
          <a:ea typeface="+mn-ea"/>
          <a:cs typeface="+mn-cs"/>
        </a:defRPr>
      </a:lvl1pPr>
      <a:lvl2pPr marL="742950" indent="-285750" algn="l" rtl="0" eaLnBrk="0" fontAlgn="base" hangingPunct="0">
        <a:spcBef>
          <a:spcPct val="20000"/>
        </a:spcBef>
        <a:spcAft>
          <a:spcPct val="0"/>
        </a:spcAft>
        <a:buClr>
          <a:schemeClr val="bg2"/>
        </a:buClr>
        <a:buFont typeface="Symbol" pitchFamily="18" charset="2"/>
        <a:buChar char="·"/>
        <a:defRPr sz="2000">
          <a:solidFill>
            <a:srgbClr val="000066"/>
          </a:solidFill>
          <a:latin typeface="+mn-lt"/>
        </a:defRPr>
      </a:lvl2pPr>
      <a:lvl3pPr marL="1143000" indent="-228600" algn="l" rtl="0" eaLnBrk="0" fontAlgn="base" hangingPunct="0">
        <a:spcBef>
          <a:spcPct val="20000"/>
        </a:spcBef>
        <a:spcAft>
          <a:spcPct val="0"/>
        </a:spcAft>
        <a:buFont typeface="Symbol" pitchFamily="18" charset="2"/>
        <a:buChar char="·"/>
        <a:defRPr sz="1800">
          <a:solidFill>
            <a:srgbClr val="000066"/>
          </a:solidFill>
          <a:latin typeface="+mn-lt"/>
        </a:defRPr>
      </a:lvl3pPr>
      <a:lvl4pPr marL="1600200" indent="-228600" algn="l" rtl="0" eaLnBrk="0" fontAlgn="base" hangingPunct="0">
        <a:spcBef>
          <a:spcPct val="20000"/>
        </a:spcBef>
        <a:spcAft>
          <a:spcPct val="0"/>
        </a:spcAft>
        <a:buClr>
          <a:schemeClr val="bg2"/>
        </a:buClr>
        <a:buFont typeface="Symbol" pitchFamily="18" charset="2"/>
        <a:buChar char="·"/>
        <a:defRPr sz="1600">
          <a:solidFill>
            <a:srgbClr val="000066"/>
          </a:solidFill>
          <a:latin typeface="+mn-lt"/>
        </a:defRPr>
      </a:lvl4pPr>
      <a:lvl5pPr marL="2057400" indent="-228600" algn="l" rtl="0" eaLnBrk="0" fontAlgn="base" hangingPunct="0">
        <a:spcBef>
          <a:spcPct val="20000"/>
        </a:spcBef>
        <a:spcAft>
          <a:spcPct val="0"/>
        </a:spcAft>
        <a:buFont typeface="Symbol" pitchFamily="18" charset="2"/>
        <a:buChar char="·"/>
        <a:defRPr sz="1600">
          <a:solidFill>
            <a:srgbClr val="000066"/>
          </a:solidFill>
          <a:latin typeface="+mn-lt"/>
        </a:defRPr>
      </a:lvl5pPr>
      <a:lvl6pPr marL="2514600" indent="-228600" algn="l" rtl="0" fontAlgn="base">
        <a:spcBef>
          <a:spcPct val="20000"/>
        </a:spcBef>
        <a:spcAft>
          <a:spcPct val="0"/>
        </a:spcAft>
        <a:buFont typeface="Symbol" pitchFamily="18" charset="2"/>
        <a:buChar char="·"/>
        <a:defRPr sz="1600">
          <a:solidFill>
            <a:srgbClr val="000066"/>
          </a:solidFill>
          <a:latin typeface="+mn-lt"/>
        </a:defRPr>
      </a:lvl6pPr>
      <a:lvl7pPr marL="2971800" indent="-228600" algn="l" rtl="0" fontAlgn="base">
        <a:spcBef>
          <a:spcPct val="20000"/>
        </a:spcBef>
        <a:spcAft>
          <a:spcPct val="0"/>
        </a:spcAft>
        <a:buFont typeface="Symbol" pitchFamily="18" charset="2"/>
        <a:buChar char="·"/>
        <a:defRPr sz="1600">
          <a:solidFill>
            <a:srgbClr val="000066"/>
          </a:solidFill>
          <a:latin typeface="+mn-lt"/>
        </a:defRPr>
      </a:lvl7pPr>
      <a:lvl8pPr marL="3429000" indent="-228600" algn="l" rtl="0" fontAlgn="base">
        <a:spcBef>
          <a:spcPct val="20000"/>
        </a:spcBef>
        <a:spcAft>
          <a:spcPct val="0"/>
        </a:spcAft>
        <a:buFont typeface="Symbol" pitchFamily="18" charset="2"/>
        <a:buChar char="·"/>
        <a:defRPr sz="1600">
          <a:solidFill>
            <a:srgbClr val="000066"/>
          </a:solidFill>
          <a:latin typeface="+mn-lt"/>
        </a:defRPr>
      </a:lvl8pPr>
      <a:lvl9pPr marL="3886200" indent="-228600" algn="l" rtl="0" fontAlgn="base">
        <a:spcBef>
          <a:spcPct val="20000"/>
        </a:spcBef>
        <a:spcAft>
          <a:spcPct val="0"/>
        </a:spcAft>
        <a:buFont typeface="Symbol" pitchFamily="18" charset="2"/>
        <a:buChar char="·"/>
        <a:defRPr sz="1600">
          <a:solidFill>
            <a:srgbClr val="00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0" y="6308725"/>
            <a:ext cx="9144000" cy="549275"/>
          </a:xfrm>
          <a:prstGeom prst="rect">
            <a:avLst/>
          </a:prstGeom>
          <a:solidFill>
            <a:srgbClr val="0067B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algn="ctr" eaLnBrk="0" fontAlgn="base" hangingPunct="0">
              <a:spcBef>
                <a:spcPct val="0"/>
              </a:spcBef>
              <a:spcAft>
                <a:spcPct val="0"/>
              </a:spcAft>
              <a:defRPr sz="2000">
                <a:solidFill>
                  <a:schemeClr val="tx1"/>
                </a:solidFill>
                <a:latin typeface="Verdana" pitchFamily="34" charset="0"/>
              </a:defRPr>
            </a:lvl6pPr>
            <a:lvl7pPr marL="2971800" indent="-228600" algn="ctr" eaLnBrk="0" fontAlgn="base" hangingPunct="0">
              <a:spcBef>
                <a:spcPct val="0"/>
              </a:spcBef>
              <a:spcAft>
                <a:spcPct val="0"/>
              </a:spcAft>
              <a:defRPr sz="2000">
                <a:solidFill>
                  <a:schemeClr val="tx1"/>
                </a:solidFill>
                <a:latin typeface="Verdana" pitchFamily="34" charset="0"/>
              </a:defRPr>
            </a:lvl7pPr>
            <a:lvl8pPr marL="3429000" indent="-228600" algn="ctr" eaLnBrk="0" fontAlgn="base" hangingPunct="0">
              <a:spcBef>
                <a:spcPct val="0"/>
              </a:spcBef>
              <a:spcAft>
                <a:spcPct val="0"/>
              </a:spcAft>
              <a:defRPr sz="2000">
                <a:solidFill>
                  <a:schemeClr val="tx1"/>
                </a:solidFill>
                <a:latin typeface="Verdana" pitchFamily="34" charset="0"/>
              </a:defRPr>
            </a:lvl8pPr>
            <a:lvl9pPr marL="3886200" indent="-228600" algn="ctr" eaLnBrk="0" fontAlgn="base" hangingPunct="0">
              <a:spcBef>
                <a:spcPct val="0"/>
              </a:spcBef>
              <a:spcAft>
                <a:spcPct val="0"/>
              </a:spcAft>
              <a:defRPr sz="2000">
                <a:solidFill>
                  <a:schemeClr val="tx1"/>
                </a:solidFill>
                <a:latin typeface="Verdana" pitchFamily="34" charset="0"/>
              </a:defRPr>
            </a:lvl9pPr>
          </a:lstStyle>
          <a:p>
            <a:pPr algn="l" eaLnBrk="1" hangingPunct="1">
              <a:defRPr/>
            </a:pPr>
            <a:endParaRPr lang="en-GB" sz="1800" smtClean="0">
              <a:solidFill>
                <a:srgbClr val="000000"/>
              </a:solidFill>
              <a:latin typeface="Calibri" pitchFamily="34" charset="0"/>
              <a:cs typeface="Arial" charset="0"/>
            </a:endParaRPr>
          </a:p>
        </p:txBody>
      </p:sp>
      <p:grpSp>
        <p:nvGrpSpPr>
          <p:cNvPr id="2051" name="Group 12"/>
          <p:cNvGrpSpPr>
            <a:grpSpLocks/>
          </p:cNvGrpSpPr>
          <p:nvPr/>
        </p:nvGrpSpPr>
        <p:grpSpPr bwMode="auto">
          <a:xfrm>
            <a:off x="0" y="0"/>
            <a:ext cx="9144000" cy="1044575"/>
            <a:chOff x="-1" y="0"/>
            <a:chExt cx="9144001" cy="1044575"/>
          </a:xfrm>
        </p:grpSpPr>
        <p:sp>
          <p:nvSpPr>
            <p:cNvPr id="2059" name="Rectangle 4"/>
            <p:cNvSpPr>
              <a:spLocks noChangeArrowheads="1"/>
            </p:cNvSpPr>
            <p:nvPr/>
          </p:nvSpPr>
          <p:spPr bwMode="auto">
            <a:xfrm>
              <a:off x="-1" y="0"/>
              <a:ext cx="9144001" cy="1044575"/>
            </a:xfrm>
            <a:prstGeom prst="rect">
              <a:avLst/>
            </a:prstGeom>
            <a:solidFill>
              <a:srgbClr val="0067B1"/>
            </a:solidFill>
            <a:ln w="9360">
              <a:solidFill>
                <a:srgbClr val="0067B1"/>
              </a:solidFill>
              <a:round/>
              <a:headEnd/>
              <a:tailEnd/>
            </a:ln>
          </p:spPr>
          <p:txBody>
            <a:bodyPr wrap="none" anchor="ctr"/>
            <a:lstStyle/>
            <a:p>
              <a:pPr algn="l"/>
              <a:endParaRPr lang="en-GB" sz="1800">
                <a:solidFill>
                  <a:srgbClr val="000000"/>
                </a:solidFill>
                <a:latin typeface="Calibri" pitchFamily="34" charset="0"/>
                <a:cs typeface="Arial" charset="0"/>
              </a:endParaRPr>
            </a:p>
          </p:txBody>
        </p:sp>
        <p:pic>
          <p:nvPicPr>
            <p:cNvPr id="206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73513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61" name="Rectangle 6"/>
            <p:cNvSpPr>
              <a:spLocks noChangeArrowheads="1"/>
            </p:cNvSpPr>
            <p:nvPr/>
          </p:nvSpPr>
          <p:spPr bwMode="auto">
            <a:xfrm>
              <a:off x="1619249" y="0"/>
              <a:ext cx="1800225" cy="979488"/>
            </a:xfrm>
            <a:prstGeom prst="rect">
              <a:avLst/>
            </a:prstGeom>
            <a:solidFill>
              <a:srgbClr val="FFFFFF"/>
            </a:solidFill>
            <a:ln w="9360">
              <a:solidFill>
                <a:srgbClr val="FFFFFF"/>
              </a:solidFill>
              <a:round/>
              <a:headEnd/>
              <a:tailEnd/>
            </a:ln>
          </p:spPr>
          <p:txBody>
            <a:bodyPr wrap="none" anchor="ctr"/>
            <a:lstStyle/>
            <a:p>
              <a:pPr algn="l"/>
              <a:endParaRPr lang="en-GB" sz="1800">
                <a:solidFill>
                  <a:srgbClr val="000000"/>
                </a:solidFill>
                <a:latin typeface="Calibri" pitchFamily="34" charset="0"/>
                <a:cs typeface="Arial" charset="0"/>
              </a:endParaRPr>
            </a:p>
          </p:txBody>
        </p:sp>
        <p:sp>
          <p:nvSpPr>
            <p:cNvPr id="2062" name="Freeform 7"/>
            <p:cNvSpPr>
              <a:spLocks noChangeArrowheads="1"/>
            </p:cNvSpPr>
            <p:nvPr/>
          </p:nvSpPr>
          <p:spPr bwMode="auto">
            <a:xfrm>
              <a:off x="1619249" y="0"/>
              <a:ext cx="1800225" cy="979488"/>
            </a:xfrm>
            <a:custGeom>
              <a:avLst/>
              <a:gdLst>
                <a:gd name="T0" fmla="*/ 2147483647 w 5001"/>
                <a:gd name="T1" fmla="*/ 0 h 2721"/>
                <a:gd name="T2" fmla="*/ 2147483647 w 5001"/>
                <a:gd name="T3" fmla="*/ 2147483647 h 2721"/>
                <a:gd name="T4" fmla="*/ 0 w 5001"/>
                <a:gd name="T5" fmla="*/ 2147483647 h 2721"/>
                <a:gd name="T6" fmla="*/ 2147483647 w 5001"/>
                <a:gd name="T7" fmla="*/ 0 h 2721"/>
                <a:gd name="T8" fmla="*/ 2147483647 w 5001"/>
                <a:gd name="T9" fmla="*/ 0 h 2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01" h="2721">
                  <a:moveTo>
                    <a:pt x="5000" y="0"/>
                  </a:moveTo>
                  <a:lnTo>
                    <a:pt x="5000" y="2720"/>
                  </a:lnTo>
                  <a:lnTo>
                    <a:pt x="0" y="2720"/>
                  </a:lnTo>
                  <a:cubicBezTo>
                    <a:pt x="2000" y="2720"/>
                    <a:pt x="0" y="0"/>
                    <a:pt x="2000" y="0"/>
                  </a:cubicBezTo>
                  <a:cubicBezTo>
                    <a:pt x="2667" y="0"/>
                    <a:pt x="4333" y="0"/>
                    <a:pt x="5000" y="0"/>
                  </a:cubicBezTo>
                </a:path>
              </a:pathLst>
            </a:custGeom>
            <a:solidFill>
              <a:srgbClr val="0067B1"/>
            </a:solidFill>
            <a:ln w="9360">
              <a:solidFill>
                <a:srgbClr val="0067B1"/>
              </a:solidFill>
              <a:round/>
              <a:headEnd/>
              <a:tailEnd/>
            </a:ln>
          </p:spPr>
          <p:txBody>
            <a:bodyPr wrap="none" anchor="ctr"/>
            <a:lstStyle/>
            <a:p>
              <a:endParaRPr lang="en-GB"/>
            </a:p>
          </p:txBody>
        </p:sp>
      </p:grpSp>
      <p:sp>
        <p:nvSpPr>
          <p:cNvPr id="2052" name="Title Placeholder 1"/>
          <p:cNvSpPr>
            <a:spLocks noGrp="1"/>
          </p:cNvSpPr>
          <p:nvPr>
            <p:ph type="title"/>
          </p:nvPr>
        </p:nvSpPr>
        <p:spPr bwMode="auto">
          <a:xfrm>
            <a:off x="2124075" y="115888"/>
            <a:ext cx="6840538"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3" name="Text Placeholder 2"/>
          <p:cNvSpPr>
            <a:spLocks noGrp="1"/>
          </p:cNvSpPr>
          <p:nvPr>
            <p:ph type="body" idx="1"/>
          </p:nvPr>
        </p:nvSpPr>
        <p:spPr bwMode="auto">
          <a:xfrm>
            <a:off x="611188" y="1600200"/>
            <a:ext cx="807561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Date Placeholder 3"/>
          <p:cNvSpPr>
            <a:spLocks noGrp="1"/>
          </p:cNvSpPr>
          <p:nvPr>
            <p:ph type="dt" sz="half" idx="2"/>
          </p:nvPr>
        </p:nvSpPr>
        <p:spPr>
          <a:xfrm>
            <a:off x="61913" y="6376988"/>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solidFill>
                <a:latin typeface="Arial" pitchFamily="34" charset="0"/>
                <a:cs typeface="Arial" pitchFamily="34" charset="0"/>
              </a:defRPr>
            </a:lvl1pPr>
          </a:lstStyle>
          <a:p>
            <a:pPr>
              <a:defRPr/>
            </a:pPr>
            <a:endParaRPr lang="en-GB"/>
          </a:p>
        </p:txBody>
      </p:sp>
      <p:sp>
        <p:nvSpPr>
          <p:cNvPr id="5" name="Footer Placeholder 4"/>
          <p:cNvSpPr>
            <a:spLocks noGrp="1"/>
          </p:cNvSpPr>
          <p:nvPr>
            <p:ph type="ftr" sz="quarter" idx="3"/>
          </p:nvPr>
        </p:nvSpPr>
        <p:spPr>
          <a:xfrm>
            <a:off x="3124200" y="6524625"/>
            <a:ext cx="2895600" cy="33337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4"/>
          </p:nvPr>
        </p:nvSpPr>
        <p:spPr>
          <a:xfrm>
            <a:off x="7019925"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solidFill>
                <a:latin typeface="Arial" pitchFamily="34" charset="0"/>
                <a:cs typeface="Arial" pitchFamily="34" charset="0"/>
              </a:defRPr>
            </a:lvl1pPr>
          </a:lstStyle>
          <a:p>
            <a:pPr>
              <a:defRPr/>
            </a:pPr>
            <a:fld id="{457D2746-BE99-45BA-A208-0B59F52183D1}" type="slidenum">
              <a:rPr lang="en-GB"/>
              <a:pPr>
                <a:defRPr/>
              </a:pPr>
              <a:t>‹#›</a:t>
            </a:fld>
            <a:endParaRPr lang="en-GB"/>
          </a:p>
        </p:txBody>
      </p:sp>
      <p:sp>
        <p:nvSpPr>
          <p:cNvPr id="2057" name="Rectangle 17"/>
          <p:cNvSpPr>
            <a:spLocks noChangeArrowheads="1"/>
          </p:cNvSpPr>
          <p:nvPr/>
        </p:nvSpPr>
        <p:spPr bwMode="auto">
          <a:xfrm>
            <a:off x="7667625" y="6586538"/>
            <a:ext cx="1447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FFFF"/>
                </a:solidFill>
                <a:latin typeface="Arial" charset="0"/>
                <a:ea typeface="SimSun" pitchFamily="2" charset="-122"/>
                <a:cs typeface="Arial" charset="0"/>
              </a:rPr>
              <a:t>www.egi.eu</a:t>
            </a:r>
          </a:p>
        </p:txBody>
      </p:sp>
      <p:sp>
        <p:nvSpPr>
          <p:cNvPr id="2058" name="Rectangle 18"/>
          <p:cNvSpPr>
            <a:spLocks noChangeArrowheads="1"/>
          </p:cNvSpPr>
          <p:nvPr/>
        </p:nvSpPr>
        <p:spPr bwMode="auto">
          <a:xfrm>
            <a:off x="53975" y="6605588"/>
            <a:ext cx="22860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p>
            <a:pPr algn="l">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a:solidFill>
                  <a:srgbClr val="FFFFFF"/>
                </a:solidFill>
                <a:latin typeface="Arial" charset="0"/>
                <a:ea typeface="SimSun" pitchFamily="2" charset="-122"/>
                <a:cs typeface="Arial" charset="0"/>
              </a:rPr>
              <a:t>EGI-InSPIRE RI-261323</a:t>
            </a:r>
          </a:p>
        </p:txBody>
      </p:sp>
    </p:spTree>
  </p:cSld>
  <p:clrMap bg1="lt1" tx1="dk1" bg2="lt2" tx2="dk2" accent1="accent1" accent2="accent2" accent3="accent3" accent4="accent4" accent5="accent5" accent6="accent6" hlink="hlink" folHlink="folHlink"/>
  <p:sldLayoutIdLst>
    <p:sldLayoutId id="2147484440" r:id="rId1"/>
    <p:sldLayoutId id="2147484428" r:id="rId2"/>
    <p:sldLayoutId id="2147484441" r:id="rId3"/>
  </p:sldLayoutIdLst>
  <p:hf hdr="0" ftr="0" dt="0"/>
  <p:txStyles>
    <p:titleStyle>
      <a:lvl1pPr algn="ctr" rtl="0" eaLnBrk="0" fontAlgn="base" hangingPunct="0">
        <a:spcBef>
          <a:spcPct val="0"/>
        </a:spcBef>
        <a:spcAft>
          <a:spcPct val="0"/>
        </a:spcAft>
        <a:defRPr sz="4400" kern="1200">
          <a:solidFill>
            <a:schemeClr val="bg1"/>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bg1"/>
          </a:solidFill>
          <a:latin typeface="Arial" pitchFamily="34" charset="0"/>
          <a:cs typeface="Arial" pitchFamily="34" charset="0"/>
        </a:defRPr>
      </a:lvl2pPr>
      <a:lvl3pPr algn="ctr" rtl="0" eaLnBrk="0" fontAlgn="base" hangingPunct="0">
        <a:spcBef>
          <a:spcPct val="0"/>
        </a:spcBef>
        <a:spcAft>
          <a:spcPct val="0"/>
        </a:spcAft>
        <a:defRPr sz="4400">
          <a:solidFill>
            <a:schemeClr val="bg1"/>
          </a:solidFill>
          <a:latin typeface="Arial" pitchFamily="34" charset="0"/>
          <a:cs typeface="Arial" pitchFamily="34" charset="0"/>
        </a:defRPr>
      </a:lvl3pPr>
      <a:lvl4pPr algn="ctr" rtl="0" eaLnBrk="0" fontAlgn="base" hangingPunct="0">
        <a:spcBef>
          <a:spcPct val="0"/>
        </a:spcBef>
        <a:spcAft>
          <a:spcPct val="0"/>
        </a:spcAft>
        <a:defRPr sz="4400">
          <a:solidFill>
            <a:schemeClr val="bg1"/>
          </a:solidFill>
          <a:latin typeface="Arial" pitchFamily="34" charset="0"/>
          <a:cs typeface="Arial" pitchFamily="34" charset="0"/>
        </a:defRPr>
      </a:lvl4pPr>
      <a:lvl5pPr algn="ctr" rtl="0" eaLnBrk="0" fontAlgn="base" hangingPunct="0">
        <a:spcBef>
          <a:spcPct val="0"/>
        </a:spcBef>
        <a:spcAft>
          <a:spcPct val="0"/>
        </a:spcAft>
        <a:defRPr sz="4400">
          <a:solidFill>
            <a:schemeClr val="bg1"/>
          </a:solidFill>
          <a:latin typeface="Arial" pitchFamily="34" charset="0"/>
          <a:cs typeface="Arial" pitchFamily="34" charset="0"/>
        </a:defRPr>
      </a:lvl5pPr>
      <a:lvl6pPr marL="457200" algn="ctr" rtl="0" eaLnBrk="1" fontAlgn="base" hangingPunct="1">
        <a:spcBef>
          <a:spcPct val="0"/>
        </a:spcBef>
        <a:spcAft>
          <a:spcPct val="0"/>
        </a:spcAft>
        <a:defRPr sz="4400">
          <a:solidFill>
            <a:schemeClr val="bg1"/>
          </a:solidFill>
          <a:latin typeface="Arial" pitchFamily="34" charset="0"/>
          <a:cs typeface="Arial" pitchFamily="34" charset="0"/>
        </a:defRPr>
      </a:lvl6pPr>
      <a:lvl7pPr marL="914400" algn="ctr" rtl="0" eaLnBrk="1" fontAlgn="base" hangingPunct="1">
        <a:spcBef>
          <a:spcPct val="0"/>
        </a:spcBef>
        <a:spcAft>
          <a:spcPct val="0"/>
        </a:spcAft>
        <a:defRPr sz="4400">
          <a:solidFill>
            <a:schemeClr val="bg1"/>
          </a:solidFill>
          <a:latin typeface="Arial" pitchFamily="34" charset="0"/>
          <a:cs typeface="Arial" pitchFamily="34" charset="0"/>
        </a:defRPr>
      </a:lvl7pPr>
      <a:lvl8pPr marL="1371600" algn="ctr" rtl="0" eaLnBrk="1" fontAlgn="base" hangingPunct="1">
        <a:spcBef>
          <a:spcPct val="0"/>
        </a:spcBef>
        <a:spcAft>
          <a:spcPct val="0"/>
        </a:spcAft>
        <a:defRPr sz="4400">
          <a:solidFill>
            <a:schemeClr val="bg1"/>
          </a:solidFill>
          <a:latin typeface="Arial" pitchFamily="34" charset="0"/>
          <a:cs typeface="Arial" pitchFamily="34" charset="0"/>
        </a:defRPr>
      </a:lvl8pPr>
      <a:lvl9pPr marL="1828800" algn="ctr" rtl="0" eaLnBrk="1" fontAlgn="base" hangingPunct="1">
        <a:spcBef>
          <a:spcPct val="0"/>
        </a:spcBef>
        <a:spcAft>
          <a:spcPct val="0"/>
        </a:spcAft>
        <a:defRPr sz="4400">
          <a:solidFill>
            <a:schemeClr val="bg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23838" y="3497263"/>
            <a:ext cx="8623300" cy="3128962"/>
          </a:xfrm>
        </p:spPr>
        <p:txBody>
          <a:bodyPr/>
          <a:lstStyle/>
          <a:p>
            <a:pPr eaLnBrk="1" hangingPunct="1"/>
            <a:r>
              <a:rPr lang="en-US" dirty="0" smtClean="0">
                <a:solidFill>
                  <a:srgbClr val="990000"/>
                </a:solidFill>
              </a:rPr>
              <a:t>EUGridPMA </a:t>
            </a:r>
            <a:br>
              <a:rPr lang="en-US" dirty="0" smtClean="0">
                <a:solidFill>
                  <a:srgbClr val="990000"/>
                </a:solidFill>
              </a:rPr>
            </a:br>
            <a:r>
              <a:rPr lang="en-US" dirty="0" smtClean="0">
                <a:solidFill>
                  <a:srgbClr val="990000"/>
                </a:solidFill>
              </a:rPr>
              <a:t>Status and Current Trends</a:t>
            </a:r>
            <a:br>
              <a:rPr lang="en-US" dirty="0" smtClean="0">
                <a:solidFill>
                  <a:srgbClr val="990000"/>
                </a:solidFill>
              </a:rPr>
            </a:br>
            <a:r>
              <a:rPr lang="en-US" sz="3200" i="1" dirty="0" smtClean="0">
                <a:solidFill>
                  <a:srgbClr val="990000"/>
                </a:solidFill>
              </a:rPr>
              <a:t>and some IGTF topics</a:t>
            </a:r>
            <a:r>
              <a:rPr lang="en-US" dirty="0" smtClean="0"/>
              <a:t/>
            </a:r>
            <a:br>
              <a:rPr lang="en-US" dirty="0" smtClean="0"/>
            </a:br>
            <a:r>
              <a:rPr lang="en-US" sz="1000" smtClean="0"/>
              <a:t/>
            </a:r>
            <a:br>
              <a:rPr lang="en-US" sz="1000" smtClean="0"/>
            </a:br>
            <a:r>
              <a:rPr lang="en-US" sz="2000" smtClean="0"/>
              <a:t>March </a:t>
            </a:r>
            <a:r>
              <a:rPr lang="en-US" sz="2000" dirty="0" smtClean="0"/>
              <a:t>2015</a:t>
            </a:r>
            <a:br>
              <a:rPr lang="en-US" sz="2000" dirty="0" smtClean="0"/>
            </a:br>
            <a:r>
              <a:rPr lang="en-US" sz="2000" dirty="0" smtClean="0"/>
              <a:t>Taipei, TW</a:t>
            </a:r>
            <a:br>
              <a:rPr lang="en-US" sz="2000" dirty="0" smtClean="0"/>
            </a:br>
            <a:r>
              <a:rPr lang="en-US" sz="2000" dirty="0" smtClean="0"/>
              <a:t/>
            </a:r>
            <a:br>
              <a:rPr lang="en-US" sz="2000" dirty="0" smtClean="0"/>
            </a:br>
            <a:r>
              <a:rPr lang="en-US" sz="2000" b="0" i="1" dirty="0" smtClean="0"/>
              <a:t>David </a:t>
            </a:r>
            <a:r>
              <a:rPr lang="en-US" sz="2000" b="0" i="1" dirty="0" err="1" smtClean="0"/>
              <a:t>Groep</a:t>
            </a:r>
            <a:r>
              <a:rPr lang="en-US" sz="2000" b="0" i="1" dirty="0" smtClean="0"/>
              <a:t>, Nikhef &amp; EUGridPMA</a:t>
            </a:r>
            <a:endParaRPr lang="en-GB" sz="1800" b="0" i="1" dirty="0" smtClean="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GEANT TCS Trusted Certificate Service</a:t>
            </a:r>
            <a:endParaRPr lang="en-US" dirty="0"/>
          </a:p>
        </p:txBody>
      </p:sp>
      <p:sp>
        <p:nvSpPr>
          <p:cNvPr id="4" name="Text Placeholder 3"/>
          <p:cNvSpPr>
            <a:spLocks noGrp="1"/>
          </p:cNvSpPr>
          <p:nvPr>
            <p:ph type="body" idx="1"/>
          </p:nvPr>
        </p:nvSpPr>
        <p:spPr/>
        <p:txBody>
          <a:bodyPr/>
          <a:lstStyle/>
          <a:p>
            <a:endParaRPr lang="en-US" dirty="0"/>
          </a:p>
        </p:txBody>
      </p:sp>
      <p:pic>
        <p:nvPicPr>
          <p:cNvPr id="46082" name="Picture 2" descr="H:\Home\davidg\Projects-misc\Terena\Geant-logo-new.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381" y="2919555"/>
            <a:ext cx="1757478" cy="1030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64610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long (but rather successful) road</a:t>
            </a:r>
            <a:endParaRPr lang="en-US" dirty="0"/>
          </a:p>
        </p:txBody>
      </p:sp>
      <p:grpSp>
        <p:nvGrpSpPr>
          <p:cNvPr id="10" name="Diagram group"/>
          <p:cNvGrpSpPr/>
          <p:nvPr/>
        </p:nvGrpSpPr>
        <p:grpSpPr>
          <a:xfrm>
            <a:off x="204888" y="4703165"/>
            <a:ext cx="8559537" cy="349368"/>
            <a:chOff x="4707" y="2282951"/>
            <a:chExt cx="8559537" cy="349368"/>
          </a:xfrm>
          <a:scene3d>
            <a:camera prst="isometricOffAxis2Left" zoom="95000"/>
            <a:lightRig rig="flat" dir="t"/>
          </a:scene3d>
        </p:grpSpPr>
        <p:grpSp>
          <p:nvGrpSpPr>
            <p:cNvPr id="11" name="Group 10"/>
            <p:cNvGrpSpPr/>
            <p:nvPr/>
          </p:nvGrpSpPr>
          <p:grpSpPr>
            <a:xfrm>
              <a:off x="4707" y="2282951"/>
              <a:ext cx="873422" cy="349368"/>
              <a:chOff x="4707" y="2282951"/>
              <a:chExt cx="873422" cy="349368"/>
            </a:xfrm>
          </p:grpSpPr>
          <p:sp>
            <p:nvSpPr>
              <p:cNvPr id="45" name="Pentagon 44"/>
              <p:cNvSpPr/>
              <p:nvPr/>
            </p:nvSpPr>
            <p:spPr>
              <a:xfrm>
                <a:off x="4707" y="2282951"/>
                <a:ext cx="873422" cy="349368"/>
              </a:xfrm>
              <a:prstGeom prst="homePlate">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6" name="Pentagon 4"/>
              <p:cNvSpPr/>
              <p:nvPr/>
            </p:nvSpPr>
            <p:spPr>
              <a:xfrm>
                <a:off x="4707" y="2282951"/>
                <a:ext cx="786080"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9342"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2004</a:t>
                </a:r>
                <a:endParaRPr lang="en-US" sz="1050" kern="1200" dirty="0"/>
              </a:p>
            </p:txBody>
          </p:sp>
        </p:grpSp>
        <p:grpSp>
          <p:nvGrpSpPr>
            <p:cNvPr id="12" name="Group 11"/>
            <p:cNvGrpSpPr/>
            <p:nvPr/>
          </p:nvGrpSpPr>
          <p:grpSpPr>
            <a:xfrm>
              <a:off x="703444" y="2282951"/>
              <a:ext cx="873422" cy="349368"/>
              <a:chOff x="703444" y="2282951"/>
              <a:chExt cx="873422" cy="349368"/>
            </a:xfrm>
          </p:grpSpPr>
          <p:sp>
            <p:nvSpPr>
              <p:cNvPr id="43" name="Chevron 42"/>
              <p:cNvSpPr/>
              <p:nvPr/>
            </p:nvSpPr>
            <p:spPr>
              <a:xfrm>
                <a:off x="70344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
                  <a:satOff val="1018"/>
                  <a:lumOff val="-4884"/>
                  <a:alphaOff val="0"/>
                </a:schemeClr>
              </a:fillRef>
              <a:effectRef idx="0">
                <a:schemeClr val="accent5">
                  <a:hueOff val="296093"/>
                  <a:satOff val="1018"/>
                  <a:lumOff val="-4884"/>
                  <a:alphaOff val="0"/>
                </a:schemeClr>
              </a:effectRef>
              <a:fontRef idx="minor">
                <a:schemeClr val="lt1"/>
              </a:fontRef>
            </p:style>
          </p:sp>
          <p:sp>
            <p:nvSpPr>
              <p:cNvPr id="44" name="Chevron 6"/>
              <p:cNvSpPr/>
              <p:nvPr/>
            </p:nvSpPr>
            <p:spPr>
              <a:xfrm>
                <a:off x="87812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2005</a:t>
                </a:r>
                <a:endParaRPr lang="en-US" sz="1050" kern="1200" dirty="0"/>
              </a:p>
            </p:txBody>
          </p:sp>
        </p:grpSp>
        <p:grpSp>
          <p:nvGrpSpPr>
            <p:cNvPr id="13" name="Group 12"/>
            <p:cNvGrpSpPr/>
            <p:nvPr/>
          </p:nvGrpSpPr>
          <p:grpSpPr>
            <a:xfrm>
              <a:off x="1402182" y="2282951"/>
              <a:ext cx="873422" cy="349368"/>
              <a:chOff x="1402182" y="2282951"/>
              <a:chExt cx="873422" cy="349368"/>
            </a:xfrm>
          </p:grpSpPr>
          <p:sp>
            <p:nvSpPr>
              <p:cNvPr id="41" name="Chevron 40"/>
              <p:cNvSpPr/>
              <p:nvPr/>
            </p:nvSpPr>
            <p:spPr>
              <a:xfrm>
                <a:off x="140218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592187"/>
                  <a:satOff val="2036"/>
                  <a:lumOff val="-9768"/>
                  <a:alphaOff val="0"/>
                </a:schemeClr>
              </a:fillRef>
              <a:effectRef idx="0">
                <a:schemeClr val="accent5">
                  <a:hueOff val="592187"/>
                  <a:satOff val="2036"/>
                  <a:lumOff val="-9768"/>
                  <a:alphaOff val="0"/>
                </a:schemeClr>
              </a:effectRef>
              <a:fontRef idx="minor">
                <a:schemeClr val="lt1"/>
              </a:fontRef>
            </p:style>
          </p:sp>
          <p:sp>
            <p:nvSpPr>
              <p:cNvPr id="42" name="Chevron 8"/>
              <p:cNvSpPr/>
              <p:nvPr/>
            </p:nvSpPr>
            <p:spPr>
              <a:xfrm>
                <a:off x="157686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2006</a:t>
                </a:r>
                <a:endParaRPr lang="en-US" sz="1050" kern="1200" dirty="0"/>
              </a:p>
            </p:txBody>
          </p:sp>
        </p:grpSp>
        <p:grpSp>
          <p:nvGrpSpPr>
            <p:cNvPr id="14" name="Group 13"/>
            <p:cNvGrpSpPr/>
            <p:nvPr/>
          </p:nvGrpSpPr>
          <p:grpSpPr>
            <a:xfrm>
              <a:off x="2100920" y="2282951"/>
              <a:ext cx="873422" cy="349368"/>
              <a:chOff x="2100920" y="2282951"/>
              <a:chExt cx="873422" cy="349368"/>
            </a:xfrm>
          </p:grpSpPr>
          <p:sp>
            <p:nvSpPr>
              <p:cNvPr id="39" name="Chevron 38"/>
              <p:cNvSpPr/>
              <p:nvPr/>
            </p:nvSpPr>
            <p:spPr>
              <a:xfrm>
                <a:off x="2100920"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888280"/>
                  <a:satOff val="3053"/>
                  <a:lumOff val="-14653"/>
                  <a:alphaOff val="0"/>
                </a:schemeClr>
              </a:fillRef>
              <a:effectRef idx="0">
                <a:schemeClr val="accent5">
                  <a:hueOff val="888280"/>
                  <a:satOff val="3053"/>
                  <a:lumOff val="-14653"/>
                  <a:alphaOff val="0"/>
                </a:schemeClr>
              </a:effectRef>
              <a:fontRef idx="minor">
                <a:schemeClr val="lt1"/>
              </a:fontRef>
            </p:style>
          </p:sp>
          <p:sp>
            <p:nvSpPr>
              <p:cNvPr id="40" name="Chevron 10"/>
              <p:cNvSpPr/>
              <p:nvPr/>
            </p:nvSpPr>
            <p:spPr>
              <a:xfrm>
                <a:off x="2275604"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2007</a:t>
                </a:r>
                <a:endParaRPr lang="en-US" sz="1050" kern="1200" dirty="0"/>
              </a:p>
            </p:txBody>
          </p:sp>
        </p:grpSp>
        <p:grpSp>
          <p:nvGrpSpPr>
            <p:cNvPr id="15" name="Group 14"/>
            <p:cNvGrpSpPr/>
            <p:nvPr/>
          </p:nvGrpSpPr>
          <p:grpSpPr>
            <a:xfrm>
              <a:off x="2799658" y="2282951"/>
              <a:ext cx="873422" cy="349368"/>
              <a:chOff x="2799658" y="2282951"/>
              <a:chExt cx="873422" cy="349368"/>
            </a:xfrm>
          </p:grpSpPr>
          <p:sp>
            <p:nvSpPr>
              <p:cNvPr id="37" name="Chevron 36"/>
              <p:cNvSpPr/>
              <p:nvPr/>
            </p:nvSpPr>
            <p:spPr>
              <a:xfrm>
                <a:off x="2799658"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184373"/>
                  <a:satOff val="4071"/>
                  <a:lumOff val="-19537"/>
                  <a:alphaOff val="0"/>
                </a:schemeClr>
              </a:fillRef>
              <a:effectRef idx="0">
                <a:schemeClr val="accent5">
                  <a:hueOff val="1184373"/>
                  <a:satOff val="4071"/>
                  <a:lumOff val="-19537"/>
                  <a:alphaOff val="0"/>
                </a:schemeClr>
              </a:effectRef>
              <a:fontRef idx="minor">
                <a:schemeClr val="lt1"/>
              </a:fontRef>
            </p:style>
          </p:sp>
          <p:sp>
            <p:nvSpPr>
              <p:cNvPr id="38" name="Chevron 12"/>
              <p:cNvSpPr/>
              <p:nvPr/>
            </p:nvSpPr>
            <p:spPr>
              <a:xfrm>
                <a:off x="2974342"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2008</a:t>
                </a:r>
                <a:endParaRPr lang="en-US" sz="1050" kern="1200" dirty="0"/>
              </a:p>
            </p:txBody>
          </p:sp>
        </p:grpSp>
        <p:grpSp>
          <p:nvGrpSpPr>
            <p:cNvPr id="16" name="Group 15"/>
            <p:cNvGrpSpPr/>
            <p:nvPr/>
          </p:nvGrpSpPr>
          <p:grpSpPr>
            <a:xfrm>
              <a:off x="3498395" y="2282951"/>
              <a:ext cx="873422" cy="349368"/>
              <a:chOff x="3498395" y="2282951"/>
              <a:chExt cx="873422" cy="349368"/>
            </a:xfrm>
          </p:grpSpPr>
          <p:sp>
            <p:nvSpPr>
              <p:cNvPr id="35" name="Chevron 34"/>
              <p:cNvSpPr/>
              <p:nvPr/>
            </p:nvSpPr>
            <p:spPr>
              <a:xfrm>
                <a:off x="3498395"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480466"/>
                  <a:satOff val="5089"/>
                  <a:lumOff val="-24421"/>
                  <a:alphaOff val="0"/>
                </a:schemeClr>
              </a:fillRef>
              <a:effectRef idx="0">
                <a:schemeClr val="accent5">
                  <a:hueOff val="1480466"/>
                  <a:satOff val="5089"/>
                  <a:lumOff val="-24421"/>
                  <a:alphaOff val="0"/>
                </a:schemeClr>
              </a:effectRef>
              <a:fontRef idx="minor">
                <a:schemeClr val="lt1"/>
              </a:fontRef>
            </p:style>
          </p:sp>
          <p:sp>
            <p:nvSpPr>
              <p:cNvPr id="36" name="Chevron 14"/>
              <p:cNvSpPr/>
              <p:nvPr/>
            </p:nvSpPr>
            <p:spPr>
              <a:xfrm>
                <a:off x="3673079"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2009</a:t>
                </a:r>
                <a:endParaRPr lang="en-US" sz="1050" kern="1200" dirty="0"/>
              </a:p>
            </p:txBody>
          </p:sp>
        </p:grpSp>
        <p:grpSp>
          <p:nvGrpSpPr>
            <p:cNvPr id="17" name="Group 16"/>
            <p:cNvGrpSpPr/>
            <p:nvPr/>
          </p:nvGrpSpPr>
          <p:grpSpPr>
            <a:xfrm>
              <a:off x="4197133" y="2282951"/>
              <a:ext cx="873422" cy="349368"/>
              <a:chOff x="4197133" y="2282951"/>
              <a:chExt cx="873422" cy="349368"/>
            </a:xfrm>
          </p:grpSpPr>
          <p:sp>
            <p:nvSpPr>
              <p:cNvPr id="33" name="Chevron 32"/>
              <p:cNvSpPr/>
              <p:nvPr/>
            </p:nvSpPr>
            <p:spPr>
              <a:xfrm>
                <a:off x="4197133"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1776560"/>
                  <a:satOff val="6107"/>
                  <a:lumOff val="-29305"/>
                  <a:alphaOff val="0"/>
                </a:schemeClr>
              </a:fillRef>
              <a:effectRef idx="0">
                <a:schemeClr val="accent5">
                  <a:hueOff val="1776560"/>
                  <a:satOff val="6107"/>
                  <a:lumOff val="-29305"/>
                  <a:alphaOff val="0"/>
                </a:schemeClr>
              </a:effectRef>
              <a:fontRef idx="minor">
                <a:schemeClr val="lt1"/>
              </a:fontRef>
            </p:style>
          </p:sp>
          <p:sp>
            <p:nvSpPr>
              <p:cNvPr id="34" name="Chevron 16"/>
              <p:cNvSpPr/>
              <p:nvPr/>
            </p:nvSpPr>
            <p:spPr>
              <a:xfrm>
                <a:off x="4371817"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2010</a:t>
                </a:r>
                <a:endParaRPr lang="en-US" sz="1050" kern="1200" dirty="0"/>
              </a:p>
            </p:txBody>
          </p:sp>
        </p:grpSp>
        <p:grpSp>
          <p:nvGrpSpPr>
            <p:cNvPr id="18" name="Group 17"/>
            <p:cNvGrpSpPr/>
            <p:nvPr/>
          </p:nvGrpSpPr>
          <p:grpSpPr>
            <a:xfrm>
              <a:off x="4895871" y="2282951"/>
              <a:ext cx="873422" cy="349368"/>
              <a:chOff x="4895871" y="2282951"/>
              <a:chExt cx="873422" cy="349368"/>
            </a:xfrm>
          </p:grpSpPr>
          <p:sp>
            <p:nvSpPr>
              <p:cNvPr id="31" name="Chevron 30"/>
              <p:cNvSpPr/>
              <p:nvPr/>
            </p:nvSpPr>
            <p:spPr>
              <a:xfrm>
                <a:off x="4895871"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072653"/>
                  <a:satOff val="7125"/>
                  <a:lumOff val="-34189"/>
                  <a:alphaOff val="0"/>
                </a:schemeClr>
              </a:fillRef>
              <a:effectRef idx="0">
                <a:schemeClr val="accent5">
                  <a:hueOff val="2072653"/>
                  <a:satOff val="7125"/>
                  <a:lumOff val="-34189"/>
                  <a:alphaOff val="0"/>
                </a:schemeClr>
              </a:effectRef>
              <a:fontRef idx="minor">
                <a:schemeClr val="lt1"/>
              </a:fontRef>
            </p:style>
          </p:sp>
          <p:sp>
            <p:nvSpPr>
              <p:cNvPr id="32" name="Chevron 18"/>
              <p:cNvSpPr/>
              <p:nvPr/>
            </p:nvSpPr>
            <p:spPr>
              <a:xfrm>
                <a:off x="5070555"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2011</a:t>
                </a:r>
                <a:endParaRPr lang="en-US" sz="1050" kern="1200" dirty="0"/>
              </a:p>
            </p:txBody>
          </p:sp>
        </p:grpSp>
        <p:grpSp>
          <p:nvGrpSpPr>
            <p:cNvPr id="19" name="Group 18"/>
            <p:cNvGrpSpPr/>
            <p:nvPr/>
          </p:nvGrpSpPr>
          <p:grpSpPr>
            <a:xfrm>
              <a:off x="5594609" y="2282951"/>
              <a:ext cx="873422" cy="349368"/>
              <a:chOff x="5594609" y="2282951"/>
              <a:chExt cx="873422" cy="349368"/>
            </a:xfrm>
          </p:grpSpPr>
          <p:sp>
            <p:nvSpPr>
              <p:cNvPr id="29" name="Chevron 28"/>
              <p:cNvSpPr/>
              <p:nvPr/>
            </p:nvSpPr>
            <p:spPr>
              <a:xfrm>
                <a:off x="5594609"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368746"/>
                  <a:satOff val="8143"/>
                  <a:lumOff val="-39073"/>
                  <a:alphaOff val="0"/>
                </a:schemeClr>
              </a:fillRef>
              <a:effectRef idx="0">
                <a:schemeClr val="accent5">
                  <a:hueOff val="2368746"/>
                  <a:satOff val="8143"/>
                  <a:lumOff val="-39073"/>
                  <a:alphaOff val="0"/>
                </a:schemeClr>
              </a:effectRef>
              <a:fontRef idx="minor">
                <a:schemeClr val="lt1"/>
              </a:fontRef>
            </p:style>
          </p:sp>
          <p:sp>
            <p:nvSpPr>
              <p:cNvPr id="30" name="Chevron 20"/>
              <p:cNvSpPr/>
              <p:nvPr/>
            </p:nvSpPr>
            <p:spPr>
              <a:xfrm>
                <a:off x="5769293"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2012</a:t>
                </a:r>
                <a:endParaRPr lang="en-US" sz="1050" kern="1200" dirty="0"/>
              </a:p>
            </p:txBody>
          </p:sp>
        </p:grpSp>
        <p:grpSp>
          <p:nvGrpSpPr>
            <p:cNvPr id="20" name="Group 19"/>
            <p:cNvGrpSpPr/>
            <p:nvPr/>
          </p:nvGrpSpPr>
          <p:grpSpPr>
            <a:xfrm>
              <a:off x="6293347" y="2282951"/>
              <a:ext cx="873422" cy="349368"/>
              <a:chOff x="6293347" y="2282951"/>
              <a:chExt cx="873422" cy="349368"/>
            </a:xfrm>
          </p:grpSpPr>
          <p:sp>
            <p:nvSpPr>
              <p:cNvPr id="27" name="Chevron 26"/>
              <p:cNvSpPr/>
              <p:nvPr/>
            </p:nvSpPr>
            <p:spPr>
              <a:xfrm>
                <a:off x="6293347"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664839"/>
                  <a:satOff val="9160"/>
                  <a:lumOff val="-43958"/>
                  <a:alphaOff val="0"/>
                </a:schemeClr>
              </a:fillRef>
              <a:effectRef idx="0">
                <a:schemeClr val="accent5">
                  <a:hueOff val="2664839"/>
                  <a:satOff val="9160"/>
                  <a:lumOff val="-43958"/>
                  <a:alphaOff val="0"/>
                </a:schemeClr>
              </a:effectRef>
              <a:fontRef idx="minor">
                <a:schemeClr val="lt1"/>
              </a:fontRef>
            </p:style>
          </p:sp>
          <p:sp>
            <p:nvSpPr>
              <p:cNvPr id="28" name="Chevron 22"/>
              <p:cNvSpPr/>
              <p:nvPr/>
            </p:nvSpPr>
            <p:spPr>
              <a:xfrm>
                <a:off x="6468031"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2013</a:t>
                </a:r>
                <a:endParaRPr lang="en-US" sz="1050" kern="1200" dirty="0"/>
              </a:p>
            </p:txBody>
          </p:sp>
        </p:grpSp>
        <p:grpSp>
          <p:nvGrpSpPr>
            <p:cNvPr id="21" name="Group 20"/>
            <p:cNvGrpSpPr/>
            <p:nvPr/>
          </p:nvGrpSpPr>
          <p:grpSpPr>
            <a:xfrm>
              <a:off x="6992084" y="2282951"/>
              <a:ext cx="873422" cy="349368"/>
              <a:chOff x="6992084" y="2282951"/>
              <a:chExt cx="873422" cy="349368"/>
            </a:xfrm>
          </p:grpSpPr>
          <p:sp>
            <p:nvSpPr>
              <p:cNvPr id="25" name="Chevron 24"/>
              <p:cNvSpPr/>
              <p:nvPr/>
            </p:nvSpPr>
            <p:spPr>
              <a:xfrm>
                <a:off x="6992084"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2960933"/>
                  <a:satOff val="10178"/>
                  <a:lumOff val="-48842"/>
                  <a:alphaOff val="0"/>
                </a:schemeClr>
              </a:fillRef>
              <a:effectRef idx="0">
                <a:schemeClr val="accent5">
                  <a:hueOff val="2960933"/>
                  <a:satOff val="10178"/>
                  <a:lumOff val="-48842"/>
                  <a:alphaOff val="0"/>
                </a:schemeClr>
              </a:effectRef>
              <a:fontRef idx="minor">
                <a:schemeClr val="lt1"/>
              </a:fontRef>
            </p:style>
          </p:sp>
          <p:sp>
            <p:nvSpPr>
              <p:cNvPr id="26" name="Chevron 24"/>
              <p:cNvSpPr/>
              <p:nvPr/>
            </p:nvSpPr>
            <p:spPr>
              <a:xfrm>
                <a:off x="7166768"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2014</a:t>
                </a:r>
                <a:endParaRPr lang="en-US" sz="1050" kern="1200" dirty="0"/>
              </a:p>
            </p:txBody>
          </p:sp>
        </p:grpSp>
        <p:grpSp>
          <p:nvGrpSpPr>
            <p:cNvPr id="22" name="Group 21"/>
            <p:cNvGrpSpPr/>
            <p:nvPr/>
          </p:nvGrpSpPr>
          <p:grpSpPr>
            <a:xfrm>
              <a:off x="7690822" y="2282951"/>
              <a:ext cx="873422" cy="349368"/>
              <a:chOff x="7690822" y="2282951"/>
              <a:chExt cx="873422" cy="349368"/>
            </a:xfrm>
          </p:grpSpPr>
          <p:sp>
            <p:nvSpPr>
              <p:cNvPr id="23" name="Chevron 22"/>
              <p:cNvSpPr/>
              <p:nvPr/>
            </p:nvSpPr>
            <p:spPr>
              <a:xfrm>
                <a:off x="7690822" y="2282951"/>
                <a:ext cx="873422" cy="349368"/>
              </a:xfrm>
              <a:prstGeom prst="chevron">
                <a:avLst/>
              </a:prstGeom>
              <a:sp3d extrusionH="381000" contourW="38100" prstMaterial="matte">
                <a:contourClr>
                  <a:schemeClr val="lt1"/>
                </a:contourClr>
              </a:sp3d>
            </p:spPr>
            <p:style>
              <a:lnRef idx="0">
                <a:schemeClr val="lt1">
                  <a:hueOff val="0"/>
                  <a:satOff val="0"/>
                  <a:lumOff val="0"/>
                  <a:alphaOff val="0"/>
                </a:schemeClr>
              </a:lnRef>
              <a:fillRef idx="1">
                <a:schemeClr val="accent5">
                  <a:hueOff val="3257026"/>
                  <a:satOff val="11196"/>
                  <a:lumOff val="-53726"/>
                  <a:alphaOff val="0"/>
                </a:schemeClr>
              </a:fillRef>
              <a:effectRef idx="0">
                <a:schemeClr val="accent5">
                  <a:hueOff val="3257026"/>
                  <a:satOff val="11196"/>
                  <a:lumOff val="-53726"/>
                  <a:alphaOff val="0"/>
                </a:schemeClr>
              </a:effectRef>
              <a:fontRef idx="minor">
                <a:schemeClr val="lt1"/>
              </a:fontRef>
            </p:style>
          </p:sp>
          <p:sp>
            <p:nvSpPr>
              <p:cNvPr id="24" name="Chevron 26"/>
              <p:cNvSpPr/>
              <p:nvPr/>
            </p:nvSpPr>
            <p:spPr>
              <a:xfrm>
                <a:off x="7865506" y="2282951"/>
                <a:ext cx="524054" cy="34936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2007" tIns="34671" rIns="17336" bIns="34671" numCol="1" spcCol="1270" anchor="ctr" anchorCtr="0">
                <a:noAutofit/>
              </a:bodyPr>
              <a:lstStyle/>
              <a:p>
                <a:pPr lvl="0" algn="ctr" defTabSz="577850">
                  <a:lnSpc>
                    <a:spcPct val="90000"/>
                  </a:lnSpc>
                  <a:spcBef>
                    <a:spcPct val="0"/>
                  </a:spcBef>
                  <a:spcAft>
                    <a:spcPct val="35000"/>
                  </a:spcAft>
                </a:pPr>
                <a:r>
                  <a:rPr lang="en-US" sz="1050" kern="1200" dirty="0" smtClean="0"/>
                  <a:t>2015</a:t>
                </a:r>
                <a:endParaRPr lang="en-US" sz="1050" kern="1200" dirty="0"/>
              </a:p>
            </p:txBody>
          </p:sp>
        </p:grpSp>
      </p:grpSp>
      <p:grpSp>
        <p:nvGrpSpPr>
          <p:cNvPr id="56" name="Group 55"/>
          <p:cNvGrpSpPr/>
          <p:nvPr/>
        </p:nvGrpSpPr>
        <p:grpSpPr>
          <a:xfrm>
            <a:off x="990968" y="3151582"/>
            <a:ext cx="635110" cy="864096"/>
            <a:chOff x="990968" y="4221088"/>
            <a:chExt cx="635110" cy="864096"/>
          </a:xfrm>
        </p:grpSpPr>
        <p:sp>
          <p:nvSpPr>
            <p:cNvPr id="50" name="TextBox 49"/>
            <p:cNvSpPr txBox="1"/>
            <p:nvPr/>
          </p:nvSpPr>
          <p:spPr>
            <a:xfrm>
              <a:off x="990968" y="4221088"/>
              <a:ext cx="635110" cy="307777"/>
            </a:xfrm>
            <a:prstGeom prst="rect">
              <a:avLst/>
            </a:prstGeom>
            <a:noFill/>
            <a:ln>
              <a:solidFill>
                <a:srgbClr val="800000"/>
              </a:solidFill>
            </a:ln>
          </p:spPr>
          <p:txBody>
            <a:bodyPr wrap="none" rtlCol="0">
              <a:spAutoFit/>
            </a:bodyPr>
            <a:lstStyle/>
            <a:p>
              <a:r>
                <a:rPr lang="en-US" sz="1400" dirty="0" smtClean="0">
                  <a:solidFill>
                    <a:srgbClr val="002060"/>
                  </a:solidFill>
                </a:rPr>
                <a:t>IDEA</a:t>
              </a:r>
              <a:endParaRPr lang="en-US" sz="1400" dirty="0">
                <a:solidFill>
                  <a:srgbClr val="002060"/>
                </a:solidFill>
              </a:endParaRPr>
            </a:p>
          </p:txBody>
        </p:sp>
        <p:cxnSp>
          <p:nvCxnSpPr>
            <p:cNvPr id="52" name="Straight Connector 51"/>
            <p:cNvCxnSpPr/>
            <p:nvPr/>
          </p:nvCxnSpPr>
          <p:spPr bwMode="auto">
            <a:xfrm>
              <a:off x="990968" y="4221088"/>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5" name="Group 54"/>
          <p:cNvGrpSpPr/>
          <p:nvPr/>
        </p:nvGrpSpPr>
        <p:grpSpPr>
          <a:xfrm>
            <a:off x="1626077" y="3297559"/>
            <a:ext cx="497875" cy="864096"/>
            <a:chOff x="1221946" y="4329650"/>
            <a:chExt cx="573434" cy="864096"/>
          </a:xfrm>
        </p:grpSpPr>
        <p:sp>
          <p:nvSpPr>
            <p:cNvPr id="53" name="TextBox 52"/>
            <p:cNvSpPr txBox="1"/>
            <p:nvPr/>
          </p:nvSpPr>
          <p:spPr>
            <a:xfrm flipH="1">
              <a:off x="1221946" y="4329650"/>
              <a:ext cx="573208" cy="307777"/>
            </a:xfrm>
            <a:prstGeom prst="rect">
              <a:avLst/>
            </a:prstGeom>
            <a:noFill/>
            <a:ln>
              <a:solidFill>
                <a:srgbClr val="800000"/>
              </a:solidFill>
            </a:ln>
          </p:spPr>
          <p:txBody>
            <a:bodyPr wrap="square" rtlCol="0">
              <a:spAutoFit/>
            </a:bodyPr>
            <a:lstStyle/>
            <a:p>
              <a:r>
                <a:rPr lang="en-US" sz="1400" dirty="0" err="1" smtClean="0">
                  <a:solidFill>
                    <a:srgbClr val="002060"/>
                  </a:solidFill>
                </a:rPr>
                <a:t>CfP</a:t>
              </a:r>
              <a:endParaRPr lang="en-US" sz="1400" dirty="0">
                <a:solidFill>
                  <a:srgbClr val="002060"/>
                </a:solidFill>
              </a:endParaRPr>
            </a:p>
          </p:txBody>
        </p:sp>
        <p:cxnSp>
          <p:nvCxnSpPr>
            <p:cNvPr id="54" name="Straight Connector 53"/>
            <p:cNvCxnSpPr/>
            <p:nvPr/>
          </p:nvCxnSpPr>
          <p:spPr bwMode="auto">
            <a:xfrm>
              <a:off x="17953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57" name="Group 56"/>
          <p:cNvGrpSpPr/>
          <p:nvPr/>
        </p:nvGrpSpPr>
        <p:grpSpPr>
          <a:xfrm>
            <a:off x="2301101" y="2231244"/>
            <a:ext cx="1595309" cy="1984105"/>
            <a:chOff x="1665991" y="4329650"/>
            <a:chExt cx="1595309" cy="864096"/>
          </a:xfrm>
        </p:grpSpPr>
        <p:sp>
          <p:nvSpPr>
            <p:cNvPr id="58" name="TextBox 57"/>
            <p:cNvSpPr txBox="1"/>
            <p:nvPr/>
          </p:nvSpPr>
          <p:spPr>
            <a:xfrm>
              <a:off x="1665991" y="4329650"/>
              <a:ext cx="1595309" cy="227867"/>
            </a:xfrm>
            <a:prstGeom prst="rect">
              <a:avLst/>
            </a:prstGeom>
            <a:noFill/>
            <a:ln>
              <a:solidFill>
                <a:srgbClr val="800000"/>
              </a:solidFill>
            </a:ln>
          </p:spPr>
          <p:txBody>
            <a:bodyPr wrap="none" rtlCol="0">
              <a:spAutoFit/>
            </a:bodyPr>
            <a:lstStyle/>
            <a:p>
              <a:r>
                <a:rPr lang="en-US" sz="1400" dirty="0">
                  <a:solidFill>
                    <a:srgbClr val="002060"/>
                  </a:solidFill>
                </a:rPr>
                <a:t>c</a:t>
              </a:r>
              <a:r>
                <a:rPr lang="en-US" sz="1400" dirty="0" smtClean="0">
                  <a:solidFill>
                    <a:srgbClr val="002060"/>
                  </a:solidFill>
                </a:rPr>
                <a:t>ontract signed</a:t>
              </a:r>
              <a:br>
                <a:rPr lang="en-US" sz="1400" dirty="0" smtClean="0">
                  <a:solidFill>
                    <a:srgbClr val="002060"/>
                  </a:solidFill>
                </a:rPr>
              </a:br>
              <a:r>
                <a:rPr lang="en-US" sz="1400" dirty="0" smtClean="0">
                  <a:solidFill>
                    <a:srgbClr val="002060"/>
                  </a:solidFill>
                </a:rPr>
                <a:t>with </a:t>
              </a:r>
              <a:r>
                <a:rPr lang="en-US" sz="1400" dirty="0" err="1" smtClean="0">
                  <a:solidFill>
                    <a:srgbClr val="002060"/>
                  </a:solidFill>
                </a:rPr>
                <a:t>GlobalSign</a:t>
              </a:r>
              <a:endParaRPr lang="en-US" sz="1400" dirty="0">
                <a:solidFill>
                  <a:srgbClr val="002060"/>
                </a:solidFill>
              </a:endParaRPr>
            </a:p>
          </p:txBody>
        </p:sp>
        <p:cxnSp>
          <p:nvCxnSpPr>
            <p:cNvPr id="59" name="Straight Connector 5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0" name="Group 59"/>
          <p:cNvGrpSpPr/>
          <p:nvPr/>
        </p:nvGrpSpPr>
        <p:grpSpPr>
          <a:xfrm>
            <a:off x="2376868" y="2953571"/>
            <a:ext cx="1316386" cy="1272409"/>
            <a:chOff x="1665991" y="4329650"/>
            <a:chExt cx="1316386" cy="864096"/>
          </a:xfrm>
        </p:grpSpPr>
        <p:sp>
          <p:nvSpPr>
            <p:cNvPr id="61" name="TextBox 60"/>
            <p:cNvSpPr txBox="1"/>
            <p:nvPr/>
          </p:nvSpPr>
          <p:spPr>
            <a:xfrm>
              <a:off x="1665991" y="4329650"/>
              <a:ext cx="1316386" cy="209012"/>
            </a:xfrm>
            <a:prstGeom prst="rect">
              <a:avLst/>
            </a:prstGeom>
            <a:noFill/>
            <a:ln>
              <a:solidFill>
                <a:srgbClr val="800000"/>
              </a:solidFill>
            </a:ln>
          </p:spPr>
          <p:txBody>
            <a:bodyPr wrap="none" rtlCol="0">
              <a:spAutoFit/>
            </a:bodyPr>
            <a:lstStyle/>
            <a:p>
              <a:r>
                <a:rPr lang="en-US" sz="1400" dirty="0" smtClean="0">
                  <a:solidFill>
                    <a:srgbClr val="002060"/>
                  </a:solidFill>
                </a:rPr>
                <a:t>Start of </a:t>
              </a:r>
              <a:r>
                <a:rPr lang="en-US" sz="1400" b="1" dirty="0" smtClean="0">
                  <a:solidFill>
                    <a:srgbClr val="002060"/>
                  </a:solidFill>
                </a:rPr>
                <a:t>SCS</a:t>
              </a:r>
              <a:endParaRPr lang="en-US" sz="1400" b="1" dirty="0">
                <a:solidFill>
                  <a:srgbClr val="002060"/>
                </a:solidFill>
              </a:endParaRPr>
            </a:p>
          </p:txBody>
        </p:sp>
        <p:cxnSp>
          <p:nvCxnSpPr>
            <p:cNvPr id="62" name="Straight Connector 61"/>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63" name="Group 62"/>
          <p:cNvGrpSpPr/>
          <p:nvPr/>
        </p:nvGrpSpPr>
        <p:grpSpPr>
          <a:xfrm>
            <a:off x="2833328" y="3504523"/>
            <a:ext cx="1010277" cy="786159"/>
            <a:chOff x="1665991" y="4329650"/>
            <a:chExt cx="1010277" cy="864096"/>
          </a:xfrm>
        </p:grpSpPr>
        <p:sp>
          <p:nvSpPr>
            <p:cNvPr id="64" name="TextBox 63"/>
            <p:cNvSpPr txBox="1"/>
            <p:nvPr/>
          </p:nvSpPr>
          <p:spPr>
            <a:xfrm>
              <a:off x="1665991" y="4329650"/>
              <a:ext cx="1010277" cy="575090"/>
            </a:xfrm>
            <a:prstGeom prst="rect">
              <a:avLst/>
            </a:prstGeom>
            <a:noFill/>
            <a:ln>
              <a:solidFill>
                <a:srgbClr val="800000"/>
              </a:solidFill>
            </a:ln>
          </p:spPr>
          <p:txBody>
            <a:bodyPr wrap="none" rtlCol="0">
              <a:spAutoFit/>
            </a:bodyPr>
            <a:lstStyle/>
            <a:p>
              <a:r>
                <a:rPr lang="en-US" sz="1400" dirty="0" smtClean="0">
                  <a:solidFill>
                    <a:srgbClr val="002060"/>
                  </a:solidFill>
                </a:rPr>
                <a:t>Contract </a:t>
              </a:r>
              <a:br>
                <a:rPr lang="en-US" sz="1400" dirty="0" smtClean="0">
                  <a:solidFill>
                    <a:srgbClr val="002060"/>
                  </a:solidFill>
                </a:rPr>
              </a:br>
              <a:r>
                <a:rPr lang="en-US" sz="1400" dirty="0" smtClean="0">
                  <a:solidFill>
                    <a:srgbClr val="002060"/>
                  </a:solidFill>
                </a:rPr>
                <a:t>renewed</a:t>
              </a:r>
              <a:endParaRPr lang="en-US" sz="1400" dirty="0">
                <a:solidFill>
                  <a:srgbClr val="002060"/>
                </a:solidFill>
              </a:endParaRPr>
            </a:p>
          </p:txBody>
        </p:sp>
        <p:cxnSp>
          <p:nvCxnSpPr>
            <p:cNvPr id="65" name="Straight Connector 6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0" name="Group 69"/>
          <p:cNvGrpSpPr/>
          <p:nvPr/>
        </p:nvGrpSpPr>
        <p:grpSpPr>
          <a:xfrm>
            <a:off x="3426053" y="1085938"/>
            <a:ext cx="497875" cy="3361511"/>
            <a:chOff x="3347864" y="2060848"/>
            <a:chExt cx="497875" cy="3361511"/>
          </a:xfrm>
        </p:grpSpPr>
        <p:sp>
          <p:nvSpPr>
            <p:cNvPr id="67" name="TextBox 66"/>
            <p:cNvSpPr txBox="1"/>
            <p:nvPr/>
          </p:nvSpPr>
          <p:spPr>
            <a:xfrm flipH="1">
              <a:off x="3347864" y="2060848"/>
              <a:ext cx="497679" cy="523220"/>
            </a:xfrm>
            <a:prstGeom prst="rect">
              <a:avLst/>
            </a:prstGeom>
            <a:noFill/>
            <a:ln>
              <a:solidFill>
                <a:srgbClr val="800000"/>
              </a:solidFill>
            </a:ln>
          </p:spPr>
          <p:txBody>
            <a:bodyPr wrap="square" rtlCol="0">
              <a:spAutoFit/>
            </a:bodyPr>
            <a:lstStyle/>
            <a:p>
              <a:r>
                <a:rPr lang="en-US" sz="1400" dirty="0" smtClean="0">
                  <a:solidFill>
                    <a:srgbClr val="002060"/>
                  </a:solidFill>
                </a:rPr>
                <a:t>2</a:t>
              </a:r>
              <a:r>
                <a:rPr lang="en-US" sz="1400" baseline="30000" dirty="0" smtClean="0">
                  <a:solidFill>
                    <a:srgbClr val="002060"/>
                  </a:solidFill>
                </a:rPr>
                <a:t>nd</a:t>
              </a:r>
              <a:r>
                <a:rPr lang="en-US" sz="1400" dirty="0" smtClean="0">
                  <a:solidFill>
                    <a:srgbClr val="002060"/>
                  </a:solidFill>
                </a:rPr>
                <a:t> </a:t>
              </a:r>
              <a:r>
                <a:rPr lang="en-US" sz="1400" dirty="0" err="1" smtClean="0">
                  <a:solidFill>
                    <a:srgbClr val="002060"/>
                  </a:solidFill>
                </a:rPr>
                <a:t>CfP</a:t>
              </a:r>
              <a:endParaRPr lang="en-US" sz="1400" dirty="0">
                <a:solidFill>
                  <a:srgbClr val="002060"/>
                </a:solidFill>
              </a:endParaRPr>
            </a:p>
          </p:txBody>
        </p:sp>
        <p:cxnSp>
          <p:nvCxnSpPr>
            <p:cNvPr id="68" name="Straight Connector 67"/>
            <p:cNvCxnSpPr/>
            <p:nvPr/>
          </p:nvCxnSpPr>
          <p:spPr bwMode="auto">
            <a:xfrm>
              <a:off x="3845739" y="2060848"/>
              <a:ext cx="0" cy="3361511"/>
            </a:xfrm>
            <a:prstGeom prst="line">
              <a:avLst/>
            </a:prstGeom>
            <a:noFill/>
            <a:ln w="9525" cap="flat" cmpd="sng" algn="ctr">
              <a:solidFill>
                <a:srgbClr val="800000"/>
              </a:solidFill>
              <a:prstDash val="solid"/>
              <a:round/>
              <a:headEnd type="none" w="med" len="med"/>
              <a:tailEnd type="none" w="med" len="med"/>
            </a:ln>
            <a:effectLst/>
          </p:spPr>
        </p:cxnSp>
      </p:grpSp>
      <p:grpSp>
        <p:nvGrpSpPr>
          <p:cNvPr id="71" name="Group 70"/>
          <p:cNvGrpSpPr/>
          <p:nvPr/>
        </p:nvGrpSpPr>
        <p:grpSpPr>
          <a:xfrm>
            <a:off x="4199481" y="2503036"/>
            <a:ext cx="1566519" cy="1984105"/>
            <a:chOff x="1665991" y="4329650"/>
            <a:chExt cx="1566519" cy="864096"/>
          </a:xfrm>
        </p:grpSpPr>
        <p:sp>
          <p:nvSpPr>
            <p:cNvPr id="72" name="TextBox 71"/>
            <p:cNvSpPr txBox="1"/>
            <p:nvPr/>
          </p:nvSpPr>
          <p:spPr>
            <a:xfrm>
              <a:off x="1665992" y="4329650"/>
              <a:ext cx="1566518" cy="227867"/>
            </a:xfrm>
            <a:prstGeom prst="rect">
              <a:avLst/>
            </a:prstGeom>
            <a:noFill/>
            <a:ln>
              <a:solidFill>
                <a:srgbClr val="800000"/>
              </a:solidFill>
            </a:ln>
          </p:spPr>
          <p:txBody>
            <a:bodyPr wrap="none" rtlCol="0">
              <a:spAutoFit/>
            </a:bodyPr>
            <a:lstStyle/>
            <a:p>
              <a:r>
                <a:rPr lang="en-US" sz="1400" dirty="0">
                  <a:solidFill>
                    <a:srgbClr val="002060"/>
                  </a:solidFill>
                </a:rPr>
                <a:t>c</a:t>
              </a:r>
              <a:r>
                <a:rPr lang="en-US" sz="1400" dirty="0" smtClean="0">
                  <a:solidFill>
                    <a:srgbClr val="002060"/>
                  </a:solidFill>
                </a:rPr>
                <a:t>ontract signed</a:t>
              </a:r>
              <a:br>
                <a:rPr lang="en-US" sz="1400" dirty="0" smtClean="0">
                  <a:solidFill>
                    <a:srgbClr val="002060"/>
                  </a:solidFill>
                </a:rPr>
              </a:br>
              <a:r>
                <a:rPr lang="en-US" sz="1400" dirty="0" smtClean="0">
                  <a:solidFill>
                    <a:srgbClr val="002060"/>
                  </a:solidFill>
                </a:rPr>
                <a:t>with </a:t>
              </a:r>
              <a:r>
                <a:rPr lang="en-US" sz="1400" dirty="0" err="1" smtClean="0">
                  <a:solidFill>
                    <a:srgbClr val="002060"/>
                  </a:solidFill>
                </a:rPr>
                <a:t>Comodo</a:t>
              </a:r>
              <a:endParaRPr lang="en-US" sz="1400" dirty="0">
                <a:solidFill>
                  <a:srgbClr val="002060"/>
                </a:solidFill>
              </a:endParaRPr>
            </a:p>
          </p:txBody>
        </p:sp>
        <p:cxnSp>
          <p:nvCxnSpPr>
            <p:cNvPr id="73" name="Straight Connector 72"/>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4" name="Group 73"/>
          <p:cNvGrpSpPr/>
          <p:nvPr/>
        </p:nvGrpSpPr>
        <p:grpSpPr>
          <a:xfrm>
            <a:off x="4403274" y="3246945"/>
            <a:ext cx="1309974" cy="1272409"/>
            <a:chOff x="1665991" y="4329650"/>
            <a:chExt cx="1309974" cy="864096"/>
          </a:xfrm>
        </p:grpSpPr>
        <p:sp>
          <p:nvSpPr>
            <p:cNvPr id="75" name="TextBox 74"/>
            <p:cNvSpPr txBox="1"/>
            <p:nvPr/>
          </p:nvSpPr>
          <p:spPr>
            <a:xfrm>
              <a:off x="1665991" y="4329650"/>
              <a:ext cx="1309974" cy="209012"/>
            </a:xfrm>
            <a:prstGeom prst="rect">
              <a:avLst/>
            </a:prstGeom>
            <a:noFill/>
            <a:ln>
              <a:solidFill>
                <a:srgbClr val="800000"/>
              </a:solidFill>
            </a:ln>
          </p:spPr>
          <p:txBody>
            <a:bodyPr wrap="none" rtlCol="0">
              <a:spAutoFit/>
            </a:bodyPr>
            <a:lstStyle/>
            <a:p>
              <a:r>
                <a:rPr lang="en-US" sz="1400" dirty="0" smtClean="0">
                  <a:solidFill>
                    <a:srgbClr val="002060"/>
                  </a:solidFill>
                </a:rPr>
                <a:t>Start of </a:t>
              </a:r>
              <a:r>
                <a:rPr lang="en-US" sz="1400" b="1" dirty="0" smtClean="0">
                  <a:solidFill>
                    <a:srgbClr val="002060"/>
                  </a:solidFill>
                </a:rPr>
                <a:t>TCS</a:t>
              </a:r>
              <a:endParaRPr lang="en-US" sz="1400" b="1" dirty="0">
                <a:solidFill>
                  <a:srgbClr val="002060"/>
                </a:solidFill>
              </a:endParaRPr>
            </a:p>
          </p:txBody>
        </p:sp>
        <p:cxnSp>
          <p:nvCxnSpPr>
            <p:cNvPr id="76" name="Straight Connector 75"/>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77" name="Group 76"/>
          <p:cNvGrpSpPr/>
          <p:nvPr/>
        </p:nvGrpSpPr>
        <p:grpSpPr>
          <a:xfrm>
            <a:off x="4638874" y="3664190"/>
            <a:ext cx="1075936" cy="921544"/>
            <a:chOff x="1665991" y="4329650"/>
            <a:chExt cx="1075936" cy="864096"/>
          </a:xfrm>
        </p:grpSpPr>
        <p:sp>
          <p:nvSpPr>
            <p:cNvPr id="78" name="TextBox 77"/>
            <p:cNvSpPr txBox="1"/>
            <p:nvPr/>
          </p:nvSpPr>
          <p:spPr>
            <a:xfrm>
              <a:off x="1665991" y="4329650"/>
              <a:ext cx="1075936" cy="490603"/>
            </a:xfrm>
            <a:prstGeom prst="rect">
              <a:avLst/>
            </a:prstGeom>
            <a:noFill/>
            <a:ln>
              <a:solidFill>
                <a:srgbClr val="800000"/>
              </a:solidFill>
            </a:ln>
          </p:spPr>
          <p:txBody>
            <a:bodyPr wrap="none" rtlCol="0">
              <a:spAutoFit/>
            </a:bodyPr>
            <a:lstStyle/>
            <a:p>
              <a:r>
                <a:rPr lang="en-US" sz="1400" dirty="0" smtClean="0">
                  <a:solidFill>
                    <a:srgbClr val="002060"/>
                  </a:solidFill>
                </a:rPr>
                <a:t>Start </a:t>
              </a:r>
              <a:r>
                <a:rPr lang="en-US" sz="1400" b="1" dirty="0" smtClean="0">
                  <a:solidFill>
                    <a:srgbClr val="002060"/>
                  </a:solidFill>
                </a:rPr>
                <a:t>TCS</a:t>
              </a:r>
            </a:p>
            <a:p>
              <a:r>
                <a:rPr lang="en-US" sz="1400" b="1" dirty="0" err="1" smtClean="0">
                  <a:solidFill>
                    <a:srgbClr val="002060"/>
                  </a:solidFill>
                </a:rPr>
                <a:t>eScience</a:t>
              </a:r>
              <a:endParaRPr lang="en-US" sz="1400" b="1" dirty="0">
                <a:solidFill>
                  <a:srgbClr val="002060"/>
                </a:solidFill>
              </a:endParaRPr>
            </a:p>
          </p:txBody>
        </p:sp>
        <p:cxnSp>
          <p:nvCxnSpPr>
            <p:cNvPr id="79" name="Straight Connector 78"/>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0" name="Group 79"/>
          <p:cNvGrpSpPr/>
          <p:nvPr/>
        </p:nvGrpSpPr>
        <p:grpSpPr>
          <a:xfrm flipH="1" flipV="1">
            <a:off x="3471960" y="5163162"/>
            <a:ext cx="1192954" cy="819320"/>
            <a:chOff x="1672560" y="4329650"/>
            <a:chExt cx="997134" cy="864096"/>
          </a:xfrm>
        </p:grpSpPr>
        <p:sp>
          <p:nvSpPr>
            <p:cNvPr id="81" name="TextBox 80"/>
            <p:cNvSpPr txBox="1"/>
            <p:nvPr/>
          </p:nvSpPr>
          <p:spPr>
            <a:xfrm rot="10800000">
              <a:off x="1672560" y="4352372"/>
              <a:ext cx="997134" cy="324597"/>
            </a:xfrm>
            <a:prstGeom prst="rect">
              <a:avLst/>
            </a:prstGeom>
            <a:noFill/>
            <a:ln>
              <a:solidFill>
                <a:srgbClr val="800000"/>
              </a:solidFill>
            </a:ln>
          </p:spPr>
          <p:txBody>
            <a:bodyPr wrap="none" rtlCol="0">
              <a:spAutoFit/>
            </a:bodyPr>
            <a:lstStyle/>
            <a:p>
              <a:r>
                <a:rPr lang="en-US" sz="1400" dirty="0" smtClean="0">
                  <a:solidFill>
                    <a:srgbClr val="002060"/>
                  </a:solidFill>
                </a:rPr>
                <a:t>End of SCS</a:t>
              </a:r>
              <a:endParaRPr lang="en-US" sz="1400" dirty="0">
                <a:solidFill>
                  <a:srgbClr val="002060"/>
                </a:solidFill>
              </a:endParaRPr>
            </a:p>
          </p:txBody>
        </p:sp>
        <p:cxnSp>
          <p:nvCxnSpPr>
            <p:cNvPr id="82" name="Straight Connector 81"/>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3" name="Group 82"/>
          <p:cNvGrpSpPr/>
          <p:nvPr/>
        </p:nvGrpSpPr>
        <p:grpSpPr>
          <a:xfrm>
            <a:off x="6159221" y="4015678"/>
            <a:ext cx="1010277" cy="786159"/>
            <a:chOff x="1665991" y="4329650"/>
            <a:chExt cx="1010277" cy="864096"/>
          </a:xfrm>
        </p:grpSpPr>
        <p:sp>
          <p:nvSpPr>
            <p:cNvPr id="84" name="TextBox 83"/>
            <p:cNvSpPr txBox="1"/>
            <p:nvPr/>
          </p:nvSpPr>
          <p:spPr>
            <a:xfrm>
              <a:off x="1665991" y="4329650"/>
              <a:ext cx="1010277" cy="575090"/>
            </a:xfrm>
            <a:prstGeom prst="rect">
              <a:avLst/>
            </a:prstGeom>
            <a:noFill/>
            <a:ln>
              <a:solidFill>
                <a:srgbClr val="800000"/>
              </a:solidFill>
            </a:ln>
          </p:spPr>
          <p:txBody>
            <a:bodyPr wrap="none" rtlCol="0">
              <a:spAutoFit/>
            </a:bodyPr>
            <a:lstStyle/>
            <a:p>
              <a:r>
                <a:rPr lang="en-US" sz="1400" dirty="0" smtClean="0">
                  <a:solidFill>
                    <a:srgbClr val="002060"/>
                  </a:solidFill>
                </a:rPr>
                <a:t>Contract </a:t>
              </a:r>
              <a:br>
                <a:rPr lang="en-US" sz="1400" dirty="0" smtClean="0">
                  <a:solidFill>
                    <a:srgbClr val="002060"/>
                  </a:solidFill>
                </a:rPr>
              </a:br>
              <a:r>
                <a:rPr lang="en-US" sz="1400" dirty="0" smtClean="0">
                  <a:solidFill>
                    <a:srgbClr val="002060"/>
                  </a:solidFill>
                </a:rPr>
                <a:t>renewed</a:t>
              </a:r>
              <a:endParaRPr lang="en-US" sz="1400" dirty="0">
                <a:solidFill>
                  <a:srgbClr val="002060"/>
                </a:solidFill>
              </a:endParaRPr>
            </a:p>
          </p:txBody>
        </p:sp>
        <p:cxnSp>
          <p:nvCxnSpPr>
            <p:cNvPr id="85" name="Straight Connector 84"/>
            <p:cNvCxnSpPr/>
            <p:nvPr/>
          </p:nvCxnSpPr>
          <p:spPr bwMode="auto">
            <a:xfrm>
              <a:off x="1665991" y="4329650"/>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86" name="Group 85"/>
          <p:cNvGrpSpPr/>
          <p:nvPr/>
        </p:nvGrpSpPr>
        <p:grpSpPr>
          <a:xfrm>
            <a:off x="6706995" y="3313325"/>
            <a:ext cx="497875" cy="1664989"/>
            <a:chOff x="3347864" y="2060848"/>
            <a:chExt cx="497875" cy="3361511"/>
          </a:xfrm>
          <a:solidFill>
            <a:srgbClr val="92D050"/>
          </a:solidFill>
        </p:grpSpPr>
        <p:sp>
          <p:nvSpPr>
            <p:cNvPr id="87" name="TextBox 86"/>
            <p:cNvSpPr txBox="1"/>
            <p:nvPr/>
          </p:nvSpPr>
          <p:spPr>
            <a:xfrm flipH="1">
              <a:off x="3347864" y="2060848"/>
              <a:ext cx="497679" cy="1056349"/>
            </a:xfrm>
            <a:prstGeom prst="rect">
              <a:avLst/>
            </a:prstGeom>
            <a:grpFill/>
            <a:ln>
              <a:solidFill>
                <a:srgbClr val="800000"/>
              </a:solidFill>
            </a:ln>
          </p:spPr>
          <p:txBody>
            <a:bodyPr wrap="square" rtlCol="0">
              <a:spAutoFit/>
            </a:bodyPr>
            <a:lstStyle/>
            <a:p>
              <a:r>
                <a:rPr lang="en-US" sz="1400" dirty="0" smtClean="0">
                  <a:solidFill>
                    <a:srgbClr val="002060"/>
                  </a:solidFill>
                </a:rPr>
                <a:t>3</a:t>
              </a:r>
              <a:r>
                <a:rPr lang="en-US" sz="1400" baseline="30000" dirty="0" smtClean="0">
                  <a:solidFill>
                    <a:srgbClr val="002060"/>
                  </a:solidFill>
                </a:rPr>
                <a:t>rd</a:t>
              </a:r>
              <a:r>
                <a:rPr lang="en-US" sz="1400" dirty="0" smtClean="0">
                  <a:solidFill>
                    <a:srgbClr val="002060"/>
                  </a:solidFill>
                </a:rPr>
                <a:t> </a:t>
              </a:r>
              <a:r>
                <a:rPr lang="en-US" sz="1400" dirty="0" err="1" smtClean="0">
                  <a:solidFill>
                    <a:srgbClr val="002060"/>
                  </a:solidFill>
                </a:rPr>
                <a:t>CfP</a:t>
              </a:r>
              <a:endParaRPr lang="en-US" sz="1400" dirty="0">
                <a:solidFill>
                  <a:srgbClr val="002060"/>
                </a:solidFill>
              </a:endParaRPr>
            </a:p>
          </p:txBody>
        </p:sp>
        <p:cxnSp>
          <p:nvCxnSpPr>
            <p:cNvPr id="88" name="Straight Connector 87"/>
            <p:cNvCxnSpPr/>
            <p:nvPr/>
          </p:nvCxnSpPr>
          <p:spPr bwMode="auto">
            <a:xfrm>
              <a:off x="3845739" y="2060848"/>
              <a:ext cx="0" cy="3361511"/>
            </a:xfrm>
            <a:prstGeom prst="line">
              <a:avLst/>
            </a:prstGeom>
            <a:grpFill/>
            <a:ln w="9525" cap="flat" cmpd="sng" algn="ctr">
              <a:solidFill>
                <a:srgbClr val="800000"/>
              </a:solidFill>
              <a:prstDash val="solid"/>
              <a:round/>
              <a:headEnd type="none" w="med" len="med"/>
              <a:tailEnd type="none" w="med" len="med"/>
            </a:ln>
            <a:effectLst/>
          </p:spPr>
        </p:cxnSp>
      </p:grpSp>
      <p:grpSp>
        <p:nvGrpSpPr>
          <p:cNvPr id="89" name="Group 88"/>
          <p:cNvGrpSpPr/>
          <p:nvPr/>
        </p:nvGrpSpPr>
        <p:grpSpPr>
          <a:xfrm flipH="1">
            <a:off x="5603701" y="1822237"/>
            <a:ext cx="1779655" cy="3172902"/>
            <a:chOff x="1115391" y="4324221"/>
            <a:chExt cx="2117121" cy="864096"/>
          </a:xfrm>
          <a:solidFill>
            <a:srgbClr val="92D050"/>
          </a:solidFill>
        </p:grpSpPr>
        <p:sp>
          <p:nvSpPr>
            <p:cNvPr id="90" name="TextBox 89"/>
            <p:cNvSpPr txBox="1"/>
            <p:nvPr/>
          </p:nvSpPr>
          <p:spPr>
            <a:xfrm>
              <a:off x="1115392" y="4325356"/>
              <a:ext cx="2117120" cy="142492"/>
            </a:xfrm>
            <a:prstGeom prst="rect">
              <a:avLst/>
            </a:prstGeom>
            <a:grpFill/>
            <a:ln>
              <a:solidFill>
                <a:srgbClr val="800000"/>
              </a:solidFill>
            </a:ln>
          </p:spPr>
          <p:txBody>
            <a:bodyPr wrap="none" rtlCol="0">
              <a:spAutoFit/>
            </a:bodyPr>
            <a:lstStyle/>
            <a:p>
              <a:r>
                <a:rPr lang="en-US" sz="1400" dirty="0" err="1" smtClean="0">
                  <a:solidFill>
                    <a:srgbClr val="002060"/>
                  </a:solidFill>
                </a:rPr>
                <a:t>DigiCert</a:t>
              </a:r>
              <a:r>
                <a:rPr lang="en-US" sz="1400" dirty="0" smtClean="0">
                  <a:solidFill>
                    <a:srgbClr val="002060"/>
                  </a:solidFill>
                </a:rPr>
                <a:t> selected </a:t>
              </a:r>
              <a:br>
                <a:rPr lang="en-US" sz="1400" dirty="0" smtClean="0">
                  <a:solidFill>
                    <a:srgbClr val="002060"/>
                  </a:solidFill>
                </a:rPr>
              </a:br>
              <a:r>
                <a:rPr lang="en-US" sz="1400" dirty="0" smtClean="0">
                  <a:solidFill>
                    <a:srgbClr val="002060"/>
                  </a:solidFill>
                </a:rPr>
                <a:t>as TCS partner</a:t>
              </a:r>
              <a:endParaRPr lang="en-US" sz="1400" dirty="0">
                <a:solidFill>
                  <a:srgbClr val="002060"/>
                </a:solidFill>
              </a:endParaRPr>
            </a:p>
          </p:txBody>
        </p:sp>
        <p:cxnSp>
          <p:nvCxnSpPr>
            <p:cNvPr id="91" name="Straight Connector 90"/>
            <p:cNvCxnSpPr/>
            <p:nvPr/>
          </p:nvCxnSpPr>
          <p:spPr bwMode="auto">
            <a:xfrm>
              <a:off x="1115391" y="4324221"/>
              <a:ext cx="0" cy="864096"/>
            </a:xfrm>
            <a:prstGeom prst="line">
              <a:avLst/>
            </a:prstGeom>
            <a:grpFill/>
            <a:ln w="9525" cap="flat" cmpd="sng" algn="ctr">
              <a:solidFill>
                <a:srgbClr val="800000"/>
              </a:solidFill>
              <a:prstDash val="solid"/>
              <a:round/>
              <a:headEnd type="none" w="med" len="med"/>
              <a:tailEnd type="none" w="med" len="med"/>
            </a:ln>
            <a:effectLst/>
          </p:spPr>
        </p:cxnSp>
      </p:grpSp>
      <p:grpSp>
        <p:nvGrpSpPr>
          <p:cNvPr id="92" name="Group 91"/>
          <p:cNvGrpSpPr/>
          <p:nvPr/>
        </p:nvGrpSpPr>
        <p:grpSpPr>
          <a:xfrm>
            <a:off x="7627770" y="3773969"/>
            <a:ext cx="1048685" cy="1272409"/>
            <a:chOff x="1839310" y="4358901"/>
            <a:chExt cx="1048685" cy="864096"/>
          </a:xfrm>
        </p:grpSpPr>
        <p:sp>
          <p:nvSpPr>
            <p:cNvPr id="93" name="TextBox 92"/>
            <p:cNvSpPr txBox="1"/>
            <p:nvPr/>
          </p:nvSpPr>
          <p:spPr>
            <a:xfrm>
              <a:off x="1839310" y="4358901"/>
              <a:ext cx="1048685" cy="355320"/>
            </a:xfrm>
            <a:prstGeom prst="rect">
              <a:avLst/>
            </a:prstGeom>
            <a:solidFill>
              <a:srgbClr val="92D050"/>
            </a:solidFill>
            <a:ln>
              <a:solidFill>
                <a:srgbClr val="800000"/>
              </a:solidFill>
            </a:ln>
          </p:spPr>
          <p:txBody>
            <a:bodyPr wrap="none" rtlCol="0">
              <a:spAutoFit/>
            </a:bodyPr>
            <a:lstStyle/>
            <a:p>
              <a:r>
                <a:rPr lang="en-US" sz="1400" dirty="0" smtClean="0">
                  <a:solidFill>
                    <a:srgbClr val="002060"/>
                  </a:solidFill>
                </a:rPr>
                <a:t>Start of </a:t>
              </a:r>
              <a:br>
                <a:rPr lang="en-US" sz="1400" dirty="0" smtClean="0">
                  <a:solidFill>
                    <a:srgbClr val="002060"/>
                  </a:solidFill>
                </a:rPr>
              </a:br>
              <a:r>
                <a:rPr lang="en-US" sz="1400" b="1" dirty="0" smtClean="0">
                  <a:solidFill>
                    <a:srgbClr val="002060"/>
                  </a:solidFill>
                </a:rPr>
                <a:t>new TCS</a:t>
              </a:r>
              <a:endParaRPr lang="en-US" sz="1400" b="1" dirty="0">
                <a:solidFill>
                  <a:srgbClr val="002060"/>
                </a:solidFill>
              </a:endParaRPr>
            </a:p>
          </p:txBody>
        </p:sp>
        <p:cxnSp>
          <p:nvCxnSpPr>
            <p:cNvPr id="94" name="Straight Connector 93"/>
            <p:cNvCxnSpPr/>
            <p:nvPr/>
          </p:nvCxnSpPr>
          <p:spPr bwMode="auto">
            <a:xfrm>
              <a:off x="1841442" y="4358901"/>
              <a:ext cx="0" cy="864096"/>
            </a:xfrm>
            <a:prstGeom prst="line">
              <a:avLst/>
            </a:prstGeom>
            <a:noFill/>
            <a:ln w="9525" cap="flat" cmpd="sng" algn="ctr">
              <a:solidFill>
                <a:srgbClr val="800000"/>
              </a:solidFill>
              <a:prstDash val="solid"/>
              <a:round/>
              <a:headEnd type="none" w="med" len="med"/>
              <a:tailEnd type="none" w="med" len="med"/>
            </a:ln>
            <a:effectLst/>
          </p:spPr>
        </p:cxnSp>
      </p:grpSp>
      <p:grpSp>
        <p:nvGrpSpPr>
          <p:cNvPr id="95" name="Group 94"/>
          <p:cNvGrpSpPr/>
          <p:nvPr/>
        </p:nvGrpSpPr>
        <p:grpSpPr>
          <a:xfrm flipH="1" flipV="1">
            <a:off x="5969476" y="5478423"/>
            <a:ext cx="1796480" cy="905496"/>
            <a:chOff x="1672579" y="4238765"/>
            <a:chExt cx="1501595" cy="954981"/>
          </a:xfrm>
        </p:grpSpPr>
        <p:sp>
          <p:nvSpPr>
            <p:cNvPr id="96" name="TextBox 95"/>
            <p:cNvSpPr txBox="1"/>
            <p:nvPr/>
          </p:nvSpPr>
          <p:spPr>
            <a:xfrm rot="10800000">
              <a:off x="1672579" y="4238765"/>
              <a:ext cx="1501595" cy="551814"/>
            </a:xfrm>
            <a:prstGeom prst="rect">
              <a:avLst/>
            </a:prstGeom>
            <a:noFill/>
            <a:ln>
              <a:solidFill>
                <a:srgbClr val="800000"/>
              </a:solidFill>
            </a:ln>
          </p:spPr>
          <p:txBody>
            <a:bodyPr wrap="square" rtlCol="0">
              <a:spAutoFit/>
            </a:bodyPr>
            <a:lstStyle/>
            <a:p>
              <a:pPr algn="r"/>
              <a:r>
                <a:rPr lang="en-US" sz="1400" dirty="0" smtClean="0">
                  <a:solidFill>
                    <a:srgbClr val="002060"/>
                  </a:solidFill>
                </a:rPr>
                <a:t>End of </a:t>
              </a:r>
              <a:r>
                <a:rPr lang="en-US" sz="1400" dirty="0" err="1" smtClean="0">
                  <a:solidFill>
                    <a:srgbClr val="002060"/>
                  </a:solidFill>
                </a:rPr>
                <a:t>Comodo</a:t>
              </a:r>
              <a:r>
                <a:rPr lang="en-US" sz="1400" dirty="0" smtClean="0">
                  <a:solidFill>
                    <a:srgbClr val="002060"/>
                  </a:solidFill>
                </a:rPr>
                <a:t> </a:t>
              </a:r>
              <a:br>
                <a:rPr lang="en-US" sz="1400" dirty="0" smtClean="0">
                  <a:solidFill>
                    <a:srgbClr val="002060"/>
                  </a:solidFill>
                </a:rPr>
              </a:br>
              <a:r>
                <a:rPr lang="en-US" sz="1400" dirty="0" smtClean="0">
                  <a:solidFill>
                    <a:srgbClr val="002060"/>
                  </a:solidFill>
                </a:rPr>
                <a:t>TCS service</a:t>
              </a:r>
              <a:endParaRPr lang="en-US" sz="1400" dirty="0">
                <a:solidFill>
                  <a:srgbClr val="002060"/>
                </a:solidFill>
              </a:endParaRPr>
            </a:p>
          </p:txBody>
        </p:sp>
        <p:cxnSp>
          <p:nvCxnSpPr>
            <p:cNvPr id="97" name="Straight Connector 96"/>
            <p:cNvCxnSpPr/>
            <p:nvPr/>
          </p:nvCxnSpPr>
          <p:spPr bwMode="auto">
            <a:xfrm>
              <a:off x="1672580" y="4329650"/>
              <a:ext cx="0" cy="864096"/>
            </a:xfrm>
            <a:prstGeom prst="line">
              <a:avLst/>
            </a:prstGeom>
            <a:noFill/>
            <a:ln w="9525" cap="flat" cmpd="sng" algn="ctr">
              <a:solidFill>
                <a:srgbClr val="800000"/>
              </a:solidFill>
              <a:prstDash val="solid"/>
              <a:round/>
              <a:headEnd type="none" w="med" len="med"/>
              <a:tailEnd type="none" w="med" len="med"/>
            </a:ln>
            <a:effectLst/>
          </p:spPr>
        </p:cxnSp>
      </p:grpSp>
    </p:spTree>
    <p:extLst>
      <p:ext uri="{BB962C8B-B14F-4D97-AF65-F5344CB8AC3E}">
        <p14:creationId xmlns:p14="http://schemas.microsoft.com/office/powerpoint/2010/main" val="332822153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TCS structure</a:t>
            </a:r>
            <a:endParaRPr lang="en-US" dirty="0"/>
          </a:p>
        </p:txBody>
      </p:sp>
      <p:sp>
        <p:nvSpPr>
          <p:cNvPr id="3" name="Content Placeholder 2"/>
          <p:cNvSpPr>
            <a:spLocks noGrp="1"/>
          </p:cNvSpPr>
          <p:nvPr>
            <p:ph idx="1"/>
          </p:nvPr>
        </p:nvSpPr>
        <p:spPr/>
        <p:txBody>
          <a:bodyPr/>
          <a:lstStyle/>
          <a:p>
            <a:r>
              <a:rPr lang="en-US" sz="2000" dirty="0" smtClean="0"/>
              <a:t>GEANT Ass. (TERENA) is the ‘owner’ of the certificate services, which is procures on behalf of the participating NRENs (members)</a:t>
            </a:r>
          </a:p>
          <a:p>
            <a:r>
              <a:rPr lang="en-US" sz="2000" dirty="0" smtClean="0"/>
              <a:t>It sources the issuing service from a commercial CA service provider and sets the requirements</a:t>
            </a:r>
          </a:p>
          <a:p>
            <a:pPr lvl="1"/>
            <a:r>
              <a:rPr lang="en-US" sz="1800" dirty="0" smtClean="0"/>
              <a:t>Via the tender/</a:t>
            </a:r>
            <a:r>
              <a:rPr lang="en-US" sz="1800" dirty="0" err="1" smtClean="0"/>
              <a:t>RfP</a:t>
            </a:r>
            <a:r>
              <a:rPr lang="en-US" sz="1800" dirty="0" smtClean="0"/>
              <a:t> requirements</a:t>
            </a:r>
          </a:p>
          <a:p>
            <a:pPr lvl="1"/>
            <a:r>
              <a:rPr lang="en-US" sz="1800" dirty="0" smtClean="0"/>
              <a:t>Via updates to the CP/CPS</a:t>
            </a:r>
          </a:p>
          <a:p>
            <a:r>
              <a:rPr lang="en-US" sz="2000" dirty="0" smtClean="0"/>
              <a:t>NRENs then act as the user-facing end of the service</a:t>
            </a:r>
          </a:p>
          <a:p>
            <a:pPr lvl="1"/>
            <a:r>
              <a:rPr lang="en-US" sz="1800" dirty="0" smtClean="0"/>
              <a:t>They may co-brand the service</a:t>
            </a:r>
          </a:p>
          <a:p>
            <a:pPr lvl="1"/>
            <a:r>
              <a:rPr lang="en-US" sz="1800" dirty="0" smtClean="0"/>
              <a:t>They can (or could) define some of the processes</a:t>
            </a:r>
          </a:p>
          <a:p>
            <a:pPr lvl="1"/>
            <a:r>
              <a:rPr lang="en-US" sz="1800" dirty="0" smtClean="0"/>
              <a:t>All have to agree to the same CP/CPS and contract(s)</a:t>
            </a:r>
          </a:p>
          <a:p>
            <a:pPr lvl="1"/>
            <a:r>
              <a:rPr lang="en-US" sz="1800" dirty="0" smtClean="0"/>
              <a:t>The TCS PMA controlling the CP/CPS is comprised </a:t>
            </a:r>
            <a:br>
              <a:rPr lang="en-US" sz="1800" dirty="0" smtClean="0"/>
            </a:br>
            <a:r>
              <a:rPr lang="en-US" sz="1800" dirty="0" smtClean="0"/>
              <a:t>of experts from across the community</a:t>
            </a:r>
          </a:p>
        </p:txBody>
      </p:sp>
    </p:spTree>
    <p:extLst>
      <p:ext uri="{BB962C8B-B14F-4D97-AF65-F5344CB8AC3E}">
        <p14:creationId xmlns:p14="http://schemas.microsoft.com/office/powerpoint/2010/main" val="210685291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Interesting elements</a:t>
            </a:r>
            <a:endParaRPr lang="en-US" dirty="0"/>
          </a:p>
        </p:txBody>
      </p:sp>
      <p:sp>
        <p:nvSpPr>
          <p:cNvPr id="3" name="Content Placeholder 2"/>
          <p:cNvSpPr>
            <a:spLocks noGrp="1"/>
          </p:cNvSpPr>
          <p:nvPr>
            <p:ph idx="1"/>
          </p:nvPr>
        </p:nvSpPr>
        <p:spPr>
          <a:xfrm>
            <a:off x="886918" y="1079291"/>
            <a:ext cx="8024734" cy="5179101"/>
          </a:xfrm>
        </p:spPr>
        <p:txBody>
          <a:bodyPr/>
          <a:lstStyle/>
          <a:p>
            <a:r>
              <a:rPr lang="en-US" dirty="0" smtClean="0"/>
              <a:t>By its intention, the TCS CAs should </a:t>
            </a:r>
          </a:p>
          <a:p>
            <a:pPr lvl="1"/>
            <a:r>
              <a:rPr lang="en-US" dirty="0" smtClean="0"/>
              <a:t>Be </a:t>
            </a:r>
            <a:r>
              <a:rPr lang="en-US" i="1" dirty="0" smtClean="0"/>
              <a:t>publicly trusted </a:t>
            </a:r>
            <a:r>
              <a:rPr lang="en-US" dirty="0" smtClean="0"/>
              <a:t>in all major (mobile) systems</a:t>
            </a:r>
          </a:p>
          <a:p>
            <a:pPr lvl="1"/>
            <a:r>
              <a:rPr lang="en-US" dirty="0" smtClean="0"/>
              <a:t>Use mechanisms that scale to the European R&amp;E community</a:t>
            </a:r>
          </a:p>
          <a:p>
            <a:pPr lvl="1"/>
            <a:r>
              <a:rPr lang="en-US" dirty="0" smtClean="0"/>
              <a:t>Don’t burden the subscribers (institutions) too much – in particular for auditing</a:t>
            </a:r>
          </a:p>
          <a:p>
            <a:pPr lvl="1"/>
            <a:r>
              <a:rPr lang="en-US" dirty="0" smtClean="0"/>
              <a:t>Preserve under GEANT’s control key elements that ensure continuity (no vendor lock-in) –</a:t>
            </a:r>
            <a:br>
              <a:rPr lang="en-US" dirty="0" smtClean="0"/>
            </a:br>
            <a:r>
              <a:rPr lang="en-US" dirty="0" smtClean="0"/>
              <a:t>for eScience, this means e.g. the subject namespace</a:t>
            </a:r>
            <a:endParaRPr lang="en-US" dirty="0"/>
          </a:p>
          <a:p>
            <a:r>
              <a:rPr lang="en-US" dirty="0" smtClean="0"/>
              <a:t>but of course not everything is under our control</a:t>
            </a:r>
          </a:p>
          <a:p>
            <a:pPr lvl="1"/>
            <a:r>
              <a:rPr lang="en-US" dirty="0" smtClean="0"/>
              <a:t>Changes to baseline requirements affect us</a:t>
            </a:r>
          </a:p>
          <a:p>
            <a:pPr lvl="1"/>
            <a:r>
              <a:rPr lang="en-US" dirty="0" smtClean="0"/>
              <a:t>The way the CA interprets those changes affects us even more – which is how we ‘lost’ usable OV certs</a:t>
            </a:r>
          </a:p>
          <a:p>
            <a:pPr lvl="1"/>
            <a:r>
              <a:rPr lang="en-US" dirty="0" smtClean="0"/>
              <a:t>Server certs are more tightly controlled than personal</a:t>
            </a:r>
            <a:endParaRPr lang="en-US" dirty="0"/>
          </a:p>
        </p:txBody>
      </p:sp>
    </p:spTree>
    <p:extLst>
      <p:ext uri="{BB962C8B-B14F-4D97-AF65-F5344CB8AC3E}">
        <p14:creationId xmlns:p14="http://schemas.microsoft.com/office/powerpoint/2010/main" val="364756944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TCS G3 – 10 years of TCS</a:t>
            </a:r>
            <a:endParaRPr lang="en-US" dirty="0"/>
          </a:p>
        </p:txBody>
      </p:sp>
      <p:sp>
        <p:nvSpPr>
          <p:cNvPr id="3" name="Content Placeholder 2"/>
          <p:cNvSpPr>
            <a:spLocks noGrp="1"/>
          </p:cNvSpPr>
          <p:nvPr>
            <p:ph idx="1"/>
          </p:nvPr>
        </p:nvSpPr>
        <p:spPr/>
        <p:txBody>
          <a:bodyPr/>
          <a:lstStyle/>
          <a:p>
            <a:r>
              <a:rPr lang="en-US" dirty="0"/>
              <a:t>Selected </a:t>
            </a:r>
            <a:r>
              <a:rPr lang="en-US" dirty="0" err="1"/>
              <a:t>DigiCert</a:t>
            </a:r>
            <a:r>
              <a:rPr lang="en-US" dirty="0"/>
              <a:t>, Inc. of Lehi, Utah, USA </a:t>
            </a:r>
            <a:br>
              <a:rPr lang="en-US" dirty="0"/>
            </a:br>
            <a:r>
              <a:rPr lang="en-US" dirty="0"/>
              <a:t>in August 2014</a:t>
            </a:r>
          </a:p>
          <a:p>
            <a:r>
              <a:rPr lang="en-US" dirty="0"/>
              <a:t>Signed contract in November 2014</a:t>
            </a:r>
          </a:p>
          <a:p>
            <a:endParaRPr lang="en-US" dirty="0" smtClean="0"/>
          </a:p>
          <a:p>
            <a:endParaRPr lang="en-US" dirty="0"/>
          </a:p>
          <a:p>
            <a:endParaRPr lang="en-US" dirty="0" smtClean="0"/>
          </a:p>
          <a:p>
            <a:endParaRPr lang="en-US" dirty="0"/>
          </a:p>
          <a:p>
            <a:r>
              <a:rPr lang="en-US" dirty="0" smtClean="0"/>
              <a:t>Already TAGPMA accredited with ‘general-purpose’ grid CAs</a:t>
            </a:r>
          </a:p>
          <a:p>
            <a:r>
              <a:rPr lang="en-US" dirty="0" smtClean="0"/>
              <a:t>GEANT TCS service uses (6) dedicated ICAs</a:t>
            </a:r>
          </a:p>
          <a:p>
            <a:pPr lvl="1"/>
            <a:r>
              <a:rPr lang="en-US" dirty="0" smtClean="0"/>
              <a:t>Of which 2 are IGTF accredited</a:t>
            </a:r>
          </a:p>
          <a:p>
            <a:pPr lvl="1"/>
            <a:r>
              <a:rPr lang="en-US" dirty="0" smtClean="0"/>
              <a:t>Others: regular OV SSL, regular Client, EV, and CS</a:t>
            </a:r>
            <a:endParaRPr lang="en-US" dirty="0"/>
          </a:p>
        </p:txBody>
      </p:sp>
      <p:pic>
        <p:nvPicPr>
          <p:cNvPr id="4" name="Picture 2" descr="http://upload.wikimedia.org/wikipedia/en/6/63/Digicert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314" y="2830128"/>
            <a:ext cx="4064141" cy="105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231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692275" y="476250"/>
            <a:ext cx="7037388" cy="666750"/>
          </a:xfrm>
        </p:spPr>
        <p:txBody>
          <a:bodyPr/>
          <a:lstStyle/>
          <a:p>
            <a:pPr eaLnBrk="1" hangingPunct="1"/>
            <a:r>
              <a:rPr lang="en-GB" altLang="en-US" smtClean="0"/>
              <a:t>Built using contracts</a:t>
            </a:r>
            <a:endParaRPr lang="nb-NO" altLang="en-US" smtClean="0"/>
          </a:p>
        </p:txBody>
      </p:sp>
      <p:sp>
        <p:nvSpPr>
          <p:cNvPr id="8196" name="TextBox 3"/>
          <p:cNvSpPr txBox="1">
            <a:spLocks noChangeArrowheads="1"/>
          </p:cNvSpPr>
          <p:nvPr/>
        </p:nvSpPr>
        <p:spPr bwMode="auto">
          <a:xfrm>
            <a:off x="323528" y="1556792"/>
            <a:ext cx="6192838"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5738" indent="-185738" eaLnBrk="0" hangingPunct="0">
              <a:defRPr sz="1400">
                <a:solidFill>
                  <a:schemeClr val="bg2"/>
                </a:solidFill>
                <a:latin typeface="Verdana" pitchFamily="34" charset="0"/>
                <a:ea typeface="ＭＳ Ｐゴシック" pitchFamily="34" charset="-128"/>
              </a:defRPr>
            </a:lvl1pPr>
            <a:lvl2pPr marL="742950" indent="-285750" eaLnBrk="0" hangingPunct="0">
              <a:defRPr sz="1400">
                <a:solidFill>
                  <a:schemeClr val="bg2"/>
                </a:solidFill>
                <a:latin typeface="Verdana" pitchFamily="34" charset="0"/>
                <a:ea typeface="ＭＳ Ｐゴシック" pitchFamily="34" charset="-128"/>
              </a:defRPr>
            </a:lvl2pPr>
            <a:lvl3pPr marL="1143000" indent="-228600" eaLnBrk="0" hangingPunct="0">
              <a:defRPr sz="1400">
                <a:solidFill>
                  <a:schemeClr val="bg2"/>
                </a:solidFill>
                <a:latin typeface="Verdana" pitchFamily="34" charset="0"/>
                <a:ea typeface="ＭＳ Ｐゴシック" pitchFamily="34" charset="-128"/>
              </a:defRPr>
            </a:lvl3pPr>
            <a:lvl4pPr marL="1600200" indent="-228600" eaLnBrk="0" hangingPunct="0">
              <a:defRPr sz="1400">
                <a:solidFill>
                  <a:schemeClr val="bg2"/>
                </a:solidFill>
                <a:latin typeface="Verdana" pitchFamily="34" charset="0"/>
                <a:ea typeface="ＭＳ Ｐゴシック" pitchFamily="34" charset="-128"/>
              </a:defRPr>
            </a:lvl4pPr>
            <a:lvl5pPr marL="2057400" indent="-228600" eaLnBrk="0" hangingPunct="0">
              <a:defRPr sz="1400">
                <a:solidFill>
                  <a:schemeClr val="bg2"/>
                </a:solidFill>
                <a:latin typeface="Verdana" pitchFamily="34" charset="0"/>
                <a:ea typeface="ＭＳ Ｐゴシック" pitchFamily="34" charset="-128"/>
              </a:defRPr>
            </a:lvl5pPr>
            <a:lvl6pPr marL="25146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6pPr>
            <a:lvl7pPr marL="29718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7pPr>
            <a:lvl8pPr marL="34290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8pPr>
            <a:lvl9pPr marL="3886200" indent="-228600" eaLnBrk="0" fontAlgn="base" hangingPunct="0">
              <a:lnSpc>
                <a:spcPct val="120000"/>
              </a:lnSpc>
              <a:spcBef>
                <a:spcPct val="0"/>
              </a:spcBef>
              <a:spcAft>
                <a:spcPct val="0"/>
              </a:spcAft>
              <a:buFont typeface="Helvetica CE" pitchFamily="112" charset="-18"/>
              <a:defRPr sz="1400">
                <a:solidFill>
                  <a:schemeClr val="bg2"/>
                </a:solidFill>
                <a:latin typeface="Verdana" pitchFamily="34" charset="0"/>
                <a:ea typeface="ＭＳ Ｐゴシック" pitchFamily="34" charset="-128"/>
              </a:defRPr>
            </a:lvl9pPr>
          </a:lstStyle>
          <a:p>
            <a:pPr eaLnBrk="1" hangingPunct="1">
              <a:buFont typeface="Arial" charset="0"/>
              <a:buChar char="•"/>
            </a:pPr>
            <a:r>
              <a:rPr lang="en-GB" altLang="en-US" dirty="0"/>
              <a:t>scales well to large numbers of organisations and users</a:t>
            </a:r>
          </a:p>
          <a:p>
            <a:pPr eaLnBrk="1" hangingPunct="1">
              <a:buFont typeface="Arial" charset="0"/>
              <a:buChar char="•"/>
            </a:pPr>
            <a:r>
              <a:rPr lang="en-GB" altLang="en-US" dirty="0"/>
              <a:t>assurance requirements on subscribers ensure quality ID</a:t>
            </a:r>
          </a:p>
          <a:p>
            <a:pPr eaLnBrk="1" hangingPunct="1">
              <a:buFont typeface="Arial" charset="0"/>
              <a:buChar char="•"/>
            </a:pPr>
            <a:r>
              <a:rPr lang="en-GB" altLang="en-US" dirty="0"/>
              <a:t>bound through legal </a:t>
            </a:r>
            <a:r>
              <a:rPr lang="en-GB" altLang="en-US" dirty="0" smtClean="0"/>
              <a:t>contracts</a:t>
            </a:r>
          </a:p>
          <a:p>
            <a:pPr eaLnBrk="1" hangingPunct="1">
              <a:buFont typeface="Arial" charset="0"/>
              <a:buChar char="•"/>
            </a:pPr>
            <a:r>
              <a:rPr lang="en-GB" altLang="en-US" dirty="0" smtClean="0"/>
              <a:t>listed in specific document and in the CPS</a:t>
            </a:r>
            <a:endParaRPr lang="en-GB" altLang="en-US" dirty="0"/>
          </a:p>
        </p:txBody>
      </p:sp>
      <p:pic>
        <p:nvPicPr>
          <p:cNvPr id="3074" name="Picture 2" descr="H:\Home\davidg\Projects-misc\Terena\TCS\IGTF-Accreditation\TCS-contract-struct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169535"/>
            <a:ext cx="56007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468719"/>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set</a:t>
            </a:r>
            <a:endParaRPr lang="en-US" dirty="0"/>
          </a:p>
        </p:txBody>
      </p:sp>
      <p:sp>
        <p:nvSpPr>
          <p:cNvPr id="3" name="Content Placeholder 2"/>
          <p:cNvSpPr>
            <a:spLocks noGrp="1"/>
          </p:cNvSpPr>
          <p:nvPr>
            <p:ph idx="1"/>
          </p:nvPr>
        </p:nvSpPr>
        <p:spPr/>
        <p:txBody>
          <a:bodyPr/>
          <a:lstStyle/>
          <a:p>
            <a:r>
              <a:rPr lang="en-US" dirty="0" smtClean="0"/>
              <a:t>Leverage largely as much existing accreditation</a:t>
            </a:r>
          </a:p>
          <a:p>
            <a:r>
              <a:rPr lang="en-US" dirty="0" smtClean="0"/>
              <a:t>Instead of a single CPS, we have</a:t>
            </a:r>
          </a:p>
          <a:p>
            <a:pPr lvl="1"/>
            <a:r>
              <a:rPr lang="en-US" dirty="0" err="1" smtClean="0"/>
              <a:t>DigiCert</a:t>
            </a:r>
            <a:r>
              <a:rPr lang="en-US" dirty="0" smtClean="0"/>
              <a:t> CP</a:t>
            </a:r>
          </a:p>
          <a:p>
            <a:pPr lvl="1"/>
            <a:r>
              <a:rPr lang="en-US" dirty="0" err="1" smtClean="0"/>
              <a:t>DigiCert</a:t>
            </a:r>
            <a:r>
              <a:rPr lang="en-US" dirty="0" smtClean="0"/>
              <a:t> CPS</a:t>
            </a:r>
          </a:p>
          <a:p>
            <a:pPr lvl="1"/>
            <a:r>
              <a:rPr lang="en-US" dirty="0" smtClean="0"/>
              <a:t>GEANT TCS CPS</a:t>
            </a:r>
          </a:p>
          <a:p>
            <a:pPr lvl="1"/>
            <a:r>
              <a:rPr lang="en-US" dirty="0" smtClean="0"/>
              <a:t>Subscriber Agreement (“Terms of Use”)</a:t>
            </a:r>
          </a:p>
          <a:p>
            <a:pPr lvl="1"/>
            <a:r>
              <a:rPr lang="en-US" dirty="0" smtClean="0"/>
              <a:t>Consolidated Required Contractual Terms (CRCT)</a:t>
            </a:r>
          </a:p>
          <a:p>
            <a:endParaRPr lang="en-US" dirty="0"/>
          </a:p>
          <a:p>
            <a:r>
              <a:rPr lang="en-US" dirty="0" smtClean="0"/>
              <a:t>Only GEANT TCS CPS and CRCT are TCS specific</a:t>
            </a:r>
          </a:p>
          <a:p>
            <a:pPr lvl="1"/>
            <a:r>
              <a:rPr lang="en-US" dirty="0" smtClean="0"/>
              <a:t>Describe authentication, vetting, uniqueness, etc.</a:t>
            </a:r>
          </a:p>
          <a:p>
            <a:pPr lvl="1"/>
            <a:r>
              <a:rPr lang="en-US" dirty="0" smtClean="0"/>
              <a:t>Refer back to upstream CPS and CP for everything else</a:t>
            </a:r>
            <a:endParaRPr lang="en-US" dirty="0"/>
          </a:p>
        </p:txBody>
      </p:sp>
    </p:spTree>
    <p:extLst>
      <p:ext uri="{BB962C8B-B14F-4D97-AF65-F5344CB8AC3E}">
        <p14:creationId xmlns:p14="http://schemas.microsoft.com/office/powerpoint/2010/main" val="139774600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1357290" y="3239284"/>
            <a:ext cx="6357982" cy="3175316"/>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en-GB" dirty="0" smtClean="0"/>
              <a:t>Linking federations to Grid </a:t>
            </a:r>
            <a:r>
              <a:rPr lang="en-GB" dirty="0" err="1" smtClean="0"/>
              <a:t>Auth</a:t>
            </a:r>
            <a:r>
              <a:rPr lang="en-GB" i="1" dirty="0" err="1" smtClean="0"/>
              <a:t>N</a:t>
            </a:r>
            <a:endParaRPr lang="en-GB" i="1" dirty="0"/>
          </a:p>
        </p:txBody>
      </p:sp>
      <p:sp>
        <p:nvSpPr>
          <p:cNvPr id="3" name="Content Placeholder 2"/>
          <p:cNvSpPr>
            <a:spLocks noGrp="1"/>
          </p:cNvSpPr>
          <p:nvPr>
            <p:ph idx="1"/>
          </p:nvPr>
        </p:nvSpPr>
        <p:spPr>
          <a:xfrm>
            <a:off x="1238944" y="1252438"/>
            <a:ext cx="8229600" cy="4768850"/>
          </a:xfrm>
        </p:spPr>
        <p:txBody>
          <a:bodyPr/>
          <a:lstStyle/>
          <a:p>
            <a:r>
              <a:rPr lang="en-GB" sz="2400" dirty="0" smtClean="0"/>
              <a:t>Use your federation ID</a:t>
            </a:r>
          </a:p>
          <a:p>
            <a:r>
              <a:rPr lang="en-GB" sz="2400" dirty="0" smtClean="0"/>
              <a:t>... to authenticate to a service</a:t>
            </a:r>
          </a:p>
          <a:p>
            <a:r>
              <a:rPr lang="en-GB" sz="2400" dirty="0" smtClean="0"/>
              <a:t>... that issues a certificate</a:t>
            </a:r>
          </a:p>
          <a:p>
            <a:r>
              <a:rPr lang="en-GB" sz="2400" dirty="0" smtClean="0"/>
              <a:t>... recognised by the Grid today</a:t>
            </a:r>
            <a:endParaRPr lang="en-GB" sz="2400" dirty="0"/>
          </a:p>
        </p:txBody>
      </p:sp>
      <p:sp>
        <p:nvSpPr>
          <p:cNvPr id="8" name="TextBox 7"/>
          <p:cNvSpPr txBox="1"/>
          <p:nvPr/>
        </p:nvSpPr>
        <p:spPr>
          <a:xfrm>
            <a:off x="4714876" y="6000768"/>
            <a:ext cx="4429124" cy="461665"/>
          </a:xfrm>
          <a:prstGeom prst="rect">
            <a:avLst/>
          </a:prstGeom>
          <a:noFill/>
        </p:spPr>
        <p:txBody>
          <a:bodyPr wrap="square" rtlCol="0">
            <a:spAutoFit/>
          </a:bodyPr>
          <a:lstStyle/>
          <a:p>
            <a:pPr algn="r"/>
            <a:r>
              <a:rPr lang="en-US" sz="1200" i="1" dirty="0" smtClean="0"/>
              <a:t>Graphic from: </a:t>
            </a:r>
          </a:p>
          <a:p>
            <a:pPr algn="r"/>
            <a:r>
              <a:rPr lang="en-US" sz="1200" i="1" dirty="0" smtClean="0"/>
              <a:t>Jan Meijer, UNINETT</a:t>
            </a:r>
            <a:endParaRPr lang="en-US" sz="1200" i="1" dirty="0"/>
          </a:p>
        </p:txBody>
      </p:sp>
    </p:spTree>
    <p:extLst>
      <p:ext uri="{BB962C8B-B14F-4D97-AF65-F5344CB8AC3E}">
        <p14:creationId xmlns:p14="http://schemas.microsoft.com/office/powerpoint/2010/main" val="8108254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the TCS G3 in IGTF</a:t>
            </a:r>
            <a:endParaRPr lang="en-US" dirty="0"/>
          </a:p>
        </p:txBody>
      </p:sp>
      <p:sp>
        <p:nvSpPr>
          <p:cNvPr id="3" name="Content Placeholder 2"/>
          <p:cNvSpPr>
            <a:spLocks noGrp="1"/>
          </p:cNvSpPr>
          <p:nvPr>
            <p:ph idx="1"/>
          </p:nvPr>
        </p:nvSpPr>
        <p:spPr>
          <a:xfrm>
            <a:off x="838200" y="1295400"/>
            <a:ext cx="8305800" cy="5168900"/>
          </a:xfrm>
        </p:spPr>
        <p:txBody>
          <a:bodyPr/>
          <a:lstStyle/>
          <a:p>
            <a:r>
              <a:rPr lang="en-US" dirty="0" smtClean="0"/>
              <a:t>New CP/CPS</a:t>
            </a:r>
          </a:p>
          <a:p>
            <a:pPr lvl="1"/>
            <a:r>
              <a:rPr lang="en-US" dirty="0" smtClean="0"/>
              <a:t>Attempted to leverage existing TAGPMA accreditation</a:t>
            </a:r>
          </a:p>
          <a:p>
            <a:pPr lvl="1"/>
            <a:r>
              <a:rPr lang="en-US" dirty="0" smtClean="0"/>
              <a:t>Mixed result: it seemed easier to write the CPS, but then the reviewer still read all documents, and cross-dependencies were complex to track</a:t>
            </a:r>
          </a:p>
          <a:p>
            <a:pPr lvl="1"/>
            <a:endParaRPr lang="en-US" dirty="0"/>
          </a:p>
          <a:p>
            <a:r>
              <a:rPr lang="en-US" dirty="0" smtClean="0"/>
              <a:t>Self-audit as per GDF.169</a:t>
            </a:r>
          </a:p>
          <a:p>
            <a:pPr lvl="1"/>
            <a:r>
              <a:rPr lang="en-US" dirty="0" smtClean="0"/>
              <a:t>Had been overdue for some time</a:t>
            </a:r>
          </a:p>
          <a:p>
            <a:pPr lvl="1"/>
            <a:r>
              <a:rPr lang="en-US" dirty="0" smtClean="0"/>
              <a:t>The new CPS implementing any recommendations was ready at the same time</a:t>
            </a:r>
          </a:p>
          <a:p>
            <a:pPr lvl="1"/>
            <a:r>
              <a:rPr lang="en-US" dirty="0" smtClean="0"/>
              <a:t>Review of new CPS and self-audit combined – reviewers:</a:t>
            </a:r>
            <a:br>
              <a:rPr lang="en-US" dirty="0" smtClean="0"/>
            </a:br>
            <a:r>
              <a:rPr lang="en-US" dirty="0" smtClean="0"/>
              <a:t>Reimer </a:t>
            </a:r>
            <a:r>
              <a:rPr lang="en-US" dirty="0" err="1" smtClean="0"/>
              <a:t>Karlsen-Masur</a:t>
            </a:r>
            <a:r>
              <a:rPr lang="en-US" dirty="0" smtClean="0"/>
              <a:t> (</a:t>
            </a:r>
            <a:r>
              <a:rPr lang="en-US" sz="1600" dirty="0" smtClean="0"/>
              <a:t>DFN-CERT</a:t>
            </a:r>
            <a:r>
              <a:rPr lang="en-US" dirty="0" smtClean="0"/>
              <a:t>), Dave Kelsey (</a:t>
            </a:r>
            <a:r>
              <a:rPr lang="en-US" sz="1600" dirty="0" smtClean="0"/>
              <a:t>RAL</a:t>
            </a:r>
            <a:r>
              <a:rPr lang="en-US" dirty="0" smtClean="0"/>
              <a:t> &amp; w</a:t>
            </a:r>
            <a:r>
              <a:rPr lang="en-US" sz="1600" dirty="0" smtClean="0"/>
              <a:t>LCG</a:t>
            </a:r>
            <a:r>
              <a:rPr lang="en-US" dirty="0" smtClean="0"/>
              <a:t>), </a:t>
            </a:r>
            <a:br>
              <a:rPr lang="en-US" dirty="0" smtClean="0"/>
            </a:br>
            <a:r>
              <a:rPr lang="en-US" dirty="0" smtClean="0"/>
              <a:t>Jules </a:t>
            </a:r>
            <a:r>
              <a:rPr lang="en-US" dirty="0" err="1" smtClean="0"/>
              <a:t>Wolfrat</a:t>
            </a:r>
            <a:r>
              <a:rPr lang="en-US" dirty="0" smtClean="0"/>
              <a:t> (</a:t>
            </a:r>
            <a:r>
              <a:rPr lang="en-US" sz="1600" dirty="0" smtClean="0"/>
              <a:t>SURF</a:t>
            </a:r>
            <a:r>
              <a:rPr lang="en-US" dirty="0" smtClean="0"/>
              <a:t>sara &amp; </a:t>
            </a:r>
            <a:r>
              <a:rPr lang="en-US" sz="1600" dirty="0" smtClean="0"/>
              <a:t>PRACE</a:t>
            </a:r>
            <a:r>
              <a:rPr lang="en-US" dirty="0" smtClean="0"/>
              <a:t>), and </a:t>
            </a:r>
            <a:r>
              <a:rPr lang="en-US" dirty="0" err="1" smtClean="0"/>
              <a:t>Urpo</a:t>
            </a:r>
            <a:r>
              <a:rPr lang="en-US" dirty="0" smtClean="0"/>
              <a:t> Kaila (</a:t>
            </a:r>
            <a:r>
              <a:rPr lang="en-US" sz="1600" dirty="0" smtClean="0"/>
              <a:t>CSC</a:t>
            </a:r>
            <a:r>
              <a:rPr lang="en-US" dirty="0" smtClean="0"/>
              <a:t>, </a:t>
            </a:r>
            <a:r>
              <a:rPr lang="en-US" sz="1600" dirty="0" smtClean="0"/>
              <a:t>EUDAT</a:t>
            </a:r>
            <a:r>
              <a:rPr lang="en-US" dirty="0" smtClean="0"/>
              <a:t>)</a:t>
            </a:r>
            <a:endParaRPr lang="en-US" dirty="0"/>
          </a:p>
        </p:txBody>
      </p:sp>
    </p:spTree>
    <p:extLst>
      <p:ext uri="{BB962C8B-B14F-4D97-AF65-F5344CB8AC3E}">
        <p14:creationId xmlns:p14="http://schemas.microsoft.com/office/powerpoint/2010/main" val="328596620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‘G3’ TCS</a:t>
            </a:r>
            <a:endParaRPr lang="en-US" dirty="0"/>
          </a:p>
        </p:txBody>
      </p:sp>
      <p:sp>
        <p:nvSpPr>
          <p:cNvPr id="3" name="Content Placeholder 2"/>
          <p:cNvSpPr>
            <a:spLocks noGrp="1"/>
          </p:cNvSpPr>
          <p:nvPr>
            <p:ph idx="1"/>
          </p:nvPr>
        </p:nvSpPr>
        <p:spPr>
          <a:xfrm>
            <a:off x="931887" y="1206708"/>
            <a:ext cx="8054715" cy="4669436"/>
          </a:xfrm>
        </p:spPr>
        <p:txBody>
          <a:bodyPr/>
          <a:lstStyle/>
          <a:p>
            <a:endParaRPr lang="en-US" dirty="0"/>
          </a:p>
          <a:p>
            <a:r>
              <a:rPr lang="en-US" dirty="0" smtClean="0"/>
              <a:t>Roll-out via staged pilots</a:t>
            </a:r>
          </a:p>
          <a:p>
            <a:pPr lvl="1"/>
            <a:r>
              <a:rPr lang="en-US" dirty="0" smtClean="0">
                <a:solidFill>
                  <a:srgbClr val="00B050"/>
                </a:solidFill>
              </a:rPr>
              <a:t>Phase I: expert testing and debugging (almost done)</a:t>
            </a:r>
          </a:p>
          <a:p>
            <a:pPr lvl="1"/>
            <a:r>
              <a:rPr lang="en-US" dirty="0" smtClean="0">
                <a:solidFill>
                  <a:srgbClr val="00B050"/>
                </a:solidFill>
              </a:rPr>
              <a:t>Phase II: NREN-level testing and customization options</a:t>
            </a:r>
          </a:p>
          <a:p>
            <a:pPr lvl="1"/>
            <a:r>
              <a:rPr lang="en-US" dirty="0" smtClean="0"/>
              <a:t>Phase III: Customer (Subscriber) testing and roll-out</a:t>
            </a:r>
          </a:p>
          <a:p>
            <a:endParaRPr lang="en-US" dirty="0"/>
          </a:p>
          <a:p>
            <a:r>
              <a:rPr lang="en-US" sz="2000" b="1" dirty="0" smtClean="0"/>
              <a:t>Deployed in IGTF 1.62 on Feb 23</a:t>
            </a:r>
          </a:p>
          <a:p>
            <a:r>
              <a:rPr lang="en-US" sz="2000" dirty="0" smtClean="0"/>
              <a:t>Federation integration pending (so now mostly server-only)</a:t>
            </a:r>
          </a:p>
          <a:p>
            <a:r>
              <a:rPr lang="en-US" sz="2000" dirty="0" smtClean="0"/>
              <a:t>Full production everywhere before June 2015</a:t>
            </a:r>
          </a:p>
          <a:p>
            <a:pPr lvl="1"/>
            <a:endParaRPr lang="en-US" dirty="0" smtClean="0"/>
          </a:p>
        </p:txBody>
      </p:sp>
      <p:pic>
        <p:nvPicPr>
          <p:cNvPr id="1026" name="Picture 2" descr="http://upload.wikimedia.org/wikipedia/en/6/63/Digicert_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476672"/>
            <a:ext cx="2133600" cy="5524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61670" y="1900411"/>
            <a:ext cx="659567" cy="707886"/>
          </a:xfrm>
          <a:prstGeom prst="rect">
            <a:avLst/>
          </a:prstGeom>
          <a:noFill/>
        </p:spPr>
        <p:txBody>
          <a:bodyPr wrap="square" rtlCol="0">
            <a:spAutoFit/>
          </a:bodyPr>
          <a:lstStyle/>
          <a:p>
            <a:r>
              <a:rPr lang="en-US" sz="4000" b="1" dirty="0" smtClean="0">
                <a:solidFill>
                  <a:srgbClr val="00B050"/>
                </a:solidFill>
                <a:sym typeface="Wingdings"/>
              </a:rPr>
              <a:t></a:t>
            </a:r>
            <a:endParaRPr lang="en-US" b="1" dirty="0">
              <a:solidFill>
                <a:srgbClr val="00B050"/>
              </a:solidFill>
            </a:endParaRPr>
          </a:p>
        </p:txBody>
      </p:sp>
      <p:sp>
        <p:nvSpPr>
          <p:cNvPr id="7" name="TextBox 6"/>
          <p:cNvSpPr txBox="1"/>
          <p:nvPr/>
        </p:nvSpPr>
        <p:spPr>
          <a:xfrm>
            <a:off x="1264170" y="2240186"/>
            <a:ext cx="659567" cy="707886"/>
          </a:xfrm>
          <a:prstGeom prst="rect">
            <a:avLst/>
          </a:prstGeom>
          <a:noFill/>
        </p:spPr>
        <p:txBody>
          <a:bodyPr wrap="square" rtlCol="0">
            <a:spAutoFit/>
          </a:bodyPr>
          <a:lstStyle/>
          <a:p>
            <a:r>
              <a:rPr lang="en-US" sz="4000" b="1" dirty="0" smtClean="0">
                <a:solidFill>
                  <a:srgbClr val="00B050"/>
                </a:solidFill>
                <a:sym typeface="Wingdings"/>
              </a:rPr>
              <a:t></a:t>
            </a:r>
            <a:endParaRPr lang="en-US" b="1" dirty="0">
              <a:solidFill>
                <a:srgbClr val="00B050"/>
              </a:solidFill>
            </a:endParaRPr>
          </a:p>
        </p:txBody>
      </p:sp>
      <p:sp>
        <p:nvSpPr>
          <p:cNvPr id="8" name="TextBox 7"/>
          <p:cNvSpPr txBox="1"/>
          <p:nvPr/>
        </p:nvSpPr>
        <p:spPr>
          <a:xfrm>
            <a:off x="1244182" y="2669079"/>
            <a:ext cx="659567" cy="707886"/>
          </a:xfrm>
          <a:prstGeom prst="rect">
            <a:avLst/>
          </a:prstGeom>
          <a:noFill/>
        </p:spPr>
        <p:txBody>
          <a:bodyPr wrap="square" rtlCol="0">
            <a:spAutoFit/>
          </a:bodyPr>
          <a:lstStyle/>
          <a:p>
            <a:r>
              <a:rPr lang="en-US" sz="4000" b="1" dirty="0" smtClean="0">
                <a:solidFill>
                  <a:srgbClr val="00B050"/>
                </a:solidFill>
                <a:sym typeface="Wingdings"/>
              </a:rPr>
              <a:t></a:t>
            </a:r>
            <a:endParaRPr lang="en-US" b="1" dirty="0">
              <a:solidFill>
                <a:srgbClr val="00B050"/>
              </a:solidFill>
            </a:endParaRPr>
          </a:p>
        </p:txBody>
      </p:sp>
    </p:spTree>
    <p:extLst>
      <p:ext uri="{BB962C8B-B14F-4D97-AF65-F5344CB8AC3E}">
        <p14:creationId xmlns:p14="http://schemas.microsoft.com/office/powerpoint/2010/main" val="1792107013"/>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GB" sz="2400" smtClean="0"/>
              <a:t>Geographical coverage of the EUGridPMA</a:t>
            </a:r>
          </a:p>
        </p:txBody>
      </p:sp>
      <p:sp>
        <p:nvSpPr>
          <p:cNvPr id="18435" name="Rectangle 5"/>
          <p:cNvSpPr>
            <a:spLocks noChangeArrowheads="1"/>
          </p:cNvSpPr>
          <p:nvPr/>
        </p:nvSpPr>
        <p:spPr bwMode="auto">
          <a:xfrm>
            <a:off x="412750" y="987425"/>
            <a:ext cx="8424863" cy="478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2900" indent="-342900" algn="l">
              <a:spcBef>
                <a:spcPct val="20000"/>
              </a:spcBef>
              <a:buFont typeface="Symbol" pitchFamily="18" charset="2"/>
              <a:buChar char="·"/>
            </a:pPr>
            <a:r>
              <a:rPr lang="en-US" sz="1800" dirty="0" smtClean="0">
                <a:solidFill>
                  <a:srgbClr val="008000"/>
                </a:solidFill>
                <a:latin typeface="Lucida Sans" pitchFamily="34" charset="0"/>
              </a:rPr>
              <a:t>26 </a:t>
            </a:r>
            <a:r>
              <a:rPr lang="en-US" sz="1800" dirty="0">
                <a:solidFill>
                  <a:srgbClr val="008000"/>
                </a:solidFill>
                <a:latin typeface="Lucida Sans" pitchFamily="34" charset="0"/>
              </a:rPr>
              <a:t>of </a:t>
            </a:r>
            <a:r>
              <a:rPr lang="en-US" sz="1800" dirty="0" smtClean="0">
                <a:solidFill>
                  <a:srgbClr val="008000"/>
                </a:solidFill>
                <a:latin typeface="Lucida Sans" pitchFamily="34" charset="0"/>
              </a:rPr>
              <a:t>28 </a:t>
            </a:r>
            <a:r>
              <a:rPr lang="en-US" sz="1800" dirty="0">
                <a:solidFill>
                  <a:srgbClr val="008000"/>
                </a:solidFill>
                <a:latin typeface="Lucida Sans" pitchFamily="34" charset="0"/>
              </a:rPr>
              <a:t>EU member states (all except LU, MT)</a:t>
            </a:r>
          </a:p>
          <a:p>
            <a:pPr marL="342900" indent="-342900" algn="l">
              <a:spcBef>
                <a:spcPct val="20000"/>
              </a:spcBef>
              <a:buFont typeface="Symbol" pitchFamily="18" charset="2"/>
              <a:buChar char="·"/>
            </a:pPr>
            <a:r>
              <a:rPr lang="en-US" sz="1800" dirty="0">
                <a:solidFill>
                  <a:srgbClr val="008000"/>
                </a:solidFill>
                <a:latin typeface="Lucida Sans" pitchFamily="34" charset="0"/>
              </a:rPr>
              <a:t>+	AM, CH, DZ, EG, </a:t>
            </a:r>
            <a:r>
              <a:rPr lang="en-US" sz="1800" dirty="0" smtClean="0">
                <a:solidFill>
                  <a:srgbClr val="008000"/>
                </a:solidFill>
                <a:latin typeface="Lucida Sans" pitchFamily="34" charset="0"/>
              </a:rPr>
              <a:t>GE, </a:t>
            </a:r>
            <a:r>
              <a:rPr lang="en-US" sz="1800" dirty="0">
                <a:solidFill>
                  <a:srgbClr val="008000"/>
                </a:solidFill>
                <a:latin typeface="Lucida Sans" pitchFamily="34" charset="0"/>
              </a:rPr>
              <a:t>IL, IR, IS, </a:t>
            </a:r>
            <a:r>
              <a:rPr lang="en-US" sz="1800" strike="sngStrike" dirty="0">
                <a:solidFill>
                  <a:srgbClr val="008000"/>
                </a:solidFill>
                <a:latin typeface="Lucida Sans" pitchFamily="34" charset="0"/>
              </a:rPr>
              <a:t>JO</a:t>
            </a:r>
            <a:r>
              <a:rPr lang="en-US" sz="1800" dirty="0">
                <a:solidFill>
                  <a:srgbClr val="008000"/>
                </a:solidFill>
                <a:latin typeface="Lucida Sans" pitchFamily="34" charset="0"/>
              </a:rPr>
              <a:t>, MA, MD, ME, MK, NO, PK, </a:t>
            </a:r>
            <a:br>
              <a:rPr lang="en-US" sz="1800" dirty="0">
                <a:solidFill>
                  <a:srgbClr val="008000"/>
                </a:solidFill>
                <a:latin typeface="Lucida Sans" pitchFamily="34" charset="0"/>
              </a:rPr>
            </a:br>
            <a:r>
              <a:rPr lang="en-US" sz="1800" dirty="0">
                <a:solidFill>
                  <a:srgbClr val="008000"/>
                </a:solidFill>
                <a:latin typeface="Lucida Sans" pitchFamily="34" charset="0"/>
              </a:rPr>
              <a:t>	RS, RU, SY, TR, UA, CERN (</a:t>
            </a:r>
            <a:r>
              <a:rPr lang="en-US" sz="1800" dirty="0" err="1">
                <a:solidFill>
                  <a:srgbClr val="008000"/>
                </a:solidFill>
                <a:latin typeface="Lucida Sans" pitchFamily="34" charset="0"/>
              </a:rPr>
              <a:t>int</a:t>
            </a:r>
            <a:r>
              <a:rPr lang="en-US" sz="1800" dirty="0" smtClean="0">
                <a:solidFill>
                  <a:srgbClr val="008000"/>
                </a:solidFill>
                <a:latin typeface="Lucida Sans" pitchFamily="34" charset="0"/>
              </a:rPr>
              <a:t>) + </a:t>
            </a:r>
            <a:r>
              <a:rPr lang="en-US" sz="1800" dirty="0">
                <a:solidFill>
                  <a:srgbClr val="008000"/>
                </a:solidFill>
                <a:latin typeface="Lucida Sans" pitchFamily="34" charset="0"/>
              </a:rPr>
              <a:t>TCS (EU)</a:t>
            </a:r>
            <a:endParaRPr lang="en-US" sz="1800" dirty="0">
              <a:solidFill>
                <a:srgbClr val="000066"/>
              </a:solidFill>
              <a:latin typeface="Lucida Sans" pitchFamily="34" charset="0"/>
            </a:endParaRPr>
          </a:p>
          <a:p>
            <a:pPr marL="342900" indent="-342900" algn="l">
              <a:spcBef>
                <a:spcPct val="20000"/>
              </a:spcBef>
              <a:buFont typeface="Symbol" pitchFamily="18" charset="2"/>
              <a:buNone/>
            </a:pPr>
            <a:endParaRPr lang="en-US" dirty="0">
              <a:solidFill>
                <a:srgbClr val="000066"/>
              </a:solidFill>
              <a:latin typeface="Lucida Sans" pitchFamily="34" charset="0"/>
            </a:endParaRPr>
          </a:p>
        </p:txBody>
      </p:sp>
      <p:sp>
        <p:nvSpPr>
          <p:cNvPr id="17412" name="Rectangle 7"/>
          <p:cNvSpPr>
            <a:spLocks noChangeArrowheads="1"/>
          </p:cNvSpPr>
          <p:nvPr/>
        </p:nvSpPr>
        <p:spPr bwMode="auto">
          <a:xfrm>
            <a:off x="5773738" y="5864225"/>
            <a:ext cx="32131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l">
              <a:spcBef>
                <a:spcPct val="20000"/>
              </a:spcBef>
              <a:buFont typeface="Symbol" pitchFamily="18" charset="2"/>
              <a:buNone/>
              <a:defRPr/>
            </a:pPr>
            <a:r>
              <a:rPr lang="en-US" dirty="0">
                <a:solidFill>
                  <a:srgbClr val="000066"/>
                </a:solidFill>
                <a:latin typeface="Lucida Sans" pitchFamily="34" charset="0"/>
              </a:rPr>
              <a:t>Pending or in progress</a:t>
            </a:r>
          </a:p>
          <a:p>
            <a:pPr marL="342900" indent="-342900" algn="l">
              <a:spcBef>
                <a:spcPct val="20000"/>
              </a:spcBef>
              <a:buFont typeface="Symbol" pitchFamily="18" charset="2"/>
              <a:buChar char="·"/>
              <a:defRPr/>
            </a:pPr>
            <a:r>
              <a:rPr lang="en-US" sz="1600" dirty="0">
                <a:solidFill>
                  <a:srgbClr val="000066"/>
                </a:solidFill>
                <a:latin typeface="Lucida Sans" pitchFamily="34" charset="0"/>
              </a:rPr>
              <a:t>ZA, </a:t>
            </a:r>
            <a:r>
              <a:rPr lang="en-US" sz="1600" dirty="0" smtClean="0">
                <a:solidFill>
                  <a:srgbClr val="000066"/>
                </a:solidFill>
                <a:latin typeface="Lucida Sans" pitchFamily="34" charset="0"/>
              </a:rPr>
              <a:t>KE, TZ, AE</a:t>
            </a:r>
            <a:endParaRPr lang="en-US" sz="1600" dirty="0">
              <a:solidFill>
                <a:srgbClr val="000066"/>
              </a:solidFill>
              <a:latin typeface="Lucida Sans" pitchFamily="34" charset="0"/>
            </a:endParaRPr>
          </a:p>
        </p:txBody>
      </p:sp>
      <p:pic>
        <p:nvPicPr>
          <p:cNvPr id="46082" name="Picture 2" descr="H:\Home\davidg\EUGridPMA\Presentations\images\map-pma-emea-afr-gi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011" y="1939331"/>
            <a:ext cx="7391101" cy="490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849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RPS model </a:t>
            </a:r>
            <a:br>
              <a:rPr lang="en-US" dirty="0" smtClean="0"/>
            </a:br>
            <a:r>
              <a:rPr lang="en-US" dirty="0" smtClean="0"/>
              <a:t>(as first introduced by Scott in TAGPMA)</a:t>
            </a:r>
            <a:endParaRPr lang="en-US" dirty="0"/>
          </a:p>
        </p:txBody>
      </p:sp>
      <p:sp>
        <p:nvSpPr>
          <p:cNvPr id="3" name="Content Placeholder 2"/>
          <p:cNvSpPr>
            <a:spLocks noGrp="1"/>
          </p:cNvSpPr>
          <p:nvPr>
            <p:ph idx="1"/>
          </p:nvPr>
        </p:nvSpPr>
        <p:spPr/>
        <p:txBody>
          <a:bodyPr/>
          <a:lstStyle/>
          <a:p>
            <a:r>
              <a:rPr lang="en-US" sz="2000" dirty="0"/>
              <a:t>The RPS outlines the procedures that the community members follow to comply </a:t>
            </a:r>
            <a:r>
              <a:rPr lang="en-US" sz="2000" dirty="0" smtClean="0"/>
              <a:t>with </a:t>
            </a:r>
            <a:r>
              <a:rPr lang="en-US" sz="2000" dirty="0"/>
              <a:t>the CA Profile. It allows </a:t>
            </a:r>
            <a:r>
              <a:rPr lang="en-US" sz="2000" dirty="0" smtClean="0"/>
              <a:t>communications </a:t>
            </a:r>
            <a:r>
              <a:rPr lang="en-US" sz="2000" dirty="0"/>
              <a:t>with a defined set of </a:t>
            </a:r>
            <a:r>
              <a:rPr lang="en-US" sz="2000" dirty="0" smtClean="0"/>
              <a:t>registration </a:t>
            </a:r>
            <a:r>
              <a:rPr lang="en-US" sz="2000" dirty="0"/>
              <a:t>practices to move between issuing CAs. </a:t>
            </a:r>
          </a:p>
          <a:p>
            <a:r>
              <a:rPr lang="en-US" sz="2000" dirty="0" smtClean="0"/>
              <a:t>worked </a:t>
            </a:r>
            <a:r>
              <a:rPr lang="en-US" sz="2000" dirty="0"/>
              <a:t>on by both TAGPMA and </a:t>
            </a:r>
            <a:r>
              <a:rPr lang="en-US" sz="2000" dirty="0" err="1"/>
              <a:t>EUGridPMA</a:t>
            </a:r>
            <a:r>
              <a:rPr lang="en-US" sz="2000" dirty="0"/>
              <a:t>, </a:t>
            </a:r>
            <a:r>
              <a:rPr lang="en-US" sz="2000" dirty="0" smtClean="0"/>
              <a:t>and evolved </a:t>
            </a:r>
            <a:r>
              <a:rPr lang="en-US" sz="2000" dirty="0"/>
              <a:t>and </a:t>
            </a:r>
            <a:r>
              <a:rPr lang="en-US" sz="2000" dirty="0" smtClean="0"/>
              <a:t>refined in Berlin, </a:t>
            </a:r>
            <a:r>
              <a:rPr lang="en-US" sz="2000" dirty="0"/>
              <a:t>with particular attention to </a:t>
            </a:r>
            <a:r>
              <a:rPr lang="en-US" sz="2000" dirty="0" smtClean="0"/>
              <a:t>sections </a:t>
            </a:r>
            <a:r>
              <a:rPr lang="en-US" sz="2000" dirty="0"/>
              <a:t>1, 3, and 9. </a:t>
            </a:r>
            <a:endParaRPr lang="en-US" sz="2000" dirty="0" smtClean="0"/>
          </a:p>
          <a:p>
            <a:r>
              <a:rPr lang="en-US" sz="2000" dirty="0" smtClean="0"/>
              <a:t>latest </a:t>
            </a:r>
            <a:r>
              <a:rPr lang="en-US" sz="2000" dirty="0"/>
              <a:t>version can be found </a:t>
            </a:r>
            <a:r>
              <a:rPr lang="en-US" sz="2000" dirty="0" smtClean="0"/>
              <a:t>at</a:t>
            </a:r>
            <a:br>
              <a:rPr lang="en-US" sz="2000" dirty="0" smtClean="0"/>
            </a:br>
            <a:r>
              <a:rPr lang="en-US" sz="2000" b="1" dirty="0" smtClean="0"/>
              <a:t>https</a:t>
            </a:r>
            <a:r>
              <a:rPr lang="en-US" sz="2000" b="1" dirty="0"/>
              <a:t>://wiki.eugridpma.org/Main/RPS</a:t>
            </a:r>
          </a:p>
          <a:p>
            <a:pPr marL="0" indent="0">
              <a:buNone/>
            </a:pPr>
            <a:endParaRPr lang="en-US" sz="2000" dirty="0"/>
          </a:p>
          <a:p>
            <a:pPr marL="0" indent="0">
              <a:buNone/>
            </a:pPr>
            <a:r>
              <a:rPr lang="en-US" sz="2000" i="1" dirty="0"/>
              <a:t>The concept of the RPS very much aligns with the new TCSG3 CPS, </a:t>
            </a:r>
            <a:r>
              <a:rPr lang="en-US" sz="2000" i="1" dirty="0" smtClean="0"/>
              <a:t>although in </a:t>
            </a:r>
            <a:r>
              <a:rPr lang="en-US" sz="2000" i="1" dirty="0"/>
              <a:t>that specific case the precedence is reversed (there TCS </a:t>
            </a:r>
            <a:r>
              <a:rPr lang="en-US" sz="2000" i="1" dirty="0" smtClean="0"/>
              <a:t>managed </a:t>
            </a:r>
            <a:r>
              <a:rPr lang="en-US" sz="2000" i="1" dirty="0"/>
              <a:t>its </a:t>
            </a:r>
            <a:r>
              <a:rPr lang="en-US" sz="2000" i="1" dirty="0" smtClean="0"/>
              <a:t>own CPS </a:t>
            </a:r>
            <a:r>
              <a:rPr lang="en-US" sz="2000" i="1" dirty="0"/>
              <a:t>with details the same elements as the RPS would, </a:t>
            </a:r>
            <a:r>
              <a:rPr lang="en-US" sz="2000" i="1" dirty="0" smtClean="0"/>
              <a:t>but then </a:t>
            </a:r>
            <a:r>
              <a:rPr lang="en-US" sz="2000" i="1" dirty="0"/>
              <a:t>incorporates the CA Operators CPS by references, whereas </a:t>
            </a:r>
            <a:r>
              <a:rPr lang="en-US" sz="2000" i="1" dirty="0" smtClean="0"/>
              <a:t>the RPS </a:t>
            </a:r>
            <a:r>
              <a:rPr lang="en-US" sz="2000" i="1" dirty="0"/>
              <a:t>model would do that the other way round).</a:t>
            </a:r>
          </a:p>
        </p:txBody>
      </p:sp>
    </p:spTree>
    <p:extLst>
      <p:ext uri="{BB962C8B-B14F-4D97-AF65-F5344CB8AC3E}">
        <p14:creationId xmlns:p14="http://schemas.microsoft.com/office/powerpoint/2010/main" val="206732788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Miscellaneous topics </a:t>
            </a:r>
            <a:endParaRPr lang="en-US" dirty="0"/>
          </a:p>
        </p:txBody>
      </p:sp>
      <p:sp>
        <p:nvSpPr>
          <p:cNvPr id="5" name="Text Placeholder 4"/>
          <p:cNvSpPr>
            <a:spLocks noGrp="1"/>
          </p:cNvSpPr>
          <p:nvPr>
            <p:ph type="body" idx="1"/>
          </p:nvPr>
        </p:nvSpPr>
        <p:spPr/>
        <p:txBody>
          <a:bodyPr/>
          <a:lstStyle/>
          <a:p>
            <a:r>
              <a:rPr lang="en-GB" dirty="0" smtClean="0"/>
              <a:t>IPv6</a:t>
            </a:r>
            <a:endParaRPr lang="en-US" dirty="0"/>
          </a:p>
          <a:p>
            <a:r>
              <a:rPr lang="en-US" dirty="0" smtClean="0"/>
              <a:t>Private </a:t>
            </a:r>
            <a:r>
              <a:rPr lang="en-US" dirty="0"/>
              <a:t>Key Protection Guidelines v2.0</a:t>
            </a:r>
          </a:p>
          <a:p>
            <a:r>
              <a:rPr lang="en-US" dirty="0" smtClean="0"/>
              <a:t>On-line </a:t>
            </a:r>
            <a:r>
              <a:rPr lang="en-US" dirty="0"/>
              <a:t>CA Architectures Guideline </a:t>
            </a:r>
            <a:r>
              <a:rPr lang="en-US" dirty="0" smtClean="0"/>
              <a:t>document</a:t>
            </a:r>
          </a:p>
        </p:txBody>
      </p:sp>
    </p:spTree>
    <p:extLst>
      <p:ext uri="{BB962C8B-B14F-4D97-AF65-F5344CB8AC3E}">
        <p14:creationId xmlns:p14="http://schemas.microsoft.com/office/powerpoint/2010/main" val="1044980736"/>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GB" smtClean="0"/>
              <a:t>IPv6 status</a:t>
            </a:r>
          </a:p>
        </p:txBody>
      </p:sp>
      <p:sp>
        <p:nvSpPr>
          <p:cNvPr id="30723" name="Content Placeholder 2"/>
          <p:cNvSpPr>
            <a:spLocks noGrp="1"/>
          </p:cNvSpPr>
          <p:nvPr>
            <p:ph idx="1"/>
          </p:nvPr>
        </p:nvSpPr>
        <p:spPr/>
        <p:txBody>
          <a:bodyPr/>
          <a:lstStyle/>
          <a:p>
            <a:r>
              <a:rPr lang="en-GB" dirty="0" smtClean="0"/>
              <a:t>FZU runs a continuous v6 CRL monitor</a:t>
            </a:r>
            <a:br>
              <a:rPr lang="en-GB" dirty="0" smtClean="0"/>
            </a:br>
            <a:r>
              <a:rPr lang="en-GB" dirty="0" smtClean="0"/>
              <a:t>  </a:t>
            </a:r>
            <a:r>
              <a:rPr lang="en-GB" sz="1800" dirty="0" smtClean="0">
                <a:solidFill>
                  <a:srgbClr val="990000"/>
                </a:solidFill>
              </a:rPr>
              <a:t>http://www.particle.cz/farm/admin/IPv6EuGridPMACrlChecker/</a:t>
            </a:r>
            <a:br>
              <a:rPr lang="en-GB" sz="1800" dirty="0" smtClean="0">
                <a:solidFill>
                  <a:srgbClr val="990000"/>
                </a:solidFill>
              </a:rPr>
            </a:br>
            <a:r>
              <a:rPr lang="en-GB" sz="1800" dirty="0" smtClean="0"/>
              <a:t>  </a:t>
            </a:r>
            <a:endParaRPr lang="en-GB" dirty="0" smtClean="0"/>
          </a:p>
          <a:p>
            <a:r>
              <a:rPr lang="en-GB" dirty="0" smtClean="0"/>
              <a:t>23 CAs offer working v6 CRL</a:t>
            </a:r>
          </a:p>
          <a:p>
            <a:pPr lvl="1"/>
            <a:r>
              <a:rPr lang="en-GB" dirty="0" smtClean="0"/>
              <a:t>but there are also 4 CAs that give an AAAA record but where the GET fails …</a:t>
            </a:r>
          </a:p>
          <a:p>
            <a:pPr lvl="1"/>
            <a:r>
              <a:rPr lang="en-GB" dirty="0" smtClean="0"/>
              <a:t>Still 71 endpoints to go (but they go in bulk)</a:t>
            </a:r>
          </a:p>
          <a:p>
            <a:pPr lvl="1"/>
            <a:r>
              <a:rPr lang="en-GB" dirty="0" smtClean="0"/>
              <a:t>dist.eugridpma.info can act as v6 source-of-last-resort</a:t>
            </a:r>
          </a:p>
          <a:p>
            <a:endParaRPr lang="en-GB" dirty="0" smtClean="0"/>
          </a:p>
          <a:p>
            <a:r>
              <a:rPr lang="en-GB" dirty="0" smtClean="0"/>
              <a:t>fetch-crlv3 v3.0.10+ has an explicit mode to force-enable IPv6 also for older </a:t>
            </a:r>
            <a:r>
              <a:rPr lang="en-GB" dirty="0" err="1" smtClean="0"/>
              <a:t>perl</a:t>
            </a:r>
            <a:r>
              <a:rPr lang="en-GB" dirty="0" smtClean="0"/>
              <a:t> versions</a:t>
            </a:r>
          </a:p>
          <a:p>
            <a:pPr lvl="1"/>
            <a:r>
              <a:rPr lang="en-US" dirty="0" smtClean="0"/>
              <a:t>Added option "--inet6glue" and "inet6glue" </a:t>
            </a:r>
            <a:r>
              <a:rPr lang="en-US" dirty="0" err="1" smtClean="0"/>
              <a:t>config</a:t>
            </a:r>
            <a:r>
              <a:rPr lang="en-US" dirty="0" smtClean="0"/>
              <a:t> setting to load the Net::INET6Glue </a:t>
            </a:r>
            <a:r>
              <a:rPr lang="en-US" dirty="0" err="1" smtClean="0"/>
              <a:t>perl</a:t>
            </a:r>
            <a:r>
              <a:rPr lang="en-US" dirty="0" smtClean="0"/>
              <a:t> module (if it is available) to use IPv6 connections in LWP to download CRLs</a:t>
            </a:r>
            <a:endParaRPr lang="en-GB" dirty="0" smtClean="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5958" y="152400"/>
            <a:ext cx="8727692" cy="879475"/>
          </a:xfrm>
        </p:spPr>
        <p:txBody>
          <a:bodyPr/>
          <a:lstStyle/>
          <a:p>
            <a:r>
              <a:rPr lang="en-GB" sz="2000" dirty="0" smtClean="0"/>
              <a:t> </a:t>
            </a:r>
            <a:r>
              <a:rPr lang="en-GB" sz="2000" dirty="0" smtClean="0">
                <a:solidFill>
                  <a:srgbClr val="990000"/>
                </a:solidFill>
              </a:rPr>
              <a:t>http://www.particle.cz/farm/admin/IPv6EuGridPMACrlChecker/</a:t>
            </a:r>
            <a:endParaRPr lang="en-GB" sz="2000"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58" y="995805"/>
            <a:ext cx="8838885" cy="415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Private Key Protection Life Cycle</a:t>
            </a:r>
            <a:endParaRPr lang="en-US" dirty="0"/>
          </a:p>
        </p:txBody>
      </p:sp>
      <p:sp>
        <p:nvSpPr>
          <p:cNvPr id="3" name="Content Placeholder 2"/>
          <p:cNvSpPr>
            <a:spLocks noGrp="1"/>
          </p:cNvSpPr>
          <p:nvPr>
            <p:ph idx="1"/>
          </p:nvPr>
        </p:nvSpPr>
        <p:spPr/>
        <p:txBody>
          <a:bodyPr/>
          <a:lstStyle/>
          <a:p>
            <a:r>
              <a:rPr lang="en-US" dirty="0"/>
              <a:t>The (last) final changes were made to the private key </a:t>
            </a:r>
            <a:r>
              <a:rPr lang="en-US" dirty="0" smtClean="0"/>
              <a:t>protection guidelines </a:t>
            </a:r>
            <a:r>
              <a:rPr lang="en-US" dirty="0"/>
              <a:t>document</a:t>
            </a:r>
          </a:p>
          <a:p>
            <a:endParaRPr lang="en-US" dirty="0" smtClean="0"/>
          </a:p>
          <a:p>
            <a:pPr marL="0" indent="0">
              <a:buNone/>
            </a:pPr>
            <a:r>
              <a:rPr lang="en-US" sz="2000" dirty="0" smtClean="0">
                <a:solidFill>
                  <a:srgbClr val="990000"/>
                </a:solidFill>
              </a:rPr>
              <a:t>http</a:t>
            </a:r>
            <a:r>
              <a:rPr lang="en-US" sz="2000" dirty="0">
                <a:solidFill>
                  <a:srgbClr val="990000"/>
                </a:solidFill>
              </a:rPr>
              <a:t>://wiki.eugridpma.org/Main/PrivateKeyProtectionLifeCycle</a:t>
            </a:r>
          </a:p>
          <a:p>
            <a:endParaRPr lang="en-US" dirty="0"/>
          </a:p>
          <a:p>
            <a:r>
              <a:rPr lang="en-US" dirty="0"/>
              <a:t>It supports all the use cases currently permitted under the </a:t>
            </a:r>
            <a:r>
              <a:rPr lang="en-US" dirty="0" smtClean="0"/>
              <a:t>PKP guidelines </a:t>
            </a:r>
            <a:r>
              <a:rPr lang="en-US" dirty="0"/>
              <a:t>version 1.1, but it is better reflecting the </a:t>
            </a:r>
            <a:r>
              <a:rPr lang="en-US" dirty="0" smtClean="0"/>
              <a:t>key life </a:t>
            </a:r>
            <a:r>
              <a:rPr lang="en-US" dirty="0"/>
              <a:t>cycles and clarifies the roles of the participants.</a:t>
            </a:r>
          </a:p>
        </p:txBody>
      </p:sp>
    </p:spTree>
    <p:extLst>
      <p:ext uri="{BB962C8B-B14F-4D97-AF65-F5344CB8AC3E}">
        <p14:creationId xmlns:p14="http://schemas.microsoft.com/office/powerpoint/2010/main" val="74682264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Wildcard naming</a:t>
            </a:r>
            <a:endParaRPr lang="en-US" dirty="0"/>
          </a:p>
        </p:txBody>
      </p:sp>
      <p:sp>
        <p:nvSpPr>
          <p:cNvPr id="3" name="Content Placeholder 2"/>
          <p:cNvSpPr>
            <a:spLocks noGrp="1"/>
          </p:cNvSpPr>
          <p:nvPr>
            <p:ph idx="1"/>
          </p:nvPr>
        </p:nvSpPr>
        <p:spPr/>
        <p:txBody>
          <a:bodyPr/>
          <a:lstStyle/>
          <a:p>
            <a:r>
              <a:rPr lang="en-US" sz="2000" dirty="0"/>
              <a:t>Although some TLS RFCs have defined </a:t>
            </a:r>
            <a:r>
              <a:rPr lang="en-US" sz="2000" dirty="0" smtClean="0"/>
              <a:t>a syntax </a:t>
            </a:r>
            <a:r>
              <a:rPr lang="en-US" sz="2000" dirty="0"/>
              <a:t>for </a:t>
            </a:r>
            <a:r>
              <a:rPr lang="en-US" sz="2000" dirty="0" smtClean="0"/>
              <a:t>including wild </a:t>
            </a:r>
            <a:r>
              <a:rPr lang="en-US" sz="2000" dirty="0"/>
              <a:t>cards in the subject (and subject alternative) names, only </a:t>
            </a:r>
            <a:r>
              <a:rPr lang="en-US" sz="2000" dirty="0" smtClean="0"/>
              <a:t>a few </a:t>
            </a:r>
            <a:r>
              <a:rPr lang="en-US" sz="2000" dirty="0"/>
              <a:t>syntaxes actually </a:t>
            </a:r>
            <a:r>
              <a:rPr lang="en-US" sz="2000" dirty="0" smtClean="0"/>
              <a:t>work</a:t>
            </a:r>
          </a:p>
          <a:p>
            <a:r>
              <a:rPr lang="en-US" sz="2000" dirty="0" err="1" smtClean="0"/>
              <a:t>CABforum</a:t>
            </a:r>
            <a:r>
              <a:rPr lang="en-US" sz="2000" dirty="0" smtClean="0"/>
              <a:t> guidance also limits what clients should consider acceptable</a:t>
            </a:r>
          </a:p>
          <a:p>
            <a:pPr marL="0" indent="0">
              <a:buNone/>
            </a:pPr>
            <a:endParaRPr lang="en-US" sz="2000" dirty="0" smtClean="0"/>
          </a:p>
          <a:p>
            <a:pPr marL="0" indent="0">
              <a:buNone/>
            </a:pPr>
            <a:r>
              <a:rPr lang="en-US" sz="2000" b="1" dirty="0" err="1" smtClean="0"/>
              <a:t>EUGridPMA</a:t>
            </a:r>
            <a:r>
              <a:rPr lang="en-US" sz="2000" b="1" dirty="0" smtClean="0"/>
              <a:t> Guidance on </a:t>
            </a:r>
            <a:r>
              <a:rPr lang="en-US" sz="2000" b="1" dirty="0" err="1" smtClean="0"/>
              <a:t>WIldcard</a:t>
            </a:r>
            <a:r>
              <a:rPr lang="en-US" sz="2000" b="1" dirty="0" smtClean="0"/>
              <a:t> naming</a:t>
            </a:r>
          </a:p>
          <a:p>
            <a:r>
              <a:rPr lang="en-US" sz="2000" dirty="0" smtClean="0"/>
              <a:t>a </a:t>
            </a:r>
            <a:r>
              <a:rPr lang="en-US" sz="2000" dirty="0"/>
              <a:t>single "*" wildcard character is allowed, only in the </a:t>
            </a:r>
            <a:r>
              <a:rPr lang="en-US" sz="2000" dirty="0" smtClean="0"/>
              <a:t>left-most subdomain </a:t>
            </a:r>
            <a:r>
              <a:rPr lang="en-US" sz="2000" dirty="0"/>
              <a:t>element of an FQDN</a:t>
            </a:r>
          </a:p>
          <a:p>
            <a:r>
              <a:rPr lang="en-US" sz="2000" dirty="0" smtClean="0"/>
              <a:t>each </a:t>
            </a:r>
            <a:r>
              <a:rPr lang="en-US" sz="2000" dirty="0"/>
              <a:t>node (systems) must have its own key pair, although the </a:t>
            </a:r>
            <a:r>
              <a:rPr lang="en-US" sz="2000" dirty="0" smtClean="0"/>
              <a:t>same (wildcard</a:t>
            </a:r>
            <a:r>
              <a:rPr lang="en-US" sz="2000" dirty="0"/>
              <a:t>) name may be associated with multiple certs based on </a:t>
            </a:r>
            <a:r>
              <a:rPr lang="en-US" sz="2000" dirty="0" smtClean="0"/>
              <a:t>those distinct </a:t>
            </a:r>
            <a:r>
              <a:rPr lang="en-US" sz="2000" dirty="0"/>
              <a:t>key pairs</a:t>
            </a:r>
          </a:p>
          <a:p>
            <a:r>
              <a:rPr lang="en-US" sz="2000" dirty="0" smtClean="0"/>
              <a:t>it </a:t>
            </a:r>
            <a:r>
              <a:rPr lang="en-US" sz="2000" dirty="0"/>
              <a:t>is recommended to have a specific subdomain to which a </a:t>
            </a:r>
            <a:r>
              <a:rPr lang="en-US" sz="2000" dirty="0" smtClean="0"/>
              <a:t> responsible </a:t>
            </a:r>
            <a:r>
              <a:rPr lang="en-US" sz="2000" dirty="0"/>
              <a:t>person is assigned</a:t>
            </a:r>
          </a:p>
        </p:txBody>
      </p:sp>
    </p:spTree>
    <p:extLst>
      <p:ext uri="{BB962C8B-B14F-4D97-AF65-F5344CB8AC3E}">
        <p14:creationId xmlns:p14="http://schemas.microsoft.com/office/powerpoint/2010/main" val="72025881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Naming </a:t>
            </a:r>
            <a:r>
              <a:rPr lang="en-US" smtClean="0"/>
              <a:t>and authority</a:t>
            </a:r>
            <a:endParaRPr lang="en-US"/>
          </a:p>
        </p:txBody>
      </p:sp>
      <p:sp>
        <p:nvSpPr>
          <p:cNvPr id="3" name="Content Placeholder 2"/>
          <p:cNvSpPr>
            <a:spLocks noGrp="1"/>
          </p:cNvSpPr>
          <p:nvPr>
            <p:ph idx="1"/>
          </p:nvPr>
        </p:nvSpPr>
        <p:spPr/>
        <p:txBody>
          <a:bodyPr/>
          <a:lstStyle/>
          <a:p>
            <a:pPr marL="0" indent="0">
              <a:buNone/>
            </a:pPr>
            <a:r>
              <a:rPr lang="en-US" dirty="0" smtClean="0"/>
              <a:t>There </a:t>
            </a:r>
            <a:r>
              <a:rPr lang="en-US" dirty="0"/>
              <a:t>are also conceptual issues in validation (determining </a:t>
            </a:r>
            <a:r>
              <a:rPr lang="en-US" dirty="0" smtClean="0"/>
              <a:t>'ownership‘ of </a:t>
            </a:r>
            <a:r>
              <a:rPr lang="en-US" dirty="0"/>
              <a:t>the names</a:t>
            </a:r>
            <a:r>
              <a:rPr lang="en-US" dirty="0" smtClean="0"/>
              <a:t>)</a:t>
            </a:r>
          </a:p>
          <a:p>
            <a:endParaRPr lang="en-US" dirty="0"/>
          </a:p>
          <a:p>
            <a:r>
              <a:rPr lang="en-US" sz="2000" dirty="0" smtClean="0"/>
              <a:t>This means </a:t>
            </a:r>
            <a:r>
              <a:rPr lang="en-US" sz="2000" dirty="0"/>
              <a:t>that for e.g. a set of web load balancers, a </a:t>
            </a:r>
            <a:r>
              <a:rPr lang="en-US" sz="2000" dirty="0" smtClean="0"/>
              <a:t>subdomain</a:t>
            </a:r>
            <a:br>
              <a:rPr lang="en-US" sz="2000" dirty="0" smtClean="0"/>
            </a:br>
            <a:r>
              <a:rPr lang="en-US" sz="2000" dirty="0" smtClean="0"/>
              <a:t>	"web.example.org</a:t>
            </a:r>
            <a:r>
              <a:rPr lang="en-US" sz="2000" dirty="0"/>
              <a:t>" </a:t>
            </a:r>
            <a:r>
              <a:rPr lang="en-US" sz="2000" dirty="0" smtClean="0"/>
              <a:t/>
            </a:r>
            <a:br>
              <a:rPr lang="en-US" sz="2000" dirty="0" smtClean="0"/>
            </a:br>
            <a:r>
              <a:rPr lang="en-US" sz="2000" dirty="0" smtClean="0"/>
              <a:t>is </a:t>
            </a:r>
            <a:r>
              <a:rPr lang="en-US" sz="2000" dirty="0"/>
              <a:t>created and a responsible person assigned thereto.</a:t>
            </a:r>
          </a:p>
          <a:p>
            <a:endParaRPr lang="en-US" sz="2000" dirty="0" smtClean="0"/>
          </a:p>
          <a:p>
            <a:r>
              <a:rPr lang="en-US" sz="2000" dirty="0" smtClean="0"/>
              <a:t>wild </a:t>
            </a:r>
            <a:r>
              <a:rPr lang="en-US" sz="2000" dirty="0"/>
              <a:t>card certificates *.web.example.org" are then controlled by </a:t>
            </a:r>
            <a:r>
              <a:rPr lang="en-US" sz="2000" dirty="0" smtClean="0"/>
              <a:t>said responsible</a:t>
            </a:r>
            <a:r>
              <a:rPr lang="en-US" sz="2000" dirty="0"/>
              <a:t>.</a:t>
            </a:r>
          </a:p>
          <a:p>
            <a:endParaRPr lang="en-US" sz="2000" dirty="0" smtClean="0"/>
          </a:p>
          <a:p>
            <a:r>
              <a:rPr lang="en-US" sz="2000" dirty="0" smtClean="0"/>
              <a:t>guidance </a:t>
            </a:r>
            <a:r>
              <a:rPr lang="en-US" sz="2000" dirty="0"/>
              <a:t>on the permissible location of the "*" character should be </a:t>
            </a:r>
            <a:r>
              <a:rPr lang="en-US" sz="2000" dirty="0" smtClean="0"/>
              <a:t>added </a:t>
            </a:r>
            <a:r>
              <a:rPr lang="en-US" sz="2000" dirty="0"/>
              <a:t>to GFD.225 (in progress)</a:t>
            </a:r>
          </a:p>
        </p:txBody>
      </p:sp>
    </p:spTree>
    <p:extLst>
      <p:ext uri="{BB962C8B-B14F-4D97-AF65-F5344CB8AC3E}">
        <p14:creationId xmlns:p14="http://schemas.microsoft.com/office/powerpoint/2010/main" val="40058939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GB" dirty="0" smtClean="0"/>
              <a:t>Upcoming meetings</a:t>
            </a:r>
            <a:endParaRPr lang="en-GB" dirty="0"/>
          </a:p>
        </p:txBody>
      </p:sp>
      <p:sp>
        <p:nvSpPr>
          <p:cNvPr id="34819" name="Text Placeholder 4"/>
          <p:cNvSpPr>
            <a:spLocks noGrp="1"/>
          </p:cNvSpPr>
          <p:nvPr>
            <p:ph type="body" idx="1"/>
          </p:nvPr>
        </p:nvSpPr>
        <p:spPr/>
        <p:txBody>
          <a:bodyPr/>
          <a:lstStyle/>
          <a:p>
            <a:endParaRPr lang="en-GB" smtClean="0"/>
          </a:p>
        </p:txBody>
      </p:sp>
    </p:spTree>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3"/>
          <p:cNvSpPr>
            <a:spLocks noGrp="1"/>
          </p:cNvSpPr>
          <p:nvPr>
            <p:ph type="title"/>
          </p:nvPr>
        </p:nvSpPr>
        <p:spPr/>
        <p:txBody>
          <a:bodyPr/>
          <a:lstStyle/>
          <a:p>
            <a:r>
              <a:rPr lang="en-GB" dirty="0" smtClean="0"/>
              <a:t>EUGridPMA Agenda</a:t>
            </a:r>
          </a:p>
        </p:txBody>
      </p:sp>
      <p:sp>
        <p:nvSpPr>
          <p:cNvPr id="35843" name="Content Placeholder 4"/>
          <p:cNvSpPr>
            <a:spLocks noGrp="1"/>
          </p:cNvSpPr>
          <p:nvPr>
            <p:ph idx="1"/>
          </p:nvPr>
        </p:nvSpPr>
        <p:spPr>
          <a:xfrm>
            <a:off x="838200" y="1484313"/>
            <a:ext cx="8040688" cy="4586287"/>
          </a:xfrm>
        </p:spPr>
        <p:txBody>
          <a:bodyPr/>
          <a:lstStyle/>
          <a:p>
            <a:r>
              <a:rPr lang="en-GB" sz="2200" b="1" dirty="0" smtClean="0"/>
              <a:t>34</a:t>
            </a:r>
            <a:r>
              <a:rPr lang="en-GB" sz="2200" b="1" baseline="30000" dirty="0" smtClean="0"/>
              <a:t>th</a:t>
            </a:r>
            <a:r>
              <a:rPr lang="en-GB" sz="2200" b="1" dirty="0" smtClean="0"/>
              <a:t> PMA meeting</a:t>
            </a:r>
            <a:br>
              <a:rPr lang="en-GB" sz="2200" b="1" dirty="0" smtClean="0"/>
            </a:br>
            <a:r>
              <a:rPr lang="en-GB" sz="2200" b="1" dirty="0" smtClean="0"/>
              <a:t>11-13 May 2015 in Copenhagen, DK</a:t>
            </a:r>
          </a:p>
          <a:p>
            <a:endParaRPr lang="en-GB" sz="2200" b="1" dirty="0" smtClean="0"/>
          </a:p>
          <a:p>
            <a:r>
              <a:rPr lang="en-GB" sz="2200" b="1" dirty="0" smtClean="0"/>
              <a:t>EGI Engage conference: May 18-22, Lisbon, PT</a:t>
            </a:r>
          </a:p>
          <a:p>
            <a:endParaRPr lang="en-GB" sz="2200" b="1" dirty="0" smtClean="0"/>
          </a:p>
          <a:p>
            <a:r>
              <a:rPr lang="en-GB" sz="2200" b="1" dirty="0" smtClean="0"/>
              <a:t>REFEDS + TNC2015: June 14-18, Porto, PT</a:t>
            </a:r>
          </a:p>
          <a:p>
            <a:pPr marL="0" indent="0">
              <a:buNone/>
            </a:pPr>
            <a:endParaRPr lang="en-GB" sz="2200" b="1" dirty="0"/>
          </a:p>
          <a:p>
            <a:r>
              <a:rPr lang="en-GB" sz="2200" b="1" dirty="0" smtClean="0"/>
              <a:t>35</a:t>
            </a:r>
            <a:r>
              <a:rPr lang="en-GB" sz="2200" b="1" baseline="30000" dirty="0" smtClean="0"/>
              <a:t>th</a:t>
            </a:r>
            <a:r>
              <a:rPr lang="en-GB" sz="2200" b="1" dirty="0" smtClean="0"/>
              <a:t> PMA meeting</a:t>
            </a:r>
            <a:br>
              <a:rPr lang="en-GB" sz="2200" b="1" dirty="0" smtClean="0"/>
            </a:br>
            <a:r>
              <a:rPr lang="en-GB" sz="2200" i="1" dirty="0" smtClean="0"/>
              <a:t>open to co-hosting with AARC</a:t>
            </a:r>
            <a:r>
              <a:rPr lang="en-GB" sz="2200" b="1" dirty="0" smtClean="0"/>
              <a:t/>
            </a:r>
            <a:br>
              <a:rPr lang="en-GB" sz="2200" b="1" dirty="0" smtClean="0"/>
            </a:br>
            <a:r>
              <a:rPr lang="en-GB" sz="2200" b="1" dirty="0" smtClean="0"/>
              <a:t>otherwise: likely 7-9 September 2015</a:t>
            </a:r>
            <a:br>
              <a:rPr lang="en-GB" sz="2200" b="1" dirty="0" smtClean="0"/>
            </a:br>
            <a:r>
              <a:rPr lang="en-GB" sz="2200" b="1" i="1" dirty="0" smtClean="0"/>
              <a:t>place </a:t>
            </a:r>
            <a:r>
              <a:rPr lang="en-GB" sz="2200" b="1" i="1" dirty="0" err="1" smtClean="0"/>
              <a:t>tbd</a:t>
            </a:r>
            <a:endParaRPr lang="en-GB" sz="2200" b="1" i="1" dirty="0" smtClean="0"/>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dirty="0" err="1" smtClean="0"/>
              <a:t>EUGridPMA</a:t>
            </a:r>
            <a:r>
              <a:rPr lang="en-GB" dirty="0" smtClean="0"/>
              <a:t> Topics</a:t>
            </a:r>
          </a:p>
        </p:txBody>
      </p:sp>
      <p:sp>
        <p:nvSpPr>
          <p:cNvPr id="18435" name="Content Placeholder 2"/>
          <p:cNvSpPr>
            <a:spLocks noGrp="1"/>
          </p:cNvSpPr>
          <p:nvPr>
            <p:ph idx="1"/>
          </p:nvPr>
        </p:nvSpPr>
        <p:spPr/>
        <p:txBody>
          <a:bodyPr/>
          <a:lstStyle/>
          <a:p>
            <a:pPr>
              <a:defRPr/>
            </a:pPr>
            <a:r>
              <a:rPr lang="en-GB" sz="1800" dirty="0" smtClean="0"/>
              <a:t>EUGridPMA (membership) status</a:t>
            </a:r>
          </a:p>
          <a:p>
            <a:pPr>
              <a:defRPr/>
            </a:pPr>
            <a:r>
              <a:rPr lang="en-GB" sz="1800" dirty="0" smtClean="0"/>
              <a:t>New and updated CAs</a:t>
            </a:r>
          </a:p>
          <a:p>
            <a:pPr>
              <a:defRPr/>
            </a:pPr>
            <a:endParaRPr lang="en-GB" sz="1800" dirty="0" smtClean="0"/>
          </a:p>
          <a:p>
            <a:pPr>
              <a:defRPr/>
            </a:pPr>
            <a:r>
              <a:rPr lang="en-GB" sz="1800" dirty="0" smtClean="0"/>
              <a:t>IPv6 readiness and fetch-</a:t>
            </a:r>
            <a:r>
              <a:rPr lang="en-GB" sz="1800" dirty="0" err="1" smtClean="0"/>
              <a:t>crl</a:t>
            </a:r>
            <a:endParaRPr lang="en-GB" sz="1800" dirty="0" smtClean="0"/>
          </a:p>
          <a:p>
            <a:r>
              <a:rPr lang="en-US" sz="1800" dirty="0" smtClean="0"/>
              <a:t>Private </a:t>
            </a:r>
            <a:r>
              <a:rPr lang="en-US" sz="1800" dirty="0"/>
              <a:t>Key Protection Guidelines v2.0</a:t>
            </a:r>
          </a:p>
          <a:p>
            <a:r>
              <a:rPr lang="en-US" sz="1800" dirty="0" smtClean="0"/>
              <a:t>On-line </a:t>
            </a:r>
            <a:r>
              <a:rPr lang="en-US" sz="1800" dirty="0"/>
              <a:t>CA Architectures Guideline document</a:t>
            </a:r>
            <a:endParaRPr lang="en-GB" sz="1800" dirty="0" smtClean="0"/>
          </a:p>
          <a:p>
            <a:pPr>
              <a:defRPr/>
            </a:pPr>
            <a:r>
              <a:rPr lang="en-GB" sz="1800" dirty="0" smtClean="0"/>
              <a:t>Wildcard naming</a:t>
            </a:r>
            <a:endParaRPr lang="en-GB" sz="1800" dirty="0"/>
          </a:p>
          <a:p>
            <a:pPr>
              <a:defRPr/>
            </a:pPr>
            <a:endParaRPr lang="en-GB" sz="1800" dirty="0"/>
          </a:p>
          <a:p>
            <a:pPr>
              <a:defRPr/>
            </a:pPr>
            <a:endParaRPr lang="en-GB" sz="1800" dirty="0" smtClean="0"/>
          </a:p>
          <a:p>
            <a:pPr marL="0" indent="0">
              <a:buNone/>
              <a:defRPr/>
            </a:pPr>
            <a:r>
              <a:rPr lang="en-GB" sz="1800" b="1" dirty="0" smtClean="0">
                <a:solidFill>
                  <a:srgbClr val="990000"/>
                </a:solidFill>
              </a:rPr>
              <a:t>Also see the Berlin summary at</a:t>
            </a:r>
            <a:br>
              <a:rPr lang="en-GB" sz="1800" b="1" dirty="0" smtClean="0">
                <a:solidFill>
                  <a:srgbClr val="990000"/>
                </a:solidFill>
              </a:rPr>
            </a:br>
            <a:r>
              <a:rPr lang="en-GB" sz="1800" b="1" dirty="0" smtClean="0">
                <a:solidFill>
                  <a:srgbClr val="990000"/>
                </a:solidFill>
              </a:rPr>
              <a:t>https</a:t>
            </a:r>
            <a:r>
              <a:rPr lang="en-GB" sz="1800" b="1" dirty="0">
                <a:solidFill>
                  <a:srgbClr val="990000"/>
                </a:solidFill>
              </a:rPr>
              <a:t>://</a:t>
            </a:r>
            <a:r>
              <a:rPr lang="en-GB" sz="1800" b="1" dirty="0" smtClean="0">
                <a:solidFill>
                  <a:srgbClr val="990000"/>
                </a:solidFill>
              </a:rPr>
              <a:t>www.eugridpma.org/meetings/2015-01/</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a:xfrm>
            <a:off x="838200" y="1295400"/>
            <a:ext cx="8148638" cy="5168900"/>
          </a:xfrm>
        </p:spPr>
        <p:txBody>
          <a:bodyPr/>
          <a:lstStyle/>
          <a:p>
            <a:r>
              <a:rPr lang="en-GB" dirty="0" smtClean="0"/>
              <a:t>Responsiveness challenges for some members</a:t>
            </a:r>
          </a:p>
          <a:p>
            <a:pPr lvl="1"/>
            <a:r>
              <a:rPr lang="en-GB" sz="1800" dirty="0" smtClean="0"/>
              <a:t>JUNET CA – suspended</a:t>
            </a:r>
          </a:p>
          <a:p>
            <a:pPr lvl="1"/>
            <a:r>
              <a:rPr lang="en-GB" sz="1800" dirty="0" smtClean="0"/>
              <a:t>HIAST CA – temporarily withdrawn for operational reasons</a:t>
            </a:r>
          </a:p>
          <a:p>
            <a:pPr lvl="1"/>
            <a:endParaRPr lang="en-GB" sz="1800" dirty="0" smtClean="0"/>
          </a:p>
          <a:p>
            <a:r>
              <a:rPr lang="en-GB" dirty="0" smtClean="0"/>
              <a:t>Identity providers: reduction and growth</a:t>
            </a:r>
          </a:p>
          <a:p>
            <a:pPr lvl="1"/>
            <a:r>
              <a:rPr lang="en-GB" sz="1800" dirty="0" smtClean="0"/>
              <a:t>New CA in Georgia (</a:t>
            </a:r>
            <a:r>
              <a:rPr lang="en-GB" sz="1800" dirty="0" err="1" smtClean="0"/>
              <a:t>Tblisi</a:t>
            </a:r>
            <a:r>
              <a:rPr lang="en-GB" sz="1800" dirty="0" smtClean="0"/>
              <a:t>) accredited</a:t>
            </a:r>
          </a:p>
          <a:p>
            <a:pPr lvl="1"/>
            <a:r>
              <a:rPr lang="en-GB" sz="1800" dirty="0" smtClean="0"/>
              <a:t>New “G3” Trusted Certificate Service by the GÉANT Ass.</a:t>
            </a:r>
            <a:br>
              <a:rPr lang="en-GB" sz="1800" dirty="0" smtClean="0"/>
            </a:br>
            <a:r>
              <a:rPr lang="en-GB" sz="1800" dirty="0" smtClean="0"/>
              <a:t>operated by </a:t>
            </a:r>
            <a:r>
              <a:rPr lang="en-GB" sz="1800" dirty="0" err="1" smtClean="0"/>
              <a:t>DigiCert</a:t>
            </a:r>
            <a:r>
              <a:rPr lang="en-GB" sz="1800" dirty="0" smtClean="0"/>
              <a:t> of Lehi, Utah.</a:t>
            </a:r>
          </a:p>
          <a:p>
            <a:pPr lvl="1"/>
            <a:endParaRPr lang="en-GB" sz="1800" dirty="0"/>
          </a:p>
          <a:p>
            <a:r>
              <a:rPr lang="en-GB" sz="2200" dirty="0" smtClean="0"/>
              <a:t>Self-audit review</a:t>
            </a:r>
          </a:p>
          <a:p>
            <a:pPr lvl="1"/>
            <a:r>
              <a:rPr lang="en-GB" sz="1800" dirty="0" smtClean="0"/>
              <a:t>Cosmin </a:t>
            </a:r>
            <a:r>
              <a:rPr lang="en-GB" sz="1800" dirty="0" err="1" smtClean="0"/>
              <a:t>Nistor</a:t>
            </a:r>
            <a:r>
              <a:rPr lang="en-GB" sz="1800" dirty="0" smtClean="0"/>
              <a:t> replaced </a:t>
            </a:r>
            <a:r>
              <a:rPr lang="en-GB" sz="1800" dirty="0" err="1" smtClean="0"/>
              <a:t>Kaspars</a:t>
            </a:r>
            <a:r>
              <a:rPr lang="en-GB" sz="1800" dirty="0" smtClean="0"/>
              <a:t> as review process coordinator</a:t>
            </a:r>
          </a:p>
          <a:p>
            <a:pPr lvl="1"/>
            <a:r>
              <a:rPr lang="en-GB" sz="1800" dirty="0" smtClean="0"/>
              <a:t>Self-audits progressing on schedule for most CAs</a:t>
            </a:r>
          </a:p>
          <a:p>
            <a:pPr lvl="1"/>
            <a:endParaRPr lang="en-GB" sz="1800" dirty="0" smtClean="0"/>
          </a:p>
          <a:p>
            <a:pPr lvl="1"/>
            <a:endParaRPr lang="en-GB" sz="1800" dirty="0" smtClean="0"/>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CAs in the 1.62 release I: NIIF</a:t>
            </a:r>
            <a:endParaRPr lang="en-US" dirty="0"/>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203399" y="-412230"/>
            <a:ext cx="5276850" cy="795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57457" y="6204470"/>
            <a:ext cx="3562642" cy="307777"/>
          </a:xfrm>
          <a:prstGeom prst="rect">
            <a:avLst/>
          </a:prstGeom>
          <a:noFill/>
        </p:spPr>
        <p:txBody>
          <a:bodyPr wrap="none" rtlCol="0">
            <a:spAutoFit/>
          </a:bodyPr>
          <a:lstStyle/>
          <a:p>
            <a:r>
              <a:rPr lang="en-US" sz="1400" dirty="0" smtClean="0"/>
              <a:t>Graphic: </a:t>
            </a:r>
            <a:r>
              <a:rPr lang="en-US" sz="1400" dirty="0" err="1" smtClean="0"/>
              <a:t>Tamas</a:t>
            </a:r>
            <a:r>
              <a:rPr lang="en-US" sz="1400" dirty="0" smtClean="0"/>
              <a:t> </a:t>
            </a:r>
            <a:r>
              <a:rPr lang="en-US" sz="1400" dirty="0" err="1" smtClean="0"/>
              <a:t>Maray</a:t>
            </a:r>
            <a:r>
              <a:rPr lang="en-US" sz="1400" dirty="0" smtClean="0"/>
              <a:t>, NIIF, Hungary</a:t>
            </a:r>
            <a:endParaRPr lang="en-US" sz="1400" dirty="0"/>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091247" y="1178749"/>
            <a:ext cx="3867462" cy="3848429"/>
          </a:xfrm>
          <a:prstGeom prst="rect">
            <a:avLst/>
          </a:prstGeom>
          <a:noFill/>
          <a:ln>
            <a:noFill/>
          </a:ln>
          <a:effectLst>
            <a:glow rad="228600">
              <a:schemeClr val="accent4">
                <a:satMod val="175000"/>
                <a:alpha val="40000"/>
              </a:schemeClr>
            </a:glo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29399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Gemalto</a:t>
            </a:r>
            <a:r>
              <a:rPr lang="en-US" dirty="0" smtClean="0"/>
              <a:t> token: FIPS-140 L3</a:t>
            </a:r>
            <a:endParaRPr lang="en-US" dirty="0"/>
          </a:p>
        </p:txBody>
      </p:sp>
      <p:sp>
        <p:nvSpPr>
          <p:cNvPr id="3" name="Content Placeholder 2"/>
          <p:cNvSpPr>
            <a:spLocks noGrp="1"/>
          </p:cNvSpPr>
          <p:nvPr>
            <p:ph idx="1"/>
          </p:nvPr>
        </p:nvSpPr>
        <p:spPr>
          <a:xfrm>
            <a:off x="838200" y="5418944"/>
            <a:ext cx="8040688" cy="1045356"/>
          </a:xfrm>
        </p:spPr>
        <p:txBody>
          <a:bodyPr/>
          <a:lstStyle/>
          <a:p>
            <a:pPr marL="0" indent="0">
              <a:buNone/>
            </a:pPr>
            <a:r>
              <a:rPr lang="en-US" sz="2000" i="1" dirty="0" smtClean="0"/>
              <a:t>But even if you have a L3 token, doing a documented key generation ceremony outside the token is still good to prevent vendor lock-in</a:t>
            </a:r>
            <a:endParaRPr lang="en-US" sz="2000" i="1"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495" y="1151329"/>
            <a:ext cx="5254485" cy="4125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198929" y="4753318"/>
            <a:ext cx="2729016" cy="523220"/>
          </a:xfrm>
          <a:prstGeom prst="rect">
            <a:avLst/>
          </a:prstGeom>
          <a:noFill/>
        </p:spPr>
        <p:txBody>
          <a:bodyPr wrap="none" rtlCol="0">
            <a:spAutoFit/>
          </a:bodyPr>
          <a:lstStyle/>
          <a:p>
            <a:pPr algn="l"/>
            <a:r>
              <a:rPr lang="en-US" sz="1400" dirty="0" smtClean="0"/>
              <a:t>Graphic: </a:t>
            </a:r>
            <a:br>
              <a:rPr lang="en-US" sz="1400" dirty="0" smtClean="0"/>
            </a:br>
            <a:r>
              <a:rPr lang="en-US" sz="1400" dirty="0" err="1" smtClean="0"/>
              <a:t>Tamas</a:t>
            </a:r>
            <a:r>
              <a:rPr lang="en-US" sz="1400" dirty="0" smtClean="0"/>
              <a:t> </a:t>
            </a:r>
            <a:r>
              <a:rPr lang="en-US" sz="1400" dirty="0" err="1" smtClean="0"/>
              <a:t>Maray</a:t>
            </a:r>
            <a:r>
              <a:rPr lang="en-US" sz="1400" dirty="0" smtClean="0"/>
              <a:t>, NIIF, Hungary</a:t>
            </a:r>
            <a:endParaRPr lang="en-US" sz="1400" dirty="0"/>
          </a:p>
        </p:txBody>
      </p:sp>
    </p:spTree>
    <p:extLst>
      <p:ext uri="{BB962C8B-B14F-4D97-AF65-F5344CB8AC3E}">
        <p14:creationId xmlns:p14="http://schemas.microsoft.com/office/powerpoint/2010/main" val="27138872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we have also documented Guidance</a:t>
            </a:r>
            <a:endParaRPr lang="en-US" dirty="0"/>
          </a:p>
        </p:txBody>
      </p:sp>
      <p:sp>
        <p:nvSpPr>
          <p:cNvPr id="3" name="Content Placeholder 2"/>
          <p:cNvSpPr>
            <a:spLocks noGrp="1"/>
          </p:cNvSpPr>
          <p:nvPr>
            <p:ph idx="1"/>
          </p:nvPr>
        </p:nvSpPr>
        <p:spPr/>
        <p:txBody>
          <a:bodyPr/>
          <a:lstStyle/>
          <a:p>
            <a:r>
              <a:rPr lang="en-US" sz="2000" dirty="0"/>
              <a:t>The on-line CA guidelines </a:t>
            </a:r>
            <a:r>
              <a:rPr lang="en-US" sz="2000" dirty="0" smtClean="0"/>
              <a:t>document available at</a:t>
            </a:r>
            <a:endParaRPr lang="en-US" sz="2000" dirty="0"/>
          </a:p>
          <a:p>
            <a:pPr marL="0" indent="0">
              <a:buNone/>
            </a:pPr>
            <a:r>
              <a:rPr lang="en-US" sz="2000" dirty="0" smtClean="0">
                <a:solidFill>
                  <a:srgbClr val="990000"/>
                </a:solidFill>
              </a:rPr>
              <a:t> </a:t>
            </a:r>
            <a:r>
              <a:rPr lang="en-US" sz="2000" b="1" dirty="0" smtClean="0">
                <a:solidFill>
                  <a:srgbClr val="990000"/>
                </a:solidFill>
              </a:rPr>
              <a:t>https</a:t>
            </a:r>
            <a:r>
              <a:rPr lang="en-US" sz="2000" b="1" dirty="0">
                <a:solidFill>
                  <a:srgbClr val="990000"/>
                </a:solidFill>
              </a:rPr>
              <a:t>://</a:t>
            </a:r>
            <a:r>
              <a:rPr lang="en-US" sz="2000" b="1" dirty="0" smtClean="0">
                <a:solidFill>
                  <a:srgbClr val="990000"/>
                </a:solidFill>
              </a:rPr>
              <a:t>wiki.eugridpma.org/Main/GuidelinesForOnLineCAs</a:t>
            </a:r>
            <a:endParaRPr lang="en-US" b="1" dirty="0" smtClean="0"/>
          </a:p>
          <a:p>
            <a:endParaRPr lang="en-US" sz="2000" dirty="0" smtClean="0"/>
          </a:p>
          <a:p>
            <a:r>
              <a:rPr lang="en-US" sz="2000" dirty="0" smtClean="0"/>
              <a:t>Codifies current requirements from Classic AP and current best practice – and permits more explicitly the key generation ceremony</a:t>
            </a:r>
          </a:p>
          <a:p>
            <a:endParaRPr lang="en-US" sz="2000" dirty="0"/>
          </a:p>
          <a:p>
            <a:r>
              <a:rPr lang="en-US" sz="2000" dirty="0" smtClean="0"/>
              <a:t>Follows AP structure:</a:t>
            </a:r>
          </a:p>
          <a:p>
            <a:endParaRPr lang="en-US" sz="2000" dirty="0"/>
          </a:p>
        </p:txBody>
      </p:sp>
      <p:sp>
        <p:nvSpPr>
          <p:cNvPr id="4" name="Rectangle 1"/>
          <p:cNvSpPr>
            <a:spLocks noChangeArrowheads="1"/>
          </p:cNvSpPr>
          <p:nvPr/>
        </p:nvSpPr>
        <p:spPr bwMode="auto">
          <a:xfrm>
            <a:off x="4294683" y="3520696"/>
            <a:ext cx="4071949" cy="3046988"/>
          </a:xfrm>
          <a:prstGeom prst="rect">
            <a:avLst/>
          </a:prstGeom>
          <a:solidFill>
            <a:schemeClr val="bg1"/>
          </a:solidFill>
          <a:ln>
            <a:noFill/>
          </a:ln>
          <a:effectLst>
            <a:glow rad="228600">
              <a:schemeClr val="accent4">
                <a:satMod val="175000"/>
                <a:alpha val="40000"/>
              </a:schemeClr>
            </a:glow>
            <a:outerShdw dist="35921" dir="2700000" algn="ctr" rotWithShape="0">
              <a:schemeClr val="bg2"/>
            </a:outerShdw>
          </a:effectLst>
        </p:spPr>
        <p:txBody>
          <a:bodyPr vert="horz" wrap="none" lIns="91440" tIns="45720" rIns="91440" bIns="45720" numCol="1" anchor="ctr" anchorCtr="0" compatLnSpc="1">
            <a:prstTxWarp prst="textNoShape">
              <a:avLst/>
            </a:prstTxWarp>
            <a:spAutoFit/>
          </a:bodyPr>
          <a:lstStyle/>
          <a:p>
            <a:pPr lvl="0" algn="l"/>
            <a:r>
              <a:rPr lang="en-US" altLang="en-US" sz="1600" dirty="0">
                <a:latin typeface="Arial" charset="0"/>
                <a:cs typeface="Arial" charset="0"/>
              </a:rPr>
              <a:t>Operational requirements </a:t>
            </a:r>
          </a:p>
          <a:p>
            <a:pPr marL="285750" lvl="0" indent="-285750" algn="l">
              <a:buFont typeface="Arial" panose="020B0604020202020204" pitchFamily="34" charset="0"/>
              <a:buChar char="•"/>
            </a:pPr>
            <a:r>
              <a:rPr lang="en-US" altLang="en-US" sz="1600" dirty="0">
                <a:latin typeface="Arial" charset="0"/>
                <a:cs typeface="Arial" charset="0"/>
              </a:rPr>
              <a:t>Network controls </a:t>
            </a:r>
          </a:p>
          <a:p>
            <a:pPr marL="285750" lvl="0" indent="-285750" algn="l">
              <a:buFont typeface="Arial" panose="020B0604020202020204" pitchFamily="34" charset="0"/>
              <a:buChar char="•"/>
            </a:pPr>
            <a:r>
              <a:rPr lang="en-US" altLang="en-US" sz="1600" dirty="0">
                <a:latin typeface="Arial" charset="0"/>
                <a:cs typeface="Arial" charset="0"/>
              </a:rPr>
              <a:t>Key generation </a:t>
            </a:r>
          </a:p>
          <a:p>
            <a:pPr marL="285750" lvl="0" indent="-285750" algn="l">
              <a:buFont typeface="Arial" panose="020B0604020202020204" pitchFamily="34" charset="0"/>
              <a:buChar char="•"/>
            </a:pPr>
            <a:r>
              <a:rPr lang="en-US" altLang="en-US" sz="1600" dirty="0">
                <a:latin typeface="Arial" charset="0"/>
                <a:cs typeface="Arial" charset="0"/>
              </a:rPr>
              <a:t>Key storage </a:t>
            </a:r>
          </a:p>
          <a:p>
            <a:pPr marL="285750" lvl="0" indent="-285750" algn="l">
              <a:buFont typeface="Arial" panose="020B0604020202020204" pitchFamily="34" charset="0"/>
              <a:buChar char="•"/>
            </a:pPr>
            <a:r>
              <a:rPr lang="en-US" altLang="en-US" sz="1600" dirty="0">
                <a:latin typeface="Arial" charset="0"/>
                <a:cs typeface="Arial" charset="0"/>
              </a:rPr>
              <a:t>Key Activation </a:t>
            </a:r>
          </a:p>
          <a:p>
            <a:pPr marL="285750" lvl="0" indent="-285750" algn="l">
              <a:buFont typeface="Arial" panose="020B0604020202020204" pitchFamily="34" charset="0"/>
              <a:buChar char="•"/>
            </a:pPr>
            <a:r>
              <a:rPr lang="en-US" altLang="en-US" sz="1600" dirty="0">
                <a:latin typeface="Arial" charset="0"/>
                <a:cs typeface="Arial" charset="0"/>
              </a:rPr>
              <a:t>Key Deactivation </a:t>
            </a:r>
          </a:p>
          <a:p>
            <a:pPr marL="285750" lvl="0" indent="-285750" algn="l">
              <a:buFont typeface="Arial" panose="020B0604020202020204" pitchFamily="34" charset="0"/>
              <a:buChar char="•"/>
            </a:pPr>
            <a:r>
              <a:rPr lang="en-US" altLang="en-US" sz="1600" dirty="0">
                <a:latin typeface="Arial" charset="0"/>
                <a:cs typeface="Arial" charset="0"/>
              </a:rPr>
              <a:t>Key End of Life </a:t>
            </a:r>
          </a:p>
          <a:p>
            <a:pPr lvl="0" algn="l"/>
            <a:r>
              <a:rPr lang="en-US" altLang="en-US" sz="1600" dirty="0">
                <a:latin typeface="Arial" charset="0"/>
                <a:cs typeface="Arial" charset="0"/>
              </a:rPr>
              <a:t>Procedural Controls </a:t>
            </a:r>
          </a:p>
          <a:p>
            <a:pPr lvl="0" algn="l"/>
            <a:r>
              <a:rPr lang="en-US" altLang="en-US" sz="1600" dirty="0">
                <a:latin typeface="Arial" charset="0"/>
                <a:cs typeface="Arial" charset="0"/>
              </a:rPr>
              <a:t>Site Security </a:t>
            </a:r>
          </a:p>
          <a:p>
            <a:pPr lvl="0" algn="l"/>
            <a:r>
              <a:rPr lang="en-US" altLang="en-US" sz="1600" dirty="0">
                <a:latin typeface="Arial" charset="0"/>
                <a:cs typeface="Arial" charset="0"/>
              </a:rPr>
              <a:t>Publication and repository responsibilities </a:t>
            </a:r>
          </a:p>
          <a:p>
            <a:pPr lvl="0" algn="l"/>
            <a:r>
              <a:rPr lang="en-US" altLang="en-US" sz="1600" dirty="0">
                <a:latin typeface="Arial" charset="0"/>
                <a:cs typeface="Arial" charset="0"/>
              </a:rPr>
              <a:t>Audits </a:t>
            </a:r>
          </a:p>
          <a:p>
            <a:pPr lvl="0" algn="l"/>
            <a:r>
              <a:rPr lang="en-US" altLang="en-US" sz="1600" dirty="0">
                <a:latin typeface="Arial" charset="0"/>
                <a:cs typeface="Arial" charset="0"/>
              </a:rPr>
              <a:t>Compromise and disaster recovery </a:t>
            </a:r>
          </a:p>
        </p:txBody>
      </p:sp>
    </p:spTree>
    <p:extLst>
      <p:ext uri="{BB962C8B-B14F-4D97-AF65-F5344CB8AC3E}">
        <p14:creationId xmlns:p14="http://schemas.microsoft.com/office/powerpoint/2010/main" val="377315626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Which one to pick if you want it ‘just done’</a:t>
            </a:r>
            <a:endParaRPr lang="en-US" sz="2800" dirty="0"/>
          </a:p>
        </p:txBody>
      </p:sp>
      <p:sp>
        <p:nvSpPr>
          <p:cNvPr id="3" name="Content Placeholder 2"/>
          <p:cNvSpPr>
            <a:spLocks noGrp="1"/>
          </p:cNvSpPr>
          <p:nvPr>
            <p:ph idx="1"/>
          </p:nvPr>
        </p:nvSpPr>
        <p:spPr>
          <a:xfrm>
            <a:off x="838200" y="1295400"/>
            <a:ext cx="8193374" cy="5168900"/>
          </a:xfrm>
        </p:spPr>
        <p:txBody>
          <a:bodyPr/>
          <a:lstStyle/>
          <a:p>
            <a:pPr marL="0" indent="0">
              <a:buNone/>
            </a:pPr>
            <a:r>
              <a:rPr lang="en-US" sz="2000" dirty="0"/>
              <a:t>On-line CA architectures must ensure that only legitimate traffic related to certificate issuing operations will ever reach the on-line CA issuing system. This can be ensured in various ways: </a:t>
            </a:r>
          </a:p>
          <a:p>
            <a:r>
              <a:rPr lang="en-US" sz="2000" dirty="0"/>
              <a:t>(A) an authentication/request server, suitably protected and connected to the public network, and </a:t>
            </a:r>
            <a:r>
              <a:rPr lang="en-US" sz="2000" b="1" dirty="0"/>
              <a:t>a separate signing system</a:t>
            </a:r>
            <a:r>
              <a:rPr lang="en-US" sz="2000" dirty="0"/>
              <a:t>, connected to the front-end </a:t>
            </a:r>
            <a:r>
              <a:rPr lang="en-US" sz="2000" b="1" dirty="0"/>
              <a:t>via a private link</a:t>
            </a:r>
            <a:r>
              <a:rPr lang="en-US" sz="2000" dirty="0"/>
              <a:t>, that only processes approved signing requests and logs all certificate issuance; </a:t>
            </a:r>
          </a:p>
          <a:p>
            <a:r>
              <a:rPr lang="en-US" sz="2000" dirty="0"/>
              <a:t>(B) an authentication/request server containing also the HSM hardware, connected to a dedicated network that only carries traffic destined for the CA and is actively monitored for intrusions and is protected via a packet-inspecting stateful firewall; </a:t>
            </a:r>
          </a:p>
          <a:p>
            <a:pPr marL="0" indent="0">
              <a:buNone/>
            </a:pPr>
            <a:r>
              <a:rPr lang="en-US" sz="2000" dirty="0"/>
              <a:t>where it is noted that </a:t>
            </a:r>
            <a:r>
              <a:rPr lang="en-US" sz="2000" b="1" dirty="0"/>
              <a:t>model A type designs are more readily secured</a:t>
            </a:r>
            <a:r>
              <a:rPr lang="en-US" sz="2000" dirty="0"/>
              <a:t> and usually </a:t>
            </a:r>
            <a:r>
              <a:rPr lang="en-US" sz="2000" b="1" dirty="0"/>
              <a:t>need less components and effort </a:t>
            </a:r>
            <a:r>
              <a:rPr lang="en-US" sz="2000" dirty="0"/>
              <a:t>to maintain and operate and </a:t>
            </a:r>
            <a:r>
              <a:rPr lang="en-US" sz="2000" b="1" dirty="0"/>
              <a:t>therefore preferred</a:t>
            </a:r>
            <a:r>
              <a:rPr lang="en-US" sz="2000" dirty="0"/>
              <a:t>. </a:t>
            </a:r>
          </a:p>
        </p:txBody>
      </p:sp>
    </p:spTree>
    <p:extLst>
      <p:ext uri="{BB962C8B-B14F-4D97-AF65-F5344CB8AC3E}">
        <p14:creationId xmlns:p14="http://schemas.microsoft.com/office/powerpoint/2010/main" val="2254030643"/>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now documented</a:t>
            </a:r>
            <a:endParaRPr lang="en-US" dirty="0"/>
          </a:p>
        </p:txBody>
      </p:sp>
      <p:sp>
        <p:nvSpPr>
          <p:cNvPr id="3" name="Content Placeholder 2"/>
          <p:cNvSpPr>
            <a:spLocks noGrp="1"/>
          </p:cNvSpPr>
          <p:nvPr>
            <p:ph idx="1"/>
          </p:nvPr>
        </p:nvSpPr>
        <p:spPr/>
        <p:txBody>
          <a:bodyPr/>
          <a:lstStyle/>
          <a:p>
            <a:r>
              <a:rPr lang="en-US" sz="2000" dirty="0" smtClean="0"/>
              <a:t>“To </a:t>
            </a:r>
            <a:r>
              <a:rPr lang="en-US" sz="2000" dirty="0"/>
              <a:t>further protect the issuing CA and permit revocation thereof, it is strongly advised that all on-line issuing CAs be a subordinate of an off-line root or higher-level CA, where the off-line root may have a long-lived (one year or longer) CRL</a:t>
            </a:r>
            <a:r>
              <a:rPr lang="en-US" sz="2000" dirty="0" smtClean="0"/>
              <a:t>.”</a:t>
            </a:r>
          </a:p>
          <a:p>
            <a:endParaRPr lang="en-US" sz="2000" dirty="0" smtClean="0"/>
          </a:p>
          <a:p>
            <a:r>
              <a:rPr lang="en-US" sz="2000" dirty="0"/>
              <a:t>“Any on-line CA shall have a disaster recovery and business continuity plan. For CAs where the key material has been generated inside the HSM, this plan should include regular tests of the capability to recover the key in the HSM from archival material</a:t>
            </a:r>
            <a:r>
              <a:rPr lang="en-US" sz="2000" dirty="0" smtClean="0"/>
              <a:t>.”</a:t>
            </a:r>
          </a:p>
          <a:p>
            <a:endParaRPr lang="en-US" sz="2000" dirty="0"/>
          </a:p>
          <a:p>
            <a:r>
              <a:rPr lang="en-US" sz="2000" i="1" dirty="0" smtClean="0"/>
              <a:t>And a bit more, just read the doc …</a:t>
            </a:r>
            <a:endParaRPr lang="en-US" sz="2000" i="1" dirty="0"/>
          </a:p>
        </p:txBody>
      </p:sp>
    </p:spTree>
    <p:extLst>
      <p:ext uri="{BB962C8B-B14F-4D97-AF65-F5344CB8AC3E}">
        <p14:creationId xmlns:p14="http://schemas.microsoft.com/office/powerpoint/2010/main" val="47590738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eugridpma">
  <a:themeElements>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ugridpma">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66FF99"/>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eugridp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ugridp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ugridp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ugridp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ugridp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ugridp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ugridp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GI-InSPIRE-Slide-Template_v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D:\Home\davidg\Template\eugridpma.pot</Template>
  <TotalTime>94177</TotalTime>
  <Words>1291</Words>
  <Application>Microsoft Office PowerPoint</Application>
  <PresentationFormat>On-screen Show (4:3)</PresentationFormat>
  <Paragraphs>224</Paragraphs>
  <Slides>28</Slides>
  <Notes>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eugridpma</vt:lpstr>
      <vt:lpstr>EGI-InSPIRE-Slide-Template_v4</vt:lpstr>
      <vt:lpstr>EUGridPMA  Status and Current Trends and some IGTF topics  March 2015 Taipei, TW  David Groep, Nikhef &amp; EUGridPMA</vt:lpstr>
      <vt:lpstr>Geographical coverage of the EUGridPMA</vt:lpstr>
      <vt:lpstr>EUGridPMA Topics</vt:lpstr>
      <vt:lpstr>Membership and other changes</vt:lpstr>
      <vt:lpstr>New CAs in the 1.62 release I: NIIF</vt:lpstr>
      <vt:lpstr>Gemalto token: FIPS-140 L3</vt:lpstr>
      <vt:lpstr>Now we have also documented Guidance</vt:lpstr>
      <vt:lpstr>Which one to pick if you want it ‘just done’</vt:lpstr>
      <vt:lpstr>Best practice now documented</vt:lpstr>
      <vt:lpstr>new GEANT TCS Trusted Certificate Service</vt:lpstr>
      <vt:lpstr>A long (but rather successful) road</vt:lpstr>
      <vt:lpstr>The TCS structure</vt:lpstr>
      <vt:lpstr>Interesting elements</vt:lpstr>
      <vt:lpstr>TCS G3 – 10 years of TCS</vt:lpstr>
      <vt:lpstr>Built using contracts</vt:lpstr>
      <vt:lpstr>Document set</vt:lpstr>
      <vt:lpstr>Linking federations to Grid AuthN</vt:lpstr>
      <vt:lpstr>Introduction of the TCS G3 in IGTF</vt:lpstr>
      <vt:lpstr>The new ‘G3’ TCS</vt:lpstr>
      <vt:lpstr>The RPS model  (as first introduced by Scott in TAGPMA)</vt:lpstr>
      <vt:lpstr>Miscellaneous topics </vt:lpstr>
      <vt:lpstr>IPv6 status</vt:lpstr>
      <vt:lpstr> http://www.particle.cz/farm/admin/IPv6EuGridPMACrlChecker/</vt:lpstr>
      <vt:lpstr>Private Key Protection Life Cycle</vt:lpstr>
      <vt:lpstr>Wildcard naming</vt:lpstr>
      <vt:lpstr>Naming and authority</vt:lpstr>
      <vt:lpstr>Upcoming meetings</vt:lpstr>
      <vt:lpstr>EUGridPMA Agenda</vt:lpstr>
    </vt:vector>
  </TitlesOfParts>
  <Company>NIKHEF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Grid Policy Management Authority</dc:title>
  <dc:creator>David Groep</dc:creator>
  <cp:lastModifiedBy>DavidG</cp:lastModifiedBy>
  <cp:revision>723</cp:revision>
  <dcterms:created xsi:type="dcterms:W3CDTF">2004-04-13T08:36:56Z</dcterms:created>
  <dcterms:modified xsi:type="dcterms:W3CDTF">2015-03-12T09:26:19Z</dcterms:modified>
</cp:coreProperties>
</file>