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25" r:id="rId2"/>
    <p:sldMasterId id="2147484442" r:id="rId3"/>
  </p:sldMasterIdLst>
  <p:notesMasterIdLst>
    <p:notesMasterId r:id="rId41"/>
  </p:notesMasterIdLst>
  <p:handoutMasterIdLst>
    <p:handoutMasterId r:id="rId42"/>
  </p:handoutMasterIdLst>
  <p:sldIdLst>
    <p:sldId id="256" r:id="rId4"/>
    <p:sldId id="281" r:id="rId5"/>
    <p:sldId id="346" r:id="rId6"/>
    <p:sldId id="315" r:id="rId7"/>
    <p:sldId id="353" r:id="rId8"/>
    <p:sldId id="354" r:id="rId9"/>
    <p:sldId id="355" r:id="rId10"/>
    <p:sldId id="356" r:id="rId11"/>
    <p:sldId id="358" r:id="rId12"/>
    <p:sldId id="357" r:id="rId13"/>
    <p:sldId id="359" r:id="rId14"/>
    <p:sldId id="318" r:id="rId15"/>
    <p:sldId id="319" r:id="rId16"/>
    <p:sldId id="321" r:id="rId17"/>
    <p:sldId id="348" r:id="rId18"/>
    <p:sldId id="349" r:id="rId19"/>
    <p:sldId id="350" r:id="rId20"/>
    <p:sldId id="351" r:id="rId21"/>
    <p:sldId id="352" r:id="rId22"/>
    <p:sldId id="314" r:id="rId23"/>
    <p:sldId id="316" r:id="rId24"/>
    <p:sldId id="304" r:id="rId25"/>
    <p:sldId id="361" r:id="rId26"/>
    <p:sldId id="362" r:id="rId27"/>
    <p:sldId id="363" r:id="rId28"/>
    <p:sldId id="366" r:id="rId29"/>
    <p:sldId id="364" r:id="rId30"/>
    <p:sldId id="334" r:id="rId31"/>
    <p:sldId id="335" r:id="rId32"/>
    <p:sldId id="336" r:id="rId33"/>
    <p:sldId id="337" r:id="rId34"/>
    <p:sldId id="360" r:id="rId35"/>
    <p:sldId id="338" r:id="rId36"/>
    <p:sldId id="339" r:id="rId37"/>
    <p:sldId id="367" r:id="rId38"/>
    <p:sldId id="313" r:id="rId39"/>
    <p:sldId id="297" r:id="rId40"/>
  </p:sldIdLst>
  <p:sldSz cx="9144000" cy="6858000" type="screen4x3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6" autoAdjust="0"/>
    <p:restoredTop sz="94737" autoAdjust="0"/>
  </p:normalViewPr>
  <p:slideViewPr>
    <p:cSldViewPr snapToGrid="0">
      <p:cViewPr varScale="1">
        <p:scale>
          <a:sx n="84" d="100"/>
          <a:sy n="84" d="100"/>
        </p:scale>
        <p:origin x="-72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  <c:spPr>
        <a:solidFill>
          <a:srgbClr val="CCCCCC"/>
        </a:solidFill>
        <a:ln>
          <a:solidFill>
            <a:srgbClr val="B3B3B3"/>
          </a:solidFill>
        </a:ln>
      </c:spPr>
    </c:floor>
    <c:sideWall>
      <c:thickness val="0"/>
      <c:spPr>
        <a:noFill/>
        <a:ln>
          <a:solidFill>
            <a:srgbClr val="B3B3B3"/>
          </a:solidFill>
          <a:prstDash val="solid"/>
        </a:ln>
      </c:spPr>
    </c:sideWall>
    <c:backWall>
      <c:thickness val="0"/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0570000902834207E-2"/>
          <c:y val="3.1613044870987372E-2"/>
          <c:w val="0.92582626691946024"/>
          <c:h val="0.7516867560943129"/>
        </c:manualLayout>
      </c:layout>
      <c:bar3D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3DEB3D"/>
            </a:solidFill>
            <a:ln>
              <a:noFill/>
            </a:ln>
          </c:spPr>
          <c:invertIfNegative val="0"/>
          <c:dPt>
            <c:idx val="28"/>
            <c:invertIfNegative val="0"/>
            <c:bubble3D val="0"/>
            <c:spPr>
              <a:solidFill>
                <a:srgbClr val="FF3333"/>
              </a:solidFill>
              <a:ln>
                <a:noFill/>
              </a:ln>
            </c:spPr>
          </c:dPt>
          <c:cat>
            <c:strLit>
              <c:ptCount val="72"/>
              <c:pt idx="0">
                <c:v>Day1</c:v>
              </c:pt>
              <c:pt idx="24">
                <c:v>Day2</c:v>
              </c:pt>
              <c:pt idx="28">
                <c:v>Reminder </c:v>
              </c:pt>
              <c:pt idx="48">
                <c:v>Day 3</c:v>
              </c:pt>
            </c:strLit>
          </c:cat>
          <c:val>
            <c:numLit>
              <c:formatCode>General</c:formatCode>
              <c:ptCount val="72"/>
              <c:pt idx="0">
                <c:v>30</c:v>
              </c:pt>
              <c:pt idx="1">
                <c:v>9</c:v>
              </c:pt>
              <c:pt idx="2">
                <c:v>5</c:v>
              </c:pt>
              <c:pt idx="3">
                <c:v>3</c:v>
              </c:pt>
              <c:pt idx="4">
                <c:v>8</c:v>
              </c:pt>
              <c:pt idx="5">
                <c:v>4</c:v>
              </c:pt>
              <c:pt idx="6">
                <c:v>6</c:v>
              </c:pt>
              <c:pt idx="7">
                <c:v>2</c:v>
              </c:pt>
              <c:pt idx="8">
                <c:v>2</c:v>
              </c:pt>
              <c:pt idx="9">
                <c:v>1</c:v>
              </c:pt>
              <c:pt idx="10">
                <c:v>1</c:v>
              </c:pt>
              <c:pt idx="11">
                <c:v>1</c:v>
              </c:pt>
              <c:pt idx="12">
                <c:v>0</c:v>
              </c:pt>
              <c:pt idx="13">
                <c:v>1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1</c:v>
              </c:pt>
              <c:pt idx="18">
                <c:v>2</c:v>
              </c:pt>
              <c:pt idx="19">
                <c:v>0</c:v>
              </c:pt>
              <c:pt idx="20">
                <c:v>0</c:v>
              </c:pt>
              <c:pt idx="21">
                <c:v>0</c:v>
              </c:pt>
              <c:pt idx="22">
                <c:v>0</c:v>
              </c:pt>
              <c:pt idx="23">
                <c:v>0</c:v>
              </c:pt>
              <c:pt idx="24">
                <c:v>2</c:v>
              </c:pt>
              <c:pt idx="25">
                <c:v>1</c:v>
              </c:pt>
              <c:pt idx="26">
                <c:v>1</c:v>
              </c:pt>
              <c:pt idx="27">
                <c:v>0</c:v>
              </c:pt>
              <c:pt idx="28">
                <c:v>5</c:v>
              </c:pt>
              <c:pt idx="29">
                <c:v>0</c:v>
              </c:pt>
              <c:pt idx="30">
                <c:v>0</c:v>
              </c:pt>
              <c:pt idx="31">
                <c:v>0</c:v>
              </c:pt>
              <c:pt idx="32">
                <c:v>0</c:v>
              </c:pt>
              <c:pt idx="33">
                <c:v>0</c:v>
              </c:pt>
              <c:pt idx="34">
                <c:v>0</c:v>
              </c:pt>
              <c:pt idx="35">
                <c:v>0</c:v>
              </c:pt>
              <c:pt idx="36">
                <c:v>0</c:v>
              </c:pt>
              <c:pt idx="37">
                <c:v>0</c:v>
              </c:pt>
              <c:pt idx="38">
                <c:v>0</c:v>
              </c:pt>
              <c:pt idx="39">
                <c:v>0</c:v>
              </c:pt>
              <c:pt idx="40">
                <c:v>0</c:v>
              </c:pt>
              <c:pt idx="41">
                <c:v>0</c:v>
              </c:pt>
              <c:pt idx="42">
                <c:v>0</c:v>
              </c:pt>
              <c:pt idx="43">
                <c:v>0</c:v>
              </c:pt>
              <c:pt idx="44">
                <c:v>0</c:v>
              </c:pt>
              <c:pt idx="45">
                <c:v>0</c:v>
              </c:pt>
              <c:pt idx="46">
                <c:v>0</c:v>
              </c:pt>
              <c:pt idx="47">
                <c:v>0</c:v>
              </c:pt>
              <c:pt idx="48">
                <c:v>0</c:v>
              </c:pt>
              <c:pt idx="49">
                <c:v>0</c:v>
              </c:pt>
              <c:pt idx="50">
                <c:v>0</c:v>
              </c:pt>
              <c:pt idx="51">
                <c:v>1</c:v>
              </c:pt>
              <c:pt idx="52">
                <c:v>0</c:v>
              </c:pt>
              <c:pt idx="53">
                <c:v>1</c:v>
              </c:pt>
              <c:pt idx="54">
                <c:v>0</c:v>
              </c:pt>
              <c:pt idx="55">
                <c:v>0</c:v>
              </c:pt>
              <c:pt idx="56">
                <c:v>1</c:v>
              </c:pt>
              <c:pt idx="57">
                <c:v>0</c:v>
              </c:pt>
              <c:pt idx="58">
                <c:v>0</c:v>
              </c:pt>
              <c:pt idx="59">
                <c:v>0</c:v>
              </c:pt>
              <c:pt idx="60">
                <c:v>0</c:v>
              </c:pt>
              <c:pt idx="61">
                <c:v>0</c:v>
              </c:pt>
              <c:pt idx="62">
                <c:v>0</c:v>
              </c:pt>
              <c:pt idx="63">
                <c:v>0</c:v>
              </c:pt>
              <c:pt idx="64">
                <c:v>0</c:v>
              </c:pt>
              <c:pt idx="65">
                <c:v>0</c:v>
              </c:pt>
              <c:pt idx="66">
                <c:v>0</c:v>
              </c:pt>
              <c:pt idx="67">
                <c:v>0</c:v>
              </c:pt>
              <c:pt idx="68">
                <c:v>0</c:v>
              </c:pt>
              <c:pt idx="69">
                <c:v>0</c:v>
              </c:pt>
              <c:pt idx="70">
                <c:v>0</c:v>
              </c:pt>
              <c:pt idx="71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339584"/>
        <c:axId val="57929664"/>
        <c:axId val="0"/>
      </c:bar3DChart>
      <c:valAx>
        <c:axId val="57929664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GB" sz="1100" b="1"/>
                  <a:t>number of replying CA's</a:t>
                </a:r>
              </a:p>
            </c:rich>
          </c:tx>
          <c:layout>
            <c:manualLayout>
              <c:xMode val="edge"/>
              <c:yMode val="edge"/>
              <c:x val="3.7007521303414795E-2"/>
              <c:y val="0.202652956187171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70339584"/>
        <c:crosses val="autoZero"/>
        <c:crossBetween val="between"/>
      </c:valAx>
      <c:catAx>
        <c:axId val="7033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GB" sz="2000" b="1"/>
                  <a:t>time</a:t>
                </a:r>
              </a:p>
            </c:rich>
          </c:tx>
          <c:layout>
            <c:manualLayout>
              <c:xMode val="edge"/>
              <c:yMode val="edge"/>
              <c:x val="0.19163020605454509"/>
              <c:y val="0.80413941786849308"/>
            </c:manualLayout>
          </c:layout>
          <c:overlay val="0"/>
        </c:title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57929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en-GB"/>
              <a:t>IGTF communication test holistic view</a:t>
            </a:r>
          </a:p>
        </c:rich>
      </c:tx>
      <c:layout>
        <c:manualLayout>
          <c:xMode val="edge"/>
          <c:yMode val="edge"/>
          <c:x val="0.26987482638888888"/>
          <c:y val="3.5111111111111114E-2"/>
        </c:manualLayout>
      </c:layout>
      <c:overlay val="0"/>
    </c:title>
    <c:autoTitleDeleted val="0"/>
    <c:view3D>
      <c:rotX val="15"/>
      <c:rotY val="20"/>
      <c:rAngAx val="0"/>
      <c:perspective val="0"/>
    </c:view3D>
    <c:floor>
      <c:thickness val="0"/>
      <c:spPr>
        <a:solidFill>
          <a:srgbClr val="CCCCCC"/>
        </a:solidFill>
        <a:ln>
          <a:solidFill>
            <a:srgbClr val="B3B3B3"/>
          </a:solidFill>
        </a:ln>
      </c:spPr>
    </c:floor>
    <c:sideWall>
      <c:thickness val="0"/>
      <c:spPr>
        <a:noFill/>
        <a:ln>
          <a:solidFill>
            <a:srgbClr val="B3B3B3"/>
          </a:solidFill>
          <a:prstDash val="solid"/>
        </a:ln>
      </c:spPr>
    </c:sideWall>
    <c:backWall>
      <c:thickness val="0"/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8.3187326388888899E-2"/>
          <c:y val="0.23755524691358024"/>
          <c:w val="0.87681232638888895"/>
          <c:h val="0.63344444444444448"/>
        </c:manualLayout>
      </c:layout>
      <c:bar3DChart>
        <c:barDir val="bar"/>
        <c:grouping val="clustered"/>
        <c:varyColors val="0"/>
        <c:ser>
          <c:idx val="0"/>
          <c:order val="0"/>
          <c:tx>
            <c:v>Spalte D</c:v>
          </c:tx>
          <c:spPr>
            <a:solidFill>
              <a:srgbClr val="3DEB3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33A3A3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999FF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FF3366"/>
              </a:solidFill>
              <a:ln>
                <a:noFill/>
              </a:ln>
            </c:spPr>
          </c:dPt>
          <c:cat>
            <c:strLit>
              <c:ptCount val="6"/>
              <c:pt idx="0">
                <c:v>received replies &lt;24h</c:v>
              </c:pt>
              <c:pt idx="1">
                <c:v>received replies &lt;48h</c:v>
              </c:pt>
              <c:pt idx="2">
                <c:v>received replies &lt;72h</c:v>
              </c:pt>
              <c:pt idx="3">
                <c:v>no reply until official deadline</c:v>
              </c:pt>
              <c:pt idx="4">
                <c:v>received replies &gt; 72h</c:v>
              </c:pt>
              <c:pt idx="5">
                <c:v>no reply final</c:v>
              </c:pt>
            </c:strLit>
          </c:cat>
          <c:val>
            <c:numLit>
              <c:formatCode>General</c:formatCode>
              <c:ptCount val="6"/>
              <c:pt idx="0">
                <c:v>76</c:v>
              </c:pt>
              <c:pt idx="1">
                <c:v>4</c:v>
              </c:pt>
              <c:pt idx="2">
                <c:v>3</c:v>
              </c:pt>
              <c:pt idx="3">
                <c:v>17</c:v>
              </c:pt>
              <c:pt idx="4">
                <c:v>4</c:v>
              </c:pt>
              <c:pt idx="5">
                <c:v>13</c:v>
              </c:pt>
            </c:numLit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284992"/>
        <c:axId val="57933120"/>
        <c:axId val="0"/>
      </c:bar3DChart>
      <c:valAx>
        <c:axId val="57933120"/>
        <c:scaling>
          <c:orientation val="minMax"/>
        </c:scaling>
        <c:delete val="0"/>
        <c:axPos val="b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GB"/>
                  <a:t>number</a:t>
                </a:r>
              </a:p>
            </c:rich>
          </c:tx>
          <c:layout>
            <c:manualLayout>
              <c:xMode val="edge"/>
              <c:yMode val="edge"/>
              <c:x val="0.48243750000000002"/>
              <c:y val="0.8910000000000000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83284992"/>
        <c:crosses val="autoZero"/>
        <c:crossBetween val="between"/>
      </c:valAx>
      <c:catAx>
        <c:axId val="832849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GB"/>
                  <a:t>time</a:t>
                </a:r>
              </a:p>
            </c:rich>
          </c:tx>
          <c:layout>
            <c:manualLayout>
              <c:xMode val="edge"/>
              <c:yMode val="edge"/>
              <c:x val="2.8187500000000001E-2"/>
              <c:y val="0.595888580246913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579331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/>
            </a:pPr>
            <a:r>
              <a:rPr lang="en-US"/>
              <a:t>IGTF-rechallenge February 2014</a:t>
            </a:r>
          </a:p>
        </c:rich>
      </c:tx>
      <c:layout>
        <c:manualLayout>
          <c:xMode val="edge"/>
          <c:yMode val="edge"/>
          <c:x val="0.35007499659106406"/>
          <c:y val="1.7288900025056377E-2"/>
        </c:manualLayout>
      </c:layout>
      <c:overlay val="0"/>
    </c:title>
    <c:autoTitleDeleted val="0"/>
    <c:view3D>
      <c:rotX val="15"/>
      <c:rotY val="20"/>
      <c:rAngAx val="0"/>
      <c:perspective val="0"/>
    </c:view3D>
    <c:floor>
      <c:thickness val="0"/>
      <c:spPr>
        <a:solidFill>
          <a:srgbClr val="CCCCCC"/>
        </a:solidFill>
        <a:ln>
          <a:solidFill>
            <a:srgbClr val="B3B3B3"/>
          </a:solidFill>
        </a:ln>
      </c:spPr>
    </c:floor>
    <c:sideWall>
      <c:thickness val="0"/>
      <c:spPr>
        <a:noFill/>
        <a:ln>
          <a:solidFill>
            <a:srgbClr val="B3B3B3"/>
          </a:solidFill>
          <a:prstDash val="solid"/>
        </a:ln>
      </c:spPr>
    </c:sideWall>
    <c:backWall>
      <c:thickness val="0"/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0.36480159992727601"/>
          <c:y val="0.19552302866635116"/>
          <c:w val="0.61724467069678657"/>
          <c:h val="0.73390104587173"/>
        </c:manualLayout>
      </c:layout>
      <c:bar3DChart>
        <c:barDir val="bar"/>
        <c:grouping val="clustered"/>
        <c:varyColors val="0"/>
        <c:ser>
          <c:idx val="0"/>
          <c:order val="0"/>
          <c:tx>
            <c:v>challenged CA's</c:v>
          </c:tx>
          <c:spPr>
            <a:solidFill>
              <a:srgbClr val="00458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numFmt formatCode="General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14</c:v>
              </c:pt>
            </c:numLit>
          </c:val>
        </c:ser>
        <c:ser>
          <c:idx val="1"/>
          <c:order val="1"/>
          <c:tx>
            <c:v>answer received within one business day</c:v>
          </c:tx>
          <c:spPr>
            <a:solidFill>
              <a:srgbClr val="3DEB3D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</c:ser>
        <c:ser>
          <c:idx val="2"/>
          <c:order val="2"/>
          <c:tx>
            <c:v>answer received within 3 working days</c:v>
          </c:tx>
          <c:spPr>
            <a:solidFill>
              <a:srgbClr val="5C8526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3</c:v>
              </c:pt>
            </c:numLit>
          </c:val>
        </c:ser>
        <c:ser>
          <c:idx val="3"/>
          <c:order val="3"/>
          <c:tx>
            <c:v>answer received more than 3 working days</c:v>
          </c:tx>
          <c:spPr>
            <a:solidFill>
              <a:srgbClr val="996633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4"/>
          <c:order val="4"/>
          <c:tx>
            <c:v>total answers received </c:v>
          </c:tx>
          <c:spPr>
            <a:solidFill>
              <a:srgbClr val="00B8FF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9</c:v>
              </c:pt>
            </c:numLit>
          </c:val>
        </c:ser>
        <c:ser>
          <c:idx val="5"/>
          <c:order val="5"/>
          <c:tx>
            <c:v>no reply</c:v>
          </c:tx>
          <c:spPr>
            <a:solidFill>
              <a:srgbClr val="FF3366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Lit>
              <c:formatCode>General</c:formatCode>
              <c:ptCount val="1"/>
              <c:pt idx="0">
                <c:v>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252992"/>
        <c:axId val="175087616"/>
        <c:axId val="0"/>
      </c:bar3DChart>
      <c:valAx>
        <c:axId val="175087616"/>
        <c:scaling>
          <c:orientation val="minMax"/>
        </c:scaling>
        <c:delete val="0"/>
        <c:axPos val="b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239252992"/>
        <c:crosses val="autoZero"/>
        <c:crossBetween val="between"/>
      </c:valAx>
      <c:catAx>
        <c:axId val="239252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175087616"/>
        <c:crosses val="autoZero"/>
        <c:auto val="1"/>
        <c:lblAlgn val="ctr"/>
        <c:lblOffset val="100"/>
        <c:noMultiLvlLbl val="0"/>
      </c:catAx>
    </c:plotArea>
    <c:legend>
      <c:legendPos val="l"/>
      <c:layout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61" y="4861354"/>
            <a:ext cx="5679346" cy="4519160"/>
          </a:xfrm>
        </p:spPr>
        <p:txBody>
          <a:bodyPr/>
          <a:lstStyle/>
          <a:p>
            <a:r>
              <a:rPr lang="de-DE"/>
              <a:t>Hier nochmal DG's mail pruefen und anregungen aufnehmen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550863"/>
            <a:ext cx="6024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10000"/>
            <a:ext cx="7772400" cy="2514600"/>
          </a:xfrm>
          <a:noFill/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r>
              <a:rPr lang="en-GB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52400"/>
            <a:ext cx="2011362" cy="631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81688" cy="631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endParaRPr lang="en-GB" sz="180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40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2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258887" y="0"/>
              <a:ext cx="7956552" cy="108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GB" sz="3200" b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  <a:t>EGI.eu</a:t>
              </a:r>
              <a:br>
                <a:rPr lang="en-GB" sz="3200" b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</a:br>
              <a:r>
                <a:rPr lang="en-GB" sz="3200" b="1" i="1" smtClean="0">
                  <a:solidFill>
                    <a:srgbClr val="FFFFFF"/>
                  </a:solidFill>
                  <a:latin typeface="Arial" charset="0"/>
                  <a:ea typeface="SimSun" pitchFamily="2" charset="-122"/>
                  <a:cs typeface="Arial" charset="0"/>
                </a:rPr>
                <a:t>European Grid Infrastructure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  <a:endParaRPr lang="en-GB" noProof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E9991A-FD11-4E68-B264-AFEB93F20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4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D5B31-B0D6-4CBD-85E1-2036C8D54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8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EC83-1994-41F9-92EC-E466CF1BA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6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5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1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9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5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6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7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3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5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0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3943350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295400"/>
            <a:ext cx="3944938" cy="516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ugridpma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905000"/>
            <a:ext cx="18764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5259388" y="6597650"/>
            <a:ext cx="3629025" cy="260350"/>
            <a:chOff x="3648" y="4156"/>
            <a:chExt cx="1951" cy="164"/>
          </a:xfrm>
        </p:grpSpPr>
        <p:sp>
          <p:nvSpPr>
            <p:cNvPr id="1035" name="AutoShape 10"/>
            <p:cNvSpPr>
              <a:spLocks noChangeArrowheads="1"/>
            </p:cNvSpPr>
            <p:nvPr/>
          </p:nvSpPr>
          <p:spPr bwMode="auto">
            <a:xfrm>
              <a:off x="3648" y="4156"/>
              <a:ext cx="1951" cy="164"/>
            </a:xfrm>
            <a:prstGeom prst="roundRect">
              <a:avLst>
                <a:gd name="adj" fmla="val 60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Text Box 11"/>
            <p:cNvSpPr txBox="1">
              <a:spLocks noChangeArrowheads="1"/>
            </p:cNvSpPr>
            <p:nvPr/>
          </p:nvSpPr>
          <p:spPr bwMode="auto">
            <a:xfrm>
              <a:off x="3648" y="4156"/>
              <a:ext cx="195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>
                <a:lnSpc>
                  <a:spcPct val="91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1200" dirty="0" smtClean="0">
                  <a:solidFill>
                    <a:srgbClr val="8C8274"/>
                  </a:solidFill>
                  <a:latin typeface="Lucida Sans" pitchFamily="34" charset="0"/>
                </a:rPr>
                <a:t>TAGPMA  Lehi 2014 </a:t>
              </a:r>
              <a:r>
                <a:rPr lang="en-GB" sz="1200" dirty="0" smtClean="0">
                  <a:solidFill>
                    <a:srgbClr val="8C8274"/>
                  </a:solidFill>
                  <a:latin typeface="Lucida Sans" pitchFamily="34" charset="0"/>
                </a:rPr>
                <a:t>meeting –  </a:t>
              </a:r>
              <a:fld id="{12B7F460-DDAE-42EC-99EA-6151E1D34BB3}" type="slidenum">
                <a:rPr lang="en-GB" sz="1200" smtClean="0">
                  <a:solidFill>
                    <a:srgbClr val="8C8274"/>
                  </a:solidFill>
                  <a:latin typeface="Lucida Sans" pitchFamily="34" charset="0"/>
                </a:rPr>
                <a:pPr algn="r">
                  <a:lnSpc>
                    <a:spcPct val="91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t>‹#›</a:t>
              </a:fld>
              <a:endParaRPr lang="en-GB" sz="1200" dirty="0" smtClean="0">
                <a:solidFill>
                  <a:srgbClr val="8C8274"/>
                </a:solidFill>
                <a:latin typeface="Lucida Sans" pitchFamily="34" charset="0"/>
              </a:endParaRPr>
            </a:p>
          </p:txBody>
        </p:sp>
      </p:grpSp>
      <p:grpSp>
        <p:nvGrpSpPr>
          <p:cNvPr id="1029" name="Group 12"/>
          <p:cNvGrpSpPr>
            <a:grpSpLocks/>
          </p:cNvGrpSpPr>
          <p:nvPr/>
        </p:nvGrpSpPr>
        <p:grpSpPr bwMode="auto">
          <a:xfrm>
            <a:off x="1219200" y="6596063"/>
            <a:ext cx="3886200" cy="261937"/>
            <a:chOff x="834" y="4155"/>
            <a:chExt cx="2766" cy="165"/>
          </a:xfrm>
        </p:grpSpPr>
        <p:sp>
          <p:nvSpPr>
            <p:cNvPr id="1033" name="AutoShape 13"/>
            <p:cNvSpPr>
              <a:spLocks noChangeArrowheads="1"/>
            </p:cNvSpPr>
            <p:nvPr/>
          </p:nvSpPr>
          <p:spPr bwMode="auto">
            <a:xfrm>
              <a:off x="834" y="4155"/>
              <a:ext cx="2766" cy="165"/>
            </a:xfrm>
            <a:prstGeom prst="roundRect">
              <a:avLst>
                <a:gd name="adj" fmla="val 60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Text Box 14"/>
            <p:cNvSpPr txBox="1">
              <a:spLocks noChangeArrowheads="1"/>
            </p:cNvSpPr>
            <p:nvPr/>
          </p:nvSpPr>
          <p:spPr bwMode="auto">
            <a:xfrm>
              <a:off x="834" y="4155"/>
              <a:ext cx="2766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>
                <a:lnSpc>
                  <a:spcPct val="91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1200" smtClean="0">
                  <a:solidFill>
                    <a:srgbClr val="8C8274"/>
                  </a:solidFill>
                  <a:latin typeface="Lucida Sans" pitchFamily="34" charset="0"/>
                </a:rPr>
                <a:t>David Groep – davidg@eugridpma.org</a:t>
              </a:r>
              <a:endParaRPr lang="en-GB" sz="1200" smtClean="0">
                <a:solidFill>
                  <a:srgbClr val="048284"/>
                </a:solidFill>
                <a:latin typeface="Lucida Sans" pitchFamily="34" charset="0"/>
                <a:hlinkClick r:id="rId14"/>
              </a:endParaRPr>
            </a:p>
          </p:txBody>
        </p:sp>
      </p:grp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8045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295400"/>
            <a:ext cx="80406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56350"/>
            <a:ext cx="990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endParaRPr lang="en-GB" sz="180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2059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06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180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6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2147483647 w 5001"/>
                <a:gd name="T1" fmla="*/ 0 h 2721"/>
                <a:gd name="T2" fmla="*/ 2147483647 w 5001"/>
                <a:gd name="T3" fmla="*/ 2147483647 h 2721"/>
                <a:gd name="T4" fmla="*/ 0 w 5001"/>
                <a:gd name="T5" fmla="*/ 2147483647 h 2721"/>
                <a:gd name="T6" fmla="*/ 2147483647 w 5001"/>
                <a:gd name="T7" fmla="*/ 0 h 2721"/>
                <a:gd name="T8" fmla="*/ 2147483647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7D2746-BE99-45BA-A208-0B59F5218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7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2058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FFFFFF"/>
                </a:solidFill>
                <a:latin typeface="Arial" charset="0"/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28" r:id="rId2"/>
    <p:sldLayoutId id="214748444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14">
            <a:lum/>
            <a:alphaModFix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" name="Text Box 11"/>
          <p:cNvSpPr/>
          <p:nvPr/>
        </p:nvSpPr>
        <p:spPr>
          <a:xfrm>
            <a:off x="250920" y="6453359"/>
            <a:ext cx="325080" cy="21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compatLnSpc="0"/>
          <a:lstStyle/>
          <a:p>
            <a:pPr algn="l" fontAlgn="auto">
              <a:spcBef>
                <a:spcPts val="899"/>
              </a:spcBef>
              <a:spcAft>
                <a:spcPts val="0"/>
              </a:spcAft>
            </a:pPr>
            <a:fld id="{141D6199-E92D-46BE-9A8A-DC0EF2A9BABE}" type="slidenum">
              <a:rPr lang="de-DE" sz="900" b="1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pPr algn="l" fontAlgn="auto">
                <a:spcBef>
                  <a:spcPts val="899"/>
                </a:spcBef>
                <a:spcAft>
                  <a:spcPts val="0"/>
                </a:spcAft>
              </a:pPr>
              <a:t>‹#›</a:t>
            </a:fld>
            <a:endParaRPr lang="de-DE" sz="900" b="1"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15">
            <a:lum/>
            <a:alphaModFix/>
          </a:blip>
          <a:stretch>
            <a:fillRect/>
          </a:stretch>
        </p:blipFill>
        <p:spPr>
          <a:xfrm>
            <a:off x="7667640" y="341280"/>
            <a:ext cx="1083960" cy="4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0"/>
          <p:cNvSpPr/>
          <p:nvPr/>
        </p:nvSpPr>
        <p:spPr>
          <a:xfrm>
            <a:off x="6049800" y="6453359"/>
            <a:ext cx="273636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compatLnSpc="0"/>
          <a:lstStyle/>
          <a:p>
            <a:pPr algn="r" fontAlgn="auto">
              <a:spcBef>
                <a:spcPts val="899"/>
              </a:spcBef>
              <a:spcAft>
                <a:spcPts val="0"/>
              </a:spcAft>
            </a:pPr>
            <a:r>
              <a:rPr lang="de-DE" sz="90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Steinbuch Centre for Computing</a:t>
            </a:r>
          </a:p>
        </p:txBody>
      </p:sp>
      <p:sp>
        <p:nvSpPr>
          <p:cNvPr id="6" name="Titel 1"/>
          <p:cNvSpPr txBox="1">
            <a:spLocks noGrp="1"/>
          </p:cNvSpPr>
          <p:nvPr>
            <p:ph type="title"/>
          </p:nvPr>
        </p:nvSpPr>
        <p:spPr>
          <a:xfrm>
            <a:off x="390600" y="333360"/>
            <a:ext cx="6911640" cy="5616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de-DE"/>
              <a:t>Klicken Sie, um das Format des Titeltextes zu bearbeitenTitelmasterformat durch Klicken bearbeiten</a:t>
            </a:r>
          </a:p>
        </p:txBody>
      </p:sp>
      <p:sp>
        <p:nvSpPr>
          <p:cNvPr id="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392040" y="1198440"/>
            <a:ext cx="8356320" cy="48938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de-DE"/>
              <a:t>Klicken Sie, um die Formate des Gliederungstextes zu bearbeiten</a:t>
            </a:r>
          </a:p>
          <a:p>
            <a:pPr lvl="0"/>
            <a:r>
              <a:rPr lang="de-DE"/>
              <a:t>Zweite Gliederungsebene</a:t>
            </a:r>
          </a:p>
          <a:p>
            <a:pPr lvl="0"/>
            <a:r>
              <a:rPr lang="de-DE"/>
              <a:t>Dritte Gliederungsebene</a:t>
            </a:r>
          </a:p>
          <a:p>
            <a:pPr lvl="0"/>
            <a:r>
              <a:rPr lang="de-DE"/>
              <a:t>Vierte Gliederungsebene</a:t>
            </a:r>
          </a:p>
          <a:p>
            <a:pPr lvl="0"/>
            <a:r>
              <a:rPr lang="de-DE"/>
              <a:t>Fünfte Gliederungsebene</a:t>
            </a:r>
          </a:p>
          <a:p>
            <a:pPr lvl="0"/>
            <a:r>
              <a:rPr lang="de-DE"/>
              <a:t>Sechste Gliederungsebene</a:t>
            </a:r>
          </a:p>
          <a:p>
            <a:pPr lvl="0"/>
            <a:r>
              <a:rPr lang="de-DE"/>
              <a:t>Siebente Gliederungsebene</a:t>
            </a:r>
          </a:p>
          <a:p>
            <a:pPr lvl="0"/>
            <a:r>
              <a:rPr lang="de-DE"/>
              <a:t>Achte Gliederungsebene</a:t>
            </a:r>
          </a:p>
          <a:p>
            <a:pPr lvl="0"/>
            <a:r>
              <a:rPr lang="de-DE"/>
              <a:t>Neunte GliederungsebeneTextmasterformate durch Klicken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1690560" y="6454800"/>
            <a:ext cx="4176359" cy="360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fontAlgn="auto"/>
            <a:r>
              <a:t>Ursula.Epting@kit.edu</a:t>
            </a:r>
          </a:p>
        </p:txBody>
      </p:sp>
      <p:sp>
        <p:nvSpPr>
          <p:cNvPr id="9" name="Datumsplatzhalter 11"/>
          <p:cNvSpPr txBox="1">
            <a:spLocks noGrp="1"/>
          </p:cNvSpPr>
          <p:nvPr>
            <p:ph type="dt" sz="half" idx="2"/>
          </p:nvPr>
        </p:nvSpPr>
        <p:spPr>
          <a:xfrm>
            <a:off x="612000" y="6443999"/>
            <a:ext cx="1043639" cy="359640"/>
          </a:xfrm>
          <a:prstGeom prst="rect">
            <a:avLst/>
          </a:prstGeom>
          <a:noFill/>
          <a:ln>
            <a:solidFill>
              <a:srgbClr val="000000"/>
            </a:solidFill>
            <a:prstDash val="solid"/>
          </a:ln>
        </p:spPr>
        <p:txBody>
          <a:bodyPr wrap="none" lIns="90000" tIns="45000" rIns="90000" bIns="4500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>
                <a:solidFill>
                  <a:srgbClr val="8B8B8B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fontAlgn="auto"/>
            <a:fld id="{B25480ED-2EBE-4A03-8AE8-1A68022D6011}" type="datetime1">
              <a:rPr lang="de-DE"/>
              <a:pPr fontAlgn="auto"/>
              <a:t>03.06.2014</a:t>
            </a:fld>
            <a:endParaRPr lang="de-DE"/>
          </a:p>
        </p:txBody>
      </p:sp>
      <p:graphicFrame>
        <p:nvGraphicFramePr>
          <p:cNvPr id="10" name="Object 9"/>
          <p:cNvGraphicFramePr/>
          <p:nvPr/>
        </p:nvGraphicFramePr>
        <p:xfrm>
          <a:off x="6480000" y="6415200"/>
          <a:ext cx="511200" cy="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r:id="rId16" imgW="1047896" imgH="1047896" progId="">
                  <p:embed/>
                </p:oleObj>
              </mc:Choice>
              <mc:Fallback>
                <p:oleObj r:id="rId16" imgW="1047896" imgH="104789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80000" y="6415200"/>
                        <a:ext cx="511200" cy="352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0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0">
        <a:spcBef>
          <a:spcPts val="0"/>
        </a:spcBef>
        <a:spcAft>
          <a:spcPts val="0"/>
        </a:spcAft>
        <a:buNone/>
        <a:tabLst/>
        <a:defRPr lang="de-DE" sz="2400" b="1" i="0" u="none" strike="noStrike" kern="120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</p:titleStyle>
    <p:bodyStyle>
      <a:lvl1pPr marL="432000" marR="0" lvl="0" indent="-324000" rtl="0">
        <a:buNone/>
        <a:tabLst/>
        <a:defRPr lang="de-DE" sz="2400" b="0" i="0" u="none" strike="noStrike">
          <a:solidFill>
            <a:srgbClr val="000000"/>
          </a:solidFill>
          <a:latin typeface="Arial" pitchFamily="18"/>
        </a:defRPr>
      </a:lvl1pPr>
      <a:lvl2pPr marL="864000" marR="0" lvl="0" indent="-324000" algn="l" rtl="0" hangingPunct="0">
        <a:lnSpc>
          <a:spcPct val="100000"/>
        </a:lnSpc>
        <a:spcBef>
          <a:spcPts val="0"/>
        </a:spcBef>
        <a:spcAft>
          <a:spcPts val="1134"/>
        </a:spcAft>
        <a:buNone/>
        <a:tabLst/>
        <a:defRPr lang="de-DE" sz="2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2pPr>
      <a:lvl3pPr marL="1296000" marR="0" lvl="0" indent="-288000" algn="l" rtl="0" hangingPunct="0">
        <a:lnSpc>
          <a:spcPct val="100000"/>
        </a:lnSpc>
        <a:spcBef>
          <a:spcPts val="0"/>
        </a:spcBef>
        <a:spcAft>
          <a:spcPts val="850"/>
        </a:spcAft>
        <a:buNone/>
        <a:tabLst/>
        <a:defRPr lang="de-DE" sz="2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3pPr>
      <a:lvl4pPr marL="1728000" marR="0" lvl="0" indent="-216000" algn="l" rtl="0" hangingPunct="0">
        <a:lnSpc>
          <a:spcPct val="100000"/>
        </a:lnSpc>
        <a:spcBef>
          <a:spcPts val="0"/>
        </a:spcBef>
        <a:spcAft>
          <a:spcPts val="567"/>
        </a:spcAft>
        <a:buNone/>
        <a:tabLst/>
        <a:defRPr lang="de-DE" sz="2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4pPr>
      <a:lvl5pPr marL="2160000" marR="0" lvl="0" indent="-216000" algn="l" rtl="0" hangingPunct="0">
        <a:lnSpc>
          <a:spcPct val="100000"/>
        </a:lnSpc>
        <a:spcBef>
          <a:spcPts val="0"/>
        </a:spcBef>
        <a:spcAft>
          <a:spcPts val="283"/>
        </a:spcAft>
        <a:buNone/>
        <a:tabLst/>
        <a:defRPr lang="de-DE" sz="2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5pPr>
      <a:lvl6pPr marL="2592000" marR="0" lvl="0" indent="-216000" algn="l" rtl="0" hangingPunct="0">
        <a:lnSpc>
          <a:spcPct val="100000"/>
        </a:lnSpc>
        <a:spcBef>
          <a:spcPts val="0"/>
        </a:spcBef>
        <a:spcAft>
          <a:spcPts val="283"/>
        </a:spcAft>
        <a:buNone/>
        <a:tabLst/>
        <a:defRPr lang="de-DE" sz="2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6pPr>
      <a:lvl7pPr marL="3024000" marR="0" lvl="0" indent="-216000" algn="l" rtl="0" hangingPunct="0">
        <a:lnSpc>
          <a:spcPct val="100000"/>
        </a:lnSpc>
        <a:spcBef>
          <a:spcPts val="0"/>
        </a:spcBef>
        <a:spcAft>
          <a:spcPts val="283"/>
        </a:spcAft>
        <a:buNone/>
        <a:tabLst/>
        <a:defRPr lang="de-DE" sz="2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7pPr>
      <a:lvl8pPr marL="3456000" marR="0" lvl="0" indent="-216000" algn="l" rtl="0" hangingPunct="0">
        <a:lnSpc>
          <a:spcPct val="100000"/>
        </a:lnSpc>
        <a:spcBef>
          <a:spcPts val="0"/>
        </a:spcBef>
        <a:spcAft>
          <a:spcPts val="283"/>
        </a:spcAft>
        <a:buNone/>
        <a:tabLst/>
        <a:defRPr lang="de-DE" sz="240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8pPr>
      <a:lvl9pPr marL="0" marR="0" lvl="0" indent="0" algn="l" rtl="0" hangingPunct="0">
        <a:spcBef>
          <a:spcPts val="479"/>
        </a:spcBef>
        <a:spcAft>
          <a:spcPts val="0"/>
        </a:spcAft>
        <a:buNone/>
        <a:tabLst/>
        <a:defRPr lang="de-DE" sz="2400" b="0" i="0" u="none" strike="noStrike">
          <a:solidFill>
            <a:srgbClr val="000000"/>
          </a:solidFill>
          <a:latin typeface="Arial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3497263"/>
            <a:ext cx="8623300" cy="3128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0000"/>
                </a:solidFill>
              </a:rPr>
              <a:t>EUGridPMA 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smtClean="0">
                <a:solidFill>
                  <a:srgbClr val="990000"/>
                </a:solidFill>
              </a:rPr>
              <a:t>Status and Current Trends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sz="3200" i="1" dirty="0" smtClean="0">
                <a:solidFill>
                  <a:srgbClr val="990000"/>
                </a:solidFill>
              </a:rPr>
              <a:t>and some IGTF topics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000" dirty="0" smtClean="0"/>
              <a:t>June </a:t>
            </a:r>
            <a:r>
              <a:rPr lang="en-US" sz="2000" dirty="0" smtClean="0"/>
              <a:t>2014</a:t>
            </a:r>
            <a:br>
              <a:rPr lang="en-US" sz="2000" dirty="0" smtClean="0"/>
            </a:br>
            <a:r>
              <a:rPr lang="en-US" sz="2000" dirty="0" smtClean="0"/>
              <a:t>Lehi, UT, US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0" i="1" dirty="0" smtClean="0"/>
              <a:t>David </a:t>
            </a:r>
            <a:r>
              <a:rPr lang="en-US" sz="2000" b="0" i="1" dirty="0" err="1" smtClean="0"/>
              <a:t>Groep</a:t>
            </a:r>
            <a:r>
              <a:rPr lang="en-US" sz="2000" b="0" i="1" dirty="0" smtClean="0"/>
              <a:t>, Nikhef &amp; EUGridPMA</a:t>
            </a:r>
            <a:endParaRPr lang="en-GB" sz="1800" b="0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Tartu summary on an ‘African PMA’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‘</a:t>
            </a:r>
            <a:r>
              <a:rPr lang="en-US" sz="2000" dirty="0"/>
              <a:t>This activity (and the size of the continent and number of prospective </a:t>
            </a:r>
            <a:r>
              <a:rPr lang="en-US" sz="2000" dirty="0" smtClean="0"/>
              <a:t>authorities </a:t>
            </a:r>
            <a:r>
              <a:rPr lang="en-US" sz="2000" dirty="0"/>
              <a:t>and projects in Africa) in itself merits the thought of </a:t>
            </a:r>
            <a:r>
              <a:rPr lang="en-US" sz="2000" dirty="0" smtClean="0"/>
              <a:t>establishing </a:t>
            </a:r>
            <a:r>
              <a:rPr lang="en-US" sz="2000" dirty="0"/>
              <a:t>a dedicated PMA for Africa in the future, with </a:t>
            </a:r>
            <a:r>
              <a:rPr lang="en-US" sz="2000" dirty="0" smtClean="0"/>
              <a:t>preliminary actions </a:t>
            </a:r>
            <a:r>
              <a:rPr lang="en-US" sz="2000" dirty="0"/>
              <a:t>to that effect mirroring the developments </a:t>
            </a:r>
            <a:r>
              <a:rPr lang="en-US" sz="2000" dirty="0" smtClean="0"/>
              <a:t>in </a:t>
            </a:r>
            <a:r>
              <a:rPr lang="en-US" sz="2000" dirty="0"/>
              <a:t>the Americas with </a:t>
            </a:r>
            <a:r>
              <a:rPr lang="en-US" sz="2000" dirty="0" smtClean="0"/>
              <a:t>a dedicated 'chapter' ’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‘</a:t>
            </a:r>
            <a:r>
              <a:rPr lang="en-US" sz="2000" dirty="0"/>
              <a:t>There is in the PMA quite wide support for an African PMA after </a:t>
            </a:r>
            <a:r>
              <a:rPr lang="en-US" sz="2000" dirty="0" smtClean="0"/>
              <a:t>the activities </a:t>
            </a:r>
            <a:r>
              <a:rPr lang="en-US" sz="2000" dirty="0"/>
              <a:t>have been 'bootstrapped' and sufficient experience built </a:t>
            </a:r>
            <a:r>
              <a:rPr lang="en-US" sz="2000" dirty="0" smtClean="0"/>
              <a:t>up in </a:t>
            </a:r>
            <a:r>
              <a:rPr lang="en-US" sz="2000" dirty="0"/>
              <a:t>the region to sustain the (effort intensive) review and </a:t>
            </a:r>
            <a:r>
              <a:rPr lang="en-US" sz="2000" dirty="0" smtClean="0"/>
              <a:t>accreditation processes</a:t>
            </a:r>
            <a:r>
              <a:rPr lang="en-US" sz="2000" dirty="0"/>
              <a:t>. </a:t>
            </a:r>
            <a:r>
              <a:rPr lang="en-US" sz="2000" dirty="0" smtClean="0"/>
              <a:t>’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‘</a:t>
            </a:r>
            <a:r>
              <a:rPr lang="en-US" sz="2000" dirty="0"/>
              <a:t>The concept of having in the future (2 years or so) a identifiable </a:t>
            </a:r>
            <a:r>
              <a:rPr lang="en-US" sz="2000" dirty="0" smtClean="0"/>
              <a:t>African presence </a:t>
            </a:r>
            <a:r>
              <a:rPr lang="en-US" sz="2000" dirty="0"/>
              <a:t>in the IGTF is supported by the </a:t>
            </a:r>
            <a:r>
              <a:rPr lang="en-US" sz="2000" dirty="0" err="1"/>
              <a:t>EUGridPMA</a:t>
            </a:r>
            <a:r>
              <a:rPr lang="en-US" sz="2000" dirty="0" smtClean="0"/>
              <a:t>.’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18947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Miscellaneous topics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 communications </a:t>
            </a:r>
            <a:r>
              <a:rPr lang="en-US" dirty="0" smtClean="0"/>
              <a:t>challenge</a:t>
            </a:r>
          </a:p>
          <a:p>
            <a:r>
              <a:rPr lang="en-GB" dirty="0" smtClean="0"/>
              <a:t>IPv6</a:t>
            </a:r>
            <a:endParaRPr lang="en-US" dirty="0"/>
          </a:p>
          <a:p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/>
              <a:t>MICS profile</a:t>
            </a:r>
          </a:p>
          <a:p>
            <a:r>
              <a:rPr lang="en-US" dirty="0" smtClean="0"/>
              <a:t>Private </a:t>
            </a:r>
            <a:r>
              <a:rPr lang="en-US" dirty="0"/>
              <a:t>Key Protection Guidelines v2.0</a:t>
            </a:r>
          </a:p>
          <a:p>
            <a:r>
              <a:rPr lang="en-US" dirty="0" err="1" smtClean="0"/>
              <a:t>Heartbleed</a:t>
            </a:r>
            <a:endParaRPr lang="en-US" dirty="0"/>
          </a:p>
          <a:p>
            <a:r>
              <a:rPr lang="en-US" dirty="0" smtClean="0"/>
              <a:t>On-line </a:t>
            </a:r>
            <a:r>
              <a:rPr lang="en-US" dirty="0"/>
              <a:t>CA Architectures Guideline </a:t>
            </a:r>
            <a:r>
              <a:rPr lang="en-US" dirty="0" smtClean="0"/>
              <a:t>document</a:t>
            </a:r>
          </a:p>
          <a:p>
            <a:r>
              <a:rPr lang="en-US" dirty="0"/>
              <a:t>IGTF repositioning and new byline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807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RAT Challenge</a:t>
            </a:r>
            <a:endParaRPr lang="en-GB" dirty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 </a:t>
            </a:r>
            <a:r>
              <a:rPr lang="en-GB" dirty="0" err="1" smtClean="0"/>
              <a:t>challange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295400"/>
            <a:ext cx="8583920" cy="5168900"/>
          </a:xfrm>
        </p:spPr>
        <p:txBody>
          <a:bodyPr/>
          <a:lstStyle/>
          <a:p>
            <a:r>
              <a:rPr lang="en-GB" dirty="0" smtClean="0"/>
              <a:t>Ursula </a:t>
            </a:r>
            <a:r>
              <a:rPr lang="en-GB" dirty="0" err="1" smtClean="0"/>
              <a:t>Epting</a:t>
            </a:r>
            <a:r>
              <a:rPr lang="en-GB" dirty="0" smtClean="0"/>
              <a:t> to conduct early June against all CAs</a:t>
            </a:r>
          </a:p>
          <a:p>
            <a:r>
              <a:rPr lang="en-GB" dirty="0" smtClean="0"/>
              <a:t>Timeline </a:t>
            </a:r>
            <a:r>
              <a:rPr lang="en-US" i="1" dirty="0" smtClean="0"/>
              <a:t>taking into account time zones</a:t>
            </a:r>
            <a:endParaRPr lang="en-GB" i="1" dirty="0" smtClean="0"/>
          </a:p>
          <a:p>
            <a:pPr marL="457200" lvl="1" indent="0">
              <a:buNone/>
            </a:pPr>
            <a:r>
              <a:rPr lang="de-DE" dirty="0" smtClean="0">
                <a:latin typeface="" pitchFamily="18"/>
              </a:rPr>
              <a:t>4th June, </a:t>
            </a:r>
            <a:r>
              <a:rPr lang="de-DE" dirty="0" err="1" smtClean="0">
                <a:latin typeface="" pitchFamily="18"/>
              </a:rPr>
              <a:t>Announcement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 err="1" smtClean="0">
                <a:latin typeface="" pitchFamily="18"/>
              </a:rPr>
              <a:t>of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 err="1" smtClean="0">
                <a:latin typeface="" pitchFamily="18"/>
              </a:rPr>
              <a:t>the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 err="1" smtClean="0">
                <a:latin typeface="" pitchFamily="18"/>
              </a:rPr>
              <a:t>test</a:t>
            </a:r>
            <a:endParaRPr lang="de-DE" dirty="0" smtClean="0">
              <a:latin typeface="" pitchFamily="18"/>
            </a:endParaRPr>
          </a:p>
          <a:p>
            <a:pPr marL="457200" lvl="1" indent="0">
              <a:buNone/>
            </a:pPr>
            <a:r>
              <a:rPr lang="de-DE" dirty="0" smtClean="0">
                <a:latin typeface="" pitchFamily="18"/>
              </a:rPr>
              <a:t>18th June, 10.20 h, Start </a:t>
            </a:r>
            <a:r>
              <a:rPr lang="de-DE" dirty="0" err="1" smtClean="0">
                <a:latin typeface="" pitchFamily="18"/>
              </a:rPr>
              <a:t>of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 err="1" smtClean="0">
                <a:latin typeface="" pitchFamily="18"/>
              </a:rPr>
              <a:t>the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 err="1" smtClean="0">
                <a:latin typeface="" pitchFamily="18"/>
              </a:rPr>
              <a:t>test</a:t>
            </a:r>
            <a:endParaRPr lang="de-DE" dirty="0" smtClean="0">
              <a:latin typeface="" pitchFamily="18"/>
            </a:endParaRPr>
          </a:p>
          <a:p>
            <a:pPr marL="457200" lvl="1" indent="0">
              <a:buNone/>
            </a:pPr>
            <a:r>
              <a:rPr lang="de-DE" dirty="0" smtClean="0">
                <a:latin typeface="" pitchFamily="18"/>
              </a:rPr>
              <a:t>20th June, 14.50 h, </a:t>
            </a:r>
            <a:r>
              <a:rPr lang="de-DE" dirty="0" err="1" smtClean="0">
                <a:latin typeface="" pitchFamily="18"/>
              </a:rPr>
              <a:t>Reminder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 err="1" smtClean="0">
                <a:latin typeface="" pitchFamily="18"/>
              </a:rPr>
              <a:t>for</a:t>
            </a:r>
            <a:r>
              <a:rPr lang="de-DE" dirty="0" smtClean="0">
                <a:latin typeface="" pitchFamily="18"/>
              </a:rPr>
              <a:t> not </a:t>
            </a:r>
            <a:r>
              <a:rPr lang="de-DE" dirty="0" err="1" smtClean="0">
                <a:latin typeface="" pitchFamily="18"/>
              </a:rPr>
              <a:t>replying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 err="1" smtClean="0">
                <a:latin typeface="" pitchFamily="18"/>
              </a:rPr>
              <a:t>CA's</a:t>
            </a:r>
            <a:endParaRPr lang="de-DE" dirty="0" smtClean="0">
              <a:latin typeface="" pitchFamily="18"/>
            </a:endParaRPr>
          </a:p>
          <a:p>
            <a:pPr marL="457200" lvl="1" indent="0">
              <a:buNone/>
            </a:pPr>
            <a:r>
              <a:rPr lang="de-DE" dirty="0" smtClean="0">
                <a:latin typeface="Arial" pitchFamily="18"/>
              </a:rPr>
              <a:t>21th June, 10.20 h, End </a:t>
            </a:r>
            <a:r>
              <a:rPr lang="de-DE" dirty="0" err="1" smtClean="0">
                <a:latin typeface="Arial" pitchFamily="18"/>
              </a:rPr>
              <a:t>of</a:t>
            </a:r>
            <a:r>
              <a:rPr lang="de-DE" dirty="0" smtClean="0">
                <a:latin typeface="Arial" pitchFamily="18"/>
              </a:rPr>
              <a:t> </a:t>
            </a:r>
            <a:r>
              <a:rPr lang="de-DE" dirty="0" err="1" smtClean="0">
                <a:latin typeface="Arial" pitchFamily="18"/>
              </a:rPr>
              <a:t>the</a:t>
            </a:r>
            <a:r>
              <a:rPr lang="de-DE" dirty="0" smtClean="0">
                <a:latin typeface="Arial" pitchFamily="18"/>
              </a:rPr>
              <a:t> </a:t>
            </a:r>
            <a:r>
              <a:rPr lang="de-DE" dirty="0" err="1" smtClean="0">
                <a:latin typeface="Arial" pitchFamily="18"/>
              </a:rPr>
              <a:t>test</a:t>
            </a:r>
            <a:r>
              <a:rPr lang="de-DE" dirty="0" smtClean="0">
                <a:latin typeface="Arial" pitchFamily="18"/>
              </a:rPr>
              <a:t/>
            </a:r>
            <a:br>
              <a:rPr lang="de-DE" dirty="0" smtClean="0">
                <a:latin typeface="Arial" pitchFamily="18"/>
              </a:rPr>
            </a:b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Request for</a:t>
            </a:r>
          </a:p>
          <a:p>
            <a:pPr lvl="1"/>
            <a:r>
              <a:rPr lang="en-GB" dirty="0" smtClean="0"/>
              <a:t>Acknowledge receipt</a:t>
            </a:r>
          </a:p>
          <a:p>
            <a:pPr lvl="1"/>
            <a:r>
              <a:rPr lang="en-GB" dirty="0" smtClean="0"/>
              <a:t>for each trust anchor</a:t>
            </a:r>
          </a:p>
          <a:p>
            <a:pPr lvl="1"/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35011905"/>
              </p:ext>
            </p:extLst>
          </p:nvPr>
        </p:nvGraphicFramePr>
        <p:xfrm>
          <a:off x="4013010" y="3786188"/>
          <a:ext cx="5759640" cy="277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9176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Ursula.Epting@kit.edu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480ED-2EBE-4A03-8AE8-1A68022D6011}" type="datetime1">
              <a:rPr lang="de-DE"/>
              <a:pPr/>
              <a:t>03.06.2014</a:t>
            </a:fld>
            <a:endParaRPr lang="de-DE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0"/>
              <a:t>Results (2)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040" y="1198440"/>
            <a:ext cx="8247960" cy="781559"/>
          </a:xfrm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9pPr>
          </a:lstStyle>
          <a:p>
            <a:pPr lvl="0">
              <a:buNone/>
            </a:pPr>
            <a:r>
              <a:rPr lang="de-DE">
                <a:latin typeface="" pitchFamily="18"/>
              </a:rPr>
              <a:t>Furthermore 4 CA's replied later, after the official  deadline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92040" y="5220000"/>
            <a:ext cx="8247960" cy="1080000"/>
          </a:xfrm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9pPr>
          </a:lstStyle>
          <a:p>
            <a:pPr lvl="0">
              <a:buNone/>
            </a:pPr>
            <a:r>
              <a:rPr lang="de-DE" dirty="0">
                <a:latin typeface="" pitchFamily="18"/>
              </a:rPr>
              <a:t>So in </a:t>
            </a:r>
            <a:r>
              <a:rPr lang="de-DE" dirty="0" err="1">
                <a:latin typeface="" pitchFamily="18"/>
              </a:rPr>
              <a:t>the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very</a:t>
            </a:r>
            <a:r>
              <a:rPr lang="de-DE" dirty="0">
                <a:latin typeface="" pitchFamily="18"/>
              </a:rPr>
              <a:t> end 13 % </a:t>
            </a:r>
            <a:r>
              <a:rPr lang="de-DE" dirty="0" err="1">
                <a:latin typeface="" pitchFamily="18"/>
              </a:rPr>
              <a:t>did</a:t>
            </a:r>
            <a:r>
              <a:rPr lang="de-DE" dirty="0">
                <a:latin typeface="" pitchFamily="18"/>
              </a:rPr>
              <a:t> not </a:t>
            </a:r>
            <a:r>
              <a:rPr lang="de-DE" dirty="0" err="1">
                <a:latin typeface="" pitchFamily="18"/>
              </a:rPr>
              <a:t>reply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at</a:t>
            </a:r>
            <a:r>
              <a:rPr lang="de-DE" dirty="0">
                <a:latin typeface="" pitchFamily="18"/>
              </a:rPr>
              <a:t> all. </a:t>
            </a:r>
          </a:p>
          <a:p>
            <a:pPr lvl="0">
              <a:buNone/>
            </a:pPr>
            <a:r>
              <a:rPr lang="de-DE" dirty="0" smtClean="0">
                <a:latin typeface="" pitchFamily="18"/>
              </a:rPr>
              <a:t>This </a:t>
            </a:r>
            <a:r>
              <a:rPr lang="de-DE" dirty="0" err="1">
                <a:latin typeface="" pitchFamily="18"/>
              </a:rPr>
              <a:t>comes</a:t>
            </a:r>
            <a:r>
              <a:rPr lang="de-DE" dirty="0">
                <a:latin typeface="" pitchFamily="18"/>
              </a:rPr>
              <a:t> down </a:t>
            </a:r>
            <a:r>
              <a:rPr lang="de-DE" dirty="0" err="1">
                <a:latin typeface="" pitchFamily="18"/>
              </a:rPr>
              <a:t>to</a:t>
            </a:r>
            <a:r>
              <a:rPr lang="de-DE" dirty="0">
                <a:latin typeface="" pitchFamily="18"/>
              </a:rPr>
              <a:t> 11 </a:t>
            </a:r>
            <a:r>
              <a:rPr lang="de-DE" dirty="0" err="1">
                <a:latin typeface="" pitchFamily="18"/>
              </a:rPr>
              <a:t>CA's</a:t>
            </a:r>
            <a:r>
              <a:rPr lang="de-DE" dirty="0">
                <a:latin typeface="" pitchFamily="18"/>
              </a:rPr>
              <a:t> (</a:t>
            </a:r>
            <a:r>
              <a:rPr lang="de-DE" dirty="0" err="1">
                <a:latin typeface="" pitchFamily="18"/>
              </a:rPr>
              <a:t>with</a:t>
            </a:r>
            <a:r>
              <a:rPr lang="de-DE" dirty="0">
                <a:latin typeface="" pitchFamily="18"/>
              </a:rPr>
              <a:t> '</a:t>
            </a:r>
            <a:r>
              <a:rPr lang="de-DE" dirty="0" err="1">
                <a:latin typeface="" pitchFamily="18"/>
              </a:rPr>
              <a:t>one</a:t>
            </a:r>
            <a:r>
              <a:rPr lang="de-DE" dirty="0">
                <a:latin typeface="" pitchFamily="18"/>
              </a:rPr>
              <a:t> CA' </a:t>
            </a:r>
            <a:r>
              <a:rPr lang="de-DE" dirty="0" err="1">
                <a:latin typeface="" pitchFamily="18"/>
              </a:rPr>
              <a:t>as</a:t>
            </a:r>
            <a:r>
              <a:rPr lang="de-DE" dirty="0">
                <a:latin typeface="" pitchFamily="18"/>
              </a:rPr>
              <a:t> '</a:t>
            </a:r>
            <a:r>
              <a:rPr lang="de-DE" dirty="0" err="1">
                <a:latin typeface="" pitchFamily="18"/>
              </a:rPr>
              <a:t>one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structure</a:t>
            </a:r>
            <a:r>
              <a:rPr lang="de-DE" dirty="0">
                <a:latin typeface="" pitchFamily="18"/>
              </a:rPr>
              <a:t>')</a:t>
            </a:r>
          </a:p>
          <a:p>
            <a:pPr lvl="0">
              <a:buNone/>
            </a:pPr>
            <a:endParaRPr lang="de-DE" dirty="0">
              <a:latin typeface="" pitchFamily="18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707480" y="182844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4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 smtClean="0"/>
              <a:t>Ursula.Epting@kit.edu</a:t>
            </a:r>
            <a:endParaRPr lang="de-DE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26F88552-1191-4A14-B516-FC4835BD34FA}" type="datetime1">
              <a:rPr lang="de-DE" smtClean="0"/>
              <a:pPr lvl="0"/>
              <a:t>03.06.2014</a:t>
            </a:fld>
            <a:endParaRPr lang="de-DE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0"/>
              <a:t>Results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040" y="5076000"/>
            <a:ext cx="8247960" cy="1296000"/>
          </a:xfrm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9pPr>
          </a:lstStyle>
          <a:p>
            <a:pPr lvl="0">
              <a:buNone/>
            </a:pPr>
            <a:endParaRPr lang="de-DE">
              <a:latin typeface="" pitchFamily="18"/>
            </a:endParaRPr>
          </a:p>
          <a:p>
            <a:pPr lvl="0">
              <a:buNone/>
            </a:pPr>
            <a:r>
              <a:rPr lang="de-DE" sz="1800">
                <a:latin typeface="" pitchFamily="18"/>
              </a:rPr>
              <a:t>Notice: automatic replies of e.g. ticket systems were not counted</a:t>
            </a:r>
          </a:p>
          <a:p>
            <a:pPr lvl="0">
              <a:buNone/>
            </a:pPr>
            <a:endParaRPr lang="de-DE">
              <a:latin typeface="" pitchFamily="18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40000" y="1080000"/>
          <a:ext cx="7920000" cy="430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22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 smtClean="0"/>
              <a:t>Ursula.Epting@kit.edu</a:t>
            </a:r>
            <a:endParaRPr lang="de-DE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26F88552-1191-4A14-B516-FC4835BD34FA}" type="datetime1">
              <a:rPr lang="de-DE" smtClean="0"/>
              <a:pPr lvl="0"/>
              <a:t>03.06.2014</a:t>
            </a:fld>
            <a:endParaRPr lang="de-DE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0"/>
              <a:t>Interpretation of the results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0000" y="1226160"/>
            <a:ext cx="8356320" cy="4893840"/>
          </a:xfrm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9pPr>
          </a:lstStyle>
          <a:p>
            <a:pPr lvl="0">
              <a:buNone/>
            </a:pPr>
            <a:endParaRPr lang="de-DE" dirty="0">
              <a:latin typeface="" pitchFamily="18"/>
            </a:endParaRPr>
          </a:p>
          <a:p>
            <a:pPr lvl="0">
              <a:buNone/>
            </a:pPr>
            <a:r>
              <a:rPr lang="de-DE" dirty="0">
                <a:latin typeface="" pitchFamily="18"/>
              </a:rPr>
              <a:t>In a </a:t>
            </a:r>
            <a:r>
              <a:rPr lang="de-DE" dirty="0" err="1">
                <a:latin typeface="" pitchFamily="18"/>
              </a:rPr>
              <a:t>strict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interpretation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we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can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say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that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only</a:t>
            </a:r>
            <a:r>
              <a:rPr lang="de-DE" dirty="0">
                <a:latin typeface="" pitchFamily="18"/>
              </a:rPr>
              <a:t> 36 % </a:t>
            </a:r>
            <a:r>
              <a:rPr lang="de-DE" dirty="0" err="1">
                <a:latin typeface="" pitchFamily="18"/>
              </a:rPr>
              <a:t>fullfilled</a:t>
            </a:r>
            <a:r>
              <a:rPr lang="de-DE" dirty="0">
                <a:latin typeface="" pitchFamily="18"/>
              </a:rPr>
              <a:t> </a:t>
            </a:r>
            <a:r>
              <a:rPr lang="de-DE" dirty="0" smtClean="0">
                <a:latin typeface="" pitchFamily="18"/>
              </a:rPr>
              <a:t/>
            </a:r>
            <a:br>
              <a:rPr lang="de-DE" dirty="0" smtClean="0">
                <a:latin typeface="" pitchFamily="18"/>
              </a:rPr>
            </a:br>
            <a:r>
              <a:rPr lang="de-DE" dirty="0" err="1" smtClean="0">
                <a:latin typeface="" pitchFamily="18"/>
              </a:rPr>
              <a:t>the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requirement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to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react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within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one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business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day</a:t>
            </a:r>
            <a:r>
              <a:rPr lang="de-DE" dirty="0">
                <a:latin typeface="" pitchFamily="18"/>
              </a:rPr>
              <a:t> </a:t>
            </a:r>
            <a:r>
              <a:rPr lang="de-DE" dirty="0" smtClean="0">
                <a:latin typeface="" pitchFamily="18"/>
              </a:rPr>
              <a:t>– </a:t>
            </a:r>
            <a:br>
              <a:rPr lang="de-DE" dirty="0" smtClean="0">
                <a:latin typeface="" pitchFamily="18"/>
              </a:rPr>
            </a:br>
            <a:r>
              <a:rPr lang="de-DE" dirty="0" err="1" smtClean="0">
                <a:latin typeface="" pitchFamily="18"/>
              </a:rPr>
              <a:t>while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>
                <a:latin typeface="" pitchFamily="18"/>
              </a:rPr>
              <a:t>74 % </a:t>
            </a:r>
            <a:r>
              <a:rPr lang="de-DE" dirty="0" err="1">
                <a:latin typeface="" pitchFamily="18"/>
              </a:rPr>
              <a:t>failed</a:t>
            </a:r>
            <a:r>
              <a:rPr lang="de-DE" dirty="0">
                <a:latin typeface="" pitchFamily="18"/>
              </a:rPr>
              <a:t>.</a:t>
            </a:r>
          </a:p>
          <a:p>
            <a:pPr lvl="0">
              <a:buNone/>
            </a:pPr>
            <a:r>
              <a:rPr lang="de-DE" dirty="0">
                <a:solidFill>
                  <a:srgbClr val="0000FF"/>
                </a:solidFill>
                <a:latin typeface="" pitchFamily="18"/>
              </a:rPr>
              <a:t>(</a:t>
            </a:r>
            <a:r>
              <a:rPr lang="de-DE" dirty="0" err="1">
                <a:solidFill>
                  <a:srgbClr val="0000FF"/>
                </a:solidFill>
                <a:latin typeface="" pitchFamily="18"/>
              </a:rPr>
              <a:t>Results</a:t>
            </a:r>
            <a:r>
              <a:rPr lang="de-DE" dirty="0">
                <a:solidFill>
                  <a:srgbClr val="0000FF"/>
                </a:solidFill>
                <a:latin typeface="" pitchFamily="18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" pitchFamily="18"/>
              </a:rPr>
              <a:t>communication</a:t>
            </a:r>
            <a:r>
              <a:rPr lang="de-DE" dirty="0">
                <a:solidFill>
                  <a:srgbClr val="0000FF"/>
                </a:solidFill>
                <a:latin typeface="" pitchFamily="18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" pitchFamily="18"/>
              </a:rPr>
              <a:t>test</a:t>
            </a:r>
            <a:r>
              <a:rPr lang="de-DE" dirty="0">
                <a:solidFill>
                  <a:srgbClr val="0000FF"/>
                </a:solidFill>
                <a:latin typeface="" pitchFamily="18"/>
              </a:rPr>
              <a:t> 2013: </a:t>
            </a:r>
            <a:r>
              <a:rPr lang="de-DE" dirty="0" smtClean="0">
                <a:solidFill>
                  <a:srgbClr val="0000FF"/>
                </a:solidFill>
                <a:latin typeface="" pitchFamily="18"/>
              </a:rPr>
              <a:t/>
            </a:r>
            <a:br>
              <a:rPr lang="de-DE" dirty="0" smtClean="0">
                <a:solidFill>
                  <a:srgbClr val="0000FF"/>
                </a:solidFill>
                <a:latin typeface="" pitchFamily="18"/>
              </a:rPr>
            </a:br>
            <a:r>
              <a:rPr lang="de-DE" dirty="0" smtClean="0">
                <a:solidFill>
                  <a:srgbClr val="0000FF"/>
                </a:solidFill>
                <a:latin typeface="" pitchFamily="18"/>
              </a:rPr>
              <a:t>76 </a:t>
            </a:r>
            <a:r>
              <a:rPr lang="de-DE" dirty="0">
                <a:solidFill>
                  <a:srgbClr val="0000FF"/>
                </a:solidFill>
                <a:latin typeface="" pitchFamily="18"/>
              </a:rPr>
              <a:t>% </a:t>
            </a:r>
            <a:r>
              <a:rPr lang="de-DE" dirty="0" err="1">
                <a:solidFill>
                  <a:srgbClr val="0000FF"/>
                </a:solidFill>
                <a:latin typeface="" pitchFamily="18"/>
              </a:rPr>
              <a:t>fullfilled</a:t>
            </a:r>
            <a:r>
              <a:rPr lang="de-DE" dirty="0">
                <a:solidFill>
                  <a:srgbClr val="0000FF"/>
                </a:solidFill>
                <a:latin typeface="" pitchFamily="18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" pitchFamily="18"/>
              </a:rPr>
              <a:t>the</a:t>
            </a:r>
            <a:r>
              <a:rPr lang="de-DE" dirty="0">
                <a:solidFill>
                  <a:srgbClr val="0000FF"/>
                </a:solidFill>
                <a:latin typeface="" pitchFamily="18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" pitchFamily="18"/>
              </a:rPr>
              <a:t>requirement</a:t>
            </a:r>
            <a:r>
              <a:rPr lang="de-DE" dirty="0">
                <a:solidFill>
                  <a:srgbClr val="0000FF"/>
                </a:solidFill>
                <a:latin typeface="" pitchFamily="18"/>
              </a:rPr>
              <a:t> -  24 % </a:t>
            </a:r>
            <a:r>
              <a:rPr lang="de-DE" dirty="0" err="1">
                <a:solidFill>
                  <a:srgbClr val="0000FF"/>
                </a:solidFill>
                <a:latin typeface="" pitchFamily="18"/>
              </a:rPr>
              <a:t>failed</a:t>
            </a:r>
            <a:r>
              <a:rPr lang="de-DE" dirty="0">
                <a:solidFill>
                  <a:srgbClr val="0000FF"/>
                </a:solidFill>
                <a:latin typeface="" pitchFamily="18"/>
              </a:rPr>
              <a:t>.</a:t>
            </a:r>
          </a:p>
          <a:p>
            <a:pPr lvl="0">
              <a:buNone/>
            </a:pPr>
            <a:r>
              <a:rPr lang="de-DE" dirty="0">
                <a:latin typeface="" pitchFamily="18"/>
              </a:rPr>
              <a:t>In a softer </a:t>
            </a:r>
            <a:r>
              <a:rPr lang="de-DE" dirty="0" err="1">
                <a:latin typeface="" pitchFamily="18"/>
              </a:rPr>
              <a:t>interpretation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we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can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say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>
                <a:latin typeface="" pitchFamily="18"/>
              </a:rPr>
              <a:t>that</a:t>
            </a:r>
            <a:r>
              <a:rPr lang="de-DE" dirty="0">
                <a:latin typeface="" pitchFamily="18"/>
              </a:rPr>
              <a:t> 57 % </a:t>
            </a:r>
            <a:r>
              <a:rPr lang="de-DE" dirty="0" err="1">
                <a:latin typeface="" pitchFamily="18"/>
              </a:rPr>
              <a:t>are</a:t>
            </a:r>
            <a:r>
              <a:rPr lang="de-DE" dirty="0">
                <a:latin typeface="" pitchFamily="18"/>
              </a:rPr>
              <a:t> </a:t>
            </a:r>
            <a:r>
              <a:rPr lang="de-DE" dirty="0" err="1" smtClean="0">
                <a:latin typeface="" pitchFamily="18"/>
              </a:rPr>
              <a:t>responsive</a:t>
            </a:r>
            <a:r>
              <a:rPr lang="de-DE" dirty="0" smtClean="0">
                <a:latin typeface="" pitchFamily="18"/>
              </a:rPr>
              <a:t/>
            </a:r>
            <a:br>
              <a:rPr lang="de-DE" dirty="0" smtClean="0">
                <a:latin typeface="" pitchFamily="18"/>
              </a:rPr>
            </a:br>
            <a:r>
              <a:rPr lang="de-DE" dirty="0" err="1" smtClean="0">
                <a:latin typeface="" pitchFamily="18"/>
              </a:rPr>
              <a:t>while</a:t>
            </a:r>
            <a:r>
              <a:rPr lang="de-DE" dirty="0" smtClean="0">
                <a:latin typeface="" pitchFamily="18"/>
              </a:rPr>
              <a:t> </a:t>
            </a:r>
            <a:r>
              <a:rPr lang="de-DE" dirty="0">
                <a:latin typeface="" pitchFamily="18"/>
              </a:rPr>
              <a:t>43 % </a:t>
            </a:r>
            <a:r>
              <a:rPr lang="de-DE" dirty="0" err="1">
                <a:latin typeface="" pitchFamily="18"/>
              </a:rPr>
              <a:t>are</a:t>
            </a:r>
            <a:r>
              <a:rPr lang="de-DE" dirty="0">
                <a:latin typeface="" pitchFamily="18"/>
              </a:rPr>
              <a:t> not.</a:t>
            </a:r>
          </a:p>
          <a:p>
            <a:pPr lvl="0">
              <a:buNone/>
            </a:pPr>
            <a:endParaRPr lang="de-DE" dirty="0">
              <a:solidFill>
                <a:srgbClr val="0000FF"/>
              </a:solidFill>
              <a:latin typeface="" pitchFamily="18"/>
            </a:endParaRPr>
          </a:p>
          <a:p>
            <a:pPr lvl="0">
              <a:buNone/>
            </a:pPr>
            <a:endParaRPr lang="de-DE" dirty="0">
              <a:solidFill>
                <a:srgbClr val="0000FF"/>
              </a:solidFill>
              <a:latin typeface="" pitchFamily="18"/>
            </a:endParaRPr>
          </a:p>
          <a:p>
            <a:pPr lvl="0">
              <a:buNone/>
            </a:pPr>
            <a:endParaRPr lang="de-DE" dirty="0">
              <a:latin typeface="" pitchFamily="18"/>
            </a:endParaRPr>
          </a:p>
          <a:p>
            <a:pPr lvl="0">
              <a:buNone/>
            </a:pPr>
            <a:endParaRPr lang="de-DE" dirty="0">
              <a:latin typeface="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106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 smtClean="0"/>
              <a:t>Ursula.Epting@kit.edu</a:t>
            </a:r>
            <a:endParaRPr lang="de-DE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26F88552-1191-4A14-B516-FC4835BD34FA}" type="datetime1">
              <a:rPr lang="de-DE" smtClean="0"/>
              <a:pPr lvl="0"/>
              <a:t>03.06.2014</a:t>
            </a:fld>
            <a:endParaRPr lang="de-DE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0"/>
              <a:t>Complete List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040" y="5220000"/>
            <a:ext cx="8247960" cy="1080000"/>
          </a:xfrm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9pPr>
          </a:lstStyle>
          <a:p>
            <a:pPr lvl="0">
              <a:buNone/>
            </a:pPr>
            <a:endParaRPr lang="de-DE">
              <a:latin typeface="" pitchFamily="18"/>
            </a:endParaRPr>
          </a:p>
          <a:p>
            <a:pPr lvl="0">
              <a:buNone/>
            </a:pPr>
            <a:endParaRPr lang="de-DE">
              <a:latin typeface="" pitchFamily="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00520" y="5220000"/>
            <a:ext cx="1239480" cy="10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" y="1017359"/>
            <a:ext cx="8820000" cy="4030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de-DE" smtClean="0"/>
              <a:t>Ursula.Epting@kit.edu</a:t>
            </a:r>
            <a:endParaRPr lang="de-DE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lvl="0"/>
            <a:fld id="{26F88552-1191-4A14-B516-FC4835BD34FA}" type="datetime1">
              <a:rPr lang="de-DE" smtClean="0"/>
              <a:pPr lvl="0"/>
              <a:t>03.06.2014</a:t>
            </a:fld>
            <a:endParaRPr lang="de-DE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90600" y="377640"/>
            <a:ext cx="6911640" cy="47304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b="0"/>
              <a:t>Suggestion for improvement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0000" y="1080000"/>
            <a:ext cx="8460000" cy="4500000"/>
          </a:xfrm>
        </p:spPr>
        <p:txBody>
          <a:bodyPr lIns="0" tIns="0" rIns="0" bIns="0"/>
          <a:lstStyle>
            <a:def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defPPr>
            <a:lvl1pPr marL="432000" lvl="0" indent="-324000" algn="l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1pPr>
            <a:lvl2pPr marL="864000" lvl="1" indent="-324000" algn="l" hangingPunct="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2pPr>
            <a:lvl3pPr marL="1295999" lvl="2" indent="-288000" algn="l" hangingPunct="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3pPr>
            <a:lvl4pPr marL="1728000" lvl="3" indent="-216000" algn="l" hangingPunct="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1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4pPr>
            <a:lvl5pPr marL="2160000" lvl="4" indent="-216000" algn="l" hangingPunct="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5pPr>
            <a:lvl6pPr marL="2592000" lvl="5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6pPr>
            <a:lvl7pPr marL="3024000" lvl="6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7pPr>
            <a:lvl8pPr marL="3456000" lvl="7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8pPr>
            <a:lvl9pPr marL="3887999" lvl="8" indent="-216000" algn="l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/>
                <a:ea typeface="Arial" pitchFamily="2"/>
                <a:cs typeface="Arial" pitchFamily="2"/>
              </a:defRPr>
            </a:lvl9pPr>
          </a:lstStyle>
          <a:p>
            <a:pPr marL="457200" lvl="2" indent="-457200">
              <a:buNone/>
            </a:pPr>
            <a:endParaRPr lang="de-DE">
              <a:latin typeface="" pitchFamily="18"/>
            </a:endParaRPr>
          </a:p>
          <a:p>
            <a:pPr lvl="0"/>
            <a:r>
              <a:rPr lang="de-DE">
                <a:latin typeface="" pitchFamily="18"/>
              </a:rPr>
              <a:t>The CA's not replying at all to the test should be contacted by their PMA-chairs.</a:t>
            </a:r>
          </a:p>
          <a:p>
            <a:pPr lvl="0"/>
            <a:r>
              <a:rPr lang="de-DE">
                <a:latin typeface="" pitchFamily="18"/>
              </a:rPr>
              <a:t>An explanation about the failing should be provided to IGTF-RAT team</a:t>
            </a:r>
          </a:p>
          <a:p>
            <a:pPr lvl="0"/>
            <a:r>
              <a:rPr lang="de-DE">
                <a:latin typeface="" pitchFamily="18"/>
              </a:rPr>
              <a:t>The reasons for failing should be eliminated.</a:t>
            </a:r>
          </a:p>
          <a:p>
            <a:pPr lvl="0" algn="ctr">
              <a:buNone/>
            </a:pPr>
            <a:r>
              <a:rPr lang="de-DE">
                <a:latin typeface="" pitchFamily="18"/>
              </a:rPr>
              <a:t>~~~~~~~~~~</a:t>
            </a:r>
          </a:p>
          <a:p>
            <a:pPr lvl="0"/>
            <a:r>
              <a:rPr lang="de-DE">
                <a:latin typeface="" pitchFamily="18"/>
              </a:rPr>
              <a:t>The communication test should be repeated - for all CA's – at the end of this year, so we get used to have a challenge once a year.</a:t>
            </a:r>
          </a:p>
        </p:txBody>
      </p:sp>
    </p:spTree>
    <p:extLst>
      <p:ext uri="{BB962C8B-B14F-4D97-AF65-F5344CB8AC3E}">
        <p14:creationId xmlns:p14="http://schemas.microsoft.com/office/powerpoint/2010/main" val="11723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864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EUGridPMA</a:t>
            </a:r>
            <a:r>
              <a:rPr lang="en-GB" dirty="0" smtClean="0"/>
              <a:t> Topics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EUGridPMA (membership) status</a:t>
            </a:r>
          </a:p>
          <a:p>
            <a:pPr>
              <a:defRPr/>
            </a:pPr>
            <a:r>
              <a:rPr lang="en-GB" sz="1800" dirty="0" smtClean="0"/>
              <a:t>Towards an African presence in the IGTF</a:t>
            </a:r>
            <a:endParaRPr lang="en-GB" sz="1800" dirty="0" smtClean="0"/>
          </a:p>
          <a:p>
            <a:pPr>
              <a:defRPr/>
            </a:pPr>
            <a:r>
              <a:rPr lang="en-GB" sz="1800" dirty="0" smtClean="0"/>
              <a:t>Risk </a:t>
            </a:r>
            <a:r>
              <a:rPr lang="en-GB" sz="1800" dirty="0"/>
              <a:t>Assessment </a:t>
            </a:r>
            <a:r>
              <a:rPr lang="en-GB" sz="1800" dirty="0" smtClean="0"/>
              <a:t>Team status</a:t>
            </a:r>
            <a:endParaRPr lang="en-GB" sz="1800" dirty="0"/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GB" sz="1800" dirty="0" smtClean="0"/>
              <a:t>IPv6 </a:t>
            </a:r>
            <a:r>
              <a:rPr lang="en-GB" sz="1800" dirty="0" smtClean="0"/>
              <a:t>readiness and </a:t>
            </a:r>
            <a:r>
              <a:rPr lang="en-GB" sz="1800" dirty="0" smtClean="0"/>
              <a:t>fetch-</a:t>
            </a:r>
            <a:r>
              <a:rPr lang="en-GB" sz="1800" dirty="0" err="1" smtClean="0"/>
              <a:t>crl</a:t>
            </a:r>
            <a:endParaRPr lang="en-GB" sz="1800" dirty="0" smtClean="0"/>
          </a:p>
          <a:p>
            <a:pPr>
              <a:defRPr/>
            </a:pPr>
            <a:endParaRPr lang="en-GB" sz="1800" dirty="0"/>
          </a:p>
          <a:p>
            <a:pPr>
              <a:defRPr/>
            </a:pPr>
            <a:r>
              <a:rPr lang="en-GB" sz="1800" dirty="0" smtClean="0"/>
              <a:t>IGTF Repositioning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sz="1800" dirty="0" smtClean="0"/>
          </a:p>
          <a:p>
            <a:pPr marL="0" indent="0">
              <a:buNone/>
              <a:defRPr/>
            </a:pPr>
            <a:r>
              <a:rPr lang="en-GB" sz="1800" b="1" dirty="0" smtClean="0">
                <a:solidFill>
                  <a:srgbClr val="990000"/>
                </a:solidFill>
              </a:rPr>
              <a:t>See summary at</a:t>
            </a:r>
            <a:br>
              <a:rPr lang="en-GB" sz="1800" b="1" dirty="0" smtClean="0">
                <a:solidFill>
                  <a:srgbClr val="990000"/>
                </a:solidFill>
              </a:rPr>
            </a:br>
            <a:r>
              <a:rPr lang="en-GB" sz="1800" b="1" dirty="0" smtClean="0">
                <a:solidFill>
                  <a:srgbClr val="990000"/>
                </a:solidFill>
              </a:rPr>
              <a:t>https</a:t>
            </a:r>
            <a:r>
              <a:rPr lang="en-GB" sz="1800" b="1" dirty="0">
                <a:solidFill>
                  <a:srgbClr val="990000"/>
                </a:solidFill>
              </a:rPr>
              <a:t>://</a:t>
            </a:r>
            <a:r>
              <a:rPr lang="en-GB" sz="1800" b="1" dirty="0" smtClean="0">
                <a:solidFill>
                  <a:srgbClr val="990000"/>
                </a:solidFill>
              </a:rPr>
              <a:t>www.eugridpma.org/meetings/2014-05/</a:t>
            </a:r>
            <a:endParaRPr lang="en-GB" sz="1800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IPv6 status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FZU runs a continuous v6 CRL monitor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sz="1800" dirty="0" smtClean="0">
                <a:solidFill>
                  <a:srgbClr val="990000"/>
                </a:solidFill>
              </a:rPr>
              <a:t>http://www.particle.cz/farm/admin/IPv6EuGridPMACrlChecker/</a:t>
            </a:r>
            <a:br>
              <a:rPr lang="en-GB" sz="1800" dirty="0" smtClean="0">
                <a:solidFill>
                  <a:srgbClr val="990000"/>
                </a:solidFill>
              </a:rPr>
            </a:br>
            <a:r>
              <a:rPr lang="en-GB" sz="1800" dirty="0" smtClean="0"/>
              <a:t>  </a:t>
            </a:r>
            <a:endParaRPr lang="en-GB" dirty="0" smtClean="0"/>
          </a:p>
          <a:p>
            <a:r>
              <a:rPr lang="en-GB" dirty="0" smtClean="0"/>
              <a:t>23 CAs offer working v6 CRL</a:t>
            </a:r>
          </a:p>
          <a:p>
            <a:pPr lvl="1"/>
            <a:r>
              <a:rPr lang="en-GB" dirty="0" smtClean="0"/>
              <a:t>but there are also 4 CAs that give an AAAA record but where the GET fails …</a:t>
            </a:r>
          </a:p>
          <a:p>
            <a:pPr lvl="1"/>
            <a:r>
              <a:rPr lang="en-GB" dirty="0" smtClean="0"/>
              <a:t>Still 71 endpoints to go (but they go in bulk)</a:t>
            </a:r>
          </a:p>
          <a:p>
            <a:pPr lvl="1"/>
            <a:r>
              <a:rPr lang="en-GB" dirty="0" smtClean="0"/>
              <a:t>dist.eugridpma.info can act as v6 source-of-last-resort</a:t>
            </a:r>
          </a:p>
          <a:p>
            <a:endParaRPr lang="en-GB" dirty="0" smtClean="0"/>
          </a:p>
          <a:p>
            <a:r>
              <a:rPr lang="en-GB" dirty="0" smtClean="0"/>
              <a:t>fetch-crlv3 v3.0.10+ has an explicit mode to force-enable IPv6 also for older </a:t>
            </a:r>
            <a:r>
              <a:rPr lang="en-GB" dirty="0" err="1" smtClean="0"/>
              <a:t>perl</a:t>
            </a:r>
            <a:r>
              <a:rPr lang="en-GB" dirty="0" smtClean="0"/>
              <a:t> versions</a:t>
            </a:r>
          </a:p>
          <a:p>
            <a:pPr lvl="1"/>
            <a:r>
              <a:rPr lang="en-US" dirty="0" smtClean="0"/>
              <a:t>Added option "--inet6glue" and "inet6glue" </a:t>
            </a:r>
            <a:r>
              <a:rPr lang="en-US" dirty="0" err="1" smtClean="0"/>
              <a:t>config</a:t>
            </a:r>
            <a:r>
              <a:rPr lang="en-US" dirty="0" smtClean="0"/>
              <a:t> setting to load the Net::INET6Glue </a:t>
            </a:r>
            <a:r>
              <a:rPr lang="en-US" dirty="0" err="1" smtClean="0"/>
              <a:t>perl</a:t>
            </a:r>
            <a:r>
              <a:rPr lang="en-US" dirty="0" smtClean="0"/>
              <a:t> module (if it is available) to use IPv6 connections in LWP to download CRLs</a:t>
            </a:r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smtClean="0"/>
              <a:t> </a:t>
            </a:r>
            <a:r>
              <a:rPr lang="en-GB" sz="1800" smtClean="0">
                <a:solidFill>
                  <a:srgbClr val="990000"/>
                </a:solidFill>
              </a:rPr>
              <a:t>http://www.particle.cz/farm/admin/IPv6EuGridPMACrlChecker/</a:t>
            </a:r>
            <a:endParaRPr lang="en-GB" sz="180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44563"/>
            <a:ext cx="77152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On-line CA architecture - guidelines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EUGridPMA</a:t>
            </a:r>
            <a:r>
              <a:rPr lang="en-US" sz="2000" dirty="0" smtClean="0"/>
              <a:t> will (finally) draft </a:t>
            </a:r>
            <a:r>
              <a:rPr lang="en-US" sz="2000" dirty="0"/>
              <a:t>the "On line CA </a:t>
            </a:r>
            <a:r>
              <a:rPr lang="en-US" sz="2000" dirty="0" smtClean="0"/>
              <a:t>Guidelines”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ased </a:t>
            </a:r>
            <a:r>
              <a:rPr lang="en-US" sz="2000" dirty="0"/>
              <a:t>on </a:t>
            </a:r>
            <a:r>
              <a:rPr lang="en-US" sz="2000" dirty="0" smtClean="0"/>
              <a:t>current </a:t>
            </a:r>
            <a:r>
              <a:rPr lang="en-US" sz="2000" dirty="0"/>
              <a:t>wording in the Classic </a:t>
            </a:r>
            <a:r>
              <a:rPr lang="en-US" sz="2000" dirty="0" smtClean="0"/>
              <a:t>profile</a:t>
            </a:r>
          </a:p>
          <a:p>
            <a:r>
              <a:rPr lang="en-US" sz="2000" dirty="0"/>
              <a:t>k</a:t>
            </a:r>
            <a:r>
              <a:rPr lang="en-US" sz="2000" dirty="0" smtClean="0"/>
              <a:t>eep </a:t>
            </a:r>
            <a:r>
              <a:rPr lang="en-US" sz="2000" dirty="0"/>
              <a:t>the network separation (models A or B, where A with a private link </a:t>
            </a:r>
            <a:r>
              <a:rPr lang="en-US" sz="2000" dirty="0" smtClean="0"/>
              <a:t>between </a:t>
            </a:r>
            <a:r>
              <a:rPr lang="en-US" sz="2000" dirty="0"/>
              <a:t>RA </a:t>
            </a:r>
            <a:r>
              <a:rPr lang="en-US" sz="2000" dirty="0" smtClean="0"/>
              <a:t>and </a:t>
            </a:r>
            <a:r>
              <a:rPr lang="en-US" sz="2000" dirty="0"/>
              <a:t>signing system </a:t>
            </a:r>
            <a:r>
              <a:rPr lang="en-US" sz="2000" dirty="0" smtClean="0"/>
              <a:t>preferred)</a:t>
            </a:r>
          </a:p>
          <a:p>
            <a:r>
              <a:rPr lang="en-US" sz="2000" dirty="0" smtClean="0"/>
              <a:t>Allow </a:t>
            </a:r>
            <a:r>
              <a:rPr lang="en-US" sz="2000" dirty="0"/>
              <a:t>import of a key pair into a token (taking it out of FIPS L3 mode) </a:t>
            </a:r>
            <a:r>
              <a:rPr lang="en-US" sz="2000" dirty="0" smtClean="0"/>
              <a:t>as long </a:t>
            </a:r>
            <a:r>
              <a:rPr lang="en-US" sz="2000" dirty="0"/>
              <a:t>as there is a well-documented key generation and import </a:t>
            </a:r>
            <a:r>
              <a:rPr lang="en-US" sz="2000" dirty="0" smtClean="0"/>
              <a:t>ceremony</a:t>
            </a:r>
          </a:p>
          <a:p>
            <a:r>
              <a:rPr lang="en-US" sz="2000" dirty="0" smtClean="0"/>
              <a:t>L2 </a:t>
            </a:r>
            <a:r>
              <a:rPr lang="en-US" sz="2000" dirty="0"/>
              <a:t>HSMs </a:t>
            </a:r>
            <a:r>
              <a:rPr lang="en-US" sz="2000" dirty="0" smtClean="0"/>
              <a:t>allowed </a:t>
            </a:r>
            <a:r>
              <a:rPr lang="en-US" sz="2000" dirty="0"/>
              <a:t>if </a:t>
            </a:r>
            <a:r>
              <a:rPr lang="en-US" sz="2000" dirty="0" smtClean="0"/>
              <a:t>compensatory </a:t>
            </a:r>
            <a:r>
              <a:rPr lang="en-US" sz="2000" dirty="0"/>
              <a:t>controls </a:t>
            </a:r>
            <a:r>
              <a:rPr lang="en-US" sz="2000" dirty="0" smtClean="0"/>
              <a:t>are in place Keeping tokens and their </a:t>
            </a:r>
            <a:r>
              <a:rPr lang="en-US" sz="2000" dirty="0"/>
              <a:t>systems in a solid </a:t>
            </a:r>
            <a:r>
              <a:rPr lang="en-US" sz="2000" dirty="0" smtClean="0"/>
              <a:t>safe-box and </a:t>
            </a:r>
            <a:r>
              <a:rPr lang="en-US" sz="2000" dirty="0"/>
              <a:t>in a closed and locked cabinet in a monitored </a:t>
            </a:r>
            <a:r>
              <a:rPr lang="en-US" sz="2000" dirty="0" smtClean="0"/>
              <a:t>machine </a:t>
            </a:r>
            <a:r>
              <a:rPr lang="en-US" sz="2000" dirty="0"/>
              <a:t>room </a:t>
            </a:r>
            <a:r>
              <a:rPr lang="en-US" sz="2000" dirty="0" smtClean="0"/>
              <a:t>is considered adequate</a:t>
            </a:r>
          </a:p>
          <a:p>
            <a:r>
              <a:rPr lang="en-US" sz="2000" dirty="0" smtClean="0"/>
              <a:t>Keys </a:t>
            </a:r>
            <a:r>
              <a:rPr lang="en-US" sz="2000" dirty="0"/>
              <a:t>are permanently activated anyway, so L3 mode (separate usage </a:t>
            </a:r>
            <a:r>
              <a:rPr lang="en-US" sz="2000" dirty="0" smtClean="0"/>
              <a:t>functions </a:t>
            </a:r>
            <a:r>
              <a:rPr lang="en-US" sz="2000" dirty="0"/>
              <a:t>like generation or use) is not used for our </a:t>
            </a:r>
            <a:r>
              <a:rPr lang="en-US" sz="2000" dirty="0" smtClean="0"/>
              <a:t>purposes</a:t>
            </a:r>
          </a:p>
          <a:p>
            <a:r>
              <a:rPr lang="en-US" sz="2000" dirty="0" smtClean="0"/>
              <a:t>Activation </a:t>
            </a:r>
            <a:r>
              <a:rPr lang="en-US" sz="2000" dirty="0"/>
              <a:t>on boot should be manual (so the operator must be required to </a:t>
            </a:r>
            <a:r>
              <a:rPr lang="en-US" sz="2000" dirty="0" smtClean="0"/>
              <a:t>be </a:t>
            </a:r>
            <a:r>
              <a:rPr lang="en-US" sz="2000" dirty="0"/>
              <a:t>present)</a:t>
            </a:r>
            <a:endParaRPr lang="en-GB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Generalized MICS profile?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In line with the new IGTF byline, it would be beneficial to </a:t>
            </a:r>
            <a:r>
              <a:rPr lang="en-US" sz="1800" dirty="0" smtClean="0"/>
              <a:t>'</a:t>
            </a:r>
            <a:r>
              <a:rPr lang="en-US" sz="1800" dirty="0" err="1" smtClean="0"/>
              <a:t>generalise</a:t>
            </a:r>
            <a:r>
              <a:rPr lang="en-US" sz="1800" dirty="0" smtClean="0"/>
              <a:t>‘ the </a:t>
            </a:r>
            <a:r>
              <a:rPr lang="en-US" sz="1800" dirty="0"/>
              <a:t>current MICS profile and turn it into a pure </a:t>
            </a:r>
            <a:r>
              <a:rPr lang="en-US" sz="1800" dirty="0" err="1"/>
              <a:t>LoA</a:t>
            </a:r>
            <a:r>
              <a:rPr lang="en-US" sz="1800" dirty="0"/>
              <a:t> </a:t>
            </a:r>
            <a:r>
              <a:rPr lang="en-US" sz="1800" dirty="0" smtClean="0"/>
              <a:t>document describing the </a:t>
            </a:r>
            <a:r>
              <a:rPr lang="en-US" sz="1800" dirty="0"/>
              <a:t>requirements on identity authorities (</a:t>
            </a:r>
            <a:r>
              <a:rPr lang="en-US" sz="1800" dirty="0" err="1"/>
              <a:t>IdPs</a:t>
            </a:r>
            <a:r>
              <a:rPr lang="en-US" sz="1800" dirty="0"/>
              <a:t> or CAs) given </a:t>
            </a:r>
            <a:r>
              <a:rPr lang="en-US" sz="1800" dirty="0" smtClean="0"/>
              <a:t>needs of </a:t>
            </a:r>
            <a:r>
              <a:rPr lang="en-US" sz="1800" dirty="0"/>
              <a:t>the relying parties and SPs. Since the MICS is the closest one to </a:t>
            </a:r>
            <a:r>
              <a:rPr lang="en-US" sz="1800" dirty="0" smtClean="0"/>
              <a:t>the current </a:t>
            </a:r>
            <a:r>
              <a:rPr lang="en-US" sz="1800" dirty="0"/>
              <a:t>federation model, it is the appropriate starting place.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Unfortunately, the PMA meeting at this point ran out of time, so </a:t>
            </a:r>
            <a:r>
              <a:rPr lang="en-US" sz="1800" dirty="0" smtClean="0"/>
              <a:t>the details </a:t>
            </a:r>
            <a:r>
              <a:rPr lang="en-US" sz="1800" dirty="0"/>
              <a:t>are deferred to the next meeting. In particular, we would </a:t>
            </a:r>
            <a:r>
              <a:rPr lang="en-US" sz="1800" dirty="0" smtClean="0"/>
              <a:t>like to </a:t>
            </a:r>
            <a:r>
              <a:rPr lang="en-US" sz="1800" dirty="0"/>
              <a:t>ask the TAGPMA (the 'hosts' of the MICS profile) to consider </a:t>
            </a:r>
            <a:r>
              <a:rPr lang="en-US" sz="1800" dirty="0" smtClean="0"/>
              <a:t>this discussion </a:t>
            </a:r>
            <a:r>
              <a:rPr lang="en-US" sz="1800" dirty="0"/>
              <a:t>for the next TAGPMA meeting in Lehi.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dirty="0" err="1" smtClean="0"/>
              <a:t>generalisation</a:t>
            </a:r>
            <a:r>
              <a:rPr lang="en-US" sz="1800" dirty="0" smtClean="0"/>
              <a:t> </a:t>
            </a:r>
            <a:r>
              <a:rPr lang="en-US" sz="1800" dirty="0"/>
              <a:t>would imply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/>
              <a:t>removal of the PKI specific bits of the </a:t>
            </a:r>
            <a:r>
              <a:rPr lang="en-US" sz="1800" dirty="0" smtClean="0"/>
              <a:t>text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/>
              <a:t>recast it as a 'Level of identity Assurance' text, representing </a:t>
            </a:r>
            <a:r>
              <a:rPr lang="en-US" sz="1800" dirty="0" smtClean="0"/>
              <a:t>the  </a:t>
            </a:r>
            <a:r>
              <a:rPr lang="en-US" sz="1800" dirty="0"/>
              <a:t>coordinated (harmonized) consensus of the relying party </a:t>
            </a:r>
            <a:r>
              <a:rPr lang="en-US" sz="1800" dirty="0" smtClean="0"/>
              <a:t>expectations  </a:t>
            </a:r>
            <a:r>
              <a:rPr lang="en-US" sz="1800" dirty="0"/>
              <a:t>and </a:t>
            </a:r>
            <a:r>
              <a:rPr lang="en-US" sz="1800" dirty="0" smtClean="0"/>
              <a:t>requirements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dirty="0"/>
              <a:t>be complementary (and not overlap with) the SCI </a:t>
            </a:r>
            <a:r>
              <a:rPr lang="en-US" sz="1800" dirty="0" smtClean="0"/>
              <a:t>requirements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This will then complement the (lower) IOTA level, which is already </a:t>
            </a:r>
            <a:r>
              <a:rPr lang="en-US" sz="1800" dirty="0" smtClean="0"/>
              <a:t>almost technology-agnostic.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4707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Private Key Protection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(last) final changes were made to the private key </a:t>
            </a:r>
            <a:r>
              <a:rPr lang="en-US" dirty="0" smtClean="0"/>
              <a:t>protection guidelines </a:t>
            </a:r>
            <a:r>
              <a:rPr lang="en-US" dirty="0"/>
              <a:t>document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990000"/>
                </a:solidFill>
              </a:rPr>
              <a:t>http</a:t>
            </a:r>
            <a:r>
              <a:rPr lang="en-US" sz="2000" dirty="0">
                <a:solidFill>
                  <a:srgbClr val="990000"/>
                </a:solidFill>
              </a:rPr>
              <a:t>://wiki.eugridpma.org/Main/PrivateKeyProtectionLifeCycle</a:t>
            </a:r>
          </a:p>
          <a:p>
            <a:endParaRPr lang="en-US" dirty="0"/>
          </a:p>
          <a:p>
            <a:r>
              <a:rPr lang="en-US" dirty="0"/>
              <a:t>It supports all the use cases currently permitted under the </a:t>
            </a:r>
            <a:r>
              <a:rPr lang="en-US" dirty="0" smtClean="0"/>
              <a:t>PKP guidelines </a:t>
            </a:r>
            <a:r>
              <a:rPr lang="en-US" dirty="0"/>
              <a:t>version 1.1, but it is better reflecting the </a:t>
            </a:r>
            <a:r>
              <a:rPr lang="en-US" dirty="0" smtClean="0"/>
              <a:t>key life </a:t>
            </a:r>
            <a:r>
              <a:rPr lang="en-US" dirty="0"/>
              <a:t>cycles and clarifies the roles of the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74682264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Heartbleed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Surprisingly </a:t>
            </a:r>
            <a:r>
              <a:rPr lang="en-GB" b="1" dirty="0" smtClean="0"/>
              <a:t>few revocations</a:t>
            </a:r>
            <a:r>
              <a:rPr lang="en-GB" dirty="0" smtClean="0"/>
              <a:t>! Why??</a:t>
            </a:r>
          </a:p>
          <a:p>
            <a:r>
              <a:rPr lang="en-US" dirty="0"/>
              <a:t>The operational readiness of the CAs was increased once the </a:t>
            </a:r>
            <a:r>
              <a:rPr lang="en-US" dirty="0" smtClean="0"/>
              <a:t>vulnerability was </a:t>
            </a:r>
            <a:r>
              <a:rPr lang="en-US" dirty="0"/>
              <a:t>known and the RPs were happy with the quick service received</a:t>
            </a:r>
            <a:r>
              <a:rPr lang="en-US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OpenSSL</a:t>
            </a:r>
            <a:r>
              <a:rPr lang="en-GB" dirty="0" smtClean="0"/>
              <a:t> disclosure process has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11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future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quiet consensus that the authorities are willing to </a:t>
            </a:r>
            <a:r>
              <a:rPr lang="en-US" sz="2000" dirty="0" smtClean="0"/>
              <a:t>work operationally </a:t>
            </a:r>
            <a:r>
              <a:rPr lang="en-US" sz="2000" dirty="0"/>
              <a:t>with the CSIRT teams to get issues resolved </a:t>
            </a:r>
            <a:r>
              <a:rPr lang="en-US" sz="2000" dirty="0" smtClean="0"/>
              <a:t>quickly (the </a:t>
            </a:r>
            <a:r>
              <a:rPr lang="en-US" sz="2000" dirty="0"/>
              <a:t>IGTF typically sees a 'different side' of the issue, and </a:t>
            </a:r>
            <a:r>
              <a:rPr lang="en-US" sz="2000" dirty="0" smtClean="0"/>
              <a:t>has other </a:t>
            </a:r>
            <a:r>
              <a:rPr lang="en-US" sz="2000" dirty="0"/>
              <a:t>ways to contact the subscribers)</a:t>
            </a:r>
          </a:p>
          <a:p>
            <a:r>
              <a:rPr lang="en-US" sz="2000" dirty="0" smtClean="0"/>
              <a:t>sharing </a:t>
            </a:r>
            <a:r>
              <a:rPr lang="en-US" sz="2000" dirty="0"/>
              <a:t>testing tools proactively on the mailing lists is encouraged.</a:t>
            </a:r>
          </a:p>
          <a:p>
            <a:r>
              <a:rPr lang="en-US" sz="2000" dirty="0" smtClean="0"/>
              <a:t>These </a:t>
            </a:r>
            <a:r>
              <a:rPr lang="en-US" sz="2000" dirty="0"/>
              <a:t>will not be publicly shared but remain within the IGTF </a:t>
            </a:r>
            <a:r>
              <a:rPr lang="en-US" sz="2000" dirty="0" smtClean="0"/>
              <a:t>trust circle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will use the Wiki (PMA member access only!) to share such tools </a:t>
            </a:r>
            <a:r>
              <a:rPr lang="en-US" sz="2000" dirty="0" smtClean="0"/>
              <a:t>and restricted </a:t>
            </a:r>
            <a:r>
              <a:rPr lang="en-US" sz="2000" dirty="0"/>
              <a:t>information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IGTF can also scan itself </a:t>
            </a:r>
            <a:r>
              <a:rPr lang="en-US" sz="2000" dirty="0" smtClean="0"/>
              <a:t>– some infrastructures </a:t>
            </a:r>
            <a:r>
              <a:rPr lang="en-US" sz="2000" dirty="0"/>
              <a:t>(EUDAT) may </a:t>
            </a:r>
            <a:r>
              <a:rPr lang="en-US" sz="2000" dirty="0" smtClean="0"/>
              <a:t>never have </a:t>
            </a:r>
            <a:r>
              <a:rPr lang="en-US" sz="2000" dirty="0"/>
              <a:t>scanner from the RP side</a:t>
            </a:r>
          </a:p>
          <a:p>
            <a:r>
              <a:rPr lang="en-US" sz="2000" dirty="0" smtClean="0"/>
              <a:t>message </a:t>
            </a:r>
            <a:r>
              <a:rPr lang="en-US" sz="2000" dirty="0"/>
              <a:t>templates for subscribers can also be shared (again on the Wiki)</a:t>
            </a:r>
          </a:p>
        </p:txBody>
      </p:sp>
    </p:spTree>
    <p:extLst>
      <p:ext uri="{BB962C8B-B14F-4D97-AF65-F5344CB8AC3E}">
        <p14:creationId xmlns:p14="http://schemas.microsoft.com/office/powerpoint/2010/main" val="317545059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On-line CA Architecture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on-line CA guidelines document was not discussed due to lack </a:t>
            </a:r>
            <a:r>
              <a:rPr lang="en-US" dirty="0" smtClean="0"/>
              <a:t>of time</a:t>
            </a:r>
            <a:r>
              <a:rPr lang="en-US" dirty="0"/>
              <a:t>, but everyone is encouraged to review the draft available at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990000"/>
                </a:solidFill>
              </a:rPr>
              <a:t>https</a:t>
            </a:r>
            <a:r>
              <a:rPr lang="en-US" sz="2000" dirty="0">
                <a:solidFill>
                  <a:srgbClr val="990000"/>
                </a:solidFill>
              </a:rPr>
              <a:t>://wiki.eugridpma.org/Main/GuidelinesForOnLineCAs</a:t>
            </a:r>
          </a:p>
          <a:p>
            <a:endParaRPr lang="en-US" dirty="0"/>
          </a:p>
          <a:p>
            <a:r>
              <a:rPr lang="en-US" dirty="0"/>
              <a:t>If access to the Wiki is not possible, please send your DN to </a:t>
            </a:r>
            <a:r>
              <a:rPr lang="en-US" dirty="0" smtClean="0"/>
              <a:t>the </a:t>
            </a:r>
            <a:r>
              <a:rPr lang="en-US" dirty="0" err="1" smtClean="0"/>
              <a:t>EUGridPMA</a:t>
            </a:r>
            <a:r>
              <a:rPr lang="en-US" dirty="0" smtClean="0"/>
              <a:t> </a:t>
            </a:r>
            <a:r>
              <a:rPr lang="en-US" dirty="0"/>
              <a:t>operations folk </a:t>
            </a:r>
            <a:r>
              <a:rPr lang="en-US" dirty="0" smtClean="0"/>
              <a:t>(info@eugridpma.org</a:t>
            </a:r>
            <a:r>
              <a:rPr lang="en-US" dirty="0"/>
              <a:t>) to get </a:t>
            </a:r>
            <a:r>
              <a:rPr lang="en-US" dirty="0" smtClean="0"/>
              <a:t>your account activated </a:t>
            </a:r>
            <a:r>
              <a:rPr lang="en-US" dirty="0"/>
              <a:t>on the Wiki. Read-only access (through plain </a:t>
            </a:r>
            <a:r>
              <a:rPr lang="en-US" dirty="0" smtClean="0"/>
              <a:t>http) is </a:t>
            </a:r>
            <a:r>
              <a:rPr lang="en-US" dirty="0"/>
              <a:t>open to the whole world.</a:t>
            </a:r>
          </a:p>
        </p:txBody>
      </p:sp>
    </p:spTree>
    <p:extLst>
      <p:ext uri="{BB962C8B-B14F-4D97-AF65-F5344CB8AC3E}">
        <p14:creationId xmlns:p14="http://schemas.microsoft.com/office/powerpoint/2010/main" val="29954694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IGTF </a:t>
            </a:r>
            <a:r>
              <a:rPr lang="en-GB" dirty="0" smtClean="0"/>
              <a:t>Repositioning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470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IGTF in 10 years from now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Attributes </a:t>
            </a:r>
            <a:r>
              <a:rPr lang="en-US" dirty="0"/>
              <a:t>and authorization </a:t>
            </a:r>
            <a:r>
              <a:rPr lang="en-US" dirty="0" smtClean="0"/>
              <a:t>becoming more important</a:t>
            </a:r>
          </a:p>
          <a:p>
            <a:r>
              <a:rPr lang="en-US" dirty="0" smtClean="0"/>
              <a:t>mere identity authentication </a:t>
            </a:r>
            <a:r>
              <a:rPr lang="en-US" dirty="0"/>
              <a:t>is likely to become commonplace in the years to </a:t>
            </a:r>
            <a:r>
              <a:rPr lang="en-US" dirty="0" smtClean="0"/>
              <a:t>come (academic federations, commercial ID providers, etc.)</a:t>
            </a:r>
          </a:p>
          <a:p>
            <a:r>
              <a:rPr lang="en-GB" dirty="0" smtClean="0"/>
              <a:t>But authorization, (community) assured attributes, and attribute composition are unsolved for research: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IGTF </a:t>
            </a:r>
            <a:r>
              <a:rPr lang="en-US" dirty="0" smtClean="0"/>
              <a:t>can reposition </a:t>
            </a:r>
            <a:r>
              <a:rPr lang="en-US" dirty="0"/>
              <a:t>itself to address these </a:t>
            </a:r>
            <a:r>
              <a:rPr lang="en-US" dirty="0" smtClean="0"/>
              <a:t>new challenges</a:t>
            </a:r>
          </a:p>
          <a:p>
            <a:r>
              <a:rPr lang="en-US" dirty="0" smtClean="0"/>
              <a:t>anyway consolidation </a:t>
            </a:r>
            <a:r>
              <a:rPr lang="en-US" dirty="0"/>
              <a:t>of </a:t>
            </a:r>
            <a:r>
              <a:rPr lang="en-US" dirty="0" smtClean="0"/>
              <a:t>federations </a:t>
            </a:r>
            <a:r>
              <a:rPr lang="en-US" dirty="0"/>
              <a:t>in the research </a:t>
            </a:r>
            <a:r>
              <a:rPr lang="en-US" dirty="0" smtClean="0"/>
              <a:t>and academic </a:t>
            </a:r>
            <a:r>
              <a:rPr lang="en-US" dirty="0"/>
              <a:t>space means that there need be less emphasis on the classical </a:t>
            </a:r>
            <a:r>
              <a:rPr lang="en-US" dirty="0" smtClean="0"/>
              <a:t>CA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617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Geographical coverage of the EUGridPMA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0" y="987425"/>
            <a:ext cx="842486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25 of 27 EU member states (all except LU, MT)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+	AM, CH, DZ, EG, HR, IL, IR, IS,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JO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MA, MD, ME, MK, NO, PK, RO, </a:t>
            </a:r>
            <a:br>
              <a:rPr lang="en-US" sz="1800" dirty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	RS, RU, SY, TR, UA, CERN (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), </a:t>
            </a:r>
            <a:r>
              <a:rPr lang="en-US" sz="1800" dirty="0" err="1">
                <a:solidFill>
                  <a:srgbClr val="008000"/>
                </a:solidFill>
                <a:latin typeface="Lucida Sans" pitchFamily="34" charset="0"/>
              </a:rPr>
              <a:t>DoEGrids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(US)* + TCS (EU)</a:t>
            </a: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773738" y="5864225"/>
            <a:ext cx="321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dirty="0">
                <a:solidFill>
                  <a:srgbClr val="000066"/>
                </a:solidFill>
                <a:latin typeface="Lucida Sans" pitchFamily="34" charset="0"/>
              </a:rPr>
              <a:t>Pending or in progress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ZA, </a:t>
            </a: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KE, TZ, </a:t>
            </a:r>
            <a:r>
              <a:rPr lang="en-US" sz="1600" strike="sngStrike" dirty="0" smtClean="0">
                <a:solidFill>
                  <a:srgbClr val="000066"/>
                </a:solidFill>
                <a:latin typeface="Lucida Sans" pitchFamily="34" charset="0"/>
              </a:rPr>
              <a:t>SN</a:t>
            </a: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, TN, </a:t>
            </a: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AE, GE</a:t>
            </a:r>
            <a:endParaRPr lang="en-US" sz="1600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8438" name="Oval 1"/>
          <p:cNvSpPr>
            <a:spLocks noChangeArrowheads="1"/>
          </p:cNvSpPr>
          <p:nvPr/>
        </p:nvSpPr>
        <p:spPr bwMode="auto">
          <a:xfrm>
            <a:off x="576774" y="2495695"/>
            <a:ext cx="776203" cy="455324"/>
          </a:xfrm>
          <a:prstGeom prst="ellipse">
            <a:avLst/>
          </a:prstGeom>
          <a:noFill/>
          <a:ln w="12700" algn="ctr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8130" name="Picture 2" descr="H:\Home\davidg\EUGridPMA\Presentations\images\map-pma-emea-afr-g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" y="1981955"/>
            <a:ext cx="7375734" cy="48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8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Already ongoing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AA Operations Guideline</a:t>
            </a:r>
          </a:p>
          <a:p>
            <a:endParaRPr lang="en-GB" dirty="0" smtClean="0"/>
          </a:p>
          <a:p>
            <a:r>
              <a:rPr lang="en-GB" dirty="0" smtClean="0"/>
              <a:t>Guideline on Trusted Credential Stores</a:t>
            </a:r>
          </a:p>
          <a:p>
            <a:endParaRPr lang="en-GB" dirty="0" smtClean="0"/>
          </a:p>
          <a:p>
            <a:r>
              <a:rPr lang="en-GB" dirty="0" smtClean="0"/>
              <a:t>IOTA as a basis for community-provided assurance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52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990000"/>
                </a:solidFill>
              </a:rPr>
              <a:t>Proposal</a:t>
            </a:r>
          </a:p>
          <a:p>
            <a:r>
              <a:rPr lang="en-US" dirty="0" smtClean="0"/>
              <a:t>IGTF </a:t>
            </a:r>
            <a:r>
              <a:rPr lang="en-US" dirty="0"/>
              <a:t>be no longer considered an acronym, but be treated </a:t>
            </a:r>
            <a:r>
              <a:rPr lang="en-US" dirty="0" smtClean="0"/>
              <a:t>as a </a:t>
            </a:r>
            <a:r>
              <a:rPr lang="en-US" dirty="0"/>
              <a:t>word where we can associate it with a more appropriate byline. </a:t>
            </a:r>
          </a:p>
          <a:p>
            <a:r>
              <a:rPr lang="en-US" dirty="0"/>
              <a:t>Based on an extensive discussion by those present, it was concluded that </a:t>
            </a:r>
            <a:r>
              <a:rPr lang="en-US" dirty="0" smtClean="0"/>
              <a:t>a proposal </a:t>
            </a:r>
            <a:r>
              <a:rPr lang="en-US" dirty="0"/>
              <a:t>be circulated to the other PMAs with a new 'byline':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the current framing: </a:t>
            </a:r>
            <a:br>
              <a:rPr lang="en-GB" dirty="0" smtClean="0"/>
            </a:br>
            <a:r>
              <a:rPr lang="en-GB" dirty="0" smtClean="0"/>
              <a:t>IGTF as a brand, not an acronym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076" y="4264320"/>
            <a:ext cx="8225329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+mj-lt"/>
              </a:rPr>
              <a:t>IGTF: Interoperable Global Trust Federation</a:t>
            </a:r>
            <a:br>
              <a:rPr lang="en-US" sz="2800" b="1" dirty="0">
                <a:solidFill>
                  <a:srgbClr val="990000"/>
                </a:solidFill>
                <a:latin typeface="+mj-lt"/>
              </a:rPr>
            </a:br>
            <a:r>
              <a:rPr lang="en-US" sz="2400" i="1" dirty="0">
                <a:solidFill>
                  <a:srgbClr val="990000"/>
                </a:solidFill>
                <a:latin typeface="+mj-lt"/>
              </a:rPr>
              <a:t>supporting distributed IT infrastructures for </a:t>
            </a:r>
            <a:r>
              <a:rPr lang="en-US" sz="2400" i="1" dirty="0" smtClean="0">
                <a:solidFill>
                  <a:srgbClr val="990000"/>
                </a:solidFill>
                <a:latin typeface="+mj-lt"/>
              </a:rPr>
              <a:t>research</a:t>
            </a:r>
            <a:endParaRPr lang="en-US" sz="2800" i="1" dirty="0">
              <a:solidFill>
                <a:srgbClr val="990000"/>
              </a:solidFill>
              <a:latin typeface="+mj-lt"/>
            </a:endParaRPr>
          </a:p>
        </p:txBody>
      </p:sp>
      <p:pic>
        <p:nvPicPr>
          <p:cNvPr id="46082" name="Picture 2" descr="H:\Home\davidg\EUGridPMA\IGTF\IGTF-logos\IGTF_logo_noacr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5283877"/>
            <a:ext cx="2674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41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motto and mission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"</a:t>
            </a:r>
            <a:r>
              <a:rPr lang="en-US" sz="2000" dirty="0"/>
              <a:t>The IGTF –through its members– develops guidance, coordinates requirements</a:t>
            </a:r>
            <a:r>
              <a:rPr lang="en-US" sz="2000" dirty="0" smtClean="0"/>
              <a:t>, </a:t>
            </a:r>
            <a:r>
              <a:rPr lang="en-US" sz="2000" dirty="0"/>
              <a:t>and harmonizes assurance levels, for the purpose for supporting </a:t>
            </a:r>
            <a:r>
              <a:rPr lang="en-US" sz="2000" dirty="0" smtClean="0"/>
              <a:t>trust </a:t>
            </a:r>
            <a:r>
              <a:rPr lang="en-US" sz="2000" dirty="0"/>
              <a:t>between distributed IT infrastructures for research.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This </a:t>
            </a:r>
            <a:r>
              <a:rPr lang="en-US" sz="2000" dirty="0"/>
              <a:t>goal </a:t>
            </a:r>
            <a:r>
              <a:rPr lang="en-US" sz="2000" dirty="0" smtClean="0"/>
              <a:t>is accomplished </a:t>
            </a:r>
            <a:r>
              <a:rPr lang="en-US" sz="2000" dirty="0"/>
              <a:t>by the members of the IGTF through coordination of providers </a:t>
            </a:r>
            <a:r>
              <a:rPr lang="en-US" sz="2000" dirty="0" smtClean="0"/>
              <a:t>of </a:t>
            </a:r>
            <a:r>
              <a:rPr lang="en-US" sz="2000" dirty="0"/>
              <a:t>trust information (authorities) and consumers thereof (relying </a:t>
            </a:r>
            <a:r>
              <a:rPr lang="en-US" sz="2000" dirty="0" smtClean="0"/>
              <a:t>parties) and </a:t>
            </a:r>
            <a:r>
              <a:rPr lang="en-US" sz="2000" dirty="0"/>
              <a:t>by adoption of common standards, minimum requirements, and best </a:t>
            </a:r>
            <a:r>
              <a:rPr lang="en-US" sz="2000" dirty="0" smtClean="0"/>
              <a:t>practices </a:t>
            </a:r>
            <a:r>
              <a:rPr lang="en-US" sz="2000" dirty="0"/>
              <a:t>for policy, </a:t>
            </a:r>
            <a:r>
              <a:rPr lang="en-US" sz="2000" dirty="0" smtClean="0"/>
              <a:t>technical </a:t>
            </a:r>
            <a:r>
              <a:rPr lang="en-US" sz="2000" dirty="0"/>
              <a:t>security, and operational trust</a:t>
            </a:r>
            <a:r>
              <a:rPr lang="en-US" sz="2000" dirty="0" smtClean="0"/>
              <a:t>.“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 smtClean="0"/>
              <a:t>Needs a revised charter - draft done in </a:t>
            </a:r>
            <a:r>
              <a:rPr lang="en-GB" sz="2000" i="1" dirty="0" err="1" smtClean="0"/>
              <a:t>EUGridPMA</a:t>
            </a:r>
            <a:r>
              <a:rPr lang="en-GB" sz="2000" i="1" dirty="0" smtClean="0"/>
              <a:t>, can we converge here this </a:t>
            </a:r>
            <a:r>
              <a:rPr lang="en-GB" sz="2000" i="1" dirty="0"/>
              <a:t>week?</a:t>
            </a:r>
            <a:br>
              <a:rPr lang="en-GB" sz="2000" i="1" dirty="0"/>
            </a:br>
            <a:r>
              <a:rPr lang="en-GB" sz="2000" i="1" dirty="0"/>
              <a:t>https://wiki.eugridpma.org/Members/IGTFFederationDocument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2509674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concur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Update IGTF Federation Document (Charter)</a:t>
            </a:r>
          </a:p>
          <a:p>
            <a:r>
              <a:rPr lang="en-GB" dirty="0" smtClean="0"/>
              <a:t>Revise </a:t>
            </a:r>
            <a:r>
              <a:rPr lang="en-GB" dirty="0" smtClean="0"/>
              <a:t>IGTF logo </a:t>
            </a:r>
            <a:r>
              <a:rPr lang="en-GB" dirty="0" smtClean="0"/>
              <a:t>and web site – done </a:t>
            </a:r>
            <a:endParaRPr lang="en-GB" dirty="0"/>
          </a:p>
          <a:p>
            <a:endParaRPr lang="en-GB" dirty="0"/>
          </a:p>
          <a:p>
            <a:r>
              <a:rPr lang="en-US" dirty="0"/>
              <a:t>E</a:t>
            </a:r>
            <a:r>
              <a:rPr lang="en-US" dirty="0" smtClean="0"/>
              <a:t>ncourage </a:t>
            </a:r>
            <a:r>
              <a:rPr lang="en-US" dirty="0"/>
              <a:t>wider participation </a:t>
            </a:r>
            <a:r>
              <a:rPr lang="en-US" dirty="0" smtClean="0"/>
              <a:t>in the </a:t>
            </a:r>
            <a:r>
              <a:rPr lang="en-US" dirty="0"/>
              <a:t>IGTF, in particular by relying parties and infrastructures, with </a:t>
            </a:r>
            <a:r>
              <a:rPr lang="en-US" dirty="0" smtClean="0"/>
              <a:t>an emphasis </a:t>
            </a:r>
            <a:r>
              <a:rPr lang="en-US" dirty="0"/>
              <a:t>on those having operational (security) aspects and/or </a:t>
            </a:r>
            <a:r>
              <a:rPr lang="en-US" dirty="0" smtClean="0"/>
              <a:t>representing relying </a:t>
            </a:r>
            <a:r>
              <a:rPr lang="en-US" dirty="0"/>
              <a:t>user </a:t>
            </a:r>
            <a:r>
              <a:rPr lang="en-US" dirty="0" smtClean="0"/>
              <a:t>communities</a:t>
            </a:r>
            <a:endParaRPr lang="en-US" dirty="0"/>
          </a:p>
          <a:p>
            <a:pPr lvl="1"/>
            <a:r>
              <a:rPr lang="en-US" dirty="0"/>
              <a:t>role to play for 'catch-all' cases as </a:t>
            </a:r>
            <a:r>
              <a:rPr lang="en-US" dirty="0" smtClean="0"/>
              <a:t>well? – many of </a:t>
            </a:r>
            <a:r>
              <a:rPr lang="en-US" dirty="0"/>
              <a:t>the current </a:t>
            </a:r>
            <a:r>
              <a:rPr lang="en-US" dirty="0" err="1"/>
              <a:t>organisations</a:t>
            </a:r>
            <a:r>
              <a:rPr lang="en-US" dirty="0"/>
              <a:t> and authorities also work </a:t>
            </a:r>
            <a:r>
              <a:rPr lang="en-US" dirty="0" smtClean="0"/>
              <a:t>'bottom-up’ serving limited numbers of </a:t>
            </a:r>
            <a:r>
              <a:rPr lang="en-US" dirty="0"/>
              <a:t>researchers </a:t>
            </a:r>
            <a:r>
              <a:rPr lang="en-US" dirty="0" smtClean="0"/>
              <a:t>across </a:t>
            </a:r>
            <a:r>
              <a:rPr lang="en-US" dirty="0"/>
              <a:t>a large number of institutions (with a few people each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dirty="0" smtClean="0"/>
              <a:t>this is not  traditional use case for </a:t>
            </a:r>
            <a:r>
              <a:rPr lang="en-US" dirty="0" err="1" smtClean="0"/>
              <a:t>Refederations</a:t>
            </a:r>
            <a:r>
              <a:rPr lang="en-US" dirty="0" smtClean="0"/>
              <a:t> … but it </a:t>
            </a:r>
            <a:r>
              <a:rPr lang="en-US" i="1" dirty="0" smtClean="0"/>
              <a:t>is </a:t>
            </a:r>
            <a:r>
              <a:rPr lang="en-US" dirty="0" smtClean="0"/>
              <a:t>for commercial </a:t>
            </a:r>
            <a:r>
              <a:rPr lang="en-US" dirty="0" err="1" smtClean="0"/>
              <a:t>IdPs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03471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IGTF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0" y="821248"/>
            <a:ext cx="8040688" cy="51689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Ongoing, some changes already done. Proposed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public-facing </a:t>
            </a:r>
            <a:r>
              <a:rPr lang="en-US" dirty="0">
                <a:solidFill>
                  <a:srgbClr val="990000"/>
                </a:solidFill>
              </a:rPr>
              <a:t>(RP, general public) function should be separated from </a:t>
            </a:r>
            <a:r>
              <a:rPr lang="en-US" dirty="0" smtClean="0">
                <a:solidFill>
                  <a:srgbClr val="990000"/>
                </a:solidFill>
              </a:rPr>
              <a:t>any internal </a:t>
            </a:r>
            <a:r>
              <a:rPr lang="en-US" dirty="0">
                <a:solidFill>
                  <a:srgbClr val="990000"/>
                </a:solidFill>
              </a:rPr>
              <a:t>use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audience is RPs and 'general' public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should include a section for 'our own' integral IGTF use </a:t>
            </a:r>
            <a:r>
              <a:rPr lang="en-US" dirty="0" smtClean="0"/>
              <a:t>with links</a:t>
            </a:r>
            <a:r>
              <a:rPr lang="en-US" dirty="0"/>
              <a:t>, agenda, &amp;</a:t>
            </a:r>
            <a:r>
              <a:rPr lang="en-US" dirty="0" smtClean="0"/>
              <a:t>c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add </a:t>
            </a:r>
            <a:r>
              <a:rPr lang="en-US" dirty="0">
                <a:solidFill>
                  <a:srgbClr val="990000"/>
                </a:solidFill>
              </a:rPr>
              <a:t>an introduction for 'humans' </a:t>
            </a:r>
          </a:p>
          <a:p>
            <a:pPr lvl="1"/>
            <a:r>
              <a:rPr lang="en-US" dirty="0" smtClean="0"/>
              <a:t>links </a:t>
            </a:r>
            <a:r>
              <a:rPr lang="en-US" dirty="0"/>
              <a:t>to interviews and (</a:t>
            </a:r>
            <a:r>
              <a:rPr lang="en-US" dirty="0" err="1"/>
              <a:t>iSGTW</a:t>
            </a:r>
            <a:r>
              <a:rPr lang="en-US" dirty="0"/>
              <a:t>-like) articles about </a:t>
            </a:r>
            <a:r>
              <a:rPr lang="en-US" dirty="0" smtClean="0"/>
              <a:t>IGTF</a:t>
            </a:r>
            <a:br>
              <a:rPr lang="en-US" dirty="0" smtClean="0"/>
            </a:br>
            <a:r>
              <a:rPr lang="en-US" i="1" dirty="0" smtClean="0">
                <a:solidFill>
                  <a:srgbClr val="990000"/>
                </a:solidFill>
              </a:rPr>
              <a:t>everyone to send these to &lt;webmaster@igtf.net&gt;</a:t>
            </a:r>
            <a:endParaRPr lang="en-US" i="1" dirty="0">
              <a:solidFill>
                <a:srgbClr val="990000"/>
              </a:solidFill>
            </a:endParaRPr>
          </a:p>
          <a:p>
            <a:pPr lvl="1"/>
            <a:r>
              <a:rPr lang="en-US" dirty="0" smtClean="0"/>
              <a:t>add </a:t>
            </a:r>
            <a:r>
              <a:rPr lang="en-US" dirty="0"/>
              <a:t>a 'news' box with current information (to change monthly or so). </a:t>
            </a:r>
            <a:endParaRPr lang="en-US" dirty="0" smtClean="0"/>
          </a:p>
          <a:p>
            <a:r>
              <a:rPr lang="en-US" dirty="0" smtClean="0">
                <a:solidFill>
                  <a:srgbClr val="990000"/>
                </a:solidFill>
              </a:rPr>
              <a:t>Make </a:t>
            </a:r>
            <a:r>
              <a:rPr lang="en-US" dirty="0">
                <a:solidFill>
                  <a:srgbClr val="990000"/>
                </a:solidFill>
              </a:rPr>
              <a:t>map more </a:t>
            </a:r>
            <a:r>
              <a:rPr lang="en-US" dirty="0" smtClean="0">
                <a:solidFill>
                  <a:srgbClr val="990000"/>
                </a:solidFill>
              </a:rPr>
              <a:t>prominent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mini-map should link to a PMA page with a click-able map or </a:t>
            </a:r>
            <a:r>
              <a:rPr lang="en-US" dirty="0" smtClean="0"/>
              <a:t>membership list</a:t>
            </a:r>
            <a:endParaRPr lang="en-US" dirty="0"/>
          </a:p>
          <a:p>
            <a:pPr lvl="1"/>
            <a:r>
              <a:rPr lang="en-US" dirty="0" smtClean="0"/>
              <a:t>encourage </a:t>
            </a:r>
            <a:r>
              <a:rPr lang="en-US" dirty="0"/>
              <a:t>TAGPMA and </a:t>
            </a:r>
            <a:r>
              <a:rPr lang="en-US" dirty="0" err="1"/>
              <a:t>APGridPMA</a:t>
            </a:r>
            <a:r>
              <a:rPr lang="en-US" dirty="0"/>
              <a:t> to maintain a list of their meeting that </a:t>
            </a:r>
            <a:r>
              <a:rPr lang="en-US" dirty="0" smtClean="0"/>
              <a:t>can </a:t>
            </a:r>
            <a:r>
              <a:rPr lang="en-US" dirty="0"/>
              <a:t>be linked to </a:t>
            </a:r>
          </a:p>
        </p:txBody>
      </p:sp>
    </p:spTree>
    <p:extLst>
      <p:ext uri="{BB962C8B-B14F-4D97-AF65-F5344CB8AC3E}">
        <p14:creationId xmlns:p14="http://schemas.microsoft.com/office/powerpoint/2010/main" val="3364472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the draft charter this week 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175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Upcoming meetings</a:t>
            </a:r>
            <a:endParaRPr lang="en-GB" dirty="0"/>
          </a:p>
        </p:txBody>
      </p:sp>
      <p:sp>
        <p:nvSpPr>
          <p:cNvPr id="348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EUGridPMA Agenda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idx="1"/>
          </p:nvPr>
        </p:nvSpPr>
        <p:spPr>
          <a:xfrm>
            <a:off x="838200" y="1484313"/>
            <a:ext cx="8040688" cy="4586287"/>
          </a:xfrm>
        </p:spPr>
        <p:txBody>
          <a:bodyPr/>
          <a:lstStyle/>
          <a:p>
            <a:endParaRPr lang="en-GB" sz="2200" b="1" i="1" dirty="0" smtClean="0"/>
          </a:p>
          <a:p>
            <a:r>
              <a:rPr lang="en-GB" sz="2200" b="1" dirty="0" smtClean="0"/>
              <a:t>32</a:t>
            </a:r>
            <a:r>
              <a:rPr lang="en-GB" sz="2200" b="1" baseline="30000" dirty="0" smtClean="0"/>
              <a:t>nd</a:t>
            </a:r>
            <a:r>
              <a:rPr lang="en-GB" sz="2200" b="1" dirty="0" smtClean="0"/>
              <a:t> PMA meeting</a:t>
            </a:r>
            <a:br>
              <a:rPr lang="en-GB" sz="2200" b="1" dirty="0" smtClean="0"/>
            </a:br>
            <a:r>
              <a:rPr lang="en-GB" sz="2200" b="1" dirty="0" smtClean="0"/>
              <a:t>8-10 September 2014 </a:t>
            </a:r>
            <a:r>
              <a:rPr lang="en-GB" sz="2200" b="1" dirty="0" smtClean="0"/>
              <a:t>(Poznan, PL)</a:t>
            </a:r>
            <a:endParaRPr lang="en-GB" sz="2200" b="1" dirty="0" smtClean="0"/>
          </a:p>
          <a:p>
            <a:endParaRPr lang="en-GB" sz="2200" b="1" dirty="0"/>
          </a:p>
          <a:p>
            <a:r>
              <a:rPr lang="en-GB" sz="2200" b="1" dirty="0" smtClean="0"/>
              <a:t>33</a:t>
            </a:r>
            <a:r>
              <a:rPr lang="en-GB" sz="2200" b="1" baseline="30000" dirty="0" smtClean="0"/>
              <a:t>rd</a:t>
            </a:r>
            <a:r>
              <a:rPr lang="en-GB" sz="2200" b="1" dirty="0" smtClean="0"/>
              <a:t> PMA meeting</a:t>
            </a:r>
            <a:br>
              <a:rPr lang="en-GB" sz="2200" b="1" dirty="0" smtClean="0"/>
            </a:br>
            <a:r>
              <a:rPr lang="en-GB" sz="2200" b="1" dirty="0" smtClean="0"/>
              <a:t>12-14 January 2015, Berlin, DE (offered by DFN)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148638" cy="5168900"/>
          </a:xfrm>
        </p:spPr>
        <p:txBody>
          <a:bodyPr/>
          <a:lstStyle/>
          <a:p>
            <a:r>
              <a:rPr lang="en-GB" dirty="0" smtClean="0"/>
              <a:t>Responsiveness challenges for some members</a:t>
            </a:r>
          </a:p>
          <a:p>
            <a:pPr lvl="1"/>
            <a:r>
              <a:rPr lang="en-GB" sz="1800" dirty="0" smtClean="0"/>
              <a:t>JUNET CA – suspended</a:t>
            </a:r>
          </a:p>
          <a:p>
            <a:pPr lvl="1"/>
            <a:r>
              <a:rPr lang="en-GB" sz="1800" dirty="0" smtClean="0"/>
              <a:t>HIAST CA – keeps running (albeit with some connectivity issues)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CA </a:t>
            </a:r>
            <a:r>
              <a:rPr lang="en-GB" dirty="0" smtClean="0"/>
              <a:t>reduction and growth</a:t>
            </a:r>
            <a:endParaRPr lang="en-GB" dirty="0" smtClean="0"/>
          </a:p>
          <a:p>
            <a:pPr lvl="1"/>
            <a:r>
              <a:rPr lang="en-GB" sz="1800" dirty="0" smtClean="0"/>
              <a:t>More countries moved to TCS: IUCC IL, IE, …</a:t>
            </a:r>
          </a:p>
          <a:p>
            <a:pPr lvl="1"/>
            <a:r>
              <a:rPr lang="en-GB" sz="1800" dirty="0" err="1" smtClean="0"/>
              <a:t>DoEGrids</a:t>
            </a:r>
            <a:r>
              <a:rPr lang="en-GB" sz="1800" dirty="0"/>
              <a:t> </a:t>
            </a:r>
            <a:r>
              <a:rPr lang="en-GB" sz="1800" dirty="0" smtClean="0"/>
              <a:t>&amp; </a:t>
            </a:r>
            <a:r>
              <a:rPr lang="en-GB" sz="1800" dirty="0" err="1" smtClean="0"/>
              <a:t>ESnet</a:t>
            </a:r>
            <a:r>
              <a:rPr lang="en-GB" sz="1800" dirty="0" smtClean="0"/>
              <a:t> decommissioned (as of 1.56 release)</a:t>
            </a:r>
          </a:p>
          <a:p>
            <a:pPr lvl="1"/>
            <a:r>
              <a:rPr lang="en-GB" sz="1800" dirty="0" smtClean="0"/>
              <a:t>TCS tender ongoing, target start of overlap period summer 2014</a:t>
            </a:r>
          </a:p>
          <a:p>
            <a:pPr lvl="1"/>
            <a:r>
              <a:rPr lang="en-GB" sz="1800" dirty="0" smtClean="0"/>
              <a:t>New CA in Georgia (</a:t>
            </a:r>
            <a:r>
              <a:rPr lang="en-GB" sz="1800" dirty="0" err="1" smtClean="0"/>
              <a:t>Tblisi</a:t>
            </a:r>
            <a:r>
              <a:rPr lang="en-GB" sz="1800" dirty="0" smtClean="0"/>
              <a:t>), many from </a:t>
            </a:r>
            <a:r>
              <a:rPr lang="en-GB" sz="1800" dirty="0" err="1" smtClean="0"/>
              <a:t>UbuntuNet</a:t>
            </a:r>
            <a:r>
              <a:rPr lang="en-GB" sz="1800" dirty="0" smtClean="0"/>
              <a:t> &amp;c</a:t>
            </a:r>
            <a:endParaRPr lang="en-GB" sz="1800" dirty="0" smtClean="0"/>
          </a:p>
          <a:p>
            <a:pPr lvl="1"/>
            <a:endParaRPr lang="en-GB" sz="1800" dirty="0"/>
          </a:p>
          <a:p>
            <a:r>
              <a:rPr lang="en-GB" sz="2200" dirty="0" smtClean="0"/>
              <a:t>Self-audit review</a:t>
            </a:r>
          </a:p>
          <a:p>
            <a:pPr lvl="1"/>
            <a:r>
              <a:rPr lang="en-GB" sz="1800" dirty="0" err="1" smtClean="0"/>
              <a:t>Kaspars</a:t>
            </a:r>
            <a:r>
              <a:rPr lang="en-GB" sz="1800" dirty="0" smtClean="0"/>
              <a:t> </a:t>
            </a:r>
            <a:r>
              <a:rPr lang="en-GB" sz="1800" dirty="0" err="1" smtClean="0"/>
              <a:t>Krampis</a:t>
            </a:r>
            <a:r>
              <a:rPr lang="en-GB" sz="1800" dirty="0" smtClean="0"/>
              <a:t> as dedicated review process coordinator</a:t>
            </a:r>
          </a:p>
          <a:p>
            <a:pPr lvl="1"/>
            <a:r>
              <a:rPr lang="en-GB" sz="1800" dirty="0" smtClean="0"/>
              <a:t>Self-audits progressing on schedule for most CAs</a:t>
            </a:r>
          </a:p>
          <a:p>
            <a:pPr lvl="1"/>
            <a:r>
              <a:rPr lang="en-GB" sz="1800" dirty="0" smtClean="0"/>
              <a:t>biggest challenge in getting peer reviewers to actually review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 in Africa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1" y="852453"/>
            <a:ext cx="7414789" cy="553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795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0" y="138097"/>
            <a:ext cx="8464990" cy="63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153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650"/>
            <a:ext cx="9144000" cy="626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356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20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and upcoming CAs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North-Africa and ASREN region already</a:t>
            </a:r>
          </a:p>
          <a:p>
            <a:r>
              <a:rPr lang="en-GB" dirty="0" smtClean="0"/>
              <a:t>Morocco, Algeria, Egypt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Coming soon</a:t>
            </a:r>
          </a:p>
          <a:p>
            <a:r>
              <a:rPr lang="en-GB" dirty="0" smtClean="0"/>
              <a:t>South-Africa, Kenya, Tanzania, </a:t>
            </a:r>
            <a:br>
              <a:rPr lang="en-GB" dirty="0" smtClean="0"/>
            </a:br>
            <a:r>
              <a:rPr lang="en-GB" dirty="0" smtClean="0"/>
              <a:t>Senegal, Ghana, Nigeria, 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With e-Infrastructure help from incubator projects like CHAIN-REDS, eI4Africa, &amp;c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647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93723</TotalTime>
  <Words>1577</Words>
  <Application>Microsoft Office PowerPoint</Application>
  <PresentationFormat>On-screen Show (4:3)</PresentationFormat>
  <Paragraphs>203</Paragraphs>
  <Slides>37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eugridpma</vt:lpstr>
      <vt:lpstr>EGI-InSPIRE-Slide-Template_v4</vt:lpstr>
      <vt:lpstr>Standard 1</vt:lpstr>
      <vt:lpstr>EUGridPMA  Status and Current Trends and some IGTF topics  June 2014 Lehi, UT, US  David Groep, Nikhef &amp; EUGridPMA</vt:lpstr>
      <vt:lpstr>EUGridPMA Topics</vt:lpstr>
      <vt:lpstr>Geographical coverage of the EUGridPMA</vt:lpstr>
      <vt:lpstr>Membership and other changes</vt:lpstr>
      <vt:lpstr>Activities in Africa</vt:lpstr>
      <vt:lpstr>PowerPoint Presentation</vt:lpstr>
      <vt:lpstr>PowerPoint Presentation</vt:lpstr>
      <vt:lpstr>PowerPoint Presentation</vt:lpstr>
      <vt:lpstr>Current and upcoming CAs in Africa</vt:lpstr>
      <vt:lpstr>Tartu summary on an ‘African PMA’</vt:lpstr>
      <vt:lpstr>Miscellaneous topics </vt:lpstr>
      <vt:lpstr>RAT Challenge</vt:lpstr>
      <vt:lpstr>RAT challange</vt:lpstr>
      <vt:lpstr>Results (2)</vt:lpstr>
      <vt:lpstr>Results</vt:lpstr>
      <vt:lpstr>Interpretation of the results</vt:lpstr>
      <vt:lpstr>Complete List</vt:lpstr>
      <vt:lpstr>Suggestion for improvement</vt:lpstr>
      <vt:lpstr>IPv6</vt:lpstr>
      <vt:lpstr>IPv6 status</vt:lpstr>
      <vt:lpstr> http://www.particle.cz/farm/admin/IPv6EuGridPMACrlChecker/</vt:lpstr>
      <vt:lpstr>On-line CA architecture - guidelines</vt:lpstr>
      <vt:lpstr>Generalized MICS profile?</vt:lpstr>
      <vt:lpstr>Private Key Protection Life Cycle</vt:lpstr>
      <vt:lpstr>Heartbleed</vt:lpstr>
      <vt:lpstr>In the future …</vt:lpstr>
      <vt:lpstr>On-line CA Architecture Doc</vt:lpstr>
      <vt:lpstr>IGTF Repositioning</vt:lpstr>
      <vt:lpstr>IGTF in 10 years from now …</vt:lpstr>
      <vt:lpstr>Already ongoing …</vt:lpstr>
      <vt:lpstr>Beyond the current framing:  IGTF as a brand, not an acronym</vt:lpstr>
      <vt:lpstr>A new motto and mission …</vt:lpstr>
      <vt:lpstr>If you concur …</vt:lpstr>
      <vt:lpstr>IGTF Web Site</vt:lpstr>
      <vt:lpstr>Review the draft charter this week …</vt:lpstr>
      <vt:lpstr>Upcoming meetings</vt:lpstr>
      <vt:lpstr>EUGridPMA Agenda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704</cp:revision>
  <dcterms:created xsi:type="dcterms:W3CDTF">2004-04-13T08:36:56Z</dcterms:created>
  <dcterms:modified xsi:type="dcterms:W3CDTF">2014-06-03T13:23:01Z</dcterms:modified>
</cp:coreProperties>
</file>