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225" r:id="rId2"/>
    <p:sldMasterId id="2147484442" r:id="rId3"/>
  </p:sldMasterIdLst>
  <p:notesMasterIdLst>
    <p:notesMasterId r:id="rId32"/>
  </p:notesMasterIdLst>
  <p:handoutMasterIdLst>
    <p:handoutMasterId r:id="rId33"/>
  </p:handoutMasterIdLst>
  <p:sldIdLst>
    <p:sldId id="256" r:id="rId4"/>
    <p:sldId id="281" r:id="rId5"/>
    <p:sldId id="280" r:id="rId6"/>
    <p:sldId id="315" r:id="rId7"/>
    <p:sldId id="318" r:id="rId8"/>
    <p:sldId id="319" r:id="rId9"/>
    <p:sldId id="321" r:id="rId10"/>
    <p:sldId id="322" r:id="rId11"/>
    <p:sldId id="314" r:id="rId12"/>
    <p:sldId id="316" r:id="rId13"/>
    <p:sldId id="299" r:id="rId14"/>
    <p:sldId id="341" r:id="rId15"/>
    <p:sldId id="304" r:id="rId16"/>
    <p:sldId id="330" r:id="rId17"/>
    <p:sldId id="332" r:id="rId18"/>
    <p:sldId id="342" r:id="rId19"/>
    <p:sldId id="343" r:id="rId20"/>
    <p:sldId id="344" r:id="rId21"/>
    <p:sldId id="311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13" r:id="rId30"/>
    <p:sldId id="297" r:id="rId31"/>
  </p:sldIdLst>
  <p:sldSz cx="9144000" cy="6858000" type="screen4x3"/>
  <p:notesSz cx="7099300" cy="10234613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0066"/>
    <a:srgbClr val="FFFFFF"/>
    <a:srgbClr val="FF0000"/>
    <a:srgbClr val="000099"/>
    <a:srgbClr val="F8F8F8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6" autoAdjust="0"/>
    <p:restoredTop sz="94737" autoAdjust="0"/>
  </p:normalViewPr>
  <p:slideViewPr>
    <p:cSldViewPr snapToGrid="0">
      <p:cViewPr varScale="1">
        <p:scale>
          <a:sx n="98" d="100"/>
          <a:sy n="98" d="100"/>
        </p:scale>
        <p:origin x="-278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0"/>
    </c:view3D>
    <c:floor>
      <c:thickness val="0"/>
      <c:spPr>
        <a:solidFill>
          <a:srgbClr val="CCCCCC"/>
        </a:solidFill>
        <a:ln>
          <a:solidFill>
            <a:srgbClr val="B3B3B3"/>
          </a:solidFill>
        </a:ln>
      </c:spPr>
    </c:floor>
    <c:sideWall>
      <c:thickness val="0"/>
      <c:spPr>
        <a:noFill/>
        <a:ln>
          <a:solidFill>
            <a:srgbClr val="B3B3B3"/>
          </a:solidFill>
          <a:prstDash val="solid"/>
        </a:ln>
      </c:spPr>
    </c:sideWall>
    <c:backWall>
      <c:thickness val="0"/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0570000902834207E-2"/>
          <c:y val="3.1613044870987372E-2"/>
          <c:w val="0.92582626691946024"/>
          <c:h val="0.7516867560943129"/>
        </c:manualLayout>
      </c:layout>
      <c:bar3DChart>
        <c:barDir val="col"/>
        <c:grouping val="clustered"/>
        <c:varyColors val="0"/>
        <c:ser>
          <c:idx val="0"/>
          <c:order val="0"/>
          <c:tx>
            <c:v/>
          </c:tx>
          <c:spPr>
            <a:solidFill>
              <a:srgbClr val="3DEB3D"/>
            </a:solidFill>
            <a:ln>
              <a:noFill/>
            </a:ln>
          </c:spPr>
          <c:invertIfNegative val="0"/>
          <c:dPt>
            <c:idx val="28"/>
            <c:invertIfNegative val="0"/>
            <c:bubble3D val="0"/>
            <c:spPr>
              <a:solidFill>
                <a:srgbClr val="FF3333"/>
              </a:solidFill>
              <a:ln>
                <a:noFill/>
              </a:ln>
            </c:spPr>
          </c:dPt>
          <c:cat>
            <c:strLit>
              <c:ptCount val="72"/>
              <c:pt idx="0">
                <c:v>Day1</c:v>
              </c:pt>
              <c:pt idx="24">
                <c:v>Day2</c:v>
              </c:pt>
              <c:pt idx="28">
                <c:v>Reminder </c:v>
              </c:pt>
              <c:pt idx="48">
                <c:v>Day 3</c:v>
              </c:pt>
            </c:strLit>
          </c:cat>
          <c:val>
            <c:numLit>
              <c:formatCode>General</c:formatCode>
              <c:ptCount val="72"/>
              <c:pt idx="0">
                <c:v>30</c:v>
              </c:pt>
              <c:pt idx="1">
                <c:v>9</c:v>
              </c:pt>
              <c:pt idx="2">
                <c:v>5</c:v>
              </c:pt>
              <c:pt idx="3">
                <c:v>3</c:v>
              </c:pt>
              <c:pt idx="4">
                <c:v>8</c:v>
              </c:pt>
              <c:pt idx="5">
                <c:v>4</c:v>
              </c:pt>
              <c:pt idx="6">
                <c:v>6</c:v>
              </c:pt>
              <c:pt idx="7">
                <c:v>2</c:v>
              </c:pt>
              <c:pt idx="8">
                <c:v>2</c:v>
              </c:pt>
              <c:pt idx="9">
                <c:v>1</c:v>
              </c:pt>
              <c:pt idx="10">
                <c:v>1</c:v>
              </c:pt>
              <c:pt idx="11">
                <c:v>1</c:v>
              </c:pt>
              <c:pt idx="12">
                <c:v>0</c:v>
              </c:pt>
              <c:pt idx="13">
                <c:v>1</c:v>
              </c:pt>
              <c:pt idx="14">
                <c:v>0</c:v>
              </c:pt>
              <c:pt idx="15">
                <c:v>0</c:v>
              </c:pt>
              <c:pt idx="16">
                <c:v>0</c:v>
              </c:pt>
              <c:pt idx="17">
                <c:v>1</c:v>
              </c:pt>
              <c:pt idx="18">
                <c:v>2</c:v>
              </c:pt>
              <c:pt idx="19">
                <c:v>0</c:v>
              </c:pt>
              <c:pt idx="20">
                <c:v>0</c:v>
              </c:pt>
              <c:pt idx="21">
                <c:v>0</c:v>
              </c:pt>
              <c:pt idx="22">
                <c:v>0</c:v>
              </c:pt>
              <c:pt idx="23">
                <c:v>0</c:v>
              </c:pt>
              <c:pt idx="24">
                <c:v>2</c:v>
              </c:pt>
              <c:pt idx="25">
                <c:v>1</c:v>
              </c:pt>
              <c:pt idx="26">
                <c:v>1</c:v>
              </c:pt>
              <c:pt idx="27">
                <c:v>0</c:v>
              </c:pt>
              <c:pt idx="28">
                <c:v>5</c:v>
              </c:pt>
              <c:pt idx="29">
                <c:v>0</c:v>
              </c:pt>
              <c:pt idx="30">
                <c:v>0</c:v>
              </c:pt>
              <c:pt idx="31">
                <c:v>0</c:v>
              </c:pt>
              <c:pt idx="32">
                <c:v>0</c:v>
              </c:pt>
              <c:pt idx="33">
                <c:v>0</c:v>
              </c:pt>
              <c:pt idx="34">
                <c:v>0</c:v>
              </c:pt>
              <c:pt idx="35">
                <c:v>0</c:v>
              </c:pt>
              <c:pt idx="36">
                <c:v>0</c:v>
              </c:pt>
              <c:pt idx="37">
                <c:v>0</c:v>
              </c:pt>
              <c:pt idx="38">
                <c:v>0</c:v>
              </c:pt>
              <c:pt idx="39">
                <c:v>0</c:v>
              </c:pt>
              <c:pt idx="40">
                <c:v>0</c:v>
              </c:pt>
              <c:pt idx="41">
                <c:v>0</c:v>
              </c:pt>
              <c:pt idx="42">
                <c:v>0</c:v>
              </c:pt>
              <c:pt idx="43">
                <c:v>0</c:v>
              </c:pt>
              <c:pt idx="44">
                <c:v>0</c:v>
              </c:pt>
              <c:pt idx="45">
                <c:v>0</c:v>
              </c:pt>
              <c:pt idx="46">
                <c:v>0</c:v>
              </c:pt>
              <c:pt idx="47">
                <c:v>0</c:v>
              </c:pt>
              <c:pt idx="48">
                <c:v>0</c:v>
              </c:pt>
              <c:pt idx="49">
                <c:v>0</c:v>
              </c:pt>
              <c:pt idx="50">
                <c:v>0</c:v>
              </c:pt>
              <c:pt idx="51">
                <c:v>1</c:v>
              </c:pt>
              <c:pt idx="52">
                <c:v>0</c:v>
              </c:pt>
              <c:pt idx="53">
                <c:v>1</c:v>
              </c:pt>
              <c:pt idx="54">
                <c:v>0</c:v>
              </c:pt>
              <c:pt idx="55">
                <c:v>0</c:v>
              </c:pt>
              <c:pt idx="56">
                <c:v>1</c:v>
              </c:pt>
              <c:pt idx="57">
                <c:v>0</c:v>
              </c:pt>
              <c:pt idx="58">
                <c:v>0</c:v>
              </c:pt>
              <c:pt idx="59">
                <c:v>0</c:v>
              </c:pt>
              <c:pt idx="60">
                <c:v>0</c:v>
              </c:pt>
              <c:pt idx="61">
                <c:v>0</c:v>
              </c:pt>
              <c:pt idx="62">
                <c:v>0</c:v>
              </c:pt>
              <c:pt idx="63">
                <c:v>0</c:v>
              </c:pt>
              <c:pt idx="64">
                <c:v>0</c:v>
              </c:pt>
              <c:pt idx="65">
                <c:v>0</c:v>
              </c:pt>
              <c:pt idx="66">
                <c:v>0</c:v>
              </c:pt>
              <c:pt idx="67">
                <c:v>0</c:v>
              </c:pt>
              <c:pt idx="68">
                <c:v>0</c:v>
              </c:pt>
              <c:pt idx="69">
                <c:v>0</c:v>
              </c:pt>
              <c:pt idx="70">
                <c:v>0</c:v>
              </c:pt>
              <c:pt idx="71">
                <c:v>0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003776"/>
        <c:axId val="86157568"/>
        <c:axId val="0"/>
      </c:bar3DChart>
      <c:valAx>
        <c:axId val="86157568"/>
        <c:scaling>
          <c:orientation val="minMax"/>
        </c:scaling>
        <c:delete val="0"/>
        <c:axPos val="l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100" b="1"/>
                </a:pPr>
                <a:r>
                  <a:rPr lang="en-GB" sz="1100" b="1"/>
                  <a:t>number of replying CA's</a:t>
                </a:r>
              </a:p>
            </c:rich>
          </c:tx>
          <c:layout>
            <c:manualLayout>
              <c:xMode val="edge"/>
              <c:yMode val="edge"/>
              <c:x val="3.7007521303414795E-2"/>
              <c:y val="0.2026529561871718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41003776"/>
        <c:crosses val="autoZero"/>
        <c:crossBetween val="between"/>
      </c:valAx>
      <c:catAx>
        <c:axId val="1410037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en-GB" sz="2000" b="1"/>
                  <a:t>time</a:t>
                </a:r>
              </a:p>
            </c:rich>
          </c:tx>
          <c:layout>
            <c:manualLayout>
              <c:xMode val="edge"/>
              <c:yMode val="edge"/>
              <c:x val="0.19163020605454509"/>
              <c:y val="0.80413941786849308"/>
            </c:manualLayout>
          </c:layout>
          <c:overlay val="0"/>
        </c:title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8615756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00" b="0"/>
            </a:pPr>
            <a:r>
              <a:rPr lang="en-GB"/>
              <a:t>IGTF communication test holistic view</a:t>
            </a:r>
          </a:p>
        </c:rich>
      </c:tx>
      <c:layout>
        <c:manualLayout>
          <c:xMode val="edge"/>
          <c:yMode val="edge"/>
          <c:x val="0.26987482638888888"/>
          <c:y val="3.5111111111111114E-2"/>
        </c:manualLayout>
      </c:layout>
      <c:overlay val="0"/>
    </c:title>
    <c:autoTitleDeleted val="0"/>
    <c:view3D>
      <c:rotX val="15"/>
      <c:rotY val="20"/>
      <c:rAngAx val="0"/>
      <c:perspective val="0"/>
    </c:view3D>
    <c:floor>
      <c:thickness val="0"/>
      <c:spPr>
        <a:solidFill>
          <a:srgbClr val="CCCCCC"/>
        </a:solidFill>
        <a:ln>
          <a:solidFill>
            <a:srgbClr val="B3B3B3"/>
          </a:solidFill>
        </a:ln>
      </c:spPr>
    </c:floor>
    <c:sideWall>
      <c:thickness val="0"/>
      <c:spPr>
        <a:noFill/>
        <a:ln>
          <a:solidFill>
            <a:srgbClr val="B3B3B3"/>
          </a:solidFill>
          <a:prstDash val="solid"/>
        </a:ln>
      </c:spPr>
    </c:sideWall>
    <c:backWall>
      <c:thickness val="0"/>
      <c:spPr>
        <a:noFill/>
        <a:ln>
          <a:solidFill>
            <a:srgbClr val="B3B3B3"/>
          </a:solidFill>
          <a:prstDash val="solid"/>
        </a:ln>
      </c:spPr>
    </c:backWall>
    <c:plotArea>
      <c:layout>
        <c:manualLayout>
          <c:xMode val="edge"/>
          <c:yMode val="edge"/>
          <c:x val="8.3187326388888899E-2"/>
          <c:y val="0.23755524691358024"/>
          <c:w val="0.87681232638888895"/>
          <c:h val="0.63344444444444448"/>
        </c:manualLayout>
      </c:layout>
      <c:bar3DChart>
        <c:barDir val="bar"/>
        <c:grouping val="clustered"/>
        <c:varyColors val="0"/>
        <c:ser>
          <c:idx val="0"/>
          <c:order val="0"/>
          <c:tx>
            <c:v>Spalte D</c:v>
          </c:tx>
          <c:spPr>
            <a:solidFill>
              <a:srgbClr val="3DEB3D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33A3A3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FFFF99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</c:spPr>
          </c:dPt>
          <c:dPt>
            <c:idx val="4"/>
            <c:invertIfNegative val="0"/>
            <c:bubble3D val="0"/>
            <c:spPr>
              <a:solidFill>
                <a:srgbClr val="9999FF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FF3366"/>
              </a:solidFill>
              <a:ln>
                <a:noFill/>
              </a:ln>
            </c:spPr>
          </c:dPt>
          <c:cat>
            <c:strLit>
              <c:ptCount val="6"/>
              <c:pt idx="0">
                <c:v>received replies &lt;24h</c:v>
              </c:pt>
              <c:pt idx="1">
                <c:v>received replies &lt;48h</c:v>
              </c:pt>
              <c:pt idx="2">
                <c:v>received replies &lt;72h</c:v>
              </c:pt>
              <c:pt idx="3">
                <c:v>no reply until official deadline</c:v>
              </c:pt>
              <c:pt idx="4">
                <c:v>received replies &gt; 72h</c:v>
              </c:pt>
              <c:pt idx="5">
                <c:v>no reply final</c:v>
              </c:pt>
            </c:strLit>
          </c:cat>
          <c:val>
            <c:numLit>
              <c:formatCode>General</c:formatCode>
              <c:ptCount val="6"/>
              <c:pt idx="0">
                <c:v>76</c:v>
              </c:pt>
              <c:pt idx="1">
                <c:v>4</c:v>
              </c:pt>
              <c:pt idx="2">
                <c:v>3</c:v>
              </c:pt>
              <c:pt idx="3">
                <c:v>17</c:v>
              </c:pt>
              <c:pt idx="4">
                <c:v>4</c:v>
              </c:pt>
              <c:pt idx="5">
                <c:v>13</c:v>
              </c:pt>
            </c:numLit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1792256"/>
        <c:axId val="86160448"/>
        <c:axId val="0"/>
      </c:bar3DChart>
      <c:valAx>
        <c:axId val="86160448"/>
        <c:scaling>
          <c:orientation val="minMax"/>
        </c:scaling>
        <c:delete val="0"/>
        <c:axPos val="b"/>
        <c:majorGridlines>
          <c:spPr>
            <a:ln>
              <a:solidFill>
                <a:srgbClr val="B3B3B3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GB"/>
                  <a:t>number</a:t>
                </a:r>
              </a:p>
            </c:rich>
          </c:tx>
          <c:layout>
            <c:manualLayout>
              <c:xMode val="edge"/>
              <c:yMode val="edge"/>
              <c:x val="0.48243750000000002"/>
              <c:y val="0.8910000000000000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141792256"/>
        <c:crosses val="autoZero"/>
        <c:crossBetween val="between"/>
      </c:valAx>
      <c:catAx>
        <c:axId val="141792256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900" b="0"/>
                </a:pPr>
                <a:r>
                  <a:rPr lang="en-GB"/>
                  <a:t>time</a:t>
                </a:r>
              </a:p>
            </c:rich>
          </c:tx>
          <c:layout>
            <c:manualLayout>
              <c:xMode val="edge"/>
              <c:yMode val="edge"/>
              <c:x val="2.8187500000000001E-2"/>
              <c:y val="0.5958885802469136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srgbClr val="B3B3B3"/>
            </a:solidFill>
          </a:ln>
        </c:spPr>
        <c:txPr>
          <a:bodyPr/>
          <a:lstStyle/>
          <a:p>
            <a:pPr>
              <a:defRPr sz="1000" b="0"/>
            </a:pPr>
            <a:endParaRPr lang="en-US"/>
          </a:p>
        </c:txPr>
        <c:crossAx val="86160448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67E252A-B0F2-4B77-8C7A-CCD99C8442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654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313" y="0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0925"/>
            <a:ext cx="52070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l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313" y="9723438"/>
            <a:ext cx="3074987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5" tIns="47742" rIns="95485" bIns="47742" numCol="1" anchor="b" anchorCtr="0" compatLnSpc="1">
            <a:prstTxWarp prst="textNoShape">
              <a:avLst/>
            </a:prstTxWarp>
          </a:bodyPr>
          <a:lstStyle>
            <a:lvl1pPr algn="r" defTabSz="955675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EE1FA4EF-7505-4E35-8F9C-A588B570EA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013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2AE45085-B309-424B-897C-B0C619473069}" type="slidenum">
              <a:rPr lang="es-ES" sz="1200" smtClean="0">
                <a:latin typeface="Times New Roman" pitchFamily="18" charset="0"/>
              </a:rPr>
              <a:pPr eaLnBrk="1" hangingPunct="1"/>
              <a:t>1</a:t>
            </a:fld>
            <a:endParaRPr lang="es-ES" sz="120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8350"/>
            <a:ext cx="5114925" cy="3836988"/>
          </a:xfrm>
          <a:solidFill>
            <a:srgbClr val="FFFFFF"/>
          </a:solidFill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59338"/>
            <a:ext cx="5208587" cy="4610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defTabSz="955675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defTabSz="9556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A1EC7B12-9C04-4698-9988-10F5537EA647}" type="slidenum">
              <a:rPr lang="en-GB" sz="1200" smtClean="0">
                <a:latin typeface="Times New Roman" pitchFamily="18" charset="0"/>
              </a:rPr>
              <a:pPr eaLnBrk="1" hangingPunct="1"/>
              <a:t>3</a:t>
            </a:fld>
            <a:endParaRPr lang="en-GB" sz="1200" smtClean="0">
              <a:latin typeface="Times New Roman" pitchFamily="18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92188" y="777875"/>
            <a:ext cx="5114925" cy="383698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18" descr="eugridpma-02v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550863"/>
            <a:ext cx="6024562" cy="256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3" name="Rectangle 1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10000"/>
            <a:ext cx="7772400" cy="2514600"/>
          </a:xfrm>
          <a:noFill/>
        </p:spPr>
        <p:txBody>
          <a:bodyPr lIns="91440" tIns="45720" rIns="91440" bIns="45720"/>
          <a:lstStyle>
            <a:lvl1pPr algn="ctr">
              <a:defRPr sz="4000"/>
            </a:lvl1pPr>
          </a:lstStyle>
          <a:p>
            <a:r>
              <a:rPr lang="en-GB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43926905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61324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152400"/>
            <a:ext cx="2011362" cy="6311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52400"/>
            <a:ext cx="5881688" cy="6311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8127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defRPr/>
            </a:pPr>
            <a:endParaRPr lang="en-GB" sz="18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40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2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80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80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1258887" y="0"/>
              <a:ext cx="7956552" cy="108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n-GB" sz="3200" b="1" smtClean="0">
                  <a:solidFill>
                    <a:srgbClr val="FFFFFF"/>
                  </a:solidFill>
                  <a:latin typeface="Arial" charset="0"/>
                  <a:ea typeface="SimSun" pitchFamily="2" charset="-122"/>
                  <a:cs typeface="Arial" charset="0"/>
                </a:rPr>
                <a:t>EGI.eu</a:t>
              </a:r>
              <a:br>
                <a:rPr lang="en-GB" sz="3200" b="1" smtClean="0">
                  <a:solidFill>
                    <a:srgbClr val="FFFFFF"/>
                  </a:solidFill>
                  <a:latin typeface="Arial" charset="0"/>
                  <a:ea typeface="SimSun" pitchFamily="2" charset="-122"/>
                  <a:cs typeface="Arial" charset="0"/>
                </a:rPr>
              </a:br>
              <a:r>
                <a:rPr lang="en-GB" sz="3200" b="1" i="1" smtClean="0">
                  <a:solidFill>
                    <a:srgbClr val="FFFFFF"/>
                  </a:solidFill>
                  <a:latin typeface="Arial" charset="0"/>
                  <a:ea typeface="SimSun" pitchFamily="2" charset="-122"/>
                  <a:cs typeface="Arial" charset="0"/>
                </a:rPr>
                <a:t>European Grid Infrastructure</a:t>
              </a: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latin typeface="Arial" charset="0"/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latin typeface="Arial" charset="0"/>
                <a:ea typeface="SimSun" pitchFamily="2" charset="-122"/>
                <a:cs typeface="Arial" charset="0"/>
              </a:rPr>
              <a:t>EGI-InSPIRE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Master subtitle style</a:t>
            </a:r>
            <a:endParaRPr lang="en-GB" noProof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3E9991A-FD11-4E68-B264-AFEB93F208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445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D5B31-B0D6-4CBD-85E1-2036C8D54A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6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EC83-1994-41F9-92EC-E466CF1BA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83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765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54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015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5952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256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9559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9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671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674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33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251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8022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487000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295400"/>
            <a:ext cx="3943350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3950" y="1295400"/>
            <a:ext cx="3944938" cy="5168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20160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8551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89149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76164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406375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230590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eugridpma.org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17" Type="http://schemas.openxmlformats.org/officeDocument/2006/relationships/image" Target="../media/image8.png"/><Relationship Id="rId2" Type="http://schemas.openxmlformats.org/officeDocument/2006/relationships/slideLayout" Target="../slideLayouts/slideLayout16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image" Target="../media/image10.png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image" Target="../media/image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ChangeArrowheads="1"/>
          </p:cNvSpPr>
          <p:nvPr/>
        </p:nvSpPr>
        <p:spPr bwMode="auto">
          <a:xfrm>
            <a:off x="0" y="0"/>
            <a:ext cx="9144000" cy="20574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7" name="Picture 20" descr="eugridpma-02v03trozo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7575" y="1905000"/>
            <a:ext cx="1876425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5259388" y="6597650"/>
            <a:ext cx="3629025" cy="260350"/>
            <a:chOff x="3648" y="4156"/>
            <a:chExt cx="1951" cy="164"/>
          </a:xfrm>
        </p:grpSpPr>
        <p:sp>
          <p:nvSpPr>
            <p:cNvPr id="1035" name="AutoShape 10"/>
            <p:cNvSpPr>
              <a:spLocks noChangeArrowheads="1"/>
            </p:cNvSpPr>
            <p:nvPr/>
          </p:nvSpPr>
          <p:spPr bwMode="auto">
            <a:xfrm>
              <a:off x="3648" y="4156"/>
              <a:ext cx="1951" cy="164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Text Box 11"/>
            <p:cNvSpPr txBox="1">
              <a:spLocks noChangeArrowheads="1"/>
            </p:cNvSpPr>
            <p:nvPr/>
          </p:nvSpPr>
          <p:spPr bwMode="auto">
            <a:xfrm>
              <a:off x="3648" y="4156"/>
              <a:ext cx="1951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r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GB" sz="1200" dirty="0" err="1" smtClean="0">
                  <a:solidFill>
                    <a:srgbClr val="8C8274"/>
                  </a:solidFill>
                  <a:latin typeface="Lucida Sans" pitchFamily="34" charset="0"/>
                </a:rPr>
                <a:t>APGridPMA</a:t>
              </a:r>
              <a:r>
                <a:rPr lang="en-GB" sz="1200" dirty="0" smtClean="0">
                  <a:solidFill>
                    <a:srgbClr val="8C8274"/>
                  </a:solidFill>
                  <a:latin typeface="Lucida Sans" pitchFamily="34" charset="0"/>
                </a:rPr>
                <a:t>  Taipei 2013 meeting –  </a:t>
              </a:r>
              <a:fld id="{12B7F460-DDAE-42EC-99EA-6151E1D34BB3}" type="slidenum">
                <a:rPr lang="en-GB" sz="1200" smtClean="0">
                  <a:solidFill>
                    <a:srgbClr val="8C8274"/>
                  </a:solidFill>
                  <a:latin typeface="Lucida Sans" pitchFamily="34" charset="0"/>
                </a:rPr>
                <a:pPr algn="r">
                  <a:lnSpc>
                    <a:spcPct val="91000"/>
                  </a:lnSpc>
                  <a:buClr>
                    <a:srgbClr val="000000"/>
                  </a:buClr>
                  <a:buSzPct val="100000"/>
                  <a:buFont typeface="Times New Roman" pitchFamily="18" charset="0"/>
                  <a:buNone/>
                  <a:defRPr/>
                </a:pPr>
                <a:t>‹#›</a:t>
              </a:fld>
              <a:endParaRPr lang="en-GB" sz="1200" dirty="0" smtClean="0">
                <a:solidFill>
                  <a:srgbClr val="8C8274"/>
                </a:solidFill>
                <a:latin typeface="Lucida Sans" pitchFamily="34" charset="0"/>
              </a:endParaRPr>
            </a:p>
          </p:txBody>
        </p:sp>
      </p:grpSp>
      <p:grpSp>
        <p:nvGrpSpPr>
          <p:cNvPr id="1029" name="Group 12"/>
          <p:cNvGrpSpPr>
            <a:grpSpLocks/>
          </p:cNvGrpSpPr>
          <p:nvPr/>
        </p:nvGrpSpPr>
        <p:grpSpPr bwMode="auto">
          <a:xfrm>
            <a:off x="1219200" y="6596063"/>
            <a:ext cx="3886200" cy="261937"/>
            <a:chOff x="834" y="4155"/>
            <a:chExt cx="2766" cy="165"/>
          </a:xfrm>
        </p:grpSpPr>
        <p:sp>
          <p:nvSpPr>
            <p:cNvPr id="1033" name="AutoShape 13"/>
            <p:cNvSpPr>
              <a:spLocks noChangeArrowheads="1"/>
            </p:cNvSpPr>
            <p:nvPr/>
          </p:nvSpPr>
          <p:spPr bwMode="auto">
            <a:xfrm>
              <a:off x="834" y="4155"/>
              <a:ext cx="2766" cy="165"/>
            </a:xfrm>
            <a:prstGeom prst="roundRect">
              <a:avLst>
                <a:gd name="adj" fmla="val 606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Text Box 14"/>
            <p:cNvSpPr txBox="1">
              <a:spLocks noChangeArrowheads="1"/>
            </p:cNvSpPr>
            <p:nvPr/>
          </p:nvSpPr>
          <p:spPr bwMode="auto">
            <a:xfrm>
              <a:off x="834" y="4155"/>
              <a:ext cx="2766" cy="1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000"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l">
                <a:lnSpc>
                  <a:spcPct val="91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GB" sz="1200" smtClean="0">
                  <a:solidFill>
                    <a:srgbClr val="8C8274"/>
                  </a:solidFill>
                  <a:latin typeface="Lucida Sans" pitchFamily="34" charset="0"/>
                </a:rPr>
                <a:t>David Groep – davidg@eugridpma.org</a:t>
              </a:r>
              <a:endParaRPr lang="en-GB" sz="1200" smtClean="0">
                <a:solidFill>
                  <a:srgbClr val="048284"/>
                </a:solidFill>
                <a:latin typeface="Lucida Sans" pitchFamily="34" charset="0"/>
                <a:hlinkClick r:id="rId14"/>
              </a:endParaRPr>
            </a:p>
          </p:txBody>
        </p:sp>
      </p:grpSp>
      <p:sp>
        <p:nvSpPr>
          <p:cNvPr id="1030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04545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31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295400"/>
            <a:ext cx="8040688" cy="516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pic>
        <p:nvPicPr>
          <p:cNvPr id="1032" name="Picture 21" descr="eugridpma-02v0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56350"/>
            <a:ext cx="9906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ransition spd="med"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000066"/>
          </a:solidFill>
          <a:latin typeface="Lucida 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20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·"/>
        <a:defRPr sz="16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l" eaLnBrk="1" hangingPunct="1">
              <a:defRPr/>
            </a:pPr>
            <a:endParaRPr lang="en-GB" sz="1800" smtClean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  <p:grpSp>
        <p:nvGrpSpPr>
          <p:cNvPr id="2051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2059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80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2060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2061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/>
              <a:endParaRPr lang="en-GB" sz="1800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062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2147483647 w 5001"/>
                <a:gd name="T1" fmla="*/ 0 h 2721"/>
                <a:gd name="T2" fmla="*/ 2147483647 w 5001"/>
                <a:gd name="T3" fmla="*/ 2147483647 h 2721"/>
                <a:gd name="T4" fmla="*/ 0 w 5001"/>
                <a:gd name="T5" fmla="*/ 2147483647 h 2721"/>
                <a:gd name="T6" fmla="*/ 2147483647 w 5001"/>
                <a:gd name="T7" fmla="*/ 0 h 2721"/>
                <a:gd name="T8" fmla="*/ 2147483647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4625"/>
            <a:ext cx="2895600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whit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57D2746-BE99-45BA-A208-0B59F52183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057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latin typeface="Arial" charset="0"/>
                <a:ea typeface="SimSun" pitchFamily="2" charset="-122"/>
                <a:cs typeface="Arial" charset="0"/>
              </a:rPr>
              <a:t>www.egi.eu</a:t>
            </a:r>
          </a:p>
        </p:txBody>
      </p:sp>
      <p:sp>
        <p:nvSpPr>
          <p:cNvPr id="2058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l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>
                <a:solidFill>
                  <a:srgbClr val="FFFFFF"/>
                </a:solidFill>
                <a:latin typeface="Arial" charset="0"/>
                <a:ea typeface="SimSun" pitchFamily="2" charset="-122"/>
                <a:cs typeface="Arial" charset="0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28" r:id="rId2"/>
    <p:sldLayoutId id="2147484441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/>
          </p:cNvPicPr>
          <p:nvPr/>
        </p:nvPicPr>
        <p:blipFill>
          <a:blip r:embed="rId14">
            <a:lum/>
            <a:alphaModFix/>
          </a:blip>
          <a:stretch>
            <a:fillRect/>
          </a:stretch>
        </p:blipFill>
        <p:spPr>
          <a:xfrm>
            <a:off x="0" y="0"/>
            <a:ext cx="9143640" cy="6857640"/>
          </a:xfrm>
          <a:prstGeom prst="rect">
            <a:avLst/>
          </a:prstGeom>
          <a:noFill/>
          <a:ln w="0">
            <a:solidFill>
              <a:srgbClr val="000000"/>
            </a:solidFill>
            <a:prstDash val="solid"/>
          </a:ln>
        </p:spPr>
      </p:pic>
      <p:sp>
        <p:nvSpPr>
          <p:cNvPr id="3" name="Text Box 11"/>
          <p:cNvSpPr/>
          <p:nvPr/>
        </p:nvSpPr>
        <p:spPr>
          <a:xfrm>
            <a:off x="250920" y="6453359"/>
            <a:ext cx="325080" cy="215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compatLnSpc="0"/>
          <a:lstStyle/>
          <a:p>
            <a:pPr algn="l" fontAlgn="auto">
              <a:spcBef>
                <a:spcPts val="899"/>
              </a:spcBef>
              <a:spcAft>
                <a:spcPts val="0"/>
              </a:spcAft>
            </a:pPr>
            <a:fld id="{141D6199-E92D-46BE-9A8A-DC0EF2A9BABE}" type="slidenum">
              <a:rPr lang="de-DE" sz="900" b="1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pPr algn="l" fontAlgn="auto">
                <a:spcBef>
                  <a:spcPts val="899"/>
                </a:spcBef>
                <a:spcAft>
                  <a:spcPts val="0"/>
                </a:spcAft>
              </a:pPr>
              <a:t>‹#›</a:t>
            </a:fld>
            <a:endParaRPr lang="de-DE" sz="900" b="1">
              <a:solidFill>
                <a:srgbClr val="000000"/>
              </a:solidFill>
              <a:latin typeface="Arial" pitchFamily="18"/>
              <a:ea typeface="Arial" pitchFamily="2"/>
              <a:cs typeface="Arial" pitchFamily="2"/>
            </a:endParaRPr>
          </a:p>
        </p:txBody>
      </p:sp>
      <p:pic>
        <p:nvPicPr>
          <p:cNvPr id="4" name="Picture 9"/>
          <p:cNvPicPr>
            <a:picLocks noChangeAspect="1"/>
          </p:cNvPicPr>
          <p:nvPr/>
        </p:nvPicPr>
        <p:blipFill>
          <a:blip r:embed="rId15">
            <a:lum/>
            <a:alphaModFix/>
          </a:blip>
          <a:stretch>
            <a:fillRect/>
          </a:stretch>
        </p:blipFill>
        <p:spPr>
          <a:xfrm>
            <a:off x="7667640" y="341280"/>
            <a:ext cx="1083960" cy="495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10"/>
          <p:cNvSpPr/>
          <p:nvPr/>
        </p:nvSpPr>
        <p:spPr>
          <a:xfrm>
            <a:off x="6049800" y="6453359"/>
            <a:ext cx="2736360" cy="3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5000" rIns="90000" bIns="45000" compatLnSpc="0"/>
          <a:lstStyle/>
          <a:p>
            <a:pPr algn="r" fontAlgn="auto">
              <a:spcBef>
                <a:spcPts val="899"/>
              </a:spcBef>
              <a:spcAft>
                <a:spcPts val="0"/>
              </a:spcAft>
            </a:pPr>
            <a:r>
              <a:rPr lang="de-DE" sz="90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rPr>
              <a:t>Steinbuch Centre for Computing</a:t>
            </a:r>
          </a:p>
        </p:txBody>
      </p:sp>
      <p:sp>
        <p:nvSpPr>
          <p:cNvPr id="6" name="Titel 1"/>
          <p:cNvSpPr txBox="1">
            <a:spLocks noGrp="1"/>
          </p:cNvSpPr>
          <p:nvPr>
            <p:ph type="title"/>
          </p:nvPr>
        </p:nvSpPr>
        <p:spPr>
          <a:xfrm>
            <a:off x="390600" y="333360"/>
            <a:ext cx="6911640" cy="5616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Klicken Sie, um das Format des Titeltextes zu bearbeitenTitelmasterformat durch Klicken bearbeiten</a:t>
            </a:r>
          </a:p>
        </p:txBody>
      </p:sp>
      <p:sp>
        <p:nvSpPr>
          <p:cNvPr id="7" name="Inhaltsplatzhalter 2"/>
          <p:cNvSpPr txBox="1">
            <a:spLocks noGrp="1"/>
          </p:cNvSpPr>
          <p:nvPr>
            <p:ph type="body" idx="1"/>
          </p:nvPr>
        </p:nvSpPr>
        <p:spPr>
          <a:xfrm>
            <a:off x="392040" y="1198440"/>
            <a:ext cx="8356320" cy="489384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6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9pPr>
          </a:lstStyle>
          <a:p>
            <a:pPr lvl="0"/>
            <a:r>
              <a:rPr lang="de-DE"/>
              <a:t>Klicken Sie, um die Formate des Gliederungstextes zu bearbeiten</a:t>
            </a:r>
          </a:p>
          <a:p>
            <a:pPr lvl="0"/>
            <a:r>
              <a:rPr lang="de-DE"/>
              <a:t>Zweite Gliederungsebene</a:t>
            </a:r>
          </a:p>
          <a:p>
            <a:pPr lvl="0"/>
            <a:r>
              <a:rPr lang="de-DE"/>
              <a:t>Dritte Gliederungsebene</a:t>
            </a:r>
          </a:p>
          <a:p>
            <a:pPr lvl="0"/>
            <a:r>
              <a:rPr lang="de-DE"/>
              <a:t>Vierte Gliederungsebene</a:t>
            </a:r>
          </a:p>
          <a:p>
            <a:pPr lvl="0"/>
            <a:r>
              <a:rPr lang="de-DE"/>
              <a:t>Fünfte Gliederungsebene</a:t>
            </a:r>
          </a:p>
          <a:p>
            <a:pPr lvl="0"/>
            <a:r>
              <a:rPr lang="de-DE"/>
              <a:t>Sechste Gliederungsebene</a:t>
            </a:r>
          </a:p>
          <a:p>
            <a:pPr lvl="0"/>
            <a:r>
              <a:rPr lang="de-DE"/>
              <a:t>Siebente Gliederungsebene</a:t>
            </a:r>
          </a:p>
          <a:p>
            <a:pPr lvl="0"/>
            <a:r>
              <a:rPr lang="de-DE"/>
              <a:t>Achte Gliederungsebene</a:t>
            </a:r>
          </a:p>
          <a:p>
            <a:pPr lvl="0"/>
            <a:r>
              <a:rPr lang="de-DE"/>
              <a:t>Neunte GliederungsebeneTextmasterformate durch Klicken bearbeiten</a:t>
            </a:r>
          </a:p>
          <a:p>
            <a:pPr lvl="0"/>
            <a:r>
              <a:rPr lang="de-DE"/>
              <a:t>Zweite Ebene</a:t>
            </a:r>
          </a:p>
          <a:p>
            <a:pPr lvl="0"/>
            <a:r>
              <a:rPr lang="de-DE"/>
              <a:t>Dritte Ebene</a:t>
            </a:r>
          </a:p>
          <a:p>
            <a:pPr lvl="0"/>
            <a:r>
              <a:rPr lang="de-DE"/>
              <a:t>Vierte Ebene</a:t>
            </a:r>
          </a:p>
          <a:p>
            <a:pPr lvl="0"/>
            <a:r>
              <a:rPr lang="de-DE"/>
              <a:t>Fünfte Ebene</a:t>
            </a:r>
          </a:p>
        </p:txBody>
      </p:sp>
      <p:sp>
        <p:nvSpPr>
          <p:cNvPr id="8" name="Rectangle 5"/>
          <p:cNvSpPr txBox="1">
            <a:spLocks noGrp="1"/>
          </p:cNvSpPr>
          <p:nvPr>
            <p:ph type="ftr" sz="quarter" idx="3"/>
          </p:nvPr>
        </p:nvSpPr>
        <p:spPr>
          <a:xfrm>
            <a:off x="1690560" y="6454800"/>
            <a:ext cx="4176359" cy="36000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20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fontAlgn="auto"/>
            <a:r>
              <a:t>Ursula.Epting@kit.edu</a:t>
            </a:r>
          </a:p>
        </p:txBody>
      </p:sp>
      <p:sp>
        <p:nvSpPr>
          <p:cNvPr id="9" name="Datumsplatzhalter 11"/>
          <p:cNvSpPr txBox="1">
            <a:spLocks noGrp="1"/>
          </p:cNvSpPr>
          <p:nvPr>
            <p:ph type="dt" sz="half" idx="2"/>
          </p:nvPr>
        </p:nvSpPr>
        <p:spPr>
          <a:xfrm>
            <a:off x="612000" y="6443999"/>
            <a:ext cx="1043639" cy="359640"/>
          </a:xfrm>
          <a:prstGeom prst="rect">
            <a:avLst/>
          </a:prstGeom>
          <a:noFill/>
          <a:ln>
            <a:solidFill>
              <a:srgbClr val="000000"/>
            </a:solidFill>
            <a:prstDash val="solid"/>
          </a:ln>
        </p:spPr>
        <p:txBody>
          <a:bodyPr wrap="non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en-US" sz="900" b="0" i="0" u="none" strike="noStrike" kern="1200">
                <a:solidFill>
                  <a:srgbClr val="8B8B8B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fontAlgn="auto"/>
            <a:fld id="{B25480ED-2EBE-4A03-8AE8-1A68022D6011}" type="datetime1">
              <a:rPr lang="de-DE"/>
              <a:pPr fontAlgn="auto"/>
              <a:t>23.03.2014</a:t>
            </a:fld>
            <a:endParaRPr lang="de-DE"/>
          </a:p>
        </p:txBody>
      </p:sp>
      <p:graphicFrame>
        <p:nvGraphicFramePr>
          <p:cNvPr id="10" name="Object 9"/>
          <p:cNvGraphicFramePr/>
          <p:nvPr/>
        </p:nvGraphicFramePr>
        <p:xfrm>
          <a:off x="6480000" y="6415200"/>
          <a:ext cx="511200" cy="35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r:id="rId16" imgW="1047896" imgH="1047896" progId="">
                  <p:embed/>
                </p:oleObj>
              </mc:Choice>
              <mc:Fallback>
                <p:oleObj r:id="rId16" imgW="1047896" imgH="1047896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480000" y="6415200"/>
                        <a:ext cx="511200" cy="352800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 w="0">
                        <a:solidFill>
                          <a:srgbClr val="000000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4305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44" r:id="rId2"/>
    <p:sldLayoutId id="2147484445" r:id="rId3"/>
    <p:sldLayoutId id="2147484446" r:id="rId4"/>
    <p:sldLayoutId id="2147484447" r:id="rId5"/>
    <p:sldLayoutId id="2147484448" r:id="rId6"/>
    <p:sldLayoutId id="2147484449" r:id="rId7"/>
    <p:sldLayoutId id="2147484450" r:id="rId8"/>
    <p:sldLayoutId id="2147484451" r:id="rId9"/>
    <p:sldLayoutId id="2147484452" r:id="rId10"/>
    <p:sldLayoutId id="214748445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rtl="0" hangingPunct="0">
        <a:spcBef>
          <a:spcPts val="0"/>
        </a:spcBef>
        <a:spcAft>
          <a:spcPts val="0"/>
        </a:spcAft>
        <a:buNone/>
        <a:tabLst/>
        <a:defRPr lang="de-DE" sz="2400" b="1" i="0" u="none" strike="noStrike" kern="120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1pPr>
    </p:titleStyle>
    <p:bodyStyle>
      <a:lvl1pPr marL="432000" marR="0" lvl="0" indent="-324000" rtl="0">
        <a:buNone/>
        <a:tabLst/>
        <a:defRPr lang="de-DE" sz="2400" b="0" i="0" u="none" strike="noStrike">
          <a:solidFill>
            <a:srgbClr val="000000"/>
          </a:solidFill>
          <a:latin typeface="Arial" pitchFamily="18"/>
        </a:defRPr>
      </a:lvl1pPr>
      <a:lvl2pPr marL="864000" marR="0" lvl="0" indent="-324000" algn="l" rtl="0" hangingPunct="0">
        <a:lnSpc>
          <a:spcPct val="100000"/>
        </a:lnSpc>
        <a:spcBef>
          <a:spcPts val="0"/>
        </a:spcBef>
        <a:spcAft>
          <a:spcPts val="1134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2pPr>
      <a:lvl3pPr marL="1296000" marR="0" lvl="0" indent="-288000" algn="l" rtl="0" hangingPunct="0">
        <a:lnSpc>
          <a:spcPct val="100000"/>
        </a:lnSpc>
        <a:spcBef>
          <a:spcPts val="0"/>
        </a:spcBef>
        <a:spcAft>
          <a:spcPts val="850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3pPr>
      <a:lvl4pPr marL="1728000" marR="0" lvl="0" indent="-216000" algn="l" rtl="0" hangingPunct="0">
        <a:lnSpc>
          <a:spcPct val="100000"/>
        </a:lnSpc>
        <a:spcBef>
          <a:spcPts val="0"/>
        </a:spcBef>
        <a:spcAft>
          <a:spcPts val="567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4pPr>
      <a:lvl5pPr marL="2160000" marR="0" lvl="0" indent="-21600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5pPr>
      <a:lvl6pPr marL="2592000" marR="0" lvl="0" indent="-21600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6pPr>
      <a:lvl7pPr marL="3024000" marR="0" lvl="0" indent="-21600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7pPr>
      <a:lvl8pPr marL="3456000" marR="0" lvl="0" indent="-216000" algn="l" rtl="0" hangingPunct="0">
        <a:lnSpc>
          <a:spcPct val="100000"/>
        </a:lnSpc>
        <a:spcBef>
          <a:spcPts val="0"/>
        </a:spcBef>
        <a:spcAft>
          <a:spcPts val="283"/>
        </a:spcAft>
        <a:buNone/>
        <a:tabLst/>
        <a:defRPr lang="de-DE" sz="2400" b="0" i="0" u="none" strike="noStrike" kern="1200" spc="0" baseline="0">
          <a:ln>
            <a:noFill/>
          </a:ln>
          <a:solidFill>
            <a:srgbClr val="000000"/>
          </a:solidFill>
          <a:latin typeface="Arial" pitchFamily="18"/>
          <a:ea typeface="Arial" pitchFamily="2"/>
          <a:cs typeface="Arial" pitchFamily="2"/>
        </a:defRPr>
      </a:lvl8pPr>
      <a:lvl9pPr marL="0" marR="0" lvl="0" indent="0" algn="l" rtl="0" hangingPunct="0">
        <a:spcBef>
          <a:spcPts val="479"/>
        </a:spcBef>
        <a:spcAft>
          <a:spcPts val="0"/>
        </a:spcAft>
        <a:buNone/>
        <a:tabLst/>
        <a:defRPr lang="de-DE" sz="2400" b="0" i="0" u="none" strike="noStrike">
          <a:solidFill>
            <a:srgbClr val="000000"/>
          </a:solidFill>
          <a:latin typeface="Arial" pitchFamily="18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3838" y="3497263"/>
            <a:ext cx="8623300" cy="3128962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990000"/>
                </a:solidFill>
              </a:rPr>
              <a:t>EUGridPMA 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dirty="0" smtClean="0">
                <a:solidFill>
                  <a:srgbClr val="990000"/>
                </a:solidFill>
              </a:rPr>
              <a:t>Status and Current Trends</a:t>
            </a:r>
            <a:br>
              <a:rPr lang="en-US" dirty="0" smtClean="0">
                <a:solidFill>
                  <a:srgbClr val="990000"/>
                </a:solidFill>
              </a:rPr>
            </a:br>
            <a:r>
              <a:rPr lang="en-US" sz="3200" i="1" dirty="0" smtClean="0">
                <a:solidFill>
                  <a:srgbClr val="990000"/>
                </a:solidFill>
              </a:rPr>
              <a:t>and some IGTF topics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2000" dirty="0" smtClean="0"/>
              <a:t>March 2014</a:t>
            </a:r>
            <a:br>
              <a:rPr lang="en-US" sz="2000" dirty="0" smtClean="0"/>
            </a:br>
            <a:r>
              <a:rPr lang="en-US" sz="2000" dirty="0" smtClean="0"/>
              <a:t>Taipei, TW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b="0" i="1" dirty="0" smtClean="0"/>
              <a:t>David </a:t>
            </a:r>
            <a:r>
              <a:rPr lang="en-US" sz="2000" b="0" i="1" dirty="0" err="1" smtClean="0"/>
              <a:t>Groep</a:t>
            </a:r>
            <a:r>
              <a:rPr lang="en-US" sz="2000" b="0" i="1" dirty="0" smtClean="0"/>
              <a:t>, Nikhef &amp; EUGridPMA</a:t>
            </a:r>
            <a:endParaRPr lang="en-GB" sz="1800" b="0" i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800" smtClean="0"/>
              <a:t> </a:t>
            </a:r>
            <a:r>
              <a:rPr lang="en-GB" sz="1800" smtClean="0">
                <a:solidFill>
                  <a:srgbClr val="990000"/>
                </a:solidFill>
              </a:rPr>
              <a:t>http://www.particle.cz/farm/admin/IPv6EuGridPMACrlChecker/</a:t>
            </a:r>
            <a:endParaRPr lang="en-GB" sz="1800" smtClean="0"/>
          </a:p>
        </p:txBody>
      </p:sp>
      <p:pic>
        <p:nvPicPr>
          <p:cNvPr id="317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944563"/>
            <a:ext cx="771525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66FF99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SHA-2 readiness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  <a:defRPr/>
            </a:pPr>
            <a:r>
              <a:rPr lang="en-US" dirty="0" smtClean="0"/>
              <a:t>For SHA-2 there are still a few CAs not ready</a:t>
            </a:r>
          </a:p>
          <a:p>
            <a:pPr>
              <a:defRPr/>
            </a:pPr>
            <a:r>
              <a:rPr lang="en-US" dirty="0" smtClean="0"/>
              <a:t>a few can do either SHA-2 OR SHA-1 but not both</a:t>
            </a:r>
          </a:p>
          <a:p>
            <a:pPr lvl="1">
              <a:defRPr/>
            </a:pPr>
            <a:r>
              <a:rPr lang="en-US" dirty="0" smtClean="0"/>
              <a:t>so they need to wait for software to be SHA-2-ready </a:t>
            </a:r>
            <a:br>
              <a:rPr lang="en-US" dirty="0" smtClean="0"/>
            </a:br>
            <a:r>
              <a:rPr lang="en-US" dirty="0" smtClean="0"/>
              <a:t>and then change everything at once</a:t>
            </a:r>
          </a:p>
          <a:p>
            <a:pPr>
              <a:defRPr/>
            </a:pPr>
            <a:r>
              <a:rPr lang="en-US" dirty="0" smtClean="0"/>
              <a:t>A select few can do SHA-2 but their time line is not driven solely by us (i.e. some commercials)</a:t>
            </a:r>
          </a:p>
          <a:p>
            <a:pPr lvl="1">
              <a:defRPr/>
            </a:pPr>
            <a:r>
              <a:rPr lang="en-US" dirty="0" smtClean="0"/>
              <a:t>Their time line is driven by the largest customer base</a:t>
            </a:r>
          </a:p>
          <a:p>
            <a:pPr lvl="1">
              <a:defRPr/>
            </a:pPr>
            <a:r>
              <a:rPr lang="en-US" dirty="0" smtClean="0"/>
              <a:t>All can so SHA-2 (since non-grid customers do request SHA-2-only PKIs)</a:t>
            </a:r>
          </a:p>
          <a:p>
            <a:pPr lvl="1">
              <a:defRPr/>
            </a:pPr>
            <a:r>
              <a:rPr lang="en-US" dirty="0" smtClean="0"/>
              <a:t>it is because of these that RPs have to be ready, because when directives come from </a:t>
            </a:r>
            <a:r>
              <a:rPr lang="en-US" dirty="0" err="1" smtClean="0"/>
              <a:t>CABforum</a:t>
            </a:r>
            <a:r>
              <a:rPr lang="en-US" dirty="0" smtClean="0"/>
              <a:t> they will change, and do it irrespective of our time table!</a:t>
            </a:r>
          </a:p>
          <a:p>
            <a:pPr>
              <a:defRPr/>
            </a:pPr>
            <a:r>
              <a:rPr lang="en-US" dirty="0" smtClean="0"/>
              <a:t>Keep in mind hardware issues, e.g. the</a:t>
            </a:r>
            <a:br>
              <a:rPr lang="en-US" dirty="0" smtClean="0"/>
            </a:br>
            <a:r>
              <a:rPr lang="en-US" dirty="0" smtClean="0"/>
              <a:t>old </a:t>
            </a:r>
            <a:r>
              <a:rPr lang="en-US" dirty="0" err="1" smtClean="0"/>
              <a:t>Alladin</a:t>
            </a:r>
            <a:r>
              <a:rPr lang="en-US" dirty="0" smtClean="0"/>
              <a:t> </a:t>
            </a:r>
            <a:r>
              <a:rPr lang="en-US" dirty="0" err="1" smtClean="0"/>
              <a:t>eTokens</a:t>
            </a:r>
            <a:r>
              <a:rPr lang="en-US" dirty="0" smtClean="0"/>
              <a:t> (32k) do not support SHA-2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SHA-2 time </a:t>
            </a:r>
            <a:r>
              <a:rPr lang="en-GB" sz="2800" dirty="0"/>
              <a:t>line</a:t>
            </a:r>
            <a:br>
              <a:rPr lang="en-GB" sz="2800" dirty="0"/>
            </a:br>
            <a:r>
              <a:rPr lang="en-GB" sz="1800" dirty="0" smtClean="0"/>
              <a:t>https://</a:t>
            </a:r>
            <a:r>
              <a:rPr lang="en-GB" sz="1800" dirty="0"/>
              <a:t>www.eugridpma.org/documentation/hashrat/sha2-timeline</a:t>
            </a:r>
            <a:endParaRPr lang="en-GB" sz="2800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b="1" dirty="0" smtClean="0"/>
              <a:t>Now</a:t>
            </a:r>
          </a:p>
          <a:p>
            <a:pPr lvl="1"/>
            <a:r>
              <a:rPr lang="en-US" sz="1400" dirty="0" smtClean="0"/>
              <a:t>CA certificates in the IGTF distribution and CRLs at official distribution points should use SHA-1</a:t>
            </a:r>
          </a:p>
          <a:p>
            <a:pPr lvl="1"/>
            <a:r>
              <a:rPr lang="en-US" sz="1400" dirty="0" smtClean="0"/>
              <a:t>CAs should issue SHA-1 end entity certificates on request</a:t>
            </a:r>
          </a:p>
          <a:p>
            <a:pPr lvl="1"/>
            <a:r>
              <a:rPr lang="en-US" sz="1400" dirty="0" smtClean="0"/>
              <a:t>CAs may issue SHA-2 (SHA-256 or SHA-512) end entity certificates on request.  CAs may publish SHA-2 (SHA-256 or SHA-512) CRLs at alternate distribution point URLs</a:t>
            </a:r>
          </a:p>
          <a:p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990000"/>
                </a:solidFill>
              </a:rPr>
              <a:t>DECEMBER</a:t>
            </a:r>
            <a:r>
              <a:rPr lang="en-US" sz="1800" b="1" dirty="0" smtClean="0"/>
              <a:t> 2013</a:t>
            </a:r>
          </a:p>
          <a:p>
            <a:pPr lvl="1"/>
            <a:r>
              <a:rPr lang="en-US" sz="1400" dirty="0" smtClean="0"/>
              <a:t>CAs should begin to phase out issuance of SHA-1 end entity certificates</a:t>
            </a:r>
          </a:p>
          <a:p>
            <a:pPr lvl="1"/>
            <a:r>
              <a:rPr lang="en-US" sz="1400" dirty="0" smtClean="0"/>
              <a:t>CAs should issue SHA-2 (SHA-256 or SHA-512) end entity certificates by default</a:t>
            </a:r>
          </a:p>
          <a:p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April 2014</a:t>
            </a:r>
          </a:p>
          <a:p>
            <a:pPr lvl="1"/>
            <a:r>
              <a:rPr lang="en-US" sz="1400" dirty="0" smtClean="0"/>
              <a:t>New CA certificates should use SHA-2 (SHA-512)</a:t>
            </a:r>
          </a:p>
          <a:p>
            <a:pPr lvl="1"/>
            <a:r>
              <a:rPr lang="en-US" sz="1400" dirty="0" smtClean="0"/>
              <a:t>Existing intermediate CA certificates should be re-issued using SHA-2 (SHA-512)</a:t>
            </a:r>
          </a:p>
          <a:p>
            <a:pPr lvl="1"/>
            <a:r>
              <a:rPr lang="en-US" sz="1400" dirty="0" smtClean="0"/>
              <a:t>Existing root CA certificates may continue to use SHA-1</a:t>
            </a:r>
          </a:p>
          <a:p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October 2014</a:t>
            </a:r>
          </a:p>
          <a:p>
            <a:pPr lvl="1"/>
            <a:r>
              <a:rPr lang="en-US" sz="1400" dirty="0" smtClean="0"/>
              <a:t>CAs may begin to publish SHA-2 (SHA-256 or SHA-512) CRLs at their official distribution points. </a:t>
            </a:r>
          </a:p>
          <a:p>
            <a:r>
              <a:rPr lang="en-US" sz="1800" b="1" dirty="0" smtClean="0"/>
              <a:t>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990000"/>
                </a:solidFill>
              </a:rPr>
              <a:t>February </a:t>
            </a:r>
            <a:r>
              <a:rPr lang="en-US" sz="1800" b="1" dirty="0" smtClean="0"/>
              <a:t>2015 (‘sunset date’)</a:t>
            </a:r>
          </a:p>
          <a:p>
            <a:pPr lvl="1"/>
            <a:r>
              <a:rPr lang="en-US" sz="1400" dirty="0" smtClean="0"/>
              <a:t>All issued SHA-1 end entity certificates should be expired or revoked. </a:t>
            </a:r>
          </a:p>
          <a:p>
            <a:r>
              <a:rPr lang="en-US" sz="1600" dirty="0" smtClean="0"/>
              <a:t>In case of new SHA-1 vulnerabilities, the above schedule may be revised. </a:t>
            </a:r>
          </a:p>
        </p:txBody>
      </p:sp>
    </p:spTree>
    <p:extLst>
      <p:ext uri="{BB962C8B-B14F-4D97-AF65-F5344CB8AC3E}">
        <p14:creationId xmlns:p14="http://schemas.microsoft.com/office/powerpoint/2010/main" val="7872549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On-line CA architecture - guidelines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EUGridPMA</a:t>
            </a:r>
            <a:r>
              <a:rPr lang="en-US" sz="2000" dirty="0" smtClean="0"/>
              <a:t> will (finally) draft </a:t>
            </a:r>
            <a:r>
              <a:rPr lang="en-US" sz="2000" dirty="0"/>
              <a:t>the "On line CA </a:t>
            </a:r>
            <a:r>
              <a:rPr lang="en-US" sz="2000" dirty="0" smtClean="0"/>
              <a:t>Guidelines”</a:t>
            </a:r>
          </a:p>
          <a:p>
            <a:r>
              <a:rPr lang="en-US" sz="2000" dirty="0"/>
              <a:t>b</a:t>
            </a:r>
            <a:r>
              <a:rPr lang="en-US" sz="2000" dirty="0" smtClean="0"/>
              <a:t>ased </a:t>
            </a:r>
            <a:r>
              <a:rPr lang="en-US" sz="2000" dirty="0"/>
              <a:t>on </a:t>
            </a:r>
            <a:r>
              <a:rPr lang="en-US" sz="2000" dirty="0" smtClean="0"/>
              <a:t>current </a:t>
            </a:r>
            <a:r>
              <a:rPr lang="en-US" sz="2000" dirty="0"/>
              <a:t>wording in the Classic </a:t>
            </a:r>
            <a:r>
              <a:rPr lang="en-US" sz="2000" dirty="0" smtClean="0"/>
              <a:t>profile</a:t>
            </a:r>
          </a:p>
          <a:p>
            <a:r>
              <a:rPr lang="en-US" sz="2000" dirty="0"/>
              <a:t>k</a:t>
            </a:r>
            <a:r>
              <a:rPr lang="en-US" sz="2000" dirty="0" smtClean="0"/>
              <a:t>eep </a:t>
            </a:r>
            <a:r>
              <a:rPr lang="en-US" sz="2000" dirty="0"/>
              <a:t>the network separation (models A or B, where A with a private link </a:t>
            </a:r>
            <a:r>
              <a:rPr lang="en-US" sz="2000" dirty="0" smtClean="0"/>
              <a:t>between </a:t>
            </a:r>
            <a:r>
              <a:rPr lang="en-US" sz="2000" dirty="0"/>
              <a:t>RA </a:t>
            </a:r>
            <a:r>
              <a:rPr lang="en-US" sz="2000" dirty="0" smtClean="0"/>
              <a:t>and </a:t>
            </a:r>
            <a:r>
              <a:rPr lang="en-US" sz="2000" dirty="0"/>
              <a:t>signing system </a:t>
            </a:r>
            <a:r>
              <a:rPr lang="en-US" sz="2000" dirty="0" smtClean="0"/>
              <a:t>preferred)</a:t>
            </a:r>
          </a:p>
          <a:p>
            <a:r>
              <a:rPr lang="en-US" sz="2000" dirty="0" smtClean="0"/>
              <a:t>Allow </a:t>
            </a:r>
            <a:r>
              <a:rPr lang="en-US" sz="2000" dirty="0"/>
              <a:t>import of a key pair into a token (taking it out of FIPS L3 mode) </a:t>
            </a:r>
            <a:r>
              <a:rPr lang="en-US" sz="2000" dirty="0" smtClean="0"/>
              <a:t>as long </a:t>
            </a:r>
            <a:r>
              <a:rPr lang="en-US" sz="2000" dirty="0"/>
              <a:t>as there is a well-documented key generation and import </a:t>
            </a:r>
            <a:r>
              <a:rPr lang="en-US" sz="2000" dirty="0" smtClean="0"/>
              <a:t>ceremony</a:t>
            </a:r>
          </a:p>
          <a:p>
            <a:r>
              <a:rPr lang="en-US" sz="2000" dirty="0" smtClean="0"/>
              <a:t>L2 </a:t>
            </a:r>
            <a:r>
              <a:rPr lang="en-US" sz="2000" dirty="0"/>
              <a:t>HSMs </a:t>
            </a:r>
            <a:r>
              <a:rPr lang="en-US" sz="2000" dirty="0" smtClean="0"/>
              <a:t>allowed </a:t>
            </a:r>
            <a:r>
              <a:rPr lang="en-US" sz="2000" dirty="0"/>
              <a:t>if </a:t>
            </a:r>
            <a:r>
              <a:rPr lang="en-US" sz="2000" dirty="0" smtClean="0"/>
              <a:t>compensatory </a:t>
            </a:r>
            <a:r>
              <a:rPr lang="en-US" sz="2000" dirty="0"/>
              <a:t>controls </a:t>
            </a:r>
            <a:r>
              <a:rPr lang="en-US" sz="2000" dirty="0" smtClean="0"/>
              <a:t>are in place Keeping tokens and their </a:t>
            </a:r>
            <a:r>
              <a:rPr lang="en-US" sz="2000" dirty="0"/>
              <a:t>systems in a solid </a:t>
            </a:r>
            <a:r>
              <a:rPr lang="en-US" sz="2000" dirty="0" smtClean="0"/>
              <a:t>safe-box and </a:t>
            </a:r>
            <a:r>
              <a:rPr lang="en-US" sz="2000" dirty="0"/>
              <a:t>in a closed and locked cabinet in a monitored </a:t>
            </a:r>
            <a:r>
              <a:rPr lang="en-US" sz="2000" dirty="0" smtClean="0"/>
              <a:t>machine </a:t>
            </a:r>
            <a:r>
              <a:rPr lang="en-US" sz="2000" dirty="0"/>
              <a:t>room </a:t>
            </a:r>
            <a:r>
              <a:rPr lang="en-US" sz="2000" dirty="0" smtClean="0"/>
              <a:t>is considered adequate</a:t>
            </a:r>
          </a:p>
          <a:p>
            <a:r>
              <a:rPr lang="en-US" sz="2000" dirty="0" smtClean="0"/>
              <a:t>Keys </a:t>
            </a:r>
            <a:r>
              <a:rPr lang="en-US" sz="2000" dirty="0"/>
              <a:t>are permanently activated anyway, so L3 mode (separate usage </a:t>
            </a:r>
            <a:r>
              <a:rPr lang="en-US" sz="2000" dirty="0" smtClean="0"/>
              <a:t>functions </a:t>
            </a:r>
            <a:r>
              <a:rPr lang="en-US" sz="2000" dirty="0"/>
              <a:t>like generation or use) is not used for our </a:t>
            </a:r>
            <a:r>
              <a:rPr lang="en-US" sz="2000" dirty="0" smtClean="0"/>
              <a:t>purposes</a:t>
            </a:r>
          </a:p>
          <a:p>
            <a:r>
              <a:rPr lang="en-US" sz="2000" dirty="0" smtClean="0"/>
              <a:t>Activation </a:t>
            </a:r>
            <a:r>
              <a:rPr lang="en-US" sz="2000" dirty="0"/>
              <a:t>on boot should be manual (so the operator must be required to </a:t>
            </a:r>
            <a:r>
              <a:rPr lang="en-US" sz="2000" dirty="0" smtClean="0"/>
              <a:t>be </a:t>
            </a:r>
            <a:r>
              <a:rPr lang="en-US" sz="2000" dirty="0"/>
              <a:t>present)</a:t>
            </a:r>
            <a:endParaRPr lang="en-GB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Identifier Only Profile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IOTA AP background</a:t>
            </a:r>
          </a:p>
          <a:p>
            <a:r>
              <a:rPr lang="en-GB" dirty="0" smtClean="0"/>
              <a:t>Guideline document</a:t>
            </a:r>
          </a:p>
          <a:p>
            <a:r>
              <a:rPr lang="en-GB" dirty="0" smtClean="0"/>
              <a:t>Distribution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55470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read-only access</a:t>
            </a:r>
          </a:p>
          <a:p>
            <a:r>
              <a:rPr lang="en-GB" dirty="0" smtClean="0"/>
              <a:t>Portals</a:t>
            </a:r>
          </a:p>
          <a:p>
            <a:r>
              <a:rPr lang="en-GB" dirty="0" smtClean="0"/>
              <a:t>Sharing between pre-trusted individuals or small groups</a:t>
            </a:r>
          </a:p>
          <a:p>
            <a:r>
              <a:rPr lang="en-GB" dirty="0" smtClean="0"/>
              <a:t>Pre-vetted infrastructures (XSEDE, </a:t>
            </a:r>
            <a:r>
              <a:rPr lang="en-GB" dirty="0" err="1" smtClean="0"/>
              <a:t>wLCG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pPr marL="82550" indent="0">
              <a:buNone/>
            </a:pPr>
            <a:r>
              <a:rPr lang="en-GB" dirty="0" smtClean="0"/>
              <a:t>The level is technology agnostic, and can be applied to X509, OIC, </a:t>
            </a:r>
            <a:r>
              <a:rPr lang="en-GB" dirty="0" err="1" smtClean="0"/>
              <a:t>WebSSO</a:t>
            </a:r>
            <a:r>
              <a:rPr lang="en-GB" dirty="0"/>
              <a:t> </a:t>
            </a:r>
            <a:r>
              <a:rPr lang="en-GB" dirty="0" smtClean="0"/>
              <a:t>federations, &amp;c</a:t>
            </a:r>
          </a:p>
          <a:p>
            <a:r>
              <a:rPr lang="en-GB" dirty="0"/>
              <a:t>X509 specific stuff is minimal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Why? New use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16905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705173" y="1447800"/>
            <a:ext cx="8331323" cy="4800600"/>
          </a:xfrm>
        </p:spPr>
        <p:txBody>
          <a:bodyPr/>
          <a:lstStyle/>
          <a:p>
            <a:pPr eaLnBrk="1" hangingPunct="1"/>
            <a:r>
              <a:rPr lang="en-GB" altLang="en-US" sz="2400" dirty="0" smtClean="0"/>
              <a:t>Cater for those use cases where </a:t>
            </a:r>
          </a:p>
          <a:p>
            <a:pPr lvl="1" eaLnBrk="1" hangingPunct="1"/>
            <a:r>
              <a:rPr lang="en-GB" altLang="en-US" sz="2000" dirty="0" smtClean="0"/>
              <a:t>the relying parties (VOs) already collect identity data</a:t>
            </a:r>
          </a:p>
          <a:p>
            <a:pPr lvl="1" eaLnBrk="1" hangingPunct="1"/>
            <a:r>
              <a:rPr lang="en-GB" altLang="en-US" sz="2000" dirty="0" smtClean="0"/>
              <a:t>this relying party data is authoritative and provides traceability</a:t>
            </a:r>
          </a:p>
          <a:p>
            <a:pPr lvl="1" eaLnBrk="1" hangingPunct="1"/>
            <a:r>
              <a:rPr lang="en-GB" altLang="en-US" sz="2000" dirty="0" smtClean="0"/>
              <a:t>the ‘identity’ component of the credential is not used</a:t>
            </a:r>
          </a:p>
          <a:p>
            <a:pPr eaLnBrk="1" hangingPunct="1"/>
            <a:r>
              <a:rPr lang="en-GB" altLang="en-US" sz="2400" dirty="0" smtClean="0"/>
              <a:t>through an authentication service that provides only</a:t>
            </a:r>
          </a:p>
          <a:p>
            <a:pPr lvl="1" eaLnBrk="1" hangingPunct="1"/>
            <a:r>
              <a:rPr lang="en-GB" altLang="en-US" sz="2000" dirty="0" smtClean="0"/>
              <a:t>persistent, non-reused identifiers</a:t>
            </a:r>
          </a:p>
          <a:p>
            <a:pPr lvl="1" eaLnBrk="1" hangingPunct="1"/>
            <a:r>
              <a:rPr lang="en-GB" altLang="en-US" sz="2000" dirty="0" smtClean="0"/>
              <a:t>traceability </a:t>
            </a:r>
            <a:r>
              <a:rPr lang="en-GB" altLang="en-US" sz="2000" i="1" dirty="0" smtClean="0"/>
              <a:t>only</a:t>
            </a:r>
            <a:r>
              <a:rPr lang="en-GB" altLang="en-US" sz="2000" dirty="0" smtClean="0"/>
              <a:t> at time of issuance</a:t>
            </a:r>
          </a:p>
          <a:p>
            <a:pPr lvl="1" eaLnBrk="1" hangingPunct="1"/>
            <a:r>
              <a:rPr lang="en-GB" altLang="en-US" sz="2000" dirty="0" smtClean="0"/>
              <a:t>naming be real, pseudonymous, or set by-the-user-and-usually-OK</a:t>
            </a:r>
          </a:p>
          <a:p>
            <a:pPr lvl="1" eaLnBrk="1" hangingPunct="1"/>
            <a:r>
              <a:rPr lang="en-GB" altLang="en-US" sz="2000" dirty="0" smtClean="0"/>
              <a:t>retains good security for issuance processes and systems</a:t>
            </a:r>
          </a:p>
          <a:p>
            <a:pPr eaLnBrk="1" hangingPunct="1"/>
            <a:r>
              <a:rPr lang="en-GB" altLang="en-US" sz="2400" dirty="0" smtClean="0"/>
              <a:t>and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where the RP will have to take care </a:t>
            </a:r>
            <a:r>
              <a:rPr lang="en-GB" altLang="en-US" sz="2400" dirty="0" smtClean="0"/>
              <a:t>of</a:t>
            </a:r>
          </a:p>
          <a:p>
            <a:pPr lvl="1"/>
            <a:r>
              <a:rPr lang="en-GB" altLang="en-US" sz="2000" dirty="0"/>
              <a:t>all ‘named’ identity vetting, naming and contact </a:t>
            </a:r>
            <a:r>
              <a:rPr lang="en-GB" altLang="en-US" sz="2000" dirty="0" smtClean="0"/>
              <a:t>details</a:t>
            </a:r>
            <a:endParaRPr lang="en-GB" altLang="en-US" sz="2000" dirty="0"/>
          </a:p>
        </p:txBody>
      </p:sp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/>
              <a:t>Differentiated </a:t>
            </a:r>
            <a:r>
              <a:rPr lang="en-GB" altLang="en-US" dirty="0" err="1" smtClean="0"/>
              <a:t>LoA</a:t>
            </a:r>
            <a:r>
              <a:rPr lang="en-GB" altLang="en-US" dirty="0"/>
              <a:t> </a:t>
            </a:r>
            <a:r>
              <a:rPr lang="en-GB" altLang="en-US" dirty="0" smtClean="0"/>
              <a:t>- </a:t>
            </a:r>
            <a:br>
              <a:rPr lang="en-GB" altLang="en-US" dirty="0" smtClean="0"/>
            </a:br>
            <a:r>
              <a:rPr lang="en-GB" altLang="en-US" i="1" dirty="0" smtClean="0"/>
              <a:t>Collaborative identity vetting</a:t>
            </a:r>
          </a:p>
        </p:txBody>
      </p:sp>
    </p:spTree>
    <p:extLst>
      <p:ext uri="{BB962C8B-B14F-4D97-AF65-F5344CB8AC3E}">
        <p14:creationId xmlns:p14="http://schemas.microsoft.com/office/powerpoint/2010/main" val="2243723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Shifting responsibilities:</a:t>
            </a:r>
            <a:br>
              <a:rPr lang="en-GB" dirty="0" smtClean="0"/>
            </a:br>
            <a:r>
              <a:rPr lang="en-GB" dirty="0" smtClean="0"/>
              <a:t>A </a:t>
            </a:r>
            <a:r>
              <a:rPr lang="en-GB" dirty="0" smtClean="0"/>
              <a:t>new Identity Assurance Level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115520" y="1700808"/>
            <a:ext cx="4719066" cy="4154984"/>
            <a:chOff x="3203848" y="2143125"/>
            <a:chExt cx="3414713" cy="3372652"/>
          </a:xfrm>
        </p:grpSpPr>
        <p:sp>
          <p:nvSpPr>
            <p:cNvPr id="9" name="TextBox 8"/>
            <p:cNvSpPr txBox="1"/>
            <p:nvPr/>
          </p:nvSpPr>
          <p:spPr>
            <a:xfrm>
              <a:off x="3203848" y="2143125"/>
              <a:ext cx="3313113" cy="33726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b="1" dirty="0">
                  <a:solidFill>
                    <a:srgbClr val="002060"/>
                  </a:solidFill>
                  <a:cs typeface="+mn-cs"/>
                </a:rPr>
                <a:t>Identity elements</a:t>
              </a:r>
            </a:p>
            <a:p>
              <a:pPr>
                <a:defRPr/>
              </a:pPr>
              <a:endParaRPr lang="en-GB" sz="2200" dirty="0">
                <a:cs typeface="+mn-cs"/>
              </a:endParaRP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identifier management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re-binding and revocation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binding to entities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traceability of entities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emergency communications</a:t>
              </a:r>
            </a:p>
            <a:p>
              <a:pPr>
                <a:defRPr/>
              </a:pPr>
              <a:endParaRPr lang="en-GB" sz="2200" dirty="0">
                <a:cs typeface="+mn-cs"/>
              </a:endParaRP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regular communications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‘rich’ attribute assertions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correlating identifiers</a:t>
              </a:r>
            </a:p>
            <a:p>
              <a:pPr>
                <a:defRPr/>
              </a:pPr>
              <a:r>
                <a:rPr lang="en-GB" sz="2200" dirty="0">
                  <a:cs typeface="+mn-cs"/>
                </a:rPr>
                <a:t>access control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483248" y="3325812"/>
              <a:ext cx="2919413" cy="0"/>
            </a:xfrm>
            <a:prstGeom prst="line">
              <a:avLst/>
            </a:prstGeom>
            <a:ln w="2857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Curved Right Arrow 10"/>
            <p:cNvSpPr/>
            <p:nvPr/>
          </p:nvSpPr>
          <p:spPr>
            <a:xfrm flipH="1" flipV="1">
              <a:off x="6402661" y="3259137"/>
              <a:ext cx="215900" cy="1154113"/>
            </a:xfrm>
            <a:prstGeom prst="curv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sz="22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73536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6644798"/>
              </p:ext>
            </p:extLst>
          </p:nvPr>
        </p:nvGraphicFramePr>
        <p:xfrm>
          <a:off x="0" y="887812"/>
          <a:ext cx="9144000" cy="5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5" name="Visio" r:id="rId3" imgW="9354830" imgH="5470440" progId="Visio.Drawing.11">
                  <p:embed/>
                </p:oleObj>
              </mc:Choice>
              <mc:Fallback>
                <p:oleObj name="Visio" r:id="rId3" imgW="9354830" imgH="547044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887812"/>
                        <a:ext cx="9144000" cy="5349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62392"/>
          </a:xfrm>
        </p:spPr>
        <p:txBody>
          <a:bodyPr>
            <a:normAutofit/>
          </a:bodyPr>
          <a:lstStyle/>
          <a:p>
            <a:r>
              <a:rPr lang="en-GB" dirty="0" smtClean="0"/>
              <a:t>IGTF and other assurance levels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11760" y="6546249"/>
            <a:ext cx="44710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bg1"/>
                </a:solidFill>
              </a:rPr>
              <a:t>m</a:t>
            </a:r>
            <a:r>
              <a:rPr lang="en-GB" sz="1600" dirty="0" smtClean="0">
                <a:solidFill>
                  <a:schemeClr val="bg1"/>
                </a:solidFill>
              </a:rPr>
              <a:t>y own personal classification of identity </a:t>
            </a:r>
            <a:r>
              <a:rPr lang="en-GB" sz="1600" dirty="0" err="1" smtClean="0">
                <a:solidFill>
                  <a:schemeClr val="bg1"/>
                </a:solidFill>
              </a:rPr>
              <a:t>LoAs</a:t>
            </a:r>
            <a:r>
              <a:rPr lang="en-GB" sz="160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56785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IOTA, a new </a:t>
            </a:r>
            <a:r>
              <a:rPr lang="en-GB" dirty="0" smtClean="0"/>
              <a:t>Authentication Profile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869196" y="1310898"/>
            <a:ext cx="8181814" cy="5168900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b="1" dirty="0" smtClean="0"/>
              <a:t>Identifier-Only TA </a:t>
            </a:r>
            <a:r>
              <a:rPr lang="en-GB" dirty="0" smtClean="0"/>
              <a:t>endorsed at IGTF All Hands</a:t>
            </a:r>
          </a:p>
          <a:p>
            <a:pPr lvl="1"/>
            <a:r>
              <a:rPr lang="en-GB" dirty="0" smtClean="0"/>
              <a:t>https://www.eugridpma.org/guidelines/IOTA/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Unique persistent subjects, </a:t>
            </a:r>
            <a:br>
              <a:rPr lang="en-GB" dirty="0" smtClean="0"/>
            </a:br>
            <a:r>
              <a:rPr lang="en-GB" dirty="0" smtClean="0"/>
              <a:t>but </a:t>
            </a:r>
            <a:r>
              <a:rPr lang="en-GB" b="1" dirty="0" smtClean="0"/>
              <a:t>naming can be a pseudonym or non-verified name</a:t>
            </a:r>
          </a:p>
          <a:p>
            <a:pPr lvl="1"/>
            <a:r>
              <a:rPr lang="en-GB" dirty="0" smtClean="0"/>
              <a:t>Targets federations: so home organisation is well known, verified and traceable, some traceability to the end-user</a:t>
            </a:r>
          </a:p>
          <a:p>
            <a:pPr lvl="1"/>
            <a:r>
              <a:rPr lang="en-GB" dirty="0" smtClean="0"/>
              <a:t>For human people and robots, not hosts or services</a:t>
            </a:r>
          </a:p>
          <a:p>
            <a:pPr lvl="1"/>
            <a:r>
              <a:rPr lang="en-GB" dirty="0" smtClean="0"/>
              <a:t>Distinct naming of entities (no ‘auto-upgrade’ to higher </a:t>
            </a:r>
            <a:r>
              <a:rPr lang="en-GB" dirty="0" err="1" smtClean="0"/>
              <a:t>LoA</a:t>
            </a:r>
            <a:r>
              <a:rPr lang="en-GB" dirty="0" smtClean="0"/>
              <a:t> unless the original </a:t>
            </a:r>
            <a:r>
              <a:rPr lang="en-GB" dirty="0" err="1" smtClean="0"/>
              <a:t>LoA</a:t>
            </a:r>
            <a:r>
              <a:rPr lang="en-GB" dirty="0" smtClean="0"/>
              <a:t> was already high)</a:t>
            </a:r>
          </a:p>
        </p:txBody>
      </p:sp>
      <p:sp>
        <p:nvSpPr>
          <p:cNvPr id="4" name="TextBox 1"/>
          <p:cNvSpPr txBox="1"/>
          <p:nvPr/>
        </p:nvSpPr>
        <p:spPr>
          <a:xfrm>
            <a:off x="952259" y="5530334"/>
            <a:ext cx="7239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s-E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9pPr>
          </a:lstStyle>
          <a:p>
            <a:r>
              <a:rPr lang="en-GB" sz="1800" i="1" dirty="0" smtClean="0"/>
              <a:t>IOTA is the new name for the Light-weight ID Vetting profile</a:t>
            </a:r>
            <a:endParaRPr lang="en-US" sz="1800" i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EUGridPMA Topics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GB" sz="1800" dirty="0" smtClean="0"/>
              <a:t>EUGridPMA (membership) status</a:t>
            </a:r>
          </a:p>
          <a:p>
            <a:pPr>
              <a:defRPr/>
            </a:pPr>
            <a:r>
              <a:rPr lang="en-GB" sz="1800" dirty="0"/>
              <a:t>Risk Assessment </a:t>
            </a:r>
            <a:r>
              <a:rPr lang="en-GB" sz="1800" dirty="0" smtClean="0"/>
              <a:t>Team</a:t>
            </a:r>
          </a:p>
          <a:p>
            <a:pPr>
              <a:defRPr/>
            </a:pPr>
            <a:r>
              <a:rPr lang="en-GB" sz="1800" dirty="0" smtClean="0"/>
              <a:t>IPv6 readiness and fetch-</a:t>
            </a:r>
            <a:r>
              <a:rPr lang="en-GB" sz="1800" dirty="0" err="1" smtClean="0"/>
              <a:t>crl</a:t>
            </a:r>
            <a:endParaRPr lang="en-GB" sz="1800" dirty="0"/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SHA-2 time line</a:t>
            </a:r>
          </a:p>
          <a:p>
            <a:pPr>
              <a:defRPr/>
            </a:pPr>
            <a:r>
              <a:rPr lang="en-GB" sz="1800" dirty="0" smtClean="0"/>
              <a:t>CA readiness for SHA-2 and 2048+ bit keys</a:t>
            </a:r>
          </a:p>
          <a:p>
            <a:pPr>
              <a:defRPr/>
            </a:pPr>
            <a:endParaRPr lang="en-GB" sz="1800" dirty="0" smtClean="0"/>
          </a:p>
          <a:p>
            <a:pPr>
              <a:defRPr/>
            </a:pPr>
            <a:r>
              <a:rPr lang="en-GB" sz="1800" dirty="0" smtClean="0"/>
              <a:t>OCSP support documents and guidelines</a:t>
            </a:r>
          </a:p>
          <a:p>
            <a:pPr>
              <a:defRPr/>
            </a:pPr>
            <a:r>
              <a:rPr lang="en-GB" sz="1800" dirty="0" smtClean="0"/>
              <a:t>GFD.125bis</a:t>
            </a:r>
          </a:p>
          <a:p>
            <a:pPr>
              <a:defRPr/>
            </a:pPr>
            <a:r>
              <a:rPr lang="en-GB" sz="1800" dirty="0" smtClean="0"/>
              <a:t>Private Key Protection Guidelines v1.2</a:t>
            </a:r>
          </a:p>
          <a:p>
            <a:pPr>
              <a:defRPr/>
            </a:pPr>
            <a:r>
              <a:rPr lang="en-GB" sz="1800" dirty="0" smtClean="0"/>
              <a:t>IGTF Test Suite</a:t>
            </a:r>
          </a:p>
          <a:p>
            <a:pPr>
              <a:defRPr/>
            </a:pPr>
            <a:r>
              <a:rPr lang="en-GB" sz="1800" dirty="0" smtClean="0"/>
              <a:t>On on-line CAs and FIPS 140-2 level3 HSMs</a:t>
            </a:r>
          </a:p>
          <a:p>
            <a:pPr>
              <a:defRPr/>
            </a:pPr>
            <a:r>
              <a:rPr lang="en-GB" sz="1800" dirty="0" smtClean="0"/>
              <a:t>IOTA AP and RP Questionnaire</a:t>
            </a:r>
          </a:p>
          <a:p>
            <a:pPr>
              <a:defRPr/>
            </a:pPr>
            <a:endParaRPr lang="en-GB" sz="1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Distribution would be through separate ‘bundle’</a:t>
            </a:r>
          </a:p>
          <a:p>
            <a:pPr lvl="1"/>
            <a:r>
              <a:rPr lang="en-GB" dirty="0"/>
              <a:t>Next to ‘classic’, ‘</a:t>
            </a:r>
            <a:r>
              <a:rPr lang="en-GB" dirty="0" err="1"/>
              <a:t>mics</a:t>
            </a:r>
            <a:r>
              <a:rPr lang="en-GB" dirty="0"/>
              <a:t>’, ‘</a:t>
            </a:r>
            <a:r>
              <a:rPr lang="en-GB" dirty="0" err="1"/>
              <a:t>slcs</a:t>
            </a:r>
            <a:r>
              <a:rPr lang="en-GB" dirty="0"/>
              <a:t>’, and ‘experimental’</a:t>
            </a:r>
          </a:p>
          <a:p>
            <a:pPr lvl="1"/>
            <a:r>
              <a:rPr lang="en-GB" dirty="0"/>
              <a:t>Note there never was an ‘all’ bundle for this very reason</a:t>
            </a:r>
          </a:p>
          <a:p>
            <a:pPr lvl="1"/>
            <a:r>
              <a:rPr lang="en-GB" dirty="0"/>
              <a:t>RPs will have to make an </a:t>
            </a:r>
            <a:r>
              <a:rPr lang="en-GB" i="1" dirty="0"/>
              <a:t>explicit choice</a:t>
            </a:r>
            <a:r>
              <a:rPr lang="en-GB" dirty="0"/>
              <a:t> to accept this</a:t>
            </a:r>
            <a:br>
              <a:rPr lang="en-GB" dirty="0"/>
            </a:br>
            <a:r>
              <a:rPr lang="en-US" dirty="0"/>
              <a:t>but unclear how to distinguish users on resources based on the incoming identity </a:t>
            </a:r>
            <a:r>
              <a:rPr lang="en-US" dirty="0" err="1"/>
              <a:t>LoA</a:t>
            </a:r>
            <a:r>
              <a:rPr lang="en-US" dirty="0"/>
              <a:t> level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Starts in 1.56 with an empty bundle</a:t>
            </a:r>
            <a:endParaRPr lang="en-GB" dirty="0"/>
          </a:p>
          <a:p>
            <a:r>
              <a:rPr lang="en-GB" dirty="0" smtClean="0"/>
              <a:t>Subject naming of IOTA must be </a:t>
            </a:r>
            <a:br>
              <a:rPr lang="en-GB" dirty="0" smtClean="0"/>
            </a:br>
            <a:r>
              <a:rPr lang="en-GB" dirty="0" smtClean="0"/>
              <a:t>different from your other CAs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932" y="5452314"/>
            <a:ext cx="90459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900" dirty="0" smtClean="0">
                <a:solidFill>
                  <a:srgbClr val="990000"/>
                </a:solidFill>
              </a:rPr>
              <a:t>More end-user explanations on Wednesday in ISGC Ops &amp; security track</a:t>
            </a:r>
            <a:endParaRPr lang="en-US" sz="19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271382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 </a:t>
            </a:r>
            <a:r>
              <a:rPr lang="en-GB" dirty="0" err="1" smtClean="0"/>
              <a:t>Byline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04709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 in 10 years from now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Attributes </a:t>
            </a:r>
            <a:r>
              <a:rPr lang="en-US" dirty="0"/>
              <a:t>and authorization </a:t>
            </a:r>
            <a:r>
              <a:rPr lang="en-US" dirty="0" smtClean="0"/>
              <a:t>becoming more important</a:t>
            </a:r>
          </a:p>
          <a:p>
            <a:r>
              <a:rPr lang="en-US" dirty="0" smtClean="0"/>
              <a:t>mere identity authentication </a:t>
            </a:r>
            <a:r>
              <a:rPr lang="en-US" dirty="0"/>
              <a:t>is likely to become commonplace in the years to </a:t>
            </a:r>
            <a:r>
              <a:rPr lang="en-US" dirty="0" smtClean="0"/>
              <a:t>come (academic federations, commercial ID providers, etc.)</a:t>
            </a:r>
          </a:p>
          <a:p>
            <a:r>
              <a:rPr lang="en-GB" dirty="0" smtClean="0"/>
              <a:t>But authorization, (community) assured attributes, and attribute composition are unsolved for research: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</a:t>
            </a:r>
            <a:r>
              <a:rPr lang="en-US" dirty="0"/>
              <a:t>IGTF </a:t>
            </a:r>
            <a:r>
              <a:rPr lang="en-US" dirty="0" smtClean="0"/>
              <a:t>can reposition </a:t>
            </a:r>
            <a:r>
              <a:rPr lang="en-US" dirty="0"/>
              <a:t>itself to address these </a:t>
            </a:r>
            <a:r>
              <a:rPr lang="en-US" dirty="0" smtClean="0"/>
              <a:t>new challenges</a:t>
            </a:r>
          </a:p>
          <a:p>
            <a:r>
              <a:rPr lang="en-US" dirty="0" smtClean="0"/>
              <a:t>anyway consolidation </a:t>
            </a:r>
            <a:r>
              <a:rPr lang="en-US" dirty="0"/>
              <a:t>of </a:t>
            </a:r>
            <a:r>
              <a:rPr lang="en-US" dirty="0" smtClean="0"/>
              <a:t>federations </a:t>
            </a:r>
            <a:r>
              <a:rPr lang="en-US" dirty="0"/>
              <a:t>in the research </a:t>
            </a:r>
            <a:r>
              <a:rPr lang="en-US" dirty="0" smtClean="0"/>
              <a:t>and academic </a:t>
            </a:r>
            <a:r>
              <a:rPr lang="en-US" dirty="0"/>
              <a:t>space means that there need be less emphasis on the classical </a:t>
            </a:r>
            <a:r>
              <a:rPr lang="en-US" dirty="0" smtClean="0"/>
              <a:t>CA 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461704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Already ongoing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AA Operations Guideline</a:t>
            </a:r>
          </a:p>
          <a:p>
            <a:endParaRPr lang="en-GB" dirty="0" smtClean="0"/>
          </a:p>
          <a:p>
            <a:r>
              <a:rPr lang="en-GB" dirty="0" smtClean="0"/>
              <a:t>Guideline on Trusted Credential Stores</a:t>
            </a:r>
          </a:p>
          <a:p>
            <a:endParaRPr lang="en-GB" dirty="0" smtClean="0"/>
          </a:p>
          <a:p>
            <a:r>
              <a:rPr lang="en-GB" dirty="0" smtClean="0"/>
              <a:t>IOTA as a basis for community-provided assurance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152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990000"/>
                </a:solidFill>
              </a:rPr>
              <a:t>Proposal</a:t>
            </a:r>
          </a:p>
          <a:p>
            <a:r>
              <a:rPr lang="en-US" dirty="0" smtClean="0"/>
              <a:t>IGTF </a:t>
            </a:r>
            <a:r>
              <a:rPr lang="en-US" dirty="0"/>
              <a:t>be no longer considered an acronym, but be treated </a:t>
            </a:r>
            <a:r>
              <a:rPr lang="en-US" dirty="0" smtClean="0"/>
              <a:t>as a </a:t>
            </a:r>
            <a:r>
              <a:rPr lang="en-US" dirty="0"/>
              <a:t>word where we can associate it with a more appropriate byline. </a:t>
            </a:r>
          </a:p>
          <a:p>
            <a:r>
              <a:rPr lang="en-US" dirty="0"/>
              <a:t>Based on an extensive discussion by those present, it was concluded that </a:t>
            </a:r>
            <a:r>
              <a:rPr lang="en-US" dirty="0" smtClean="0"/>
              <a:t>a proposal </a:t>
            </a:r>
            <a:r>
              <a:rPr lang="en-US" dirty="0"/>
              <a:t>be circulated to the other PMAs with a new 'byline':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Beyond the current framing: </a:t>
            </a:r>
            <a:br>
              <a:rPr lang="en-GB" dirty="0" smtClean="0"/>
            </a:br>
            <a:r>
              <a:rPr lang="en-GB" dirty="0" smtClean="0"/>
              <a:t>IGTF as a brand, not an acronym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076" y="4264320"/>
            <a:ext cx="8225329" cy="892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99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990000"/>
                </a:solidFill>
                <a:latin typeface="+mj-lt"/>
              </a:rPr>
              <a:t>IGTF: Interoperable Global Trust Federation</a:t>
            </a:r>
            <a:br>
              <a:rPr lang="en-US" sz="2800" b="1" dirty="0">
                <a:solidFill>
                  <a:srgbClr val="990000"/>
                </a:solidFill>
                <a:latin typeface="+mj-lt"/>
              </a:rPr>
            </a:br>
            <a:r>
              <a:rPr lang="en-US" sz="2400" i="1" dirty="0">
                <a:solidFill>
                  <a:srgbClr val="990000"/>
                </a:solidFill>
                <a:latin typeface="+mj-lt"/>
              </a:rPr>
              <a:t>supporting distributed IT infrastructures for </a:t>
            </a:r>
            <a:r>
              <a:rPr lang="en-US" sz="2400" i="1" dirty="0" smtClean="0">
                <a:solidFill>
                  <a:srgbClr val="990000"/>
                </a:solidFill>
                <a:latin typeface="+mj-lt"/>
              </a:rPr>
              <a:t>research</a:t>
            </a:r>
            <a:endParaRPr lang="en-US" sz="2800" i="1" dirty="0">
              <a:solidFill>
                <a:srgbClr val="990000"/>
              </a:solidFill>
              <a:latin typeface="+mj-lt"/>
            </a:endParaRPr>
          </a:p>
        </p:txBody>
      </p:sp>
      <p:pic>
        <p:nvPicPr>
          <p:cNvPr id="46082" name="Picture 2" descr="H:\Home\davidg\EUGridPMA\IGTF\IGTF-logos\IGTF_logo_noacro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925" y="5283877"/>
            <a:ext cx="2674938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64147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If you concur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Revise IGTF logo and its use on website and docs</a:t>
            </a:r>
            <a:endParaRPr lang="en-GB" dirty="0"/>
          </a:p>
          <a:p>
            <a:r>
              <a:rPr lang="en-GB" dirty="0" smtClean="0"/>
              <a:t>Revise the IGTF web site – already scheduled</a:t>
            </a:r>
            <a:endParaRPr lang="en-US" dirty="0" smtClean="0"/>
          </a:p>
          <a:p>
            <a:endParaRPr lang="en-GB" dirty="0"/>
          </a:p>
          <a:p>
            <a:r>
              <a:rPr lang="en-US" dirty="0"/>
              <a:t>E</a:t>
            </a:r>
            <a:r>
              <a:rPr lang="en-US" dirty="0" smtClean="0"/>
              <a:t>ncourage </a:t>
            </a:r>
            <a:r>
              <a:rPr lang="en-US" dirty="0"/>
              <a:t>wider participation </a:t>
            </a:r>
            <a:r>
              <a:rPr lang="en-US" dirty="0" smtClean="0"/>
              <a:t>in the </a:t>
            </a:r>
            <a:r>
              <a:rPr lang="en-US" dirty="0"/>
              <a:t>IGTF, in particular by relying parties and infrastructures, with </a:t>
            </a:r>
            <a:r>
              <a:rPr lang="en-US" dirty="0" smtClean="0"/>
              <a:t>an emphasis </a:t>
            </a:r>
            <a:r>
              <a:rPr lang="en-US" dirty="0"/>
              <a:t>on those having operational (security) aspects and/or </a:t>
            </a:r>
            <a:r>
              <a:rPr lang="en-US" dirty="0" smtClean="0"/>
              <a:t>representing relying </a:t>
            </a:r>
            <a:r>
              <a:rPr lang="en-US" dirty="0"/>
              <a:t>user </a:t>
            </a:r>
            <a:r>
              <a:rPr lang="en-US" dirty="0" smtClean="0"/>
              <a:t>communities</a:t>
            </a:r>
            <a:endParaRPr lang="en-US" dirty="0"/>
          </a:p>
          <a:p>
            <a:pPr lvl="1"/>
            <a:r>
              <a:rPr lang="en-US" dirty="0"/>
              <a:t>role to play for 'catch-all' cases as </a:t>
            </a:r>
            <a:r>
              <a:rPr lang="en-US" dirty="0" smtClean="0"/>
              <a:t>well? – many of </a:t>
            </a:r>
            <a:r>
              <a:rPr lang="en-US" dirty="0"/>
              <a:t>the current </a:t>
            </a:r>
            <a:r>
              <a:rPr lang="en-US" dirty="0" err="1"/>
              <a:t>organisations</a:t>
            </a:r>
            <a:r>
              <a:rPr lang="en-US" dirty="0"/>
              <a:t> and authorities also work </a:t>
            </a:r>
            <a:r>
              <a:rPr lang="en-US" dirty="0" smtClean="0"/>
              <a:t>'bottom-up’ serving limited numbers of </a:t>
            </a:r>
            <a:r>
              <a:rPr lang="en-US" dirty="0"/>
              <a:t>researchers </a:t>
            </a:r>
            <a:r>
              <a:rPr lang="en-US" dirty="0" smtClean="0"/>
              <a:t>across </a:t>
            </a:r>
            <a:r>
              <a:rPr lang="en-US" dirty="0"/>
              <a:t>a large number of institutions (with a few people each</a:t>
            </a:r>
            <a:r>
              <a:rPr lang="en-US" dirty="0" smtClean="0"/>
              <a:t>) – </a:t>
            </a:r>
            <a:br>
              <a:rPr lang="en-US" dirty="0" smtClean="0"/>
            </a:br>
            <a:r>
              <a:rPr lang="en-US" dirty="0" smtClean="0"/>
              <a:t>this is not  traditional use case for </a:t>
            </a:r>
            <a:r>
              <a:rPr lang="en-US" dirty="0" err="1" smtClean="0"/>
              <a:t>Refederations</a:t>
            </a:r>
            <a:r>
              <a:rPr lang="en-US" dirty="0" smtClean="0"/>
              <a:t> … but it </a:t>
            </a:r>
            <a:r>
              <a:rPr lang="en-US" i="1" dirty="0" smtClean="0"/>
              <a:t>is </a:t>
            </a:r>
            <a:r>
              <a:rPr lang="en-US" dirty="0" smtClean="0"/>
              <a:t>for commercial </a:t>
            </a:r>
            <a:r>
              <a:rPr lang="en-US" dirty="0" err="1" smtClean="0"/>
              <a:t>IdPs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03471011"/>
      </p:ext>
    </p:ext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IGTF Web 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530" y="821248"/>
            <a:ext cx="8040688" cy="516890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Ongoing, some changes already done. Proposed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public-facing </a:t>
            </a:r>
            <a:r>
              <a:rPr lang="en-US" dirty="0">
                <a:solidFill>
                  <a:srgbClr val="990000"/>
                </a:solidFill>
              </a:rPr>
              <a:t>(RP, general public) function should be separated from </a:t>
            </a:r>
            <a:r>
              <a:rPr lang="en-US" dirty="0" smtClean="0">
                <a:solidFill>
                  <a:srgbClr val="990000"/>
                </a:solidFill>
              </a:rPr>
              <a:t>any internal </a:t>
            </a:r>
            <a:r>
              <a:rPr lang="en-US" dirty="0">
                <a:solidFill>
                  <a:srgbClr val="990000"/>
                </a:solidFill>
              </a:rPr>
              <a:t>use</a:t>
            </a:r>
          </a:p>
          <a:p>
            <a:pPr lvl="1"/>
            <a:r>
              <a:rPr lang="en-US" dirty="0" smtClean="0"/>
              <a:t>primary </a:t>
            </a:r>
            <a:r>
              <a:rPr lang="en-US" dirty="0"/>
              <a:t>audience is RPs and 'general' public</a:t>
            </a:r>
          </a:p>
          <a:p>
            <a:pPr lvl="1"/>
            <a:r>
              <a:rPr lang="en-US" dirty="0" smtClean="0"/>
              <a:t>it </a:t>
            </a:r>
            <a:r>
              <a:rPr lang="en-US" dirty="0"/>
              <a:t>should include a section for 'our own' integral IGTF use </a:t>
            </a:r>
            <a:r>
              <a:rPr lang="en-US" dirty="0" smtClean="0"/>
              <a:t>with links</a:t>
            </a:r>
            <a:r>
              <a:rPr lang="en-US" dirty="0"/>
              <a:t>, agenda, &amp;</a:t>
            </a:r>
            <a:r>
              <a:rPr lang="en-US" dirty="0" smtClean="0"/>
              <a:t>c</a:t>
            </a:r>
          </a:p>
          <a:p>
            <a:r>
              <a:rPr lang="en-US" dirty="0" smtClean="0">
                <a:solidFill>
                  <a:srgbClr val="990000"/>
                </a:solidFill>
              </a:rPr>
              <a:t>add </a:t>
            </a:r>
            <a:r>
              <a:rPr lang="en-US" dirty="0">
                <a:solidFill>
                  <a:srgbClr val="990000"/>
                </a:solidFill>
              </a:rPr>
              <a:t>an introduction for 'humans' </a:t>
            </a:r>
          </a:p>
          <a:p>
            <a:pPr lvl="1"/>
            <a:r>
              <a:rPr lang="en-US" dirty="0" smtClean="0"/>
              <a:t>links </a:t>
            </a:r>
            <a:r>
              <a:rPr lang="en-US" dirty="0"/>
              <a:t>to interviews and (</a:t>
            </a:r>
            <a:r>
              <a:rPr lang="en-US" dirty="0" err="1"/>
              <a:t>iSGTW</a:t>
            </a:r>
            <a:r>
              <a:rPr lang="en-US" dirty="0"/>
              <a:t>-like) articles about </a:t>
            </a:r>
            <a:r>
              <a:rPr lang="en-US" dirty="0" smtClean="0"/>
              <a:t>IGTF</a:t>
            </a:r>
            <a:br>
              <a:rPr lang="en-US" dirty="0" smtClean="0"/>
            </a:br>
            <a:r>
              <a:rPr lang="en-US" i="1" dirty="0" smtClean="0">
                <a:solidFill>
                  <a:srgbClr val="990000"/>
                </a:solidFill>
              </a:rPr>
              <a:t>everyone to send these to &lt;webmaster@igtf.net&gt;</a:t>
            </a:r>
            <a:endParaRPr lang="en-US" i="1" dirty="0">
              <a:solidFill>
                <a:srgbClr val="990000"/>
              </a:solidFill>
            </a:endParaRPr>
          </a:p>
          <a:p>
            <a:pPr lvl="1"/>
            <a:r>
              <a:rPr lang="en-US" dirty="0" smtClean="0"/>
              <a:t>add </a:t>
            </a:r>
            <a:r>
              <a:rPr lang="en-US" dirty="0"/>
              <a:t>a 'news' box with current information (to change monthly or so). </a:t>
            </a:r>
            <a:endParaRPr lang="en-US" dirty="0" smtClean="0"/>
          </a:p>
          <a:p>
            <a:r>
              <a:rPr lang="en-US" dirty="0" smtClean="0">
                <a:solidFill>
                  <a:srgbClr val="990000"/>
                </a:solidFill>
              </a:rPr>
              <a:t>Make </a:t>
            </a:r>
            <a:r>
              <a:rPr lang="en-US" dirty="0">
                <a:solidFill>
                  <a:srgbClr val="990000"/>
                </a:solidFill>
              </a:rPr>
              <a:t>map more </a:t>
            </a:r>
            <a:r>
              <a:rPr lang="en-US" dirty="0" smtClean="0">
                <a:solidFill>
                  <a:srgbClr val="990000"/>
                </a:solidFill>
              </a:rPr>
              <a:t>prominent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mini-map should link to a PMA page with a click-able map or </a:t>
            </a:r>
            <a:r>
              <a:rPr lang="en-US" dirty="0" smtClean="0"/>
              <a:t>membership list</a:t>
            </a:r>
            <a:endParaRPr lang="en-US" dirty="0"/>
          </a:p>
          <a:p>
            <a:pPr lvl="1"/>
            <a:r>
              <a:rPr lang="en-US" dirty="0" smtClean="0"/>
              <a:t>encourage </a:t>
            </a:r>
            <a:r>
              <a:rPr lang="en-US" dirty="0"/>
              <a:t>TAGPMA and </a:t>
            </a:r>
            <a:r>
              <a:rPr lang="en-US" dirty="0" err="1"/>
              <a:t>APGridPMA</a:t>
            </a:r>
            <a:r>
              <a:rPr lang="en-US" dirty="0"/>
              <a:t> to maintain a list of their meeting that </a:t>
            </a:r>
            <a:r>
              <a:rPr lang="en-US" dirty="0" smtClean="0"/>
              <a:t>can </a:t>
            </a:r>
            <a:r>
              <a:rPr lang="en-US" dirty="0"/>
              <a:t>be linked to </a:t>
            </a:r>
          </a:p>
        </p:txBody>
      </p:sp>
    </p:spTree>
    <p:extLst>
      <p:ext uri="{BB962C8B-B14F-4D97-AF65-F5344CB8AC3E}">
        <p14:creationId xmlns:p14="http://schemas.microsoft.com/office/powerpoint/2010/main" val="3364472569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Upcoming meetings</a:t>
            </a:r>
            <a:endParaRPr lang="en-GB" dirty="0"/>
          </a:p>
        </p:txBody>
      </p:sp>
      <p:sp>
        <p:nvSpPr>
          <p:cNvPr id="34819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EUGridPMA Agenda</a:t>
            </a:r>
          </a:p>
        </p:txBody>
      </p:sp>
      <p:sp>
        <p:nvSpPr>
          <p:cNvPr id="35843" name="Content Placeholder 4"/>
          <p:cNvSpPr>
            <a:spLocks noGrp="1"/>
          </p:cNvSpPr>
          <p:nvPr>
            <p:ph idx="1"/>
          </p:nvPr>
        </p:nvSpPr>
        <p:spPr>
          <a:xfrm>
            <a:off x="838200" y="1484313"/>
            <a:ext cx="8040688" cy="4586287"/>
          </a:xfrm>
        </p:spPr>
        <p:txBody>
          <a:bodyPr/>
          <a:lstStyle/>
          <a:p>
            <a:r>
              <a:rPr lang="en-GB" sz="2200" b="1" dirty="0" smtClean="0"/>
              <a:t>31</a:t>
            </a:r>
            <a:r>
              <a:rPr lang="en-GB" sz="2200" b="1" baseline="30000" dirty="0" smtClean="0"/>
              <a:t>th</a:t>
            </a:r>
            <a:r>
              <a:rPr lang="en-GB" sz="2200" b="1" dirty="0" smtClean="0"/>
              <a:t> PMA meeting</a:t>
            </a:r>
            <a:br>
              <a:rPr lang="en-GB" sz="2200" b="1" dirty="0" smtClean="0"/>
            </a:br>
            <a:r>
              <a:rPr lang="en-GB" sz="2200" b="1" dirty="0" smtClean="0"/>
              <a:t>Tartu, EE, 14-15 May 2014</a:t>
            </a:r>
          </a:p>
          <a:p>
            <a:endParaRPr lang="en-GB" sz="2200" b="1" i="1" dirty="0" smtClean="0"/>
          </a:p>
          <a:p>
            <a:r>
              <a:rPr lang="en-GB" sz="2200" b="1" i="1" dirty="0" smtClean="0"/>
              <a:t>TNC2014: 19-23 May 2014, Dublin, IE</a:t>
            </a:r>
          </a:p>
          <a:p>
            <a:endParaRPr lang="en-GB" sz="2200" b="1" i="1" dirty="0" smtClean="0"/>
          </a:p>
          <a:p>
            <a:r>
              <a:rPr lang="en-GB" sz="2200" b="1" dirty="0" smtClean="0"/>
              <a:t>32</a:t>
            </a:r>
            <a:r>
              <a:rPr lang="en-GB" sz="2200" b="1" baseline="30000" dirty="0" smtClean="0"/>
              <a:t>nd</a:t>
            </a:r>
            <a:r>
              <a:rPr lang="en-GB" sz="2200" b="1" dirty="0" smtClean="0"/>
              <a:t> PMA meeting</a:t>
            </a:r>
            <a:br>
              <a:rPr lang="en-GB" sz="2200" b="1" dirty="0" smtClean="0"/>
            </a:br>
            <a:r>
              <a:rPr lang="en-GB" sz="2200" b="1" dirty="0" smtClean="0"/>
              <a:t>8-10 September 2014 (location </a:t>
            </a:r>
            <a:r>
              <a:rPr lang="en-GB" sz="2200" b="1" dirty="0" err="1" smtClean="0"/>
              <a:t>tbd</a:t>
            </a:r>
            <a:r>
              <a:rPr lang="en-GB" sz="2200" b="1" dirty="0" smtClean="0"/>
              <a:t>)</a:t>
            </a:r>
          </a:p>
          <a:p>
            <a:endParaRPr lang="en-GB" sz="2200" b="1" dirty="0"/>
          </a:p>
          <a:p>
            <a:r>
              <a:rPr lang="en-GB" sz="2200" b="1" dirty="0" smtClean="0"/>
              <a:t>33</a:t>
            </a:r>
            <a:r>
              <a:rPr lang="en-GB" sz="2200" b="1" baseline="30000" dirty="0" smtClean="0"/>
              <a:t>rd</a:t>
            </a:r>
            <a:r>
              <a:rPr lang="en-GB" sz="2200" b="1" dirty="0" smtClean="0"/>
              <a:t> PMA meeting</a:t>
            </a:r>
            <a:br>
              <a:rPr lang="en-GB" sz="2200" b="1" dirty="0" smtClean="0"/>
            </a:br>
            <a:r>
              <a:rPr lang="en-GB" sz="2200" b="1" dirty="0" smtClean="0"/>
              <a:t>12-14 January 2015, Berlin, DE (offered by DFN)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400" smtClean="0"/>
              <a:t>Geographical coverage of the EUGridPMA</a:t>
            </a:r>
          </a:p>
        </p:txBody>
      </p:sp>
      <p:sp>
        <p:nvSpPr>
          <p:cNvPr id="18435" name="Rectangle 5"/>
          <p:cNvSpPr>
            <a:spLocks noChangeArrowheads="1"/>
          </p:cNvSpPr>
          <p:nvPr/>
        </p:nvSpPr>
        <p:spPr bwMode="auto">
          <a:xfrm>
            <a:off x="412750" y="987425"/>
            <a:ext cx="8424863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dirty="0">
                <a:solidFill>
                  <a:srgbClr val="008000"/>
                </a:solidFill>
                <a:latin typeface="Lucida Sans" pitchFamily="34" charset="0"/>
              </a:rPr>
              <a:t>25 of 27 EU member states (all except LU, MT)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</a:pP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+	AM, CH, DZ, EG, HR, IL, IR, IS, </a:t>
            </a:r>
            <a:r>
              <a:rPr lang="en-US" sz="1800" strike="sngStrike" dirty="0">
                <a:solidFill>
                  <a:srgbClr val="008000"/>
                </a:solidFill>
                <a:latin typeface="Lucida Sans" pitchFamily="34" charset="0"/>
              </a:rPr>
              <a:t>JO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, MA, MD, ME, MK, NO, PK, RO, </a:t>
            </a:r>
            <a:br>
              <a:rPr lang="en-US" sz="1800" dirty="0">
                <a:solidFill>
                  <a:srgbClr val="008000"/>
                </a:solidFill>
                <a:latin typeface="Lucida Sans" pitchFamily="34" charset="0"/>
              </a:rPr>
            </a:b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	RS, RU, SY, TR, UA, CERN (</a:t>
            </a:r>
            <a:r>
              <a:rPr lang="en-US" sz="1800" dirty="0" err="1">
                <a:solidFill>
                  <a:srgbClr val="008000"/>
                </a:solidFill>
                <a:latin typeface="Lucida Sans" pitchFamily="34" charset="0"/>
              </a:rPr>
              <a:t>int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), </a:t>
            </a:r>
            <a:r>
              <a:rPr lang="en-US" sz="1800" dirty="0" err="1">
                <a:solidFill>
                  <a:srgbClr val="008000"/>
                </a:solidFill>
                <a:latin typeface="Lucida Sans" pitchFamily="34" charset="0"/>
              </a:rPr>
              <a:t>DoEGrids</a:t>
            </a:r>
            <a:r>
              <a:rPr lang="en-US" sz="1800" dirty="0">
                <a:solidFill>
                  <a:srgbClr val="008000"/>
                </a:solidFill>
                <a:latin typeface="Lucida Sans" pitchFamily="34" charset="0"/>
              </a:rPr>
              <a:t>(US)* + TCS (EU)</a:t>
            </a:r>
            <a:endParaRPr lang="en-US" sz="1800" dirty="0">
              <a:solidFill>
                <a:srgbClr val="000066"/>
              </a:solidFill>
              <a:latin typeface="Lucida Sans" pitchFamily="34" charset="0"/>
            </a:endParaRPr>
          </a:p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</a:pPr>
            <a:endParaRPr lang="en-US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5773738" y="5864225"/>
            <a:ext cx="32131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Font typeface="Symbol" pitchFamily="18" charset="2"/>
              <a:buNone/>
              <a:defRPr/>
            </a:pPr>
            <a:r>
              <a:rPr lang="en-US" dirty="0">
                <a:solidFill>
                  <a:srgbClr val="000066"/>
                </a:solidFill>
                <a:latin typeface="Lucida Sans" pitchFamily="34" charset="0"/>
              </a:rPr>
              <a:t>Pending or in progress</a:t>
            </a:r>
          </a:p>
          <a:p>
            <a:pPr marL="342900" indent="-342900" algn="l">
              <a:spcBef>
                <a:spcPct val="20000"/>
              </a:spcBef>
              <a:buFont typeface="Symbol" pitchFamily="18" charset="2"/>
              <a:buChar char="·"/>
              <a:defRPr/>
            </a:pPr>
            <a:r>
              <a:rPr lang="en-US" sz="1600" dirty="0">
                <a:solidFill>
                  <a:srgbClr val="000066"/>
                </a:solidFill>
                <a:latin typeface="Lucida Sans" pitchFamily="34" charset="0"/>
              </a:rPr>
              <a:t>ZA, </a:t>
            </a:r>
            <a:r>
              <a:rPr lang="en-US" sz="1600" strike="sngStrike" dirty="0">
                <a:solidFill>
                  <a:srgbClr val="000066"/>
                </a:solidFill>
                <a:latin typeface="Lucida Sans" pitchFamily="34" charset="0"/>
              </a:rPr>
              <a:t>SN</a:t>
            </a:r>
            <a:r>
              <a:rPr lang="en-US" sz="1600" dirty="0">
                <a:solidFill>
                  <a:srgbClr val="000066"/>
                </a:solidFill>
                <a:latin typeface="Lucida Sans" pitchFamily="34" charset="0"/>
              </a:rPr>
              <a:t>, TN, </a:t>
            </a:r>
            <a:r>
              <a:rPr lang="en-US" sz="1600" dirty="0" smtClean="0">
                <a:solidFill>
                  <a:srgbClr val="000066"/>
                </a:solidFill>
                <a:latin typeface="Lucida Sans" pitchFamily="34" charset="0"/>
              </a:rPr>
              <a:t>AE, GE</a:t>
            </a:r>
            <a:endParaRPr lang="en-US" sz="1600" dirty="0">
              <a:solidFill>
                <a:srgbClr val="000066"/>
              </a:solidFill>
              <a:latin typeface="Lucida Sans" pitchFamily="34" charset="0"/>
            </a:endParaRPr>
          </a:p>
        </p:txBody>
      </p:sp>
      <p:sp>
        <p:nvSpPr>
          <p:cNvPr id="18438" name="Oval 1"/>
          <p:cNvSpPr>
            <a:spLocks noChangeArrowheads="1"/>
          </p:cNvSpPr>
          <p:nvPr/>
        </p:nvSpPr>
        <p:spPr bwMode="auto">
          <a:xfrm>
            <a:off x="344488" y="2474913"/>
            <a:ext cx="869950" cy="504825"/>
          </a:xfrm>
          <a:prstGeom prst="ellipse">
            <a:avLst/>
          </a:prstGeom>
          <a:noFill/>
          <a:ln w="12700" algn="ctr">
            <a:solidFill>
              <a:srgbClr val="99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pic>
        <p:nvPicPr>
          <p:cNvPr id="18439" name="Picture 7" descr="H:\Home\davidg\EUGridPMA\Presentations\images\map-pma-emea-afr-gi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86" y="1914524"/>
            <a:ext cx="7888328" cy="497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Membership and other changes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148638" cy="5168900"/>
          </a:xfrm>
        </p:spPr>
        <p:txBody>
          <a:bodyPr/>
          <a:lstStyle/>
          <a:p>
            <a:r>
              <a:rPr lang="en-GB" dirty="0" smtClean="0"/>
              <a:t>Responsiveness challenges for some members</a:t>
            </a:r>
          </a:p>
          <a:p>
            <a:pPr lvl="1"/>
            <a:r>
              <a:rPr lang="en-GB" sz="1800" dirty="0" smtClean="0"/>
              <a:t>JUNET CA – suspended</a:t>
            </a:r>
          </a:p>
          <a:p>
            <a:pPr lvl="1"/>
            <a:r>
              <a:rPr lang="en-GB" sz="1800" dirty="0" smtClean="0"/>
              <a:t>HIAST CA – keeps running! (albeit with some connectivity issues)</a:t>
            </a:r>
          </a:p>
          <a:p>
            <a:pPr lvl="1"/>
            <a:endParaRPr lang="en-GB" sz="1800" dirty="0" smtClean="0"/>
          </a:p>
          <a:p>
            <a:r>
              <a:rPr lang="en-GB" dirty="0" smtClean="0"/>
              <a:t>CA reduction</a:t>
            </a:r>
          </a:p>
          <a:p>
            <a:pPr lvl="1"/>
            <a:r>
              <a:rPr lang="en-GB" sz="1800" dirty="0" smtClean="0"/>
              <a:t>More countries moved to TCS: IUCC IL, IE, …</a:t>
            </a:r>
          </a:p>
          <a:p>
            <a:pPr lvl="1"/>
            <a:r>
              <a:rPr lang="en-GB" sz="1800" dirty="0" err="1" smtClean="0"/>
              <a:t>DoEGrids</a:t>
            </a:r>
            <a:r>
              <a:rPr lang="en-GB" sz="1800" dirty="0"/>
              <a:t> </a:t>
            </a:r>
            <a:r>
              <a:rPr lang="en-GB" sz="1800" dirty="0" smtClean="0"/>
              <a:t>&amp; </a:t>
            </a:r>
            <a:r>
              <a:rPr lang="en-GB" sz="1800" dirty="0" err="1" smtClean="0"/>
              <a:t>Esnet</a:t>
            </a:r>
            <a:r>
              <a:rPr lang="en-GB" sz="1800" dirty="0" smtClean="0"/>
              <a:t> decommissioned (as of 1.56 release)</a:t>
            </a:r>
          </a:p>
          <a:p>
            <a:pPr lvl="1"/>
            <a:r>
              <a:rPr lang="en-GB" sz="1800" dirty="0" smtClean="0"/>
              <a:t>TCS tender ongoing, target start of overlap period summer 2014</a:t>
            </a:r>
          </a:p>
          <a:p>
            <a:pPr lvl="1"/>
            <a:r>
              <a:rPr lang="en-GB" sz="1800" dirty="0" smtClean="0"/>
              <a:t>New CA in Georgia (</a:t>
            </a:r>
            <a:r>
              <a:rPr lang="en-GB" sz="1800" dirty="0" err="1" smtClean="0"/>
              <a:t>Tblisi</a:t>
            </a:r>
            <a:r>
              <a:rPr lang="en-GB" sz="1800" dirty="0" smtClean="0"/>
              <a:t>), potentially a lot from </a:t>
            </a:r>
            <a:r>
              <a:rPr lang="en-GB" sz="1800" dirty="0" err="1" smtClean="0"/>
              <a:t>Ubuntunet</a:t>
            </a:r>
            <a:endParaRPr lang="en-GB" sz="1800" dirty="0" smtClean="0"/>
          </a:p>
          <a:p>
            <a:pPr lvl="1"/>
            <a:endParaRPr lang="en-GB" sz="1800" dirty="0"/>
          </a:p>
          <a:p>
            <a:r>
              <a:rPr lang="en-GB" sz="2200" dirty="0" smtClean="0"/>
              <a:t>Self-audit review</a:t>
            </a:r>
          </a:p>
          <a:p>
            <a:pPr lvl="1"/>
            <a:r>
              <a:rPr lang="en-GB" sz="1800" dirty="0" err="1" smtClean="0"/>
              <a:t>Kaspars</a:t>
            </a:r>
            <a:r>
              <a:rPr lang="en-GB" sz="1800" dirty="0" smtClean="0"/>
              <a:t> </a:t>
            </a:r>
            <a:r>
              <a:rPr lang="en-GB" sz="1800" dirty="0" err="1" smtClean="0"/>
              <a:t>Krampis</a:t>
            </a:r>
            <a:r>
              <a:rPr lang="en-GB" sz="1800" dirty="0" smtClean="0"/>
              <a:t> as dedicated review process coordinator</a:t>
            </a:r>
          </a:p>
          <a:p>
            <a:pPr lvl="1"/>
            <a:r>
              <a:rPr lang="en-GB" sz="1800" dirty="0" smtClean="0"/>
              <a:t>Self-audits progressing on schedule for most CAs</a:t>
            </a:r>
          </a:p>
          <a:p>
            <a:pPr lvl="1"/>
            <a:r>
              <a:rPr lang="en-GB" sz="1800" dirty="0" smtClean="0"/>
              <a:t>biggest challenge in getting peer reviewers to actually review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err="1" smtClean="0"/>
              <a:t>Ongoing</a:t>
            </a:r>
            <a:r>
              <a:rPr lang="en-GB" dirty="0" smtClean="0"/>
              <a:t> work items</a:t>
            </a:r>
            <a:endParaRPr lang="en-GB" dirty="0"/>
          </a:p>
        </p:txBody>
      </p:sp>
      <p:sp>
        <p:nvSpPr>
          <p:cNvPr id="245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SHA-2</a:t>
            </a:r>
          </a:p>
          <a:p>
            <a:r>
              <a:rPr lang="en-GB" dirty="0" smtClean="0"/>
              <a:t>Guideline document revision</a:t>
            </a:r>
          </a:p>
          <a:p>
            <a:r>
              <a:rPr lang="en-GB" dirty="0" smtClean="0"/>
              <a:t>IPv6, RAT</a:t>
            </a:r>
          </a:p>
          <a:p>
            <a:r>
              <a:rPr lang="en-GB" dirty="0" smtClean="0"/>
              <a:t>IGTF – 10 years from now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 </a:t>
            </a:r>
            <a:r>
              <a:rPr lang="en-GB" dirty="0" err="1" smtClean="0"/>
              <a:t>challange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8" y="1295400"/>
            <a:ext cx="8583920" cy="5168900"/>
          </a:xfrm>
        </p:spPr>
        <p:txBody>
          <a:bodyPr/>
          <a:lstStyle/>
          <a:p>
            <a:r>
              <a:rPr lang="en-GB" dirty="0" smtClean="0"/>
              <a:t>Ursula </a:t>
            </a:r>
            <a:r>
              <a:rPr lang="en-GB" dirty="0" err="1" smtClean="0"/>
              <a:t>Epting</a:t>
            </a:r>
            <a:r>
              <a:rPr lang="en-GB" dirty="0" smtClean="0"/>
              <a:t> to conduct early June against all CAs</a:t>
            </a:r>
          </a:p>
          <a:p>
            <a:r>
              <a:rPr lang="en-GB" dirty="0" smtClean="0"/>
              <a:t>Timeline </a:t>
            </a:r>
            <a:r>
              <a:rPr lang="en-US" i="1" dirty="0" smtClean="0"/>
              <a:t>taking into account time zones</a:t>
            </a:r>
            <a:endParaRPr lang="en-GB" i="1" dirty="0" smtClean="0"/>
          </a:p>
          <a:p>
            <a:pPr marL="457200" lvl="1" indent="0">
              <a:buNone/>
            </a:pPr>
            <a:r>
              <a:rPr lang="de-DE" dirty="0" smtClean="0">
                <a:latin typeface="" pitchFamily="18"/>
              </a:rPr>
              <a:t>4th June, </a:t>
            </a:r>
            <a:r>
              <a:rPr lang="de-DE" dirty="0" err="1" smtClean="0">
                <a:latin typeface="" pitchFamily="18"/>
              </a:rPr>
              <a:t>Announcement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of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the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test</a:t>
            </a:r>
            <a:endParaRPr lang="de-DE" dirty="0" smtClean="0">
              <a:latin typeface="" pitchFamily="18"/>
            </a:endParaRPr>
          </a:p>
          <a:p>
            <a:pPr marL="457200" lvl="1" indent="0">
              <a:buNone/>
            </a:pPr>
            <a:r>
              <a:rPr lang="de-DE" dirty="0" smtClean="0">
                <a:latin typeface="" pitchFamily="18"/>
              </a:rPr>
              <a:t>18th June, 10.20 h, Start </a:t>
            </a:r>
            <a:r>
              <a:rPr lang="de-DE" dirty="0" err="1" smtClean="0">
                <a:latin typeface="" pitchFamily="18"/>
              </a:rPr>
              <a:t>of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the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test</a:t>
            </a:r>
            <a:endParaRPr lang="de-DE" dirty="0" smtClean="0">
              <a:latin typeface="" pitchFamily="18"/>
            </a:endParaRPr>
          </a:p>
          <a:p>
            <a:pPr marL="457200" lvl="1" indent="0">
              <a:buNone/>
            </a:pPr>
            <a:r>
              <a:rPr lang="de-DE" dirty="0" smtClean="0">
                <a:latin typeface="" pitchFamily="18"/>
              </a:rPr>
              <a:t>20th June, 14.50 h, </a:t>
            </a:r>
            <a:r>
              <a:rPr lang="de-DE" dirty="0" err="1" smtClean="0">
                <a:latin typeface="" pitchFamily="18"/>
              </a:rPr>
              <a:t>Reminder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for</a:t>
            </a:r>
            <a:r>
              <a:rPr lang="de-DE" dirty="0" smtClean="0">
                <a:latin typeface="" pitchFamily="18"/>
              </a:rPr>
              <a:t> not </a:t>
            </a:r>
            <a:r>
              <a:rPr lang="de-DE" dirty="0" err="1" smtClean="0">
                <a:latin typeface="" pitchFamily="18"/>
              </a:rPr>
              <a:t>replying</a:t>
            </a:r>
            <a:r>
              <a:rPr lang="de-DE" dirty="0" smtClean="0">
                <a:latin typeface="" pitchFamily="18"/>
              </a:rPr>
              <a:t> </a:t>
            </a:r>
            <a:r>
              <a:rPr lang="de-DE" dirty="0" err="1" smtClean="0">
                <a:latin typeface="" pitchFamily="18"/>
              </a:rPr>
              <a:t>CA's</a:t>
            </a:r>
            <a:endParaRPr lang="de-DE" dirty="0" smtClean="0">
              <a:latin typeface="" pitchFamily="18"/>
            </a:endParaRPr>
          </a:p>
          <a:p>
            <a:pPr marL="457200" lvl="1" indent="0">
              <a:buNone/>
            </a:pPr>
            <a:r>
              <a:rPr lang="de-DE" dirty="0" smtClean="0">
                <a:latin typeface="Arial" pitchFamily="18"/>
              </a:rPr>
              <a:t>21th June, 10.20 h, End </a:t>
            </a:r>
            <a:r>
              <a:rPr lang="de-DE" dirty="0" err="1" smtClean="0">
                <a:latin typeface="Arial" pitchFamily="18"/>
              </a:rPr>
              <a:t>of</a:t>
            </a:r>
            <a:r>
              <a:rPr lang="de-DE" dirty="0" smtClean="0">
                <a:latin typeface="Arial" pitchFamily="18"/>
              </a:rPr>
              <a:t> </a:t>
            </a:r>
            <a:r>
              <a:rPr lang="de-DE" dirty="0" err="1" smtClean="0">
                <a:latin typeface="Arial" pitchFamily="18"/>
              </a:rPr>
              <a:t>the</a:t>
            </a:r>
            <a:r>
              <a:rPr lang="de-DE" dirty="0" smtClean="0">
                <a:latin typeface="Arial" pitchFamily="18"/>
              </a:rPr>
              <a:t> </a:t>
            </a:r>
            <a:r>
              <a:rPr lang="de-DE" dirty="0" err="1" smtClean="0">
                <a:latin typeface="Arial" pitchFamily="18"/>
              </a:rPr>
              <a:t>test</a:t>
            </a:r>
            <a:r>
              <a:rPr lang="de-DE" dirty="0" smtClean="0">
                <a:latin typeface="Arial" pitchFamily="18"/>
              </a:rPr>
              <a:t/>
            </a:r>
            <a:br>
              <a:rPr lang="de-DE" dirty="0" smtClean="0">
                <a:latin typeface="Arial" pitchFamily="18"/>
              </a:rPr>
            </a:b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Request for</a:t>
            </a:r>
          </a:p>
          <a:p>
            <a:pPr lvl="1"/>
            <a:r>
              <a:rPr lang="en-GB" dirty="0" smtClean="0"/>
              <a:t>Acknowledge receipt</a:t>
            </a:r>
          </a:p>
          <a:p>
            <a:pPr lvl="1"/>
            <a:r>
              <a:rPr lang="en-GB" dirty="0" smtClean="0"/>
              <a:t>for each trust anchor</a:t>
            </a:r>
          </a:p>
          <a:p>
            <a:pPr lvl="1"/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35011905"/>
              </p:ext>
            </p:extLst>
          </p:nvPr>
        </p:nvGraphicFramePr>
        <p:xfrm>
          <a:off x="4013010" y="3786188"/>
          <a:ext cx="5759640" cy="2778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91764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t>Ursula.Epting@kit.edu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25480ED-2EBE-4A03-8AE8-1A68022D6011}" type="datetime1">
              <a:rPr lang="de-DE"/>
              <a:pPr/>
              <a:t>23.03.2014</a:t>
            </a:fld>
            <a:endParaRPr lang="de-DE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lIns="0" tIns="0" rIns="0" bIns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de-DE" b="0"/>
              <a:t>Results (2)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92040" y="1198440"/>
            <a:ext cx="8247960" cy="781559"/>
          </a:xfrm>
        </p:spPr>
        <p:txBody>
          <a:bodyPr lIns="0" tIns="0" rIns="0" bIns="0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6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de-DE">
                <a:latin typeface="" pitchFamily="18"/>
              </a:rPr>
              <a:t>Furthermore 4 CA's replied later, after the official  deadline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4294967295"/>
          </p:nvPr>
        </p:nvSpPr>
        <p:spPr>
          <a:xfrm>
            <a:off x="392040" y="5220000"/>
            <a:ext cx="8247960" cy="1080000"/>
          </a:xfrm>
        </p:spPr>
        <p:txBody>
          <a:bodyPr lIns="0" tIns="0" rIns="0" bIns="0"/>
          <a:lstStyle>
            <a:def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defPPr>
            <a:lvl1pPr marL="432000" lvl="0" indent="-324000" algn="l" hangingPunct="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1pPr>
            <a:lvl2pPr marL="864000" lvl="1" indent="-324000" algn="l" hangingPunct="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2pPr>
            <a:lvl3pPr marL="1295999" lvl="2" indent="-288000" algn="l" hangingPunct="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6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3pPr>
            <a:lvl4pPr marL="1728000" lvl="3" indent="-216000" algn="l" hangingPunct="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4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4pPr>
            <a:lvl5pPr marL="2160000" lvl="4" indent="-216000" algn="l" hangingPunct="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5pPr>
            <a:lvl6pPr marL="2592000" lvl="5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6pPr>
            <a:lvl7pPr marL="3024000" lvl="6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7pPr>
            <a:lvl8pPr marL="3456000" lvl="7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8pPr>
            <a:lvl9pPr marL="3887999" lvl="8" indent="-216000" algn="l" hangingPunct="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Arial"/>
                <a:ea typeface="Arial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de-DE" dirty="0">
                <a:latin typeface="" pitchFamily="18"/>
              </a:rPr>
              <a:t>So in </a:t>
            </a:r>
            <a:r>
              <a:rPr lang="de-DE" dirty="0" err="1">
                <a:latin typeface="" pitchFamily="18"/>
              </a:rPr>
              <a:t>the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very</a:t>
            </a:r>
            <a:r>
              <a:rPr lang="de-DE" dirty="0">
                <a:latin typeface="" pitchFamily="18"/>
              </a:rPr>
              <a:t> end 13 % </a:t>
            </a:r>
            <a:r>
              <a:rPr lang="de-DE" dirty="0" err="1">
                <a:latin typeface="" pitchFamily="18"/>
              </a:rPr>
              <a:t>did</a:t>
            </a:r>
            <a:r>
              <a:rPr lang="de-DE" dirty="0">
                <a:latin typeface="" pitchFamily="18"/>
              </a:rPr>
              <a:t> not </a:t>
            </a:r>
            <a:r>
              <a:rPr lang="de-DE" dirty="0" err="1">
                <a:latin typeface="" pitchFamily="18"/>
              </a:rPr>
              <a:t>reply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at</a:t>
            </a:r>
            <a:r>
              <a:rPr lang="de-DE" dirty="0">
                <a:latin typeface="" pitchFamily="18"/>
              </a:rPr>
              <a:t> all. </a:t>
            </a:r>
          </a:p>
          <a:p>
            <a:pPr lvl="0">
              <a:buNone/>
            </a:pPr>
            <a:r>
              <a:rPr lang="de-DE" dirty="0" smtClean="0">
                <a:latin typeface="" pitchFamily="18"/>
              </a:rPr>
              <a:t>This </a:t>
            </a:r>
            <a:r>
              <a:rPr lang="de-DE" dirty="0" err="1">
                <a:latin typeface="" pitchFamily="18"/>
              </a:rPr>
              <a:t>comes</a:t>
            </a:r>
            <a:r>
              <a:rPr lang="de-DE" dirty="0">
                <a:latin typeface="" pitchFamily="18"/>
              </a:rPr>
              <a:t> down </a:t>
            </a:r>
            <a:r>
              <a:rPr lang="de-DE" dirty="0" err="1">
                <a:latin typeface="" pitchFamily="18"/>
              </a:rPr>
              <a:t>to</a:t>
            </a:r>
            <a:r>
              <a:rPr lang="de-DE" dirty="0">
                <a:latin typeface="" pitchFamily="18"/>
              </a:rPr>
              <a:t> 11 </a:t>
            </a:r>
            <a:r>
              <a:rPr lang="de-DE" dirty="0" err="1">
                <a:latin typeface="" pitchFamily="18"/>
              </a:rPr>
              <a:t>CA's</a:t>
            </a:r>
            <a:r>
              <a:rPr lang="de-DE" dirty="0">
                <a:latin typeface="" pitchFamily="18"/>
              </a:rPr>
              <a:t> (</a:t>
            </a:r>
            <a:r>
              <a:rPr lang="de-DE" dirty="0" err="1">
                <a:latin typeface="" pitchFamily="18"/>
              </a:rPr>
              <a:t>with</a:t>
            </a:r>
            <a:r>
              <a:rPr lang="de-DE" dirty="0">
                <a:latin typeface="" pitchFamily="18"/>
              </a:rPr>
              <a:t> '</a:t>
            </a:r>
            <a:r>
              <a:rPr lang="de-DE" dirty="0" err="1">
                <a:latin typeface="" pitchFamily="18"/>
              </a:rPr>
              <a:t>one</a:t>
            </a:r>
            <a:r>
              <a:rPr lang="de-DE" dirty="0">
                <a:latin typeface="" pitchFamily="18"/>
              </a:rPr>
              <a:t> CA' </a:t>
            </a:r>
            <a:r>
              <a:rPr lang="de-DE" dirty="0" err="1">
                <a:latin typeface="" pitchFamily="18"/>
              </a:rPr>
              <a:t>as</a:t>
            </a:r>
            <a:r>
              <a:rPr lang="de-DE" dirty="0">
                <a:latin typeface="" pitchFamily="18"/>
              </a:rPr>
              <a:t> '</a:t>
            </a:r>
            <a:r>
              <a:rPr lang="de-DE" dirty="0" err="1">
                <a:latin typeface="" pitchFamily="18"/>
              </a:rPr>
              <a:t>one</a:t>
            </a:r>
            <a:r>
              <a:rPr lang="de-DE" dirty="0">
                <a:latin typeface="" pitchFamily="18"/>
              </a:rPr>
              <a:t> </a:t>
            </a:r>
            <a:r>
              <a:rPr lang="de-DE" dirty="0" err="1">
                <a:latin typeface="" pitchFamily="18"/>
              </a:rPr>
              <a:t>structure</a:t>
            </a:r>
            <a:r>
              <a:rPr lang="de-DE" dirty="0">
                <a:latin typeface="" pitchFamily="18"/>
              </a:rPr>
              <a:t>')</a:t>
            </a:r>
          </a:p>
          <a:p>
            <a:pPr lvl="0">
              <a:buNone/>
            </a:pPr>
            <a:endParaRPr lang="de-DE" dirty="0">
              <a:latin typeface="" pitchFamily="18"/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707480" y="1828440"/>
          <a:ext cx="5759640" cy="3239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0744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Resulting actions proposed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24% late (longer than 24hr), 13% non-response</a:t>
            </a:r>
          </a:p>
          <a:p>
            <a:r>
              <a:rPr lang="en-US" dirty="0" smtClean="0"/>
              <a:t>Some non-response reasons clarified quickly</a:t>
            </a:r>
          </a:p>
          <a:p>
            <a:pPr lvl="1"/>
            <a:r>
              <a:rPr lang="en-US" dirty="0" smtClean="0"/>
              <a:t>Incorrect email address in distribution – fixed</a:t>
            </a:r>
          </a:p>
          <a:p>
            <a:pPr lvl="1"/>
            <a:r>
              <a:rPr lang="en-US" dirty="0" smtClean="0"/>
              <a:t>Already in decommissioning mode</a:t>
            </a:r>
          </a:p>
          <a:p>
            <a:pPr lvl="1"/>
            <a:r>
              <a:rPr lang="en-US" dirty="0" smtClean="0"/>
              <a:t>Being located in conflict areas, at times near FEBA</a:t>
            </a:r>
          </a:p>
          <a:p>
            <a:endParaRPr lang="en-US" dirty="0" smtClean="0"/>
          </a:p>
          <a:p>
            <a:r>
              <a:rPr lang="en-US" dirty="0" smtClean="0"/>
              <a:t>For others, it correlates with known </a:t>
            </a: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Re-challenge non- and late-responders again</a:t>
            </a:r>
          </a:p>
          <a:p>
            <a:pPr lvl="1"/>
            <a:r>
              <a:rPr lang="en-US" dirty="0" smtClean="0"/>
              <a:t>After 1.55 distribution release fixing mail contacts</a:t>
            </a:r>
          </a:p>
          <a:p>
            <a:pPr lvl="1"/>
            <a:r>
              <a:rPr lang="en-US" dirty="0" smtClean="0"/>
              <a:t>~ December 2013</a:t>
            </a:r>
          </a:p>
          <a:p>
            <a:r>
              <a:rPr lang="en-US" dirty="0" smtClean="0"/>
              <a:t>For some require in-person self-audit remediation</a:t>
            </a:r>
          </a:p>
        </p:txBody>
      </p:sp>
    </p:spTree>
    <p:extLst>
      <p:ext uri="{BB962C8B-B14F-4D97-AF65-F5344CB8AC3E}">
        <p14:creationId xmlns:p14="http://schemas.microsoft.com/office/powerpoint/2010/main" val="25577617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IPv6 status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FZU runs a continuous v6 CRL monitor</a:t>
            </a:r>
            <a:br>
              <a:rPr lang="en-GB" dirty="0" smtClean="0"/>
            </a:br>
            <a:r>
              <a:rPr lang="en-GB" dirty="0" smtClean="0"/>
              <a:t>  </a:t>
            </a:r>
            <a:r>
              <a:rPr lang="en-GB" sz="1800" dirty="0" smtClean="0">
                <a:solidFill>
                  <a:srgbClr val="990000"/>
                </a:solidFill>
              </a:rPr>
              <a:t>http://www.particle.cz/farm/admin/IPv6EuGridPMACrlChecker/</a:t>
            </a:r>
            <a:br>
              <a:rPr lang="en-GB" sz="1800" dirty="0" smtClean="0">
                <a:solidFill>
                  <a:srgbClr val="990000"/>
                </a:solidFill>
              </a:rPr>
            </a:br>
            <a:r>
              <a:rPr lang="en-GB" sz="1800" dirty="0" smtClean="0"/>
              <a:t>  </a:t>
            </a:r>
            <a:endParaRPr lang="en-GB" dirty="0" smtClean="0"/>
          </a:p>
          <a:p>
            <a:r>
              <a:rPr lang="en-GB" dirty="0" smtClean="0"/>
              <a:t>23 CAs offer working v6 CRL</a:t>
            </a:r>
          </a:p>
          <a:p>
            <a:pPr lvl="1"/>
            <a:r>
              <a:rPr lang="en-GB" dirty="0" smtClean="0"/>
              <a:t>but there are also 4 CAs that give an AAAA record but where the GET fails …</a:t>
            </a:r>
          </a:p>
          <a:p>
            <a:pPr lvl="1"/>
            <a:r>
              <a:rPr lang="en-GB" dirty="0" smtClean="0"/>
              <a:t>Still 71 endpoints to go (but they go in bulk)</a:t>
            </a:r>
          </a:p>
          <a:p>
            <a:pPr lvl="1"/>
            <a:r>
              <a:rPr lang="en-GB" dirty="0" smtClean="0"/>
              <a:t>dist.eugridpma.info can act as v6 source-of-last-resort</a:t>
            </a:r>
          </a:p>
          <a:p>
            <a:endParaRPr lang="en-GB" dirty="0" smtClean="0"/>
          </a:p>
          <a:p>
            <a:r>
              <a:rPr lang="en-GB" dirty="0" smtClean="0"/>
              <a:t>fetch-crlv3 v3.0.10+ has an explicit mode to force-enable IPv6 also for older </a:t>
            </a:r>
            <a:r>
              <a:rPr lang="en-GB" dirty="0" err="1" smtClean="0"/>
              <a:t>perl</a:t>
            </a:r>
            <a:r>
              <a:rPr lang="en-GB" dirty="0" smtClean="0"/>
              <a:t> versions</a:t>
            </a:r>
          </a:p>
          <a:p>
            <a:pPr lvl="1"/>
            <a:r>
              <a:rPr lang="en-US" dirty="0" smtClean="0"/>
              <a:t>Added option "--inet6glue" and "inet6glue" </a:t>
            </a:r>
            <a:r>
              <a:rPr lang="en-US" dirty="0" err="1" smtClean="0"/>
              <a:t>config</a:t>
            </a:r>
            <a:r>
              <a:rPr lang="en-US" dirty="0" smtClean="0"/>
              <a:t> setting to load the Net::INET6Glue </a:t>
            </a:r>
            <a:r>
              <a:rPr lang="en-US" dirty="0" err="1" smtClean="0"/>
              <a:t>perl</a:t>
            </a:r>
            <a:r>
              <a:rPr lang="en-US" dirty="0" smtClean="0"/>
              <a:t> module (if it is available) to use IPv6 connections in LWP to download CRLs</a:t>
            </a:r>
            <a:endParaRPr lang="en-GB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ugridpma">
  <a:themeElements>
    <a:clrScheme name="eugridpm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gridpma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FF99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ugridpm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gridpm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gridp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tandard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D:\Home\davidg\Template\eugridpma.pot</Template>
  <TotalTime>93632</TotalTime>
  <Words>1348</Words>
  <Application>Microsoft Office PowerPoint</Application>
  <PresentationFormat>On-screen Show (4:3)</PresentationFormat>
  <Paragraphs>221</Paragraphs>
  <Slides>28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eugridpma</vt:lpstr>
      <vt:lpstr>EGI-InSPIRE-Slide-Template_v4</vt:lpstr>
      <vt:lpstr>Standard 1</vt:lpstr>
      <vt:lpstr>Visio</vt:lpstr>
      <vt:lpstr>EUGridPMA  Status and Current Trends and some IGTF topics  March 2014 Taipei, TW  David Groep, Nikhef &amp; EUGridPMA</vt:lpstr>
      <vt:lpstr>EUGridPMA Topics</vt:lpstr>
      <vt:lpstr>Geographical coverage of the EUGridPMA</vt:lpstr>
      <vt:lpstr>Membership and other changes</vt:lpstr>
      <vt:lpstr>Ongoing work items</vt:lpstr>
      <vt:lpstr>RAT challange</vt:lpstr>
      <vt:lpstr>Results (2)</vt:lpstr>
      <vt:lpstr>Resulting actions proposed</vt:lpstr>
      <vt:lpstr>IPv6 status</vt:lpstr>
      <vt:lpstr> http://www.particle.cz/farm/admin/IPv6EuGridPMACrlChecker/</vt:lpstr>
      <vt:lpstr>SHA-2 readiness</vt:lpstr>
      <vt:lpstr>SHA-2 time line https://www.eugridpma.org/documentation/hashrat/sha2-timeline</vt:lpstr>
      <vt:lpstr>On-line CA architecture - guidelines</vt:lpstr>
      <vt:lpstr>Identifier Only Profile</vt:lpstr>
      <vt:lpstr>Why? New use cases</vt:lpstr>
      <vt:lpstr>Differentiated LoA -  Collaborative identity vetting</vt:lpstr>
      <vt:lpstr>Shifting responsibilities: A new Identity Assurance Level</vt:lpstr>
      <vt:lpstr>IGTF and other assurance levels</vt:lpstr>
      <vt:lpstr>IOTA, a new Authentication Profile</vt:lpstr>
      <vt:lpstr>IGTF Distribution</vt:lpstr>
      <vt:lpstr>IGTF Byline</vt:lpstr>
      <vt:lpstr>IGTF in 10 years from now …</vt:lpstr>
      <vt:lpstr>Already ongoing …</vt:lpstr>
      <vt:lpstr>Beyond the current framing:  IGTF as a brand, not an acronym</vt:lpstr>
      <vt:lpstr>If you concur …</vt:lpstr>
      <vt:lpstr>IGTF Web Site</vt:lpstr>
      <vt:lpstr>Upcoming meetings</vt:lpstr>
      <vt:lpstr>EUGridPMA Agenda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Grid Policy Management Authority</dc:title>
  <dc:creator>David Groep</dc:creator>
  <cp:lastModifiedBy>DavidG</cp:lastModifiedBy>
  <cp:revision>689</cp:revision>
  <dcterms:created xsi:type="dcterms:W3CDTF">2004-04-13T08:36:56Z</dcterms:created>
  <dcterms:modified xsi:type="dcterms:W3CDTF">2014-03-24T00:46:42Z</dcterms:modified>
</cp:coreProperties>
</file>