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70" r:id="rId7"/>
    <p:sldId id="289" r:id="rId8"/>
    <p:sldId id="283" r:id="rId9"/>
    <p:sldId id="284" r:id="rId10"/>
    <p:sldId id="275" r:id="rId11"/>
    <p:sldId id="274" r:id="rId12"/>
    <p:sldId id="282" r:id="rId13"/>
    <p:sldId id="285" r:id="rId14"/>
    <p:sldId id="286" r:id="rId15"/>
    <p:sldId id="288" r:id="rId16"/>
    <p:sldId id="287" r:id="rId17"/>
    <p:sldId id="28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iYhhSMo8i9JV+MPtJMyWM45XD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813"/>
    <a:srgbClr val="203267"/>
    <a:srgbClr val="B6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FAF37-D544-4FCB-8129-D9EA5A15EB00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D82229-D0B0-406A-903F-818FCE3D6397}">
      <dgm:prSet phldrT="[Text]" custT="1"/>
      <dgm:spPr/>
      <dgm:t>
        <a:bodyPr rIns="73152"/>
        <a:lstStyle/>
        <a:p>
          <a:r>
            <a:rPr lang="en-GB" sz="1800" b="1" dirty="0" smtClean="0"/>
            <a:t>Risk-centric self-assessment framework</a:t>
          </a:r>
          <a:endParaRPr lang="en-US" sz="1800" b="1" dirty="0"/>
        </a:p>
      </dgm:t>
    </dgm:pt>
    <dgm:pt modelId="{F6D0E113-705E-4F25-ABFF-91C01802ED21}" type="parTrans" cxnId="{24BE1E78-3701-4FFC-B570-EF9F659F8AF3}">
      <dgm:prSet/>
      <dgm:spPr/>
      <dgm:t>
        <a:bodyPr/>
        <a:lstStyle/>
        <a:p>
          <a:endParaRPr lang="en-US" sz="5400"/>
        </a:p>
      </dgm:t>
    </dgm:pt>
    <dgm:pt modelId="{842EA3A8-8BE7-4D70-BBB9-35E15E863F4F}" type="sibTrans" cxnId="{24BE1E78-3701-4FFC-B570-EF9F659F8AF3}">
      <dgm:prSet custT="1"/>
      <dgm:spPr/>
      <dgm:t>
        <a:bodyPr/>
        <a:lstStyle/>
        <a:p>
          <a:endParaRPr lang="en-US" sz="5400"/>
        </a:p>
      </dgm:t>
    </dgm:pt>
    <dgm:pt modelId="{4A531DA9-D476-4770-AE1D-6E4A98365F38}">
      <dgm:prSet custT="1"/>
      <dgm:spPr/>
      <dgm:t>
        <a:bodyPr rIns="73152"/>
        <a:lstStyle/>
        <a:p>
          <a:r>
            <a:rPr lang="en-GB" sz="1800" b="1" dirty="0" smtClean="0"/>
            <a:t>Baselining security policies &amp; common assurance</a:t>
          </a:r>
        </a:p>
      </dgm:t>
    </dgm:pt>
    <dgm:pt modelId="{D7D357E5-8010-4489-88A1-14B11F2ADBAD}" type="parTrans" cxnId="{B70883C7-A4E9-4ADE-A5F7-2C414C61D051}">
      <dgm:prSet/>
      <dgm:spPr/>
      <dgm:t>
        <a:bodyPr/>
        <a:lstStyle/>
        <a:p>
          <a:endParaRPr lang="en-US" sz="5400"/>
        </a:p>
      </dgm:t>
    </dgm:pt>
    <dgm:pt modelId="{1A91332C-DEF5-4FCA-9EA9-01FED67C60F5}" type="sibTrans" cxnId="{B70883C7-A4E9-4ADE-A5F7-2C414C61D051}">
      <dgm:prSet custT="1"/>
      <dgm:spPr/>
      <dgm:t>
        <a:bodyPr/>
        <a:lstStyle/>
        <a:p>
          <a:endParaRPr lang="en-US" sz="5400"/>
        </a:p>
      </dgm:t>
    </dgm:pt>
    <dgm:pt modelId="{675C400A-4B17-42C3-8B96-C7A462EAE53C}">
      <dgm:prSet custT="1"/>
      <dgm:spPr/>
      <dgm:t>
        <a:bodyPr rIns="73152"/>
        <a:lstStyle/>
        <a:p>
          <a:r>
            <a:rPr lang="en-GB" sz="1800" b="1" dirty="0" smtClean="0"/>
            <a:t>An incident coordination hub and a trust posture</a:t>
          </a:r>
          <a:endParaRPr lang="en-GB" sz="1800" b="1" dirty="0"/>
        </a:p>
      </dgm:t>
    </dgm:pt>
    <dgm:pt modelId="{80BEF758-4D46-4F83-A469-8A0C4CA18B05}" type="parTrans" cxnId="{3FD331C5-BBB7-4145-A092-FDFE295FAD08}">
      <dgm:prSet/>
      <dgm:spPr/>
      <dgm:t>
        <a:bodyPr/>
        <a:lstStyle/>
        <a:p>
          <a:endParaRPr lang="en-US" sz="5400"/>
        </a:p>
      </dgm:t>
    </dgm:pt>
    <dgm:pt modelId="{E879248E-86A9-4223-904E-639C716C3AE0}" type="sibTrans" cxnId="{3FD331C5-BBB7-4145-A092-FDFE295FAD08}">
      <dgm:prSet custT="1"/>
      <dgm:spPr/>
      <dgm:t>
        <a:bodyPr/>
        <a:lstStyle/>
        <a:p>
          <a:endParaRPr lang="en-US" sz="5400"/>
        </a:p>
      </dgm:t>
    </dgm:pt>
    <dgm:pt modelId="{3C4A8C0D-7125-492D-B463-D594A6ACEC2D}">
      <dgm:prSet custT="1"/>
      <dgm:spPr/>
      <dgm:t>
        <a:bodyPr rIns="73152"/>
        <a:lstStyle/>
        <a:p>
          <a:r>
            <a:rPr lang="en-GB" sz="1800" b="1" dirty="0" smtClean="0"/>
            <a:t>Actionable operational response to incidents</a:t>
          </a:r>
          <a:endParaRPr lang="en-GB" sz="1800" b="1" dirty="0"/>
        </a:p>
      </dgm:t>
    </dgm:pt>
    <dgm:pt modelId="{06E5C165-6EDD-43C3-B4B3-22C5E2615781}" type="parTrans" cxnId="{4E45BFC1-5605-4E89-A974-22427AD5AD2F}">
      <dgm:prSet/>
      <dgm:spPr/>
      <dgm:t>
        <a:bodyPr/>
        <a:lstStyle/>
        <a:p>
          <a:endParaRPr lang="en-US" sz="5400"/>
        </a:p>
      </dgm:t>
    </dgm:pt>
    <dgm:pt modelId="{C695980A-ADC9-4E4D-950F-4F2BB5B07D43}" type="sibTrans" cxnId="{4E45BFC1-5605-4E89-A974-22427AD5AD2F}">
      <dgm:prSet/>
      <dgm:spPr/>
      <dgm:t>
        <a:bodyPr/>
        <a:lstStyle/>
        <a:p>
          <a:endParaRPr lang="en-US" sz="5400"/>
        </a:p>
      </dgm:t>
    </dgm:pt>
    <dgm:pt modelId="{4903F06C-E4B2-4AB6-925D-EFDB94ED1BEE}">
      <dgm:prSet custT="1"/>
      <dgm:spPr/>
      <dgm:t>
        <a:bodyPr rIns="73152"/>
        <a:lstStyle/>
        <a:p>
          <a:r>
            <a:rPr lang="en-GB" sz="1400" dirty="0" smtClean="0"/>
            <a:t>AARC, REFEDS, IGTF, PDK &amp; practical implementation measures</a:t>
          </a:r>
        </a:p>
      </dgm:t>
    </dgm:pt>
    <dgm:pt modelId="{8D562A68-822C-4025-B5A7-1611AFF1131C}" type="parTrans" cxnId="{50734875-5914-4F1F-B183-6BDA34286D8F}">
      <dgm:prSet/>
      <dgm:spPr/>
      <dgm:t>
        <a:bodyPr/>
        <a:lstStyle/>
        <a:p>
          <a:endParaRPr lang="en-US" sz="5400"/>
        </a:p>
      </dgm:t>
    </dgm:pt>
    <dgm:pt modelId="{409E472A-7648-4BA2-AD58-0EBA044A2550}" type="sibTrans" cxnId="{50734875-5914-4F1F-B183-6BDA34286D8F}">
      <dgm:prSet/>
      <dgm:spPr/>
      <dgm:t>
        <a:bodyPr/>
        <a:lstStyle/>
        <a:p>
          <a:endParaRPr lang="en-US" sz="5400"/>
        </a:p>
      </dgm:t>
    </dgm:pt>
    <dgm:pt modelId="{DFB42092-44AC-4D77-8DB2-7CB9B7058B92}">
      <dgm:prSet custT="1"/>
      <dgm:spPr/>
      <dgm:t>
        <a:bodyPr rIns="73152"/>
        <a:lstStyle/>
        <a:p>
          <a:r>
            <a:rPr lang="en-GB" sz="1400" dirty="0" smtClean="0"/>
            <a:t>EOSC core expertise to support resolution of cross-provider issues</a:t>
          </a:r>
          <a:endParaRPr lang="en-GB" sz="1400" dirty="0"/>
        </a:p>
      </dgm:t>
    </dgm:pt>
    <dgm:pt modelId="{2BD03299-52FC-4A82-BC4A-5746B15394C9}" type="parTrans" cxnId="{834FAAFE-4C34-4DD4-8763-75D5595F3709}">
      <dgm:prSet/>
      <dgm:spPr/>
      <dgm:t>
        <a:bodyPr/>
        <a:lstStyle/>
        <a:p>
          <a:endParaRPr lang="en-US" sz="5400"/>
        </a:p>
      </dgm:t>
    </dgm:pt>
    <dgm:pt modelId="{1DF6C010-DEB5-4522-A198-6AB0AA435CB8}" type="sibTrans" cxnId="{834FAAFE-4C34-4DD4-8763-75D5595F3709}">
      <dgm:prSet/>
      <dgm:spPr/>
      <dgm:t>
        <a:bodyPr/>
        <a:lstStyle/>
        <a:p>
          <a:endParaRPr lang="en-US" sz="5400"/>
        </a:p>
      </dgm:t>
    </dgm:pt>
    <dgm:pt modelId="{041EAEE8-B997-464A-8A5F-79E0C57100D3}">
      <dgm:prSet custT="1"/>
      <dgm:spPr/>
      <dgm:t>
        <a:bodyPr rIns="73152"/>
        <a:lstStyle/>
        <a:p>
          <a:r>
            <a:rPr lang="en-GB" sz="1400" dirty="0" smtClean="0"/>
            <a:t>spanning providers and core, based on experience &amp; exercises</a:t>
          </a:r>
          <a:endParaRPr lang="en-GB" sz="1400" dirty="0"/>
        </a:p>
      </dgm:t>
    </dgm:pt>
    <dgm:pt modelId="{79E3FD2F-9BFB-45DB-AC17-474D62E5442D}" type="parTrans" cxnId="{BFF5CFE8-9772-4D2F-993D-EFC384685906}">
      <dgm:prSet/>
      <dgm:spPr/>
      <dgm:t>
        <a:bodyPr/>
        <a:lstStyle/>
        <a:p>
          <a:endParaRPr lang="en-US" sz="5400"/>
        </a:p>
      </dgm:t>
    </dgm:pt>
    <dgm:pt modelId="{424CC624-A973-4DB2-980F-1288323B224E}" type="sibTrans" cxnId="{BFF5CFE8-9772-4D2F-993D-EFC384685906}">
      <dgm:prSet/>
      <dgm:spPr/>
      <dgm:t>
        <a:bodyPr/>
        <a:lstStyle/>
        <a:p>
          <a:endParaRPr lang="en-US" sz="5400"/>
        </a:p>
      </dgm:t>
    </dgm:pt>
    <dgm:pt modelId="{B925572D-1497-4F8D-A2A3-DA686595EA6D}">
      <dgm:prSet phldrT="[Text]" custT="1"/>
      <dgm:spPr/>
      <dgm:t>
        <a:bodyPr rIns="73152"/>
        <a:lstStyle/>
        <a:p>
          <a:r>
            <a:rPr lang="en-US" sz="1400" dirty="0" smtClean="0"/>
            <a:t>based on federated InfoSec guidance including WISE SCI</a:t>
          </a:r>
          <a:endParaRPr lang="en-US" sz="1400" dirty="0"/>
        </a:p>
      </dgm:t>
    </dgm:pt>
    <dgm:pt modelId="{60EB3408-A711-4F2A-9AA1-A5F19B220E48}" type="parTrans" cxnId="{BD8D2697-C160-43B0-A4EB-434670F49AA7}">
      <dgm:prSet/>
      <dgm:spPr/>
      <dgm:t>
        <a:bodyPr/>
        <a:lstStyle/>
        <a:p>
          <a:endParaRPr lang="en-US" sz="5400"/>
        </a:p>
      </dgm:t>
    </dgm:pt>
    <dgm:pt modelId="{66E47735-3FDA-42BB-B76B-90553B1D335B}" type="sibTrans" cxnId="{BD8D2697-C160-43B0-A4EB-434670F49AA7}">
      <dgm:prSet/>
      <dgm:spPr/>
      <dgm:t>
        <a:bodyPr/>
        <a:lstStyle/>
        <a:p>
          <a:endParaRPr lang="en-US" sz="5400"/>
        </a:p>
      </dgm:t>
    </dgm:pt>
    <dgm:pt modelId="{52418228-9F5A-4683-BF27-962E4FFE64E0}">
      <dgm:prSet custT="1"/>
      <dgm:spPr>
        <a:solidFill>
          <a:srgbClr val="EAEAEA"/>
        </a:solidFill>
      </dgm:spPr>
      <dgm:t>
        <a:bodyPr rIns="73152"/>
        <a:lstStyle/>
        <a:p>
          <a:r>
            <a:rPr lang="en-GB" sz="1800" b="1" dirty="0" smtClean="0">
              <a:solidFill>
                <a:schemeClr val="bg1">
                  <a:lumMod val="50000"/>
                  <a:lumOff val="50000"/>
                </a:schemeClr>
              </a:solidFill>
            </a:rPr>
            <a:t>Fostering trust through a known skills programme</a:t>
          </a:r>
          <a:endParaRPr lang="en-GB" sz="18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45B44FB2-302B-4777-B667-30CF0970FA7A}" type="parTrans" cxnId="{6DEBF4C5-808F-4D9C-8506-4A47493B05CE}">
      <dgm:prSet/>
      <dgm:spPr/>
      <dgm:t>
        <a:bodyPr/>
        <a:lstStyle/>
        <a:p>
          <a:endParaRPr lang="en-US"/>
        </a:p>
      </dgm:t>
    </dgm:pt>
    <dgm:pt modelId="{AD3EA3B6-75E2-490C-A3BE-7BA08A49C93F}" type="sibTrans" cxnId="{6DEBF4C5-808F-4D9C-8506-4A47493B05CE}">
      <dgm:prSet/>
      <dgm:spPr/>
      <dgm:t>
        <a:bodyPr/>
        <a:lstStyle/>
        <a:p>
          <a:endParaRPr lang="en-US"/>
        </a:p>
      </dgm:t>
    </dgm:pt>
    <dgm:pt modelId="{C4845409-4ADD-44F0-83AD-264BCF06EF1B}">
      <dgm:prSet custT="1"/>
      <dgm:spPr>
        <a:solidFill>
          <a:srgbClr val="EAEAEA"/>
        </a:solidFill>
      </dgm:spPr>
      <dgm:t>
        <a:bodyPr rIns="73152"/>
        <a:lstStyle/>
        <a:p>
          <a:r>
            <a:rPr lang="en-GB" sz="1400" dirty="0" smtClean="0">
              <a:solidFill>
                <a:schemeClr val="bg1">
                  <a:lumMod val="50000"/>
                  <a:lumOff val="50000"/>
                </a:schemeClr>
              </a:solidFill>
            </a:rPr>
            <a:t>so that your peers may have confidence in service provider abilities</a:t>
          </a:r>
          <a:endParaRPr lang="en-GB" sz="1400" dirty="0">
            <a:solidFill>
              <a:schemeClr val="bg1">
                <a:lumMod val="50000"/>
                <a:lumOff val="50000"/>
              </a:schemeClr>
            </a:solidFill>
          </a:endParaRPr>
        </a:p>
      </dgm:t>
    </dgm:pt>
    <dgm:pt modelId="{54C5FDBA-597F-4D4A-A002-A8901006B0A2}" type="parTrans" cxnId="{BD2219A8-A3CD-470D-9D9D-D7E4531B4C4A}">
      <dgm:prSet/>
      <dgm:spPr/>
      <dgm:t>
        <a:bodyPr/>
        <a:lstStyle/>
        <a:p>
          <a:endParaRPr lang="en-US"/>
        </a:p>
      </dgm:t>
    </dgm:pt>
    <dgm:pt modelId="{772BF0F5-36DE-438B-AC88-1D7A89E0547D}" type="sibTrans" cxnId="{BD2219A8-A3CD-470D-9D9D-D7E4531B4C4A}">
      <dgm:prSet/>
      <dgm:spPr/>
      <dgm:t>
        <a:bodyPr/>
        <a:lstStyle/>
        <a:p>
          <a:endParaRPr lang="en-US"/>
        </a:p>
      </dgm:t>
    </dgm:pt>
    <dgm:pt modelId="{ED899DC4-8D44-4103-BD08-AC9BA5D6E626}" type="pres">
      <dgm:prSet presAssocID="{75EFAF37-D544-4FCB-8129-D9EA5A15EB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11817-AD78-4D35-BF1C-6EC3FA041350}" type="pres">
      <dgm:prSet presAssocID="{75EFAF37-D544-4FCB-8129-D9EA5A15EB00}" presName="dummyMaxCanvas" presStyleCnt="0">
        <dgm:presLayoutVars/>
      </dgm:prSet>
      <dgm:spPr/>
    </dgm:pt>
    <dgm:pt modelId="{F84C5ACB-9000-4F79-ADD2-17AC4AE3FF46}" type="pres">
      <dgm:prSet presAssocID="{75EFAF37-D544-4FCB-8129-D9EA5A15EB0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0E410-7765-4F10-A754-411612CE967A}" type="pres">
      <dgm:prSet presAssocID="{75EFAF37-D544-4FCB-8129-D9EA5A15EB0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79E5A-5FF2-4C3C-B6A0-0DA2610896C5}" type="pres">
      <dgm:prSet presAssocID="{75EFAF37-D544-4FCB-8129-D9EA5A15EB0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EEE2B-CE4E-4A58-8A9F-4E73F3205549}" type="pres">
      <dgm:prSet presAssocID="{75EFAF37-D544-4FCB-8129-D9EA5A15EB0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050A8-A3D1-407B-BBDD-7EF75D2BD755}" type="pres">
      <dgm:prSet presAssocID="{75EFAF37-D544-4FCB-8129-D9EA5A15EB0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9D642-3CB1-4E2D-B8D6-3B7315386B94}" type="pres">
      <dgm:prSet presAssocID="{75EFAF37-D544-4FCB-8129-D9EA5A15EB0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9631E-A441-434E-8EDD-9D64C415BDF5}" type="pres">
      <dgm:prSet presAssocID="{75EFAF37-D544-4FCB-8129-D9EA5A15EB0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3865A-9498-4775-8391-8F2EE50E1624}" type="pres">
      <dgm:prSet presAssocID="{75EFAF37-D544-4FCB-8129-D9EA5A15EB0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E305B-6D4F-4364-BC81-4D3C3F4DC727}" type="pres">
      <dgm:prSet presAssocID="{75EFAF37-D544-4FCB-8129-D9EA5A15EB0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65396-3B3A-4BB0-9CB7-62B85D94A6D6}" type="pres">
      <dgm:prSet presAssocID="{75EFAF37-D544-4FCB-8129-D9EA5A15EB0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7032E-FC75-41D5-BF53-27ACDDDAA0CF}" type="pres">
      <dgm:prSet presAssocID="{75EFAF37-D544-4FCB-8129-D9EA5A15EB0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821AF-79EA-457D-85D3-FF5F166A8CBB}" type="pres">
      <dgm:prSet presAssocID="{75EFAF37-D544-4FCB-8129-D9EA5A15EB0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B407E-6FA1-4662-A7E2-3879FA71A805}" type="pres">
      <dgm:prSet presAssocID="{75EFAF37-D544-4FCB-8129-D9EA5A15EB0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DEA18-A79B-4641-B1FE-CA05FE0E516D}" type="pres">
      <dgm:prSet presAssocID="{75EFAF37-D544-4FCB-8129-D9EA5A15EB0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5CFE8-9772-4D2F-993D-EFC384685906}" srcId="{675C400A-4B17-42C3-8B96-C7A462EAE53C}" destId="{041EAEE8-B997-464A-8A5F-79E0C57100D3}" srcOrd="0" destOrd="0" parTransId="{79E3FD2F-9BFB-45DB-AC17-474D62E5442D}" sibTransId="{424CC624-A973-4DB2-980F-1288323B224E}"/>
    <dgm:cxn modelId="{B6F7A470-E9DC-4227-87C6-29296E205409}" type="presOf" srcId="{675C400A-4B17-42C3-8B96-C7A462EAE53C}" destId="{1B279E5A-5FF2-4C3C-B6A0-0DA2610896C5}" srcOrd="0" destOrd="0" presId="urn:microsoft.com/office/officeart/2005/8/layout/vProcess5"/>
    <dgm:cxn modelId="{4E45BFC1-5605-4E89-A974-22427AD5AD2F}" srcId="{75EFAF37-D544-4FCB-8129-D9EA5A15EB00}" destId="{3C4A8C0D-7125-492D-B463-D594A6ACEC2D}" srcOrd="3" destOrd="0" parTransId="{06E5C165-6EDD-43C3-B4B3-22C5E2615781}" sibTransId="{C695980A-ADC9-4E4D-950F-4F2BB5B07D43}"/>
    <dgm:cxn modelId="{4992CDEA-0B91-4D63-BACB-D1D91F68BC4A}" type="presOf" srcId="{3C4A8C0D-7125-492D-B463-D594A6ACEC2D}" destId="{E58B407E-6FA1-4662-A7E2-3879FA71A805}" srcOrd="1" destOrd="0" presId="urn:microsoft.com/office/officeart/2005/8/layout/vProcess5"/>
    <dgm:cxn modelId="{501A56C3-D3BF-4910-9979-E0866A2E80D4}" type="presOf" srcId="{B925572D-1497-4F8D-A2A3-DA686595EA6D}" destId="{F84C5ACB-9000-4F79-ADD2-17AC4AE3FF46}" srcOrd="0" destOrd="1" presId="urn:microsoft.com/office/officeart/2005/8/layout/vProcess5"/>
    <dgm:cxn modelId="{24BE1E78-3701-4FFC-B570-EF9F659F8AF3}" srcId="{75EFAF37-D544-4FCB-8129-D9EA5A15EB00}" destId="{6BD82229-D0B0-406A-903F-818FCE3D6397}" srcOrd="0" destOrd="0" parTransId="{F6D0E113-705E-4F25-ABFF-91C01802ED21}" sibTransId="{842EA3A8-8BE7-4D70-BBB9-35E15E863F4F}"/>
    <dgm:cxn modelId="{0CC21FB6-8A6A-44D1-992E-E0AB8ACB83BC}" type="presOf" srcId="{675C400A-4B17-42C3-8B96-C7A462EAE53C}" destId="{82D821AF-79EA-457D-85D3-FF5F166A8CBB}" srcOrd="1" destOrd="0" presId="urn:microsoft.com/office/officeart/2005/8/layout/vProcess5"/>
    <dgm:cxn modelId="{BD2219A8-A3CD-470D-9D9D-D7E4531B4C4A}" srcId="{52418228-9F5A-4683-BF27-962E4FFE64E0}" destId="{C4845409-4ADD-44F0-83AD-264BCF06EF1B}" srcOrd="0" destOrd="0" parTransId="{54C5FDBA-597F-4D4A-A002-A8901006B0A2}" sibTransId="{772BF0F5-36DE-438B-AC88-1D7A89E0547D}"/>
    <dgm:cxn modelId="{84FC9A2A-9C2F-47BC-8672-53792587EFCE}" type="presOf" srcId="{C695980A-ADC9-4E4D-950F-4F2BB5B07D43}" destId="{801E305B-6D4F-4364-BC81-4D3C3F4DC727}" srcOrd="0" destOrd="0" presId="urn:microsoft.com/office/officeart/2005/8/layout/vProcess5"/>
    <dgm:cxn modelId="{08684765-D7C3-4E7A-9878-EAFD19791756}" type="presOf" srcId="{E879248E-86A9-4223-904E-639C716C3AE0}" destId="{EFA3865A-9498-4775-8391-8F2EE50E1624}" srcOrd="0" destOrd="0" presId="urn:microsoft.com/office/officeart/2005/8/layout/vProcess5"/>
    <dgm:cxn modelId="{EDD4298C-79DD-4AA3-9A84-7722585BC17B}" type="presOf" srcId="{4A531DA9-D476-4770-AE1D-6E4A98365F38}" destId="{5047032E-FC75-41D5-BF53-27ACDDDAA0CF}" srcOrd="1" destOrd="0" presId="urn:microsoft.com/office/officeart/2005/8/layout/vProcess5"/>
    <dgm:cxn modelId="{E8082F4B-C5EB-4939-9C8A-96A8559C13E6}" type="presOf" srcId="{3C4A8C0D-7125-492D-B463-D594A6ACEC2D}" destId="{3C7EEE2B-CE4E-4A58-8A9F-4E73F3205549}" srcOrd="0" destOrd="0" presId="urn:microsoft.com/office/officeart/2005/8/layout/vProcess5"/>
    <dgm:cxn modelId="{50734875-5914-4F1F-B183-6BDA34286D8F}" srcId="{4A531DA9-D476-4770-AE1D-6E4A98365F38}" destId="{4903F06C-E4B2-4AB6-925D-EFDB94ED1BEE}" srcOrd="0" destOrd="0" parTransId="{8D562A68-822C-4025-B5A7-1611AFF1131C}" sibTransId="{409E472A-7648-4BA2-AD58-0EBA044A2550}"/>
    <dgm:cxn modelId="{CB228A2D-A15D-41BD-B6FD-DF567E973398}" type="presOf" srcId="{52418228-9F5A-4683-BF27-962E4FFE64E0}" destId="{30DDEA18-A79B-4641-B1FE-CA05FE0E516D}" srcOrd="1" destOrd="0" presId="urn:microsoft.com/office/officeart/2005/8/layout/vProcess5"/>
    <dgm:cxn modelId="{BD8D2697-C160-43B0-A4EB-434670F49AA7}" srcId="{6BD82229-D0B0-406A-903F-818FCE3D6397}" destId="{B925572D-1497-4F8D-A2A3-DA686595EA6D}" srcOrd="0" destOrd="0" parTransId="{60EB3408-A711-4F2A-9AA1-A5F19B220E48}" sibTransId="{66E47735-3FDA-42BB-B76B-90553B1D335B}"/>
    <dgm:cxn modelId="{29F88002-9D73-491F-A421-436CE61223C3}" type="presOf" srcId="{041EAEE8-B997-464A-8A5F-79E0C57100D3}" destId="{1B279E5A-5FF2-4C3C-B6A0-0DA2610896C5}" srcOrd="0" destOrd="1" presId="urn:microsoft.com/office/officeart/2005/8/layout/vProcess5"/>
    <dgm:cxn modelId="{6DEBF4C5-808F-4D9C-8506-4A47493B05CE}" srcId="{75EFAF37-D544-4FCB-8129-D9EA5A15EB00}" destId="{52418228-9F5A-4683-BF27-962E4FFE64E0}" srcOrd="4" destOrd="0" parTransId="{45B44FB2-302B-4777-B667-30CF0970FA7A}" sibTransId="{AD3EA3B6-75E2-490C-A3BE-7BA08A49C93F}"/>
    <dgm:cxn modelId="{A90E7A8E-2E63-49B8-B295-C27C52386D22}" type="presOf" srcId="{C4845409-4ADD-44F0-83AD-264BCF06EF1B}" destId="{30DDEA18-A79B-4641-B1FE-CA05FE0E516D}" srcOrd="1" destOrd="1" presId="urn:microsoft.com/office/officeart/2005/8/layout/vProcess5"/>
    <dgm:cxn modelId="{FB9F784F-5DDE-475F-95BF-EECB22B1BD4E}" type="presOf" srcId="{4903F06C-E4B2-4AB6-925D-EFDB94ED1BEE}" destId="{55A0E410-7765-4F10-A754-411612CE967A}" srcOrd="0" destOrd="1" presId="urn:microsoft.com/office/officeart/2005/8/layout/vProcess5"/>
    <dgm:cxn modelId="{269E50F0-24E0-4EDB-898E-19A97113DFB0}" type="presOf" srcId="{041EAEE8-B997-464A-8A5F-79E0C57100D3}" destId="{82D821AF-79EA-457D-85D3-FF5F166A8CBB}" srcOrd="1" destOrd="1" presId="urn:microsoft.com/office/officeart/2005/8/layout/vProcess5"/>
    <dgm:cxn modelId="{762A1107-5C8B-4D6B-85DD-CF91A2FF5E6A}" type="presOf" srcId="{842EA3A8-8BE7-4D70-BBB9-35E15E863F4F}" destId="{1E79D642-3CB1-4E2D-B8D6-3B7315386B94}" srcOrd="0" destOrd="0" presId="urn:microsoft.com/office/officeart/2005/8/layout/vProcess5"/>
    <dgm:cxn modelId="{F94E98CC-CA8D-4BCF-A62E-35E66314EC09}" type="presOf" srcId="{4A531DA9-D476-4770-AE1D-6E4A98365F38}" destId="{55A0E410-7765-4F10-A754-411612CE967A}" srcOrd="0" destOrd="0" presId="urn:microsoft.com/office/officeart/2005/8/layout/vProcess5"/>
    <dgm:cxn modelId="{3BCB65C4-5A1E-498E-9E46-DA2A53D5341A}" type="presOf" srcId="{DFB42092-44AC-4D77-8DB2-7CB9B7058B92}" destId="{E58B407E-6FA1-4662-A7E2-3879FA71A805}" srcOrd="1" destOrd="1" presId="urn:microsoft.com/office/officeart/2005/8/layout/vProcess5"/>
    <dgm:cxn modelId="{F9DAD8E9-9FA3-4F84-9612-183FBEE39460}" type="presOf" srcId="{52418228-9F5A-4683-BF27-962E4FFE64E0}" destId="{B09050A8-A3D1-407B-BBDD-7EF75D2BD755}" srcOrd="0" destOrd="0" presId="urn:microsoft.com/office/officeart/2005/8/layout/vProcess5"/>
    <dgm:cxn modelId="{C80C3EE9-886A-4C5A-98A0-0D9F3662BA23}" type="presOf" srcId="{DFB42092-44AC-4D77-8DB2-7CB9B7058B92}" destId="{3C7EEE2B-CE4E-4A58-8A9F-4E73F3205549}" srcOrd="0" destOrd="1" presId="urn:microsoft.com/office/officeart/2005/8/layout/vProcess5"/>
    <dgm:cxn modelId="{3A178D8D-2C19-4CB0-8BF2-59222C5AE3FE}" type="presOf" srcId="{6BD82229-D0B0-406A-903F-818FCE3D6397}" destId="{F84C5ACB-9000-4F79-ADD2-17AC4AE3FF46}" srcOrd="0" destOrd="0" presId="urn:microsoft.com/office/officeart/2005/8/layout/vProcess5"/>
    <dgm:cxn modelId="{F5EEAFB5-E348-4834-B33D-7C0EDBF1D0CD}" type="presOf" srcId="{1A91332C-DEF5-4FCA-9EA9-01FED67C60F5}" destId="{44C9631E-A441-434E-8EDD-9D64C415BDF5}" srcOrd="0" destOrd="0" presId="urn:microsoft.com/office/officeart/2005/8/layout/vProcess5"/>
    <dgm:cxn modelId="{3FD331C5-BBB7-4145-A092-FDFE295FAD08}" srcId="{75EFAF37-D544-4FCB-8129-D9EA5A15EB00}" destId="{675C400A-4B17-42C3-8B96-C7A462EAE53C}" srcOrd="2" destOrd="0" parTransId="{80BEF758-4D46-4F83-A469-8A0C4CA18B05}" sibTransId="{E879248E-86A9-4223-904E-639C716C3AE0}"/>
    <dgm:cxn modelId="{3F0F8A0C-7367-4E17-A951-5C44CABB18D1}" type="presOf" srcId="{75EFAF37-D544-4FCB-8129-D9EA5A15EB00}" destId="{ED899DC4-8D44-4103-BD08-AC9BA5D6E626}" srcOrd="0" destOrd="0" presId="urn:microsoft.com/office/officeart/2005/8/layout/vProcess5"/>
    <dgm:cxn modelId="{FCBB75E8-2B96-4F96-B730-EC51BC692728}" type="presOf" srcId="{4903F06C-E4B2-4AB6-925D-EFDB94ED1BEE}" destId="{5047032E-FC75-41D5-BF53-27ACDDDAA0CF}" srcOrd="1" destOrd="1" presId="urn:microsoft.com/office/officeart/2005/8/layout/vProcess5"/>
    <dgm:cxn modelId="{834FAAFE-4C34-4DD4-8763-75D5595F3709}" srcId="{3C4A8C0D-7125-492D-B463-D594A6ACEC2D}" destId="{DFB42092-44AC-4D77-8DB2-7CB9B7058B92}" srcOrd="0" destOrd="0" parTransId="{2BD03299-52FC-4A82-BC4A-5746B15394C9}" sibTransId="{1DF6C010-DEB5-4522-A198-6AB0AA435CB8}"/>
    <dgm:cxn modelId="{4B0B3507-95F2-4C9C-82A1-CC854F18B9C4}" type="presOf" srcId="{6BD82229-D0B0-406A-903F-818FCE3D6397}" destId="{82D65396-3B3A-4BB0-9CB7-62B85D94A6D6}" srcOrd="1" destOrd="0" presId="urn:microsoft.com/office/officeart/2005/8/layout/vProcess5"/>
    <dgm:cxn modelId="{5D0B4342-5639-4436-9B7D-377EE9388C50}" type="presOf" srcId="{C4845409-4ADD-44F0-83AD-264BCF06EF1B}" destId="{B09050A8-A3D1-407B-BBDD-7EF75D2BD755}" srcOrd="0" destOrd="1" presId="urn:microsoft.com/office/officeart/2005/8/layout/vProcess5"/>
    <dgm:cxn modelId="{5816C22D-AA08-4413-ADBE-0D0C9F8B587E}" type="presOf" srcId="{B925572D-1497-4F8D-A2A3-DA686595EA6D}" destId="{82D65396-3B3A-4BB0-9CB7-62B85D94A6D6}" srcOrd="1" destOrd="1" presId="urn:microsoft.com/office/officeart/2005/8/layout/vProcess5"/>
    <dgm:cxn modelId="{B70883C7-A4E9-4ADE-A5F7-2C414C61D051}" srcId="{75EFAF37-D544-4FCB-8129-D9EA5A15EB00}" destId="{4A531DA9-D476-4770-AE1D-6E4A98365F38}" srcOrd="1" destOrd="0" parTransId="{D7D357E5-8010-4489-88A1-14B11F2ADBAD}" sibTransId="{1A91332C-DEF5-4FCA-9EA9-01FED67C60F5}"/>
    <dgm:cxn modelId="{B9BCDCE1-03CE-48BE-99B4-0C6A076DA2C9}" type="presParOf" srcId="{ED899DC4-8D44-4103-BD08-AC9BA5D6E626}" destId="{AAA11817-AD78-4D35-BF1C-6EC3FA041350}" srcOrd="0" destOrd="0" presId="urn:microsoft.com/office/officeart/2005/8/layout/vProcess5"/>
    <dgm:cxn modelId="{5B098F6A-A292-4FD7-9F4B-49089CC2BDCD}" type="presParOf" srcId="{ED899DC4-8D44-4103-BD08-AC9BA5D6E626}" destId="{F84C5ACB-9000-4F79-ADD2-17AC4AE3FF46}" srcOrd="1" destOrd="0" presId="urn:microsoft.com/office/officeart/2005/8/layout/vProcess5"/>
    <dgm:cxn modelId="{6A235321-B7B2-45B4-9A64-3E23E12F4FCA}" type="presParOf" srcId="{ED899DC4-8D44-4103-BD08-AC9BA5D6E626}" destId="{55A0E410-7765-4F10-A754-411612CE967A}" srcOrd="2" destOrd="0" presId="urn:microsoft.com/office/officeart/2005/8/layout/vProcess5"/>
    <dgm:cxn modelId="{392D2858-672B-44DB-A05A-560E21174F09}" type="presParOf" srcId="{ED899DC4-8D44-4103-BD08-AC9BA5D6E626}" destId="{1B279E5A-5FF2-4C3C-B6A0-0DA2610896C5}" srcOrd="3" destOrd="0" presId="urn:microsoft.com/office/officeart/2005/8/layout/vProcess5"/>
    <dgm:cxn modelId="{0CB8CB4F-6767-4C2A-A780-B444FFB0B011}" type="presParOf" srcId="{ED899DC4-8D44-4103-BD08-AC9BA5D6E626}" destId="{3C7EEE2B-CE4E-4A58-8A9F-4E73F3205549}" srcOrd="4" destOrd="0" presId="urn:microsoft.com/office/officeart/2005/8/layout/vProcess5"/>
    <dgm:cxn modelId="{F5729122-FBBF-45C0-A8EE-D6B462ED6F95}" type="presParOf" srcId="{ED899DC4-8D44-4103-BD08-AC9BA5D6E626}" destId="{B09050A8-A3D1-407B-BBDD-7EF75D2BD755}" srcOrd="5" destOrd="0" presId="urn:microsoft.com/office/officeart/2005/8/layout/vProcess5"/>
    <dgm:cxn modelId="{5412D5A4-FCC9-4245-993E-7C5AA1C83EAE}" type="presParOf" srcId="{ED899DC4-8D44-4103-BD08-AC9BA5D6E626}" destId="{1E79D642-3CB1-4E2D-B8D6-3B7315386B94}" srcOrd="6" destOrd="0" presId="urn:microsoft.com/office/officeart/2005/8/layout/vProcess5"/>
    <dgm:cxn modelId="{7D5DCDFA-DFDE-4F2A-86D1-28AB2671493F}" type="presParOf" srcId="{ED899DC4-8D44-4103-BD08-AC9BA5D6E626}" destId="{44C9631E-A441-434E-8EDD-9D64C415BDF5}" srcOrd="7" destOrd="0" presId="urn:microsoft.com/office/officeart/2005/8/layout/vProcess5"/>
    <dgm:cxn modelId="{CA9D93CA-C6D9-45DE-B120-EAB2092058FB}" type="presParOf" srcId="{ED899DC4-8D44-4103-BD08-AC9BA5D6E626}" destId="{EFA3865A-9498-4775-8391-8F2EE50E1624}" srcOrd="8" destOrd="0" presId="urn:microsoft.com/office/officeart/2005/8/layout/vProcess5"/>
    <dgm:cxn modelId="{E01EA1F1-5B43-4126-9FA5-95481251A2E2}" type="presParOf" srcId="{ED899DC4-8D44-4103-BD08-AC9BA5D6E626}" destId="{801E305B-6D4F-4364-BC81-4D3C3F4DC727}" srcOrd="9" destOrd="0" presId="urn:microsoft.com/office/officeart/2005/8/layout/vProcess5"/>
    <dgm:cxn modelId="{9796B3A5-0654-4597-A272-35195676342F}" type="presParOf" srcId="{ED899DC4-8D44-4103-BD08-AC9BA5D6E626}" destId="{82D65396-3B3A-4BB0-9CB7-62B85D94A6D6}" srcOrd="10" destOrd="0" presId="urn:microsoft.com/office/officeart/2005/8/layout/vProcess5"/>
    <dgm:cxn modelId="{9581B652-7A08-4455-B677-B456CB645511}" type="presParOf" srcId="{ED899DC4-8D44-4103-BD08-AC9BA5D6E626}" destId="{5047032E-FC75-41D5-BF53-27ACDDDAA0CF}" srcOrd="11" destOrd="0" presId="urn:microsoft.com/office/officeart/2005/8/layout/vProcess5"/>
    <dgm:cxn modelId="{00C39B7B-AFF8-4275-A0E3-66B365443D7E}" type="presParOf" srcId="{ED899DC4-8D44-4103-BD08-AC9BA5D6E626}" destId="{82D821AF-79EA-457D-85D3-FF5F166A8CBB}" srcOrd="12" destOrd="0" presId="urn:microsoft.com/office/officeart/2005/8/layout/vProcess5"/>
    <dgm:cxn modelId="{204EC075-47C8-4CE3-97AF-39719A89F5F0}" type="presParOf" srcId="{ED899DC4-8D44-4103-BD08-AC9BA5D6E626}" destId="{E58B407E-6FA1-4662-A7E2-3879FA71A805}" srcOrd="13" destOrd="0" presId="urn:microsoft.com/office/officeart/2005/8/layout/vProcess5"/>
    <dgm:cxn modelId="{8F4411EF-6D14-4954-8C60-3068650C497E}" type="presParOf" srcId="{ED899DC4-8D44-4103-BD08-AC9BA5D6E626}" destId="{30DDEA18-A79B-4641-B1FE-CA05FE0E51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C5ACB-9000-4F79-ADD2-17AC4AE3FF46}">
      <dsp:nvSpPr>
        <dsp:cNvPr id="0" name=""/>
        <dsp:cNvSpPr/>
      </dsp:nvSpPr>
      <dsp:spPr>
        <a:xfrm>
          <a:off x="0" y="0"/>
          <a:ext cx="6597323" cy="63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Risk-centric self-assessment framework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based on federated InfoSec guidance including WISE SCI</a:t>
          </a:r>
          <a:endParaRPr lang="en-US" sz="1400" kern="1200" dirty="0"/>
        </a:p>
      </dsp:txBody>
      <dsp:txXfrm>
        <a:off x="18705" y="18705"/>
        <a:ext cx="5833474" cy="601217"/>
      </dsp:txXfrm>
    </dsp:sp>
    <dsp:sp modelId="{55A0E410-7765-4F10-A754-411612CE967A}">
      <dsp:nvSpPr>
        <dsp:cNvPr id="0" name=""/>
        <dsp:cNvSpPr/>
      </dsp:nvSpPr>
      <dsp:spPr>
        <a:xfrm>
          <a:off x="492657" y="727326"/>
          <a:ext cx="6597323" cy="63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tint val="50000"/>
                <a:satMod val="300000"/>
              </a:schemeClr>
            </a:gs>
            <a:gs pos="35000">
              <a:schemeClr val="accent5">
                <a:hueOff val="-1689636"/>
                <a:satOff val="-4355"/>
                <a:lumOff val="-2941"/>
                <a:alphaOff val="0"/>
                <a:tint val="37000"/>
                <a:satMod val="3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Baselining security policies &amp; common assurance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AARC, REFEDS, IGTF, PDK &amp; practical implementation measures</a:t>
          </a:r>
        </a:p>
      </dsp:txBody>
      <dsp:txXfrm>
        <a:off x="511362" y="746031"/>
        <a:ext cx="5652148" cy="601217"/>
      </dsp:txXfrm>
    </dsp:sp>
    <dsp:sp modelId="{1B279E5A-5FF2-4C3C-B6A0-0DA2610896C5}">
      <dsp:nvSpPr>
        <dsp:cNvPr id="0" name=""/>
        <dsp:cNvSpPr/>
      </dsp:nvSpPr>
      <dsp:spPr>
        <a:xfrm>
          <a:off x="985314" y="1454652"/>
          <a:ext cx="6597323" cy="63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tint val="50000"/>
                <a:satMod val="300000"/>
              </a:schemeClr>
            </a:gs>
            <a:gs pos="35000">
              <a:schemeClr val="accent5">
                <a:hueOff val="-3379271"/>
                <a:satOff val="-8710"/>
                <a:lumOff val="-5883"/>
                <a:alphaOff val="0"/>
                <a:tint val="37000"/>
                <a:satMod val="3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An incident coordination hub and a trust posture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spanning providers and core, based on experience &amp; exercises</a:t>
          </a:r>
          <a:endParaRPr lang="en-GB" sz="1400" kern="1200" dirty="0"/>
        </a:p>
      </dsp:txBody>
      <dsp:txXfrm>
        <a:off x="1004019" y="1473357"/>
        <a:ext cx="5652148" cy="601217"/>
      </dsp:txXfrm>
    </dsp:sp>
    <dsp:sp modelId="{3C7EEE2B-CE4E-4A58-8A9F-4E73F3205549}">
      <dsp:nvSpPr>
        <dsp:cNvPr id="0" name=""/>
        <dsp:cNvSpPr/>
      </dsp:nvSpPr>
      <dsp:spPr>
        <a:xfrm>
          <a:off x="1477971" y="2181978"/>
          <a:ext cx="6597323" cy="63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tint val="50000"/>
                <a:satMod val="300000"/>
              </a:schemeClr>
            </a:gs>
            <a:gs pos="35000">
              <a:schemeClr val="accent5">
                <a:hueOff val="-5068907"/>
                <a:satOff val="-13064"/>
                <a:lumOff val="-8824"/>
                <a:alphaOff val="0"/>
                <a:tint val="37000"/>
                <a:satMod val="3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Actionable operational response to incidents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EOSC core expertise to support resolution of cross-provider issues</a:t>
          </a:r>
          <a:endParaRPr lang="en-GB" sz="1400" kern="1200" dirty="0"/>
        </a:p>
      </dsp:txBody>
      <dsp:txXfrm>
        <a:off x="1496676" y="2200683"/>
        <a:ext cx="5652148" cy="601217"/>
      </dsp:txXfrm>
    </dsp:sp>
    <dsp:sp modelId="{B09050A8-A3D1-407B-BBDD-7EF75D2BD755}">
      <dsp:nvSpPr>
        <dsp:cNvPr id="0" name=""/>
        <dsp:cNvSpPr/>
      </dsp:nvSpPr>
      <dsp:spPr>
        <a:xfrm>
          <a:off x="1970629" y="2909304"/>
          <a:ext cx="6597323" cy="638627"/>
        </a:xfrm>
        <a:prstGeom prst="roundRect">
          <a:avLst>
            <a:gd name="adj" fmla="val 10000"/>
          </a:avLst>
        </a:prstGeom>
        <a:solidFill>
          <a:srgbClr val="EAEAE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Fostering trust through a known skills programme</a:t>
          </a:r>
          <a:endParaRPr lang="en-GB" sz="1800" kern="1200" dirty="0">
            <a:solidFill>
              <a:schemeClr val="bg1">
                <a:lumMod val="50000"/>
                <a:lumOff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>
                  <a:lumMod val="50000"/>
                  <a:lumOff val="50000"/>
                </a:schemeClr>
              </a:solidFill>
            </a:rPr>
            <a:t>so that your peers may have confidence in service provider abilities</a:t>
          </a:r>
          <a:endParaRPr lang="en-GB" sz="1400" kern="1200" dirty="0">
            <a:solidFill>
              <a:schemeClr val="bg1">
                <a:lumMod val="50000"/>
                <a:lumOff val="50000"/>
              </a:schemeClr>
            </a:solidFill>
          </a:endParaRPr>
        </a:p>
      </dsp:txBody>
      <dsp:txXfrm>
        <a:off x="1989334" y="2928009"/>
        <a:ext cx="5652148" cy="601217"/>
      </dsp:txXfrm>
    </dsp:sp>
    <dsp:sp modelId="{1E79D642-3CB1-4E2D-B8D6-3B7315386B94}">
      <dsp:nvSpPr>
        <dsp:cNvPr id="0" name=""/>
        <dsp:cNvSpPr/>
      </dsp:nvSpPr>
      <dsp:spPr>
        <a:xfrm>
          <a:off x="6182215" y="466553"/>
          <a:ext cx="415108" cy="415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6275614" y="466553"/>
        <a:ext cx="228310" cy="312369"/>
      </dsp:txXfrm>
    </dsp:sp>
    <dsp:sp modelId="{44C9631E-A441-434E-8EDD-9D64C415BDF5}">
      <dsp:nvSpPr>
        <dsp:cNvPr id="0" name=""/>
        <dsp:cNvSpPr/>
      </dsp:nvSpPr>
      <dsp:spPr>
        <a:xfrm>
          <a:off x="6674873" y="1193879"/>
          <a:ext cx="415108" cy="415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6768272" y="1193879"/>
        <a:ext cx="228310" cy="312369"/>
      </dsp:txXfrm>
    </dsp:sp>
    <dsp:sp modelId="{EFA3865A-9498-4775-8391-8F2EE50E1624}">
      <dsp:nvSpPr>
        <dsp:cNvPr id="0" name=""/>
        <dsp:cNvSpPr/>
      </dsp:nvSpPr>
      <dsp:spPr>
        <a:xfrm>
          <a:off x="7167530" y="1910561"/>
          <a:ext cx="415108" cy="415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7260929" y="1910561"/>
        <a:ext cx="228310" cy="312369"/>
      </dsp:txXfrm>
    </dsp:sp>
    <dsp:sp modelId="{801E305B-6D4F-4364-BC81-4D3C3F4DC727}">
      <dsp:nvSpPr>
        <dsp:cNvPr id="0" name=""/>
        <dsp:cNvSpPr/>
      </dsp:nvSpPr>
      <dsp:spPr>
        <a:xfrm>
          <a:off x="7660187" y="2644983"/>
          <a:ext cx="415108" cy="415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753586" y="2644983"/>
        <a:ext cx="228310" cy="312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userDrawn="1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2021</a:t>
            </a:r>
            <a:endParaRPr dirty="0"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WISE Community Workshop Autumn 2021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865"/>
            <a:ext cx="7886700" cy="994172"/>
          </a:xfrm>
        </p:spPr>
        <p:txBody>
          <a:bodyPr/>
          <a:lstStyle>
            <a:lvl1pPr>
              <a:defRPr>
                <a:solidFill>
                  <a:srgbClr val="20326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8650" y="3306369"/>
            <a:ext cx="7886700" cy="710803"/>
          </a:xfrm>
        </p:spPr>
        <p:txBody>
          <a:bodyPr/>
          <a:lstStyle>
            <a:lvl1pPr marL="38097" indent="0">
              <a:buNone/>
              <a:defRPr i="1">
                <a:solidFill>
                  <a:srgbClr val="B6212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preserve="1" userDrawn="1">
  <p:cSld name="1_Titre vertical et text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66852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2021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865"/>
            <a:ext cx="7886700" cy="994172"/>
          </a:xfrm>
        </p:spPr>
        <p:txBody>
          <a:bodyPr/>
          <a:lstStyle>
            <a:lvl1pPr>
              <a:defRPr>
                <a:solidFill>
                  <a:srgbClr val="20326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8650" y="3306369"/>
            <a:ext cx="7886700" cy="710803"/>
          </a:xfrm>
        </p:spPr>
        <p:txBody>
          <a:bodyPr/>
          <a:lstStyle>
            <a:lvl1pPr marL="38097" indent="0">
              <a:buNone/>
              <a:defRPr i="1">
                <a:solidFill>
                  <a:srgbClr val="B6212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4" y="4272843"/>
            <a:ext cx="725476" cy="2822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513527" y="4164174"/>
            <a:ext cx="2424793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88" dirty="0" smtClean="0"/>
              <a:t>David Groep</a:t>
            </a:r>
            <a:br>
              <a:rPr lang="en-GB" sz="788" dirty="0" smtClean="0"/>
            </a:br>
            <a:r>
              <a:rPr lang="en-GB" sz="788" dirty="0" smtClean="0"/>
              <a:t>PDP group Nikhef, Amsterdam,</a:t>
            </a:r>
            <a:r>
              <a:rPr lang="en-GB" sz="788" baseline="0" dirty="0" smtClean="0"/>
              <a:t> NL</a:t>
            </a:r>
            <a:br>
              <a:rPr lang="en-GB" sz="788" baseline="0" dirty="0" smtClean="0"/>
            </a:br>
            <a:r>
              <a:rPr lang="en-GB" sz="788" baseline="0" dirty="0" smtClean="0"/>
              <a:t>EOSC Future WP7.5 task lead</a:t>
            </a:r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307223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preserve="1" userDrawn="1">
  <p:cSld name="Closure CC-BY">
    <p:bg>
      <p:bgPr>
        <a:solidFill>
          <a:srgbClr val="203267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865"/>
            <a:ext cx="7886700" cy="994172"/>
          </a:xfrm>
        </p:spPr>
        <p:txBody>
          <a:bodyPr/>
          <a:lstStyle>
            <a:lvl1pPr>
              <a:defRPr>
                <a:solidFill>
                  <a:srgbClr val="F6C8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25096" y="4066441"/>
            <a:ext cx="71096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aseline="0" dirty="0" smtClean="0">
                <a:solidFill>
                  <a:srgbClr val="B62127"/>
                </a:solidFill>
              </a:rPr>
              <a:t>David Groep</a:t>
            </a:r>
            <a:br>
              <a:rPr lang="en-GB" sz="1050" baseline="0" dirty="0" smtClean="0">
                <a:solidFill>
                  <a:srgbClr val="B62127"/>
                </a:solidFill>
              </a:rPr>
            </a:br>
            <a:r>
              <a:rPr lang="en-GB" sz="1050" baseline="0" dirty="0" smtClean="0">
                <a:solidFill>
                  <a:srgbClr val="B62127"/>
                </a:solidFill>
              </a:rPr>
              <a:t>https://www.nikhef.nl/~davidg/presentations/</a:t>
            </a:r>
            <a:br>
              <a:rPr lang="en-GB" sz="1050" baseline="0" dirty="0" smtClean="0">
                <a:solidFill>
                  <a:srgbClr val="B62127"/>
                </a:solidFill>
              </a:rPr>
            </a:br>
            <a:r>
              <a:rPr lang="en-GB" sz="1050" baseline="0" dirty="0" smtClean="0">
                <a:solidFill>
                  <a:srgbClr val="B62127"/>
                </a:solidFill>
              </a:rPr>
              <a:t>    https://orcid.org/0000-0003-1026-6606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4" y="4719151"/>
            <a:ext cx="597395" cy="210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4" y="4449244"/>
            <a:ext cx="124721" cy="12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4" y="3836544"/>
            <a:ext cx="521333" cy="202819"/>
          </a:xfrm>
          <a:prstGeom prst="rect">
            <a:avLst/>
          </a:prstGeom>
        </p:spPr>
      </p:pic>
      <p:sp>
        <p:nvSpPr>
          <p:cNvPr id="11" name="Google Shape;102;p23"/>
          <p:cNvSpPr txBox="1"/>
          <p:nvPr userDrawn="1"/>
        </p:nvSpPr>
        <p:spPr>
          <a:xfrm>
            <a:off x="3852102" y="4350112"/>
            <a:ext cx="43472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r>
              <a:rPr lang="en-GB" sz="1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orbel"/>
                <a:ea typeface="Corbel"/>
                <a:cs typeface="Corbel"/>
                <a:sym typeface="Corbel"/>
              </a:rPr>
              <a:t>The EOSC Future project is co-funded by the</a:t>
            </a:r>
            <a:br>
              <a:rPr lang="en-GB" sz="1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1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orbel"/>
                <a:ea typeface="Corbel"/>
                <a:cs typeface="Corbel"/>
                <a:sym typeface="Corbel"/>
              </a:rPr>
              <a:t> European Union Horizon Programme call </a:t>
            </a:r>
            <a:br>
              <a:rPr lang="en-GB" sz="1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1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orbel"/>
                <a:ea typeface="Corbel"/>
                <a:cs typeface="Corbel"/>
                <a:sym typeface="Corbel"/>
              </a:rPr>
              <a:t>INFRAEOSC-03-2020, Grant Agreement 101017536</a:t>
            </a:r>
            <a:endParaRPr sz="1200" b="0" i="0" u="none" strike="noStrike" cap="none" dirty="0">
              <a:solidFill>
                <a:schemeClr val="bg1">
                  <a:lumMod val="95000"/>
                </a:schemeClr>
              </a:solidFill>
              <a:highlight>
                <a:srgbClr val="FFFF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" name="Google Shape;101;p23"/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8271579" y="4444375"/>
            <a:ext cx="717490" cy="48035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103;p23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7750175" y="89836"/>
            <a:ext cx="1318016" cy="71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65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preserve="1" userDrawn="1">
  <p:cSld name="Closure">
    <p:bg>
      <p:bgPr>
        <a:solidFill>
          <a:srgbClr val="203267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865"/>
            <a:ext cx="7886700" cy="994172"/>
          </a:xfrm>
        </p:spPr>
        <p:txBody>
          <a:bodyPr/>
          <a:lstStyle>
            <a:lvl1pPr>
              <a:defRPr>
                <a:solidFill>
                  <a:srgbClr val="F6C8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32411" y="4377190"/>
            <a:ext cx="71096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aseline="0" dirty="0" smtClean="0">
                <a:solidFill>
                  <a:srgbClr val="B62127"/>
                </a:solidFill>
              </a:rPr>
              <a:t>David Groep</a:t>
            </a:r>
            <a:br>
              <a:rPr lang="en-GB" sz="1050" baseline="0" dirty="0" smtClean="0">
                <a:solidFill>
                  <a:srgbClr val="B62127"/>
                </a:solidFill>
              </a:rPr>
            </a:br>
            <a:r>
              <a:rPr lang="en-GB" sz="1050" baseline="0" dirty="0" smtClean="0">
                <a:solidFill>
                  <a:srgbClr val="B62127"/>
                </a:solidFill>
              </a:rPr>
              <a:t>https://www.nikhef.nl/~davidg/presentations/</a:t>
            </a:r>
            <a:br>
              <a:rPr lang="en-GB" sz="1050" baseline="0" dirty="0" smtClean="0">
                <a:solidFill>
                  <a:srgbClr val="B62127"/>
                </a:solidFill>
              </a:rPr>
            </a:br>
            <a:r>
              <a:rPr lang="en-GB" sz="1050" baseline="0" dirty="0" smtClean="0">
                <a:solidFill>
                  <a:srgbClr val="B62127"/>
                </a:solidFill>
              </a:rPr>
              <a:t>    https://orcid.org/0000-0003-1026-6606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4" y="4759993"/>
            <a:ext cx="124721" cy="12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4" y="4147293"/>
            <a:ext cx="521333" cy="202819"/>
          </a:xfrm>
          <a:prstGeom prst="rect">
            <a:avLst/>
          </a:prstGeom>
        </p:spPr>
      </p:pic>
      <p:sp>
        <p:nvSpPr>
          <p:cNvPr id="9" name="Google Shape;102;p23"/>
          <p:cNvSpPr txBox="1"/>
          <p:nvPr userDrawn="1"/>
        </p:nvSpPr>
        <p:spPr>
          <a:xfrm>
            <a:off x="3852102" y="4350112"/>
            <a:ext cx="43472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r>
              <a:rPr lang="en-GB" sz="1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orbel"/>
                <a:ea typeface="Corbel"/>
                <a:cs typeface="Corbel"/>
                <a:sym typeface="Corbel"/>
              </a:rPr>
              <a:t>The EOSC Future project is co-funded by the</a:t>
            </a:r>
            <a:br>
              <a:rPr lang="en-GB" sz="1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1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orbel"/>
                <a:ea typeface="Corbel"/>
                <a:cs typeface="Corbel"/>
                <a:sym typeface="Corbel"/>
              </a:rPr>
              <a:t> European Union Horizon Programme call </a:t>
            </a:r>
            <a:br>
              <a:rPr lang="en-GB" sz="1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1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orbel"/>
                <a:ea typeface="Corbel"/>
                <a:cs typeface="Corbel"/>
                <a:sym typeface="Corbel"/>
              </a:rPr>
              <a:t>INFRAEOSC-03-2020, Grant Agreement 101017536</a:t>
            </a:r>
            <a:endParaRPr sz="1200" b="0" i="0" u="none" strike="noStrike" cap="none" dirty="0">
              <a:solidFill>
                <a:schemeClr val="bg1">
                  <a:lumMod val="95000"/>
                </a:schemeClr>
              </a:solidFill>
              <a:highlight>
                <a:srgbClr val="FFFF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" name="Google Shape;101;p23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271579" y="4444375"/>
            <a:ext cx="717490" cy="48035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103;p23"/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750175" y="89836"/>
            <a:ext cx="1318016" cy="71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6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48" y="273844"/>
            <a:ext cx="7034762" cy="635240"/>
          </a:xfrm>
        </p:spPr>
        <p:txBody>
          <a:bodyPr>
            <a:noAutofit/>
          </a:bodyPr>
          <a:lstStyle>
            <a:lvl1pPr>
              <a:defRPr sz="4000">
                <a:solidFill>
                  <a:srgbClr val="20326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724347" y="4767264"/>
            <a:ext cx="2057400" cy="273844"/>
          </a:xfrm>
        </p:spPr>
        <p:txBody>
          <a:bodyPr/>
          <a:lstStyle/>
          <a:p>
            <a:r>
              <a:rPr lang="en-US" smtClean="0"/>
              <a:t>May 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647" y="4767264"/>
            <a:ext cx="3086100" cy="273844"/>
          </a:xfrm>
        </p:spPr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650" y="4767264"/>
            <a:ext cx="1333057" cy="273844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4347" y="1076547"/>
            <a:ext cx="7886700" cy="35252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defRPr sz="15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00000"/>
              <a:defRPr sz="135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defRPr sz="120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Empt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2021</a:t>
            </a: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WISE Community Workshop Autumn 2021</a:t>
            </a: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146862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May 2021</a:t>
            </a:r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WISE Community Workshop Autumn 2021</a:t>
            </a:r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oogle Shape;6;p9"/>
          <p:cNvPicPr preferRelativeResize="0"/>
          <p:nvPr userDrawn="1"/>
        </p:nvPicPr>
        <p:blipFill rotWithShape="1">
          <a:blip r:embed="rId8">
            <a:alphaModFix amt="85000"/>
          </a:blip>
          <a:srcRect l="43019" t="-27059" r="-43018" b="27059"/>
          <a:stretch/>
        </p:blipFill>
        <p:spPr>
          <a:xfrm rot="5400000">
            <a:off x="-298605" y="287070"/>
            <a:ext cx="1635443" cy="1038232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9" name="Google Shape;11;p9"/>
          <p:cNvPicPr preferRelativeResize="0"/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7742844" y="90190"/>
            <a:ext cx="1328652" cy="7159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2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EOSC Future Security Operations and Policy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October 2021 WISE Workshop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67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Assessment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base </a:t>
            </a:r>
            <a:r>
              <a:rPr lang="en-GB" dirty="0"/>
              <a:t>on </a:t>
            </a:r>
            <a:r>
              <a:rPr lang="en-GB" dirty="0" smtClean="0"/>
              <a:t>WISE Risk </a:t>
            </a:r>
            <a:r>
              <a:rPr lang="en-GB" dirty="0"/>
              <a:t>Assessment for WISE (RAW-WG) assessment </a:t>
            </a:r>
            <a:r>
              <a:rPr lang="en-GB" dirty="0" smtClean="0"/>
              <a:t>template</a:t>
            </a:r>
          </a:p>
          <a:p>
            <a:r>
              <a:rPr lang="en-GB" dirty="0" smtClean="0"/>
              <a:t>moves </a:t>
            </a:r>
            <a:r>
              <a:rPr lang="en-GB" dirty="0"/>
              <a:t>beyond </a:t>
            </a:r>
            <a:r>
              <a:rPr lang="en-GB" dirty="0" smtClean="0"/>
              <a:t>single-domain framework</a:t>
            </a:r>
          </a:p>
          <a:p>
            <a:r>
              <a:rPr lang="en-GB" dirty="0" smtClean="0"/>
              <a:t>specifically challenging if you cannot enumerate your assets?</a:t>
            </a:r>
          </a:p>
          <a:p>
            <a:r>
              <a:rPr lang="en-GB" dirty="0"/>
              <a:t>EOSC-specialised maturity model and (self-)</a:t>
            </a:r>
            <a:r>
              <a:rPr lang="en-GB" dirty="0" smtClean="0"/>
              <a:t>assessments</a:t>
            </a:r>
          </a:p>
          <a:p>
            <a:r>
              <a:rPr lang="en-GB" dirty="0"/>
              <a:t>assessment of risk of combined and composite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6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policy baseline and </a:t>
            </a:r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needs </a:t>
            </a:r>
            <a:r>
              <a:rPr lang="en-US" dirty="0"/>
              <a:t>to preserve the risk appetite of the participants </a:t>
            </a:r>
            <a:r>
              <a:rPr lang="en-US" dirty="0" smtClean="0"/>
              <a:t>involved</a:t>
            </a:r>
          </a:p>
          <a:p>
            <a:r>
              <a:rPr lang="en-GB" dirty="0" smtClean="0"/>
              <a:t>trust </a:t>
            </a:r>
            <a:r>
              <a:rPr lang="en-GB" dirty="0"/>
              <a:t>should be transparent, comparably formulated,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address existing and emergent usage </a:t>
            </a:r>
            <a:r>
              <a:rPr lang="en-GB" dirty="0" smtClean="0"/>
              <a:t>patterns</a:t>
            </a:r>
          </a:p>
          <a:p>
            <a:r>
              <a:rPr lang="en-GB" dirty="0" smtClean="0"/>
              <a:t>taking in EOSC </a:t>
            </a:r>
            <a:r>
              <a:rPr lang="en-GB" dirty="0"/>
              <a:t>Rules of </a:t>
            </a:r>
            <a:r>
              <a:rPr lang="en-GB" dirty="0" smtClean="0"/>
              <a:t>Participation WG, governance </a:t>
            </a:r>
            <a:r>
              <a:rPr lang="en-GB" dirty="0"/>
              <a:t>activities, and </a:t>
            </a:r>
            <a:r>
              <a:rPr lang="en-GB" dirty="0" smtClean="0"/>
              <a:t>WISE</a:t>
            </a:r>
          </a:p>
          <a:p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dirty="0" smtClean="0"/>
              <a:t>security </a:t>
            </a:r>
            <a:r>
              <a:rPr lang="en-GB" dirty="0"/>
              <a:t>policy baseline </a:t>
            </a:r>
            <a:r>
              <a:rPr lang="en-GB" dirty="0" smtClean="0"/>
              <a:t>to be incorporated </a:t>
            </a:r>
            <a:r>
              <a:rPr lang="en-GB" dirty="0"/>
              <a:t>into </a:t>
            </a:r>
            <a:r>
              <a:rPr lang="en-GB" dirty="0" smtClean="0"/>
              <a:t>EOSC </a:t>
            </a:r>
            <a:r>
              <a:rPr lang="en-GB" dirty="0"/>
              <a:t>AAI Federation participation </a:t>
            </a:r>
            <a:r>
              <a:rPr lang="en-GB" dirty="0" smtClean="0"/>
              <a:t>policy and incorporate </a:t>
            </a:r>
            <a:r>
              <a:rPr lang="en-GB" dirty="0"/>
              <a:t>secure service operations guidelines </a:t>
            </a: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US" dirty="0"/>
              <a:t>evolving </a:t>
            </a:r>
            <a:r>
              <a:rPr lang="en-US" dirty="0" smtClean="0"/>
              <a:t>trust </a:t>
            </a:r>
            <a:r>
              <a:rPr lang="en-US" dirty="0"/>
              <a:t>‘mapping’ framework </a:t>
            </a:r>
            <a:r>
              <a:rPr lang="en-US" dirty="0" smtClean="0"/>
              <a:t>of WISE </a:t>
            </a:r>
            <a:r>
              <a:rPr lang="en-US" dirty="0"/>
              <a:t>SCI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explicitly incorporating </a:t>
            </a:r>
            <a:r>
              <a:rPr lang="en-US" smtClean="0"/>
              <a:t>federative </a:t>
            </a:r>
            <a:r>
              <a:rPr lang="en-US" smtClean="0"/>
              <a:t>aspects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/>
              <a:t>effective peer-reviewed self-assessment of information security </a:t>
            </a:r>
            <a:r>
              <a:rPr lang="en-US" dirty="0" smtClean="0"/>
              <a:t>maturity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6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Coordination </a:t>
            </a:r>
            <a:r>
              <a:rPr lang="en-US" sz="3200" dirty="0"/>
              <a:t>framework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 operational </a:t>
            </a:r>
            <a:r>
              <a:rPr lang="en-US" sz="3200" dirty="0"/>
              <a:t>sharing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incidents </a:t>
            </a:r>
            <a:r>
              <a:rPr lang="en-GB" dirty="0" smtClean="0"/>
              <a:t>are </a:t>
            </a:r>
            <a:r>
              <a:rPr lang="en-GB" dirty="0"/>
              <a:t>not limited to just one participant, </a:t>
            </a:r>
            <a:r>
              <a:rPr lang="en-GB" dirty="0" smtClean="0"/>
              <a:t>so their mitigation, containment</a:t>
            </a:r>
            <a:r>
              <a:rPr lang="en-GB" dirty="0"/>
              <a:t>, and ultimate resolution requires a collective response </a:t>
            </a:r>
            <a:endParaRPr lang="en-GB" dirty="0" smtClean="0"/>
          </a:p>
          <a:p>
            <a:r>
              <a:rPr lang="en-GB" dirty="0" smtClean="0"/>
              <a:t>leverage, enhance mechanisms </a:t>
            </a:r>
            <a:r>
              <a:rPr lang="en-GB" dirty="0"/>
              <a:t>developed in </a:t>
            </a:r>
            <a:r>
              <a:rPr lang="en-GB" dirty="0" smtClean="0"/>
              <a:t>WISE and </a:t>
            </a:r>
            <a:r>
              <a:rPr lang="en-GB" dirty="0"/>
              <a:t>REFEDS </a:t>
            </a:r>
            <a:endParaRPr lang="en-GB" dirty="0" smtClean="0"/>
          </a:p>
          <a:p>
            <a:r>
              <a:rPr lang="en-GB" dirty="0"/>
              <a:t>procedures for collaborating and sharing of the so-called ‘Indicators of Compromise’ (</a:t>
            </a:r>
            <a:r>
              <a:rPr lang="en-GB" dirty="0" err="1"/>
              <a:t>IoCs</a:t>
            </a:r>
            <a:r>
              <a:rPr lang="en-GB" dirty="0" smtClean="0"/>
              <a:t>)</a:t>
            </a:r>
          </a:p>
          <a:p>
            <a:r>
              <a:rPr lang="en-GB" dirty="0" smtClean="0"/>
              <a:t>since incidents do not stop at the EOSC edge, needs engagement </a:t>
            </a:r>
            <a:br>
              <a:rPr lang="en-GB" dirty="0" smtClean="0"/>
            </a:br>
            <a:r>
              <a:rPr lang="en-GB" dirty="0" smtClean="0"/>
              <a:t>with whole constituency: EOSC Core, Exchange, providers, community</a:t>
            </a:r>
          </a:p>
          <a:p>
            <a:r>
              <a:rPr lang="en-GB" dirty="0" smtClean="0"/>
              <a:t>concrete processes that enable collaboration during actual response</a:t>
            </a:r>
          </a:p>
          <a:p>
            <a:r>
              <a:rPr lang="en-GB" dirty="0" smtClean="0"/>
              <a:t>periodically exercised!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2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Remediation of Core incidents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/>
              <a:t>coordinated security </a:t>
            </a:r>
            <a:r>
              <a:rPr lang="en-US" sz="3200" dirty="0" smtClean="0"/>
              <a:t>response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4347" y="1353015"/>
            <a:ext cx="7886700" cy="3256186"/>
          </a:xfrm>
        </p:spPr>
        <p:txBody>
          <a:bodyPr/>
          <a:lstStyle/>
          <a:p>
            <a:r>
              <a:rPr lang="en-GB" dirty="0"/>
              <a:t>interdependency of services requires exchange of information and a coherent and simultaneous response to incidents both across services as well as inside each individual </a:t>
            </a:r>
            <a:r>
              <a:rPr lang="en-GB" dirty="0" smtClean="0"/>
              <a:t>service</a:t>
            </a:r>
          </a:p>
          <a:p>
            <a:r>
              <a:rPr lang="en-GB" dirty="0" smtClean="0"/>
              <a:t>coordinating response for incidents affecting the EOSC </a:t>
            </a:r>
          </a:p>
          <a:p>
            <a:r>
              <a:rPr lang="en-GB" dirty="0" smtClean="0"/>
              <a:t>remediation of incidents in the Portal, Core Services, and key infrastructure elements</a:t>
            </a:r>
          </a:p>
          <a:p>
            <a:endParaRPr lang="en-GB" dirty="0" smtClean="0"/>
          </a:p>
          <a:p>
            <a:pPr marL="50800" indent="0">
              <a:buNone/>
            </a:pPr>
            <a:r>
              <a:rPr lang="en-GB" b="1" dirty="0" smtClean="0"/>
              <a:t>effective </a:t>
            </a:r>
            <a:r>
              <a:rPr lang="en-GB" b="1" dirty="0"/>
              <a:t>remediation of incidents in the EOSC at large </a:t>
            </a:r>
            <a:r>
              <a:rPr lang="en-GB" b="1" i="1" dirty="0" smtClean="0"/>
              <a:t>also </a:t>
            </a:r>
            <a:r>
              <a:rPr lang="en-GB" b="1" dirty="0" smtClean="0"/>
              <a:t>depends on </a:t>
            </a:r>
            <a:br>
              <a:rPr lang="en-GB" b="1" dirty="0" smtClean="0"/>
            </a:br>
            <a:r>
              <a:rPr lang="en-GB" b="1" dirty="0" smtClean="0"/>
              <a:t>subsidiarity and participation of service providers and </a:t>
            </a:r>
            <a:r>
              <a:rPr lang="en-GB" b="1" dirty="0" err="1" smtClean="0"/>
              <a:t>Infra’s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3973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‘EOSC will shape the research area </a:t>
            </a:r>
            <a:br>
              <a:rPr lang="en-GB" sz="3200" dirty="0" smtClean="0"/>
            </a:br>
            <a:r>
              <a:rPr lang="en-GB" sz="3200" dirty="0" smtClean="0"/>
              <a:t>– and trust drives its resilience and security’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75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8911" b="22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949" y="932478"/>
            <a:ext cx="4554963" cy="2659039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825416" hangingPunct="0">
              <a:buClrTx/>
            </a:pPr>
            <a:endParaRPr lang="en-GB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49" y="3790703"/>
            <a:ext cx="8813939" cy="623142"/>
          </a:xfrm>
          <a:prstGeom prst="rect">
            <a:avLst/>
          </a:prstGeom>
          <a:solidFill>
            <a:srgbClr val="E3D88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825416" hangingPunct="0">
              <a:buClrTx/>
            </a:pPr>
            <a:endParaRPr lang="en-GB" sz="3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364" y="220513"/>
            <a:ext cx="6731735" cy="6352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6C813"/>
                </a:solidFill>
              </a:rPr>
              <a:t>A challenging </a:t>
            </a:r>
            <a:r>
              <a:rPr lang="en-US" dirty="0" smtClean="0">
                <a:solidFill>
                  <a:srgbClr val="F6C813"/>
                </a:solidFill>
              </a:rPr>
              <a:t>landscape ahead</a:t>
            </a:r>
            <a:endParaRPr lang="en-US" dirty="0">
              <a:solidFill>
                <a:srgbClr val="F6C81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56364" y="932478"/>
            <a:ext cx="8670131" cy="354551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8097" indent="0">
              <a:buNone/>
            </a:pPr>
            <a:r>
              <a:rPr lang="en-GB" b="1" dirty="0" smtClean="0"/>
              <a:t>Entities of all kinds </a:t>
            </a:r>
            <a:r>
              <a:rPr lang="en-GB" dirty="0" smtClean="0"/>
              <a:t>– EOSC sp</a:t>
            </a:r>
            <a:r>
              <a:rPr lang="en-GB" dirty="0" smtClean="0"/>
              <a:t>ans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data </a:t>
            </a:r>
            <a:r>
              <a:rPr lang="en-GB" i="1" dirty="0" smtClean="0"/>
              <a:t>sets </a:t>
            </a:r>
            <a:r>
              <a:rPr lang="en-GB" dirty="0" smtClean="0"/>
              <a:t>to </a:t>
            </a:r>
            <a:r>
              <a:rPr lang="en-GB" i="1" dirty="0" smtClean="0"/>
              <a:t>storage </a:t>
            </a:r>
            <a:r>
              <a:rPr lang="en-GB" dirty="0" smtClean="0"/>
              <a:t>to </a:t>
            </a:r>
            <a:r>
              <a:rPr lang="en-GB" i="1" dirty="0" smtClean="0"/>
              <a:t>computing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to </a:t>
            </a:r>
            <a:r>
              <a:rPr lang="en-GB" i="1" dirty="0" smtClean="0"/>
              <a:t>publications </a:t>
            </a:r>
            <a:r>
              <a:rPr lang="en-GB" dirty="0" smtClean="0"/>
              <a:t>&amp; </a:t>
            </a:r>
            <a:r>
              <a:rPr lang="en-GB" i="1" dirty="0" smtClean="0"/>
              <a:t>digital objects</a:t>
            </a:r>
            <a:endParaRPr lang="en-GB" dirty="0" smtClean="0"/>
          </a:p>
          <a:p>
            <a:pPr marL="38097" indent="0">
              <a:buNone/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An </a:t>
            </a:r>
            <a:r>
              <a:rPr lang="en-GB" b="1" dirty="0" smtClean="0"/>
              <a:t>open </a:t>
            </a:r>
            <a:r>
              <a:rPr lang="en-GB" b="1" dirty="0" smtClean="0"/>
              <a:t>ecosystem </a:t>
            </a:r>
            <a:r>
              <a:rPr lang="en-GB" dirty="0" smtClean="0"/>
              <a:t>– </a:t>
            </a:r>
            <a:r>
              <a:rPr lang="en-GB" dirty="0" smtClean="0"/>
              <a:t>user driven</a:t>
            </a:r>
            <a:br>
              <a:rPr lang="en-GB" dirty="0" smtClean="0"/>
            </a:br>
            <a:r>
              <a:rPr lang="en-GB" dirty="0" smtClean="0"/>
              <a:t>favouring a </a:t>
            </a:r>
            <a:r>
              <a:rPr lang="en-GB" dirty="0" smtClean="0"/>
              <a:t>low barrier to </a:t>
            </a:r>
            <a:r>
              <a:rPr lang="en-GB" dirty="0" smtClean="0"/>
              <a:t>entry</a:t>
            </a:r>
          </a:p>
          <a:p>
            <a:pPr marL="38097" indent="0">
              <a:buNone/>
            </a:pPr>
            <a:endParaRPr lang="en-GB" dirty="0" smtClean="0"/>
          </a:p>
          <a:p>
            <a:pPr marL="38097" indent="0">
              <a:buNone/>
            </a:pPr>
            <a:r>
              <a:rPr lang="en-GB" b="1" dirty="0" smtClean="0"/>
              <a:t>A diverse </a:t>
            </a:r>
            <a:r>
              <a:rPr lang="en-GB" b="1" dirty="0" smtClean="0"/>
              <a:t>ecosystem </a:t>
            </a:r>
            <a:r>
              <a:rPr lang="en-GB" dirty="0" smtClean="0"/>
              <a:t>– e-Infrastructures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research services, private sector, …</a:t>
            </a:r>
            <a:endParaRPr lang="en-GB" dirty="0" smtClean="0"/>
          </a:p>
          <a:p>
            <a:pPr marL="38097" indent="0">
              <a:buNone/>
            </a:pPr>
            <a:endParaRPr lang="en-GB" dirty="0"/>
          </a:p>
          <a:p>
            <a:pPr marL="38097" indent="0">
              <a:buNone/>
            </a:pPr>
            <a:r>
              <a:rPr lang="en-GB" b="1" dirty="0" smtClean="0"/>
              <a:t>An </a:t>
            </a:r>
            <a:r>
              <a:rPr lang="en-GB" b="1" i="1" dirty="0" smtClean="0"/>
              <a:t>interdependent</a:t>
            </a:r>
            <a:r>
              <a:rPr lang="en-GB" b="1" dirty="0" smtClean="0"/>
              <a:t> ecosystem </a:t>
            </a:r>
            <a:r>
              <a:rPr lang="en-GB" dirty="0" smtClean="0"/>
              <a:t>– </a:t>
            </a:r>
            <a:r>
              <a:rPr lang="en-GB" dirty="0" smtClean="0"/>
              <a:t>aiming </a:t>
            </a:r>
            <a:r>
              <a:rPr lang="en-GB" dirty="0" smtClean="0"/>
              <a:t>at</a:t>
            </a:r>
            <a:br>
              <a:rPr lang="en-GB" dirty="0" smtClean="0"/>
            </a:br>
            <a:r>
              <a:rPr lang="en-GB" dirty="0" smtClean="0"/>
              <a:t>composability, collective </a:t>
            </a:r>
            <a:r>
              <a:rPr lang="en-GB" dirty="0" smtClean="0"/>
              <a:t>service </a:t>
            </a:r>
            <a:r>
              <a:rPr lang="en-GB" dirty="0" smtClean="0"/>
              <a:t>design, and a federated approach to AAI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674" y="1551938"/>
            <a:ext cx="4574214" cy="1381103"/>
          </a:xfrm>
          <a:prstGeom prst="rect">
            <a:avLst/>
          </a:prstGeom>
          <a:ln>
            <a:solidFill>
              <a:srgbClr val="F6C813"/>
            </a:solidFill>
          </a:ln>
        </p:spPr>
      </p:pic>
    </p:spTree>
    <p:extLst>
      <p:ext uri="{BB962C8B-B14F-4D97-AF65-F5344CB8AC3E}">
        <p14:creationId xmlns:p14="http://schemas.microsoft.com/office/powerpoint/2010/main" val="22998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6" y="439951"/>
            <a:ext cx="7785974" cy="42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Operating core services and ‘exchange</a:t>
            </a:r>
            <a:r>
              <a:rPr lang="en-GB" sz="3200" dirty="0" smtClean="0"/>
              <a:t>’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003" y="1382914"/>
            <a:ext cx="8692259" cy="2682706"/>
          </a:xfrm>
          <a:prstGeom prst="rect">
            <a:avLst/>
          </a:prstGeom>
          <a:solidFill>
            <a:srgbClr val="E3D88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869" y="836608"/>
            <a:ext cx="2711730" cy="1499773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285199" y="1627282"/>
            <a:ext cx="8669759" cy="337303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6F2575"/>
                </a:solidFill>
              </a:rPr>
              <a:t>IT service management for the (core)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6F257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6F2575"/>
                </a:solidFill>
              </a:rPr>
              <a:t>Portal operation, with a demand and supply 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6F257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6F2575"/>
                </a:solidFill>
              </a:rPr>
              <a:t>AAI federation </a:t>
            </a:r>
            <a:r>
              <a:rPr lang="en-GB" sz="1600" dirty="0" smtClean="0">
                <a:solidFill>
                  <a:srgbClr val="6F2575"/>
                </a:solidFill>
              </a:rPr>
              <a:t>- authentication and authorization</a:t>
            </a:r>
            <a:br>
              <a:rPr lang="en-GB" sz="1600" dirty="0" smtClean="0">
                <a:solidFill>
                  <a:srgbClr val="6F2575"/>
                </a:solidFill>
              </a:rPr>
            </a:br>
            <a:r>
              <a:rPr lang="en-GB" sz="1600" i="1" dirty="0" smtClean="0">
                <a:solidFill>
                  <a:srgbClr val="6F2575"/>
                </a:solidFill>
              </a:rPr>
              <a:t>based on the ‘AARC BPA’ and federation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rgbClr val="6F257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6F2575"/>
                </a:solidFill>
              </a:rPr>
              <a:t>operational security capabilities, trust policy, </a:t>
            </a:r>
            <a:br>
              <a:rPr lang="en-GB" sz="1600" b="1" dirty="0" smtClean="0">
                <a:solidFill>
                  <a:srgbClr val="6F2575"/>
                </a:solidFill>
              </a:rPr>
            </a:br>
            <a:r>
              <a:rPr lang="en-GB" sz="1600" b="1" dirty="0" smtClean="0">
                <a:solidFill>
                  <a:srgbClr val="6F2575"/>
                </a:solidFill>
              </a:rPr>
              <a:t>and security risk structuring</a:t>
            </a:r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600" i="1" dirty="0" smtClean="0"/>
              <a:t>Sustainability and Architecture WGs 	</a:t>
            </a:r>
            <a:r>
              <a:rPr lang="en-GB" sz="1600" dirty="0" smtClean="0">
                <a:solidFill>
                  <a:srgbClr val="6F2575"/>
                </a:solidFill>
              </a:rPr>
              <a:t>set criteria for inclusion of additional services</a:t>
            </a:r>
          </a:p>
          <a:p>
            <a:r>
              <a:rPr lang="en-GB" sz="1600" i="1" dirty="0" smtClean="0"/>
              <a:t>Architecture WG </a:t>
            </a:r>
            <a:r>
              <a:rPr lang="en-GB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and its taskforces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6F2575"/>
                </a:solidFill>
              </a:rPr>
              <a:t>set interoperability standards </a:t>
            </a:r>
            <a:endParaRPr lang="en-GB" sz="1600" dirty="0">
              <a:solidFill>
                <a:srgbClr val="6F257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44" y="1224494"/>
            <a:ext cx="3209503" cy="2428712"/>
          </a:xfrm>
          <a:prstGeom prst="rect">
            <a:avLst/>
          </a:prstGeom>
          <a:effectLst>
            <a:glow rad="101600">
              <a:srgbClr val="E3D88B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9750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EOSC AAI /Federation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43349" y="949357"/>
            <a:ext cx="5560142" cy="35252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n-US" sz="1600" dirty="0"/>
              <a:t>In order to outline a globally viable, scalable and secure EOSC AAI, the group defined the following three core principles, on which to base their work:</a:t>
            </a:r>
          </a:p>
          <a:p>
            <a:pPr marL="50800" indent="0">
              <a:buNone/>
            </a:pPr>
            <a:endParaRPr lang="en-US" sz="1050" dirty="0"/>
          </a:p>
          <a:p>
            <a:pPr marL="255588" indent="-196850">
              <a:buFont typeface="Arial" panose="020B0604020202020204" pitchFamily="34" charset="0"/>
              <a:buChar char="•"/>
            </a:pPr>
            <a:r>
              <a:rPr lang="en-US" sz="1600" b="1" dirty="0"/>
              <a:t>    User experience </a:t>
            </a:r>
            <a:r>
              <a:rPr lang="en-US" sz="1600" dirty="0"/>
              <a:t>is the only touchstone.</a:t>
            </a:r>
          </a:p>
          <a:p>
            <a:pPr marL="255588" indent="-196850">
              <a:buFont typeface="Arial" panose="020B0604020202020204" pitchFamily="34" charset="0"/>
              <a:buChar char="•"/>
            </a:pPr>
            <a:r>
              <a:rPr lang="en-US" sz="1600" b="1" dirty="0"/>
              <a:t>    </a:t>
            </a:r>
            <a:r>
              <a:rPr lang="en-US" sz="1600" dirty="0"/>
              <a:t>All trust flows from </a:t>
            </a:r>
            <a:r>
              <a:rPr lang="en-US" sz="1600" b="1" dirty="0"/>
              <a:t>communities.</a:t>
            </a:r>
          </a:p>
          <a:p>
            <a:pPr marL="255588" indent="-196850">
              <a:buFont typeface="Arial" panose="020B0604020202020204" pitchFamily="34" charset="0"/>
              <a:buChar char="•"/>
            </a:pPr>
            <a:r>
              <a:rPr lang="en-US" sz="1600" b="1" dirty="0"/>
              <a:t>    There is no </a:t>
            </a:r>
            <a:r>
              <a:rPr lang="en-US" sz="1600" b="1" dirty="0" err="1"/>
              <a:t>centre</a:t>
            </a:r>
            <a:r>
              <a:rPr lang="en-US" sz="1600" b="1" dirty="0"/>
              <a:t> </a:t>
            </a:r>
            <a:r>
              <a:rPr lang="en-US" sz="1600" dirty="0"/>
              <a:t>in a distributed system</a:t>
            </a:r>
            <a:r>
              <a:rPr lang="en-US" sz="1600" b="1" dirty="0"/>
              <a:t>.</a:t>
            </a:r>
          </a:p>
          <a:p>
            <a:pPr marL="50800" indent="0">
              <a:buNone/>
            </a:pPr>
            <a:endParaRPr lang="en-US" sz="1050" dirty="0"/>
          </a:p>
          <a:p>
            <a:pPr marL="50800" indent="0">
              <a:buNone/>
            </a:pPr>
            <a:r>
              <a:rPr lang="en-US" sz="1400" i="1" dirty="0"/>
              <a:t>“The human element was the starting point of our exploration. We believe that providing a good user experience and making use of the existing trust relations that users already have within their research communities are the key factors for delivering a successful EOSC AAI.” [</a:t>
            </a:r>
            <a:r>
              <a:rPr lang="en-US" sz="1400" i="1" dirty="0" err="1"/>
              <a:t>Klaas</a:t>
            </a:r>
            <a:r>
              <a:rPr lang="en-US" sz="1400" i="1" dirty="0"/>
              <a:t> </a:t>
            </a:r>
            <a:r>
              <a:rPr lang="en-US" sz="1400" i="1" dirty="0" err="1"/>
              <a:t>Wieringa</a:t>
            </a:r>
            <a:r>
              <a:rPr lang="en-US" sz="1400" i="1" dirty="0"/>
              <a:t>, EOSC AAI TF chair]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1" y="96124"/>
            <a:ext cx="3119798" cy="4418726"/>
          </a:xfrm>
          <a:prstGeom prst="rect">
            <a:avLst/>
          </a:prstGeom>
          <a:effectLst>
            <a:glow rad="101600">
              <a:srgbClr val="004361">
                <a:alpha val="60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781747" y="4311956"/>
            <a:ext cx="3143489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defTabSz="619079" hangingPunct="0"/>
            <a:r>
              <a:rPr lang="en-US" sz="1200" dirty="0">
                <a:solidFill>
                  <a:srgbClr val="6F2575"/>
                </a:solidFill>
              </a:rPr>
              <a:t>doi:10.2777/8702 – ISBN 978-92-76-28113-9</a:t>
            </a:r>
            <a:endParaRPr lang="en-US" sz="1200" dirty="0">
              <a:solidFill>
                <a:srgbClr val="6F2575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11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Why is the EOSC AAI important here?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24347" y="980853"/>
            <a:ext cx="7886700" cy="3525220"/>
          </a:xfrm>
        </p:spPr>
        <p:txBody>
          <a:bodyPr>
            <a:noAutofit/>
          </a:bodyPr>
          <a:lstStyle/>
          <a:p>
            <a:pPr marL="38097" indent="0">
              <a:buNone/>
            </a:pPr>
            <a:r>
              <a:rPr lang="en-US" dirty="0"/>
              <a:t>… </a:t>
            </a:r>
            <a:r>
              <a:rPr lang="en-US" dirty="0" smtClean="0"/>
              <a:t>the new </a:t>
            </a:r>
            <a:r>
              <a:rPr lang="en-US" dirty="0"/>
              <a:t>‘EOSC’ federation </a:t>
            </a:r>
            <a:r>
              <a:rPr lang="en-US" dirty="0" smtClean="0"/>
              <a:t>gets policies </a:t>
            </a:r>
            <a:r>
              <a:rPr lang="en-US" dirty="0"/>
              <a:t>and a base </a:t>
            </a:r>
            <a:r>
              <a:rPr lang="en-US" dirty="0" smtClean="0"/>
              <a:t>line at ‘onboarding’ time</a:t>
            </a:r>
            <a:endParaRPr lang="en-US" dirty="0"/>
          </a:p>
          <a:p>
            <a:pPr marL="38097" indent="0">
              <a:buNone/>
            </a:pPr>
            <a:endParaRPr lang="en-US" dirty="0"/>
          </a:p>
          <a:p>
            <a:pPr marL="38097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  <a:p>
            <a:endParaRPr lang="en-US" dirty="0"/>
          </a:p>
          <a:p>
            <a:r>
              <a:rPr lang="en-US" dirty="0"/>
              <a:t>leveraging existing trust frameworks</a:t>
            </a:r>
          </a:p>
          <a:p>
            <a:r>
              <a:rPr lang="en-US" dirty="0" smtClean="0"/>
              <a:t>not repeat </a:t>
            </a:r>
            <a:r>
              <a:rPr lang="en-US" dirty="0"/>
              <a:t>earlier </a:t>
            </a:r>
            <a:r>
              <a:rPr lang="en-US" dirty="0" smtClean="0"/>
              <a:t>mistakes: </a:t>
            </a:r>
            <a:r>
              <a:rPr lang="en-US" dirty="0"/>
              <a:t>so implement a baseline at the </a:t>
            </a:r>
            <a:r>
              <a:rPr lang="en-US" dirty="0" smtClean="0"/>
              <a:t>start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3" y="1487611"/>
            <a:ext cx="5608627" cy="2350622"/>
          </a:xfrm>
          <a:prstGeom prst="rect">
            <a:avLst/>
          </a:prstGeom>
          <a:effectLst>
            <a:glow rad="101600">
              <a:srgbClr val="004361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04881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r="8151"/>
          <a:stretch/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Start with the basics for ‘EOSC at large’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14"/>
          </p:nvPr>
        </p:nvSpPr>
        <p:spPr>
          <a:xfrm>
            <a:off x="60044" y="1968464"/>
            <a:ext cx="2801160" cy="13418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F6C813"/>
            </a:solidFill>
          </a:ln>
        </p:spPr>
        <p:txBody>
          <a:bodyPr lIns="91440" tIns="91440" rIns="91440" bIns="91440" anchor="ctr"/>
          <a:lstStyle/>
          <a:p>
            <a:r>
              <a:rPr lang="en-GB" sz="1800" b="1" dirty="0">
                <a:solidFill>
                  <a:srgbClr val="F6C813"/>
                </a:solidFill>
              </a:rPr>
              <a:t>From</a:t>
            </a:r>
            <a:r>
              <a:rPr lang="en-GB" sz="1800" dirty="0">
                <a:solidFill>
                  <a:srgbClr val="F6C813"/>
                </a:solidFill>
              </a:rPr>
              <a:t> </a:t>
            </a:r>
            <a:r>
              <a:rPr lang="en-GB" sz="1800" i="1" dirty="0">
                <a:solidFill>
                  <a:srgbClr val="F6C813"/>
                </a:solidFill>
              </a:rPr>
              <a:t>promoting and monitoring provider specific capabilities </a:t>
            </a:r>
            <a:br>
              <a:rPr lang="en-GB" sz="1800" i="1" dirty="0">
                <a:solidFill>
                  <a:srgbClr val="F6C813"/>
                </a:solidFill>
              </a:rPr>
            </a:br>
            <a:r>
              <a:rPr lang="en-GB" sz="1800" b="1" dirty="0">
                <a:solidFill>
                  <a:srgbClr val="F6C813"/>
                </a:solidFill>
              </a:rPr>
              <a:t>to</a:t>
            </a:r>
            <a:r>
              <a:rPr lang="en-GB" sz="1800" dirty="0">
                <a:solidFill>
                  <a:srgbClr val="F6C813"/>
                </a:solidFill>
              </a:rPr>
              <a:t> </a:t>
            </a:r>
            <a:r>
              <a:rPr lang="en-GB" sz="1800" i="1" dirty="0">
                <a:solidFill>
                  <a:srgbClr val="F6C813"/>
                </a:solidFill>
              </a:rPr>
              <a:t>managing core risk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4107877" y="1244442"/>
            <a:ext cx="4944227" cy="2065822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F6C81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40" tIns="91440" rIns="91440" bIns="91440" anchor="ctr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defTabSz="309533"/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A service provider should</a:t>
            </a:r>
          </a:p>
          <a:p>
            <a:pPr marL="342866" indent="-342866" defTabSz="309533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6C813"/>
                </a:solidFill>
                <a:latin typeface="Arial"/>
                <a:cs typeface="Arial"/>
              </a:rPr>
              <a:t>do no harm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 to interests &amp; assets of users</a:t>
            </a:r>
          </a:p>
          <a:p>
            <a:pPr marL="342866" indent="-342866" defTabSz="309533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6C813"/>
                </a:solidFill>
                <a:latin typeface="Arial"/>
                <a:cs typeface="Arial"/>
              </a:rPr>
              <a:t>not expose </a:t>
            </a:r>
            <a:r>
              <a:rPr lang="en-GB" sz="1800" b="1" i="1" dirty="0">
                <a:solidFill>
                  <a:srgbClr val="F6C813"/>
                </a:solidFill>
                <a:latin typeface="Arial"/>
                <a:cs typeface="Arial"/>
              </a:rPr>
              <a:t>other 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service providers </a:t>
            </a:r>
            <a:b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</a:b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in the EOSC ecosystem to enlarged risk </a:t>
            </a:r>
            <a:b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</a:b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as a result of </a:t>
            </a:r>
            <a:r>
              <a:rPr lang="en-GB" sz="1800" i="1" dirty="0">
                <a:solidFill>
                  <a:srgbClr val="F6C813"/>
                </a:solidFill>
                <a:latin typeface="Arial"/>
                <a:cs typeface="Arial"/>
              </a:rPr>
              <a:t>their 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participation in EOSC</a:t>
            </a:r>
          </a:p>
          <a:p>
            <a:pPr marL="342866" indent="-342866" defTabSz="309533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6C813"/>
                </a:solidFill>
                <a:latin typeface="Arial"/>
                <a:cs typeface="Arial"/>
              </a:rPr>
              <a:t>be transparent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 about its </a:t>
            </a:r>
            <a:r>
              <a:rPr lang="en-GB" sz="1800" dirty="0" err="1">
                <a:solidFill>
                  <a:srgbClr val="F6C813"/>
                </a:solidFill>
                <a:latin typeface="Arial"/>
                <a:cs typeface="Arial"/>
              </a:rPr>
              <a:t>infosec</a:t>
            </a:r>
            <a:r>
              <a:rPr lang="en-GB" sz="1800" dirty="0">
                <a:solidFill>
                  <a:srgbClr val="F6C813"/>
                </a:solidFill>
                <a:latin typeface="Arial"/>
                <a:cs typeface="Arial"/>
              </a:rPr>
              <a:t> maturity and risk to its customers and suppliers 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92653" y="3706905"/>
            <a:ext cx="8959448" cy="667696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F6C81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40" tIns="0" rIns="91440" bIns="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309533"/>
            <a:r>
              <a:rPr lang="en-GB" dirty="0">
                <a:solidFill>
                  <a:srgbClr val="F6C813"/>
                </a:solidFill>
                <a:latin typeface="Arial"/>
                <a:cs typeface="Arial"/>
              </a:rPr>
              <a:t>this means </a:t>
            </a:r>
            <a:r>
              <a:rPr lang="en-GB" i="1" dirty="0">
                <a:solidFill>
                  <a:srgbClr val="F6C813"/>
                </a:solidFill>
                <a:latin typeface="Arial"/>
                <a:cs typeface="Arial"/>
              </a:rPr>
              <a:t>some minimum requirements </a:t>
            </a:r>
            <a:r>
              <a:rPr lang="en-GB" dirty="0">
                <a:solidFill>
                  <a:srgbClr val="F6C813"/>
                </a:solidFill>
                <a:latin typeface="Arial"/>
                <a:cs typeface="Arial"/>
              </a:rPr>
              <a:t>in the Rules of Participation</a:t>
            </a:r>
          </a:p>
          <a:p>
            <a:pPr algn="ctr" defTabSz="309533"/>
            <a:r>
              <a:rPr lang="en-GB" dirty="0">
                <a:solidFill>
                  <a:srgbClr val="F6C813"/>
                </a:solidFill>
                <a:latin typeface="Arial"/>
                <a:cs typeface="Arial"/>
              </a:rPr>
              <a:t>and a </a:t>
            </a:r>
            <a:r>
              <a:rPr lang="en-GB" i="1" dirty="0">
                <a:solidFill>
                  <a:srgbClr val="F6C813"/>
                </a:solidFill>
                <a:latin typeface="Arial"/>
                <a:cs typeface="Arial"/>
              </a:rPr>
              <a:t>response capability </a:t>
            </a:r>
            <a:r>
              <a:rPr lang="en-GB" dirty="0">
                <a:solidFill>
                  <a:srgbClr val="F6C813"/>
                </a:solidFill>
                <a:latin typeface="Arial"/>
                <a:cs typeface="Arial"/>
              </a:rPr>
              <a:t>in the core that protects ecosystem integrity</a:t>
            </a:r>
          </a:p>
        </p:txBody>
      </p:sp>
    </p:spTree>
    <p:extLst>
      <p:ext uri="{BB962C8B-B14F-4D97-AF65-F5344CB8AC3E}">
        <p14:creationId xmlns:p14="http://schemas.microsoft.com/office/powerpoint/2010/main" val="222137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EOSC Security Operations &amp; Policy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2785014"/>
              </p:ext>
            </p:extLst>
          </p:nvPr>
        </p:nvGraphicFramePr>
        <p:xfrm>
          <a:off x="383724" y="1061846"/>
          <a:ext cx="8567953" cy="354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57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Structuring security for the EOSC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Information </a:t>
            </a:r>
            <a:r>
              <a:rPr lang="en-US" dirty="0"/>
              <a:t>security </a:t>
            </a:r>
            <a:r>
              <a:rPr lang="en-US" b="1" dirty="0"/>
              <a:t>risk assessment </a:t>
            </a:r>
            <a:r>
              <a:rPr lang="en-US" b="1" dirty="0" smtClean="0"/>
              <a:t>framework</a:t>
            </a:r>
            <a:r>
              <a:rPr lang="en-US" dirty="0" smtClean="0"/>
              <a:t> based on SCI and a maturity model – targeting connected services as well as data, and correlated risks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Coordinate security policies for a </a:t>
            </a:r>
            <a:r>
              <a:rPr lang="en-GB" b="1" dirty="0" smtClean="0"/>
              <a:t>baseline </a:t>
            </a:r>
            <a:r>
              <a:rPr lang="en-GB" dirty="0" smtClean="0"/>
              <a:t>aligned with the Rules of Participation of the EOSC, and the EOSC AAI federation – ensuring transparency for the ‘risk appetite’ of the participants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Mechanisms for </a:t>
            </a:r>
            <a:r>
              <a:rPr lang="en-US" b="1" dirty="0" smtClean="0"/>
              <a:t>coordination </a:t>
            </a:r>
            <a:r>
              <a:rPr lang="en-US" dirty="0"/>
              <a:t>and resolution of incidents through Information Security Management (ISM) </a:t>
            </a:r>
            <a:r>
              <a:rPr lang="en-US" dirty="0" smtClean="0"/>
              <a:t>processes – leveraging WISE community and Sirtfi, and enabling the (tested) framework for information sharing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Security </a:t>
            </a:r>
            <a:r>
              <a:rPr lang="en-US" b="1" dirty="0"/>
              <a:t>operations and incident response capabilities </a:t>
            </a:r>
            <a:r>
              <a:rPr lang="en-US" dirty="0" smtClean="0"/>
              <a:t>related to or affecting the EOSC Core (in relatively broad sense) - with content </a:t>
            </a:r>
            <a:r>
              <a:rPr lang="en-US" dirty="0"/>
              <a:t>and service providers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442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-Future-template-v1.potx" id="{F6125701-192A-4591-B94F-49D808082982}" vid="{CAE9EDC0-B99E-47FE-91B1-D731AD4DC4B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8BBB45555464A89B4A96596EDBFD3" ma:contentTypeVersion="2" ma:contentTypeDescription="Create a new document." ma:contentTypeScope="" ma:versionID="e811820b5604b84a003ab315f234da60">
  <xsd:schema xmlns:xsd="http://www.w3.org/2001/XMLSchema" xmlns:xs="http://www.w3.org/2001/XMLSchema" xmlns:p="http://schemas.microsoft.com/office/2006/metadata/properties" xmlns:ns2="1762280b-2741-49dc-b65f-1ac0c367ba38" targetNamespace="http://schemas.microsoft.com/office/2006/metadata/properties" ma:root="true" ma:fieldsID="9fb3d770560fd34e0c91c8e2dabe66f8" ns2:_="">
    <xsd:import namespace="1762280b-2741-49dc-b65f-1ac0c367ba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2280b-2741-49dc-b65f-1ac0c367b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1E4AFD-AABB-46F2-A1BB-A651D36AD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62280b-2741-49dc-b65f-1ac0c367ba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5E484E-A366-4317-9511-07CE0510C3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C7652-D3EC-4AEF-99CC-88CFD0B9CA7F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762280b-2741-49dc-b65f-1ac0c367ba38"/>
    <ds:schemaRef ds:uri="http://purl.org/dc/dcmitype/"/>
    <ds:schemaRef ds:uri="http://schemas.microsoft.com/office/2006/metadata/properties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5821</TotalTime>
  <Words>987</Words>
  <Application>Microsoft Office PowerPoint</Application>
  <PresentationFormat>On-screen Show (16:9)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Helvetica Neue Medium</vt:lpstr>
      <vt:lpstr>Thème Office</vt:lpstr>
      <vt:lpstr>EOSC Future Security Operations and Policy</vt:lpstr>
      <vt:lpstr>A challenging landscape ahead</vt:lpstr>
      <vt:lpstr>PowerPoint Presentation</vt:lpstr>
      <vt:lpstr>Operating core services and ‘exchange’</vt:lpstr>
      <vt:lpstr>The EOSC AAI /Federation</vt:lpstr>
      <vt:lpstr>Why is the EOSC AAI important here?</vt:lpstr>
      <vt:lpstr>Start with the basics for ‘EOSC at large’</vt:lpstr>
      <vt:lpstr>EOSC Security Operations &amp; Policy</vt:lpstr>
      <vt:lpstr>Structuring security for the EOSC</vt:lpstr>
      <vt:lpstr>Risk Assessment</vt:lpstr>
      <vt:lpstr>Security policy baseline and trust</vt:lpstr>
      <vt:lpstr>Coordination framework  and operational sharing process</vt:lpstr>
      <vt:lpstr>Remediation of Core incidents  and coordinated security response</vt:lpstr>
      <vt:lpstr>‘EOSC will shape the research area  – and trust drives its resilience and security’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Future Security Operations and Policy</dc:title>
  <dc:creator>davidg</dc:creator>
  <cp:lastModifiedBy>davidg</cp:lastModifiedBy>
  <cp:revision>107</cp:revision>
  <dcterms:created xsi:type="dcterms:W3CDTF">2021-05-17T15:01:06Z</dcterms:created>
  <dcterms:modified xsi:type="dcterms:W3CDTF">2021-10-26T12:56:04Z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0x0101003098BBB45555464A89B4A96596EDBFD3</vt:lpwstr>
  </property>
</Properties>
</file>