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8"/>
  </p:notesMasterIdLst>
  <p:handoutMasterIdLst>
    <p:handoutMasterId r:id="rId39"/>
  </p:handoutMasterIdLst>
  <p:sldIdLst>
    <p:sldId id="256" r:id="rId2"/>
    <p:sldId id="277" r:id="rId3"/>
    <p:sldId id="308" r:id="rId4"/>
    <p:sldId id="297" r:id="rId5"/>
    <p:sldId id="298" r:id="rId6"/>
    <p:sldId id="289" r:id="rId7"/>
    <p:sldId id="290" r:id="rId8"/>
    <p:sldId id="299" r:id="rId9"/>
    <p:sldId id="285" r:id="rId10"/>
    <p:sldId id="300" r:id="rId11"/>
    <p:sldId id="313" r:id="rId12"/>
    <p:sldId id="280" r:id="rId13"/>
    <p:sldId id="312" r:id="rId14"/>
    <p:sldId id="270" r:id="rId15"/>
    <p:sldId id="302" r:id="rId16"/>
    <p:sldId id="282" r:id="rId17"/>
    <p:sldId id="272" r:id="rId18"/>
    <p:sldId id="311" r:id="rId19"/>
    <p:sldId id="310" r:id="rId20"/>
    <p:sldId id="314" r:id="rId21"/>
    <p:sldId id="315" r:id="rId22"/>
    <p:sldId id="316" r:id="rId23"/>
    <p:sldId id="309" r:id="rId24"/>
    <p:sldId id="275" r:id="rId25"/>
    <p:sldId id="279" r:id="rId26"/>
    <p:sldId id="317" r:id="rId27"/>
    <p:sldId id="318" r:id="rId28"/>
    <p:sldId id="319" r:id="rId29"/>
    <p:sldId id="320" r:id="rId30"/>
    <p:sldId id="321" r:id="rId31"/>
    <p:sldId id="322" r:id="rId32"/>
    <p:sldId id="323" r:id="rId33"/>
    <p:sldId id="269" r:id="rId34"/>
    <p:sldId id="287" r:id="rId35"/>
    <p:sldId id="288" r:id="rId36"/>
    <p:sldId id="296" r:id="rId3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30D8"/>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7" autoAdjust="0"/>
    <p:restoredTop sz="94660"/>
  </p:normalViewPr>
  <p:slideViewPr>
    <p:cSldViewPr>
      <p:cViewPr varScale="1">
        <p:scale>
          <a:sx n="87" d="100"/>
          <a:sy n="87" d="100"/>
        </p:scale>
        <p:origin x="936" y="78"/>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5826"/>
    </p:cViewPr>
  </p:sorterViewPr>
  <p:notesViewPr>
    <p:cSldViewPr>
      <p:cViewPr varScale="1">
        <p:scale>
          <a:sx n="75" d="100"/>
          <a:sy n="75" d="100"/>
        </p:scale>
        <p:origin x="130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FAF37-D544-4FCB-8129-D9EA5A15EB00}"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n-US"/>
        </a:p>
      </dgm:t>
    </dgm:pt>
    <dgm:pt modelId="{6BD82229-D0B0-406A-903F-818FCE3D6397}">
      <dgm:prSet phldrT="[Text]" custT="1"/>
      <dgm:spPr/>
      <dgm:t>
        <a:bodyPr rIns="73152"/>
        <a:lstStyle/>
        <a:p>
          <a:r>
            <a:rPr lang="en-GB" sz="1800" b="1" dirty="0" smtClean="0"/>
            <a:t>Risk-centric self-assessment framework</a:t>
          </a:r>
          <a:endParaRPr lang="en-US" sz="1800" b="1" dirty="0"/>
        </a:p>
      </dgm:t>
    </dgm:pt>
    <dgm:pt modelId="{F6D0E113-705E-4F25-ABFF-91C01802ED21}" type="parTrans" cxnId="{24BE1E78-3701-4FFC-B570-EF9F659F8AF3}">
      <dgm:prSet/>
      <dgm:spPr/>
      <dgm:t>
        <a:bodyPr/>
        <a:lstStyle/>
        <a:p>
          <a:endParaRPr lang="en-US" sz="5400"/>
        </a:p>
      </dgm:t>
    </dgm:pt>
    <dgm:pt modelId="{842EA3A8-8BE7-4D70-BBB9-35E15E863F4F}" type="sibTrans" cxnId="{24BE1E78-3701-4FFC-B570-EF9F659F8AF3}">
      <dgm:prSet custT="1"/>
      <dgm:spPr/>
      <dgm:t>
        <a:bodyPr/>
        <a:lstStyle/>
        <a:p>
          <a:endParaRPr lang="en-US" sz="5400"/>
        </a:p>
      </dgm:t>
    </dgm:pt>
    <dgm:pt modelId="{4A531DA9-D476-4770-AE1D-6E4A98365F38}">
      <dgm:prSet custT="1"/>
      <dgm:spPr/>
      <dgm:t>
        <a:bodyPr rIns="73152"/>
        <a:lstStyle/>
        <a:p>
          <a:r>
            <a:rPr lang="en-GB" sz="1800" b="1" dirty="0" smtClean="0"/>
            <a:t>Baselining security policies &amp; common assurance</a:t>
          </a:r>
        </a:p>
      </dgm:t>
    </dgm:pt>
    <dgm:pt modelId="{D7D357E5-8010-4489-88A1-14B11F2ADBAD}" type="parTrans" cxnId="{B70883C7-A4E9-4ADE-A5F7-2C414C61D051}">
      <dgm:prSet/>
      <dgm:spPr/>
      <dgm:t>
        <a:bodyPr/>
        <a:lstStyle/>
        <a:p>
          <a:endParaRPr lang="en-US" sz="5400"/>
        </a:p>
      </dgm:t>
    </dgm:pt>
    <dgm:pt modelId="{1A91332C-DEF5-4FCA-9EA9-01FED67C60F5}" type="sibTrans" cxnId="{B70883C7-A4E9-4ADE-A5F7-2C414C61D051}">
      <dgm:prSet custT="1"/>
      <dgm:spPr/>
      <dgm:t>
        <a:bodyPr/>
        <a:lstStyle/>
        <a:p>
          <a:endParaRPr lang="en-US" sz="5400"/>
        </a:p>
      </dgm:t>
    </dgm:pt>
    <dgm:pt modelId="{675C400A-4B17-42C3-8B96-C7A462EAE53C}">
      <dgm:prSet custT="1"/>
      <dgm:spPr/>
      <dgm:t>
        <a:bodyPr rIns="73152"/>
        <a:lstStyle/>
        <a:p>
          <a:r>
            <a:rPr lang="en-GB" sz="1800" b="1" dirty="0" smtClean="0"/>
            <a:t>An incident coordination hub and a trust posture</a:t>
          </a:r>
          <a:endParaRPr lang="en-GB" sz="1800" b="1" dirty="0"/>
        </a:p>
      </dgm:t>
    </dgm:pt>
    <dgm:pt modelId="{80BEF758-4D46-4F83-A469-8A0C4CA18B05}" type="parTrans" cxnId="{3FD331C5-BBB7-4145-A092-FDFE295FAD08}">
      <dgm:prSet/>
      <dgm:spPr/>
      <dgm:t>
        <a:bodyPr/>
        <a:lstStyle/>
        <a:p>
          <a:endParaRPr lang="en-US" sz="5400"/>
        </a:p>
      </dgm:t>
    </dgm:pt>
    <dgm:pt modelId="{E879248E-86A9-4223-904E-639C716C3AE0}" type="sibTrans" cxnId="{3FD331C5-BBB7-4145-A092-FDFE295FAD08}">
      <dgm:prSet custT="1"/>
      <dgm:spPr/>
      <dgm:t>
        <a:bodyPr/>
        <a:lstStyle/>
        <a:p>
          <a:endParaRPr lang="en-US" sz="5400"/>
        </a:p>
      </dgm:t>
    </dgm:pt>
    <dgm:pt modelId="{3C4A8C0D-7125-492D-B463-D594A6ACEC2D}">
      <dgm:prSet custT="1"/>
      <dgm:spPr/>
      <dgm:t>
        <a:bodyPr rIns="73152"/>
        <a:lstStyle/>
        <a:p>
          <a:r>
            <a:rPr lang="en-GB" sz="1800" b="1" dirty="0" smtClean="0"/>
            <a:t>Actionable operational response to incidents</a:t>
          </a:r>
          <a:endParaRPr lang="en-GB" sz="1800" b="1" dirty="0"/>
        </a:p>
      </dgm:t>
    </dgm:pt>
    <dgm:pt modelId="{06E5C165-6EDD-43C3-B4B3-22C5E2615781}" type="parTrans" cxnId="{4E45BFC1-5605-4E89-A974-22427AD5AD2F}">
      <dgm:prSet/>
      <dgm:spPr/>
      <dgm:t>
        <a:bodyPr/>
        <a:lstStyle/>
        <a:p>
          <a:endParaRPr lang="en-US" sz="5400"/>
        </a:p>
      </dgm:t>
    </dgm:pt>
    <dgm:pt modelId="{C695980A-ADC9-4E4D-950F-4F2BB5B07D43}" type="sibTrans" cxnId="{4E45BFC1-5605-4E89-A974-22427AD5AD2F}">
      <dgm:prSet/>
      <dgm:spPr/>
      <dgm:t>
        <a:bodyPr/>
        <a:lstStyle/>
        <a:p>
          <a:endParaRPr lang="en-US" sz="5400"/>
        </a:p>
      </dgm:t>
    </dgm:pt>
    <dgm:pt modelId="{4903F06C-E4B2-4AB6-925D-EFDB94ED1BEE}">
      <dgm:prSet custT="1"/>
      <dgm:spPr/>
      <dgm:t>
        <a:bodyPr rIns="73152"/>
        <a:lstStyle/>
        <a:p>
          <a:r>
            <a:rPr lang="en-GB" sz="1400" dirty="0" smtClean="0"/>
            <a:t>AARC, REFEDS, IGTF, PDK &amp; practical implementation measures</a:t>
          </a:r>
        </a:p>
      </dgm:t>
    </dgm:pt>
    <dgm:pt modelId="{8D562A68-822C-4025-B5A7-1611AFF1131C}" type="parTrans" cxnId="{50734875-5914-4F1F-B183-6BDA34286D8F}">
      <dgm:prSet/>
      <dgm:spPr/>
      <dgm:t>
        <a:bodyPr/>
        <a:lstStyle/>
        <a:p>
          <a:endParaRPr lang="en-US" sz="5400"/>
        </a:p>
      </dgm:t>
    </dgm:pt>
    <dgm:pt modelId="{409E472A-7648-4BA2-AD58-0EBA044A2550}" type="sibTrans" cxnId="{50734875-5914-4F1F-B183-6BDA34286D8F}">
      <dgm:prSet/>
      <dgm:spPr/>
      <dgm:t>
        <a:bodyPr/>
        <a:lstStyle/>
        <a:p>
          <a:endParaRPr lang="en-US" sz="5400"/>
        </a:p>
      </dgm:t>
    </dgm:pt>
    <dgm:pt modelId="{DFB42092-44AC-4D77-8DB2-7CB9B7058B92}">
      <dgm:prSet custT="1"/>
      <dgm:spPr/>
      <dgm:t>
        <a:bodyPr rIns="73152"/>
        <a:lstStyle/>
        <a:p>
          <a:r>
            <a:rPr lang="en-GB" sz="1400" dirty="0" smtClean="0"/>
            <a:t>EOSC core expertise to support resolution of cross-provider issues</a:t>
          </a:r>
          <a:endParaRPr lang="en-GB" sz="1400" dirty="0"/>
        </a:p>
      </dgm:t>
    </dgm:pt>
    <dgm:pt modelId="{2BD03299-52FC-4A82-BC4A-5746B15394C9}" type="parTrans" cxnId="{834FAAFE-4C34-4DD4-8763-75D5595F3709}">
      <dgm:prSet/>
      <dgm:spPr/>
      <dgm:t>
        <a:bodyPr/>
        <a:lstStyle/>
        <a:p>
          <a:endParaRPr lang="en-US" sz="5400"/>
        </a:p>
      </dgm:t>
    </dgm:pt>
    <dgm:pt modelId="{1DF6C010-DEB5-4522-A198-6AB0AA435CB8}" type="sibTrans" cxnId="{834FAAFE-4C34-4DD4-8763-75D5595F3709}">
      <dgm:prSet/>
      <dgm:spPr/>
      <dgm:t>
        <a:bodyPr/>
        <a:lstStyle/>
        <a:p>
          <a:endParaRPr lang="en-US" sz="5400"/>
        </a:p>
      </dgm:t>
    </dgm:pt>
    <dgm:pt modelId="{041EAEE8-B997-464A-8A5F-79E0C57100D3}">
      <dgm:prSet custT="1"/>
      <dgm:spPr/>
      <dgm:t>
        <a:bodyPr rIns="73152"/>
        <a:lstStyle/>
        <a:p>
          <a:r>
            <a:rPr lang="en-GB" sz="1400" dirty="0" smtClean="0"/>
            <a:t>spanning providers and core, based on experience &amp; exercises</a:t>
          </a:r>
          <a:endParaRPr lang="en-GB" sz="1400" dirty="0"/>
        </a:p>
      </dgm:t>
    </dgm:pt>
    <dgm:pt modelId="{79E3FD2F-9BFB-45DB-AC17-474D62E5442D}" type="parTrans" cxnId="{BFF5CFE8-9772-4D2F-993D-EFC384685906}">
      <dgm:prSet/>
      <dgm:spPr/>
      <dgm:t>
        <a:bodyPr/>
        <a:lstStyle/>
        <a:p>
          <a:endParaRPr lang="en-US" sz="5400"/>
        </a:p>
      </dgm:t>
    </dgm:pt>
    <dgm:pt modelId="{424CC624-A973-4DB2-980F-1288323B224E}" type="sibTrans" cxnId="{BFF5CFE8-9772-4D2F-993D-EFC384685906}">
      <dgm:prSet/>
      <dgm:spPr/>
      <dgm:t>
        <a:bodyPr/>
        <a:lstStyle/>
        <a:p>
          <a:endParaRPr lang="en-US" sz="5400"/>
        </a:p>
      </dgm:t>
    </dgm:pt>
    <dgm:pt modelId="{B925572D-1497-4F8D-A2A3-DA686595EA6D}">
      <dgm:prSet phldrT="[Text]" custT="1"/>
      <dgm:spPr/>
      <dgm:t>
        <a:bodyPr rIns="73152"/>
        <a:lstStyle/>
        <a:p>
          <a:r>
            <a:rPr lang="en-US" sz="1400" dirty="0" smtClean="0"/>
            <a:t>based on federated InfoSec guidance including WISE SCI</a:t>
          </a:r>
          <a:endParaRPr lang="en-US" sz="1400" dirty="0"/>
        </a:p>
      </dgm:t>
    </dgm:pt>
    <dgm:pt modelId="{60EB3408-A711-4F2A-9AA1-A5F19B220E48}" type="parTrans" cxnId="{BD8D2697-C160-43B0-A4EB-434670F49AA7}">
      <dgm:prSet/>
      <dgm:spPr/>
      <dgm:t>
        <a:bodyPr/>
        <a:lstStyle/>
        <a:p>
          <a:endParaRPr lang="en-US" sz="5400"/>
        </a:p>
      </dgm:t>
    </dgm:pt>
    <dgm:pt modelId="{66E47735-3FDA-42BB-B76B-90553B1D335B}" type="sibTrans" cxnId="{BD8D2697-C160-43B0-A4EB-434670F49AA7}">
      <dgm:prSet/>
      <dgm:spPr/>
      <dgm:t>
        <a:bodyPr/>
        <a:lstStyle/>
        <a:p>
          <a:endParaRPr lang="en-US" sz="5400"/>
        </a:p>
      </dgm:t>
    </dgm:pt>
    <dgm:pt modelId="{52418228-9F5A-4683-BF27-962E4FFE64E0}">
      <dgm:prSet custT="1"/>
      <dgm:spPr/>
      <dgm:t>
        <a:bodyPr rIns="73152"/>
        <a:lstStyle/>
        <a:p>
          <a:r>
            <a:rPr lang="en-GB" sz="1800" b="1" dirty="0" smtClean="0"/>
            <a:t>Fostering trust through a known skills programme</a:t>
          </a:r>
          <a:endParaRPr lang="en-GB" sz="1800" dirty="0"/>
        </a:p>
      </dgm:t>
    </dgm:pt>
    <dgm:pt modelId="{45B44FB2-302B-4777-B667-30CF0970FA7A}" type="parTrans" cxnId="{6DEBF4C5-808F-4D9C-8506-4A47493B05CE}">
      <dgm:prSet/>
      <dgm:spPr/>
      <dgm:t>
        <a:bodyPr/>
        <a:lstStyle/>
        <a:p>
          <a:endParaRPr lang="en-US"/>
        </a:p>
      </dgm:t>
    </dgm:pt>
    <dgm:pt modelId="{AD3EA3B6-75E2-490C-A3BE-7BA08A49C93F}" type="sibTrans" cxnId="{6DEBF4C5-808F-4D9C-8506-4A47493B05CE}">
      <dgm:prSet/>
      <dgm:spPr/>
      <dgm:t>
        <a:bodyPr/>
        <a:lstStyle/>
        <a:p>
          <a:endParaRPr lang="en-US"/>
        </a:p>
      </dgm:t>
    </dgm:pt>
    <dgm:pt modelId="{C4845409-4ADD-44F0-83AD-264BCF06EF1B}">
      <dgm:prSet custT="1"/>
      <dgm:spPr/>
      <dgm:t>
        <a:bodyPr rIns="73152"/>
        <a:lstStyle/>
        <a:p>
          <a:r>
            <a:rPr lang="en-GB" sz="1400" dirty="0" smtClean="0"/>
            <a:t>so that your peers may have confidence in service provider abilities</a:t>
          </a:r>
          <a:endParaRPr lang="en-GB" sz="1400" dirty="0"/>
        </a:p>
      </dgm:t>
    </dgm:pt>
    <dgm:pt modelId="{54C5FDBA-597F-4D4A-A002-A8901006B0A2}" type="parTrans" cxnId="{BD2219A8-A3CD-470D-9D9D-D7E4531B4C4A}">
      <dgm:prSet/>
      <dgm:spPr/>
      <dgm:t>
        <a:bodyPr/>
        <a:lstStyle/>
        <a:p>
          <a:endParaRPr lang="en-US"/>
        </a:p>
      </dgm:t>
    </dgm:pt>
    <dgm:pt modelId="{772BF0F5-36DE-438B-AC88-1D7A89E0547D}" type="sibTrans" cxnId="{BD2219A8-A3CD-470D-9D9D-D7E4531B4C4A}">
      <dgm:prSet/>
      <dgm:spPr/>
      <dgm:t>
        <a:bodyPr/>
        <a:lstStyle/>
        <a:p>
          <a:endParaRPr lang="en-US"/>
        </a:p>
      </dgm:t>
    </dgm:pt>
    <dgm:pt modelId="{ED899DC4-8D44-4103-BD08-AC9BA5D6E626}" type="pres">
      <dgm:prSet presAssocID="{75EFAF37-D544-4FCB-8129-D9EA5A15EB00}" presName="outerComposite" presStyleCnt="0">
        <dgm:presLayoutVars>
          <dgm:chMax val="5"/>
          <dgm:dir/>
          <dgm:resizeHandles val="exact"/>
        </dgm:presLayoutVars>
      </dgm:prSet>
      <dgm:spPr/>
      <dgm:t>
        <a:bodyPr/>
        <a:lstStyle/>
        <a:p>
          <a:endParaRPr lang="en-US"/>
        </a:p>
      </dgm:t>
    </dgm:pt>
    <dgm:pt modelId="{AAA11817-AD78-4D35-BF1C-6EC3FA041350}" type="pres">
      <dgm:prSet presAssocID="{75EFAF37-D544-4FCB-8129-D9EA5A15EB00}" presName="dummyMaxCanvas" presStyleCnt="0">
        <dgm:presLayoutVars/>
      </dgm:prSet>
      <dgm:spPr/>
    </dgm:pt>
    <dgm:pt modelId="{F84C5ACB-9000-4F79-ADD2-17AC4AE3FF46}" type="pres">
      <dgm:prSet presAssocID="{75EFAF37-D544-4FCB-8129-D9EA5A15EB00}" presName="FiveNodes_1" presStyleLbl="node1" presStyleIdx="0" presStyleCnt="5">
        <dgm:presLayoutVars>
          <dgm:bulletEnabled val="1"/>
        </dgm:presLayoutVars>
      </dgm:prSet>
      <dgm:spPr/>
      <dgm:t>
        <a:bodyPr/>
        <a:lstStyle/>
        <a:p>
          <a:endParaRPr lang="en-US"/>
        </a:p>
      </dgm:t>
    </dgm:pt>
    <dgm:pt modelId="{55A0E410-7765-4F10-A754-411612CE967A}" type="pres">
      <dgm:prSet presAssocID="{75EFAF37-D544-4FCB-8129-D9EA5A15EB00}" presName="FiveNodes_2" presStyleLbl="node1" presStyleIdx="1" presStyleCnt="5">
        <dgm:presLayoutVars>
          <dgm:bulletEnabled val="1"/>
        </dgm:presLayoutVars>
      </dgm:prSet>
      <dgm:spPr/>
      <dgm:t>
        <a:bodyPr/>
        <a:lstStyle/>
        <a:p>
          <a:endParaRPr lang="en-US"/>
        </a:p>
      </dgm:t>
    </dgm:pt>
    <dgm:pt modelId="{1B279E5A-5FF2-4C3C-B6A0-0DA2610896C5}" type="pres">
      <dgm:prSet presAssocID="{75EFAF37-D544-4FCB-8129-D9EA5A15EB00}" presName="FiveNodes_3" presStyleLbl="node1" presStyleIdx="2" presStyleCnt="5">
        <dgm:presLayoutVars>
          <dgm:bulletEnabled val="1"/>
        </dgm:presLayoutVars>
      </dgm:prSet>
      <dgm:spPr/>
      <dgm:t>
        <a:bodyPr/>
        <a:lstStyle/>
        <a:p>
          <a:endParaRPr lang="en-US"/>
        </a:p>
      </dgm:t>
    </dgm:pt>
    <dgm:pt modelId="{3C7EEE2B-CE4E-4A58-8A9F-4E73F3205549}" type="pres">
      <dgm:prSet presAssocID="{75EFAF37-D544-4FCB-8129-D9EA5A15EB00}" presName="FiveNodes_4" presStyleLbl="node1" presStyleIdx="3" presStyleCnt="5">
        <dgm:presLayoutVars>
          <dgm:bulletEnabled val="1"/>
        </dgm:presLayoutVars>
      </dgm:prSet>
      <dgm:spPr/>
      <dgm:t>
        <a:bodyPr/>
        <a:lstStyle/>
        <a:p>
          <a:endParaRPr lang="en-US"/>
        </a:p>
      </dgm:t>
    </dgm:pt>
    <dgm:pt modelId="{B09050A8-A3D1-407B-BBDD-7EF75D2BD755}" type="pres">
      <dgm:prSet presAssocID="{75EFAF37-D544-4FCB-8129-D9EA5A15EB00}" presName="FiveNodes_5" presStyleLbl="node1" presStyleIdx="4" presStyleCnt="5">
        <dgm:presLayoutVars>
          <dgm:bulletEnabled val="1"/>
        </dgm:presLayoutVars>
      </dgm:prSet>
      <dgm:spPr/>
      <dgm:t>
        <a:bodyPr/>
        <a:lstStyle/>
        <a:p>
          <a:endParaRPr lang="en-US"/>
        </a:p>
      </dgm:t>
    </dgm:pt>
    <dgm:pt modelId="{1E79D642-3CB1-4E2D-B8D6-3B7315386B94}" type="pres">
      <dgm:prSet presAssocID="{75EFAF37-D544-4FCB-8129-D9EA5A15EB00}" presName="FiveConn_1-2" presStyleLbl="fgAccFollowNode1" presStyleIdx="0" presStyleCnt="4">
        <dgm:presLayoutVars>
          <dgm:bulletEnabled val="1"/>
        </dgm:presLayoutVars>
      </dgm:prSet>
      <dgm:spPr/>
      <dgm:t>
        <a:bodyPr/>
        <a:lstStyle/>
        <a:p>
          <a:endParaRPr lang="en-US"/>
        </a:p>
      </dgm:t>
    </dgm:pt>
    <dgm:pt modelId="{44C9631E-A441-434E-8EDD-9D64C415BDF5}" type="pres">
      <dgm:prSet presAssocID="{75EFAF37-D544-4FCB-8129-D9EA5A15EB00}" presName="FiveConn_2-3" presStyleLbl="fgAccFollowNode1" presStyleIdx="1" presStyleCnt="4">
        <dgm:presLayoutVars>
          <dgm:bulletEnabled val="1"/>
        </dgm:presLayoutVars>
      </dgm:prSet>
      <dgm:spPr/>
      <dgm:t>
        <a:bodyPr/>
        <a:lstStyle/>
        <a:p>
          <a:endParaRPr lang="en-US"/>
        </a:p>
      </dgm:t>
    </dgm:pt>
    <dgm:pt modelId="{EFA3865A-9498-4775-8391-8F2EE50E1624}" type="pres">
      <dgm:prSet presAssocID="{75EFAF37-D544-4FCB-8129-D9EA5A15EB00}" presName="FiveConn_3-4" presStyleLbl="fgAccFollowNode1" presStyleIdx="2" presStyleCnt="4">
        <dgm:presLayoutVars>
          <dgm:bulletEnabled val="1"/>
        </dgm:presLayoutVars>
      </dgm:prSet>
      <dgm:spPr/>
      <dgm:t>
        <a:bodyPr/>
        <a:lstStyle/>
        <a:p>
          <a:endParaRPr lang="en-US"/>
        </a:p>
      </dgm:t>
    </dgm:pt>
    <dgm:pt modelId="{801E305B-6D4F-4364-BC81-4D3C3F4DC727}" type="pres">
      <dgm:prSet presAssocID="{75EFAF37-D544-4FCB-8129-D9EA5A15EB00}" presName="FiveConn_4-5" presStyleLbl="fgAccFollowNode1" presStyleIdx="3" presStyleCnt="4">
        <dgm:presLayoutVars>
          <dgm:bulletEnabled val="1"/>
        </dgm:presLayoutVars>
      </dgm:prSet>
      <dgm:spPr/>
      <dgm:t>
        <a:bodyPr/>
        <a:lstStyle/>
        <a:p>
          <a:endParaRPr lang="en-US"/>
        </a:p>
      </dgm:t>
    </dgm:pt>
    <dgm:pt modelId="{82D65396-3B3A-4BB0-9CB7-62B85D94A6D6}" type="pres">
      <dgm:prSet presAssocID="{75EFAF37-D544-4FCB-8129-D9EA5A15EB00}" presName="FiveNodes_1_text" presStyleLbl="node1" presStyleIdx="4" presStyleCnt="5">
        <dgm:presLayoutVars>
          <dgm:bulletEnabled val="1"/>
        </dgm:presLayoutVars>
      </dgm:prSet>
      <dgm:spPr/>
      <dgm:t>
        <a:bodyPr/>
        <a:lstStyle/>
        <a:p>
          <a:endParaRPr lang="en-US"/>
        </a:p>
      </dgm:t>
    </dgm:pt>
    <dgm:pt modelId="{5047032E-FC75-41D5-BF53-27ACDDDAA0CF}" type="pres">
      <dgm:prSet presAssocID="{75EFAF37-D544-4FCB-8129-D9EA5A15EB00}" presName="FiveNodes_2_text" presStyleLbl="node1" presStyleIdx="4" presStyleCnt="5">
        <dgm:presLayoutVars>
          <dgm:bulletEnabled val="1"/>
        </dgm:presLayoutVars>
      </dgm:prSet>
      <dgm:spPr/>
      <dgm:t>
        <a:bodyPr/>
        <a:lstStyle/>
        <a:p>
          <a:endParaRPr lang="en-US"/>
        </a:p>
      </dgm:t>
    </dgm:pt>
    <dgm:pt modelId="{82D821AF-79EA-457D-85D3-FF5F166A8CBB}" type="pres">
      <dgm:prSet presAssocID="{75EFAF37-D544-4FCB-8129-D9EA5A15EB00}" presName="FiveNodes_3_text" presStyleLbl="node1" presStyleIdx="4" presStyleCnt="5">
        <dgm:presLayoutVars>
          <dgm:bulletEnabled val="1"/>
        </dgm:presLayoutVars>
      </dgm:prSet>
      <dgm:spPr/>
      <dgm:t>
        <a:bodyPr/>
        <a:lstStyle/>
        <a:p>
          <a:endParaRPr lang="en-US"/>
        </a:p>
      </dgm:t>
    </dgm:pt>
    <dgm:pt modelId="{E58B407E-6FA1-4662-A7E2-3879FA71A805}" type="pres">
      <dgm:prSet presAssocID="{75EFAF37-D544-4FCB-8129-D9EA5A15EB00}" presName="FiveNodes_4_text" presStyleLbl="node1" presStyleIdx="4" presStyleCnt="5">
        <dgm:presLayoutVars>
          <dgm:bulletEnabled val="1"/>
        </dgm:presLayoutVars>
      </dgm:prSet>
      <dgm:spPr/>
      <dgm:t>
        <a:bodyPr/>
        <a:lstStyle/>
        <a:p>
          <a:endParaRPr lang="en-US"/>
        </a:p>
      </dgm:t>
    </dgm:pt>
    <dgm:pt modelId="{30DDEA18-A79B-4641-B1FE-CA05FE0E516D}" type="pres">
      <dgm:prSet presAssocID="{75EFAF37-D544-4FCB-8129-D9EA5A15EB00}" presName="FiveNodes_5_text" presStyleLbl="node1" presStyleIdx="4" presStyleCnt="5">
        <dgm:presLayoutVars>
          <dgm:bulletEnabled val="1"/>
        </dgm:presLayoutVars>
      </dgm:prSet>
      <dgm:spPr/>
      <dgm:t>
        <a:bodyPr/>
        <a:lstStyle/>
        <a:p>
          <a:endParaRPr lang="en-US"/>
        </a:p>
      </dgm:t>
    </dgm:pt>
  </dgm:ptLst>
  <dgm:cxnLst>
    <dgm:cxn modelId="{BFF5CFE8-9772-4D2F-993D-EFC384685906}" srcId="{675C400A-4B17-42C3-8B96-C7A462EAE53C}" destId="{041EAEE8-B997-464A-8A5F-79E0C57100D3}" srcOrd="0" destOrd="0" parTransId="{79E3FD2F-9BFB-45DB-AC17-474D62E5442D}" sibTransId="{424CC624-A973-4DB2-980F-1288323B224E}"/>
    <dgm:cxn modelId="{B6F7A470-E9DC-4227-87C6-29296E205409}" type="presOf" srcId="{675C400A-4B17-42C3-8B96-C7A462EAE53C}" destId="{1B279E5A-5FF2-4C3C-B6A0-0DA2610896C5}" srcOrd="0" destOrd="0" presId="urn:microsoft.com/office/officeart/2005/8/layout/vProcess5"/>
    <dgm:cxn modelId="{4E45BFC1-5605-4E89-A974-22427AD5AD2F}" srcId="{75EFAF37-D544-4FCB-8129-D9EA5A15EB00}" destId="{3C4A8C0D-7125-492D-B463-D594A6ACEC2D}" srcOrd="3" destOrd="0" parTransId="{06E5C165-6EDD-43C3-B4B3-22C5E2615781}" sibTransId="{C695980A-ADC9-4E4D-950F-4F2BB5B07D43}"/>
    <dgm:cxn modelId="{4992CDEA-0B91-4D63-BACB-D1D91F68BC4A}" type="presOf" srcId="{3C4A8C0D-7125-492D-B463-D594A6ACEC2D}" destId="{E58B407E-6FA1-4662-A7E2-3879FA71A805}" srcOrd="1" destOrd="0" presId="urn:microsoft.com/office/officeart/2005/8/layout/vProcess5"/>
    <dgm:cxn modelId="{501A56C3-D3BF-4910-9979-E0866A2E80D4}" type="presOf" srcId="{B925572D-1497-4F8D-A2A3-DA686595EA6D}" destId="{F84C5ACB-9000-4F79-ADD2-17AC4AE3FF46}" srcOrd="0" destOrd="1" presId="urn:microsoft.com/office/officeart/2005/8/layout/vProcess5"/>
    <dgm:cxn modelId="{24BE1E78-3701-4FFC-B570-EF9F659F8AF3}" srcId="{75EFAF37-D544-4FCB-8129-D9EA5A15EB00}" destId="{6BD82229-D0B0-406A-903F-818FCE3D6397}" srcOrd="0" destOrd="0" parTransId="{F6D0E113-705E-4F25-ABFF-91C01802ED21}" sibTransId="{842EA3A8-8BE7-4D70-BBB9-35E15E863F4F}"/>
    <dgm:cxn modelId="{0CC21FB6-8A6A-44D1-992E-E0AB8ACB83BC}" type="presOf" srcId="{675C400A-4B17-42C3-8B96-C7A462EAE53C}" destId="{82D821AF-79EA-457D-85D3-FF5F166A8CBB}" srcOrd="1" destOrd="0" presId="urn:microsoft.com/office/officeart/2005/8/layout/vProcess5"/>
    <dgm:cxn modelId="{BD2219A8-A3CD-470D-9D9D-D7E4531B4C4A}" srcId="{52418228-9F5A-4683-BF27-962E4FFE64E0}" destId="{C4845409-4ADD-44F0-83AD-264BCF06EF1B}" srcOrd="0" destOrd="0" parTransId="{54C5FDBA-597F-4D4A-A002-A8901006B0A2}" sibTransId="{772BF0F5-36DE-438B-AC88-1D7A89E0547D}"/>
    <dgm:cxn modelId="{84FC9A2A-9C2F-47BC-8672-53792587EFCE}" type="presOf" srcId="{C695980A-ADC9-4E4D-950F-4F2BB5B07D43}" destId="{801E305B-6D4F-4364-BC81-4D3C3F4DC727}" srcOrd="0" destOrd="0" presId="urn:microsoft.com/office/officeart/2005/8/layout/vProcess5"/>
    <dgm:cxn modelId="{08684765-D7C3-4E7A-9878-EAFD19791756}" type="presOf" srcId="{E879248E-86A9-4223-904E-639C716C3AE0}" destId="{EFA3865A-9498-4775-8391-8F2EE50E1624}" srcOrd="0" destOrd="0" presId="urn:microsoft.com/office/officeart/2005/8/layout/vProcess5"/>
    <dgm:cxn modelId="{EDD4298C-79DD-4AA3-9A84-7722585BC17B}" type="presOf" srcId="{4A531DA9-D476-4770-AE1D-6E4A98365F38}" destId="{5047032E-FC75-41D5-BF53-27ACDDDAA0CF}" srcOrd="1" destOrd="0" presId="urn:microsoft.com/office/officeart/2005/8/layout/vProcess5"/>
    <dgm:cxn modelId="{E8082F4B-C5EB-4939-9C8A-96A8559C13E6}" type="presOf" srcId="{3C4A8C0D-7125-492D-B463-D594A6ACEC2D}" destId="{3C7EEE2B-CE4E-4A58-8A9F-4E73F3205549}" srcOrd="0" destOrd="0" presId="urn:microsoft.com/office/officeart/2005/8/layout/vProcess5"/>
    <dgm:cxn modelId="{50734875-5914-4F1F-B183-6BDA34286D8F}" srcId="{4A531DA9-D476-4770-AE1D-6E4A98365F38}" destId="{4903F06C-E4B2-4AB6-925D-EFDB94ED1BEE}" srcOrd="0" destOrd="0" parTransId="{8D562A68-822C-4025-B5A7-1611AFF1131C}" sibTransId="{409E472A-7648-4BA2-AD58-0EBA044A2550}"/>
    <dgm:cxn modelId="{CB228A2D-A15D-41BD-B6FD-DF567E973398}" type="presOf" srcId="{52418228-9F5A-4683-BF27-962E4FFE64E0}" destId="{30DDEA18-A79B-4641-B1FE-CA05FE0E516D}" srcOrd="1" destOrd="0" presId="urn:microsoft.com/office/officeart/2005/8/layout/vProcess5"/>
    <dgm:cxn modelId="{BD8D2697-C160-43B0-A4EB-434670F49AA7}" srcId="{6BD82229-D0B0-406A-903F-818FCE3D6397}" destId="{B925572D-1497-4F8D-A2A3-DA686595EA6D}" srcOrd="0" destOrd="0" parTransId="{60EB3408-A711-4F2A-9AA1-A5F19B220E48}" sibTransId="{66E47735-3FDA-42BB-B76B-90553B1D335B}"/>
    <dgm:cxn modelId="{29F88002-9D73-491F-A421-436CE61223C3}" type="presOf" srcId="{041EAEE8-B997-464A-8A5F-79E0C57100D3}" destId="{1B279E5A-5FF2-4C3C-B6A0-0DA2610896C5}" srcOrd="0" destOrd="1" presId="urn:microsoft.com/office/officeart/2005/8/layout/vProcess5"/>
    <dgm:cxn modelId="{6DEBF4C5-808F-4D9C-8506-4A47493B05CE}" srcId="{75EFAF37-D544-4FCB-8129-D9EA5A15EB00}" destId="{52418228-9F5A-4683-BF27-962E4FFE64E0}" srcOrd="4" destOrd="0" parTransId="{45B44FB2-302B-4777-B667-30CF0970FA7A}" sibTransId="{AD3EA3B6-75E2-490C-A3BE-7BA08A49C93F}"/>
    <dgm:cxn modelId="{A90E7A8E-2E63-49B8-B295-C27C52386D22}" type="presOf" srcId="{C4845409-4ADD-44F0-83AD-264BCF06EF1B}" destId="{30DDEA18-A79B-4641-B1FE-CA05FE0E516D}" srcOrd="1" destOrd="1" presId="urn:microsoft.com/office/officeart/2005/8/layout/vProcess5"/>
    <dgm:cxn modelId="{FB9F784F-5DDE-475F-95BF-EECB22B1BD4E}" type="presOf" srcId="{4903F06C-E4B2-4AB6-925D-EFDB94ED1BEE}" destId="{55A0E410-7765-4F10-A754-411612CE967A}" srcOrd="0" destOrd="1" presId="urn:microsoft.com/office/officeart/2005/8/layout/vProcess5"/>
    <dgm:cxn modelId="{269E50F0-24E0-4EDB-898E-19A97113DFB0}" type="presOf" srcId="{041EAEE8-B997-464A-8A5F-79E0C57100D3}" destId="{82D821AF-79EA-457D-85D3-FF5F166A8CBB}" srcOrd="1" destOrd="1" presId="urn:microsoft.com/office/officeart/2005/8/layout/vProcess5"/>
    <dgm:cxn modelId="{762A1107-5C8B-4D6B-85DD-CF91A2FF5E6A}" type="presOf" srcId="{842EA3A8-8BE7-4D70-BBB9-35E15E863F4F}" destId="{1E79D642-3CB1-4E2D-B8D6-3B7315386B94}" srcOrd="0" destOrd="0" presId="urn:microsoft.com/office/officeart/2005/8/layout/vProcess5"/>
    <dgm:cxn modelId="{F94E98CC-CA8D-4BCF-A62E-35E66314EC09}" type="presOf" srcId="{4A531DA9-D476-4770-AE1D-6E4A98365F38}" destId="{55A0E410-7765-4F10-A754-411612CE967A}" srcOrd="0" destOrd="0" presId="urn:microsoft.com/office/officeart/2005/8/layout/vProcess5"/>
    <dgm:cxn modelId="{3BCB65C4-5A1E-498E-9E46-DA2A53D5341A}" type="presOf" srcId="{DFB42092-44AC-4D77-8DB2-7CB9B7058B92}" destId="{E58B407E-6FA1-4662-A7E2-3879FA71A805}" srcOrd="1" destOrd="1" presId="urn:microsoft.com/office/officeart/2005/8/layout/vProcess5"/>
    <dgm:cxn modelId="{F9DAD8E9-9FA3-4F84-9612-183FBEE39460}" type="presOf" srcId="{52418228-9F5A-4683-BF27-962E4FFE64E0}" destId="{B09050A8-A3D1-407B-BBDD-7EF75D2BD755}" srcOrd="0" destOrd="0" presId="urn:microsoft.com/office/officeart/2005/8/layout/vProcess5"/>
    <dgm:cxn modelId="{C80C3EE9-886A-4C5A-98A0-0D9F3662BA23}" type="presOf" srcId="{DFB42092-44AC-4D77-8DB2-7CB9B7058B92}" destId="{3C7EEE2B-CE4E-4A58-8A9F-4E73F3205549}" srcOrd="0" destOrd="1" presId="urn:microsoft.com/office/officeart/2005/8/layout/vProcess5"/>
    <dgm:cxn modelId="{3A178D8D-2C19-4CB0-8BF2-59222C5AE3FE}" type="presOf" srcId="{6BD82229-D0B0-406A-903F-818FCE3D6397}" destId="{F84C5ACB-9000-4F79-ADD2-17AC4AE3FF46}" srcOrd="0" destOrd="0" presId="urn:microsoft.com/office/officeart/2005/8/layout/vProcess5"/>
    <dgm:cxn modelId="{F5EEAFB5-E348-4834-B33D-7C0EDBF1D0CD}" type="presOf" srcId="{1A91332C-DEF5-4FCA-9EA9-01FED67C60F5}" destId="{44C9631E-A441-434E-8EDD-9D64C415BDF5}" srcOrd="0" destOrd="0" presId="urn:microsoft.com/office/officeart/2005/8/layout/vProcess5"/>
    <dgm:cxn modelId="{3FD331C5-BBB7-4145-A092-FDFE295FAD08}" srcId="{75EFAF37-D544-4FCB-8129-D9EA5A15EB00}" destId="{675C400A-4B17-42C3-8B96-C7A462EAE53C}" srcOrd="2" destOrd="0" parTransId="{80BEF758-4D46-4F83-A469-8A0C4CA18B05}" sibTransId="{E879248E-86A9-4223-904E-639C716C3AE0}"/>
    <dgm:cxn modelId="{3F0F8A0C-7367-4E17-A951-5C44CABB18D1}" type="presOf" srcId="{75EFAF37-D544-4FCB-8129-D9EA5A15EB00}" destId="{ED899DC4-8D44-4103-BD08-AC9BA5D6E626}" srcOrd="0" destOrd="0" presId="urn:microsoft.com/office/officeart/2005/8/layout/vProcess5"/>
    <dgm:cxn modelId="{FCBB75E8-2B96-4F96-B730-EC51BC692728}" type="presOf" srcId="{4903F06C-E4B2-4AB6-925D-EFDB94ED1BEE}" destId="{5047032E-FC75-41D5-BF53-27ACDDDAA0CF}" srcOrd="1" destOrd="1" presId="urn:microsoft.com/office/officeart/2005/8/layout/vProcess5"/>
    <dgm:cxn modelId="{834FAAFE-4C34-4DD4-8763-75D5595F3709}" srcId="{3C4A8C0D-7125-492D-B463-D594A6ACEC2D}" destId="{DFB42092-44AC-4D77-8DB2-7CB9B7058B92}" srcOrd="0" destOrd="0" parTransId="{2BD03299-52FC-4A82-BC4A-5746B15394C9}" sibTransId="{1DF6C010-DEB5-4522-A198-6AB0AA435CB8}"/>
    <dgm:cxn modelId="{4B0B3507-95F2-4C9C-82A1-CC854F18B9C4}" type="presOf" srcId="{6BD82229-D0B0-406A-903F-818FCE3D6397}" destId="{82D65396-3B3A-4BB0-9CB7-62B85D94A6D6}" srcOrd="1" destOrd="0" presId="urn:microsoft.com/office/officeart/2005/8/layout/vProcess5"/>
    <dgm:cxn modelId="{5D0B4342-5639-4436-9B7D-377EE9388C50}" type="presOf" srcId="{C4845409-4ADD-44F0-83AD-264BCF06EF1B}" destId="{B09050A8-A3D1-407B-BBDD-7EF75D2BD755}" srcOrd="0" destOrd="1" presId="urn:microsoft.com/office/officeart/2005/8/layout/vProcess5"/>
    <dgm:cxn modelId="{5816C22D-AA08-4413-ADBE-0D0C9F8B587E}" type="presOf" srcId="{B925572D-1497-4F8D-A2A3-DA686595EA6D}" destId="{82D65396-3B3A-4BB0-9CB7-62B85D94A6D6}" srcOrd="1" destOrd="1" presId="urn:microsoft.com/office/officeart/2005/8/layout/vProcess5"/>
    <dgm:cxn modelId="{B70883C7-A4E9-4ADE-A5F7-2C414C61D051}" srcId="{75EFAF37-D544-4FCB-8129-D9EA5A15EB00}" destId="{4A531DA9-D476-4770-AE1D-6E4A98365F38}" srcOrd="1" destOrd="0" parTransId="{D7D357E5-8010-4489-88A1-14B11F2ADBAD}" sibTransId="{1A91332C-DEF5-4FCA-9EA9-01FED67C60F5}"/>
    <dgm:cxn modelId="{B9BCDCE1-03CE-48BE-99B4-0C6A076DA2C9}" type="presParOf" srcId="{ED899DC4-8D44-4103-BD08-AC9BA5D6E626}" destId="{AAA11817-AD78-4D35-BF1C-6EC3FA041350}" srcOrd="0" destOrd="0" presId="urn:microsoft.com/office/officeart/2005/8/layout/vProcess5"/>
    <dgm:cxn modelId="{5B098F6A-A292-4FD7-9F4B-49089CC2BDCD}" type="presParOf" srcId="{ED899DC4-8D44-4103-BD08-AC9BA5D6E626}" destId="{F84C5ACB-9000-4F79-ADD2-17AC4AE3FF46}" srcOrd="1" destOrd="0" presId="urn:microsoft.com/office/officeart/2005/8/layout/vProcess5"/>
    <dgm:cxn modelId="{6A235321-B7B2-45B4-9A64-3E23E12F4FCA}" type="presParOf" srcId="{ED899DC4-8D44-4103-BD08-AC9BA5D6E626}" destId="{55A0E410-7765-4F10-A754-411612CE967A}" srcOrd="2" destOrd="0" presId="urn:microsoft.com/office/officeart/2005/8/layout/vProcess5"/>
    <dgm:cxn modelId="{392D2858-672B-44DB-A05A-560E21174F09}" type="presParOf" srcId="{ED899DC4-8D44-4103-BD08-AC9BA5D6E626}" destId="{1B279E5A-5FF2-4C3C-B6A0-0DA2610896C5}" srcOrd="3" destOrd="0" presId="urn:microsoft.com/office/officeart/2005/8/layout/vProcess5"/>
    <dgm:cxn modelId="{0CB8CB4F-6767-4C2A-A780-B444FFB0B011}" type="presParOf" srcId="{ED899DC4-8D44-4103-BD08-AC9BA5D6E626}" destId="{3C7EEE2B-CE4E-4A58-8A9F-4E73F3205549}" srcOrd="4" destOrd="0" presId="urn:microsoft.com/office/officeart/2005/8/layout/vProcess5"/>
    <dgm:cxn modelId="{F5729122-FBBF-45C0-A8EE-D6B462ED6F95}" type="presParOf" srcId="{ED899DC4-8D44-4103-BD08-AC9BA5D6E626}" destId="{B09050A8-A3D1-407B-BBDD-7EF75D2BD755}" srcOrd="5" destOrd="0" presId="urn:microsoft.com/office/officeart/2005/8/layout/vProcess5"/>
    <dgm:cxn modelId="{5412D5A4-FCC9-4245-993E-7C5AA1C83EAE}" type="presParOf" srcId="{ED899DC4-8D44-4103-BD08-AC9BA5D6E626}" destId="{1E79D642-3CB1-4E2D-B8D6-3B7315386B94}" srcOrd="6" destOrd="0" presId="urn:microsoft.com/office/officeart/2005/8/layout/vProcess5"/>
    <dgm:cxn modelId="{7D5DCDFA-DFDE-4F2A-86D1-28AB2671493F}" type="presParOf" srcId="{ED899DC4-8D44-4103-BD08-AC9BA5D6E626}" destId="{44C9631E-A441-434E-8EDD-9D64C415BDF5}" srcOrd="7" destOrd="0" presId="urn:microsoft.com/office/officeart/2005/8/layout/vProcess5"/>
    <dgm:cxn modelId="{CA9D93CA-C6D9-45DE-B120-EAB2092058FB}" type="presParOf" srcId="{ED899DC4-8D44-4103-BD08-AC9BA5D6E626}" destId="{EFA3865A-9498-4775-8391-8F2EE50E1624}" srcOrd="8" destOrd="0" presId="urn:microsoft.com/office/officeart/2005/8/layout/vProcess5"/>
    <dgm:cxn modelId="{E01EA1F1-5B43-4126-9FA5-95481251A2E2}" type="presParOf" srcId="{ED899DC4-8D44-4103-BD08-AC9BA5D6E626}" destId="{801E305B-6D4F-4364-BC81-4D3C3F4DC727}" srcOrd="9" destOrd="0" presId="urn:microsoft.com/office/officeart/2005/8/layout/vProcess5"/>
    <dgm:cxn modelId="{9796B3A5-0654-4597-A272-35195676342F}" type="presParOf" srcId="{ED899DC4-8D44-4103-BD08-AC9BA5D6E626}" destId="{82D65396-3B3A-4BB0-9CB7-62B85D94A6D6}" srcOrd="10" destOrd="0" presId="urn:microsoft.com/office/officeart/2005/8/layout/vProcess5"/>
    <dgm:cxn modelId="{9581B652-7A08-4455-B677-B456CB645511}" type="presParOf" srcId="{ED899DC4-8D44-4103-BD08-AC9BA5D6E626}" destId="{5047032E-FC75-41D5-BF53-27ACDDDAA0CF}" srcOrd="11" destOrd="0" presId="urn:microsoft.com/office/officeart/2005/8/layout/vProcess5"/>
    <dgm:cxn modelId="{00C39B7B-AFF8-4275-A0E3-66B365443D7E}" type="presParOf" srcId="{ED899DC4-8D44-4103-BD08-AC9BA5D6E626}" destId="{82D821AF-79EA-457D-85D3-FF5F166A8CBB}" srcOrd="12" destOrd="0" presId="urn:microsoft.com/office/officeart/2005/8/layout/vProcess5"/>
    <dgm:cxn modelId="{204EC075-47C8-4CE3-97AF-39719A89F5F0}" type="presParOf" srcId="{ED899DC4-8D44-4103-BD08-AC9BA5D6E626}" destId="{E58B407E-6FA1-4662-A7E2-3879FA71A805}" srcOrd="13" destOrd="0" presId="urn:microsoft.com/office/officeart/2005/8/layout/vProcess5"/>
    <dgm:cxn modelId="{8F4411EF-6D14-4954-8C60-3068650C497E}" type="presParOf" srcId="{ED899DC4-8D44-4103-BD08-AC9BA5D6E626}" destId="{30DDEA18-A79B-4641-B1FE-CA05FE0E516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C5ACB-9000-4F79-ADD2-17AC4AE3FF46}">
      <dsp:nvSpPr>
        <dsp:cNvPr id="0" name=""/>
        <dsp:cNvSpPr/>
      </dsp:nvSpPr>
      <dsp:spPr>
        <a:xfrm>
          <a:off x="0" y="0"/>
          <a:ext cx="8038338" cy="77811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73152" bIns="68580" numCol="1" spcCol="1270" anchor="ctr" anchorCtr="0">
          <a:noAutofit/>
        </a:bodyPr>
        <a:lstStyle/>
        <a:p>
          <a:pPr lvl="0" algn="l" defTabSz="800100">
            <a:lnSpc>
              <a:spcPct val="90000"/>
            </a:lnSpc>
            <a:spcBef>
              <a:spcPct val="0"/>
            </a:spcBef>
            <a:spcAft>
              <a:spcPct val="35000"/>
            </a:spcAft>
          </a:pPr>
          <a:r>
            <a:rPr lang="en-GB" sz="1800" b="1" kern="1200" dirty="0" smtClean="0"/>
            <a:t>Risk-centric self-assessment framework</a:t>
          </a:r>
          <a:endParaRPr lang="en-US" sz="1800" b="1" kern="1200" dirty="0"/>
        </a:p>
        <a:p>
          <a:pPr marL="114300" lvl="1" indent="-114300" algn="l" defTabSz="622300">
            <a:lnSpc>
              <a:spcPct val="90000"/>
            </a:lnSpc>
            <a:spcBef>
              <a:spcPct val="0"/>
            </a:spcBef>
            <a:spcAft>
              <a:spcPct val="15000"/>
            </a:spcAft>
            <a:buChar char="••"/>
          </a:pPr>
          <a:r>
            <a:rPr lang="en-US" sz="1400" kern="1200" dirty="0" smtClean="0"/>
            <a:t>based on federated InfoSec guidance including WISE SCI</a:t>
          </a:r>
          <a:endParaRPr lang="en-US" sz="1400" kern="1200" dirty="0"/>
        </a:p>
      </dsp:txBody>
      <dsp:txXfrm>
        <a:off x="22790" y="22790"/>
        <a:ext cx="7107647" cy="732539"/>
      </dsp:txXfrm>
    </dsp:sp>
    <dsp:sp modelId="{55A0E410-7765-4F10-A754-411612CE967A}">
      <dsp:nvSpPr>
        <dsp:cNvPr id="0" name=""/>
        <dsp:cNvSpPr/>
      </dsp:nvSpPr>
      <dsp:spPr>
        <a:xfrm>
          <a:off x="600265" y="886191"/>
          <a:ext cx="8038338" cy="778119"/>
        </a:xfrm>
        <a:prstGeom prst="roundRect">
          <a:avLst>
            <a:gd name="adj" fmla="val 10000"/>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73152" bIns="68580" numCol="1" spcCol="1270" anchor="ctr" anchorCtr="0">
          <a:noAutofit/>
        </a:bodyPr>
        <a:lstStyle/>
        <a:p>
          <a:pPr lvl="0" algn="l" defTabSz="800100">
            <a:lnSpc>
              <a:spcPct val="90000"/>
            </a:lnSpc>
            <a:spcBef>
              <a:spcPct val="0"/>
            </a:spcBef>
            <a:spcAft>
              <a:spcPct val="35000"/>
            </a:spcAft>
          </a:pPr>
          <a:r>
            <a:rPr lang="en-GB" sz="1800" b="1" kern="1200" dirty="0" smtClean="0"/>
            <a:t>Baselining security policies &amp; common assurance</a:t>
          </a:r>
        </a:p>
        <a:p>
          <a:pPr marL="114300" lvl="1" indent="-114300" algn="l" defTabSz="622300">
            <a:lnSpc>
              <a:spcPct val="90000"/>
            </a:lnSpc>
            <a:spcBef>
              <a:spcPct val="0"/>
            </a:spcBef>
            <a:spcAft>
              <a:spcPct val="15000"/>
            </a:spcAft>
            <a:buChar char="••"/>
          </a:pPr>
          <a:r>
            <a:rPr lang="en-GB" sz="1400" kern="1200" dirty="0" smtClean="0"/>
            <a:t>AARC, REFEDS, IGTF, PDK &amp; practical implementation measures</a:t>
          </a:r>
        </a:p>
      </dsp:txBody>
      <dsp:txXfrm>
        <a:off x="623055" y="908981"/>
        <a:ext cx="6886714" cy="732539"/>
      </dsp:txXfrm>
    </dsp:sp>
    <dsp:sp modelId="{1B279E5A-5FF2-4C3C-B6A0-0DA2610896C5}">
      <dsp:nvSpPr>
        <dsp:cNvPr id="0" name=""/>
        <dsp:cNvSpPr/>
      </dsp:nvSpPr>
      <dsp:spPr>
        <a:xfrm>
          <a:off x="1200531" y="1772383"/>
          <a:ext cx="8038338" cy="778119"/>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73152" bIns="68580" numCol="1" spcCol="1270" anchor="ctr" anchorCtr="0">
          <a:noAutofit/>
        </a:bodyPr>
        <a:lstStyle/>
        <a:p>
          <a:pPr lvl="0" algn="l" defTabSz="800100">
            <a:lnSpc>
              <a:spcPct val="90000"/>
            </a:lnSpc>
            <a:spcBef>
              <a:spcPct val="0"/>
            </a:spcBef>
            <a:spcAft>
              <a:spcPct val="35000"/>
            </a:spcAft>
          </a:pPr>
          <a:r>
            <a:rPr lang="en-GB" sz="1800" b="1" kern="1200" dirty="0" smtClean="0"/>
            <a:t>An incident coordination hub and a trust posture</a:t>
          </a:r>
          <a:endParaRPr lang="en-GB" sz="1800" b="1" kern="1200" dirty="0"/>
        </a:p>
        <a:p>
          <a:pPr marL="114300" lvl="1" indent="-114300" algn="l" defTabSz="622300">
            <a:lnSpc>
              <a:spcPct val="90000"/>
            </a:lnSpc>
            <a:spcBef>
              <a:spcPct val="0"/>
            </a:spcBef>
            <a:spcAft>
              <a:spcPct val="15000"/>
            </a:spcAft>
            <a:buChar char="••"/>
          </a:pPr>
          <a:r>
            <a:rPr lang="en-GB" sz="1400" kern="1200" dirty="0" smtClean="0"/>
            <a:t>spanning providers and core, based on experience &amp; exercises</a:t>
          </a:r>
          <a:endParaRPr lang="en-GB" sz="1400" kern="1200" dirty="0"/>
        </a:p>
      </dsp:txBody>
      <dsp:txXfrm>
        <a:off x="1223321" y="1795173"/>
        <a:ext cx="6886714" cy="732539"/>
      </dsp:txXfrm>
    </dsp:sp>
    <dsp:sp modelId="{3C7EEE2B-CE4E-4A58-8A9F-4E73F3205549}">
      <dsp:nvSpPr>
        <dsp:cNvPr id="0" name=""/>
        <dsp:cNvSpPr/>
      </dsp:nvSpPr>
      <dsp:spPr>
        <a:xfrm>
          <a:off x="1800796" y="2658574"/>
          <a:ext cx="8038338" cy="778119"/>
        </a:xfrm>
        <a:prstGeom prst="roundRect">
          <a:avLst>
            <a:gd name="adj" fmla="val 10000"/>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73152" bIns="68580" numCol="1" spcCol="1270" anchor="ctr" anchorCtr="0">
          <a:noAutofit/>
        </a:bodyPr>
        <a:lstStyle/>
        <a:p>
          <a:pPr lvl="0" algn="l" defTabSz="800100">
            <a:lnSpc>
              <a:spcPct val="90000"/>
            </a:lnSpc>
            <a:spcBef>
              <a:spcPct val="0"/>
            </a:spcBef>
            <a:spcAft>
              <a:spcPct val="35000"/>
            </a:spcAft>
          </a:pPr>
          <a:r>
            <a:rPr lang="en-GB" sz="1800" b="1" kern="1200" dirty="0" smtClean="0"/>
            <a:t>Actionable operational response to incidents</a:t>
          </a:r>
          <a:endParaRPr lang="en-GB" sz="1800" b="1" kern="1200" dirty="0"/>
        </a:p>
        <a:p>
          <a:pPr marL="114300" lvl="1" indent="-114300" algn="l" defTabSz="622300">
            <a:lnSpc>
              <a:spcPct val="90000"/>
            </a:lnSpc>
            <a:spcBef>
              <a:spcPct val="0"/>
            </a:spcBef>
            <a:spcAft>
              <a:spcPct val="15000"/>
            </a:spcAft>
            <a:buChar char="••"/>
          </a:pPr>
          <a:r>
            <a:rPr lang="en-GB" sz="1400" kern="1200" dirty="0" smtClean="0"/>
            <a:t>EOSC core expertise to support resolution of cross-provider issues</a:t>
          </a:r>
          <a:endParaRPr lang="en-GB" sz="1400" kern="1200" dirty="0"/>
        </a:p>
      </dsp:txBody>
      <dsp:txXfrm>
        <a:off x="1823586" y="2681364"/>
        <a:ext cx="6886714" cy="732539"/>
      </dsp:txXfrm>
    </dsp:sp>
    <dsp:sp modelId="{B09050A8-A3D1-407B-BBDD-7EF75D2BD755}">
      <dsp:nvSpPr>
        <dsp:cNvPr id="0" name=""/>
        <dsp:cNvSpPr/>
      </dsp:nvSpPr>
      <dsp:spPr>
        <a:xfrm>
          <a:off x="2401062" y="3544766"/>
          <a:ext cx="8038338" cy="778119"/>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73152" bIns="68580" numCol="1" spcCol="1270" anchor="ctr" anchorCtr="0">
          <a:noAutofit/>
        </a:bodyPr>
        <a:lstStyle/>
        <a:p>
          <a:pPr lvl="0" algn="l" defTabSz="800100">
            <a:lnSpc>
              <a:spcPct val="90000"/>
            </a:lnSpc>
            <a:spcBef>
              <a:spcPct val="0"/>
            </a:spcBef>
            <a:spcAft>
              <a:spcPct val="35000"/>
            </a:spcAft>
          </a:pPr>
          <a:r>
            <a:rPr lang="en-GB" sz="1800" b="1" kern="1200" dirty="0" smtClean="0"/>
            <a:t>Fostering trust through a known skills programme</a:t>
          </a:r>
          <a:endParaRPr lang="en-GB" sz="1800" kern="1200" dirty="0"/>
        </a:p>
        <a:p>
          <a:pPr marL="114300" lvl="1" indent="-114300" algn="l" defTabSz="622300">
            <a:lnSpc>
              <a:spcPct val="90000"/>
            </a:lnSpc>
            <a:spcBef>
              <a:spcPct val="0"/>
            </a:spcBef>
            <a:spcAft>
              <a:spcPct val="15000"/>
            </a:spcAft>
            <a:buChar char="••"/>
          </a:pPr>
          <a:r>
            <a:rPr lang="en-GB" sz="1400" kern="1200" dirty="0" smtClean="0"/>
            <a:t>so that your peers may have confidence in service provider abilities</a:t>
          </a:r>
          <a:endParaRPr lang="en-GB" sz="1400" kern="1200" dirty="0"/>
        </a:p>
      </dsp:txBody>
      <dsp:txXfrm>
        <a:off x="2423852" y="3567556"/>
        <a:ext cx="6886714" cy="732539"/>
      </dsp:txXfrm>
    </dsp:sp>
    <dsp:sp modelId="{1E79D642-3CB1-4E2D-B8D6-3B7315386B94}">
      <dsp:nvSpPr>
        <dsp:cNvPr id="0" name=""/>
        <dsp:cNvSpPr/>
      </dsp:nvSpPr>
      <dsp:spPr>
        <a:xfrm>
          <a:off x="7532560" y="568459"/>
          <a:ext cx="505777" cy="505777"/>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kern="1200"/>
        </a:p>
      </dsp:txBody>
      <dsp:txXfrm>
        <a:off x="7646360" y="568459"/>
        <a:ext cx="278177" cy="380597"/>
      </dsp:txXfrm>
    </dsp:sp>
    <dsp:sp modelId="{44C9631E-A441-434E-8EDD-9D64C415BDF5}">
      <dsp:nvSpPr>
        <dsp:cNvPr id="0" name=""/>
        <dsp:cNvSpPr/>
      </dsp:nvSpPr>
      <dsp:spPr>
        <a:xfrm>
          <a:off x="8132825" y="1454651"/>
          <a:ext cx="505777" cy="505777"/>
        </a:xfrm>
        <a:prstGeom prst="downArrow">
          <a:avLst>
            <a:gd name="adj1" fmla="val 55000"/>
            <a:gd name="adj2" fmla="val 45000"/>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kern="1200"/>
        </a:p>
      </dsp:txBody>
      <dsp:txXfrm>
        <a:off x="8246625" y="1454651"/>
        <a:ext cx="278177" cy="380597"/>
      </dsp:txXfrm>
    </dsp:sp>
    <dsp:sp modelId="{EFA3865A-9498-4775-8391-8F2EE50E1624}">
      <dsp:nvSpPr>
        <dsp:cNvPr id="0" name=""/>
        <dsp:cNvSpPr/>
      </dsp:nvSpPr>
      <dsp:spPr>
        <a:xfrm>
          <a:off x="8733091" y="2327874"/>
          <a:ext cx="505777" cy="505777"/>
        </a:xfrm>
        <a:prstGeom prst="downArrow">
          <a:avLst>
            <a:gd name="adj1" fmla="val 55000"/>
            <a:gd name="adj2" fmla="val 45000"/>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kern="1200"/>
        </a:p>
      </dsp:txBody>
      <dsp:txXfrm>
        <a:off x="8846891" y="2327874"/>
        <a:ext cx="278177" cy="380597"/>
      </dsp:txXfrm>
    </dsp:sp>
    <dsp:sp modelId="{801E305B-6D4F-4364-BC81-4D3C3F4DC727}">
      <dsp:nvSpPr>
        <dsp:cNvPr id="0" name=""/>
        <dsp:cNvSpPr/>
      </dsp:nvSpPr>
      <dsp:spPr>
        <a:xfrm>
          <a:off x="9333356" y="3222711"/>
          <a:ext cx="505777" cy="505777"/>
        </a:xfrm>
        <a:prstGeom prst="downArrow">
          <a:avLst>
            <a:gd name="adj1" fmla="val 55000"/>
            <a:gd name="adj2" fmla="val 45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9447156" y="3222711"/>
        <a:ext cx="278177" cy="38059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23F600-59F3-46E8-99CB-AF7D0BE524DA}" type="datetimeFigureOut">
              <a:rPr lang="en-GB" smtClean="0"/>
              <a:t>17/01/2023</a:t>
            </a:fld>
            <a:endParaRPr lang="en-GB"/>
          </a:p>
        </p:txBody>
      </p:sp>
      <p:sp>
        <p:nvSpPr>
          <p:cNvPr id="4" name="Footer Placeholder 3"/>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7C3AA4B0-F686-4F04-9A0A-9DC46BDF30F3}" type="slidenum">
              <a:rPr lang="en-GB" smtClean="0"/>
              <a:t>‹#›</a:t>
            </a:fld>
            <a:endParaRPr lang="en-GB"/>
          </a:p>
        </p:txBody>
      </p:sp>
    </p:spTree>
    <p:extLst>
      <p:ext uri="{BB962C8B-B14F-4D97-AF65-F5344CB8AC3E}">
        <p14:creationId xmlns:p14="http://schemas.microsoft.com/office/powerpoint/2010/main" val="886596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D40814E-8275-44A1-A00B-18A2C1559BB3}" type="datetimeFigureOut">
              <a:rPr lang="en-GB" smtClean="0"/>
              <a:t>17/01/2023</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798F456-DDDC-48C7-BC97-0A3DC71CD5F8}" type="slidenum">
              <a:rPr lang="en-GB" smtClean="0"/>
              <a:t>‹#›</a:t>
            </a:fld>
            <a:endParaRPr lang="en-GB"/>
          </a:p>
        </p:txBody>
      </p:sp>
    </p:spTree>
    <p:extLst>
      <p:ext uri="{BB962C8B-B14F-4D97-AF65-F5344CB8AC3E}">
        <p14:creationId xmlns:p14="http://schemas.microsoft.com/office/powerpoint/2010/main" val="216663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wmf"/><Relationship Id="rId4" Type="http://schemas.openxmlformats.org/officeDocument/2006/relationships/image" Target="../media/image5.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g"/><Relationship Id="rId7" Type="http://schemas.openxmlformats.org/officeDocument/2006/relationships/image" Target="../media/image6.wmf"/><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5.wmf"/><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4_Title_DavidG">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3188158" cy="3840011"/>
          </a:xfrm>
          <a:prstGeom prst="rect">
            <a:avLst/>
          </a:prstGeom>
        </p:spPr>
      </p:pic>
      <p:pic>
        <p:nvPicPr>
          <p:cNvPr id="17" name="bg object 17"/>
          <p:cNvPicPr/>
          <p:nvPr/>
        </p:nvPicPr>
        <p:blipFill>
          <a:blip r:embed="rId3" cstate="print"/>
          <a:stretch>
            <a:fillRect/>
          </a:stretch>
        </p:blipFill>
        <p:spPr>
          <a:xfrm>
            <a:off x="8552688" y="222504"/>
            <a:ext cx="2670048" cy="1438656"/>
          </a:xfrm>
          <a:prstGeom prst="rect">
            <a:avLst/>
          </a:prstGeom>
        </p:spPr>
      </p:pic>
      <p:sp>
        <p:nvSpPr>
          <p:cNvPr id="2" name="Holder 2"/>
          <p:cNvSpPr>
            <a:spLocks noGrp="1"/>
          </p:cNvSpPr>
          <p:nvPr>
            <p:ph type="title"/>
          </p:nvPr>
        </p:nvSpPr>
        <p:spPr>
          <a:xfrm>
            <a:off x="3657600" y="2133600"/>
            <a:ext cx="7565136" cy="1905000"/>
          </a:xfrm>
        </p:spPr>
        <p:txBody>
          <a:bodyPr lIns="0" tIns="0" rIns="0" bIns="0">
            <a:normAutofit/>
          </a:bodyPr>
          <a:lstStyle>
            <a:lvl1pPr>
              <a:defRPr sz="6600" b="0" i="0">
                <a:solidFill>
                  <a:srgbClr val="0070C0"/>
                </a:solidFill>
                <a:latin typeface="Calibri Light"/>
                <a:cs typeface="Calibri Light"/>
              </a:defRPr>
            </a:lvl1pPr>
          </a:lstStyle>
          <a:p>
            <a:r>
              <a:rPr lang="en-US" smtClean="0"/>
              <a:t>Click to edit Master title style</a:t>
            </a:r>
            <a:endParaRPr dirty="0"/>
          </a:p>
        </p:txBody>
      </p:sp>
      <p:sp>
        <p:nvSpPr>
          <p:cNvPr id="4" name="Holder 4"/>
          <p:cNvSpPr>
            <a:spLocks noGrp="1"/>
          </p:cNvSpPr>
          <p:nvPr>
            <p:ph type="dt" sz="half" idx="6"/>
          </p:nvPr>
        </p:nvSpPr>
        <p:spPr>
          <a:xfrm>
            <a:off x="1143000" y="6377940"/>
            <a:ext cx="2090921" cy="342900"/>
          </a:xfrm>
        </p:spPr>
        <p:txBody>
          <a:bodyPr lIns="0" tIns="0" rIns="0" bIns="0"/>
          <a:lstStyle>
            <a:lvl1pPr algn="r">
              <a:defRPr>
                <a:solidFill>
                  <a:schemeClr val="tx1">
                    <a:tint val="75000"/>
                  </a:schemeClr>
                </a:solidFill>
              </a:defRPr>
            </a:lvl1pPr>
          </a:lstStyle>
          <a:p>
            <a:r>
              <a:rPr lang="en-US" smtClean="0"/>
              <a:t>September  2022</a:t>
            </a:r>
            <a:endParaRPr lang="en-US"/>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1580" y="5488121"/>
            <a:ext cx="725476" cy="282238"/>
          </a:xfrm>
          <a:prstGeom prst="rect">
            <a:avLst/>
          </a:prstGeom>
        </p:spPr>
      </p:pic>
      <p:sp>
        <p:nvSpPr>
          <p:cNvPr id="14" name="TextBox 13"/>
          <p:cNvSpPr txBox="1"/>
          <p:nvPr userDrawn="1"/>
        </p:nvSpPr>
        <p:spPr>
          <a:xfrm>
            <a:off x="3573779" y="5447193"/>
            <a:ext cx="5798821" cy="646331"/>
          </a:xfrm>
          <a:prstGeom prst="rect">
            <a:avLst/>
          </a:prstGeom>
          <a:noFill/>
        </p:spPr>
        <p:txBody>
          <a:bodyPr wrap="square" rtlCol="0">
            <a:spAutoFit/>
          </a:bodyPr>
          <a:lstStyle/>
          <a:p>
            <a:r>
              <a:rPr lang="en-GB" sz="1200" b="1" dirty="0" smtClean="0">
                <a:solidFill>
                  <a:srgbClr val="0C30D8"/>
                </a:solidFill>
              </a:rPr>
              <a:t>David Groep – WP7.5 Security Operations and Policy lead</a:t>
            </a:r>
            <a:br>
              <a:rPr lang="en-GB" sz="1200" b="1" dirty="0" smtClean="0">
                <a:solidFill>
                  <a:srgbClr val="0C30D8"/>
                </a:solidFill>
              </a:rPr>
            </a:br>
            <a:r>
              <a:rPr lang="en-GB" sz="1200" i="1" dirty="0" smtClean="0">
                <a:solidFill>
                  <a:srgbClr val="0C30D8"/>
                </a:solidFill>
              </a:rPr>
              <a:t>Nikhef Physics Data Processing programme</a:t>
            </a:r>
            <a:endParaRPr lang="en-GB" sz="1200" i="1" baseline="0" dirty="0" smtClean="0">
              <a:solidFill>
                <a:srgbClr val="0C30D8"/>
              </a:solidFill>
            </a:endParaRPr>
          </a:p>
          <a:p>
            <a:r>
              <a:rPr lang="en-GB" sz="1200" i="1" baseline="0" dirty="0" smtClean="0">
                <a:solidFill>
                  <a:srgbClr val="0C30D8"/>
                </a:solidFill>
              </a:rPr>
              <a:t>UM Faculty of Science and Engineering, Dept. of Advanced Computing Sciences</a:t>
            </a:r>
            <a:endParaRPr lang="en-US" sz="1200" i="1" dirty="0">
              <a:solidFill>
                <a:srgbClr val="0C30D8"/>
              </a:solidFil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6239" y="5839554"/>
            <a:ext cx="1377682" cy="286413"/>
          </a:xfrm>
          <a:prstGeom prst="rect">
            <a:avLst/>
          </a:prstGeom>
        </p:spPr>
      </p:pic>
    </p:spTree>
    <p:extLst>
      <p:ext uri="{BB962C8B-B14F-4D97-AF65-F5344CB8AC3E}">
        <p14:creationId xmlns:p14="http://schemas.microsoft.com/office/powerpoint/2010/main" val="190756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4" name="Date Placeholder 3"/>
          <p:cNvSpPr>
            <a:spLocks noGrp="1"/>
          </p:cNvSpPr>
          <p:nvPr>
            <p:ph type="dt" sz="half" idx="11"/>
          </p:nvPr>
        </p:nvSpPr>
        <p:spPr/>
        <p:txBody>
          <a:bodyPr/>
          <a:lstStyle/>
          <a:p>
            <a:r>
              <a:rPr lang="en-US" smtClean="0"/>
              <a:t>September  2022</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dirty="0"/>
          </a:p>
        </p:txBody>
      </p:sp>
      <p:sp>
        <p:nvSpPr>
          <p:cNvPr id="8" name="Text Placeholder 7"/>
          <p:cNvSpPr>
            <a:spLocks noGrp="1"/>
          </p:cNvSpPr>
          <p:nvPr>
            <p:ph type="body" sz="quarter" idx="13"/>
          </p:nvPr>
        </p:nvSpPr>
        <p:spPr>
          <a:xfrm>
            <a:off x="1143000" y="1500124"/>
            <a:ext cx="10439400" cy="4494276"/>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875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Subtitl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r>
              <a:rPr lang="en-US" smtClean="0"/>
              <a:t>Click to edit Master title style</a:t>
            </a:r>
            <a:endParaRPr/>
          </a:p>
        </p:txBody>
      </p:sp>
      <p:sp>
        <p:nvSpPr>
          <p:cNvPr id="3" name="Holder 3"/>
          <p:cNvSpPr>
            <a:spLocks noGrp="1"/>
          </p:cNvSpPr>
          <p:nvPr>
            <p:ph type="subTitle" idx="4"/>
          </p:nvPr>
        </p:nvSpPr>
        <p:spPr>
          <a:xfrm>
            <a:off x="914400" y="3810000"/>
            <a:ext cx="8534400" cy="1714500"/>
          </a:xfrm>
          <a:prstGeom prst="rect">
            <a:avLst/>
          </a:prstGeom>
        </p:spPr>
        <p:txBody>
          <a:bodyPr wrap="square" lIns="0" tIns="0" rIns="0" bIns="0">
            <a:spAutoFit/>
          </a:bodyPr>
          <a:lstStyle>
            <a:lvl1pPr>
              <a:defRPr/>
            </a:lvl1pPr>
          </a:lstStyle>
          <a:p>
            <a:r>
              <a:rPr lang="en-US" smtClean="0"/>
              <a:t>Click to edit Master subtitle style</a:t>
            </a:r>
            <a:endParaRPr/>
          </a:p>
        </p:txBody>
      </p:sp>
      <p:sp>
        <p:nvSpPr>
          <p:cNvPr id="4" name="Holder 4"/>
          <p:cNvSpPr>
            <a:spLocks noGrp="1"/>
          </p:cNvSpPr>
          <p:nvPr>
            <p:ph type="ftr" sz="quarter" idx="5"/>
          </p:nvPr>
        </p:nvSpPr>
        <p:spPr>
          <a:xfrm>
            <a:off x="2819400" y="6377940"/>
            <a:ext cx="6739128" cy="342900"/>
          </a:xfrm>
        </p:spPr>
        <p:txBody>
          <a:bodyPr lIns="0" tIns="0" rIns="0" bIns="0"/>
          <a:lstStyle>
            <a:lvl1pPr algn="l">
              <a:defRPr>
                <a:solidFill>
                  <a:schemeClr val="tx1">
                    <a:tint val="75000"/>
                  </a:schemeClr>
                </a:solidFill>
              </a:defRPr>
            </a:lvl1pPr>
          </a:lstStyle>
          <a:p>
            <a:r>
              <a:rPr lang="en-US" smtClean="0"/>
              <a:t>EOSC Future Security and Trust - the SMS and its audit - January 2023</a:t>
            </a:r>
            <a:endParaRPr lang="en-GB" dirty="0"/>
          </a:p>
        </p:txBody>
      </p:sp>
      <p:sp>
        <p:nvSpPr>
          <p:cNvPr id="5" name="Holder 5"/>
          <p:cNvSpPr>
            <a:spLocks noGrp="1"/>
          </p:cNvSpPr>
          <p:nvPr>
            <p:ph type="dt" sz="half" idx="6"/>
          </p:nvPr>
        </p:nvSpPr>
        <p:spPr>
          <a:xfrm>
            <a:off x="914400" y="6377940"/>
            <a:ext cx="1600200" cy="342900"/>
          </a:xfrm>
        </p:spPr>
        <p:txBody>
          <a:bodyPr lIns="0" tIns="0" rIns="0" bIns="0"/>
          <a:lstStyle>
            <a:lvl1pPr algn="l">
              <a:defRPr>
                <a:solidFill>
                  <a:schemeClr val="tx1">
                    <a:tint val="75000"/>
                  </a:schemeClr>
                </a:solidFill>
              </a:defRPr>
            </a:lvl1pPr>
          </a:lstStyle>
          <a:p>
            <a:r>
              <a:rPr lang="en-US" smtClean="0"/>
              <a:t>September  2022</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losing_DG">
    <p:spTree>
      <p:nvGrpSpPr>
        <p:cNvPr id="1" name=""/>
        <p:cNvGrpSpPr/>
        <p:nvPr/>
      </p:nvGrpSpPr>
      <p:grpSpPr>
        <a:xfrm>
          <a:off x="0" y="0"/>
          <a:ext cx="0" cy="0"/>
          <a:chOff x="0" y="0"/>
          <a:chExt cx="0" cy="0"/>
        </a:xfrm>
      </p:grpSpPr>
      <p:sp>
        <p:nvSpPr>
          <p:cNvPr id="14" name="Rectangle 13"/>
          <p:cNvSpPr/>
          <p:nvPr userDrawn="1"/>
        </p:nvSpPr>
        <p:spPr>
          <a:xfrm>
            <a:off x="0" y="5703885"/>
            <a:ext cx="12191999" cy="115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object 2"/>
          <p:cNvPicPr/>
          <p:nvPr userDrawn="1"/>
        </p:nvPicPr>
        <p:blipFill>
          <a:blip r:embed="rId2" cstate="print"/>
          <a:stretch>
            <a:fillRect/>
          </a:stretch>
        </p:blipFill>
        <p:spPr>
          <a:xfrm>
            <a:off x="121" y="0"/>
            <a:ext cx="12191878" cy="5703885"/>
          </a:xfrm>
          <a:prstGeom prst="rect">
            <a:avLst/>
          </a:prstGeom>
        </p:spPr>
      </p:pic>
      <p:pic>
        <p:nvPicPr>
          <p:cNvPr id="7" name="object 3"/>
          <p:cNvPicPr/>
          <p:nvPr userDrawn="1"/>
        </p:nvPicPr>
        <p:blipFill>
          <a:blip r:embed="rId3" cstate="print"/>
          <a:stretch>
            <a:fillRect/>
          </a:stretch>
        </p:blipFill>
        <p:spPr>
          <a:xfrm>
            <a:off x="8735746" y="6061192"/>
            <a:ext cx="921537" cy="616961"/>
          </a:xfrm>
          <a:prstGeom prst="rect">
            <a:avLst/>
          </a:prstGeom>
        </p:spPr>
      </p:pic>
      <p:sp>
        <p:nvSpPr>
          <p:cNvPr id="8" name="object 4"/>
          <p:cNvSpPr txBox="1"/>
          <p:nvPr userDrawn="1"/>
        </p:nvSpPr>
        <p:spPr>
          <a:xfrm>
            <a:off x="4884075" y="6068905"/>
            <a:ext cx="3715385" cy="577215"/>
          </a:xfrm>
          <a:prstGeom prst="rect">
            <a:avLst/>
          </a:prstGeom>
        </p:spPr>
        <p:txBody>
          <a:bodyPr vert="horz" wrap="square" lIns="0" tIns="3175" rIns="0" bIns="0" rtlCol="0">
            <a:spAutoFit/>
          </a:bodyPr>
          <a:lstStyle/>
          <a:p>
            <a:pPr marL="1131570" marR="6350" indent="-219075" algn="r">
              <a:lnSpc>
                <a:spcPct val="105000"/>
              </a:lnSpc>
              <a:spcBef>
                <a:spcPts val="25"/>
              </a:spcBef>
            </a:pPr>
            <a:r>
              <a:rPr sz="1200" spc="-5" dirty="0">
                <a:latin typeface="Corbel"/>
                <a:cs typeface="Corbel"/>
              </a:rPr>
              <a:t>The EOSC Future project is co-funded by the </a:t>
            </a:r>
            <a:r>
              <a:rPr sz="1200" spc="-229" dirty="0">
                <a:latin typeface="Corbel"/>
                <a:cs typeface="Corbel"/>
              </a:rPr>
              <a:t> </a:t>
            </a:r>
            <a:r>
              <a:rPr sz="1200" spc="-5" dirty="0">
                <a:latin typeface="Corbel"/>
                <a:cs typeface="Corbel"/>
              </a:rPr>
              <a:t>European</a:t>
            </a:r>
            <a:r>
              <a:rPr sz="1200" spc="-40" dirty="0">
                <a:latin typeface="Corbel"/>
                <a:cs typeface="Corbel"/>
              </a:rPr>
              <a:t> </a:t>
            </a:r>
            <a:r>
              <a:rPr sz="1200" spc="-5" dirty="0">
                <a:latin typeface="Corbel"/>
                <a:cs typeface="Corbel"/>
              </a:rPr>
              <a:t>Union Horizon Programme</a:t>
            </a:r>
            <a:r>
              <a:rPr sz="1200" dirty="0">
                <a:latin typeface="Corbel"/>
                <a:cs typeface="Corbel"/>
              </a:rPr>
              <a:t> </a:t>
            </a:r>
            <a:r>
              <a:rPr sz="1200" spc="-5" dirty="0">
                <a:latin typeface="Corbel"/>
                <a:cs typeface="Corbel"/>
              </a:rPr>
              <a:t>call</a:t>
            </a:r>
            <a:endParaRPr sz="1200" dirty="0">
              <a:latin typeface="Corbel"/>
              <a:cs typeface="Corbel"/>
            </a:endParaRPr>
          </a:p>
          <a:p>
            <a:pPr marR="5080" algn="r">
              <a:lnSpc>
                <a:spcPts val="1390"/>
              </a:lnSpc>
            </a:pPr>
            <a:r>
              <a:rPr sz="1200" spc="-10" dirty="0">
                <a:latin typeface="Corbel"/>
                <a:cs typeface="Corbel"/>
              </a:rPr>
              <a:t>INFRAEOSC-03-2020,</a:t>
            </a:r>
            <a:r>
              <a:rPr sz="1200" spc="-50" dirty="0">
                <a:latin typeface="Corbel"/>
                <a:cs typeface="Corbel"/>
              </a:rPr>
              <a:t> </a:t>
            </a:r>
            <a:r>
              <a:rPr sz="1200" spc="-5" dirty="0">
                <a:latin typeface="Corbel"/>
                <a:cs typeface="Corbel"/>
              </a:rPr>
              <a:t>Grant</a:t>
            </a:r>
            <a:r>
              <a:rPr sz="1200" spc="-55" dirty="0">
                <a:latin typeface="Corbel"/>
                <a:cs typeface="Corbel"/>
              </a:rPr>
              <a:t> </a:t>
            </a:r>
            <a:r>
              <a:rPr sz="1200" dirty="0">
                <a:latin typeface="Corbel"/>
                <a:cs typeface="Corbel"/>
              </a:rPr>
              <a:t>Agreement</a:t>
            </a:r>
            <a:r>
              <a:rPr sz="1200" spc="-5" dirty="0">
                <a:latin typeface="Corbel"/>
                <a:cs typeface="Corbel"/>
              </a:rPr>
              <a:t> number</a:t>
            </a:r>
            <a:r>
              <a:rPr sz="1200" spc="5" dirty="0">
                <a:latin typeface="Corbel"/>
                <a:cs typeface="Corbel"/>
              </a:rPr>
              <a:t> </a:t>
            </a:r>
            <a:r>
              <a:rPr sz="1200" spc="-10" dirty="0">
                <a:latin typeface="Corbel"/>
                <a:cs typeface="Corbel"/>
              </a:rPr>
              <a:t>101017536</a:t>
            </a:r>
            <a:endParaRPr sz="1200" dirty="0">
              <a:latin typeface="Corbel"/>
              <a:cs typeface="Corbel"/>
            </a:endParaRPr>
          </a:p>
        </p:txBody>
      </p:sp>
      <p:pic>
        <p:nvPicPr>
          <p:cNvPr id="10" name="object 6"/>
          <p:cNvPicPr/>
          <p:nvPr userDrawn="1"/>
        </p:nvPicPr>
        <p:blipFill>
          <a:blip r:embed="rId4" cstate="print"/>
          <a:stretch>
            <a:fillRect/>
          </a:stretch>
        </p:blipFill>
        <p:spPr>
          <a:xfrm>
            <a:off x="8193023" y="445008"/>
            <a:ext cx="3179064" cy="1712976"/>
          </a:xfrm>
          <a:prstGeom prst="rect">
            <a:avLst/>
          </a:prstGeom>
        </p:spPr>
      </p:pic>
      <p:sp>
        <p:nvSpPr>
          <p:cNvPr id="11" name="object 7"/>
          <p:cNvSpPr txBox="1">
            <a:spLocks noGrp="1"/>
          </p:cNvSpPr>
          <p:nvPr>
            <p:ph type="title"/>
          </p:nvPr>
        </p:nvSpPr>
        <p:spPr>
          <a:xfrm>
            <a:off x="2614676" y="1840484"/>
            <a:ext cx="7145655" cy="848360"/>
          </a:xfrm>
          <a:prstGeom prst="rect">
            <a:avLst/>
          </a:prstGeom>
        </p:spPr>
        <p:txBody>
          <a:bodyPr vert="horz" wrap="square" lIns="0" tIns="12700" rIns="0" bIns="0" rtlCol="0">
            <a:spAutoFit/>
          </a:bodyPr>
          <a:lstStyle>
            <a:lvl1pPr>
              <a:defRPr>
                <a:solidFill>
                  <a:schemeClr val="bg1"/>
                </a:solidFill>
              </a:defRPr>
            </a:lvl1pPr>
          </a:lstStyle>
          <a:p>
            <a:pPr marL="12700">
              <a:lnSpc>
                <a:spcPct val="100000"/>
              </a:lnSpc>
              <a:spcBef>
                <a:spcPts val="100"/>
              </a:spcBef>
            </a:pPr>
            <a:r>
              <a:rPr lang="en-US" sz="5400" smtClean="0">
                <a:latin typeface="Corbel"/>
              </a:rPr>
              <a:t>Click to edit Master title style</a:t>
            </a:r>
            <a:endParaRPr sz="5400" dirty="0">
              <a:latin typeface="Corbel"/>
              <a:cs typeface="Corbel"/>
            </a:endParaRPr>
          </a:p>
        </p:txBody>
      </p:sp>
      <p:sp>
        <p:nvSpPr>
          <p:cNvPr id="12" name="TextBox 11"/>
          <p:cNvSpPr txBox="1"/>
          <p:nvPr userDrawn="1"/>
        </p:nvSpPr>
        <p:spPr>
          <a:xfrm>
            <a:off x="405120" y="6045552"/>
            <a:ext cx="3672590" cy="738664"/>
          </a:xfrm>
          <a:prstGeom prst="rect">
            <a:avLst/>
          </a:prstGeom>
          <a:noFill/>
        </p:spPr>
        <p:txBody>
          <a:bodyPr wrap="square" rtlCol="0">
            <a:spAutoFit/>
          </a:bodyPr>
          <a:lstStyle/>
          <a:p>
            <a:r>
              <a:rPr lang="en-GB" sz="1400" b="1" baseline="0" dirty="0" smtClean="0">
                <a:solidFill>
                  <a:srgbClr val="0C30D8"/>
                </a:solidFill>
              </a:rPr>
              <a:t>David Groep</a:t>
            </a:r>
            <a:br>
              <a:rPr lang="en-GB" sz="1400" b="1" baseline="0" dirty="0" smtClean="0">
                <a:solidFill>
                  <a:srgbClr val="0C30D8"/>
                </a:solidFill>
              </a:rPr>
            </a:br>
            <a:r>
              <a:rPr lang="en-GB" sz="1400" b="1" baseline="0" dirty="0" smtClean="0">
                <a:solidFill>
                  <a:srgbClr val="0C30D8"/>
                </a:solidFill>
              </a:rPr>
              <a:t>https://www.nikhef.nl/~davidg/presentations/</a:t>
            </a:r>
            <a:br>
              <a:rPr lang="en-GB" sz="1400" b="1" baseline="0" dirty="0" smtClean="0">
                <a:solidFill>
                  <a:srgbClr val="0C30D8"/>
                </a:solidFill>
              </a:rPr>
            </a:br>
            <a:r>
              <a:rPr lang="en-GB" sz="1400" b="1" baseline="0" dirty="0" smtClean="0">
                <a:solidFill>
                  <a:srgbClr val="0C30D8"/>
                </a:solidFill>
              </a:rPr>
              <a:t>     https://orcid.org/0000-0003-1026-6606</a:t>
            </a: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9142" y="6538010"/>
            <a:ext cx="181258" cy="181258"/>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92" y="5778954"/>
            <a:ext cx="725476" cy="282238"/>
          </a:xfrm>
          <a:prstGeom prst="rect">
            <a:avLst/>
          </a:prstGeom>
        </p:spPr>
      </p:pic>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0802" y="5772150"/>
            <a:ext cx="1525993" cy="317246"/>
          </a:xfrm>
          <a:prstGeom prst="rect">
            <a:avLst/>
          </a:prstGeom>
        </p:spPr>
      </p:pic>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29855" y="6045552"/>
            <a:ext cx="1763369" cy="616961"/>
          </a:xfrm>
          <a:prstGeom prst="rect">
            <a:avLst/>
          </a:prstGeom>
        </p:spPr>
      </p:pic>
    </p:spTree>
    <p:extLst>
      <p:ext uri="{BB962C8B-B14F-4D97-AF65-F5344CB8AC3E}">
        <p14:creationId xmlns:p14="http://schemas.microsoft.com/office/powerpoint/2010/main" val="382187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3188158" cy="3840011"/>
          </a:xfrm>
          <a:prstGeom prst="rect">
            <a:avLst/>
          </a:prstGeom>
        </p:spPr>
      </p:pic>
      <p:pic>
        <p:nvPicPr>
          <p:cNvPr id="17" name="bg object 17"/>
          <p:cNvPicPr/>
          <p:nvPr/>
        </p:nvPicPr>
        <p:blipFill>
          <a:blip r:embed="rId3" cstate="print"/>
          <a:stretch>
            <a:fillRect/>
          </a:stretch>
        </p:blipFill>
        <p:spPr>
          <a:xfrm>
            <a:off x="8552688" y="222504"/>
            <a:ext cx="2670048" cy="1438656"/>
          </a:xfrm>
          <a:prstGeom prst="rect">
            <a:avLst/>
          </a:prstGeom>
        </p:spPr>
      </p:pic>
      <p:sp>
        <p:nvSpPr>
          <p:cNvPr id="2" name="Holder 2"/>
          <p:cNvSpPr>
            <a:spLocks noGrp="1"/>
          </p:cNvSpPr>
          <p:nvPr>
            <p:ph type="title"/>
          </p:nvPr>
        </p:nvSpPr>
        <p:spPr>
          <a:xfrm>
            <a:off x="3657600" y="2133600"/>
            <a:ext cx="7565136" cy="1905000"/>
          </a:xfrm>
        </p:spPr>
        <p:txBody>
          <a:bodyPr lIns="0" tIns="0" rIns="0" bIns="0">
            <a:normAutofit/>
          </a:bodyPr>
          <a:lstStyle>
            <a:lvl1pPr>
              <a:defRPr sz="6600" b="0" i="0">
                <a:solidFill>
                  <a:srgbClr val="0070C0"/>
                </a:solidFill>
                <a:latin typeface="Calibri Light"/>
                <a:cs typeface="Calibri Light"/>
              </a:defRPr>
            </a:lvl1pPr>
          </a:lstStyle>
          <a:p>
            <a:r>
              <a:rPr lang="en-US" smtClean="0"/>
              <a:t>Click to edit Master title style</a:t>
            </a:r>
            <a:endParaRPr/>
          </a:p>
        </p:txBody>
      </p:sp>
      <p:sp>
        <p:nvSpPr>
          <p:cNvPr id="4" name="Holder 4"/>
          <p:cNvSpPr>
            <a:spLocks noGrp="1"/>
          </p:cNvSpPr>
          <p:nvPr>
            <p:ph type="dt" sz="half" idx="6"/>
          </p:nvPr>
        </p:nvSpPr>
        <p:spPr>
          <a:xfrm>
            <a:off x="1143000" y="6377940"/>
            <a:ext cx="2045158" cy="342900"/>
          </a:xfrm>
        </p:spPr>
        <p:txBody>
          <a:bodyPr lIns="0" tIns="0" rIns="0" bIns="0"/>
          <a:lstStyle>
            <a:lvl1pPr algn="r">
              <a:defRPr>
                <a:solidFill>
                  <a:schemeClr val="tx1">
                    <a:tint val="75000"/>
                  </a:schemeClr>
                </a:solidFill>
              </a:defRPr>
            </a:lvl1pPr>
          </a:lstStyle>
          <a:p>
            <a:r>
              <a:rPr lang="en-US" smtClean="0"/>
              <a:t>September  2022</a:t>
            </a:r>
            <a:endParaRPr lang="en-US"/>
          </a:p>
        </p:txBody>
      </p:sp>
      <p:pic>
        <p:nvPicPr>
          <p:cNvPr id="7" name="object 5"/>
          <p:cNvPicPr/>
          <p:nvPr userDrawn="1"/>
        </p:nvPicPr>
        <p:blipFill>
          <a:blip r:embed="rId4" cstate="print"/>
          <a:stretch>
            <a:fillRect/>
          </a:stretch>
        </p:blipFill>
        <p:spPr>
          <a:xfrm>
            <a:off x="3619500" y="6377941"/>
            <a:ext cx="728620" cy="2514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ocial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a:xfrm>
            <a:off x="2782823" y="6377940"/>
            <a:ext cx="3958734" cy="342900"/>
          </a:xfrm>
        </p:spPr>
        <p:txBody>
          <a:bodyPr/>
          <a:lstStyle/>
          <a:p>
            <a:r>
              <a:rPr lang="en-US" smtClean="0"/>
              <a:t>EOSC Future Security and Trust - the SMS and its audit - January 2023</a:t>
            </a:r>
            <a:endParaRPr lang="en-GB"/>
          </a:p>
        </p:txBody>
      </p:sp>
      <p:sp>
        <p:nvSpPr>
          <p:cNvPr id="4" name="Date Placeholder 3"/>
          <p:cNvSpPr>
            <a:spLocks noGrp="1"/>
          </p:cNvSpPr>
          <p:nvPr>
            <p:ph type="dt" sz="half" idx="11"/>
          </p:nvPr>
        </p:nvSpPr>
        <p:spPr/>
        <p:txBody>
          <a:bodyPr/>
          <a:lstStyle/>
          <a:p>
            <a:r>
              <a:rPr lang="en-US" smtClean="0"/>
              <a:t>September  2022</a:t>
            </a:r>
            <a:endParaRPr lang="en-US" dirty="0"/>
          </a:p>
        </p:txBody>
      </p:sp>
      <p:pic>
        <p:nvPicPr>
          <p:cNvPr id="6" name="bg object 18"/>
          <p:cNvPicPr/>
          <p:nvPr userDrawn="1"/>
        </p:nvPicPr>
        <p:blipFill>
          <a:blip r:embed="rId2" cstate="print"/>
          <a:stretch>
            <a:fillRect/>
          </a:stretch>
        </p:blipFill>
        <p:spPr>
          <a:xfrm>
            <a:off x="6800088" y="6428231"/>
            <a:ext cx="310896" cy="310896"/>
          </a:xfrm>
          <a:prstGeom prst="rect">
            <a:avLst/>
          </a:prstGeom>
        </p:spPr>
      </p:pic>
      <p:sp>
        <p:nvSpPr>
          <p:cNvPr id="7" name="bg object 19"/>
          <p:cNvSpPr/>
          <p:nvPr userDrawn="1"/>
        </p:nvSpPr>
        <p:spPr>
          <a:xfrm>
            <a:off x="8193651" y="6429645"/>
            <a:ext cx="307975" cy="307975"/>
          </a:xfrm>
          <a:custGeom>
            <a:avLst/>
            <a:gdLst/>
            <a:ahLst/>
            <a:cxnLst/>
            <a:rect l="l" t="t" r="r" b="b"/>
            <a:pathLst>
              <a:path w="307975" h="307975">
                <a:moveTo>
                  <a:pt x="153694" y="0"/>
                </a:moveTo>
                <a:lnTo>
                  <a:pt x="105114" y="7835"/>
                </a:lnTo>
                <a:lnTo>
                  <a:pt x="62924" y="29654"/>
                </a:lnTo>
                <a:lnTo>
                  <a:pt x="29654" y="62924"/>
                </a:lnTo>
                <a:lnTo>
                  <a:pt x="7835" y="105115"/>
                </a:lnTo>
                <a:lnTo>
                  <a:pt x="0" y="153694"/>
                </a:lnTo>
                <a:lnTo>
                  <a:pt x="7835" y="202273"/>
                </a:lnTo>
                <a:lnTo>
                  <a:pt x="29654" y="244464"/>
                </a:lnTo>
                <a:lnTo>
                  <a:pt x="62924" y="277734"/>
                </a:lnTo>
                <a:lnTo>
                  <a:pt x="105114" y="299553"/>
                </a:lnTo>
                <a:lnTo>
                  <a:pt x="153694" y="307388"/>
                </a:lnTo>
                <a:lnTo>
                  <a:pt x="202273" y="299553"/>
                </a:lnTo>
                <a:lnTo>
                  <a:pt x="244463" y="277734"/>
                </a:lnTo>
                <a:lnTo>
                  <a:pt x="277734" y="244464"/>
                </a:lnTo>
                <a:lnTo>
                  <a:pt x="299552" y="202273"/>
                </a:lnTo>
                <a:lnTo>
                  <a:pt x="307388" y="153694"/>
                </a:lnTo>
                <a:lnTo>
                  <a:pt x="299552" y="105115"/>
                </a:lnTo>
                <a:lnTo>
                  <a:pt x="277734" y="62924"/>
                </a:lnTo>
                <a:lnTo>
                  <a:pt x="244463" y="29654"/>
                </a:lnTo>
                <a:lnTo>
                  <a:pt x="202273" y="7835"/>
                </a:lnTo>
                <a:lnTo>
                  <a:pt x="153694" y="0"/>
                </a:lnTo>
                <a:close/>
              </a:path>
            </a:pathLst>
          </a:custGeom>
          <a:solidFill>
            <a:srgbClr val="06C9E7"/>
          </a:solidFill>
        </p:spPr>
        <p:txBody>
          <a:bodyPr wrap="square" lIns="0" tIns="0" rIns="0" bIns="0" rtlCol="0"/>
          <a:lstStyle/>
          <a:p>
            <a:endParaRPr/>
          </a:p>
        </p:txBody>
      </p:sp>
      <p:pic>
        <p:nvPicPr>
          <p:cNvPr id="8" name="bg object 20"/>
          <p:cNvPicPr/>
          <p:nvPr userDrawn="1"/>
        </p:nvPicPr>
        <p:blipFill>
          <a:blip r:embed="rId3" cstate="print"/>
          <a:stretch>
            <a:fillRect/>
          </a:stretch>
        </p:blipFill>
        <p:spPr>
          <a:xfrm>
            <a:off x="8262582" y="6517635"/>
            <a:ext cx="180513" cy="146778"/>
          </a:xfrm>
          <a:prstGeom prst="rect">
            <a:avLst/>
          </a:prstGeom>
        </p:spPr>
      </p:pic>
      <p:sp>
        <p:nvSpPr>
          <p:cNvPr id="9" name="bg object 21"/>
          <p:cNvSpPr/>
          <p:nvPr userDrawn="1"/>
        </p:nvSpPr>
        <p:spPr>
          <a:xfrm>
            <a:off x="9616050" y="6434407"/>
            <a:ext cx="307975" cy="307975"/>
          </a:xfrm>
          <a:custGeom>
            <a:avLst/>
            <a:gdLst/>
            <a:ahLst/>
            <a:cxnLst/>
            <a:rect l="l" t="t" r="r" b="b"/>
            <a:pathLst>
              <a:path w="307975" h="307975">
                <a:moveTo>
                  <a:pt x="153695" y="0"/>
                </a:moveTo>
                <a:lnTo>
                  <a:pt x="105115" y="7834"/>
                </a:lnTo>
                <a:lnTo>
                  <a:pt x="62924" y="29651"/>
                </a:lnTo>
                <a:lnTo>
                  <a:pt x="29654" y="62920"/>
                </a:lnTo>
                <a:lnTo>
                  <a:pt x="7835" y="105111"/>
                </a:lnTo>
                <a:lnTo>
                  <a:pt x="0" y="153694"/>
                </a:lnTo>
                <a:lnTo>
                  <a:pt x="7835" y="202272"/>
                </a:lnTo>
                <a:lnTo>
                  <a:pt x="29654" y="244463"/>
                </a:lnTo>
                <a:lnTo>
                  <a:pt x="62924" y="277734"/>
                </a:lnTo>
                <a:lnTo>
                  <a:pt x="105115" y="299553"/>
                </a:lnTo>
                <a:lnTo>
                  <a:pt x="153695" y="307388"/>
                </a:lnTo>
                <a:lnTo>
                  <a:pt x="202274" y="299553"/>
                </a:lnTo>
                <a:lnTo>
                  <a:pt x="244465" y="277734"/>
                </a:lnTo>
                <a:lnTo>
                  <a:pt x="277735" y="244463"/>
                </a:lnTo>
                <a:lnTo>
                  <a:pt x="279078" y="241867"/>
                </a:lnTo>
                <a:lnTo>
                  <a:pt x="62988" y="241867"/>
                </a:lnTo>
                <a:lnTo>
                  <a:pt x="62988" y="109023"/>
                </a:lnTo>
                <a:lnTo>
                  <a:pt x="192157" y="109023"/>
                </a:lnTo>
                <a:lnTo>
                  <a:pt x="197659" y="106899"/>
                </a:lnTo>
                <a:lnTo>
                  <a:pt x="209382" y="105725"/>
                </a:lnTo>
                <a:lnTo>
                  <a:pt x="299653" y="105725"/>
                </a:lnTo>
                <a:lnTo>
                  <a:pt x="299554" y="105111"/>
                </a:lnTo>
                <a:lnTo>
                  <a:pt x="292249" y="90986"/>
                </a:lnTo>
                <a:lnTo>
                  <a:pt x="83621" y="90986"/>
                </a:lnTo>
                <a:lnTo>
                  <a:pt x="74286" y="89102"/>
                </a:lnTo>
                <a:lnTo>
                  <a:pt x="66681" y="83960"/>
                </a:lnTo>
                <a:lnTo>
                  <a:pt x="61563" y="76332"/>
                </a:lnTo>
                <a:lnTo>
                  <a:pt x="59689" y="66985"/>
                </a:lnTo>
                <a:lnTo>
                  <a:pt x="59689" y="60353"/>
                </a:lnTo>
                <a:lnTo>
                  <a:pt x="62368" y="54373"/>
                </a:lnTo>
                <a:lnTo>
                  <a:pt x="71045" y="45720"/>
                </a:lnTo>
                <a:lnTo>
                  <a:pt x="77021" y="43053"/>
                </a:lnTo>
                <a:lnTo>
                  <a:pt x="257867" y="43053"/>
                </a:lnTo>
                <a:lnTo>
                  <a:pt x="244465" y="29651"/>
                </a:lnTo>
                <a:lnTo>
                  <a:pt x="202274" y="7834"/>
                </a:lnTo>
                <a:lnTo>
                  <a:pt x="153695" y="0"/>
                </a:lnTo>
                <a:close/>
              </a:path>
              <a:path w="307975" h="307975">
                <a:moveTo>
                  <a:pt x="130078" y="109023"/>
                </a:moveTo>
                <a:lnTo>
                  <a:pt x="104324" y="109023"/>
                </a:lnTo>
                <a:lnTo>
                  <a:pt x="104324" y="241867"/>
                </a:lnTo>
                <a:lnTo>
                  <a:pt x="217592" y="241867"/>
                </a:lnTo>
                <a:lnTo>
                  <a:pt x="130078" y="241798"/>
                </a:lnTo>
                <a:lnTo>
                  <a:pt x="130078" y="109023"/>
                </a:lnTo>
                <a:close/>
              </a:path>
              <a:path w="307975" h="307975">
                <a:moveTo>
                  <a:pt x="299653" y="105725"/>
                </a:moveTo>
                <a:lnTo>
                  <a:pt x="209382" y="105725"/>
                </a:lnTo>
                <a:lnTo>
                  <a:pt x="234770" y="110582"/>
                </a:lnTo>
                <a:lnTo>
                  <a:pt x="249841" y="123954"/>
                </a:lnTo>
                <a:lnTo>
                  <a:pt x="257070" y="144036"/>
                </a:lnTo>
                <a:lnTo>
                  <a:pt x="258930" y="169027"/>
                </a:lnTo>
                <a:lnTo>
                  <a:pt x="258930" y="241867"/>
                </a:lnTo>
                <a:lnTo>
                  <a:pt x="279078" y="241867"/>
                </a:lnTo>
                <a:lnTo>
                  <a:pt x="299554" y="202272"/>
                </a:lnTo>
                <a:lnTo>
                  <a:pt x="307389" y="153694"/>
                </a:lnTo>
                <a:lnTo>
                  <a:pt x="299653" y="105725"/>
                </a:lnTo>
                <a:close/>
              </a:path>
              <a:path w="307975" h="307975">
                <a:moveTo>
                  <a:pt x="196117" y="142002"/>
                </a:moveTo>
                <a:lnTo>
                  <a:pt x="183187" y="144893"/>
                </a:lnTo>
                <a:lnTo>
                  <a:pt x="175679" y="152555"/>
                </a:lnTo>
                <a:lnTo>
                  <a:pt x="172196" y="163466"/>
                </a:lnTo>
                <a:lnTo>
                  <a:pt x="171345" y="176108"/>
                </a:lnTo>
                <a:lnTo>
                  <a:pt x="171345" y="241798"/>
                </a:lnTo>
                <a:lnTo>
                  <a:pt x="217592" y="241798"/>
                </a:lnTo>
                <a:lnTo>
                  <a:pt x="217557" y="176108"/>
                </a:lnTo>
                <a:lnTo>
                  <a:pt x="217218" y="165243"/>
                </a:lnTo>
                <a:lnTo>
                  <a:pt x="214803" y="153853"/>
                </a:lnTo>
                <a:lnTo>
                  <a:pt x="208414" y="145345"/>
                </a:lnTo>
                <a:lnTo>
                  <a:pt x="196117" y="142002"/>
                </a:lnTo>
                <a:close/>
              </a:path>
              <a:path w="307975" h="307975">
                <a:moveTo>
                  <a:pt x="192157" y="109023"/>
                </a:moveTo>
                <a:lnTo>
                  <a:pt x="169731" y="109023"/>
                </a:lnTo>
                <a:lnTo>
                  <a:pt x="169731" y="127200"/>
                </a:lnTo>
                <a:lnTo>
                  <a:pt x="170290" y="127200"/>
                </a:lnTo>
                <a:lnTo>
                  <a:pt x="177554" y="117932"/>
                </a:lnTo>
                <a:lnTo>
                  <a:pt x="186863" y="111066"/>
                </a:lnTo>
                <a:lnTo>
                  <a:pt x="192157" y="109023"/>
                </a:lnTo>
                <a:close/>
              </a:path>
              <a:path w="307975" h="307975">
                <a:moveTo>
                  <a:pt x="257867" y="43053"/>
                </a:moveTo>
                <a:lnTo>
                  <a:pt x="83621" y="43053"/>
                </a:lnTo>
                <a:lnTo>
                  <a:pt x="92966" y="44927"/>
                </a:lnTo>
                <a:lnTo>
                  <a:pt x="100595" y="50045"/>
                </a:lnTo>
                <a:lnTo>
                  <a:pt x="105737" y="57650"/>
                </a:lnTo>
                <a:lnTo>
                  <a:pt x="107622" y="66985"/>
                </a:lnTo>
                <a:lnTo>
                  <a:pt x="105737" y="76332"/>
                </a:lnTo>
                <a:lnTo>
                  <a:pt x="100595" y="83960"/>
                </a:lnTo>
                <a:lnTo>
                  <a:pt x="92966" y="89102"/>
                </a:lnTo>
                <a:lnTo>
                  <a:pt x="83621" y="90986"/>
                </a:lnTo>
                <a:lnTo>
                  <a:pt x="292249" y="90986"/>
                </a:lnTo>
                <a:lnTo>
                  <a:pt x="277735" y="62920"/>
                </a:lnTo>
                <a:lnTo>
                  <a:pt x="257867" y="43053"/>
                </a:lnTo>
                <a:close/>
              </a:path>
            </a:pathLst>
          </a:custGeom>
          <a:solidFill>
            <a:srgbClr val="08C8E9"/>
          </a:solidFill>
        </p:spPr>
        <p:txBody>
          <a:bodyPr wrap="square" lIns="0" tIns="0" rIns="0" bIns="0" rtlCol="0"/>
          <a:lstStyle/>
          <a:p>
            <a:endParaRPr/>
          </a:p>
        </p:txBody>
      </p:sp>
      <p:sp>
        <p:nvSpPr>
          <p:cNvPr id="10" name="object 4"/>
          <p:cNvSpPr txBox="1"/>
          <p:nvPr userDrawn="1"/>
        </p:nvSpPr>
        <p:spPr>
          <a:xfrm>
            <a:off x="7124287" y="6503367"/>
            <a:ext cx="894080" cy="177800"/>
          </a:xfrm>
          <a:prstGeom prst="rect">
            <a:avLst/>
          </a:prstGeom>
        </p:spPr>
        <p:txBody>
          <a:bodyPr vert="horz" wrap="square" lIns="0" tIns="0" rIns="0" bIns="0" rtlCol="0">
            <a:spAutoFit/>
          </a:bodyPr>
          <a:lstStyle/>
          <a:p>
            <a:pPr marL="12700">
              <a:lnSpc>
                <a:spcPts val="1230"/>
              </a:lnSpc>
            </a:pPr>
            <a:r>
              <a:rPr sz="1200" spc="-5" dirty="0">
                <a:solidFill>
                  <a:srgbClr val="0C2AD5"/>
                </a:solidFill>
                <a:latin typeface="Corbel"/>
                <a:cs typeface="Corbel"/>
              </a:rPr>
              <a:t>eoscfuture</a:t>
            </a:r>
            <a:r>
              <a:rPr sz="1200" spc="-5" dirty="0">
                <a:solidFill>
                  <a:srgbClr val="08C8E9"/>
                </a:solidFill>
                <a:latin typeface="Corbel"/>
                <a:cs typeface="Corbel"/>
              </a:rPr>
              <a:t>.</a:t>
            </a:r>
            <a:r>
              <a:rPr sz="1200" spc="-5" dirty="0">
                <a:solidFill>
                  <a:srgbClr val="0C2AD5"/>
                </a:solidFill>
                <a:latin typeface="Corbel"/>
                <a:cs typeface="Corbel"/>
              </a:rPr>
              <a:t>eu</a:t>
            </a:r>
            <a:endParaRPr sz="1200" dirty="0">
              <a:latin typeface="Corbel"/>
              <a:cs typeface="Corbel"/>
            </a:endParaRPr>
          </a:p>
        </p:txBody>
      </p:sp>
      <p:sp>
        <p:nvSpPr>
          <p:cNvPr id="11" name="object 5"/>
          <p:cNvSpPr txBox="1"/>
          <p:nvPr userDrawn="1"/>
        </p:nvSpPr>
        <p:spPr>
          <a:xfrm>
            <a:off x="8505657" y="6503367"/>
            <a:ext cx="963294" cy="177800"/>
          </a:xfrm>
          <a:prstGeom prst="rect">
            <a:avLst/>
          </a:prstGeom>
        </p:spPr>
        <p:txBody>
          <a:bodyPr vert="horz" wrap="square" lIns="0" tIns="0" rIns="0" bIns="0" rtlCol="0">
            <a:spAutoFit/>
          </a:bodyPr>
          <a:lstStyle/>
          <a:p>
            <a:pPr marL="12700">
              <a:lnSpc>
                <a:spcPts val="1230"/>
              </a:lnSpc>
            </a:pPr>
            <a:r>
              <a:rPr sz="1200" spc="-5" dirty="0">
                <a:solidFill>
                  <a:srgbClr val="0C2AD5"/>
                </a:solidFill>
                <a:latin typeface="Corbel"/>
                <a:cs typeface="Corbel"/>
              </a:rPr>
              <a:t>@EOSCFuture</a:t>
            </a:r>
            <a:endParaRPr sz="1200">
              <a:latin typeface="Corbel"/>
              <a:cs typeface="Corbel"/>
            </a:endParaRPr>
          </a:p>
        </p:txBody>
      </p:sp>
      <p:sp>
        <p:nvSpPr>
          <p:cNvPr id="12" name="object 6"/>
          <p:cNvSpPr txBox="1"/>
          <p:nvPr userDrawn="1"/>
        </p:nvSpPr>
        <p:spPr>
          <a:xfrm>
            <a:off x="9957975" y="6503367"/>
            <a:ext cx="782955" cy="177800"/>
          </a:xfrm>
          <a:prstGeom prst="rect">
            <a:avLst/>
          </a:prstGeom>
        </p:spPr>
        <p:txBody>
          <a:bodyPr vert="horz" wrap="square" lIns="0" tIns="0" rIns="0" bIns="0" rtlCol="0">
            <a:spAutoFit/>
          </a:bodyPr>
          <a:lstStyle/>
          <a:p>
            <a:pPr marL="12700">
              <a:lnSpc>
                <a:spcPts val="1230"/>
              </a:lnSpc>
            </a:pPr>
            <a:r>
              <a:rPr sz="1200" spc="-5" dirty="0">
                <a:solidFill>
                  <a:srgbClr val="0C2AD5"/>
                </a:solidFill>
                <a:latin typeface="Corbel"/>
                <a:cs typeface="Corbel"/>
              </a:rPr>
              <a:t>EOSCfuture</a:t>
            </a:r>
            <a:endParaRPr sz="1200">
              <a:latin typeface="Corbel"/>
              <a:cs typeface="Corbel"/>
            </a:endParaRPr>
          </a:p>
        </p:txBody>
      </p:sp>
      <p:sp>
        <p:nvSpPr>
          <p:cNvPr id="14" name="Text Placeholder 7"/>
          <p:cNvSpPr>
            <a:spLocks noGrp="1"/>
          </p:cNvSpPr>
          <p:nvPr>
            <p:ph type="body" sz="quarter" idx="13"/>
          </p:nvPr>
        </p:nvSpPr>
        <p:spPr>
          <a:xfrm>
            <a:off x="1143000" y="1500124"/>
            <a:ext cx="10439400" cy="4494276"/>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Holder 6"/>
          <p:cNvSpPr>
            <a:spLocks noGrp="1"/>
          </p:cNvSpPr>
          <p:nvPr>
            <p:ph type="sldNum" sz="quarter" idx="7"/>
          </p:nvPr>
        </p:nvSpPr>
        <p:spPr>
          <a:xfrm>
            <a:off x="319088" y="6394720"/>
            <a:ext cx="533400" cy="342900"/>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5613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losing_ND">
    <p:spTree>
      <p:nvGrpSpPr>
        <p:cNvPr id="1" name=""/>
        <p:cNvGrpSpPr/>
        <p:nvPr/>
      </p:nvGrpSpPr>
      <p:grpSpPr>
        <a:xfrm>
          <a:off x="0" y="0"/>
          <a:ext cx="0" cy="0"/>
          <a:chOff x="0" y="0"/>
          <a:chExt cx="0" cy="0"/>
        </a:xfrm>
      </p:grpSpPr>
      <p:sp>
        <p:nvSpPr>
          <p:cNvPr id="14" name="Rectangle 13"/>
          <p:cNvSpPr/>
          <p:nvPr userDrawn="1"/>
        </p:nvSpPr>
        <p:spPr>
          <a:xfrm>
            <a:off x="0" y="5703885"/>
            <a:ext cx="12191999" cy="115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object 2"/>
          <p:cNvPicPr/>
          <p:nvPr userDrawn="1"/>
        </p:nvPicPr>
        <p:blipFill>
          <a:blip r:embed="rId2" cstate="print"/>
          <a:stretch>
            <a:fillRect/>
          </a:stretch>
        </p:blipFill>
        <p:spPr>
          <a:xfrm>
            <a:off x="121" y="0"/>
            <a:ext cx="12191878" cy="5703885"/>
          </a:xfrm>
          <a:prstGeom prst="rect">
            <a:avLst/>
          </a:prstGeom>
        </p:spPr>
      </p:pic>
      <p:pic>
        <p:nvPicPr>
          <p:cNvPr id="7" name="object 3"/>
          <p:cNvPicPr/>
          <p:nvPr userDrawn="1"/>
        </p:nvPicPr>
        <p:blipFill>
          <a:blip r:embed="rId3" cstate="print"/>
          <a:stretch>
            <a:fillRect/>
          </a:stretch>
        </p:blipFill>
        <p:spPr>
          <a:xfrm>
            <a:off x="7881718" y="6077388"/>
            <a:ext cx="921537" cy="616961"/>
          </a:xfrm>
          <a:prstGeom prst="rect">
            <a:avLst/>
          </a:prstGeom>
        </p:spPr>
      </p:pic>
      <p:sp>
        <p:nvSpPr>
          <p:cNvPr id="8" name="object 4"/>
          <p:cNvSpPr txBox="1"/>
          <p:nvPr userDrawn="1"/>
        </p:nvSpPr>
        <p:spPr>
          <a:xfrm>
            <a:off x="4077710" y="6089396"/>
            <a:ext cx="3715385" cy="577215"/>
          </a:xfrm>
          <a:prstGeom prst="rect">
            <a:avLst/>
          </a:prstGeom>
        </p:spPr>
        <p:txBody>
          <a:bodyPr vert="horz" wrap="square" lIns="0" tIns="3175" rIns="0" bIns="0" rtlCol="0">
            <a:spAutoFit/>
          </a:bodyPr>
          <a:lstStyle/>
          <a:p>
            <a:pPr marL="1131570" marR="6350" indent="-219075" algn="r">
              <a:lnSpc>
                <a:spcPct val="105000"/>
              </a:lnSpc>
              <a:spcBef>
                <a:spcPts val="25"/>
              </a:spcBef>
            </a:pPr>
            <a:r>
              <a:rPr sz="1200" spc="-5" dirty="0">
                <a:latin typeface="Corbel"/>
                <a:cs typeface="Corbel"/>
              </a:rPr>
              <a:t>The EOSC Future project is co-funded by the </a:t>
            </a:r>
            <a:r>
              <a:rPr sz="1200" spc="-229" dirty="0">
                <a:latin typeface="Corbel"/>
                <a:cs typeface="Corbel"/>
              </a:rPr>
              <a:t> </a:t>
            </a:r>
            <a:r>
              <a:rPr sz="1200" spc="-5" dirty="0">
                <a:latin typeface="Corbel"/>
                <a:cs typeface="Corbel"/>
              </a:rPr>
              <a:t>European</a:t>
            </a:r>
            <a:r>
              <a:rPr sz="1200" spc="-40" dirty="0">
                <a:latin typeface="Corbel"/>
                <a:cs typeface="Corbel"/>
              </a:rPr>
              <a:t> </a:t>
            </a:r>
            <a:r>
              <a:rPr sz="1200" spc="-5" dirty="0">
                <a:latin typeface="Corbel"/>
                <a:cs typeface="Corbel"/>
              </a:rPr>
              <a:t>Union Horizon Programme</a:t>
            </a:r>
            <a:r>
              <a:rPr sz="1200" dirty="0">
                <a:latin typeface="Corbel"/>
                <a:cs typeface="Corbel"/>
              </a:rPr>
              <a:t> </a:t>
            </a:r>
            <a:r>
              <a:rPr sz="1200" spc="-5" dirty="0">
                <a:latin typeface="Corbel"/>
                <a:cs typeface="Corbel"/>
              </a:rPr>
              <a:t>call</a:t>
            </a:r>
            <a:endParaRPr sz="1200">
              <a:latin typeface="Corbel"/>
              <a:cs typeface="Corbel"/>
            </a:endParaRPr>
          </a:p>
          <a:p>
            <a:pPr marR="5080" algn="r">
              <a:lnSpc>
                <a:spcPts val="1390"/>
              </a:lnSpc>
            </a:pPr>
            <a:r>
              <a:rPr sz="1200" spc="-10" dirty="0">
                <a:latin typeface="Corbel"/>
                <a:cs typeface="Corbel"/>
              </a:rPr>
              <a:t>INFRAEOSC-03-2020,</a:t>
            </a:r>
            <a:r>
              <a:rPr sz="1200" spc="-50" dirty="0">
                <a:latin typeface="Corbel"/>
                <a:cs typeface="Corbel"/>
              </a:rPr>
              <a:t> </a:t>
            </a:r>
            <a:r>
              <a:rPr sz="1200" spc="-5" dirty="0">
                <a:latin typeface="Corbel"/>
                <a:cs typeface="Corbel"/>
              </a:rPr>
              <a:t>Grant</a:t>
            </a:r>
            <a:r>
              <a:rPr sz="1200" spc="-55" dirty="0">
                <a:latin typeface="Corbel"/>
                <a:cs typeface="Corbel"/>
              </a:rPr>
              <a:t> </a:t>
            </a:r>
            <a:r>
              <a:rPr sz="1200" dirty="0">
                <a:latin typeface="Corbel"/>
                <a:cs typeface="Corbel"/>
              </a:rPr>
              <a:t>Agreement</a:t>
            </a:r>
            <a:r>
              <a:rPr sz="1200" spc="-5" dirty="0">
                <a:latin typeface="Corbel"/>
                <a:cs typeface="Corbel"/>
              </a:rPr>
              <a:t> number</a:t>
            </a:r>
            <a:r>
              <a:rPr sz="1200" spc="5" dirty="0">
                <a:latin typeface="Corbel"/>
                <a:cs typeface="Corbel"/>
              </a:rPr>
              <a:t> </a:t>
            </a:r>
            <a:r>
              <a:rPr sz="1200" spc="-10" dirty="0">
                <a:latin typeface="Corbel"/>
                <a:cs typeface="Corbel"/>
              </a:rPr>
              <a:t>101017536</a:t>
            </a:r>
            <a:endParaRPr sz="1200">
              <a:latin typeface="Corbel"/>
              <a:cs typeface="Corbel"/>
            </a:endParaRPr>
          </a:p>
        </p:txBody>
      </p:sp>
      <p:pic>
        <p:nvPicPr>
          <p:cNvPr id="9" name="object 5"/>
          <p:cNvPicPr/>
          <p:nvPr userDrawn="1"/>
        </p:nvPicPr>
        <p:blipFill>
          <a:blip r:embed="rId4" cstate="print"/>
          <a:stretch>
            <a:fillRect/>
          </a:stretch>
        </p:blipFill>
        <p:spPr>
          <a:xfrm>
            <a:off x="9537192" y="6071615"/>
            <a:ext cx="1810511" cy="624840"/>
          </a:xfrm>
          <a:prstGeom prst="rect">
            <a:avLst/>
          </a:prstGeom>
        </p:spPr>
      </p:pic>
      <p:pic>
        <p:nvPicPr>
          <p:cNvPr id="10" name="object 6"/>
          <p:cNvPicPr/>
          <p:nvPr userDrawn="1"/>
        </p:nvPicPr>
        <p:blipFill>
          <a:blip r:embed="rId5" cstate="print"/>
          <a:stretch>
            <a:fillRect/>
          </a:stretch>
        </p:blipFill>
        <p:spPr>
          <a:xfrm>
            <a:off x="8193023" y="445008"/>
            <a:ext cx="3179064" cy="1712976"/>
          </a:xfrm>
          <a:prstGeom prst="rect">
            <a:avLst/>
          </a:prstGeom>
        </p:spPr>
      </p:pic>
      <p:sp>
        <p:nvSpPr>
          <p:cNvPr id="11" name="object 7"/>
          <p:cNvSpPr txBox="1">
            <a:spLocks noGrp="1"/>
          </p:cNvSpPr>
          <p:nvPr>
            <p:ph type="title"/>
          </p:nvPr>
        </p:nvSpPr>
        <p:spPr>
          <a:xfrm>
            <a:off x="2614676" y="1840484"/>
            <a:ext cx="7145655" cy="848360"/>
          </a:xfrm>
          <a:prstGeom prst="rect">
            <a:avLst/>
          </a:prstGeom>
        </p:spPr>
        <p:txBody>
          <a:bodyPr vert="horz" wrap="square" lIns="0" tIns="12700" rIns="0" bIns="0" rtlCol="0">
            <a:spAutoFit/>
          </a:bodyPr>
          <a:lstStyle>
            <a:lvl1pPr>
              <a:defRPr>
                <a:solidFill>
                  <a:schemeClr val="bg1"/>
                </a:solidFill>
              </a:defRPr>
            </a:lvl1pPr>
          </a:lstStyle>
          <a:p>
            <a:pPr marL="12700">
              <a:lnSpc>
                <a:spcPct val="100000"/>
              </a:lnSpc>
              <a:spcBef>
                <a:spcPts val="100"/>
              </a:spcBef>
            </a:pPr>
            <a:r>
              <a:rPr lang="en-US" sz="5400" smtClean="0">
                <a:latin typeface="Corbel"/>
              </a:rPr>
              <a:t>Click to edit Master title style</a:t>
            </a:r>
            <a:endParaRPr sz="5400" dirty="0">
              <a:latin typeface="Corbel"/>
              <a:cs typeface="Corbel"/>
            </a:endParaRPr>
          </a:p>
        </p:txBody>
      </p:sp>
    </p:spTree>
    <p:extLst>
      <p:ext uri="{BB962C8B-B14F-4D97-AF65-F5344CB8AC3E}">
        <p14:creationId xmlns:p14="http://schemas.microsoft.com/office/powerpoint/2010/main" val="162278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0" y="0"/>
            <a:ext cx="1039368" cy="1618488"/>
          </a:xfrm>
          <a:prstGeom prst="rect">
            <a:avLst/>
          </a:prstGeom>
        </p:spPr>
      </p:pic>
      <p:pic>
        <p:nvPicPr>
          <p:cNvPr id="17" name="bg object 17"/>
          <p:cNvPicPr/>
          <p:nvPr/>
        </p:nvPicPr>
        <p:blipFill>
          <a:blip r:embed="rId10" cstate="print"/>
          <a:stretch>
            <a:fillRect/>
          </a:stretch>
        </p:blipFill>
        <p:spPr>
          <a:xfrm>
            <a:off x="10707623" y="6105144"/>
            <a:ext cx="1331976" cy="719328"/>
          </a:xfrm>
          <a:prstGeom prst="rect">
            <a:avLst/>
          </a:prstGeom>
        </p:spPr>
      </p:pic>
      <p:sp>
        <p:nvSpPr>
          <p:cNvPr id="2" name="Holder 2"/>
          <p:cNvSpPr>
            <a:spLocks noGrp="1"/>
          </p:cNvSpPr>
          <p:nvPr>
            <p:ph type="title"/>
          </p:nvPr>
        </p:nvSpPr>
        <p:spPr>
          <a:xfrm>
            <a:off x="1143000" y="527304"/>
            <a:ext cx="10439400" cy="563880"/>
          </a:xfrm>
          <a:prstGeom prst="rect">
            <a:avLst/>
          </a:prstGeom>
        </p:spPr>
        <p:txBody>
          <a:bodyPr wrap="square" lIns="0" tIns="0" rIns="0" bIns="0">
            <a:spAutoFit/>
          </a:bodyPr>
          <a:lstStyle>
            <a:lvl1pPr>
              <a:defRPr sz="3500" b="0" i="0">
                <a:solidFill>
                  <a:srgbClr val="0070C0"/>
                </a:solidFill>
                <a:latin typeface="Calibri Light"/>
                <a:cs typeface="Calibri Light"/>
              </a:defRPr>
            </a:lvl1pPr>
          </a:lstStyle>
          <a:p>
            <a:endParaRPr dirty="0"/>
          </a:p>
        </p:txBody>
      </p:sp>
      <p:sp>
        <p:nvSpPr>
          <p:cNvPr id="4" name="Holder 4"/>
          <p:cNvSpPr>
            <a:spLocks noGrp="1"/>
          </p:cNvSpPr>
          <p:nvPr>
            <p:ph type="ftr" sz="quarter" idx="5"/>
          </p:nvPr>
        </p:nvSpPr>
        <p:spPr>
          <a:xfrm>
            <a:off x="2895599" y="6377940"/>
            <a:ext cx="6742177" cy="342900"/>
          </a:xfrm>
          <a:prstGeom prst="rect">
            <a:avLst/>
          </a:prstGeom>
        </p:spPr>
        <p:txBody>
          <a:bodyPr wrap="square" lIns="0" tIns="0" rIns="0" bIns="0">
            <a:normAutofit/>
          </a:bodyPr>
          <a:lstStyle>
            <a:lvl1pPr algn="l">
              <a:defRPr>
                <a:solidFill>
                  <a:schemeClr val="tx1">
                    <a:tint val="75000"/>
                  </a:schemeClr>
                </a:solidFill>
              </a:defRPr>
            </a:lvl1pPr>
          </a:lstStyle>
          <a:p>
            <a:r>
              <a:rPr lang="en-US" smtClean="0"/>
              <a:t>EOSC Future Security and Trust - the SMS and its audit - January 2023</a:t>
            </a:r>
            <a:endParaRPr lang="en-GB" dirty="0"/>
          </a:p>
        </p:txBody>
      </p:sp>
      <p:sp>
        <p:nvSpPr>
          <p:cNvPr id="5" name="Holder 5"/>
          <p:cNvSpPr>
            <a:spLocks noGrp="1"/>
          </p:cNvSpPr>
          <p:nvPr>
            <p:ph type="dt" sz="half" idx="6"/>
          </p:nvPr>
        </p:nvSpPr>
        <p:spPr>
          <a:xfrm>
            <a:off x="1142999" y="6377940"/>
            <a:ext cx="1639823" cy="342900"/>
          </a:xfrm>
          <a:prstGeom prst="rect">
            <a:avLst/>
          </a:prstGeom>
        </p:spPr>
        <p:txBody>
          <a:bodyPr wrap="square" lIns="0" tIns="0" rIns="0" bIns="0">
            <a:normAutofit/>
          </a:bodyPr>
          <a:lstStyle>
            <a:lvl1pPr algn="l">
              <a:defRPr>
                <a:solidFill>
                  <a:schemeClr val="tx1">
                    <a:tint val="75000"/>
                  </a:schemeClr>
                </a:solidFill>
              </a:defRPr>
            </a:lvl1pPr>
          </a:lstStyle>
          <a:p>
            <a:r>
              <a:rPr lang="en-US" smtClean="0"/>
              <a:t>September  2022</a:t>
            </a:r>
            <a:endParaRPr lang="en-US" dirty="0"/>
          </a:p>
        </p:txBody>
      </p:sp>
      <p:sp>
        <p:nvSpPr>
          <p:cNvPr id="6" name="Holder 6"/>
          <p:cNvSpPr>
            <a:spLocks noGrp="1"/>
          </p:cNvSpPr>
          <p:nvPr>
            <p:ph type="sldNum" sz="quarter" idx="7"/>
          </p:nvPr>
        </p:nvSpPr>
        <p:spPr>
          <a:xfrm>
            <a:off x="9906000" y="6377940"/>
            <a:ext cx="533400" cy="342900"/>
          </a:xfrm>
          <a:prstGeom prst="rect">
            <a:avLst/>
          </a:prstGeom>
        </p:spPr>
        <p:txBody>
          <a:bodyPr wrap="square" lIns="0" tIns="0" rIns="0" bIns="0">
            <a:norm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61" r:id="rId3"/>
    <p:sldLayoutId id="2147483672" r:id="rId4"/>
    <p:sldLayoutId id="2147483664" r:id="rId5"/>
    <p:sldLayoutId id="2147483671" r:id="rId6"/>
    <p:sldLayoutId id="2147483666" r:id="rId7"/>
  </p:sldLayoutIdLst>
  <p:hf hdr="0" dt="0"/>
  <p:txStyles>
    <p:titleStyle>
      <a:lvl1pPr eaLnBrk="1" hangingPunct="1">
        <a:defRPr>
          <a:latin typeface="+mj-lt"/>
          <a:ea typeface="+mj-ea"/>
          <a:cs typeface="+mj-cs"/>
        </a:defRPr>
      </a:lvl1pPr>
    </p:titleStyle>
    <p:bodyStyle>
      <a:lvl1pPr marL="0" eaLnBrk="1" hangingPunct="1">
        <a:defRPr sz="240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abuse@eosc-security.e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iki.eoscfuture.eu/display/EOSCSMS/SMS+Process+Review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iki.eoscfuture.eu/display/EOSCSMS/ISM+Repor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nist.gov/cyberframewor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GB" sz="4000" dirty="0" smtClean="0"/>
              <a:t>Information Security Management</a:t>
            </a:r>
            <a:br>
              <a:rPr lang="en-GB" sz="4000" dirty="0" smtClean="0"/>
            </a:br>
            <a:r>
              <a:rPr lang="en-GB" sz="4000" dirty="0" smtClean="0"/>
              <a:t>in the EOSC Future SMS evolution</a:t>
            </a:r>
            <a:endParaRPr lang="en-GB" sz="4000" dirty="0"/>
          </a:p>
        </p:txBody>
      </p:sp>
      <p:sp>
        <p:nvSpPr>
          <p:cNvPr id="3" name="Rectangle 2"/>
          <p:cNvSpPr/>
          <p:nvPr/>
        </p:nvSpPr>
        <p:spPr>
          <a:xfrm>
            <a:off x="3505200" y="4327228"/>
            <a:ext cx="1890261" cy="424732"/>
          </a:xfrm>
          <a:prstGeom prst="rect">
            <a:avLst/>
          </a:prstGeom>
        </p:spPr>
        <p:txBody>
          <a:bodyPr wrap="none">
            <a:spAutoFit/>
          </a:bodyPr>
          <a:lstStyle/>
          <a:p>
            <a:pPr marL="38100" lvl="0">
              <a:lnSpc>
                <a:spcPct val="90000"/>
              </a:lnSpc>
              <a:spcBef>
                <a:spcPts val="1000"/>
              </a:spcBef>
              <a:buClr>
                <a:srgbClr val="000000"/>
              </a:buClr>
              <a:buSzPts val="2800"/>
            </a:pPr>
            <a:r>
              <a:rPr lang="en-GB" sz="2400" i="1" kern="0" dirty="0" smtClean="0">
                <a:solidFill>
                  <a:srgbClr val="B62127"/>
                </a:solidFill>
                <a:cs typeface="Calibri"/>
                <a:sym typeface="Calibri"/>
              </a:rPr>
              <a:t>January 2023</a:t>
            </a:r>
            <a:endParaRPr lang="en-GB" sz="2400" i="1" kern="0" dirty="0">
              <a:solidFill>
                <a:srgbClr val="B62127"/>
              </a:solidFill>
              <a:cs typeface="Calibri"/>
              <a:sym typeface="Calibri"/>
            </a:endParaRPr>
          </a:p>
        </p:txBody>
      </p:sp>
    </p:spTree>
    <p:extLst>
      <p:ext uri="{BB962C8B-B14F-4D97-AF65-F5344CB8AC3E}">
        <p14:creationId xmlns:p14="http://schemas.microsoft.com/office/powerpoint/2010/main" val="1338340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smtClean="0"/>
              <a:t>EOSCSMS – EOSC Security Operational Baseline &amp; FAQ</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pic>
        <p:nvPicPr>
          <p:cNvPr id="6" name="Picture 5"/>
          <p:cNvPicPr>
            <a:picLocks noChangeAspect="1"/>
          </p:cNvPicPr>
          <p:nvPr/>
        </p:nvPicPr>
        <p:blipFill>
          <a:blip r:embed="rId2"/>
          <a:stretch>
            <a:fillRect/>
          </a:stretch>
        </p:blipFill>
        <p:spPr>
          <a:xfrm>
            <a:off x="45877" y="1065913"/>
            <a:ext cx="9479123" cy="5673057"/>
          </a:xfrm>
          <a:prstGeom prst="rect">
            <a:avLst/>
          </a:prstGeom>
          <a:ln>
            <a:solidFill>
              <a:srgbClr val="0C30D8"/>
            </a:solidFill>
          </a:ln>
        </p:spPr>
      </p:pic>
      <p:sp>
        <p:nvSpPr>
          <p:cNvPr id="9" name="TextBox 8"/>
          <p:cNvSpPr txBox="1"/>
          <p:nvPr/>
        </p:nvSpPr>
        <p:spPr>
          <a:xfrm>
            <a:off x="4787548" y="1069226"/>
            <a:ext cx="4927952" cy="261610"/>
          </a:xfrm>
          <a:prstGeom prst="rect">
            <a:avLst/>
          </a:prstGeom>
          <a:noFill/>
        </p:spPr>
        <p:txBody>
          <a:bodyPr wrap="none" rtlCol="0">
            <a:spAutoFit/>
          </a:bodyPr>
          <a:lstStyle/>
          <a:p>
            <a:r>
              <a:rPr lang="en-GB" sz="1100" dirty="0">
                <a:solidFill>
                  <a:srgbClr val="0C30D8"/>
                </a:solidFill>
              </a:rPr>
              <a:t>https://wiki.eoscfuture.eu/display/PUBLIC/EOSC+Security+Operational+Baseline</a:t>
            </a:r>
          </a:p>
        </p:txBody>
      </p:sp>
      <p:pic>
        <p:nvPicPr>
          <p:cNvPr id="10" name="Picture 9"/>
          <p:cNvPicPr>
            <a:picLocks noChangeAspect="1"/>
          </p:cNvPicPr>
          <p:nvPr/>
        </p:nvPicPr>
        <p:blipFill>
          <a:blip r:embed="rId3"/>
          <a:stretch>
            <a:fillRect/>
          </a:stretch>
        </p:blipFill>
        <p:spPr>
          <a:xfrm>
            <a:off x="9220793" y="1920247"/>
            <a:ext cx="2895007" cy="3964388"/>
          </a:xfrm>
          <a:prstGeom prst="rect">
            <a:avLst/>
          </a:prstGeom>
          <a:ln>
            <a:solidFill>
              <a:srgbClr val="0C30D8"/>
            </a:solidFill>
          </a:ln>
        </p:spPr>
      </p:pic>
      <p:sp>
        <p:nvSpPr>
          <p:cNvPr id="4" name="Slide Number Placeholder 3"/>
          <p:cNvSpPr>
            <a:spLocks noGrp="1"/>
          </p:cNvSpPr>
          <p:nvPr>
            <p:ph type="sldNum" sz="quarter" idx="12"/>
          </p:nvPr>
        </p:nvSpPr>
        <p:spPr/>
        <p:txBody>
          <a:bodyPr/>
          <a:lstStyle/>
          <a:p>
            <a:fld id="{B6F15528-21DE-4FAA-801E-634DDDAF4B2B}" type="slidenum">
              <a:rPr lang="en-GB" smtClean="0"/>
              <a:t>10</a:t>
            </a:fld>
            <a:endParaRPr lang="en-GB" dirty="0"/>
          </a:p>
        </p:txBody>
      </p:sp>
    </p:spTree>
    <p:extLst>
      <p:ext uri="{BB962C8B-B14F-4D97-AF65-F5344CB8AC3E}">
        <p14:creationId xmlns:p14="http://schemas.microsoft.com/office/powerpoint/2010/main" val="246192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2125980"/>
            <a:ext cx="10363200" cy="538609"/>
          </a:xfrm>
        </p:spPr>
        <p:txBody>
          <a:bodyPr/>
          <a:lstStyle/>
          <a:p>
            <a:r>
              <a:rPr lang="en-US" dirty="0" err="1" smtClean="0"/>
              <a:t>FitSM</a:t>
            </a:r>
            <a:r>
              <a:rPr lang="en-US" dirty="0" smtClean="0"/>
              <a:t> SMS ISM Audit</a:t>
            </a:r>
            <a:endParaRPr lang="en-GB" dirty="0"/>
          </a:p>
        </p:txBody>
      </p:sp>
      <p:sp>
        <p:nvSpPr>
          <p:cNvPr id="8" name="Subtitle 7"/>
          <p:cNvSpPr>
            <a:spLocks noGrp="1"/>
          </p:cNvSpPr>
          <p:nvPr>
            <p:ph type="subTitle" idx="4"/>
          </p:nvPr>
        </p:nvSpPr>
        <p:spPr>
          <a:xfrm>
            <a:off x="914400" y="3810000"/>
            <a:ext cx="8534400" cy="369332"/>
          </a:xfrm>
        </p:spPr>
        <p:txBody>
          <a:bodyPr/>
          <a:lstStyle/>
          <a:p>
            <a:r>
              <a:rPr lang="en-US" dirty="0" smtClean="0"/>
              <a:t>December 19</a:t>
            </a:r>
            <a:r>
              <a:rPr lang="en-US" baseline="30000" dirty="0" smtClean="0"/>
              <a:t>th</a:t>
            </a:r>
            <a:r>
              <a:rPr lang="en-US" dirty="0" smtClean="0"/>
              <a:t>, 2022</a:t>
            </a:r>
            <a:endParaRPr lang="en-GB" dirty="0"/>
          </a:p>
        </p:txBody>
      </p:sp>
      <p:sp>
        <p:nvSpPr>
          <p:cNvPr id="3" name="Footer Placeholder 2"/>
          <p:cNvSpPr>
            <a:spLocks noGrp="1"/>
          </p:cNvSpPr>
          <p:nvPr>
            <p:ph type="ftr" sz="quarter" idx="4294967295"/>
          </p:nvPr>
        </p:nvSpPr>
        <p:spPr>
          <a:xfrm>
            <a:off x="5449888" y="6378575"/>
            <a:ext cx="6742112" cy="342900"/>
          </a:xfrm>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4294967295"/>
          </p:nvPr>
        </p:nvSpPr>
        <p:spPr>
          <a:xfrm>
            <a:off x="11658600" y="6378575"/>
            <a:ext cx="533400" cy="342900"/>
          </a:xfrm>
        </p:spPr>
        <p:txBody>
          <a:bodyPr/>
          <a:lstStyle/>
          <a:p>
            <a:fld id="{B6F15528-21DE-4FAA-801E-634DDDAF4B2B}" type="slidenum">
              <a:rPr lang="en-GB" smtClean="0"/>
              <a:t>11</a:t>
            </a:fld>
            <a:endParaRPr lang="en-GB" dirty="0"/>
          </a:p>
        </p:txBody>
      </p:sp>
    </p:spTree>
    <p:extLst>
      <p:ext uri="{BB962C8B-B14F-4D97-AF65-F5344CB8AC3E}">
        <p14:creationId xmlns:p14="http://schemas.microsoft.com/office/powerpoint/2010/main" val="339362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err="1" smtClean="0"/>
              <a:t>FitSM</a:t>
            </a:r>
            <a:r>
              <a:rPr lang="en-GB" dirty="0" smtClean="0"/>
              <a:t> ISM - identified roles</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12</a:t>
            </a:fld>
            <a:endParaRPr lang="en-GB" dirty="0"/>
          </a:p>
        </p:txBody>
      </p:sp>
      <p:sp>
        <p:nvSpPr>
          <p:cNvPr id="6" name="Text Placeholder 5"/>
          <p:cNvSpPr>
            <a:spLocks noGrp="1"/>
          </p:cNvSpPr>
          <p:nvPr>
            <p:ph type="body" sz="quarter" idx="13"/>
          </p:nvPr>
        </p:nvSpPr>
        <p:spPr/>
        <p:txBody>
          <a:bodyPr/>
          <a:lstStyle/>
          <a:p>
            <a:r>
              <a:rPr lang="en-GB" dirty="0" smtClean="0"/>
              <a:t>The key role is the CSIRT </a:t>
            </a:r>
            <a:r>
              <a:rPr lang="en-GB" dirty="0"/>
              <a:t>at </a:t>
            </a:r>
            <a:r>
              <a:rPr lang="en-GB" dirty="0">
                <a:hlinkClick r:id="rId2"/>
              </a:rPr>
              <a:t>abuse@eosc-security.eu</a:t>
            </a:r>
            <a:r>
              <a:rPr lang="en-GB" dirty="0"/>
              <a:t> </a:t>
            </a:r>
          </a:p>
          <a:p>
            <a:endParaRPr lang="en-GB" dirty="0" smtClean="0"/>
          </a:p>
          <a:p>
            <a:r>
              <a:rPr lang="en-GB" dirty="0" smtClean="0"/>
              <a:t>Of course there are real people, but for long-term stability and tracking only generic addresses should be used for communication</a:t>
            </a:r>
          </a:p>
          <a:p>
            <a:endParaRPr lang="en-GB" dirty="0"/>
          </a:p>
          <a:p>
            <a:pPr marL="342900" indent="-342900">
              <a:buFont typeface="Arial" panose="020B0604020202020204" pitchFamily="34" charset="0"/>
              <a:buChar char="•"/>
            </a:pPr>
            <a:r>
              <a:rPr lang="en-GB" dirty="0" smtClean="0"/>
              <a:t>CSIRT central team: Pau, Daniel, </a:t>
            </a:r>
            <a:r>
              <a:rPr lang="en-GB" dirty="0" err="1" smtClean="0"/>
              <a:t>DavidC</a:t>
            </a:r>
            <a:endParaRPr lang="en-GB" dirty="0"/>
          </a:p>
          <a:p>
            <a:pPr marL="342900" indent="-342900">
              <a:buFont typeface="Arial" panose="020B0604020202020204" pitchFamily="34" charset="0"/>
              <a:buChar char="•"/>
            </a:pPr>
            <a:r>
              <a:rPr lang="en-GB" dirty="0" smtClean="0"/>
              <a:t>ISM processes and (public) procedures: Alf, </a:t>
            </a:r>
            <a:r>
              <a:rPr lang="en-GB" dirty="0" err="1" smtClean="0"/>
              <a:t>DaveK</a:t>
            </a:r>
            <a:r>
              <a:rPr lang="en-GB" dirty="0" smtClean="0"/>
              <a:t>, </a:t>
            </a:r>
            <a:r>
              <a:rPr lang="en-GB" dirty="0" err="1" smtClean="0"/>
              <a:t>SvenG</a:t>
            </a:r>
            <a:r>
              <a:rPr lang="en-GB" dirty="0" smtClean="0"/>
              <a:t>, </a:t>
            </a:r>
            <a:r>
              <a:rPr lang="en-GB" dirty="0" err="1" smtClean="0"/>
              <a:t>DavidG</a:t>
            </a:r>
            <a:endParaRPr lang="en-GB" dirty="0" smtClean="0"/>
          </a:p>
          <a:p>
            <a:pPr marL="342900" indent="-342900">
              <a:buFont typeface="Arial" panose="020B0604020202020204" pitchFamily="34" charset="0"/>
              <a:buChar char="•"/>
            </a:pPr>
            <a:r>
              <a:rPr lang="en-GB" dirty="0" smtClean="0"/>
              <a:t>ISM Policies: </a:t>
            </a:r>
            <a:r>
              <a:rPr lang="en-GB" dirty="0" err="1" smtClean="0"/>
              <a:t>DavidG</a:t>
            </a:r>
            <a:r>
              <a:rPr lang="en-GB" dirty="0" smtClean="0"/>
              <a:t>, </a:t>
            </a:r>
            <a:r>
              <a:rPr lang="en-GB" dirty="0" err="1" smtClean="0"/>
              <a:t>DaveK</a:t>
            </a:r>
            <a:r>
              <a:rPr lang="en-GB" dirty="0" smtClean="0"/>
              <a:t>, Ralph, Alf, </a:t>
            </a:r>
            <a:r>
              <a:rPr lang="en-GB" dirty="0" err="1" smtClean="0"/>
              <a:t>IanN</a:t>
            </a:r>
            <a:r>
              <a:rPr lang="en-GB" dirty="0" smtClean="0"/>
              <a:t>, </a:t>
            </a:r>
          </a:p>
          <a:p>
            <a:pPr marL="342900" indent="-342900">
              <a:buFont typeface="Arial" panose="020B0604020202020204" pitchFamily="34" charset="0"/>
              <a:buChar char="•"/>
            </a:pPr>
            <a:r>
              <a:rPr lang="en-GB" dirty="0" smtClean="0"/>
              <a:t>ISM Risk Assessment process: </a:t>
            </a:r>
            <a:r>
              <a:rPr lang="en-GB" dirty="0" err="1" smtClean="0"/>
              <a:t>Urpo</a:t>
            </a:r>
            <a:r>
              <a:rPr lang="en-GB" dirty="0" smtClean="0"/>
              <a:t>, Linda, </a:t>
            </a:r>
            <a:r>
              <a:rPr lang="en-GB" dirty="0" err="1" smtClean="0"/>
              <a:t>DaveK</a:t>
            </a:r>
            <a:r>
              <a:rPr lang="en-GB" dirty="0" smtClean="0"/>
              <a:t>, </a:t>
            </a:r>
            <a:r>
              <a:rPr lang="en-GB" dirty="0" err="1" smtClean="0"/>
              <a:t>IanN</a:t>
            </a:r>
            <a:r>
              <a:rPr lang="en-GB" dirty="0" smtClean="0"/>
              <a:t>, </a:t>
            </a:r>
            <a:r>
              <a:rPr lang="en-GB" dirty="0" err="1" smtClean="0"/>
              <a:t>JoukeR</a:t>
            </a:r>
            <a:endParaRPr lang="en-GB" dirty="0"/>
          </a:p>
        </p:txBody>
      </p:sp>
    </p:spTree>
    <p:extLst>
      <p:ext uri="{BB962C8B-B14F-4D97-AF65-F5344CB8AC3E}">
        <p14:creationId xmlns:p14="http://schemas.microsoft.com/office/powerpoint/2010/main" val="72293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US" dirty="0" err="1" smtClean="0"/>
              <a:t>FitSM</a:t>
            </a:r>
            <a:r>
              <a:rPr lang="en-US" dirty="0" smtClean="0"/>
              <a:t> ISM Requirements</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13</a:t>
            </a:fld>
            <a:endParaRPr lang="en-GB" dirty="0"/>
          </a:p>
        </p:txBody>
      </p:sp>
      <p:sp>
        <p:nvSpPr>
          <p:cNvPr id="6" name="Text Placeholder 5"/>
          <p:cNvSpPr>
            <a:spLocks noGrp="1"/>
          </p:cNvSpPr>
          <p:nvPr>
            <p:ph type="body" sz="quarter" idx="13"/>
          </p:nvPr>
        </p:nvSpPr>
        <p:spPr/>
        <p:txBody>
          <a:bodyPr/>
          <a:lstStyle/>
          <a:p>
            <a:pPr marL="914400" indent="-914400">
              <a:spcAft>
                <a:spcPts val="600"/>
              </a:spcAft>
            </a:pPr>
            <a:r>
              <a:rPr lang="en-US" dirty="0" smtClean="0"/>
              <a:t>PR6.1:	two </a:t>
            </a:r>
            <a:r>
              <a:rPr lang="en-US" dirty="0"/>
              <a:t>information security policies defined, following initial suitability assessment</a:t>
            </a:r>
          </a:p>
          <a:p>
            <a:pPr marL="914400" indent="-914400">
              <a:spcAft>
                <a:spcPts val="600"/>
              </a:spcAft>
            </a:pPr>
            <a:r>
              <a:rPr lang="en-US" dirty="0" smtClean="0"/>
              <a:t>PR6.2:	security </a:t>
            </a:r>
            <a:r>
              <a:rPr lang="en-US" dirty="0"/>
              <a:t>controls defined at asset level through the Security Operational Baseline, as included in the Core Service provider agreement, the EOSC AAI federation requirements, and (to be) the EOSC I/F</a:t>
            </a:r>
          </a:p>
          <a:p>
            <a:pPr marL="914400" indent="-914400">
              <a:spcAft>
                <a:spcPts val="600"/>
              </a:spcAft>
            </a:pPr>
            <a:r>
              <a:rPr lang="en-US" dirty="0" smtClean="0"/>
              <a:t>PR6.3:	annual </a:t>
            </a:r>
            <a:r>
              <a:rPr lang="en-US" dirty="0"/>
              <a:t>review foreseen together with process review</a:t>
            </a:r>
          </a:p>
          <a:p>
            <a:pPr marL="914400" indent="-914400">
              <a:spcAft>
                <a:spcPts val="600"/>
              </a:spcAft>
            </a:pPr>
            <a:r>
              <a:rPr lang="en-US" dirty="0" smtClean="0"/>
              <a:t>PR6.4:	both </a:t>
            </a:r>
            <a:r>
              <a:rPr lang="en-US" dirty="0"/>
              <a:t>general security events (ISM.6) and emergency incidents (under ISM.1) are treated with appropriate priority.</a:t>
            </a:r>
          </a:p>
          <a:p>
            <a:pPr marL="914400" indent="-914400">
              <a:spcAft>
                <a:spcPts val="600"/>
              </a:spcAft>
            </a:pPr>
            <a:r>
              <a:rPr lang="en-US" dirty="0" smtClean="0"/>
              <a:t>PR6.5:	consistency </a:t>
            </a:r>
            <a:r>
              <a:rPr lang="en-US" dirty="0"/>
              <a:t>is delegated to the (core) service providers, subject to the EOSC AAI and the risk assessment. Risk assessment methodology defined but procedures not implemented yet.</a:t>
            </a:r>
          </a:p>
          <a:p>
            <a:pPr marL="914400" indent="-914400">
              <a:spcAft>
                <a:spcPts val="600"/>
              </a:spcAft>
            </a:pPr>
            <a:endParaRPr lang="en-GB" dirty="0"/>
          </a:p>
        </p:txBody>
      </p:sp>
    </p:spTree>
    <p:extLst>
      <p:ext uri="{BB962C8B-B14F-4D97-AF65-F5344CB8AC3E}">
        <p14:creationId xmlns:p14="http://schemas.microsoft.com/office/powerpoint/2010/main" val="384637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0" y="527304"/>
            <a:ext cx="10439400" cy="538609"/>
          </a:xfrm>
        </p:spPr>
        <p:txBody>
          <a:bodyPr/>
          <a:lstStyle/>
          <a:p>
            <a:r>
              <a:rPr lang="en-GB" dirty="0" smtClean="0"/>
              <a:t>ISM SMS structure</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14</a:t>
            </a:fld>
            <a:endParaRPr lang="en-GB" dirty="0"/>
          </a:p>
        </p:txBody>
      </p:sp>
      <p:sp>
        <p:nvSpPr>
          <p:cNvPr id="8" name="Text Placeholder 7"/>
          <p:cNvSpPr>
            <a:spLocks noGrp="1"/>
          </p:cNvSpPr>
          <p:nvPr>
            <p:ph type="body" sz="quarter" idx="13"/>
          </p:nvPr>
        </p:nvSpPr>
        <p:spPr>
          <a:xfrm>
            <a:off x="1143000" y="1500124"/>
            <a:ext cx="5105400" cy="4494276"/>
          </a:xfrm>
        </p:spPr>
        <p:txBody>
          <a:bodyPr/>
          <a:lstStyle/>
          <a:p>
            <a:pPr marL="342900" indent="-342900">
              <a:buFont typeface="Arial" panose="020B0604020202020204" pitchFamily="34" charset="0"/>
              <a:buChar char="•"/>
            </a:pPr>
            <a:r>
              <a:rPr lang="en-GB" b="1" dirty="0" smtClean="0"/>
              <a:t>start with just 2 policies</a:t>
            </a:r>
          </a:p>
          <a:p>
            <a:pPr marL="342900" indent="-342900">
              <a:buFont typeface="Arial" panose="020B0604020202020204" pitchFamily="34" charset="0"/>
              <a:buChar char="•"/>
            </a:pPr>
            <a:endParaRPr lang="en-GB" b="1" dirty="0" smtClean="0"/>
          </a:p>
          <a:p>
            <a:pPr marL="342900" indent="-342900">
              <a:buFont typeface="Arial" panose="020B0604020202020204" pitchFamily="34" charset="0"/>
              <a:buChar char="•"/>
            </a:pPr>
            <a:r>
              <a:rPr lang="en-GB" b="1" dirty="0" smtClean="0"/>
              <a:t>and 5 procedures</a:t>
            </a:r>
          </a:p>
          <a:p>
            <a:pPr marL="342900" indent="-342900">
              <a:buFont typeface="Arial" panose="020B0604020202020204" pitchFamily="34" charset="0"/>
              <a:buChar char="•"/>
            </a:pPr>
            <a:endParaRPr lang="en-GB" dirty="0" smtClean="0"/>
          </a:p>
          <a:p>
            <a:r>
              <a:rPr lang="en-GB" dirty="0" smtClean="0"/>
              <a:t>Supported by</a:t>
            </a:r>
          </a:p>
          <a:p>
            <a:endParaRPr lang="en-GB" dirty="0"/>
          </a:p>
          <a:p>
            <a:pPr marL="342900" indent="-342900">
              <a:buFont typeface="Arial" panose="020B0604020202020204" pitchFamily="34" charset="0"/>
              <a:buChar char="•"/>
            </a:pPr>
            <a:r>
              <a:rPr lang="en-GB" dirty="0" smtClean="0">
                <a:solidFill>
                  <a:srgbClr val="0C30D8"/>
                </a:solidFill>
              </a:rPr>
              <a:t>a ‘</a:t>
            </a:r>
            <a:r>
              <a:rPr lang="en-GB" dirty="0" err="1" smtClean="0">
                <a:solidFill>
                  <a:srgbClr val="0C30D8"/>
                </a:solidFill>
              </a:rPr>
              <a:t>comms</a:t>
            </a:r>
            <a:r>
              <a:rPr lang="en-GB" dirty="0" smtClean="0">
                <a:solidFill>
                  <a:srgbClr val="0C30D8"/>
                </a:solidFill>
              </a:rPr>
              <a:t> challenge’ as a KPI </a:t>
            </a:r>
            <a:br>
              <a:rPr lang="en-GB" dirty="0" smtClean="0">
                <a:solidFill>
                  <a:srgbClr val="0C30D8"/>
                </a:solidFill>
              </a:rPr>
            </a:br>
            <a:r>
              <a:rPr lang="en-GB" dirty="0" smtClean="0">
                <a:solidFill>
                  <a:srgbClr val="0C30D8"/>
                </a:solidFill>
              </a:rPr>
              <a:t>that we can track (~2x per year)</a:t>
            </a:r>
          </a:p>
          <a:p>
            <a:pPr marL="342900" indent="-342900">
              <a:buFont typeface="Arial" panose="020B0604020202020204" pitchFamily="34" charset="0"/>
              <a:buChar char="•"/>
            </a:pPr>
            <a:r>
              <a:rPr lang="en-GB" dirty="0" smtClean="0">
                <a:solidFill>
                  <a:srgbClr val="0C30D8"/>
                </a:solidFill>
              </a:rPr>
              <a:t>standing CSIRT response team</a:t>
            </a:r>
          </a:p>
          <a:p>
            <a:pPr marL="342900" indent="-342900">
              <a:buFont typeface="Arial" panose="020B0604020202020204" pitchFamily="34" charset="0"/>
              <a:buChar char="•"/>
            </a:pPr>
            <a:r>
              <a:rPr lang="en-GB" dirty="0" smtClean="0">
                <a:solidFill>
                  <a:srgbClr val="0C30D8"/>
                </a:solidFill>
              </a:rPr>
              <a:t>security ‘events’ monitoring &amp; triage</a:t>
            </a:r>
            <a:br>
              <a:rPr lang="en-GB" dirty="0" smtClean="0">
                <a:solidFill>
                  <a:srgbClr val="0C30D8"/>
                </a:solidFill>
              </a:rPr>
            </a:br>
            <a:r>
              <a:rPr lang="en-GB" dirty="0" smtClean="0">
                <a:solidFill>
                  <a:srgbClr val="0C30D8"/>
                </a:solidFill>
              </a:rPr>
              <a:t>(</a:t>
            </a:r>
            <a:r>
              <a:rPr lang="en-GB" dirty="0">
                <a:solidFill>
                  <a:srgbClr val="0C30D8"/>
                </a:solidFill>
              </a:rPr>
              <a:t>to align with </a:t>
            </a:r>
            <a:r>
              <a:rPr lang="en-GB" dirty="0" err="1" smtClean="0">
                <a:solidFill>
                  <a:srgbClr val="0C30D8"/>
                </a:solidFill>
              </a:rPr>
              <a:t>FitSM</a:t>
            </a:r>
            <a:r>
              <a:rPr lang="en-GB" dirty="0">
                <a:solidFill>
                  <a:srgbClr val="0C30D8"/>
                </a:solidFill>
              </a:rPr>
              <a:t>)</a:t>
            </a:r>
            <a:endParaRPr lang="en-GB" i="1" dirty="0">
              <a:solidFill>
                <a:srgbClr val="0C30D8"/>
              </a:solidFill>
            </a:endParaRPr>
          </a:p>
        </p:txBody>
      </p:sp>
      <p:pic>
        <p:nvPicPr>
          <p:cNvPr id="9" name="Picture 8"/>
          <p:cNvPicPr>
            <a:picLocks noChangeAspect="1"/>
          </p:cNvPicPr>
          <p:nvPr/>
        </p:nvPicPr>
        <p:blipFill>
          <a:blip r:embed="rId2"/>
          <a:stretch>
            <a:fillRect/>
          </a:stretch>
        </p:blipFill>
        <p:spPr>
          <a:xfrm>
            <a:off x="6553200" y="1487424"/>
            <a:ext cx="5257800" cy="4376604"/>
          </a:xfrm>
          <a:prstGeom prst="rect">
            <a:avLst/>
          </a:prstGeom>
        </p:spPr>
      </p:pic>
    </p:spTree>
    <p:extLst>
      <p:ext uri="{BB962C8B-B14F-4D97-AF65-F5344CB8AC3E}">
        <p14:creationId xmlns:p14="http://schemas.microsoft.com/office/powerpoint/2010/main" val="3051956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US" dirty="0" smtClean="0"/>
              <a:t>ISM Procedures – at various stages of maturity</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15</a:t>
            </a:fld>
            <a:endParaRPr lang="en-GB" dirty="0"/>
          </a:p>
        </p:txBody>
      </p:sp>
      <p:pic>
        <p:nvPicPr>
          <p:cNvPr id="7" name="Picture 6"/>
          <p:cNvPicPr>
            <a:picLocks noChangeAspect="1"/>
          </p:cNvPicPr>
          <p:nvPr/>
        </p:nvPicPr>
        <p:blipFill>
          <a:blip r:embed="rId2"/>
          <a:stretch>
            <a:fillRect/>
          </a:stretch>
        </p:blipFill>
        <p:spPr>
          <a:xfrm>
            <a:off x="152400" y="1905000"/>
            <a:ext cx="11887200" cy="3540651"/>
          </a:xfrm>
          <a:prstGeom prst="rect">
            <a:avLst/>
          </a:prstGeom>
        </p:spPr>
      </p:pic>
    </p:spTree>
    <p:extLst>
      <p:ext uri="{BB962C8B-B14F-4D97-AF65-F5344CB8AC3E}">
        <p14:creationId xmlns:p14="http://schemas.microsoft.com/office/powerpoint/2010/main" val="1684749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smtClean="0"/>
              <a:t>Procedures for incident response</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16</a:t>
            </a:fld>
            <a:endParaRPr lang="en-GB" dirty="0"/>
          </a:p>
        </p:txBody>
      </p:sp>
      <p:sp>
        <p:nvSpPr>
          <p:cNvPr id="6" name="Text Placeholder 5"/>
          <p:cNvSpPr>
            <a:spLocks noGrp="1"/>
          </p:cNvSpPr>
          <p:nvPr>
            <p:ph type="body" sz="quarter" idx="13"/>
          </p:nvPr>
        </p:nvSpPr>
        <p:spPr>
          <a:xfrm>
            <a:off x="1143000" y="1500124"/>
            <a:ext cx="5867400" cy="4494276"/>
          </a:xfrm>
        </p:spPr>
        <p:txBody>
          <a:bodyPr/>
          <a:lstStyle/>
          <a:p>
            <a:r>
              <a:rPr lang="en-GB" dirty="0" smtClean="0"/>
              <a:t>Two parts to the incident process</a:t>
            </a:r>
          </a:p>
          <a:p>
            <a:endParaRPr lang="en-GB" dirty="0" smtClean="0"/>
          </a:p>
          <a:p>
            <a:pPr marL="342900" indent="-342900">
              <a:buFont typeface="Arial" panose="020B0604020202020204" pitchFamily="34" charset="0"/>
              <a:buChar char="•"/>
            </a:pPr>
            <a:r>
              <a:rPr lang="en-GB" dirty="0" smtClean="0"/>
              <a:t>This (public) ISM1 response procedure</a:t>
            </a:r>
          </a:p>
          <a:p>
            <a:pPr marL="342900" indent="-342900">
              <a:buFont typeface="Arial" panose="020B0604020202020204" pitchFamily="34" charset="0"/>
              <a:buChar char="•"/>
            </a:pPr>
            <a:r>
              <a:rPr lang="en-GB" dirty="0" smtClean="0"/>
              <a:t>Focussing on interaction between central CSIRT and the provider organisation</a:t>
            </a:r>
          </a:p>
          <a:p>
            <a:pPr marL="342900" indent="-342900">
              <a:buFont typeface="Arial" panose="020B0604020202020204" pitchFamily="34" charset="0"/>
              <a:buChar char="•"/>
            </a:pPr>
            <a:r>
              <a:rPr lang="en-GB" dirty="0" smtClean="0"/>
              <a:t>Ingress from </a:t>
            </a:r>
            <a:r>
              <a:rPr lang="en-GB" dirty="0" err="1" smtClean="0"/>
              <a:t>Zammad</a:t>
            </a:r>
            <a:r>
              <a:rPr lang="en-GB" dirty="0" smtClean="0"/>
              <a:t> and by mail</a:t>
            </a:r>
          </a:p>
          <a:p>
            <a:pPr marL="342900" indent="-342900">
              <a:buFont typeface="Arial" panose="020B0604020202020204" pitchFamily="34" charset="0"/>
              <a:buChar char="•"/>
            </a:pPr>
            <a:endParaRPr lang="en-GB" dirty="0" smtClean="0"/>
          </a:p>
          <a:p>
            <a:r>
              <a:rPr lang="en-GB" dirty="0" smtClean="0"/>
              <a:t>There is a 2</a:t>
            </a:r>
            <a:r>
              <a:rPr lang="en-GB" baseline="30000" dirty="0" smtClean="0"/>
              <a:t>nd</a:t>
            </a:r>
            <a:r>
              <a:rPr lang="en-GB" dirty="0" smtClean="0"/>
              <a:t> element …</a:t>
            </a:r>
          </a:p>
          <a:p>
            <a:r>
              <a:rPr lang="en-GB" sz="1800" i="1" dirty="0" smtClean="0"/>
              <a:t>an internal detailed technical note, focussing on the team interaction within the CSIRT (how to use RT, mail templates)</a:t>
            </a:r>
            <a:endParaRPr lang="en-GB" sz="1800" i="1" dirty="0"/>
          </a:p>
          <a:p>
            <a:r>
              <a:rPr lang="en-GB" sz="1800" i="1" dirty="0" smtClean="0"/>
              <a:t>The internal note is private, as it contains quite a lot of confidential address information</a:t>
            </a:r>
            <a:endParaRPr lang="en-GB" sz="1800" i="1" dirty="0"/>
          </a:p>
        </p:txBody>
      </p:sp>
      <p:pic>
        <p:nvPicPr>
          <p:cNvPr id="7" name="Picture 6"/>
          <p:cNvPicPr>
            <a:picLocks noChangeAspect="1"/>
          </p:cNvPicPr>
          <p:nvPr/>
        </p:nvPicPr>
        <p:blipFill>
          <a:blip r:embed="rId2"/>
          <a:stretch>
            <a:fillRect/>
          </a:stretch>
        </p:blipFill>
        <p:spPr>
          <a:xfrm>
            <a:off x="7391400" y="561335"/>
            <a:ext cx="4411138" cy="5525601"/>
          </a:xfrm>
          <a:prstGeom prst="rect">
            <a:avLst/>
          </a:prstGeom>
          <a:ln>
            <a:solidFill>
              <a:schemeClr val="tx1"/>
            </a:solidFill>
          </a:ln>
        </p:spPr>
      </p:pic>
    </p:spTree>
    <p:extLst>
      <p:ext uri="{BB962C8B-B14F-4D97-AF65-F5344CB8AC3E}">
        <p14:creationId xmlns:p14="http://schemas.microsoft.com/office/powerpoint/2010/main" val="340945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smtClean="0"/>
              <a:t>Communications challenges (~ 2x per year)</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17</a:t>
            </a:fld>
            <a:endParaRPr lang="en-GB" dirty="0"/>
          </a:p>
        </p:txBody>
      </p:sp>
      <p:sp>
        <p:nvSpPr>
          <p:cNvPr id="6" name="Text Placeholder 5"/>
          <p:cNvSpPr>
            <a:spLocks noGrp="1"/>
          </p:cNvSpPr>
          <p:nvPr>
            <p:ph type="body" sz="quarter" idx="13"/>
          </p:nvPr>
        </p:nvSpPr>
        <p:spPr/>
        <p:txBody>
          <a:bodyPr/>
          <a:lstStyle/>
          <a:p>
            <a:pPr rtl="0" fontAlgn="base"/>
            <a:r>
              <a:rPr lang="en-US" dirty="0" smtClean="0"/>
              <a:t>You already got the mail </a:t>
            </a:r>
            <a:r>
              <a:rPr lang="en-US" dirty="0"/>
              <a:t>with the simple question </a:t>
            </a:r>
            <a:r>
              <a:rPr lang="en-US" dirty="0" smtClean="0"/>
              <a:t>for </a:t>
            </a:r>
            <a:r>
              <a:rPr lang="en-US" dirty="0"/>
              <a:t>contact data </a:t>
            </a:r>
            <a:r>
              <a:rPr lang="en-US" dirty="0" smtClean="0"/>
              <a:t>fixes</a:t>
            </a:r>
          </a:p>
          <a:p>
            <a:pPr marL="342900" indent="-342900" rtl="0" fontAlgn="base">
              <a:buFont typeface="Arial" panose="020B0604020202020204" pitchFamily="34" charset="0"/>
              <a:buChar char="•"/>
            </a:pPr>
            <a:r>
              <a:rPr lang="en-US" dirty="0">
                <a:solidFill>
                  <a:srgbClr val="0C30D8"/>
                </a:solidFill>
              </a:rPr>
              <a:t>r</a:t>
            </a:r>
            <a:r>
              <a:rPr lang="en-US" dirty="0" smtClean="0">
                <a:solidFill>
                  <a:srgbClr val="0C30D8"/>
                </a:solidFill>
              </a:rPr>
              <a:t>esponse can be done by email</a:t>
            </a:r>
          </a:p>
          <a:p>
            <a:pPr marL="342900" indent="-342900" rtl="0" fontAlgn="base">
              <a:buFont typeface="Arial" panose="020B0604020202020204" pitchFamily="34" charset="0"/>
              <a:buChar char="•"/>
            </a:pPr>
            <a:r>
              <a:rPr lang="en-US" dirty="0" smtClean="0">
                <a:solidFill>
                  <a:srgbClr val="0C30D8"/>
                </a:solidFill>
              </a:rPr>
              <a:t>verifies the security contacts </a:t>
            </a:r>
            <a:br>
              <a:rPr lang="en-US" dirty="0" smtClean="0">
                <a:solidFill>
                  <a:srgbClr val="0C30D8"/>
                </a:solidFill>
              </a:rPr>
            </a:br>
            <a:r>
              <a:rPr lang="en-US" dirty="0" smtClean="0">
                <a:solidFill>
                  <a:srgbClr val="0C30D8"/>
                </a:solidFill>
              </a:rPr>
              <a:t>(and proved useful already)</a:t>
            </a:r>
          </a:p>
          <a:p>
            <a:pPr marL="342900" indent="-342900" rtl="0" fontAlgn="base">
              <a:buFont typeface="Arial" panose="020B0604020202020204" pitchFamily="34" charset="0"/>
              <a:buChar char="•"/>
            </a:pPr>
            <a:endParaRPr lang="en-US" dirty="0" smtClean="0"/>
          </a:p>
          <a:p>
            <a:pPr marL="342900" indent="-342900" rtl="0" fontAlgn="base">
              <a:buFont typeface="Arial" panose="020B0604020202020204" pitchFamily="34" charset="0"/>
              <a:buChar char="•"/>
            </a:pPr>
            <a:endParaRPr lang="en-US" dirty="0"/>
          </a:p>
          <a:p>
            <a:pPr rtl="0" fontAlgn="base"/>
            <a:r>
              <a:rPr lang="en-US" dirty="0" smtClean="0"/>
              <a:t>The request to join as a “volunteer </a:t>
            </a:r>
            <a:r>
              <a:rPr lang="en-US" dirty="0"/>
              <a:t>for </a:t>
            </a:r>
            <a:r>
              <a:rPr lang="en-US" dirty="0" smtClean="0"/>
              <a:t/>
            </a:r>
            <a:br>
              <a:rPr lang="en-US" dirty="0" smtClean="0"/>
            </a:br>
            <a:r>
              <a:rPr lang="en-US" dirty="0" smtClean="0"/>
              <a:t>tabletop exercises ” will </a:t>
            </a:r>
            <a:r>
              <a:rPr lang="en-US" smtClean="0"/>
              <a:t>come </a:t>
            </a:r>
            <a:br>
              <a:rPr lang="en-US" smtClean="0"/>
            </a:br>
            <a:r>
              <a:rPr lang="en-US" smtClean="0"/>
              <a:t>– a great </a:t>
            </a:r>
            <a:r>
              <a:rPr lang="en-US" dirty="0" smtClean="0"/>
              <a:t>way to get prepared for the future multiplayer RPGs</a:t>
            </a:r>
            <a:endParaRPr lang="en-US" dirty="0"/>
          </a:p>
          <a:p>
            <a:pPr marL="342900" indent="-342900">
              <a:buFont typeface="Arial" panose="020B0604020202020204" pitchFamily="34" charset="0"/>
              <a:buChar char="•"/>
            </a:pPr>
            <a:endParaRPr lang="en-GB" dirty="0" smtClean="0"/>
          </a:p>
          <a:p>
            <a:r>
              <a:rPr lang="en-US" dirty="0" smtClean="0"/>
              <a:t>Participation in </a:t>
            </a:r>
            <a:r>
              <a:rPr lang="en-US" dirty="0"/>
              <a:t>drills or simulation exercises to test Infrastructure resilience as a </a:t>
            </a:r>
            <a:r>
              <a:rPr lang="en-US" dirty="0" smtClean="0"/>
              <a:t>whole is necessary (and part of the Baseline …)</a:t>
            </a:r>
            <a:endParaRPr lang="en-GB" dirty="0"/>
          </a:p>
        </p:txBody>
      </p:sp>
      <p:pic>
        <p:nvPicPr>
          <p:cNvPr id="7" name="Picture 6"/>
          <p:cNvPicPr>
            <a:picLocks noChangeAspect="1"/>
          </p:cNvPicPr>
          <p:nvPr/>
        </p:nvPicPr>
        <p:blipFill>
          <a:blip r:embed="rId2"/>
          <a:stretch>
            <a:fillRect/>
          </a:stretch>
        </p:blipFill>
        <p:spPr>
          <a:xfrm>
            <a:off x="6248400" y="1981200"/>
            <a:ext cx="5730536" cy="2447667"/>
          </a:xfrm>
          <a:prstGeom prst="rect">
            <a:avLst/>
          </a:prstGeom>
        </p:spPr>
      </p:pic>
    </p:spTree>
    <p:extLst>
      <p:ext uri="{BB962C8B-B14F-4D97-AF65-F5344CB8AC3E}">
        <p14:creationId xmlns:p14="http://schemas.microsoft.com/office/powerpoint/2010/main" val="3342656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US" dirty="0" smtClean="0"/>
              <a:t>KPIs</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18</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85973773"/>
              </p:ext>
            </p:extLst>
          </p:nvPr>
        </p:nvGraphicFramePr>
        <p:xfrm>
          <a:off x="1151466" y="1143000"/>
          <a:ext cx="10668007" cy="4979400"/>
        </p:xfrm>
        <a:graphic>
          <a:graphicData uri="http://schemas.openxmlformats.org/drawingml/2006/table">
            <a:tbl>
              <a:tblPr>
                <a:tableStyleId>{FABFCF23-3B69-468F-B69F-88F6DE6A72F2}</a:tableStyleId>
              </a:tblPr>
              <a:tblGrid>
                <a:gridCol w="609604">
                  <a:extLst>
                    <a:ext uri="{9D8B030D-6E8A-4147-A177-3AD203B41FA5}">
                      <a16:colId xmlns:a16="http://schemas.microsoft.com/office/drawing/2014/main" val="2180331596"/>
                    </a:ext>
                  </a:extLst>
                </a:gridCol>
                <a:gridCol w="2438398">
                  <a:extLst>
                    <a:ext uri="{9D8B030D-6E8A-4147-A177-3AD203B41FA5}">
                      <a16:colId xmlns:a16="http://schemas.microsoft.com/office/drawing/2014/main" val="1840645873"/>
                    </a:ext>
                  </a:extLst>
                </a:gridCol>
                <a:gridCol w="2734732">
                  <a:extLst>
                    <a:ext uri="{9D8B030D-6E8A-4147-A177-3AD203B41FA5}">
                      <a16:colId xmlns:a16="http://schemas.microsoft.com/office/drawing/2014/main" val="857830713"/>
                    </a:ext>
                  </a:extLst>
                </a:gridCol>
                <a:gridCol w="1905000">
                  <a:extLst>
                    <a:ext uri="{9D8B030D-6E8A-4147-A177-3AD203B41FA5}">
                      <a16:colId xmlns:a16="http://schemas.microsoft.com/office/drawing/2014/main" val="2594804310"/>
                    </a:ext>
                  </a:extLst>
                </a:gridCol>
                <a:gridCol w="533400">
                  <a:extLst>
                    <a:ext uri="{9D8B030D-6E8A-4147-A177-3AD203B41FA5}">
                      <a16:colId xmlns:a16="http://schemas.microsoft.com/office/drawing/2014/main" val="2141831289"/>
                    </a:ext>
                  </a:extLst>
                </a:gridCol>
                <a:gridCol w="1295400">
                  <a:extLst>
                    <a:ext uri="{9D8B030D-6E8A-4147-A177-3AD203B41FA5}">
                      <a16:colId xmlns:a16="http://schemas.microsoft.com/office/drawing/2014/main" val="3150847945"/>
                    </a:ext>
                  </a:extLst>
                </a:gridCol>
                <a:gridCol w="1151473">
                  <a:extLst>
                    <a:ext uri="{9D8B030D-6E8A-4147-A177-3AD203B41FA5}">
                      <a16:colId xmlns:a16="http://schemas.microsoft.com/office/drawing/2014/main" val="2485060722"/>
                    </a:ext>
                  </a:extLst>
                </a:gridCol>
              </a:tblGrid>
              <a:tr h="1394351">
                <a:tc>
                  <a:txBody>
                    <a:bodyPr/>
                    <a:lstStyle/>
                    <a:p>
                      <a:pPr algn="l"/>
                      <a:r>
                        <a:rPr lang="en-GB" sz="1400" dirty="0">
                          <a:effectLst/>
                        </a:rPr>
                        <a:t>ISM.1</a:t>
                      </a:r>
                      <a:endParaRPr lang="en-GB" sz="1400" b="1" dirty="0">
                        <a:effectLst/>
                      </a:endParaRPr>
                    </a:p>
                  </a:txBody>
                  <a:tcPr marL="24041" marR="24041" marT="12020" marB="12020" anchor="ctr"/>
                </a:tc>
                <a:tc>
                  <a:txBody>
                    <a:bodyPr/>
                    <a:lstStyle/>
                    <a:p>
                      <a:pPr algn="l">
                        <a:buFont typeface="Arial" panose="020B0604020202020204" pitchFamily="34" charset="0"/>
                        <a:buChar char="•"/>
                      </a:pPr>
                      <a:r>
                        <a:rPr lang="en-US" sz="1400" dirty="0">
                          <a:effectLst/>
                        </a:rPr>
                        <a:t>Average number of actions, per incident, taken during incident handling not following procedures (exceptional actions):Actions not covered by any procedure</a:t>
                      </a:r>
                    </a:p>
                    <a:p>
                      <a:pPr algn="l">
                        <a:buFont typeface="Arial" panose="020B0604020202020204" pitchFamily="34" charset="0"/>
                        <a:buChar char="•"/>
                      </a:pPr>
                      <a:r>
                        <a:rPr lang="en-US" sz="1400" dirty="0">
                          <a:effectLst/>
                        </a:rPr>
                        <a:t>Procedure covering actions incorrect</a:t>
                      </a:r>
                    </a:p>
                  </a:txBody>
                  <a:tcPr marL="24041" marR="24041" marT="12020" marB="12020"/>
                </a:tc>
                <a:tc>
                  <a:txBody>
                    <a:bodyPr/>
                    <a:lstStyle/>
                    <a:p>
                      <a:pPr algn="l"/>
                      <a:r>
                        <a:rPr lang="en-US" sz="1400" dirty="0">
                          <a:effectLst/>
                        </a:rPr>
                        <a:t>By the debriefing at quarterly F2F meeting, which reviews all the records registered in our ticket tracker:</a:t>
                      </a:r>
                    </a:p>
                    <a:p>
                      <a:pPr algn="l"/>
                      <a:r>
                        <a:rPr lang="en-US" sz="1400" dirty="0">
                          <a:effectLst/>
                        </a:rPr>
                        <a:t>  - Number of actions is counted during the debriefing on each incident</a:t>
                      </a:r>
                    </a:p>
                  </a:txBody>
                  <a:tcPr marL="24041" marR="24041" marT="12020" marB="12020"/>
                </a:tc>
                <a:tc>
                  <a:txBody>
                    <a:bodyPr/>
                    <a:lstStyle/>
                    <a:p>
                      <a:pPr algn="l"/>
                      <a:r>
                        <a:rPr lang="en-US" sz="1400" dirty="0">
                          <a:effectLst/>
                        </a:rPr>
                        <a:t>Incidents are reviewed at each F2F meeting of the Security Operations Team (3 or 4 times per year).</a:t>
                      </a:r>
                    </a:p>
                    <a:p>
                      <a:pPr algn="l"/>
                      <a:r>
                        <a:rPr lang="en-US" sz="1400" dirty="0">
                          <a:effectLst/>
                        </a:rPr>
                        <a:t/>
                      </a:r>
                      <a:br>
                        <a:rPr lang="en-US" sz="1400" dirty="0">
                          <a:effectLst/>
                        </a:rPr>
                      </a:br>
                      <a:endParaRPr lang="en-US" sz="1400" dirty="0">
                        <a:effectLst/>
                      </a:endParaRPr>
                    </a:p>
                  </a:txBody>
                  <a:tcPr marL="24041" marR="24041" marT="12020" marB="12020"/>
                </a:tc>
                <a:tc>
                  <a:txBody>
                    <a:bodyPr/>
                    <a:lstStyle/>
                    <a:p>
                      <a:pPr algn="l"/>
                      <a:r>
                        <a:rPr lang="en-GB" sz="1400" dirty="0">
                          <a:effectLst/>
                        </a:rPr>
                        <a:t>NA</a:t>
                      </a:r>
                    </a:p>
                  </a:txBody>
                  <a:tcPr marL="24041" marR="24041" marT="12020" marB="12020"/>
                </a:tc>
                <a:tc>
                  <a:txBody>
                    <a:bodyPr/>
                    <a:lstStyle/>
                    <a:p>
                      <a:pPr algn="l"/>
                      <a:r>
                        <a:rPr lang="en-GB" sz="1400" dirty="0">
                          <a:effectLst/>
                        </a:rPr>
                        <a:t>January 2023</a:t>
                      </a:r>
                    </a:p>
                  </a:txBody>
                  <a:tcPr marL="24041" marR="24041" marT="12020" marB="12020"/>
                </a:tc>
                <a:tc>
                  <a:txBody>
                    <a:bodyPr/>
                    <a:lstStyle/>
                    <a:p>
                      <a:pPr algn="l"/>
                      <a:r>
                        <a:rPr lang="en-GB" sz="1400" dirty="0">
                          <a:effectLst/>
                        </a:rPr>
                        <a:t>greater than 3</a:t>
                      </a:r>
                    </a:p>
                  </a:txBody>
                  <a:tcPr marL="24041" marR="24041" marT="12020" marB="12020"/>
                </a:tc>
                <a:extLst>
                  <a:ext uri="{0D108BD9-81ED-4DB2-BD59-A6C34878D82A}">
                    <a16:rowId xmlns:a16="http://schemas.microsoft.com/office/drawing/2014/main" val="2495971102"/>
                  </a:ext>
                </a:extLst>
              </a:tr>
              <a:tr h="2187689">
                <a:tc>
                  <a:txBody>
                    <a:bodyPr/>
                    <a:lstStyle/>
                    <a:p>
                      <a:pPr algn="l"/>
                      <a:r>
                        <a:rPr lang="en-GB" sz="1400" dirty="0">
                          <a:effectLst/>
                        </a:rPr>
                        <a:t>ISM.2</a:t>
                      </a:r>
                      <a:endParaRPr lang="en-GB" sz="1400" b="1" dirty="0">
                        <a:effectLst/>
                      </a:endParaRPr>
                    </a:p>
                  </a:txBody>
                  <a:tcPr marL="24041" marR="24041" marT="12020" marB="12020" anchor="ctr"/>
                </a:tc>
                <a:tc>
                  <a:txBody>
                    <a:bodyPr/>
                    <a:lstStyle/>
                    <a:p>
                      <a:pPr algn="l">
                        <a:buFont typeface="Arial" panose="020B0604020202020204" pitchFamily="34" charset="0"/>
                        <a:buChar char="•"/>
                      </a:pPr>
                      <a:r>
                        <a:rPr lang="en-US" sz="1400">
                          <a:effectLst/>
                        </a:rPr>
                        <a:t>Time, accumulated over sites, between EOSC Security Team being notified and affected service providers taking actionMeasures delay introduced by EOSC Security Team procedures</a:t>
                      </a:r>
                    </a:p>
                    <a:p>
                      <a:pPr algn="l">
                        <a:buFont typeface="Arial" panose="020B0604020202020204" pitchFamily="34" charset="0"/>
                        <a:buChar char="•"/>
                      </a:pPr>
                      <a:r>
                        <a:rPr lang="en-US" sz="1400">
                          <a:effectLst/>
                        </a:rPr>
                        <a:t>Measures clarity of messages sent (broadcast or targetted) to sites</a:t>
                      </a:r>
                    </a:p>
                  </a:txBody>
                  <a:tcPr marL="24041" marR="24041" marT="12020" marB="12020"/>
                </a:tc>
                <a:tc>
                  <a:txBody>
                    <a:bodyPr/>
                    <a:lstStyle/>
                    <a:p>
                      <a:pPr algn="l"/>
                      <a:r>
                        <a:rPr lang="en-US" sz="1400" dirty="0">
                          <a:effectLst/>
                        </a:rPr>
                        <a:t>By the debriefing at quarterly F2F meeting, which reviews all the records registered in our ticket tracker:</a:t>
                      </a:r>
                    </a:p>
                    <a:p>
                      <a:pPr algn="l"/>
                      <a:r>
                        <a:rPr lang="en-US" sz="1400" dirty="0">
                          <a:effectLst/>
                        </a:rPr>
                        <a:t>  - Time is the difference between each update from user and following response from us (unless it was pending information from someone else) and between when we get information and we create other tickets</a:t>
                      </a:r>
                    </a:p>
                  </a:txBody>
                  <a:tcPr marL="24041" marR="24041" marT="12020" marB="12020"/>
                </a:tc>
                <a:tc>
                  <a:txBody>
                    <a:bodyPr/>
                    <a:lstStyle/>
                    <a:p>
                      <a:pPr algn="l"/>
                      <a:r>
                        <a:rPr lang="en-US" sz="1400" dirty="0">
                          <a:effectLst/>
                        </a:rPr>
                        <a:t>Incidents are reviewed at each F2F meeting of the Security Operations Team (3 or 4 times per year).</a:t>
                      </a:r>
                    </a:p>
                  </a:txBody>
                  <a:tcPr marL="24041" marR="24041" marT="12020" marB="12020"/>
                </a:tc>
                <a:tc>
                  <a:txBody>
                    <a:bodyPr/>
                    <a:lstStyle/>
                    <a:p>
                      <a:pPr algn="l"/>
                      <a:r>
                        <a:rPr lang="en-GB" sz="1400">
                          <a:effectLst/>
                        </a:rPr>
                        <a:t>NA</a:t>
                      </a:r>
                    </a:p>
                  </a:txBody>
                  <a:tcPr marL="24041" marR="24041" marT="12020" marB="12020"/>
                </a:tc>
                <a:tc>
                  <a:txBody>
                    <a:bodyPr/>
                    <a:lstStyle/>
                    <a:p>
                      <a:pPr algn="l"/>
                      <a:r>
                        <a:rPr lang="en-GB" sz="1400">
                          <a:effectLst/>
                        </a:rPr>
                        <a:t>January 2023</a:t>
                      </a:r>
                    </a:p>
                  </a:txBody>
                  <a:tcPr marL="24041" marR="24041" marT="12020" marB="12020"/>
                </a:tc>
                <a:tc>
                  <a:txBody>
                    <a:bodyPr/>
                    <a:lstStyle/>
                    <a:p>
                      <a:pPr algn="l"/>
                      <a:r>
                        <a:rPr lang="en-GB" sz="1400">
                          <a:effectLst/>
                        </a:rPr>
                        <a:t>not applicable </a:t>
                      </a:r>
                    </a:p>
                  </a:txBody>
                  <a:tcPr marL="24041" marR="24041" marT="12020" marB="12020"/>
                </a:tc>
                <a:extLst>
                  <a:ext uri="{0D108BD9-81ED-4DB2-BD59-A6C34878D82A}">
                    <a16:rowId xmlns:a16="http://schemas.microsoft.com/office/drawing/2014/main" val="4248462341"/>
                  </a:ext>
                </a:extLst>
              </a:tr>
              <a:tr h="673135">
                <a:tc>
                  <a:txBody>
                    <a:bodyPr/>
                    <a:lstStyle/>
                    <a:p>
                      <a:pPr algn="l"/>
                      <a:r>
                        <a:rPr lang="en-GB" sz="1400" dirty="0">
                          <a:effectLst/>
                        </a:rPr>
                        <a:t>ISM.3</a:t>
                      </a:r>
                      <a:endParaRPr lang="en-GB" sz="1400" b="1" dirty="0">
                        <a:effectLst/>
                      </a:endParaRPr>
                    </a:p>
                  </a:txBody>
                  <a:tcPr marL="24041" marR="24041" marT="12020" marB="12020" anchor="ctr"/>
                </a:tc>
                <a:tc>
                  <a:txBody>
                    <a:bodyPr/>
                    <a:lstStyle/>
                    <a:p>
                      <a:pPr algn="l"/>
                      <a:r>
                        <a:rPr lang="en-US" sz="1400" dirty="0">
                          <a:effectLst/>
                        </a:rPr>
                        <a:t>Number of communications challenges run against the EOSC-Core providers</a:t>
                      </a:r>
                      <a:br>
                        <a:rPr lang="en-US" sz="1400" dirty="0">
                          <a:effectLst/>
                        </a:rPr>
                      </a:br>
                      <a:endParaRPr lang="en-US" sz="1400" dirty="0">
                        <a:effectLst/>
                      </a:endParaRPr>
                    </a:p>
                  </a:txBody>
                  <a:tcPr marL="24041" marR="24041" marT="12020" marB="12020"/>
                </a:tc>
                <a:tc>
                  <a:txBody>
                    <a:bodyPr/>
                    <a:lstStyle/>
                    <a:p>
                      <a:pPr algn="l"/>
                      <a:r>
                        <a:rPr lang="en-GB" sz="1400">
                          <a:effectLst/>
                        </a:rPr>
                        <a:t>Counting runs</a:t>
                      </a:r>
                    </a:p>
                  </a:txBody>
                  <a:tcPr marL="24041" marR="24041" marT="12020" marB="12020"/>
                </a:tc>
                <a:tc>
                  <a:txBody>
                    <a:bodyPr/>
                    <a:lstStyle/>
                    <a:p>
                      <a:pPr algn="l"/>
                      <a:r>
                        <a:rPr lang="en-GB" sz="1400" dirty="0">
                          <a:effectLst/>
                        </a:rPr>
                        <a:t>2 per year</a:t>
                      </a:r>
                    </a:p>
                  </a:txBody>
                  <a:tcPr marL="24041" marR="24041" marT="12020" marB="12020"/>
                </a:tc>
                <a:tc>
                  <a:txBody>
                    <a:bodyPr/>
                    <a:lstStyle/>
                    <a:p>
                      <a:pPr algn="l"/>
                      <a:r>
                        <a:rPr lang="en-GB" sz="1400" dirty="0">
                          <a:effectLst/>
                        </a:rPr>
                        <a:t>2</a:t>
                      </a:r>
                    </a:p>
                  </a:txBody>
                  <a:tcPr marL="24041" marR="24041" marT="12020" marB="12020"/>
                </a:tc>
                <a:tc>
                  <a:txBody>
                    <a:bodyPr/>
                    <a:lstStyle/>
                    <a:p>
                      <a:pPr algn="l"/>
                      <a:r>
                        <a:rPr lang="en-GB" sz="1400" dirty="0">
                          <a:effectLst/>
                        </a:rPr>
                        <a:t>October 2023</a:t>
                      </a:r>
                    </a:p>
                  </a:txBody>
                  <a:tcPr marL="24041" marR="24041" marT="12020" marB="12020"/>
                </a:tc>
                <a:tc>
                  <a:txBody>
                    <a:bodyPr/>
                    <a:lstStyle/>
                    <a:p>
                      <a:pPr algn="l"/>
                      <a:r>
                        <a:rPr lang="en-GB" sz="1400" dirty="0">
                          <a:effectLst/>
                        </a:rPr>
                        <a:t>less than 1</a:t>
                      </a:r>
                    </a:p>
                  </a:txBody>
                  <a:tcPr marL="24041" marR="24041" marT="12020" marB="12020"/>
                </a:tc>
                <a:extLst>
                  <a:ext uri="{0D108BD9-81ED-4DB2-BD59-A6C34878D82A}">
                    <a16:rowId xmlns:a16="http://schemas.microsoft.com/office/drawing/2014/main" val="1056808696"/>
                  </a:ext>
                </a:extLst>
              </a:tr>
            </a:tbl>
          </a:graphicData>
        </a:graphic>
      </p:graphicFrame>
    </p:spTree>
    <p:extLst>
      <p:ext uri="{BB962C8B-B14F-4D97-AF65-F5344CB8AC3E}">
        <p14:creationId xmlns:p14="http://schemas.microsoft.com/office/powerpoint/2010/main" val="3433316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US" dirty="0" smtClean="0"/>
              <a:t>Maturity &amp; actions – now @level 2: partially complete</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19</a:t>
            </a:fld>
            <a:endParaRPr lang="en-GB" dirty="0"/>
          </a:p>
        </p:txBody>
      </p:sp>
      <p:sp>
        <p:nvSpPr>
          <p:cNvPr id="6" name="Text Placeholder 5"/>
          <p:cNvSpPr>
            <a:spLocks noGrp="1"/>
          </p:cNvSpPr>
          <p:nvPr>
            <p:ph type="body" sz="quarter" idx="13"/>
          </p:nvPr>
        </p:nvSpPr>
        <p:spPr/>
        <p:txBody>
          <a:bodyPr/>
          <a:lstStyle/>
          <a:p>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320154805"/>
              </p:ext>
            </p:extLst>
          </p:nvPr>
        </p:nvGraphicFramePr>
        <p:xfrm>
          <a:off x="1142998" y="1500124"/>
          <a:ext cx="10439403" cy="4632911"/>
        </p:xfrm>
        <a:graphic>
          <a:graphicData uri="http://schemas.openxmlformats.org/drawingml/2006/table">
            <a:tbl>
              <a:tblPr firstRow="1" firstCol="1" bandRow="1">
                <a:tableStyleId>{5C22544A-7EE6-4342-B048-85BDC9FD1C3A}</a:tableStyleId>
              </a:tblPr>
              <a:tblGrid>
                <a:gridCol w="5680533">
                  <a:extLst>
                    <a:ext uri="{9D8B030D-6E8A-4147-A177-3AD203B41FA5}">
                      <a16:colId xmlns:a16="http://schemas.microsoft.com/office/drawing/2014/main" val="3365101494"/>
                    </a:ext>
                  </a:extLst>
                </a:gridCol>
                <a:gridCol w="2019866">
                  <a:extLst>
                    <a:ext uri="{9D8B030D-6E8A-4147-A177-3AD203B41FA5}">
                      <a16:colId xmlns:a16="http://schemas.microsoft.com/office/drawing/2014/main" val="1607404712"/>
                    </a:ext>
                  </a:extLst>
                </a:gridCol>
                <a:gridCol w="1462102">
                  <a:extLst>
                    <a:ext uri="{9D8B030D-6E8A-4147-A177-3AD203B41FA5}">
                      <a16:colId xmlns:a16="http://schemas.microsoft.com/office/drawing/2014/main" val="130305715"/>
                    </a:ext>
                  </a:extLst>
                </a:gridCol>
                <a:gridCol w="1276902">
                  <a:extLst>
                    <a:ext uri="{9D8B030D-6E8A-4147-A177-3AD203B41FA5}">
                      <a16:colId xmlns:a16="http://schemas.microsoft.com/office/drawing/2014/main" val="2806967062"/>
                    </a:ext>
                  </a:extLst>
                </a:gridCol>
              </a:tblGrid>
              <a:tr h="242790">
                <a:tc>
                  <a:txBody>
                    <a:bodyPr/>
                    <a:lstStyle/>
                    <a:p>
                      <a:pPr marL="0" marR="0">
                        <a:lnSpc>
                          <a:spcPct val="107000"/>
                        </a:lnSpc>
                        <a:spcBef>
                          <a:spcPts val="0"/>
                        </a:spcBef>
                        <a:spcAft>
                          <a:spcPts val="15"/>
                        </a:spcAft>
                      </a:pPr>
                      <a:r>
                        <a:rPr lang="en-GB" sz="1600">
                          <a:effectLst/>
                        </a:rPr>
                        <a:t>Action</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Person responsible</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Due date</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Status</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7976212"/>
                  </a:ext>
                </a:extLst>
              </a:tr>
              <a:tr h="750926">
                <a:tc>
                  <a:txBody>
                    <a:bodyPr/>
                    <a:lstStyle/>
                    <a:p>
                      <a:pPr marL="0" marR="0">
                        <a:lnSpc>
                          <a:spcPct val="107000"/>
                        </a:lnSpc>
                        <a:spcBef>
                          <a:spcPts val="0"/>
                        </a:spcBef>
                        <a:spcAft>
                          <a:spcPts val="15"/>
                        </a:spcAft>
                      </a:pPr>
                      <a:r>
                        <a:rPr lang="en-GB" sz="1600" dirty="0">
                          <a:effectLst/>
                        </a:rPr>
                        <a:t>Rename file with process abbreviation and review date (e.g. CSI-2022-09-07.docx) and attach to </a:t>
                      </a:r>
                      <a:r>
                        <a:rPr lang="en-GB" sz="1600" u="sng" dirty="0">
                          <a:effectLst/>
                          <a:hlinkClick r:id="rId2"/>
                        </a:rPr>
                        <a:t>SMS Process Reviews page</a:t>
                      </a:r>
                      <a:endPar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[Process Manager]</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2022-12-20</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Done,</a:t>
                      </a:r>
                      <a:br>
                        <a:rPr lang="en-GB" sz="1600">
                          <a:effectLst/>
                        </a:rPr>
                      </a:br>
                      <a:r>
                        <a:rPr lang="en-GB" sz="1600">
                          <a:effectLst/>
                        </a:rPr>
                        <a:t>2022-12-13</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4559194"/>
                  </a:ext>
                </a:extLst>
              </a:tr>
              <a:tr h="496857">
                <a:tc>
                  <a:txBody>
                    <a:bodyPr/>
                    <a:lstStyle/>
                    <a:p>
                      <a:pPr marL="0" marR="0">
                        <a:lnSpc>
                          <a:spcPct val="107000"/>
                        </a:lnSpc>
                        <a:spcBef>
                          <a:spcPts val="0"/>
                        </a:spcBef>
                        <a:spcAft>
                          <a:spcPts val="15"/>
                        </a:spcAft>
                      </a:pPr>
                      <a:r>
                        <a:rPr lang="en-GB" sz="1600">
                          <a:effectLst/>
                        </a:rPr>
                        <a:t>Review by process owner</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[Process Owner]</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2022-12-19</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Done, 2022-12-14</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2348014"/>
                  </a:ext>
                </a:extLst>
              </a:tr>
              <a:tr h="1004994">
                <a:tc>
                  <a:txBody>
                    <a:bodyPr/>
                    <a:lstStyle/>
                    <a:p>
                      <a:pPr marL="0" marR="0">
                        <a:lnSpc>
                          <a:spcPct val="107000"/>
                        </a:lnSpc>
                        <a:spcBef>
                          <a:spcPts val="0"/>
                        </a:spcBef>
                        <a:spcAft>
                          <a:spcPts val="15"/>
                        </a:spcAft>
                      </a:pPr>
                      <a:r>
                        <a:rPr lang="en-GB" sz="1600">
                          <a:effectLst/>
                        </a:rPr>
                        <a:t>Risk management procedure will be revised and registry established based on the self-assessment/questionnaire model following WISE RAW-WG methodology </a:t>
                      </a:r>
                      <a:endParaRPr lang="en-GB" sz="2000">
                        <a:effectLst/>
                      </a:endParaRPr>
                    </a:p>
                    <a:p>
                      <a:pPr marL="0" marR="0">
                        <a:lnSpc>
                          <a:spcPct val="107000"/>
                        </a:lnSpc>
                        <a:spcBef>
                          <a:spcPts val="0"/>
                        </a:spcBef>
                        <a:spcAft>
                          <a:spcPts val="15"/>
                        </a:spcAft>
                      </a:pPr>
                      <a:r>
                        <a:rPr lang="en-GB" sz="1600">
                          <a:effectLst/>
                        </a:rPr>
                        <a:t>Includes tracking assets (i.e. services) through the registry.</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@Urpo Kaila</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2023-08-31</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Ongoing</a:t>
                      </a:r>
                      <a:endParaRPr lang="en-GB" sz="2000">
                        <a:effectLst/>
                      </a:endParaRPr>
                    </a:p>
                    <a:p>
                      <a:pPr marL="0" marR="0">
                        <a:lnSpc>
                          <a:spcPct val="107000"/>
                        </a:lnSpc>
                        <a:spcBef>
                          <a:spcPts val="0"/>
                        </a:spcBef>
                        <a:spcAft>
                          <a:spcPts val="800"/>
                        </a:spcAft>
                      </a:pPr>
                      <a:r>
                        <a:rPr lang="en-GB" sz="1600">
                          <a:effectLst/>
                        </a:rPr>
                        <a:t> </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1335000"/>
                  </a:ext>
                </a:extLst>
              </a:tr>
              <a:tr h="750926">
                <a:tc>
                  <a:txBody>
                    <a:bodyPr/>
                    <a:lstStyle/>
                    <a:p>
                      <a:pPr marL="0" marR="0">
                        <a:lnSpc>
                          <a:spcPct val="107000"/>
                        </a:lnSpc>
                        <a:spcBef>
                          <a:spcPts val="0"/>
                        </a:spcBef>
                        <a:spcAft>
                          <a:spcPts val="15"/>
                        </a:spcAft>
                      </a:pPr>
                      <a:r>
                        <a:rPr lang="en-GB" sz="1600">
                          <a:effectLst/>
                        </a:rPr>
                        <a:t>Security Event procedure (ISM.5) will be validated and exercised</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[Security Incident Coordinator],</a:t>
                      </a:r>
                      <a:br>
                        <a:rPr lang="en-GB" sz="1600">
                          <a:effectLst/>
                        </a:rPr>
                      </a:br>
                      <a:r>
                        <a:rPr lang="en-GB" sz="1600">
                          <a:effectLst/>
                        </a:rPr>
                        <a:t>@Alf Moens</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2023-02-01</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Ongoing</a:t>
                      </a:r>
                      <a:endParaRPr lang="en-GB" sz="2000">
                        <a:effectLst/>
                      </a:endParaRPr>
                    </a:p>
                    <a:p>
                      <a:pPr marL="0" marR="0">
                        <a:lnSpc>
                          <a:spcPct val="107000"/>
                        </a:lnSpc>
                        <a:spcBef>
                          <a:spcPts val="0"/>
                        </a:spcBef>
                        <a:spcAft>
                          <a:spcPts val="15"/>
                        </a:spcAft>
                      </a:pPr>
                      <a:r>
                        <a:rPr lang="en-GB" sz="1600">
                          <a:effectLst/>
                        </a:rPr>
                        <a:t> </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5212619"/>
                  </a:ext>
                </a:extLst>
              </a:tr>
              <a:tr h="750926">
                <a:tc>
                  <a:txBody>
                    <a:bodyPr/>
                    <a:lstStyle/>
                    <a:p>
                      <a:pPr marL="0" marR="0">
                        <a:lnSpc>
                          <a:spcPct val="107000"/>
                        </a:lnSpc>
                        <a:spcBef>
                          <a:spcPts val="0"/>
                        </a:spcBef>
                        <a:spcAft>
                          <a:spcPts val="15"/>
                        </a:spcAft>
                      </a:pPr>
                      <a:r>
                        <a:rPr lang="en-GB" sz="1600">
                          <a:effectLst/>
                        </a:rPr>
                        <a:t>Security Controls review – following risk assessment</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@Urpo Kaila, [Security Incident Coordinator]</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2023-08-31</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Ongoing</a:t>
                      </a:r>
                      <a:endParaRPr lang="en-GB" sz="2000">
                        <a:effectLst/>
                      </a:endParaRPr>
                    </a:p>
                    <a:p>
                      <a:pPr marL="0" marR="0">
                        <a:lnSpc>
                          <a:spcPct val="107000"/>
                        </a:lnSpc>
                        <a:spcBef>
                          <a:spcPts val="0"/>
                        </a:spcBef>
                        <a:spcAft>
                          <a:spcPts val="15"/>
                        </a:spcAft>
                      </a:pPr>
                      <a:r>
                        <a:rPr lang="en-GB" sz="1600">
                          <a:effectLst/>
                        </a:rPr>
                        <a:t> </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3456388"/>
                  </a:ext>
                </a:extLst>
              </a:tr>
              <a:tr h="496857">
                <a:tc>
                  <a:txBody>
                    <a:bodyPr/>
                    <a:lstStyle/>
                    <a:p>
                      <a:pPr marL="0" marR="0">
                        <a:lnSpc>
                          <a:spcPct val="107000"/>
                        </a:lnSpc>
                        <a:spcBef>
                          <a:spcPts val="0"/>
                        </a:spcBef>
                        <a:spcAft>
                          <a:spcPts val="15"/>
                        </a:spcAft>
                      </a:pPr>
                      <a:r>
                        <a:rPr lang="en-GB" sz="1600">
                          <a:effectLst/>
                        </a:rPr>
                        <a:t>Security Incident Response weekly coordination meetings will resume once staff returns</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[Security Incident Coordinator]</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a:effectLst/>
                        </a:rPr>
                        <a:t>2023-01-01</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5"/>
                        </a:spcAft>
                      </a:pPr>
                      <a:r>
                        <a:rPr lang="en-GB" sz="1600" dirty="0">
                          <a:effectLst/>
                        </a:rPr>
                        <a:t>Ongoing</a:t>
                      </a:r>
                      <a:endParaRPr lang="en-GB" sz="2000" dirty="0">
                        <a:effectLst/>
                      </a:endParaRPr>
                    </a:p>
                    <a:p>
                      <a:pPr marL="0" marR="0">
                        <a:lnSpc>
                          <a:spcPct val="107000"/>
                        </a:lnSpc>
                        <a:spcBef>
                          <a:spcPts val="0"/>
                        </a:spcBef>
                        <a:spcAft>
                          <a:spcPts val="15"/>
                        </a:spcAft>
                      </a:pPr>
                      <a:r>
                        <a:rPr lang="en-GB" sz="1600" dirty="0">
                          <a:effectLst/>
                        </a:rPr>
                        <a:t> </a:t>
                      </a:r>
                      <a:endPar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0515614"/>
                  </a:ext>
                </a:extLst>
              </a:tr>
            </a:tbl>
          </a:graphicData>
        </a:graphic>
      </p:graphicFrame>
    </p:spTree>
    <p:extLst>
      <p:ext uri="{BB962C8B-B14F-4D97-AF65-F5344CB8AC3E}">
        <p14:creationId xmlns:p14="http://schemas.microsoft.com/office/powerpoint/2010/main" val="131679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smtClean="0"/>
              <a:t>Goal of Information Security Management (ISM)</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GB" smtClean="0"/>
              <a:t>2</a:t>
            </a:fld>
            <a:endParaRPr lang="en-GB" dirty="0"/>
          </a:p>
        </p:txBody>
      </p:sp>
      <p:sp>
        <p:nvSpPr>
          <p:cNvPr id="6" name="Text Placeholder 5"/>
          <p:cNvSpPr>
            <a:spLocks noGrp="1"/>
          </p:cNvSpPr>
          <p:nvPr>
            <p:ph type="body" sz="quarter" idx="13"/>
          </p:nvPr>
        </p:nvSpPr>
        <p:spPr/>
        <p:txBody>
          <a:bodyPr/>
          <a:lstStyle/>
          <a:p>
            <a:pPr algn="ctr"/>
            <a:r>
              <a:rPr lang="en-GB" sz="2800" b="1" i="1" dirty="0" smtClean="0">
                <a:solidFill>
                  <a:srgbClr val="0C30D8"/>
                </a:solidFill>
              </a:rPr>
              <a:t>“</a:t>
            </a:r>
            <a:r>
              <a:rPr lang="en-US" sz="2800" b="1" i="1" dirty="0">
                <a:solidFill>
                  <a:srgbClr val="0C30D8"/>
                </a:solidFill>
              </a:rPr>
              <a:t>ensure </a:t>
            </a:r>
            <a:r>
              <a:rPr lang="en-US" sz="2800" b="1" i="1" dirty="0" smtClean="0">
                <a:solidFill>
                  <a:srgbClr val="0C30D8"/>
                </a:solidFill>
              </a:rPr>
              <a:t>confidentiality</a:t>
            </a:r>
            <a:r>
              <a:rPr lang="en-US" sz="2800" b="1" i="1" dirty="0">
                <a:solidFill>
                  <a:srgbClr val="0C30D8"/>
                </a:solidFill>
              </a:rPr>
              <a:t>, integrity and </a:t>
            </a:r>
            <a:r>
              <a:rPr lang="en-US" sz="2800" b="1" i="1" dirty="0" smtClean="0">
                <a:solidFill>
                  <a:srgbClr val="0C30D8"/>
                </a:solidFill>
              </a:rPr>
              <a:t>availability”</a:t>
            </a:r>
          </a:p>
          <a:p>
            <a:pPr algn="ctr"/>
            <a:endParaRPr lang="en-US" sz="2800" b="1" i="1" dirty="0" smtClean="0">
              <a:solidFill>
                <a:srgbClr val="0C30D8"/>
              </a:solidFill>
            </a:endParaRPr>
          </a:p>
          <a:p>
            <a:pPr algn="ctr"/>
            <a:r>
              <a:rPr lang="en-US" sz="2800" b="1" i="1" dirty="0">
                <a:solidFill>
                  <a:srgbClr val="0C30D8"/>
                </a:solidFill>
              </a:rPr>
              <a:t>“protecting </a:t>
            </a:r>
            <a:r>
              <a:rPr lang="en-US" sz="2800" b="1" i="1" dirty="0" smtClean="0">
                <a:solidFill>
                  <a:srgbClr val="0C30D8"/>
                </a:solidFill>
              </a:rPr>
              <a:t>sensitive </a:t>
            </a:r>
            <a:r>
              <a:rPr lang="en-US" sz="2800" b="1" i="1" dirty="0">
                <a:solidFill>
                  <a:srgbClr val="0C30D8"/>
                </a:solidFill>
              </a:rPr>
              <a:t>data from threats and </a:t>
            </a:r>
            <a:r>
              <a:rPr lang="en-US" sz="2800" b="1" i="1" dirty="0" smtClean="0">
                <a:solidFill>
                  <a:srgbClr val="0C30D8"/>
                </a:solidFill>
              </a:rPr>
              <a:t>vulnerabilities”</a:t>
            </a:r>
          </a:p>
          <a:p>
            <a:endParaRPr lang="en-US" dirty="0"/>
          </a:p>
          <a:p>
            <a:r>
              <a:rPr lang="en-US" dirty="0" smtClean="0"/>
              <a:t>In our heterogeneous EOSC at large, founded on subsidiarity, this translates to</a:t>
            </a:r>
          </a:p>
          <a:p>
            <a:endParaRPr lang="en-US" dirty="0" smtClean="0"/>
          </a:p>
          <a:p>
            <a:pPr marL="342900" indent="-342900">
              <a:buFont typeface="Arial" panose="020B0604020202020204" pitchFamily="34" charset="0"/>
              <a:buChar char="•"/>
            </a:pPr>
            <a:r>
              <a:rPr lang="en-US" i="1" dirty="0" err="1">
                <a:solidFill>
                  <a:srgbClr val="0C30D8"/>
                </a:solidFill>
              </a:rPr>
              <a:t>primum</a:t>
            </a:r>
            <a:r>
              <a:rPr lang="en-US" i="1" dirty="0">
                <a:solidFill>
                  <a:srgbClr val="0C30D8"/>
                </a:solidFill>
              </a:rPr>
              <a:t> non </a:t>
            </a:r>
            <a:r>
              <a:rPr lang="en-US" i="1" dirty="0" err="1" smtClean="0">
                <a:solidFill>
                  <a:srgbClr val="0C30D8"/>
                </a:solidFill>
              </a:rPr>
              <a:t>nocere</a:t>
            </a:r>
            <a:r>
              <a:rPr lang="en-US" dirty="0" smtClean="0">
                <a:solidFill>
                  <a:srgbClr val="0C30D8"/>
                </a:solidFill>
              </a:rPr>
              <a:t>: do </a:t>
            </a:r>
            <a:r>
              <a:rPr lang="en-US" dirty="0">
                <a:solidFill>
                  <a:srgbClr val="0C30D8"/>
                </a:solidFill>
              </a:rPr>
              <a:t>no harm to interests &amp; assets of </a:t>
            </a:r>
            <a:r>
              <a:rPr lang="en-US" dirty="0" smtClean="0">
                <a:solidFill>
                  <a:srgbClr val="0C30D8"/>
                </a:solidFill>
              </a:rPr>
              <a:t>users</a:t>
            </a:r>
            <a:endParaRPr lang="en-US" dirty="0">
              <a:solidFill>
                <a:srgbClr val="0C30D8"/>
              </a:solidFill>
            </a:endParaRPr>
          </a:p>
          <a:p>
            <a:pPr marL="342900" indent="-342900">
              <a:buFont typeface="Arial" panose="020B0604020202020204" pitchFamily="34" charset="0"/>
              <a:buChar char="•"/>
            </a:pPr>
            <a:r>
              <a:rPr lang="en-US" dirty="0" smtClean="0">
                <a:solidFill>
                  <a:srgbClr val="0C30D8"/>
                </a:solidFill>
              </a:rPr>
              <a:t>not </a:t>
            </a:r>
            <a:r>
              <a:rPr lang="en-US" dirty="0">
                <a:solidFill>
                  <a:srgbClr val="0C30D8"/>
                </a:solidFill>
              </a:rPr>
              <a:t>expose other service providers </a:t>
            </a:r>
            <a:r>
              <a:rPr lang="en-US" dirty="0" smtClean="0">
                <a:solidFill>
                  <a:srgbClr val="0C30D8"/>
                </a:solidFill>
              </a:rPr>
              <a:t>in </a:t>
            </a:r>
            <a:r>
              <a:rPr lang="en-US" dirty="0">
                <a:solidFill>
                  <a:srgbClr val="0C30D8"/>
                </a:solidFill>
              </a:rPr>
              <a:t>the EOSC ecosystem to enlarged risk </a:t>
            </a:r>
            <a:br>
              <a:rPr lang="en-US" dirty="0">
                <a:solidFill>
                  <a:srgbClr val="0C30D8"/>
                </a:solidFill>
              </a:rPr>
            </a:br>
            <a:r>
              <a:rPr lang="en-US" i="1" dirty="0">
                <a:solidFill>
                  <a:srgbClr val="0C30D8"/>
                </a:solidFill>
              </a:rPr>
              <a:t>as a result of their participation in EOSC</a:t>
            </a:r>
          </a:p>
          <a:p>
            <a:pPr marL="342900" indent="-342900">
              <a:buFont typeface="Arial" panose="020B0604020202020204" pitchFamily="34" charset="0"/>
              <a:buChar char="•"/>
            </a:pPr>
            <a:r>
              <a:rPr lang="en-US" dirty="0">
                <a:solidFill>
                  <a:srgbClr val="0C30D8"/>
                </a:solidFill>
              </a:rPr>
              <a:t>be transparent about </a:t>
            </a:r>
            <a:r>
              <a:rPr lang="en-US" dirty="0" err="1" smtClean="0">
                <a:solidFill>
                  <a:srgbClr val="0C30D8"/>
                </a:solidFill>
              </a:rPr>
              <a:t>infosec</a:t>
            </a:r>
            <a:r>
              <a:rPr lang="en-US" dirty="0" smtClean="0">
                <a:solidFill>
                  <a:srgbClr val="0C30D8"/>
                </a:solidFill>
              </a:rPr>
              <a:t> </a:t>
            </a:r>
            <a:r>
              <a:rPr lang="en-US" dirty="0">
                <a:solidFill>
                  <a:srgbClr val="0C30D8"/>
                </a:solidFill>
              </a:rPr>
              <a:t>maturity and risk to its customers and suppliers </a:t>
            </a:r>
          </a:p>
          <a:p>
            <a:endParaRPr lang="en-GB" dirty="0"/>
          </a:p>
        </p:txBody>
      </p:sp>
    </p:spTree>
    <p:extLst>
      <p:ext uri="{BB962C8B-B14F-4D97-AF65-F5344CB8AC3E}">
        <p14:creationId xmlns:p14="http://schemas.microsoft.com/office/powerpoint/2010/main" val="2218087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US" dirty="0" smtClean="0"/>
              <a:t>Known action items</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20</a:t>
            </a:fld>
            <a:endParaRPr lang="en-GB" dirty="0"/>
          </a:p>
        </p:txBody>
      </p:sp>
      <p:sp>
        <p:nvSpPr>
          <p:cNvPr id="6" name="Text Placeholder 5"/>
          <p:cNvSpPr>
            <a:spLocks noGrp="1"/>
          </p:cNvSpPr>
          <p:nvPr>
            <p:ph type="body" sz="quarter" idx="13"/>
          </p:nvPr>
        </p:nvSpPr>
        <p:spPr/>
        <p:txBody>
          <a:bodyPr/>
          <a:lstStyle/>
          <a:p>
            <a:pPr marL="342900" indent="-342900">
              <a:buFont typeface="Arial" panose="020B0604020202020204" pitchFamily="34" charset="0"/>
              <a:buChar char="•"/>
            </a:pPr>
            <a:r>
              <a:rPr lang="en-US" dirty="0" smtClean="0"/>
              <a:t>Complete procedures 2 .. 5!</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Risk assessment for the ticketing system itself</a:t>
            </a:r>
            <a:br>
              <a:rPr lang="en-US" dirty="0" smtClean="0"/>
            </a:br>
            <a:r>
              <a:rPr lang="en-GB" i="1" dirty="0"/>
              <a:t>Risk assessment for the security ticketing system has identified relevant risks, but these have not yet been rated (or mitigations been assessed)</a:t>
            </a:r>
            <a:endParaRPr lang="en-US" i="1"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Coordination meetings had been suspended</a:t>
            </a:r>
            <a:br>
              <a:rPr lang="en-US" dirty="0" smtClean="0"/>
            </a:br>
            <a:r>
              <a:rPr lang="en-GB" i="1" dirty="0"/>
              <a:t>Weekly update meetings have been suspended from August 2022 until January 2023 until new staff </a:t>
            </a:r>
            <a:r>
              <a:rPr lang="en-GB" i="1" dirty="0" smtClean="0"/>
              <a:t>commences</a:t>
            </a:r>
            <a:r>
              <a:rPr lang="en-GB" i="1" dirty="0"/>
              <a:t>. Operational activity continued as scheduled</a:t>
            </a:r>
            <a:r>
              <a:rPr lang="en-GB" i="1" dirty="0" smtClean="0"/>
              <a:t>.</a:t>
            </a:r>
          </a:p>
          <a:p>
            <a:pPr marL="342900" indent="-342900">
              <a:buFont typeface="Arial" panose="020B0604020202020204" pitchFamily="34" charset="0"/>
              <a:buChar char="•"/>
            </a:pPr>
            <a:endParaRPr lang="en-US" dirty="0"/>
          </a:p>
          <a:p>
            <a:r>
              <a:rPr lang="en-US" dirty="0"/>
              <a:t>SMS Report at </a:t>
            </a:r>
            <a:r>
              <a:rPr lang="en-US" dirty="0">
                <a:hlinkClick r:id="rId2"/>
              </a:rPr>
              <a:t>https://</a:t>
            </a:r>
            <a:r>
              <a:rPr lang="en-US" dirty="0" smtClean="0">
                <a:hlinkClick r:id="rId2"/>
              </a:rPr>
              <a:t>wiki.eoscfuture.eu/display/EOSCSMS/ISM+Reports</a:t>
            </a:r>
            <a:r>
              <a:rPr lang="en-US" dirty="0" smtClean="0"/>
              <a:t> </a:t>
            </a:r>
            <a:endParaRPr lang="en-GB" dirty="0"/>
          </a:p>
        </p:txBody>
      </p:sp>
    </p:spTree>
    <p:extLst>
      <p:ext uri="{BB962C8B-B14F-4D97-AF65-F5344CB8AC3E}">
        <p14:creationId xmlns:p14="http://schemas.microsoft.com/office/powerpoint/2010/main" val="366560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US" dirty="0" smtClean="0"/>
              <a:t>Audit process itself</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21</a:t>
            </a:fld>
            <a:endParaRPr lang="en-GB" dirty="0"/>
          </a:p>
        </p:txBody>
      </p:sp>
      <p:sp>
        <p:nvSpPr>
          <p:cNvPr id="6" name="Text Placeholder 5"/>
          <p:cNvSpPr>
            <a:spLocks noGrp="1"/>
          </p:cNvSpPr>
          <p:nvPr>
            <p:ph type="body" sz="quarter" idx="13"/>
          </p:nvPr>
        </p:nvSpPr>
        <p:spPr/>
        <p:txBody>
          <a:bodyPr/>
          <a:lstStyle/>
          <a:p>
            <a:r>
              <a:rPr lang="en-GB" b="1" dirty="0"/>
              <a:t>4.8. Information Security Management </a:t>
            </a:r>
            <a:endParaRPr lang="en-GB" dirty="0"/>
          </a:p>
          <a:p>
            <a:r>
              <a:rPr lang="en-GB" i="1" dirty="0"/>
              <a:t>(FitSM-1, PR6) </a:t>
            </a:r>
            <a:endParaRPr lang="en-GB" dirty="0"/>
          </a:p>
          <a:p>
            <a:r>
              <a:rPr lang="en-GB" b="1" dirty="0"/>
              <a:t>Audit evidence: </a:t>
            </a:r>
            <a:endParaRPr lang="en-GB" dirty="0"/>
          </a:p>
          <a:p>
            <a:r>
              <a:rPr lang="en-GB" dirty="0"/>
              <a:t>(EV) SIRTIFI framework </a:t>
            </a:r>
          </a:p>
          <a:p>
            <a:r>
              <a:rPr lang="en-US" dirty="0"/>
              <a:t>(EV) EOSC Security Operational Baseline (Confluence) </a:t>
            </a:r>
          </a:p>
          <a:p>
            <a:r>
              <a:rPr lang="en-US" dirty="0"/>
              <a:t>(EV) ISM3 Security Risk Management (Confluence) </a:t>
            </a:r>
          </a:p>
          <a:p>
            <a:r>
              <a:rPr lang="en-US" dirty="0"/>
              <a:t>(EV) WISE Risk Assessment framework </a:t>
            </a:r>
          </a:p>
          <a:p>
            <a:r>
              <a:rPr lang="en-GB" dirty="0"/>
              <a:t>(EV) IR </a:t>
            </a:r>
            <a:r>
              <a:rPr lang="en-GB" dirty="0" err="1"/>
              <a:t>maptable</a:t>
            </a:r>
            <a:r>
              <a:rPr lang="en-GB" dirty="0"/>
              <a:t> exercise </a:t>
            </a:r>
          </a:p>
          <a:p>
            <a:r>
              <a:rPr lang="en-US" dirty="0"/>
              <a:t>(EV) ISM1 Security Incident Response (Confluence) </a:t>
            </a:r>
          </a:p>
          <a:p>
            <a:r>
              <a:rPr lang="en-US" dirty="0"/>
              <a:t>(EV) ISM5 Security Events (Confluence) </a:t>
            </a:r>
          </a:p>
          <a:p>
            <a:r>
              <a:rPr lang="en-GB" dirty="0"/>
              <a:t>(EV) ISM KPI (Confluence) </a:t>
            </a:r>
          </a:p>
        </p:txBody>
      </p:sp>
    </p:spTree>
    <p:extLst>
      <p:ext uri="{BB962C8B-B14F-4D97-AF65-F5344CB8AC3E}">
        <p14:creationId xmlns:p14="http://schemas.microsoft.com/office/powerpoint/2010/main" val="3657310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US" dirty="0" smtClean="0"/>
              <a:t>Audit findings</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22</a:t>
            </a:fld>
            <a:endParaRPr lang="en-GB" dirty="0"/>
          </a:p>
        </p:txBody>
      </p:sp>
      <p:sp>
        <p:nvSpPr>
          <p:cNvPr id="6" name="Text Placeholder 5"/>
          <p:cNvSpPr>
            <a:spLocks noGrp="1"/>
          </p:cNvSpPr>
          <p:nvPr>
            <p:ph type="body" sz="quarter" idx="13"/>
          </p:nvPr>
        </p:nvSpPr>
        <p:spPr/>
        <p:txBody>
          <a:bodyPr/>
          <a:lstStyle/>
          <a:p>
            <a:pPr marL="1828800" indent="-1828800">
              <a:spcAft>
                <a:spcPts val="600"/>
              </a:spcAft>
            </a:pPr>
            <a:r>
              <a:rPr lang="en-GB" b="1" dirty="0"/>
              <a:t>Classification </a:t>
            </a:r>
            <a:r>
              <a:rPr lang="en-GB" dirty="0"/>
              <a:t>	</a:t>
            </a:r>
            <a:r>
              <a:rPr lang="en-GB" b="1" dirty="0" smtClean="0"/>
              <a:t>Finding </a:t>
            </a:r>
            <a:r>
              <a:rPr lang="en-GB" dirty="0"/>
              <a:t>	</a:t>
            </a:r>
          </a:p>
          <a:p>
            <a:pPr marL="1828800" indent="-1828800">
              <a:spcAft>
                <a:spcPts val="600"/>
              </a:spcAft>
            </a:pPr>
            <a:r>
              <a:rPr lang="en-US" dirty="0"/>
              <a:t>(SR) 	The development of a risk management approach (and tooling) to be applied as part of the information security management process is still work in progress and should be further promoted. 	</a:t>
            </a:r>
          </a:p>
          <a:p>
            <a:pPr marL="1828800" indent="-1828800">
              <a:spcAft>
                <a:spcPts val="600"/>
              </a:spcAft>
            </a:pPr>
            <a:r>
              <a:rPr lang="en-US" dirty="0"/>
              <a:t>(H) 	It could be considered to add another KPI, based on KPI ISM.3, to report on the results of the communication challenges (e.g. number of challenges where the security contact did not respond within the required period of time). 	</a:t>
            </a:r>
          </a:p>
          <a:p>
            <a:pPr marL="1828800" indent="-1828800">
              <a:spcAft>
                <a:spcPts val="600"/>
              </a:spcAft>
            </a:pPr>
            <a:r>
              <a:rPr lang="en-US" dirty="0"/>
              <a:t>(H) 	It could be reviewed, to which extent additional Information security aspects and requirements can or should be added to the EOSC interoperability framework and the provider / service onboarding process. 	</a:t>
            </a:r>
          </a:p>
          <a:p>
            <a:pPr marL="1828800" indent="-1828800">
              <a:spcAft>
                <a:spcPts val="600"/>
              </a:spcAft>
            </a:pPr>
            <a:endParaRPr lang="en-GB" dirty="0"/>
          </a:p>
        </p:txBody>
      </p:sp>
    </p:spTree>
    <p:extLst>
      <p:ext uri="{BB962C8B-B14F-4D97-AF65-F5344CB8AC3E}">
        <p14:creationId xmlns:p14="http://schemas.microsoft.com/office/powerpoint/2010/main" val="161605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2125980"/>
            <a:ext cx="10363200" cy="538609"/>
          </a:xfrm>
        </p:spPr>
        <p:txBody>
          <a:bodyPr/>
          <a:lstStyle/>
          <a:p>
            <a:r>
              <a:rPr lang="en-US" dirty="0" smtClean="0"/>
              <a:t>Risk Assessment Methodology</a:t>
            </a:r>
            <a:endParaRPr lang="en-GB" dirty="0"/>
          </a:p>
        </p:txBody>
      </p:sp>
      <p:sp>
        <p:nvSpPr>
          <p:cNvPr id="8" name="Subtitle 7"/>
          <p:cNvSpPr>
            <a:spLocks noGrp="1"/>
          </p:cNvSpPr>
          <p:nvPr>
            <p:ph type="subTitle" idx="4"/>
          </p:nvPr>
        </p:nvSpPr>
        <p:spPr>
          <a:xfrm>
            <a:off x="914400" y="3810000"/>
            <a:ext cx="8534400" cy="369332"/>
          </a:xfrm>
        </p:spPr>
        <p:txBody>
          <a:bodyPr/>
          <a:lstStyle/>
          <a:p>
            <a:r>
              <a:rPr lang="en-US" dirty="0" smtClean="0"/>
              <a:t>Audit Finding ISM#3</a:t>
            </a:r>
            <a:endParaRPr lang="en-GB" dirty="0"/>
          </a:p>
        </p:txBody>
      </p:sp>
      <p:sp>
        <p:nvSpPr>
          <p:cNvPr id="3" name="Footer Placeholder 2"/>
          <p:cNvSpPr>
            <a:spLocks noGrp="1"/>
          </p:cNvSpPr>
          <p:nvPr>
            <p:ph type="ftr" sz="quarter" idx="4294967295"/>
          </p:nvPr>
        </p:nvSpPr>
        <p:spPr>
          <a:xfrm>
            <a:off x="5449888" y="6378575"/>
            <a:ext cx="6742112" cy="342900"/>
          </a:xfrm>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4294967295"/>
          </p:nvPr>
        </p:nvSpPr>
        <p:spPr>
          <a:xfrm>
            <a:off x="11658600" y="6378575"/>
            <a:ext cx="533400" cy="342900"/>
          </a:xfrm>
        </p:spPr>
        <p:txBody>
          <a:bodyPr/>
          <a:lstStyle/>
          <a:p>
            <a:fld id="{B6F15528-21DE-4FAA-801E-634DDDAF4B2B}" type="slidenum">
              <a:rPr lang="en-GB" smtClean="0"/>
              <a:t>23</a:t>
            </a:fld>
            <a:endParaRPr lang="en-GB" dirty="0"/>
          </a:p>
        </p:txBody>
      </p:sp>
    </p:spTree>
    <p:extLst>
      <p:ext uri="{BB962C8B-B14F-4D97-AF65-F5344CB8AC3E}">
        <p14:creationId xmlns:p14="http://schemas.microsoft.com/office/powerpoint/2010/main" val="3190015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smtClean="0"/>
              <a:t>Security Frameworks</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24</a:t>
            </a:fld>
            <a:endParaRPr lang="en-GB" dirty="0"/>
          </a:p>
        </p:txBody>
      </p:sp>
      <p:sp>
        <p:nvSpPr>
          <p:cNvPr id="6" name="Text Placeholder 5"/>
          <p:cNvSpPr>
            <a:spLocks noGrp="1"/>
          </p:cNvSpPr>
          <p:nvPr>
            <p:ph type="body" sz="quarter" idx="13"/>
          </p:nvPr>
        </p:nvSpPr>
        <p:spPr/>
        <p:txBody>
          <a:bodyPr/>
          <a:lstStyle/>
          <a:p>
            <a:r>
              <a:rPr lang="en-GB" dirty="0" smtClean="0"/>
              <a:t>There are many of these out there: </a:t>
            </a:r>
            <a:br>
              <a:rPr lang="en-GB" dirty="0" smtClean="0"/>
            </a:br>
            <a:r>
              <a:rPr lang="en-GB" dirty="0" smtClean="0"/>
              <a:t>NIST </a:t>
            </a:r>
            <a:r>
              <a:rPr lang="en-GB" dirty="0" err="1" smtClean="0"/>
              <a:t>Cyberframework</a:t>
            </a:r>
            <a:r>
              <a:rPr lang="en-GB" dirty="0" smtClean="0"/>
              <a:t> (</a:t>
            </a:r>
            <a:r>
              <a:rPr lang="en-GB" i="1" u="sng" dirty="0" smtClean="0">
                <a:hlinkClick r:id="rId2"/>
              </a:rPr>
              <a:t>https</a:t>
            </a:r>
            <a:r>
              <a:rPr lang="en-GB" i="1" u="sng" dirty="0">
                <a:hlinkClick r:id="rId2"/>
              </a:rPr>
              <a:t>://</a:t>
            </a:r>
            <a:r>
              <a:rPr lang="en-GB" i="1" u="sng" dirty="0" smtClean="0">
                <a:hlinkClick r:id="rId2"/>
              </a:rPr>
              <a:t>www.nist.gov/cyberframework</a:t>
            </a:r>
            <a:r>
              <a:rPr lang="en-GB" i="1" dirty="0" smtClean="0"/>
              <a:t>), </a:t>
            </a:r>
            <a:br>
              <a:rPr lang="en-GB" i="1" dirty="0" smtClean="0"/>
            </a:br>
            <a:r>
              <a:rPr lang="en-GB" dirty="0" smtClean="0"/>
              <a:t>mapping to ISO27k2, NIST SP800-53, and others</a:t>
            </a:r>
          </a:p>
          <a:p>
            <a:endParaRPr lang="en-GB" dirty="0"/>
          </a:p>
          <a:p>
            <a:r>
              <a:rPr lang="en-GB" dirty="0" smtClean="0"/>
              <a:t>ISO27k10 (multi-domain messaging and information exchange) </a:t>
            </a:r>
            <a:br>
              <a:rPr lang="en-GB" dirty="0" smtClean="0"/>
            </a:br>
            <a:r>
              <a:rPr lang="en-GB" dirty="0" smtClean="0"/>
              <a:t>builds strongly on 27k2, so is not quite the ‘light weight’ option we look for</a:t>
            </a:r>
            <a:endParaRPr lang="en-GB" dirty="0"/>
          </a:p>
          <a:p>
            <a:endParaRPr lang="en-GB" dirty="0"/>
          </a:p>
          <a:p>
            <a:endParaRPr lang="en-GB" dirty="0" smtClean="0"/>
          </a:p>
          <a:p>
            <a:endParaRPr lang="en-GB" dirty="0"/>
          </a:p>
        </p:txBody>
      </p:sp>
    </p:spTree>
    <p:extLst>
      <p:ext uri="{BB962C8B-B14F-4D97-AF65-F5344CB8AC3E}">
        <p14:creationId xmlns:p14="http://schemas.microsoft.com/office/powerpoint/2010/main" val="2409415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smtClean="0"/>
              <a:t>Risk Management Framework</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25</a:t>
            </a:fld>
            <a:endParaRPr lang="en-GB" dirty="0"/>
          </a:p>
        </p:txBody>
      </p:sp>
      <p:sp>
        <p:nvSpPr>
          <p:cNvPr id="6" name="Text Placeholder 5"/>
          <p:cNvSpPr>
            <a:spLocks noGrp="1"/>
          </p:cNvSpPr>
          <p:nvPr>
            <p:ph type="body" sz="quarter" idx="13"/>
          </p:nvPr>
        </p:nvSpPr>
        <p:spPr/>
        <p:txBody>
          <a:bodyPr/>
          <a:lstStyle/>
          <a:p>
            <a:r>
              <a:rPr lang="en-GB" dirty="0" smtClean="0"/>
              <a:t>We </a:t>
            </a:r>
            <a:r>
              <a:rPr lang="en-GB" i="1" dirty="0" smtClean="0"/>
              <a:t>do have </a:t>
            </a:r>
            <a:r>
              <a:rPr lang="en-GB" dirty="0"/>
              <a:t>the framework based on SCIv2 and </a:t>
            </a:r>
            <a:r>
              <a:rPr lang="en-GB" dirty="0" smtClean="0"/>
              <a:t>the Risk Assessment WG</a:t>
            </a:r>
            <a:endParaRPr lang="en-GB" dirty="0"/>
          </a:p>
          <a:p>
            <a:r>
              <a:rPr lang="en-GB" dirty="0" smtClean="0"/>
              <a:t>Simple risk assessment questionnaire almost complete (on </a:t>
            </a:r>
            <a:r>
              <a:rPr lang="en-GB" dirty="0" err="1" smtClean="0"/>
              <a:t>webropol</a:t>
            </a:r>
            <a:r>
              <a:rPr lang="en-GB" dirty="0" smtClean="0"/>
              <a:t>), and </a:t>
            </a:r>
            <a:br>
              <a:rPr lang="en-GB" dirty="0" smtClean="0"/>
            </a:br>
            <a:r>
              <a:rPr lang="en-GB" dirty="0" smtClean="0"/>
              <a:t>core service providers will be requested to answer (and discuss) the questions</a:t>
            </a:r>
          </a:p>
          <a:p>
            <a:endParaRPr lang="en-GB" dirty="0" smtClean="0"/>
          </a:p>
          <a:p>
            <a:endParaRPr lang="en-GB" dirty="0"/>
          </a:p>
          <a:p>
            <a:endParaRPr lang="en-GB" dirty="0" smtClean="0"/>
          </a:p>
          <a:p>
            <a:endParaRPr lang="en-GB" dirty="0"/>
          </a:p>
          <a:p>
            <a:endParaRPr lang="en-GB" dirty="0" smtClean="0"/>
          </a:p>
          <a:p>
            <a:endParaRPr lang="en-GB" dirty="0"/>
          </a:p>
          <a:p>
            <a:endParaRPr lang="en-GB" dirty="0"/>
          </a:p>
          <a:p>
            <a:r>
              <a:rPr lang="en-GB" dirty="0" smtClean="0"/>
              <a:t>We will use a reference community to evaluate the risk-assessment approach for the EOSC Exchange (using SKA as a ‘fresh’ example community)</a:t>
            </a:r>
            <a:endParaRPr lang="en-GB" dirty="0"/>
          </a:p>
        </p:txBody>
      </p:sp>
      <p:pic>
        <p:nvPicPr>
          <p:cNvPr id="1026" name="Picture 2" descr="https://lh3.googleusercontent.com/s2iuQ5r-4_Xb2sN99eTkiJjQ4Ta3TRV_IQEXKP_hWEll3pMYPa55pzXlR4MsXMQ0xVX8cMrUsTaEP8LhEfqt7D_e9V0sIc3gWkBXN9O3u2DYyRhFVOiI-lSxGjnfe8G6-B8_Arrh-Y5FYSSuUsgE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743200"/>
            <a:ext cx="4227577" cy="242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313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2125980"/>
            <a:ext cx="10363200" cy="538609"/>
          </a:xfrm>
        </p:spPr>
        <p:txBody>
          <a:bodyPr/>
          <a:lstStyle/>
          <a:p>
            <a:r>
              <a:rPr lang="en-US" dirty="0" smtClean="0"/>
              <a:t>Planning the rest of EOSCF</a:t>
            </a:r>
            <a:endParaRPr lang="en-GB" dirty="0"/>
          </a:p>
        </p:txBody>
      </p:sp>
      <p:sp>
        <p:nvSpPr>
          <p:cNvPr id="7" name="Subtitle 6"/>
          <p:cNvSpPr>
            <a:spLocks noGrp="1"/>
          </p:cNvSpPr>
          <p:nvPr>
            <p:ph type="subTitle" idx="4"/>
          </p:nvPr>
        </p:nvSpPr>
        <p:spPr>
          <a:xfrm>
            <a:off x="914400" y="3810000"/>
            <a:ext cx="8534400" cy="369332"/>
          </a:xfrm>
        </p:spPr>
        <p:txBody>
          <a:bodyPr/>
          <a:lstStyle/>
          <a:p>
            <a:r>
              <a:rPr lang="en-US" dirty="0" smtClean="0"/>
              <a:t>For D7.5b in M27 (June 2023)</a:t>
            </a:r>
            <a:endParaRPr lang="en-GB" dirty="0"/>
          </a:p>
        </p:txBody>
      </p:sp>
      <p:sp>
        <p:nvSpPr>
          <p:cNvPr id="3" name="Footer Placeholder 2"/>
          <p:cNvSpPr>
            <a:spLocks noGrp="1"/>
          </p:cNvSpPr>
          <p:nvPr>
            <p:ph type="ftr" sz="quarter" idx="4294967295"/>
          </p:nvPr>
        </p:nvSpPr>
        <p:spPr>
          <a:xfrm>
            <a:off x="5449888" y="6378575"/>
            <a:ext cx="6742112" cy="342900"/>
          </a:xfrm>
        </p:spPr>
        <p:txBody>
          <a:bodyPr/>
          <a:lstStyle/>
          <a:p>
            <a:r>
              <a:rPr lang="en-US" smtClean="0"/>
              <a:t>EOSC Future Security and Trust - the SMS and its audit - January 2023</a:t>
            </a:r>
            <a:endParaRPr lang="en-GB"/>
          </a:p>
        </p:txBody>
      </p:sp>
      <p:sp>
        <p:nvSpPr>
          <p:cNvPr id="4" name="Slide Number Placeholder 3"/>
          <p:cNvSpPr>
            <a:spLocks noGrp="1"/>
          </p:cNvSpPr>
          <p:nvPr>
            <p:ph type="sldNum" sz="quarter" idx="4294967295"/>
          </p:nvPr>
        </p:nvSpPr>
        <p:spPr>
          <a:xfrm>
            <a:off x="11658600" y="6378575"/>
            <a:ext cx="533400" cy="342900"/>
          </a:xfrm>
        </p:spPr>
        <p:txBody>
          <a:bodyPr/>
          <a:lstStyle/>
          <a:p>
            <a:fld id="{B6F15528-21DE-4FAA-801E-634DDDAF4B2B}" type="slidenum">
              <a:rPr lang="en-GB" smtClean="0"/>
              <a:t>26</a:t>
            </a:fld>
            <a:endParaRPr lang="en-GB" dirty="0"/>
          </a:p>
        </p:txBody>
      </p:sp>
    </p:spTree>
    <p:extLst>
      <p:ext uri="{BB962C8B-B14F-4D97-AF65-F5344CB8AC3E}">
        <p14:creationId xmlns:p14="http://schemas.microsoft.com/office/powerpoint/2010/main" val="2015014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453063" y="6378575"/>
            <a:ext cx="6738937" cy="342900"/>
          </a:xfrm>
        </p:spPr>
        <p:txBody>
          <a:bodyPr/>
          <a:lstStyle/>
          <a:p>
            <a:r>
              <a:rPr lang="en-US" smtClean="0"/>
              <a:t>EOSC Future Security and Trust - the SMS and its audit - January 2023</a:t>
            </a:r>
            <a:endParaRPr lang="en-GB" dirty="0"/>
          </a:p>
        </p:txBody>
      </p:sp>
      <p:sp>
        <p:nvSpPr>
          <p:cNvPr id="5" name="Slide Number Placeholder 4"/>
          <p:cNvSpPr>
            <a:spLocks noGrp="1"/>
          </p:cNvSpPr>
          <p:nvPr>
            <p:ph type="sldNum" sz="quarter" idx="4294967295"/>
          </p:nvPr>
        </p:nvSpPr>
        <p:spPr>
          <a:xfrm>
            <a:off x="11658600" y="6378575"/>
            <a:ext cx="533400" cy="342900"/>
          </a:xfrm>
        </p:spPr>
        <p:txBody>
          <a:bodyPr/>
          <a:lstStyle/>
          <a:p>
            <a:fld id="{B6F15528-21DE-4FAA-801E-634DDDAF4B2B}" type="slidenum">
              <a:rPr lang="en-GB" smtClean="0"/>
              <a:t>27</a:t>
            </a:fld>
            <a:endParaRPr lang="en-GB"/>
          </a:p>
        </p:txBody>
      </p:sp>
      <p:pic>
        <p:nvPicPr>
          <p:cNvPr id="8" name="Picture 7"/>
          <p:cNvPicPr>
            <a:picLocks noChangeAspect="1"/>
          </p:cNvPicPr>
          <p:nvPr/>
        </p:nvPicPr>
        <p:blipFill>
          <a:blip r:embed="rId2"/>
          <a:stretch>
            <a:fillRect/>
          </a:stretch>
        </p:blipFill>
        <p:spPr>
          <a:xfrm>
            <a:off x="1632946" y="274732"/>
            <a:ext cx="7892054" cy="6482126"/>
          </a:xfrm>
          <a:prstGeom prst="rect">
            <a:avLst/>
          </a:prstGeom>
        </p:spPr>
      </p:pic>
    </p:spTree>
    <p:extLst>
      <p:ext uri="{BB962C8B-B14F-4D97-AF65-F5344CB8AC3E}">
        <p14:creationId xmlns:p14="http://schemas.microsoft.com/office/powerpoint/2010/main" val="1749866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US" dirty="0" smtClean="0"/>
              <a:t>Risk …</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28</a:t>
            </a:fld>
            <a:endParaRPr lang="en-GB" dirty="0"/>
          </a:p>
        </p:txBody>
      </p:sp>
      <p:pic>
        <p:nvPicPr>
          <p:cNvPr id="6" name="Picture 5"/>
          <p:cNvPicPr>
            <a:picLocks noChangeAspect="1"/>
          </p:cNvPicPr>
          <p:nvPr/>
        </p:nvPicPr>
        <p:blipFill>
          <a:blip r:embed="rId2"/>
          <a:stretch>
            <a:fillRect/>
          </a:stretch>
        </p:blipFill>
        <p:spPr>
          <a:xfrm>
            <a:off x="381000" y="1397762"/>
            <a:ext cx="8763000" cy="2229696"/>
          </a:xfrm>
          <a:prstGeom prst="rect">
            <a:avLst/>
          </a:prstGeom>
        </p:spPr>
      </p:pic>
      <p:pic>
        <p:nvPicPr>
          <p:cNvPr id="7" name="Picture 6"/>
          <p:cNvPicPr>
            <a:picLocks noChangeAspect="1"/>
          </p:cNvPicPr>
          <p:nvPr/>
        </p:nvPicPr>
        <p:blipFill>
          <a:blip r:embed="rId3"/>
          <a:stretch>
            <a:fillRect/>
          </a:stretch>
        </p:blipFill>
        <p:spPr>
          <a:xfrm>
            <a:off x="2743200" y="3934036"/>
            <a:ext cx="8621328" cy="1162212"/>
          </a:xfrm>
          <a:prstGeom prst="rect">
            <a:avLst/>
          </a:prstGeom>
        </p:spPr>
      </p:pic>
    </p:spTree>
    <p:extLst>
      <p:ext uri="{BB962C8B-B14F-4D97-AF65-F5344CB8AC3E}">
        <p14:creationId xmlns:p14="http://schemas.microsoft.com/office/powerpoint/2010/main" val="3685845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US" dirty="0" smtClean="0"/>
              <a:t>Processes and exercises</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29</a:t>
            </a:fld>
            <a:endParaRPr lang="en-GB" dirty="0"/>
          </a:p>
        </p:txBody>
      </p:sp>
      <p:pic>
        <p:nvPicPr>
          <p:cNvPr id="6" name="Picture 5"/>
          <p:cNvPicPr>
            <a:picLocks noChangeAspect="1"/>
          </p:cNvPicPr>
          <p:nvPr/>
        </p:nvPicPr>
        <p:blipFill>
          <a:blip r:embed="rId2"/>
          <a:stretch>
            <a:fillRect/>
          </a:stretch>
        </p:blipFill>
        <p:spPr>
          <a:xfrm>
            <a:off x="304800" y="1143000"/>
            <a:ext cx="8478433" cy="3505689"/>
          </a:xfrm>
          <a:prstGeom prst="rect">
            <a:avLst/>
          </a:prstGeom>
        </p:spPr>
      </p:pic>
      <p:pic>
        <p:nvPicPr>
          <p:cNvPr id="7" name="Picture 6"/>
          <p:cNvPicPr>
            <a:picLocks noChangeAspect="1"/>
          </p:cNvPicPr>
          <p:nvPr/>
        </p:nvPicPr>
        <p:blipFill>
          <a:blip r:embed="rId3"/>
          <a:stretch>
            <a:fillRect/>
          </a:stretch>
        </p:blipFill>
        <p:spPr>
          <a:xfrm>
            <a:off x="1499759" y="4406989"/>
            <a:ext cx="8411749" cy="771633"/>
          </a:xfrm>
          <a:prstGeom prst="rect">
            <a:avLst/>
          </a:prstGeom>
        </p:spPr>
      </p:pic>
      <p:pic>
        <p:nvPicPr>
          <p:cNvPr id="8" name="Picture 7"/>
          <p:cNvPicPr>
            <a:picLocks noChangeAspect="1"/>
          </p:cNvPicPr>
          <p:nvPr/>
        </p:nvPicPr>
        <p:blipFill>
          <a:blip r:embed="rId4"/>
          <a:stretch>
            <a:fillRect/>
          </a:stretch>
        </p:blipFill>
        <p:spPr>
          <a:xfrm>
            <a:off x="3200400" y="5197902"/>
            <a:ext cx="8487960" cy="1047896"/>
          </a:xfrm>
          <a:prstGeom prst="rect">
            <a:avLst/>
          </a:prstGeom>
        </p:spPr>
      </p:pic>
    </p:spTree>
    <p:extLst>
      <p:ext uri="{BB962C8B-B14F-4D97-AF65-F5344CB8AC3E}">
        <p14:creationId xmlns:p14="http://schemas.microsoft.com/office/powerpoint/2010/main" val="207816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Text Placeholder 4"/>
          <p:cNvSpPr>
            <a:spLocks noGrp="1"/>
          </p:cNvSpPr>
          <p:nvPr>
            <p:ph type="body" sz="quarter" idx="13"/>
          </p:nvPr>
        </p:nvSpPr>
        <p:spPr/>
        <p:txBody>
          <a:bodyPr/>
          <a:lstStyle/>
          <a:p>
            <a:endParaRPr lang="en-GB" dirty="0"/>
          </a:p>
        </p:txBody>
      </p:sp>
      <p:pic>
        <p:nvPicPr>
          <p:cNvPr id="6" name="Picture 5"/>
          <p:cNvPicPr>
            <a:picLocks noChangeAspect="1"/>
          </p:cNvPicPr>
          <p:nvPr/>
        </p:nvPicPr>
        <p:blipFill rotWithShape="1">
          <a:blip r:embed="rId2"/>
          <a:srcRect l="1" r="8151"/>
          <a:stretch/>
        </p:blipFill>
        <p:spPr>
          <a:xfrm>
            <a:off x="-2" y="0"/>
            <a:ext cx="12192001" cy="6858000"/>
          </a:xfrm>
          <a:prstGeom prst="rect">
            <a:avLst/>
          </a:prstGeom>
        </p:spPr>
      </p:pic>
      <p:sp>
        <p:nvSpPr>
          <p:cNvPr id="7" name="Text Placeholder 6"/>
          <p:cNvSpPr txBox="1">
            <a:spLocks/>
          </p:cNvSpPr>
          <p:nvPr/>
        </p:nvSpPr>
        <p:spPr>
          <a:xfrm>
            <a:off x="29817" y="3269255"/>
            <a:ext cx="3826156" cy="1384338"/>
          </a:xfrm>
          <a:prstGeom prst="rect">
            <a:avLst/>
          </a:prstGeom>
          <a:solidFill>
            <a:srgbClr val="000000">
              <a:alpha val="60000"/>
            </a:srgbClr>
          </a:solidFill>
          <a:ln>
            <a:solidFill>
              <a:srgbClr val="E3D88B"/>
            </a:solidFill>
          </a:ln>
        </p:spPr>
        <p:txBody>
          <a:bodyPr lIns="91440" tIns="91440" rIns="91440" bIns="91440"/>
          <a:lstStyle>
            <a:lvl1pPr marL="0" eaLnBrk="1" hangingPunct="1">
              <a:defRPr sz="240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GB" sz="2800" b="1" kern="0" dirty="0" smtClean="0">
                <a:solidFill>
                  <a:srgbClr val="E3D88B"/>
                </a:solidFill>
              </a:rPr>
              <a:t>From</a:t>
            </a:r>
            <a:r>
              <a:rPr lang="en-GB" sz="2800" kern="0" dirty="0" smtClean="0">
                <a:solidFill>
                  <a:srgbClr val="E3D88B"/>
                </a:solidFill>
              </a:rPr>
              <a:t> </a:t>
            </a:r>
            <a:r>
              <a:rPr lang="en-GB" sz="2800" i="1" kern="0" dirty="0" smtClean="0">
                <a:solidFill>
                  <a:srgbClr val="E3D88B"/>
                </a:solidFill>
              </a:rPr>
              <a:t>promoting and monitoring capabilities </a:t>
            </a:r>
            <a:br>
              <a:rPr lang="en-GB" sz="2800" i="1" kern="0" dirty="0" smtClean="0">
                <a:solidFill>
                  <a:srgbClr val="E3D88B"/>
                </a:solidFill>
              </a:rPr>
            </a:br>
            <a:r>
              <a:rPr lang="en-GB" sz="2800" b="1" kern="0" dirty="0" smtClean="0">
                <a:solidFill>
                  <a:srgbClr val="E3D88B"/>
                </a:solidFill>
              </a:rPr>
              <a:t>to</a:t>
            </a:r>
            <a:r>
              <a:rPr lang="en-GB" sz="2800" kern="0" dirty="0" smtClean="0">
                <a:solidFill>
                  <a:srgbClr val="E3D88B"/>
                </a:solidFill>
              </a:rPr>
              <a:t> </a:t>
            </a:r>
            <a:r>
              <a:rPr lang="en-GB" sz="2800" i="1" kern="0" dirty="0" smtClean="0">
                <a:solidFill>
                  <a:srgbClr val="E3D88B"/>
                </a:solidFill>
              </a:rPr>
              <a:t>managing core risk</a:t>
            </a:r>
          </a:p>
        </p:txBody>
      </p:sp>
      <p:sp>
        <p:nvSpPr>
          <p:cNvPr id="8" name="Text Placeholder 7"/>
          <p:cNvSpPr txBox="1">
            <a:spLocks/>
          </p:cNvSpPr>
          <p:nvPr/>
        </p:nvSpPr>
        <p:spPr>
          <a:xfrm>
            <a:off x="238125" y="238125"/>
            <a:ext cx="8667750" cy="800219"/>
          </a:xfrm>
          <a:prstGeom prst="rect">
            <a:avLst/>
          </a:prstGeom>
        </p:spPr>
        <p:txBody>
          <a:bodyPr/>
          <a:lstStyle>
            <a:lvl1pPr marL="0" eaLnBrk="1" hangingPunct="1">
              <a:defRPr sz="240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GB" sz="3600" kern="0" dirty="0" smtClean="0">
                <a:solidFill>
                  <a:schemeClr val="tx2"/>
                </a:solidFill>
              </a:rPr>
              <a:t>The basic tenets for EOSC ecosystem security</a:t>
            </a:r>
            <a:endParaRPr lang="en-GB" sz="3600" kern="0" dirty="0">
              <a:solidFill>
                <a:schemeClr val="tx2"/>
              </a:solidFill>
            </a:endParaRPr>
          </a:p>
        </p:txBody>
      </p:sp>
      <p:sp>
        <p:nvSpPr>
          <p:cNvPr id="9" name="TextBox 8"/>
          <p:cNvSpPr txBox="1"/>
          <p:nvPr/>
        </p:nvSpPr>
        <p:spPr>
          <a:xfrm>
            <a:off x="5112732" y="4536987"/>
            <a:ext cx="276357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kumimoji="0" lang="en-GB" sz="800" b="0" i="0" u="none" strike="noStrike" cap="none" spc="0" normalizeH="0" dirty="0" smtClean="0">
                <a:ln>
                  <a:noFill/>
                </a:ln>
                <a:solidFill>
                  <a:srgbClr val="847820"/>
                </a:solidFill>
                <a:effectLst/>
                <a:uFillTx/>
                <a:sym typeface="Arial"/>
              </a:rPr>
              <a:t>Photo </a:t>
            </a:r>
            <a:r>
              <a:rPr kumimoji="0" lang="en-GB" sz="800" b="0" i="0" u="none" strike="noStrike" cap="none" spc="0" normalizeH="0" dirty="0" err="1" smtClean="0">
                <a:ln>
                  <a:noFill/>
                </a:ln>
                <a:solidFill>
                  <a:srgbClr val="847820"/>
                </a:solidFill>
                <a:effectLst/>
                <a:uFillTx/>
                <a:sym typeface="Arial"/>
              </a:rPr>
              <a:t>Hippokrates</a:t>
            </a:r>
            <a:r>
              <a:rPr kumimoji="0" lang="en-GB" sz="800" b="0" i="0" u="none" strike="noStrike" cap="none" spc="0" normalizeH="0" dirty="0" smtClean="0">
                <a:ln>
                  <a:noFill/>
                </a:ln>
                <a:solidFill>
                  <a:srgbClr val="847820"/>
                </a:solidFill>
                <a:effectLst/>
                <a:uFillTx/>
                <a:sym typeface="Arial"/>
              </a:rPr>
              <a:t> tomb</a:t>
            </a:r>
            <a:r>
              <a:rPr lang="en-GB" sz="800" cap="none" dirty="0" smtClean="0">
                <a:solidFill>
                  <a:srgbClr val="847820"/>
                </a:solidFill>
              </a:rPr>
              <a:t>: </a:t>
            </a:r>
            <a:r>
              <a:rPr lang="en-GB" sz="800" cap="none" dirty="0" err="1">
                <a:solidFill>
                  <a:srgbClr val="847820"/>
                </a:solidFill>
              </a:rPr>
              <a:t>Melania</a:t>
            </a:r>
            <a:r>
              <a:rPr lang="en-GB" sz="800" cap="none" dirty="0">
                <a:solidFill>
                  <a:srgbClr val="847820"/>
                </a:solidFill>
              </a:rPr>
              <a:t> </a:t>
            </a:r>
            <a:r>
              <a:rPr lang="en-GB" sz="800" cap="none" dirty="0" err="1" smtClean="0">
                <a:solidFill>
                  <a:srgbClr val="847820"/>
                </a:solidFill>
              </a:rPr>
              <a:t>Stubos</a:t>
            </a:r>
            <a:r>
              <a:rPr lang="en-GB" sz="800" cap="none" dirty="0" smtClean="0">
                <a:solidFill>
                  <a:srgbClr val="847820"/>
                </a:solidFill>
              </a:rPr>
              <a:t>, CC-BY-SA-3.0</a:t>
            </a:r>
            <a:br>
              <a:rPr lang="en-GB" sz="800" cap="none" dirty="0" smtClean="0">
                <a:solidFill>
                  <a:srgbClr val="847820"/>
                </a:solidFill>
              </a:rPr>
            </a:br>
            <a:r>
              <a:rPr lang="en-GB" sz="800" cap="none" dirty="0" smtClean="0">
                <a:solidFill>
                  <a:srgbClr val="847820"/>
                </a:solidFill>
              </a:rPr>
              <a:t>http</a:t>
            </a:r>
            <a:r>
              <a:rPr lang="en-GB" sz="800" cap="none" dirty="0">
                <a:solidFill>
                  <a:srgbClr val="847820"/>
                </a:solidFill>
              </a:rPr>
              <a:t>://himetop.wikidot.com/hippocrates-funeral-monument</a:t>
            </a:r>
            <a:endParaRPr kumimoji="0" lang="en-GB" sz="800" b="0" i="0" u="none" strike="noStrike" cap="none" spc="0" normalizeH="0" dirty="0" smtClean="0">
              <a:ln>
                <a:noFill/>
              </a:ln>
              <a:solidFill>
                <a:srgbClr val="847820"/>
              </a:solidFill>
              <a:effectLst/>
              <a:uFillTx/>
              <a:sym typeface="Arial"/>
            </a:endParaRPr>
          </a:p>
        </p:txBody>
      </p:sp>
      <p:sp>
        <p:nvSpPr>
          <p:cNvPr id="10" name="Text Placeholder 6"/>
          <p:cNvSpPr txBox="1">
            <a:spLocks/>
          </p:cNvSpPr>
          <p:nvPr/>
        </p:nvSpPr>
        <p:spPr>
          <a:xfrm>
            <a:off x="5781675" y="1308349"/>
            <a:ext cx="6248399" cy="2724425"/>
          </a:xfrm>
          <a:prstGeom prst="rect">
            <a:avLst/>
          </a:prstGeom>
          <a:solidFill>
            <a:srgbClr val="000000">
              <a:alpha val="60000"/>
            </a:srgbClr>
          </a:solidFill>
          <a:ln w="12700">
            <a:solidFill>
              <a:srgbClr val="E3D88B"/>
            </a:solidFill>
            <a:miter lim="400000"/>
          </a:ln>
          <a:extLst>
            <a:ext uri="{C572A759-6A51-4108-AA02-DFA0A04FC94B}">
              <ma14:wrappingTextBoxFlag xmlns:ma14="http://schemas.microsoft.com/office/mac/drawingml/2011/main" xmlns="" val="1"/>
            </a:ext>
          </a:extLst>
        </p:spPr>
        <p:txBody>
          <a:bodyPr lIns="91440" tIns="91440" rIns="91440" bIns="91440"/>
          <a:lstStyle>
            <a:lvl1pPr marL="0" marR="0" indent="0" algn="l" defTabSz="309563" rtl="0"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75"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88"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r>
              <a:rPr lang="en-GB" sz="2400" b="1" dirty="0" smtClean="0">
                <a:solidFill>
                  <a:srgbClr val="E3D88B"/>
                </a:solidFill>
              </a:rPr>
              <a:t>A service provider should</a:t>
            </a:r>
          </a:p>
          <a:p>
            <a:pPr marL="342900" indent="-342900">
              <a:buFont typeface="Arial" panose="020B0604020202020204" pitchFamily="34" charset="0"/>
              <a:buChar char="•"/>
            </a:pPr>
            <a:r>
              <a:rPr lang="en-GB" sz="2400" b="1" dirty="0" smtClean="0">
                <a:solidFill>
                  <a:srgbClr val="E3D88B"/>
                </a:solidFill>
              </a:rPr>
              <a:t>do no harm</a:t>
            </a:r>
            <a:r>
              <a:rPr lang="en-GB" sz="2400" dirty="0" smtClean="0">
                <a:solidFill>
                  <a:srgbClr val="E3D88B"/>
                </a:solidFill>
              </a:rPr>
              <a:t> to interests &amp; assets of users</a:t>
            </a:r>
          </a:p>
          <a:p>
            <a:pPr marL="342900" indent="-342900">
              <a:buFont typeface="Arial" panose="020B0604020202020204" pitchFamily="34" charset="0"/>
              <a:buChar char="•"/>
            </a:pPr>
            <a:r>
              <a:rPr lang="en-GB" sz="2400" b="1" dirty="0" smtClean="0">
                <a:solidFill>
                  <a:srgbClr val="E3D88B"/>
                </a:solidFill>
              </a:rPr>
              <a:t>not expose </a:t>
            </a:r>
            <a:r>
              <a:rPr lang="en-GB" sz="2400" b="1" i="1" dirty="0" smtClean="0">
                <a:solidFill>
                  <a:srgbClr val="E3D88B"/>
                </a:solidFill>
              </a:rPr>
              <a:t>other </a:t>
            </a:r>
            <a:r>
              <a:rPr lang="en-GB" sz="2400" dirty="0" smtClean="0">
                <a:solidFill>
                  <a:srgbClr val="E3D88B"/>
                </a:solidFill>
              </a:rPr>
              <a:t>service providers </a:t>
            </a:r>
            <a:br>
              <a:rPr lang="en-GB" sz="2400" dirty="0" smtClean="0">
                <a:solidFill>
                  <a:srgbClr val="E3D88B"/>
                </a:solidFill>
              </a:rPr>
            </a:br>
            <a:r>
              <a:rPr lang="en-GB" sz="2400" dirty="0" smtClean="0">
                <a:solidFill>
                  <a:srgbClr val="E3D88B"/>
                </a:solidFill>
              </a:rPr>
              <a:t>in the EOSC ecosystem to enlarged risk </a:t>
            </a:r>
            <a:br>
              <a:rPr lang="en-GB" sz="2400" dirty="0" smtClean="0">
                <a:solidFill>
                  <a:srgbClr val="E3D88B"/>
                </a:solidFill>
              </a:rPr>
            </a:br>
            <a:r>
              <a:rPr lang="en-GB" sz="2400" dirty="0" smtClean="0">
                <a:solidFill>
                  <a:srgbClr val="E3D88B"/>
                </a:solidFill>
              </a:rPr>
              <a:t>as a result of </a:t>
            </a:r>
            <a:r>
              <a:rPr lang="en-GB" sz="2400" i="1" dirty="0" smtClean="0">
                <a:solidFill>
                  <a:srgbClr val="E3D88B"/>
                </a:solidFill>
              </a:rPr>
              <a:t>their </a:t>
            </a:r>
            <a:r>
              <a:rPr lang="en-GB" sz="2400" dirty="0" smtClean="0">
                <a:solidFill>
                  <a:srgbClr val="E3D88B"/>
                </a:solidFill>
              </a:rPr>
              <a:t>participation in EOSC</a:t>
            </a:r>
            <a:endParaRPr lang="en-GB" sz="2400" dirty="0">
              <a:solidFill>
                <a:srgbClr val="E3D88B"/>
              </a:solidFill>
            </a:endParaRPr>
          </a:p>
          <a:p>
            <a:pPr marL="342900" indent="-342900">
              <a:buFont typeface="Arial" panose="020B0604020202020204" pitchFamily="34" charset="0"/>
              <a:buChar char="•"/>
            </a:pPr>
            <a:r>
              <a:rPr lang="en-GB" sz="2400" b="1" dirty="0" smtClean="0">
                <a:solidFill>
                  <a:srgbClr val="E3D88B"/>
                </a:solidFill>
              </a:rPr>
              <a:t>be transparent</a:t>
            </a:r>
            <a:r>
              <a:rPr lang="en-GB" sz="2400" dirty="0" smtClean="0">
                <a:solidFill>
                  <a:srgbClr val="E3D88B"/>
                </a:solidFill>
              </a:rPr>
              <a:t> about its </a:t>
            </a:r>
            <a:r>
              <a:rPr lang="en-GB" sz="2400" dirty="0" err="1" smtClean="0">
                <a:solidFill>
                  <a:srgbClr val="E3D88B"/>
                </a:solidFill>
              </a:rPr>
              <a:t>infosec</a:t>
            </a:r>
            <a:r>
              <a:rPr lang="en-GB" sz="2400" dirty="0" smtClean="0">
                <a:solidFill>
                  <a:srgbClr val="E3D88B"/>
                </a:solidFill>
              </a:rPr>
              <a:t> maturity and risk </a:t>
            </a:r>
            <a:r>
              <a:rPr lang="en-GB" sz="2400" dirty="0">
                <a:solidFill>
                  <a:srgbClr val="E3D88B"/>
                </a:solidFill>
              </a:rPr>
              <a:t>to its customers and suppliers </a:t>
            </a:r>
            <a:endParaRPr lang="en-GB" sz="2400" dirty="0" smtClean="0">
              <a:solidFill>
                <a:srgbClr val="E3D88B"/>
              </a:solidFill>
            </a:endParaRPr>
          </a:p>
        </p:txBody>
      </p:sp>
      <p:sp>
        <p:nvSpPr>
          <p:cNvPr id="11" name="Text Placeholder 6"/>
          <p:cNvSpPr txBox="1">
            <a:spLocks/>
          </p:cNvSpPr>
          <p:nvPr/>
        </p:nvSpPr>
        <p:spPr>
          <a:xfrm>
            <a:off x="533400" y="5294740"/>
            <a:ext cx="11277600" cy="420260"/>
          </a:xfrm>
          <a:prstGeom prst="rect">
            <a:avLst/>
          </a:prstGeom>
          <a:solidFill>
            <a:srgbClr val="000000">
              <a:alpha val="60000"/>
            </a:srgbClr>
          </a:solidFill>
          <a:ln w="12700">
            <a:miter lim="400000"/>
          </a:ln>
          <a:extLst>
            <a:ext uri="{C572A759-6A51-4108-AA02-DFA0A04FC94B}">
              <ma14:wrappingTextBoxFlag xmlns:ma14="http://schemas.microsoft.com/office/mac/drawingml/2011/main" xmlns="" val="1"/>
            </a:ext>
          </a:extLst>
        </p:spPr>
        <p:txBody>
          <a:bodyPr lIns="91440" tIns="0" rIns="91440" bIns="0"/>
          <a:lstStyle>
            <a:lvl1pPr marL="0" marR="0" indent="0" algn="l" defTabSz="309563" rtl="0"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75"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88"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pPr algn="ctr"/>
            <a:r>
              <a:rPr lang="en-GB" sz="2800" dirty="0" smtClean="0">
                <a:solidFill>
                  <a:srgbClr val="E3D88B"/>
                </a:solidFill>
              </a:rPr>
              <a:t>this means </a:t>
            </a:r>
            <a:r>
              <a:rPr lang="en-GB" sz="2800" i="1" dirty="0" smtClean="0">
                <a:solidFill>
                  <a:srgbClr val="E3D88B"/>
                </a:solidFill>
              </a:rPr>
              <a:t>some minimum requirements </a:t>
            </a:r>
            <a:r>
              <a:rPr lang="en-GB" sz="2800" dirty="0" smtClean="0">
                <a:solidFill>
                  <a:srgbClr val="E3D88B"/>
                </a:solidFill>
              </a:rPr>
              <a:t>in the EOSC Core … and Exchange</a:t>
            </a:r>
            <a:endParaRPr lang="en-GB" sz="2800" dirty="0">
              <a:solidFill>
                <a:srgbClr val="E3D88B"/>
              </a:solidFill>
            </a:endParaRPr>
          </a:p>
        </p:txBody>
      </p:sp>
      <p:sp>
        <p:nvSpPr>
          <p:cNvPr id="4" name="Slide Number Placeholder 3"/>
          <p:cNvSpPr>
            <a:spLocks noGrp="1"/>
          </p:cNvSpPr>
          <p:nvPr>
            <p:ph type="sldNum" sz="quarter" idx="12"/>
          </p:nvPr>
        </p:nvSpPr>
        <p:spPr/>
        <p:txBody>
          <a:bodyPr/>
          <a:lstStyle/>
          <a:p>
            <a:fld id="{B6F15528-21DE-4FAA-801E-634DDDAF4B2B}" type="slidenum">
              <a:rPr lang="en-GB" smtClean="0"/>
              <a:t>3</a:t>
            </a:fld>
            <a:endParaRPr lang="en-GB" dirty="0"/>
          </a:p>
        </p:txBody>
      </p:sp>
    </p:spTree>
    <p:extLst>
      <p:ext uri="{BB962C8B-B14F-4D97-AF65-F5344CB8AC3E}">
        <p14:creationId xmlns:p14="http://schemas.microsoft.com/office/powerpoint/2010/main" val="3379356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US" dirty="0" smtClean="0"/>
              <a:t>Baselines</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30</a:t>
            </a:fld>
            <a:endParaRPr lang="en-GB" dirty="0"/>
          </a:p>
        </p:txBody>
      </p:sp>
      <p:pic>
        <p:nvPicPr>
          <p:cNvPr id="6" name="Picture 5"/>
          <p:cNvPicPr>
            <a:picLocks noChangeAspect="1"/>
          </p:cNvPicPr>
          <p:nvPr/>
        </p:nvPicPr>
        <p:blipFill>
          <a:blip r:embed="rId2"/>
          <a:stretch>
            <a:fillRect/>
          </a:stretch>
        </p:blipFill>
        <p:spPr>
          <a:xfrm>
            <a:off x="1145754" y="1371600"/>
            <a:ext cx="9786200" cy="4191000"/>
          </a:xfrm>
          <a:prstGeom prst="rect">
            <a:avLst/>
          </a:prstGeom>
        </p:spPr>
      </p:pic>
    </p:spTree>
    <p:extLst>
      <p:ext uri="{BB962C8B-B14F-4D97-AF65-F5344CB8AC3E}">
        <p14:creationId xmlns:p14="http://schemas.microsoft.com/office/powerpoint/2010/main" val="4288314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31</a:t>
            </a:fld>
            <a:endParaRPr lang="en-GB" dirty="0"/>
          </a:p>
        </p:txBody>
      </p:sp>
      <p:pic>
        <p:nvPicPr>
          <p:cNvPr id="6" name="Picture 5"/>
          <p:cNvPicPr>
            <a:picLocks noChangeAspect="1"/>
          </p:cNvPicPr>
          <p:nvPr/>
        </p:nvPicPr>
        <p:blipFill>
          <a:blip r:embed="rId2"/>
          <a:stretch>
            <a:fillRect/>
          </a:stretch>
        </p:blipFill>
        <p:spPr>
          <a:xfrm>
            <a:off x="304800" y="228600"/>
            <a:ext cx="8497486" cy="3858163"/>
          </a:xfrm>
          <a:prstGeom prst="rect">
            <a:avLst/>
          </a:prstGeom>
        </p:spPr>
      </p:pic>
      <p:pic>
        <p:nvPicPr>
          <p:cNvPr id="7" name="Picture 6"/>
          <p:cNvPicPr>
            <a:picLocks noChangeAspect="1"/>
          </p:cNvPicPr>
          <p:nvPr/>
        </p:nvPicPr>
        <p:blipFill>
          <a:blip r:embed="rId3"/>
          <a:stretch>
            <a:fillRect/>
          </a:stretch>
        </p:blipFill>
        <p:spPr>
          <a:xfrm>
            <a:off x="3352800" y="4134642"/>
            <a:ext cx="8507012" cy="2210108"/>
          </a:xfrm>
          <a:prstGeom prst="rect">
            <a:avLst/>
          </a:prstGeom>
        </p:spPr>
      </p:pic>
    </p:spTree>
    <p:extLst>
      <p:ext uri="{BB962C8B-B14F-4D97-AF65-F5344CB8AC3E}">
        <p14:creationId xmlns:p14="http://schemas.microsoft.com/office/powerpoint/2010/main" val="185885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US" dirty="0" smtClean="0"/>
              <a:t>What we anticipated in D7.5a</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32</a:t>
            </a:fld>
            <a:endParaRPr lang="en-GB" dirty="0"/>
          </a:p>
        </p:txBody>
      </p:sp>
      <p:pic>
        <p:nvPicPr>
          <p:cNvPr id="6" name="Picture 5"/>
          <p:cNvPicPr>
            <a:picLocks noChangeAspect="1"/>
          </p:cNvPicPr>
          <p:nvPr/>
        </p:nvPicPr>
        <p:blipFill>
          <a:blip r:embed="rId2"/>
          <a:stretch>
            <a:fillRect/>
          </a:stretch>
        </p:blipFill>
        <p:spPr>
          <a:xfrm>
            <a:off x="1066800" y="1219199"/>
            <a:ext cx="9982200" cy="5137565"/>
          </a:xfrm>
          <a:prstGeom prst="rect">
            <a:avLst/>
          </a:prstGeom>
        </p:spPr>
      </p:pic>
    </p:spTree>
    <p:extLst>
      <p:ext uri="{BB962C8B-B14F-4D97-AF65-F5344CB8AC3E}">
        <p14:creationId xmlns:p14="http://schemas.microsoft.com/office/powerpoint/2010/main" val="1242361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67000" y="2743200"/>
            <a:ext cx="8434324" cy="551433"/>
          </a:xfrm>
        </p:spPr>
        <p:txBody>
          <a:bodyPr/>
          <a:lstStyle/>
          <a:p>
            <a:pPr algn="r"/>
            <a:r>
              <a:rPr lang="en-GB" b="1" dirty="0" smtClean="0"/>
              <a:t>Discussion time!</a:t>
            </a:r>
            <a:endParaRPr lang="en-GB" b="1" dirty="0"/>
          </a:p>
        </p:txBody>
      </p:sp>
      <p:grpSp>
        <p:nvGrpSpPr>
          <p:cNvPr id="10" name="Group 9"/>
          <p:cNvGrpSpPr/>
          <p:nvPr/>
        </p:nvGrpSpPr>
        <p:grpSpPr>
          <a:xfrm>
            <a:off x="9407105" y="5105400"/>
            <a:ext cx="2289595" cy="506476"/>
            <a:chOff x="9392269" y="4874290"/>
            <a:chExt cx="2770410" cy="506476"/>
          </a:xfrm>
        </p:grpSpPr>
        <p:pic>
          <p:nvPicPr>
            <p:cNvPr id="8" name="bg object 18"/>
            <p:cNvPicPr/>
            <p:nvPr/>
          </p:nvPicPr>
          <p:blipFill>
            <a:blip r:embed="rId2" cstate="print"/>
            <a:stretch>
              <a:fillRect/>
            </a:stretch>
          </p:blipFill>
          <p:spPr>
            <a:xfrm>
              <a:off x="9392269" y="4874290"/>
              <a:ext cx="506476" cy="506476"/>
            </a:xfrm>
            <a:prstGeom prst="rect">
              <a:avLst/>
            </a:prstGeom>
          </p:spPr>
        </p:pic>
        <p:sp>
          <p:nvSpPr>
            <p:cNvPr id="9" name="object 4"/>
            <p:cNvSpPr txBox="1"/>
            <p:nvPr/>
          </p:nvSpPr>
          <p:spPr>
            <a:xfrm>
              <a:off x="10039969" y="5084751"/>
              <a:ext cx="2122710" cy="153888"/>
            </a:xfrm>
            <a:prstGeom prst="rect">
              <a:avLst/>
            </a:prstGeom>
          </p:spPr>
          <p:txBody>
            <a:bodyPr vert="horz" wrap="square" lIns="0" tIns="0" rIns="0" bIns="0" rtlCol="0">
              <a:spAutoFit/>
            </a:bodyPr>
            <a:lstStyle/>
            <a:p>
              <a:pPr marL="12700">
                <a:lnSpc>
                  <a:spcPts val="1230"/>
                </a:lnSpc>
              </a:pPr>
              <a:r>
                <a:rPr sz="2400" spc="-5" dirty="0">
                  <a:solidFill>
                    <a:srgbClr val="0C2AD5"/>
                  </a:solidFill>
                  <a:latin typeface="Corbel"/>
                  <a:cs typeface="Corbel"/>
                </a:rPr>
                <a:t>eoscfuture</a:t>
              </a:r>
              <a:r>
                <a:rPr sz="2400" spc="-5" dirty="0">
                  <a:solidFill>
                    <a:srgbClr val="0C30D8"/>
                  </a:solidFill>
                  <a:latin typeface="Corbel"/>
                  <a:cs typeface="Corbel"/>
                </a:rPr>
                <a:t>.</a:t>
              </a:r>
              <a:r>
                <a:rPr sz="2400" spc="-5" dirty="0">
                  <a:solidFill>
                    <a:srgbClr val="0C2AD5"/>
                  </a:solidFill>
                  <a:latin typeface="Corbel"/>
                  <a:cs typeface="Corbel"/>
                </a:rPr>
                <a:t>eu</a:t>
              </a:r>
              <a:endParaRPr sz="2400" dirty="0">
                <a:latin typeface="Corbel"/>
                <a:cs typeface="Corbel"/>
              </a:endParaRPr>
            </a:p>
          </p:txBody>
        </p:sp>
      </p:grpSp>
      <p:sp>
        <p:nvSpPr>
          <p:cNvPr id="2" name="TextBox 1"/>
          <p:cNvSpPr txBox="1"/>
          <p:nvPr/>
        </p:nvSpPr>
        <p:spPr>
          <a:xfrm>
            <a:off x="0" y="0"/>
            <a:ext cx="6781800" cy="738664"/>
          </a:xfrm>
          <a:prstGeom prst="rect">
            <a:avLst/>
          </a:prstGeom>
          <a:noFill/>
        </p:spPr>
        <p:txBody>
          <a:bodyPr wrap="square" rtlCol="0">
            <a:spAutoFit/>
          </a:bodyPr>
          <a:lstStyle/>
          <a:p>
            <a:r>
              <a:rPr lang="en-GB" sz="1400" dirty="0" smtClean="0">
                <a:solidFill>
                  <a:schemeClr val="bg1">
                    <a:lumMod val="85000"/>
                  </a:schemeClr>
                </a:solidFill>
              </a:rPr>
              <a:t>Thanks to the EOSC Future WP7.5 collaborators: Alf </a:t>
            </a:r>
            <a:r>
              <a:rPr lang="en-GB" sz="1400" dirty="0" err="1" smtClean="0">
                <a:solidFill>
                  <a:schemeClr val="bg1">
                    <a:lumMod val="85000"/>
                  </a:schemeClr>
                </a:solidFill>
              </a:rPr>
              <a:t>Moens</a:t>
            </a:r>
            <a:r>
              <a:rPr lang="en-GB" sz="1400" dirty="0" smtClean="0">
                <a:solidFill>
                  <a:schemeClr val="bg1">
                    <a:lumMod val="85000"/>
                  </a:schemeClr>
                </a:solidFill>
              </a:rPr>
              <a:t>, Daniel </a:t>
            </a:r>
            <a:r>
              <a:rPr lang="en-GB" sz="1400" dirty="0" err="1" smtClean="0">
                <a:solidFill>
                  <a:schemeClr val="bg1">
                    <a:lumMod val="85000"/>
                  </a:schemeClr>
                </a:solidFill>
              </a:rPr>
              <a:t>Kouřil</a:t>
            </a:r>
            <a:r>
              <a:rPr lang="en-GB" sz="1400" dirty="0" smtClean="0">
                <a:solidFill>
                  <a:schemeClr val="bg1">
                    <a:lumMod val="85000"/>
                  </a:schemeClr>
                </a:solidFill>
              </a:rPr>
              <a:t>, Baptise </a:t>
            </a:r>
            <a:r>
              <a:rPr lang="en-GB" sz="1400" dirty="0" err="1" smtClean="0">
                <a:solidFill>
                  <a:schemeClr val="bg1">
                    <a:lumMod val="85000"/>
                  </a:schemeClr>
                </a:solidFill>
              </a:rPr>
              <a:t>Grenier</a:t>
            </a:r>
            <a:r>
              <a:rPr lang="en-GB" sz="1400" dirty="0" smtClean="0">
                <a:solidFill>
                  <a:schemeClr val="bg1">
                    <a:lumMod val="85000"/>
                  </a:schemeClr>
                </a:solidFill>
              </a:rPr>
              <a:t>, David Crooks, David Groep, David Kelsey, Ian Neilson, Linda Cornwall, Matt </a:t>
            </a:r>
            <a:r>
              <a:rPr lang="en-GB" sz="1400" dirty="0" err="1" smtClean="0">
                <a:solidFill>
                  <a:schemeClr val="bg1">
                    <a:lumMod val="85000"/>
                  </a:schemeClr>
                </a:solidFill>
              </a:rPr>
              <a:t>Viljoen</a:t>
            </a:r>
            <a:r>
              <a:rPr lang="en-GB" sz="1400" dirty="0" smtClean="0">
                <a:solidFill>
                  <a:schemeClr val="bg1">
                    <a:lumMod val="85000"/>
                  </a:schemeClr>
                </a:solidFill>
              </a:rPr>
              <a:t>, </a:t>
            </a:r>
            <a:r>
              <a:rPr lang="en-GB" sz="1400" dirty="0">
                <a:solidFill>
                  <a:schemeClr val="bg1">
                    <a:lumMod val="85000"/>
                  </a:schemeClr>
                </a:solidFill>
              </a:rPr>
              <a:t>Pau </a:t>
            </a:r>
            <a:r>
              <a:rPr lang="en-GB" sz="1400" dirty="0" err="1">
                <a:solidFill>
                  <a:schemeClr val="bg1">
                    <a:lumMod val="85000"/>
                  </a:schemeClr>
                </a:solidFill>
              </a:rPr>
              <a:t>Cutrina</a:t>
            </a:r>
            <a:r>
              <a:rPr lang="en-GB" sz="1400" dirty="0">
                <a:solidFill>
                  <a:schemeClr val="bg1">
                    <a:lumMod val="85000"/>
                  </a:schemeClr>
                </a:solidFill>
              </a:rPr>
              <a:t> </a:t>
            </a:r>
            <a:r>
              <a:rPr lang="en-GB" sz="1400" dirty="0" err="1" smtClean="0">
                <a:solidFill>
                  <a:schemeClr val="bg1">
                    <a:lumMod val="85000"/>
                  </a:schemeClr>
                </a:solidFill>
              </a:rPr>
              <a:t>Vilalta</a:t>
            </a:r>
            <a:r>
              <a:rPr lang="en-GB" sz="1400" dirty="0" smtClean="0">
                <a:solidFill>
                  <a:schemeClr val="bg1">
                    <a:lumMod val="85000"/>
                  </a:schemeClr>
                </a:solidFill>
              </a:rPr>
              <a:t>, Ralph </a:t>
            </a:r>
            <a:r>
              <a:rPr lang="en-GB" sz="1400" dirty="0" err="1" smtClean="0">
                <a:solidFill>
                  <a:schemeClr val="bg1">
                    <a:lumMod val="85000"/>
                  </a:schemeClr>
                </a:solidFill>
              </a:rPr>
              <a:t>Niederberger</a:t>
            </a:r>
            <a:r>
              <a:rPr lang="en-GB" sz="1400" dirty="0" smtClean="0">
                <a:solidFill>
                  <a:schemeClr val="bg1">
                    <a:lumMod val="85000"/>
                  </a:schemeClr>
                </a:solidFill>
              </a:rPr>
              <a:t>, </a:t>
            </a:r>
            <a:r>
              <a:rPr lang="en-GB" sz="1400" dirty="0" err="1" smtClean="0">
                <a:solidFill>
                  <a:schemeClr val="bg1">
                    <a:lumMod val="85000"/>
                  </a:schemeClr>
                </a:solidFill>
              </a:rPr>
              <a:t>Romain</a:t>
            </a:r>
            <a:r>
              <a:rPr lang="en-GB" sz="1400" dirty="0" smtClean="0">
                <a:solidFill>
                  <a:schemeClr val="bg1">
                    <a:lumMod val="85000"/>
                  </a:schemeClr>
                </a:solidFill>
              </a:rPr>
              <a:t> </a:t>
            </a:r>
            <a:r>
              <a:rPr lang="en-GB" sz="1400" dirty="0" err="1" smtClean="0">
                <a:solidFill>
                  <a:schemeClr val="bg1">
                    <a:lumMod val="85000"/>
                  </a:schemeClr>
                </a:solidFill>
              </a:rPr>
              <a:t>Wartel</a:t>
            </a:r>
            <a:r>
              <a:rPr lang="en-GB" sz="1400" dirty="0" smtClean="0">
                <a:solidFill>
                  <a:schemeClr val="bg1">
                    <a:lumMod val="85000"/>
                  </a:schemeClr>
                </a:solidFill>
              </a:rPr>
              <a:t>, Sven Gabriel, and </a:t>
            </a:r>
            <a:r>
              <a:rPr lang="en-GB" sz="1400" dirty="0" err="1" smtClean="0">
                <a:solidFill>
                  <a:schemeClr val="bg1">
                    <a:lumMod val="85000"/>
                  </a:schemeClr>
                </a:solidFill>
              </a:rPr>
              <a:t>Urpo</a:t>
            </a:r>
            <a:r>
              <a:rPr lang="en-GB" sz="1400" dirty="0" smtClean="0">
                <a:solidFill>
                  <a:schemeClr val="bg1">
                    <a:lumMod val="85000"/>
                  </a:schemeClr>
                </a:solidFill>
              </a:rPr>
              <a:t> Kaila.</a:t>
            </a:r>
            <a:endParaRPr lang="en-GB" sz="1400" dirty="0">
              <a:solidFill>
                <a:schemeClr val="bg1">
                  <a:lumMod val="85000"/>
                </a:schemeClr>
              </a:solidFill>
            </a:endParaRPr>
          </a:p>
        </p:txBody>
      </p:sp>
    </p:spTree>
    <p:extLst>
      <p:ext uri="{BB962C8B-B14F-4D97-AF65-F5344CB8AC3E}">
        <p14:creationId xmlns:p14="http://schemas.microsoft.com/office/powerpoint/2010/main" val="2956548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smtClean="0"/>
              <a:t>Evolving Security and Trust for attribute sources &amp; proxies</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34</a:t>
            </a:fld>
            <a:endParaRPr lang="en-GB" dirty="0"/>
          </a:p>
        </p:txBody>
      </p:sp>
      <p:sp>
        <p:nvSpPr>
          <p:cNvPr id="6" name="Text Placeholder 5"/>
          <p:cNvSpPr>
            <a:spLocks noGrp="1"/>
          </p:cNvSpPr>
          <p:nvPr>
            <p:ph type="body" sz="quarter" idx="13"/>
          </p:nvPr>
        </p:nvSpPr>
        <p:spPr/>
        <p:txBody>
          <a:bodyPr/>
          <a:lstStyle/>
          <a:p>
            <a:r>
              <a:rPr lang="en-GB" dirty="0" smtClean="0">
                <a:solidFill>
                  <a:srgbClr val="0C30D8"/>
                </a:solidFill>
              </a:rPr>
              <a:t>Beyond the baseline:</a:t>
            </a:r>
            <a:br>
              <a:rPr lang="en-GB" dirty="0" smtClean="0">
                <a:solidFill>
                  <a:srgbClr val="0C30D8"/>
                </a:solidFill>
              </a:rPr>
            </a:br>
            <a:r>
              <a:rPr lang="en-GB" dirty="0" smtClean="0">
                <a:solidFill>
                  <a:srgbClr val="0C30D8"/>
                </a:solidFill>
              </a:rPr>
              <a:t>supporting interoperable trust for the EOSC Federation</a:t>
            </a:r>
          </a:p>
          <a:p>
            <a:endParaRPr lang="en-GB" dirty="0">
              <a:solidFill>
                <a:schemeClr val="tx1"/>
              </a:solidFill>
            </a:endParaRPr>
          </a:p>
        </p:txBody>
      </p:sp>
      <p:sp>
        <p:nvSpPr>
          <p:cNvPr id="11" name="TextBox 10"/>
          <p:cNvSpPr txBox="1"/>
          <p:nvPr/>
        </p:nvSpPr>
        <p:spPr>
          <a:xfrm>
            <a:off x="9448800" y="5587233"/>
            <a:ext cx="2486578" cy="415498"/>
          </a:xfrm>
          <a:prstGeom prst="rect">
            <a:avLst/>
          </a:prstGeom>
          <a:noFill/>
        </p:spPr>
        <p:txBody>
          <a:bodyPr wrap="none" rtlCol="0">
            <a:spAutoFit/>
          </a:bodyPr>
          <a:lstStyle/>
          <a:p>
            <a:pPr algn="r"/>
            <a:r>
              <a:rPr lang="en-GB" sz="1050" dirty="0">
                <a:solidFill>
                  <a:srgbClr val="0C30D8"/>
                </a:solidFill>
              </a:rPr>
              <a:t>Image source: AARC Community </a:t>
            </a:r>
            <a:r>
              <a:rPr lang="en-GB" sz="1050" dirty="0" smtClean="0">
                <a:solidFill>
                  <a:srgbClr val="0C30D8"/>
                </a:solidFill>
              </a:rPr>
              <a:t/>
            </a:r>
            <a:br>
              <a:rPr lang="en-GB" sz="1050" dirty="0" smtClean="0">
                <a:solidFill>
                  <a:srgbClr val="0C30D8"/>
                </a:solidFill>
              </a:rPr>
            </a:br>
            <a:r>
              <a:rPr lang="en-GB" sz="1050" dirty="0" smtClean="0">
                <a:solidFill>
                  <a:srgbClr val="0C30D8"/>
                </a:solidFill>
              </a:rPr>
              <a:t>https</a:t>
            </a:r>
            <a:r>
              <a:rPr lang="en-GB" sz="1050" dirty="0">
                <a:solidFill>
                  <a:srgbClr val="0C30D8"/>
                </a:solidFill>
              </a:rPr>
              <a:t>://aarc-community.org/architecture</a:t>
            </a:r>
            <a:r>
              <a:rPr lang="en-GB" sz="1050" dirty="0" smtClean="0">
                <a:solidFill>
                  <a:srgbClr val="0C30D8"/>
                </a:solidFill>
              </a:rPr>
              <a:t>/</a:t>
            </a:r>
            <a:endParaRPr lang="en-GB" sz="1050" dirty="0">
              <a:solidFill>
                <a:srgbClr val="0C30D8"/>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2848" y="1543636"/>
            <a:ext cx="3479703" cy="3668388"/>
          </a:xfrm>
          <a:prstGeom prst="rect">
            <a:avLst/>
          </a:prstGeom>
          <a:solidFill>
            <a:srgbClr val="FFFFFF"/>
          </a:solidFill>
          <a:effectLst>
            <a:glow rad="101600">
              <a:srgbClr val="0C30D8">
                <a:alpha val="60000"/>
              </a:srgbClr>
            </a:glow>
          </a:effectLst>
        </p:spPr>
      </p:pic>
      <p:grpSp>
        <p:nvGrpSpPr>
          <p:cNvPr id="17" name="Group 16"/>
          <p:cNvGrpSpPr/>
          <p:nvPr/>
        </p:nvGrpSpPr>
        <p:grpSpPr>
          <a:xfrm>
            <a:off x="365797" y="3030850"/>
            <a:ext cx="7754241" cy="3069275"/>
            <a:chOff x="1130300" y="1426525"/>
            <a:chExt cx="10247035" cy="405597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563" y="1426525"/>
              <a:ext cx="5344772" cy="4055970"/>
            </a:xfrm>
            <a:prstGeom prst="rect">
              <a:avLst/>
            </a:prstGeom>
          </p:spPr>
        </p:pic>
        <p:sp>
          <p:nvSpPr>
            <p:cNvPr id="16" name="Rounded Rectangular Callout 15"/>
            <p:cNvSpPr/>
            <p:nvPr/>
          </p:nvSpPr>
          <p:spPr>
            <a:xfrm>
              <a:off x="1130300" y="1905000"/>
              <a:ext cx="3262313" cy="3099020"/>
            </a:xfrm>
            <a:prstGeom prst="wedgeRoundRectCallout">
              <a:avLst>
                <a:gd name="adj1" fmla="val 107617"/>
                <a:gd name="adj2" fmla="val 38339"/>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0C3959"/>
                  </a:solidFill>
                </a:rPr>
                <a:t>Community membership management directories and attribute authorities</a:t>
              </a:r>
            </a:p>
            <a:p>
              <a:pPr marL="285750" indent="-285750">
                <a:buFont typeface="Arial" panose="020B0604020202020204" pitchFamily="34" charset="0"/>
                <a:buChar char="•"/>
              </a:pPr>
              <a:r>
                <a:rPr lang="en-US" sz="1400" dirty="0" smtClean="0">
                  <a:solidFill>
                    <a:srgbClr val="F57A1E"/>
                  </a:solidFill>
                </a:rPr>
                <a:t>integrity of membership</a:t>
              </a:r>
            </a:p>
            <a:p>
              <a:pPr marL="285750" indent="-285750">
                <a:buFont typeface="Arial" panose="020B0604020202020204" pitchFamily="34" charset="0"/>
                <a:buChar char="•"/>
              </a:pPr>
              <a:r>
                <a:rPr lang="en-US" sz="1400" dirty="0" smtClean="0">
                  <a:solidFill>
                    <a:srgbClr val="F57A1E"/>
                  </a:solidFill>
                </a:rPr>
                <a:t>identification, naming and traceability</a:t>
              </a:r>
            </a:p>
            <a:p>
              <a:pPr marL="285750" indent="-285750">
                <a:buFont typeface="Arial" panose="020B0604020202020204" pitchFamily="34" charset="0"/>
                <a:buChar char="•"/>
              </a:pPr>
              <a:r>
                <a:rPr lang="en-US" sz="1400" dirty="0" smtClean="0">
                  <a:solidFill>
                    <a:srgbClr val="F57A1E"/>
                  </a:solidFill>
                </a:rPr>
                <a:t>site and service security</a:t>
              </a:r>
            </a:p>
            <a:p>
              <a:pPr marL="285750" indent="-285750">
                <a:buFont typeface="Arial" panose="020B0604020202020204" pitchFamily="34" charset="0"/>
                <a:buChar char="•"/>
              </a:pPr>
              <a:r>
                <a:rPr lang="en-US" sz="1400" dirty="0" smtClean="0">
                  <a:solidFill>
                    <a:srgbClr val="F57A1E"/>
                  </a:solidFill>
                </a:rPr>
                <a:t>protection on the network</a:t>
              </a:r>
            </a:p>
            <a:p>
              <a:pPr marL="285750" indent="-285750">
                <a:buFont typeface="Arial" panose="020B0604020202020204" pitchFamily="34" charset="0"/>
                <a:buChar char="•"/>
              </a:pPr>
              <a:r>
                <a:rPr lang="en-US" sz="1400" dirty="0" smtClean="0">
                  <a:solidFill>
                    <a:srgbClr val="F57A1E"/>
                  </a:solidFill>
                </a:rPr>
                <a:t>assertion integrity</a:t>
              </a:r>
              <a:endParaRPr lang="en-GB" sz="1400" dirty="0">
                <a:solidFill>
                  <a:srgbClr val="F57A1E"/>
                </a:solidFill>
              </a:endParaRPr>
            </a:p>
          </p:txBody>
        </p:sp>
      </p:grpSp>
    </p:spTree>
    <p:extLst>
      <p:ext uri="{BB962C8B-B14F-4D97-AF65-F5344CB8AC3E}">
        <p14:creationId xmlns:p14="http://schemas.microsoft.com/office/powerpoint/2010/main" val="1598378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smtClean="0"/>
              <a:t>Specific guidance and implementation recommendations</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35</a:t>
            </a:fld>
            <a:endParaRPr lang="en-GB" dirty="0"/>
          </a:p>
        </p:txBody>
      </p:sp>
      <p:sp>
        <p:nvSpPr>
          <p:cNvPr id="6" name="Text Placeholder 5"/>
          <p:cNvSpPr>
            <a:spLocks noGrp="1"/>
          </p:cNvSpPr>
          <p:nvPr>
            <p:ph type="body" sz="quarter" idx="13"/>
          </p:nvPr>
        </p:nvSpPr>
        <p:spPr>
          <a:xfrm>
            <a:off x="1054100" y="1385824"/>
            <a:ext cx="8382000" cy="1700276"/>
          </a:xfrm>
        </p:spPr>
        <p:txBody>
          <a:bodyPr/>
          <a:lstStyle/>
          <a:p>
            <a:r>
              <a:rPr lang="en-GB" dirty="0" smtClean="0"/>
              <a:t>Following the IGTF “Annotated Requirements” model, each statement is accompanied by implementation guidance.</a:t>
            </a:r>
          </a:p>
          <a:p>
            <a:r>
              <a:rPr lang="en-GB" dirty="0" smtClean="0"/>
              <a:t>Technology neutral, i.e. both push and pull* models are in scope</a:t>
            </a:r>
          </a:p>
        </p:txBody>
      </p:sp>
      <p:pic>
        <p:nvPicPr>
          <p:cNvPr id="7" name="Picture 6"/>
          <p:cNvPicPr>
            <a:picLocks noChangeAspect="1"/>
          </p:cNvPicPr>
          <p:nvPr/>
        </p:nvPicPr>
        <p:blipFill>
          <a:blip r:embed="rId2"/>
          <a:stretch>
            <a:fillRect/>
          </a:stretch>
        </p:blipFill>
        <p:spPr>
          <a:xfrm>
            <a:off x="9369871" y="1295718"/>
            <a:ext cx="2537402" cy="3922555"/>
          </a:xfrm>
          <a:prstGeom prst="rect">
            <a:avLst/>
          </a:prstGeom>
          <a:effectLst>
            <a:glow rad="101600">
              <a:srgbClr val="0C30D8">
                <a:alpha val="60000"/>
              </a:srgbClr>
            </a:glow>
          </a:effectLst>
        </p:spPr>
      </p:pic>
      <p:pic>
        <p:nvPicPr>
          <p:cNvPr id="8" name="Picture 7"/>
          <p:cNvPicPr>
            <a:picLocks noChangeAspect="1"/>
          </p:cNvPicPr>
          <p:nvPr/>
        </p:nvPicPr>
        <p:blipFill>
          <a:blip r:embed="rId3"/>
          <a:stretch>
            <a:fillRect/>
          </a:stretch>
        </p:blipFill>
        <p:spPr>
          <a:xfrm>
            <a:off x="1143000" y="2819701"/>
            <a:ext cx="6015611" cy="3408614"/>
          </a:xfrm>
          <a:prstGeom prst="rect">
            <a:avLst/>
          </a:prstGeom>
          <a:ln>
            <a:solidFill>
              <a:srgbClr val="0C30D8"/>
            </a:solidFill>
          </a:ln>
        </p:spPr>
      </p:pic>
      <p:sp>
        <p:nvSpPr>
          <p:cNvPr id="9" name="TextBox 8"/>
          <p:cNvSpPr txBox="1"/>
          <p:nvPr/>
        </p:nvSpPr>
        <p:spPr>
          <a:xfrm>
            <a:off x="8333863" y="5382608"/>
            <a:ext cx="3677673" cy="830997"/>
          </a:xfrm>
          <a:prstGeom prst="rect">
            <a:avLst/>
          </a:prstGeom>
          <a:noFill/>
        </p:spPr>
        <p:txBody>
          <a:bodyPr wrap="none" rtlCol="0">
            <a:spAutoFit/>
          </a:bodyPr>
          <a:lstStyle/>
          <a:p>
            <a:pPr algn="r"/>
            <a:r>
              <a:rPr lang="en-GB" sz="1600" dirty="0" smtClean="0">
                <a:solidFill>
                  <a:srgbClr val="0C30D8"/>
                </a:solidFill>
              </a:rPr>
              <a:t>aarc-community.org/guidelines/aarc-g071</a:t>
            </a:r>
          </a:p>
          <a:p>
            <a:pPr algn="r"/>
            <a:r>
              <a:rPr lang="en-GB" sz="1600" dirty="0">
                <a:solidFill>
                  <a:srgbClr val="0C30D8"/>
                </a:solidFill>
              </a:rPr>
              <a:t>https://</a:t>
            </a:r>
            <a:r>
              <a:rPr lang="en-GB" sz="1600" dirty="0" smtClean="0">
                <a:solidFill>
                  <a:srgbClr val="0C30D8"/>
                </a:solidFill>
              </a:rPr>
              <a:t>doi.org/10.5281/zenodo.5927799</a:t>
            </a:r>
          </a:p>
          <a:p>
            <a:pPr algn="r"/>
            <a:r>
              <a:rPr lang="en-GB" sz="1600" i="1" dirty="0" smtClean="0">
                <a:solidFill>
                  <a:srgbClr val="0C30D8"/>
                </a:solidFill>
              </a:rPr>
              <a:t>* see RFC2904 for the model descriptions</a:t>
            </a:r>
            <a:endParaRPr lang="en-GB" sz="1600" i="1" dirty="0">
              <a:solidFill>
                <a:srgbClr val="0C30D8"/>
              </a:solidFill>
            </a:endParaRPr>
          </a:p>
        </p:txBody>
      </p:sp>
    </p:spTree>
    <p:extLst>
      <p:ext uri="{BB962C8B-B14F-4D97-AF65-F5344CB8AC3E}">
        <p14:creationId xmlns:p14="http://schemas.microsoft.com/office/powerpoint/2010/main" val="1986527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smtClean="0"/>
              <a:t>For incident response</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36</a:t>
            </a:fld>
            <a:endParaRPr lang="en-GB" dirty="0"/>
          </a:p>
        </p:txBody>
      </p:sp>
      <p:pic>
        <p:nvPicPr>
          <p:cNvPr id="7" name="Picture 6"/>
          <p:cNvPicPr>
            <a:picLocks noChangeAspect="1"/>
          </p:cNvPicPr>
          <p:nvPr/>
        </p:nvPicPr>
        <p:blipFill>
          <a:blip r:embed="rId2"/>
          <a:stretch>
            <a:fillRect/>
          </a:stretch>
        </p:blipFill>
        <p:spPr>
          <a:xfrm>
            <a:off x="228600" y="1367043"/>
            <a:ext cx="11241069" cy="5353797"/>
          </a:xfrm>
          <a:prstGeom prst="rect">
            <a:avLst/>
          </a:prstGeom>
          <a:ln>
            <a:solidFill>
              <a:srgbClr val="0C30D8"/>
            </a:solidFill>
          </a:ln>
        </p:spPr>
      </p:pic>
      <p:sp>
        <p:nvSpPr>
          <p:cNvPr id="8" name="Rectangle 7"/>
          <p:cNvSpPr/>
          <p:nvPr/>
        </p:nvSpPr>
        <p:spPr>
          <a:xfrm>
            <a:off x="4979699" y="1143000"/>
            <a:ext cx="6592869" cy="307777"/>
          </a:xfrm>
          <a:prstGeom prst="rect">
            <a:avLst/>
          </a:prstGeom>
        </p:spPr>
        <p:txBody>
          <a:bodyPr wrap="square">
            <a:spAutoFit/>
          </a:bodyPr>
          <a:lstStyle/>
          <a:p>
            <a:pPr algn="r"/>
            <a:r>
              <a:rPr lang="en-GB" sz="1400" dirty="0">
                <a:solidFill>
                  <a:srgbClr val="0C30D8"/>
                </a:solidFill>
              </a:rPr>
              <a:t>https://wiki.eoscfuture.eu/display/EOSCF/D7.5a+Evaluation+of+EOSC+Security+Baseline</a:t>
            </a:r>
          </a:p>
        </p:txBody>
      </p:sp>
    </p:spTree>
    <p:extLst>
      <p:ext uri="{BB962C8B-B14F-4D97-AF65-F5344CB8AC3E}">
        <p14:creationId xmlns:p14="http://schemas.microsoft.com/office/powerpoint/2010/main" val="1379177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820400" cy="1077218"/>
          </a:xfrm>
        </p:spPr>
        <p:txBody>
          <a:bodyPr/>
          <a:lstStyle/>
          <a:p>
            <a:r>
              <a:rPr lang="en-US" dirty="0" smtClean="0"/>
              <a:t>How the security </a:t>
            </a:r>
            <a:r>
              <a:rPr lang="en-US" dirty="0" err="1"/>
              <a:t>c</a:t>
            </a:r>
            <a:r>
              <a:rPr lang="en-US" dirty="0" err="1" smtClean="0"/>
              <a:t>oodination</a:t>
            </a:r>
            <a:r>
              <a:rPr lang="en-US" dirty="0" smtClean="0"/>
              <a:t> team supports a trusted EOSC</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graphicFrame>
        <p:nvGraphicFramePr>
          <p:cNvPr id="6" name="Diagram 5"/>
          <p:cNvGraphicFramePr/>
          <p:nvPr>
            <p:extLst/>
          </p:nvPr>
        </p:nvGraphicFramePr>
        <p:xfrm>
          <a:off x="1143000" y="1447800"/>
          <a:ext cx="10439400" cy="4322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2400" y="5767373"/>
            <a:ext cx="3296896" cy="518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kumimoji="0" lang="en-GB" sz="900" b="0" i="0" u="none" strike="noStrike" cap="none" spc="0" normalizeH="0" dirty="0" smtClean="0">
                <a:ln>
                  <a:noFill/>
                </a:ln>
                <a:solidFill>
                  <a:schemeClr val="tx2"/>
                </a:solidFill>
                <a:effectLst/>
                <a:uFillTx/>
                <a:sym typeface="Arial"/>
              </a:rPr>
              <a:t>WISE SCI: wise-community.org/</a:t>
            </a:r>
            <a:r>
              <a:rPr kumimoji="0" lang="en-GB" sz="900" b="0" i="0" u="none" strike="noStrike" cap="none" spc="0" normalizeH="0" dirty="0" err="1" smtClean="0">
                <a:ln>
                  <a:noFill/>
                </a:ln>
                <a:solidFill>
                  <a:schemeClr val="tx2"/>
                </a:solidFill>
                <a:effectLst/>
                <a:uFillTx/>
                <a:sym typeface="Arial"/>
              </a:rPr>
              <a:t>sci</a:t>
            </a:r>
            <a:r>
              <a:rPr kumimoji="0" lang="en-GB" sz="900" b="0" i="0" u="none" strike="noStrike" cap="none" spc="0" normalizeH="0" dirty="0" smtClean="0">
                <a:ln>
                  <a:noFill/>
                </a:ln>
                <a:solidFill>
                  <a:schemeClr val="tx2"/>
                </a:solidFill>
                <a:effectLst/>
                <a:uFillTx/>
                <a:sym typeface="Arial"/>
              </a:rPr>
              <a:t/>
            </a:r>
            <a:br>
              <a:rPr kumimoji="0" lang="en-GB" sz="900" b="0" i="0" u="none" strike="noStrike" cap="none" spc="0" normalizeH="0" dirty="0" smtClean="0">
                <a:ln>
                  <a:noFill/>
                </a:ln>
                <a:solidFill>
                  <a:schemeClr val="tx2"/>
                </a:solidFill>
                <a:effectLst/>
                <a:uFillTx/>
                <a:sym typeface="Arial"/>
              </a:rPr>
            </a:br>
            <a:r>
              <a:rPr kumimoji="0" lang="en-GB" sz="900" b="0" i="0" u="none" strike="noStrike" cap="none" spc="0" normalizeH="0" dirty="0" err="1" smtClean="0">
                <a:ln>
                  <a:noFill/>
                </a:ln>
                <a:solidFill>
                  <a:schemeClr val="tx2"/>
                </a:solidFill>
                <a:effectLst/>
                <a:uFillTx/>
                <a:sym typeface="Arial"/>
              </a:rPr>
              <a:t>AARC&amp;c</a:t>
            </a:r>
            <a:r>
              <a:rPr kumimoji="0" lang="en-GB" sz="900" b="0" i="0" u="none" strike="noStrike" cap="none" spc="0" normalizeH="0" dirty="0" smtClean="0">
                <a:ln>
                  <a:noFill/>
                </a:ln>
                <a:solidFill>
                  <a:schemeClr val="tx2"/>
                </a:solidFill>
                <a:effectLst/>
                <a:uFillTx/>
                <a:sym typeface="Arial"/>
              </a:rPr>
              <a:t>: aarc-community.org, refeds.org</a:t>
            </a:r>
            <a:r>
              <a:rPr lang="en-GB" sz="900" cap="none" dirty="0">
                <a:solidFill>
                  <a:schemeClr val="tx2"/>
                </a:solidFill>
              </a:rPr>
              <a:t>, </a:t>
            </a:r>
            <a:r>
              <a:rPr lang="en-GB" sz="900" cap="none" dirty="0" smtClean="0">
                <a:solidFill>
                  <a:schemeClr val="tx2"/>
                </a:solidFill>
              </a:rPr>
              <a:t>igtf.net </a:t>
            </a:r>
            <a:br>
              <a:rPr lang="en-GB" sz="900" cap="none" dirty="0" smtClean="0">
                <a:solidFill>
                  <a:schemeClr val="tx2"/>
                </a:solidFill>
              </a:rPr>
            </a:br>
            <a:r>
              <a:rPr lang="en-GB" sz="900" cap="none" dirty="0" smtClean="0">
                <a:solidFill>
                  <a:schemeClr val="tx2"/>
                </a:solidFill>
              </a:rPr>
              <a:t>PDK: aarc-community.org/policies/policy-development-kit</a:t>
            </a:r>
            <a:endParaRPr kumimoji="0" lang="en-GB" sz="900" b="0" i="0" u="none" strike="noStrike" cap="none" spc="0" normalizeH="0" dirty="0" smtClean="0">
              <a:ln>
                <a:noFill/>
              </a:ln>
              <a:solidFill>
                <a:schemeClr val="tx2"/>
              </a:solidFill>
              <a:effectLst/>
              <a:uFillTx/>
              <a:sym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GB" smtClean="0"/>
              <a:t>4</a:t>
            </a:fld>
            <a:endParaRPr lang="en-GB" dirty="0"/>
          </a:p>
        </p:txBody>
      </p:sp>
    </p:spTree>
    <p:extLst>
      <p:ext uri="{BB962C8B-B14F-4D97-AF65-F5344CB8AC3E}">
        <p14:creationId xmlns:p14="http://schemas.microsoft.com/office/powerpoint/2010/main" val="405608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smtClean="0"/>
              <a:t>How the Information Security Process helps</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6" name="Text Placeholder 5"/>
          <p:cNvSpPr>
            <a:spLocks noGrp="1"/>
          </p:cNvSpPr>
          <p:nvPr>
            <p:ph type="body" sz="quarter" idx="13"/>
          </p:nvPr>
        </p:nvSpPr>
        <p:spPr/>
        <p:txBody>
          <a:bodyPr/>
          <a:lstStyle/>
          <a:p>
            <a:r>
              <a:rPr lang="en-GB" b="1" dirty="0" smtClean="0"/>
              <a:t>EOSC ISM differentiates between Core and Exchange</a:t>
            </a:r>
            <a:endParaRPr lang="en-GB" dirty="0" smtClean="0"/>
          </a:p>
          <a:p>
            <a:pPr marL="342900" indent="-342900">
              <a:buFont typeface="Arial" panose="020B0604020202020204" pitchFamily="34" charset="0"/>
              <a:buChar char="•"/>
            </a:pPr>
            <a:r>
              <a:rPr lang="en-GB" b="1" dirty="0" smtClean="0">
                <a:solidFill>
                  <a:srgbClr val="0C30D8"/>
                </a:solidFill>
              </a:rPr>
              <a:t>Core</a:t>
            </a:r>
            <a:r>
              <a:rPr lang="en-GB" dirty="0" smtClean="0">
                <a:solidFill>
                  <a:srgbClr val="0C30D8"/>
                </a:solidFill>
              </a:rPr>
              <a:t>: mandatory adherence (and pro-active support from the security team)</a:t>
            </a:r>
            <a:br>
              <a:rPr lang="en-GB" dirty="0" smtClean="0">
                <a:solidFill>
                  <a:srgbClr val="0C30D8"/>
                </a:solidFill>
              </a:rPr>
            </a:br>
            <a:r>
              <a:rPr lang="en-GB" dirty="0" smtClean="0">
                <a:solidFill>
                  <a:srgbClr val="0C30D8"/>
                </a:solidFill>
              </a:rPr>
              <a:t>since the security of the Core services underpins the whole EOSC ecosystem</a:t>
            </a:r>
          </a:p>
          <a:p>
            <a:pPr marL="342900" indent="-342900">
              <a:buFont typeface="Arial" panose="020B0604020202020204" pitchFamily="34" charset="0"/>
              <a:buChar char="•"/>
            </a:pPr>
            <a:r>
              <a:rPr lang="en-GB" b="1" dirty="0" smtClean="0">
                <a:solidFill>
                  <a:srgbClr val="0C30D8"/>
                </a:solidFill>
              </a:rPr>
              <a:t>Exchange</a:t>
            </a:r>
            <a:r>
              <a:rPr lang="en-GB" dirty="0" smtClean="0">
                <a:solidFill>
                  <a:srgbClr val="0C30D8"/>
                </a:solidFill>
              </a:rPr>
              <a:t>: based on Interoperability Framework (&amp; ‘RFC2119 RECOMMENDED’)</a:t>
            </a:r>
          </a:p>
          <a:p>
            <a:pPr marL="342900" indent="-342900">
              <a:buFont typeface="Arial" panose="020B0604020202020204" pitchFamily="34" charset="0"/>
              <a:buChar char="•"/>
            </a:pPr>
            <a:endParaRPr lang="en-GB" dirty="0"/>
          </a:p>
          <a:p>
            <a:r>
              <a:rPr lang="en-GB" b="1" dirty="0" smtClean="0"/>
              <a:t>Participants are autonomous</a:t>
            </a:r>
            <a:endParaRPr lang="en-GB" dirty="0" smtClean="0"/>
          </a:p>
          <a:p>
            <a:pPr marL="342900" indent="-342900">
              <a:buFont typeface="Arial" panose="020B0604020202020204" pitchFamily="34" charset="0"/>
              <a:buChar char="•"/>
            </a:pPr>
            <a:r>
              <a:rPr lang="en-US" dirty="0">
                <a:solidFill>
                  <a:srgbClr val="0C30D8"/>
                </a:solidFill>
              </a:rPr>
              <a:t>but subscribe to </a:t>
            </a:r>
            <a:r>
              <a:rPr lang="en-US" i="1" dirty="0" smtClean="0">
                <a:solidFill>
                  <a:srgbClr val="0C30D8"/>
                </a:solidFill>
              </a:rPr>
              <a:t>shared </a:t>
            </a:r>
            <a:r>
              <a:rPr lang="en-US" i="1" dirty="0">
                <a:solidFill>
                  <a:srgbClr val="0C30D8"/>
                </a:solidFill>
              </a:rPr>
              <a:t>commitment </a:t>
            </a:r>
            <a:r>
              <a:rPr lang="en-US" dirty="0">
                <a:solidFill>
                  <a:srgbClr val="0C30D8"/>
                </a:solidFill>
              </a:rPr>
              <a:t>of maintaining </a:t>
            </a:r>
            <a:r>
              <a:rPr lang="en-US" dirty="0" smtClean="0">
                <a:solidFill>
                  <a:srgbClr val="0C30D8"/>
                </a:solidFill>
              </a:rPr>
              <a:t>trustworthy &amp; secure EOSC</a:t>
            </a:r>
          </a:p>
          <a:p>
            <a:pPr marL="342900" indent="-342900">
              <a:buFont typeface="Arial" panose="020B0604020202020204" pitchFamily="34" charset="0"/>
              <a:buChar char="•"/>
            </a:pPr>
            <a:endParaRPr lang="en-US" dirty="0">
              <a:solidFill>
                <a:srgbClr val="0C30D8"/>
              </a:solidFill>
            </a:endParaRPr>
          </a:p>
          <a:p>
            <a:r>
              <a:rPr lang="en-US" b="1" dirty="0" smtClean="0">
                <a:solidFill>
                  <a:schemeClr val="tx1"/>
                </a:solidFill>
              </a:rPr>
              <a:t>We need everyone’s help in incident response and ‘drills’ </a:t>
            </a:r>
            <a:r>
              <a:rPr lang="en-US" dirty="0" smtClean="0">
                <a:solidFill>
                  <a:schemeClr val="tx1"/>
                </a:solidFill>
              </a:rPr>
              <a:t>(that also a lot of fun!)</a:t>
            </a:r>
          </a:p>
          <a:p>
            <a:pPr marL="342900" indent="-342900">
              <a:buFont typeface="Arial" panose="020B0604020202020204" pitchFamily="34" charset="0"/>
              <a:buChar char="•"/>
            </a:pPr>
            <a:r>
              <a:rPr lang="en-GB" dirty="0" smtClean="0">
                <a:solidFill>
                  <a:srgbClr val="0C30D8"/>
                </a:solidFill>
              </a:rPr>
              <a:t>for the Core services, expert forensics support is provided for if desired</a:t>
            </a:r>
          </a:p>
          <a:p>
            <a:pPr marL="342900" indent="-342900">
              <a:buFont typeface="Arial" panose="020B0604020202020204" pitchFamily="34" charset="0"/>
              <a:buChar char="•"/>
            </a:pPr>
            <a:r>
              <a:rPr lang="en-GB" dirty="0" smtClean="0">
                <a:solidFill>
                  <a:srgbClr val="0C30D8"/>
                </a:solidFill>
              </a:rPr>
              <a:t>in the Exchange, coordination and liaison are the primary tasks of the CSIRT</a:t>
            </a:r>
            <a:r>
              <a:rPr lang="en-GB" dirty="0">
                <a:solidFill>
                  <a:srgbClr val="0C30D8"/>
                </a:solidFill>
              </a:rPr>
              <a:t/>
            </a:r>
            <a:br>
              <a:rPr lang="en-GB" dirty="0">
                <a:solidFill>
                  <a:srgbClr val="0C30D8"/>
                </a:solidFill>
              </a:rPr>
            </a:br>
            <a:r>
              <a:rPr lang="en-GB" i="1" dirty="0" smtClean="0">
                <a:solidFill>
                  <a:srgbClr val="0C30D8"/>
                </a:solidFill>
              </a:rPr>
              <a:t>but the EOSC CSIRT will of course help where it can!</a:t>
            </a:r>
          </a:p>
        </p:txBody>
      </p:sp>
      <p:sp>
        <p:nvSpPr>
          <p:cNvPr id="4" name="Slide Number Placeholder 3"/>
          <p:cNvSpPr>
            <a:spLocks noGrp="1"/>
          </p:cNvSpPr>
          <p:nvPr>
            <p:ph type="sldNum" sz="quarter" idx="12"/>
          </p:nvPr>
        </p:nvSpPr>
        <p:spPr/>
        <p:txBody>
          <a:bodyPr/>
          <a:lstStyle/>
          <a:p>
            <a:fld id="{B6F15528-21DE-4FAA-801E-634DDDAF4B2B}" type="slidenum">
              <a:rPr lang="en-GB" smtClean="0"/>
              <a:t>5</a:t>
            </a:fld>
            <a:endParaRPr lang="en-GB" dirty="0"/>
          </a:p>
        </p:txBody>
      </p:sp>
    </p:spTree>
    <p:extLst>
      <p:ext uri="{BB962C8B-B14F-4D97-AF65-F5344CB8AC3E}">
        <p14:creationId xmlns:p14="http://schemas.microsoft.com/office/powerpoint/2010/main" val="367427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267" dirty="0"/>
              <a:t>Structuring security for the EOSC</a:t>
            </a:r>
            <a:endParaRPr lang="en-US" sz="4267" dirty="0"/>
          </a:p>
        </p:txBody>
      </p:sp>
      <p:sp>
        <p:nvSpPr>
          <p:cNvPr id="5" name="Text Placeholder 4"/>
          <p:cNvSpPr>
            <a:spLocks noGrp="1"/>
          </p:cNvSpPr>
          <p:nvPr>
            <p:ph type="body" sz="quarter" idx="13"/>
          </p:nvPr>
        </p:nvSpPr>
        <p:spPr/>
        <p:txBody>
          <a:bodyPr>
            <a:normAutofit/>
          </a:bodyPr>
          <a:lstStyle/>
          <a:p>
            <a:pPr marL="292100" indent="-292100">
              <a:spcAft>
                <a:spcPts val="1200"/>
              </a:spcAft>
              <a:buFont typeface="+mj-lt"/>
              <a:buAutoNum type="arabicPeriod"/>
            </a:pPr>
            <a:r>
              <a:rPr lang="en-US" dirty="0" smtClean="0"/>
              <a:t>Information </a:t>
            </a:r>
            <a:r>
              <a:rPr lang="en-US" dirty="0"/>
              <a:t>security </a:t>
            </a:r>
            <a:r>
              <a:rPr lang="en-US" b="1" dirty="0"/>
              <a:t>risk assessment </a:t>
            </a:r>
            <a:r>
              <a:rPr lang="en-US" b="1" dirty="0" smtClean="0"/>
              <a:t>framework</a:t>
            </a:r>
            <a:r>
              <a:rPr lang="en-US" dirty="0" smtClean="0"/>
              <a:t> based on SCI and a maturity model – targeting connected services as well as data, and correlated risks</a:t>
            </a:r>
          </a:p>
          <a:p>
            <a:pPr marL="292100" indent="-292100">
              <a:spcAft>
                <a:spcPts val="1200"/>
              </a:spcAft>
              <a:buFont typeface="+mj-lt"/>
              <a:buAutoNum type="arabicPeriod"/>
            </a:pPr>
            <a:r>
              <a:rPr lang="en-GB" dirty="0" smtClean="0"/>
              <a:t>Coordinate security policies for a </a:t>
            </a:r>
            <a:r>
              <a:rPr lang="en-GB" b="1" dirty="0" smtClean="0"/>
              <a:t>baseline </a:t>
            </a:r>
            <a:r>
              <a:rPr lang="en-GB" dirty="0" smtClean="0"/>
              <a:t>aligned with the Rules of Participation of the EOSC, and the EOSC AAI federation – ensuring transparency for the ‘risk appetite’ of the participants</a:t>
            </a:r>
          </a:p>
          <a:p>
            <a:pPr marL="292100" indent="-292100">
              <a:spcAft>
                <a:spcPts val="1200"/>
              </a:spcAft>
              <a:buFont typeface="+mj-lt"/>
              <a:buAutoNum type="arabicPeriod"/>
            </a:pPr>
            <a:r>
              <a:rPr lang="en-US" dirty="0" smtClean="0"/>
              <a:t>Mechanisms for </a:t>
            </a:r>
            <a:r>
              <a:rPr lang="en-US" b="1" dirty="0" smtClean="0"/>
              <a:t>coordination </a:t>
            </a:r>
            <a:r>
              <a:rPr lang="en-US" dirty="0"/>
              <a:t>and resolution of incidents through Information Security Management (ISM) </a:t>
            </a:r>
            <a:r>
              <a:rPr lang="en-US" b="1" dirty="0" smtClean="0"/>
              <a:t>processes</a:t>
            </a:r>
            <a:r>
              <a:rPr lang="en-US" dirty="0" smtClean="0"/>
              <a:t> – leveraging WISE community and Sirtfi, and enabling the (tested) framework for information sharing</a:t>
            </a:r>
          </a:p>
          <a:p>
            <a:pPr marL="292100" indent="-292100">
              <a:spcAft>
                <a:spcPts val="1200"/>
              </a:spcAft>
              <a:buFont typeface="+mj-lt"/>
              <a:buAutoNum type="arabicPeriod"/>
            </a:pPr>
            <a:r>
              <a:rPr lang="en-US" dirty="0" smtClean="0"/>
              <a:t>Security </a:t>
            </a:r>
            <a:r>
              <a:rPr lang="en-US" b="1" dirty="0"/>
              <a:t>operations and incident response capabilities </a:t>
            </a:r>
            <a:r>
              <a:rPr lang="en-US" dirty="0" smtClean="0"/>
              <a:t>related to or affecting the EOSC Core (in relatively broad sense) - with content </a:t>
            </a:r>
            <a:r>
              <a:rPr lang="en-US" dirty="0"/>
              <a:t>and service providers</a:t>
            </a:r>
            <a:endParaRPr lang="en-US" dirty="0" smtClean="0"/>
          </a:p>
        </p:txBody>
      </p:sp>
      <p:sp>
        <p:nvSpPr>
          <p:cNvPr id="4" name="Footer Placeholder 3"/>
          <p:cNvSpPr>
            <a:spLocks noGrp="1"/>
          </p:cNvSpPr>
          <p:nvPr>
            <p:ph type="ftr" idx="4294967295"/>
          </p:nvPr>
        </p:nvSpPr>
        <p:spPr>
          <a:xfrm>
            <a:off x="8077200" y="6356350"/>
            <a:ext cx="4114800" cy="365125"/>
          </a:xfrm>
        </p:spPr>
        <p:txBody>
          <a:bodyPr>
            <a:normAutofit fontScale="77500" lnSpcReduction="20000"/>
          </a:bodyPr>
          <a:lstStyle/>
          <a:p>
            <a:r>
              <a:rPr lang="en-US" smtClean="0"/>
              <a:t>EOSC Future Security and Trust - the SMS and its audit - January 2023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GB" smtClean="0"/>
              <a:t>6</a:t>
            </a:fld>
            <a:endParaRPr lang="en-GB" dirty="0"/>
          </a:p>
        </p:txBody>
      </p:sp>
    </p:spTree>
    <p:extLst>
      <p:ext uri="{BB962C8B-B14F-4D97-AF65-F5344CB8AC3E}">
        <p14:creationId xmlns:p14="http://schemas.microsoft.com/office/powerpoint/2010/main" val="183827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smtClean="0"/>
              <a:t>Information Assets in the EOSC</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7</a:t>
            </a:fld>
            <a:endParaRPr lang="en-GB" dirty="0"/>
          </a:p>
        </p:txBody>
      </p:sp>
      <p:sp>
        <p:nvSpPr>
          <p:cNvPr id="6" name="Text Placeholder 5"/>
          <p:cNvSpPr>
            <a:spLocks noGrp="1"/>
          </p:cNvSpPr>
          <p:nvPr>
            <p:ph type="body" sz="quarter" idx="13"/>
          </p:nvPr>
        </p:nvSpPr>
        <p:spPr/>
        <p:txBody>
          <a:bodyPr/>
          <a:lstStyle/>
          <a:p>
            <a:r>
              <a:rPr lang="en-GB" sz="2800" b="1" dirty="0" smtClean="0">
                <a:solidFill>
                  <a:srgbClr val="0C30D8"/>
                </a:solidFill>
              </a:rPr>
              <a:t>Subsidiarity</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core service providers are subject to the EOSC Core Agreement, but the operating entities are the primary responsible for their own services</a:t>
            </a:r>
          </a:p>
          <a:p>
            <a:pPr marL="342900" indent="-342900">
              <a:buFont typeface="Arial" panose="020B0604020202020204" pitchFamily="34" charset="0"/>
              <a:buChar char="•"/>
            </a:pPr>
            <a:r>
              <a:rPr lang="en-GB" dirty="0" smtClean="0"/>
              <a:t>exchange service providers bring their own (existing) services, and join based on the EOSC </a:t>
            </a:r>
            <a:r>
              <a:rPr lang="en-GB" i="1" dirty="0" smtClean="0"/>
              <a:t>Rules of Participation, </a:t>
            </a:r>
            <a:r>
              <a:rPr lang="en-GB" dirty="0" smtClean="0"/>
              <a:t>the </a:t>
            </a:r>
            <a:r>
              <a:rPr lang="en-GB" i="1" dirty="0" smtClean="0"/>
              <a:t>On-boarding Agreement, </a:t>
            </a:r>
            <a:r>
              <a:rPr lang="en-GB" dirty="0" smtClean="0"/>
              <a:t>and the </a:t>
            </a:r>
            <a:r>
              <a:rPr lang="en-GB" i="1" dirty="0" smtClean="0"/>
              <a:t>AAI</a:t>
            </a:r>
          </a:p>
          <a:p>
            <a:pPr marL="342900" indent="-342900">
              <a:buFont typeface="Arial" panose="020B0604020202020204" pitchFamily="34" charset="0"/>
              <a:buChar char="•"/>
            </a:pPr>
            <a:endParaRPr lang="en-GB" dirty="0"/>
          </a:p>
          <a:p>
            <a:r>
              <a:rPr lang="en-GB" sz="2800" b="1" dirty="0" smtClean="0">
                <a:solidFill>
                  <a:srgbClr val="0C30D8"/>
                </a:solidFill>
              </a:rPr>
              <a:t>Hence the </a:t>
            </a:r>
            <a:r>
              <a:rPr lang="en-GB" sz="2800" b="1" i="1" dirty="0" smtClean="0">
                <a:solidFill>
                  <a:srgbClr val="0C30D8"/>
                </a:solidFill>
              </a:rPr>
              <a:t>assets</a:t>
            </a:r>
            <a:r>
              <a:rPr lang="en-GB" sz="2800" b="1" dirty="0" smtClean="0">
                <a:solidFill>
                  <a:srgbClr val="0C30D8"/>
                </a:solidFill>
              </a:rPr>
              <a:t> that the EOSC Security sees are </a:t>
            </a:r>
            <a:r>
              <a:rPr lang="en-GB" sz="2800" b="1" i="1" dirty="0" smtClean="0">
                <a:solidFill>
                  <a:srgbClr val="0C30D8"/>
                </a:solidFill>
              </a:rPr>
              <a:t>services</a:t>
            </a:r>
            <a:r>
              <a:rPr lang="en-GB" sz="2800" b="1" dirty="0" smtClean="0">
                <a:solidFill>
                  <a:srgbClr val="0C30D8"/>
                </a:solidFill>
              </a:rPr>
              <a:t>, </a:t>
            </a:r>
            <a:br>
              <a:rPr lang="en-GB" sz="2800" b="1" dirty="0" smtClean="0">
                <a:solidFill>
                  <a:srgbClr val="0C30D8"/>
                </a:solidFill>
              </a:rPr>
            </a:br>
            <a:r>
              <a:rPr lang="en-GB" sz="2800" dirty="0" smtClean="0">
                <a:solidFill>
                  <a:srgbClr val="0C30D8"/>
                </a:solidFill>
              </a:rPr>
              <a:t>including the data and digital objects they manage, but </a:t>
            </a:r>
            <a:br>
              <a:rPr lang="en-GB" sz="2800" dirty="0" smtClean="0">
                <a:solidFill>
                  <a:srgbClr val="0C30D8"/>
                </a:solidFill>
              </a:rPr>
            </a:br>
            <a:r>
              <a:rPr lang="en-GB" sz="2800" dirty="0" smtClean="0">
                <a:solidFill>
                  <a:srgbClr val="0C30D8"/>
                </a:solidFill>
              </a:rPr>
              <a:t>not their hardware, service components, middleware, or people</a:t>
            </a:r>
          </a:p>
          <a:p>
            <a:endParaRPr lang="en-GB" sz="2800" dirty="0" smtClean="0">
              <a:solidFill>
                <a:srgbClr val="0C30D8"/>
              </a:solidFill>
            </a:endParaRPr>
          </a:p>
          <a:p>
            <a:r>
              <a:rPr lang="en-GB" dirty="0" smtClean="0">
                <a:solidFill>
                  <a:schemeClr val="tx1"/>
                </a:solidFill>
              </a:rPr>
              <a:t>this provides the touchstone for the ISM policies, </a:t>
            </a:r>
            <a:r>
              <a:rPr lang="en-US" dirty="0" smtClean="0">
                <a:solidFill>
                  <a:schemeClr val="tx1"/>
                </a:solidFill>
              </a:rPr>
              <a:t>following </a:t>
            </a:r>
            <a:r>
              <a:rPr lang="en-US" dirty="0">
                <a:solidFill>
                  <a:schemeClr val="tx1"/>
                </a:solidFill>
              </a:rPr>
              <a:t>the </a:t>
            </a:r>
            <a:r>
              <a:rPr lang="en-US" i="1" dirty="0">
                <a:solidFill>
                  <a:schemeClr val="tx1"/>
                </a:solidFill>
              </a:rPr>
              <a:t>EOSChub </a:t>
            </a:r>
            <a:r>
              <a:rPr lang="en-US" dirty="0" smtClean="0">
                <a:solidFill>
                  <a:schemeClr val="tx1"/>
                </a:solidFill>
              </a:rPr>
              <a:t>model</a:t>
            </a:r>
            <a:endParaRPr lang="en-GB" sz="2000" dirty="0">
              <a:solidFill>
                <a:schemeClr val="tx1"/>
              </a:solidFill>
            </a:endParaRPr>
          </a:p>
        </p:txBody>
      </p:sp>
    </p:spTree>
    <p:extLst>
      <p:ext uri="{BB962C8B-B14F-4D97-AF65-F5344CB8AC3E}">
        <p14:creationId xmlns:p14="http://schemas.microsoft.com/office/powerpoint/2010/main" val="275637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smtClean="0"/>
              <a:t>Policy – a baselining approach for AUP and Operations</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dirty="0"/>
          </a:p>
        </p:txBody>
      </p:sp>
      <p:pic>
        <p:nvPicPr>
          <p:cNvPr id="7" name="Picture 6"/>
          <p:cNvPicPr>
            <a:picLocks noChangeAspect="1"/>
          </p:cNvPicPr>
          <p:nvPr/>
        </p:nvPicPr>
        <p:blipFill>
          <a:blip r:embed="rId2"/>
          <a:stretch>
            <a:fillRect/>
          </a:stretch>
        </p:blipFill>
        <p:spPr>
          <a:xfrm>
            <a:off x="2133600" y="1371600"/>
            <a:ext cx="3083548" cy="4084490"/>
          </a:xfrm>
          <a:prstGeom prst="rect">
            <a:avLst/>
          </a:prstGeom>
          <a:ln>
            <a:solidFill>
              <a:schemeClr val="tx1"/>
            </a:solidFill>
          </a:ln>
        </p:spPr>
      </p:pic>
      <p:sp>
        <p:nvSpPr>
          <p:cNvPr id="8" name="TextBox 7"/>
          <p:cNvSpPr txBox="1"/>
          <p:nvPr/>
        </p:nvSpPr>
        <p:spPr>
          <a:xfrm>
            <a:off x="1219200" y="5410200"/>
            <a:ext cx="5257799" cy="923330"/>
          </a:xfrm>
          <a:prstGeom prst="rect">
            <a:avLst/>
          </a:prstGeom>
          <a:noFill/>
        </p:spPr>
        <p:txBody>
          <a:bodyPr wrap="square" rtlCol="0">
            <a:spAutoFit/>
          </a:bodyPr>
          <a:lstStyle/>
          <a:p>
            <a:r>
              <a:rPr lang="en-GB" i="1" dirty="0" smtClean="0">
                <a:solidFill>
                  <a:srgbClr val="0C30D8"/>
                </a:solidFill>
              </a:rPr>
              <a:t>Common AUP (based on WISE AUP) – required for core services to ensure consistency, strongly recommended for all services and for community AAI proxies</a:t>
            </a:r>
          </a:p>
        </p:txBody>
      </p:sp>
      <p:sp>
        <p:nvSpPr>
          <p:cNvPr id="9" name="TextBox 8"/>
          <p:cNvSpPr txBox="1"/>
          <p:nvPr/>
        </p:nvSpPr>
        <p:spPr>
          <a:xfrm>
            <a:off x="6629400" y="5432405"/>
            <a:ext cx="5333999" cy="923330"/>
          </a:xfrm>
          <a:prstGeom prst="rect">
            <a:avLst/>
          </a:prstGeom>
          <a:noFill/>
        </p:spPr>
        <p:txBody>
          <a:bodyPr wrap="square" rtlCol="0">
            <a:spAutoFit/>
          </a:bodyPr>
          <a:lstStyle/>
          <a:p>
            <a:r>
              <a:rPr lang="en-GB" i="1" dirty="0" smtClean="0">
                <a:solidFill>
                  <a:srgbClr val="0C30D8"/>
                </a:solidFill>
              </a:rPr>
              <a:t>EOSC Security Operational Baseline</a:t>
            </a:r>
          </a:p>
          <a:p>
            <a:r>
              <a:rPr lang="en-GB" i="1" dirty="0" smtClean="0">
                <a:solidFill>
                  <a:srgbClr val="0C30D8"/>
                </a:solidFill>
              </a:rPr>
              <a:t>a </a:t>
            </a:r>
            <a:r>
              <a:rPr lang="en-GB" b="1" i="1" dirty="0" smtClean="0">
                <a:solidFill>
                  <a:srgbClr val="0C30D8"/>
                </a:solidFill>
              </a:rPr>
              <a:t>mere 12 points</a:t>
            </a:r>
            <a:r>
              <a:rPr lang="en-GB" i="1" dirty="0" smtClean="0">
                <a:solidFill>
                  <a:srgbClr val="0C30D8"/>
                </a:solidFill>
              </a:rPr>
              <a:t> that make you a trustworthy provider organisation towards your peers and the EOSC</a:t>
            </a:r>
            <a:endParaRPr lang="en-GB" i="1" dirty="0">
              <a:solidFill>
                <a:srgbClr val="0C30D8"/>
              </a:solidFill>
            </a:endParaRPr>
          </a:p>
        </p:txBody>
      </p:sp>
      <p:pic>
        <p:nvPicPr>
          <p:cNvPr id="10" name="Picture 9"/>
          <p:cNvPicPr>
            <a:picLocks noChangeAspect="1"/>
          </p:cNvPicPr>
          <p:nvPr/>
        </p:nvPicPr>
        <p:blipFill>
          <a:blip r:embed="rId3"/>
          <a:stretch>
            <a:fillRect/>
          </a:stretch>
        </p:blipFill>
        <p:spPr>
          <a:xfrm>
            <a:off x="7271878" y="1371600"/>
            <a:ext cx="3517819" cy="4038600"/>
          </a:xfrm>
          <a:prstGeom prst="rect">
            <a:avLst/>
          </a:prstGeom>
          <a:ln>
            <a:solidFill>
              <a:schemeClr val="tx1"/>
            </a:solidFill>
          </a:ln>
        </p:spPr>
      </p:pic>
      <p:sp>
        <p:nvSpPr>
          <p:cNvPr id="4" name="TextBox 3"/>
          <p:cNvSpPr txBox="1"/>
          <p:nvPr/>
        </p:nvSpPr>
        <p:spPr>
          <a:xfrm>
            <a:off x="1541773" y="2591725"/>
            <a:ext cx="4267201" cy="646331"/>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Users don’t like to click! So show a common baseline AUP for most services - only once</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GB" smtClean="0"/>
              <a:t>8</a:t>
            </a:fld>
            <a:endParaRPr lang="en-GB" dirty="0"/>
          </a:p>
        </p:txBody>
      </p:sp>
    </p:spTree>
    <p:extLst>
      <p:ext uri="{BB962C8B-B14F-4D97-AF65-F5344CB8AC3E}">
        <p14:creationId xmlns:p14="http://schemas.microsoft.com/office/powerpoint/2010/main" val="390879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7304"/>
            <a:ext cx="10439400" cy="538609"/>
          </a:xfrm>
        </p:spPr>
        <p:txBody>
          <a:bodyPr/>
          <a:lstStyle/>
          <a:p>
            <a:r>
              <a:rPr lang="en-GB" dirty="0" smtClean="0"/>
              <a:t>EOSC Security Operational Baseline</a:t>
            </a:r>
            <a:endParaRPr lang="en-GB" dirty="0"/>
          </a:p>
        </p:txBody>
      </p:sp>
      <p:sp>
        <p:nvSpPr>
          <p:cNvPr id="3" name="Footer Placeholder 2"/>
          <p:cNvSpPr>
            <a:spLocks noGrp="1"/>
          </p:cNvSpPr>
          <p:nvPr>
            <p:ph type="ftr" sz="quarter" idx="10"/>
          </p:nvPr>
        </p:nvSpPr>
        <p:spPr/>
        <p:txBody>
          <a:bodyPr/>
          <a:lstStyle/>
          <a:p>
            <a:r>
              <a:rPr lang="en-US" smtClean="0"/>
              <a:t>EOSC Future Security and Trust - the SMS and its audit - January 2023</a:t>
            </a:r>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9</a:t>
            </a:fld>
            <a:endParaRPr lang="en-GB" dirty="0"/>
          </a:p>
        </p:txBody>
      </p:sp>
      <p:sp>
        <p:nvSpPr>
          <p:cNvPr id="6" name="Text Placeholder 5"/>
          <p:cNvSpPr>
            <a:spLocks noGrp="1"/>
          </p:cNvSpPr>
          <p:nvPr>
            <p:ph type="body" sz="quarter" idx="13"/>
          </p:nvPr>
        </p:nvSpPr>
        <p:spPr/>
        <p:txBody>
          <a:bodyPr/>
          <a:lstStyle/>
          <a:p>
            <a:r>
              <a:rPr lang="en-US" dirty="0">
                <a:solidFill>
                  <a:srgbClr val="0C30D8"/>
                </a:solidFill>
              </a:rPr>
              <a:t>Co-development of EOSC Future &amp; AARC Policy </a:t>
            </a:r>
            <a:r>
              <a:rPr lang="en-US" dirty="0" smtClean="0">
                <a:solidFill>
                  <a:srgbClr val="0C30D8"/>
                </a:solidFill>
              </a:rPr>
              <a:t>Community</a:t>
            </a:r>
            <a:endParaRPr lang="en-US" dirty="0"/>
          </a:p>
          <a:p>
            <a:pPr marL="342900" indent="-342900">
              <a:buFont typeface="Arial" panose="020B0604020202020204" pitchFamily="34" charset="0"/>
              <a:buChar char="•"/>
            </a:pPr>
            <a:r>
              <a:rPr lang="en-US" dirty="0"/>
              <a:t>version based on UK-IRIS evolution of the AARC PDK</a:t>
            </a:r>
          </a:p>
          <a:p>
            <a:pPr marL="342900" indent="-342900">
              <a:buFont typeface="Arial" panose="020B0604020202020204" pitchFamily="34" charset="0"/>
              <a:buChar char="•"/>
            </a:pPr>
            <a:r>
              <a:rPr lang="en-US" dirty="0"/>
              <a:t>specifically geared towards the looser EOSC ecosystem</a:t>
            </a:r>
          </a:p>
          <a:p>
            <a:pPr marL="342900" indent="-342900">
              <a:buFont typeface="Arial" panose="020B0604020202020204" pitchFamily="34" charset="0"/>
              <a:buChar char="•"/>
            </a:pPr>
            <a:r>
              <a:rPr lang="en-US" dirty="0"/>
              <a:t>mindful of urgent need for collective coherent response</a:t>
            </a:r>
          </a:p>
          <a:p>
            <a:endParaRPr lang="en-US" sz="1200" dirty="0"/>
          </a:p>
          <a:p>
            <a:r>
              <a:rPr lang="en-US" dirty="0" smtClean="0">
                <a:solidFill>
                  <a:srgbClr val="0C30D8"/>
                </a:solidFill>
              </a:rPr>
              <a:t>EOSC consultation together with AEGIS, AARC, and GEANT </a:t>
            </a:r>
            <a:r>
              <a:rPr lang="en-US" dirty="0" err="1" smtClean="0">
                <a:solidFill>
                  <a:srgbClr val="0C30D8"/>
                </a:solidFill>
              </a:rPr>
              <a:t>EnCo</a:t>
            </a:r>
            <a:endParaRPr lang="en-US" dirty="0" smtClean="0">
              <a:solidFill>
                <a:srgbClr val="0C30D8"/>
              </a:solidFill>
            </a:endParaRPr>
          </a:p>
          <a:p>
            <a:pPr marL="342900" indent="-342900">
              <a:buFont typeface="Arial" panose="020B0604020202020204" pitchFamily="34" charset="0"/>
              <a:buChar char="•"/>
            </a:pPr>
            <a:r>
              <a:rPr lang="en-US" dirty="0" smtClean="0"/>
              <a:t>complemented </a:t>
            </a:r>
            <a:r>
              <a:rPr lang="en-US" dirty="0"/>
              <a:t>by an ‘FAQ’ with guidance and </a:t>
            </a:r>
            <a:r>
              <a:rPr lang="en-US" dirty="0" smtClean="0"/>
              <a:t>references, but </a:t>
            </a:r>
            <a:br>
              <a:rPr lang="en-US" dirty="0" smtClean="0"/>
            </a:br>
            <a:r>
              <a:rPr lang="en-US" dirty="0" smtClean="0"/>
              <a:t>no new standards: ‘there </a:t>
            </a:r>
            <a:r>
              <a:rPr lang="en-US" dirty="0"/>
              <a:t>is enough good stuff out </a:t>
            </a:r>
            <a:r>
              <a:rPr lang="en-US" dirty="0" smtClean="0"/>
              <a:t>there’</a:t>
            </a:r>
          </a:p>
          <a:p>
            <a:pPr marL="342900" indent="-342900">
              <a:buFont typeface="Arial" panose="020B0604020202020204" pitchFamily="34" charset="0"/>
              <a:buChar char="•"/>
            </a:pPr>
            <a:r>
              <a:rPr lang="en-US" dirty="0" smtClean="0"/>
              <a:t>leverages </a:t>
            </a:r>
            <a:r>
              <a:rPr lang="en-US" dirty="0"/>
              <a:t>Sirtfi </a:t>
            </a:r>
            <a:r>
              <a:rPr lang="en-US" dirty="0" smtClean="0"/>
              <a:t>framework</a:t>
            </a:r>
          </a:p>
          <a:p>
            <a:pPr marL="342900" indent="-342900">
              <a:buFont typeface="Arial" panose="020B0604020202020204" pitchFamily="34" charset="0"/>
              <a:buChar char="•"/>
            </a:pPr>
            <a:r>
              <a:rPr lang="en-US" dirty="0" smtClean="0"/>
              <a:t>part of the EOSC SMS, endorsed by TCB, in Core Participation Agreement</a:t>
            </a:r>
          </a:p>
          <a:p>
            <a:pPr marL="342900" indent="-342900">
              <a:buFont typeface="Arial" panose="020B0604020202020204" pitchFamily="34" charset="0"/>
              <a:buChar char="•"/>
            </a:pPr>
            <a:r>
              <a:rPr lang="en-US" dirty="0" smtClean="0"/>
              <a:t>submitted as part of the EOSC I/F</a:t>
            </a:r>
          </a:p>
          <a:p>
            <a:pPr marL="342900" indent="-342900">
              <a:buFont typeface="Arial" panose="020B0604020202020204" pitchFamily="34" charset="0"/>
              <a:buChar char="•"/>
            </a:pPr>
            <a:endParaRPr lang="en-US" sz="1200" dirty="0"/>
          </a:p>
          <a:p>
            <a:r>
              <a:rPr lang="en-GB" dirty="0" smtClean="0">
                <a:solidFill>
                  <a:srgbClr val="0C30D8"/>
                </a:solidFill>
              </a:rPr>
              <a:t>Joint input to the new WISE AARC Service Operational Policy work in SCI?</a:t>
            </a:r>
            <a:endParaRPr lang="en-US" dirty="0">
              <a:solidFill>
                <a:srgbClr val="0C30D8"/>
              </a:solidFill>
            </a:endParaRPr>
          </a:p>
        </p:txBody>
      </p:sp>
      <p:pic>
        <p:nvPicPr>
          <p:cNvPr id="7" name="Picture 6"/>
          <p:cNvPicPr>
            <a:picLocks noChangeAspect="1"/>
          </p:cNvPicPr>
          <p:nvPr/>
        </p:nvPicPr>
        <p:blipFill>
          <a:blip r:embed="rId2"/>
          <a:stretch>
            <a:fillRect/>
          </a:stretch>
        </p:blipFill>
        <p:spPr>
          <a:xfrm>
            <a:off x="10845771" y="5419429"/>
            <a:ext cx="736629" cy="57497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6830" y="457200"/>
            <a:ext cx="1065570" cy="967029"/>
          </a:xfrm>
          <a:prstGeom prst="rect">
            <a:avLst/>
          </a:prstGeom>
        </p:spPr>
      </p:pic>
    </p:spTree>
    <p:extLst>
      <p:ext uri="{BB962C8B-B14F-4D97-AF65-F5344CB8AC3E}">
        <p14:creationId xmlns:p14="http://schemas.microsoft.com/office/powerpoint/2010/main" val="1582565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OSC-Future-template-v2.potx" id="{37070556-405E-4CF4-9595-8743A671275F}" vid="{C8B35396-FD0D-4B56-A741-67765FDAE7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9609</TotalTime>
  <Words>2772</Words>
  <Application>Microsoft Office PowerPoint</Application>
  <PresentationFormat>Widescreen</PresentationFormat>
  <Paragraphs>322</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Corbel</vt:lpstr>
      <vt:lpstr>Times New Roman</vt:lpstr>
      <vt:lpstr>Office Theme</vt:lpstr>
      <vt:lpstr>Information Security Management in the EOSC Future SMS evolution</vt:lpstr>
      <vt:lpstr>Goal of Information Security Management (ISM)</vt:lpstr>
      <vt:lpstr>PowerPoint Presentation</vt:lpstr>
      <vt:lpstr>How the security coodination team supports a trusted EOSC</vt:lpstr>
      <vt:lpstr>How the Information Security Process helps</vt:lpstr>
      <vt:lpstr>Structuring security for the EOSC</vt:lpstr>
      <vt:lpstr>Information Assets in the EOSC</vt:lpstr>
      <vt:lpstr>Policy – a baselining approach for AUP and Operations</vt:lpstr>
      <vt:lpstr>EOSC Security Operational Baseline</vt:lpstr>
      <vt:lpstr>EOSCSMS – EOSC Security Operational Baseline &amp; FAQ</vt:lpstr>
      <vt:lpstr>FitSM SMS ISM Audit</vt:lpstr>
      <vt:lpstr>FitSM ISM - identified roles</vt:lpstr>
      <vt:lpstr>FitSM ISM Requirements</vt:lpstr>
      <vt:lpstr>ISM SMS structure</vt:lpstr>
      <vt:lpstr>ISM Procedures – at various stages of maturity</vt:lpstr>
      <vt:lpstr>Procedures for incident response</vt:lpstr>
      <vt:lpstr>Communications challenges (~ 2x per year)</vt:lpstr>
      <vt:lpstr>KPIs</vt:lpstr>
      <vt:lpstr>Maturity &amp; actions – now @level 2: partially complete</vt:lpstr>
      <vt:lpstr>Known action items</vt:lpstr>
      <vt:lpstr>Audit process itself</vt:lpstr>
      <vt:lpstr>Audit findings</vt:lpstr>
      <vt:lpstr>Risk Assessment Methodology</vt:lpstr>
      <vt:lpstr>Security Frameworks</vt:lpstr>
      <vt:lpstr>Risk Management Framework</vt:lpstr>
      <vt:lpstr>Planning the rest of EOSCF</vt:lpstr>
      <vt:lpstr>PowerPoint Presentation</vt:lpstr>
      <vt:lpstr>Risk …</vt:lpstr>
      <vt:lpstr>Processes and exercises</vt:lpstr>
      <vt:lpstr>Baselines</vt:lpstr>
      <vt:lpstr>PowerPoint Presentation</vt:lpstr>
      <vt:lpstr>What we anticipated in D7.5a</vt:lpstr>
      <vt:lpstr>Discussion time!</vt:lpstr>
      <vt:lpstr>Evolving Security and Trust for attribute sources &amp; proxies</vt:lpstr>
      <vt:lpstr>Specific guidance and implementation recommendations</vt:lpstr>
      <vt:lpstr>For incident response</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in the Future of the European Open Science Cloud</dc:title>
  <dc:creator>davidg</dc:creator>
  <cp:lastModifiedBy>davidg</cp:lastModifiedBy>
  <cp:revision>154</cp:revision>
  <dcterms:created xsi:type="dcterms:W3CDTF">2022-04-15T07:37:59Z</dcterms:created>
  <dcterms:modified xsi:type="dcterms:W3CDTF">2023-01-17T12:32:20Z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2021-11-29T00:00:00Z</vt:filetime>
  </property>
  <property fmtid="{D5CDD505-2E9C-101B-9397-08002B2CF9AE}" pid="3" name="LastSaved">
    <vt:filetime>2022-04-15T00:00:00Z</vt:filetime>
  </property>
</Properties>
</file>