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7" r:id="rId3"/>
    <p:sldId id="288" r:id="rId4"/>
    <p:sldId id="287" r:id="rId5"/>
    <p:sldId id="289" r:id="rId6"/>
    <p:sldId id="278" r:id="rId7"/>
    <p:sldId id="281" r:id="rId8"/>
    <p:sldId id="286" r:id="rId9"/>
    <p:sldId id="291" r:id="rId10"/>
    <p:sldId id="269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0D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 autoAdjust="0"/>
    <p:restoredTop sz="94660"/>
  </p:normalViewPr>
  <p:slideViewPr>
    <p:cSldViewPr>
      <p:cViewPr varScale="1">
        <p:scale>
          <a:sx n="96" d="100"/>
          <a:sy n="96" d="100"/>
        </p:scale>
        <p:origin x="84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2"/>
    </p:cViewPr>
  </p:sorterViewPr>
  <p:notesViewPr>
    <p:cSldViewPr>
      <p:cViewPr varScale="1">
        <p:scale>
          <a:sx n="75" d="100"/>
          <a:sy n="75" d="100"/>
        </p:scale>
        <p:origin x="13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FAF37-D544-4FCB-8129-D9EA5A15EB00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D82229-D0B0-406A-903F-818FCE3D6397}">
      <dgm:prSet phldrT="[Text]" custT="1"/>
      <dgm:spPr/>
      <dgm:t>
        <a:bodyPr rIns="73152"/>
        <a:lstStyle/>
        <a:p>
          <a:r>
            <a:rPr lang="en-GB" sz="1800" b="1" dirty="0" smtClean="0"/>
            <a:t>Risk-centric self-assessment framework</a:t>
          </a:r>
          <a:endParaRPr lang="en-US" sz="1800" b="1" dirty="0"/>
        </a:p>
      </dgm:t>
    </dgm:pt>
    <dgm:pt modelId="{F6D0E113-705E-4F25-ABFF-91C01802ED21}" type="parTrans" cxnId="{24BE1E78-3701-4FFC-B570-EF9F659F8AF3}">
      <dgm:prSet/>
      <dgm:spPr/>
      <dgm:t>
        <a:bodyPr/>
        <a:lstStyle/>
        <a:p>
          <a:endParaRPr lang="en-US" sz="5400"/>
        </a:p>
      </dgm:t>
    </dgm:pt>
    <dgm:pt modelId="{842EA3A8-8BE7-4D70-BBB9-35E15E863F4F}" type="sibTrans" cxnId="{24BE1E78-3701-4FFC-B570-EF9F659F8AF3}">
      <dgm:prSet custT="1"/>
      <dgm:spPr/>
      <dgm:t>
        <a:bodyPr/>
        <a:lstStyle/>
        <a:p>
          <a:endParaRPr lang="en-US" sz="5400"/>
        </a:p>
      </dgm:t>
    </dgm:pt>
    <dgm:pt modelId="{4A531DA9-D476-4770-AE1D-6E4A98365F38}">
      <dgm:prSet custT="1"/>
      <dgm:spPr/>
      <dgm:t>
        <a:bodyPr rIns="73152"/>
        <a:lstStyle/>
        <a:p>
          <a:r>
            <a:rPr lang="en-GB" sz="1800" b="1" dirty="0" smtClean="0"/>
            <a:t>Baselining security policies &amp; common assurance</a:t>
          </a:r>
        </a:p>
      </dgm:t>
    </dgm:pt>
    <dgm:pt modelId="{D7D357E5-8010-4489-88A1-14B11F2ADBAD}" type="parTrans" cxnId="{B70883C7-A4E9-4ADE-A5F7-2C414C61D051}">
      <dgm:prSet/>
      <dgm:spPr/>
      <dgm:t>
        <a:bodyPr/>
        <a:lstStyle/>
        <a:p>
          <a:endParaRPr lang="en-US" sz="5400"/>
        </a:p>
      </dgm:t>
    </dgm:pt>
    <dgm:pt modelId="{1A91332C-DEF5-4FCA-9EA9-01FED67C60F5}" type="sibTrans" cxnId="{B70883C7-A4E9-4ADE-A5F7-2C414C61D051}">
      <dgm:prSet custT="1"/>
      <dgm:spPr/>
      <dgm:t>
        <a:bodyPr/>
        <a:lstStyle/>
        <a:p>
          <a:endParaRPr lang="en-US" sz="5400"/>
        </a:p>
      </dgm:t>
    </dgm:pt>
    <dgm:pt modelId="{675C400A-4B17-42C3-8B96-C7A462EAE53C}">
      <dgm:prSet custT="1"/>
      <dgm:spPr/>
      <dgm:t>
        <a:bodyPr rIns="73152"/>
        <a:lstStyle/>
        <a:p>
          <a:r>
            <a:rPr lang="en-GB" sz="1800" b="1" dirty="0" smtClean="0"/>
            <a:t>An incident coordination hub and a trust posture</a:t>
          </a:r>
          <a:endParaRPr lang="en-GB" sz="1800" b="1" dirty="0"/>
        </a:p>
      </dgm:t>
    </dgm:pt>
    <dgm:pt modelId="{80BEF758-4D46-4F83-A469-8A0C4CA18B05}" type="parTrans" cxnId="{3FD331C5-BBB7-4145-A092-FDFE295FAD08}">
      <dgm:prSet/>
      <dgm:spPr/>
      <dgm:t>
        <a:bodyPr/>
        <a:lstStyle/>
        <a:p>
          <a:endParaRPr lang="en-US" sz="5400"/>
        </a:p>
      </dgm:t>
    </dgm:pt>
    <dgm:pt modelId="{E879248E-86A9-4223-904E-639C716C3AE0}" type="sibTrans" cxnId="{3FD331C5-BBB7-4145-A092-FDFE295FAD08}">
      <dgm:prSet custT="1"/>
      <dgm:spPr/>
      <dgm:t>
        <a:bodyPr/>
        <a:lstStyle/>
        <a:p>
          <a:endParaRPr lang="en-US" sz="5400"/>
        </a:p>
      </dgm:t>
    </dgm:pt>
    <dgm:pt modelId="{3C4A8C0D-7125-492D-B463-D594A6ACEC2D}">
      <dgm:prSet custT="1"/>
      <dgm:spPr/>
      <dgm:t>
        <a:bodyPr rIns="73152"/>
        <a:lstStyle/>
        <a:p>
          <a:r>
            <a:rPr lang="en-GB" sz="1800" b="1" dirty="0" smtClean="0"/>
            <a:t>Actionable operational response to incidents</a:t>
          </a:r>
          <a:endParaRPr lang="en-GB" sz="1800" b="1" dirty="0"/>
        </a:p>
      </dgm:t>
    </dgm:pt>
    <dgm:pt modelId="{06E5C165-6EDD-43C3-B4B3-22C5E2615781}" type="parTrans" cxnId="{4E45BFC1-5605-4E89-A974-22427AD5AD2F}">
      <dgm:prSet/>
      <dgm:spPr/>
      <dgm:t>
        <a:bodyPr/>
        <a:lstStyle/>
        <a:p>
          <a:endParaRPr lang="en-US" sz="5400"/>
        </a:p>
      </dgm:t>
    </dgm:pt>
    <dgm:pt modelId="{C695980A-ADC9-4E4D-950F-4F2BB5B07D43}" type="sibTrans" cxnId="{4E45BFC1-5605-4E89-A974-22427AD5AD2F}">
      <dgm:prSet/>
      <dgm:spPr/>
      <dgm:t>
        <a:bodyPr/>
        <a:lstStyle/>
        <a:p>
          <a:endParaRPr lang="en-US" sz="5400"/>
        </a:p>
      </dgm:t>
    </dgm:pt>
    <dgm:pt modelId="{4903F06C-E4B2-4AB6-925D-EFDB94ED1BEE}">
      <dgm:prSet custT="1"/>
      <dgm:spPr/>
      <dgm:t>
        <a:bodyPr rIns="73152"/>
        <a:lstStyle/>
        <a:p>
          <a:r>
            <a:rPr lang="en-GB" sz="1400" dirty="0" smtClean="0"/>
            <a:t>AARC, REFEDS, IGTF, PDK &amp; practical implementation measures</a:t>
          </a:r>
        </a:p>
      </dgm:t>
    </dgm:pt>
    <dgm:pt modelId="{8D562A68-822C-4025-B5A7-1611AFF1131C}" type="parTrans" cxnId="{50734875-5914-4F1F-B183-6BDA34286D8F}">
      <dgm:prSet/>
      <dgm:spPr/>
      <dgm:t>
        <a:bodyPr/>
        <a:lstStyle/>
        <a:p>
          <a:endParaRPr lang="en-US" sz="5400"/>
        </a:p>
      </dgm:t>
    </dgm:pt>
    <dgm:pt modelId="{409E472A-7648-4BA2-AD58-0EBA044A2550}" type="sibTrans" cxnId="{50734875-5914-4F1F-B183-6BDA34286D8F}">
      <dgm:prSet/>
      <dgm:spPr/>
      <dgm:t>
        <a:bodyPr/>
        <a:lstStyle/>
        <a:p>
          <a:endParaRPr lang="en-US" sz="5400"/>
        </a:p>
      </dgm:t>
    </dgm:pt>
    <dgm:pt modelId="{DFB42092-44AC-4D77-8DB2-7CB9B7058B92}">
      <dgm:prSet custT="1"/>
      <dgm:spPr/>
      <dgm:t>
        <a:bodyPr rIns="73152"/>
        <a:lstStyle/>
        <a:p>
          <a:r>
            <a:rPr lang="en-GB" sz="1400" dirty="0" smtClean="0"/>
            <a:t>EOSC core expertise to support resolution of cross-provider issues</a:t>
          </a:r>
          <a:endParaRPr lang="en-GB" sz="1400" dirty="0"/>
        </a:p>
      </dgm:t>
    </dgm:pt>
    <dgm:pt modelId="{2BD03299-52FC-4A82-BC4A-5746B15394C9}" type="parTrans" cxnId="{834FAAFE-4C34-4DD4-8763-75D5595F3709}">
      <dgm:prSet/>
      <dgm:spPr/>
      <dgm:t>
        <a:bodyPr/>
        <a:lstStyle/>
        <a:p>
          <a:endParaRPr lang="en-US" sz="5400"/>
        </a:p>
      </dgm:t>
    </dgm:pt>
    <dgm:pt modelId="{1DF6C010-DEB5-4522-A198-6AB0AA435CB8}" type="sibTrans" cxnId="{834FAAFE-4C34-4DD4-8763-75D5595F3709}">
      <dgm:prSet/>
      <dgm:spPr/>
      <dgm:t>
        <a:bodyPr/>
        <a:lstStyle/>
        <a:p>
          <a:endParaRPr lang="en-US" sz="5400"/>
        </a:p>
      </dgm:t>
    </dgm:pt>
    <dgm:pt modelId="{041EAEE8-B997-464A-8A5F-79E0C57100D3}">
      <dgm:prSet custT="1"/>
      <dgm:spPr/>
      <dgm:t>
        <a:bodyPr rIns="73152"/>
        <a:lstStyle/>
        <a:p>
          <a:r>
            <a:rPr lang="en-GB" sz="1400" dirty="0" smtClean="0"/>
            <a:t>spanning providers and core, based on experience &amp; exercises</a:t>
          </a:r>
          <a:endParaRPr lang="en-GB" sz="1400" dirty="0"/>
        </a:p>
      </dgm:t>
    </dgm:pt>
    <dgm:pt modelId="{79E3FD2F-9BFB-45DB-AC17-474D62E5442D}" type="parTrans" cxnId="{BFF5CFE8-9772-4D2F-993D-EFC384685906}">
      <dgm:prSet/>
      <dgm:spPr/>
      <dgm:t>
        <a:bodyPr/>
        <a:lstStyle/>
        <a:p>
          <a:endParaRPr lang="en-US" sz="5400"/>
        </a:p>
      </dgm:t>
    </dgm:pt>
    <dgm:pt modelId="{424CC624-A973-4DB2-980F-1288323B224E}" type="sibTrans" cxnId="{BFF5CFE8-9772-4D2F-993D-EFC384685906}">
      <dgm:prSet/>
      <dgm:spPr/>
      <dgm:t>
        <a:bodyPr/>
        <a:lstStyle/>
        <a:p>
          <a:endParaRPr lang="en-US" sz="5400"/>
        </a:p>
      </dgm:t>
    </dgm:pt>
    <dgm:pt modelId="{B925572D-1497-4F8D-A2A3-DA686595EA6D}">
      <dgm:prSet phldrT="[Text]" custT="1"/>
      <dgm:spPr/>
      <dgm:t>
        <a:bodyPr rIns="73152"/>
        <a:lstStyle/>
        <a:p>
          <a:r>
            <a:rPr lang="en-US" sz="1400" dirty="0" smtClean="0"/>
            <a:t>based on federated InfoSec guidance including WISE SCI</a:t>
          </a:r>
          <a:endParaRPr lang="en-US" sz="1400" dirty="0"/>
        </a:p>
      </dgm:t>
    </dgm:pt>
    <dgm:pt modelId="{60EB3408-A711-4F2A-9AA1-A5F19B220E48}" type="parTrans" cxnId="{BD8D2697-C160-43B0-A4EB-434670F49AA7}">
      <dgm:prSet/>
      <dgm:spPr/>
      <dgm:t>
        <a:bodyPr/>
        <a:lstStyle/>
        <a:p>
          <a:endParaRPr lang="en-US" sz="5400"/>
        </a:p>
      </dgm:t>
    </dgm:pt>
    <dgm:pt modelId="{66E47735-3FDA-42BB-B76B-90553B1D335B}" type="sibTrans" cxnId="{BD8D2697-C160-43B0-A4EB-434670F49AA7}">
      <dgm:prSet/>
      <dgm:spPr/>
      <dgm:t>
        <a:bodyPr/>
        <a:lstStyle/>
        <a:p>
          <a:endParaRPr lang="en-US" sz="5400"/>
        </a:p>
      </dgm:t>
    </dgm:pt>
    <dgm:pt modelId="{52418228-9F5A-4683-BF27-962E4FFE64E0}">
      <dgm:prSet custT="1"/>
      <dgm:spPr/>
      <dgm:t>
        <a:bodyPr rIns="73152"/>
        <a:lstStyle/>
        <a:p>
          <a:r>
            <a:rPr lang="en-GB" sz="1800" b="1" dirty="0" smtClean="0"/>
            <a:t>Fostering trust through a known skills programme</a:t>
          </a:r>
          <a:endParaRPr lang="en-GB" sz="1800" dirty="0"/>
        </a:p>
      </dgm:t>
    </dgm:pt>
    <dgm:pt modelId="{45B44FB2-302B-4777-B667-30CF0970FA7A}" type="parTrans" cxnId="{6DEBF4C5-808F-4D9C-8506-4A47493B05CE}">
      <dgm:prSet/>
      <dgm:spPr/>
      <dgm:t>
        <a:bodyPr/>
        <a:lstStyle/>
        <a:p>
          <a:endParaRPr lang="en-US"/>
        </a:p>
      </dgm:t>
    </dgm:pt>
    <dgm:pt modelId="{AD3EA3B6-75E2-490C-A3BE-7BA08A49C93F}" type="sibTrans" cxnId="{6DEBF4C5-808F-4D9C-8506-4A47493B05CE}">
      <dgm:prSet/>
      <dgm:spPr/>
      <dgm:t>
        <a:bodyPr/>
        <a:lstStyle/>
        <a:p>
          <a:endParaRPr lang="en-US"/>
        </a:p>
      </dgm:t>
    </dgm:pt>
    <dgm:pt modelId="{C4845409-4ADD-44F0-83AD-264BCF06EF1B}">
      <dgm:prSet custT="1"/>
      <dgm:spPr/>
      <dgm:t>
        <a:bodyPr rIns="73152"/>
        <a:lstStyle/>
        <a:p>
          <a:r>
            <a:rPr lang="en-GB" sz="1400" dirty="0" smtClean="0"/>
            <a:t>so that your peers may have confidence in service provider abilities</a:t>
          </a:r>
          <a:endParaRPr lang="en-GB" sz="1400" dirty="0"/>
        </a:p>
      </dgm:t>
    </dgm:pt>
    <dgm:pt modelId="{54C5FDBA-597F-4D4A-A002-A8901006B0A2}" type="parTrans" cxnId="{BD2219A8-A3CD-470D-9D9D-D7E4531B4C4A}">
      <dgm:prSet/>
      <dgm:spPr/>
      <dgm:t>
        <a:bodyPr/>
        <a:lstStyle/>
        <a:p>
          <a:endParaRPr lang="en-US"/>
        </a:p>
      </dgm:t>
    </dgm:pt>
    <dgm:pt modelId="{772BF0F5-36DE-438B-AC88-1D7A89E0547D}" type="sibTrans" cxnId="{BD2219A8-A3CD-470D-9D9D-D7E4531B4C4A}">
      <dgm:prSet/>
      <dgm:spPr/>
      <dgm:t>
        <a:bodyPr/>
        <a:lstStyle/>
        <a:p>
          <a:endParaRPr lang="en-US"/>
        </a:p>
      </dgm:t>
    </dgm:pt>
    <dgm:pt modelId="{ED899DC4-8D44-4103-BD08-AC9BA5D6E626}" type="pres">
      <dgm:prSet presAssocID="{75EFAF37-D544-4FCB-8129-D9EA5A15EB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11817-AD78-4D35-BF1C-6EC3FA041350}" type="pres">
      <dgm:prSet presAssocID="{75EFAF37-D544-4FCB-8129-D9EA5A15EB00}" presName="dummyMaxCanvas" presStyleCnt="0">
        <dgm:presLayoutVars/>
      </dgm:prSet>
      <dgm:spPr/>
    </dgm:pt>
    <dgm:pt modelId="{F84C5ACB-9000-4F79-ADD2-17AC4AE3FF46}" type="pres">
      <dgm:prSet presAssocID="{75EFAF37-D544-4FCB-8129-D9EA5A15EB0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0E410-7765-4F10-A754-411612CE967A}" type="pres">
      <dgm:prSet presAssocID="{75EFAF37-D544-4FCB-8129-D9EA5A15EB0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79E5A-5FF2-4C3C-B6A0-0DA2610896C5}" type="pres">
      <dgm:prSet presAssocID="{75EFAF37-D544-4FCB-8129-D9EA5A15EB0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EEE2B-CE4E-4A58-8A9F-4E73F3205549}" type="pres">
      <dgm:prSet presAssocID="{75EFAF37-D544-4FCB-8129-D9EA5A15EB0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050A8-A3D1-407B-BBDD-7EF75D2BD755}" type="pres">
      <dgm:prSet presAssocID="{75EFAF37-D544-4FCB-8129-D9EA5A15EB0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9D642-3CB1-4E2D-B8D6-3B7315386B94}" type="pres">
      <dgm:prSet presAssocID="{75EFAF37-D544-4FCB-8129-D9EA5A15EB0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9631E-A441-434E-8EDD-9D64C415BDF5}" type="pres">
      <dgm:prSet presAssocID="{75EFAF37-D544-4FCB-8129-D9EA5A15EB0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3865A-9498-4775-8391-8F2EE50E1624}" type="pres">
      <dgm:prSet presAssocID="{75EFAF37-D544-4FCB-8129-D9EA5A15EB0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E305B-6D4F-4364-BC81-4D3C3F4DC727}" type="pres">
      <dgm:prSet presAssocID="{75EFAF37-D544-4FCB-8129-D9EA5A15EB0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65396-3B3A-4BB0-9CB7-62B85D94A6D6}" type="pres">
      <dgm:prSet presAssocID="{75EFAF37-D544-4FCB-8129-D9EA5A15EB0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7032E-FC75-41D5-BF53-27ACDDDAA0CF}" type="pres">
      <dgm:prSet presAssocID="{75EFAF37-D544-4FCB-8129-D9EA5A15EB0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821AF-79EA-457D-85D3-FF5F166A8CBB}" type="pres">
      <dgm:prSet presAssocID="{75EFAF37-D544-4FCB-8129-D9EA5A15EB0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B407E-6FA1-4662-A7E2-3879FA71A805}" type="pres">
      <dgm:prSet presAssocID="{75EFAF37-D544-4FCB-8129-D9EA5A15EB0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DEA18-A79B-4641-B1FE-CA05FE0E516D}" type="pres">
      <dgm:prSet presAssocID="{75EFAF37-D544-4FCB-8129-D9EA5A15EB0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5CFE8-9772-4D2F-993D-EFC384685906}" srcId="{675C400A-4B17-42C3-8B96-C7A462EAE53C}" destId="{041EAEE8-B997-464A-8A5F-79E0C57100D3}" srcOrd="0" destOrd="0" parTransId="{79E3FD2F-9BFB-45DB-AC17-474D62E5442D}" sibTransId="{424CC624-A973-4DB2-980F-1288323B224E}"/>
    <dgm:cxn modelId="{B6F7A470-E9DC-4227-87C6-29296E205409}" type="presOf" srcId="{675C400A-4B17-42C3-8B96-C7A462EAE53C}" destId="{1B279E5A-5FF2-4C3C-B6A0-0DA2610896C5}" srcOrd="0" destOrd="0" presId="urn:microsoft.com/office/officeart/2005/8/layout/vProcess5"/>
    <dgm:cxn modelId="{4E45BFC1-5605-4E89-A974-22427AD5AD2F}" srcId="{75EFAF37-D544-4FCB-8129-D9EA5A15EB00}" destId="{3C4A8C0D-7125-492D-B463-D594A6ACEC2D}" srcOrd="3" destOrd="0" parTransId="{06E5C165-6EDD-43C3-B4B3-22C5E2615781}" sibTransId="{C695980A-ADC9-4E4D-950F-4F2BB5B07D43}"/>
    <dgm:cxn modelId="{4992CDEA-0B91-4D63-BACB-D1D91F68BC4A}" type="presOf" srcId="{3C4A8C0D-7125-492D-B463-D594A6ACEC2D}" destId="{E58B407E-6FA1-4662-A7E2-3879FA71A805}" srcOrd="1" destOrd="0" presId="urn:microsoft.com/office/officeart/2005/8/layout/vProcess5"/>
    <dgm:cxn modelId="{501A56C3-D3BF-4910-9979-E0866A2E80D4}" type="presOf" srcId="{B925572D-1497-4F8D-A2A3-DA686595EA6D}" destId="{F84C5ACB-9000-4F79-ADD2-17AC4AE3FF46}" srcOrd="0" destOrd="1" presId="urn:microsoft.com/office/officeart/2005/8/layout/vProcess5"/>
    <dgm:cxn modelId="{24BE1E78-3701-4FFC-B570-EF9F659F8AF3}" srcId="{75EFAF37-D544-4FCB-8129-D9EA5A15EB00}" destId="{6BD82229-D0B0-406A-903F-818FCE3D6397}" srcOrd="0" destOrd="0" parTransId="{F6D0E113-705E-4F25-ABFF-91C01802ED21}" sibTransId="{842EA3A8-8BE7-4D70-BBB9-35E15E863F4F}"/>
    <dgm:cxn modelId="{0CC21FB6-8A6A-44D1-992E-E0AB8ACB83BC}" type="presOf" srcId="{675C400A-4B17-42C3-8B96-C7A462EAE53C}" destId="{82D821AF-79EA-457D-85D3-FF5F166A8CBB}" srcOrd="1" destOrd="0" presId="urn:microsoft.com/office/officeart/2005/8/layout/vProcess5"/>
    <dgm:cxn modelId="{BD2219A8-A3CD-470D-9D9D-D7E4531B4C4A}" srcId="{52418228-9F5A-4683-BF27-962E4FFE64E0}" destId="{C4845409-4ADD-44F0-83AD-264BCF06EF1B}" srcOrd="0" destOrd="0" parTransId="{54C5FDBA-597F-4D4A-A002-A8901006B0A2}" sibTransId="{772BF0F5-36DE-438B-AC88-1D7A89E0547D}"/>
    <dgm:cxn modelId="{84FC9A2A-9C2F-47BC-8672-53792587EFCE}" type="presOf" srcId="{C695980A-ADC9-4E4D-950F-4F2BB5B07D43}" destId="{801E305B-6D4F-4364-BC81-4D3C3F4DC727}" srcOrd="0" destOrd="0" presId="urn:microsoft.com/office/officeart/2005/8/layout/vProcess5"/>
    <dgm:cxn modelId="{08684765-D7C3-4E7A-9878-EAFD19791756}" type="presOf" srcId="{E879248E-86A9-4223-904E-639C716C3AE0}" destId="{EFA3865A-9498-4775-8391-8F2EE50E1624}" srcOrd="0" destOrd="0" presId="urn:microsoft.com/office/officeart/2005/8/layout/vProcess5"/>
    <dgm:cxn modelId="{EDD4298C-79DD-4AA3-9A84-7722585BC17B}" type="presOf" srcId="{4A531DA9-D476-4770-AE1D-6E4A98365F38}" destId="{5047032E-FC75-41D5-BF53-27ACDDDAA0CF}" srcOrd="1" destOrd="0" presId="urn:microsoft.com/office/officeart/2005/8/layout/vProcess5"/>
    <dgm:cxn modelId="{E8082F4B-C5EB-4939-9C8A-96A8559C13E6}" type="presOf" srcId="{3C4A8C0D-7125-492D-B463-D594A6ACEC2D}" destId="{3C7EEE2B-CE4E-4A58-8A9F-4E73F3205549}" srcOrd="0" destOrd="0" presId="urn:microsoft.com/office/officeart/2005/8/layout/vProcess5"/>
    <dgm:cxn modelId="{50734875-5914-4F1F-B183-6BDA34286D8F}" srcId="{4A531DA9-D476-4770-AE1D-6E4A98365F38}" destId="{4903F06C-E4B2-4AB6-925D-EFDB94ED1BEE}" srcOrd="0" destOrd="0" parTransId="{8D562A68-822C-4025-B5A7-1611AFF1131C}" sibTransId="{409E472A-7648-4BA2-AD58-0EBA044A2550}"/>
    <dgm:cxn modelId="{CB228A2D-A15D-41BD-B6FD-DF567E973398}" type="presOf" srcId="{52418228-9F5A-4683-BF27-962E4FFE64E0}" destId="{30DDEA18-A79B-4641-B1FE-CA05FE0E516D}" srcOrd="1" destOrd="0" presId="urn:microsoft.com/office/officeart/2005/8/layout/vProcess5"/>
    <dgm:cxn modelId="{BD8D2697-C160-43B0-A4EB-434670F49AA7}" srcId="{6BD82229-D0B0-406A-903F-818FCE3D6397}" destId="{B925572D-1497-4F8D-A2A3-DA686595EA6D}" srcOrd="0" destOrd="0" parTransId="{60EB3408-A711-4F2A-9AA1-A5F19B220E48}" sibTransId="{66E47735-3FDA-42BB-B76B-90553B1D335B}"/>
    <dgm:cxn modelId="{29F88002-9D73-491F-A421-436CE61223C3}" type="presOf" srcId="{041EAEE8-B997-464A-8A5F-79E0C57100D3}" destId="{1B279E5A-5FF2-4C3C-B6A0-0DA2610896C5}" srcOrd="0" destOrd="1" presId="urn:microsoft.com/office/officeart/2005/8/layout/vProcess5"/>
    <dgm:cxn modelId="{6DEBF4C5-808F-4D9C-8506-4A47493B05CE}" srcId="{75EFAF37-D544-4FCB-8129-D9EA5A15EB00}" destId="{52418228-9F5A-4683-BF27-962E4FFE64E0}" srcOrd="4" destOrd="0" parTransId="{45B44FB2-302B-4777-B667-30CF0970FA7A}" sibTransId="{AD3EA3B6-75E2-490C-A3BE-7BA08A49C93F}"/>
    <dgm:cxn modelId="{A90E7A8E-2E63-49B8-B295-C27C52386D22}" type="presOf" srcId="{C4845409-4ADD-44F0-83AD-264BCF06EF1B}" destId="{30DDEA18-A79B-4641-B1FE-CA05FE0E516D}" srcOrd="1" destOrd="1" presId="urn:microsoft.com/office/officeart/2005/8/layout/vProcess5"/>
    <dgm:cxn modelId="{FB9F784F-5DDE-475F-95BF-EECB22B1BD4E}" type="presOf" srcId="{4903F06C-E4B2-4AB6-925D-EFDB94ED1BEE}" destId="{55A0E410-7765-4F10-A754-411612CE967A}" srcOrd="0" destOrd="1" presId="urn:microsoft.com/office/officeart/2005/8/layout/vProcess5"/>
    <dgm:cxn modelId="{269E50F0-24E0-4EDB-898E-19A97113DFB0}" type="presOf" srcId="{041EAEE8-B997-464A-8A5F-79E0C57100D3}" destId="{82D821AF-79EA-457D-85D3-FF5F166A8CBB}" srcOrd="1" destOrd="1" presId="urn:microsoft.com/office/officeart/2005/8/layout/vProcess5"/>
    <dgm:cxn modelId="{762A1107-5C8B-4D6B-85DD-CF91A2FF5E6A}" type="presOf" srcId="{842EA3A8-8BE7-4D70-BBB9-35E15E863F4F}" destId="{1E79D642-3CB1-4E2D-B8D6-3B7315386B94}" srcOrd="0" destOrd="0" presId="urn:microsoft.com/office/officeart/2005/8/layout/vProcess5"/>
    <dgm:cxn modelId="{F94E98CC-CA8D-4BCF-A62E-35E66314EC09}" type="presOf" srcId="{4A531DA9-D476-4770-AE1D-6E4A98365F38}" destId="{55A0E410-7765-4F10-A754-411612CE967A}" srcOrd="0" destOrd="0" presId="urn:microsoft.com/office/officeart/2005/8/layout/vProcess5"/>
    <dgm:cxn modelId="{3BCB65C4-5A1E-498E-9E46-DA2A53D5341A}" type="presOf" srcId="{DFB42092-44AC-4D77-8DB2-7CB9B7058B92}" destId="{E58B407E-6FA1-4662-A7E2-3879FA71A805}" srcOrd="1" destOrd="1" presId="urn:microsoft.com/office/officeart/2005/8/layout/vProcess5"/>
    <dgm:cxn modelId="{F9DAD8E9-9FA3-4F84-9612-183FBEE39460}" type="presOf" srcId="{52418228-9F5A-4683-BF27-962E4FFE64E0}" destId="{B09050A8-A3D1-407B-BBDD-7EF75D2BD755}" srcOrd="0" destOrd="0" presId="urn:microsoft.com/office/officeart/2005/8/layout/vProcess5"/>
    <dgm:cxn modelId="{C80C3EE9-886A-4C5A-98A0-0D9F3662BA23}" type="presOf" srcId="{DFB42092-44AC-4D77-8DB2-7CB9B7058B92}" destId="{3C7EEE2B-CE4E-4A58-8A9F-4E73F3205549}" srcOrd="0" destOrd="1" presId="urn:microsoft.com/office/officeart/2005/8/layout/vProcess5"/>
    <dgm:cxn modelId="{3A178D8D-2C19-4CB0-8BF2-59222C5AE3FE}" type="presOf" srcId="{6BD82229-D0B0-406A-903F-818FCE3D6397}" destId="{F84C5ACB-9000-4F79-ADD2-17AC4AE3FF46}" srcOrd="0" destOrd="0" presId="urn:microsoft.com/office/officeart/2005/8/layout/vProcess5"/>
    <dgm:cxn modelId="{F5EEAFB5-E348-4834-B33D-7C0EDBF1D0CD}" type="presOf" srcId="{1A91332C-DEF5-4FCA-9EA9-01FED67C60F5}" destId="{44C9631E-A441-434E-8EDD-9D64C415BDF5}" srcOrd="0" destOrd="0" presId="urn:microsoft.com/office/officeart/2005/8/layout/vProcess5"/>
    <dgm:cxn modelId="{3FD331C5-BBB7-4145-A092-FDFE295FAD08}" srcId="{75EFAF37-D544-4FCB-8129-D9EA5A15EB00}" destId="{675C400A-4B17-42C3-8B96-C7A462EAE53C}" srcOrd="2" destOrd="0" parTransId="{80BEF758-4D46-4F83-A469-8A0C4CA18B05}" sibTransId="{E879248E-86A9-4223-904E-639C716C3AE0}"/>
    <dgm:cxn modelId="{3F0F8A0C-7367-4E17-A951-5C44CABB18D1}" type="presOf" srcId="{75EFAF37-D544-4FCB-8129-D9EA5A15EB00}" destId="{ED899DC4-8D44-4103-BD08-AC9BA5D6E626}" srcOrd="0" destOrd="0" presId="urn:microsoft.com/office/officeart/2005/8/layout/vProcess5"/>
    <dgm:cxn modelId="{FCBB75E8-2B96-4F96-B730-EC51BC692728}" type="presOf" srcId="{4903F06C-E4B2-4AB6-925D-EFDB94ED1BEE}" destId="{5047032E-FC75-41D5-BF53-27ACDDDAA0CF}" srcOrd="1" destOrd="1" presId="urn:microsoft.com/office/officeart/2005/8/layout/vProcess5"/>
    <dgm:cxn modelId="{834FAAFE-4C34-4DD4-8763-75D5595F3709}" srcId="{3C4A8C0D-7125-492D-B463-D594A6ACEC2D}" destId="{DFB42092-44AC-4D77-8DB2-7CB9B7058B92}" srcOrd="0" destOrd="0" parTransId="{2BD03299-52FC-4A82-BC4A-5746B15394C9}" sibTransId="{1DF6C010-DEB5-4522-A198-6AB0AA435CB8}"/>
    <dgm:cxn modelId="{4B0B3507-95F2-4C9C-82A1-CC854F18B9C4}" type="presOf" srcId="{6BD82229-D0B0-406A-903F-818FCE3D6397}" destId="{82D65396-3B3A-4BB0-9CB7-62B85D94A6D6}" srcOrd="1" destOrd="0" presId="urn:microsoft.com/office/officeart/2005/8/layout/vProcess5"/>
    <dgm:cxn modelId="{5D0B4342-5639-4436-9B7D-377EE9388C50}" type="presOf" srcId="{C4845409-4ADD-44F0-83AD-264BCF06EF1B}" destId="{B09050A8-A3D1-407B-BBDD-7EF75D2BD755}" srcOrd="0" destOrd="1" presId="urn:microsoft.com/office/officeart/2005/8/layout/vProcess5"/>
    <dgm:cxn modelId="{5816C22D-AA08-4413-ADBE-0D0C9F8B587E}" type="presOf" srcId="{B925572D-1497-4F8D-A2A3-DA686595EA6D}" destId="{82D65396-3B3A-4BB0-9CB7-62B85D94A6D6}" srcOrd="1" destOrd="1" presId="urn:microsoft.com/office/officeart/2005/8/layout/vProcess5"/>
    <dgm:cxn modelId="{B70883C7-A4E9-4ADE-A5F7-2C414C61D051}" srcId="{75EFAF37-D544-4FCB-8129-D9EA5A15EB00}" destId="{4A531DA9-D476-4770-AE1D-6E4A98365F38}" srcOrd="1" destOrd="0" parTransId="{D7D357E5-8010-4489-88A1-14B11F2ADBAD}" sibTransId="{1A91332C-DEF5-4FCA-9EA9-01FED67C60F5}"/>
    <dgm:cxn modelId="{B9BCDCE1-03CE-48BE-99B4-0C6A076DA2C9}" type="presParOf" srcId="{ED899DC4-8D44-4103-BD08-AC9BA5D6E626}" destId="{AAA11817-AD78-4D35-BF1C-6EC3FA041350}" srcOrd="0" destOrd="0" presId="urn:microsoft.com/office/officeart/2005/8/layout/vProcess5"/>
    <dgm:cxn modelId="{5B098F6A-A292-4FD7-9F4B-49089CC2BDCD}" type="presParOf" srcId="{ED899DC4-8D44-4103-BD08-AC9BA5D6E626}" destId="{F84C5ACB-9000-4F79-ADD2-17AC4AE3FF46}" srcOrd="1" destOrd="0" presId="urn:microsoft.com/office/officeart/2005/8/layout/vProcess5"/>
    <dgm:cxn modelId="{6A235321-B7B2-45B4-9A64-3E23E12F4FCA}" type="presParOf" srcId="{ED899DC4-8D44-4103-BD08-AC9BA5D6E626}" destId="{55A0E410-7765-4F10-A754-411612CE967A}" srcOrd="2" destOrd="0" presId="urn:microsoft.com/office/officeart/2005/8/layout/vProcess5"/>
    <dgm:cxn modelId="{392D2858-672B-44DB-A05A-560E21174F09}" type="presParOf" srcId="{ED899DC4-8D44-4103-BD08-AC9BA5D6E626}" destId="{1B279E5A-5FF2-4C3C-B6A0-0DA2610896C5}" srcOrd="3" destOrd="0" presId="urn:microsoft.com/office/officeart/2005/8/layout/vProcess5"/>
    <dgm:cxn modelId="{0CB8CB4F-6767-4C2A-A780-B444FFB0B011}" type="presParOf" srcId="{ED899DC4-8D44-4103-BD08-AC9BA5D6E626}" destId="{3C7EEE2B-CE4E-4A58-8A9F-4E73F3205549}" srcOrd="4" destOrd="0" presId="urn:microsoft.com/office/officeart/2005/8/layout/vProcess5"/>
    <dgm:cxn modelId="{F5729122-FBBF-45C0-A8EE-D6B462ED6F95}" type="presParOf" srcId="{ED899DC4-8D44-4103-BD08-AC9BA5D6E626}" destId="{B09050A8-A3D1-407B-BBDD-7EF75D2BD755}" srcOrd="5" destOrd="0" presId="urn:microsoft.com/office/officeart/2005/8/layout/vProcess5"/>
    <dgm:cxn modelId="{5412D5A4-FCC9-4245-993E-7C5AA1C83EAE}" type="presParOf" srcId="{ED899DC4-8D44-4103-BD08-AC9BA5D6E626}" destId="{1E79D642-3CB1-4E2D-B8D6-3B7315386B94}" srcOrd="6" destOrd="0" presId="urn:microsoft.com/office/officeart/2005/8/layout/vProcess5"/>
    <dgm:cxn modelId="{7D5DCDFA-DFDE-4F2A-86D1-28AB2671493F}" type="presParOf" srcId="{ED899DC4-8D44-4103-BD08-AC9BA5D6E626}" destId="{44C9631E-A441-434E-8EDD-9D64C415BDF5}" srcOrd="7" destOrd="0" presId="urn:microsoft.com/office/officeart/2005/8/layout/vProcess5"/>
    <dgm:cxn modelId="{CA9D93CA-C6D9-45DE-B120-EAB2092058FB}" type="presParOf" srcId="{ED899DC4-8D44-4103-BD08-AC9BA5D6E626}" destId="{EFA3865A-9498-4775-8391-8F2EE50E1624}" srcOrd="8" destOrd="0" presId="urn:microsoft.com/office/officeart/2005/8/layout/vProcess5"/>
    <dgm:cxn modelId="{E01EA1F1-5B43-4126-9FA5-95481251A2E2}" type="presParOf" srcId="{ED899DC4-8D44-4103-BD08-AC9BA5D6E626}" destId="{801E305B-6D4F-4364-BC81-4D3C3F4DC727}" srcOrd="9" destOrd="0" presId="urn:microsoft.com/office/officeart/2005/8/layout/vProcess5"/>
    <dgm:cxn modelId="{9796B3A5-0654-4597-A272-35195676342F}" type="presParOf" srcId="{ED899DC4-8D44-4103-BD08-AC9BA5D6E626}" destId="{82D65396-3B3A-4BB0-9CB7-62B85D94A6D6}" srcOrd="10" destOrd="0" presId="urn:microsoft.com/office/officeart/2005/8/layout/vProcess5"/>
    <dgm:cxn modelId="{9581B652-7A08-4455-B677-B456CB645511}" type="presParOf" srcId="{ED899DC4-8D44-4103-BD08-AC9BA5D6E626}" destId="{5047032E-FC75-41D5-BF53-27ACDDDAA0CF}" srcOrd="11" destOrd="0" presId="urn:microsoft.com/office/officeart/2005/8/layout/vProcess5"/>
    <dgm:cxn modelId="{00C39B7B-AFF8-4275-A0E3-66B365443D7E}" type="presParOf" srcId="{ED899DC4-8D44-4103-BD08-AC9BA5D6E626}" destId="{82D821AF-79EA-457D-85D3-FF5F166A8CBB}" srcOrd="12" destOrd="0" presId="urn:microsoft.com/office/officeart/2005/8/layout/vProcess5"/>
    <dgm:cxn modelId="{204EC075-47C8-4CE3-97AF-39719A89F5F0}" type="presParOf" srcId="{ED899DC4-8D44-4103-BD08-AC9BA5D6E626}" destId="{E58B407E-6FA1-4662-A7E2-3879FA71A805}" srcOrd="13" destOrd="0" presId="urn:microsoft.com/office/officeart/2005/8/layout/vProcess5"/>
    <dgm:cxn modelId="{8F4411EF-6D14-4954-8C60-3068650C497E}" type="presParOf" srcId="{ED899DC4-8D44-4103-BD08-AC9BA5D6E626}" destId="{30DDEA18-A79B-4641-B1FE-CA05FE0E516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C5ACB-9000-4F79-ADD2-17AC4AE3FF46}">
      <dsp:nvSpPr>
        <dsp:cNvPr id="0" name=""/>
        <dsp:cNvSpPr/>
      </dsp:nvSpPr>
      <dsp:spPr>
        <a:xfrm>
          <a:off x="0" y="0"/>
          <a:ext cx="8038338" cy="778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Risk-centric self-assessment framework</a:t>
          </a:r>
          <a:endParaRPr lang="en-U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based on federated InfoSec guidance including WISE SCI</a:t>
          </a:r>
          <a:endParaRPr lang="en-US" sz="1400" kern="1200" dirty="0"/>
        </a:p>
      </dsp:txBody>
      <dsp:txXfrm>
        <a:off x="22790" y="22790"/>
        <a:ext cx="7107647" cy="732539"/>
      </dsp:txXfrm>
    </dsp:sp>
    <dsp:sp modelId="{55A0E410-7765-4F10-A754-411612CE967A}">
      <dsp:nvSpPr>
        <dsp:cNvPr id="0" name=""/>
        <dsp:cNvSpPr/>
      </dsp:nvSpPr>
      <dsp:spPr>
        <a:xfrm>
          <a:off x="600265" y="886191"/>
          <a:ext cx="8038338" cy="778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Baselining security policies &amp; common assurance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AARC, REFEDS, IGTF, PDK &amp; practical implementation measures</a:t>
          </a:r>
        </a:p>
      </dsp:txBody>
      <dsp:txXfrm>
        <a:off x="623055" y="908981"/>
        <a:ext cx="6886714" cy="732539"/>
      </dsp:txXfrm>
    </dsp:sp>
    <dsp:sp modelId="{1B279E5A-5FF2-4C3C-B6A0-0DA2610896C5}">
      <dsp:nvSpPr>
        <dsp:cNvPr id="0" name=""/>
        <dsp:cNvSpPr/>
      </dsp:nvSpPr>
      <dsp:spPr>
        <a:xfrm>
          <a:off x="1200531" y="1772383"/>
          <a:ext cx="8038338" cy="778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An incident coordination hub and a trust posture</a:t>
          </a:r>
          <a:endParaRPr lang="en-GB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spanning providers and core, based on experience &amp; exercises</a:t>
          </a:r>
          <a:endParaRPr lang="en-GB" sz="1400" kern="1200" dirty="0"/>
        </a:p>
      </dsp:txBody>
      <dsp:txXfrm>
        <a:off x="1223321" y="1795173"/>
        <a:ext cx="6886714" cy="732539"/>
      </dsp:txXfrm>
    </dsp:sp>
    <dsp:sp modelId="{3C7EEE2B-CE4E-4A58-8A9F-4E73F3205549}">
      <dsp:nvSpPr>
        <dsp:cNvPr id="0" name=""/>
        <dsp:cNvSpPr/>
      </dsp:nvSpPr>
      <dsp:spPr>
        <a:xfrm>
          <a:off x="1800796" y="2658574"/>
          <a:ext cx="8038338" cy="778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Actionable operational response to incidents</a:t>
          </a:r>
          <a:endParaRPr lang="en-GB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EOSC core expertise to support resolution of cross-provider issues</a:t>
          </a:r>
          <a:endParaRPr lang="en-GB" sz="1400" kern="1200" dirty="0"/>
        </a:p>
      </dsp:txBody>
      <dsp:txXfrm>
        <a:off x="1823586" y="2681364"/>
        <a:ext cx="6886714" cy="732539"/>
      </dsp:txXfrm>
    </dsp:sp>
    <dsp:sp modelId="{B09050A8-A3D1-407B-BBDD-7EF75D2BD755}">
      <dsp:nvSpPr>
        <dsp:cNvPr id="0" name=""/>
        <dsp:cNvSpPr/>
      </dsp:nvSpPr>
      <dsp:spPr>
        <a:xfrm>
          <a:off x="2401062" y="3544766"/>
          <a:ext cx="8038338" cy="778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Fostering trust through a known skills programme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so that your peers may have confidence in service provider abilities</a:t>
          </a:r>
          <a:endParaRPr lang="en-GB" sz="1400" kern="1200" dirty="0"/>
        </a:p>
      </dsp:txBody>
      <dsp:txXfrm>
        <a:off x="2423852" y="3567556"/>
        <a:ext cx="6886714" cy="732539"/>
      </dsp:txXfrm>
    </dsp:sp>
    <dsp:sp modelId="{1E79D642-3CB1-4E2D-B8D6-3B7315386B94}">
      <dsp:nvSpPr>
        <dsp:cNvPr id="0" name=""/>
        <dsp:cNvSpPr/>
      </dsp:nvSpPr>
      <dsp:spPr>
        <a:xfrm>
          <a:off x="7532560" y="568459"/>
          <a:ext cx="505777" cy="505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7646360" y="568459"/>
        <a:ext cx="278177" cy="380597"/>
      </dsp:txXfrm>
    </dsp:sp>
    <dsp:sp modelId="{44C9631E-A441-434E-8EDD-9D64C415BDF5}">
      <dsp:nvSpPr>
        <dsp:cNvPr id="0" name=""/>
        <dsp:cNvSpPr/>
      </dsp:nvSpPr>
      <dsp:spPr>
        <a:xfrm>
          <a:off x="8132825" y="1454651"/>
          <a:ext cx="505777" cy="505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8246625" y="1454651"/>
        <a:ext cx="278177" cy="380597"/>
      </dsp:txXfrm>
    </dsp:sp>
    <dsp:sp modelId="{EFA3865A-9498-4775-8391-8F2EE50E1624}">
      <dsp:nvSpPr>
        <dsp:cNvPr id="0" name=""/>
        <dsp:cNvSpPr/>
      </dsp:nvSpPr>
      <dsp:spPr>
        <a:xfrm>
          <a:off x="8733091" y="2327874"/>
          <a:ext cx="505777" cy="505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8846891" y="2327874"/>
        <a:ext cx="278177" cy="380597"/>
      </dsp:txXfrm>
    </dsp:sp>
    <dsp:sp modelId="{801E305B-6D4F-4364-BC81-4D3C3F4DC727}">
      <dsp:nvSpPr>
        <dsp:cNvPr id="0" name=""/>
        <dsp:cNvSpPr/>
      </dsp:nvSpPr>
      <dsp:spPr>
        <a:xfrm>
          <a:off x="9333356" y="3222711"/>
          <a:ext cx="505777" cy="505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9447156" y="3222711"/>
        <a:ext cx="278177" cy="380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F600-59F3-46E8-99CB-AF7D0BE524DA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AA4B0-F686-4F04-9A0A-9DC46BDF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9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814E-8275-44A1-A00B-18A2C1559BB3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8F456-DDDC-48C7-BC97-0A3DC71CD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63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g"/><Relationship Id="rId7" Type="http://schemas.openxmlformats.org/officeDocument/2006/relationships/image" Target="../media/image6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_David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188158" cy="38400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2688" y="222504"/>
            <a:ext cx="2670048" cy="14386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7600" y="2133600"/>
            <a:ext cx="7565136" cy="1905000"/>
          </a:xfrm>
        </p:spPr>
        <p:txBody>
          <a:bodyPr lIns="0" tIns="0" rIns="0" bIns="0">
            <a:normAutofit/>
          </a:bodyPr>
          <a:lstStyle>
            <a:lvl1pPr>
              <a:defRPr sz="66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143000" y="6377940"/>
            <a:ext cx="2090921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August  2022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80" y="5488121"/>
            <a:ext cx="725476" cy="2822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39" y="5839554"/>
            <a:ext cx="1377682" cy="2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6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EOSC: a secure and trusted place to be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10439400" cy="4494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381000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19400" y="6377940"/>
            <a:ext cx="6739128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EOSC: a secure and trusted place to be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6377940"/>
            <a:ext cx="1600200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August  2022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losing_D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03885"/>
            <a:ext cx="12191999" cy="115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" y="0"/>
            <a:ext cx="12191878" cy="5703885"/>
          </a:xfrm>
          <a:prstGeom prst="rect">
            <a:avLst/>
          </a:prstGeom>
        </p:spPr>
      </p:pic>
      <p:pic>
        <p:nvPicPr>
          <p:cNvPr id="7" name="object 3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35746" y="6061192"/>
            <a:ext cx="921537" cy="616961"/>
          </a:xfrm>
          <a:prstGeom prst="rect">
            <a:avLst/>
          </a:prstGeom>
        </p:spPr>
      </p:pic>
      <p:sp>
        <p:nvSpPr>
          <p:cNvPr id="8" name="object 4"/>
          <p:cNvSpPr txBox="1"/>
          <p:nvPr userDrawn="1"/>
        </p:nvSpPr>
        <p:spPr>
          <a:xfrm>
            <a:off x="4884075" y="6068905"/>
            <a:ext cx="3715385" cy="5772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31570" marR="6350" indent="-219075" algn="r">
              <a:lnSpc>
                <a:spcPct val="105000"/>
              </a:lnSpc>
              <a:spcBef>
                <a:spcPts val="25"/>
              </a:spcBef>
            </a:pPr>
            <a:r>
              <a:rPr sz="1200" spc="-5" dirty="0">
                <a:latin typeface="Corbel"/>
                <a:cs typeface="Corbel"/>
              </a:rPr>
              <a:t>The EOSC Future project is co-funded by the </a:t>
            </a:r>
            <a:r>
              <a:rPr sz="1200" spc="-229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European</a:t>
            </a:r>
            <a:r>
              <a:rPr sz="1200" spc="-4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Union Horizon Programme</a:t>
            </a:r>
            <a:r>
              <a:rPr sz="120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call</a:t>
            </a:r>
            <a:endParaRPr sz="1200" dirty="0">
              <a:latin typeface="Corbel"/>
              <a:cs typeface="Corbel"/>
            </a:endParaRPr>
          </a:p>
          <a:p>
            <a:pPr marR="5080" algn="r">
              <a:lnSpc>
                <a:spcPts val="1390"/>
              </a:lnSpc>
            </a:pPr>
            <a:r>
              <a:rPr sz="1200" spc="-10" dirty="0">
                <a:latin typeface="Corbel"/>
                <a:cs typeface="Corbel"/>
              </a:rPr>
              <a:t>INFRAEOSC-03-2020,</a:t>
            </a:r>
            <a:r>
              <a:rPr sz="1200" spc="-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Grant</a:t>
            </a:r>
            <a:r>
              <a:rPr sz="1200" spc="-5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Agreement</a:t>
            </a:r>
            <a:r>
              <a:rPr sz="1200" spc="-5" dirty="0">
                <a:latin typeface="Corbel"/>
                <a:cs typeface="Corbel"/>
              </a:rPr>
              <a:t> number</a:t>
            </a:r>
            <a:r>
              <a:rPr sz="1200" spc="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101017536</a:t>
            </a:r>
            <a:endParaRPr sz="1200" dirty="0">
              <a:latin typeface="Corbel"/>
              <a:cs typeface="Corbel"/>
            </a:endParaRPr>
          </a:p>
        </p:txBody>
      </p:sp>
      <p:pic>
        <p:nvPicPr>
          <p:cNvPr id="10" name="object 6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93023" y="445008"/>
            <a:ext cx="3179064" cy="1712976"/>
          </a:xfrm>
          <a:prstGeom prst="rect">
            <a:avLst/>
          </a:prstGeom>
        </p:spPr>
      </p:pic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2614676" y="1840484"/>
            <a:ext cx="7145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mtClean="0">
                <a:latin typeface="Corbel"/>
              </a:rPr>
              <a:t>Click to edit Master title style</a:t>
            </a:r>
            <a:endParaRPr sz="5400" dirty="0">
              <a:latin typeface="Corbel"/>
              <a:cs typeface="Corbe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5120" y="6045552"/>
            <a:ext cx="36725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baseline="0" dirty="0" smtClean="0">
                <a:solidFill>
                  <a:srgbClr val="0C30D8"/>
                </a:solidFill>
              </a:rPr>
              <a:t>David Groep</a:t>
            </a:r>
            <a:br>
              <a:rPr lang="en-GB" sz="1400" b="1" baseline="0" dirty="0" smtClean="0">
                <a:solidFill>
                  <a:srgbClr val="0C30D8"/>
                </a:solidFill>
              </a:rPr>
            </a:br>
            <a:r>
              <a:rPr lang="en-GB" sz="1400" b="1" baseline="0" dirty="0" smtClean="0">
                <a:solidFill>
                  <a:srgbClr val="0C30D8"/>
                </a:solidFill>
              </a:rPr>
              <a:t>https://www.nikhef.nl/~davidg/presentations/</a:t>
            </a:r>
            <a:br>
              <a:rPr lang="en-GB" sz="1400" b="1" baseline="0" dirty="0" smtClean="0">
                <a:solidFill>
                  <a:srgbClr val="0C30D8"/>
                </a:solidFill>
              </a:rPr>
            </a:br>
            <a:r>
              <a:rPr lang="en-GB" sz="1400" b="1" baseline="0" dirty="0" smtClean="0">
                <a:solidFill>
                  <a:srgbClr val="0C30D8"/>
                </a:solidFill>
              </a:rPr>
              <a:t>     https://orcid.org/0000-0003-1026-6606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2" y="6538010"/>
            <a:ext cx="181258" cy="181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2" y="5778954"/>
            <a:ext cx="725476" cy="282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02" y="5772150"/>
            <a:ext cx="1525993" cy="317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55" y="6045552"/>
            <a:ext cx="1763369" cy="6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7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188158" cy="38400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2688" y="222504"/>
            <a:ext cx="2670048" cy="14386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7600" y="2133600"/>
            <a:ext cx="7565136" cy="1905000"/>
          </a:xfrm>
        </p:spPr>
        <p:txBody>
          <a:bodyPr lIns="0" tIns="0" rIns="0" bIns="0">
            <a:normAutofit/>
          </a:bodyPr>
          <a:lstStyle>
            <a:lvl1pPr>
              <a:defRPr sz="66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143000" y="6377940"/>
            <a:ext cx="2045158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August  2022</a:t>
            </a:r>
            <a:endParaRPr lang="en-US"/>
          </a:p>
        </p:txBody>
      </p:sp>
      <p:pic>
        <p:nvPicPr>
          <p:cNvPr id="7" name="object 5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9500" y="6377941"/>
            <a:ext cx="728620" cy="251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cia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82823" y="6377940"/>
            <a:ext cx="3958734" cy="342900"/>
          </a:xfrm>
        </p:spPr>
        <p:txBody>
          <a:bodyPr/>
          <a:lstStyle/>
          <a:p>
            <a:r>
              <a:rPr lang="en-US" smtClean="0"/>
              <a:t>EOSC: a secure and trusted place to be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August  2022</a:t>
            </a:r>
            <a:endParaRPr lang="en-US" dirty="0"/>
          </a:p>
        </p:txBody>
      </p:sp>
      <p:pic>
        <p:nvPicPr>
          <p:cNvPr id="6" name="bg object 18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0088" y="6428231"/>
            <a:ext cx="310896" cy="310896"/>
          </a:xfrm>
          <a:prstGeom prst="rect">
            <a:avLst/>
          </a:prstGeom>
        </p:spPr>
      </p:pic>
      <p:sp>
        <p:nvSpPr>
          <p:cNvPr id="7" name="bg object 19"/>
          <p:cNvSpPr/>
          <p:nvPr userDrawn="1"/>
        </p:nvSpPr>
        <p:spPr>
          <a:xfrm>
            <a:off x="8193651" y="642964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694" y="0"/>
                </a:moveTo>
                <a:lnTo>
                  <a:pt x="105114" y="7835"/>
                </a:lnTo>
                <a:lnTo>
                  <a:pt x="62924" y="29654"/>
                </a:lnTo>
                <a:lnTo>
                  <a:pt x="29654" y="62924"/>
                </a:lnTo>
                <a:lnTo>
                  <a:pt x="7835" y="105115"/>
                </a:lnTo>
                <a:lnTo>
                  <a:pt x="0" y="153694"/>
                </a:lnTo>
                <a:lnTo>
                  <a:pt x="7835" y="202273"/>
                </a:lnTo>
                <a:lnTo>
                  <a:pt x="29654" y="244464"/>
                </a:lnTo>
                <a:lnTo>
                  <a:pt x="62924" y="277734"/>
                </a:lnTo>
                <a:lnTo>
                  <a:pt x="105114" y="299553"/>
                </a:lnTo>
                <a:lnTo>
                  <a:pt x="153694" y="307388"/>
                </a:lnTo>
                <a:lnTo>
                  <a:pt x="202273" y="299553"/>
                </a:lnTo>
                <a:lnTo>
                  <a:pt x="244463" y="277734"/>
                </a:lnTo>
                <a:lnTo>
                  <a:pt x="277734" y="244464"/>
                </a:lnTo>
                <a:lnTo>
                  <a:pt x="299552" y="202273"/>
                </a:lnTo>
                <a:lnTo>
                  <a:pt x="307388" y="153694"/>
                </a:lnTo>
                <a:lnTo>
                  <a:pt x="299552" y="105115"/>
                </a:lnTo>
                <a:lnTo>
                  <a:pt x="277734" y="62924"/>
                </a:lnTo>
                <a:lnTo>
                  <a:pt x="244463" y="29654"/>
                </a:lnTo>
                <a:lnTo>
                  <a:pt x="202273" y="7835"/>
                </a:lnTo>
                <a:lnTo>
                  <a:pt x="153694" y="0"/>
                </a:lnTo>
                <a:close/>
              </a:path>
            </a:pathLst>
          </a:custGeom>
          <a:solidFill>
            <a:srgbClr val="06C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bg object 20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62582" y="6517635"/>
            <a:ext cx="180513" cy="146778"/>
          </a:xfrm>
          <a:prstGeom prst="rect">
            <a:avLst/>
          </a:prstGeom>
        </p:spPr>
      </p:pic>
      <p:sp>
        <p:nvSpPr>
          <p:cNvPr id="9" name="bg object 21"/>
          <p:cNvSpPr/>
          <p:nvPr userDrawn="1"/>
        </p:nvSpPr>
        <p:spPr>
          <a:xfrm>
            <a:off x="9616050" y="6434407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695" y="0"/>
                </a:moveTo>
                <a:lnTo>
                  <a:pt x="105115" y="7834"/>
                </a:lnTo>
                <a:lnTo>
                  <a:pt x="62924" y="29651"/>
                </a:lnTo>
                <a:lnTo>
                  <a:pt x="29654" y="62920"/>
                </a:lnTo>
                <a:lnTo>
                  <a:pt x="7835" y="105111"/>
                </a:lnTo>
                <a:lnTo>
                  <a:pt x="0" y="153694"/>
                </a:lnTo>
                <a:lnTo>
                  <a:pt x="7835" y="202272"/>
                </a:lnTo>
                <a:lnTo>
                  <a:pt x="29654" y="244463"/>
                </a:lnTo>
                <a:lnTo>
                  <a:pt x="62924" y="277734"/>
                </a:lnTo>
                <a:lnTo>
                  <a:pt x="105115" y="299553"/>
                </a:lnTo>
                <a:lnTo>
                  <a:pt x="153695" y="307388"/>
                </a:lnTo>
                <a:lnTo>
                  <a:pt x="202274" y="299553"/>
                </a:lnTo>
                <a:lnTo>
                  <a:pt x="244465" y="277734"/>
                </a:lnTo>
                <a:lnTo>
                  <a:pt x="277735" y="244463"/>
                </a:lnTo>
                <a:lnTo>
                  <a:pt x="279078" y="241867"/>
                </a:lnTo>
                <a:lnTo>
                  <a:pt x="62988" y="241867"/>
                </a:lnTo>
                <a:lnTo>
                  <a:pt x="62988" y="109023"/>
                </a:lnTo>
                <a:lnTo>
                  <a:pt x="192157" y="109023"/>
                </a:lnTo>
                <a:lnTo>
                  <a:pt x="197659" y="106899"/>
                </a:lnTo>
                <a:lnTo>
                  <a:pt x="209382" y="105725"/>
                </a:lnTo>
                <a:lnTo>
                  <a:pt x="299653" y="105725"/>
                </a:lnTo>
                <a:lnTo>
                  <a:pt x="299554" y="105111"/>
                </a:lnTo>
                <a:lnTo>
                  <a:pt x="292249" y="90986"/>
                </a:lnTo>
                <a:lnTo>
                  <a:pt x="83621" y="90986"/>
                </a:lnTo>
                <a:lnTo>
                  <a:pt x="74286" y="89102"/>
                </a:lnTo>
                <a:lnTo>
                  <a:pt x="66681" y="83960"/>
                </a:lnTo>
                <a:lnTo>
                  <a:pt x="61563" y="76332"/>
                </a:lnTo>
                <a:lnTo>
                  <a:pt x="59689" y="66985"/>
                </a:lnTo>
                <a:lnTo>
                  <a:pt x="59689" y="60353"/>
                </a:lnTo>
                <a:lnTo>
                  <a:pt x="62368" y="54373"/>
                </a:lnTo>
                <a:lnTo>
                  <a:pt x="71045" y="45720"/>
                </a:lnTo>
                <a:lnTo>
                  <a:pt x="77021" y="43053"/>
                </a:lnTo>
                <a:lnTo>
                  <a:pt x="257867" y="43053"/>
                </a:lnTo>
                <a:lnTo>
                  <a:pt x="244465" y="29651"/>
                </a:lnTo>
                <a:lnTo>
                  <a:pt x="202274" y="7834"/>
                </a:lnTo>
                <a:lnTo>
                  <a:pt x="153695" y="0"/>
                </a:lnTo>
                <a:close/>
              </a:path>
              <a:path w="307975" h="307975">
                <a:moveTo>
                  <a:pt x="130078" y="109023"/>
                </a:moveTo>
                <a:lnTo>
                  <a:pt x="104324" y="109023"/>
                </a:lnTo>
                <a:lnTo>
                  <a:pt x="104324" y="241867"/>
                </a:lnTo>
                <a:lnTo>
                  <a:pt x="217592" y="241867"/>
                </a:lnTo>
                <a:lnTo>
                  <a:pt x="130078" y="241798"/>
                </a:lnTo>
                <a:lnTo>
                  <a:pt x="130078" y="109023"/>
                </a:lnTo>
                <a:close/>
              </a:path>
              <a:path w="307975" h="307975">
                <a:moveTo>
                  <a:pt x="299653" y="105725"/>
                </a:moveTo>
                <a:lnTo>
                  <a:pt x="209382" y="105725"/>
                </a:lnTo>
                <a:lnTo>
                  <a:pt x="234770" y="110582"/>
                </a:lnTo>
                <a:lnTo>
                  <a:pt x="249841" y="123954"/>
                </a:lnTo>
                <a:lnTo>
                  <a:pt x="257070" y="144036"/>
                </a:lnTo>
                <a:lnTo>
                  <a:pt x="258930" y="169027"/>
                </a:lnTo>
                <a:lnTo>
                  <a:pt x="258930" y="241867"/>
                </a:lnTo>
                <a:lnTo>
                  <a:pt x="279078" y="241867"/>
                </a:lnTo>
                <a:lnTo>
                  <a:pt x="299554" y="202272"/>
                </a:lnTo>
                <a:lnTo>
                  <a:pt x="307389" y="153694"/>
                </a:lnTo>
                <a:lnTo>
                  <a:pt x="299653" y="105725"/>
                </a:lnTo>
                <a:close/>
              </a:path>
              <a:path w="307975" h="307975">
                <a:moveTo>
                  <a:pt x="196117" y="142002"/>
                </a:moveTo>
                <a:lnTo>
                  <a:pt x="183187" y="144893"/>
                </a:lnTo>
                <a:lnTo>
                  <a:pt x="175679" y="152555"/>
                </a:lnTo>
                <a:lnTo>
                  <a:pt x="172196" y="163466"/>
                </a:lnTo>
                <a:lnTo>
                  <a:pt x="171345" y="176108"/>
                </a:lnTo>
                <a:lnTo>
                  <a:pt x="171345" y="241798"/>
                </a:lnTo>
                <a:lnTo>
                  <a:pt x="217592" y="241798"/>
                </a:lnTo>
                <a:lnTo>
                  <a:pt x="217557" y="176108"/>
                </a:lnTo>
                <a:lnTo>
                  <a:pt x="217218" y="165243"/>
                </a:lnTo>
                <a:lnTo>
                  <a:pt x="214803" y="153853"/>
                </a:lnTo>
                <a:lnTo>
                  <a:pt x="208414" y="145345"/>
                </a:lnTo>
                <a:lnTo>
                  <a:pt x="196117" y="142002"/>
                </a:lnTo>
                <a:close/>
              </a:path>
              <a:path w="307975" h="307975">
                <a:moveTo>
                  <a:pt x="192157" y="109023"/>
                </a:moveTo>
                <a:lnTo>
                  <a:pt x="169731" y="109023"/>
                </a:lnTo>
                <a:lnTo>
                  <a:pt x="169731" y="127200"/>
                </a:lnTo>
                <a:lnTo>
                  <a:pt x="170290" y="127200"/>
                </a:lnTo>
                <a:lnTo>
                  <a:pt x="177554" y="117932"/>
                </a:lnTo>
                <a:lnTo>
                  <a:pt x="186863" y="111066"/>
                </a:lnTo>
                <a:lnTo>
                  <a:pt x="192157" y="109023"/>
                </a:lnTo>
                <a:close/>
              </a:path>
              <a:path w="307975" h="307975">
                <a:moveTo>
                  <a:pt x="257867" y="43053"/>
                </a:moveTo>
                <a:lnTo>
                  <a:pt x="83621" y="43053"/>
                </a:lnTo>
                <a:lnTo>
                  <a:pt x="92966" y="44927"/>
                </a:lnTo>
                <a:lnTo>
                  <a:pt x="100595" y="50045"/>
                </a:lnTo>
                <a:lnTo>
                  <a:pt x="105737" y="57650"/>
                </a:lnTo>
                <a:lnTo>
                  <a:pt x="107622" y="66985"/>
                </a:lnTo>
                <a:lnTo>
                  <a:pt x="105737" y="76332"/>
                </a:lnTo>
                <a:lnTo>
                  <a:pt x="100595" y="83960"/>
                </a:lnTo>
                <a:lnTo>
                  <a:pt x="92966" y="89102"/>
                </a:lnTo>
                <a:lnTo>
                  <a:pt x="83621" y="90986"/>
                </a:lnTo>
                <a:lnTo>
                  <a:pt x="292249" y="90986"/>
                </a:lnTo>
                <a:lnTo>
                  <a:pt x="277735" y="62920"/>
                </a:lnTo>
                <a:lnTo>
                  <a:pt x="257867" y="43053"/>
                </a:lnTo>
                <a:close/>
              </a:path>
            </a:pathLst>
          </a:custGeom>
          <a:solidFill>
            <a:srgbClr val="08C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 txBox="1"/>
          <p:nvPr userDrawn="1"/>
        </p:nvSpPr>
        <p:spPr>
          <a:xfrm>
            <a:off x="7124287" y="6503367"/>
            <a:ext cx="8940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eoscfuture</a:t>
            </a:r>
            <a:r>
              <a:rPr sz="1200" spc="-5" dirty="0">
                <a:solidFill>
                  <a:srgbClr val="08C8E9"/>
                </a:solidFill>
                <a:latin typeface="Corbel"/>
                <a:cs typeface="Corbel"/>
              </a:rPr>
              <a:t>.</a:t>
            </a: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eu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5"/>
          <p:cNvSpPr txBox="1"/>
          <p:nvPr userDrawn="1"/>
        </p:nvSpPr>
        <p:spPr>
          <a:xfrm>
            <a:off x="8505657" y="6503367"/>
            <a:ext cx="96329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@EOSCFuture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2" name="object 6"/>
          <p:cNvSpPr txBox="1"/>
          <p:nvPr userDrawn="1"/>
        </p:nvSpPr>
        <p:spPr>
          <a:xfrm>
            <a:off x="9957975" y="6503367"/>
            <a:ext cx="7829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EOSCfuture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10439400" cy="4494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Holder 6"/>
          <p:cNvSpPr>
            <a:spLocks noGrp="1"/>
          </p:cNvSpPr>
          <p:nvPr>
            <p:ph type="sldNum" sz="quarter" idx="7"/>
          </p:nvPr>
        </p:nvSpPr>
        <p:spPr>
          <a:xfrm>
            <a:off x="319088" y="6394720"/>
            <a:ext cx="533400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13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losing_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03885"/>
            <a:ext cx="12191999" cy="115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" y="0"/>
            <a:ext cx="12191878" cy="5703885"/>
          </a:xfrm>
          <a:prstGeom prst="rect">
            <a:avLst/>
          </a:prstGeom>
        </p:spPr>
      </p:pic>
      <p:pic>
        <p:nvPicPr>
          <p:cNvPr id="7" name="object 3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81718" y="6077388"/>
            <a:ext cx="921537" cy="616961"/>
          </a:xfrm>
          <a:prstGeom prst="rect">
            <a:avLst/>
          </a:prstGeom>
        </p:spPr>
      </p:pic>
      <p:sp>
        <p:nvSpPr>
          <p:cNvPr id="8" name="object 4"/>
          <p:cNvSpPr txBox="1"/>
          <p:nvPr userDrawn="1"/>
        </p:nvSpPr>
        <p:spPr>
          <a:xfrm>
            <a:off x="4077710" y="6089396"/>
            <a:ext cx="3715385" cy="5772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31570" marR="6350" indent="-219075" algn="r">
              <a:lnSpc>
                <a:spcPct val="105000"/>
              </a:lnSpc>
              <a:spcBef>
                <a:spcPts val="25"/>
              </a:spcBef>
            </a:pPr>
            <a:r>
              <a:rPr sz="1200" spc="-5" dirty="0">
                <a:latin typeface="Corbel"/>
                <a:cs typeface="Corbel"/>
              </a:rPr>
              <a:t>The EOSC Future project is co-funded by the </a:t>
            </a:r>
            <a:r>
              <a:rPr sz="1200" spc="-229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European</a:t>
            </a:r>
            <a:r>
              <a:rPr sz="1200" spc="-4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Union Horizon Programme</a:t>
            </a:r>
            <a:r>
              <a:rPr sz="120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call</a:t>
            </a:r>
            <a:endParaRPr sz="1200">
              <a:latin typeface="Corbel"/>
              <a:cs typeface="Corbel"/>
            </a:endParaRPr>
          </a:p>
          <a:p>
            <a:pPr marR="5080" algn="r">
              <a:lnSpc>
                <a:spcPts val="1390"/>
              </a:lnSpc>
            </a:pPr>
            <a:r>
              <a:rPr sz="1200" spc="-10" dirty="0">
                <a:latin typeface="Corbel"/>
                <a:cs typeface="Corbel"/>
              </a:rPr>
              <a:t>INFRAEOSC-03-2020,</a:t>
            </a:r>
            <a:r>
              <a:rPr sz="1200" spc="-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Grant</a:t>
            </a:r>
            <a:r>
              <a:rPr sz="1200" spc="-5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Agreement</a:t>
            </a:r>
            <a:r>
              <a:rPr sz="1200" spc="-5" dirty="0">
                <a:latin typeface="Corbel"/>
                <a:cs typeface="Corbel"/>
              </a:rPr>
              <a:t> number</a:t>
            </a:r>
            <a:r>
              <a:rPr sz="1200" spc="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101017536</a:t>
            </a:r>
            <a:endParaRPr sz="1200">
              <a:latin typeface="Corbel"/>
              <a:cs typeface="Corbel"/>
            </a:endParaRPr>
          </a:p>
        </p:txBody>
      </p:sp>
      <p:pic>
        <p:nvPicPr>
          <p:cNvPr id="9" name="object 5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537192" y="6071615"/>
            <a:ext cx="1810511" cy="624840"/>
          </a:xfrm>
          <a:prstGeom prst="rect">
            <a:avLst/>
          </a:prstGeom>
        </p:spPr>
      </p:pic>
      <p:pic>
        <p:nvPicPr>
          <p:cNvPr id="10" name="object 6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193023" y="445008"/>
            <a:ext cx="3179064" cy="1712976"/>
          </a:xfrm>
          <a:prstGeom prst="rect">
            <a:avLst/>
          </a:prstGeom>
        </p:spPr>
      </p:pic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2614676" y="1840484"/>
            <a:ext cx="7145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mtClean="0">
                <a:latin typeface="Corbel"/>
              </a:rPr>
              <a:t>Click to edit Master title style</a:t>
            </a:r>
            <a:endParaRPr sz="54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2278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039368" cy="16184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07623" y="6105144"/>
            <a:ext cx="1331976" cy="7193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6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82823" y="6377940"/>
            <a:ext cx="6854954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EOSC: a secure and trusted place to be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43000" y="6377940"/>
            <a:ext cx="1371600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August  2022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06000" y="6377940"/>
            <a:ext cx="533400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61" r:id="rId3"/>
    <p:sldLayoutId id="2147483672" r:id="rId4"/>
    <p:sldLayoutId id="2147483664" r:id="rId5"/>
    <p:sldLayoutId id="2147483671" r:id="rId6"/>
    <p:sldLayoutId id="2147483666" r:id="rId7"/>
  </p:sldLayoutIdLst>
  <p:hf sldNum="0" hd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 sz="2400"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abuse@eosc-security.e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EOSC: </a:t>
            </a:r>
            <a:br>
              <a:rPr lang="en-GB" sz="4000" dirty="0" smtClean="0"/>
            </a:br>
            <a:r>
              <a:rPr lang="en-GB" sz="4000" dirty="0" smtClean="0"/>
              <a:t>a secure and trusted place to reside</a:t>
            </a:r>
            <a:endParaRPr lang="en-GB" sz="4000" dirty="0"/>
          </a:p>
        </p:txBody>
      </p:sp>
      <p:sp>
        <p:nvSpPr>
          <p:cNvPr id="3" name="Rectangle 2"/>
          <p:cNvSpPr/>
          <p:nvPr/>
        </p:nvSpPr>
        <p:spPr>
          <a:xfrm>
            <a:off x="3505200" y="4327228"/>
            <a:ext cx="451117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i="1" kern="0" dirty="0" smtClean="0">
                <a:solidFill>
                  <a:srgbClr val="B62127"/>
                </a:solidFill>
                <a:cs typeface="Calibri"/>
                <a:sym typeface="Calibri"/>
              </a:rPr>
              <a:t>EOSC Symposium, November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3779" y="5447193"/>
            <a:ext cx="57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C30D8"/>
                </a:solidFill>
              </a:rPr>
              <a:t>David </a:t>
            </a:r>
            <a:r>
              <a:rPr lang="en-GB" sz="1200" b="1" dirty="0" smtClean="0">
                <a:solidFill>
                  <a:srgbClr val="0C30D8"/>
                </a:solidFill>
              </a:rPr>
              <a:t>Groep – WP7.5 Security Operations and Policy lead</a:t>
            </a:r>
            <a:br>
              <a:rPr lang="en-GB" sz="1200" b="1" dirty="0" smtClean="0">
                <a:solidFill>
                  <a:srgbClr val="0C30D8"/>
                </a:solidFill>
              </a:rPr>
            </a:br>
            <a:r>
              <a:rPr lang="en-GB" sz="1200" i="1" dirty="0" smtClean="0">
                <a:solidFill>
                  <a:srgbClr val="0C30D8"/>
                </a:solidFill>
              </a:rPr>
              <a:t>Nikhef Physics Data Processing programme</a:t>
            </a:r>
            <a:endParaRPr lang="en-GB" sz="1200" i="1" baseline="0" dirty="0" smtClean="0">
              <a:solidFill>
                <a:srgbClr val="0C30D8"/>
              </a:solidFill>
            </a:endParaRPr>
          </a:p>
          <a:p>
            <a:r>
              <a:rPr lang="en-GB" sz="1200" i="1" baseline="0" dirty="0" smtClean="0">
                <a:solidFill>
                  <a:srgbClr val="0C30D8"/>
                </a:solidFill>
              </a:rPr>
              <a:t>UM Department of Advanced Computing Sciences, Faculty of Science and Engineering</a:t>
            </a:r>
            <a:endParaRPr lang="en-US" sz="1200" i="1" dirty="0">
              <a:solidFill>
                <a:srgbClr val="0C30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67000" y="2743200"/>
            <a:ext cx="8434324" cy="551433"/>
          </a:xfrm>
        </p:spPr>
        <p:txBody>
          <a:bodyPr/>
          <a:lstStyle/>
          <a:p>
            <a:pPr algn="r"/>
            <a:endParaRPr lang="en-GB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9407105" y="5105400"/>
            <a:ext cx="2289595" cy="506476"/>
            <a:chOff x="9392269" y="4874290"/>
            <a:chExt cx="2770410" cy="506476"/>
          </a:xfrm>
        </p:grpSpPr>
        <p:pic>
          <p:nvPicPr>
            <p:cNvPr id="8" name="bg 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2269" y="4874290"/>
              <a:ext cx="506476" cy="506476"/>
            </a:xfrm>
            <a:prstGeom prst="rect">
              <a:avLst/>
            </a:prstGeom>
          </p:spPr>
        </p:pic>
        <p:sp>
          <p:nvSpPr>
            <p:cNvPr id="9" name="object 4"/>
            <p:cNvSpPr txBox="1"/>
            <p:nvPr/>
          </p:nvSpPr>
          <p:spPr>
            <a:xfrm>
              <a:off x="10039969" y="5084751"/>
              <a:ext cx="212271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230"/>
                </a:lnSpc>
              </a:pPr>
              <a:r>
                <a:rPr sz="2400" spc="-5" dirty="0">
                  <a:solidFill>
                    <a:srgbClr val="0C2AD5"/>
                  </a:solidFill>
                  <a:latin typeface="Corbel"/>
                  <a:cs typeface="Corbel"/>
                </a:rPr>
                <a:t>eoscfuture</a:t>
              </a:r>
              <a:r>
                <a:rPr sz="2400" spc="-5" dirty="0">
                  <a:solidFill>
                    <a:srgbClr val="0C30D8"/>
                  </a:solidFill>
                  <a:latin typeface="Corbel"/>
                  <a:cs typeface="Corbel"/>
                </a:rPr>
                <a:t>.</a:t>
              </a:r>
              <a:r>
                <a:rPr sz="2400" spc="-5" dirty="0">
                  <a:solidFill>
                    <a:srgbClr val="0C2AD5"/>
                  </a:solidFill>
                  <a:latin typeface="Corbel"/>
                  <a:cs typeface="Corbel"/>
                </a:rPr>
                <a:t>eu</a:t>
              </a:r>
              <a:endParaRPr sz="2400" dirty="0">
                <a:latin typeface="Corbel"/>
                <a:cs typeface="Corbe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Thanks to the EOSC Future WP7.5 collaborators: Alf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Moens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Daniel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Kouřil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Baptiste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Grenier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David Crooks, David Groep, David Kelsey, Ian Neilson, Linda Cornwall,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Jouke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Roorda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Matt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Viljoen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Pau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Cutrina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Ralph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Niederberger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Romain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Wartel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Sven Gabriel, and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Urpo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Kaila.</a:t>
            </a:r>
            <a:endParaRPr lang="en-GB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4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Security is a means – a way to support the EOSC mission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EOSC: a secure and trusted place to be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43000" y="2209800"/>
            <a:ext cx="10439400" cy="3784600"/>
          </a:xfrm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C30D8"/>
                </a:solidFill>
              </a:rPr>
              <a:t>“</a:t>
            </a:r>
            <a:r>
              <a:rPr lang="en-US" sz="2800" b="1" dirty="0">
                <a:solidFill>
                  <a:srgbClr val="0C30D8"/>
                </a:solidFill>
              </a:rPr>
              <a:t>ensure </a:t>
            </a:r>
            <a:r>
              <a:rPr lang="en-US" sz="2800" b="1" dirty="0" smtClean="0">
                <a:solidFill>
                  <a:srgbClr val="0C30D8"/>
                </a:solidFill>
              </a:rPr>
              <a:t>confidentiality</a:t>
            </a:r>
            <a:r>
              <a:rPr lang="en-US" sz="2800" b="1" dirty="0">
                <a:solidFill>
                  <a:srgbClr val="0C30D8"/>
                </a:solidFill>
              </a:rPr>
              <a:t>, integrity and </a:t>
            </a:r>
            <a:r>
              <a:rPr lang="en-US" sz="2800" b="1" dirty="0" smtClean="0">
                <a:solidFill>
                  <a:srgbClr val="0C30D8"/>
                </a:solidFill>
              </a:rPr>
              <a:t>availability”</a:t>
            </a:r>
          </a:p>
          <a:p>
            <a:pPr algn="ctr"/>
            <a:endParaRPr lang="en-US" sz="2800" b="1" dirty="0" smtClean="0">
              <a:solidFill>
                <a:srgbClr val="0C30D8"/>
              </a:solidFill>
            </a:endParaRPr>
          </a:p>
          <a:p>
            <a:pPr algn="ctr"/>
            <a:r>
              <a:rPr lang="en-US" sz="2800" b="1" dirty="0">
                <a:solidFill>
                  <a:srgbClr val="0C30D8"/>
                </a:solidFill>
              </a:rPr>
              <a:t>“protecting </a:t>
            </a:r>
            <a:r>
              <a:rPr lang="en-US" sz="2800" b="1" dirty="0" smtClean="0">
                <a:solidFill>
                  <a:srgbClr val="0C30D8"/>
                </a:solidFill>
              </a:rPr>
              <a:t>our data and services from </a:t>
            </a:r>
            <a:r>
              <a:rPr lang="en-US" sz="2800" b="1" dirty="0">
                <a:solidFill>
                  <a:srgbClr val="0C30D8"/>
                </a:solidFill>
              </a:rPr>
              <a:t>threats and </a:t>
            </a:r>
            <a:r>
              <a:rPr lang="en-US" sz="2800" b="1" dirty="0" smtClean="0">
                <a:solidFill>
                  <a:srgbClr val="0C30D8"/>
                </a:solidFill>
              </a:rPr>
              <a:t>vulnerabilities”</a:t>
            </a:r>
          </a:p>
          <a:p>
            <a:endParaRPr lang="en-US" dirty="0"/>
          </a:p>
          <a:p>
            <a:pPr algn="ctr"/>
            <a:r>
              <a:rPr lang="en-US" dirty="0" smtClean="0"/>
              <a:t>and in our interconnected EOSC, also security is a collective responsibility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and also an opportunity to collaborate and improve our posture together</a:t>
            </a:r>
          </a:p>
        </p:txBody>
      </p:sp>
    </p:spTree>
    <p:extLst>
      <p:ext uri="{BB962C8B-B14F-4D97-AF65-F5344CB8AC3E}">
        <p14:creationId xmlns:p14="http://schemas.microsoft.com/office/powerpoint/2010/main" val="221808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EOSC: a secure and trusted place to be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" r="8151"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29817" y="3269255"/>
            <a:ext cx="3826156" cy="138433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rgbClr val="E3D88B"/>
            </a:solidFill>
          </a:ln>
        </p:spPr>
        <p:txBody>
          <a:bodyPr lIns="91440" tIns="91440" rIns="91440" bIns="91440"/>
          <a:lstStyle>
            <a:lvl1pPr marL="0" eaLnBrk="1" hangingPunct="1">
              <a:defRPr sz="2400"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kern="0" dirty="0" smtClean="0">
                <a:solidFill>
                  <a:srgbClr val="E3D88B"/>
                </a:solidFill>
              </a:rPr>
              <a:t>From</a:t>
            </a:r>
            <a:r>
              <a:rPr lang="en-GB" sz="2800" kern="0" dirty="0" smtClean="0">
                <a:solidFill>
                  <a:srgbClr val="E3D88B"/>
                </a:solidFill>
              </a:rPr>
              <a:t> </a:t>
            </a:r>
            <a:r>
              <a:rPr lang="en-GB" sz="2800" i="1" kern="0" dirty="0" smtClean="0">
                <a:solidFill>
                  <a:srgbClr val="E3D88B"/>
                </a:solidFill>
              </a:rPr>
              <a:t>promoting and monitoring capabilities </a:t>
            </a:r>
            <a:br>
              <a:rPr lang="en-GB" sz="2800" i="1" kern="0" dirty="0" smtClean="0">
                <a:solidFill>
                  <a:srgbClr val="E3D88B"/>
                </a:solidFill>
              </a:rPr>
            </a:br>
            <a:r>
              <a:rPr lang="en-GB" sz="2800" b="1" kern="0" dirty="0" smtClean="0">
                <a:solidFill>
                  <a:srgbClr val="E3D88B"/>
                </a:solidFill>
              </a:rPr>
              <a:t>to</a:t>
            </a:r>
            <a:r>
              <a:rPr lang="en-GB" sz="2800" kern="0" dirty="0" smtClean="0">
                <a:solidFill>
                  <a:srgbClr val="E3D88B"/>
                </a:solidFill>
              </a:rPr>
              <a:t> </a:t>
            </a:r>
            <a:r>
              <a:rPr lang="en-GB" sz="2800" i="1" kern="0" dirty="0" smtClean="0">
                <a:solidFill>
                  <a:srgbClr val="E3D88B"/>
                </a:solidFill>
              </a:rPr>
              <a:t>managing core risk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38125" y="238125"/>
            <a:ext cx="8667750" cy="800219"/>
          </a:xfrm>
          <a:prstGeom prst="rect">
            <a:avLst/>
          </a:prstGeom>
        </p:spPr>
        <p:txBody>
          <a:bodyPr/>
          <a:lstStyle>
            <a:lvl1pPr marL="0" eaLnBrk="1" hangingPunct="1">
              <a:defRPr sz="2400"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kern="0" dirty="0" smtClean="0">
                <a:solidFill>
                  <a:schemeClr val="tx2"/>
                </a:solidFill>
              </a:rPr>
              <a:t>The basic tenets for EOSC ecosystem security</a:t>
            </a:r>
            <a:endParaRPr lang="en-GB" sz="3600" kern="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2732" y="4536987"/>
            <a:ext cx="276357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kumimoji="0" lang="en-GB" sz="800" b="0" i="0" u="none" strike="noStrike" cap="none" spc="0" normalizeH="0" dirty="0" smtClean="0">
                <a:ln>
                  <a:noFill/>
                </a:ln>
                <a:solidFill>
                  <a:srgbClr val="847820"/>
                </a:solidFill>
                <a:effectLst/>
                <a:uFillTx/>
                <a:sym typeface="Arial"/>
              </a:rPr>
              <a:t>Photo </a:t>
            </a:r>
            <a:r>
              <a:rPr kumimoji="0" lang="en-GB" sz="800" b="0" i="0" u="none" strike="noStrike" cap="none" spc="0" normalizeH="0" dirty="0" err="1" smtClean="0">
                <a:ln>
                  <a:noFill/>
                </a:ln>
                <a:solidFill>
                  <a:srgbClr val="847820"/>
                </a:solidFill>
                <a:effectLst/>
                <a:uFillTx/>
                <a:sym typeface="Arial"/>
              </a:rPr>
              <a:t>Hippokrates</a:t>
            </a:r>
            <a:r>
              <a:rPr kumimoji="0" lang="en-GB" sz="800" b="0" i="0" u="none" strike="noStrike" cap="none" spc="0" normalizeH="0" dirty="0" smtClean="0">
                <a:ln>
                  <a:noFill/>
                </a:ln>
                <a:solidFill>
                  <a:srgbClr val="847820"/>
                </a:solidFill>
                <a:effectLst/>
                <a:uFillTx/>
                <a:sym typeface="Arial"/>
              </a:rPr>
              <a:t> tomb</a:t>
            </a:r>
            <a:r>
              <a:rPr lang="en-GB" sz="800" cap="none" dirty="0" smtClean="0">
                <a:solidFill>
                  <a:srgbClr val="847820"/>
                </a:solidFill>
              </a:rPr>
              <a:t>: </a:t>
            </a:r>
            <a:r>
              <a:rPr lang="en-GB" sz="800" cap="none" dirty="0" err="1">
                <a:solidFill>
                  <a:srgbClr val="847820"/>
                </a:solidFill>
              </a:rPr>
              <a:t>Melania</a:t>
            </a:r>
            <a:r>
              <a:rPr lang="en-GB" sz="800" cap="none" dirty="0">
                <a:solidFill>
                  <a:srgbClr val="847820"/>
                </a:solidFill>
              </a:rPr>
              <a:t> </a:t>
            </a:r>
            <a:r>
              <a:rPr lang="en-GB" sz="800" cap="none" dirty="0" err="1" smtClean="0">
                <a:solidFill>
                  <a:srgbClr val="847820"/>
                </a:solidFill>
              </a:rPr>
              <a:t>Stubos</a:t>
            </a:r>
            <a:r>
              <a:rPr lang="en-GB" sz="800" cap="none" dirty="0" smtClean="0">
                <a:solidFill>
                  <a:srgbClr val="847820"/>
                </a:solidFill>
              </a:rPr>
              <a:t>, CC-BY-SA-3.0</a:t>
            </a:r>
            <a:br>
              <a:rPr lang="en-GB" sz="800" cap="none" dirty="0" smtClean="0">
                <a:solidFill>
                  <a:srgbClr val="847820"/>
                </a:solidFill>
              </a:rPr>
            </a:br>
            <a:r>
              <a:rPr lang="en-GB" sz="800" cap="none" dirty="0" smtClean="0">
                <a:solidFill>
                  <a:srgbClr val="847820"/>
                </a:solidFill>
              </a:rPr>
              <a:t>http</a:t>
            </a:r>
            <a:r>
              <a:rPr lang="en-GB" sz="800" cap="none" dirty="0">
                <a:solidFill>
                  <a:srgbClr val="847820"/>
                </a:solidFill>
              </a:rPr>
              <a:t>://himetop.wikidot.com/hippocrates-funeral-monument</a:t>
            </a:r>
            <a:endParaRPr kumimoji="0" lang="en-GB" sz="800" b="0" i="0" u="none" strike="noStrike" cap="none" spc="0" normalizeH="0" dirty="0" smtClean="0">
              <a:ln>
                <a:noFill/>
              </a:ln>
              <a:solidFill>
                <a:srgbClr val="847820"/>
              </a:solidFill>
              <a:effectLst/>
              <a:uFillTx/>
              <a:sym typeface="Arial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5781675" y="1308349"/>
            <a:ext cx="6248399" cy="2724425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E3D88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40" tIns="91440" rIns="91440" bIns="91440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857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1714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2571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3429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sz="2400" b="1" dirty="0" smtClean="0">
                <a:solidFill>
                  <a:srgbClr val="E3D88B"/>
                </a:solidFill>
              </a:rPr>
              <a:t>A service provider should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E3D88B"/>
                </a:solidFill>
              </a:rPr>
              <a:t>do no harm</a:t>
            </a:r>
            <a:r>
              <a:rPr lang="en-GB" sz="2400" dirty="0" smtClean="0">
                <a:solidFill>
                  <a:srgbClr val="E3D88B"/>
                </a:solidFill>
              </a:rPr>
              <a:t> to interests &amp; assets of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E3D88B"/>
                </a:solidFill>
              </a:rPr>
              <a:t>not expose </a:t>
            </a:r>
            <a:r>
              <a:rPr lang="en-GB" sz="2400" b="1" i="1" dirty="0" smtClean="0">
                <a:solidFill>
                  <a:srgbClr val="E3D88B"/>
                </a:solidFill>
              </a:rPr>
              <a:t>other </a:t>
            </a:r>
            <a:r>
              <a:rPr lang="en-GB" sz="2400" dirty="0" smtClean="0">
                <a:solidFill>
                  <a:srgbClr val="E3D88B"/>
                </a:solidFill>
              </a:rPr>
              <a:t>service providers </a:t>
            </a:r>
            <a:br>
              <a:rPr lang="en-GB" sz="2400" dirty="0" smtClean="0">
                <a:solidFill>
                  <a:srgbClr val="E3D88B"/>
                </a:solidFill>
              </a:rPr>
            </a:br>
            <a:r>
              <a:rPr lang="en-GB" sz="2400" dirty="0" smtClean="0">
                <a:solidFill>
                  <a:srgbClr val="E3D88B"/>
                </a:solidFill>
              </a:rPr>
              <a:t>in the EOSC ecosystem to enlarged risk </a:t>
            </a:r>
            <a:br>
              <a:rPr lang="en-GB" sz="2400" dirty="0" smtClean="0">
                <a:solidFill>
                  <a:srgbClr val="E3D88B"/>
                </a:solidFill>
              </a:rPr>
            </a:br>
            <a:r>
              <a:rPr lang="en-GB" sz="2400" dirty="0" smtClean="0">
                <a:solidFill>
                  <a:srgbClr val="E3D88B"/>
                </a:solidFill>
              </a:rPr>
              <a:t>as a result of </a:t>
            </a:r>
            <a:r>
              <a:rPr lang="en-GB" sz="2400" i="1" dirty="0" smtClean="0">
                <a:solidFill>
                  <a:srgbClr val="E3D88B"/>
                </a:solidFill>
              </a:rPr>
              <a:t>their </a:t>
            </a:r>
            <a:r>
              <a:rPr lang="en-GB" sz="2400" dirty="0" smtClean="0">
                <a:solidFill>
                  <a:srgbClr val="E3D88B"/>
                </a:solidFill>
              </a:rPr>
              <a:t>participation in EOSC</a:t>
            </a:r>
            <a:endParaRPr lang="en-GB" sz="2400" dirty="0">
              <a:solidFill>
                <a:srgbClr val="E3D88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E3D88B"/>
                </a:solidFill>
              </a:rPr>
              <a:t>be transparent</a:t>
            </a:r>
            <a:r>
              <a:rPr lang="en-GB" sz="2400" dirty="0" smtClean="0">
                <a:solidFill>
                  <a:srgbClr val="E3D88B"/>
                </a:solidFill>
              </a:rPr>
              <a:t> about its </a:t>
            </a:r>
            <a:r>
              <a:rPr lang="en-GB" sz="2400" dirty="0" err="1" smtClean="0">
                <a:solidFill>
                  <a:srgbClr val="E3D88B"/>
                </a:solidFill>
              </a:rPr>
              <a:t>infosec</a:t>
            </a:r>
            <a:r>
              <a:rPr lang="en-GB" sz="2400" dirty="0" smtClean="0">
                <a:solidFill>
                  <a:srgbClr val="E3D88B"/>
                </a:solidFill>
              </a:rPr>
              <a:t> maturity and risk </a:t>
            </a:r>
            <a:r>
              <a:rPr lang="en-GB" sz="2400" dirty="0">
                <a:solidFill>
                  <a:srgbClr val="E3D88B"/>
                </a:solidFill>
              </a:rPr>
              <a:t>to its customers and suppliers </a:t>
            </a:r>
            <a:endParaRPr lang="en-GB" sz="2400" dirty="0" smtClean="0">
              <a:solidFill>
                <a:srgbClr val="E3D88B"/>
              </a:solidFill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533400" y="5294740"/>
            <a:ext cx="11277600" cy="420260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40" tIns="0" rIns="91440" bIns="0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857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1714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2571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3429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GB" sz="2800" dirty="0" smtClean="0">
                <a:solidFill>
                  <a:srgbClr val="E3D88B"/>
                </a:solidFill>
              </a:rPr>
              <a:t>this means </a:t>
            </a:r>
            <a:r>
              <a:rPr lang="en-GB" sz="2800" i="1" dirty="0" smtClean="0">
                <a:solidFill>
                  <a:srgbClr val="E3D88B"/>
                </a:solidFill>
              </a:rPr>
              <a:t>some minimum requirements </a:t>
            </a:r>
            <a:r>
              <a:rPr lang="en-GB" sz="2800" dirty="0" smtClean="0">
                <a:solidFill>
                  <a:srgbClr val="E3D88B"/>
                </a:solidFill>
              </a:rPr>
              <a:t>in the EOSC Core … and Exchange</a:t>
            </a:r>
            <a:endParaRPr lang="en-GB" sz="2800" dirty="0">
              <a:solidFill>
                <a:srgbClr val="E3D8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8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Keeping the EOSC secure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EOSC: a secure and trusted place to be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b="1" i="1" dirty="0"/>
              <a:t>baselining </a:t>
            </a:r>
            <a:r>
              <a:rPr lang="en-US" b="1" dirty="0"/>
              <a:t>is a true &amp; tried approach to improve collective security posture</a:t>
            </a:r>
            <a:endParaRPr lang="en-GB" b="1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minimum requirements to ensure a </a:t>
            </a:r>
            <a:r>
              <a:rPr lang="en-US" b="1" dirty="0" smtClean="0"/>
              <a:t>collective response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and to prevent miscreants to hide in unmanaged corners of the system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leverage collective knowledge and capabilities that each provider already has</a:t>
            </a:r>
            <a:br>
              <a:rPr lang="en-US" dirty="0" smtClean="0"/>
            </a:br>
            <a:r>
              <a:rPr lang="en-US" i="1" dirty="0" smtClean="0"/>
              <a:t>‘baseline’ is just that – only the provider really knows the inner sensitivities</a:t>
            </a:r>
            <a:br>
              <a:rPr lang="en-US" i="1" dirty="0" smtClean="0"/>
            </a:br>
            <a:r>
              <a:rPr lang="en-US" i="1" dirty="0" smtClean="0"/>
              <a:t>of each service or data set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supported </a:t>
            </a:r>
            <a:r>
              <a:rPr lang="en-US" dirty="0"/>
              <a:t>by expert </a:t>
            </a:r>
            <a:r>
              <a:rPr lang="en-US" dirty="0" err="1"/>
              <a:t>fall-back</a:t>
            </a:r>
            <a:r>
              <a:rPr lang="en-US" dirty="0"/>
              <a:t> in case incidents happen (and they </a:t>
            </a:r>
            <a:r>
              <a:rPr lang="en-US" dirty="0" smtClean="0"/>
              <a:t>do happen!)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1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820400" cy="1077218"/>
          </a:xfrm>
        </p:spPr>
        <p:txBody>
          <a:bodyPr/>
          <a:lstStyle/>
          <a:p>
            <a:r>
              <a:rPr lang="en-US" dirty="0" smtClean="0"/>
              <a:t>How the security </a:t>
            </a:r>
            <a:r>
              <a:rPr lang="en-US" dirty="0" err="1"/>
              <a:t>c</a:t>
            </a:r>
            <a:r>
              <a:rPr lang="en-US" dirty="0" err="1" smtClean="0"/>
              <a:t>oodination</a:t>
            </a:r>
            <a:r>
              <a:rPr lang="en-US" dirty="0" smtClean="0"/>
              <a:t> team supports a trusted EOSC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EOSC: a secure and trusted place to be</a:t>
            </a:r>
            <a:endParaRPr lang="en-GB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65620286"/>
              </p:ext>
            </p:extLst>
          </p:nvPr>
        </p:nvGraphicFramePr>
        <p:xfrm>
          <a:off x="1143000" y="1447800"/>
          <a:ext cx="10439400" cy="4322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767373"/>
            <a:ext cx="3296896" cy="518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GB" sz="900" b="0" i="0" u="none" strike="noStrike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sym typeface="Arial"/>
              </a:rPr>
              <a:t>WISE SCI: wise-community.org/</a:t>
            </a:r>
            <a:r>
              <a:rPr kumimoji="0" lang="en-GB" sz="900" b="0" i="0" u="none" strike="noStrike" cap="none" spc="0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uFillTx/>
                <a:sym typeface="Arial"/>
              </a:rPr>
              <a:t>sci</a:t>
            </a:r>
            <a:r>
              <a:rPr kumimoji="0" lang="en-GB" sz="900" b="0" i="0" u="none" strike="noStrike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sym typeface="Arial"/>
              </a:rPr>
              <a:t/>
            </a:r>
            <a:br>
              <a:rPr kumimoji="0" lang="en-GB" sz="900" b="0" i="0" u="none" strike="noStrike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sym typeface="Arial"/>
              </a:rPr>
            </a:br>
            <a:r>
              <a:rPr kumimoji="0" lang="en-GB" sz="900" b="0" i="0" u="none" strike="noStrike" cap="none" spc="0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uFillTx/>
                <a:sym typeface="Arial"/>
              </a:rPr>
              <a:t>AARC&amp;c</a:t>
            </a:r>
            <a:r>
              <a:rPr kumimoji="0" lang="en-GB" sz="900" b="0" i="0" u="none" strike="noStrike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sym typeface="Arial"/>
              </a:rPr>
              <a:t>: aarc-community.org, refeds.org</a:t>
            </a:r>
            <a:r>
              <a:rPr lang="en-GB" sz="900" cap="none" dirty="0">
                <a:solidFill>
                  <a:schemeClr val="tx2"/>
                </a:solidFill>
              </a:rPr>
              <a:t>, </a:t>
            </a:r>
            <a:r>
              <a:rPr lang="en-GB" sz="900" cap="none" dirty="0" smtClean="0">
                <a:solidFill>
                  <a:schemeClr val="tx2"/>
                </a:solidFill>
              </a:rPr>
              <a:t>igtf.net </a:t>
            </a:r>
            <a:br>
              <a:rPr lang="en-GB" sz="900" cap="none" dirty="0" smtClean="0">
                <a:solidFill>
                  <a:schemeClr val="tx2"/>
                </a:solidFill>
              </a:rPr>
            </a:br>
            <a:r>
              <a:rPr lang="en-GB" sz="900" cap="none" dirty="0" smtClean="0">
                <a:solidFill>
                  <a:schemeClr val="tx2"/>
                </a:solidFill>
              </a:rPr>
              <a:t>PDK: aarc-community.org/policies/policy-development-kit</a:t>
            </a:r>
            <a:endParaRPr kumimoji="0" lang="en-GB" sz="900" b="0" i="0" u="none" strike="noStrike" cap="none" spc="0" normalizeH="0" dirty="0" smtClean="0">
              <a:ln>
                <a:noFill/>
              </a:ln>
              <a:solidFill>
                <a:schemeClr val="tx2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8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How the Information Security Process helps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EOSC: a secure and trusted place to be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EOSC ISM differentiates between Core and Exchange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C30D8"/>
                </a:solidFill>
              </a:rPr>
              <a:t>Core</a:t>
            </a:r>
            <a:r>
              <a:rPr lang="en-GB" dirty="0" smtClean="0">
                <a:solidFill>
                  <a:srgbClr val="0C30D8"/>
                </a:solidFill>
              </a:rPr>
              <a:t>: mandatory adherence (and pro-active support from the security team)</a:t>
            </a:r>
            <a:br>
              <a:rPr lang="en-GB" dirty="0" smtClean="0">
                <a:solidFill>
                  <a:srgbClr val="0C30D8"/>
                </a:solidFill>
              </a:rPr>
            </a:br>
            <a:r>
              <a:rPr lang="en-GB" dirty="0" smtClean="0">
                <a:solidFill>
                  <a:srgbClr val="0C30D8"/>
                </a:solidFill>
              </a:rPr>
              <a:t>since the security of the Core services underpins the whole EOSC ecosystem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C30D8"/>
                </a:solidFill>
              </a:rPr>
              <a:t>Exchange</a:t>
            </a:r>
            <a:r>
              <a:rPr lang="en-GB" dirty="0" smtClean="0">
                <a:solidFill>
                  <a:srgbClr val="0C30D8"/>
                </a:solidFill>
              </a:rPr>
              <a:t>: based on Interoperability Framework (&amp; ‘RFC2119 RECOMMENDED’)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smtClean="0"/>
              <a:t>Participants are autonomous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30D8"/>
                </a:solidFill>
              </a:rPr>
              <a:t>but subscribe to </a:t>
            </a:r>
            <a:r>
              <a:rPr lang="en-US" i="1" dirty="0" smtClean="0">
                <a:solidFill>
                  <a:srgbClr val="0C30D8"/>
                </a:solidFill>
              </a:rPr>
              <a:t>shared </a:t>
            </a:r>
            <a:r>
              <a:rPr lang="en-US" i="1" dirty="0">
                <a:solidFill>
                  <a:srgbClr val="0C30D8"/>
                </a:solidFill>
              </a:rPr>
              <a:t>commitment </a:t>
            </a:r>
            <a:r>
              <a:rPr lang="en-US" dirty="0">
                <a:solidFill>
                  <a:srgbClr val="0C30D8"/>
                </a:solidFill>
              </a:rPr>
              <a:t>of maintaining </a:t>
            </a:r>
            <a:r>
              <a:rPr lang="en-US" dirty="0" smtClean="0">
                <a:solidFill>
                  <a:srgbClr val="0C30D8"/>
                </a:solidFill>
              </a:rPr>
              <a:t>trustworthy &amp; secure EOSC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C30D8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We need everyone’s help in incident response and ‘drills’ </a:t>
            </a:r>
            <a:r>
              <a:rPr lang="en-US" dirty="0" smtClean="0">
                <a:solidFill>
                  <a:schemeClr val="tx1"/>
                </a:solidFill>
              </a:rPr>
              <a:t>(that also a lot of fun!)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for the Core services, expert forensics support is provided for if desired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in the Exchange, coordination and liaison are the primary tasks of the CSIRT</a:t>
            </a:r>
            <a:r>
              <a:rPr lang="en-GB" dirty="0">
                <a:solidFill>
                  <a:srgbClr val="0C30D8"/>
                </a:solidFill>
              </a:rPr>
              <a:t/>
            </a:r>
            <a:br>
              <a:rPr lang="en-GB" dirty="0">
                <a:solidFill>
                  <a:srgbClr val="0C30D8"/>
                </a:solidFill>
              </a:rPr>
            </a:br>
            <a:r>
              <a:rPr lang="en-GB" i="1" dirty="0" smtClean="0">
                <a:solidFill>
                  <a:srgbClr val="0C30D8"/>
                </a:solidFill>
              </a:rPr>
              <a:t>but the EOSC CSIRT will of course help where it can!</a:t>
            </a:r>
          </a:p>
        </p:txBody>
      </p:sp>
    </p:spTree>
    <p:extLst>
      <p:ext uri="{BB962C8B-B14F-4D97-AF65-F5344CB8AC3E}">
        <p14:creationId xmlns:p14="http://schemas.microsoft.com/office/powerpoint/2010/main" val="208201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Policy – a baselining approach for AUP and Operations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EOSC: a secure and trusted place to be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71600"/>
            <a:ext cx="3083548" cy="4084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19200" y="5410200"/>
            <a:ext cx="525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C30D8"/>
                </a:solidFill>
              </a:rPr>
              <a:t>Common AUP (based on WISE AUP) – required for core services to ensure consistency, strongly recommended for all services and for community AAI proxies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5432405"/>
            <a:ext cx="533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C30D8"/>
                </a:solidFill>
              </a:rPr>
              <a:t>EOSC Security Operational Baseline</a:t>
            </a:r>
          </a:p>
          <a:p>
            <a:r>
              <a:rPr lang="en-GB" i="1" dirty="0" smtClean="0">
                <a:solidFill>
                  <a:srgbClr val="0C30D8"/>
                </a:solidFill>
              </a:rPr>
              <a:t>a </a:t>
            </a:r>
            <a:r>
              <a:rPr lang="en-GB" b="1" i="1" dirty="0" smtClean="0">
                <a:solidFill>
                  <a:srgbClr val="0C30D8"/>
                </a:solidFill>
              </a:rPr>
              <a:t>mere 12 points</a:t>
            </a:r>
            <a:r>
              <a:rPr lang="en-GB" i="1" dirty="0" smtClean="0">
                <a:solidFill>
                  <a:srgbClr val="0C30D8"/>
                </a:solidFill>
              </a:rPr>
              <a:t> that make you a trustworthy provider organisation towards your peers and the EOSC</a:t>
            </a:r>
            <a:endParaRPr lang="en-GB" i="1" dirty="0">
              <a:solidFill>
                <a:srgbClr val="0C30D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878" y="1371600"/>
            <a:ext cx="3517819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41773" y="2591725"/>
            <a:ext cx="426720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Users don’t like to click! So show a common baseline AUP for most services - only once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59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EOSCSMS – EOSC Security Operational Baseline &amp; FAQ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EOSC: a secure and trusted place to be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7" y="1065913"/>
            <a:ext cx="9479123" cy="5673057"/>
          </a:xfrm>
          <a:prstGeom prst="rect">
            <a:avLst/>
          </a:prstGeom>
          <a:ln>
            <a:solidFill>
              <a:srgbClr val="0C30D8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87548" y="1069226"/>
            <a:ext cx="49279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C30D8"/>
                </a:solidFill>
              </a:rPr>
              <a:t>https://wiki.eoscfuture.eu/display/PUBLIC/EOSC+Security+Operational+Baseline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793" y="1920247"/>
            <a:ext cx="2895007" cy="3964388"/>
          </a:xfrm>
          <a:prstGeom prst="rect">
            <a:avLst/>
          </a:prstGeom>
          <a:ln>
            <a:solidFill>
              <a:srgbClr val="0C30D8"/>
            </a:solidFill>
          </a:ln>
        </p:spPr>
      </p:pic>
    </p:spTree>
    <p:extLst>
      <p:ext uri="{BB962C8B-B14F-4D97-AF65-F5344CB8AC3E}">
        <p14:creationId xmlns:p14="http://schemas.microsoft.com/office/powerpoint/2010/main" val="198765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Who </a:t>
            </a:r>
            <a:r>
              <a:rPr lang="en-GB" dirty="0"/>
              <a:t>you </a:t>
            </a:r>
            <a:r>
              <a:rPr lang="en-GB" dirty="0" err="1"/>
              <a:t>gonna</a:t>
            </a:r>
            <a:r>
              <a:rPr lang="en-GB" dirty="0"/>
              <a:t> </a:t>
            </a:r>
            <a:r>
              <a:rPr lang="en-GB" dirty="0" smtClean="0"/>
              <a:t>call?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EOSC: a secure and trusted place to be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If there's something </a:t>
            </a:r>
            <a:r>
              <a:rPr lang="en-US" dirty="0" smtClean="0"/>
              <a:t>weird, and </a:t>
            </a:r>
            <a:r>
              <a:rPr lang="en-US" dirty="0"/>
              <a:t>it don't look </a:t>
            </a:r>
            <a:r>
              <a:rPr lang="en-US" dirty="0" smtClean="0"/>
              <a:t>good?</a:t>
            </a:r>
            <a:endParaRPr lang="en-US" dirty="0">
              <a:hlinkClick r:id="rId2"/>
            </a:endParaRPr>
          </a:p>
          <a:p>
            <a:pPr algn="ctr"/>
            <a:r>
              <a:rPr lang="en-GB" sz="2800" dirty="0" smtClean="0">
                <a:hlinkClick r:id="rId2"/>
              </a:rPr>
              <a:t>abuse@eosc-security.eu</a:t>
            </a:r>
            <a:r>
              <a:rPr lang="en-GB" sz="2800" dirty="0" smtClean="0"/>
              <a:t> </a:t>
            </a:r>
            <a:endParaRPr lang="en-GB" dirty="0" smtClean="0"/>
          </a:p>
          <a:p>
            <a:r>
              <a:rPr lang="en-GB" dirty="0" smtClean="0"/>
              <a:t>or select the EOSC Security group in the helpdesk</a:t>
            </a:r>
          </a:p>
          <a:p>
            <a:endParaRPr lang="en-GB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 smtClean="0"/>
          </a:p>
          <a:p>
            <a:r>
              <a:rPr lang="en-GB" dirty="0" smtClean="0"/>
              <a:t>And of course there are real people there – your friendly CSIRT central team is: </a:t>
            </a:r>
            <a:br>
              <a:rPr lang="en-GB" dirty="0" smtClean="0"/>
            </a:br>
            <a:r>
              <a:rPr lang="en-GB" dirty="0" smtClean="0"/>
              <a:t>Pau </a:t>
            </a:r>
            <a:r>
              <a:rPr lang="en-GB" dirty="0" err="1" smtClean="0"/>
              <a:t>Cutrina</a:t>
            </a:r>
            <a:r>
              <a:rPr lang="en-GB" dirty="0" smtClean="0"/>
              <a:t>, Daniel </a:t>
            </a:r>
            <a:r>
              <a:rPr lang="en-GB" dirty="0" err="1" smtClean="0"/>
              <a:t>Kouřil</a:t>
            </a:r>
            <a:r>
              <a:rPr lang="en-GB" dirty="0" smtClean="0"/>
              <a:t>, and David Crooks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895600"/>
            <a:ext cx="8686800" cy="2272663"/>
          </a:xfrm>
          <a:prstGeom prst="rect">
            <a:avLst/>
          </a:prstGeom>
          <a:effectLst>
            <a:glow rad="101600">
              <a:srgbClr val="0C30D8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403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-Future-template-v2.potx" id="{37070556-405E-4CF4-9595-8743A671275F}" vid="{C8B35396-FD0D-4B56-A741-67765FDAE7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9075</TotalTime>
  <Words>759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Office Theme</vt:lpstr>
      <vt:lpstr>EOSC:  a secure and trusted place to reside</vt:lpstr>
      <vt:lpstr>Security is a means – a way to support the EOSC mission</vt:lpstr>
      <vt:lpstr>PowerPoint Presentation</vt:lpstr>
      <vt:lpstr>Keeping the EOSC secure</vt:lpstr>
      <vt:lpstr>How the security coodination team supports a trusted EOSC</vt:lpstr>
      <vt:lpstr>How the Information Security Process helps</vt:lpstr>
      <vt:lpstr>Policy – a baselining approach for AUP and Operations</vt:lpstr>
      <vt:lpstr>EOSCSMS – EOSC Security Operational Baseline &amp; FAQ</vt:lpstr>
      <vt:lpstr>Who you gonna call?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in the Future of the European Open Science Cloud</dc:title>
  <dc:creator>davidg</dc:creator>
  <cp:lastModifiedBy>davidg</cp:lastModifiedBy>
  <cp:revision>131</cp:revision>
  <dcterms:created xsi:type="dcterms:W3CDTF">2022-04-15T07:37:59Z</dcterms:created>
  <dcterms:modified xsi:type="dcterms:W3CDTF">2022-11-09T11:18:19Z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LastSaved">
    <vt:filetime>2022-04-15T00:00:00Z</vt:filetime>
  </property>
</Properties>
</file>