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1" r:id="rId3"/>
    <p:sldId id="292" r:id="rId4"/>
    <p:sldId id="293" r:id="rId5"/>
    <p:sldId id="294" r:id="rId6"/>
    <p:sldId id="277" r:id="rId7"/>
    <p:sldId id="289" r:id="rId8"/>
    <p:sldId id="290" r:id="rId9"/>
    <p:sldId id="278" r:id="rId10"/>
    <p:sldId id="270" r:id="rId11"/>
    <p:sldId id="280" r:id="rId12"/>
    <p:sldId id="281" r:id="rId13"/>
    <p:sldId id="285" r:id="rId14"/>
    <p:sldId id="295" r:id="rId15"/>
    <p:sldId id="272" r:id="rId16"/>
    <p:sldId id="282" r:id="rId17"/>
    <p:sldId id="275" r:id="rId18"/>
    <p:sldId id="279" r:id="rId19"/>
    <p:sldId id="287" r:id="rId20"/>
    <p:sldId id="288" r:id="rId21"/>
    <p:sldId id="296" r:id="rId22"/>
    <p:sldId id="269" r:id="rId2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0D8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 autoAdjust="0"/>
    <p:restoredTop sz="94660"/>
  </p:normalViewPr>
  <p:slideViewPr>
    <p:cSldViewPr>
      <p:cViewPr varScale="1">
        <p:scale>
          <a:sx n="97" d="100"/>
          <a:sy n="97" d="100"/>
        </p:scale>
        <p:origin x="9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2"/>
    </p:cViewPr>
  </p:sorterViewPr>
  <p:notesViewPr>
    <p:cSldViewPr>
      <p:cViewPr varScale="1">
        <p:scale>
          <a:sx n="75" d="100"/>
          <a:sy n="75" d="100"/>
        </p:scale>
        <p:origin x="130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3F600-59F3-46E8-99CB-AF7D0BE524DA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AA4B0-F686-4F04-9A0A-9DC46BDF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9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0814E-8275-44A1-A00B-18A2C1559BB3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8F456-DDDC-48C7-BC97-0A3DC71CD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63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g"/><Relationship Id="rId7" Type="http://schemas.openxmlformats.org/officeDocument/2006/relationships/image" Target="../media/image6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_David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188158" cy="384001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2688" y="222504"/>
            <a:ext cx="2670048" cy="14386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7600" y="2133600"/>
            <a:ext cx="7565136" cy="1905000"/>
          </a:xfrm>
        </p:spPr>
        <p:txBody>
          <a:bodyPr lIns="0" tIns="0" rIns="0" bIns="0">
            <a:normAutofit/>
          </a:bodyPr>
          <a:lstStyle>
            <a:lvl1pPr>
              <a:defRPr sz="6600" b="0" i="0">
                <a:solidFill>
                  <a:srgbClr val="0070C0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143000" y="6377940"/>
            <a:ext cx="2090921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 2022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80" y="5488121"/>
            <a:ext cx="725476" cy="28223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573779" y="5447193"/>
            <a:ext cx="57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C30D8"/>
                </a:solidFill>
              </a:rPr>
              <a:t>David Groep – WP7.5 Security Operations and Policy lead</a:t>
            </a:r>
            <a:br>
              <a:rPr lang="en-GB" sz="1200" b="1" dirty="0" smtClean="0">
                <a:solidFill>
                  <a:srgbClr val="0C30D8"/>
                </a:solidFill>
              </a:rPr>
            </a:br>
            <a:r>
              <a:rPr lang="en-GB" sz="1200" i="1" dirty="0" smtClean="0">
                <a:solidFill>
                  <a:srgbClr val="0C30D8"/>
                </a:solidFill>
              </a:rPr>
              <a:t>Nikhef Physics Data Processing programme</a:t>
            </a:r>
            <a:endParaRPr lang="en-GB" sz="1200" i="1" baseline="0" dirty="0" smtClean="0">
              <a:solidFill>
                <a:srgbClr val="0C30D8"/>
              </a:solidFill>
            </a:endParaRPr>
          </a:p>
          <a:p>
            <a:r>
              <a:rPr lang="en-GB" sz="1200" i="1" baseline="0" dirty="0" smtClean="0">
                <a:solidFill>
                  <a:srgbClr val="0C30D8"/>
                </a:solidFill>
              </a:rPr>
              <a:t>UM Faculty of Science and Engineering, </a:t>
            </a:r>
            <a:r>
              <a:rPr lang="en-GB" sz="1200" i="1" baseline="0" dirty="0" smtClean="0">
                <a:solidFill>
                  <a:srgbClr val="0C30D8"/>
                </a:solidFill>
              </a:rPr>
              <a:t>Dept. of Advanced Computing Sciences</a:t>
            </a:r>
            <a:endParaRPr lang="en-US" sz="1200" i="1" dirty="0">
              <a:solidFill>
                <a:srgbClr val="0C30D8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39" y="5839554"/>
            <a:ext cx="1377682" cy="2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6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for IRTF+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September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43000" y="1500124"/>
            <a:ext cx="10439400" cy="4494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7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381000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19400" y="6377940"/>
            <a:ext cx="6739128" cy="3429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EOSC Future Security for IRTF+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6377940"/>
            <a:ext cx="1600200" cy="3429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 2022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losing_D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703885"/>
            <a:ext cx="12191999" cy="115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" y="0"/>
            <a:ext cx="12191878" cy="5703885"/>
          </a:xfrm>
          <a:prstGeom prst="rect">
            <a:avLst/>
          </a:prstGeom>
        </p:spPr>
      </p:pic>
      <p:pic>
        <p:nvPicPr>
          <p:cNvPr id="7" name="object 3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735746" y="6061192"/>
            <a:ext cx="921537" cy="616961"/>
          </a:xfrm>
          <a:prstGeom prst="rect">
            <a:avLst/>
          </a:prstGeom>
        </p:spPr>
      </p:pic>
      <p:sp>
        <p:nvSpPr>
          <p:cNvPr id="8" name="object 4"/>
          <p:cNvSpPr txBox="1"/>
          <p:nvPr userDrawn="1"/>
        </p:nvSpPr>
        <p:spPr>
          <a:xfrm>
            <a:off x="4884075" y="6068905"/>
            <a:ext cx="3715385" cy="57721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31570" marR="6350" indent="-219075" algn="r">
              <a:lnSpc>
                <a:spcPct val="105000"/>
              </a:lnSpc>
              <a:spcBef>
                <a:spcPts val="25"/>
              </a:spcBef>
            </a:pPr>
            <a:r>
              <a:rPr sz="1200" spc="-5" dirty="0">
                <a:latin typeface="Corbel"/>
                <a:cs typeface="Corbel"/>
              </a:rPr>
              <a:t>The EOSC Future project is co-funded by the </a:t>
            </a:r>
            <a:r>
              <a:rPr sz="1200" spc="-229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European</a:t>
            </a:r>
            <a:r>
              <a:rPr sz="1200" spc="-4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Union Horizon Programme</a:t>
            </a:r>
            <a:r>
              <a:rPr sz="120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call</a:t>
            </a:r>
            <a:endParaRPr sz="1200" dirty="0">
              <a:latin typeface="Corbel"/>
              <a:cs typeface="Corbel"/>
            </a:endParaRPr>
          </a:p>
          <a:p>
            <a:pPr marR="5080" algn="r">
              <a:lnSpc>
                <a:spcPts val="1390"/>
              </a:lnSpc>
            </a:pPr>
            <a:r>
              <a:rPr sz="1200" spc="-10" dirty="0">
                <a:latin typeface="Corbel"/>
                <a:cs typeface="Corbel"/>
              </a:rPr>
              <a:t>INFRAEOSC-03-2020,</a:t>
            </a:r>
            <a:r>
              <a:rPr sz="1200" spc="-5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Grant</a:t>
            </a:r>
            <a:r>
              <a:rPr sz="1200" spc="-5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Agreement</a:t>
            </a:r>
            <a:r>
              <a:rPr sz="1200" spc="-5" dirty="0">
                <a:latin typeface="Corbel"/>
                <a:cs typeface="Corbel"/>
              </a:rPr>
              <a:t> number</a:t>
            </a:r>
            <a:r>
              <a:rPr sz="1200" spc="5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101017536</a:t>
            </a:r>
            <a:endParaRPr sz="1200" dirty="0">
              <a:latin typeface="Corbel"/>
              <a:cs typeface="Corbel"/>
            </a:endParaRPr>
          </a:p>
        </p:txBody>
      </p:sp>
      <p:pic>
        <p:nvPicPr>
          <p:cNvPr id="10" name="object 6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193023" y="445008"/>
            <a:ext cx="3179064" cy="1712976"/>
          </a:xfrm>
          <a:prstGeom prst="rect">
            <a:avLst/>
          </a:prstGeom>
        </p:spPr>
      </p:pic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2614676" y="1840484"/>
            <a:ext cx="7145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smtClean="0">
                <a:latin typeface="Corbel"/>
              </a:rPr>
              <a:t>Click to edit Master title style</a:t>
            </a:r>
            <a:endParaRPr sz="5400" dirty="0">
              <a:latin typeface="Corbel"/>
              <a:cs typeface="Corbe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05120" y="6045552"/>
            <a:ext cx="36725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baseline="0" dirty="0" smtClean="0">
                <a:solidFill>
                  <a:srgbClr val="0C30D8"/>
                </a:solidFill>
              </a:rPr>
              <a:t>David Groep</a:t>
            </a:r>
            <a:br>
              <a:rPr lang="en-GB" sz="1400" b="1" baseline="0" dirty="0" smtClean="0">
                <a:solidFill>
                  <a:srgbClr val="0C30D8"/>
                </a:solidFill>
              </a:rPr>
            </a:br>
            <a:r>
              <a:rPr lang="en-GB" sz="1400" b="1" baseline="0" dirty="0" smtClean="0">
                <a:solidFill>
                  <a:srgbClr val="0C30D8"/>
                </a:solidFill>
              </a:rPr>
              <a:t>https://www.nikhef.nl/~davidg/presentations/</a:t>
            </a:r>
            <a:br>
              <a:rPr lang="en-GB" sz="1400" b="1" baseline="0" dirty="0" smtClean="0">
                <a:solidFill>
                  <a:srgbClr val="0C30D8"/>
                </a:solidFill>
              </a:rPr>
            </a:br>
            <a:r>
              <a:rPr lang="en-GB" sz="1400" b="1" baseline="0" dirty="0" smtClean="0">
                <a:solidFill>
                  <a:srgbClr val="0C30D8"/>
                </a:solidFill>
              </a:rPr>
              <a:t>     https://orcid.org/0000-0003-1026-6606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2" y="6538010"/>
            <a:ext cx="181258" cy="181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2" y="5778954"/>
            <a:ext cx="725476" cy="282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02" y="5772150"/>
            <a:ext cx="1525993" cy="3172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855" y="6045552"/>
            <a:ext cx="1763369" cy="61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7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188158" cy="384001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2688" y="222504"/>
            <a:ext cx="2670048" cy="14386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7600" y="2133600"/>
            <a:ext cx="7565136" cy="1905000"/>
          </a:xfrm>
        </p:spPr>
        <p:txBody>
          <a:bodyPr lIns="0" tIns="0" rIns="0" bIns="0">
            <a:normAutofit/>
          </a:bodyPr>
          <a:lstStyle>
            <a:lvl1pPr>
              <a:defRPr sz="6600" b="0" i="0">
                <a:solidFill>
                  <a:srgbClr val="0070C0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143000" y="6377940"/>
            <a:ext cx="2045158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 2022</a:t>
            </a:r>
            <a:endParaRPr lang="en-US"/>
          </a:p>
        </p:txBody>
      </p:sp>
      <p:pic>
        <p:nvPicPr>
          <p:cNvPr id="7" name="object 5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19500" y="6377941"/>
            <a:ext cx="728620" cy="251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cia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82823" y="6377940"/>
            <a:ext cx="3958734" cy="342900"/>
          </a:xfrm>
        </p:spPr>
        <p:txBody>
          <a:bodyPr/>
          <a:lstStyle/>
          <a:p>
            <a:r>
              <a:rPr lang="en-US" smtClean="0"/>
              <a:t>EOSC Future Security for IRTF+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September  2022</a:t>
            </a:r>
            <a:endParaRPr lang="en-US" dirty="0"/>
          </a:p>
        </p:txBody>
      </p:sp>
      <p:pic>
        <p:nvPicPr>
          <p:cNvPr id="6" name="bg object 18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0088" y="6428231"/>
            <a:ext cx="310896" cy="310896"/>
          </a:xfrm>
          <a:prstGeom prst="rect">
            <a:avLst/>
          </a:prstGeom>
        </p:spPr>
      </p:pic>
      <p:sp>
        <p:nvSpPr>
          <p:cNvPr id="7" name="bg object 19"/>
          <p:cNvSpPr/>
          <p:nvPr userDrawn="1"/>
        </p:nvSpPr>
        <p:spPr>
          <a:xfrm>
            <a:off x="8193651" y="642964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694" y="0"/>
                </a:moveTo>
                <a:lnTo>
                  <a:pt x="105114" y="7835"/>
                </a:lnTo>
                <a:lnTo>
                  <a:pt x="62924" y="29654"/>
                </a:lnTo>
                <a:lnTo>
                  <a:pt x="29654" y="62924"/>
                </a:lnTo>
                <a:lnTo>
                  <a:pt x="7835" y="105115"/>
                </a:lnTo>
                <a:lnTo>
                  <a:pt x="0" y="153694"/>
                </a:lnTo>
                <a:lnTo>
                  <a:pt x="7835" y="202273"/>
                </a:lnTo>
                <a:lnTo>
                  <a:pt x="29654" y="244464"/>
                </a:lnTo>
                <a:lnTo>
                  <a:pt x="62924" y="277734"/>
                </a:lnTo>
                <a:lnTo>
                  <a:pt x="105114" y="299553"/>
                </a:lnTo>
                <a:lnTo>
                  <a:pt x="153694" y="307388"/>
                </a:lnTo>
                <a:lnTo>
                  <a:pt x="202273" y="299553"/>
                </a:lnTo>
                <a:lnTo>
                  <a:pt x="244463" y="277734"/>
                </a:lnTo>
                <a:lnTo>
                  <a:pt x="277734" y="244464"/>
                </a:lnTo>
                <a:lnTo>
                  <a:pt x="299552" y="202273"/>
                </a:lnTo>
                <a:lnTo>
                  <a:pt x="307388" y="153694"/>
                </a:lnTo>
                <a:lnTo>
                  <a:pt x="299552" y="105115"/>
                </a:lnTo>
                <a:lnTo>
                  <a:pt x="277734" y="62924"/>
                </a:lnTo>
                <a:lnTo>
                  <a:pt x="244463" y="29654"/>
                </a:lnTo>
                <a:lnTo>
                  <a:pt x="202273" y="7835"/>
                </a:lnTo>
                <a:lnTo>
                  <a:pt x="153694" y="0"/>
                </a:lnTo>
                <a:close/>
              </a:path>
            </a:pathLst>
          </a:custGeom>
          <a:solidFill>
            <a:srgbClr val="06C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bg object 20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62582" y="6517635"/>
            <a:ext cx="180513" cy="146778"/>
          </a:xfrm>
          <a:prstGeom prst="rect">
            <a:avLst/>
          </a:prstGeom>
        </p:spPr>
      </p:pic>
      <p:sp>
        <p:nvSpPr>
          <p:cNvPr id="9" name="bg object 21"/>
          <p:cNvSpPr/>
          <p:nvPr userDrawn="1"/>
        </p:nvSpPr>
        <p:spPr>
          <a:xfrm>
            <a:off x="9616050" y="6434407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695" y="0"/>
                </a:moveTo>
                <a:lnTo>
                  <a:pt x="105115" y="7834"/>
                </a:lnTo>
                <a:lnTo>
                  <a:pt x="62924" y="29651"/>
                </a:lnTo>
                <a:lnTo>
                  <a:pt x="29654" y="62920"/>
                </a:lnTo>
                <a:lnTo>
                  <a:pt x="7835" y="105111"/>
                </a:lnTo>
                <a:lnTo>
                  <a:pt x="0" y="153694"/>
                </a:lnTo>
                <a:lnTo>
                  <a:pt x="7835" y="202272"/>
                </a:lnTo>
                <a:lnTo>
                  <a:pt x="29654" y="244463"/>
                </a:lnTo>
                <a:lnTo>
                  <a:pt x="62924" y="277734"/>
                </a:lnTo>
                <a:lnTo>
                  <a:pt x="105115" y="299553"/>
                </a:lnTo>
                <a:lnTo>
                  <a:pt x="153695" y="307388"/>
                </a:lnTo>
                <a:lnTo>
                  <a:pt x="202274" y="299553"/>
                </a:lnTo>
                <a:lnTo>
                  <a:pt x="244465" y="277734"/>
                </a:lnTo>
                <a:lnTo>
                  <a:pt x="277735" y="244463"/>
                </a:lnTo>
                <a:lnTo>
                  <a:pt x="279078" y="241867"/>
                </a:lnTo>
                <a:lnTo>
                  <a:pt x="62988" y="241867"/>
                </a:lnTo>
                <a:lnTo>
                  <a:pt x="62988" y="109023"/>
                </a:lnTo>
                <a:lnTo>
                  <a:pt x="192157" y="109023"/>
                </a:lnTo>
                <a:lnTo>
                  <a:pt x="197659" y="106899"/>
                </a:lnTo>
                <a:lnTo>
                  <a:pt x="209382" y="105725"/>
                </a:lnTo>
                <a:lnTo>
                  <a:pt x="299653" y="105725"/>
                </a:lnTo>
                <a:lnTo>
                  <a:pt x="299554" y="105111"/>
                </a:lnTo>
                <a:lnTo>
                  <a:pt x="292249" y="90986"/>
                </a:lnTo>
                <a:lnTo>
                  <a:pt x="83621" y="90986"/>
                </a:lnTo>
                <a:lnTo>
                  <a:pt x="74286" y="89102"/>
                </a:lnTo>
                <a:lnTo>
                  <a:pt x="66681" y="83960"/>
                </a:lnTo>
                <a:lnTo>
                  <a:pt x="61563" y="76332"/>
                </a:lnTo>
                <a:lnTo>
                  <a:pt x="59689" y="66985"/>
                </a:lnTo>
                <a:lnTo>
                  <a:pt x="59689" y="60353"/>
                </a:lnTo>
                <a:lnTo>
                  <a:pt x="62368" y="54373"/>
                </a:lnTo>
                <a:lnTo>
                  <a:pt x="71045" y="45720"/>
                </a:lnTo>
                <a:lnTo>
                  <a:pt x="77021" y="43053"/>
                </a:lnTo>
                <a:lnTo>
                  <a:pt x="257867" y="43053"/>
                </a:lnTo>
                <a:lnTo>
                  <a:pt x="244465" y="29651"/>
                </a:lnTo>
                <a:lnTo>
                  <a:pt x="202274" y="7834"/>
                </a:lnTo>
                <a:lnTo>
                  <a:pt x="153695" y="0"/>
                </a:lnTo>
                <a:close/>
              </a:path>
              <a:path w="307975" h="307975">
                <a:moveTo>
                  <a:pt x="130078" y="109023"/>
                </a:moveTo>
                <a:lnTo>
                  <a:pt x="104324" y="109023"/>
                </a:lnTo>
                <a:lnTo>
                  <a:pt x="104324" y="241867"/>
                </a:lnTo>
                <a:lnTo>
                  <a:pt x="217592" y="241867"/>
                </a:lnTo>
                <a:lnTo>
                  <a:pt x="130078" y="241798"/>
                </a:lnTo>
                <a:lnTo>
                  <a:pt x="130078" y="109023"/>
                </a:lnTo>
                <a:close/>
              </a:path>
              <a:path w="307975" h="307975">
                <a:moveTo>
                  <a:pt x="299653" y="105725"/>
                </a:moveTo>
                <a:lnTo>
                  <a:pt x="209382" y="105725"/>
                </a:lnTo>
                <a:lnTo>
                  <a:pt x="234770" y="110582"/>
                </a:lnTo>
                <a:lnTo>
                  <a:pt x="249841" y="123954"/>
                </a:lnTo>
                <a:lnTo>
                  <a:pt x="257070" y="144036"/>
                </a:lnTo>
                <a:lnTo>
                  <a:pt x="258930" y="169027"/>
                </a:lnTo>
                <a:lnTo>
                  <a:pt x="258930" y="241867"/>
                </a:lnTo>
                <a:lnTo>
                  <a:pt x="279078" y="241867"/>
                </a:lnTo>
                <a:lnTo>
                  <a:pt x="299554" y="202272"/>
                </a:lnTo>
                <a:lnTo>
                  <a:pt x="307389" y="153694"/>
                </a:lnTo>
                <a:lnTo>
                  <a:pt x="299653" y="105725"/>
                </a:lnTo>
                <a:close/>
              </a:path>
              <a:path w="307975" h="307975">
                <a:moveTo>
                  <a:pt x="196117" y="142002"/>
                </a:moveTo>
                <a:lnTo>
                  <a:pt x="183187" y="144893"/>
                </a:lnTo>
                <a:lnTo>
                  <a:pt x="175679" y="152555"/>
                </a:lnTo>
                <a:lnTo>
                  <a:pt x="172196" y="163466"/>
                </a:lnTo>
                <a:lnTo>
                  <a:pt x="171345" y="176108"/>
                </a:lnTo>
                <a:lnTo>
                  <a:pt x="171345" y="241798"/>
                </a:lnTo>
                <a:lnTo>
                  <a:pt x="217592" y="241798"/>
                </a:lnTo>
                <a:lnTo>
                  <a:pt x="217557" y="176108"/>
                </a:lnTo>
                <a:lnTo>
                  <a:pt x="217218" y="165243"/>
                </a:lnTo>
                <a:lnTo>
                  <a:pt x="214803" y="153853"/>
                </a:lnTo>
                <a:lnTo>
                  <a:pt x="208414" y="145345"/>
                </a:lnTo>
                <a:lnTo>
                  <a:pt x="196117" y="142002"/>
                </a:lnTo>
                <a:close/>
              </a:path>
              <a:path w="307975" h="307975">
                <a:moveTo>
                  <a:pt x="192157" y="109023"/>
                </a:moveTo>
                <a:lnTo>
                  <a:pt x="169731" y="109023"/>
                </a:lnTo>
                <a:lnTo>
                  <a:pt x="169731" y="127200"/>
                </a:lnTo>
                <a:lnTo>
                  <a:pt x="170290" y="127200"/>
                </a:lnTo>
                <a:lnTo>
                  <a:pt x="177554" y="117932"/>
                </a:lnTo>
                <a:lnTo>
                  <a:pt x="186863" y="111066"/>
                </a:lnTo>
                <a:lnTo>
                  <a:pt x="192157" y="109023"/>
                </a:lnTo>
                <a:close/>
              </a:path>
              <a:path w="307975" h="307975">
                <a:moveTo>
                  <a:pt x="257867" y="43053"/>
                </a:moveTo>
                <a:lnTo>
                  <a:pt x="83621" y="43053"/>
                </a:lnTo>
                <a:lnTo>
                  <a:pt x="92966" y="44927"/>
                </a:lnTo>
                <a:lnTo>
                  <a:pt x="100595" y="50045"/>
                </a:lnTo>
                <a:lnTo>
                  <a:pt x="105737" y="57650"/>
                </a:lnTo>
                <a:lnTo>
                  <a:pt x="107622" y="66985"/>
                </a:lnTo>
                <a:lnTo>
                  <a:pt x="105737" y="76332"/>
                </a:lnTo>
                <a:lnTo>
                  <a:pt x="100595" y="83960"/>
                </a:lnTo>
                <a:lnTo>
                  <a:pt x="92966" y="89102"/>
                </a:lnTo>
                <a:lnTo>
                  <a:pt x="83621" y="90986"/>
                </a:lnTo>
                <a:lnTo>
                  <a:pt x="292249" y="90986"/>
                </a:lnTo>
                <a:lnTo>
                  <a:pt x="277735" y="62920"/>
                </a:lnTo>
                <a:lnTo>
                  <a:pt x="257867" y="43053"/>
                </a:lnTo>
                <a:close/>
              </a:path>
            </a:pathLst>
          </a:custGeom>
          <a:solidFill>
            <a:srgbClr val="08C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 txBox="1"/>
          <p:nvPr userDrawn="1"/>
        </p:nvSpPr>
        <p:spPr>
          <a:xfrm>
            <a:off x="7124287" y="6503367"/>
            <a:ext cx="8940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spc="-5" dirty="0">
                <a:solidFill>
                  <a:srgbClr val="0C2AD5"/>
                </a:solidFill>
                <a:latin typeface="Corbel"/>
                <a:cs typeface="Corbel"/>
              </a:rPr>
              <a:t>eoscfuture</a:t>
            </a:r>
            <a:r>
              <a:rPr sz="1200" spc="-5" dirty="0">
                <a:solidFill>
                  <a:srgbClr val="08C8E9"/>
                </a:solidFill>
                <a:latin typeface="Corbel"/>
                <a:cs typeface="Corbel"/>
              </a:rPr>
              <a:t>.</a:t>
            </a:r>
            <a:r>
              <a:rPr sz="1200" spc="-5" dirty="0">
                <a:solidFill>
                  <a:srgbClr val="0C2AD5"/>
                </a:solidFill>
                <a:latin typeface="Corbel"/>
                <a:cs typeface="Corbel"/>
              </a:rPr>
              <a:t>eu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1" name="object 5"/>
          <p:cNvSpPr txBox="1"/>
          <p:nvPr userDrawn="1"/>
        </p:nvSpPr>
        <p:spPr>
          <a:xfrm>
            <a:off x="8505657" y="6503367"/>
            <a:ext cx="96329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spc="-5" dirty="0">
                <a:solidFill>
                  <a:srgbClr val="0C2AD5"/>
                </a:solidFill>
                <a:latin typeface="Corbel"/>
                <a:cs typeface="Corbel"/>
              </a:rPr>
              <a:t>@EOSCFuture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2" name="object 6"/>
          <p:cNvSpPr txBox="1"/>
          <p:nvPr userDrawn="1"/>
        </p:nvSpPr>
        <p:spPr>
          <a:xfrm>
            <a:off x="9957975" y="6503367"/>
            <a:ext cx="7829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spc="-5" dirty="0">
                <a:solidFill>
                  <a:srgbClr val="0C2AD5"/>
                </a:solidFill>
                <a:latin typeface="Corbel"/>
                <a:cs typeface="Corbel"/>
              </a:rPr>
              <a:t>EOSCfuture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43000" y="1500124"/>
            <a:ext cx="10439400" cy="4494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Holder 6"/>
          <p:cNvSpPr>
            <a:spLocks noGrp="1"/>
          </p:cNvSpPr>
          <p:nvPr>
            <p:ph type="sldNum" sz="quarter" idx="7"/>
          </p:nvPr>
        </p:nvSpPr>
        <p:spPr>
          <a:xfrm>
            <a:off x="319088" y="6394720"/>
            <a:ext cx="533400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613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losing_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703885"/>
            <a:ext cx="12191999" cy="115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" y="0"/>
            <a:ext cx="12191878" cy="5703885"/>
          </a:xfrm>
          <a:prstGeom prst="rect">
            <a:avLst/>
          </a:prstGeom>
        </p:spPr>
      </p:pic>
      <p:pic>
        <p:nvPicPr>
          <p:cNvPr id="7" name="object 3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81718" y="6077388"/>
            <a:ext cx="921537" cy="616961"/>
          </a:xfrm>
          <a:prstGeom prst="rect">
            <a:avLst/>
          </a:prstGeom>
        </p:spPr>
      </p:pic>
      <p:sp>
        <p:nvSpPr>
          <p:cNvPr id="8" name="object 4"/>
          <p:cNvSpPr txBox="1"/>
          <p:nvPr userDrawn="1"/>
        </p:nvSpPr>
        <p:spPr>
          <a:xfrm>
            <a:off x="4077710" y="6089396"/>
            <a:ext cx="3715385" cy="57721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31570" marR="6350" indent="-219075" algn="r">
              <a:lnSpc>
                <a:spcPct val="105000"/>
              </a:lnSpc>
              <a:spcBef>
                <a:spcPts val="25"/>
              </a:spcBef>
            </a:pPr>
            <a:r>
              <a:rPr sz="1200" spc="-5" dirty="0">
                <a:latin typeface="Corbel"/>
                <a:cs typeface="Corbel"/>
              </a:rPr>
              <a:t>The EOSC Future project is co-funded by the </a:t>
            </a:r>
            <a:r>
              <a:rPr sz="1200" spc="-229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European</a:t>
            </a:r>
            <a:r>
              <a:rPr sz="1200" spc="-4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Union Horizon Programme</a:t>
            </a:r>
            <a:r>
              <a:rPr sz="120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call</a:t>
            </a:r>
            <a:endParaRPr sz="1200">
              <a:latin typeface="Corbel"/>
              <a:cs typeface="Corbel"/>
            </a:endParaRPr>
          </a:p>
          <a:p>
            <a:pPr marR="5080" algn="r">
              <a:lnSpc>
                <a:spcPts val="1390"/>
              </a:lnSpc>
            </a:pPr>
            <a:r>
              <a:rPr sz="1200" spc="-10" dirty="0">
                <a:latin typeface="Corbel"/>
                <a:cs typeface="Corbel"/>
              </a:rPr>
              <a:t>INFRAEOSC-03-2020,</a:t>
            </a:r>
            <a:r>
              <a:rPr sz="1200" spc="-5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Grant</a:t>
            </a:r>
            <a:r>
              <a:rPr sz="1200" spc="-5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Agreement</a:t>
            </a:r>
            <a:r>
              <a:rPr sz="1200" spc="-5" dirty="0">
                <a:latin typeface="Corbel"/>
                <a:cs typeface="Corbel"/>
              </a:rPr>
              <a:t> number</a:t>
            </a:r>
            <a:r>
              <a:rPr sz="1200" spc="5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101017536</a:t>
            </a:r>
            <a:endParaRPr sz="1200">
              <a:latin typeface="Corbel"/>
              <a:cs typeface="Corbel"/>
            </a:endParaRPr>
          </a:p>
        </p:txBody>
      </p:sp>
      <p:pic>
        <p:nvPicPr>
          <p:cNvPr id="9" name="object 5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537192" y="6071615"/>
            <a:ext cx="1810511" cy="624840"/>
          </a:xfrm>
          <a:prstGeom prst="rect">
            <a:avLst/>
          </a:prstGeom>
        </p:spPr>
      </p:pic>
      <p:pic>
        <p:nvPicPr>
          <p:cNvPr id="10" name="object 6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193023" y="445008"/>
            <a:ext cx="3179064" cy="1712976"/>
          </a:xfrm>
          <a:prstGeom prst="rect">
            <a:avLst/>
          </a:prstGeom>
        </p:spPr>
      </p:pic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2614676" y="1840484"/>
            <a:ext cx="7145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smtClean="0">
                <a:latin typeface="Corbel"/>
              </a:rPr>
              <a:t>Click to edit Master title style</a:t>
            </a:r>
            <a:endParaRPr sz="54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2278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797" y="365125"/>
            <a:ext cx="9379683" cy="846987"/>
          </a:xfrm>
        </p:spPr>
        <p:txBody>
          <a:bodyPr>
            <a:noAutofit/>
          </a:bodyPr>
          <a:lstStyle>
            <a:lvl1pPr>
              <a:defRPr sz="5333">
                <a:solidFill>
                  <a:srgbClr val="20326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65796" y="6356352"/>
            <a:ext cx="2743200" cy="365125"/>
          </a:xfrm>
        </p:spPr>
        <p:txBody>
          <a:bodyPr/>
          <a:lstStyle/>
          <a:p>
            <a:r>
              <a:rPr lang="en-US" smtClean="0"/>
              <a:t>September  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6196" y="6356352"/>
            <a:ext cx="4114800" cy="365125"/>
          </a:xfrm>
        </p:spPr>
        <p:txBody>
          <a:bodyPr/>
          <a:lstStyle/>
          <a:p>
            <a:r>
              <a:rPr lang="en-US" smtClean="0"/>
              <a:t>EOSC Future Security for IRTF+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8201" y="6356352"/>
            <a:ext cx="1777409" cy="365125"/>
          </a:xfrm>
        </p:spPr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65796" y="1435396"/>
            <a:ext cx="10515600" cy="470029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100000"/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7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039368" cy="161848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707623" y="6105144"/>
            <a:ext cx="1331976" cy="7193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63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0070C0"/>
                </a:solidFill>
                <a:latin typeface="Calibri Light"/>
                <a:cs typeface="Calibri Ligh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95599" y="6377940"/>
            <a:ext cx="6742177" cy="3429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EOSC Future Security for IRTF+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42999" y="6377940"/>
            <a:ext cx="1639823" cy="3429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 2022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06000" y="6377940"/>
            <a:ext cx="533400" cy="3429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61" r:id="rId3"/>
    <p:sldLayoutId id="2147483672" r:id="rId4"/>
    <p:sldLayoutId id="2147483664" r:id="rId5"/>
    <p:sldLayoutId id="2147483671" r:id="rId6"/>
    <p:sldLayoutId id="2147483666" r:id="rId7"/>
    <p:sldLayoutId id="2147483673" r:id="rId8"/>
  </p:sldLayoutIdLst>
  <p:hf hdr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 sz="2400"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buse@eosc-security.e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st.gov/cyberframewor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Information Security </a:t>
            </a:r>
            <a:r>
              <a:rPr lang="en-GB" sz="4000" dirty="0" smtClean="0"/>
              <a:t>Management</a:t>
            </a:r>
            <a:br>
              <a:rPr lang="en-GB" sz="4000" dirty="0" smtClean="0"/>
            </a:br>
            <a:r>
              <a:rPr lang="en-GB" sz="4000" dirty="0" smtClean="0"/>
              <a:t>in the EOSC Future </a:t>
            </a:r>
            <a:endParaRPr lang="en-GB" sz="4000" dirty="0"/>
          </a:p>
        </p:txBody>
      </p:sp>
      <p:sp>
        <p:nvSpPr>
          <p:cNvPr id="3" name="Rectangle 2"/>
          <p:cNvSpPr/>
          <p:nvPr/>
        </p:nvSpPr>
        <p:spPr>
          <a:xfrm>
            <a:off x="3505200" y="4327228"/>
            <a:ext cx="688682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i="1" kern="0" dirty="0" smtClean="0">
                <a:solidFill>
                  <a:srgbClr val="B62127"/>
                </a:solidFill>
                <a:cs typeface="Calibri"/>
                <a:sym typeface="Calibri"/>
              </a:rPr>
              <a:t>EOSCF </a:t>
            </a:r>
            <a:r>
              <a:rPr lang="en-GB" sz="2400" i="1" kern="0" dirty="0" smtClean="0">
                <a:solidFill>
                  <a:srgbClr val="B62127"/>
                </a:solidFill>
                <a:cs typeface="Calibri"/>
                <a:sym typeface="Calibri"/>
              </a:rPr>
              <a:t>Security Updates for the IRTF, September 2022</a:t>
            </a:r>
            <a:endParaRPr lang="en-GB" sz="2400" i="1" kern="0" dirty="0">
              <a:solidFill>
                <a:srgbClr val="B62127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3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ISM SMS structure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for IRTF+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September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10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43000" y="1500124"/>
            <a:ext cx="5105400" cy="44942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start with just 2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and 5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Supported by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C30D8"/>
                </a:solidFill>
              </a:rPr>
              <a:t>a ‘</a:t>
            </a:r>
            <a:r>
              <a:rPr lang="en-GB" dirty="0" err="1" smtClean="0">
                <a:solidFill>
                  <a:srgbClr val="0C30D8"/>
                </a:solidFill>
              </a:rPr>
              <a:t>comms</a:t>
            </a:r>
            <a:r>
              <a:rPr lang="en-GB" dirty="0" smtClean="0">
                <a:solidFill>
                  <a:srgbClr val="0C30D8"/>
                </a:solidFill>
              </a:rPr>
              <a:t> challenge’ as a KPI </a:t>
            </a:r>
            <a:br>
              <a:rPr lang="en-GB" dirty="0" smtClean="0">
                <a:solidFill>
                  <a:srgbClr val="0C30D8"/>
                </a:solidFill>
              </a:rPr>
            </a:br>
            <a:r>
              <a:rPr lang="en-GB" dirty="0" smtClean="0">
                <a:solidFill>
                  <a:srgbClr val="0C30D8"/>
                </a:solidFill>
              </a:rPr>
              <a:t>that we can track (~2x per year)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C30D8"/>
                </a:solidFill>
              </a:rPr>
              <a:t>standing CSIRT response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C30D8"/>
                </a:solidFill>
              </a:rPr>
              <a:t>security ‘events’ monitoring &amp; triage</a:t>
            </a:r>
            <a:br>
              <a:rPr lang="en-GB" dirty="0" smtClean="0">
                <a:solidFill>
                  <a:srgbClr val="0C30D8"/>
                </a:solidFill>
              </a:rPr>
            </a:br>
            <a:r>
              <a:rPr lang="en-GB" dirty="0" smtClean="0">
                <a:solidFill>
                  <a:srgbClr val="0C30D8"/>
                </a:solidFill>
              </a:rPr>
              <a:t>(</a:t>
            </a:r>
            <a:r>
              <a:rPr lang="en-GB" dirty="0">
                <a:solidFill>
                  <a:srgbClr val="0C30D8"/>
                </a:solidFill>
              </a:rPr>
              <a:t>to align with </a:t>
            </a:r>
            <a:r>
              <a:rPr lang="en-GB" dirty="0" err="1" smtClean="0">
                <a:solidFill>
                  <a:srgbClr val="0C30D8"/>
                </a:solidFill>
              </a:rPr>
              <a:t>FitSM</a:t>
            </a:r>
            <a:r>
              <a:rPr lang="en-GB" dirty="0">
                <a:solidFill>
                  <a:srgbClr val="0C30D8"/>
                </a:solidFill>
              </a:rPr>
              <a:t>)</a:t>
            </a:r>
            <a:endParaRPr lang="en-GB" i="1" dirty="0">
              <a:solidFill>
                <a:srgbClr val="0C30D8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487424"/>
            <a:ext cx="5257800" cy="437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Important roles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for IRTF+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September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11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 key role is the CSIRT </a:t>
            </a:r>
            <a:r>
              <a:rPr lang="en-GB" dirty="0"/>
              <a:t>at </a:t>
            </a:r>
            <a:r>
              <a:rPr lang="en-GB" dirty="0">
                <a:hlinkClick r:id="rId2"/>
              </a:rPr>
              <a:t>abuse@eosc-security.eu</a:t>
            </a:r>
            <a:r>
              <a:rPr lang="en-GB" dirty="0"/>
              <a:t> </a:t>
            </a:r>
          </a:p>
          <a:p>
            <a:endParaRPr lang="en-GB" dirty="0" smtClean="0"/>
          </a:p>
          <a:p>
            <a:r>
              <a:rPr lang="en-GB" dirty="0" smtClean="0"/>
              <a:t>Of course there are real people, but for long-term stability and tracking only generic addresses should be used for communication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CSIRT central team: </a:t>
            </a:r>
            <a:r>
              <a:rPr lang="en-GB" dirty="0" smtClean="0"/>
              <a:t>Pau, </a:t>
            </a:r>
            <a:r>
              <a:rPr lang="en-GB" dirty="0" smtClean="0"/>
              <a:t>Daniel, </a:t>
            </a:r>
            <a:r>
              <a:rPr lang="en-GB" dirty="0" err="1" smtClean="0"/>
              <a:t>DavidC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ISM processes and (public) procedures: Alf, </a:t>
            </a:r>
            <a:r>
              <a:rPr lang="en-GB" dirty="0" err="1" smtClean="0"/>
              <a:t>DaveK</a:t>
            </a:r>
            <a:r>
              <a:rPr lang="en-GB" dirty="0" smtClean="0"/>
              <a:t>, </a:t>
            </a:r>
            <a:r>
              <a:rPr lang="en-GB" dirty="0" err="1" smtClean="0"/>
              <a:t>SvenG</a:t>
            </a:r>
            <a:r>
              <a:rPr lang="en-GB" dirty="0" smtClean="0"/>
              <a:t>, </a:t>
            </a:r>
            <a:r>
              <a:rPr lang="en-GB" dirty="0" err="1" smtClean="0"/>
              <a:t>DavidG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ISM Policies: </a:t>
            </a:r>
            <a:r>
              <a:rPr lang="en-GB" dirty="0" err="1" smtClean="0"/>
              <a:t>DavidG</a:t>
            </a:r>
            <a:r>
              <a:rPr lang="en-GB" dirty="0" smtClean="0"/>
              <a:t>, </a:t>
            </a:r>
            <a:r>
              <a:rPr lang="en-GB" dirty="0" err="1" smtClean="0"/>
              <a:t>DaveK</a:t>
            </a:r>
            <a:r>
              <a:rPr lang="en-GB" dirty="0" smtClean="0"/>
              <a:t>, Ralph, Alf, </a:t>
            </a:r>
            <a:r>
              <a:rPr lang="en-GB" dirty="0" err="1" smtClean="0"/>
              <a:t>IanN</a:t>
            </a:r>
            <a:r>
              <a:rPr lang="en-GB" dirty="0" smtClean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ISM Risk Assessment process: </a:t>
            </a:r>
            <a:r>
              <a:rPr lang="en-GB" dirty="0" err="1" smtClean="0"/>
              <a:t>Urpo</a:t>
            </a:r>
            <a:r>
              <a:rPr lang="en-GB" dirty="0" smtClean="0"/>
              <a:t>, Linda, </a:t>
            </a:r>
            <a:r>
              <a:rPr lang="en-GB" dirty="0" err="1" smtClean="0"/>
              <a:t>DaveK</a:t>
            </a:r>
            <a:r>
              <a:rPr lang="en-GB" dirty="0" smtClean="0"/>
              <a:t>, </a:t>
            </a:r>
            <a:r>
              <a:rPr lang="en-GB" dirty="0" err="1" smtClean="0"/>
              <a:t>IanN</a:t>
            </a:r>
            <a:r>
              <a:rPr lang="en-GB" dirty="0" smtClean="0"/>
              <a:t>, </a:t>
            </a:r>
            <a:r>
              <a:rPr lang="en-GB" dirty="0" err="1" smtClean="0"/>
              <a:t>JoukeR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Policy – a baselining approach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for IRTF+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September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12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371600"/>
            <a:ext cx="3083548" cy="40844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19200" y="5410200"/>
            <a:ext cx="5257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C30D8"/>
                </a:solidFill>
              </a:rPr>
              <a:t>Common AUP (based on WISE AUP) – required for core services to ensure consistency, strongly recommended for all services and for community AAI proxies</a:t>
            </a:r>
            <a:endParaRPr lang="en-GB" i="1" dirty="0">
              <a:solidFill>
                <a:srgbClr val="0C30D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5432405"/>
            <a:ext cx="5257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C30D8"/>
                </a:solidFill>
              </a:rPr>
              <a:t>EOSC Security Operational Baseline</a:t>
            </a:r>
          </a:p>
          <a:p>
            <a:r>
              <a:rPr lang="en-GB" i="1" dirty="0" smtClean="0">
                <a:solidFill>
                  <a:srgbClr val="0C30D8"/>
                </a:solidFill>
              </a:rPr>
              <a:t>a mere 12 points that make you a trustworthy provider organisation towards your peers and the EOSC</a:t>
            </a:r>
            <a:endParaRPr lang="en-GB" i="1" dirty="0">
              <a:solidFill>
                <a:srgbClr val="0C30D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878" y="1371600"/>
            <a:ext cx="3517819" cy="4038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15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EOSC Security Operational Baseline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for IRTF+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September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C30D8"/>
                </a:solidFill>
              </a:rPr>
              <a:t>Co-development of EOSC Future &amp; AARC Policy </a:t>
            </a:r>
            <a:r>
              <a:rPr lang="en-US" dirty="0" smtClean="0">
                <a:solidFill>
                  <a:srgbClr val="0C30D8"/>
                </a:solidFill>
              </a:rPr>
              <a:t>Community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version based on UK-IRIS evolution of the AARC PDK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specifically geared towards the looser EOSC ecosystem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mindful of urgent need for collective coherent response</a:t>
            </a:r>
          </a:p>
          <a:p>
            <a:endParaRPr lang="en-US" sz="1200" dirty="0"/>
          </a:p>
          <a:p>
            <a:r>
              <a:rPr lang="en-US" dirty="0" smtClean="0">
                <a:solidFill>
                  <a:srgbClr val="0C30D8"/>
                </a:solidFill>
              </a:rPr>
              <a:t>EOSC consultation together with AEGIS, AARC, and GEANT </a:t>
            </a:r>
            <a:r>
              <a:rPr lang="en-US" dirty="0" err="1" smtClean="0">
                <a:solidFill>
                  <a:srgbClr val="0C30D8"/>
                </a:solidFill>
              </a:rPr>
              <a:t>EnCo</a:t>
            </a:r>
            <a:endParaRPr lang="en-US" dirty="0" smtClean="0">
              <a:solidFill>
                <a:srgbClr val="0C30D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complemented </a:t>
            </a:r>
            <a:r>
              <a:rPr lang="en-US" dirty="0"/>
              <a:t>by an ‘FAQ’ with guidance and </a:t>
            </a:r>
            <a:r>
              <a:rPr lang="en-US" dirty="0" smtClean="0"/>
              <a:t>references, but </a:t>
            </a:r>
            <a:br>
              <a:rPr lang="en-US" dirty="0" smtClean="0"/>
            </a:br>
            <a:r>
              <a:rPr lang="en-US" dirty="0" smtClean="0"/>
              <a:t>no new standards: ‘there </a:t>
            </a:r>
            <a:r>
              <a:rPr lang="en-US" dirty="0"/>
              <a:t>is enough good stuff out </a:t>
            </a:r>
            <a:r>
              <a:rPr lang="en-US" dirty="0" smtClean="0"/>
              <a:t>there’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leverages </a:t>
            </a:r>
            <a:r>
              <a:rPr lang="en-US" dirty="0"/>
              <a:t>Sirtfi </a:t>
            </a:r>
            <a:r>
              <a:rPr lang="en-US" dirty="0" smtClean="0"/>
              <a:t>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connects </a:t>
            </a:r>
            <a:r>
              <a:rPr lang="en-US" dirty="0"/>
              <a:t>to the Core Security </a:t>
            </a:r>
            <a:r>
              <a:rPr lang="en-US" dirty="0" smtClean="0"/>
              <a:t>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part of the EOSC SMS and Core Participation Agreement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GB" dirty="0" smtClean="0">
                <a:solidFill>
                  <a:srgbClr val="0C30D8"/>
                </a:solidFill>
              </a:rPr>
              <a:t>Joint input to the new WISE AARC Service Operational Policy work in SCI</a:t>
            </a:r>
            <a:endParaRPr lang="en-US" dirty="0">
              <a:solidFill>
                <a:srgbClr val="0C30D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771" y="5419429"/>
            <a:ext cx="736629" cy="574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830" y="457200"/>
            <a:ext cx="1065570" cy="96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EOSCSMS – EOSC Security Operational Baseline &amp; FAQ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TCB meeting on the Security Baseline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7" y="1065913"/>
            <a:ext cx="9479123" cy="5673057"/>
          </a:xfrm>
          <a:prstGeom prst="rect">
            <a:avLst/>
          </a:prstGeom>
          <a:ln>
            <a:solidFill>
              <a:srgbClr val="0C30D8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648200" y="1062660"/>
            <a:ext cx="49279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C30D8"/>
                </a:solidFill>
              </a:rPr>
              <a:t>https://wiki.eoscfuture.eu/display/EOSCSMS/EOSC+Security+Operational+Baseline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793" y="1920247"/>
            <a:ext cx="2895007" cy="3964388"/>
          </a:xfrm>
          <a:prstGeom prst="rect">
            <a:avLst/>
          </a:prstGeom>
          <a:ln>
            <a:solidFill>
              <a:srgbClr val="0C30D8"/>
            </a:solidFill>
          </a:ln>
        </p:spPr>
      </p:pic>
    </p:spTree>
    <p:extLst>
      <p:ext uri="{BB962C8B-B14F-4D97-AF65-F5344CB8AC3E}">
        <p14:creationId xmlns:p14="http://schemas.microsoft.com/office/powerpoint/2010/main" val="411278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Communications challenges (~ 2x per year)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for IRTF+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September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15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0" fontAlgn="base"/>
            <a:r>
              <a:rPr lang="en-US" dirty="0" smtClean="0"/>
              <a:t>You already got the mail </a:t>
            </a:r>
            <a:r>
              <a:rPr lang="en-US" dirty="0"/>
              <a:t>with the simple question </a:t>
            </a:r>
            <a:r>
              <a:rPr lang="en-US" dirty="0" smtClean="0"/>
              <a:t>for </a:t>
            </a:r>
            <a:r>
              <a:rPr lang="en-US" dirty="0"/>
              <a:t>contact data </a:t>
            </a:r>
            <a:r>
              <a:rPr lang="en-US" dirty="0" smtClean="0"/>
              <a:t>fixes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30D8"/>
                </a:solidFill>
              </a:rPr>
              <a:t>r</a:t>
            </a:r>
            <a:r>
              <a:rPr lang="en-US" dirty="0" smtClean="0">
                <a:solidFill>
                  <a:srgbClr val="0C30D8"/>
                </a:solidFill>
              </a:rPr>
              <a:t>esponse can be done by email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C30D8"/>
                </a:solidFill>
              </a:rPr>
              <a:t>verifies the security contacts </a:t>
            </a:r>
            <a:br>
              <a:rPr lang="en-US" dirty="0" smtClean="0">
                <a:solidFill>
                  <a:srgbClr val="0C30D8"/>
                </a:solidFill>
              </a:rPr>
            </a:br>
            <a:r>
              <a:rPr lang="en-US" dirty="0" smtClean="0">
                <a:solidFill>
                  <a:srgbClr val="0C30D8"/>
                </a:solidFill>
              </a:rPr>
              <a:t>(and proved useful already)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rtl="0" fontAlgn="base"/>
            <a:r>
              <a:rPr lang="en-US" dirty="0" smtClean="0"/>
              <a:t>The request to join as a “volunteer </a:t>
            </a:r>
            <a:r>
              <a:rPr lang="en-US" dirty="0"/>
              <a:t>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tabletop exercises ” will </a:t>
            </a:r>
            <a:r>
              <a:rPr lang="en-US" smtClean="0"/>
              <a:t>come </a:t>
            </a:r>
            <a:br>
              <a:rPr lang="en-US" smtClean="0"/>
            </a:br>
            <a:r>
              <a:rPr lang="en-US" smtClean="0"/>
              <a:t>– a great </a:t>
            </a:r>
            <a:r>
              <a:rPr lang="en-US" dirty="0" smtClean="0"/>
              <a:t>way to get prepared for the future multiplayer RPGs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US" dirty="0" smtClean="0"/>
              <a:t>Participation in </a:t>
            </a:r>
            <a:r>
              <a:rPr lang="en-US" dirty="0"/>
              <a:t>drills or simulation exercises to test Infrastructure resilience as a </a:t>
            </a:r>
            <a:r>
              <a:rPr lang="en-US" dirty="0" smtClean="0"/>
              <a:t>whole is necessary (and part of the Baseline …)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981200"/>
            <a:ext cx="5730536" cy="244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Procedures for incident response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for IRTF+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September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16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43000" y="1500124"/>
            <a:ext cx="5867400" cy="4494276"/>
          </a:xfrm>
        </p:spPr>
        <p:txBody>
          <a:bodyPr/>
          <a:lstStyle/>
          <a:p>
            <a:r>
              <a:rPr lang="en-GB" dirty="0" smtClean="0"/>
              <a:t>Two parts to the incident process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This (public) ISM1 response procedure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Focussing on interaction between central CSIRT and the provider organisation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Ingress from </a:t>
            </a:r>
            <a:r>
              <a:rPr lang="en-GB" dirty="0" err="1" smtClean="0"/>
              <a:t>Zammad</a:t>
            </a:r>
            <a:r>
              <a:rPr lang="en-GB" dirty="0" smtClean="0"/>
              <a:t> and by 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There is a 2</a:t>
            </a:r>
            <a:r>
              <a:rPr lang="en-GB" baseline="30000" dirty="0" smtClean="0"/>
              <a:t>nd</a:t>
            </a:r>
            <a:r>
              <a:rPr lang="en-GB" dirty="0" smtClean="0"/>
              <a:t> element …</a:t>
            </a:r>
          </a:p>
          <a:p>
            <a:r>
              <a:rPr lang="en-GB" sz="1800" i="1" dirty="0" smtClean="0"/>
              <a:t>an internal detailed technical note, focussing on the team interaction within the CSIRT (how to use RT, mail templates)</a:t>
            </a:r>
            <a:endParaRPr lang="en-GB" sz="1800" i="1" dirty="0"/>
          </a:p>
          <a:p>
            <a:r>
              <a:rPr lang="en-GB" sz="1800" i="1" dirty="0" smtClean="0"/>
              <a:t>The internal note is private, as it contains quite a lot of confidential address information</a:t>
            </a:r>
            <a:endParaRPr lang="en-GB" sz="18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561335"/>
            <a:ext cx="4411138" cy="55256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94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Security Frameworks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for IRTF+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September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17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There are many of these out there: </a:t>
            </a:r>
            <a:br>
              <a:rPr lang="en-GB" dirty="0" smtClean="0"/>
            </a:br>
            <a:r>
              <a:rPr lang="en-GB" dirty="0" smtClean="0"/>
              <a:t>NIST </a:t>
            </a:r>
            <a:r>
              <a:rPr lang="en-GB" dirty="0" err="1" smtClean="0"/>
              <a:t>Cyberframework</a:t>
            </a:r>
            <a:r>
              <a:rPr lang="en-GB" dirty="0" smtClean="0"/>
              <a:t> (</a:t>
            </a:r>
            <a:r>
              <a:rPr lang="en-GB" i="1" u="sng" dirty="0" smtClean="0">
                <a:hlinkClick r:id="rId2"/>
              </a:rPr>
              <a:t>https</a:t>
            </a:r>
            <a:r>
              <a:rPr lang="en-GB" i="1" u="sng" dirty="0">
                <a:hlinkClick r:id="rId2"/>
              </a:rPr>
              <a:t>://</a:t>
            </a:r>
            <a:r>
              <a:rPr lang="en-GB" i="1" u="sng" dirty="0" smtClean="0">
                <a:hlinkClick r:id="rId2"/>
              </a:rPr>
              <a:t>www.nist.gov/cyberframework</a:t>
            </a:r>
            <a:r>
              <a:rPr lang="en-GB" i="1" dirty="0" smtClean="0"/>
              <a:t>), </a:t>
            </a:r>
            <a:br>
              <a:rPr lang="en-GB" i="1" dirty="0" smtClean="0"/>
            </a:br>
            <a:r>
              <a:rPr lang="en-GB" dirty="0" smtClean="0"/>
              <a:t>mapping to ISO27k2, NIST SP800-53, and others</a:t>
            </a:r>
          </a:p>
          <a:p>
            <a:endParaRPr lang="en-GB" dirty="0"/>
          </a:p>
          <a:p>
            <a:r>
              <a:rPr lang="en-GB" dirty="0" smtClean="0"/>
              <a:t>ISO27k10 (multi-domain messaging and information exchange) </a:t>
            </a:r>
            <a:br>
              <a:rPr lang="en-GB" dirty="0" smtClean="0"/>
            </a:br>
            <a:r>
              <a:rPr lang="en-GB" dirty="0" smtClean="0"/>
              <a:t>builds strongly on 27k2, so is not quite the ‘light weight’ option we look for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4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Risk Management Framework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for IRTF+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September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18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We </a:t>
            </a:r>
            <a:r>
              <a:rPr lang="en-GB" i="1" dirty="0" smtClean="0"/>
              <a:t>do have </a:t>
            </a:r>
            <a:r>
              <a:rPr lang="en-GB" dirty="0"/>
              <a:t>the framework based on SCIv2 and </a:t>
            </a:r>
            <a:r>
              <a:rPr lang="en-GB" dirty="0" smtClean="0"/>
              <a:t>the Risk Assessment WG</a:t>
            </a:r>
            <a:endParaRPr lang="en-GB" dirty="0"/>
          </a:p>
          <a:p>
            <a:r>
              <a:rPr lang="en-GB" dirty="0" smtClean="0"/>
              <a:t>Simple risk assessment questionnaire almost complete (on </a:t>
            </a:r>
            <a:r>
              <a:rPr lang="en-GB" dirty="0" err="1" smtClean="0"/>
              <a:t>webropol</a:t>
            </a:r>
            <a:r>
              <a:rPr lang="en-GB" dirty="0" smtClean="0"/>
              <a:t>), and </a:t>
            </a:r>
            <a:br>
              <a:rPr lang="en-GB" dirty="0" smtClean="0"/>
            </a:br>
            <a:r>
              <a:rPr lang="en-GB" dirty="0" smtClean="0"/>
              <a:t>core service providers will be requested to answer (and discuss) the questions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We will use a reference community to evaluate the risk-assessment approach for the EOSC Exchange (using SKA as a ‘fresh’ example community)</a:t>
            </a:r>
            <a:endParaRPr lang="en-GB" dirty="0"/>
          </a:p>
        </p:txBody>
      </p:sp>
      <p:pic>
        <p:nvPicPr>
          <p:cNvPr id="1026" name="Picture 2" descr="https://lh3.googleusercontent.com/s2iuQ5r-4_Xb2sN99eTkiJjQ4Ta3TRV_IQEXKP_hWEll3pMYPa55pzXlR4MsXMQ0xVX8cMrUsTaEP8LhEfqt7D_e9V0sIc3gWkBXN9O3u2DYyRhFVOiI-lSxGjnfe8G6-B8_Arrh-Y5FYSSuUsgES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4227577" cy="24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Evolving Security and Trust for attribute sources &amp; proxies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for IRTF+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September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19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C30D8"/>
                </a:solidFill>
              </a:rPr>
              <a:t>Beyond the baseline:</a:t>
            </a:r>
            <a:br>
              <a:rPr lang="en-GB" dirty="0" smtClean="0">
                <a:solidFill>
                  <a:srgbClr val="0C30D8"/>
                </a:solidFill>
              </a:rPr>
            </a:br>
            <a:r>
              <a:rPr lang="en-GB" dirty="0" smtClean="0">
                <a:solidFill>
                  <a:srgbClr val="0C30D8"/>
                </a:solidFill>
              </a:rPr>
              <a:t>supporting interoperable trust for the EOSC Federation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8800" y="5587233"/>
            <a:ext cx="24865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50" dirty="0">
                <a:solidFill>
                  <a:srgbClr val="0C30D8"/>
                </a:solidFill>
              </a:rPr>
              <a:t>Image source: AARC Community </a:t>
            </a:r>
            <a:r>
              <a:rPr lang="en-GB" sz="1050" dirty="0" smtClean="0">
                <a:solidFill>
                  <a:srgbClr val="0C30D8"/>
                </a:solidFill>
              </a:rPr>
              <a:t/>
            </a:r>
            <a:br>
              <a:rPr lang="en-GB" sz="1050" dirty="0" smtClean="0">
                <a:solidFill>
                  <a:srgbClr val="0C30D8"/>
                </a:solidFill>
              </a:rPr>
            </a:br>
            <a:r>
              <a:rPr lang="en-GB" sz="1050" dirty="0" smtClean="0">
                <a:solidFill>
                  <a:srgbClr val="0C30D8"/>
                </a:solidFill>
              </a:rPr>
              <a:t>https</a:t>
            </a:r>
            <a:r>
              <a:rPr lang="en-GB" sz="1050" dirty="0">
                <a:solidFill>
                  <a:srgbClr val="0C30D8"/>
                </a:solidFill>
              </a:rPr>
              <a:t>://aarc-community.org/architecture</a:t>
            </a:r>
            <a:r>
              <a:rPr lang="en-GB" sz="1050" dirty="0" smtClean="0">
                <a:solidFill>
                  <a:srgbClr val="0C30D8"/>
                </a:solidFill>
              </a:rPr>
              <a:t>/</a:t>
            </a:r>
            <a:endParaRPr lang="en-GB" sz="1050" dirty="0">
              <a:solidFill>
                <a:srgbClr val="0C30D8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48" y="1543636"/>
            <a:ext cx="3479703" cy="3668388"/>
          </a:xfrm>
          <a:prstGeom prst="rect">
            <a:avLst/>
          </a:prstGeom>
          <a:solidFill>
            <a:srgbClr val="FFFFFF"/>
          </a:solidFill>
          <a:effectLst>
            <a:glow rad="101600">
              <a:srgbClr val="0C30D8">
                <a:alpha val="60000"/>
              </a:srgbClr>
            </a:glow>
          </a:effectLst>
        </p:spPr>
      </p:pic>
      <p:grpSp>
        <p:nvGrpSpPr>
          <p:cNvPr id="17" name="Group 16"/>
          <p:cNvGrpSpPr/>
          <p:nvPr/>
        </p:nvGrpSpPr>
        <p:grpSpPr>
          <a:xfrm>
            <a:off x="365797" y="3030850"/>
            <a:ext cx="7754241" cy="3069275"/>
            <a:chOff x="1130300" y="1426525"/>
            <a:chExt cx="10247035" cy="405597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63" y="1426525"/>
              <a:ext cx="5344772" cy="4055970"/>
            </a:xfrm>
            <a:prstGeom prst="rect">
              <a:avLst/>
            </a:prstGeom>
          </p:spPr>
        </p:pic>
        <p:sp>
          <p:nvSpPr>
            <p:cNvPr id="16" name="Rounded Rectangular Callout 15"/>
            <p:cNvSpPr/>
            <p:nvPr/>
          </p:nvSpPr>
          <p:spPr>
            <a:xfrm>
              <a:off x="1130300" y="1905000"/>
              <a:ext cx="3262313" cy="3099020"/>
            </a:xfrm>
            <a:prstGeom prst="wedgeRoundRectCallout">
              <a:avLst>
                <a:gd name="adj1" fmla="val 107617"/>
                <a:gd name="adj2" fmla="val 38339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C3959"/>
              </a:solidFill>
            </a:ln>
            <a:effectLst>
              <a:glow rad="101600">
                <a:srgbClr val="0C3959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0C3959"/>
                  </a:solidFill>
                </a:rPr>
                <a:t>Community membership management directories and attribute authorities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F57A1E"/>
                  </a:solidFill>
                </a:rPr>
                <a:t>integrity of membership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F57A1E"/>
                  </a:solidFill>
                </a:rPr>
                <a:t>identification, naming and traceability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F57A1E"/>
                  </a:solidFill>
                </a:rPr>
                <a:t>site and service security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F57A1E"/>
                  </a:solidFill>
                </a:rPr>
                <a:t>protection on the network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F57A1E"/>
                  </a:solidFill>
                </a:rPr>
                <a:t>assertion integrity</a:t>
              </a:r>
              <a:endParaRPr lang="en-GB" sz="1400" dirty="0">
                <a:solidFill>
                  <a:srgbClr val="F57A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3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18911" b="22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9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5266" y="1243305"/>
            <a:ext cx="11751919" cy="3545385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defTabSz="1100527" hangingPunct="0"/>
            <a:endParaRPr lang="en-GB" sz="4267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266" y="5054271"/>
            <a:ext cx="11751919" cy="830856"/>
          </a:xfrm>
          <a:prstGeom prst="rect">
            <a:avLst/>
          </a:prstGeom>
          <a:solidFill>
            <a:srgbClr val="E3D88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defTabSz="1100527" hangingPunct="0"/>
            <a:endParaRPr lang="en-GB" sz="4267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84778" y="365125"/>
            <a:ext cx="8975647" cy="8469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6C813"/>
                </a:solidFill>
              </a:rPr>
              <a:t>A challenging </a:t>
            </a:r>
            <a:r>
              <a:rPr lang="en-US" dirty="0" smtClean="0">
                <a:solidFill>
                  <a:srgbClr val="F6C813"/>
                </a:solidFill>
              </a:rPr>
              <a:t>landscape</a:t>
            </a:r>
            <a:endParaRPr lang="en-US" dirty="0">
              <a:solidFill>
                <a:srgbClr val="F6C81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208486" y="1379481"/>
            <a:ext cx="11560175" cy="46277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0795"/>
            <a:r>
              <a:rPr lang="en-GB" b="1" dirty="0" smtClean="0"/>
              <a:t>Entities of all kinds 		</a:t>
            </a:r>
            <a:r>
              <a:rPr lang="en-GB" dirty="0" smtClean="0"/>
              <a:t>– diversity in the EOSC range </a:t>
            </a:r>
            <a:br>
              <a:rPr lang="en-GB" dirty="0" smtClean="0"/>
            </a:br>
            <a:r>
              <a:rPr lang="en-GB" dirty="0" smtClean="0"/>
              <a:t>	from </a:t>
            </a:r>
            <a:r>
              <a:rPr lang="en-GB" i="1" dirty="0" smtClean="0"/>
              <a:t>data sets </a:t>
            </a:r>
            <a:r>
              <a:rPr lang="en-GB" dirty="0" smtClean="0"/>
              <a:t>to </a:t>
            </a:r>
            <a:r>
              <a:rPr lang="en-GB" i="1" dirty="0" smtClean="0"/>
              <a:t>storage </a:t>
            </a:r>
            <a:r>
              <a:rPr lang="en-GB" dirty="0" smtClean="0"/>
              <a:t>to </a:t>
            </a:r>
            <a:r>
              <a:rPr lang="en-GB" i="1" dirty="0" smtClean="0"/>
              <a:t>computing</a:t>
            </a:r>
            <a:r>
              <a:rPr lang="en-GB" dirty="0" smtClean="0"/>
              <a:t> to </a:t>
            </a:r>
            <a:r>
              <a:rPr lang="en-GB" i="1" dirty="0" smtClean="0"/>
              <a:t>publications </a:t>
            </a:r>
            <a:r>
              <a:rPr lang="en-GB" dirty="0" smtClean="0"/>
              <a:t>&amp; </a:t>
            </a:r>
            <a:r>
              <a:rPr lang="en-GB" i="1" dirty="0" smtClean="0"/>
              <a:t>digital objects</a:t>
            </a:r>
            <a:endParaRPr lang="en-GB" dirty="0" smtClean="0"/>
          </a:p>
          <a:p>
            <a:pPr marL="50795"/>
            <a:endParaRPr lang="en-GB" dirty="0" smtClean="0"/>
          </a:p>
          <a:p>
            <a:pPr marL="50795"/>
            <a:r>
              <a:rPr lang="en-GB" b="1" dirty="0" smtClean="0"/>
              <a:t>An open ecosystem 	</a:t>
            </a:r>
            <a:r>
              <a:rPr lang="en-GB" dirty="0" smtClean="0"/>
              <a:t>– rules of participation will favour low barrier to </a:t>
            </a:r>
            <a:br>
              <a:rPr lang="en-GB" dirty="0" smtClean="0"/>
            </a:br>
            <a:r>
              <a:rPr lang="en-GB" dirty="0" smtClean="0"/>
              <a:t>	entry regarding operational maturity, service management quality, &amp;c</a:t>
            </a:r>
          </a:p>
          <a:p>
            <a:pPr marL="50795"/>
            <a:endParaRPr lang="en-GB" dirty="0" smtClean="0"/>
          </a:p>
          <a:p>
            <a:pPr marL="50795"/>
            <a:r>
              <a:rPr lang="en-GB" b="1" dirty="0" smtClean="0"/>
              <a:t>A diverse ecosystem	</a:t>
            </a:r>
            <a:r>
              <a:rPr lang="en-GB" dirty="0" smtClean="0"/>
              <a:t>– providers will come from e-Infrastructures, </a:t>
            </a:r>
            <a:br>
              <a:rPr lang="en-GB" dirty="0" smtClean="0"/>
            </a:br>
            <a:r>
              <a:rPr lang="en-GB" dirty="0" smtClean="0"/>
              <a:t>	from member states, from research infrastructures, and private sector</a:t>
            </a:r>
          </a:p>
          <a:p>
            <a:pPr marL="50795"/>
            <a:endParaRPr lang="en-GB" dirty="0" smtClean="0"/>
          </a:p>
          <a:p>
            <a:pPr marL="50795"/>
            <a:endParaRPr lang="en-GB" dirty="0"/>
          </a:p>
          <a:p>
            <a:pPr marL="50795"/>
            <a:r>
              <a:rPr lang="en-GB" b="1" dirty="0" smtClean="0"/>
              <a:t>An </a:t>
            </a:r>
            <a:r>
              <a:rPr lang="en-GB" b="1" i="1" dirty="0" smtClean="0"/>
              <a:t>interdependent</a:t>
            </a:r>
            <a:r>
              <a:rPr lang="en-GB" b="1" dirty="0" smtClean="0"/>
              <a:t> ecosystem 	</a:t>
            </a:r>
            <a:r>
              <a:rPr lang="en-GB" dirty="0" smtClean="0"/>
              <a:t>– aiming for composability </a:t>
            </a:r>
            <a:br>
              <a:rPr lang="en-GB" dirty="0" smtClean="0"/>
            </a:br>
            <a:r>
              <a:rPr lang="en-GB" dirty="0" smtClean="0"/>
              <a:t>	and collective service design through an open, core AAI federation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EOSC Future Security for IRTF+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82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Specific guidance and implementation recommendations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for IRTF+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September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20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54100" y="1385824"/>
            <a:ext cx="8382000" cy="1700276"/>
          </a:xfrm>
        </p:spPr>
        <p:txBody>
          <a:bodyPr/>
          <a:lstStyle/>
          <a:p>
            <a:r>
              <a:rPr lang="en-GB" dirty="0" smtClean="0"/>
              <a:t>Following the IGTF “Annotated Requirements” model, each statement is accompanied by implementation guidance.</a:t>
            </a:r>
          </a:p>
          <a:p>
            <a:r>
              <a:rPr lang="en-GB" dirty="0" smtClean="0"/>
              <a:t>Technology neutral, i.e. both push and pull* models are in scope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871" y="1295718"/>
            <a:ext cx="2537402" cy="3922555"/>
          </a:xfrm>
          <a:prstGeom prst="rect">
            <a:avLst/>
          </a:prstGeom>
          <a:effectLst>
            <a:glow rad="101600">
              <a:srgbClr val="0C30D8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819701"/>
            <a:ext cx="6015611" cy="3408614"/>
          </a:xfrm>
          <a:prstGeom prst="rect">
            <a:avLst/>
          </a:prstGeom>
          <a:ln>
            <a:solidFill>
              <a:srgbClr val="0C30D8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333863" y="5382608"/>
            <a:ext cx="3677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 smtClean="0">
                <a:solidFill>
                  <a:srgbClr val="0C30D8"/>
                </a:solidFill>
              </a:rPr>
              <a:t>aarc-community.org/guidelines/aarc-g071</a:t>
            </a:r>
          </a:p>
          <a:p>
            <a:pPr algn="r"/>
            <a:r>
              <a:rPr lang="en-GB" sz="1600" dirty="0">
                <a:solidFill>
                  <a:srgbClr val="0C30D8"/>
                </a:solidFill>
              </a:rPr>
              <a:t>https://</a:t>
            </a:r>
            <a:r>
              <a:rPr lang="en-GB" sz="1600" dirty="0" smtClean="0">
                <a:solidFill>
                  <a:srgbClr val="0C30D8"/>
                </a:solidFill>
              </a:rPr>
              <a:t>doi.org/10.5281/zenodo.5927799</a:t>
            </a:r>
          </a:p>
          <a:p>
            <a:pPr algn="r"/>
            <a:r>
              <a:rPr lang="en-GB" sz="1600" i="1" dirty="0" smtClean="0">
                <a:solidFill>
                  <a:srgbClr val="0C30D8"/>
                </a:solidFill>
              </a:rPr>
              <a:t>* see RFC2904 for the model descriptions</a:t>
            </a:r>
            <a:endParaRPr lang="en-GB" sz="1600" i="1" dirty="0">
              <a:solidFill>
                <a:srgbClr val="0C30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For incident response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for IRTF+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September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21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67043"/>
            <a:ext cx="11241069" cy="5353797"/>
          </a:xfrm>
          <a:prstGeom prst="rect">
            <a:avLst/>
          </a:prstGeom>
          <a:ln>
            <a:solidFill>
              <a:srgbClr val="0C30D8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979699" y="1143000"/>
            <a:ext cx="6592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solidFill>
                  <a:srgbClr val="0C30D8"/>
                </a:solidFill>
              </a:rPr>
              <a:t>https://wiki.eoscfuture.eu/display/EOSCF/D7.5a+Evaluation+of+EOSC+Security+Baseline</a:t>
            </a:r>
          </a:p>
        </p:txBody>
      </p:sp>
    </p:spTree>
    <p:extLst>
      <p:ext uri="{BB962C8B-B14F-4D97-AF65-F5344CB8AC3E}">
        <p14:creationId xmlns:p14="http://schemas.microsoft.com/office/powerpoint/2010/main" val="1379177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67000" y="2743200"/>
            <a:ext cx="8434324" cy="551433"/>
          </a:xfrm>
        </p:spPr>
        <p:txBody>
          <a:bodyPr/>
          <a:lstStyle/>
          <a:p>
            <a:pPr algn="r"/>
            <a:r>
              <a:rPr lang="en-GB" b="1" dirty="0" smtClean="0"/>
              <a:t>Discussion time!</a:t>
            </a:r>
            <a:endParaRPr lang="en-GB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9407105" y="5105400"/>
            <a:ext cx="2289595" cy="506476"/>
            <a:chOff x="9392269" y="4874290"/>
            <a:chExt cx="2770410" cy="506476"/>
          </a:xfrm>
        </p:grpSpPr>
        <p:pic>
          <p:nvPicPr>
            <p:cNvPr id="8" name="bg 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92269" y="4874290"/>
              <a:ext cx="506476" cy="506476"/>
            </a:xfrm>
            <a:prstGeom prst="rect">
              <a:avLst/>
            </a:prstGeom>
          </p:spPr>
        </p:pic>
        <p:sp>
          <p:nvSpPr>
            <p:cNvPr id="9" name="object 4"/>
            <p:cNvSpPr txBox="1"/>
            <p:nvPr/>
          </p:nvSpPr>
          <p:spPr>
            <a:xfrm>
              <a:off x="10039969" y="5084751"/>
              <a:ext cx="212271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230"/>
                </a:lnSpc>
              </a:pPr>
              <a:r>
                <a:rPr sz="2400" spc="-5" dirty="0">
                  <a:solidFill>
                    <a:srgbClr val="0C2AD5"/>
                  </a:solidFill>
                  <a:latin typeface="Corbel"/>
                  <a:cs typeface="Corbel"/>
                </a:rPr>
                <a:t>eoscfuture</a:t>
              </a:r>
              <a:r>
                <a:rPr sz="2400" spc="-5" dirty="0">
                  <a:solidFill>
                    <a:srgbClr val="0C30D8"/>
                  </a:solidFill>
                  <a:latin typeface="Corbel"/>
                  <a:cs typeface="Corbel"/>
                </a:rPr>
                <a:t>.</a:t>
              </a:r>
              <a:r>
                <a:rPr sz="2400" spc="-5" dirty="0">
                  <a:solidFill>
                    <a:srgbClr val="0C2AD5"/>
                  </a:solidFill>
                  <a:latin typeface="Corbel"/>
                  <a:cs typeface="Corbel"/>
                </a:rPr>
                <a:t>eu</a:t>
              </a:r>
              <a:endParaRPr sz="2400" dirty="0">
                <a:latin typeface="Corbel"/>
                <a:cs typeface="Corbe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0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Thanks to the EOSC Future WP7.5 collaborators: Alf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Moens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Daniel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Kouřil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Baptise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Grenier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David Crooks, David Groep, David Kelsey, Ian Neilson, Linda Cornwall, Matt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Viljoen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Pinja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 Koskinen, Ralph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Niederberger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Romain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Wartel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Sven Gabriel, and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Urpo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 Kaila.</a:t>
            </a:r>
            <a:endParaRPr lang="en-GB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for IRTF+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September 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3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1" y="586601"/>
            <a:ext cx="10381299" cy="564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EOSC AAI /Federation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43000" y="1500124"/>
            <a:ext cx="6395571" cy="44942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67732"/>
            <a:r>
              <a:rPr lang="en-US" sz="2133" dirty="0"/>
              <a:t>In order to outline a globally viable, scalable and secure EOSC AAI, the group defined the following three core principles, on which to base their work:</a:t>
            </a:r>
          </a:p>
          <a:p>
            <a:pPr marL="67732"/>
            <a:endParaRPr lang="en-US" sz="1400" dirty="0"/>
          </a:p>
          <a:p>
            <a:pPr marL="340775" indent="-262460">
              <a:buFont typeface="Arial" panose="020B0604020202020204" pitchFamily="34" charset="0"/>
              <a:buChar char="•"/>
            </a:pPr>
            <a:r>
              <a:rPr lang="en-US" sz="2133" b="1" dirty="0"/>
              <a:t>    User experience </a:t>
            </a:r>
            <a:r>
              <a:rPr lang="en-US" sz="2133" dirty="0"/>
              <a:t>is the only touchstone.</a:t>
            </a:r>
          </a:p>
          <a:p>
            <a:pPr marL="340775" indent="-262460">
              <a:buFont typeface="Arial" panose="020B0604020202020204" pitchFamily="34" charset="0"/>
              <a:buChar char="•"/>
            </a:pPr>
            <a:r>
              <a:rPr lang="en-US" sz="2133" b="1" dirty="0"/>
              <a:t>    </a:t>
            </a:r>
            <a:r>
              <a:rPr lang="en-US" sz="2133" dirty="0"/>
              <a:t>All trust flows from </a:t>
            </a:r>
            <a:r>
              <a:rPr lang="en-US" sz="2133" b="1" dirty="0"/>
              <a:t>communities.</a:t>
            </a:r>
          </a:p>
          <a:p>
            <a:pPr marL="340775" indent="-262460">
              <a:buFont typeface="Arial" panose="020B0604020202020204" pitchFamily="34" charset="0"/>
              <a:buChar char="•"/>
            </a:pPr>
            <a:r>
              <a:rPr lang="en-US" sz="2133" b="1" dirty="0"/>
              <a:t>    There is no </a:t>
            </a:r>
            <a:r>
              <a:rPr lang="en-US" sz="2133" b="1" dirty="0" err="1"/>
              <a:t>centre</a:t>
            </a:r>
            <a:r>
              <a:rPr lang="en-US" sz="2133" b="1" dirty="0"/>
              <a:t> </a:t>
            </a:r>
            <a:r>
              <a:rPr lang="en-US" sz="2133" dirty="0"/>
              <a:t>in a distributed system</a:t>
            </a:r>
            <a:r>
              <a:rPr lang="en-US" sz="2133" b="1" dirty="0"/>
              <a:t>.</a:t>
            </a:r>
          </a:p>
          <a:p>
            <a:pPr marL="67732"/>
            <a:endParaRPr lang="en-US" sz="1400" dirty="0"/>
          </a:p>
          <a:p>
            <a:pPr marL="67732"/>
            <a:r>
              <a:rPr lang="en-US" sz="1867" i="1" dirty="0"/>
              <a:t>“The human element was the starting point of our exploration. We believe that providing a good user experience and making use of the existing trust relations that users already have within their research communities are the key factors for delivering a successful EOSC AAI.” [</a:t>
            </a:r>
            <a:r>
              <a:rPr lang="en-US" sz="1867" i="1" dirty="0" err="1"/>
              <a:t>Klaas</a:t>
            </a:r>
            <a:r>
              <a:rPr lang="en-US" sz="1867" i="1" dirty="0"/>
              <a:t> </a:t>
            </a:r>
            <a:r>
              <a:rPr lang="en-US" sz="1867" i="1" dirty="0" err="1"/>
              <a:t>Wieringa</a:t>
            </a:r>
            <a:r>
              <a:rPr lang="en-US" sz="1867" i="1" dirty="0"/>
              <a:t>, EOSC AAI TF chair]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4294967295"/>
          </p:nvPr>
        </p:nvSpPr>
        <p:spPr>
          <a:xfrm>
            <a:off x="8077200" y="6356350"/>
            <a:ext cx="4114800" cy="365125"/>
          </a:xfrm>
        </p:spPr>
        <p:txBody>
          <a:bodyPr/>
          <a:lstStyle/>
          <a:p>
            <a:r>
              <a:rPr lang="en-US" smtClean="0"/>
              <a:t>EOSC Future Security for IRTF+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1" y="128165"/>
            <a:ext cx="4159731" cy="5891635"/>
          </a:xfrm>
          <a:prstGeom prst="rect">
            <a:avLst/>
          </a:prstGeom>
          <a:effectLst>
            <a:glow rad="101600">
              <a:srgbClr val="004361">
                <a:alpha val="60000"/>
              </a:srgb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3708996" y="5749276"/>
            <a:ext cx="382957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418" hangingPunct="0"/>
            <a:r>
              <a:rPr lang="en-US" sz="1600" dirty="0">
                <a:solidFill>
                  <a:srgbClr val="6F2575"/>
                </a:solidFill>
              </a:rPr>
              <a:t>doi:10.2777/8702 – ISBN 978-92-76-28113-9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September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64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267" dirty="0"/>
              <a:t>Why is the EOSC AAI important here?</a:t>
            </a:r>
            <a:endParaRPr lang="en-US" sz="4267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EOSC Future Security for IRTF+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September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50795"/>
            <a:r>
              <a:rPr lang="en-US" dirty="0"/>
              <a:t>… </a:t>
            </a:r>
            <a:r>
              <a:rPr lang="en-US" dirty="0" smtClean="0"/>
              <a:t>the new </a:t>
            </a:r>
            <a:r>
              <a:rPr lang="en-US" dirty="0"/>
              <a:t>‘EOSC’ federation </a:t>
            </a:r>
            <a:r>
              <a:rPr lang="en-US" dirty="0" smtClean="0"/>
              <a:t>gets policies </a:t>
            </a:r>
            <a:r>
              <a:rPr lang="en-US" dirty="0"/>
              <a:t>and a base </a:t>
            </a:r>
            <a:r>
              <a:rPr lang="en-US" dirty="0" smtClean="0"/>
              <a:t>line at ‘onboarding’ time</a:t>
            </a:r>
            <a:endParaRPr lang="en-US" dirty="0"/>
          </a:p>
          <a:p>
            <a:pPr marL="50795"/>
            <a:endParaRPr lang="en-US" dirty="0"/>
          </a:p>
          <a:p>
            <a:pPr marL="50795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leveraging existing trust frameworks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not repeat </a:t>
            </a:r>
            <a:r>
              <a:rPr lang="en-US" dirty="0"/>
              <a:t>earlier </a:t>
            </a:r>
            <a:r>
              <a:rPr lang="en-US" dirty="0" smtClean="0"/>
              <a:t>mistakes: </a:t>
            </a:r>
            <a:r>
              <a:rPr lang="en-US" dirty="0"/>
              <a:t>so implement a baseline at the </a:t>
            </a:r>
            <a:r>
              <a:rPr lang="en-US" dirty="0" smtClean="0"/>
              <a:t>‘start’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5" y="1983481"/>
            <a:ext cx="7478169" cy="3134163"/>
          </a:xfrm>
          <a:prstGeom prst="rect">
            <a:avLst/>
          </a:prstGeom>
          <a:effectLst>
            <a:glow rad="101600">
              <a:srgbClr val="004361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22702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Goal of Information Security Management (ISM)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EOSC Future Security for IRTF+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September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GB" sz="2800" b="1" i="1" dirty="0" smtClean="0">
                <a:solidFill>
                  <a:srgbClr val="0C30D8"/>
                </a:solidFill>
              </a:rPr>
              <a:t>“</a:t>
            </a:r>
            <a:r>
              <a:rPr lang="en-US" sz="2800" b="1" i="1" dirty="0">
                <a:solidFill>
                  <a:srgbClr val="0C30D8"/>
                </a:solidFill>
              </a:rPr>
              <a:t>ensure </a:t>
            </a:r>
            <a:r>
              <a:rPr lang="en-US" sz="2800" b="1" i="1" dirty="0" smtClean="0">
                <a:solidFill>
                  <a:srgbClr val="0C30D8"/>
                </a:solidFill>
              </a:rPr>
              <a:t>confidentiality</a:t>
            </a:r>
            <a:r>
              <a:rPr lang="en-US" sz="2800" b="1" i="1" dirty="0">
                <a:solidFill>
                  <a:srgbClr val="0C30D8"/>
                </a:solidFill>
              </a:rPr>
              <a:t>, integrity and </a:t>
            </a:r>
            <a:r>
              <a:rPr lang="en-US" sz="2800" b="1" i="1" dirty="0" smtClean="0">
                <a:solidFill>
                  <a:srgbClr val="0C30D8"/>
                </a:solidFill>
              </a:rPr>
              <a:t>availability”</a:t>
            </a:r>
          </a:p>
          <a:p>
            <a:pPr algn="ctr"/>
            <a:endParaRPr lang="en-US" sz="2800" b="1" i="1" dirty="0" smtClean="0">
              <a:solidFill>
                <a:srgbClr val="0C30D8"/>
              </a:solidFill>
            </a:endParaRPr>
          </a:p>
          <a:p>
            <a:pPr algn="ctr"/>
            <a:r>
              <a:rPr lang="en-US" sz="2800" b="1" i="1" dirty="0">
                <a:solidFill>
                  <a:srgbClr val="0C30D8"/>
                </a:solidFill>
              </a:rPr>
              <a:t>“protecting </a:t>
            </a:r>
            <a:r>
              <a:rPr lang="en-US" sz="2800" b="1" i="1" dirty="0" smtClean="0">
                <a:solidFill>
                  <a:srgbClr val="0C30D8"/>
                </a:solidFill>
              </a:rPr>
              <a:t>sensitive </a:t>
            </a:r>
            <a:r>
              <a:rPr lang="en-US" sz="2800" b="1" i="1" dirty="0">
                <a:solidFill>
                  <a:srgbClr val="0C30D8"/>
                </a:solidFill>
              </a:rPr>
              <a:t>data from threats and </a:t>
            </a:r>
            <a:r>
              <a:rPr lang="en-US" sz="2800" b="1" i="1" dirty="0" smtClean="0">
                <a:solidFill>
                  <a:srgbClr val="0C30D8"/>
                </a:solidFill>
              </a:rPr>
              <a:t>vulnerabilities”</a:t>
            </a:r>
          </a:p>
          <a:p>
            <a:endParaRPr lang="en-US" dirty="0"/>
          </a:p>
          <a:p>
            <a:r>
              <a:rPr lang="en-US" dirty="0" smtClean="0"/>
              <a:t>In our heterogeneous EOSC at large, founded on subsidiarity, this translates to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rgbClr val="0C30D8"/>
                </a:solidFill>
              </a:rPr>
              <a:t>primum</a:t>
            </a:r>
            <a:r>
              <a:rPr lang="en-US" i="1" dirty="0">
                <a:solidFill>
                  <a:srgbClr val="0C30D8"/>
                </a:solidFill>
              </a:rPr>
              <a:t> non </a:t>
            </a:r>
            <a:r>
              <a:rPr lang="en-US" i="1" dirty="0" err="1" smtClean="0">
                <a:solidFill>
                  <a:srgbClr val="0C30D8"/>
                </a:solidFill>
              </a:rPr>
              <a:t>nocere</a:t>
            </a:r>
            <a:r>
              <a:rPr lang="en-US" dirty="0" smtClean="0">
                <a:solidFill>
                  <a:srgbClr val="0C30D8"/>
                </a:solidFill>
              </a:rPr>
              <a:t>: do </a:t>
            </a:r>
            <a:r>
              <a:rPr lang="en-US" dirty="0">
                <a:solidFill>
                  <a:srgbClr val="0C30D8"/>
                </a:solidFill>
              </a:rPr>
              <a:t>no harm to interests &amp; assets of </a:t>
            </a:r>
            <a:r>
              <a:rPr lang="en-US" dirty="0" smtClean="0">
                <a:solidFill>
                  <a:srgbClr val="0C30D8"/>
                </a:solidFill>
              </a:rPr>
              <a:t>users</a:t>
            </a:r>
            <a:endParaRPr lang="en-US" dirty="0">
              <a:solidFill>
                <a:srgbClr val="0C30D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C30D8"/>
                </a:solidFill>
              </a:rPr>
              <a:t>not </a:t>
            </a:r>
            <a:r>
              <a:rPr lang="en-US" dirty="0">
                <a:solidFill>
                  <a:srgbClr val="0C30D8"/>
                </a:solidFill>
              </a:rPr>
              <a:t>expose other service providers </a:t>
            </a:r>
            <a:r>
              <a:rPr lang="en-US" dirty="0" smtClean="0">
                <a:solidFill>
                  <a:srgbClr val="0C30D8"/>
                </a:solidFill>
              </a:rPr>
              <a:t>in </a:t>
            </a:r>
            <a:r>
              <a:rPr lang="en-US" dirty="0">
                <a:solidFill>
                  <a:srgbClr val="0C30D8"/>
                </a:solidFill>
              </a:rPr>
              <a:t>the EOSC ecosystem to enlarged risk </a:t>
            </a:r>
            <a:br>
              <a:rPr lang="en-US" dirty="0">
                <a:solidFill>
                  <a:srgbClr val="0C30D8"/>
                </a:solidFill>
              </a:rPr>
            </a:br>
            <a:r>
              <a:rPr lang="en-US" i="1" dirty="0">
                <a:solidFill>
                  <a:srgbClr val="0C30D8"/>
                </a:solidFill>
              </a:rPr>
              <a:t>as a result of their participation in EOSC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30D8"/>
                </a:solidFill>
              </a:rPr>
              <a:t>be transparent about </a:t>
            </a:r>
            <a:r>
              <a:rPr lang="en-US" dirty="0" err="1" smtClean="0">
                <a:solidFill>
                  <a:srgbClr val="0C30D8"/>
                </a:solidFill>
              </a:rPr>
              <a:t>infosec</a:t>
            </a:r>
            <a:r>
              <a:rPr lang="en-US" dirty="0" smtClean="0">
                <a:solidFill>
                  <a:srgbClr val="0C30D8"/>
                </a:solidFill>
              </a:rPr>
              <a:t> </a:t>
            </a:r>
            <a:r>
              <a:rPr lang="en-US" dirty="0">
                <a:solidFill>
                  <a:srgbClr val="0C30D8"/>
                </a:solidFill>
              </a:rPr>
              <a:t>maturity and risk to its customers and suppliers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0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267" dirty="0"/>
              <a:t>Structuring security for the EOSC</a:t>
            </a:r>
            <a:endParaRPr lang="en-US" sz="4267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92100" indent="-2921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Information </a:t>
            </a:r>
            <a:r>
              <a:rPr lang="en-US" dirty="0"/>
              <a:t>security </a:t>
            </a:r>
            <a:r>
              <a:rPr lang="en-US" b="1" dirty="0"/>
              <a:t>risk assessment </a:t>
            </a:r>
            <a:r>
              <a:rPr lang="en-US" b="1" dirty="0" smtClean="0"/>
              <a:t>framework</a:t>
            </a:r>
            <a:r>
              <a:rPr lang="en-US" dirty="0" smtClean="0"/>
              <a:t> based on SCI and a maturity model – targeting connected services as well as data, and correlated risks</a:t>
            </a:r>
          </a:p>
          <a:p>
            <a:pPr marL="292100" indent="-29210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Coordinate security policies for a </a:t>
            </a:r>
            <a:r>
              <a:rPr lang="en-GB" b="1" dirty="0" smtClean="0"/>
              <a:t>baseline </a:t>
            </a:r>
            <a:r>
              <a:rPr lang="en-GB" dirty="0" smtClean="0"/>
              <a:t>aligned with the Rules of Participation of the EOSC, and the EOSC AAI federation – ensuring transparency for the ‘risk appetite’ of the participants</a:t>
            </a:r>
          </a:p>
          <a:p>
            <a:pPr marL="292100" indent="-2921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Mechanisms for </a:t>
            </a:r>
            <a:r>
              <a:rPr lang="en-US" b="1" dirty="0" smtClean="0"/>
              <a:t>coordination </a:t>
            </a:r>
            <a:r>
              <a:rPr lang="en-US" dirty="0"/>
              <a:t>and resolution of incidents through Information Security Management (ISM) </a:t>
            </a:r>
            <a:r>
              <a:rPr lang="en-US" b="1" dirty="0" smtClean="0"/>
              <a:t>processes</a:t>
            </a:r>
            <a:r>
              <a:rPr lang="en-US" dirty="0" smtClean="0"/>
              <a:t> – leveraging WISE community and Sirtfi, and enabling the (tested) framework for information sharing</a:t>
            </a:r>
          </a:p>
          <a:p>
            <a:pPr marL="292100" indent="-2921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Security </a:t>
            </a:r>
            <a:r>
              <a:rPr lang="en-US" b="1" dirty="0"/>
              <a:t>operations and incident response capabilities </a:t>
            </a:r>
            <a:r>
              <a:rPr lang="en-US" dirty="0" smtClean="0"/>
              <a:t>related to or affecting the EOSC Core (in relatively broad sense) - with content </a:t>
            </a:r>
            <a:r>
              <a:rPr lang="en-US" dirty="0"/>
              <a:t>and service providers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idx="4294967295"/>
          </p:nvPr>
        </p:nvSpPr>
        <p:spPr>
          <a:xfrm>
            <a:off x="8077200" y="6356350"/>
            <a:ext cx="4114800" cy="365125"/>
          </a:xfrm>
        </p:spPr>
        <p:txBody>
          <a:bodyPr>
            <a:normAutofit/>
          </a:bodyPr>
          <a:lstStyle/>
          <a:p>
            <a:r>
              <a:rPr lang="en-US" smtClean="0"/>
              <a:t>EOSC Future Security for IRTF+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September 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271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Information Assets in the EOSC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for IRTF+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September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800" b="1" dirty="0" smtClean="0">
                <a:solidFill>
                  <a:srgbClr val="0C30D8"/>
                </a:solidFill>
              </a:rPr>
              <a:t>Subsidiarity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core service providers are subject to the EOSC Core Agreement, but the operating entities are the primary responsible for their own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exchange service providers bring their own (existing) services, and join based on the EOSC </a:t>
            </a:r>
            <a:r>
              <a:rPr lang="en-GB" i="1" dirty="0" smtClean="0"/>
              <a:t>Rules of </a:t>
            </a:r>
            <a:r>
              <a:rPr lang="en-GB" i="1" dirty="0" smtClean="0"/>
              <a:t>Participation, </a:t>
            </a:r>
            <a:r>
              <a:rPr lang="en-GB" dirty="0" smtClean="0"/>
              <a:t>the </a:t>
            </a:r>
            <a:r>
              <a:rPr lang="en-GB" i="1" dirty="0" smtClean="0"/>
              <a:t>On-boarding </a:t>
            </a:r>
            <a:r>
              <a:rPr lang="en-GB" i="1" dirty="0" smtClean="0"/>
              <a:t>Agreement, </a:t>
            </a:r>
            <a:r>
              <a:rPr lang="en-GB" dirty="0" smtClean="0"/>
              <a:t>and the </a:t>
            </a:r>
            <a:r>
              <a:rPr lang="en-GB" i="1" dirty="0" smtClean="0"/>
              <a:t>AAI</a:t>
            </a:r>
            <a:endParaRPr lang="en-GB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2800" b="1" dirty="0" smtClean="0">
                <a:solidFill>
                  <a:srgbClr val="0C30D8"/>
                </a:solidFill>
              </a:rPr>
              <a:t>Hence the </a:t>
            </a:r>
            <a:r>
              <a:rPr lang="en-GB" sz="2800" b="1" i="1" dirty="0" smtClean="0">
                <a:solidFill>
                  <a:srgbClr val="0C30D8"/>
                </a:solidFill>
              </a:rPr>
              <a:t>assets</a:t>
            </a:r>
            <a:r>
              <a:rPr lang="en-GB" sz="2800" b="1" dirty="0" smtClean="0">
                <a:solidFill>
                  <a:srgbClr val="0C30D8"/>
                </a:solidFill>
              </a:rPr>
              <a:t> that the EOSC Security sees are </a:t>
            </a:r>
            <a:r>
              <a:rPr lang="en-GB" sz="2800" b="1" i="1" dirty="0" smtClean="0">
                <a:solidFill>
                  <a:srgbClr val="0C30D8"/>
                </a:solidFill>
              </a:rPr>
              <a:t>services</a:t>
            </a:r>
            <a:r>
              <a:rPr lang="en-GB" sz="2800" b="1" dirty="0" smtClean="0">
                <a:solidFill>
                  <a:srgbClr val="0C30D8"/>
                </a:solidFill>
              </a:rPr>
              <a:t>, </a:t>
            </a:r>
            <a:br>
              <a:rPr lang="en-GB" sz="2800" b="1" dirty="0" smtClean="0">
                <a:solidFill>
                  <a:srgbClr val="0C30D8"/>
                </a:solidFill>
              </a:rPr>
            </a:br>
            <a:r>
              <a:rPr lang="en-GB" sz="2800" dirty="0" smtClean="0">
                <a:solidFill>
                  <a:srgbClr val="0C30D8"/>
                </a:solidFill>
              </a:rPr>
              <a:t>including the data and digital objects they manage, but </a:t>
            </a:r>
            <a:br>
              <a:rPr lang="en-GB" sz="2800" dirty="0" smtClean="0">
                <a:solidFill>
                  <a:srgbClr val="0C30D8"/>
                </a:solidFill>
              </a:rPr>
            </a:br>
            <a:r>
              <a:rPr lang="en-GB" sz="2800" dirty="0" smtClean="0">
                <a:solidFill>
                  <a:srgbClr val="0C30D8"/>
                </a:solidFill>
              </a:rPr>
              <a:t>not their hardware, service components, middleware, or people</a:t>
            </a:r>
          </a:p>
          <a:p>
            <a:endParaRPr lang="en-GB" sz="2800" dirty="0" smtClean="0">
              <a:solidFill>
                <a:srgbClr val="0C30D8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this provides the touchstone for the ISM policies, </a:t>
            </a:r>
            <a:r>
              <a:rPr lang="en-US" dirty="0" smtClean="0">
                <a:solidFill>
                  <a:schemeClr val="tx1"/>
                </a:solidFill>
              </a:rPr>
              <a:t>following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tx1"/>
                </a:solidFill>
              </a:rPr>
              <a:t>EOSChub </a:t>
            </a:r>
            <a:r>
              <a:rPr lang="en-US" dirty="0" smtClean="0">
                <a:solidFill>
                  <a:schemeClr val="tx1"/>
                </a:solidFill>
              </a:rPr>
              <a:t>model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7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The ISM policies and processes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for IRTF+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September 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 smtClean="0"/>
              <a:t>EOSC ISM differentiates between Core and Exchange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C30D8"/>
                </a:solidFill>
              </a:rPr>
              <a:t>both are in scope for all security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C30D8"/>
                </a:solidFill>
              </a:rPr>
              <a:t>Core: mandatory adherence (and pro-active support from the security team)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C30D8"/>
                </a:solidFill>
              </a:rPr>
              <a:t>Exchange: based on Interoperability </a:t>
            </a:r>
            <a:r>
              <a:rPr lang="en-GB" dirty="0" smtClean="0">
                <a:solidFill>
                  <a:srgbClr val="0C30D8"/>
                </a:solidFill>
              </a:rPr>
              <a:t>Framework and the AAI </a:t>
            </a:r>
            <a:br>
              <a:rPr lang="en-GB" dirty="0" smtClean="0">
                <a:solidFill>
                  <a:srgbClr val="0C30D8"/>
                </a:solidFill>
              </a:rPr>
            </a:br>
            <a:r>
              <a:rPr lang="en-GB" dirty="0" smtClean="0">
                <a:solidFill>
                  <a:srgbClr val="0C30D8"/>
                </a:solidFill>
              </a:rPr>
              <a:t>	(and ‘RFC2119-RECOMMENDED’ pressure)</a:t>
            </a:r>
            <a:endParaRPr lang="en-GB" dirty="0" smtClean="0">
              <a:solidFill>
                <a:srgbClr val="0C30D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 smtClean="0"/>
              <a:t>Participants are autonomous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30D8"/>
                </a:solidFill>
              </a:rPr>
              <a:t>but subscribe to </a:t>
            </a:r>
            <a:r>
              <a:rPr lang="en-US" dirty="0" smtClean="0">
                <a:solidFill>
                  <a:srgbClr val="0C30D8"/>
                </a:solidFill>
              </a:rPr>
              <a:t>shared </a:t>
            </a:r>
            <a:r>
              <a:rPr lang="en-US" dirty="0">
                <a:solidFill>
                  <a:srgbClr val="0C30D8"/>
                </a:solidFill>
              </a:rPr>
              <a:t>commitment of maintaining </a:t>
            </a:r>
            <a:r>
              <a:rPr lang="en-US" dirty="0" smtClean="0">
                <a:solidFill>
                  <a:srgbClr val="0C30D8"/>
                </a:solidFill>
              </a:rPr>
              <a:t>trustworthy &amp; secure EOSC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C30D8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With everyone expected to participate in incident response and ‘drills’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C30D8"/>
                </a:solidFill>
              </a:rPr>
              <a:t>for the Core services, expert forensics support is provided for if desired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C30D8"/>
                </a:solidFill>
              </a:rPr>
              <a:t>in the Exchange, coordination and liaison are the primary tasks of the CSIRT</a:t>
            </a:r>
            <a:endParaRPr lang="en-GB" dirty="0">
              <a:solidFill>
                <a:srgbClr val="0C30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SC-Future-template-v2.potx" id="{37070556-405E-4CF4-9595-8743A671275F}" vid="{C8B35396-FD0D-4B56-A741-67765FDAE7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9390</TotalTime>
  <Words>1630</Words>
  <Application>Microsoft Office PowerPoint</Application>
  <PresentationFormat>Widescreen</PresentationFormat>
  <Paragraphs>215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Office Theme</vt:lpstr>
      <vt:lpstr>Information Security Management in the EOSC Future </vt:lpstr>
      <vt:lpstr>A challenging landscape</vt:lpstr>
      <vt:lpstr>PowerPoint Presentation</vt:lpstr>
      <vt:lpstr>The EOSC AAI /Federation</vt:lpstr>
      <vt:lpstr>Why is the EOSC AAI important here?</vt:lpstr>
      <vt:lpstr>Goal of Information Security Management (ISM)</vt:lpstr>
      <vt:lpstr>Structuring security for the EOSC</vt:lpstr>
      <vt:lpstr>Information Assets in the EOSC</vt:lpstr>
      <vt:lpstr>The ISM policies and processes</vt:lpstr>
      <vt:lpstr>ISM SMS structure</vt:lpstr>
      <vt:lpstr>Important roles</vt:lpstr>
      <vt:lpstr>Policy – a baselining approach</vt:lpstr>
      <vt:lpstr>EOSC Security Operational Baseline</vt:lpstr>
      <vt:lpstr>EOSCSMS – EOSC Security Operational Baseline &amp; FAQ</vt:lpstr>
      <vt:lpstr>Communications challenges (~ 2x per year)</vt:lpstr>
      <vt:lpstr>Procedures for incident response</vt:lpstr>
      <vt:lpstr>Security Frameworks</vt:lpstr>
      <vt:lpstr>Risk Management Framework</vt:lpstr>
      <vt:lpstr>Evolving Security and Trust for attribute sources &amp; proxies</vt:lpstr>
      <vt:lpstr>Specific guidance and implementation recommendations</vt:lpstr>
      <vt:lpstr>For incident response</vt:lpstr>
      <vt:lpstr>Discussion time!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in the Future of the European Open Science Cloud</dc:title>
  <dc:creator>davidg</dc:creator>
  <cp:lastModifiedBy>davidg</cp:lastModifiedBy>
  <cp:revision>132</cp:revision>
  <dcterms:created xsi:type="dcterms:W3CDTF">2022-04-15T07:37:59Z</dcterms:created>
  <dcterms:modified xsi:type="dcterms:W3CDTF">2022-09-19T13:16:13Z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2021-11-29T00:00:00Z</vt:filetime>
  </property>
  <property fmtid="{D5CDD505-2E9C-101B-9397-08002B2CF9AE}" pid="3" name="LastSaved">
    <vt:filetime>2022-04-15T00:00:00Z</vt:filetime>
  </property>
</Properties>
</file>