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59" r:id="rId6"/>
    <p:sldId id="274" r:id="rId7"/>
    <p:sldId id="263" r:id="rId8"/>
    <p:sldId id="264" r:id="rId9"/>
    <p:sldId id="265" r:id="rId10"/>
    <p:sldId id="272" r:id="rId11"/>
    <p:sldId id="273" r:id="rId12"/>
    <p:sldId id="267" r:id="rId13"/>
    <p:sldId id="271" r:id="rId14"/>
    <p:sldId id="266" r:id="rId15"/>
    <p:sldId id="268" r:id="rId16"/>
    <p:sldId id="269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0D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>
        <p:scale>
          <a:sx n="75" d="100"/>
          <a:sy n="75" d="100"/>
        </p:scale>
        <p:origin x="750" y="10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2"/>
    </p:cViewPr>
  </p:sorterViewPr>
  <p:notesViewPr>
    <p:cSldViewPr>
      <p:cViewPr varScale="1">
        <p:scale>
          <a:sx n="75" d="100"/>
          <a:sy n="75" d="100"/>
        </p:scale>
        <p:origin x="13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F600-59F3-46E8-99CB-AF7D0BE524D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AA4B0-F686-4F04-9A0A-9DC46BDF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9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814E-8275-44A1-A00B-18A2C1559BB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8F456-DDDC-48C7-BC97-0A3DC71CD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3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image" Target="../media/image6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_David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88158" cy="38400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2688" y="222504"/>
            <a:ext cx="2670048" cy="14386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7600" y="2133600"/>
            <a:ext cx="7565136" cy="1905000"/>
          </a:xfrm>
        </p:spPr>
        <p:txBody>
          <a:bodyPr lIns="0" tIns="0" rIns="0" bIns="0">
            <a:normAutofit/>
          </a:bodyPr>
          <a:lstStyle>
            <a:lvl1pPr>
              <a:defRPr sz="66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2090921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2022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80" y="5488121"/>
            <a:ext cx="725476" cy="28223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573779" y="5447193"/>
            <a:ext cx="57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C30D8"/>
                </a:solidFill>
              </a:rPr>
              <a:t>David Groep – WP7.5 Security Operations and Policy lead</a:t>
            </a:r>
            <a:br>
              <a:rPr lang="en-GB" sz="1200" b="1" dirty="0" smtClean="0">
                <a:solidFill>
                  <a:srgbClr val="0C30D8"/>
                </a:solidFill>
              </a:rPr>
            </a:br>
            <a:r>
              <a:rPr lang="en-GB" sz="1200" i="1" dirty="0" smtClean="0">
                <a:solidFill>
                  <a:srgbClr val="0C30D8"/>
                </a:solidFill>
              </a:rPr>
              <a:t>Nikhef Physics Data Processing programme</a:t>
            </a:r>
            <a:endParaRPr lang="en-GB" sz="1200" i="1" baseline="0" dirty="0" smtClean="0">
              <a:solidFill>
                <a:srgbClr val="0C30D8"/>
              </a:solidFill>
            </a:endParaRPr>
          </a:p>
          <a:p>
            <a:r>
              <a:rPr lang="en-GB" sz="1200" i="1" baseline="0" dirty="0" smtClean="0">
                <a:solidFill>
                  <a:srgbClr val="0C30D8"/>
                </a:solidFill>
              </a:rPr>
              <a:t>UM Faculty of Science and Engineering, DKE</a:t>
            </a:r>
            <a:endParaRPr lang="en-US" sz="1200" i="1" dirty="0">
              <a:solidFill>
                <a:srgbClr val="0C30D8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9" y="5839554"/>
            <a:ext cx="1377682" cy="2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10439400" cy="4494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381000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19400" y="6377940"/>
            <a:ext cx="6739128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Security in the Future of the European Open Science Cloud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6377940"/>
            <a:ext cx="160020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2022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losing_D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03885"/>
            <a:ext cx="12191999" cy="115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" y="0"/>
            <a:ext cx="12191878" cy="5703885"/>
          </a:xfrm>
          <a:prstGeom prst="rect">
            <a:avLst/>
          </a:prstGeom>
        </p:spPr>
      </p:pic>
      <p:pic>
        <p:nvPicPr>
          <p:cNvPr id="7" name="object 3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35746" y="6061192"/>
            <a:ext cx="921537" cy="616961"/>
          </a:xfrm>
          <a:prstGeom prst="rect">
            <a:avLst/>
          </a:prstGeom>
        </p:spPr>
      </p:pic>
      <p:sp>
        <p:nvSpPr>
          <p:cNvPr id="8" name="object 4"/>
          <p:cNvSpPr txBox="1"/>
          <p:nvPr userDrawn="1"/>
        </p:nvSpPr>
        <p:spPr>
          <a:xfrm>
            <a:off x="4884075" y="6068905"/>
            <a:ext cx="3715385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31570" marR="6350" indent="-219075" algn="r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orbel"/>
                <a:cs typeface="Corbel"/>
              </a:rPr>
              <a:t>The EOSC Future project is co-funded by the </a:t>
            </a:r>
            <a:r>
              <a:rPr sz="1200" spc="-229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European</a:t>
            </a:r>
            <a:r>
              <a:rPr sz="1200" spc="-4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Union Horizon Programme</a:t>
            </a:r>
            <a:r>
              <a:rPr sz="12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call</a:t>
            </a:r>
            <a:endParaRPr sz="1200" dirty="0">
              <a:latin typeface="Corbel"/>
              <a:cs typeface="Corbel"/>
            </a:endParaRPr>
          </a:p>
          <a:p>
            <a:pPr marR="5080" algn="r">
              <a:lnSpc>
                <a:spcPts val="1390"/>
              </a:lnSpc>
            </a:pPr>
            <a:r>
              <a:rPr sz="1200" spc="-10" dirty="0">
                <a:latin typeface="Corbel"/>
                <a:cs typeface="Corbel"/>
              </a:rPr>
              <a:t>INFRAEOSC-03-2020,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Grant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Agreement</a:t>
            </a:r>
            <a:r>
              <a:rPr sz="1200" spc="-5" dirty="0">
                <a:latin typeface="Corbel"/>
                <a:cs typeface="Corbel"/>
              </a:rPr>
              <a:t> number</a:t>
            </a:r>
            <a:r>
              <a:rPr sz="1200" spc="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101017536</a:t>
            </a:r>
            <a:endParaRPr sz="1200" dirty="0">
              <a:latin typeface="Corbel"/>
              <a:cs typeface="Corbel"/>
            </a:endParaRPr>
          </a:p>
        </p:txBody>
      </p:sp>
      <p:pic>
        <p:nvPicPr>
          <p:cNvPr id="10" name="object 6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93023" y="445008"/>
            <a:ext cx="3179064" cy="1712976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2614676" y="1840484"/>
            <a:ext cx="7145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mtClean="0">
                <a:latin typeface="Corbel"/>
              </a:rPr>
              <a:t>Click to edit Master title style</a:t>
            </a:r>
            <a:endParaRPr sz="5400" dirty="0">
              <a:latin typeface="Corbel"/>
              <a:cs typeface="Corbe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5120" y="6045552"/>
            <a:ext cx="3672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baseline="0" dirty="0" smtClean="0">
                <a:solidFill>
                  <a:srgbClr val="0C30D8"/>
                </a:solidFill>
              </a:rPr>
              <a:t>David Groep</a:t>
            </a:r>
            <a:br>
              <a:rPr lang="en-GB" sz="1400" b="1" baseline="0" dirty="0" smtClean="0">
                <a:solidFill>
                  <a:srgbClr val="0C30D8"/>
                </a:solidFill>
              </a:rPr>
            </a:br>
            <a:r>
              <a:rPr lang="en-GB" sz="1400" b="1" baseline="0" dirty="0" smtClean="0">
                <a:solidFill>
                  <a:srgbClr val="0C30D8"/>
                </a:solidFill>
              </a:rPr>
              <a:t>https://www.nikhef.nl/~davidg/presentations/</a:t>
            </a:r>
            <a:br>
              <a:rPr lang="en-GB" sz="1400" b="1" baseline="0" dirty="0" smtClean="0">
                <a:solidFill>
                  <a:srgbClr val="0C30D8"/>
                </a:solidFill>
              </a:rPr>
            </a:br>
            <a:r>
              <a:rPr lang="en-GB" sz="1400" b="1" baseline="0" dirty="0" smtClean="0">
                <a:solidFill>
                  <a:srgbClr val="0C30D8"/>
                </a:solidFill>
              </a:rPr>
              <a:t>     https://orcid.org/0000-0003-1026-6606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2" y="6538010"/>
            <a:ext cx="181258" cy="181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2" y="5778954"/>
            <a:ext cx="725476" cy="282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02" y="5772150"/>
            <a:ext cx="1525993" cy="317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55" y="6045552"/>
            <a:ext cx="1763369" cy="6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88158" cy="38400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2688" y="222504"/>
            <a:ext cx="2670048" cy="14386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7600" y="2133600"/>
            <a:ext cx="7565136" cy="1905000"/>
          </a:xfrm>
        </p:spPr>
        <p:txBody>
          <a:bodyPr lIns="0" tIns="0" rIns="0" bIns="0">
            <a:normAutofit/>
          </a:bodyPr>
          <a:lstStyle>
            <a:lvl1pPr>
              <a:defRPr sz="66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2045158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2022</a:t>
            </a:r>
            <a:endParaRPr lang="en-US"/>
          </a:p>
        </p:txBody>
      </p:sp>
      <p:pic>
        <p:nvPicPr>
          <p:cNvPr id="7" name="object 5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9500" y="6377941"/>
            <a:ext cx="728620" cy="251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cia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82823" y="6377940"/>
            <a:ext cx="3958734" cy="342900"/>
          </a:xfrm>
        </p:spPr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pic>
        <p:nvPicPr>
          <p:cNvPr id="6" name="bg object 18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0088" y="6428231"/>
            <a:ext cx="310896" cy="310896"/>
          </a:xfrm>
          <a:prstGeom prst="rect">
            <a:avLst/>
          </a:prstGeom>
        </p:spPr>
      </p:pic>
      <p:sp>
        <p:nvSpPr>
          <p:cNvPr id="7" name="bg object 19"/>
          <p:cNvSpPr/>
          <p:nvPr userDrawn="1"/>
        </p:nvSpPr>
        <p:spPr>
          <a:xfrm>
            <a:off x="8193651" y="642964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694" y="0"/>
                </a:moveTo>
                <a:lnTo>
                  <a:pt x="105114" y="7835"/>
                </a:lnTo>
                <a:lnTo>
                  <a:pt x="62924" y="29654"/>
                </a:lnTo>
                <a:lnTo>
                  <a:pt x="29654" y="62924"/>
                </a:lnTo>
                <a:lnTo>
                  <a:pt x="7835" y="105115"/>
                </a:lnTo>
                <a:lnTo>
                  <a:pt x="0" y="153694"/>
                </a:lnTo>
                <a:lnTo>
                  <a:pt x="7835" y="202273"/>
                </a:lnTo>
                <a:lnTo>
                  <a:pt x="29654" y="244464"/>
                </a:lnTo>
                <a:lnTo>
                  <a:pt x="62924" y="277734"/>
                </a:lnTo>
                <a:lnTo>
                  <a:pt x="105114" y="299553"/>
                </a:lnTo>
                <a:lnTo>
                  <a:pt x="153694" y="307388"/>
                </a:lnTo>
                <a:lnTo>
                  <a:pt x="202273" y="299553"/>
                </a:lnTo>
                <a:lnTo>
                  <a:pt x="244463" y="277734"/>
                </a:lnTo>
                <a:lnTo>
                  <a:pt x="277734" y="244464"/>
                </a:lnTo>
                <a:lnTo>
                  <a:pt x="299552" y="202273"/>
                </a:lnTo>
                <a:lnTo>
                  <a:pt x="307388" y="153694"/>
                </a:lnTo>
                <a:lnTo>
                  <a:pt x="299552" y="105115"/>
                </a:lnTo>
                <a:lnTo>
                  <a:pt x="277734" y="62924"/>
                </a:lnTo>
                <a:lnTo>
                  <a:pt x="244463" y="29654"/>
                </a:lnTo>
                <a:lnTo>
                  <a:pt x="202273" y="7835"/>
                </a:lnTo>
                <a:lnTo>
                  <a:pt x="153694" y="0"/>
                </a:lnTo>
                <a:close/>
              </a:path>
            </a:pathLst>
          </a:custGeom>
          <a:solidFill>
            <a:srgbClr val="06C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20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62582" y="6517635"/>
            <a:ext cx="180513" cy="146778"/>
          </a:xfrm>
          <a:prstGeom prst="rect">
            <a:avLst/>
          </a:prstGeom>
        </p:spPr>
      </p:pic>
      <p:sp>
        <p:nvSpPr>
          <p:cNvPr id="9" name="bg object 21"/>
          <p:cNvSpPr/>
          <p:nvPr userDrawn="1"/>
        </p:nvSpPr>
        <p:spPr>
          <a:xfrm>
            <a:off x="9616050" y="6434407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695" y="0"/>
                </a:moveTo>
                <a:lnTo>
                  <a:pt x="105115" y="7834"/>
                </a:lnTo>
                <a:lnTo>
                  <a:pt x="62924" y="29651"/>
                </a:lnTo>
                <a:lnTo>
                  <a:pt x="29654" y="62920"/>
                </a:lnTo>
                <a:lnTo>
                  <a:pt x="7835" y="105111"/>
                </a:lnTo>
                <a:lnTo>
                  <a:pt x="0" y="153694"/>
                </a:lnTo>
                <a:lnTo>
                  <a:pt x="7835" y="202272"/>
                </a:lnTo>
                <a:lnTo>
                  <a:pt x="29654" y="244463"/>
                </a:lnTo>
                <a:lnTo>
                  <a:pt x="62924" y="277734"/>
                </a:lnTo>
                <a:lnTo>
                  <a:pt x="105115" y="299553"/>
                </a:lnTo>
                <a:lnTo>
                  <a:pt x="153695" y="307388"/>
                </a:lnTo>
                <a:lnTo>
                  <a:pt x="202274" y="299553"/>
                </a:lnTo>
                <a:lnTo>
                  <a:pt x="244465" y="277734"/>
                </a:lnTo>
                <a:lnTo>
                  <a:pt x="277735" y="244463"/>
                </a:lnTo>
                <a:lnTo>
                  <a:pt x="279078" y="241867"/>
                </a:lnTo>
                <a:lnTo>
                  <a:pt x="62988" y="241867"/>
                </a:lnTo>
                <a:lnTo>
                  <a:pt x="62988" y="109023"/>
                </a:lnTo>
                <a:lnTo>
                  <a:pt x="192157" y="109023"/>
                </a:lnTo>
                <a:lnTo>
                  <a:pt x="197659" y="106899"/>
                </a:lnTo>
                <a:lnTo>
                  <a:pt x="209382" y="105725"/>
                </a:lnTo>
                <a:lnTo>
                  <a:pt x="299653" y="105725"/>
                </a:lnTo>
                <a:lnTo>
                  <a:pt x="299554" y="105111"/>
                </a:lnTo>
                <a:lnTo>
                  <a:pt x="292249" y="90986"/>
                </a:lnTo>
                <a:lnTo>
                  <a:pt x="83621" y="90986"/>
                </a:lnTo>
                <a:lnTo>
                  <a:pt x="74286" y="89102"/>
                </a:lnTo>
                <a:lnTo>
                  <a:pt x="66681" y="83960"/>
                </a:lnTo>
                <a:lnTo>
                  <a:pt x="61563" y="76332"/>
                </a:lnTo>
                <a:lnTo>
                  <a:pt x="59689" y="66985"/>
                </a:lnTo>
                <a:lnTo>
                  <a:pt x="59689" y="60353"/>
                </a:lnTo>
                <a:lnTo>
                  <a:pt x="62368" y="54373"/>
                </a:lnTo>
                <a:lnTo>
                  <a:pt x="71045" y="45720"/>
                </a:lnTo>
                <a:lnTo>
                  <a:pt x="77021" y="43053"/>
                </a:lnTo>
                <a:lnTo>
                  <a:pt x="257867" y="43053"/>
                </a:lnTo>
                <a:lnTo>
                  <a:pt x="244465" y="29651"/>
                </a:lnTo>
                <a:lnTo>
                  <a:pt x="202274" y="7834"/>
                </a:lnTo>
                <a:lnTo>
                  <a:pt x="153695" y="0"/>
                </a:lnTo>
                <a:close/>
              </a:path>
              <a:path w="307975" h="307975">
                <a:moveTo>
                  <a:pt x="130078" y="109023"/>
                </a:moveTo>
                <a:lnTo>
                  <a:pt x="104324" y="109023"/>
                </a:lnTo>
                <a:lnTo>
                  <a:pt x="104324" y="241867"/>
                </a:lnTo>
                <a:lnTo>
                  <a:pt x="217592" y="241867"/>
                </a:lnTo>
                <a:lnTo>
                  <a:pt x="130078" y="241798"/>
                </a:lnTo>
                <a:lnTo>
                  <a:pt x="130078" y="109023"/>
                </a:lnTo>
                <a:close/>
              </a:path>
              <a:path w="307975" h="307975">
                <a:moveTo>
                  <a:pt x="299653" y="105725"/>
                </a:moveTo>
                <a:lnTo>
                  <a:pt x="209382" y="105725"/>
                </a:lnTo>
                <a:lnTo>
                  <a:pt x="234770" y="110582"/>
                </a:lnTo>
                <a:lnTo>
                  <a:pt x="249841" y="123954"/>
                </a:lnTo>
                <a:lnTo>
                  <a:pt x="257070" y="144036"/>
                </a:lnTo>
                <a:lnTo>
                  <a:pt x="258930" y="169027"/>
                </a:lnTo>
                <a:lnTo>
                  <a:pt x="258930" y="241867"/>
                </a:lnTo>
                <a:lnTo>
                  <a:pt x="279078" y="241867"/>
                </a:lnTo>
                <a:lnTo>
                  <a:pt x="299554" y="202272"/>
                </a:lnTo>
                <a:lnTo>
                  <a:pt x="307389" y="153694"/>
                </a:lnTo>
                <a:lnTo>
                  <a:pt x="299653" y="105725"/>
                </a:lnTo>
                <a:close/>
              </a:path>
              <a:path w="307975" h="307975">
                <a:moveTo>
                  <a:pt x="196117" y="142002"/>
                </a:moveTo>
                <a:lnTo>
                  <a:pt x="183187" y="144893"/>
                </a:lnTo>
                <a:lnTo>
                  <a:pt x="175679" y="152555"/>
                </a:lnTo>
                <a:lnTo>
                  <a:pt x="172196" y="163466"/>
                </a:lnTo>
                <a:lnTo>
                  <a:pt x="171345" y="176108"/>
                </a:lnTo>
                <a:lnTo>
                  <a:pt x="171345" y="241798"/>
                </a:lnTo>
                <a:lnTo>
                  <a:pt x="217592" y="241798"/>
                </a:lnTo>
                <a:lnTo>
                  <a:pt x="217557" y="176108"/>
                </a:lnTo>
                <a:lnTo>
                  <a:pt x="217218" y="165243"/>
                </a:lnTo>
                <a:lnTo>
                  <a:pt x="214803" y="153853"/>
                </a:lnTo>
                <a:lnTo>
                  <a:pt x="208414" y="145345"/>
                </a:lnTo>
                <a:lnTo>
                  <a:pt x="196117" y="142002"/>
                </a:lnTo>
                <a:close/>
              </a:path>
              <a:path w="307975" h="307975">
                <a:moveTo>
                  <a:pt x="192157" y="109023"/>
                </a:moveTo>
                <a:lnTo>
                  <a:pt x="169731" y="109023"/>
                </a:lnTo>
                <a:lnTo>
                  <a:pt x="169731" y="127200"/>
                </a:lnTo>
                <a:lnTo>
                  <a:pt x="170290" y="127200"/>
                </a:lnTo>
                <a:lnTo>
                  <a:pt x="177554" y="117932"/>
                </a:lnTo>
                <a:lnTo>
                  <a:pt x="186863" y="111066"/>
                </a:lnTo>
                <a:lnTo>
                  <a:pt x="192157" y="109023"/>
                </a:lnTo>
                <a:close/>
              </a:path>
              <a:path w="307975" h="307975">
                <a:moveTo>
                  <a:pt x="257867" y="43053"/>
                </a:moveTo>
                <a:lnTo>
                  <a:pt x="83621" y="43053"/>
                </a:lnTo>
                <a:lnTo>
                  <a:pt x="92966" y="44927"/>
                </a:lnTo>
                <a:lnTo>
                  <a:pt x="100595" y="50045"/>
                </a:lnTo>
                <a:lnTo>
                  <a:pt x="105737" y="57650"/>
                </a:lnTo>
                <a:lnTo>
                  <a:pt x="107622" y="66985"/>
                </a:lnTo>
                <a:lnTo>
                  <a:pt x="105737" y="76332"/>
                </a:lnTo>
                <a:lnTo>
                  <a:pt x="100595" y="83960"/>
                </a:lnTo>
                <a:lnTo>
                  <a:pt x="92966" y="89102"/>
                </a:lnTo>
                <a:lnTo>
                  <a:pt x="83621" y="90986"/>
                </a:lnTo>
                <a:lnTo>
                  <a:pt x="292249" y="90986"/>
                </a:lnTo>
                <a:lnTo>
                  <a:pt x="277735" y="62920"/>
                </a:lnTo>
                <a:lnTo>
                  <a:pt x="257867" y="43053"/>
                </a:lnTo>
                <a:close/>
              </a:path>
            </a:pathLst>
          </a:custGeom>
          <a:solidFill>
            <a:srgbClr val="08C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 userDrawn="1"/>
        </p:nvSpPr>
        <p:spPr>
          <a:xfrm>
            <a:off x="7124287" y="6503367"/>
            <a:ext cx="8940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eoscfuture</a:t>
            </a:r>
            <a:r>
              <a:rPr sz="1200" spc="-5" dirty="0">
                <a:solidFill>
                  <a:srgbClr val="08C8E9"/>
                </a:solidFill>
                <a:latin typeface="Corbel"/>
                <a:cs typeface="Corbel"/>
              </a:rPr>
              <a:t>.</a:t>
            </a: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eu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5"/>
          <p:cNvSpPr txBox="1"/>
          <p:nvPr userDrawn="1"/>
        </p:nvSpPr>
        <p:spPr>
          <a:xfrm>
            <a:off x="8505657" y="6503367"/>
            <a:ext cx="96329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@EOSCFuture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2" name="object 6"/>
          <p:cNvSpPr txBox="1"/>
          <p:nvPr userDrawn="1"/>
        </p:nvSpPr>
        <p:spPr>
          <a:xfrm>
            <a:off x="9957975" y="6503367"/>
            <a:ext cx="7829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EOSCfuture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10439400" cy="4494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319088" y="6394720"/>
            <a:ext cx="53340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13923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losing_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03885"/>
            <a:ext cx="12191999" cy="115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" y="0"/>
            <a:ext cx="12191878" cy="5703885"/>
          </a:xfrm>
          <a:prstGeom prst="rect">
            <a:avLst/>
          </a:prstGeom>
        </p:spPr>
      </p:pic>
      <p:pic>
        <p:nvPicPr>
          <p:cNvPr id="7" name="object 3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81718" y="6077388"/>
            <a:ext cx="921537" cy="616961"/>
          </a:xfrm>
          <a:prstGeom prst="rect">
            <a:avLst/>
          </a:prstGeom>
        </p:spPr>
      </p:pic>
      <p:sp>
        <p:nvSpPr>
          <p:cNvPr id="8" name="object 4"/>
          <p:cNvSpPr txBox="1"/>
          <p:nvPr userDrawn="1"/>
        </p:nvSpPr>
        <p:spPr>
          <a:xfrm>
            <a:off x="4077710" y="6089396"/>
            <a:ext cx="3715385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31570" marR="6350" indent="-219075" algn="r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orbel"/>
                <a:cs typeface="Corbel"/>
              </a:rPr>
              <a:t>The EOSC Future project is co-funded by the </a:t>
            </a:r>
            <a:r>
              <a:rPr sz="1200" spc="-229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European</a:t>
            </a:r>
            <a:r>
              <a:rPr sz="1200" spc="-4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Union Horizon Programme</a:t>
            </a:r>
            <a:r>
              <a:rPr sz="12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call</a:t>
            </a:r>
            <a:endParaRPr sz="1200">
              <a:latin typeface="Corbel"/>
              <a:cs typeface="Corbel"/>
            </a:endParaRPr>
          </a:p>
          <a:p>
            <a:pPr marR="5080" algn="r">
              <a:lnSpc>
                <a:spcPts val="1390"/>
              </a:lnSpc>
            </a:pPr>
            <a:r>
              <a:rPr sz="1200" spc="-10" dirty="0">
                <a:latin typeface="Corbel"/>
                <a:cs typeface="Corbel"/>
              </a:rPr>
              <a:t>INFRAEOSC-03-2020,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Grant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Agreement</a:t>
            </a:r>
            <a:r>
              <a:rPr sz="1200" spc="-5" dirty="0">
                <a:latin typeface="Corbel"/>
                <a:cs typeface="Corbel"/>
              </a:rPr>
              <a:t> number</a:t>
            </a:r>
            <a:r>
              <a:rPr sz="1200" spc="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101017536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9" name="object 5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537192" y="6071615"/>
            <a:ext cx="1810511" cy="624840"/>
          </a:xfrm>
          <a:prstGeom prst="rect">
            <a:avLst/>
          </a:prstGeom>
        </p:spPr>
      </p:pic>
      <p:pic>
        <p:nvPicPr>
          <p:cNvPr id="10" name="object 6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93023" y="445008"/>
            <a:ext cx="3179064" cy="1712976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2614676" y="1840484"/>
            <a:ext cx="7145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mtClean="0">
                <a:latin typeface="Corbel"/>
              </a:rPr>
              <a:t>Click to edit Master title style</a:t>
            </a:r>
            <a:endParaRPr sz="5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2278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039368" cy="16184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7623" y="6105144"/>
            <a:ext cx="1331976" cy="7193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82823" y="6377940"/>
            <a:ext cx="6854954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Security in the Future of the European Open Science Cloud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1371600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06000" y="6377940"/>
            <a:ext cx="533400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1" r:id="rId3"/>
    <p:sldLayoutId id="2147483672" r:id="rId4"/>
    <p:sldLayoutId id="2147483664" r:id="rId5"/>
    <p:sldLayoutId id="2147483671" r:id="rId6"/>
    <p:sldLayoutId id="2147483666" r:id="rId7"/>
  </p:sldLayoutIdLst>
  <p:hf hd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 sz="2400"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image" Target="../media/image18.pn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Relationship Id="rId1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Security in the Future of the </a:t>
            </a:r>
            <a:r>
              <a:rPr lang="en-GB" sz="4800" dirty="0" smtClean="0"/>
              <a:t>European </a:t>
            </a:r>
            <a:r>
              <a:rPr lang="en-GB" sz="4800" dirty="0"/>
              <a:t>Open Science </a:t>
            </a:r>
            <a:r>
              <a:rPr lang="en-GB" sz="4800" dirty="0" smtClean="0"/>
              <a:t>Cloud</a:t>
            </a:r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3505200" y="4327228"/>
            <a:ext cx="357341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i="1" kern="0" dirty="0">
                <a:solidFill>
                  <a:srgbClr val="B62127"/>
                </a:solidFill>
                <a:cs typeface="Calibri"/>
                <a:sym typeface="Calibri"/>
              </a:rPr>
              <a:t>WISE workshop, April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176989"/>
            <a:ext cx="736629" cy="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EOSC Security Operational Baseline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C30D8"/>
                </a:solidFill>
              </a:rPr>
              <a:t>Co-development of EOSC Future &amp; AARC Policy </a:t>
            </a:r>
            <a:r>
              <a:rPr lang="en-US" dirty="0" smtClean="0">
                <a:solidFill>
                  <a:srgbClr val="0C30D8"/>
                </a:solidFill>
              </a:rPr>
              <a:t>Community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version based on UK-IRIS evolution of the AARC PDK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specifically geared towards the looser EOSC ecosystem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mindful of urgent need for collective coherent response</a:t>
            </a:r>
          </a:p>
          <a:p>
            <a:endParaRPr lang="en-US" sz="1200" dirty="0"/>
          </a:p>
          <a:p>
            <a:r>
              <a:rPr lang="en-US" dirty="0" smtClean="0">
                <a:solidFill>
                  <a:srgbClr val="0C30D8"/>
                </a:solidFill>
              </a:rPr>
              <a:t>EOSC consultation together with AEGIS, AARC, and GEANT </a:t>
            </a:r>
            <a:r>
              <a:rPr lang="en-US" dirty="0" err="1" smtClean="0">
                <a:solidFill>
                  <a:srgbClr val="0C30D8"/>
                </a:solidFill>
              </a:rPr>
              <a:t>EnCo</a:t>
            </a:r>
            <a:endParaRPr lang="en-US" dirty="0" smtClean="0">
              <a:solidFill>
                <a:srgbClr val="0C30D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complemented </a:t>
            </a:r>
            <a:r>
              <a:rPr lang="en-US" dirty="0"/>
              <a:t>by an ‘FAQ’ with guidance and </a:t>
            </a:r>
            <a:r>
              <a:rPr lang="en-US" dirty="0" smtClean="0"/>
              <a:t>references, but </a:t>
            </a:r>
            <a:br>
              <a:rPr lang="en-US" dirty="0" smtClean="0"/>
            </a:br>
            <a:r>
              <a:rPr lang="en-US" dirty="0" smtClean="0"/>
              <a:t>no new standards: ‘there </a:t>
            </a:r>
            <a:r>
              <a:rPr lang="en-US" dirty="0"/>
              <a:t>is enough good stuff out </a:t>
            </a:r>
            <a:r>
              <a:rPr lang="en-US" dirty="0" smtClean="0"/>
              <a:t>there’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leverages </a:t>
            </a:r>
            <a:r>
              <a:rPr lang="en-US" dirty="0"/>
              <a:t>Sirtfi </a:t>
            </a:r>
            <a:r>
              <a:rPr lang="en-US" dirty="0" smtClean="0"/>
              <a:t>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connects </a:t>
            </a:r>
            <a:r>
              <a:rPr lang="en-US" dirty="0"/>
              <a:t>to the Core Security </a:t>
            </a:r>
            <a:r>
              <a:rPr lang="en-US" dirty="0" smtClean="0"/>
              <a:t>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 of the EOSC SMS and Core Participation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GB" dirty="0" smtClean="0">
                <a:solidFill>
                  <a:srgbClr val="0C30D8"/>
                </a:solidFill>
              </a:rPr>
              <a:t>Joint input to the new WISE AARC Service Operational Policy work in SCI</a:t>
            </a:r>
            <a:endParaRPr lang="en-US" dirty="0">
              <a:solidFill>
                <a:srgbClr val="0C30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8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EOSCSMS – EOSC Security Operational Baseline &amp; FAQ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6" y="1303485"/>
            <a:ext cx="11905490" cy="4836883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8536" y="6144983"/>
            <a:ext cx="4927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C30D8"/>
                </a:solidFill>
              </a:rPr>
              <a:t>https://wiki.eoscfuture.eu/display/EOSCSMS/EOSC+Security+Operational+Baseline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976" y="2115179"/>
            <a:ext cx="3019750" cy="4135209"/>
          </a:xfrm>
          <a:prstGeom prst="rect">
            <a:avLst/>
          </a:prstGeom>
          <a:ln>
            <a:solidFill>
              <a:srgbClr val="0C30D8"/>
            </a:solidFill>
          </a:ln>
        </p:spPr>
      </p:pic>
    </p:spTree>
    <p:extLst>
      <p:ext uri="{BB962C8B-B14F-4D97-AF65-F5344CB8AC3E}">
        <p14:creationId xmlns:p14="http://schemas.microsoft.com/office/powerpoint/2010/main" val="399056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Evolving Security and Trust for attribute sources &amp; proxies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C30D8"/>
                </a:solidFill>
              </a:rPr>
              <a:t>Beyond the baseline:</a:t>
            </a:r>
            <a:br>
              <a:rPr lang="en-GB" dirty="0" smtClean="0">
                <a:solidFill>
                  <a:srgbClr val="0C30D8"/>
                </a:solidFill>
              </a:rPr>
            </a:br>
            <a:r>
              <a:rPr lang="en-GB" dirty="0" smtClean="0">
                <a:solidFill>
                  <a:srgbClr val="0C30D8"/>
                </a:solidFill>
              </a:rPr>
              <a:t>supporting interoperable trust for the EOSC Federation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8800" y="5587233"/>
            <a:ext cx="24865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dirty="0">
                <a:solidFill>
                  <a:srgbClr val="0C30D8"/>
                </a:solidFill>
              </a:rPr>
              <a:t>Image source: AARC Community </a:t>
            </a:r>
            <a:r>
              <a:rPr lang="en-GB" sz="1050" dirty="0" smtClean="0">
                <a:solidFill>
                  <a:srgbClr val="0C30D8"/>
                </a:solidFill>
              </a:rPr>
              <a:t/>
            </a:r>
            <a:br>
              <a:rPr lang="en-GB" sz="1050" dirty="0" smtClean="0">
                <a:solidFill>
                  <a:srgbClr val="0C30D8"/>
                </a:solidFill>
              </a:rPr>
            </a:br>
            <a:r>
              <a:rPr lang="en-GB" sz="1050" dirty="0" smtClean="0">
                <a:solidFill>
                  <a:srgbClr val="0C30D8"/>
                </a:solidFill>
              </a:rPr>
              <a:t>https</a:t>
            </a:r>
            <a:r>
              <a:rPr lang="en-GB" sz="1050" dirty="0">
                <a:solidFill>
                  <a:srgbClr val="0C30D8"/>
                </a:solidFill>
              </a:rPr>
              <a:t>://aarc-community.org/architecture</a:t>
            </a:r>
            <a:r>
              <a:rPr lang="en-GB" sz="1050" dirty="0" smtClean="0">
                <a:solidFill>
                  <a:srgbClr val="0C30D8"/>
                </a:solidFill>
              </a:rPr>
              <a:t>/</a:t>
            </a:r>
            <a:endParaRPr lang="en-GB" sz="1050" dirty="0">
              <a:solidFill>
                <a:srgbClr val="0C30D8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48" y="1543636"/>
            <a:ext cx="3479703" cy="3668388"/>
          </a:xfrm>
          <a:prstGeom prst="rect">
            <a:avLst/>
          </a:prstGeom>
          <a:solidFill>
            <a:srgbClr val="FFFFFF"/>
          </a:solidFill>
          <a:effectLst>
            <a:glow rad="101600">
              <a:srgbClr val="0C30D8">
                <a:alpha val="60000"/>
              </a:srgbClr>
            </a:glow>
          </a:effectLst>
        </p:spPr>
      </p:pic>
      <p:grpSp>
        <p:nvGrpSpPr>
          <p:cNvPr id="17" name="Group 16"/>
          <p:cNvGrpSpPr/>
          <p:nvPr/>
        </p:nvGrpSpPr>
        <p:grpSpPr>
          <a:xfrm>
            <a:off x="365797" y="3030850"/>
            <a:ext cx="7754241" cy="3069275"/>
            <a:chOff x="1130300" y="1426525"/>
            <a:chExt cx="10247035" cy="405597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63" y="1426525"/>
              <a:ext cx="5344772" cy="4055970"/>
            </a:xfrm>
            <a:prstGeom prst="rect">
              <a:avLst/>
            </a:prstGeom>
          </p:spPr>
        </p:pic>
        <p:sp>
          <p:nvSpPr>
            <p:cNvPr id="16" name="Rounded Rectangular Callout 15"/>
            <p:cNvSpPr/>
            <p:nvPr/>
          </p:nvSpPr>
          <p:spPr>
            <a:xfrm>
              <a:off x="1130300" y="1905000"/>
              <a:ext cx="3262313" cy="3099020"/>
            </a:xfrm>
            <a:prstGeom prst="wedgeRoundRectCallout">
              <a:avLst>
                <a:gd name="adj1" fmla="val 107617"/>
                <a:gd name="adj2" fmla="val 38339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C3959"/>
              </a:solidFill>
            </a:ln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C3959"/>
                  </a:solidFill>
                </a:rPr>
                <a:t>Community membership management directories and attribute authorities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integrity of membership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identification, naming and traceability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site and service security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protection on the network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assertion integrity</a:t>
              </a:r>
              <a:endParaRPr lang="en-GB" sz="1400" dirty="0">
                <a:solidFill>
                  <a:srgbClr val="F57A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91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Specific guidance and implementation recommendations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54100" y="1385824"/>
            <a:ext cx="8382000" cy="1700276"/>
          </a:xfrm>
        </p:spPr>
        <p:txBody>
          <a:bodyPr/>
          <a:lstStyle/>
          <a:p>
            <a:r>
              <a:rPr lang="en-GB" dirty="0" smtClean="0"/>
              <a:t>Following the IGTF “Annotated Requirements” model, each statement is accompanies with implementation guidance.</a:t>
            </a:r>
          </a:p>
          <a:p>
            <a:r>
              <a:rPr lang="en-GB" dirty="0" smtClean="0"/>
              <a:t>Technology neutral, i.e. both push and pull* models are in scope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871" y="1295718"/>
            <a:ext cx="2537402" cy="3922555"/>
          </a:xfrm>
          <a:prstGeom prst="rect">
            <a:avLst/>
          </a:prstGeom>
          <a:effectLst>
            <a:glow rad="101600">
              <a:srgbClr val="0C30D8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19701"/>
            <a:ext cx="6015611" cy="3408614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333863" y="5382608"/>
            <a:ext cx="3677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0C30D8"/>
                </a:solidFill>
              </a:rPr>
              <a:t>aarc-community.org/guidelines/aarc-g071</a:t>
            </a:r>
          </a:p>
          <a:p>
            <a:pPr algn="r"/>
            <a:r>
              <a:rPr lang="en-GB" sz="1600" dirty="0">
                <a:solidFill>
                  <a:srgbClr val="0C30D8"/>
                </a:solidFill>
              </a:rPr>
              <a:t>https://</a:t>
            </a:r>
            <a:r>
              <a:rPr lang="en-GB" sz="1600" dirty="0" smtClean="0">
                <a:solidFill>
                  <a:srgbClr val="0C30D8"/>
                </a:solidFill>
              </a:rPr>
              <a:t>doi.org/10.5281/zenodo.5927799</a:t>
            </a:r>
          </a:p>
          <a:p>
            <a:pPr algn="r"/>
            <a:r>
              <a:rPr lang="en-GB" sz="1600" i="1" dirty="0" smtClean="0">
                <a:solidFill>
                  <a:srgbClr val="0C30D8"/>
                </a:solidFill>
              </a:rPr>
              <a:t>see RFC2904 for the model descriptions</a:t>
            </a:r>
            <a:endParaRPr lang="en-GB" sz="1600" i="1" dirty="0">
              <a:solidFill>
                <a:srgbClr val="0C30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6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Risk assessment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C30D8"/>
                </a:solidFill>
              </a:rPr>
              <a:t>Scalability and ‘ease of assessment’ by providers driving a new risk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usual ‘ISO-style’ risk frameworks need expert assessors to </a:t>
            </a:r>
            <a:br>
              <a:rPr lang="en-GB" dirty="0" smtClean="0"/>
            </a:br>
            <a:r>
              <a:rPr lang="en-GB" dirty="0" smtClean="0"/>
              <a:t>identify risks, appropriate controls, and assign risk 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daunting task, and expertise is scarce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C30D8"/>
                </a:solidFill>
              </a:rPr>
              <a:t>Use ‘well-known-risks’ driven model, focussing on services, data, liability &amp;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‘data breach’, ‘systems compromise’, ‘unattended vulnerability’, </a:t>
            </a:r>
            <a:br>
              <a:rPr lang="en-GB" dirty="0" smtClean="0"/>
            </a:br>
            <a:r>
              <a:rPr lang="en-GB" dirty="0" smtClean="0"/>
              <a:t>‘weak configuration’, ‘</a:t>
            </a:r>
            <a:r>
              <a:rPr lang="en-GB" dirty="0" err="1" smtClean="0"/>
              <a:t>DoS</a:t>
            </a:r>
            <a:r>
              <a:rPr lang="en-GB" dirty="0" smtClean="0"/>
              <a:t>’, ‘composite dependencies on external services’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provide tooling to facility </a:t>
            </a:r>
            <a:r>
              <a:rPr lang="en-GB" dirty="0" smtClean="0"/>
              <a:t>self-assessment: sheet-based approach does not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prepare the ground with a dry-run to generate example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start with the most critical components in EOSC (such as proxies, web-based tools like a marketplace,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6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Is ‘the EOSC’ now ready to respond?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C30D8"/>
                </a:solidFill>
              </a:rPr>
              <a:t>Distance between operational security</a:t>
            </a:r>
            <a:br>
              <a:rPr lang="en-GB" dirty="0" smtClean="0">
                <a:solidFill>
                  <a:srgbClr val="0C30D8"/>
                </a:solidFill>
              </a:rPr>
            </a:br>
            <a:r>
              <a:rPr lang="en-GB" dirty="0" smtClean="0">
                <a:solidFill>
                  <a:srgbClr val="0C30D8"/>
                </a:solidFill>
              </a:rPr>
              <a:t>and (exchange) services remains large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not having face-to-face meetings is</a:t>
            </a:r>
            <a:br>
              <a:rPr lang="en-GB" i="1" dirty="0" smtClean="0"/>
            </a:br>
            <a:r>
              <a:rPr lang="en-GB" i="1" dirty="0" smtClean="0"/>
              <a:t>a hindrance for ‘conveying the message’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a large and diverse community anyway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C30D8"/>
                </a:solidFill>
              </a:rPr>
              <a:t>Core services easier to identify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security contact are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service management system is 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on-boarding process being rolled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b="1" dirty="0" smtClean="0">
                <a:solidFill>
                  <a:srgbClr val="0C30D8"/>
                </a:solidFill>
              </a:rPr>
              <a:t>and the security team is in place!</a:t>
            </a:r>
          </a:p>
          <a:p>
            <a:r>
              <a:rPr lang="en-GB" i="1" dirty="0" smtClean="0"/>
              <a:t>see subsequent talk by </a:t>
            </a:r>
            <a:r>
              <a:rPr lang="en-GB" i="1" dirty="0" err="1" smtClean="0"/>
              <a:t>Pinja</a:t>
            </a:r>
            <a:r>
              <a:rPr lang="en-GB" i="1" dirty="0" smtClean="0"/>
              <a:t>!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981200"/>
            <a:ext cx="5249818" cy="3919286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705600" y="1512824"/>
            <a:ext cx="440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C30D8"/>
                </a:solidFill>
              </a:rPr>
              <a:t>Communicate, exercise … and exercise again!</a:t>
            </a:r>
            <a:endParaRPr lang="en-GB" dirty="0">
              <a:solidFill>
                <a:srgbClr val="0C30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0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0" y="2743200"/>
            <a:ext cx="8434324" cy="1090042"/>
          </a:xfrm>
        </p:spPr>
        <p:txBody>
          <a:bodyPr/>
          <a:lstStyle/>
          <a:p>
            <a:r>
              <a:rPr lang="en-GB" dirty="0" smtClean="0"/>
              <a:t>Securing our EOSC </a:t>
            </a:r>
            <a:br>
              <a:rPr lang="en-GB" dirty="0" smtClean="0"/>
            </a:br>
            <a:r>
              <a:rPr lang="en-GB" dirty="0" smtClean="0"/>
              <a:t>web of FAIR data and services together!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9407105" y="5105400"/>
            <a:ext cx="2289595" cy="506476"/>
            <a:chOff x="9392269" y="4874290"/>
            <a:chExt cx="2770410" cy="506476"/>
          </a:xfrm>
        </p:grpSpPr>
        <p:pic>
          <p:nvPicPr>
            <p:cNvPr id="8" name="bg 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2269" y="4874290"/>
              <a:ext cx="506476" cy="506476"/>
            </a:xfrm>
            <a:prstGeom prst="rect">
              <a:avLst/>
            </a:prstGeom>
          </p:spPr>
        </p:pic>
        <p:sp>
          <p:nvSpPr>
            <p:cNvPr id="9" name="object 4"/>
            <p:cNvSpPr txBox="1"/>
            <p:nvPr/>
          </p:nvSpPr>
          <p:spPr>
            <a:xfrm>
              <a:off x="10039969" y="5084751"/>
              <a:ext cx="212271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230"/>
                </a:lnSpc>
              </a:pPr>
              <a:r>
                <a:rPr sz="2400" spc="-5" dirty="0">
                  <a:solidFill>
                    <a:srgbClr val="0C2AD5"/>
                  </a:solidFill>
                  <a:latin typeface="Corbel"/>
                  <a:cs typeface="Corbel"/>
                </a:rPr>
                <a:t>eoscfuture</a:t>
              </a:r>
              <a:r>
                <a:rPr sz="2400" spc="-5" dirty="0">
                  <a:solidFill>
                    <a:srgbClr val="0C30D8"/>
                  </a:solidFill>
                  <a:latin typeface="Corbel"/>
                  <a:cs typeface="Corbel"/>
                </a:rPr>
                <a:t>.</a:t>
              </a:r>
              <a:r>
                <a:rPr sz="2400" spc="-5" dirty="0">
                  <a:solidFill>
                    <a:srgbClr val="0C2AD5"/>
                  </a:solidFill>
                  <a:latin typeface="Corbel"/>
                  <a:cs typeface="Corbel"/>
                </a:rPr>
                <a:t>eu</a:t>
              </a:r>
              <a:endParaRPr sz="2400" dirty="0">
                <a:latin typeface="Corbel"/>
                <a:cs typeface="Corbe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Thanks to the EOSC Future WP7.5 collaborators: Alf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Moens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Daniel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Kouřil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Baptise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Grenier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David Crooks, David Groep, David Kelsey, Ian Neilson, Linda Cornwall, Matt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Viljoen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Pinja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Koskinen, Ralph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Niederberger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Romain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Wartel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Sven Gabriel, and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Urpo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Kaila.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4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676400"/>
            <a:ext cx="4443719" cy="396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Enabling an Interoperable &amp; FAIR Research Ecosystem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10287000" cy="4494276"/>
          </a:xfrm>
        </p:spPr>
        <p:txBody>
          <a:bodyPr/>
          <a:lstStyle/>
          <a:p>
            <a:r>
              <a:rPr lang="en-GB" dirty="0" smtClean="0"/>
              <a:t>Built as a sustainable ecosystem of FAIR research services, </a:t>
            </a:r>
            <a:br>
              <a:rPr lang="en-GB" dirty="0" smtClean="0"/>
            </a:br>
            <a:r>
              <a:rPr lang="en-GB" dirty="0" smtClean="0"/>
              <a:t>data, publications, and software for research: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based on the principle of openness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aligned with FAIR principles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interoperable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based on ethical research integrity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users contribute to the ‘federation’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subject to guidelines and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users properly reference all resources</a:t>
            </a:r>
          </a:p>
          <a:p>
            <a:endParaRPr lang="en-GB" dirty="0" smtClean="0"/>
          </a:p>
          <a:p>
            <a:r>
              <a:rPr lang="en-GB" dirty="0" smtClean="0"/>
              <a:t>built in an incremental way (“Minimum Viable EOSC”) way around common core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662126"/>
            <a:ext cx="8299067" cy="297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70C0"/>
                </a:solidFill>
              </a:rPr>
              <a:t>Image from: </a:t>
            </a:r>
            <a:r>
              <a:rPr lang="en-GB" sz="1000" dirty="0" err="1" smtClean="0">
                <a:solidFill>
                  <a:srgbClr val="0070C0"/>
                </a:solidFill>
              </a:rPr>
              <a:t>Licia</a:t>
            </a:r>
            <a:r>
              <a:rPr lang="en-GB" sz="1000" dirty="0" smtClean="0">
                <a:solidFill>
                  <a:srgbClr val="0070C0"/>
                </a:solidFill>
              </a:rPr>
              <a:t> Florio </a:t>
            </a:r>
            <a:r>
              <a:rPr lang="en-GB" sz="1000" i="1" dirty="0" smtClean="0">
                <a:solidFill>
                  <a:srgbClr val="0070C0"/>
                </a:solidFill>
              </a:rPr>
              <a:t>et al. </a:t>
            </a:r>
            <a:r>
              <a:rPr lang="en-GB" sz="1000" dirty="0" smtClean="0">
                <a:solidFill>
                  <a:srgbClr val="0070C0"/>
                </a:solidFill>
              </a:rPr>
              <a:t>Draft </a:t>
            </a:r>
            <a:r>
              <a:rPr lang="en-US" sz="1000" dirty="0" smtClean="0">
                <a:solidFill>
                  <a:srgbClr val="0070C0"/>
                </a:solidFill>
              </a:rPr>
              <a:t>EOSC </a:t>
            </a:r>
            <a:r>
              <a:rPr lang="en-US" sz="1000" dirty="0">
                <a:solidFill>
                  <a:srgbClr val="0070C0"/>
                </a:solidFill>
              </a:rPr>
              <a:t>Architecture and Interoperability Framework, https://eosc-portal.eu/eosc-interoperability-framework-consultation</a:t>
            </a:r>
            <a:endParaRPr lang="en-GB" sz="1000" dirty="0">
              <a:solidFill>
                <a:srgbClr val="0070C0"/>
              </a:solidFill>
            </a:endParaRPr>
          </a:p>
        </p:txBody>
      </p:sp>
      <p:pic>
        <p:nvPicPr>
          <p:cNvPr id="1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5932" y="1128263"/>
            <a:ext cx="1733987" cy="7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Research and e-Infrastructures from all research areas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-318493" y="1567598"/>
            <a:ext cx="4899325" cy="4506904"/>
            <a:chOff x="-318493" y="1567598"/>
            <a:chExt cx="4899325" cy="4506904"/>
          </a:xfrm>
        </p:grpSpPr>
        <p:pic>
          <p:nvPicPr>
            <p:cNvPr id="17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18493" y="2210516"/>
              <a:ext cx="3588970" cy="1789221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-148420" y="1567598"/>
              <a:ext cx="4729252" cy="4506904"/>
              <a:chOff x="-477434" y="1359048"/>
              <a:chExt cx="4729252" cy="4506904"/>
            </a:xfrm>
          </p:grpSpPr>
          <p:pic>
            <p:nvPicPr>
              <p:cNvPr id="15" name="object 10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477434" y="3911106"/>
                <a:ext cx="3041679" cy="1954846"/>
              </a:xfrm>
              <a:prstGeom prst="rect">
                <a:avLst/>
              </a:prstGeom>
            </p:spPr>
          </p:pic>
          <p:pic>
            <p:nvPicPr>
              <p:cNvPr id="16" name="object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79450" y="3500374"/>
                <a:ext cx="1907309" cy="1166606"/>
              </a:xfrm>
              <a:prstGeom prst="rect">
                <a:avLst/>
              </a:prstGeom>
            </p:spPr>
          </p:pic>
          <p:pic>
            <p:nvPicPr>
              <p:cNvPr id="18" name="object 1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28171" y="1359048"/>
                <a:ext cx="1892289" cy="1071353"/>
              </a:xfrm>
              <a:prstGeom prst="rect">
                <a:avLst/>
              </a:prstGeom>
            </p:spPr>
          </p:pic>
          <p:pic>
            <p:nvPicPr>
              <p:cNvPr id="19" name="object 1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174316" y="2107970"/>
                <a:ext cx="2077502" cy="1240729"/>
              </a:xfrm>
              <a:prstGeom prst="rect">
                <a:avLst/>
              </a:prstGeom>
            </p:spPr>
          </p:pic>
        </p:grpSp>
      </p:grpSp>
      <p:pic>
        <p:nvPicPr>
          <p:cNvPr id="24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76907" y="3414043"/>
            <a:ext cx="920937" cy="911866"/>
          </a:xfrm>
          <a:prstGeom prst="rect">
            <a:avLst/>
          </a:prstGeom>
        </p:spPr>
      </p:pic>
      <p:pic>
        <p:nvPicPr>
          <p:cNvPr id="25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05768" y="2684273"/>
            <a:ext cx="1063217" cy="390695"/>
          </a:xfrm>
          <a:prstGeom prst="rect">
            <a:avLst/>
          </a:prstGeom>
        </p:spPr>
      </p:pic>
      <p:pic>
        <p:nvPicPr>
          <p:cNvPr id="2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28067" y="1676099"/>
            <a:ext cx="991010" cy="575517"/>
          </a:xfrm>
          <a:prstGeom prst="rect">
            <a:avLst/>
          </a:prstGeom>
        </p:spPr>
      </p:pic>
      <p:pic>
        <p:nvPicPr>
          <p:cNvPr id="27" name="object 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97342" y="4698630"/>
            <a:ext cx="1652460" cy="582227"/>
          </a:xfrm>
          <a:prstGeom prst="rect">
            <a:avLst/>
          </a:prstGeom>
        </p:spPr>
      </p:pic>
      <p:pic>
        <p:nvPicPr>
          <p:cNvPr id="28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86401" y="5653578"/>
            <a:ext cx="1438016" cy="31410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377255" y="2162996"/>
            <a:ext cx="4463953" cy="3287344"/>
            <a:chOff x="115636" y="1487875"/>
            <a:chExt cx="4463953" cy="3287344"/>
          </a:xfrm>
        </p:grpSpPr>
        <p:pic>
          <p:nvPicPr>
            <p:cNvPr id="11" name="object 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846" y="1487875"/>
              <a:ext cx="2247235" cy="1594323"/>
            </a:xfrm>
            <a:prstGeom prst="rect">
              <a:avLst/>
            </a:prstGeom>
          </p:spPr>
        </p:pic>
        <p:pic>
          <p:nvPicPr>
            <p:cNvPr id="8" name="object 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54779" y="3724411"/>
              <a:ext cx="2124810" cy="942893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636" y="3527684"/>
              <a:ext cx="2074216" cy="1247535"/>
            </a:xfrm>
            <a:prstGeom prst="rect">
              <a:avLst/>
            </a:prstGeom>
          </p:spPr>
        </p:pic>
        <p:pic>
          <p:nvPicPr>
            <p:cNvPr id="7" name="object 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77323" y="3082198"/>
              <a:ext cx="1818819" cy="943726"/>
            </a:xfrm>
            <a:prstGeom prst="rect">
              <a:avLst/>
            </a:prstGeom>
          </p:spPr>
        </p:pic>
        <p:pic>
          <p:nvPicPr>
            <p:cNvPr id="10" name="object 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82823" y="1803485"/>
              <a:ext cx="1534501" cy="1153185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0" y="6662126"/>
            <a:ext cx="12014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70C0"/>
                </a:solidFill>
              </a:rPr>
              <a:t>Images: logos of the ESFRI cluster projects, INFRAEOSC-07 awarded infrastructure projects, and the national and regional EOSC service development projects – retrieved from EOSC Future </a:t>
            </a:r>
            <a:r>
              <a:rPr lang="en-GB" sz="1000" dirty="0">
                <a:solidFill>
                  <a:srgbClr val="0070C0"/>
                </a:solidFill>
              </a:rPr>
              <a:t>Open Day 1, https://eoscfuture.eu/library</a:t>
            </a:r>
          </a:p>
        </p:txBody>
      </p:sp>
    </p:spTree>
    <p:extLst>
      <p:ext uri="{BB962C8B-B14F-4D97-AF65-F5344CB8AC3E}">
        <p14:creationId xmlns:p14="http://schemas.microsoft.com/office/powerpoint/2010/main" val="36132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Core, Exchange, and composite services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9296400" cy="5055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662126"/>
            <a:ext cx="1745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70C0"/>
                </a:solidFill>
              </a:rPr>
              <a:t>Image: EOSC Architecture WG</a:t>
            </a:r>
            <a:endParaRPr lang="en-GB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6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8911" b="2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A challenging landscape ahead!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8097" indent="0">
              <a:buNone/>
            </a:pPr>
            <a:r>
              <a:rPr lang="en-GB" b="1" dirty="0"/>
              <a:t>Entities of all kinds </a:t>
            </a:r>
            <a:r>
              <a:rPr lang="en-GB" dirty="0"/>
              <a:t>– EOSC </a:t>
            </a:r>
            <a:r>
              <a:rPr lang="en-GB" dirty="0" smtClean="0"/>
              <a:t>spans from </a:t>
            </a:r>
            <a:r>
              <a:rPr lang="en-GB" i="1" dirty="0" smtClean="0"/>
              <a:t>data </a:t>
            </a:r>
            <a:r>
              <a:rPr lang="en-GB" i="1" dirty="0"/>
              <a:t>sets </a:t>
            </a:r>
            <a:r>
              <a:rPr lang="en-GB" dirty="0"/>
              <a:t>to </a:t>
            </a:r>
            <a:r>
              <a:rPr lang="en-GB" i="1" dirty="0"/>
              <a:t>storage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dirty="0" smtClean="0"/>
              <a:t>from  </a:t>
            </a:r>
            <a:r>
              <a:rPr lang="en-GB" i="1" dirty="0" smtClean="0"/>
              <a:t>computing</a:t>
            </a:r>
            <a:r>
              <a:rPr lang="en-GB" dirty="0"/>
              <a:t> </a:t>
            </a:r>
            <a:r>
              <a:rPr lang="en-GB" dirty="0" smtClean="0"/>
              <a:t>to </a:t>
            </a:r>
            <a:r>
              <a:rPr lang="en-GB" i="1" dirty="0" smtClean="0"/>
              <a:t>publications </a:t>
            </a:r>
            <a:r>
              <a:rPr lang="en-GB" dirty="0"/>
              <a:t>&amp; </a:t>
            </a:r>
            <a:r>
              <a:rPr lang="en-GB" i="1" dirty="0"/>
              <a:t>digital objects</a:t>
            </a:r>
            <a:endParaRPr lang="en-GB" dirty="0"/>
          </a:p>
          <a:p>
            <a:pPr marL="38097" indent="0">
              <a:buNone/>
            </a:pP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Open </a:t>
            </a:r>
            <a:r>
              <a:rPr lang="en-GB" b="1" dirty="0" smtClean="0"/>
              <a:t>diverse ecosystem </a:t>
            </a:r>
            <a:r>
              <a:rPr lang="en-GB" dirty="0"/>
              <a:t>– </a:t>
            </a:r>
            <a:r>
              <a:rPr lang="en-GB" dirty="0" smtClean="0"/>
              <a:t>user-driven, research and</a:t>
            </a:r>
            <a:br>
              <a:rPr lang="en-GB" dirty="0" smtClean="0"/>
            </a:br>
            <a:r>
              <a:rPr lang="en-GB" dirty="0" smtClean="0"/>
              <a:t>e-Infra services, favouring </a:t>
            </a:r>
            <a:r>
              <a:rPr lang="en-GB" dirty="0" smtClean="0"/>
              <a:t>low entry barrier</a:t>
            </a:r>
            <a:endParaRPr lang="en-GB" dirty="0"/>
          </a:p>
          <a:p>
            <a:pPr marL="38097" indent="0">
              <a:buNone/>
            </a:pPr>
            <a:endParaRPr lang="en-GB" dirty="0"/>
          </a:p>
          <a:p>
            <a:pPr marL="38097" indent="0">
              <a:buNone/>
            </a:pPr>
            <a:r>
              <a:rPr lang="en-GB" b="1" i="1" dirty="0" smtClean="0"/>
              <a:t>Interoperable </a:t>
            </a:r>
            <a:r>
              <a:rPr lang="en-GB" b="1" dirty="0" smtClean="0"/>
              <a:t>ecosystem </a:t>
            </a:r>
            <a:r>
              <a:rPr lang="en-GB" dirty="0"/>
              <a:t>– </a:t>
            </a:r>
            <a:r>
              <a:rPr lang="en-GB" dirty="0" smtClean="0"/>
              <a:t>common frameworks</a:t>
            </a:r>
            <a:endParaRPr lang="en-GB" dirty="0"/>
          </a:p>
          <a:p>
            <a:pPr marL="38097" indent="0">
              <a:buNone/>
            </a:pPr>
            <a:endParaRPr lang="en-GB" dirty="0"/>
          </a:p>
          <a:p>
            <a:pPr marL="38097" indent="0">
              <a:buNone/>
            </a:pPr>
            <a:r>
              <a:rPr lang="en-GB" b="1" dirty="0"/>
              <a:t>An </a:t>
            </a:r>
            <a:r>
              <a:rPr lang="en-GB" b="1" i="1" dirty="0"/>
              <a:t>interdependent</a:t>
            </a:r>
            <a:r>
              <a:rPr lang="en-GB" b="1" dirty="0"/>
              <a:t> ecosystem </a:t>
            </a:r>
            <a:r>
              <a:rPr lang="en-GB" dirty="0"/>
              <a:t>– </a:t>
            </a:r>
            <a:r>
              <a:rPr lang="en-GB" dirty="0" smtClean="0"/>
              <a:t>with composability</a:t>
            </a:r>
            <a:r>
              <a:rPr lang="en-GB" dirty="0"/>
              <a:t>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collective </a:t>
            </a:r>
            <a:r>
              <a:rPr lang="en-GB" dirty="0"/>
              <a:t>service design, and a federated approach to </a:t>
            </a:r>
            <a:r>
              <a:rPr lang="en-GB" dirty="0" smtClean="0"/>
              <a:t>AAI</a:t>
            </a:r>
          </a:p>
          <a:p>
            <a:pPr marL="380997" indent="-34290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C30D8"/>
                </a:solidFill>
              </a:rPr>
              <a:t>    </a:t>
            </a:r>
            <a:r>
              <a:rPr lang="en-US" b="1" i="1" dirty="0">
                <a:solidFill>
                  <a:srgbClr val="0C30D8"/>
                </a:solidFill>
              </a:rPr>
              <a:t>User experience </a:t>
            </a:r>
            <a:r>
              <a:rPr lang="en-US" i="1" dirty="0">
                <a:solidFill>
                  <a:srgbClr val="0C30D8"/>
                </a:solidFill>
              </a:rPr>
              <a:t>is the only </a:t>
            </a:r>
            <a:r>
              <a:rPr lang="en-US" i="1" dirty="0" smtClean="0">
                <a:solidFill>
                  <a:srgbClr val="0C30D8"/>
                </a:solidFill>
              </a:rPr>
              <a:t>touchstone</a:t>
            </a:r>
            <a:endParaRPr lang="en-US" i="1" dirty="0">
              <a:solidFill>
                <a:srgbClr val="0C30D8"/>
              </a:solidFill>
            </a:endParaRPr>
          </a:p>
          <a:p>
            <a:pPr marL="380997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C30D8"/>
                </a:solidFill>
              </a:rPr>
              <a:t>    All </a:t>
            </a:r>
            <a:r>
              <a:rPr lang="en-US" b="1" i="1" dirty="0">
                <a:solidFill>
                  <a:srgbClr val="0C30D8"/>
                </a:solidFill>
              </a:rPr>
              <a:t>trust flows from </a:t>
            </a:r>
            <a:r>
              <a:rPr lang="en-US" b="1" i="1" dirty="0" smtClean="0">
                <a:solidFill>
                  <a:srgbClr val="0C30D8"/>
                </a:solidFill>
              </a:rPr>
              <a:t>communities</a:t>
            </a:r>
            <a:endParaRPr lang="en-US" i="1" dirty="0">
              <a:solidFill>
                <a:srgbClr val="0C30D8"/>
              </a:solidFill>
            </a:endParaRPr>
          </a:p>
          <a:p>
            <a:pPr marL="380997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C30D8"/>
                </a:solidFill>
              </a:rPr>
              <a:t>    There is </a:t>
            </a:r>
            <a:r>
              <a:rPr lang="en-US" b="1" i="1" dirty="0">
                <a:solidFill>
                  <a:srgbClr val="0C30D8"/>
                </a:solidFill>
              </a:rPr>
              <a:t>no </a:t>
            </a:r>
            <a:r>
              <a:rPr lang="en-US" b="1" i="1" dirty="0" err="1">
                <a:solidFill>
                  <a:srgbClr val="0C30D8"/>
                </a:solidFill>
              </a:rPr>
              <a:t>centre</a:t>
            </a:r>
            <a:r>
              <a:rPr lang="en-US" b="1" i="1" dirty="0">
                <a:solidFill>
                  <a:srgbClr val="0C30D8"/>
                </a:solidFill>
              </a:rPr>
              <a:t> </a:t>
            </a:r>
            <a:r>
              <a:rPr lang="en-US" i="1" dirty="0">
                <a:solidFill>
                  <a:srgbClr val="0C30D8"/>
                </a:solidFill>
              </a:rPr>
              <a:t>in a distributed </a:t>
            </a:r>
            <a:r>
              <a:rPr lang="en-US" i="1" dirty="0" smtClean="0">
                <a:solidFill>
                  <a:srgbClr val="0C30D8"/>
                </a:solidFill>
              </a:rPr>
              <a:t>system</a:t>
            </a:r>
            <a:endParaRPr lang="en-US" i="1" dirty="0">
              <a:solidFill>
                <a:srgbClr val="0C30D8"/>
              </a:solidFill>
            </a:endParaRPr>
          </a:p>
          <a:p>
            <a:pPr marL="380997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9" name="bg 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39368" cy="1618488"/>
          </a:xfrm>
          <a:prstGeom prst="rect">
            <a:avLst/>
          </a:prstGeom>
        </p:spPr>
      </p:pic>
      <p:pic>
        <p:nvPicPr>
          <p:cNvPr id="10" name="bg 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07623" y="6105144"/>
            <a:ext cx="1331976" cy="719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501" y="1559774"/>
            <a:ext cx="3119798" cy="4418726"/>
          </a:xfrm>
          <a:prstGeom prst="rect">
            <a:avLst/>
          </a:prstGeom>
          <a:effectLst>
            <a:glow rad="101600">
              <a:srgbClr val="004361">
                <a:alpha val="6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9395927" y="1184643"/>
            <a:ext cx="26436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70C0"/>
                </a:solidFill>
              </a:rPr>
              <a:t>doi:10.2777/8702 </a:t>
            </a:r>
            <a:r>
              <a:rPr lang="en-GB" sz="1050" dirty="0">
                <a:solidFill>
                  <a:srgbClr val="0070C0"/>
                </a:solidFill>
              </a:rPr>
              <a:t>– ISBN </a:t>
            </a:r>
            <a:r>
              <a:rPr lang="en-GB" sz="1050" dirty="0" smtClean="0">
                <a:solidFill>
                  <a:srgbClr val="0070C0"/>
                </a:solidFill>
              </a:rPr>
              <a:t>978-92-76-28113-9</a:t>
            </a:r>
            <a:endParaRPr lang="en-GB" sz="10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3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Translating to security operations and security policy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43000" y="1618488"/>
            <a:ext cx="10744200" cy="43759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clarity on assets and their service management</a:t>
            </a:r>
            <a:br>
              <a:rPr lang="en-GB" dirty="0" smtClean="0"/>
            </a:br>
            <a:r>
              <a:rPr lang="en-GB" dirty="0" smtClean="0"/>
              <a:t>with </a:t>
            </a:r>
            <a:r>
              <a:rPr lang="en-GB" i="1" dirty="0" smtClean="0"/>
              <a:t>Core </a:t>
            </a:r>
            <a:r>
              <a:rPr lang="en-GB" dirty="0" smtClean="0"/>
              <a:t>services are more ‘tightly controlled’ than assets in the </a:t>
            </a:r>
            <a:r>
              <a:rPr lang="en-GB" i="1" dirty="0" smtClean="0"/>
              <a:t>Exchange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participants are autonomous, </a:t>
            </a:r>
            <a:r>
              <a:rPr lang="en-US" dirty="0" smtClean="0"/>
              <a:t>yet subscribe </a:t>
            </a:r>
            <a:r>
              <a:rPr lang="en-US" dirty="0"/>
              <a:t>to shared commitment of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ecurity policies follow a baselining approach + good practice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risk-based </a:t>
            </a:r>
            <a:r>
              <a:rPr lang="en-GB" dirty="0" smtClean="0"/>
              <a:t>on the Hippocratic </a:t>
            </a:r>
            <a:r>
              <a:rPr lang="en-GB" dirty="0"/>
              <a:t>principle of “</a:t>
            </a:r>
            <a:r>
              <a:rPr lang="en-GB" i="1" dirty="0" err="1"/>
              <a:t>primum</a:t>
            </a:r>
            <a:r>
              <a:rPr lang="en-GB" i="1" dirty="0"/>
              <a:t> non </a:t>
            </a:r>
            <a:r>
              <a:rPr lang="en-GB" i="1" dirty="0" err="1"/>
              <a:t>nocere</a:t>
            </a:r>
            <a:r>
              <a:rPr lang="en-GB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security incident response is coordinated, with support from the central team</a:t>
            </a:r>
            <a:br>
              <a:rPr lang="en-GB" dirty="0" smtClean="0"/>
            </a:br>
            <a:r>
              <a:rPr lang="en-GB" dirty="0" smtClean="0"/>
              <a:t>which for the Core services also has actionable responsibility</a:t>
            </a:r>
          </a:p>
        </p:txBody>
      </p:sp>
      <p:pic>
        <p:nvPicPr>
          <p:cNvPr id="8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9368" cy="1618488"/>
          </a:xfrm>
          <a:prstGeom prst="rect">
            <a:avLst/>
          </a:prstGeom>
        </p:spPr>
      </p:pic>
      <p:pic>
        <p:nvPicPr>
          <p:cNvPr id="9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07623" y="6105144"/>
            <a:ext cx="1331976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9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Information Assets in the EOSC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rgbClr val="0C30D8"/>
                </a:solidFill>
              </a:rPr>
              <a:t>Subsidiarity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core service providers are subject to the EOSC Core Agreement, but the operating entities are the primary responsible for their own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exchange service providers bring their own (existing) services, and join based on the EOSC </a:t>
            </a:r>
            <a:r>
              <a:rPr lang="en-GB" i="1" dirty="0" smtClean="0"/>
              <a:t>Rules of Participation </a:t>
            </a:r>
            <a:r>
              <a:rPr lang="en-GB" dirty="0" smtClean="0"/>
              <a:t>and the </a:t>
            </a:r>
            <a:r>
              <a:rPr lang="en-GB" i="1" dirty="0" smtClean="0"/>
              <a:t>On-boarding </a:t>
            </a:r>
            <a:r>
              <a:rPr lang="en-GB" i="1" dirty="0" smtClean="0"/>
              <a:t>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800" b="1" dirty="0" smtClean="0">
                <a:solidFill>
                  <a:srgbClr val="0C30D8"/>
                </a:solidFill>
              </a:rPr>
              <a:t>Hence the </a:t>
            </a:r>
            <a:r>
              <a:rPr lang="en-GB" sz="2800" b="1" i="1" dirty="0" smtClean="0">
                <a:solidFill>
                  <a:srgbClr val="0C30D8"/>
                </a:solidFill>
              </a:rPr>
              <a:t>assets</a:t>
            </a:r>
            <a:r>
              <a:rPr lang="en-GB" sz="2800" b="1" dirty="0" smtClean="0">
                <a:solidFill>
                  <a:srgbClr val="0C30D8"/>
                </a:solidFill>
              </a:rPr>
              <a:t> that the EOSC sees are </a:t>
            </a:r>
            <a:r>
              <a:rPr lang="en-GB" sz="2800" b="1" i="1" dirty="0" smtClean="0">
                <a:solidFill>
                  <a:srgbClr val="0C30D8"/>
                </a:solidFill>
              </a:rPr>
              <a:t>services</a:t>
            </a:r>
            <a:r>
              <a:rPr lang="en-GB" sz="2800" b="1" dirty="0" smtClean="0">
                <a:solidFill>
                  <a:srgbClr val="0C30D8"/>
                </a:solidFill>
              </a:rPr>
              <a:t>, </a:t>
            </a:r>
            <a:br>
              <a:rPr lang="en-GB" sz="2800" b="1" dirty="0" smtClean="0">
                <a:solidFill>
                  <a:srgbClr val="0C30D8"/>
                </a:solidFill>
              </a:rPr>
            </a:br>
            <a:r>
              <a:rPr lang="en-GB" sz="2800" dirty="0" smtClean="0">
                <a:solidFill>
                  <a:srgbClr val="0C30D8"/>
                </a:solidFill>
              </a:rPr>
              <a:t>including the data and digital objects they manage, but </a:t>
            </a:r>
            <a:br>
              <a:rPr lang="en-GB" sz="2800" dirty="0" smtClean="0">
                <a:solidFill>
                  <a:srgbClr val="0C30D8"/>
                </a:solidFill>
              </a:rPr>
            </a:br>
            <a:r>
              <a:rPr lang="en-GB" sz="2800" dirty="0" smtClean="0">
                <a:solidFill>
                  <a:srgbClr val="0C30D8"/>
                </a:solidFill>
              </a:rPr>
              <a:t>not their hardware</a:t>
            </a:r>
            <a:r>
              <a:rPr lang="en-GB" sz="2800" dirty="0" smtClean="0">
                <a:solidFill>
                  <a:srgbClr val="0C30D8"/>
                </a:solidFill>
              </a:rPr>
              <a:t>, service components</a:t>
            </a:r>
            <a:r>
              <a:rPr lang="en-GB" sz="2800" dirty="0" smtClean="0">
                <a:solidFill>
                  <a:srgbClr val="0C30D8"/>
                </a:solidFill>
              </a:rPr>
              <a:t>, middleware, or people</a:t>
            </a:r>
            <a:endParaRPr lang="en-GB" sz="2800" dirty="0" smtClean="0">
              <a:solidFill>
                <a:srgbClr val="0C30D8"/>
              </a:solidFill>
            </a:endParaRPr>
          </a:p>
          <a:p>
            <a:endParaRPr lang="en-GB" sz="2800" dirty="0" smtClean="0">
              <a:solidFill>
                <a:srgbClr val="0C30D8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this provides the touchstone for the ISM policies, </a:t>
            </a:r>
            <a:r>
              <a:rPr lang="en-US" dirty="0" smtClean="0">
                <a:solidFill>
                  <a:schemeClr val="tx1"/>
                </a:solidFill>
              </a:rPr>
              <a:t>following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tx1"/>
                </a:solidFill>
              </a:rPr>
              <a:t>EOSChub </a:t>
            </a:r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0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Live and let die (in the policy world)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Security in the Future of the European Open Science Cloud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C30D8"/>
                </a:solidFill>
              </a:rPr>
              <a:t>EOSC ISM Policies that will live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Security Operational Baseline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WISE Baseline AUP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>
                <a:solidFill>
                  <a:srgbClr val="0C30D8"/>
                </a:solidFill>
              </a:rPr>
              <a:t>Policies and processes relegated to service providers and infrastructures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top-level security policy: for EOSC, their substance goes into </a:t>
            </a:r>
            <a:r>
              <a:rPr lang="en-GB" i="1" dirty="0" smtClean="0"/>
              <a:t>agreements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software vulnerability management: software used in services is matter for SP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>
                <a:solidFill>
                  <a:srgbClr val="0C30D8"/>
                </a:solidFill>
              </a:rPr>
              <a:t>Much more invigorated processes in the EOSC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risk assessments, their methods, and their self-assessment and 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multi-stakeholder coordination of incident response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1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Evolving the Service Security Policy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Security in the Future of the European Open Science Cloud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April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C30D8"/>
                </a:solidFill>
              </a:rPr>
              <a:t>AARC ‘rev 1’ PDK version of “Service Operations” </a:t>
            </a:r>
            <a:r>
              <a:rPr lang="en-US" dirty="0" smtClean="0">
                <a:solidFill>
                  <a:srgbClr val="0C30D8"/>
                </a:solidFill>
              </a:rPr>
              <a:t>was, purposefully, </a:t>
            </a:r>
            <a:r>
              <a:rPr lang="en-US" dirty="0">
                <a:solidFill>
                  <a:srgbClr val="0C30D8"/>
                </a:solidFill>
              </a:rPr>
              <a:t>specific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includes ‘service-internal’ </a:t>
            </a:r>
            <a:br>
              <a:rPr lang="en-US" sz="2000" dirty="0"/>
            </a:br>
            <a:r>
              <a:rPr lang="en-US" sz="2000" dirty="0"/>
              <a:t>operations and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embedded </a:t>
            </a:r>
            <a:r>
              <a:rPr lang="en-US" sz="2000" dirty="0"/>
              <a:t>in the PDK </a:t>
            </a:r>
            <a:br>
              <a:rPr lang="en-US" sz="2000" dirty="0"/>
            </a:br>
            <a:r>
              <a:rPr lang="en-US" sz="2000" dirty="0"/>
              <a:t>document suite:</a:t>
            </a:r>
            <a:br>
              <a:rPr lang="en-US" sz="2000" dirty="0"/>
            </a:br>
            <a:r>
              <a:rPr lang="en-US" sz="2000" dirty="0"/>
              <a:t>does not work well as </a:t>
            </a:r>
            <a:br>
              <a:rPr lang="en-US" sz="2000" dirty="0"/>
            </a:br>
            <a:r>
              <a:rPr lang="en-US" sz="2000" dirty="0"/>
              <a:t>a ‘stand-alone’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has </a:t>
            </a:r>
            <a:r>
              <a:rPr lang="en-US" sz="2000" dirty="0"/>
              <a:t>built-in assumption of </a:t>
            </a:r>
            <a:br>
              <a:rPr lang="en-US" sz="2000" dirty="0"/>
            </a:br>
            <a:r>
              <a:rPr lang="en-US" sz="2000" dirty="0"/>
              <a:t>coherent and coordinated </a:t>
            </a:r>
            <a:br>
              <a:rPr lang="en-US" sz="2000" dirty="0"/>
            </a:br>
            <a:r>
              <a:rPr lang="en-US" sz="2000" dirty="0"/>
              <a:t>single infrastructure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GB" sz="2000" b="1" dirty="0"/>
              <a:t>Evolved by UK-IRIS addressing many of these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09800"/>
            <a:ext cx="7346318" cy="3446231"/>
          </a:xfrm>
          <a:prstGeom prst="rect">
            <a:avLst/>
          </a:prstGeom>
          <a:ln>
            <a:solidFill>
              <a:srgbClr val="0C30D8"/>
            </a:solidFill>
          </a:ln>
        </p:spPr>
      </p:pic>
    </p:spTree>
    <p:extLst>
      <p:ext uri="{BB962C8B-B14F-4D97-AF65-F5344CB8AC3E}">
        <p14:creationId xmlns:p14="http://schemas.microsoft.com/office/powerpoint/2010/main" val="3000570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-Future-template-v2.potx" id="{37070556-405E-4CF4-9595-8743A671275F}" vid="{C8B35396-FD0D-4B56-A741-67765FDAE7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7725</TotalTime>
  <Words>1256</Words>
  <Application>Microsoft Office PowerPoint</Application>
  <PresentationFormat>Widescreen</PresentationFormat>
  <Paragraphs>169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Office Theme</vt:lpstr>
      <vt:lpstr>Security in the Future of the European Open Science Cloud</vt:lpstr>
      <vt:lpstr>Enabling an Interoperable &amp; FAIR Research Ecosystem</vt:lpstr>
      <vt:lpstr>Research and e-Infrastructures from all research areas</vt:lpstr>
      <vt:lpstr>Core, Exchange, and composite services</vt:lpstr>
      <vt:lpstr>A challenging landscape ahead!</vt:lpstr>
      <vt:lpstr>Translating to security operations and security policy</vt:lpstr>
      <vt:lpstr>Information Assets in the EOSC</vt:lpstr>
      <vt:lpstr>Live and let die (in the policy world)</vt:lpstr>
      <vt:lpstr>Evolving the Service Security Policy</vt:lpstr>
      <vt:lpstr>EOSC Security Operational Baseline</vt:lpstr>
      <vt:lpstr>EOSCSMS – EOSC Security Operational Baseline &amp; FAQ</vt:lpstr>
      <vt:lpstr>Evolving Security and Trust for attribute sources &amp; proxies</vt:lpstr>
      <vt:lpstr>Specific guidance and implementation recommendations</vt:lpstr>
      <vt:lpstr>Risk assessment</vt:lpstr>
      <vt:lpstr>Is ‘the EOSC’ now ready to respond?</vt:lpstr>
      <vt:lpstr>Securing our EOSC  web of FAIR data and services together!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in the Future of the European Open Science Cloud</dc:title>
  <dc:creator>davidg</dc:creator>
  <cp:lastModifiedBy>davidg</cp:lastModifiedBy>
  <cp:revision>66</cp:revision>
  <dcterms:created xsi:type="dcterms:W3CDTF">2022-04-15T07:37:59Z</dcterms:created>
  <dcterms:modified xsi:type="dcterms:W3CDTF">2022-04-21T13:14:10Z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LastSaved">
    <vt:filetime>2022-04-15T00:00:00Z</vt:filetime>
  </property>
</Properties>
</file>