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 id="2147483648" r:id="rId2"/>
    <p:sldMasterId id="2147483685" r:id="rId3"/>
    <p:sldMasterId id="2147483689" r:id="rId4"/>
    <p:sldMasterId id="2147483691" r:id="rId5"/>
    <p:sldMasterId id="2147483693" r:id="rId6"/>
    <p:sldMasterId id="2147483695" r:id="rId7"/>
    <p:sldMasterId id="2147483697" r:id="rId8"/>
    <p:sldMasterId id="2147483699" r:id="rId9"/>
    <p:sldMasterId id="2147483701" r:id="rId10"/>
    <p:sldMasterId id="2147483703" r:id="rId11"/>
    <p:sldMasterId id="2147483705" r:id="rId12"/>
    <p:sldMasterId id="2147483707" r:id="rId13"/>
    <p:sldMasterId id="2147483709" r:id="rId14"/>
    <p:sldMasterId id="2147483711" r:id="rId15"/>
    <p:sldMasterId id="2147483713" r:id="rId16"/>
    <p:sldMasterId id="2147483715" r:id="rId17"/>
    <p:sldMasterId id="2147483717" r:id="rId18"/>
  </p:sldMasterIdLst>
  <p:notesMasterIdLst>
    <p:notesMasterId r:id="rId34"/>
  </p:notesMasterIdLst>
  <p:handoutMasterIdLst>
    <p:handoutMasterId r:id="rId35"/>
  </p:handoutMasterIdLst>
  <p:sldIdLst>
    <p:sldId id="280" r:id="rId19"/>
    <p:sldId id="291" r:id="rId20"/>
    <p:sldId id="311" r:id="rId21"/>
    <p:sldId id="301" r:id="rId22"/>
    <p:sldId id="302" r:id="rId23"/>
    <p:sldId id="303" r:id="rId24"/>
    <p:sldId id="304" r:id="rId25"/>
    <p:sldId id="306" r:id="rId26"/>
    <p:sldId id="308" r:id="rId27"/>
    <p:sldId id="305" r:id="rId28"/>
    <p:sldId id="309" r:id="rId29"/>
    <p:sldId id="310" r:id="rId30"/>
    <p:sldId id="298" r:id="rId31"/>
    <p:sldId id="307" r:id="rId32"/>
    <p:sldId id="284" r:id="rId3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a:srgbClr val="CC3300"/>
    <a:srgbClr val="0066B0"/>
    <a:srgbClr val="4F85C3"/>
    <a:srgbClr val="6C9F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97" autoAdjust="0"/>
    <p:restoredTop sz="94630" autoAdjust="0"/>
  </p:normalViewPr>
  <p:slideViewPr>
    <p:cSldViewPr showGuides="1">
      <p:cViewPr varScale="1">
        <p:scale>
          <a:sx n="85" d="100"/>
          <a:sy n="85" d="100"/>
        </p:scale>
        <p:origin x="-103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700" y="-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8.xml"/><Relationship Id="rId39" Type="http://schemas.openxmlformats.org/officeDocument/2006/relationships/tableStyles" Target="tableStyles.xml"/><Relationship Id="rId21" Type="http://schemas.openxmlformats.org/officeDocument/2006/relationships/slide" Target="slides/slide3.xml"/><Relationship Id="rId34"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2.xml"/><Relationship Id="rId29"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handoutMaster" Target="handoutMasters/handoutMaster1.xml"/><Relationship Id="rId8" Type="http://schemas.openxmlformats.org/officeDocument/2006/relationships/slideMaster" Target="slideMasters/slideMaster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98F682-7966-4F36-8C65-12C6AC282E64}" type="datetimeFigureOut">
              <a:rPr lang="en-GB" smtClean="0"/>
              <a:t>23/11/2016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7037CF-4AF3-4EA8-B0EF-23260E3D633F}" type="slidenum">
              <a:rPr lang="en-GB" smtClean="0"/>
              <a:t>‹#›</a:t>
            </a:fld>
            <a:endParaRPr lang="en-GB"/>
          </a:p>
        </p:txBody>
      </p:sp>
    </p:spTree>
    <p:extLst>
      <p:ext uri="{BB962C8B-B14F-4D97-AF65-F5344CB8AC3E}">
        <p14:creationId xmlns:p14="http://schemas.microsoft.com/office/powerpoint/2010/main" val="25882209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A4EA1F-7887-426C-BD0E-29F38E7AB4A2}" type="datetimeFigureOut">
              <a:rPr lang="nl-NL" smtClean="0"/>
              <a:t>23-11-2016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F58AE9-46A5-49CB-B815-3CC2120EE87D}" type="slidenum">
              <a:rPr lang="nl-NL" smtClean="0"/>
              <a:t>‹#›</a:t>
            </a:fld>
            <a:endParaRPr lang="nl-NL"/>
          </a:p>
        </p:txBody>
      </p:sp>
    </p:spTree>
    <p:extLst>
      <p:ext uri="{BB962C8B-B14F-4D97-AF65-F5344CB8AC3E}">
        <p14:creationId xmlns:p14="http://schemas.microsoft.com/office/powerpoint/2010/main" val="23024887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F58AE9-46A5-49CB-B815-3CC2120EE87D}" type="slidenum">
              <a:rPr lang="nl-NL" smtClean="0"/>
              <a:t>2</a:t>
            </a:fld>
            <a:endParaRPr lang="nl-NL"/>
          </a:p>
        </p:txBody>
      </p:sp>
    </p:spTree>
    <p:extLst>
      <p:ext uri="{BB962C8B-B14F-4D97-AF65-F5344CB8AC3E}">
        <p14:creationId xmlns:p14="http://schemas.microsoft.com/office/powerpoint/2010/main" val="1684616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Tijdelijke aanduiding voor tekst 6"/>
          <p:cNvSpPr>
            <a:spLocks noGrp="1"/>
          </p:cNvSpPr>
          <p:nvPr>
            <p:ph type="body" sz="quarter" idx="10" hasCustomPrompt="1"/>
          </p:nvPr>
        </p:nvSpPr>
        <p:spPr>
          <a:xfrm>
            <a:off x="1727411" y="3643200"/>
            <a:ext cx="5689178" cy="431477"/>
          </a:xfrm>
        </p:spPr>
        <p:txBody>
          <a:bodyPr/>
          <a:lstStyle>
            <a:lvl1pPr>
              <a:defRPr sz="2000">
                <a:solidFill>
                  <a:schemeClr val="tx1">
                    <a:lumMod val="50000"/>
                    <a:lumOff val="50000"/>
                  </a:schemeClr>
                </a:solidFill>
              </a:defRPr>
            </a:lvl1pPr>
          </a:lstStyle>
          <a:p>
            <a:pPr lvl="0"/>
            <a:r>
              <a:rPr lang="en-GB" noProof="0" dirty="0" smtClean="0"/>
              <a:t>function</a:t>
            </a:r>
          </a:p>
        </p:txBody>
      </p:sp>
      <p:sp>
        <p:nvSpPr>
          <p:cNvPr id="2" name="Titel 1"/>
          <p:cNvSpPr>
            <a:spLocks noGrp="1"/>
          </p:cNvSpPr>
          <p:nvPr>
            <p:ph type="ctrTitle" hasCustomPrompt="1"/>
          </p:nvPr>
        </p:nvSpPr>
        <p:spPr>
          <a:xfrm>
            <a:off x="685800" y="1268761"/>
            <a:ext cx="7772400" cy="1440000"/>
          </a:xfrm>
        </p:spPr>
        <p:txBody>
          <a:bodyPr/>
          <a:lstStyle>
            <a:lvl1pPr>
              <a:defRPr/>
            </a:lvl1pPr>
          </a:lstStyle>
          <a:p>
            <a:r>
              <a:rPr lang="en-GB" noProof="0" dirty="0" smtClean="0"/>
              <a:t>Title</a:t>
            </a:r>
            <a:endParaRPr lang="en-GB" noProof="0" dirty="0"/>
          </a:p>
        </p:txBody>
      </p:sp>
      <p:sp>
        <p:nvSpPr>
          <p:cNvPr id="3" name="Ondertitel 2"/>
          <p:cNvSpPr>
            <a:spLocks noGrp="1"/>
          </p:cNvSpPr>
          <p:nvPr>
            <p:ph type="subTitle" idx="1" hasCustomPrompt="1"/>
          </p:nvPr>
        </p:nvSpPr>
        <p:spPr>
          <a:xfrm>
            <a:off x="1371600" y="2923200"/>
            <a:ext cx="6400800" cy="504056"/>
          </a:xfrm>
        </p:spPr>
        <p:txBody>
          <a:bodyPr>
            <a:noAutofit/>
          </a:bodyPr>
          <a:lstStyle>
            <a:lvl1pPr marL="0" indent="0" algn="ctr">
              <a:buNone/>
              <a:defRPr sz="2800" b="1">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Author</a:t>
            </a:r>
            <a:endParaRPr lang="en-GB" noProof="0" dirty="0"/>
          </a:p>
        </p:txBody>
      </p:sp>
    </p:spTree>
    <p:extLst>
      <p:ext uri="{BB962C8B-B14F-4D97-AF65-F5344CB8AC3E}">
        <p14:creationId xmlns:p14="http://schemas.microsoft.com/office/powerpoint/2010/main" val="15075032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3" name="Tijdelijke aanduiding voor inhoud 2"/>
          <p:cNvSpPr>
            <a:spLocks noGrp="1"/>
          </p:cNvSpPr>
          <p:nvPr>
            <p:ph sz="half" idx="1" hasCustomPrompt="1"/>
          </p:nvPr>
        </p:nvSpPr>
        <p:spPr>
          <a:xfrm>
            <a:off x="467544" y="1340768"/>
            <a:ext cx="3815655" cy="4784725"/>
          </a:xfrm>
          <a:prstGeom prst="rect">
            <a:avLst/>
          </a:prstGeo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4" name="Tijdelijke aanduiding voor inhoud 3"/>
          <p:cNvSpPr>
            <a:spLocks noGrp="1"/>
          </p:cNvSpPr>
          <p:nvPr>
            <p:ph sz="half" idx="2" hasCustomPrompt="1"/>
          </p:nvPr>
        </p:nvSpPr>
        <p:spPr>
          <a:xfrm>
            <a:off x="4572000" y="1341438"/>
            <a:ext cx="4320480"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28628241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X">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baseline="0"/>
            </a:lvl1pPr>
          </a:lstStyle>
          <a:p>
            <a:r>
              <a:rPr lang="en-GB" noProof="0" dirty="0" smtClean="0"/>
              <a:t>Click to insert title</a:t>
            </a:r>
            <a:endParaRPr lang="en-GB" noProof="0" dirty="0"/>
          </a:p>
        </p:txBody>
      </p:sp>
      <p:sp>
        <p:nvSpPr>
          <p:cNvPr id="4" name="Tijdelijke aanduiding voor inhoud 3"/>
          <p:cNvSpPr>
            <a:spLocks noGrp="1"/>
          </p:cNvSpPr>
          <p:nvPr>
            <p:ph sz="half" idx="2" hasCustomPrompt="1"/>
          </p:nvPr>
        </p:nvSpPr>
        <p:spPr>
          <a:xfrm>
            <a:off x="467544" y="1341438"/>
            <a:ext cx="8424936" cy="478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noProof="0" dirty="0" smtClean="0"/>
              <a:t>Click</a:t>
            </a:r>
            <a:endParaRPr lang="en-GB" noProof="0" dirty="0"/>
          </a:p>
        </p:txBody>
      </p:sp>
      <p:sp>
        <p:nvSpPr>
          <p:cNvPr id="7" name="Footer Placeholder 6"/>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41840826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ijdelijke aanduiding voor tekst 2"/>
          <p:cNvSpPr>
            <a:spLocks noGrp="1"/>
          </p:cNvSpPr>
          <p:nvPr>
            <p:ph type="body" idx="1" hasCustomPrompt="1"/>
          </p:nvPr>
        </p:nvSpPr>
        <p:spPr>
          <a:xfrm>
            <a:off x="457200" y="1341041"/>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 </a:t>
            </a:r>
          </a:p>
        </p:txBody>
      </p:sp>
      <p:sp>
        <p:nvSpPr>
          <p:cNvPr id="4" name="Tijdelijke aanduiding voor inhoud 3"/>
          <p:cNvSpPr>
            <a:spLocks noGrp="1"/>
          </p:cNvSpPr>
          <p:nvPr>
            <p:ph sz="half" idx="2" hasCustomPrompt="1"/>
          </p:nvPr>
        </p:nvSpPr>
        <p:spPr>
          <a:xfrm>
            <a:off x="494506" y="2378745"/>
            <a:ext cx="4040188"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5" name="Tijdelijke aanduiding voor tekst 4"/>
          <p:cNvSpPr>
            <a:spLocks noGrp="1"/>
          </p:cNvSpPr>
          <p:nvPr>
            <p:ph type="body" sz="quarter" idx="3" hasCustomPrompt="1"/>
          </p:nvPr>
        </p:nvSpPr>
        <p:spPr>
          <a:xfrm>
            <a:off x="4850705" y="1341041"/>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noProof="0" dirty="0" smtClean="0"/>
              <a:t>Click</a:t>
            </a:r>
          </a:p>
        </p:txBody>
      </p:sp>
      <p:sp>
        <p:nvSpPr>
          <p:cNvPr id="6" name="Tijdelijke aanduiding voor inhoud 5"/>
          <p:cNvSpPr>
            <a:spLocks noGrp="1"/>
          </p:cNvSpPr>
          <p:nvPr>
            <p:ph sz="quarter" idx="4" hasCustomPrompt="1"/>
          </p:nvPr>
        </p:nvSpPr>
        <p:spPr>
          <a:xfrm>
            <a:off x="4822601" y="2391445"/>
            <a:ext cx="4041775" cy="377440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noProof="0" dirty="0" smtClean="0"/>
              <a:t>Click</a:t>
            </a:r>
            <a:endParaRPr lang="en-GB" noProof="0" dirty="0"/>
          </a:p>
        </p:txBody>
      </p:sp>
      <p:sp>
        <p:nvSpPr>
          <p:cNvPr id="10" name="Title 9"/>
          <p:cNvSpPr>
            <a:spLocks noGrp="1"/>
          </p:cNvSpPr>
          <p:nvPr>
            <p:ph type="title" hasCustomPrompt="1"/>
          </p:nvPr>
        </p:nvSpPr>
        <p:spPr/>
        <p:txBody>
          <a:bodyPr/>
          <a:lstStyle/>
          <a:p>
            <a:r>
              <a:rPr lang="en-GB" noProof="0" dirty="0" smtClean="0"/>
              <a:t>Click to insert title</a:t>
            </a:r>
            <a:endParaRPr lang="en-GB" noProof="0" dirty="0"/>
          </a:p>
        </p:txBody>
      </p:sp>
      <p:sp>
        <p:nvSpPr>
          <p:cNvPr id="8" name="Footer Placeholder 7"/>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469860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859363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Masters/_rels/slideMaster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10.xml"/></Relationships>
</file>

<file path=ppt/slideMasters/_rels/slideMaster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11.xml"/></Relationships>
</file>

<file path=ppt/slideMasters/_rels/slideMaster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12.xml"/></Relationships>
</file>

<file path=ppt/slideMasters/_rels/slideMaster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13.xml"/></Relationships>
</file>

<file path=ppt/slideMasters/_rels/slideMaster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14.xml"/></Relationships>
</file>

<file path=ppt/slideMasters/_rels/slideMaster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15.xml"/></Relationships>
</file>

<file path=ppt/slideMasters/_rels/slideMaster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16.xml"/></Relationships>
</file>

<file path=ppt/slideMasters/_rels/slideMaster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17.xml"/></Relationships>
</file>

<file path=ppt/slideMasters/_rels/slideMaster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18.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5.xml"/><Relationship Id="rId6" Type="http://schemas.openxmlformats.org/officeDocument/2006/relationships/hyperlink" Target="http://creativecommons.org/licenses/by/4.0/" TargetMode="External"/><Relationship Id="rId5" Type="http://schemas.openxmlformats.org/officeDocument/2006/relationships/image" Target="../media/image3.jpeg"/><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sp>
        <p:nvSpPr>
          <p:cNvPr id="2" name="Tijdelijke aanduiding voor titel 1"/>
          <p:cNvSpPr>
            <a:spLocks noGrp="1"/>
          </p:cNvSpPr>
          <p:nvPr>
            <p:ph type="title"/>
          </p:nvPr>
        </p:nvSpPr>
        <p:spPr>
          <a:xfrm>
            <a:off x="479394" y="1412776"/>
            <a:ext cx="8229600" cy="1143000"/>
          </a:xfrm>
          <a:prstGeom prst="rect">
            <a:avLst/>
          </a:prstGeom>
        </p:spPr>
        <p:txBody>
          <a:bodyPr vert="horz" lIns="91440" tIns="45720" rIns="91440" bIns="45720" rtlCol="0" anchor="ctr">
            <a:normAutofit/>
          </a:bodyPr>
          <a:lstStyle/>
          <a:p>
            <a:endParaRPr lang="en-GB" noProof="0" dirty="0"/>
          </a:p>
        </p:txBody>
      </p:sp>
      <p:sp>
        <p:nvSpPr>
          <p:cNvPr id="3" name="Tijdelijke aanduiding voor tekst 2"/>
          <p:cNvSpPr>
            <a:spLocks noGrp="1"/>
          </p:cNvSpPr>
          <p:nvPr>
            <p:ph type="body" idx="1"/>
          </p:nvPr>
        </p:nvSpPr>
        <p:spPr>
          <a:xfrm>
            <a:off x="479394" y="2636912"/>
            <a:ext cx="8229600" cy="792088"/>
          </a:xfrm>
          <a:prstGeom prst="rect">
            <a:avLst/>
          </a:prstGeom>
        </p:spPr>
        <p:txBody>
          <a:bodyPr vert="horz" lIns="91440" tIns="45720" rIns="91440" bIns="45720" rtlCol="0">
            <a:normAutofit/>
          </a:bodyPr>
          <a:lstStyle/>
          <a:p>
            <a:pPr lvl="0"/>
            <a:endParaRPr lang="en-GB" noProof="0" dirty="0" smtClean="0"/>
          </a:p>
        </p:txBody>
      </p:sp>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pic>
        <p:nvPicPr>
          <p:cNvPr id="11" name="Afbeelding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381328"/>
            <a:ext cx="657870" cy="442623"/>
          </a:xfrm>
          <a:prstGeom prst="rect">
            <a:avLst/>
          </a:prstGeom>
        </p:spPr>
      </p:pic>
      <p:sp>
        <p:nvSpPr>
          <p:cNvPr id="13" name="Tekstvak 10"/>
          <p:cNvSpPr txBox="1"/>
          <p:nvPr/>
        </p:nvSpPr>
        <p:spPr>
          <a:xfrm>
            <a:off x="479394" y="6402584"/>
            <a:ext cx="7557409" cy="400110"/>
          </a:xfrm>
          <a:prstGeom prst="rect">
            <a:avLst/>
          </a:prstGeom>
          <a:noFill/>
        </p:spPr>
        <p:txBody>
          <a:bodyPr wrap="square" rtlCol="0">
            <a:spAutoFit/>
          </a:bodyPr>
          <a:lstStyle/>
          <a:p>
            <a:pPr algn="r"/>
            <a:r>
              <a:rPr lang="nl-NL" sz="1000" b="0" dirty="0" smtClean="0">
                <a:latin typeface="Segoe UI" pitchFamily="34" charset="0"/>
                <a:cs typeface="Segoe UI" pitchFamily="34" charset="0"/>
              </a:rPr>
              <a:t>EGI-Engage is co-funded by the Horizon 2020 Framework Programme</a:t>
            </a:r>
          </a:p>
          <a:p>
            <a:pPr algn="r"/>
            <a:r>
              <a:rPr lang="nl-NL" sz="1000" b="0" baseline="0" dirty="0" smtClean="0">
                <a:latin typeface="Segoe UI" pitchFamily="34" charset="0"/>
                <a:cs typeface="Segoe UI" pitchFamily="34" charset="0"/>
              </a:rPr>
              <a:t>  </a:t>
            </a:r>
            <a:r>
              <a:rPr lang="nl-NL" sz="1000" b="0" dirty="0" smtClean="0">
                <a:latin typeface="Segoe UI" pitchFamily="34" charset="0"/>
                <a:cs typeface="Segoe UI" pitchFamily="34" charset="0"/>
              </a:rPr>
              <a:t>of the European Union under grant number 654142</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2552493063"/>
      </p:ext>
    </p:extLst>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1" name="Afbeelding 2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889" y="0"/>
            <a:ext cx="6534150" cy="4705350"/>
          </a:xfrm>
          <a:prstGeom prst="rect">
            <a:avLst/>
          </a:prstGeom>
        </p:spPr>
      </p:pic>
      <p:sp>
        <p:nvSpPr>
          <p:cNvPr id="4" name="Rechthoek 3"/>
          <p:cNvSpPr/>
          <p:nvPr/>
        </p:nvSpPr>
        <p:spPr>
          <a:xfrm>
            <a:off x="0" y="6381328"/>
            <a:ext cx="9144000" cy="476672"/>
          </a:xfrm>
          <a:prstGeom prst="rect">
            <a:avLst/>
          </a:prstGeom>
          <a:solidFill>
            <a:srgbClr val="4F85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jdelijke aanduiding voor titel 1"/>
          <p:cNvSpPr>
            <a:spLocks noGrp="1"/>
          </p:cNvSpPr>
          <p:nvPr>
            <p:ph type="title"/>
          </p:nvPr>
        </p:nvSpPr>
        <p:spPr>
          <a:xfrm>
            <a:off x="1547664" y="188640"/>
            <a:ext cx="7344816" cy="850106"/>
          </a:xfrm>
          <a:prstGeom prst="rect">
            <a:avLst/>
          </a:prstGeom>
        </p:spPr>
        <p:txBody>
          <a:bodyPr vert="horz" lIns="91440" tIns="45720" rIns="91440" bIns="45720" rtlCol="0" anchor="ctr">
            <a:normAutofit/>
          </a:bodyPr>
          <a:lstStyle/>
          <a:p>
            <a:r>
              <a:rPr lang="en-GB" noProof="0" dirty="0" smtClean="0"/>
              <a:t>Click to insert title</a:t>
            </a:r>
            <a:endParaRPr lang="en-GB" noProof="0" dirty="0"/>
          </a:p>
        </p:txBody>
      </p:sp>
      <p:sp>
        <p:nvSpPr>
          <p:cNvPr id="22" name="Tekstvak 21"/>
          <p:cNvSpPr txBox="1"/>
          <p:nvPr/>
        </p:nvSpPr>
        <p:spPr>
          <a:xfrm>
            <a:off x="8508016" y="6525344"/>
            <a:ext cx="312906" cy="215444"/>
          </a:xfrm>
          <a:prstGeom prst="rect">
            <a:avLst/>
          </a:prstGeom>
          <a:noFill/>
        </p:spPr>
        <p:txBody>
          <a:bodyPr wrap="none" rtlCol="0">
            <a:spAutoFit/>
          </a:bodyPr>
          <a:lstStyle/>
          <a:p>
            <a:fld id="{372553E7-13AD-41CB-B8D3-4C5279D6D1DB}" type="slidenum">
              <a:rPr lang="nl-NL" sz="800" b="1" smtClean="0">
                <a:solidFill>
                  <a:schemeClr val="bg1"/>
                </a:solidFill>
                <a:latin typeface="Segoe UI" pitchFamily="34" charset="0"/>
                <a:cs typeface="Segoe UI" pitchFamily="34" charset="0"/>
              </a:rPr>
              <a:t>‹#›</a:t>
            </a:fld>
            <a:endParaRPr lang="nl-NL" sz="1050" b="1" dirty="0">
              <a:solidFill>
                <a:schemeClr val="bg1"/>
              </a:solidFill>
              <a:latin typeface="Segoe UI" pitchFamily="34" charset="0"/>
              <a:cs typeface="Segoe UI" pitchFamily="34" charset="0"/>
            </a:endParaRPr>
          </a:p>
        </p:txBody>
      </p:sp>
      <p:sp>
        <p:nvSpPr>
          <p:cNvPr id="7" name="Footer Placeholder 6"/>
          <p:cNvSpPr>
            <a:spLocks noGrp="1"/>
          </p:cNvSpPr>
          <p:nvPr>
            <p:ph type="ftr" sz="quarter" idx="3"/>
          </p:nvPr>
        </p:nvSpPr>
        <p:spPr>
          <a:xfrm>
            <a:off x="1187624" y="6453336"/>
            <a:ext cx="6768752" cy="365125"/>
          </a:xfrm>
          <a:prstGeom prst="rect">
            <a:avLst/>
          </a:prstGeom>
        </p:spPr>
        <p:txBody>
          <a:bodyPr vert="horz" lIns="91440" tIns="45720" rIns="91440" bIns="45720" rtlCol="0" anchor="ctr"/>
          <a:lstStyle>
            <a:lvl1pPr algn="ctr">
              <a:defRPr sz="1200">
                <a:solidFill>
                  <a:schemeClr val="bg1"/>
                </a:solidFill>
                <a:latin typeface="Segoe UI"/>
                <a:cs typeface="Segoe UI"/>
              </a:defRPr>
            </a:lvl1pPr>
          </a:lstStyle>
          <a:p>
            <a:r>
              <a:rPr lang="en-GB" smtClean="0"/>
              <a:t>EGI OMB Security Policies</a:t>
            </a:r>
            <a:endParaRPr lang="en-GB" dirty="0"/>
          </a:p>
        </p:txBody>
      </p:sp>
      <p:sp>
        <p:nvSpPr>
          <p:cNvPr id="9" name="Tekstvak 21"/>
          <p:cNvSpPr txBox="1"/>
          <p:nvPr/>
        </p:nvSpPr>
        <p:spPr>
          <a:xfrm>
            <a:off x="179512" y="6525344"/>
            <a:ext cx="595035" cy="215444"/>
          </a:xfrm>
          <a:prstGeom prst="rect">
            <a:avLst/>
          </a:prstGeom>
          <a:noFill/>
        </p:spPr>
        <p:txBody>
          <a:bodyPr wrap="none" rtlCol="0">
            <a:spAutoFit/>
          </a:bodyPr>
          <a:lstStyle/>
          <a:p>
            <a:fld id="{A83F7A1C-40F7-5F43-85CD-9B50E60F16AA}" type="datetime1">
              <a:rPr lang="en-US" sz="800" b="1" smtClean="0">
                <a:solidFill>
                  <a:schemeClr val="bg1"/>
                </a:solidFill>
                <a:latin typeface="Segoe UI" pitchFamily="34" charset="0"/>
                <a:cs typeface="Segoe UI" pitchFamily="34" charset="0"/>
              </a:rPr>
              <a:t>11/23/2016</a:t>
            </a:fld>
            <a:endParaRPr lang="nl-NL" sz="1050" b="1" dirty="0">
              <a:solidFill>
                <a:schemeClr val="bg1"/>
              </a:solidFill>
              <a:latin typeface="Segoe UI" pitchFamily="34" charset="0"/>
              <a:cs typeface="Segoe UI" pitchFamily="34" charset="0"/>
            </a:endParaRPr>
          </a:p>
        </p:txBody>
      </p:sp>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7780" y="188640"/>
            <a:ext cx="1082732" cy="993566"/>
          </a:xfrm>
          <a:prstGeom prst="rect">
            <a:avLst/>
          </a:prstGeom>
        </p:spPr>
      </p:pic>
    </p:spTree>
    <p:extLst>
      <p:ext uri="{BB962C8B-B14F-4D97-AF65-F5344CB8AC3E}">
        <p14:creationId xmlns:p14="http://schemas.microsoft.com/office/powerpoint/2010/main" val="1687275359"/>
      </p:ext>
    </p:extLst>
  </p:cSld>
  <p:clrMap bg1="lt1" tx1="dk1" bg2="lt2" tx2="dk2" accent1="accent1" accent2="accent2" accent3="accent3" accent4="accent4" accent5="accent5" accent6="accent6" hlink="hlink" folHlink="folHlink"/>
  <p:sldLayoutIdLst>
    <p:sldLayoutId id="2147483687" r:id="rId1"/>
    <p:sldLayoutId id="2147483652" r:id="rId2"/>
    <p:sldLayoutId id="2147483653" r:id="rId3"/>
  </p:sldLayoutIdLst>
  <p:timing>
    <p:tnLst>
      <p:par>
        <p:cTn id="1" dur="indefinite" restart="never" nodeType="tmRoot"/>
      </p:par>
    </p:tnLst>
  </p:timing>
  <p:hf sldNum="0" hdr="0" dt="0"/>
  <p:txStyles>
    <p:titleStyle>
      <a:lvl1pPr algn="r" defTabSz="914400" rtl="0" eaLnBrk="1" latinLnBrk="0" hangingPunct="1">
        <a:spcBef>
          <a:spcPct val="0"/>
        </a:spcBef>
        <a:buNone/>
        <a:defRPr sz="3000" b="1" kern="1200">
          <a:solidFill>
            <a:srgbClr val="4F85C3"/>
          </a:solidFill>
          <a:latin typeface="Segoe UI" pitchFamily="34" charset="0"/>
          <a:ea typeface="+mj-ea"/>
          <a:cs typeface="Segoe UI"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Segoe UI" pitchFamily="34" charset="0"/>
          <a:ea typeface="+mn-ea"/>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Segoe UI" pitchFamily="34" charset="0"/>
          <a:ea typeface="+mn-ea"/>
          <a:cs typeface="Segoe UI"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Segoe UI" pitchFamily="34" charset="0"/>
          <a:ea typeface="+mn-ea"/>
          <a:cs typeface="Segoe UI"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Segoe UI" pitchFamily="34" charset="0"/>
          <a:ea typeface="+mn-ea"/>
          <a:cs typeface="Segoe UI" pitchFamily="34" charset="0"/>
        </a:defRPr>
      </a:lvl4pPr>
      <a:lvl5pPr marL="182880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000" kern="1200">
          <a:solidFill>
            <a:schemeClr val="tx1"/>
          </a:solidFill>
          <a:latin typeface="Segoe UI" pitchFamily="34" charset="0"/>
          <a:ea typeface="+mn-ea"/>
          <a:cs typeface="Segoe UI"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845" userDrawn="1">
          <p15:clr>
            <a:srgbClr val="F26B43"/>
          </p15:clr>
        </p15:guide>
        <p15:guide id="2" pos="295" userDrawn="1">
          <p15:clr>
            <a:srgbClr val="F26B43"/>
          </p15:clr>
        </p15:guide>
        <p15:guide id="3" pos="5602" userDrawn="1">
          <p15:clr>
            <a:srgbClr val="F26B43"/>
          </p15:clr>
        </p15:guide>
        <p15:guide id="4" orient="horz" pos="388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a:gradFill flip="none" rotWithShape="1">
            <a:gsLst>
              <a:gs pos="100000">
                <a:schemeClr val="bg1"/>
              </a:gs>
              <a:gs pos="0">
                <a:schemeClr val="tx2">
                  <a:lumMod val="20000"/>
                  <a:lumOff val="80000"/>
                </a:schemeClr>
              </a:gs>
            </a:gsLst>
            <a:lin ang="2700000" scaled="1"/>
            <a:tileRect/>
          </a:gradFill>
        </p:spPr>
      </p:pic>
      <p:pic>
        <p:nvPicPr>
          <p:cNvPr id="9" name="Afbeelding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129" y="4581128"/>
            <a:ext cx="1728191" cy="1313426"/>
          </a:xfrm>
          <a:prstGeom prst="rect">
            <a:avLst/>
          </a:prstGeom>
        </p:spPr>
      </p:pic>
      <p:sp>
        <p:nvSpPr>
          <p:cNvPr id="12" name="Rechthoek 11"/>
          <p:cNvSpPr/>
          <p:nvPr/>
        </p:nvSpPr>
        <p:spPr>
          <a:xfrm>
            <a:off x="437129" y="6021288"/>
            <a:ext cx="8465149" cy="45719"/>
          </a:xfrm>
          <a:prstGeom prst="rect">
            <a:avLst/>
          </a:prstGeom>
          <a:solidFill>
            <a:schemeClr val="accent1">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Tekstvak 22"/>
          <p:cNvSpPr txBox="1"/>
          <p:nvPr/>
        </p:nvSpPr>
        <p:spPr>
          <a:xfrm>
            <a:off x="752684" y="6153342"/>
            <a:ext cx="1097079" cy="276999"/>
          </a:xfrm>
          <a:prstGeom prst="rect">
            <a:avLst/>
          </a:prstGeom>
          <a:noFill/>
        </p:spPr>
        <p:txBody>
          <a:bodyPr wrap="square" rtlCol="0">
            <a:spAutoFit/>
          </a:bodyPr>
          <a:lstStyle/>
          <a:p>
            <a:r>
              <a:rPr lang="nl-NL" sz="1200" b="1" dirty="0" smtClean="0">
                <a:solidFill>
                  <a:srgbClr val="0066B0"/>
                </a:solidFill>
                <a:latin typeface="Segoe UI" pitchFamily="34" charset="0"/>
                <a:cs typeface="Segoe UI" pitchFamily="34" charset="0"/>
              </a:rPr>
              <a:t>www.egi.eu</a:t>
            </a:r>
            <a:endParaRPr lang="nl-NL" sz="1200" b="1" dirty="0">
              <a:solidFill>
                <a:srgbClr val="0066B0"/>
              </a:solidFill>
              <a:latin typeface="Segoe UI" pitchFamily="34" charset="0"/>
              <a:cs typeface="Segoe UI" pitchFamily="34" charset="0"/>
            </a:endParaRPr>
          </a:p>
        </p:txBody>
      </p:sp>
      <p:sp>
        <p:nvSpPr>
          <p:cNvPr id="13" name="TextBox 12"/>
          <p:cNvSpPr txBox="1"/>
          <p:nvPr/>
        </p:nvSpPr>
        <p:spPr>
          <a:xfrm>
            <a:off x="665659" y="1124744"/>
            <a:ext cx="7578749" cy="2000548"/>
          </a:xfrm>
          <a:prstGeom prst="rect">
            <a:avLst/>
          </a:prstGeom>
          <a:noFill/>
        </p:spPr>
        <p:txBody>
          <a:bodyPr wrap="square" rtlCol="0">
            <a:spAutoFit/>
          </a:bodyPr>
          <a:lstStyle/>
          <a:p>
            <a:pPr algn="l"/>
            <a:r>
              <a:rPr lang="en-GB" sz="3600" b="1" kern="1200" noProof="0" dirty="0" smtClean="0">
                <a:solidFill>
                  <a:srgbClr val="0066B0"/>
                </a:solidFill>
                <a:latin typeface="Segoe UI" pitchFamily="34" charset="0"/>
                <a:ea typeface="Verdana" panose="020B0604030504040204" pitchFamily="34" charset="0"/>
                <a:cs typeface="Segoe UI" pitchFamily="34" charset="0"/>
              </a:rPr>
              <a:t>Thank you</a:t>
            </a:r>
            <a:r>
              <a:rPr lang="en-GB" sz="3600" b="1" kern="1200" baseline="0" noProof="0" dirty="0" smtClean="0">
                <a:solidFill>
                  <a:srgbClr val="0066B0"/>
                </a:solidFill>
                <a:latin typeface="Segoe UI" pitchFamily="34" charset="0"/>
                <a:ea typeface="Verdana" panose="020B0604030504040204" pitchFamily="34" charset="0"/>
                <a:cs typeface="Segoe UI" pitchFamily="34" charset="0"/>
              </a:rPr>
              <a:t> for your attention.</a:t>
            </a:r>
          </a:p>
          <a:p>
            <a:pPr algn="ctr"/>
            <a:endParaRPr lang="en-GB" sz="3600" b="1" kern="1200" noProof="0" dirty="0" smtClean="0">
              <a:solidFill>
                <a:srgbClr val="0066B0"/>
              </a:solidFill>
              <a:latin typeface="Segoe UI" pitchFamily="34" charset="0"/>
              <a:ea typeface="Verdana" panose="020B0604030504040204" pitchFamily="34" charset="0"/>
              <a:cs typeface="Segoe UI" pitchFamily="34" charset="0"/>
            </a:endParaRPr>
          </a:p>
          <a:p>
            <a:pPr algn="ctr"/>
            <a:endParaRPr lang="en-GB" sz="2400" b="1" i="1" kern="1200" noProof="0" dirty="0" smtClean="0">
              <a:solidFill>
                <a:srgbClr val="0066B0"/>
              </a:solidFill>
              <a:latin typeface="Segoe UI" pitchFamily="34" charset="0"/>
              <a:ea typeface="Verdana" panose="020B0604030504040204" pitchFamily="34" charset="0"/>
              <a:cs typeface="Segoe UI" pitchFamily="34" charset="0"/>
            </a:endParaRPr>
          </a:p>
          <a:p>
            <a:pPr algn="l"/>
            <a:r>
              <a:rPr lang="en-GB" sz="2800" b="1" i="1" kern="1200" noProof="0" dirty="0" smtClean="0">
                <a:solidFill>
                  <a:srgbClr val="0066B0"/>
                </a:solidFill>
                <a:latin typeface="Segoe UI" pitchFamily="34" charset="0"/>
                <a:ea typeface="Verdana" panose="020B0604030504040204" pitchFamily="34" charset="0"/>
                <a:cs typeface="Segoe UI" pitchFamily="34" charset="0"/>
              </a:rPr>
              <a:t>Questions?</a:t>
            </a:r>
          </a:p>
        </p:txBody>
      </p:sp>
      <p:pic>
        <p:nvPicPr>
          <p:cNvPr id="7" name="Afbeelding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44408" y="6381328"/>
            <a:ext cx="657870" cy="442623"/>
          </a:xfrm>
          <a:prstGeom prst="rect">
            <a:avLst/>
          </a:prstGeom>
        </p:spPr>
      </p:pic>
      <p:sp>
        <p:nvSpPr>
          <p:cNvPr id="10" name="Tekstvak 10"/>
          <p:cNvSpPr txBox="1"/>
          <p:nvPr/>
        </p:nvSpPr>
        <p:spPr>
          <a:xfrm>
            <a:off x="479394" y="6402584"/>
            <a:ext cx="7557409" cy="400110"/>
          </a:xfrm>
          <a:prstGeom prst="rect">
            <a:avLst/>
          </a:prstGeom>
          <a:noFill/>
        </p:spPr>
        <p:txBody>
          <a:bodyPr wrap="square" rtlCol="0">
            <a:spAutoFit/>
          </a:bodyPr>
          <a:lstStyle/>
          <a:p>
            <a:pPr algn="r"/>
            <a:r>
              <a:rPr lang="en-GB" sz="1000" dirty="0" smtClean="0">
                <a:latin typeface="Segoe UI" panose="020B0502040204020203" pitchFamily="34" charset="0"/>
                <a:cs typeface="Segoe UI" panose="020B0502040204020203" pitchFamily="34" charset="0"/>
              </a:rPr>
              <a:t>This work by Parties of the EGI-Engage Consortium</a:t>
            </a:r>
            <a:r>
              <a:rPr lang="en-GB" sz="1000" baseline="0" dirty="0" smtClean="0">
                <a:latin typeface="Segoe UI" panose="020B0502040204020203" pitchFamily="34" charset="0"/>
                <a:cs typeface="Segoe UI" panose="020B0502040204020203" pitchFamily="34" charset="0"/>
              </a:rPr>
              <a:t> </a:t>
            </a:r>
            <a:r>
              <a:rPr lang="en-GB" sz="1000" dirty="0" smtClean="0">
                <a:latin typeface="Segoe UI" panose="020B0502040204020203" pitchFamily="34" charset="0"/>
                <a:cs typeface="Segoe UI" panose="020B0502040204020203" pitchFamily="34" charset="0"/>
              </a:rPr>
              <a:t>is licensed under a </a:t>
            </a:r>
          </a:p>
          <a:p>
            <a:pPr algn="r"/>
            <a:r>
              <a:rPr lang="en-GB" sz="1000" dirty="0" smtClean="0">
                <a:latin typeface="Segoe UI" panose="020B0502040204020203" pitchFamily="34" charset="0"/>
                <a:cs typeface="Segoe UI" panose="020B0502040204020203" pitchFamily="34" charset="0"/>
                <a:hlinkClick r:id="rId6"/>
              </a:rPr>
              <a:t>Creative Commons Attribution 4.0 International License</a:t>
            </a:r>
            <a:r>
              <a:rPr lang="en-GB" sz="1000" dirty="0" smtClean="0">
                <a:latin typeface="Segoe UI" panose="020B0502040204020203" pitchFamily="34" charset="0"/>
                <a:cs typeface="Segoe UI" panose="020B0502040204020203" pitchFamily="34" charset="0"/>
              </a:rPr>
              <a:t>. </a:t>
            </a:r>
            <a:endParaRPr lang="nl-NL" sz="1000" b="0" dirty="0">
              <a:latin typeface="Segoe UI" pitchFamily="34" charset="0"/>
              <a:cs typeface="Segoe UI" pitchFamily="34" charset="0"/>
            </a:endParaRPr>
          </a:p>
        </p:txBody>
      </p:sp>
    </p:spTree>
    <p:extLst>
      <p:ext uri="{BB962C8B-B14F-4D97-AF65-F5344CB8AC3E}">
        <p14:creationId xmlns:p14="http://schemas.microsoft.com/office/powerpoint/2010/main" val="3815638460"/>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sldNum="0" hdr="0" dt="0"/>
  <p:txStyles>
    <p:titleStyle>
      <a:lvl1pPr algn="ctr" defTabSz="914400" rtl="0" eaLnBrk="1" latinLnBrk="0" hangingPunct="1">
        <a:spcBef>
          <a:spcPct val="0"/>
        </a:spcBef>
        <a:buNone/>
        <a:defRPr sz="4400" b="1" kern="1200">
          <a:solidFill>
            <a:srgbClr val="0066B0"/>
          </a:solidFill>
          <a:latin typeface="Segoe UI" pitchFamily="34" charset="0"/>
          <a:ea typeface="Verdana" panose="020B0604030504040204" pitchFamily="34" charset="0"/>
          <a:cs typeface="Segoe UI" pitchFamily="34" charset="0"/>
        </a:defRPr>
      </a:lvl1pPr>
    </p:titleStyle>
    <p:bodyStyle>
      <a:lvl1pPr marL="0" indent="0" algn="ctr" defTabSz="914400" rtl="0" eaLnBrk="1" latinLnBrk="0" hangingPunct="1">
        <a:spcBef>
          <a:spcPct val="20000"/>
        </a:spcBef>
        <a:buFontTx/>
        <a:buNone/>
        <a:defRPr sz="2800" b="1" kern="1200" baseline="0">
          <a:solidFill>
            <a:schemeClr val="tx1">
              <a:lumMod val="75000"/>
              <a:lumOff val="25000"/>
            </a:schemeClr>
          </a:solidFill>
          <a:latin typeface="Segoe UI" pitchFamily="34" charset="0"/>
          <a:ea typeface="Verdana" panose="020B0604030504040204" pitchFamily="34" charset="0"/>
          <a:cs typeface="Segoe UI"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22860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685800" y="3929063"/>
            <a:ext cx="77724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Arial" pitchFamily="34" charset="0"/>
                <a:cs typeface="Arial" pitchFamily="34" charset="0"/>
              </a:defRPr>
            </a:lvl1pPr>
          </a:lstStyle>
          <a:p>
            <a:pPr fontAlgn="base">
              <a:spcBef>
                <a:spcPct val="0"/>
              </a:spcBef>
              <a:spcAft>
                <a:spcPct val="0"/>
              </a:spcAft>
              <a:defRPr/>
            </a:pPr>
            <a:r>
              <a:rPr lang="en-US" smtClean="0">
                <a:solidFill>
                  <a:srgbClr val="000000"/>
                </a:solidFill>
              </a:rPr>
              <a:t>‹#›</a:t>
            </a: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ea typeface="Arial" pitchFamily="34" charset="0"/>
                <a:cs typeface="Arial" pitchFamily="34" charset="0"/>
              </a:defRPr>
            </a:lvl1pPr>
          </a:lstStyle>
          <a:p>
            <a:pPr fontAlgn="base">
              <a:spcBef>
                <a:spcPct val="0"/>
              </a:spcBef>
              <a:spcAft>
                <a:spcPct val="0"/>
              </a:spcAft>
              <a:defRPr/>
            </a:pPr>
            <a:r>
              <a:rPr lang="en-US" smtClean="0">
                <a:solidFill>
                  <a:srgbClr val="000000"/>
                </a:solidFill>
              </a:rPr>
              <a:t>13 January 2016</a:t>
            </a: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ea typeface="Arial" pitchFamily="34" charset="0"/>
                <a:cs typeface="Arial" pitchFamily="34" charset="0"/>
              </a:defRPr>
            </a:lvl1pPr>
          </a:lstStyle>
          <a:p>
            <a:pPr fontAlgn="base">
              <a:spcBef>
                <a:spcPct val="0"/>
              </a:spcBef>
              <a:spcAft>
                <a:spcPct val="0"/>
              </a:spcAft>
              <a:defRPr/>
            </a:pPr>
            <a:fld id="{452F8C79-BBB9-40E9-8FB4-75849FBA18A9}" type="slidenum">
              <a:rPr lang="en-US">
                <a:solidFill>
                  <a:srgbClr val="000000"/>
                </a:solidFill>
              </a:rPr>
              <a:pPr fontAlgn="base">
                <a:spcBef>
                  <a:spcPct val="0"/>
                </a:spcBef>
                <a:spcAft>
                  <a:spcPct val="0"/>
                </a:spcAft>
                <a:defRPr/>
              </a:pPr>
              <a:t>‹#›</a:t>
            </a:fld>
            <a:endParaRPr lang="en-US" dirty="0">
              <a:solidFill>
                <a:srgbClr val="000000"/>
              </a:solidFill>
            </a:endParaRPr>
          </a:p>
        </p:txBody>
      </p:sp>
      <p:pic>
        <p:nvPicPr>
          <p:cNvPr id="1031" name="Picture 19" descr="STFC_to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iming>
    <p:tnLst>
      <p:par>
        <p:cTn id="1" dur="indefinite" restart="never" nodeType="tmRoot"/>
      </p:par>
    </p:tnLst>
  </p:timing>
  <p:hf hdr="0" dt="0"/>
  <p:txStyles>
    <p:titleStyle>
      <a:lvl1pPr algn="ctr" rtl="0" eaLnBrk="1" fontAlgn="base" hangingPunct="1">
        <a:spcBef>
          <a:spcPct val="0"/>
        </a:spcBef>
        <a:spcAft>
          <a:spcPct val="0"/>
        </a:spcAft>
        <a:defRPr sz="4400" b="1">
          <a:solidFill>
            <a:srgbClr val="3C8C93"/>
          </a:solidFill>
          <a:latin typeface="Arial" pitchFamily="34" charset="0"/>
          <a:ea typeface="+mj-ea"/>
          <a:cs typeface="Arial" pitchFamily="34" charset="0"/>
        </a:defRPr>
      </a:lvl1pPr>
      <a:lvl2pPr algn="ctr" rtl="0" eaLnBrk="1" fontAlgn="base" hangingPunct="1">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1" fontAlgn="base" hangingPunct="1">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1" fontAlgn="base" hangingPunct="1">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1" fontAlgn="base" hangingPunct="1">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ctr" rtl="0" eaLnBrk="1" fontAlgn="base" hangingPunct="1">
        <a:spcBef>
          <a:spcPct val="20000"/>
        </a:spcBef>
        <a:spcAft>
          <a:spcPct val="0"/>
        </a:spcAft>
        <a:defRPr sz="24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defRPr sz="3600">
          <a:solidFill>
            <a:schemeClr val="tx1"/>
          </a:solidFill>
          <a:latin typeface="Arial" pitchFamily="34" charset="0"/>
          <a:ea typeface="+mn-ea"/>
          <a:cs typeface="Arial" pitchFamily="34" charset="0"/>
        </a:defRPr>
      </a:lvl2pPr>
      <a:lvl3pPr marL="1143000" indent="-228600" algn="l" rtl="0" eaLnBrk="1" fontAlgn="base" hangingPunct="1">
        <a:spcBef>
          <a:spcPct val="20000"/>
        </a:spcBef>
        <a:spcAft>
          <a:spcPct val="0"/>
        </a:spcAft>
        <a:defRPr sz="36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defRPr sz="36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defRPr sz="3600">
          <a:solidFill>
            <a:schemeClr val="tx1"/>
          </a:solidFill>
          <a:latin typeface="Arial" pitchFamily="34" charset="0"/>
          <a:ea typeface="+mn-ea"/>
          <a:cs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5" name="Picture 19" descr="SCI41098_PPT_Templates_bottom_ST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3688" y="5294313"/>
            <a:ext cx="7580312" cy="156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0" name="Rectangle 2"/>
          <p:cNvSpPr>
            <a:spLocks noGrp="1" noChangeArrowheads="1"/>
          </p:cNvSpPr>
          <p:nvPr>
            <p:ph type="title"/>
          </p:nvPr>
        </p:nvSpPr>
        <p:spPr bwMode="auto">
          <a:xfrm>
            <a:off x="0" y="3333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685800" y="1557338"/>
            <a:ext cx="7772400" cy="453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p:txBody>
      </p:sp>
      <p:sp>
        <p:nvSpPr>
          <p:cNvPr id="1028" name="Rectangle 4"/>
          <p:cNvSpPr>
            <a:spLocks noGrp="1" noChangeArrowheads="1"/>
          </p:cNvSpPr>
          <p:nvPr>
            <p:ph type="dt" sz="half" idx="2"/>
          </p:nvPr>
        </p:nvSpPr>
        <p:spPr bwMode="auto">
          <a:xfrm>
            <a:off x="6588224"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US" smtClean="0">
                <a:solidFill>
                  <a:srgbClr val="000000"/>
                </a:solidFill>
              </a:rPr>
              <a:t>‹#›</a:t>
            </a: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r>
              <a:rPr lang="en-GB" smtClean="0">
                <a:solidFill>
                  <a:srgbClr val="000000"/>
                </a:solidFill>
              </a:rPr>
              <a:t>13 January 2016</a:t>
            </a:r>
            <a:endParaRPr lang="en-US" dirty="0">
              <a:solidFill>
                <a:srgbClr val="000000"/>
              </a:solidFill>
            </a:endParaRPr>
          </a:p>
        </p:txBody>
      </p:sp>
      <p:sp>
        <p:nvSpPr>
          <p:cNvPr id="1030" name="Rectangle 6"/>
          <p:cNvSpPr>
            <a:spLocks noGrp="1" noChangeArrowheads="1"/>
          </p:cNvSpPr>
          <p:nvPr>
            <p:ph type="sldNum" sz="quarter" idx="4"/>
          </p:nvPr>
        </p:nvSpPr>
        <p:spPr bwMode="auto">
          <a:xfrm>
            <a:off x="683568" y="6237312"/>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1400">
                <a:latin typeface="Lucida Grande" pitchFamily="84" charset="0"/>
                <a:ea typeface="ヒラギノ角ゴ Pro W3" pitchFamily="84" charset="-128"/>
                <a:cs typeface="+mn-cs"/>
              </a:defRPr>
            </a:lvl1pPr>
          </a:lstStyle>
          <a:p>
            <a:pPr fontAlgn="base">
              <a:spcBef>
                <a:spcPct val="0"/>
              </a:spcBef>
              <a:spcAft>
                <a:spcPct val="0"/>
              </a:spcAft>
              <a:defRPr/>
            </a:pPr>
            <a:fld id="{68454A8F-6AEE-43D1-9748-24684CAE32DB}" type="slidenum">
              <a:rPr lang="en-US" smtClean="0">
                <a:solidFill>
                  <a:srgbClr val="000000"/>
                </a:solidFill>
              </a:rPr>
              <a:pPr fontAlgn="base">
                <a:spcBef>
                  <a:spcPct val="0"/>
                </a:spcBef>
                <a:spcAft>
                  <a:spcPct val="0"/>
                </a:spcAft>
                <a:defRPr/>
              </a:pPr>
              <a:t>‹#›</a:t>
            </a:fld>
            <a:endParaRPr lang="en-US" dirty="0">
              <a:solidFill>
                <a:srgbClr val="000000"/>
              </a:solidFill>
            </a:endParaRPr>
          </a:p>
        </p:txBody>
      </p:sp>
    </p:spTree>
  </p:cSld>
  <p:clrMap bg1="lt1" tx1="dk1" bg2="lt2" tx2="dk2" accent1="accent1" accent2="accent2" accent3="accent3" accent4="accent4" accent5="accent5" accent6="accent6" hlink="hlink" folHlink="folHlink"/>
  <p:hf hdr="0" dt="0"/>
  <p:txStyles>
    <p:titleStyle>
      <a:lvl1pPr algn="ctr" rtl="0" eaLnBrk="0" fontAlgn="base" hangingPunct="0">
        <a:spcBef>
          <a:spcPct val="0"/>
        </a:spcBef>
        <a:spcAft>
          <a:spcPct val="0"/>
        </a:spcAft>
        <a:defRPr sz="4400" b="1">
          <a:solidFill>
            <a:srgbClr val="3C8C93"/>
          </a:solidFill>
          <a:latin typeface="Arial" pitchFamily="34" charset="0"/>
          <a:ea typeface="+mj-ea"/>
          <a:cs typeface="Arial" pitchFamily="34" charset="0"/>
        </a:defRPr>
      </a:lvl1pPr>
      <a:lvl2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2pPr>
      <a:lvl3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3pPr>
      <a:lvl4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4pPr>
      <a:lvl5pPr algn="ctr" rtl="0" eaLnBrk="0" fontAlgn="base" hangingPunct="0">
        <a:spcBef>
          <a:spcPct val="0"/>
        </a:spcBef>
        <a:spcAft>
          <a:spcPct val="0"/>
        </a:spcAft>
        <a:defRPr sz="4400" b="1">
          <a:solidFill>
            <a:srgbClr val="3C8C93"/>
          </a:solidFill>
          <a:latin typeface="Arial" charset="0"/>
          <a:ea typeface="ヒラギノ角ゴ Pro W3" pitchFamily="84" charset="-128"/>
          <a:cs typeface="Arial" charset="0"/>
        </a:defRPr>
      </a:lvl5pPr>
      <a:lvl6pPr marL="4572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6pPr>
      <a:lvl7pPr marL="9144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7pPr>
      <a:lvl8pPr marL="13716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8pPr>
      <a:lvl9pPr marL="1828800" algn="ctr" rtl="0" eaLnBrk="1" fontAlgn="base" hangingPunct="1">
        <a:spcBef>
          <a:spcPct val="0"/>
        </a:spcBef>
        <a:spcAft>
          <a:spcPct val="0"/>
        </a:spcAft>
        <a:defRPr sz="4400">
          <a:solidFill>
            <a:schemeClr val="tx2"/>
          </a:solidFill>
          <a:latin typeface="Lucida Grande" pitchFamily="84" charset="0"/>
          <a:ea typeface="ヒラギノ角ゴ Pro W3" pitchFamily="84" charset="-128"/>
        </a:defRPr>
      </a:lvl9pPr>
    </p:titleStyle>
    <p:bodyStyle>
      <a:lvl1pPr marL="342900" indent="-342900" algn="l" rtl="0" eaLnBrk="0" fontAlgn="base" hangingPunct="0">
        <a:spcBef>
          <a:spcPct val="20000"/>
        </a:spcBef>
        <a:spcAft>
          <a:spcPct val="0"/>
        </a:spcAft>
        <a:buChar char="•"/>
        <a:defRPr sz="24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har char="–"/>
        <a:defRPr sz="2200">
          <a:solidFill>
            <a:srgbClr val="3C8C93"/>
          </a:solidFill>
          <a:latin typeface="Arial" pitchFamily="34" charset="0"/>
          <a:ea typeface="+mn-ea"/>
          <a:cs typeface="Arial"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ea typeface="+mn-ea"/>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ea typeface="+mn-ea"/>
          <a:cs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wiki.egi.eu/wiki/SPG:Drafts:Data_Privacy_EGI_CheckIn"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iki.egi.eu/wiki/SPG:Drafts:Data_Privacy_EGI_CheckIn" TargetMode="External"/><Relationship Id="rId2" Type="http://schemas.openxmlformats.org/officeDocument/2006/relationships/hyperlink" Target="https://wiki.egi.eu/wiki/SPG:Drafts:Security_Policy" TargetMode="External"/><Relationship Id="rId1" Type="http://schemas.openxmlformats.org/officeDocument/2006/relationships/slideLayout" Target="../slideLayouts/slideLayout3.xml"/><Relationship Id="rId4" Type="http://schemas.openxmlformats.org/officeDocument/2006/relationships/hyperlink" Target="https://documents.egi.eu/secure/ShowDocument?docid=385&amp;version=1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documents.egi.eu/document/2732"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https://documents.egi.eu/document/2930"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27411" y="3643200"/>
            <a:ext cx="5689178" cy="793912"/>
          </a:xfrm>
        </p:spPr>
        <p:txBody>
          <a:bodyPr>
            <a:normAutofit/>
          </a:bodyPr>
          <a:lstStyle/>
          <a:p>
            <a:r>
              <a:rPr lang="en-GB" dirty="0" smtClean="0"/>
              <a:t>EGI OMB</a:t>
            </a:r>
            <a:br>
              <a:rPr lang="en-GB" dirty="0" smtClean="0"/>
            </a:br>
            <a:r>
              <a:rPr lang="en-GB" dirty="0" smtClean="0"/>
              <a:t>24 November 2016</a:t>
            </a:r>
            <a:endParaRPr lang="en-GB" dirty="0"/>
          </a:p>
        </p:txBody>
      </p:sp>
      <p:sp>
        <p:nvSpPr>
          <p:cNvPr id="3" name="Title 2"/>
          <p:cNvSpPr>
            <a:spLocks noGrp="1"/>
          </p:cNvSpPr>
          <p:nvPr>
            <p:ph type="ctrTitle"/>
          </p:nvPr>
        </p:nvSpPr>
        <p:spPr/>
        <p:txBody>
          <a:bodyPr/>
          <a:lstStyle/>
          <a:p>
            <a:r>
              <a:rPr lang="en-GB" dirty="0" smtClean="0"/>
              <a:t>Update - Security Policies</a:t>
            </a:r>
            <a:endParaRPr lang="en-GB" dirty="0"/>
          </a:p>
        </p:txBody>
      </p:sp>
      <p:sp>
        <p:nvSpPr>
          <p:cNvPr id="4" name="Subtitle 3"/>
          <p:cNvSpPr>
            <a:spLocks noGrp="1"/>
          </p:cNvSpPr>
          <p:nvPr>
            <p:ph type="subTitle" idx="1"/>
          </p:nvPr>
        </p:nvSpPr>
        <p:spPr/>
        <p:txBody>
          <a:bodyPr/>
          <a:lstStyle/>
          <a:p>
            <a:r>
              <a:rPr lang="en-GB" dirty="0" smtClean="0"/>
              <a:t>David </a:t>
            </a:r>
            <a:r>
              <a:rPr lang="en-GB" dirty="0" err="1" smtClean="0"/>
              <a:t>Groep</a:t>
            </a:r>
            <a:r>
              <a:rPr lang="en-GB" dirty="0" smtClean="0"/>
              <a:t> (Nikhef)</a:t>
            </a:r>
            <a:endParaRPr lang="en-GB" dirty="0"/>
          </a:p>
        </p:txBody>
      </p:sp>
    </p:spTree>
    <p:extLst>
      <p:ext uri="{BB962C8B-B14F-4D97-AF65-F5344CB8AC3E}">
        <p14:creationId xmlns:p14="http://schemas.microsoft.com/office/powerpoint/2010/main" val="30878046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EGI </a:t>
            </a:r>
            <a:r>
              <a:rPr lang="en-US" dirty="0" err="1" smtClean="0"/>
              <a:t>CheckIn</a:t>
            </a:r>
            <a:r>
              <a:rPr lang="en-US" dirty="0" smtClean="0"/>
              <a:t> in a just a front!</a:t>
            </a:r>
            <a:endParaRPr lang="en-US" dirty="0"/>
          </a:p>
        </p:txBody>
      </p:sp>
      <p:sp>
        <p:nvSpPr>
          <p:cNvPr id="3" name="Content Placeholder 2"/>
          <p:cNvSpPr>
            <a:spLocks noGrp="1"/>
          </p:cNvSpPr>
          <p:nvPr>
            <p:ph sz="half" idx="2"/>
          </p:nvPr>
        </p:nvSpPr>
        <p:spPr/>
        <p:txBody>
          <a:bodyPr/>
          <a:lstStyle/>
          <a:p>
            <a:r>
              <a:rPr lang="en-US" sz="2400" dirty="0" smtClean="0"/>
              <a:t>EGI </a:t>
            </a:r>
            <a:r>
              <a:rPr lang="en-US" sz="2400" dirty="0" err="1" smtClean="0"/>
              <a:t>CheckIn</a:t>
            </a:r>
            <a:r>
              <a:rPr lang="en-US" sz="2400" dirty="0" smtClean="0"/>
              <a:t> itself conveyed attributes to others</a:t>
            </a:r>
            <a:br>
              <a:rPr lang="en-US" sz="2400" dirty="0" smtClean="0"/>
            </a:br>
            <a:r>
              <a:rPr lang="en-US" sz="2400" i="1" dirty="0" smtClean="0"/>
              <a:t>that the entire purpose of it </a:t>
            </a:r>
            <a:r>
              <a:rPr lang="en-US" sz="2400" dirty="0" smtClean="0">
                <a:sym typeface="Wingdings" panose="05000000000000000000" pitchFamily="2" charset="2"/>
              </a:rPr>
              <a:t></a:t>
            </a:r>
          </a:p>
          <a:p>
            <a:r>
              <a:rPr lang="en-US" sz="2400" dirty="0" smtClean="0">
                <a:sym typeface="Wingdings" panose="05000000000000000000" pitchFamily="2" charset="2"/>
              </a:rPr>
              <a:t>All services that connect to </a:t>
            </a:r>
            <a:r>
              <a:rPr lang="en-US" sz="2400" dirty="0" err="1" smtClean="0">
                <a:sym typeface="Wingdings" panose="05000000000000000000" pitchFamily="2" charset="2"/>
              </a:rPr>
              <a:t>CheckIn</a:t>
            </a:r>
            <a:r>
              <a:rPr lang="en-US" sz="2400" dirty="0" smtClean="0">
                <a:sym typeface="Wingdings" panose="05000000000000000000" pitchFamily="2" charset="2"/>
              </a:rPr>
              <a:t>, </a:t>
            </a:r>
            <a:br>
              <a:rPr lang="en-US" sz="2400" dirty="0" smtClean="0">
                <a:sym typeface="Wingdings" panose="05000000000000000000" pitchFamily="2" charset="2"/>
              </a:rPr>
            </a:br>
            <a:r>
              <a:rPr lang="en-US" sz="2400" b="1" dirty="0" smtClean="0">
                <a:sym typeface="Wingdings" panose="05000000000000000000" pitchFamily="2" charset="2"/>
              </a:rPr>
              <a:t>must be part of the same policy framework</a:t>
            </a:r>
            <a:endParaRPr lang="en-US" sz="2400" dirty="0">
              <a:sym typeface="Wingdings" panose="05000000000000000000" pitchFamily="2" charset="2"/>
            </a:endParaRPr>
          </a:p>
          <a:p>
            <a:endParaRPr lang="en-US" sz="2400" dirty="0">
              <a:sym typeface="Wingdings" panose="05000000000000000000" pitchFamily="2" charset="2"/>
            </a:endParaRPr>
          </a:p>
          <a:p>
            <a:r>
              <a:rPr lang="en-US" sz="2400" dirty="0" smtClean="0">
                <a:sym typeface="Wingdings" panose="05000000000000000000" pitchFamily="2" charset="2"/>
              </a:rPr>
              <a:t>Data protection model for sharing is inspired by the GDPR “Binding Corporate Rules” (BCR) model, that leverages our comprehensive policy set</a:t>
            </a:r>
          </a:p>
          <a:p>
            <a:r>
              <a:rPr lang="en-US" sz="2400" dirty="0" smtClean="0">
                <a:sym typeface="Wingdings" panose="05000000000000000000" pitchFamily="2" charset="2"/>
              </a:rPr>
              <a:t>Only entities that comply with all the policies, and where we have viable enforcement mechanisms, may have access to the data </a:t>
            </a:r>
            <a:endParaRPr lang="en-US" sz="2400" dirty="0" smtClean="0"/>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7151425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10.4 Policy </a:t>
            </a:r>
          </a:p>
        </p:txBody>
      </p:sp>
      <p:sp>
        <p:nvSpPr>
          <p:cNvPr id="3" name="Content Placeholder 2"/>
          <p:cNvSpPr>
            <a:spLocks noGrp="1"/>
          </p:cNvSpPr>
          <p:nvPr>
            <p:ph sz="half" idx="2"/>
          </p:nvPr>
        </p:nvSpPr>
        <p:spPr/>
        <p:txBody>
          <a:bodyPr/>
          <a:lstStyle/>
          <a:p>
            <a:pPr marL="0" indent="0">
              <a:buNone/>
            </a:pPr>
            <a:r>
              <a:rPr lang="en-US" dirty="0"/>
              <a:t>By their activity in the Infrastructure, Participants: </a:t>
            </a:r>
            <a:endParaRPr lang="en-US" dirty="0" smtClean="0"/>
          </a:p>
          <a:p>
            <a:r>
              <a:rPr lang="en-US" dirty="0" smtClean="0"/>
              <a:t>Declare </a:t>
            </a:r>
            <a:r>
              <a:rPr lang="en-US" dirty="0"/>
              <a:t>that they have read, understood and will abide by the Principles of Personal Data Processing as set out below. </a:t>
            </a:r>
          </a:p>
          <a:p>
            <a:r>
              <a:rPr lang="en-US" dirty="0" smtClean="0"/>
              <a:t>Declare </a:t>
            </a:r>
            <a:r>
              <a:rPr lang="en-US" dirty="0"/>
              <a:t>their acknowledgment that failure to abide by these Principles may result in exclusion from the Infrastructure, and that if such failure is thought to be the result of an unlawful act or results in unlawful information disclosure, they may be reported to the relevant legal authorities. </a:t>
            </a:r>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1753132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first step: getting this to work … ASAP!</a:t>
            </a:r>
            <a:endParaRPr lang="en-US" dirty="0"/>
          </a:p>
        </p:txBody>
      </p:sp>
      <p:sp>
        <p:nvSpPr>
          <p:cNvPr id="3" name="Content Placeholder 2"/>
          <p:cNvSpPr>
            <a:spLocks noGrp="1"/>
          </p:cNvSpPr>
          <p:nvPr>
            <p:ph sz="half" idx="2"/>
          </p:nvPr>
        </p:nvSpPr>
        <p:spPr/>
        <p:txBody>
          <a:bodyPr/>
          <a:lstStyle/>
          <a:p>
            <a:pPr marL="0" indent="0">
              <a:buNone/>
            </a:pPr>
            <a:r>
              <a:rPr lang="en-US" dirty="0" smtClean="0"/>
              <a:t>The draft data privacy policy for </a:t>
            </a:r>
            <a:r>
              <a:rPr lang="en-US" dirty="0"/>
              <a:t>EGI </a:t>
            </a:r>
            <a:r>
              <a:rPr lang="en-US" dirty="0" err="1"/>
              <a:t>CheckIn</a:t>
            </a:r>
            <a:r>
              <a:rPr lang="en-US" dirty="0"/>
              <a:t/>
            </a:r>
            <a:br>
              <a:rPr lang="en-US" dirty="0"/>
            </a:br>
            <a:r>
              <a:rPr lang="en-US" sz="2400" dirty="0">
                <a:hlinkClick r:id="rId2"/>
              </a:rPr>
              <a:t>https://</a:t>
            </a:r>
            <a:r>
              <a:rPr lang="en-US" sz="2400" dirty="0" smtClean="0">
                <a:hlinkClick r:id="rId2"/>
              </a:rPr>
              <a:t>wiki.egi.eu/wiki/SPG:Drafts:Data_Privacy_EGI_CheckIn</a:t>
            </a:r>
            <a:endParaRPr lang="en-US" dirty="0" smtClean="0"/>
          </a:p>
          <a:p>
            <a:endParaRPr lang="en-US" dirty="0" smtClean="0"/>
          </a:p>
          <a:p>
            <a:r>
              <a:rPr lang="en-US" dirty="0" smtClean="0"/>
              <a:t>Addresses all basic 8 questions</a:t>
            </a:r>
          </a:p>
          <a:p>
            <a:r>
              <a:rPr lang="en-US" dirty="0" smtClean="0"/>
              <a:t>Has the service-specific</a:t>
            </a:r>
            <a:br>
              <a:rPr lang="en-US" dirty="0" smtClean="0"/>
            </a:br>
            <a:r>
              <a:rPr lang="en-US" dirty="0" smtClean="0"/>
              <a:t>“EGI </a:t>
            </a:r>
            <a:r>
              <a:rPr lang="en-US" dirty="0"/>
              <a:t>Policy on the Processing of Personal </a:t>
            </a:r>
            <a:r>
              <a:rPr lang="en-US" dirty="0" smtClean="0"/>
              <a:t>Data”</a:t>
            </a:r>
          </a:p>
          <a:p>
            <a:endParaRPr lang="en-US" dirty="0"/>
          </a:p>
          <a:p>
            <a:r>
              <a:rPr lang="en-US" dirty="0" smtClean="0"/>
              <a:t>Is really needed, real soon, like, “yesterday”</a:t>
            </a:r>
          </a:p>
          <a:p>
            <a:r>
              <a:rPr lang="en-US" dirty="0" smtClean="0"/>
              <a:t>Can be evolved by updating EGI </a:t>
            </a:r>
            <a:r>
              <a:rPr lang="en-US" dirty="0" err="1" smtClean="0"/>
              <a:t>CheckIn</a:t>
            </a:r>
            <a:r>
              <a:rPr lang="en-US" dirty="0" smtClean="0"/>
              <a:t> website</a:t>
            </a:r>
            <a:br>
              <a:rPr lang="en-US" dirty="0" smtClean="0"/>
            </a:br>
            <a:r>
              <a:rPr lang="en-US" i="1" dirty="0" smtClean="0"/>
              <a:t>unless we make user-impacting changes</a:t>
            </a:r>
            <a:endParaRPr lang="en-US" i="1" dirty="0"/>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15108749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work items</a:t>
            </a:r>
            <a:endParaRPr lang="en-GB" dirty="0"/>
          </a:p>
        </p:txBody>
      </p:sp>
      <p:sp>
        <p:nvSpPr>
          <p:cNvPr id="3" name="Content Placeholder 2"/>
          <p:cNvSpPr>
            <a:spLocks noGrp="1"/>
          </p:cNvSpPr>
          <p:nvPr>
            <p:ph sz="half" idx="2"/>
          </p:nvPr>
        </p:nvSpPr>
        <p:spPr/>
        <p:txBody>
          <a:bodyPr/>
          <a:lstStyle/>
          <a:p>
            <a:pPr marL="0" indent="0">
              <a:buNone/>
            </a:pPr>
            <a:endParaRPr lang="en-GB" sz="2000" dirty="0" smtClean="0"/>
          </a:p>
          <a:p>
            <a:pPr marL="0" indent="0">
              <a:buNone/>
            </a:pPr>
            <a:r>
              <a:rPr lang="en-GB" sz="1800" b="1" dirty="0" smtClean="0"/>
              <a:t>User-community related security policies</a:t>
            </a:r>
          </a:p>
          <a:p>
            <a:r>
              <a:rPr lang="en-GB" sz="2000" dirty="0" smtClean="0"/>
              <a:t>Today there are three policies for “VOs”: registration, membership management, and the AUP – which is too many, are to vague, and inadvertently suggests some technology. But they are tech-agnostic!</a:t>
            </a:r>
          </a:p>
          <a:p>
            <a:r>
              <a:rPr lang="en-GB" sz="2000" dirty="0" smtClean="0"/>
              <a:t>Policy documents govern </a:t>
            </a:r>
            <a:r>
              <a:rPr lang="en-GB" sz="2000" i="1" dirty="0" smtClean="0"/>
              <a:t>relationships</a:t>
            </a:r>
            <a:r>
              <a:rPr lang="en-GB" sz="2000" dirty="0" smtClean="0"/>
              <a:t>, and communities relate</a:t>
            </a:r>
          </a:p>
          <a:p>
            <a:pPr lvl="1"/>
            <a:r>
              <a:rPr lang="en-GB" sz="1600" b="1" dirty="0" smtClean="0"/>
              <a:t>with their constituent users</a:t>
            </a:r>
            <a:r>
              <a:rPr lang="en-GB" sz="1600" dirty="0" smtClean="0"/>
              <a:t>, for which we can provide a reference templates</a:t>
            </a:r>
            <a:br>
              <a:rPr lang="en-GB" sz="1600" dirty="0" smtClean="0"/>
            </a:br>
            <a:r>
              <a:rPr lang="en-GB" sz="1600" dirty="0" smtClean="0"/>
              <a:t>(it says “should abide” in the top-level policy, i.e. uses a “comply or explain” model) </a:t>
            </a:r>
          </a:p>
          <a:p>
            <a:pPr lvl="1"/>
            <a:r>
              <a:rPr lang="en-GB" sz="1600" b="1" dirty="0" smtClean="0"/>
              <a:t>with the infrastructure</a:t>
            </a:r>
            <a:r>
              <a:rPr lang="en-GB" sz="1600" dirty="0" smtClean="0"/>
              <a:t>, for which we are authoritative (“must abide”)</a:t>
            </a:r>
          </a:p>
          <a:p>
            <a:r>
              <a:rPr lang="en-GB" sz="2000" i="1" dirty="0" smtClean="0"/>
              <a:t>SPG will propose revised community policies before the end of ENGAGE</a:t>
            </a:r>
          </a:p>
          <a:p>
            <a:pPr marL="0" indent="0">
              <a:buNone/>
            </a:pPr>
            <a:endParaRPr lang="en-GB" sz="1800" dirty="0" smtClean="0"/>
          </a:p>
          <a:p>
            <a:pPr marL="0" indent="0">
              <a:buNone/>
            </a:pPr>
            <a:r>
              <a:rPr lang="en-GB" sz="1800" dirty="0" smtClean="0"/>
              <a:t>Continue collaboration with other Infrastructures via </a:t>
            </a:r>
            <a:r>
              <a:rPr lang="en-GB" sz="1800" b="1" dirty="0" smtClean="0"/>
              <a:t>WISE and SCIV2-WG</a:t>
            </a:r>
          </a:p>
          <a:p>
            <a:r>
              <a:rPr lang="en-GB" sz="2000" dirty="0" smtClean="0"/>
              <a:t>Policy and trust issues</a:t>
            </a:r>
          </a:p>
          <a:p>
            <a:r>
              <a:rPr lang="en-GB" sz="2000" dirty="0" smtClean="0"/>
              <a:t>To identify potential further gaps and inconsistencies</a:t>
            </a:r>
            <a:endParaRPr lang="en-GB" sz="2000" dirty="0"/>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1891915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Requests to the OMB</a:t>
            </a:r>
            <a:endParaRPr lang="en-US" dirty="0"/>
          </a:p>
        </p:txBody>
      </p:sp>
      <p:sp>
        <p:nvSpPr>
          <p:cNvPr id="3" name="Content Placeholder 2"/>
          <p:cNvSpPr>
            <a:spLocks noGrp="1"/>
          </p:cNvSpPr>
          <p:nvPr>
            <p:ph sz="half" idx="2"/>
          </p:nvPr>
        </p:nvSpPr>
        <p:spPr>
          <a:xfrm>
            <a:off x="467544" y="1341438"/>
            <a:ext cx="8676456" cy="4784400"/>
          </a:xfrm>
        </p:spPr>
        <p:txBody>
          <a:bodyPr/>
          <a:lstStyle/>
          <a:p>
            <a:r>
              <a:rPr lang="en-US" dirty="0" smtClean="0"/>
              <a:t>To </a:t>
            </a:r>
            <a:r>
              <a:rPr lang="en-US" i="1" dirty="0" smtClean="0"/>
              <a:t>endorse</a:t>
            </a:r>
            <a:r>
              <a:rPr lang="en-US" dirty="0" smtClean="0"/>
              <a:t> the new top-level </a:t>
            </a:r>
            <a:r>
              <a:rPr lang="en-US" dirty="0"/>
              <a:t>security policy</a:t>
            </a:r>
            <a:br>
              <a:rPr lang="en-US" dirty="0"/>
            </a:br>
            <a:r>
              <a:rPr lang="en-US" dirty="0">
                <a:hlinkClick r:id="rId2"/>
              </a:rPr>
              <a:t>https://</a:t>
            </a:r>
            <a:r>
              <a:rPr lang="en-US" dirty="0" smtClean="0">
                <a:hlinkClick r:id="rId2"/>
              </a:rPr>
              <a:t>wiki.egi.eu/wiki/SPG:Drafts:Security_Policy</a:t>
            </a:r>
            <a:endParaRPr lang="en-US" dirty="0" smtClean="0"/>
          </a:p>
          <a:p>
            <a:endParaRPr lang="en-US" dirty="0" smtClean="0"/>
          </a:p>
          <a:p>
            <a:r>
              <a:rPr lang="en-US" dirty="0" smtClean="0"/>
              <a:t>To </a:t>
            </a:r>
            <a:r>
              <a:rPr lang="en-US" i="1" dirty="0" smtClean="0"/>
              <a:t>endorse </a:t>
            </a:r>
            <a:r>
              <a:rPr lang="en-US" dirty="0" smtClean="0"/>
              <a:t>the first version of the AAI </a:t>
            </a:r>
            <a:r>
              <a:rPr lang="en-US" dirty="0" err="1" smtClean="0"/>
              <a:t>CheckIn</a:t>
            </a:r>
            <a:r>
              <a:rPr lang="en-US" dirty="0" smtClean="0"/>
              <a:t> </a:t>
            </a:r>
            <a:br>
              <a:rPr lang="en-US" dirty="0" smtClean="0"/>
            </a:br>
            <a:r>
              <a:rPr lang="en-US" dirty="0" smtClean="0"/>
              <a:t>Data Privacy Policy – so that it can be used as of now for informing the users on the processing</a:t>
            </a:r>
            <a:r>
              <a:rPr lang="en-US" dirty="0"/>
              <a:t/>
            </a:r>
            <a:br>
              <a:rPr lang="en-US" dirty="0"/>
            </a:br>
            <a:r>
              <a:rPr lang="en-US" sz="2400" dirty="0">
                <a:hlinkClick r:id="rId3"/>
              </a:rPr>
              <a:t>https://</a:t>
            </a:r>
            <a:r>
              <a:rPr lang="en-US" sz="2400" dirty="0" smtClean="0">
                <a:hlinkClick r:id="rId3"/>
              </a:rPr>
              <a:t>wiki.egi.eu/wiki/SPG:Drafts:Data_Privacy_EGI_CheckIn</a:t>
            </a:r>
            <a:endParaRPr lang="en-US" dirty="0" smtClean="0"/>
          </a:p>
          <a:p>
            <a:endParaRPr lang="en-US" dirty="0"/>
          </a:p>
          <a:p>
            <a:r>
              <a:rPr lang="en-US" dirty="0" smtClean="0"/>
              <a:t>To (</a:t>
            </a:r>
            <a:r>
              <a:rPr lang="en-US" i="1" dirty="0" smtClean="0"/>
              <a:t>re-</a:t>
            </a:r>
            <a:r>
              <a:rPr lang="en-US" dirty="0" smtClean="0"/>
              <a:t>)</a:t>
            </a:r>
            <a:r>
              <a:rPr lang="en-US" i="1" dirty="0" smtClean="0"/>
              <a:t>confirm</a:t>
            </a:r>
            <a:r>
              <a:rPr lang="en-US" dirty="0" smtClean="0"/>
              <a:t> the CSIRT </a:t>
            </a:r>
            <a:r>
              <a:rPr lang="en-US" dirty="0" err="1" smtClean="0"/>
              <a:t>ToR</a:t>
            </a:r>
            <a:r>
              <a:rPr lang="en-US" dirty="0"/>
              <a:t/>
            </a:r>
            <a:br>
              <a:rPr lang="en-US" dirty="0"/>
            </a:br>
            <a:r>
              <a:rPr lang="en-US" sz="1900" dirty="0">
                <a:hlinkClick r:id="rId4"/>
              </a:rPr>
              <a:t>https://</a:t>
            </a:r>
            <a:r>
              <a:rPr lang="en-US" sz="1900" dirty="0" smtClean="0">
                <a:hlinkClick r:id="rId4"/>
              </a:rPr>
              <a:t>documents.egi.eu/secure/ShowDocument?docid=385&amp;version=11</a:t>
            </a:r>
            <a:endParaRPr lang="en-US" sz="1900" dirty="0"/>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1206690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1550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Refreshing the security policy suite</a:t>
            </a:r>
            <a:endParaRPr lang="en-GB" dirty="0"/>
          </a:p>
        </p:txBody>
      </p:sp>
      <p:sp>
        <p:nvSpPr>
          <p:cNvPr id="3" name="Content Placeholder 2"/>
          <p:cNvSpPr>
            <a:spLocks noGrp="1"/>
          </p:cNvSpPr>
          <p:nvPr>
            <p:ph sz="half" idx="2"/>
          </p:nvPr>
        </p:nvSpPr>
        <p:spPr>
          <a:xfrm>
            <a:off x="539552" y="1340768"/>
            <a:ext cx="8424936" cy="4784400"/>
          </a:xfrm>
        </p:spPr>
        <p:txBody>
          <a:bodyPr/>
          <a:lstStyle/>
          <a:p>
            <a:pPr marL="0" indent="0">
              <a:buNone/>
            </a:pPr>
            <a:r>
              <a:rPr lang="en-GB" sz="2400" dirty="0"/>
              <a:t>F</a:t>
            </a:r>
            <a:r>
              <a:rPr lang="en-GB" sz="2400" dirty="0" smtClean="0"/>
              <a:t>inalised earlier this year</a:t>
            </a:r>
          </a:p>
          <a:p>
            <a:r>
              <a:rPr lang="en-GB" sz="2400" dirty="0" smtClean="0">
                <a:solidFill>
                  <a:srgbClr val="FF0000"/>
                </a:solidFill>
              </a:rPr>
              <a:t>Formal </a:t>
            </a:r>
            <a:r>
              <a:rPr lang="en-GB" sz="2400" dirty="0">
                <a:solidFill>
                  <a:srgbClr val="FF0000"/>
                </a:solidFill>
              </a:rPr>
              <a:t>adoption – Oct </a:t>
            </a:r>
            <a:r>
              <a:rPr lang="en-GB" sz="2400" dirty="0" smtClean="0">
                <a:solidFill>
                  <a:srgbClr val="FF0000"/>
                </a:solidFill>
              </a:rPr>
              <a:t>2016:</a:t>
            </a:r>
            <a:r>
              <a:rPr lang="en-GB" sz="2400" dirty="0">
                <a:solidFill>
                  <a:srgbClr val="FF0000"/>
                </a:solidFill>
              </a:rPr>
              <a:t/>
            </a:r>
            <a:br>
              <a:rPr lang="en-GB" sz="2400" dirty="0">
                <a:solidFill>
                  <a:srgbClr val="FF0000"/>
                </a:solidFill>
              </a:rPr>
            </a:br>
            <a:r>
              <a:rPr lang="en-GB" sz="2400" dirty="0" smtClean="0"/>
              <a:t>LTOS AUP, LTOS </a:t>
            </a:r>
            <a:r>
              <a:rPr lang="en-GB" sz="2400" dirty="0"/>
              <a:t>Security </a:t>
            </a:r>
            <a:r>
              <a:rPr lang="en-GB" sz="2400" dirty="0" smtClean="0"/>
              <a:t>policy, VMI </a:t>
            </a:r>
            <a:r>
              <a:rPr lang="en-GB" sz="2400" dirty="0"/>
              <a:t>Endorsement and </a:t>
            </a:r>
            <a:r>
              <a:rPr lang="en-GB" sz="2400" dirty="0" smtClean="0"/>
              <a:t>operations (V4), Revised AUP (V2)</a:t>
            </a:r>
          </a:p>
          <a:p>
            <a:pPr marL="342900" lvl="1" indent="-342900">
              <a:buFont typeface="Arial" panose="020B0604020202020204" pitchFamily="34" charset="0"/>
              <a:buChar char="•"/>
            </a:pPr>
            <a:r>
              <a:rPr lang="en-GB" b="1" dirty="0" smtClean="0"/>
              <a:t>Personal </a:t>
            </a:r>
            <a:r>
              <a:rPr lang="en-GB" b="1" dirty="0"/>
              <a:t>Data Protection Policy</a:t>
            </a:r>
          </a:p>
          <a:p>
            <a:pPr marL="742950" lvl="2" indent="-342900"/>
            <a:r>
              <a:rPr lang="en-GB" dirty="0"/>
              <a:t>OMB meeting: </a:t>
            </a:r>
            <a:r>
              <a:rPr lang="en-GB" dirty="0" smtClean="0"/>
              <a:t>presented March </a:t>
            </a:r>
            <a:r>
              <a:rPr lang="en-GB" dirty="0"/>
              <a:t>2016</a:t>
            </a:r>
          </a:p>
          <a:p>
            <a:pPr marL="742950" lvl="2" indent="-342900"/>
            <a:r>
              <a:rPr lang="en-GB" dirty="0" smtClean="0"/>
              <a:t>Almost ready </a:t>
            </a:r>
            <a:r>
              <a:rPr lang="en-GB" dirty="0" smtClean="0"/>
              <a:t>– and </a:t>
            </a:r>
            <a:r>
              <a:rPr lang="en-GB" dirty="0" smtClean="0"/>
              <a:t>now used as </a:t>
            </a:r>
            <a:r>
              <a:rPr lang="en-GB" dirty="0" smtClean="0"/>
              <a:t>basis for EGI </a:t>
            </a:r>
            <a:r>
              <a:rPr lang="en-GB" dirty="0" err="1" smtClean="0"/>
              <a:t>CheckIn</a:t>
            </a:r>
            <a:r>
              <a:rPr lang="en-GB" dirty="0" smtClean="0"/>
              <a:t> </a:t>
            </a:r>
            <a:r>
              <a:rPr lang="en-GB" dirty="0" smtClean="0"/>
              <a:t>Privacy</a:t>
            </a:r>
            <a:br>
              <a:rPr lang="en-GB" dirty="0" smtClean="0"/>
            </a:br>
            <a:r>
              <a:rPr lang="en-GB" i="1" dirty="0" err="1" smtClean="0"/>
              <a:t>privacy</a:t>
            </a:r>
            <a:r>
              <a:rPr lang="en-GB" i="1" dirty="0" smtClean="0"/>
              <a:t> template appendix should evolve taking this into account</a:t>
            </a:r>
            <a:endParaRPr lang="en-GB" dirty="0"/>
          </a:p>
          <a:p>
            <a:pPr lvl="1"/>
            <a:r>
              <a:rPr lang="en-GB" sz="2000" dirty="0">
                <a:hlinkClick r:id="rId3"/>
              </a:rPr>
              <a:t>https://documents.egi.eu/document/2732</a:t>
            </a:r>
            <a:endParaRPr lang="en-GB" sz="2000" dirty="0"/>
          </a:p>
          <a:p>
            <a:r>
              <a:rPr lang="en-GB" sz="2400" b="1" dirty="0"/>
              <a:t>Acceptable Authentication Assurance</a:t>
            </a:r>
          </a:p>
          <a:p>
            <a:pPr lvl="1"/>
            <a:r>
              <a:rPr lang="en-GB" sz="2000" dirty="0"/>
              <a:t>Approved OMB: July and Sep 2016</a:t>
            </a:r>
          </a:p>
          <a:p>
            <a:pPr lvl="1"/>
            <a:r>
              <a:rPr lang="en-GB" sz="2000" dirty="0">
                <a:hlinkClick r:id="rId4"/>
              </a:rPr>
              <a:t>https://documents.egi.eu/document/2930</a:t>
            </a:r>
            <a:endParaRPr lang="en-GB" sz="2000" dirty="0"/>
          </a:p>
          <a:p>
            <a:pPr lvl="1"/>
            <a:r>
              <a:rPr lang="en-GB" sz="2000" dirty="0"/>
              <a:t>Awaiting </a:t>
            </a:r>
            <a:r>
              <a:rPr lang="en-GB" sz="2000" dirty="0" smtClean="0"/>
              <a:t>formal approval </a:t>
            </a:r>
            <a:r>
              <a:rPr lang="en-GB" sz="2000" dirty="0"/>
              <a:t>and </a:t>
            </a:r>
            <a:r>
              <a:rPr lang="en-GB" sz="2000" dirty="0" smtClean="0"/>
              <a:t>adoption</a:t>
            </a:r>
            <a:endParaRPr lang="en-GB" sz="2000" dirty="0"/>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1122930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Policy Suite</a:t>
            </a:r>
            <a:endParaRPr lang="en-US" dirty="0"/>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
        <p:nvSpPr>
          <p:cNvPr id="5" name="Rectangle 4"/>
          <p:cNvSpPr/>
          <p:nvPr/>
        </p:nvSpPr>
        <p:spPr>
          <a:xfrm>
            <a:off x="539552" y="3678532"/>
            <a:ext cx="1656184" cy="1872208"/>
          </a:xfrm>
          <a:prstGeom prst="rect">
            <a:avLst/>
          </a:prstGeom>
          <a:solidFill>
            <a:srgbClr val="C0C0C0">
              <a:alpha val="49804"/>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rot="16200000">
            <a:off x="-688487" y="4322248"/>
            <a:ext cx="1982716" cy="584775"/>
          </a:xfrm>
          <a:prstGeom prst="rect">
            <a:avLst/>
          </a:prstGeom>
          <a:noFill/>
        </p:spPr>
        <p:txBody>
          <a:bodyPr wrap="square" rtlCol="0">
            <a:spAutoFit/>
          </a:bodyPr>
          <a:lstStyle/>
          <a:p>
            <a:r>
              <a:rPr lang="en-US" sz="1600" i="1" dirty="0" smtClean="0"/>
              <a:t>to be revised before end of EGI-ENGAGE</a:t>
            </a:r>
            <a:endParaRPr lang="en-US" sz="1600" i="1" dirty="0"/>
          </a:p>
        </p:txBody>
      </p:sp>
      <p:sp>
        <p:nvSpPr>
          <p:cNvPr id="8" name="Rectangle 7"/>
          <p:cNvSpPr/>
          <p:nvPr/>
        </p:nvSpPr>
        <p:spPr>
          <a:xfrm>
            <a:off x="827584" y="1412776"/>
            <a:ext cx="1618043" cy="432048"/>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707904" y="2905694"/>
            <a:ext cx="2520280" cy="1420910"/>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020273" y="5478732"/>
            <a:ext cx="1224136" cy="432048"/>
          </a:xfrm>
          <a:prstGeom prst="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H:\Home\davidg\EGI\SPG\security-policy-suite-20161122.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498" y="695864"/>
            <a:ext cx="8399812" cy="5688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7030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Top-Level Security Policy</a:t>
            </a:r>
            <a:endParaRPr lang="en-US" dirty="0"/>
          </a:p>
        </p:txBody>
      </p:sp>
      <p:sp>
        <p:nvSpPr>
          <p:cNvPr id="3" name="Content Placeholder 2"/>
          <p:cNvSpPr>
            <a:spLocks noGrp="1"/>
          </p:cNvSpPr>
          <p:nvPr>
            <p:ph sz="half" idx="2"/>
          </p:nvPr>
        </p:nvSpPr>
        <p:spPr>
          <a:xfrm>
            <a:off x="467544" y="1341438"/>
            <a:ext cx="8568952" cy="4784400"/>
          </a:xfrm>
        </p:spPr>
        <p:txBody>
          <a:bodyPr/>
          <a:lstStyle/>
          <a:p>
            <a:pPr marL="0" indent="0">
              <a:buNone/>
            </a:pPr>
            <a:r>
              <a:rPr lang="en-US" sz="2400" dirty="0" smtClean="0"/>
              <a:t>Current version (doc #86) is ‘well matured’, dating July 2010, and wording does not immediately indicate its relevance to new infrastructure concepts (although it obvious does apply)</a:t>
            </a:r>
          </a:p>
          <a:p>
            <a:pPr marL="0" indent="0">
              <a:buNone/>
            </a:pPr>
            <a:endParaRPr lang="en-US" sz="2400" dirty="0" smtClean="0"/>
          </a:p>
          <a:p>
            <a:r>
              <a:rPr lang="en-US" sz="2400" dirty="0" smtClean="0"/>
              <a:t>Reword in </a:t>
            </a:r>
            <a:r>
              <a:rPr lang="en-US" sz="2400" b="1" dirty="0" smtClean="0"/>
              <a:t>technology-agnostic</a:t>
            </a:r>
            <a:r>
              <a:rPr lang="en-US" sz="2400" dirty="0" smtClean="0"/>
              <a:t> </a:t>
            </a:r>
            <a:r>
              <a:rPr lang="en-US" sz="2400" dirty="0" smtClean="0"/>
              <a:t>way</a:t>
            </a:r>
          </a:p>
          <a:p>
            <a:r>
              <a:rPr lang="en-US" sz="2400" b="1" dirty="0" smtClean="0"/>
              <a:t>Minimal changes</a:t>
            </a:r>
            <a:r>
              <a:rPr lang="en-US" sz="2400" dirty="0" smtClean="0"/>
              <a:t>, as the previous policy worked well</a:t>
            </a:r>
            <a:endParaRPr lang="en-US" sz="2400" dirty="0" smtClean="0"/>
          </a:p>
          <a:p>
            <a:r>
              <a:rPr lang="en-US" sz="2400" dirty="0" smtClean="0"/>
              <a:t>Keeps </a:t>
            </a:r>
            <a:r>
              <a:rPr lang="en-US" sz="2400" b="1" dirty="0" smtClean="0"/>
              <a:t>subsidiarity principle </a:t>
            </a:r>
            <a:r>
              <a:rPr lang="en-US" sz="2400" dirty="0" smtClean="0"/>
              <a:t>that characterizes our current security model</a:t>
            </a:r>
          </a:p>
          <a:p>
            <a:r>
              <a:rPr lang="en-US" sz="2400" b="1" dirty="0"/>
              <a:t>Clarify applicability </a:t>
            </a:r>
            <a:r>
              <a:rPr lang="en-US" sz="2400" dirty="0"/>
              <a:t>to each constituency ( “participants”)</a:t>
            </a:r>
          </a:p>
          <a:p>
            <a:r>
              <a:rPr lang="en-US" sz="2400" dirty="0" smtClean="0"/>
              <a:t>Points </a:t>
            </a:r>
            <a:r>
              <a:rPr lang="en-US" sz="2400" dirty="0"/>
              <a:t>to </a:t>
            </a:r>
            <a:r>
              <a:rPr lang="en-US" sz="2400" b="1" dirty="0"/>
              <a:t>common processes </a:t>
            </a:r>
            <a:r>
              <a:rPr lang="en-US" sz="2400" dirty="0"/>
              <a:t>as much as possible</a:t>
            </a:r>
          </a:p>
          <a:p>
            <a:r>
              <a:rPr lang="en-US" sz="2400" b="1" dirty="0" smtClean="0"/>
              <a:t>Use existing policies </a:t>
            </a:r>
            <a:r>
              <a:rPr lang="en-US" sz="2400" dirty="0" smtClean="0"/>
              <a:t>from our suite to </a:t>
            </a:r>
            <a:br>
              <a:rPr lang="en-US" sz="2400" dirty="0" smtClean="0"/>
            </a:br>
            <a:r>
              <a:rPr lang="en-US" sz="2400" dirty="0" smtClean="0"/>
              <a:t>assign responsibilities and give mandates</a:t>
            </a:r>
            <a:endParaRPr lang="en-US" sz="2400" dirty="0"/>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1054300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sz="half" idx="2"/>
          </p:nvPr>
        </p:nvSpPr>
        <p:spPr>
          <a:xfrm>
            <a:off x="467544" y="1268760"/>
            <a:ext cx="8424936" cy="4784400"/>
          </a:xfrm>
        </p:spPr>
        <p:txBody>
          <a:bodyPr/>
          <a:lstStyle/>
          <a:p>
            <a:pPr marL="514350" indent="-514350">
              <a:buFont typeface="+mj-lt"/>
              <a:buAutoNum type="arabicPeriod" startAt="2"/>
            </a:pPr>
            <a:r>
              <a:rPr lang="en-US" sz="2400" dirty="0" smtClean="0"/>
              <a:t>Introduction </a:t>
            </a:r>
            <a:r>
              <a:rPr lang="en-US" sz="2400" dirty="0"/>
              <a:t>and Definitions </a:t>
            </a:r>
          </a:p>
          <a:p>
            <a:pPr marL="514350" indent="-514350">
              <a:buFont typeface="+mj-lt"/>
              <a:buAutoNum type="arabicPeriod" startAt="2"/>
            </a:pPr>
            <a:r>
              <a:rPr lang="en-US" sz="2400" dirty="0" smtClean="0"/>
              <a:t>Roles </a:t>
            </a:r>
            <a:r>
              <a:rPr lang="en-US" sz="2400" dirty="0"/>
              <a:t>and </a:t>
            </a:r>
            <a:r>
              <a:rPr lang="en-US" sz="2400" dirty="0" smtClean="0"/>
              <a:t>Responsibilities</a:t>
            </a:r>
          </a:p>
          <a:p>
            <a:pPr marL="914400" lvl="1" indent="-514350">
              <a:buSzPct val="80000"/>
              <a:buFont typeface="+mj-lt"/>
              <a:buAutoNum type="arabicPeriod"/>
            </a:pPr>
            <a:r>
              <a:rPr lang="en-US" dirty="0" smtClean="0"/>
              <a:t>The Management</a:t>
            </a:r>
          </a:p>
          <a:p>
            <a:pPr marL="914400" lvl="1" indent="-514350">
              <a:buSzPct val="80000"/>
              <a:buFont typeface="+mj-lt"/>
              <a:buAutoNum type="arabicPeriod"/>
            </a:pPr>
            <a:r>
              <a:rPr lang="en-US" dirty="0" smtClean="0"/>
              <a:t>The </a:t>
            </a:r>
            <a:r>
              <a:rPr lang="en-US" dirty="0"/>
              <a:t>e-Infrastructure Security Officer and the </a:t>
            </a:r>
            <a:r>
              <a:rPr lang="en-US" dirty="0" smtClean="0"/>
              <a:t>CSIRT</a:t>
            </a:r>
          </a:p>
          <a:p>
            <a:pPr marL="914400" lvl="1" indent="-514350">
              <a:buSzPct val="80000"/>
              <a:buFont typeface="+mj-lt"/>
              <a:buAutoNum type="arabicPeriod"/>
            </a:pPr>
            <a:r>
              <a:rPr lang="en-US" dirty="0" smtClean="0"/>
              <a:t>User </a:t>
            </a:r>
            <a:r>
              <a:rPr lang="en-US" dirty="0"/>
              <a:t>Community </a:t>
            </a:r>
            <a:r>
              <a:rPr lang="en-US" dirty="0" smtClean="0"/>
              <a:t>Management</a:t>
            </a:r>
          </a:p>
          <a:p>
            <a:pPr marL="914400" lvl="1" indent="-514350">
              <a:buSzPct val="80000"/>
              <a:buFont typeface="+mj-lt"/>
              <a:buAutoNum type="arabicPeriod"/>
            </a:pPr>
            <a:r>
              <a:rPr lang="en-US" dirty="0" smtClean="0"/>
              <a:t>Users</a:t>
            </a:r>
          </a:p>
          <a:p>
            <a:pPr marL="914400" lvl="1" indent="-514350">
              <a:buSzPct val="80000"/>
              <a:buFont typeface="+mj-lt"/>
              <a:buAutoNum type="arabicPeriod"/>
            </a:pPr>
            <a:r>
              <a:rPr lang="en-US" dirty="0" smtClean="0"/>
              <a:t>Resource </a:t>
            </a:r>
            <a:r>
              <a:rPr lang="en-US" dirty="0"/>
              <a:t>Centre Management</a:t>
            </a:r>
          </a:p>
          <a:p>
            <a:pPr marL="514350" indent="-514350">
              <a:buFont typeface="+mj-lt"/>
              <a:buAutoNum type="arabicPeriod" startAt="2"/>
            </a:pPr>
            <a:r>
              <a:rPr lang="en-US" sz="2400" dirty="0" smtClean="0"/>
              <a:t>Physical Security</a:t>
            </a:r>
          </a:p>
          <a:p>
            <a:pPr marL="514350" indent="-514350">
              <a:buFont typeface="+mj-lt"/>
              <a:buAutoNum type="arabicPeriod" startAt="2"/>
            </a:pPr>
            <a:r>
              <a:rPr lang="en-US" sz="2400" dirty="0" smtClean="0"/>
              <a:t>Network </a:t>
            </a:r>
            <a:r>
              <a:rPr lang="en-US" sz="2400" dirty="0"/>
              <a:t>Security </a:t>
            </a:r>
            <a:endParaRPr lang="en-US" sz="2400" dirty="0" smtClean="0"/>
          </a:p>
          <a:p>
            <a:pPr marL="514350" indent="-514350">
              <a:buFont typeface="+mj-lt"/>
              <a:buAutoNum type="arabicPeriod" startAt="2"/>
            </a:pPr>
            <a:r>
              <a:rPr lang="en-US" sz="2400" dirty="0" smtClean="0"/>
              <a:t>Exceptions </a:t>
            </a:r>
            <a:r>
              <a:rPr lang="en-US" sz="2400" dirty="0"/>
              <a:t>to </a:t>
            </a:r>
            <a:r>
              <a:rPr lang="en-US" sz="2400" dirty="0" smtClean="0"/>
              <a:t>Compliance</a:t>
            </a:r>
          </a:p>
          <a:p>
            <a:pPr marL="514350" indent="-514350">
              <a:buFont typeface="+mj-lt"/>
              <a:buAutoNum type="arabicPeriod" startAt="2"/>
            </a:pPr>
            <a:r>
              <a:rPr lang="en-US" sz="2400" dirty="0" smtClean="0"/>
              <a:t>Sanctions</a:t>
            </a:r>
            <a:endParaRPr lang="en-US" sz="2400" dirty="0"/>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1474326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User Community Management</a:t>
            </a:r>
            <a:endParaRPr lang="en-US" dirty="0"/>
          </a:p>
        </p:txBody>
      </p:sp>
      <p:sp>
        <p:nvSpPr>
          <p:cNvPr id="3" name="Content Placeholder 2"/>
          <p:cNvSpPr>
            <a:spLocks noGrp="1"/>
          </p:cNvSpPr>
          <p:nvPr>
            <p:ph sz="half" idx="2"/>
          </p:nvPr>
        </p:nvSpPr>
        <p:spPr/>
        <p:txBody>
          <a:bodyPr/>
          <a:lstStyle/>
          <a:p>
            <a:pPr marL="0" indent="0">
              <a:buNone/>
            </a:pPr>
            <a:r>
              <a:rPr lang="en-US" sz="1800" dirty="0"/>
              <a:t>The </a:t>
            </a:r>
            <a:r>
              <a:rPr lang="en-US" sz="1800" i="1" dirty="0"/>
              <a:t>User Community Management</a:t>
            </a:r>
            <a:r>
              <a:rPr lang="en-US" sz="1800" dirty="0"/>
              <a:t> </a:t>
            </a:r>
            <a:r>
              <a:rPr lang="en-US" sz="1800" dirty="0">
                <a:solidFill>
                  <a:srgbClr val="C00000"/>
                </a:solidFill>
              </a:rPr>
              <a:t>must designate </a:t>
            </a:r>
            <a:r>
              <a:rPr lang="en-US" sz="1800" dirty="0"/>
              <a:t>a Security contact point </a:t>
            </a:r>
            <a:r>
              <a:rPr lang="en-US" sz="1800" dirty="0" smtClean="0"/>
              <a:t>[…]</a:t>
            </a:r>
            <a:endParaRPr lang="en-US" sz="1800" dirty="0"/>
          </a:p>
          <a:p>
            <a:pPr marL="0" indent="0">
              <a:buNone/>
            </a:pPr>
            <a:r>
              <a:rPr lang="en-US" sz="1800" dirty="0"/>
              <a:t>The </a:t>
            </a:r>
            <a:r>
              <a:rPr lang="en-US" sz="1800" i="1" dirty="0"/>
              <a:t>User Community Management</a:t>
            </a:r>
            <a:r>
              <a:rPr lang="en-US" sz="1800" dirty="0"/>
              <a:t> </a:t>
            </a:r>
            <a:r>
              <a:rPr lang="en-US" sz="1800" dirty="0">
                <a:solidFill>
                  <a:srgbClr val="C00000"/>
                </a:solidFill>
              </a:rPr>
              <a:t>should abide </a:t>
            </a:r>
            <a:r>
              <a:rPr lang="en-US" sz="1800" dirty="0"/>
              <a:t>by the </a:t>
            </a:r>
            <a:r>
              <a:rPr lang="en-US" sz="1800" i="1" dirty="0"/>
              <a:t>e-Infrastructure</a:t>
            </a:r>
            <a:r>
              <a:rPr lang="en-US" sz="1800" dirty="0"/>
              <a:t> policies in the areas of Acceptable Use, User Registration and Membership Management and all other applicable </a:t>
            </a:r>
            <a:r>
              <a:rPr lang="en-US" sz="1800" dirty="0" smtClean="0"/>
              <a:t>policies. </a:t>
            </a:r>
            <a:r>
              <a:rPr lang="en-US" sz="1800" dirty="0"/>
              <a:t>Exceptions to this must be handled as in section Exceptions to Compliance. </a:t>
            </a:r>
            <a:r>
              <a:rPr lang="en-US" sz="1800" dirty="0">
                <a:solidFill>
                  <a:srgbClr val="C00000"/>
                </a:solidFill>
              </a:rPr>
              <a:t>They must ensure </a:t>
            </a:r>
            <a:r>
              <a:rPr lang="en-US" sz="1800" dirty="0"/>
              <a:t>that only individuals who have agreed to abide by </a:t>
            </a:r>
            <a:r>
              <a:rPr lang="en-US" sz="1800" dirty="0">
                <a:solidFill>
                  <a:srgbClr val="C00000"/>
                </a:solidFill>
              </a:rPr>
              <a:t>the </a:t>
            </a:r>
            <a:r>
              <a:rPr lang="en-US" sz="1800" i="1" dirty="0">
                <a:solidFill>
                  <a:srgbClr val="C00000"/>
                </a:solidFill>
              </a:rPr>
              <a:t>e-Infrastructure</a:t>
            </a:r>
            <a:r>
              <a:rPr lang="en-US" sz="1800" dirty="0">
                <a:solidFill>
                  <a:srgbClr val="C00000"/>
                </a:solidFill>
              </a:rPr>
              <a:t> AUP </a:t>
            </a:r>
            <a:r>
              <a:rPr lang="en-US" sz="1800" dirty="0" smtClean="0"/>
              <a:t>and </a:t>
            </a:r>
            <a:r>
              <a:rPr lang="en-US" sz="1800" dirty="0"/>
              <a:t>the User Community AUP are registered as members of the </a:t>
            </a:r>
            <a:r>
              <a:rPr lang="en-US" sz="1800" i="1" dirty="0"/>
              <a:t>User Community</a:t>
            </a:r>
            <a:r>
              <a:rPr lang="en-US" sz="1800" dirty="0"/>
              <a:t>. </a:t>
            </a:r>
          </a:p>
          <a:p>
            <a:pPr marL="0" indent="0">
              <a:buNone/>
            </a:pPr>
            <a:r>
              <a:rPr lang="en-US" sz="1800" i="1" dirty="0"/>
              <a:t>User Community Management</a:t>
            </a:r>
            <a:r>
              <a:rPr lang="en-US" sz="1800" dirty="0"/>
              <a:t> and </a:t>
            </a:r>
            <a:r>
              <a:rPr lang="en-US" sz="1800" i="1" dirty="0"/>
              <a:t>Users</a:t>
            </a:r>
            <a:r>
              <a:rPr lang="en-US" sz="1800" dirty="0"/>
              <a:t> </a:t>
            </a:r>
            <a:r>
              <a:rPr lang="en-US" sz="1800" dirty="0">
                <a:solidFill>
                  <a:srgbClr val="C00000"/>
                </a:solidFill>
              </a:rPr>
              <a:t>that provide and/or operate </a:t>
            </a:r>
            <a:r>
              <a:rPr lang="en-US" sz="1800" i="1" dirty="0">
                <a:solidFill>
                  <a:srgbClr val="C00000"/>
                </a:solidFill>
              </a:rPr>
              <a:t>resources</a:t>
            </a:r>
            <a:r>
              <a:rPr lang="en-US" sz="1800" dirty="0">
                <a:solidFill>
                  <a:srgbClr val="C00000"/>
                </a:solidFill>
              </a:rPr>
              <a:t> </a:t>
            </a:r>
            <a:r>
              <a:rPr lang="en-US" sz="1800" dirty="0"/>
              <a:t>or </a:t>
            </a:r>
            <a:r>
              <a:rPr lang="en-US" sz="1800" i="1" dirty="0"/>
              <a:t>services</a:t>
            </a:r>
            <a:r>
              <a:rPr lang="en-US" sz="1800" dirty="0"/>
              <a:t> </a:t>
            </a:r>
            <a:r>
              <a:rPr lang="en-US" sz="1800" dirty="0">
                <a:solidFill>
                  <a:srgbClr val="C00000"/>
                </a:solidFill>
              </a:rPr>
              <a:t>must abide by the Service Operations Security </a:t>
            </a:r>
            <a:r>
              <a:rPr lang="en-US" sz="1800" dirty="0" smtClean="0">
                <a:solidFill>
                  <a:srgbClr val="C00000"/>
                </a:solidFill>
              </a:rPr>
              <a:t>Policy</a:t>
            </a:r>
            <a:r>
              <a:rPr lang="en-US" sz="1800" dirty="0" smtClean="0"/>
              <a:t>, </a:t>
            </a:r>
            <a:r>
              <a:rPr lang="en-US" sz="1800" dirty="0"/>
              <a:t>the Traceability and Logging Policy and all other applicable </a:t>
            </a:r>
            <a:r>
              <a:rPr lang="en-US" sz="1800" dirty="0" smtClean="0"/>
              <a:t>policies. </a:t>
            </a:r>
            <a:endParaRPr lang="en-US" sz="1800" dirty="0"/>
          </a:p>
          <a:p>
            <a:pPr marL="0" indent="0">
              <a:buNone/>
            </a:pPr>
            <a:r>
              <a:rPr lang="en-US" sz="1800" dirty="0"/>
              <a:t>For services requiring authentication of entities the </a:t>
            </a:r>
            <a:r>
              <a:rPr lang="en-US" sz="1800" i="1" dirty="0"/>
              <a:t>User Community Management</a:t>
            </a:r>
            <a:r>
              <a:rPr lang="en-US" sz="1800" dirty="0"/>
              <a:t> must abide by the policy on Acceptable Authentication </a:t>
            </a:r>
            <a:r>
              <a:rPr lang="en-US" sz="1800" dirty="0" smtClean="0"/>
              <a:t>Assurance.</a:t>
            </a:r>
            <a:endParaRPr lang="en-US" sz="1800" dirty="0"/>
          </a:p>
          <a:p>
            <a:pPr marL="0" indent="0">
              <a:buNone/>
            </a:pPr>
            <a:r>
              <a:rPr lang="en-US" sz="1800" i="1" dirty="0"/>
              <a:t>User Community Management</a:t>
            </a:r>
            <a:r>
              <a:rPr lang="en-US" sz="1800" dirty="0"/>
              <a:t> is </a:t>
            </a:r>
            <a:r>
              <a:rPr lang="en-US" sz="1800" dirty="0">
                <a:solidFill>
                  <a:srgbClr val="C00000"/>
                </a:solidFill>
              </a:rPr>
              <a:t>responsible for promptly investigating reports </a:t>
            </a:r>
            <a:r>
              <a:rPr lang="en-US" sz="1800" dirty="0"/>
              <a:t>of </a:t>
            </a:r>
            <a:r>
              <a:rPr lang="en-US" sz="1800" i="1" dirty="0"/>
              <a:t>Users</a:t>
            </a:r>
            <a:r>
              <a:rPr lang="en-US" sz="1800" dirty="0"/>
              <a:t> failing to comply with the policies and for taking appropriate action to limit the risk to the </a:t>
            </a:r>
            <a:r>
              <a:rPr lang="en-US" sz="1800" i="1" dirty="0"/>
              <a:t>e-Infrastructure</a:t>
            </a:r>
            <a:r>
              <a:rPr lang="en-US" sz="1800" dirty="0"/>
              <a:t> and ensure compliance in the future, as defined in section Sanctions. </a:t>
            </a:r>
            <a:endParaRPr lang="en-US" sz="1800" b="1" dirty="0"/>
          </a:p>
          <a:p>
            <a:pPr marL="0" indent="0">
              <a:buNone/>
            </a:pPr>
            <a:endParaRPr lang="en-US" sz="1800" dirty="0"/>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2583795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to compliance</a:t>
            </a:r>
            <a:endParaRPr lang="en-US" dirty="0"/>
          </a:p>
        </p:txBody>
      </p:sp>
      <p:sp>
        <p:nvSpPr>
          <p:cNvPr id="3" name="Content Placeholder 2"/>
          <p:cNvSpPr>
            <a:spLocks noGrp="1"/>
          </p:cNvSpPr>
          <p:nvPr>
            <p:ph sz="half" idx="2"/>
          </p:nvPr>
        </p:nvSpPr>
        <p:spPr/>
        <p:txBody>
          <a:bodyPr/>
          <a:lstStyle/>
          <a:p>
            <a:pPr marL="0" indent="0">
              <a:buNone/>
            </a:pPr>
            <a:r>
              <a:rPr lang="en-US" dirty="0"/>
              <a:t>Wherever possible, </a:t>
            </a:r>
            <a:r>
              <a:rPr lang="en-US" i="1" dirty="0"/>
              <a:t>e-Infrastructure</a:t>
            </a:r>
            <a:r>
              <a:rPr lang="en-US" dirty="0"/>
              <a:t> policies and procedures are designed to apply uniformly to all </a:t>
            </a:r>
            <a:r>
              <a:rPr lang="en-US" i="1" dirty="0"/>
              <a:t>participants</a:t>
            </a:r>
            <a:r>
              <a:rPr lang="en-US" dirty="0"/>
              <a:t>. </a:t>
            </a:r>
          </a:p>
          <a:p>
            <a:pPr marL="0" indent="0">
              <a:buNone/>
            </a:pPr>
            <a:r>
              <a:rPr lang="en-US" dirty="0" smtClean="0"/>
              <a:t>If </a:t>
            </a:r>
            <a:r>
              <a:rPr lang="en-US" dirty="0"/>
              <a:t>this is not possible, for example due to legal or contractual obligations, exceptions may be made. </a:t>
            </a:r>
            <a:endParaRPr lang="en-US" dirty="0" smtClean="0"/>
          </a:p>
          <a:p>
            <a:pPr marL="0" indent="0">
              <a:buNone/>
            </a:pPr>
            <a:r>
              <a:rPr lang="en-US" dirty="0" smtClean="0"/>
              <a:t>Such </a:t>
            </a:r>
            <a:r>
              <a:rPr lang="en-US" dirty="0"/>
              <a:t>exceptions should be time-limited and must be documented and </a:t>
            </a:r>
            <a:r>
              <a:rPr lang="en-US" dirty="0" err="1"/>
              <a:t>authorised</a:t>
            </a:r>
            <a:r>
              <a:rPr lang="en-US" dirty="0"/>
              <a:t> </a:t>
            </a:r>
            <a:r>
              <a:rPr lang="en-US" dirty="0" smtClean="0"/>
              <a:t/>
            </a:r>
            <a:br>
              <a:rPr lang="en-US" dirty="0" smtClean="0"/>
            </a:br>
            <a:r>
              <a:rPr lang="en-US" dirty="0" smtClean="0"/>
              <a:t>by </a:t>
            </a:r>
            <a:r>
              <a:rPr lang="en-US" dirty="0"/>
              <a:t>the </a:t>
            </a:r>
            <a:r>
              <a:rPr lang="en-US" i="1" dirty="0"/>
              <a:t>e-Infrastructure</a:t>
            </a:r>
            <a:r>
              <a:rPr lang="en-US" dirty="0"/>
              <a:t> Security Officer and, </a:t>
            </a:r>
            <a:r>
              <a:rPr lang="en-US" dirty="0" smtClean="0"/>
              <a:t/>
            </a:r>
            <a:br>
              <a:rPr lang="en-US" dirty="0" smtClean="0"/>
            </a:br>
            <a:r>
              <a:rPr lang="en-US" dirty="0" smtClean="0"/>
              <a:t>if </a:t>
            </a:r>
            <a:r>
              <a:rPr lang="en-US" dirty="0"/>
              <a:t>required, approved at the appropriate level of management. </a:t>
            </a:r>
            <a:endParaRPr lang="en-US" dirty="0" smtClean="0"/>
          </a:p>
          <a:p>
            <a:pPr marL="0" indent="0">
              <a:buNone/>
            </a:pPr>
            <a:r>
              <a:rPr lang="en-US" dirty="0" smtClean="0"/>
              <a:t>…</a:t>
            </a:r>
            <a:endParaRPr lang="en-US" dirty="0"/>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1901745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EGI </a:t>
            </a:r>
            <a:r>
              <a:rPr lang="en-US" dirty="0" err="1" smtClean="0"/>
              <a:t>CheckIn</a:t>
            </a:r>
            <a:r>
              <a:rPr lang="en-US" dirty="0" smtClean="0"/>
              <a:t> – Data Privacy Policy</a:t>
            </a:r>
            <a:endParaRPr lang="en-US" dirty="0"/>
          </a:p>
        </p:txBody>
      </p:sp>
      <p:sp>
        <p:nvSpPr>
          <p:cNvPr id="3" name="Content Placeholder 2"/>
          <p:cNvSpPr>
            <a:spLocks noGrp="1"/>
          </p:cNvSpPr>
          <p:nvPr>
            <p:ph sz="half" idx="2"/>
          </p:nvPr>
        </p:nvSpPr>
        <p:spPr/>
        <p:txBody>
          <a:bodyPr/>
          <a:lstStyle/>
          <a:p>
            <a:r>
              <a:rPr lang="en-US" dirty="0" smtClean="0"/>
              <a:t>Builds on the – previously OMB-endorsed –</a:t>
            </a:r>
            <a:br>
              <a:rPr lang="en-US" dirty="0" smtClean="0"/>
            </a:br>
            <a:r>
              <a:rPr lang="en-US" dirty="0" smtClean="0"/>
              <a:t>Data Protection policy and the Privacy Template</a:t>
            </a:r>
          </a:p>
          <a:p>
            <a:r>
              <a:rPr lang="en-US" dirty="0" smtClean="0"/>
              <a:t>Having a privacy policy is a necessary prerequisite</a:t>
            </a:r>
          </a:p>
          <a:p>
            <a:pPr lvl="1"/>
            <a:r>
              <a:rPr lang="en-US" dirty="0" smtClean="0"/>
              <a:t>For running a service handling personal data</a:t>
            </a:r>
          </a:p>
          <a:p>
            <a:pPr lvl="1"/>
            <a:r>
              <a:rPr lang="en-US" dirty="0" smtClean="0"/>
              <a:t>For registering the service in eduGAIN with the GEANT DP </a:t>
            </a:r>
            <a:r>
              <a:rPr lang="en-US" dirty="0" err="1" smtClean="0"/>
              <a:t>CoCo</a:t>
            </a:r>
            <a:r>
              <a:rPr lang="en-US" dirty="0" smtClean="0"/>
              <a:t> “Code of Conduct” trust mark</a:t>
            </a:r>
          </a:p>
          <a:p>
            <a:pPr lvl="1"/>
            <a:r>
              <a:rPr lang="en-US" dirty="0" smtClean="0"/>
              <a:t>To have all users be well informed on how we process their personal data in the portal and in EGI services</a:t>
            </a:r>
            <a:endParaRPr lang="en-US" dirty="0"/>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3264910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data privacy policy answers questions!</a:t>
            </a:r>
            <a:endParaRPr lang="en-US" dirty="0"/>
          </a:p>
        </p:txBody>
      </p:sp>
      <p:sp>
        <p:nvSpPr>
          <p:cNvPr id="3" name="Content Placeholder 2"/>
          <p:cNvSpPr>
            <a:spLocks noGrp="1"/>
          </p:cNvSpPr>
          <p:nvPr>
            <p:ph sz="half" idx="2"/>
          </p:nvPr>
        </p:nvSpPr>
        <p:spPr/>
        <p:txBody>
          <a:bodyPr/>
          <a:lstStyle/>
          <a:p>
            <a:r>
              <a:rPr lang="en-US" dirty="0" smtClean="0"/>
              <a:t>What </a:t>
            </a:r>
            <a:r>
              <a:rPr lang="en-US" dirty="0"/>
              <a:t>Personal Data do We process?</a:t>
            </a:r>
          </a:p>
          <a:p>
            <a:r>
              <a:rPr lang="en-US" dirty="0" smtClean="0"/>
              <a:t>Purposes </a:t>
            </a:r>
            <a:r>
              <a:rPr lang="en-US" dirty="0"/>
              <a:t>of </a:t>
            </a:r>
            <a:r>
              <a:rPr lang="en-US" dirty="0" smtClean="0"/>
              <a:t>Processing?</a:t>
            </a:r>
            <a:endParaRPr lang="en-US" dirty="0"/>
          </a:p>
          <a:p>
            <a:r>
              <a:rPr lang="en-US" dirty="0" smtClean="0"/>
              <a:t>Stored where?</a:t>
            </a:r>
            <a:endParaRPr lang="en-US" dirty="0"/>
          </a:p>
          <a:p>
            <a:r>
              <a:rPr lang="en-US" dirty="0" smtClean="0"/>
              <a:t>Accessed </a:t>
            </a:r>
            <a:r>
              <a:rPr lang="en-US" dirty="0"/>
              <a:t>by whom?</a:t>
            </a:r>
          </a:p>
          <a:p>
            <a:r>
              <a:rPr lang="en-US" dirty="0" smtClean="0"/>
              <a:t>Retained </a:t>
            </a:r>
            <a:r>
              <a:rPr lang="en-US" dirty="0"/>
              <a:t>for how long?</a:t>
            </a:r>
          </a:p>
          <a:p>
            <a:r>
              <a:rPr lang="en-US" dirty="0" smtClean="0"/>
              <a:t>If so: how is your data shared with others?</a:t>
            </a:r>
            <a:endParaRPr lang="en-US" dirty="0"/>
          </a:p>
          <a:p>
            <a:r>
              <a:rPr lang="en-US" dirty="0" smtClean="0"/>
              <a:t>Name </a:t>
            </a:r>
            <a:r>
              <a:rPr lang="en-US" dirty="0"/>
              <a:t>and Contact details of Data Processor</a:t>
            </a:r>
          </a:p>
          <a:p>
            <a:r>
              <a:rPr lang="en-US" dirty="0" smtClean="0"/>
              <a:t>Name </a:t>
            </a:r>
            <a:r>
              <a:rPr lang="en-US" dirty="0"/>
              <a:t>and Contact details of </a:t>
            </a:r>
            <a:r>
              <a:rPr lang="en-US" dirty="0" smtClean="0"/>
              <a:t/>
            </a:r>
            <a:br>
              <a:rPr lang="en-US" dirty="0" smtClean="0"/>
            </a:br>
            <a:r>
              <a:rPr lang="en-US" dirty="0" smtClean="0"/>
              <a:t>the </a:t>
            </a:r>
            <a:r>
              <a:rPr lang="en-US" dirty="0"/>
              <a:t>EGI </a:t>
            </a:r>
            <a:r>
              <a:rPr lang="en-US" dirty="0" err="1"/>
              <a:t>CheckIn</a:t>
            </a:r>
            <a:r>
              <a:rPr lang="en-US" dirty="0"/>
              <a:t> Service Data Protection Officer</a:t>
            </a:r>
          </a:p>
        </p:txBody>
      </p:sp>
      <p:sp>
        <p:nvSpPr>
          <p:cNvPr id="4" name="Footer Placeholder 3"/>
          <p:cNvSpPr>
            <a:spLocks noGrp="1"/>
          </p:cNvSpPr>
          <p:nvPr>
            <p:ph type="ftr" sz="quarter" idx="11"/>
          </p:nvPr>
        </p:nvSpPr>
        <p:spPr/>
        <p:txBody>
          <a:bodyPr/>
          <a:lstStyle/>
          <a:p>
            <a:r>
              <a:rPr lang="en-GB" smtClean="0"/>
              <a:t>EGI OMB Security Policies</a:t>
            </a:r>
            <a:endParaRPr lang="en-GB" dirty="0"/>
          </a:p>
        </p:txBody>
      </p:sp>
    </p:spTree>
    <p:extLst>
      <p:ext uri="{BB962C8B-B14F-4D97-AF65-F5344CB8AC3E}">
        <p14:creationId xmlns:p14="http://schemas.microsoft.com/office/powerpoint/2010/main" val="3843093226"/>
      </p:ext>
    </p:extLst>
  </p:cSld>
  <p:clrMapOvr>
    <a:masterClrMapping/>
  </p:clrMapOvr>
  <p:timing>
    <p:tnLst>
      <p:par>
        <p:cTn id="1" dur="indefinite" restart="never" nodeType="tmRoot"/>
      </p:par>
    </p:tnLst>
  </p:timing>
</p:sld>
</file>

<file path=ppt/theme/theme1.xml><?xml version="1.0" encoding="utf-8"?>
<a:theme xmlns:a="http://schemas.openxmlformats.org/drawingml/2006/main" name="EGI Engage powerpoint presentation v3.2">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10.xml><?xml version="1.0" encoding="utf-8"?>
<a:theme xmlns:a="http://schemas.openxmlformats.org/drawingml/2006/main" name="6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7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8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9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0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1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1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14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GI Powerpoint Presentation (body)">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GI Powerpoint Presentation (clos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err="1" smtClean="0"/>
        </a:defPPr>
      </a:lstStyle>
    </a:txDef>
  </a:objectDefaults>
  <a:extraClrSchemeLst/>
</a:theme>
</file>

<file path=ppt/theme/theme4.xml><?xml version="1.0" encoding="utf-8"?>
<a:theme xmlns:a="http://schemas.openxmlformats.org/drawingml/2006/main" name="STFC_PowerPoint_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4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5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Lucida Grande"/>
        <a:ea typeface="ヒラギノ角ゴ Pro W3"/>
        <a:cs typeface=""/>
      </a:majorFont>
      <a:minorFont>
        <a:latin typeface="Lucida Grande"/>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84" charset="0"/>
            <a:ea typeface="ヒラギノ角ゴ Pro W3"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1705</TotalTime>
  <Words>696</Words>
  <Application>Microsoft Office PowerPoint</Application>
  <PresentationFormat>On-screen Show (4:3)</PresentationFormat>
  <Paragraphs>113</Paragraphs>
  <Slides>15</Slides>
  <Notes>1</Notes>
  <HiddenSlides>0</HiddenSlides>
  <MMClips>0</MMClips>
  <ScaleCrop>false</ScaleCrop>
  <HeadingPairs>
    <vt:vector size="4" baseType="variant">
      <vt:variant>
        <vt:lpstr>Theme</vt:lpstr>
      </vt:variant>
      <vt:variant>
        <vt:i4>18</vt:i4>
      </vt:variant>
      <vt:variant>
        <vt:lpstr>Slide Titles</vt:lpstr>
      </vt:variant>
      <vt:variant>
        <vt:i4>15</vt:i4>
      </vt:variant>
    </vt:vector>
  </HeadingPairs>
  <TitlesOfParts>
    <vt:vector size="33" baseType="lpstr">
      <vt:lpstr>EGI Engage powerpoint presentation v3.2</vt:lpstr>
      <vt:lpstr>EGI Powerpoint Presentation (body)</vt:lpstr>
      <vt:lpstr>EGI Powerpoint Presentation (closing)</vt:lpstr>
      <vt:lpstr>STFC_PowerPoint_template</vt:lpstr>
      <vt:lpstr>1_Blank Presentation</vt:lpstr>
      <vt:lpstr>2_Blank Presentation</vt:lpstr>
      <vt:lpstr>3_Blank Presentation</vt:lpstr>
      <vt:lpstr>4_Blank Presentation</vt:lpstr>
      <vt:lpstr>5_Blank Presentation</vt:lpstr>
      <vt:lpstr>6_Blank Presentation</vt:lpstr>
      <vt:lpstr>7_Blank Presentation</vt:lpstr>
      <vt:lpstr>8_Blank Presentation</vt:lpstr>
      <vt:lpstr>9_Blank Presentation</vt:lpstr>
      <vt:lpstr>10_Blank Presentation</vt:lpstr>
      <vt:lpstr>11_Blank Presentation</vt:lpstr>
      <vt:lpstr>12_Blank Presentation</vt:lpstr>
      <vt:lpstr>13_Blank Presentation</vt:lpstr>
      <vt:lpstr>14_Blank Presentation</vt:lpstr>
      <vt:lpstr>Update - Security Policies</vt:lpstr>
      <vt:lpstr>Refreshing the security policy suite</vt:lpstr>
      <vt:lpstr>Security Policy Suite</vt:lpstr>
      <vt:lpstr>Top-Level Security Policy</vt:lpstr>
      <vt:lpstr>Structure</vt:lpstr>
      <vt:lpstr>Example: User Community Management</vt:lpstr>
      <vt:lpstr>Exceptions to compliance</vt:lpstr>
      <vt:lpstr>EGI CheckIn – Data Privacy Policy</vt:lpstr>
      <vt:lpstr>A data privacy policy answers questions!</vt:lpstr>
      <vt:lpstr>But: EGI CheckIn in a just a front!</vt:lpstr>
      <vt:lpstr>10.4 Policy </vt:lpstr>
      <vt:lpstr>A first step: getting this to work … ASAP!</vt:lpstr>
      <vt:lpstr>Future work items</vt:lpstr>
      <vt:lpstr>Requests to the OMB</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Malgorzata Krakowian</dc:creator>
  <cp:lastModifiedBy>DavidG</cp:lastModifiedBy>
  <cp:revision>102</cp:revision>
  <dcterms:created xsi:type="dcterms:W3CDTF">2015-06-16T10:07:50Z</dcterms:created>
  <dcterms:modified xsi:type="dcterms:W3CDTF">2016-11-23T14:53:08Z</dcterms:modified>
</cp:coreProperties>
</file>