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  <p:sldMasterId id="2147483688" r:id="rId4"/>
    <p:sldMasterId id="2147483701" r:id="rId5"/>
    <p:sldMasterId id="2147483714" r:id="rId6"/>
  </p:sldMasterIdLst>
  <p:notesMasterIdLst>
    <p:notesMasterId r:id="rId24"/>
  </p:notesMasterIdLst>
  <p:handoutMasterIdLst>
    <p:handoutMasterId r:id="rId25"/>
  </p:handoutMasterIdLst>
  <p:sldIdLst>
    <p:sldId id="280" r:id="rId7"/>
    <p:sldId id="294" r:id="rId8"/>
    <p:sldId id="291" r:id="rId9"/>
    <p:sldId id="295" r:id="rId10"/>
    <p:sldId id="296" r:id="rId11"/>
    <p:sldId id="292" r:id="rId12"/>
    <p:sldId id="299" r:id="rId13"/>
    <p:sldId id="301" r:id="rId14"/>
    <p:sldId id="300" r:id="rId15"/>
    <p:sldId id="297" r:id="rId16"/>
    <p:sldId id="293" r:id="rId17"/>
    <p:sldId id="302" r:id="rId18"/>
    <p:sldId id="303" r:id="rId19"/>
    <p:sldId id="304" r:id="rId20"/>
    <p:sldId id="306" r:id="rId21"/>
    <p:sldId id="305" r:id="rId22"/>
    <p:sldId id="284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60"/>
    <a:srgbClr val="0066B0"/>
    <a:srgbClr val="C7DAF1"/>
    <a:srgbClr val="C7D9F1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2" autoAdjust="0"/>
    <p:restoredTop sz="94707" autoAdjust="0"/>
  </p:normalViewPr>
  <p:slideViewPr>
    <p:cSldViewPr showGuides="1">
      <p:cViewPr varScale="1">
        <p:scale>
          <a:sx n="108" d="100"/>
          <a:sy n="108" d="100"/>
        </p:scale>
        <p:origin x="76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3-5-2019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7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2303216" y="3643203"/>
            <a:ext cx="7585571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1268761"/>
            <a:ext cx="103632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2923200"/>
            <a:ext cx="85344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210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651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98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551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98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396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617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360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87874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5217067" y="4837092"/>
            <a:ext cx="1385319" cy="785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8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091782" y="6289305"/>
            <a:ext cx="5747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</a:t>
            </a:r>
            <a:r>
              <a:rPr lang="is-IS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730941 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(AARC2).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3469" y="5591160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https://aarc-project.eu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15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623394" y="1340768"/>
            <a:ext cx="5087540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096000" y="1341438"/>
            <a:ext cx="576064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1695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724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836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0968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8182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471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090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4760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338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360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101238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23392" y="1341438"/>
            <a:ext cx="11233248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5217067" y="4837092"/>
            <a:ext cx="1385319" cy="785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8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091782" y="6289305"/>
            <a:ext cx="5747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</a:t>
            </a:r>
            <a:r>
              <a:rPr lang="is-IS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730941 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(AARC2).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3469" y="5591160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https://aarc-project.eu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85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86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136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052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411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5420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6490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9371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849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018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609600" y="1341041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659343" y="2378748"/>
            <a:ext cx="5386917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67609" y="1341041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6430137" y="2391448"/>
            <a:ext cx="5389033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8915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4220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New GÉANT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Subtitle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020539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3036249" y="6296425"/>
            <a:ext cx="5899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GEANT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research leading to these results has received funding from the European Union’s Horizon 2020 research and innovation programme under Grant Agreement No.</a:t>
            </a:r>
            <a:r>
              <a:rPr lang="en-GB" sz="600" kern="1200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730941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(AARC2).</a:t>
            </a:r>
            <a:endParaRPr lang="en-GB" sz="6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7067" y="4837092"/>
            <a:ext cx="1385319" cy="11292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95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245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887547" y="1124744"/>
            <a:ext cx="101049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85800" y="685800"/>
            <a:ext cx="10134600" cy="3429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0066B0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231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1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83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7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hyperlink" Target="http://creativecommons.org/licenses/by/4.0/" TargetMode="Externa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9192" y="141277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9192" y="2636912"/>
            <a:ext cx="109728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sp>
        <p:nvSpPr>
          <p:cNvPr id="12" name="Rechthoek 11"/>
          <p:cNvSpPr/>
          <p:nvPr/>
        </p:nvSpPr>
        <p:spPr>
          <a:xfrm>
            <a:off x="582841" y="6021291"/>
            <a:ext cx="11286865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Tekstvak 22"/>
          <p:cNvSpPr txBox="1"/>
          <p:nvPr/>
        </p:nvSpPr>
        <p:spPr>
          <a:xfrm>
            <a:off x="1003579" y="6153345"/>
            <a:ext cx="1462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1" y="4573588"/>
            <a:ext cx="1728191" cy="131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12192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415480" y="188640"/>
            <a:ext cx="1044116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11344021" y="6525344"/>
            <a:ext cx="3161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‹#›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583500" y="6448254"/>
            <a:ext cx="90250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9" name="Tekstvak 21"/>
          <p:cNvSpPr txBox="1"/>
          <p:nvPr/>
        </p:nvSpPr>
        <p:spPr>
          <a:xfrm>
            <a:off x="239351" y="6525344"/>
            <a:ext cx="7425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83F7A1C-40F7-5F43-85CD-9B50E60F16AA}" type="datetime1">
              <a:rPr lang="en-US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2019-05-03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030139" cy="99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582841" y="6021291"/>
            <a:ext cx="11286865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15" name="Tekstvak 22"/>
          <p:cNvSpPr txBox="1"/>
          <p:nvPr/>
        </p:nvSpPr>
        <p:spPr>
          <a:xfrm>
            <a:off x="1003579" y="6153345"/>
            <a:ext cx="1462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8" name="Tekstvak 10"/>
          <p:cNvSpPr txBox="1"/>
          <p:nvPr/>
        </p:nvSpPr>
        <p:spPr>
          <a:xfrm>
            <a:off x="2068129" y="6407698"/>
            <a:ext cx="10076545" cy="40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Elements by</a:t>
            </a:r>
            <a:r>
              <a:rPr lang="en-GB" sz="8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EGI.eu </a:t>
            </a:r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licensed under a </a:t>
            </a:r>
          </a:p>
          <a:p>
            <a:pPr algn="r"/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Creative Commons Attribution 4.0 International License</a:t>
            </a:r>
            <a:r>
              <a:rPr lang="en-GB" sz="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800" b="0" dirty="0"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0" name="Afbeelding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2" y="4573588"/>
            <a:ext cx="1728191" cy="131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7" r:id="rId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https://aarc-project.eu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5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https://aarc-project.eu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4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0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gi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youtube.com/channel/UCussxbcR_OxG1e_kRp0pjpA/featur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03216" y="3643203"/>
            <a:ext cx="7585571" cy="92879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Security Coordination Group</a:t>
            </a:r>
            <a:endParaRPr lang="en-US" dirty="0"/>
          </a:p>
          <a:p>
            <a:r>
              <a:rPr lang="en-US" dirty="0" smtClean="0"/>
              <a:t>AARC Policy &amp; Best Practice coordination, EOSCHUB ISM, GN4 </a:t>
            </a:r>
            <a:r>
              <a:rPr lang="en-US" dirty="0" err="1" smtClean="0"/>
              <a:t>EnCo</a:t>
            </a:r>
            <a:r>
              <a:rPr lang="en-US" dirty="0" smtClean="0"/>
              <a:t>, SURF DNI</a:t>
            </a:r>
          </a:p>
          <a:p>
            <a:r>
              <a:rPr lang="en-US" dirty="0" smtClean="0"/>
              <a:t>Nikhef Physics Data Processing group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Information Security 3: </a:t>
            </a:r>
            <a:br>
              <a:rPr lang="en-US" dirty="0" smtClean="0"/>
            </a:br>
            <a:r>
              <a:rPr lang="en-US" dirty="0" smtClean="0"/>
              <a:t>Who you </a:t>
            </a:r>
            <a:r>
              <a:rPr lang="en-US" dirty="0" err="1" smtClean="0"/>
              <a:t>gonna</a:t>
            </a:r>
            <a:r>
              <a:rPr lang="en-US" dirty="0" smtClean="0"/>
              <a:t> call?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David </a:t>
            </a:r>
            <a:r>
              <a:rPr lang="en-US" dirty="0" err="1" smtClean="0"/>
              <a:t>Groep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7467600" y="6148604"/>
            <a:ext cx="4335919" cy="646331"/>
            <a:chOff x="7467600" y="6148604"/>
            <a:chExt cx="4335919" cy="646331"/>
          </a:xfrm>
        </p:grpSpPr>
        <p:sp>
          <p:nvSpPr>
            <p:cNvPr id="6" name="Rectangle 5"/>
            <p:cNvSpPr/>
            <p:nvPr/>
          </p:nvSpPr>
          <p:spPr>
            <a:xfrm>
              <a:off x="7467600" y="6148604"/>
              <a:ext cx="4335919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C3959"/>
              </a:solidFill>
            </a:ln>
            <a:effectLst>
              <a:glow rad="101600">
                <a:srgbClr val="0066B0">
                  <a:alpha val="6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GB" i="1" dirty="0" smtClean="0">
                  <a:solidFill>
                    <a:srgbClr val="004360"/>
                  </a:solidFill>
                </a:rPr>
                <a:t>In collaboration </a:t>
              </a:r>
              <a:r>
                <a:rPr lang="en-GB" i="1" smtClean="0">
                  <a:solidFill>
                    <a:srgbClr val="004360"/>
                  </a:solidFill>
                </a:rPr>
                <a:t>with &amp; </a:t>
              </a:r>
              <a:r>
                <a:rPr lang="en-GB" i="1" dirty="0" smtClean="0">
                  <a:solidFill>
                    <a:srgbClr val="004360"/>
                  </a:solidFill>
                </a:rPr>
                <a:t>co-supported </a:t>
              </a:r>
              <a:br>
                <a:rPr lang="en-GB" i="1" dirty="0" smtClean="0">
                  <a:solidFill>
                    <a:srgbClr val="004360"/>
                  </a:solidFill>
                </a:rPr>
              </a:br>
              <a:r>
                <a:rPr lang="en-GB" i="1" dirty="0" smtClean="0">
                  <a:solidFill>
                    <a:srgbClr val="004360"/>
                  </a:solidFill>
                </a:rPr>
                <a:t>by AARC – aarc-project.eu</a:t>
              </a:r>
              <a:endParaRPr lang="en-GB" i="1" dirty="0">
                <a:solidFill>
                  <a:srgbClr val="00436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1808" y="6196377"/>
              <a:ext cx="621822" cy="56182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572000"/>
            <a:ext cx="1066800" cy="41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502" y="1295400"/>
            <a:ext cx="10909300" cy="4737633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efines the model actors in a global test incident</a:t>
            </a:r>
          </a:p>
          <a:p>
            <a:r>
              <a:rPr lang="en-US" dirty="0" smtClean="0"/>
              <a:t>include eduGAIN Support Desk</a:t>
            </a:r>
          </a:p>
          <a:p>
            <a:r>
              <a:rPr lang="en-US" dirty="0" smtClean="0"/>
              <a:t>exercise the attack scenario!</a:t>
            </a:r>
          </a:p>
          <a:p>
            <a:pPr marL="0" indent="0">
              <a:buNone/>
            </a:pPr>
            <a:r>
              <a:rPr lang="en-US" i="1" dirty="0" smtClean="0"/>
              <a:t>and learn: the result is  AARC-I051 with a reference process</a:t>
            </a:r>
            <a:endParaRPr lang="en-GB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model for federated incident response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35" y="3010798"/>
            <a:ext cx="7195442" cy="290971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394" y="1494019"/>
            <a:ext cx="3941911" cy="1619171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94" y="3838432"/>
            <a:ext cx="3941911" cy="156896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Down Arrow 7"/>
          <p:cNvSpPr/>
          <p:nvPr/>
        </p:nvSpPr>
        <p:spPr>
          <a:xfrm>
            <a:off x="9462887" y="3284710"/>
            <a:ext cx="998924" cy="382201"/>
          </a:xfrm>
          <a:prstGeom prst="downArrow">
            <a:avLst>
              <a:gd name="adj1" fmla="val 25527"/>
              <a:gd name="adj2" fmla="val 66083"/>
            </a:avLst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4486" y="5636453"/>
            <a:ext cx="381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7A1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parties involved in response challenge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57A1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0585" y="6039270"/>
            <a:ext cx="1010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Report-out see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wiki.geant.org/display/AARC/Incident+Response+Test+Model+for+Organizations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657" y="3092823"/>
            <a:ext cx="636018" cy="4309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0992" y="3092823"/>
            <a:ext cx="640078" cy="430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1356" y="4869648"/>
            <a:ext cx="776839" cy="430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1356" y="5360014"/>
            <a:ext cx="428459" cy="4309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052" y="5191907"/>
            <a:ext cx="640078" cy="4309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1682" y="5329652"/>
            <a:ext cx="425181" cy="4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Communicate – who picks up the phone on time?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Communications </a:t>
            </a:r>
            <a:r>
              <a:rPr lang="en-US" sz="2400" b="1" dirty="0"/>
              <a:t>challenges </a:t>
            </a:r>
            <a:r>
              <a:rPr lang="en-US" sz="2400" b="1" dirty="0" smtClean="0"/>
              <a:t>build </a:t>
            </a:r>
            <a:r>
              <a:rPr lang="en-US" sz="2400" b="1" dirty="0"/>
              <a:t>‘confidence’ and trust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– </a:t>
            </a:r>
            <a:r>
              <a:rPr lang="en-US" sz="2400" b="1" dirty="0"/>
              <a:t>an important social aspect</a:t>
            </a:r>
          </a:p>
          <a:p>
            <a:r>
              <a:rPr lang="en-US" sz="2400" dirty="0" smtClean="0"/>
              <a:t>but unless </a:t>
            </a:r>
            <a:r>
              <a:rPr lang="en-US" sz="2400" dirty="0"/>
              <a:t>you run </a:t>
            </a:r>
            <a:r>
              <a:rPr lang="en-US" sz="2400" dirty="0" smtClean="0"/>
              <a:t>every test </a:t>
            </a:r>
            <a:r>
              <a:rPr lang="en-US" sz="2400" dirty="0"/>
              <a:t>yourself, or get full insight in the results of a challenge, </a:t>
            </a:r>
            <a:r>
              <a:rPr lang="en-US" sz="2400" dirty="0" smtClean="0"/>
              <a:t>you </a:t>
            </a:r>
            <a:r>
              <a:rPr lang="en-US" sz="2400" dirty="0"/>
              <a:t>may </a:t>
            </a:r>
            <a:r>
              <a:rPr lang="en-US" sz="2400" dirty="0" smtClean="0"/>
              <a:t>not trust it as you ought to do</a:t>
            </a:r>
            <a:endParaRPr lang="en-US" sz="2400" dirty="0"/>
          </a:p>
          <a:p>
            <a:r>
              <a:rPr lang="en-US" sz="2400" dirty="0" smtClean="0"/>
              <a:t>to </a:t>
            </a:r>
            <a:r>
              <a:rPr lang="en-US" sz="2400" dirty="0"/>
              <a:t>get </a:t>
            </a:r>
            <a:r>
              <a:rPr lang="en-US" sz="2400" dirty="0" smtClean="0"/>
              <a:t>a ‘warm </a:t>
            </a:r>
            <a:r>
              <a:rPr lang="en-US" sz="2400" dirty="0"/>
              <a:t>and fuzzy feeling of trust’, </a:t>
            </a:r>
            <a:r>
              <a:rPr lang="en-US" sz="2400" dirty="0" smtClean="0"/>
              <a:t>results (responsiveness data) </a:t>
            </a:r>
            <a:r>
              <a:rPr lang="en-US" sz="2400" dirty="0"/>
              <a:t>should be </a:t>
            </a:r>
            <a:r>
              <a:rPr lang="en-US" sz="2400" dirty="0" smtClean="0"/>
              <a:t>shared – </a:t>
            </a:r>
            <a:r>
              <a:rPr lang="en-US" sz="2400" i="1" dirty="0" smtClean="0"/>
              <a:t>but in confidence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/>
              <a:t>but a single test can answer the questions of </a:t>
            </a:r>
            <a:r>
              <a:rPr lang="en-US" sz="2400" b="1" dirty="0" smtClean="0"/>
              <a:t>many:</a:t>
            </a:r>
            <a:endParaRPr lang="en-US" sz="2400" b="1" dirty="0"/>
          </a:p>
          <a:p>
            <a:r>
              <a:rPr lang="en-US" sz="2400" dirty="0"/>
              <a:t>if the challenge measures responsiveness and the data are available, </a:t>
            </a:r>
            <a:br>
              <a:rPr lang="en-US" sz="2400" dirty="0"/>
            </a:br>
            <a:r>
              <a:rPr lang="en-US" sz="2400" dirty="0"/>
              <a:t>each infrastructure can set its </a:t>
            </a:r>
            <a:r>
              <a:rPr lang="en-US" sz="2400" i="1" dirty="0"/>
              <a:t>own level </a:t>
            </a:r>
            <a:r>
              <a:rPr lang="en-US" sz="2400" dirty="0"/>
              <a:t>of expectancy</a:t>
            </a:r>
          </a:p>
          <a:p>
            <a:pPr marL="0" indent="0">
              <a:buNone/>
            </a:pPr>
            <a:r>
              <a:rPr lang="en-US" sz="2400" b="1" dirty="0" smtClean="0"/>
              <a:t>yet other trust bits needs different </a:t>
            </a:r>
            <a:r>
              <a:rPr lang="en-US" sz="2400" b="1" dirty="0"/>
              <a:t>probes (and may be </a:t>
            </a:r>
            <a:r>
              <a:rPr lang="en-US" sz="2400" b="1" dirty="0" smtClean="0"/>
              <a:t>more intensive)</a:t>
            </a:r>
            <a:endParaRPr lang="en-US" sz="2400" b="1" dirty="0"/>
          </a:p>
          <a:p>
            <a:r>
              <a:rPr lang="en-US" sz="2400" dirty="0"/>
              <a:t>responsiveness vs. ability to take action or forensics/traceability capacity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77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share test results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5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Trusted Introducer and TF-CSIRT</a:t>
            </a:r>
          </a:p>
          <a:p>
            <a:r>
              <a:rPr lang="en-US" sz="2400" dirty="0" smtClean="0"/>
              <a:t>2-3 Reaction Tests per year </a:t>
            </a:r>
          </a:p>
          <a:p>
            <a:r>
              <a:rPr lang="en-US" sz="2400" dirty="0" smtClean="0"/>
              <a:t>supported by web click infrastructure, but requires (team) authentication</a:t>
            </a:r>
          </a:p>
          <a:p>
            <a:pPr marL="0" indent="0">
              <a:buNone/>
            </a:pPr>
            <a:r>
              <a:rPr lang="en-US" sz="2400" b="1" dirty="0" smtClean="0"/>
              <a:t>Nationally, e.g. the </a:t>
            </a:r>
            <a:r>
              <a:rPr lang="en-US" sz="2400" b="1" dirty="0" err="1" smtClean="0"/>
              <a:t>SURFcert</a:t>
            </a:r>
            <a:r>
              <a:rPr lang="en-US" sz="2400" b="1" dirty="0" smtClean="0"/>
              <a:t> challenges</a:t>
            </a:r>
          </a:p>
          <a:p>
            <a:r>
              <a:rPr lang="en-US" sz="2400" dirty="0" smtClean="0"/>
              <a:t>annual response challenges, just reply to email to a (traceable) ticket</a:t>
            </a:r>
          </a:p>
          <a:p>
            <a:pPr marL="0" indent="0">
              <a:buNone/>
            </a:pPr>
            <a:r>
              <a:rPr lang="en-US" sz="2400" b="1" dirty="0" smtClean="0"/>
              <a:t>IGTF RAT Communications Challenges</a:t>
            </a:r>
          </a:p>
          <a:p>
            <a:r>
              <a:rPr lang="en-US" sz="2400" dirty="0" smtClean="0"/>
              <a:t>every 1-2 years</a:t>
            </a:r>
          </a:p>
          <a:p>
            <a:r>
              <a:rPr lang="en-US" sz="2400" dirty="0" smtClean="0"/>
              <a:t>in parallel with continuous operational monitoring</a:t>
            </a:r>
          </a:p>
          <a:p>
            <a:pPr marL="0" indent="0">
              <a:buNone/>
            </a:pPr>
            <a:r>
              <a:rPr lang="en-US" sz="2400" b="1" dirty="0" smtClean="0"/>
              <a:t>EGI CSIRT: both </a:t>
            </a:r>
            <a:r>
              <a:rPr lang="en-US" sz="2400" b="1" dirty="0" err="1" smtClean="0"/>
              <a:t>comms</a:t>
            </a:r>
            <a:r>
              <a:rPr lang="en-US" sz="2400" b="1" dirty="0" smtClean="0"/>
              <a:t> challenges and security service challenges</a:t>
            </a:r>
          </a:p>
          <a:p>
            <a:r>
              <a:rPr lang="en-US" sz="2400" dirty="0" smtClean="0"/>
              <a:t>are the contacts in GOCDB correct and responsive?</a:t>
            </a:r>
          </a:p>
          <a:p>
            <a:r>
              <a:rPr lang="en-US" sz="2400" dirty="0" smtClean="0"/>
              <a:t>do the service providers know what to do if a real incident strikes?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98735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Communication Challenge </a:t>
            </a:r>
            <a:r>
              <a:rPr lang="en-GB" dirty="0" smtClean="0"/>
              <a:t>2018 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3392" y="1341438"/>
            <a:ext cx="7225208" cy="4784400"/>
          </a:xfrm>
        </p:spPr>
        <p:txBody>
          <a:bodyPr/>
          <a:lstStyle/>
          <a:p>
            <a:r>
              <a:rPr lang="en-GB" sz="2400" dirty="0" smtClean="0"/>
              <a:t> 23/272 </a:t>
            </a:r>
            <a:r>
              <a:rPr lang="en-GB" sz="2400" dirty="0"/>
              <a:t>clicks within 1 minute (8%)</a:t>
            </a:r>
          </a:p>
          <a:p>
            <a:r>
              <a:rPr lang="en-GB" sz="2400" dirty="0"/>
              <a:t> 101/272 clicks within 10 minutes (37%)</a:t>
            </a:r>
          </a:p>
          <a:p>
            <a:r>
              <a:rPr lang="en-GB" sz="2400" dirty="0"/>
              <a:t> 179/272 clicks within 1 hour (66%)</a:t>
            </a:r>
          </a:p>
          <a:p>
            <a:r>
              <a:rPr lang="en-GB" sz="2400" dirty="0"/>
              <a:t> </a:t>
            </a:r>
            <a:r>
              <a:rPr lang="en-GB" sz="2400" b="1" dirty="0"/>
              <a:t>214/272 clicks within 4 hours (79%)</a:t>
            </a:r>
          </a:p>
          <a:p>
            <a:r>
              <a:rPr lang="en-GB" sz="2400" dirty="0"/>
              <a:t> 234/272 clicks within 1 day (86%)</a:t>
            </a:r>
          </a:p>
          <a:p>
            <a:r>
              <a:rPr lang="en-GB" sz="2400" dirty="0"/>
              <a:t> 252/272 clicks within 4 days (93%)</a:t>
            </a:r>
          </a:p>
          <a:p>
            <a:r>
              <a:rPr lang="en-GB" sz="2400" dirty="0"/>
              <a:t> 261/272 clicks within 7+ days (96%)</a:t>
            </a:r>
          </a:p>
          <a:p>
            <a:r>
              <a:rPr lang="en-GB" sz="2400" dirty="0"/>
              <a:t> 2 clicks at 39 days...</a:t>
            </a:r>
          </a:p>
          <a:p>
            <a:r>
              <a:rPr lang="en-GB" sz="2400" dirty="0"/>
              <a:t> 9 without direct clicks</a:t>
            </a:r>
          </a:p>
          <a:p>
            <a:pPr marL="0" indent="0">
              <a:buNone/>
            </a:pPr>
            <a:r>
              <a:rPr lang="en-GB" sz="2400" dirty="0"/>
              <a:t>Working-hour wise, these numbers are even better!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602459"/>
            <a:ext cx="5029200" cy="3211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41799" y="6108031"/>
            <a:ext cx="4950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66B0"/>
                </a:solidFill>
              </a:rPr>
              <a:t>data and imagery: Sven Gabriel, EGI CSIRT presentation ISGC 2019</a:t>
            </a:r>
            <a:endParaRPr lang="en-GB" sz="1400" i="1" dirty="0">
              <a:solidFill>
                <a:srgbClr val="0066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917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a coordinated service provider federation do better?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05623" y="1053986"/>
            <a:ext cx="8763000" cy="491800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5971995"/>
            <a:ext cx="618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 to the Tuesday morning security session to find out!</a:t>
            </a:r>
            <a:endParaRPr lang="en-GB" b="1" dirty="0">
              <a:solidFill>
                <a:srgbClr val="0066B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352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1" y="1331418"/>
            <a:ext cx="11113287" cy="4737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/>
              <a:t>Coordination of ‘CCs recipient groups’ among participating infrastructures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ensure targets </a:t>
            </a:r>
            <a:r>
              <a:rPr lang="en-GB" sz="1800" dirty="0">
                <a:solidFill>
                  <a:srgbClr val="F6791C"/>
                </a:solidFill>
              </a:rPr>
              <a:t>are not </a:t>
            </a:r>
            <a:r>
              <a:rPr lang="en-GB" sz="1800" dirty="0" smtClean="0">
                <a:solidFill>
                  <a:srgbClr val="F6791C"/>
                </a:solidFill>
              </a:rPr>
              <a:t>overloaded </a:t>
            </a:r>
            <a:r>
              <a:rPr lang="en-GB" sz="1800" dirty="0">
                <a:solidFill>
                  <a:srgbClr val="F6791C"/>
                </a:solidFill>
              </a:rPr>
              <a:t>by coinciding or overlapping challenges, </a:t>
            </a:r>
            <a:r>
              <a:rPr lang="en-GB" sz="1800" dirty="0" smtClean="0">
                <a:solidFill>
                  <a:srgbClr val="F6791C"/>
                </a:solidFill>
              </a:rPr>
              <a:t>for example </a:t>
            </a:r>
            <a:r>
              <a:rPr lang="en-GB" sz="1800" dirty="0">
                <a:solidFill>
                  <a:srgbClr val="F6791C"/>
                </a:solidFill>
              </a:rPr>
              <a:t>by designating </a:t>
            </a:r>
            <a:r>
              <a:rPr lang="en-GB" sz="1800" dirty="0" smtClean="0">
                <a:solidFill>
                  <a:srgbClr val="F6791C"/>
                </a:solidFill>
              </a:rPr>
              <a:t>lead agency</a:t>
            </a:r>
            <a:endParaRPr lang="en-GB" sz="1800" dirty="0">
              <a:solidFill>
                <a:srgbClr val="F6791C"/>
              </a:solidFill>
            </a:endParaRPr>
          </a:p>
          <a:p>
            <a:pPr marL="0" indent="0">
              <a:buNone/>
            </a:pPr>
            <a:r>
              <a:rPr lang="en-GB" sz="1800" b="1" dirty="0" smtClean="0"/>
              <a:t>Transitivity </a:t>
            </a:r>
            <a:r>
              <a:rPr lang="en-GB" sz="1800" b="1" dirty="0"/>
              <a:t>of trust in CC results between infrastructures</a:t>
            </a:r>
          </a:p>
          <a:p>
            <a:r>
              <a:rPr lang="en-GB" sz="1800" dirty="0">
                <a:solidFill>
                  <a:srgbClr val="F6791C"/>
                </a:solidFill>
              </a:rPr>
              <a:t>for example by specifying the level of disclosure detail for CCs between </a:t>
            </a:r>
            <a:r>
              <a:rPr lang="en-GB" sz="1800" dirty="0" smtClean="0">
                <a:solidFill>
                  <a:srgbClr val="F6791C"/>
                </a:solidFill>
              </a:rPr>
              <a:t>trusted infrastructures</a:t>
            </a:r>
            <a:r>
              <a:rPr lang="en-GB" sz="1800" dirty="0">
                <a:solidFill>
                  <a:srgbClr val="F6791C"/>
                </a:solidFill>
              </a:rPr>
              <a:t>, by using an SCI evaluation framework approach to it, or by coordination </a:t>
            </a:r>
            <a:r>
              <a:rPr lang="en-GB" sz="1800" dirty="0" smtClean="0">
                <a:solidFill>
                  <a:srgbClr val="F6791C"/>
                </a:solidFill>
              </a:rPr>
              <a:t>of testing </a:t>
            </a:r>
            <a:r>
              <a:rPr lang="en-GB" sz="1800" dirty="0">
                <a:solidFill>
                  <a:srgbClr val="F6791C"/>
                </a:solidFill>
              </a:rPr>
              <a:t>and success criteria.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how </a:t>
            </a:r>
            <a:r>
              <a:rPr lang="en-GB" sz="1800" dirty="0">
                <a:solidFill>
                  <a:srgbClr val="F6791C"/>
                </a:solidFill>
              </a:rPr>
              <a:t>can requests for CCs between infrastructures be handled, e.g. in response to </a:t>
            </a:r>
            <a:r>
              <a:rPr lang="en-GB" sz="1800" dirty="0" smtClean="0">
                <a:solidFill>
                  <a:srgbClr val="F6791C"/>
                </a:solidFill>
              </a:rPr>
              <a:t>changing needs or a changed risk assessments; or as remediation after an incident in which communications </a:t>
            </a:r>
            <a:r>
              <a:rPr lang="en-GB" sz="1800" dirty="0">
                <a:solidFill>
                  <a:srgbClr val="F6791C"/>
                </a:solidFill>
              </a:rPr>
              <a:t>did not meet expectation.</a:t>
            </a:r>
          </a:p>
          <a:p>
            <a:pPr marL="0" indent="0">
              <a:buNone/>
            </a:pPr>
            <a:r>
              <a:rPr lang="en-GB" sz="1800" b="1" dirty="0" smtClean="0"/>
              <a:t>Definition </a:t>
            </a:r>
            <a:r>
              <a:rPr lang="en-GB" sz="1800" b="1" dirty="0"/>
              <a:t>of CC models and classification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‘</a:t>
            </a:r>
            <a:r>
              <a:rPr lang="en-GB" sz="1800" dirty="0">
                <a:solidFill>
                  <a:srgbClr val="F6791C"/>
                </a:solidFill>
              </a:rPr>
              <a:t>depth’ of the CC testing is a balance between the level of trust gained (more </a:t>
            </a:r>
            <a:r>
              <a:rPr lang="en-GB" sz="1800" dirty="0" smtClean="0">
                <a:solidFill>
                  <a:srgbClr val="F6791C"/>
                </a:solidFill>
              </a:rPr>
              <a:t>profound testing </a:t>
            </a:r>
            <a:r>
              <a:rPr lang="en-GB" sz="1800" dirty="0">
                <a:solidFill>
                  <a:srgbClr val="F6791C"/>
                </a:solidFill>
              </a:rPr>
              <a:t>and good results gives more trust) and expediency (asking the recipient to respond </a:t>
            </a:r>
            <a:r>
              <a:rPr lang="en-GB" sz="1800" dirty="0" smtClean="0">
                <a:solidFill>
                  <a:srgbClr val="F6791C"/>
                </a:solidFill>
              </a:rPr>
              <a:t>to a </a:t>
            </a:r>
            <a:r>
              <a:rPr lang="en-GB" sz="1800" dirty="0">
                <a:solidFill>
                  <a:srgbClr val="F6791C"/>
                </a:solidFill>
              </a:rPr>
              <a:t>mail or click a link consumes less resources than requesting forensic investigation of </a:t>
            </a:r>
            <a:r>
              <a:rPr lang="en-GB" sz="1800" dirty="0" smtClean="0">
                <a:solidFill>
                  <a:srgbClr val="F6791C"/>
                </a:solidFill>
              </a:rPr>
              <a:t>a simulated </a:t>
            </a:r>
            <a:r>
              <a:rPr lang="en-GB" sz="1800" dirty="0">
                <a:solidFill>
                  <a:srgbClr val="F6791C"/>
                </a:solidFill>
              </a:rPr>
              <a:t>incident of deliberately unknown nature).</a:t>
            </a:r>
          </a:p>
          <a:p>
            <a:pPr marL="0" indent="0">
              <a:buNone/>
            </a:pPr>
            <a:r>
              <a:rPr lang="en-GB" sz="1800" b="1" dirty="0" smtClean="0"/>
              <a:t>Frequency </a:t>
            </a:r>
            <a:r>
              <a:rPr lang="en-GB" sz="1800" b="1" dirty="0"/>
              <a:t>of CCs</a:t>
            </a:r>
          </a:p>
          <a:p>
            <a:r>
              <a:rPr lang="en-GB" sz="1800" dirty="0">
                <a:solidFill>
                  <a:srgbClr val="F6791C"/>
                </a:solidFill>
              </a:rPr>
              <a:t>simple communications challenges are often performed one or several times per year (</a:t>
            </a:r>
            <a:r>
              <a:rPr lang="en-GB" sz="1800" dirty="0" smtClean="0">
                <a:solidFill>
                  <a:srgbClr val="F6791C"/>
                </a:solidFill>
              </a:rPr>
              <a:t>e.g. for </a:t>
            </a:r>
            <a:r>
              <a:rPr lang="en-GB" sz="1800" dirty="0">
                <a:solidFill>
                  <a:srgbClr val="F6791C"/>
                </a:solidFill>
              </a:rPr>
              <a:t>TF-CSIRT, by </a:t>
            </a:r>
            <a:r>
              <a:rPr lang="en-GB" sz="1800" dirty="0" err="1">
                <a:solidFill>
                  <a:srgbClr val="F6791C"/>
                </a:solidFill>
              </a:rPr>
              <a:t>SURFcert</a:t>
            </a:r>
            <a:r>
              <a:rPr lang="en-GB" sz="1800" dirty="0">
                <a:solidFill>
                  <a:srgbClr val="F6791C"/>
                </a:solidFill>
              </a:rPr>
              <a:t> for the SURFconext federation, EGI Operations on their sites</a:t>
            </a:r>
            <a:r>
              <a:rPr lang="en-GB" sz="1800" dirty="0" smtClean="0">
                <a:solidFill>
                  <a:srgbClr val="F6791C"/>
                </a:solidFill>
              </a:rPr>
              <a:t>).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complex </a:t>
            </a:r>
            <a:r>
              <a:rPr lang="en-GB" sz="1800" dirty="0">
                <a:solidFill>
                  <a:srgbClr val="F6791C"/>
                </a:solidFill>
              </a:rPr>
              <a:t>challenges are less frequent (e.g</a:t>
            </a:r>
            <a:r>
              <a:rPr lang="en-GB" sz="1800" dirty="0" smtClean="0">
                <a:solidFill>
                  <a:srgbClr val="F6791C"/>
                </a:solidFill>
              </a:rPr>
              <a:t>. ‘</a:t>
            </a:r>
            <a:r>
              <a:rPr lang="en-GB" sz="1800" dirty="0">
                <a:solidFill>
                  <a:srgbClr val="F6791C"/>
                </a:solidFill>
              </a:rPr>
              <a:t>black-box traceability’ trials </a:t>
            </a:r>
            <a:r>
              <a:rPr lang="en-GB" sz="1800" dirty="0" smtClean="0">
                <a:solidFill>
                  <a:srgbClr val="F6791C"/>
                </a:solidFill>
              </a:rPr>
              <a:t>in EGI take place </a:t>
            </a:r>
            <a:r>
              <a:rPr lang="en-GB" sz="1800" dirty="0">
                <a:solidFill>
                  <a:srgbClr val="F6791C"/>
                </a:solidFill>
              </a:rPr>
              <a:t>once every 1-2 years</a:t>
            </a:r>
            <a:r>
              <a:rPr lang="en-GB" sz="1800" dirty="0" smtClean="0">
                <a:solidFill>
                  <a:srgbClr val="F6791C"/>
                </a:solidFill>
              </a:rPr>
              <a:t>).</a:t>
            </a:r>
          </a:p>
          <a:p>
            <a:r>
              <a:rPr lang="en-GB" sz="1800" dirty="0" smtClean="0">
                <a:solidFill>
                  <a:srgbClr val="F6791C"/>
                </a:solidFill>
              </a:rPr>
              <a:t>following </a:t>
            </a:r>
            <a:r>
              <a:rPr lang="en-GB" sz="1800" dirty="0">
                <a:solidFill>
                  <a:srgbClr val="F6791C"/>
                </a:solidFill>
              </a:rPr>
              <a:t>a CC </a:t>
            </a:r>
            <a:r>
              <a:rPr lang="en-GB" sz="1800" dirty="0" smtClean="0">
                <a:solidFill>
                  <a:srgbClr val="F6791C"/>
                </a:solidFill>
              </a:rPr>
              <a:t>model classification</a:t>
            </a:r>
            <a:r>
              <a:rPr lang="en-GB" sz="1800" dirty="0">
                <a:solidFill>
                  <a:srgbClr val="F6791C"/>
                </a:solidFill>
              </a:rPr>
              <a:t>, propose an appropriate frequency for each </a:t>
            </a:r>
            <a:r>
              <a:rPr lang="en-GB" sz="1800" dirty="0" smtClean="0">
                <a:solidFill>
                  <a:srgbClr val="F6791C"/>
                </a:solidFill>
              </a:rPr>
              <a:t>class.</a:t>
            </a:r>
            <a:endParaRPr lang="en-GB" sz="1800" dirty="0">
              <a:solidFill>
                <a:srgbClr val="F6791C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Sharing trust –</a:t>
            </a:r>
            <a:br>
              <a:rPr lang="en-US" dirty="0" smtClean="0"/>
            </a:br>
            <a:r>
              <a:rPr lang="en-US" dirty="0" smtClean="0"/>
              <a:t>WISE Security Communications Challenge Coordination </a:t>
            </a:r>
            <a:r>
              <a:rPr lang="en-US" dirty="0" smtClean="0">
                <a:solidFill>
                  <a:srgbClr val="C00000"/>
                </a:solidFill>
              </a:rPr>
              <a:t>Joint</a:t>
            </a:r>
            <a:r>
              <a:rPr lang="en-US" dirty="0" smtClean="0"/>
              <a:t> WG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88923"/>
            <a:ext cx="1584731" cy="12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8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68847" y="1295400"/>
            <a:ext cx="9373086" cy="4209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152400"/>
            <a:ext cx="2077039" cy="1621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0647" y="5792071"/>
            <a:ext cx="7249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will be a </a:t>
            </a:r>
            <a:r>
              <a:rPr lang="en-US" b="1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joint </a:t>
            </a:r>
            <a:r>
              <a:rPr lang="en-US" dirty="0" smtClean="0">
                <a:solidFill>
                  <a:srgbClr val="0066B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working group by WISE, SIG-ISM, REFEDS, and the IGTF</a:t>
            </a:r>
            <a:endParaRPr lang="en-GB" dirty="0">
              <a:solidFill>
                <a:srgbClr val="0066B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47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Let’s communicate!</a:t>
            </a:r>
          </a:p>
          <a:p>
            <a:r>
              <a:rPr lang="en-US" i="1" dirty="0" smtClean="0"/>
              <a:t>wise-community.org</a:t>
            </a:r>
          </a:p>
          <a:p>
            <a:r>
              <a:rPr lang="en-US" i="1" dirty="0" smtClean="0"/>
              <a:t>aarc-project.eu</a:t>
            </a:r>
          </a:p>
          <a:p>
            <a:r>
              <a:rPr lang="en-GB" i="1" dirty="0" smtClean="0"/>
              <a:t>csirt.egi.eu</a:t>
            </a:r>
          </a:p>
          <a:p>
            <a:r>
              <a:rPr lang="en-US" i="1" dirty="0" smtClean="0"/>
              <a:t>technical.edugain.org</a:t>
            </a:r>
            <a:endParaRPr lang="en-GB" i="1" dirty="0"/>
          </a:p>
        </p:txBody>
      </p:sp>
      <p:sp>
        <p:nvSpPr>
          <p:cNvPr id="3" name="2011-2016…"/>
          <p:cNvSpPr txBox="1"/>
          <p:nvPr/>
        </p:nvSpPr>
        <p:spPr>
          <a:xfrm>
            <a:off x="7924800" y="4953000"/>
            <a:ext cx="3936975" cy="1105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800" cap="none" baseline="0" dirty="0" smtClean="0">
                <a:solidFill>
                  <a:srgbClr val="0066B0"/>
                </a:solidFill>
              </a:rPr>
              <a:t>David </a:t>
            </a:r>
            <a:r>
              <a:rPr lang="en-US" sz="1800" cap="none" baseline="0" dirty="0" err="1" smtClean="0">
                <a:solidFill>
                  <a:srgbClr val="0066B0"/>
                </a:solidFill>
              </a:rPr>
              <a:t>Groep</a:t>
            </a:r>
            <a:endParaRPr lang="en-US" sz="1800" cap="none" baseline="0" dirty="0" smtClean="0">
              <a:solidFill>
                <a:srgbClr val="0066B0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00" cap="none" baseline="0" dirty="0" smtClean="0">
                <a:solidFill>
                  <a:srgbClr val="0066B0"/>
                </a:solidFill>
              </a:rPr>
              <a:t>davidg@nikhef.nl</a:t>
            </a: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GB" sz="1300" cap="none" baseline="0" dirty="0">
                <a:solidFill>
                  <a:srgbClr val="0066B0"/>
                </a:solidFill>
              </a:rPr>
              <a:t>https://www.nikhef.nl/~davidg/presentations</a:t>
            </a:r>
            <a:r>
              <a:rPr lang="en-GB" sz="1300" cap="none" baseline="0" dirty="0" smtClean="0">
                <a:solidFill>
                  <a:srgbClr val="0066B0"/>
                </a:solidFill>
              </a:rPr>
              <a:t>/</a:t>
            </a: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300" cap="none" baseline="0" dirty="0">
                <a:solidFill>
                  <a:srgbClr val="0066B0"/>
                </a:solidFill>
              </a:rPr>
              <a:t>https://orcid.org/0000-0003-1026-6606</a:t>
            </a:r>
            <a:endParaRPr sz="1300" cap="none" baseline="0" dirty="0">
              <a:solidFill>
                <a:srgbClr val="0066B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5744008"/>
            <a:ext cx="198537" cy="198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05" y="6191383"/>
            <a:ext cx="433675" cy="2946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0775" y="6147493"/>
            <a:ext cx="765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AARC elements © </a:t>
            </a:r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GÉANT  on behalf of the AARC project. AARC material licensed under</a:t>
            </a:r>
            <a:r>
              <a:rPr lang="en-GB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Creative Common Attribution 4.0 (CC-BY) License.</a:t>
            </a:r>
            <a:endParaRPr lang="en-GB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</a:t>
            </a:r>
            <a:r>
              <a:rPr lang="is-I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730941 </a:t>
            </a:r>
            <a:r>
              <a:rPr lang="en-GB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(AARC2).</a:t>
            </a:r>
            <a:endParaRPr lang="en-GB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5545593" cy="7459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eduGAIN – many countries &amp; economic regions with an R&amp;E identity federation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R&amp;E federation and eduGAIN – and the wonderful world of this session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6" y="2185263"/>
            <a:ext cx="5534449" cy="274087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6577938" y="2324852"/>
            <a:ext cx="5329115" cy="745928"/>
          </a:xfrm>
          <a:prstGeom prst="rect">
            <a:avLst/>
          </a:prstGeom>
          <a:solidFill>
            <a:srgbClr val="ED7D31">
              <a:alpha val="50196"/>
            </a:srgbClr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… yet incident response has to be global (since the miscreants certainly are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) …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436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https://aarc-project.eu/wp-content/uploads/2016/05/federated_incid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38" y="3235986"/>
            <a:ext cx="5419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44502" y="4929904"/>
            <a:ext cx="5894306" cy="3839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36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Verdana" panose="020B0604030504040204" pitchFamily="34" charset="0"/>
              </a:rPr>
              <a:t>full of valuable resources (data, network, services)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4360"/>
              </a:solidFill>
              <a:effectLst/>
              <a:uLnTx/>
              <a:uFillTx/>
              <a:latin typeface="Calibri" panose="020F05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84" y="5446471"/>
            <a:ext cx="1706823" cy="130364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508730" y="5313827"/>
            <a:ext cx="2658211" cy="1065562"/>
            <a:chOff x="1146073" y="1812828"/>
            <a:chExt cx="10652572" cy="42701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21A45F-252E-4C4C-BF8B-AC87357A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6073" y="2158920"/>
              <a:ext cx="1524000" cy="8001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701285-E49C-D84C-B623-33347E2E5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2127" y="3518205"/>
              <a:ext cx="1676400" cy="774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5A21C4-215A-2E44-9603-EEF353047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91768" y="2241470"/>
              <a:ext cx="1511300" cy="635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C197DF7-F323-3F49-B4DB-0C8FF1B98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26468" y="4927284"/>
              <a:ext cx="1765300" cy="11557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913A4E-9E86-BB4C-B82B-F3B9A6B15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4865" y="5233327"/>
              <a:ext cx="1803400" cy="723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F24206-CC0A-0649-8E15-12F6665F8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8785" y="3510135"/>
              <a:ext cx="1409700" cy="1270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55F60F-279F-0D40-BCC1-017DE154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1060" y="1812828"/>
              <a:ext cx="1346200" cy="11938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17F8A2A-95F4-0F42-8CB4-A7B6824E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6854" y="3687389"/>
              <a:ext cx="1905000" cy="8001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046152-653E-7D4E-9FA1-B473C30C3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46955" y="2073896"/>
              <a:ext cx="1562100" cy="10922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D341BC8-BB2D-A84D-94AF-5380BC61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98779" y="3459324"/>
              <a:ext cx="1447800" cy="8763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5F5170-58B5-1F4E-845F-E7BB2B491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08065" y="4676730"/>
              <a:ext cx="1498600" cy="1041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352F9FC-02B3-D141-AC30-48FB7856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57365" y="3557292"/>
              <a:ext cx="2341280" cy="7076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B8B62BE-6E7E-A94E-AD81-C3137ABCC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698779" y="2193905"/>
              <a:ext cx="2085359" cy="906678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773999" y="6596390"/>
            <a:ext cx="75488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sources: map technical.edugain.org; federation drawing: Hannah Short, CERN; Infrastructure logos: AARC Pilot use cases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Content Placeholder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565" y="4695483"/>
            <a:ext cx="1394839" cy="120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1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Incidents spread through the community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23392" y="1341438"/>
            <a:ext cx="5351658" cy="4784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We live &amp; breath federation!</a:t>
            </a:r>
          </a:p>
          <a:p>
            <a:r>
              <a:rPr lang="en-US" sz="2400" dirty="0" smtClean="0"/>
              <a:t>communities have access to services in many sites, in countries across the globe,</a:t>
            </a:r>
          </a:p>
          <a:p>
            <a:r>
              <a:rPr lang="en-US" sz="2400" dirty="0" smtClean="0"/>
              <a:t>which is anyway better than before federated login, where users had accounts (all with the same password) everywhere,</a:t>
            </a:r>
          </a:p>
          <a:p>
            <a:r>
              <a:rPr lang="en-US" sz="2400" dirty="0" smtClean="0"/>
              <a:t>but the spread of incidents, and finding good targets, remains as easy as it ever was!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1038746"/>
            <a:ext cx="5668709" cy="4371975"/>
          </a:xfrm>
          <a:prstGeom prst="rect">
            <a:avLst/>
          </a:prstGeom>
          <a:effectLst>
            <a:glow rad="101600">
              <a:srgbClr val="0066B0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6504980" y="5102944"/>
            <a:ext cx="5138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66B0"/>
                </a:solidFill>
              </a:rPr>
              <a:t>slide with site names: </a:t>
            </a:r>
            <a:r>
              <a:rPr lang="en-US" sz="1400" i="1" dirty="0" err="1" smtClean="0">
                <a:solidFill>
                  <a:srgbClr val="0066B0"/>
                </a:solidFill>
              </a:rPr>
              <a:t>Stakkato</a:t>
            </a:r>
            <a:r>
              <a:rPr lang="en-US" sz="1400" i="1" dirty="0" smtClean="0">
                <a:solidFill>
                  <a:srgbClr val="0066B0"/>
                </a:solidFill>
              </a:rPr>
              <a:t> incident – investigation by Leif Nixon</a:t>
            </a:r>
            <a:endParaRPr lang="en-GB" sz="1400" i="1" dirty="0">
              <a:solidFill>
                <a:srgbClr val="0066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8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appears trivial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5517755" y="1629861"/>
            <a:ext cx="1905141" cy="243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0309" y="1513544"/>
            <a:ext cx="1726288" cy="17225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cess 7"/>
          <p:cNvSpPr/>
          <p:nvPr/>
        </p:nvSpPr>
        <p:spPr>
          <a:xfrm>
            <a:off x="2828968" y="2141757"/>
            <a:ext cx="1418722" cy="83168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 notices suspicious jobs executed by a handful of users from an IdP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cess 8"/>
          <p:cNvSpPr/>
          <p:nvPr/>
        </p:nvSpPr>
        <p:spPr>
          <a:xfrm>
            <a:off x="5756502" y="2222818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over 1000 compromised identities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 flipV="1">
            <a:off x="4247689" y="2547057"/>
            <a:ext cx="1508812" cy="10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82385" y="2244914"/>
            <a:ext cx="8697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IdP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cess 15"/>
          <p:cNvSpPr/>
          <p:nvPr/>
        </p:nvSpPr>
        <p:spPr>
          <a:xfrm>
            <a:off x="5756502" y="3149077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all SPs accessed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25928" y="4951830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48491" y="5455490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004045" y="4969133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8" idx="2"/>
            <a:endCxn id="11" idx="0"/>
          </p:cNvCxnSpPr>
          <p:nvPr/>
        </p:nvCxnSpPr>
        <p:spPr>
          <a:xfrm>
            <a:off x="6465862" y="2871294"/>
            <a:ext cx="0" cy="277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  <a:endCxn id="12" idx="7"/>
          </p:cNvCxnSpPr>
          <p:nvPr/>
        </p:nvCxnSpPr>
        <p:spPr>
          <a:xfrm flipH="1">
            <a:off x="5783304" y="3797555"/>
            <a:ext cx="682561" cy="1257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13" idx="0"/>
          </p:cNvCxnSpPr>
          <p:nvPr/>
        </p:nvCxnSpPr>
        <p:spPr>
          <a:xfrm flipH="1">
            <a:off x="6433574" y="3797556"/>
            <a:ext cx="32291" cy="165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14" idx="1"/>
          </p:cNvCxnSpPr>
          <p:nvPr/>
        </p:nvCxnSpPr>
        <p:spPr>
          <a:xfrm>
            <a:off x="6465862" y="3797555"/>
            <a:ext cx="650968" cy="127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968361" y="4315731"/>
            <a:ext cx="880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SPs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13545" y="6596390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source: Hannah Short, CERN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may not be so …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5772197" y="1598296"/>
            <a:ext cx="1905141" cy="243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34751" y="1481979"/>
            <a:ext cx="1726288" cy="172252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rocess 7"/>
          <p:cNvSpPr/>
          <p:nvPr/>
        </p:nvSpPr>
        <p:spPr>
          <a:xfrm>
            <a:off x="3083410" y="2110192"/>
            <a:ext cx="1418722" cy="83168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 notices suspicious jobs executed by a handful of users from an IdP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rocess 8"/>
          <p:cNvSpPr/>
          <p:nvPr/>
        </p:nvSpPr>
        <p:spPr>
          <a:xfrm>
            <a:off x="6010944" y="2191253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over 1000 compromised identities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>
          <a:xfrm flipV="1">
            <a:off x="4502131" y="2515492"/>
            <a:ext cx="1508812" cy="105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36827" y="2132289"/>
            <a:ext cx="8697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IdP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rocess 15"/>
          <p:cNvSpPr/>
          <p:nvPr/>
        </p:nvSpPr>
        <p:spPr>
          <a:xfrm>
            <a:off x="6010944" y="3117512"/>
            <a:ext cx="1418722" cy="648479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IdP identifies all SPs accessed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80370" y="4920265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02933" y="5423925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58487" y="4937568"/>
            <a:ext cx="770163" cy="70251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8" idx="2"/>
            <a:endCxn id="11" idx="0"/>
          </p:cNvCxnSpPr>
          <p:nvPr/>
        </p:nvCxnSpPr>
        <p:spPr>
          <a:xfrm>
            <a:off x="6720304" y="2839729"/>
            <a:ext cx="0" cy="277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1" idx="2"/>
            <a:endCxn id="12" idx="7"/>
          </p:cNvCxnSpPr>
          <p:nvPr/>
        </p:nvCxnSpPr>
        <p:spPr>
          <a:xfrm flipH="1">
            <a:off x="6037746" y="3765990"/>
            <a:ext cx="682561" cy="1257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13" idx="0"/>
          </p:cNvCxnSpPr>
          <p:nvPr/>
        </p:nvCxnSpPr>
        <p:spPr>
          <a:xfrm flipH="1">
            <a:off x="6688016" y="3765991"/>
            <a:ext cx="32291" cy="165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2"/>
            <a:endCxn id="14" idx="1"/>
          </p:cNvCxnSpPr>
          <p:nvPr/>
        </p:nvCxnSpPr>
        <p:spPr>
          <a:xfrm>
            <a:off x="6720304" y="3765990"/>
            <a:ext cx="650968" cy="12744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22803" y="4189597"/>
            <a:ext cx="8803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Notifies SPs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4846" y="3344248"/>
            <a:ext cx="305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SP does not share details of compromise, for fear of damage to reputation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58366" y="1400212"/>
            <a:ext cx="2091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 IdP may not have capability to block users, or trace their usage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1913" y="5023147"/>
            <a:ext cx="3288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SPs are not bound to abide by confidentiality protocol and disclose sensitive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41118" y="3409049"/>
            <a:ext cx="799382" cy="713882"/>
            <a:chOff x="275592" y="2592634"/>
            <a:chExt cx="799382" cy="713882"/>
          </a:xfrm>
        </p:grpSpPr>
        <p:sp>
          <p:nvSpPr>
            <p:cNvPr id="24" name="Isosceles Triangle 23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104394" y="5066986"/>
            <a:ext cx="799382" cy="713882"/>
            <a:chOff x="275592" y="2592634"/>
            <a:chExt cx="799382" cy="713882"/>
          </a:xfrm>
        </p:grpSpPr>
        <p:sp>
          <p:nvSpPr>
            <p:cNvPr id="27" name="Isosceles Triangle 26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50287" y="2502379"/>
            <a:ext cx="799382" cy="713882"/>
            <a:chOff x="275592" y="2592634"/>
            <a:chExt cx="799382" cy="713882"/>
          </a:xfrm>
        </p:grpSpPr>
        <p:sp>
          <p:nvSpPr>
            <p:cNvPr id="30" name="Isosceles Triangle 29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111299" y="5026943"/>
            <a:ext cx="799382" cy="713882"/>
            <a:chOff x="275592" y="2592634"/>
            <a:chExt cx="799382" cy="713882"/>
          </a:xfrm>
        </p:grpSpPr>
        <p:sp>
          <p:nvSpPr>
            <p:cNvPr id="33" name="Isosceles Triangle 32"/>
            <p:cNvSpPr/>
            <p:nvPr/>
          </p:nvSpPr>
          <p:spPr>
            <a:xfrm>
              <a:off x="275592" y="2592634"/>
              <a:ext cx="799382" cy="681431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solidFill>
                <a:srgbClr val="0C377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1248" y="2660185"/>
              <a:ext cx="3399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8089500" y="4920264"/>
            <a:ext cx="1341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security contact details!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979744" y="2171813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 rot="1021073">
            <a:off x="6078892" y="4195594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47484" y="4631704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 rot="20499298">
            <a:off x="6896168" y="4284238"/>
            <a:ext cx="33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13545" y="6596390"/>
            <a:ext cx="23054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source: Hannah Short, CERN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who do </a:t>
            </a:r>
            <a:r>
              <a:rPr lang="en-US" i="1" dirty="0" smtClean="0"/>
              <a:t>you </a:t>
            </a:r>
            <a:r>
              <a:rPr lang="en-US" dirty="0" smtClean="0"/>
              <a:t>call?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B0"/>
                </a:solidFill>
              </a:rPr>
              <a:t>Do you follow only the network?</a:t>
            </a:r>
          </a:p>
          <a:p>
            <a:pPr lvl="1"/>
            <a:r>
              <a:rPr lang="en-US" cap="small" dirty="0" err="1" smtClean="0"/>
              <a:t>whois</a:t>
            </a:r>
            <a:r>
              <a:rPr lang="en-US" dirty="0" smtClean="0"/>
              <a:t> data, abuse contacts in RIPEDB, and … pray</a:t>
            </a:r>
          </a:p>
          <a:p>
            <a:r>
              <a:rPr lang="en-US" b="1" dirty="0" smtClean="0">
                <a:solidFill>
                  <a:srgbClr val="0066B0"/>
                </a:solidFill>
              </a:rPr>
              <a:t>Or</a:t>
            </a:r>
            <a:r>
              <a:rPr lang="en-US" dirty="0" smtClean="0">
                <a:solidFill>
                  <a:srgbClr val="0066B0"/>
                </a:solidFill>
              </a:rPr>
              <a:t>: do </a:t>
            </a:r>
            <a:r>
              <a:rPr lang="en-US" dirty="0" smtClean="0">
                <a:solidFill>
                  <a:srgbClr val="0066B0"/>
                </a:solidFill>
              </a:rPr>
              <a:t>you follow the community?</a:t>
            </a:r>
          </a:p>
          <a:p>
            <a:pPr lvl="1"/>
            <a:r>
              <a:rPr lang="en-US" dirty="0" smtClean="0"/>
              <a:t>look at authorization log and find the community contact in the VOID card</a:t>
            </a:r>
          </a:p>
          <a:p>
            <a:pPr lvl="1"/>
            <a:r>
              <a:rPr lang="en-US" dirty="0" smtClean="0"/>
              <a:t>community will have to look for the user, meanwhile the incident goes on</a:t>
            </a:r>
          </a:p>
          <a:p>
            <a:r>
              <a:rPr lang="en-US" b="1" dirty="0" smtClean="0">
                <a:solidFill>
                  <a:srgbClr val="0066B0"/>
                </a:solidFill>
              </a:rPr>
              <a:t>and</a:t>
            </a:r>
            <a:r>
              <a:rPr lang="en-US" dirty="0" smtClean="0">
                <a:solidFill>
                  <a:srgbClr val="0066B0"/>
                </a:solidFill>
              </a:rPr>
              <a:t> d</a:t>
            </a:r>
            <a:r>
              <a:rPr lang="en-US" dirty="0" smtClean="0">
                <a:solidFill>
                  <a:srgbClr val="0066B0"/>
                </a:solidFill>
              </a:rPr>
              <a:t>o </a:t>
            </a:r>
            <a:r>
              <a:rPr lang="en-US" dirty="0" smtClean="0">
                <a:solidFill>
                  <a:srgbClr val="0066B0"/>
                </a:solidFill>
              </a:rPr>
              <a:t>you contact your peers?</a:t>
            </a:r>
          </a:p>
          <a:p>
            <a:pPr lvl="1"/>
            <a:r>
              <a:rPr lang="en-US" dirty="0" smtClean="0"/>
              <a:t>call EGI CSIRT (always a good idea) and share </a:t>
            </a:r>
            <a:r>
              <a:rPr lang="en-US" dirty="0" err="1" smtClean="0"/>
              <a:t>IoCs</a:t>
            </a:r>
            <a:r>
              <a:rPr lang="en-US" dirty="0" smtClean="0"/>
              <a:t> to protect likely victims</a:t>
            </a:r>
          </a:p>
          <a:p>
            <a:r>
              <a:rPr lang="en-US" b="1" dirty="0" smtClean="0">
                <a:solidFill>
                  <a:srgbClr val="0066B0"/>
                </a:solidFill>
              </a:rPr>
              <a:t>and</a:t>
            </a:r>
            <a:r>
              <a:rPr lang="en-US" dirty="0" smtClean="0">
                <a:solidFill>
                  <a:srgbClr val="0066B0"/>
                </a:solidFill>
              </a:rPr>
              <a:t> do </a:t>
            </a:r>
            <a:r>
              <a:rPr lang="en-US" dirty="0" smtClean="0">
                <a:solidFill>
                  <a:srgbClr val="0066B0"/>
                </a:solidFill>
              </a:rPr>
              <a:t>you contact the identity provider </a:t>
            </a:r>
            <a:r>
              <a:rPr lang="en-US" dirty="0" smtClean="0">
                <a:solidFill>
                  <a:srgbClr val="0066B0"/>
                </a:solidFill>
              </a:rPr>
              <a:t>mitigate issue </a:t>
            </a:r>
            <a:r>
              <a:rPr lang="en-US" dirty="0" smtClean="0">
                <a:solidFill>
                  <a:srgbClr val="0066B0"/>
                </a:solidFill>
              </a:rPr>
              <a:t>at source?</a:t>
            </a:r>
          </a:p>
          <a:p>
            <a:pPr lvl="1"/>
            <a:r>
              <a:rPr lang="en-US" dirty="0" smtClean="0"/>
              <a:t>use federation meta-data to find a trusted contact point with </a:t>
            </a:r>
            <a:r>
              <a:rPr lang="en-US" i="1" dirty="0" smtClean="0"/>
              <a:t>Sirtfi</a:t>
            </a:r>
          </a:p>
          <a:p>
            <a:pPr lvl="1"/>
            <a:r>
              <a:rPr lang="en-US" dirty="0" smtClean="0"/>
              <a:t>involve the eduGAIN support desk security function to get global reach</a:t>
            </a:r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InfoSec 3: who you gonna call?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2573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576E6A-F32A-4612-884C-86870357C6B4}" type="slidenum">
              <a:rPr kumimoji="0" lang="en-GB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Sirtfi is there today – 561 parties joined, in 28 federations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017121" y="6596390"/>
            <a:ext cx="56781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graphics source: AARC2 DNA3.2 Report on Incident Response in FIM; data: technical.edugain.org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05161"/>
            <a:ext cx="6190133" cy="32889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077200" y="5888419"/>
            <a:ext cx="3766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679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countries with at least one Sirtfi entity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srgbClr val="F679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897" y="4112168"/>
            <a:ext cx="4517563" cy="2636743"/>
            <a:chOff x="6064308" y="1394460"/>
            <a:chExt cx="5833051" cy="33909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308" y="1394460"/>
              <a:ext cx="5833051" cy="3390900"/>
            </a:xfrm>
            <a:prstGeom prst="rect">
              <a:avLst/>
            </a:prstGeom>
            <a:noFill/>
            <a:ln>
              <a:noFill/>
            </a:ln>
            <a:effectLst>
              <a:glow rad="101600">
                <a:srgbClr val="0C3959"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723181" y="1394460"/>
              <a:ext cx="25895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https://refeds.org/SIRTFI</a:t>
              </a:r>
            </a:p>
          </p:txBody>
        </p:sp>
      </p:grpSp>
      <p:pic>
        <p:nvPicPr>
          <p:cNvPr id="11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1" y="3926362"/>
            <a:ext cx="1720803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038" y="95886"/>
            <a:ext cx="1843935" cy="1475149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891" y="1690389"/>
            <a:ext cx="6134100" cy="1393202"/>
          </a:xfrm>
          <a:prstGeom prst="rect">
            <a:avLst/>
          </a:prstGeom>
        </p:spPr>
      </p:pic>
      <p:pic>
        <p:nvPicPr>
          <p:cNvPr id="4" name="imag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41" y="1400212"/>
            <a:ext cx="5732780" cy="23495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9304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 response process evolution in federations</a:t>
            </a:r>
            <a:endParaRPr lang="en-US" dirty="0"/>
          </a:p>
        </p:txBody>
      </p:sp>
      <p:pic>
        <p:nvPicPr>
          <p:cNvPr id="4" name="Picture 3" descr="roken-comm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9" y="1430001"/>
            <a:ext cx="4157678" cy="17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nter-fed-proc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744" y="3011479"/>
            <a:ext cx="7591425" cy="33945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800000">
            <a:off x="4857750" y="2486025"/>
            <a:ext cx="1238250" cy="590550"/>
          </a:xfrm>
          <a:prstGeom prst="righ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170895" y="1314678"/>
            <a:ext cx="5508536" cy="161243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Proposed solutions</a:t>
            </a:r>
          </a:p>
          <a:p>
            <a:r>
              <a:rPr lang="en-US" dirty="0" smtClean="0"/>
              <a:t>Stronger role for federation operators, as </a:t>
            </a:r>
            <a:br>
              <a:rPr lang="en-US" dirty="0" smtClean="0"/>
            </a:br>
            <a:r>
              <a:rPr lang="en-US" dirty="0" smtClean="0"/>
              <a:t>they are known to both SPs and IdPs</a:t>
            </a:r>
          </a:p>
          <a:p>
            <a:r>
              <a:rPr lang="en-US" dirty="0" smtClean="0"/>
              <a:t>Add hub capability centrally (@ eduGAIN)</a:t>
            </a:r>
          </a:p>
          <a:p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019096" y="6521038"/>
            <a:ext cx="3490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https://aarc-project.eu/guidelines/aarc-i051/</a:t>
            </a:r>
            <a:endParaRPr lang="en-GB" sz="1400" i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228600" y="3968415"/>
            <a:ext cx="4074680" cy="2286000"/>
            <a:chOff x="187431" y="3810001"/>
            <a:chExt cx="4074680" cy="2286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431" y="3810001"/>
              <a:ext cx="4074680" cy="2286000"/>
            </a:xfrm>
            <a:prstGeom prst="rect">
              <a:avLst/>
            </a:prstGeom>
            <a:effectLst>
              <a:glow rad="101600">
                <a:srgbClr val="004360">
                  <a:alpha val="60000"/>
                </a:srgbClr>
              </a:glo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" y="4419600"/>
              <a:ext cx="993400" cy="942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580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9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Responding to incidents – sharing relevant information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23610" y="6543455"/>
            <a:ext cx="9108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57B20"/>
                </a:solidFill>
              </a:rPr>
              <a:t>from DNA3.2 </a:t>
            </a:r>
            <a:r>
              <a:rPr lang="en-GB" sz="1600" i="1" dirty="0">
                <a:solidFill>
                  <a:srgbClr val="F57B20"/>
                </a:solidFill>
              </a:rPr>
              <a:t>Report on Security Incident Response and Cybersecurity in Federated Authentication Scenarios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15823" y="1587795"/>
            <a:ext cx="5844659" cy="2646436"/>
            <a:chOff x="5815823" y="1587795"/>
            <a:chExt cx="5844659" cy="26464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5823" y="1587795"/>
              <a:ext cx="5844659" cy="26464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015870" y="1970567"/>
              <a:ext cx="1416452" cy="1998920"/>
            </a:xfrm>
            <a:prstGeom prst="rect">
              <a:avLst/>
            </a:prstGeom>
            <a:noFill/>
            <a:ln w="57150"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Content Placeholder 5"/>
          <p:cNvSpPr txBox="1">
            <a:spLocks/>
          </p:cNvSpPr>
          <p:nvPr/>
        </p:nvSpPr>
        <p:spPr>
          <a:xfrm>
            <a:off x="444502" y="1439334"/>
            <a:ext cx="5311256" cy="240256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Sirtfi take-up at proper organizational level</a:t>
            </a:r>
          </a:p>
          <a:p>
            <a:pPr marL="0" indent="0">
              <a:buNone/>
            </a:pPr>
            <a:r>
              <a:rPr lang="en-US" b="1" dirty="0" smtClean="0"/>
              <a:t>Beyond basic Sirtfi</a:t>
            </a:r>
          </a:p>
          <a:p>
            <a:r>
              <a:rPr lang="en-US" dirty="0" smtClean="0"/>
              <a:t>federation-level engagement in process</a:t>
            </a:r>
          </a:p>
          <a:p>
            <a:r>
              <a:rPr lang="en-US" i="1" dirty="0" smtClean="0"/>
              <a:t>Sirtfi+</a:t>
            </a:r>
            <a:r>
              <a:rPr lang="en-US" dirty="0" smtClean="0"/>
              <a:t> registry broadens global base</a:t>
            </a:r>
          </a:p>
          <a:p>
            <a:r>
              <a:rPr lang="en-US" dirty="0"/>
              <a:t>e</a:t>
            </a:r>
            <a:r>
              <a:rPr lang="en-US" dirty="0" smtClean="0"/>
              <a:t>ngagement in trust groups valuable </a:t>
            </a:r>
            <a:br>
              <a:rPr lang="en-US" dirty="0" smtClean="0"/>
            </a:br>
            <a:r>
              <a:rPr lang="en-US" dirty="0" smtClean="0"/>
              <a:t>for federated collective response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4279998"/>
            <a:ext cx="8031569" cy="1825357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215" y="3921448"/>
            <a:ext cx="1789846" cy="2684770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3653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 powerpoint presentation v3.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GI-powerpoint-presentation-v3.2-16x9.potx" id="{1A03FFF1-665F-4AB5-AC62-7D31C75950B4}" vid="{0B7C755F-461F-4167-ACC6-C2D5B58C0C0E}"/>
    </a:ext>
  </a:extLst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GI-powerpoint-presentation-v3.2-16x9.potx" id="{1A03FFF1-665F-4AB5-AC62-7D31C75950B4}" vid="{99A9930B-E543-4F53-A727-F3919A630D1F}"/>
    </a:ext>
  </a:extLst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GI-powerpoint-presentation-v3.2-16x9.potx" id="{1A03FFF1-665F-4AB5-AC62-7D31C75950B4}" vid="{8BC3E1FB-32B3-495A-8269-391D423209D6}"/>
    </a:ext>
  </a:extLst>
</a:theme>
</file>

<file path=ppt/theme/theme4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C2-template-16-9-format.pptx" id="{C53E3120-79CD-4F12-B330-88948C559F9E}" vid="{F365EBE0-FB27-469A-9448-702D528F873C}"/>
    </a:ext>
  </a:extLst>
</a:theme>
</file>

<file path=ppt/theme/theme5.xml><?xml version="1.0" encoding="utf-8"?>
<a:theme xmlns:a="http://schemas.openxmlformats.org/drawingml/2006/main" name="1_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C2-template-16-9-format.pptx" id="{C53E3120-79CD-4F12-B330-88948C559F9E}" vid="{F365EBE0-FB27-469A-9448-702D528F873C}"/>
    </a:ext>
  </a:extLst>
</a:theme>
</file>

<file path=ppt/theme/theme6.xml><?xml version="1.0" encoding="utf-8"?>
<a:theme xmlns:a="http://schemas.openxmlformats.org/drawingml/2006/main" name="2_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EGI-powerpoint-presentation-v3.2-16x9</Template>
  <TotalTime>2562</TotalTime>
  <Words>1219</Words>
  <Application>Microsoft Office PowerPoint</Application>
  <PresentationFormat>Widescreen</PresentationFormat>
  <Paragraphs>160</Paragraphs>
  <Slides>17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Akkurat Std</vt:lpstr>
      <vt:lpstr>Arial</vt:lpstr>
      <vt:lpstr>Calibri</vt:lpstr>
      <vt:lpstr>Segoe UI</vt:lpstr>
      <vt:lpstr>Verdana</vt:lpstr>
      <vt:lpstr>Wingdings</vt:lpstr>
      <vt:lpstr>EGI powerpoint presentation v3.2</vt:lpstr>
      <vt:lpstr>EGI Powerpoint Presentation (body)</vt:lpstr>
      <vt:lpstr>EGI Powerpoint Presentation (closing)</vt:lpstr>
      <vt:lpstr>GEANT Association</vt:lpstr>
      <vt:lpstr>1_GEANT Association</vt:lpstr>
      <vt:lpstr>2_GEANT Association</vt:lpstr>
      <vt:lpstr>Information Security 3:  Who you gonna call?</vt:lpstr>
      <vt:lpstr>R&amp;E federation and eduGAIN – and the wonderful world of this session</vt:lpstr>
      <vt:lpstr>Incidents spread through the community</vt:lpstr>
      <vt:lpstr>But what appears trivial</vt:lpstr>
      <vt:lpstr>… may not be so …</vt:lpstr>
      <vt:lpstr>So who do you call?</vt:lpstr>
      <vt:lpstr>Sirtfi is there today – 561 parties joined, in 28 federations</vt:lpstr>
      <vt:lpstr>Incident response process evolution in federations</vt:lpstr>
      <vt:lpstr>Responding to incidents – sharing relevant information</vt:lpstr>
      <vt:lpstr>Test model for federated incident response</vt:lpstr>
      <vt:lpstr>Communicate – who picks up the phone on time?</vt:lpstr>
      <vt:lpstr>Let’s share test results</vt:lpstr>
      <vt:lpstr>Communication Challenge 2018 Results</vt:lpstr>
      <vt:lpstr>Can a coordinated service provider federation do better?</vt:lpstr>
      <vt:lpstr>Sharing trust – WISE Security Communications Challenge Coordination Joint WG</vt:lpstr>
      <vt:lpstr>PowerPoint Presentation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Security 3:  Who you gonna call?</dc:title>
  <dc:creator>davidg</dc:creator>
  <cp:lastModifiedBy>davidg</cp:lastModifiedBy>
  <cp:revision>33</cp:revision>
  <dcterms:created xsi:type="dcterms:W3CDTF">2019-05-01T18:26:35Z</dcterms:created>
  <dcterms:modified xsi:type="dcterms:W3CDTF">2019-05-04T10:43:19Z</dcterms:modified>
</cp:coreProperties>
</file>