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2"/>
  </p:sldMasterIdLst>
  <p:notesMasterIdLst>
    <p:notesMasterId r:id="rId48"/>
  </p:notesMasterIdLst>
  <p:handoutMasterIdLst>
    <p:handoutMasterId r:id="rId49"/>
  </p:handoutMasterIdLst>
  <p:sldIdLst>
    <p:sldId id="256" r:id="rId3"/>
    <p:sldId id="268" r:id="rId4"/>
    <p:sldId id="269" r:id="rId5"/>
    <p:sldId id="303" r:id="rId6"/>
    <p:sldId id="279" r:id="rId7"/>
    <p:sldId id="316" r:id="rId8"/>
    <p:sldId id="338" r:id="rId9"/>
    <p:sldId id="290" r:id="rId10"/>
    <p:sldId id="317" r:id="rId11"/>
    <p:sldId id="297" r:id="rId12"/>
    <p:sldId id="299" r:id="rId13"/>
    <p:sldId id="291" r:id="rId14"/>
    <p:sldId id="281" r:id="rId15"/>
    <p:sldId id="284" r:id="rId16"/>
    <p:sldId id="272" r:id="rId17"/>
    <p:sldId id="285" r:id="rId18"/>
    <p:sldId id="302" r:id="rId19"/>
    <p:sldId id="280" r:id="rId20"/>
    <p:sldId id="276" r:id="rId21"/>
    <p:sldId id="264" r:id="rId22"/>
    <p:sldId id="277" r:id="rId23"/>
    <p:sldId id="265" r:id="rId24"/>
    <p:sldId id="261" r:id="rId25"/>
    <p:sldId id="260" r:id="rId26"/>
    <p:sldId id="318" r:id="rId27"/>
    <p:sldId id="307" r:id="rId28"/>
    <p:sldId id="313" r:id="rId29"/>
    <p:sldId id="314" r:id="rId30"/>
    <p:sldId id="310" r:id="rId31"/>
    <p:sldId id="311" r:id="rId32"/>
    <p:sldId id="337" r:id="rId33"/>
    <p:sldId id="312" r:id="rId34"/>
    <p:sldId id="293" r:id="rId35"/>
    <p:sldId id="304" r:id="rId36"/>
    <p:sldId id="320" r:id="rId37"/>
    <p:sldId id="322" r:id="rId38"/>
    <p:sldId id="325" r:id="rId39"/>
    <p:sldId id="326" r:id="rId40"/>
    <p:sldId id="328" r:id="rId41"/>
    <p:sldId id="329" r:id="rId42"/>
    <p:sldId id="330" r:id="rId43"/>
    <p:sldId id="331" r:id="rId44"/>
    <p:sldId id="332" r:id="rId45"/>
    <p:sldId id="335" r:id="rId46"/>
    <p:sldId id="336" r:id="rId4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3" autoAdjust="0"/>
    <p:restoredTop sz="94181" autoAdjust="0"/>
  </p:normalViewPr>
  <p:slideViewPr>
    <p:cSldViewPr>
      <p:cViewPr>
        <p:scale>
          <a:sx n="100" d="100"/>
          <a:sy n="100" d="100"/>
        </p:scale>
        <p:origin x="-1373" y="-58"/>
      </p:cViewPr>
      <p:guideLst>
        <p:guide orient="horz" pos="2160"/>
        <p:guide pos="2880"/>
      </p:guideLst>
    </p:cSldViewPr>
  </p:slideViewPr>
  <p:notesTextViewPr>
    <p:cViewPr>
      <p:scale>
        <a:sx n="1" d="1"/>
        <a:sy n="1" d="1"/>
      </p:scale>
      <p:origin x="0" y="0"/>
    </p:cViewPr>
  </p:notesTextViewPr>
  <p:sorterViewPr>
    <p:cViewPr>
      <p:scale>
        <a:sx n="125" d="100"/>
        <a:sy n="125" d="100"/>
      </p:scale>
      <p:origin x="0" y="925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71C9C9B2-46B3-4555-966B-D3B50FD3FB2F}" type="datetimeFigureOut">
              <a:rPr lang="en-GB"/>
              <a:pPr>
                <a:defRPr/>
              </a:pPr>
              <a:t>21/05/2015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cs typeface="+mn-cs"/>
              </a:defRPr>
            </a:lvl1pPr>
          </a:lstStyle>
          <a:p>
            <a:pPr>
              <a:defRPr/>
            </a:pPr>
            <a:fld id="{FF5198C7-16A0-4E71-AF4E-09EBBAC46CE7}" type="slidenum">
              <a:rPr lang="en-GB"/>
              <a:pPr>
                <a:defRPr/>
              </a:pPr>
              <a:t>‹#›</a:t>
            </a:fld>
            <a:endParaRPr lang="en-GB"/>
          </a:p>
        </p:txBody>
      </p:sp>
    </p:spTree>
    <p:extLst>
      <p:ext uri="{BB962C8B-B14F-4D97-AF65-F5344CB8AC3E}">
        <p14:creationId xmlns:p14="http://schemas.microsoft.com/office/powerpoint/2010/main" val="3514853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83F88B-EB3F-417F-B644-712E6B2B1B41}" type="datetimeFigureOut">
              <a:rPr lang="en-US"/>
              <a:pPr>
                <a:defRPr/>
              </a:pPr>
              <a:t>5/21/2015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19BA40D-389E-4FEB-9CF3-7EDB4BFB7615}" type="slidenum">
              <a:rPr lang="en-US"/>
              <a:pPr>
                <a:defRPr/>
              </a:pPr>
              <a:t>‹#›</a:t>
            </a:fld>
            <a:endParaRPr lang="en-US"/>
          </a:p>
        </p:txBody>
      </p:sp>
    </p:spTree>
    <p:extLst>
      <p:ext uri="{BB962C8B-B14F-4D97-AF65-F5344CB8AC3E}">
        <p14:creationId xmlns:p14="http://schemas.microsoft.com/office/powerpoint/2010/main" val="896380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BEECC4-1877-442E-AF0F-C99D5208312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communities have the wrong incentive because</a:t>
            </a:r>
            <a:r>
              <a:rPr lang="en-US" baseline="0" dirty="0" smtClean="0"/>
              <a:t> their aim to </a:t>
            </a:r>
            <a:r>
              <a:rPr lang="en-US" baseline="0" dirty="0" err="1" smtClean="0"/>
              <a:t>to</a:t>
            </a:r>
            <a:r>
              <a:rPr lang="en-US" baseline="0" dirty="0" smtClean="0"/>
              <a:t> get papers out now, and work together, and they will not bear the burden of incident response since the risk rests with the resource owners and RPs, not with the individual researchers that will grant access to write their software frameworks.</a:t>
            </a:r>
            <a:endParaRPr lang="en-US" dirty="0"/>
          </a:p>
        </p:txBody>
      </p:sp>
      <p:sp>
        <p:nvSpPr>
          <p:cNvPr id="4" name="Slide Number Placeholder 3"/>
          <p:cNvSpPr>
            <a:spLocks noGrp="1"/>
          </p:cNvSpPr>
          <p:nvPr>
            <p:ph type="sldNum" sz="quarter" idx="10"/>
          </p:nvPr>
        </p:nvSpPr>
        <p:spPr/>
        <p:txBody>
          <a:bodyPr/>
          <a:lstStyle/>
          <a:p>
            <a:pPr>
              <a:defRPr/>
            </a:pPr>
            <a:fld id="{519BA40D-389E-4FEB-9CF3-7EDB4BFB7615}" type="slidenum">
              <a:rPr lang="en-US" smtClean="0"/>
              <a:pPr>
                <a:defRPr/>
              </a:pPr>
              <a:t>16</a:t>
            </a:fld>
            <a:endParaRPr lang="en-US"/>
          </a:p>
        </p:txBody>
      </p:sp>
    </p:spTree>
    <p:extLst>
      <p:ext uri="{BB962C8B-B14F-4D97-AF65-F5344CB8AC3E}">
        <p14:creationId xmlns:p14="http://schemas.microsoft.com/office/powerpoint/2010/main" val="167640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a:t>
            </a:r>
            <a:r>
              <a:rPr lang="en-GB" baseline="0"/>
              <a:t>e outlines visible wrt guest access.</a:t>
            </a:r>
            <a:endParaRPr lang="en-GB"/>
          </a:p>
        </p:txBody>
      </p:sp>
      <p:sp>
        <p:nvSpPr>
          <p:cNvPr id="4" name="Footer Placeholder 3"/>
          <p:cNvSpPr>
            <a:spLocks noGrp="1"/>
          </p:cNvSpPr>
          <p:nvPr>
            <p:ph type="ftr" sz="quarter" idx="10"/>
          </p:nvPr>
        </p:nvSpPr>
        <p:spPr/>
        <p:txBody>
          <a:bodyPr/>
          <a:lstStyle/>
          <a:p>
            <a:r>
              <a:rPr lang="nl-NL" smtClean="0"/>
              <a:t>Klik hier voor titel presentatie</a:t>
            </a:r>
            <a:endParaRPr lang="nl-NL"/>
          </a:p>
        </p:txBody>
      </p:sp>
      <p:sp>
        <p:nvSpPr>
          <p:cNvPr id="5" name="Slide Number Placeholder 4"/>
          <p:cNvSpPr>
            <a:spLocks noGrp="1"/>
          </p:cNvSpPr>
          <p:nvPr>
            <p:ph type="sldNum" sz="quarter" idx="11"/>
          </p:nvPr>
        </p:nvSpPr>
        <p:spPr/>
        <p:txBody>
          <a:bodyPr/>
          <a:lstStyle/>
          <a:p>
            <a:fld id="{C0A35430-7F03-4E1A-8986-B6FF47FA9601}" type="slidenum">
              <a:rPr lang="nl-NL" smtClean="0"/>
              <a:t>37</a:t>
            </a:fld>
            <a:endParaRPr lang="nl-NL"/>
          </a:p>
        </p:txBody>
      </p:sp>
    </p:spTree>
    <p:extLst>
      <p:ext uri="{BB962C8B-B14F-4D97-AF65-F5344CB8AC3E}">
        <p14:creationId xmlns:p14="http://schemas.microsoft.com/office/powerpoint/2010/main" val="2264413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H:\Home\davidg\Template\Logos\fom-min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333375"/>
            <a:ext cx="504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4" descr="pdpbw.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3" y="841375"/>
            <a:ext cx="4556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invGray">
          <a:xfrm>
            <a:off x="1114599" y="214313"/>
            <a:ext cx="73025" cy="592931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7" name="Group 24"/>
          <p:cNvGrpSpPr>
            <a:grpSpLocks/>
          </p:cNvGrpSpPr>
          <p:nvPr/>
        </p:nvGrpSpPr>
        <p:grpSpPr bwMode="auto">
          <a:xfrm>
            <a:off x="961182" y="1344613"/>
            <a:ext cx="298450" cy="431800"/>
            <a:chOff x="928662" y="1344613"/>
            <a:chExt cx="299355" cy="431901"/>
          </a:xfrm>
        </p:grpSpPr>
        <p:sp>
          <p:nvSpPr>
            <p:cNvPr id="8" name="Oval 8"/>
            <p:cNvSpPr/>
            <p:nvPr/>
          </p:nvSpPr>
          <p:spPr>
            <a:xfrm>
              <a:off x="1012117" y="13446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9" name="Oval 7"/>
            <p:cNvSpPr/>
            <p:nvPr/>
          </p:nvSpPr>
          <p:spPr>
            <a:xfrm>
              <a:off x="928662" y="1566202"/>
              <a:ext cx="210312" cy="21031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10" name="Oval 8"/>
            <p:cNvSpPr/>
            <p:nvPr/>
          </p:nvSpPr>
          <p:spPr>
            <a:xfrm>
              <a:off x="1164517" y="14970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grpSp>
      <p:sp>
        <p:nvSpPr>
          <p:cNvPr id="11" name="Rectangle 10"/>
          <p:cNvSpPr/>
          <p:nvPr/>
        </p:nvSpPr>
        <p:spPr>
          <a:xfrm>
            <a:off x="358775" y="1268413"/>
            <a:ext cx="468313"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12"/>
          <p:cNvSpPr>
            <a:spLocks noGrp="1"/>
          </p:cNvSpPr>
          <p:nvPr>
            <p:ph type="dt" sz="half" idx="10"/>
          </p:nvPr>
        </p:nvSpPr>
        <p:spPr/>
        <p:txBody>
          <a:bodyPr/>
          <a:lstStyle>
            <a:lvl1pPr>
              <a:defRPr/>
            </a:lvl1pPr>
          </a:lstStyle>
          <a:p>
            <a:pPr>
              <a:defRPr/>
            </a:pPr>
            <a:fld id="{3BBA3814-EAA0-40A1-B2A3-874F2C20632B}" type="datetimeFigureOut">
              <a:rPr lang="en-US"/>
              <a:pPr>
                <a:defRPr/>
              </a:pPr>
              <a:t>5/21/2015</a:t>
            </a:fld>
            <a:endParaRPr lang="en-US"/>
          </a:p>
        </p:txBody>
      </p:sp>
      <p:sp>
        <p:nvSpPr>
          <p:cNvPr id="13" name="Slide Number Placeholder 14"/>
          <p:cNvSpPr>
            <a:spLocks noGrp="1"/>
          </p:cNvSpPr>
          <p:nvPr>
            <p:ph type="sldNum" sz="quarter" idx="11"/>
          </p:nvPr>
        </p:nvSpPr>
        <p:spPr/>
        <p:txBody>
          <a:bodyPr/>
          <a:lstStyle>
            <a:lvl1pPr>
              <a:defRPr/>
            </a:lvl1pPr>
          </a:lstStyle>
          <a:p>
            <a:pPr>
              <a:defRPr/>
            </a:pPr>
            <a:fld id="{6F3A0CB4-CA3D-4D01-9B84-2A4D63DDCA1E}" type="slidenum">
              <a:rPr lang="en-US"/>
              <a:pPr>
                <a:defRPr/>
              </a:pPr>
              <a:t>‹#›</a:t>
            </a:fld>
            <a:endParaRPr lang="en-US"/>
          </a:p>
        </p:txBody>
      </p:sp>
      <p:sp>
        <p:nvSpPr>
          <p:cNvPr id="15"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347238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912" cy="1143000"/>
          </a:xfrm>
        </p:spPr>
        <p:txBody>
          <a:bodyPr/>
          <a:lstStyle>
            <a:lvl1pPr algn="ctr">
              <a:defRPr/>
            </a:lvl1pPr>
            <a:extLs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71538" y="1447800"/>
            <a:ext cx="7862912" cy="480060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0"/>
          </p:nvPr>
        </p:nvSpPr>
        <p:spPr/>
        <p:txBody>
          <a:bodyPr/>
          <a:lstStyle>
            <a:lvl1pPr>
              <a:defRPr/>
            </a:lvl1pPr>
          </a:lstStyle>
          <a:p>
            <a:pPr>
              <a:defRPr/>
            </a:pPr>
            <a:endParaRPr lang="en-US"/>
          </a:p>
        </p:txBody>
      </p:sp>
      <p:sp>
        <p:nvSpPr>
          <p:cNvPr id="5" name="Slide Number Placeholder 21"/>
          <p:cNvSpPr>
            <a:spLocks noGrp="1"/>
          </p:cNvSpPr>
          <p:nvPr>
            <p:ph type="sldNum" sz="quarter" idx="11"/>
          </p:nvPr>
        </p:nvSpPr>
        <p:spPr/>
        <p:txBody>
          <a:bodyPr/>
          <a:lstStyle>
            <a:lvl1pPr>
              <a:defRPr/>
            </a:lvl1pPr>
          </a:lstStyle>
          <a:p>
            <a:pPr>
              <a:defRPr/>
            </a:pPr>
            <a:fld id="{87473152-49DF-4791-85B2-3E5DAD55249B}" type="slidenum">
              <a:rPr lang="en-US"/>
              <a:pPr>
                <a:defRPr/>
              </a:pPr>
              <a:t>‹#›</a:t>
            </a:fld>
            <a:endParaRPr lang="en-US"/>
          </a:p>
        </p:txBody>
      </p:sp>
      <p:sp>
        <p:nvSpPr>
          <p:cNvPr id="6" name="Date Placeholder 23"/>
          <p:cNvSpPr>
            <a:spLocks noGrp="1"/>
          </p:cNvSpPr>
          <p:nvPr>
            <p:ph type="dt" sz="half" idx="12"/>
          </p:nvPr>
        </p:nvSpPr>
        <p:spPr/>
        <p:txBody>
          <a:bodyPr/>
          <a:lstStyle>
            <a:lvl1pPr>
              <a:defRPr/>
            </a:lvl1pPr>
          </a:lstStyle>
          <a:p>
            <a:pPr>
              <a:defRPr/>
            </a:pPr>
            <a:fld id="{B8ABE66B-CD36-4187-84D0-0373E5656282}" type="datetimeFigureOut">
              <a:rPr lang="en-US"/>
              <a:pPr>
                <a:defRPr/>
              </a:pPr>
              <a:t>5/21/2015</a:t>
            </a:fld>
            <a:endParaRPr lang="en-US"/>
          </a:p>
        </p:txBody>
      </p:sp>
    </p:spTree>
    <p:extLst>
      <p:ext uri="{BB962C8B-B14F-4D97-AF65-F5344CB8AC3E}">
        <p14:creationId xmlns:p14="http://schemas.microsoft.com/office/powerpoint/2010/main" val="124155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0"/>
          </p:nvPr>
        </p:nvSpPr>
        <p:spPr/>
        <p:txBody>
          <a:bodyPr/>
          <a:lstStyle>
            <a:lvl1pPr>
              <a:defRPr/>
            </a:lvl1pPr>
          </a:lstStyle>
          <a:p>
            <a:pPr>
              <a:defRPr/>
            </a:pPr>
            <a:endParaRPr lang="en-US"/>
          </a:p>
        </p:txBody>
      </p:sp>
      <p:sp>
        <p:nvSpPr>
          <p:cNvPr id="5" name="Slide Number Placeholder 21"/>
          <p:cNvSpPr>
            <a:spLocks noGrp="1"/>
          </p:cNvSpPr>
          <p:nvPr>
            <p:ph type="sldNum" sz="quarter" idx="11"/>
          </p:nvPr>
        </p:nvSpPr>
        <p:spPr/>
        <p:txBody>
          <a:bodyPr/>
          <a:lstStyle>
            <a:lvl1pPr>
              <a:defRPr/>
            </a:lvl1pPr>
          </a:lstStyle>
          <a:p>
            <a:pPr>
              <a:defRPr/>
            </a:pPr>
            <a:fld id="{10BBB7B6-5653-47B1-96D5-976175416C9B}" type="slidenum">
              <a:rPr lang="en-US"/>
              <a:pPr>
                <a:defRPr/>
              </a:pPr>
              <a:t>‹#›</a:t>
            </a:fld>
            <a:endParaRPr lang="en-US"/>
          </a:p>
        </p:txBody>
      </p:sp>
      <p:sp>
        <p:nvSpPr>
          <p:cNvPr id="6" name="Date Placeholder 23"/>
          <p:cNvSpPr>
            <a:spLocks noGrp="1"/>
          </p:cNvSpPr>
          <p:nvPr>
            <p:ph type="dt" sz="half" idx="12"/>
          </p:nvPr>
        </p:nvSpPr>
        <p:spPr/>
        <p:txBody>
          <a:bodyPr/>
          <a:lstStyle>
            <a:lvl1pPr>
              <a:defRPr/>
            </a:lvl1pPr>
          </a:lstStyle>
          <a:p>
            <a:pPr>
              <a:defRPr/>
            </a:pPr>
            <a:fld id="{AE91D605-36AF-458C-98F7-EA64CC8EC0C6}" type="datetimeFigureOut">
              <a:rPr lang="en-US"/>
              <a:pPr>
                <a:defRPr/>
              </a:pPr>
              <a:t>5/21/2015</a:t>
            </a:fld>
            <a:endParaRPr lang="en-US"/>
          </a:p>
        </p:txBody>
      </p:sp>
    </p:spTree>
    <p:extLst>
      <p:ext uri="{BB962C8B-B14F-4D97-AF65-F5344CB8AC3E}">
        <p14:creationId xmlns:p14="http://schemas.microsoft.com/office/powerpoint/2010/main" val="351797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912"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071538" y="1447800"/>
            <a:ext cx="7862912"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0"/>
          </p:nvPr>
        </p:nvSpPr>
        <p:spPr/>
        <p:txBody>
          <a:bodyPr/>
          <a:lstStyle>
            <a:lvl1pPr>
              <a:defRPr/>
            </a:lvl1pPr>
          </a:lstStyle>
          <a:p>
            <a:pPr>
              <a:defRPr/>
            </a:pPr>
            <a:endParaRPr lang="en-US"/>
          </a:p>
        </p:txBody>
      </p:sp>
      <p:sp>
        <p:nvSpPr>
          <p:cNvPr id="5" name="Slide Number Placeholder 21"/>
          <p:cNvSpPr>
            <a:spLocks noGrp="1"/>
          </p:cNvSpPr>
          <p:nvPr>
            <p:ph type="sldNum" sz="quarter" idx="11"/>
          </p:nvPr>
        </p:nvSpPr>
        <p:spPr/>
        <p:txBody>
          <a:bodyPr/>
          <a:lstStyle>
            <a:lvl1pPr>
              <a:defRPr/>
            </a:lvl1pPr>
          </a:lstStyle>
          <a:p>
            <a:pPr>
              <a:defRPr/>
            </a:pPr>
            <a:fld id="{5841E5D9-D181-4610-8CBC-D3E62B894EDA}" type="slidenum">
              <a:rPr lang="en-US"/>
              <a:pPr>
                <a:defRPr/>
              </a:pPr>
              <a:t>‹#›</a:t>
            </a:fld>
            <a:endParaRPr lang="en-US"/>
          </a:p>
        </p:txBody>
      </p:sp>
      <p:sp>
        <p:nvSpPr>
          <p:cNvPr id="6" name="Date Placeholder 23"/>
          <p:cNvSpPr>
            <a:spLocks noGrp="1"/>
          </p:cNvSpPr>
          <p:nvPr>
            <p:ph type="dt" sz="half" idx="12"/>
          </p:nvPr>
        </p:nvSpPr>
        <p:spPr/>
        <p:txBody>
          <a:bodyPr/>
          <a:lstStyle>
            <a:lvl1pPr>
              <a:defRPr/>
            </a:lvl1pPr>
          </a:lstStyle>
          <a:p>
            <a:pPr>
              <a:defRPr/>
            </a:pPr>
            <a:fld id="{3A117998-F0E4-4742-9FE7-807EA8CB555C}" type="datetimeFigureOut">
              <a:rPr lang="en-US"/>
              <a:pPr>
                <a:defRPr/>
              </a:pPr>
              <a:t>5/21/2015</a:t>
            </a:fld>
            <a:endParaRPr lang="en-US"/>
          </a:p>
        </p:txBody>
      </p:sp>
    </p:spTree>
    <p:extLst>
      <p:ext uri="{BB962C8B-B14F-4D97-AF65-F5344CB8AC3E}">
        <p14:creationId xmlns:p14="http://schemas.microsoft.com/office/powerpoint/2010/main" val="321166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412776"/>
            <a:ext cx="7890842" cy="4835624"/>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179512" y="274638"/>
            <a:ext cx="8754938" cy="1066130"/>
          </a:xfrm>
        </p:spPr>
        <p:txBody>
          <a:bodyPr anchor="ctr" anchorCtr="0"/>
          <a:lstStyle>
            <a:lvl1pPr algn="l">
              <a:defRPr/>
            </a:lvl1pPr>
          </a:lstStyle>
          <a:p>
            <a:r>
              <a:rPr lang="en-US" dirty="0" smtClean="0"/>
              <a:t>Click to edit Master title style</a:t>
            </a:r>
            <a:endParaRPr lang="en-US" dirty="0"/>
          </a:p>
        </p:txBody>
      </p:sp>
      <p:sp>
        <p:nvSpPr>
          <p:cNvPr id="4" name="Footer Placeholder 9"/>
          <p:cNvSpPr>
            <a:spLocks noGrp="1"/>
          </p:cNvSpPr>
          <p:nvPr>
            <p:ph type="ftr" sz="quarter" idx="10"/>
          </p:nvPr>
        </p:nvSpPr>
        <p:spPr/>
        <p:txBody>
          <a:bodyPr/>
          <a:lstStyle>
            <a:lvl1pPr>
              <a:defRPr/>
            </a:lvl1pPr>
          </a:lstStyle>
          <a:p>
            <a:pPr>
              <a:defRPr/>
            </a:pPr>
            <a:endParaRPr lang="en-US"/>
          </a:p>
        </p:txBody>
      </p:sp>
      <p:sp>
        <p:nvSpPr>
          <p:cNvPr id="5" name="Slide Number Placeholder 21"/>
          <p:cNvSpPr>
            <a:spLocks noGrp="1"/>
          </p:cNvSpPr>
          <p:nvPr>
            <p:ph type="sldNum" sz="quarter" idx="11"/>
          </p:nvPr>
        </p:nvSpPr>
        <p:spPr/>
        <p:txBody>
          <a:bodyPr/>
          <a:lstStyle>
            <a:lvl1pPr>
              <a:defRPr/>
            </a:lvl1pPr>
          </a:lstStyle>
          <a:p>
            <a:pPr>
              <a:defRPr/>
            </a:pPr>
            <a:fld id="{D12BF814-6241-40A6-8980-E3CF5DAF525D}" type="slidenum">
              <a:rPr lang="en-US"/>
              <a:pPr>
                <a:defRPr/>
              </a:pPr>
              <a:t>‹#›</a:t>
            </a:fld>
            <a:endParaRPr lang="en-US"/>
          </a:p>
        </p:txBody>
      </p:sp>
      <p:sp>
        <p:nvSpPr>
          <p:cNvPr id="6" name="Date Placeholder 23"/>
          <p:cNvSpPr>
            <a:spLocks noGrp="1"/>
          </p:cNvSpPr>
          <p:nvPr>
            <p:ph type="dt" sz="half" idx="12"/>
          </p:nvPr>
        </p:nvSpPr>
        <p:spPr/>
        <p:txBody>
          <a:bodyPr/>
          <a:lstStyle>
            <a:lvl1pPr>
              <a:defRPr/>
            </a:lvl1pPr>
          </a:lstStyle>
          <a:p>
            <a:pPr>
              <a:defRPr/>
            </a:pPr>
            <a:fld id="{BF2F8D4C-7CBC-4D43-BA1B-164461DD166E}" type="datetimeFigureOut">
              <a:rPr lang="en-US"/>
              <a:pPr>
                <a:defRPr/>
              </a:pPr>
              <a:t>5/21/2015</a:t>
            </a:fld>
            <a:endParaRPr lang="en-US"/>
          </a:p>
        </p:txBody>
      </p:sp>
    </p:spTree>
    <p:extLst>
      <p:ext uri="{BB962C8B-B14F-4D97-AF65-F5344CB8AC3E}">
        <p14:creationId xmlns:p14="http://schemas.microsoft.com/office/powerpoint/2010/main" val="3868149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Rectangle 3"/>
          <p:cNvSpPr/>
          <p:nvPr/>
        </p:nvSpPr>
        <p:spPr bwMode="invGray">
          <a:xfrm>
            <a:off x="1042988" y="214313"/>
            <a:ext cx="73025" cy="592931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20"/>
          <p:cNvGrpSpPr>
            <a:grpSpLocks/>
          </p:cNvGrpSpPr>
          <p:nvPr/>
        </p:nvGrpSpPr>
        <p:grpSpPr bwMode="auto">
          <a:xfrm>
            <a:off x="889000" y="1344613"/>
            <a:ext cx="298450" cy="431800"/>
            <a:chOff x="928662" y="1344613"/>
            <a:chExt cx="299355" cy="431901"/>
          </a:xfrm>
        </p:grpSpPr>
        <p:sp>
          <p:nvSpPr>
            <p:cNvPr id="6" name="Oval 8"/>
            <p:cNvSpPr/>
            <p:nvPr/>
          </p:nvSpPr>
          <p:spPr>
            <a:xfrm>
              <a:off x="1012117" y="13446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7"/>
            <p:cNvSpPr/>
            <p:nvPr/>
          </p:nvSpPr>
          <p:spPr>
            <a:xfrm>
              <a:off x="928662" y="1566202"/>
              <a:ext cx="210312" cy="21031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8" name="Oval 8"/>
            <p:cNvSpPr/>
            <p:nvPr/>
          </p:nvSpPr>
          <p:spPr>
            <a:xfrm>
              <a:off x="1164517" y="14970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grpSp>
      <p:sp>
        <p:nvSpPr>
          <p:cNvPr id="9" name="Rectangle 8"/>
          <p:cNvSpPr/>
          <p:nvPr/>
        </p:nvSpPr>
        <p:spPr>
          <a:xfrm>
            <a:off x="358775" y="1412131"/>
            <a:ext cx="468313"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259632" y="270892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1" name="Title 10"/>
          <p:cNvSpPr>
            <a:spLocks noGrp="1"/>
          </p:cNvSpPr>
          <p:nvPr>
            <p:ph type="title"/>
          </p:nvPr>
        </p:nvSpPr>
        <p:spPr>
          <a:xfrm>
            <a:off x="1259632" y="4365104"/>
            <a:ext cx="7416824" cy="782960"/>
          </a:xfrm>
        </p:spPr>
        <p:txBody>
          <a:bodyPr/>
          <a:lstStyle>
            <a:lvl1pPr algn="l">
              <a:defRPr sz="3600"/>
            </a:lvl1pPr>
          </a:lstStyle>
          <a:p>
            <a:r>
              <a:rPr lang="en-US" smtClean="0"/>
              <a:t>Click to edit Master title style</a:t>
            </a:r>
            <a:endParaRPr lang="en-US"/>
          </a:p>
        </p:txBody>
      </p:sp>
      <p:sp>
        <p:nvSpPr>
          <p:cNvPr id="10" name="Date Placeholder 11"/>
          <p:cNvSpPr>
            <a:spLocks noGrp="1"/>
          </p:cNvSpPr>
          <p:nvPr>
            <p:ph type="dt" sz="half" idx="10"/>
          </p:nvPr>
        </p:nvSpPr>
        <p:spPr/>
        <p:txBody>
          <a:bodyPr/>
          <a:lstStyle>
            <a:lvl1pPr>
              <a:defRPr/>
            </a:lvl1pPr>
          </a:lstStyle>
          <a:p>
            <a:pPr>
              <a:defRPr/>
            </a:pPr>
            <a:fld id="{FBD0B9F2-6E11-42C7-8EAB-FDF47DCC4643}" type="datetimeFigureOut">
              <a:rPr lang="en-US"/>
              <a:pPr>
                <a:defRPr/>
              </a:pPr>
              <a:t>5/21/2015</a:t>
            </a:fld>
            <a:endParaRPr lang="en-US"/>
          </a:p>
        </p:txBody>
      </p:sp>
      <p:sp>
        <p:nvSpPr>
          <p:cNvPr id="12" name="Slide Number Placeholder 12"/>
          <p:cNvSpPr>
            <a:spLocks noGrp="1"/>
          </p:cNvSpPr>
          <p:nvPr>
            <p:ph type="sldNum" sz="quarter" idx="11"/>
          </p:nvPr>
        </p:nvSpPr>
        <p:spPr/>
        <p:txBody>
          <a:bodyPr/>
          <a:lstStyle>
            <a:lvl1pPr>
              <a:defRPr/>
            </a:lvl1pPr>
          </a:lstStyle>
          <a:p>
            <a:pPr>
              <a:defRPr/>
            </a:pPr>
            <a:fld id="{66318326-3309-4B97-A020-EEB4D80651D6}" type="slidenum">
              <a:rPr lang="en-US"/>
              <a:pPr>
                <a:defRPr/>
              </a:pPr>
              <a:t>‹#›</a:t>
            </a:fld>
            <a:endParaRPr lang="en-US"/>
          </a:p>
        </p:txBody>
      </p:sp>
      <p:sp>
        <p:nvSpPr>
          <p:cNvPr id="13"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2984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320"/>
            <a:ext cx="7862150" cy="1143000"/>
          </a:xfrm>
        </p:spPr>
        <p:txBody>
          <a:bodyPr/>
          <a:lstStyle>
            <a:lvl1pPr algn="ctr">
              <a:defRPr/>
            </a:lvl1pPr>
            <a:extLst/>
          </a:lstStyle>
          <a:p>
            <a:r>
              <a:rPr lang="en-US" smtClean="0"/>
              <a:t>Click to edit Master title style</a:t>
            </a:r>
            <a:endParaRPr lang="en-US" dirty="0"/>
          </a:p>
        </p:txBody>
      </p:sp>
      <p:sp>
        <p:nvSpPr>
          <p:cNvPr id="3" name="Content Placeholder 2"/>
          <p:cNvSpPr>
            <a:spLocks noGrp="1"/>
          </p:cNvSpPr>
          <p:nvPr>
            <p:ph sz="half" idx="1"/>
          </p:nvPr>
        </p:nvSpPr>
        <p:spPr>
          <a:xfrm>
            <a:off x="1071538" y="1524000"/>
            <a:ext cx="402167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12018" y="1524000"/>
            <a:ext cx="402167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9"/>
          <p:cNvSpPr>
            <a:spLocks noGrp="1"/>
          </p:cNvSpPr>
          <p:nvPr>
            <p:ph type="ftr" sz="quarter" idx="10"/>
          </p:nvPr>
        </p:nvSpPr>
        <p:spPr/>
        <p:txBody>
          <a:bodyPr/>
          <a:lstStyle>
            <a:lvl1pPr>
              <a:defRPr/>
            </a:lvl1pPr>
          </a:lstStyle>
          <a:p>
            <a:pPr>
              <a:defRPr/>
            </a:pPr>
            <a:endParaRPr lang="en-US"/>
          </a:p>
        </p:txBody>
      </p:sp>
      <p:sp>
        <p:nvSpPr>
          <p:cNvPr id="6" name="Slide Number Placeholder 21"/>
          <p:cNvSpPr>
            <a:spLocks noGrp="1"/>
          </p:cNvSpPr>
          <p:nvPr>
            <p:ph type="sldNum" sz="quarter" idx="11"/>
          </p:nvPr>
        </p:nvSpPr>
        <p:spPr/>
        <p:txBody>
          <a:bodyPr/>
          <a:lstStyle>
            <a:lvl1pPr>
              <a:defRPr/>
            </a:lvl1pPr>
          </a:lstStyle>
          <a:p>
            <a:pPr>
              <a:defRPr/>
            </a:pPr>
            <a:fld id="{AA31C56B-430C-4488-B451-9AD75451ADFB}" type="slidenum">
              <a:rPr lang="en-US"/>
              <a:pPr>
                <a:defRPr/>
              </a:pPr>
              <a:t>‹#›</a:t>
            </a:fld>
            <a:endParaRPr lang="en-US"/>
          </a:p>
        </p:txBody>
      </p:sp>
      <p:sp>
        <p:nvSpPr>
          <p:cNvPr id="7" name="Date Placeholder 23"/>
          <p:cNvSpPr>
            <a:spLocks noGrp="1"/>
          </p:cNvSpPr>
          <p:nvPr>
            <p:ph type="dt" sz="half" idx="12"/>
          </p:nvPr>
        </p:nvSpPr>
        <p:spPr/>
        <p:txBody>
          <a:bodyPr/>
          <a:lstStyle>
            <a:lvl1pPr>
              <a:defRPr/>
            </a:lvl1pPr>
          </a:lstStyle>
          <a:p>
            <a:pPr>
              <a:defRPr/>
            </a:pPr>
            <a:fld id="{43154ADB-69D3-4D97-898E-9EF10E6E4567}" type="datetimeFigureOut">
              <a:rPr lang="en-US"/>
              <a:pPr>
                <a:defRPr/>
              </a:pPr>
              <a:t>5/21/2015</a:t>
            </a:fld>
            <a:endParaRPr lang="en-US"/>
          </a:p>
        </p:txBody>
      </p:sp>
    </p:spTree>
    <p:extLst>
      <p:ext uri="{BB962C8B-B14F-4D97-AF65-F5344CB8AC3E}">
        <p14:creationId xmlns:p14="http://schemas.microsoft.com/office/powerpoint/2010/main" val="1470493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60336"/>
            <a:ext cx="82296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842938" y="328278"/>
            <a:ext cx="3637622" cy="640080"/>
          </a:xfrm>
          <a:no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49178" y="328278"/>
            <a:ext cx="3637622" cy="640080"/>
          </a:xfrm>
          <a:no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071538" y="969336"/>
            <a:ext cx="363762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277778" y="969336"/>
            <a:ext cx="363762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9"/>
          <p:cNvSpPr>
            <a:spLocks noGrp="1"/>
          </p:cNvSpPr>
          <p:nvPr>
            <p:ph type="ftr" sz="quarter" idx="10"/>
          </p:nvPr>
        </p:nvSpPr>
        <p:spPr/>
        <p:txBody>
          <a:bodyPr/>
          <a:lstStyle>
            <a:lvl1pPr>
              <a:defRPr/>
            </a:lvl1pPr>
          </a:lstStyle>
          <a:p>
            <a:pPr>
              <a:defRPr/>
            </a:pPr>
            <a:endParaRPr lang="en-US"/>
          </a:p>
        </p:txBody>
      </p:sp>
      <p:sp>
        <p:nvSpPr>
          <p:cNvPr id="8" name="Slide Number Placeholder 21"/>
          <p:cNvSpPr>
            <a:spLocks noGrp="1"/>
          </p:cNvSpPr>
          <p:nvPr>
            <p:ph type="sldNum" sz="quarter" idx="11"/>
          </p:nvPr>
        </p:nvSpPr>
        <p:spPr/>
        <p:txBody>
          <a:bodyPr/>
          <a:lstStyle>
            <a:lvl1pPr>
              <a:defRPr/>
            </a:lvl1pPr>
          </a:lstStyle>
          <a:p>
            <a:pPr>
              <a:defRPr/>
            </a:pPr>
            <a:fld id="{6CDD82CA-146B-4A01-9A89-110BEAB2E284}" type="slidenum">
              <a:rPr lang="en-US"/>
              <a:pPr>
                <a:defRPr/>
              </a:pPr>
              <a:t>‹#›</a:t>
            </a:fld>
            <a:endParaRPr lang="en-US"/>
          </a:p>
        </p:txBody>
      </p:sp>
      <p:sp>
        <p:nvSpPr>
          <p:cNvPr id="9" name="Date Placeholder 23"/>
          <p:cNvSpPr>
            <a:spLocks noGrp="1"/>
          </p:cNvSpPr>
          <p:nvPr>
            <p:ph type="dt" sz="half" idx="12"/>
          </p:nvPr>
        </p:nvSpPr>
        <p:spPr/>
        <p:txBody>
          <a:bodyPr/>
          <a:lstStyle>
            <a:lvl1pPr>
              <a:defRPr/>
            </a:lvl1pPr>
          </a:lstStyle>
          <a:p>
            <a:pPr>
              <a:defRPr/>
            </a:pPr>
            <a:fld id="{9E78C4F1-AAFC-47C5-BB54-215445B49132}" type="datetimeFigureOut">
              <a:rPr lang="en-US"/>
              <a:pPr>
                <a:defRPr/>
              </a:pPr>
              <a:t>5/21/2015</a:t>
            </a:fld>
            <a:endParaRPr lang="en-US"/>
          </a:p>
        </p:txBody>
      </p:sp>
    </p:spTree>
    <p:extLst>
      <p:ext uri="{BB962C8B-B14F-4D97-AF65-F5344CB8AC3E}">
        <p14:creationId xmlns:p14="http://schemas.microsoft.com/office/powerpoint/2010/main" val="30519126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274320"/>
            <a:ext cx="8754176" cy="1143000"/>
          </a:xfrm>
        </p:spPr>
        <p:txBody>
          <a:bodyPr/>
          <a:lstStyle>
            <a:lvl1pPr algn="l">
              <a:defRPr/>
            </a:lvl1pPr>
            <a:extLst/>
          </a:lstStyle>
          <a:p>
            <a:r>
              <a:rPr lang="en-US" smtClean="0"/>
              <a:t>Click to edit Master title style</a:t>
            </a:r>
            <a:endParaRPr lang="en-US" dirty="0"/>
          </a:p>
        </p:txBody>
      </p:sp>
      <p:sp>
        <p:nvSpPr>
          <p:cNvPr id="3" name="Footer Placeholder 9"/>
          <p:cNvSpPr>
            <a:spLocks noGrp="1"/>
          </p:cNvSpPr>
          <p:nvPr>
            <p:ph type="ftr" sz="quarter" idx="10"/>
          </p:nvPr>
        </p:nvSpPr>
        <p:spPr/>
        <p:txBody>
          <a:bodyPr/>
          <a:lstStyle>
            <a:lvl1pPr>
              <a:defRPr/>
            </a:lvl1pPr>
          </a:lstStyle>
          <a:p>
            <a:pPr>
              <a:defRPr/>
            </a:pPr>
            <a:endParaRPr lang="en-US"/>
          </a:p>
        </p:txBody>
      </p:sp>
      <p:sp>
        <p:nvSpPr>
          <p:cNvPr id="4" name="Slide Number Placeholder 21"/>
          <p:cNvSpPr>
            <a:spLocks noGrp="1"/>
          </p:cNvSpPr>
          <p:nvPr>
            <p:ph type="sldNum" sz="quarter" idx="11"/>
          </p:nvPr>
        </p:nvSpPr>
        <p:spPr/>
        <p:txBody>
          <a:bodyPr/>
          <a:lstStyle>
            <a:lvl1pPr>
              <a:defRPr/>
            </a:lvl1pPr>
          </a:lstStyle>
          <a:p>
            <a:pPr>
              <a:defRPr/>
            </a:pPr>
            <a:fld id="{C2F44068-0B60-4D8D-91CF-7189346B3B13}" type="slidenum">
              <a:rPr lang="en-US"/>
              <a:pPr>
                <a:defRPr/>
              </a:pPr>
              <a:t>‹#›</a:t>
            </a:fld>
            <a:endParaRPr lang="en-US"/>
          </a:p>
        </p:txBody>
      </p:sp>
      <p:sp>
        <p:nvSpPr>
          <p:cNvPr id="5" name="Date Placeholder 23"/>
          <p:cNvSpPr>
            <a:spLocks noGrp="1"/>
          </p:cNvSpPr>
          <p:nvPr>
            <p:ph type="dt" sz="half" idx="12"/>
          </p:nvPr>
        </p:nvSpPr>
        <p:spPr/>
        <p:txBody>
          <a:bodyPr/>
          <a:lstStyle>
            <a:lvl1pPr>
              <a:defRPr/>
            </a:lvl1pPr>
          </a:lstStyle>
          <a:p>
            <a:pPr>
              <a:defRPr/>
            </a:pPr>
            <a:fld id="{B252D8CE-1F83-4886-BF65-9E560B3ABA53}" type="datetimeFigureOut">
              <a:rPr lang="en-US"/>
              <a:pPr>
                <a:defRPr/>
              </a:pPr>
              <a:t>5/21/2015</a:t>
            </a:fld>
            <a:endParaRPr lang="en-US"/>
          </a:p>
        </p:txBody>
      </p:sp>
    </p:spTree>
    <p:extLst>
      <p:ext uri="{BB962C8B-B14F-4D97-AF65-F5344CB8AC3E}">
        <p14:creationId xmlns:p14="http://schemas.microsoft.com/office/powerpoint/2010/main" val="1089196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9"/>
          <p:cNvSpPr>
            <a:spLocks noGrp="1"/>
          </p:cNvSpPr>
          <p:nvPr>
            <p:ph type="ftr" sz="quarter" idx="10"/>
          </p:nvPr>
        </p:nvSpPr>
        <p:spPr/>
        <p:txBody>
          <a:bodyPr/>
          <a:lstStyle>
            <a:lvl1pPr>
              <a:defRPr/>
            </a:lvl1pPr>
          </a:lstStyle>
          <a:p>
            <a:pPr>
              <a:defRPr/>
            </a:pPr>
            <a:endParaRPr lang="en-US"/>
          </a:p>
        </p:txBody>
      </p:sp>
      <p:sp>
        <p:nvSpPr>
          <p:cNvPr id="3" name="Slide Number Placeholder 21"/>
          <p:cNvSpPr>
            <a:spLocks noGrp="1"/>
          </p:cNvSpPr>
          <p:nvPr>
            <p:ph type="sldNum" sz="quarter" idx="11"/>
          </p:nvPr>
        </p:nvSpPr>
        <p:spPr/>
        <p:txBody>
          <a:bodyPr/>
          <a:lstStyle>
            <a:lvl1pPr>
              <a:defRPr/>
            </a:lvl1pPr>
          </a:lstStyle>
          <a:p>
            <a:pPr>
              <a:defRPr/>
            </a:pPr>
            <a:fld id="{90B88255-187A-4111-8B19-D8D2F98B24DB}" type="slidenum">
              <a:rPr lang="en-US"/>
              <a:pPr>
                <a:defRPr/>
              </a:pPr>
              <a:t>‹#›</a:t>
            </a:fld>
            <a:endParaRPr lang="en-US"/>
          </a:p>
        </p:txBody>
      </p:sp>
      <p:sp>
        <p:nvSpPr>
          <p:cNvPr id="4" name="Date Placeholder 23"/>
          <p:cNvSpPr>
            <a:spLocks noGrp="1"/>
          </p:cNvSpPr>
          <p:nvPr>
            <p:ph type="dt" sz="half" idx="12"/>
          </p:nvPr>
        </p:nvSpPr>
        <p:spPr/>
        <p:txBody>
          <a:bodyPr/>
          <a:lstStyle>
            <a:lvl1pPr>
              <a:defRPr/>
            </a:lvl1pPr>
          </a:lstStyle>
          <a:p>
            <a:pPr>
              <a:defRPr/>
            </a:pPr>
            <a:fld id="{D838C63F-59B2-491C-BC01-8DD785269347}" type="datetimeFigureOut">
              <a:rPr lang="en-US"/>
              <a:pPr>
                <a:defRPr/>
              </a:pPr>
              <a:t>5/21/2015</a:t>
            </a:fld>
            <a:endParaRPr lang="en-US"/>
          </a:p>
        </p:txBody>
      </p:sp>
    </p:spTree>
    <p:extLst>
      <p:ext uri="{BB962C8B-B14F-4D97-AF65-F5344CB8AC3E}">
        <p14:creationId xmlns:p14="http://schemas.microsoft.com/office/powerpoint/2010/main" val="8691980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1538" y="216778"/>
            <a:ext cx="3672047" cy="1162050"/>
          </a:xfr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1071538" y="1406964"/>
            <a:ext cx="3672047"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071538" y="2133600"/>
            <a:ext cx="7858180" cy="39925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9"/>
          <p:cNvSpPr>
            <a:spLocks noGrp="1"/>
          </p:cNvSpPr>
          <p:nvPr>
            <p:ph type="ftr" sz="quarter" idx="10"/>
          </p:nvPr>
        </p:nvSpPr>
        <p:spPr/>
        <p:txBody>
          <a:bodyPr/>
          <a:lstStyle>
            <a:lvl1pPr>
              <a:defRPr/>
            </a:lvl1pPr>
          </a:lstStyle>
          <a:p>
            <a:pPr>
              <a:defRPr/>
            </a:pPr>
            <a:endParaRPr lang="en-US"/>
          </a:p>
        </p:txBody>
      </p:sp>
      <p:sp>
        <p:nvSpPr>
          <p:cNvPr id="6" name="Slide Number Placeholder 21"/>
          <p:cNvSpPr>
            <a:spLocks noGrp="1"/>
          </p:cNvSpPr>
          <p:nvPr>
            <p:ph type="sldNum" sz="quarter" idx="11"/>
          </p:nvPr>
        </p:nvSpPr>
        <p:spPr/>
        <p:txBody>
          <a:bodyPr/>
          <a:lstStyle>
            <a:lvl1pPr>
              <a:defRPr/>
            </a:lvl1pPr>
          </a:lstStyle>
          <a:p>
            <a:pPr>
              <a:defRPr/>
            </a:pPr>
            <a:fld id="{C321C8B9-4009-4032-A703-A2113B35FFFB}" type="slidenum">
              <a:rPr lang="en-US"/>
              <a:pPr>
                <a:defRPr/>
              </a:pPr>
              <a:t>‹#›</a:t>
            </a:fld>
            <a:endParaRPr lang="en-US"/>
          </a:p>
        </p:txBody>
      </p:sp>
      <p:sp>
        <p:nvSpPr>
          <p:cNvPr id="7" name="Date Placeholder 23"/>
          <p:cNvSpPr>
            <a:spLocks noGrp="1"/>
          </p:cNvSpPr>
          <p:nvPr>
            <p:ph type="dt" sz="half" idx="12"/>
          </p:nvPr>
        </p:nvSpPr>
        <p:spPr/>
        <p:txBody>
          <a:bodyPr/>
          <a:lstStyle>
            <a:lvl1pPr>
              <a:defRPr/>
            </a:lvl1pPr>
          </a:lstStyle>
          <a:p>
            <a:pPr>
              <a:defRPr/>
            </a:pPr>
            <a:fld id="{287580E9-8964-4187-B43C-94E5EF8F4EE8}" type="datetimeFigureOut">
              <a:rPr lang="en-US"/>
              <a:pPr>
                <a:defRPr/>
              </a:pPr>
              <a:t>5/21/2015</a:t>
            </a:fld>
            <a:endParaRPr lang="en-US"/>
          </a:p>
        </p:txBody>
      </p:sp>
    </p:spTree>
    <p:extLst>
      <p:ext uri="{BB962C8B-B14F-4D97-AF65-F5344CB8AC3E}">
        <p14:creationId xmlns:p14="http://schemas.microsoft.com/office/powerpoint/2010/main" val="18842468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7"/>
          <p:cNvSpPr/>
          <p:nvPr/>
        </p:nvSpPr>
        <p:spPr>
          <a:xfrm>
            <a:off x="928694"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7" name="Flowchart: Process 8"/>
          <p:cNvSpPr/>
          <p:nvPr/>
        </p:nvSpPr>
        <p:spPr>
          <a:xfrm rot="19468671">
            <a:off x="563563" y="954088"/>
            <a:ext cx="685800" cy="204787"/>
          </a:xfrm>
          <a:prstGeom prst="flowChartProcess">
            <a:avLst/>
          </a:prstGeom>
          <a:solidFill>
            <a:schemeClr val="accent3">
              <a:lumMod val="20000"/>
              <a:lumOff val="80000"/>
              <a:alpha val="27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8" name="Flowchart: Process 9"/>
          <p:cNvSpPr/>
          <p:nvPr/>
        </p:nvSpPr>
        <p:spPr>
          <a:xfrm rot="2103354" flipH="1">
            <a:off x="5143500" y="984250"/>
            <a:ext cx="649288" cy="204788"/>
          </a:xfrm>
          <a:prstGeom prst="flowChartProcess">
            <a:avLst/>
          </a:prstGeom>
          <a:solidFill>
            <a:schemeClr val="accent3">
              <a:lumMod val="20000"/>
              <a:lumOff val="80000"/>
              <a:alpha val="27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9" name="Flowchart: Process 10"/>
          <p:cNvSpPr/>
          <p:nvPr/>
        </p:nvSpPr>
        <p:spPr>
          <a:xfrm rot="21222350" flipH="1">
            <a:off x="2857500" y="5581650"/>
            <a:ext cx="649288" cy="204788"/>
          </a:xfrm>
          <a:prstGeom prst="flowChartProcess">
            <a:avLst/>
          </a:prstGeom>
          <a:solidFill>
            <a:schemeClr val="accent3">
              <a:lumMod val="20000"/>
              <a:lumOff val="80000"/>
              <a:alpha val="27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3" name="Picture Placeholder 2"/>
          <p:cNvSpPr>
            <a:spLocks noGrp="1"/>
          </p:cNvSpPr>
          <p:nvPr>
            <p:ph type="pic" idx="1"/>
          </p:nvPr>
        </p:nvSpPr>
        <p:spPr>
          <a:xfrm>
            <a:off x="1004894"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04894"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6" name="Content Placeholder 15"/>
          <p:cNvSpPr>
            <a:spLocks noGrp="1"/>
          </p:cNvSpPr>
          <p:nvPr>
            <p:ph sz="quarter" idx="13"/>
          </p:nvPr>
        </p:nvSpPr>
        <p:spPr>
          <a:xfrm>
            <a:off x="5929313" y="3429000"/>
            <a:ext cx="2714625" cy="22860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p:txBody>
      </p:sp>
      <p:sp>
        <p:nvSpPr>
          <p:cNvPr id="10" name="Date Placeholder 4"/>
          <p:cNvSpPr>
            <a:spLocks noGrp="1"/>
          </p:cNvSpPr>
          <p:nvPr>
            <p:ph type="dt" sz="half" idx="14"/>
          </p:nvPr>
        </p:nvSpPr>
        <p:spPr/>
        <p:txBody>
          <a:bodyPr/>
          <a:lstStyle>
            <a:lvl1pPr>
              <a:defRPr/>
            </a:lvl1pPr>
            <a:extLst/>
          </a:lstStyle>
          <a:p>
            <a:pPr>
              <a:defRPr/>
            </a:pPr>
            <a:fld id="{F84EDDCC-20E0-4F96-85BA-7196A45836D7}" type="datetimeFigureOut">
              <a:rPr lang="en-US"/>
              <a:pPr>
                <a:defRPr/>
              </a:pPr>
              <a:t>5/21/2015</a:t>
            </a:fld>
            <a:endParaRPr lang="en-US"/>
          </a:p>
        </p:txBody>
      </p:sp>
      <p:sp>
        <p:nvSpPr>
          <p:cNvPr id="11" name="Footer Placeholder 5"/>
          <p:cNvSpPr>
            <a:spLocks noGrp="1"/>
          </p:cNvSpPr>
          <p:nvPr>
            <p:ph type="ftr" sz="quarter" idx="15"/>
          </p:nvPr>
        </p:nvSpPr>
        <p:spPr/>
        <p:txBody>
          <a:bodyPr/>
          <a:lstStyle>
            <a:lvl1pPr>
              <a:defRPr/>
            </a:lvl1pPr>
            <a:extLst/>
          </a:lstStyle>
          <a:p>
            <a:pPr>
              <a:defRPr/>
            </a:pPr>
            <a:endParaRPr lang="en-US"/>
          </a:p>
        </p:txBody>
      </p:sp>
      <p:sp>
        <p:nvSpPr>
          <p:cNvPr id="12" name="Slide Number Placeholder 6"/>
          <p:cNvSpPr>
            <a:spLocks noGrp="1"/>
          </p:cNvSpPr>
          <p:nvPr>
            <p:ph type="sldNum" sz="quarter" idx="16"/>
          </p:nvPr>
        </p:nvSpPr>
        <p:spPr/>
        <p:txBody>
          <a:bodyPr/>
          <a:lstStyle>
            <a:lvl1pPr>
              <a:defRPr/>
            </a:lvl1pPr>
            <a:extLst/>
          </a:lstStyle>
          <a:p>
            <a:pPr>
              <a:defRPr/>
            </a:pPr>
            <a:fld id="{82AC44EF-161C-4420-994A-142F508CAABC}" type="slidenum">
              <a:rPr lang="en-US"/>
              <a:pPr>
                <a:defRPr/>
              </a:pPr>
              <a:t>‹#›</a:t>
            </a:fld>
            <a:endParaRPr lang="en-US"/>
          </a:p>
        </p:txBody>
      </p:sp>
    </p:spTree>
    <p:extLst>
      <p:ext uri="{BB962C8B-B14F-4D97-AF65-F5344CB8AC3E}">
        <p14:creationId xmlns:p14="http://schemas.microsoft.com/office/powerpoint/2010/main" val="56301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14313"/>
            <a:ext cx="9144000" cy="58578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79388" y="274637"/>
            <a:ext cx="8755062" cy="1069975"/>
          </a:xfrm>
          <a:prstGeom prst="rect">
            <a:avLst/>
          </a:prstGeom>
        </p:spPr>
        <p:txBody>
          <a:bodyPr anchor="ctr" anchorCtr="0">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1042988" y="1409684"/>
            <a:ext cx="7891462" cy="48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TextBox 13"/>
          <p:cNvSpPr txBox="1">
            <a:spLocks noChangeArrowheads="1"/>
          </p:cNvSpPr>
          <p:nvPr/>
        </p:nvSpPr>
        <p:spPr bwMode="auto">
          <a:xfrm>
            <a:off x="-36512" y="5229200"/>
            <a:ext cx="1562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C00000"/>
                </a:solidFill>
                <a:latin typeface="Gill Sans MT" pitchFamily="34" charset="0"/>
              </a:rPr>
              <a:t>David </a:t>
            </a:r>
            <a:r>
              <a:rPr lang="en-US" altLang="en-US" sz="1200" dirty="0" err="1">
                <a:solidFill>
                  <a:srgbClr val="C00000"/>
                </a:solidFill>
                <a:latin typeface="Gill Sans MT" pitchFamily="34" charset="0"/>
              </a:rPr>
              <a:t>Groep</a:t>
            </a:r>
            <a:endParaRPr lang="en-US" altLang="en-US" sz="1200" dirty="0">
              <a:solidFill>
                <a:srgbClr val="C00000"/>
              </a:solidFill>
              <a:latin typeface="Gill Sans MT" pitchFamily="34" charset="0"/>
            </a:endParaRPr>
          </a:p>
          <a:p>
            <a:pPr eaLnBrk="1" hangingPunct="1"/>
            <a:r>
              <a:rPr lang="en-US" altLang="en-US" sz="1200" dirty="0" smtClean="0">
                <a:solidFill>
                  <a:srgbClr val="C00000"/>
                </a:solidFill>
                <a:latin typeface="Gill Sans MT" pitchFamily="34" charset="0"/>
              </a:rPr>
              <a:t>Nikhef</a:t>
            </a:r>
            <a:r>
              <a:rPr lang="en-US" altLang="en-US" sz="1200" dirty="0">
                <a:solidFill>
                  <a:srgbClr val="C00000"/>
                </a:solidFill>
                <a:latin typeface="Gill Sans MT" pitchFamily="34" charset="0"/>
              </a:rPr>
              <a:t/>
            </a:r>
            <a:br>
              <a:rPr lang="en-US" altLang="en-US" sz="1200" dirty="0">
                <a:solidFill>
                  <a:srgbClr val="C00000"/>
                </a:solidFill>
                <a:latin typeface="Gill Sans MT" pitchFamily="34" charset="0"/>
              </a:rPr>
            </a:br>
            <a:r>
              <a:rPr lang="en-US" altLang="en-US" sz="1200" dirty="0" smtClean="0">
                <a:solidFill>
                  <a:srgbClr val="C00000"/>
                </a:solidFill>
                <a:latin typeface="Gill Sans MT" pitchFamily="34" charset="0"/>
              </a:rPr>
              <a:t>Amsterdam</a:t>
            </a:r>
            <a:endParaRPr lang="en-US" altLang="en-US" sz="1200" dirty="0">
              <a:solidFill>
                <a:srgbClr val="C00000"/>
              </a:solidFill>
              <a:latin typeface="Gill Sans MT" pitchFamily="34" charset="0"/>
            </a:endParaRPr>
          </a:p>
          <a:p>
            <a:pPr eaLnBrk="1" hangingPunct="1"/>
            <a:r>
              <a:rPr lang="en-US" altLang="en-US" sz="1200" i="1" dirty="0" smtClean="0">
                <a:solidFill>
                  <a:srgbClr val="C00000"/>
                </a:solidFill>
                <a:latin typeface="Gill Sans MT" pitchFamily="34" charset="0"/>
              </a:rPr>
              <a:t>PDP </a:t>
            </a:r>
            <a:r>
              <a:rPr lang="en-US" altLang="en-US" sz="1200" i="1" dirty="0" err="1" smtClean="0">
                <a:solidFill>
                  <a:srgbClr val="C00000"/>
                </a:solidFill>
                <a:latin typeface="Gill Sans MT" pitchFamily="34" charset="0"/>
              </a:rPr>
              <a:t>programme</a:t>
            </a:r>
            <a:endParaRPr lang="en-US" altLang="en-US" sz="1200" i="1" dirty="0">
              <a:solidFill>
                <a:srgbClr val="C00000"/>
              </a:solidFill>
              <a:latin typeface="Gill Sans MT" pitchFamily="34" charset="0"/>
            </a:endParaRPr>
          </a:p>
          <a:p>
            <a:pPr eaLnBrk="1" hangingPunct="1"/>
            <a:endParaRPr lang="en-US" altLang="en-US" sz="1200" dirty="0">
              <a:solidFill>
                <a:srgbClr val="C00000"/>
              </a:solidFill>
              <a:latin typeface="Gill Sans MT" pitchFamily="34" charset="0"/>
            </a:endParaRPr>
          </a:p>
        </p:txBody>
      </p:sp>
      <p:sp>
        <p:nvSpPr>
          <p:cNvPr id="16" name="Rectangle 15"/>
          <p:cNvSpPr/>
          <p:nvPr/>
        </p:nvSpPr>
        <p:spPr>
          <a:xfrm>
            <a:off x="0" y="6072206"/>
            <a:ext cx="9144000" cy="785794"/>
          </a:xfrm>
          <a:prstGeom prst="rect">
            <a:avLst/>
          </a:prstGeom>
          <a:gradFill>
            <a:gsLst>
              <a:gs pos="0">
                <a:srgbClr val="FF0000">
                  <a:alpha val="79000"/>
                </a:srgbClr>
              </a:gs>
              <a:gs pos="50000">
                <a:srgbClr val="FF0000"/>
              </a:gs>
              <a:gs pos="100000">
                <a:srgbClr val="FF0000">
                  <a:alpha val="6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Isosceles Triangle 12"/>
          <p:cNvSpPr/>
          <p:nvPr/>
        </p:nvSpPr>
        <p:spPr>
          <a:xfrm flipV="1">
            <a:off x="0" y="6072188"/>
            <a:ext cx="9144000" cy="4286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ooter Placeholder 9"/>
          <p:cNvSpPr>
            <a:spLocks noGrp="1"/>
          </p:cNvSpPr>
          <p:nvPr>
            <p:ph type="ftr" sz="quarter" idx="3"/>
          </p:nvPr>
        </p:nvSpPr>
        <p:spPr>
          <a:xfrm>
            <a:off x="5562600" y="6305550"/>
            <a:ext cx="2895600" cy="476250"/>
          </a:xfrm>
          <a:prstGeom prst="rect">
            <a:avLst/>
          </a:prstGeom>
        </p:spPr>
        <p:txBody>
          <a:bodyPr anchor="b"/>
          <a:lstStyle>
            <a:lvl1pPr eaLnBrk="1" fontAlgn="auto" latinLnBrk="0" hangingPunct="1">
              <a:spcBef>
                <a:spcPts val="0"/>
              </a:spcBef>
              <a:spcAft>
                <a:spcPts val="0"/>
              </a:spcAft>
              <a:defRPr kumimoji="0" sz="1200" b="0" i="0">
                <a:solidFill>
                  <a:schemeClr val="bg1"/>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461375" y="6305550"/>
            <a:ext cx="457200" cy="476250"/>
          </a:xfrm>
          <a:prstGeom prst="rect">
            <a:avLst/>
          </a:prstGeom>
        </p:spPr>
        <p:txBody>
          <a:bodyPr anchor="b"/>
          <a:lstStyle>
            <a:lvl1pPr algn="ctr" eaLnBrk="1" fontAlgn="auto" latinLnBrk="0" hangingPunct="1">
              <a:spcBef>
                <a:spcPts val="0"/>
              </a:spcBef>
              <a:spcAft>
                <a:spcPts val="0"/>
              </a:spcAft>
              <a:defRPr kumimoji="0" sz="1200" b="0" i="0">
                <a:solidFill>
                  <a:schemeClr val="bg1"/>
                </a:solidFill>
                <a:effectLst/>
                <a:latin typeface="+mn-lt"/>
                <a:cs typeface="+mn-cs"/>
              </a:defRPr>
            </a:lvl1pPr>
            <a:extLst/>
          </a:lstStyle>
          <a:p>
            <a:pPr>
              <a:defRPr/>
            </a:pPr>
            <a:fld id="{3015E1B2-351D-4A7D-BA20-60E4F7E89DC8}" type="slidenum">
              <a:rPr lang="en-US"/>
              <a:pPr>
                <a:defRPr/>
              </a:pPr>
              <a:t>‹#›</a:t>
            </a:fld>
            <a:endParaRPr lang="en-US"/>
          </a:p>
        </p:txBody>
      </p:sp>
      <p:sp>
        <p:nvSpPr>
          <p:cNvPr id="24" name="Date Placeholder 23"/>
          <p:cNvSpPr>
            <a:spLocks noGrp="1"/>
          </p:cNvSpPr>
          <p:nvPr>
            <p:ph type="dt" sz="half" idx="2"/>
          </p:nvPr>
        </p:nvSpPr>
        <p:spPr>
          <a:xfrm>
            <a:off x="2928938" y="6305550"/>
            <a:ext cx="2633662" cy="476250"/>
          </a:xfrm>
          <a:prstGeom prst="rect">
            <a:avLst/>
          </a:prstGeom>
        </p:spPr>
        <p:txBody>
          <a:bodyPr anchor="b"/>
          <a:lstStyle>
            <a:lvl1pPr algn="r" eaLnBrk="1" fontAlgn="auto" latinLnBrk="0" hangingPunct="1">
              <a:spcBef>
                <a:spcPts val="0"/>
              </a:spcBef>
              <a:spcAft>
                <a:spcPts val="0"/>
              </a:spcAft>
              <a:defRPr kumimoji="0" sz="1200" b="0" i="0">
                <a:solidFill>
                  <a:schemeClr val="bg1"/>
                </a:solidFill>
                <a:latin typeface="+mn-lt"/>
                <a:cs typeface="+mn-cs"/>
              </a:defRPr>
            </a:lvl1pPr>
            <a:extLst/>
          </a:lstStyle>
          <a:p>
            <a:pPr>
              <a:defRPr/>
            </a:pPr>
            <a:fld id="{C1A4B1AA-EF23-4EA4-99E1-46FE7C210060}" type="datetimeFigureOut">
              <a:rPr lang="en-US"/>
              <a:pPr>
                <a:defRPr/>
              </a:pPr>
              <a:t>5/21/2015</a:t>
            </a:fld>
            <a:endParaRPr lang="en-US"/>
          </a:p>
        </p:txBody>
      </p:sp>
      <p:grpSp>
        <p:nvGrpSpPr>
          <p:cNvPr id="1037" name="Group 1"/>
          <p:cNvGrpSpPr>
            <a:grpSpLocks/>
          </p:cNvGrpSpPr>
          <p:nvPr/>
        </p:nvGrpSpPr>
        <p:grpSpPr bwMode="auto">
          <a:xfrm>
            <a:off x="455613" y="1484784"/>
            <a:ext cx="300037" cy="431800"/>
            <a:chOff x="928662" y="1344613"/>
            <a:chExt cx="299355" cy="431901"/>
          </a:xfrm>
        </p:grpSpPr>
        <p:sp>
          <p:nvSpPr>
            <p:cNvPr id="17" name="Oval 8"/>
            <p:cNvSpPr/>
            <p:nvPr/>
          </p:nvSpPr>
          <p:spPr>
            <a:xfrm>
              <a:off x="1012117" y="13446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18" name="Oval 7"/>
            <p:cNvSpPr/>
            <p:nvPr/>
          </p:nvSpPr>
          <p:spPr>
            <a:xfrm>
              <a:off x="928662" y="1566202"/>
              <a:ext cx="210312" cy="21031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sp>
          <p:nvSpPr>
            <p:cNvPr id="19" name="Oval 8"/>
            <p:cNvSpPr/>
            <p:nvPr/>
          </p:nvSpPr>
          <p:spPr>
            <a:xfrm>
              <a:off x="1164517" y="1497013"/>
              <a:ext cx="63500" cy="650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fontAlgn="auto">
                <a:spcBef>
                  <a:spcPts val="0"/>
                </a:spcBef>
                <a:spcAft>
                  <a:spcPts val="0"/>
                </a:spcAft>
                <a:defRPr/>
              </a:pPr>
              <a:endParaRPr lang="en-US"/>
            </a:p>
          </p:txBody>
        </p:sp>
      </p:grpSp>
      <p:pic>
        <p:nvPicPr>
          <p:cNvPr id="1038" name="Picture 24" descr="H:\Home\davidg\Nikhef\AdminFormalities\Logo2014\logo-final\Nikhef-200x8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250" y="6281738"/>
            <a:ext cx="1047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35" r:id="rId2"/>
    <p:sldLayoutId id="2147483745" r:id="rId3"/>
    <p:sldLayoutId id="2147483736" r:id="rId4"/>
    <p:sldLayoutId id="2147483737" r:id="rId5"/>
    <p:sldLayoutId id="2147483738" r:id="rId6"/>
    <p:sldLayoutId id="2147483739" r:id="rId7"/>
    <p:sldLayoutId id="2147483740" r:id="rId8"/>
    <p:sldLayoutId id="2147483746" r:id="rId9"/>
    <p:sldLayoutId id="2147483741" r:id="rId10"/>
    <p:sldLayoutId id="2147483742" r:id="rId11"/>
    <p:sldLayoutId id="2147483743" r:id="rId12"/>
  </p:sldLayoutIdLst>
  <p:timing>
    <p:tnLst>
      <p:par>
        <p:cTn id="1" dur="indefinite" restart="never" nodeType="tmRoot"/>
      </p:par>
    </p:tnLst>
  </p:timing>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Gill Sans MT" pitchFamily="34" charset="0"/>
        </a:defRPr>
      </a:lvl2pPr>
      <a:lvl3pPr algn="l" rtl="0" eaLnBrk="1" fontAlgn="base" hangingPunct="1">
        <a:spcBef>
          <a:spcPct val="0"/>
        </a:spcBef>
        <a:spcAft>
          <a:spcPct val="0"/>
        </a:spcAft>
        <a:defRPr sz="4300">
          <a:solidFill>
            <a:srgbClr val="572314"/>
          </a:solidFill>
          <a:latin typeface="Gill Sans MT" pitchFamily="34" charset="0"/>
        </a:defRPr>
      </a:lvl3pPr>
      <a:lvl4pPr algn="l" rtl="0" eaLnBrk="1" fontAlgn="base" hangingPunct="1">
        <a:spcBef>
          <a:spcPct val="0"/>
        </a:spcBef>
        <a:spcAft>
          <a:spcPct val="0"/>
        </a:spcAft>
        <a:defRPr sz="4300">
          <a:solidFill>
            <a:srgbClr val="572314"/>
          </a:solidFill>
          <a:latin typeface="Gill Sans MT" pitchFamily="34" charset="0"/>
        </a:defRPr>
      </a:lvl4pPr>
      <a:lvl5pPr algn="l" rtl="0" eaLnBrk="1" fontAlgn="base" hangingPunct="1">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1" fontAlgn="base" hangingPunct="1">
        <a:spcBef>
          <a:spcPts val="600"/>
        </a:spcBef>
        <a:spcAft>
          <a:spcPct val="0"/>
        </a:spcAft>
        <a:buClr>
          <a:srgbClr val="FF0000"/>
        </a:buClr>
        <a:buSzPct val="80000"/>
        <a:buFont typeface="Wingdings 2" pitchFamily="18" charset="2"/>
        <a:buChar char=""/>
        <a:defRPr sz="28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0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itchFamily="18" charset="2"/>
        <a:buChar char=""/>
        <a:defRPr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itchFamily="18" charset="2"/>
        <a:buChar char=""/>
        <a:defRPr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hyperlink" Target="http://wiki.eugridpma.org/Main/IGTFLoAGeneralis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yproxy.ncsa.uiuc.edu/"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cilogon.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gif"/></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0.jpeg"/><Relationship Id="rId3" Type="http://schemas.openxmlformats.org/officeDocument/2006/relationships/image" Target="../media/image66.gif"/><Relationship Id="rId21" Type="http://schemas.openxmlformats.org/officeDocument/2006/relationships/image" Target="../media/image83.wmf"/><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79.jpeg"/><Relationship Id="rId2" Type="http://schemas.openxmlformats.org/officeDocument/2006/relationships/image" Target="../media/image65.png"/><Relationship Id="rId16" Type="http://schemas.openxmlformats.org/officeDocument/2006/relationships/image" Target="../media/image78.jpeg"/><Relationship Id="rId20" Type="http://schemas.openxmlformats.org/officeDocument/2006/relationships/image" Target="../media/image82.wmf"/><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7.png"/><Relationship Id="rId23" Type="http://schemas.openxmlformats.org/officeDocument/2006/relationships/image" Target="../media/image85.png"/><Relationship Id="rId10" Type="http://schemas.openxmlformats.org/officeDocument/2006/relationships/image" Target="../media/image73.png"/><Relationship Id="rId19" Type="http://schemas.openxmlformats.org/officeDocument/2006/relationships/image" Target="../media/image81.gif"/><Relationship Id="rId4" Type="http://schemas.openxmlformats.org/officeDocument/2006/relationships/image" Target="../media/image67.gif"/><Relationship Id="rId9" Type="http://schemas.openxmlformats.org/officeDocument/2006/relationships/image" Target="../media/image72.wmf"/><Relationship Id="rId14" Type="http://schemas.openxmlformats.org/officeDocument/2006/relationships/image" Target="../media/image6.wmf"/><Relationship Id="rId22" Type="http://schemas.openxmlformats.org/officeDocument/2006/relationships/image" Target="../media/image84.jpeg"/></Relationships>
</file>

<file path=ppt/slides/_rels/slide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988518"/>
          </a:xfrm>
        </p:spPr>
        <p:txBody>
          <a:bodyPr>
            <a:normAutofit/>
          </a:bodyPr>
          <a:lstStyle/>
          <a:p>
            <a:pPr>
              <a:defRPr/>
            </a:pPr>
            <a:r>
              <a:rPr lang="en-US" sz="3600" dirty="0" smtClean="0"/>
              <a:t>Evolving </a:t>
            </a:r>
            <a:r>
              <a:rPr lang="en-US" sz="3600" dirty="0"/>
              <a:t>the trust fabric for research and </a:t>
            </a:r>
            <a:r>
              <a:rPr lang="en-US" sz="3600" dirty="0" smtClean="0"/>
              <a:t>collaboration </a:t>
            </a:r>
            <a:endParaRPr lang="en-US" sz="3600" dirty="0"/>
          </a:p>
        </p:txBody>
      </p:sp>
      <p:sp>
        <p:nvSpPr>
          <p:cNvPr id="3" name="Subtitle 2"/>
          <p:cNvSpPr>
            <a:spLocks noGrp="1"/>
          </p:cNvSpPr>
          <p:nvPr>
            <p:ph type="subTitle" idx="1"/>
          </p:nvPr>
        </p:nvSpPr>
        <p:spPr>
          <a:xfrm>
            <a:off x="1403648" y="4149080"/>
            <a:ext cx="7407275" cy="1752600"/>
          </a:xfrm>
        </p:spPr>
        <p:txBody>
          <a:bodyPr/>
          <a:lstStyle/>
          <a:p>
            <a:pPr eaLnBrk="1" hangingPunct="1">
              <a:defRPr/>
            </a:pPr>
            <a:r>
              <a:rPr lang="en-US" i="1" smtClean="0"/>
              <a:t>May 2015 </a:t>
            </a:r>
            <a:endParaRPr lang="en-US" i="1" dirty="0" smtClean="0"/>
          </a:p>
          <a:p>
            <a:pPr eaLnBrk="1" hangingPunct="1">
              <a:defRPr/>
            </a:pPr>
            <a:r>
              <a:rPr lang="en-US" i="1" dirty="0" smtClean="0"/>
              <a:t>David </a:t>
            </a:r>
            <a:r>
              <a:rPr lang="en-US" i="1" dirty="0" err="1" smtClean="0"/>
              <a:t>Groep</a:t>
            </a:r>
            <a:r>
              <a:rPr lang="en-US" i="1" dirty="0" smtClean="0"/>
              <a:t>, Nikhef</a:t>
            </a:r>
          </a:p>
        </p:txBody>
      </p:sp>
      <p:pic>
        <p:nvPicPr>
          <p:cNvPr id="5128" name="Picture 8" descr="H:\Home\davidg\Nikhef\AdminFormalities\Logo2014\logo-final\logo-nikhef-2015-compact.svg.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5085184"/>
            <a:ext cx="2016224" cy="877321"/>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bwMode="auto">
          <a:xfrm>
            <a:off x="1403648" y="2636912"/>
            <a:ext cx="740727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lvl1pPr marL="27432" indent="0" algn="l" rtl="0" eaLnBrk="1" fontAlgn="base" hangingPunct="1">
              <a:spcBef>
                <a:spcPts val="600"/>
              </a:spcBef>
              <a:spcAft>
                <a:spcPct val="0"/>
              </a:spcAft>
              <a:buClr>
                <a:srgbClr val="FF0000"/>
              </a:buClr>
              <a:buSzPct val="80000"/>
              <a:buFont typeface="Wingdings 2" pitchFamily="18" charset="2"/>
              <a:buNone/>
              <a:defRPr sz="2600" kern="1200">
                <a:solidFill>
                  <a:schemeClr val="tx2">
                    <a:shade val="30000"/>
                    <a:satMod val="150000"/>
                  </a:schemeClr>
                </a:solidFill>
                <a:latin typeface="+mn-lt"/>
                <a:ea typeface="+mn-ea"/>
                <a:cs typeface="+mn-cs"/>
              </a:defRPr>
            </a:lvl1pPr>
            <a:lvl2pPr marL="457200" indent="0" algn="ctr" rtl="0" eaLnBrk="1" fontAlgn="base" hangingPunct="1">
              <a:spcBef>
                <a:spcPts val="550"/>
              </a:spcBef>
              <a:spcAft>
                <a:spcPct val="0"/>
              </a:spcAft>
              <a:buClr>
                <a:schemeClr val="accent1"/>
              </a:buClr>
              <a:buFont typeface="Verdana" pitchFamily="34" charset="0"/>
              <a:buNone/>
              <a:defRPr sz="2400" kern="1200">
                <a:solidFill>
                  <a:schemeClr val="tx1"/>
                </a:solidFill>
                <a:latin typeface="+mn-lt"/>
                <a:ea typeface="+mn-ea"/>
                <a:cs typeface="+mn-cs"/>
              </a:defRPr>
            </a:lvl2pPr>
            <a:lvl3pPr marL="914400" indent="0" algn="ctr" rtl="0" eaLnBrk="1" fontAlgn="base" hangingPunct="1">
              <a:spcBef>
                <a:spcPct val="20000"/>
              </a:spcBef>
              <a:spcAft>
                <a:spcPct val="0"/>
              </a:spcAft>
              <a:buClr>
                <a:schemeClr val="accent2"/>
              </a:buClr>
              <a:buFont typeface="Wingdings 2" pitchFamily="18" charset="2"/>
              <a:buNone/>
              <a:defRPr sz="2000" kern="1200">
                <a:solidFill>
                  <a:schemeClr val="tx1"/>
                </a:solidFill>
                <a:latin typeface="+mn-lt"/>
                <a:ea typeface="+mn-ea"/>
                <a:cs typeface="+mn-cs"/>
              </a:defRPr>
            </a:lvl3pPr>
            <a:lvl4pPr marL="1371600" indent="0" algn="ctr" rtl="0" eaLnBrk="1" fontAlgn="base" hangingPunct="1">
              <a:spcBef>
                <a:spcPct val="20000"/>
              </a:spcBef>
              <a:spcAft>
                <a:spcPct val="0"/>
              </a:spcAft>
              <a:buClr>
                <a:srgbClr val="C32D2E"/>
              </a:buClr>
              <a:buFont typeface="Wingdings 2" pitchFamily="18" charset="2"/>
              <a:buNone/>
              <a:defRPr kern="1200">
                <a:solidFill>
                  <a:schemeClr val="tx1"/>
                </a:solidFill>
                <a:latin typeface="+mn-lt"/>
                <a:ea typeface="+mn-ea"/>
                <a:cs typeface="+mn-cs"/>
              </a:defRPr>
            </a:lvl4pPr>
            <a:lvl5pPr marL="1828800" indent="0" algn="ctr" rtl="0" eaLnBrk="1" fontAlgn="base" hangingPunct="1">
              <a:spcBef>
                <a:spcPct val="20000"/>
              </a:spcBef>
              <a:spcAft>
                <a:spcPct val="0"/>
              </a:spcAft>
              <a:buClr>
                <a:srgbClr val="84AA33"/>
              </a:buClr>
              <a:buFont typeface="Wingdings 2" pitchFamily="18" charset="2"/>
              <a:buNone/>
              <a:defRPr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defRPr/>
            </a:pPr>
            <a:r>
              <a:rPr lang="en-GB" i="1" dirty="0" smtClean="0"/>
              <a:t>enabling pragmatic credentialing in a multi-domain world</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pPr eaLnBrk="1" hangingPunct="1"/>
            <a:r>
              <a:rPr lang="en-GB" altLang="en-US" sz="3600" dirty="0" smtClean="0">
                <a:cs typeface="Arial" charset="0"/>
              </a:rPr>
              <a:t>Distributing responsibility </a:t>
            </a:r>
            <a:br>
              <a:rPr lang="en-GB" altLang="en-US" sz="3600" dirty="0" smtClean="0">
                <a:cs typeface="Arial" charset="0"/>
              </a:rPr>
            </a:br>
            <a:r>
              <a:rPr lang="en-GB" altLang="en-US" sz="3600" dirty="0" smtClean="0">
                <a:cs typeface="Arial" charset="0"/>
              </a:rPr>
              <a:t>for subject and identity attributes</a:t>
            </a:r>
          </a:p>
        </p:txBody>
      </p:sp>
      <p:sp>
        <p:nvSpPr>
          <p:cNvPr id="8" name="TextBox 7"/>
          <p:cNvSpPr txBox="1"/>
          <p:nvPr/>
        </p:nvSpPr>
        <p:spPr>
          <a:xfrm>
            <a:off x="1115616" y="1502807"/>
            <a:ext cx="3743324" cy="3539430"/>
          </a:xfrm>
          <a:prstGeom prst="rect">
            <a:avLst/>
          </a:prstGeom>
          <a:noFill/>
          <a:ln>
            <a:solidFill>
              <a:schemeClr val="tx1"/>
            </a:solidFill>
          </a:ln>
        </p:spPr>
        <p:txBody>
          <a:bodyPr wrap="square">
            <a:spAutoFit/>
          </a:bodyPr>
          <a:lstStyle/>
          <a:p>
            <a:pPr>
              <a:defRPr/>
            </a:pPr>
            <a:r>
              <a:rPr lang="en-GB" sz="2400" b="1" dirty="0">
                <a:solidFill>
                  <a:srgbClr val="002060"/>
                </a:solidFill>
                <a:cs typeface="+mn-cs"/>
              </a:rPr>
              <a:t>Technical elements</a:t>
            </a:r>
          </a:p>
          <a:p>
            <a:pPr>
              <a:defRPr/>
            </a:pPr>
            <a:endParaRPr lang="en-GB" sz="2000" dirty="0">
              <a:cs typeface="+mn-cs"/>
            </a:endParaRPr>
          </a:p>
          <a:p>
            <a:pPr marL="176213" indent="-176213">
              <a:buFont typeface="Arial" pitchFamily="34" charset="0"/>
              <a:buChar char="•"/>
              <a:defRPr/>
            </a:pPr>
            <a:r>
              <a:rPr lang="en-GB" sz="2000" dirty="0">
                <a:cs typeface="+mn-cs"/>
              </a:rPr>
              <a:t>integrity of the roots of trust</a:t>
            </a:r>
          </a:p>
          <a:p>
            <a:pPr marL="176213" indent="-176213">
              <a:buFont typeface="Arial" pitchFamily="34" charset="0"/>
              <a:buChar char="•"/>
              <a:defRPr/>
            </a:pPr>
            <a:r>
              <a:rPr lang="en-GB" sz="2000" dirty="0">
                <a:cs typeface="+mn-cs"/>
              </a:rPr>
              <a:t>integrity of issuance process</a:t>
            </a:r>
          </a:p>
          <a:p>
            <a:pPr marL="176213" indent="-176213">
              <a:buFont typeface="Arial" pitchFamily="34" charset="0"/>
              <a:buChar char="•"/>
              <a:defRPr/>
            </a:pPr>
            <a:r>
              <a:rPr lang="en-GB" sz="2000" dirty="0">
                <a:cs typeface="+mn-cs"/>
              </a:rPr>
              <a:t>process incident response</a:t>
            </a:r>
          </a:p>
          <a:p>
            <a:pPr marL="176213" indent="-176213">
              <a:buFont typeface="Arial" pitchFamily="34" charset="0"/>
              <a:buChar char="•"/>
              <a:defRPr/>
            </a:pPr>
            <a:r>
              <a:rPr lang="en-GB" sz="2000" dirty="0">
                <a:cs typeface="+mn-cs"/>
              </a:rPr>
              <a:t>revocation capabilities</a:t>
            </a:r>
          </a:p>
          <a:p>
            <a:pPr marL="176213" indent="-176213">
              <a:buFont typeface="Arial" pitchFamily="34" charset="0"/>
              <a:buChar char="•"/>
              <a:defRPr/>
            </a:pPr>
            <a:endParaRPr lang="en-GB" sz="2000" dirty="0">
              <a:cs typeface="+mn-cs"/>
            </a:endParaRPr>
          </a:p>
          <a:p>
            <a:pPr marL="176213" indent="-176213">
              <a:buFont typeface="Arial" pitchFamily="34" charset="0"/>
              <a:buChar char="•"/>
              <a:defRPr/>
            </a:pPr>
            <a:r>
              <a:rPr lang="en-GB" sz="2000" dirty="0">
                <a:cs typeface="+mn-cs"/>
              </a:rPr>
              <a:t>key management</a:t>
            </a:r>
          </a:p>
          <a:p>
            <a:pPr marL="176213" indent="-176213">
              <a:buFont typeface="Arial" pitchFamily="34" charset="0"/>
              <a:buChar char="•"/>
              <a:defRPr/>
            </a:pPr>
            <a:r>
              <a:rPr lang="en-GB" sz="2000" dirty="0">
                <a:cs typeface="+mn-cs"/>
              </a:rPr>
              <a:t>credential management</a:t>
            </a:r>
          </a:p>
          <a:p>
            <a:pPr marL="176213" indent="-176213">
              <a:buFont typeface="Arial" pitchFamily="34" charset="0"/>
              <a:buChar char="•"/>
              <a:defRPr/>
            </a:pPr>
            <a:r>
              <a:rPr lang="en-GB" sz="2000" dirty="0">
                <a:cs typeface="+mn-cs"/>
              </a:rPr>
              <a:t>incident response</a:t>
            </a:r>
          </a:p>
          <a:p>
            <a:pPr marL="176213" indent="-176213">
              <a:buFont typeface="Arial" pitchFamily="34" charset="0"/>
              <a:buChar char="•"/>
              <a:defRPr/>
            </a:pPr>
            <a:endParaRPr lang="en-GB" sz="2000" dirty="0">
              <a:cs typeface="+mn-cs"/>
            </a:endParaRPr>
          </a:p>
        </p:txBody>
      </p:sp>
      <p:sp>
        <p:nvSpPr>
          <p:cNvPr id="10" name="TextBox 9"/>
          <p:cNvSpPr txBox="1"/>
          <p:nvPr/>
        </p:nvSpPr>
        <p:spPr>
          <a:xfrm>
            <a:off x="5293172" y="1490295"/>
            <a:ext cx="3743324" cy="3954929"/>
          </a:xfrm>
          <a:prstGeom prst="rect">
            <a:avLst/>
          </a:prstGeom>
          <a:noFill/>
          <a:ln>
            <a:solidFill>
              <a:schemeClr val="tx1"/>
            </a:solidFill>
          </a:ln>
        </p:spPr>
        <p:txBody>
          <a:bodyPr wrap="square">
            <a:spAutoFit/>
          </a:bodyPr>
          <a:lstStyle/>
          <a:p>
            <a:pPr>
              <a:defRPr/>
            </a:pPr>
            <a:r>
              <a:rPr lang="en-GB" sz="2400" b="1" dirty="0" smtClean="0">
                <a:solidFill>
                  <a:srgbClr val="002060"/>
                </a:solidFill>
                <a:cs typeface="+mn-cs"/>
              </a:rPr>
              <a:t>‘Identity’ </a:t>
            </a:r>
            <a:r>
              <a:rPr lang="en-GB" sz="2400" b="1" dirty="0">
                <a:solidFill>
                  <a:srgbClr val="002060"/>
                </a:solidFill>
                <a:cs typeface="+mn-cs"/>
              </a:rPr>
              <a:t>elements</a:t>
            </a:r>
          </a:p>
          <a:p>
            <a:pPr>
              <a:defRPr/>
            </a:pPr>
            <a:endParaRPr lang="en-GB" sz="2000" dirty="0">
              <a:cs typeface="+mn-cs"/>
            </a:endParaRPr>
          </a:p>
          <a:p>
            <a:pPr marL="176213" indent="-176213">
              <a:buFont typeface="Arial" pitchFamily="34" charset="0"/>
              <a:buChar char="•"/>
              <a:defRPr/>
            </a:pPr>
            <a:r>
              <a:rPr lang="en-GB" sz="2000" dirty="0">
                <a:cs typeface="+mn-cs"/>
              </a:rPr>
              <a:t>identifier management</a:t>
            </a:r>
          </a:p>
          <a:p>
            <a:pPr marL="176213" indent="-176213">
              <a:buFont typeface="Arial" pitchFamily="34" charset="0"/>
              <a:buChar char="•"/>
              <a:defRPr/>
            </a:pPr>
            <a:r>
              <a:rPr lang="en-GB" sz="2000" dirty="0">
                <a:cs typeface="+mn-cs"/>
              </a:rPr>
              <a:t>re-binding and revocation</a:t>
            </a:r>
          </a:p>
          <a:p>
            <a:pPr marL="176213" indent="-176213">
              <a:buFont typeface="Arial" pitchFamily="34" charset="0"/>
              <a:buChar char="•"/>
              <a:defRPr/>
            </a:pPr>
            <a:r>
              <a:rPr lang="en-GB" sz="2000" dirty="0">
                <a:cs typeface="+mn-cs"/>
              </a:rPr>
              <a:t>binding to entities</a:t>
            </a:r>
          </a:p>
          <a:p>
            <a:pPr marL="176213" indent="-176213">
              <a:buFont typeface="Arial" pitchFamily="34" charset="0"/>
              <a:buChar char="•"/>
              <a:defRPr/>
            </a:pPr>
            <a:r>
              <a:rPr lang="en-GB" sz="2000" dirty="0">
                <a:cs typeface="+mn-cs"/>
              </a:rPr>
              <a:t>traceability of entities</a:t>
            </a:r>
          </a:p>
          <a:p>
            <a:pPr marL="176213" indent="-176213">
              <a:buFont typeface="Arial" pitchFamily="34" charset="0"/>
              <a:buChar char="•"/>
              <a:defRPr/>
            </a:pPr>
            <a:r>
              <a:rPr lang="en-GB" sz="2000" dirty="0">
                <a:cs typeface="+mn-cs"/>
              </a:rPr>
              <a:t>emergency communications</a:t>
            </a:r>
          </a:p>
          <a:p>
            <a:pPr marL="176213" indent="-176213">
              <a:buFont typeface="Arial" pitchFamily="34" charset="0"/>
              <a:buChar char="•"/>
              <a:defRPr/>
            </a:pPr>
            <a:endParaRPr lang="en-GB" sz="900" dirty="0">
              <a:cs typeface="+mn-cs"/>
            </a:endParaRPr>
          </a:p>
          <a:p>
            <a:pPr marL="176213" indent="-176213">
              <a:buFont typeface="Arial" pitchFamily="34" charset="0"/>
              <a:buChar char="•"/>
              <a:defRPr/>
            </a:pPr>
            <a:endParaRPr lang="en-GB" sz="900" dirty="0">
              <a:cs typeface="+mn-cs"/>
            </a:endParaRPr>
          </a:p>
          <a:p>
            <a:pPr marL="176213" indent="-176213">
              <a:buFont typeface="Arial" pitchFamily="34" charset="0"/>
              <a:buChar char="•"/>
              <a:defRPr/>
            </a:pPr>
            <a:endParaRPr lang="en-GB" sz="900" dirty="0">
              <a:cs typeface="+mn-cs"/>
            </a:endParaRPr>
          </a:p>
          <a:p>
            <a:pPr marL="176213" indent="-176213">
              <a:buFont typeface="Arial" pitchFamily="34" charset="0"/>
              <a:buChar char="•"/>
              <a:defRPr/>
            </a:pPr>
            <a:r>
              <a:rPr lang="en-GB" sz="2000" dirty="0">
                <a:cs typeface="+mn-cs"/>
              </a:rPr>
              <a:t>regular communications</a:t>
            </a:r>
          </a:p>
          <a:p>
            <a:pPr marL="176213" indent="-176213">
              <a:buFont typeface="Arial" pitchFamily="34" charset="0"/>
              <a:buChar char="•"/>
              <a:defRPr/>
            </a:pPr>
            <a:r>
              <a:rPr lang="en-GB" sz="2000" dirty="0">
                <a:cs typeface="+mn-cs"/>
              </a:rPr>
              <a:t>‘rich’ attribute assertions</a:t>
            </a:r>
          </a:p>
          <a:p>
            <a:pPr marL="176213" indent="-176213">
              <a:buFont typeface="Arial" pitchFamily="34" charset="0"/>
              <a:buChar char="•"/>
              <a:defRPr/>
            </a:pPr>
            <a:r>
              <a:rPr lang="en-GB" sz="2000" dirty="0">
                <a:cs typeface="+mn-cs"/>
              </a:rPr>
              <a:t>correlating identifiers</a:t>
            </a:r>
          </a:p>
          <a:p>
            <a:pPr marL="176213" indent="-176213">
              <a:buFont typeface="Arial" pitchFamily="34" charset="0"/>
              <a:buChar char="•"/>
              <a:defRPr/>
            </a:pPr>
            <a:r>
              <a:rPr lang="en-GB" sz="2000" dirty="0">
                <a:cs typeface="+mn-cs"/>
              </a:rPr>
              <a:t>access control</a:t>
            </a:r>
          </a:p>
        </p:txBody>
      </p:sp>
      <p:sp>
        <p:nvSpPr>
          <p:cNvPr id="11271" name="TextBox 10"/>
          <p:cNvSpPr txBox="1">
            <a:spLocks noChangeArrowheads="1"/>
          </p:cNvSpPr>
          <p:nvPr/>
        </p:nvSpPr>
        <p:spPr bwMode="auto">
          <a:xfrm>
            <a:off x="1115616" y="5507593"/>
            <a:ext cx="792087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a:solidFill>
                  <a:srgbClr val="002060"/>
                </a:solidFill>
              </a:rPr>
              <a:t>Verifiability &amp; Response, mitigation, recovery</a:t>
            </a:r>
          </a:p>
        </p:txBody>
      </p:sp>
      <p:cxnSp>
        <p:nvCxnSpPr>
          <p:cNvPr id="13" name="Straight Connector 12"/>
          <p:cNvCxnSpPr/>
          <p:nvPr/>
        </p:nvCxnSpPr>
        <p:spPr>
          <a:xfrm>
            <a:off x="5293171" y="3933056"/>
            <a:ext cx="3743325" cy="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5616" y="3649863"/>
            <a:ext cx="374491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274" name="TextBox 1"/>
          <p:cNvSpPr txBox="1">
            <a:spLocks noChangeArrowheads="1"/>
          </p:cNvSpPr>
          <p:nvPr/>
        </p:nvSpPr>
        <p:spPr bwMode="auto">
          <a:xfrm rot="-5400000">
            <a:off x="3904874" y="2348770"/>
            <a:ext cx="2395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b="1" dirty="0">
                <a:solidFill>
                  <a:srgbClr val="C00000"/>
                </a:solidFill>
              </a:rPr>
              <a:t>IGTF </a:t>
            </a:r>
            <a:r>
              <a:rPr lang="en-GB" altLang="en-US" sz="1400" b="1" dirty="0" smtClean="0">
                <a:solidFill>
                  <a:srgbClr val="C00000"/>
                </a:solidFill>
              </a:rPr>
              <a:t>Classic, MICS, SLCS</a:t>
            </a:r>
            <a:br>
              <a:rPr lang="en-GB" altLang="en-US" sz="1400" b="1" dirty="0" smtClean="0">
                <a:solidFill>
                  <a:srgbClr val="C00000"/>
                </a:solidFill>
              </a:rPr>
            </a:br>
            <a:r>
              <a:rPr lang="en-GB" altLang="en-US" sz="1400" b="1" dirty="0" smtClean="0">
                <a:solidFill>
                  <a:srgbClr val="C00000"/>
                </a:solidFill>
              </a:rPr>
              <a:t>‘typical’ elements</a:t>
            </a:r>
            <a:endParaRPr lang="en-GB" altLang="en-US" sz="1400" b="1" dirty="0">
              <a:solidFill>
                <a:srgbClr val="C00000"/>
              </a:solidFill>
            </a:endParaRPr>
          </a:p>
        </p:txBody>
      </p:sp>
      <p:sp>
        <p:nvSpPr>
          <p:cNvPr id="11275" name="TextBox 10"/>
          <p:cNvSpPr txBox="1">
            <a:spLocks noChangeArrowheads="1"/>
          </p:cNvSpPr>
          <p:nvPr/>
        </p:nvSpPr>
        <p:spPr bwMode="auto">
          <a:xfrm rot="-5400000">
            <a:off x="4351681" y="4474265"/>
            <a:ext cx="14968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b="1" dirty="0">
                <a:solidFill>
                  <a:srgbClr val="002060"/>
                </a:solidFill>
              </a:rPr>
              <a:t>RP, </a:t>
            </a:r>
            <a:r>
              <a:rPr lang="en-GB" altLang="en-US" sz="1400" b="1" dirty="0" smtClean="0">
                <a:solidFill>
                  <a:srgbClr val="002060"/>
                </a:solidFill>
              </a:rPr>
              <a:t>Community</a:t>
            </a:r>
            <a:endParaRPr lang="en-GB" altLang="en-US" sz="1400" b="1" dirty="0">
              <a:solidFill>
                <a:srgbClr val="002060"/>
              </a:solidFill>
            </a:endParaRPr>
          </a:p>
        </p:txBody>
      </p:sp>
      <p:sp>
        <p:nvSpPr>
          <p:cNvPr id="2" name="Up-Down Arrow 1"/>
          <p:cNvSpPr/>
          <p:nvPr/>
        </p:nvSpPr>
        <p:spPr>
          <a:xfrm>
            <a:off x="8739831" y="3272522"/>
            <a:ext cx="224656" cy="1236598"/>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66106" y="2842583"/>
            <a:ext cx="4277902" cy="3250713"/>
            <a:chOff x="280811" y="2420887"/>
            <a:chExt cx="3449667" cy="2621349"/>
          </a:xfrm>
          <a:effectLst>
            <a:glow rad="63500">
              <a:schemeClr val="accent5">
                <a:satMod val="175000"/>
                <a:alpha val="40000"/>
              </a:schemeClr>
            </a:glow>
          </a:effectLst>
        </p:grpSpPr>
        <p:sp>
          <p:nvSpPr>
            <p:cNvPr id="4" name="Rectangle 3"/>
            <p:cNvSpPr/>
            <p:nvPr/>
          </p:nvSpPr>
          <p:spPr>
            <a:xfrm>
              <a:off x="323528" y="2420887"/>
              <a:ext cx="3384376" cy="2621349"/>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pic>
          <p:nvPicPr>
            <p:cNvPr id="11" name="Picture 2" descr="H:\Home\davidg\EUGridPMA\Presentations\images\igtf-worldstatus-newlogo-201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588" y="2492896"/>
              <a:ext cx="3332076" cy="1346714"/>
            </a:xfrm>
            <a:prstGeom prst="rect">
              <a:avLst/>
            </a:prstGeom>
            <a:solidFill>
              <a:schemeClr val="bg1">
                <a:lumMod val="95000"/>
              </a:schemeClr>
            </a:solidFill>
            <a:extLst/>
          </p:spPr>
        </p:pic>
        <p:sp>
          <p:nvSpPr>
            <p:cNvPr id="5" name="TextBox 4"/>
            <p:cNvSpPr txBox="1"/>
            <p:nvPr/>
          </p:nvSpPr>
          <p:spPr>
            <a:xfrm>
              <a:off x="280811" y="3873309"/>
              <a:ext cx="3449667" cy="1166486"/>
            </a:xfrm>
            <a:prstGeom prst="rect">
              <a:avLst/>
            </a:prstGeom>
            <a:noFill/>
          </p:spPr>
          <p:txBody>
            <a:bodyPr wrap="none" rtlCol="0">
              <a:spAutoFit/>
            </a:bodyPr>
            <a:lstStyle/>
            <a:p>
              <a:r>
                <a:rPr lang="en-US" sz="2200" dirty="0" smtClean="0">
                  <a:solidFill>
                    <a:srgbClr val="002060"/>
                  </a:solidFill>
                  <a:latin typeface="+mj-lt"/>
                </a:rPr>
                <a:t>Single Level IGTF sufficed for long</a:t>
              </a:r>
            </a:p>
            <a:p>
              <a:r>
                <a:rPr lang="en-US" sz="2200" dirty="0" smtClean="0">
                  <a:solidFill>
                    <a:srgbClr val="002060"/>
                  </a:solidFill>
                  <a:latin typeface="+mj-lt"/>
                </a:rPr>
                <a:t>Peer-reviewed self-assertions</a:t>
              </a:r>
            </a:p>
            <a:p>
              <a:r>
                <a:rPr lang="en-US" sz="2200" dirty="0" smtClean="0">
                  <a:solidFill>
                    <a:srgbClr val="002060"/>
                  </a:solidFill>
                  <a:latin typeface="+mj-lt"/>
                </a:rPr>
                <a:t>Long-term non-reassigned identifier</a:t>
              </a:r>
            </a:p>
            <a:p>
              <a:r>
                <a:rPr lang="en-US" sz="2200" dirty="0" smtClean="0">
                  <a:solidFill>
                    <a:srgbClr val="002060"/>
                  </a:solidFill>
                  <a:latin typeface="+mj-lt"/>
                </a:rPr>
                <a:t>Traceability/mitigation of last resort</a:t>
              </a:r>
              <a:endParaRPr lang="en-US" sz="2200" dirty="0">
                <a:solidFill>
                  <a:srgbClr val="002060"/>
                </a:solidFill>
                <a:latin typeface="+mj-lt"/>
              </a:endParaRPr>
            </a:p>
          </p:txBody>
        </p:sp>
      </p:grpSp>
    </p:spTree>
    <p:extLst>
      <p:ext uri="{BB962C8B-B14F-4D97-AF65-F5344CB8AC3E}">
        <p14:creationId xmlns:p14="http://schemas.microsoft.com/office/powerpoint/2010/main" val="274059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268760"/>
            <a:ext cx="8244408" cy="4800600"/>
          </a:xfrm>
        </p:spPr>
        <p:txBody>
          <a:bodyPr/>
          <a:lstStyle/>
          <a:p>
            <a:r>
              <a:rPr lang="en-GB" sz="2400" dirty="0" smtClean="0">
                <a:solidFill>
                  <a:srgbClr val="002060"/>
                </a:solidFill>
              </a:rPr>
              <a:t>IGTF ‘levels’ useful assurance levels for distributed </a:t>
            </a:r>
            <a:br>
              <a:rPr lang="en-GB" sz="2400" dirty="0" smtClean="0">
                <a:solidFill>
                  <a:srgbClr val="002060"/>
                </a:solidFill>
              </a:rPr>
            </a:br>
            <a:r>
              <a:rPr lang="en-GB" sz="2400" dirty="0" smtClean="0">
                <a:solidFill>
                  <a:srgbClr val="002060"/>
                </a:solidFill>
              </a:rPr>
              <a:t>e-infrastructures as trust is technology agnostic</a:t>
            </a:r>
            <a:endParaRPr lang="en-GB" sz="2400" dirty="0" smtClean="0">
              <a:solidFill>
                <a:srgbClr val="002060"/>
              </a:solidFill>
              <a:hlinkClick r:id="rId2"/>
            </a:endParaRPr>
          </a:p>
          <a:p>
            <a:pPr marL="82550" indent="0">
              <a:buNone/>
            </a:pPr>
            <a:r>
              <a:rPr lang="en-GB" sz="2400" b="1" dirty="0" smtClean="0">
                <a:hlinkClick r:id="rId2"/>
              </a:rPr>
              <a:t>http://wiki.eugridpma.org/Main/IGTFLoAGeneralisation</a:t>
            </a:r>
            <a:r>
              <a:rPr lang="en-GB" sz="2400" b="1" dirty="0" smtClean="0"/>
              <a:t> </a:t>
            </a:r>
          </a:p>
          <a:p>
            <a:endParaRPr lang="en-GB" sz="1200" dirty="0" smtClean="0"/>
          </a:p>
          <a:p>
            <a:r>
              <a:rPr lang="en-GB" sz="2400" dirty="0" smtClean="0">
                <a:solidFill>
                  <a:srgbClr val="002060"/>
                </a:solidFill>
              </a:rPr>
              <a:t>Extract and emphasise generic global trust elements</a:t>
            </a:r>
          </a:p>
          <a:p>
            <a:pPr lvl="1"/>
            <a:r>
              <a:rPr lang="en-GB" dirty="0" smtClean="0"/>
              <a:t>2 identifiable levels reflecting </a:t>
            </a:r>
            <a:r>
              <a:rPr lang="en-GB" b="1" dirty="0" smtClean="0"/>
              <a:t>distribution of assurance </a:t>
            </a:r>
            <a:r>
              <a:rPr lang="en-GB" dirty="0" smtClean="0"/>
              <a:t>between ‘</a:t>
            </a:r>
            <a:r>
              <a:rPr lang="en-GB" dirty="0" err="1" smtClean="0"/>
              <a:t>IdP</a:t>
            </a:r>
            <a:r>
              <a:rPr lang="en-GB" dirty="0" smtClean="0"/>
              <a:t>’ and additional trusted providers </a:t>
            </a:r>
            <a:br>
              <a:rPr lang="en-GB" dirty="0" smtClean="0"/>
            </a:br>
            <a:r>
              <a:rPr lang="en-GB" i="1" dirty="0" smtClean="0"/>
              <a:t>(like strong, long-lived communities like the </a:t>
            </a:r>
            <a:r>
              <a:rPr lang="en-GB" sz="1800" i="1" dirty="0" smtClean="0"/>
              <a:t>LHC</a:t>
            </a:r>
            <a:r>
              <a:rPr lang="en-GB" i="1" dirty="0" smtClean="0"/>
              <a:t> collaborations)</a:t>
            </a:r>
          </a:p>
          <a:p>
            <a:pPr lvl="1"/>
            <a:r>
              <a:rPr lang="en-GB" dirty="0" smtClean="0"/>
              <a:t>Reflects </a:t>
            </a:r>
            <a:r>
              <a:rPr lang="en-GB" dirty="0" err="1" smtClean="0"/>
              <a:t>trustlevel</a:t>
            </a:r>
            <a:r>
              <a:rPr lang="en-GB" dirty="0" smtClean="0"/>
              <a:t> </a:t>
            </a:r>
            <a:r>
              <a:rPr lang="en-GB" b="1" dirty="0" smtClean="0"/>
              <a:t>Classic</a:t>
            </a:r>
            <a:r>
              <a:rPr lang="en-GB" dirty="0" smtClean="0"/>
              <a:t>, </a:t>
            </a:r>
            <a:r>
              <a:rPr lang="en-GB" sz="1800" dirty="0" smtClean="0"/>
              <a:t>MICS</a:t>
            </a:r>
            <a:r>
              <a:rPr lang="en-GB" dirty="0" smtClean="0"/>
              <a:t>, </a:t>
            </a:r>
            <a:r>
              <a:rPr lang="en-GB" sz="1800" dirty="0" smtClean="0"/>
              <a:t>SLCS </a:t>
            </a:r>
            <a:r>
              <a:rPr lang="en-GB" dirty="0" smtClean="0"/>
              <a:t>vs. </a:t>
            </a:r>
            <a:r>
              <a:rPr lang="en-GB" b="1" dirty="0" smtClean="0"/>
              <a:t>IOTA </a:t>
            </a:r>
            <a:r>
              <a:rPr lang="en-GB" dirty="0" smtClean="0"/>
              <a:t>(‘</a:t>
            </a:r>
            <a:r>
              <a:rPr lang="en-GB" sz="1800" dirty="0" smtClean="0"/>
              <a:t>DOGWOOD’</a:t>
            </a:r>
            <a:r>
              <a:rPr lang="en-GB" dirty="0" smtClean="0"/>
              <a:t>)</a:t>
            </a:r>
            <a:endParaRPr lang="en-GB" b="1" dirty="0" smtClean="0"/>
          </a:p>
          <a:p>
            <a:pPr lvl="1"/>
            <a:r>
              <a:rPr lang="en-GB" dirty="0" smtClean="0"/>
              <a:t>Many R&amp;E federation IdPs are actually ‘good enough’</a:t>
            </a:r>
          </a:p>
          <a:p>
            <a:pPr marL="657225" lvl="2" indent="0">
              <a:buNone/>
            </a:pPr>
            <a:r>
              <a:rPr lang="en-GB" dirty="0" smtClean="0"/>
              <a:t>- for an identifiable subset of their users, or even for all</a:t>
            </a:r>
          </a:p>
          <a:p>
            <a:pPr marL="657225" lvl="2" indent="0">
              <a:buNone/>
            </a:pPr>
            <a:r>
              <a:rPr lang="en-GB" dirty="0" smtClean="0"/>
              <a:t>- but forget or are afraid to express their (usually quite good) practices</a:t>
            </a:r>
            <a:endParaRPr lang="en-GB" dirty="0"/>
          </a:p>
        </p:txBody>
      </p:sp>
      <p:sp>
        <p:nvSpPr>
          <p:cNvPr id="2" name="Title 1"/>
          <p:cNvSpPr>
            <a:spLocks noGrp="1"/>
          </p:cNvSpPr>
          <p:nvPr>
            <p:ph type="title"/>
          </p:nvPr>
        </p:nvSpPr>
        <p:spPr/>
        <p:txBody>
          <a:bodyPr/>
          <a:lstStyle/>
          <a:p>
            <a:r>
              <a:rPr lang="en-US" dirty="0" err="1" smtClean="0"/>
              <a:t>Generalised</a:t>
            </a:r>
            <a:r>
              <a:rPr lang="en-US" dirty="0" smtClean="0"/>
              <a:t> IGTF </a:t>
            </a:r>
            <a:r>
              <a:rPr lang="en-US" dirty="0" err="1" smtClean="0"/>
              <a:t>LoA</a:t>
            </a:r>
            <a:endParaRPr lang="en-US" dirty="0"/>
          </a:p>
        </p:txBody>
      </p:sp>
      <p:pic>
        <p:nvPicPr>
          <p:cNvPr id="4" name="Picture 4" descr="H:\Home\davidg\EUGridPMA\IGTF\IGTF-logos\IGTF_logo-interop.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63424"/>
            <a:ext cx="1584176" cy="73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6743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124744"/>
            <a:ext cx="7890842" cy="2520280"/>
          </a:xfrm>
        </p:spPr>
        <p:txBody>
          <a:bodyPr/>
          <a:lstStyle/>
          <a:p>
            <a:pPr marL="82550" indent="0">
              <a:buNone/>
            </a:pPr>
            <a:r>
              <a:rPr lang="en-US" sz="2400" dirty="0" smtClean="0">
                <a:solidFill>
                  <a:srgbClr val="002060"/>
                </a:solidFill>
              </a:rPr>
              <a:t>Having distributed the responsibilities, </a:t>
            </a:r>
            <a:br>
              <a:rPr lang="en-US" sz="2400" dirty="0" smtClean="0">
                <a:solidFill>
                  <a:srgbClr val="002060"/>
                </a:solidFill>
              </a:rPr>
            </a:br>
            <a:r>
              <a:rPr lang="en-US" sz="2400" dirty="0" smtClean="0">
                <a:solidFill>
                  <a:srgbClr val="002060"/>
                </a:solidFill>
              </a:rPr>
              <a:t>participants have to </a:t>
            </a:r>
            <a:r>
              <a:rPr lang="en-US" sz="2400" b="1" dirty="0" smtClean="0">
                <a:solidFill>
                  <a:srgbClr val="002060"/>
                </a:solidFill>
              </a:rPr>
              <a:t>collaborate to jointly provide</a:t>
            </a:r>
          </a:p>
          <a:p>
            <a:pPr lvl="1"/>
            <a:r>
              <a:rPr lang="en-US" sz="2000" dirty="0"/>
              <a:t>e</a:t>
            </a:r>
            <a:r>
              <a:rPr lang="en-US" sz="2000" dirty="0" smtClean="0"/>
              <a:t>nd-to-end </a:t>
            </a:r>
            <a:r>
              <a:rPr lang="en-US" sz="2000" dirty="0" err="1" smtClean="0"/>
              <a:t>traceabilty</a:t>
            </a:r>
            <a:r>
              <a:rPr lang="en-US" sz="2000" dirty="0" smtClean="0"/>
              <a:t> and assurance</a:t>
            </a:r>
          </a:p>
          <a:p>
            <a:pPr lvl="1"/>
            <a:r>
              <a:rPr lang="en-US" sz="2000" dirty="0"/>
              <a:t>c</a:t>
            </a:r>
            <a:r>
              <a:rPr lang="en-US" sz="2000" dirty="0" smtClean="0"/>
              <a:t>ollectively provide assurance and trust for manageable residual risk</a:t>
            </a:r>
          </a:p>
          <a:p>
            <a:pPr lvl="1"/>
            <a:r>
              <a:rPr lang="en-US" sz="2000" dirty="0" smtClean="0"/>
              <a:t>assurance must be acceptable to party absorbing the residual risk …</a:t>
            </a:r>
            <a:endParaRPr lang="en-US" sz="2000" dirty="0"/>
          </a:p>
        </p:txBody>
      </p:sp>
      <p:sp>
        <p:nvSpPr>
          <p:cNvPr id="3" name="Title 2"/>
          <p:cNvSpPr>
            <a:spLocks noGrp="1"/>
          </p:cNvSpPr>
          <p:nvPr>
            <p:ph type="title"/>
          </p:nvPr>
        </p:nvSpPr>
        <p:spPr/>
        <p:txBody>
          <a:bodyPr/>
          <a:lstStyle/>
          <a:p>
            <a:r>
              <a:rPr lang="en-US" dirty="0" smtClean="0"/>
              <a:t>Providing subject ID services together</a:t>
            </a:r>
            <a:endParaRPr lang="en-US" dirty="0"/>
          </a:p>
        </p:txBody>
      </p:sp>
      <p:pic>
        <p:nvPicPr>
          <p:cNvPr id="4" name="Picture 2" descr="H:\Home\davidg\Projects-misc\NRENGRIDS-TNC\common-identifier-VO-site.gif"/>
          <p:cNvPicPr>
            <a:picLocks noChangeAspect="1" noChangeArrowheads="1"/>
          </p:cNvPicPr>
          <p:nvPr/>
        </p:nvPicPr>
        <p:blipFill>
          <a:blip r:embed="rId2" cstate="print"/>
          <a:srcRect/>
          <a:stretch>
            <a:fillRect/>
          </a:stretch>
        </p:blipFill>
        <p:spPr bwMode="auto">
          <a:xfrm>
            <a:off x="179512" y="3334213"/>
            <a:ext cx="3816424" cy="2687075"/>
          </a:xfrm>
          <a:prstGeom prst="rect">
            <a:avLst/>
          </a:prstGeom>
          <a:noFill/>
        </p:spPr>
      </p:pic>
      <p:sp>
        <p:nvSpPr>
          <p:cNvPr id="7" name="Rectangle 6"/>
          <p:cNvSpPr/>
          <p:nvPr/>
        </p:nvSpPr>
        <p:spPr>
          <a:xfrm>
            <a:off x="3491880" y="3356992"/>
            <a:ext cx="5580112" cy="2908489"/>
          </a:xfrm>
          <a:prstGeom prst="rect">
            <a:avLst/>
          </a:prstGeom>
        </p:spPr>
        <p:txBody>
          <a:bodyPr wrap="square">
            <a:spAutoFit/>
          </a:bodyPr>
          <a:lstStyle/>
          <a:p>
            <a:pPr marL="82550" lvl="0">
              <a:spcBef>
                <a:spcPts val="600"/>
              </a:spcBef>
              <a:buClr>
                <a:srgbClr val="FF0000"/>
              </a:buClr>
              <a:buSzPct val="80000"/>
            </a:pPr>
            <a:r>
              <a:rPr lang="en-US" sz="2400" dirty="0">
                <a:solidFill>
                  <a:srgbClr val="002060"/>
                </a:solidFill>
                <a:latin typeface="Gill Sans MT"/>
                <a:cs typeface="+mn-cs"/>
              </a:rPr>
              <a:t>And work together to ‘anchor’ the relevant </a:t>
            </a:r>
            <a:r>
              <a:rPr lang="en-US" sz="2400" dirty="0" smtClean="0">
                <a:solidFill>
                  <a:srgbClr val="002060"/>
                </a:solidFill>
                <a:latin typeface="Gill Sans MT"/>
                <a:cs typeface="+mn-cs"/>
              </a:rPr>
              <a:t>attributes together</a:t>
            </a:r>
            <a:endParaRPr lang="en-US" sz="2400" dirty="0">
              <a:solidFill>
                <a:srgbClr val="002060"/>
              </a:solidFill>
              <a:latin typeface="Gill Sans MT"/>
              <a:cs typeface="+mn-cs"/>
            </a:endParaRPr>
          </a:p>
          <a:p>
            <a:pPr marL="639763" lvl="1" indent="-236538">
              <a:spcBef>
                <a:spcPts val="550"/>
              </a:spcBef>
              <a:buClr>
                <a:srgbClr val="3891A7"/>
              </a:buClr>
              <a:buFont typeface="Verdana" pitchFamily="34" charset="0"/>
              <a:buChar char="◦"/>
            </a:pPr>
            <a:r>
              <a:rPr lang="en-US" sz="2000" dirty="0">
                <a:solidFill>
                  <a:prstClr val="black"/>
                </a:solidFill>
                <a:latin typeface="Gill Sans MT"/>
                <a:cs typeface="+mn-cs"/>
              </a:rPr>
              <a:t>Linkage across domains is essential for collaborative model to work</a:t>
            </a:r>
          </a:p>
          <a:p>
            <a:pPr marL="639763" lvl="1" indent="-236538">
              <a:spcBef>
                <a:spcPts val="550"/>
              </a:spcBef>
              <a:buClr>
                <a:srgbClr val="3891A7"/>
              </a:buClr>
              <a:buFont typeface="Verdana" pitchFamily="34" charset="0"/>
              <a:buChar char="◦"/>
            </a:pPr>
            <a:r>
              <a:rPr lang="en-US" sz="2000" dirty="0">
                <a:solidFill>
                  <a:prstClr val="black"/>
                </a:solidFill>
                <a:latin typeface="Gill Sans MT"/>
                <a:cs typeface="+mn-cs"/>
              </a:rPr>
              <a:t>Who (one or </a:t>
            </a:r>
            <a:r>
              <a:rPr lang="en-US" sz="2000" dirty="0" smtClean="0">
                <a:solidFill>
                  <a:prstClr val="black"/>
                </a:solidFill>
                <a:latin typeface="Gill Sans MT"/>
                <a:cs typeface="+mn-cs"/>
              </a:rPr>
              <a:t>many) </a:t>
            </a:r>
            <a:r>
              <a:rPr lang="en-US" sz="2000" dirty="0">
                <a:solidFill>
                  <a:prstClr val="black"/>
                </a:solidFill>
                <a:latin typeface="Gill Sans MT"/>
                <a:cs typeface="+mn-cs"/>
              </a:rPr>
              <a:t>will provide </a:t>
            </a:r>
            <a:r>
              <a:rPr lang="en-US" sz="2000" dirty="0" smtClean="0">
                <a:solidFill>
                  <a:prstClr val="black"/>
                </a:solidFill>
                <a:latin typeface="Gill Sans MT"/>
                <a:cs typeface="+mn-cs"/>
              </a:rPr>
              <a:t> </a:t>
            </a:r>
            <a:r>
              <a:rPr lang="en-US" sz="2000" dirty="0">
                <a:solidFill>
                  <a:prstClr val="black"/>
                </a:solidFill>
                <a:latin typeface="Gill Sans MT"/>
                <a:cs typeface="+mn-cs"/>
              </a:rPr>
              <a:t>long-term </a:t>
            </a:r>
            <a:r>
              <a:rPr lang="en-US" sz="2000" dirty="0" smtClean="0">
                <a:solidFill>
                  <a:prstClr val="black"/>
                </a:solidFill>
                <a:latin typeface="Gill Sans MT"/>
                <a:cs typeface="+mn-cs"/>
              </a:rPr>
              <a:t>non-reassigned ID, across multiple SPs?</a:t>
            </a:r>
            <a:endParaRPr lang="en-US" sz="2000" dirty="0">
              <a:solidFill>
                <a:prstClr val="black"/>
              </a:solidFill>
              <a:latin typeface="Gill Sans MT"/>
              <a:cs typeface="+mn-cs"/>
            </a:endParaRPr>
          </a:p>
          <a:p>
            <a:pPr marL="639763" lvl="1" indent="-236538">
              <a:spcBef>
                <a:spcPts val="550"/>
              </a:spcBef>
              <a:buClr>
                <a:srgbClr val="3891A7"/>
              </a:buClr>
              <a:buFont typeface="Verdana" pitchFamily="34" charset="0"/>
              <a:buChar char="◦"/>
            </a:pPr>
            <a:r>
              <a:rPr lang="en-US" sz="2000" dirty="0">
                <a:solidFill>
                  <a:prstClr val="black"/>
                </a:solidFill>
                <a:latin typeface="Gill Sans MT"/>
                <a:cs typeface="+mn-cs"/>
              </a:rPr>
              <a:t>SPs will (should) also have a ‘local ID’, but that is not enough</a:t>
            </a:r>
          </a:p>
        </p:txBody>
      </p:sp>
      <p:sp>
        <p:nvSpPr>
          <p:cNvPr id="9" name="TextBox 8"/>
          <p:cNvSpPr txBox="1"/>
          <p:nvPr/>
        </p:nvSpPr>
        <p:spPr>
          <a:xfrm>
            <a:off x="1259632" y="6093296"/>
            <a:ext cx="2736304" cy="738664"/>
          </a:xfrm>
          <a:prstGeom prst="rect">
            <a:avLst/>
          </a:prstGeom>
          <a:solidFill>
            <a:srgbClr val="FFFFFF">
              <a:alpha val="50196"/>
            </a:srgbClr>
          </a:solidFill>
        </p:spPr>
        <p:txBody>
          <a:bodyPr wrap="square" rtlCol="0">
            <a:spAutoFit/>
          </a:bodyPr>
          <a:lstStyle/>
          <a:p>
            <a:r>
              <a:rPr lang="en-GB" sz="1400" dirty="0" smtClean="0"/>
              <a:t>‘Subject Distinguished Name’</a:t>
            </a:r>
          </a:p>
          <a:p>
            <a:r>
              <a:rPr lang="en-GB" sz="1400" dirty="0" smtClean="0"/>
              <a:t>‘(</a:t>
            </a:r>
            <a:r>
              <a:rPr lang="en-GB" sz="1400" dirty="0" err="1" smtClean="0"/>
              <a:t>eduPerson</a:t>
            </a:r>
            <a:r>
              <a:rPr lang="en-GB" sz="1400" dirty="0" smtClean="0"/>
              <a:t>)</a:t>
            </a:r>
            <a:r>
              <a:rPr lang="en-GB" sz="1400" dirty="0" err="1" smtClean="0"/>
              <a:t>PrincipalName</a:t>
            </a:r>
            <a:r>
              <a:rPr lang="en-GB" sz="1400" dirty="0" smtClean="0"/>
              <a:t>’</a:t>
            </a:r>
          </a:p>
          <a:p>
            <a:r>
              <a:rPr lang="en-GB" sz="1400" dirty="0" smtClean="0"/>
              <a:t>... at least </a:t>
            </a:r>
            <a:r>
              <a:rPr lang="en-GB" sz="1400" b="1" dirty="0" smtClean="0"/>
              <a:t>something</a:t>
            </a:r>
            <a:r>
              <a:rPr lang="en-GB" sz="1400" dirty="0" smtClean="0"/>
              <a:t> </a:t>
            </a:r>
            <a:r>
              <a:rPr lang="en-GB" sz="1400" b="1" i="1" dirty="0" smtClean="0"/>
              <a:t>common</a:t>
            </a:r>
            <a:endParaRPr lang="en-GB" sz="1400" b="1" dirty="0"/>
          </a:p>
        </p:txBody>
      </p:sp>
    </p:spTree>
    <p:extLst>
      <p:ext uri="{BB962C8B-B14F-4D97-AF65-F5344CB8AC3E}">
        <p14:creationId xmlns:p14="http://schemas.microsoft.com/office/powerpoint/2010/main" val="16587186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196752"/>
            <a:ext cx="8424936" cy="4835624"/>
          </a:xfrm>
        </p:spPr>
        <p:txBody>
          <a:bodyPr/>
          <a:lstStyle/>
          <a:p>
            <a:pPr marL="82550" indent="0">
              <a:buNone/>
            </a:pPr>
            <a:r>
              <a:rPr lang="en-US" sz="2400" dirty="0" smtClean="0">
                <a:solidFill>
                  <a:srgbClr val="002060"/>
                </a:solidFill>
              </a:rPr>
              <a:t>For collaborative cases to work, attributes and (some personal) data must be </a:t>
            </a:r>
            <a:r>
              <a:rPr lang="en-US" sz="2400" b="1" dirty="0" smtClean="0">
                <a:solidFill>
                  <a:srgbClr val="002060"/>
                </a:solidFill>
              </a:rPr>
              <a:t>shared</a:t>
            </a:r>
          </a:p>
          <a:p>
            <a:pPr lvl="1"/>
            <a:r>
              <a:rPr lang="en-US" sz="2000" dirty="0" smtClean="0"/>
              <a:t>Access control based on community or </a:t>
            </a:r>
            <a:r>
              <a:rPr lang="en-US" sz="2000" dirty="0" err="1" smtClean="0"/>
              <a:t>organisational</a:t>
            </a:r>
            <a:r>
              <a:rPr lang="en-US" sz="2000" dirty="0" smtClean="0"/>
              <a:t> roles, identity, etc.</a:t>
            </a:r>
          </a:p>
          <a:p>
            <a:pPr lvl="1"/>
            <a:r>
              <a:rPr lang="en-US" sz="2000" dirty="0" smtClean="0"/>
              <a:t>Data ownership &amp; storage linked to long-term non-reassigned identifiers</a:t>
            </a:r>
          </a:p>
          <a:p>
            <a:pPr lvl="1"/>
            <a:r>
              <a:rPr lang="en-US" sz="2000" dirty="0" smtClean="0"/>
              <a:t>For accounting/metering releasing this is not ‘free choice’ (not ‘consent’)</a:t>
            </a:r>
          </a:p>
          <a:p>
            <a:pPr marL="82550" indent="0">
              <a:buNone/>
            </a:pPr>
            <a:r>
              <a:rPr lang="en-US" sz="2400" dirty="0" smtClean="0">
                <a:solidFill>
                  <a:srgbClr val="002060"/>
                </a:solidFill>
              </a:rPr>
              <a:t>Who decides who gets or may use the attributes?</a:t>
            </a:r>
          </a:p>
          <a:p>
            <a:pPr lvl="1"/>
            <a:r>
              <a:rPr lang="en-US" sz="2000" dirty="0" smtClean="0"/>
              <a:t>‘R&amp;E Federation’ space: the </a:t>
            </a:r>
            <a:r>
              <a:rPr lang="en-US" sz="2000" dirty="0" err="1" smtClean="0"/>
              <a:t>IdP</a:t>
            </a:r>
            <a:r>
              <a:rPr lang="en-US" sz="2000" dirty="0" smtClean="0"/>
              <a:t> has subsumed this role</a:t>
            </a:r>
            <a:br>
              <a:rPr lang="en-US" sz="2000" dirty="0" smtClean="0"/>
            </a:br>
            <a:r>
              <a:rPr lang="en-US" sz="2000" i="1" dirty="0">
                <a:solidFill>
                  <a:schemeClr val="accent4">
                    <a:lumMod val="75000"/>
                  </a:schemeClr>
                </a:solidFill>
              </a:rPr>
              <a:t>‘we decide what is good for you’</a:t>
            </a:r>
            <a:br>
              <a:rPr lang="en-US" sz="2000" i="1" dirty="0">
                <a:solidFill>
                  <a:schemeClr val="accent4">
                    <a:lumMod val="75000"/>
                  </a:schemeClr>
                </a:solidFill>
              </a:rPr>
            </a:br>
            <a:r>
              <a:rPr lang="en-US" sz="2000" i="1" dirty="0" smtClean="0">
                <a:solidFill>
                  <a:schemeClr val="accent4">
                    <a:lumMod val="75000"/>
                  </a:schemeClr>
                </a:solidFill>
              </a:rPr>
              <a:t>‘</a:t>
            </a:r>
            <a:r>
              <a:rPr lang="en-US" sz="2000" i="1" dirty="0">
                <a:solidFill>
                  <a:schemeClr val="accent4">
                    <a:lumMod val="75000"/>
                  </a:schemeClr>
                </a:solidFill>
              </a:rPr>
              <a:t>your use case is really, truly, very important to us, but just hang </a:t>
            </a:r>
            <a:r>
              <a:rPr lang="en-US" sz="2000" i="1" dirty="0" smtClean="0">
                <a:solidFill>
                  <a:schemeClr val="accent4">
                    <a:lumMod val="75000"/>
                  </a:schemeClr>
                </a:solidFill>
              </a:rPr>
              <a:t>in </a:t>
            </a:r>
            <a:r>
              <a:rPr lang="en-US" sz="2000" i="1" dirty="0">
                <a:solidFill>
                  <a:schemeClr val="accent4">
                    <a:lumMod val="75000"/>
                  </a:schemeClr>
                </a:solidFill>
              </a:rPr>
              <a:t>there. We’ll get to you … </a:t>
            </a:r>
            <a:r>
              <a:rPr lang="en-US" sz="2000" i="1" dirty="0" smtClean="0">
                <a:solidFill>
                  <a:schemeClr val="accent4">
                    <a:lumMod val="75000"/>
                  </a:schemeClr>
                </a:solidFill>
              </a:rPr>
              <a:t>after all that student enrolment work is done’  </a:t>
            </a:r>
            <a:r>
              <a:rPr lang="en-US" sz="2000" i="1" dirty="0">
                <a:solidFill>
                  <a:schemeClr val="accent4">
                    <a:lumMod val="75000"/>
                  </a:schemeClr>
                </a:solidFill>
              </a:rPr>
              <a:t>yeah…</a:t>
            </a:r>
            <a:endParaRPr lang="en-US" sz="2000" dirty="0" smtClean="0"/>
          </a:p>
          <a:p>
            <a:pPr lvl="1"/>
            <a:r>
              <a:rPr lang="en-US" sz="2000" dirty="0" smtClean="0"/>
              <a:t>most current e-Infrastructures managed by the end-user: that’s one unexpected advantage of end-user PKI, alongside the inherent </a:t>
            </a:r>
            <a:r>
              <a:rPr lang="en-US" sz="2000" dirty="0" err="1" smtClean="0"/>
              <a:t>uniqueID</a:t>
            </a:r>
            <a:endParaRPr lang="en-US" sz="2000" dirty="0" smtClean="0"/>
          </a:p>
          <a:p>
            <a:pPr lvl="1"/>
            <a:r>
              <a:rPr lang="en-US" sz="2000" dirty="0" smtClean="0"/>
              <a:t>communities and consortia will likely share – </a:t>
            </a:r>
            <a:r>
              <a:rPr lang="en-US" sz="2000" i="1" dirty="0" smtClean="0"/>
              <a:t>if only they could participate</a:t>
            </a:r>
            <a:endParaRPr lang="en-US" sz="2000" dirty="0" smtClean="0"/>
          </a:p>
          <a:p>
            <a:pPr lvl="1"/>
            <a:r>
              <a:rPr lang="en-US" sz="1800" i="1" dirty="0" smtClean="0">
                <a:solidFill>
                  <a:schemeClr val="bg1">
                    <a:lumMod val="65000"/>
                  </a:schemeClr>
                </a:solidFill>
              </a:rPr>
              <a:t>and who remembers </a:t>
            </a:r>
            <a:r>
              <a:rPr lang="en-US" sz="1800" i="1" dirty="0" err="1" smtClean="0">
                <a:solidFill>
                  <a:schemeClr val="bg1">
                    <a:lumMod val="65000"/>
                  </a:schemeClr>
                </a:solidFill>
              </a:rPr>
              <a:t>InfoCard</a:t>
            </a:r>
            <a:r>
              <a:rPr lang="en-US" sz="1800" i="1" dirty="0">
                <a:solidFill>
                  <a:schemeClr val="bg1">
                    <a:lumMod val="65000"/>
                  </a:schemeClr>
                </a:solidFill>
              </a:rPr>
              <a:t> </a:t>
            </a:r>
            <a:r>
              <a:rPr lang="en-US" sz="1800" i="1" dirty="0" smtClean="0">
                <a:solidFill>
                  <a:schemeClr val="bg1">
                    <a:lumMod val="65000"/>
                  </a:schemeClr>
                </a:solidFill>
              </a:rPr>
              <a:t>(MS CardSpace), the ultimate user control?</a:t>
            </a:r>
            <a:endParaRPr lang="en-US" sz="1800" i="1" dirty="0">
              <a:solidFill>
                <a:schemeClr val="bg1">
                  <a:lumMod val="65000"/>
                </a:schemeClr>
              </a:solidFill>
            </a:endParaRPr>
          </a:p>
        </p:txBody>
      </p:sp>
      <p:sp>
        <p:nvSpPr>
          <p:cNvPr id="3" name="Title 2"/>
          <p:cNvSpPr>
            <a:spLocks noGrp="1"/>
          </p:cNvSpPr>
          <p:nvPr>
            <p:ph type="title"/>
          </p:nvPr>
        </p:nvSpPr>
        <p:spPr>
          <a:xfrm>
            <a:off x="179512" y="274638"/>
            <a:ext cx="8856984" cy="1066130"/>
          </a:xfrm>
        </p:spPr>
        <p:txBody>
          <a:bodyPr>
            <a:noAutofit/>
          </a:bodyPr>
          <a:lstStyle/>
          <a:p>
            <a:r>
              <a:rPr lang="en-US" sz="3200" dirty="0" smtClean="0"/>
              <a:t>Sharing attributes is not as logical as it should be ...</a:t>
            </a:r>
            <a:endParaRPr lang="en-US" sz="3200" dirty="0"/>
          </a:p>
        </p:txBody>
      </p:sp>
    </p:spTree>
    <p:extLst>
      <p:ext uri="{BB962C8B-B14F-4D97-AF65-F5344CB8AC3E}">
        <p14:creationId xmlns:p14="http://schemas.microsoft.com/office/powerpoint/2010/main" val="3013475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268760"/>
            <a:ext cx="8352928" cy="4835624"/>
          </a:xfrm>
        </p:spPr>
        <p:txBody>
          <a:bodyPr/>
          <a:lstStyle/>
          <a:p>
            <a:pPr marL="82550" indent="0">
              <a:buNone/>
            </a:pPr>
            <a:r>
              <a:rPr lang="en-US" sz="2400" i="1" dirty="0" smtClean="0">
                <a:solidFill>
                  <a:srgbClr val="002060"/>
                </a:solidFill>
              </a:rPr>
              <a:t>A thought: should </a:t>
            </a:r>
            <a:r>
              <a:rPr lang="en-US" sz="2400" i="1" dirty="0" err="1" smtClean="0">
                <a:solidFill>
                  <a:srgbClr val="002060"/>
                </a:solidFill>
              </a:rPr>
              <a:t>IdP</a:t>
            </a:r>
            <a:r>
              <a:rPr lang="en-US" sz="2400" i="1" dirty="0" smtClean="0">
                <a:solidFill>
                  <a:srgbClr val="002060"/>
                </a:solidFill>
              </a:rPr>
              <a:t> &amp; federation not be there to empower the user?</a:t>
            </a:r>
          </a:p>
          <a:p>
            <a:r>
              <a:rPr lang="en-US" sz="2400" dirty="0" smtClean="0"/>
              <a:t>Compare to </a:t>
            </a:r>
            <a:r>
              <a:rPr lang="en-US" sz="2000" dirty="0" smtClean="0"/>
              <a:t>STORK/</a:t>
            </a:r>
            <a:r>
              <a:rPr lang="en-US" sz="2000" dirty="0" err="1" smtClean="0"/>
              <a:t>eIDAS</a:t>
            </a:r>
            <a:r>
              <a:rPr lang="en-US" sz="2400" dirty="0" smtClean="0"/>
              <a:t> (system for cross-natl. </a:t>
            </a:r>
            <a:r>
              <a:rPr lang="en-US" sz="2400" dirty="0" err="1" smtClean="0"/>
              <a:t>eID</a:t>
            </a:r>
            <a:r>
              <a:rPr lang="en-US" sz="2400" dirty="0" smtClean="0"/>
              <a:t>) </a:t>
            </a:r>
          </a:p>
          <a:p>
            <a:pPr lvl="1"/>
            <a:r>
              <a:rPr lang="en-US" sz="2000" dirty="0" smtClean="0"/>
              <a:t>end-user designated as the responsible party</a:t>
            </a:r>
          </a:p>
          <a:p>
            <a:pPr lvl="1"/>
            <a:r>
              <a:rPr lang="en-US" sz="2000" dirty="0" smtClean="0"/>
              <a:t>leverages user consent  (and to </a:t>
            </a:r>
            <a:r>
              <a:rPr lang="en-US" sz="2000" i="1" dirty="0" smtClean="0"/>
              <a:t>them</a:t>
            </a:r>
            <a:r>
              <a:rPr lang="en-US" sz="2000" dirty="0" smtClean="0"/>
              <a:t> DLA Piper said that was fine!)</a:t>
            </a:r>
            <a:endParaRPr lang="en-US" sz="1100" dirty="0" smtClean="0"/>
          </a:p>
          <a:p>
            <a:r>
              <a:rPr lang="en-US" sz="2400" dirty="0" smtClean="0"/>
              <a:t>Release more freely by differentiating ‘consent’ vs. ‘necessary’</a:t>
            </a:r>
          </a:p>
          <a:p>
            <a:pPr lvl="2"/>
            <a:r>
              <a:rPr lang="en-US" dirty="0" smtClean="0">
                <a:solidFill>
                  <a:srgbClr val="002060"/>
                </a:solidFill>
              </a:rPr>
              <a:t>Internal services </a:t>
            </a:r>
            <a:r>
              <a:rPr lang="en-US" dirty="0" smtClean="0"/>
              <a:t>– release without asking</a:t>
            </a:r>
          </a:p>
          <a:p>
            <a:pPr lvl="2"/>
            <a:r>
              <a:rPr lang="en-US" dirty="0" smtClean="0">
                <a:solidFill>
                  <a:srgbClr val="002060"/>
                </a:solidFill>
              </a:rPr>
              <a:t>Necessary services </a:t>
            </a:r>
            <a:r>
              <a:rPr lang="en-US" dirty="0"/>
              <a:t>– </a:t>
            </a:r>
            <a:r>
              <a:rPr lang="en-US" dirty="0" smtClean="0"/>
              <a:t>minimal release, based on ‘legitimate interest’</a:t>
            </a:r>
            <a:endParaRPr lang="en-US" dirty="0"/>
          </a:p>
          <a:p>
            <a:pPr lvl="2"/>
            <a:r>
              <a:rPr lang="en-US" dirty="0">
                <a:solidFill>
                  <a:srgbClr val="002060"/>
                </a:solidFill>
              </a:rPr>
              <a:t>Optional external services </a:t>
            </a:r>
            <a:r>
              <a:rPr lang="en-US" dirty="0"/>
              <a:t>– based on consent + information about status of service </a:t>
            </a:r>
            <a:r>
              <a:rPr lang="en-US" dirty="0" smtClean="0"/>
              <a:t>(</a:t>
            </a:r>
            <a:r>
              <a:rPr lang="en-US" dirty="0" err="1" smtClean="0"/>
              <a:t>ToU’s</a:t>
            </a:r>
            <a:r>
              <a:rPr lang="en-US" dirty="0" smtClean="0"/>
              <a:t>, </a:t>
            </a:r>
            <a:r>
              <a:rPr lang="en-US" dirty="0" err="1" smtClean="0"/>
              <a:t>DPCoCo</a:t>
            </a:r>
            <a:r>
              <a:rPr lang="en-US" dirty="0" smtClean="0"/>
              <a:t>, </a:t>
            </a:r>
            <a:r>
              <a:rPr lang="en-US" dirty="0"/>
              <a:t>trust marks, or even </a:t>
            </a:r>
            <a:r>
              <a:rPr lang="en-US" dirty="0" smtClean="0"/>
              <a:t>none at all)</a:t>
            </a:r>
          </a:p>
          <a:p>
            <a:r>
              <a:rPr lang="en-US" sz="2400" dirty="0" smtClean="0"/>
              <a:t>Some IdPs are just cooperative, and/or </a:t>
            </a:r>
            <a:r>
              <a:rPr lang="en-US" sz="2400" dirty="0" err="1" smtClean="0"/>
              <a:t>honour</a:t>
            </a:r>
            <a:r>
              <a:rPr lang="en-US" sz="2400" dirty="0" smtClean="0"/>
              <a:t> R&amp;S/</a:t>
            </a:r>
            <a:r>
              <a:rPr lang="en-US" sz="2400" dirty="0" err="1" smtClean="0"/>
              <a:t>DPCoC</a:t>
            </a:r>
            <a:endParaRPr lang="en-US" sz="2400" dirty="0" smtClean="0"/>
          </a:p>
          <a:p>
            <a:r>
              <a:rPr lang="en-US" sz="2400" dirty="0" smtClean="0"/>
              <a:t>But many (</a:t>
            </a:r>
            <a:r>
              <a:rPr lang="en-US" sz="1800" dirty="0" smtClean="0"/>
              <a:t>DE</a:t>
            </a:r>
            <a:r>
              <a:rPr lang="en-US" sz="2400" dirty="0" smtClean="0"/>
              <a:t>,</a:t>
            </a:r>
            <a:r>
              <a:rPr lang="en-US" sz="1800" dirty="0" smtClean="0"/>
              <a:t>UK</a:t>
            </a:r>
            <a:r>
              <a:rPr lang="en-US" sz="2400" dirty="0" smtClean="0"/>
              <a:t>) are just afraid and don’t give anything </a:t>
            </a:r>
            <a:r>
              <a:rPr lang="en-US" sz="2400" dirty="0" smtClean="0">
                <a:sym typeface="Wingdings" panose="05000000000000000000" pitchFamily="2" charset="2"/>
              </a:rPr>
              <a:t></a:t>
            </a:r>
            <a:br>
              <a:rPr lang="en-US" sz="2400" dirty="0" smtClean="0">
                <a:sym typeface="Wingdings" panose="05000000000000000000" pitchFamily="2" charset="2"/>
              </a:rPr>
            </a:br>
            <a:r>
              <a:rPr lang="en-US" sz="2400" i="1" dirty="0" smtClean="0">
                <a:sym typeface="Wingdings" panose="05000000000000000000" pitchFamily="2" charset="2"/>
              </a:rPr>
              <a:t>or regard federation solely as a cost-saving measure </a:t>
            </a:r>
            <a:r>
              <a:rPr lang="en-US" sz="2400" dirty="0" smtClean="0">
                <a:sym typeface="Wingdings" panose="05000000000000000000" pitchFamily="2" charset="2"/>
              </a:rPr>
              <a:t>…</a:t>
            </a:r>
            <a:endParaRPr lang="en-US" dirty="0" smtClean="0"/>
          </a:p>
        </p:txBody>
      </p:sp>
      <p:sp>
        <p:nvSpPr>
          <p:cNvPr id="3" name="Title 2"/>
          <p:cNvSpPr>
            <a:spLocks noGrp="1"/>
          </p:cNvSpPr>
          <p:nvPr>
            <p:ph type="title"/>
          </p:nvPr>
        </p:nvSpPr>
        <p:spPr>
          <a:xfrm>
            <a:off x="179512" y="274638"/>
            <a:ext cx="8964488" cy="1066130"/>
          </a:xfrm>
        </p:spPr>
        <p:txBody>
          <a:bodyPr>
            <a:normAutofit fontScale="90000"/>
          </a:bodyPr>
          <a:lstStyle/>
          <a:p>
            <a:r>
              <a:rPr lang="en-US" dirty="0" smtClean="0"/>
              <a:t>Who is the ‘owner’ of the user’s attributes?</a:t>
            </a:r>
            <a:endParaRPr lang="en-US" dirty="0"/>
          </a:p>
        </p:txBody>
      </p:sp>
    </p:spTree>
    <p:extLst>
      <p:ext uri="{BB962C8B-B14F-4D97-AF65-F5344CB8AC3E}">
        <p14:creationId xmlns:p14="http://schemas.microsoft.com/office/powerpoint/2010/main" val="8818070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340768"/>
            <a:ext cx="7992888" cy="4835624"/>
          </a:xfrm>
        </p:spPr>
        <p:txBody>
          <a:bodyPr/>
          <a:lstStyle/>
          <a:p>
            <a:pPr marL="82550" indent="0">
              <a:buNone/>
            </a:pPr>
            <a:r>
              <a:rPr lang="en-US" sz="2400" dirty="0" smtClean="0"/>
              <a:t>Most of the work till now has been to get good-quality SPs</a:t>
            </a:r>
            <a:br>
              <a:rPr lang="en-US" sz="2400" dirty="0" smtClean="0"/>
            </a:br>
            <a:r>
              <a:rPr lang="en-US" sz="2400" dirty="0" smtClean="0"/>
              <a:t>and give IdPs sufficient trust in the service providers</a:t>
            </a:r>
          </a:p>
          <a:p>
            <a:pPr lvl="1"/>
            <a:r>
              <a:rPr lang="en-US" sz="2000" dirty="0" smtClean="0"/>
              <a:t>Data Protection Code of Conduct</a:t>
            </a:r>
            <a:endParaRPr lang="en-US" sz="2000" i="1" dirty="0" smtClean="0">
              <a:solidFill>
                <a:schemeClr val="accent6"/>
              </a:solidFill>
            </a:endParaRPr>
          </a:p>
          <a:p>
            <a:pPr lvl="1"/>
            <a:r>
              <a:rPr lang="en-US" sz="2000" dirty="0" smtClean="0"/>
              <a:t>SPs having a developed Privacy Policy</a:t>
            </a:r>
          </a:p>
          <a:p>
            <a:pPr lvl="1"/>
            <a:r>
              <a:rPr lang="en-US" sz="2000" dirty="0" smtClean="0"/>
              <a:t>And justification for the attribute(s) requested</a:t>
            </a:r>
            <a:endParaRPr lang="en-US" sz="2000" dirty="0"/>
          </a:p>
          <a:p>
            <a:pPr marL="403225" lvl="1" indent="0">
              <a:buNone/>
            </a:pPr>
            <a:r>
              <a:rPr lang="en-US" dirty="0" smtClean="0"/>
              <a:t>https://wiki.edugain.org/Recipe_for_a_Service_Provider</a:t>
            </a:r>
          </a:p>
          <a:p>
            <a:pPr marL="128587" indent="0">
              <a:buNone/>
            </a:pPr>
            <a:endParaRPr lang="en-US" sz="200" dirty="0" smtClean="0"/>
          </a:p>
          <a:p>
            <a:pPr marL="128587" indent="0">
              <a:buNone/>
            </a:pPr>
            <a:r>
              <a:rPr lang="en-US" sz="2400" dirty="0" smtClean="0"/>
              <a:t>For SPs ‘reciprocal’ mechanisms will also be needed, </a:t>
            </a:r>
            <a:br>
              <a:rPr lang="en-US" sz="2400" dirty="0" smtClean="0"/>
            </a:br>
            <a:r>
              <a:rPr lang="en-US" sz="2400" dirty="0" smtClean="0"/>
              <a:t>and guidance to IdPs on what constitutes ‘useful’ interaction</a:t>
            </a:r>
          </a:p>
          <a:p>
            <a:pPr lvl="1"/>
            <a:r>
              <a:rPr lang="en-US" sz="2000" dirty="0" smtClean="0"/>
              <a:t>release at least some identifiers that are ‘useful’ and ‘true’</a:t>
            </a:r>
          </a:p>
          <a:p>
            <a:pPr lvl="1"/>
            <a:r>
              <a:rPr lang="en-US" sz="2000" dirty="0" smtClean="0"/>
              <a:t>given that many IdPs are run as a business case,</a:t>
            </a:r>
            <a:br>
              <a:rPr lang="en-US" sz="2000" dirty="0" smtClean="0"/>
            </a:br>
            <a:r>
              <a:rPr lang="en-US" sz="2000" dirty="0" smtClean="0"/>
              <a:t>this will need a sustainable logic behind it (“show the benefits”)</a:t>
            </a:r>
          </a:p>
          <a:p>
            <a:pPr lvl="1"/>
            <a:r>
              <a:rPr lang="en-US" sz="2000" dirty="0" smtClean="0"/>
              <a:t>what IdPs can’t provide must come from elsewhere: the community</a:t>
            </a:r>
          </a:p>
        </p:txBody>
      </p:sp>
      <p:sp>
        <p:nvSpPr>
          <p:cNvPr id="3" name="Title 2"/>
          <p:cNvSpPr>
            <a:spLocks noGrp="1"/>
          </p:cNvSpPr>
          <p:nvPr>
            <p:ph type="title"/>
          </p:nvPr>
        </p:nvSpPr>
        <p:spPr/>
        <p:txBody>
          <a:bodyPr/>
          <a:lstStyle/>
          <a:p>
            <a:r>
              <a:rPr lang="en-US" dirty="0" smtClean="0"/>
              <a:t>Assurance in R&amp;E federations</a:t>
            </a:r>
            <a:endParaRPr lang="en-US" dirty="0"/>
          </a:p>
        </p:txBody>
      </p:sp>
      <p:pic>
        <p:nvPicPr>
          <p:cNvPr id="2050" name="Picture 2" descr="https://wiki.edugain.org/bluespice-skin/edugain/eduGAIN-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75842"/>
            <a:ext cx="1224136" cy="30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694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412776"/>
            <a:ext cx="7992888" cy="4835624"/>
          </a:xfrm>
        </p:spPr>
        <p:txBody>
          <a:bodyPr/>
          <a:lstStyle/>
          <a:p>
            <a:pPr marL="82550" indent="0">
              <a:buNone/>
            </a:pPr>
            <a:r>
              <a:rPr lang="en-US" sz="2400" dirty="0" smtClean="0">
                <a:solidFill>
                  <a:srgbClr val="002060"/>
                </a:solidFill>
              </a:rPr>
              <a:t>So can SPs trust what is sent by the </a:t>
            </a:r>
            <a:r>
              <a:rPr lang="en-US" sz="2400" dirty="0" err="1" smtClean="0">
                <a:solidFill>
                  <a:srgbClr val="002060"/>
                </a:solidFill>
              </a:rPr>
              <a:t>IdP</a:t>
            </a:r>
            <a:r>
              <a:rPr lang="en-US" sz="2400" dirty="0" smtClean="0">
                <a:solidFill>
                  <a:srgbClr val="002060"/>
                </a:solidFill>
              </a:rPr>
              <a:t>, and: can we expect </a:t>
            </a:r>
            <a:r>
              <a:rPr lang="en-US" sz="2400" dirty="0" err="1" smtClean="0">
                <a:solidFill>
                  <a:srgbClr val="002060"/>
                </a:solidFill>
              </a:rPr>
              <a:t>IdP</a:t>
            </a:r>
            <a:r>
              <a:rPr lang="en-US" sz="2400" dirty="0" smtClean="0">
                <a:solidFill>
                  <a:srgbClr val="002060"/>
                </a:solidFill>
              </a:rPr>
              <a:t> </a:t>
            </a:r>
            <a:r>
              <a:rPr lang="en-US" sz="2400" i="1" dirty="0" smtClean="0">
                <a:solidFill>
                  <a:srgbClr val="002060"/>
                </a:solidFill>
              </a:rPr>
              <a:t>and community attribute providers </a:t>
            </a:r>
            <a:r>
              <a:rPr lang="en-US" sz="2400" dirty="0" smtClean="0">
                <a:solidFill>
                  <a:srgbClr val="002060"/>
                </a:solidFill>
              </a:rPr>
              <a:t>to ‘do the right thing’?</a:t>
            </a:r>
          </a:p>
          <a:p>
            <a:r>
              <a:rPr lang="en-US" sz="2400" dirty="0" smtClean="0"/>
              <a:t>some SP typical concerns</a:t>
            </a:r>
          </a:p>
          <a:p>
            <a:pPr lvl="1"/>
            <a:r>
              <a:rPr lang="en-US" sz="2000" dirty="0" smtClean="0"/>
              <a:t>Incident response, traceability, emergency suspension</a:t>
            </a:r>
          </a:p>
          <a:p>
            <a:pPr lvl="1"/>
            <a:r>
              <a:rPr lang="en-US" sz="2000" dirty="0" smtClean="0"/>
              <a:t>collaboration, sharing, follow-up: current-ness of all registered info</a:t>
            </a:r>
          </a:p>
          <a:p>
            <a:pPr marL="649287" lvl="2" indent="0">
              <a:buNone/>
            </a:pPr>
            <a:r>
              <a:rPr lang="en-US" i="1" dirty="0" smtClean="0"/>
              <a:t>but traceability and incident response are not ‘primary goals’ of community attribute providers – and they may even have wrong short-term ‘incentives’!</a:t>
            </a:r>
            <a:endParaRPr lang="en-US" i="1" dirty="0"/>
          </a:p>
          <a:p>
            <a:r>
              <a:rPr lang="en-US" sz="2400" dirty="0" smtClean="0"/>
              <a:t>and even federations are not all ‘operational’ entities … </a:t>
            </a:r>
            <a:r>
              <a:rPr lang="en-US" sz="2400" i="1" dirty="0" smtClean="0"/>
              <a:t>yet</a:t>
            </a:r>
          </a:p>
          <a:p>
            <a:pPr lvl="1"/>
            <a:r>
              <a:rPr lang="en-US" sz="2000" dirty="0"/>
              <a:t>m</a:t>
            </a:r>
            <a:r>
              <a:rPr lang="en-US" sz="2000" dirty="0" smtClean="0"/>
              <a:t>eta-data in e.g. eduGAIN may be stale, missing, out-of-spec, </a:t>
            </a:r>
            <a:br>
              <a:rPr lang="en-US" sz="2000" dirty="0" smtClean="0"/>
            </a:br>
            <a:r>
              <a:rPr lang="en-US" sz="2000" dirty="0" smtClean="0"/>
              <a:t>or simply not defined – depends on country again </a:t>
            </a:r>
            <a:r>
              <a:rPr lang="en-US" sz="2000" dirty="0" smtClean="0">
                <a:sym typeface="Wingdings" panose="05000000000000000000" pitchFamily="2" charset="2"/>
              </a:rPr>
              <a:t></a:t>
            </a:r>
            <a:endParaRPr lang="en-US" sz="2000" dirty="0" smtClean="0"/>
          </a:p>
          <a:p>
            <a:pPr lvl="1"/>
            <a:r>
              <a:rPr lang="en-US" sz="2000" dirty="0" smtClean="0"/>
              <a:t>there is no good place to get ‘all IdPs’ for transnational services</a:t>
            </a:r>
          </a:p>
          <a:p>
            <a:pPr lvl="1"/>
            <a:r>
              <a:rPr lang="en-US" sz="2000" dirty="0"/>
              <a:t>n</a:t>
            </a:r>
            <a:r>
              <a:rPr lang="en-US" sz="2000" dirty="0" smtClean="0"/>
              <a:t>ot always well-connected to national or NREN CSIRTs</a:t>
            </a:r>
          </a:p>
        </p:txBody>
      </p:sp>
      <p:sp>
        <p:nvSpPr>
          <p:cNvPr id="3" name="Title 2"/>
          <p:cNvSpPr>
            <a:spLocks noGrp="1"/>
          </p:cNvSpPr>
          <p:nvPr>
            <p:ph type="title"/>
          </p:nvPr>
        </p:nvSpPr>
        <p:spPr>
          <a:xfrm>
            <a:off x="179512" y="274638"/>
            <a:ext cx="8928992" cy="1066130"/>
          </a:xfrm>
        </p:spPr>
        <p:txBody>
          <a:bodyPr>
            <a:noAutofit/>
          </a:bodyPr>
          <a:lstStyle/>
          <a:p>
            <a:r>
              <a:rPr lang="en-US" sz="3600" dirty="0" smtClean="0"/>
              <a:t>Collaboration to reduce our joint residual risk</a:t>
            </a:r>
            <a:endParaRPr lang="en-US" sz="3600" dirty="0"/>
          </a:p>
        </p:txBody>
      </p:sp>
      <p:sp>
        <p:nvSpPr>
          <p:cNvPr id="4" name="TextBox 3"/>
          <p:cNvSpPr txBox="1"/>
          <p:nvPr/>
        </p:nvSpPr>
        <p:spPr>
          <a:xfrm rot="20700000">
            <a:off x="431547" y="3496997"/>
            <a:ext cx="8424936" cy="830997"/>
          </a:xfrm>
          <a:prstGeom prst="rect">
            <a:avLst/>
          </a:prstGeom>
          <a:solidFill>
            <a:schemeClr val="bg1"/>
          </a:solidFill>
          <a:effectLst>
            <a:glow rad="228600">
              <a:schemeClr val="accent5">
                <a:satMod val="175000"/>
                <a:alpha val="40000"/>
              </a:schemeClr>
            </a:glow>
          </a:effectLst>
        </p:spPr>
        <p:txBody>
          <a:bodyPr wrap="square" rtlCol="0">
            <a:spAutoFit/>
          </a:bodyPr>
          <a:lstStyle/>
          <a:p>
            <a:r>
              <a:rPr lang="en-US" sz="2400" dirty="0" smtClean="0">
                <a:latin typeface="+mj-lt"/>
              </a:rPr>
              <a:t>Unfortunately, solving this in one or a few countries doesn’t help</a:t>
            </a:r>
          </a:p>
          <a:p>
            <a:r>
              <a:rPr lang="en-US" sz="2400" dirty="0" smtClean="0">
                <a:latin typeface="+mj-lt"/>
              </a:rPr>
              <a:t>For collaboration, things need to work </a:t>
            </a:r>
            <a:r>
              <a:rPr lang="en-US" sz="2400" i="1" dirty="0" smtClean="0">
                <a:latin typeface="+mj-lt"/>
              </a:rPr>
              <a:t>everywhere </a:t>
            </a:r>
            <a:r>
              <a:rPr lang="en-US" sz="2400" dirty="0" smtClean="0">
                <a:latin typeface="+mj-lt"/>
              </a:rPr>
              <a:t>and </a:t>
            </a:r>
            <a:r>
              <a:rPr lang="en-US" sz="2400" i="1" dirty="0" smtClean="0">
                <a:latin typeface="+mj-lt"/>
              </a:rPr>
              <a:t>consistently</a:t>
            </a:r>
            <a:endParaRPr lang="en-US" sz="2400" i="1" dirty="0">
              <a:latin typeface="+mj-lt"/>
            </a:endParaRPr>
          </a:p>
        </p:txBody>
      </p:sp>
    </p:spTree>
    <p:extLst>
      <p:ext uri="{BB962C8B-B14F-4D97-AF65-F5344CB8AC3E}">
        <p14:creationId xmlns:p14="http://schemas.microsoft.com/office/powerpoint/2010/main" val="3929798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sz="2400" dirty="0" smtClean="0"/>
              <a:t>‘enable </a:t>
            </a:r>
            <a:r>
              <a:rPr lang="en-US" sz="2400" dirty="0"/>
              <a:t>a coordinated response to a security incident in a federated context that does not depend on a </a:t>
            </a:r>
            <a:r>
              <a:rPr lang="en-US" sz="2400" dirty="0" err="1"/>
              <a:t>centralised</a:t>
            </a:r>
            <a:r>
              <a:rPr lang="en-US" sz="2400" dirty="0"/>
              <a:t> authority or governance structure to assign </a:t>
            </a:r>
            <a:r>
              <a:rPr lang="en-US" sz="2400" dirty="0" smtClean="0"/>
              <a:t>roles and </a:t>
            </a:r>
            <a:r>
              <a:rPr lang="en-US" sz="2400" dirty="0"/>
              <a:t>responsibilities for doing </a:t>
            </a:r>
            <a:r>
              <a:rPr lang="en-US" sz="2400" dirty="0" smtClean="0"/>
              <a:t>so’.  … </a:t>
            </a:r>
            <a:r>
              <a:rPr lang="en-US" sz="2400" i="1" dirty="0" smtClean="0"/>
              <a:t>example (self-asserted )items:</a:t>
            </a:r>
            <a:endParaRPr lang="en-US" sz="2400" dirty="0"/>
          </a:p>
          <a:p>
            <a:r>
              <a:rPr lang="en-US" sz="2000" dirty="0" smtClean="0"/>
              <a:t>provide </a:t>
            </a:r>
            <a:r>
              <a:rPr lang="en-US" sz="2000" dirty="0"/>
              <a:t>security incident response contact information </a:t>
            </a:r>
            <a:endParaRPr lang="en-US" sz="2000" dirty="0" smtClean="0"/>
          </a:p>
          <a:p>
            <a:r>
              <a:rPr lang="en-US" sz="2000" dirty="0" smtClean="0"/>
              <a:t>able </a:t>
            </a:r>
            <a:r>
              <a:rPr lang="en-US" sz="2000" dirty="0"/>
              <a:t>and willing to collaborate in the management of a security incident with affected </a:t>
            </a:r>
            <a:r>
              <a:rPr lang="en-US" sz="2000" dirty="0" err="1"/>
              <a:t>organisations</a:t>
            </a:r>
            <a:r>
              <a:rPr lang="en-US" sz="2000" dirty="0"/>
              <a:t> that participate in the </a:t>
            </a:r>
            <a:r>
              <a:rPr lang="en-US" sz="2000" dirty="0" err="1"/>
              <a:t>Sirtfi</a:t>
            </a:r>
            <a:r>
              <a:rPr lang="en-US" sz="2000" dirty="0"/>
              <a:t> trust </a:t>
            </a:r>
            <a:r>
              <a:rPr lang="en-US" sz="2000" dirty="0" smtClean="0"/>
              <a:t>framework</a:t>
            </a:r>
            <a:endParaRPr lang="en-US" sz="2000" dirty="0"/>
          </a:p>
          <a:p>
            <a:r>
              <a:rPr lang="en-US" sz="2000" dirty="0"/>
              <a:t>Mechanisms are deployed to detect possible </a:t>
            </a:r>
            <a:r>
              <a:rPr lang="en-US" sz="2000" dirty="0" smtClean="0"/>
              <a:t>intrusions</a:t>
            </a:r>
            <a:endParaRPr lang="en-US" sz="2000" dirty="0"/>
          </a:p>
          <a:p>
            <a:r>
              <a:rPr lang="en-US" sz="2000" dirty="0"/>
              <a:t>Users and Service Owners </a:t>
            </a:r>
            <a:r>
              <a:rPr lang="en-US" sz="2000" dirty="0" smtClean="0"/>
              <a:t>within </a:t>
            </a:r>
            <a:r>
              <a:rPr lang="en-US" sz="2000" dirty="0"/>
              <a:t>the </a:t>
            </a:r>
            <a:r>
              <a:rPr lang="en-US" sz="2000" dirty="0" err="1"/>
              <a:t>organisation</a:t>
            </a:r>
            <a:r>
              <a:rPr lang="en-US" sz="2000" dirty="0"/>
              <a:t> can be </a:t>
            </a:r>
            <a:r>
              <a:rPr lang="en-US" sz="2000" dirty="0" smtClean="0"/>
              <a:t>contacted</a:t>
            </a:r>
            <a:endParaRPr lang="en-US" sz="2000" dirty="0"/>
          </a:p>
          <a:p>
            <a:r>
              <a:rPr lang="en-US" sz="2000" dirty="0"/>
              <a:t>security incident response capability exists within the </a:t>
            </a:r>
            <a:r>
              <a:rPr lang="en-US" sz="2000" dirty="0" err="1"/>
              <a:t>organisation</a:t>
            </a:r>
            <a:r>
              <a:rPr lang="en-US" sz="2000" dirty="0"/>
              <a:t> with sufficient </a:t>
            </a:r>
            <a:r>
              <a:rPr lang="en-US" sz="2000" dirty="0" smtClean="0"/>
              <a:t>authority, </a:t>
            </a:r>
          </a:p>
          <a:p>
            <a:pPr marL="82550" indent="0">
              <a:buNone/>
            </a:pPr>
            <a:r>
              <a:rPr lang="en-US" sz="2000" i="1" dirty="0" smtClean="0"/>
              <a:t>But </a:t>
            </a:r>
            <a:r>
              <a:rPr lang="en-US" sz="2000" i="1" dirty="0" err="1" smtClean="0"/>
              <a:t>realise</a:t>
            </a:r>
            <a:r>
              <a:rPr lang="en-US" sz="2000" i="1" dirty="0" smtClean="0"/>
              <a:t>: SAML meta-data does not even </a:t>
            </a:r>
            <a:r>
              <a:rPr lang="en-US" sz="2000" b="1" i="1" dirty="0" smtClean="0"/>
              <a:t>have</a:t>
            </a:r>
            <a:r>
              <a:rPr lang="en-US" sz="2000" i="1" dirty="0" smtClean="0"/>
              <a:t> a field for a security contact!</a:t>
            </a:r>
            <a:br>
              <a:rPr lang="en-US" sz="2000" i="1" dirty="0" smtClean="0"/>
            </a:br>
            <a:endParaRPr lang="en-US" sz="2400" dirty="0" smtClean="0"/>
          </a:p>
        </p:txBody>
      </p:sp>
      <p:sp>
        <p:nvSpPr>
          <p:cNvPr id="3" name="Title 2"/>
          <p:cNvSpPr>
            <a:spLocks noGrp="1"/>
          </p:cNvSpPr>
          <p:nvPr>
            <p:ph type="title"/>
          </p:nvPr>
        </p:nvSpPr>
        <p:spPr/>
        <p:txBody>
          <a:bodyPr>
            <a:normAutofit fontScale="90000"/>
          </a:bodyPr>
          <a:lstStyle/>
          <a:p>
            <a:r>
              <a:rPr lang="en-US" dirty="0" err="1" smtClean="0"/>
              <a:t>SirTFi</a:t>
            </a:r>
            <a:r>
              <a:rPr lang="en-US" dirty="0" smtClean="0"/>
              <a:t> – incident response coordination</a:t>
            </a:r>
            <a:br>
              <a:rPr lang="en-US" dirty="0" smtClean="0"/>
            </a:br>
            <a:r>
              <a:rPr lang="en-US" sz="3600" i="1" dirty="0" smtClean="0"/>
              <a:t>since many IdPs are actually better than advertised!</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6021288"/>
            <a:ext cx="1244092" cy="755281"/>
          </a:xfrm>
          <a:prstGeom prst="rect">
            <a:avLst/>
          </a:prstGeom>
          <a:noFill/>
          <a:ln>
            <a:noFill/>
          </a:ln>
          <a:effectLst>
            <a:glow rad="127000">
              <a:schemeClr val="bg1">
                <a:lumMod val="50000"/>
                <a:alpha val="6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07846" y="6488668"/>
            <a:ext cx="7326560" cy="369332"/>
          </a:xfrm>
          <a:prstGeom prst="rect">
            <a:avLst/>
          </a:prstGeom>
        </p:spPr>
        <p:txBody>
          <a:bodyPr wrap="square">
            <a:spAutoFit/>
          </a:bodyPr>
          <a:lstStyle/>
          <a:p>
            <a:pPr algn="ctr"/>
            <a:r>
              <a:rPr lang="en-US" b="1" dirty="0" smtClean="0">
                <a:solidFill>
                  <a:schemeClr val="bg1"/>
                </a:solidFill>
              </a:rPr>
              <a:t>https</a:t>
            </a:r>
            <a:r>
              <a:rPr lang="en-US" b="1" dirty="0">
                <a:solidFill>
                  <a:schemeClr val="bg1"/>
                </a:solidFill>
              </a:rPr>
              <a:t>://</a:t>
            </a:r>
            <a:r>
              <a:rPr lang="en-US" b="1" dirty="0" smtClean="0">
                <a:solidFill>
                  <a:schemeClr val="bg1"/>
                </a:solidFill>
              </a:rPr>
              <a:t>wiki.refeds.org/display/GROUPS/SIRTFI</a:t>
            </a:r>
            <a:endParaRPr lang="en-US" b="1" dirty="0">
              <a:solidFill>
                <a:schemeClr val="bg1"/>
              </a:solidFill>
            </a:endParaRPr>
          </a:p>
        </p:txBody>
      </p:sp>
    </p:spTree>
    <p:extLst>
      <p:ext uri="{BB962C8B-B14F-4D97-AF65-F5344CB8AC3E}">
        <p14:creationId xmlns:p14="http://schemas.microsoft.com/office/powerpoint/2010/main" val="228514244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22175" y="1466888"/>
            <a:ext cx="1726224" cy="818291"/>
            <a:chOff x="5580112" y="1698822"/>
            <a:chExt cx="3475985" cy="1740305"/>
          </a:xfrm>
        </p:grpSpPr>
        <p:pic>
          <p:nvPicPr>
            <p:cNvPr id="1028" name="Picture 4" descr="http://upload.wikimedia.org/wikipedia/en/0/09/Tuvsud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916832"/>
              <a:ext cx="147528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Home\davidg\EUGridPMA\IGTF\IGTF-logos\IGTF-verified-rgb.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844824"/>
              <a:ext cx="1138238" cy="72548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2702987"/>
              <a:ext cx="8953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077" y="1698822"/>
              <a:ext cx="8096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descr="http://core0.staticworld.net/images/idge/imported/article/nww/2012/04/041912-nortontrust-100272248-or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3597" y="2275905"/>
              <a:ext cx="952500" cy="54768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tarmacbuildingproducts.co.uk/images/ce%20logo%20-%20357x251p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4871" y="2823593"/>
              <a:ext cx="875481" cy="61553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1043608" y="1412776"/>
            <a:ext cx="8100392" cy="4835624"/>
          </a:xfrm>
        </p:spPr>
        <p:txBody>
          <a:bodyPr/>
          <a:lstStyle/>
          <a:p>
            <a:pPr marL="82550" indent="0">
              <a:buNone/>
            </a:pPr>
            <a:r>
              <a:rPr lang="en-US" sz="2400" dirty="0" smtClean="0">
                <a:solidFill>
                  <a:srgbClr val="002060"/>
                </a:solidFill>
              </a:rPr>
              <a:t>Moving towards a world of ‘trust marks’?</a:t>
            </a:r>
          </a:p>
          <a:p>
            <a:r>
              <a:rPr lang="en-US" sz="2400" dirty="0" smtClean="0"/>
              <a:t>Well known in </a:t>
            </a:r>
            <a:r>
              <a:rPr lang="en-US" sz="2400" dirty="0" err="1" smtClean="0"/>
              <a:t>meatspace</a:t>
            </a:r>
            <a:endParaRPr lang="en-US" sz="2400" dirty="0" smtClean="0"/>
          </a:p>
          <a:p>
            <a:r>
              <a:rPr lang="en-US" sz="2400" dirty="0" smtClean="0"/>
              <a:t>Convey both ‘trust’, ‘qualities’ &amp; some review process</a:t>
            </a:r>
          </a:p>
          <a:p>
            <a:endParaRPr lang="en-US" sz="200" dirty="0" smtClean="0"/>
          </a:p>
          <a:p>
            <a:pPr marL="82550" indent="0">
              <a:buNone/>
            </a:pPr>
            <a:r>
              <a:rPr lang="en-US" sz="2400" dirty="0" smtClean="0">
                <a:solidFill>
                  <a:srgbClr val="002060"/>
                </a:solidFill>
              </a:rPr>
              <a:t>Emerging in federations for SPs as ‘entity categories’</a:t>
            </a:r>
          </a:p>
          <a:p>
            <a:r>
              <a:rPr lang="en-US" sz="2400" dirty="0" smtClean="0"/>
              <a:t>GEANT Data Protection Code of Conduct</a:t>
            </a:r>
          </a:p>
          <a:p>
            <a:r>
              <a:rPr lang="en-US" sz="2400" dirty="0" smtClean="0"/>
              <a:t>Research &amp; Scholarship Entity Category, …</a:t>
            </a:r>
          </a:p>
          <a:p>
            <a:pPr marL="82550" indent="0">
              <a:buNone/>
            </a:pPr>
            <a:endParaRPr lang="en-US" sz="200" dirty="0" smtClean="0">
              <a:solidFill>
                <a:srgbClr val="002060"/>
              </a:solidFill>
            </a:endParaRPr>
          </a:p>
          <a:p>
            <a:pPr marL="82550" indent="0">
              <a:buNone/>
            </a:pPr>
            <a:r>
              <a:rPr lang="en-US" sz="2400" dirty="0" smtClean="0">
                <a:solidFill>
                  <a:srgbClr val="002060"/>
                </a:solidFill>
              </a:rPr>
              <a:t>And we should have some </a:t>
            </a:r>
            <a:r>
              <a:rPr lang="en-US" sz="2400" b="1" dirty="0" smtClean="0">
                <a:solidFill>
                  <a:srgbClr val="002060"/>
                </a:solidFill>
              </a:rPr>
              <a:t>for IdPs as well</a:t>
            </a:r>
          </a:p>
          <a:p>
            <a:r>
              <a:rPr lang="en-US" sz="2400" i="1" dirty="0" smtClean="0"/>
              <a:t>‘</a:t>
            </a:r>
            <a:r>
              <a:rPr lang="en-US" sz="2400" i="1" dirty="0" err="1" smtClean="0"/>
              <a:t>SirTFi</a:t>
            </a:r>
            <a:r>
              <a:rPr lang="en-US" sz="2400" i="1" dirty="0" smtClean="0"/>
              <a:t> compatible’? ‘IGTF BIRCH’ ID name quality? …</a:t>
            </a:r>
            <a:r>
              <a:rPr lang="en-US" sz="2400" i="1" dirty="0"/>
              <a:t/>
            </a:r>
            <a:br>
              <a:rPr lang="en-US" sz="2400" i="1" dirty="0"/>
            </a:br>
            <a:r>
              <a:rPr lang="en-US" sz="1400" i="1" dirty="0" smtClean="0">
                <a:solidFill>
                  <a:schemeClr val="bg1">
                    <a:lumMod val="65000"/>
                  </a:schemeClr>
                </a:solidFill>
              </a:rPr>
              <a:t>(as an </a:t>
            </a:r>
            <a:r>
              <a:rPr lang="en-US" sz="1400" i="1" dirty="0" err="1" smtClean="0">
                <a:solidFill>
                  <a:schemeClr val="bg1">
                    <a:lumMod val="65000"/>
                  </a:schemeClr>
                </a:solidFill>
              </a:rPr>
              <a:t>EntCat</a:t>
            </a:r>
            <a:r>
              <a:rPr lang="en-US" sz="1400" i="1" dirty="0" smtClean="0">
                <a:solidFill>
                  <a:schemeClr val="bg1">
                    <a:lumMod val="65000"/>
                  </a:schemeClr>
                </a:solidFill>
              </a:rPr>
              <a:t>, or convey </a:t>
            </a:r>
            <a:r>
              <a:rPr lang="en-US" sz="1400" i="1" dirty="0" err="1" smtClean="0">
                <a:solidFill>
                  <a:schemeClr val="bg1">
                    <a:lumMod val="65000"/>
                  </a:schemeClr>
                </a:solidFill>
              </a:rPr>
              <a:t>SirTFi</a:t>
            </a:r>
            <a:r>
              <a:rPr lang="en-US" sz="1400" i="1" dirty="0" smtClean="0">
                <a:solidFill>
                  <a:schemeClr val="bg1">
                    <a:lumMod val="65000"/>
                  </a:schemeClr>
                </a:solidFill>
              </a:rPr>
              <a:t>-ready even </a:t>
            </a:r>
            <a:r>
              <a:rPr lang="en-US" sz="1400" i="1" dirty="0">
                <a:solidFill>
                  <a:schemeClr val="bg1">
                    <a:lumMod val="65000"/>
                  </a:schemeClr>
                </a:solidFill>
              </a:rPr>
              <a:t>per </a:t>
            </a:r>
            <a:r>
              <a:rPr lang="en-US" sz="1400" i="1" dirty="0" smtClean="0">
                <a:solidFill>
                  <a:schemeClr val="bg1">
                    <a:lumMod val="65000"/>
                  </a:schemeClr>
                </a:solidFill>
              </a:rPr>
              <a:t>user using </a:t>
            </a:r>
            <a:r>
              <a:rPr lang="en-US" sz="1400" i="1" dirty="0" err="1" smtClean="0">
                <a:solidFill>
                  <a:schemeClr val="bg1">
                    <a:lumMod val="65000"/>
                  </a:schemeClr>
                </a:solidFill>
              </a:rPr>
              <a:t>ePAssurance</a:t>
            </a:r>
            <a:r>
              <a:rPr lang="en-US" sz="1400" i="1" dirty="0" smtClean="0">
                <a:solidFill>
                  <a:schemeClr val="bg1">
                    <a:lumMod val="65000"/>
                  </a:schemeClr>
                </a:solidFill>
              </a:rPr>
              <a:t> </a:t>
            </a:r>
            <a:r>
              <a:rPr lang="en-US" sz="1400" i="1" dirty="0">
                <a:solidFill>
                  <a:schemeClr val="bg1">
                    <a:lumMod val="65000"/>
                  </a:schemeClr>
                </a:solidFill>
              </a:rPr>
              <a:t>or </a:t>
            </a:r>
            <a:r>
              <a:rPr lang="en-US" sz="1400" i="1" dirty="0" smtClean="0">
                <a:solidFill>
                  <a:schemeClr val="bg1">
                    <a:lumMod val="65000"/>
                  </a:schemeClr>
                </a:solidFill>
              </a:rPr>
              <a:t>a </a:t>
            </a:r>
            <a:r>
              <a:rPr lang="en-US" sz="1400" i="1" dirty="0" err="1" smtClean="0">
                <a:solidFill>
                  <a:schemeClr val="bg1">
                    <a:lumMod val="65000"/>
                  </a:schemeClr>
                </a:solidFill>
              </a:rPr>
              <a:t>SAMLAuthenticatonContextClassRef</a:t>
            </a:r>
            <a:r>
              <a:rPr lang="en-US" sz="1400" i="1" dirty="0" smtClean="0">
                <a:solidFill>
                  <a:schemeClr val="bg1">
                    <a:lumMod val="65000"/>
                  </a:schemeClr>
                </a:solidFill>
              </a:rPr>
              <a:t>)</a:t>
            </a:r>
          </a:p>
          <a:p>
            <a:pPr marL="82550" indent="0">
              <a:buNone/>
            </a:pPr>
            <a:r>
              <a:rPr lang="en-US" sz="2400" i="1" dirty="0" smtClean="0">
                <a:solidFill>
                  <a:srgbClr val="002060"/>
                </a:solidFill>
              </a:rPr>
              <a:t>and for attribute providers</a:t>
            </a:r>
            <a:r>
              <a:rPr lang="en-US" sz="2400" i="1" dirty="0">
                <a:solidFill>
                  <a:srgbClr val="002060"/>
                </a:solidFill>
              </a:rPr>
              <a:t> </a:t>
            </a:r>
            <a:r>
              <a:rPr lang="en-US" sz="2400" i="1" dirty="0" smtClean="0">
                <a:solidFill>
                  <a:srgbClr val="002060"/>
                </a:solidFill>
              </a:rPr>
              <a:t>use e.g. IGTF AA Operations Guidelines</a:t>
            </a:r>
            <a:br>
              <a:rPr lang="en-US" sz="2400" i="1" dirty="0" smtClean="0">
                <a:solidFill>
                  <a:srgbClr val="002060"/>
                </a:solidFill>
              </a:rPr>
            </a:br>
            <a:r>
              <a:rPr lang="en-US" sz="2400" b="1" i="1" dirty="0" smtClean="0">
                <a:solidFill>
                  <a:srgbClr val="002060"/>
                </a:solidFill>
              </a:rPr>
              <a:t>plus </a:t>
            </a:r>
            <a:r>
              <a:rPr lang="en-US" sz="2400" i="1" dirty="0" smtClean="0">
                <a:solidFill>
                  <a:srgbClr val="002060"/>
                </a:solidFill>
              </a:rPr>
              <a:t>a defined membership enrolment </a:t>
            </a:r>
            <a:r>
              <a:rPr lang="en-US" sz="2400" b="1" i="1" dirty="0" smtClean="0">
                <a:solidFill>
                  <a:srgbClr val="002060"/>
                </a:solidFill>
              </a:rPr>
              <a:t>and</a:t>
            </a:r>
            <a:r>
              <a:rPr lang="en-US" sz="2400" i="1" dirty="0" smtClean="0">
                <a:solidFill>
                  <a:srgbClr val="002060"/>
                </a:solidFill>
              </a:rPr>
              <a:t> de-provisioning process?</a:t>
            </a:r>
          </a:p>
        </p:txBody>
      </p:sp>
      <p:sp>
        <p:nvSpPr>
          <p:cNvPr id="3" name="Title 2"/>
          <p:cNvSpPr>
            <a:spLocks noGrp="1"/>
          </p:cNvSpPr>
          <p:nvPr>
            <p:ph type="title"/>
          </p:nvPr>
        </p:nvSpPr>
        <p:spPr/>
        <p:txBody>
          <a:bodyPr/>
          <a:lstStyle/>
          <a:p>
            <a:r>
              <a:rPr lang="en-US" dirty="0" smtClean="0"/>
              <a:t>Trust in the SP, </a:t>
            </a:r>
            <a:r>
              <a:rPr lang="en-US" dirty="0" err="1" smtClean="0"/>
              <a:t>IdP</a:t>
            </a:r>
            <a:r>
              <a:rPr lang="en-US" dirty="0" smtClean="0"/>
              <a:t>, and in the ‘broker’</a:t>
            </a:r>
            <a:endParaRPr lang="en-US" dirty="0"/>
          </a:p>
        </p:txBody>
      </p:sp>
    </p:spTree>
    <p:extLst>
      <p:ext uri="{BB962C8B-B14F-4D97-AF65-F5344CB8AC3E}">
        <p14:creationId xmlns:p14="http://schemas.microsoft.com/office/powerpoint/2010/main" val="253911637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b="1" dirty="0" smtClean="0"/>
              <a:t>‘We are not there just yet … please hold!’</a:t>
            </a:r>
          </a:p>
          <a:p>
            <a:endParaRPr lang="en-US" dirty="0"/>
          </a:p>
          <a:p>
            <a:r>
              <a:rPr lang="en-US" dirty="0" smtClean="0"/>
              <a:t>Technologies for changing trust models?</a:t>
            </a:r>
          </a:p>
          <a:p>
            <a:r>
              <a:rPr lang="en-US" dirty="0" smtClean="0"/>
              <a:t>Attribute composition and merger</a:t>
            </a:r>
          </a:p>
          <a:p>
            <a:r>
              <a:rPr lang="en-US" dirty="0" smtClean="0"/>
              <a:t>Beyond the Web</a:t>
            </a:r>
            <a:endParaRPr lang="en-US" dirty="0"/>
          </a:p>
        </p:txBody>
      </p:sp>
      <p:sp>
        <p:nvSpPr>
          <p:cNvPr id="4" name="Title 3"/>
          <p:cNvSpPr>
            <a:spLocks noGrp="1"/>
          </p:cNvSpPr>
          <p:nvPr>
            <p:ph type="title"/>
          </p:nvPr>
        </p:nvSpPr>
        <p:spPr/>
        <p:txBody>
          <a:bodyPr/>
          <a:lstStyle/>
          <a:p>
            <a:r>
              <a:rPr lang="en-US" dirty="0" smtClean="0"/>
              <a:t>Adding technical glue</a:t>
            </a:r>
            <a:endParaRPr lang="en-US" dirty="0"/>
          </a:p>
        </p:txBody>
      </p:sp>
    </p:spTree>
    <p:extLst>
      <p:ext uri="{BB962C8B-B14F-4D97-AF65-F5344CB8AC3E}">
        <p14:creationId xmlns:p14="http://schemas.microsoft.com/office/powerpoint/2010/main" val="24049596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cstate="print"/>
          <a:srcRect/>
          <a:stretch>
            <a:fillRect/>
          </a:stretch>
        </p:blipFill>
        <p:spPr bwMode="auto">
          <a:xfrm>
            <a:off x="1691680" y="1124744"/>
            <a:ext cx="4474553" cy="3420988"/>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Anyone remember these days?</a:t>
            </a:r>
            <a:endParaRPr lang="en-GB" dirty="0"/>
          </a:p>
        </p:txBody>
      </p:sp>
      <p:pic>
        <p:nvPicPr>
          <p:cNvPr id="8" name="Picture 5"/>
          <p:cNvPicPr>
            <a:picLocks noChangeAspect="1" noChangeArrowheads="1"/>
          </p:cNvPicPr>
          <p:nvPr/>
        </p:nvPicPr>
        <p:blipFill>
          <a:blip r:embed="rId2" cstate="print"/>
          <a:srcRect/>
          <a:stretch>
            <a:fillRect/>
          </a:stretch>
        </p:blipFill>
        <p:spPr bwMode="auto">
          <a:xfrm>
            <a:off x="1691680" y="1196752"/>
            <a:ext cx="4474553" cy="3420988"/>
          </a:xfrm>
          <a:prstGeom prst="rect">
            <a:avLst/>
          </a:prstGeom>
          <a:noFill/>
          <a:ln w="9525">
            <a:noFill/>
            <a:miter lim="800000"/>
            <a:headEnd/>
            <a:tailEnd/>
          </a:ln>
          <a:effectLst>
            <a:glow rad="101600">
              <a:schemeClr val="tx1">
                <a:alpha val="60000"/>
              </a:schemeClr>
            </a:glow>
          </a:effectLst>
        </p:spPr>
      </p:pic>
      <p:pic>
        <p:nvPicPr>
          <p:cNvPr id="9" name="Picture 4"/>
          <p:cNvPicPr>
            <a:picLocks noChangeAspect="1" noChangeArrowheads="1"/>
          </p:cNvPicPr>
          <p:nvPr/>
        </p:nvPicPr>
        <p:blipFill>
          <a:blip r:embed="rId3" cstate="print"/>
          <a:srcRect/>
          <a:stretch>
            <a:fillRect/>
          </a:stretch>
        </p:blipFill>
        <p:spPr bwMode="auto">
          <a:xfrm>
            <a:off x="1331640" y="2636912"/>
            <a:ext cx="4896544" cy="3342371"/>
          </a:xfrm>
          <a:prstGeom prst="rect">
            <a:avLst/>
          </a:prstGeom>
          <a:noFill/>
          <a:ln w="9525">
            <a:noFill/>
            <a:miter lim="800000"/>
            <a:headEnd/>
            <a:tailEnd/>
          </a:ln>
          <a:effectLst>
            <a:glow rad="101600">
              <a:schemeClr val="tx1">
                <a:alpha val="60000"/>
              </a:schemeClr>
            </a:glow>
          </a:effectLst>
        </p:spPr>
      </p:pic>
      <p:pic>
        <p:nvPicPr>
          <p:cNvPr id="14338" name="Picture 2"/>
          <p:cNvPicPr>
            <a:picLocks noChangeAspect="1" noChangeArrowheads="1"/>
          </p:cNvPicPr>
          <p:nvPr/>
        </p:nvPicPr>
        <p:blipFill>
          <a:blip r:embed="rId4" cstate="print"/>
          <a:srcRect/>
          <a:stretch>
            <a:fillRect/>
          </a:stretch>
        </p:blipFill>
        <p:spPr bwMode="auto">
          <a:xfrm>
            <a:off x="6876256" y="4797152"/>
            <a:ext cx="1905000" cy="1257300"/>
          </a:xfrm>
          <a:prstGeom prst="rect">
            <a:avLst/>
          </a:prstGeom>
          <a:noFill/>
          <a:ln w="9525">
            <a:noFill/>
            <a:miter lim="800000"/>
            <a:headEnd/>
            <a:tailEnd/>
          </a:ln>
        </p:spPr>
      </p:pic>
      <p:pic>
        <p:nvPicPr>
          <p:cNvPr id="14339" name="Picture 3"/>
          <p:cNvPicPr>
            <a:picLocks noChangeAspect="1" noChangeArrowheads="1"/>
          </p:cNvPicPr>
          <p:nvPr/>
        </p:nvPicPr>
        <p:blipFill>
          <a:blip r:embed="rId5" cstate="print"/>
          <a:srcRect/>
          <a:stretch>
            <a:fillRect/>
          </a:stretch>
        </p:blipFill>
        <p:spPr bwMode="auto">
          <a:xfrm>
            <a:off x="3987104" y="1700808"/>
            <a:ext cx="5156896" cy="3088954"/>
          </a:xfrm>
          <a:prstGeom prst="rect">
            <a:avLst/>
          </a:prstGeom>
          <a:noFill/>
          <a:ln w="9525">
            <a:noFill/>
            <a:miter lim="800000"/>
            <a:headEnd/>
            <a:tailEnd/>
          </a:ln>
          <a:effectLst>
            <a:glow rad="101600">
              <a:schemeClr val="tx1">
                <a:alpha val="60000"/>
              </a:schemeClr>
            </a:glow>
          </a:effectLst>
        </p:spPr>
      </p:pic>
    </p:spTree>
    <p:extLst>
      <p:ext uri="{BB962C8B-B14F-4D97-AF65-F5344CB8AC3E}">
        <p14:creationId xmlns:p14="http://schemas.microsoft.com/office/powerpoint/2010/main" val="162404461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340768"/>
            <a:ext cx="7890842" cy="4835624"/>
          </a:xfrm>
        </p:spPr>
        <p:txBody>
          <a:bodyPr/>
          <a:lstStyle/>
          <a:p>
            <a:pPr marL="82550" indent="0">
              <a:buNone/>
            </a:pPr>
            <a:r>
              <a:rPr lang="en-US" sz="2400" dirty="0" smtClean="0">
                <a:solidFill>
                  <a:srgbClr val="002060"/>
                </a:solidFill>
              </a:rPr>
              <a:t>What technology is there </a:t>
            </a:r>
            <a:r>
              <a:rPr lang="en-US" sz="2400" dirty="0" smtClean="0"/>
              <a:t>to</a:t>
            </a:r>
          </a:p>
          <a:p>
            <a:r>
              <a:rPr lang="en-US" sz="2400" dirty="0" smtClean="0"/>
              <a:t>express trust relationships and trust marks?</a:t>
            </a:r>
          </a:p>
          <a:p>
            <a:r>
              <a:rPr lang="en-US" sz="2400" dirty="0" smtClean="0"/>
              <a:t>compose attributes from many sources?</a:t>
            </a:r>
          </a:p>
          <a:p>
            <a:r>
              <a:rPr lang="en-US" sz="2400" dirty="0" smtClean="0"/>
              <a:t>separate authenticators from attributes?</a:t>
            </a:r>
          </a:p>
          <a:p>
            <a:r>
              <a:rPr lang="en-US" sz="2400" dirty="0" smtClean="0"/>
              <a:t>support long-running distributed workflows?</a:t>
            </a:r>
          </a:p>
          <a:p>
            <a:pPr>
              <a:buFont typeface="Wingdings" panose="05000000000000000000" pitchFamily="2" charset="2"/>
              <a:buChar char="Ø"/>
            </a:pPr>
            <a:r>
              <a:rPr lang="en-US" sz="2400" b="1" dirty="0" smtClean="0">
                <a:solidFill>
                  <a:srgbClr val="002060"/>
                </a:solidFill>
              </a:rPr>
              <a:t>a lot, </a:t>
            </a:r>
            <a:r>
              <a:rPr lang="en-US" sz="2400" dirty="0" smtClean="0">
                <a:solidFill>
                  <a:srgbClr val="002060"/>
                </a:solidFill>
              </a:rPr>
              <a:t>but no integrated solution that users understand </a:t>
            </a:r>
            <a:r>
              <a:rPr lang="en-US" sz="2400" dirty="0" smtClean="0">
                <a:solidFill>
                  <a:srgbClr val="002060"/>
                </a:solidFill>
                <a:sym typeface="Wingdings" panose="05000000000000000000" pitchFamily="2" charset="2"/>
              </a:rPr>
              <a:t></a:t>
            </a:r>
          </a:p>
          <a:p>
            <a:pPr>
              <a:buFont typeface="Wingdings" panose="05000000000000000000" pitchFamily="2" charset="2"/>
              <a:buChar char="Ø"/>
            </a:pPr>
            <a:endParaRPr lang="en-US" sz="2400" dirty="0" smtClean="0"/>
          </a:p>
          <a:p>
            <a:pPr marL="82550" indent="0">
              <a:buNone/>
            </a:pPr>
            <a:r>
              <a:rPr lang="en-US" sz="2400" dirty="0" smtClean="0">
                <a:solidFill>
                  <a:srgbClr val="002060"/>
                </a:solidFill>
              </a:rPr>
              <a:t>And some aggregation and standards would be welcome:</a:t>
            </a:r>
          </a:p>
          <a:p>
            <a:pPr lvl="1"/>
            <a:r>
              <a:rPr lang="en-US" sz="2000" dirty="0" smtClean="0"/>
              <a:t>SAML, EE-PKI/GSI, OAuth, </a:t>
            </a:r>
            <a:r>
              <a:rPr lang="en-US" sz="2000" dirty="0" err="1" smtClean="0"/>
              <a:t>OpenID</a:t>
            </a:r>
            <a:r>
              <a:rPr lang="en-US" sz="2000" dirty="0" smtClean="0"/>
              <a:t> Connect, Moonshot, Unity, </a:t>
            </a:r>
            <a:br>
              <a:rPr lang="en-US" sz="2000" dirty="0" smtClean="0"/>
            </a:br>
            <a:r>
              <a:rPr lang="en-US" sz="2000" dirty="0" smtClean="0"/>
              <a:t>X-realm KRB, FACIUS, LDAP, …</a:t>
            </a:r>
          </a:p>
          <a:p>
            <a:pPr lvl="1"/>
            <a:r>
              <a:rPr lang="en-US" sz="2000" dirty="0" smtClean="0"/>
              <a:t>HEXAA, REMS, PERUN, VOMS, Co-manage, </a:t>
            </a:r>
            <a:r>
              <a:rPr lang="en-US" sz="2000" dirty="0" err="1" smtClean="0"/>
              <a:t>OpenConext</a:t>
            </a:r>
            <a:r>
              <a:rPr lang="en-US" sz="2000" dirty="0" smtClean="0"/>
              <a:t> Teams, … plain-old LDAP, …</a:t>
            </a:r>
          </a:p>
          <a:p>
            <a:pPr lvl="1"/>
            <a:endParaRPr lang="en-US" sz="2000" dirty="0" smtClean="0"/>
          </a:p>
        </p:txBody>
      </p:sp>
      <p:sp>
        <p:nvSpPr>
          <p:cNvPr id="3" name="Title 2"/>
          <p:cNvSpPr>
            <a:spLocks noGrp="1"/>
          </p:cNvSpPr>
          <p:nvPr>
            <p:ph type="title"/>
          </p:nvPr>
        </p:nvSpPr>
        <p:spPr/>
        <p:txBody>
          <a:bodyPr/>
          <a:lstStyle/>
          <a:p>
            <a:r>
              <a:rPr lang="en-US" dirty="0" smtClean="0"/>
              <a:t>Collecting attributes</a:t>
            </a:r>
            <a:endParaRPr lang="en-US" dirty="0"/>
          </a:p>
        </p:txBody>
      </p:sp>
    </p:spTree>
    <p:extLst>
      <p:ext uri="{BB962C8B-B14F-4D97-AF65-F5344CB8AC3E}">
        <p14:creationId xmlns:p14="http://schemas.microsoft.com/office/powerpoint/2010/main" val="388379286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26 at 12.14.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128" y="1248005"/>
            <a:ext cx="7088288" cy="4845291"/>
          </a:xfrm>
          <a:prstGeom prst="rect">
            <a:avLst/>
          </a:prstGeom>
        </p:spPr>
      </p:pic>
      <p:sp>
        <p:nvSpPr>
          <p:cNvPr id="2" name="TextBox 1"/>
          <p:cNvSpPr txBox="1"/>
          <p:nvPr/>
        </p:nvSpPr>
        <p:spPr>
          <a:xfrm>
            <a:off x="4712671" y="6449888"/>
            <a:ext cx="4368504" cy="338554"/>
          </a:xfrm>
          <a:prstGeom prst="rect">
            <a:avLst/>
          </a:prstGeom>
          <a:noFill/>
        </p:spPr>
        <p:txBody>
          <a:bodyPr wrap="none" rtlCol="0">
            <a:spAutoFit/>
          </a:bodyPr>
          <a:lstStyle/>
          <a:p>
            <a:r>
              <a:rPr lang="en-US" sz="1600" dirty="0" smtClean="0">
                <a:solidFill>
                  <a:schemeClr val="bg1">
                    <a:lumMod val="85000"/>
                  </a:schemeClr>
                </a:solidFill>
              </a:rPr>
              <a:t>Graphic sourced from Paul van </a:t>
            </a:r>
            <a:r>
              <a:rPr lang="en-US" sz="1600" dirty="0" err="1" smtClean="0">
                <a:solidFill>
                  <a:schemeClr val="bg1">
                    <a:lumMod val="85000"/>
                  </a:schemeClr>
                </a:solidFill>
              </a:rPr>
              <a:t>Dijk</a:t>
            </a:r>
            <a:r>
              <a:rPr lang="en-US" sz="1600" dirty="0" smtClean="0">
                <a:solidFill>
                  <a:schemeClr val="bg1">
                    <a:lumMod val="85000"/>
                  </a:schemeClr>
                </a:solidFill>
              </a:rPr>
              <a:t>, </a:t>
            </a:r>
            <a:r>
              <a:rPr lang="en-US" sz="1600" dirty="0" err="1" smtClean="0">
                <a:solidFill>
                  <a:schemeClr val="bg1">
                    <a:lumMod val="85000"/>
                  </a:schemeClr>
                </a:solidFill>
              </a:rPr>
              <a:t>SURFnet</a:t>
            </a:r>
            <a:endParaRPr lang="en-US" sz="1600" dirty="0">
              <a:solidFill>
                <a:schemeClr val="bg1">
                  <a:lumMod val="85000"/>
                </a:schemeClr>
              </a:solidFill>
            </a:endParaRPr>
          </a:p>
        </p:txBody>
      </p:sp>
      <p:sp>
        <p:nvSpPr>
          <p:cNvPr id="5" name="Rectangle 4"/>
          <p:cNvSpPr/>
          <p:nvPr/>
        </p:nvSpPr>
        <p:spPr>
          <a:xfrm>
            <a:off x="7049850" y="1844824"/>
            <a:ext cx="2031325" cy="369332"/>
          </a:xfrm>
          <a:prstGeom prst="rect">
            <a:avLst/>
          </a:prstGeom>
          <a:solidFill>
            <a:schemeClr val="bg1"/>
          </a:solidFill>
          <a:effectLst>
            <a:glow rad="101600">
              <a:schemeClr val="accent6">
                <a:satMod val="175000"/>
                <a:alpha val="40000"/>
              </a:schemeClr>
            </a:glow>
          </a:effectLst>
        </p:spPr>
        <p:txBody>
          <a:bodyPr wrap="none">
            <a:spAutoFit/>
          </a:bodyPr>
          <a:lstStyle/>
          <a:p>
            <a:r>
              <a:rPr lang="nl-NL" dirty="0"/>
              <a:t>Elixir Setup (draft)</a:t>
            </a:r>
            <a:endParaRPr lang="en-US" dirty="0"/>
          </a:p>
        </p:txBody>
      </p:sp>
      <p:sp>
        <p:nvSpPr>
          <p:cNvPr id="6" name="Title 5"/>
          <p:cNvSpPr>
            <a:spLocks noGrp="1"/>
          </p:cNvSpPr>
          <p:nvPr>
            <p:ph type="title"/>
          </p:nvPr>
        </p:nvSpPr>
        <p:spPr/>
        <p:txBody>
          <a:bodyPr>
            <a:normAutofit/>
          </a:bodyPr>
          <a:lstStyle/>
          <a:p>
            <a:r>
              <a:rPr lang="en-GB" sz="3600" dirty="0"/>
              <a:t>Working ‘around’ the limitations: </a:t>
            </a:r>
            <a:r>
              <a:rPr lang="en-GB" sz="3600" dirty="0" err="1"/>
              <a:t>proxying</a:t>
            </a:r>
            <a:r>
              <a:rPr lang="en-GB" sz="3600" dirty="0"/>
              <a:t>!</a:t>
            </a:r>
            <a:endParaRPr lang="en-US" sz="3600" dirty="0"/>
          </a:p>
        </p:txBody>
      </p:sp>
    </p:spTree>
    <p:extLst>
      <p:ext uri="{BB962C8B-B14F-4D97-AF65-F5344CB8AC3E}">
        <p14:creationId xmlns:p14="http://schemas.microsoft.com/office/powerpoint/2010/main" val="335421151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dirty="0" smtClean="0">
                <a:solidFill>
                  <a:srgbClr val="002060"/>
                </a:solidFill>
              </a:rPr>
              <a:t>Most currently deployed R&amp;E </a:t>
            </a:r>
            <a:r>
              <a:rPr lang="en-US" i="1" dirty="0" smtClean="0">
                <a:solidFill>
                  <a:srgbClr val="002060"/>
                </a:solidFill>
              </a:rPr>
              <a:t>services</a:t>
            </a:r>
            <a:r>
              <a:rPr lang="en-US" dirty="0" smtClean="0">
                <a:solidFill>
                  <a:srgbClr val="002060"/>
                </a:solidFill>
              </a:rPr>
              <a:t> are web-only </a:t>
            </a:r>
            <a:r>
              <a:rPr lang="en-US" dirty="0">
                <a:solidFill>
                  <a:srgbClr val="002060"/>
                </a:solidFill>
              </a:rPr>
              <a:t/>
            </a:r>
            <a:br>
              <a:rPr lang="en-US" dirty="0">
                <a:solidFill>
                  <a:srgbClr val="002060"/>
                </a:solidFill>
              </a:rPr>
            </a:br>
            <a:r>
              <a:rPr lang="en-US" b="1" dirty="0" smtClean="0">
                <a:solidFill>
                  <a:srgbClr val="002060"/>
                </a:solidFill>
              </a:rPr>
              <a:t>but:</a:t>
            </a:r>
            <a:endParaRPr lang="en-US" sz="2400" b="1" dirty="0" smtClean="0"/>
          </a:p>
          <a:p>
            <a:r>
              <a:rPr lang="en-US" sz="2400" dirty="0" smtClean="0"/>
              <a:t>many research and e-Infra cases are </a:t>
            </a:r>
            <a:r>
              <a:rPr lang="en-US" sz="2400" i="1" dirty="0" smtClean="0"/>
              <a:t>non</a:t>
            </a:r>
            <a:r>
              <a:rPr lang="en-US" sz="2400" dirty="0" smtClean="0"/>
              <a:t>-web</a:t>
            </a:r>
          </a:p>
          <a:p>
            <a:r>
              <a:rPr lang="en-US" sz="2400" dirty="0" smtClean="0"/>
              <a:t>collective services need to perform certain tasks </a:t>
            </a:r>
            <a:r>
              <a:rPr lang="en-US" sz="2400" i="1" dirty="0" smtClean="0"/>
              <a:t>on behalf of </a:t>
            </a:r>
            <a:r>
              <a:rPr lang="en-US" sz="2400" dirty="0" smtClean="0"/>
              <a:t>the user (delegation)</a:t>
            </a:r>
          </a:p>
          <a:p>
            <a:r>
              <a:rPr lang="en-US" sz="2400" dirty="0" smtClean="0"/>
              <a:t>credential token must be renewed (for long-running jobs) without the user being present</a:t>
            </a:r>
          </a:p>
          <a:p>
            <a:pPr lvl="1"/>
            <a:r>
              <a:rPr lang="en-US" dirty="0" smtClean="0"/>
              <a:t>since revocation in a distributed system is too complex</a:t>
            </a:r>
          </a:p>
          <a:p>
            <a:pPr lvl="1"/>
            <a:r>
              <a:rPr lang="en-US" dirty="0" smtClean="0"/>
              <a:t>For instance: in the grid today the only effective control on run-away jobs is by the identity-credential source (CA) revoking the entire identity </a:t>
            </a:r>
            <a:r>
              <a:rPr lang="en-US" dirty="0" smtClean="0">
                <a:sym typeface="Wingdings" panose="05000000000000000000" pitchFamily="2" charset="2"/>
              </a:rPr>
              <a:t></a:t>
            </a:r>
            <a:endParaRPr lang="en-US" dirty="0"/>
          </a:p>
        </p:txBody>
      </p:sp>
      <p:sp>
        <p:nvSpPr>
          <p:cNvPr id="3" name="Title 2"/>
          <p:cNvSpPr>
            <a:spLocks noGrp="1"/>
          </p:cNvSpPr>
          <p:nvPr>
            <p:ph type="title"/>
          </p:nvPr>
        </p:nvSpPr>
        <p:spPr/>
        <p:txBody>
          <a:bodyPr/>
          <a:lstStyle/>
          <a:p>
            <a:r>
              <a:rPr lang="en-US" dirty="0" smtClean="0"/>
              <a:t>Beyond the web and interactive use</a:t>
            </a:r>
            <a:endParaRPr lang="en-US" dirty="0"/>
          </a:p>
        </p:txBody>
      </p:sp>
    </p:spTree>
    <p:extLst>
      <p:ext uri="{BB962C8B-B14F-4D97-AF65-F5344CB8AC3E}">
        <p14:creationId xmlns:p14="http://schemas.microsoft.com/office/powerpoint/2010/main" val="20207897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rgbClr val="002060"/>
                </a:solidFill>
              </a:rPr>
              <a:t>‘</a:t>
            </a:r>
            <a:r>
              <a:rPr lang="en-US" sz="2400" dirty="0" err="1" smtClean="0">
                <a:solidFill>
                  <a:srgbClr val="002060"/>
                </a:solidFill>
              </a:rPr>
              <a:t>CILogin</a:t>
            </a:r>
            <a:r>
              <a:rPr lang="en-US" sz="2400" dirty="0" smtClean="0">
                <a:solidFill>
                  <a:srgbClr val="002060"/>
                </a:solidFill>
              </a:rPr>
              <a:t>’ – </a:t>
            </a:r>
            <a:r>
              <a:rPr lang="en-US" sz="2400" dirty="0" err="1" smtClean="0">
                <a:solidFill>
                  <a:srgbClr val="002060"/>
                </a:solidFill>
              </a:rPr>
              <a:t>MyProxy</a:t>
            </a:r>
            <a:r>
              <a:rPr lang="en-US" sz="2400" dirty="0" smtClean="0">
                <a:solidFill>
                  <a:srgbClr val="002060"/>
                </a:solidFill>
              </a:rPr>
              <a:t> + </a:t>
            </a:r>
            <a:r>
              <a:rPr lang="en-US" sz="2400" dirty="0" err="1" smtClean="0">
                <a:solidFill>
                  <a:srgbClr val="002060"/>
                </a:solidFill>
              </a:rPr>
              <a:t>OpenID</a:t>
            </a:r>
            <a:r>
              <a:rPr lang="en-US" sz="2400" dirty="0" smtClean="0">
                <a:solidFill>
                  <a:srgbClr val="002060"/>
                </a:solidFill>
              </a:rPr>
              <a:t> + SAML</a:t>
            </a:r>
          </a:p>
          <a:p>
            <a:pPr lvl="1"/>
            <a:r>
              <a:rPr lang="en-US" sz="2000" dirty="0" smtClean="0"/>
              <a:t>A credential management suite using short-lived tokens and PKI</a:t>
            </a:r>
            <a:endParaRPr lang="en-US" sz="2000" dirty="0" smtClean="0">
              <a:solidFill>
                <a:srgbClr val="002060"/>
              </a:solidFill>
            </a:endParaRPr>
          </a:p>
          <a:p>
            <a:r>
              <a:rPr lang="en-US" sz="2400" dirty="0" smtClean="0">
                <a:solidFill>
                  <a:srgbClr val="002060"/>
                </a:solidFill>
              </a:rPr>
              <a:t>Direct end-user PKI</a:t>
            </a:r>
            <a:r>
              <a:rPr lang="en-US" sz="2400" dirty="0" smtClean="0"/>
              <a:t>, e.g. via TCS* bridging to all R&amp;E IdPs</a:t>
            </a:r>
          </a:p>
          <a:p>
            <a:pPr lvl="1"/>
            <a:r>
              <a:rPr lang="en-US" sz="2000" dirty="0" smtClean="0"/>
              <a:t>Both web and non-web, delegation &amp; long-running workflow support</a:t>
            </a:r>
          </a:p>
          <a:p>
            <a:pPr lvl="1"/>
            <a:r>
              <a:rPr lang="en-US" sz="2000" dirty="0" smtClean="0"/>
              <a:t>works really great, also for delegation, if only the users would understand it  - and be able to securely manage a key pair</a:t>
            </a:r>
          </a:p>
          <a:p>
            <a:r>
              <a:rPr lang="en-US" sz="2400" dirty="0" smtClean="0">
                <a:solidFill>
                  <a:srgbClr val="002060"/>
                </a:solidFill>
              </a:rPr>
              <a:t>SAML ECP </a:t>
            </a:r>
            <a:r>
              <a:rPr lang="en-US" sz="2400" dirty="0" smtClean="0"/>
              <a:t>– seems to just never get there …</a:t>
            </a:r>
          </a:p>
          <a:p>
            <a:r>
              <a:rPr lang="en-US" sz="2400" dirty="0" smtClean="0">
                <a:solidFill>
                  <a:srgbClr val="002060"/>
                </a:solidFill>
              </a:rPr>
              <a:t>STS </a:t>
            </a:r>
            <a:r>
              <a:rPr lang="en-US" sz="2400" i="1" dirty="0" smtClean="0">
                <a:solidFill>
                  <a:srgbClr val="002060"/>
                </a:solidFill>
              </a:rPr>
              <a:t>Security Token Service </a:t>
            </a:r>
            <a:r>
              <a:rPr lang="en-US" sz="2400" dirty="0" smtClean="0">
                <a:solidFill>
                  <a:srgbClr val="002060"/>
                </a:solidFill>
              </a:rPr>
              <a:t> </a:t>
            </a:r>
            <a:r>
              <a:rPr lang="en-US" sz="2400" dirty="0" smtClean="0"/>
              <a:t>– SAML&lt;&gt;</a:t>
            </a:r>
            <a:r>
              <a:rPr lang="en-US" sz="2400" dirty="0" err="1" smtClean="0"/>
              <a:t>PKI&amp;more</a:t>
            </a:r>
            <a:r>
              <a:rPr lang="en-US" sz="2400" dirty="0" smtClean="0"/>
              <a:t> on demand</a:t>
            </a:r>
          </a:p>
          <a:p>
            <a:r>
              <a:rPr lang="en-US" sz="2400" dirty="0" err="1" smtClean="0">
                <a:solidFill>
                  <a:srgbClr val="002060"/>
                </a:solidFill>
              </a:rPr>
              <a:t>OpenID</a:t>
            </a:r>
            <a:r>
              <a:rPr lang="en-US" sz="2400" dirty="0" smtClean="0">
                <a:solidFill>
                  <a:srgbClr val="002060"/>
                </a:solidFill>
              </a:rPr>
              <a:t> Connect, FACIUS, Unity-</a:t>
            </a:r>
            <a:r>
              <a:rPr lang="en-US" sz="2400" dirty="0" err="1" smtClean="0">
                <a:solidFill>
                  <a:srgbClr val="002060"/>
                </a:solidFill>
              </a:rPr>
              <a:t>IdM</a:t>
            </a:r>
            <a:r>
              <a:rPr lang="en-US" sz="2400" dirty="0" smtClean="0">
                <a:solidFill>
                  <a:srgbClr val="002060"/>
                </a:solidFill>
              </a:rPr>
              <a:t>, X-realm KRB, GSI</a:t>
            </a:r>
          </a:p>
          <a:p>
            <a:r>
              <a:rPr lang="en-US" sz="2400" dirty="0" smtClean="0">
                <a:solidFill>
                  <a:srgbClr val="002060"/>
                </a:solidFill>
              </a:rPr>
              <a:t>Moonshot</a:t>
            </a:r>
          </a:p>
          <a:p>
            <a:pPr lvl="1"/>
            <a:r>
              <a:rPr lang="en-US" sz="2000" dirty="0" smtClean="0"/>
              <a:t>Authentication-only for non-web, based on existing GSSAPI standards, but it requires a parallel non-trivial infrastructure</a:t>
            </a:r>
          </a:p>
          <a:p>
            <a:endParaRPr lang="en-US" sz="2400" dirty="0"/>
          </a:p>
        </p:txBody>
      </p:sp>
      <p:sp>
        <p:nvSpPr>
          <p:cNvPr id="3" name="Title 2"/>
          <p:cNvSpPr>
            <a:spLocks noGrp="1"/>
          </p:cNvSpPr>
          <p:nvPr>
            <p:ph type="title"/>
          </p:nvPr>
        </p:nvSpPr>
        <p:spPr/>
        <p:txBody>
          <a:bodyPr>
            <a:normAutofit/>
          </a:bodyPr>
          <a:lstStyle/>
          <a:p>
            <a:r>
              <a:rPr lang="en-US" dirty="0" smtClean="0"/>
              <a:t>Many solutions for non-web </a:t>
            </a:r>
            <a:r>
              <a:rPr lang="en-US" dirty="0" err="1" smtClean="0"/>
              <a:t>AuthN</a:t>
            </a:r>
            <a:endParaRPr lang="en-US" dirty="0"/>
          </a:p>
        </p:txBody>
      </p:sp>
      <p:sp>
        <p:nvSpPr>
          <p:cNvPr id="4" name="TextBox 3"/>
          <p:cNvSpPr txBox="1"/>
          <p:nvPr/>
        </p:nvSpPr>
        <p:spPr>
          <a:xfrm>
            <a:off x="2540233" y="6525344"/>
            <a:ext cx="6640279" cy="369332"/>
          </a:xfrm>
          <a:prstGeom prst="rect">
            <a:avLst/>
          </a:prstGeom>
          <a:noFill/>
        </p:spPr>
        <p:txBody>
          <a:bodyPr wrap="none" rtlCol="0">
            <a:spAutoFit/>
          </a:bodyPr>
          <a:lstStyle/>
          <a:p>
            <a:r>
              <a:rPr lang="en-US" i="1" dirty="0" smtClean="0">
                <a:solidFill>
                  <a:schemeClr val="bg1">
                    <a:lumMod val="65000"/>
                  </a:schemeClr>
                </a:solidFill>
                <a:latin typeface="+mj-lt"/>
              </a:rPr>
              <a:t>*or TCS equivalents, like the </a:t>
            </a:r>
            <a:r>
              <a:rPr lang="en-US" i="1" dirty="0" err="1" smtClean="0">
                <a:solidFill>
                  <a:schemeClr val="bg1">
                    <a:lumMod val="65000"/>
                  </a:schemeClr>
                </a:solidFill>
                <a:latin typeface="+mj-lt"/>
              </a:rPr>
              <a:t>InCommon</a:t>
            </a:r>
            <a:r>
              <a:rPr lang="en-US" i="1" dirty="0" smtClean="0">
                <a:solidFill>
                  <a:schemeClr val="bg1">
                    <a:lumMod val="65000"/>
                  </a:schemeClr>
                </a:solidFill>
                <a:latin typeface="+mj-lt"/>
              </a:rPr>
              <a:t> Silver CA, </a:t>
            </a:r>
            <a:r>
              <a:rPr lang="en-US" i="1" dirty="0" err="1" smtClean="0">
                <a:solidFill>
                  <a:schemeClr val="bg1">
                    <a:lumMod val="65000"/>
                  </a:schemeClr>
                </a:solidFill>
                <a:latin typeface="+mj-lt"/>
              </a:rPr>
              <a:t>AusCERT</a:t>
            </a:r>
            <a:r>
              <a:rPr lang="en-US" i="1" dirty="0" smtClean="0">
                <a:solidFill>
                  <a:schemeClr val="bg1">
                    <a:lumMod val="65000"/>
                  </a:schemeClr>
                </a:solidFill>
                <a:latin typeface="+mj-lt"/>
              </a:rPr>
              <a:t>,  DFN SLCS, …</a:t>
            </a:r>
            <a:endParaRPr lang="en-US" i="1" dirty="0">
              <a:solidFill>
                <a:schemeClr val="bg1">
                  <a:lumMod val="65000"/>
                </a:schemeClr>
              </a:solidFill>
              <a:latin typeface="+mj-lt"/>
            </a:endParaRPr>
          </a:p>
        </p:txBody>
      </p:sp>
    </p:spTree>
    <p:extLst>
      <p:ext uri="{BB962C8B-B14F-4D97-AF65-F5344CB8AC3E}">
        <p14:creationId xmlns:p14="http://schemas.microsoft.com/office/powerpoint/2010/main" val="9298053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dirty="0" err="1" smtClean="0"/>
              <a:t>CILogon</a:t>
            </a:r>
            <a:r>
              <a:rPr lang="en-US" dirty="0"/>
              <a:t>/</a:t>
            </a:r>
            <a:r>
              <a:rPr lang="en-US" dirty="0" err="1" smtClean="0"/>
              <a:t>MyProxy</a:t>
            </a:r>
            <a:r>
              <a:rPr lang="en-US" dirty="0" smtClean="0"/>
              <a:t> could act as a ‘credential hub’, </a:t>
            </a:r>
          </a:p>
          <a:p>
            <a:pPr marL="82550" indent="0">
              <a:buNone/>
            </a:pPr>
            <a:r>
              <a:rPr lang="en-US" dirty="0" smtClean="0"/>
              <a:t>as well as the many ‘community proxy’ solutions</a:t>
            </a:r>
          </a:p>
          <a:p>
            <a:r>
              <a:rPr lang="en-US" sz="2400" dirty="0" smtClean="0"/>
              <a:t>SAML, </a:t>
            </a:r>
            <a:r>
              <a:rPr lang="en-US" sz="2400" dirty="0" err="1" smtClean="0"/>
              <a:t>OpenID</a:t>
            </a:r>
            <a:r>
              <a:rPr lang="en-US" sz="2400" dirty="0" smtClean="0"/>
              <a:t> Connect, &amp;PKI in and out</a:t>
            </a:r>
          </a:p>
          <a:p>
            <a:pPr lvl="1"/>
            <a:r>
              <a:rPr lang="en-US" dirty="0" smtClean="0"/>
              <a:t>TCS backing a credential store?! </a:t>
            </a:r>
            <a:br>
              <a:rPr lang="en-US" dirty="0" smtClean="0"/>
            </a:br>
            <a:r>
              <a:rPr lang="en-US" dirty="0" smtClean="0"/>
              <a:t>Yes, it’s allowed …</a:t>
            </a:r>
            <a:br>
              <a:rPr lang="en-US" dirty="0" smtClean="0"/>
            </a:br>
            <a:r>
              <a:rPr lang="en-US" dirty="0" smtClean="0"/>
              <a:t>TCS </a:t>
            </a:r>
            <a:r>
              <a:rPr lang="en-US" dirty="0"/>
              <a:t>G3 “Grid </a:t>
            </a:r>
            <a:r>
              <a:rPr lang="en-US" dirty="0" smtClean="0"/>
              <a:t>Client”</a:t>
            </a:r>
            <a:r>
              <a:rPr lang="en-US" dirty="0"/>
              <a:t> </a:t>
            </a:r>
            <a:r>
              <a:rPr lang="en-US" dirty="0" smtClean="0"/>
              <a:t>governed </a:t>
            </a:r>
            <a:r>
              <a:rPr lang="en-US" dirty="0"/>
              <a:t>by </a:t>
            </a:r>
            <a:r>
              <a:rPr lang="en-US" dirty="0" smtClean="0"/>
              <a:t/>
            </a:r>
            <a:br>
              <a:rPr lang="en-US" dirty="0" smtClean="0"/>
            </a:br>
            <a:r>
              <a:rPr lang="en-US" dirty="0" smtClean="0"/>
              <a:t>IGTF </a:t>
            </a:r>
            <a:r>
              <a:rPr lang="en-US" dirty="0"/>
              <a:t>Private Key </a:t>
            </a:r>
            <a:r>
              <a:rPr lang="en-US" dirty="0" smtClean="0"/>
              <a:t>Protection </a:t>
            </a:r>
            <a:br>
              <a:rPr lang="en-US" dirty="0" smtClean="0"/>
            </a:br>
            <a:r>
              <a:rPr lang="en-US" dirty="0" smtClean="0"/>
              <a:t>supporting credential stores</a:t>
            </a:r>
          </a:p>
          <a:p>
            <a:r>
              <a:rPr lang="en-US" sz="2400" dirty="0" smtClean="0"/>
              <a:t>A trusted ‘credential manager’ for user e-Infra credentials? </a:t>
            </a:r>
          </a:p>
          <a:p>
            <a:pPr lvl="1"/>
            <a:r>
              <a:rPr lang="en-US" dirty="0" smtClean="0"/>
              <a:t>Takes care of automatic refresh for long-running workflows, of revocation, and of RFC3820 delegation</a:t>
            </a:r>
          </a:p>
        </p:txBody>
      </p:sp>
      <p:sp>
        <p:nvSpPr>
          <p:cNvPr id="3" name="Title 2"/>
          <p:cNvSpPr>
            <a:spLocks noGrp="1"/>
          </p:cNvSpPr>
          <p:nvPr>
            <p:ph type="title"/>
          </p:nvPr>
        </p:nvSpPr>
        <p:spPr>
          <a:xfrm>
            <a:off x="107504" y="274638"/>
            <a:ext cx="9036496" cy="1066130"/>
          </a:xfrm>
        </p:spPr>
        <p:txBody>
          <a:bodyPr>
            <a:noAutofit/>
          </a:bodyPr>
          <a:lstStyle/>
          <a:p>
            <a:r>
              <a:rPr lang="en-US" sz="3400" dirty="0" err="1" smtClean="0"/>
              <a:t>Proxying</a:t>
            </a:r>
            <a:r>
              <a:rPr lang="en-US" sz="3400" dirty="0" smtClean="0"/>
              <a:t>, credential stores, and user management</a:t>
            </a:r>
            <a:endParaRPr lang="en-US" sz="3400" dirty="0"/>
          </a:p>
        </p:txBody>
      </p:sp>
      <p:pic>
        <p:nvPicPr>
          <p:cNvPr id="4" name="Picture 4" descr="https://cilogon.org/images/cilogon-logo-64x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408" y="1340768"/>
            <a:ext cx="473295" cy="47329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632" y="2492896"/>
            <a:ext cx="2092856" cy="2304256"/>
          </a:xfrm>
          <a:prstGeom prst="rect">
            <a:avLst/>
          </a:prstGeom>
          <a:noFill/>
          <a:ln w="9525">
            <a:solidFill>
              <a:schemeClr val="tx1"/>
            </a:solidFill>
            <a:miter lim="800000"/>
            <a:headEnd/>
            <a:tailEnd/>
          </a:ln>
          <a:effectLst>
            <a:glow rad="101600">
              <a:schemeClr val="accent6">
                <a:satMod val="175000"/>
                <a:alpha val="40000"/>
              </a:schemeClr>
            </a:glo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211751" y="188640"/>
            <a:ext cx="2968761"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000" b="1" dirty="0" smtClean="0">
                <a:solidFill>
                  <a:srgbClr val="C00000"/>
                </a:solidFill>
                <a:latin typeface="+mj-lt"/>
              </a:rPr>
              <a:t>Example – one of many</a:t>
            </a:r>
            <a:endParaRPr lang="en-US" sz="2000" b="1" dirty="0">
              <a:solidFill>
                <a:srgbClr val="C00000"/>
              </a:solidFill>
              <a:latin typeface="+mj-lt"/>
            </a:endParaRPr>
          </a:p>
        </p:txBody>
      </p:sp>
    </p:spTree>
    <p:extLst>
      <p:ext uri="{BB962C8B-B14F-4D97-AF65-F5344CB8AC3E}">
        <p14:creationId xmlns:p14="http://schemas.microsoft.com/office/powerpoint/2010/main" val="27159594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CILogon</a:t>
            </a:r>
            <a:r>
              <a:rPr lang="en-US" dirty="0" smtClean="0"/>
              <a:t> translations and </a:t>
            </a:r>
            <a:r>
              <a:rPr lang="en-US" dirty="0" err="1" smtClean="0"/>
              <a:t>GlobusOnline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948636" cy="488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51920" y="6300609"/>
            <a:ext cx="5315751" cy="584775"/>
          </a:xfrm>
          <a:prstGeom prst="rect">
            <a:avLst/>
          </a:prstGeom>
          <a:noFill/>
        </p:spPr>
        <p:txBody>
          <a:bodyPr wrap="none" rtlCol="0">
            <a:spAutoFit/>
          </a:bodyPr>
          <a:lstStyle/>
          <a:p>
            <a:pPr algn="r"/>
            <a:r>
              <a:rPr lang="en-US" sz="1600" i="1" dirty="0" smtClean="0">
                <a:solidFill>
                  <a:schemeClr val="bg1">
                    <a:lumMod val="65000"/>
                  </a:schemeClr>
                </a:solidFill>
                <a:latin typeface="+mj-lt"/>
              </a:rPr>
              <a:t>Graphic from “</a:t>
            </a:r>
            <a:r>
              <a:rPr lang="en-US" sz="1600" i="1" dirty="0" err="1" smtClean="0">
                <a:solidFill>
                  <a:schemeClr val="bg1">
                    <a:lumMod val="65000"/>
                  </a:schemeClr>
                </a:solidFill>
                <a:latin typeface="+mj-lt"/>
              </a:rPr>
              <a:t>CILogon</a:t>
            </a:r>
            <a:r>
              <a:rPr lang="en-US" sz="1600" i="1" dirty="0" smtClean="0">
                <a:solidFill>
                  <a:schemeClr val="bg1">
                    <a:lumMod val="65000"/>
                  </a:schemeClr>
                </a:solidFill>
                <a:latin typeface="+mj-lt"/>
              </a:rPr>
              <a:t> and OAuth for </a:t>
            </a:r>
            <a:r>
              <a:rPr lang="en-US" sz="1600" i="1" dirty="0" err="1" smtClean="0">
                <a:solidFill>
                  <a:schemeClr val="bg1">
                    <a:lumMod val="65000"/>
                  </a:schemeClr>
                </a:solidFill>
                <a:latin typeface="+mj-lt"/>
              </a:rPr>
              <a:t>MyProxy</a:t>
            </a:r>
            <a:r>
              <a:rPr lang="en-US" sz="1600" i="1" dirty="0" smtClean="0">
                <a:solidFill>
                  <a:schemeClr val="bg1">
                    <a:lumMod val="65000"/>
                  </a:schemeClr>
                </a:solidFill>
                <a:latin typeface="+mj-lt"/>
              </a:rPr>
              <a:t>”, Jim </a:t>
            </a:r>
            <a:r>
              <a:rPr lang="en-US" sz="1600" i="1" dirty="0" err="1" smtClean="0">
                <a:solidFill>
                  <a:schemeClr val="bg1">
                    <a:lumMod val="65000"/>
                  </a:schemeClr>
                </a:solidFill>
                <a:latin typeface="+mj-lt"/>
              </a:rPr>
              <a:t>Basney</a:t>
            </a:r>
            <a:r>
              <a:rPr lang="en-US" sz="1600" i="1" dirty="0" smtClean="0">
                <a:solidFill>
                  <a:schemeClr val="bg1">
                    <a:lumMod val="65000"/>
                  </a:schemeClr>
                </a:solidFill>
                <a:latin typeface="+mj-lt"/>
              </a:rPr>
              <a:t>, NCSA</a:t>
            </a:r>
          </a:p>
          <a:p>
            <a:pPr algn="r"/>
            <a:r>
              <a:rPr lang="en-US" sz="1600" i="1" dirty="0">
                <a:solidFill>
                  <a:schemeClr val="bg1">
                    <a:lumMod val="65000"/>
                  </a:schemeClr>
                </a:solidFill>
                <a:latin typeface="+mj-lt"/>
                <a:hlinkClick r:id="rId3"/>
              </a:rPr>
              <a:t>http://myproxy.ncsa.uiuc.edu</a:t>
            </a:r>
            <a:r>
              <a:rPr lang="en-US" sz="1600" i="1" dirty="0" smtClean="0">
                <a:solidFill>
                  <a:schemeClr val="bg1">
                    <a:lumMod val="65000"/>
                  </a:schemeClr>
                </a:solidFill>
                <a:latin typeface="+mj-lt"/>
                <a:hlinkClick r:id="rId3"/>
              </a:rPr>
              <a:t>/</a:t>
            </a:r>
            <a:r>
              <a:rPr lang="en-US" sz="1600" i="1" dirty="0" smtClean="0">
                <a:solidFill>
                  <a:schemeClr val="bg1">
                    <a:lumMod val="65000"/>
                  </a:schemeClr>
                </a:solidFill>
                <a:latin typeface="+mj-lt"/>
              </a:rPr>
              <a:t> and </a:t>
            </a:r>
            <a:r>
              <a:rPr lang="en-US" sz="1600" i="1" dirty="0" smtClean="0">
                <a:solidFill>
                  <a:schemeClr val="bg1">
                    <a:lumMod val="65000"/>
                  </a:schemeClr>
                </a:solidFill>
                <a:latin typeface="+mj-lt"/>
                <a:hlinkClick r:id="rId4"/>
              </a:rPr>
              <a:t>https://cilogon.org/</a:t>
            </a:r>
            <a:r>
              <a:rPr lang="en-US" sz="1600" i="1" dirty="0" smtClean="0">
                <a:solidFill>
                  <a:schemeClr val="bg1">
                    <a:lumMod val="65000"/>
                  </a:schemeClr>
                </a:solidFill>
                <a:latin typeface="+mj-lt"/>
              </a:rPr>
              <a:t> </a:t>
            </a:r>
            <a:endParaRPr lang="en-US" sz="1600" i="1" dirty="0">
              <a:solidFill>
                <a:schemeClr val="bg1">
                  <a:lumMod val="65000"/>
                </a:schemeClr>
              </a:solidFill>
              <a:latin typeface="+mj-lt"/>
            </a:endParaRPr>
          </a:p>
        </p:txBody>
      </p:sp>
    </p:spTree>
    <p:extLst>
      <p:ext uri="{BB962C8B-B14F-4D97-AF65-F5344CB8AC3E}">
        <p14:creationId xmlns:p14="http://schemas.microsoft.com/office/powerpoint/2010/main" val="26791840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Moonshot</a:t>
            </a:r>
            <a:endParaRPr lang="en-US" dirty="0"/>
          </a:p>
        </p:txBody>
      </p:sp>
      <p:sp>
        <p:nvSpPr>
          <p:cNvPr id="4" name="TextBox 3"/>
          <p:cNvSpPr txBox="1"/>
          <p:nvPr/>
        </p:nvSpPr>
        <p:spPr>
          <a:xfrm>
            <a:off x="1403648" y="6525344"/>
            <a:ext cx="7644785" cy="369332"/>
          </a:xfrm>
          <a:prstGeom prst="rect">
            <a:avLst/>
          </a:prstGeom>
          <a:noFill/>
        </p:spPr>
        <p:txBody>
          <a:bodyPr wrap="none" rtlCol="0">
            <a:spAutoFit/>
          </a:bodyPr>
          <a:lstStyle/>
          <a:p>
            <a:r>
              <a:rPr lang="en-US" i="1" dirty="0" smtClean="0">
                <a:solidFill>
                  <a:schemeClr val="bg1">
                    <a:lumMod val="85000"/>
                  </a:schemeClr>
                </a:solidFill>
                <a:latin typeface="+mj-lt"/>
              </a:rPr>
              <a:t>Graphics from Janet and JISC presentations on Moonshot … </a:t>
            </a:r>
            <a:r>
              <a:rPr lang="en-US" i="1" dirty="0">
                <a:solidFill>
                  <a:schemeClr val="bg1">
                    <a:lumMod val="85000"/>
                  </a:schemeClr>
                </a:solidFill>
                <a:latin typeface="+mj-lt"/>
              </a:rPr>
              <a:t>see </a:t>
            </a:r>
            <a:r>
              <a:rPr lang="en-US" i="1" dirty="0" smtClean="0">
                <a:solidFill>
                  <a:schemeClr val="bg1">
                    <a:lumMod val="85000"/>
                  </a:schemeClr>
                </a:solidFill>
                <a:latin typeface="+mj-lt"/>
              </a:rPr>
              <a:t>wiki.moonshot.ja.net!</a:t>
            </a:r>
            <a:endParaRPr lang="en-US" i="1" dirty="0">
              <a:solidFill>
                <a:schemeClr val="bg1">
                  <a:lumMod val="85000"/>
                </a:schemeClr>
              </a:solidFill>
              <a:latin typeface="+mj-lt"/>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490" y="260648"/>
            <a:ext cx="6054006" cy="470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758354" y="5232102"/>
            <a:ext cx="7350150" cy="1077218"/>
          </a:xfrm>
          <a:prstGeom prst="rect">
            <a:avLst/>
          </a:prstGeom>
        </p:spPr>
        <p:txBody>
          <a:bodyPr wrap="square">
            <a:spAutoFit/>
          </a:bodyPr>
          <a:lstStyle/>
          <a:p>
            <a:pPr eaLnBrk="1" hangingPunct="1"/>
            <a:r>
              <a:rPr lang="en-US" altLang="en-US" sz="1600" dirty="0">
                <a:latin typeface="Gill Sans MT" pitchFamily="34" charset="0"/>
                <a:sym typeface="Gill Sans MT" pitchFamily="34" charset="0"/>
              </a:rPr>
              <a:t>The trust router instead acts as an introduction service - once a trusted path </a:t>
            </a:r>
            <a:r>
              <a:rPr lang="en-US" altLang="en-US" sz="1600" dirty="0" smtClean="0">
                <a:latin typeface="Gill Sans MT" pitchFamily="34" charset="0"/>
                <a:sym typeface="Gill Sans MT" pitchFamily="34" charset="0"/>
              </a:rPr>
              <a:t>is </a:t>
            </a:r>
            <a:r>
              <a:rPr lang="en-US" altLang="en-US" sz="1600" dirty="0">
                <a:latin typeface="Gill Sans MT" pitchFamily="34" charset="0"/>
                <a:sym typeface="Gill Sans MT" pitchFamily="34" charset="0"/>
              </a:rPr>
              <a:t>found, it provides the end client and server with a temporary credential.</a:t>
            </a:r>
          </a:p>
          <a:p>
            <a:pPr eaLnBrk="1" hangingPunct="1"/>
            <a:r>
              <a:rPr lang="en-US" altLang="en-US" sz="1600" dirty="0">
                <a:latin typeface="Gill Sans MT" pitchFamily="34" charset="0"/>
                <a:sym typeface="Gill Sans MT" pitchFamily="34" charset="0"/>
              </a:rPr>
              <a:t>This temporary credential is used to create a </a:t>
            </a:r>
            <a:r>
              <a:rPr lang="en-US" altLang="en-US" sz="1600" dirty="0" err="1">
                <a:latin typeface="Gill Sans MT" pitchFamily="34" charset="0"/>
                <a:sym typeface="Gill Sans MT" pitchFamily="34" charset="0"/>
              </a:rPr>
              <a:t>RadSec</a:t>
            </a:r>
            <a:r>
              <a:rPr lang="en-US" altLang="en-US" sz="1600" dirty="0">
                <a:latin typeface="Gill Sans MT" pitchFamily="34" charset="0"/>
                <a:sym typeface="Gill Sans MT" pitchFamily="34" charset="0"/>
              </a:rPr>
              <a:t> connection directly between the client and server.</a:t>
            </a:r>
          </a:p>
        </p:txBody>
      </p:sp>
      <p:sp>
        <p:nvSpPr>
          <p:cNvPr id="10" name="TextBox 9"/>
          <p:cNvSpPr txBox="1"/>
          <p:nvPr/>
        </p:nvSpPr>
        <p:spPr>
          <a:xfrm>
            <a:off x="179512" y="1412776"/>
            <a:ext cx="2664296" cy="3416320"/>
          </a:xfrm>
          <a:prstGeom prst="rect">
            <a:avLst/>
          </a:prstGeom>
          <a:solidFill>
            <a:srgbClr val="FFFFFF"/>
          </a:solidFill>
          <a:ln>
            <a:solidFill>
              <a:srgbClr val="800000"/>
            </a:solidFill>
          </a:ln>
        </p:spPr>
        <p:txBody>
          <a:bodyPr wrap="square" rtlCol="0">
            <a:spAutoFit/>
          </a:bodyPr>
          <a:lstStyle/>
          <a:p>
            <a:r>
              <a:rPr lang="en-US" dirty="0" smtClean="0">
                <a:latin typeface="+mj-lt"/>
              </a:rPr>
              <a:t>‘inspired by RADIUS and </a:t>
            </a:r>
            <a:r>
              <a:rPr lang="en-US" dirty="0" err="1" smtClean="0">
                <a:latin typeface="+mj-lt"/>
              </a:rPr>
              <a:t>eduroam</a:t>
            </a:r>
            <a:r>
              <a:rPr lang="en-US" dirty="0" smtClean="0">
                <a:latin typeface="+mj-lt"/>
              </a:rPr>
              <a:t>’</a:t>
            </a:r>
          </a:p>
          <a:p>
            <a:pPr marL="285750" indent="-285750">
              <a:buFont typeface="Arial" panose="020B0604020202020204" pitchFamily="34" charset="0"/>
              <a:buChar char="•"/>
            </a:pPr>
            <a:r>
              <a:rPr lang="en-US" dirty="0" err="1" smtClean="0">
                <a:latin typeface="+mj-lt"/>
              </a:rPr>
              <a:t>authN</a:t>
            </a:r>
            <a:r>
              <a:rPr lang="en-US" dirty="0" smtClean="0">
                <a:latin typeface="+mj-lt"/>
              </a:rPr>
              <a:t> over an inner tunnel, and the resulting attributes travel on the ‘outside’ back to the client</a:t>
            </a:r>
          </a:p>
          <a:p>
            <a:pPr marL="285750" indent="-285750">
              <a:buFont typeface="Arial" panose="020B0604020202020204" pitchFamily="34" charset="0"/>
              <a:buChar char="•"/>
            </a:pPr>
            <a:r>
              <a:rPr lang="en-US" dirty="0" smtClean="0">
                <a:latin typeface="+mj-lt"/>
              </a:rPr>
              <a:t>TR is a relying party like any other: it mediates trust (and does that through a quasi-DH key exchange</a:t>
            </a:r>
            <a:endParaRPr lang="en-US" dirty="0">
              <a:latin typeface="+mj-lt"/>
            </a:endParaRPr>
          </a:p>
        </p:txBody>
      </p:sp>
      <p:sp>
        <p:nvSpPr>
          <p:cNvPr id="7" name="TextBox 6"/>
          <p:cNvSpPr txBox="1"/>
          <p:nvPr/>
        </p:nvSpPr>
        <p:spPr>
          <a:xfrm>
            <a:off x="6211751" y="188640"/>
            <a:ext cx="2968761"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000" b="1" dirty="0" smtClean="0">
                <a:solidFill>
                  <a:srgbClr val="C00000"/>
                </a:solidFill>
                <a:latin typeface="+mj-lt"/>
              </a:rPr>
              <a:t>Example – one of many</a:t>
            </a:r>
            <a:endParaRPr lang="en-US" sz="2000" b="1" dirty="0">
              <a:solidFill>
                <a:srgbClr val="C00000"/>
              </a:solidFill>
              <a:latin typeface="+mj-lt"/>
            </a:endParaRPr>
          </a:p>
        </p:txBody>
      </p:sp>
      <p:sp>
        <p:nvSpPr>
          <p:cNvPr id="8" name="Rectangle 7"/>
          <p:cNvSpPr/>
          <p:nvPr/>
        </p:nvSpPr>
        <p:spPr>
          <a:xfrm>
            <a:off x="2987824" y="4366845"/>
            <a:ext cx="6048672" cy="646331"/>
          </a:xfrm>
          <a:prstGeom prst="rect">
            <a:avLst/>
          </a:prstGeom>
          <a:solidFill>
            <a:srgbClr val="FFFFFF"/>
          </a:solidFill>
          <a:ln>
            <a:solidFill>
              <a:srgbClr val="002060"/>
            </a:solidFill>
          </a:ln>
        </p:spPr>
        <p:txBody>
          <a:bodyPr wrap="square">
            <a:spAutoFit/>
          </a:bodyPr>
          <a:lstStyle/>
          <a:p>
            <a:pPr marL="182563" indent="-182563">
              <a:buFont typeface="Arial" panose="020B0604020202020204" pitchFamily="34" charset="0"/>
              <a:buChar char="•"/>
            </a:pPr>
            <a:r>
              <a:rPr lang="en-US" dirty="0">
                <a:solidFill>
                  <a:srgbClr val="002060"/>
                </a:solidFill>
                <a:latin typeface="+mj-lt"/>
              </a:rPr>
              <a:t>Eventually will have routing tables across the whole network</a:t>
            </a:r>
          </a:p>
          <a:p>
            <a:pPr marL="182563" indent="-182563">
              <a:buFont typeface="Arial" panose="020B0604020202020204" pitchFamily="34" charset="0"/>
              <a:buChar char="•"/>
            </a:pPr>
            <a:r>
              <a:rPr lang="en-US" dirty="0">
                <a:solidFill>
                  <a:srgbClr val="002060"/>
                </a:solidFill>
                <a:latin typeface="+mj-lt"/>
              </a:rPr>
              <a:t>For now, default peers can be configured.</a:t>
            </a:r>
          </a:p>
        </p:txBody>
      </p:sp>
    </p:spTree>
    <p:extLst>
      <p:ext uri="{BB962C8B-B14F-4D97-AF65-F5344CB8AC3E}">
        <p14:creationId xmlns:p14="http://schemas.microsoft.com/office/powerpoint/2010/main" val="341406424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550" indent="0">
              <a:buNone/>
            </a:pPr>
            <a:r>
              <a:rPr lang="en-US" dirty="0" smtClean="0"/>
              <a:t>Basically anything that does GSSAPI/SASL – provided it is not ‘</a:t>
            </a:r>
            <a:r>
              <a:rPr lang="en-US" dirty="0" err="1" smtClean="0"/>
              <a:t>kerberish</a:t>
            </a:r>
            <a:r>
              <a:rPr lang="en-US" dirty="0" smtClean="0"/>
              <a:t>’ – </a:t>
            </a:r>
            <a:r>
              <a:rPr lang="en-US" i="1" dirty="0" smtClean="0"/>
              <a:t>and it’s still early days here</a:t>
            </a:r>
          </a:p>
          <a:p>
            <a:pPr marL="82550" indent="0">
              <a:buNone/>
            </a:pPr>
            <a:endParaRPr lang="en-US" sz="1200" dirty="0" smtClean="0"/>
          </a:p>
          <a:p>
            <a:r>
              <a:rPr lang="en-US" sz="2400" dirty="0" smtClean="0"/>
              <a:t>including again Firefox GSS to Apache </a:t>
            </a:r>
            <a:r>
              <a:rPr lang="en-US" sz="2400" dirty="0" err="1" smtClean="0"/>
              <a:t>httpd</a:t>
            </a:r>
            <a:r>
              <a:rPr lang="en-US" sz="2400" dirty="0" smtClean="0"/>
              <a:t> </a:t>
            </a:r>
            <a:r>
              <a:rPr lang="en-US" sz="2400" dirty="0" smtClean="0">
                <a:sym typeface="Wingdings" panose="05000000000000000000" pitchFamily="2" charset="2"/>
              </a:rPr>
              <a:t></a:t>
            </a:r>
            <a:endParaRPr lang="en-US" sz="2400" dirty="0" smtClean="0"/>
          </a:p>
          <a:p>
            <a:r>
              <a:rPr lang="en-US" sz="2400" dirty="0" err="1" smtClean="0"/>
              <a:t>ssh</a:t>
            </a:r>
            <a:r>
              <a:rPr lang="en-US" sz="2400" dirty="0" smtClean="0"/>
              <a:t> (but beware of lack of </a:t>
            </a:r>
            <a:r>
              <a:rPr lang="en-US" sz="2400" dirty="0" err="1" smtClean="0"/>
              <a:t>authZ</a:t>
            </a:r>
            <a:r>
              <a:rPr lang="en-US" sz="2400" dirty="0"/>
              <a:t> </a:t>
            </a:r>
            <a:r>
              <a:rPr lang="en-US" sz="2400" dirty="0" smtClean="0"/>
              <a:t>&amp; provisioning support)</a:t>
            </a:r>
          </a:p>
          <a:p>
            <a:r>
              <a:rPr lang="en-US" sz="2400" dirty="0" smtClean="0"/>
              <a:t>also NFSv4 shown to work (again with some tweaks, since the Linux kernel thinks the GSS world is only </a:t>
            </a:r>
            <a:r>
              <a:rPr lang="en-US" sz="2400" dirty="0" err="1" smtClean="0"/>
              <a:t>Krb</a:t>
            </a:r>
            <a:r>
              <a:rPr lang="en-US" sz="2400" dirty="0" smtClean="0"/>
              <a:t> </a:t>
            </a:r>
            <a:r>
              <a:rPr lang="en-US" sz="2400" dirty="0" smtClean="0">
                <a:sym typeface="Wingdings" panose="05000000000000000000" pitchFamily="2" charset="2"/>
              </a:rPr>
              <a:t>)</a:t>
            </a:r>
          </a:p>
          <a:p>
            <a:r>
              <a:rPr lang="en-US" sz="2400" dirty="0" err="1" smtClean="0">
                <a:sym typeface="Wingdings" panose="05000000000000000000" pitchFamily="2" charset="2"/>
              </a:rPr>
              <a:t>MyProxy</a:t>
            </a:r>
            <a:r>
              <a:rPr lang="en-US" sz="2400" dirty="0" smtClean="0">
                <a:sym typeface="Wingdings" panose="05000000000000000000" pitchFamily="2" charset="2"/>
              </a:rPr>
              <a:t>, for proxies and in PKI CA mode</a:t>
            </a:r>
          </a:p>
          <a:p>
            <a:pPr marL="82550" indent="0">
              <a:buNone/>
            </a:pPr>
            <a:endParaRPr lang="en-US" sz="1200" dirty="0" smtClean="0">
              <a:sym typeface="Wingdings" panose="05000000000000000000" pitchFamily="2" charset="2"/>
            </a:endParaRPr>
          </a:p>
          <a:p>
            <a:pPr marL="82550" indent="0">
              <a:buNone/>
            </a:pPr>
            <a:r>
              <a:rPr lang="en-US" sz="2400" dirty="0" smtClean="0">
                <a:sym typeface="Wingdings" panose="05000000000000000000" pitchFamily="2" charset="2"/>
              </a:rPr>
              <a:t>and more demos like </a:t>
            </a:r>
            <a:r>
              <a:rPr lang="en-US" sz="2400" dirty="0" err="1" smtClean="0">
                <a:sym typeface="Wingdings" panose="05000000000000000000" pitchFamily="2" charset="2"/>
              </a:rPr>
              <a:t>iRODS</a:t>
            </a:r>
            <a:r>
              <a:rPr lang="en-US" sz="2400" dirty="0" smtClean="0">
                <a:sym typeface="Wingdings" panose="05000000000000000000" pitchFamily="2" charset="2"/>
              </a:rPr>
              <a:t>, CIFS, </a:t>
            </a:r>
            <a:r>
              <a:rPr lang="en-US" sz="2400" dirty="0" err="1" smtClean="0">
                <a:sym typeface="Wingdings" panose="05000000000000000000" pitchFamily="2" charset="2"/>
              </a:rPr>
              <a:t>OpenLDAP</a:t>
            </a:r>
            <a:r>
              <a:rPr lang="en-US" sz="2400" dirty="0" smtClean="0">
                <a:sym typeface="Wingdings" panose="05000000000000000000" pitchFamily="2" charset="2"/>
              </a:rPr>
              <a:t>, </a:t>
            </a:r>
            <a:r>
              <a:rPr lang="en-US" sz="2400" dirty="0" err="1" smtClean="0">
                <a:sym typeface="Wingdings" panose="05000000000000000000" pitchFamily="2" charset="2"/>
              </a:rPr>
              <a:t>OpenLDAP</a:t>
            </a:r>
            <a:r>
              <a:rPr lang="en-US" sz="2400" dirty="0" smtClean="0">
                <a:sym typeface="Wingdings" panose="05000000000000000000" pitchFamily="2" charset="2"/>
              </a:rPr>
              <a:t>-to-</a:t>
            </a:r>
            <a:r>
              <a:rPr lang="en-US" sz="2400" dirty="0" err="1" smtClean="0">
                <a:sym typeface="Wingdings" panose="05000000000000000000" pitchFamily="2" charset="2"/>
              </a:rPr>
              <a:t>ActiveDirectory</a:t>
            </a:r>
            <a:r>
              <a:rPr lang="en-US" sz="2400" dirty="0" smtClean="0">
                <a:sym typeface="Wingdings" panose="05000000000000000000" pitchFamily="2" charset="2"/>
              </a:rPr>
              <a:t>/SSPI, IIS+SSPI, </a:t>
            </a:r>
            <a:r>
              <a:rPr lang="en-US" sz="2400" dirty="0" err="1" smtClean="0">
                <a:sym typeface="Wingdings" panose="05000000000000000000" pitchFamily="2" charset="2"/>
              </a:rPr>
              <a:t>Jabberd</a:t>
            </a:r>
            <a:r>
              <a:rPr lang="en-US" sz="2400" dirty="0" smtClean="0">
                <a:sym typeface="Wingdings" panose="05000000000000000000" pitchFamily="2" charset="2"/>
              </a:rPr>
              <a:t>, console login</a:t>
            </a:r>
          </a:p>
          <a:p>
            <a:endParaRPr lang="en-US" sz="2400" dirty="0"/>
          </a:p>
        </p:txBody>
      </p:sp>
      <p:sp>
        <p:nvSpPr>
          <p:cNvPr id="3" name="Title 2"/>
          <p:cNvSpPr>
            <a:spLocks noGrp="1"/>
          </p:cNvSpPr>
          <p:nvPr>
            <p:ph type="title"/>
          </p:nvPr>
        </p:nvSpPr>
        <p:spPr/>
        <p:txBody>
          <a:bodyPr/>
          <a:lstStyle/>
          <a:p>
            <a:r>
              <a:rPr lang="en-US" dirty="0" smtClean="0"/>
              <a:t>Moonshot applicability</a:t>
            </a:r>
            <a:endParaRPr lang="en-US" dirty="0"/>
          </a:p>
        </p:txBody>
      </p:sp>
    </p:spTree>
    <p:extLst>
      <p:ext uri="{BB962C8B-B14F-4D97-AF65-F5344CB8AC3E}">
        <p14:creationId xmlns:p14="http://schemas.microsoft.com/office/powerpoint/2010/main" val="28382149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Security Token Service ‘STS’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96752"/>
            <a:ext cx="5864895" cy="374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3648" y="4653136"/>
            <a:ext cx="6454844"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mj-lt"/>
              </a:rPr>
              <a:t>WS-Trust compliant translation from any-to-any</a:t>
            </a:r>
          </a:p>
          <a:p>
            <a:pPr marL="285750" indent="-285750">
              <a:buFont typeface="Arial" panose="020B0604020202020204" pitchFamily="34" charset="0"/>
              <a:buChar char="•"/>
            </a:pPr>
            <a:r>
              <a:rPr lang="en-US" sz="2400" dirty="0" smtClean="0">
                <a:latin typeface="+mj-lt"/>
              </a:rPr>
              <a:t>Including hooks to attach attribute authorities</a:t>
            </a:r>
          </a:p>
          <a:p>
            <a:pPr marL="285750" indent="-285750">
              <a:buFont typeface="Arial" panose="020B0604020202020204" pitchFamily="34" charset="0"/>
              <a:buChar char="•"/>
            </a:pPr>
            <a:r>
              <a:rPr lang="en-US" sz="2400" dirty="0" smtClean="0">
                <a:latin typeface="+mj-lt"/>
              </a:rPr>
              <a:t>With access control to the service, so it can </a:t>
            </a:r>
            <a:br>
              <a:rPr lang="en-US" sz="2400" dirty="0" smtClean="0">
                <a:latin typeface="+mj-lt"/>
              </a:rPr>
            </a:br>
            <a:r>
              <a:rPr lang="en-US" sz="2400" dirty="0" smtClean="0">
                <a:latin typeface="+mj-lt"/>
              </a:rPr>
              <a:t>implement distributed controls</a:t>
            </a:r>
            <a:endParaRPr lang="en-US" sz="2400" dirty="0">
              <a:latin typeface="+mj-lt"/>
            </a:endParaRPr>
          </a:p>
        </p:txBody>
      </p:sp>
      <p:sp>
        <p:nvSpPr>
          <p:cNvPr id="5" name="Rectangle 4"/>
          <p:cNvSpPr/>
          <p:nvPr/>
        </p:nvSpPr>
        <p:spPr>
          <a:xfrm>
            <a:off x="1475656" y="6165304"/>
            <a:ext cx="7056784" cy="584775"/>
          </a:xfrm>
          <a:prstGeom prst="rect">
            <a:avLst/>
          </a:prstGeom>
          <a:solidFill>
            <a:schemeClr val="bg1">
              <a:lumMod val="95000"/>
            </a:schemeClr>
          </a:solidFill>
          <a:ln>
            <a:solidFill>
              <a:srgbClr val="002060"/>
            </a:solidFill>
          </a:ln>
        </p:spPr>
        <p:txBody>
          <a:bodyPr wrap="square">
            <a:spAutoFit/>
          </a:bodyPr>
          <a:lstStyle/>
          <a:p>
            <a:r>
              <a:rPr lang="en-US" sz="1600" dirty="0"/>
              <a:t>support &amp; info </a:t>
            </a:r>
            <a:r>
              <a:rPr lang="en-US" sz="1600" b="1" dirty="0" smtClean="0"/>
              <a:t>henri.mikkonen@nimbleidm.com</a:t>
            </a:r>
            <a:r>
              <a:rPr lang="en-US" sz="1600" dirty="0"/>
              <a:t/>
            </a:r>
            <a:br>
              <a:rPr lang="en-US" sz="1600" dirty="0"/>
            </a:br>
            <a:r>
              <a:rPr lang="en-US" sz="1600" dirty="0"/>
              <a:t>see </a:t>
            </a:r>
            <a:r>
              <a:rPr lang="en-US" sz="1600" dirty="0" smtClean="0"/>
              <a:t>also </a:t>
            </a:r>
            <a:r>
              <a:rPr lang="en-US" sz="1600" b="1" dirty="0" smtClean="0"/>
              <a:t>https</a:t>
            </a:r>
            <a:r>
              <a:rPr lang="en-US" sz="1600" b="1" dirty="0"/>
              <a:t>://twiki.cern.ch/twiki/bin/view/EMI/EMISTSDocumentation</a:t>
            </a:r>
          </a:p>
        </p:txBody>
      </p:sp>
      <p:sp>
        <p:nvSpPr>
          <p:cNvPr id="6" name="TextBox 5"/>
          <p:cNvSpPr txBox="1"/>
          <p:nvPr/>
        </p:nvSpPr>
        <p:spPr>
          <a:xfrm>
            <a:off x="6211751" y="188640"/>
            <a:ext cx="2968761"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000" b="1" dirty="0" smtClean="0">
                <a:solidFill>
                  <a:srgbClr val="C00000"/>
                </a:solidFill>
                <a:latin typeface="+mj-lt"/>
              </a:rPr>
              <a:t>Example – one of many</a:t>
            </a:r>
            <a:endParaRPr lang="en-US" sz="2000" b="1" dirty="0">
              <a:solidFill>
                <a:srgbClr val="C00000"/>
              </a:solidFill>
              <a:latin typeface="+mj-lt"/>
            </a:endParaRPr>
          </a:p>
        </p:txBody>
      </p:sp>
    </p:spTree>
    <p:extLst>
      <p:ext uri="{BB962C8B-B14F-4D97-AF65-F5344CB8AC3E}">
        <p14:creationId xmlns:p14="http://schemas.microsoft.com/office/powerpoint/2010/main" val="206203913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473696"/>
            <a:ext cx="7890842" cy="4835624"/>
          </a:xfrm>
        </p:spPr>
        <p:txBody>
          <a:bodyPr/>
          <a:lstStyle/>
          <a:p>
            <a:r>
              <a:rPr lang="en-US" sz="2400" dirty="0"/>
              <a:t>X509 delegation is needed to let </a:t>
            </a:r>
            <a:r>
              <a:rPr lang="en-US" sz="2400" dirty="0" err="1"/>
              <a:t>WebFTS</a:t>
            </a:r>
            <a:r>
              <a:rPr lang="en-US" sz="2400" dirty="0"/>
              <a:t> access the grid </a:t>
            </a:r>
            <a:r>
              <a:rPr lang="en-US" sz="2400" dirty="0" smtClean="0"/>
              <a:t>storage on the users’ </a:t>
            </a:r>
            <a:r>
              <a:rPr lang="en-US" sz="2400" dirty="0"/>
              <a:t>behalf</a:t>
            </a:r>
          </a:p>
          <a:p>
            <a:r>
              <a:rPr lang="en-US" sz="2400" dirty="0"/>
              <a:t>Users </a:t>
            </a:r>
            <a:r>
              <a:rPr lang="en-US" sz="2400" dirty="0" smtClean="0"/>
              <a:t>can use their private </a:t>
            </a:r>
            <a:r>
              <a:rPr lang="en-US" sz="2400" dirty="0"/>
              <a:t>key </a:t>
            </a:r>
            <a:r>
              <a:rPr lang="en-US" sz="2400" dirty="0" smtClean="0"/>
              <a:t>within the browser, but</a:t>
            </a:r>
            <a:r>
              <a:rPr lang="en-US" sz="2400" dirty="0"/>
              <a:t/>
            </a:r>
            <a:br>
              <a:rPr lang="en-US" sz="2400" dirty="0"/>
            </a:br>
            <a:r>
              <a:rPr lang="en-US" sz="2400" dirty="0" smtClean="0"/>
              <a:t>it is </a:t>
            </a:r>
            <a:r>
              <a:rPr lang="en-US" sz="2400" b="1" dirty="0" smtClean="0"/>
              <a:t>not </a:t>
            </a:r>
            <a:r>
              <a:rPr lang="en-US" sz="2400" dirty="0"/>
              <a:t>available via </a:t>
            </a:r>
            <a:r>
              <a:rPr lang="en-US" sz="2400" dirty="0" smtClean="0"/>
              <a:t>a browser </a:t>
            </a:r>
            <a:r>
              <a:rPr lang="en-US" sz="2400" dirty="0"/>
              <a:t>API</a:t>
            </a:r>
          </a:p>
          <a:p>
            <a:endParaRPr lang="en-US" sz="2400" dirty="0" smtClean="0"/>
          </a:p>
          <a:p>
            <a:r>
              <a:rPr lang="en-US" sz="2400" dirty="0" smtClean="0"/>
              <a:t>wLCG FIM4R: trying </a:t>
            </a:r>
            <a:r>
              <a:rPr lang="en-US" sz="2400" dirty="0"/>
              <a:t>to replace user certificate delegation with transparent access via Identity Federation </a:t>
            </a:r>
            <a:r>
              <a:rPr lang="en-US" sz="2400" dirty="0" smtClean="0"/>
              <a:t/>
            </a:r>
            <a:br>
              <a:rPr lang="en-US" sz="2400" dirty="0" smtClean="0"/>
            </a:br>
            <a:r>
              <a:rPr lang="en-US" sz="2400" dirty="0" smtClean="0"/>
              <a:t>(a pilot </a:t>
            </a:r>
            <a:r>
              <a:rPr lang="en-US" sz="2400" dirty="0"/>
              <a:t>project for WLCG)</a:t>
            </a:r>
          </a:p>
          <a:p>
            <a:r>
              <a:rPr lang="en-US" sz="2400" dirty="0" smtClean="0"/>
              <a:t>Same </a:t>
            </a:r>
            <a:r>
              <a:rPr lang="en-US" sz="2400" dirty="0"/>
              <a:t>technology may be used for other types of services, e.g. job submission.</a:t>
            </a:r>
          </a:p>
          <a:p>
            <a:endParaRPr lang="en-US" sz="2400" dirty="0"/>
          </a:p>
        </p:txBody>
      </p:sp>
      <p:sp>
        <p:nvSpPr>
          <p:cNvPr id="3" name="Title 2"/>
          <p:cNvSpPr>
            <a:spLocks noGrp="1"/>
          </p:cNvSpPr>
          <p:nvPr>
            <p:ph type="title"/>
          </p:nvPr>
        </p:nvSpPr>
        <p:spPr/>
        <p:txBody>
          <a:bodyPr>
            <a:normAutofit/>
          </a:bodyPr>
          <a:lstStyle/>
          <a:p>
            <a:r>
              <a:rPr lang="en-US" sz="4000" dirty="0" smtClean="0"/>
              <a:t>WebFTS3: wLCG FIM4R pilot and STS</a:t>
            </a:r>
            <a:endParaRPr lang="en-US" sz="4000" dirty="0"/>
          </a:p>
        </p:txBody>
      </p:sp>
      <p:sp>
        <p:nvSpPr>
          <p:cNvPr id="4" name="TextBox 3"/>
          <p:cNvSpPr txBox="1"/>
          <p:nvPr/>
        </p:nvSpPr>
        <p:spPr>
          <a:xfrm>
            <a:off x="3878740" y="6525344"/>
            <a:ext cx="5301772" cy="369332"/>
          </a:xfrm>
          <a:prstGeom prst="rect">
            <a:avLst/>
          </a:prstGeom>
          <a:noFill/>
        </p:spPr>
        <p:txBody>
          <a:bodyPr wrap="none" rtlCol="0">
            <a:spAutoFit/>
          </a:bodyPr>
          <a:lstStyle/>
          <a:p>
            <a:r>
              <a:rPr lang="en-US" i="1" dirty="0" smtClean="0">
                <a:solidFill>
                  <a:schemeClr val="bg1">
                    <a:lumMod val="85000"/>
                  </a:schemeClr>
                </a:solidFill>
                <a:latin typeface="+mj-lt"/>
              </a:rPr>
              <a:t>Slides content taken from </a:t>
            </a:r>
            <a:r>
              <a:rPr lang="en-US" i="1" dirty="0" err="1" smtClean="0">
                <a:solidFill>
                  <a:schemeClr val="bg1">
                    <a:lumMod val="85000"/>
                  </a:schemeClr>
                </a:solidFill>
                <a:latin typeface="+mj-lt"/>
              </a:rPr>
              <a:t>Romain</a:t>
            </a:r>
            <a:r>
              <a:rPr lang="en-US" i="1" dirty="0" smtClean="0">
                <a:solidFill>
                  <a:schemeClr val="bg1">
                    <a:lumMod val="85000"/>
                  </a:schemeClr>
                </a:solidFill>
                <a:latin typeface="+mj-lt"/>
              </a:rPr>
              <a:t> </a:t>
            </a:r>
            <a:r>
              <a:rPr lang="en-US" i="1" dirty="0" err="1" smtClean="0">
                <a:solidFill>
                  <a:schemeClr val="bg1">
                    <a:lumMod val="85000"/>
                  </a:schemeClr>
                </a:solidFill>
                <a:latin typeface="+mj-lt"/>
              </a:rPr>
              <a:t>Wartel</a:t>
            </a:r>
            <a:r>
              <a:rPr lang="en-US" i="1" dirty="0" smtClean="0">
                <a:solidFill>
                  <a:schemeClr val="bg1">
                    <a:lumMod val="85000"/>
                  </a:schemeClr>
                </a:solidFill>
                <a:latin typeface="+mj-lt"/>
              </a:rPr>
              <a:t>, CERN and wLCG</a:t>
            </a:r>
            <a:endParaRPr lang="en-US" i="1" dirty="0">
              <a:solidFill>
                <a:schemeClr val="bg1">
                  <a:lumMod val="85000"/>
                </a:schemeClr>
              </a:solidFill>
              <a:latin typeface="+mj-lt"/>
            </a:endParaRPr>
          </a:p>
        </p:txBody>
      </p:sp>
    </p:spTree>
    <p:extLst>
      <p:ext uri="{BB962C8B-B14F-4D97-AF65-F5344CB8AC3E}">
        <p14:creationId xmlns:p14="http://schemas.microsoft.com/office/powerpoint/2010/main" val="26712934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12777"/>
            <a:ext cx="552726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79512" y="274638"/>
            <a:ext cx="8754938" cy="1143000"/>
          </a:xfrm>
        </p:spPr>
        <p:txBody>
          <a:bodyPr>
            <a:normAutofit/>
          </a:bodyPr>
          <a:lstStyle/>
          <a:p>
            <a:pPr algn="r"/>
            <a:r>
              <a:rPr lang="en-US" dirty="0" smtClean="0"/>
              <a:t>And now we have this!</a:t>
            </a:r>
            <a:endParaRPr lang="en-US" dirty="0"/>
          </a:p>
        </p:txBody>
      </p:sp>
      <p:grpSp>
        <p:nvGrpSpPr>
          <p:cNvPr id="4" name="Group 3"/>
          <p:cNvGrpSpPr/>
          <p:nvPr/>
        </p:nvGrpSpPr>
        <p:grpSpPr>
          <a:xfrm>
            <a:off x="2555776" y="4290366"/>
            <a:ext cx="2034903" cy="1514898"/>
            <a:chOff x="251520" y="1247923"/>
            <a:chExt cx="8229600" cy="5631925"/>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247923"/>
              <a:ext cx="6459364" cy="563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616210"/>
              <a:ext cx="82296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2541117" y="2079597"/>
            <a:ext cx="2592288" cy="1217884"/>
            <a:chOff x="4148493" y="1828358"/>
            <a:chExt cx="4633160" cy="2176706"/>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828358"/>
              <a:ext cx="30575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8493" y="2371283"/>
              <a:ext cx="4578129" cy="163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50" name="Picture 6" descr="https://educonf-directory.geant.net/pic/EduGAIN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8051" y="1552013"/>
            <a:ext cx="1476164" cy="315952"/>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53" y="4149080"/>
            <a:ext cx="2552531" cy="19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5253" y="3779748"/>
            <a:ext cx="2193229" cy="369332"/>
          </a:xfrm>
          <a:prstGeom prst="rect">
            <a:avLst/>
          </a:prstGeom>
          <a:noFill/>
        </p:spPr>
        <p:txBody>
          <a:bodyPr wrap="none" rtlCol="0">
            <a:spAutoFit/>
          </a:bodyPr>
          <a:lstStyle/>
          <a:p>
            <a:r>
              <a:rPr lang="en-US" b="1" dirty="0" smtClean="0">
                <a:latin typeface="+mj-lt"/>
              </a:rPr>
              <a:t>wLCG FIM4R pilot</a:t>
            </a:r>
            <a:endParaRPr lang="en-US" b="1" dirty="0">
              <a:latin typeface="+mj-lt"/>
            </a:endParaRPr>
          </a:p>
        </p:txBody>
      </p:sp>
      <p:pic>
        <p:nvPicPr>
          <p:cNvPr id="1026" name="Picture 2" descr="H:\Home\davidg\EUGridPMA\Presentations\images\igtf-worldstatus-newlogo-2014.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1840" y="3813414"/>
            <a:ext cx="5819109" cy="23518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Home\davidg\Template\Logos\cilogon-service-head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405" y="2780178"/>
            <a:ext cx="3992708" cy="55793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2199" y="1218370"/>
            <a:ext cx="2753913" cy="158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388162"/>
            <a:ext cx="2147414" cy="303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1180" y="5193364"/>
            <a:ext cx="2279551" cy="140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0785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6178271"/>
            <a:ext cx="7440820" cy="646331"/>
          </a:xfrm>
          <a:prstGeom prst="rect">
            <a:avLst/>
          </a:prstGeom>
          <a:solidFill>
            <a:srgbClr val="FFFFFF">
              <a:alpha val="50196"/>
            </a:srgbClr>
          </a:solidFill>
        </p:spPr>
        <p:txBody>
          <a:bodyPr wrap="none" rtlCol="0">
            <a:spAutoFit/>
          </a:bodyPr>
          <a:lstStyle/>
          <a:p>
            <a:r>
              <a:rPr lang="en-US" dirty="0" smtClean="0">
                <a:latin typeface="+mj-lt"/>
              </a:rPr>
              <a:t>STS Security </a:t>
            </a:r>
            <a:r>
              <a:rPr lang="en-US" dirty="0">
                <a:latin typeface="+mj-lt"/>
              </a:rPr>
              <a:t>Token Service </a:t>
            </a:r>
            <a:r>
              <a:rPr lang="en-US" dirty="0" smtClean="0">
                <a:latin typeface="+mj-lt"/>
              </a:rPr>
              <a:t>supported by Henri </a:t>
            </a:r>
            <a:r>
              <a:rPr lang="en-US" dirty="0" err="1" smtClean="0">
                <a:latin typeface="+mj-lt"/>
              </a:rPr>
              <a:t>Mikkonen</a:t>
            </a:r>
            <a:r>
              <a:rPr lang="en-US" dirty="0" smtClean="0">
                <a:latin typeface="+mj-lt"/>
              </a:rPr>
              <a:t> of NimbleIDM.com</a:t>
            </a:r>
            <a:r>
              <a:rPr lang="en-US" b="1" dirty="0" smtClean="0">
                <a:latin typeface="+mj-lt"/>
              </a:rPr>
              <a:t/>
            </a:r>
            <a:br>
              <a:rPr lang="en-US" b="1" dirty="0" smtClean="0">
                <a:latin typeface="+mj-lt"/>
              </a:rPr>
            </a:br>
            <a:r>
              <a:rPr lang="en-US" dirty="0" smtClean="0">
                <a:latin typeface="+mj-lt"/>
              </a:rPr>
              <a:t>For wLCG FIM4R pilot romain.wartel@cern.ch</a:t>
            </a:r>
            <a:endParaRPr lang="en-US" b="1" dirty="0">
              <a:latin typeface="+mj-lt"/>
            </a:endParaRPr>
          </a:p>
        </p:txBody>
      </p:sp>
    </p:spTree>
    <p:extLst>
      <p:ext uri="{BB962C8B-B14F-4D97-AF65-F5344CB8AC3E}">
        <p14:creationId xmlns:p14="http://schemas.microsoft.com/office/powerpoint/2010/main" val="171808491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26 at 12.14.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248005"/>
            <a:ext cx="7560840" cy="4845291"/>
          </a:xfrm>
          <a:prstGeom prst="rect">
            <a:avLst/>
          </a:prstGeom>
        </p:spPr>
      </p:pic>
      <p:sp>
        <p:nvSpPr>
          <p:cNvPr id="2" name="TextBox 1"/>
          <p:cNvSpPr txBox="1"/>
          <p:nvPr/>
        </p:nvSpPr>
        <p:spPr>
          <a:xfrm>
            <a:off x="4712671" y="6449888"/>
            <a:ext cx="4368504" cy="338554"/>
          </a:xfrm>
          <a:prstGeom prst="rect">
            <a:avLst/>
          </a:prstGeom>
          <a:noFill/>
        </p:spPr>
        <p:txBody>
          <a:bodyPr wrap="none" rtlCol="0">
            <a:spAutoFit/>
          </a:bodyPr>
          <a:lstStyle/>
          <a:p>
            <a:r>
              <a:rPr lang="en-US" sz="1600" dirty="0" smtClean="0">
                <a:solidFill>
                  <a:schemeClr val="bg1">
                    <a:lumMod val="85000"/>
                  </a:schemeClr>
                </a:solidFill>
              </a:rPr>
              <a:t>Graphic sourced from Paul van </a:t>
            </a:r>
            <a:r>
              <a:rPr lang="en-US" sz="1600" dirty="0" err="1" smtClean="0">
                <a:solidFill>
                  <a:schemeClr val="bg1">
                    <a:lumMod val="85000"/>
                  </a:schemeClr>
                </a:solidFill>
              </a:rPr>
              <a:t>Dijk</a:t>
            </a:r>
            <a:r>
              <a:rPr lang="en-US" sz="1600" dirty="0" smtClean="0">
                <a:solidFill>
                  <a:schemeClr val="bg1">
                    <a:lumMod val="85000"/>
                  </a:schemeClr>
                </a:solidFill>
              </a:rPr>
              <a:t>, </a:t>
            </a:r>
            <a:r>
              <a:rPr lang="en-US" sz="1600" dirty="0" err="1" smtClean="0">
                <a:solidFill>
                  <a:schemeClr val="bg1">
                    <a:lumMod val="85000"/>
                  </a:schemeClr>
                </a:solidFill>
              </a:rPr>
              <a:t>SURFnet</a:t>
            </a:r>
            <a:endParaRPr lang="en-US" sz="1600" dirty="0">
              <a:solidFill>
                <a:schemeClr val="bg1">
                  <a:lumMod val="85000"/>
                </a:schemeClr>
              </a:solidFill>
            </a:endParaRPr>
          </a:p>
        </p:txBody>
      </p:sp>
      <p:sp>
        <p:nvSpPr>
          <p:cNvPr id="5" name="Rectangle 4"/>
          <p:cNvSpPr/>
          <p:nvPr/>
        </p:nvSpPr>
        <p:spPr>
          <a:xfrm>
            <a:off x="7049850" y="1844824"/>
            <a:ext cx="2031325" cy="369332"/>
          </a:xfrm>
          <a:prstGeom prst="rect">
            <a:avLst/>
          </a:prstGeom>
          <a:solidFill>
            <a:schemeClr val="bg1"/>
          </a:solidFill>
          <a:effectLst>
            <a:glow rad="101600">
              <a:schemeClr val="accent6">
                <a:satMod val="175000"/>
                <a:alpha val="40000"/>
              </a:schemeClr>
            </a:glow>
          </a:effectLst>
        </p:spPr>
        <p:txBody>
          <a:bodyPr wrap="none">
            <a:spAutoFit/>
          </a:bodyPr>
          <a:lstStyle/>
          <a:p>
            <a:r>
              <a:rPr lang="nl-NL" dirty="0"/>
              <a:t>Elixir Setup (draft)</a:t>
            </a:r>
            <a:endParaRPr lang="en-US" dirty="0"/>
          </a:p>
        </p:txBody>
      </p:sp>
      <p:sp>
        <p:nvSpPr>
          <p:cNvPr id="6" name="Title 5"/>
          <p:cNvSpPr>
            <a:spLocks noGrp="1"/>
          </p:cNvSpPr>
          <p:nvPr>
            <p:ph type="title"/>
          </p:nvPr>
        </p:nvSpPr>
        <p:spPr/>
        <p:txBody>
          <a:bodyPr>
            <a:normAutofit/>
          </a:bodyPr>
          <a:lstStyle/>
          <a:p>
            <a:r>
              <a:rPr lang="en-GB" sz="3600" dirty="0" smtClean="0"/>
              <a:t>Remember: … not too different!</a:t>
            </a:r>
            <a:endParaRPr lang="en-US" sz="3600" dirty="0"/>
          </a:p>
        </p:txBody>
      </p:sp>
    </p:spTree>
    <p:extLst>
      <p:ext uri="{BB962C8B-B14F-4D97-AF65-F5344CB8AC3E}">
        <p14:creationId xmlns:p14="http://schemas.microsoft.com/office/powerpoint/2010/main" val="351823086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thinking beyond just </a:t>
            </a:r>
            <a:r>
              <a:rPr lang="en-US" dirty="0" err="1" smtClean="0"/>
              <a:t>WebFTS</a:t>
            </a:r>
            <a:r>
              <a:rPr lang="en-US" dirty="0" smtClean="0"/>
              <a:t> …</a:t>
            </a:r>
            <a:br>
              <a:rPr lang="en-US" dirty="0" smtClean="0"/>
            </a:br>
            <a:endParaRPr lang="en-US" dirty="0"/>
          </a:p>
        </p:txBody>
      </p:sp>
      <p:pic>
        <p:nvPicPr>
          <p:cNvPr id="5" name="dropped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332" y="1001613"/>
            <a:ext cx="16954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Picture 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 y="715863"/>
            <a:ext cx="3152775" cy="2947987"/>
          </a:xfrm>
          <a:prstGeom prst="rect">
            <a:avLst/>
          </a:prstGeom>
          <a:noFill/>
          <a:ln>
            <a:noFill/>
          </a:ln>
          <a:extLst>
            <a:ext uri="{909E8E84-426E-40DD-AFC4-6F175D3DCCD1}">
              <a14:hiddenFill xmlns:a14="http://schemas.microsoft.com/office/drawing/2010/main">
                <a:solidFill>
                  <a:srgbClr val="FFFFFF">
                    <a:alpha val="36078"/>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ropped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4" y="4725888"/>
            <a:ext cx="1946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2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294" y="715863"/>
            <a:ext cx="5037138" cy="2955925"/>
          </a:xfrm>
          <a:prstGeom prst="rect">
            <a:avLst/>
          </a:prstGeom>
          <a:noFill/>
          <a:ln>
            <a:noFill/>
          </a:ln>
          <a:extLst>
            <a:ext uri="{909E8E84-426E-40DD-AFC4-6F175D3DCCD1}">
              <a14:hiddenFill xmlns:a14="http://schemas.microsoft.com/office/drawing/2010/main">
                <a:solidFill>
                  <a:srgbClr val="FFFFFF">
                    <a:alpha val="9411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creen Shot 2014-03-25 at 1.22.57 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0019" y="1271488"/>
            <a:ext cx="105251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Screen Shot 2014-03-25 at 2.19.43 P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07" y="1565175"/>
            <a:ext cx="17684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Shape 233"/>
          <p:cNvSpPr>
            <a:spLocks noChangeArrowheads="1"/>
          </p:cNvSpPr>
          <p:nvPr/>
        </p:nvSpPr>
        <p:spPr bwMode="auto">
          <a:xfrm>
            <a:off x="4950469" y="3957538"/>
            <a:ext cx="1500188" cy="1581150"/>
          </a:xfrm>
          <a:prstGeom prst="roundRect">
            <a:avLst>
              <a:gd name="adj" fmla="val 8931"/>
            </a:avLst>
          </a:prstGeom>
          <a:solidFill>
            <a:srgbClr val="009193"/>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lang="en-US" sz="1700" dirty="0" err="1" smtClean="0">
                <a:uFillTx/>
                <a:latin typeface="Arial" charset="0"/>
                <a:ea typeface="ＭＳ Ｐゴシック" charset="0"/>
                <a:cs typeface="ＭＳ Ｐゴシック" charset="0"/>
              </a:rPr>
              <a:t>WebFTS</a:t>
            </a:r>
            <a:endParaRPr sz="1700" dirty="0">
              <a:uFillTx/>
              <a:latin typeface="Arial" charset="0"/>
              <a:ea typeface="ＭＳ Ｐゴシック" charset="0"/>
              <a:cs typeface="ＭＳ Ｐゴシック" charset="0"/>
            </a:endParaRPr>
          </a:p>
        </p:txBody>
      </p:sp>
      <p:sp>
        <p:nvSpPr>
          <p:cNvPr id="12" name="Shape 234"/>
          <p:cNvSpPr>
            <a:spLocks noChangeShapeType="1"/>
          </p:cNvSpPr>
          <p:nvPr/>
        </p:nvSpPr>
        <p:spPr bwMode="auto">
          <a:xfrm flipH="1" flipV="1">
            <a:off x="1945332" y="5114825"/>
            <a:ext cx="3008312" cy="3175"/>
          </a:xfrm>
          <a:prstGeom prst="line">
            <a:avLst/>
          </a:prstGeom>
          <a:noFill/>
          <a:ln w="38100">
            <a:solidFill>
              <a:srgbClr val="000000"/>
            </a:solidFill>
            <a:miter lim="400000"/>
            <a:headEnd type="stealth"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 name="Shape 235"/>
          <p:cNvSpPr>
            <a:spLocks noChangeArrowheads="1"/>
          </p:cNvSpPr>
          <p:nvPr/>
        </p:nvSpPr>
        <p:spPr bwMode="auto">
          <a:xfrm>
            <a:off x="3851919" y="2555775"/>
            <a:ext cx="1169988" cy="598488"/>
          </a:xfrm>
          <a:prstGeom prst="roundRect">
            <a:avLst>
              <a:gd name="adj" fmla="val 22389"/>
            </a:avLst>
          </a:prstGeom>
          <a:solidFill>
            <a:srgbClr val="FFD479"/>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CERN SSO</a:t>
            </a:r>
          </a:p>
        </p:txBody>
      </p:sp>
      <p:sp>
        <p:nvSpPr>
          <p:cNvPr id="14" name="Shape 236"/>
          <p:cNvSpPr>
            <a:spLocks noChangeShapeType="1"/>
          </p:cNvSpPr>
          <p:nvPr/>
        </p:nvSpPr>
        <p:spPr bwMode="auto">
          <a:xfrm flipH="1">
            <a:off x="4478982" y="3209825"/>
            <a:ext cx="3175" cy="1203325"/>
          </a:xfrm>
          <a:prstGeom prst="line">
            <a:avLst/>
          </a:prstGeom>
          <a:noFill/>
          <a:ln w="38100">
            <a:solidFill>
              <a:srgbClr val="000000"/>
            </a:solidFill>
            <a:miter lim="400000"/>
            <a:headEnd type="stealth"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5" name="Shape 237"/>
          <p:cNvSpPr>
            <a:spLocks noChangeArrowheads="1"/>
          </p:cNvSpPr>
          <p:nvPr/>
        </p:nvSpPr>
        <p:spPr bwMode="auto">
          <a:xfrm>
            <a:off x="1388119" y="2511325"/>
            <a:ext cx="1044575" cy="633413"/>
          </a:xfrm>
          <a:prstGeom prst="roundRect">
            <a:avLst>
              <a:gd name="adj" fmla="val 21125"/>
            </a:avLst>
          </a:prstGeom>
          <a:solidFill>
            <a:srgbClr val="7A81FF"/>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IdP</a:t>
            </a:r>
          </a:p>
        </p:txBody>
      </p:sp>
      <p:sp>
        <p:nvSpPr>
          <p:cNvPr id="16" name="Shape 239"/>
          <p:cNvSpPr>
            <a:spLocks noChangeShapeType="1"/>
          </p:cNvSpPr>
          <p:nvPr/>
        </p:nvSpPr>
        <p:spPr bwMode="auto">
          <a:xfrm>
            <a:off x="1926282" y="3189188"/>
            <a:ext cx="4762" cy="1766887"/>
          </a:xfrm>
          <a:prstGeom prst="line">
            <a:avLst/>
          </a:prstGeom>
          <a:noFill/>
          <a:ln w="38100">
            <a:solidFill>
              <a:srgbClr val="000000"/>
            </a:solidFill>
            <a:miter lim="400000"/>
            <a:headEnd type="stealth" w="med" len="med"/>
            <a:tailEnd type="stealth"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7" name="Shape 240"/>
          <p:cNvSpPr>
            <a:spLocks noChangeArrowheads="1"/>
          </p:cNvSpPr>
          <p:nvPr/>
        </p:nvSpPr>
        <p:spPr bwMode="auto">
          <a:xfrm rot="16183614">
            <a:off x="1335731" y="3733701"/>
            <a:ext cx="11525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p>
            <a:pPr defTabSz="910796">
              <a:buClr>
                <a:srgbClr val="000000"/>
              </a:buClr>
              <a:buFont typeface="Helvetica"/>
              <a:buNone/>
              <a:defRPr sz="1800"/>
            </a:pPr>
            <a:r>
              <a:rPr sz="1700">
                <a:uFill>
                  <a:solidFill/>
                </a:uFill>
                <a:latin typeface="Arial" charset="0"/>
                <a:ea typeface="ＭＳ Ｐゴシック" charset="0"/>
                <a:cs typeface="ＭＳ Ｐゴシック" charset="0"/>
              </a:rPr>
              <a:t>Credentials</a:t>
            </a:r>
          </a:p>
          <a:p>
            <a:pPr defTabSz="910796">
              <a:buClr>
                <a:srgbClr val="000000"/>
              </a:buClr>
              <a:buFont typeface="Helvetica"/>
              <a:buNone/>
              <a:defRPr sz="1800"/>
            </a:pPr>
            <a:r>
              <a:rPr sz="1700">
                <a:uFill>
                  <a:solidFill/>
                </a:uFill>
                <a:latin typeface="Arial" charset="0"/>
                <a:ea typeface="ＭＳ Ｐゴシック" charset="0"/>
                <a:cs typeface="ＭＳ Ｐゴシック" charset="0"/>
              </a:rPr>
              <a:t>Attributes</a:t>
            </a:r>
          </a:p>
        </p:txBody>
      </p:sp>
      <p:sp>
        <p:nvSpPr>
          <p:cNvPr id="18" name="Shape 241"/>
          <p:cNvSpPr>
            <a:spLocks noChangeArrowheads="1"/>
          </p:cNvSpPr>
          <p:nvPr/>
        </p:nvSpPr>
        <p:spPr bwMode="auto">
          <a:xfrm>
            <a:off x="3280419" y="4832250"/>
            <a:ext cx="4635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6788" tIns="26788" rIns="26788" bIns="26788">
            <a:spAutoFit/>
          </a:bodyPr>
          <a:lstStyle/>
          <a:p>
            <a:pPr defTabSz="910796">
              <a:buClr>
                <a:srgbClr val="000000"/>
              </a:buClr>
              <a:buFont typeface="Helvetica"/>
              <a:buNone/>
              <a:defRPr sz="1800"/>
            </a:pPr>
            <a:endParaRPr sz="1700">
              <a:uFill>
                <a:solidFill/>
              </a:uFill>
              <a:latin typeface="Arial" charset="0"/>
              <a:ea typeface="ＭＳ Ｐゴシック" charset="0"/>
              <a:cs typeface="ＭＳ Ｐゴシック" charset="0"/>
            </a:endParaRPr>
          </a:p>
          <a:p>
            <a:pPr defTabSz="910796">
              <a:buClr>
                <a:srgbClr val="000000"/>
              </a:buClr>
              <a:buFont typeface="Helvetica"/>
              <a:buNone/>
              <a:defRPr sz="1800"/>
            </a:pPr>
            <a:r>
              <a:rPr sz="1700">
                <a:uFill>
                  <a:solidFill/>
                </a:uFill>
                <a:latin typeface="Arial" charset="0"/>
                <a:ea typeface="ＭＳ Ｐゴシック" charset="0"/>
                <a:cs typeface="ＭＳ Ｐゴシック" charset="0"/>
              </a:rPr>
              <a:t>Web</a:t>
            </a:r>
          </a:p>
        </p:txBody>
      </p:sp>
      <p:sp>
        <p:nvSpPr>
          <p:cNvPr id="19" name="Shape 242"/>
          <p:cNvSpPr>
            <a:spLocks noChangeShapeType="1"/>
          </p:cNvSpPr>
          <p:nvPr/>
        </p:nvSpPr>
        <p:spPr bwMode="auto">
          <a:xfrm flipV="1">
            <a:off x="4494857" y="4402038"/>
            <a:ext cx="479425" cy="6350"/>
          </a:xfrm>
          <a:prstGeom prst="line">
            <a:avLst/>
          </a:prstGeom>
          <a:noFill/>
          <a:ln w="38100">
            <a:solidFill>
              <a:srgbClr val="000000"/>
            </a:solidFill>
            <a:miter lim="400000"/>
            <a:headEn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0" name="Shape 243"/>
          <p:cNvSpPr>
            <a:spLocks noChangeArrowheads="1"/>
          </p:cNvSpPr>
          <p:nvPr/>
        </p:nvSpPr>
        <p:spPr bwMode="auto">
          <a:xfrm rot="16183614">
            <a:off x="3913038" y="3336031"/>
            <a:ext cx="1152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p>
            <a:pPr defTabSz="910796">
              <a:buClr>
                <a:srgbClr val="000000"/>
              </a:buClr>
              <a:buFont typeface="Helvetica"/>
              <a:buNone/>
              <a:defRPr sz="1800"/>
            </a:pPr>
            <a:r>
              <a:rPr sz="1700">
                <a:uFill>
                  <a:solidFill/>
                </a:uFill>
                <a:latin typeface="Arial" charset="0"/>
                <a:ea typeface="ＭＳ Ｐゴシック" charset="0"/>
                <a:cs typeface="ＭＳ Ｐゴシック" charset="0"/>
              </a:rPr>
              <a:t>Redirect</a:t>
            </a:r>
          </a:p>
          <a:p>
            <a:pPr defTabSz="910796">
              <a:buClr>
                <a:srgbClr val="000000"/>
              </a:buClr>
              <a:buFont typeface="Helvetica"/>
              <a:buNone/>
              <a:defRPr sz="1800"/>
            </a:pPr>
            <a:r>
              <a:rPr sz="1700">
                <a:uFill>
                  <a:solidFill/>
                </a:uFill>
                <a:latin typeface="Arial" charset="0"/>
                <a:ea typeface="ＭＳ Ｐゴシック" charset="0"/>
                <a:cs typeface="ＭＳ Ｐゴシック" charset="0"/>
              </a:rPr>
              <a:t>WAYF</a:t>
            </a:r>
          </a:p>
        </p:txBody>
      </p:sp>
      <p:sp>
        <p:nvSpPr>
          <p:cNvPr id="21" name="Shape 244"/>
          <p:cNvSpPr>
            <a:spLocks noChangeShapeType="1"/>
          </p:cNvSpPr>
          <p:nvPr/>
        </p:nvSpPr>
        <p:spPr bwMode="auto">
          <a:xfrm flipV="1">
            <a:off x="2450157" y="2981225"/>
            <a:ext cx="1389062" cy="1588"/>
          </a:xfrm>
          <a:prstGeom prst="line">
            <a:avLst/>
          </a:prstGeom>
          <a:noFill/>
          <a:ln w="38100">
            <a:solidFill>
              <a:srgbClr val="000000"/>
            </a:solidFill>
            <a:miter lim="400000"/>
            <a:headEnd type="triangle"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2" name="Shape 245"/>
          <p:cNvSpPr>
            <a:spLocks noChangeShapeType="1"/>
          </p:cNvSpPr>
          <p:nvPr/>
        </p:nvSpPr>
        <p:spPr bwMode="auto">
          <a:xfrm flipV="1">
            <a:off x="2450157" y="2716113"/>
            <a:ext cx="1389062" cy="3175"/>
          </a:xfrm>
          <a:prstGeom prst="line">
            <a:avLst/>
          </a:prstGeom>
          <a:noFill/>
          <a:ln w="38100">
            <a:solidFill>
              <a:srgbClr val="000000"/>
            </a:solidFill>
            <a:miter lim="400000"/>
            <a:headEn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3" name="Shape 246"/>
          <p:cNvSpPr>
            <a:spLocks noChangeShapeType="1"/>
          </p:cNvSpPr>
          <p:nvPr/>
        </p:nvSpPr>
        <p:spPr bwMode="auto">
          <a:xfrm>
            <a:off x="5020319" y="2866925"/>
            <a:ext cx="369888" cy="4763"/>
          </a:xfrm>
          <a:prstGeom prst="line">
            <a:avLst/>
          </a:prstGeom>
          <a:noFill/>
          <a:ln w="38100">
            <a:solidFill>
              <a:srgbClr val="000000"/>
            </a:solidFill>
            <a:miter lim="400000"/>
            <a:headEn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4" name="Shape 247"/>
          <p:cNvSpPr>
            <a:spLocks noChangeShapeType="1"/>
          </p:cNvSpPr>
          <p:nvPr/>
        </p:nvSpPr>
        <p:spPr bwMode="auto">
          <a:xfrm>
            <a:off x="5369569" y="2860575"/>
            <a:ext cx="0" cy="1074738"/>
          </a:xfrm>
          <a:prstGeom prst="line">
            <a:avLst/>
          </a:prstGeom>
          <a:noFill/>
          <a:ln w="38100">
            <a:solidFill>
              <a:srgbClr val="000000"/>
            </a:solidFill>
            <a:miter lim="400000"/>
            <a:headEn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25" name="Shape 248"/>
          <p:cNvSpPr>
            <a:spLocks noChangeArrowheads="1"/>
          </p:cNvSpPr>
          <p:nvPr/>
        </p:nvSpPr>
        <p:spPr bwMode="auto">
          <a:xfrm rot="16183614">
            <a:off x="4860775" y="3258244"/>
            <a:ext cx="7858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lvl1pPr defTabSz="1295400" eaLnBrk="0" hangingPunct="0">
              <a:defRPr sz="2400">
                <a:solidFill>
                  <a:schemeClr val="tx1"/>
                </a:solidFill>
                <a:latin typeface="Arial" pitchFamily="34" charset="0"/>
                <a:ea typeface="MS PGothic" pitchFamily="34" charset="-128"/>
              </a:defRPr>
            </a:lvl1pPr>
            <a:lvl2pPr marL="742950" indent="-285750" defTabSz="1295400" eaLnBrk="0" hangingPunct="0">
              <a:defRPr sz="2400">
                <a:solidFill>
                  <a:schemeClr val="tx1"/>
                </a:solidFill>
                <a:latin typeface="Arial" pitchFamily="34" charset="0"/>
                <a:ea typeface="MS PGothic" pitchFamily="34" charset="-128"/>
              </a:defRPr>
            </a:lvl2pPr>
            <a:lvl3pPr marL="1143000" indent="-228600" defTabSz="1295400" eaLnBrk="0" hangingPunct="0">
              <a:defRPr sz="2400">
                <a:solidFill>
                  <a:schemeClr val="tx1"/>
                </a:solidFill>
                <a:latin typeface="Arial" pitchFamily="34" charset="0"/>
                <a:ea typeface="MS PGothic" pitchFamily="34" charset="-128"/>
              </a:defRPr>
            </a:lvl3pPr>
            <a:lvl4pPr marL="1600200" indent="-228600" defTabSz="1295400" eaLnBrk="0" hangingPunct="0">
              <a:defRPr sz="2400">
                <a:solidFill>
                  <a:schemeClr val="tx1"/>
                </a:solidFill>
                <a:latin typeface="Arial" pitchFamily="34" charset="0"/>
                <a:ea typeface="MS PGothic" pitchFamily="34" charset="-128"/>
              </a:defRPr>
            </a:lvl4pPr>
            <a:lvl5pPr marL="2057400" indent="-228600" defTabSz="1295400" eaLnBrk="0" hangingPunct="0">
              <a:defRPr sz="2400">
                <a:solidFill>
                  <a:schemeClr val="tx1"/>
                </a:solidFill>
                <a:latin typeface="Arial" pitchFamily="34" charset="0"/>
                <a:ea typeface="MS PGothic" pitchFamily="34" charset="-128"/>
              </a:defRPr>
            </a:lvl5pPr>
            <a:lvl6pPr marL="25146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000000"/>
              </a:buClr>
              <a:buFont typeface="Helvetica" charset="0"/>
              <a:buNone/>
            </a:pPr>
            <a:r>
              <a:rPr lang="en-US" altLang="en-US" sz="1700"/>
              <a:t>SAML</a:t>
            </a:r>
          </a:p>
        </p:txBody>
      </p:sp>
      <p:sp>
        <p:nvSpPr>
          <p:cNvPr id="26" name="Shape 249"/>
          <p:cNvSpPr>
            <a:spLocks noChangeArrowheads="1"/>
          </p:cNvSpPr>
          <p:nvPr/>
        </p:nvSpPr>
        <p:spPr bwMode="auto">
          <a:xfrm>
            <a:off x="7014219" y="2600225"/>
            <a:ext cx="1044575" cy="633413"/>
          </a:xfrm>
          <a:prstGeom prst="roundRect">
            <a:avLst>
              <a:gd name="adj" fmla="val 21125"/>
            </a:avLst>
          </a:prstGeom>
          <a:solidFill>
            <a:srgbClr val="FFD479"/>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VOMS</a:t>
            </a:r>
          </a:p>
        </p:txBody>
      </p:sp>
      <p:pic>
        <p:nvPicPr>
          <p:cNvPr id="27" name="droppedIma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1519" y="4413150"/>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8" name="Shape 251"/>
          <p:cNvSpPr>
            <a:spLocks noChangeArrowheads="1"/>
          </p:cNvSpPr>
          <p:nvPr/>
        </p:nvSpPr>
        <p:spPr bwMode="auto">
          <a:xfrm>
            <a:off x="1289694" y="2395438"/>
            <a:ext cx="1044575" cy="633412"/>
          </a:xfrm>
          <a:prstGeom prst="roundRect">
            <a:avLst>
              <a:gd name="adj" fmla="val 21125"/>
            </a:avLst>
          </a:prstGeom>
          <a:solidFill>
            <a:srgbClr val="7A81FF"/>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IdP</a:t>
            </a:r>
          </a:p>
        </p:txBody>
      </p:sp>
      <p:sp>
        <p:nvSpPr>
          <p:cNvPr id="29" name="Shape 252"/>
          <p:cNvSpPr>
            <a:spLocks noChangeArrowheads="1"/>
          </p:cNvSpPr>
          <p:nvPr/>
        </p:nvSpPr>
        <p:spPr bwMode="auto">
          <a:xfrm>
            <a:off x="1191269" y="2270025"/>
            <a:ext cx="1044575" cy="633413"/>
          </a:xfrm>
          <a:prstGeom prst="roundRect">
            <a:avLst>
              <a:gd name="adj" fmla="val 21125"/>
            </a:avLst>
          </a:prstGeom>
          <a:solidFill>
            <a:srgbClr val="7A81FF"/>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IdP</a:t>
            </a:r>
          </a:p>
        </p:txBody>
      </p:sp>
      <p:sp>
        <p:nvSpPr>
          <p:cNvPr id="30" name="Shape 253"/>
          <p:cNvSpPr>
            <a:spLocks noChangeArrowheads="1"/>
          </p:cNvSpPr>
          <p:nvPr/>
        </p:nvSpPr>
        <p:spPr bwMode="auto">
          <a:xfrm>
            <a:off x="1048394" y="2163663"/>
            <a:ext cx="1044575" cy="633412"/>
          </a:xfrm>
          <a:prstGeom prst="roundRect">
            <a:avLst>
              <a:gd name="adj" fmla="val 21125"/>
            </a:avLst>
          </a:prstGeom>
          <a:solidFill>
            <a:srgbClr val="7A81FF"/>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dirty="0" err="1">
                <a:uFillTx/>
                <a:latin typeface="Arial" charset="0"/>
                <a:ea typeface="ＭＳ Ｐゴシック" charset="0"/>
                <a:cs typeface="ＭＳ Ｐゴシック" charset="0"/>
              </a:rPr>
              <a:t>IdP</a:t>
            </a:r>
            <a:endParaRPr sz="1700" dirty="0">
              <a:uFillTx/>
              <a:latin typeface="Arial" charset="0"/>
              <a:ea typeface="ＭＳ Ｐゴシック" charset="0"/>
              <a:cs typeface="ＭＳ Ｐゴシック" charset="0"/>
            </a:endParaRPr>
          </a:p>
        </p:txBody>
      </p:sp>
      <p:pic>
        <p:nvPicPr>
          <p:cNvPr id="31" name="droppedIm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0319" y="912713"/>
            <a:ext cx="6873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2" name="Shape 255"/>
          <p:cNvSpPr>
            <a:spLocks noChangeArrowheads="1"/>
          </p:cNvSpPr>
          <p:nvPr/>
        </p:nvSpPr>
        <p:spPr bwMode="auto">
          <a:xfrm>
            <a:off x="7477769" y="3913088"/>
            <a:ext cx="965200" cy="1581150"/>
          </a:xfrm>
          <a:prstGeom prst="roundRect">
            <a:avLst>
              <a:gd name="adj" fmla="val 13889"/>
            </a:avLst>
          </a:prstGeom>
          <a:solidFill>
            <a:srgbClr val="717171"/>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lang="en-US" sz="1700" dirty="0" smtClean="0">
                <a:uFillTx/>
                <a:latin typeface="Arial" charset="0"/>
                <a:ea typeface="ＭＳ Ｐゴシック" charset="0"/>
                <a:cs typeface="ＭＳ Ｐゴシック" charset="0"/>
              </a:rPr>
              <a:t>Grid</a:t>
            </a:r>
          </a:p>
          <a:p>
            <a:pPr>
              <a:defRPr sz="1800">
                <a:uFillTx/>
              </a:defRPr>
            </a:pPr>
            <a:r>
              <a:rPr lang="en-US" sz="1700" dirty="0" smtClean="0">
                <a:uFillTx/>
                <a:latin typeface="Arial" charset="0"/>
                <a:ea typeface="ＭＳ Ｐゴシック" charset="0"/>
                <a:cs typeface="ＭＳ Ｐゴシック" charset="0"/>
              </a:rPr>
              <a:t>Storage</a:t>
            </a:r>
          </a:p>
          <a:p>
            <a:pPr>
              <a:defRPr sz="1800">
                <a:uFillTx/>
              </a:defRPr>
            </a:pPr>
            <a:r>
              <a:rPr lang="en-US" sz="1700" dirty="0" smtClean="0">
                <a:uFillTx/>
                <a:latin typeface="Arial" charset="0"/>
                <a:ea typeface="ＭＳ Ｐゴシック" charset="0"/>
                <a:cs typeface="ＭＳ Ｐゴシック" charset="0"/>
              </a:rPr>
              <a:t>Element</a:t>
            </a:r>
            <a:endParaRPr sz="1700" dirty="0">
              <a:uFillTx/>
              <a:latin typeface="Arial" charset="0"/>
              <a:ea typeface="ＭＳ Ｐゴシック" charset="0"/>
              <a:cs typeface="ＭＳ Ｐゴシック" charset="0"/>
            </a:endParaRPr>
          </a:p>
        </p:txBody>
      </p:sp>
      <p:sp>
        <p:nvSpPr>
          <p:cNvPr id="33" name="Shape 256"/>
          <p:cNvSpPr>
            <a:spLocks noChangeShapeType="1"/>
          </p:cNvSpPr>
          <p:nvPr/>
        </p:nvSpPr>
        <p:spPr bwMode="auto">
          <a:xfrm flipH="1" flipV="1">
            <a:off x="6450657" y="4716363"/>
            <a:ext cx="1016000" cy="9525"/>
          </a:xfrm>
          <a:prstGeom prst="line">
            <a:avLst/>
          </a:prstGeom>
          <a:noFill/>
          <a:ln w="38100">
            <a:solidFill>
              <a:srgbClr val="000000"/>
            </a:solidFill>
            <a:miter lim="400000"/>
            <a:headEnd type="stealth"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34" name="Shape 257"/>
          <p:cNvSpPr>
            <a:spLocks noChangeArrowheads="1"/>
          </p:cNvSpPr>
          <p:nvPr/>
        </p:nvSpPr>
        <p:spPr bwMode="auto">
          <a:xfrm>
            <a:off x="6542732" y="4422675"/>
            <a:ext cx="923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p>
            <a:pPr defTabSz="910796">
              <a:buClr>
                <a:srgbClr val="000000"/>
              </a:buClr>
              <a:buFont typeface="Helvetica"/>
              <a:buNone/>
              <a:defRPr sz="1800"/>
            </a:pPr>
            <a:r>
              <a:rPr sz="1700" dirty="0">
                <a:uFill>
                  <a:solidFill/>
                </a:uFill>
                <a:latin typeface="Arial" charset="0"/>
                <a:ea typeface="ＭＳ Ｐゴシック" charset="0"/>
                <a:cs typeface="ＭＳ Ｐゴシック" charset="0"/>
              </a:rPr>
              <a:t>X.509</a:t>
            </a:r>
          </a:p>
          <a:p>
            <a:pPr defTabSz="910796">
              <a:buClr>
                <a:srgbClr val="000000"/>
              </a:buClr>
              <a:buFont typeface="Helvetica"/>
              <a:buNone/>
              <a:defRPr sz="1800"/>
            </a:pPr>
            <a:r>
              <a:rPr sz="1700" dirty="0">
                <a:uFill>
                  <a:solidFill/>
                </a:uFill>
                <a:latin typeface="Arial" charset="0"/>
                <a:ea typeface="ＭＳ Ｐゴシック" charset="0"/>
                <a:cs typeface="ＭＳ Ｐゴシック" charset="0"/>
              </a:rPr>
              <a:t>VOMS</a:t>
            </a:r>
          </a:p>
        </p:txBody>
      </p:sp>
      <p:sp>
        <p:nvSpPr>
          <p:cNvPr id="35" name="Shape 258"/>
          <p:cNvSpPr>
            <a:spLocks noChangeArrowheads="1"/>
          </p:cNvSpPr>
          <p:nvPr/>
        </p:nvSpPr>
        <p:spPr bwMode="auto">
          <a:xfrm>
            <a:off x="5664844" y="1841400"/>
            <a:ext cx="874713" cy="598488"/>
          </a:xfrm>
          <a:prstGeom prst="roundRect">
            <a:avLst>
              <a:gd name="adj" fmla="val 22389"/>
            </a:avLst>
          </a:prstGeom>
          <a:solidFill>
            <a:srgbClr val="FFD479"/>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lvl1pPr algn="ctr" defTabSz="1295400">
              <a:buClr>
                <a:srgbClr val="000000"/>
              </a:buClr>
              <a:buFont typeface="Helvetica"/>
              <a:defRPr sz="2400">
                <a:uFill>
                  <a:solidFill/>
                </a:uFill>
              </a:defRPr>
            </a:lvl1pPr>
          </a:lstStyle>
          <a:p>
            <a:pPr>
              <a:defRPr sz="1800">
                <a:uFillTx/>
              </a:defRPr>
            </a:pPr>
            <a:r>
              <a:rPr sz="1700">
                <a:uFillTx/>
                <a:latin typeface="Arial" charset="0"/>
                <a:ea typeface="ＭＳ Ｐゴシック" charset="0"/>
                <a:cs typeface="ＭＳ Ｐゴシック" charset="0"/>
              </a:rPr>
              <a:t>STS</a:t>
            </a:r>
          </a:p>
        </p:txBody>
      </p:sp>
      <p:sp>
        <p:nvSpPr>
          <p:cNvPr id="36" name="Shape 259"/>
          <p:cNvSpPr>
            <a:spLocks noChangeArrowheads="1"/>
          </p:cNvSpPr>
          <p:nvPr/>
        </p:nvSpPr>
        <p:spPr bwMode="auto">
          <a:xfrm>
            <a:off x="7014219" y="1109563"/>
            <a:ext cx="1044575" cy="598487"/>
          </a:xfrm>
          <a:prstGeom prst="roundRect">
            <a:avLst>
              <a:gd name="adj" fmla="val 22389"/>
            </a:avLst>
          </a:prstGeom>
          <a:solidFill>
            <a:srgbClr val="FFD479"/>
          </a:solidFill>
          <a:ln w="25400">
            <a:solidFill>
              <a:srgbClr val="000000"/>
            </a:solidFill>
            <a:miter lim="400000"/>
            <a:headEnd/>
            <a:tailEnd/>
          </a:ln>
          <a:effectLst>
            <a:outerShdw blurRad="127000" dist="76201" dir="2700000" rotWithShape="0">
              <a:srgbClr val="808080">
                <a:alpha val="75000"/>
              </a:srgbClr>
            </a:outerShdw>
          </a:effectLst>
        </p:spPr>
        <p:txBody>
          <a:bodyPr lIns="26788" tIns="26788" rIns="26788" bIns="26788" anchor="ctr"/>
          <a:lstStyle/>
          <a:p>
            <a:pPr algn="ctr" defTabSz="910796">
              <a:buClr>
                <a:srgbClr val="000000"/>
              </a:buClr>
              <a:buFont typeface="Helvetica"/>
              <a:buNone/>
              <a:defRPr sz="1800"/>
            </a:pPr>
            <a:r>
              <a:rPr sz="1700" dirty="0">
                <a:uFill>
                  <a:solidFill/>
                </a:uFill>
                <a:latin typeface="Arial" charset="0"/>
                <a:ea typeface="ＭＳ Ｐゴシック" charset="0"/>
                <a:cs typeface="ＭＳ Ｐゴシック" charset="0"/>
              </a:rPr>
              <a:t>IOTA</a:t>
            </a:r>
          </a:p>
          <a:p>
            <a:pPr algn="ctr" defTabSz="910796">
              <a:buClr>
                <a:srgbClr val="000000"/>
              </a:buClr>
              <a:buFont typeface="Helvetica"/>
              <a:buNone/>
              <a:defRPr sz="1800"/>
            </a:pPr>
            <a:r>
              <a:rPr sz="1700" dirty="0">
                <a:uFill>
                  <a:solidFill/>
                </a:uFill>
                <a:latin typeface="Arial" charset="0"/>
                <a:ea typeface="ＭＳ Ｐゴシック" charset="0"/>
                <a:cs typeface="ＭＳ Ｐゴシック" charset="0"/>
              </a:rPr>
              <a:t>CA</a:t>
            </a:r>
          </a:p>
        </p:txBody>
      </p:sp>
      <p:sp>
        <p:nvSpPr>
          <p:cNvPr id="37" name="Shape 260"/>
          <p:cNvSpPr>
            <a:spLocks noChangeShapeType="1"/>
          </p:cNvSpPr>
          <p:nvPr/>
        </p:nvSpPr>
        <p:spPr bwMode="auto">
          <a:xfrm flipH="1">
            <a:off x="5906144" y="2477988"/>
            <a:ext cx="11113" cy="1489075"/>
          </a:xfrm>
          <a:prstGeom prst="line">
            <a:avLst/>
          </a:prstGeom>
          <a:noFill/>
          <a:ln w="38100">
            <a:solidFill>
              <a:srgbClr val="000000"/>
            </a:solidFill>
            <a:miter lim="400000"/>
            <a:headEnd type="triangle" w="med" len="med"/>
            <a:tailEn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38" name="Shape 261"/>
          <p:cNvSpPr>
            <a:spLocks noChangeArrowheads="1"/>
          </p:cNvSpPr>
          <p:nvPr/>
        </p:nvSpPr>
        <p:spPr bwMode="auto">
          <a:xfrm rot="16183614">
            <a:off x="5421163" y="3261419"/>
            <a:ext cx="7413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lvl1pPr defTabSz="1295400" eaLnBrk="0" hangingPunct="0">
              <a:defRPr sz="2400">
                <a:solidFill>
                  <a:schemeClr val="tx1"/>
                </a:solidFill>
                <a:latin typeface="Arial" pitchFamily="34" charset="0"/>
                <a:ea typeface="MS PGothic" pitchFamily="34" charset="-128"/>
              </a:defRPr>
            </a:lvl1pPr>
            <a:lvl2pPr marL="742950" indent="-285750" defTabSz="1295400" eaLnBrk="0" hangingPunct="0">
              <a:defRPr sz="2400">
                <a:solidFill>
                  <a:schemeClr val="tx1"/>
                </a:solidFill>
                <a:latin typeface="Arial" pitchFamily="34" charset="0"/>
                <a:ea typeface="MS PGothic" pitchFamily="34" charset="-128"/>
              </a:defRPr>
            </a:lvl2pPr>
            <a:lvl3pPr marL="1143000" indent="-228600" defTabSz="1295400" eaLnBrk="0" hangingPunct="0">
              <a:defRPr sz="2400">
                <a:solidFill>
                  <a:schemeClr val="tx1"/>
                </a:solidFill>
                <a:latin typeface="Arial" pitchFamily="34" charset="0"/>
                <a:ea typeface="MS PGothic" pitchFamily="34" charset="-128"/>
              </a:defRPr>
            </a:lvl3pPr>
            <a:lvl4pPr marL="1600200" indent="-228600" defTabSz="1295400" eaLnBrk="0" hangingPunct="0">
              <a:defRPr sz="2400">
                <a:solidFill>
                  <a:schemeClr val="tx1"/>
                </a:solidFill>
                <a:latin typeface="Arial" pitchFamily="34" charset="0"/>
                <a:ea typeface="MS PGothic" pitchFamily="34" charset="-128"/>
              </a:defRPr>
            </a:lvl4pPr>
            <a:lvl5pPr marL="2057400" indent="-228600" defTabSz="1295400" eaLnBrk="0" hangingPunct="0">
              <a:defRPr sz="2400">
                <a:solidFill>
                  <a:schemeClr val="tx1"/>
                </a:solidFill>
                <a:latin typeface="Arial" pitchFamily="34" charset="0"/>
                <a:ea typeface="MS PGothic" pitchFamily="34" charset="-128"/>
              </a:defRPr>
            </a:lvl5pPr>
            <a:lvl6pPr marL="25146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2954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000000"/>
              </a:buClr>
              <a:buFont typeface="Helvetica" charset="0"/>
              <a:buNone/>
            </a:pPr>
            <a:r>
              <a:rPr lang="en-US" altLang="en-US" sz="1700"/>
              <a:t>SAML</a:t>
            </a:r>
          </a:p>
        </p:txBody>
      </p:sp>
      <p:sp>
        <p:nvSpPr>
          <p:cNvPr id="39" name="Shape 262"/>
          <p:cNvSpPr>
            <a:spLocks noChangeShapeType="1"/>
          </p:cNvSpPr>
          <p:nvPr/>
        </p:nvSpPr>
        <p:spPr bwMode="auto">
          <a:xfrm flipH="1">
            <a:off x="6352232" y="2443063"/>
            <a:ext cx="1587" cy="1500187"/>
          </a:xfrm>
          <a:prstGeom prst="line">
            <a:avLst/>
          </a:prstGeom>
          <a:noFill/>
          <a:ln w="38100">
            <a:solidFill>
              <a:srgbClr val="000000"/>
            </a:solidFill>
            <a:miter lim="400000"/>
            <a:headEn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40" name="Shape 263"/>
          <p:cNvSpPr>
            <a:spLocks noChangeArrowheads="1"/>
          </p:cNvSpPr>
          <p:nvPr/>
        </p:nvSpPr>
        <p:spPr bwMode="auto">
          <a:xfrm rot="16183614">
            <a:off x="6022032" y="3174900"/>
            <a:ext cx="6873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8" tIns="26788" rIns="26788" bIns="26788">
            <a:spAutoFit/>
          </a:bodyPr>
          <a:lstStyle/>
          <a:p>
            <a:pPr defTabSz="910796">
              <a:buClr>
                <a:srgbClr val="000000"/>
              </a:buClr>
              <a:buFont typeface="Helvetica"/>
              <a:buNone/>
              <a:defRPr sz="1800"/>
            </a:pPr>
            <a:r>
              <a:rPr sz="1700">
                <a:uFill>
                  <a:solidFill/>
                </a:uFill>
                <a:latin typeface="Arial" charset="0"/>
                <a:ea typeface="ＭＳ Ｐゴシック" charset="0"/>
                <a:cs typeface="ＭＳ Ｐゴシック" charset="0"/>
              </a:rPr>
              <a:t>X.509</a:t>
            </a:r>
          </a:p>
          <a:p>
            <a:pPr defTabSz="910796">
              <a:buClr>
                <a:srgbClr val="000000"/>
              </a:buClr>
              <a:buFont typeface="Helvetica"/>
              <a:buNone/>
              <a:defRPr sz="1800"/>
            </a:pPr>
            <a:r>
              <a:rPr sz="1700">
                <a:uFill>
                  <a:solidFill/>
                </a:uFill>
                <a:latin typeface="Arial" charset="0"/>
                <a:ea typeface="ＭＳ Ｐゴシック" charset="0"/>
                <a:cs typeface="ＭＳ Ｐゴシック" charset="0"/>
              </a:rPr>
              <a:t>VOMS</a:t>
            </a:r>
          </a:p>
        </p:txBody>
      </p:sp>
      <p:sp>
        <p:nvSpPr>
          <p:cNvPr id="41" name="Shape 265"/>
          <p:cNvSpPr>
            <a:spLocks noChangeShapeType="1"/>
          </p:cNvSpPr>
          <p:nvPr/>
        </p:nvSpPr>
        <p:spPr bwMode="auto">
          <a:xfrm>
            <a:off x="6534794" y="2433538"/>
            <a:ext cx="454025" cy="482600"/>
          </a:xfrm>
          <a:prstGeom prst="line">
            <a:avLst/>
          </a:prstGeom>
          <a:noFill/>
          <a:ln w="38100">
            <a:solidFill>
              <a:srgbClr val="000000"/>
            </a:solidFill>
            <a:miter lim="400000"/>
            <a:headEnd type="triangle" w="med" len="me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42" name="Shape 268"/>
          <p:cNvSpPr>
            <a:spLocks noChangeShapeType="1"/>
          </p:cNvSpPr>
          <p:nvPr/>
        </p:nvSpPr>
        <p:spPr bwMode="auto">
          <a:xfrm flipV="1">
            <a:off x="6528444" y="1538188"/>
            <a:ext cx="471488" cy="430212"/>
          </a:xfrm>
          <a:prstGeom prst="line">
            <a:avLst/>
          </a:prstGeom>
          <a:noFill/>
          <a:ln w="38100">
            <a:solidFill>
              <a:srgbClr val="000000"/>
            </a:solidFill>
            <a:miter lim="400000"/>
            <a:headEnd type="triangle" w="med" len="med"/>
            <a:tailEnd type="triangle" w="med" len="med"/>
          </a:ln>
          <a:effectLst>
            <a:outerShdw blurRad="127000" dist="76201" dir="2700000" rotWithShape="0">
              <a:srgbClr val="808080">
                <a:alpha val="75000"/>
              </a:srgb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59" name="TextBox 58"/>
          <p:cNvSpPr txBox="1"/>
          <p:nvPr/>
        </p:nvSpPr>
        <p:spPr>
          <a:xfrm>
            <a:off x="149616" y="6340678"/>
            <a:ext cx="8823890" cy="369332"/>
          </a:xfrm>
          <a:prstGeom prst="rect">
            <a:avLst/>
          </a:prstGeom>
          <a:solidFill>
            <a:schemeClr val="bg1"/>
          </a:solidFill>
          <a:ln>
            <a:solidFill>
              <a:srgbClr val="002060"/>
            </a:solidFill>
          </a:ln>
        </p:spPr>
        <p:txBody>
          <a:bodyPr wrap="none" rtlCol="0">
            <a:spAutoFit/>
          </a:bodyPr>
          <a:lstStyle/>
          <a:p>
            <a:r>
              <a:rPr lang="en-US" dirty="0" smtClean="0"/>
              <a:t>Just some random thoughts – let’s discuss where this could all go in the next 2 years!</a:t>
            </a:r>
            <a:endParaRPr lang="en-US" dirty="0"/>
          </a:p>
        </p:txBody>
      </p:sp>
      <p:grpSp>
        <p:nvGrpSpPr>
          <p:cNvPr id="3" name="Group 2"/>
          <p:cNvGrpSpPr/>
          <p:nvPr/>
        </p:nvGrpSpPr>
        <p:grpSpPr>
          <a:xfrm>
            <a:off x="90663" y="855963"/>
            <a:ext cx="8945833" cy="5309341"/>
            <a:chOff x="90663" y="855963"/>
            <a:chExt cx="8945833" cy="5309341"/>
          </a:xfrm>
        </p:grpSpPr>
        <p:grpSp>
          <p:nvGrpSpPr>
            <p:cNvPr id="2" name="Group 1"/>
            <p:cNvGrpSpPr/>
            <p:nvPr/>
          </p:nvGrpSpPr>
          <p:grpSpPr>
            <a:xfrm>
              <a:off x="90663" y="855963"/>
              <a:ext cx="8945833" cy="5309341"/>
              <a:chOff x="90663" y="855963"/>
              <a:chExt cx="8945833" cy="5309341"/>
            </a:xfrm>
          </p:grpSpPr>
          <p:sp>
            <p:nvSpPr>
              <p:cNvPr id="47" name="TextBox 46"/>
              <p:cNvSpPr txBox="1"/>
              <p:nvPr/>
            </p:nvSpPr>
            <p:spPr>
              <a:xfrm>
                <a:off x="6958656" y="1179129"/>
                <a:ext cx="1933823" cy="369332"/>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Add TCSG3?</a:t>
                </a:r>
                <a:endParaRPr lang="en-US" b="1" dirty="0">
                  <a:latin typeface="+mj-lt"/>
                </a:endParaRPr>
              </a:p>
            </p:txBody>
          </p:sp>
          <p:sp>
            <p:nvSpPr>
              <p:cNvPr id="48" name="TextBox 47"/>
              <p:cNvSpPr txBox="1"/>
              <p:nvPr/>
            </p:nvSpPr>
            <p:spPr>
              <a:xfrm>
                <a:off x="4829819" y="4173259"/>
                <a:ext cx="1741488" cy="1200329"/>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National or Community Credential Management?</a:t>
                </a:r>
              </a:p>
            </p:txBody>
          </p:sp>
          <p:sp>
            <p:nvSpPr>
              <p:cNvPr id="49" name="TextBox 48"/>
              <p:cNvSpPr txBox="1"/>
              <p:nvPr/>
            </p:nvSpPr>
            <p:spPr>
              <a:xfrm>
                <a:off x="4829819" y="5410100"/>
                <a:ext cx="1741488" cy="707886"/>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sz="2000" b="1" dirty="0" smtClean="0">
                    <a:latin typeface="+mj-lt"/>
                  </a:rPr>
                  <a:t>A </a:t>
                </a:r>
                <a:r>
                  <a:rPr lang="en-US" sz="2000" b="1" dirty="0" err="1" smtClean="0">
                    <a:latin typeface="+mj-lt"/>
                  </a:rPr>
                  <a:t>CILogon</a:t>
                </a:r>
                <a:r>
                  <a:rPr lang="en-US" sz="2000" b="1" dirty="0" smtClean="0">
                    <a:latin typeface="+mj-lt"/>
                  </a:rPr>
                  <a:t> clone here?</a:t>
                </a:r>
                <a:endParaRPr lang="en-US" sz="2000" b="1" dirty="0">
                  <a:latin typeface="+mj-lt"/>
                </a:endParaRPr>
              </a:p>
            </p:txBody>
          </p:sp>
          <p:sp>
            <p:nvSpPr>
              <p:cNvPr id="50" name="TextBox 49"/>
              <p:cNvSpPr txBox="1"/>
              <p:nvPr/>
            </p:nvSpPr>
            <p:spPr>
              <a:xfrm>
                <a:off x="6956733" y="2521662"/>
                <a:ext cx="1781423" cy="923330"/>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Other community AA services?</a:t>
                </a:r>
                <a:endParaRPr lang="en-US" b="1" dirty="0">
                  <a:latin typeface="+mj-lt"/>
                </a:endParaRPr>
              </a:p>
            </p:txBody>
          </p:sp>
          <p:cxnSp>
            <p:nvCxnSpPr>
              <p:cNvPr id="53" name="Straight Arrow Connector 52"/>
              <p:cNvCxnSpPr/>
              <p:nvPr/>
            </p:nvCxnSpPr>
            <p:spPr>
              <a:xfrm flipV="1">
                <a:off x="6365725" y="1700861"/>
                <a:ext cx="745331" cy="2472398"/>
              </a:xfrm>
              <a:prstGeom prst="straightConnector1">
                <a:avLst/>
              </a:prstGeom>
              <a:ln w="762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796974" y="2410023"/>
                <a:ext cx="910929" cy="923330"/>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Trust </a:t>
                </a:r>
                <a:br>
                  <a:rPr lang="en-US" b="1" dirty="0" smtClean="0">
                    <a:latin typeface="+mj-lt"/>
                  </a:rPr>
                </a:br>
                <a:r>
                  <a:rPr lang="en-US" b="1" dirty="0" smtClean="0">
                    <a:latin typeface="+mj-lt"/>
                  </a:rPr>
                  <a:t>Mark </a:t>
                </a:r>
                <a:br>
                  <a:rPr lang="en-US" b="1" dirty="0" smtClean="0">
                    <a:latin typeface="+mj-lt"/>
                  </a:rPr>
                </a:br>
                <a:r>
                  <a:rPr lang="en-US" b="1" dirty="0" smtClean="0">
                    <a:latin typeface="+mj-lt"/>
                  </a:rPr>
                  <a:t>Filter?</a:t>
                </a:r>
                <a:endParaRPr lang="en-US" b="1" dirty="0">
                  <a:latin typeface="+mj-lt"/>
                </a:endParaRPr>
              </a:p>
            </p:txBody>
          </p:sp>
          <p:sp>
            <p:nvSpPr>
              <p:cNvPr id="56" name="TextBox 55"/>
              <p:cNvSpPr txBox="1"/>
              <p:nvPr/>
            </p:nvSpPr>
            <p:spPr>
              <a:xfrm>
                <a:off x="3827139" y="2531853"/>
                <a:ext cx="1468844" cy="646331"/>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Community WAYF?</a:t>
                </a:r>
                <a:endParaRPr lang="en-US" b="1" dirty="0">
                  <a:latin typeface="+mj-lt"/>
                </a:endParaRPr>
              </a:p>
            </p:txBody>
          </p:sp>
          <p:sp>
            <p:nvSpPr>
              <p:cNvPr id="57" name="TextBox 56"/>
              <p:cNvSpPr txBox="1"/>
              <p:nvPr/>
            </p:nvSpPr>
            <p:spPr>
              <a:xfrm>
                <a:off x="441562" y="2521662"/>
                <a:ext cx="1468844" cy="923330"/>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a:t>
                </a:r>
                <a:r>
                  <a:rPr lang="en-US" b="1" dirty="0" err="1" smtClean="0">
                    <a:latin typeface="+mj-lt"/>
                  </a:rPr>
                  <a:t>Govt</a:t>
                </a:r>
                <a:r>
                  <a:rPr lang="en-US" b="1" dirty="0" smtClean="0">
                    <a:latin typeface="+mj-lt"/>
                  </a:rPr>
                  <a:t> </a:t>
                </a:r>
                <a:r>
                  <a:rPr lang="en-US" b="1" dirty="0" err="1" smtClean="0">
                    <a:latin typeface="+mj-lt"/>
                  </a:rPr>
                  <a:t>eID</a:t>
                </a:r>
                <a:r>
                  <a:rPr lang="en-US" b="1" dirty="0" smtClean="0">
                    <a:latin typeface="+mj-lt"/>
                  </a:rPr>
                  <a:t/>
                </a:r>
                <a:br>
                  <a:rPr lang="en-US" b="1" dirty="0" smtClean="0">
                    <a:latin typeface="+mj-lt"/>
                  </a:rPr>
                </a:br>
                <a:r>
                  <a:rPr lang="en-US" b="1" dirty="0" smtClean="0">
                    <a:latin typeface="+mj-lt"/>
                  </a:rPr>
                  <a:t>+</a:t>
                </a:r>
                <a:r>
                  <a:rPr lang="en-US" b="1" dirty="0" err="1" smtClean="0">
                    <a:latin typeface="+mj-lt"/>
                  </a:rPr>
                  <a:t>DiffLoA</a:t>
                </a:r>
                <a:r>
                  <a:rPr lang="en-US" b="1" dirty="0" smtClean="0">
                    <a:latin typeface="+mj-lt"/>
                  </a:rPr>
                  <a:t> Guest </a:t>
                </a:r>
                <a:r>
                  <a:rPr lang="en-US" b="1" dirty="0" err="1" smtClean="0">
                    <a:latin typeface="+mj-lt"/>
                  </a:rPr>
                  <a:t>IdP</a:t>
                </a:r>
                <a:r>
                  <a:rPr lang="en-US" b="1" dirty="0" smtClean="0">
                    <a:latin typeface="+mj-lt"/>
                  </a:rPr>
                  <a:t>?</a:t>
                </a:r>
                <a:endParaRPr lang="en-US" b="1" dirty="0">
                  <a:latin typeface="+mj-lt"/>
                </a:endParaRPr>
              </a:p>
            </p:txBody>
          </p:sp>
          <p:sp>
            <p:nvSpPr>
              <p:cNvPr id="58" name="TextBox 57"/>
              <p:cNvSpPr txBox="1"/>
              <p:nvPr/>
            </p:nvSpPr>
            <p:spPr>
              <a:xfrm>
                <a:off x="90663" y="855963"/>
                <a:ext cx="3162973" cy="646331"/>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Wider accessibility &amp; public use status of eduGAIN?</a:t>
                </a:r>
                <a:endParaRPr lang="en-US" b="1" dirty="0">
                  <a:latin typeface="+mj-lt"/>
                </a:endParaRPr>
              </a:p>
            </p:txBody>
          </p:sp>
          <p:sp>
            <p:nvSpPr>
              <p:cNvPr id="60" name="TextBox 59"/>
              <p:cNvSpPr txBox="1"/>
              <p:nvPr/>
            </p:nvSpPr>
            <p:spPr>
              <a:xfrm>
                <a:off x="7477769" y="3977571"/>
                <a:ext cx="1558727" cy="1754326"/>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Web</a:t>
                </a:r>
              </a:p>
              <a:p>
                <a:r>
                  <a:rPr lang="en-US" b="1" dirty="0" smtClean="0">
                    <a:latin typeface="+mj-lt"/>
                  </a:rPr>
                  <a:t>GSI/PKI</a:t>
                </a:r>
              </a:p>
              <a:p>
                <a:r>
                  <a:rPr lang="en-US" b="1" dirty="0" smtClean="0">
                    <a:latin typeface="+mj-lt"/>
                  </a:rPr>
                  <a:t>SASL</a:t>
                </a:r>
              </a:p>
              <a:p>
                <a:r>
                  <a:rPr lang="en-US" b="1" dirty="0" smtClean="0">
                    <a:latin typeface="+mj-lt"/>
                  </a:rPr>
                  <a:t>IMAP/SMTP</a:t>
                </a:r>
              </a:p>
              <a:p>
                <a:r>
                  <a:rPr lang="en-US" b="1" dirty="0" smtClean="0">
                    <a:latin typeface="+mj-lt"/>
                  </a:rPr>
                  <a:t>SSH</a:t>
                </a:r>
              </a:p>
              <a:p>
                <a:r>
                  <a:rPr lang="en-US" b="1" dirty="0" smtClean="0">
                    <a:latin typeface="+mj-lt"/>
                  </a:rPr>
                  <a:t>…</a:t>
                </a:r>
                <a:endParaRPr lang="en-US" b="1" dirty="0">
                  <a:latin typeface="+mj-lt"/>
                </a:endParaRPr>
              </a:p>
            </p:txBody>
          </p:sp>
          <p:cxnSp>
            <p:nvCxnSpPr>
              <p:cNvPr id="62" name="Straight Arrow Connector 61"/>
              <p:cNvCxnSpPr/>
              <p:nvPr/>
            </p:nvCxnSpPr>
            <p:spPr>
              <a:xfrm>
                <a:off x="1945332" y="5445224"/>
                <a:ext cx="5521325" cy="0"/>
              </a:xfrm>
              <a:prstGeom prst="straightConnector1">
                <a:avLst/>
              </a:prstGeom>
              <a:ln w="762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339752" y="5518973"/>
                <a:ext cx="2273300" cy="646331"/>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a:latin typeface="+mj-lt"/>
                  </a:rPr>
                  <a:t>+ </a:t>
                </a:r>
                <a:r>
                  <a:rPr lang="en-US" b="1" dirty="0" smtClean="0">
                    <a:latin typeface="+mj-lt"/>
                  </a:rPr>
                  <a:t>direct credential provisioning client?</a:t>
                </a:r>
                <a:endParaRPr lang="en-US" b="1" dirty="0">
                  <a:latin typeface="+mj-lt"/>
                </a:endParaRPr>
              </a:p>
            </p:txBody>
          </p:sp>
        </p:grpSp>
        <p:sp>
          <p:nvSpPr>
            <p:cNvPr id="61" name="TextBox 60"/>
            <p:cNvSpPr txBox="1"/>
            <p:nvPr/>
          </p:nvSpPr>
          <p:spPr>
            <a:xfrm>
              <a:off x="5580112" y="1700861"/>
              <a:ext cx="1181694" cy="923330"/>
            </a:xfrm>
            <a:prstGeom prst="rect">
              <a:avLst/>
            </a:prstGeom>
            <a:solidFill>
              <a:schemeClr val="accent4">
                <a:lumMod val="60000"/>
                <a:lumOff val="40000"/>
              </a:schemeClr>
            </a:solidFill>
            <a:ln>
              <a:solidFill>
                <a:srgbClr val="002060"/>
              </a:solidFill>
            </a:ln>
            <a:effectLst>
              <a:glow rad="228600">
                <a:schemeClr val="accent6">
                  <a:satMod val="175000"/>
                  <a:alpha val="40000"/>
                </a:schemeClr>
              </a:glow>
            </a:effectLst>
          </p:spPr>
          <p:txBody>
            <a:bodyPr wrap="square" rtlCol="0">
              <a:spAutoFit/>
            </a:bodyPr>
            <a:lstStyle/>
            <a:p>
              <a:r>
                <a:rPr lang="en-US" b="1" dirty="0" smtClean="0">
                  <a:latin typeface="+mj-lt"/>
                </a:rPr>
                <a:t>STS, </a:t>
              </a:r>
              <a:r>
                <a:rPr lang="en-US" b="1" dirty="0" err="1" smtClean="0">
                  <a:latin typeface="+mj-lt"/>
                </a:rPr>
                <a:t>CILogon</a:t>
              </a:r>
              <a:r>
                <a:rPr lang="en-US" b="1" dirty="0" smtClean="0">
                  <a:latin typeface="+mj-lt"/>
                </a:rPr>
                <a:t>, …</a:t>
              </a:r>
              <a:endParaRPr lang="en-US" b="1" dirty="0">
                <a:latin typeface="+mj-lt"/>
              </a:endParaRPr>
            </a:p>
          </p:txBody>
        </p:sp>
      </p:grpSp>
    </p:spTree>
    <p:extLst>
      <p:ext uri="{BB962C8B-B14F-4D97-AF65-F5344CB8AC3E}">
        <p14:creationId xmlns:p14="http://schemas.microsoft.com/office/powerpoint/2010/main" val="3121377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43608" y="1689720"/>
            <a:ext cx="8100392" cy="4835624"/>
          </a:xfrm>
        </p:spPr>
        <p:txBody>
          <a:bodyPr/>
          <a:lstStyle/>
          <a:p>
            <a:pPr marL="82550" indent="0" algn="ctr">
              <a:buNone/>
            </a:pPr>
            <a:r>
              <a:rPr lang="en-US" dirty="0" smtClean="0">
                <a:solidFill>
                  <a:srgbClr val="002060"/>
                </a:solidFill>
              </a:rPr>
              <a:t>“We have plenty of elements, just little glue”</a:t>
            </a:r>
            <a:br>
              <a:rPr lang="en-US" dirty="0" smtClean="0">
                <a:solidFill>
                  <a:srgbClr val="002060"/>
                </a:solidFill>
              </a:rPr>
            </a:br>
            <a:endParaRPr lang="en-US" sz="1050" dirty="0">
              <a:solidFill>
                <a:srgbClr val="002060"/>
              </a:solidFill>
            </a:endParaRPr>
          </a:p>
          <a:p>
            <a:endParaRPr lang="en-US" sz="2400" dirty="0" smtClean="0"/>
          </a:p>
          <a:p>
            <a:r>
              <a:rPr lang="en-US" sz="2400" dirty="0" smtClean="0">
                <a:solidFill>
                  <a:srgbClr val="002060"/>
                </a:solidFill>
              </a:rPr>
              <a:t>Trust fabric are evolving and converging rapidly</a:t>
            </a:r>
            <a:r>
              <a:rPr lang="en-US" sz="2400" dirty="0" smtClean="0"/>
              <a:t/>
            </a:r>
            <a:br>
              <a:rPr lang="en-US" sz="2400" dirty="0" smtClean="0"/>
            </a:br>
            <a:r>
              <a:rPr lang="en-US" sz="2400" i="1" dirty="0" smtClean="0"/>
              <a:t>for both e-Infrastructures and ‘traditional R&amp;E’ federations</a:t>
            </a:r>
          </a:p>
          <a:p>
            <a:endParaRPr lang="en-US" sz="2400" dirty="0" smtClean="0"/>
          </a:p>
          <a:p>
            <a:endParaRPr lang="en-US" sz="2400" dirty="0"/>
          </a:p>
          <a:p>
            <a:r>
              <a:rPr lang="en-US" sz="2400" dirty="0" smtClean="0">
                <a:solidFill>
                  <a:srgbClr val="002060"/>
                </a:solidFill>
              </a:rPr>
              <a:t>Focus must now be on </a:t>
            </a:r>
            <a:r>
              <a:rPr lang="en-US" sz="2400" i="1" dirty="0" smtClean="0">
                <a:solidFill>
                  <a:srgbClr val="002060"/>
                </a:solidFill>
              </a:rPr>
              <a:t>enabling</a:t>
            </a:r>
            <a:r>
              <a:rPr lang="en-US" sz="2400" dirty="0" smtClean="0">
                <a:solidFill>
                  <a:srgbClr val="002060"/>
                </a:solidFill>
              </a:rPr>
              <a:t> use</a:t>
            </a:r>
            <a:r>
              <a:rPr lang="en-US" sz="2400" dirty="0" smtClean="0"/>
              <a:t/>
            </a:r>
            <a:br>
              <a:rPr lang="en-US" sz="2400" dirty="0" smtClean="0"/>
            </a:br>
            <a:r>
              <a:rPr lang="en-US" sz="2400" i="1" dirty="0" smtClean="0"/>
              <a:t>not be overly legalistic</a:t>
            </a:r>
            <a:r>
              <a:rPr lang="en-US" sz="2400" i="1" dirty="0"/>
              <a:t> </a:t>
            </a:r>
            <a:r>
              <a:rPr lang="en-US" sz="2400" i="1" dirty="0" smtClean="0"/>
              <a:t>or we will be by-passed by closed-silo commercials that are less scrupulous than R&amp;E IdPs have been...</a:t>
            </a:r>
          </a:p>
          <a:p>
            <a:endParaRPr lang="en-US" sz="2400" dirty="0" smtClean="0"/>
          </a:p>
        </p:txBody>
      </p:sp>
      <p:sp>
        <p:nvSpPr>
          <p:cNvPr id="4" name="Title 3"/>
          <p:cNvSpPr>
            <a:spLocks noGrp="1"/>
          </p:cNvSpPr>
          <p:nvPr>
            <p:ph type="title"/>
          </p:nvPr>
        </p:nvSpPr>
        <p:spPr/>
        <p:txBody>
          <a:bodyPr/>
          <a:lstStyle/>
          <a:p>
            <a:r>
              <a:rPr lang="en-US" dirty="0" smtClean="0"/>
              <a:t>A selective summary</a:t>
            </a:r>
            <a:endParaRPr lang="en-US" dirty="0"/>
          </a:p>
        </p:txBody>
      </p:sp>
    </p:spTree>
    <p:extLst>
      <p:ext uri="{BB962C8B-B14F-4D97-AF65-F5344CB8AC3E}">
        <p14:creationId xmlns:p14="http://schemas.microsoft.com/office/powerpoint/2010/main" val="268270011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H:\Home\davidg\Projects-misc\Terena\AARC\PR\AAR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48680"/>
            <a:ext cx="5112568"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2732" y="686724"/>
            <a:ext cx="7171900" cy="584775"/>
          </a:xfrm>
          <a:prstGeom prst="rect">
            <a:avLst/>
          </a:prstGeom>
          <a:noFill/>
        </p:spPr>
        <p:txBody>
          <a:bodyPr wrap="none" rtlCol="0">
            <a:spAutoFit/>
          </a:bodyPr>
          <a:lstStyle/>
          <a:p>
            <a:pPr algn="ctr"/>
            <a:r>
              <a:rPr lang="en-US" sz="3200" i="1" dirty="0" smtClean="0">
                <a:latin typeface="+mj-lt"/>
              </a:rPr>
              <a:t>Aiming for coherency and pragmatic solutions</a:t>
            </a:r>
            <a:endParaRPr lang="en-US" sz="3200" i="1" dirty="0">
              <a:latin typeface="+mj-lt"/>
            </a:endParaRPr>
          </a:p>
        </p:txBody>
      </p:sp>
      <p:sp>
        <p:nvSpPr>
          <p:cNvPr id="5" name="TextBox 4"/>
          <p:cNvSpPr txBox="1"/>
          <p:nvPr/>
        </p:nvSpPr>
        <p:spPr>
          <a:xfrm>
            <a:off x="1432806" y="5013176"/>
            <a:ext cx="7243650" cy="369332"/>
          </a:xfrm>
          <a:prstGeom prst="rect">
            <a:avLst/>
          </a:prstGeom>
          <a:noFill/>
        </p:spPr>
        <p:txBody>
          <a:bodyPr wrap="none" rtlCol="0">
            <a:spAutoFit/>
          </a:bodyPr>
          <a:lstStyle/>
          <a:p>
            <a:r>
              <a:rPr lang="en-US" b="1" dirty="0" smtClean="0">
                <a:latin typeface="+mj-lt"/>
              </a:rPr>
              <a:t>Authentication and Authorization for Research and Collaboration</a:t>
            </a:r>
            <a:endParaRPr lang="en-US" b="1" dirty="0">
              <a:latin typeface="+mj-lt"/>
            </a:endParaRPr>
          </a:p>
        </p:txBody>
      </p:sp>
      <p:sp>
        <p:nvSpPr>
          <p:cNvPr id="6" name="Subtitle 3"/>
          <p:cNvSpPr txBox="1">
            <a:spLocks/>
          </p:cNvSpPr>
          <p:nvPr/>
        </p:nvSpPr>
        <p:spPr>
          <a:xfrm>
            <a:off x="1259632" y="5589240"/>
            <a:ext cx="7406640" cy="936104"/>
          </a:xfrm>
          <a:prstGeom prst="rect">
            <a:avLst/>
          </a:prstGeom>
        </p:spPr>
        <p:txBody>
          <a:bodyPr/>
          <a:lstStyle>
            <a:lvl1pPr marL="365125" indent="-282575" algn="l" rtl="0" eaLnBrk="1" fontAlgn="base" hangingPunct="1">
              <a:spcBef>
                <a:spcPts val="600"/>
              </a:spcBef>
              <a:spcAft>
                <a:spcPct val="0"/>
              </a:spcAft>
              <a:buClr>
                <a:srgbClr val="FF0000"/>
              </a:buClr>
              <a:buSzPct val="80000"/>
              <a:buFont typeface="Wingdings 2" pitchFamily="18" charset="2"/>
              <a:buChar char=""/>
              <a:defRPr sz="28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0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itchFamily="18" charset="2"/>
              <a:buChar char=""/>
              <a:defRPr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itchFamily="18" charset="2"/>
              <a:buChar char=""/>
              <a:defRPr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gn="ctr">
              <a:buNone/>
            </a:pPr>
            <a:r>
              <a:rPr lang="en-US" sz="2000" i="1" dirty="0" smtClean="0"/>
              <a:t>with materials gratefully provided by </a:t>
            </a:r>
            <a:r>
              <a:rPr lang="en-US" sz="2000" i="1" dirty="0" err="1" smtClean="0"/>
              <a:t>Licia</a:t>
            </a:r>
            <a:r>
              <a:rPr lang="en-US" sz="2000" i="1" dirty="0" smtClean="0"/>
              <a:t> Florio (G</a:t>
            </a:r>
            <a:r>
              <a:rPr lang="en-GB" sz="2000" i="1" dirty="0" smtClean="0"/>
              <a:t>É</a:t>
            </a:r>
            <a:r>
              <a:rPr lang="en-US" sz="2000" i="1" dirty="0" smtClean="0"/>
              <a:t>ANT), </a:t>
            </a:r>
            <a:br>
              <a:rPr lang="en-US" sz="2000" i="1" dirty="0" smtClean="0"/>
            </a:br>
            <a:r>
              <a:rPr lang="en-US" sz="2000" i="1" dirty="0" smtClean="0"/>
              <a:t>Paul van </a:t>
            </a:r>
            <a:r>
              <a:rPr lang="en-US" sz="2000" i="1" dirty="0" err="1" smtClean="0"/>
              <a:t>Dijk</a:t>
            </a:r>
            <a:r>
              <a:rPr lang="en-US" sz="2000" i="1" dirty="0" smtClean="0"/>
              <a:t> (</a:t>
            </a:r>
            <a:r>
              <a:rPr lang="en-US" sz="2000" i="1" dirty="0" err="1" smtClean="0"/>
              <a:t>SURFnet</a:t>
            </a:r>
            <a:r>
              <a:rPr lang="en-US" sz="2000" i="1" dirty="0" smtClean="0"/>
              <a:t>), and other AARC collaborators</a:t>
            </a:r>
            <a:endParaRPr lang="en-US" sz="2000" i="1" dirty="0"/>
          </a:p>
        </p:txBody>
      </p:sp>
    </p:spTree>
    <p:extLst>
      <p:ext uri="{BB962C8B-B14F-4D97-AF65-F5344CB8AC3E}">
        <p14:creationId xmlns:p14="http://schemas.microsoft.com/office/powerpoint/2010/main" val="13535607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453677"/>
            <a:ext cx="8799118" cy="2937652"/>
          </a:xfrm>
        </p:spPr>
        <p:txBody>
          <a:bodyPr>
            <a:noAutofit/>
          </a:bodyPr>
          <a:lstStyle/>
          <a:p>
            <a:r>
              <a:rPr lang="en-US" sz="2200" dirty="0"/>
              <a:t>support the collaboration model across institutional and </a:t>
            </a:r>
            <a:r>
              <a:rPr lang="en-US" sz="2200" dirty="0" smtClean="0"/>
              <a:t>sector </a:t>
            </a:r>
            <a:r>
              <a:rPr lang="en-US" sz="2200" dirty="0"/>
              <a:t>borders </a:t>
            </a:r>
            <a:endParaRPr lang="en-US" sz="2200" dirty="0" smtClean="0"/>
          </a:p>
          <a:p>
            <a:r>
              <a:rPr lang="en-US" sz="2200" dirty="0"/>
              <a:t>advance mechanisms that will improve the experience for users </a:t>
            </a:r>
            <a:endParaRPr lang="en-US" sz="2200" dirty="0" smtClean="0"/>
          </a:p>
          <a:p>
            <a:r>
              <a:rPr lang="en-US" sz="2200" dirty="0"/>
              <a:t>guarantee their privacy and </a:t>
            </a:r>
            <a:r>
              <a:rPr lang="en-US" sz="2200" dirty="0" smtClean="0"/>
              <a:t>security</a:t>
            </a:r>
          </a:p>
        </p:txBody>
      </p:sp>
      <p:sp>
        <p:nvSpPr>
          <p:cNvPr id="4" name="Title 3"/>
          <p:cNvSpPr>
            <a:spLocks noGrp="1"/>
          </p:cNvSpPr>
          <p:nvPr>
            <p:ph type="title"/>
          </p:nvPr>
        </p:nvSpPr>
        <p:spPr/>
        <p:txBody>
          <a:bodyPr>
            <a:normAutofit/>
          </a:bodyPr>
          <a:lstStyle/>
          <a:p>
            <a:r>
              <a:rPr lang="en-US" sz="3600" dirty="0" smtClean="0"/>
              <a:t>AARC?</a:t>
            </a:r>
            <a:endParaRPr lang="en-US" sz="3600" dirty="0"/>
          </a:p>
        </p:txBody>
      </p:sp>
      <p:sp>
        <p:nvSpPr>
          <p:cNvPr id="5" name="TextBox 4"/>
          <p:cNvSpPr txBox="1"/>
          <p:nvPr/>
        </p:nvSpPr>
        <p:spPr>
          <a:xfrm>
            <a:off x="2123728" y="548680"/>
            <a:ext cx="6767365" cy="1077218"/>
          </a:xfrm>
          <a:prstGeom prst="rect">
            <a:avLst/>
          </a:prstGeom>
          <a:noFill/>
          <a:ln>
            <a:solidFill>
              <a:srgbClr val="1C4161"/>
            </a:solidFill>
          </a:ln>
        </p:spPr>
        <p:txBody>
          <a:bodyPr wrap="none" rtlCol="0">
            <a:spAutoFit/>
          </a:bodyPr>
          <a:lstStyle/>
          <a:p>
            <a:pPr algn="ctr"/>
            <a:r>
              <a:rPr lang="en-GB" sz="3200" b="1" dirty="0">
                <a:solidFill>
                  <a:srgbClr val="004361"/>
                </a:solidFill>
                <a:ea typeface="Verdana" panose="020B0604030504040204" pitchFamily="34" charset="0"/>
                <a:cs typeface="Verdana" panose="020B0604030504040204" pitchFamily="34" charset="0"/>
              </a:rPr>
              <a:t>Authentication and Authorisation </a:t>
            </a:r>
            <a:r>
              <a:rPr lang="en-GB" sz="3200" b="1" dirty="0" smtClean="0">
                <a:solidFill>
                  <a:srgbClr val="004361"/>
                </a:solidFill>
                <a:ea typeface="Verdana" panose="020B0604030504040204" pitchFamily="34" charset="0"/>
                <a:cs typeface="Verdana" panose="020B0604030504040204" pitchFamily="34" charset="0"/>
              </a:rPr>
              <a:t/>
            </a:r>
            <a:br>
              <a:rPr lang="en-GB" sz="3200" b="1" dirty="0" smtClean="0">
                <a:solidFill>
                  <a:srgbClr val="004361"/>
                </a:solidFill>
                <a:ea typeface="Verdana" panose="020B0604030504040204" pitchFamily="34" charset="0"/>
                <a:cs typeface="Verdana" panose="020B0604030504040204" pitchFamily="34" charset="0"/>
              </a:rPr>
            </a:br>
            <a:r>
              <a:rPr lang="en-GB" sz="3200" b="1" dirty="0" smtClean="0">
                <a:solidFill>
                  <a:srgbClr val="004361"/>
                </a:solidFill>
                <a:ea typeface="Verdana" panose="020B0604030504040204" pitchFamily="34" charset="0"/>
                <a:cs typeface="Verdana" panose="020B0604030504040204" pitchFamily="34" charset="0"/>
              </a:rPr>
              <a:t>for </a:t>
            </a:r>
            <a:r>
              <a:rPr lang="en-GB" sz="3200" b="1" dirty="0">
                <a:solidFill>
                  <a:srgbClr val="004361"/>
                </a:solidFill>
                <a:ea typeface="Verdana" panose="020B0604030504040204" pitchFamily="34" charset="0"/>
                <a:cs typeface="Verdana" panose="020B0604030504040204" pitchFamily="34" charset="0"/>
              </a:rPr>
              <a:t>Research and Collaboration</a:t>
            </a:r>
            <a:endParaRPr lang="en-US" sz="2000" dirty="0"/>
          </a:p>
        </p:txBody>
      </p:sp>
      <p:cxnSp>
        <p:nvCxnSpPr>
          <p:cNvPr id="6" name="Straight Connector 5"/>
          <p:cNvCxnSpPr/>
          <p:nvPr/>
        </p:nvCxnSpPr>
        <p:spPr>
          <a:xfrm>
            <a:off x="426876" y="2204864"/>
            <a:ext cx="8362562" cy="0"/>
          </a:xfrm>
          <a:prstGeom prst="line">
            <a:avLst/>
          </a:prstGeom>
          <a:ln>
            <a:solidFill>
              <a:srgbClr val="ED155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89011" y="3933056"/>
            <a:ext cx="7919493" cy="1677382"/>
          </a:xfrm>
          <a:prstGeom prst="rect">
            <a:avLst/>
          </a:prstGeom>
        </p:spPr>
        <p:txBody>
          <a:bodyPr wrap="square">
            <a:spAutoFit/>
          </a:bodyPr>
          <a:lstStyle/>
          <a:p>
            <a:pPr marL="365125" lvl="0" indent="-282575">
              <a:spcBef>
                <a:spcPts val="600"/>
              </a:spcBef>
              <a:buClr>
                <a:srgbClr val="FF0000"/>
              </a:buClr>
              <a:buSzPct val="80000"/>
              <a:buFont typeface="Wingdings 2" pitchFamily="18" charset="2"/>
              <a:buChar char=""/>
            </a:pPr>
            <a:r>
              <a:rPr lang="en-US" sz="2200" dirty="0" smtClean="0">
                <a:solidFill>
                  <a:prstClr val="black"/>
                </a:solidFill>
                <a:latin typeface="Gill Sans MT"/>
                <a:cs typeface="+mn-cs"/>
              </a:rPr>
              <a:t>build </a:t>
            </a:r>
            <a:r>
              <a:rPr lang="en-US" sz="2200" dirty="0">
                <a:solidFill>
                  <a:prstClr val="black"/>
                </a:solidFill>
                <a:latin typeface="Gill Sans MT"/>
                <a:cs typeface="+mn-cs"/>
              </a:rPr>
              <a:t>on the very many existing and evolving components</a:t>
            </a:r>
          </a:p>
          <a:p>
            <a:pPr lvl="0">
              <a:spcBef>
                <a:spcPts val="600"/>
              </a:spcBef>
              <a:buClr>
                <a:srgbClr val="FF0000"/>
              </a:buClr>
              <a:buSzPct val="80000"/>
            </a:pPr>
            <a:r>
              <a:rPr lang="en-US" sz="2200" dirty="0">
                <a:solidFill>
                  <a:prstClr val="black"/>
                </a:solidFill>
                <a:latin typeface="Gill Sans MT"/>
                <a:cs typeface="+mn-cs"/>
              </a:rPr>
              <a:t>    </a:t>
            </a:r>
            <a:r>
              <a:rPr lang="en-US" sz="2200" i="1" dirty="0">
                <a:solidFill>
                  <a:prstClr val="black"/>
                </a:solidFill>
                <a:latin typeface="Gill Sans MT"/>
                <a:cs typeface="+mn-cs"/>
              </a:rPr>
              <a:t>ESFRI clusters, eduGAIN, national AAI </a:t>
            </a:r>
            <a:r>
              <a:rPr lang="en-US" sz="2200" i="1" dirty="0" smtClean="0">
                <a:solidFill>
                  <a:prstClr val="black"/>
                </a:solidFill>
                <a:latin typeface="Gill Sans MT"/>
                <a:cs typeface="+mn-cs"/>
              </a:rPr>
              <a:t>fed’s</a:t>
            </a:r>
            <a:r>
              <a:rPr lang="en-US" sz="2200" i="1" dirty="0">
                <a:solidFill>
                  <a:prstClr val="black"/>
                </a:solidFill>
                <a:latin typeface="Gill Sans MT"/>
                <a:cs typeface="+mn-cs"/>
              </a:rPr>
              <a:t>, NGIs, IGTF, SCI, </a:t>
            </a:r>
            <a:r>
              <a:rPr lang="en-US" sz="2200" i="1" dirty="0" err="1">
                <a:solidFill>
                  <a:prstClr val="black"/>
                </a:solidFill>
                <a:latin typeface="Gill Sans MT"/>
                <a:cs typeface="+mn-cs"/>
              </a:rPr>
              <a:t>SirTFi</a:t>
            </a:r>
            <a:r>
              <a:rPr lang="en-US" sz="2200" i="1" dirty="0">
                <a:solidFill>
                  <a:prstClr val="black"/>
                </a:solidFill>
                <a:latin typeface="Gill Sans MT"/>
                <a:cs typeface="+mn-cs"/>
              </a:rPr>
              <a:t>, …</a:t>
            </a:r>
          </a:p>
          <a:p>
            <a:pPr marL="365125" lvl="0" indent="-282575">
              <a:spcBef>
                <a:spcPts val="600"/>
              </a:spcBef>
              <a:buClr>
                <a:srgbClr val="FF0000"/>
              </a:buClr>
              <a:buSzPct val="80000"/>
              <a:buFont typeface="Wingdings 2" pitchFamily="18" charset="2"/>
              <a:buChar char=""/>
            </a:pPr>
            <a:r>
              <a:rPr lang="en-US" sz="2200" dirty="0">
                <a:solidFill>
                  <a:prstClr val="black"/>
                </a:solidFill>
                <a:latin typeface="Gill Sans MT"/>
                <a:cs typeface="+mn-cs"/>
              </a:rPr>
              <a:t>design, test and pilot any missing components</a:t>
            </a:r>
          </a:p>
          <a:p>
            <a:pPr marL="365125" lvl="0" indent="-282575">
              <a:spcBef>
                <a:spcPts val="600"/>
              </a:spcBef>
              <a:buClr>
                <a:srgbClr val="FF0000"/>
              </a:buClr>
              <a:buSzPct val="80000"/>
              <a:buFont typeface="Wingdings 2" pitchFamily="18" charset="2"/>
              <a:buChar char=""/>
            </a:pPr>
            <a:r>
              <a:rPr lang="en-US" sz="2200" b="1" dirty="0">
                <a:solidFill>
                  <a:prstClr val="black"/>
                </a:solidFill>
                <a:latin typeface="Gill Sans MT"/>
                <a:cs typeface="+mn-cs"/>
              </a:rPr>
              <a:t>integrate them </a:t>
            </a:r>
            <a:r>
              <a:rPr lang="en-US" sz="2200" dirty="0">
                <a:solidFill>
                  <a:prstClr val="black"/>
                </a:solidFill>
                <a:latin typeface="Gill Sans MT"/>
                <a:cs typeface="+mn-cs"/>
              </a:rPr>
              <a:t>with existing working flows </a:t>
            </a:r>
          </a:p>
        </p:txBody>
      </p:sp>
    </p:spTree>
    <p:extLst>
      <p:ext uri="{BB962C8B-B14F-4D97-AF65-F5344CB8AC3E}">
        <p14:creationId xmlns:p14="http://schemas.microsoft.com/office/powerpoint/2010/main" val="145280423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067" y="1196752"/>
            <a:ext cx="4055743" cy="3437044"/>
          </a:xfrm>
          <a:solidFill>
            <a:srgbClr val="00368E"/>
          </a:solidFill>
        </p:spPr>
        <p:txBody>
          <a:bodyPr/>
          <a:lstStyle/>
          <a:p>
            <a:r>
              <a:rPr lang="en-GB" sz="2400" dirty="0" smtClean="0">
                <a:solidFill>
                  <a:schemeClr val="bg1"/>
                </a:solidFill>
              </a:rPr>
              <a:t>OUTREACH and TRAINING</a:t>
            </a:r>
          </a:p>
          <a:p>
            <a:endParaRPr lang="en-GB" sz="2400" dirty="0" smtClean="0">
              <a:solidFill>
                <a:schemeClr val="bg1"/>
              </a:solidFill>
            </a:endParaRPr>
          </a:p>
          <a:p>
            <a:pPr lvl="1"/>
            <a:r>
              <a:rPr lang="en-GB" sz="2000" dirty="0" smtClean="0">
                <a:solidFill>
                  <a:schemeClr val="bg1"/>
                </a:solidFill>
              </a:rPr>
              <a:t>To lower </a:t>
            </a:r>
            <a:r>
              <a:rPr lang="en-GB" sz="2000" dirty="0">
                <a:solidFill>
                  <a:schemeClr val="bg1"/>
                </a:solidFill>
              </a:rPr>
              <a:t>entry barriers for organisations to join national </a:t>
            </a:r>
            <a:r>
              <a:rPr lang="en-GB" sz="2000" dirty="0" smtClean="0">
                <a:solidFill>
                  <a:schemeClr val="bg1"/>
                </a:solidFill>
              </a:rPr>
              <a:t>federations</a:t>
            </a:r>
          </a:p>
          <a:p>
            <a:pPr lvl="1"/>
            <a:endParaRPr lang="en-GB" sz="2000" dirty="0" smtClean="0">
              <a:solidFill>
                <a:schemeClr val="bg1"/>
              </a:solidFill>
            </a:endParaRPr>
          </a:p>
          <a:p>
            <a:pPr lvl="1"/>
            <a:r>
              <a:rPr lang="en-GB" sz="2000" dirty="0" smtClean="0">
                <a:solidFill>
                  <a:schemeClr val="bg1"/>
                </a:solidFill>
              </a:rPr>
              <a:t>To improve penetration of federated access</a:t>
            </a:r>
            <a:endParaRPr lang="en-GB" sz="2000" dirty="0">
              <a:solidFill>
                <a:schemeClr val="bg1"/>
              </a:solidFill>
            </a:endParaRPr>
          </a:p>
        </p:txBody>
      </p:sp>
      <p:sp>
        <p:nvSpPr>
          <p:cNvPr id="4" name="Title 3"/>
          <p:cNvSpPr>
            <a:spLocks noGrp="1"/>
          </p:cNvSpPr>
          <p:nvPr>
            <p:ph type="title"/>
          </p:nvPr>
        </p:nvSpPr>
        <p:spPr/>
        <p:txBody>
          <a:bodyPr>
            <a:normAutofit/>
          </a:bodyPr>
          <a:lstStyle/>
          <a:p>
            <a:r>
              <a:rPr lang="en-GB" sz="3600" dirty="0" smtClean="0"/>
              <a:t>AARC - Goals</a:t>
            </a:r>
            <a:endParaRPr lang="en-GB" sz="3600" dirty="0"/>
          </a:p>
        </p:txBody>
      </p:sp>
      <p:sp>
        <p:nvSpPr>
          <p:cNvPr id="5" name="Content Placeholder 1"/>
          <p:cNvSpPr txBox="1">
            <a:spLocks/>
          </p:cNvSpPr>
          <p:nvPr/>
        </p:nvSpPr>
        <p:spPr>
          <a:xfrm>
            <a:off x="4778432" y="1204476"/>
            <a:ext cx="4055743" cy="4725463"/>
          </a:xfrm>
          <a:prstGeom prst="rect">
            <a:avLst/>
          </a:prstGeom>
          <a:solidFill>
            <a:srgbClr val="A60C3C"/>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4360"/>
                </a:solidFill>
                <a:latin typeface="Calibri"/>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4361"/>
                </a:solidFill>
                <a:latin typeface="Calibri"/>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ED1556"/>
                </a:solidFill>
                <a:latin typeface="Calibri"/>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i="1" kern="1200">
                <a:solidFill>
                  <a:srgbClr val="004360"/>
                </a:solidFill>
                <a:latin typeface="Calibri"/>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4360"/>
                </a:solidFill>
                <a:latin typeface="Calibri"/>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solidFill>
                  <a:schemeClr val="bg1"/>
                </a:solidFill>
              </a:rPr>
              <a:t>TECHNICAL and POLICY Work</a:t>
            </a:r>
          </a:p>
          <a:p>
            <a:pPr lvl="1"/>
            <a:r>
              <a:rPr lang="en-GB" sz="2000" dirty="0" smtClean="0">
                <a:solidFill>
                  <a:schemeClr val="bg1"/>
                </a:solidFill>
              </a:rPr>
              <a:t>To develop an integrated AAI built on production services (i.e. </a:t>
            </a:r>
            <a:r>
              <a:rPr lang="en-GB" sz="2000" dirty="0" err="1" smtClean="0">
                <a:solidFill>
                  <a:schemeClr val="bg1"/>
                </a:solidFill>
              </a:rPr>
              <a:t>eduGAIN</a:t>
            </a:r>
            <a:r>
              <a:rPr lang="en-GB" sz="2000" dirty="0" smtClean="0">
                <a:solidFill>
                  <a:schemeClr val="bg1"/>
                </a:solidFill>
              </a:rPr>
              <a:t>)</a:t>
            </a:r>
          </a:p>
          <a:p>
            <a:pPr lvl="1"/>
            <a:endParaRPr lang="en-GB" sz="2000" dirty="0" smtClean="0">
              <a:solidFill>
                <a:schemeClr val="bg1"/>
              </a:solidFill>
            </a:endParaRPr>
          </a:p>
          <a:p>
            <a:pPr lvl="1"/>
            <a:r>
              <a:rPr lang="en-GB" sz="2000" dirty="0" smtClean="0">
                <a:solidFill>
                  <a:schemeClr val="bg1"/>
                </a:solidFill>
              </a:rPr>
              <a:t>To define </a:t>
            </a:r>
            <a:r>
              <a:rPr lang="en-GB" sz="2000" dirty="0">
                <a:solidFill>
                  <a:schemeClr val="bg1"/>
                </a:solidFill>
              </a:rPr>
              <a:t>an incident response framework to work in a federated context</a:t>
            </a:r>
          </a:p>
          <a:p>
            <a:pPr lvl="1"/>
            <a:endParaRPr lang="en-GB" sz="2000" dirty="0" smtClean="0">
              <a:solidFill>
                <a:schemeClr val="bg1"/>
              </a:solidFill>
            </a:endParaRPr>
          </a:p>
          <a:p>
            <a:pPr lvl="1"/>
            <a:r>
              <a:rPr lang="en-GB" sz="2000" dirty="0" smtClean="0">
                <a:solidFill>
                  <a:schemeClr val="bg1"/>
                </a:solidFill>
              </a:rPr>
              <a:t>To agree on a </a:t>
            </a:r>
            <a:r>
              <a:rPr lang="en-GB" sz="2000" dirty="0" err="1" smtClean="0">
                <a:solidFill>
                  <a:schemeClr val="bg1"/>
                </a:solidFill>
              </a:rPr>
              <a:t>LoA</a:t>
            </a:r>
            <a:r>
              <a:rPr lang="en-GB" sz="2000" dirty="0" smtClean="0">
                <a:solidFill>
                  <a:schemeClr val="bg1"/>
                </a:solidFill>
              </a:rPr>
              <a:t> baseline for the R&amp;E community</a:t>
            </a:r>
          </a:p>
          <a:p>
            <a:pPr lvl="1"/>
            <a:endParaRPr lang="en-GB" sz="2000" dirty="0">
              <a:solidFill>
                <a:schemeClr val="bg1"/>
              </a:solidFill>
            </a:endParaRPr>
          </a:p>
          <a:p>
            <a:pPr lvl="1"/>
            <a:r>
              <a:rPr lang="en-GB" sz="2000" dirty="0" smtClean="0">
                <a:solidFill>
                  <a:schemeClr val="bg1"/>
                </a:solidFill>
              </a:rPr>
              <a:t>To pilot new components and best practices guidelines in existing production services</a:t>
            </a:r>
            <a:endParaRPr lang="en-GB" sz="2000" dirty="0">
              <a:solidFill>
                <a:schemeClr val="bg1"/>
              </a:solidFill>
            </a:endParaRPr>
          </a:p>
        </p:txBody>
      </p:sp>
    </p:spTree>
    <p:extLst>
      <p:ext uri="{BB962C8B-B14F-4D97-AF65-F5344CB8AC3E}">
        <p14:creationId xmlns:p14="http://schemas.microsoft.com/office/powerpoint/2010/main" val="346833953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4291" tIns="32146" rIns="64291" bIns="32146"/>
          <a:lstStyle/>
          <a:p>
            <a:pPr algn="ctr"/>
            <a:r>
              <a:rPr lang="en-GB"/>
              <a:t>IdPs – extend coverage</a:t>
            </a:r>
          </a:p>
        </p:txBody>
      </p:sp>
      <p:grpSp>
        <p:nvGrpSpPr>
          <p:cNvPr id="3" name="Group 2"/>
          <p:cNvGrpSpPr/>
          <p:nvPr/>
        </p:nvGrpSpPr>
        <p:grpSpPr>
          <a:xfrm>
            <a:off x="1488484" y="1124744"/>
            <a:ext cx="2379639" cy="1265766"/>
            <a:chOff x="885776" y="2716560"/>
            <a:chExt cx="3384376" cy="1800200"/>
          </a:xfrm>
        </p:grpSpPr>
        <p:pic>
          <p:nvPicPr>
            <p:cNvPr id="7" name="Picture 6" descr="Screen Shot 2013-05-07 at 8.33.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02000" y="3220616"/>
              <a:ext cx="1096738" cy="720080"/>
            </a:xfrm>
            <a:prstGeom prst="rect">
              <a:avLst/>
            </a:prstGeom>
          </p:spPr>
        </p:pic>
        <p:grpSp>
          <p:nvGrpSpPr>
            <p:cNvPr id="9" name="Group 8"/>
            <p:cNvGrpSpPr/>
            <p:nvPr/>
          </p:nvGrpSpPr>
          <p:grpSpPr>
            <a:xfrm>
              <a:off x="1101800" y="3076600"/>
              <a:ext cx="1778778" cy="803894"/>
              <a:chOff x="289018" y="2362200"/>
              <a:chExt cx="1745070" cy="854388"/>
            </a:xfrm>
            <a:solidFill>
              <a:srgbClr val="008000"/>
            </a:solidFill>
          </p:grpSpPr>
          <p:sp>
            <p:nvSpPr>
              <p:cNvPr id="13" name="Rectangle 12"/>
              <p:cNvSpPr/>
              <p:nvPr/>
            </p:nvSpPr>
            <p:spPr bwMode="auto">
              <a:xfrm>
                <a:off x="602733" y="2510218"/>
                <a:ext cx="1118412" cy="70637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sp>
            <p:nvSpPr>
              <p:cNvPr id="14" name="Rectangle 13"/>
              <p:cNvSpPr/>
              <p:nvPr/>
            </p:nvSpPr>
            <p:spPr bwMode="auto">
              <a:xfrm>
                <a:off x="1739769" y="2686810"/>
                <a:ext cx="294319" cy="529778"/>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sp>
            <p:nvSpPr>
              <p:cNvPr id="15" name="Rectangle 14"/>
              <p:cNvSpPr/>
              <p:nvPr/>
            </p:nvSpPr>
            <p:spPr bwMode="auto">
              <a:xfrm>
                <a:off x="289018" y="2686810"/>
                <a:ext cx="294319" cy="529778"/>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sp>
            <p:nvSpPr>
              <p:cNvPr id="16" name="Rectangle 15"/>
              <p:cNvSpPr/>
              <p:nvPr/>
            </p:nvSpPr>
            <p:spPr bwMode="auto">
              <a:xfrm>
                <a:off x="691886" y="2362200"/>
                <a:ext cx="960870" cy="117727"/>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73218" eaLnBrk="0" hangingPunct="0"/>
                <a:endParaRPr lang="en-US" sz="400" b="1" i="1" dirty="0">
                  <a:latin typeface="+mn-lt"/>
                  <a:cs typeface="Arial" pitchFamily="34" charset="0"/>
                </a:endParaRPr>
              </a:p>
            </p:txBody>
          </p:sp>
          <p:sp>
            <p:nvSpPr>
              <p:cNvPr id="17" name="Rectangle 16"/>
              <p:cNvSpPr/>
              <p:nvPr/>
            </p:nvSpPr>
            <p:spPr bwMode="auto">
              <a:xfrm>
                <a:off x="800089" y="2686811"/>
                <a:ext cx="706365" cy="58865"/>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73218" eaLnBrk="0" hangingPunct="0"/>
                <a:endParaRPr kumimoji="0" lang="en-US" b="1" i="1" u="none" strike="noStrike" cap="none" normalizeH="0" baseline="0" smtClean="0">
                  <a:ln>
                    <a:noFill/>
                  </a:ln>
                  <a:effectLst/>
                  <a:latin typeface="Times" pitchFamily="2" charset="0"/>
                  <a:cs typeface="Arial" pitchFamily="34" charset="0"/>
                </a:endParaRPr>
              </a:p>
            </p:txBody>
          </p:sp>
          <p:sp>
            <p:nvSpPr>
              <p:cNvPr id="18" name="Rectangle 17"/>
              <p:cNvSpPr/>
              <p:nvPr/>
            </p:nvSpPr>
            <p:spPr bwMode="auto">
              <a:xfrm rot="16200000">
                <a:off x="682891" y="2912051"/>
                <a:ext cx="388503" cy="6475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73218" eaLnBrk="0" hangingPunct="0"/>
                <a:endParaRPr kumimoji="0" lang="en-US" b="1" i="1" u="none" strike="noStrike" cap="none" normalizeH="0" baseline="0" smtClean="0">
                  <a:ln>
                    <a:noFill/>
                  </a:ln>
                  <a:effectLst/>
                  <a:latin typeface="Times" pitchFamily="2" charset="0"/>
                  <a:cs typeface="Arial" pitchFamily="34" charset="0"/>
                </a:endParaRPr>
              </a:p>
            </p:txBody>
          </p:sp>
          <p:sp>
            <p:nvSpPr>
              <p:cNvPr id="19" name="Rectangle 18"/>
              <p:cNvSpPr/>
              <p:nvPr/>
            </p:nvSpPr>
            <p:spPr bwMode="auto">
              <a:xfrm rot="16200000">
                <a:off x="1242956" y="2912051"/>
                <a:ext cx="388503" cy="6475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73218" eaLnBrk="0" hangingPunct="0"/>
                <a:endParaRPr kumimoji="0" lang="en-US" b="1" i="1" u="none" strike="noStrike" cap="none" normalizeH="0" baseline="0" smtClean="0">
                  <a:ln>
                    <a:noFill/>
                  </a:ln>
                  <a:effectLst/>
                  <a:latin typeface="Times" pitchFamily="2" charset="0"/>
                  <a:cs typeface="Arial" pitchFamily="34" charset="0"/>
                </a:endParaRPr>
              </a:p>
            </p:txBody>
          </p:sp>
          <p:sp>
            <p:nvSpPr>
              <p:cNvPr id="20" name="Rectangle 19"/>
              <p:cNvSpPr/>
              <p:nvPr/>
            </p:nvSpPr>
            <p:spPr bwMode="auto">
              <a:xfrm rot="16200000">
                <a:off x="830909" y="2912051"/>
                <a:ext cx="388503" cy="6475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73218" eaLnBrk="0" hangingPunct="0"/>
                <a:endParaRPr kumimoji="0" lang="en-US" b="1" i="1" u="none" strike="noStrike" cap="none" normalizeH="0" baseline="0" smtClean="0">
                  <a:ln>
                    <a:noFill/>
                  </a:ln>
                  <a:effectLst/>
                  <a:latin typeface="Times" pitchFamily="2" charset="0"/>
                  <a:cs typeface="Arial" pitchFamily="34" charset="0"/>
                </a:endParaRPr>
              </a:p>
            </p:txBody>
          </p:sp>
          <p:sp>
            <p:nvSpPr>
              <p:cNvPr id="21" name="Rectangle 20"/>
              <p:cNvSpPr/>
              <p:nvPr/>
            </p:nvSpPr>
            <p:spPr bwMode="auto">
              <a:xfrm rot="16200000">
                <a:off x="967686" y="2912051"/>
                <a:ext cx="388503" cy="6475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73218" eaLnBrk="0" hangingPunct="0"/>
                <a:endParaRPr kumimoji="0" lang="en-US" b="1" i="1" u="none" strike="noStrike" cap="none" normalizeH="0" baseline="0" smtClean="0">
                  <a:ln>
                    <a:noFill/>
                  </a:ln>
                  <a:effectLst/>
                  <a:latin typeface="Times" pitchFamily="2" charset="0"/>
                  <a:cs typeface="Arial" pitchFamily="34" charset="0"/>
                </a:endParaRPr>
              </a:p>
            </p:txBody>
          </p:sp>
          <p:sp>
            <p:nvSpPr>
              <p:cNvPr id="22" name="Rectangle 21"/>
              <p:cNvSpPr/>
              <p:nvPr/>
            </p:nvSpPr>
            <p:spPr bwMode="auto">
              <a:xfrm rot="16200000">
                <a:off x="1106179" y="2912051"/>
                <a:ext cx="388503" cy="6475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73218" eaLnBrk="0" hangingPunct="0"/>
                <a:endParaRPr kumimoji="0" lang="en-US" b="1" i="1" u="none" strike="noStrike" cap="none" normalizeH="0" baseline="0" smtClean="0">
                  <a:ln>
                    <a:noFill/>
                  </a:ln>
                  <a:effectLst/>
                  <a:latin typeface="Times" pitchFamily="2" charset="0"/>
                  <a:cs typeface="Arial" pitchFamily="34" charset="0"/>
                </a:endParaRPr>
              </a:p>
            </p:txBody>
          </p:sp>
          <p:sp>
            <p:nvSpPr>
              <p:cNvPr id="23" name="Rectangle 22"/>
              <p:cNvSpPr/>
              <p:nvPr/>
            </p:nvSpPr>
            <p:spPr bwMode="auto">
              <a:xfrm>
                <a:off x="720461" y="2470401"/>
                <a:ext cx="58863" cy="117727"/>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sp>
            <p:nvSpPr>
              <p:cNvPr id="24" name="Rectangle 23"/>
              <p:cNvSpPr/>
              <p:nvPr/>
            </p:nvSpPr>
            <p:spPr bwMode="auto">
              <a:xfrm>
                <a:off x="1554090" y="2470403"/>
                <a:ext cx="58863" cy="117727"/>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grpSp>
        <p:sp>
          <p:nvSpPr>
            <p:cNvPr id="10" name="Rounded Rectangle 9"/>
            <p:cNvSpPr/>
            <p:nvPr/>
          </p:nvSpPr>
          <p:spPr bwMode="auto">
            <a:xfrm>
              <a:off x="885776" y="2716560"/>
              <a:ext cx="3384376" cy="1800200"/>
            </a:xfrm>
            <a:prstGeom prst="roundRect">
              <a:avLst/>
            </a:prstGeom>
            <a:solidFill>
              <a:schemeClr val="accent1">
                <a:alpha val="24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defTabSz="642632"/>
              <a:r>
                <a:rPr lang="nl-NL" sz="1300" dirty="0" err="1">
                  <a:latin typeface="Gotham Book" charset="0"/>
                  <a:ea typeface="ヒラギノ角ゴ ProN W3" charset="0"/>
                  <a:cs typeface="ヒラギノ角ゴ ProN W3" charset="0"/>
                  <a:sym typeface="Gotham Book" charset="0"/>
                </a:rPr>
                <a:t>National IdPs</a:t>
              </a:r>
              <a:endParaRPr lang="nl-NL" sz="1300" dirty="0">
                <a:latin typeface="Gotham Book" charset="0"/>
                <a:ea typeface="ヒラギノ角ゴ ProN W3" charset="0"/>
                <a:cs typeface="ヒラギノ角ゴ ProN W3" charset="0"/>
                <a:sym typeface="Gotham Book" charset="0"/>
              </a:endParaRPr>
            </a:p>
          </p:txBody>
        </p:sp>
        <p:sp>
          <p:nvSpPr>
            <p:cNvPr id="12" name="Rounded Rectangle 11"/>
            <p:cNvSpPr/>
            <p:nvPr/>
          </p:nvSpPr>
          <p:spPr bwMode="auto">
            <a:xfrm>
              <a:off x="1677864" y="3436640"/>
              <a:ext cx="648072" cy="360040"/>
            </a:xfrm>
            <a:prstGeom prst="round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642632"/>
              <a:r>
                <a:rPr lang="nl-NL" sz="1100" dirty="0">
                  <a:latin typeface="Gotham Book" charset="0"/>
                  <a:ea typeface="ヒラギノ角ゴ ProN W3" charset="0"/>
                  <a:cs typeface="ヒラギノ角ゴ ProN W3" charset="0"/>
                  <a:sym typeface="Gotham Book" charset="0"/>
                </a:rPr>
                <a:t>VU</a:t>
              </a:r>
            </a:p>
          </p:txBody>
        </p:sp>
      </p:grpSp>
      <p:grpSp>
        <p:nvGrpSpPr>
          <p:cNvPr id="65" name="Group 64"/>
          <p:cNvGrpSpPr/>
          <p:nvPr/>
        </p:nvGrpSpPr>
        <p:grpSpPr>
          <a:xfrm>
            <a:off x="1488484" y="2694294"/>
            <a:ext cx="2379639" cy="1620180"/>
            <a:chOff x="885776" y="4228728"/>
            <a:chExt cx="3384376" cy="2304256"/>
          </a:xfrm>
        </p:grpSpPr>
        <p:pic>
          <p:nvPicPr>
            <p:cNvPr id="38" name="Picture 37" descr="Screen Shot 2013-04-15 at 9.00.44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02000" y="5380856"/>
              <a:ext cx="1107815" cy="735905"/>
            </a:xfrm>
            <a:prstGeom prst="rect">
              <a:avLst/>
            </a:prstGeom>
          </p:spPr>
        </p:pic>
        <p:grpSp>
          <p:nvGrpSpPr>
            <p:cNvPr id="39" name="Group 38"/>
            <p:cNvGrpSpPr/>
            <p:nvPr/>
          </p:nvGrpSpPr>
          <p:grpSpPr>
            <a:xfrm>
              <a:off x="1500893" y="4948808"/>
              <a:ext cx="1113075" cy="1049520"/>
              <a:chOff x="855528" y="1444625"/>
              <a:chExt cx="626312" cy="590550"/>
            </a:xfrm>
            <a:solidFill>
              <a:schemeClr val="tx1">
                <a:lumMod val="65000"/>
                <a:lumOff val="35000"/>
              </a:schemeClr>
            </a:solidFill>
          </p:grpSpPr>
          <p:sp>
            <p:nvSpPr>
              <p:cNvPr id="48" name="Rectangle 47"/>
              <p:cNvSpPr/>
              <p:nvPr/>
            </p:nvSpPr>
            <p:spPr bwMode="auto">
              <a:xfrm>
                <a:off x="1382261" y="1444625"/>
                <a:ext cx="99579" cy="59055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grpSp>
            <p:nvGrpSpPr>
              <p:cNvPr id="49" name="Group 48"/>
              <p:cNvGrpSpPr/>
              <p:nvPr/>
            </p:nvGrpSpPr>
            <p:grpSpPr>
              <a:xfrm>
                <a:off x="855528" y="1663700"/>
                <a:ext cx="526795" cy="371475"/>
                <a:chOff x="760978" y="1597026"/>
                <a:chExt cx="621346" cy="438149"/>
              </a:xfrm>
              <a:grpFill/>
            </p:grpSpPr>
            <p:sp>
              <p:nvSpPr>
                <p:cNvPr id="50" name="Rectangle 49"/>
                <p:cNvSpPr/>
                <p:nvPr/>
              </p:nvSpPr>
              <p:spPr bwMode="auto">
                <a:xfrm>
                  <a:off x="760978" y="1672933"/>
                  <a:ext cx="621346" cy="362242"/>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sp>
              <p:nvSpPr>
                <p:cNvPr id="51" name="Rectangle 50"/>
                <p:cNvSpPr/>
                <p:nvPr/>
              </p:nvSpPr>
              <p:spPr bwMode="auto">
                <a:xfrm>
                  <a:off x="810508" y="1597026"/>
                  <a:ext cx="533822" cy="60373"/>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73218" eaLnBrk="0" hangingPunct="0"/>
                  <a:endParaRPr lang="en-US" sz="400" b="1" i="1" dirty="0">
                    <a:latin typeface="+mn-lt"/>
                    <a:cs typeface="Arial" pitchFamily="34" charset="0"/>
                  </a:endParaRPr>
                </a:p>
              </p:txBody>
            </p:sp>
            <p:sp>
              <p:nvSpPr>
                <p:cNvPr id="52" name="Rectangle 51"/>
                <p:cNvSpPr/>
                <p:nvPr/>
              </p:nvSpPr>
              <p:spPr bwMode="auto">
                <a:xfrm>
                  <a:off x="826383" y="1652514"/>
                  <a:ext cx="32702" cy="60373"/>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sp>
              <p:nvSpPr>
                <p:cNvPr id="53" name="Rectangle 52"/>
                <p:cNvSpPr/>
                <p:nvPr/>
              </p:nvSpPr>
              <p:spPr bwMode="auto">
                <a:xfrm>
                  <a:off x="1289515" y="1652515"/>
                  <a:ext cx="32702" cy="60373"/>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grpSp>
        </p:grpSp>
        <p:sp>
          <p:nvSpPr>
            <p:cNvPr id="40" name="Rounded Rectangle 39"/>
            <p:cNvSpPr/>
            <p:nvPr/>
          </p:nvSpPr>
          <p:spPr bwMode="auto">
            <a:xfrm>
              <a:off x="885776" y="4813176"/>
              <a:ext cx="3384376" cy="1719808"/>
            </a:xfrm>
            <a:prstGeom prst="roundRect">
              <a:avLst/>
            </a:prstGeom>
            <a:solidFill>
              <a:schemeClr val="accent1">
                <a:alpha val="24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a:r>
                <a:rPr lang="en-GB" sz="1300"/>
                <a:t>eduGAIN IdPs</a:t>
              </a:r>
            </a:p>
          </p:txBody>
        </p:sp>
        <p:sp>
          <p:nvSpPr>
            <p:cNvPr id="41" name="Rounded Rectangle 40"/>
            <p:cNvSpPr/>
            <p:nvPr/>
          </p:nvSpPr>
          <p:spPr bwMode="auto">
            <a:xfrm>
              <a:off x="1677864" y="5575671"/>
              <a:ext cx="648072" cy="360040"/>
            </a:xfrm>
            <a:prstGeom prst="round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642632"/>
              <a:r>
                <a:rPr lang="nl-NL" sz="1100" dirty="0">
                  <a:latin typeface="Gotham Book" charset="0"/>
                  <a:ea typeface="ヒラギノ角ゴ ProN W3" charset="0"/>
                  <a:cs typeface="ヒラギノ角ゴ ProN W3" charset="0"/>
                  <a:sym typeface="Gotham Book" charset="0"/>
                </a:rPr>
                <a:t>TC</a:t>
              </a:r>
            </a:p>
          </p:txBody>
        </p:sp>
        <p:pic>
          <p:nvPicPr>
            <p:cNvPr id="42" name="Picture 41" descr="United-Kingdom25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7862" y="4228728"/>
              <a:ext cx="1090960" cy="1090960"/>
            </a:xfrm>
            <a:prstGeom prst="rect">
              <a:avLst/>
            </a:prstGeom>
          </p:spPr>
        </p:pic>
        <p:pic>
          <p:nvPicPr>
            <p:cNvPr id="43" name="Picture 42" descr="Finland25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782" y="4228728"/>
              <a:ext cx="1090960" cy="1090960"/>
            </a:xfrm>
            <a:prstGeom prst="rect">
              <a:avLst/>
            </a:prstGeom>
          </p:spPr>
        </p:pic>
        <p:pic>
          <p:nvPicPr>
            <p:cNvPr id="44" name="Picture 43" descr="Germany256.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9950" y="4228728"/>
              <a:ext cx="1090960" cy="1090960"/>
            </a:xfrm>
            <a:prstGeom prst="rect">
              <a:avLst/>
            </a:prstGeom>
          </p:spPr>
        </p:pic>
      </p:grpSp>
      <p:grpSp>
        <p:nvGrpSpPr>
          <p:cNvPr id="54" name="Group 53"/>
          <p:cNvGrpSpPr/>
          <p:nvPr/>
        </p:nvGrpSpPr>
        <p:grpSpPr>
          <a:xfrm>
            <a:off x="1488484" y="4871411"/>
            <a:ext cx="2379639" cy="1209240"/>
            <a:chOff x="3982120" y="3178161"/>
            <a:chExt cx="3384376" cy="1719808"/>
          </a:xfrm>
        </p:grpSpPr>
        <p:pic>
          <p:nvPicPr>
            <p:cNvPr id="55" name="Picture 54" descr="Screen Shot 2013-04-15 at 9.00.44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8344" y="3745841"/>
              <a:ext cx="1107815" cy="735905"/>
            </a:xfrm>
            <a:prstGeom prst="rect">
              <a:avLst/>
            </a:prstGeom>
          </p:spPr>
        </p:pic>
        <p:grpSp>
          <p:nvGrpSpPr>
            <p:cNvPr id="56" name="Group 55"/>
            <p:cNvGrpSpPr/>
            <p:nvPr/>
          </p:nvGrpSpPr>
          <p:grpSpPr>
            <a:xfrm>
              <a:off x="4597237" y="3313793"/>
              <a:ext cx="1113075" cy="1049520"/>
              <a:chOff x="855528" y="1444625"/>
              <a:chExt cx="626312" cy="590550"/>
            </a:xfrm>
            <a:solidFill>
              <a:schemeClr val="tx1">
                <a:lumMod val="65000"/>
                <a:lumOff val="35000"/>
              </a:schemeClr>
            </a:solidFill>
          </p:grpSpPr>
          <p:sp>
            <p:nvSpPr>
              <p:cNvPr id="59" name="Rectangle 58"/>
              <p:cNvSpPr/>
              <p:nvPr/>
            </p:nvSpPr>
            <p:spPr bwMode="auto">
              <a:xfrm>
                <a:off x="1382261" y="1444625"/>
                <a:ext cx="99579" cy="59055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grpSp>
            <p:nvGrpSpPr>
              <p:cNvPr id="60" name="Group 59"/>
              <p:cNvGrpSpPr/>
              <p:nvPr/>
            </p:nvGrpSpPr>
            <p:grpSpPr>
              <a:xfrm>
                <a:off x="855528" y="1663700"/>
                <a:ext cx="526795" cy="371475"/>
                <a:chOff x="760978" y="1597026"/>
                <a:chExt cx="621346" cy="438149"/>
              </a:xfrm>
              <a:grpFill/>
            </p:grpSpPr>
            <p:sp>
              <p:nvSpPr>
                <p:cNvPr id="61" name="Rectangle 60"/>
                <p:cNvSpPr/>
                <p:nvPr/>
              </p:nvSpPr>
              <p:spPr bwMode="auto">
                <a:xfrm>
                  <a:off x="760978" y="1672933"/>
                  <a:ext cx="621346" cy="362242"/>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sp>
              <p:nvSpPr>
                <p:cNvPr id="62" name="Rectangle 61"/>
                <p:cNvSpPr/>
                <p:nvPr/>
              </p:nvSpPr>
              <p:spPr bwMode="auto">
                <a:xfrm>
                  <a:off x="810508" y="1597026"/>
                  <a:ext cx="533822" cy="60373"/>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73218" eaLnBrk="0" hangingPunct="0"/>
                  <a:endParaRPr lang="en-US" sz="400" b="1" i="1" dirty="0">
                    <a:latin typeface="+mn-lt"/>
                    <a:cs typeface="Arial" pitchFamily="34" charset="0"/>
                  </a:endParaRPr>
                </a:p>
              </p:txBody>
            </p:sp>
            <p:sp>
              <p:nvSpPr>
                <p:cNvPr id="63" name="Rectangle 62"/>
                <p:cNvSpPr/>
                <p:nvPr/>
              </p:nvSpPr>
              <p:spPr bwMode="auto">
                <a:xfrm>
                  <a:off x="826383" y="1652514"/>
                  <a:ext cx="32702" cy="60373"/>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sp>
              <p:nvSpPr>
                <p:cNvPr id="64" name="Rectangle 63"/>
                <p:cNvSpPr/>
                <p:nvPr/>
              </p:nvSpPr>
              <p:spPr bwMode="auto">
                <a:xfrm>
                  <a:off x="1289515" y="1652515"/>
                  <a:ext cx="32702" cy="60373"/>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73218" eaLnBrk="0" hangingPunct="0"/>
                  <a:endParaRPr lang="en-US" sz="1000" i="1">
                    <a:latin typeface="Times" pitchFamily="2" charset="0"/>
                    <a:cs typeface="Arial" pitchFamily="34" charset="0"/>
                  </a:endParaRPr>
                </a:p>
              </p:txBody>
            </p:sp>
          </p:grpSp>
        </p:grpSp>
        <p:sp>
          <p:nvSpPr>
            <p:cNvPr id="57" name="Rounded Rectangle 56"/>
            <p:cNvSpPr/>
            <p:nvPr/>
          </p:nvSpPr>
          <p:spPr bwMode="auto">
            <a:xfrm>
              <a:off x="3982120" y="3178161"/>
              <a:ext cx="3384376" cy="1719808"/>
            </a:xfrm>
            <a:prstGeom prst="roundRect">
              <a:avLst/>
            </a:prstGeom>
            <a:solidFill>
              <a:schemeClr val="accent1">
                <a:alpha val="24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ctr"/>
              <a:r>
                <a:rPr lang="en-GB" sz="1300"/>
                <a:t>“External” access</a:t>
              </a:r>
            </a:p>
          </p:txBody>
        </p:sp>
        <p:sp>
          <p:nvSpPr>
            <p:cNvPr id="58" name="Rounded Rectangle 57"/>
            <p:cNvSpPr/>
            <p:nvPr/>
          </p:nvSpPr>
          <p:spPr bwMode="auto">
            <a:xfrm>
              <a:off x="4774208" y="3940656"/>
              <a:ext cx="648072" cy="360040"/>
            </a:xfrm>
            <a:prstGeom prst="round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642632"/>
              <a:r>
                <a:rPr lang="nl-NL" sz="1100" dirty="0">
                  <a:latin typeface="Gotham Book" charset="0"/>
                  <a:ea typeface="ヒラギノ角ゴ ProN W3" charset="0"/>
                  <a:cs typeface="ヒラギノ角ゴ ProN W3" charset="0"/>
                  <a:sym typeface="Gotham Book" charset="0"/>
                </a:rPr>
                <a:t>TC</a:t>
              </a:r>
            </a:p>
          </p:txBody>
        </p:sp>
      </p:grpSp>
      <p:sp>
        <p:nvSpPr>
          <p:cNvPr id="66" name="TextBox 65"/>
          <p:cNvSpPr txBox="1"/>
          <p:nvPr/>
        </p:nvSpPr>
        <p:spPr>
          <a:xfrm>
            <a:off x="3984684" y="3459673"/>
            <a:ext cx="4990977" cy="588140"/>
          </a:xfrm>
          <a:prstGeom prst="rect">
            <a:avLst/>
          </a:prstGeom>
          <a:noFill/>
        </p:spPr>
        <p:txBody>
          <a:bodyPr wrap="none" lIns="64291" tIns="32146" rIns="64291" bIns="32146" rtlCol="0">
            <a:spAutoFit/>
          </a:bodyPr>
          <a:lstStyle/>
          <a:p>
            <a:pPr marL="0" lvl="1"/>
            <a:r>
              <a:rPr lang="en-US" sz="1700"/>
              <a:t>All SAML but differences in attribute management </a:t>
            </a:r>
          </a:p>
          <a:p>
            <a:pPr marL="0" lvl="1"/>
            <a:r>
              <a:rPr lang="en-US" sz="1700"/>
              <a:t>need policies and formats</a:t>
            </a:r>
            <a:endParaRPr lang="en-US" sz="2200"/>
          </a:p>
        </p:txBody>
      </p:sp>
      <p:sp>
        <p:nvSpPr>
          <p:cNvPr id="67" name="TextBox 66"/>
          <p:cNvSpPr txBox="1"/>
          <p:nvPr/>
        </p:nvSpPr>
        <p:spPr>
          <a:xfrm>
            <a:off x="3984685" y="4922041"/>
            <a:ext cx="4784125" cy="1111360"/>
          </a:xfrm>
          <a:prstGeom prst="rect">
            <a:avLst/>
          </a:prstGeom>
          <a:noFill/>
        </p:spPr>
        <p:txBody>
          <a:bodyPr wrap="none" lIns="64291" tIns="32146" rIns="64291" bIns="32146" rtlCol="0">
            <a:spAutoFit/>
          </a:bodyPr>
          <a:lstStyle/>
          <a:p>
            <a:pPr marL="241093" lvl="1" indent="-241093">
              <a:buFont typeface="Arial"/>
              <a:buChar char="•"/>
            </a:pPr>
            <a:r>
              <a:rPr lang="en-US" sz="1700"/>
              <a:t>Lower barriers for non academia (“externals”)</a:t>
            </a:r>
          </a:p>
          <a:p>
            <a:pPr marL="241093" lvl="1" indent="-241093">
              <a:buFont typeface="Arial"/>
              <a:buChar char="•"/>
            </a:pPr>
            <a:r>
              <a:rPr lang="en-US" sz="1700"/>
              <a:t>Use of Gov e-ID, social IDs, linking accounts</a:t>
            </a:r>
          </a:p>
          <a:p>
            <a:pPr marL="241093" lvl="1" indent="-241093">
              <a:buFont typeface="Arial"/>
              <a:buChar char="•"/>
            </a:pPr>
            <a:r>
              <a:rPr lang="en-US" sz="1700"/>
              <a:t>Support scalable LoA for “externals” accounts</a:t>
            </a:r>
          </a:p>
          <a:p>
            <a:pPr marL="241093" lvl="1" indent="-241093">
              <a:buFont typeface="Arial"/>
              <a:buChar char="•"/>
            </a:pPr>
            <a:r>
              <a:rPr lang="en-US" sz="1700"/>
              <a:t>Deal with “library walk-in users”</a:t>
            </a:r>
          </a:p>
        </p:txBody>
      </p:sp>
      <p:sp>
        <p:nvSpPr>
          <p:cNvPr id="68" name="TextBox 67"/>
          <p:cNvSpPr txBox="1"/>
          <p:nvPr/>
        </p:nvSpPr>
        <p:spPr>
          <a:xfrm>
            <a:off x="3984685" y="1428528"/>
            <a:ext cx="4736868" cy="588140"/>
          </a:xfrm>
          <a:prstGeom prst="rect">
            <a:avLst/>
          </a:prstGeom>
          <a:noFill/>
        </p:spPr>
        <p:txBody>
          <a:bodyPr wrap="none" lIns="64291" tIns="32146" rIns="64291" bIns="32146" rtlCol="0">
            <a:spAutoFit/>
          </a:bodyPr>
          <a:lstStyle/>
          <a:p>
            <a:pPr marL="0" lvl="1"/>
            <a:r>
              <a:rPr lang="en-US" sz="1700"/>
              <a:t>All SAML, national policies and formats</a:t>
            </a:r>
          </a:p>
          <a:p>
            <a:pPr marL="0" lvl="1"/>
            <a:r>
              <a:rPr lang="en-US" sz="1700"/>
              <a:t>Any issues? perhaps promote opt-out approach</a:t>
            </a:r>
            <a:endParaRPr lang="en-US" sz="1700" b="1"/>
          </a:p>
        </p:txBody>
      </p:sp>
      <p:sp>
        <p:nvSpPr>
          <p:cNvPr id="70" name="Rounded Rectangle 69"/>
          <p:cNvSpPr/>
          <p:nvPr/>
        </p:nvSpPr>
        <p:spPr bwMode="auto">
          <a:xfrm>
            <a:off x="1351892" y="4784553"/>
            <a:ext cx="7540588" cy="1367027"/>
          </a:xfrm>
          <a:prstGeom prst="roundRect">
            <a:avLst/>
          </a:prstGeom>
          <a:noFill/>
          <a:ln w="57150" cap="flat" cmpd="sng" algn="ctr">
            <a:solidFill>
              <a:schemeClr val="tx1"/>
            </a:solidFill>
            <a:prstDash val="sysDash"/>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defTabSz="642915"/>
            <a:endParaRPr lang="en-GB" sz="2200">
              <a:solidFill>
                <a:srgbClr val="000000"/>
              </a:solidFill>
              <a:latin typeface="Gotham Book" charset="0"/>
              <a:ea typeface="ヒラギノ角ゴ ProN W3" charset="0"/>
              <a:cs typeface="ヒラギノ角ゴ ProN W3" charset="0"/>
              <a:sym typeface="Gotham Book" charset="0"/>
            </a:endParaRPr>
          </a:p>
        </p:txBody>
      </p:sp>
      <p:sp>
        <p:nvSpPr>
          <p:cNvPr id="69" name="TextBox 68"/>
          <p:cNvSpPr txBox="1"/>
          <p:nvPr/>
        </p:nvSpPr>
        <p:spPr>
          <a:xfrm>
            <a:off x="6012160" y="6488668"/>
            <a:ext cx="3122971" cy="338554"/>
          </a:xfrm>
          <a:prstGeom prst="rect">
            <a:avLst/>
          </a:prstGeom>
          <a:noFill/>
        </p:spPr>
        <p:txBody>
          <a:bodyPr wrap="none" rtlCol="0">
            <a:spAutoFit/>
          </a:bodyPr>
          <a:lstStyle/>
          <a:p>
            <a:r>
              <a:rPr lang="en-US" sz="1600" dirty="0" smtClean="0">
                <a:solidFill>
                  <a:schemeClr val="bg1">
                    <a:lumMod val="85000"/>
                  </a:schemeClr>
                </a:solidFill>
              </a:rPr>
              <a:t>graphic: Paul van </a:t>
            </a:r>
            <a:r>
              <a:rPr lang="en-US" sz="1600" dirty="0" err="1" smtClean="0">
                <a:solidFill>
                  <a:schemeClr val="bg1">
                    <a:lumMod val="85000"/>
                  </a:schemeClr>
                </a:solidFill>
              </a:rPr>
              <a:t>Dijk</a:t>
            </a:r>
            <a:r>
              <a:rPr lang="en-US" sz="1600" dirty="0" smtClean="0">
                <a:solidFill>
                  <a:schemeClr val="bg1">
                    <a:lumMod val="85000"/>
                  </a:schemeClr>
                </a:solidFill>
              </a:rPr>
              <a:t>, </a:t>
            </a:r>
            <a:r>
              <a:rPr lang="en-US" sz="1600" dirty="0" err="1" smtClean="0">
                <a:solidFill>
                  <a:schemeClr val="bg1">
                    <a:lumMod val="85000"/>
                  </a:schemeClr>
                </a:solidFill>
              </a:rPr>
              <a:t>SURFnet</a:t>
            </a:r>
            <a:endParaRPr lang="en-US" sz="1600" dirty="0">
              <a:solidFill>
                <a:schemeClr val="bg1">
                  <a:lumMod val="85000"/>
                </a:schemeClr>
              </a:solidFill>
            </a:endParaRPr>
          </a:p>
        </p:txBody>
      </p:sp>
    </p:spTree>
    <p:extLst>
      <p:ext uri="{BB962C8B-B14F-4D97-AF65-F5344CB8AC3E}">
        <p14:creationId xmlns:p14="http://schemas.microsoft.com/office/powerpoint/2010/main" val="19310304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1640" y="1457500"/>
            <a:ext cx="7183711" cy="4351338"/>
          </a:xfrm>
        </p:spPr>
        <p:txBody>
          <a:bodyPr>
            <a:noAutofit/>
          </a:bodyPr>
          <a:lstStyle/>
          <a:p>
            <a:r>
              <a:rPr lang="en-US" sz="2400" dirty="0" smtClean="0"/>
              <a:t>Training for IdPs</a:t>
            </a:r>
          </a:p>
          <a:p>
            <a:pPr lvl="1"/>
            <a:r>
              <a:rPr lang="en-US" sz="2000" dirty="0" smtClean="0"/>
              <a:t>Directly focusing on research use cases, engaging their local researchers and their requirements</a:t>
            </a:r>
          </a:p>
          <a:p>
            <a:pPr lvl="1"/>
            <a:r>
              <a:rPr lang="en-US" sz="2000" dirty="0" smtClean="0"/>
              <a:t>Encourage them to harmonize through best practices</a:t>
            </a:r>
          </a:p>
          <a:p>
            <a:pPr lvl="1"/>
            <a:r>
              <a:rPr lang="en-GB" sz="2000" dirty="0" smtClean="0"/>
              <a:t>Expand </a:t>
            </a:r>
            <a:r>
              <a:rPr lang="en-GB" sz="2000" dirty="0"/>
              <a:t>coverage of national identity federations, supporting institutions with low levels of technical or organisational </a:t>
            </a:r>
            <a:r>
              <a:rPr lang="en-GB" sz="2000" dirty="0" smtClean="0"/>
              <a:t>preparedness</a:t>
            </a:r>
            <a:endParaRPr lang="en-US" sz="2000" dirty="0" smtClean="0"/>
          </a:p>
          <a:p>
            <a:r>
              <a:rPr lang="en-GB" sz="2400" dirty="0" smtClean="0"/>
              <a:t>Architectures </a:t>
            </a:r>
            <a:r>
              <a:rPr lang="en-GB" sz="2400" dirty="0"/>
              <a:t>for </a:t>
            </a:r>
            <a:r>
              <a:rPr lang="en-GB" sz="2400" dirty="0" smtClean="0"/>
              <a:t>integrated/interoperable AAI</a:t>
            </a:r>
          </a:p>
          <a:p>
            <a:pPr lvl="1"/>
            <a:r>
              <a:rPr lang="en-GB" sz="2000" dirty="0"/>
              <a:t>technical elements needed for the integrated AAI: attribute frameworks and deployable </a:t>
            </a:r>
            <a:r>
              <a:rPr lang="en-GB" sz="2000" dirty="0" smtClean="0"/>
              <a:t>web &amp; non-web technologies</a:t>
            </a:r>
          </a:p>
          <a:p>
            <a:pPr lvl="1"/>
            <a:r>
              <a:rPr lang="en-US" sz="2000" dirty="0"/>
              <a:t>Support for guest IdPs</a:t>
            </a:r>
          </a:p>
          <a:p>
            <a:pPr lvl="1"/>
            <a:r>
              <a:rPr lang="en-GB" sz="2000" dirty="0" smtClean="0"/>
              <a:t>Integration of multiple sources within and outside R&amp;E</a:t>
            </a:r>
          </a:p>
        </p:txBody>
      </p:sp>
      <p:sp>
        <p:nvSpPr>
          <p:cNvPr id="3" name="Title 2"/>
          <p:cNvSpPr>
            <a:spLocks noGrp="1"/>
          </p:cNvSpPr>
          <p:nvPr>
            <p:ph type="title"/>
          </p:nvPr>
        </p:nvSpPr>
        <p:spPr/>
        <p:txBody>
          <a:bodyPr>
            <a:normAutofit/>
          </a:bodyPr>
          <a:lstStyle/>
          <a:p>
            <a:r>
              <a:rPr lang="en-US" sz="3600" dirty="0" smtClean="0"/>
              <a:t>Training Activities</a:t>
            </a:r>
            <a:endParaRPr lang="en-US" sz="3600" dirty="0"/>
          </a:p>
        </p:txBody>
      </p:sp>
      <p:sp>
        <p:nvSpPr>
          <p:cNvPr id="5" name="TextBox 4"/>
          <p:cNvSpPr txBox="1"/>
          <p:nvPr/>
        </p:nvSpPr>
        <p:spPr>
          <a:xfrm>
            <a:off x="6792686" y="5574875"/>
            <a:ext cx="2016898" cy="523220"/>
          </a:xfrm>
          <a:prstGeom prst="rect">
            <a:avLst/>
          </a:prstGeom>
          <a:noFill/>
        </p:spPr>
        <p:txBody>
          <a:bodyPr wrap="none" rtlCol="0">
            <a:spAutoFit/>
          </a:bodyPr>
          <a:lstStyle/>
          <a:p>
            <a:pPr algn="r"/>
            <a:r>
              <a:rPr lang="en-US" sz="1400" dirty="0" smtClean="0">
                <a:solidFill>
                  <a:srgbClr val="990000"/>
                </a:solidFill>
              </a:rPr>
              <a:t>GRNET,</a:t>
            </a:r>
            <a:br>
              <a:rPr lang="en-US" sz="1400" dirty="0" smtClean="0">
                <a:solidFill>
                  <a:srgbClr val="990000"/>
                </a:solidFill>
              </a:rPr>
            </a:br>
            <a:r>
              <a:rPr lang="en-US" sz="1400" dirty="0" smtClean="0">
                <a:solidFill>
                  <a:srgbClr val="990000"/>
                </a:solidFill>
              </a:rPr>
              <a:t>Christos </a:t>
            </a:r>
            <a:r>
              <a:rPr lang="en-US" sz="1400" dirty="0" err="1" smtClean="0">
                <a:solidFill>
                  <a:srgbClr val="990000"/>
                </a:solidFill>
              </a:rPr>
              <a:t>Kanellopoulos</a:t>
            </a:r>
            <a:endParaRPr lang="en-US" sz="1400" dirty="0">
              <a:solidFill>
                <a:srgbClr val="990000"/>
              </a:solidFill>
            </a:endParaRPr>
          </a:p>
        </p:txBody>
      </p:sp>
      <p:sp>
        <p:nvSpPr>
          <p:cNvPr id="6" name="TextBox 5"/>
          <p:cNvSpPr txBox="1"/>
          <p:nvPr/>
        </p:nvSpPr>
        <p:spPr>
          <a:xfrm>
            <a:off x="6897907" y="1465620"/>
            <a:ext cx="1911677" cy="523220"/>
          </a:xfrm>
          <a:prstGeom prst="rect">
            <a:avLst/>
          </a:prstGeom>
          <a:noFill/>
        </p:spPr>
        <p:txBody>
          <a:bodyPr wrap="none" rtlCol="0">
            <a:spAutoFit/>
          </a:bodyPr>
          <a:lstStyle/>
          <a:p>
            <a:pPr algn="r"/>
            <a:r>
              <a:rPr lang="en-US" sz="1400" dirty="0" smtClean="0">
                <a:solidFill>
                  <a:srgbClr val="990000"/>
                </a:solidFill>
              </a:rPr>
              <a:t>G</a:t>
            </a:r>
            <a:r>
              <a:rPr lang="en-GB" sz="1400" dirty="0" smtClean="0">
                <a:solidFill>
                  <a:srgbClr val="990000"/>
                </a:solidFill>
              </a:rPr>
              <a:t>ÉANT</a:t>
            </a:r>
            <a:r>
              <a:rPr lang="en-US" sz="1400" dirty="0" smtClean="0">
                <a:solidFill>
                  <a:srgbClr val="990000"/>
                </a:solidFill>
              </a:rPr>
              <a:t>,</a:t>
            </a:r>
            <a:br>
              <a:rPr lang="en-US" sz="1400" dirty="0" smtClean="0">
                <a:solidFill>
                  <a:srgbClr val="990000"/>
                </a:solidFill>
              </a:rPr>
            </a:br>
            <a:r>
              <a:rPr lang="en-US" sz="1400" dirty="0">
                <a:solidFill>
                  <a:srgbClr val="990000"/>
                </a:solidFill>
              </a:rPr>
              <a:t>Alessandra  </a:t>
            </a:r>
            <a:r>
              <a:rPr lang="en-US" sz="1400" dirty="0" err="1" smtClean="0">
                <a:solidFill>
                  <a:srgbClr val="990000"/>
                </a:solidFill>
              </a:rPr>
              <a:t>Scicchitano</a:t>
            </a:r>
            <a:endParaRPr lang="en-US" sz="1400" dirty="0">
              <a:solidFill>
                <a:srgbClr val="990000"/>
              </a:solidFill>
            </a:endParaRPr>
          </a:p>
        </p:txBody>
      </p:sp>
    </p:spTree>
    <p:extLst>
      <p:ext uri="{BB962C8B-B14F-4D97-AF65-F5344CB8AC3E}">
        <p14:creationId xmlns:p14="http://schemas.microsoft.com/office/powerpoint/2010/main" val="272692305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26946" cy="1143000"/>
          </a:xfrm>
        </p:spPr>
        <p:txBody>
          <a:bodyPr>
            <a:normAutofit fontScale="90000"/>
          </a:bodyPr>
          <a:lstStyle/>
          <a:p>
            <a:r>
              <a:rPr lang="en-US" dirty="0" smtClean="0"/>
              <a:t>There are lots of components out there!</a:t>
            </a:r>
            <a:endParaRPr lang="en-US" dirty="0"/>
          </a:p>
        </p:txBody>
      </p:sp>
      <p:grpSp>
        <p:nvGrpSpPr>
          <p:cNvPr id="10" name="Group 9"/>
          <p:cNvGrpSpPr/>
          <p:nvPr/>
        </p:nvGrpSpPr>
        <p:grpSpPr>
          <a:xfrm>
            <a:off x="77095" y="3933056"/>
            <a:ext cx="4710929" cy="2062518"/>
            <a:chOff x="1259632" y="1772816"/>
            <a:chExt cx="4710929" cy="2062518"/>
          </a:xfrm>
        </p:grpSpPr>
        <p:sp>
          <p:nvSpPr>
            <p:cNvPr id="5" name="Rectangle 4"/>
            <p:cNvSpPr/>
            <p:nvPr/>
          </p:nvSpPr>
          <p:spPr>
            <a:xfrm>
              <a:off x="1259632" y="1772816"/>
              <a:ext cx="4710929" cy="206251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59632" y="1772816"/>
              <a:ext cx="4710929" cy="461665"/>
            </a:xfrm>
            <a:prstGeom prst="rect">
              <a:avLst/>
            </a:prstGeom>
          </p:spPr>
          <p:txBody>
            <a:bodyPr wrap="square">
              <a:spAutoFit/>
            </a:bodyPr>
            <a:lstStyle/>
            <a:p>
              <a:pPr marL="82550" indent="0">
                <a:buNone/>
              </a:pPr>
              <a:r>
                <a:rPr lang="en-US" sz="2400" dirty="0" err="1" smtClean="0">
                  <a:solidFill>
                    <a:srgbClr val="C00000"/>
                  </a:solidFill>
                  <a:latin typeface="+mj-lt"/>
                </a:rPr>
                <a:t>Attribute&amp;Community</a:t>
              </a:r>
              <a:r>
                <a:rPr lang="en-US" sz="2400" dirty="0" smtClean="0">
                  <a:solidFill>
                    <a:srgbClr val="C00000"/>
                  </a:solidFill>
                  <a:latin typeface="+mj-lt"/>
                </a:rPr>
                <a:t> </a:t>
              </a:r>
              <a:r>
                <a:rPr lang="en-US" sz="2400" dirty="0">
                  <a:solidFill>
                    <a:srgbClr val="C00000"/>
                  </a:solidFill>
                  <a:latin typeface="+mj-lt"/>
                </a:rPr>
                <a:t>management</a:t>
              </a:r>
            </a:p>
          </p:txBody>
        </p:sp>
        <p:sp>
          <p:nvSpPr>
            <p:cNvPr id="9" name="TextBox 8"/>
            <p:cNvSpPr txBox="1"/>
            <p:nvPr/>
          </p:nvSpPr>
          <p:spPr>
            <a:xfrm>
              <a:off x="1363798" y="2265674"/>
              <a:ext cx="4246724" cy="1569660"/>
            </a:xfrm>
            <a:prstGeom prst="rect">
              <a:avLst/>
            </a:prstGeom>
            <a:noFill/>
          </p:spPr>
          <p:txBody>
            <a:bodyPr wrap="square" numCol="2" rtlCol="0">
              <a:spAutoFit/>
            </a:bodyPr>
            <a:lstStyle/>
            <a:p>
              <a:pPr marL="285750" indent="-285750">
                <a:buFont typeface="Arial" panose="020B0604020202020204" pitchFamily="34" charset="0"/>
                <a:buChar char="•"/>
              </a:pPr>
              <a:r>
                <a:rPr lang="en-US" sz="2400" dirty="0" smtClean="0">
                  <a:latin typeface="+mj-lt"/>
                </a:rPr>
                <a:t>VOMS &amp; </a:t>
              </a:r>
              <a:br>
                <a:rPr lang="en-US" sz="2400" dirty="0" smtClean="0">
                  <a:latin typeface="+mj-lt"/>
                </a:rPr>
              </a:br>
              <a:r>
                <a:rPr lang="en-US" sz="2400" dirty="0" smtClean="0">
                  <a:latin typeface="+mj-lt"/>
                </a:rPr>
                <a:t>VOMS-SAML</a:t>
              </a:r>
              <a:endParaRPr lang="en-US" sz="2400" dirty="0">
                <a:latin typeface="+mj-lt"/>
              </a:endParaRPr>
            </a:p>
            <a:p>
              <a:pPr marL="285750" indent="-285750">
                <a:buFont typeface="Arial" panose="020B0604020202020204" pitchFamily="34" charset="0"/>
                <a:buChar char="•"/>
              </a:pPr>
              <a:r>
                <a:rPr lang="en-US" sz="2400" dirty="0">
                  <a:latin typeface="+mj-lt"/>
                </a:rPr>
                <a:t>PERUN</a:t>
              </a:r>
            </a:p>
            <a:p>
              <a:pPr marL="285750" indent="-285750">
                <a:buFont typeface="Arial" panose="020B0604020202020204" pitchFamily="34" charset="0"/>
                <a:buChar char="•"/>
              </a:pPr>
              <a:r>
                <a:rPr lang="en-US" sz="2400" dirty="0">
                  <a:latin typeface="+mj-lt"/>
                </a:rPr>
                <a:t>REMS</a:t>
              </a:r>
            </a:p>
            <a:p>
              <a:pPr marL="285750" indent="-285750">
                <a:buFont typeface="Arial" panose="020B0604020202020204" pitchFamily="34" charset="0"/>
                <a:buChar char="•"/>
              </a:pPr>
              <a:r>
                <a:rPr lang="en-US" sz="2400" dirty="0">
                  <a:latin typeface="+mj-lt"/>
                </a:rPr>
                <a:t>HEXAA</a:t>
              </a:r>
            </a:p>
            <a:p>
              <a:pPr marL="285750" indent="-285750">
                <a:buFont typeface="Arial" panose="020B0604020202020204" pitchFamily="34" charset="0"/>
                <a:buChar char="•"/>
              </a:pPr>
              <a:r>
                <a:rPr lang="en-US" sz="2400" dirty="0" err="1">
                  <a:latin typeface="+mj-lt"/>
                </a:rPr>
                <a:t>Conext</a:t>
              </a:r>
              <a:endParaRPr lang="en-US" sz="2400" dirty="0">
                <a:latin typeface="+mj-lt"/>
              </a:endParaRPr>
            </a:p>
            <a:p>
              <a:pPr marL="285750" indent="-285750">
                <a:buFont typeface="Arial" panose="020B0604020202020204" pitchFamily="34" charset="0"/>
                <a:buChar char="•"/>
              </a:pPr>
              <a:r>
                <a:rPr lang="en-US" sz="2400" dirty="0">
                  <a:latin typeface="+mj-lt"/>
                </a:rPr>
                <a:t>LDAP queries</a:t>
              </a:r>
            </a:p>
            <a:p>
              <a:pPr marL="285750" indent="-285750">
                <a:buFont typeface="Arial" panose="020B0604020202020204" pitchFamily="34" charset="0"/>
                <a:buChar char="•"/>
              </a:pPr>
              <a:r>
                <a:rPr lang="en-US" sz="2400" dirty="0" smtClean="0">
                  <a:latin typeface="+mj-lt"/>
                </a:rPr>
                <a:t>Co-manage</a:t>
              </a:r>
              <a:endParaRPr lang="en-US" sz="2400" dirty="0">
                <a:latin typeface="+mj-lt"/>
              </a:endParaRPr>
            </a:p>
          </p:txBody>
        </p:sp>
      </p:grpSp>
      <p:grpSp>
        <p:nvGrpSpPr>
          <p:cNvPr id="19" name="Group 18"/>
          <p:cNvGrpSpPr/>
          <p:nvPr/>
        </p:nvGrpSpPr>
        <p:grpSpPr>
          <a:xfrm>
            <a:off x="1208923" y="1196752"/>
            <a:ext cx="5335576" cy="2443048"/>
            <a:chOff x="3598301" y="3573016"/>
            <a:chExt cx="5335576" cy="2443048"/>
          </a:xfrm>
        </p:grpSpPr>
        <p:sp>
          <p:nvSpPr>
            <p:cNvPr id="12" name="Rectangle 11"/>
            <p:cNvSpPr/>
            <p:nvPr/>
          </p:nvSpPr>
          <p:spPr>
            <a:xfrm>
              <a:off x="3598301" y="3573016"/>
              <a:ext cx="5019261" cy="24318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10289" y="3573016"/>
              <a:ext cx="3770023" cy="461665"/>
            </a:xfrm>
            <a:prstGeom prst="rect">
              <a:avLst/>
            </a:prstGeom>
          </p:spPr>
          <p:txBody>
            <a:bodyPr wrap="square">
              <a:spAutoFit/>
            </a:bodyPr>
            <a:lstStyle/>
            <a:p>
              <a:pPr marL="82550" indent="0">
                <a:buNone/>
              </a:pPr>
              <a:r>
                <a:rPr lang="en-US" sz="2400" dirty="0" smtClean="0">
                  <a:solidFill>
                    <a:srgbClr val="C00000"/>
                  </a:solidFill>
                  <a:latin typeface="+mj-lt"/>
                </a:rPr>
                <a:t>Non-Web Authentication</a:t>
              </a:r>
              <a:endParaRPr lang="en-US" sz="2400" dirty="0">
                <a:solidFill>
                  <a:srgbClr val="C00000"/>
                </a:solidFill>
                <a:latin typeface="+mj-lt"/>
              </a:endParaRPr>
            </a:p>
          </p:txBody>
        </p:sp>
        <p:sp>
          <p:nvSpPr>
            <p:cNvPr id="14" name="TextBox 13"/>
            <p:cNvSpPr txBox="1"/>
            <p:nvPr/>
          </p:nvSpPr>
          <p:spPr>
            <a:xfrm>
              <a:off x="5580112" y="4065874"/>
              <a:ext cx="3353765" cy="1938992"/>
            </a:xfrm>
            <a:prstGeom prst="rect">
              <a:avLst/>
            </a:prstGeom>
            <a:noFill/>
          </p:spPr>
          <p:txBody>
            <a:bodyPr wrap="square" numCol="1" rtlCol="0">
              <a:spAutoFit/>
            </a:bodyPr>
            <a:lstStyle/>
            <a:p>
              <a:pPr marL="285750" lvl="0" indent="-285750">
                <a:buFont typeface="Arial" panose="020B0604020202020204" pitchFamily="34" charset="0"/>
                <a:buChar char="•"/>
              </a:pPr>
              <a:r>
                <a:rPr lang="en-US" sz="2400" dirty="0" smtClean="0">
                  <a:solidFill>
                    <a:prstClr val="black"/>
                  </a:solidFill>
                  <a:latin typeface="+mj-lt"/>
                </a:rPr>
                <a:t>GSI over GSSAPI</a:t>
              </a:r>
              <a:endParaRPr lang="en-US" sz="2400" dirty="0">
                <a:solidFill>
                  <a:prstClr val="black"/>
                </a:solidFill>
                <a:latin typeface="+mj-lt"/>
              </a:endParaRPr>
            </a:p>
            <a:p>
              <a:pPr marL="285750" lvl="0" indent="-285750">
                <a:buFont typeface="Arial" panose="020B0604020202020204" pitchFamily="34" charset="0"/>
                <a:buChar char="•"/>
              </a:pPr>
              <a:r>
                <a:rPr lang="en-US" sz="2400" dirty="0">
                  <a:solidFill>
                    <a:prstClr val="black"/>
                  </a:solidFill>
                  <a:latin typeface="+mj-lt"/>
                </a:rPr>
                <a:t>X-realm KRB</a:t>
              </a:r>
            </a:p>
            <a:p>
              <a:pPr marL="285750" lvl="0" indent="-285750">
                <a:buFont typeface="Arial" panose="020B0604020202020204" pitchFamily="34" charset="0"/>
                <a:buChar char="•"/>
              </a:pPr>
              <a:r>
                <a:rPr lang="en-US" sz="2400" dirty="0" smtClean="0">
                  <a:solidFill>
                    <a:prstClr val="black"/>
                  </a:solidFill>
                  <a:latin typeface="+mj-lt"/>
                </a:rPr>
                <a:t>Moonshot*</a:t>
              </a:r>
              <a:endParaRPr lang="en-US" sz="2400" dirty="0">
                <a:solidFill>
                  <a:prstClr val="black"/>
                </a:solidFill>
                <a:latin typeface="+mj-lt"/>
              </a:endParaRPr>
            </a:p>
            <a:p>
              <a:pPr marL="285750" lvl="0" indent="-285750">
                <a:buFont typeface="Arial" panose="020B0604020202020204" pitchFamily="34" charset="0"/>
                <a:buChar char="•"/>
              </a:pPr>
              <a:r>
                <a:rPr lang="en-US" sz="2400" dirty="0" err="1">
                  <a:solidFill>
                    <a:prstClr val="black"/>
                  </a:solidFill>
                  <a:latin typeface="+mj-lt"/>
                </a:rPr>
                <a:t>OpenID</a:t>
              </a:r>
              <a:r>
                <a:rPr lang="en-US" sz="2400" dirty="0">
                  <a:solidFill>
                    <a:prstClr val="black"/>
                  </a:solidFill>
                  <a:latin typeface="+mj-lt"/>
                </a:rPr>
                <a:t> </a:t>
              </a:r>
              <a:r>
                <a:rPr lang="en-US" sz="2400" dirty="0" smtClean="0">
                  <a:solidFill>
                    <a:prstClr val="black"/>
                  </a:solidFill>
                  <a:latin typeface="+mj-lt"/>
                </a:rPr>
                <a:t>Connect</a:t>
              </a:r>
              <a:endParaRPr lang="en-US" sz="2400" dirty="0">
                <a:solidFill>
                  <a:prstClr val="black"/>
                </a:solidFill>
                <a:latin typeface="+mj-lt"/>
              </a:endParaRPr>
            </a:p>
            <a:p>
              <a:pPr lvl="0"/>
              <a:r>
                <a:rPr lang="en-US" sz="600" dirty="0" smtClean="0">
                  <a:solidFill>
                    <a:prstClr val="black"/>
                  </a:solidFill>
                  <a:latin typeface="+mj-lt"/>
                </a:rPr>
                <a:t/>
              </a:r>
              <a:br>
                <a:rPr lang="en-US" sz="600" dirty="0" smtClean="0">
                  <a:solidFill>
                    <a:prstClr val="black"/>
                  </a:solidFill>
                  <a:latin typeface="+mj-lt"/>
                </a:rPr>
              </a:br>
              <a:r>
                <a:rPr lang="en-US" sz="600" dirty="0" smtClean="0">
                  <a:solidFill>
                    <a:prstClr val="black"/>
                  </a:solidFill>
                  <a:latin typeface="+mj-lt"/>
                </a:rPr>
                <a:t>         </a:t>
              </a:r>
              <a:r>
                <a:rPr lang="en-US" dirty="0" smtClean="0">
                  <a:solidFill>
                    <a:prstClr val="black"/>
                  </a:solidFill>
                  <a:latin typeface="+mj-lt"/>
                </a:rPr>
                <a:t>*lacks </a:t>
              </a:r>
              <a:r>
                <a:rPr lang="en-US" dirty="0" err="1" smtClean="0">
                  <a:solidFill>
                    <a:prstClr val="black"/>
                  </a:solidFill>
                  <a:latin typeface="+mj-lt"/>
                </a:rPr>
                <a:t>AuthZ</a:t>
              </a:r>
              <a:r>
                <a:rPr lang="en-US" dirty="0" smtClean="0">
                  <a:solidFill>
                    <a:prstClr val="black"/>
                  </a:solidFill>
                  <a:latin typeface="+mj-lt"/>
                </a:rPr>
                <a:t> system support</a:t>
              </a:r>
              <a:endParaRPr lang="en-US" dirty="0">
                <a:solidFill>
                  <a:prstClr val="black"/>
                </a:solidFill>
                <a:latin typeface="+mj-lt"/>
              </a:endParaRPr>
            </a:p>
          </p:txBody>
        </p:sp>
        <p:sp>
          <p:nvSpPr>
            <p:cNvPr id="18" name="Rectangle 17"/>
            <p:cNvSpPr/>
            <p:nvPr/>
          </p:nvSpPr>
          <p:spPr>
            <a:xfrm>
              <a:off x="3635896" y="4077072"/>
              <a:ext cx="2069976" cy="1938992"/>
            </a:xfrm>
            <a:prstGeom prst="rect">
              <a:avLst/>
            </a:prstGeom>
          </p:spPr>
          <p:txBody>
            <a:bodyPr wrap="square">
              <a:spAutoFit/>
            </a:bodyPr>
            <a:lstStyle/>
            <a:p>
              <a:pPr marL="285750" lvl="0" indent="-285750">
                <a:buFont typeface="Arial" panose="020B0604020202020204" pitchFamily="34" charset="0"/>
                <a:buChar char="•"/>
              </a:pPr>
              <a:r>
                <a:rPr lang="en-US" sz="2400" dirty="0" smtClean="0">
                  <a:solidFill>
                    <a:prstClr val="black"/>
                  </a:solidFill>
                  <a:latin typeface="Gill Sans MT"/>
                </a:rPr>
                <a:t>CI-Logon &amp;</a:t>
              </a:r>
              <a:endParaRPr lang="en-US" sz="2400" dirty="0">
                <a:solidFill>
                  <a:prstClr val="black"/>
                </a:solidFill>
                <a:latin typeface="Gill Sans MT"/>
              </a:endParaRPr>
            </a:p>
            <a:p>
              <a:pPr marL="285750" lvl="0" indent="-285750">
                <a:buFont typeface="Arial" panose="020B0604020202020204" pitchFamily="34" charset="0"/>
                <a:buChar char="•"/>
              </a:pPr>
              <a:r>
                <a:rPr lang="en-US" sz="2400" dirty="0">
                  <a:solidFill>
                    <a:prstClr val="black"/>
                  </a:solidFill>
                  <a:latin typeface="Gill Sans MT"/>
                </a:rPr>
                <a:t>Client PKI</a:t>
              </a:r>
            </a:p>
            <a:p>
              <a:pPr marL="285750" lvl="0" indent="-285750">
                <a:buFont typeface="Arial" panose="020B0604020202020204" pitchFamily="34" charset="0"/>
                <a:buChar char="•"/>
              </a:pPr>
              <a:r>
                <a:rPr lang="en-US" sz="2400" dirty="0">
                  <a:solidFill>
                    <a:prstClr val="black"/>
                  </a:solidFill>
                  <a:latin typeface="Gill Sans MT"/>
                </a:rPr>
                <a:t>Unity-</a:t>
              </a:r>
              <a:r>
                <a:rPr lang="en-US" sz="2400" dirty="0" err="1">
                  <a:solidFill>
                    <a:prstClr val="black"/>
                  </a:solidFill>
                  <a:latin typeface="Gill Sans MT"/>
                </a:rPr>
                <a:t>IdM</a:t>
              </a:r>
              <a:endParaRPr lang="en-US" sz="2400" dirty="0">
                <a:solidFill>
                  <a:prstClr val="black"/>
                </a:solidFill>
                <a:latin typeface="Gill Sans MT"/>
              </a:endParaRPr>
            </a:p>
            <a:p>
              <a:pPr marL="285750" lvl="0" indent="-285750">
                <a:buFont typeface="Arial" panose="020B0604020202020204" pitchFamily="34" charset="0"/>
                <a:buChar char="•"/>
              </a:pPr>
              <a:r>
                <a:rPr lang="en-US" sz="2400" dirty="0">
                  <a:solidFill>
                    <a:prstClr val="black"/>
                  </a:solidFill>
                  <a:latin typeface="Gill Sans MT"/>
                </a:rPr>
                <a:t>FACIUS</a:t>
              </a:r>
            </a:p>
            <a:p>
              <a:pPr marL="285750" lvl="0" indent="-285750">
                <a:buFont typeface="Arial" panose="020B0604020202020204" pitchFamily="34" charset="0"/>
                <a:buChar char="•"/>
              </a:pPr>
              <a:r>
                <a:rPr lang="en-US" sz="2400" dirty="0">
                  <a:solidFill>
                    <a:prstClr val="black"/>
                  </a:solidFill>
                  <a:latin typeface="Gill Sans MT"/>
                </a:rPr>
                <a:t>SAML ECP</a:t>
              </a:r>
            </a:p>
          </p:txBody>
        </p:sp>
      </p:grpSp>
      <p:sp>
        <p:nvSpPr>
          <p:cNvPr id="20" name="TextBox 19"/>
          <p:cNvSpPr txBox="1"/>
          <p:nvPr/>
        </p:nvSpPr>
        <p:spPr>
          <a:xfrm>
            <a:off x="4867942" y="3645024"/>
            <a:ext cx="4168553" cy="3170099"/>
          </a:xfrm>
          <a:prstGeom prst="rect">
            <a:avLst/>
          </a:prstGeom>
          <a:solidFill>
            <a:schemeClr val="accent2">
              <a:lumMod val="20000"/>
              <a:lumOff val="80000"/>
            </a:schemeClr>
          </a:solidFill>
          <a:ln w="28575">
            <a:solidFill>
              <a:schemeClr val="accent1"/>
            </a:solidFill>
          </a:ln>
        </p:spPr>
        <p:txBody>
          <a:bodyPr wrap="square" rtlCol="0">
            <a:spAutoFit/>
          </a:bodyPr>
          <a:lstStyle/>
          <a:p>
            <a:r>
              <a:rPr lang="en-US" sz="2000" b="1" dirty="0" smtClean="0">
                <a:solidFill>
                  <a:srgbClr val="C00000"/>
                </a:solidFill>
                <a:latin typeface="+mj-lt"/>
              </a:rPr>
              <a:t>Delegation support</a:t>
            </a:r>
            <a:r>
              <a:rPr lang="en-US" sz="2000" dirty="0">
                <a:solidFill>
                  <a:srgbClr val="C00000"/>
                </a:solidFill>
                <a:latin typeface="+mj-lt"/>
              </a:rPr>
              <a:t> </a:t>
            </a:r>
            <a:r>
              <a:rPr lang="en-US" sz="2000" dirty="0" smtClean="0">
                <a:solidFill>
                  <a:srgbClr val="C00000"/>
                </a:solidFill>
                <a:latin typeface="+mj-lt"/>
              </a:rPr>
              <a:t>- </a:t>
            </a:r>
            <a:r>
              <a:rPr lang="en-US" sz="2000" i="1" dirty="0" smtClean="0">
                <a:solidFill>
                  <a:srgbClr val="C00000"/>
                </a:solidFill>
                <a:latin typeface="+mj-lt"/>
              </a:rPr>
              <a:t>needed for broker scenarios &amp; long-running workflows – </a:t>
            </a:r>
            <a:r>
              <a:rPr lang="en-US" sz="2000" b="1" dirty="0" smtClean="0">
                <a:solidFill>
                  <a:srgbClr val="C00000"/>
                </a:solidFill>
                <a:latin typeface="+mj-lt"/>
              </a:rPr>
              <a:t>mostly missing</a:t>
            </a:r>
          </a:p>
          <a:p>
            <a:pPr marL="342900" indent="-342900">
              <a:buFont typeface="Arial" panose="020B0604020202020204" pitchFamily="34" charset="0"/>
              <a:buChar char="•"/>
            </a:pPr>
            <a:r>
              <a:rPr lang="en-US" sz="2000" dirty="0" smtClean="0">
                <a:latin typeface="+mj-lt"/>
              </a:rPr>
              <a:t>PKI/GSI + RFC3820 does it</a:t>
            </a:r>
          </a:p>
          <a:p>
            <a:pPr marL="342900" indent="-342900">
              <a:buFont typeface="Arial" panose="020B0604020202020204" pitchFamily="34" charset="0"/>
              <a:buChar char="•"/>
            </a:pPr>
            <a:r>
              <a:rPr lang="en-US" sz="2000" dirty="0" smtClean="0">
                <a:latin typeface="+mj-lt"/>
              </a:rPr>
              <a:t>KRB TGT</a:t>
            </a:r>
          </a:p>
          <a:p>
            <a:pPr marL="342900" indent="-342900">
              <a:buFont typeface="Arial" panose="020B0604020202020204" pitchFamily="34" charset="0"/>
              <a:buChar char="•"/>
            </a:pPr>
            <a:r>
              <a:rPr lang="en-US" sz="2000" dirty="0" smtClean="0">
                <a:latin typeface="+mj-lt"/>
              </a:rPr>
              <a:t>SAML ECP could, </a:t>
            </a:r>
            <a:br>
              <a:rPr lang="en-US" sz="2000" dirty="0" smtClean="0">
                <a:latin typeface="+mj-lt"/>
              </a:rPr>
            </a:br>
            <a:r>
              <a:rPr lang="en-US" sz="2000" dirty="0" smtClean="0">
                <a:latin typeface="+mj-lt"/>
              </a:rPr>
              <a:t>but with re-usable ‘golden’ token</a:t>
            </a:r>
          </a:p>
          <a:p>
            <a:pPr marL="342900" indent="-342900">
              <a:buFont typeface="Arial" panose="020B0604020202020204" pitchFamily="34" charset="0"/>
              <a:buChar char="•"/>
            </a:pPr>
            <a:r>
              <a:rPr lang="en-US" sz="2000" dirty="0" err="1" smtClean="0">
                <a:latin typeface="+mj-lt"/>
              </a:rPr>
              <a:t>OpenID</a:t>
            </a:r>
            <a:r>
              <a:rPr lang="en-US" sz="2000" dirty="0" smtClean="0">
                <a:latin typeface="+mj-lt"/>
              </a:rPr>
              <a:t> Connect</a:t>
            </a:r>
            <a:br>
              <a:rPr lang="en-US" sz="2000" dirty="0" smtClean="0">
                <a:latin typeface="+mj-lt"/>
              </a:rPr>
            </a:br>
            <a:r>
              <a:rPr lang="en-US" sz="2000" dirty="0" smtClean="0">
                <a:latin typeface="+mj-lt"/>
              </a:rPr>
              <a:t>promising, but not yet there …</a:t>
            </a:r>
          </a:p>
          <a:p>
            <a:pPr marL="342900" indent="-342900">
              <a:buFont typeface="Arial" panose="020B0604020202020204" pitchFamily="34" charset="0"/>
              <a:buChar char="•"/>
            </a:pPr>
            <a:r>
              <a:rPr lang="en-US" sz="2000" dirty="0" smtClean="0">
                <a:latin typeface="+mj-lt"/>
              </a:rPr>
              <a:t>Credential repositories + STS can</a:t>
            </a:r>
            <a:endParaRPr lang="en-US" sz="2000" dirty="0">
              <a:latin typeface="+mj-lt"/>
            </a:endParaRPr>
          </a:p>
        </p:txBody>
      </p:sp>
      <p:sp>
        <p:nvSpPr>
          <p:cNvPr id="21" name="TextBox 20"/>
          <p:cNvSpPr txBox="1"/>
          <p:nvPr/>
        </p:nvSpPr>
        <p:spPr>
          <a:xfrm>
            <a:off x="6732240" y="1196751"/>
            <a:ext cx="2411760" cy="830997"/>
          </a:xfrm>
          <a:prstGeom prst="rect">
            <a:avLst/>
          </a:prstGeom>
          <a:noFill/>
        </p:spPr>
        <p:txBody>
          <a:bodyPr wrap="square" rtlCol="0">
            <a:spAutoFit/>
          </a:bodyPr>
          <a:lstStyle/>
          <a:p>
            <a:r>
              <a:rPr lang="en-US" sz="2400" i="1" dirty="0" smtClean="0">
                <a:solidFill>
                  <a:srgbClr val="C00000"/>
                </a:solidFill>
                <a:latin typeface="+mj-lt"/>
              </a:rPr>
              <a:t>...but no workable global solution </a:t>
            </a:r>
            <a:r>
              <a:rPr lang="en-US" sz="2400" dirty="0" smtClean="0">
                <a:solidFill>
                  <a:srgbClr val="C00000"/>
                </a:solidFill>
                <a:latin typeface="+mj-lt"/>
                <a:sym typeface="Wingdings" panose="05000000000000000000" pitchFamily="2" charset="2"/>
              </a:rPr>
              <a:t></a:t>
            </a:r>
            <a:endParaRPr lang="en-US" sz="2400" dirty="0">
              <a:solidFill>
                <a:srgbClr val="C00000"/>
              </a:solidFill>
              <a:latin typeface="+mj-lt"/>
            </a:endParaRPr>
          </a:p>
        </p:txBody>
      </p:sp>
    </p:spTree>
    <p:extLst>
      <p:ext uri="{BB962C8B-B14F-4D97-AF65-F5344CB8AC3E}">
        <p14:creationId xmlns:p14="http://schemas.microsoft.com/office/powerpoint/2010/main" val="8242809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59632" y="2708920"/>
            <a:ext cx="7632848" cy="1509712"/>
          </a:xfrm>
        </p:spPr>
        <p:txBody>
          <a:bodyPr/>
          <a:lstStyle/>
          <a:p>
            <a:r>
              <a:rPr lang="en-GB" dirty="0" smtClean="0"/>
              <a:t>research workflows: a global collaborative endeavour</a:t>
            </a:r>
          </a:p>
          <a:p>
            <a:r>
              <a:rPr lang="en-GB" dirty="0" smtClean="0"/>
              <a:t>distributing responsibility in an interconnected world</a:t>
            </a:r>
          </a:p>
          <a:p>
            <a:r>
              <a:rPr lang="en-GB" dirty="0" smtClean="0"/>
              <a:t>… and ‘just’ some technical glue</a:t>
            </a:r>
            <a:endParaRPr lang="en-GB" dirty="0"/>
          </a:p>
        </p:txBody>
      </p:sp>
      <p:sp>
        <p:nvSpPr>
          <p:cNvPr id="4" name="Title 3"/>
          <p:cNvSpPr>
            <a:spLocks noGrp="1"/>
          </p:cNvSpPr>
          <p:nvPr>
            <p:ph type="title"/>
          </p:nvPr>
        </p:nvSpPr>
        <p:spPr/>
        <p:txBody>
          <a:bodyPr>
            <a:normAutofit fontScale="90000"/>
          </a:bodyPr>
          <a:lstStyle/>
          <a:p>
            <a:r>
              <a:rPr lang="en-US" dirty="0" smtClean="0"/>
              <a:t>Something happened in the last 15 years!</a:t>
            </a:r>
            <a:endParaRPr lang="en-US" dirty="0"/>
          </a:p>
        </p:txBody>
      </p:sp>
    </p:spTree>
    <p:extLst>
      <p:ext uri="{BB962C8B-B14F-4D97-AF65-F5344CB8AC3E}">
        <p14:creationId xmlns:p14="http://schemas.microsoft.com/office/powerpoint/2010/main" val="79893984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360203"/>
            <a:ext cx="7920880" cy="4804885"/>
          </a:xfrm>
        </p:spPr>
        <p:txBody>
          <a:bodyPr>
            <a:normAutofit lnSpcReduction="10000"/>
          </a:bodyPr>
          <a:lstStyle/>
          <a:p>
            <a:r>
              <a:rPr lang="en-GB" sz="2800" dirty="0"/>
              <a:t>Pilots on </a:t>
            </a:r>
            <a:r>
              <a:rPr lang="en-GB" sz="2800" dirty="0" smtClean="0"/>
              <a:t>integrated </a:t>
            </a:r>
            <a:r>
              <a:rPr lang="en-GB" sz="2800" dirty="0"/>
              <a:t>R&amp;E </a:t>
            </a:r>
            <a:r>
              <a:rPr lang="en-GB" sz="2800" dirty="0" smtClean="0"/>
              <a:t>AAI</a:t>
            </a:r>
          </a:p>
          <a:p>
            <a:pPr lvl="1"/>
            <a:r>
              <a:rPr lang="en-GB" sz="2400" dirty="0"/>
              <a:t>Introduction of attribute management services</a:t>
            </a:r>
          </a:p>
          <a:p>
            <a:pPr lvl="1"/>
            <a:r>
              <a:rPr lang="en-GB" sz="2400" dirty="0" smtClean="0"/>
              <a:t>Access to R&amp;E + commercial services</a:t>
            </a:r>
          </a:p>
          <a:p>
            <a:pPr lvl="1"/>
            <a:r>
              <a:rPr lang="en-GB" sz="2400" dirty="0" smtClean="0"/>
              <a:t>Guest services, also for SME/R&amp;D collaborators</a:t>
            </a:r>
          </a:p>
          <a:p>
            <a:pPr lvl="1"/>
            <a:r>
              <a:rPr lang="en-GB" sz="2400" b="1" dirty="0" smtClean="0"/>
              <a:t>Build </a:t>
            </a:r>
            <a:r>
              <a:rPr lang="en-GB" sz="2400" b="1" dirty="0" err="1" smtClean="0"/>
              <a:t>PoCs</a:t>
            </a:r>
            <a:r>
              <a:rPr lang="en-GB" sz="2400" b="1" dirty="0" smtClean="0"/>
              <a:t> </a:t>
            </a:r>
            <a:r>
              <a:rPr lang="en-GB" sz="2400" b="1" i="1" dirty="0" smtClean="0"/>
              <a:t>together with the community</a:t>
            </a:r>
          </a:p>
          <a:p>
            <a:pPr lvl="1"/>
            <a:endParaRPr lang="en-GB" sz="2400" dirty="0"/>
          </a:p>
          <a:p>
            <a:pPr marL="403225" lvl="1" indent="0">
              <a:buNone/>
            </a:pPr>
            <a:r>
              <a:rPr lang="en-US" sz="2400" dirty="0" smtClean="0"/>
              <a:t>Demonstrate ‘production-worthy’ pilots that </a:t>
            </a:r>
            <a:br>
              <a:rPr lang="en-US" sz="2400" dirty="0" smtClean="0"/>
            </a:br>
            <a:r>
              <a:rPr lang="en-US" sz="2400" dirty="0" smtClean="0"/>
              <a:t>have a sustainability model </a:t>
            </a:r>
            <a:endParaRPr lang="en-US" sz="2400" dirty="0"/>
          </a:p>
          <a:p>
            <a:pPr marL="746125" lvl="1" indent="-342900"/>
            <a:r>
              <a:rPr lang="en-US" sz="2400" dirty="0" smtClean="0"/>
              <a:t>e.g. adoption by the GEANT services activity, run by the research community, or by the e-Infrastructures</a:t>
            </a:r>
          </a:p>
          <a:p>
            <a:pPr marL="746125" lvl="1" indent="-342900"/>
            <a:r>
              <a:rPr lang="en-US" sz="2400" dirty="0"/>
              <a:t>Facilitate researchers to collaborate in a secure and trusted virtual research environment</a:t>
            </a:r>
          </a:p>
        </p:txBody>
      </p:sp>
      <p:sp>
        <p:nvSpPr>
          <p:cNvPr id="3" name="Title 2"/>
          <p:cNvSpPr>
            <a:spLocks noGrp="1"/>
          </p:cNvSpPr>
          <p:nvPr>
            <p:ph type="title"/>
          </p:nvPr>
        </p:nvSpPr>
        <p:spPr/>
        <p:txBody>
          <a:bodyPr>
            <a:normAutofit/>
          </a:bodyPr>
          <a:lstStyle/>
          <a:p>
            <a:r>
              <a:rPr lang="en-US" sz="3600" dirty="0" smtClean="0"/>
              <a:t>Technical pilots</a:t>
            </a:r>
            <a:endParaRPr lang="en-US" sz="3600" dirty="0"/>
          </a:p>
        </p:txBody>
      </p:sp>
      <p:sp>
        <p:nvSpPr>
          <p:cNvPr id="4" name="TextBox 3"/>
          <p:cNvSpPr txBox="1"/>
          <p:nvPr/>
        </p:nvSpPr>
        <p:spPr>
          <a:xfrm>
            <a:off x="7693598" y="1360203"/>
            <a:ext cx="1114343" cy="523220"/>
          </a:xfrm>
          <a:prstGeom prst="rect">
            <a:avLst/>
          </a:prstGeom>
          <a:noFill/>
        </p:spPr>
        <p:txBody>
          <a:bodyPr wrap="none" rtlCol="0">
            <a:spAutoFit/>
          </a:bodyPr>
          <a:lstStyle/>
          <a:p>
            <a:pPr algn="r"/>
            <a:r>
              <a:rPr lang="en-US" sz="1400" dirty="0" err="1" smtClean="0">
                <a:solidFill>
                  <a:srgbClr val="990000"/>
                </a:solidFill>
              </a:rPr>
              <a:t>SURFnet</a:t>
            </a:r>
            <a:r>
              <a:rPr lang="en-US" sz="1400" dirty="0" smtClean="0">
                <a:solidFill>
                  <a:srgbClr val="990000"/>
                </a:solidFill>
              </a:rPr>
              <a:t>,</a:t>
            </a:r>
            <a:br>
              <a:rPr lang="en-US" sz="1400" dirty="0" smtClean="0">
                <a:solidFill>
                  <a:srgbClr val="990000"/>
                </a:solidFill>
              </a:rPr>
            </a:br>
            <a:r>
              <a:rPr lang="en-US" sz="1400" smtClean="0">
                <a:solidFill>
                  <a:srgbClr val="990000"/>
                </a:solidFill>
              </a:rPr>
              <a:t>Paul van </a:t>
            </a:r>
            <a:r>
              <a:rPr lang="en-US" sz="1400" dirty="0" err="1" smtClean="0">
                <a:solidFill>
                  <a:srgbClr val="990000"/>
                </a:solidFill>
              </a:rPr>
              <a:t>Dijk</a:t>
            </a:r>
            <a:endParaRPr lang="en-US" sz="1400" dirty="0">
              <a:solidFill>
                <a:srgbClr val="990000"/>
              </a:solidFill>
            </a:endParaRPr>
          </a:p>
        </p:txBody>
      </p:sp>
    </p:spTree>
    <p:extLst>
      <p:ext uri="{BB962C8B-B14F-4D97-AF65-F5344CB8AC3E}">
        <p14:creationId xmlns:p14="http://schemas.microsoft.com/office/powerpoint/2010/main" val="420306894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Policy challenges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764704"/>
            <a:ext cx="4427018" cy="2687617"/>
          </a:xfrm>
          <a:prstGeom prst="rect">
            <a:avLst/>
          </a:prstGeom>
          <a:noFill/>
          <a:ln>
            <a:noFill/>
          </a:ln>
          <a:effectLst>
            <a:glow rad="127000">
              <a:schemeClr val="bg1">
                <a:lumMod val="50000"/>
                <a:alpha val="6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3" y="1484785"/>
            <a:ext cx="4824536" cy="2658500"/>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6663" y="5213891"/>
            <a:ext cx="4506362" cy="923330"/>
          </a:xfrm>
          <a:prstGeom prst="rect">
            <a:avLst/>
          </a:prstGeom>
          <a:noFill/>
        </p:spPr>
        <p:txBody>
          <a:bodyPr wrap="none" rtlCol="0">
            <a:spAutoFit/>
          </a:bodyPr>
          <a:lstStyle/>
          <a:p>
            <a:r>
              <a:rPr lang="en-US" dirty="0" smtClean="0"/>
              <a:t>What’s a sustainable distribution of </a:t>
            </a:r>
            <a:br>
              <a:rPr lang="en-US" dirty="0" smtClean="0"/>
            </a:br>
            <a:r>
              <a:rPr lang="en-US" dirty="0" smtClean="0"/>
              <a:t>responsibilities amongst AAI participants?</a:t>
            </a:r>
          </a:p>
          <a:p>
            <a:r>
              <a:rPr lang="en-US" dirty="0" smtClean="0"/>
              <a:t>How can we share necessary accounting?</a:t>
            </a: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969" y="4143285"/>
            <a:ext cx="3502348" cy="2556584"/>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2447361" y="3789040"/>
            <a:ext cx="4320480" cy="1224136"/>
          </a:xfrm>
          <a:solidFill>
            <a:schemeClr val="bg1"/>
          </a:solidFill>
          <a:effectLst>
            <a:glow rad="139700">
              <a:schemeClr val="accent4">
                <a:satMod val="175000"/>
                <a:alpha val="40000"/>
              </a:schemeClr>
            </a:glow>
          </a:effectLst>
        </p:spPr>
        <p:txBody>
          <a:bodyPr/>
          <a:lstStyle/>
          <a:p>
            <a:pPr marL="82550" indent="0">
              <a:buNone/>
            </a:pPr>
            <a:r>
              <a:rPr lang="en-US" sz="2000" dirty="0" smtClean="0"/>
              <a:t>‘What does assurance mean? </a:t>
            </a:r>
          </a:p>
          <a:p>
            <a:pPr marL="82550" indent="0">
              <a:buNone/>
            </a:pPr>
            <a:r>
              <a:rPr lang="en-US" sz="2000" dirty="0" smtClean="0"/>
              <a:t>Who needs to say so?</a:t>
            </a:r>
          </a:p>
          <a:p>
            <a:pPr marL="82550" indent="0">
              <a:buNone/>
            </a:pPr>
            <a:r>
              <a:rPr lang="en-US" sz="2000" dirty="0" smtClean="0"/>
              <a:t>Can we have ‘mixed quality’ attributes?</a:t>
            </a:r>
            <a:endParaRPr lang="en-US" sz="2000" dirty="0"/>
          </a:p>
        </p:txBody>
      </p:sp>
    </p:spTree>
    <p:extLst>
      <p:ext uri="{BB962C8B-B14F-4D97-AF65-F5344CB8AC3E}">
        <p14:creationId xmlns:p14="http://schemas.microsoft.com/office/powerpoint/2010/main" val="424545398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362500"/>
            <a:ext cx="7471743" cy="4351338"/>
          </a:xfrm>
        </p:spPr>
        <p:txBody>
          <a:bodyPr>
            <a:noAutofit/>
          </a:bodyPr>
          <a:lstStyle/>
          <a:p>
            <a:r>
              <a:rPr lang="en-US" sz="2400" dirty="0"/>
              <a:t>Policy and Best Practices </a:t>
            </a:r>
            <a:r>
              <a:rPr lang="en-US" sz="2400" dirty="0" err="1" smtClean="0"/>
              <a:t>harmonisation</a:t>
            </a:r>
            <a:endParaRPr lang="en-US" sz="2400" dirty="0" smtClean="0"/>
          </a:p>
          <a:p>
            <a:pPr lvl="1"/>
            <a:r>
              <a:rPr lang="en-GB" sz="2000" dirty="0" smtClean="0"/>
              <a:t>collate a level </a:t>
            </a:r>
            <a:r>
              <a:rPr lang="en-GB" sz="2000" dirty="0"/>
              <a:t>of assurance </a:t>
            </a:r>
            <a:r>
              <a:rPr lang="en-GB" sz="2000" dirty="0" smtClean="0"/>
              <a:t>framework</a:t>
            </a:r>
            <a:endParaRPr lang="en-GB" sz="2000" dirty="0"/>
          </a:p>
          <a:p>
            <a:pPr lvl="2"/>
            <a:r>
              <a:rPr lang="en-GB" dirty="0" smtClean="0"/>
              <a:t>for SPs: where we already have DP </a:t>
            </a:r>
            <a:r>
              <a:rPr lang="en-GB" dirty="0" err="1" smtClean="0"/>
              <a:t>CoC</a:t>
            </a:r>
            <a:r>
              <a:rPr lang="en-GB" dirty="0" smtClean="0"/>
              <a:t>, R&amp;S EC</a:t>
            </a:r>
          </a:p>
          <a:p>
            <a:pPr lvl="2"/>
            <a:r>
              <a:rPr lang="en-GB" dirty="0" smtClean="0"/>
              <a:t>for IdPs: express reasonably achievable assurances</a:t>
            </a:r>
          </a:p>
          <a:p>
            <a:pPr lvl="2"/>
            <a:r>
              <a:rPr lang="en-GB" dirty="0" smtClean="0"/>
              <a:t>for AAs and communities: a ‘new’ domain</a:t>
            </a:r>
          </a:p>
          <a:p>
            <a:pPr lvl="1"/>
            <a:r>
              <a:rPr lang="en-GB" sz="2000" dirty="0" smtClean="0"/>
              <a:t>consistent </a:t>
            </a:r>
            <a:r>
              <a:rPr lang="en-GB" sz="2000" dirty="0"/>
              <a:t>handling of security </a:t>
            </a:r>
            <a:r>
              <a:rPr lang="en-GB" sz="2000" dirty="0" smtClean="0"/>
              <a:t>incidents (in eduGAIN &amp;c)</a:t>
            </a:r>
          </a:p>
          <a:p>
            <a:pPr lvl="1"/>
            <a:r>
              <a:rPr lang="en-GB" sz="2000" dirty="0" smtClean="0"/>
              <a:t>scalable policy expression and negotiation</a:t>
            </a:r>
          </a:p>
          <a:p>
            <a:pPr lvl="2"/>
            <a:r>
              <a:rPr lang="en-GB" dirty="0" smtClean="0"/>
              <a:t>identify </a:t>
            </a:r>
            <a:r>
              <a:rPr lang="en-GB" dirty="0"/>
              <a:t>policies needed for attribute </a:t>
            </a:r>
            <a:r>
              <a:rPr lang="en-GB" dirty="0" smtClean="0"/>
              <a:t>aggregation</a:t>
            </a:r>
          </a:p>
          <a:p>
            <a:pPr lvl="2"/>
            <a:r>
              <a:rPr lang="en-GB" dirty="0"/>
              <a:t>policy &amp; security to enable the integration of attribute providers and of credential translation </a:t>
            </a:r>
            <a:r>
              <a:rPr lang="en-GB" dirty="0" smtClean="0"/>
              <a:t>services</a:t>
            </a:r>
            <a:endParaRPr lang="en-GB" dirty="0"/>
          </a:p>
          <a:p>
            <a:pPr lvl="1"/>
            <a:r>
              <a:rPr lang="en-GB" sz="2000" dirty="0" smtClean="0"/>
              <a:t>support models for (inter)federated access (i.e. how are we going to sustain something scalable once AARC is over?</a:t>
            </a:r>
          </a:p>
          <a:p>
            <a:pPr lvl="1"/>
            <a:r>
              <a:rPr lang="en-GB" sz="2000" dirty="0"/>
              <a:t>guidelines to enable exchange of </a:t>
            </a:r>
            <a:r>
              <a:rPr lang="en-GB" sz="2000" dirty="0" smtClean="0"/>
              <a:t>accounting data</a:t>
            </a:r>
            <a:endParaRPr lang="en-US" sz="2000" dirty="0"/>
          </a:p>
          <a:p>
            <a:endParaRPr lang="en-US" sz="2400" dirty="0"/>
          </a:p>
        </p:txBody>
      </p:sp>
      <p:sp>
        <p:nvSpPr>
          <p:cNvPr id="3" name="Title 2"/>
          <p:cNvSpPr>
            <a:spLocks noGrp="1"/>
          </p:cNvSpPr>
          <p:nvPr>
            <p:ph type="title"/>
          </p:nvPr>
        </p:nvSpPr>
        <p:spPr/>
        <p:txBody>
          <a:bodyPr>
            <a:normAutofit/>
          </a:bodyPr>
          <a:lstStyle/>
          <a:p>
            <a:r>
              <a:rPr lang="en-US" sz="3200" dirty="0" smtClean="0"/>
              <a:t>Policy and best practice harmonization</a:t>
            </a:r>
            <a:endParaRPr lang="en-US" sz="3200" dirty="0"/>
          </a:p>
        </p:txBody>
      </p:sp>
      <p:sp>
        <p:nvSpPr>
          <p:cNvPr id="4" name="TextBox 3"/>
          <p:cNvSpPr txBox="1"/>
          <p:nvPr/>
        </p:nvSpPr>
        <p:spPr>
          <a:xfrm>
            <a:off x="8013480" y="1395830"/>
            <a:ext cx="782587" cy="523220"/>
          </a:xfrm>
          <a:prstGeom prst="rect">
            <a:avLst/>
          </a:prstGeom>
          <a:noFill/>
        </p:spPr>
        <p:txBody>
          <a:bodyPr wrap="none" rtlCol="0">
            <a:spAutoFit/>
          </a:bodyPr>
          <a:lstStyle/>
          <a:p>
            <a:pPr algn="r"/>
            <a:r>
              <a:rPr lang="en-US" sz="1400" dirty="0" smtClean="0">
                <a:solidFill>
                  <a:srgbClr val="990000"/>
                </a:solidFill>
              </a:rPr>
              <a:t>Nikhef,</a:t>
            </a:r>
            <a:br>
              <a:rPr lang="en-US" sz="1400" dirty="0" smtClean="0">
                <a:solidFill>
                  <a:srgbClr val="990000"/>
                </a:solidFill>
              </a:rPr>
            </a:br>
            <a:r>
              <a:rPr lang="en-US" sz="1400" dirty="0" err="1" smtClean="0">
                <a:solidFill>
                  <a:srgbClr val="990000"/>
                </a:solidFill>
              </a:rPr>
              <a:t>DavidG</a:t>
            </a:r>
            <a:endParaRPr lang="en-US" sz="1400" dirty="0">
              <a:solidFill>
                <a:srgbClr val="990000"/>
              </a:solidFill>
            </a:endParaRPr>
          </a:p>
        </p:txBody>
      </p:sp>
    </p:spTree>
    <p:extLst>
      <p:ext uri="{BB962C8B-B14F-4D97-AF65-F5344CB8AC3E}">
        <p14:creationId xmlns:p14="http://schemas.microsoft.com/office/powerpoint/2010/main" val="194901204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 AARC-and-the-communities .pdf"/>
          <p:cNvPicPr>
            <a:picLocks noGrp="1" noChangeAspect="1"/>
          </p:cNvPicPr>
          <p:nvPr>
            <p:ph idx="1"/>
          </p:nvPr>
        </p:nvPicPr>
        <p:blipFill>
          <a:blip r:embed="rId2">
            <a:extLst>
              <a:ext uri="{28A0092B-C50C-407E-A947-70E740481C1C}">
                <a14:useLocalDpi xmlns:a14="http://schemas.microsoft.com/office/drawing/2010/main" val="0"/>
              </a:ext>
            </a:extLst>
          </a:blip>
          <a:srcRect l="-16424" r="-16424"/>
          <a:stretch>
            <a:fillRect/>
          </a:stretch>
        </p:blipFill>
        <p:spPr>
          <a:xfrm>
            <a:off x="-495211" y="702899"/>
            <a:ext cx="10539819" cy="5606421"/>
          </a:xfrm>
        </p:spPr>
      </p:pic>
      <p:sp>
        <p:nvSpPr>
          <p:cNvPr id="4" name="Title 3"/>
          <p:cNvSpPr>
            <a:spLocks noGrp="1"/>
          </p:cNvSpPr>
          <p:nvPr>
            <p:ph type="title"/>
          </p:nvPr>
        </p:nvSpPr>
        <p:spPr/>
        <p:txBody>
          <a:bodyPr>
            <a:normAutofit/>
          </a:bodyPr>
          <a:lstStyle/>
          <a:p>
            <a:r>
              <a:rPr lang="en-GB" sz="2800" dirty="0"/>
              <a:t>Liaisons with other groups </a:t>
            </a:r>
          </a:p>
        </p:txBody>
      </p:sp>
    </p:spTree>
    <p:extLst>
      <p:ext uri="{BB962C8B-B14F-4D97-AF65-F5344CB8AC3E}">
        <p14:creationId xmlns:p14="http://schemas.microsoft.com/office/powerpoint/2010/main" val="109170712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1640" y="1587517"/>
            <a:ext cx="7213476" cy="4682654"/>
          </a:xfrm>
        </p:spPr>
        <p:txBody>
          <a:bodyPr>
            <a:normAutofit/>
          </a:bodyPr>
          <a:lstStyle/>
          <a:p>
            <a:r>
              <a:rPr lang="en-GB" b="1" dirty="0" smtClean="0"/>
              <a:t>Started on May 1</a:t>
            </a:r>
            <a:r>
              <a:rPr lang="en-GB" b="1" baseline="30000" dirty="0" smtClean="0"/>
              <a:t>st</a:t>
            </a:r>
            <a:endParaRPr lang="en-GB" b="1" dirty="0" smtClean="0"/>
          </a:p>
          <a:p>
            <a:r>
              <a:rPr lang="en-GB" dirty="0" smtClean="0"/>
              <a:t>Open kick-off meeting </a:t>
            </a:r>
            <a:br>
              <a:rPr lang="en-GB" dirty="0" smtClean="0"/>
            </a:br>
            <a:r>
              <a:rPr lang="en-GB" dirty="0" smtClean="0"/>
              <a:t>June 3+4, Amsterdam, NL</a:t>
            </a:r>
          </a:p>
          <a:p>
            <a:pPr lvl="1"/>
            <a:r>
              <a:rPr lang="en-GB" dirty="0" smtClean="0"/>
              <a:t>Theme sessions around cross-activity topics, e.g. </a:t>
            </a:r>
          </a:p>
          <a:p>
            <a:pPr lvl="1"/>
            <a:r>
              <a:rPr lang="en-GB" dirty="0" smtClean="0"/>
              <a:t>‘how to enable access for guests and non-academic users’, crossing topics such as technical IdPs of last resort, access policies, </a:t>
            </a:r>
            <a:r>
              <a:rPr lang="en-GB" dirty="0" err="1" smtClean="0"/>
              <a:t>LoA</a:t>
            </a:r>
            <a:r>
              <a:rPr lang="en-GB" dirty="0" smtClean="0"/>
              <a:t> for guests, engagement with industrial R&amp;D, support for library walk-in users in a digital content world’</a:t>
            </a:r>
          </a:p>
          <a:p>
            <a:pPr lvl="1"/>
            <a:r>
              <a:rPr lang="en-GB" dirty="0" smtClean="0"/>
              <a:t>‘enabling expression of SCIRT collaboration by IdPs through federation through to resource providers’</a:t>
            </a:r>
            <a:endParaRPr lang="en-GB" dirty="0"/>
          </a:p>
        </p:txBody>
      </p:sp>
      <p:sp>
        <p:nvSpPr>
          <p:cNvPr id="4" name="Title 3"/>
          <p:cNvSpPr>
            <a:spLocks noGrp="1"/>
          </p:cNvSpPr>
          <p:nvPr>
            <p:ph type="title"/>
          </p:nvPr>
        </p:nvSpPr>
        <p:spPr/>
        <p:txBody>
          <a:bodyPr/>
          <a:lstStyle/>
          <a:p>
            <a:r>
              <a:rPr lang="en-GB" dirty="0" smtClean="0"/>
              <a:t>Where are we now</a:t>
            </a:r>
            <a:endParaRPr lang="en-GB" dirty="0"/>
          </a:p>
        </p:txBody>
      </p:sp>
    </p:spTree>
    <p:extLst>
      <p:ext uri="{BB962C8B-B14F-4D97-AF65-F5344CB8AC3E}">
        <p14:creationId xmlns:p14="http://schemas.microsoft.com/office/powerpoint/2010/main" val="338817850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Home\davidg\Projects-misc\Terena\AARC\PR\Partner-logos\GARR_(Italy)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0846" y="265149"/>
            <a:ext cx="1441371" cy="972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Home\davidg\Projects-misc\Terena\AARC\PR\Partner-logos\cern_logo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0387" y="418586"/>
            <a:ext cx="1057104" cy="10232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Home\davidg\Projects-misc\Terena\AARC\PR\Partner-logos\cesnet-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390" y="437508"/>
            <a:ext cx="1625758" cy="717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Home\davidg\Projects-misc\Terena\AARC\PR\Partner-logos\csc-logo-teksti-f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263" y="951701"/>
            <a:ext cx="2777825" cy="52911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Home\davidg\Projects-misc\Terena\AARC\PR\Partner-logos\daasi_logo_final_norma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6395" y="277627"/>
            <a:ext cx="1514451" cy="686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Home\davidg\Projects-misc\Terena\AARC\PR\Partner-logos\dfn_bi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4090" y="1564509"/>
            <a:ext cx="819324" cy="4513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Home\davidg\Projects-misc\Terena\AARC\PR\Partner-logos\FZJ_logo_89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4266" y="3254707"/>
            <a:ext cx="1119631" cy="3755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Home\davidg\Projects-misc\Terena\AARC\PR\Partner-logos\geant-org-logo-new.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686" y="2903107"/>
            <a:ext cx="2222109" cy="130275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Home\davidg\Projects-misc\Terena\AARC\PR\Partner-logos\grnet_logo_en_1000x38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6176" y="3933056"/>
            <a:ext cx="2454767" cy="9524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Home\davidg\Projects-misc\Terena\AARC\PR\Partner-logos\Janet_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0504" y="2060848"/>
            <a:ext cx="818841" cy="37508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Home\davidg\Projects-misc\Terena\AARC\PR\Partner-logos\Liber-strapline-blu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6138" y="4535126"/>
            <a:ext cx="1752876" cy="62206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Home\davidg\Projects-misc\Terena\AARC\PR\Partner-logos\Logo_renater.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19099" y="1628800"/>
            <a:ext cx="1167164" cy="56260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Home\davidg\Projects-misc\Terena\AARC\PR\Partner-logos\logo-nikhef-2015-compact.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32729" y="4869160"/>
            <a:ext cx="1503767" cy="65433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Home\davidg\Projects-misc\Terena\AARC\PR\Partner-logos\morovian-library-brno-logo-e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83616" y="1019786"/>
            <a:ext cx="920282" cy="2701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Home\davidg\Projects-misc\Terena\AARC\PR\Partner-logos\PSNC.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17114" y="1579601"/>
            <a:ext cx="1566148" cy="57603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Home\davidg\Projects-misc\Terena\AARC\PR\Partner-logos\SCC-LOGO_farbig_klein.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6578" y="2039011"/>
            <a:ext cx="895935" cy="615708"/>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Home\davidg\Projects-misc\Terena\AARC\PR\Partner-logos\stfc-large-white-logo-2473_web_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44208" y="2409232"/>
            <a:ext cx="2378193" cy="5157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Home\davidg\Projects-misc\Terena\AARC\PR\Partner-logos\surfnet-transparent.gi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3682" y="418586"/>
            <a:ext cx="1797661" cy="85757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Home\davidg\Projects-misc\Terena\AARC\PR\Partner-logos\SURFSARA-OK.wm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60999" y="4365104"/>
            <a:ext cx="1392924" cy="5204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Home\davidg\Template\Logos\EGI-logo-large01-transp.wm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29618" y="3068960"/>
            <a:ext cx="1357097" cy="10269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915816" y="1769371"/>
            <a:ext cx="3073824" cy="3536343"/>
            <a:chOff x="3220697" y="1891460"/>
            <a:chExt cx="2533119" cy="2914278"/>
          </a:xfrm>
        </p:grpSpPr>
        <p:pic>
          <p:nvPicPr>
            <p:cNvPr id="1048" name="Picture 24" descr="http://upload.wikimedia.org/wikipedia/commons/b/be/YourCountryNeedsYou.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20697" y="1891460"/>
              <a:ext cx="2533119" cy="29142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20165" y="3578856"/>
              <a:ext cx="1055891" cy="516519"/>
            </a:xfrm>
            <a:prstGeom prst="rect">
              <a:avLst/>
            </a:prstGeom>
            <a:solidFill>
              <a:srgbClr val="CCCC00">
                <a:alpha val="52157"/>
              </a:srgbClr>
            </a:solidFill>
          </p:spPr>
          <p:txBody>
            <a:bodyPr wrap="square" rtlCol="0">
              <a:spAutoFit/>
            </a:bodyPr>
            <a:lstStyle/>
            <a:p>
              <a:endParaRPr lang="en-US" sz="2400" b="1" dirty="0">
                <a:solidFill>
                  <a:srgbClr val="C00000"/>
                </a:solidFill>
                <a:latin typeface="+mj-lt"/>
              </a:endParaRPr>
            </a:p>
          </p:txBody>
        </p:sp>
        <p:cxnSp>
          <p:nvCxnSpPr>
            <p:cNvPr id="6" name="Straight Connector 5"/>
            <p:cNvCxnSpPr/>
            <p:nvPr/>
          </p:nvCxnSpPr>
          <p:spPr>
            <a:xfrm flipV="1">
              <a:off x="4211960" y="3956289"/>
              <a:ext cx="864096" cy="84232"/>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211960" y="3956288"/>
              <a:ext cx="864096" cy="96751"/>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grpSp>
      <p:pic>
        <p:nvPicPr>
          <p:cNvPr id="3" name="Picture 2" descr="H:\Home\davidg\Projects-misc\Terena\AARC\PR\AARC-1-trans.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779912" y="3630214"/>
            <a:ext cx="1022922" cy="10229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99792" y="1412776"/>
            <a:ext cx="3740255" cy="369332"/>
          </a:xfrm>
          <a:prstGeom prst="rect">
            <a:avLst/>
          </a:prstGeom>
          <a:noFill/>
        </p:spPr>
        <p:txBody>
          <a:bodyPr wrap="none" rtlCol="0">
            <a:spAutoFit/>
          </a:bodyPr>
          <a:lstStyle/>
          <a:p>
            <a:r>
              <a:rPr lang="en-US" b="1" dirty="0" smtClean="0">
                <a:solidFill>
                  <a:srgbClr val="C00000"/>
                </a:solidFill>
                <a:latin typeface="+mj-lt"/>
              </a:rPr>
              <a:t>AARC needs you – please engage</a:t>
            </a:r>
            <a:endParaRPr lang="en-US" b="1" dirty="0">
              <a:solidFill>
                <a:srgbClr val="C00000"/>
              </a:solidFill>
              <a:latin typeface="+mj-lt"/>
            </a:endParaRPr>
          </a:p>
        </p:txBody>
      </p:sp>
      <p:sp>
        <p:nvSpPr>
          <p:cNvPr id="29" name="TextBox 28"/>
          <p:cNvSpPr txBox="1"/>
          <p:nvPr/>
        </p:nvSpPr>
        <p:spPr>
          <a:xfrm>
            <a:off x="1835696" y="5445224"/>
            <a:ext cx="5394554" cy="707886"/>
          </a:xfrm>
          <a:prstGeom prst="rect">
            <a:avLst/>
          </a:prstGeom>
          <a:noFill/>
        </p:spPr>
        <p:txBody>
          <a:bodyPr wrap="none" rtlCol="0">
            <a:spAutoFit/>
          </a:bodyPr>
          <a:lstStyle/>
          <a:p>
            <a:r>
              <a:rPr lang="en-US" sz="4000" b="1" dirty="0" smtClean="0">
                <a:solidFill>
                  <a:srgbClr val="002060"/>
                </a:solidFill>
                <a:latin typeface="+mj-lt"/>
              </a:rPr>
              <a:t>http://aarc-project.eu/</a:t>
            </a:r>
            <a:endParaRPr lang="en-US" sz="4000" b="1" dirty="0">
              <a:solidFill>
                <a:srgbClr val="002060"/>
              </a:solidFill>
              <a:latin typeface="+mj-lt"/>
            </a:endParaRPr>
          </a:p>
        </p:txBody>
      </p:sp>
    </p:spTree>
    <p:extLst>
      <p:ext uri="{BB962C8B-B14F-4D97-AF65-F5344CB8AC3E}">
        <p14:creationId xmlns:p14="http://schemas.microsoft.com/office/powerpoint/2010/main" val="6059155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800" dirty="0" smtClean="0"/>
              <a:t>Overlapping Communities - Common Trust</a:t>
            </a:r>
            <a:endParaRPr lang="en-US" sz="3800" dirty="0"/>
          </a:p>
        </p:txBody>
      </p:sp>
      <p:sp>
        <p:nvSpPr>
          <p:cNvPr id="4" name="TextBox 3"/>
          <p:cNvSpPr txBox="1"/>
          <p:nvPr/>
        </p:nvSpPr>
        <p:spPr>
          <a:xfrm>
            <a:off x="1331640" y="3693800"/>
            <a:ext cx="7683052" cy="1815882"/>
          </a:xfrm>
          <a:prstGeom prst="rect">
            <a:avLst/>
          </a:prstGeom>
          <a:noFill/>
        </p:spPr>
        <p:txBody>
          <a:bodyPr wrap="square" rtlCol="0">
            <a:spAutoFit/>
          </a:bodyPr>
          <a:lstStyle/>
          <a:p>
            <a:r>
              <a:rPr lang="en-GB" sz="2400" dirty="0" smtClean="0">
                <a:solidFill>
                  <a:srgbClr val="002060"/>
                </a:solidFill>
              </a:rPr>
              <a:t>Goals</a:t>
            </a:r>
          </a:p>
          <a:p>
            <a:pPr marL="173038" indent="-173038">
              <a:buFont typeface="Arial" pitchFamily="34" charset="0"/>
              <a:buChar char="•"/>
            </a:pPr>
            <a:r>
              <a:rPr lang="en-GB" sz="2200" dirty="0" smtClean="0">
                <a:solidFill>
                  <a:srgbClr val="C00000"/>
                </a:solidFill>
              </a:rPr>
              <a:t>multiple sources of authority</a:t>
            </a:r>
            <a:r>
              <a:rPr lang="en-GB" sz="2200" dirty="0" smtClean="0"/>
              <a:t>: User, Institute, Community</a:t>
            </a:r>
          </a:p>
          <a:p>
            <a:pPr marL="173038" indent="-173038">
              <a:buFont typeface="Arial" pitchFamily="34" charset="0"/>
              <a:buChar char="•"/>
            </a:pPr>
            <a:r>
              <a:rPr lang="en-GB" sz="2200" dirty="0" smtClean="0"/>
              <a:t>acknowledge </a:t>
            </a:r>
            <a:r>
              <a:rPr lang="en-GB" sz="2200" dirty="0" smtClean="0">
                <a:solidFill>
                  <a:srgbClr val="C00000"/>
                </a:solidFill>
              </a:rPr>
              <a:t>long-term and ad-hoc </a:t>
            </a:r>
            <a:r>
              <a:rPr lang="en-GB" sz="2200" dirty="0" smtClean="0"/>
              <a:t>community structures</a:t>
            </a:r>
          </a:p>
          <a:p>
            <a:pPr marL="173038" indent="-173038">
              <a:buFont typeface="Arial" pitchFamily="34" charset="0"/>
              <a:buChar char="•"/>
            </a:pPr>
            <a:r>
              <a:rPr lang="en-GB" sz="2200" dirty="0" smtClean="0"/>
              <a:t>enable </a:t>
            </a:r>
            <a:r>
              <a:rPr lang="en-GB" sz="2200" dirty="0" smtClean="0">
                <a:solidFill>
                  <a:srgbClr val="C00000"/>
                </a:solidFill>
              </a:rPr>
              <a:t>security incident response </a:t>
            </a:r>
            <a:r>
              <a:rPr lang="en-GB" sz="2200" dirty="0" smtClean="0"/>
              <a:t>and containment</a:t>
            </a:r>
          </a:p>
          <a:p>
            <a:pPr marL="173038" indent="-173038">
              <a:buFont typeface="Arial" pitchFamily="34" charset="0"/>
              <a:buChar char="•"/>
            </a:pPr>
            <a:r>
              <a:rPr lang="en-GB" sz="2200" dirty="0" smtClean="0">
                <a:solidFill>
                  <a:srgbClr val="C00000"/>
                </a:solidFill>
              </a:rPr>
              <a:t>balance data protection </a:t>
            </a:r>
            <a:r>
              <a:rPr lang="en-GB" sz="2200" dirty="0" smtClean="0"/>
              <a:t>and right to privacy</a:t>
            </a:r>
          </a:p>
        </p:txBody>
      </p:sp>
      <p:pic>
        <p:nvPicPr>
          <p:cNvPr id="5" name="Picture 1" descr="H:\Home\davidg\UvA\Onderwijs\SNE2007\vostructure-abstract.gif"/>
          <p:cNvPicPr>
            <a:picLocks noChangeAspect="1" noChangeArrowheads="1"/>
          </p:cNvPicPr>
          <p:nvPr/>
        </p:nvPicPr>
        <p:blipFill>
          <a:blip r:embed="rId2" cstate="print"/>
          <a:srcRect/>
          <a:stretch>
            <a:fillRect/>
          </a:stretch>
        </p:blipFill>
        <p:spPr bwMode="auto">
          <a:xfrm>
            <a:off x="3635896" y="1052736"/>
            <a:ext cx="5220072" cy="2723516"/>
          </a:xfrm>
          <a:prstGeom prst="rect">
            <a:avLst/>
          </a:prstGeom>
          <a:noFill/>
        </p:spPr>
      </p:pic>
      <p:sp>
        <p:nvSpPr>
          <p:cNvPr id="6" name="Rectangle 5"/>
          <p:cNvSpPr/>
          <p:nvPr/>
        </p:nvSpPr>
        <p:spPr>
          <a:xfrm>
            <a:off x="107504" y="2453987"/>
            <a:ext cx="4104456" cy="1015663"/>
          </a:xfrm>
          <a:prstGeom prst="rect">
            <a:avLst/>
          </a:prstGeom>
        </p:spPr>
        <p:txBody>
          <a:bodyPr wrap="square">
            <a:spAutoFit/>
          </a:bodyPr>
          <a:lstStyle/>
          <a:p>
            <a:r>
              <a:rPr lang="en-GB" sz="2000" b="1" dirty="0" smtClean="0">
                <a:solidFill>
                  <a:srgbClr val="002060"/>
                </a:solidFill>
              </a:rPr>
              <a:t>Reduce policy burden </a:t>
            </a:r>
            <a:br>
              <a:rPr lang="en-GB" sz="2000" b="1" dirty="0" smtClean="0">
                <a:solidFill>
                  <a:srgbClr val="002060"/>
                </a:solidFill>
              </a:rPr>
            </a:br>
            <a:r>
              <a:rPr lang="en-GB" sz="2000" b="1" dirty="0" smtClean="0">
                <a:solidFill>
                  <a:srgbClr val="002060"/>
                </a:solidFill>
              </a:rPr>
              <a:t>for providers and users</a:t>
            </a:r>
            <a:br>
              <a:rPr lang="en-GB" sz="2000" b="1" dirty="0" smtClean="0">
                <a:solidFill>
                  <a:srgbClr val="002060"/>
                </a:solidFill>
              </a:rPr>
            </a:br>
            <a:r>
              <a:rPr lang="en-GB" sz="2000" b="1" dirty="0" smtClean="0">
                <a:solidFill>
                  <a:srgbClr val="002060"/>
                </a:solidFill>
              </a:rPr>
              <a:t>by adhering to common criteria</a:t>
            </a:r>
          </a:p>
        </p:txBody>
      </p:sp>
    </p:spTree>
    <p:extLst>
      <p:ext uri="{BB962C8B-B14F-4D97-AF65-F5344CB8AC3E}">
        <p14:creationId xmlns:p14="http://schemas.microsoft.com/office/powerpoint/2010/main" val="30611935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54938" cy="1143000"/>
          </a:xfrm>
        </p:spPr>
        <p:txBody>
          <a:bodyPr>
            <a:normAutofit fontScale="90000"/>
          </a:bodyPr>
          <a:lstStyle/>
          <a:p>
            <a:r>
              <a:rPr lang="en-US" dirty="0" smtClean="0"/>
              <a:t>Entities making up the trust framework</a:t>
            </a:r>
            <a:endParaRPr lang="en-US" dirty="0"/>
          </a:p>
        </p:txBody>
      </p:sp>
      <p:pic>
        <p:nvPicPr>
          <p:cNvPr id="1028" name="Picture 4" descr="C:\Users\davidg\Documents\Drawing1.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073990"/>
            <a:ext cx="5837563" cy="3795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2852936"/>
            <a:ext cx="2592288" cy="1077218"/>
          </a:xfrm>
          <a:prstGeom prst="rect">
            <a:avLst/>
          </a:prstGeom>
          <a:solidFill>
            <a:schemeClr val="bg1"/>
          </a:solidFill>
          <a:effectLst>
            <a:glow rad="101600">
              <a:schemeClr val="accent6">
                <a:satMod val="175000"/>
                <a:alpha val="40000"/>
              </a:schemeClr>
            </a:glow>
          </a:effectLst>
        </p:spPr>
        <p:txBody>
          <a:bodyPr wrap="square" rtlCol="0">
            <a:spAutoFit/>
          </a:bodyPr>
          <a:lstStyle/>
          <a:p>
            <a:r>
              <a:rPr lang="en-US" sz="1600" i="1" dirty="0" smtClean="0">
                <a:latin typeface="+mj-lt"/>
              </a:rPr>
              <a:t>‘quite often, user collaboration </a:t>
            </a:r>
            <a:r>
              <a:rPr lang="en-US" sz="1600" i="1" dirty="0">
                <a:latin typeface="+mj-lt"/>
              </a:rPr>
              <a:t>outlives any single employment, so the ‘home </a:t>
            </a:r>
            <a:r>
              <a:rPr lang="en-US" sz="1600" i="1" dirty="0" err="1">
                <a:latin typeface="+mj-lt"/>
              </a:rPr>
              <a:t>IdP</a:t>
            </a:r>
            <a:r>
              <a:rPr lang="en-US" sz="1600" i="1" dirty="0">
                <a:latin typeface="+mj-lt"/>
              </a:rPr>
              <a:t>’ the most transient entity of them all </a:t>
            </a:r>
            <a:r>
              <a:rPr lang="en-US" sz="1600" i="1" dirty="0" smtClean="0">
                <a:latin typeface="+mj-lt"/>
              </a:rPr>
              <a:t>…’</a:t>
            </a:r>
            <a:endParaRPr lang="en-US" dirty="0">
              <a:latin typeface="+mj-lt"/>
            </a:endParaRPr>
          </a:p>
        </p:txBody>
      </p:sp>
      <p:sp>
        <p:nvSpPr>
          <p:cNvPr id="8" name="TextBox 7"/>
          <p:cNvSpPr txBox="1"/>
          <p:nvPr/>
        </p:nvSpPr>
        <p:spPr>
          <a:xfrm>
            <a:off x="1259632" y="4934198"/>
            <a:ext cx="6876257" cy="1231106"/>
          </a:xfrm>
          <a:prstGeom prst="rect">
            <a:avLst/>
          </a:prstGeom>
          <a:solidFill>
            <a:schemeClr val="bg1"/>
          </a:solidFill>
          <a:effectLst>
            <a:glow rad="101600">
              <a:schemeClr val="accent6">
                <a:satMod val="175000"/>
                <a:alpha val="40000"/>
              </a:schemeClr>
            </a:glow>
          </a:effectLst>
        </p:spPr>
        <p:txBody>
          <a:bodyPr wrap="square" rtlCol="0">
            <a:spAutoFit/>
          </a:bodyPr>
          <a:lstStyle/>
          <a:p>
            <a:r>
              <a:rPr lang="en-US" dirty="0" smtClean="0">
                <a:solidFill>
                  <a:srgbClr val="800000"/>
                </a:solidFill>
                <a:latin typeface="+mj-lt"/>
              </a:rPr>
              <a:t>Who suffers if trust breaks down? That’s today most often the </a:t>
            </a:r>
            <a:r>
              <a:rPr lang="en-US" i="1" dirty="0" smtClean="0">
                <a:solidFill>
                  <a:srgbClr val="800000"/>
                </a:solidFill>
                <a:latin typeface="+mj-lt"/>
              </a:rPr>
              <a:t>resource provider</a:t>
            </a:r>
            <a:r>
              <a:rPr lang="en-US" dirty="0" smtClean="0">
                <a:solidFill>
                  <a:srgbClr val="800000"/>
                </a:solidFill>
                <a:latin typeface="+mj-lt"/>
              </a:rPr>
              <a:t> (and of course the victims of cybercrime!) and </a:t>
            </a:r>
            <a:r>
              <a:rPr lang="en-US" i="1" dirty="0" smtClean="0">
                <a:solidFill>
                  <a:srgbClr val="800000"/>
                </a:solidFill>
                <a:latin typeface="+mj-lt"/>
              </a:rPr>
              <a:t>maybe </a:t>
            </a:r>
            <a:r>
              <a:rPr lang="en-US" dirty="0" smtClean="0">
                <a:solidFill>
                  <a:srgbClr val="800000"/>
                </a:solidFill>
                <a:latin typeface="+mj-lt"/>
              </a:rPr>
              <a:t>some community processing sensitive data … so the ‘Service Provider’ should drive requirements on trust, acceptable risk, and permissible methods</a:t>
            </a:r>
            <a:endParaRPr lang="en-US" sz="2000" dirty="0">
              <a:solidFill>
                <a:srgbClr val="800000"/>
              </a:solidFill>
              <a:latin typeface="+mj-lt"/>
            </a:endParaRPr>
          </a:p>
        </p:txBody>
      </p:sp>
      <p:sp>
        <p:nvSpPr>
          <p:cNvPr id="3" name="TextBox 2"/>
          <p:cNvSpPr txBox="1"/>
          <p:nvPr/>
        </p:nvSpPr>
        <p:spPr>
          <a:xfrm>
            <a:off x="5857138" y="1198493"/>
            <a:ext cx="3286862" cy="646331"/>
          </a:xfrm>
          <a:prstGeom prst="rect">
            <a:avLst/>
          </a:prstGeom>
          <a:noFill/>
        </p:spPr>
        <p:txBody>
          <a:bodyPr wrap="none" rtlCol="0">
            <a:spAutoFit/>
          </a:bodyPr>
          <a:lstStyle/>
          <a:p>
            <a:pPr algn="r"/>
            <a:r>
              <a:rPr lang="en-US" i="1" dirty="0" smtClean="0">
                <a:solidFill>
                  <a:srgbClr val="002060"/>
                </a:solidFill>
                <a:latin typeface="+mj-lt"/>
              </a:rPr>
              <a:t>each has given up some autonomy</a:t>
            </a:r>
            <a:r>
              <a:rPr lang="en-US" i="1" dirty="0">
                <a:solidFill>
                  <a:srgbClr val="002060"/>
                </a:solidFill>
                <a:latin typeface="+mj-lt"/>
              </a:rPr>
              <a:t> </a:t>
            </a:r>
            <a:r>
              <a:rPr lang="en-US" i="1" dirty="0" smtClean="0">
                <a:solidFill>
                  <a:srgbClr val="002060"/>
                </a:solidFill>
                <a:latin typeface="+mj-lt"/>
              </a:rPr>
              <a:t/>
            </a:r>
            <a:br>
              <a:rPr lang="en-US" i="1" dirty="0" smtClean="0">
                <a:solidFill>
                  <a:srgbClr val="002060"/>
                </a:solidFill>
                <a:latin typeface="+mj-lt"/>
              </a:rPr>
            </a:br>
            <a:r>
              <a:rPr lang="en-US" i="1" dirty="0" smtClean="0">
                <a:solidFill>
                  <a:srgbClr val="002060"/>
                </a:solidFill>
                <a:latin typeface="+mj-lt"/>
              </a:rPr>
              <a:t>and flexibility in order to collaborate</a:t>
            </a:r>
            <a:endParaRPr lang="en-US" i="1" dirty="0">
              <a:solidFill>
                <a:srgbClr val="002060"/>
              </a:solidFill>
              <a:latin typeface="+mj-lt"/>
            </a:endParaRPr>
          </a:p>
        </p:txBody>
      </p:sp>
    </p:spTree>
    <p:extLst>
      <p:ext uri="{BB962C8B-B14F-4D97-AF65-F5344CB8AC3E}">
        <p14:creationId xmlns:p14="http://schemas.microsoft.com/office/powerpoint/2010/main" val="391008413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Intermezzo on Federation …</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4"/>
            <a:ext cx="5531603" cy="3667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67544" y="6444044"/>
            <a:ext cx="8638712" cy="369332"/>
          </a:xfrm>
          <a:prstGeom prst="rect">
            <a:avLst/>
          </a:prstGeom>
          <a:noFill/>
        </p:spPr>
        <p:txBody>
          <a:bodyPr wrap="none" rtlCol="0">
            <a:spAutoFit/>
          </a:bodyPr>
          <a:lstStyle/>
          <a:p>
            <a:r>
              <a:rPr lang="en-US" dirty="0" smtClean="0">
                <a:solidFill>
                  <a:schemeClr val="bg1">
                    <a:lumMod val="85000"/>
                  </a:schemeClr>
                </a:solidFill>
                <a:latin typeface="+mj-lt"/>
              </a:rPr>
              <a:t>Graphics by David </a:t>
            </a:r>
            <a:r>
              <a:rPr lang="en-US" dirty="0" err="1" smtClean="0">
                <a:solidFill>
                  <a:schemeClr val="bg1">
                    <a:lumMod val="85000"/>
                  </a:schemeClr>
                </a:solidFill>
                <a:latin typeface="+mj-lt"/>
              </a:rPr>
              <a:t>Simonsen</a:t>
            </a:r>
            <a:r>
              <a:rPr lang="en-US" dirty="0" smtClean="0">
                <a:solidFill>
                  <a:schemeClr val="bg1">
                    <a:lumMod val="85000"/>
                  </a:schemeClr>
                </a:solidFill>
                <a:latin typeface="+mj-lt"/>
              </a:rPr>
              <a:t>, WAYF.dk http</a:t>
            </a:r>
            <a:r>
              <a:rPr lang="en-US" dirty="0">
                <a:solidFill>
                  <a:schemeClr val="bg1">
                    <a:lumMod val="85000"/>
                  </a:schemeClr>
                </a:solidFill>
                <a:latin typeface="+mj-lt"/>
              </a:rPr>
              <a:t>://neic2015.nordforsk.org/display/NeIC2015/AAI</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4000" y="1477856"/>
            <a:ext cx="3102496" cy="2095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3742" y="3861048"/>
            <a:ext cx="2672754" cy="20924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8522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3528" y="764704"/>
            <a:ext cx="8748464" cy="5184576"/>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899592" y="2204864"/>
            <a:ext cx="3366708" cy="1631216"/>
          </a:xfrm>
          <a:prstGeom prst="rect">
            <a:avLst/>
          </a:prstGeom>
          <a:solidFill>
            <a:schemeClr val="accent2">
              <a:lumMod val="20000"/>
              <a:lumOff val="80000"/>
            </a:schemeClr>
          </a:solidFill>
          <a:ln w="28575">
            <a:solidFill>
              <a:srgbClr val="002060"/>
            </a:solidFill>
          </a:ln>
        </p:spPr>
        <p:txBody>
          <a:bodyPr wrap="square">
            <a:spAutoFit/>
          </a:bodyPr>
          <a:lstStyle/>
          <a:p>
            <a:pPr>
              <a:defRPr/>
            </a:pPr>
            <a:r>
              <a:rPr lang="en-GB" sz="2000" b="1" dirty="0">
                <a:solidFill>
                  <a:srgbClr val="002060"/>
                </a:solidFill>
                <a:latin typeface="+mj-lt"/>
                <a:cs typeface="+mn-cs"/>
              </a:rPr>
              <a:t>Action (</a:t>
            </a:r>
            <a:r>
              <a:rPr lang="en-GB" sz="2000" b="1" dirty="0" smtClean="0">
                <a:solidFill>
                  <a:srgbClr val="002060"/>
                </a:solidFill>
                <a:latin typeface="+mj-lt"/>
                <a:cs typeface="+mn-cs"/>
              </a:rPr>
              <a:t>application) based</a:t>
            </a:r>
            <a:endParaRPr lang="en-GB" dirty="0">
              <a:latin typeface="+mj-lt"/>
              <a:cs typeface="+mn-cs"/>
            </a:endParaRPr>
          </a:p>
          <a:p>
            <a:pPr marL="176213" indent="-176213">
              <a:buFont typeface="Arial" pitchFamily="34" charset="0"/>
              <a:buChar char="•"/>
              <a:defRPr/>
            </a:pPr>
            <a:r>
              <a:rPr lang="en-GB" sz="1600" dirty="0">
                <a:latin typeface="+mj-lt"/>
                <a:cs typeface="+mn-cs"/>
              </a:rPr>
              <a:t>More constraint actions can </a:t>
            </a:r>
            <a:br>
              <a:rPr lang="en-GB" sz="1600" dirty="0">
                <a:latin typeface="+mj-lt"/>
                <a:cs typeface="+mn-cs"/>
              </a:rPr>
            </a:br>
            <a:r>
              <a:rPr lang="en-GB" sz="1600" dirty="0">
                <a:latin typeface="+mj-lt"/>
                <a:cs typeface="+mn-cs"/>
              </a:rPr>
              <a:t>lower </a:t>
            </a:r>
            <a:r>
              <a:rPr lang="en-GB" sz="1600" dirty="0" smtClean="0">
                <a:latin typeface="+mj-lt"/>
                <a:cs typeface="+mn-cs"/>
              </a:rPr>
              <a:t>the risk (which is absorbed by the app provider)</a:t>
            </a:r>
            <a:endParaRPr lang="en-GB" sz="1600" dirty="0">
              <a:latin typeface="+mj-lt"/>
              <a:cs typeface="+mn-cs"/>
            </a:endParaRPr>
          </a:p>
          <a:p>
            <a:pPr marL="176213" indent="-176213">
              <a:buFont typeface="Arial" pitchFamily="34" charset="0"/>
              <a:buChar char="•"/>
              <a:defRPr/>
            </a:pPr>
            <a:r>
              <a:rPr lang="en-GB" sz="1600" b="1" dirty="0">
                <a:latin typeface="+mj-lt"/>
                <a:cs typeface="+mn-cs"/>
              </a:rPr>
              <a:t>(J)SPG </a:t>
            </a:r>
            <a:r>
              <a:rPr lang="en-GB" sz="1600" b="1" dirty="0">
                <a:solidFill>
                  <a:srgbClr val="002060"/>
                </a:solidFill>
                <a:latin typeface="+mj-lt"/>
                <a:cs typeface="+mn-cs"/>
              </a:rPr>
              <a:t>VO Portal policy </a:t>
            </a:r>
            <a:r>
              <a:rPr lang="en-GB" sz="1600" dirty="0">
                <a:solidFill>
                  <a:srgbClr val="002060"/>
                </a:solidFill>
                <a:latin typeface="+mj-lt"/>
                <a:cs typeface="+mn-cs"/>
              </a:rPr>
              <a:t/>
            </a:r>
            <a:br>
              <a:rPr lang="en-GB" sz="1600" dirty="0">
                <a:solidFill>
                  <a:srgbClr val="002060"/>
                </a:solidFill>
                <a:latin typeface="+mj-lt"/>
                <a:cs typeface="+mn-cs"/>
              </a:rPr>
            </a:br>
            <a:r>
              <a:rPr lang="en-GB" sz="1600" dirty="0" smtClean="0">
                <a:latin typeface="+mj-lt"/>
                <a:cs typeface="+mn-cs"/>
              </a:rPr>
              <a:t>does that</a:t>
            </a:r>
            <a:r>
              <a:rPr lang="en-GB" sz="1600" dirty="0">
                <a:latin typeface="+mj-lt"/>
                <a:cs typeface="+mn-cs"/>
              </a:rPr>
              <a:t> </a:t>
            </a:r>
            <a:r>
              <a:rPr lang="en-GB" sz="1600" dirty="0" smtClean="0">
                <a:latin typeface="+mj-lt"/>
                <a:cs typeface="+mn-cs"/>
              </a:rPr>
              <a:t>with </a:t>
            </a:r>
            <a:r>
              <a:rPr lang="en-GB" sz="1600" dirty="0">
                <a:latin typeface="+mj-lt"/>
                <a:cs typeface="+mn-cs"/>
              </a:rPr>
              <a:t>4 </a:t>
            </a:r>
            <a:r>
              <a:rPr lang="en-GB" sz="1600" dirty="0" smtClean="0">
                <a:latin typeface="+mj-lt"/>
                <a:cs typeface="+mn-cs"/>
              </a:rPr>
              <a:t>‘levels </a:t>
            </a:r>
            <a:r>
              <a:rPr lang="en-GB" sz="1600" dirty="0">
                <a:latin typeface="+mj-lt"/>
                <a:cs typeface="+mn-cs"/>
              </a:rPr>
              <a:t>of </a:t>
            </a:r>
            <a:r>
              <a:rPr lang="en-GB" sz="1600" dirty="0" smtClean="0">
                <a:latin typeface="+mj-lt"/>
                <a:cs typeface="+mn-cs"/>
              </a:rPr>
              <a:t>action’</a:t>
            </a:r>
            <a:endParaRPr lang="en-GB" sz="1600" dirty="0">
              <a:latin typeface="+mj-lt"/>
              <a:cs typeface="+mn-cs"/>
            </a:endParaRPr>
          </a:p>
        </p:txBody>
      </p:sp>
      <p:sp>
        <p:nvSpPr>
          <p:cNvPr id="9" name="TextBox 8"/>
          <p:cNvSpPr txBox="1"/>
          <p:nvPr/>
        </p:nvSpPr>
        <p:spPr>
          <a:xfrm>
            <a:off x="1655168" y="3946411"/>
            <a:ext cx="5832648" cy="1138773"/>
          </a:xfrm>
          <a:prstGeom prst="rect">
            <a:avLst/>
          </a:prstGeom>
          <a:solidFill>
            <a:schemeClr val="accent4">
              <a:lumMod val="20000"/>
              <a:lumOff val="80000"/>
            </a:schemeClr>
          </a:solidFill>
          <a:ln w="28575">
            <a:solidFill>
              <a:srgbClr val="002060"/>
            </a:solidFill>
          </a:ln>
        </p:spPr>
        <p:txBody>
          <a:bodyPr wrap="square">
            <a:spAutoFit/>
          </a:bodyPr>
          <a:lstStyle/>
          <a:p>
            <a:pPr>
              <a:defRPr/>
            </a:pPr>
            <a:r>
              <a:rPr lang="en-GB" sz="2000" b="1" dirty="0">
                <a:solidFill>
                  <a:srgbClr val="002060"/>
                </a:solidFill>
                <a:latin typeface="+mj-lt"/>
                <a:cs typeface="+mn-cs"/>
              </a:rPr>
              <a:t>Resource (value) </a:t>
            </a:r>
            <a:r>
              <a:rPr lang="en-GB" sz="2000" b="1" dirty="0" smtClean="0">
                <a:solidFill>
                  <a:srgbClr val="002060"/>
                </a:solidFill>
                <a:latin typeface="+mj-lt"/>
                <a:cs typeface="+mn-cs"/>
              </a:rPr>
              <a:t>based</a:t>
            </a:r>
            <a:endParaRPr lang="en-GB" dirty="0">
              <a:latin typeface="+mj-lt"/>
              <a:cs typeface="+mn-cs"/>
            </a:endParaRPr>
          </a:p>
          <a:p>
            <a:pPr marL="176213" indent="-176213">
              <a:buFont typeface="Arial" pitchFamily="34" charset="0"/>
              <a:buChar char="•"/>
              <a:defRPr/>
            </a:pPr>
            <a:r>
              <a:rPr lang="en-GB" sz="1600" dirty="0">
                <a:latin typeface="+mj-lt"/>
                <a:cs typeface="+mn-cs"/>
              </a:rPr>
              <a:t>e.g. access to wireless network does not pose huge risks, </a:t>
            </a:r>
            <a:br>
              <a:rPr lang="en-GB" sz="1600" dirty="0">
                <a:latin typeface="+mj-lt"/>
                <a:cs typeface="+mn-cs"/>
              </a:rPr>
            </a:br>
            <a:r>
              <a:rPr lang="en-GB" sz="1600" dirty="0">
                <a:latin typeface="+mj-lt"/>
                <a:cs typeface="+mn-cs"/>
              </a:rPr>
              <a:t>so can live with a lower identity </a:t>
            </a:r>
            <a:r>
              <a:rPr lang="en-GB" sz="1600" dirty="0" err="1">
                <a:latin typeface="+mj-lt"/>
                <a:cs typeface="+mn-cs"/>
              </a:rPr>
              <a:t>LoA</a:t>
            </a:r>
            <a:r>
              <a:rPr lang="en-GB" sz="1600" dirty="0">
                <a:latin typeface="+mj-lt"/>
                <a:cs typeface="+mn-cs"/>
              </a:rPr>
              <a:t> (</a:t>
            </a:r>
            <a:r>
              <a:rPr lang="en-GB" sz="1600" dirty="0" err="1">
                <a:latin typeface="+mj-lt"/>
                <a:cs typeface="+mn-cs"/>
              </a:rPr>
              <a:t>eduroam</a:t>
            </a:r>
            <a:r>
              <a:rPr lang="en-GB" sz="1600" dirty="0" smtClean="0">
                <a:latin typeface="+mj-lt"/>
                <a:cs typeface="+mn-cs"/>
              </a:rPr>
              <a:t>)</a:t>
            </a:r>
          </a:p>
          <a:p>
            <a:pPr marL="176213" indent="-176213">
              <a:buFont typeface="Arial" pitchFamily="34" charset="0"/>
              <a:buChar char="•"/>
              <a:defRPr/>
            </a:pPr>
            <a:r>
              <a:rPr lang="en-GB" sz="1600" dirty="0" smtClean="0">
                <a:latin typeface="+mj-lt"/>
                <a:cs typeface="+mn-cs"/>
              </a:rPr>
              <a:t>well connected systems, HPC, and e.g. low-latency are high-value</a:t>
            </a:r>
            <a:endParaRPr lang="en-GB" sz="1600" dirty="0">
              <a:latin typeface="+mj-lt"/>
              <a:cs typeface="+mn-cs"/>
            </a:endParaRPr>
          </a:p>
        </p:txBody>
      </p:sp>
      <p:sp>
        <p:nvSpPr>
          <p:cNvPr id="7" name="TextBox 6"/>
          <p:cNvSpPr txBox="1"/>
          <p:nvPr/>
        </p:nvSpPr>
        <p:spPr>
          <a:xfrm>
            <a:off x="4355976" y="1958643"/>
            <a:ext cx="3797768" cy="1877437"/>
          </a:xfrm>
          <a:prstGeom prst="rect">
            <a:avLst/>
          </a:prstGeom>
          <a:solidFill>
            <a:schemeClr val="accent3">
              <a:lumMod val="40000"/>
              <a:lumOff val="60000"/>
            </a:schemeClr>
          </a:solidFill>
          <a:ln w="28575">
            <a:solidFill>
              <a:srgbClr val="002060"/>
            </a:solidFill>
          </a:ln>
        </p:spPr>
        <p:txBody>
          <a:bodyPr>
            <a:spAutoFit/>
          </a:bodyPr>
          <a:lstStyle/>
          <a:p>
            <a:pPr>
              <a:defRPr/>
            </a:pPr>
            <a:r>
              <a:rPr lang="en-GB" sz="2000" b="1" dirty="0">
                <a:solidFill>
                  <a:srgbClr val="002060"/>
                </a:solidFill>
                <a:latin typeface="+mj-lt"/>
                <a:cs typeface="+mn-cs"/>
              </a:rPr>
              <a:t>Subject </a:t>
            </a:r>
            <a:r>
              <a:rPr lang="en-GB" sz="2000" b="1" dirty="0" smtClean="0">
                <a:solidFill>
                  <a:srgbClr val="002060"/>
                </a:solidFill>
                <a:latin typeface="+mj-lt"/>
                <a:cs typeface="+mn-cs"/>
              </a:rPr>
              <a:t>(ID, Attribute) based</a:t>
            </a:r>
            <a:endParaRPr lang="en-GB" dirty="0">
              <a:latin typeface="+mj-lt"/>
              <a:cs typeface="+mn-cs"/>
            </a:endParaRPr>
          </a:p>
          <a:p>
            <a:pPr marL="176213" indent="-176213">
              <a:buFont typeface="Arial" pitchFamily="34" charset="0"/>
              <a:buChar char="•"/>
              <a:defRPr/>
            </a:pPr>
            <a:r>
              <a:rPr lang="en-GB" sz="1600" dirty="0" smtClean="0">
                <a:latin typeface="+mj-lt"/>
              </a:rPr>
              <a:t>Defined </a:t>
            </a:r>
            <a:r>
              <a:rPr lang="en-GB" sz="1600" b="1" dirty="0" smtClean="0">
                <a:latin typeface="+mj-lt"/>
              </a:rPr>
              <a:t>assurance level</a:t>
            </a:r>
            <a:endParaRPr lang="en-GB" sz="1600" b="1" i="1" dirty="0">
              <a:latin typeface="+mj-lt"/>
            </a:endParaRPr>
          </a:p>
          <a:p>
            <a:pPr marL="176213" indent="-176213">
              <a:buFont typeface="Arial" pitchFamily="34" charset="0"/>
              <a:buChar char="•"/>
              <a:defRPr/>
            </a:pPr>
            <a:r>
              <a:rPr lang="en-GB" sz="1600" dirty="0" smtClean="0">
                <a:latin typeface="+mj-lt"/>
                <a:cs typeface="+mn-cs"/>
              </a:rPr>
              <a:t>Ensure services are </a:t>
            </a:r>
            <a:r>
              <a:rPr lang="en-GB" sz="1600" b="1" dirty="0" smtClean="0">
                <a:latin typeface="+mj-lt"/>
                <a:cs typeface="+mn-cs"/>
              </a:rPr>
              <a:t>provided to intended users, </a:t>
            </a:r>
            <a:r>
              <a:rPr lang="en-GB" sz="1600" dirty="0" smtClean="0">
                <a:latin typeface="+mj-lt"/>
                <a:cs typeface="+mn-cs"/>
              </a:rPr>
              <a:t>and </a:t>
            </a:r>
            <a:r>
              <a:rPr lang="en-GB" sz="1600" b="1" dirty="0" smtClean="0">
                <a:latin typeface="+mj-lt"/>
                <a:cs typeface="+mn-cs"/>
              </a:rPr>
              <a:t>not abused </a:t>
            </a:r>
            <a:r>
              <a:rPr lang="en-GB" sz="1600" dirty="0" smtClean="0">
                <a:latin typeface="+mj-lt"/>
                <a:cs typeface="+mn-cs"/>
              </a:rPr>
              <a:t>by or data disclosed to miscreants</a:t>
            </a:r>
          </a:p>
          <a:p>
            <a:pPr marL="176213" indent="-176213">
              <a:buFont typeface="Arial" pitchFamily="34" charset="0"/>
              <a:buChar char="•"/>
              <a:defRPr/>
            </a:pPr>
            <a:r>
              <a:rPr lang="en-GB" sz="1600" dirty="0" smtClean="0">
                <a:latin typeface="+mj-lt"/>
                <a:cs typeface="+mn-cs"/>
              </a:rPr>
              <a:t>Includes </a:t>
            </a:r>
            <a:r>
              <a:rPr lang="en-GB" sz="1600" dirty="0" err="1" smtClean="0">
                <a:latin typeface="+mj-lt"/>
                <a:cs typeface="+mn-cs"/>
              </a:rPr>
              <a:t>LoA</a:t>
            </a:r>
            <a:r>
              <a:rPr lang="en-GB" sz="1600" dirty="0" smtClean="0">
                <a:latin typeface="+mj-lt"/>
                <a:cs typeface="+mn-cs"/>
              </a:rPr>
              <a:t> from </a:t>
            </a:r>
            <a:r>
              <a:rPr lang="en-GB" sz="1600" b="1" dirty="0" smtClean="0">
                <a:latin typeface="+mj-lt"/>
                <a:cs typeface="+mn-cs"/>
              </a:rPr>
              <a:t>multiple sources and attributes</a:t>
            </a:r>
          </a:p>
        </p:txBody>
      </p:sp>
      <p:sp>
        <p:nvSpPr>
          <p:cNvPr id="4" name="TextBox 3"/>
          <p:cNvSpPr txBox="1"/>
          <p:nvPr/>
        </p:nvSpPr>
        <p:spPr>
          <a:xfrm>
            <a:off x="5088269" y="1275144"/>
            <a:ext cx="3998210" cy="461665"/>
          </a:xfrm>
          <a:prstGeom prst="rect">
            <a:avLst/>
          </a:prstGeom>
          <a:noFill/>
        </p:spPr>
        <p:txBody>
          <a:bodyPr wrap="none" rtlCol="0">
            <a:spAutoFit/>
          </a:bodyPr>
          <a:lstStyle/>
          <a:p>
            <a:r>
              <a:rPr lang="en-GB" sz="2400" b="1" dirty="0" smtClean="0">
                <a:latin typeface="+mj-lt"/>
              </a:rPr>
              <a:t>‘acceptable risk envelope’</a:t>
            </a:r>
            <a:endParaRPr lang="en-GB" sz="2400" b="1" dirty="0">
              <a:latin typeface="+mj-lt"/>
            </a:endParaRPr>
          </a:p>
        </p:txBody>
      </p:sp>
      <p:sp>
        <p:nvSpPr>
          <p:cNvPr id="2" name="Title 1"/>
          <p:cNvSpPr>
            <a:spLocks noGrp="1"/>
          </p:cNvSpPr>
          <p:nvPr>
            <p:ph type="title"/>
          </p:nvPr>
        </p:nvSpPr>
        <p:spPr>
          <a:xfrm>
            <a:off x="179512" y="274638"/>
            <a:ext cx="7862912" cy="1143000"/>
          </a:xfrm>
        </p:spPr>
        <p:txBody>
          <a:bodyPr/>
          <a:lstStyle/>
          <a:p>
            <a:r>
              <a:rPr lang="en-US" dirty="0" smtClean="0"/>
              <a:t>On Risk</a:t>
            </a:r>
            <a:endParaRPr lang="en-US" dirty="0"/>
          </a:p>
        </p:txBody>
      </p:sp>
      <p:pic>
        <p:nvPicPr>
          <p:cNvPr id="1026" name="Picture 2" descr="C:\Users\davidg\AppData\Local\Microsoft\Windows\INetCache\IE\ZB9BGEI0\MC90044131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267" y="5080136"/>
            <a:ext cx="773244" cy="7732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11760" y="5601434"/>
            <a:ext cx="6069482" cy="707886"/>
          </a:xfrm>
          <a:prstGeom prst="rect">
            <a:avLst/>
          </a:prstGeom>
          <a:noFill/>
        </p:spPr>
        <p:txBody>
          <a:bodyPr wrap="none" rtlCol="0">
            <a:spAutoFit/>
          </a:bodyPr>
          <a:lstStyle/>
          <a:p>
            <a:pPr algn="r"/>
            <a:r>
              <a:rPr lang="en-GB" sz="2000" b="1" dirty="0" smtClean="0">
                <a:latin typeface="+mj-lt"/>
              </a:rPr>
              <a:t>Residual Risk:</a:t>
            </a:r>
          </a:p>
          <a:p>
            <a:pPr algn="r"/>
            <a:r>
              <a:rPr lang="en-GB" sz="2000" i="1" dirty="0" smtClean="0">
                <a:latin typeface="+mj-lt"/>
              </a:rPr>
              <a:t>Insurance, larger CSIRT, more PR people, bunch of lawyers, …</a:t>
            </a:r>
            <a:endParaRPr lang="en-GB" sz="2000" i="1" dirty="0">
              <a:latin typeface="+mj-lt"/>
            </a:endParaRPr>
          </a:p>
        </p:txBody>
      </p:sp>
      <p:pic>
        <p:nvPicPr>
          <p:cNvPr id="1027" name="Picture 3" descr="C:\Users\davidg\AppData\Local\Microsoft\Windows\INetCache\IE\OI2R6BTB\MP9004049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75853"/>
            <a:ext cx="1043608" cy="7454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55976" y="1954932"/>
            <a:ext cx="3797768" cy="1877437"/>
          </a:xfrm>
          <a:prstGeom prst="rect">
            <a:avLst/>
          </a:prstGeom>
          <a:solidFill>
            <a:schemeClr val="accent3">
              <a:lumMod val="40000"/>
              <a:lumOff val="60000"/>
            </a:schemeClr>
          </a:solidFill>
          <a:ln w="28575">
            <a:solidFill>
              <a:srgbClr val="002060"/>
            </a:solidFill>
          </a:ln>
          <a:effectLst>
            <a:glow rad="88900">
              <a:srgbClr val="002060">
                <a:alpha val="62000"/>
              </a:srgbClr>
            </a:glow>
          </a:effectLst>
        </p:spPr>
        <p:txBody>
          <a:bodyPr>
            <a:spAutoFit/>
          </a:bodyPr>
          <a:lstStyle/>
          <a:p>
            <a:pPr>
              <a:defRPr/>
            </a:pPr>
            <a:r>
              <a:rPr lang="en-GB" sz="2000" b="1" dirty="0">
                <a:solidFill>
                  <a:srgbClr val="002060"/>
                </a:solidFill>
                <a:latin typeface="+mj-lt"/>
                <a:cs typeface="+mn-cs"/>
              </a:rPr>
              <a:t>Subject </a:t>
            </a:r>
            <a:r>
              <a:rPr lang="en-GB" sz="2000" b="1" dirty="0" smtClean="0">
                <a:solidFill>
                  <a:srgbClr val="002060"/>
                </a:solidFill>
                <a:latin typeface="+mj-lt"/>
                <a:cs typeface="+mn-cs"/>
              </a:rPr>
              <a:t>(ID, Attribute) based</a:t>
            </a:r>
            <a:endParaRPr lang="en-GB" dirty="0">
              <a:latin typeface="+mj-lt"/>
              <a:cs typeface="+mn-cs"/>
            </a:endParaRPr>
          </a:p>
          <a:p>
            <a:pPr marL="176213" indent="-176213">
              <a:buFont typeface="Arial" pitchFamily="34" charset="0"/>
              <a:buChar char="•"/>
              <a:defRPr/>
            </a:pPr>
            <a:r>
              <a:rPr lang="en-GB" sz="1600" dirty="0" smtClean="0">
                <a:latin typeface="+mj-lt"/>
              </a:rPr>
              <a:t>Defined </a:t>
            </a:r>
            <a:r>
              <a:rPr lang="en-GB" sz="1600" b="1" dirty="0" smtClean="0">
                <a:latin typeface="+mj-lt"/>
              </a:rPr>
              <a:t>assurance level</a:t>
            </a:r>
            <a:endParaRPr lang="en-GB" sz="1600" b="1" i="1" dirty="0">
              <a:latin typeface="+mj-lt"/>
            </a:endParaRPr>
          </a:p>
          <a:p>
            <a:pPr marL="176213" indent="-176213">
              <a:buFont typeface="Arial" pitchFamily="34" charset="0"/>
              <a:buChar char="•"/>
              <a:defRPr/>
            </a:pPr>
            <a:r>
              <a:rPr lang="en-GB" sz="1600" dirty="0" smtClean="0">
                <a:latin typeface="+mj-lt"/>
                <a:cs typeface="+mn-cs"/>
              </a:rPr>
              <a:t>Ensure services are </a:t>
            </a:r>
            <a:r>
              <a:rPr lang="en-GB" sz="1600" b="1" dirty="0" smtClean="0">
                <a:latin typeface="+mj-lt"/>
                <a:cs typeface="+mn-cs"/>
              </a:rPr>
              <a:t>provided to intended users, </a:t>
            </a:r>
            <a:r>
              <a:rPr lang="en-GB" sz="1600" dirty="0" smtClean="0">
                <a:latin typeface="+mj-lt"/>
                <a:cs typeface="+mn-cs"/>
              </a:rPr>
              <a:t>and </a:t>
            </a:r>
            <a:r>
              <a:rPr lang="en-GB" sz="1600" b="1" dirty="0" smtClean="0">
                <a:latin typeface="+mj-lt"/>
                <a:cs typeface="+mn-cs"/>
              </a:rPr>
              <a:t>not abused </a:t>
            </a:r>
            <a:r>
              <a:rPr lang="en-GB" sz="1600" dirty="0" smtClean="0">
                <a:latin typeface="+mj-lt"/>
                <a:cs typeface="+mn-cs"/>
              </a:rPr>
              <a:t>by or data disclosed to miscreants</a:t>
            </a:r>
          </a:p>
          <a:p>
            <a:pPr marL="176213" indent="-176213">
              <a:buFont typeface="Arial" pitchFamily="34" charset="0"/>
              <a:buChar char="•"/>
              <a:defRPr/>
            </a:pPr>
            <a:r>
              <a:rPr lang="en-GB" sz="1600" dirty="0" smtClean="0">
                <a:latin typeface="+mj-lt"/>
                <a:cs typeface="+mn-cs"/>
              </a:rPr>
              <a:t>Includes </a:t>
            </a:r>
            <a:r>
              <a:rPr lang="en-GB" sz="1600" dirty="0" err="1" smtClean="0">
                <a:latin typeface="+mj-lt"/>
                <a:cs typeface="+mn-cs"/>
              </a:rPr>
              <a:t>LoA</a:t>
            </a:r>
            <a:r>
              <a:rPr lang="en-GB" sz="1600" dirty="0" smtClean="0">
                <a:latin typeface="+mj-lt"/>
                <a:cs typeface="+mn-cs"/>
              </a:rPr>
              <a:t> from </a:t>
            </a:r>
            <a:r>
              <a:rPr lang="en-GB" sz="1600" b="1" dirty="0" smtClean="0">
                <a:latin typeface="+mj-lt"/>
                <a:cs typeface="+mn-cs"/>
              </a:rPr>
              <a:t>multiple sources and attributes</a:t>
            </a:r>
          </a:p>
        </p:txBody>
      </p:sp>
    </p:spTree>
    <p:extLst>
      <p:ext uri="{BB962C8B-B14F-4D97-AF65-F5344CB8AC3E}">
        <p14:creationId xmlns:p14="http://schemas.microsoft.com/office/powerpoint/2010/main" val="2247337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1412776"/>
            <a:ext cx="8172400" cy="4835624"/>
          </a:xfrm>
        </p:spPr>
        <p:txBody>
          <a:bodyPr/>
          <a:lstStyle/>
          <a:p>
            <a:r>
              <a:rPr lang="en-US" sz="2400" dirty="0" smtClean="0"/>
              <a:t>User self-assertions (</a:t>
            </a:r>
            <a:r>
              <a:rPr lang="en-US" sz="2400" dirty="0" err="1" smtClean="0"/>
              <a:t>GoogleID</a:t>
            </a:r>
            <a:r>
              <a:rPr lang="en-US" sz="2400" dirty="0" smtClean="0"/>
              <a:t>, FB, LinkedIn, …)</a:t>
            </a:r>
          </a:p>
          <a:p>
            <a:r>
              <a:rPr lang="en-US" sz="2400" dirty="0" smtClean="0"/>
              <a:t>Trusted Third Parties assertions (</a:t>
            </a:r>
            <a:r>
              <a:rPr lang="en-US" sz="1800" dirty="0" smtClean="0"/>
              <a:t>’IGTF PKI’</a:t>
            </a:r>
            <a:r>
              <a:rPr lang="en-US" sz="2400" dirty="0" smtClean="0"/>
              <a:t>) - user-managed</a:t>
            </a:r>
          </a:p>
          <a:p>
            <a:r>
              <a:rPr lang="en-US" sz="2400" dirty="0" smtClean="0"/>
              <a:t>User’s home </a:t>
            </a:r>
            <a:r>
              <a:rPr lang="en-US" sz="2400" dirty="0" err="1" smtClean="0"/>
              <a:t>organisation</a:t>
            </a:r>
            <a:r>
              <a:rPr lang="en-US" sz="2400" dirty="0" smtClean="0"/>
              <a:t> (when relevant </a:t>
            </a:r>
            <a:r>
              <a:rPr lang="en-US" sz="2400" dirty="0" err="1" smtClean="0"/>
              <a:t>attribs</a:t>
            </a:r>
            <a:r>
              <a:rPr lang="en-US" sz="2400" dirty="0" smtClean="0"/>
              <a:t> are there)</a:t>
            </a:r>
          </a:p>
          <a:p>
            <a:r>
              <a:rPr lang="en-US" sz="2400" dirty="0" smtClean="0"/>
              <a:t>Research collaboration consortia and user communities</a:t>
            </a:r>
          </a:p>
          <a:p>
            <a:r>
              <a:rPr lang="en-US" sz="2400" dirty="0" smtClean="0"/>
              <a:t>User self-managed groups and ‘reputation management’</a:t>
            </a:r>
          </a:p>
          <a:p>
            <a:r>
              <a:rPr lang="en-US" sz="2400" dirty="0" smtClean="0"/>
              <a:t>Resource providers own or peer registry (‘home site’)</a:t>
            </a:r>
          </a:p>
          <a:p>
            <a:pPr marL="82550" indent="0">
              <a:buNone/>
            </a:pPr>
            <a:r>
              <a:rPr lang="en-US" sz="2400" dirty="0" smtClean="0"/>
              <a:t>and </a:t>
            </a:r>
            <a:r>
              <a:rPr lang="en-US" sz="2400" b="1" dirty="0" smtClean="0"/>
              <a:t>authenticators</a:t>
            </a:r>
            <a:r>
              <a:rPr lang="en-US" sz="2400" dirty="0" smtClean="0"/>
              <a:t> </a:t>
            </a:r>
            <a:r>
              <a:rPr lang="en-US" sz="2400" dirty="0"/>
              <a:t>from any of </a:t>
            </a:r>
            <a:r>
              <a:rPr lang="en-US" sz="2400" dirty="0" smtClean="0"/>
              <a:t>above or e.g. e-</a:t>
            </a:r>
            <a:r>
              <a:rPr lang="en-US" sz="2400" dirty="0" err="1" smtClean="0"/>
              <a:t>Gov</a:t>
            </a:r>
            <a:r>
              <a:rPr lang="en-US" sz="2400" dirty="0" smtClean="0"/>
              <a:t>/</a:t>
            </a:r>
            <a:r>
              <a:rPr lang="en-US" sz="2400" dirty="0" err="1" smtClean="0"/>
              <a:t>e</a:t>
            </a:r>
            <a:r>
              <a:rPr lang="en-US" sz="1800" dirty="0" err="1" smtClean="0"/>
              <a:t>IDAS</a:t>
            </a:r>
            <a:endParaRPr lang="en-US" sz="2400" dirty="0"/>
          </a:p>
        </p:txBody>
      </p:sp>
      <p:sp>
        <p:nvSpPr>
          <p:cNvPr id="3" name="Title 2"/>
          <p:cNvSpPr>
            <a:spLocks noGrp="1"/>
          </p:cNvSpPr>
          <p:nvPr>
            <p:ph type="title"/>
          </p:nvPr>
        </p:nvSpPr>
        <p:spPr/>
        <p:txBody>
          <a:bodyPr>
            <a:normAutofit fontScale="90000"/>
          </a:bodyPr>
          <a:lstStyle/>
          <a:p>
            <a:r>
              <a:rPr lang="en-US" dirty="0" smtClean="0"/>
              <a:t>Parties to subject and ID in the R&amp;E space</a:t>
            </a:r>
            <a:endParaRPr lang="en-US" dirty="0"/>
          </a:p>
        </p:txBody>
      </p:sp>
      <p:sp>
        <p:nvSpPr>
          <p:cNvPr id="4" name="TextBox 3"/>
          <p:cNvSpPr txBox="1"/>
          <p:nvPr/>
        </p:nvSpPr>
        <p:spPr>
          <a:xfrm>
            <a:off x="1187624" y="4725144"/>
            <a:ext cx="7344816" cy="1200329"/>
          </a:xfrm>
          <a:prstGeom prst="rect">
            <a:avLst/>
          </a:prstGeom>
          <a:solidFill>
            <a:schemeClr val="bg1">
              <a:lumMod val="95000"/>
            </a:schemeClr>
          </a:solidFill>
          <a:ln>
            <a:solidFill>
              <a:srgbClr val="002060"/>
            </a:solidFill>
          </a:ln>
          <a:effectLst>
            <a:glow rad="139700">
              <a:schemeClr val="accent5">
                <a:satMod val="175000"/>
                <a:alpha val="40000"/>
              </a:schemeClr>
            </a:glow>
          </a:effectLst>
        </p:spPr>
        <p:txBody>
          <a:bodyPr wrap="square" rtlCol="0">
            <a:spAutoFit/>
          </a:bodyPr>
          <a:lstStyle/>
          <a:p>
            <a:pPr algn="just"/>
            <a:r>
              <a:rPr lang="en-US" sz="2400" dirty="0" smtClean="0">
                <a:solidFill>
                  <a:srgbClr val="002060"/>
                </a:solidFill>
                <a:latin typeface="+mn-lt"/>
              </a:rPr>
              <a:t>To be useful to collaborative risk assessment, a provider must have a defined and disclosed (or audited) process and assurance level – as a whole, or at least per-entity</a:t>
            </a:r>
            <a:endParaRPr lang="en-US" sz="2400" dirty="0">
              <a:solidFill>
                <a:srgbClr val="002060"/>
              </a:solidFill>
              <a:latin typeface="+mn-lt"/>
            </a:endParaRPr>
          </a:p>
        </p:txBody>
      </p:sp>
    </p:spTree>
    <p:extLst>
      <p:ext uri="{BB962C8B-B14F-4D97-AF65-F5344CB8AC3E}">
        <p14:creationId xmlns:p14="http://schemas.microsoft.com/office/powerpoint/2010/main" val="205088918"/>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khef-PDP-presentation-2015-mod">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03338BC8-BBF3-4152-8114-248CD4A24091}">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Nikhef-PDP-presentation-2015-mod</Template>
  <TotalTime>17543</TotalTime>
  <Words>2621</Words>
  <Application>Microsoft Office PowerPoint</Application>
  <PresentationFormat>On-screen Show (4:3)</PresentationFormat>
  <Paragraphs>431</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Nikhef-PDP-presentation-2015-mod</vt:lpstr>
      <vt:lpstr>Evolving the trust fabric for research and collaboration </vt:lpstr>
      <vt:lpstr>Anyone remember these days?</vt:lpstr>
      <vt:lpstr>And now we have this!</vt:lpstr>
      <vt:lpstr>Something happened in the last 15 years!</vt:lpstr>
      <vt:lpstr>Overlapping Communities - Common Trust</vt:lpstr>
      <vt:lpstr>Entities making up the trust framework</vt:lpstr>
      <vt:lpstr>Intermezzo on Federation …</vt:lpstr>
      <vt:lpstr>On Risk</vt:lpstr>
      <vt:lpstr>Parties to subject and ID in the R&amp;E space</vt:lpstr>
      <vt:lpstr>Distributing responsibility  for subject and identity attributes</vt:lpstr>
      <vt:lpstr>Generalised IGTF LoA</vt:lpstr>
      <vt:lpstr>Providing subject ID services together</vt:lpstr>
      <vt:lpstr>Sharing attributes is not as logical as it should be ...</vt:lpstr>
      <vt:lpstr>Who is the ‘owner’ of the user’s attributes?</vt:lpstr>
      <vt:lpstr>Assurance in R&amp;E federations</vt:lpstr>
      <vt:lpstr>Collaboration to reduce our joint residual risk</vt:lpstr>
      <vt:lpstr>SirTFi – incident response coordination since many IdPs are actually better than advertised!</vt:lpstr>
      <vt:lpstr>Trust in the SP, IdP, and in the ‘broker’</vt:lpstr>
      <vt:lpstr>Adding technical glue</vt:lpstr>
      <vt:lpstr>Collecting attributes</vt:lpstr>
      <vt:lpstr>Working ‘around’ the limitations: proxying!</vt:lpstr>
      <vt:lpstr>Beyond the web and interactive use</vt:lpstr>
      <vt:lpstr>Many solutions for non-web AuthN</vt:lpstr>
      <vt:lpstr>Proxying, credential stores, and user management</vt:lpstr>
      <vt:lpstr>CILogon translations and GlobusOnline</vt:lpstr>
      <vt:lpstr>Moonshot</vt:lpstr>
      <vt:lpstr>Moonshot applicability</vt:lpstr>
      <vt:lpstr>Security Token Service ‘STS’</vt:lpstr>
      <vt:lpstr>WebFTS3: wLCG FIM4R pilot and STS</vt:lpstr>
      <vt:lpstr>PowerPoint Presentation</vt:lpstr>
      <vt:lpstr>Remember: … not too different!</vt:lpstr>
      <vt:lpstr>thinking beyond just WebFTS … </vt:lpstr>
      <vt:lpstr>A selective summary</vt:lpstr>
      <vt:lpstr>PowerPoint Presentation</vt:lpstr>
      <vt:lpstr>AARC?</vt:lpstr>
      <vt:lpstr>AARC - Goals</vt:lpstr>
      <vt:lpstr>IdPs – extend coverage</vt:lpstr>
      <vt:lpstr>Training Activities</vt:lpstr>
      <vt:lpstr>There are lots of components out there!</vt:lpstr>
      <vt:lpstr>Technical pilots</vt:lpstr>
      <vt:lpstr>Policy challenges</vt:lpstr>
      <vt:lpstr>Policy and best practice harmonization</vt:lpstr>
      <vt:lpstr>Liaisons with other groups </vt:lpstr>
      <vt:lpstr>Where are we now</vt:lpstr>
      <vt:lpstr>PowerPoint Presentation</vt:lpstr>
    </vt:vector>
  </TitlesOfParts>
  <Company>Nikhef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368</cp:revision>
  <cp:lastPrinted>2010-12-15T16:14:10Z</cp:lastPrinted>
  <dcterms:created xsi:type="dcterms:W3CDTF">2015-04-16T09:37:22Z</dcterms:created>
  <dcterms:modified xsi:type="dcterms:W3CDTF">2015-05-21T13:05:25Z</dcterms:modified>
</cp:coreProperties>
</file>