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2" r:id="rId4"/>
    <p:sldId id="280" r:id="rId5"/>
    <p:sldId id="272" r:id="rId6"/>
    <p:sldId id="275" r:id="rId7"/>
    <p:sldId id="268" r:id="rId8"/>
    <p:sldId id="274" r:id="rId9"/>
    <p:sldId id="263" r:id="rId10"/>
    <p:sldId id="281" r:id="rId11"/>
    <p:sldId id="269" r:id="rId12"/>
    <p:sldId id="267" r:id="rId13"/>
    <p:sldId id="265" r:id="rId14"/>
    <p:sldId id="276" r:id="rId15"/>
    <p:sldId id="277" r:id="rId16"/>
    <p:sldId id="273" r:id="rId17"/>
    <p:sldId id="279" r:id="rId18"/>
    <p:sldId id="282" r:id="rId19"/>
    <p:sldId id="271" r:id="rId20"/>
    <p:sldId id="264" r:id="rId21"/>
    <p:sldId id="278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B9B30-C8EF-46C3-85C1-E19EDCA6F0EB}" type="datetimeFigureOut">
              <a:rPr lang="en-GB" smtClean="0"/>
              <a:pPr/>
              <a:t>08/06/2011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00260-44BB-4EC2-BA59-5990D616689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201F-1A73-4492-BF25-A91C82CADB2C}" type="datetimeFigureOut">
              <a:rPr lang="en-GB" smtClean="0"/>
              <a:pPr/>
              <a:t>08/06/2011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2C5-6477-4E64-9897-86E98B054B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412777"/>
            <a:ext cx="5400600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886200"/>
            <a:ext cx="54006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324068"/>
            <a:ext cx="1152128" cy="365125"/>
          </a:xfrm>
        </p:spPr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43058" y="3438220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79512" y="3992057"/>
            <a:ext cx="2952328" cy="646331"/>
          </a:xfrm>
          <a:prstGeom prst="rect">
            <a:avLst/>
          </a:prstGeom>
          <a:noFill/>
        </p:spPr>
        <p:txBody>
          <a:bodyPr wrap="square" rIns="0" rtlCol="0" anchor="b">
            <a:spAutoFit/>
          </a:bodyPr>
          <a:lstStyle/>
          <a:p>
            <a:pPr algn="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Groep</a:t>
            </a: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EUGridPMA</a:t>
            </a:r>
          </a:p>
        </p:txBody>
      </p:sp>
      <p:pic>
        <p:nvPicPr>
          <p:cNvPr id="11" name="Picture 3" descr="H:\Home\davidg\EUGridPMA\IGTF\IGTF-logos\IGTF-logo-full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20" y="141342"/>
            <a:ext cx="2674620" cy="12380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ome\davidg\EUGridPMA\IGTF\IGTF-logos\IGTF-colors-lighter.wm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047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0" rIns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</a:t>
            </a:r>
            <a:r>
              <a:rPr lang="en-US" dirty="0" smtClean="0"/>
              <a:t>International Grid Trust Federation 2005 - 2011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904" y="6356350"/>
            <a:ext cx="730424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80" y="1859288"/>
            <a:ext cx="1800200" cy="950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Home\davidg\EUGridPMA\IGTF\IGTF-logos\IGTF-colors-lighter.wm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047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Home\davidg\EUGridPMA\IGTF\IGTF-logos\IGTF-colors-lighter.wm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047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356350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©  </a:t>
            </a:r>
            <a:r>
              <a:rPr lang="en-US" dirty="0" smtClean="0"/>
              <a:t>International Grid Trust Federation 2005 - 2011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The International Grid </a:t>
            </a:r>
            <a:br>
              <a:rPr lang="en-GB" sz="3600" b="1" dirty="0" smtClean="0"/>
            </a:br>
            <a:r>
              <a:rPr lang="en-GB" sz="3600" b="1" dirty="0" smtClean="0"/>
              <a:t>Trust Federation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823136"/>
            <a:ext cx="5400600" cy="1752600"/>
          </a:xfrm>
        </p:spPr>
        <p:txBody>
          <a:bodyPr/>
          <a:lstStyle/>
          <a:p>
            <a:r>
              <a:rPr lang="en-GB" i="1" dirty="0" smtClean="0"/>
              <a:t>enabling an interoperable </a:t>
            </a:r>
            <a:br>
              <a:rPr lang="en-GB" i="1" dirty="0" smtClean="0"/>
            </a:br>
            <a:r>
              <a:rPr lang="en-GB" i="1" dirty="0" smtClean="0"/>
              <a:t>global trust fabric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90046"/>
            <a:ext cx="313184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also supported by EGI.eu </a:t>
            </a:r>
            <a:b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EGI-InSPIRE RI-261323, and </a:t>
            </a:r>
          </a:p>
          <a:p>
            <a:pPr algn="r"/>
            <a:r>
              <a:rPr lang="en-GB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BiG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Grid, the Dutch </a:t>
            </a:r>
            <a:r>
              <a:rPr lang="en-GB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eScience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Grid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H:\Home\davidg\EUGridPMA\eugridpma-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874" y="4542370"/>
            <a:ext cx="1928317" cy="826998"/>
          </a:xfrm>
          <a:prstGeom prst="rect">
            <a:avLst/>
          </a:prstGeom>
          <a:noFill/>
        </p:spPr>
      </p:pic>
      <p:pic>
        <p:nvPicPr>
          <p:cNvPr id="1028" name="Picture 4" descr="H:\Home\davidg\BIG\Logo\Logo\BiGGrid-Logo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456" y="6165304"/>
            <a:ext cx="782722" cy="580211"/>
          </a:xfrm>
          <a:prstGeom prst="rect">
            <a:avLst/>
          </a:prstGeom>
          <a:noFill/>
        </p:spPr>
      </p:pic>
      <p:pic>
        <p:nvPicPr>
          <p:cNvPr id="1029" name="Picture 5" descr="H:\Home\davidg\EGI\Logo\egi-logo-tricol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643" y="6204846"/>
            <a:ext cx="669293" cy="51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Establishing the IGTF –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EU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AP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TAG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EU </a:t>
            </a:r>
            <a:r>
              <a:rPr lang="en-GB" dirty="0" err="1" smtClean="0"/>
              <a:t>DataGrid</a:t>
            </a:r>
            <a:r>
              <a:rPr lang="en-GB" dirty="0" smtClean="0"/>
              <a:t> established Coordination Group in 2000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Global need resulted in the 2003 Tokyo Accord</a:t>
            </a:r>
          </a:p>
          <a:p>
            <a:endParaRPr lang="en-GB" dirty="0" smtClean="0"/>
          </a:p>
          <a:p>
            <a:r>
              <a:rPr lang="en-GB" dirty="0" smtClean="0"/>
              <a:t>With start of production e-Infrastructures</a:t>
            </a:r>
          </a:p>
          <a:p>
            <a:pPr lvl="1"/>
            <a:r>
              <a:rPr lang="en-GB" dirty="0" smtClean="0"/>
              <a:t>EUGridPMA established with DEISA, EGEE, SEE-GRID, and TERENA (TACAR) as relying parties and national identity providers in 2004, with e-IRG endorsement</a:t>
            </a:r>
          </a:p>
          <a:p>
            <a:pPr lvl="1"/>
            <a:r>
              <a:rPr lang="en-GB" dirty="0" err="1" smtClean="0"/>
              <a:t>APGrid</a:t>
            </a:r>
            <a:r>
              <a:rPr lang="en-GB" dirty="0" smtClean="0"/>
              <a:t> and PRAGMA establish the </a:t>
            </a:r>
            <a:r>
              <a:rPr lang="en-GB" dirty="0" err="1" smtClean="0"/>
              <a:t>APGridPMA</a:t>
            </a:r>
            <a:endParaRPr lang="en-GB" dirty="0" smtClean="0"/>
          </a:p>
          <a:p>
            <a:pPr lvl="1"/>
            <a:r>
              <a:rPr lang="en-GB" dirty="0" smtClean="0"/>
              <a:t>Canada, EELA-countries and USA </a:t>
            </a:r>
            <a:r>
              <a:rPr lang="en-GB" dirty="0" err="1" smtClean="0"/>
              <a:t>IdPs</a:t>
            </a:r>
            <a:r>
              <a:rPr lang="en-GB" dirty="0" smtClean="0"/>
              <a:t> establish TAGPMA</a:t>
            </a:r>
          </a:p>
          <a:p>
            <a:endParaRPr lang="en-GB" dirty="0" smtClean="0"/>
          </a:p>
          <a:p>
            <a:r>
              <a:rPr lang="en-GB" dirty="0" smtClean="0"/>
              <a:t>Consistent guidelines and service provider involvement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Global Trust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482" name="Picture 2" descr="H:\Home\davidg\EUGridPMA\Presentations\images\igtf-worldstatus-2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6" y="764704"/>
            <a:ext cx="8876714" cy="5371127"/>
          </a:xfrm>
          <a:prstGeom prst="rect">
            <a:avLst/>
          </a:prstGeom>
          <a:noFill/>
          <a:effectLst>
            <a:glow rad="635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63813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86 accredited authorities from 53 countries and economic regions</a:t>
            </a:r>
          </a:p>
        </p:txBody>
      </p:sp>
      <p:pic>
        <p:nvPicPr>
          <p:cNvPr id="5122" name="Picture 2" descr="H:\Home\davidg\EUGridPMA\ic-100x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09120"/>
            <a:ext cx="1270000" cy="546100"/>
          </a:xfrm>
          <a:prstGeom prst="rect">
            <a:avLst/>
          </a:prstGeom>
          <a:noFill/>
        </p:spPr>
      </p:pic>
      <p:pic>
        <p:nvPicPr>
          <p:cNvPr id="5123" name="Picture 3" descr="H:\Home\davidg\EUGridPMA\IGTF\IGTF-logos\APGridPMA-large-transpar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869160"/>
            <a:ext cx="1339765" cy="338014"/>
          </a:xfrm>
          <a:prstGeom prst="rect">
            <a:avLst/>
          </a:prstGeom>
          <a:noFill/>
        </p:spPr>
      </p:pic>
      <p:pic>
        <p:nvPicPr>
          <p:cNvPr id="5124" name="Picture 4" descr="H:\Home\davidg\EUGridPMA\IGTF\IGTF-logos\TAGPMA-transparen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896865" cy="738188"/>
          </a:xfrm>
          <a:prstGeom prst="rect">
            <a:avLst/>
          </a:prstGeom>
          <a:noFill/>
        </p:spPr>
      </p:pic>
      <p:pic>
        <p:nvPicPr>
          <p:cNvPr id="5125" name="Picture 5" descr="H:\Home\davidg\EUGridPMA\IGTF\IGTF-logos\IGTF-logo-full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6283" y="5661248"/>
            <a:ext cx="1531821" cy="709092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1907704" y="5229200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607210" y="540842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796136" y="5301208"/>
            <a:ext cx="18722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Common criteria and model</a:t>
            </a:r>
          </a:p>
          <a:p>
            <a:pPr lvl="1"/>
            <a:r>
              <a:rPr lang="en-GB" dirty="0" smtClean="0"/>
              <a:t>globally unique and persistent identifier provisioning</a:t>
            </a:r>
          </a:p>
          <a:p>
            <a:pPr lvl="1"/>
            <a:r>
              <a:rPr lang="en-GB" dirty="0" smtClean="0"/>
              <a:t>not fully normative, but based on </a:t>
            </a:r>
            <a:r>
              <a:rPr lang="en-GB" b="1" dirty="0" smtClean="0"/>
              <a:t>minimum requirements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Trust is technology agnostic</a:t>
            </a:r>
          </a:p>
          <a:p>
            <a:pPr lvl="1"/>
            <a:r>
              <a:rPr lang="en-GB" dirty="0" smtClean="0"/>
              <a:t>technology and assurance ‘profiles’ in the same trust fabric</a:t>
            </a:r>
          </a:p>
          <a:p>
            <a:pPr lvl="1"/>
            <a:r>
              <a:rPr lang="en-GB" dirty="0" smtClean="0"/>
              <a:t>‘classic’	traditional public key infrastructure</a:t>
            </a:r>
          </a:p>
          <a:p>
            <a:pPr lvl="1"/>
            <a:r>
              <a:rPr lang="en-GB" dirty="0" smtClean="0"/>
              <a:t>‘MICS’	dynamic ID provisioning leveraging federations</a:t>
            </a:r>
          </a:p>
          <a:p>
            <a:pPr lvl="1"/>
            <a:r>
              <a:rPr lang="en-GB" dirty="0" smtClean="0"/>
              <a:t>‘SLCS’	on-demand short-lived token generation</a:t>
            </a:r>
            <a:br>
              <a:rPr lang="en-GB" dirty="0" smtClean="0"/>
            </a:br>
            <a:r>
              <a:rPr lang="en-GB" dirty="0" smtClean="0"/>
              <a:t>		</a:t>
            </a:r>
            <a:r>
              <a:rPr lang="en-GB" i="1" dirty="0" smtClean="0"/>
              <a:t>a basis for ‘arbitrary token’ </a:t>
            </a:r>
            <a:r>
              <a:rPr lang="en-GB" i="1" dirty="0" smtClean="0"/>
              <a:t>services</a:t>
            </a:r>
          </a:p>
          <a:p>
            <a:pPr lvl="1"/>
            <a:r>
              <a:rPr lang="en-GB" i="1" dirty="0" smtClean="0">
                <a:solidFill>
                  <a:srgbClr val="002060"/>
                </a:solidFill>
              </a:rPr>
              <a:t>new profiles</a:t>
            </a:r>
            <a:endParaRPr lang="en-GB" i="1" dirty="0" smtClean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IGTF Common Criteria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pic>
        <p:nvPicPr>
          <p:cNvPr id="18436" name="Picture 4" descr="H:\Home\davidg\EUGridPMA\Presentations\IGTF-document-structure-2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06890"/>
            <a:ext cx="6624736" cy="5015132"/>
          </a:xfrm>
          <a:prstGeom prst="rect">
            <a:avLst/>
          </a:prstGeom>
          <a:noFill/>
        </p:spPr>
      </p:pic>
      <p:pic>
        <p:nvPicPr>
          <p:cNvPr id="18437" name="Picture 5" descr="H:\Home\davidg\EUGridPMA\IGTF\IGTF-logos\IGTF-logo-full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24054"/>
            <a:ext cx="1607256" cy="74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Assurance levels in the IGTF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Technical and operational controls</a:t>
            </a:r>
          </a:p>
          <a:p>
            <a:r>
              <a:rPr lang="en-GB" dirty="0" smtClean="0"/>
              <a:t>Authorities come in two basic flavours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off-line</a:t>
            </a:r>
            <a:r>
              <a:rPr lang="en-GB" dirty="0" smtClean="0"/>
              <a:t> (only used in ‘traditional’ PKI): human controls and air-gap security provide protection against attacks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on-line infrastructure </a:t>
            </a:r>
            <a:r>
              <a:rPr lang="en-GB" dirty="0" smtClean="0"/>
              <a:t>(federation-backed, SLCS and classic): valuable security material is network connected need compensatory controls:</a:t>
            </a:r>
          </a:p>
          <a:p>
            <a:pPr lvl="2"/>
            <a:r>
              <a:rPr lang="en-GB" dirty="0" smtClean="0"/>
              <a:t>secure hardware, compliant to FIPS 140-2 level 3 </a:t>
            </a:r>
          </a:p>
          <a:p>
            <a:pPr lvl="2"/>
            <a:r>
              <a:rPr lang="en-GB" dirty="0" smtClean="0"/>
              <a:t>additional layered network security</a:t>
            </a:r>
          </a:p>
          <a:p>
            <a:r>
              <a:rPr lang="en-GB" i="1" dirty="0" smtClean="0"/>
              <a:t>Technical</a:t>
            </a:r>
            <a:r>
              <a:rPr lang="en-GB" dirty="0" smtClean="0"/>
              <a:t> requirements apply to any attribute source</a:t>
            </a:r>
          </a:p>
          <a:p>
            <a:pPr lvl="1"/>
            <a:r>
              <a:rPr lang="en-GB" dirty="0" smtClean="0"/>
              <a:t>such as community registries like ‘VOMS’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Vetting Assurance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Identity controls and vetting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long-term traceable assurance  (classic, MICS)</a:t>
            </a:r>
          </a:p>
          <a:p>
            <a:pPr lvl="1"/>
            <a:r>
              <a:rPr lang="en-GB" dirty="0" smtClean="0"/>
              <a:t>based on in-person checking of (nationally defined) official identity documents</a:t>
            </a:r>
          </a:p>
          <a:p>
            <a:pPr lvl="1"/>
            <a:r>
              <a:rPr lang="en-GB" dirty="0" smtClean="0"/>
              <a:t>recorded identity persists beyond the moment of issuance</a:t>
            </a:r>
          </a:p>
          <a:p>
            <a:pPr lvl="1"/>
            <a:r>
              <a:rPr lang="en-GB" dirty="0" smtClean="0"/>
              <a:t>assertions can live for a long time (over a year) to facilitate long-term use</a:t>
            </a:r>
          </a:p>
          <a:p>
            <a:pPr lvl="1"/>
            <a:r>
              <a:rPr lang="en-GB" dirty="0" smtClean="0"/>
              <a:t>but compromise may happen, so is revocable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momentary assurance (SLCS)</a:t>
            </a:r>
          </a:p>
          <a:p>
            <a:pPr lvl="1"/>
            <a:r>
              <a:rPr lang="en-GB" dirty="0" smtClean="0"/>
              <a:t>traceability to a physical person for at least one year</a:t>
            </a:r>
          </a:p>
          <a:p>
            <a:pPr lvl="1"/>
            <a:r>
              <a:rPr lang="en-GB" dirty="0" smtClean="0"/>
              <a:t>may use any vetting mechanism that assures that traceability</a:t>
            </a:r>
          </a:p>
          <a:p>
            <a:pPr lvl="1"/>
            <a:r>
              <a:rPr lang="en-GB" dirty="0" smtClean="0"/>
              <a:t>but assertions are limited in time to 24 hours (unless revocable, in which case: 11 days)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1520" y="6093297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https://www.eugridpma.org/guidelines/{classic,mics,slcs}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Building trust – an exercise in scaling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Accreditation process</a:t>
            </a:r>
          </a:p>
          <a:p>
            <a:pPr lvl="1"/>
            <a:r>
              <a:rPr lang="en-GB" dirty="0" smtClean="0"/>
              <a:t>Extensively documented </a:t>
            </a:r>
            <a:r>
              <a:rPr lang="en-GB" i="1" dirty="0" smtClean="0"/>
              <a:t>public </a:t>
            </a:r>
            <a:r>
              <a:rPr lang="en-GB" dirty="0" smtClean="0"/>
              <a:t>practices (CP/CPS, RFC3647)</a:t>
            </a:r>
          </a:p>
          <a:p>
            <a:pPr lvl="1"/>
            <a:r>
              <a:rPr lang="en-GB" dirty="0" smtClean="0"/>
              <a:t>Interviewing and scrutiny by peer group (the PMA)</a:t>
            </a:r>
          </a:p>
          <a:p>
            <a:pPr lvl="1"/>
            <a:r>
              <a:rPr lang="en-GB" dirty="0" smtClean="0"/>
              <a:t>Assessment against the Authentication Profiles</a:t>
            </a:r>
          </a:p>
          <a:p>
            <a:pPr lvl="1"/>
            <a:r>
              <a:rPr lang="en-GB" dirty="0" smtClean="0"/>
              <a:t>Technical compliance checks (RFC5280 and GFD.125)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Periodic, peer-reviewed, self-audits</a:t>
            </a:r>
          </a:p>
          <a:p>
            <a:pPr lvl="1"/>
            <a:r>
              <a:rPr lang="en-GB" dirty="0" smtClean="0"/>
              <a:t>Based on Authentication Profiles, standard reference: GFD.169</a:t>
            </a:r>
          </a:p>
          <a:p>
            <a:pPr lvl="1"/>
            <a:r>
              <a:rPr lang="en-GB" dirty="0" smtClean="0"/>
              <a:t>OGF &amp; IGTF,  inspired by NIST SP800-53/ISO:IEC 27002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Federated assessment methodology by region (IGTF)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1520" y="6093297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https://www.eugridpma.org/guidelines/accreditation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Home\davidg\EUGridPMA\Presentations\images\map-eugridpma-emea-SLCSM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47192"/>
            <a:ext cx="8280920" cy="5566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Identity in Europe Today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5652120" y="1487687"/>
            <a:ext cx="3424300" cy="1077217"/>
            <a:chOff x="5296508" y="1290249"/>
            <a:chExt cx="3779912" cy="714131"/>
          </a:xfrm>
        </p:grpSpPr>
        <p:sp>
          <p:nvSpPr>
            <p:cNvPr id="7" name="TextBox 6"/>
            <p:cNvSpPr txBox="1"/>
            <p:nvPr/>
          </p:nvSpPr>
          <p:spPr>
            <a:xfrm>
              <a:off x="5296508" y="1290249"/>
              <a:ext cx="3779912" cy="714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glow rad="101600">
                <a:schemeClr val="tx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tabLst>
                  <a:tab pos="722313" algn="l"/>
                </a:tabLst>
              </a:pPr>
              <a:r>
                <a:rPr lang="en-GB" sz="1600" b="1" dirty="0" smtClean="0"/>
                <a:t>Map colour coding</a:t>
              </a:r>
            </a:p>
            <a:p>
              <a:pPr>
                <a:tabLst>
                  <a:tab pos="722313" algn="l"/>
                </a:tabLst>
              </a:pPr>
              <a:r>
                <a:rPr lang="en-GB" sz="16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Green</a:t>
              </a:r>
              <a:r>
                <a:rPr lang="en-GB" sz="1600" b="1" i="1" dirty="0" smtClean="0"/>
                <a:t>: 	classic accredited authority</a:t>
              </a:r>
            </a:p>
            <a:p>
              <a:pPr>
                <a:tabLst>
                  <a:tab pos="722313" algn="l"/>
                </a:tabLst>
              </a:pPr>
              <a:r>
                <a:rPr lang="en-GB" sz="1600" b="1" i="1" dirty="0" smtClean="0">
                  <a:solidFill>
                    <a:srgbClr val="0070C0"/>
                  </a:solidFill>
                </a:rPr>
                <a:t>Blue</a:t>
              </a:r>
              <a:r>
                <a:rPr lang="en-GB" sz="1600" b="1" i="1" dirty="0" smtClean="0"/>
                <a:t>: 	classic + federated authority </a:t>
              </a:r>
              <a:br>
                <a:rPr lang="en-GB" sz="1600" b="1" i="1" dirty="0" smtClean="0"/>
              </a:br>
              <a:r>
                <a:rPr lang="en-GB" sz="1600" b="1" i="1" dirty="0" smtClean="0">
                  <a:solidFill>
                    <a:srgbClr val="FFC000"/>
                  </a:solidFill>
                </a:rPr>
                <a:t>Yellow</a:t>
              </a:r>
              <a:r>
                <a:rPr lang="en-GB" sz="1600" b="1" i="1" dirty="0" smtClean="0"/>
                <a:t>: </a:t>
              </a:r>
              <a:r>
                <a:rPr lang="en-GB" sz="1600" b="1" i="1" dirty="0" smtClean="0"/>
                <a:t>	pending classic accreditation</a:t>
              </a:r>
              <a:endParaRPr lang="en-GB" sz="1600" b="1" i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396172" y="1500203"/>
              <a:ext cx="3600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499992" y="6021288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Also in Australia: ARCS SLCS, in USA: </a:t>
            </a:r>
            <a:r>
              <a:rPr lang="en-GB" i="1" dirty="0" err="1" smtClean="0"/>
              <a:t>CILogon</a:t>
            </a:r>
            <a:endParaRPr lang="en-GB" i="1" dirty="0"/>
          </a:p>
        </p:txBody>
      </p:sp>
      <p:sp>
        <p:nvSpPr>
          <p:cNvPr id="11" name="Rectangle 10"/>
          <p:cNvSpPr/>
          <p:nvPr/>
        </p:nvSpPr>
        <p:spPr>
          <a:xfrm>
            <a:off x="360040" y="5075892"/>
            <a:ext cx="8676456" cy="923330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Federated ‘translating’ authorities: </a:t>
            </a:r>
            <a:r>
              <a:rPr lang="en-GB" b="1" i="1" dirty="0" smtClean="0">
                <a:solidFill>
                  <a:srgbClr val="C00000"/>
                </a:solidFill>
              </a:rPr>
              <a:t>integrity requirements propagate to all data </a:t>
            </a:r>
            <a:r>
              <a:rPr lang="en-GB" b="1" i="1" dirty="0" smtClean="0">
                <a:solidFill>
                  <a:srgbClr val="C00000"/>
                </a:solidFill>
              </a:rPr>
              <a:t>sources</a:t>
            </a:r>
            <a:br>
              <a:rPr lang="en-GB" b="1" i="1" dirty="0" smtClean="0">
                <a:solidFill>
                  <a:srgbClr val="C00000"/>
                </a:solidFill>
              </a:rPr>
            </a:br>
            <a:r>
              <a:rPr lang="en-GB" b="1" i="1" dirty="0" smtClean="0">
                <a:solidFill>
                  <a:srgbClr val="C00000"/>
                </a:solidFill>
              </a:rPr>
              <a:t>e.g. </a:t>
            </a:r>
            <a:r>
              <a:rPr lang="en-GB" b="1" dirty="0" smtClean="0">
                <a:solidFill>
                  <a:srgbClr val="002060"/>
                </a:solidFill>
              </a:rPr>
              <a:t>TERENA Certificate Service qualifying Federations </a:t>
            </a:r>
            <a:r>
              <a:rPr lang="en-GB" b="1" dirty="0" err="1" smtClean="0">
                <a:solidFill>
                  <a:srgbClr val="002060"/>
                </a:solidFill>
              </a:rPr>
              <a:t>IdPs</a:t>
            </a:r>
            <a:r>
              <a:rPr lang="en-GB" b="1" dirty="0" smtClean="0">
                <a:solidFill>
                  <a:srgbClr val="002060"/>
                </a:solidFill>
              </a:rPr>
              <a:t> meet all IGTF requirements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and TCS provides instant access to globally trusted identities</a:t>
            </a:r>
            <a:endParaRPr lang="en-GB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3" descr="H:\Home\davidg\Template\Logos\terena-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1440160" cy="1440160"/>
          </a:xfrm>
          <a:prstGeom prst="rect">
            <a:avLst/>
          </a:prstGeom>
          <a:noFill/>
        </p:spPr>
      </p:pic>
      <p:pic>
        <p:nvPicPr>
          <p:cNvPr id="1028" name="Picture 4" descr="H:\Home\davidg\Template\Logos\SWITCHaa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998" y="3471413"/>
            <a:ext cx="1225674" cy="25438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97806"/>
            <a:ext cx="936104" cy="4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Many attributes come in to an authorization decision</a:t>
            </a:r>
          </a:p>
          <a:p>
            <a:pPr lvl="1"/>
            <a:r>
              <a:rPr lang="en-GB" dirty="0" smtClean="0"/>
              <a:t>identity, community, group membership, roles, position, ...</a:t>
            </a:r>
          </a:p>
          <a:p>
            <a:pPr lvl="1"/>
            <a:r>
              <a:rPr lang="en-GB" dirty="0" smtClean="0"/>
              <a:t>the ‘other attributes’ are important for contextual control</a:t>
            </a:r>
            <a:br>
              <a:rPr lang="en-GB" dirty="0" smtClean="0"/>
            </a:br>
            <a:r>
              <a:rPr lang="en-GB" i="1" dirty="0" smtClean="0"/>
              <a:t>and thus of importance beyond only resource providers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2060"/>
                </a:solidFill>
              </a:rPr>
              <a:t>Operational </a:t>
            </a:r>
            <a:r>
              <a:rPr lang="en-GB" dirty="0" smtClean="0">
                <a:solidFill>
                  <a:srgbClr val="002060"/>
                </a:solidFill>
              </a:rPr>
              <a:t>requirements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translate easily to any kind of attribute source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Operational and assurance </a:t>
            </a:r>
            <a:r>
              <a:rPr lang="en-GB" dirty="0" smtClean="0">
                <a:solidFill>
                  <a:srgbClr val="002060"/>
                </a:solidFill>
              </a:rPr>
              <a:t>requirements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apply where assertions are bridged such as in the </a:t>
            </a:r>
            <a:r>
              <a:rPr lang="en-GB" i="1" dirty="0" smtClean="0"/>
              <a:t>STS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Carrying assertions across domains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Service access crosses </a:t>
            </a:r>
            <a:r>
              <a:rPr lang="en-GB" dirty="0" smtClean="0">
                <a:solidFill>
                  <a:srgbClr val="002060"/>
                </a:solidFill>
              </a:rPr>
              <a:t>technology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2060"/>
                </a:solidFill>
              </a:rPr>
              <a:t>domain </a:t>
            </a:r>
            <a:r>
              <a:rPr lang="en-GB" dirty="0" smtClean="0"/>
              <a:t>boundaries and may need </a:t>
            </a:r>
            <a:r>
              <a:rPr lang="en-GB" dirty="0" smtClean="0">
                <a:solidFill>
                  <a:srgbClr val="002060"/>
                </a:solidFill>
              </a:rPr>
              <a:t>translating </a:t>
            </a:r>
            <a:r>
              <a:rPr lang="en-GB" dirty="0" smtClean="0"/>
              <a:t>in a </a:t>
            </a:r>
            <a:r>
              <a:rPr lang="en-GB" dirty="0" smtClean="0">
                <a:solidFill>
                  <a:srgbClr val="002060"/>
                </a:solidFill>
              </a:rPr>
              <a:t>Security Token Service</a:t>
            </a:r>
            <a:r>
              <a:rPr lang="en-GB" dirty="0" smtClean="0"/>
              <a:t> (STS)</a:t>
            </a:r>
          </a:p>
          <a:p>
            <a:pPr marL="365125" lvl="1" indent="-365125"/>
            <a:r>
              <a:rPr lang="en-GB" dirty="0" smtClean="0"/>
              <a:t>trust relationship</a:t>
            </a:r>
          </a:p>
          <a:p>
            <a:pPr marL="365125" lvl="1" indent="-365125"/>
            <a:r>
              <a:rPr lang="en-GB" dirty="0" smtClean="0"/>
              <a:t>operational requirements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pic>
        <p:nvPicPr>
          <p:cNvPr id="7" name="Picture 4" descr="STSComponent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41562"/>
            <a:ext cx="3606953" cy="16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35776" y="5949280"/>
            <a:ext cx="512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C00000"/>
                </a:solidFill>
              </a:rPr>
              <a:t>GEMBus</a:t>
            </a:r>
            <a:r>
              <a:rPr lang="en-GB" sz="1200" dirty="0" smtClean="0">
                <a:solidFill>
                  <a:srgbClr val="C00000"/>
                </a:solidFill>
              </a:rPr>
              <a:t> image by Diego Lopez, </a:t>
            </a:r>
            <a:r>
              <a:rPr lang="en-GB" sz="1200" dirty="0" err="1" smtClean="0">
                <a:solidFill>
                  <a:srgbClr val="C00000"/>
                </a:solidFill>
              </a:rPr>
              <a:t>RedIRIS</a:t>
            </a:r>
            <a:r>
              <a:rPr lang="en-GB" sz="1200" dirty="0" smtClean="0">
                <a:solidFill>
                  <a:srgbClr val="C00000"/>
                </a:solidFill>
              </a:rPr>
              <a:t> and GEANT, 22</a:t>
            </a:r>
            <a:r>
              <a:rPr lang="en-GB" sz="1200" baseline="30000" dirty="0" smtClean="0">
                <a:solidFill>
                  <a:srgbClr val="C00000"/>
                </a:solidFill>
              </a:rPr>
              <a:t>nd</a:t>
            </a:r>
            <a:r>
              <a:rPr lang="en-GB" sz="1200" dirty="0" smtClean="0">
                <a:solidFill>
                  <a:srgbClr val="C00000"/>
                </a:solidFill>
              </a:rPr>
              <a:t> EUGridPMA meeting</a:t>
            </a:r>
          </a:p>
          <a:p>
            <a:r>
              <a:rPr lang="en-GB" sz="1200" dirty="0" smtClean="0">
                <a:solidFill>
                  <a:srgbClr val="C00000"/>
                </a:solidFill>
              </a:rPr>
              <a:t>EMI STS image by </a:t>
            </a:r>
            <a:r>
              <a:rPr lang="en-GB" sz="1200" dirty="0" err="1" smtClean="0">
                <a:solidFill>
                  <a:srgbClr val="C00000"/>
                </a:solidFill>
              </a:rPr>
              <a:t>Christoph</a:t>
            </a:r>
            <a:r>
              <a:rPr lang="en-GB" sz="1200" dirty="0" smtClean="0">
                <a:solidFill>
                  <a:srgbClr val="C00000"/>
                </a:solidFill>
              </a:rPr>
              <a:t> </a:t>
            </a:r>
            <a:r>
              <a:rPr lang="en-GB" sz="1200" dirty="0" err="1" smtClean="0">
                <a:solidFill>
                  <a:srgbClr val="C00000"/>
                </a:solidFill>
              </a:rPr>
              <a:t>Witzig</a:t>
            </a:r>
            <a:r>
              <a:rPr lang="en-GB" sz="1200" dirty="0" smtClean="0">
                <a:solidFill>
                  <a:srgbClr val="C00000"/>
                </a:solidFill>
              </a:rPr>
              <a:t>, SWITCH and EMI, 22</a:t>
            </a:r>
            <a:r>
              <a:rPr lang="en-GB" sz="1200" baseline="30000" dirty="0" smtClean="0">
                <a:solidFill>
                  <a:srgbClr val="C00000"/>
                </a:solidFill>
              </a:rPr>
              <a:t>nd</a:t>
            </a:r>
            <a:r>
              <a:rPr lang="en-GB" sz="1200" dirty="0" smtClean="0">
                <a:solidFill>
                  <a:srgbClr val="C00000"/>
                </a:solidFill>
              </a:rPr>
              <a:t> EUGridPMA meeting</a:t>
            </a:r>
            <a:endParaRPr lang="en-GB" sz="1200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9552" y="4005064"/>
            <a:ext cx="4032448" cy="1656184"/>
            <a:chOff x="683568" y="4221088"/>
            <a:chExt cx="4032448" cy="1656184"/>
          </a:xfrm>
        </p:grpSpPr>
        <p:sp>
          <p:nvSpPr>
            <p:cNvPr id="13" name="Rectangle 12"/>
            <p:cNvSpPr/>
            <p:nvPr/>
          </p:nvSpPr>
          <p:spPr>
            <a:xfrm>
              <a:off x="683568" y="4221088"/>
              <a:ext cx="4032448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STS-X509_SAML_Trus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4405278"/>
              <a:ext cx="1800200" cy="142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STS-SAML_X509_Trus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4467592"/>
              <a:ext cx="1820455" cy="120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/>
            <p:nvPr/>
          </p:nvCxnSpPr>
          <p:spPr>
            <a:xfrm rot="5400000">
              <a:off x="1907704" y="5013176"/>
              <a:ext cx="1440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121776" y="429309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Requirements on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assurance level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operational security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auditing, data protection</a:t>
            </a:r>
          </a:p>
          <a:p>
            <a:pPr marL="182563" indent="-182563"/>
            <a:r>
              <a:rPr lang="en-GB" b="1" dirty="0" smtClean="0">
                <a:solidFill>
                  <a:srgbClr val="C00000"/>
                </a:solidFill>
              </a:rPr>
              <a:t>and transparency of process all remain</a:t>
            </a:r>
          </a:p>
        </p:txBody>
      </p:sp>
      <p:pic>
        <p:nvPicPr>
          <p:cNvPr id="17" name="Picture 6" descr="C:\Dokumente und Einstellungen\nl\Eigene Dateien\Aufträge 2009-JSC\EMI-PPT-Template\EMI_Logo_newe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68649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3568" y="341970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002060"/>
                </a:solidFill>
              </a:rPr>
              <a:t>STS examples: </a:t>
            </a:r>
            <a:r>
              <a:rPr lang="en-GB" i="1" dirty="0" err="1" smtClean="0">
                <a:solidFill>
                  <a:srgbClr val="002060"/>
                </a:solidFill>
              </a:rPr>
              <a:t>GEMBus</a:t>
            </a:r>
            <a:r>
              <a:rPr lang="en-GB" i="1" dirty="0" smtClean="0">
                <a:solidFill>
                  <a:srgbClr val="002060"/>
                </a:solidFill>
              </a:rPr>
              <a:t>, EMI-STS, ...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Need for a Global Trust Fabric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03848" y="162880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More than one administrative organisation</a:t>
            </a:r>
            <a:endParaRPr lang="en-GB" sz="24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20486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More than one service provider </a:t>
            </a:r>
            <a:br>
              <a:rPr lang="en-GB" sz="2400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participates in a single transaction</a:t>
            </a:r>
            <a:endParaRPr lang="en-GB" sz="24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321297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More than one user</a:t>
            </a:r>
            <a:br>
              <a:rPr lang="en-GB" sz="2400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in a single transaction</a:t>
            </a:r>
            <a:endParaRPr lang="en-GB" sz="2400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422108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More than one authority</a:t>
            </a:r>
            <a:br>
              <a:rPr lang="en-GB" sz="2400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influences effective policy</a:t>
            </a:r>
            <a:endParaRPr lang="en-GB" sz="24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52292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  <a:latin typeface="+mj-lt"/>
              </a:rPr>
              <a:t>Single interoperating instance</a:t>
            </a:r>
            <a:br>
              <a:rPr lang="en-GB" sz="2400" dirty="0" smtClean="0">
                <a:solidFill>
                  <a:srgbClr val="800000"/>
                </a:solidFill>
                <a:latin typeface="+mj-lt"/>
              </a:rPr>
            </a:br>
            <a:r>
              <a:rPr lang="en-GB" sz="2400" i="1" dirty="0" smtClean="0">
                <a:latin typeface="+mj-lt"/>
              </a:rPr>
              <a:t>at the global level</a:t>
            </a:r>
            <a:endParaRPr lang="en-GB" sz="2400" i="1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99407" y="2780928"/>
            <a:ext cx="3665081" cy="3384376"/>
            <a:chOff x="5076056" y="2852936"/>
            <a:chExt cx="3665081" cy="3384376"/>
          </a:xfrm>
        </p:grpSpPr>
        <p:pic>
          <p:nvPicPr>
            <p:cNvPr id="14" name="Picture 3" descr="H:\Home\davidg\EUGridPMA\IT-user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4869160"/>
              <a:ext cx="562817" cy="710015"/>
            </a:xfrm>
            <a:prstGeom prst="rect">
              <a:avLst/>
            </a:prstGeom>
            <a:noFill/>
          </p:spPr>
        </p:pic>
        <p:pic>
          <p:nvPicPr>
            <p:cNvPr id="15" name="Picture 7" descr="C:\Users\davidg\Desktop\Trans\OrgBuilding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4437112"/>
              <a:ext cx="640745" cy="640745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5825837" y="4869160"/>
              <a:ext cx="834395" cy="24328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7" descr="C:\Users\davidg\Desktop\Trans\OrgBuilding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2700" y="5596567"/>
              <a:ext cx="640745" cy="640745"/>
            </a:xfrm>
            <a:prstGeom prst="rect">
              <a:avLst/>
            </a:prstGeom>
            <a:noFill/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825837" y="5306092"/>
              <a:ext cx="871423" cy="48412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7" descr="C:\Users\davidg\Desktop\Trans\OrgBuilding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0392" y="5157192"/>
              <a:ext cx="640745" cy="640745"/>
            </a:xfrm>
            <a:prstGeom prst="rect">
              <a:avLst/>
            </a:prstGeom>
            <a:noFill/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7596336" y="4941168"/>
              <a:ext cx="432048" cy="3600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524328" y="5589240"/>
              <a:ext cx="512440" cy="27964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6912260" y="5337212"/>
              <a:ext cx="36004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" descr="H:\Home\davidg\EUGridPMA\IT-user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3140968"/>
              <a:ext cx="562817" cy="710015"/>
            </a:xfrm>
            <a:prstGeom prst="rect">
              <a:avLst/>
            </a:prstGeom>
            <a:noFill/>
          </p:spPr>
        </p:pic>
        <p:pic>
          <p:nvPicPr>
            <p:cNvPr id="24" name="Picture 3" descr="H:\Home\davidg\EUGridPMA\IT-user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96336" y="2852936"/>
              <a:ext cx="562817" cy="710015"/>
            </a:xfrm>
            <a:prstGeom prst="rect">
              <a:avLst/>
            </a:prstGeom>
            <a:noFill/>
          </p:spPr>
        </p:pic>
        <p:cxnSp>
          <p:nvCxnSpPr>
            <p:cNvPr id="25" name="Straight Arrow Connector 24"/>
            <p:cNvCxnSpPr/>
            <p:nvPr/>
          </p:nvCxnSpPr>
          <p:spPr>
            <a:xfrm rot="16200000" flipH="1">
              <a:off x="6228184" y="3933056"/>
              <a:ext cx="504056" cy="50405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5220072" y="4149080"/>
              <a:ext cx="864096" cy="43204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444208" y="3212976"/>
              <a:ext cx="1008112" cy="216024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7560332" y="4257092"/>
              <a:ext cx="1296144" cy="21602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Criteria and Diversity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Up till now ...</a:t>
            </a:r>
          </a:p>
          <a:p>
            <a:pPr lvl="1"/>
            <a:r>
              <a:rPr lang="en-GB" dirty="0" smtClean="0"/>
              <a:t>providers of compute and storage services </a:t>
            </a:r>
            <a:br>
              <a:rPr lang="en-GB" dirty="0" smtClean="0"/>
            </a:br>
            <a:r>
              <a:rPr lang="en-GB" dirty="0" smtClean="0"/>
              <a:t>in e-Infra able to agree single ‘least common denominator’</a:t>
            </a:r>
          </a:p>
          <a:p>
            <a:pPr lvl="1"/>
            <a:r>
              <a:rPr lang="en-GB" dirty="0" smtClean="0"/>
              <a:t>many content-only (web site) providers could live </a:t>
            </a:r>
            <a:br>
              <a:rPr lang="en-GB" dirty="0" smtClean="0"/>
            </a:br>
            <a:r>
              <a:rPr lang="en-GB" dirty="0" smtClean="0"/>
              <a:t>with lower assurance and asked no real </a:t>
            </a:r>
            <a:r>
              <a:rPr lang="en-GB" dirty="0" err="1" smtClean="0"/>
              <a:t>LoA</a:t>
            </a:r>
            <a:r>
              <a:rPr lang="en-GB" dirty="0" smtClean="0"/>
              <a:t> requirements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</a:rPr>
              <a:t>...	</a:t>
            </a:r>
            <a:r>
              <a:rPr lang="en-GB" i="1" dirty="0" smtClean="0">
                <a:solidFill>
                  <a:srgbClr val="002060"/>
                </a:solidFill>
              </a:rPr>
              <a:t>but this may be changing</a:t>
            </a:r>
          </a:p>
          <a:p>
            <a:r>
              <a:rPr lang="en-GB" dirty="0" smtClean="0"/>
              <a:t>more diverse content and services being offered – </a:t>
            </a:r>
            <a:br>
              <a:rPr lang="en-GB" dirty="0" smtClean="0"/>
            </a:br>
            <a:r>
              <a:rPr lang="en-GB" dirty="0" smtClean="0"/>
              <a:t>via many mechanisms, both web and non-web</a:t>
            </a:r>
          </a:p>
          <a:p>
            <a:pPr lvl="1"/>
            <a:r>
              <a:rPr lang="en-GB" dirty="0" smtClean="0"/>
              <a:t>may need diversifying not only technology, but also </a:t>
            </a:r>
            <a:r>
              <a:rPr lang="en-GB" dirty="0" err="1" smtClean="0"/>
              <a:t>LoA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why IGTF?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445224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Trust is technology independent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2060"/>
                </a:solidFill>
              </a:rPr>
              <a:t>Agreeing on common minimum requirements on global scale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facilitates interoperation across infrastructures</a:t>
            </a:r>
          </a:p>
          <a:p>
            <a:pPr lvl="1"/>
            <a:r>
              <a:rPr lang="en-GB" dirty="0" smtClean="0"/>
              <a:t>significantly reduces potential for failures and obstacles for </a:t>
            </a:r>
            <a:r>
              <a:rPr lang="en-GB" dirty="0" err="1" smtClean="0"/>
              <a:t>interop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Participative model, including </a:t>
            </a:r>
            <a:r>
              <a:rPr lang="en-GB" b="1" dirty="0" smtClean="0">
                <a:solidFill>
                  <a:srgbClr val="002060"/>
                </a:solidFill>
              </a:rPr>
              <a:t>major relying parties </a:t>
            </a:r>
            <a:r>
              <a:rPr lang="en-GB" b="1" dirty="0" smtClean="0"/>
              <a:t>and </a:t>
            </a:r>
            <a:br>
              <a:rPr lang="en-GB" b="1" dirty="0" smtClean="0"/>
            </a:br>
            <a:r>
              <a:rPr lang="en-GB" b="1" dirty="0" smtClean="0">
                <a:solidFill>
                  <a:srgbClr val="002060"/>
                </a:solidFill>
              </a:rPr>
              <a:t>national representatives</a:t>
            </a:r>
            <a:r>
              <a:rPr lang="en-GB" b="1" dirty="0" smtClean="0"/>
              <a:t>, ensures </a:t>
            </a:r>
            <a:r>
              <a:rPr lang="en-GB" b="1" dirty="0" smtClean="0">
                <a:solidFill>
                  <a:srgbClr val="002060"/>
                </a:solidFill>
              </a:rPr>
              <a:t>commensurate</a:t>
            </a:r>
            <a:r>
              <a:rPr lang="en-GB" b="1" dirty="0" smtClean="0"/>
              <a:t> security level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single assurance level is convenient, but the world </a:t>
            </a:r>
            <a:r>
              <a:rPr lang="en-GB" i="1" dirty="0" smtClean="0"/>
              <a:t>will</a:t>
            </a:r>
            <a:r>
              <a:rPr lang="en-GB" dirty="0" smtClean="0"/>
              <a:t> likely diversify</a:t>
            </a:r>
          </a:p>
          <a:p>
            <a:pPr lvl="1"/>
            <a:r>
              <a:rPr lang="en-GB" dirty="0" smtClean="0"/>
              <a:t>the IGTF assurance levels will follow and adapt as a result</a:t>
            </a:r>
          </a:p>
          <a:p>
            <a:pPr lvl="1"/>
            <a:r>
              <a:rPr lang="en-GB" dirty="0" smtClean="0"/>
              <a:t>as well as expand to address changing technologies</a:t>
            </a:r>
          </a:p>
          <a:p>
            <a:pPr lvl="1"/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C00000"/>
                </a:solidFill>
              </a:rPr>
              <a:t>Defining assurance requirements need strong involvement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C00000"/>
                </a:solidFill>
              </a:rPr>
              <a:t>by relying parties, resource providers and users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242175" cy="3402607"/>
          </a:xfrm>
        </p:spPr>
        <p:txBody>
          <a:bodyPr>
            <a:normAutofit/>
          </a:bodyPr>
          <a:lstStyle/>
          <a:p>
            <a:r>
              <a:rPr lang="en-GB" dirty="0" smtClean="0"/>
              <a:t>International Grid Trust Federation – </a:t>
            </a:r>
            <a:br>
              <a:rPr lang="en-GB" dirty="0" smtClean="0"/>
            </a:br>
            <a:r>
              <a:rPr lang="en-GB" dirty="0" smtClean="0"/>
              <a:t>http://www.igtf.net/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EUGridPMA</a:t>
            </a:r>
            <a:br>
              <a:rPr lang="en-GB" dirty="0" smtClean="0"/>
            </a:br>
            <a:r>
              <a:rPr lang="en-GB" dirty="0" smtClean="0"/>
              <a:t>European Policy Management Authority for grid authentication in e-Science –https://www.eugridpma.org/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International Grid Trust Federation 2005 - 2011</a:t>
            </a:r>
            <a:endParaRPr lang="en-GB" dirty="0"/>
          </a:p>
        </p:txBody>
      </p:sp>
      <p:pic>
        <p:nvPicPr>
          <p:cNvPr id="5" name="Picture 2" descr="H:\Home\davidg\EUGridPMA\eugridpma-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86178"/>
            <a:ext cx="1928317" cy="82699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381328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Overlapping Communities – </a:t>
            </a:r>
            <a:br>
              <a:rPr lang="en-GB" dirty="0" smtClean="0"/>
            </a:br>
            <a:r>
              <a:rPr lang="en-GB" dirty="0" smtClean="0"/>
              <a:t>Common Trust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7544" y="3861048"/>
            <a:ext cx="875393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002060"/>
                </a:solidFill>
              </a:rPr>
              <a:t>Goals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sz="2200" dirty="0" smtClean="0"/>
              <a:t>allow multiple sources of authority: User, Institute, Community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sz="2200" dirty="0" smtClean="0"/>
              <a:t>acknowledge both long- and short-term community structures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sz="2200" dirty="0" smtClean="0"/>
              <a:t>enable security incident response and containment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sz="2200" dirty="0" smtClean="0"/>
              <a:t>balance data protection and right to privacy</a:t>
            </a:r>
          </a:p>
          <a:p>
            <a:pPr marL="173038" indent="-173038"/>
            <a:r>
              <a:rPr lang="en-GB" sz="2200" i="1" dirty="0" smtClean="0">
                <a:solidFill>
                  <a:srgbClr val="002060"/>
                </a:solidFill>
              </a:rPr>
              <a:t>to</a:t>
            </a:r>
          </a:p>
          <a:p>
            <a:pPr marL="173038" indent="-173038"/>
            <a:r>
              <a:rPr lang="en-GB" sz="2200" b="1" dirty="0" smtClean="0">
                <a:solidFill>
                  <a:srgbClr val="C00000"/>
                </a:solidFill>
              </a:rPr>
              <a:t>provide basis for access control decisions by resources and communities</a:t>
            </a:r>
          </a:p>
        </p:txBody>
      </p:sp>
      <p:pic>
        <p:nvPicPr>
          <p:cNvPr id="8" name="Picture 1" descr="H:\Home\davidg\UvA\Onderwijs\SNE2007\vostructure-abstr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52736"/>
            <a:ext cx="5220072" cy="27235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7544" y="2886035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Reduce over-all policy burden 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by adhering to common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Attributes and Access Control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pic>
        <p:nvPicPr>
          <p:cNvPr id="2050" name="Picture 2" descr="H:\Home\davidg\EUGridPMA\Presentations\Multi-source-access-control-201106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12360" cy="48619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1484784"/>
            <a:ext cx="4067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Several communities have complementary information for a user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Access control based on policy expressed in these attributes, including the ID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GB" b="1" i="1" dirty="0" smtClean="0">
                <a:solidFill>
                  <a:srgbClr val="C00000"/>
                </a:solidFill>
              </a:rPr>
              <a:t>attributes will need to be linked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b="1" i="1" dirty="0" smtClean="0">
                <a:solidFill>
                  <a:srgbClr val="C00000"/>
                </a:solidFill>
              </a:rPr>
              <a:t>link identifier to provide persistency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Requirements on a trusted source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67544" y="4098994"/>
            <a:ext cx="4392488" cy="2339102"/>
            <a:chOff x="4427984" y="1268760"/>
            <a:chExt cx="4392488" cy="23391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04248" y="1412776"/>
              <a:ext cx="1698494" cy="112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427984" y="1268760"/>
              <a:ext cx="4392488" cy="23391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002060"/>
                  </a:solidFill>
                </a:rPr>
                <a:t>Incident Response</a:t>
              </a:r>
            </a:p>
            <a:p>
              <a:endParaRPr lang="en-GB" dirty="0" smtClean="0"/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long-term* traceable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independent from </a:t>
              </a:r>
              <a:br>
                <a:rPr lang="en-GB" dirty="0" smtClean="0"/>
              </a:br>
              <a:r>
                <a:rPr lang="en-GB" dirty="0" smtClean="0"/>
                <a:t>short-lived community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must be revocable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correlate with other information sources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banning and containment handle</a:t>
              </a:r>
              <a:endParaRPr lang="en-GB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0718" y="1253520"/>
            <a:ext cx="4249274" cy="2369880"/>
            <a:chOff x="250718" y="1268760"/>
            <a:chExt cx="4249274" cy="2369880"/>
          </a:xfrm>
        </p:grpSpPr>
        <p:sp>
          <p:nvSpPr>
            <p:cNvPr id="11" name="TextBox 10"/>
            <p:cNvSpPr txBox="1"/>
            <p:nvPr/>
          </p:nvSpPr>
          <p:spPr>
            <a:xfrm>
              <a:off x="250718" y="1268760"/>
              <a:ext cx="4249274" cy="23698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002060"/>
                  </a:solidFill>
                </a:rPr>
                <a:t>Privacy and data </a:t>
              </a:r>
              <a:br>
                <a:rPr lang="en-GB" sz="2000" b="1" dirty="0" smtClean="0">
                  <a:solidFill>
                    <a:srgbClr val="002060"/>
                  </a:solidFill>
                </a:rPr>
              </a:br>
              <a:r>
                <a:rPr lang="en-GB" sz="2000" b="1" dirty="0" smtClean="0">
                  <a:solidFill>
                    <a:srgbClr val="002060"/>
                  </a:solidFill>
                </a:rPr>
                <a:t>protection</a:t>
              </a:r>
            </a:p>
            <a:p>
              <a:endParaRPr lang="en-GB" dirty="0" smtClean="0"/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important ‘unalienable </a:t>
              </a:r>
              <a:br>
                <a:rPr lang="en-GB" dirty="0" smtClean="0"/>
              </a:br>
              <a:r>
                <a:rPr lang="en-GB" dirty="0" smtClean="0"/>
                <a:t>right’ for research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correlation of PII among</a:t>
              </a:r>
              <a:br>
                <a:rPr lang="en-GB" dirty="0" smtClean="0"/>
              </a:br>
              <a:r>
                <a:rPr lang="en-GB" dirty="0" smtClean="0"/>
                <a:t>service providers could allow profiling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exchange of PII often fraught with issues</a:t>
              </a:r>
              <a:endParaRPr lang="en-GB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8243" y="1340768"/>
              <a:ext cx="1237733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5148064" y="2303160"/>
            <a:ext cx="3780928" cy="1815882"/>
            <a:chOff x="4751512" y="1772816"/>
            <a:chExt cx="3780928" cy="181588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1916832"/>
              <a:ext cx="1729922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751512" y="1772816"/>
              <a:ext cx="3780928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002060"/>
                  </a:solidFill>
                </a:rPr>
                <a:t>Measurement and</a:t>
              </a:r>
              <a:br>
                <a:rPr lang="en-GB" sz="2000" b="1" dirty="0" smtClean="0">
                  <a:solidFill>
                    <a:srgbClr val="002060"/>
                  </a:solidFill>
                </a:rPr>
              </a:br>
              <a:r>
                <a:rPr lang="en-GB" sz="2000" b="1" dirty="0" smtClean="0">
                  <a:solidFill>
                    <a:srgbClr val="002060"/>
                  </a:solidFill>
                </a:rPr>
                <a:t>Accounting</a:t>
              </a:r>
            </a:p>
            <a:p>
              <a:endParaRPr lang="en-GB" dirty="0" smtClean="0"/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publication metrics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usage metering, billing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auditing and compliance monitoring</a:t>
              </a:r>
              <a:endParaRPr lang="en-GB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44616" y="4509120"/>
            <a:ext cx="349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A common ID must live 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in a policy ecosystem to protect participants 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and to limit its use to specific purposes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0032" y="1253520"/>
            <a:ext cx="4063436" cy="954107"/>
            <a:chOff x="5837156" y="3429000"/>
            <a:chExt cx="4063436" cy="954107"/>
          </a:xfrm>
        </p:grpSpPr>
        <p:sp>
          <p:nvSpPr>
            <p:cNvPr id="22" name="TextBox 21"/>
            <p:cNvSpPr txBox="1"/>
            <p:nvPr/>
          </p:nvSpPr>
          <p:spPr>
            <a:xfrm>
              <a:off x="5837156" y="3429000"/>
              <a:ext cx="4063436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002060"/>
                  </a:solidFill>
                </a:rPr>
                <a:t>Access Control Attribute handle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unique binding</a:t>
              </a:r>
            </a:p>
            <a:p>
              <a:pPr marL="176213" indent="-176213">
                <a:buFont typeface="Arial" pitchFamily="34" charset="0"/>
                <a:buChar char="•"/>
              </a:pPr>
              <a:r>
                <a:rPr lang="en-GB" dirty="0" smtClean="0"/>
                <a:t>never re-assigned </a:t>
              </a:r>
              <a:endParaRPr lang="en-GB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59609" y="3546728"/>
              <a:ext cx="437987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 of Trusted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Vetting and assurance – for identity and attributes</a:t>
            </a:r>
          </a:p>
          <a:p>
            <a:pPr lvl="1"/>
            <a:r>
              <a:rPr lang="en-GB" dirty="0" smtClean="0"/>
              <a:t>vetting rules and data quality</a:t>
            </a:r>
          </a:p>
          <a:p>
            <a:pPr lvl="1"/>
            <a:r>
              <a:rPr lang="en-GB" dirty="0" smtClean="0"/>
              <a:t>expiration and renewal</a:t>
            </a:r>
          </a:p>
          <a:p>
            <a:pPr lvl="1"/>
            <a:r>
              <a:rPr lang="en-GB" dirty="0" smtClean="0"/>
              <a:t>revocation and incident containment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Operational requirements for identity providers</a:t>
            </a:r>
          </a:p>
          <a:p>
            <a:pPr lvl="1"/>
            <a:r>
              <a:rPr lang="en-GB" dirty="0" smtClean="0"/>
              <a:t>operating environment and site security</a:t>
            </a:r>
          </a:p>
          <a:p>
            <a:pPr lvl="1"/>
            <a:r>
              <a:rPr lang="en-GB" dirty="0" smtClean="0"/>
              <a:t>staff qualification and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Publication and audits</a:t>
            </a:r>
          </a:p>
          <a:p>
            <a:pPr lvl="1"/>
            <a:r>
              <a:rPr lang="en-GB" dirty="0" smtClean="0"/>
              <a:t>openness of policy, practices and meta-data</a:t>
            </a:r>
          </a:p>
          <a:p>
            <a:pPr lvl="1"/>
            <a:r>
              <a:rPr lang="en-GB" dirty="0" smtClean="0"/>
              <a:t>review and auditing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Privacy and confidentiality guarantees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Compromise, disaster recovery and business continuity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1520" y="6577607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OGF CAOPS-WG: Authentication Profile Structure, WG draft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Assurance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37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600" dirty="0" smtClean="0">
                <a:solidFill>
                  <a:srgbClr val="002060"/>
                </a:solidFill>
              </a:rPr>
              <a:t>Trust in the assertions </a:t>
            </a:r>
            <a:br>
              <a:rPr lang="en-GB" sz="3600" dirty="0" smtClean="0">
                <a:solidFill>
                  <a:srgbClr val="002060"/>
                </a:solidFill>
              </a:rPr>
            </a:br>
            <a:r>
              <a:rPr lang="en-GB" sz="3600" dirty="0" smtClean="0">
                <a:solidFill>
                  <a:srgbClr val="002060"/>
                </a:solidFill>
              </a:rPr>
              <a:t>by resource and service providers is key</a:t>
            </a:r>
          </a:p>
          <a:p>
            <a:endParaRPr lang="en-GB" dirty="0" smtClean="0"/>
          </a:p>
          <a:p>
            <a:r>
              <a:rPr lang="en-GB" dirty="0" smtClean="0"/>
              <a:t>Until now, our e-Infrastructure used a single ‘level’</a:t>
            </a:r>
          </a:p>
          <a:p>
            <a:pPr lvl="1"/>
            <a:r>
              <a:rPr lang="en-GB" dirty="0" smtClean="0"/>
              <a:t>there are well-known ‘government’ standards for </a:t>
            </a:r>
            <a:r>
              <a:rPr lang="en-GB" dirty="0" err="1" smtClean="0"/>
              <a:t>LoA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(US: OMB M-04-04 &amp; NIST SP800-63)</a:t>
            </a:r>
          </a:p>
          <a:p>
            <a:pPr lvl="1"/>
            <a:r>
              <a:rPr lang="en-US" dirty="0" smtClean="0"/>
              <a:t>but 95/46/EC and 1999/93/EC are not of much use to us </a:t>
            </a:r>
            <a:br>
              <a:rPr lang="en-US" dirty="0" smtClean="0"/>
            </a:br>
            <a:r>
              <a:rPr lang="en-US" dirty="0" smtClean="0"/>
              <a:t>and the Nice treaty states that identity is a national matter …</a:t>
            </a:r>
          </a:p>
          <a:p>
            <a:pPr lvl="1"/>
            <a:r>
              <a:rPr lang="en-GB" dirty="0" smtClean="0"/>
              <a:t>there is rough </a:t>
            </a:r>
            <a:r>
              <a:rPr lang="en-GB" i="1" dirty="0" smtClean="0">
                <a:solidFill>
                  <a:srgbClr val="002060"/>
                </a:solidFill>
              </a:rPr>
              <a:t>but not 1:1 </a:t>
            </a:r>
            <a:r>
              <a:rPr lang="en-GB" dirty="0" smtClean="0"/>
              <a:t>correspondence between balanced needs of the providers and users and the NIST </a:t>
            </a:r>
            <a:r>
              <a:rPr lang="en-GB" dirty="0" err="1" smtClean="0"/>
              <a:t>LoA</a:t>
            </a:r>
            <a:r>
              <a:rPr lang="en-GB" dirty="0" smtClean="0"/>
              <a:t> levels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Authentication Assurance – SP800-63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58032"/>
          <a:ext cx="8229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4755976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LoA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ID vetting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Technical controls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 </a:t>
                      </a:r>
                      <a:r>
                        <a:rPr lang="en-GB" i="1" dirty="0" smtClean="0"/>
                        <a:t>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plaintext transmission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inperson</a:t>
                      </a:r>
                      <a:r>
                        <a:rPr lang="en-GB" dirty="0" smtClean="0"/>
                        <a:t>:	photo-ID</a:t>
                      </a:r>
                      <a:r>
                        <a:rPr lang="en-GB" baseline="0" dirty="0" smtClean="0"/>
                        <a:t> and address</a:t>
                      </a:r>
                    </a:p>
                    <a:p>
                      <a:r>
                        <a:rPr lang="en-GB" b="1" baseline="0" dirty="0" smtClean="0"/>
                        <a:t>remote</a:t>
                      </a:r>
                      <a:r>
                        <a:rPr lang="en-GB" baseline="0" dirty="0" smtClean="0"/>
                        <a:t>: 	two independent factors (photo-ID &amp; finances) which is </a:t>
                      </a:r>
                      <a:r>
                        <a:rPr lang="en-GB" i="1" baseline="0" dirty="0" smtClean="0"/>
                        <a:t>checked at the source</a:t>
                      </a:r>
                      <a:r>
                        <a:rPr lang="en-GB" i="0" baseline="0" dirty="0" smtClean="0"/>
                        <a:t>, and confirmed to address on record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password,</a:t>
                      </a:r>
                      <a:r>
                        <a:rPr lang="en-GB" baseline="0" dirty="0" smtClean="0"/>
                        <a:t> pin or better,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but verified directly &amp; only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with the credential issuer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/>
                        <a:t>inperson</a:t>
                      </a:r>
                      <a:r>
                        <a:rPr lang="en-GB" dirty="0" smtClean="0"/>
                        <a:t>:	photo-ID</a:t>
                      </a:r>
                      <a:r>
                        <a:rPr lang="en-GB" baseline="0" dirty="0" smtClean="0"/>
                        <a:t> and address that is </a:t>
                      </a:r>
                      <a:r>
                        <a:rPr lang="en-GB" i="1" baseline="0" dirty="0" smtClean="0"/>
                        <a:t>checked against its authoritative source</a:t>
                      </a:r>
                      <a:endParaRPr lang="en-GB" i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baseline="0" dirty="0" smtClean="0"/>
                        <a:t>remote</a:t>
                      </a:r>
                      <a:r>
                        <a:rPr lang="en-GB" i="0" baseline="0" dirty="0" smtClean="0"/>
                        <a:t>: 	like LoA2, but stronger consistency</a:t>
                      </a:r>
                      <a:endParaRPr lang="en-GB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two-factor</a:t>
                      </a:r>
                      <a:r>
                        <a:rPr lang="en-GB" baseline="0" dirty="0" smtClean="0"/>
                        <a:t> from</a:t>
                      </a:r>
                      <a:r>
                        <a:rPr lang="en-GB" dirty="0" smtClean="0"/>
                        <a:t> private</a:t>
                      </a:r>
                      <a:r>
                        <a:rPr lang="en-GB" baseline="0" dirty="0" smtClean="0"/>
                        <a:t> key, one-time password, or secure hardware token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inperson</a:t>
                      </a:r>
                      <a:r>
                        <a:rPr lang="en-GB" dirty="0" smtClean="0"/>
                        <a:t>:	two photo-ID documents</a:t>
                      </a:r>
                      <a:r>
                        <a:rPr lang="en-GB" baseline="0" dirty="0" smtClean="0"/>
                        <a:t> and taking of a new biometric</a:t>
                      </a:r>
                    </a:p>
                    <a:p>
                      <a:r>
                        <a:rPr lang="en-GB" b="1" baseline="0" dirty="0" smtClean="0"/>
                        <a:t>remote</a:t>
                      </a:r>
                      <a:r>
                        <a:rPr lang="en-GB" baseline="0" dirty="0" smtClean="0"/>
                        <a:t>: 	</a:t>
                      </a:r>
                      <a:r>
                        <a:rPr lang="en-GB" i="1" baseline="0" dirty="0" smtClean="0"/>
                        <a:t>- not allowed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two-factor, with at</a:t>
                      </a:r>
                      <a:r>
                        <a:rPr lang="en-GB" baseline="0" dirty="0" smtClean="0"/>
                        <a:t> least a qualified </a:t>
                      </a:r>
                      <a:r>
                        <a:rPr lang="en-GB" dirty="0" smtClean="0"/>
                        <a:t>secure hardware token at FIPS-140</a:t>
                      </a:r>
                      <a:r>
                        <a:rPr lang="en-GB" baseline="0" dirty="0" smtClean="0"/>
                        <a:t> L2+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3662" y="1268760"/>
            <a:ext cx="381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Remote authentication over a network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7544" y="573499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LoA2 ‘in person’ is usually strong enough, but auditing is commonly done based on a well-understood principles in the world of scholarly research: peer review and scrutiny</a:t>
            </a:r>
            <a:endParaRPr lang="en-US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IGTF Assurance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Type and classification of e-Infrastructure services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dirty="0" smtClean="0"/>
              <a:t>drives the level of assurance required</a:t>
            </a:r>
          </a:p>
          <a:p>
            <a:endParaRPr lang="en-GB" dirty="0" smtClean="0"/>
          </a:p>
          <a:p>
            <a:r>
              <a:rPr lang="en-GB" dirty="0" smtClean="0"/>
              <a:t>Security and assurance level set to be commensurate</a:t>
            </a:r>
          </a:p>
          <a:p>
            <a:pPr lvl="1"/>
            <a:r>
              <a:rPr lang="en-GB" dirty="0" smtClean="0"/>
              <a:t>not overly high for ‘commodity’ resources</a:t>
            </a:r>
          </a:p>
          <a:p>
            <a:pPr lvl="1"/>
            <a:r>
              <a:rPr lang="en-GB" dirty="0" smtClean="0"/>
              <a:t>not too low, as providers otherwise start implementing additional controls on top of and over the common criteria</a:t>
            </a:r>
          </a:p>
          <a:p>
            <a:pPr lvl="1"/>
            <a:r>
              <a:rPr lang="en-GB" dirty="0" smtClean="0"/>
              <a:t>defined </a:t>
            </a:r>
            <a:r>
              <a:rPr lang="en-GB" i="1" dirty="0" smtClean="0"/>
              <a:t>in collaboration with</a:t>
            </a:r>
            <a:r>
              <a:rPr lang="en-GB" dirty="0" smtClean="0"/>
              <a:t> resource providers</a:t>
            </a:r>
          </a:p>
          <a:p>
            <a:pPr lvl="1"/>
            <a:r>
              <a:rPr lang="en-GB" dirty="0" smtClean="0"/>
              <a:t>using transparency and a peer review processes</a:t>
            </a:r>
          </a:p>
          <a:p>
            <a:pPr lvl="1"/>
            <a:r>
              <a:rPr lang="en-GB" dirty="0" smtClean="0"/>
              <a:t>leveraging our own community organisation mechanisms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2011-06-10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Grid Trust Federation 2005 - 2011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TF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</Template>
  <TotalTime>16627</TotalTime>
  <Words>1076</Words>
  <Application>Microsoft Office PowerPoint</Application>
  <PresentationFormat>On-screen Show (4:3)</PresentationFormat>
  <Paragraphs>248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IGTF-template</vt:lpstr>
      <vt:lpstr>The International Grid  Trust Federation</vt:lpstr>
      <vt:lpstr>The Need for a Global Trust Fabric</vt:lpstr>
      <vt:lpstr>Overlapping Communities –  Common Trust</vt:lpstr>
      <vt:lpstr>Attributes and Access Control</vt:lpstr>
      <vt:lpstr>Requirements on a trusted source</vt:lpstr>
      <vt:lpstr>Elements of Trusted Identity</vt:lpstr>
      <vt:lpstr>Assurance levels</vt:lpstr>
      <vt:lpstr>Authentication Assurance – SP800-63</vt:lpstr>
      <vt:lpstr>IGTF Assurance Levels</vt:lpstr>
      <vt:lpstr>Establishing the IGTF – EU AP TAG</vt:lpstr>
      <vt:lpstr>Global Trust </vt:lpstr>
      <vt:lpstr>Structure of Trust</vt:lpstr>
      <vt:lpstr>IGTF Common Criteria</vt:lpstr>
      <vt:lpstr>Assurance levels in the IGTF</vt:lpstr>
      <vt:lpstr>Vetting Assurance Levels</vt:lpstr>
      <vt:lpstr>Building trust – an exercise in scaling</vt:lpstr>
      <vt:lpstr>Federated Identity in Europe Today</vt:lpstr>
      <vt:lpstr>Beyond identity</vt:lpstr>
      <vt:lpstr>Carrying assertions across domains</vt:lpstr>
      <vt:lpstr>Common Criteria and Diversity</vt:lpstr>
      <vt:lpstr>So why IGTF?</vt:lpstr>
      <vt:lpstr> 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IGTF</dc:title>
  <dc:creator>davidg</dc:creator>
  <cp:lastModifiedBy>davidg</cp:lastModifiedBy>
  <cp:revision>93</cp:revision>
  <cp:lastPrinted>2011-06-06T14:31:41Z</cp:lastPrinted>
  <dcterms:created xsi:type="dcterms:W3CDTF">2011-05-27T07:49:15Z</dcterms:created>
  <dcterms:modified xsi:type="dcterms:W3CDTF">2011-06-09T14:46:00Z</dcterms:modified>
</cp:coreProperties>
</file>