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  <p:sldMasterId id="2147483733" r:id="rId3"/>
    <p:sldMasterId id="2147483746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9" r:id="rId6"/>
    <p:sldId id="260" r:id="rId7"/>
    <p:sldId id="261" r:id="rId8"/>
    <p:sldId id="281" r:id="rId9"/>
    <p:sldId id="274" r:id="rId10"/>
    <p:sldId id="275" r:id="rId11"/>
    <p:sldId id="283" r:id="rId12"/>
    <p:sldId id="268" r:id="rId13"/>
    <p:sldId id="271" r:id="rId14"/>
    <p:sldId id="264" r:id="rId15"/>
    <p:sldId id="263" r:id="rId16"/>
    <p:sldId id="265" r:id="rId17"/>
    <p:sldId id="270" r:id="rId18"/>
    <p:sldId id="278" r:id="rId19"/>
    <p:sldId id="266" r:id="rId20"/>
    <p:sldId id="269" r:id="rId21"/>
    <p:sldId id="277" r:id="rId22"/>
    <p:sldId id="284" r:id="rId23"/>
    <p:sldId id="272" r:id="rId24"/>
    <p:sldId id="276" r:id="rId25"/>
    <p:sldId id="258" r:id="rId26"/>
    <p:sldId id="267" r:id="rId27"/>
    <p:sldId id="273" r:id="rId28"/>
    <p:sldId id="280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7" autoAdjust="0"/>
    <p:restoredTop sz="87025" autoAdjust="0"/>
  </p:normalViewPr>
  <p:slideViewPr>
    <p:cSldViewPr>
      <p:cViewPr varScale="1">
        <p:scale>
          <a:sx n="85" d="100"/>
          <a:sy n="85" d="100"/>
        </p:scale>
        <p:origin x="-77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823144A-736D-44E4-BC8F-2FB5581DAAC1}" type="datetimeFigureOut">
              <a:rPr lang="en-GB"/>
              <a:pPr>
                <a:defRPr/>
              </a:pPr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C742B8D-B694-4064-A781-34419D25B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8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E37802-B658-49C5-80CE-95B8519293FD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FF2EDF-597E-40A8-936B-A4501491B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6E351-F96C-48A5-AC2F-FF2F73D115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CDCB-958A-4A0B-B8CD-FF17D0F91B9A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50EE-C758-434D-B7A5-76BBC31D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BBBB-15A2-4343-B525-6622DBAD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EAB9-C9C7-4442-9135-F13F7B8A0544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5E9-8410-4CDB-8D23-D2E1845B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0F90-03A4-42B8-B59A-DD797546D362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939-73CA-42DC-A355-34C27E548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68AC-91C5-4C51-98A3-677F4665F238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2013-04-11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Towards differentiated collaborative LoA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A2F6-BDE1-4CAE-858D-3F24FFF0C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CDCB-958A-4A0B-B8CD-FF17D0F91B9A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50EE-C758-434D-B7A5-76BBC31D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21DF-FB54-4C3B-85F0-A1FD46E5F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BF10-077E-4E5D-8FCF-A8FF479588A7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0FAB-76AF-41CC-ACC4-3A1FA2464351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9B95-577A-4AD5-B56A-277F76FC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A79E-6B74-4B95-BB06-849213DBE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DF67-B2DE-41F0-9909-4EDB71511E88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EB6B-4B58-49C7-AEDC-354D764A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E84F-D16E-47B1-90B6-A3DC3FFA8EDA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88F0-B027-4203-885A-5B422A24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6D67-77D8-4ADF-93A7-CAC23A153839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21DF-FB54-4C3B-85F0-A1FD46E5F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BF10-077E-4E5D-8FCF-A8FF479588A7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FDFF-CEB0-4244-B89C-0CBE250C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AD9C-0447-494C-A05B-86A0E83B3276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2E62-C85F-4500-AAF4-9C98DC45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F300-710B-4AD4-9ABF-C87A83B472F4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477986-27AD-49A2-90BA-B853546C4630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57962-9F96-46A7-9565-E8CD6393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2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BBBB-15A2-4343-B525-6622DBAD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EAB9-C9C7-4442-9135-F13F7B8A0544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5E9-8410-4CDB-8D23-D2E1845B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0F90-03A4-42B8-B59A-DD797546D362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0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939-73CA-42DC-A355-34C27E548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68AC-91C5-4C51-98A3-677F4665F238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nikhe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32656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0FAB-76AF-41CC-ACC4-3A1FA2464351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9B95-577A-4AD5-B56A-277F76FC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A79E-6B74-4B95-BB06-849213DBE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DF67-B2DE-41F0-9909-4EDB71511E88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EB6B-4B58-49C7-AEDC-354D764A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E84F-D16E-47B1-90B6-A3DC3FFA8EDA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88F0-B027-4203-885A-5B422A24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6D67-77D8-4ADF-93A7-CAC23A153839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FDFF-CEB0-4244-B89C-0CBE250C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AD9C-0447-494C-A05B-86A0E83B3276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2E62-C85F-4500-AAF4-9C98DC45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F300-710B-4AD4-9ABF-C87A83B472F4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7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477986-27AD-49A2-90BA-B853546C4630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57962-9F96-46A7-9565-E8CD6393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9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B1ADA9-ABF6-46B0-B805-449AEE9A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C76389-0FEA-4474-B9BD-65F94BFDE70C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  <p:sldLayoutId id="214748373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B1ADA9-ABF6-46B0-B805-449AEE9A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C76389-0FEA-4474-B9BD-65F94BFDE70C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14313"/>
            <a:ext cx="9144000" cy="664368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22.w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1.wmf"/><Relationship Id="rId15" Type="http://schemas.openxmlformats.org/officeDocument/2006/relationships/image" Target="../media/image30.pn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r>
              <a:rPr lang="en-US" dirty="0"/>
              <a:t>Differentiated and Collaborative 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i="1" dirty="0"/>
              <a:t>profiling the identity management landscape for diversifying e-Infrastructure services</a:t>
            </a:r>
          </a:p>
          <a:p>
            <a:pPr>
              <a:defRPr/>
            </a:pPr>
            <a:endParaRPr lang="en-GB" i="1" dirty="0" smtClean="0"/>
          </a:p>
          <a:p>
            <a:pPr>
              <a:defRPr/>
            </a:pPr>
            <a:r>
              <a:rPr lang="en-GB" i="1" dirty="0" smtClean="0"/>
              <a:t>ISGC2014</a:t>
            </a:r>
          </a:p>
          <a:p>
            <a:pPr>
              <a:defRPr/>
            </a:pPr>
            <a:r>
              <a:rPr lang="en-GB" i="1" dirty="0" smtClean="0"/>
              <a:t>David </a:t>
            </a:r>
            <a:r>
              <a:rPr lang="en-GB" i="1" dirty="0" err="1" smtClean="0"/>
              <a:t>Groep</a:t>
            </a:r>
            <a:endParaRPr lang="en-US" i="1" dirty="0"/>
          </a:p>
        </p:txBody>
      </p:sp>
      <p:pic>
        <p:nvPicPr>
          <p:cNvPr id="5" name="Picture 6" descr="H:\Home\davidg\EUGridPMA\eugridpma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36" y="4858023"/>
            <a:ext cx="1536483" cy="6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:\Home\davidg\Template\Logos\SURFsa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44" y="4918404"/>
            <a:ext cx="1687712" cy="6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5733256"/>
            <a:ext cx="651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This work is supported by EGI-</a:t>
            </a:r>
            <a:r>
              <a:rPr lang="en-US" sz="1600" i="1" dirty="0" err="1" smtClean="0">
                <a:latin typeface="+mj-lt"/>
              </a:rPr>
              <a:t>InSPIRE</a:t>
            </a:r>
            <a:r>
              <a:rPr lang="en-US" sz="1600" i="1" dirty="0" smtClean="0">
                <a:latin typeface="+mj-lt"/>
              </a:rPr>
              <a:t> under NA2 for Global Task O-E-15 and by the Dutch National e-Infrastructure coordinated by </a:t>
            </a:r>
            <a:r>
              <a:rPr lang="en-US" sz="1600" i="1" dirty="0" err="1" smtClean="0">
                <a:latin typeface="+mj-lt"/>
              </a:rPr>
              <a:t>SURFsara</a:t>
            </a:r>
            <a:endParaRPr lang="en-US" sz="1600" i="1" dirty="0" smtClean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64908" y="4410785"/>
            <a:ext cx="1302067" cy="1234660"/>
            <a:chOff x="7152037" y="3400548"/>
            <a:chExt cx="1771127" cy="167943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828" y="4491023"/>
              <a:ext cx="14478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037" y="3400548"/>
              <a:ext cx="1771127" cy="99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4" y="4482070"/>
              <a:ext cx="534740" cy="35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18892" y="6577846"/>
            <a:ext cx="9162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tabLst>
                <a:tab pos="8964613" algn="r"/>
              </a:tabLst>
            </a:pPr>
            <a:r>
              <a:rPr lang="en-GB" altLang="en-US" sz="1200" dirty="0">
                <a:solidFill>
                  <a:schemeClr val="bg1"/>
                </a:solidFill>
              </a:rPr>
              <a:t>davidg@nikhef.nl, </a:t>
            </a:r>
            <a:r>
              <a:rPr lang="en-GB" altLang="en-US" sz="1200" dirty="0" smtClean="0">
                <a:solidFill>
                  <a:schemeClr val="bg1"/>
                </a:solidFill>
              </a:rPr>
              <a:t>orcid.org/0000-0003-1026-6606	http</a:t>
            </a:r>
            <a:r>
              <a:rPr lang="en-GB" altLang="en-US" sz="1200" dirty="0">
                <a:solidFill>
                  <a:schemeClr val="bg1"/>
                </a:solidFill>
              </a:rPr>
              <a:t>://</a:t>
            </a:r>
            <a:r>
              <a:rPr lang="en-GB" altLang="en-US" sz="1200" dirty="0" smtClean="0">
                <a:solidFill>
                  <a:schemeClr val="bg1"/>
                </a:solidFill>
              </a:rPr>
              <a:t>dx.doi.org/10.6084/m9.figshare.XXXXXX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5125" name="Picture 5" descr="H:\Home\davidg\EUGridPMA\IGTF\IGTF-logos\IGTF_logo_noacro_img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02665"/>
            <a:ext cx="1751815" cy="6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066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Example: user registration in PRACE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9088" y="1989138"/>
            <a:ext cx="8672512" cy="3709987"/>
            <a:chOff x="319088" y="1989138"/>
            <a:chExt cx="8672512" cy="3709987"/>
          </a:xfrm>
        </p:grpSpPr>
        <p:sp>
          <p:nvSpPr>
            <p:cNvPr id="5" name="AutoShape 73"/>
            <p:cNvSpPr>
              <a:spLocks noChangeArrowheads="1"/>
            </p:cNvSpPr>
            <p:nvPr/>
          </p:nvSpPr>
          <p:spPr bwMode="auto">
            <a:xfrm>
              <a:off x="2179638" y="4005263"/>
              <a:ext cx="731837" cy="223837"/>
            </a:xfrm>
            <a:prstGeom prst="rightArrow">
              <a:avLst>
                <a:gd name="adj1" fmla="val 50000"/>
                <a:gd name="adj2" fmla="val 5602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AutoShape 74"/>
            <p:cNvSpPr>
              <a:spLocks noChangeArrowheads="1"/>
            </p:cNvSpPr>
            <p:nvPr/>
          </p:nvSpPr>
          <p:spPr bwMode="auto">
            <a:xfrm>
              <a:off x="4770438" y="4005263"/>
              <a:ext cx="930275" cy="215900"/>
            </a:xfrm>
            <a:prstGeom prst="rightArrow">
              <a:avLst>
                <a:gd name="adj1" fmla="val 50000"/>
                <a:gd name="adj2" fmla="val 5892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>
              <a:spLocks noChangeAspect="1" noChangeArrowheads="1"/>
            </p:cNvSpPr>
            <p:nvPr/>
          </p:nvSpPr>
          <p:spPr bwMode="auto">
            <a:xfrm>
              <a:off x="2414588" y="2425700"/>
              <a:ext cx="996950" cy="9286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4187825" y="2371725"/>
              <a:ext cx="1030288" cy="9683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spect="1" noChangeArrowheads="1"/>
            </p:cNvSpPr>
            <p:nvPr/>
          </p:nvSpPr>
          <p:spPr bwMode="auto">
            <a:xfrm>
              <a:off x="3243263" y="4581525"/>
              <a:ext cx="949325" cy="100171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 Box 16"/>
            <p:cNvSpPr txBox="1">
              <a:spLocks noChangeAspect="1" noChangeArrowheads="1"/>
            </p:cNvSpPr>
            <p:nvPr/>
          </p:nvSpPr>
          <p:spPr bwMode="auto">
            <a:xfrm>
              <a:off x="4625975" y="3200400"/>
              <a:ext cx="477838" cy="3190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DFF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466" tIns="3650" rIns="16466" bIns="3650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200" b="1">
                  <a:solidFill>
                    <a:srgbClr val="000000"/>
                  </a:solidFill>
                </a:rPr>
                <a:t> </a:t>
              </a:r>
              <a:r>
                <a:rPr lang="de-DE" altLang="en-US" sz="1000" b="1">
                  <a:solidFill>
                    <a:srgbClr val="000000"/>
                  </a:solidFill>
                </a:rPr>
                <a:t>site B </a:t>
              </a:r>
            </a:p>
          </p:txBody>
        </p:sp>
        <p:sp>
          <p:nvSpPr>
            <p:cNvPr id="11" name="Text Box 22"/>
            <p:cNvSpPr txBox="1">
              <a:spLocks noChangeAspect="1" noChangeArrowheads="1"/>
            </p:cNvSpPr>
            <p:nvPr/>
          </p:nvSpPr>
          <p:spPr bwMode="auto">
            <a:xfrm>
              <a:off x="3663950" y="5476875"/>
              <a:ext cx="476250" cy="2222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DFF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466" tIns="3650" rIns="16466" bIns="3650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000" b="1">
                  <a:solidFill>
                    <a:srgbClr val="000000"/>
                  </a:solidFill>
                </a:rPr>
                <a:t>site C</a:t>
              </a:r>
            </a:p>
          </p:txBody>
        </p:sp>
        <p:pic>
          <p:nvPicPr>
            <p:cNvPr id="12" name="Picture 26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44750" y="2060575"/>
              <a:ext cx="417513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05138" y="5183188"/>
              <a:ext cx="377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5" y="1989138"/>
              <a:ext cx="3651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43"/>
            <p:cNvSpPr txBox="1">
              <a:spLocks noChangeAspect="1" noChangeArrowheads="1"/>
            </p:cNvSpPr>
            <p:nvPr/>
          </p:nvSpPr>
          <p:spPr bwMode="auto">
            <a:xfrm>
              <a:off x="2446338" y="3240088"/>
              <a:ext cx="401637" cy="23018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DFF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000" b="1">
                  <a:solidFill>
                    <a:srgbClr val="000000"/>
                  </a:solidFill>
                </a:rPr>
                <a:t>site A</a:t>
              </a:r>
              <a:endParaRPr lang="de-DE" alt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09"/>
            <p:cNvGrpSpPr>
              <a:grpSpLocks/>
            </p:cNvGrpSpPr>
            <p:nvPr/>
          </p:nvGrpSpPr>
          <p:grpSpPr bwMode="auto">
            <a:xfrm>
              <a:off x="3441700" y="3644900"/>
              <a:ext cx="731838" cy="719138"/>
              <a:chOff x="1821" y="1247"/>
              <a:chExt cx="461" cy="346"/>
            </a:xfrm>
          </p:grpSpPr>
          <p:sp>
            <p:nvSpPr>
              <p:cNvPr id="54" name="AutoShape 110"/>
              <p:cNvSpPr>
                <a:spLocks noChangeArrowheads="1"/>
              </p:cNvSpPr>
              <p:nvPr/>
            </p:nvSpPr>
            <p:spPr bwMode="auto">
              <a:xfrm>
                <a:off x="1821" y="1247"/>
                <a:ext cx="460" cy="346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rgbClr val="FC845E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863" y="1281"/>
                <a:ext cx="41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2696" tIns="26347" rIns="52696" bIns="26347"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400" b="1" dirty="0">
                    <a:solidFill>
                      <a:srgbClr val="000000"/>
                    </a:solidFill>
                  </a:rPr>
                  <a:t>LDAP</a:t>
                </a:r>
                <a:endParaRPr lang="de-DE" altLang="en-US" sz="1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20"/>
            <p:cNvGrpSpPr>
              <a:grpSpLocks/>
            </p:cNvGrpSpPr>
            <p:nvPr/>
          </p:nvGrpSpPr>
          <p:grpSpPr bwMode="auto">
            <a:xfrm>
              <a:off x="2511425" y="2619375"/>
              <a:ext cx="473075" cy="376238"/>
              <a:chOff x="2721546" y="2618941"/>
              <a:chExt cx="512580" cy="376184"/>
            </a:xfrm>
          </p:grpSpPr>
          <p:graphicFrame>
            <p:nvGraphicFramePr>
              <p:cNvPr id="52" name="Object 17"/>
              <p:cNvGraphicFramePr>
                <a:graphicFrameLocks noChangeAspect="1"/>
              </p:cNvGraphicFramePr>
              <p:nvPr/>
            </p:nvGraphicFramePr>
            <p:xfrm>
              <a:off x="2721546" y="2618941"/>
              <a:ext cx="512580" cy="376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4" r:id="rId4" imgW="818277" imgH="818277" progId="">
                      <p:embed/>
                    </p:oleObj>
                  </mc:Choice>
                  <mc:Fallback>
                    <p:oleObj r:id="rId4" imgW="818277" imgH="8182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1546" y="2618941"/>
                            <a:ext cx="512580" cy="376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721546" y="2636912"/>
                <a:ext cx="483339" cy="32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2696" tIns="26347" rIns="52696" bIns="26347"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>
                    <a:solidFill>
                      <a:srgbClr val="000000"/>
                    </a:solidFill>
                  </a:rPr>
                  <a:t>user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>
                    <a:solidFill>
                      <a:srgbClr val="000000"/>
                    </a:solidFill>
                  </a:rPr>
                  <a:t>DB</a:t>
                </a:r>
                <a:endParaRPr lang="de-DE" altLang="en-US" sz="10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AutoShape 144"/>
            <p:cNvSpPr>
              <a:spLocks noChangeArrowheads="1"/>
            </p:cNvSpPr>
            <p:nvPr/>
          </p:nvSpPr>
          <p:spPr bwMode="auto">
            <a:xfrm rot="13395858">
              <a:off x="3067050" y="3257550"/>
              <a:ext cx="682625" cy="1587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59 h 21600"/>
                <a:gd name="T14" fmla="*/ 18878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50" descr="logo_juelich_4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38" y="2060575"/>
              <a:ext cx="722312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cineca"/>
            <p:cNvPicPr>
              <a:picLocks noChangeAspect="1" noChangeArrowheads="1"/>
            </p:cNvPicPr>
            <p:nvPr/>
          </p:nvPicPr>
          <p:blipFill>
            <a:blip r:embed="rId7">
              <a:lum bright="64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63" y="4595813"/>
              <a:ext cx="534987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0" descr="hlrs_big"/>
            <p:cNvPicPr preferRelativeResize="0">
              <a:picLocks noChangeAspect="1" noChangeArrowheads="1"/>
            </p:cNvPicPr>
            <p:nvPr/>
          </p:nvPicPr>
          <p:blipFill>
            <a:blip r:embed="rId8">
              <a:lum bright="64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213" y="2289175"/>
              <a:ext cx="460375" cy="2667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</p:pic>
        <p:pic>
          <p:nvPicPr>
            <p:cNvPr id="22" name="Picture 63" descr="logo_bsc_short"/>
            <p:cNvPicPr preferRelativeResize="0">
              <a:picLocks noChangeAspect="1" noChangeArrowheads="1"/>
            </p:cNvPicPr>
            <p:nvPr/>
          </p:nvPicPr>
          <p:blipFill>
            <a:blip r:embed="rId9">
              <a:lum bright="64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338" y="4941888"/>
              <a:ext cx="300037" cy="396875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</p:pic>
        <p:pic>
          <p:nvPicPr>
            <p:cNvPr id="23" name="Picture 64" descr="jugene_72rack_0805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5"/>
            <a:stretch>
              <a:fillRect/>
            </a:stretch>
          </p:blipFill>
          <p:spPr bwMode="auto">
            <a:xfrm>
              <a:off x="6167438" y="2420938"/>
              <a:ext cx="762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1" descr="logo-lrz-kl"/>
            <p:cNvPicPr preferRelativeResize="0">
              <a:picLocks noChangeAspect="1" noChangeArrowheads="1"/>
            </p:cNvPicPr>
            <p:nvPr/>
          </p:nvPicPr>
          <p:blipFill>
            <a:blip r:embed="rId11">
              <a:lum bright="64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563" y="3716338"/>
              <a:ext cx="300037" cy="465137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5" name="Line 78"/>
            <p:cNvSpPr>
              <a:spLocks noChangeShapeType="1"/>
            </p:cNvSpPr>
            <p:nvPr/>
          </p:nvSpPr>
          <p:spPr bwMode="auto">
            <a:xfrm flipH="1" flipV="1">
              <a:off x="6497638" y="2852738"/>
              <a:ext cx="466725" cy="86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26" name="Line 79"/>
            <p:cNvSpPr>
              <a:spLocks noChangeShapeType="1"/>
            </p:cNvSpPr>
            <p:nvPr/>
          </p:nvSpPr>
          <p:spPr bwMode="auto">
            <a:xfrm flipH="1" flipV="1">
              <a:off x="6099175" y="3357563"/>
              <a:ext cx="995363" cy="53816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 flipH="1">
              <a:off x="6399213" y="3829050"/>
              <a:ext cx="695325" cy="58102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28" name="Line 82"/>
            <p:cNvSpPr>
              <a:spLocks noChangeShapeType="1"/>
            </p:cNvSpPr>
            <p:nvPr/>
          </p:nvSpPr>
          <p:spPr bwMode="auto">
            <a:xfrm flipH="1">
              <a:off x="6891338" y="3829050"/>
              <a:ext cx="247650" cy="9080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29" name="Line 86"/>
            <p:cNvSpPr>
              <a:spLocks noChangeShapeType="1"/>
            </p:cNvSpPr>
            <p:nvPr/>
          </p:nvSpPr>
          <p:spPr bwMode="auto">
            <a:xfrm>
              <a:off x="7218363" y="3829050"/>
              <a:ext cx="1025525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30" name="Line 89"/>
            <p:cNvSpPr>
              <a:spLocks noChangeShapeType="1"/>
            </p:cNvSpPr>
            <p:nvPr/>
          </p:nvSpPr>
          <p:spPr bwMode="auto">
            <a:xfrm flipV="1">
              <a:off x="7300913" y="2924175"/>
              <a:ext cx="574675" cy="83820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7607" tIns="28804" rIns="57607" bIns="28804" anchor="ctr"/>
            <a:lstStyle/>
            <a:p>
              <a:endParaRPr lang="en-US"/>
            </a:p>
          </p:txBody>
        </p:sp>
        <p:sp>
          <p:nvSpPr>
            <p:cNvPr id="31" name="Text Box 172"/>
            <p:cNvSpPr txBox="1">
              <a:spLocks noChangeArrowheads="1"/>
            </p:cNvSpPr>
            <p:nvPr/>
          </p:nvSpPr>
          <p:spPr bwMode="auto">
            <a:xfrm rot="2572734">
              <a:off x="6478588" y="3214688"/>
              <a:ext cx="406400" cy="15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" tIns="0" rIns="10800" bIns="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000" b="1">
                  <a:solidFill>
                    <a:srgbClr val="FFFFFF"/>
                  </a:solidFill>
                  <a:latin typeface="Arial Narrow" pitchFamily="34" charset="0"/>
                </a:rPr>
                <a:t>allowed</a:t>
              </a:r>
            </a:p>
          </p:txBody>
        </p:sp>
        <p:grpSp>
          <p:nvGrpSpPr>
            <p:cNvPr id="32" name="Group 176"/>
            <p:cNvGrpSpPr>
              <a:grpSpLocks/>
            </p:cNvGrpSpPr>
            <p:nvPr/>
          </p:nvGrpSpPr>
          <p:grpSpPr bwMode="auto">
            <a:xfrm>
              <a:off x="6897688" y="3306763"/>
              <a:ext cx="614362" cy="860425"/>
              <a:chOff x="4458" y="2284"/>
              <a:chExt cx="340" cy="302"/>
            </a:xfrm>
          </p:grpSpPr>
          <p:pic>
            <p:nvPicPr>
              <p:cNvPr id="50" name="Picture 90" descr="notebook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8" y="2302"/>
                <a:ext cx="34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91"/>
              <p:cNvSpPr>
                <a:spLocks noChangeArrowheads="1"/>
              </p:cNvSpPr>
              <p:nvPr/>
            </p:nvSpPr>
            <p:spPr bwMode="auto">
              <a:xfrm>
                <a:off x="4477" y="2284"/>
                <a:ext cx="194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200" b="1">
                    <a:solidFill>
                      <a:srgbClr val="000000"/>
                    </a:solidFill>
                    <a:latin typeface="Arial Narrow" pitchFamily="34" charset="0"/>
                    <a:ea typeface="SimSun" pitchFamily="2" charset="-122"/>
                  </a:rPr>
                  <a:t>User</a:t>
                </a:r>
              </a:p>
            </p:txBody>
          </p:sp>
        </p:grpSp>
        <p:sp>
          <p:nvSpPr>
            <p:cNvPr id="33" name="Text Box 190"/>
            <p:cNvSpPr txBox="1">
              <a:spLocks noChangeArrowheads="1"/>
            </p:cNvSpPr>
            <p:nvPr/>
          </p:nvSpPr>
          <p:spPr bwMode="auto">
            <a:xfrm>
              <a:off x="4705350" y="3716338"/>
              <a:ext cx="6445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200">
                  <a:solidFill>
                    <a:srgbClr val="FFFFFF"/>
                  </a:solidFill>
                </a:rPr>
                <a:t>authz</a:t>
              </a:r>
            </a:p>
          </p:txBody>
        </p:sp>
        <p:sp>
          <p:nvSpPr>
            <p:cNvPr id="34" name="AutoShape 144"/>
            <p:cNvSpPr>
              <a:spLocks noChangeArrowheads="1"/>
            </p:cNvSpPr>
            <p:nvPr/>
          </p:nvSpPr>
          <p:spPr bwMode="auto">
            <a:xfrm rot="18600000">
              <a:off x="3946525" y="3259138"/>
              <a:ext cx="739775" cy="1460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59 h 21600"/>
                <a:gd name="T14" fmla="*/ 18878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4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088" y="3700463"/>
              <a:ext cx="739775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1128713" y="3743325"/>
              <a:ext cx="719137" cy="752475"/>
            </a:xfrm>
            <a:prstGeom prst="can">
              <a:avLst>
                <a:gd name="adj" fmla="val 4997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800" b="1">
                  <a:solidFill>
                    <a:srgbClr val="000000"/>
                  </a:solidFill>
                </a:rPr>
                <a:t/>
              </a:r>
              <a:br>
                <a:rPr lang="de-DE" altLang="en-US" sz="800" b="1">
                  <a:solidFill>
                    <a:srgbClr val="000000"/>
                  </a:solidFill>
                </a:rPr>
              </a:br>
              <a:r>
                <a:rPr lang="de-DE" altLang="en-US" sz="1200" b="1">
                  <a:solidFill>
                    <a:srgbClr val="000000"/>
                  </a:solidFill>
                </a:rPr>
                <a:t>Review DB</a:t>
              </a:r>
            </a:p>
          </p:txBody>
        </p:sp>
        <p:sp>
          <p:nvSpPr>
            <p:cNvPr id="37" name="Text Box 149"/>
            <p:cNvSpPr txBox="1">
              <a:spLocks noChangeArrowheads="1"/>
            </p:cNvSpPr>
            <p:nvPr/>
          </p:nvSpPr>
          <p:spPr bwMode="auto">
            <a:xfrm>
              <a:off x="1979613" y="3716338"/>
              <a:ext cx="1308100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en-US" sz="1200" b="1">
                  <a:solidFill>
                    <a:srgbClr val="000000"/>
                  </a:solidFill>
                  <a:latin typeface="Helvetica" pitchFamily="34" charset="0"/>
                </a:rPr>
                <a:t>Project  attributes</a:t>
              </a:r>
            </a:p>
          </p:txBody>
        </p:sp>
        <p:grpSp>
          <p:nvGrpSpPr>
            <p:cNvPr id="38" name="Group 124"/>
            <p:cNvGrpSpPr>
              <a:grpSpLocks/>
            </p:cNvGrpSpPr>
            <p:nvPr/>
          </p:nvGrpSpPr>
          <p:grpSpPr bwMode="auto">
            <a:xfrm>
              <a:off x="3441700" y="5013325"/>
              <a:ext cx="473075" cy="376238"/>
              <a:chOff x="2721546" y="2618941"/>
              <a:chExt cx="512580" cy="376184"/>
            </a:xfrm>
          </p:grpSpPr>
          <p:graphicFrame>
            <p:nvGraphicFramePr>
              <p:cNvPr id="48" name="Object 17"/>
              <p:cNvGraphicFramePr>
                <a:graphicFrameLocks noChangeAspect="1"/>
              </p:cNvGraphicFramePr>
              <p:nvPr/>
            </p:nvGraphicFramePr>
            <p:xfrm>
              <a:off x="2721546" y="2618941"/>
              <a:ext cx="512580" cy="376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" r:id="rId13" imgW="818277" imgH="818277" progId="">
                      <p:embed/>
                    </p:oleObj>
                  </mc:Choice>
                  <mc:Fallback>
                    <p:oleObj r:id="rId13" imgW="818277" imgH="8182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1546" y="2618941"/>
                            <a:ext cx="512580" cy="376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721546" y="2636912"/>
                <a:ext cx="483339" cy="32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2696" tIns="26347" rIns="52696" bIns="26347"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 dirty="0" err="1">
                    <a:solidFill>
                      <a:srgbClr val="000000"/>
                    </a:solidFill>
                  </a:rPr>
                  <a:t>user</a:t>
                </a:r>
                <a:endParaRPr lang="de-DE" altLang="en-US" sz="1000" b="1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 dirty="0">
                    <a:solidFill>
                      <a:srgbClr val="000000"/>
                    </a:solidFill>
                  </a:rPr>
                  <a:t>DB</a:t>
                </a:r>
                <a:endParaRPr lang="de-DE" altLang="en-US" sz="1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" name="Group 130"/>
            <p:cNvGrpSpPr>
              <a:grpSpLocks/>
            </p:cNvGrpSpPr>
            <p:nvPr/>
          </p:nvGrpSpPr>
          <p:grpSpPr bwMode="auto">
            <a:xfrm>
              <a:off x="4637088" y="2565400"/>
              <a:ext cx="473075" cy="376238"/>
              <a:chOff x="2721546" y="2618941"/>
              <a:chExt cx="512580" cy="376184"/>
            </a:xfrm>
          </p:grpSpPr>
          <p:graphicFrame>
            <p:nvGraphicFramePr>
              <p:cNvPr id="46" name="Object 17"/>
              <p:cNvGraphicFramePr>
                <a:graphicFrameLocks noChangeAspect="1"/>
              </p:cNvGraphicFramePr>
              <p:nvPr/>
            </p:nvGraphicFramePr>
            <p:xfrm>
              <a:off x="2721546" y="2618941"/>
              <a:ext cx="512580" cy="376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6" r:id="rId14" imgW="818277" imgH="818277" progId="">
                      <p:embed/>
                    </p:oleObj>
                  </mc:Choice>
                  <mc:Fallback>
                    <p:oleObj r:id="rId14" imgW="818277" imgH="8182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1546" y="2618941"/>
                            <a:ext cx="512580" cy="376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721546" y="2636912"/>
                <a:ext cx="483339" cy="32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2696" tIns="26347" rIns="52696" bIns="26347"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449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>
                    <a:solidFill>
                      <a:srgbClr val="000000"/>
                    </a:solidFill>
                  </a:rPr>
                  <a:t>user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en-US" sz="1000" b="1">
                    <a:solidFill>
                      <a:srgbClr val="000000"/>
                    </a:solidFill>
                  </a:rPr>
                  <a:t>DB</a:t>
                </a:r>
                <a:endParaRPr lang="de-DE" altLang="en-US" sz="10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AutoShape 144"/>
            <p:cNvSpPr>
              <a:spLocks noChangeArrowheads="1"/>
            </p:cNvSpPr>
            <p:nvPr/>
          </p:nvSpPr>
          <p:spPr bwMode="auto">
            <a:xfrm rot="6000000">
              <a:off x="3403600" y="4524375"/>
              <a:ext cx="739775" cy="1492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59 h 21600"/>
                <a:gd name="T14" fmla="*/ 18878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Straight Arrow Connector 135"/>
            <p:cNvCxnSpPr/>
            <p:nvPr/>
          </p:nvCxnSpPr>
          <p:spPr bwMode="auto">
            <a:xfrm rot="16200000" flipH="1">
              <a:off x="2889250" y="3163888"/>
              <a:ext cx="574675" cy="530225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136"/>
            <p:cNvCxnSpPr/>
            <p:nvPr/>
          </p:nvCxnSpPr>
          <p:spPr bwMode="auto">
            <a:xfrm rot="5400000" flipH="1" flipV="1">
              <a:off x="3648869" y="4550569"/>
              <a:ext cx="649288" cy="13335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139"/>
            <p:cNvCxnSpPr/>
            <p:nvPr/>
          </p:nvCxnSpPr>
          <p:spPr bwMode="auto">
            <a:xfrm rot="5400000">
              <a:off x="3813175" y="2874963"/>
              <a:ext cx="719138" cy="531812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44" name="Picture 94" descr="logo-tgcc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2852738"/>
              <a:ext cx="7969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5" descr="CurieFat-small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275" y="3213100"/>
              <a:ext cx="719138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1289550" y="6550223"/>
            <a:ext cx="6298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Graphic: Vincent </a:t>
            </a:r>
            <a:r>
              <a:rPr lang="en-GB" sz="1400" dirty="0" err="1" smtClean="0">
                <a:solidFill>
                  <a:schemeClr val="bg1"/>
                </a:solidFill>
              </a:rPr>
              <a:t>Rabbailler</a:t>
            </a:r>
            <a:r>
              <a:rPr lang="en-GB" sz="1400" dirty="0" smtClean="0">
                <a:solidFill>
                  <a:schemeClr val="bg1"/>
                </a:solidFill>
              </a:rPr>
              <a:t> (IDRIS and PRACE) </a:t>
            </a:r>
            <a:r>
              <a:rPr lang="en-GB" sz="1400" dirty="0" err="1" smtClean="0">
                <a:solidFill>
                  <a:schemeClr val="bg1"/>
                </a:solidFill>
              </a:rPr>
              <a:t>EUGridPMA</a:t>
            </a:r>
            <a:r>
              <a:rPr lang="en-GB" sz="1400" dirty="0" smtClean="0">
                <a:solidFill>
                  <a:schemeClr val="bg1"/>
                </a:solidFill>
              </a:rPr>
              <a:t> Budapest 2013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IGTF Assurance Process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675687" cy="4779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600" b="1" dirty="0" smtClean="0">
                <a:solidFill>
                  <a:srgbClr val="002060"/>
                </a:solidFill>
              </a:rPr>
              <a:t>	    Type and sensitivity of e-Infrastructure services</a:t>
            </a:r>
            <a:br>
              <a:rPr lang="en-GB" sz="2600" b="1" dirty="0" smtClean="0">
                <a:solidFill>
                  <a:srgbClr val="002060"/>
                </a:solidFill>
              </a:rPr>
            </a:br>
            <a:r>
              <a:rPr lang="en-GB" sz="2600" b="1" dirty="0" smtClean="0">
                <a:solidFill>
                  <a:srgbClr val="002060"/>
                </a:solidFill>
              </a:rPr>
              <a:t>	    </a:t>
            </a:r>
            <a:r>
              <a:rPr lang="en-GB" sz="2600" dirty="0" smtClean="0"/>
              <a:t>drives the level of assurance required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Security and assurance level set to be commensurate</a:t>
            </a:r>
          </a:p>
          <a:p>
            <a:pPr lvl="1" eaLnBrk="1" hangingPunct="1">
              <a:defRPr/>
            </a:pPr>
            <a:r>
              <a:rPr lang="en-GB" dirty="0" smtClean="0"/>
              <a:t>not overly high for ‘commodity’ resources</a:t>
            </a:r>
          </a:p>
          <a:p>
            <a:pPr lvl="1" eaLnBrk="1" hangingPunct="1">
              <a:defRPr/>
            </a:pPr>
            <a:r>
              <a:rPr lang="en-GB" dirty="0" smtClean="0"/>
              <a:t>not too low, as resource owners/providers otherwise </a:t>
            </a:r>
            <a:br>
              <a:rPr lang="en-GB" dirty="0" smtClean="0"/>
            </a:br>
            <a:r>
              <a:rPr lang="en-GB" dirty="0" smtClean="0"/>
              <a:t>start implementing additional controls </a:t>
            </a:r>
            <a:br>
              <a:rPr lang="en-GB" dirty="0" smtClean="0"/>
            </a:br>
            <a:r>
              <a:rPr lang="en-GB" dirty="0" smtClean="0"/>
              <a:t>on top of and over the common criteria</a:t>
            </a:r>
          </a:p>
          <a:p>
            <a:pPr lvl="1" eaLnBrk="1" hangingPunct="1">
              <a:defRPr/>
            </a:pPr>
            <a:r>
              <a:rPr lang="en-GB" dirty="0" smtClean="0"/>
              <a:t>defined </a:t>
            </a:r>
            <a:r>
              <a:rPr lang="en-GB" i="1" dirty="0" smtClean="0"/>
              <a:t>in collaboration with</a:t>
            </a:r>
            <a:r>
              <a:rPr lang="en-GB" dirty="0" smtClean="0"/>
              <a:t> </a:t>
            </a:r>
            <a:r>
              <a:rPr lang="en-GB" b="1" dirty="0" smtClean="0"/>
              <a:t>resource providers</a:t>
            </a:r>
          </a:p>
          <a:p>
            <a:pPr lvl="1" eaLnBrk="1" hangingPunct="1">
              <a:defRPr/>
            </a:pPr>
            <a:r>
              <a:rPr lang="en-GB" dirty="0" smtClean="0"/>
              <a:t>using transparency and a peer review processes</a:t>
            </a:r>
          </a:p>
          <a:p>
            <a:pPr lvl="1" eaLnBrk="1" hangingPunct="1">
              <a:defRPr/>
            </a:pPr>
            <a:r>
              <a:rPr lang="en-GB" dirty="0" smtClean="0"/>
              <a:t>leveraging our own community organisation mechanisms</a:t>
            </a:r>
            <a:endParaRPr lang="en-GB" dirty="0"/>
          </a:p>
        </p:txBody>
      </p:sp>
      <p:pic>
        <p:nvPicPr>
          <p:cNvPr id="8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3811"/>
            <a:ext cx="1512168" cy="57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90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1560" y="274320"/>
            <a:ext cx="7862150" cy="81946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Trust Element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1093788"/>
            <a:ext cx="4249738" cy="421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  <a:cs typeface="+mn-cs"/>
              </a:rPr>
              <a:t>Technical elements</a:t>
            </a:r>
          </a:p>
          <a:p>
            <a:pPr>
              <a:defRPr/>
            </a:pPr>
            <a:endParaRPr lang="en-GB" sz="24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integrity of the roots of trust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integrity of issuance process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process incident response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revocation capabilities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sz="24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key management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credential management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incident response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2963" y="1093788"/>
            <a:ext cx="4248150" cy="467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  <a:cs typeface="+mn-cs"/>
              </a:rPr>
              <a:t>Identity elements</a:t>
            </a:r>
          </a:p>
          <a:p>
            <a:pPr>
              <a:defRPr/>
            </a:pPr>
            <a:endParaRPr lang="en-GB" sz="24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identifier management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re-binding and revocation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binding to entities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traceability of entities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emergency communications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sz="10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sz="10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endParaRPr lang="en-GB" sz="10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regular communications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‘rich’ attribute assertions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correlating identifiers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400" dirty="0">
                <a:cs typeface="+mn-cs"/>
              </a:rPr>
              <a:t>access control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50825" y="5876925"/>
            <a:ext cx="8650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02060"/>
                </a:solidFill>
              </a:rPr>
              <a:t>Verifiability &amp; Response, mitigation, recovery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32363" y="4076700"/>
            <a:ext cx="3743325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3238" y="3644900"/>
            <a:ext cx="374491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1"/>
          <p:cNvSpPr txBox="1">
            <a:spLocks noChangeArrowheads="1"/>
          </p:cNvSpPr>
          <p:nvPr/>
        </p:nvSpPr>
        <p:spPr bwMode="auto">
          <a:xfrm rot="-5400000">
            <a:off x="3684587" y="2686051"/>
            <a:ext cx="178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C00000"/>
                </a:solidFill>
              </a:rPr>
              <a:t>IGTF Classic  elements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 rot="-5400000">
            <a:off x="3621088" y="481965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2060"/>
                </a:solidFill>
              </a:rPr>
              <a:t>RP, Community elements</a:t>
            </a:r>
          </a:p>
        </p:txBody>
      </p:sp>
    </p:spTree>
    <p:extLst>
      <p:ext uri="{BB962C8B-B14F-4D97-AF65-F5344CB8AC3E}">
        <p14:creationId xmlns:p14="http://schemas.microsoft.com/office/powerpoint/2010/main" val="1875857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37088"/>
          </a:xfrm>
        </p:spPr>
        <p:txBody>
          <a:bodyPr>
            <a:normAutofit/>
          </a:bodyPr>
          <a:lstStyle/>
          <a:p>
            <a:pPr marL="82550" indent="0" eaLnBrk="1" hangingPunct="1"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Until now, our e-Infrastructure used a single ‘level’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there are also well-known ‘government’ standards for </a:t>
            </a:r>
            <a:r>
              <a:rPr lang="en-GB" dirty="0" err="1" smtClean="0"/>
              <a:t>LoA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the USA: OMB M-04-04 &amp; NIST SP800-63,</a:t>
            </a:r>
            <a:br>
              <a:rPr lang="en-GB" dirty="0" smtClean="0"/>
            </a:br>
            <a:r>
              <a:rPr lang="en-GB" dirty="0" smtClean="0"/>
              <a:t>generalised: </a:t>
            </a:r>
            <a:r>
              <a:rPr lang="en-GB" dirty="0" err="1" smtClean="0"/>
              <a:t>Kantara</a:t>
            </a:r>
            <a:endParaRPr lang="en-GB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GB" dirty="0" smtClean="0"/>
              <a:t>there is rough </a:t>
            </a:r>
            <a:r>
              <a:rPr lang="en-GB" i="1" dirty="0" smtClean="0">
                <a:solidFill>
                  <a:srgbClr val="002060"/>
                </a:solidFill>
              </a:rPr>
              <a:t>but not 1:1 </a:t>
            </a:r>
            <a:r>
              <a:rPr lang="en-GB" dirty="0" smtClean="0"/>
              <a:t>correspondence between balanced needs of the providers and users and the </a:t>
            </a:r>
            <a:r>
              <a:rPr lang="en-GB" dirty="0" err="1" smtClean="0"/>
              <a:t>Kantara</a:t>
            </a:r>
            <a:r>
              <a:rPr lang="en-GB" dirty="0" smtClean="0"/>
              <a:t> </a:t>
            </a:r>
            <a:r>
              <a:rPr lang="en-GB" dirty="0" err="1" smtClean="0"/>
              <a:t>LoA</a:t>
            </a:r>
            <a:r>
              <a:rPr lang="en-GB" dirty="0" smtClean="0"/>
              <a:t> levels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3500" y="6415741"/>
            <a:ext cx="9110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1100" dirty="0">
                <a:solidFill>
                  <a:schemeClr val="bg1"/>
                </a:solidFill>
              </a:rPr>
              <a:t>For your interest: </a:t>
            </a:r>
            <a:r>
              <a:rPr lang="en-GB" altLang="en-US" sz="1100" dirty="0" err="1">
                <a:solidFill>
                  <a:schemeClr val="bg1"/>
                </a:solidFill>
              </a:rPr>
              <a:t>Kantara</a:t>
            </a:r>
            <a:r>
              <a:rPr lang="en-GB" altLang="en-US" sz="1100" dirty="0">
                <a:solidFill>
                  <a:schemeClr val="bg1"/>
                </a:solidFill>
              </a:rPr>
              <a:t> Assurance Levels</a:t>
            </a:r>
            <a:br>
              <a:rPr lang="en-GB" altLang="en-US" sz="1100" dirty="0">
                <a:solidFill>
                  <a:schemeClr val="bg1"/>
                </a:solidFill>
              </a:rPr>
            </a:br>
            <a:r>
              <a:rPr lang="en-GB" altLang="en-US" sz="1100" dirty="0">
                <a:solidFill>
                  <a:schemeClr val="bg1"/>
                </a:solidFill>
              </a:rPr>
              <a:t>http://kantarainitiative.org/confluence/download/attachments/38371432/Kantara+IAF-1400-Service+Assessment+Criteria.pdf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946" cy="11430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Trust in the assertions </a:t>
            </a:r>
            <a:br>
              <a:rPr lang="en-GB" sz="4400" dirty="0">
                <a:solidFill>
                  <a:srgbClr val="002060"/>
                </a:solidFill>
              </a:rPr>
            </a:br>
            <a:r>
              <a:rPr lang="en-GB" sz="4400" dirty="0">
                <a:solidFill>
                  <a:srgbClr val="002060"/>
                </a:solidFill>
              </a:rPr>
              <a:t>by resource and service providers is </a:t>
            </a:r>
            <a:r>
              <a:rPr lang="en-GB" sz="4400" dirty="0" smtClean="0">
                <a:solidFill>
                  <a:srgbClr val="002060"/>
                </a:solidFill>
              </a:rPr>
              <a:t>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2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601396" cy="4800600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Cater for those use cases where </a:t>
            </a:r>
          </a:p>
          <a:p>
            <a:pPr lvl="1" eaLnBrk="1" hangingPunct="1"/>
            <a:r>
              <a:rPr lang="en-GB" altLang="en-US" sz="2000" dirty="0" smtClean="0"/>
              <a:t>the relying parties (VOs) already collect identity data</a:t>
            </a:r>
          </a:p>
          <a:p>
            <a:pPr lvl="1" eaLnBrk="1" hangingPunct="1"/>
            <a:r>
              <a:rPr lang="en-GB" altLang="en-US" sz="2000" dirty="0" smtClean="0"/>
              <a:t>this relying party data is authoritative and provides traceability</a:t>
            </a:r>
          </a:p>
          <a:p>
            <a:pPr lvl="1" eaLnBrk="1" hangingPunct="1"/>
            <a:r>
              <a:rPr lang="en-GB" altLang="en-US" sz="2000" dirty="0" smtClean="0"/>
              <a:t>the ‘identity’ component of the credential is not used</a:t>
            </a:r>
          </a:p>
          <a:p>
            <a:pPr eaLnBrk="1" hangingPunct="1"/>
            <a:r>
              <a:rPr lang="en-GB" altLang="en-US" sz="2400" dirty="0" smtClean="0"/>
              <a:t>through an authentication service that provides only</a:t>
            </a:r>
          </a:p>
          <a:p>
            <a:pPr lvl="1" eaLnBrk="1" hangingPunct="1"/>
            <a:r>
              <a:rPr lang="en-GB" altLang="en-US" sz="2000" dirty="0" smtClean="0"/>
              <a:t>persistent, non-reused identifiers</a:t>
            </a:r>
          </a:p>
          <a:p>
            <a:pPr lvl="1" eaLnBrk="1" hangingPunct="1"/>
            <a:r>
              <a:rPr lang="en-GB" altLang="en-US" sz="2000" dirty="0" smtClean="0"/>
              <a:t>traceability </a:t>
            </a:r>
            <a:r>
              <a:rPr lang="en-GB" altLang="en-US" sz="2000" i="1" dirty="0" smtClean="0"/>
              <a:t>only</a:t>
            </a:r>
            <a:r>
              <a:rPr lang="en-GB" altLang="en-US" sz="2000" dirty="0" smtClean="0"/>
              <a:t> at time of issuance</a:t>
            </a:r>
          </a:p>
          <a:p>
            <a:pPr lvl="1" eaLnBrk="1" hangingPunct="1"/>
            <a:r>
              <a:rPr lang="en-GB" altLang="en-US" sz="2000" dirty="0" smtClean="0"/>
              <a:t>naming be real, pseudonymous, or set by-the-user-and-usually-OK</a:t>
            </a:r>
          </a:p>
          <a:p>
            <a:pPr lvl="1" eaLnBrk="1" hangingPunct="1"/>
            <a:r>
              <a:rPr lang="en-GB" altLang="en-US" sz="2000" dirty="0" smtClean="0"/>
              <a:t>retains good security for issuance processes and systems</a:t>
            </a:r>
          </a:p>
          <a:p>
            <a:pPr eaLnBrk="1" hangingPunct="1"/>
            <a:r>
              <a:rPr lang="en-GB" altLang="en-US" sz="2400" dirty="0" smtClean="0"/>
              <a:t>and </a:t>
            </a:r>
            <a:r>
              <a:rPr lang="en-GB" altLang="en-US" sz="2400" b="1" dirty="0" smtClean="0">
                <a:solidFill>
                  <a:srgbClr val="C00000"/>
                </a:solidFill>
              </a:rPr>
              <a:t>where the RP will have to take care </a:t>
            </a:r>
            <a:r>
              <a:rPr lang="en-GB" altLang="en-US" sz="2400" dirty="0" smtClean="0"/>
              <a:t>of</a:t>
            </a:r>
          </a:p>
          <a:p>
            <a:pPr lvl="1"/>
            <a:r>
              <a:rPr lang="en-GB" altLang="en-US" sz="2000" dirty="0"/>
              <a:t>all ‘named’ identity vetting, naming and contact details</a:t>
            </a:r>
          </a:p>
          <a:p>
            <a:pPr lvl="1" eaLnBrk="1" hangingPunct="1"/>
            <a:r>
              <a:rPr lang="en-GB" altLang="en-US" sz="2000" dirty="0" smtClean="0"/>
              <a:t>subscribers changing name </a:t>
            </a:r>
            <a:r>
              <a:rPr lang="en-GB" altLang="en-US" sz="2000" dirty="0" smtClean="0"/>
              <a:t>(often) when traceability is lost</a:t>
            </a:r>
            <a:endParaRPr lang="en-GB" altLang="en-US" sz="2000" dirty="0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Differentiated </a:t>
            </a:r>
            <a:r>
              <a:rPr lang="en-GB" altLang="en-US" dirty="0" err="1" smtClean="0"/>
              <a:t>LoA</a:t>
            </a:r>
            <a:r>
              <a:rPr lang="en-GB" altLang="en-US" dirty="0"/>
              <a:t> </a:t>
            </a:r>
            <a:r>
              <a:rPr lang="en-GB" altLang="en-US" dirty="0" smtClean="0"/>
              <a:t>- </a:t>
            </a:r>
            <a:br>
              <a:rPr lang="en-GB" altLang="en-US" dirty="0" smtClean="0"/>
            </a:br>
            <a:r>
              <a:rPr lang="en-GB" altLang="en-US" i="1" dirty="0" smtClean="0"/>
              <a:t>Collaborative identity vetting</a:t>
            </a:r>
          </a:p>
        </p:txBody>
      </p:sp>
    </p:spTree>
    <p:extLst>
      <p:ext uri="{BB962C8B-B14F-4D97-AF65-F5344CB8AC3E}">
        <p14:creationId xmlns:p14="http://schemas.microsoft.com/office/powerpoint/2010/main" val="1201435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Identity Assurance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27784" y="1700808"/>
            <a:ext cx="4206801" cy="4154984"/>
            <a:chOff x="3203848" y="2143125"/>
            <a:chExt cx="3414713" cy="3372652"/>
          </a:xfrm>
        </p:grpSpPr>
        <p:sp>
          <p:nvSpPr>
            <p:cNvPr id="4" name="TextBox 3"/>
            <p:cNvSpPr txBox="1"/>
            <p:nvPr/>
          </p:nvSpPr>
          <p:spPr>
            <a:xfrm>
              <a:off x="3203848" y="2143125"/>
              <a:ext cx="3313113" cy="3372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rgbClr val="002060"/>
                  </a:solidFill>
                  <a:cs typeface="+mn-cs"/>
                </a:rPr>
                <a:t>Identity elements</a:t>
              </a:r>
            </a:p>
            <a:p>
              <a:pPr>
                <a:defRPr/>
              </a:pPr>
              <a:endParaRPr lang="en-GB" sz="2200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identifier management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re-binding and revocation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binding to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traceability of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emergency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endParaRPr lang="en-GB" sz="2200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regular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‘rich’ attribute assertions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correlating identifiers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2200" dirty="0">
                  <a:cs typeface="+mn-cs"/>
                </a:rPr>
                <a:t>access control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83248" y="3325812"/>
              <a:ext cx="291941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rved Right Arrow 5"/>
            <p:cNvSpPr/>
            <p:nvPr/>
          </p:nvSpPr>
          <p:spPr>
            <a:xfrm flipH="1" flipV="1">
              <a:off x="6402661" y="3259137"/>
              <a:ext cx="215900" cy="11541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9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IGTF Trust Structure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413" cy="496855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Common criteria and model</a:t>
            </a:r>
          </a:p>
          <a:p>
            <a:pPr lvl="1" eaLnBrk="1" hangingPunct="1">
              <a:defRPr/>
            </a:pPr>
            <a:r>
              <a:rPr lang="en-GB" dirty="0" smtClean="0"/>
              <a:t>globally unique and persistent identifier provisioning</a:t>
            </a:r>
          </a:p>
          <a:p>
            <a:pPr lvl="1" eaLnBrk="1" hangingPunct="1">
              <a:defRPr/>
            </a:pPr>
            <a:r>
              <a:rPr lang="en-GB" dirty="0" smtClean="0"/>
              <a:t>not fully normative, but based on </a:t>
            </a:r>
            <a:r>
              <a:rPr lang="en-GB" b="1" dirty="0" smtClean="0"/>
              <a:t>minimum requirements</a:t>
            </a:r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Trust is technology agnostic</a:t>
            </a:r>
          </a:p>
          <a:p>
            <a:pPr lvl="1" eaLnBrk="1" hangingPunct="1">
              <a:defRPr/>
            </a:pPr>
            <a:r>
              <a:rPr lang="en-GB" dirty="0" smtClean="0"/>
              <a:t>technology and assurance ‘profiles’ in the same trust fabric</a:t>
            </a:r>
          </a:p>
          <a:p>
            <a:pPr lvl="1" eaLnBrk="1" hangingPunct="1">
              <a:defRPr/>
            </a:pPr>
            <a:r>
              <a:rPr lang="en-GB" dirty="0" smtClean="0"/>
              <a:t>‘classic’	traditional public key infrastructure with </a:t>
            </a:r>
            <a:br>
              <a:rPr lang="en-GB" dirty="0" smtClean="0"/>
            </a:br>
            <a:r>
              <a:rPr lang="en-GB" dirty="0" smtClean="0"/>
              <a:t>		near-</a:t>
            </a:r>
            <a:r>
              <a:rPr lang="en-GB" dirty="0" err="1" smtClean="0"/>
              <a:t>realtime</a:t>
            </a:r>
            <a:r>
              <a:rPr lang="en-GB" dirty="0" smtClean="0"/>
              <a:t> identity betting</a:t>
            </a:r>
          </a:p>
          <a:p>
            <a:pPr lvl="1" eaLnBrk="1" hangingPunct="1">
              <a:defRPr/>
            </a:pPr>
            <a:r>
              <a:rPr lang="en-GB" dirty="0" smtClean="0"/>
              <a:t>‘MICS’	dynamic ID provisioning leveraging federations</a:t>
            </a:r>
          </a:p>
          <a:p>
            <a:pPr lvl="1" eaLnBrk="1" hangingPunct="1">
              <a:defRPr/>
            </a:pPr>
            <a:r>
              <a:rPr lang="en-GB" dirty="0" smtClean="0"/>
              <a:t>‘SLCS’	on-demand short-lived token generation</a:t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i="1" dirty="0" smtClean="0"/>
              <a:t>a basis for ‘arbitrary token’ services</a:t>
            </a:r>
          </a:p>
          <a:p>
            <a:pPr lvl="1" eaLnBrk="1" hangingPunct="1">
              <a:defRPr/>
            </a:pPr>
            <a:r>
              <a:rPr lang="en-GB" i="1" dirty="0" smtClean="0">
                <a:solidFill>
                  <a:srgbClr val="002060"/>
                </a:solidFill>
              </a:rPr>
              <a:t/>
            </a:r>
            <a:br>
              <a:rPr lang="en-GB" i="1" dirty="0" smtClean="0">
                <a:solidFill>
                  <a:srgbClr val="002060"/>
                </a:solidFill>
              </a:rPr>
            </a:br>
            <a:r>
              <a:rPr lang="en-GB" i="1" dirty="0" smtClean="0">
                <a:solidFill>
                  <a:srgbClr val="002060"/>
                </a:solidFill>
              </a:rPr>
              <a:t>and now a new profile …</a:t>
            </a:r>
            <a:br>
              <a:rPr lang="en-GB" i="1" dirty="0" smtClean="0">
                <a:solidFill>
                  <a:srgbClr val="002060"/>
                </a:solidFill>
              </a:rPr>
            </a:br>
            <a:r>
              <a:rPr lang="en-GB" i="1" dirty="0" smtClean="0">
                <a:solidFill>
                  <a:srgbClr val="002060"/>
                </a:solidFill>
              </a:rPr>
              <a:t>                         … </a:t>
            </a:r>
            <a:r>
              <a:rPr lang="en-GB" sz="3000" b="1" i="1" dirty="0" smtClean="0">
                <a:solidFill>
                  <a:srgbClr val="002060"/>
                </a:solidFill>
              </a:rPr>
              <a:t>IOTA – Identifier-Only Trust Assurance</a:t>
            </a:r>
            <a:endParaRPr lang="en-GB" b="1" i="1" dirty="0" smtClean="0">
              <a:solidFill>
                <a:srgbClr val="002060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043608" y="6581001"/>
            <a:ext cx="4450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bg1"/>
                </a:solidFill>
              </a:rPr>
              <a:t>For your interest: IGTF Authentication Profiles http</a:t>
            </a:r>
            <a:r>
              <a:rPr lang="en-GB" altLang="en-US" sz="1200" dirty="0" smtClean="0">
                <a:solidFill>
                  <a:schemeClr val="bg1"/>
                </a:solidFill>
              </a:rPr>
              <a:t>://ww.igtf.net/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48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58920"/>
              </p:ext>
            </p:extLst>
          </p:nvPr>
        </p:nvGraphicFramePr>
        <p:xfrm>
          <a:off x="0" y="887812"/>
          <a:ext cx="9144000" cy="5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Visio" r:id="rId3" imgW="9354830" imgH="5470440" progId="Visio.Drawing.11">
                  <p:embed/>
                </p:oleObj>
              </mc:Choice>
              <mc:Fallback>
                <p:oleObj name="Visio" r:id="rId3" imgW="9354830" imgH="54704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87812"/>
                        <a:ext cx="9144000" cy="5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623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IGTF and other assurance levels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546249"/>
            <a:ext cx="4471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</a:t>
            </a:r>
            <a:r>
              <a:rPr lang="en-GB" sz="1600" dirty="0" smtClean="0">
                <a:solidFill>
                  <a:schemeClr val="bg1"/>
                </a:solidFill>
              </a:rPr>
              <a:t>y own personal classification of identity </a:t>
            </a:r>
            <a:r>
              <a:rPr lang="en-GB" sz="1600" dirty="0" err="1" smtClean="0">
                <a:solidFill>
                  <a:schemeClr val="bg1"/>
                </a:solidFill>
              </a:rPr>
              <a:t>LoAs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Name is unique, but not ‘standard’ globally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/>
              <a:t>Some </a:t>
            </a:r>
            <a:r>
              <a:rPr lang="en-GB" dirty="0" err="1"/>
              <a:t>WebSSO</a:t>
            </a:r>
            <a:r>
              <a:rPr lang="en-GB" dirty="0"/>
              <a:t> federations on purpose don’t have </a:t>
            </a:r>
            <a:r>
              <a:rPr lang="en-GB" dirty="0" smtClean="0"/>
              <a:t>one</a:t>
            </a:r>
            <a:endParaRPr lang="en-GB" dirty="0" smtClean="0"/>
          </a:p>
          <a:p>
            <a:pPr lvl="1"/>
            <a:r>
              <a:rPr lang="en-GB" dirty="0" smtClean="0"/>
              <a:t>But you get </a:t>
            </a:r>
            <a:r>
              <a:rPr lang="en-GB" i="1" dirty="0" smtClean="0"/>
              <a:t>a</a:t>
            </a:r>
            <a:r>
              <a:rPr lang="en-GB" dirty="0" smtClean="0"/>
              <a:t> name, probably OK, maybe user-chosen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Incident response participation by the CA</a:t>
            </a:r>
          </a:p>
          <a:p>
            <a:pPr lvl="1"/>
            <a:r>
              <a:rPr lang="en-GB" dirty="0" smtClean="0"/>
              <a:t>a contact </a:t>
            </a:r>
            <a:r>
              <a:rPr lang="en-GB" dirty="0"/>
              <a:t>address for the home </a:t>
            </a:r>
            <a:r>
              <a:rPr lang="en-GB" dirty="0" smtClean="0"/>
              <a:t>organisation</a:t>
            </a:r>
          </a:p>
          <a:p>
            <a:pPr lvl="1"/>
            <a:r>
              <a:rPr lang="en-GB" dirty="0" smtClean="0"/>
              <a:t>and likely from the federation, </a:t>
            </a:r>
            <a:r>
              <a:rPr lang="en-GB" b="1" i="1" dirty="0" smtClean="0"/>
              <a:t>maybe</a:t>
            </a:r>
            <a:r>
              <a:rPr lang="en-GB" b="1" dirty="0" smtClean="0"/>
              <a:t> </a:t>
            </a:r>
            <a:r>
              <a:rPr lang="en-GB" dirty="0" smtClean="0"/>
              <a:t>from the ‘UHO’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 </a:t>
            </a:r>
            <a:r>
              <a:rPr lang="en-GB" dirty="0" smtClean="0">
                <a:solidFill>
                  <a:srgbClr val="002060"/>
                </a:solidFill>
              </a:rPr>
              <a:t>up-to-13-months </a:t>
            </a:r>
            <a:r>
              <a:rPr lang="en-GB" dirty="0" smtClean="0">
                <a:solidFill>
                  <a:srgbClr val="002060"/>
                </a:solidFill>
              </a:rPr>
              <a:t>valid certificate</a:t>
            </a:r>
          </a:p>
          <a:p>
            <a:pPr lvl="1"/>
            <a:r>
              <a:rPr lang="en-GB" dirty="0" smtClean="0"/>
              <a:t>Can keep same </a:t>
            </a:r>
            <a:r>
              <a:rPr lang="en-GB" dirty="0" smtClean="0"/>
              <a:t>name </a:t>
            </a:r>
            <a:r>
              <a:rPr lang="en-GB" dirty="0" smtClean="0"/>
              <a:t>later </a:t>
            </a:r>
            <a:r>
              <a:rPr lang="en-GB" i="1" dirty="0" smtClean="0"/>
              <a:t>if </a:t>
            </a:r>
            <a:r>
              <a:rPr lang="en-GB" dirty="0" smtClean="0"/>
              <a:t>there is an ID </a:t>
            </a:r>
            <a:r>
              <a:rPr lang="en-GB" dirty="0" smtClean="0"/>
              <a:t>record</a:t>
            </a:r>
          </a:p>
          <a:p>
            <a:pPr lvl="1"/>
            <a:r>
              <a:rPr lang="en-GB" dirty="0" smtClean="0"/>
              <a:t>But: name </a:t>
            </a:r>
            <a:r>
              <a:rPr lang="en-GB" i="1" dirty="0" smtClean="0"/>
              <a:t>will </a:t>
            </a:r>
            <a:r>
              <a:rPr lang="en-GB" dirty="0" smtClean="0"/>
              <a:t>change if the user moves institution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 well-secured issuing </a:t>
            </a:r>
            <a:r>
              <a:rPr lang="en-GB" dirty="0" smtClean="0">
                <a:solidFill>
                  <a:srgbClr val="002060"/>
                </a:solidFill>
              </a:rPr>
              <a:t>process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IOTA: what </a:t>
            </a:r>
            <a:r>
              <a:rPr lang="en-GB" i="1" dirty="0" smtClean="0"/>
              <a:t>do </a:t>
            </a:r>
            <a:r>
              <a:rPr lang="en-GB" dirty="0" smtClean="0"/>
              <a:t>you get?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2060848"/>
            <a:ext cx="7488832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marL="8255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For </a:t>
            </a:r>
            <a:r>
              <a:rPr lang="en-GB" sz="2400" dirty="0"/>
              <a:t>now, you’ll get these mostly as certificates, but</a:t>
            </a:r>
          </a:p>
          <a:p>
            <a:pPr marL="8255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the </a:t>
            </a:r>
            <a:r>
              <a:rPr lang="en-GB" sz="2400" b="1" dirty="0">
                <a:solidFill>
                  <a:srgbClr val="0070C0"/>
                </a:solidFill>
              </a:rPr>
              <a:t>level is technology agnostic</a:t>
            </a:r>
            <a:endParaRPr lang="en-GB" sz="2400" dirty="0"/>
          </a:p>
          <a:p>
            <a:pPr marL="8255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en-GB" sz="2400" dirty="0"/>
              <a:t>can be applied to X.509, </a:t>
            </a:r>
            <a:r>
              <a:rPr lang="en-GB" sz="2400" dirty="0" err="1"/>
              <a:t>OpenID</a:t>
            </a:r>
            <a:r>
              <a:rPr lang="en-GB" sz="2400" dirty="0"/>
              <a:t> Connect, </a:t>
            </a:r>
            <a:r>
              <a:rPr lang="en-GB" sz="2400" dirty="0" err="1"/>
              <a:t>WebSSO</a:t>
            </a:r>
            <a:r>
              <a:rPr lang="en-GB" sz="2400" dirty="0"/>
              <a:t> federations with SAML, &amp;</a:t>
            </a:r>
            <a:r>
              <a:rPr lang="en-GB" sz="2400" dirty="0" smtClean="0"/>
              <a:t>c</a:t>
            </a:r>
          </a:p>
          <a:p>
            <a:pPr marL="8255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27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Prevent duplication of effort</a:t>
            </a:r>
          </a:p>
          <a:p>
            <a:pPr lvl="1"/>
            <a:r>
              <a:rPr lang="en-GB" dirty="0" smtClean="0"/>
              <a:t>Should be easier for end-users to get</a:t>
            </a:r>
          </a:p>
          <a:p>
            <a:pPr lvl="1"/>
            <a:r>
              <a:rPr lang="en-GB" dirty="0" smtClean="0"/>
              <a:t>They should feel ‘happier’</a:t>
            </a:r>
          </a:p>
          <a:p>
            <a:pPr lvl="1"/>
            <a:r>
              <a:rPr lang="en-GB" dirty="0" smtClean="0"/>
              <a:t>Less end-user support (for eligible users)</a:t>
            </a:r>
          </a:p>
          <a:p>
            <a:pPr lvl="1"/>
            <a:endParaRPr lang="en-GB" dirty="0"/>
          </a:p>
          <a:p>
            <a:r>
              <a:rPr lang="en-GB" dirty="0" smtClean="0"/>
              <a:t>More quick turn-around time registering</a:t>
            </a:r>
          </a:p>
          <a:p>
            <a:pPr lvl="1"/>
            <a:r>
              <a:rPr lang="en-GB" dirty="0" smtClean="0"/>
              <a:t>Experience like TCS (MICS) or on-line </a:t>
            </a:r>
            <a:r>
              <a:rPr lang="en-GB" dirty="0" err="1" smtClean="0"/>
              <a:t>Cas</a:t>
            </a:r>
            <a:endParaRPr lang="en-GB" dirty="0" smtClean="0"/>
          </a:p>
          <a:p>
            <a:pPr lvl="1"/>
            <a:r>
              <a:rPr lang="en-GB" dirty="0" smtClean="0"/>
              <a:t>But for many more users (e.g. </a:t>
            </a:r>
            <a:r>
              <a:rPr lang="en-GB" dirty="0" err="1" smtClean="0"/>
              <a:t>InCommon</a:t>
            </a:r>
            <a:r>
              <a:rPr lang="en-GB" dirty="0" smtClean="0"/>
              <a:t> Basic)</a:t>
            </a:r>
          </a:p>
          <a:p>
            <a:endParaRPr lang="en-GB" dirty="0" smtClean="0"/>
          </a:p>
          <a:p>
            <a:r>
              <a:rPr lang="en-GB" dirty="0" smtClean="0"/>
              <a:t>More flexibility assigning services to trust levels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IOTA: what do you 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Why Do We Trust?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429000"/>
            <a:ext cx="7792864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i="1" dirty="0">
                <a:solidFill>
                  <a:srgbClr val="002060"/>
                </a:solidFill>
                <a:cs typeface="+mn-cs"/>
              </a:rPr>
              <a:t>Goals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GB" sz="2200" dirty="0" smtClean="0">
                <a:cs typeface="+mn-cs"/>
              </a:rPr>
              <a:t>single registration for access to many resources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GB" sz="2200" dirty="0" smtClean="0">
                <a:cs typeface="+mn-cs"/>
              </a:rPr>
              <a:t>with multiple </a:t>
            </a:r>
            <a:r>
              <a:rPr lang="en-GB" sz="2200" dirty="0">
                <a:cs typeface="+mn-cs"/>
              </a:rPr>
              <a:t>sources of </a:t>
            </a:r>
            <a:r>
              <a:rPr lang="en-GB" sz="2200" dirty="0" smtClean="0">
                <a:cs typeface="+mn-cs"/>
              </a:rPr>
              <a:t>‘interesting’ trust assertions: </a:t>
            </a:r>
            <a:br>
              <a:rPr lang="en-GB" sz="2200" dirty="0" smtClean="0">
                <a:cs typeface="+mn-cs"/>
              </a:rPr>
            </a:br>
            <a:r>
              <a:rPr lang="en-GB" sz="2200" dirty="0" smtClean="0">
                <a:cs typeface="+mn-cs"/>
              </a:rPr>
              <a:t>   user</a:t>
            </a:r>
            <a:r>
              <a:rPr lang="en-GB" sz="2200" dirty="0">
                <a:cs typeface="+mn-cs"/>
              </a:rPr>
              <a:t>, </a:t>
            </a:r>
            <a:r>
              <a:rPr lang="en-GB" sz="2200" dirty="0" smtClean="0">
                <a:cs typeface="+mn-cs"/>
              </a:rPr>
              <a:t>institute</a:t>
            </a:r>
            <a:r>
              <a:rPr lang="en-GB" sz="2200" dirty="0">
                <a:cs typeface="+mn-cs"/>
              </a:rPr>
              <a:t>, </a:t>
            </a:r>
            <a:r>
              <a:rPr lang="en-GB" sz="2200" dirty="0" smtClean="0">
                <a:cs typeface="+mn-cs"/>
              </a:rPr>
              <a:t>trusted third parties, communities</a:t>
            </a:r>
            <a:endParaRPr lang="en-GB" sz="2200" dirty="0">
              <a:cs typeface="+mn-cs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GB" sz="1050" dirty="0" smtClean="0">
              <a:cs typeface="+mn-cs"/>
            </a:endParaRPr>
          </a:p>
          <a:p>
            <a:pPr marL="173038" indent="-173038">
              <a:defRPr/>
            </a:pPr>
            <a:r>
              <a:rPr lang="en-GB" sz="2200" i="1" dirty="0">
                <a:solidFill>
                  <a:srgbClr val="002060"/>
                </a:solidFill>
                <a:cs typeface="+mn-cs"/>
              </a:rPr>
              <a:t>t</a:t>
            </a:r>
            <a:r>
              <a:rPr lang="en-GB" sz="2200" i="1" dirty="0" smtClean="0">
                <a:solidFill>
                  <a:srgbClr val="002060"/>
                </a:solidFill>
                <a:cs typeface="+mn-cs"/>
              </a:rPr>
              <a:t>o provide</a:t>
            </a:r>
          </a:p>
          <a:p>
            <a:pPr marL="173038" indent="-173038">
              <a:defRPr/>
            </a:pPr>
            <a:r>
              <a:rPr lang="en-GB" sz="2200" b="1" dirty="0">
                <a:solidFill>
                  <a:srgbClr val="C00000"/>
                </a:solidFill>
                <a:cs typeface="+mn-cs"/>
              </a:rPr>
              <a:t>	</a:t>
            </a:r>
            <a:r>
              <a:rPr lang="en-GB" sz="2200" b="1" dirty="0" smtClean="0">
                <a:solidFill>
                  <a:srgbClr val="C00000"/>
                </a:solidFill>
                <a:cs typeface="+mn-cs"/>
              </a:rPr>
              <a:t>basis </a:t>
            </a:r>
            <a:r>
              <a:rPr lang="en-GB" sz="2200" b="1" dirty="0">
                <a:solidFill>
                  <a:srgbClr val="C00000"/>
                </a:solidFill>
                <a:cs typeface="+mn-cs"/>
              </a:rPr>
              <a:t>for access control </a:t>
            </a:r>
            <a:r>
              <a:rPr lang="en-GB" sz="2200" b="1" dirty="0" smtClean="0">
                <a:solidFill>
                  <a:srgbClr val="C00000"/>
                </a:solidFill>
                <a:cs typeface="+mn-cs"/>
              </a:rPr>
              <a:t>by </a:t>
            </a:r>
            <a:r>
              <a:rPr lang="en-GB" sz="2200" b="1" dirty="0">
                <a:solidFill>
                  <a:srgbClr val="C00000"/>
                </a:solidFill>
                <a:cs typeface="+mn-cs"/>
              </a:rPr>
              <a:t>resources </a:t>
            </a:r>
            <a:r>
              <a:rPr lang="en-GB" sz="2200" b="1" dirty="0" smtClean="0">
                <a:solidFill>
                  <a:srgbClr val="C00000"/>
                </a:solidFill>
                <a:cs typeface="+mn-cs"/>
              </a:rPr>
              <a:t>providers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100" dirty="0" smtClean="0"/>
          </a:p>
          <a:p>
            <a:pPr>
              <a:defRPr/>
            </a:pPr>
            <a:r>
              <a:rPr lang="en-GB" sz="2200" dirty="0" smtClean="0"/>
              <a:t>in a secure, operationally stable, and available way</a:t>
            </a:r>
            <a:endParaRPr lang="en-GB" sz="2200" dirty="0"/>
          </a:p>
        </p:txBody>
      </p:sp>
      <p:pic>
        <p:nvPicPr>
          <p:cNvPr id="7174" name="Picture 1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240038" cy="16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47663" y="1844824"/>
            <a:ext cx="5526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2060"/>
                </a:solidFill>
              </a:rPr>
              <a:t>Reduce </a:t>
            </a:r>
            <a:r>
              <a:rPr lang="en-GB" altLang="en-US" sz="2400" b="1" dirty="0" smtClean="0">
                <a:solidFill>
                  <a:srgbClr val="002060"/>
                </a:solidFill>
              </a:rPr>
              <a:t>over-all burden </a:t>
            </a:r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r>
              <a:rPr lang="en-GB" altLang="en-US" sz="2400" b="1" dirty="0">
                <a:solidFill>
                  <a:srgbClr val="002060"/>
                </a:solidFill>
              </a:rPr>
              <a:t>by </a:t>
            </a:r>
            <a:r>
              <a:rPr lang="en-GB" altLang="en-US" sz="2400" b="1" dirty="0" smtClean="0">
                <a:solidFill>
                  <a:srgbClr val="002060"/>
                </a:solidFill>
              </a:rPr>
              <a:t>adhering </a:t>
            </a:r>
            <a:br>
              <a:rPr lang="en-GB" altLang="en-US" sz="2400" b="1" dirty="0" smtClean="0">
                <a:solidFill>
                  <a:srgbClr val="002060"/>
                </a:solidFill>
              </a:rPr>
            </a:br>
            <a:r>
              <a:rPr lang="en-GB" altLang="en-US" sz="2400" b="1" dirty="0" smtClean="0">
                <a:solidFill>
                  <a:srgbClr val="002060"/>
                </a:solidFill>
              </a:rPr>
              <a:t>to </a:t>
            </a:r>
            <a:r>
              <a:rPr lang="en-GB" altLang="en-US" sz="2400" b="1" dirty="0">
                <a:solidFill>
                  <a:srgbClr val="002060"/>
                </a:solidFill>
              </a:rPr>
              <a:t>common </a:t>
            </a:r>
            <a:r>
              <a:rPr lang="en-GB" altLang="en-US" sz="2400" b="1" dirty="0" smtClean="0">
                <a:solidFill>
                  <a:srgbClr val="002060"/>
                </a:solidFill>
              </a:rPr>
              <a:t>policy criteria</a:t>
            </a:r>
            <a:endParaRPr lang="en-GB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1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601396" cy="4800600"/>
          </a:xfrm>
        </p:spPr>
        <p:txBody>
          <a:bodyPr/>
          <a:lstStyle/>
          <a:p>
            <a:pPr marL="8255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Identity assurance only as strong as back-end</a:t>
            </a:r>
          </a:p>
          <a:p>
            <a:r>
              <a:rPr lang="en-GB" dirty="0" smtClean="0"/>
              <a:t>usually R&amp;E federations (</a:t>
            </a:r>
            <a:r>
              <a:rPr lang="en-GB" dirty="0" err="1" smtClean="0"/>
              <a:t>eduGAIN</a:t>
            </a:r>
            <a:r>
              <a:rPr lang="en-GB" dirty="0" smtClean="0"/>
              <a:t>, </a:t>
            </a:r>
            <a:r>
              <a:rPr lang="en-GB" dirty="0" err="1" smtClean="0"/>
              <a:t>InCommon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some are </a:t>
            </a:r>
            <a:r>
              <a:rPr lang="en-GB" i="1" dirty="0" smtClean="0"/>
              <a:t>really weak</a:t>
            </a:r>
            <a:r>
              <a:rPr lang="en-GB" dirty="0" smtClean="0"/>
              <a:t> on assurance, auditing and traceability, have user-editable content – or just decline incident response on purpose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C00000"/>
                </a:solidFill>
              </a:rPr>
              <a:t>not many of these are setup to deal with </a:t>
            </a:r>
            <a:r>
              <a:rPr lang="en-US" dirty="0" err="1" smtClean="0">
                <a:solidFill>
                  <a:srgbClr val="C00000"/>
                </a:solidFill>
              </a:rPr>
              <a:t>OpSec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  <a:p>
            <a:r>
              <a:rPr lang="en-GB" dirty="0" smtClean="0"/>
              <a:t>expect content of the IOTA </a:t>
            </a:r>
            <a:r>
              <a:rPr lang="en-GB" dirty="0" smtClean="0"/>
              <a:t>credentials to </a:t>
            </a:r>
            <a:r>
              <a:rPr lang="en-GB" dirty="0" smtClean="0"/>
              <a:t>be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somewhat better </a:t>
            </a:r>
            <a:r>
              <a:rPr lang="en-GB" dirty="0" smtClean="0"/>
              <a:t>than </a:t>
            </a:r>
            <a:r>
              <a:rPr lang="en-GB" dirty="0" err="1" smtClean="0"/>
              <a:t>facebook</a:t>
            </a:r>
            <a:r>
              <a:rPr lang="en-GB" dirty="0" smtClean="0"/>
              <a:t>, twitter or </a:t>
            </a:r>
            <a:r>
              <a:rPr lang="en-GB" dirty="0" err="1" smtClean="0"/>
              <a:t>gmail</a:t>
            </a:r>
            <a:endParaRPr lang="en-GB" dirty="0"/>
          </a:p>
          <a:p>
            <a:pPr marL="82550" indent="0">
              <a:buNone/>
            </a:pP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But </a:t>
            </a:r>
            <a:r>
              <a:rPr lang="en-GB" dirty="0" smtClean="0">
                <a:solidFill>
                  <a:srgbClr val="002060"/>
                </a:solidFill>
              </a:rPr>
              <a:t>then they are much easier to get for users …</a:t>
            </a:r>
          </a:p>
          <a:p>
            <a:endParaRPr lang="en-GB" dirty="0"/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Differentiated </a:t>
            </a:r>
            <a:r>
              <a:rPr lang="en-GB" dirty="0" smtClean="0">
                <a:sym typeface="Wingdings"/>
              </a:rPr>
              <a:t> Really Different!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601396" cy="4800600"/>
          </a:xfrm>
        </p:spPr>
        <p:txBody>
          <a:bodyPr/>
          <a:lstStyle/>
          <a:p>
            <a:pPr marL="8255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… and since you know your users anyway</a:t>
            </a:r>
          </a:p>
          <a:p>
            <a:r>
              <a:rPr lang="en-GB" sz="2400" dirty="0" smtClean="0"/>
              <a:t>Link IOTA credentials to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pre-existing </a:t>
            </a:r>
            <a:r>
              <a:rPr lang="en-GB" sz="2400" dirty="0" smtClean="0"/>
              <a:t>users </a:t>
            </a:r>
            <a:r>
              <a:rPr lang="en-GB" sz="2400" b="1" dirty="0" smtClean="0"/>
              <a:t>you know yourself</a:t>
            </a:r>
          </a:p>
          <a:p>
            <a:r>
              <a:rPr lang="en-GB" sz="2400" dirty="0" smtClean="0"/>
              <a:t>IOTA subject are persistent, unique and never re-issued to anyone else (so are good identifiers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pPr marL="8255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… or it’s a ‘lower value resource’ to mitigate </a:t>
            </a:r>
            <a:r>
              <a:rPr lang="en-GB" dirty="0" smtClean="0">
                <a:solidFill>
                  <a:srgbClr val="002060"/>
                </a:solidFill>
              </a:rPr>
              <a:t>risk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your own </a:t>
            </a:r>
            <a:r>
              <a:rPr lang="en-GB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pPr marL="82550" indent="0">
              <a:buNone/>
            </a:pPr>
            <a:r>
              <a:rPr lang="en-US" sz="2200" dirty="0"/>
              <a:t>It remains critical that </a:t>
            </a:r>
            <a:r>
              <a:rPr lang="en-US" sz="2200" dirty="0">
                <a:solidFill>
                  <a:srgbClr val="C00000"/>
                </a:solidFill>
              </a:rPr>
              <a:t>RPs acknowledge that the </a:t>
            </a:r>
            <a:r>
              <a:rPr lang="en-US" sz="2200" dirty="0" smtClean="0">
                <a:solidFill>
                  <a:srgbClr val="C00000"/>
                </a:solidFill>
              </a:rPr>
              <a:t>information contained </a:t>
            </a:r>
            <a:r>
              <a:rPr lang="en-US" sz="2200" dirty="0">
                <a:solidFill>
                  <a:srgbClr val="C00000"/>
                </a:solidFill>
              </a:rPr>
              <a:t>in IOTA credentials in itself is insufficient </a:t>
            </a:r>
            <a:r>
              <a:rPr lang="en-US" sz="2200" dirty="0"/>
              <a:t>to </a:t>
            </a:r>
            <a:r>
              <a:rPr lang="en-US" sz="2200" dirty="0" smtClean="0"/>
              <a:t>trace individuals</a:t>
            </a:r>
            <a:r>
              <a:rPr lang="en-US" sz="2200" dirty="0"/>
              <a:t>, and that any traceability and contact requirements rest with </a:t>
            </a:r>
            <a:r>
              <a:rPr lang="en-US" sz="2200" dirty="0" smtClean="0"/>
              <a:t>the infrastructures </a:t>
            </a:r>
            <a:r>
              <a:rPr lang="en-US" sz="2200" dirty="0"/>
              <a:t>(or collectives of users). </a:t>
            </a:r>
          </a:p>
          <a:p>
            <a:pPr marL="8255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Mixing</a:t>
            </a:r>
            <a:r>
              <a:rPr lang="en-US" sz="2200" dirty="0" smtClean="0"/>
              <a:t> </a:t>
            </a:r>
            <a:r>
              <a:rPr lang="en-US" sz="2200" dirty="0"/>
              <a:t>IOTA-capable and more </a:t>
            </a:r>
            <a:r>
              <a:rPr lang="en-US" sz="2200" dirty="0" smtClean="0"/>
              <a:t>loosely </a:t>
            </a:r>
            <a:r>
              <a:rPr lang="en-US" sz="2200" dirty="0"/>
              <a:t>managed </a:t>
            </a:r>
            <a:r>
              <a:rPr lang="en-US" sz="2200" dirty="0">
                <a:solidFill>
                  <a:srgbClr val="C00000"/>
                </a:solidFill>
              </a:rPr>
              <a:t>assurance levels within the same service </a:t>
            </a:r>
            <a:r>
              <a:rPr lang="en-US" sz="2200" dirty="0" smtClean="0">
                <a:solidFill>
                  <a:srgbClr val="C00000"/>
                </a:solidFill>
              </a:rPr>
              <a:t>requires distinguishing capabilities </a:t>
            </a:r>
            <a:r>
              <a:rPr lang="en-US" sz="2200" dirty="0"/>
              <a:t>and policy evaluation on the receiving end </a:t>
            </a:r>
            <a:r>
              <a:rPr lang="en-US" sz="2200" dirty="0" smtClean="0"/>
              <a:t>that can </a:t>
            </a:r>
            <a:r>
              <a:rPr lang="en-US" sz="2200" dirty="0"/>
              <a:t>take combined decisions on authentication credential strength </a:t>
            </a:r>
            <a:r>
              <a:rPr lang="en-US" sz="2200" dirty="0" smtClean="0"/>
              <a:t>and community </a:t>
            </a:r>
            <a:r>
              <a:rPr lang="en-US" sz="2200" dirty="0"/>
              <a:t>membership or attribute information, and it </a:t>
            </a:r>
            <a:r>
              <a:rPr lang="en-US" sz="2200" dirty="0">
                <a:solidFill>
                  <a:srgbClr val="C00000"/>
                </a:solidFill>
              </a:rPr>
              <a:t>must be noted </a:t>
            </a:r>
            <a:r>
              <a:rPr lang="en-US" sz="2200" dirty="0" smtClean="0">
                <a:solidFill>
                  <a:srgbClr val="C00000"/>
                </a:solidFill>
              </a:rPr>
              <a:t>that most </a:t>
            </a:r>
            <a:r>
              <a:rPr lang="en-US" sz="2200" dirty="0">
                <a:solidFill>
                  <a:srgbClr val="C00000"/>
                </a:solidFill>
              </a:rPr>
              <a:t>software in current production use is </a:t>
            </a:r>
            <a:r>
              <a:rPr lang="en-US" sz="2200" b="1" dirty="0" smtClean="0">
                <a:solidFill>
                  <a:srgbClr val="C00000"/>
                </a:solidFill>
              </a:rPr>
              <a:t>not </a:t>
            </a:r>
            <a:r>
              <a:rPr lang="en-US" sz="2200" dirty="0" smtClean="0">
                <a:solidFill>
                  <a:srgbClr val="C00000"/>
                </a:solidFill>
              </a:rPr>
              <a:t>capable </a:t>
            </a:r>
            <a:r>
              <a:rPr lang="en-US" sz="2200" dirty="0">
                <a:solidFill>
                  <a:srgbClr val="C00000"/>
                </a:solidFill>
              </a:rPr>
              <a:t>of making this </a:t>
            </a:r>
            <a:r>
              <a:rPr lang="en-US" sz="2200" dirty="0" smtClean="0">
                <a:solidFill>
                  <a:srgbClr val="C00000"/>
                </a:solidFill>
              </a:rPr>
              <a:t>distinction</a:t>
            </a:r>
            <a:r>
              <a:rPr lang="en-US" sz="2200" dirty="0">
                <a:solidFill>
                  <a:srgbClr val="C00000"/>
                </a:solidFill>
              </a:rPr>
              <a:t>.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82550" indent="0">
              <a:buNone/>
            </a:pPr>
            <a:r>
              <a:rPr lang="en-US" sz="2200" dirty="0" smtClean="0"/>
              <a:t>Assurance </a:t>
            </a:r>
            <a:r>
              <a:rPr lang="en-US" sz="2200" dirty="0"/>
              <a:t>levels must not be mixed unless a risk assessment </a:t>
            </a:r>
            <a:r>
              <a:rPr lang="en-US" sz="2200" dirty="0" smtClean="0"/>
              <a:t>has been </a:t>
            </a:r>
            <a:r>
              <a:rPr lang="en-US" sz="2200" dirty="0"/>
              <a:t>done.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Quasi-legalise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Think before you Do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</a:rPr>
              <a:t>‘interesting’ interplay </a:t>
            </a:r>
            <a:r>
              <a:rPr lang="en-GB" dirty="0" smtClean="0">
                <a:solidFill>
                  <a:srgbClr val="002060"/>
                </a:solidFill>
              </a:rPr>
              <a:t>in mixed infrastructures</a:t>
            </a:r>
          </a:p>
          <a:p>
            <a:pPr marL="0" lvl="1" indent="0">
              <a:buClrTx/>
              <a:buFont typeface="Symbol" pitchFamily="18" charset="2"/>
              <a:buNone/>
              <a:defRPr/>
            </a:pPr>
            <a:r>
              <a:rPr lang="en-GB" dirty="0" smtClean="0"/>
              <a:t>It is not supported in software to </a:t>
            </a:r>
            <a:r>
              <a:rPr lang="en-GB" dirty="0" smtClean="0"/>
              <a:t>distinguish users on resources that are part of two RP infrastructures </a:t>
            </a:r>
            <a:r>
              <a:rPr lang="en-GB" dirty="0" smtClean="0"/>
              <a:t>with multiple VOs, </a:t>
            </a:r>
            <a:r>
              <a:rPr lang="en-GB" i="1" dirty="0" smtClean="0"/>
              <a:t>i.e.</a:t>
            </a:r>
            <a:r>
              <a:rPr lang="en-GB" dirty="0" smtClean="0"/>
              <a:t>, one </a:t>
            </a:r>
            <a:r>
              <a:rPr lang="en-GB" dirty="0" smtClean="0"/>
              <a:t>with and one without </a:t>
            </a:r>
            <a:r>
              <a:rPr lang="en-GB" dirty="0" smtClean="0"/>
              <a:t>IOTA</a:t>
            </a:r>
            <a:endParaRPr lang="en-GB" dirty="0" smtClean="0"/>
          </a:p>
          <a:p>
            <a:pPr marL="358775" indent="0">
              <a:buFont typeface="Symbol" pitchFamily="18" charset="2"/>
              <a:buNone/>
              <a:defRPr/>
            </a:pPr>
            <a:r>
              <a:rPr lang="en-GB" sz="2000" dirty="0" smtClean="0"/>
              <a:t>“For </a:t>
            </a:r>
            <a:r>
              <a:rPr lang="en-GB" sz="2000" dirty="0" smtClean="0"/>
              <a:t>a Resource Provider </a:t>
            </a:r>
            <a:r>
              <a:rPr lang="en-GB" sz="2000" dirty="0" smtClean="0"/>
              <a:t>participating </a:t>
            </a:r>
            <a:r>
              <a:rPr lang="en-GB" sz="2000" dirty="0" smtClean="0"/>
              <a:t>in multiple infrastructures, the </a:t>
            </a:r>
            <a:r>
              <a:rPr lang="en-GB" sz="2000" i="1" dirty="0" smtClean="0"/>
              <a:t>minimum acceptable </a:t>
            </a:r>
            <a:r>
              <a:rPr lang="en-GB" sz="2000" i="1" dirty="0" err="1" smtClean="0"/>
              <a:t>LoA</a:t>
            </a:r>
            <a:r>
              <a:rPr lang="en-GB" sz="2000" i="1" dirty="0" smtClean="0"/>
              <a:t> </a:t>
            </a:r>
            <a:r>
              <a:rPr lang="en-GB" sz="2000" dirty="0" smtClean="0"/>
              <a:t>should be the lowest one that the resource provider is willing to accept for </a:t>
            </a:r>
            <a:r>
              <a:rPr lang="en-GB" sz="2000" i="1" dirty="0" smtClean="0"/>
              <a:t>all</a:t>
            </a:r>
            <a:r>
              <a:rPr lang="en-GB" sz="2000" dirty="0" smtClean="0"/>
              <a:t> </a:t>
            </a:r>
            <a:r>
              <a:rPr lang="en-GB" sz="2000" i="1" dirty="0" smtClean="0"/>
              <a:t>its users </a:t>
            </a:r>
            <a:r>
              <a:rPr lang="en-GB" sz="2000" dirty="0" smtClean="0"/>
              <a:t>and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supported communities”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400" dirty="0" smtClean="0">
                <a:solidFill>
                  <a:srgbClr val="800000"/>
                </a:solidFill>
              </a:rPr>
              <a:t>So if you participate in a controlled infra with managed user </a:t>
            </a:r>
            <a:r>
              <a:rPr lang="en-GB" sz="2400" dirty="0" smtClean="0">
                <a:solidFill>
                  <a:srgbClr val="800000"/>
                </a:solidFill>
              </a:rPr>
              <a:t>database </a:t>
            </a:r>
            <a:r>
              <a:rPr lang="en-GB" sz="2400" dirty="0" smtClean="0">
                <a:solidFill>
                  <a:srgbClr val="800000"/>
                </a:solidFill>
              </a:rPr>
              <a:t>and one which has </a:t>
            </a:r>
            <a:r>
              <a:rPr lang="en-GB" sz="2400" dirty="0" smtClean="0">
                <a:solidFill>
                  <a:srgbClr val="800000"/>
                </a:solidFill>
              </a:rPr>
              <a:t>‘loose’ registration </a:t>
            </a:r>
            <a:r>
              <a:rPr lang="en-GB" sz="2400" dirty="0" smtClean="0">
                <a:solidFill>
                  <a:srgbClr val="800000"/>
                </a:solidFill>
              </a:rPr>
              <a:t>procedures, you should stay at </a:t>
            </a:r>
            <a:r>
              <a:rPr lang="en-GB" sz="2400" dirty="0" smtClean="0">
                <a:solidFill>
                  <a:srgbClr val="800000"/>
                </a:solidFill>
              </a:rPr>
              <a:t>Classic, MICS </a:t>
            </a:r>
            <a:r>
              <a:rPr lang="en-GB" sz="2400" dirty="0" smtClean="0">
                <a:solidFill>
                  <a:srgbClr val="800000"/>
                </a:solidFill>
              </a:rPr>
              <a:t>&amp; </a:t>
            </a:r>
            <a:r>
              <a:rPr lang="en-GB" sz="2400" dirty="0" smtClean="0">
                <a:solidFill>
                  <a:srgbClr val="800000"/>
                </a:solidFill>
              </a:rPr>
              <a:t>SLCS</a:t>
            </a:r>
            <a:r>
              <a:rPr lang="en-GB" sz="2400" dirty="0" smtClean="0">
                <a:solidFill>
                  <a:srgbClr val="800000"/>
                </a:solidFill>
              </a:rPr>
              <a:t>!</a:t>
            </a:r>
            <a:endParaRPr lang="en-GB" sz="3200" dirty="0" smtClean="0">
              <a:solidFill>
                <a:srgbClr val="800000"/>
              </a:solidFill>
            </a:endParaRPr>
          </a:p>
          <a:p>
            <a:pPr lvl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24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IOTA opens new possibilities for easier access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Fits really well with current federations</a:t>
            </a:r>
          </a:p>
          <a:p>
            <a:pPr lvl="1"/>
            <a:r>
              <a:rPr lang="en-GB" sz="2000" dirty="0" smtClean="0"/>
              <a:t>An </a:t>
            </a:r>
            <a:r>
              <a:rPr lang="en-GB" sz="2000" dirty="0" err="1" smtClean="0"/>
              <a:t>InCommon</a:t>
            </a:r>
            <a:r>
              <a:rPr lang="en-GB" sz="2000" dirty="0" smtClean="0"/>
              <a:t> Basic IOTA CA is coming</a:t>
            </a:r>
          </a:p>
          <a:p>
            <a:pPr lvl="1"/>
            <a:r>
              <a:rPr lang="en-GB" sz="2000" dirty="0" smtClean="0"/>
              <a:t>Policy allows for a single service in e.g. </a:t>
            </a:r>
            <a:r>
              <a:rPr lang="en-GB" sz="2000" dirty="0" err="1" smtClean="0"/>
              <a:t>eduGAIN</a:t>
            </a:r>
            <a:endParaRPr lang="en-GB" sz="20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a ‘WYSIWYG’ </a:t>
            </a:r>
            <a:r>
              <a:rPr lang="en-GB" sz="2400" dirty="0" smtClean="0">
                <a:solidFill>
                  <a:srgbClr val="002060"/>
                </a:solidFill>
              </a:rPr>
              <a:t>authority:</a:t>
            </a:r>
            <a:r>
              <a:rPr lang="en-GB" sz="2400" dirty="0" smtClean="0"/>
              <a:t> the name is never </a:t>
            </a:r>
            <a:br>
              <a:rPr lang="en-GB" sz="2400" dirty="0" smtClean="0"/>
            </a:br>
            <a:r>
              <a:rPr lang="en-GB" sz="2400" dirty="0" smtClean="0"/>
              <a:t>re-used, but it may not be who you think it is!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Prevents </a:t>
            </a:r>
            <a:r>
              <a:rPr lang="en-GB" sz="2400" dirty="0" smtClean="0">
                <a:solidFill>
                  <a:srgbClr val="002060"/>
                </a:solidFill>
              </a:rPr>
              <a:t>duplication of </a:t>
            </a:r>
            <a:r>
              <a:rPr lang="en-GB" sz="2400" dirty="0" smtClean="0">
                <a:solidFill>
                  <a:srgbClr val="002060"/>
                </a:solidFill>
              </a:rPr>
              <a:t>effort and encourages more users</a:t>
            </a:r>
            <a:r>
              <a:rPr lang="en-GB" sz="2400" dirty="0" smtClean="0"/>
              <a:t>, if you use </a:t>
            </a:r>
            <a:r>
              <a:rPr lang="en-GB" sz="2400" dirty="0" smtClean="0"/>
              <a:t>it with your own user registration </a:t>
            </a:r>
            <a:r>
              <a:rPr lang="en-GB" sz="2400" dirty="0" smtClean="0"/>
              <a:t>system</a:t>
            </a:r>
          </a:p>
          <a:p>
            <a:endParaRPr lang="en-GB" sz="2400" dirty="0"/>
          </a:p>
          <a:p>
            <a:pPr marL="82550" indent="0">
              <a:buNone/>
            </a:pPr>
            <a:r>
              <a:rPr lang="en-GB" i="1" dirty="0" smtClean="0"/>
              <a:t>… but read the fine-print before first </a:t>
            </a:r>
            <a:r>
              <a:rPr lang="en-GB" i="1" dirty="0" smtClean="0"/>
              <a:t>use:</a:t>
            </a:r>
            <a:br>
              <a:rPr lang="en-GB" i="1" dirty="0" smtClean="0"/>
            </a:br>
            <a:r>
              <a:rPr lang="en-GB" i="1" dirty="0"/>
              <a:t> </a:t>
            </a:r>
            <a:r>
              <a:rPr lang="en-GB" i="1" dirty="0" smtClean="0"/>
              <a:t>          </a:t>
            </a:r>
            <a:r>
              <a:rPr lang="en-GB" b="1" dirty="0" smtClean="0">
                <a:solidFill>
                  <a:srgbClr val="800000"/>
                </a:solidFill>
              </a:rPr>
              <a:t>https://www.igtf.net/ap/iota</a:t>
            </a:r>
            <a:endParaRPr lang="en-GB" b="1" dirty="0" smtClean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2" y="1196752"/>
            <a:ext cx="8908604" cy="49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116632"/>
            <a:ext cx="156485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700" b="1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sz="287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8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Participants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9" y="1412776"/>
            <a:ext cx="3779912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cs typeface="+mn-cs"/>
              </a:rPr>
              <a:t>Many participants contribute to access control with trustworthy </a:t>
            </a:r>
            <a:br>
              <a:rPr lang="en-GB" dirty="0">
                <a:solidFill>
                  <a:srgbClr val="002060"/>
                </a:solidFill>
                <a:cs typeface="+mn-cs"/>
              </a:rPr>
            </a:br>
            <a:r>
              <a:rPr lang="en-GB" dirty="0">
                <a:solidFill>
                  <a:srgbClr val="002060"/>
                </a:solidFill>
                <a:cs typeface="+mn-cs"/>
              </a:rPr>
              <a:t>identity and attributes</a:t>
            </a:r>
          </a:p>
          <a:p>
            <a:pPr>
              <a:defRPr/>
            </a:pPr>
            <a:endParaRPr lang="en-GB" dirty="0">
              <a:solidFill>
                <a:srgbClr val="002060"/>
              </a:solidFill>
              <a:cs typeface="+mn-cs"/>
            </a:endParaRPr>
          </a:p>
          <a:p>
            <a:pPr>
              <a:defRPr/>
            </a:pPr>
            <a:r>
              <a:rPr lang="en-GB" b="1" dirty="0">
                <a:solidFill>
                  <a:srgbClr val="C00000"/>
                </a:solidFill>
                <a:cs typeface="+mn-cs"/>
              </a:rPr>
              <a:t>decision rests with the resource</a:t>
            </a:r>
            <a:r>
              <a:rPr lang="en-GB" b="1" i="1" dirty="0">
                <a:solidFill>
                  <a:srgbClr val="C00000"/>
                </a:solidFill>
                <a:cs typeface="+mn-cs"/>
              </a:rPr>
              <a:t/>
            </a:r>
            <a:br>
              <a:rPr lang="en-GB" b="1" i="1" dirty="0">
                <a:solidFill>
                  <a:srgbClr val="C00000"/>
                </a:solidFill>
                <a:cs typeface="+mn-cs"/>
              </a:rPr>
            </a:br>
            <a:r>
              <a:rPr lang="en-GB" b="1" i="1" dirty="0">
                <a:solidFill>
                  <a:srgbClr val="C00000"/>
                </a:solidFill>
                <a:cs typeface="+mn-cs"/>
              </a:rPr>
              <a:t>… </a:t>
            </a:r>
            <a:r>
              <a:rPr lang="en-GB" dirty="0">
                <a:solidFill>
                  <a:srgbClr val="C00000"/>
                </a:solidFill>
                <a:cs typeface="+mn-cs"/>
              </a:rPr>
              <a:t>service, site, &amp;c …</a:t>
            </a:r>
            <a:endParaRPr lang="en-GB" i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8198" name="Picture 2" descr="H:\Home\davidg\EUGridPMA\Presentations\Multi-source-ID+community-access-control-multiresource-201304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0" y="1333160"/>
            <a:ext cx="7739906" cy="46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65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7862150" cy="819468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charset="0"/>
                <a:cs typeface="Arial" charset="0"/>
              </a:rPr>
              <a:t>Requirements to fulfil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468313" y="4011613"/>
            <a:ext cx="4391025" cy="2154237"/>
            <a:chOff x="4427984" y="1268760"/>
            <a:chExt cx="4392488" cy="2154436"/>
          </a:xfrm>
        </p:grpSpPr>
        <p:pic>
          <p:nvPicPr>
            <p:cNvPr id="92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412776"/>
              <a:ext cx="1698494" cy="112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27984" y="1268760"/>
              <a:ext cx="4392488" cy="21544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002060"/>
                  </a:solidFill>
                  <a:cs typeface="+mn-cs"/>
                </a:rPr>
                <a:t>Incident Response</a:t>
              </a:r>
            </a:p>
            <a:p>
              <a:pPr>
                <a:defRPr/>
              </a:pPr>
              <a:endParaRPr lang="en-GB" sz="1600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long-term* traceable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independent from </a:t>
              </a:r>
              <a:br>
                <a:rPr lang="en-GB" sz="1600" dirty="0">
                  <a:cs typeface="+mn-cs"/>
                </a:rPr>
              </a:br>
              <a:r>
                <a:rPr lang="en-GB" sz="1600" dirty="0">
                  <a:cs typeface="+mn-cs"/>
                </a:rPr>
                <a:t>short-lived community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must be revocable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correlate with other information sources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banning and containment handle</a:t>
              </a:r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250825" y="1093788"/>
            <a:ext cx="4249738" cy="2124075"/>
            <a:chOff x="250718" y="1268760"/>
            <a:chExt cx="4249274" cy="2123658"/>
          </a:xfrm>
        </p:grpSpPr>
        <p:sp>
          <p:nvSpPr>
            <p:cNvPr id="12" name="TextBox 11"/>
            <p:cNvSpPr txBox="1"/>
            <p:nvPr/>
          </p:nvSpPr>
          <p:spPr>
            <a:xfrm>
              <a:off x="250718" y="1268760"/>
              <a:ext cx="4249274" cy="2123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002060"/>
                  </a:solidFill>
                  <a:cs typeface="+mn-cs"/>
                </a:rPr>
                <a:t>Privacy and data </a:t>
              </a:r>
              <a:br>
                <a:rPr lang="en-GB" b="1" dirty="0">
                  <a:solidFill>
                    <a:srgbClr val="002060"/>
                  </a:solidFill>
                  <a:cs typeface="+mn-cs"/>
                </a:rPr>
              </a:br>
              <a:r>
                <a:rPr lang="en-GB" b="1" dirty="0">
                  <a:solidFill>
                    <a:srgbClr val="002060"/>
                  </a:solidFill>
                  <a:cs typeface="+mn-cs"/>
                </a:rPr>
                <a:t>protection</a:t>
              </a:r>
            </a:p>
            <a:p>
              <a:pPr>
                <a:defRPr/>
              </a:pPr>
              <a:endParaRPr lang="en-GB" sz="1600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important ‘unalienable </a:t>
              </a:r>
              <a:br>
                <a:rPr lang="en-GB" sz="1600" dirty="0">
                  <a:cs typeface="+mn-cs"/>
                </a:rPr>
              </a:br>
              <a:r>
                <a:rPr lang="en-GB" sz="1600" dirty="0">
                  <a:cs typeface="+mn-cs"/>
                </a:rPr>
                <a:t>right’ for research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correlation of PII among</a:t>
              </a:r>
              <a:br>
                <a:rPr lang="en-GB" sz="1600" dirty="0">
                  <a:cs typeface="+mn-cs"/>
                </a:rPr>
              </a:br>
              <a:r>
                <a:rPr lang="en-GB" sz="1600" dirty="0">
                  <a:cs typeface="+mn-cs"/>
                </a:rPr>
                <a:t>service providers could allow profiling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exchange of PII often fraught with issues</a:t>
              </a:r>
            </a:p>
          </p:txBody>
        </p:sp>
        <p:pic>
          <p:nvPicPr>
            <p:cNvPr id="92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974" y="1340769"/>
              <a:ext cx="1153002" cy="1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Group 13"/>
          <p:cNvGrpSpPr>
            <a:grpSpLocks/>
          </p:cNvGrpSpPr>
          <p:nvPr/>
        </p:nvGrpSpPr>
        <p:grpSpPr bwMode="auto">
          <a:xfrm>
            <a:off x="5148263" y="2143125"/>
            <a:ext cx="3781425" cy="1631950"/>
            <a:chOff x="4751512" y="1772816"/>
            <a:chExt cx="3780928" cy="1631216"/>
          </a:xfrm>
        </p:grpSpPr>
        <p:pic>
          <p:nvPicPr>
            <p:cNvPr id="922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916832"/>
              <a:ext cx="172992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51512" y="1772816"/>
              <a:ext cx="3780928" cy="1631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002060"/>
                  </a:solidFill>
                  <a:cs typeface="+mn-cs"/>
                </a:rPr>
                <a:t>Measurement and</a:t>
              </a:r>
              <a:br>
                <a:rPr lang="en-GB" b="1" dirty="0">
                  <a:solidFill>
                    <a:srgbClr val="002060"/>
                  </a:solidFill>
                  <a:cs typeface="+mn-cs"/>
                </a:rPr>
              </a:br>
              <a:r>
                <a:rPr lang="en-GB" b="1" dirty="0">
                  <a:solidFill>
                    <a:srgbClr val="002060"/>
                  </a:solidFill>
                  <a:cs typeface="+mn-cs"/>
                </a:rPr>
                <a:t>Accounting</a:t>
              </a:r>
            </a:p>
            <a:p>
              <a:pPr>
                <a:defRPr/>
              </a:pPr>
              <a:endParaRPr lang="en-GB" sz="1600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publication metrics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usage metering, billing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auditing and compliance monitoring</a:t>
              </a:r>
            </a:p>
          </p:txBody>
        </p:sp>
      </p:grpSp>
      <p:sp>
        <p:nvSpPr>
          <p:cNvPr id="9224" name="TextBox 16"/>
          <p:cNvSpPr txBox="1">
            <a:spLocks noChangeArrowheads="1"/>
          </p:cNvSpPr>
          <p:nvPr/>
        </p:nvSpPr>
        <p:spPr bwMode="auto">
          <a:xfrm>
            <a:off x="5003800" y="4349750"/>
            <a:ext cx="4140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C00000"/>
                </a:solidFill>
              </a:rPr>
              <a:t>identity lives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in a policy ecosystem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to protect all participants</a:t>
            </a:r>
          </a:p>
          <a:p>
            <a:pPr algn="ctr" eaLnBrk="1" hangingPunct="1"/>
            <a:r>
              <a:rPr lang="en-GB" altLang="en-US" sz="2000" b="1">
                <a:solidFill>
                  <a:srgbClr val="C00000"/>
                </a:solidFill>
              </a:rPr>
              <a:t> </a:t>
            </a:r>
            <a:br>
              <a:rPr lang="en-GB" altLang="en-US" sz="2000" b="1">
                <a:solidFill>
                  <a:srgbClr val="C00000"/>
                </a:solidFill>
              </a:rPr>
            </a:br>
            <a:r>
              <a:rPr lang="en-GB" altLang="en-US" sz="2000" b="1" i="1">
                <a:solidFill>
                  <a:srgbClr val="C00000"/>
                </a:solidFill>
              </a:rPr>
              <a:t>commensurate to their risk level</a:t>
            </a:r>
          </a:p>
        </p:txBody>
      </p: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4859338" y="1093788"/>
            <a:ext cx="4064000" cy="893762"/>
            <a:chOff x="5837156" y="3429000"/>
            <a:chExt cx="4063436" cy="892552"/>
          </a:xfrm>
        </p:grpSpPr>
        <p:sp>
          <p:nvSpPr>
            <p:cNvPr id="19" name="TextBox 18"/>
            <p:cNvSpPr txBox="1"/>
            <p:nvPr/>
          </p:nvSpPr>
          <p:spPr>
            <a:xfrm>
              <a:off x="5837156" y="3429000"/>
              <a:ext cx="4063436" cy="892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002060"/>
                  </a:solidFill>
                  <a:cs typeface="+mn-cs"/>
                </a:rPr>
                <a:t>Access Control Attribute handle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unique binding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>
                  <a:cs typeface="+mn-cs"/>
                </a:rPr>
                <a:t>never re-assigned </a:t>
              </a:r>
            </a:p>
          </p:txBody>
        </p:sp>
        <p:pic>
          <p:nvPicPr>
            <p:cNvPr id="92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758" y="3747548"/>
              <a:ext cx="315838" cy="51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581025" y="3305175"/>
            <a:ext cx="4062413" cy="61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2060"/>
                </a:solidFill>
                <a:cs typeface="+mn-cs"/>
              </a:rPr>
              <a:t>Regulatory compliance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600" dirty="0">
                <a:cs typeface="+mn-cs"/>
              </a:rPr>
              <a:t>need to know who you let in beforehand</a:t>
            </a:r>
          </a:p>
        </p:txBody>
      </p:sp>
    </p:spTree>
    <p:extLst>
      <p:ext uri="{BB962C8B-B14F-4D97-AF65-F5344CB8AC3E}">
        <p14:creationId xmlns:p14="http://schemas.microsoft.com/office/powerpoint/2010/main" val="131835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Whom do we ~ trust?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81409"/>
              </p:ext>
            </p:extLst>
          </p:nvPr>
        </p:nvGraphicFramePr>
        <p:xfrm>
          <a:off x="1403648" y="1844824"/>
          <a:ext cx="5112568" cy="319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Visio" r:id="rId3" imgW="4221915" imgH="2641452" progId="Visio.Drawing.11">
                  <p:embed/>
                </p:oleObj>
              </mc:Choice>
              <mc:Fallback>
                <p:oleObj name="Visio" r:id="rId3" imgW="4221915" imgH="26414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844824"/>
                        <a:ext cx="5112568" cy="319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5085184"/>
            <a:ext cx="6146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community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today often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either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uses </a:t>
            </a:r>
            <a:r>
              <a:rPr lang="en-GB" b="1" i="1" dirty="0" smtClean="0">
                <a:solidFill>
                  <a:srgbClr val="002060"/>
                </a:solidFill>
                <a:latin typeface="+mj-lt"/>
              </a:rPr>
              <a:t>identity from identity authorities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(e.g. most EGI VOs)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might also be a merger of local user knowledge (e.g. PRACE)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724615"/>
            <a:ext cx="28841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resource owners 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grant access based on</a:t>
            </a:r>
          </a:p>
          <a:p>
            <a:r>
              <a:rPr lang="en-GB" i="1" dirty="0" smtClean="0">
                <a:solidFill>
                  <a:srgbClr val="002060"/>
                </a:solidFill>
                <a:latin typeface="+mj-lt"/>
              </a:rPr>
              <a:t>both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ID authorities directly</a:t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i="1" dirty="0" smtClean="0">
                <a:solidFill>
                  <a:srgbClr val="002060"/>
                </a:solidFill>
                <a:latin typeface="+mj-lt"/>
              </a:rPr>
              <a:t>and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community membership</a:t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      which is based on the ID</a:t>
            </a:r>
            <a:endParaRPr lang="en-GB" i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717032"/>
            <a:ext cx="254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TTPs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are typically IGTF </a:t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classic, MICS and SLCS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295" y="2937718"/>
            <a:ext cx="1960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local knowledge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(usually) overrides </a:t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anything else </a:t>
            </a:r>
            <a:r>
              <a:rPr lang="en-GB" dirty="0" smtClean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esel.nl/dsresource?objectid=e43d3994-1152-4a62-bd1b-1fb5fcd7e3b6&amp;versionid=&amp;disposition=i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62" y="3356992"/>
            <a:ext cx="3402210" cy="22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GB" dirty="0" smtClean="0"/>
              <a:t>As </a:t>
            </a:r>
            <a:r>
              <a:rPr lang="en-GB" dirty="0" smtClean="0"/>
              <a:t>resource owners </a:t>
            </a:r>
            <a:r>
              <a:rPr lang="en-GB" dirty="0" smtClean="0"/>
              <a:t>in what </a:t>
            </a:r>
            <a:r>
              <a:rPr lang="en-GB" dirty="0" smtClean="0"/>
              <a:t>identity do we trust? </a:t>
            </a:r>
            <a:endParaRPr lang="en-GB" dirty="0" smtClean="0"/>
          </a:p>
          <a:p>
            <a:r>
              <a:rPr lang="en-GB" dirty="0" smtClean="0"/>
              <a:t>It has a </a:t>
            </a:r>
            <a:r>
              <a:rPr lang="en-GB" dirty="0" smtClean="0"/>
              <a:t>‘name’</a:t>
            </a:r>
          </a:p>
          <a:p>
            <a:r>
              <a:rPr lang="en-GB" dirty="0" smtClean="0"/>
              <a:t>Some </a:t>
            </a:r>
            <a:r>
              <a:rPr lang="en-GB" dirty="0" smtClean="0"/>
              <a:t>sort of integrity protection (crypto)</a:t>
            </a:r>
            <a:endParaRPr lang="en-GB" dirty="0" smtClean="0"/>
          </a:p>
          <a:p>
            <a:r>
              <a:rPr lang="en-GB" dirty="0" smtClean="0"/>
              <a:t>An assurer, who says the above is correct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82550" indent="0" algn="ctr">
              <a:buNone/>
            </a:pPr>
            <a:r>
              <a:rPr lang="en-GB" sz="2400" dirty="0" smtClean="0"/>
              <a:t>but </a:t>
            </a:r>
            <a:r>
              <a:rPr lang="en-GB" sz="2400" dirty="0" smtClean="0"/>
              <a:t>‘</a:t>
            </a:r>
            <a:r>
              <a:rPr lang="en-GB" sz="2400" dirty="0" smtClean="0"/>
              <a:t>correct’ can mean different things and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also </a:t>
            </a:r>
            <a:r>
              <a:rPr lang="en-GB" sz="2400" dirty="0" smtClean="0"/>
              <a:t>‘integrity protection’ can be different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Trusted Identity?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3998585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Name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5010072"/>
            <a:ext cx="267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‘Crypto’ - a watermark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2648" y="4640740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Assurer name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35896" y="4183251"/>
            <a:ext cx="1762635" cy="1098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995936" y="4836476"/>
            <a:ext cx="1402595" cy="549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43808" y="5194738"/>
            <a:ext cx="2592289" cy="27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580728"/>
            <a:ext cx="7499350" cy="4800600"/>
          </a:xfrm>
        </p:spPr>
        <p:txBody>
          <a:bodyPr/>
          <a:lstStyle/>
          <a:p>
            <a:pPr marL="82550" indent="0">
              <a:buNone/>
            </a:pPr>
            <a:r>
              <a:rPr lang="en-GB" dirty="0" smtClean="0">
                <a:latin typeface="+mj-lt"/>
              </a:rPr>
              <a:t>Most common </a:t>
            </a:r>
            <a:r>
              <a:rPr lang="en-GB" dirty="0" smtClean="0">
                <a:latin typeface="+mj-lt"/>
              </a:rPr>
              <a:t>levels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IGTF Classic, MICS, SLCS</a:t>
            </a:r>
          </a:p>
          <a:p>
            <a:r>
              <a:rPr lang="en-GB" sz="2400" dirty="0" smtClean="0">
                <a:latin typeface="+mj-lt"/>
              </a:rPr>
              <a:t>Name is ‘reasonable representation’ </a:t>
            </a:r>
            <a:r>
              <a:rPr lang="en-GB" sz="2400" dirty="0" smtClean="0">
                <a:latin typeface="+mj-lt"/>
              </a:rPr>
              <a:t/>
            </a:r>
            <a:br>
              <a:rPr lang="en-GB" sz="2400" dirty="0" smtClean="0">
                <a:latin typeface="+mj-lt"/>
              </a:rPr>
            </a:br>
            <a:r>
              <a:rPr lang="en-GB" sz="2400" dirty="0" smtClean="0">
                <a:latin typeface="+mj-lt"/>
              </a:rPr>
              <a:t>verified </a:t>
            </a:r>
            <a:r>
              <a:rPr lang="en-GB" sz="2400" dirty="0" smtClean="0">
                <a:latin typeface="+mj-lt"/>
              </a:rPr>
              <a:t>against an official </a:t>
            </a:r>
            <a:r>
              <a:rPr lang="en-GB" sz="2400" dirty="0" smtClean="0">
                <a:latin typeface="+mj-lt"/>
              </a:rPr>
              <a:t>document (via a federated ID, in-person meeting, local representative, or notary)</a:t>
            </a:r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Crypto is usually RSA </a:t>
            </a:r>
            <a:r>
              <a:rPr lang="en-GB" sz="2400" dirty="0" smtClean="0">
                <a:latin typeface="+mj-lt"/>
              </a:rPr>
              <a:t>digital signatures</a:t>
            </a:r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Signed by a limited set of authorities, </a:t>
            </a:r>
            <a:r>
              <a:rPr lang="en-GB" sz="2400" dirty="0" smtClean="0">
                <a:latin typeface="+mj-lt"/>
              </a:rPr>
              <a:t/>
            </a:r>
            <a:br>
              <a:rPr lang="en-GB" sz="2400" dirty="0" smtClean="0">
                <a:latin typeface="+mj-lt"/>
              </a:rPr>
            </a:br>
            <a:r>
              <a:rPr lang="en-GB" sz="2400" dirty="0" smtClean="0">
                <a:latin typeface="+mj-lt"/>
              </a:rPr>
              <a:t>peer-reviewed </a:t>
            </a:r>
            <a:r>
              <a:rPr lang="en-GB" sz="2400" dirty="0" smtClean="0">
                <a:latin typeface="+mj-lt"/>
              </a:rPr>
              <a:t>and namespace-coordinated</a:t>
            </a:r>
          </a:p>
          <a:p>
            <a:endParaRPr lang="en-GB" sz="2000" dirty="0">
              <a:latin typeface="+mj-lt"/>
            </a:endParaRPr>
          </a:p>
          <a:p>
            <a:pPr marL="82550" indent="0">
              <a:buNone/>
            </a:pPr>
            <a:r>
              <a:rPr lang="en-GB" dirty="0" smtClean="0">
                <a:latin typeface="+mj-lt"/>
              </a:rPr>
              <a:t>IGTF’s Classic, MICS and SLCS give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‘roughly equivalent’ assurance level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Identity authorities </a:t>
            </a:r>
            <a:br>
              <a:rPr lang="en-GB" dirty="0" smtClean="0"/>
            </a:br>
            <a:r>
              <a:rPr lang="en-GB" dirty="0" smtClean="0"/>
              <a:t>in current e-Infrastructure</a:t>
            </a:r>
            <a:endParaRPr lang="en-US" dirty="0"/>
          </a:p>
        </p:txBody>
      </p:sp>
      <p:pic>
        <p:nvPicPr>
          <p:cNvPr id="4098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12" y="4968063"/>
            <a:ext cx="1912268" cy="7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488668"/>
            <a:ext cx="60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+mj-lt"/>
              </a:rPr>
              <a:t>Interoperable Global Trust Federation – www.igtf.net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20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6024" y="1196752"/>
            <a:ext cx="8748464" cy="51125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69528" y="274638"/>
            <a:ext cx="7862912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Risk 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6599" y="2618178"/>
            <a:ext cx="3212901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2060"/>
                </a:solidFill>
                <a:cs typeface="+mn-cs"/>
              </a:rPr>
              <a:t>Action (app) based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600" dirty="0">
                <a:cs typeface="+mn-cs"/>
              </a:rPr>
              <a:t>More constraint actions can </a:t>
            </a:r>
            <a:br>
              <a:rPr lang="en-GB" sz="1600" dirty="0">
                <a:cs typeface="+mn-cs"/>
              </a:rPr>
            </a:br>
            <a:r>
              <a:rPr lang="en-GB" sz="1600" dirty="0">
                <a:cs typeface="+mn-cs"/>
              </a:rPr>
              <a:t>lower need for identity </a:t>
            </a:r>
            <a:r>
              <a:rPr lang="en-GB" sz="1600" dirty="0" err="1">
                <a:cs typeface="+mn-cs"/>
              </a:rPr>
              <a:t>LoA</a:t>
            </a:r>
            <a:endParaRPr lang="en-GB" sz="1600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600" b="1" dirty="0">
                <a:cs typeface="+mn-cs"/>
              </a:rPr>
              <a:t>(J)SPG </a:t>
            </a:r>
            <a:r>
              <a:rPr lang="en-GB" sz="1600" b="1" dirty="0">
                <a:solidFill>
                  <a:srgbClr val="002060"/>
                </a:solidFill>
                <a:cs typeface="+mn-cs"/>
              </a:rPr>
              <a:t>VO Portal policy </a:t>
            </a:r>
            <a:r>
              <a:rPr lang="en-GB" sz="1600" dirty="0">
                <a:solidFill>
                  <a:srgbClr val="002060"/>
                </a:solidFill>
                <a:cs typeface="+mn-cs"/>
              </a:rPr>
              <a:t/>
            </a:r>
            <a:br>
              <a:rPr lang="en-GB" sz="1600" dirty="0">
                <a:solidFill>
                  <a:srgbClr val="002060"/>
                </a:solidFill>
                <a:cs typeface="+mn-cs"/>
              </a:rPr>
            </a:br>
            <a:r>
              <a:rPr lang="en-GB" sz="1600" dirty="0">
                <a:cs typeface="+mn-cs"/>
              </a:rPr>
              <a:t>did just that: 4 levels of 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236" y="4459089"/>
            <a:ext cx="666026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2060"/>
                </a:solidFill>
                <a:cs typeface="+mn-cs"/>
              </a:rPr>
              <a:t>Resource (value) based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600" dirty="0">
                <a:cs typeface="+mn-cs"/>
              </a:rPr>
              <a:t>e.g. access to wireless network does not pose huge risks, </a:t>
            </a:r>
            <a:br>
              <a:rPr lang="en-GB" sz="1600" dirty="0">
                <a:cs typeface="+mn-cs"/>
              </a:rPr>
            </a:br>
            <a:r>
              <a:rPr lang="en-GB" sz="1600" dirty="0">
                <a:cs typeface="+mn-cs"/>
              </a:rPr>
              <a:t>so can live with a lower identity </a:t>
            </a:r>
            <a:r>
              <a:rPr lang="en-GB" sz="1600" dirty="0" err="1">
                <a:cs typeface="+mn-cs"/>
              </a:rPr>
              <a:t>LoA</a:t>
            </a:r>
            <a:r>
              <a:rPr lang="en-GB" sz="1600" dirty="0">
                <a:cs typeface="+mn-cs"/>
              </a:rPr>
              <a:t> (</a:t>
            </a:r>
            <a:r>
              <a:rPr lang="en-GB" sz="1600" dirty="0" err="1">
                <a:cs typeface="+mn-cs"/>
              </a:rPr>
              <a:t>eduroam</a:t>
            </a:r>
            <a:r>
              <a:rPr lang="en-GB" sz="1600" dirty="0">
                <a:cs typeface="+mn-cs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600" y="2024841"/>
            <a:ext cx="3797768" cy="1908215"/>
            <a:chOff x="899592" y="1628800"/>
            <a:chExt cx="3797768" cy="1908215"/>
          </a:xfrm>
        </p:grpSpPr>
        <p:sp>
          <p:nvSpPr>
            <p:cNvPr id="7" name="TextBox 6"/>
            <p:cNvSpPr txBox="1"/>
            <p:nvPr/>
          </p:nvSpPr>
          <p:spPr>
            <a:xfrm>
              <a:off x="899592" y="1628800"/>
              <a:ext cx="3797768" cy="19082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002060"/>
                  </a:solidFill>
                  <a:cs typeface="+mn-cs"/>
                </a:rPr>
                <a:t>Subject </a:t>
              </a:r>
              <a:r>
                <a:rPr lang="en-GB" sz="2000" b="1" dirty="0" smtClean="0">
                  <a:solidFill>
                    <a:srgbClr val="002060"/>
                  </a:solidFill>
                  <a:cs typeface="+mn-cs"/>
                </a:rPr>
                <a:t>(ID/</a:t>
              </a:r>
              <a:r>
                <a:rPr lang="en-GB" sz="2000" b="1" dirty="0" err="1" smtClean="0">
                  <a:solidFill>
                    <a:srgbClr val="002060"/>
                  </a:solidFill>
                  <a:cs typeface="+mn-cs"/>
                </a:rPr>
                <a:t>LoA</a:t>
              </a:r>
              <a:r>
                <a:rPr lang="en-GB" sz="2000" b="1" dirty="0" smtClean="0">
                  <a:solidFill>
                    <a:srgbClr val="002060"/>
                  </a:solidFill>
                  <a:cs typeface="+mn-cs"/>
                </a:rPr>
                <a:t>) </a:t>
              </a:r>
              <a:r>
                <a:rPr lang="en-GB" sz="2000" b="1" dirty="0">
                  <a:solidFill>
                    <a:srgbClr val="002060"/>
                  </a:solidFill>
                  <a:cs typeface="+mn-cs"/>
                </a:rPr>
                <a:t>based</a:t>
              </a:r>
            </a:p>
            <a:p>
              <a:pPr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 smtClean="0"/>
                <a:t>Defined </a:t>
              </a:r>
              <a:r>
                <a:rPr lang="en-GB" sz="1600" b="1" dirty="0" smtClean="0"/>
                <a:t>identity assurance level</a:t>
              </a:r>
              <a:endParaRPr lang="en-GB" sz="1600" b="1" i="1" dirty="0"/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b="1" dirty="0" smtClean="0">
                  <a:cs typeface="+mn-cs"/>
                </a:rPr>
                <a:t>Includes Community-given </a:t>
              </a:r>
              <a:r>
                <a:rPr lang="en-GB" sz="1600" b="1" dirty="0" err="1" smtClean="0">
                  <a:cs typeface="+mn-cs"/>
                </a:rPr>
                <a:t>LoA</a:t>
              </a:r>
              <a:endParaRPr lang="en-GB" sz="1600" b="1" dirty="0" smtClean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sz="1600" dirty="0"/>
                <a:t>For given actions, resources, and acceptable residual risk, </a:t>
              </a:r>
              <a:br>
                <a:rPr lang="en-GB" sz="1600" dirty="0"/>
              </a:br>
              <a:r>
                <a:rPr lang="en-GB" sz="1600" dirty="0"/>
                <a:t>required ID assurance is a </a:t>
              </a:r>
              <a:r>
                <a:rPr lang="en-GB" sz="1600" dirty="0" smtClean="0"/>
                <a:t>given</a:t>
              </a:r>
              <a:endParaRPr lang="en-GB" sz="1600" dirty="0"/>
            </a:p>
          </p:txBody>
        </p:sp>
        <p:pic>
          <p:nvPicPr>
            <p:cNvPr id="10248" name="Picture 2" descr="H:\Home\davidg\EUGridPMA\IGTF\IGTF-logos\IGTF-logo-mini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832" y="1707383"/>
              <a:ext cx="481806" cy="25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93049" y="1507328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‘risk envelope’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583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Distributed IT infrastructures get more diverse</a:t>
            </a:r>
          </a:p>
          <a:p>
            <a:r>
              <a:rPr lang="en-GB" dirty="0" smtClean="0"/>
              <a:t>Portals and SAAS</a:t>
            </a:r>
          </a:p>
          <a:p>
            <a:r>
              <a:rPr lang="en-GB" dirty="0" smtClean="0"/>
              <a:t>Read-only data access, or transient </a:t>
            </a:r>
            <a:r>
              <a:rPr lang="en-GB" dirty="0" smtClean="0"/>
              <a:t>data</a:t>
            </a:r>
          </a:p>
          <a:p>
            <a:endParaRPr lang="en-GB" sz="200" dirty="0" smtClean="0"/>
          </a:p>
          <a:p>
            <a:r>
              <a:rPr lang="en-GB" dirty="0" smtClean="0"/>
              <a:t>More (data) sharing </a:t>
            </a:r>
            <a:br>
              <a:rPr lang="en-GB" dirty="0" smtClean="0"/>
            </a:br>
            <a:r>
              <a:rPr lang="en-GB" dirty="0" smtClean="0"/>
              <a:t>between pre-trusted individuals or small groups</a:t>
            </a:r>
          </a:p>
          <a:p>
            <a:r>
              <a:rPr lang="en-GB" dirty="0" smtClean="0"/>
              <a:t>Pre-vetted infrastructures (XSEDE, </a:t>
            </a:r>
            <a:r>
              <a:rPr lang="en-GB" dirty="0" err="1" smtClean="0"/>
              <a:t>wLCG</a:t>
            </a:r>
            <a:r>
              <a:rPr lang="en-GB" dirty="0" smtClean="0"/>
              <a:t>)</a:t>
            </a:r>
          </a:p>
          <a:p>
            <a:pPr marL="82550" indent="0">
              <a:buNone/>
            </a:pPr>
            <a:endParaRPr lang="en-GB" sz="200" dirty="0" smtClean="0">
              <a:solidFill>
                <a:srgbClr val="800000"/>
              </a:solidFill>
            </a:endParaRPr>
          </a:p>
          <a:p>
            <a:pPr marL="82550" indent="0">
              <a:buNone/>
            </a:pPr>
            <a:r>
              <a:rPr lang="en-GB" sz="3200" dirty="0" smtClean="0">
                <a:solidFill>
                  <a:srgbClr val="800000"/>
                </a:solidFill>
              </a:rPr>
              <a:t>Does </a:t>
            </a:r>
            <a:r>
              <a:rPr lang="en-GB" sz="3200" dirty="0" smtClean="0">
                <a:solidFill>
                  <a:srgbClr val="800000"/>
                </a:solidFill>
              </a:rPr>
              <a:t>a single level still suffice, or </a:t>
            </a:r>
            <a:r>
              <a:rPr lang="en-GB" sz="3200" dirty="0" smtClean="0">
                <a:solidFill>
                  <a:srgbClr val="800000"/>
                </a:solidFill>
              </a:rPr>
              <a:t/>
            </a:r>
            <a:br>
              <a:rPr lang="en-GB" sz="3200" dirty="0" smtClean="0">
                <a:solidFill>
                  <a:srgbClr val="800000"/>
                </a:solidFill>
              </a:rPr>
            </a:br>
            <a:r>
              <a:rPr lang="en-GB" sz="3200" dirty="0" smtClean="0">
                <a:solidFill>
                  <a:srgbClr val="800000"/>
                </a:solidFill>
              </a:rPr>
              <a:t>can </a:t>
            </a:r>
            <a:r>
              <a:rPr lang="en-GB" sz="3200" dirty="0" smtClean="0">
                <a:solidFill>
                  <a:srgbClr val="800000"/>
                </a:solidFill>
              </a:rPr>
              <a:t>we redistribute the responsibilities?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Beyond a single </a:t>
            </a:r>
            <a:r>
              <a:rPr lang="en-GB" dirty="0" smtClean="0"/>
              <a:t>level for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5140</TotalTime>
  <Words>1069</Words>
  <Application>Microsoft Office PowerPoint</Application>
  <PresentationFormat>On-screen Show (4:3)</PresentationFormat>
  <Paragraphs>257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Nikhef-PDP-presentation-new</vt:lpstr>
      <vt:lpstr>1_Nikhef-PDP-presentation-new</vt:lpstr>
      <vt:lpstr>2_Nikhef-PDP-presentation-new</vt:lpstr>
      <vt:lpstr>Visio</vt:lpstr>
      <vt:lpstr>Microsoft Visio Drawing</vt:lpstr>
      <vt:lpstr>Differentiated and Collaborative Assurance</vt:lpstr>
      <vt:lpstr>Why Do We Trust?</vt:lpstr>
      <vt:lpstr>Participants</vt:lpstr>
      <vt:lpstr>Requirements to fulfil</vt:lpstr>
      <vt:lpstr>Whom do we ~ trust?</vt:lpstr>
      <vt:lpstr>Trusted Identity?</vt:lpstr>
      <vt:lpstr>Identity authorities  in current e-Infrastructure</vt:lpstr>
      <vt:lpstr>Risk </vt:lpstr>
      <vt:lpstr>Beyond a single level for Identity?</vt:lpstr>
      <vt:lpstr>Example: user registration in PRACE</vt:lpstr>
      <vt:lpstr>IGTF Assurance Process</vt:lpstr>
      <vt:lpstr>Trust Element Distribution</vt:lpstr>
      <vt:lpstr>Trust in the assertions  by resource and service providers is key</vt:lpstr>
      <vt:lpstr>Differentiated LoA -  Collaborative identity vetting</vt:lpstr>
      <vt:lpstr>A new Identity Assurance Level</vt:lpstr>
      <vt:lpstr>IGTF Trust Structure</vt:lpstr>
      <vt:lpstr>IGTF and other assurance levels</vt:lpstr>
      <vt:lpstr>IOTA: what do you get?</vt:lpstr>
      <vt:lpstr>IOTA: what do you gain?</vt:lpstr>
      <vt:lpstr>Differentiated  Really Different!</vt:lpstr>
      <vt:lpstr>Know your own users</vt:lpstr>
      <vt:lpstr>In Quasi-legalise …</vt:lpstr>
      <vt:lpstr>Think before you Do</vt:lpstr>
      <vt:lpstr>Summary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Differentiated and Collaborative Assurance</dc:title>
  <dc:creator>DavidG</dc:creator>
  <cp:lastModifiedBy>DavidG</cp:lastModifiedBy>
  <cp:revision>72</cp:revision>
  <cp:lastPrinted>2010-12-15T16:14:10Z</cp:lastPrinted>
  <dcterms:created xsi:type="dcterms:W3CDTF">2014-03-18T14:23:08Z</dcterms:created>
  <dcterms:modified xsi:type="dcterms:W3CDTF">2014-03-25T09:13:27Z</dcterms:modified>
</cp:coreProperties>
</file>