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 id="2147483675" r:id="rId3"/>
  </p:sldMasterIdLst>
  <p:notesMasterIdLst>
    <p:notesMasterId r:id="rId55"/>
  </p:notesMasterIdLst>
  <p:sldIdLst>
    <p:sldId id="256" r:id="rId4"/>
    <p:sldId id="305" r:id="rId5"/>
    <p:sldId id="260" r:id="rId6"/>
    <p:sldId id="262" r:id="rId7"/>
    <p:sldId id="312" r:id="rId8"/>
    <p:sldId id="315" r:id="rId9"/>
    <p:sldId id="313" r:id="rId10"/>
    <p:sldId id="316" r:id="rId11"/>
    <p:sldId id="314" r:id="rId12"/>
    <p:sldId id="317" r:id="rId13"/>
    <p:sldId id="261"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84" r:id="rId30"/>
    <p:sldId id="286" r:id="rId31"/>
    <p:sldId id="287" r:id="rId32"/>
    <p:sldId id="288" r:id="rId33"/>
    <p:sldId id="289" r:id="rId34"/>
    <p:sldId id="290" r:id="rId35"/>
    <p:sldId id="291" r:id="rId36"/>
    <p:sldId id="292" r:id="rId37"/>
    <p:sldId id="285" r:id="rId38"/>
    <p:sldId id="293" r:id="rId39"/>
    <p:sldId id="297" r:id="rId40"/>
    <p:sldId id="298" r:id="rId41"/>
    <p:sldId id="299" r:id="rId42"/>
    <p:sldId id="300" r:id="rId43"/>
    <p:sldId id="301" r:id="rId44"/>
    <p:sldId id="302" r:id="rId45"/>
    <p:sldId id="303" r:id="rId46"/>
    <p:sldId id="304" r:id="rId47"/>
    <p:sldId id="306" r:id="rId48"/>
    <p:sldId id="307" r:id="rId49"/>
    <p:sldId id="308" r:id="rId50"/>
    <p:sldId id="309" r:id="rId51"/>
    <p:sldId id="310" r:id="rId52"/>
    <p:sldId id="311" r:id="rId53"/>
    <p:sldId id="259"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8E40"/>
    <a:srgbClr val="B584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305" autoAdjust="0"/>
    <p:restoredTop sz="94660"/>
  </p:normalViewPr>
  <p:slideViewPr>
    <p:cSldViewPr>
      <p:cViewPr varScale="1">
        <p:scale>
          <a:sx n="103" d="100"/>
          <a:sy n="103" d="100"/>
        </p:scale>
        <p:origin x="72" y="188"/>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notesMaster" Target="notesMasters/notesMaster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heme" Target="theme/theme1.xml"/><Relationship Id="rId5" Type="http://schemas.openxmlformats.org/officeDocument/2006/relationships/slide" Target="slides/slide2.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viewProps" Target="view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5163B5-2DA3-4C79-89B0-9A2ACE03B8C9}" type="doc">
      <dgm:prSet loTypeId="urn:microsoft.com/office/officeart/2008/layout/CircleAccentTimeline" loCatId="process" qsTypeId="urn:microsoft.com/office/officeart/2005/8/quickstyle/3d5" qsCatId="3D" csTypeId="urn:microsoft.com/office/officeart/2005/8/colors/accent0_3" csCatId="mainScheme" phldr="1"/>
      <dgm:spPr/>
    </dgm:pt>
    <dgm:pt modelId="{BE83E120-F176-45C2-85C3-92B411FE7599}">
      <dgm:prSet phldrT="[Text]" custT="1"/>
      <dgm:spPr/>
      <dgm:t>
        <a:bodyPr/>
        <a:lstStyle/>
        <a:p>
          <a:r>
            <a:rPr lang="en-US" sz="1800" b="1" dirty="0" smtClean="0">
              <a:solidFill>
                <a:srgbClr val="1C4161"/>
              </a:solidFill>
            </a:rPr>
            <a:t>2004</a:t>
          </a:r>
          <a:endParaRPr lang="en-US" sz="1800" b="1" dirty="0">
            <a:solidFill>
              <a:srgbClr val="1C4161"/>
            </a:solidFill>
          </a:endParaRPr>
        </a:p>
      </dgm:t>
    </dgm:pt>
    <dgm:pt modelId="{60161520-36C4-4D03-BDE8-A5ED2B060428}" type="parTrans" cxnId="{7F24DCB9-E083-4EA2-88BA-76CE1862B3E9}">
      <dgm:prSet/>
      <dgm:spPr/>
      <dgm:t>
        <a:bodyPr/>
        <a:lstStyle/>
        <a:p>
          <a:endParaRPr lang="en-US" sz="1600" b="1">
            <a:solidFill>
              <a:srgbClr val="1C4161"/>
            </a:solidFill>
          </a:endParaRPr>
        </a:p>
      </dgm:t>
    </dgm:pt>
    <dgm:pt modelId="{1E249C82-4AD9-4D3E-BFDD-22B195891F54}" type="sibTrans" cxnId="{7F24DCB9-E083-4EA2-88BA-76CE1862B3E9}">
      <dgm:prSet/>
      <dgm:spPr/>
      <dgm:t>
        <a:bodyPr/>
        <a:lstStyle/>
        <a:p>
          <a:endParaRPr lang="en-US" sz="1600" b="1">
            <a:solidFill>
              <a:srgbClr val="1C4161"/>
            </a:solidFill>
          </a:endParaRPr>
        </a:p>
      </dgm:t>
    </dgm:pt>
    <dgm:pt modelId="{C1335F7D-50DB-404B-92E6-5C9E0C44CAAC}">
      <dgm:prSet phldrT="[Text]" custT="1"/>
      <dgm:spPr/>
      <dgm:t>
        <a:bodyPr/>
        <a:lstStyle/>
        <a:p>
          <a:r>
            <a:rPr lang="en-US" sz="1800" b="1" smtClean="0">
              <a:solidFill>
                <a:srgbClr val="1C4161"/>
              </a:solidFill>
            </a:rPr>
            <a:t>2005</a:t>
          </a:r>
          <a:endParaRPr lang="en-US" sz="1800" b="1" dirty="0">
            <a:solidFill>
              <a:srgbClr val="1C4161"/>
            </a:solidFill>
          </a:endParaRPr>
        </a:p>
      </dgm:t>
    </dgm:pt>
    <dgm:pt modelId="{F1D0BF95-1421-42B9-A3AD-C2BEDCF5F125}" type="parTrans" cxnId="{FDF78ED4-4992-4BF1-B08C-C2CE14DA7A77}">
      <dgm:prSet/>
      <dgm:spPr/>
      <dgm:t>
        <a:bodyPr/>
        <a:lstStyle/>
        <a:p>
          <a:endParaRPr lang="en-US" sz="1600" b="1">
            <a:solidFill>
              <a:srgbClr val="1C4161"/>
            </a:solidFill>
          </a:endParaRPr>
        </a:p>
      </dgm:t>
    </dgm:pt>
    <dgm:pt modelId="{ED2262D4-7B24-4B93-A970-FF64E231A070}" type="sibTrans" cxnId="{FDF78ED4-4992-4BF1-B08C-C2CE14DA7A77}">
      <dgm:prSet/>
      <dgm:spPr/>
      <dgm:t>
        <a:bodyPr/>
        <a:lstStyle/>
        <a:p>
          <a:endParaRPr lang="en-US" sz="1600" b="1">
            <a:solidFill>
              <a:srgbClr val="1C4161"/>
            </a:solidFill>
          </a:endParaRPr>
        </a:p>
      </dgm:t>
    </dgm:pt>
    <dgm:pt modelId="{4BC81684-5A02-448F-8896-C18865A6B2AA}">
      <dgm:prSet phldrT="[Text]" custT="1"/>
      <dgm:spPr/>
      <dgm:t>
        <a:bodyPr/>
        <a:lstStyle/>
        <a:p>
          <a:r>
            <a:rPr lang="en-US" sz="1800" b="1" smtClean="0">
              <a:solidFill>
                <a:srgbClr val="1C4161"/>
              </a:solidFill>
            </a:rPr>
            <a:t>2006</a:t>
          </a:r>
          <a:endParaRPr lang="en-US" sz="1800" b="1" dirty="0">
            <a:solidFill>
              <a:srgbClr val="1C4161"/>
            </a:solidFill>
          </a:endParaRPr>
        </a:p>
      </dgm:t>
    </dgm:pt>
    <dgm:pt modelId="{6187DC14-20BC-4F48-A057-096F190168F6}" type="parTrans" cxnId="{B4C598CE-49A6-417C-A49E-2061BA50B15F}">
      <dgm:prSet/>
      <dgm:spPr/>
      <dgm:t>
        <a:bodyPr/>
        <a:lstStyle/>
        <a:p>
          <a:endParaRPr lang="en-US" sz="1600" b="1">
            <a:solidFill>
              <a:srgbClr val="1C4161"/>
            </a:solidFill>
          </a:endParaRPr>
        </a:p>
      </dgm:t>
    </dgm:pt>
    <dgm:pt modelId="{C12139C1-549D-4458-B68D-6693F1BCF9DD}" type="sibTrans" cxnId="{B4C598CE-49A6-417C-A49E-2061BA50B15F}">
      <dgm:prSet/>
      <dgm:spPr/>
      <dgm:t>
        <a:bodyPr/>
        <a:lstStyle/>
        <a:p>
          <a:endParaRPr lang="en-US" sz="1600" b="1">
            <a:solidFill>
              <a:srgbClr val="1C4161"/>
            </a:solidFill>
          </a:endParaRPr>
        </a:p>
      </dgm:t>
    </dgm:pt>
    <dgm:pt modelId="{2E31F5CA-5FDC-4521-883B-761B8486E4D1}">
      <dgm:prSet phldrT="[Text]" custT="1"/>
      <dgm:spPr/>
      <dgm:t>
        <a:bodyPr/>
        <a:lstStyle/>
        <a:p>
          <a:r>
            <a:rPr lang="en-US" sz="1600" b="1" dirty="0" smtClean="0">
              <a:solidFill>
                <a:srgbClr val="1C4161"/>
              </a:solidFill>
            </a:rPr>
            <a:t> </a:t>
          </a:r>
          <a:endParaRPr lang="en-US" sz="1600" b="1" dirty="0">
            <a:solidFill>
              <a:srgbClr val="1C4161"/>
            </a:solidFill>
          </a:endParaRPr>
        </a:p>
      </dgm:t>
    </dgm:pt>
    <dgm:pt modelId="{6264B090-FB3D-4226-9BCA-8076FE92E726}" type="parTrans" cxnId="{7A09A27C-72C8-4698-8609-4165DDD31657}">
      <dgm:prSet/>
      <dgm:spPr/>
      <dgm:t>
        <a:bodyPr/>
        <a:lstStyle/>
        <a:p>
          <a:endParaRPr lang="en-US" sz="1600" b="1">
            <a:solidFill>
              <a:srgbClr val="1C4161"/>
            </a:solidFill>
          </a:endParaRPr>
        </a:p>
      </dgm:t>
    </dgm:pt>
    <dgm:pt modelId="{703C09BA-B198-418D-B29F-4453B17CD9B0}" type="sibTrans" cxnId="{7A09A27C-72C8-4698-8609-4165DDD31657}">
      <dgm:prSet/>
      <dgm:spPr/>
      <dgm:t>
        <a:bodyPr/>
        <a:lstStyle/>
        <a:p>
          <a:endParaRPr lang="en-US" sz="1600" b="1">
            <a:solidFill>
              <a:srgbClr val="1C4161"/>
            </a:solidFill>
          </a:endParaRPr>
        </a:p>
      </dgm:t>
    </dgm:pt>
    <dgm:pt modelId="{FFAAA8E8-7206-424F-A263-7C77E727DBFA}">
      <dgm:prSet phldrT="[Text]" custT="1"/>
      <dgm:spPr/>
      <dgm:t>
        <a:bodyPr/>
        <a:lstStyle/>
        <a:p>
          <a:r>
            <a:rPr lang="en-US" sz="1800" b="1" dirty="0" smtClean="0">
              <a:solidFill>
                <a:srgbClr val="1C4161"/>
              </a:solidFill>
            </a:rPr>
            <a:t>2009</a:t>
          </a:r>
          <a:endParaRPr lang="en-US" sz="1800" b="1" dirty="0">
            <a:solidFill>
              <a:srgbClr val="1C4161"/>
            </a:solidFill>
          </a:endParaRPr>
        </a:p>
      </dgm:t>
    </dgm:pt>
    <dgm:pt modelId="{EE3A6895-5657-441F-8147-4D43EBC3FC54}" type="parTrans" cxnId="{25FB2AA4-C046-4B2B-AF45-DDA719534ED5}">
      <dgm:prSet/>
      <dgm:spPr/>
      <dgm:t>
        <a:bodyPr/>
        <a:lstStyle/>
        <a:p>
          <a:endParaRPr lang="en-US" sz="1600" b="1">
            <a:solidFill>
              <a:srgbClr val="1C4161"/>
            </a:solidFill>
          </a:endParaRPr>
        </a:p>
      </dgm:t>
    </dgm:pt>
    <dgm:pt modelId="{2B2622A0-3867-4C8A-A0C7-3279B4D72D6D}" type="sibTrans" cxnId="{25FB2AA4-C046-4B2B-AF45-DDA719534ED5}">
      <dgm:prSet/>
      <dgm:spPr/>
      <dgm:t>
        <a:bodyPr/>
        <a:lstStyle/>
        <a:p>
          <a:endParaRPr lang="en-US" sz="1600" b="1">
            <a:solidFill>
              <a:srgbClr val="1C4161"/>
            </a:solidFill>
          </a:endParaRPr>
        </a:p>
      </dgm:t>
    </dgm:pt>
    <dgm:pt modelId="{10295BC9-9423-4938-A45A-149716AE1F77}">
      <dgm:prSet phldrT="[Text]" custT="1"/>
      <dgm:spPr/>
      <dgm:t>
        <a:bodyPr/>
        <a:lstStyle/>
        <a:p>
          <a:r>
            <a:rPr lang="en-US" sz="1600" b="1" dirty="0" smtClean="0">
              <a:solidFill>
                <a:srgbClr val="1C4161"/>
              </a:solidFill>
            </a:rPr>
            <a:t> </a:t>
          </a:r>
          <a:endParaRPr lang="en-US" sz="1600" b="1" dirty="0">
            <a:solidFill>
              <a:srgbClr val="1C4161"/>
            </a:solidFill>
          </a:endParaRPr>
        </a:p>
      </dgm:t>
    </dgm:pt>
    <dgm:pt modelId="{7D9EFA96-01D2-42A7-AD11-B70F1DF6BCF1}" type="parTrans" cxnId="{6B825301-3982-4E53-8072-38423E45E65C}">
      <dgm:prSet/>
      <dgm:spPr/>
      <dgm:t>
        <a:bodyPr/>
        <a:lstStyle/>
        <a:p>
          <a:endParaRPr lang="en-US" sz="1600" b="1">
            <a:solidFill>
              <a:srgbClr val="1C4161"/>
            </a:solidFill>
          </a:endParaRPr>
        </a:p>
      </dgm:t>
    </dgm:pt>
    <dgm:pt modelId="{8646AE6A-3B91-4362-9221-407B961DB0E7}" type="sibTrans" cxnId="{6B825301-3982-4E53-8072-38423E45E65C}">
      <dgm:prSet/>
      <dgm:spPr/>
      <dgm:t>
        <a:bodyPr/>
        <a:lstStyle/>
        <a:p>
          <a:endParaRPr lang="en-US" sz="1600" b="1">
            <a:solidFill>
              <a:srgbClr val="1C4161"/>
            </a:solidFill>
          </a:endParaRPr>
        </a:p>
      </dgm:t>
    </dgm:pt>
    <dgm:pt modelId="{63A215CB-6887-4492-B680-0CCF0FEC449B}">
      <dgm:prSet phldrT="[Text]" custT="1"/>
      <dgm:spPr/>
      <dgm:t>
        <a:bodyPr/>
        <a:lstStyle/>
        <a:p>
          <a:r>
            <a:rPr lang="en-US" sz="1600" b="1" dirty="0" smtClean="0">
              <a:solidFill>
                <a:srgbClr val="1C4161"/>
              </a:solidFill>
            </a:rPr>
            <a:t> </a:t>
          </a:r>
          <a:endParaRPr lang="en-US" sz="1600" b="1" dirty="0">
            <a:solidFill>
              <a:srgbClr val="1C4161"/>
            </a:solidFill>
          </a:endParaRPr>
        </a:p>
      </dgm:t>
    </dgm:pt>
    <dgm:pt modelId="{A35D1E5C-6949-4968-883B-FC5DD72F829D}" type="parTrans" cxnId="{1DC4B401-6911-4D49-B834-9BD86B22A105}">
      <dgm:prSet/>
      <dgm:spPr/>
      <dgm:t>
        <a:bodyPr/>
        <a:lstStyle/>
        <a:p>
          <a:endParaRPr lang="en-US" sz="1600" b="1">
            <a:solidFill>
              <a:srgbClr val="1C4161"/>
            </a:solidFill>
          </a:endParaRPr>
        </a:p>
      </dgm:t>
    </dgm:pt>
    <dgm:pt modelId="{0EE091A4-5F59-4CC5-BB14-B1DA39B409F2}" type="sibTrans" cxnId="{1DC4B401-6911-4D49-B834-9BD86B22A105}">
      <dgm:prSet/>
      <dgm:spPr/>
      <dgm:t>
        <a:bodyPr/>
        <a:lstStyle/>
        <a:p>
          <a:endParaRPr lang="en-US" sz="1600" b="1">
            <a:solidFill>
              <a:srgbClr val="1C4161"/>
            </a:solidFill>
          </a:endParaRPr>
        </a:p>
      </dgm:t>
    </dgm:pt>
    <dgm:pt modelId="{588C8304-7F68-4DCF-AF21-A39D7EA73A22}">
      <dgm:prSet phldrT="[Text]" custT="1"/>
      <dgm:spPr/>
      <dgm:t>
        <a:bodyPr/>
        <a:lstStyle/>
        <a:p>
          <a:r>
            <a:rPr lang="en-US" sz="1600" b="1" dirty="0" smtClean="0">
              <a:solidFill>
                <a:srgbClr val="1C4161"/>
              </a:solidFill>
            </a:rPr>
            <a:t> </a:t>
          </a:r>
          <a:endParaRPr lang="en-US" sz="1600" b="1" dirty="0">
            <a:solidFill>
              <a:srgbClr val="1C4161"/>
            </a:solidFill>
          </a:endParaRPr>
        </a:p>
      </dgm:t>
    </dgm:pt>
    <dgm:pt modelId="{00B54C9B-FA14-4A4E-B0F5-35FB509E811E}" type="parTrans" cxnId="{B4DC7776-E88E-412F-8787-DE57D122CB5B}">
      <dgm:prSet/>
      <dgm:spPr/>
      <dgm:t>
        <a:bodyPr/>
        <a:lstStyle/>
        <a:p>
          <a:endParaRPr lang="en-US" sz="1600" b="1">
            <a:solidFill>
              <a:srgbClr val="1C4161"/>
            </a:solidFill>
          </a:endParaRPr>
        </a:p>
      </dgm:t>
    </dgm:pt>
    <dgm:pt modelId="{95EE50F2-1A21-49C0-9B2C-44044C8894B6}" type="sibTrans" cxnId="{B4DC7776-E88E-412F-8787-DE57D122CB5B}">
      <dgm:prSet/>
      <dgm:spPr/>
      <dgm:t>
        <a:bodyPr/>
        <a:lstStyle/>
        <a:p>
          <a:endParaRPr lang="en-US" sz="1600" b="1">
            <a:solidFill>
              <a:srgbClr val="1C4161"/>
            </a:solidFill>
          </a:endParaRPr>
        </a:p>
      </dgm:t>
    </dgm:pt>
    <dgm:pt modelId="{8FD78184-2559-4891-94B9-B15468A0AACD}">
      <dgm:prSet phldrT="[Text]" custT="1"/>
      <dgm:spPr/>
      <dgm:t>
        <a:bodyPr/>
        <a:lstStyle/>
        <a:p>
          <a:endParaRPr lang="en-US" sz="1600" b="1" dirty="0">
            <a:solidFill>
              <a:srgbClr val="1C4161"/>
            </a:solidFill>
          </a:endParaRPr>
        </a:p>
      </dgm:t>
    </dgm:pt>
    <dgm:pt modelId="{260DBAA3-65A1-4E60-B7C7-9734CAD2EE59}" type="parTrans" cxnId="{06CE1ABD-DCC6-4517-8ACF-F4F5B64A1487}">
      <dgm:prSet/>
      <dgm:spPr/>
      <dgm:t>
        <a:bodyPr/>
        <a:lstStyle/>
        <a:p>
          <a:endParaRPr lang="en-US" sz="1600" b="1">
            <a:solidFill>
              <a:srgbClr val="1C4161"/>
            </a:solidFill>
          </a:endParaRPr>
        </a:p>
      </dgm:t>
    </dgm:pt>
    <dgm:pt modelId="{A4A1D784-4141-4244-BAF8-0CC5E9C30FF5}" type="sibTrans" cxnId="{06CE1ABD-DCC6-4517-8ACF-F4F5B64A1487}">
      <dgm:prSet/>
      <dgm:spPr/>
      <dgm:t>
        <a:bodyPr/>
        <a:lstStyle/>
        <a:p>
          <a:endParaRPr lang="en-US" sz="1600" b="1">
            <a:solidFill>
              <a:srgbClr val="1C4161"/>
            </a:solidFill>
          </a:endParaRPr>
        </a:p>
      </dgm:t>
    </dgm:pt>
    <dgm:pt modelId="{F2E5B33C-D56F-4807-ABA4-D1BE5990C4F9}">
      <dgm:prSet phldrT="[Text]" custT="1"/>
      <dgm:spPr/>
      <dgm:t>
        <a:bodyPr/>
        <a:lstStyle/>
        <a:p>
          <a:r>
            <a:rPr lang="en-US" sz="1800" b="1" dirty="0" smtClean="0">
              <a:solidFill>
                <a:srgbClr val="1C4161"/>
              </a:solidFill>
            </a:rPr>
            <a:t>2015</a:t>
          </a:r>
          <a:endParaRPr lang="en-US" sz="1800" b="1" dirty="0">
            <a:solidFill>
              <a:srgbClr val="1C4161"/>
            </a:solidFill>
          </a:endParaRPr>
        </a:p>
      </dgm:t>
    </dgm:pt>
    <dgm:pt modelId="{16F7326F-FA11-4465-9D69-75CEA4AA1BAD}" type="parTrans" cxnId="{172D0E8F-FF67-437A-8E43-3B7EAF66F7DE}">
      <dgm:prSet/>
      <dgm:spPr/>
      <dgm:t>
        <a:bodyPr/>
        <a:lstStyle/>
        <a:p>
          <a:endParaRPr lang="en-US" sz="1600" b="1">
            <a:solidFill>
              <a:srgbClr val="1C4161"/>
            </a:solidFill>
          </a:endParaRPr>
        </a:p>
      </dgm:t>
    </dgm:pt>
    <dgm:pt modelId="{4AF8E7A8-8CB9-4BAE-9974-12F9CD5547F2}" type="sibTrans" cxnId="{172D0E8F-FF67-437A-8E43-3B7EAF66F7DE}">
      <dgm:prSet/>
      <dgm:spPr/>
      <dgm:t>
        <a:bodyPr/>
        <a:lstStyle/>
        <a:p>
          <a:endParaRPr lang="en-US" sz="1600" b="1">
            <a:solidFill>
              <a:srgbClr val="1C4161"/>
            </a:solidFill>
          </a:endParaRPr>
        </a:p>
      </dgm:t>
    </dgm:pt>
    <dgm:pt modelId="{F8B5F449-B31A-447C-9427-CE76F8C96DB0}">
      <dgm:prSet phldrT="[Text]" custT="1"/>
      <dgm:spPr/>
      <dgm:t>
        <a:bodyPr/>
        <a:lstStyle/>
        <a:p>
          <a:r>
            <a:rPr lang="en-US" sz="1600" b="1" dirty="0" smtClean="0">
              <a:solidFill>
                <a:srgbClr val="1C4161"/>
              </a:solidFill>
            </a:rPr>
            <a:t> </a:t>
          </a:r>
          <a:endParaRPr lang="en-US" sz="1600" b="1" dirty="0">
            <a:solidFill>
              <a:srgbClr val="1C4161"/>
            </a:solidFill>
          </a:endParaRPr>
        </a:p>
      </dgm:t>
    </dgm:pt>
    <dgm:pt modelId="{D3D6BB9A-6BED-48E7-A5E4-5F007BB700AA}" type="parTrans" cxnId="{1B3E9FDC-5C7C-4D9F-A6CA-CFEB75B35EF5}">
      <dgm:prSet/>
      <dgm:spPr/>
      <dgm:t>
        <a:bodyPr/>
        <a:lstStyle/>
        <a:p>
          <a:endParaRPr lang="en-US" sz="1600" b="1">
            <a:solidFill>
              <a:srgbClr val="1C4161"/>
            </a:solidFill>
          </a:endParaRPr>
        </a:p>
      </dgm:t>
    </dgm:pt>
    <dgm:pt modelId="{0B1FD4D4-5590-4D49-ABA8-8F2114F7C79E}" type="sibTrans" cxnId="{1B3E9FDC-5C7C-4D9F-A6CA-CFEB75B35EF5}">
      <dgm:prSet/>
      <dgm:spPr/>
      <dgm:t>
        <a:bodyPr/>
        <a:lstStyle/>
        <a:p>
          <a:endParaRPr lang="en-US" sz="1600" b="1">
            <a:solidFill>
              <a:srgbClr val="1C4161"/>
            </a:solidFill>
          </a:endParaRPr>
        </a:p>
      </dgm:t>
    </dgm:pt>
    <dgm:pt modelId="{761D5237-30BB-4FFA-9E91-D056370F1BD5}">
      <dgm:prSet phldrT="[Text]" custT="1"/>
      <dgm:spPr/>
      <dgm:t>
        <a:bodyPr/>
        <a:lstStyle/>
        <a:p>
          <a:endParaRPr lang="en-US" sz="1600" b="1" dirty="0">
            <a:solidFill>
              <a:srgbClr val="1C4161"/>
            </a:solidFill>
          </a:endParaRPr>
        </a:p>
      </dgm:t>
    </dgm:pt>
    <dgm:pt modelId="{C5975587-DF04-4739-A07C-F08E7A512336}" type="parTrans" cxnId="{1D4BC942-81E8-466B-B6DF-11F92E66F2E4}">
      <dgm:prSet/>
      <dgm:spPr/>
      <dgm:t>
        <a:bodyPr/>
        <a:lstStyle/>
        <a:p>
          <a:endParaRPr lang="en-US" sz="1600" b="1">
            <a:solidFill>
              <a:srgbClr val="1C4161"/>
            </a:solidFill>
          </a:endParaRPr>
        </a:p>
      </dgm:t>
    </dgm:pt>
    <dgm:pt modelId="{2C211FEC-A286-44C6-B931-7D9C7CB852D5}" type="sibTrans" cxnId="{1D4BC942-81E8-466B-B6DF-11F92E66F2E4}">
      <dgm:prSet/>
      <dgm:spPr/>
      <dgm:t>
        <a:bodyPr/>
        <a:lstStyle/>
        <a:p>
          <a:endParaRPr lang="en-US" sz="1600" b="1">
            <a:solidFill>
              <a:srgbClr val="1C4161"/>
            </a:solidFill>
          </a:endParaRPr>
        </a:p>
      </dgm:t>
    </dgm:pt>
    <dgm:pt modelId="{5796C383-F02D-4EBC-8F5F-D5E89A32676D}">
      <dgm:prSet phldrT="[Text]" custT="1"/>
      <dgm:spPr/>
      <dgm:t>
        <a:bodyPr/>
        <a:lstStyle/>
        <a:p>
          <a:r>
            <a:rPr lang="en-US" sz="1800" b="1" dirty="0" smtClean="0">
              <a:solidFill>
                <a:srgbClr val="1C4161"/>
              </a:solidFill>
            </a:rPr>
            <a:t>2019</a:t>
          </a:r>
          <a:endParaRPr lang="en-US" sz="1800" b="1" dirty="0">
            <a:solidFill>
              <a:srgbClr val="1C4161"/>
            </a:solidFill>
          </a:endParaRPr>
        </a:p>
      </dgm:t>
    </dgm:pt>
    <dgm:pt modelId="{98CF9012-BA8B-4079-81FD-26FAE92E3EB1}" type="parTrans" cxnId="{78D32ED1-2B46-441E-BC3C-D6A894EB6FCD}">
      <dgm:prSet/>
      <dgm:spPr/>
      <dgm:t>
        <a:bodyPr/>
        <a:lstStyle/>
        <a:p>
          <a:endParaRPr lang="en-US" sz="1600" b="1">
            <a:solidFill>
              <a:srgbClr val="1C4161"/>
            </a:solidFill>
          </a:endParaRPr>
        </a:p>
      </dgm:t>
    </dgm:pt>
    <dgm:pt modelId="{7B62404F-4F68-441D-9060-5E0732099848}" type="sibTrans" cxnId="{78D32ED1-2B46-441E-BC3C-D6A894EB6FCD}">
      <dgm:prSet/>
      <dgm:spPr/>
      <dgm:t>
        <a:bodyPr/>
        <a:lstStyle/>
        <a:p>
          <a:endParaRPr lang="en-US" sz="1600" b="1">
            <a:solidFill>
              <a:srgbClr val="1C4161"/>
            </a:solidFill>
          </a:endParaRPr>
        </a:p>
      </dgm:t>
    </dgm:pt>
    <dgm:pt modelId="{94F5B72E-F90E-493C-B453-46E2629274B8}">
      <dgm:prSet phldrT="[Text]" custT="1"/>
      <dgm:spPr/>
      <dgm:t>
        <a:bodyPr/>
        <a:lstStyle/>
        <a:p>
          <a:r>
            <a:rPr lang="en-US" sz="1800" b="1" dirty="0" smtClean="0">
              <a:solidFill>
                <a:srgbClr val="1C4161"/>
              </a:solidFill>
            </a:rPr>
            <a:t>2020</a:t>
          </a:r>
          <a:endParaRPr lang="en-US" sz="1800" b="1" dirty="0">
            <a:solidFill>
              <a:srgbClr val="1C4161"/>
            </a:solidFill>
          </a:endParaRPr>
        </a:p>
      </dgm:t>
    </dgm:pt>
    <dgm:pt modelId="{68991649-7959-49F4-8975-AF4BEBF44171}" type="parTrans" cxnId="{0154227F-E58D-405E-9599-3917B663507B}">
      <dgm:prSet/>
      <dgm:spPr/>
      <dgm:t>
        <a:bodyPr/>
        <a:lstStyle/>
        <a:p>
          <a:endParaRPr lang="en-US" sz="1600" b="1">
            <a:solidFill>
              <a:srgbClr val="1C4161"/>
            </a:solidFill>
          </a:endParaRPr>
        </a:p>
      </dgm:t>
    </dgm:pt>
    <dgm:pt modelId="{AC31EC48-4647-4A17-B940-055C1137071A}" type="sibTrans" cxnId="{0154227F-E58D-405E-9599-3917B663507B}">
      <dgm:prSet/>
      <dgm:spPr/>
      <dgm:t>
        <a:bodyPr/>
        <a:lstStyle/>
        <a:p>
          <a:endParaRPr lang="en-US" sz="1600" b="1">
            <a:solidFill>
              <a:srgbClr val="1C4161"/>
            </a:solidFill>
          </a:endParaRPr>
        </a:p>
      </dgm:t>
    </dgm:pt>
    <dgm:pt modelId="{21DBF9F5-777B-4DFF-ABA3-304CEF221A63}">
      <dgm:prSet phldrT="[Text]" custT="1"/>
      <dgm:spPr/>
      <dgm:t>
        <a:bodyPr/>
        <a:lstStyle/>
        <a:p>
          <a:r>
            <a:rPr lang="en-US" sz="1600" b="1" dirty="0" smtClean="0">
              <a:solidFill>
                <a:srgbClr val="1C4161"/>
              </a:solidFill>
            </a:rPr>
            <a:t> </a:t>
          </a:r>
          <a:endParaRPr lang="en-US" sz="1600" b="1" dirty="0">
            <a:solidFill>
              <a:srgbClr val="1C4161"/>
            </a:solidFill>
          </a:endParaRPr>
        </a:p>
      </dgm:t>
    </dgm:pt>
    <dgm:pt modelId="{CEF01128-4F8E-434C-9EC4-FE40D69C902D}" type="parTrans" cxnId="{66F71BFE-3472-46FB-B6C9-20F345E41145}">
      <dgm:prSet/>
      <dgm:spPr/>
      <dgm:t>
        <a:bodyPr/>
        <a:lstStyle/>
        <a:p>
          <a:endParaRPr lang="en-US" sz="1600" b="1">
            <a:solidFill>
              <a:srgbClr val="1C4161"/>
            </a:solidFill>
          </a:endParaRPr>
        </a:p>
      </dgm:t>
    </dgm:pt>
    <dgm:pt modelId="{60499992-EC97-43F9-A993-19A6267272CB}" type="sibTrans" cxnId="{66F71BFE-3472-46FB-B6C9-20F345E41145}">
      <dgm:prSet/>
      <dgm:spPr/>
      <dgm:t>
        <a:bodyPr/>
        <a:lstStyle/>
        <a:p>
          <a:endParaRPr lang="en-US" sz="1600" b="1">
            <a:solidFill>
              <a:srgbClr val="1C4161"/>
            </a:solidFill>
          </a:endParaRPr>
        </a:p>
      </dgm:t>
    </dgm:pt>
    <dgm:pt modelId="{D076AA8B-299F-4321-89F9-E69A7D55DF87}">
      <dgm:prSet phldrT="[Text]" custT="1"/>
      <dgm:spPr/>
      <dgm:t>
        <a:bodyPr/>
        <a:lstStyle/>
        <a:p>
          <a:endParaRPr lang="en-US" sz="1600" b="1" dirty="0">
            <a:solidFill>
              <a:srgbClr val="1C4161"/>
            </a:solidFill>
          </a:endParaRPr>
        </a:p>
      </dgm:t>
    </dgm:pt>
    <dgm:pt modelId="{5DB725CA-8762-4ACD-9B97-C123CB414A4D}" type="parTrans" cxnId="{9E7FB6C1-7BDB-4FA4-B6E5-39B7B1CCA8D1}">
      <dgm:prSet/>
      <dgm:spPr/>
      <dgm:t>
        <a:bodyPr/>
        <a:lstStyle/>
        <a:p>
          <a:endParaRPr lang="en-US" b="1">
            <a:solidFill>
              <a:srgbClr val="1C4161"/>
            </a:solidFill>
          </a:endParaRPr>
        </a:p>
      </dgm:t>
    </dgm:pt>
    <dgm:pt modelId="{5DD0030D-F3DB-44CA-927E-988F7DF1B72F}" type="sibTrans" cxnId="{9E7FB6C1-7BDB-4FA4-B6E5-39B7B1CCA8D1}">
      <dgm:prSet/>
      <dgm:spPr/>
      <dgm:t>
        <a:bodyPr/>
        <a:lstStyle/>
        <a:p>
          <a:endParaRPr lang="en-US" b="1">
            <a:solidFill>
              <a:srgbClr val="1C4161"/>
            </a:solidFill>
          </a:endParaRPr>
        </a:p>
      </dgm:t>
    </dgm:pt>
    <dgm:pt modelId="{DBC9FA44-1982-448B-9423-918AE053E38C}">
      <dgm:prSet phldrT="[Text]" custT="1"/>
      <dgm:spPr/>
      <dgm:t>
        <a:bodyPr/>
        <a:lstStyle/>
        <a:p>
          <a:endParaRPr lang="en-US" sz="1600" b="1" dirty="0">
            <a:solidFill>
              <a:srgbClr val="1C4161"/>
            </a:solidFill>
          </a:endParaRPr>
        </a:p>
      </dgm:t>
    </dgm:pt>
    <dgm:pt modelId="{0DC35636-F780-484C-91CD-D68D862DB2F0}" type="parTrans" cxnId="{ABC72DDD-9575-4563-9E6E-F0FA957DDECE}">
      <dgm:prSet/>
      <dgm:spPr/>
      <dgm:t>
        <a:bodyPr/>
        <a:lstStyle/>
        <a:p>
          <a:endParaRPr lang="en-US" b="1">
            <a:solidFill>
              <a:srgbClr val="1C4161"/>
            </a:solidFill>
          </a:endParaRPr>
        </a:p>
      </dgm:t>
    </dgm:pt>
    <dgm:pt modelId="{86E1D4B5-E31B-4AC8-8B0E-90630B1A447F}" type="sibTrans" cxnId="{ABC72DDD-9575-4563-9E6E-F0FA957DDECE}">
      <dgm:prSet/>
      <dgm:spPr/>
      <dgm:t>
        <a:bodyPr/>
        <a:lstStyle/>
        <a:p>
          <a:endParaRPr lang="en-US" b="1">
            <a:solidFill>
              <a:srgbClr val="1C4161"/>
            </a:solidFill>
          </a:endParaRPr>
        </a:p>
      </dgm:t>
    </dgm:pt>
    <dgm:pt modelId="{5C54CF18-BC18-4C02-8344-1769722D5C5D}" type="pres">
      <dgm:prSet presAssocID="{6A5163B5-2DA3-4C79-89B0-9A2ACE03B8C9}" presName="Name0" presStyleCnt="0">
        <dgm:presLayoutVars>
          <dgm:dir/>
        </dgm:presLayoutVars>
      </dgm:prSet>
      <dgm:spPr/>
    </dgm:pt>
    <dgm:pt modelId="{F79F2B98-7B2C-401A-8C7E-5079825ABE26}" type="pres">
      <dgm:prSet presAssocID="{BE83E120-F176-45C2-85C3-92B411FE7599}" presName="parComposite" presStyleCnt="0"/>
      <dgm:spPr/>
    </dgm:pt>
    <dgm:pt modelId="{4B969477-2139-408E-AF4F-65B955E3C729}" type="pres">
      <dgm:prSet presAssocID="{BE83E120-F176-45C2-85C3-92B411FE7599}" presName="parBigCircle" presStyleLbl="node0" presStyleIdx="0" presStyleCnt="7"/>
      <dgm:spPr>
        <a:solidFill>
          <a:srgbClr val="ED1556"/>
        </a:solidFill>
      </dgm:spPr>
    </dgm:pt>
    <dgm:pt modelId="{047A43E5-4304-48AE-8174-F47C5BA9AEE1}" type="pres">
      <dgm:prSet presAssocID="{BE83E120-F176-45C2-85C3-92B411FE7599}" presName="parTx" presStyleLbl="revTx" presStyleIdx="0" presStyleCnt="27" custLinFactNeighborY="-1151"/>
      <dgm:spPr/>
      <dgm:t>
        <a:bodyPr/>
        <a:lstStyle/>
        <a:p>
          <a:endParaRPr lang="en-US"/>
        </a:p>
      </dgm:t>
    </dgm:pt>
    <dgm:pt modelId="{0F1A83A1-FAC9-4442-A0AF-3DD7807A4555}" type="pres">
      <dgm:prSet presAssocID="{BE83E120-F176-45C2-85C3-92B411FE7599}" presName="bSpace" presStyleCnt="0"/>
      <dgm:spPr/>
    </dgm:pt>
    <dgm:pt modelId="{48021410-85F4-4670-9957-02CEB960F307}" type="pres">
      <dgm:prSet presAssocID="{BE83E120-F176-45C2-85C3-92B411FE7599}" presName="parBackupNorm" presStyleCnt="0"/>
      <dgm:spPr/>
    </dgm:pt>
    <dgm:pt modelId="{64336A86-E68E-47B3-BFB8-8315B7D9BCF3}" type="pres">
      <dgm:prSet presAssocID="{1E249C82-4AD9-4D3E-BFDD-22B195891F54}" presName="parSpace" presStyleCnt="0"/>
      <dgm:spPr/>
    </dgm:pt>
    <dgm:pt modelId="{5D01915E-50DB-4882-955A-BE5FFEA60970}" type="pres">
      <dgm:prSet presAssocID="{C1335F7D-50DB-404B-92E6-5C9E0C44CAAC}" presName="parComposite" presStyleCnt="0"/>
      <dgm:spPr/>
    </dgm:pt>
    <dgm:pt modelId="{C120D572-ED28-47A0-9285-754ED90F6C35}" type="pres">
      <dgm:prSet presAssocID="{C1335F7D-50DB-404B-92E6-5C9E0C44CAAC}" presName="parBigCircle" presStyleLbl="node0" presStyleIdx="1" presStyleCnt="7"/>
      <dgm:spPr>
        <a:solidFill>
          <a:srgbClr val="ED1556"/>
        </a:solidFill>
      </dgm:spPr>
    </dgm:pt>
    <dgm:pt modelId="{5C562A88-F104-4EFC-8B3E-4D191404E1A4}" type="pres">
      <dgm:prSet presAssocID="{C1335F7D-50DB-404B-92E6-5C9E0C44CAAC}" presName="parTx" presStyleLbl="revTx" presStyleIdx="1" presStyleCnt="27" custLinFactNeighborY="-1151"/>
      <dgm:spPr/>
      <dgm:t>
        <a:bodyPr/>
        <a:lstStyle/>
        <a:p>
          <a:endParaRPr lang="en-US"/>
        </a:p>
      </dgm:t>
    </dgm:pt>
    <dgm:pt modelId="{D324CE09-79AA-40E4-BDD2-E6CE9E6C6225}" type="pres">
      <dgm:prSet presAssocID="{C1335F7D-50DB-404B-92E6-5C9E0C44CAAC}" presName="bSpace" presStyleCnt="0"/>
      <dgm:spPr/>
    </dgm:pt>
    <dgm:pt modelId="{523D1E79-AA1B-4762-A5C5-7DD6CC87A55C}" type="pres">
      <dgm:prSet presAssocID="{C1335F7D-50DB-404B-92E6-5C9E0C44CAAC}" presName="parBackupNorm" presStyleCnt="0"/>
      <dgm:spPr/>
    </dgm:pt>
    <dgm:pt modelId="{C8B69F91-E3AE-4B9A-9209-F798E8C8E08A}" type="pres">
      <dgm:prSet presAssocID="{ED2262D4-7B24-4B93-A970-FF64E231A070}" presName="parSpace" presStyleCnt="0"/>
      <dgm:spPr/>
    </dgm:pt>
    <dgm:pt modelId="{522D17D5-FD94-415E-967C-4989E1B1ACB4}" type="pres">
      <dgm:prSet presAssocID="{4BC81684-5A02-448F-8896-C18865A6B2AA}" presName="parComposite" presStyleCnt="0"/>
      <dgm:spPr/>
    </dgm:pt>
    <dgm:pt modelId="{CD0386F6-FEB6-4293-B80A-47E5C7F5C45C}" type="pres">
      <dgm:prSet presAssocID="{4BC81684-5A02-448F-8896-C18865A6B2AA}" presName="parBigCircle" presStyleLbl="node0" presStyleIdx="2" presStyleCnt="7"/>
      <dgm:spPr>
        <a:solidFill>
          <a:srgbClr val="ED1556"/>
        </a:solidFill>
      </dgm:spPr>
    </dgm:pt>
    <dgm:pt modelId="{CDAE3591-B324-4E9B-8166-B6EE4C633DCA}" type="pres">
      <dgm:prSet presAssocID="{4BC81684-5A02-448F-8896-C18865A6B2AA}" presName="parTx" presStyleLbl="revTx" presStyleIdx="2" presStyleCnt="27" custLinFactNeighborY="-1151"/>
      <dgm:spPr/>
      <dgm:t>
        <a:bodyPr/>
        <a:lstStyle/>
        <a:p>
          <a:endParaRPr lang="en-US"/>
        </a:p>
      </dgm:t>
    </dgm:pt>
    <dgm:pt modelId="{5F17D3ED-70A2-4E47-80A1-DB2BC0F31512}" type="pres">
      <dgm:prSet presAssocID="{4BC81684-5A02-448F-8896-C18865A6B2AA}" presName="bSpace" presStyleCnt="0"/>
      <dgm:spPr/>
    </dgm:pt>
    <dgm:pt modelId="{2CEC324F-7BFE-48B8-91F9-2C14E16FC6E8}" type="pres">
      <dgm:prSet presAssocID="{4BC81684-5A02-448F-8896-C18865A6B2AA}" presName="parBackupNorm" presStyleCnt="0"/>
      <dgm:spPr/>
    </dgm:pt>
    <dgm:pt modelId="{FAEEF88C-CF77-4FCE-91EB-97F1C9938136}" type="pres">
      <dgm:prSet presAssocID="{C12139C1-549D-4458-B68D-6693F1BCF9DD}" presName="parSpace" presStyleCnt="0"/>
      <dgm:spPr/>
    </dgm:pt>
    <dgm:pt modelId="{A4CB9D8D-5088-49F3-8E98-F27A005FDDAF}" type="pres">
      <dgm:prSet presAssocID="{D076AA8B-299F-4321-89F9-E69A7D55DF87}" presName="desBackupLeftNorm" presStyleCnt="0"/>
      <dgm:spPr/>
    </dgm:pt>
    <dgm:pt modelId="{5722FA50-12AE-4D27-96FB-80FF8ED64151}" type="pres">
      <dgm:prSet presAssocID="{D076AA8B-299F-4321-89F9-E69A7D55DF87}" presName="desComposite" presStyleCnt="0"/>
      <dgm:spPr/>
    </dgm:pt>
    <dgm:pt modelId="{BDFBDA32-2135-4D63-A582-14C81498D7AB}" type="pres">
      <dgm:prSet presAssocID="{D076AA8B-299F-4321-89F9-E69A7D55DF87}" presName="desCircle" presStyleLbl="node1" presStyleIdx="0" presStyleCnt="10"/>
      <dgm:spPr>
        <a:solidFill>
          <a:srgbClr val="ED1556"/>
        </a:solidFill>
      </dgm:spPr>
    </dgm:pt>
    <dgm:pt modelId="{45EB5FF3-DDB2-4B31-8155-2998C3C7F182}" type="pres">
      <dgm:prSet presAssocID="{D076AA8B-299F-4321-89F9-E69A7D55DF87}" presName="chTx" presStyleLbl="revTx" presStyleIdx="3" presStyleCnt="27"/>
      <dgm:spPr/>
      <dgm:t>
        <a:bodyPr/>
        <a:lstStyle/>
        <a:p>
          <a:endParaRPr lang="en-US"/>
        </a:p>
      </dgm:t>
    </dgm:pt>
    <dgm:pt modelId="{90929F41-55E7-4ACE-8306-1F10AE5B89FD}" type="pres">
      <dgm:prSet presAssocID="{D076AA8B-299F-4321-89F9-E69A7D55DF87}" presName="desTx" presStyleLbl="revTx" presStyleIdx="4" presStyleCnt="27">
        <dgm:presLayoutVars>
          <dgm:bulletEnabled val="1"/>
        </dgm:presLayoutVars>
      </dgm:prSet>
      <dgm:spPr/>
    </dgm:pt>
    <dgm:pt modelId="{3984ED95-D4B5-4290-90C3-F179A9F71303}" type="pres">
      <dgm:prSet presAssocID="{D076AA8B-299F-4321-89F9-E69A7D55DF87}" presName="desBackupRightNorm" presStyleCnt="0"/>
      <dgm:spPr/>
    </dgm:pt>
    <dgm:pt modelId="{D99978E1-71BD-4F84-AFA8-8630792DD346}" type="pres">
      <dgm:prSet presAssocID="{5DD0030D-F3DB-44CA-927E-988F7DF1B72F}" presName="desSpace" presStyleCnt="0"/>
      <dgm:spPr/>
    </dgm:pt>
    <dgm:pt modelId="{129B1626-5BF3-4479-A9B9-C0951EE2A148}" type="pres">
      <dgm:prSet presAssocID="{2E31F5CA-5FDC-4521-883B-761B8486E4D1}" presName="desBackupLeftNorm" presStyleCnt="0"/>
      <dgm:spPr/>
    </dgm:pt>
    <dgm:pt modelId="{ABF265EA-791E-40E2-A8D1-A07992BF7BBC}" type="pres">
      <dgm:prSet presAssocID="{2E31F5CA-5FDC-4521-883B-761B8486E4D1}" presName="desComposite" presStyleCnt="0"/>
      <dgm:spPr/>
    </dgm:pt>
    <dgm:pt modelId="{E934E256-994B-4968-A36F-547C7E24B224}" type="pres">
      <dgm:prSet presAssocID="{2E31F5CA-5FDC-4521-883B-761B8486E4D1}" presName="desCircle" presStyleLbl="node1" presStyleIdx="1" presStyleCnt="10"/>
      <dgm:spPr>
        <a:solidFill>
          <a:srgbClr val="ED1556"/>
        </a:solidFill>
      </dgm:spPr>
    </dgm:pt>
    <dgm:pt modelId="{4D6F506E-3353-4AE4-B8F6-858257E12486}" type="pres">
      <dgm:prSet presAssocID="{2E31F5CA-5FDC-4521-883B-761B8486E4D1}" presName="chTx" presStyleLbl="revTx" presStyleIdx="5" presStyleCnt="27"/>
      <dgm:spPr/>
      <dgm:t>
        <a:bodyPr/>
        <a:lstStyle/>
        <a:p>
          <a:endParaRPr lang="en-US"/>
        </a:p>
      </dgm:t>
    </dgm:pt>
    <dgm:pt modelId="{F1501C64-463A-4A76-BA86-F6552AE6FDC8}" type="pres">
      <dgm:prSet presAssocID="{2E31F5CA-5FDC-4521-883B-761B8486E4D1}" presName="desTx" presStyleLbl="revTx" presStyleIdx="6" presStyleCnt="27">
        <dgm:presLayoutVars>
          <dgm:bulletEnabled val="1"/>
        </dgm:presLayoutVars>
      </dgm:prSet>
      <dgm:spPr/>
    </dgm:pt>
    <dgm:pt modelId="{B3169FD8-DB4B-4382-9413-A3B1E1C81921}" type="pres">
      <dgm:prSet presAssocID="{2E31F5CA-5FDC-4521-883B-761B8486E4D1}" presName="desBackupRightNorm" presStyleCnt="0"/>
      <dgm:spPr/>
    </dgm:pt>
    <dgm:pt modelId="{5403562D-E8D3-45AB-976F-543A1B7B5E57}" type="pres">
      <dgm:prSet presAssocID="{703C09BA-B198-418D-B29F-4453B17CD9B0}" presName="desSpace" presStyleCnt="0"/>
      <dgm:spPr/>
    </dgm:pt>
    <dgm:pt modelId="{1C3E0600-EE64-4350-BD1A-C56A5AF6717A}" type="pres">
      <dgm:prSet presAssocID="{FFAAA8E8-7206-424F-A263-7C77E727DBFA}" presName="parComposite" presStyleCnt="0"/>
      <dgm:spPr/>
    </dgm:pt>
    <dgm:pt modelId="{71D2B6C0-FD40-4FF1-894C-496393C9A336}" type="pres">
      <dgm:prSet presAssocID="{FFAAA8E8-7206-424F-A263-7C77E727DBFA}" presName="parBigCircle" presStyleLbl="node0" presStyleIdx="3" presStyleCnt="7"/>
      <dgm:spPr>
        <a:solidFill>
          <a:srgbClr val="ED1556"/>
        </a:solidFill>
      </dgm:spPr>
    </dgm:pt>
    <dgm:pt modelId="{3478FF2E-7C23-4AB3-B3CB-4A5BA8A7B460}" type="pres">
      <dgm:prSet presAssocID="{FFAAA8E8-7206-424F-A263-7C77E727DBFA}" presName="parTx" presStyleLbl="revTx" presStyleIdx="7" presStyleCnt="27" custLinFactNeighborY="-1151"/>
      <dgm:spPr/>
      <dgm:t>
        <a:bodyPr/>
        <a:lstStyle/>
        <a:p>
          <a:endParaRPr lang="en-US"/>
        </a:p>
      </dgm:t>
    </dgm:pt>
    <dgm:pt modelId="{0B175FBA-010E-4B0D-A272-72C973EC1EBB}" type="pres">
      <dgm:prSet presAssocID="{FFAAA8E8-7206-424F-A263-7C77E727DBFA}" presName="bSpace" presStyleCnt="0"/>
      <dgm:spPr/>
    </dgm:pt>
    <dgm:pt modelId="{F72E2D87-7C6F-4F05-8727-BCAE0F648F72}" type="pres">
      <dgm:prSet presAssocID="{FFAAA8E8-7206-424F-A263-7C77E727DBFA}" presName="parBackupNorm" presStyleCnt="0"/>
      <dgm:spPr/>
    </dgm:pt>
    <dgm:pt modelId="{40395480-F666-4A18-AB11-AA0C2E662A54}" type="pres">
      <dgm:prSet presAssocID="{2B2622A0-3867-4C8A-A0C7-3279B4D72D6D}" presName="parSpace" presStyleCnt="0"/>
      <dgm:spPr/>
    </dgm:pt>
    <dgm:pt modelId="{D693F083-7E82-413C-8439-D9C827DCAB2C}" type="pres">
      <dgm:prSet presAssocID="{21DBF9F5-777B-4DFF-ABA3-304CEF221A63}" presName="desBackupLeftNorm" presStyleCnt="0"/>
      <dgm:spPr/>
    </dgm:pt>
    <dgm:pt modelId="{834CB959-2ADA-4ABE-A271-51D5086C364D}" type="pres">
      <dgm:prSet presAssocID="{21DBF9F5-777B-4DFF-ABA3-304CEF221A63}" presName="desComposite" presStyleCnt="0"/>
      <dgm:spPr/>
    </dgm:pt>
    <dgm:pt modelId="{BDF45B25-4061-49CE-826B-14C4B48E6B82}" type="pres">
      <dgm:prSet presAssocID="{21DBF9F5-777B-4DFF-ABA3-304CEF221A63}" presName="desCircle" presStyleLbl="node1" presStyleIdx="2" presStyleCnt="10"/>
      <dgm:spPr>
        <a:solidFill>
          <a:srgbClr val="ED1556"/>
        </a:solidFill>
      </dgm:spPr>
    </dgm:pt>
    <dgm:pt modelId="{444BFF18-1A31-427F-9656-A40C49914165}" type="pres">
      <dgm:prSet presAssocID="{21DBF9F5-777B-4DFF-ABA3-304CEF221A63}" presName="chTx" presStyleLbl="revTx" presStyleIdx="8" presStyleCnt="27"/>
      <dgm:spPr/>
      <dgm:t>
        <a:bodyPr/>
        <a:lstStyle/>
        <a:p>
          <a:endParaRPr lang="en-US"/>
        </a:p>
      </dgm:t>
    </dgm:pt>
    <dgm:pt modelId="{B63A670D-98C9-44B0-A4BF-F00E43F71EF7}" type="pres">
      <dgm:prSet presAssocID="{21DBF9F5-777B-4DFF-ABA3-304CEF221A63}" presName="desTx" presStyleLbl="revTx" presStyleIdx="9" presStyleCnt="27">
        <dgm:presLayoutVars>
          <dgm:bulletEnabled val="1"/>
        </dgm:presLayoutVars>
      </dgm:prSet>
      <dgm:spPr/>
    </dgm:pt>
    <dgm:pt modelId="{E9C49DB9-81DE-410E-A67A-C366B3A04CCB}" type="pres">
      <dgm:prSet presAssocID="{21DBF9F5-777B-4DFF-ABA3-304CEF221A63}" presName="desBackupRightNorm" presStyleCnt="0"/>
      <dgm:spPr/>
    </dgm:pt>
    <dgm:pt modelId="{30209B22-D9B9-437C-908C-D9996AC8074C}" type="pres">
      <dgm:prSet presAssocID="{60499992-EC97-43F9-A993-19A6267272CB}" presName="desSpace" presStyleCnt="0"/>
      <dgm:spPr/>
    </dgm:pt>
    <dgm:pt modelId="{8D995152-AD07-4896-92AC-767CB4D10C74}" type="pres">
      <dgm:prSet presAssocID="{10295BC9-9423-4938-A45A-149716AE1F77}" presName="desBackupLeftNorm" presStyleCnt="0"/>
      <dgm:spPr/>
    </dgm:pt>
    <dgm:pt modelId="{31A3D861-A935-4FA7-BE7F-142341573E86}" type="pres">
      <dgm:prSet presAssocID="{10295BC9-9423-4938-A45A-149716AE1F77}" presName="desComposite" presStyleCnt="0"/>
      <dgm:spPr/>
    </dgm:pt>
    <dgm:pt modelId="{455AD213-C13E-4E64-8B9C-25D2BECCDDB2}" type="pres">
      <dgm:prSet presAssocID="{10295BC9-9423-4938-A45A-149716AE1F77}" presName="desCircle" presStyleLbl="node1" presStyleIdx="3" presStyleCnt="10"/>
      <dgm:spPr>
        <a:solidFill>
          <a:srgbClr val="ED1556"/>
        </a:solidFill>
      </dgm:spPr>
    </dgm:pt>
    <dgm:pt modelId="{7E75BF1C-6A18-4C73-8C81-C179F994C1D5}" type="pres">
      <dgm:prSet presAssocID="{10295BC9-9423-4938-A45A-149716AE1F77}" presName="chTx" presStyleLbl="revTx" presStyleIdx="10" presStyleCnt="27"/>
      <dgm:spPr/>
      <dgm:t>
        <a:bodyPr/>
        <a:lstStyle/>
        <a:p>
          <a:endParaRPr lang="en-US"/>
        </a:p>
      </dgm:t>
    </dgm:pt>
    <dgm:pt modelId="{DD727A46-ED6B-47EF-9DCC-0DC42DBF3A72}" type="pres">
      <dgm:prSet presAssocID="{10295BC9-9423-4938-A45A-149716AE1F77}" presName="desTx" presStyleLbl="revTx" presStyleIdx="11" presStyleCnt="27">
        <dgm:presLayoutVars>
          <dgm:bulletEnabled val="1"/>
        </dgm:presLayoutVars>
      </dgm:prSet>
      <dgm:spPr/>
    </dgm:pt>
    <dgm:pt modelId="{2B48BBC2-B862-4E47-971C-63676B1813B4}" type="pres">
      <dgm:prSet presAssocID="{10295BC9-9423-4938-A45A-149716AE1F77}" presName="desBackupRightNorm" presStyleCnt="0"/>
      <dgm:spPr/>
    </dgm:pt>
    <dgm:pt modelId="{4F73D631-4B35-4D3E-B1BA-BBD549156990}" type="pres">
      <dgm:prSet presAssocID="{8646AE6A-3B91-4362-9221-407B961DB0E7}" presName="desSpace" presStyleCnt="0"/>
      <dgm:spPr/>
    </dgm:pt>
    <dgm:pt modelId="{44F4B84F-019E-476C-B8D7-34730D97BF36}" type="pres">
      <dgm:prSet presAssocID="{63A215CB-6887-4492-B680-0CCF0FEC449B}" presName="desBackupLeftNorm" presStyleCnt="0"/>
      <dgm:spPr/>
    </dgm:pt>
    <dgm:pt modelId="{46647ACB-49DB-43FB-844A-CE83D50776CA}" type="pres">
      <dgm:prSet presAssocID="{63A215CB-6887-4492-B680-0CCF0FEC449B}" presName="desComposite" presStyleCnt="0"/>
      <dgm:spPr/>
    </dgm:pt>
    <dgm:pt modelId="{A81547EB-BA91-44D4-868C-5A3AC8FE296B}" type="pres">
      <dgm:prSet presAssocID="{63A215CB-6887-4492-B680-0CCF0FEC449B}" presName="desCircle" presStyleLbl="node1" presStyleIdx="4" presStyleCnt="10"/>
      <dgm:spPr>
        <a:solidFill>
          <a:srgbClr val="ED1556"/>
        </a:solidFill>
      </dgm:spPr>
    </dgm:pt>
    <dgm:pt modelId="{23A6A0CF-ED97-4550-8D69-94E46D5CFEB8}" type="pres">
      <dgm:prSet presAssocID="{63A215CB-6887-4492-B680-0CCF0FEC449B}" presName="chTx" presStyleLbl="revTx" presStyleIdx="12" presStyleCnt="27"/>
      <dgm:spPr/>
      <dgm:t>
        <a:bodyPr/>
        <a:lstStyle/>
        <a:p>
          <a:endParaRPr lang="en-US"/>
        </a:p>
      </dgm:t>
    </dgm:pt>
    <dgm:pt modelId="{6221DC2B-ED5C-4A78-BF99-6B04996CC076}" type="pres">
      <dgm:prSet presAssocID="{63A215CB-6887-4492-B680-0CCF0FEC449B}" presName="desTx" presStyleLbl="revTx" presStyleIdx="13" presStyleCnt="27">
        <dgm:presLayoutVars>
          <dgm:bulletEnabled val="1"/>
        </dgm:presLayoutVars>
      </dgm:prSet>
      <dgm:spPr/>
    </dgm:pt>
    <dgm:pt modelId="{D755EF9F-0305-4903-8324-575485D6CD8A}" type="pres">
      <dgm:prSet presAssocID="{63A215CB-6887-4492-B680-0CCF0FEC449B}" presName="desBackupRightNorm" presStyleCnt="0"/>
      <dgm:spPr/>
    </dgm:pt>
    <dgm:pt modelId="{E5CC7325-A421-41D4-95B4-064F21C66D7E}" type="pres">
      <dgm:prSet presAssocID="{0EE091A4-5F59-4CC5-BB14-B1DA39B409F2}" presName="desSpace" presStyleCnt="0"/>
      <dgm:spPr/>
    </dgm:pt>
    <dgm:pt modelId="{E72279CE-3B87-4711-B11F-74BCED1ABC14}" type="pres">
      <dgm:prSet presAssocID="{588C8304-7F68-4DCF-AF21-A39D7EA73A22}" presName="desBackupLeftNorm" presStyleCnt="0"/>
      <dgm:spPr/>
    </dgm:pt>
    <dgm:pt modelId="{BC7BFBE9-83B0-4D89-BD0E-1737F1E40ABC}" type="pres">
      <dgm:prSet presAssocID="{588C8304-7F68-4DCF-AF21-A39D7EA73A22}" presName="desComposite" presStyleCnt="0"/>
      <dgm:spPr/>
    </dgm:pt>
    <dgm:pt modelId="{DB2B16C0-A380-4BB1-A3A9-141354DA3689}" type="pres">
      <dgm:prSet presAssocID="{588C8304-7F68-4DCF-AF21-A39D7EA73A22}" presName="desCircle" presStyleLbl="node1" presStyleIdx="5" presStyleCnt="10"/>
      <dgm:spPr>
        <a:solidFill>
          <a:srgbClr val="ED1556"/>
        </a:solidFill>
      </dgm:spPr>
    </dgm:pt>
    <dgm:pt modelId="{190CE9E3-CAAD-4C04-8FE9-74FEA068925E}" type="pres">
      <dgm:prSet presAssocID="{588C8304-7F68-4DCF-AF21-A39D7EA73A22}" presName="chTx" presStyleLbl="revTx" presStyleIdx="14" presStyleCnt="27"/>
      <dgm:spPr/>
      <dgm:t>
        <a:bodyPr/>
        <a:lstStyle/>
        <a:p>
          <a:endParaRPr lang="en-US"/>
        </a:p>
      </dgm:t>
    </dgm:pt>
    <dgm:pt modelId="{DBD6D791-4CCF-4484-A42C-53A3CCBCEEEE}" type="pres">
      <dgm:prSet presAssocID="{588C8304-7F68-4DCF-AF21-A39D7EA73A22}" presName="desTx" presStyleLbl="revTx" presStyleIdx="15" presStyleCnt="27">
        <dgm:presLayoutVars>
          <dgm:bulletEnabled val="1"/>
        </dgm:presLayoutVars>
      </dgm:prSet>
      <dgm:spPr/>
    </dgm:pt>
    <dgm:pt modelId="{1E8BE9B5-2104-4C5E-A756-8F88A4A74190}" type="pres">
      <dgm:prSet presAssocID="{588C8304-7F68-4DCF-AF21-A39D7EA73A22}" presName="desBackupRightNorm" presStyleCnt="0"/>
      <dgm:spPr/>
    </dgm:pt>
    <dgm:pt modelId="{02C8E6E4-4029-4C22-89AC-64D12DF47110}" type="pres">
      <dgm:prSet presAssocID="{95EE50F2-1A21-49C0-9B2C-44044C8894B6}" presName="desSpace" presStyleCnt="0"/>
      <dgm:spPr/>
    </dgm:pt>
    <dgm:pt modelId="{075E13DA-6E34-4495-87D7-965E0954A7FB}" type="pres">
      <dgm:prSet presAssocID="{8FD78184-2559-4891-94B9-B15468A0AACD}" presName="desBackupLeftNorm" presStyleCnt="0"/>
      <dgm:spPr/>
    </dgm:pt>
    <dgm:pt modelId="{0443A71C-4D26-455C-A83C-EE0EDB92A9C5}" type="pres">
      <dgm:prSet presAssocID="{8FD78184-2559-4891-94B9-B15468A0AACD}" presName="desComposite" presStyleCnt="0"/>
      <dgm:spPr/>
    </dgm:pt>
    <dgm:pt modelId="{E85904C5-B587-4C26-8B88-17E6DA08345F}" type="pres">
      <dgm:prSet presAssocID="{8FD78184-2559-4891-94B9-B15468A0AACD}" presName="desCircle" presStyleLbl="node1" presStyleIdx="6" presStyleCnt="10"/>
      <dgm:spPr>
        <a:solidFill>
          <a:srgbClr val="ED1556"/>
        </a:solidFill>
      </dgm:spPr>
    </dgm:pt>
    <dgm:pt modelId="{ABEE02C1-9720-42AD-99B1-10ACFA3CD8E9}" type="pres">
      <dgm:prSet presAssocID="{8FD78184-2559-4891-94B9-B15468A0AACD}" presName="chTx" presStyleLbl="revTx" presStyleIdx="16" presStyleCnt="27"/>
      <dgm:spPr/>
      <dgm:t>
        <a:bodyPr/>
        <a:lstStyle/>
        <a:p>
          <a:endParaRPr lang="en-US"/>
        </a:p>
      </dgm:t>
    </dgm:pt>
    <dgm:pt modelId="{815A388F-6A15-48DE-947F-F8E1F9BC36E6}" type="pres">
      <dgm:prSet presAssocID="{8FD78184-2559-4891-94B9-B15468A0AACD}" presName="desTx" presStyleLbl="revTx" presStyleIdx="17" presStyleCnt="27">
        <dgm:presLayoutVars>
          <dgm:bulletEnabled val="1"/>
        </dgm:presLayoutVars>
      </dgm:prSet>
      <dgm:spPr/>
    </dgm:pt>
    <dgm:pt modelId="{5F58A701-8738-447A-8DED-1455EFDBC536}" type="pres">
      <dgm:prSet presAssocID="{8FD78184-2559-4891-94B9-B15468A0AACD}" presName="desBackupRightNorm" presStyleCnt="0"/>
      <dgm:spPr/>
    </dgm:pt>
    <dgm:pt modelId="{F2A269EC-342D-40F2-B2DD-B465CEE3297D}" type="pres">
      <dgm:prSet presAssocID="{A4A1D784-4141-4244-BAF8-0CC5E9C30FF5}" presName="desSpace" presStyleCnt="0"/>
      <dgm:spPr/>
    </dgm:pt>
    <dgm:pt modelId="{5EA99F5F-B50A-41CF-A35C-525E0AC4E503}" type="pres">
      <dgm:prSet presAssocID="{F2E5B33C-D56F-4807-ABA4-D1BE5990C4F9}" presName="parComposite" presStyleCnt="0"/>
      <dgm:spPr/>
    </dgm:pt>
    <dgm:pt modelId="{EF6A0E40-0FA3-4D24-988D-C6F8A7645B25}" type="pres">
      <dgm:prSet presAssocID="{F2E5B33C-D56F-4807-ABA4-D1BE5990C4F9}" presName="parBigCircle" presStyleLbl="node0" presStyleIdx="4" presStyleCnt="7"/>
      <dgm:spPr>
        <a:solidFill>
          <a:srgbClr val="ED1556"/>
        </a:solidFill>
      </dgm:spPr>
    </dgm:pt>
    <dgm:pt modelId="{5E2FA720-1C9E-47FB-B161-8DDF539B062A}" type="pres">
      <dgm:prSet presAssocID="{F2E5B33C-D56F-4807-ABA4-D1BE5990C4F9}" presName="parTx" presStyleLbl="revTx" presStyleIdx="18" presStyleCnt="27" custLinFactNeighborY="-1151"/>
      <dgm:spPr/>
      <dgm:t>
        <a:bodyPr/>
        <a:lstStyle/>
        <a:p>
          <a:endParaRPr lang="en-US"/>
        </a:p>
      </dgm:t>
    </dgm:pt>
    <dgm:pt modelId="{64E870BD-EBED-4BB0-AB4E-2C5B9E01F3D0}" type="pres">
      <dgm:prSet presAssocID="{F2E5B33C-D56F-4807-ABA4-D1BE5990C4F9}" presName="bSpace" presStyleCnt="0"/>
      <dgm:spPr/>
    </dgm:pt>
    <dgm:pt modelId="{FEDCC30A-397A-4763-86FD-7B255F32FC45}" type="pres">
      <dgm:prSet presAssocID="{F2E5B33C-D56F-4807-ABA4-D1BE5990C4F9}" presName="parBackupNorm" presStyleCnt="0"/>
      <dgm:spPr/>
    </dgm:pt>
    <dgm:pt modelId="{B7CE1B97-B99A-4B15-91AF-E4989A4A3F98}" type="pres">
      <dgm:prSet presAssocID="{4AF8E7A8-8CB9-4BAE-9974-12F9CD5547F2}" presName="parSpace" presStyleCnt="0"/>
      <dgm:spPr/>
    </dgm:pt>
    <dgm:pt modelId="{BF9EEFF0-9F61-41D1-A37D-417F868B9767}" type="pres">
      <dgm:prSet presAssocID="{F8B5F449-B31A-447C-9427-CE76F8C96DB0}" presName="desBackupLeftNorm" presStyleCnt="0"/>
      <dgm:spPr/>
    </dgm:pt>
    <dgm:pt modelId="{1052173A-8C51-4F57-AEB8-BF53FD7E94E0}" type="pres">
      <dgm:prSet presAssocID="{F8B5F449-B31A-447C-9427-CE76F8C96DB0}" presName="desComposite" presStyleCnt="0"/>
      <dgm:spPr/>
    </dgm:pt>
    <dgm:pt modelId="{0FF4A092-9BE5-4747-9017-B8124A93DF24}" type="pres">
      <dgm:prSet presAssocID="{F8B5F449-B31A-447C-9427-CE76F8C96DB0}" presName="desCircle" presStyleLbl="node1" presStyleIdx="7" presStyleCnt="10"/>
      <dgm:spPr>
        <a:solidFill>
          <a:srgbClr val="ED1556"/>
        </a:solidFill>
      </dgm:spPr>
    </dgm:pt>
    <dgm:pt modelId="{3DA0EB2C-5B1B-47F1-ABDF-A11CF639D27B}" type="pres">
      <dgm:prSet presAssocID="{F8B5F449-B31A-447C-9427-CE76F8C96DB0}" presName="chTx" presStyleLbl="revTx" presStyleIdx="19" presStyleCnt="27"/>
      <dgm:spPr/>
      <dgm:t>
        <a:bodyPr/>
        <a:lstStyle/>
        <a:p>
          <a:endParaRPr lang="en-US"/>
        </a:p>
      </dgm:t>
    </dgm:pt>
    <dgm:pt modelId="{B1630D47-64D5-4379-9AA3-1595ABA3A7C2}" type="pres">
      <dgm:prSet presAssocID="{F8B5F449-B31A-447C-9427-CE76F8C96DB0}" presName="desTx" presStyleLbl="revTx" presStyleIdx="20" presStyleCnt="27">
        <dgm:presLayoutVars>
          <dgm:bulletEnabled val="1"/>
        </dgm:presLayoutVars>
      </dgm:prSet>
      <dgm:spPr/>
    </dgm:pt>
    <dgm:pt modelId="{83A9DD18-2222-445F-8535-2BE637BC7C08}" type="pres">
      <dgm:prSet presAssocID="{F8B5F449-B31A-447C-9427-CE76F8C96DB0}" presName="desBackupRightNorm" presStyleCnt="0"/>
      <dgm:spPr/>
    </dgm:pt>
    <dgm:pt modelId="{D4F16C82-3C65-4474-93D9-686CDF863C12}" type="pres">
      <dgm:prSet presAssocID="{0B1FD4D4-5590-4D49-ABA8-8F2114F7C79E}" presName="desSpace" presStyleCnt="0"/>
      <dgm:spPr/>
    </dgm:pt>
    <dgm:pt modelId="{6E3C01FE-D46C-4955-98EC-99DB3232320E}" type="pres">
      <dgm:prSet presAssocID="{761D5237-30BB-4FFA-9E91-D056370F1BD5}" presName="desBackupLeftNorm" presStyleCnt="0"/>
      <dgm:spPr/>
    </dgm:pt>
    <dgm:pt modelId="{9131352C-7C2C-44C7-963D-9295BF9D63AE}" type="pres">
      <dgm:prSet presAssocID="{761D5237-30BB-4FFA-9E91-D056370F1BD5}" presName="desComposite" presStyleCnt="0"/>
      <dgm:spPr/>
    </dgm:pt>
    <dgm:pt modelId="{E5BBA99C-B691-4BE3-94B0-8268865C435A}" type="pres">
      <dgm:prSet presAssocID="{761D5237-30BB-4FFA-9E91-D056370F1BD5}" presName="desCircle" presStyleLbl="node1" presStyleIdx="8" presStyleCnt="10"/>
      <dgm:spPr>
        <a:solidFill>
          <a:srgbClr val="ED1556"/>
        </a:solidFill>
      </dgm:spPr>
    </dgm:pt>
    <dgm:pt modelId="{3DCF9623-E775-400A-8510-2219D8103327}" type="pres">
      <dgm:prSet presAssocID="{761D5237-30BB-4FFA-9E91-D056370F1BD5}" presName="chTx" presStyleLbl="revTx" presStyleIdx="21" presStyleCnt="27"/>
      <dgm:spPr/>
      <dgm:t>
        <a:bodyPr/>
        <a:lstStyle/>
        <a:p>
          <a:endParaRPr lang="en-US"/>
        </a:p>
      </dgm:t>
    </dgm:pt>
    <dgm:pt modelId="{AC085791-81BE-45EC-83C5-222511A1430A}" type="pres">
      <dgm:prSet presAssocID="{761D5237-30BB-4FFA-9E91-D056370F1BD5}" presName="desTx" presStyleLbl="revTx" presStyleIdx="22" presStyleCnt="27">
        <dgm:presLayoutVars>
          <dgm:bulletEnabled val="1"/>
        </dgm:presLayoutVars>
      </dgm:prSet>
      <dgm:spPr/>
    </dgm:pt>
    <dgm:pt modelId="{08D76755-7C2E-470E-BDAA-197A94094A6C}" type="pres">
      <dgm:prSet presAssocID="{761D5237-30BB-4FFA-9E91-D056370F1BD5}" presName="desBackupRightNorm" presStyleCnt="0"/>
      <dgm:spPr/>
    </dgm:pt>
    <dgm:pt modelId="{C798C2EC-E3A1-49AF-830C-55384F053DAD}" type="pres">
      <dgm:prSet presAssocID="{2C211FEC-A286-44C6-B931-7D9C7CB852D5}" presName="desSpace" presStyleCnt="0"/>
      <dgm:spPr/>
    </dgm:pt>
    <dgm:pt modelId="{B47304DC-7416-463A-836E-8CF1C2C90C70}" type="pres">
      <dgm:prSet presAssocID="{DBC9FA44-1982-448B-9423-918AE053E38C}" presName="desBackupLeftNorm" presStyleCnt="0"/>
      <dgm:spPr/>
    </dgm:pt>
    <dgm:pt modelId="{958E5643-85B6-4DBC-85B6-CE5BD5052BCC}" type="pres">
      <dgm:prSet presAssocID="{DBC9FA44-1982-448B-9423-918AE053E38C}" presName="desComposite" presStyleCnt="0"/>
      <dgm:spPr/>
    </dgm:pt>
    <dgm:pt modelId="{5D73A417-81C8-4F00-AF17-05A27EB51271}" type="pres">
      <dgm:prSet presAssocID="{DBC9FA44-1982-448B-9423-918AE053E38C}" presName="desCircle" presStyleLbl="node1" presStyleIdx="9" presStyleCnt="10"/>
      <dgm:spPr>
        <a:solidFill>
          <a:srgbClr val="ED1556"/>
        </a:solidFill>
      </dgm:spPr>
    </dgm:pt>
    <dgm:pt modelId="{81842D8B-73CA-4C17-B1DD-358549B7FE01}" type="pres">
      <dgm:prSet presAssocID="{DBC9FA44-1982-448B-9423-918AE053E38C}" presName="chTx" presStyleLbl="revTx" presStyleIdx="23" presStyleCnt="27"/>
      <dgm:spPr/>
      <dgm:t>
        <a:bodyPr/>
        <a:lstStyle/>
        <a:p>
          <a:endParaRPr lang="en-US"/>
        </a:p>
      </dgm:t>
    </dgm:pt>
    <dgm:pt modelId="{8F4F423D-4321-44D8-A982-585F7E75E1FC}" type="pres">
      <dgm:prSet presAssocID="{DBC9FA44-1982-448B-9423-918AE053E38C}" presName="desTx" presStyleLbl="revTx" presStyleIdx="24" presStyleCnt="27">
        <dgm:presLayoutVars>
          <dgm:bulletEnabled val="1"/>
        </dgm:presLayoutVars>
      </dgm:prSet>
      <dgm:spPr/>
    </dgm:pt>
    <dgm:pt modelId="{B22303AA-1BBB-423A-9295-5DD983220AB7}" type="pres">
      <dgm:prSet presAssocID="{DBC9FA44-1982-448B-9423-918AE053E38C}" presName="desBackupRightNorm" presStyleCnt="0"/>
      <dgm:spPr/>
    </dgm:pt>
    <dgm:pt modelId="{8BAD815F-33B2-489F-9645-6255440467B4}" type="pres">
      <dgm:prSet presAssocID="{86E1D4B5-E31B-4AC8-8B0E-90630B1A447F}" presName="desSpace" presStyleCnt="0"/>
      <dgm:spPr/>
    </dgm:pt>
    <dgm:pt modelId="{81E8867C-C8B4-4B8C-9F4E-F4E1EEADAB36}" type="pres">
      <dgm:prSet presAssocID="{5796C383-F02D-4EBC-8F5F-D5E89A32676D}" presName="parComposite" presStyleCnt="0"/>
      <dgm:spPr/>
    </dgm:pt>
    <dgm:pt modelId="{4821523E-37EF-49D5-A594-B293C0E80520}" type="pres">
      <dgm:prSet presAssocID="{5796C383-F02D-4EBC-8F5F-D5E89A32676D}" presName="parBigCircle" presStyleLbl="node0" presStyleIdx="5" presStyleCnt="7"/>
      <dgm:spPr>
        <a:solidFill>
          <a:srgbClr val="ED1556"/>
        </a:solidFill>
      </dgm:spPr>
    </dgm:pt>
    <dgm:pt modelId="{FF8D7120-76D5-4182-95A5-1BE163150FA4}" type="pres">
      <dgm:prSet presAssocID="{5796C383-F02D-4EBC-8F5F-D5E89A32676D}" presName="parTx" presStyleLbl="revTx" presStyleIdx="25" presStyleCnt="27" custLinFactNeighborY="-1151"/>
      <dgm:spPr/>
      <dgm:t>
        <a:bodyPr/>
        <a:lstStyle/>
        <a:p>
          <a:endParaRPr lang="en-US"/>
        </a:p>
      </dgm:t>
    </dgm:pt>
    <dgm:pt modelId="{6708C5EC-544A-488C-AB14-F23526081B47}" type="pres">
      <dgm:prSet presAssocID="{5796C383-F02D-4EBC-8F5F-D5E89A32676D}" presName="bSpace" presStyleCnt="0"/>
      <dgm:spPr/>
    </dgm:pt>
    <dgm:pt modelId="{55EC88C7-6BE1-45AF-AAB2-83B821BC22E2}" type="pres">
      <dgm:prSet presAssocID="{5796C383-F02D-4EBC-8F5F-D5E89A32676D}" presName="parBackupNorm" presStyleCnt="0"/>
      <dgm:spPr/>
    </dgm:pt>
    <dgm:pt modelId="{22BC3E24-4D66-4869-A7E2-844E34EED7D1}" type="pres">
      <dgm:prSet presAssocID="{7B62404F-4F68-441D-9060-5E0732099848}" presName="parSpace" presStyleCnt="0"/>
      <dgm:spPr/>
    </dgm:pt>
    <dgm:pt modelId="{5A4B0734-394A-4714-8B0A-DA4066191AA4}" type="pres">
      <dgm:prSet presAssocID="{94F5B72E-F90E-493C-B453-46E2629274B8}" presName="parComposite" presStyleCnt="0"/>
      <dgm:spPr/>
    </dgm:pt>
    <dgm:pt modelId="{B590494E-6C26-4291-A7E2-4B8AC1C4F6AB}" type="pres">
      <dgm:prSet presAssocID="{94F5B72E-F90E-493C-B453-46E2629274B8}" presName="parBigCircle" presStyleLbl="node0" presStyleIdx="6" presStyleCnt="7"/>
      <dgm:spPr>
        <a:solidFill>
          <a:srgbClr val="ED1556"/>
        </a:solidFill>
      </dgm:spPr>
    </dgm:pt>
    <dgm:pt modelId="{DD9D376D-EB67-422D-8AAD-D6296FA6C880}" type="pres">
      <dgm:prSet presAssocID="{94F5B72E-F90E-493C-B453-46E2629274B8}" presName="parTx" presStyleLbl="revTx" presStyleIdx="26" presStyleCnt="27" custLinFactNeighborY="-1151"/>
      <dgm:spPr/>
      <dgm:t>
        <a:bodyPr/>
        <a:lstStyle/>
        <a:p>
          <a:endParaRPr lang="en-US"/>
        </a:p>
      </dgm:t>
    </dgm:pt>
    <dgm:pt modelId="{5F756BA1-F26D-40FA-85FA-C5CDA7F2D316}" type="pres">
      <dgm:prSet presAssocID="{94F5B72E-F90E-493C-B453-46E2629274B8}" presName="bSpace" presStyleCnt="0"/>
      <dgm:spPr/>
    </dgm:pt>
    <dgm:pt modelId="{C58E2053-F8AB-444D-A23E-8C9DEBDC0649}" type="pres">
      <dgm:prSet presAssocID="{94F5B72E-F90E-493C-B453-46E2629274B8}" presName="parBackupNorm" presStyleCnt="0"/>
      <dgm:spPr/>
    </dgm:pt>
    <dgm:pt modelId="{FBA371F9-ADD4-4DDF-A987-21BECF440472}" type="pres">
      <dgm:prSet presAssocID="{AC31EC48-4647-4A17-B940-055C1137071A}" presName="parSpace" presStyleCnt="0"/>
      <dgm:spPr/>
    </dgm:pt>
  </dgm:ptLst>
  <dgm:cxnLst>
    <dgm:cxn modelId="{0154227F-E58D-405E-9599-3917B663507B}" srcId="{6A5163B5-2DA3-4C79-89B0-9A2ACE03B8C9}" destId="{94F5B72E-F90E-493C-B453-46E2629274B8}" srcOrd="6" destOrd="0" parTransId="{68991649-7959-49F4-8975-AF4BEBF44171}" sibTransId="{AC31EC48-4647-4A17-B940-055C1137071A}"/>
    <dgm:cxn modelId="{B4C598CE-49A6-417C-A49E-2061BA50B15F}" srcId="{6A5163B5-2DA3-4C79-89B0-9A2ACE03B8C9}" destId="{4BC81684-5A02-448F-8896-C18865A6B2AA}" srcOrd="2" destOrd="0" parTransId="{6187DC14-20BC-4F48-A057-096F190168F6}" sibTransId="{C12139C1-549D-4458-B68D-6693F1BCF9DD}"/>
    <dgm:cxn modelId="{66F71BFE-3472-46FB-B6C9-20F345E41145}" srcId="{FFAAA8E8-7206-424F-A263-7C77E727DBFA}" destId="{21DBF9F5-777B-4DFF-ABA3-304CEF221A63}" srcOrd="0" destOrd="0" parTransId="{CEF01128-4F8E-434C-9EC4-FE40D69C902D}" sibTransId="{60499992-EC97-43F9-A993-19A6267272CB}"/>
    <dgm:cxn modelId="{B4DC7776-E88E-412F-8787-DE57D122CB5B}" srcId="{FFAAA8E8-7206-424F-A263-7C77E727DBFA}" destId="{588C8304-7F68-4DCF-AF21-A39D7EA73A22}" srcOrd="3" destOrd="0" parTransId="{00B54C9B-FA14-4A4E-B0F5-35FB509E811E}" sibTransId="{95EE50F2-1A21-49C0-9B2C-44044C8894B6}"/>
    <dgm:cxn modelId="{78D32ED1-2B46-441E-BC3C-D6A894EB6FCD}" srcId="{6A5163B5-2DA3-4C79-89B0-9A2ACE03B8C9}" destId="{5796C383-F02D-4EBC-8F5F-D5E89A32676D}" srcOrd="5" destOrd="0" parTransId="{98CF9012-BA8B-4079-81FD-26FAE92E3EB1}" sibTransId="{7B62404F-4F68-441D-9060-5E0732099848}"/>
    <dgm:cxn modelId="{1D4BC942-81E8-466B-B6DF-11F92E66F2E4}" srcId="{F2E5B33C-D56F-4807-ABA4-D1BE5990C4F9}" destId="{761D5237-30BB-4FFA-9E91-D056370F1BD5}" srcOrd="1" destOrd="0" parTransId="{C5975587-DF04-4739-A07C-F08E7A512336}" sibTransId="{2C211FEC-A286-44C6-B931-7D9C7CB852D5}"/>
    <dgm:cxn modelId="{10BE69D7-7A86-4538-9168-5ED7921310D8}" type="presOf" srcId="{588C8304-7F68-4DCF-AF21-A39D7EA73A22}" destId="{190CE9E3-CAAD-4C04-8FE9-74FEA068925E}" srcOrd="0" destOrd="0" presId="urn:microsoft.com/office/officeart/2008/layout/CircleAccentTimeline"/>
    <dgm:cxn modelId="{20B537B5-226A-40D0-836D-EB0A6E50FF6D}" type="presOf" srcId="{10295BC9-9423-4938-A45A-149716AE1F77}" destId="{7E75BF1C-6A18-4C73-8C81-C179F994C1D5}" srcOrd="0" destOrd="0" presId="urn:microsoft.com/office/officeart/2008/layout/CircleAccentTimeline"/>
    <dgm:cxn modelId="{1DC4B401-6911-4D49-B834-9BD86B22A105}" srcId="{FFAAA8E8-7206-424F-A263-7C77E727DBFA}" destId="{63A215CB-6887-4492-B680-0CCF0FEC449B}" srcOrd="2" destOrd="0" parTransId="{A35D1E5C-6949-4968-883B-FC5DD72F829D}" sibTransId="{0EE091A4-5F59-4CC5-BB14-B1DA39B409F2}"/>
    <dgm:cxn modelId="{83715537-2DB6-48F0-B718-4893B2BC76B4}" type="presOf" srcId="{2E31F5CA-5FDC-4521-883B-761B8486E4D1}" destId="{4D6F506E-3353-4AE4-B8F6-858257E12486}" srcOrd="0" destOrd="0" presId="urn:microsoft.com/office/officeart/2008/layout/CircleAccentTimeline"/>
    <dgm:cxn modelId="{3379F50A-CF86-4FFF-94F1-C1177223C99D}" type="presOf" srcId="{8FD78184-2559-4891-94B9-B15468A0AACD}" destId="{ABEE02C1-9720-42AD-99B1-10ACFA3CD8E9}" srcOrd="0" destOrd="0" presId="urn:microsoft.com/office/officeart/2008/layout/CircleAccentTimeline"/>
    <dgm:cxn modelId="{9E7FB6C1-7BDB-4FA4-B6E5-39B7B1CCA8D1}" srcId="{4BC81684-5A02-448F-8896-C18865A6B2AA}" destId="{D076AA8B-299F-4321-89F9-E69A7D55DF87}" srcOrd="0" destOrd="0" parTransId="{5DB725CA-8762-4ACD-9B97-C123CB414A4D}" sibTransId="{5DD0030D-F3DB-44CA-927E-988F7DF1B72F}"/>
    <dgm:cxn modelId="{B04DDD32-84CF-47DD-88A5-8E06132DCBAD}" type="presOf" srcId="{63A215CB-6887-4492-B680-0CCF0FEC449B}" destId="{23A6A0CF-ED97-4550-8D69-94E46D5CFEB8}" srcOrd="0" destOrd="0" presId="urn:microsoft.com/office/officeart/2008/layout/CircleAccentTimeline"/>
    <dgm:cxn modelId="{9A6FBA8B-AA3D-464F-AA90-3548A2B862CD}" type="presOf" srcId="{5796C383-F02D-4EBC-8F5F-D5E89A32676D}" destId="{FF8D7120-76D5-4182-95A5-1BE163150FA4}" srcOrd="0" destOrd="0" presId="urn:microsoft.com/office/officeart/2008/layout/CircleAccentTimeline"/>
    <dgm:cxn modelId="{9AD5FF29-C972-4A58-9574-6CF4DE138927}" type="presOf" srcId="{FFAAA8E8-7206-424F-A263-7C77E727DBFA}" destId="{3478FF2E-7C23-4AB3-B3CB-4A5BA8A7B460}" srcOrd="0" destOrd="0" presId="urn:microsoft.com/office/officeart/2008/layout/CircleAccentTimeline"/>
    <dgm:cxn modelId="{7F24DCB9-E083-4EA2-88BA-76CE1862B3E9}" srcId="{6A5163B5-2DA3-4C79-89B0-9A2ACE03B8C9}" destId="{BE83E120-F176-45C2-85C3-92B411FE7599}" srcOrd="0" destOrd="0" parTransId="{60161520-36C4-4D03-BDE8-A5ED2B060428}" sibTransId="{1E249C82-4AD9-4D3E-BFDD-22B195891F54}"/>
    <dgm:cxn modelId="{25FB2AA4-C046-4B2B-AF45-DDA719534ED5}" srcId="{6A5163B5-2DA3-4C79-89B0-9A2ACE03B8C9}" destId="{FFAAA8E8-7206-424F-A263-7C77E727DBFA}" srcOrd="3" destOrd="0" parTransId="{EE3A6895-5657-441F-8147-4D43EBC3FC54}" sibTransId="{2B2622A0-3867-4C8A-A0C7-3279B4D72D6D}"/>
    <dgm:cxn modelId="{D5170A23-A44D-4AA6-8F68-96184EF80464}" type="presOf" srcId="{DBC9FA44-1982-448B-9423-918AE053E38C}" destId="{81842D8B-73CA-4C17-B1DD-358549B7FE01}" srcOrd="0" destOrd="0" presId="urn:microsoft.com/office/officeart/2008/layout/CircleAccentTimeline"/>
    <dgm:cxn modelId="{60D18FFE-97F7-4D9E-A8EE-695BD6B1F1AB}" type="presOf" srcId="{D076AA8B-299F-4321-89F9-E69A7D55DF87}" destId="{45EB5FF3-DDB2-4B31-8155-2998C3C7F182}" srcOrd="0" destOrd="0" presId="urn:microsoft.com/office/officeart/2008/layout/CircleAccentTimeline"/>
    <dgm:cxn modelId="{63286443-A2EA-41FF-9D62-765A74562728}" type="presOf" srcId="{C1335F7D-50DB-404B-92E6-5C9E0C44CAAC}" destId="{5C562A88-F104-4EFC-8B3E-4D191404E1A4}" srcOrd="0" destOrd="0" presId="urn:microsoft.com/office/officeart/2008/layout/CircleAccentTimeline"/>
    <dgm:cxn modelId="{1382B842-407B-4046-9C8E-2FD7F05D4E2D}" type="presOf" srcId="{6A5163B5-2DA3-4C79-89B0-9A2ACE03B8C9}" destId="{5C54CF18-BC18-4C02-8344-1769722D5C5D}" srcOrd="0" destOrd="0" presId="urn:microsoft.com/office/officeart/2008/layout/CircleAccentTimeline"/>
    <dgm:cxn modelId="{DA5797F4-6FB7-456F-958E-62CFEF99FB20}" type="presOf" srcId="{4BC81684-5A02-448F-8896-C18865A6B2AA}" destId="{CDAE3591-B324-4E9B-8166-B6EE4C633DCA}" srcOrd="0" destOrd="0" presId="urn:microsoft.com/office/officeart/2008/layout/CircleAccentTimeline"/>
    <dgm:cxn modelId="{2C46A491-8C22-48AF-A511-B0DED8416191}" type="presOf" srcId="{BE83E120-F176-45C2-85C3-92B411FE7599}" destId="{047A43E5-4304-48AE-8174-F47C5BA9AEE1}" srcOrd="0" destOrd="0" presId="urn:microsoft.com/office/officeart/2008/layout/CircleAccentTimeline"/>
    <dgm:cxn modelId="{7A09A27C-72C8-4698-8609-4165DDD31657}" srcId="{4BC81684-5A02-448F-8896-C18865A6B2AA}" destId="{2E31F5CA-5FDC-4521-883B-761B8486E4D1}" srcOrd="1" destOrd="0" parTransId="{6264B090-FB3D-4226-9BCA-8076FE92E726}" sibTransId="{703C09BA-B198-418D-B29F-4453B17CD9B0}"/>
    <dgm:cxn modelId="{6B825301-3982-4E53-8072-38423E45E65C}" srcId="{FFAAA8E8-7206-424F-A263-7C77E727DBFA}" destId="{10295BC9-9423-4938-A45A-149716AE1F77}" srcOrd="1" destOrd="0" parTransId="{7D9EFA96-01D2-42A7-AD11-B70F1DF6BCF1}" sibTransId="{8646AE6A-3B91-4362-9221-407B961DB0E7}"/>
    <dgm:cxn modelId="{1BA83F57-21CC-4496-A4F4-45AA8DE8B143}" type="presOf" srcId="{761D5237-30BB-4FFA-9E91-D056370F1BD5}" destId="{3DCF9623-E775-400A-8510-2219D8103327}" srcOrd="0" destOrd="0" presId="urn:microsoft.com/office/officeart/2008/layout/CircleAccentTimeline"/>
    <dgm:cxn modelId="{C6D41F4B-4FFF-4761-8C32-E216CD60BC52}" type="presOf" srcId="{F8B5F449-B31A-447C-9427-CE76F8C96DB0}" destId="{3DA0EB2C-5B1B-47F1-ABDF-A11CF639D27B}" srcOrd="0" destOrd="0" presId="urn:microsoft.com/office/officeart/2008/layout/CircleAccentTimeline"/>
    <dgm:cxn modelId="{172D0E8F-FF67-437A-8E43-3B7EAF66F7DE}" srcId="{6A5163B5-2DA3-4C79-89B0-9A2ACE03B8C9}" destId="{F2E5B33C-D56F-4807-ABA4-D1BE5990C4F9}" srcOrd="4" destOrd="0" parTransId="{16F7326F-FA11-4465-9D69-75CEA4AA1BAD}" sibTransId="{4AF8E7A8-8CB9-4BAE-9974-12F9CD5547F2}"/>
    <dgm:cxn modelId="{74F02993-273F-4FDD-86A2-EEDEBF7B91B2}" type="presOf" srcId="{94F5B72E-F90E-493C-B453-46E2629274B8}" destId="{DD9D376D-EB67-422D-8AAD-D6296FA6C880}" srcOrd="0" destOrd="0" presId="urn:microsoft.com/office/officeart/2008/layout/CircleAccentTimeline"/>
    <dgm:cxn modelId="{06CE1ABD-DCC6-4517-8ACF-F4F5B64A1487}" srcId="{FFAAA8E8-7206-424F-A263-7C77E727DBFA}" destId="{8FD78184-2559-4891-94B9-B15468A0AACD}" srcOrd="4" destOrd="0" parTransId="{260DBAA3-65A1-4E60-B7C7-9734CAD2EE59}" sibTransId="{A4A1D784-4141-4244-BAF8-0CC5E9C30FF5}"/>
    <dgm:cxn modelId="{ABC72DDD-9575-4563-9E6E-F0FA957DDECE}" srcId="{F2E5B33C-D56F-4807-ABA4-D1BE5990C4F9}" destId="{DBC9FA44-1982-448B-9423-918AE053E38C}" srcOrd="2" destOrd="0" parTransId="{0DC35636-F780-484C-91CD-D68D862DB2F0}" sibTransId="{86E1D4B5-E31B-4AC8-8B0E-90630B1A447F}"/>
    <dgm:cxn modelId="{1B3E9FDC-5C7C-4D9F-A6CA-CFEB75B35EF5}" srcId="{F2E5B33C-D56F-4807-ABA4-D1BE5990C4F9}" destId="{F8B5F449-B31A-447C-9427-CE76F8C96DB0}" srcOrd="0" destOrd="0" parTransId="{D3D6BB9A-6BED-48E7-A5E4-5F007BB700AA}" sibTransId="{0B1FD4D4-5590-4D49-ABA8-8F2114F7C79E}"/>
    <dgm:cxn modelId="{FDF78ED4-4992-4BF1-B08C-C2CE14DA7A77}" srcId="{6A5163B5-2DA3-4C79-89B0-9A2ACE03B8C9}" destId="{C1335F7D-50DB-404B-92E6-5C9E0C44CAAC}" srcOrd="1" destOrd="0" parTransId="{F1D0BF95-1421-42B9-A3AD-C2BEDCF5F125}" sibTransId="{ED2262D4-7B24-4B93-A970-FF64E231A070}"/>
    <dgm:cxn modelId="{490618E6-179C-4ECA-84A7-164537F31440}" type="presOf" srcId="{F2E5B33C-D56F-4807-ABA4-D1BE5990C4F9}" destId="{5E2FA720-1C9E-47FB-B161-8DDF539B062A}" srcOrd="0" destOrd="0" presId="urn:microsoft.com/office/officeart/2008/layout/CircleAccentTimeline"/>
    <dgm:cxn modelId="{11EF383E-1894-490D-9B1F-45EFCECFFC9C}" type="presOf" srcId="{21DBF9F5-777B-4DFF-ABA3-304CEF221A63}" destId="{444BFF18-1A31-427F-9656-A40C49914165}" srcOrd="0" destOrd="0" presId="urn:microsoft.com/office/officeart/2008/layout/CircleAccentTimeline"/>
    <dgm:cxn modelId="{AA764AC9-EDF7-46A7-A425-0AEEA72801B9}" type="presParOf" srcId="{5C54CF18-BC18-4C02-8344-1769722D5C5D}" destId="{F79F2B98-7B2C-401A-8C7E-5079825ABE26}" srcOrd="0" destOrd="0" presId="urn:microsoft.com/office/officeart/2008/layout/CircleAccentTimeline"/>
    <dgm:cxn modelId="{BF373AD3-C47B-4CFB-BED8-E9E1DBDF5C84}" type="presParOf" srcId="{F79F2B98-7B2C-401A-8C7E-5079825ABE26}" destId="{4B969477-2139-408E-AF4F-65B955E3C729}" srcOrd="0" destOrd="0" presId="urn:microsoft.com/office/officeart/2008/layout/CircleAccentTimeline"/>
    <dgm:cxn modelId="{57922604-60F4-4C13-80C4-FFB2CA5DAEE0}" type="presParOf" srcId="{F79F2B98-7B2C-401A-8C7E-5079825ABE26}" destId="{047A43E5-4304-48AE-8174-F47C5BA9AEE1}" srcOrd="1" destOrd="0" presId="urn:microsoft.com/office/officeart/2008/layout/CircleAccentTimeline"/>
    <dgm:cxn modelId="{65599569-D8A3-42C0-AC24-C1E6D000DC5A}" type="presParOf" srcId="{F79F2B98-7B2C-401A-8C7E-5079825ABE26}" destId="{0F1A83A1-FAC9-4442-A0AF-3DD7807A4555}" srcOrd="2" destOrd="0" presId="urn:microsoft.com/office/officeart/2008/layout/CircleAccentTimeline"/>
    <dgm:cxn modelId="{75D54F28-818F-4436-BEB4-A043C831A004}" type="presParOf" srcId="{5C54CF18-BC18-4C02-8344-1769722D5C5D}" destId="{48021410-85F4-4670-9957-02CEB960F307}" srcOrd="1" destOrd="0" presId="urn:microsoft.com/office/officeart/2008/layout/CircleAccentTimeline"/>
    <dgm:cxn modelId="{9AB9213E-DE48-440D-A5F1-0B5CD84E5953}" type="presParOf" srcId="{5C54CF18-BC18-4C02-8344-1769722D5C5D}" destId="{64336A86-E68E-47B3-BFB8-8315B7D9BCF3}" srcOrd="2" destOrd="0" presId="urn:microsoft.com/office/officeart/2008/layout/CircleAccentTimeline"/>
    <dgm:cxn modelId="{2A7832B3-C267-49F2-9B27-EF937EE43D18}" type="presParOf" srcId="{5C54CF18-BC18-4C02-8344-1769722D5C5D}" destId="{5D01915E-50DB-4882-955A-BE5FFEA60970}" srcOrd="3" destOrd="0" presId="urn:microsoft.com/office/officeart/2008/layout/CircleAccentTimeline"/>
    <dgm:cxn modelId="{8F209E31-C25D-40E2-88BD-6A809E7FE0E5}" type="presParOf" srcId="{5D01915E-50DB-4882-955A-BE5FFEA60970}" destId="{C120D572-ED28-47A0-9285-754ED90F6C35}" srcOrd="0" destOrd="0" presId="urn:microsoft.com/office/officeart/2008/layout/CircleAccentTimeline"/>
    <dgm:cxn modelId="{4057B928-9B49-4F24-B3E4-355D3EEB3219}" type="presParOf" srcId="{5D01915E-50DB-4882-955A-BE5FFEA60970}" destId="{5C562A88-F104-4EFC-8B3E-4D191404E1A4}" srcOrd="1" destOrd="0" presId="urn:microsoft.com/office/officeart/2008/layout/CircleAccentTimeline"/>
    <dgm:cxn modelId="{8E4567CB-85AE-41AB-9324-217A1D7188C8}" type="presParOf" srcId="{5D01915E-50DB-4882-955A-BE5FFEA60970}" destId="{D324CE09-79AA-40E4-BDD2-E6CE9E6C6225}" srcOrd="2" destOrd="0" presId="urn:microsoft.com/office/officeart/2008/layout/CircleAccentTimeline"/>
    <dgm:cxn modelId="{296381CE-99FC-4A61-844B-8BB8A719DF1F}" type="presParOf" srcId="{5C54CF18-BC18-4C02-8344-1769722D5C5D}" destId="{523D1E79-AA1B-4762-A5C5-7DD6CC87A55C}" srcOrd="4" destOrd="0" presId="urn:microsoft.com/office/officeart/2008/layout/CircleAccentTimeline"/>
    <dgm:cxn modelId="{F43D6A77-9882-4399-9391-28D67E8D6966}" type="presParOf" srcId="{5C54CF18-BC18-4C02-8344-1769722D5C5D}" destId="{C8B69F91-E3AE-4B9A-9209-F798E8C8E08A}" srcOrd="5" destOrd="0" presId="urn:microsoft.com/office/officeart/2008/layout/CircleAccentTimeline"/>
    <dgm:cxn modelId="{29FADC3F-2D32-4FE0-85A6-7DCAA36D06E0}" type="presParOf" srcId="{5C54CF18-BC18-4C02-8344-1769722D5C5D}" destId="{522D17D5-FD94-415E-967C-4989E1B1ACB4}" srcOrd="6" destOrd="0" presId="urn:microsoft.com/office/officeart/2008/layout/CircleAccentTimeline"/>
    <dgm:cxn modelId="{E637EAE7-D1AF-47F8-8539-1ADA81D3A39B}" type="presParOf" srcId="{522D17D5-FD94-415E-967C-4989E1B1ACB4}" destId="{CD0386F6-FEB6-4293-B80A-47E5C7F5C45C}" srcOrd="0" destOrd="0" presId="urn:microsoft.com/office/officeart/2008/layout/CircleAccentTimeline"/>
    <dgm:cxn modelId="{65F8E7EF-CFA6-4DC6-B43B-6B88E0FDCE54}" type="presParOf" srcId="{522D17D5-FD94-415E-967C-4989E1B1ACB4}" destId="{CDAE3591-B324-4E9B-8166-B6EE4C633DCA}" srcOrd="1" destOrd="0" presId="urn:microsoft.com/office/officeart/2008/layout/CircleAccentTimeline"/>
    <dgm:cxn modelId="{014B9609-7EB8-41E7-982D-6CC8754432A0}" type="presParOf" srcId="{522D17D5-FD94-415E-967C-4989E1B1ACB4}" destId="{5F17D3ED-70A2-4E47-80A1-DB2BC0F31512}" srcOrd="2" destOrd="0" presId="urn:microsoft.com/office/officeart/2008/layout/CircleAccentTimeline"/>
    <dgm:cxn modelId="{2D15E069-8B87-4E11-9CFD-B8A3286BA977}" type="presParOf" srcId="{5C54CF18-BC18-4C02-8344-1769722D5C5D}" destId="{2CEC324F-7BFE-48B8-91F9-2C14E16FC6E8}" srcOrd="7" destOrd="0" presId="urn:microsoft.com/office/officeart/2008/layout/CircleAccentTimeline"/>
    <dgm:cxn modelId="{9A18A171-7329-48B9-9073-4A04BD87172E}" type="presParOf" srcId="{5C54CF18-BC18-4C02-8344-1769722D5C5D}" destId="{FAEEF88C-CF77-4FCE-91EB-97F1C9938136}" srcOrd="8" destOrd="0" presId="urn:microsoft.com/office/officeart/2008/layout/CircleAccentTimeline"/>
    <dgm:cxn modelId="{A287AA31-CC3B-45BE-A722-5A44BEAF2E62}" type="presParOf" srcId="{5C54CF18-BC18-4C02-8344-1769722D5C5D}" destId="{A4CB9D8D-5088-49F3-8E98-F27A005FDDAF}" srcOrd="9" destOrd="0" presId="urn:microsoft.com/office/officeart/2008/layout/CircleAccentTimeline"/>
    <dgm:cxn modelId="{AB140B3A-F67F-4993-A383-C419A5D65F97}" type="presParOf" srcId="{5C54CF18-BC18-4C02-8344-1769722D5C5D}" destId="{5722FA50-12AE-4D27-96FB-80FF8ED64151}" srcOrd="10" destOrd="0" presId="urn:microsoft.com/office/officeart/2008/layout/CircleAccentTimeline"/>
    <dgm:cxn modelId="{D17798EE-347E-427B-8D1B-3E8C6AA64F2C}" type="presParOf" srcId="{5722FA50-12AE-4D27-96FB-80FF8ED64151}" destId="{BDFBDA32-2135-4D63-A582-14C81498D7AB}" srcOrd="0" destOrd="0" presId="urn:microsoft.com/office/officeart/2008/layout/CircleAccentTimeline"/>
    <dgm:cxn modelId="{821B5F36-E462-43BC-B9FE-C73C36C45EE4}" type="presParOf" srcId="{5722FA50-12AE-4D27-96FB-80FF8ED64151}" destId="{45EB5FF3-DDB2-4B31-8155-2998C3C7F182}" srcOrd="1" destOrd="0" presId="urn:microsoft.com/office/officeart/2008/layout/CircleAccentTimeline"/>
    <dgm:cxn modelId="{5A21C4DE-9035-4DB2-97D4-58F0025950BF}" type="presParOf" srcId="{5722FA50-12AE-4D27-96FB-80FF8ED64151}" destId="{90929F41-55E7-4ACE-8306-1F10AE5B89FD}" srcOrd="2" destOrd="0" presId="urn:microsoft.com/office/officeart/2008/layout/CircleAccentTimeline"/>
    <dgm:cxn modelId="{39A5249A-337E-41F2-9C7C-6670341A1580}" type="presParOf" srcId="{5C54CF18-BC18-4C02-8344-1769722D5C5D}" destId="{3984ED95-D4B5-4290-90C3-F179A9F71303}" srcOrd="11" destOrd="0" presId="urn:microsoft.com/office/officeart/2008/layout/CircleAccentTimeline"/>
    <dgm:cxn modelId="{7AA5B3AC-C334-4F51-BFBA-19E217CEB5FA}" type="presParOf" srcId="{5C54CF18-BC18-4C02-8344-1769722D5C5D}" destId="{D99978E1-71BD-4F84-AFA8-8630792DD346}" srcOrd="12" destOrd="0" presId="urn:microsoft.com/office/officeart/2008/layout/CircleAccentTimeline"/>
    <dgm:cxn modelId="{7498FFFF-1E06-4BF7-8DC3-5718DF495D5B}" type="presParOf" srcId="{5C54CF18-BC18-4C02-8344-1769722D5C5D}" destId="{129B1626-5BF3-4479-A9B9-C0951EE2A148}" srcOrd="13" destOrd="0" presId="urn:microsoft.com/office/officeart/2008/layout/CircleAccentTimeline"/>
    <dgm:cxn modelId="{3C9C41F5-3C95-465F-8C1F-FFB41CFF7002}" type="presParOf" srcId="{5C54CF18-BC18-4C02-8344-1769722D5C5D}" destId="{ABF265EA-791E-40E2-A8D1-A07992BF7BBC}" srcOrd="14" destOrd="0" presId="urn:microsoft.com/office/officeart/2008/layout/CircleAccentTimeline"/>
    <dgm:cxn modelId="{62EC1169-6232-4506-B0BF-FDB2005AAFF3}" type="presParOf" srcId="{ABF265EA-791E-40E2-A8D1-A07992BF7BBC}" destId="{E934E256-994B-4968-A36F-547C7E24B224}" srcOrd="0" destOrd="0" presId="urn:microsoft.com/office/officeart/2008/layout/CircleAccentTimeline"/>
    <dgm:cxn modelId="{3F75FD0B-6533-40C1-B519-C12C1EAC96C0}" type="presParOf" srcId="{ABF265EA-791E-40E2-A8D1-A07992BF7BBC}" destId="{4D6F506E-3353-4AE4-B8F6-858257E12486}" srcOrd="1" destOrd="0" presId="urn:microsoft.com/office/officeart/2008/layout/CircleAccentTimeline"/>
    <dgm:cxn modelId="{41B2D110-74DA-4EE0-8A9B-09FB85802B01}" type="presParOf" srcId="{ABF265EA-791E-40E2-A8D1-A07992BF7BBC}" destId="{F1501C64-463A-4A76-BA86-F6552AE6FDC8}" srcOrd="2" destOrd="0" presId="urn:microsoft.com/office/officeart/2008/layout/CircleAccentTimeline"/>
    <dgm:cxn modelId="{9105FF56-7C9E-4CD5-82BF-041CDE5682BA}" type="presParOf" srcId="{5C54CF18-BC18-4C02-8344-1769722D5C5D}" destId="{B3169FD8-DB4B-4382-9413-A3B1E1C81921}" srcOrd="15" destOrd="0" presId="urn:microsoft.com/office/officeart/2008/layout/CircleAccentTimeline"/>
    <dgm:cxn modelId="{1FCF0F00-6BEF-4A67-A165-9C8BBDF730F6}" type="presParOf" srcId="{5C54CF18-BC18-4C02-8344-1769722D5C5D}" destId="{5403562D-E8D3-45AB-976F-543A1B7B5E57}" srcOrd="16" destOrd="0" presId="urn:microsoft.com/office/officeart/2008/layout/CircleAccentTimeline"/>
    <dgm:cxn modelId="{875DB9EF-CB03-4721-A7E2-C05BF1162759}" type="presParOf" srcId="{5C54CF18-BC18-4C02-8344-1769722D5C5D}" destId="{1C3E0600-EE64-4350-BD1A-C56A5AF6717A}" srcOrd="17" destOrd="0" presId="urn:microsoft.com/office/officeart/2008/layout/CircleAccentTimeline"/>
    <dgm:cxn modelId="{D01534AD-CDAA-43F0-ACB9-B940B881F5F1}" type="presParOf" srcId="{1C3E0600-EE64-4350-BD1A-C56A5AF6717A}" destId="{71D2B6C0-FD40-4FF1-894C-496393C9A336}" srcOrd="0" destOrd="0" presId="urn:microsoft.com/office/officeart/2008/layout/CircleAccentTimeline"/>
    <dgm:cxn modelId="{07666076-2034-47A4-BCA0-09B06E415786}" type="presParOf" srcId="{1C3E0600-EE64-4350-BD1A-C56A5AF6717A}" destId="{3478FF2E-7C23-4AB3-B3CB-4A5BA8A7B460}" srcOrd="1" destOrd="0" presId="urn:microsoft.com/office/officeart/2008/layout/CircleAccentTimeline"/>
    <dgm:cxn modelId="{8448ED38-C3F7-41A0-87DB-14FE66957675}" type="presParOf" srcId="{1C3E0600-EE64-4350-BD1A-C56A5AF6717A}" destId="{0B175FBA-010E-4B0D-A272-72C973EC1EBB}" srcOrd="2" destOrd="0" presId="urn:microsoft.com/office/officeart/2008/layout/CircleAccentTimeline"/>
    <dgm:cxn modelId="{9BD7D17D-4C64-4893-9C90-1CDC575D7E78}" type="presParOf" srcId="{5C54CF18-BC18-4C02-8344-1769722D5C5D}" destId="{F72E2D87-7C6F-4F05-8727-BCAE0F648F72}" srcOrd="18" destOrd="0" presId="urn:microsoft.com/office/officeart/2008/layout/CircleAccentTimeline"/>
    <dgm:cxn modelId="{932B97B3-FB42-4A4F-AECA-34BBE193CA0B}" type="presParOf" srcId="{5C54CF18-BC18-4C02-8344-1769722D5C5D}" destId="{40395480-F666-4A18-AB11-AA0C2E662A54}" srcOrd="19" destOrd="0" presId="urn:microsoft.com/office/officeart/2008/layout/CircleAccentTimeline"/>
    <dgm:cxn modelId="{FEEF22B5-931C-4899-A59B-38C2B0937621}" type="presParOf" srcId="{5C54CF18-BC18-4C02-8344-1769722D5C5D}" destId="{D693F083-7E82-413C-8439-D9C827DCAB2C}" srcOrd="20" destOrd="0" presId="urn:microsoft.com/office/officeart/2008/layout/CircleAccentTimeline"/>
    <dgm:cxn modelId="{5E4F4274-455D-4CFD-BFAC-4E5A40083868}" type="presParOf" srcId="{5C54CF18-BC18-4C02-8344-1769722D5C5D}" destId="{834CB959-2ADA-4ABE-A271-51D5086C364D}" srcOrd="21" destOrd="0" presId="urn:microsoft.com/office/officeart/2008/layout/CircleAccentTimeline"/>
    <dgm:cxn modelId="{D05D6080-C849-4E83-A466-031106AC5D1C}" type="presParOf" srcId="{834CB959-2ADA-4ABE-A271-51D5086C364D}" destId="{BDF45B25-4061-49CE-826B-14C4B48E6B82}" srcOrd="0" destOrd="0" presId="urn:microsoft.com/office/officeart/2008/layout/CircleAccentTimeline"/>
    <dgm:cxn modelId="{27A4ABE6-D6E3-4CC1-B234-A428B53DA92A}" type="presParOf" srcId="{834CB959-2ADA-4ABE-A271-51D5086C364D}" destId="{444BFF18-1A31-427F-9656-A40C49914165}" srcOrd="1" destOrd="0" presId="urn:microsoft.com/office/officeart/2008/layout/CircleAccentTimeline"/>
    <dgm:cxn modelId="{2DC09EEB-8C1C-449A-9A93-2F3B143E63FC}" type="presParOf" srcId="{834CB959-2ADA-4ABE-A271-51D5086C364D}" destId="{B63A670D-98C9-44B0-A4BF-F00E43F71EF7}" srcOrd="2" destOrd="0" presId="urn:microsoft.com/office/officeart/2008/layout/CircleAccentTimeline"/>
    <dgm:cxn modelId="{4EFAB627-E2E3-4305-B6DC-A790C9870C3D}" type="presParOf" srcId="{5C54CF18-BC18-4C02-8344-1769722D5C5D}" destId="{E9C49DB9-81DE-410E-A67A-C366B3A04CCB}" srcOrd="22" destOrd="0" presId="urn:microsoft.com/office/officeart/2008/layout/CircleAccentTimeline"/>
    <dgm:cxn modelId="{1A8321D3-7991-4500-88BF-6BB91D436E9E}" type="presParOf" srcId="{5C54CF18-BC18-4C02-8344-1769722D5C5D}" destId="{30209B22-D9B9-437C-908C-D9996AC8074C}" srcOrd="23" destOrd="0" presId="urn:microsoft.com/office/officeart/2008/layout/CircleAccentTimeline"/>
    <dgm:cxn modelId="{855ECB10-467E-410D-AFF7-46E02115E8DC}" type="presParOf" srcId="{5C54CF18-BC18-4C02-8344-1769722D5C5D}" destId="{8D995152-AD07-4896-92AC-767CB4D10C74}" srcOrd="24" destOrd="0" presId="urn:microsoft.com/office/officeart/2008/layout/CircleAccentTimeline"/>
    <dgm:cxn modelId="{ABDE3F4A-5870-42F2-B5CB-60AF15EB738B}" type="presParOf" srcId="{5C54CF18-BC18-4C02-8344-1769722D5C5D}" destId="{31A3D861-A935-4FA7-BE7F-142341573E86}" srcOrd="25" destOrd="0" presId="urn:microsoft.com/office/officeart/2008/layout/CircleAccentTimeline"/>
    <dgm:cxn modelId="{B81A94AB-986F-4E82-8DC5-99EBC6EE5985}" type="presParOf" srcId="{31A3D861-A935-4FA7-BE7F-142341573E86}" destId="{455AD213-C13E-4E64-8B9C-25D2BECCDDB2}" srcOrd="0" destOrd="0" presId="urn:microsoft.com/office/officeart/2008/layout/CircleAccentTimeline"/>
    <dgm:cxn modelId="{F00024AE-EECA-44D9-A09C-720FD41EB7FD}" type="presParOf" srcId="{31A3D861-A935-4FA7-BE7F-142341573E86}" destId="{7E75BF1C-6A18-4C73-8C81-C179F994C1D5}" srcOrd="1" destOrd="0" presId="urn:microsoft.com/office/officeart/2008/layout/CircleAccentTimeline"/>
    <dgm:cxn modelId="{417EEB47-8776-40A0-A4C1-690FD4E5F6B9}" type="presParOf" srcId="{31A3D861-A935-4FA7-BE7F-142341573E86}" destId="{DD727A46-ED6B-47EF-9DCC-0DC42DBF3A72}" srcOrd="2" destOrd="0" presId="urn:microsoft.com/office/officeart/2008/layout/CircleAccentTimeline"/>
    <dgm:cxn modelId="{F400D11F-EF91-4F3B-8FE5-A92B8CB9CF74}" type="presParOf" srcId="{5C54CF18-BC18-4C02-8344-1769722D5C5D}" destId="{2B48BBC2-B862-4E47-971C-63676B1813B4}" srcOrd="26" destOrd="0" presId="urn:microsoft.com/office/officeart/2008/layout/CircleAccentTimeline"/>
    <dgm:cxn modelId="{7B1053B5-0648-4709-8D0C-FF140C981E45}" type="presParOf" srcId="{5C54CF18-BC18-4C02-8344-1769722D5C5D}" destId="{4F73D631-4B35-4D3E-B1BA-BBD549156990}" srcOrd="27" destOrd="0" presId="urn:microsoft.com/office/officeart/2008/layout/CircleAccentTimeline"/>
    <dgm:cxn modelId="{43A92F75-FBDC-41CC-B073-688403120DA0}" type="presParOf" srcId="{5C54CF18-BC18-4C02-8344-1769722D5C5D}" destId="{44F4B84F-019E-476C-B8D7-34730D97BF36}" srcOrd="28" destOrd="0" presId="urn:microsoft.com/office/officeart/2008/layout/CircleAccentTimeline"/>
    <dgm:cxn modelId="{97BB86BF-285B-433D-B573-30175D7C523B}" type="presParOf" srcId="{5C54CF18-BC18-4C02-8344-1769722D5C5D}" destId="{46647ACB-49DB-43FB-844A-CE83D50776CA}" srcOrd="29" destOrd="0" presId="urn:microsoft.com/office/officeart/2008/layout/CircleAccentTimeline"/>
    <dgm:cxn modelId="{C632736D-9BD0-49CA-9ED6-C2211B5BFF20}" type="presParOf" srcId="{46647ACB-49DB-43FB-844A-CE83D50776CA}" destId="{A81547EB-BA91-44D4-868C-5A3AC8FE296B}" srcOrd="0" destOrd="0" presId="urn:microsoft.com/office/officeart/2008/layout/CircleAccentTimeline"/>
    <dgm:cxn modelId="{7425805D-C53D-4DB7-8258-63BEC08E9F56}" type="presParOf" srcId="{46647ACB-49DB-43FB-844A-CE83D50776CA}" destId="{23A6A0CF-ED97-4550-8D69-94E46D5CFEB8}" srcOrd="1" destOrd="0" presId="urn:microsoft.com/office/officeart/2008/layout/CircleAccentTimeline"/>
    <dgm:cxn modelId="{9ADB56A0-FE05-41EF-BAA9-6D45FC795461}" type="presParOf" srcId="{46647ACB-49DB-43FB-844A-CE83D50776CA}" destId="{6221DC2B-ED5C-4A78-BF99-6B04996CC076}" srcOrd="2" destOrd="0" presId="urn:microsoft.com/office/officeart/2008/layout/CircleAccentTimeline"/>
    <dgm:cxn modelId="{F96B69DE-B3AB-4055-A7E1-DB831C1E6385}" type="presParOf" srcId="{5C54CF18-BC18-4C02-8344-1769722D5C5D}" destId="{D755EF9F-0305-4903-8324-575485D6CD8A}" srcOrd="30" destOrd="0" presId="urn:microsoft.com/office/officeart/2008/layout/CircleAccentTimeline"/>
    <dgm:cxn modelId="{BB38B4AA-039A-48A3-8058-3158FCE00756}" type="presParOf" srcId="{5C54CF18-BC18-4C02-8344-1769722D5C5D}" destId="{E5CC7325-A421-41D4-95B4-064F21C66D7E}" srcOrd="31" destOrd="0" presId="urn:microsoft.com/office/officeart/2008/layout/CircleAccentTimeline"/>
    <dgm:cxn modelId="{55E097C5-4F08-4494-86BD-09666966E8A9}" type="presParOf" srcId="{5C54CF18-BC18-4C02-8344-1769722D5C5D}" destId="{E72279CE-3B87-4711-B11F-74BCED1ABC14}" srcOrd="32" destOrd="0" presId="urn:microsoft.com/office/officeart/2008/layout/CircleAccentTimeline"/>
    <dgm:cxn modelId="{4EA79DE6-DB87-4995-883D-BAF151F8FFCC}" type="presParOf" srcId="{5C54CF18-BC18-4C02-8344-1769722D5C5D}" destId="{BC7BFBE9-83B0-4D89-BD0E-1737F1E40ABC}" srcOrd="33" destOrd="0" presId="urn:microsoft.com/office/officeart/2008/layout/CircleAccentTimeline"/>
    <dgm:cxn modelId="{AFA80964-2D52-4EDA-ADB0-048FD35D12E9}" type="presParOf" srcId="{BC7BFBE9-83B0-4D89-BD0E-1737F1E40ABC}" destId="{DB2B16C0-A380-4BB1-A3A9-141354DA3689}" srcOrd="0" destOrd="0" presId="urn:microsoft.com/office/officeart/2008/layout/CircleAccentTimeline"/>
    <dgm:cxn modelId="{D8EAF567-EE8D-4734-BF8A-D05B5BD1336C}" type="presParOf" srcId="{BC7BFBE9-83B0-4D89-BD0E-1737F1E40ABC}" destId="{190CE9E3-CAAD-4C04-8FE9-74FEA068925E}" srcOrd="1" destOrd="0" presId="urn:microsoft.com/office/officeart/2008/layout/CircleAccentTimeline"/>
    <dgm:cxn modelId="{B96EDE31-CA56-4D51-9C08-FF3E499F59D6}" type="presParOf" srcId="{BC7BFBE9-83B0-4D89-BD0E-1737F1E40ABC}" destId="{DBD6D791-4CCF-4484-A42C-53A3CCBCEEEE}" srcOrd="2" destOrd="0" presId="urn:microsoft.com/office/officeart/2008/layout/CircleAccentTimeline"/>
    <dgm:cxn modelId="{5A906A3C-D5E6-412F-8C22-BDD9C7543F70}" type="presParOf" srcId="{5C54CF18-BC18-4C02-8344-1769722D5C5D}" destId="{1E8BE9B5-2104-4C5E-A756-8F88A4A74190}" srcOrd="34" destOrd="0" presId="urn:microsoft.com/office/officeart/2008/layout/CircleAccentTimeline"/>
    <dgm:cxn modelId="{DDC45697-F04B-4380-863D-468F463F251E}" type="presParOf" srcId="{5C54CF18-BC18-4C02-8344-1769722D5C5D}" destId="{02C8E6E4-4029-4C22-89AC-64D12DF47110}" srcOrd="35" destOrd="0" presId="urn:microsoft.com/office/officeart/2008/layout/CircleAccentTimeline"/>
    <dgm:cxn modelId="{A13D4B50-C2C0-4413-939F-DBA880658C20}" type="presParOf" srcId="{5C54CF18-BC18-4C02-8344-1769722D5C5D}" destId="{075E13DA-6E34-4495-87D7-965E0954A7FB}" srcOrd="36" destOrd="0" presId="urn:microsoft.com/office/officeart/2008/layout/CircleAccentTimeline"/>
    <dgm:cxn modelId="{86CAEEA1-1AC3-493A-BA83-89C862456C68}" type="presParOf" srcId="{5C54CF18-BC18-4C02-8344-1769722D5C5D}" destId="{0443A71C-4D26-455C-A83C-EE0EDB92A9C5}" srcOrd="37" destOrd="0" presId="urn:microsoft.com/office/officeart/2008/layout/CircleAccentTimeline"/>
    <dgm:cxn modelId="{3D5E411C-C2D3-4CC5-BC36-DB53A57062CF}" type="presParOf" srcId="{0443A71C-4D26-455C-A83C-EE0EDB92A9C5}" destId="{E85904C5-B587-4C26-8B88-17E6DA08345F}" srcOrd="0" destOrd="0" presId="urn:microsoft.com/office/officeart/2008/layout/CircleAccentTimeline"/>
    <dgm:cxn modelId="{91B3613C-9BA1-4DDC-8778-71A2C48C2F90}" type="presParOf" srcId="{0443A71C-4D26-455C-A83C-EE0EDB92A9C5}" destId="{ABEE02C1-9720-42AD-99B1-10ACFA3CD8E9}" srcOrd="1" destOrd="0" presId="urn:microsoft.com/office/officeart/2008/layout/CircleAccentTimeline"/>
    <dgm:cxn modelId="{1E76486D-263F-4745-A0A5-CC353C90602A}" type="presParOf" srcId="{0443A71C-4D26-455C-A83C-EE0EDB92A9C5}" destId="{815A388F-6A15-48DE-947F-F8E1F9BC36E6}" srcOrd="2" destOrd="0" presId="urn:microsoft.com/office/officeart/2008/layout/CircleAccentTimeline"/>
    <dgm:cxn modelId="{C6E514AF-2B02-441A-B645-1AB51D590D35}" type="presParOf" srcId="{5C54CF18-BC18-4C02-8344-1769722D5C5D}" destId="{5F58A701-8738-447A-8DED-1455EFDBC536}" srcOrd="38" destOrd="0" presId="urn:microsoft.com/office/officeart/2008/layout/CircleAccentTimeline"/>
    <dgm:cxn modelId="{823EEC71-7985-49C1-8BD1-0841A9CFAB5F}" type="presParOf" srcId="{5C54CF18-BC18-4C02-8344-1769722D5C5D}" destId="{F2A269EC-342D-40F2-B2DD-B465CEE3297D}" srcOrd="39" destOrd="0" presId="urn:microsoft.com/office/officeart/2008/layout/CircleAccentTimeline"/>
    <dgm:cxn modelId="{10E867C0-C69C-4A4F-B8D6-AF5520D3CFA7}" type="presParOf" srcId="{5C54CF18-BC18-4C02-8344-1769722D5C5D}" destId="{5EA99F5F-B50A-41CF-A35C-525E0AC4E503}" srcOrd="40" destOrd="0" presId="urn:microsoft.com/office/officeart/2008/layout/CircleAccentTimeline"/>
    <dgm:cxn modelId="{1A246137-90F0-4F82-ACF8-43F67A230AC3}" type="presParOf" srcId="{5EA99F5F-B50A-41CF-A35C-525E0AC4E503}" destId="{EF6A0E40-0FA3-4D24-988D-C6F8A7645B25}" srcOrd="0" destOrd="0" presId="urn:microsoft.com/office/officeart/2008/layout/CircleAccentTimeline"/>
    <dgm:cxn modelId="{4FB75014-9741-4A70-B3F3-FEE75A1A9253}" type="presParOf" srcId="{5EA99F5F-B50A-41CF-A35C-525E0AC4E503}" destId="{5E2FA720-1C9E-47FB-B161-8DDF539B062A}" srcOrd="1" destOrd="0" presId="urn:microsoft.com/office/officeart/2008/layout/CircleAccentTimeline"/>
    <dgm:cxn modelId="{E47FD1C4-A142-4B3C-A9CE-A2F221E59131}" type="presParOf" srcId="{5EA99F5F-B50A-41CF-A35C-525E0AC4E503}" destId="{64E870BD-EBED-4BB0-AB4E-2C5B9E01F3D0}" srcOrd="2" destOrd="0" presId="urn:microsoft.com/office/officeart/2008/layout/CircleAccentTimeline"/>
    <dgm:cxn modelId="{07C3E8D5-4605-4384-B2E3-0EAAB51E58B4}" type="presParOf" srcId="{5C54CF18-BC18-4C02-8344-1769722D5C5D}" destId="{FEDCC30A-397A-4763-86FD-7B255F32FC45}" srcOrd="41" destOrd="0" presId="urn:microsoft.com/office/officeart/2008/layout/CircleAccentTimeline"/>
    <dgm:cxn modelId="{73126BD7-C35B-4C86-ADC8-D369C6BACECC}" type="presParOf" srcId="{5C54CF18-BC18-4C02-8344-1769722D5C5D}" destId="{B7CE1B97-B99A-4B15-91AF-E4989A4A3F98}" srcOrd="42" destOrd="0" presId="urn:microsoft.com/office/officeart/2008/layout/CircleAccentTimeline"/>
    <dgm:cxn modelId="{BDEE2FC4-662F-42DF-9C16-A00AFA49DB42}" type="presParOf" srcId="{5C54CF18-BC18-4C02-8344-1769722D5C5D}" destId="{BF9EEFF0-9F61-41D1-A37D-417F868B9767}" srcOrd="43" destOrd="0" presId="urn:microsoft.com/office/officeart/2008/layout/CircleAccentTimeline"/>
    <dgm:cxn modelId="{495BDEE8-FBB3-4B49-B5A9-9FE542C4671E}" type="presParOf" srcId="{5C54CF18-BC18-4C02-8344-1769722D5C5D}" destId="{1052173A-8C51-4F57-AEB8-BF53FD7E94E0}" srcOrd="44" destOrd="0" presId="urn:microsoft.com/office/officeart/2008/layout/CircleAccentTimeline"/>
    <dgm:cxn modelId="{E293AC6F-F281-4D05-AE5D-F86E34494FFB}" type="presParOf" srcId="{1052173A-8C51-4F57-AEB8-BF53FD7E94E0}" destId="{0FF4A092-9BE5-4747-9017-B8124A93DF24}" srcOrd="0" destOrd="0" presId="urn:microsoft.com/office/officeart/2008/layout/CircleAccentTimeline"/>
    <dgm:cxn modelId="{9766BF6E-9385-45A2-BDBB-9C6F84EE054A}" type="presParOf" srcId="{1052173A-8C51-4F57-AEB8-BF53FD7E94E0}" destId="{3DA0EB2C-5B1B-47F1-ABDF-A11CF639D27B}" srcOrd="1" destOrd="0" presId="urn:microsoft.com/office/officeart/2008/layout/CircleAccentTimeline"/>
    <dgm:cxn modelId="{18E59C13-EFA8-4ECF-8EB5-732AC0B1FB42}" type="presParOf" srcId="{1052173A-8C51-4F57-AEB8-BF53FD7E94E0}" destId="{B1630D47-64D5-4379-9AA3-1595ABA3A7C2}" srcOrd="2" destOrd="0" presId="urn:microsoft.com/office/officeart/2008/layout/CircleAccentTimeline"/>
    <dgm:cxn modelId="{30F7F199-7F5D-4CCA-8FA8-02DC640CC4B8}" type="presParOf" srcId="{5C54CF18-BC18-4C02-8344-1769722D5C5D}" destId="{83A9DD18-2222-445F-8535-2BE637BC7C08}" srcOrd="45" destOrd="0" presId="urn:microsoft.com/office/officeart/2008/layout/CircleAccentTimeline"/>
    <dgm:cxn modelId="{26B7DA25-04DE-469C-948B-A911A1705A94}" type="presParOf" srcId="{5C54CF18-BC18-4C02-8344-1769722D5C5D}" destId="{D4F16C82-3C65-4474-93D9-686CDF863C12}" srcOrd="46" destOrd="0" presId="urn:microsoft.com/office/officeart/2008/layout/CircleAccentTimeline"/>
    <dgm:cxn modelId="{56AEEA79-7F14-4D81-B174-008567F5D0EF}" type="presParOf" srcId="{5C54CF18-BC18-4C02-8344-1769722D5C5D}" destId="{6E3C01FE-D46C-4955-98EC-99DB3232320E}" srcOrd="47" destOrd="0" presId="urn:microsoft.com/office/officeart/2008/layout/CircleAccentTimeline"/>
    <dgm:cxn modelId="{469217B5-F2C2-4FCB-A201-F4BB2278890D}" type="presParOf" srcId="{5C54CF18-BC18-4C02-8344-1769722D5C5D}" destId="{9131352C-7C2C-44C7-963D-9295BF9D63AE}" srcOrd="48" destOrd="0" presId="urn:microsoft.com/office/officeart/2008/layout/CircleAccentTimeline"/>
    <dgm:cxn modelId="{E1312DF9-306C-4791-BBED-1EC75BD4E2AB}" type="presParOf" srcId="{9131352C-7C2C-44C7-963D-9295BF9D63AE}" destId="{E5BBA99C-B691-4BE3-94B0-8268865C435A}" srcOrd="0" destOrd="0" presId="urn:microsoft.com/office/officeart/2008/layout/CircleAccentTimeline"/>
    <dgm:cxn modelId="{7A2DE006-6404-401F-8679-17FAA5F3DB19}" type="presParOf" srcId="{9131352C-7C2C-44C7-963D-9295BF9D63AE}" destId="{3DCF9623-E775-400A-8510-2219D8103327}" srcOrd="1" destOrd="0" presId="urn:microsoft.com/office/officeart/2008/layout/CircleAccentTimeline"/>
    <dgm:cxn modelId="{3C626A39-C15D-4806-8B72-8A3C6E367CD3}" type="presParOf" srcId="{9131352C-7C2C-44C7-963D-9295BF9D63AE}" destId="{AC085791-81BE-45EC-83C5-222511A1430A}" srcOrd="2" destOrd="0" presId="urn:microsoft.com/office/officeart/2008/layout/CircleAccentTimeline"/>
    <dgm:cxn modelId="{F42E3F3B-53BF-487C-98BD-DF25C5FF5AB6}" type="presParOf" srcId="{5C54CF18-BC18-4C02-8344-1769722D5C5D}" destId="{08D76755-7C2E-470E-BDAA-197A94094A6C}" srcOrd="49" destOrd="0" presId="urn:microsoft.com/office/officeart/2008/layout/CircleAccentTimeline"/>
    <dgm:cxn modelId="{935DC1F5-A3D5-45F0-8EBB-CEFF6012D7BC}" type="presParOf" srcId="{5C54CF18-BC18-4C02-8344-1769722D5C5D}" destId="{C798C2EC-E3A1-49AF-830C-55384F053DAD}" srcOrd="50" destOrd="0" presId="urn:microsoft.com/office/officeart/2008/layout/CircleAccentTimeline"/>
    <dgm:cxn modelId="{6087BF1B-A1AA-4E86-9CCC-B051DA575371}" type="presParOf" srcId="{5C54CF18-BC18-4C02-8344-1769722D5C5D}" destId="{B47304DC-7416-463A-836E-8CF1C2C90C70}" srcOrd="51" destOrd="0" presId="urn:microsoft.com/office/officeart/2008/layout/CircleAccentTimeline"/>
    <dgm:cxn modelId="{B6798214-BCE6-4C31-A77C-935F3D761C12}" type="presParOf" srcId="{5C54CF18-BC18-4C02-8344-1769722D5C5D}" destId="{958E5643-85B6-4DBC-85B6-CE5BD5052BCC}" srcOrd="52" destOrd="0" presId="urn:microsoft.com/office/officeart/2008/layout/CircleAccentTimeline"/>
    <dgm:cxn modelId="{69155215-C29F-44A8-A432-5EB0799547E6}" type="presParOf" srcId="{958E5643-85B6-4DBC-85B6-CE5BD5052BCC}" destId="{5D73A417-81C8-4F00-AF17-05A27EB51271}" srcOrd="0" destOrd="0" presId="urn:microsoft.com/office/officeart/2008/layout/CircleAccentTimeline"/>
    <dgm:cxn modelId="{C5FDF0F9-5F51-460B-BB3E-9E10649C043D}" type="presParOf" srcId="{958E5643-85B6-4DBC-85B6-CE5BD5052BCC}" destId="{81842D8B-73CA-4C17-B1DD-358549B7FE01}" srcOrd="1" destOrd="0" presId="urn:microsoft.com/office/officeart/2008/layout/CircleAccentTimeline"/>
    <dgm:cxn modelId="{09B30181-2F7E-4E1B-BDCC-E5B517120CEA}" type="presParOf" srcId="{958E5643-85B6-4DBC-85B6-CE5BD5052BCC}" destId="{8F4F423D-4321-44D8-A982-585F7E75E1FC}" srcOrd="2" destOrd="0" presId="urn:microsoft.com/office/officeart/2008/layout/CircleAccentTimeline"/>
    <dgm:cxn modelId="{A6AE4DB3-CD52-4B11-B6EC-AE708EAD541A}" type="presParOf" srcId="{5C54CF18-BC18-4C02-8344-1769722D5C5D}" destId="{B22303AA-1BBB-423A-9295-5DD983220AB7}" srcOrd="53" destOrd="0" presId="urn:microsoft.com/office/officeart/2008/layout/CircleAccentTimeline"/>
    <dgm:cxn modelId="{3EEC5CD2-AAF9-4771-A975-8A20C87EF616}" type="presParOf" srcId="{5C54CF18-BC18-4C02-8344-1769722D5C5D}" destId="{8BAD815F-33B2-489F-9645-6255440467B4}" srcOrd="54" destOrd="0" presId="urn:microsoft.com/office/officeart/2008/layout/CircleAccentTimeline"/>
    <dgm:cxn modelId="{275F0F9C-B0FE-4478-AB41-75DD2BB639D7}" type="presParOf" srcId="{5C54CF18-BC18-4C02-8344-1769722D5C5D}" destId="{81E8867C-C8B4-4B8C-9F4E-F4E1EEADAB36}" srcOrd="55" destOrd="0" presId="urn:microsoft.com/office/officeart/2008/layout/CircleAccentTimeline"/>
    <dgm:cxn modelId="{97F76636-F9E1-4FBE-943E-D22641EB3F2C}" type="presParOf" srcId="{81E8867C-C8B4-4B8C-9F4E-F4E1EEADAB36}" destId="{4821523E-37EF-49D5-A594-B293C0E80520}" srcOrd="0" destOrd="0" presId="urn:microsoft.com/office/officeart/2008/layout/CircleAccentTimeline"/>
    <dgm:cxn modelId="{57A776EB-2E36-4013-8EA0-022196B29FE1}" type="presParOf" srcId="{81E8867C-C8B4-4B8C-9F4E-F4E1EEADAB36}" destId="{FF8D7120-76D5-4182-95A5-1BE163150FA4}" srcOrd="1" destOrd="0" presId="urn:microsoft.com/office/officeart/2008/layout/CircleAccentTimeline"/>
    <dgm:cxn modelId="{C7CD8F03-8514-42CF-A941-146110D1588D}" type="presParOf" srcId="{81E8867C-C8B4-4B8C-9F4E-F4E1EEADAB36}" destId="{6708C5EC-544A-488C-AB14-F23526081B47}" srcOrd="2" destOrd="0" presId="urn:microsoft.com/office/officeart/2008/layout/CircleAccentTimeline"/>
    <dgm:cxn modelId="{95A45A7C-53CE-48CA-91E2-9ADAD79A2515}" type="presParOf" srcId="{5C54CF18-BC18-4C02-8344-1769722D5C5D}" destId="{55EC88C7-6BE1-45AF-AAB2-83B821BC22E2}" srcOrd="56" destOrd="0" presId="urn:microsoft.com/office/officeart/2008/layout/CircleAccentTimeline"/>
    <dgm:cxn modelId="{A8A5DD5B-AD35-44EF-9D72-9CFF37AC1345}" type="presParOf" srcId="{5C54CF18-BC18-4C02-8344-1769722D5C5D}" destId="{22BC3E24-4D66-4869-A7E2-844E34EED7D1}" srcOrd="57" destOrd="0" presId="urn:microsoft.com/office/officeart/2008/layout/CircleAccentTimeline"/>
    <dgm:cxn modelId="{8EC8682A-12BB-402A-A160-79EF43EEDE95}" type="presParOf" srcId="{5C54CF18-BC18-4C02-8344-1769722D5C5D}" destId="{5A4B0734-394A-4714-8B0A-DA4066191AA4}" srcOrd="58" destOrd="0" presId="urn:microsoft.com/office/officeart/2008/layout/CircleAccentTimeline"/>
    <dgm:cxn modelId="{7CB73951-2CD0-46BB-95F3-253EDF4E3C2C}" type="presParOf" srcId="{5A4B0734-394A-4714-8B0A-DA4066191AA4}" destId="{B590494E-6C26-4291-A7E2-4B8AC1C4F6AB}" srcOrd="0" destOrd="0" presId="urn:microsoft.com/office/officeart/2008/layout/CircleAccentTimeline"/>
    <dgm:cxn modelId="{1DD3B07B-1687-4FF7-84A1-B1802CB20B62}" type="presParOf" srcId="{5A4B0734-394A-4714-8B0A-DA4066191AA4}" destId="{DD9D376D-EB67-422D-8AAD-D6296FA6C880}" srcOrd="1" destOrd="0" presId="urn:microsoft.com/office/officeart/2008/layout/CircleAccentTimeline"/>
    <dgm:cxn modelId="{C66B9AEB-F2EB-4896-992A-366963B5EDE1}" type="presParOf" srcId="{5A4B0734-394A-4714-8B0A-DA4066191AA4}" destId="{5F756BA1-F26D-40FA-85FA-C5CDA7F2D316}" srcOrd="2" destOrd="0" presId="urn:microsoft.com/office/officeart/2008/layout/CircleAccentTimeline"/>
    <dgm:cxn modelId="{AC7BA200-EABC-4C04-8AAB-5ECF284662FC}" type="presParOf" srcId="{5C54CF18-BC18-4C02-8344-1769722D5C5D}" destId="{C58E2053-F8AB-444D-A23E-8C9DEBDC0649}" srcOrd="59" destOrd="0" presId="urn:microsoft.com/office/officeart/2008/layout/CircleAccentTimeline"/>
    <dgm:cxn modelId="{FDC11084-07B4-4DD3-B8A2-96DE35F9BE0C}" type="presParOf" srcId="{5C54CF18-BC18-4C02-8344-1769722D5C5D}" destId="{FBA371F9-ADD4-4DDF-A987-21BECF440472}" srcOrd="60" destOrd="0" presId="urn:microsoft.com/office/officeart/2008/layout/CircleAccent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969477-2139-408E-AF4F-65B955E3C729}">
      <dsp:nvSpPr>
        <dsp:cNvPr id="0" name=""/>
        <dsp:cNvSpPr/>
      </dsp:nvSpPr>
      <dsp:spPr>
        <a:xfrm>
          <a:off x="1283628" y="723336"/>
          <a:ext cx="599993" cy="599993"/>
        </a:xfrm>
        <a:prstGeom prst="donut">
          <a:avLst>
            <a:gd name="adj" fmla="val 20000"/>
          </a:avLst>
        </a:prstGeom>
        <a:solidFill>
          <a:srgbClr val="ED155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047A43E5-4304-48AE-8174-F47C5BA9AEE1}">
      <dsp:nvSpPr>
        <dsp:cNvPr id="0" name=""/>
        <dsp:cNvSpPr/>
      </dsp:nvSpPr>
      <dsp:spPr>
        <a:xfrm rot="17700000">
          <a:off x="1495039" y="234219"/>
          <a:ext cx="745858" cy="359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lvl="0" algn="l" defTabSz="800100">
            <a:lnSpc>
              <a:spcPct val="90000"/>
            </a:lnSpc>
            <a:spcBef>
              <a:spcPct val="0"/>
            </a:spcBef>
            <a:spcAft>
              <a:spcPct val="35000"/>
            </a:spcAft>
          </a:pPr>
          <a:r>
            <a:rPr lang="en-US" sz="1800" b="1" kern="1200" dirty="0" smtClean="0">
              <a:solidFill>
                <a:srgbClr val="1C4161"/>
              </a:solidFill>
            </a:rPr>
            <a:t>2004</a:t>
          </a:r>
          <a:endParaRPr lang="en-US" sz="1800" b="1" kern="1200" dirty="0">
            <a:solidFill>
              <a:srgbClr val="1C4161"/>
            </a:solidFill>
          </a:endParaRPr>
        </a:p>
      </dsp:txBody>
      <dsp:txXfrm>
        <a:off x="1495039" y="234219"/>
        <a:ext cx="745858" cy="359446"/>
      </dsp:txXfrm>
    </dsp:sp>
    <dsp:sp modelId="{C120D572-ED28-47A0-9285-754ED90F6C35}">
      <dsp:nvSpPr>
        <dsp:cNvPr id="0" name=""/>
        <dsp:cNvSpPr/>
      </dsp:nvSpPr>
      <dsp:spPr>
        <a:xfrm>
          <a:off x="1928863" y="723336"/>
          <a:ext cx="599993" cy="599993"/>
        </a:xfrm>
        <a:prstGeom prst="donut">
          <a:avLst>
            <a:gd name="adj" fmla="val 20000"/>
          </a:avLst>
        </a:prstGeom>
        <a:solidFill>
          <a:srgbClr val="ED155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C562A88-F104-4EFC-8B3E-4D191404E1A4}">
      <dsp:nvSpPr>
        <dsp:cNvPr id="0" name=""/>
        <dsp:cNvSpPr/>
      </dsp:nvSpPr>
      <dsp:spPr>
        <a:xfrm rot="17700000">
          <a:off x="2140274" y="234219"/>
          <a:ext cx="745858" cy="359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lvl="0" algn="l" defTabSz="800100">
            <a:lnSpc>
              <a:spcPct val="90000"/>
            </a:lnSpc>
            <a:spcBef>
              <a:spcPct val="0"/>
            </a:spcBef>
            <a:spcAft>
              <a:spcPct val="35000"/>
            </a:spcAft>
          </a:pPr>
          <a:r>
            <a:rPr lang="en-US" sz="1800" b="1" kern="1200" smtClean="0">
              <a:solidFill>
                <a:srgbClr val="1C4161"/>
              </a:solidFill>
            </a:rPr>
            <a:t>2005</a:t>
          </a:r>
          <a:endParaRPr lang="en-US" sz="1800" b="1" kern="1200" dirty="0">
            <a:solidFill>
              <a:srgbClr val="1C4161"/>
            </a:solidFill>
          </a:endParaRPr>
        </a:p>
      </dsp:txBody>
      <dsp:txXfrm>
        <a:off x="2140274" y="234219"/>
        <a:ext cx="745858" cy="359446"/>
      </dsp:txXfrm>
    </dsp:sp>
    <dsp:sp modelId="{CD0386F6-FEB6-4293-B80A-47E5C7F5C45C}">
      <dsp:nvSpPr>
        <dsp:cNvPr id="0" name=""/>
        <dsp:cNvSpPr/>
      </dsp:nvSpPr>
      <dsp:spPr>
        <a:xfrm>
          <a:off x="2574098" y="723336"/>
          <a:ext cx="599993" cy="599993"/>
        </a:xfrm>
        <a:prstGeom prst="donut">
          <a:avLst>
            <a:gd name="adj" fmla="val 20000"/>
          </a:avLst>
        </a:prstGeom>
        <a:solidFill>
          <a:srgbClr val="ED155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CDAE3591-B324-4E9B-8166-B6EE4C633DCA}">
      <dsp:nvSpPr>
        <dsp:cNvPr id="0" name=""/>
        <dsp:cNvSpPr/>
      </dsp:nvSpPr>
      <dsp:spPr>
        <a:xfrm rot="17700000">
          <a:off x="2785509" y="234219"/>
          <a:ext cx="745858" cy="359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lvl="0" algn="l" defTabSz="800100">
            <a:lnSpc>
              <a:spcPct val="90000"/>
            </a:lnSpc>
            <a:spcBef>
              <a:spcPct val="0"/>
            </a:spcBef>
            <a:spcAft>
              <a:spcPct val="35000"/>
            </a:spcAft>
          </a:pPr>
          <a:r>
            <a:rPr lang="en-US" sz="1800" b="1" kern="1200" smtClean="0">
              <a:solidFill>
                <a:srgbClr val="1C4161"/>
              </a:solidFill>
            </a:rPr>
            <a:t>2006</a:t>
          </a:r>
          <a:endParaRPr lang="en-US" sz="1800" b="1" kern="1200" dirty="0">
            <a:solidFill>
              <a:srgbClr val="1C4161"/>
            </a:solidFill>
          </a:endParaRPr>
        </a:p>
      </dsp:txBody>
      <dsp:txXfrm>
        <a:off x="2785509" y="234219"/>
        <a:ext cx="745858" cy="359446"/>
      </dsp:txXfrm>
    </dsp:sp>
    <dsp:sp modelId="{BDFBDA32-2135-4D63-A582-14C81498D7AB}">
      <dsp:nvSpPr>
        <dsp:cNvPr id="0" name=""/>
        <dsp:cNvSpPr/>
      </dsp:nvSpPr>
      <dsp:spPr>
        <a:xfrm>
          <a:off x="3219285" y="867616"/>
          <a:ext cx="311434" cy="311434"/>
        </a:xfrm>
        <a:prstGeom prst="ellipse">
          <a:avLst/>
        </a:prstGeom>
        <a:solidFill>
          <a:srgbClr val="ED155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45EB5FF3-DDB2-4B31-8155-2998C3C7F182}">
      <dsp:nvSpPr>
        <dsp:cNvPr id="0" name=""/>
        <dsp:cNvSpPr/>
      </dsp:nvSpPr>
      <dsp:spPr>
        <a:xfrm rot="17700000">
          <a:off x="2850433" y="1301083"/>
          <a:ext cx="645202" cy="311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r" defTabSz="711200">
            <a:lnSpc>
              <a:spcPct val="90000"/>
            </a:lnSpc>
            <a:spcBef>
              <a:spcPct val="0"/>
            </a:spcBef>
            <a:spcAft>
              <a:spcPct val="35000"/>
            </a:spcAft>
          </a:pPr>
          <a:endParaRPr lang="en-US" sz="1600" b="1" kern="1200" dirty="0">
            <a:solidFill>
              <a:srgbClr val="1C4161"/>
            </a:solidFill>
          </a:endParaRPr>
        </a:p>
      </dsp:txBody>
      <dsp:txXfrm>
        <a:off x="2850433" y="1301083"/>
        <a:ext cx="645202" cy="311092"/>
      </dsp:txXfrm>
    </dsp:sp>
    <dsp:sp modelId="{90929F41-55E7-4ACE-8306-1F10AE5B89FD}">
      <dsp:nvSpPr>
        <dsp:cNvPr id="0" name=""/>
        <dsp:cNvSpPr/>
      </dsp:nvSpPr>
      <dsp:spPr>
        <a:xfrm rot="17700000">
          <a:off x="3254368" y="434490"/>
          <a:ext cx="645202" cy="311092"/>
        </a:xfrm>
        <a:prstGeom prst="rect">
          <a:avLst/>
        </a:prstGeom>
        <a:noFill/>
        <a:ln>
          <a:noFill/>
        </a:ln>
        <a:effectLst/>
      </dsp:spPr>
      <dsp:style>
        <a:lnRef idx="0">
          <a:scrgbClr r="0" g="0" b="0"/>
        </a:lnRef>
        <a:fillRef idx="0">
          <a:scrgbClr r="0" g="0" b="0"/>
        </a:fillRef>
        <a:effectRef idx="0">
          <a:scrgbClr r="0" g="0" b="0"/>
        </a:effectRef>
        <a:fontRef idx="minor"/>
      </dsp:style>
    </dsp:sp>
    <dsp:sp modelId="{E934E256-994B-4968-A36F-547C7E24B224}">
      <dsp:nvSpPr>
        <dsp:cNvPr id="0" name=""/>
        <dsp:cNvSpPr/>
      </dsp:nvSpPr>
      <dsp:spPr>
        <a:xfrm>
          <a:off x="3575865" y="867616"/>
          <a:ext cx="311434" cy="311434"/>
        </a:xfrm>
        <a:prstGeom prst="ellipse">
          <a:avLst/>
        </a:prstGeom>
        <a:solidFill>
          <a:srgbClr val="ED155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4D6F506E-3353-4AE4-B8F6-858257E12486}">
      <dsp:nvSpPr>
        <dsp:cNvPr id="0" name=""/>
        <dsp:cNvSpPr/>
      </dsp:nvSpPr>
      <dsp:spPr>
        <a:xfrm rot="17700000">
          <a:off x="3207014" y="1301083"/>
          <a:ext cx="645202" cy="311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r" defTabSz="711200">
            <a:lnSpc>
              <a:spcPct val="90000"/>
            </a:lnSpc>
            <a:spcBef>
              <a:spcPct val="0"/>
            </a:spcBef>
            <a:spcAft>
              <a:spcPct val="35000"/>
            </a:spcAft>
          </a:pPr>
          <a:r>
            <a:rPr lang="en-US" sz="1600" b="1" kern="1200" dirty="0" smtClean="0">
              <a:solidFill>
                <a:srgbClr val="1C4161"/>
              </a:solidFill>
            </a:rPr>
            <a:t> </a:t>
          </a:r>
          <a:endParaRPr lang="en-US" sz="1600" b="1" kern="1200" dirty="0">
            <a:solidFill>
              <a:srgbClr val="1C4161"/>
            </a:solidFill>
          </a:endParaRPr>
        </a:p>
      </dsp:txBody>
      <dsp:txXfrm>
        <a:off x="3207014" y="1301083"/>
        <a:ext cx="645202" cy="311092"/>
      </dsp:txXfrm>
    </dsp:sp>
    <dsp:sp modelId="{F1501C64-463A-4A76-BA86-F6552AE6FDC8}">
      <dsp:nvSpPr>
        <dsp:cNvPr id="0" name=""/>
        <dsp:cNvSpPr/>
      </dsp:nvSpPr>
      <dsp:spPr>
        <a:xfrm rot="17700000">
          <a:off x="3610949" y="434490"/>
          <a:ext cx="645202" cy="311092"/>
        </a:xfrm>
        <a:prstGeom prst="rect">
          <a:avLst/>
        </a:prstGeom>
        <a:noFill/>
        <a:ln>
          <a:noFill/>
        </a:ln>
        <a:effectLst/>
      </dsp:spPr>
      <dsp:style>
        <a:lnRef idx="0">
          <a:scrgbClr r="0" g="0" b="0"/>
        </a:lnRef>
        <a:fillRef idx="0">
          <a:scrgbClr r="0" g="0" b="0"/>
        </a:fillRef>
        <a:effectRef idx="0">
          <a:scrgbClr r="0" g="0" b="0"/>
        </a:effectRef>
        <a:fontRef idx="minor"/>
      </dsp:style>
    </dsp:sp>
    <dsp:sp modelId="{71D2B6C0-FD40-4FF1-894C-496393C9A336}">
      <dsp:nvSpPr>
        <dsp:cNvPr id="0" name=""/>
        <dsp:cNvSpPr/>
      </dsp:nvSpPr>
      <dsp:spPr>
        <a:xfrm>
          <a:off x="3932493" y="723336"/>
          <a:ext cx="599993" cy="599993"/>
        </a:xfrm>
        <a:prstGeom prst="donut">
          <a:avLst>
            <a:gd name="adj" fmla="val 20000"/>
          </a:avLst>
        </a:prstGeom>
        <a:solidFill>
          <a:srgbClr val="ED155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3478FF2E-7C23-4AB3-B3CB-4A5BA8A7B460}">
      <dsp:nvSpPr>
        <dsp:cNvPr id="0" name=""/>
        <dsp:cNvSpPr/>
      </dsp:nvSpPr>
      <dsp:spPr>
        <a:xfrm rot="17700000">
          <a:off x="4143904" y="234219"/>
          <a:ext cx="745858" cy="359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lvl="0" algn="l" defTabSz="800100">
            <a:lnSpc>
              <a:spcPct val="90000"/>
            </a:lnSpc>
            <a:spcBef>
              <a:spcPct val="0"/>
            </a:spcBef>
            <a:spcAft>
              <a:spcPct val="35000"/>
            </a:spcAft>
          </a:pPr>
          <a:r>
            <a:rPr lang="en-US" sz="1800" b="1" kern="1200" dirty="0" smtClean="0">
              <a:solidFill>
                <a:srgbClr val="1C4161"/>
              </a:solidFill>
            </a:rPr>
            <a:t>2009</a:t>
          </a:r>
          <a:endParaRPr lang="en-US" sz="1800" b="1" kern="1200" dirty="0">
            <a:solidFill>
              <a:srgbClr val="1C4161"/>
            </a:solidFill>
          </a:endParaRPr>
        </a:p>
      </dsp:txBody>
      <dsp:txXfrm>
        <a:off x="4143904" y="234219"/>
        <a:ext cx="745858" cy="359446"/>
      </dsp:txXfrm>
    </dsp:sp>
    <dsp:sp modelId="{BDF45B25-4061-49CE-826B-14C4B48E6B82}">
      <dsp:nvSpPr>
        <dsp:cNvPr id="0" name=""/>
        <dsp:cNvSpPr/>
      </dsp:nvSpPr>
      <dsp:spPr>
        <a:xfrm>
          <a:off x="4577680" y="867616"/>
          <a:ext cx="311434" cy="311434"/>
        </a:xfrm>
        <a:prstGeom prst="ellipse">
          <a:avLst/>
        </a:prstGeom>
        <a:solidFill>
          <a:srgbClr val="ED155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444BFF18-1A31-427F-9656-A40C49914165}">
      <dsp:nvSpPr>
        <dsp:cNvPr id="0" name=""/>
        <dsp:cNvSpPr/>
      </dsp:nvSpPr>
      <dsp:spPr>
        <a:xfrm rot="17700000">
          <a:off x="4208829" y="1301083"/>
          <a:ext cx="645202" cy="311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r" defTabSz="711200">
            <a:lnSpc>
              <a:spcPct val="90000"/>
            </a:lnSpc>
            <a:spcBef>
              <a:spcPct val="0"/>
            </a:spcBef>
            <a:spcAft>
              <a:spcPct val="35000"/>
            </a:spcAft>
          </a:pPr>
          <a:r>
            <a:rPr lang="en-US" sz="1600" b="1" kern="1200" dirty="0" smtClean="0">
              <a:solidFill>
                <a:srgbClr val="1C4161"/>
              </a:solidFill>
            </a:rPr>
            <a:t> </a:t>
          </a:r>
          <a:endParaRPr lang="en-US" sz="1600" b="1" kern="1200" dirty="0">
            <a:solidFill>
              <a:srgbClr val="1C4161"/>
            </a:solidFill>
          </a:endParaRPr>
        </a:p>
      </dsp:txBody>
      <dsp:txXfrm>
        <a:off x="4208829" y="1301083"/>
        <a:ext cx="645202" cy="311092"/>
      </dsp:txXfrm>
    </dsp:sp>
    <dsp:sp modelId="{B63A670D-98C9-44B0-A4BF-F00E43F71EF7}">
      <dsp:nvSpPr>
        <dsp:cNvPr id="0" name=""/>
        <dsp:cNvSpPr/>
      </dsp:nvSpPr>
      <dsp:spPr>
        <a:xfrm rot="17700000">
          <a:off x="4612764" y="434490"/>
          <a:ext cx="645202" cy="311092"/>
        </a:xfrm>
        <a:prstGeom prst="rect">
          <a:avLst/>
        </a:prstGeom>
        <a:noFill/>
        <a:ln>
          <a:noFill/>
        </a:ln>
        <a:effectLst/>
      </dsp:spPr>
      <dsp:style>
        <a:lnRef idx="0">
          <a:scrgbClr r="0" g="0" b="0"/>
        </a:lnRef>
        <a:fillRef idx="0">
          <a:scrgbClr r="0" g="0" b="0"/>
        </a:fillRef>
        <a:effectRef idx="0">
          <a:scrgbClr r="0" g="0" b="0"/>
        </a:effectRef>
        <a:fontRef idx="minor"/>
      </dsp:style>
    </dsp:sp>
    <dsp:sp modelId="{455AD213-C13E-4E64-8B9C-25D2BECCDDB2}">
      <dsp:nvSpPr>
        <dsp:cNvPr id="0" name=""/>
        <dsp:cNvSpPr/>
      </dsp:nvSpPr>
      <dsp:spPr>
        <a:xfrm>
          <a:off x="4934261" y="867616"/>
          <a:ext cx="311434" cy="311434"/>
        </a:xfrm>
        <a:prstGeom prst="ellipse">
          <a:avLst/>
        </a:prstGeom>
        <a:solidFill>
          <a:srgbClr val="ED155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7E75BF1C-6A18-4C73-8C81-C179F994C1D5}">
      <dsp:nvSpPr>
        <dsp:cNvPr id="0" name=""/>
        <dsp:cNvSpPr/>
      </dsp:nvSpPr>
      <dsp:spPr>
        <a:xfrm rot="17700000">
          <a:off x="4565409" y="1301083"/>
          <a:ext cx="645202" cy="311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r" defTabSz="711200">
            <a:lnSpc>
              <a:spcPct val="90000"/>
            </a:lnSpc>
            <a:spcBef>
              <a:spcPct val="0"/>
            </a:spcBef>
            <a:spcAft>
              <a:spcPct val="35000"/>
            </a:spcAft>
          </a:pPr>
          <a:r>
            <a:rPr lang="en-US" sz="1600" b="1" kern="1200" dirty="0" smtClean="0">
              <a:solidFill>
                <a:srgbClr val="1C4161"/>
              </a:solidFill>
            </a:rPr>
            <a:t> </a:t>
          </a:r>
          <a:endParaRPr lang="en-US" sz="1600" b="1" kern="1200" dirty="0">
            <a:solidFill>
              <a:srgbClr val="1C4161"/>
            </a:solidFill>
          </a:endParaRPr>
        </a:p>
      </dsp:txBody>
      <dsp:txXfrm>
        <a:off x="4565409" y="1301083"/>
        <a:ext cx="645202" cy="311092"/>
      </dsp:txXfrm>
    </dsp:sp>
    <dsp:sp modelId="{DD727A46-ED6B-47EF-9DCC-0DC42DBF3A72}">
      <dsp:nvSpPr>
        <dsp:cNvPr id="0" name=""/>
        <dsp:cNvSpPr/>
      </dsp:nvSpPr>
      <dsp:spPr>
        <a:xfrm rot="17700000">
          <a:off x="4969344" y="434490"/>
          <a:ext cx="645202" cy="311092"/>
        </a:xfrm>
        <a:prstGeom prst="rect">
          <a:avLst/>
        </a:prstGeom>
        <a:noFill/>
        <a:ln>
          <a:noFill/>
        </a:ln>
        <a:effectLst/>
      </dsp:spPr>
      <dsp:style>
        <a:lnRef idx="0">
          <a:scrgbClr r="0" g="0" b="0"/>
        </a:lnRef>
        <a:fillRef idx="0">
          <a:scrgbClr r="0" g="0" b="0"/>
        </a:fillRef>
        <a:effectRef idx="0">
          <a:scrgbClr r="0" g="0" b="0"/>
        </a:effectRef>
        <a:fontRef idx="minor"/>
      </dsp:style>
    </dsp:sp>
    <dsp:sp modelId="{A81547EB-BA91-44D4-868C-5A3AC8FE296B}">
      <dsp:nvSpPr>
        <dsp:cNvPr id="0" name=""/>
        <dsp:cNvSpPr/>
      </dsp:nvSpPr>
      <dsp:spPr>
        <a:xfrm>
          <a:off x="5290841" y="867616"/>
          <a:ext cx="311434" cy="311434"/>
        </a:xfrm>
        <a:prstGeom prst="ellipse">
          <a:avLst/>
        </a:prstGeom>
        <a:solidFill>
          <a:srgbClr val="ED155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23A6A0CF-ED97-4550-8D69-94E46D5CFEB8}">
      <dsp:nvSpPr>
        <dsp:cNvPr id="0" name=""/>
        <dsp:cNvSpPr/>
      </dsp:nvSpPr>
      <dsp:spPr>
        <a:xfrm rot="17700000">
          <a:off x="4921989" y="1301083"/>
          <a:ext cx="645202" cy="311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r" defTabSz="711200">
            <a:lnSpc>
              <a:spcPct val="90000"/>
            </a:lnSpc>
            <a:spcBef>
              <a:spcPct val="0"/>
            </a:spcBef>
            <a:spcAft>
              <a:spcPct val="35000"/>
            </a:spcAft>
          </a:pPr>
          <a:r>
            <a:rPr lang="en-US" sz="1600" b="1" kern="1200" dirty="0" smtClean="0">
              <a:solidFill>
                <a:srgbClr val="1C4161"/>
              </a:solidFill>
            </a:rPr>
            <a:t> </a:t>
          </a:r>
          <a:endParaRPr lang="en-US" sz="1600" b="1" kern="1200" dirty="0">
            <a:solidFill>
              <a:srgbClr val="1C4161"/>
            </a:solidFill>
          </a:endParaRPr>
        </a:p>
      </dsp:txBody>
      <dsp:txXfrm>
        <a:off x="4921989" y="1301083"/>
        <a:ext cx="645202" cy="311092"/>
      </dsp:txXfrm>
    </dsp:sp>
    <dsp:sp modelId="{6221DC2B-ED5C-4A78-BF99-6B04996CC076}">
      <dsp:nvSpPr>
        <dsp:cNvPr id="0" name=""/>
        <dsp:cNvSpPr/>
      </dsp:nvSpPr>
      <dsp:spPr>
        <a:xfrm rot="17700000">
          <a:off x="5325924" y="434490"/>
          <a:ext cx="645202" cy="311092"/>
        </a:xfrm>
        <a:prstGeom prst="rect">
          <a:avLst/>
        </a:prstGeom>
        <a:noFill/>
        <a:ln>
          <a:noFill/>
        </a:ln>
        <a:effectLst/>
      </dsp:spPr>
      <dsp:style>
        <a:lnRef idx="0">
          <a:scrgbClr r="0" g="0" b="0"/>
        </a:lnRef>
        <a:fillRef idx="0">
          <a:scrgbClr r="0" g="0" b="0"/>
        </a:fillRef>
        <a:effectRef idx="0">
          <a:scrgbClr r="0" g="0" b="0"/>
        </a:effectRef>
        <a:fontRef idx="minor"/>
      </dsp:style>
    </dsp:sp>
    <dsp:sp modelId="{DB2B16C0-A380-4BB1-A3A9-141354DA3689}">
      <dsp:nvSpPr>
        <dsp:cNvPr id="0" name=""/>
        <dsp:cNvSpPr/>
      </dsp:nvSpPr>
      <dsp:spPr>
        <a:xfrm>
          <a:off x="5647421" y="867616"/>
          <a:ext cx="311434" cy="311434"/>
        </a:xfrm>
        <a:prstGeom prst="ellipse">
          <a:avLst/>
        </a:prstGeom>
        <a:solidFill>
          <a:srgbClr val="ED155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190CE9E3-CAAD-4C04-8FE9-74FEA068925E}">
      <dsp:nvSpPr>
        <dsp:cNvPr id="0" name=""/>
        <dsp:cNvSpPr/>
      </dsp:nvSpPr>
      <dsp:spPr>
        <a:xfrm rot="17700000">
          <a:off x="5278569" y="1301083"/>
          <a:ext cx="645202" cy="311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r" defTabSz="711200">
            <a:lnSpc>
              <a:spcPct val="90000"/>
            </a:lnSpc>
            <a:spcBef>
              <a:spcPct val="0"/>
            </a:spcBef>
            <a:spcAft>
              <a:spcPct val="35000"/>
            </a:spcAft>
          </a:pPr>
          <a:r>
            <a:rPr lang="en-US" sz="1600" b="1" kern="1200" dirty="0" smtClean="0">
              <a:solidFill>
                <a:srgbClr val="1C4161"/>
              </a:solidFill>
            </a:rPr>
            <a:t> </a:t>
          </a:r>
          <a:endParaRPr lang="en-US" sz="1600" b="1" kern="1200" dirty="0">
            <a:solidFill>
              <a:srgbClr val="1C4161"/>
            </a:solidFill>
          </a:endParaRPr>
        </a:p>
      </dsp:txBody>
      <dsp:txXfrm>
        <a:off x="5278569" y="1301083"/>
        <a:ext cx="645202" cy="311092"/>
      </dsp:txXfrm>
    </dsp:sp>
    <dsp:sp modelId="{DBD6D791-4CCF-4484-A42C-53A3CCBCEEEE}">
      <dsp:nvSpPr>
        <dsp:cNvPr id="0" name=""/>
        <dsp:cNvSpPr/>
      </dsp:nvSpPr>
      <dsp:spPr>
        <a:xfrm rot="17700000">
          <a:off x="5682505" y="434490"/>
          <a:ext cx="645202" cy="311092"/>
        </a:xfrm>
        <a:prstGeom prst="rect">
          <a:avLst/>
        </a:prstGeom>
        <a:noFill/>
        <a:ln>
          <a:noFill/>
        </a:ln>
        <a:effectLst/>
      </dsp:spPr>
      <dsp:style>
        <a:lnRef idx="0">
          <a:scrgbClr r="0" g="0" b="0"/>
        </a:lnRef>
        <a:fillRef idx="0">
          <a:scrgbClr r="0" g="0" b="0"/>
        </a:fillRef>
        <a:effectRef idx="0">
          <a:scrgbClr r="0" g="0" b="0"/>
        </a:effectRef>
        <a:fontRef idx="minor"/>
      </dsp:style>
    </dsp:sp>
    <dsp:sp modelId="{E85904C5-B587-4C26-8B88-17E6DA08345F}">
      <dsp:nvSpPr>
        <dsp:cNvPr id="0" name=""/>
        <dsp:cNvSpPr/>
      </dsp:nvSpPr>
      <dsp:spPr>
        <a:xfrm>
          <a:off x="6004001" y="867616"/>
          <a:ext cx="311434" cy="311434"/>
        </a:xfrm>
        <a:prstGeom prst="ellipse">
          <a:avLst/>
        </a:prstGeom>
        <a:solidFill>
          <a:srgbClr val="ED155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BEE02C1-9720-42AD-99B1-10ACFA3CD8E9}">
      <dsp:nvSpPr>
        <dsp:cNvPr id="0" name=""/>
        <dsp:cNvSpPr/>
      </dsp:nvSpPr>
      <dsp:spPr>
        <a:xfrm rot="17700000">
          <a:off x="5635150" y="1301083"/>
          <a:ext cx="645202" cy="311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r" defTabSz="711200">
            <a:lnSpc>
              <a:spcPct val="90000"/>
            </a:lnSpc>
            <a:spcBef>
              <a:spcPct val="0"/>
            </a:spcBef>
            <a:spcAft>
              <a:spcPct val="35000"/>
            </a:spcAft>
          </a:pPr>
          <a:endParaRPr lang="en-US" sz="1600" b="1" kern="1200" dirty="0">
            <a:solidFill>
              <a:srgbClr val="1C4161"/>
            </a:solidFill>
          </a:endParaRPr>
        </a:p>
      </dsp:txBody>
      <dsp:txXfrm>
        <a:off x="5635150" y="1301083"/>
        <a:ext cx="645202" cy="311092"/>
      </dsp:txXfrm>
    </dsp:sp>
    <dsp:sp modelId="{815A388F-6A15-48DE-947F-F8E1F9BC36E6}">
      <dsp:nvSpPr>
        <dsp:cNvPr id="0" name=""/>
        <dsp:cNvSpPr/>
      </dsp:nvSpPr>
      <dsp:spPr>
        <a:xfrm rot="17700000">
          <a:off x="6039085" y="434490"/>
          <a:ext cx="645202" cy="311092"/>
        </a:xfrm>
        <a:prstGeom prst="rect">
          <a:avLst/>
        </a:prstGeom>
        <a:noFill/>
        <a:ln>
          <a:noFill/>
        </a:ln>
        <a:effectLst/>
      </dsp:spPr>
      <dsp:style>
        <a:lnRef idx="0">
          <a:scrgbClr r="0" g="0" b="0"/>
        </a:lnRef>
        <a:fillRef idx="0">
          <a:scrgbClr r="0" g="0" b="0"/>
        </a:fillRef>
        <a:effectRef idx="0">
          <a:scrgbClr r="0" g="0" b="0"/>
        </a:effectRef>
        <a:fontRef idx="minor"/>
      </dsp:style>
    </dsp:sp>
    <dsp:sp modelId="{EF6A0E40-0FA3-4D24-988D-C6F8A7645B25}">
      <dsp:nvSpPr>
        <dsp:cNvPr id="0" name=""/>
        <dsp:cNvSpPr/>
      </dsp:nvSpPr>
      <dsp:spPr>
        <a:xfrm>
          <a:off x="6360629" y="723336"/>
          <a:ext cx="599993" cy="599993"/>
        </a:xfrm>
        <a:prstGeom prst="donut">
          <a:avLst>
            <a:gd name="adj" fmla="val 20000"/>
          </a:avLst>
        </a:prstGeom>
        <a:solidFill>
          <a:srgbClr val="ED155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5E2FA720-1C9E-47FB-B161-8DDF539B062A}">
      <dsp:nvSpPr>
        <dsp:cNvPr id="0" name=""/>
        <dsp:cNvSpPr/>
      </dsp:nvSpPr>
      <dsp:spPr>
        <a:xfrm rot="17700000">
          <a:off x="6572040" y="234219"/>
          <a:ext cx="745858" cy="359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lvl="0" algn="l" defTabSz="800100">
            <a:lnSpc>
              <a:spcPct val="90000"/>
            </a:lnSpc>
            <a:spcBef>
              <a:spcPct val="0"/>
            </a:spcBef>
            <a:spcAft>
              <a:spcPct val="35000"/>
            </a:spcAft>
          </a:pPr>
          <a:r>
            <a:rPr lang="en-US" sz="1800" b="1" kern="1200" dirty="0" smtClean="0">
              <a:solidFill>
                <a:srgbClr val="1C4161"/>
              </a:solidFill>
            </a:rPr>
            <a:t>2015</a:t>
          </a:r>
          <a:endParaRPr lang="en-US" sz="1800" b="1" kern="1200" dirty="0">
            <a:solidFill>
              <a:srgbClr val="1C4161"/>
            </a:solidFill>
          </a:endParaRPr>
        </a:p>
      </dsp:txBody>
      <dsp:txXfrm>
        <a:off x="6572040" y="234219"/>
        <a:ext cx="745858" cy="359446"/>
      </dsp:txXfrm>
    </dsp:sp>
    <dsp:sp modelId="{0FF4A092-9BE5-4747-9017-B8124A93DF24}">
      <dsp:nvSpPr>
        <dsp:cNvPr id="0" name=""/>
        <dsp:cNvSpPr/>
      </dsp:nvSpPr>
      <dsp:spPr>
        <a:xfrm>
          <a:off x="7005816" y="867616"/>
          <a:ext cx="311434" cy="311434"/>
        </a:xfrm>
        <a:prstGeom prst="ellipse">
          <a:avLst/>
        </a:prstGeom>
        <a:solidFill>
          <a:srgbClr val="ED155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3DA0EB2C-5B1B-47F1-ABDF-A11CF639D27B}">
      <dsp:nvSpPr>
        <dsp:cNvPr id="0" name=""/>
        <dsp:cNvSpPr/>
      </dsp:nvSpPr>
      <dsp:spPr>
        <a:xfrm rot="17700000">
          <a:off x="6636965" y="1301083"/>
          <a:ext cx="645202" cy="311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r" defTabSz="711200">
            <a:lnSpc>
              <a:spcPct val="90000"/>
            </a:lnSpc>
            <a:spcBef>
              <a:spcPct val="0"/>
            </a:spcBef>
            <a:spcAft>
              <a:spcPct val="35000"/>
            </a:spcAft>
          </a:pPr>
          <a:r>
            <a:rPr lang="en-US" sz="1600" b="1" kern="1200" dirty="0" smtClean="0">
              <a:solidFill>
                <a:srgbClr val="1C4161"/>
              </a:solidFill>
            </a:rPr>
            <a:t> </a:t>
          </a:r>
          <a:endParaRPr lang="en-US" sz="1600" b="1" kern="1200" dirty="0">
            <a:solidFill>
              <a:srgbClr val="1C4161"/>
            </a:solidFill>
          </a:endParaRPr>
        </a:p>
      </dsp:txBody>
      <dsp:txXfrm>
        <a:off x="6636965" y="1301083"/>
        <a:ext cx="645202" cy="311092"/>
      </dsp:txXfrm>
    </dsp:sp>
    <dsp:sp modelId="{B1630D47-64D5-4379-9AA3-1595ABA3A7C2}">
      <dsp:nvSpPr>
        <dsp:cNvPr id="0" name=""/>
        <dsp:cNvSpPr/>
      </dsp:nvSpPr>
      <dsp:spPr>
        <a:xfrm rot="17700000">
          <a:off x="7040900" y="434490"/>
          <a:ext cx="645202" cy="311092"/>
        </a:xfrm>
        <a:prstGeom prst="rect">
          <a:avLst/>
        </a:prstGeom>
        <a:noFill/>
        <a:ln>
          <a:noFill/>
        </a:ln>
        <a:effectLst/>
      </dsp:spPr>
      <dsp:style>
        <a:lnRef idx="0">
          <a:scrgbClr r="0" g="0" b="0"/>
        </a:lnRef>
        <a:fillRef idx="0">
          <a:scrgbClr r="0" g="0" b="0"/>
        </a:fillRef>
        <a:effectRef idx="0">
          <a:scrgbClr r="0" g="0" b="0"/>
        </a:effectRef>
        <a:fontRef idx="minor"/>
      </dsp:style>
    </dsp:sp>
    <dsp:sp modelId="{E5BBA99C-B691-4BE3-94B0-8268865C435A}">
      <dsp:nvSpPr>
        <dsp:cNvPr id="0" name=""/>
        <dsp:cNvSpPr/>
      </dsp:nvSpPr>
      <dsp:spPr>
        <a:xfrm>
          <a:off x="7362397" y="867616"/>
          <a:ext cx="311434" cy="311434"/>
        </a:xfrm>
        <a:prstGeom prst="ellipse">
          <a:avLst/>
        </a:prstGeom>
        <a:solidFill>
          <a:srgbClr val="ED155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3DCF9623-E775-400A-8510-2219D8103327}">
      <dsp:nvSpPr>
        <dsp:cNvPr id="0" name=""/>
        <dsp:cNvSpPr/>
      </dsp:nvSpPr>
      <dsp:spPr>
        <a:xfrm rot="17700000">
          <a:off x="6993545" y="1301083"/>
          <a:ext cx="645202" cy="311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r" defTabSz="711200">
            <a:lnSpc>
              <a:spcPct val="90000"/>
            </a:lnSpc>
            <a:spcBef>
              <a:spcPct val="0"/>
            </a:spcBef>
            <a:spcAft>
              <a:spcPct val="35000"/>
            </a:spcAft>
          </a:pPr>
          <a:endParaRPr lang="en-US" sz="1600" b="1" kern="1200" dirty="0">
            <a:solidFill>
              <a:srgbClr val="1C4161"/>
            </a:solidFill>
          </a:endParaRPr>
        </a:p>
      </dsp:txBody>
      <dsp:txXfrm>
        <a:off x="6993545" y="1301083"/>
        <a:ext cx="645202" cy="311092"/>
      </dsp:txXfrm>
    </dsp:sp>
    <dsp:sp modelId="{AC085791-81BE-45EC-83C5-222511A1430A}">
      <dsp:nvSpPr>
        <dsp:cNvPr id="0" name=""/>
        <dsp:cNvSpPr/>
      </dsp:nvSpPr>
      <dsp:spPr>
        <a:xfrm rot="17700000">
          <a:off x="7397480" y="434490"/>
          <a:ext cx="645202" cy="311092"/>
        </a:xfrm>
        <a:prstGeom prst="rect">
          <a:avLst/>
        </a:prstGeom>
        <a:noFill/>
        <a:ln>
          <a:noFill/>
        </a:ln>
        <a:effectLst/>
      </dsp:spPr>
      <dsp:style>
        <a:lnRef idx="0">
          <a:scrgbClr r="0" g="0" b="0"/>
        </a:lnRef>
        <a:fillRef idx="0">
          <a:scrgbClr r="0" g="0" b="0"/>
        </a:fillRef>
        <a:effectRef idx="0">
          <a:scrgbClr r="0" g="0" b="0"/>
        </a:effectRef>
        <a:fontRef idx="minor"/>
      </dsp:style>
    </dsp:sp>
    <dsp:sp modelId="{5D73A417-81C8-4F00-AF17-05A27EB51271}">
      <dsp:nvSpPr>
        <dsp:cNvPr id="0" name=""/>
        <dsp:cNvSpPr/>
      </dsp:nvSpPr>
      <dsp:spPr>
        <a:xfrm>
          <a:off x="7718977" y="867616"/>
          <a:ext cx="311434" cy="311434"/>
        </a:xfrm>
        <a:prstGeom prst="ellipse">
          <a:avLst/>
        </a:prstGeom>
        <a:solidFill>
          <a:srgbClr val="ED155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81842D8B-73CA-4C17-B1DD-358549B7FE01}">
      <dsp:nvSpPr>
        <dsp:cNvPr id="0" name=""/>
        <dsp:cNvSpPr/>
      </dsp:nvSpPr>
      <dsp:spPr>
        <a:xfrm rot="17700000">
          <a:off x="7350125" y="1301083"/>
          <a:ext cx="645202" cy="31109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0640" bIns="0" numCol="1" spcCol="1270" anchor="ctr" anchorCtr="0">
          <a:noAutofit/>
        </a:bodyPr>
        <a:lstStyle/>
        <a:p>
          <a:pPr lvl="0" algn="r" defTabSz="711200">
            <a:lnSpc>
              <a:spcPct val="90000"/>
            </a:lnSpc>
            <a:spcBef>
              <a:spcPct val="0"/>
            </a:spcBef>
            <a:spcAft>
              <a:spcPct val="35000"/>
            </a:spcAft>
          </a:pPr>
          <a:endParaRPr lang="en-US" sz="1600" b="1" kern="1200" dirty="0">
            <a:solidFill>
              <a:srgbClr val="1C4161"/>
            </a:solidFill>
          </a:endParaRPr>
        </a:p>
      </dsp:txBody>
      <dsp:txXfrm>
        <a:off x="7350125" y="1301083"/>
        <a:ext cx="645202" cy="311092"/>
      </dsp:txXfrm>
    </dsp:sp>
    <dsp:sp modelId="{8F4F423D-4321-44D8-A982-585F7E75E1FC}">
      <dsp:nvSpPr>
        <dsp:cNvPr id="0" name=""/>
        <dsp:cNvSpPr/>
      </dsp:nvSpPr>
      <dsp:spPr>
        <a:xfrm rot="17700000">
          <a:off x="7754060" y="434490"/>
          <a:ext cx="645202" cy="311092"/>
        </a:xfrm>
        <a:prstGeom prst="rect">
          <a:avLst/>
        </a:prstGeom>
        <a:noFill/>
        <a:ln>
          <a:noFill/>
        </a:ln>
        <a:effectLst/>
      </dsp:spPr>
      <dsp:style>
        <a:lnRef idx="0">
          <a:scrgbClr r="0" g="0" b="0"/>
        </a:lnRef>
        <a:fillRef idx="0">
          <a:scrgbClr r="0" g="0" b="0"/>
        </a:fillRef>
        <a:effectRef idx="0">
          <a:scrgbClr r="0" g="0" b="0"/>
        </a:effectRef>
        <a:fontRef idx="minor"/>
      </dsp:style>
    </dsp:sp>
    <dsp:sp modelId="{4821523E-37EF-49D5-A594-B293C0E80520}">
      <dsp:nvSpPr>
        <dsp:cNvPr id="0" name=""/>
        <dsp:cNvSpPr/>
      </dsp:nvSpPr>
      <dsp:spPr>
        <a:xfrm>
          <a:off x="8075605" y="723336"/>
          <a:ext cx="599993" cy="599993"/>
        </a:xfrm>
        <a:prstGeom prst="donut">
          <a:avLst>
            <a:gd name="adj" fmla="val 20000"/>
          </a:avLst>
        </a:prstGeom>
        <a:solidFill>
          <a:srgbClr val="ED155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FF8D7120-76D5-4182-95A5-1BE163150FA4}">
      <dsp:nvSpPr>
        <dsp:cNvPr id="0" name=""/>
        <dsp:cNvSpPr/>
      </dsp:nvSpPr>
      <dsp:spPr>
        <a:xfrm rot="17700000">
          <a:off x="8287016" y="234219"/>
          <a:ext cx="745858" cy="359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lvl="0" algn="l" defTabSz="800100">
            <a:lnSpc>
              <a:spcPct val="90000"/>
            </a:lnSpc>
            <a:spcBef>
              <a:spcPct val="0"/>
            </a:spcBef>
            <a:spcAft>
              <a:spcPct val="35000"/>
            </a:spcAft>
          </a:pPr>
          <a:r>
            <a:rPr lang="en-US" sz="1800" b="1" kern="1200" dirty="0" smtClean="0">
              <a:solidFill>
                <a:srgbClr val="1C4161"/>
              </a:solidFill>
            </a:rPr>
            <a:t>2019</a:t>
          </a:r>
          <a:endParaRPr lang="en-US" sz="1800" b="1" kern="1200" dirty="0">
            <a:solidFill>
              <a:srgbClr val="1C4161"/>
            </a:solidFill>
          </a:endParaRPr>
        </a:p>
      </dsp:txBody>
      <dsp:txXfrm>
        <a:off x="8287016" y="234219"/>
        <a:ext cx="745858" cy="359446"/>
      </dsp:txXfrm>
    </dsp:sp>
    <dsp:sp modelId="{B590494E-6C26-4291-A7E2-4B8AC1C4F6AB}">
      <dsp:nvSpPr>
        <dsp:cNvPr id="0" name=""/>
        <dsp:cNvSpPr/>
      </dsp:nvSpPr>
      <dsp:spPr>
        <a:xfrm>
          <a:off x="8720840" y="723336"/>
          <a:ext cx="599993" cy="599993"/>
        </a:xfrm>
        <a:prstGeom prst="donut">
          <a:avLst>
            <a:gd name="adj" fmla="val 20000"/>
          </a:avLst>
        </a:prstGeom>
        <a:solidFill>
          <a:srgbClr val="ED1556"/>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DD9D376D-EB67-422D-8AAD-D6296FA6C880}">
      <dsp:nvSpPr>
        <dsp:cNvPr id="0" name=""/>
        <dsp:cNvSpPr/>
      </dsp:nvSpPr>
      <dsp:spPr>
        <a:xfrm rot="17700000">
          <a:off x="8932250" y="234219"/>
          <a:ext cx="745858" cy="359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0" rIns="0" bIns="0" numCol="1" spcCol="1270" anchor="ctr" anchorCtr="0">
          <a:noAutofit/>
        </a:bodyPr>
        <a:lstStyle/>
        <a:p>
          <a:pPr lvl="0" algn="l" defTabSz="800100">
            <a:lnSpc>
              <a:spcPct val="90000"/>
            </a:lnSpc>
            <a:spcBef>
              <a:spcPct val="0"/>
            </a:spcBef>
            <a:spcAft>
              <a:spcPct val="35000"/>
            </a:spcAft>
          </a:pPr>
          <a:r>
            <a:rPr lang="en-US" sz="1800" b="1" kern="1200" dirty="0" smtClean="0">
              <a:solidFill>
                <a:srgbClr val="1C4161"/>
              </a:solidFill>
            </a:rPr>
            <a:t>2020</a:t>
          </a:r>
          <a:endParaRPr lang="en-US" sz="1800" b="1" kern="1200" dirty="0">
            <a:solidFill>
              <a:srgbClr val="1C4161"/>
            </a:solidFill>
          </a:endParaRPr>
        </a:p>
      </dsp:txBody>
      <dsp:txXfrm>
        <a:off x="8932250" y="234219"/>
        <a:ext cx="745858" cy="359446"/>
      </dsp:txXfrm>
    </dsp:sp>
  </dsp:spTree>
</dsp:drawing>
</file>

<file path=ppt/diagrams/layout1.xml><?xml version="1.0" encoding="utf-8"?>
<dgm:layoutDef xmlns:dgm="http://schemas.openxmlformats.org/drawingml/2006/diagram" xmlns:a="http://schemas.openxmlformats.org/drawingml/2006/main" uniqueId="urn:microsoft.com/office/officeart/2008/layout/CircleAccentTimeline">
  <dgm:title val=""/>
  <dgm:desc val=""/>
  <dgm:catLst>
    <dgm:cat type="process" pri="7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clrData>
  <dgm:layoutNode name="Name0">
    <dgm:varLst>
      <dgm:dir/>
    </dgm:varLst>
    <dgm:choose name="Name1">
      <dgm:if name="Name2" func="var" arg="dir" op="equ" val="norm">
        <dgm:alg type="lin">
          <dgm:param type="fallback" val="2D"/>
          <dgm:param type="nodeVertAlign" val="b"/>
        </dgm:alg>
      </dgm:if>
      <dgm:else name="Name3">
        <dgm:alg type="lin">
          <dgm:param type="fallback" val="2D"/>
          <dgm:param type="nodeVertAlign" val="b"/>
          <dgm:param type="linDir" val="fromR"/>
        </dgm:alg>
      </dgm:else>
    </dgm:choose>
    <dgm:shape xmlns:r="http://schemas.openxmlformats.org/officeDocument/2006/relationships" r:blip="">
      <dgm:adjLst/>
    </dgm:shape>
    <dgm:constrLst>
      <dgm:constr type="h" for="ch" forName="parComposite" refType="h"/>
      <dgm:constr type="w" for="ch" forName="parComposite" refType="h" refFor="ch" refForName="parComposite" fact="0.4986"/>
      <dgm:constr type="h" for="ch" forName="desComposite" refType="h" fact="0.8722"/>
      <dgm:constr type="w" for="ch" forName="desComposite" refType="h" refFor="ch" refForName="desComposite" fact="0.6056"/>
      <dgm:constr type="w" for="ch" forName="parBackupNorm" refType="w" refFor="ch" refForName="parComposite" fact="-0.3369"/>
      <dgm:constr type="w" for="ch" forName="parBackupRTL" refType="w" refFor="ch" refForName="parComposite" fact="-0.3369"/>
      <dgm:constr type="w" for="ch" forName="parBackupRev" refType="w" refFor="ch" refForName="parComposite" fact="0"/>
      <dgm:constr type="w" for="ch" forName="desBackupLeftNorm" refType="w" refFor="ch" refForName="desComposite" fact="-0.3376"/>
      <dgm:constr type="w" for="ch" forName="desBackupLeftRev" refType="w" refFor="ch" refForName="desComposite" fact="-0.3376"/>
      <dgm:constr type="w" for="ch" forName="desBackupRightNorm" refType="w" refFor="ch" refForName="desComposite" fact="-0.3376"/>
      <dgm:constr type="w" for="ch" forName="desBackupRightRev" refType="w" refFor="ch" refForName="desComposite" fact="-0.3376"/>
      <dgm:constr type="w" for="ch" forName="parSpace" refType="w" refFor="ch" refForName="parComposite" fact="0.05"/>
      <dgm:constr type="w" for="ch" forName="desSpace" refType="w" refFor="ch" refForName="parComposite" fact="0.05"/>
      <dgm:constr type="primFontSz" for="des" forName="parTx" op="equ" val="65"/>
      <dgm:constr type="primFontSz" for="des" forName="chTx" refType="primFontSz" refFor="des" refForName="parTx" op="lte" val="65"/>
      <dgm:constr type="primFontSz" for="des" forName="desTx" refType="primFontSz" refFor="des" refForName="chTx" op="lte" val="65"/>
      <dgm:constr type="primFontSz" for="des" forName="desTx" refType="primFontSz" refFor="des" refForName="parTx" op="lte"/>
    </dgm:constrLst>
    <dgm:forEach name="Name4" axis="ch" ptType="node">
      <dgm:layoutNode name="parComposite">
        <dgm:alg type="composite"/>
        <dgm:shape xmlns:r="http://schemas.openxmlformats.org/officeDocument/2006/relationships" r:blip="">
          <dgm:adjLst/>
        </dgm:shape>
        <dgm:choose name="Name5">
          <dgm:if name="Name6" func="var" arg="dir" op="equ" val="norm">
            <dgm:constrLst>
              <dgm:constr type="l" for="ch" forName="parBigCircle"/>
              <dgm:constr type="ctrY" for="ch" forName="parBigCircle" refType="h" fact="0.5639"/>
              <dgm:constr type="w" for="ch" forName="parBigCircle" refType="w" fact="0.6631"/>
              <dgm:constr type="h" for="ch" forName="parBigCircle" refType="w" refFor="ch" refForName="parBigCircle"/>
              <dgm:constr type="r" for="ch" forName="parTx" refType="w"/>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l" for="ch" forName="bSpace"/>
              <dgm:constr type="w" for="ch" forName="bSpace" val="1"/>
            </dgm:constrLst>
          </dgm:if>
          <dgm:else name="Name7">
            <dgm:constrLst>
              <dgm:constr type="r" for="ch" forName="parBigCircle" refType="w"/>
              <dgm:constr type="ctrY" for="ch" forName="parBigCircle" refType="h" fact="0.5639"/>
              <dgm:constr type="w" for="ch" forName="parBigCircle" refType="w" fact="0.6631"/>
              <dgm:constr type="h" for="ch" forName="parBigCircle" refType="w" refFor="ch" refForName="parBigCircle"/>
              <dgm:constr type="l" for="ch" forName="parTx" fact="0"/>
              <dgm:constr type="t" for="ch" forName="parTx"/>
              <dgm:constr type="w" for="ch" forName="parTx" refType="w" fact="0.7084"/>
              <dgm:constr type="h" for="ch" forName="parTx" refType="h" fact="0.4562"/>
              <dgm:constr type="t" for="ch" forName="bSpace" refType="ctrY" refFor="ch" refForName="parBigCircle"/>
              <dgm:constr type="b" for="ch" forName="bSpace" refType="h"/>
              <dgm:constr type="r" for="ch" forName="bSpace"/>
              <dgm:constr type="w" for="ch" forName="bSpace" val="1"/>
            </dgm:constrLst>
          </dgm:else>
        </dgm:choose>
        <dgm:layoutNode name="parBigCircle" styleLbl="node0">
          <dgm:alg type="sp"/>
          <dgm:shape xmlns:r="http://schemas.openxmlformats.org/officeDocument/2006/relationships" type="donut" r:blip="">
            <dgm:adjLst>
              <dgm:adj idx="1" val="0.2"/>
            </dgm:adjLst>
          </dgm:shape>
          <dgm:presOf/>
          <dgm:constrLst>
            <dgm:constr type="h" refType="w" op="equ"/>
          </dgm:constrLst>
        </dgm:layoutNode>
        <dgm:layoutNode name="parTx" styleLbl="revTx">
          <dgm:choose name="Name8">
            <dgm:if name="Name9" func="var" arg="dir" op="equ" val="norm">
              <dgm:alg type="tx">
                <dgm:param type="autoTxRot" val="grav"/>
                <dgm:param type="parTxLTRAlign" val="l"/>
              </dgm:alg>
              <dgm:shape xmlns:r="http://schemas.openxmlformats.org/officeDocument/2006/relationships" rot="295" type="rect" r:blip="">
                <dgm:adjLst/>
              </dgm:shape>
              <dgm:presOf axis="self" ptType="node"/>
              <dgm:constrLst>
                <dgm:constr type="lMarg" refType="primFontSz" fact="0.2"/>
                <dgm:constr type="rMarg"/>
                <dgm:constr type="tMarg"/>
                <dgm:constr type="bMarg"/>
              </dgm:constrLst>
            </dgm:if>
            <dgm:else name="Name10">
              <dgm:alg type="tx">
                <dgm:param type="autoTxRot" val="grav"/>
                <dgm:param type="parTxLTRAlign" val="r"/>
              </dgm:alg>
              <dgm:shape xmlns:r="http://schemas.openxmlformats.org/officeDocument/2006/relationships" rot="65" type="rect" r:blip="">
                <dgm:adjLst/>
              </dgm:shape>
              <dgm:presOf axis="self" ptType="node"/>
              <dgm:constrLst>
                <dgm:constr type="lMarg"/>
                <dgm:constr type="rMarg" refType="primFontSz" fact="0.2"/>
                <dgm:constr type="tMarg"/>
                <dgm:constr type="bMarg"/>
              </dgm:constrLst>
            </dgm:else>
          </dgm:choose>
          <dgm:ruleLst>
            <dgm:rule type="primFontSz" val="5" fact="NaN" max="NaN"/>
          </dgm:ruleLst>
        </dgm:layoutNode>
        <dgm:layoutNode name="bSpace">
          <dgm:alg type="sp"/>
          <dgm:shape xmlns:r="http://schemas.openxmlformats.org/officeDocument/2006/relationships" r:blip="">
            <dgm:adjLst/>
          </dgm:shape>
          <dgm:presOf/>
        </dgm:layoutNode>
      </dgm:layoutNode>
      <dgm:choose name="Name11">
        <dgm:if name="Name12" func="var" arg="dir" op="equ" val="norm">
          <dgm:layoutNode name="parBackupNorm">
            <dgm:alg type="sp"/>
            <dgm:shape xmlns:r="http://schemas.openxmlformats.org/officeDocument/2006/relationships" r:blip="">
              <dgm:adjLst/>
            </dgm:shape>
            <dgm:presOf/>
          </dgm:layoutNode>
        </dgm:if>
        <dgm:else name="Name13">
          <dgm:layoutNode name="parBackupRTL">
            <dgm:alg type="sp"/>
            <dgm:shape xmlns:r="http://schemas.openxmlformats.org/officeDocument/2006/relationships" r:blip="">
              <dgm:adjLst/>
            </dgm:shape>
            <dgm:presOf/>
          </dgm:layoutNode>
        </dgm:else>
      </dgm:choose>
      <dgm:forEach name="Name14" axis="followSib" ptType="sibTrans" hideLastTrans="0" cnt="1">
        <dgm:layoutNode name="parSpace">
          <dgm:alg type="sp"/>
          <dgm:shape xmlns:r="http://schemas.openxmlformats.org/officeDocument/2006/relationships" r:blip="">
            <dgm:adjLst/>
          </dgm:shape>
          <dgm:presOf/>
        </dgm:layoutNode>
      </dgm:forEach>
      <dgm:forEach name="Name15" axis="ch" ptType="node">
        <dgm:choose name="Name16">
          <dgm:if name="Name17" func="var" arg="dir" op="equ" val="norm">
            <dgm:layoutNode name="desBackupLeftNorm">
              <dgm:alg type="sp"/>
              <dgm:shape xmlns:r="http://schemas.openxmlformats.org/officeDocument/2006/relationships" r:blip="">
                <dgm:adjLst/>
              </dgm:shape>
              <dgm:presOf/>
            </dgm:layoutNode>
          </dgm:if>
          <dgm:else name="Name18">
            <dgm:choose name="Name19">
              <dgm:if name="Name20" axis="self" ptType="node" func="pos" op="equ" val="1">
                <dgm:layoutNode name="desBackupRightRev">
                  <dgm:alg type="sp"/>
                  <dgm:shape xmlns:r="http://schemas.openxmlformats.org/officeDocument/2006/relationships" r:blip="">
                    <dgm:adjLst/>
                  </dgm:shape>
                  <dgm:presOf/>
                </dgm:layoutNode>
              </dgm:if>
              <dgm:else name="Name21"/>
            </dgm:choose>
          </dgm:else>
        </dgm:choose>
        <dgm:layoutNode name="desComposite">
          <dgm:alg type="composite"/>
          <dgm:shape xmlns:r="http://schemas.openxmlformats.org/officeDocument/2006/relationships" r:blip="">
            <dgm:adjLst/>
          </dgm:shape>
          <dgm:choose name="Name22">
            <dgm:if name="Name23" func="var" arg="dir" op="equ" val="norm">
              <dgm:constrLst>
                <dgm:constr type="ctrX" for="ch" forName="desCircle" refType="w" fact="0.5"/>
                <dgm:constr type="ctrY" for="ch" forName="desCircle" refType="h" fact="0.5"/>
                <dgm:constr type="w" for="ch" forName="desCircle" refType="w" fact="0.3249"/>
                <dgm:constr type="h" for="ch" forName="desCircle" refType="w" refFor="ch" refForName="desCircle"/>
                <dgm:constr type="l" for="ch" forName="chTx"/>
                <dgm:constr type="b" for="ch" forName="chTx" refType="h"/>
                <dgm:constr type="w" for="ch" forName="chTx" refType="w" fact="0.5786"/>
                <dgm:constr type="h" for="ch" forName="chTx" refType="h" fact="0.4525"/>
                <dgm:constr type="r" for="ch" forName="desTx" refType="w"/>
                <dgm:constr type="t" for="ch" forName="desTx"/>
                <dgm:constr type="w" for="ch" forName="desTx" refType="w" fact="0.5786"/>
                <dgm:constr type="h" for="ch" forName="desTx" refType="h" fact="0.4525"/>
              </dgm:constrLst>
            </dgm:if>
            <dgm:else name="Name24">
              <dgm:constrLst>
                <dgm:constr type="ctrX" for="ch" forName="desCircle" refType="w" fact="0.5"/>
                <dgm:constr type="ctrY" for="ch" forName="desCircle" refType="h" fact="0.5"/>
                <dgm:constr type="w" for="ch" forName="desCircle" refType="w" fact="0.3249"/>
                <dgm:constr type="h" for="ch" forName="desCircle" refType="w" refFor="ch" refForName="desCircle"/>
                <dgm:constr type="r" for="ch" forName="chTx" refType="w"/>
                <dgm:constr type="b" for="ch" forName="chTx" refType="h"/>
                <dgm:constr type="w" for="ch" forName="chTx" refType="w" fact="0.5786"/>
                <dgm:constr type="h" for="ch" forName="chTx" refType="h" fact="0.4525"/>
                <dgm:constr type="l" for="ch" forName="desTx"/>
                <dgm:constr type="t" for="ch" forName="desTx"/>
                <dgm:constr type="w" for="ch" forName="desTx" refType="w" fact="0.5786"/>
                <dgm:constr type="h" for="ch" forName="desTx" refType="h" fact="0.4525"/>
              </dgm:constrLst>
            </dgm:else>
          </dgm:choose>
          <dgm:layoutNode name="desCircle" styleLbl="node1">
            <dgm:alg type="sp"/>
            <dgm:shape xmlns:r="http://schemas.openxmlformats.org/officeDocument/2006/relationships" type="ellipse" r:blip="">
              <dgm:adjLst/>
            </dgm:shape>
            <dgm:presOf/>
            <dgm:constrLst>
              <dgm:constr type="h" refType="w" op="equ"/>
            </dgm:constrLst>
          </dgm:layoutNode>
          <dgm:layoutNode name="chTx" styleLbl="revTx">
            <dgm:choose name="Name25">
              <dgm:if name="Name26" func="var" arg="dir" op="equ" val="norm">
                <dgm:alg type="tx">
                  <dgm:param type="autoTxRot" val="grav"/>
                  <dgm:param type="parTxLTRAlign" val="r"/>
                  <dgm:param type="txAnchorVert" val="mid"/>
                  <dgm:param type="txAnchorVertCh" val="mid"/>
                </dgm:alg>
                <dgm:shape xmlns:r="http://schemas.openxmlformats.org/officeDocument/2006/relationships" rot="295" type="rect" r:blip="">
                  <dgm:adjLst/>
                </dgm:shape>
                <dgm:presOf axis="self" ptType="node"/>
              </dgm:if>
              <dgm:else name="Name27">
                <dgm:alg type="tx">
                  <dgm:param type="autoTxRot" val="grav"/>
                  <dgm:param type="parTxLTRAlign" val="l"/>
                  <dgm:param type="txAnchorVert" val="mid"/>
                  <dgm:param type="txAnchorVertCh" val="mid"/>
                </dgm:alg>
                <dgm:shape xmlns:r="http://schemas.openxmlformats.org/officeDocument/2006/relationships" rot="65" type="rect" r:blip="">
                  <dgm:adjLst/>
                </dgm:shape>
                <dgm:presOf axis="self" ptType="node"/>
              </dgm:else>
            </dgm:choose>
            <dgm:choose name="Name28">
              <dgm:if name="Name29" func="var" arg="dir" op="equ" val="norm">
                <dgm:constrLst>
                  <dgm:constr type="lMarg"/>
                  <dgm:constr type="rMarg" refType="primFontSz" fact="0.2"/>
                  <dgm:constr type="tMarg"/>
                  <dgm:constr type="bMarg"/>
                </dgm:constrLst>
              </dgm:if>
              <dgm:else name="Name30">
                <dgm:constrLst>
                  <dgm:constr type="rMarg"/>
                  <dgm:constr type="lMarg" refType="primFontSz" fact="0.2"/>
                  <dgm:constr type="tMarg"/>
                  <dgm:constr type="bMarg"/>
                </dgm:constrLst>
              </dgm:else>
            </dgm:choose>
            <dgm:ruleLst>
              <dgm:rule type="primFontSz" val="5" fact="NaN" max="NaN"/>
            </dgm:ruleLst>
          </dgm:layoutNode>
          <dgm:layoutNode name="desTx" styleLbl="revTx">
            <dgm:varLst>
              <dgm:bulletEnabled val="1"/>
            </dgm:varLst>
            <dgm:choose name="Name31">
              <dgm:if name="Name32" func="var" arg="dir" op="equ" val="norm">
                <dgm:alg type="tx">
                  <dgm:param type="autoTxRot" val="grav"/>
                  <dgm:param type="parTxLTRAlign" val="l"/>
                  <dgm:param type="shpTxLTRAlignCh" val="l"/>
                  <dgm:param type="stBulletLvl" val="1"/>
                  <dgm:param type="txAnchorVert" val="mid"/>
                </dgm:alg>
                <dgm:shape xmlns:r="http://schemas.openxmlformats.org/officeDocument/2006/relationships" rot="295" type="rect" r:blip="">
                  <dgm:adjLst/>
                </dgm:shape>
                <dgm:presOf axis="des" ptType="node"/>
              </dgm:if>
              <dgm:else name="Name33">
                <dgm:alg type="tx">
                  <dgm:param type="autoTxRot" val="grav"/>
                  <dgm:param type="parTxLTRAlign" val="r"/>
                  <dgm:param type="shpTxLTRAlignCh" val="r"/>
                  <dgm:param type="stBulletLvl" val="1"/>
                  <dgm:param type="txAnchorVert" val="mid"/>
                </dgm:alg>
                <dgm:shape xmlns:r="http://schemas.openxmlformats.org/officeDocument/2006/relationships" rot="65" type="rect" r:blip="">
                  <dgm:adjLst/>
                </dgm:shape>
                <dgm:presOf axis="des" ptType="node"/>
              </dgm:else>
            </dgm:choose>
            <dgm:choose name="Name34">
              <dgm:if name="Name35" func="var" arg="dir" op="equ" val="norm">
                <dgm:constrLst>
                  <dgm:constr type="rMarg"/>
                  <dgm:constr type="lMarg" refType="primFontSz" fact="0.2"/>
                  <dgm:constr type="tMarg"/>
                  <dgm:constr type="bMarg"/>
                </dgm:constrLst>
              </dgm:if>
              <dgm:else name="Name36">
                <dgm:constrLst>
                  <dgm:constr type="lMarg"/>
                  <dgm:constr type="rMarg" refType="primFontSz" fact="0.2"/>
                  <dgm:constr type="tMarg"/>
                  <dgm:constr type="bMarg"/>
                </dgm:constrLst>
              </dgm:else>
            </dgm:choose>
            <dgm:ruleLst>
              <dgm:rule type="primFontSz" val="5" fact="NaN" max="NaN"/>
            </dgm:ruleLst>
          </dgm:layoutNode>
        </dgm:layoutNode>
        <dgm:layoutNode name="desBackupRightNorm">
          <dgm:alg type="sp"/>
          <dgm:shape xmlns:r="http://schemas.openxmlformats.org/officeDocument/2006/relationships" r:blip="">
            <dgm:adjLst/>
          </dgm:shape>
          <dgm:presOf/>
        </dgm:layoutNode>
        <dgm:choose name="Name37">
          <dgm:if name="Name38" func="var" arg="dir" op="neq" val="norm">
            <dgm:choose name="Name39">
              <dgm:if name="Name40" axis="self" ptType="node" func="revPos" op="neq" val="1">
                <dgm:layoutNode name="desBackupLeftRev">
                  <dgm:alg type="sp"/>
                  <dgm:shape xmlns:r="http://schemas.openxmlformats.org/officeDocument/2006/relationships" r:blip="">
                    <dgm:adjLst/>
                  </dgm:shape>
                  <dgm:presOf/>
                </dgm:layoutNode>
              </dgm:if>
              <dgm:else name="Name41"/>
            </dgm:choose>
          </dgm:if>
          <dgm:else name="Name42"/>
        </dgm:choose>
        <dgm:forEach name="Name43" axis="followSib" ptType="sibTrans" hideLastTrans="0" cnt="1">
          <dgm:layoutNode name="desSpace">
            <dgm:alg type="sp"/>
            <dgm:shape xmlns:r="http://schemas.openxmlformats.org/officeDocument/2006/relationships" r:blip="">
              <dgm:adjLst/>
            </dgm:shape>
            <dgm:presOf/>
          </dgm:layoutNode>
        </dgm:forEach>
      </dgm:forEach>
      <dgm:choose name="Name44">
        <dgm:if name="Name45" func="var" arg="dir" op="neq" val="norm">
          <dgm:layoutNode name="parBackupRev">
            <dgm:alg type="sp"/>
            <dgm:shape xmlns:r="http://schemas.openxmlformats.org/officeDocument/2006/relationships" r:blip="">
              <dgm:adjLst/>
            </dgm:shape>
            <dgm:presOf/>
          </dgm:layoutNode>
        </dgm:if>
        <dgm:else name="Name4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F8201F-1A73-4492-BF25-A91C82CADB2C}" type="datetimeFigureOut">
              <a:rPr lang="en-GB" smtClean="0"/>
              <a:t>08/03/2020</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165E2C5-6477-4E64-9897-86E98B054BC6}" type="slidenum">
              <a:rPr lang="en-GB" smtClean="0"/>
              <a:t>‹#›</a:t>
            </a:fld>
            <a:endParaRPr lang="en-GB"/>
          </a:p>
        </p:txBody>
      </p:sp>
    </p:spTree>
    <p:extLst>
      <p:ext uri="{BB962C8B-B14F-4D97-AF65-F5344CB8AC3E}">
        <p14:creationId xmlns:p14="http://schemas.microsoft.com/office/powerpoint/2010/main" val="3677180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6" name="Header Placeholder 5"/>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smtClean="0">
                <a:ln>
                  <a:noFill/>
                </a:ln>
                <a:solidFill>
                  <a:prstClr val="black"/>
                </a:solidFill>
                <a:effectLst/>
                <a:uLnTx/>
                <a:uFillTx/>
                <a:latin typeface="Calibri"/>
                <a:ea typeface="+mn-ea"/>
                <a:cs typeface="+mn-cs"/>
              </a:rPr>
              <a:t>AARC Policy and Best Practice Harmonisation (AARC2 Review)</a:t>
            </a:r>
            <a:endParaRPr kumimoji="0" lang="en-GB"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Date Placeholder 6"/>
          <p:cNvSpPr>
            <a:spLocks noGrp="1"/>
          </p:cNvSpPr>
          <p:nvPr>
            <p:ph type="dt" idx="1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smtClean="0">
                <a:ln>
                  <a:noFill/>
                </a:ln>
                <a:solidFill>
                  <a:prstClr val="black"/>
                </a:solidFill>
                <a:effectLst/>
                <a:uLnTx/>
                <a:uFillTx/>
                <a:latin typeface="Calibri"/>
                <a:ea typeface="+mn-ea"/>
                <a:cs typeface="+mn-cs"/>
              </a:rPr>
              <a:t>June 2019</a:t>
            </a:r>
            <a:endParaRPr kumimoji="0" lang="en-GB" sz="11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9340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dwells also on naming since that is</a:t>
            </a:r>
            <a:r>
              <a:rPr lang="en-US" baseline="0" dirty="0" smtClean="0"/>
              <a:t> the unique hook for the service providers to actually track back persistently to the proper community as well as operator …</a:t>
            </a:r>
            <a:endParaRPr lang="en-GB" dirty="0"/>
          </a:p>
        </p:txBody>
      </p:sp>
      <p:sp>
        <p:nvSpPr>
          <p:cNvPr id="6" name="Header Placeholder 5"/>
          <p:cNvSpPr>
            <a:spLocks noGrp="1"/>
          </p:cNvSpPr>
          <p:nvPr>
            <p:ph type="hdr" sz="quarter" idx="12"/>
          </p:nvPr>
        </p:nvSpPr>
        <p:spPr/>
        <p:txBody>
          <a:bodyPr/>
          <a:lstStyle/>
          <a:p>
            <a:r>
              <a:rPr lang="en-GB" smtClean="0"/>
              <a:t>AARC Policy and Best Practice Harmonisation (AARC2 Review)</a:t>
            </a:r>
            <a:endParaRPr lang="en-GB"/>
          </a:p>
        </p:txBody>
      </p:sp>
      <p:sp>
        <p:nvSpPr>
          <p:cNvPr id="7" name="Date Placeholder 6"/>
          <p:cNvSpPr>
            <a:spLocks noGrp="1"/>
          </p:cNvSpPr>
          <p:nvPr>
            <p:ph type="dt" idx="13"/>
          </p:nvPr>
        </p:nvSpPr>
        <p:spPr/>
        <p:txBody>
          <a:bodyPr/>
          <a:lstStyle/>
          <a:p>
            <a:r>
              <a:rPr lang="en-US" smtClean="0"/>
              <a:t>June 2019</a:t>
            </a:r>
            <a:endParaRPr lang="en-GB"/>
          </a:p>
        </p:txBody>
      </p:sp>
    </p:spTree>
    <p:extLst>
      <p:ext uri="{BB962C8B-B14F-4D97-AF65-F5344CB8AC3E}">
        <p14:creationId xmlns:p14="http://schemas.microsoft.com/office/powerpoint/2010/main" val="17708689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 Id="rId4" Type="http://schemas.openxmlformats.org/officeDocument/2006/relationships/image" Target="../media/image10.jpe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16.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527700" y="1412777"/>
            <a:ext cx="8136919" cy="2187674"/>
          </a:xfrm>
        </p:spPr>
        <p:txBody>
          <a:bodyPr anchor="t">
            <a:normAutofit/>
          </a:bodyPr>
          <a:lstStyle>
            <a:lvl1pPr>
              <a:defRPr sz="4800" b="1"/>
            </a:lvl1pPr>
          </a:lstStyle>
          <a:p>
            <a:r>
              <a:rPr lang="en-US" smtClean="0"/>
              <a:t>Click to edit Master title style</a:t>
            </a:r>
            <a:endParaRPr lang="en-GB" dirty="0"/>
          </a:p>
        </p:txBody>
      </p:sp>
      <p:sp>
        <p:nvSpPr>
          <p:cNvPr id="3" name="Subtitle 2"/>
          <p:cNvSpPr>
            <a:spLocks noGrp="1"/>
          </p:cNvSpPr>
          <p:nvPr>
            <p:ph type="subTitle" idx="1"/>
          </p:nvPr>
        </p:nvSpPr>
        <p:spPr>
          <a:xfrm>
            <a:off x="3527700" y="3886200"/>
            <a:ext cx="8136919" cy="1752600"/>
          </a:xfrm>
        </p:spPr>
        <p:txBody>
          <a:bodyPr>
            <a:normAutofit/>
          </a:bodyPr>
          <a:lstStyle>
            <a:lvl1pPr marL="0" indent="0" algn="l">
              <a:buNone/>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dirty="0"/>
          </a:p>
        </p:txBody>
      </p:sp>
      <p:sp>
        <p:nvSpPr>
          <p:cNvPr id="4" name="Date Placeholder 3"/>
          <p:cNvSpPr>
            <a:spLocks noGrp="1"/>
          </p:cNvSpPr>
          <p:nvPr>
            <p:ph type="dt" sz="half" idx="10"/>
          </p:nvPr>
        </p:nvSpPr>
        <p:spPr>
          <a:xfrm>
            <a:off x="3527700" y="6324069"/>
            <a:ext cx="1735876" cy="365125"/>
          </a:xfrm>
        </p:spPr>
        <p:txBody>
          <a:bodyPr/>
          <a:lstStyle/>
          <a:p>
            <a:r>
              <a:rPr lang="en-US" smtClean="0"/>
              <a:t>09 March 2020</a:t>
            </a:r>
            <a:endParaRPr lang="en-GB" dirty="0"/>
          </a:p>
        </p:txBody>
      </p:sp>
      <p:cxnSp>
        <p:nvCxnSpPr>
          <p:cNvPr id="9" name="Straight Connector 8"/>
          <p:cNvCxnSpPr/>
          <p:nvPr userDrawn="1"/>
        </p:nvCxnSpPr>
        <p:spPr>
          <a:xfrm rot="5400000">
            <a:off x="-62272" y="3426522"/>
            <a:ext cx="6525344"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H:\Home\davidg\EUGridPMA\IGTF\IGTF-logos\IGTF_logo-interop.wmf"/>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197333" y="175548"/>
            <a:ext cx="2675768" cy="1237500"/>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7"/>
          <p:cNvSpPr>
            <a:spLocks noGrp="1"/>
          </p:cNvSpPr>
          <p:nvPr>
            <p:ph type="body" sz="quarter" idx="11"/>
          </p:nvPr>
        </p:nvSpPr>
        <p:spPr>
          <a:xfrm>
            <a:off x="304403" y="5105400"/>
            <a:ext cx="2568698" cy="533400"/>
          </a:xfrm>
        </p:spPr>
        <p:txBody>
          <a:bodyPr anchor="b">
            <a:normAutofit/>
          </a:bodyPr>
          <a:lstStyle>
            <a:lvl1pPr marL="0" indent="0" algn="r">
              <a:buNone/>
              <a:defRPr sz="1800">
                <a:solidFill>
                  <a:schemeClr val="bg1">
                    <a:lumMod val="50000"/>
                  </a:schemeClr>
                </a:solidFill>
              </a:defRPr>
            </a:lvl1pPr>
          </a:lstStyle>
          <a:p>
            <a:pPr lvl="0"/>
            <a:r>
              <a:rPr lang="en-US" smtClean="0"/>
              <a:t>Edit Master text styles</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09 March 2020</a:t>
            </a:r>
            <a:endParaRPr lang="en-GB" dirty="0"/>
          </a:p>
        </p:txBody>
      </p:sp>
      <p:sp>
        <p:nvSpPr>
          <p:cNvPr id="6" name="Footer Placeholder 5"/>
          <p:cNvSpPr>
            <a:spLocks noGrp="1"/>
          </p:cNvSpPr>
          <p:nvPr>
            <p:ph type="ftr" sz="quarter" idx="11"/>
          </p:nvPr>
        </p:nvSpPr>
        <p:spPr/>
        <p:txBody>
          <a:bodyPr/>
          <a:lstStyle/>
          <a:p>
            <a:r>
              <a:rPr lang="en-GB" smtClean="0"/>
              <a:t>IGTF and EUGridPMA development - APGridPMA March 2020 Taipei meeting </a:t>
            </a:r>
            <a:endParaRPr lang="en-GB" dirty="0"/>
          </a:p>
        </p:txBody>
      </p:sp>
      <p:sp>
        <p:nvSpPr>
          <p:cNvPr id="7" name="Slide Number Placeholder 6"/>
          <p:cNvSpPr>
            <a:spLocks noGrp="1"/>
          </p:cNvSpPr>
          <p:nvPr>
            <p:ph type="sldNum" sz="quarter" idx="12"/>
          </p:nvPr>
        </p:nvSpPr>
        <p:spPr/>
        <p:txBody>
          <a:bodyPr/>
          <a:lstStyle/>
          <a:p>
            <a:fld id="{A423C6C7-C0F9-497B-BEFB-D2FC0D2E643A}" type="slidenum">
              <a:rPr lang="en-GB" smtClean="0"/>
              <a:t>‹#›</a:t>
            </a:fld>
            <a:endParaRPr lang="en-GB"/>
          </a:p>
        </p:txBody>
      </p:sp>
      <p:cxnSp>
        <p:nvCxnSpPr>
          <p:cNvPr id="8" name="Straight Connector 7"/>
          <p:cNvCxnSpPr/>
          <p:nvPr userDrawn="1"/>
        </p:nvCxnSpPr>
        <p:spPr>
          <a:xfrm rot="5400000">
            <a:off x="-3093640" y="3429000"/>
            <a:ext cx="68580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09 March 2020</a:t>
            </a:r>
            <a:endParaRPr lang="en-GB" dirty="0"/>
          </a:p>
        </p:txBody>
      </p:sp>
      <p:sp>
        <p:nvSpPr>
          <p:cNvPr id="5" name="Footer Placeholder 4"/>
          <p:cNvSpPr>
            <a:spLocks noGrp="1"/>
          </p:cNvSpPr>
          <p:nvPr>
            <p:ph type="ftr" sz="quarter" idx="11"/>
          </p:nvPr>
        </p:nvSpPr>
        <p:spPr/>
        <p:txBody>
          <a:bodyPr/>
          <a:lstStyle/>
          <a:p>
            <a:r>
              <a:rPr lang="en-GB" smtClean="0"/>
              <a:t>IGTF and EUGridPMA development - APGridPMA March 2020 Taipei meeting </a:t>
            </a:r>
            <a:endParaRPr lang="en-GB" dirty="0"/>
          </a:p>
        </p:txBody>
      </p:sp>
      <p:sp>
        <p:nvSpPr>
          <p:cNvPr id="6" name="Slide Number Placeholder 5"/>
          <p:cNvSpPr>
            <a:spLocks noGrp="1"/>
          </p:cNvSpPr>
          <p:nvPr>
            <p:ph type="sldNum" sz="quarter" idx="12"/>
          </p:nvPr>
        </p:nvSpPr>
        <p:spPr/>
        <p:txBody>
          <a:bodyPr/>
          <a:lstStyle/>
          <a:p>
            <a:fld id="{A423C6C7-C0F9-497B-BEFB-D2FC0D2E643A}" type="slidenum">
              <a:rPr lang="en-GB" smtClean="0"/>
              <a:t>‹#›</a:t>
            </a:fld>
            <a:endParaRPr lang="en-GB"/>
          </a:p>
        </p:txBody>
      </p:sp>
      <p:cxnSp>
        <p:nvCxnSpPr>
          <p:cNvPr id="7" name="Straight Connector 6"/>
          <p:cNvCxnSpPr/>
          <p:nvPr userDrawn="1"/>
        </p:nvCxnSpPr>
        <p:spPr>
          <a:xfrm rot="5400000">
            <a:off x="-3093640" y="3429000"/>
            <a:ext cx="68580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r>
              <a:rPr lang="en-US" smtClean="0"/>
              <a:t>09 March 2020</a:t>
            </a:r>
            <a:endParaRPr lang="en-GB" dirty="0"/>
          </a:p>
        </p:txBody>
      </p:sp>
      <p:sp>
        <p:nvSpPr>
          <p:cNvPr id="5" name="Footer Placeholder 4"/>
          <p:cNvSpPr>
            <a:spLocks noGrp="1"/>
          </p:cNvSpPr>
          <p:nvPr>
            <p:ph type="ftr" sz="quarter" idx="11"/>
          </p:nvPr>
        </p:nvSpPr>
        <p:spPr/>
        <p:txBody>
          <a:bodyPr/>
          <a:lstStyle/>
          <a:p>
            <a:r>
              <a:rPr lang="en-GB" smtClean="0"/>
              <a:t>IGTF and EUGridPMA development - APGridPMA March 2020 Taipei meeting </a:t>
            </a:r>
            <a:endParaRPr lang="en-GB" dirty="0"/>
          </a:p>
        </p:txBody>
      </p:sp>
      <p:sp>
        <p:nvSpPr>
          <p:cNvPr id="6" name="Slide Number Placeholder 5"/>
          <p:cNvSpPr>
            <a:spLocks noGrp="1"/>
          </p:cNvSpPr>
          <p:nvPr>
            <p:ph type="sldNum" sz="quarter" idx="12"/>
          </p:nvPr>
        </p:nvSpPr>
        <p:spPr/>
        <p:txBody>
          <a:bodyPr/>
          <a:lstStyle/>
          <a:p>
            <a:fld id="{A423C6C7-C0F9-497B-BEFB-D2FC0D2E643A}" type="slidenum">
              <a:rPr lang="en-GB" smtClean="0"/>
              <a:t>‹#›</a:t>
            </a:fld>
            <a:endParaRPr lang="en-GB"/>
          </a:p>
        </p:txBody>
      </p:sp>
      <p:cxnSp>
        <p:nvCxnSpPr>
          <p:cNvPr id="7" name="Straight Connector 6"/>
          <p:cNvCxnSpPr/>
          <p:nvPr userDrawn="1"/>
        </p:nvCxnSpPr>
        <p:spPr>
          <a:xfrm rot="5400000">
            <a:off x="-3093640" y="3429000"/>
            <a:ext cx="68580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cstate="print">
            <a:extLst>
              <a:ext uri="{28A0092B-C50C-407E-A947-70E740481C1C}">
                <a14:useLocalDpi xmlns:a14="http://schemas.microsoft.com/office/drawing/2010/main" val="0"/>
              </a:ext>
            </a:extLst>
          </a:blip>
          <a:srcRect b="5779"/>
          <a:stretch/>
        </p:blipFill>
        <p:spPr>
          <a:xfrm>
            <a:off x="0" y="2174208"/>
            <a:ext cx="12192000" cy="4683792"/>
          </a:xfrm>
          <a:prstGeom prst="rect">
            <a:avLst/>
          </a:prstGeom>
        </p:spPr>
      </p:pic>
      <p:sp>
        <p:nvSpPr>
          <p:cNvPr id="14" name="Rectangle 13"/>
          <p:cNvSpPr/>
          <p:nvPr userDrawn="1"/>
        </p:nvSpPr>
        <p:spPr>
          <a:xfrm>
            <a:off x="85559" y="272717"/>
            <a:ext cx="12031580" cy="11951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3" name="Picture 12"/>
          <p:cNvPicPr>
            <a:picLocks noChangeAspect="1"/>
          </p:cNvPicPr>
          <p:nvPr userDrawn="1"/>
        </p:nvPicPr>
        <p:blipFill>
          <a:blip r:embed="rId3"/>
          <a:stretch>
            <a:fillRect/>
          </a:stretch>
        </p:blipFill>
        <p:spPr>
          <a:xfrm>
            <a:off x="9411184" y="633663"/>
            <a:ext cx="2091451" cy="1114928"/>
          </a:xfrm>
          <a:prstGeom prst="rect">
            <a:avLst/>
          </a:prstGeom>
        </p:spPr>
      </p:pic>
      <p:sp>
        <p:nvSpPr>
          <p:cNvPr id="17" name="Text Placeholder 4"/>
          <p:cNvSpPr>
            <a:spLocks noGrp="1"/>
          </p:cNvSpPr>
          <p:nvPr>
            <p:ph type="body" sz="quarter" idx="11" hasCustomPrompt="1"/>
          </p:nvPr>
        </p:nvSpPr>
        <p:spPr>
          <a:xfrm>
            <a:off x="930192" y="2448122"/>
            <a:ext cx="5096933" cy="375289"/>
          </a:xfrm>
        </p:spPr>
        <p:txBody>
          <a:bodyPr/>
          <a:lstStyle>
            <a:lvl1pPr marL="0" indent="0">
              <a:buNone/>
              <a:defRPr b="1" baseline="0"/>
            </a:lvl1pPr>
          </a:lstStyle>
          <a:p>
            <a:pPr lvl="0"/>
            <a:r>
              <a:rPr lang="en-US" dirty="0" smtClean="0"/>
              <a:t>Presenter</a:t>
            </a:r>
          </a:p>
        </p:txBody>
      </p:sp>
      <p:sp>
        <p:nvSpPr>
          <p:cNvPr id="18" name="Text Placeholder 6"/>
          <p:cNvSpPr>
            <a:spLocks noGrp="1"/>
          </p:cNvSpPr>
          <p:nvPr>
            <p:ph type="body" sz="quarter" idx="12" hasCustomPrompt="1"/>
          </p:nvPr>
        </p:nvSpPr>
        <p:spPr>
          <a:xfrm>
            <a:off x="930191" y="4552755"/>
            <a:ext cx="5003271" cy="436340"/>
          </a:xfrm>
        </p:spPr>
        <p:txBody>
          <a:bodyPr/>
          <a:lstStyle>
            <a:lvl1pPr marL="0" indent="0">
              <a:buNone/>
              <a:defRPr/>
            </a:lvl1pPr>
          </a:lstStyle>
          <a:p>
            <a:pPr lvl="0"/>
            <a:r>
              <a:rPr lang="en-US" dirty="0" smtClean="0"/>
              <a:t>Event, Location</a:t>
            </a:r>
            <a:endParaRPr lang="en-GB" dirty="0"/>
          </a:p>
        </p:txBody>
      </p:sp>
      <p:sp>
        <p:nvSpPr>
          <p:cNvPr id="19" name="Text Placeholder 10"/>
          <p:cNvSpPr>
            <a:spLocks noGrp="1"/>
          </p:cNvSpPr>
          <p:nvPr>
            <p:ph type="body" sz="quarter" idx="17" hasCustomPrompt="1"/>
          </p:nvPr>
        </p:nvSpPr>
        <p:spPr>
          <a:xfrm>
            <a:off x="930192" y="1830668"/>
            <a:ext cx="5012795" cy="503459"/>
          </a:xfrm>
        </p:spPr>
        <p:txBody>
          <a:bodyPr>
            <a:normAutofit/>
          </a:bodyPr>
          <a:lstStyle>
            <a:lvl1pPr marL="0" indent="0">
              <a:buNone/>
              <a:defRPr sz="2600"/>
            </a:lvl1pPr>
          </a:lstStyle>
          <a:p>
            <a:pPr lvl="0"/>
            <a:r>
              <a:rPr lang="en-US" dirty="0" smtClean="0"/>
              <a:t>Subtitle</a:t>
            </a:r>
          </a:p>
        </p:txBody>
      </p:sp>
      <p:sp>
        <p:nvSpPr>
          <p:cNvPr id="20" name="Text Placeholder 10"/>
          <p:cNvSpPr>
            <a:spLocks noGrp="1"/>
          </p:cNvSpPr>
          <p:nvPr>
            <p:ph type="body" sz="quarter" idx="14" hasCustomPrompt="1"/>
          </p:nvPr>
        </p:nvSpPr>
        <p:spPr>
          <a:xfrm>
            <a:off x="930192" y="1331495"/>
            <a:ext cx="5012795" cy="473243"/>
          </a:xfrm>
        </p:spPr>
        <p:txBody>
          <a:bodyPr>
            <a:noAutofit/>
          </a:bodyPr>
          <a:lstStyle>
            <a:lvl1pPr marL="0" indent="0">
              <a:buNone/>
              <a:defRPr sz="3200" b="1"/>
            </a:lvl1pPr>
          </a:lstStyle>
          <a:p>
            <a:pPr lvl="0"/>
            <a:r>
              <a:rPr lang="en-US" dirty="0" smtClean="0"/>
              <a:t>Title</a:t>
            </a:r>
          </a:p>
        </p:txBody>
      </p:sp>
      <p:sp>
        <p:nvSpPr>
          <p:cNvPr id="21" name="Text Placeholder 6"/>
          <p:cNvSpPr>
            <a:spLocks noGrp="1"/>
          </p:cNvSpPr>
          <p:nvPr>
            <p:ph type="body" sz="quarter" idx="18" hasCustomPrompt="1"/>
          </p:nvPr>
        </p:nvSpPr>
        <p:spPr>
          <a:xfrm>
            <a:off x="930191" y="4921725"/>
            <a:ext cx="5003271" cy="428319"/>
          </a:xfrm>
        </p:spPr>
        <p:txBody>
          <a:bodyPr/>
          <a:lstStyle>
            <a:lvl1pPr marL="0" indent="0">
              <a:buNone/>
              <a:defRPr/>
            </a:lvl1pPr>
          </a:lstStyle>
          <a:p>
            <a:pPr lvl="0"/>
            <a:r>
              <a:rPr lang="en-US" dirty="0" smtClean="0"/>
              <a:t>Date</a:t>
            </a:r>
            <a:endParaRPr lang="en-GB" dirty="0"/>
          </a:p>
        </p:txBody>
      </p:sp>
      <p:sp>
        <p:nvSpPr>
          <p:cNvPr id="22" name="Text Placeholder 4"/>
          <p:cNvSpPr>
            <a:spLocks noGrp="1"/>
          </p:cNvSpPr>
          <p:nvPr>
            <p:ph type="body" sz="quarter" idx="19" hasCustomPrompt="1"/>
          </p:nvPr>
        </p:nvSpPr>
        <p:spPr>
          <a:xfrm>
            <a:off x="930192" y="2821102"/>
            <a:ext cx="5096933" cy="347215"/>
          </a:xfrm>
        </p:spPr>
        <p:txBody>
          <a:bodyPr/>
          <a:lstStyle>
            <a:lvl1pPr marL="0" indent="0">
              <a:buNone/>
              <a:defRPr b="0" baseline="0"/>
            </a:lvl1pPr>
          </a:lstStyle>
          <a:p>
            <a:pPr lvl="0"/>
            <a:r>
              <a:rPr lang="en-US" dirty="0" smtClean="0"/>
              <a:t>Role in Project, GÉANT Project (if applicable)</a:t>
            </a:r>
          </a:p>
        </p:txBody>
      </p:sp>
      <p:sp>
        <p:nvSpPr>
          <p:cNvPr id="23" name="Text Placeholder 4"/>
          <p:cNvSpPr>
            <a:spLocks noGrp="1"/>
          </p:cNvSpPr>
          <p:nvPr>
            <p:ph type="body" sz="quarter" idx="20" hasCustomPrompt="1"/>
          </p:nvPr>
        </p:nvSpPr>
        <p:spPr>
          <a:xfrm>
            <a:off x="930191" y="3166007"/>
            <a:ext cx="6706556" cy="347215"/>
          </a:xfrm>
        </p:spPr>
        <p:txBody>
          <a:bodyPr/>
          <a:lstStyle>
            <a:lvl1pPr marL="0" indent="0">
              <a:buNone/>
              <a:defRPr b="0" baseline="0"/>
            </a:lvl1pPr>
          </a:lstStyle>
          <a:p>
            <a:pPr lvl="0"/>
            <a:r>
              <a:rPr lang="en-US" dirty="0" smtClean="0"/>
              <a:t>Role in  Home Organisation, Organisation Name (if applicable)</a:t>
            </a:r>
          </a:p>
        </p:txBody>
      </p:sp>
      <p:sp>
        <p:nvSpPr>
          <p:cNvPr id="12" name="Text Placeholder 3"/>
          <p:cNvSpPr>
            <a:spLocks noGrp="1"/>
          </p:cNvSpPr>
          <p:nvPr>
            <p:ph type="body" sz="quarter" idx="21" hasCustomPrompt="1"/>
          </p:nvPr>
        </p:nvSpPr>
        <p:spPr>
          <a:xfrm>
            <a:off x="1115093" y="3682168"/>
            <a:ext cx="914400" cy="190399"/>
          </a:xfrm>
        </p:spPr>
        <p:txBody>
          <a:bodyPr>
            <a:normAutofit/>
          </a:bodyPr>
          <a:lstStyle>
            <a:lvl1pPr marL="0" indent="0">
              <a:buNone/>
              <a:defRPr sz="800"/>
            </a:lvl1pPr>
          </a:lstStyle>
          <a:p>
            <a:pPr lvl="0"/>
            <a:r>
              <a:rPr lang="en-US" dirty="0" smtClean="0"/>
              <a:t>Logo (optional)</a:t>
            </a:r>
            <a:endParaRPr lang="en-GB" dirty="0"/>
          </a:p>
        </p:txBody>
      </p:sp>
    </p:spTree>
    <p:extLst>
      <p:ext uri="{BB962C8B-B14F-4D97-AF65-F5344CB8AC3E}">
        <p14:creationId xmlns:p14="http://schemas.microsoft.com/office/powerpoint/2010/main" val="2565416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000">
                <a:latin typeface="+mn-lt"/>
              </a:defRPr>
            </a:lvl1pPr>
            <a:lvl2pPr>
              <a:defRPr>
                <a:solidFill>
                  <a:srgbClr val="004361"/>
                </a:solidFill>
                <a:latin typeface="+mn-lt"/>
              </a:defRPr>
            </a:lvl2pPr>
            <a:lvl3pPr>
              <a:defRPr>
                <a:solidFill>
                  <a:srgbClr val="003F5E"/>
                </a:solidFill>
                <a:latin typeface="+mn-lt"/>
              </a:defRPr>
            </a:lvl3pPr>
            <a:lvl4pPr>
              <a:defRPr>
                <a:latin typeface="+mn-lt"/>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7"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7554680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5625"/>
            <a:ext cx="5562600" cy="4351339"/>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72200" y="1825625"/>
            <a:ext cx="5181600" cy="4351339"/>
          </a:xfrm>
        </p:spPr>
        <p:txBody>
          <a:bodyPr/>
          <a:lstStyle>
            <a:lvl1pPr>
              <a:defRPr sz="20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300393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2605" y="1681163"/>
            <a:ext cx="5514975"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482601" y="2489206"/>
            <a:ext cx="5553075" cy="370046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fld id="{6F576E6A-F32A-4612-884C-86870357C6B4}" type="slidenum">
              <a:rPr lang="en-GB" smtClean="0"/>
              <a:t>‹#›</a:t>
            </a:fld>
            <a:endParaRPr lang="en-GB"/>
          </a:p>
        </p:txBody>
      </p:sp>
      <p:sp>
        <p:nvSpPr>
          <p:cNvPr id="10" name="Title Placeholder 1"/>
          <p:cNvSpPr>
            <a:spLocks noGrp="1"/>
          </p:cNvSpPr>
          <p:nvPr>
            <p:ph type="title"/>
          </p:nvPr>
        </p:nvSpPr>
        <p:spPr>
          <a:xfrm>
            <a:off x="455647"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6746118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6:33 Text Imag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1" y="1524004"/>
            <a:ext cx="7864123" cy="4652963"/>
          </a:xfrm>
        </p:spPr>
        <p:txBody>
          <a:bodyPr/>
          <a:lstStyle>
            <a:lvl1pPr>
              <a:defRPr sz="2000">
                <a:latin typeface="+mn-lt"/>
              </a:defRPr>
            </a:lvl1pPr>
            <a:lvl2pPr>
              <a:defRPr>
                <a:solidFill>
                  <a:srgbClr val="004361"/>
                </a:solidFill>
                <a:latin typeface="+mn-lt"/>
              </a:defRPr>
            </a:lvl2pPr>
            <a:lvl3pPr>
              <a:defRPr>
                <a:solidFill>
                  <a:srgbClr val="003F5E"/>
                </a:solidFill>
                <a:latin typeface="+mn-lt"/>
              </a:defRPr>
            </a:lvl3pPr>
            <a:lvl4pPr>
              <a:defRPr>
                <a:latin typeface="+mn-lt"/>
              </a:defRPr>
            </a:lvl4pPr>
          </a:lstStyle>
          <a:p>
            <a:pPr lvl="0"/>
            <a:r>
              <a:rPr lang="en-US" smtClean="0"/>
              <a:t>Edit Master text styles</a:t>
            </a:r>
          </a:p>
          <a:p>
            <a:pPr lvl="1"/>
            <a:r>
              <a:rPr lang="en-US" smtClean="0"/>
              <a:t>Second level</a:t>
            </a:r>
          </a:p>
          <a:p>
            <a:pPr lvl="2"/>
            <a:r>
              <a:rPr lang="en-US" smtClean="0"/>
              <a:t>Third level</a:t>
            </a:r>
          </a:p>
          <a:p>
            <a:pPr lvl="3"/>
            <a:r>
              <a:rPr lang="en-US"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7"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cxnSp>
        <p:nvCxnSpPr>
          <p:cNvPr id="4" name="Straight Connector 3"/>
          <p:cNvCxnSpPr/>
          <p:nvPr userDrawn="1"/>
        </p:nvCxnSpPr>
        <p:spPr>
          <a:xfrm>
            <a:off x="8319911" y="153246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8602125" y="1532466"/>
            <a:ext cx="3" cy="4682067"/>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8306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F576E6A-F32A-4612-884C-86870357C6B4}" type="slidenum">
              <a:rPr lang="en-GB" smtClean="0"/>
              <a:t>‹#›</a:t>
            </a:fld>
            <a:endParaRPr lang="en-GB"/>
          </a:p>
        </p:txBody>
      </p:sp>
      <p:sp>
        <p:nvSpPr>
          <p:cNvPr id="6" name="Title Placeholder 1"/>
          <p:cNvSpPr>
            <a:spLocks noGrp="1"/>
          </p:cNvSpPr>
          <p:nvPr>
            <p:ph type="title"/>
          </p:nvPr>
        </p:nvSpPr>
        <p:spPr>
          <a:xfrm>
            <a:off x="455647"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39866449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op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7"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2" name="Rectangle 1"/>
          <p:cNvSpPr/>
          <p:nvPr userDrawn="1"/>
        </p:nvSpPr>
        <p:spPr>
          <a:xfrm>
            <a:off x="0" y="1676401"/>
            <a:ext cx="12192000" cy="2165684"/>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6" name="Text Placeholder 5"/>
          <p:cNvSpPr>
            <a:spLocks noGrp="1"/>
          </p:cNvSpPr>
          <p:nvPr>
            <p:ph type="body" sz="quarter" idx="13"/>
          </p:nvPr>
        </p:nvSpPr>
        <p:spPr>
          <a:xfrm>
            <a:off x="470573" y="4083051"/>
            <a:ext cx="11208083" cy="218139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898155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5" descr="H:\Home\davidg\EUGridPMA\IGTF\IGTF-logos\IGTF-colors.wmf"/>
          <p:cNvPicPr>
            <a:picLocks noChangeAspect="1" noChangeArrowheads="1"/>
          </p:cNvPicPr>
          <p:nvPr userDrawn="1"/>
        </p:nvPicPr>
        <p:blipFill>
          <a:blip r:embed="rId2" cstate="print">
            <a:lum bright="90000" contrast="-89000"/>
          </a:blip>
          <a:stretch>
            <a:fillRect/>
          </a:stretch>
        </p:blipFill>
        <p:spPr bwMode="auto">
          <a:xfrm>
            <a:off x="0" y="0"/>
            <a:ext cx="6505359" cy="6858000"/>
          </a:xfrm>
          <a:prstGeom prst="rect">
            <a:avLst/>
          </a:prstGeom>
          <a:noFill/>
        </p:spPr>
      </p:pic>
      <p:sp>
        <p:nvSpPr>
          <p:cNvPr id="2" name="Title 1"/>
          <p:cNvSpPr>
            <a:spLocks noGrp="1"/>
          </p:cNvSpPr>
          <p:nvPr>
            <p:ph type="title"/>
          </p:nvPr>
        </p:nvSpPr>
        <p:spPr/>
        <p:txBody>
          <a:bodyPr anchor="ct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1447800" y="6356351"/>
            <a:ext cx="1255779" cy="365125"/>
          </a:xfrm>
        </p:spPr>
        <p:txBody>
          <a:bodyPr/>
          <a:lstStyle/>
          <a:p>
            <a:r>
              <a:rPr lang="en-US" smtClean="0"/>
              <a:t>09 March 2020</a:t>
            </a:r>
            <a:endParaRPr lang="en-GB" dirty="0"/>
          </a:p>
        </p:txBody>
      </p:sp>
      <p:sp>
        <p:nvSpPr>
          <p:cNvPr id="5" name="Footer Placeholder 4"/>
          <p:cNvSpPr>
            <a:spLocks noGrp="1"/>
          </p:cNvSpPr>
          <p:nvPr>
            <p:ph type="ftr" sz="quarter" idx="11"/>
          </p:nvPr>
        </p:nvSpPr>
        <p:spPr>
          <a:xfrm>
            <a:off x="2895600" y="6356351"/>
            <a:ext cx="7520880" cy="365125"/>
          </a:xfrm>
        </p:spPr>
        <p:txBody>
          <a:bodyPr/>
          <a:lstStyle/>
          <a:p>
            <a:r>
              <a:rPr lang="en-GB" smtClean="0"/>
              <a:t>IGTF and EUGridPMA development - APGridPMA March 2020 Taipei meeting </a:t>
            </a:r>
            <a:endParaRPr lang="en-GB" dirty="0"/>
          </a:p>
        </p:txBody>
      </p:sp>
      <p:sp>
        <p:nvSpPr>
          <p:cNvPr id="6" name="Slide Number Placeholder 5"/>
          <p:cNvSpPr>
            <a:spLocks noGrp="1"/>
          </p:cNvSpPr>
          <p:nvPr>
            <p:ph type="sldNum" sz="quarter" idx="12"/>
          </p:nvPr>
        </p:nvSpPr>
        <p:spPr/>
        <p:txBody>
          <a:bodyPr/>
          <a:lstStyle/>
          <a:p>
            <a:fld id="{A423C6C7-C0F9-497B-BEFB-D2FC0D2E643A}" type="slidenum">
              <a:rPr lang="en-GB" smtClean="0"/>
              <a:t>‹#›</a:t>
            </a:fld>
            <a:endParaRPr lang="en-GB"/>
          </a:p>
        </p:txBody>
      </p:sp>
      <p:cxnSp>
        <p:nvCxnSpPr>
          <p:cNvPr id="9" name="Straight Connector 8"/>
          <p:cNvCxnSpPr/>
          <p:nvPr userDrawn="1"/>
        </p:nvCxnSpPr>
        <p:spPr>
          <a:xfrm rot="5400000">
            <a:off x="-3093640" y="3429000"/>
            <a:ext cx="68580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2" descr="H:\Home\davidg\EUGridPMA\IGTF\IGTF-logos\IGTF-logo-mini.wmf"/>
          <p:cNvPicPr>
            <a:picLocks noChangeAspect="1" noChangeArrowheads="1"/>
          </p:cNvPicPr>
          <p:nvPr userDrawn="1"/>
        </p:nvPicPr>
        <p:blipFill>
          <a:blip r:embed="rId3" cstate="print"/>
          <a:stretch>
            <a:fillRect/>
          </a:stretch>
        </p:blipFill>
        <p:spPr bwMode="auto">
          <a:xfrm>
            <a:off x="609599" y="6356351"/>
            <a:ext cx="791685" cy="417968"/>
          </a:xfrm>
          <a:prstGeom prst="rect">
            <a:avLst/>
          </a:prstGeom>
          <a:noFill/>
        </p:spPr>
      </p:pic>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ttom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7"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6" name="Rectangle 5"/>
          <p:cNvSpPr/>
          <p:nvPr userDrawn="1"/>
        </p:nvSpPr>
        <p:spPr>
          <a:xfrm>
            <a:off x="0" y="3858127"/>
            <a:ext cx="12192000" cy="2165684"/>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7" name="Text Placeholder 6"/>
          <p:cNvSpPr>
            <a:spLocks noGrp="1"/>
          </p:cNvSpPr>
          <p:nvPr>
            <p:ph type="body" sz="quarter" idx="13"/>
          </p:nvPr>
        </p:nvSpPr>
        <p:spPr>
          <a:xfrm>
            <a:off x="448287" y="1524585"/>
            <a:ext cx="11315924" cy="210093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7215199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651519"/>
            <a:ext cx="6172200" cy="4209532"/>
          </a:xfrm>
        </p:spPr>
        <p:txBody>
          <a:bodyPr/>
          <a:lstStyle>
            <a:lvl1pPr>
              <a:defRPr sz="2400"/>
            </a:lvl1pPr>
            <a:lvl2pPr>
              <a:defRPr sz="22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4" y="1642188"/>
            <a:ext cx="4314825" cy="4226800"/>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7"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33011287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716838"/>
            <a:ext cx="6172200" cy="414421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457204" y="1716837"/>
            <a:ext cx="4314825" cy="415215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smtClean="0"/>
              <a:t>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7"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8221647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yle Gu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5" name="TextBox 4"/>
          <p:cNvSpPr txBox="1"/>
          <p:nvPr userDrawn="1"/>
        </p:nvSpPr>
        <p:spPr>
          <a:xfrm>
            <a:off x="489285" y="304801"/>
            <a:ext cx="5553380" cy="830997"/>
          </a:xfrm>
          <a:prstGeom prst="rect">
            <a:avLst/>
          </a:prstGeom>
          <a:noFill/>
        </p:spPr>
        <p:txBody>
          <a:bodyPr wrap="none" rtlCol="0">
            <a:spAutoFit/>
          </a:bodyPr>
          <a:lstStyle/>
          <a:p>
            <a:r>
              <a:rPr lang="en-GB" sz="2400" b="1" dirty="0" smtClean="0">
                <a:solidFill>
                  <a:srgbClr val="003F5D"/>
                </a:solidFill>
              </a:rPr>
              <a:t>Style</a:t>
            </a:r>
            <a:r>
              <a:rPr lang="en-GB" sz="2400" b="1" baseline="0" dirty="0" smtClean="0">
                <a:solidFill>
                  <a:srgbClr val="003F5D"/>
                </a:solidFill>
              </a:rPr>
              <a:t> Guide</a:t>
            </a:r>
          </a:p>
          <a:p>
            <a:r>
              <a:rPr lang="en-GB" sz="2400" baseline="0" dirty="0" smtClean="0">
                <a:solidFill>
                  <a:srgbClr val="ED1556"/>
                </a:solidFill>
              </a:rPr>
              <a:t>A Guide to Using the New GÉANT Template</a:t>
            </a:r>
            <a:endParaRPr lang="en-GB" sz="2400" dirty="0">
              <a:solidFill>
                <a:srgbClr val="ED1556"/>
              </a:solidFill>
            </a:endParaRPr>
          </a:p>
        </p:txBody>
      </p:sp>
      <p:sp>
        <p:nvSpPr>
          <p:cNvPr id="7" name="TextBox 6"/>
          <p:cNvSpPr txBox="1"/>
          <p:nvPr userDrawn="1"/>
        </p:nvSpPr>
        <p:spPr>
          <a:xfrm>
            <a:off x="585273" y="1331500"/>
            <a:ext cx="10476539" cy="5838778"/>
          </a:xfrm>
          <a:prstGeom prst="rect">
            <a:avLst/>
          </a:prstGeom>
          <a:noFill/>
        </p:spPr>
        <p:txBody>
          <a:bodyPr wrap="square" rtlCol="0">
            <a:spAutoFit/>
          </a:bodyPr>
          <a:lstStyle/>
          <a:p>
            <a:pPr marL="285744" indent="-285744">
              <a:buFont typeface="Arial" panose="020B0604020202020204" pitchFamily="34" charset="0"/>
              <a:buChar char="•"/>
            </a:pPr>
            <a:r>
              <a:rPr lang="en-GB" sz="1867" dirty="0" smtClean="0">
                <a:solidFill>
                  <a:srgbClr val="003F5D"/>
                </a:solidFill>
              </a:rPr>
              <a:t>This template is a dual purpose template for use both to</a:t>
            </a:r>
            <a:r>
              <a:rPr lang="en-GB" sz="1867" baseline="0" dirty="0" smtClean="0">
                <a:solidFill>
                  <a:srgbClr val="003F5D"/>
                </a:solidFill>
              </a:rPr>
              <a:t> present information on behalf of the GÉANT Project (GN4-1) and for the organisation</a:t>
            </a:r>
          </a:p>
          <a:p>
            <a:pPr marL="285744" indent="-285744">
              <a:buFont typeface="Arial" panose="020B0604020202020204" pitchFamily="34" charset="0"/>
              <a:buChar char="•"/>
            </a:pPr>
            <a:r>
              <a:rPr lang="en-GB" sz="1867" baseline="0" dirty="0" smtClean="0">
                <a:solidFill>
                  <a:srgbClr val="003F5D"/>
                </a:solidFill>
              </a:rPr>
              <a:t>Because of this there are two end slide versions: </a:t>
            </a:r>
          </a:p>
          <a:p>
            <a:pPr marL="742932" lvl="1" indent="-285744">
              <a:buFont typeface="Arial" panose="020B0604020202020204" pitchFamily="34" charset="0"/>
              <a:buChar char="•"/>
            </a:pPr>
            <a:r>
              <a:rPr lang="en-GB" sz="1867" baseline="0" dirty="0" smtClean="0">
                <a:solidFill>
                  <a:srgbClr val="003F5D"/>
                </a:solidFill>
              </a:rPr>
              <a:t>One for Project (GN4-1) presentations which includes EU logo, copyright, and funding statement</a:t>
            </a:r>
          </a:p>
          <a:p>
            <a:pPr marL="742932" lvl="1" indent="-285744">
              <a:buFont typeface="Arial" panose="020B0604020202020204" pitchFamily="34" charset="0"/>
              <a:buChar char="•"/>
            </a:pPr>
            <a:r>
              <a:rPr lang="en-GB" sz="1867" baseline="0" dirty="0" smtClean="0">
                <a:solidFill>
                  <a:srgbClr val="003F5D"/>
                </a:solidFill>
              </a:rPr>
              <a:t>One for when presenting on behalf of the organisation</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67" b="1" baseline="0" dirty="0" smtClean="0">
                <a:solidFill>
                  <a:srgbClr val="003F5D"/>
                </a:solidFill>
              </a:rPr>
              <a:t>All slide packs MUST include the correct end slide. </a:t>
            </a:r>
            <a:r>
              <a:rPr lang="en-GB" sz="1867" b="0" baseline="0" dirty="0" smtClean="0">
                <a:solidFill>
                  <a:srgbClr val="003F5D"/>
                </a:solidFill>
              </a:rPr>
              <a:t>(This slide need not be shown during the presentation but must be included in any electronic or hard copies distributed/submitted)</a:t>
            </a:r>
          </a:p>
          <a:p>
            <a:pPr marL="742932" marR="0" lvl="1"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67" baseline="0" dirty="0" smtClean="0">
                <a:solidFill>
                  <a:srgbClr val="003F5D"/>
                </a:solidFill>
              </a:rPr>
              <a:t>Project participants must use the GN4-1 version with the EU funding statement.  This is a requirement of the EU funding agreement</a:t>
            </a:r>
          </a:p>
          <a:p>
            <a:pPr marL="742932" marR="0" lvl="1"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67" baseline="0" dirty="0" smtClean="0">
                <a:solidFill>
                  <a:srgbClr val="003F5D"/>
                </a:solidFill>
              </a:rPr>
              <a:t>Staff from the GÉANT offices should ensure the correct end slide is used. If in doubt contact your line manager/activity leader for clarification on which version to use</a:t>
            </a: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867" baseline="0" dirty="0" smtClean="0">
              <a:solidFill>
                <a:srgbClr val="003F5D"/>
              </a:solidFill>
            </a:endParaRPr>
          </a:p>
          <a:p>
            <a:pPr marL="285744" marR="0" lvl="0" indent="-285744" algn="l" defTabSz="914377"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867" baseline="0" dirty="0" smtClean="0">
                <a:solidFill>
                  <a:srgbClr val="003F5D"/>
                </a:solidFill>
              </a:rPr>
              <a:t>The title slide has space for the speaker’s own role in their organisation, organisation name and an optional organisation logo which should be no larger than the main GÉANT logo </a:t>
            </a:r>
          </a:p>
          <a:p>
            <a:pPr marL="285744" indent="-285744">
              <a:buFont typeface="Arial" panose="020B0604020202020204" pitchFamily="34" charset="0"/>
              <a:buChar char="•"/>
            </a:pPr>
            <a:r>
              <a:rPr lang="en-GB" sz="1867" baseline="0" dirty="0" smtClean="0">
                <a:solidFill>
                  <a:srgbClr val="003F5D"/>
                </a:solidFill>
              </a:rPr>
              <a:t>Font is Calibri and will auto-size. Avoid using a font size less than 18pt.  Main font colour is Teal, </a:t>
            </a:r>
            <a:r>
              <a:rPr lang="en-GB" sz="1867" baseline="0" dirty="0" smtClean="0">
                <a:solidFill>
                  <a:srgbClr val="ED1556"/>
                </a:solidFill>
              </a:rPr>
              <a:t>Subtitle colour is Crimson and should be used sparingly. </a:t>
            </a:r>
            <a:r>
              <a:rPr lang="en-GB" sz="1867" baseline="0" dirty="0" smtClean="0">
                <a:solidFill>
                  <a:srgbClr val="003F5D"/>
                </a:solidFill>
              </a:rPr>
              <a:t>If the colours are not shown in PowerPoint use the </a:t>
            </a:r>
            <a:r>
              <a:rPr lang="en-GB" sz="1867" baseline="0" dirty="0" err="1" smtClean="0">
                <a:solidFill>
                  <a:srgbClr val="003F5D"/>
                </a:solidFill>
              </a:rPr>
              <a:t>eyedrop</a:t>
            </a:r>
            <a:r>
              <a:rPr lang="en-GB" sz="1867" baseline="0" dirty="0" smtClean="0">
                <a:solidFill>
                  <a:srgbClr val="003F5D"/>
                </a:solidFill>
              </a:rPr>
              <a:t> colour picker to select the correct colour from these samples</a:t>
            </a:r>
            <a:endParaRPr lang="en-GB" sz="1867" baseline="0" dirty="0" smtClean="0">
              <a:solidFill>
                <a:srgbClr val="ED1556"/>
              </a:solidFill>
            </a:endParaRPr>
          </a:p>
          <a:p>
            <a:pPr marL="285744" indent="-285744">
              <a:buFont typeface="Arial" panose="020B0604020202020204" pitchFamily="34" charset="0"/>
              <a:buChar char="•"/>
            </a:pPr>
            <a:endParaRPr lang="en-GB" sz="1867" baseline="0" dirty="0" smtClean="0">
              <a:solidFill>
                <a:srgbClr val="ED1556"/>
              </a:solidFill>
            </a:endParaRPr>
          </a:p>
          <a:p>
            <a:pPr marL="285744" indent="-285744">
              <a:buFont typeface="Arial" panose="020B0604020202020204" pitchFamily="34" charset="0"/>
              <a:buChar char="•"/>
            </a:pPr>
            <a:endParaRPr lang="en-GB" sz="1867" baseline="0" dirty="0" smtClean="0">
              <a:solidFill>
                <a:srgbClr val="003F5D"/>
              </a:solidFill>
            </a:endParaRPr>
          </a:p>
          <a:p>
            <a:pPr marL="457189" lvl="1" indent="0">
              <a:buFont typeface="Arial" panose="020B0604020202020204" pitchFamily="34" charset="0"/>
              <a:buNone/>
            </a:pPr>
            <a:r>
              <a:rPr lang="en-GB" sz="1867" baseline="0" dirty="0" smtClean="0">
                <a:solidFill>
                  <a:srgbClr val="003F5D"/>
                </a:solidFill>
              </a:rPr>
              <a:t> </a:t>
            </a:r>
          </a:p>
        </p:txBody>
      </p:sp>
      <p:sp>
        <p:nvSpPr>
          <p:cNvPr id="9" name="Oval 8"/>
          <p:cNvSpPr/>
          <p:nvPr userDrawn="1"/>
        </p:nvSpPr>
        <p:spPr>
          <a:xfrm>
            <a:off x="11140252" y="5632575"/>
            <a:ext cx="662581" cy="643095"/>
          </a:xfrm>
          <a:prstGeom prst="ellipse">
            <a:avLst/>
          </a:prstGeom>
          <a:solidFill>
            <a:srgbClr val="003F5D"/>
          </a:solidFill>
          <a:ln>
            <a:solidFill>
              <a:srgbClr val="003F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10" name="Oval 9"/>
          <p:cNvSpPr/>
          <p:nvPr userDrawn="1"/>
        </p:nvSpPr>
        <p:spPr>
          <a:xfrm>
            <a:off x="11140252" y="4782803"/>
            <a:ext cx="662581" cy="643095"/>
          </a:xfrm>
          <a:prstGeom prst="ellipse">
            <a:avLst/>
          </a:prstGeom>
          <a:solidFill>
            <a:srgbClr val="EC0E51"/>
          </a:solidFill>
          <a:ln>
            <a:solidFill>
              <a:srgbClr val="ED15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Tree>
    <p:extLst>
      <p:ext uri="{BB962C8B-B14F-4D97-AF65-F5344CB8AC3E}">
        <p14:creationId xmlns:p14="http://schemas.microsoft.com/office/powerpoint/2010/main" val="20167653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losing Slide for GN4 related presenta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F576E6A-F32A-4612-884C-86870357C6B4}" type="slidenum">
              <a:rPr lang="en-GB" smtClean="0"/>
              <a:pPr/>
              <a:t>‹#›</a:t>
            </a:fld>
            <a:endParaRPr lang="en-GB" dirty="0"/>
          </a:p>
        </p:txBody>
      </p:sp>
      <p:sp>
        <p:nvSpPr>
          <p:cNvPr id="17" name="Rectangle 16"/>
          <p:cNvSpPr/>
          <p:nvPr userDrawn="1"/>
        </p:nvSpPr>
        <p:spPr>
          <a:xfrm>
            <a:off x="0" y="0"/>
            <a:ext cx="12192000" cy="6858000"/>
          </a:xfrm>
          <a:prstGeom prst="rect">
            <a:avLst/>
          </a:prstGeom>
          <a:solidFill>
            <a:srgbClr val="1C4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dirty="0"/>
          </a:p>
        </p:txBody>
      </p:sp>
      <p:sp>
        <p:nvSpPr>
          <p:cNvPr id="14" name="Title 3"/>
          <p:cNvSpPr txBox="1">
            <a:spLocks/>
          </p:cNvSpPr>
          <p:nvPr userDrawn="1"/>
        </p:nvSpPr>
        <p:spPr>
          <a:xfrm>
            <a:off x="0" y="2970259"/>
            <a:ext cx="12192000" cy="589228"/>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2000" b="1" kern="1200" baseline="0">
                <a:solidFill>
                  <a:srgbClr val="004361"/>
                </a:solidFill>
                <a:latin typeface="Calibri"/>
                <a:ea typeface="Verdana" panose="020B0604030504040204" pitchFamily="34" charset="0"/>
                <a:cs typeface="Verdana" panose="020B0604030504040204" pitchFamily="34" charset="0"/>
              </a:defRPr>
            </a:lvl1pPr>
          </a:lstStyle>
          <a:p>
            <a:pPr algn="ctr"/>
            <a:r>
              <a:rPr lang="en-GB" sz="2100" b="0" dirty="0">
                <a:solidFill>
                  <a:schemeClr val="bg1"/>
                </a:solidFill>
              </a:rPr>
              <a:t>Thank </a:t>
            </a:r>
            <a:r>
              <a:rPr lang="en-GB" sz="2100" b="0" dirty="0" smtClean="0">
                <a:solidFill>
                  <a:schemeClr val="bg1"/>
                </a:solidFill>
              </a:rPr>
              <a:t>you</a:t>
            </a:r>
            <a:endParaRPr lang="en-GB" sz="2100" b="0" dirty="0">
              <a:solidFill>
                <a:schemeClr val="bg1"/>
              </a:solidFill>
            </a:endParaRPr>
          </a:p>
        </p:txBody>
      </p:sp>
      <p:sp>
        <p:nvSpPr>
          <p:cNvPr id="26" name="Rectangle 25"/>
          <p:cNvSpPr/>
          <p:nvPr userDrawn="1"/>
        </p:nvSpPr>
        <p:spPr>
          <a:xfrm>
            <a:off x="3294576" y="997227"/>
            <a:ext cx="5602848" cy="3984691"/>
          </a:xfrm>
          <a:prstGeom prst="rect">
            <a:avLst/>
          </a:prstGeom>
          <a:blipFill dpi="0" rotWithShape="1">
            <a:blip r:embed="rId2">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grpSp>
        <p:nvGrpSpPr>
          <p:cNvPr id="29" name="Group 28"/>
          <p:cNvGrpSpPr/>
          <p:nvPr userDrawn="1"/>
        </p:nvGrpSpPr>
        <p:grpSpPr>
          <a:xfrm>
            <a:off x="4018845" y="4773548"/>
            <a:ext cx="4154312" cy="1167623"/>
            <a:chOff x="4003396" y="4773547"/>
            <a:chExt cx="4154312" cy="1167623"/>
          </a:xfrm>
        </p:grpSpPr>
        <p:sp>
          <p:nvSpPr>
            <p:cNvPr id="21" name="TextBox 20"/>
            <p:cNvSpPr txBox="1"/>
            <p:nvPr userDrawn="1"/>
          </p:nvSpPr>
          <p:spPr>
            <a:xfrm>
              <a:off x="4003396" y="5294839"/>
              <a:ext cx="4154312" cy="646331"/>
            </a:xfrm>
            <a:prstGeom prst="rect">
              <a:avLst/>
            </a:prstGeom>
            <a:noFill/>
          </p:spPr>
          <p:txBody>
            <a:bodyPr wrap="square" rtlCol="0">
              <a:spAutoFit/>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GB" sz="1200" dirty="0" smtClean="0">
                  <a:solidFill>
                    <a:schemeClr val="bg1"/>
                  </a:solidFill>
                </a:rPr>
                <a:t>Networks </a:t>
              </a:r>
              <a:r>
                <a:rPr lang="en-GB" sz="1200" baseline="0" dirty="0" smtClean="0">
                  <a:solidFill>
                    <a:schemeClr val="bg1"/>
                  </a:solidFill>
                </a:rPr>
                <a:t>∙ Services ∙ People         </a:t>
              </a:r>
            </a:p>
            <a:p>
              <a:pPr marL="0" marR="0" indent="0" algn="ctr" defTabSz="914377" rtl="0" eaLnBrk="1" fontAlgn="auto" latinLnBrk="0" hangingPunct="1">
                <a:lnSpc>
                  <a:spcPct val="100000"/>
                </a:lnSpc>
                <a:spcBef>
                  <a:spcPts val="0"/>
                </a:spcBef>
                <a:spcAft>
                  <a:spcPts val="0"/>
                </a:spcAft>
                <a:buClrTx/>
                <a:buSzTx/>
                <a:buFontTx/>
                <a:buNone/>
                <a:tabLst/>
                <a:defRPr/>
              </a:pPr>
              <a:r>
                <a:rPr lang="en-GB" sz="1200" b="0" i="0" dirty="0" smtClean="0">
                  <a:solidFill>
                    <a:schemeClr val="bg1"/>
                  </a:solidFill>
                </a:rPr>
                <a:t>www.geant.org</a:t>
              </a:r>
            </a:p>
            <a:p>
              <a:pPr algn="ctr"/>
              <a:r>
                <a:rPr lang="en-GB" sz="1200" i="0" baseline="0" dirty="0" smtClean="0">
                  <a:solidFill>
                    <a:schemeClr val="bg1"/>
                  </a:solidFill>
                </a:rPr>
                <a:t> </a:t>
              </a:r>
              <a:endParaRPr lang="en-GB" sz="1200" i="0" dirty="0">
                <a:solidFill>
                  <a:schemeClr val="bg1"/>
                </a:solidFill>
              </a:endParaRPr>
            </a:p>
          </p:txBody>
        </p:sp>
        <p:pic>
          <p:nvPicPr>
            <p:cNvPr id="28" name="Picture 2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70880" y="4773547"/>
              <a:ext cx="1219200" cy="529760"/>
            </a:xfrm>
            <a:prstGeom prst="rect">
              <a:avLst/>
            </a:prstGeom>
          </p:spPr>
        </p:pic>
      </p:grpSp>
      <p:grpSp>
        <p:nvGrpSpPr>
          <p:cNvPr id="2" name="Group 1"/>
          <p:cNvGrpSpPr/>
          <p:nvPr userDrawn="1"/>
        </p:nvGrpSpPr>
        <p:grpSpPr>
          <a:xfrm>
            <a:off x="1935457" y="6190066"/>
            <a:ext cx="8221596" cy="392885"/>
            <a:chOff x="1162308" y="4642549"/>
            <a:chExt cx="6166197" cy="294664"/>
          </a:xfrm>
        </p:grpSpPr>
        <p:sp>
          <p:nvSpPr>
            <p:cNvPr id="30" name="TextBox 29"/>
            <p:cNvSpPr txBox="1"/>
            <p:nvPr userDrawn="1"/>
          </p:nvSpPr>
          <p:spPr>
            <a:xfrm>
              <a:off x="1588712" y="4697548"/>
              <a:ext cx="5739793" cy="161583"/>
            </a:xfrm>
            <a:prstGeom prst="rect">
              <a:avLst/>
            </a:prstGeom>
            <a:noFill/>
          </p:spPr>
          <p:txBody>
            <a:bodyPr wrap="none" rtlCol="0">
              <a:spAutoFit/>
            </a:bodyPr>
            <a:lstStyle/>
            <a:p>
              <a:pPr algn="l"/>
              <a:r>
                <a:rPr lang="en-GB" sz="800" kern="1200" dirty="0" smtClean="0">
                  <a:solidFill>
                    <a:schemeClr val="bg1"/>
                  </a:solidFill>
                  <a:effectLst/>
                  <a:latin typeface="+mn-lt"/>
                  <a:ea typeface="+mn-ea"/>
                  <a:cs typeface="+mn-cs"/>
                </a:rPr>
                <a:t>This</a:t>
              </a:r>
              <a:r>
                <a:rPr lang="en-GB" sz="800" kern="1200" baseline="0" dirty="0" smtClean="0">
                  <a:solidFill>
                    <a:schemeClr val="bg1"/>
                  </a:solidFill>
                  <a:effectLst/>
                  <a:latin typeface="+mn-lt"/>
                  <a:ea typeface="+mn-ea"/>
                  <a:cs typeface="+mn-cs"/>
                </a:rPr>
                <a:t> work is part of a project that has received </a:t>
              </a:r>
              <a:r>
                <a:rPr lang="en-GB" sz="800" kern="1200" dirty="0" smtClean="0">
                  <a:solidFill>
                    <a:schemeClr val="bg1"/>
                  </a:solidFill>
                  <a:effectLst/>
                  <a:latin typeface="+mn-lt"/>
                  <a:ea typeface="+mn-ea"/>
                  <a:cs typeface="+mn-cs"/>
                </a:rPr>
                <a:t>funding from the European Union’s Horizon 2020 research and innovation programme under Grant Agreement No. 856726  (GN4-3).</a:t>
              </a:r>
              <a:endParaRPr lang="en-GB" sz="800" dirty="0">
                <a:solidFill>
                  <a:schemeClr val="bg1"/>
                </a:solidFill>
              </a:endParaRPr>
            </a:p>
          </p:txBody>
        </p:sp>
        <p:pic>
          <p:nvPicPr>
            <p:cNvPr id="31" name="Picture 3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62308" y="4642549"/>
              <a:ext cx="433675" cy="294664"/>
            </a:xfrm>
            <a:prstGeom prst="rect">
              <a:avLst/>
            </a:prstGeom>
          </p:spPr>
        </p:pic>
      </p:grpSp>
      <p:sp>
        <p:nvSpPr>
          <p:cNvPr id="13" name="Text Placeholder 4"/>
          <p:cNvSpPr>
            <a:spLocks noGrp="1"/>
          </p:cNvSpPr>
          <p:nvPr>
            <p:ph type="body" sz="quarter" idx="11" hasCustomPrompt="1"/>
          </p:nvPr>
        </p:nvSpPr>
        <p:spPr>
          <a:xfrm>
            <a:off x="3565358" y="4090834"/>
            <a:ext cx="5061285" cy="350836"/>
          </a:xfrm>
        </p:spPr>
        <p:txBody>
          <a:bodyPr>
            <a:normAutofit/>
          </a:bodyPr>
          <a:lstStyle>
            <a:lvl1pPr marL="0" indent="0" algn="ctr">
              <a:buNone/>
              <a:defRPr sz="1200" baseline="0">
                <a:solidFill>
                  <a:schemeClr val="bg1"/>
                </a:solidFill>
              </a:defRPr>
            </a:lvl1pPr>
          </a:lstStyle>
          <a:p>
            <a:pPr lvl="0"/>
            <a:r>
              <a:rPr lang="en-GB" dirty="0" smtClean="0"/>
              <a:t>Presenter email</a:t>
            </a:r>
            <a:endParaRPr lang="en-GB" dirty="0"/>
          </a:p>
        </p:txBody>
      </p:sp>
      <p:sp>
        <p:nvSpPr>
          <p:cNvPr id="4" name="Content Placeholder 3"/>
          <p:cNvSpPr>
            <a:spLocks noGrp="1"/>
          </p:cNvSpPr>
          <p:nvPr>
            <p:ph sz="quarter" idx="12" hasCustomPrompt="1"/>
          </p:nvPr>
        </p:nvSpPr>
        <p:spPr>
          <a:xfrm>
            <a:off x="3594100" y="3559176"/>
            <a:ext cx="5003800" cy="428625"/>
          </a:xfrm>
        </p:spPr>
        <p:txBody>
          <a:bodyPr>
            <a:noAutofit/>
          </a:bodyPr>
          <a:lstStyle>
            <a:lvl1pPr marL="0" indent="0" algn="ctr">
              <a:buNone/>
              <a:defRPr sz="2100" baseline="0">
                <a:solidFill>
                  <a:schemeClr val="bg1"/>
                </a:solidFill>
              </a:defRPr>
            </a:lvl1pPr>
          </a:lstStyle>
          <a:p>
            <a:pPr lvl="0"/>
            <a:r>
              <a:rPr lang="en-US" dirty="0" smtClean="0"/>
              <a:t>Optional “Any Questions?” Text here</a:t>
            </a:r>
          </a:p>
        </p:txBody>
      </p:sp>
      <p:sp>
        <p:nvSpPr>
          <p:cNvPr id="7" name="Text Placeholder 6"/>
          <p:cNvSpPr>
            <a:spLocks noGrp="1"/>
          </p:cNvSpPr>
          <p:nvPr>
            <p:ph type="body" sz="quarter" idx="13" hasCustomPrompt="1"/>
          </p:nvPr>
        </p:nvSpPr>
        <p:spPr>
          <a:xfrm>
            <a:off x="455084" y="321733"/>
            <a:ext cx="11347749" cy="445600"/>
          </a:xfrm>
        </p:spPr>
        <p:txBody>
          <a:bodyPr/>
          <a:lstStyle>
            <a:lvl1pPr marL="0" indent="0">
              <a:buNone/>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This end slide to be used for all GN4-1 Presentations</a:t>
            </a:r>
            <a:endParaRPr lang="en-GB" dirty="0"/>
          </a:p>
        </p:txBody>
      </p:sp>
    </p:spTree>
    <p:extLst>
      <p:ext uri="{BB962C8B-B14F-4D97-AF65-F5344CB8AC3E}">
        <p14:creationId xmlns:p14="http://schemas.microsoft.com/office/powerpoint/2010/main" val="36439162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losing Slide for non project presentation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F576E6A-F32A-4612-884C-86870357C6B4}" type="slidenum">
              <a:rPr lang="en-GB" smtClean="0"/>
              <a:pPr/>
              <a:t>‹#›</a:t>
            </a:fld>
            <a:endParaRPr lang="en-GB" dirty="0"/>
          </a:p>
        </p:txBody>
      </p:sp>
      <p:sp>
        <p:nvSpPr>
          <p:cNvPr id="17" name="Rectangle 16"/>
          <p:cNvSpPr/>
          <p:nvPr userDrawn="1"/>
        </p:nvSpPr>
        <p:spPr>
          <a:xfrm>
            <a:off x="0" y="-7"/>
            <a:ext cx="12192000" cy="6858000"/>
          </a:xfrm>
          <a:prstGeom prst="rect">
            <a:avLst/>
          </a:prstGeom>
          <a:solidFill>
            <a:srgbClr val="1C4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dirty="0"/>
          </a:p>
        </p:txBody>
      </p:sp>
      <p:sp>
        <p:nvSpPr>
          <p:cNvPr id="12" name="Rectangle 11"/>
          <p:cNvSpPr/>
          <p:nvPr userDrawn="1"/>
        </p:nvSpPr>
        <p:spPr>
          <a:xfrm>
            <a:off x="0" y="857251"/>
            <a:ext cx="12192000" cy="5143500"/>
          </a:xfrm>
          <a:prstGeom prst="rect">
            <a:avLst/>
          </a:prstGeom>
          <a:solidFill>
            <a:srgbClr val="1C4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sp>
        <p:nvSpPr>
          <p:cNvPr id="14" name="Title 3"/>
          <p:cNvSpPr txBox="1">
            <a:spLocks/>
          </p:cNvSpPr>
          <p:nvPr userDrawn="1"/>
        </p:nvSpPr>
        <p:spPr>
          <a:xfrm>
            <a:off x="0" y="2970259"/>
            <a:ext cx="12192000" cy="589228"/>
          </a:xfrm>
          <a:prstGeom prst="rect">
            <a:avLst/>
          </a:prstGeom>
        </p:spPr>
        <p:txBody>
          <a:bodyPr vert="horz" lIns="68580" tIns="34291" rIns="68580" bIns="34291" rtlCol="0" anchor="ctr">
            <a:normAutofit/>
          </a:bodyPr>
          <a:lstStyle>
            <a:lvl1pPr algn="l" defTabSz="914400" rtl="0" eaLnBrk="1" latinLnBrk="0" hangingPunct="1">
              <a:lnSpc>
                <a:spcPct val="90000"/>
              </a:lnSpc>
              <a:spcBef>
                <a:spcPct val="0"/>
              </a:spcBef>
              <a:buNone/>
              <a:defRPr sz="2000" b="1" kern="1200" baseline="0">
                <a:solidFill>
                  <a:srgbClr val="004361"/>
                </a:solidFill>
                <a:latin typeface="Calibri"/>
                <a:ea typeface="Verdana" panose="020B0604030504040204" pitchFamily="34" charset="0"/>
                <a:cs typeface="Verdana" panose="020B0604030504040204" pitchFamily="34" charset="0"/>
              </a:defRPr>
            </a:lvl1pPr>
          </a:lstStyle>
          <a:p>
            <a:pPr algn="ctr"/>
            <a:r>
              <a:rPr lang="en-GB" sz="2100" b="0" dirty="0">
                <a:solidFill>
                  <a:schemeClr val="bg1"/>
                </a:solidFill>
              </a:rPr>
              <a:t>Thank </a:t>
            </a:r>
            <a:r>
              <a:rPr lang="en-GB" sz="2100" b="0" dirty="0" smtClean="0">
                <a:solidFill>
                  <a:schemeClr val="bg1"/>
                </a:solidFill>
              </a:rPr>
              <a:t>you</a:t>
            </a:r>
            <a:endParaRPr lang="en-GB" sz="2100" b="0" dirty="0">
              <a:solidFill>
                <a:schemeClr val="bg1"/>
              </a:solidFill>
            </a:endParaRPr>
          </a:p>
        </p:txBody>
      </p:sp>
      <p:sp>
        <p:nvSpPr>
          <p:cNvPr id="15" name="Rectangle 14"/>
          <p:cNvSpPr/>
          <p:nvPr userDrawn="1"/>
        </p:nvSpPr>
        <p:spPr>
          <a:xfrm>
            <a:off x="3294576" y="1024187"/>
            <a:ext cx="5602848" cy="3984691"/>
          </a:xfrm>
          <a:prstGeom prst="rect">
            <a:avLst/>
          </a:prstGeom>
          <a:blipFill dpi="0" rotWithShape="1">
            <a:blip r:embed="rId2">
              <a:alphaModFix amt="12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1"/>
          </a:p>
        </p:txBody>
      </p:sp>
      <p:grpSp>
        <p:nvGrpSpPr>
          <p:cNvPr id="4" name="Group 3"/>
          <p:cNvGrpSpPr/>
          <p:nvPr userDrawn="1"/>
        </p:nvGrpSpPr>
        <p:grpSpPr>
          <a:xfrm>
            <a:off x="4018844" y="5126472"/>
            <a:ext cx="4154312" cy="1167623"/>
            <a:chOff x="4003396" y="5126471"/>
            <a:chExt cx="4154312" cy="1167623"/>
          </a:xfrm>
        </p:grpSpPr>
        <p:sp>
          <p:nvSpPr>
            <p:cNvPr id="18" name="TextBox 17"/>
            <p:cNvSpPr txBox="1"/>
            <p:nvPr userDrawn="1"/>
          </p:nvSpPr>
          <p:spPr>
            <a:xfrm>
              <a:off x="4003396" y="5647763"/>
              <a:ext cx="4154312" cy="646331"/>
            </a:xfrm>
            <a:prstGeom prst="rect">
              <a:avLst/>
            </a:prstGeom>
            <a:noFill/>
          </p:spPr>
          <p:txBody>
            <a:bodyPr wrap="square" rtlCol="0">
              <a:spAutoFit/>
            </a:bodyPr>
            <a:lstStyle/>
            <a:p>
              <a:pPr marL="0" marR="0" indent="0" algn="ctr" defTabSz="914377" rtl="0" eaLnBrk="1" fontAlgn="auto" latinLnBrk="0" hangingPunct="1">
                <a:lnSpc>
                  <a:spcPct val="100000"/>
                </a:lnSpc>
                <a:spcBef>
                  <a:spcPts val="0"/>
                </a:spcBef>
                <a:spcAft>
                  <a:spcPts val="0"/>
                </a:spcAft>
                <a:buClrTx/>
                <a:buSzTx/>
                <a:buFontTx/>
                <a:buNone/>
                <a:tabLst/>
                <a:defRPr/>
              </a:pPr>
              <a:r>
                <a:rPr lang="en-GB" sz="1200" dirty="0" smtClean="0">
                  <a:solidFill>
                    <a:schemeClr val="bg1"/>
                  </a:solidFill>
                </a:rPr>
                <a:t>Networks </a:t>
              </a:r>
              <a:r>
                <a:rPr lang="en-GB" sz="1200" baseline="0" dirty="0" smtClean="0">
                  <a:solidFill>
                    <a:schemeClr val="bg1"/>
                  </a:solidFill>
                </a:rPr>
                <a:t>∙ Services ∙ People         </a:t>
              </a:r>
            </a:p>
            <a:p>
              <a:pPr marL="0" marR="0" indent="0" algn="ctr" defTabSz="914377" rtl="0" eaLnBrk="1" fontAlgn="auto" latinLnBrk="0" hangingPunct="1">
                <a:lnSpc>
                  <a:spcPct val="100000"/>
                </a:lnSpc>
                <a:spcBef>
                  <a:spcPts val="0"/>
                </a:spcBef>
                <a:spcAft>
                  <a:spcPts val="0"/>
                </a:spcAft>
                <a:buClrTx/>
                <a:buSzTx/>
                <a:buFontTx/>
                <a:buNone/>
                <a:tabLst/>
                <a:defRPr/>
              </a:pPr>
              <a:r>
                <a:rPr lang="en-GB" sz="1200" b="0" i="0" dirty="0" smtClean="0">
                  <a:solidFill>
                    <a:schemeClr val="bg1"/>
                  </a:solidFill>
                </a:rPr>
                <a:t>www.geant.org</a:t>
              </a:r>
            </a:p>
            <a:p>
              <a:pPr algn="ctr"/>
              <a:r>
                <a:rPr lang="en-GB" sz="1200" i="0" baseline="0" dirty="0" smtClean="0">
                  <a:solidFill>
                    <a:schemeClr val="bg1"/>
                  </a:solidFill>
                </a:rPr>
                <a:t> </a:t>
              </a:r>
              <a:endParaRPr lang="en-GB" sz="1200" i="0" dirty="0">
                <a:solidFill>
                  <a:schemeClr val="bg1"/>
                </a:solidFill>
              </a:endParaRPr>
            </a:p>
          </p:txBody>
        </p:sp>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70880" y="5126471"/>
              <a:ext cx="1219200" cy="529760"/>
            </a:xfrm>
            <a:prstGeom prst="rect">
              <a:avLst/>
            </a:prstGeom>
          </p:spPr>
        </p:pic>
      </p:grpSp>
      <p:sp>
        <p:nvSpPr>
          <p:cNvPr id="11" name="Text Placeholder 4"/>
          <p:cNvSpPr>
            <a:spLocks noGrp="1"/>
          </p:cNvSpPr>
          <p:nvPr>
            <p:ph type="body" sz="quarter" idx="11" hasCustomPrompt="1"/>
          </p:nvPr>
        </p:nvSpPr>
        <p:spPr>
          <a:xfrm>
            <a:off x="3565359" y="4218058"/>
            <a:ext cx="5061285" cy="350836"/>
          </a:xfrm>
        </p:spPr>
        <p:txBody>
          <a:bodyPr>
            <a:normAutofit/>
          </a:bodyPr>
          <a:lstStyle>
            <a:lvl1pPr marL="0" indent="0" algn="ctr">
              <a:buNone/>
              <a:defRPr sz="1200" baseline="0">
                <a:solidFill>
                  <a:schemeClr val="bg1"/>
                </a:solidFill>
              </a:defRPr>
            </a:lvl1pPr>
          </a:lstStyle>
          <a:p>
            <a:pPr lvl="0"/>
            <a:r>
              <a:rPr lang="en-GB" dirty="0" smtClean="0"/>
              <a:t>Presenter email</a:t>
            </a:r>
            <a:endParaRPr lang="en-GB" dirty="0"/>
          </a:p>
        </p:txBody>
      </p:sp>
      <p:sp>
        <p:nvSpPr>
          <p:cNvPr id="16" name="Content Placeholder 3"/>
          <p:cNvSpPr>
            <a:spLocks noGrp="1"/>
          </p:cNvSpPr>
          <p:nvPr>
            <p:ph sz="quarter" idx="12" hasCustomPrompt="1"/>
          </p:nvPr>
        </p:nvSpPr>
        <p:spPr>
          <a:xfrm>
            <a:off x="3594100" y="3559176"/>
            <a:ext cx="5003800" cy="428625"/>
          </a:xfrm>
        </p:spPr>
        <p:txBody>
          <a:bodyPr>
            <a:noAutofit/>
          </a:bodyPr>
          <a:lstStyle>
            <a:lvl1pPr marL="0" indent="0" algn="ctr">
              <a:buNone/>
              <a:defRPr sz="2100" baseline="0">
                <a:solidFill>
                  <a:schemeClr val="bg1"/>
                </a:solidFill>
              </a:defRPr>
            </a:lvl1pPr>
          </a:lstStyle>
          <a:p>
            <a:pPr lvl="0"/>
            <a:r>
              <a:rPr lang="en-US" dirty="0" smtClean="0"/>
              <a:t>Optional “Any Questions?” Text here</a:t>
            </a:r>
          </a:p>
        </p:txBody>
      </p:sp>
      <p:sp>
        <p:nvSpPr>
          <p:cNvPr id="13" name="Text Placeholder 6"/>
          <p:cNvSpPr>
            <a:spLocks noGrp="1"/>
          </p:cNvSpPr>
          <p:nvPr>
            <p:ph type="body" sz="quarter" idx="13" hasCustomPrompt="1"/>
          </p:nvPr>
        </p:nvSpPr>
        <p:spPr>
          <a:xfrm>
            <a:off x="455084" y="321733"/>
            <a:ext cx="11347749" cy="445600"/>
          </a:xfrm>
        </p:spPr>
        <p:txBody>
          <a:bodyPr/>
          <a:lstStyle>
            <a:lvl1pPr marL="0" indent="0">
              <a:buNone/>
              <a:defRPr baseline="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smtClean="0"/>
              <a:t>This end slide to be used for all GÉANT Organisation Presentations</a:t>
            </a:r>
            <a:endParaRPr lang="en-GB" dirty="0"/>
          </a:p>
        </p:txBody>
      </p:sp>
    </p:spTree>
    <p:extLst>
      <p:ext uri="{BB962C8B-B14F-4D97-AF65-F5344CB8AC3E}">
        <p14:creationId xmlns:p14="http://schemas.microsoft.com/office/powerpoint/2010/main" val="14354294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1" name="Rectangle 20"/>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p:cNvSpPr/>
          <p:nvPr userDrawn="1"/>
        </p:nvSpPr>
        <p:spPr>
          <a:xfrm>
            <a:off x="0" y="0"/>
            <a:ext cx="16256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 Placeholder 4"/>
          <p:cNvSpPr>
            <a:spLocks noGrp="1"/>
          </p:cNvSpPr>
          <p:nvPr>
            <p:ph type="body" sz="quarter" idx="11" hasCustomPrompt="1"/>
          </p:nvPr>
        </p:nvSpPr>
        <p:spPr>
          <a:xfrm>
            <a:off x="1240257" y="3625009"/>
            <a:ext cx="6795911" cy="375289"/>
          </a:xfrm>
        </p:spPr>
        <p:txBody>
          <a:bodyPr>
            <a:normAutofit/>
          </a:bodyPr>
          <a:lstStyle>
            <a:lvl1pPr marL="0" indent="0">
              <a:buNone/>
              <a:defRPr sz="2000" b="1" baseline="0"/>
            </a:lvl1pPr>
          </a:lstStyle>
          <a:p>
            <a:pPr lvl="0"/>
            <a:r>
              <a:rPr lang="en-US" dirty="0" smtClean="0"/>
              <a:t>Presenter</a:t>
            </a:r>
          </a:p>
        </p:txBody>
      </p:sp>
      <p:sp>
        <p:nvSpPr>
          <p:cNvPr id="7" name="Text Placeholder 6"/>
          <p:cNvSpPr>
            <a:spLocks noGrp="1"/>
          </p:cNvSpPr>
          <p:nvPr>
            <p:ph type="body" sz="quarter" idx="12" hasCustomPrompt="1"/>
          </p:nvPr>
        </p:nvSpPr>
        <p:spPr>
          <a:xfrm>
            <a:off x="1240256" y="5484095"/>
            <a:ext cx="6671027" cy="436340"/>
          </a:xfrm>
        </p:spPr>
        <p:txBody>
          <a:bodyPr>
            <a:normAutofit/>
          </a:bodyPr>
          <a:lstStyle>
            <a:lvl1pPr marL="0" indent="0">
              <a:buNone/>
              <a:defRPr sz="1800"/>
            </a:lvl1pPr>
          </a:lstStyle>
          <a:p>
            <a:pPr lvl="0"/>
            <a:r>
              <a:rPr lang="en-US" dirty="0" smtClean="0"/>
              <a:t>Event, Location</a:t>
            </a:r>
            <a:endParaRPr lang="en-GB" dirty="0"/>
          </a:p>
        </p:txBody>
      </p:sp>
      <p:sp>
        <p:nvSpPr>
          <p:cNvPr id="12" name="Text Placeholder 10"/>
          <p:cNvSpPr>
            <a:spLocks noGrp="1"/>
          </p:cNvSpPr>
          <p:nvPr>
            <p:ph type="body" sz="quarter" idx="17" hasCustomPrompt="1"/>
          </p:nvPr>
        </p:nvSpPr>
        <p:spPr>
          <a:xfrm>
            <a:off x="1240257" y="2804346"/>
            <a:ext cx="6683727" cy="503459"/>
          </a:xfrm>
        </p:spPr>
        <p:txBody>
          <a:bodyPr>
            <a:normAutofit/>
          </a:bodyPr>
          <a:lstStyle>
            <a:lvl1pPr marL="0" indent="0">
              <a:buNone/>
              <a:defRPr sz="1950">
                <a:solidFill>
                  <a:srgbClr val="F6791C"/>
                </a:solidFill>
              </a:defRPr>
            </a:lvl1pPr>
          </a:lstStyle>
          <a:p>
            <a:pPr lvl="0"/>
            <a:r>
              <a:rPr lang="en-US" dirty="0" smtClean="0"/>
              <a:t>Subtitle</a:t>
            </a:r>
          </a:p>
        </p:txBody>
      </p:sp>
      <p:sp>
        <p:nvSpPr>
          <p:cNvPr id="11" name="Text Placeholder 10"/>
          <p:cNvSpPr>
            <a:spLocks noGrp="1"/>
          </p:cNvSpPr>
          <p:nvPr>
            <p:ph type="body" sz="quarter" idx="14" hasCustomPrompt="1"/>
          </p:nvPr>
        </p:nvSpPr>
        <p:spPr>
          <a:xfrm>
            <a:off x="1240257" y="2398309"/>
            <a:ext cx="6683727" cy="473242"/>
          </a:xfrm>
        </p:spPr>
        <p:txBody>
          <a:bodyPr>
            <a:noAutofit/>
          </a:bodyPr>
          <a:lstStyle>
            <a:lvl1pPr marL="0" indent="0">
              <a:buNone/>
              <a:defRPr sz="2400" b="1"/>
            </a:lvl1pPr>
          </a:lstStyle>
          <a:p>
            <a:pPr lvl="0"/>
            <a:r>
              <a:rPr lang="en-US" dirty="0" smtClean="0"/>
              <a:t>Title</a:t>
            </a:r>
          </a:p>
        </p:txBody>
      </p:sp>
      <p:sp>
        <p:nvSpPr>
          <p:cNvPr id="13" name="Text Placeholder 6"/>
          <p:cNvSpPr>
            <a:spLocks noGrp="1"/>
          </p:cNvSpPr>
          <p:nvPr>
            <p:ph type="body" sz="quarter" idx="18" hasCustomPrompt="1"/>
          </p:nvPr>
        </p:nvSpPr>
        <p:spPr>
          <a:xfrm>
            <a:off x="1240256" y="5785332"/>
            <a:ext cx="6671027" cy="428319"/>
          </a:xfrm>
        </p:spPr>
        <p:txBody>
          <a:bodyPr>
            <a:normAutofit/>
          </a:bodyPr>
          <a:lstStyle>
            <a:lvl1pPr marL="0" indent="0">
              <a:buNone/>
              <a:defRPr sz="1800"/>
            </a:lvl1pPr>
          </a:lstStyle>
          <a:p>
            <a:pPr lvl="0"/>
            <a:r>
              <a:rPr lang="en-US" dirty="0" smtClean="0"/>
              <a:t>Date</a:t>
            </a:r>
            <a:endParaRPr lang="en-GB" dirty="0"/>
          </a:p>
        </p:txBody>
      </p:sp>
      <p:sp>
        <p:nvSpPr>
          <p:cNvPr id="16" name="Text Placeholder 4"/>
          <p:cNvSpPr>
            <a:spLocks noGrp="1"/>
          </p:cNvSpPr>
          <p:nvPr>
            <p:ph type="body" sz="quarter" idx="19" hasCustomPrompt="1"/>
          </p:nvPr>
        </p:nvSpPr>
        <p:spPr>
          <a:xfrm>
            <a:off x="1240257" y="3947187"/>
            <a:ext cx="6795911" cy="347215"/>
          </a:xfrm>
        </p:spPr>
        <p:txBody>
          <a:bodyPr>
            <a:normAutofit/>
          </a:bodyPr>
          <a:lstStyle>
            <a:lvl1pPr marL="0" indent="0">
              <a:buNone/>
              <a:defRPr sz="1800" b="0" baseline="0"/>
            </a:lvl1pPr>
          </a:lstStyle>
          <a:p>
            <a:pPr lvl="0"/>
            <a:r>
              <a:rPr lang="en-US" dirty="0" smtClean="0"/>
              <a:t>Role in Project, AARC (if applicable)</a:t>
            </a:r>
          </a:p>
        </p:txBody>
      </p:sp>
      <p:sp>
        <p:nvSpPr>
          <p:cNvPr id="18" name="Text Placeholder 4"/>
          <p:cNvSpPr>
            <a:spLocks noGrp="1"/>
          </p:cNvSpPr>
          <p:nvPr>
            <p:ph type="body" sz="quarter" idx="20" hasCustomPrompt="1"/>
          </p:nvPr>
        </p:nvSpPr>
        <p:spPr>
          <a:xfrm>
            <a:off x="1240257" y="4249757"/>
            <a:ext cx="8818145" cy="347215"/>
          </a:xfrm>
        </p:spPr>
        <p:txBody>
          <a:bodyPr>
            <a:normAutofit/>
          </a:bodyPr>
          <a:lstStyle>
            <a:lvl1pPr marL="0" indent="0">
              <a:buNone/>
              <a:defRPr sz="1800" b="0" baseline="0"/>
            </a:lvl1pPr>
          </a:lstStyle>
          <a:p>
            <a:pPr lvl="0"/>
            <a:r>
              <a:rPr lang="en-US" dirty="0" smtClean="0"/>
              <a:t>Role in Organisation, Organisation Name (if Applicable)</a:t>
            </a:r>
          </a:p>
        </p:txBody>
      </p:sp>
      <p:sp>
        <p:nvSpPr>
          <p:cNvPr id="4" name="Text Placeholder 3"/>
          <p:cNvSpPr>
            <a:spLocks noGrp="1"/>
          </p:cNvSpPr>
          <p:nvPr>
            <p:ph type="body" sz="quarter" idx="21" hasCustomPrompt="1"/>
          </p:nvPr>
        </p:nvSpPr>
        <p:spPr>
          <a:xfrm>
            <a:off x="1486792" y="4765917"/>
            <a:ext cx="1219200" cy="190399"/>
          </a:xfrm>
        </p:spPr>
        <p:txBody>
          <a:bodyPr>
            <a:normAutofit/>
          </a:bodyPr>
          <a:lstStyle>
            <a:lvl1pPr marL="0" indent="0">
              <a:buNone/>
              <a:defRPr sz="600"/>
            </a:lvl1pPr>
          </a:lstStyle>
          <a:p>
            <a:pPr lvl="0"/>
            <a:r>
              <a:rPr lang="en-US" dirty="0" smtClean="0"/>
              <a:t>Logo (optional)</a:t>
            </a:r>
            <a:endParaRPr lang="en-GB" dirty="0"/>
          </a:p>
        </p:txBody>
      </p:sp>
      <p:pic>
        <p:nvPicPr>
          <p:cNvPr id="20" name="Picture 1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856358" y="-42332"/>
            <a:ext cx="4389920" cy="6942667"/>
          </a:xfrm>
          <a:prstGeom prst="rect">
            <a:avLst/>
          </a:prstGeom>
        </p:spPr>
      </p:pic>
      <p:pic>
        <p:nvPicPr>
          <p:cNvPr id="22" name="Picture 2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77682" y="480622"/>
            <a:ext cx="1482776" cy="1339714"/>
          </a:xfrm>
          <a:prstGeom prst="rect">
            <a:avLst/>
          </a:prstGeom>
        </p:spPr>
      </p:pic>
      <p:sp>
        <p:nvSpPr>
          <p:cNvPr id="23" name="TextBox 22"/>
          <p:cNvSpPr txBox="1"/>
          <p:nvPr userDrawn="1"/>
        </p:nvSpPr>
        <p:spPr>
          <a:xfrm>
            <a:off x="2818932" y="927797"/>
            <a:ext cx="5918159" cy="353943"/>
          </a:xfrm>
          <a:prstGeom prst="rect">
            <a:avLst/>
          </a:prstGeom>
          <a:noFill/>
        </p:spPr>
        <p:txBody>
          <a:bodyPr wrap="none" rtlCol="0">
            <a:spAutoFit/>
          </a:bodyPr>
          <a:lstStyle/>
          <a:p>
            <a:r>
              <a:rPr lang="en-GB" sz="1700" dirty="0" smtClean="0">
                <a:solidFill>
                  <a:srgbClr val="003F5E"/>
                </a:solidFill>
              </a:rPr>
              <a:t>Authentication and Authorisation for Research and Collaboration</a:t>
            </a:r>
            <a:endParaRPr lang="en-GB" sz="1700" dirty="0">
              <a:solidFill>
                <a:srgbClr val="003F5E"/>
              </a:solidFill>
            </a:endParaRPr>
          </a:p>
        </p:txBody>
      </p:sp>
    </p:spTree>
    <p:extLst>
      <p:ext uri="{BB962C8B-B14F-4D97-AF65-F5344CB8AC3E}">
        <p14:creationId xmlns:p14="http://schemas.microsoft.com/office/powerpoint/2010/main" val="299837184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200">
                <a:latin typeface="+mn-lt"/>
              </a:defRPr>
            </a:lvl1pPr>
            <a:lvl2pPr>
              <a:defRPr sz="1800">
                <a:solidFill>
                  <a:srgbClr val="004361"/>
                </a:solidFill>
                <a:latin typeface="+mn-lt"/>
              </a:defRPr>
            </a:lvl2pPr>
            <a:lvl3pPr>
              <a:defRPr sz="1800">
                <a:solidFill>
                  <a:srgbClr val="003F5E"/>
                </a:solidFill>
                <a:latin typeface="+mn-lt"/>
              </a:defRPr>
            </a:lvl3pPr>
            <a:lvl4pPr>
              <a:defRPr sz="1800">
                <a:latin typeface="+mn-lt"/>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33814864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825625"/>
            <a:ext cx="5562600" cy="4351338"/>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lvl1pPr>
              <a:defRPr sz="1500">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42229324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2603" y="1681163"/>
            <a:ext cx="5514975"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82601" y="2489204"/>
            <a:ext cx="5553075"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fld id="{6F576E6A-F32A-4612-884C-86870357C6B4}" type="slidenum">
              <a:rPr lang="en-GB" smtClean="0"/>
              <a:t>‹#›</a:t>
            </a:fld>
            <a:endParaRPr lang="en-GB"/>
          </a:p>
        </p:txBody>
      </p:sp>
      <p:sp>
        <p:nvSpPr>
          <p:cNvPr id="10"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427074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1447800" y="6356351"/>
            <a:ext cx="1255779" cy="365125"/>
          </a:xfrm>
        </p:spPr>
        <p:txBody>
          <a:bodyPr/>
          <a:lstStyle/>
          <a:p>
            <a:r>
              <a:rPr lang="en-US" smtClean="0"/>
              <a:t>09 March 2020</a:t>
            </a:r>
            <a:endParaRPr lang="en-GB" dirty="0"/>
          </a:p>
        </p:txBody>
      </p:sp>
      <p:sp>
        <p:nvSpPr>
          <p:cNvPr id="5" name="Footer Placeholder 4"/>
          <p:cNvSpPr>
            <a:spLocks noGrp="1"/>
          </p:cNvSpPr>
          <p:nvPr>
            <p:ph type="ftr" sz="quarter" idx="11"/>
          </p:nvPr>
        </p:nvSpPr>
        <p:spPr>
          <a:xfrm>
            <a:off x="2895600" y="6356351"/>
            <a:ext cx="7520880" cy="365125"/>
          </a:xfrm>
        </p:spPr>
        <p:txBody>
          <a:bodyPr/>
          <a:lstStyle/>
          <a:p>
            <a:r>
              <a:rPr lang="en-GB" smtClean="0"/>
              <a:t>IGTF and EUGridPMA development - APGridPMA March 2020 Taipei meeting </a:t>
            </a:r>
            <a:endParaRPr lang="en-GB" dirty="0"/>
          </a:p>
        </p:txBody>
      </p:sp>
      <p:sp>
        <p:nvSpPr>
          <p:cNvPr id="6" name="Slide Number Placeholder 5"/>
          <p:cNvSpPr>
            <a:spLocks noGrp="1"/>
          </p:cNvSpPr>
          <p:nvPr>
            <p:ph type="sldNum" sz="quarter" idx="12"/>
          </p:nvPr>
        </p:nvSpPr>
        <p:spPr/>
        <p:txBody>
          <a:bodyPr/>
          <a:lstStyle/>
          <a:p>
            <a:fld id="{A423C6C7-C0F9-497B-BEFB-D2FC0D2E643A}" type="slidenum">
              <a:rPr lang="en-GB" smtClean="0"/>
              <a:t>‹#›</a:t>
            </a:fld>
            <a:endParaRPr lang="en-GB"/>
          </a:p>
        </p:txBody>
      </p:sp>
      <p:cxnSp>
        <p:nvCxnSpPr>
          <p:cNvPr id="9" name="Straight Connector 8"/>
          <p:cNvCxnSpPr/>
          <p:nvPr userDrawn="1"/>
        </p:nvCxnSpPr>
        <p:spPr>
          <a:xfrm rot="5400000">
            <a:off x="-3093640" y="3429000"/>
            <a:ext cx="68580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2" descr="H:\Home\davidg\EUGridPMA\IGTF\IGTF-logos\IGTF-logo-mini.wmf"/>
          <p:cNvPicPr>
            <a:picLocks noChangeAspect="1" noChangeArrowheads="1"/>
          </p:cNvPicPr>
          <p:nvPr userDrawn="1"/>
        </p:nvPicPr>
        <p:blipFill>
          <a:blip r:embed="rId2" cstate="print"/>
          <a:stretch>
            <a:fillRect/>
          </a:stretch>
        </p:blipFill>
        <p:spPr bwMode="auto">
          <a:xfrm>
            <a:off x="609599" y="6356351"/>
            <a:ext cx="791685" cy="417968"/>
          </a:xfrm>
          <a:prstGeom prst="rect">
            <a:avLst/>
          </a:prstGeom>
          <a:noFill/>
        </p:spPr>
      </p:pic>
    </p:spTree>
    <p:extLst>
      <p:ext uri="{BB962C8B-B14F-4D97-AF65-F5344CB8AC3E}">
        <p14:creationId xmlns:p14="http://schemas.microsoft.com/office/powerpoint/2010/main" val="2822435135"/>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6:33 Text Image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444501" y="1524003"/>
            <a:ext cx="7864123" cy="4652963"/>
          </a:xfrm>
        </p:spPr>
        <p:txBody>
          <a:bodyPr/>
          <a:lstStyle>
            <a:lvl1pPr>
              <a:defRPr sz="1500">
                <a:latin typeface="+mn-lt"/>
              </a:defRPr>
            </a:lvl1pPr>
            <a:lvl2pPr>
              <a:defRPr>
                <a:solidFill>
                  <a:srgbClr val="004361"/>
                </a:solidFill>
                <a:latin typeface="+mn-lt"/>
              </a:defRPr>
            </a:lvl2pPr>
            <a:lvl3pPr>
              <a:defRPr>
                <a:solidFill>
                  <a:srgbClr val="003F5E"/>
                </a:solidFill>
                <a:latin typeface="+mn-lt"/>
              </a:defRPr>
            </a:lvl3pPr>
            <a:lvl4pPr>
              <a:defRPr>
                <a:latin typeface="+mn-lt"/>
              </a:defRPr>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cxnSp>
        <p:nvCxnSpPr>
          <p:cNvPr id="4" name="Straight Connector 3"/>
          <p:cNvCxnSpPr/>
          <p:nvPr userDrawn="1"/>
        </p:nvCxnSpPr>
        <p:spPr>
          <a:xfrm>
            <a:off x="8319911" y="153246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8602125" y="1532467"/>
            <a:ext cx="3" cy="4682066"/>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84456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F576E6A-F32A-4612-884C-86870357C6B4}" type="slidenum">
              <a:rPr lang="en-GB" smtClean="0"/>
              <a:t>‹#›</a:t>
            </a:fld>
            <a:endParaRPr lang="en-GB"/>
          </a:p>
        </p:txBody>
      </p:sp>
      <p:sp>
        <p:nvSpPr>
          <p:cNvPr id="6"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17806060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p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2" name="Rectangle 1"/>
          <p:cNvSpPr/>
          <p:nvPr userDrawn="1"/>
        </p:nvSpPr>
        <p:spPr>
          <a:xfrm>
            <a:off x="0" y="1676400"/>
            <a:ext cx="12192000" cy="2165684"/>
          </a:xfrm>
          <a:prstGeom prst="rect">
            <a:avLst/>
          </a:prstGeom>
          <a:solidFill>
            <a:srgbClr val="013F5E"/>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6" name="Text Placeholder 5"/>
          <p:cNvSpPr>
            <a:spLocks noGrp="1"/>
          </p:cNvSpPr>
          <p:nvPr>
            <p:ph type="body" sz="quarter" idx="13"/>
          </p:nvPr>
        </p:nvSpPr>
        <p:spPr>
          <a:xfrm>
            <a:off x="470572" y="4083050"/>
            <a:ext cx="11208083" cy="218139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40985819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ottom Image Bar with Text">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F576E6A-F32A-4612-884C-86870357C6B4}" type="slidenum">
              <a:rPr lang="en-GB" smtClean="0"/>
              <a:t>‹#›</a:t>
            </a:fld>
            <a:endParaRPr lang="en-GB"/>
          </a:p>
        </p:txBody>
      </p:sp>
      <p:sp>
        <p:nvSpPr>
          <p:cNvPr id="5"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
        <p:nvSpPr>
          <p:cNvPr id="6" name="Rectangle 5"/>
          <p:cNvSpPr/>
          <p:nvPr userDrawn="1"/>
        </p:nvSpPr>
        <p:spPr>
          <a:xfrm>
            <a:off x="0" y="3858126"/>
            <a:ext cx="12192000" cy="2165684"/>
          </a:xfrm>
          <a:prstGeom prst="rect">
            <a:avLst/>
          </a:prstGeom>
          <a:solidFill>
            <a:srgbClr val="004361"/>
          </a:solidFill>
          <a:ln>
            <a:solidFill>
              <a:srgbClr val="01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7" name="Text Placeholder 6"/>
          <p:cNvSpPr>
            <a:spLocks noGrp="1"/>
          </p:cNvSpPr>
          <p:nvPr>
            <p:ph type="body" sz="quarter" idx="13"/>
          </p:nvPr>
        </p:nvSpPr>
        <p:spPr>
          <a:xfrm>
            <a:off x="448287" y="1524586"/>
            <a:ext cx="11315924" cy="21009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609225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651518"/>
            <a:ext cx="6172200" cy="4209532"/>
          </a:xfrm>
        </p:spPr>
        <p:txBody>
          <a:bodyPr/>
          <a:lstStyle>
            <a:lvl1pPr>
              <a:defRPr sz="1800"/>
            </a:lvl1pPr>
            <a:lvl2pPr>
              <a:defRPr sz="1650"/>
            </a:lvl2pPr>
            <a:lvl3pPr>
              <a:defRPr sz="15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457202" y="1642188"/>
            <a:ext cx="4314825" cy="4226800"/>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dirty="0" smtClean="0"/>
              <a:t>Click to edit Master title style</a:t>
            </a:r>
            <a:endParaRPr lang="en-GB" dirty="0"/>
          </a:p>
        </p:txBody>
      </p:sp>
    </p:spTree>
    <p:extLst>
      <p:ext uri="{BB962C8B-B14F-4D97-AF65-F5344CB8AC3E}">
        <p14:creationId xmlns:p14="http://schemas.microsoft.com/office/powerpoint/2010/main" val="28074114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183188" y="1716837"/>
            <a:ext cx="6172200" cy="4144217"/>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GB"/>
          </a:p>
        </p:txBody>
      </p:sp>
      <p:sp>
        <p:nvSpPr>
          <p:cNvPr id="4" name="Text Placeholder 3"/>
          <p:cNvSpPr>
            <a:spLocks noGrp="1"/>
          </p:cNvSpPr>
          <p:nvPr>
            <p:ph type="body" sz="half" idx="2"/>
          </p:nvPr>
        </p:nvSpPr>
        <p:spPr>
          <a:xfrm>
            <a:off x="457202" y="1716837"/>
            <a:ext cx="4314825" cy="4152155"/>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6F576E6A-F32A-4612-884C-86870357C6B4}" type="slidenum">
              <a:rPr lang="en-GB" smtClean="0"/>
              <a:t>‹#›</a:t>
            </a:fld>
            <a:endParaRPr lang="en-GB"/>
          </a:p>
        </p:txBody>
      </p:sp>
      <p:sp>
        <p:nvSpPr>
          <p:cNvPr id="8" name="Title Placeholder 1"/>
          <p:cNvSpPr>
            <a:spLocks noGrp="1"/>
          </p:cNvSpPr>
          <p:nvPr>
            <p:ph type="title"/>
          </p:nvPr>
        </p:nvSpPr>
        <p:spPr>
          <a:xfrm>
            <a:off x="455646" y="74649"/>
            <a:ext cx="9612087" cy="1325563"/>
          </a:xfrm>
          <a:prstGeom prst="rect">
            <a:avLst/>
          </a:prstGeom>
        </p:spPr>
        <p:txBody>
          <a:bodyPr vert="horz" lIns="91440" tIns="45720" rIns="91440" bIns="45720" rtlCol="0" anchor="ctr">
            <a:normAutofit/>
          </a:bodyPr>
          <a:lstStyle/>
          <a:p>
            <a:r>
              <a:rPr lang="en-US" smtClean="0"/>
              <a:t>Click to edit Master title style</a:t>
            </a:r>
            <a:endParaRPr lang="en-GB" dirty="0"/>
          </a:p>
        </p:txBody>
      </p:sp>
    </p:spTree>
    <p:extLst>
      <p:ext uri="{BB962C8B-B14F-4D97-AF65-F5344CB8AC3E}">
        <p14:creationId xmlns:p14="http://schemas.microsoft.com/office/powerpoint/2010/main" val="247334611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tyle Gu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lgn="r">
              <a:defRPr/>
            </a:lvl1pPr>
          </a:lstStyle>
          <a:p>
            <a:fld id="{6F576E6A-F32A-4612-884C-86870357C6B4}" type="slidenum">
              <a:rPr lang="en-GB" smtClean="0"/>
              <a:pPr/>
              <a:t>‹#›</a:t>
            </a:fld>
            <a:endParaRPr lang="en-GB"/>
          </a:p>
        </p:txBody>
      </p:sp>
      <p:sp>
        <p:nvSpPr>
          <p:cNvPr id="2" name="TextBox 1"/>
          <p:cNvSpPr txBox="1"/>
          <p:nvPr userDrawn="1"/>
        </p:nvSpPr>
        <p:spPr>
          <a:xfrm>
            <a:off x="652382" y="304802"/>
            <a:ext cx="4220451" cy="646331"/>
          </a:xfrm>
          <a:prstGeom prst="rect">
            <a:avLst/>
          </a:prstGeom>
          <a:noFill/>
        </p:spPr>
        <p:txBody>
          <a:bodyPr wrap="none" rtlCol="0">
            <a:spAutoFit/>
          </a:bodyPr>
          <a:lstStyle/>
          <a:p>
            <a:r>
              <a:rPr lang="en-GB" sz="1800" b="1" dirty="0" smtClean="0">
                <a:solidFill>
                  <a:srgbClr val="003F5D"/>
                </a:solidFill>
              </a:rPr>
              <a:t>Style</a:t>
            </a:r>
            <a:r>
              <a:rPr lang="en-GB" sz="1800" b="1" baseline="0" dirty="0" smtClean="0">
                <a:solidFill>
                  <a:srgbClr val="003F5D"/>
                </a:solidFill>
              </a:rPr>
              <a:t> Guide</a:t>
            </a:r>
          </a:p>
          <a:p>
            <a:r>
              <a:rPr lang="en-GB" sz="1800" baseline="0" dirty="0" smtClean="0">
                <a:solidFill>
                  <a:srgbClr val="F57A1E"/>
                </a:solidFill>
              </a:rPr>
              <a:t>A Guide to Using the New GÉANT Template</a:t>
            </a:r>
            <a:endParaRPr lang="en-GB" sz="1800" dirty="0">
              <a:solidFill>
                <a:srgbClr val="F57A1E"/>
              </a:solidFill>
            </a:endParaRPr>
          </a:p>
        </p:txBody>
      </p:sp>
      <p:sp>
        <p:nvSpPr>
          <p:cNvPr id="4" name="TextBox 3"/>
          <p:cNvSpPr txBox="1"/>
          <p:nvPr userDrawn="1"/>
        </p:nvSpPr>
        <p:spPr>
          <a:xfrm>
            <a:off x="780366" y="2025770"/>
            <a:ext cx="10149657" cy="2862322"/>
          </a:xfrm>
          <a:prstGeom prst="rect">
            <a:avLst/>
          </a:prstGeom>
          <a:noFill/>
        </p:spPr>
        <p:txBody>
          <a:bodyPr wrap="square" rtlCol="0">
            <a:spAutoFit/>
          </a:bodyPr>
          <a:lstStyle/>
          <a:p>
            <a:pPr marL="214313" indent="-214313">
              <a:buFont typeface="Arial" panose="020B0604020202020204" pitchFamily="34" charset="0"/>
              <a:buChar char="•"/>
            </a:pPr>
            <a:r>
              <a:rPr lang="en-GB" sz="1800" dirty="0" smtClean="0">
                <a:solidFill>
                  <a:srgbClr val="003F5D"/>
                </a:solidFill>
              </a:rPr>
              <a:t>This template is to</a:t>
            </a:r>
            <a:r>
              <a:rPr lang="en-GB" sz="1800" baseline="0" dirty="0" smtClean="0">
                <a:solidFill>
                  <a:srgbClr val="003F5D"/>
                </a:solidFill>
              </a:rPr>
              <a:t> present information on behalf of the AARC Project</a:t>
            </a:r>
          </a:p>
          <a:p>
            <a:pPr marL="214313" indent="-214313">
              <a:buFont typeface="Arial" panose="020B0604020202020204" pitchFamily="34" charset="0"/>
              <a:buChar char="•"/>
            </a:pPr>
            <a:r>
              <a:rPr lang="en-GB" sz="1800" baseline="0" dirty="0" smtClean="0">
                <a:solidFill>
                  <a:srgbClr val="003F5D"/>
                </a:solidFill>
              </a:rPr>
              <a:t>Font is Calibri and will auto-size. Avoid using a font size less than 18pt.  Main font colour is Teal, </a:t>
            </a:r>
            <a:r>
              <a:rPr lang="en-GB" sz="1800" baseline="0" dirty="0" smtClean="0">
                <a:solidFill>
                  <a:srgbClr val="F57B20"/>
                </a:solidFill>
              </a:rPr>
              <a:t>Subtitle colour is Orange and should be used sparingly.</a:t>
            </a:r>
            <a:r>
              <a:rPr lang="en-GB" sz="1800" baseline="0" dirty="0" smtClean="0">
                <a:solidFill>
                  <a:srgbClr val="ED1556"/>
                </a:solidFill>
              </a:rPr>
              <a:t> </a:t>
            </a:r>
            <a:r>
              <a:rPr lang="en-GB" sz="1800" baseline="0" dirty="0" smtClean="0">
                <a:solidFill>
                  <a:srgbClr val="003F5D"/>
                </a:solidFill>
              </a:rPr>
              <a:t>If the colours are not shown in PowerPoint use the colour picker to select the correct colour from the logo or these samples</a:t>
            </a:r>
            <a:endParaRPr lang="en-GB" sz="1800" baseline="0" dirty="0" smtClean="0">
              <a:solidFill>
                <a:srgbClr val="ED1556"/>
              </a:solidFill>
            </a:endParaRPr>
          </a:p>
          <a:p>
            <a:pPr marL="214313" indent="-214313">
              <a:buFont typeface="Arial" panose="020B0604020202020204" pitchFamily="34" charset="0"/>
              <a:buChar char="•"/>
            </a:pPr>
            <a:endParaRPr lang="en-GB" sz="1800" baseline="0" dirty="0" smtClean="0">
              <a:solidFill>
                <a:srgbClr val="ED1556"/>
              </a:solidFill>
            </a:endParaRPr>
          </a:p>
          <a:p>
            <a:pPr marL="214313" indent="-214313">
              <a:buFont typeface="Arial" panose="020B0604020202020204" pitchFamily="34" charset="0"/>
              <a:buChar char="•"/>
            </a:pPr>
            <a:r>
              <a:rPr lang="en-GB" sz="1800" baseline="0" dirty="0" smtClean="0">
                <a:solidFill>
                  <a:srgbClr val="003F5D"/>
                </a:solidFill>
              </a:rPr>
              <a:t>The title slide has space for the speaker’s own organisation logo which should be no larger than the main AARC logo </a:t>
            </a:r>
          </a:p>
          <a:p>
            <a:pPr marL="214313" indent="-214313">
              <a:buFont typeface="Arial" panose="020B0604020202020204" pitchFamily="34" charset="0"/>
              <a:buChar char="•"/>
            </a:pPr>
            <a:endParaRPr lang="en-GB" sz="1800" baseline="0" dirty="0" smtClean="0">
              <a:solidFill>
                <a:srgbClr val="003F5D"/>
              </a:solidFill>
            </a:endParaRPr>
          </a:p>
          <a:p>
            <a:pPr marL="214313" indent="-214313">
              <a:buFont typeface="Arial" panose="020B0604020202020204" pitchFamily="34" charset="0"/>
              <a:buChar char="•"/>
            </a:pPr>
            <a:r>
              <a:rPr lang="en-GB" sz="1800" baseline="0" dirty="0" smtClean="0">
                <a:solidFill>
                  <a:srgbClr val="003F5D"/>
                </a:solidFill>
              </a:rPr>
              <a:t>The end slide includes EU logo, copyright, and funding statement and must be included in any slide packs distributed or printed.</a:t>
            </a:r>
          </a:p>
        </p:txBody>
      </p:sp>
      <p:sp>
        <p:nvSpPr>
          <p:cNvPr id="5" name="Oval 4"/>
          <p:cNvSpPr/>
          <p:nvPr userDrawn="1"/>
        </p:nvSpPr>
        <p:spPr>
          <a:xfrm>
            <a:off x="10890209" y="5560973"/>
            <a:ext cx="727243" cy="529390"/>
          </a:xfrm>
          <a:prstGeom prst="ellipse">
            <a:avLst/>
          </a:prstGeom>
          <a:solidFill>
            <a:srgbClr val="003F5D"/>
          </a:solidFill>
          <a:ln>
            <a:solidFill>
              <a:srgbClr val="003F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9" name="Oval 8"/>
          <p:cNvSpPr/>
          <p:nvPr userDrawn="1"/>
        </p:nvSpPr>
        <p:spPr>
          <a:xfrm>
            <a:off x="9884901" y="5560973"/>
            <a:ext cx="727243" cy="529390"/>
          </a:xfrm>
          <a:prstGeom prst="ellipse">
            <a:avLst/>
          </a:prstGeom>
          <a:solidFill>
            <a:srgbClr val="F6791C"/>
          </a:solidFill>
          <a:ln>
            <a:solidFill>
              <a:srgbClr val="F6791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29173329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Slide (Must be included)">
    <p:spTree>
      <p:nvGrpSpPr>
        <p:cNvPr id="1" name=""/>
        <p:cNvGrpSpPr/>
        <p:nvPr/>
      </p:nvGrpSpPr>
      <p:grpSpPr>
        <a:xfrm>
          <a:off x="0" y="0"/>
          <a:ext cx="0" cy="0"/>
          <a:chOff x="0" y="0"/>
          <a:chExt cx="0" cy="0"/>
        </a:xfrm>
      </p:grpSpPr>
      <p:sp>
        <p:nvSpPr>
          <p:cNvPr id="4" name="Rectangle 3"/>
          <p:cNvSpPr/>
          <p:nvPr userDrawn="1"/>
        </p:nvSpPr>
        <p:spPr>
          <a:xfrm>
            <a:off x="-1" y="2"/>
            <a:ext cx="12192001" cy="6858001"/>
          </a:xfrm>
          <a:prstGeom prst="rect">
            <a:avLst/>
          </a:prstGeom>
          <a:solidFill>
            <a:srgbClr val="003F5E"/>
          </a:solidFill>
          <a:ln w="285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18" name="TextBox 17"/>
          <p:cNvSpPr txBox="1"/>
          <p:nvPr userDrawn="1"/>
        </p:nvSpPr>
        <p:spPr>
          <a:xfrm>
            <a:off x="3036249" y="6296425"/>
            <a:ext cx="5899372" cy="276999"/>
          </a:xfrm>
          <a:prstGeom prst="rect">
            <a:avLst/>
          </a:prstGeom>
          <a:noFill/>
        </p:spPr>
        <p:txBody>
          <a:bodyPr wrap="none" rtlCol="0">
            <a:spAutoFit/>
          </a:bodyPr>
          <a:lstStyle/>
          <a:p>
            <a:pPr algn="ctr"/>
            <a:r>
              <a:rPr lang="en-GB" sz="600" kern="1200" dirty="0" smtClean="0">
                <a:solidFill>
                  <a:schemeClr val="bg1"/>
                </a:solidFill>
                <a:effectLst/>
                <a:latin typeface="+mn-lt"/>
                <a:ea typeface="+mn-ea"/>
                <a:cs typeface="+mn-cs"/>
              </a:rPr>
              <a:t>© GEANT  on behalf of the AARC project.</a:t>
            </a:r>
          </a:p>
          <a:p>
            <a:pPr algn="ctr"/>
            <a:r>
              <a:rPr lang="en-GB" sz="600" kern="1200" dirty="0" smtClean="0">
                <a:solidFill>
                  <a:schemeClr val="bg1"/>
                </a:solidFill>
                <a:effectLst/>
                <a:latin typeface="+mn-lt"/>
                <a:ea typeface="+mn-ea"/>
                <a:cs typeface="+mn-cs"/>
              </a:rPr>
              <a:t>The research leading to these results has received funding from the European Union’s Horizon 2020 research and innovation programme under Grant Agreement No.</a:t>
            </a:r>
            <a:r>
              <a:rPr lang="en-GB" sz="600" kern="1200" baseline="0" dirty="0" smtClean="0">
                <a:solidFill>
                  <a:schemeClr val="bg1"/>
                </a:solidFill>
                <a:effectLst/>
                <a:latin typeface="+mn-lt"/>
                <a:ea typeface="+mn-ea"/>
                <a:cs typeface="+mn-cs"/>
              </a:rPr>
              <a:t> 730941</a:t>
            </a:r>
            <a:r>
              <a:rPr lang="en-GB" sz="600" kern="1200" dirty="0" smtClean="0">
                <a:solidFill>
                  <a:schemeClr val="bg1"/>
                </a:solidFill>
                <a:effectLst/>
                <a:latin typeface="+mn-lt"/>
                <a:ea typeface="+mn-ea"/>
                <a:cs typeface="+mn-cs"/>
              </a:rPr>
              <a:t> (AARC2).</a:t>
            </a:r>
            <a:endParaRPr lang="en-GB" sz="600" dirty="0">
              <a:solidFill>
                <a:schemeClr val="bg1"/>
              </a:solidFill>
            </a:endParaRPr>
          </a:p>
        </p:txBody>
      </p:sp>
      <p:pic>
        <p:nvPicPr>
          <p:cNvPr id="7" name="Picture 6"/>
          <p:cNvPicPr>
            <a:picLocks noChangeAspect="1"/>
          </p:cNvPicPr>
          <p:nvPr userDrawn="1"/>
        </p:nvPicPr>
        <p:blipFill>
          <a:blip r:embed="rId2"/>
          <a:stretch>
            <a:fillRect/>
          </a:stretch>
        </p:blipFill>
        <p:spPr>
          <a:xfrm>
            <a:off x="5217067" y="4837092"/>
            <a:ext cx="1385319" cy="1129286"/>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69095" y="5966378"/>
            <a:ext cx="433675" cy="294664"/>
          </a:xfrm>
          <a:prstGeom prst="rect">
            <a:avLst/>
          </a:prstGeom>
        </p:spPr>
      </p:pic>
      <p:sp>
        <p:nvSpPr>
          <p:cNvPr id="8" name="TextBox 7"/>
          <p:cNvSpPr txBox="1"/>
          <p:nvPr userDrawn="1"/>
        </p:nvSpPr>
        <p:spPr>
          <a:xfrm>
            <a:off x="4111444" y="2395574"/>
            <a:ext cx="3748975" cy="1446550"/>
          </a:xfrm>
          <a:prstGeom prst="rect">
            <a:avLst/>
          </a:prstGeom>
          <a:noFill/>
        </p:spPr>
        <p:txBody>
          <a:bodyPr wrap="none" rtlCol="0">
            <a:spAutoFit/>
          </a:bodyPr>
          <a:lstStyle/>
          <a:p>
            <a:pPr algn="ctr"/>
            <a:r>
              <a:rPr lang="en-GB" sz="4400" dirty="0" smtClean="0">
                <a:solidFill>
                  <a:schemeClr val="bg1"/>
                </a:solidFill>
              </a:rPr>
              <a:t>Thank you</a:t>
            </a:r>
          </a:p>
          <a:p>
            <a:pPr algn="ctr"/>
            <a:r>
              <a:rPr lang="en-GB" sz="4400" dirty="0" smtClean="0">
                <a:solidFill>
                  <a:srgbClr val="F6791C"/>
                </a:solidFill>
              </a:rPr>
              <a:t>Any</a:t>
            </a:r>
            <a:r>
              <a:rPr lang="en-GB" sz="4400" baseline="0" dirty="0" smtClean="0">
                <a:solidFill>
                  <a:srgbClr val="F6791C"/>
                </a:solidFill>
              </a:rPr>
              <a:t> Questions?</a:t>
            </a:r>
            <a:endParaRPr lang="en-GB" sz="4400" dirty="0">
              <a:solidFill>
                <a:srgbClr val="F6791C"/>
              </a:solidFill>
            </a:endParaRP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856357" y="-50222"/>
            <a:ext cx="4394909" cy="6950557"/>
          </a:xfrm>
          <a:prstGeom prst="rect">
            <a:avLst/>
          </a:prstGeom>
        </p:spPr>
      </p:pic>
      <p:sp>
        <p:nvSpPr>
          <p:cNvPr id="25" name="Content Placeholder 24"/>
          <p:cNvSpPr>
            <a:spLocks noGrp="1"/>
          </p:cNvSpPr>
          <p:nvPr>
            <p:ph sz="quarter" idx="11" hasCustomPrompt="1"/>
          </p:nvPr>
        </p:nvSpPr>
        <p:spPr>
          <a:xfrm>
            <a:off x="3763166" y="4113541"/>
            <a:ext cx="4445529" cy="373710"/>
          </a:xfrm>
        </p:spPr>
        <p:txBody>
          <a:bodyPr>
            <a:normAutofit/>
          </a:bodyPr>
          <a:lstStyle>
            <a:lvl1pPr marL="0" indent="0" algn="ctr">
              <a:buNone/>
              <a:defRPr sz="1800">
                <a:solidFill>
                  <a:schemeClr val="bg1"/>
                </a:solidFill>
              </a:defRPr>
            </a:lvl1pPr>
          </a:lstStyle>
          <a:p>
            <a:pPr lvl="0"/>
            <a:r>
              <a:rPr lang="en-US" dirty="0" smtClean="0"/>
              <a:t>Presenter email address</a:t>
            </a:r>
            <a:endParaRPr lang="en-GB" dirty="0"/>
          </a:p>
        </p:txBody>
      </p:sp>
    </p:spTree>
    <p:extLst>
      <p:ext uri="{BB962C8B-B14F-4D97-AF65-F5344CB8AC3E}">
        <p14:creationId xmlns:p14="http://schemas.microsoft.com/office/powerpoint/2010/main" val="2704738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lIns="0" rIns="0" anchor="t"/>
          <a:lstStyle>
            <a:lvl1pPr algn="l">
              <a:defRPr sz="4000" b="1" cap="all"/>
            </a:lvl1pPr>
          </a:lstStyle>
          <a:p>
            <a:r>
              <a:rPr lang="en-US" smtClean="0"/>
              <a:t>Click to edit Master title style</a:t>
            </a:r>
            <a:endParaRPr lang="en-GB" dirty="0"/>
          </a:p>
        </p:txBody>
      </p:sp>
      <p:sp>
        <p:nvSpPr>
          <p:cNvPr id="3" name="Text Placeholder 2"/>
          <p:cNvSpPr>
            <a:spLocks noGrp="1"/>
          </p:cNvSpPr>
          <p:nvPr>
            <p:ph type="body" idx="1"/>
          </p:nvPr>
        </p:nvSpPr>
        <p:spPr>
          <a:xfrm>
            <a:off x="963084" y="2906713"/>
            <a:ext cx="10363200" cy="1500187"/>
          </a:xfrm>
        </p:spPr>
        <p:txBody>
          <a:bodyPr lIns="0" rIns="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a:xfrm>
            <a:off x="963085" y="6356351"/>
            <a:ext cx="7908339" cy="365125"/>
          </a:xfrm>
        </p:spPr>
        <p:txBody>
          <a:bodyPr/>
          <a:lstStyle>
            <a:lvl1pPr algn="l">
              <a:defRPr/>
            </a:lvl1pPr>
          </a:lstStyle>
          <a:p>
            <a:r>
              <a:rPr lang="en-GB" smtClean="0"/>
              <a:t>IGTF and EUGridPMA development - APGridPMA March 2020 Taipei meeting </a:t>
            </a:r>
            <a:endParaRPr lang="en-GB" dirty="0"/>
          </a:p>
        </p:txBody>
      </p:sp>
      <p:sp>
        <p:nvSpPr>
          <p:cNvPr id="6" name="Slide Number Placeholder 5"/>
          <p:cNvSpPr>
            <a:spLocks noGrp="1"/>
          </p:cNvSpPr>
          <p:nvPr>
            <p:ph type="sldNum" sz="quarter" idx="12"/>
          </p:nvPr>
        </p:nvSpPr>
        <p:spPr>
          <a:xfrm>
            <a:off x="10333205" y="6356351"/>
            <a:ext cx="973899" cy="365125"/>
          </a:xfrm>
        </p:spPr>
        <p:txBody>
          <a:bodyPr/>
          <a:lstStyle/>
          <a:p>
            <a:fld id="{A423C6C7-C0F9-497B-BEFB-D2FC0D2E643A}" type="slidenum">
              <a:rPr lang="en-GB" smtClean="0"/>
              <a:t>‹#›</a:t>
            </a:fld>
            <a:endParaRPr lang="en-GB"/>
          </a:p>
        </p:txBody>
      </p:sp>
      <p:pic>
        <p:nvPicPr>
          <p:cNvPr id="2050" name="Picture 2" descr="H:\Home\davidg\EUGridPMA\IGTF\IGTF-logos\IGTF-logo-mini.wmf"/>
          <p:cNvPicPr>
            <a:picLocks noChangeAspect="1" noChangeArrowheads="1"/>
          </p:cNvPicPr>
          <p:nvPr userDrawn="1"/>
        </p:nvPicPr>
        <p:blipFill>
          <a:blip r:embed="rId2" cstate="print"/>
          <a:stretch>
            <a:fillRect/>
          </a:stretch>
        </p:blipFill>
        <p:spPr bwMode="auto">
          <a:xfrm>
            <a:off x="968107" y="2123620"/>
            <a:ext cx="1317893" cy="695779"/>
          </a:xfrm>
          <a:prstGeom prst="rect">
            <a:avLst/>
          </a:prstGeom>
          <a:noFill/>
        </p:spPr>
      </p:pic>
      <p:sp>
        <p:nvSpPr>
          <p:cNvPr id="7" name="Date Placeholder 3"/>
          <p:cNvSpPr>
            <a:spLocks noGrp="1"/>
          </p:cNvSpPr>
          <p:nvPr>
            <p:ph type="dt" sz="half" idx="10"/>
          </p:nvPr>
        </p:nvSpPr>
        <p:spPr>
          <a:xfrm>
            <a:off x="8974425" y="6356351"/>
            <a:ext cx="1255779" cy="365125"/>
          </a:xfrm>
        </p:spPr>
        <p:txBody>
          <a:bodyPr/>
          <a:lstStyle/>
          <a:p>
            <a:r>
              <a:rPr lang="en-US" smtClean="0"/>
              <a:t>09 March 2020</a:t>
            </a:r>
            <a:endParaRPr lang="en-GB"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5" descr="H:\Home\davidg\EUGridPMA\IGTF\IGTF-logos\IGTF-colors.wmf"/>
          <p:cNvPicPr>
            <a:picLocks noChangeAspect="1" noChangeArrowheads="1"/>
          </p:cNvPicPr>
          <p:nvPr userDrawn="1"/>
        </p:nvPicPr>
        <p:blipFill>
          <a:blip r:embed="rId2" cstate="print">
            <a:lum bright="90000" contrast="-89000"/>
          </a:blip>
          <a:stretch>
            <a:fillRect/>
          </a:stretch>
        </p:blipFill>
        <p:spPr bwMode="auto">
          <a:xfrm>
            <a:off x="0" y="0"/>
            <a:ext cx="6505359" cy="6858000"/>
          </a:xfrm>
          <a:prstGeom prst="rect">
            <a:avLst/>
          </a:prstGeom>
          <a:noFill/>
        </p:spPr>
      </p:pic>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9" name="Straight Connector 8"/>
          <p:cNvCxnSpPr/>
          <p:nvPr userDrawn="1"/>
        </p:nvCxnSpPr>
        <p:spPr>
          <a:xfrm rot="5400000">
            <a:off x="-3093640" y="3429000"/>
            <a:ext cx="68580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Date Placeholder 3"/>
          <p:cNvSpPr>
            <a:spLocks noGrp="1"/>
          </p:cNvSpPr>
          <p:nvPr>
            <p:ph type="dt" sz="half" idx="10"/>
          </p:nvPr>
        </p:nvSpPr>
        <p:spPr>
          <a:xfrm>
            <a:off x="1447800" y="6356351"/>
            <a:ext cx="1255779" cy="365125"/>
          </a:xfrm>
        </p:spPr>
        <p:txBody>
          <a:bodyPr/>
          <a:lstStyle/>
          <a:p>
            <a:r>
              <a:rPr lang="en-US" smtClean="0"/>
              <a:t>09 March 2020</a:t>
            </a:r>
            <a:endParaRPr lang="en-GB" dirty="0"/>
          </a:p>
        </p:txBody>
      </p:sp>
      <p:sp>
        <p:nvSpPr>
          <p:cNvPr id="16" name="Footer Placeholder 4"/>
          <p:cNvSpPr>
            <a:spLocks noGrp="1"/>
          </p:cNvSpPr>
          <p:nvPr>
            <p:ph type="ftr" sz="quarter" idx="11"/>
          </p:nvPr>
        </p:nvSpPr>
        <p:spPr>
          <a:xfrm>
            <a:off x="2895600" y="6356351"/>
            <a:ext cx="7520880" cy="365125"/>
          </a:xfrm>
        </p:spPr>
        <p:txBody>
          <a:bodyPr/>
          <a:lstStyle/>
          <a:p>
            <a:r>
              <a:rPr lang="en-GB" smtClean="0"/>
              <a:t>IGTF and EUGridPMA development - APGridPMA March 2020 Taipei meeting </a:t>
            </a:r>
            <a:endParaRPr lang="en-GB" dirty="0"/>
          </a:p>
        </p:txBody>
      </p:sp>
      <p:sp>
        <p:nvSpPr>
          <p:cNvPr id="17" name="Slide Number Placeholder 5"/>
          <p:cNvSpPr>
            <a:spLocks noGrp="1"/>
          </p:cNvSpPr>
          <p:nvPr>
            <p:ph type="sldNum" sz="quarter" idx="12"/>
          </p:nvPr>
        </p:nvSpPr>
        <p:spPr>
          <a:xfrm>
            <a:off x="10608501" y="6356351"/>
            <a:ext cx="973899" cy="365125"/>
          </a:xfrm>
        </p:spPr>
        <p:txBody>
          <a:bodyPr/>
          <a:lstStyle/>
          <a:p>
            <a:fld id="{A423C6C7-C0F9-497B-BEFB-D2FC0D2E643A}" type="slidenum">
              <a:rPr lang="en-GB" smtClean="0"/>
              <a:t>‹#›</a:t>
            </a:fld>
            <a:endParaRPr lang="en-GB"/>
          </a:p>
        </p:txBody>
      </p:sp>
      <p:pic>
        <p:nvPicPr>
          <p:cNvPr id="18" name="Picture 2" descr="H:\Home\davidg\EUGridPMA\IGTF\IGTF-logos\IGTF-logo-mini.wmf"/>
          <p:cNvPicPr>
            <a:picLocks noChangeAspect="1" noChangeArrowheads="1"/>
          </p:cNvPicPr>
          <p:nvPr userDrawn="1"/>
        </p:nvPicPr>
        <p:blipFill>
          <a:blip r:embed="rId3" cstate="print"/>
          <a:stretch>
            <a:fillRect/>
          </a:stretch>
        </p:blipFill>
        <p:spPr bwMode="auto">
          <a:xfrm>
            <a:off x="609599" y="6356351"/>
            <a:ext cx="791685" cy="417968"/>
          </a:xfrm>
          <a:prstGeom prst="rect">
            <a:avLst/>
          </a:prstGeom>
          <a:noFill/>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cxnSp>
        <p:nvCxnSpPr>
          <p:cNvPr id="10" name="Straight Connector 9"/>
          <p:cNvCxnSpPr/>
          <p:nvPr userDrawn="1"/>
        </p:nvCxnSpPr>
        <p:spPr>
          <a:xfrm rot="5400000">
            <a:off x="-3093640" y="3429000"/>
            <a:ext cx="68580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1447800" y="6356351"/>
            <a:ext cx="1255779" cy="365125"/>
          </a:xfrm>
        </p:spPr>
        <p:txBody>
          <a:bodyPr/>
          <a:lstStyle/>
          <a:p>
            <a:r>
              <a:rPr lang="en-US" smtClean="0"/>
              <a:t>09 March 2020</a:t>
            </a:r>
            <a:endParaRPr lang="en-GB" dirty="0"/>
          </a:p>
        </p:txBody>
      </p:sp>
      <p:sp>
        <p:nvSpPr>
          <p:cNvPr id="12" name="Footer Placeholder 4"/>
          <p:cNvSpPr>
            <a:spLocks noGrp="1"/>
          </p:cNvSpPr>
          <p:nvPr>
            <p:ph type="ftr" sz="quarter" idx="11"/>
          </p:nvPr>
        </p:nvSpPr>
        <p:spPr>
          <a:xfrm>
            <a:off x="2895600" y="6356351"/>
            <a:ext cx="7520880" cy="365125"/>
          </a:xfrm>
        </p:spPr>
        <p:txBody>
          <a:bodyPr/>
          <a:lstStyle/>
          <a:p>
            <a:r>
              <a:rPr lang="en-GB" smtClean="0"/>
              <a:t>IGTF and EUGridPMA development - APGridPMA March 2020 Taipei meeting </a:t>
            </a:r>
            <a:endParaRPr lang="en-GB" dirty="0"/>
          </a:p>
        </p:txBody>
      </p:sp>
      <p:sp>
        <p:nvSpPr>
          <p:cNvPr id="13" name="Slide Number Placeholder 5"/>
          <p:cNvSpPr>
            <a:spLocks noGrp="1"/>
          </p:cNvSpPr>
          <p:nvPr>
            <p:ph type="sldNum" sz="quarter" idx="12"/>
          </p:nvPr>
        </p:nvSpPr>
        <p:spPr>
          <a:xfrm>
            <a:off x="10608501" y="6356351"/>
            <a:ext cx="973899" cy="365125"/>
          </a:xfrm>
        </p:spPr>
        <p:txBody>
          <a:bodyPr/>
          <a:lstStyle/>
          <a:p>
            <a:fld id="{A423C6C7-C0F9-497B-BEFB-D2FC0D2E643A}" type="slidenum">
              <a:rPr lang="en-GB" smtClean="0"/>
              <a:t>‹#›</a:t>
            </a:fld>
            <a:endParaRPr lang="en-GB"/>
          </a:p>
        </p:txBody>
      </p:sp>
      <p:pic>
        <p:nvPicPr>
          <p:cNvPr id="14" name="Picture 2" descr="H:\Home\davidg\EUGridPMA\IGTF\IGTF-logos\IGTF-logo-mini.wmf"/>
          <p:cNvPicPr>
            <a:picLocks noChangeAspect="1" noChangeArrowheads="1"/>
          </p:cNvPicPr>
          <p:nvPr userDrawn="1"/>
        </p:nvPicPr>
        <p:blipFill>
          <a:blip r:embed="rId2" cstate="print"/>
          <a:stretch>
            <a:fillRect/>
          </a:stretch>
        </p:blipFill>
        <p:spPr bwMode="auto">
          <a:xfrm>
            <a:off x="609599" y="6356351"/>
            <a:ext cx="791685" cy="417968"/>
          </a:xfrm>
          <a:prstGeom prst="rect">
            <a:avLst/>
          </a:prstGeom>
          <a:noFill/>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cxnSp>
        <p:nvCxnSpPr>
          <p:cNvPr id="6" name="Straight Connector 5"/>
          <p:cNvCxnSpPr/>
          <p:nvPr userDrawn="1"/>
        </p:nvCxnSpPr>
        <p:spPr>
          <a:xfrm rot="5400000">
            <a:off x="-3093640" y="3429000"/>
            <a:ext cx="68580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10"/>
          </p:nvPr>
        </p:nvSpPr>
        <p:spPr>
          <a:xfrm>
            <a:off x="1447800" y="6356351"/>
            <a:ext cx="1255779" cy="365125"/>
          </a:xfrm>
        </p:spPr>
        <p:txBody>
          <a:bodyPr/>
          <a:lstStyle/>
          <a:p>
            <a:r>
              <a:rPr lang="en-US" smtClean="0"/>
              <a:t>09 March 2020</a:t>
            </a:r>
            <a:endParaRPr lang="en-GB" dirty="0"/>
          </a:p>
        </p:txBody>
      </p:sp>
      <p:sp>
        <p:nvSpPr>
          <p:cNvPr id="8" name="Footer Placeholder 4"/>
          <p:cNvSpPr>
            <a:spLocks noGrp="1"/>
          </p:cNvSpPr>
          <p:nvPr>
            <p:ph type="ftr" sz="quarter" idx="11"/>
          </p:nvPr>
        </p:nvSpPr>
        <p:spPr>
          <a:xfrm>
            <a:off x="2895600" y="6356351"/>
            <a:ext cx="7520880" cy="365125"/>
          </a:xfrm>
        </p:spPr>
        <p:txBody>
          <a:bodyPr/>
          <a:lstStyle/>
          <a:p>
            <a:r>
              <a:rPr lang="en-GB" smtClean="0"/>
              <a:t>IGTF and EUGridPMA development - APGridPMA March 2020 Taipei meeting </a:t>
            </a:r>
            <a:endParaRPr lang="en-GB" dirty="0"/>
          </a:p>
        </p:txBody>
      </p:sp>
      <p:sp>
        <p:nvSpPr>
          <p:cNvPr id="9" name="Slide Number Placeholder 5"/>
          <p:cNvSpPr>
            <a:spLocks noGrp="1"/>
          </p:cNvSpPr>
          <p:nvPr>
            <p:ph type="sldNum" sz="quarter" idx="12"/>
          </p:nvPr>
        </p:nvSpPr>
        <p:spPr>
          <a:xfrm>
            <a:off x="10608501" y="6356351"/>
            <a:ext cx="973899" cy="365125"/>
          </a:xfrm>
        </p:spPr>
        <p:txBody>
          <a:bodyPr/>
          <a:lstStyle/>
          <a:p>
            <a:fld id="{A423C6C7-C0F9-497B-BEFB-D2FC0D2E643A}" type="slidenum">
              <a:rPr lang="en-GB" smtClean="0"/>
              <a:t>‹#›</a:t>
            </a:fld>
            <a:endParaRPr lang="en-GB"/>
          </a:p>
        </p:txBody>
      </p:sp>
      <p:pic>
        <p:nvPicPr>
          <p:cNvPr id="10" name="Picture 2" descr="H:\Home\davidg\EUGridPMA\IGTF\IGTF-logos\IGTF-logo-mini.wmf"/>
          <p:cNvPicPr>
            <a:picLocks noChangeAspect="1" noChangeArrowheads="1"/>
          </p:cNvPicPr>
          <p:nvPr userDrawn="1"/>
        </p:nvPicPr>
        <p:blipFill>
          <a:blip r:embed="rId2" cstate="print"/>
          <a:stretch>
            <a:fillRect/>
          </a:stretch>
        </p:blipFill>
        <p:spPr bwMode="auto">
          <a:xfrm>
            <a:off x="609599" y="6356351"/>
            <a:ext cx="791685" cy="417968"/>
          </a:xfrm>
          <a:prstGeom prst="rect">
            <a:avLst/>
          </a:prstGeom>
          <a:noFill/>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09 March 2020</a:t>
            </a:r>
            <a:endParaRPr lang="en-GB" dirty="0"/>
          </a:p>
        </p:txBody>
      </p:sp>
      <p:sp>
        <p:nvSpPr>
          <p:cNvPr id="3" name="Footer Placeholder 2"/>
          <p:cNvSpPr>
            <a:spLocks noGrp="1"/>
          </p:cNvSpPr>
          <p:nvPr>
            <p:ph type="ftr" sz="quarter" idx="11"/>
          </p:nvPr>
        </p:nvSpPr>
        <p:spPr/>
        <p:txBody>
          <a:bodyPr/>
          <a:lstStyle/>
          <a:p>
            <a:r>
              <a:rPr lang="en-GB" smtClean="0"/>
              <a:t>IGTF and EUGridPMA development - APGridPMA March 2020 Taipei meeting </a:t>
            </a:r>
            <a:endParaRPr lang="en-GB" dirty="0"/>
          </a:p>
        </p:txBody>
      </p:sp>
      <p:sp>
        <p:nvSpPr>
          <p:cNvPr id="4" name="Slide Number Placeholder 3"/>
          <p:cNvSpPr>
            <a:spLocks noGrp="1"/>
          </p:cNvSpPr>
          <p:nvPr>
            <p:ph type="sldNum" sz="quarter" idx="12"/>
          </p:nvPr>
        </p:nvSpPr>
        <p:spPr/>
        <p:txBody>
          <a:bodyPr/>
          <a:lstStyle/>
          <a:p>
            <a:fld id="{A423C6C7-C0F9-497B-BEFB-D2FC0D2E643A}" type="slidenum">
              <a:rPr lang="en-GB" smtClean="0"/>
              <a:t>‹#›</a:t>
            </a:fld>
            <a:endParaRPr lang="en-GB"/>
          </a:p>
        </p:txBody>
      </p:sp>
      <p:cxnSp>
        <p:nvCxnSpPr>
          <p:cNvPr id="5" name="Straight Connector 4"/>
          <p:cNvCxnSpPr/>
          <p:nvPr userDrawn="1"/>
        </p:nvCxnSpPr>
        <p:spPr>
          <a:xfrm rot="5400000">
            <a:off x="-3093640" y="3429000"/>
            <a:ext cx="68580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r>
              <a:rPr lang="en-US" smtClean="0"/>
              <a:t>09 March 2020</a:t>
            </a:r>
            <a:endParaRPr lang="en-GB" dirty="0"/>
          </a:p>
        </p:txBody>
      </p:sp>
      <p:sp>
        <p:nvSpPr>
          <p:cNvPr id="6" name="Footer Placeholder 5"/>
          <p:cNvSpPr>
            <a:spLocks noGrp="1"/>
          </p:cNvSpPr>
          <p:nvPr>
            <p:ph type="ftr" sz="quarter" idx="11"/>
          </p:nvPr>
        </p:nvSpPr>
        <p:spPr/>
        <p:txBody>
          <a:bodyPr/>
          <a:lstStyle/>
          <a:p>
            <a:r>
              <a:rPr lang="en-GB" smtClean="0"/>
              <a:t>IGTF and EUGridPMA development - APGridPMA March 2020 Taipei meeting </a:t>
            </a:r>
            <a:endParaRPr lang="en-GB" dirty="0"/>
          </a:p>
        </p:txBody>
      </p:sp>
      <p:sp>
        <p:nvSpPr>
          <p:cNvPr id="7" name="Slide Number Placeholder 6"/>
          <p:cNvSpPr>
            <a:spLocks noGrp="1"/>
          </p:cNvSpPr>
          <p:nvPr>
            <p:ph type="sldNum" sz="quarter" idx="12"/>
          </p:nvPr>
        </p:nvSpPr>
        <p:spPr/>
        <p:txBody>
          <a:bodyPr/>
          <a:lstStyle/>
          <a:p>
            <a:fld id="{A423C6C7-C0F9-497B-BEFB-D2FC0D2E643A}" type="slidenum">
              <a:rPr lang="en-GB" smtClean="0"/>
              <a:t>‹#›</a:t>
            </a:fld>
            <a:endParaRPr lang="en-GB"/>
          </a:p>
        </p:txBody>
      </p:sp>
      <p:cxnSp>
        <p:nvCxnSpPr>
          <p:cNvPr id="8" name="Straight Connector 7"/>
          <p:cNvCxnSpPr/>
          <p:nvPr userDrawn="1"/>
        </p:nvCxnSpPr>
        <p:spPr>
          <a:xfrm rot="5400000">
            <a:off x="-3093640" y="3429000"/>
            <a:ext cx="6858000"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5.jp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4.jp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theme" Target="../theme/theme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2.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600" y="6356351"/>
            <a:ext cx="1549963"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09 March 2020</a:t>
            </a:r>
            <a:endParaRPr lang="en-GB" dirty="0"/>
          </a:p>
        </p:txBody>
      </p:sp>
      <p:sp>
        <p:nvSpPr>
          <p:cNvPr id="5" name="Footer Placeholder 4"/>
          <p:cNvSpPr>
            <a:spLocks noGrp="1"/>
          </p:cNvSpPr>
          <p:nvPr>
            <p:ph type="ftr" sz="quarter" idx="3"/>
          </p:nvPr>
        </p:nvSpPr>
        <p:spPr>
          <a:xfrm>
            <a:off x="2159563" y="6356351"/>
            <a:ext cx="825691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IGTF and EUGridPMA development - APGridPMA March 2020 Taipei meeting </a:t>
            </a:r>
            <a:endParaRPr lang="en-GB" dirty="0"/>
          </a:p>
        </p:txBody>
      </p:sp>
      <p:sp>
        <p:nvSpPr>
          <p:cNvPr id="6" name="Slide Number Placeholder 5"/>
          <p:cNvSpPr>
            <a:spLocks noGrp="1"/>
          </p:cNvSpPr>
          <p:nvPr>
            <p:ph type="sldNum" sz="quarter" idx="4"/>
          </p:nvPr>
        </p:nvSpPr>
        <p:spPr>
          <a:xfrm>
            <a:off x="10608501" y="6356351"/>
            <a:ext cx="97389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23C6C7-C0F9-497B-BEFB-D2FC0D2E643A}"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iming>
    <p:tnLst>
      <p:par>
        <p:cTn id="1" dur="indefinite" restart="never" nodeType="tmRoot"/>
      </p:par>
    </p:tnLst>
  </p:timing>
  <p:hf hdr="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935" y="203200"/>
            <a:ext cx="9040688" cy="927768"/>
          </a:xfrm>
          <a:prstGeom prst="rect">
            <a:avLst/>
          </a:prstGeom>
        </p:spPr>
        <p:txBody>
          <a:bodyPr vert="horz" lIns="91440" tIns="45720" rIns="91440" bIns="45720" rtlCol="0" anchor="ctr">
            <a:normAutofit/>
          </a:bodyPr>
          <a:lstStyle/>
          <a:p>
            <a:r>
              <a:rPr lang="en-US" dirty="0" smtClean="0"/>
              <a:t>Slide Title</a:t>
            </a:r>
            <a:br>
              <a:rPr lang="en-US" dirty="0" smtClean="0"/>
            </a:br>
            <a:r>
              <a:rPr lang="en-US" dirty="0" smtClean="0"/>
              <a:t>subtitle</a:t>
            </a:r>
            <a:endParaRPr lang="en-GB" dirty="0"/>
          </a:p>
        </p:txBody>
      </p:sp>
      <p:sp>
        <p:nvSpPr>
          <p:cNvPr id="3" name="Text Placeholder 2"/>
          <p:cNvSpPr>
            <a:spLocks noGrp="1"/>
          </p:cNvSpPr>
          <p:nvPr>
            <p:ph type="body" idx="1"/>
          </p:nvPr>
        </p:nvSpPr>
        <p:spPr>
          <a:xfrm>
            <a:off x="444503" y="1524004"/>
            <a:ext cx="10909300" cy="465296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4"/>
          </p:nvPr>
        </p:nvSpPr>
        <p:spPr>
          <a:xfrm>
            <a:off x="11061812" y="6406021"/>
            <a:ext cx="741021" cy="274873"/>
          </a:xfrm>
          <a:prstGeom prst="rect">
            <a:avLst/>
          </a:prstGeom>
        </p:spPr>
        <p:txBody>
          <a:bodyPr vert="horz" lIns="91440" tIns="45720" rIns="91440" bIns="45720" rtlCol="0" anchor="ctr"/>
          <a:lstStyle>
            <a:lvl1pPr algn="r">
              <a:defRPr sz="900">
                <a:solidFill>
                  <a:schemeClr val="tx1">
                    <a:tint val="75000"/>
                  </a:schemeClr>
                </a:solidFill>
              </a:defRPr>
            </a:lvl1pPr>
          </a:lstStyle>
          <a:p>
            <a:fld id="{6F576E6A-F32A-4612-884C-86870357C6B4}" type="slidenum">
              <a:rPr lang="en-GB" smtClean="0"/>
              <a:pPr/>
              <a:t>‹#›</a:t>
            </a:fld>
            <a:endParaRPr lang="en-GB" dirty="0"/>
          </a:p>
        </p:txBody>
      </p:sp>
      <p:cxnSp>
        <p:nvCxnSpPr>
          <p:cNvPr id="13" name="Straight Connector 12"/>
          <p:cNvCxnSpPr/>
          <p:nvPr userDrawn="1"/>
        </p:nvCxnSpPr>
        <p:spPr>
          <a:xfrm>
            <a:off x="569169" y="6413247"/>
            <a:ext cx="11150083" cy="0"/>
          </a:xfrm>
          <a:prstGeom prst="line">
            <a:avLst/>
          </a:prstGeom>
          <a:ln w="12700" cap="rnd">
            <a:solidFill>
              <a:srgbClr val="ED1556"/>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474132" y="6457891"/>
            <a:ext cx="4154312" cy="400110"/>
          </a:xfrm>
          <a:prstGeom prst="rect">
            <a:avLst/>
          </a:prstGeom>
          <a:noFill/>
        </p:spPr>
        <p:txBody>
          <a:bodyPr wrap="square" rtlCol="0">
            <a:spAutoFit/>
          </a:bodyPr>
          <a:lstStyle/>
          <a:p>
            <a:pPr marL="0" marR="0" indent="0" algn="l" defTabSz="914377" rtl="0" eaLnBrk="1" fontAlgn="auto" latinLnBrk="0" hangingPunct="1">
              <a:lnSpc>
                <a:spcPct val="100000"/>
              </a:lnSpc>
              <a:spcBef>
                <a:spcPts val="0"/>
              </a:spcBef>
              <a:spcAft>
                <a:spcPts val="0"/>
              </a:spcAft>
              <a:buClrTx/>
              <a:buSzTx/>
              <a:buFontTx/>
              <a:buNone/>
              <a:tabLst/>
              <a:defRPr/>
            </a:pPr>
            <a:r>
              <a:rPr lang="en-GB" sz="1000" dirty="0" smtClean="0">
                <a:solidFill>
                  <a:srgbClr val="003F5E"/>
                </a:solidFill>
              </a:rPr>
              <a:t>Networks </a:t>
            </a:r>
            <a:r>
              <a:rPr lang="en-GB" sz="1000" baseline="0" dirty="0" smtClean="0">
                <a:solidFill>
                  <a:srgbClr val="003F5E"/>
                </a:solidFill>
              </a:rPr>
              <a:t>∙ Services ∙ People           </a:t>
            </a:r>
            <a:r>
              <a:rPr lang="en-GB" sz="1000" b="0" i="1" dirty="0" smtClean="0">
                <a:solidFill>
                  <a:srgbClr val="004361"/>
                </a:solidFill>
              </a:rPr>
              <a:t>www.geant.org</a:t>
            </a:r>
          </a:p>
          <a:p>
            <a:r>
              <a:rPr lang="en-GB" sz="1000" baseline="0" dirty="0" smtClean="0">
                <a:solidFill>
                  <a:srgbClr val="003F5E"/>
                </a:solidFill>
              </a:rPr>
              <a:t> </a:t>
            </a:r>
            <a:endParaRPr lang="en-GB" sz="1000" dirty="0">
              <a:solidFill>
                <a:srgbClr val="003F5E"/>
              </a:solidFill>
            </a:endParaRPr>
          </a:p>
        </p:txBody>
      </p:sp>
      <p:pic>
        <p:nvPicPr>
          <p:cNvPr id="11" name="Picture 10"/>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99453" y="1015679"/>
            <a:ext cx="11571704" cy="314021"/>
          </a:xfrm>
          <a:prstGeom prst="rect">
            <a:avLst/>
          </a:prstGeom>
        </p:spPr>
      </p:pic>
      <p:pic>
        <p:nvPicPr>
          <p:cNvPr id="10" name="Picture 9"/>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0106526" y="219648"/>
            <a:ext cx="1691439" cy="759923"/>
          </a:xfrm>
          <a:prstGeom prst="rect">
            <a:avLst/>
          </a:prstGeom>
        </p:spPr>
      </p:pic>
    </p:spTree>
    <p:extLst>
      <p:ext uri="{BB962C8B-B14F-4D97-AF65-F5344CB8AC3E}">
        <p14:creationId xmlns:p14="http://schemas.microsoft.com/office/powerpoint/2010/main" val="188398092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p:txStyles>
    <p:titleStyle>
      <a:lvl1pPr algn="l" defTabSz="914377" rtl="0" eaLnBrk="1" latinLnBrk="0" hangingPunct="1">
        <a:lnSpc>
          <a:spcPct val="90000"/>
        </a:lnSpc>
        <a:spcBef>
          <a:spcPct val="0"/>
        </a:spcBef>
        <a:buNone/>
        <a:defRPr sz="2400" b="1" kern="1200">
          <a:solidFill>
            <a:srgbClr val="004361"/>
          </a:solidFill>
          <a:latin typeface="+mn-lt"/>
          <a:ea typeface="Verdana" panose="020B0604030504040204" pitchFamily="34" charset="0"/>
          <a:cs typeface="Verdana" panose="020B0604030504040204" pitchFamily="34"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rgbClr val="004360"/>
          </a:solidFill>
          <a:latin typeface="+mn-lt"/>
          <a:ea typeface="Verdana" panose="020B0604030504040204" pitchFamily="34" charset="0"/>
          <a:cs typeface="Verdana" panose="020B0604030504040204" pitchFamily="34" charset="0"/>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rgbClr val="003F5E"/>
          </a:solidFill>
          <a:latin typeface="+mn-lt"/>
          <a:ea typeface="Verdana" panose="020B0604030504040204" pitchFamily="34" charset="0"/>
          <a:cs typeface="Verdana" panose="020B060403050404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rgbClr val="004360"/>
          </a:solidFill>
          <a:latin typeface="+mn-lt"/>
          <a:ea typeface="Verdana" panose="020B0604030504040204" pitchFamily="34" charset="0"/>
          <a:cs typeface="Verdana" panose="020B0604030504040204" pitchFamily="34"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rgbClr val="004360"/>
          </a:solidFill>
          <a:latin typeface="+mn-lt"/>
          <a:ea typeface="Verdana" panose="020B0604030504040204" pitchFamily="34" charset="0"/>
          <a:cs typeface="Verdana" panose="020B060403050404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6935" y="203200"/>
            <a:ext cx="9040688" cy="927768"/>
          </a:xfrm>
          <a:prstGeom prst="rect">
            <a:avLst/>
          </a:prstGeom>
        </p:spPr>
        <p:txBody>
          <a:bodyPr vert="horz" lIns="91440" tIns="45720" rIns="91440" bIns="45720" rtlCol="0" anchor="ctr">
            <a:normAutofit/>
          </a:bodyPr>
          <a:lstStyle/>
          <a:p>
            <a:r>
              <a:rPr lang="en-US" dirty="0" smtClean="0"/>
              <a:t>Slide Title</a:t>
            </a:r>
            <a:br>
              <a:rPr lang="en-US" dirty="0" smtClean="0"/>
            </a:br>
            <a:r>
              <a:rPr lang="en-US" dirty="0" smtClean="0"/>
              <a:t>subtitle</a:t>
            </a:r>
            <a:endParaRPr lang="en-GB" dirty="0"/>
          </a:p>
        </p:txBody>
      </p:sp>
      <p:sp>
        <p:nvSpPr>
          <p:cNvPr id="3" name="Text Placeholder 2"/>
          <p:cNvSpPr>
            <a:spLocks noGrp="1"/>
          </p:cNvSpPr>
          <p:nvPr>
            <p:ph type="body" idx="1"/>
          </p:nvPr>
        </p:nvSpPr>
        <p:spPr>
          <a:xfrm>
            <a:off x="444502" y="1439333"/>
            <a:ext cx="10909300" cy="473763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4"/>
          </p:nvPr>
        </p:nvSpPr>
        <p:spPr>
          <a:xfrm>
            <a:off x="11061812" y="6406019"/>
            <a:ext cx="741021" cy="274873"/>
          </a:xfrm>
          <a:prstGeom prst="rect">
            <a:avLst/>
          </a:prstGeom>
        </p:spPr>
        <p:txBody>
          <a:bodyPr vert="horz" lIns="91440" tIns="45720" rIns="91440" bIns="45720" rtlCol="0" anchor="ctr"/>
          <a:lstStyle>
            <a:lvl1pPr algn="r">
              <a:defRPr sz="1000">
                <a:solidFill>
                  <a:schemeClr val="tx1">
                    <a:tint val="75000"/>
                  </a:schemeClr>
                </a:solidFill>
              </a:defRPr>
            </a:lvl1pPr>
          </a:lstStyle>
          <a:p>
            <a:fld id="{6F576E6A-F32A-4612-884C-86870357C6B4}" type="slidenum">
              <a:rPr lang="en-GB" smtClean="0"/>
              <a:pPr/>
              <a:t>‹#›</a:t>
            </a:fld>
            <a:endParaRPr lang="en-GB" dirty="0"/>
          </a:p>
        </p:txBody>
      </p:sp>
      <p:cxnSp>
        <p:nvCxnSpPr>
          <p:cNvPr id="13" name="Straight Connector 12"/>
          <p:cNvCxnSpPr/>
          <p:nvPr userDrawn="1"/>
        </p:nvCxnSpPr>
        <p:spPr>
          <a:xfrm>
            <a:off x="444502" y="6406019"/>
            <a:ext cx="11274749" cy="7229"/>
          </a:xfrm>
          <a:prstGeom prst="line">
            <a:avLst/>
          </a:prstGeom>
          <a:ln w="12700" cap="rnd">
            <a:solidFill>
              <a:srgbClr val="F57B20"/>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userDrawn="1"/>
        </p:nvSpPr>
        <p:spPr>
          <a:xfrm>
            <a:off x="25400" y="6481610"/>
            <a:ext cx="1817512" cy="207749"/>
          </a:xfrm>
          <a:prstGeom prst="rect">
            <a:avLst/>
          </a:prstGeom>
          <a:noFill/>
        </p:spPr>
        <p:txBody>
          <a:bodyPr wrap="square" rtlCol="0">
            <a:spAutoFit/>
          </a:bodyPr>
          <a:lstStyle/>
          <a:p>
            <a:pPr marL="0" marR="0" indent="0" algn="r" defTabSz="685800" rtl="0" eaLnBrk="1" fontAlgn="auto" latinLnBrk="0" hangingPunct="1">
              <a:lnSpc>
                <a:spcPct val="100000"/>
              </a:lnSpc>
              <a:spcBef>
                <a:spcPts val="0"/>
              </a:spcBef>
              <a:spcAft>
                <a:spcPts val="0"/>
              </a:spcAft>
              <a:buClrTx/>
              <a:buSzTx/>
              <a:buFontTx/>
              <a:buNone/>
              <a:tabLst/>
              <a:defRPr/>
            </a:pPr>
            <a:r>
              <a:rPr lang="en-GB" sz="750" baseline="0" dirty="0" smtClean="0">
                <a:solidFill>
                  <a:srgbClr val="003F5E"/>
                </a:solidFill>
              </a:rPr>
              <a:t>http://aarc-project.eu</a:t>
            </a:r>
            <a:endParaRPr lang="en-GB" sz="750" dirty="0">
              <a:solidFill>
                <a:srgbClr val="003F5E"/>
              </a:solidFill>
            </a:endParaRPr>
          </a:p>
        </p:txBody>
      </p:sp>
      <p:cxnSp>
        <p:nvCxnSpPr>
          <p:cNvPr id="8" name="Straight Connector 7"/>
          <p:cNvCxnSpPr/>
          <p:nvPr userDrawn="1"/>
        </p:nvCxnSpPr>
        <p:spPr>
          <a:xfrm flipH="1">
            <a:off x="444503" y="1224327"/>
            <a:ext cx="10274297" cy="2887"/>
          </a:xfrm>
          <a:prstGeom prst="line">
            <a:avLst/>
          </a:prstGeom>
          <a:ln w="12700">
            <a:solidFill>
              <a:srgbClr val="003959"/>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658149" y="143931"/>
            <a:ext cx="1144684" cy="1034242"/>
          </a:xfrm>
          <a:prstGeom prst="rect">
            <a:avLst/>
          </a:prstGeom>
        </p:spPr>
      </p:pic>
      <p:pic>
        <p:nvPicPr>
          <p:cNvPr id="22" name="Picture 2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68543" y="6460279"/>
            <a:ext cx="331798" cy="299785"/>
          </a:xfrm>
          <a:prstGeom prst="rect">
            <a:avLst/>
          </a:prstGeom>
        </p:spPr>
      </p:pic>
    </p:spTree>
    <p:extLst>
      <p:ext uri="{BB962C8B-B14F-4D97-AF65-F5344CB8AC3E}">
        <p14:creationId xmlns:p14="http://schemas.microsoft.com/office/powerpoint/2010/main" val="4495672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p:txStyles>
    <p:titleStyle>
      <a:lvl1pPr algn="l" defTabSz="685800" rtl="0" eaLnBrk="1" latinLnBrk="0" hangingPunct="1">
        <a:lnSpc>
          <a:spcPct val="90000"/>
        </a:lnSpc>
        <a:spcBef>
          <a:spcPct val="0"/>
        </a:spcBef>
        <a:buNone/>
        <a:defRPr sz="2400" b="1" kern="1200">
          <a:solidFill>
            <a:srgbClr val="004361"/>
          </a:solidFill>
          <a:latin typeface="+mn-lt"/>
          <a:ea typeface="Verdana" panose="020B0604030504040204" pitchFamily="34" charset="0"/>
          <a:cs typeface="Verdana" panose="020B0604030504040204" pitchFamily="34" charset="0"/>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200" kern="1200">
          <a:solidFill>
            <a:srgbClr val="004360"/>
          </a:solidFill>
          <a:latin typeface="+mn-lt"/>
          <a:ea typeface="Verdana" panose="020B0604030504040204" pitchFamily="34" charset="0"/>
          <a:cs typeface="Verdana" panose="020B060403050404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rgbClr val="004361"/>
          </a:solidFill>
          <a:latin typeface="+mn-lt"/>
          <a:ea typeface="Verdana" panose="020B0604030504040204" pitchFamily="34" charset="0"/>
          <a:cs typeface="Verdana" panose="020B060403050404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rgbClr val="003F5E"/>
          </a:solidFill>
          <a:latin typeface="+mn-lt"/>
          <a:ea typeface="Verdana" panose="020B0604030504040204" pitchFamily="34" charset="0"/>
          <a:cs typeface="Verdana" panose="020B060403050404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004360"/>
          </a:solidFill>
          <a:latin typeface="+mn-lt"/>
          <a:ea typeface="Verdana" panose="020B0604030504040204" pitchFamily="34" charset="0"/>
          <a:cs typeface="Verdana" panose="020B060403050404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png"/><Relationship Id="rId1" Type="http://schemas.openxmlformats.org/officeDocument/2006/relationships/slideLayout" Target="../slideLayouts/slideLayout1.xml"/><Relationship Id="rId5" Type="http://schemas.openxmlformats.org/officeDocument/2006/relationships/image" Target="../media/image20.wmf"/><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s://wiki.geant.org/display/TCSNT/Documentation" TargetMode="External"/><Relationship Id="rId2" Type="http://schemas.openxmlformats.org/officeDocument/2006/relationships/hyperlink" Target="http://terena.org/" TargetMode="Externa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7.xml"/><Relationship Id="rId4" Type="http://schemas.openxmlformats.org/officeDocument/2006/relationships/image" Target="../media/image41.png"/></Relationships>
</file>

<file path=ppt/slides/_rels/slide29.xml.rels><?xml version="1.0" encoding="UTF-8" standalone="yes"?>
<Relationships xmlns="http://schemas.openxmlformats.org/package/2006/relationships"><Relationship Id="rId3" Type="http://schemas.openxmlformats.org/officeDocument/2006/relationships/hyperlink" Target="http://refeds.org/assurance" TargetMode="External"/><Relationship Id="rId2" Type="http://schemas.openxmlformats.org/officeDocument/2006/relationships/notesSlide" Target="../notesSlides/notesSlide1.xml"/><Relationship Id="rId1" Type="http://schemas.openxmlformats.org/officeDocument/2006/relationships/slideLayout" Target="../slideLayouts/slideLayout29.xml"/><Relationship Id="rId6" Type="http://schemas.openxmlformats.org/officeDocument/2006/relationships/image" Target="../media/image42.png"/><Relationship Id="rId5" Type="http://schemas.openxmlformats.org/officeDocument/2006/relationships/hyperlink" Target="https://refeds.org/profile/mfa" TargetMode="External"/><Relationship Id="rId4" Type="http://schemas.openxmlformats.org/officeDocument/2006/relationships/hyperlink" Target="https://refeds.org/profile/sfa"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7.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6.png"/><Relationship Id="rId1" Type="http://schemas.openxmlformats.org/officeDocument/2006/relationships/slideLayout" Target="../slideLayouts/slideLayout27.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emf"/><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7.xml"/><Relationship Id="rId5" Type="http://schemas.openxmlformats.org/officeDocument/2006/relationships/image" Target="../media/image52.png"/><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7.xml"/></Relationships>
</file>

<file path=ppt/slides/_rels/slide3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8.w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4.gif"/><Relationship Id="rId2" Type="http://schemas.openxmlformats.org/officeDocument/2006/relationships/image" Target="../media/image63.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mds.edugain.org/"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72.png"/><Relationship Id="rId4" Type="http://schemas.openxmlformats.org/officeDocument/2006/relationships/image" Target="../media/image71.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GB" sz="5400" dirty="0" smtClean="0"/>
              <a:t>Developments in the IGTF </a:t>
            </a:r>
            <a:br>
              <a:rPr lang="en-GB" sz="5400" dirty="0" smtClean="0"/>
            </a:br>
            <a:r>
              <a:rPr lang="en-GB" sz="5400" dirty="0" smtClean="0"/>
              <a:t>and </a:t>
            </a:r>
            <a:r>
              <a:rPr lang="en-GB" sz="5400" dirty="0" err="1" smtClean="0"/>
              <a:t>EUGridPMA</a:t>
            </a:r>
            <a:r>
              <a:rPr lang="en-GB" sz="5400" dirty="0" smtClean="0"/>
              <a:t> – an update</a:t>
            </a:r>
            <a:endParaRPr lang="en-GB" sz="5400" dirty="0"/>
          </a:p>
        </p:txBody>
      </p:sp>
      <p:sp>
        <p:nvSpPr>
          <p:cNvPr id="3" name="Subtitle 2"/>
          <p:cNvSpPr>
            <a:spLocks noGrp="1"/>
          </p:cNvSpPr>
          <p:nvPr>
            <p:ph type="subTitle" idx="1"/>
          </p:nvPr>
        </p:nvSpPr>
        <p:spPr>
          <a:xfrm>
            <a:off x="3494172" y="3886200"/>
            <a:ext cx="8136919" cy="1752600"/>
          </a:xfrm>
        </p:spPr>
        <p:txBody>
          <a:bodyPr/>
          <a:lstStyle/>
          <a:p>
            <a:r>
              <a:rPr lang="en-GB" i="1" dirty="0" smtClean="0"/>
              <a:t>enabling an interoperable </a:t>
            </a:r>
            <a:br>
              <a:rPr lang="en-GB" i="1" dirty="0" smtClean="0"/>
            </a:br>
            <a:r>
              <a:rPr lang="en-GB" i="1" dirty="0" smtClean="0"/>
              <a:t>global trust federation</a:t>
            </a:r>
            <a:endParaRPr lang="en-GB" i="1" dirty="0"/>
          </a:p>
        </p:txBody>
      </p:sp>
      <p:sp>
        <p:nvSpPr>
          <p:cNvPr id="5" name="Text Placeholder 4"/>
          <p:cNvSpPr>
            <a:spLocks noGrp="1"/>
          </p:cNvSpPr>
          <p:nvPr>
            <p:ph type="body" sz="quarter" idx="11"/>
          </p:nvPr>
        </p:nvSpPr>
        <p:spPr>
          <a:xfrm>
            <a:off x="304402" y="4038600"/>
            <a:ext cx="2667397" cy="533400"/>
          </a:xfrm>
        </p:spPr>
        <p:txBody>
          <a:bodyPr anchor="t">
            <a:normAutofit fontScale="85000" lnSpcReduction="20000"/>
          </a:bodyPr>
          <a:lstStyle/>
          <a:p>
            <a:r>
              <a:rPr lang="en-GB" dirty="0" smtClean="0"/>
              <a:t>David </a:t>
            </a:r>
            <a:r>
              <a:rPr lang="en-GB" dirty="0" err="1" smtClean="0"/>
              <a:t>Groep</a:t>
            </a:r>
            <a:endParaRPr lang="en-GB" dirty="0" smtClean="0"/>
          </a:p>
          <a:p>
            <a:r>
              <a:rPr lang="en-GB" i="1" dirty="0" smtClean="0"/>
              <a:t>davidg@nikhef.nl</a:t>
            </a:r>
            <a:endParaRPr lang="en-GB" i="1"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251" y="4729147"/>
            <a:ext cx="871403" cy="373719"/>
          </a:xfrm>
          <a:prstGeom prst="rect">
            <a:avLst/>
          </a:prstGeom>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3717" y="4691693"/>
            <a:ext cx="1143000" cy="443737"/>
          </a:xfrm>
          <a:prstGeom prst="rect">
            <a:avLst/>
          </a:prstGeom>
        </p:spPr>
      </p:pic>
      <p:grpSp>
        <p:nvGrpSpPr>
          <p:cNvPr id="11" name="Group 10"/>
          <p:cNvGrpSpPr/>
          <p:nvPr/>
        </p:nvGrpSpPr>
        <p:grpSpPr>
          <a:xfrm>
            <a:off x="228600" y="6019800"/>
            <a:ext cx="2743200" cy="369332"/>
            <a:chOff x="76200" y="3115549"/>
            <a:chExt cx="2743200" cy="369332"/>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37237" y="3165560"/>
              <a:ext cx="382163" cy="254708"/>
            </a:xfrm>
            <a:prstGeom prst="rect">
              <a:avLst/>
            </a:prstGeom>
          </p:spPr>
        </p:pic>
        <p:sp>
          <p:nvSpPr>
            <p:cNvPr id="13" name="TextBox 12"/>
            <p:cNvSpPr txBox="1"/>
            <p:nvPr/>
          </p:nvSpPr>
          <p:spPr>
            <a:xfrm>
              <a:off x="76200" y="3115549"/>
              <a:ext cx="2295704" cy="369332"/>
            </a:xfrm>
            <a:prstGeom prst="rect">
              <a:avLst/>
            </a:prstGeom>
            <a:noFill/>
          </p:spPr>
          <p:txBody>
            <a:bodyPr wrap="square" lIns="0" rIns="0" rtlCol="0" anchor="b">
              <a:spAutoFit/>
            </a:bodyPr>
            <a:lstStyle/>
            <a:p>
              <a:pPr algn="r"/>
              <a:r>
                <a:rPr lang="en-GB" sz="900" i="1" dirty="0" smtClean="0">
                  <a:solidFill>
                    <a:schemeClr val="tx1">
                      <a:lumMod val="75000"/>
                      <a:lumOff val="25000"/>
                    </a:schemeClr>
                  </a:solidFill>
                </a:rPr>
                <a:t>the work has received co-funding from the Horizon 2020 programme of the European Union</a:t>
              </a:r>
              <a:endParaRPr lang="en-GB" sz="900" i="1" dirty="0">
                <a:solidFill>
                  <a:schemeClr val="tx1">
                    <a:lumMod val="75000"/>
                    <a:lumOff val="25000"/>
                  </a:schemeClr>
                </a:solidFill>
              </a:endParaRPr>
            </a:p>
          </p:txBody>
        </p:sp>
      </p:grpSp>
      <p:grpSp>
        <p:nvGrpSpPr>
          <p:cNvPr id="14" name="Group 13"/>
          <p:cNvGrpSpPr/>
          <p:nvPr/>
        </p:nvGrpSpPr>
        <p:grpSpPr>
          <a:xfrm>
            <a:off x="-196397" y="6386074"/>
            <a:ext cx="3320195" cy="369332"/>
            <a:chOff x="-348797" y="3481823"/>
            <a:chExt cx="3320195" cy="369332"/>
          </a:xfrm>
        </p:grpSpPr>
        <p:sp>
          <p:nvSpPr>
            <p:cNvPr id="15" name="TextBox 14"/>
            <p:cNvSpPr txBox="1"/>
            <p:nvPr/>
          </p:nvSpPr>
          <p:spPr>
            <a:xfrm>
              <a:off x="-348797" y="3481823"/>
              <a:ext cx="2720701" cy="369332"/>
            </a:xfrm>
            <a:prstGeom prst="rect">
              <a:avLst/>
            </a:prstGeom>
            <a:noFill/>
          </p:spPr>
          <p:txBody>
            <a:bodyPr wrap="square" lIns="0" rIns="0" rtlCol="0" anchor="b">
              <a:spAutoFit/>
            </a:bodyPr>
            <a:lstStyle/>
            <a:p>
              <a:pPr algn="r"/>
              <a:r>
                <a:rPr lang="en-GB" sz="900" i="1" dirty="0">
                  <a:solidFill>
                    <a:schemeClr val="tx1">
                      <a:lumMod val="75000"/>
                      <a:lumOff val="25000"/>
                    </a:schemeClr>
                  </a:solidFill>
                </a:rPr>
                <a:t>co-supported by </a:t>
              </a:r>
              <a:r>
                <a:rPr lang="en-GB" sz="900" i="1" dirty="0" smtClean="0">
                  <a:solidFill>
                    <a:schemeClr val="tx1">
                      <a:lumMod val="75000"/>
                      <a:lumOff val="25000"/>
                    </a:schemeClr>
                  </a:solidFill>
                </a:rPr>
                <a:t>Nikhef and the Dutch </a:t>
              </a:r>
              <a:br>
                <a:rPr lang="en-GB" sz="900" i="1" dirty="0" smtClean="0">
                  <a:solidFill>
                    <a:schemeClr val="tx1">
                      <a:lumMod val="75000"/>
                      <a:lumOff val="25000"/>
                    </a:schemeClr>
                  </a:solidFill>
                </a:rPr>
              </a:br>
              <a:r>
                <a:rPr lang="en-GB" sz="900" i="1" dirty="0" smtClean="0">
                  <a:solidFill>
                    <a:schemeClr val="tx1">
                      <a:lumMod val="75000"/>
                      <a:lumOff val="25000"/>
                    </a:schemeClr>
                  </a:solidFill>
                </a:rPr>
                <a:t>National e-Infrastructure </a:t>
              </a:r>
              <a:r>
                <a:rPr lang="en-GB" sz="900" i="1" dirty="0">
                  <a:solidFill>
                    <a:schemeClr val="tx1">
                      <a:lumMod val="75000"/>
                      <a:lumOff val="25000"/>
                    </a:schemeClr>
                  </a:solidFill>
                </a:rPr>
                <a:t>coordinated </a:t>
              </a:r>
              <a:r>
                <a:rPr lang="en-GB" sz="900" i="1" dirty="0" smtClean="0">
                  <a:solidFill>
                    <a:schemeClr val="tx1">
                      <a:lumMod val="75000"/>
                      <a:lumOff val="25000"/>
                    </a:schemeClr>
                  </a:solidFill>
                </a:rPr>
                <a:t>by SURF</a:t>
              </a:r>
            </a:p>
          </p:txBody>
        </p:sp>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37237" y="3539961"/>
              <a:ext cx="534161" cy="272250"/>
            </a:xfrm>
            <a:prstGeom prst="rect">
              <a:avLst/>
            </a:prstGeom>
          </p:spPr>
        </p:pic>
      </p:grpSp>
      <p:sp>
        <p:nvSpPr>
          <p:cNvPr id="17" name="TextBox 16"/>
          <p:cNvSpPr txBox="1"/>
          <p:nvPr/>
        </p:nvSpPr>
        <p:spPr>
          <a:xfrm>
            <a:off x="228600" y="5721426"/>
            <a:ext cx="2743200" cy="230832"/>
          </a:xfrm>
          <a:prstGeom prst="rect">
            <a:avLst/>
          </a:prstGeom>
          <a:noFill/>
        </p:spPr>
        <p:txBody>
          <a:bodyPr wrap="square" lIns="0" rIns="0" rtlCol="0" anchor="b">
            <a:spAutoFit/>
          </a:bodyPr>
          <a:lstStyle/>
          <a:p>
            <a:pPr algn="r"/>
            <a:r>
              <a:rPr lang="en-GB" sz="900" i="1" dirty="0" smtClean="0">
                <a:solidFill>
                  <a:schemeClr val="tx1">
                    <a:lumMod val="75000"/>
                    <a:lumOff val="25000"/>
                  </a:schemeClr>
                </a:solidFill>
              </a:rPr>
              <a:t>part of the work programme of EOSC-Hub and GEANT 4-3</a:t>
            </a:r>
            <a:endParaRPr lang="en-GB" sz="900" i="1" dirty="0">
              <a:solidFill>
                <a:schemeClr val="tx1">
                  <a:lumMod val="75000"/>
                  <a:lumOff val="2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3" y="3005419"/>
            <a:ext cx="10909300" cy="376517"/>
          </a:xfrm>
        </p:spPr>
        <p:txBody>
          <a:bodyPr>
            <a:normAutofit fontScale="77500" lnSpcReduction="20000"/>
          </a:bodyPr>
          <a:lstStyle/>
          <a:p>
            <a:r>
              <a:rPr lang="en-GB" dirty="0" smtClean="0"/>
              <a:t>translating with jwt.io into</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10</a:t>
            </a:fld>
            <a:endParaRPr lang="en-GB"/>
          </a:p>
        </p:txBody>
      </p:sp>
      <p:sp>
        <p:nvSpPr>
          <p:cNvPr id="4" name="Title 3"/>
          <p:cNvSpPr>
            <a:spLocks noGrp="1"/>
          </p:cNvSpPr>
          <p:nvPr>
            <p:ph type="title"/>
          </p:nvPr>
        </p:nvSpPr>
        <p:spPr/>
        <p:txBody>
          <a:bodyPr/>
          <a:lstStyle/>
          <a:p>
            <a:r>
              <a:rPr lang="en-GB" dirty="0" smtClean="0"/>
              <a:t>and this works now: oidcfed.igtf.net</a:t>
            </a:r>
            <a:endParaRPr lang="en-GB" dirty="0"/>
          </a:p>
        </p:txBody>
      </p:sp>
      <p:pic>
        <p:nvPicPr>
          <p:cNvPr id="8" name="Picture 7"/>
          <p:cNvPicPr>
            <a:picLocks noChangeAspect="1"/>
          </p:cNvPicPr>
          <p:nvPr/>
        </p:nvPicPr>
        <p:blipFill>
          <a:blip r:embed="rId2"/>
          <a:stretch>
            <a:fillRect/>
          </a:stretch>
        </p:blipFill>
        <p:spPr>
          <a:xfrm>
            <a:off x="818029" y="3442674"/>
            <a:ext cx="4074907" cy="2816933"/>
          </a:xfrm>
          <a:prstGeom prst="rect">
            <a:avLst/>
          </a:prstGeom>
        </p:spPr>
      </p:pic>
      <p:pic>
        <p:nvPicPr>
          <p:cNvPr id="10" name="Picture 9"/>
          <p:cNvPicPr>
            <a:picLocks noChangeAspect="1"/>
          </p:cNvPicPr>
          <p:nvPr/>
        </p:nvPicPr>
        <p:blipFill>
          <a:blip r:embed="rId3"/>
          <a:stretch>
            <a:fillRect/>
          </a:stretch>
        </p:blipFill>
        <p:spPr>
          <a:xfrm>
            <a:off x="5784196" y="4013387"/>
            <a:ext cx="6124293" cy="2138643"/>
          </a:xfrm>
          <a:prstGeom prst="rect">
            <a:avLst/>
          </a:prstGeom>
        </p:spPr>
      </p:pic>
      <p:sp>
        <p:nvSpPr>
          <p:cNvPr id="5" name="Rectangle 4"/>
          <p:cNvSpPr/>
          <p:nvPr/>
        </p:nvSpPr>
        <p:spPr>
          <a:xfrm>
            <a:off x="3012141" y="1443092"/>
            <a:ext cx="3332112" cy="2395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9" name="Rectangle 8"/>
          <p:cNvSpPr/>
          <p:nvPr/>
        </p:nvSpPr>
        <p:spPr>
          <a:xfrm>
            <a:off x="5990264" y="4867385"/>
            <a:ext cx="2599305" cy="2395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sp>
        <p:nvSpPr>
          <p:cNvPr id="11" name="Rectangle 10"/>
          <p:cNvSpPr/>
          <p:nvPr/>
        </p:nvSpPr>
        <p:spPr>
          <a:xfrm>
            <a:off x="2078894" y="4066539"/>
            <a:ext cx="1347005" cy="2585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400"/>
          </a:p>
        </p:txBody>
      </p:sp>
      <p:pic>
        <p:nvPicPr>
          <p:cNvPr id="12" name="Picture 11"/>
          <p:cNvPicPr>
            <a:picLocks noChangeAspect="1"/>
          </p:cNvPicPr>
          <p:nvPr/>
        </p:nvPicPr>
        <p:blipFill>
          <a:blip r:embed="rId4"/>
          <a:stretch>
            <a:fillRect/>
          </a:stretch>
        </p:blipFill>
        <p:spPr>
          <a:xfrm>
            <a:off x="471731" y="1243738"/>
            <a:ext cx="11332632" cy="2728317"/>
          </a:xfrm>
          <a:prstGeom prst="rect">
            <a:avLst/>
          </a:prstGeom>
        </p:spPr>
      </p:pic>
      <p:sp>
        <p:nvSpPr>
          <p:cNvPr id="6" name="TextBox 5"/>
          <p:cNvSpPr txBox="1"/>
          <p:nvPr/>
        </p:nvSpPr>
        <p:spPr>
          <a:xfrm>
            <a:off x="2918525" y="2827720"/>
            <a:ext cx="6143477" cy="830997"/>
          </a:xfrm>
          <a:prstGeom prst="rect">
            <a:avLst/>
          </a:prstGeom>
          <a:noFill/>
        </p:spPr>
        <p:txBody>
          <a:bodyPr wrap="none" rtlCol="0">
            <a:spAutoFit/>
          </a:bodyPr>
          <a:lstStyle/>
          <a:p>
            <a:r>
              <a:rPr lang="en-GB" sz="4800" b="1" dirty="0" smtClean="0">
                <a:solidFill>
                  <a:schemeClr val="bg1"/>
                </a:solidFill>
              </a:rPr>
              <a:t>Ask </a:t>
            </a:r>
            <a:r>
              <a:rPr lang="en-GB" sz="4800" b="1" dirty="0" err="1" smtClean="0">
                <a:solidFill>
                  <a:schemeClr val="bg1"/>
                </a:solidFill>
              </a:rPr>
              <a:t>Jouke</a:t>
            </a:r>
            <a:r>
              <a:rPr lang="en-GB" sz="4800" b="1" dirty="0" smtClean="0">
                <a:solidFill>
                  <a:schemeClr val="bg1"/>
                </a:solidFill>
              </a:rPr>
              <a:t> for all details</a:t>
            </a:r>
            <a:endParaRPr lang="en-GB" sz="4800" b="1" dirty="0">
              <a:solidFill>
                <a:schemeClr val="bg1"/>
              </a:solidFill>
            </a:endParaRPr>
          </a:p>
        </p:txBody>
      </p:sp>
    </p:spTree>
    <p:extLst>
      <p:ext uri="{BB962C8B-B14F-4D97-AF65-F5344CB8AC3E}">
        <p14:creationId xmlns:p14="http://schemas.microsoft.com/office/powerpoint/2010/main" val="262475890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GEANT TCS service update</a:t>
            </a:r>
            <a:endParaRPr lang="en-GB" dirty="0"/>
          </a:p>
        </p:txBody>
      </p:sp>
      <p:sp>
        <p:nvSpPr>
          <p:cNvPr id="14" name="Text Placeholder 13"/>
          <p:cNvSpPr>
            <a:spLocks noGrp="1"/>
          </p:cNvSpPr>
          <p:nvPr>
            <p:ph type="body" idx="1"/>
          </p:nvPr>
        </p:nvSpPr>
        <p:spPr/>
        <p:txBody>
          <a:bodyPr anchor="b"/>
          <a:lstStyle/>
          <a:p>
            <a:r>
              <a:rPr lang="en-GB" dirty="0" smtClean="0"/>
              <a:t>Generation 4 Trusted Certificate Service – issuing provider update</a:t>
            </a:r>
            <a:endParaRPr lang="en-GB" dirty="0"/>
          </a:p>
        </p:txBody>
      </p:sp>
      <p:sp>
        <p:nvSpPr>
          <p:cNvPr id="5" name="Footer Placeholder 4"/>
          <p:cNvSpPr>
            <a:spLocks noGrp="1"/>
          </p:cNvSpPr>
          <p:nvPr>
            <p:ph type="ftr" sz="quarter" idx="11"/>
          </p:nvPr>
        </p:nvSpPr>
        <p:spPr/>
        <p:txBody>
          <a:bodyPr/>
          <a:lstStyle/>
          <a:p>
            <a:r>
              <a:rPr lang="en-GB" smtClean="0"/>
              <a:t>IGTF and EUGridPMA development - APGridPMA March 2020 Taipei meeting </a:t>
            </a:r>
            <a:endParaRPr lang="en-GB" dirty="0"/>
          </a:p>
        </p:txBody>
      </p:sp>
      <p:sp>
        <p:nvSpPr>
          <p:cNvPr id="6" name="Slide Number Placeholder 5"/>
          <p:cNvSpPr>
            <a:spLocks noGrp="1"/>
          </p:cNvSpPr>
          <p:nvPr>
            <p:ph type="sldNum" sz="quarter" idx="12"/>
          </p:nvPr>
        </p:nvSpPr>
        <p:spPr/>
        <p:txBody>
          <a:bodyPr/>
          <a:lstStyle/>
          <a:p>
            <a:fld id="{A423C6C7-C0F9-497B-BEFB-D2FC0D2E643A}" type="slidenum">
              <a:rPr lang="en-GB" smtClean="0"/>
              <a:pPr/>
              <a:t>11</a:t>
            </a:fld>
            <a:endParaRPr lang="en-GB"/>
          </a:p>
        </p:txBody>
      </p:sp>
      <p:sp>
        <p:nvSpPr>
          <p:cNvPr id="4" name="Date Placeholder 3"/>
          <p:cNvSpPr>
            <a:spLocks noGrp="1"/>
          </p:cNvSpPr>
          <p:nvPr>
            <p:ph type="dt" sz="half" idx="10"/>
          </p:nvPr>
        </p:nvSpPr>
        <p:spPr/>
        <p:txBody>
          <a:bodyPr/>
          <a:lstStyle/>
          <a:p>
            <a:r>
              <a:rPr lang="en-US" smtClean="0"/>
              <a:t>09 March 2020</a:t>
            </a:r>
            <a:endParaRPr lang="en-GB" dirty="0"/>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3084" y="1842316"/>
            <a:ext cx="1669576" cy="954043"/>
          </a:xfrm>
          <a:prstGeom prst="rect">
            <a:avLst/>
          </a:prstGeom>
        </p:spPr>
      </p:pic>
    </p:spTree>
    <p:extLst>
      <p:ext uri="{BB962C8B-B14F-4D97-AF65-F5344CB8AC3E}">
        <p14:creationId xmlns:p14="http://schemas.microsoft.com/office/powerpoint/2010/main" val="14118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based on a concept by Jan Meijer back in 2004</a:t>
            </a:r>
          </a:p>
          <a:p>
            <a:r>
              <a:rPr lang="en-GB" dirty="0" smtClean="0"/>
              <a:t>driven primarily by the NREN constituency, but with the </a:t>
            </a:r>
            <a:r>
              <a:rPr lang="en-GB" dirty="0" err="1" smtClean="0"/>
              <a:t>eScience</a:t>
            </a:r>
            <a:r>
              <a:rPr lang="en-GB" dirty="0" smtClean="0"/>
              <a:t> use cases very much in mind</a:t>
            </a:r>
          </a:p>
          <a:p>
            <a:r>
              <a:rPr lang="en-GB" dirty="0" smtClean="0"/>
              <a:t>NREN (GEANT constituency) requirements on public trust, today esp. EV, but also eIDAS</a:t>
            </a:r>
          </a:p>
          <a:p>
            <a:r>
              <a:rPr lang="en-GB" dirty="0" smtClean="0"/>
              <a:t>in a way that scales to 45 countries and ~100k active certificates today, increasing steadily</a:t>
            </a:r>
          </a:p>
          <a:p>
            <a:r>
              <a:rPr lang="en-GB" dirty="0" smtClean="0"/>
              <a:t>and also ~10000 organisations, most of which cannot deal with certificates … or with much change</a:t>
            </a:r>
          </a:p>
          <a:p>
            <a:r>
              <a:rPr lang="en-GB" dirty="0" smtClean="0"/>
              <a:t>now going to its 4</a:t>
            </a:r>
            <a:r>
              <a:rPr lang="en-GB" baseline="30000" dirty="0" smtClean="0"/>
              <a:t>th</a:t>
            </a:r>
            <a:r>
              <a:rPr lang="en-GB" dirty="0" smtClean="0"/>
              <a:t> iteration: </a:t>
            </a:r>
            <a:r>
              <a:rPr lang="en-GB" dirty="0" err="1" smtClean="0"/>
              <a:t>GlobalSign</a:t>
            </a:r>
            <a:r>
              <a:rPr lang="en-GB" dirty="0" smtClean="0"/>
              <a:t>, </a:t>
            </a:r>
            <a:r>
              <a:rPr lang="en-GB" dirty="0" err="1" smtClean="0"/>
              <a:t>Comodo</a:t>
            </a:r>
            <a:r>
              <a:rPr lang="en-GB" dirty="0" smtClean="0"/>
              <a:t>, </a:t>
            </a:r>
            <a:r>
              <a:rPr lang="en-GB" dirty="0" err="1" smtClean="0"/>
              <a:t>DigiCert</a:t>
            </a:r>
            <a:r>
              <a:rPr lang="en-GB" dirty="0" smtClean="0"/>
              <a:t>, … and now </a:t>
            </a:r>
            <a:r>
              <a:rPr lang="en-GB" dirty="0" err="1" smtClean="0"/>
              <a:t>Sectigo</a:t>
            </a:r>
            <a:r>
              <a:rPr lang="en-GB" dirty="0" smtClean="0"/>
              <a:t> again</a:t>
            </a:r>
          </a:p>
        </p:txBody>
      </p:sp>
      <p:sp>
        <p:nvSpPr>
          <p:cNvPr id="3" name="Slide Number Placeholder 2"/>
          <p:cNvSpPr>
            <a:spLocks noGrp="1"/>
          </p:cNvSpPr>
          <p:nvPr>
            <p:ph type="sldNum" sz="quarter" idx="12"/>
          </p:nvPr>
        </p:nvSpPr>
        <p:spPr/>
        <p:txBody>
          <a:bodyPr/>
          <a:lstStyle/>
          <a:p>
            <a:pPr defTabSz="914377"/>
            <a:fld id="{6F576E6A-F32A-4612-884C-86870357C6B4}" type="slidenum">
              <a:rPr lang="en-GB">
                <a:solidFill>
                  <a:prstClr val="black">
                    <a:tint val="75000"/>
                  </a:prstClr>
                </a:solidFill>
                <a:latin typeface="Calibri" panose="020F0502020204030204"/>
              </a:rPr>
              <a:pPr defTabSz="914377"/>
              <a:t>12</a:t>
            </a:fld>
            <a:endParaRPr lang="en-GB">
              <a:solidFill>
                <a:prstClr val="black">
                  <a:tint val="75000"/>
                </a:prstClr>
              </a:solidFill>
              <a:latin typeface="Calibri" panose="020F0502020204030204"/>
            </a:endParaRPr>
          </a:p>
        </p:txBody>
      </p:sp>
      <p:sp>
        <p:nvSpPr>
          <p:cNvPr id="4" name="Title 3"/>
          <p:cNvSpPr>
            <a:spLocks noGrp="1"/>
          </p:cNvSpPr>
          <p:nvPr>
            <p:ph type="title"/>
          </p:nvPr>
        </p:nvSpPr>
        <p:spPr/>
        <p:txBody>
          <a:bodyPr/>
          <a:lstStyle/>
          <a:p>
            <a:r>
              <a:rPr lang="en-GB" dirty="0" smtClean="0"/>
              <a:t>15 years of TCS service</a:t>
            </a:r>
            <a:endParaRPr lang="en-GB" dirty="0"/>
          </a:p>
        </p:txBody>
      </p:sp>
      <p:graphicFrame>
        <p:nvGraphicFramePr>
          <p:cNvPr id="43" name="Content Placeholder 4"/>
          <p:cNvGraphicFramePr>
            <a:graphicFrameLocks/>
          </p:cNvGraphicFramePr>
          <p:nvPr>
            <p:extLst/>
          </p:nvPr>
        </p:nvGraphicFramePr>
        <p:xfrm>
          <a:off x="377826" y="4866151"/>
          <a:ext cx="10909300" cy="18147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Line Callout 1 (Border and Accent Bar) 4"/>
          <p:cNvSpPr/>
          <p:nvPr/>
        </p:nvSpPr>
        <p:spPr>
          <a:xfrm flipH="1">
            <a:off x="444503" y="4866151"/>
            <a:ext cx="1514475" cy="714375"/>
          </a:xfrm>
          <a:prstGeom prst="accentBorderCallout1">
            <a:avLst>
              <a:gd name="adj1" fmla="val 18750"/>
              <a:gd name="adj2" fmla="val -8333"/>
              <a:gd name="adj3" fmla="val 25834"/>
              <a:gd name="adj4" fmla="val -32673"/>
            </a:avLst>
          </a:prstGeom>
          <a:solidFill>
            <a:schemeClr val="bg1">
              <a:lumMod val="85000"/>
            </a:schemeClr>
          </a:solidFill>
          <a:ln>
            <a:solidFill>
              <a:srgbClr val="EC0E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GB" dirty="0">
                <a:solidFill>
                  <a:srgbClr val="1C4161"/>
                </a:solidFill>
                <a:latin typeface="Calibri" panose="020F0502020204030204"/>
              </a:rPr>
              <a:t>TF-EMC2</a:t>
            </a:r>
            <a:br>
              <a:rPr lang="en-GB" dirty="0">
                <a:solidFill>
                  <a:srgbClr val="1C4161"/>
                </a:solidFill>
                <a:latin typeface="Calibri" panose="020F0502020204030204"/>
              </a:rPr>
            </a:br>
            <a:r>
              <a:rPr lang="en-GB" dirty="0">
                <a:solidFill>
                  <a:srgbClr val="1C4161"/>
                </a:solidFill>
                <a:latin typeface="Calibri" panose="020F0502020204030204"/>
              </a:rPr>
              <a:t>concept</a:t>
            </a:r>
          </a:p>
        </p:txBody>
      </p:sp>
      <p:sp>
        <p:nvSpPr>
          <p:cNvPr id="7" name="Line Callout 1 (Border and Accent Bar) 6"/>
          <p:cNvSpPr/>
          <p:nvPr/>
        </p:nvSpPr>
        <p:spPr>
          <a:xfrm>
            <a:off x="4456109" y="4100513"/>
            <a:ext cx="1400177" cy="536585"/>
          </a:xfrm>
          <a:prstGeom prst="accentBorderCallout1">
            <a:avLst>
              <a:gd name="adj1" fmla="val 18750"/>
              <a:gd name="adj2" fmla="val -8333"/>
              <a:gd name="adj3" fmla="val 127069"/>
              <a:gd name="adj4" fmla="val -32891"/>
            </a:avLst>
          </a:prstGeom>
          <a:solidFill>
            <a:schemeClr val="bg1">
              <a:lumMod val="85000"/>
            </a:schemeClr>
          </a:solidFill>
          <a:ln>
            <a:solidFill>
              <a:srgbClr val="EC0E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GB" dirty="0">
                <a:solidFill>
                  <a:srgbClr val="1C4161"/>
                </a:solidFill>
                <a:latin typeface="Calibri" panose="020F0502020204030204"/>
              </a:rPr>
              <a:t>SCS G1 (</a:t>
            </a:r>
            <a:r>
              <a:rPr lang="en-GB" dirty="0" err="1">
                <a:solidFill>
                  <a:srgbClr val="1C4161"/>
                </a:solidFill>
                <a:latin typeface="Calibri" panose="020F0502020204030204"/>
              </a:rPr>
              <a:t>GlobalSign</a:t>
            </a:r>
            <a:r>
              <a:rPr lang="en-GB" dirty="0">
                <a:solidFill>
                  <a:srgbClr val="1C4161"/>
                </a:solidFill>
                <a:latin typeface="Calibri" panose="020F0502020204030204"/>
              </a:rPr>
              <a:t>)</a:t>
            </a:r>
          </a:p>
        </p:txBody>
      </p:sp>
      <p:sp>
        <p:nvSpPr>
          <p:cNvPr id="8" name="Line Callout 1 (Border and Accent Bar) 7"/>
          <p:cNvSpPr/>
          <p:nvPr/>
        </p:nvSpPr>
        <p:spPr>
          <a:xfrm flipH="1">
            <a:off x="2114549" y="4100512"/>
            <a:ext cx="857252" cy="286029"/>
          </a:xfrm>
          <a:prstGeom prst="accentBorderCallout1">
            <a:avLst>
              <a:gd name="adj1" fmla="val 18750"/>
              <a:gd name="adj2" fmla="val -8333"/>
              <a:gd name="adj3" fmla="val 195669"/>
              <a:gd name="adj4" fmla="val -46006"/>
            </a:avLst>
          </a:prstGeom>
          <a:solidFill>
            <a:schemeClr val="bg1">
              <a:lumMod val="85000"/>
            </a:schemeClr>
          </a:solidFill>
          <a:ln>
            <a:solidFill>
              <a:srgbClr val="EC0E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GB" dirty="0">
                <a:solidFill>
                  <a:srgbClr val="1C4161"/>
                </a:solidFill>
                <a:latin typeface="Calibri" panose="020F0502020204030204"/>
              </a:rPr>
              <a:t>1</a:t>
            </a:r>
            <a:r>
              <a:rPr lang="en-GB" baseline="30000" dirty="0">
                <a:solidFill>
                  <a:srgbClr val="1C4161"/>
                </a:solidFill>
                <a:latin typeface="Calibri" panose="020F0502020204030204"/>
              </a:rPr>
              <a:t>st</a:t>
            </a:r>
            <a:r>
              <a:rPr lang="en-GB" dirty="0">
                <a:solidFill>
                  <a:srgbClr val="1C4161"/>
                </a:solidFill>
                <a:latin typeface="Calibri" panose="020F0502020204030204"/>
              </a:rPr>
              <a:t> </a:t>
            </a:r>
            <a:r>
              <a:rPr lang="en-GB" dirty="0" err="1">
                <a:solidFill>
                  <a:srgbClr val="1C4161"/>
                </a:solidFill>
                <a:latin typeface="Calibri" panose="020F0502020204030204"/>
              </a:rPr>
              <a:t>CfP</a:t>
            </a:r>
            <a:endParaRPr lang="en-GB" dirty="0">
              <a:solidFill>
                <a:srgbClr val="1C4161"/>
              </a:solidFill>
              <a:latin typeface="Calibri" panose="020F0502020204030204"/>
            </a:endParaRPr>
          </a:p>
        </p:txBody>
      </p:sp>
      <p:sp>
        <p:nvSpPr>
          <p:cNvPr id="9" name="Line Callout 1 (Border and Accent Bar) 8"/>
          <p:cNvSpPr/>
          <p:nvPr/>
        </p:nvSpPr>
        <p:spPr>
          <a:xfrm>
            <a:off x="6591302" y="4060304"/>
            <a:ext cx="1827209" cy="785673"/>
          </a:xfrm>
          <a:prstGeom prst="accentBorderCallout1">
            <a:avLst>
              <a:gd name="adj1" fmla="val 18750"/>
              <a:gd name="adj2" fmla="val -8333"/>
              <a:gd name="adj3" fmla="val 157978"/>
              <a:gd name="adj4" fmla="val -77504"/>
            </a:avLst>
          </a:prstGeom>
          <a:solidFill>
            <a:schemeClr val="bg1">
              <a:lumMod val="85000"/>
            </a:schemeClr>
          </a:solidFill>
          <a:ln>
            <a:solidFill>
              <a:srgbClr val="EC0E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GB" dirty="0">
                <a:solidFill>
                  <a:srgbClr val="1C4161"/>
                </a:solidFill>
                <a:latin typeface="Calibri" panose="020F0502020204030204"/>
              </a:rPr>
              <a:t>2</a:t>
            </a:r>
            <a:r>
              <a:rPr lang="en-GB" baseline="30000" dirty="0">
                <a:solidFill>
                  <a:srgbClr val="1C4161"/>
                </a:solidFill>
                <a:latin typeface="Calibri" panose="020F0502020204030204"/>
              </a:rPr>
              <a:t>nd</a:t>
            </a:r>
            <a:r>
              <a:rPr lang="en-GB" dirty="0">
                <a:solidFill>
                  <a:srgbClr val="1C4161"/>
                </a:solidFill>
                <a:latin typeface="Calibri" panose="020F0502020204030204"/>
              </a:rPr>
              <a:t> CFP and start of TCS </a:t>
            </a:r>
            <a:r>
              <a:rPr lang="en-GB" dirty="0" err="1">
                <a:solidFill>
                  <a:srgbClr val="1C4161"/>
                </a:solidFill>
                <a:latin typeface="Calibri" panose="020F0502020204030204"/>
              </a:rPr>
              <a:t>eScience</a:t>
            </a:r>
            <a:r>
              <a:rPr lang="en-GB" dirty="0">
                <a:solidFill>
                  <a:srgbClr val="1C4161"/>
                </a:solidFill>
                <a:latin typeface="Calibri" panose="020F0502020204030204"/>
              </a:rPr>
              <a:t> with </a:t>
            </a:r>
            <a:r>
              <a:rPr lang="en-GB" dirty="0" err="1">
                <a:solidFill>
                  <a:srgbClr val="1C4161"/>
                </a:solidFill>
                <a:latin typeface="Calibri" panose="020F0502020204030204"/>
              </a:rPr>
              <a:t>Comodo</a:t>
            </a:r>
            <a:endParaRPr lang="en-GB" dirty="0">
              <a:solidFill>
                <a:srgbClr val="1C4161"/>
              </a:solidFill>
              <a:latin typeface="Calibri" panose="020F0502020204030204"/>
            </a:endParaRPr>
          </a:p>
        </p:txBody>
      </p:sp>
      <p:sp>
        <p:nvSpPr>
          <p:cNvPr id="11" name="Line Callout 1 (Border and Accent Bar) 10"/>
          <p:cNvSpPr/>
          <p:nvPr/>
        </p:nvSpPr>
        <p:spPr>
          <a:xfrm flipH="1">
            <a:off x="3649662" y="6300759"/>
            <a:ext cx="2206623" cy="521008"/>
          </a:xfrm>
          <a:prstGeom prst="accentBorderCallout1">
            <a:avLst>
              <a:gd name="adj1" fmla="val 18750"/>
              <a:gd name="adj2" fmla="val -8333"/>
              <a:gd name="adj3" fmla="val -28993"/>
              <a:gd name="adj4" fmla="val -33044"/>
            </a:avLst>
          </a:prstGeom>
          <a:solidFill>
            <a:schemeClr val="bg1">
              <a:lumMod val="85000"/>
            </a:schemeClr>
          </a:solidFill>
          <a:ln>
            <a:solidFill>
              <a:srgbClr val="EC0E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GB" dirty="0">
                <a:solidFill>
                  <a:srgbClr val="1C4161"/>
                </a:solidFill>
                <a:latin typeface="Calibri" panose="020F0502020204030204"/>
              </a:rPr>
              <a:t>TCS G3 with </a:t>
            </a:r>
            <a:r>
              <a:rPr lang="en-GB" dirty="0" err="1">
                <a:solidFill>
                  <a:srgbClr val="1C4161"/>
                </a:solidFill>
                <a:latin typeface="Calibri" panose="020F0502020204030204"/>
              </a:rPr>
              <a:t>DigiCert</a:t>
            </a:r>
            <a:r>
              <a:rPr lang="en-GB" dirty="0">
                <a:solidFill>
                  <a:srgbClr val="1C4161"/>
                </a:solidFill>
                <a:latin typeface="Calibri" panose="020F0502020204030204"/>
              </a:rPr>
              <a:t> and eduGAIN</a:t>
            </a:r>
          </a:p>
        </p:txBody>
      </p:sp>
      <p:sp>
        <p:nvSpPr>
          <p:cNvPr id="12" name="Line Callout 1 (Border and Accent Bar) 11"/>
          <p:cNvSpPr/>
          <p:nvPr/>
        </p:nvSpPr>
        <p:spPr>
          <a:xfrm>
            <a:off x="9288467" y="4276512"/>
            <a:ext cx="1265235" cy="360587"/>
          </a:xfrm>
          <a:prstGeom prst="accentBorderCallout1">
            <a:avLst>
              <a:gd name="adj1" fmla="val 18750"/>
              <a:gd name="adj2" fmla="val -8333"/>
              <a:gd name="adj3" fmla="val 325261"/>
              <a:gd name="adj4" fmla="val -46688"/>
            </a:avLst>
          </a:prstGeom>
          <a:solidFill>
            <a:schemeClr val="bg1">
              <a:lumMod val="85000"/>
            </a:schemeClr>
          </a:solidFill>
          <a:ln>
            <a:solidFill>
              <a:srgbClr val="EC0E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GB" dirty="0">
                <a:solidFill>
                  <a:srgbClr val="1C4161"/>
                </a:solidFill>
                <a:latin typeface="Calibri" panose="020F0502020204030204"/>
              </a:rPr>
              <a:t>TCS G4 </a:t>
            </a:r>
            <a:r>
              <a:rPr lang="en-GB" dirty="0" err="1">
                <a:solidFill>
                  <a:srgbClr val="1C4161"/>
                </a:solidFill>
                <a:latin typeface="Calibri" panose="020F0502020204030204"/>
              </a:rPr>
              <a:t>CfP</a:t>
            </a:r>
            <a:endParaRPr lang="en-GB" dirty="0">
              <a:solidFill>
                <a:srgbClr val="1C4161"/>
              </a:solidFill>
              <a:latin typeface="Calibri" panose="020F0502020204030204"/>
            </a:endParaRPr>
          </a:p>
        </p:txBody>
      </p:sp>
      <p:sp>
        <p:nvSpPr>
          <p:cNvPr id="13" name="Line Callout 1 (Border and Accent Bar) 12"/>
          <p:cNvSpPr/>
          <p:nvPr/>
        </p:nvSpPr>
        <p:spPr>
          <a:xfrm>
            <a:off x="9921085" y="5280748"/>
            <a:ext cx="1693860" cy="590312"/>
          </a:xfrm>
          <a:prstGeom prst="accentBorderCallout1">
            <a:avLst>
              <a:gd name="adj1" fmla="val 18750"/>
              <a:gd name="adj2" fmla="val -8333"/>
              <a:gd name="adj3" fmla="val 112272"/>
              <a:gd name="adj4" fmla="val -41627"/>
            </a:avLst>
          </a:prstGeom>
          <a:solidFill>
            <a:schemeClr val="bg1">
              <a:lumMod val="85000"/>
            </a:schemeClr>
          </a:solidFill>
          <a:ln>
            <a:solidFill>
              <a:srgbClr val="EC0E5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GB" dirty="0">
                <a:solidFill>
                  <a:srgbClr val="1C4161"/>
                </a:solidFill>
                <a:latin typeface="Calibri" panose="020F0502020204030204"/>
              </a:rPr>
              <a:t>Commissioning started</a:t>
            </a:r>
          </a:p>
        </p:txBody>
      </p:sp>
    </p:spTree>
    <p:extLst>
      <p:ext uri="{BB962C8B-B14F-4D97-AF65-F5344CB8AC3E}">
        <p14:creationId xmlns:p14="http://schemas.microsoft.com/office/powerpoint/2010/main" val="2576357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service is ultimately driven by the GEANT members: 45 national R&amp;E network organisations</a:t>
            </a:r>
          </a:p>
          <a:p>
            <a:r>
              <a:rPr lang="en-GB" dirty="0" smtClean="0"/>
              <a:t>wide range of inputs: some countries adore Qualified Certificated and eIDAS, others don’t care</a:t>
            </a:r>
          </a:p>
          <a:p>
            <a:r>
              <a:rPr lang="en-GB" dirty="0" smtClean="0"/>
              <a:t>some countries really need a native-language interface (like .</a:t>
            </a:r>
            <a:r>
              <a:rPr lang="en-GB" dirty="0" err="1" smtClean="0"/>
              <a:t>fr</a:t>
            </a:r>
            <a:r>
              <a:rPr lang="en-GB" dirty="0" smtClean="0"/>
              <a:t>, .</a:t>
            </a:r>
            <a:r>
              <a:rPr lang="en-GB" dirty="0" err="1" smtClean="0"/>
              <a:t>es</a:t>
            </a:r>
            <a:r>
              <a:rPr lang="en-GB" dirty="0" smtClean="0"/>
              <a:t>, …), others don’t care (.</a:t>
            </a:r>
            <a:r>
              <a:rPr lang="en-GB" dirty="0" err="1" smtClean="0"/>
              <a:t>nl</a:t>
            </a:r>
            <a:r>
              <a:rPr lang="en-GB" dirty="0" smtClean="0"/>
              <a:t>, .se)</a:t>
            </a:r>
          </a:p>
          <a:p>
            <a:r>
              <a:rPr lang="en-GB" dirty="0" smtClean="0"/>
              <a:t>stakeholders regard EV as mandatory, and many stakeholders pushed for ultimate stability – since the subscribers have actually no knowledge of PKI, nor of validation, and certainly not about chaining</a:t>
            </a:r>
          </a:p>
          <a:p>
            <a:r>
              <a:rPr lang="en-GB" dirty="0" err="1" smtClean="0"/>
              <a:t>eScience</a:t>
            </a:r>
            <a:r>
              <a:rPr lang="en-GB" dirty="0" smtClean="0"/>
              <a:t> use cases are important for many, but certainly </a:t>
            </a:r>
            <a:r>
              <a:rPr lang="en-GB" i="1" dirty="0" smtClean="0"/>
              <a:t>not </a:t>
            </a:r>
            <a:r>
              <a:rPr lang="en-GB" dirty="0" smtClean="0"/>
              <a:t>the only driving factor in the game</a:t>
            </a:r>
          </a:p>
          <a:p>
            <a:endParaRPr lang="en-GB" dirty="0" smtClean="0"/>
          </a:p>
          <a:p>
            <a:pPr marL="0" indent="0">
              <a:buNone/>
            </a:pPr>
            <a:r>
              <a:rPr lang="en-GB" dirty="0" smtClean="0"/>
              <a:t>Result of the formal 3-round consultation sessions with the NRENs (22 / 40 participated, April 2019)</a:t>
            </a:r>
          </a:p>
          <a:p>
            <a:r>
              <a:rPr lang="en-GB" dirty="0" smtClean="0"/>
              <a:t>one set of knock-out minimum requirements (which then cannot be materially changed any more)</a:t>
            </a:r>
          </a:p>
          <a:p>
            <a:r>
              <a:rPr lang="en-GB" dirty="0" smtClean="0"/>
              <a:t>a long list of ‘quality’ criteria, with a strong focus on compliance (CABF), public trust continuity, </a:t>
            </a:r>
            <a:br>
              <a:rPr lang="en-GB" dirty="0" smtClean="0"/>
            </a:br>
            <a:r>
              <a:rPr lang="en-GB" dirty="0" smtClean="0"/>
              <a:t>all manner of interfaces to the service, and personnel &amp; contract management</a:t>
            </a:r>
            <a:endParaRPr lang="en-GB" dirty="0"/>
          </a:p>
        </p:txBody>
      </p:sp>
      <p:sp>
        <p:nvSpPr>
          <p:cNvPr id="3" name="Slide Number Placeholder 2"/>
          <p:cNvSpPr>
            <a:spLocks noGrp="1"/>
          </p:cNvSpPr>
          <p:nvPr>
            <p:ph type="sldNum" sz="quarter" idx="12"/>
          </p:nvPr>
        </p:nvSpPr>
        <p:spPr/>
        <p:txBody>
          <a:bodyPr/>
          <a:lstStyle/>
          <a:p>
            <a:pPr defTabSz="914377"/>
            <a:fld id="{6F576E6A-F32A-4612-884C-86870357C6B4}" type="slidenum">
              <a:rPr lang="en-GB">
                <a:solidFill>
                  <a:prstClr val="black">
                    <a:tint val="75000"/>
                  </a:prstClr>
                </a:solidFill>
                <a:latin typeface="Calibri" panose="020F0502020204030204"/>
              </a:rPr>
              <a:pPr defTabSz="914377"/>
              <a:t>13</a:t>
            </a:fld>
            <a:endParaRPr lang="en-GB">
              <a:solidFill>
                <a:prstClr val="black">
                  <a:tint val="75000"/>
                </a:prstClr>
              </a:solidFill>
              <a:latin typeface="Calibri" panose="020F0502020204030204"/>
            </a:endParaRPr>
          </a:p>
        </p:txBody>
      </p:sp>
      <p:sp>
        <p:nvSpPr>
          <p:cNvPr id="4" name="Title 3"/>
          <p:cNvSpPr>
            <a:spLocks noGrp="1"/>
          </p:cNvSpPr>
          <p:nvPr>
            <p:ph type="title"/>
          </p:nvPr>
        </p:nvSpPr>
        <p:spPr/>
        <p:txBody>
          <a:bodyPr/>
          <a:lstStyle/>
          <a:p>
            <a:r>
              <a:rPr lang="en-GB" dirty="0" smtClean="0"/>
              <a:t>TCS constituency</a:t>
            </a:r>
            <a:endParaRPr lang="en-GB" dirty="0"/>
          </a:p>
        </p:txBody>
      </p:sp>
    </p:spTree>
    <p:extLst>
      <p:ext uri="{BB962C8B-B14F-4D97-AF65-F5344CB8AC3E}">
        <p14:creationId xmlns:p14="http://schemas.microsoft.com/office/powerpoint/2010/main" val="2532821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nvPr>
        </p:nvGraphicFramePr>
        <p:xfrm>
          <a:off x="455647" y="1293672"/>
          <a:ext cx="11347187" cy="5124669"/>
        </p:xfrm>
        <a:graphic>
          <a:graphicData uri="http://schemas.openxmlformats.org/drawingml/2006/table">
            <a:tbl>
              <a:tblPr bandRow="1">
                <a:tableStyleId>{F5AB1C69-6EDB-4FF4-983F-18BD219EF322}</a:tableStyleId>
              </a:tblPr>
              <a:tblGrid>
                <a:gridCol w="2728771">
                  <a:extLst>
                    <a:ext uri="{9D8B030D-6E8A-4147-A177-3AD203B41FA5}">
                      <a16:colId xmlns:a16="http://schemas.microsoft.com/office/drawing/2014/main" val="2900729671"/>
                    </a:ext>
                  </a:extLst>
                </a:gridCol>
                <a:gridCol w="8618416">
                  <a:extLst>
                    <a:ext uri="{9D8B030D-6E8A-4147-A177-3AD203B41FA5}">
                      <a16:colId xmlns:a16="http://schemas.microsoft.com/office/drawing/2014/main" val="15262370"/>
                    </a:ext>
                  </a:extLst>
                </a:gridCol>
              </a:tblGrid>
              <a:tr h="345440">
                <a:tc>
                  <a:txBody>
                    <a:bodyPr/>
                    <a:lstStyle/>
                    <a:p>
                      <a:r>
                        <a:rPr lang="en-GB" sz="1500" dirty="0" smtClean="0"/>
                        <a:t>OV TLS Server</a:t>
                      </a:r>
                      <a:endParaRPr lang="en-GB" sz="1500" dirty="0"/>
                    </a:p>
                  </a:txBody>
                  <a:tcPr marL="121920" marR="121920" marT="60960" marB="60960"/>
                </a:tc>
                <a:tc>
                  <a:txBody>
                    <a:bodyPr/>
                    <a:lstStyle/>
                    <a:p>
                      <a:r>
                        <a:rPr lang="en-GB" sz="1500" dirty="0" smtClean="0"/>
                        <a:t>BR OV validated multi-domain with mixed SANs</a:t>
                      </a:r>
                      <a:endParaRPr lang="en-GB" sz="1500" dirty="0"/>
                    </a:p>
                  </a:txBody>
                  <a:tcPr marL="121920" marR="121920" marT="60960" marB="60960"/>
                </a:tc>
                <a:extLst>
                  <a:ext uri="{0D108BD9-81ED-4DB2-BD59-A6C34878D82A}">
                    <a16:rowId xmlns:a16="http://schemas.microsoft.com/office/drawing/2014/main" val="3944950548"/>
                  </a:ext>
                </a:extLst>
              </a:tr>
              <a:tr h="345440">
                <a:tc>
                  <a:txBody>
                    <a:bodyPr/>
                    <a:lstStyle/>
                    <a:p>
                      <a:r>
                        <a:rPr lang="en-GB" sz="1500" dirty="0" smtClean="0"/>
                        <a:t>OV TLS wild</a:t>
                      </a:r>
                      <a:endParaRPr lang="en-GB" sz="1500" dirty="0"/>
                    </a:p>
                  </a:txBody>
                  <a:tcPr marL="121920" marR="121920" marT="60960" marB="60960"/>
                </a:tc>
                <a:tc>
                  <a:txBody>
                    <a:bodyPr/>
                    <a:lstStyle/>
                    <a:p>
                      <a:r>
                        <a:rPr lang="en-GB" sz="1500" dirty="0" smtClean="0"/>
                        <a:t>BR OV validated multi-domain with mixed SANs combining both wildcard and non-wildcard domain names</a:t>
                      </a:r>
                      <a:endParaRPr lang="en-GB" sz="1500" dirty="0"/>
                    </a:p>
                  </a:txBody>
                  <a:tcPr marL="121920" marR="121920" marT="60960" marB="60960"/>
                </a:tc>
                <a:extLst>
                  <a:ext uri="{0D108BD9-81ED-4DB2-BD59-A6C34878D82A}">
                    <a16:rowId xmlns:a16="http://schemas.microsoft.com/office/drawing/2014/main" val="1905933203"/>
                  </a:ext>
                </a:extLst>
              </a:tr>
              <a:tr h="345440">
                <a:tc>
                  <a:txBody>
                    <a:bodyPr/>
                    <a:lstStyle/>
                    <a:p>
                      <a:r>
                        <a:rPr lang="en-GB" sz="1500" dirty="0" smtClean="0"/>
                        <a:t>EV TLS</a:t>
                      </a:r>
                      <a:endParaRPr lang="en-GB" sz="1500" dirty="0"/>
                    </a:p>
                  </a:txBody>
                  <a:tcPr marL="121920" marR="121920" marT="60960" marB="60960"/>
                </a:tc>
                <a:tc>
                  <a:txBody>
                    <a:bodyPr/>
                    <a:lstStyle/>
                    <a:p>
                      <a:r>
                        <a:rPr lang="en-GB" sz="1500" dirty="0" smtClean="0"/>
                        <a:t>BR EV validated multi-domain with mixed SANs</a:t>
                      </a:r>
                      <a:endParaRPr lang="en-GB" sz="1500" dirty="0"/>
                    </a:p>
                  </a:txBody>
                  <a:tcPr marL="121920" marR="121920" marT="60960" marB="60960"/>
                </a:tc>
                <a:extLst>
                  <a:ext uri="{0D108BD9-81ED-4DB2-BD59-A6C34878D82A}">
                    <a16:rowId xmlns:a16="http://schemas.microsoft.com/office/drawing/2014/main" val="3650309330"/>
                  </a:ext>
                </a:extLst>
              </a:tr>
              <a:tr h="568960">
                <a:tc>
                  <a:txBody>
                    <a:bodyPr/>
                    <a:lstStyle/>
                    <a:p>
                      <a:r>
                        <a:rPr lang="en-GB" sz="1500" dirty="0" smtClean="0"/>
                        <a:t>Personal </a:t>
                      </a:r>
                      <a:r>
                        <a:rPr lang="en-GB" sz="1500" dirty="0" err="1" smtClean="0"/>
                        <a:t>webClientAuth</a:t>
                      </a:r>
                      <a:r>
                        <a:rPr lang="en-GB" sz="1500" dirty="0" smtClean="0"/>
                        <a:t> and S/MIME</a:t>
                      </a:r>
                      <a:endParaRPr lang="en-GB" sz="1500" dirty="0"/>
                    </a:p>
                  </a:txBody>
                  <a:tcPr marL="121920" marR="121920" marT="60960" marB="60960"/>
                </a:tc>
                <a:tc>
                  <a:txBody>
                    <a:bodyPr/>
                    <a:lstStyle/>
                    <a:p>
                      <a:r>
                        <a:rPr lang="en-GB" sz="1500" dirty="0" smtClean="0"/>
                        <a:t>End-user personal certificate recognised by the major MUAs suitable for identifying the users real name</a:t>
                      </a:r>
                      <a:endParaRPr lang="en-GB" sz="1500" dirty="0"/>
                    </a:p>
                  </a:txBody>
                  <a:tcPr marL="121920" marR="121920" marT="60960" marB="60960"/>
                </a:tc>
                <a:extLst>
                  <a:ext uri="{0D108BD9-81ED-4DB2-BD59-A6C34878D82A}">
                    <a16:rowId xmlns:a16="http://schemas.microsoft.com/office/drawing/2014/main" val="910089468"/>
                  </a:ext>
                </a:extLst>
              </a:tr>
              <a:tr h="792480">
                <a:tc>
                  <a:txBody>
                    <a:bodyPr/>
                    <a:lstStyle/>
                    <a:p>
                      <a:r>
                        <a:rPr lang="en-GB" sz="1500" dirty="0" smtClean="0"/>
                        <a:t>Personal </a:t>
                      </a:r>
                      <a:r>
                        <a:rPr lang="en-GB" sz="1500" dirty="0" err="1" smtClean="0"/>
                        <a:t>webClientAuth</a:t>
                      </a:r>
                      <a:r>
                        <a:rPr lang="en-GB" sz="1500" dirty="0" smtClean="0"/>
                        <a:t> IGTF and S/MIME</a:t>
                      </a:r>
                      <a:endParaRPr lang="en-GB" sz="1500" dirty="0"/>
                    </a:p>
                  </a:txBody>
                  <a:tcPr marL="121920" marR="121920" marT="60960" marB="60960"/>
                </a:tc>
                <a:tc>
                  <a:txBody>
                    <a:bodyPr/>
                    <a:lstStyle/>
                    <a:p>
                      <a:r>
                        <a:rPr lang="en-GB" sz="1500" dirty="0" smtClean="0"/>
                        <a:t>End-user personal certificate adhering to IGTF profile (using IA5String representation of the name with unique prefix /DC=org/DC=</a:t>
                      </a:r>
                      <a:r>
                        <a:rPr lang="en-GB" sz="1500" dirty="0" err="1" smtClean="0"/>
                        <a:t>terena</a:t>
                      </a:r>
                      <a:r>
                        <a:rPr lang="en-GB" sz="1500" dirty="0" smtClean="0"/>
                        <a:t>/DC=</a:t>
                      </a:r>
                      <a:r>
                        <a:rPr lang="en-GB" sz="1500" dirty="0" err="1" smtClean="0"/>
                        <a:t>tcs</a:t>
                      </a:r>
                      <a:r>
                        <a:rPr lang="en-GB" sz="1500" dirty="0" smtClean="0"/>
                        <a:t>/...), suitable both for authentication, and also including validated name and email address</a:t>
                      </a:r>
                      <a:endParaRPr lang="en-GB" sz="1500" dirty="0"/>
                    </a:p>
                  </a:txBody>
                  <a:tcPr marL="121920" marR="121920" marT="60960" marB="60960"/>
                </a:tc>
                <a:extLst>
                  <a:ext uri="{0D108BD9-81ED-4DB2-BD59-A6C34878D82A}">
                    <a16:rowId xmlns:a16="http://schemas.microsoft.com/office/drawing/2014/main" val="2985712966"/>
                  </a:ext>
                </a:extLst>
              </a:tr>
              <a:tr h="568960">
                <a:tc>
                  <a:txBody>
                    <a:bodyPr/>
                    <a:lstStyle/>
                    <a:p>
                      <a:r>
                        <a:rPr lang="en-GB" sz="1500" dirty="0" smtClean="0"/>
                        <a:t>Personal Robot </a:t>
                      </a:r>
                      <a:r>
                        <a:rPr lang="en-GB" sz="1500" dirty="0" err="1" smtClean="0"/>
                        <a:t>webClientAuth</a:t>
                      </a:r>
                      <a:r>
                        <a:rPr lang="en-GB" sz="1500" dirty="0" smtClean="0"/>
                        <a:t> IGTF and S/MIME</a:t>
                      </a:r>
                      <a:endParaRPr lang="en-GB" sz="1500" dirty="0"/>
                    </a:p>
                  </a:txBody>
                  <a:tcPr marL="121920" marR="121920" marT="60960" marB="60960"/>
                </a:tc>
                <a:tc>
                  <a:txBody>
                    <a:bodyPr/>
                    <a:lstStyle/>
                    <a:p>
                      <a:r>
                        <a:rPr lang="en-GB" sz="1500" dirty="0" smtClean="0"/>
                        <a:t>End-user personal software agent certificate adhering to IGTF profile (like above) and Robot Profile, suitable both for authentication, and also including validated name and email address</a:t>
                      </a:r>
                      <a:endParaRPr lang="en-GB" sz="1500" dirty="0"/>
                    </a:p>
                  </a:txBody>
                  <a:tcPr marL="121920" marR="121920" marT="60960" marB="60960"/>
                </a:tc>
                <a:extLst>
                  <a:ext uri="{0D108BD9-81ED-4DB2-BD59-A6C34878D82A}">
                    <a16:rowId xmlns:a16="http://schemas.microsoft.com/office/drawing/2014/main" val="2905187714"/>
                  </a:ext>
                </a:extLst>
              </a:tr>
              <a:tr h="568960">
                <a:tc>
                  <a:txBody>
                    <a:bodyPr/>
                    <a:lstStyle/>
                    <a:p>
                      <a:r>
                        <a:rPr lang="en-GB" sz="1500" dirty="0" smtClean="0"/>
                        <a:t>Robot Email </a:t>
                      </a:r>
                      <a:r>
                        <a:rPr lang="en-GB" sz="1500" dirty="0" err="1" smtClean="0"/>
                        <a:t>webClientAuth</a:t>
                      </a:r>
                      <a:r>
                        <a:rPr lang="en-GB" sz="1500" dirty="0" smtClean="0"/>
                        <a:t> IGTF and S/MIME</a:t>
                      </a:r>
                      <a:endParaRPr lang="en-GB" sz="1500" dirty="0"/>
                    </a:p>
                  </a:txBody>
                  <a:tcPr marL="121920" marR="121920" marT="60960" marB="60960"/>
                </a:tc>
                <a:tc>
                  <a:txBody>
                    <a:bodyPr/>
                    <a:lstStyle/>
                    <a:p>
                      <a:r>
                        <a:rPr lang="en-GB" sz="1500" dirty="0" smtClean="0"/>
                        <a:t>E-mail validated software agent certificate adhering to IGTF profile (like above) and Robot Profile, suitable both for authentication, and also including validated email address</a:t>
                      </a:r>
                      <a:endParaRPr lang="en-GB" sz="1500" dirty="0"/>
                    </a:p>
                  </a:txBody>
                  <a:tcPr marL="121920" marR="121920" marT="60960" marB="60960"/>
                </a:tc>
                <a:extLst>
                  <a:ext uri="{0D108BD9-81ED-4DB2-BD59-A6C34878D82A}">
                    <a16:rowId xmlns:a16="http://schemas.microsoft.com/office/drawing/2014/main" val="109041767"/>
                  </a:ext>
                </a:extLst>
              </a:tr>
              <a:tr h="476469">
                <a:tc>
                  <a:txBody>
                    <a:bodyPr/>
                    <a:lstStyle/>
                    <a:p>
                      <a:r>
                        <a:rPr lang="en-GB" sz="1500" dirty="0" smtClean="0"/>
                        <a:t>IGTF OV TLS Server</a:t>
                      </a:r>
                      <a:endParaRPr lang="en-GB" sz="1500" dirty="0"/>
                    </a:p>
                  </a:txBody>
                  <a:tcPr marL="121920" marR="121920" marT="60960" marB="60960"/>
                </a:tc>
                <a:tc>
                  <a:txBody>
                    <a:bodyPr/>
                    <a:lstStyle/>
                    <a:p>
                      <a:r>
                        <a:rPr lang="en-GB" sz="1500" dirty="0" smtClean="0"/>
                        <a:t>BR OV validated multi-domain with mixed SANs including unique prefix "/DC=org/DC=</a:t>
                      </a:r>
                      <a:r>
                        <a:rPr lang="en-GB" sz="1500" dirty="0" err="1" smtClean="0"/>
                        <a:t>terena</a:t>
                      </a:r>
                      <a:r>
                        <a:rPr lang="en-GB" sz="1500" dirty="0" smtClean="0"/>
                        <a:t>/DC=</a:t>
                      </a:r>
                      <a:r>
                        <a:rPr lang="en-GB" sz="1500" dirty="0" err="1" smtClean="0"/>
                        <a:t>tcs</a:t>
                      </a:r>
                      <a:r>
                        <a:rPr lang="en-GB" sz="1500" dirty="0" smtClean="0"/>
                        <a:t>/..."</a:t>
                      </a:r>
                      <a:endParaRPr lang="en-GB" sz="1500" dirty="0"/>
                    </a:p>
                  </a:txBody>
                  <a:tcPr marL="121920" marR="121920" marT="60960" marB="60960"/>
                </a:tc>
                <a:extLst>
                  <a:ext uri="{0D108BD9-81ED-4DB2-BD59-A6C34878D82A}">
                    <a16:rowId xmlns:a16="http://schemas.microsoft.com/office/drawing/2014/main" val="2618750322"/>
                  </a:ext>
                </a:extLst>
              </a:tr>
              <a:tr h="345440">
                <a:tc>
                  <a:txBody>
                    <a:bodyPr/>
                    <a:lstStyle/>
                    <a:p>
                      <a:r>
                        <a:rPr lang="en-GB" sz="1500" dirty="0" smtClean="0"/>
                        <a:t>Document Signing</a:t>
                      </a:r>
                      <a:endParaRPr lang="en-GB" sz="1500" dirty="0"/>
                    </a:p>
                  </a:txBody>
                  <a:tcPr marL="121920" marR="121920" marT="60960" marB="60960"/>
                </a:tc>
                <a:tc>
                  <a:txBody>
                    <a:bodyPr/>
                    <a:lstStyle/>
                    <a:p>
                      <a:r>
                        <a:rPr lang="en-GB" sz="1500" dirty="0" smtClean="0"/>
                        <a:t>Adobe AATL compliant signing certificate</a:t>
                      </a:r>
                      <a:endParaRPr lang="en-GB" sz="1500" dirty="0"/>
                    </a:p>
                  </a:txBody>
                  <a:tcPr marL="121920" marR="121920" marT="60960" marB="60960"/>
                </a:tc>
                <a:extLst>
                  <a:ext uri="{0D108BD9-81ED-4DB2-BD59-A6C34878D82A}">
                    <a16:rowId xmlns:a16="http://schemas.microsoft.com/office/drawing/2014/main" val="1283736910"/>
                  </a:ext>
                </a:extLst>
              </a:tr>
              <a:tr h="345440">
                <a:tc>
                  <a:txBody>
                    <a:bodyPr/>
                    <a:lstStyle/>
                    <a:p>
                      <a:r>
                        <a:rPr lang="en-GB" sz="1500" dirty="0" smtClean="0"/>
                        <a:t>Code Signing</a:t>
                      </a:r>
                      <a:endParaRPr lang="en-GB" sz="1500" dirty="0"/>
                    </a:p>
                  </a:txBody>
                  <a:tcPr marL="121920" marR="121920" marT="60960" marB="60960"/>
                </a:tc>
                <a:tc>
                  <a:txBody>
                    <a:bodyPr/>
                    <a:lstStyle/>
                    <a:p>
                      <a:r>
                        <a:rPr lang="en-GB" sz="1500" dirty="0" smtClean="0"/>
                        <a:t>Conventional code signing certificate recognised by Oracle, MSFT, &amp;c</a:t>
                      </a:r>
                      <a:endParaRPr lang="en-GB" sz="1500" dirty="0"/>
                    </a:p>
                  </a:txBody>
                  <a:tcPr marL="121920" marR="121920" marT="60960" marB="60960"/>
                </a:tc>
                <a:extLst>
                  <a:ext uri="{0D108BD9-81ED-4DB2-BD59-A6C34878D82A}">
                    <a16:rowId xmlns:a16="http://schemas.microsoft.com/office/drawing/2014/main" val="1977376873"/>
                  </a:ext>
                </a:extLst>
              </a:tr>
              <a:tr h="345440">
                <a:tc>
                  <a:txBody>
                    <a:bodyPr/>
                    <a:lstStyle/>
                    <a:p>
                      <a:r>
                        <a:rPr lang="en-GB" sz="1500" dirty="0" smtClean="0"/>
                        <a:t>EV Code Signing</a:t>
                      </a:r>
                      <a:endParaRPr lang="en-GB" sz="1500" dirty="0"/>
                    </a:p>
                  </a:txBody>
                  <a:tcPr marL="121920" marR="121920" marT="60960" marB="60960"/>
                </a:tc>
                <a:tc>
                  <a:txBody>
                    <a:bodyPr/>
                    <a:lstStyle/>
                    <a:p>
                      <a:r>
                        <a:rPr lang="en-GB" sz="1500" dirty="0" smtClean="0"/>
                        <a:t>BR EV Code Signing certificate recognised by MSFT &amp;c</a:t>
                      </a:r>
                      <a:endParaRPr lang="en-GB" sz="1500" dirty="0"/>
                    </a:p>
                  </a:txBody>
                  <a:tcPr marL="121920" marR="121920" marT="60960" marB="60960"/>
                </a:tc>
                <a:extLst>
                  <a:ext uri="{0D108BD9-81ED-4DB2-BD59-A6C34878D82A}">
                    <a16:rowId xmlns:a16="http://schemas.microsoft.com/office/drawing/2014/main" val="198058608"/>
                  </a:ext>
                </a:extLst>
              </a:tr>
            </a:tbl>
          </a:graphicData>
        </a:graphic>
      </p:graphicFrame>
      <p:sp>
        <p:nvSpPr>
          <p:cNvPr id="3" name="Slide Number Placeholder 2"/>
          <p:cNvSpPr>
            <a:spLocks noGrp="1"/>
          </p:cNvSpPr>
          <p:nvPr>
            <p:ph type="sldNum" sz="quarter" idx="12"/>
          </p:nvPr>
        </p:nvSpPr>
        <p:spPr/>
        <p:txBody>
          <a:bodyPr/>
          <a:lstStyle/>
          <a:p>
            <a:pPr defTabSz="914377"/>
            <a:fld id="{6F576E6A-F32A-4612-884C-86870357C6B4}" type="slidenum">
              <a:rPr lang="en-GB">
                <a:solidFill>
                  <a:prstClr val="black">
                    <a:tint val="75000"/>
                  </a:prstClr>
                </a:solidFill>
                <a:latin typeface="Calibri" panose="020F0502020204030204"/>
              </a:rPr>
              <a:pPr defTabSz="914377"/>
              <a:t>14</a:t>
            </a:fld>
            <a:endParaRPr lang="en-GB">
              <a:solidFill>
                <a:prstClr val="black">
                  <a:tint val="75000"/>
                </a:prstClr>
              </a:solidFill>
              <a:latin typeface="Calibri" panose="020F0502020204030204"/>
            </a:endParaRPr>
          </a:p>
        </p:txBody>
      </p:sp>
      <p:sp>
        <p:nvSpPr>
          <p:cNvPr id="4" name="Title 3"/>
          <p:cNvSpPr>
            <a:spLocks noGrp="1"/>
          </p:cNvSpPr>
          <p:nvPr>
            <p:ph type="title"/>
          </p:nvPr>
        </p:nvSpPr>
        <p:spPr/>
        <p:txBody>
          <a:bodyPr/>
          <a:lstStyle/>
          <a:p>
            <a:r>
              <a:rPr lang="en-GB" dirty="0" smtClean="0"/>
              <a:t>Certificate profiles </a:t>
            </a:r>
            <a:endParaRPr lang="en-GB" dirty="0"/>
          </a:p>
        </p:txBody>
      </p:sp>
    </p:spTree>
    <p:extLst>
      <p:ext uri="{BB962C8B-B14F-4D97-AF65-F5344CB8AC3E}">
        <p14:creationId xmlns:p14="http://schemas.microsoft.com/office/powerpoint/2010/main" val="961019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TCS PMA drawn from the wider GEANT community (NRENs as well as individual orgs)</a:t>
            </a:r>
          </a:p>
          <a:p>
            <a:endParaRPr lang="en-GB" dirty="0" smtClean="0"/>
          </a:p>
          <a:p>
            <a:r>
              <a:rPr lang="en-GB" dirty="0" smtClean="0"/>
              <a:t>Current PMA members … some of whom you will have seen</a:t>
            </a:r>
          </a:p>
          <a:p>
            <a:pPr lvl="1"/>
            <a:r>
              <a:rPr lang="en-GB" dirty="0" err="1" smtClean="0"/>
              <a:t>Teun</a:t>
            </a:r>
            <a:r>
              <a:rPr lang="en-GB" dirty="0" smtClean="0"/>
              <a:t> </a:t>
            </a:r>
            <a:r>
              <a:rPr lang="en-GB" dirty="0" err="1" smtClean="0"/>
              <a:t>Nijssen</a:t>
            </a:r>
            <a:r>
              <a:rPr lang="en-GB" dirty="0" smtClean="0"/>
              <a:t> (SURF, NL)</a:t>
            </a:r>
          </a:p>
          <a:p>
            <a:pPr lvl="1"/>
            <a:r>
              <a:rPr lang="en-GB" dirty="0" smtClean="0"/>
              <a:t>Dominique </a:t>
            </a:r>
            <a:r>
              <a:rPr lang="en-GB" dirty="0" err="1" smtClean="0"/>
              <a:t>Launay</a:t>
            </a:r>
            <a:r>
              <a:rPr lang="en-GB" dirty="0" smtClean="0"/>
              <a:t> (</a:t>
            </a:r>
            <a:r>
              <a:rPr lang="en-GB" dirty="0" err="1" smtClean="0"/>
              <a:t>Renater</a:t>
            </a:r>
            <a:r>
              <a:rPr lang="en-GB" dirty="0" smtClean="0"/>
              <a:t>, FR)</a:t>
            </a:r>
          </a:p>
          <a:p>
            <a:pPr lvl="1"/>
            <a:r>
              <a:rPr lang="en-GB" dirty="0" smtClean="0"/>
              <a:t>Kurt Bauer (ACONET, AT)</a:t>
            </a:r>
          </a:p>
          <a:p>
            <a:pPr lvl="1"/>
            <a:r>
              <a:rPr lang="en-GB" dirty="0"/>
              <a:t>Kent </a:t>
            </a:r>
            <a:r>
              <a:rPr lang="en-GB" dirty="0" err="1" smtClean="0"/>
              <a:t>Engström</a:t>
            </a:r>
            <a:r>
              <a:rPr lang="en-GB" dirty="0" smtClean="0"/>
              <a:t> (SUNET, SE)</a:t>
            </a:r>
          </a:p>
          <a:p>
            <a:pPr lvl="1"/>
            <a:r>
              <a:rPr lang="en-GB" dirty="0" smtClean="0"/>
              <a:t>David </a:t>
            </a:r>
            <a:r>
              <a:rPr lang="en-GB" dirty="0" err="1" smtClean="0"/>
              <a:t>Groep</a:t>
            </a:r>
            <a:r>
              <a:rPr lang="en-GB" dirty="0" smtClean="0"/>
              <a:t> (Nikhef, NL)</a:t>
            </a:r>
          </a:p>
          <a:p>
            <a:pPr lvl="1"/>
            <a:r>
              <a:rPr lang="en-GB" dirty="0" smtClean="0"/>
              <a:t>Nicole Harris (GEANT)</a:t>
            </a:r>
          </a:p>
          <a:p>
            <a:pPr lvl="1"/>
            <a:r>
              <a:rPr lang="en-GB" dirty="0" err="1" smtClean="0"/>
              <a:t>Sigita</a:t>
            </a:r>
            <a:r>
              <a:rPr lang="en-GB" dirty="0" smtClean="0"/>
              <a:t> </a:t>
            </a:r>
            <a:r>
              <a:rPr lang="en-GB" dirty="0" err="1" smtClean="0"/>
              <a:t>Jurkynaite</a:t>
            </a:r>
            <a:r>
              <a:rPr lang="en-GB" dirty="0" smtClean="0"/>
              <a:t> (GEANT)</a:t>
            </a:r>
          </a:p>
          <a:p>
            <a:endParaRPr lang="en-GB" dirty="0" smtClean="0"/>
          </a:p>
          <a:p>
            <a:r>
              <a:rPr lang="en-GB" dirty="0" smtClean="0"/>
              <a:t>GEANT </a:t>
            </a:r>
            <a:r>
              <a:rPr lang="en-GB" dirty="0"/>
              <a:t>service </a:t>
            </a:r>
            <a:r>
              <a:rPr lang="en-GB" dirty="0" smtClean="0"/>
              <a:t>manager is </a:t>
            </a:r>
            <a:r>
              <a:rPr lang="en-GB" dirty="0"/>
              <a:t>nowadays </a:t>
            </a:r>
            <a:r>
              <a:rPr lang="en-GB" dirty="0" err="1"/>
              <a:t>Sigita</a:t>
            </a:r>
            <a:r>
              <a:rPr lang="en-GB" dirty="0"/>
              <a:t> </a:t>
            </a:r>
            <a:r>
              <a:rPr lang="en-GB" dirty="0" err="1" smtClean="0"/>
              <a:t>Jurkynaite</a:t>
            </a:r>
            <a:endParaRPr lang="en-GB" dirty="0"/>
          </a:p>
        </p:txBody>
      </p:sp>
      <p:sp>
        <p:nvSpPr>
          <p:cNvPr id="3" name="Slide Number Placeholder 2"/>
          <p:cNvSpPr>
            <a:spLocks noGrp="1"/>
          </p:cNvSpPr>
          <p:nvPr>
            <p:ph type="sldNum" sz="quarter" idx="12"/>
          </p:nvPr>
        </p:nvSpPr>
        <p:spPr/>
        <p:txBody>
          <a:bodyPr/>
          <a:lstStyle/>
          <a:p>
            <a:pPr defTabSz="914377"/>
            <a:fld id="{6F576E6A-F32A-4612-884C-86870357C6B4}" type="slidenum">
              <a:rPr lang="en-GB">
                <a:solidFill>
                  <a:prstClr val="black">
                    <a:tint val="75000"/>
                  </a:prstClr>
                </a:solidFill>
                <a:latin typeface="Calibri" panose="020F0502020204030204"/>
              </a:rPr>
              <a:pPr defTabSz="914377"/>
              <a:t>15</a:t>
            </a:fld>
            <a:endParaRPr lang="en-GB">
              <a:solidFill>
                <a:prstClr val="black">
                  <a:tint val="75000"/>
                </a:prstClr>
              </a:solidFill>
              <a:latin typeface="Calibri" panose="020F0502020204030204"/>
            </a:endParaRPr>
          </a:p>
        </p:txBody>
      </p:sp>
      <p:sp>
        <p:nvSpPr>
          <p:cNvPr id="4" name="Title 3"/>
          <p:cNvSpPr>
            <a:spLocks noGrp="1"/>
          </p:cNvSpPr>
          <p:nvPr>
            <p:ph type="title"/>
          </p:nvPr>
        </p:nvSpPr>
        <p:spPr/>
        <p:txBody>
          <a:bodyPr/>
          <a:lstStyle/>
          <a:p>
            <a:r>
              <a:rPr lang="en-GB" dirty="0" smtClean="0"/>
              <a:t>TCS is a GEANT service – with the TCS PMA defining the profiles and policy</a:t>
            </a:r>
            <a:endParaRPr lang="en-GB" dirty="0"/>
          </a:p>
        </p:txBody>
      </p:sp>
    </p:spTree>
    <p:extLst>
      <p:ext uri="{BB962C8B-B14F-4D97-AF65-F5344CB8AC3E}">
        <p14:creationId xmlns:p14="http://schemas.microsoft.com/office/powerpoint/2010/main" val="39039177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914377"/>
            <a:fld id="{6F576E6A-F32A-4612-884C-86870357C6B4}" type="slidenum">
              <a:rPr lang="en-GB">
                <a:solidFill>
                  <a:prstClr val="black">
                    <a:tint val="75000"/>
                  </a:prstClr>
                </a:solidFill>
                <a:latin typeface="Calibri" panose="020F0502020204030204"/>
              </a:rPr>
              <a:pPr defTabSz="914377"/>
              <a:t>16</a:t>
            </a:fld>
            <a:endParaRPr lang="en-GB">
              <a:solidFill>
                <a:prstClr val="black">
                  <a:tint val="75000"/>
                </a:prstClr>
              </a:solidFill>
              <a:latin typeface="Calibri" panose="020F0502020204030204"/>
            </a:endParaRPr>
          </a:p>
        </p:txBody>
      </p:sp>
      <p:sp>
        <p:nvSpPr>
          <p:cNvPr id="4" name="Title 3"/>
          <p:cNvSpPr>
            <a:spLocks noGrp="1"/>
          </p:cNvSpPr>
          <p:nvPr>
            <p:ph type="title"/>
          </p:nvPr>
        </p:nvSpPr>
        <p:spPr/>
        <p:txBody>
          <a:bodyPr/>
          <a:lstStyle/>
          <a:p>
            <a:r>
              <a:rPr lang="en-GB" dirty="0" smtClean="0"/>
              <a:t>The basic structure remains the same … again!</a:t>
            </a:r>
            <a:endParaRPr lang="en-GB" dirty="0"/>
          </a:p>
        </p:txBody>
      </p:sp>
      <p:pic>
        <p:nvPicPr>
          <p:cNvPr id="5" name="Picture 5" descr="personal_ca_responsibility_hierarchy.pn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48782" y="1524001"/>
            <a:ext cx="6900737" cy="465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8291633" y="6406020"/>
            <a:ext cx="3080202" cy="369332"/>
          </a:xfrm>
          <a:prstGeom prst="rect">
            <a:avLst/>
          </a:prstGeom>
          <a:noFill/>
        </p:spPr>
        <p:txBody>
          <a:bodyPr wrap="none" rtlCol="0">
            <a:spAutoFit/>
          </a:bodyPr>
          <a:lstStyle/>
          <a:p>
            <a:pPr defTabSz="914377"/>
            <a:r>
              <a:rPr lang="en-GB" dirty="0">
                <a:solidFill>
                  <a:srgbClr val="ED1556"/>
                </a:solidFill>
                <a:latin typeface="Calibri" panose="020F0502020204030204"/>
              </a:rPr>
              <a:t>image source: Jan Meijer, 2008</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3633" y="1545545"/>
            <a:ext cx="957184" cy="546963"/>
          </a:xfrm>
          <a:prstGeom prst="rect">
            <a:avLst/>
          </a:prstGeom>
        </p:spPr>
      </p:pic>
    </p:spTree>
    <p:extLst>
      <p:ext uri="{BB962C8B-B14F-4D97-AF65-F5344CB8AC3E}">
        <p14:creationId xmlns:p14="http://schemas.microsoft.com/office/powerpoint/2010/main" val="8858755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222542" y="197578"/>
            <a:ext cx="7645357" cy="6483316"/>
          </a:xfrm>
          <a:solidFill>
            <a:schemeClr val="bg1"/>
          </a:solidFill>
          <a:ln w="38100">
            <a:solidFill>
              <a:srgbClr val="1C4161"/>
            </a:solidFill>
          </a:ln>
          <a:effectLst>
            <a:glow rad="101600">
              <a:srgbClr val="EC0E51">
                <a:alpha val="60000"/>
              </a:srgbClr>
            </a:glow>
          </a:effectLst>
        </p:spPr>
      </p:pic>
      <p:sp>
        <p:nvSpPr>
          <p:cNvPr id="3" name="Slide Number Placeholder 2"/>
          <p:cNvSpPr>
            <a:spLocks noGrp="1"/>
          </p:cNvSpPr>
          <p:nvPr>
            <p:ph type="sldNum" sz="quarter" idx="12"/>
          </p:nvPr>
        </p:nvSpPr>
        <p:spPr/>
        <p:txBody>
          <a:bodyPr/>
          <a:lstStyle/>
          <a:p>
            <a:pPr defTabSz="914377"/>
            <a:fld id="{6F576E6A-F32A-4612-884C-86870357C6B4}" type="slidenum">
              <a:rPr lang="en-GB">
                <a:solidFill>
                  <a:prstClr val="black">
                    <a:tint val="75000"/>
                  </a:prstClr>
                </a:solidFill>
                <a:latin typeface="Calibri" panose="020F0502020204030204"/>
              </a:rPr>
              <a:pPr defTabSz="914377"/>
              <a:t>17</a:t>
            </a:fld>
            <a:endParaRPr lang="en-GB">
              <a:solidFill>
                <a:prstClr val="black">
                  <a:tint val="75000"/>
                </a:prstClr>
              </a:solidFill>
              <a:latin typeface="Calibri" panose="020F0502020204030204"/>
            </a:endParaRPr>
          </a:p>
        </p:txBody>
      </p:sp>
      <p:sp>
        <p:nvSpPr>
          <p:cNvPr id="4" name="Title 3"/>
          <p:cNvSpPr>
            <a:spLocks noGrp="1"/>
          </p:cNvSpPr>
          <p:nvPr>
            <p:ph type="title"/>
          </p:nvPr>
        </p:nvSpPr>
        <p:spPr>
          <a:xfrm>
            <a:off x="455647" y="74649"/>
            <a:ext cx="9612087" cy="1325563"/>
          </a:xfrm>
        </p:spPr>
        <p:txBody>
          <a:bodyPr/>
          <a:lstStyle/>
          <a:p>
            <a:r>
              <a:rPr lang="en-GB" dirty="0" smtClean="0"/>
              <a:t>TCS G4</a:t>
            </a:r>
            <a:endParaRPr lang="en-GB" dirty="0"/>
          </a:p>
        </p:txBody>
      </p:sp>
    </p:spTree>
    <p:extLst>
      <p:ext uri="{BB962C8B-B14F-4D97-AF65-F5344CB8AC3E}">
        <p14:creationId xmlns:p14="http://schemas.microsoft.com/office/powerpoint/2010/main" val="2178930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b="1" dirty="0" smtClean="0"/>
              <a:t>Host certs all meet CABF OV requirements, which actually exceed ‘IGTF Classic’ a bit</a:t>
            </a:r>
          </a:p>
          <a:p>
            <a:r>
              <a:rPr lang="en-US" dirty="0" smtClean="0"/>
              <a:t>OV validation requires DCV, which is stronger than the RA checks minimally required</a:t>
            </a:r>
          </a:p>
          <a:p>
            <a:r>
              <a:rPr lang="en-US" dirty="0" smtClean="0"/>
              <a:t>the </a:t>
            </a:r>
            <a:r>
              <a:rPr lang="en-US" dirty="0" err="1" smtClean="0"/>
              <a:t>IGTF+public</a:t>
            </a:r>
            <a:r>
              <a:rPr lang="en-US" dirty="0" smtClean="0"/>
              <a:t> trust combination is getting more important for S3/cloud like deployments</a:t>
            </a:r>
          </a:p>
          <a:p>
            <a:pPr marL="0" indent="0">
              <a:buNone/>
            </a:pPr>
            <a:r>
              <a:rPr lang="en-US" b="1" dirty="0" smtClean="0"/>
              <a:t>User and personal robot certs</a:t>
            </a:r>
            <a:endParaRPr lang="en-US" b="1" dirty="0"/>
          </a:p>
          <a:p>
            <a:r>
              <a:rPr lang="en-US" dirty="0" smtClean="0"/>
              <a:t>SAML process, and the eligibility checking by the subscribers (</a:t>
            </a:r>
            <a:r>
              <a:rPr lang="en-US" dirty="0" err="1" smtClean="0"/>
              <a:t>organisations</a:t>
            </a:r>
            <a:r>
              <a:rPr lang="en-US" dirty="0" smtClean="0"/>
              <a:t>), remains the same</a:t>
            </a:r>
            <a:br>
              <a:rPr lang="en-US" dirty="0" smtClean="0"/>
            </a:br>
            <a:r>
              <a:rPr lang="en-GB" i="1" dirty="0" err="1"/>
              <a:t>urn:mace:</a:t>
            </a:r>
            <a:r>
              <a:rPr lang="en-GB" i="1" dirty="0" err="1">
                <a:hlinkClick r:id="rId2"/>
              </a:rPr>
              <a:t>terena.org</a:t>
            </a:r>
            <a:r>
              <a:rPr lang="en-GB" i="1" dirty="0" err="1"/>
              <a:t>:tcs:personal-user</a:t>
            </a:r>
            <a:r>
              <a:rPr lang="en-GB" i="1" dirty="0"/>
              <a:t> </a:t>
            </a:r>
            <a:r>
              <a:rPr lang="en-GB" dirty="0"/>
              <a:t>in attribute </a:t>
            </a:r>
            <a:r>
              <a:rPr lang="en-GB" i="1" dirty="0" err="1"/>
              <a:t>eduPersonEntitlement</a:t>
            </a:r>
            <a:r>
              <a:rPr lang="en-GB" i="1" dirty="0"/>
              <a:t> </a:t>
            </a:r>
            <a:endParaRPr lang="en-US" i="1" dirty="0" smtClean="0"/>
          </a:p>
          <a:p>
            <a:r>
              <a:rPr lang="en-US" dirty="0"/>
              <a:t>r</a:t>
            </a:r>
            <a:r>
              <a:rPr lang="en-US" dirty="0" smtClean="0"/>
              <a:t>eal name of the person – by the subscriber agreement and CP/CPS this goes beyond R&amp;S assurance</a:t>
            </a:r>
          </a:p>
          <a:p>
            <a:r>
              <a:rPr lang="en-US" dirty="0" smtClean="0"/>
              <a:t>manual side-process may remain just like today, based on data entry by the ‘</a:t>
            </a:r>
            <a:r>
              <a:rPr lang="en-US" dirty="0"/>
              <a:t>RAO/DRAO</a:t>
            </a:r>
            <a:r>
              <a:rPr lang="en-US" dirty="0" smtClean="0"/>
              <a:t>’ in SCM</a:t>
            </a:r>
            <a:r>
              <a:rPr lang="en-US" dirty="0"/>
              <a:t/>
            </a:r>
            <a:br>
              <a:rPr lang="en-US" dirty="0"/>
            </a:br>
            <a:r>
              <a:rPr lang="en-US" dirty="0" smtClean="0"/>
              <a:t>as per </a:t>
            </a:r>
            <a:r>
              <a:rPr lang="en-US" dirty="0" smtClean="0">
                <a:hlinkClick r:id="rId3"/>
              </a:rPr>
              <a:t>https</a:t>
            </a:r>
            <a:r>
              <a:rPr lang="en-US" dirty="0">
                <a:hlinkClick r:id="rId3"/>
              </a:rPr>
              <a:t>://</a:t>
            </a:r>
            <a:r>
              <a:rPr lang="en-US" dirty="0" smtClean="0">
                <a:hlinkClick r:id="rId3"/>
              </a:rPr>
              <a:t>wiki.geant.org/display/TCSNT/Documentation</a:t>
            </a:r>
            <a:r>
              <a:rPr lang="en-US" dirty="0" smtClean="0"/>
              <a:t> ‘non-SAML issuance model process’</a:t>
            </a:r>
          </a:p>
          <a:p>
            <a:r>
              <a:rPr lang="en-US" dirty="0" smtClean="0"/>
              <a:t>the CP/CPS requirements though the Subscriber Agreement meet IGTF BIRCH</a:t>
            </a:r>
          </a:p>
          <a:p>
            <a:r>
              <a:rPr lang="en-US" i="1" dirty="0" smtClean="0"/>
              <a:t>and this time we will put the _right_ OIDs in the policy extension …</a:t>
            </a:r>
          </a:p>
          <a:p>
            <a:pPr marL="0" indent="0">
              <a:buNone/>
            </a:pPr>
            <a:r>
              <a:rPr lang="en-US" dirty="0" smtClean="0"/>
              <a:t>All stuff audited already for CABF/</a:t>
            </a:r>
            <a:r>
              <a:rPr lang="en-US" dirty="0" err="1" smtClean="0"/>
              <a:t>WebTrust</a:t>
            </a:r>
            <a:r>
              <a:rPr lang="en-US" dirty="0" smtClean="0"/>
              <a:t> things (SSL certs) and similarly for the ‘S/MIME’ use cases</a:t>
            </a:r>
            <a:endParaRPr lang="en-GB" dirty="0"/>
          </a:p>
        </p:txBody>
      </p:sp>
      <p:sp>
        <p:nvSpPr>
          <p:cNvPr id="3" name="Slide Number Placeholder 2"/>
          <p:cNvSpPr>
            <a:spLocks noGrp="1"/>
          </p:cNvSpPr>
          <p:nvPr>
            <p:ph type="sldNum" sz="quarter" idx="12"/>
          </p:nvPr>
        </p:nvSpPr>
        <p:spPr/>
        <p:txBody>
          <a:bodyPr/>
          <a:lstStyle/>
          <a:p>
            <a:pPr defTabSz="914377"/>
            <a:fld id="{6F576E6A-F32A-4612-884C-86870357C6B4}" type="slidenum">
              <a:rPr lang="en-GB">
                <a:solidFill>
                  <a:prstClr val="black">
                    <a:tint val="75000"/>
                  </a:prstClr>
                </a:solidFill>
                <a:latin typeface="Calibri" panose="020F0502020204030204"/>
              </a:rPr>
              <a:pPr defTabSz="914377"/>
              <a:t>18</a:t>
            </a:fld>
            <a:endParaRPr lang="en-GB">
              <a:solidFill>
                <a:prstClr val="black">
                  <a:tint val="75000"/>
                </a:prstClr>
              </a:solidFill>
              <a:latin typeface="Calibri" panose="020F0502020204030204"/>
            </a:endParaRPr>
          </a:p>
        </p:txBody>
      </p:sp>
      <p:sp>
        <p:nvSpPr>
          <p:cNvPr id="4" name="Title 3"/>
          <p:cNvSpPr>
            <a:spLocks noGrp="1"/>
          </p:cNvSpPr>
          <p:nvPr>
            <p:ph type="title"/>
          </p:nvPr>
        </p:nvSpPr>
        <p:spPr/>
        <p:txBody>
          <a:bodyPr/>
          <a:lstStyle/>
          <a:p>
            <a:r>
              <a:rPr lang="en-US" dirty="0" smtClean="0"/>
              <a:t>Assurance levels</a:t>
            </a:r>
            <a:endParaRPr lang="en-GB" dirty="0"/>
          </a:p>
        </p:txBody>
      </p:sp>
    </p:spTree>
    <p:extLst>
      <p:ext uri="{BB962C8B-B14F-4D97-AF65-F5344CB8AC3E}">
        <p14:creationId xmlns:p14="http://schemas.microsoft.com/office/powerpoint/2010/main" val="41756081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defTabSz="914377"/>
            <a:fld id="{6F576E6A-F32A-4612-884C-86870357C6B4}" type="slidenum">
              <a:rPr lang="en-GB">
                <a:solidFill>
                  <a:prstClr val="black">
                    <a:tint val="75000"/>
                  </a:prstClr>
                </a:solidFill>
                <a:latin typeface="Calibri" panose="020F0502020204030204"/>
              </a:rPr>
              <a:pPr defTabSz="914377"/>
              <a:t>19</a:t>
            </a:fld>
            <a:endParaRPr lang="en-GB">
              <a:solidFill>
                <a:prstClr val="black">
                  <a:tint val="75000"/>
                </a:prstClr>
              </a:solidFill>
              <a:latin typeface="Calibri" panose="020F0502020204030204"/>
            </a:endParaRPr>
          </a:p>
        </p:txBody>
      </p:sp>
      <p:sp>
        <p:nvSpPr>
          <p:cNvPr id="6" name="Title 5"/>
          <p:cNvSpPr>
            <a:spLocks noGrp="1"/>
          </p:cNvSpPr>
          <p:nvPr>
            <p:ph type="title"/>
          </p:nvPr>
        </p:nvSpPr>
        <p:spPr/>
        <p:txBody>
          <a:bodyPr/>
          <a:lstStyle/>
          <a:p>
            <a:endParaRPr lang="en-GB"/>
          </a:p>
        </p:txBody>
      </p:sp>
      <p:pic>
        <p:nvPicPr>
          <p:cNvPr id="5" name="Picture 4"/>
          <p:cNvPicPr>
            <a:picLocks noChangeAspect="1"/>
          </p:cNvPicPr>
          <p:nvPr/>
        </p:nvPicPr>
        <p:blipFill>
          <a:blip r:embed="rId2"/>
          <a:stretch>
            <a:fillRect/>
          </a:stretch>
        </p:blipFill>
        <p:spPr>
          <a:xfrm>
            <a:off x="1295400" y="261863"/>
            <a:ext cx="8674099" cy="6419031"/>
          </a:xfrm>
          <a:prstGeom prst="rect">
            <a:avLst/>
          </a:prstGeom>
          <a:effectLst>
            <a:glow rad="101600">
              <a:srgbClr val="1C4161">
                <a:alpha val="60000"/>
              </a:srgbClr>
            </a:glow>
          </a:effectLst>
        </p:spPr>
      </p:pic>
    </p:spTree>
    <p:extLst>
      <p:ext uri="{BB962C8B-B14F-4D97-AF65-F5344CB8AC3E}">
        <p14:creationId xmlns:p14="http://schemas.microsoft.com/office/powerpoint/2010/main" val="680129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For today …</a:t>
            </a:r>
            <a:endParaRPr lang="en-GB" dirty="0"/>
          </a:p>
        </p:txBody>
      </p:sp>
      <p:sp>
        <p:nvSpPr>
          <p:cNvPr id="8" name="Content Placeholder 7"/>
          <p:cNvSpPr>
            <a:spLocks noGrp="1"/>
          </p:cNvSpPr>
          <p:nvPr>
            <p:ph idx="1"/>
          </p:nvPr>
        </p:nvSpPr>
        <p:spPr/>
        <p:txBody>
          <a:bodyPr/>
          <a:lstStyle/>
          <a:p>
            <a:r>
              <a:rPr lang="en-GB" dirty="0" err="1" smtClean="0"/>
              <a:t>EUGridPMA</a:t>
            </a:r>
            <a:r>
              <a:rPr lang="en-GB" dirty="0" smtClean="0"/>
              <a:t> membership and updates</a:t>
            </a:r>
          </a:p>
          <a:p>
            <a:r>
              <a:rPr lang="en-GB" dirty="0"/>
              <a:t>IGTF Relying Parties in OIDC and </a:t>
            </a:r>
            <a:r>
              <a:rPr lang="en-GB" dirty="0" err="1"/>
              <a:t>OIDCfed</a:t>
            </a:r>
            <a:endParaRPr lang="en-GB" dirty="0"/>
          </a:p>
          <a:p>
            <a:r>
              <a:rPr lang="en-GB" dirty="0" smtClean="0"/>
              <a:t>GEANT </a:t>
            </a:r>
            <a:r>
              <a:rPr lang="en-GB" dirty="0" smtClean="0"/>
              <a:t>TCS Generation 4 implementation</a:t>
            </a:r>
          </a:p>
          <a:p>
            <a:r>
              <a:rPr lang="en-GB" dirty="0" smtClean="0"/>
              <a:t>Assurance </a:t>
            </a:r>
            <a:r>
              <a:rPr lang="en-GB" dirty="0" smtClean="0"/>
              <a:t>Profiles</a:t>
            </a:r>
          </a:p>
          <a:p>
            <a:r>
              <a:rPr lang="en-GB" dirty="0" smtClean="0"/>
              <a:t>Attribute Authority operations AARC G048</a:t>
            </a:r>
          </a:p>
          <a:p>
            <a:r>
              <a:rPr lang="en-GB" dirty="0"/>
              <a:t>Communications Challenges: RATCC4 and the </a:t>
            </a:r>
            <a:r>
              <a:rPr lang="en-GB" dirty="0" smtClean="0"/>
              <a:t>SCCC-JWG</a:t>
            </a:r>
            <a:endParaRPr lang="en-GB" dirty="0"/>
          </a:p>
        </p:txBody>
      </p:sp>
      <p:sp>
        <p:nvSpPr>
          <p:cNvPr id="4" name="Date Placeholder 3"/>
          <p:cNvSpPr>
            <a:spLocks noGrp="1"/>
          </p:cNvSpPr>
          <p:nvPr>
            <p:ph type="dt" sz="half" idx="10"/>
          </p:nvPr>
        </p:nvSpPr>
        <p:spPr/>
        <p:txBody>
          <a:bodyPr/>
          <a:lstStyle/>
          <a:p>
            <a:r>
              <a:rPr lang="en-US" smtClean="0"/>
              <a:t>09 March 2020</a:t>
            </a:r>
            <a:endParaRPr lang="en-GB" dirty="0"/>
          </a:p>
        </p:txBody>
      </p:sp>
      <p:sp>
        <p:nvSpPr>
          <p:cNvPr id="5" name="Footer Placeholder 4"/>
          <p:cNvSpPr>
            <a:spLocks noGrp="1"/>
          </p:cNvSpPr>
          <p:nvPr>
            <p:ph type="ftr" sz="quarter" idx="11"/>
          </p:nvPr>
        </p:nvSpPr>
        <p:spPr/>
        <p:txBody>
          <a:bodyPr/>
          <a:lstStyle/>
          <a:p>
            <a:r>
              <a:rPr lang="en-GB" smtClean="0"/>
              <a:t>IGTF and EUGridPMA development - APGridPMA March 2020 Taipei meeting </a:t>
            </a:r>
            <a:endParaRPr lang="en-GB" dirty="0"/>
          </a:p>
        </p:txBody>
      </p:sp>
      <p:sp>
        <p:nvSpPr>
          <p:cNvPr id="6" name="Slide Number Placeholder 5"/>
          <p:cNvSpPr>
            <a:spLocks noGrp="1"/>
          </p:cNvSpPr>
          <p:nvPr>
            <p:ph type="sldNum" sz="quarter" idx="12"/>
          </p:nvPr>
        </p:nvSpPr>
        <p:spPr/>
        <p:txBody>
          <a:bodyPr/>
          <a:lstStyle/>
          <a:p>
            <a:fld id="{A423C6C7-C0F9-497B-BEFB-D2FC0D2E643A}" type="slidenum">
              <a:rPr lang="en-GB" smtClean="0"/>
              <a:t>2</a:t>
            </a:fld>
            <a:endParaRPr lang="en-GB"/>
          </a:p>
        </p:txBody>
      </p:sp>
    </p:spTree>
    <p:extLst>
      <p:ext uri="{BB962C8B-B14F-4D97-AF65-F5344CB8AC3E}">
        <p14:creationId xmlns:p14="http://schemas.microsoft.com/office/powerpoint/2010/main" val="1613814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914377"/>
            <a:fld id="{6F576E6A-F32A-4612-884C-86870357C6B4}" type="slidenum">
              <a:rPr lang="en-GB">
                <a:solidFill>
                  <a:prstClr val="black">
                    <a:tint val="75000"/>
                  </a:prstClr>
                </a:solidFill>
                <a:latin typeface="Calibri" panose="020F0502020204030204"/>
              </a:rPr>
              <a:pPr defTabSz="914377"/>
              <a:t>20</a:t>
            </a:fld>
            <a:endParaRPr lang="en-GB">
              <a:solidFill>
                <a:prstClr val="black">
                  <a:tint val="75000"/>
                </a:prstClr>
              </a:solidFill>
              <a:latin typeface="Calibri" panose="020F0502020204030204"/>
            </a:endParaRPr>
          </a:p>
        </p:txBody>
      </p:sp>
      <p:sp>
        <p:nvSpPr>
          <p:cNvPr id="3" name="Title 2"/>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1078627" y="266701"/>
            <a:ext cx="8668855" cy="6501641"/>
          </a:xfrm>
          <a:prstGeom prst="rect">
            <a:avLst/>
          </a:prstGeom>
          <a:effectLst>
            <a:glow rad="101600">
              <a:srgbClr val="1C4161">
                <a:alpha val="60000"/>
              </a:srgbClr>
            </a:glow>
          </a:effectLst>
        </p:spPr>
      </p:pic>
    </p:spTree>
    <p:extLst>
      <p:ext uri="{BB962C8B-B14F-4D97-AF65-F5344CB8AC3E}">
        <p14:creationId xmlns:p14="http://schemas.microsoft.com/office/powerpoint/2010/main" val="2862178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smtClean="0"/>
              <a:t>The TCS G2 had essentially the same back-end provider (then called </a:t>
            </a:r>
            <a:r>
              <a:rPr lang="en-US" dirty="0" err="1" smtClean="0"/>
              <a:t>Comodo</a:t>
            </a:r>
            <a:r>
              <a:rPr lang="en-US" dirty="0" smtClean="0"/>
              <a:t>)</a:t>
            </a:r>
          </a:p>
          <a:p>
            <a:r>
              <a:rPr lang="en-US" dirty="0" smtClean="0"/>
              <a:t>which we accredited in 2010 (hosts) and 2012 (personal)</a:t>
            </a:r>
          </a:p>
          <a:p>
            <a:r>
              <a:rPr lang="en-US" dirty="0" smtClean="0"/>
              <a:t>but where personal certs were issued off a central TERENA-managed service (‘</a:t>
            </a:r>
            <a:r>
              <a:rPr lang="en-US" dirty="0" err="1" smtClean="0"/>
              <a:t>Confusa</a:t>
            </a:r>
            <a:r>
              <a:rPr lang="en-US" dirty="0" smtClean="0"/>
              <a:t>’)</a:t>
            </a:r>
          </a:p>
          <a:p>
            <a:endParaRPr lang="en-US" dirty="0"/>
          </a:p>
          <a:p>
            <a:pPr marL="0" indent="0">
              <a:buNone/>
            </a:pPr>
            <a:r>
              <a:rPr lang="en-US" dirty="0" smtClean="0"/>
              <a:t>This now all moves to the selected provider </a:t>
            </a:r>
          </a:p>
          <a:p>
            <a:r>
              <a:rPr lang="en-US" dirty="0" smtClean="0"/>
              <a:t>of course we are slightly different from the </a:t>
            </a:r>
            <a:r>
              <a:rPr lang="en-US" dirty="0" err="1" smtClean="0"/>
              <a:t>InCommon</a:t>
            </a:r>
            <a:r>
              <a:rPr lang="en-US" dirty="0" smtClean="0"/>
              <a:t> use case</a:t>
            </a:r>
            <a:br>
              <a:rPr lang="en-US" dirty="0" smtClean="0"/>
            </a:br>
            <a:r>
              <a:rPr lang="en-US" dirty="0" smtClean="0"/>
              <a:t>… which </a:t>
            </a:r>
            <a:r>
              <a:rPr lang="en-US" i="1" dirty="0" smtClean="0"/>
              <a:t>only does server certs via SAML</a:t>
            </a:r>
            <a:r>
              <a:rPr lang="en-US" dirty="0" smtClean="0"/>
              <a:t> and not personal or S/MIME</a:t>
            </a:r>
          </a:p>
          <a:p>
            <a:r>
              <a:rPr lang="en-US" dirty="0" smtClean="0"/>
              <a:t>we require the personal issuance based on SAML to be hosted at the provider as well</a:t>
            </a:r>
          </a:p>
          <a:p>
            <a:r>
              <a:rPr lang="en-US" dirty="0" smtClean="0"/>
              <a:t>maybe one-per-NREN, and not a single global instance for all of TCS, but </a:t>
            </a:r>
            <a:br>
              <a:rPr lang="en-US" dirty="0" smtClean="0"/>
            </a:br>
            <a:r>
              <a:rPr lang="en-US" dirty="0" smtClean="0"/>
              <a:t>still this requires multi-lateral federation</a:t>
            </a:r>
          </a:p>
          <a:p>
            <a:r>
              <a:rPr lang="en-US" dirty="0" err="1" smtClean="0"/>
              <a:t>Sectigo</a:t>
            </a:r>
            <a:r>
              <a:rPr lang="en-US" dirty="0" smtClean="0"/>
              <a:t> now working on an implementation (</a:t>
            </a:r>
            <a:r>
              <a:rPr lang="en-US" dirty="0" err="1" smtClean="0"/>
              <a:t>fall-back</a:t>
            </a:r>
            <a:r>
              <a:rPr lang="en-US" dirty="0" smtClean="0"/>
              <a:t> scenarios are under study, though …)</a:t>
            </a:r>
          </a:p>
        </p:txBody>
      </p:sp>
      <p:sp>
        <p:nvSpPr>
          <p:cNvPr id="3" name="Slide Number Placeholder 2"/>
          <p:cNvSpPr>
            <a:spLocks noGrp="1"/>
          </p:cNvSpPr>
          <p:nvPr>
            <p:ph type="sldNum" sz="quarter" idx="12"/>
          </p:nvPr>
        </p:nvSpPr>
        <p:spPr/>
        <p:txBody>
          <a:bodyPr/>
          <a:lstStyle/>
          <a:p>
            <a:pPr defTabSz="914377"/>
            <a:fld id="{6F576E6A-F32A-4612-884C-86870357C6B4}" type="slidenum">
              <a:rPr lang="en-GB">
                <a:solidFill>
                  <a:prstClr val="black">
                    <a:tint val="75000"/>
                  </a:prstClr>
                </a:solidFill>
                <a:latin typeface="Calibri" panose="020F0502020204030204"/>
              </a:rPr>
              <a:pPr defTabSz="914377"/>
              <a:t>21</a:t>
            </a:fld>
            <a:endParaRPr lang="en-GB">
              <a:solidFill>
                <a:prstClr val="black">
                  <a:tint val="75000"/>
                </a:prstClr>
              </a:solidFill>
              <a:latin typeface="Calibri" panose="020F0502020204030204"/>
            </a:endParaRPr>
          </a:p>
        </p:txBody>
      </p:sp>
      <p:sp>
        <p:nvSpPr>
          <p:cNvPr id="4" name="Title 3"/>
          <p:cNvSpPr>
            <a:spLocks noGrp="1"/>
          </p:cNvSpPr>
          <p:nvPr>
            <p:ph type="title"/>
          </p:nvPr>
        </p:nvSpPr>
        <p:spPr/>
        <p:txBody>
          <a:bodyPr/>
          <a:lstStyle/>
          <a:p>
            <a:r>
              <a:rPr lang="en-US" dirty="0" smtClean="0"/>
              <a:t>We have been there before … but not quite</a:t>
            </a:r>
            <a:endParaRPr lang="en-GB" dirty="0"/>
          </a:p>
        </p:txBody>
      </p:sp>
    </p:spTree>
    <p:extLst>
      <p:ext uri="{BB962C8B-B14F-4D97-AF65-F5344CB8AC3E}">
        <p14:creationId xmlns:p14="http://schemas.microsoft.com/office/powerpoint/2010/main" val="19939346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304924"/>
            <a:ext cx="11137897" cy="5333997"/>
          </a:xfrm>
        </p:spPr>
        <p:txBody>
          <a:bodyPr>
            <a:normAutofit/>
          </a:bodyPr>
          <a:lstStyle/>
          <a:p>
            <a:r>
              <a:rPr lang="en-GB" dirty="0" smtClean="0"/>
              <a:t>contract final as of the last days in December 2019 </a:t>
            </a:r>
          </a:p>
          <a:p>
            <a:r>
              <a:rPr lang="en-GB" dirty="0" smtClean="0"/>
              <a:t>Jan 6</a:t>
            </a:r>
            <a:r>
              <a:rPr lang="en-GB" baseline="30000" dirty="0" smtClean="0"/>
              <a:t>th</a:t>
            </a:r>
            <a:r>
              <a:rPr lang="en-GB" dirty="0" smtClean="0"/>
              <a:t> 2020 started early-commissioning phase</a:t>
            </a:r>
          </a:p>
          <a:p>
            <a:pPr lvl="1"/>
            <a:r>
              <a:rPr lang="en-GB" dirty="0" smtClean="0"/>
              <a:t>challenges in this phase include both the new web-management interface, but also getting the enrolment and provisioning flow right</a:t>
            </a:r>
          </a:p>
          <a:p>
            <a:pPr lvl="1"/>
            <a:r>
              <a:rPr lang="en-GB" dirty="0" smtClean="0"/>
              <a:t>there are </a:t>
            </a:r>
            <a:r>
              <a:rPr lang="en-GB" i="1" dirty="0" smtClean="0"/>
              <a:t>a lot of orgs and domains</a:t>
            </a:r>
            <a:r>
              <a:rPr lang="en-GB" dirty="0" smtClean="0"/>
              <a:t> to go through, with some interesting DBA vs. legal names</a:t>
            </a:r>
          </a:p>
          <a:p>
            <a:pPr lvl="1"/>
            <a:r>
              <a:rPr lang="en-GB" dirty="0" smtClean="0"/>
              <a:t>certificate profile definition (e.g. making sure Robots work even if they are not in the </a:t>
            </a:r>
            <a:r>
              <a:rPr lang="en-GB" dirty="0" err="1" smtClean="0"/>
              <a:t>InCommon</a:t>
            </a:r>
            <a:r>
              <a:rPr lang="en-GB" dirty="0" smtClean="0"/>
              <a:t> scheme)</a:t>
            </a:r>
          </a:p>
          <a:p>
            <a:r>
              <a:rPr lang="en-GB" dirty="0" smtClean="0"/>
              <a:t>subsequent phases in February &amp; March</a:t>
            </a:r>
          </a:p>
          <a:p>
            <a:pPr lvl="1"/>
            <a:r>
              <a:rPr lang="en-GB" dirty="0" smtClean="0"/>
              <a:t>multi-lateral eduGAIN SAML meta-data parsing</a:t>
            </a:r>
            <a:r>
              <a:rPr lang="en-GB" dirty="0"/>
              <a:t> </a:t>
            </a:r>
            <a:r>
              <a:rPr lang="en-GB" dirty="0" smtClean="0"/>
              <a:t>(done for SCM-managed login)</a:t>
            </a:r>
            <a:br>
              <a:rPr lang="en-GB" dirty="0" smtClean="0"/>
            </a:br>
            <a:r>
              <a:rPr lang="en-GB" dirty="0" smtClean="0"/>
              <a:t>client cert portal based on SAML attributes, auto-provisioning security (pending …)</a:t>
            </a:r>
          </a:p>
          <a:p>
            <a:pPr lvl="1"/>
            <a:r>
              <a:rPr lang="en-GB" dirty="0" smtClean="0"/>
              <a:t>confirmation of exact profiles and all relevant controls re-implemented in new system + API</a:t>
            </a:r>
          </a:p>
          <a:p>
            <a:pPr lvl="1"/>
            <a:r>
              <a:rPr lang="en-GB" dirty="0" smtClean="0">
                <a:solidFill>
                  <a:srgbClr val="ED1556"/>
                </a:solidFill>
              </a:rPr>
              <a:t>all dedicated intermediates for the (small number of) </a:t>
            </a:r>
            <a:r>
              <a:rPr lang="en-GB" b="1" dirty="0" smtClean="0">
                <a:solidFill>
                  <a:srgbClr val="ED1556"/>
                </a:solidFill>
              </a:rPr>
              <a:t>chains available for distribution (awaiting EEC profiles)</a:t>
            </a:r>
          </a:p>
          <a:p>
            <a:pPr lvl="1"/>
            <a:r>
              <a:rPr lang="en-GB" dirty="0" smtClean="0"/>
              <a:t>translation of interfaces and messages to all relevant languages</a:t>
            </a:r>
          </a:p>
          <a:p>
            <a:r>
              <a:rPr lang="en-GB" dirty="0" smtClean="0"/>
              <a:t>End of March: commissioning complete and ready for large-scale roll-out</a:t>
            </a:r>
          </a:p>
          <a:p>
            <a:r>
              <a:rPr lang="en-GB" dirty="0" smtClean="0"/>
              <a:t>End of April: all subscribers on-boarded, trained, and ready is issue</a:t>
            </a:r>
          </a:p>
          <a:p>
            <a:r>
              <a:rPr lang="en-US" dirty="0" smtClean="0"/>
              <a:t>End of September 2023: last TCS G3 certificates will expire (for IGTF: end of July 2021)</a:t>
            </a:r>
            <a:endParaRPr lang="en-GB" dirty="0"/>
          </a:p>
        </p:txBody>
      </p:sp>
      <p:sp>
        <p:nvSpPr>
          <p:cNvPr id="3" name="Slide Number Placeholder 2"/>
          <p:cNvSpPr>
            <a:spLocks noGrp="1"/>
          </p:cNvSpPr>
          <p:nvPr>
            <p:ph type="sldNum" sz="quarter" idx="12"/>
          </p:nvPr>
        </p:nvSpPr>
        <p:spPr/>
        <p:txBody>
          <a:bodyPr/>
          <a:lstStyle/>
          <a:p>
            <a:pPr defTabSz="914377"/>
            <a:fld id="{6F576E6A-F32A-4612-884C-86870357C6B4}" type="slidenum">
              <a:rPr lang="en-GB">
                <a:solidFill>
                  <a:prstClr val="black">
                    <a:tint val="75000"/>
                  </a:prstClr>
                </a:solidFill>
                <a:latin typeface="Calibri" panose="020F0502020204030204"/>
              </a:rPr>
              <a:pPr defTabSz="914377"/>
              <a:t>22</a:t>
            </a:fld>
            <a:endParaRPr lang="en-GB">
              <a:solidFill>
                <a:prstClr val="black">
                  <a:tint val="75000"/>
                </a:prstClr>
              </a:solidFill>
              <a:latin typeface="Calibri" panose="020F0502020204030204"/>
            </a:endParaRPr>
          </a:p>
        </p:txBody>
      </p:sp>
      <p:sp>
        <p:nvSpPr>
          <p:cNvPr id="4" name="Title 3"/>
          <p:cNvSpPr>
            <a:spLocks noGrp="1"/>
          </p:cNvSpPr>
          <p:nvPr>
            <p:ph type="title"/>
          </p:nvPr>
        </p:nvSpPr>
        <p:spPr/>
        <p:txBody>
          <a:bodyPr/>
          <a:lstStyle/>
          <a:p>
            <a:r>
              <a:rPr lang="en-GB" dirty="0" smtClean="0"/>
              <a:t>Phasing is tight</a:t>
            </a:r>
            <a:endParaRPr lang="en-GB" dirty="0"/>
          </a:p>
        </p:txBody>
      </p:sp>
    </p:spTree>
    <p:extLst>
      <p:ext uri="{BB962C8B-B14F-4D97-AF65-F5344CB8AC3E}">
        <p14:creationId xmlns:p14="http://schemas.microsoft.com/office/powerpoint/2010/main" val="77647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3" y="1524004"/>
            <a:ext cx="10909300" cy="5067296"/>
          </a:xfrm>
        </p:spPr>
        <p:txBody>
          <a:bodyPr>
            <a:normAutofit/>
          </a:bodyPr>
          <a:lstStyle/>
          <a:p>
            <a:r>
              <a:rPr lang="en-GB" dirty="0" smtClean="0"/>
              <a:t>subscriber validation for host/server certs as well as the model for personal/robot </a:t>
            </a:r>
            <a:r>
              <a:rPr lang="en-GB" b="1" dirty="0" smtClean="0"/>
              <a:t>remains the same</a:t>
            </a:r>
            <a:endParaRPr lang="en-GB" dirty="0" smtClean="0"/>
          </a:p>
          <a:p>
            <a:r>
              <a:rPr lang="en-US" dirty="0" smtClean="0"/>
              <a:t>the contractual obligations and </a:t>
            </a:r>
            <a:r>
              <a:rPr lang="en-US" b="1" dirty="0" smtClean="0"/>
              <a:t>adherence to the TCS CP/CPS remains</a:t>
            </a:r>
            <a:r>
              <a:rPr lang="en-US" dirty="0" smtClean="0"/>
              <a:t> the same</a:t>
            </a:r>
            <a:br>
              <a:rPr lang="en-US" dirty="0" smtClean="0"/>
            </a:br>
            <a:r>
              <a:rPr lang="en-US" i="1" dirty="0" smtClean="0"/>
              <a:t>and the TCS CP/CPS is already today written as an incremental one, so need not change except for the same of the new upstream provider:</a:t>
            </a:r>
            <a:br>
              <a:rPr lang="en-US" i="1" dirty="0" smtClean="0"/>
            </a:br>
            <a:r>
              <a:rPr lang="en-US" i="1" dirty="0" smtClean="0"/>
              <a:t>	</a:t>
            </a:r>
            <a:r>
              <a:rPr lang="en-US" dirty="0" smtClean="0"/>
              <a:t>“</a:t>
            </a:r>
            <a:r>
              <a:rPr lang="en-US" dirty="0"/>
              <a:t>No further stipulations beyond those set forth by the CA Operator</a:t>
            </a:r>
            <a:r>
              <a:rPr lang="en-US" dirty="0" smtClean="0"/>
              <a:t>.”</a:t>
            </a:r>
          </a:p>
          <a:p>
            <a:r>
              <a:rPr lang="en-US" dirty="0" smtClean="0"/>
              <a:t>now on top of </a:t>
            </a:r>
            <a:r>
              <a:rPr lang="en-US" dirty="0" err="1" smtClean="0"/>
              <a:t>Sectigo’s</a:t>
            </a:r>
            <a:r>
              <a:rPr lang="en-US" dirty="0"/>
              <a:t> CP/CPS 5.1.5 (https://</a:t>
            </a:r>
            <a:r>
              <a:rPr lang="en-US" dirty="0" smtClean="0"/>
              <a:t>sectigo.com/uploads/files/Sectigo-CPS-v5.1.5.pdf)</a:t>
            </a:r>
            <a:r>
              <a:rPr lang="en-US" dirty="0"/>
              <a:t/>
            </a:r>
            <a:br>
              <a:rPr lang="en-US" dirty="0"/>
            </a:br>
            <a:r>
              <a:rPr lang="en-US" i="1" dirty="0" smtClean="0"/>
              <a:t>see also https</a:t>
            </a:r>
            <a:r>
              <a:rPr lang="en-US" i="1" dirty="0"/>
              <a:t>://sectigo.com/uploads/files/Certificate-Subscriber-Agreement-v2.2-click.pdf</a:t>
            </a:r>
            <a:endParaRPr lang="en-GB" i="1" dirty="0" smtClean="0"/>
          </a:p>
          <a:p>
            <a:r>
              <a:rPr lang="en-GB" b="1" dirty="0" smtClean="0"/>
              <a:t>it is a new hierarchy</a:t>
            </a:r>
            <a:r>
              <a:rPr lang="en-GB" dirty="0" smtClean="0"/>
              <a:t>, but it shares some of the HLCAs with the </a:t>
            </a:r>
            <a:r>
              <a:rPr lang="en-GB" dirty="0" err="1" smtClean="0"/>
              <a:t>InCommon</a:t>
            </a:r>
            <a:r>
              <a:rPr lang="en-GB" dirty="0" smtClean="0"/>
              <a:t> IGTF Server CA</a:t>
            </a:r>
          </a:p>
          <a:p>
            <a:r>
              <a:rPr lang="en-GB" dirty="0" smtClean="0"/>
              <a:t>we will aim to </a:t>
            </a:r>
            <a:r>
              <a:rPr lang="en-GB" b="1" dirty="0" smtClean="0"/>
              <a:t>keep the current prefix </a:t>
            </a:r>
            <a:r>
              <a:rPr lang="en-GB" dirty="0" smtClean="0"/>
              <a:t>/DC=org/DC=</a:t>
            </a:r>
            <a:r>
              <a:rPr lang="en-GB" dirty="0" err="1" smtClean="0"/>
              <a:t>terena</a:t>
            </a:r>
            <a:r>
              <a:rPr lang="en-GB" dirty="0" smtClean="0"/>
              <a:t>/DC=</a:t>
            </a:r>
            <a:r>
              <a:rPr lang="en-GB" dirty="0" err="1" smtClean="0"/>
              <a:t>tcs</a:t>
            </a:r>
            <a:r>
              <a:rPr lang="en-GB" dirty="0" smtClean="0"/>
              <a:t> the same </a:t>
            </a:r>
          </a:p>
          <a:p>
            <a:r>
              <a:rPr lang="en-GB" b="1" dirty="0" smtClean="0">
                <a:sym typeface="Wingdings" panose="05000000000000000000" pitchFamily="2" charset="2"/>
              </a:rPr>
              <a:t>issuer names will change </a:t>
            </a:r>
            <a:r>
              <a:rPr lang="en-GB" dirty="0" smtClean="0">
                <a:sym typeface="Wingdings" panose="05000000000000000000" pitchFamily="2" charset="2"/>
              </a:rPr>
              <a:t>(since these show visibly in the UX), and without </a:t>
            </a:r>
            <a:r>
              <a:rPr lang="nl-NL" dirty="0" smtClean="0">
                <a:sym typeface="Wingdings" panose="05000000000000000000" pitchFamily="2" charset="2"/>
              </a:rPr>
              <a:t>É</a:t>
            </a:r>
            <a:r>
              <a:rPr lang="en-US" dirty="0" smtClean="0">
                <a:sym typeface="Wingdings" panose="05000000000000000000" pitchFamily="2" charset="2"/>
              </a:rPr>
              <a:t> (E-acute) in there</a:t>
            </a:r>
            <a:endParaRPr lang="en-US" dirty="0" smtClean="0"/>
          </a:p>
          <a:p>
            <a:r>
              <a:rPr lang="en-US" dirty="0" smtClean="0"/>
              <a:t>will need to distribute the new chains in March</a:t>
            </a:r>
            <a:br>
              <a:rPr lang="en-US" dirty="0" smtClean="0"/>
            </a:br>
            <a:r>
              <a:rPr lang="en-US" b="1" i="1" dirty="0" smtClean="0"/>
              <a:t>updates to the CP/CPS under review by Reimer and Scott in </a:t>
            </a:r>
            <a:r>
              <a:rPr lang="en-US" b="1" i="1" dirty="0" err="1" smtClean="0"/>
              <a:t>EUGridPMA</a:t>
            </a:r>
            <a:endParaRPr lang="en-US" b="1" i="1" dirty="0" smtClean="0"/>
          </a:p>
        </p:txBody>
      </p:sp>
      <p:sp>
        <p:nvSpPr>
          <p:cNvPr id="3" name="Slide Number Placeholder 2"/>
          <p:cNvSpPr>
            <a:spLocks noGrp="1"/>
          </p:cNvSpPr>
          <p:nvPr>
            <p:ph type="sldNum" sz="quarter" idx="12"/>
          </p:nvPr>
        </p:nvSpPr>
        <p:spPr/>
        <p:txBody>
          <a:bodyPr/>
          <a:lstStyle/>
          <a:p>
            <a:pPr defTabSz="914377"/>
            <a:fld id="{6F576E6A-F32A-4612-884C-86870357C6B4}" type="slidenum">
              <a:rPr lang="en-GB">
                <a:solidFill>
                  <a:prstClr val="black">
                    <a:tint val="75000"/>
                  </a:prstClr>
                </a:solidFill>
                <a:latin typeface="Calibri" panose="020F0502020204030204"/>
              </a:rPr>
              <a:pPr defTabSz="914377"/>
              <a:t>23</a:t>
            </a:fld>
            <a:endParaRPr lang="en-GB">
              <a:solidFill>
                <a:prstClr val="black">
                  <a:tint val="75000"/>
                </a:prstClr>
              </a:solidFill>
              <a:latin typeface="Calibri" panose="020F0502020204030204"/>
            </a:endParaRPr>
          </a:p>
        </p:txBody>
      </p:sp>
      <p:sp>
        <p:nvSpPr>
          <p:cNvPr id="4" name="Title 3"/>
          <p:cNvSpPr>
            <a:spLocks noGrp="1"/>
          </p:cNvSpPr>
          <p:nvPr>
            <p:ph type="title"/>
          </p:nvPr>
        </p:nvSpPr>
        <p:spPr/>
        <p:txBody>
          <a:bodyPr/>
          <a:lstStyle/>
          <a:p>
            <a:r>
              <a:rPr lang="en-GB" dirty="0" smtClean="0"/>
              <a:t>Main relevant items for the IGTF trust</a:t>
            </a:r>
            <a:endParaRPr lang="en-GB" dirty="0"/>
          </a:p>
        </p:txBody>
      </p:sp>
    </p:spTree>
    <p:extLst>
      <p:ext uri="{BB962C8B-B14F-4D97-AF65-F5344CB8AC3E}">
        <p14:creationId xmlns:p14="http://schemas.microsoft.com/office/powerpoint/2010/main" val="17189770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Slide Number Placeholder 2"/>
          <p:cNvSpPr>
            <a:spLocks noGrp="1"/>
          </p:cNvSpPr>
          <p:nvPr>
            <p:ph type="sldNum" sz="quarter" idx="12"/>
          </p:nvPr>
        </p:nvSpPr>
        <p:spPr/>
        <p:txBody>
          <a:bodyPr/>
          <a:lstStyle/>
          <a:p>
            <a:pPr defTabSz="914377"/>
            <a:fld id="{6F576E6A-F32A-4612-884C-86870357C6B4}" type="slidenum">
              <a:rPr lang="en-GB">
                <a:solidFill>
                  <a:prstClr val="black">
                    <a:tint val="75000"/>
                  </a:prstClr>
                </a:solidFill>
                <a:latin typeface="Calibri" panose="020F0502020204030204"/>
              </a:rPr>
              <a:pPr defTabSz="914377"/>
              <a:t>24</a:t>
            </a:fld>
            <a:endParaRPr lang="en-GB">
              <a:solidFill>
                <a:prstClr val="black">
                  <a:tint val="75000"/>
                </a:prstClr>
              </a:solidFill>
              <a:latin typeface="Calibri" panose="020F0502020204030204"/>
            </a:endParaRPr>
          </a:p>
        </p:txBody>
      </p:sp>
      <p:sp>
        <p:nvSpPr>
          <p:cNvPr id="4" name="Title 3"/>
          <p:cNvSpPr>
            <a:spLocks noGrp="1"/>
          </p:cNvSpPr>
          <p:nvPr>
            <p:ph type="title"/>
          </p:nvPr>
        </p:nvSpPr>
        <p:spPr/>
        <p:txBody>
          <a:bodyPr/>
          <a:lstStyle/>
          <a:p>
            <a:endParaRPr lang="en-GB"/>
          </a:p>
        </p:txBody>
      </p:sp>
      <p:pic>
        <p:nvPicPr>
          <p:cNvPr id="5" name="Picture 4"/>
          <p:cNvPicPr>
            <a:picLocks noChangeAspect="1"/>
          </p:cNvPicPr>
          <p:nvPr/>
        </p:nvPicPr>
        <p:blipFill>
          <a:blip r:embed="rId2"/>
          <a:stretch>
            <a:fillRect/>
          </a:stretch>
        </p:blipFill>
        <p:spPr>
          <a:xfrm>
            <a:off x="444503" y="442321"/>
            <a:ext cx="9448800" cy="5963700"/>
          </a:xfrm>
          <a:prstGeom prst="rect">
            <a:avLst/>
          </a:prstGeom>
        </p:spPr>
      </p:pic>
    </p:spTree>
    <p:extLst>
      <p:ext uri="{BB962C8B-B14F-4D97-AF65-F5344CB8AC3E}">
        <p14:creationId xmlns:p14="http://schemas.microsoft.com/office/powerpoint/2010/main" val="449929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GB"/>
          </a:p>
        </p:txBody>
      </p:sp>
      <p:sp>
        <p:nvSpPr>
          <p:cNvPr id="3" name="Slide Number Placeholder 2"/>
          <p:cNvSpPr>
            <a:spLocks noGrp="1"/>
          </p:cNvSpPr>
          <p:nvPr>
            <p:ph type="sldNum" sz="quarter" idx="12"/>
          </p:nvPr>
        </p:nvSpPr>
        <p:spPr/>
        <p:txBody>
          <a:bodyPr/>
          <a:lstStyle/>
          <a:p>
            <a:pPr defTabSz="914377"/>
            <a:fld id="{6F576E6A-F32A-4612-884C-86870357C6B4}" type="slidenum">
              <a:rPr lang="en-GB">
                <a:solidFill>
                  <a:prstClr val="black">
                    <a:tint val="75000"/>
                  </a:prstClr>
                </a:solidFill>
                <a:latin typeface="Calibri" panose="020F0502020204030204"/>
              </a:rPr>
              <a:pPr defTabSz="914377"/>
              <a:t>25</a:t>
            </a:fld>
            <a:endParaRPr lang="en-GB">
              <a:solidFill>
                <a:prstClr val="black">
                  <a:tint val="75000"/>
                </a:prstClr>
              </a:solidFill>
              <a:latin typeface="Calibri" panose="020F0502020204030204"/>
            </a:endParaRPr>
          </a:p>
        </p:txBody>
      </p:sp>
      <p:sp>
        <p:nvSpPr>
          <p:cNvPr id="4" name="Title 3"/>
          <p:cNvSpPr>
            <a:spLocks noGrp="1"/>
          </p:cNvSpPr>
          <p:nvPr>
            <p:ph type="title"/>
          </p:nvPr>
        </p:nvSpPr>
        <p:spPr/>
        <p:txBody>
          <a:bodyPr/>
          <a:lstStyle/>
          <a:p>
            <a:endParaRPr lang="en-GB"/>
          </a:p>
        </p:txBody>
      </p:sp>
      <p:pic>
        <p:nvPicPr>
          <p:cNvPr id="5" name="Picture 4"/>
          <p:cNvPicPr>
            <a:picLocks noChangeAspect="1"/>
          </p:cNvPicPr>
          <p:nvPr/>
        </p:nvPicPr>
        <p:blipFill>
          <a:blip r:embed="rId2"/>
          <a:stretch>
            <a:fillRect/>
          </a:stretch>
        </p:blipFill>
        <p:spPr>
          <a:xfrm>
            <a:off x="270933" y="254107"/>
            <a:ext cx="9262535" cy="6009532"/>
          </a:xfrm>
          <a:prstGeom prst="rect">
            <a:avLst/>
          </a:prstGeom>
        </p:spPr>
      </p:pic>
    </p:spTree>
    <p:extLst>
      <p:ext uri="{BB962C8B-B14F-4D97-AF65-F5344CB8AC3E}">
        <p14:creationId xmlns:p14="http://schemas.microsoft.com/office/powerpoint/2010/main" val="3677603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247733" y="420038"/>
            <a:ext cx="9420267" cy="5985983"/>
          </a:xfrm>
          <a:prstGeom prst="rect">
            <a:avLst/>
          </a:prstGeom>
        </p:spPr>
      </p:pic>
      <p:sp>
        <p:nvSpPr>
          <p:cNvPr id="3" name="Slide Number Placeholder 2"/>
          <p:cNvSpPr>
            <a:spLocks noGrp="1"/>
          </p:cNvSpPr>
          <p:nvPr>
            <p:ph type="sldNum" sz="quarter" idx="12"/>
          </p:nvPr>
        </p:nvSpPr>
        <p:spPr/>
        <p:txBody>
          <a:bodyPr/>
          <a:lstStyle/>
          <a:p>
            <a:pPr defTabSz="914377"/>
            <a:fld id="{6F576E6A-F32A-4612-884C-86870357C6B4}" type="slidenum">
              <a:rPr lang="en-GB">
                <a:solidFill>
                  <a:prstClr val="black">
                    <a:tint val="75000"/>
                  </a:prstClr>
                </a:solidFill>
                <a:latin typeface="Calibri" panose="020F0502020204030204"/>
              </a:rPr>
              <a:pPr defTabSz="914377"/>
              <a:t>26</a:t>
            </a:fld>
            <a:endParaRPr lang="en-GB">
              <a:solidFill>
                <a:prstClr val="black">
                  <a:tint val="75000"/>
                </a:prstClr>
              </a:solidFill>
              <a:latin typeface="Calibri" panose="020F0502020204030204"/>
            </a:endParaRPr>
          </a:p>
        </p:txBody>
      </p:sp>
      <p:pic>
        <p:nvPicPr>
          <p:cNvPr id="2" name="Picture 1"/>
          <p:cNvPicPr>
            <a:picLocks noChangeAspect="1"/>
          </p:cNvPicPr>
          <p:nvPr/>
        </p:nvPicPr>
        <p:blipFill>
          <a:blip r:embed="rId3"/>
          <a:stretch>
            <a:fillRect/>
          </a:stretch>
        </p:blipFill>
        <p:spPr>
          <a:xfrm>
            <a:off x="152400" y="4038600"/>
            <a:ext cx="6779373" cy="2438400"/>
          </a:xfrm>
          <a:prstGeom prst="rect">
            <a:avLst/>
          </a:prstGeom>
          <a:effectLst>
            <a:glow rad="101600">
              <a:srgbClr val="002060">
                <a:alpha val="60000"/>
              </a:srgbClr>
            </a:glow>
          </a:effectLst>
        </p:spPr>
      </p:pic>
    </p:spTree>
    <p:extLst>
      <p:ext uri="{BB962C8B-B14F-4D97-AF65-F5344CB8AC3E}">
        <p14:creationId xmlns:p14="http://schemas.microsoft.com/office/powerpoint/2010/main" val="2195232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Authentication Assurance profiles</a:t>
            </a:r>
            <a:endParaRPr lang="en-GB" dirty="0"/>
          </a:p>
        </p:txBody>
      </p:sp>
      <p:sp>
        <p:nvSpPr>
          <p:cNvPr id="8" name="Text Placeholder 7"/>
          <p:cNvSpPr>
            <a:spLocks noGrp="1"/>
          </p:cNvSpPr>
          <p:nvPr>
            <p:ph type="body" idx="1"/>
          </p:nvPr>
        </p:nvSpPr>
        <p:spPr/>
        <p:txBody>
          <a:bodyPr/>
          <a:lstStyle/>
          <a:p>
            <a:r>
              <a:rPr lang="en-GB" dirty="0" smtClean="0"/>
              <a:t>REFEDS RAF, SFA and MFA</a:t>
            </a:r>
          </a:p>
          <a:p>
            <a:r>
              <a:rPr lang="en-GB" dirty="0" smtClean="0"/>
              <a:t>Peer-reviewed assessment process</a:t>
            </a:r>
          </a:p>
        </p:txBody>
      </p:sp>
      <p:sp>
        <p:nvSpPr>
          <p:cNvPr id="5" name="Footer Placeholder 4"/>
          <p:cNvSpPr>
            <a:spLocks noGrp="1"/>
          </p:cNvSpPr>
          <p:nvPr>
            <p:ph type="ftr" sz="quarter" idx="11"/>
          </p:nvPr>
        </p:nvSpPr>
        <p:spPr/>
        <p:txBody>
          <a:bodyPr/>
          <a:lstStyle/>
          <a:p>
            <a:r>
              <a:rPr lang="en-GB" smtClean="0"/>
              <a:t>IGTF and EUGridPMA development - APGridPMA March 2020 Taipei meeting </a:t>
            </a:r>
            <a:endParaRPr lang="en-GB" dirty="0"/>
          </a:p>
        </p:txBody>
      </p:sp>
      <p:sp>
        <p:nvSpPr>
          <p:cNvPr id="6" name="Slide Number Placeholder 5"/>
          <p:cNvSpPr>
            <a:spLocks noGrp="1"/>
          </p:cNvSpPr>
          <p:nvPr>
            <p:ph type="sldNum" sz="quarter" idx="12"/>
          </p:nvPr>
        </p:nvSpPr>
        <p:spPr/>
        <p:txBody>
          <a:bodyPr/>
          <a:lstStyle/>
          <a:p>
            <a:fld id="{A423C6C7-C0F9-497B-BEFB-D2FC0D2E643A}" type="slidenum">
              <a:rPr lang="en-GB" smtClean="0"/>
              <a:t>27</a:t>
            </a:fld>
            <a:endParaRPr lang="en-GB"/>
          </a:p>
        </p:txBody>
      </p:sp>
      <p:sp>
        <p:nvSpPr>
          <p:cNvPr id="4" name="Date Placeholder 3"/>
          <p:cNvSpPr>
            <a:spLocks noGrp="1"/>
          </p:cNvSpPr>
          <p:nvPr>
            <p:ph type="dt" sz="half" idx="10"/>
          </p:nvPr>
        </p:nvSpPr>
        <p:spPr/>
        <p:txBody>
          <a:bodyPr/>
          <a:lstStyle/>
          <a:p>
            <a:r>
              <a:rPr lang="en-US" smtClean="0"/>
              <a:t>09 March 2020</a:t>
            </a:r>
            <a:endParaRPr lang="en-GB" dirty="0"/>
          </a:p>
        </p:txBody>
      </p:sp>
    </p:spTree>
    <p:extLst>
      <p:ext uri="{BB962C8B-B14F-4D97-AF65-F5344CB8AC3E}">
        <p14:creationId xmlns:p14="http://schemas.microsoft.com/office/powerpoint/2010/main" val="13063361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4371976" y="3766991"/>
            <a:ext cx="7369968" cy="2639028"/>
          </a:xfrm>
          <a:prstGeom prst="rect">
            <a:avLst/>
          </a:prstGeom>
        </p:spPr>
      </p:pic>
      <p:sp>
        <p:nvSpPr>
          <p:cNvPr id="2" name="Content Placeholder 1"/>
          <p:cNvSpPr>
            <a:spLocks noGrp="1"/>
          </p:cNvSpPr>
          <p:nvPr>
            <p:ph idx="1"/>
          </p:nvPr>
        </p:nvSpPr>
        <p:spPr>
          <a:xfrm>
            <a:off x="444502" y="1439334"/>
            <a:ext cx="10909300" cy="1332442"/>
          </a:xfrm>
        </p:spPr>
        <p:txBody>
          <a:bodyPr/>
          <a:lstStyle/>
          <a:p>
            <a:r>
              <a:rPr lang="en-US" dirty="0" smtClean="0"/>
              <a:t>REFEDS RAF profiles (feasible assurance from all over R&amp;E federations – as far as we can!)</a:t>
            </a:r>
          </a:p>
          <a:p>
            <a:r>
              <a:rPr lang="en-US" dirty="0" smtClean="0"/>
              <a:t>inter-infrastructure profiles and relying-party oriented profiles (IGTF BIRCH, DOGWOOD)</a:t>
            </a:r>
          </a:p>
          <a:p>
            <a:r>
              <a:rPr lang="en-US" dirty="0" smtClean="0"/>
              <a:t>how to express social media assurance, for citizen science and in support of account linking</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576E6A-F32A-4612-884C-86870357C6B4}"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0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itle 3"/>
          <p:cNvSpPr>
            <a:spLocks noGrp="1"/>
          </p:cNvSpPr>
          <p:nvPr>
            <p:ph type="title"/>
          </p:nvPr>
        </p:nvSpPr>
        <p:spPr/>
        <p:txBody>
          <a:bodyPr/>
          <a:lstStyle/>
          <a:p>
            <a:r>
              <a:rPr lang="en-US" dirty="0" smtClean="0"/>
              <a:t>Assurance – standard profiles and ‘untangling spaghetti’</a:t>
            </a:r>
            <a:endParaRPr lang="en-GB" dirty="0"/>
          </a:p>
        </p:txBody>
      </p:sp>
      <p:grpSp>
        <p:nvGrpSpPr>
          <p:cNvPr id="8" name="Group 7"/>
          <p:cNvGrpSpPr/>
          <p:nvPr/>
        </p:nvGrpSpPr>
        <p:grpSpPr>
          <a:xfrm>
            <a:off x="6822281" y="2948480"/>
            <a:ext cx="5112543" cy="1421027"/>
            <a:chOff x="6522244" y="3119930"/>
            <a:chExt cx="5112543" cy="1421027"/>
          </a:xfrm>
        </p:grpSpPr>
        <p:pic>
          <p:nvPicPr>
            <p:cNvPr id="5" name="Picture 4"/>
            <p:cNvPicPr>
              <a:picLocks noChangeAspect="1"/>
            </p:cNvPicPr>
            <p:nvPr/>
          </p:nvPicPr>
          <p:blipFill>
            <a:blip r:embed="rId3"/>
            <a:stretch>
              <a:fillRect/>
            </a:stretch>
          </p:blipFill>
          <p:spPr>
            <a:xfrm>
              <a:off x="6522244" y="3119930"/>
              <a:ext cx="5112543" cy="1369938"/>
            </a:xfrm>
            <a:prstGeom prst="rect">
              <a:avLst/>
            </a:prstGeom>
            <a:effectLst>
              <a:glow rad="101600">
                <a:srgbClr val="F6791C">
                  <a:alpha val="60000"/>
                </a:srgbClr>
              </a:glow>
            </a:effectLst>
          </p:spPr>
        </p:pic>
        <p:sp>
          <p:nvSpPr>
            <p:cNvPr id="6" name="TextBox 5"/>
            <p:cNvSpPr txBox="1"/>
            <p:nvPr/>
          </p:nvSpPr>
          <p:spPr>
            <a:xfrm>
              <a:off x="8600941" y="3894626"/>
              <a:ext cx="2937406" cy="646331"/>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57B20"/>
                  </a:solidFill>
                  <a:effectLst/>
                  <a:uLnTx/>
                  <a:uFillTx/>
                  <a:latin typeface="Calibri"/>
                  <a:ea typeface="+mn-ea"/>
                  <a:cs typeface="+mn-cs"/>
                </a:rPr>
                <a:t>AARC-G021 </a:t>
              </a:r>
              <a:br>
                <a:rPr kumimoji="0" lang="en-US" sz="1800" b="1" i="0" u="none" strike="noStrike" kern="1200" cap="none" spc="0" normalizeH="0" baseline="0" noProof="0" dirty="0" smtClean="0">
                  <a:ln>
                    <a:noFill/>
                  </a:ln>
                  <a:solidFill>
                    <a:srgbClr val="F57B20"/>
                  </a:solidFill>
                  <a:effectLst/>
                  <a:uLnTx/>
                  <a:uFillTx/>
                  <a:latin typeface="Calibri"/>
                  <a:ea typeface="+mn-ea"/>
                  <a:cs typeface="+mn-cs"/>
                </a:rPr>
              </a:br>
              <a:r>
                <a:rPr kumimoji="0" lang="en-US" sz="1800" b="1" i="0" u="none" strike="noStrike" kern="1200" cap="none" spc="0" normalizeH="0" baseline="0" noProof="0" dirty="0" smtClean="0">
                  <a:ln>
                    <a:noFill/>
                  </a:ln>
                  <a:solidFill>
                    <a:srgbClr val="F57B20"/>
                  </a:solidFill>
                  <a:effectLst/>
                  <a:uLnTx/>
                  <a:uFillTx/>
                  <a:latin typeface="Calibri"/>
                  <a:ea typeface="+mn-ea"/>
                  <a:cs typeface="+mn-cs"/>
                </a:rPr>
                <a:t>inter-infrastructure adoption</a:t>
              </a:r>
              <a:endParaRPr kumimoji="0" lang="en-GB" sz="1800" b="1" i="0" u="none" strike="noStrike" kern="1200" cap="none" spc="0" normalizeH="0" baseline="0" noProof="0" dirty="0">
                <a:ln>
                  <a:noFill/>
                </a:ln>
                <a:solidFill>
                  <a:srgbClr val="F57B20"/>
                </a:solidFill>
                <a:effectLst/>
                <a:uLnTx/>
                <a:uFillTx/>
                <a:latin typeface="Calibri"/>
                <a:ea typeface="+mn-ea"/>
                <a:cs typeface="+mn-cs"/>
              </a:endParaRPr>
            </a:p>
          </p:txBody>
        </p:sp>
      </p:grpSp>
      <p:pic>
        <p:nvPicPr>
          <p:cNvPr id="9" name="Picture 8"/>
          <p:cNvPicPr>
            <a:picLocks noChangeAspect="1"/>
          </p:cNvPicPr>
          <p:nvPr/>
        </p:nvPicPr>
        <p:blipFill>
          <a:blip r:embed="rId4"/>
          <a:stretch>
            <a:fillRect/>
          </a:stretch>
        </p:blipFill>
        <p:spPr>
          <a:xfrm>
            <a:off x="328613" y="2771776"/>
            <a:ext cx="5450681" cy="3147309"/>
          </a:xfrm>
          <a:prstGeom prst="rect">
            <a:avLst/>
          </a:prstGeom>
          <a:effectLst>
            <a:glow rad="101600">
              <a:srgbClr val="F57B20">
                <a:alpha val="60000"/>
              </a:srgbClr>
            </a:glow>
          </a:effectLst>
        </p:spPr>
      </p:pic>
      <p:sp>
        <p:nvSpPr>
          <p:cNvPr id="11" name="Rectangle 10"/>
          <p:cNvSpPr/>
          <p:nvPr/>
        </p:nvSpPr>
        <p:spPr>
          <a:xfrm>
            <a:off x="7453636" y="6457108"/>
            <a:ext cx="3700244" cy="30777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003F5E"/>
                </a:solidFill>
                <a:effectLst/>
                <a:uLnTx/>
                <a:uFillTx/>
                <a:latin typeface="Calibri"/>
                <a:ea typeface="+mn-ea"/>
                <a:cs typeface="+mn-cs"/>
              </a:rPr>
              <a:t>https://www.iana.org/assignments/loa-profiles/</a:t>
            </a:r>
          </a:p>
        </p:txBody>
      </p:sp>
    </p:spTree>
    <p:extLst>
      <p:ext uri="{BB962C8B-B14F-4D97-AF65-F5344CB8AC3E}">
        <p14:creationId xmlns:p14="http://schemas.microsoft.com/office/powerpoint/2010/main" val="10303649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46952" y="1168544"/>
            <a:ext cx="5514975" cy="823912"/>
          </a:xfrm>
        </p:spPr>
        <p:txBody>
          <a:bodyPr>
            <a:normAutofit/>
          </a:bodyPr>
          <a:lstStyle/>
          <a:p>
            <a:r>
              <a:rPr lang="en-US" sz="2400" dirty="0">
                <a:solidFill>
                  <a:srgbClr val="F57A1E"/>
                </a:solidFill>
              </a:rPr>
              <a:t>Specific definitive guidance to IdPs and federations</a:t>
            </a:r>
          </a:p>
        </p:txBody>
      </p:sp>
      <p:sp>
        <p:nvSpPr>
          <p:cNvPr id="2" name="Content Placeholder 1"/>
          <p:cNvSpPr>
            <a:spLocks noGrp="1"/>
          </p:cNvSpPr>
          <p:nvPr>
            <p:ph sz="half" idx="2"/>
          </p:nvPr>
        </p:nvSpPr>
        <p:spPr>
          <a:xfrm>
            <a:off x="346943" y="2070104"/>
            <a:ext cx="11595436" cy="4335915"/>
          </a:xfrm>
        </p:spPr>
        <p:txBody>
          <a:bodyPr>
            <a:normAutofit/>
          </a:bodyPr>
          <a:lstStyle/>
          <a:p>
            <a:r>
              <a:rPr lang="en-US" b="1" dirty="0" smtClean="0"/>
              <a:t>Uniqueness:</a:t>
            </a:r>
            <a:r>
              <a:rPr lang="en-US" dirty="0" smtClean="0"/>
              <a:t> at least </a:t>
            </a:r>
            <a:r>
              <a:rPr lang="en-US" dirty="0" err="1" smtClean="0"/>
              <a:t>ePUID</a:t>
            </a:r>
            <a:r>
              <a:rPr lang="en-US" dirty="0" smtClean="0"/>
              <a:t> or </a:t>
            </a:r>
            <a:r>
              <a:rPr lang="en-US" dirty="0" err="1" smtClean="0"/>
              <a:t>NameID</a:t>
            </a:r>
            <a:endParaRPr lang="en-US" dirty="0"/>
          </a:p>
          <a:p>
            <a:r>
              <a:rPr lang="en-US" b="1" dirty="0" smtClean="0"/>
              <a:t>ID proofing</a:t>
            </a:r>
            <a:r>
              <a:rPr lang="en-US" dirty="0" smtClean="0"/>
              <a:t>: ‘low’ (good for local use), </a:t>
            </a:r>
            <a:br>
              <a:rPr lang="en-US" dirty="0" smtClean="0"/>
            </a:br>
            <a:r>
              <a:rPr lang="en-US" dirty="0" smtClean="0"/>
              <a:t>‘medium’ (Kantara LoA2, IGTF BIRCH, eIDAS low),</a:t>
            </a:r>
            <a:br>
              <a:rPr lang="en-US" dirty="0" smtClean="0"/>
            </a:br>
            <a:r>
              <a:rPr lang="en-US" dirty="0" smtClean="0"/>
              <a:t>or ‘high’ (Kantara LoA3, eIDAS substantial)</a:t>
            </a:r>
          </a:p>
          <a:p>
            <a:r>
              <a:rPr lang="en-US" b="1" dirty="0" smtClean="0"/>
              <a:t>Authenticator</a:t>
            </a:r>
            <a:r>
              <a:rPr lang="en-US" dirty="0" smtClean="0"/>
              <a:t>: in REFEDS separate profiles, </a:t>
            </a:r>
            <a:br>
              <a:rPr lang="en-US" dirty="0" smtClean="0"/>
            </a:br>
            <a:r>
              <a:rPr lang="en-US" dirty="0" smtClean="0"/>
              <a:t>single (SFA) and multi-factor (MFA) authenticator</a:t>
            </a:r>
          </a:p>
          <a:p>
            <a:r>
              <a:rPr lang="en-US" b="1" dirty="0" smtClean="0"/>
              <a:t>Freshness</a:t>
            </a:r>
            <a:r>
              <a:rPr lang="en-US" dirty="0" smtClean="0"/>
              <a:t>: better than 1 month</a:t>
            </a:r>
          </a:p>
          <a:p>
            <a:pPr marL="0" indent="0">
              <a:buNone/>
            </a:pPr>
            <a:endParaRPr lang="en-US" dirty="0" smtClean="0"/>
          </a:p>
          <a:p>
            <a:pPr marL="0" indent="0">
              <a:buNone/>
            </a:pPr>
            <a:endParaRPr lang="en-US" dirty="0" smtClean="0"/>
          </a:p>
          <a:p>
            <a:pPr marL="0" indent="0">
              <a:buNone/>
            </a:pPr>
            <a:r>
              <a:rPr lang="en-US" dirty="0" smtClean="0"/>
              <a:t>All assurance profiles assume </a:t>
            </a:r>
            <a:br>
              <a:rPr lang="en-US" dirty="0" smtClean="0"/>
            </a:br>
            <a:r>
              <a:rPr lang="en-US" dirty="0" smtClean="0"/>
              <a:t>organizational-level authority, also used </a:t>
            </a:r>
            <a:r>
              <a:rPr lang="en-US" i="1" dirty="0" smtClean="0"/>
              <a:t>by the IdP </a:t>
            </a:r>
            <a:r>
              <a:rPr lang="en-US" dirty="0" smtClean="0"/>
              <a:t>for ‘real work’, good security practices</a:t>
            </a:r>
            <a:endParaRPr lang="en-US" b="1" dirty="0" smtClean="0"/>
          </a:p>
          <a:p>
            <a:endParaRPr lang="en-US" dirty="0" smtClean="0"/>
          </a:p>
        </p:txBody>
      </p:sp>
      <p:sp>
        <p:nvSpPr>
          <p:cNvPr id="6" name="Text Placeholder 5"/>
          <p:cNvSpPr>
            <a:spLocks noGrp="1"/>
          </p:cNvSpPr>
          <p:nvPr>
            <p:ph type="body" sz="quarter" idx="3"/>
          </p:nvPr>
        </p:nvSpPr>
        <p:spPr>
          <a:xfrm>
            <a:off x="6172207" y="1168544"/>
            <a:ext cx="5183188" cy="823912"/>
          </a:xfrm>
        </p:spPr>
        <p:txBody>
          <a:bodyPr>
            <a:noAutofit/>
          </a:bodyPr>
          <a:lstStyle/>
          <a:p>
            <a:r>
              <a:rPr lang="en-US" sz="2400" dirty="0">
                <a:solidFill>
                  <a:srgbClr val="F57A1E"/>
                </a:solidFill>
              </a:rPr>
              <a:t>Logical grouping and profiles </a:t>
            </a:r>
            <a:r>
              <a:rPr lang="en-US" sz="2400" dirty="0" smtClean="0">
                <a:solidFill>
                  <a:srgbClr val="F57A1E"/>
                </a:solidFill>
              </a:rPr>
              <a:t/>
            </a:r>
            <a:br>
              <a:rPr lang="en-US" sz="2400" dirty="0" smtClean="0">
                <a:solidFill>
                  <a:srgbClr val="F57A1E"/>
                </a:solidFill>
              </a:rPr>
            </a:br>
            <a:r>
              <a:rPr lang="en-US" sz="2400" dirty="0" smtClean="0">
                <a:solidFill>
                  <a:srgbClr val="F57A1E"/>
                </a:solidFill>
              </a:rPr>
              <a:t>for </a:t>
            </a:r>
            <a:r>
              <a:rPr lang="en-US" sz="2400" dirty="0">
                <a:solidFill>
                  <a:srgbClr val="F57A1E"/>
                </a:solidFill>
              </a:rPr>
              <a:t>the Infrastructures</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576E6A-F32A-4612-884C-86870357C6B4}"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0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4" name="Title 3"/>
          <p:cNvSpPr>
            <a:spLocks noGrp="1"/>
          </p:cNvSpPr>
          <p:nvPr>
            <p:ph type="title"/>
          </p:nvPr>
        </p:nvSpPr>
        <p:spPr/>
        <p:txBody>
          <a:bodyPr/>
          <a:lstStyle/>
          <a:p>
            <a:r>
              <a:rPr lang="en-US" dirty="0" smtClean="0"/>
              <a:t>Differentiated Assurance Profile – in eduGAIN</a:t>
            </a:r>
            <a:r>
              <a:rPr lang="en-US" dirty="0"/>
              <a:t> </a:t>
            </a:r>
            <a:r>
              <a:rPr lang="en-US" dirty="0" smtClean="0"/>
              <a:t>and REFEDS</a:t>
            </a:r>
            <a:endParaRPr lang="en-US" dirty="0"/>
          </a:p>
        </p:txBody>
      </p:sp>
      <p:sp>
        <p:nvSpPr>
          <p:cNvPr id="7" name="TextBox 6"/>
          <p:cNvSpPr txBox="1"/>
          <p:nvPr/>
        </p:nvSpPr>
        <p:spPr>
          <a:xfrm>
            <a:off x="1876860" y="6438249"/>
            <a:ext cx="9404426" cy="384717"/>
          </a:xfrm>
          <a:prstGeom prst="rect">
            <a:avLst/>
          </a:prstGeom>
          <a:noFill/>
        </p:spPr>
        <p:txBody>
          <a:bodyPr wrap="none" lIns="91436" tIns="45718" rIns="91436" bIns="45718"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900" b="0" i="0" u="none" strike="noStrike" kern="1200" cap="none" spc="0" normalizeH="0" baseline="0" noProof="0" dirty="0">
                <a:ln>
                  <a:noFill/>
                </a:ln>
                <a:solidFill>
                  <a:prstClr val="black"/>
                </a:solidFill>
                <a:effectLst/>
                <a:uLnTx/>
                <a:uFillTx/>
                <a:latin typeface="Calibri"/>
                <a:ea typeface="+mn-ea"/>
                <a:cs typeface="+mn-cs"/>
                <a:hlinkClick r:id="rId3"/>
              </a:rPr>
              <a:t>http://</a:t>
            </a:r>
            <a:r>
              <a:rPr kumimoji="0" lang="en-US" sz="1900" b="0" i="0" u="none" strike="noStrike" kern="1200" cap="none" spc="0" normalizeH="0" baseline="0" noProof="0" dirty="0" smtClean="0">
                <a:ln>
                  <a:noFill/>
                </a:ln>
                <a:solidFill>
                  <a:prstClr val="black"/>
                </a:solidFill>
                <a:effectLst/>
                <a:uLnTx/>
                <a:uFillTx/>
                <a:latin typeface="Calibri"/>
                <a:ea typeface="+mn-ea"/>
                <a:cs typeface="+mn-cs"/>
                <a:hlinkClick r:id="rId3"/>
              </a:rPr>
              <a:t>refeds.org/assurance</a:t>
            </a:r>
            <a:r>
              <a:rPr kumimoji="0" lang="en-US" sz="1900" b="0" i="0" u="none" strike="noStrike" kern="1200" cap="none" spc="0" normalizeH="0" baseline="0" noProof="0" dirty="0" smtClean="0">
                <a:ln>
                  <a:noFill/>
                </a:ln>
                <a:solidFill>
                  <a:prstClr val="black"/>
                </a:solidFill>
                <a:effectLst/>
                <a:uLnTx/>
                <a:uFillTx/>
                <a:latin typeface="Calibri"/>
                <a:ea typeface="+mn-ea"/>
                <a:cs typeface="+mn-cs"/>
              </a:rPr>
              <a:t>, </a:t>
            </a:r>
            <a:r>
              <a:rPr kumimoji="0" lang="en-US" sz="1900" b="0" i="0" u="none" strike="noStrike" kern="1200" cap="none" spc="0" normalizeH="0" baseline="0" noProof="0" dirty="0" smtClean="0">
                <a:ln>
                  <a:noFill/>
                </a:ln>
                <a:solidFill>
                  <a:prstClr val="black"/>
                </a:solidFill>
                <a:effectLst/>
                <a:uLnTx/>
                <a:uFillTx/>
                <a:latin typeface="Calibri"/>
                <a:ea typeface="+mn-ea"/>
                <a:cs typeface="+mn-cs"/>
                <a:hlinkClick r:id="rId4"/>
              </a:rPr>
              <a:t>https</a:t>
            </a:r>
            <a:r>
              <a:rPr kumimoji="0" lang="en-US" sz="1900" b="0" i="0" u="none" strike="noStrike" kern="1200" cap="none" spc="0" normalizeH="0" baseline="0" noProof="0" dirty="0">
                <a:ln>
                  <a:noFill/>
                </a:ln>
                <a:solidFill>
                  <a:prstClr val="black"/>
                </a:solidFill>
                <a:effectLst/>
                <a:uLnTx/>
                <a:uFillTx/>
                <a:latin typeface="Calibri"/>
                <a:ea typeface="+mn-ea"/>
                <a:cs typeface="+mn-cs"/>
                <a:hlinkClick r:id="rId4"/>
              </a:rPr>
              <a:t>://</a:t>
            </a:r>
            <a:r>
              <a:rPr kumimoji="0" lang="en-US" sz="1900" b="0" i="0" u="none" strike="noStrike" kern="1200" cap="none" spc="0" normalizeH="0" baseline="0" noProof="0" dirty="0" smtClean="0">
                <a:ln>
                  <a:noFill/>
                </a:ln>
                <a:solidFill>
                  <a:prstClr val="black"/>
                </a:solidFill>
                <a:effectLst/>
                <a:uLnTx/>
                <a:uFillTx/>
                <a:latin typeface="Calibri"/>
                <a:ea typeface="+mn-ea"/>
                <a:cs typeface="+mn-cs"/>
                <a:hlinkClick r:id="rId4"/>
              </a:rPr>
              <a:t>refeds.org/profile/sfa</a:t>
            </a:r>
            <a:r>
              <a:rPr kumimoji="0" lang="en-US" sz="1900" b="0" i="0" u="none" strike="noStrike" kern="1200" cap="none" spc="0" normalizeH="0" baseline="0" noProof="0" dirty="0">
                <a:ln>
                  <a:noFill/>
                </a:ln>
                <a:solidFill>
                  <a:prstClr val="black"/>
                </a:solidFill>
                <a:effectLst/>
                <a:uLnTx/>
                <a:uFillTx/>
                <a:latin typeface="Calibri"/>
                <a:ea typeface="+mn-ea"/>
                <a:cs typeface="+mn-cs"/>
              </a:rPr>
              <a:t>, </a:t>
            </a:r>
            <a:r>
              <a:rPr kumimoji="0" lang="en-US" sz="1900" b="0" i="0" u="none" strike="noStrike" kern="1200" cap="none" spc="0" normalizeH="0" baseline="0" noProof="0" dirty="0" smtClean="0">
                <a:ln>
                  <a:noFill/>
                </a:ln>
                <a:solidFill>
                  <a:prstClr val="black"/>
                </a:solidFill>
                <a:effectLst/>
                <a:uLnTx/>
                <a:uFillTx/>
                <a:latin typeface="Calibri"/>
                <a:ea typeface="+mn-ea"/>
                <a:cs typeface="+mn-cs"/>
              </a:rPr>
              <a:t>and </a:t>
            </a:r>
            <a:r>
              <a:rPr kumimoji="0" lang="en-US" sz="1900" b="0" i="0" u="none" strike="noStrike" kern="1200" cap="none" spc="0" normalizeH="0" baseline="0" noProof="0" dirty="0" smtClean="0">
                <a:ln>
                  <a:noFill/>
                </a:ln>
                <a:solidFill>
                  <a:prstClr val="black"/>
                </a:solidFill>
                <a:effectLst/>
                <a:uLnTx/>
                <a:uFillTx/>
                <a:latin typeface="Calibri"/>
                <a:ea typeface="+mn-ea"/>
                <a:cs typeface="+mn-cs"/>
                <a:hlinkClick r:id="rId5"/>
              </a:rPr>
              <a:t>https</a:t>
            </a:r>
            <a:r>
              <a:rPr kumimoji="0" lang="en-US" sz="1900" b="0" i="0" u="none" strike="noStrike" kern="1200" cap="none" spc="0" normalizeH="0" baseline="0" noProof="0" dirty="0">
                <a:ln>
                  <a:noFill/>
                </a:ln>
                <a:solidFill>
                  <a:prstClr val="black"/>
                </a:solidFill>
                <a:effectLst/>
                <a:uLnTx/>
                <a:uFillTx/>
                <a:latin typeface="Calibri"/>
                <a:ea typeface="+mn-ea"/>
                <a:cs typeface="+mn-cs"/>
                <a:hlinkClick r:id="rId5"/>
              </a:rPr>
              <a:t>://</a:t>
            </a:r>
            <a:r>
              <a:rPr kumimoji="0" lang="en-US" sz="1900" b="0" i="0" u="none" strike="noStrike" kern="1200" cap="none" spc="0" normalizeH="0" baseline="0" noProof="0" dirty="0" smtClean="0">
                <a:ln>
                  <a:noFill/>
                </a:ln>
                <a:solidFill>
                  <a:prstClr val="black"/>
                </a:solidFill>
                <a:effectLst/>
                <a:uLnTx/>
                <a:uFillTx/>
                <a:latin typeface="Calibri"/>
                <a:ea typeface="+mn-ea"/>
                <a:cs typeface="+mn-cs"/>
                <a:hlinkClick r:id="rId5"/>
              </a:rPr>
              <a:t>refeds.org/profile/mfa</a:t>
            </a:r>
            <a:endParaRPr kumimoji="0" lang="en-US" sz="19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12" name="Picture 11"/>
          <p:cNvPicPr>
            <a:picLocks noChangeAspect="1"/>
          </p:cNvPicPr>
          <p:nvPr/>
        </p:nvPicPr>
        <p:blipFill>
          <a:blip r:embed="rId6"/>
          <a:stretch>
            <a:fillRect/>
          </a:stretch>
        </p:blipFill>
        <p:spPr>
          <a:xfrm>
            <a:off x="6172207" y="2089293"/>
            <a:ext cx="5842256" cy="2919010"/>
          </a:xfrm>
          <a:prstGeom prst="rect">
            <a:avLst/>
          </a:prstGeom>
        </p:spPr>
      </p:pic>
    </p:spTree>
    <p:extLst>
      <p:ext uri="{BB962C8B-B14F-4D97-AF65-F5344CB8AC3E}">
        <p14:creationId xmlns:p14="http://schemas.microsoft.com/office/powerpoint/2010/main" val="13336317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EUGridPMA</a:t>
            </a:r>
            <a:r>
              <a:rPr lang="en-GB" dirty="0" smtClean="0"/>
              <a:t> – membership and evolution</a:t>
            </a:r>
            <a:endParaRPr lang="en-GB" dirty="0"/>
          </a:p>
        </p:txBody>
      </p:sp>
      <p:sp>
        <p:nvSpPr>
          <p:cNvPr id="3" name="Content Placeholder 2"/>
          <p:cNvSpPr>
            <a:spLocks noGrp="1"/>
          </p:cNvSpPr>
          <p:nvPr>
            <p:ph idx="1"/>
          </p:nvPr>
        </p:nvSpPr>
        <p:spPr/>
        <p:txBody>
          <a:bodyPr>
            <a:normAutofit fontScale="92500" lnSpcReduction="10000"/>
          </a:bodyPr>
          <a:lstStyle/>
          <a:p>
            <a:r>
              <a:rPr lang="en-GB" dirty="0"/>
              <a:t>Europe: </a:t>
            </a:r>
            <a:r>
              <a:rPr lang="en-GB" dirty="0" smtClean="0"/>
              <a:t>CZ</a:t>
            </a:r>
            <a:r>
              <a:rPr lang="en-GB" dirty="0"/>
              <a:t>, DE, DK, ES, FI, FR, GR, HR, HU, IT, NL, PL, PT, RO, SE, SI, </a:t>
            </a:r>
            <a:r>
              <a:rPr lang="en-GB" dirty="0" smtClean="0"/>
              <a:t>SK; </a:t>
            </a:r>
            <a:br>
              <a:rPr lang="en-GB" dirty="0" smtClean="0"/>
            </a:br>
            <a:r>
              <a:rPr lang="en-GB" dirty="0" smtClean="0"/>
              <a:t>AM</a:t>
            </a:r>
            <a:r>
              <a:rPr lang="en-GB" dirty="0"/>
              <a:t>, GE, IS, MD, ME, MK, NO, RS, RU, TR, </a:t>
            </a:r>
            <a:r>
              <a:rPr lang="en-GB" dirty="0" smtClean="0"/>
              <a:t>UA, UK </a:t>
            </a:r>
            <a:r>
              <a:rPr lang="en-GB" dirty="0"/>
              <a:t>and </a:t>
            </a:r>
            <a:br>
              <a:rPr lang="en-GB" dirty="0"/>
            </a:br>
            <a:r>
              <a:rPr lang="en-GB" dirty="0"/>
              <a:t>the GEANT TCS </a:t>
            </a:r>
            <a:br>
              <a:rPr lang="en-GB" dirty="0"/>
            </a:br>
            <a:endParaRPr lang="en-GB" dirty="0"/>
          </a:p>
          <a:p>
            <a:r>
              <a:rPr lang="en-GB" dirty="0"/>
              <a:t>Middle East: AE, IR, PK</a:t>
            </a:r>
          </a:p>
          <a:p>
            <a:endParaRPr lang="en-GB" dirty="0"/>
          </a:p>
          <a:p>
            <a:r>
              <a:rPr lang="en-GB" dirty="0"/>
              <a:t>Africa: DZ, EG, </a:t>
            </a:r>
            <a:r>
              <a:rPr lang="en-GB" dirty="0" smtClean="0"/>
              <a:t>KE, MA</a:t>
            </a:r>
            <a:endParaRPr lang="en-GB" dirty="0"/>
          </a:p>
          <a:p>
            <a:endParaRPr lang="en-GB" dirty="0"/>
          </a:p>
          <a:p>
            <a:r>
              <a:rPr lang="en-GB" dirty="0" smtClean="0"/>
              <a:t>CERN</a:t>
            </a:r>
            <a:r>
              <a:rPr lang="en-GB" dirty="0"/>
              <a:t>, RCauth.eu, </a:t>
            </a:r>
            <a:br>
              <a:rPr lang="en-GB" dirty="0"/>
            </a:br>
            <a:r>
              <a:rPr lang="en-GB" dirty="0" err="1" smtClean="0"/>
              <a:t>QuoVadis</a:t>
            </a:r>
            <a:r>
              <a:rPr lang="en-GB" dirty="0" smtClean="0"/>
              <a:t> </a:t>
            </a:r>
            <a:r>
              <a:rPr lang="en-GB" dirty="0"/>
              <a:t>(BM</a:t>
            </a:r>
            <a:r>
              <a:rPr lang="en-GB" dirty="0" smtClean="0"/>
              <a:t>), </a:t>
            </a:r>
            <a:r>
              <a:rPr lang="en-GB" dirty="0" err="1" smtClean="0"/>
              <a:t>DigitalTrust</a:t>
            </a:r>
            <a:r>
              <a:rPr lang="en-GB" dirty="0" smtClean="0"/>
              <a:t> (AE)</a:t>
            </a:r>
            <a:r>
              <a:rPr lang="en-GB" dirty="0"/>
              <a:t/>
            </a:r>
            <a:br>
              <a:rPr lang="en-GB" dirty="0"/>
            </a:br>
            <a:endParaRPr lang="en-GB" dirty="0"/>
          </a:p>
          <a:p>
            <a:endParaRPr lang="en-GB" dirty="0"/>
          </a:p>
        </p:txBody>
      </p:sp>
      <p:sp>
        <p:nvSpPr>
          <p:cNvPr id="4" name="Date Placeholder 3"/>
          <p:cNvSpPr>
            <a:spLocks noGrp="1"/>
          </p:cNvSpPr>
          <p:nvPr>
            <p:ph type="dt" sz="half" idx="10"/>
          </p:nvPr>
        </p:nvSpPr>
        <p:spPr/>
        <p:txBody>
          <a:bodyPr/>
          <a:lstStyle/>
          <a:p>
            <a:r>
              <a:rPr lang="en-US" smtClean="0"/>
              <a:t>09 March 2020</a:t>
            </a:r>
            <a:endParaRPr lang="en-GB" dirty="0"/>
          </a:p>
        </p:txBody>
      </p:sp>
      <p:sp>
        <p:nvSpPr>
          <p:cNvPr id="5" name="Footer Placeholder 4"/>
          <p:cNvSpPr>
            <a:spLocks noGrp="1"/>
          </p:cNvSpPr>
          <p:nvPr>
            <p:ph type="ftr" sz="quarter" idx="11"/>
          </p:nvPr>
        </p:nvSpPr>
        <p:spPr/>
        <p:txBody>
          <a:bodyPr/>
          <a:lstStyle/>
          <a:p>
            <a:r>
              <a:rPr lang="en-GB" smtClean="0"/>
              <a:t>IGTF and EUGridPMA development - APGridPMA March 2020 Taipei meeting </a:t>
            </a:r>
            <a:endParaRPr lang="en-GB"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57800" y="2305530"/>
            <a:ext cx="6657457" cy="4415946"/>
          </a:xfrm>
          <a:prstGeom prst="rect">
            <a:avLst/>
          </a:prstGeom>
        </p:spPr>
      </p:pic>
      <p:sp>
        <p:nvSpPr>
          <p:cNvPr id="9" name="Slide Number Placeholder 8"/>
          <p:cNvSpPr>
            <a:spLocks noGrp="1"/>
          </p:cNvSpPr>
          <p:nvPr>
            <p:ph type="sldNum" sz="quarter" idx="12"/>
          </p:nvPr>
        </p:nvSpPr>
        <p:spPr/>
        <p:txBody>
          <a:bodyPr/>
          <a:lstStyle/>
          <a:p>
            <a:fld id="{A423C6C7-C0F9-497B-BEFB-D2FC0D2E643A}" type="slidenum">
              <a:rPr lang="en-GB" smtClean="0"/>
              <a:t>3</a:t>
            </a:fld>
            <a:endParaRPr lang="en-GB"/>
          </a:p>
        </p:txBody>
      </p:sp>
    </p:spTree>
    <p:extLst>
      <p:ext uri="{BB962C8B-B14F-4D97-AF65-F5344CB8AC3E}">
        <p14:creationId xmlns:p14="http://schemas.microsoft.com/office/powerpoint/2010/main" val="29970462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11428068" cy="2313365"/>
          </a:xfrm>
        </p:spPr>
        <p:txBody>
          <a:bodyPr/>
          <a:lstStyle/>
          <a:p>
            <a:pPr marL="0" indent="0">
              <a:buNone/>
            </a:pPr>
            <a:r>
              <a:rPr lang="en-US" b="1" dirty="0" smtClean="0"/>
              <a:t>Two representative use cases from the AARC Pilots</a:t>
            </a:r>
            <a:endParaRPr lang="en-US" dirty="0" smtClean="0"/>
          </a:p>
          <a:p>
            <a:pPr marL="0" indent="0">
              <a:buNone/>
            </a:pPr>
            <a:r>
              <a:rPr lang="en-US" dirty="0" smtClean="0"/>
              <a:t>Sensitive data – assurance must stand up to scrutiny, and seen in conjunction with other standards</a:t>
            </a:r>
            <a:endParaRPr lang="en-GB" dirty="0" smtClean="0"/>
          </a:p>
          <a:p>
            <a:r>
              <a:rPr lang="en-GB" dirty="0" smtClean="0"/>
              <a:t>Retrieval </a:t>
            </a:r>
            <a:r>
              <a:rPr lang="en-GB" dirty="0"/>
              <a:t>of data from medical data </a:t>
            </a:r>
            <a:r>
              <a:rPr lang="en-GB" dirty="0" smtClean="0"/>
              <a:t>repository</a:t>
            </a:r>
            <a:br>
              <a:rPr lang="en-GB" dirty="0" smtClean="0"/>
            </a:br>
            <a:r>
              <a:rPr lang="en-GB" i="1" dirty="0" smtClean="0"/>
              <a:t>BBMRI-ERIC Colorectal Cancer Cohort study data</a:t>
            </a:r>
            <a:endParaRPr lang="en-GB" dirty="0" smtClean="0"/>
          </a:p>
          <a:p>
            <a:r>
              <a:rPr lang="en-GB" dirty="0" smtClean="0"/>
              <a:t>Processing </a:t>
            </a:r>
            <a:r>
              <a:rPr lang="en-GB" dirty="0"/>
              <a:t>personal data on secure computing </a:t>
            </a:r>
            <a:r>
              <a:rPr lang="en-GB" dirty="0" smtClean="0"/>
              <a:t>infrastructures</a:t>
            </a:r>
            <a:r>
              <a:rPr lang="en-GB" i="1" dirty="0" smtClean="0"/>
              <a:t/>
            </a:r>
            <a:br>
              <a:rPr lang="en-GB" i="1" dirty="0" smtClean="0"/>
            </a:br>
            <a:r>
              <a:rPr lang="en-GB" i="1" dirty="0" err="1" smtClean="0"/>
              <a:t>BioBankCloud</a:t>
            </a:r>
            <a:r>
              <a:rPr lang="en-GB" i="1" dirty="0" smtClean="0"/>
              <a:t>, TSD Trusted Sensitive Data, MOSLER platform</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576E6A-F32A-4612-884C-86870357C6B4}"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0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itle 3"/>
          <p:cNvSpPr>
            <a:spLocks noGrp="1"/>
          </p:cNvSpPr>
          <p:nvPr>
            <p:ph type="title"/>
          </p:nvPr>
        </p:nvSpPr>
        <p:spPr/>
        <p:txBody>
          <a:bodyPr/>
          <a:lstStyle/>
          <a:p>
            <a:r>
              <a:rPr lang="en-US" dirty="0" smtClean="0"/>
              <a:t>e-Infra &amp; Research Infra: high-assurance use cases – does it stand the test?</a:t>
            </a:r>
            <a:endParaRPr lang="en-GB" dirty="0"/>
          </a:p>
        </p:txBody>
      </p:sp>
      <p:pic>
        <p:nvPicPr>
          <p:cNvPr id="5" name="Picture 4"/>
          <p:cNvPicPr>
            <a:picLocks noChangeAspect="1"/>
          </p:cNvPicPr>
          <p:nvPr/>
        </p:nvPicPr>
        <p:blipFill>
          <a:blip r:embed="rId2"/>
          <a:stretch>
            <a:fillRect/>
          </a:stretch>
        </p:blipFill>
        <p:spPr>
          <a:xfrm>
            <a:off x="7774542" y="2273265"/>
            <a:ext cx="4247747" cy="1603791"/>
          </a:xfrm>
          <a:prstGeom prst="rect">
            <a:avLst/>
          </a:prstGeom>
          <a:effectLst>
            <a:glow rad="101600">
              <a:srgbClr val="0C3959">
                <a:alpha val="60000"/>
              </a:srgbClr>
            </a:glow>
          </a:effectLst>
        </p:spPr>
      </p:pic>
      <p:grpSp>
        <p:nvGrpSpPr>
          <p:cNvPr id="9" name="Group 8"/>
          <p:cNvGrpSpPr/>
          <p:nvPr/>
        </p:nvGrpSpPr>
        <p:grpSpPr>
          <a:xfrm>
            <a:off x="1324050" y="3668230"/>
            <a:ext cx="6576365" cy="2990451"/>
            <a:chOff x="2670047" y="3786203"/>
            <a:chExt cx="6576365" cy="2990451"/>
          </a:xfrm>
        </p:grpSpPr>
        <p:pic>
          <p:nvPicPr>
            <p:cNvPr id="6" name="Picture 5"/>
            <p:cNvPicPr>
              <a:picLocks noChangeAspect="1"/>
            </p:cNvPicPr>
            <p:nvPr/>
          </p:nvPicPr>
          <p:blipFill>
            <a:blip r:embed="rId3"/>
            <a:stretch>
              <a:fillRect/>
            </a:stretch>
          </p:blipFill>
          <p:spPr>
            <a:xfrm>
              <a:off x="2670047" y="3786203"/>
              <a:ext cx="6576365" cy="2990451"/>
            </a:xfrm>
            <a:prstGeom prst="rect">
              <a:avLst/>
            </a:prstGeom>
            <a:effectLst>
              <a:glow rad="101600">
                <a:srgbClr val="0C3959">
                  <a:alpha val="60000"/>
                </a:srgbClr>
              </a:glow>
            </a:effectLst>
          </p:spPr>
        </p:pic>
        <p:sp>
          <p:nvSpPr>
            <p:cNvPr id="7" name="Rectangle 6"/>
            <p:cNvSpPr/>
            <p:nvPr/>
          </p:nvSpPr>
          <p:spPr>
            <a:xfrm>
              <a:off x="2728570" y="4476902"/>
              <a:ext cx="6466636" cy="512064"/>
            </a:xfrm>
            <a:prstGeom prst="rect">
              <a:avLst/>
            </a:prstGeom>
            <a:noFill/>
            <a:ln w="28575">
              <a:solidFill>
                <a:srgbClr val="F57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grpSp>
      <p:pic>
        <p:nvPicPr>
          <p:cNvPr id="8" name="Picture 7"/>
          <p:cNvPicPr>
            <a:picLocks noChangeAspect="1"/>
          </p:cNvPicPr>
          <p:nvPr/>
        </p:nvPicPr>
        <p:blipFill>
          <a:blip r:embed="rId4"/>
          <a:stretch>
            <a:fillRect/>
          </a:stretch>
        </p:blipFill>
        <p:spPr>
          <a:xfrm>
            <a:off x="7308754" y="4307255"/>
            <a:ext cx="4638675" cy="2038350"/>
          </a:xfrm>
          <a:prstGeom prst="rect">
            <a:avLst/>
          </a:prstGeom>
          <a:effectLst>
            <a:outerShdw blurRad="622300" sx="119000" sy="119000" algn="ctr" rotWithShape="0">
              <a:prstClr val="black">
                <a:alpha val="40000"/>
              </a:prstClr>
            </a:outerShdw>
          </a:effectLst>
        </p:spPr>
      </p:pic>
    </p:spTree>
    <p:extLst>
      <p:ext uri="{BB962C8B-B14F-4D97-AF65-F5344CB8AC3E}">
        <p14:creationId xmlns:p14="http://schemas.microsoft.com/office/powerpoint/2010/main" val="20934172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137261" y="1293296"/>
            <a:ext cx="11866836" cy="4946570"/>
          </a:xfrm>
          <a:prstGeom prst="rect">
            <a:avLst/>
          </a:prstGeom>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576E6A-F32A-4612-884C-86870357C6B4}"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0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itle 3"/>
          <p:cNvSpPr>
            <a:spLocks noGrp="1"/>
          </p:cNvSpPr>
          <p:nvPr>
            <p:ph type="title"/>
          </p:nvPr>
        </p:nvSpPr>
        <p:spPr/>
        <p:txBody>
          <a:bodyPr/>
          <a:lstStyle/>
          <a:p>
            <a:r>
              <a:rPr lang="en-US" dirty="0" smtClean="0"/>
              <a:t>REFEDS RAF Assurance in relation to Kantara, eIDAS, and IGTF profiles</a:t>
            </a:r>
            <a:endParaRPr lang="en-GB" dirty="0"/>
          </a:p>
        </p:txBody>
      </p:sp>
      <p:pic>
        <p:nvPicPr>
          <p:cNvPr id="7" name="Picture 6"/>
          <p:cNvPicPr>
            <a:picLocks noChangeAspect="1"/>
          </p:cNvPicPr>
          <p:nvPr/>
        </p:nvPicPr>
        <p:blipFill>
          <a:blip r:embed="rId3"/>
          <a:stretch>
            <a:fillRect/>
          </a:stretch>
        </p:blipFill>
        <p:spPr>
          <a:xfrm>
            <a:off x="8135057" y="920327"/>
            <a:ext cx="3865351" cy="1698532"/>
          </a:xfrm>
          <a:prstGeom prst="rect">
            <a:avLst/>
          </a:prstGeom>
          <a:effectLst>
            <a:outerShdw blurRad="622300" sx="119000" sy="119000" algn="ctr" rotWithShape="0">
              <a:prstClr val="black">
                <a:alpha val="40000"/>
              </a:prstClr>
            </a:outerShdw>
          </a:effectLst>
        </p:spPr>
      </p:pic>
    </p:spTree>
    <p:extLst>
      <p:ext uri="{BB962C8B-B14F-4D97-AF65-F5344CB8AC3E}">
        <p14:creationId xmlns:p14="http://schemas.microsoft.com/office/powerpoint/2010/main" val="38760859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041433" y="1704549"/>
            <a:ext cx="9759917" cy="4582031"/>
          </a:xfrm>
          <a:prstGeom prst="rect">
            <a:avLst/>
          </a:prstGeom>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576E6A-F32A-4612-884C-86870357C6B4}"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0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itle 3"/>
          <p:cNvSpPr>
            <a:spLocks noGrp="1"/>
          </p:cNvSpPr>
          <p:nvPr>
            <p:ph type="title"/>
          </p:nvPr>
        </p:nvSpPr>
        <p:spPr/>
        <p:txBody>
          <a:bodyPr/>
          <a:lstStyle/>
          <a:p>
            <a:r>
              <a:rPr lang="en-US" dirty="0"/>
              <a:t>Untangling Assurance </a:t>
            </a:r>
            <a:r>
              <a:rPr lang="en-US" dirty="0" smtClean="0"/>
              <a:t>Spaghetti:</a:t>
            </a:r>
            <a:br>
              <a:rPr lang="en-US" dirty="0" smtClean="0"/>
            </a:br>
            <a:r>
              <a:rPr lang="en-US" dirty="0" smtClean="0"/>
              <a:t>Comparison </a:t>
            </a:r>
            <a:r>
              <a:rPr lang="en-US" dirty="0"/>
              <a:t>Guide to Identity Assurance Mappings for Infrastructures</a:t>
            </a:r>
            <a:endParaRPr lang="en-GB" dirty="0"/>
          </a:p>
        </p:txBody>
      </p:sp>
      <p:pic>
        <p:nvPicPr>
          <p:cNvPr id="6" name="Picture 5"/>
          <p:cNvPicPr>
            <a:picLocks noChangeAspect="1"/>
          </p:cNvPicPr>
          <p:nvPr/>
        </p:nvPicPr>
        <p:blipFill>
          <a:blip r:embed="rId3"/>
          <a:stretch>
            <a:fillRect/>
          </a:stretch>
        </p:blipFill>
        <p:spPr>
          <a:xfrm>
            <a:off x="5979319" y="5259621"/>
            <a:ext cx="6060281" cy="881622"/>
          </a:xfrm>
          <a:prstGeom prst="rect">
            <a:avLst/>
          </a:prstGeom>
          <a:effectLst>
            <a:glow rad="101600">
              <a:srgbClr val="003F5E">
                <a:alpha val="60000"/>
              </a:srgbClr>
            </a:glow>
          </a:effectLst>
        </p:spPr>
      </p:pic>
      <p:sp>
        <p:nvSpPr>
          <p:cNvPr id="7" name="Rectangle 6"/>
          <p:cNvSpPr/>
          <p:nvPr/>
        </p:nvSpPr>
        <p:spPr>
          <a:xfrm>
            <a:off x="3955404" y="6421640"/>
            <a:ext cx="3931974"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003F5E"/>
                </a:solidFill>
                <a:effectLst/>
                <a:uLnTx/>
                <a:uFillTx/>
                <a:latin typeface="Calibri"/>
                <a:ea typeface="+mn-ea"/>
                <a:cs typeface="+mn-cs"/>
              </a:rPr>
              <a:t>https://aarc-project.eu/guidelines/aarc-i050/</a:t>
            </a:r>
          </a:p>
        </p:txBody>
      </p:sp>
    </p:spTree>
    <p:extLst>
      <p:ext uri="{BB962C8B-B14F-4D97-AF65-F5344CB8AC3E}">
        <p14:creationId xmlns:p14="http://schemas.microsoft.com/office/powerpoint/2010/main" val="25808338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576E6A-F32A-4612-884C-86870357C6B4}"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0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itle 3"/>
          <p:cNvSpPr>
            <a:spLocks noGrp="1"/>
          </p:cNvSpPr>
          <p:nvPr>
            <p:ph type="title"/>
          </p:nvPr>
        </p:nvSpPr>
        <p:spPr/>
        <p:txBody>
          <a:bodyPr/>
          <a:lstStyle/>
          <a:p>
            <a:r>
              <a:rPr lang="en-US" dirty="0" smtClean="0"/>
              <a:t>Interpreting the graphs</a:t>
            </a:r>
            <a:endParaRPr lang="en-GB" dirty="0"/>
          </a:p>
        </p:txBody>
      </p:sp>
      <p:pic>
        <p:nvPicPr>
          <p:cNvPr id="5" name="Picture 4"/>
          <p:cNvPicPr>
            <a:picLocks noChangeAspect="1"/>
          </p:cNvPicPr>
          <p:nvPr/>
        </p:nvPicPr>
        <p:blipFill>
          <a:blip r:embed="rId2"/>
          <a:stretch>
            <a:fillRect/>
          </a:stretch>
        </p:blipFill>
        <p:spPr>
          <a:xfrm>
            <a:off x="8037142" y="1591464"/>
            <a:ext cx="3997063" cy="1252894"/>
          </a:xfrm>
          <a:prstGeom prst="rect">
            <a:avLst/>
          </a:prstGeom>
        </p:spPr>
      </p:pic>
      <p:pic>
        <p:nvPicPr>
          <p:cNvPr id="6" name="Picture 5"/>
          <p:cNvPicPr>
            <a:picLocks noChangeAspect="1"/>
          </p:cNvPicPr>
          <p:nvPr/>
        </p:nvPicPr>
        <p:blipFill>
          <a:blip r:embed="rId3"/>
          <a:stretch>
            <a:fillRect/>
          </a:stretch>
        </p:blipFill>
        <p:spPr>
          <a:xfrm>
            <a:off x="9284391" y="2956703"/>
            <a:ext cx="2680365" cy="1331718"/>
          </a:xfrm>
          <a:prstGeom prst="rect">
            <a:avLst/>
          </a:prstGeom>
        </p:spPr>
      </p:pic>
      <p:pic>
        <p:nvPicPr>
          <p:cNvPr id="7" name="Picture 6"/>
          <p:cNvPicPr>
            <a:picLocks noChangeAspect="1"/>
          </p:cNvPicPr>
          <p:nvPr/>
        </p:nvPicPr>
        <p:blipFill>
          <a:blip r:embed="rId4"/>
          <a:stretch>
            <a:fillRect/>
          </a:stretch>
        </p:blipFill>
        <p:spPr>
          <a:xfrm>
            <a:off x="4104679" y="439765"/>
            <a:ext cx="3826631" cy="6076226"/>
          </a:xfrm>
          <a:prstGeom prst="rect">
            <a:avLst/>
          </a:prstGeom>
          <a:effectLst>
            <a:glow rad="101600">
              <a:srgbClr val="003959">
                <a:alpha val="60000"/>
              </a:srgbClr>
            </a:glow>
          </a:effectLst>
        </p:spPr>
      </p:pic>
      <p:pic>
        <p:nvPicPr>
          <p:cNvPr id="8" name="Picture 7"/>
          <p:cNvPicPr>
            <a:picLocks noChangeAspect="1"/>
          </p:cNvPicPr>
          <p:nvPr/>
        </p:nvPicPr>
        <p:blipFill>
          <a:blip r:embed="rId5"/>
          <a:stretch>
            <a:fillRect/>
          </a:stretch>
        </p:blipFill>
        <p:spPr>
          <a:xfrm>
            <a:off x="538223" y="3101284"/>
            <a:ext cx="3670199" cy="3119867"/>
          </a:xfrm>
          <a:prstGeom prst="rect">
            <a:avLst/>
          </a:prstGeom>
          <a:effectLst>
            <a:glow rad="101600">
              <a:srgbClr val="003959">
                <a:alpha val="60000"/>
              </a:srgbClr>
            </a:glow>
          </a:effectLst>
        </p:spPr>
      </p:pic>
      <p:sp>
        <p:nvSpPr>
          <p:cNvPr id="10" name="Rectangle 9"/>
          <p:cNvSpPr/>
          <p:nvPr/>
        </p:nvSpPr>
        <p:spPr>
          <a:xfrm>
            <a:off x="47185" y="1494193"/>
            <a:ext cx="4098623" cy="923330"/>
          </a:xfrm>
          <a:prstGeom prst="rect">
            <a:avLst/>
          </a:prstGeom>
        </p:spPr>
        <p:txBody>
          <a:bodyPr wrap="non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800" b="1" i="0" u="none" strike="noStrike" kern="1200" cap="none" spc="0" normalizeH="0" baseline="0" noProof="0" dirty="0" smtClean="0">
                <a:ln>
                  <a:noFill/>
                </a:ln>
                <a:solidFill>
                  <a:srgbClr val="F6791C"/>
                </a:solidFill>
                <a:effectLst/>
                <a:uLnTx/>
                <a:uFillTx/>
                <a:latin typeface="Calibri"/>
                <a:ea typeface="+mn-ea"/>
                <a:cs typeface="+mn-cs"/>
              </a:rPr>
              <a:t>on </a:t>
            </a:r>
            <a:r>
              <a:rPr kumimoji="0" lang="en-GB" sz="1800" b="1" i="0" u="none" strike="noStrike" kern="1200" cap="none" spc="0" normalizeH="0" baseline="0" noProof="0" dirty="0">
                <a:ln>
                  <a:noFill/>
                </a:ln>
                <a:solidFill>
                  <a:srgbClr val="F6791C"/>
                </a:solidFill>
                <a:effectLst/>
                <a:uLnTx/>
                <a:uFillTx/>
                <a:latin typeface="Calibri"/>
                <a:ea typeface="+mn-ea"/>
                <a:cs typeface="+mn-cs"/>
              </a:rPr>
              <a:t>context and missing ‘breadcrumbs</a:t>
            </a:r>
            <a:r>
              <a:rPr kumimoji="0" lang="en-GB" sz="1800" b="1" i="0" u="none" strike="noStrike" kern="1200" cap="none" spc="0" normalizeH="0" baseline="0" noProof="0" dirty="0" smtClean="0">
                <a:ln>
                  <a:noFill/>
                </a:ln>
                <a:solidFill>
                  <a:srgbClr val="F6791C"/>
                </a:solidFill>
                <a:effectLst/>
                <a:uLnTx/>
                <a:uFillTx/>
                <a:latin typeface="Calibri"/>
                <a:ea typeface="+mn-ea"/>
                <a:cs typeface="+mn-cs"/>
              </a:rPr>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smtClean="0">
                <a:ln>
                  <a:noFill/>
                </a:ln>
                <a:solidFill>
                  <a:srgbClr val="F6791C"/>
                </a:solidFill>
                <a:effectLst/>
                <a:uLnTx/>
                <a:uFillTx/>
                <a:latin typeface="Calibri"/>
                <a:ea typeface="+mn-ea"/>
                <a:cs typeface="+mn-cs"/>
              </a:rPr>
              <a:t>components vs. profiles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smtClean="0">
                <a:ln>
                  <a:noFill/>
                </a:ln>
                <a:solidFill>
                  <a:srgbClr val="F6791C"/>
                </a:solidFill>
                <a:effectLst/>
                <a:uLnTx/>
                <a:uFillTx/>
                <a:latin typeface="Calibri"/>
                <a:ea typeface="+mn-ea"/>
                <a:cs typeface="+mn-cs"/>
              </a:rPr>
              <a:t>implicit trust vs. completeness</a:t>
            </a:r>
            <a:endParaRPr kumimoji="0" lang="en-GB" sz="1800" b="1" i="0" u="none" strike="noStrike" kern="1200" cap="none" spc="0" normalizeH="0" baseline="0" noProof="0" dirty="0">
              <a:ln>
                <a:noFill/>
              </a:ln>
              <a:solidFill>
                <a:srgbClr val="F6791C"/>
              </a:solidFill>
              <a:effectLst/>
              <a:uLnTx/>
              <a:uFillTx/>
              <a:latin typeface="Calibri"/>
              <a:ea typeface="+mn-ea"/>
              <a:cs typeface="+mn-cs"/>
            </a:endParaRPr>
          </a:p>
        </p:txBody>
      </p:sp>
    </p:spTree>
    <p:extLst>
      <p:ext uri="{BB962C8B-B14F-4D97-AF65-F5344CB8AC3E}">
        <p14:creationId xmlns:p14="http://schemas.microsoft.com/office/powerpoint/2010/main" val="17840547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3"/>
            <a:ext cx="8150858" cy="4737633"/>
          </a:xfrm>
        </p:spPr>
        <p:txBody>
          <a:bodyPr/>
          <a:lstStyle/>
          <a:p>
            <a:pPr marL="0" indent="0">
              <a:buNone/>
            </a:pPr>
            <a:r>
              <a:rPr lang="en-US" dirty="0" smtClean="0"/>
              <a:t>Answering the questions </a:t>
            </a:r>
          </a:p>
          <a:p>
            <a:r>
              <a:rPr lang="en-US" dirty="0" smtClean="0"/>
              <a:t>why are there so many Assurance Frameworks</a:t>
            </a:r>
          </a:p>
          <a:p>
            <a:r>
              <a:rPr lang="en-US" dirty="0" smtClean="0"/>
              <a:t>why are the academic and research ones different</a:t>
            </a:r>
          </a:p>
          <a:p>
            <a:r>
              <a:rPr lang="en-US" dirty="0" smtClean="0"/>
              <a:t>why is there more than one for each</a:t>
            </a:r>
          </a:p>
          <a:p>
            <a:r>
              <a:rPr lang="en-US" dirty="0" smtClean="0"/>
              <a:t>how do they compare? what are the unique features</a:t>
            </a:r>
          </a:p>
          <a:p>
            <a:pPr marL="0" indent="0">
              <a:buNone/>
            </a:pPr>
            <a:r>
              <a:rPr lang="en-US" dirty="0" smtClean="0">
                <a:solidFill>
                  <a:srgbClr val="F57A1E"/>
                </a:solidFill>
              </a:rPr>
              <a:t>We attempted to answer your request </a:t>
            </a:r>
            <a:r>
              <a:rPr lang="en-US" dirty="0" smtClean="0">
                <a:solidFill>
                  <a:srgbClr val="F57A1E"/>
                </a:solidFill>
                <a:sym typeface="Wingdings" panose="05000000000000000000" pitchFamily="2" charset="2"/>
              </a:rPr>
              <a:t>… at TIIME and in </a:t>
            </a:r>
            <a:r>
              <a:rPr lang="en-US" b="1" dirty="0" smtClean="0">
                <a:solidFill>
                  <a:srgbClr val="F57A1E"/>
                </a:solidFill>
                <a:sym typeface="Wingdings" panose="05000000000000000000" pitchFamily="2" charset="2"/>
              </a:rPr>
              <a:t>AARC-I050!</a:t>
            </a:r>
            <a:endParaRPr lang="en-GB" b="1" dirty="0">
              <a:solidFill>
                <a:srgbClr val="F57A1E"/>
              </a:solidFill>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F576E6A-F32A-4612-884C-86870357C6B4}" type="slidenum">
              <a:rPr kumimoji="0" lang="en-GB" sz="10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0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Title 3"/>
          <p:cNvSpPr>
            <a:spLocks noGrp="1"/>
          </p:cNvSpPr>
          <p:nvPr>
            <p:ph type="title"/>
          </p:nvPr>
        </p:nvSpPr>
        <p:spPr/>
        <p:txBody>
          <a:bodyPr/>
          <a:lstStyle/>
          <a:p>
            <a:r>
              <a:rPr lang="en-US" dirty="0" smtClean="0"/>
              <a:t>About the mapping exercise – the AARC-I050 white paper</a:t>
            </a:r>
            <a:endParaRPr lang="en-GB" dirty="0"/>
          </a:p>
        </p:txBody>
      </p:sp>
      <p:pic>
        <p:nvPicPr>
          <p:cNvPr id="5" name="Picture 4"/>
          <p:cNvPicPr>
            <a:picLocks noChangeAspect="1"/>
          </p:cNvPicPr>
          <p:nvPr/>
        </p:nvPicPr>
        <p:blipFill>
          <a:blip r:embed="rId2"/>
          <a:stretch>
            <a:fillRect/>
          </a:stretch>
        </p:blipFill>
        <p:spPr>
          <a:xfrm>
            <a:off x="8825947" y="1506561"/>
            <a:ext cx="3185555" cy="4603175"/>
          </a:xfrm>
          <a:prstGeom prst="rect">
            <a:avLst/>
          </a:prstGeom>
          <a:effectLst>
            <a:glow rad="101600">
              <a:srgbClr val="0C3959">
                <a:alpha val="60000"/>
              </a:srgbClr>
            </a:glow>
          </a:effectLst>
        </p:spPr>
      </p:pic>
      <p:sp>
        <p:nvSpPr>
          <p:cNvPr id="7" name="TextBox 6"/>
          <p:cNvSpPr txBox="1"/>
          <p:nvPr/>
        </p:nvSpPr>
        <p:spPr>
          <a:xfrm>
            <a:off x="444502" y="3963931"/>
            <a:ext cx="8239036" cy="2308324"/>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C3959"/>
                </a:solidFill>
                <a:effectLst/>
                <a:uLnTx/>
                <a:uFillTx/>
                <a:latin typeface="Calibri"/>
                <a:ea typeface="+mn-ea"/>
                <a:cs typeface="+mn-cs"/>
              </a:rPr>
              <a:t>addressing different audiences: </a:t>
            </a:r>
            <a:br>
              <a:rPr kumimoji="0" lang="en-US" sz="2400" b="0" i="0" u="none" strike="noStrike" kern="1200" cap="none" spc="0" normalizeH="0" baseline="0" noProof="0" dirty="0" smtClean="0">
                <a:ln>
                  <a:noFill/>
                </a:ln>
                <a:solidFill>
                  <a:srgbClr val="0C3959"/>
                </a:solidFill>
                <a:effectLst/>
                <a:uLnTx/>
                <a:uFillTx/>
                <a:latin typeface="Calibri"/>
                <a:ea typeface="+mn-ea"/>
                <a:cs typeface="+mn-cs"/>
              </a:rPr>
            </a:br>
            <a:r>
              <a:rPr kumimoji="0" lang="en-US" sz="2400" b="0" i="0" u="none" strike="noStrike" kern="1200" cap="none" spc="0" normalizeH="0" baseline="0" noProof="0" dirty="0" smtClean="0">
                <a:ln>
                  <a:noFill/>
                </a:ln>
                <a:solidFill>
                  <a:srgbClr val="0C3959"/>
                </a:solidFill>
                <a:effectLst/>
                <a:uLnTx/>
                <a:uFillTx/>
                <a:latin typeface="Calibri"/>
                <a:ea typeface="+mn-ea"/>
                <a:cs typeface="+mn-cs"/>
              </a:rPr>
              <a:t>IdP feasibility vs SP minimal requirements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0C3959"/>
                </a:solidFill>
                <a:effectLst/>
                <a:uLnTx/>
                <a:uFillTx/>
                <a:latin typeface="Calibri"/>
                <a:ea typeface="+mn-ea"/>
                <a:cs typeface="+mn-cs"/>
              </a:rPr>
              <a:t>orthogonality vs component-suite approach (profiles)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C3959"/>
                </a:solidFill>
                <a:effectLst/>
                <a:uLnTx/>
                <a:uFillTx/>
                <a:latin typeface="Calibri"/>
                <a:ea typeface="+mn-ea"/>
                <a:cs typeface="+mn-cs"/>
              </a:rPr>
              <a:t>completeness vs </a:t>
            </a:r>
            <a:r>
              <a:rPr kumimoji="0" lang="en-US" sz="2400" b="0" i="0" u="none" strike="noStrike" kern="1200" cap="none" spc="0" normalizeH="0" baseline="0" noProof="0" dirty="0" smtClean="0">
                <a:ln>
                  <a:noFill/>
                </a:ln>
                <a:solidFill>
                  <a:srgbClr val="0C3959"/>
                </a:solidFill>
                <a:effectLst/>
                <a:uLnTx/>
                <a:uFillTx/>
                <a:latin typeface="Calibri"/>
                <a:ea typeface="+mn-ea"/>
                <a:cs typeface="+mn-cs"/>
              </a:rPr>
              <a:t>community-focused:</a:t>
            </a:r>
            <a:br>
              <a:rPr kumimoji="0" lang="en-US" sz="2400" b="0" i="0" u="none" strike="noStrike" kern="1200" cap="none" spc="0" normalizeH="0" baseline="0" noProof="0" dirty="0" smtClean="0">
                <a:ln>
                  <a:noFill/>
                </a:ln>
                <a:solidFill>
                  <a:srgbClr val="0C3959"/>
                </a:solidFill>
                <a:effectLst/>
                <a:uLnTx/>
                <a:uFillTx/>
                <a:latin typeface="Calibri"/>
                <a:ea typeface="+mn-ea"/>
                <a:cs typeface="+mn-cs"/>
              </a:rPr>
            </a:br>
            <a:r>
              <a:rPr kumimoji="0" lang="en-US" sz="2400" b="0" i="0" u="none" strike="noStrike" kern="1200" cap="none" spc="0" normalizeH="0" baseline="0" noProof="0" dirty="0" smtClean="0">
                <a:ln>
                  <a:noFill/>
                </a:ln>
                <a:solidFill>
                  <a:srgbClr val="0C3959"/>
                </a:solidFill>
                <a:effectLst/>
                <a:uLnTx/>
                <a:uFillTx/>
                <a:latin typeface="Calibri"/>
                <a:ea typeface="+mn-ea"/>
                <a:cs typeface="+mn-cs"/>
              </a:rPr>
              <a:t>leveraging </a:t>
            </a:r>
            <a:r>
              <a:rPr kumimoji="0" lang="en-US" sz="2400" b="0" i="0" u="none" strike="noStrike" kern="1200" cap="none" spc="0" normalizeH="0" baseline="0" noProof="0" dirty="0">
                <a:ln>
                  <a:noFill/>
                </a:ln>
                <a:solidFill>
                  <a:srgbClr val="0C3959"/>
                </a:solidFill>
                <a:effectLst/>
                <a:uLnTx/>
                <a:uFillTx/>
                <a:latin typeface="Calibri"/>
                <a:ea typeface="+mn-ea"/>
                <a:cs typeface="+mn-cs"/>
              </a:rPr>
              <a:t>common </a:t>
            </a:r>
            <a:r>
              <a:rPr kumimoji="0" lang="en-US" sz="2400" b="0" i="0" u="none" strike="noStrike" kern="1200" cap="none" spc="0" normalizeH="0" baseline="0" noProof="0" dirty="0" smtClean="0">
                <a:ln>
                  <a:noFill/>
                </a:ln>
                <a:solidFill>
                  <a:srgbClr val="0C3959"/>
                </a:solidFill>
                <a:effectLst/>
                <a:uLnTx/>
                <a:uFillTx/>
                <a:latin typeface="Calibri"/>
                <a:ea typeface="+mn-ea"/>
                <a:cs typeface="+mn-cs"/>
              </a:rPr>
              <a:t>understanding, </a:t>
            </a:r>
            <a:br>
              <a:rPr kumimoji="0" lang="en-US" sz="2400" b="0" i="0" u="none" strike="noStrike" kern="1200" cap="none" spc="0" normalizeH="0" baseline="0" noProof="0" dirty="0" smtClean="0">
                <a:ln>
                  <a:noFill/>
                </a:ln>
                <a:solidFill>
                  <a:srgbClr val="0C3959"/>
                </a:solidFill>
                <a:effectLst/>
                <a:uLnTx/>
                <a:uFillTx/>
                <a:latin typeface="Calibri"/>
                <a:ea typeface="+mn-ea"/>
                <a:cs typeface="+mn-cs"/>
              </a:rPr>
            </a:br>
            <a:r>
              <a:rPr kumimoji="0" lang="en-US" sz="2400" b="0" i="0" u="none" strike="noStrike" kern="1200" cap="none" spc="0" normalizeH="0" baseline="0" noProof="0" dirty="0" smtClean="0">
                <a:ln>
                  <a:noFill/>
                </a:ln>
                <a:solidFill>
                  <a:srgbClr val="0C3959"/>
                </a:solidFill>
                <a:effectLst/>
                <a:uLnTx/>
                <a:uFillTx/>
                <a:latin typeface="Calibri"/>
                <a:ea typeface="+mn-ea"/>
                <a:cs typeface="+mn-cs"/>
              </a:rPr>
              <a:t>… </a:t>
            </a:r>
            <a:r>
              <a:rPr kumimoji="0" lang="en-US" sz="2400" b="0" i="1" u="none" strike="noStrike" kern="1200" cap="none" spc="0" normalizeH="0" baseline="0" noProof="0" dirty="0" smtClean="0">
                <a:ln>
                  <a:noFill/>
                </a:ln>
                <a:solidFill>
                  <a:srgbClr val="0C3959"/>
                </a:solidFill>
                <a:effectLst/>
                <a:uLnTx/>
                <a:uFillTx/>
                <a:latin typeface="Calibri"/>
                <a:ea typeface="+mn-ea"/>
                <a:cs typeface="+mn-cs"/>
              </a:rPr>
              <a:t>and forgetting </a:t>
            </a:r>
            <a:r>
              <a:rPr kumimoji="0" lang="en-US" sz="2400" b="0" i="1" u="none" strike="noStrike" kern="1200" cap="none" spc="0" normalizeH="0" baseline="0" noProof="0" dirty="0">
                <a:ln>
                  <a:noFill/>
                </a:ln>
                <a:solidFill>
                  <a:srgbClr val="0C3959"/>
                </a:solidFill>
                <a:effectLst/>
                <a:uLnTx/>
                <a:uFillTx/>
                <a:latin typeface="Calibri"/>
                <a:ea typeface="+mn-ea"/>
                <a:cs typeface="+mn-cs"/>
              </a:rPr>
              <a:t>the grains of rice on how we got </a:t>
            </a:r>
            <a:r>
              <a:rPr kumimoji="0" lang="en-US" sz="2400" b="0" i="1" u="none" strike="noStrike" kern="1200" cap="none" spc="0" normalizeH="0" baseline="0" noProof="0" dirty="0" smtClean="0">
                <a:ln>
                  <a:noFill/>
                </a:ln>
                <a:solidFill>
                  <a:srgbClr val="0C3959"/>
                </a:solidFill>
                <a:effectLst/>
                <a:uLnTx/>
                <a:uFillTx/>
                <a:latin typeface="Calibri"/>
                <a:ea typeface="+mn-ea"/>
                <a:cs typeface="+mn-cs"/>
              </a:rPr>
              <a:t>there</a:t>
            </a:r>
            <a:endParaRPr kumimoji="0" lang="en-US" sz="2400" b="0" i="1" u="none" strike="noStrike" kern="1200" cap="none" spc="0" normalizeH="0" baseline="0" noProof="0" dirty="0">
              <a:ln>
                <a:noFill/>
              </a:ln>
              <a:solidFill>
                <a:srgbClr val="0C3959"/>
              </a:solidFill>
              <a:effectLst/>
              <a:uLnTx/>
              <a:uFillTx/>
              <a:latin typeface="Calibri"/>
              <a:ea typeface="+mn-ea"/>
              <a:cs typeface="+mn-cs"/>
            </a:endParaRPr>
          </a:p>
        </p:txBody>
      </p:sp>
      <p:sp>
        <p:nvSpPr>
          <p:cNvPr id="6" name="Rectangle 5"/>
          <p:cNvSpPr/>
          <p:nvPr/>
        </p:nvSpPr>
        <p:spPr>
          <a:xfrm>
            <a:off x="3444463" y="6473249"/>
            <a:ext cx="8351966" cy="369332"/>
          </a:xfrm>
          <a:prstGeom prst="rect">
            <a:avLst/>
          </a:prstGeom>
        </p:spPr>
        <p:txBody>
          <a:bodyPr wrap="none">
            <a:spAutoFit/>
          </a:bodyPr>
          <a:lstStyle/>
          <a:p>
            <a:r>
              <a:rPr lang="en-GB" dirty="0" smtClean="0">
                <a:solidFill>
                  <a:srgbClr val="F78E40"/>
                </a:solidFill>
              </a:rPr>
              <a:t>aarc-community.org/guidelines/aarc-i050 – https</a:t>
            </a:r>
            <a:r>
              <a:rPr lang="en-GB" dirty="0">
                <a:solidFill>
                  <a:srgbClr val="F78E40"/>
                </a:solidFill>
              </a:rPr>
              <a:t>://doi.org/10.5281/zenodo.3627593</a:t>
            </a:r>
          </a:p>
        </p:txBody>
      </p:sp>
    </p:spTree>
    <p:extLst>
      <p:ext uri="{BB962C8B-B14F-4D97-AF65-F5344CB8AC3E}">
        <p14:creationId xmlns:p14="http://schemas.microsoft.com/office/powerpoint/2010/main" val="15995122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5791200" y="1456123"/>
            <a:ext cx="5699125" cy="3170060"/>
          </a:xfrm>
          <a:prstGeom prst="rect">
            <a:avLst/>
          </a:prstGeom>
          <a:effectLst>
            <a:glow rad="101600">
              <a:srgbClr val="F6791C">
                <a:alpha val="60000"/>
              </a:srgbClr>
            </a:glow>
          </a:effectLst>
        </p:spPr>
      </p:pic>
      <p:sp>
        <p:nvSpPr>
          <p:cNvPr id="3" name="Slide Number Placeholder 2"/>
          <p:cNvSpPr>
            <a:spLocks noGrp="1"/>
          </p:cNvSpPr>
          <p:nvPr>
            <p:ph type="sldNum" sz="quarter" idx="12"/>
          </p:nvPr>
        </p:nvSpPr>
        <p:spPr/>
        <p:txBody>
          <a:bodyPr/>
          <a:lstStyle/>
          <a:p>
            <a:fld id="{6F576E6A-F32A-4612-884C-86870357C6B4}" type="slidenum">
              <a:rPr lang="en-GB" smtClean="0"/>
              <a:pPr/>
              <a:t>35</a:t>
            </a:fld>
            <a:endParaRPr lang="en-GB"/>
          </a:p>
        </p:txBody>
      </p:sp>
      <p:sp>
        <p:nvSpPr>
          <p:cNvPr id="4" name="Title 3"/>
          <p:cNvSpPr>
            <a:spLocks noGrp="1"/>
          </p:cNvSpPr>
          <p:nvPr>
            <p:ph type="title"/>
          </p:nvPr>
        </p:nvSpPr>
        <p:spPr/>
        <p:txBody>
          <a:bodyPr>
            <a:normAutofit fontScale="90000"/>
          </a:bodyPr>
          <a:lstStyle/>
          <a:p>
            <a:r>
              <a:rPr lang="en-GB" dirty="0" smtClean="0"/>
              <a:t>Conveying Assurance and Profiles in practice – at the IGTF: XSEDE &amp; FNAL</a:t>
            </a:r>
            <a:endParaRPr lang="en-GB" dirty="0"/>
          </a:p>
        </p:txBody>
      </p:sp>
      <p:pic>
        <p:nvPicPr>
          <p:cNvPr id="5" name="Picture 4"/>
          <p:cNvPicPr>
            <a:picLocks noChangeAspect="1"/>
          </p:cNvPicPr>
          <p:nvPr/>
        </p:nvPicPr>
        <p:blipFill>
          <a:blip r:embed="rId3"/>
          <a:stretch>
            <a:fillRect/>
          </a:stretch>
        </p:blipFill>
        <p:spPr>
          <a:xfrm>
            <a:off x="609600" y="1544207"/>
            <a:ext cx="4947810" cy="4382461"/>
          </a:xfrm>
          <a:prstGeom prst="rect">
            <a:avLst/>
          </a:prstGeom>
          <a:effectLst>
            <a:glow rad="101600">
              <a:srgbClr val="0C3959">
                <a:alpha val="60000"/>
              </a:srgbClr>
            </a:glow>
          </a:effectLst>
        </p:spPr>
      </p:pic>
      <p:pic>
        <p:nvPicPr>
          <p:cNvPr id="7" name="Picture 6"/>
          <p:cNvPicPr>
            <a:picLocks noChangeAspect="1"/>
          </p:cNvPicPr>
          <p:nvPr/>
        </p:nvPicPr>
        <p:blipFill>
          <a:blip r:embed="rId4"/>
          <a:stretch>
            <a:fillRect/>
          </a:stretch>
        </p:blipFill>
        <p:spPr>
          <a:xfrm>
            <a:off x="6697979" y="4433323"/>
            <a:ext cx="5251795" cy="1493345"/>
          </a:xfrm>
          <a:prstGeom prst="rect">
            <a:avLst/>
          </a:prstGeom>
          <a:effectLst>
            <a:glow rad="101600">
              <a:srgbClr val="F6791C">
                <a:alpha val="60000"/>
              </a:srgbClr>
            </a:glow>
          </a:effectLst>
        </p:spPr>
      </p:pic>
      <p:sp>
        <p:nvSpPr>
          <p:cNvPr id="2" name="Date Placeholder 1"/>
          <p:cNvSpPr>
            <a:spLocks noGrp="1"/>
          </p:cNvSpPr>
          <p:nvPr>
            <p:ph type="dt" sz="half" idx="10"/>
          </p:nvPr>
        </p:nvSpPr>
        <p:spPr/>
        <p:txBody>
          <a:bodyPr/>
          <a:lstStyle/>
          <a:p>
            <a:r>
              <a:rPr lang="en-US" smtClean="0"/>
              <a:t>09 March 2020</a:t>
            </a:r>
            <a:endParaRPr lang="en-GB" dirty="0"/>
          </a:p>
        </p:txBody>
      </p:sp>
      <p:sp>
        <p:nvSpPr>
          <p:cNvPr id="8" name="Footer Placeholder 7"/>
          <p:cNvSpPr>
            <a:spLocks noGrp="1"/>
          </p:cNvSpPr>
          <p:nvPr>
            <p:ph type="ftr" sz="quarter" idx="11"/>
          </p:nvPr>
        </p:nvSpPr>
        <p:spPr/>
        <p:txBody>
          <a:bodyPr/>
          <a:lstStyle/>
          <a:p>
            <a:r>
              <a:rPr lang="en-GB" smtClean="0"/>
              <a:t>IGTF and EUGridPMA development - APGridPMA March 2020 Taipei meeting </a:t>
            </a:r>
            <a:endParaRPr lang="en-GB" dirty="0"/>
          </a:p>
        </p:txBody>
      </p:sp>
    </p:spTree>
    <p:extLst>
      <p:ext uri="{BB962C8B-B14F-4D97-AF65-F5344CB8AC3E}">
        <p14:creationId xmlns:p14="http://schemas.microsoft.com/office/powerpoint/2010/main" val="26441274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Attribute Authority Operations</a:t>
            </a:r>
            <a:endParaRPr lang="en-GB" dirty="0"/>
          </a:p>
        </p:txBody>
      </p:sp>
      <p:sp>
        <p:nvSpPr>
          <p:cNvPr id="8" name="Text Placeholder 7"/>
          <p:cNvSpPr>
            <a:spLocks noGrp="1"/>
          </p:cNvSpPr>
          <p:nvPr>
            <p:ph type="body" idx="1"/>
          </p:nvPr>
        </p:nvSpPr>
        <p:spPr/>
        <p:txBody>
          <a:bodyPr/>
          <a:lstStyle/>
          <a:p>
            <a:r>
              <a:rPr lang="en-GB" dirty="0" smtClean="0"/>
              <a:t>Guidelines for running a secure membership and group management service</a:t>
            </a:r>
            <a:endParaRPr lang="en-GB" dirty="0"/>
          </a:p>
        </p:txBody>
      </p:sp>
      <p:sp>
        <p:nvSpPr>
          <p:cNvPr id="5" name="Footer Placeholder 4"/>
          <p:cNvSpPr>
            <a:spLocks noGrp="1"/>
          </p:cNvSpPr>
          <p:nvPr>
            <p:ph type="ftr" sz="quarter" idx="11"/>
          </p:nvPr>
        </p:nvSpPr>
        <p:spPr/>
        <p:txBody>
          <a:bodyPr/>
          <a:lstStyle/>
          <a:p>
            <a:r>
              <a:rPr lang="en-GB" smtClean="0"/>
              <a:t>IGTF and EUGridPMA development - APGridPMA March 2020 Taipei meeting </a:t>
            </a:r>
            <a:endParaRPr lang="en-GB" dirty="0"/>
          </a:p>
        </p:txBody>
      </p:sp>
      <p:sp>
        <p:nvSpPr>
          <p:cNvPr id="6" name="Slide Number Placeholder 5"/>
          <p:cNvSpPr>
            <a:spLocks noGrp="1"/>
          </p:cNvSpPr>
          <p:nvPr>
            <p:ph type="sldNum" sz="quarter" idx="12"/>
          </p:nvPr>
        </p:nvSpPr>
        <p:spPr/>
        <p:txBody>
          <a:bodyPr/>
          <a:lstStyle/>
          <a:p>
            <a:fld id="{A423C6C7-C0F9-497B-BEFB-D2FC0D2E643A}" type="slidenum">
              <a:rPr lang="en-GB" smtClean="0"/>
              <a:t>36</a:t>
            </a:fld>
            <a:endParaRPr lang="en-GB"/>
          </a:p>
        </p:txBody>
      </p:sp>
      <p:sp>
        <p:nvSpPr>
          <p:cNvPr id="4" name="Date Placeholder 3"/>
          <p:cNvSpPr>
            <a:spLocks noGrp="1"/>
          </p:cNvSpPr>
          <p:nvPr>
            <p:ph type="dt" sz="half" idx="10"/>
          </p:nvPr>
        </p:nvSpPr>
        <p:spPr/>
        <p:txBody>
          <a:bodyPr/>
          <a:lstStyle/>
          <a:p>
            <a:r>
              <a:rPr lang="en-US" smtClean="0"/>
              <a:t>09 March 2020</a:t>
            </a:r>
            <a:endParaRPr lang="en-GB" dirty="0"/>
          </a:p>
        </p:txBody>
      </p:sp>
    </p:spTree>
    <p:extLst>
      <p:ext uri="{BB962C8B-B14F-4D97-AF65-F5344CB8AC3E}">
        <p14:creationId xmlns:p14="http://schemas.microsoft.com/office/powerpoint/2010/main" val="5641097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37</a:t>
            </a:fld>
            <a:endParaRPr lang="en-GB"/>
          </a:p>
        </p:txBody>
      </p:sp>
      <p:sp>
        <p:nvSpPr>
          <p:cNvPr id="4" name="Title 3"/>
          <p:cNvSpPr>
            <a:spLocks noGrp="1"/>
          </p:cNvSpPr>
          <p:nvPr>
            <p:ph type="title"/>
          </p:nvPr>
        </p:nvSpPr>
        <p:spPr/>
        <p:txBody>
          <a:bodyPr>
            <a:normAutofit fontScale="90000"/>
          </a:bodyPr>
          <a:lstStyle/>
          <a:p>
            <a:r>
              <a:rPr lang="en-GB" dirty="0" smtClean="0"/>
              <a:t>Operational guideline landscape for - proxy or source - AAI components</a:t>
            </a:r>
            <a:endParaRPr lang="en-GB" dirty="0"/>
          </a:p>
        </p:txBody>
      </p:sp>
      <p:pic>
        <p:nvPicPr>
          <p:cNvPr id="9" name="Picture 8"/>
          <p:cNvPicPr>
            <a:picLocks noChangeAspect="1"/>
          </p:cNvPicPr>
          <p:nvPr/>
        </p:nvPicPr>
        <p:blipFill>
          <a:blip r:embed="rId2"/>
          <a:stretch>
            <a:fillRect/>
          </a:stretch>
        </p:blipFill>
        <p:spPr>
          <a:xfrm>
            <a:off x="2416095" y="1830973"/>
            <a:ext cx="5691187" cy="4446001"/>
          </a:xfrm>
          <a:prstGeom prst="rect">
            <a:avLst/>
          </a:prstGeom>
        </p:spPr>
      </p:pic>
      <p:sp>
        <p:nvSpPr>
          <p:cNvPr id="10" name="Rounded Rectangular Callout 9"/>
          <p:cNvSpPr/>
          <p:nvPr/>
        </p:nvSpPr>
        <p:spPr>
          <a:xfrm>
            <a:off x="8558211" y="1400211"/>
            <a:ext cx="3367089" cy="1962113"/>
          </a:xfrm>
          <a:prstGeom prst="wedgeRoundRectCallout">
            <a:avLst>
              <a:gd name="adj1" fmla="val -81145"/>
              <a:gd name="adj2" fmla="val 45101"/>
              <a:gd name="adj3" fmla="val 16667"/>
            </a:avLst>
          </a:prstGeom>
          <a:solidFill>
            <a:srgbClr val="FFFFFF"/>
          </a:solidFill>
          <a:ln>
            <a:solidFill>
              <a:srgbClr val="0C3959"/>
            </a:solidFill>
          </a:ln>
          <a:effectLst>
            <a:glow rad="101600">
              <a:srgbClr val="0C3959">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F57A1E"/>
                </a:solidFill>
              </a:rPr>
              <a:t>Authentication/identity sources</a:t>
            </a:r>
          </a:p>
          <a:p>
            <a:r>
              <a:rPr lang="en-GB" dirty="0" smtClean="0">
                <a:solidFill>
                  <a:srgbClr val="003F5E"/>
                </a:solidFill>
              </a:rPr>
              <a:t>Sirtfi</a:t>
            </a:r>
            <a:endParaRPr lang="en-GB" dirty="0">
              <a:solidFill>
                <a:srgbClr val="003F5E"/>
              </a:solidFill>
            </a:endParaRPr>
          </a:p>
          <a:p>
            <a:r>
              <a:rPr lang="en-GB" dirty="0" smtClean="0">
                <a:solidFill>
                  <a:srgbClr val="003F5E"/>
                </a:solidFill>
              </a:rPr>
              <a:t>(eduGAIN) baselining</a:t>
            </a:r>
          </a:p>
          <a:p>
            <a:r>
              <a:rPr lang="en-GB" dirty="0" smtClean="0">
                <a:solidFill>
                  <a:srgbClr val="003F5E"/>
                </a:solidFill>
              </a:rPr>
              <a:t>IGTF AP Profiles</a:t>
            </a:r>
          </a:p>
          <a:p>
            <a:r>
              <a:rPr lang="en-GB" dirty="0" smtClean="0">
                <a:solidFill>
                  <a:srgbClr val="003F5E"/>
                </a:solidFill>
              </a:rPr>
              <a:t>NIST SP800-63</a:t>
            </a:r>
          </a:p>
          <a:p>
            <a:r>
              <a:rPr lang="en-GB" dirty="0" smtClean="0">
                <a:solidFill>
                  <a:srgbClr val="003F5E"/>
                </a:solidFill>
              </a:rPr>
              <a:t>eduGAIN sec. team workflow</a:t>
            </a:r>
          </a:p>
        </p:txBody>
      </p:sp>
      <p:sp>
        <p:nvSpPr>
          <p:cNvPr id="11" name="Rounded Rectangular Callout 10"/>
          <p:cNvSpPr/>
          <p:nvPr/>
        </p:nvSpPr>
        <p:spPr>
          <a:xfrm>
            <a:off x="1481136" y="1598723"/>
            <a:ext cx="1709739" cy="1152488"/>
          </a:xfrm>
          <a:prstGeom prst="wedgeRoundRectCallout">
            <a:avLst>
              <a:gd name="adj1" fmla="val 70944"/>
              <a:gd name="adj2" fmla="val 40969"/>
              <a:gd name="adj3" fmla="val 16667"/>
            </a:avLst>
          </a:prstGeom>
          <a:solidFill>
            <a:srgbClr val="FFFFFF"/>
          </a:solidFill>
          <a:ln>
            <a:solidFill>
              <a:srgbClr val="0C3959"/>
            </a:solidFill>
          </a:ln>
          <a:effectLst>
            <a:glow rad="101600">
              <a:srgbClr val="0C3959">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F57A1E"/>
                </a:solidFill>
              </a:rPr>
              <a:t>MFA</a:t>
            </a:r>
          </a:p>
          <a:p>
            <a:r>
              <a:rPr lang="en-GB" dirty="0" smtClean="0">
                <a:solidFill>
                  <a:srgbClr val="003F5E"/>
                </a:solidFill>
              </a:rPr>
              <a:t>RFC6238/4226</a:t>
            </a:r>
            <a:br>
              <a:rPr lang="en-GB" dirty="0" smtClean="0">
                <a:solidFill>
                  <a:srgbClr val="003F5E"/>
                </a:solidFill>
              </a:rPr>
            </a:br>
            <a:r>
              <a:rPr lang="en-GB" dirty="0" smtClean="0">
                <a:solidFill>
                  <a:srgbClr val="003F5E"/>
                </a:solidFill>
              </a:rPr>
              <a:t>FIPS140</a:t>
            </a:r>
          </a:p>
          <a:p>
            <a:r>
              <a:rPr lang="en-GB" dirty="0" smtClean="0">
                <a:solidFill>
                  <a:srgbClr val="003F5E"/>
                </a:solidFill>
              </a:rPr>
              <a:t>NISTSP800-53</a:t>
            </a:r>
          </a:p>
        </p:txBody>
      </p:sp>
      <p:sp>
        <p:nvSpPr>
          <p:cNvPr id="12" name="Rounded Rectangular Callout 11"/>
          <p:cNvSpPr/>
          <p:nvPr/>
        </p:nvSpPr>
        <p:spPr>
          <a:xfrm>
            <a:off x="8205786" y="4543462"/>
            <a:ext cx="3367089" cy="1549510"/>
          </a:xfrm>
          <a:prstGeom prst="wedgeRoundRectCallout">
            <a:avLst>
              <a:gd name="adj1" fmla="val -81145"/>
              <a:gd name="adj2" fmla="val 45101"/>
              <a:gd name="adj3" fmla="val 16667"/>
            </a:avLst>
          </a:prstGeom>
          <a:solidFill>
            <a:srgbClr val="FFFFFF"/>
          </a:solidFill>
          <a:ln>
            <a:solidFill>
              <a:srgbClr val="0C3959"/>
            </a:solidFill>
          </a:ln>
          <a:effectLst>
            <a:glow rad="101600">
              <a:srgbClr val="0C3959">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solidFill>
                  <a:srgbClr val="F57A1E"/>
                </a:solidFill>
              </a:rPr>
              <a:t>Service provider operations</a:t>
            </a:r>
          </a:p>
          <a:p>
            <a:r>
              <a:rPr lang="en-GB" dirty="0" smtClean="0">
                <a:solidFill>
                  <a:srgbClr val="003F5E"/>
                </a:solidFill>
              </a:rPr>
              <a:t>ISO27k</a:t>
            </a:r>
          </a:p>
          <a:p>
            <a:r>
              <a:rPr lang="en-GB" dirty="0" smtClean="0">
                <a:solidFill>
                  <a:srgbClr val="003F5E"/>
                </a:solidFill>
              </a:rPr>
              <a:t>Sirtfi</a:t>
            </a:r>
          </a:p>
          <a:p>
            <a:r>
              <a:rPr lang="en-GB" dirty="0" smtClean="0">
                <a:solidFill>
                  <a:srgbClr val="003F5E"/>
                </a:solidFill>
              </a:rPr>
              <a:t>Infrastructure response plans</a:t>
            </a:r>
            <a:endParaRPr lang="en-GB" dirty="0">
              <a:solidFill>
                <a:srgbClr val="003F5E"/>
              </a:solidFill>
            </a:endParaRPr>
          </a:p>
        </p:txBody>
      </p:sp>
      <p:sp>
        <p:nvSpPr>
          <p:cNvPr id="13" name="Rounded Rectangular Callout 12"/>
          <p:cNvSpPr/>
          <p:nvPr/>
        </p:nvSpPr>
        <p:spPr>
          <a:xfrm>
            <a:off x="466566" y="3789171"/>
            <a:ext cx="2997200" cy="1001146"/>
          </a:xfrm>
          <a:prstGeom prst="wedgeRoundRectCallout">
            <a:avLst>
              <a:gd name="adj1" fmla="val 107176"/>
              <a:gd name="adj2" fmla="val 34640"/>
              <a:gd name="adj3" fmla="val 16667"/>
            </a:avLst>
          </a:prstGeom>
          <a:solidFill>
            <a:srgbClr val="FFFFFF"/>
          </a:solidFill>
          <a:ln>
            <a:solidFill>
              <a:srgbClr val="003F5E"/>
            </a:solidFill>
          </a:ln>
          <a:effectLst>
            <a:glow rad="101600">
              <a:srgbClr val="0C3959">
                <a:alpha val="30196"/>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F6791C"/>
                </a:solidFill>
              </a:rPr>
              <a:t>Ephemeral credentials</a:t>
            </a:r>
          </a:p>
          <a:p>
            <a:pPr marL="285750" indent="-285750">
              <a:buFont typeface="Arial" panose="020B0604020202020204" pitchFamily="34" charset="0"/>
              <a:buChar char="•"/>
            </a:pPr>
            <a:r>
              <a:rPr lang="en-US" dirty="0" smtClean="0">
                <a:solidFill>
                  <a:srgbClr val="003F5E"/>
                </a:solidFill>
              </a:rPr>
              <a:t>trusted credential stores</a:t>
            </a:r>
          </a:p>
          <a:p>
            <a:pPr marL="285750" indent="-285750">
              <a:buFont typeface="Arial" panose="020B0604020202020204" pitchFamily="34" charset="0"/>
              <a:buChar char="•"/>
            </a:pPr>
            <a:r>
              <a:rPr lang="en-US" dirty="0" smtClean="0">
                <a:solidFill>
                  <a:srgbClr val="003F5E"/>
                </a:solidFill>
              </a:rPr>
              <a:t>protection at rest</a:t>
            </a:r>
            <a:endParaRPr lang="en-GB" dirty="0">
              <a:solidFill>
                <a:srgbClr val="003F5E"/>
              </a:solidFill>
            </a:endParaRPr>
          </a:p>
        </p:txBody>
      </p:sp>
      <p:sp>
        <p:nvSpPr>
          <p:cNvPr id="2" name="Date Placeholder 1"/>
          <p:cNvSpPr>
            <a:spLocks noGrp="1"/>
          </p:cNvSpPr>
          <p:nvPr>
            <p:ph type="dt" sz="half" idx="10"/>
          </p:nvPr>
        </p:nvSpPr>
        <p:spPr/>
        <p:txBody>
          <a:bodyPr/>
          <a:lstStyle/>
          <a:p>
            <a:r>
              <a:rPr lang="en-US" smtClean="0"/>
              <a:t>09 March 2020</a:t>
            </a:r>
            <a:endParaRPr lang="en-GB" dirty="0"/>
          </a:p>
        </p:txBody>
      </p:sp>
      <p:sp>
        <p:nvSpPr>
          <p:cNvPr id="5" name="Footer Placeholder 4"/>
          <p:cNvSpPr>
            <a:spLocks noGrp="1"/>
          </p:cNvSpPr>
          <p:nvPr>
            <p:ph type="ftr" sz="quarter" idx="11"/>
          </p:nvPr>
        </p:nvSpPr>
        <p:spPr/>
        <p:txBody>
          <a:bodyPr/>
          <a:lstStyle/>
          <a:p>
            <a:r>
              <a:rPr lang="en-GB" smtClean="0"/>
              <a:t>IGTF and EUGridPMA development - APGridPMA March 2020 Taipei meeting </a:t>
            </a:r>
            <a:endParaRPr lang="en-GB" dirty="0"/>
          </a:p>
        </p:txBody>
      </p:sp>
    </p:spTree>
    <p:extLst>
      <p:ext uri="{BB962C8B-B14F-4D97-AF65-F5344CB8AC3E}">
        <p14:creationId xmlns:p14="http://schemas.microsoft.com/office/powerpoint/2010/main" val="16404076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21462" y="1414338"/>
            <a:ext cx="5344772" cy="4055970"/>
          </a:xfrm>
          <a:prstGeom prst="rect">
            <a:avLst/>
          </a:prstGeom>
        </p:spPr>
      </p:pic>
      <p:sp>
        <p:nvSpPr>
          <p:cNvPr id="5" name="Title 4"/>
          <p:cNvSpPr>
            <a:spLocks noGrp="1"/>
          </p:cNvSpPr>
          <p:nvPr>
            <p:ph type="title"/>
          </p:nvPr>
        </p:nvSpPr>
        <p:spPr/>
        <p:txBody>
          <a:bodyPr>
            <a:normAutofit fontScale="90000"/>
          </a:bodyPr>
          <a:lstStyle/>
          <a:p>
            <a:r>
              <a:rPr lang="en-US" dirty="0" smtClean="0"/>
              <a:t>Operational security in the BPA: beyond just IdPs</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38</a:t>
            </a:fld>
            <a:endParaRPr lang="en-GB"/>
          </a:p>
        </p:txBody>
      </p:sp>
      <p:sp>
        <p:nvSpPr>
          <p:cNvPr id="920" name="Rounded Rectangular Callout 919"/>
          <p:cNvSpPr/>
          <p:nvPr/>
        </p:nvSpPr>
        <p:spPr>
          <a:xfrm>
            <a:off x="1219199" y="1892813"/>
            <a:ext cx="3262313" cy="3099020"/>
          </a:xfrm>
          <a:prstGeom prst="wedgeRoundRectCallout">
            <a:avLst>
              <a:gd name="adj1" fmla="val 107617"/>
              <a:gd name="adj2" fmla="val 38339"/>
              <a:gd name="adj3" fmla="val 16667"/>
            </a:avLst>
          </a:prstGeom>
          <a:solidFill>
            <a:srgbClr val="FFFFFF"/>
          </a:solidFill>
          <a:ln>
            <a:solidFill>
              <a:srgbClr val="0C3959"/>
            </a:solidFill>
          </a:ln>
          <a:effectLst>
            <a:glow rad="101600">
              <a:srgbClr val="0C3959">
                <a:alpha val="6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0C3959"/>
                </a:solidFill>
              </a:rPr>
              <a:t>Community membership management directories and attribute authorities</a:t>
            </a:r>
          </a:p>
          <a:p>
            <a:pPr marL="285750" indent="-285750">
              <a:buFont typeface="Arial" panose="020B0604020202020204" pitchFamily="34" charset="0"/>
              <a:buChar char="•"/>
            </a:pPr>
            <a:r>
              <a:rPr lang="en-US" dirty="0" smtClean="0">
                <a:solidFill>
                  <a:srgbClr val="F57A1E"/>
                </a:solidFill>
              </a:rPr>
              <a:t>integrity of membership</a:t>
            </a:r>
          </a:p>
          <a:p>
            <a:pPr marL="285750" indent="-285750">
              <a:buFont typeface="Arial" panose="020B0604020202020204" pitchFamily="34" charset="0"/>
              <a:buChar char="•"/>
            </a:pPr>
            <a:r>
              <a:rPr lang="en-US" dirty="0" smtClean="0">
                <a:solidFill>
                  <a:srgbClr val="F57A1E"/>
                </a:solidFill>
              </a:rPr>
              <a:t>identification, naming and traceability</a:t>
            </a:r>
          </a:p>
          <a:p>
            <a:pPr marL="285750" indent="-285750">
              <a:buFont typeface="Arial" panose="020B0604020202020204" pitchFamily="34" charset="0"/>
              <a:buChar char="•"/>
            </a:pPr>
            <a:r>
              <a:rPr lang="en-US" dirty="0" smtClean="0">
                <a:solidFill>
                  <a:srgbClr val="F57A1E"/>
                </a:solidFill>
              </a:rPr>
              <a:t>site and service security</a:t>
            </a:r>
          </a:p>
          <a:p>
            <a:pPr marL="285750" indent="-285750">
              <a:buFont typeface="Arial" panose="020B0604020202020204" pitchFamily="34" charset="0"/>
              <a:buChar char="•"/>
            </a:pPr>
            <a:r>
              <a:rPr lang="en-US" dirty="0" smtClean="0">
                <a:solidFill>
                  <a:srgbClr val="F57A1E"/>
                </a:solidFill>
              </a:rPr>
              <a:t>protection on the network</a:t>
            </a:r>
          </a:p>
          <a:p>
            <a:pPr marL="285750" indent="-285750">
              <a:buFont typeface="Arial" panose="020B0604020202020204" pitchFamily="34" charset="0"/>
              <a:buChar char="•"/>
            </a:pPr>
            <a:r>
              <a:rPr lang="en-US" dirty="0" smtClean="0">
                <a:solidFill>
                  <a:srgbClr val="F57A1E"/>
                </a:solidFill>
              </a:rPr>
              <a:t>assertion integrity</a:t>
            </a:r>
            <a:endParaRPr lang="en-GB" dirty="0">
              <a:solidFill>
                <a:srgbClr val="F57A1E"/>
              </a:solidFill>
            </a:endParaRPr>
          </a:p>
        </p:txBody>
      </p:sp>
      <p:sp>
        <p:nvSpPr>
          <p:cNvPr id="922" name="TextBox 921"/>
          <p:cNvSpPr txBox="1"/>
          <p:nvPr/>
        </p:nvSpPr>
        <p:spPr>
          <a:xfrm>
            <a:off x="1219200" y="5469572"/>
            <a:ext cx="5423195" cy="923330"/>
          </a:xfrm>
          <a:prstGeom prst="rect">
            <a:avLst/>
          </a:prstGeom>
          <a:noFill/>
        </p:spPr>
        <p:txBody>
          <a:bodyPr wrap="square" rtlCol="0">
            <a:spAutoFit/>
          </a:bodyPr>
          <a:lstStyle/>
          <a:p>
            <a:r>
              <a:rPr lang="en-GB" dirty="0">
                <a:solidFill>
                  <a:srgbClr val="0C3959"/>
                </a:solidFill>
              </a:rPr>
              <a:t>Guidelines for Secure Operation of </a:t>
            </a:r>
            <a:r>
              <a:rPr lang="en-GB" dirty="0" smtClean="0">
                <a:solidFill>
                  <a:srgbClr val="0C3959"/>
                </a:solidFill>
              </a:rPr>
              <a:t>Attribute Authorities </a:t>
            </a:r>
            <a:r>
              <a:rPr lang="en-GB" dirty="0">
                <a:solidFill>
                  <a:srgbClr val="0C3959"/>
                </a:solidFill>
              </a:rPr>
              <a:t>and other issuers of </a:t>
            </a:r>
            <a:r>
              <a:rPr lang="en-GB" dirty="0" smtClean="0">
                <a:solidFill>
                  <a:srgbClr val="0C3959"/>
                </a:solidFill>
              </a:rPr>
              <a:t>access-granting statements </a:t>
            </a:r>
            <a:br>
              <a:rPr lang="en-GB" dirty="0" smtClean="0">
                <a:solidFill>
                  <a:srgbClr val="0C3959"/>
                </a:solidFill>
              </a:rPr>
            </a:br>
            <a:r>
              <a:rPr lang="en-GB" i="1" dirty="0" smtClean="0">
                <a:solidFill>
                  <a:srgbClr val="0C3959"/>
                </a:solidFill>
              </a:rPr>
              <a:t>(AARC-I048, in collaboration with IGTF AAOPS)</a:t>
            </a:r>
          </a:p>
        </p:txBody>
      </p:sp>
      <p:sp>
        <p:nvSpPr>
          <p:cNvPr id="15" name="Date Placeholder 14"/>
          <p:cNvSpPr>
            <a:spLocks noGrp="1"/>
          </p:cNvSpPr>
          <p:nvPr>
            <p:ph type="dt" sz="half" idx="10"/>
          </p:nvPr>
        </p:nvSpPr>
        <p:spPr/>
        <p:txBody>
          <a:bodyPr/>
          <a:lstStyle/>
          <a:p>
            <a:r>
              <a:rPr lang="en-US" smtClean="0"/>
              <a:t>09 March 2020</a:t>
            </a:r>
            <a:endParaRPr lang="en-GB" dirty="0"/>
          </a:p>
        </p:txBody>
      </p:sp>
      <p:sp>
        <p:nvSpPr>
          <p:cNvPr id="16" name="Footer Placeholder 15"/>
          <p:cNvSpPr>
            <a:spLocks noGrp="1"/>
          </p:cNvSpPr>
          <p:nvPr>
            <p:ph type="ftr" sz="quarter" idx="11"/>
          </p:nvPr>
        </p:nvSpPr>
        <p:spPr/>
        <p:txBody>
          <a:bodyPr/>
          <a:lstStyle/>
          <a:p>
            <a:r>
              <a:rPr lang="en-GB" smtClean="0"/>
              <a:t>IGTF and EUGridPMA development - APGridPMA March 2020 Taipei meeting </a:t>
            </a:r>
            <a:endParaRPr lang="en-GB" dirty="0"/>
          </a:p>
        </p:txBody>
      </p:sp>
    </p:spTree>
    <p:extLst>
      <p:ext uri="{BB962C8B-B14F-4D97-AF65-F5344CB8AC3E}">
        <p14:creationId xmlns:p14="http://schemas.microsoft.com/office/powerpoint/2010/main" val="6572819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75842" y="2355380"/>
            <a:ext cx="6769098" cy="1259417"/>
          </a:xfrm>
          <a:noFill/>
        </p:spPr>
        <p:txBody>
          <a:bodyPr>
            <a:normAutofit fontScale="77500" lnSpcReduction="20000"/>
          </a:bodyPr>
          <a:lstStyle/>
          <a:p>
            <a:pPr marL="0" indent="0" algn="ctr">
              <a:buNone/>
            </a:pPr>
            <a:r>
              <a:rPr lang="en-US" dirty="0" smtClean="0"/>
              <a:t>Structured around concept of “</a:t>
            </a:r>
            <a:r>
              <a:rPr lang="en-US" b="1" dirty="0" smtClean="0"/>
              <a:t>AA Operators</a:t>
            </a:r>
            <a:r>
              <a:rPr lang="en-US" dirty="0" smtClean="0"/>
              <a:t>”, </a:t>
            </a:r>
          </a:p>
          <a:p>
            <a:pPr marL="0" indent="0" algn="ctr">
              <a:buNone/>
            </a:pPr>
            <a:r>
              <a:rPr lang="en-US" dirty="0" smtClean="0"/>
              <a:t>operating “</a:t>
            </a:r>
            <a:r>
              <a:rPr lang="en-US" b="1" dirty="0" smtClean="0"/>
              <a:t>Attribute Authorities</a:t>
            </a:r>
            <a:r>
              <a:rPr lang="en-US" dirty="0" smtClean="0"/>
              <a:t>” (technological entities), </a:t>
            </a:r>
          </a:p>
          <a:p>
            <a:pPr marL="0" indent="0" algn="ctr">
              <a:buNone/>
            </a:pPr>
            <a:r>
              <a:rPr lang="en-US" dirty="0" smtClean="0"/>
              <a:t>on behalf of, one or more, </a:t>
            </a:r>
            <a:r>
              <a:rPr lang="en-US" b="1" dirty="0" smtClean="0"/>
              <a:t>Communities</a:t>
            </a:r>
          </a:p>
        </p:txBody>
      </p:sp>
      <p:sp>
        <p:nvSpPr>
          <p:cNvPr id="3" name="Slide Number Placeholder 2"/>
          <p:cNvSpPr>
            <a:spLocks noGrp="1"/>
          </p:cNvSpPr>
          <p:nvPr>
            <p:ph type="sldNum" sz="quarter" idx="12"/>
          </p:nvPr>
        </p:nvSpPr>
        <p:spPr/>
        <p:txBody>
          <a:bodyPr/>
          <a:lstStyle/>
          <a:p>
            <a:fld id="{6F576E6A-F32A-4612-884C-86870357C6B4}" type="slidenum">
              <a:rPr lang="en-GB" smtClean="0"/>
              <a:pPr/>
              <a:t>39</a:t>
            </a:fld>
            <a:endParaRPr lang="en-GB"/>
          </a:p>
        </p:txBody>
      </p:sp>
      <p:sp>
        <p:nvSpPr>
          <p:cNvPr id="4" name="Title 3"/>
          <p:cNvSpPr>
            <a:spLocks noGrp="1"/>
          </p:cNvSpPr>
          <p:nvPr>
            <p:ph type="title"/>
          </p:nvPr>
        </p:nvSpPr>
        <p:spPr>
          <a:xfrm>
            <a:off x="455646" y="74649"/>
            <a:ext cx="9863104" cy="1325563"/>
          </a:xfrm>
        </p:spPr>
        <p:txBody>
          <a:bodyPr>
            <a:normAutofit fontScale="90000"/>
          </a:bodyPr>
          <a:lstStyle/>
          <a:p>
            <a:r>
              <a:rPr lang="en-US" dirty="0" smtClean="0"/>
              <a:t>AARC-G048: </a:t>
            </a:r>
            <a:r>
              <a:rPr lang="en-US" dirty="0">
                <a:solidFill>
                  <a:srgbClr val="0C3959"/>
                </a:solidFill>
              </a:rPr>
              <a:t>keeping users </a:t>
            </a:r>
            <a:r>
              <a:rPr lang="en-US" dirty="0" smtClean="0">
                <a:solidFill>
                  <a:srgbClr val="0C3959"/>
                </a:solidFill>
              </a:rPr>
              <a:t>&amp; communities protected, moving </a:t>
            </a:r>
            <a:r>
              <a:rPr lang="en-US" dirty="0">
                <a:solidFill>
                  <a:srgbClr val="0C3959"/>
                </a:solidFill>
              </a:rPr>
              <a:t>across </a:t>
            </a:r>
            <a:r>
              <a:rPr lang="en-US" dirty="0" smtClean="0">
                <a:solidFill>
                  <a:srgbClr val="0C3959"/>
                </a:solidFill>
              </a:rPr>
              <a:t>models</a:t>
            </a:r>
            <a:endParaRPr lang="en-GB" dirty="0"/>
          </a:p>
        </p:txBody>
      </p:sp>
      <p:sp>
        <p:nvSpPr>
          <p:cNvPr id="7" name="TextBox 6"/>
          <p:cNvSpPr txBox="1"/>
          <p:nvPr/>
        </p:nvSpPr>
        <p:spPr>
          <a:xfrm>
            <a:off x="455646" y="1400212"/>
            <a:ext cx="8209491" cy="830997"/>
          </a:xfrm>
          <a:prstGeom prst="rect">
            <a:avLst/>
          </a:prstGeom>
          <a:solidFill>
            <a:srgbClr val="FABD90"/>
          </a:solidFill>
        </p:spPr>
        <p:txBody>
          <a:bodyPr wrap="none" rtlCol="0">
            <a:spAutoFit/>
          </a:bodyPr>
          <a:lstStyle/>
          <a:p>
            <a:r>
              <a:rPr lang="en-US" sz="2400" dirty="0" smtClean="0">
                <a:solidFill>
                  <a:srgbClr val="0C3959"/>
                </a:solidFill>
              </a:rPr>
              <a:t>trusted delegation of response from communities to operators, </a:t>
            </a:r>
            <a:br>
              <a:rPr lang="en-US" sz="2400" dirty="0" smtClean="0">
                <a:solidFill>
                  <a:srgbClr val="0C3959"/>
                </a:solidFill>
              </a:rPr>
            </a:br>
            <a:r>
              <a:rPr lang="en-US" sz="2400" dirty="0" smtClean="0">
                <a:solidFill>
                  <a:srgbClr val="0C3959"/>
                </a:solidFill>
              </a:rPr>
              <a:t>and from services to communities in recognizing their assertions</a:t>
            </a:r>
            <a:endParaRPr lang="en-GB" sz="2400" dirty="0" smtClean="0">
              <a:solidFill>
                <a:srgbClr val="0C3959"/>
              </a:solidFill>
            </a:endParaRPr>
          </a:p>
        </p:txBody>
      </p:sp>
      <p:pic>
        <p:nvPicPr>
          <p:cNvPr id="8" name="Picture 7"/>
          <p:cNvPicPr>
            <a:picLocks noChangeAspect="1"/>
          </p:cNvPicPr>
          <p:nvPr/>
        </p:nvPicPr>
        <p:blipFill>
          <a:blip r:embed="rId3"/>
          <a:stretch>
            <a:fillRect/>
          </a:stretch>
        </p:blipFill>
        <p:spPr>
          <a:xfrm>
            <a:off x="143340" y="3738968"/>
            <a:ext cx="5472112" cy="2486197"/>
          </a:xfrm>
          <a:prstGeom prst="rect">
            <a:avLst/>
          </a:prstGeom>
          <a:ln>
            <a:solidFill>
              <a:srgbClr val="0C3959"/>
            </a:solidFill>
          </a:ln>
        </p:spPr>
      </p:pic>
      <p:pic>
        <p:nvPicPr>
          <p:cNvPr id="9" name="Picture 8"/>
          <p:cNvPicPr>
            <a:picLocks noChangeAspect="1"/>
          </p:cNvPicPr>
          <p:nvPr/>
        </p:nvPicPr>
        <p:blipFill>
          <a:blip r:embed="rId4"/>
          <a:stretch>
            <a:fillRect/>
          </a:stretch>
        </p:blipFill>
        <p:spPr>
          <a:xfrm>
            <a:off x="5786869" y="4057258"/>
            <a:ext cx="6292285" cy="2486197"/>
          </a:xfrm>
          <a:prstGeom prst="rect">
            <a:avLst/>
          </a:prstGeom>
          <a:ln>
            <a:solidFill>
              <a:srgbClr val="0C3959"/>
            </a:solidFill>
          </a:ln>
        </p:spPr>
      </p:pic>
      <p:pic>
        <p:nvPicPr>
          <p:cNvPr id="21" name="Picture 20"/>
          <p:cNvPicPr>
            <a:picLocks noChangeAspect="1"/>
          </p:cNvPicPr>
          <p:nvPr/>
        </p:nvPicPr>
        <p:blipFill>
          <a:blip r:embed="rId5"/>
          <a:stretch>
            <a:fillRect/>
          </a:stretch>
        </p:blipFill>
        <p:spPr>
          <a:xfrm>
            <a:off x="8860565" y="1304966"/>
            <a:ext cx="3218589" cy="1816373"/>
          </a:xfrm>
          <a:prstGeom prst="rect">
            <a:avLst/>
          </a:prstGeom>
          <a:effectLst>
            <a:glow rad="101600">
              <a:srgbClr val="003F5E">
                <a:alpha val="60000"/>
              </a:srgbClr>
            </a:glow>
          </a:effectLst>
        </p:spPr>
      </p:pic>
      <p:grpSp>
        <p:nvGrpSpPr>
          <p:cNvPr id="22" name="Group 21"/>
          <p:cNvGrpSpPr/>
          <p:nvPr/>
        </p:nvGrpSpPr>
        <p:grpSpPr>
          <a:xfrm>
            <a:off x="10318750" y="2299593"/>
            <a:ext cx="1623237" cy="1264207"/>
            <a:chOff x="10441171" y="5498100"/>
            <a:chExt cx="1623237" cy="1264207"/>
          </a:xfrm>
          <a:effectLst>
            <a:glow rad="101600">
              <a:srgbClr val="F6791C">
                <a:alpha val="60000"/>
              </a:srgbClr>
            </a:glow>
          </a:effectLst>
        </p:grpSpPr>
        <p:pic>
          <p:nvPicPr>
            <p:cNvPr id="23" name="Picture 22">
              <a:extLst>
                <a:ext uri="{FF2B5EF4-FFF2-40B4-BE49-F238E27FC236}">
                  <a16:creationId xmlns:a16="http://schemas.microsoft.com/office/drawing/2014/main" id="{937DF5E2-E849-DD48-9B9C-8A75156429C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441171" y="5498100"/>
              <a:ext cx="1623237" cy="1249926"/>
            </a:xfrm>
            <a:prstGeom prst="rect">
              <a:avLst/>
            </a:prstGeom>
          </p:spPr>
        </p:pic>
        <p:sp>
          <p:nvSpPr>
            <p:cNvPr id="24" name="Rectangle 23"/>
            <p:cNvSpPr/>
            <p:nvPr/>
          </p:nvSpPr>
          <p:spPr>
            <a:xfrm>
              <a:off x="10455349" y="5932967"/>
              <a:ext cx="233916" cy="829340"/>
            </a:xfrm>
            <a:prstGeom prst="rect">
              <a:avLst/>
            </a:prstGeom>
            <a:noFill/>
            <a:ln w="38100">
              <a:solidFill>
                <a:srgbClr val="003F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GB" dirty="0"/>
            </a:p>
          </p:txBody>
        </p:sp>
      </p:grpSp>
      <p:sp>
        <p:nvSpPr>
          <p:cNvPr id="5" name="Rectangle 4"/>
          <p:cNvSpPr/>
          <p:nvPr/>
        </p:nvSpPr>
        <p:spPr>
          <a:xfrm>
            <a:off x="1776732" y="6482960"/>
            <a:ext cx="4010137" cy="369332"/>
          </a:xfrm>
          <a:prstGeom prst="rect">
            <a:avLst/>
          </a:prstGeom>
        </p:spPr>
        <p:txBody>
          <a:bodyPr wrap="none">
            <a:spAutoFit/>
          </a:bodyPr>
          <a:lstStyle/>
          <a:p>
            <a:r>
              <a:rPr lang="en-GB" b="1" dirty="0">
                <a:solidFill>
                  <a:srgbClr val="0C3959"/>
                </a:solidFill>
              </a:rPr>
              <a:t>https://www.igtf.net/guidelines/aaops/</a:t>
            </a:r>
          </a:p>
        </p:txBody>
      </p:sp>
      <p:sp>
        <p:nvSpPr>
          <p:cNvPr id="13" name="Rectangle 12"/>
          <p:cNvSpPr/>
          <p:nvPr/>
        </p:nvSpPr>
        <p:spPr>
          <a:xfrm>
            <a:off x="6556707" y="6513208"/>
            <a:ext cx="5048177" cy="369332"/>
          </a:xfrm>
          <a:prstGeom prst="rect">
            <a:avLst/>
          </a:prstGeom>
        </p:spPr>
        <p:txBody>
          <a:bodyPr wrap="none">
            <a:spAutoFit/>
          </a:bodyPr>
          <a:lstStyle/>
          <a:p>
            <a:r>
              <a:rPr lang="en-GB" b="1" dirty="0" smtClean="0">
                <a:solidFill>
                  <a:srgbClr val="0C3959"/>
                </a:solidFill>
              </a:rPr>
              <a:t>https://aarc-community.org/guidelines/aarc-g048/</a:t>
            </a:r>
            <a:endParaRPr lang="en-GB" b="1" dirty="0">
              <a:solidFill>
                <a:srgbClr val="0C3959"/>
              </a:solidFill>
            </a:endParaRPr>
          </a:p>
        </p:txBody>
      </p:sp>
      <p:sp>
        <p:nvSpPr>
          <p:cNvPr id="6" name="Date Placeholder 5"/>
          <p:cNvSpPr>
            <a:spLocks noGrp="1"/>
          </p:cNvSpPr>
          <p:nvPr>
            <p:ph type="dt" sz="half" idx="10"/>
          </p:nvPr>
        </p:nvSpPr>
        <p:spPr/>
        <p:txBody>
          <a:bodyPr/>
          <a:lstStyle/>
          <a:p>
            <a:r>
              <a:rPr lang="en-US" smtClean="0"/>
              <a:t>09 March 2020</a:t>
            </a:r>
            <a:endParaRPr lang="en-GB" dirty="0"/>
          </a:p>
        </p:txBody>
      </p:sp>
      <p:sp>
        <p:nvSpPr>
          <p:cNvPr id="10" name="Footer Placeholder 9"/>
          <p:cNvSpPr>
            <a:spLocks noGrp="1"/>
          </p:cNvSpPr>
          <p:nvPr>
            <p:ph type="ftr" sz="quarter" idx="11"/>
          </p:nvPr>
        </p:nvSpPr>
        <p:spPr/>
        <p:txBody>
          <a:bodyPr/>
          <a:lstStyle/>
          <a:p>
            <a:r>
              <a:rPr lang="en-GB" smtClean="0"/>
              <a:t>IGTF and EUGridPMA development - APGridPMA March 2020 Taipei meeting </a:t>
            </a:r>
            <a:endParaRPr lang="en-GB" dirty="0"/>
          </a:p>
        </p:txBody>
      </p:sp>
    </p:spTree>
    <p:extLst>
      <p:ext uri="{BB962C8B-B14F-4D97-AF65-F5344CB8AC3E}">
        <p14:creationId xmlns:p14="http://schemas.microsoft.com/office/powerpoint/2010/main" val="42074698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GB" smtClean="0"/>
              <a:t>Membership and other changes</a:t>
            </a:r>
          </a:p>
        </p:txBody>
      </p:sp>
      <p:sp>
        <p:nvSpPr>
          <p:cNvPr id="19459" name="Content Placeholder 2"/>
          <p:cNvSpPr>
            <a:spLocks noGrp="1"/>
          </p:cNvSpPr>
          <p:nvPr>
            <p:ph idx="1"/>
          </p:nvPr>
        </p:nvSpPr>
        <p:spPr/>
        <p:txBody>
          <a:bodyPr>
            <a:noAutofit/>
          </a:bodyPr>
          <a:lstStyle/>
          <a:p>
            <a:r>
              <a:rPr lang="en-GB" dirty="0"/>
              <a:t>Responsiveness challenges for some members</a:t>
            </a:r>
          </a:p>
          <a:p>
            <a:pPr marL="609569" lvl="1" indent="0">
              <a:buNone/>
            </a:pPr>
            <a:r>
              <a:rPr lang="en-US" dirty="0"/>
              <a:t>PLEASE take care to renew your trust anchors in time, as well as your CRLs</a:t>
            </a:r>
          </a:p>
          <a:p>
            <a:pPr marL="609569" lvl="1" indent="0">
              <a:buNone/>
            </a:pPr>
            <a:r>
              <a:rPr lang="en-US" i="1" dirty="0"/>
              <a:t>EG-EUN now temporarily withdrawn for availability </a:t>
            </a:r>
            <a:r>
              <a:rPr lang="en-US" i="1" dirty="0" smtClean="0"/>
              <a:t>reasons</a:t>
            </a:r>
            <a:endParaRPr lang="en-GB" i="1" dirty="0"/>
          </a:p>
          <a:p>
            <a:r>
              <a:rPr lang="en-GB" dirty="0" smtClean="0"/>
              <a:t>Identity </a:t>
            </a:r>
            <a:r>
              <a:rPr lang="en-GB" dirty="0"/>
              <a:t>providers: both reduction and growth</a:t>
            </a:r>
          </a:p>
          <a:p>
            <a:pPr lvl="1"/>
            <a:r>
              <a:rPr lang="en-GB" dirty="0" smtClean="0"/>
              <a:t>RCauth.eu </a:t>
            </a:r>
            <a:r>
              <a:rPr lang="en-GB" dirty="0"/>
              <a:t>distributed operations (GRNET, STFC, Nikhef)</a:t>
            </a:r>
            <a:br>
              <a:rPr lang="en-GB" dirty="0"/>
            </a:br>
            <a:r>
              <a:rPr lang="en-GB" i="1" dirty="0"/>
              <a:t>using a shared key (and some smart border-guard-proof distribution</a:t>
            </a:r>
            <a:r>
              <a:rPr lang="en-GB" i="1" dirty="0" smtClean="0"/>
              <a:t>)</a:t>
            </a:r>
          </a:p>
          <a:p>
            <a:pPr lvl="1"/>
            <a:r>
              <a:rPr lang="en-GB" dirty="0" err="1" smtClean="0"/>
              <a:t>AustrianGrid</a:t>
            </a:r>
            <a:r>
              <a:rPr lang="en-GB" dirty="0" smtClean="0"/>
              <a:t> discontinued, INFN CA by 2021</a:t>
            </a:r>
            <a:endParaRPr lang="en-GB" dirty="0" smtClean="0"/>
          </a:p>
          <a:p>
            <a:r>
              <a:rPr lang="en-GB" dirty="0" smtClean="0"/>
              <a:t>Self-audit review</a:t>
            </a:r>
          </a:p>
          <a:p>
            <a:pPr lvl="1"/>
            <a:r>
              <a:rPr lang="en-GB" dirty="0" smtClean="0"/>
              <a:t>Cosmin </a:t>
            </a:r>
            <a:r>
              <a:rPr lang="en-GB" dirty="0" err="1"/>
              <a:t>Nistor</a:t>
            </a:r>
            <a:r>
              <a:rPr lang="en-GB" dirty="0"/>
              <a:t> as review coordinator</a:t>
            </a:r>
          </a:p>
          <a:p>
            <a:pPr lvl="1"/>
            <a:r>
              <a:rPr lang="en-GB" dirty="0"/>
              <a:t>Self-audits </a:t>
            </a:r>
            <a:r>
              <a:rPr lang="en-GB" dirty="0" smtClean="0"/>
              <a:t>on </a:t>
            </a:r>
            <a:r>
              <a:rPr lang="en-GB" dirty="0"/>
              <a:t>schedule for most CAs</a:t>
            </a:r>
          </a:p>
        </p:txBody>
      </p:sp>
      <p:sp>
        <p:nvSpPr>
          <p:cNvPr id="2" name="Date Placeholder 1"/>
          <p:cNvSpPr>
            <a:spLocks noGrp="1"/>
          </p:cNvSpPr>
          <p:nvPr>
            <p:ph type="dt" sz="half" idx="10"/>
          </p:nvPr>
        </p:nvSpPr>
        <p:spPr/>
        <p:txBody>
          <a:bodyPr/>
          <a:lstStyle/>
          <a:p>
            <a:r>
              <a:rPr lang="en-US" smtClean="0"/>
              <a:t>09 March 2020</a:t>
            </a:r>
            <a:endParaRPr lang="en-GB" dirty="0"/>
          </a:p>
        </p:txBody>
      </p:sp>
      <p:sp>
        <p:nvSpPr>
          <p:cNvPr id="3" name="Footer Placeholder 2"/>
          <p:cNvSpPr>
            <a:spLocks noGrp="1"/>
          </p:cNvSpPr>
          <p:nvPr>
            <p:ph type="ftr" sz="quarter" idx="11"/>
          </p:nvPr>
        </p:nvSpPr>
        <p:spPr/>
        <p:txBody>
          <a:bodyPr/>
          <a:lstStyle/>
          <a:p>
            <a:r>
              <a:rPr lang="en-GB" smtClean="0"/>
              <a:t>IGTF and EUGridPMA development - APGridPMA March 2020 Taipei meeting </a:t>
            </a:r>
            <a:endParaRPr lang="en-GB"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4419600"/>
            <a:ext cx="5036367" cy="2288908"/>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A423C6C7-C0F9-497B-BEFB-D2FC0D2E643A}" type="slidenum">
              <a:rPr lang="en-GB" smtClean="0"/>
              <a:t>4</a:t>
            </a:fld>
            <a:endParaRPr lang="en-GB"/>
          </a:p>
        </p:txBody>
      </p:sp>
    </p:spTree>
    <p:extLst>
      <p:ext uri="{BB962C8B-B14F-4D97-AF65-F5344CB8AC3E}">
        <p14:creationId xmlns:p14="http://schemas.microsoft.com/office/powerpoint/2010/main" val="211226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2" y="1439334"/>
            <a:ext cx="10909300" cy="1544824"/>
          </a:xfrm>
        </p:spPr>
        <p:txBody>
          <a:bodyPr>
            <a:normAutofit fontScale="77500" lnSpcReduction="20000"/>
          </a:bodyPr>
          <a:lstStyle/>
          <a:p>
            <a:r>
              <a:rPr lang="en-US" dirty="0" smtClean="0"/>
              <a:t>Intentionally targeted broader than just BPA-style communities, since operational security spans data </a:t>
            </a:r>
            <a:r>
              <a:rPr lang="en-US" dirty="0" err="1" smtClean="0"/>
              <a:t>centres</a:t>
            </a:r>
            <a:r>
              <a:rPr lang="en-US" dirty="0" smtClean="0"/>
              <a:t> and infrastructures using other forms of AA membership management</a:t>
            </a:r>
          </a:p>
          <a:p>
            <a:r>
              <a:rPr lang="en-US" dirty="0" smtClean="0"/>
              <a:t>PRACE: ‘pull model’ directory-based communities</a:t>
            </a:r>
          </a:p>
          <a:p>
            <a:r>
              <a:rPr lang="en-US" dirty="0" smtClean="0"/>
              <a:t>BPA: encourages ‘push model’ attribute-carrying service requests</a:t>
            </a:r>
          </a:p>
        </p:txBody>
      </p:sp>
      <p:sp>
        <p:nvSpPr>
          <p:cNvPr id="3" name="Slide Number Placeholder 2"/>
          <p:cNvSpPr>
            <a:spLocks noGrp="1"/>
          </p:cNvSpPr>
          <p:nvPr>
            <p:ph type="sldNum" sz="quarter" idx="12"/>
          </p:nvPr>
        </p:nvSpPr>
        <p:spPr/>
        <p:txBody>
          <a:bodyPr/>
          <a:lstStyle/>
          <a:p>
            <a:fld id="{6F576E6A-F32A-4612-884C-86870357C6B4}" type="slidenum">
              <a:rPr lang="en-GB" smtClean="0"/>
              <a:pPr/>
              <a:t>40</a:t>
            </a:fld>
            <a:endParaRPr lang="en-GB"/>
          </a:p>
        </p:txBody>
      </p:sp>
      <p:sp>
        <p:nvSpPr>
          <p:cNvPr id="4" name="Title 3"/>
          <p:cNvSpPr>
            <a:spLocks noGrp="1"/>
          </p:cNvSpPr>
          <p:nvPr>
            <p:ph type="title"/>
          </p:nvPr>
        </p:nvSpPr>
        <p:spPr/>
        <p:txBody>
          <a:bodyPr>
            <a:normAutofit fontScale="90000"/>
          </a:bodyPr>
          <a:lstStyle/>
          <a:p>
            <a:r>
              <a:rPr lang="en-US" dirty="0" smtClean="0"/>
              <a:t>Protecting the community membership data and its proxy</a:t>
            </a:r>
            <a:endParaRPr lang="en-GB" dirty="0"/>
          </a:p>
        </p:txBody>
      </p:sp>
      <p:sp>
        <p:nvSpPr>
          <p:cNvPr id="9" name="TextBox 8"/>
          <p:cNvSpPr txBox="1"/>
          <p:nvPr/>
        </p:nvSpPr>
        <p:spPr>
          <a:xfrm>
            <a:off x="1143697" y="5628309"/>
            <a:ext cx="4146328" cy="646331"/>
          </a:xfrm>
          <a:prstGeom prst="rect">
            <a:avLst/>
          </a:prstGeom>
          <a:noFill/>
        </p:spPr>
        <p:txBody>
          <a:bodyPr wrap="none" rtlCol="0">
            <a:spAutoFit/>
          </a:bodyPr>
          <a:lstStyle/>
          <a:p>
            <a:pPr algn="ctr"/>
            <a:r>
              <a:rPr lang="en-US" i="1" dirty="0" smtClean="0">
                <a:solidFill>
                  <a:srgbClr val="F57A1E"/>
                </a:solidFill>
              </a:rPr>
              <a:t>push model – the common BPA method</a:t>
            </a:r>
            <a:br>
              <a:rPr lang="en-US" i="1" dirty="0" smtClean="0">
                <a:solidFill>
                  <a:srgbClr val="F57A1E"/>
                </a:solidFill>
              </a:rPr>
            </a:br>
            <a:r>
              <a:rPr lang="en-US" i="1" dirty="0" smtClean="0">
                <a:solidFill>
                  <a:srgbClr val="F57A1E"/>
                </a:solidFill>
              </a:rPr>
              <a:t>(e.g. SAML </a:t>
            </a:r>
            <a:r>
              <a:rPr lang="en-US" i="1" dirty="0" err="1" smtClean="0">
                <a:solidFill>
                  <a:srgbClr val="F57A1E"/>
                </a:solidFill>
              </a:rPr>
              <a:t>AttributeStatement</a:t>
            </a:r>
            <a:r>
              <a:rPr lang="en-US" i="1" dirty="0" smtClean="0">
                <a:solidFill>
                  <a:srgbClr val="F57A1E"/>
                </a:solidFill>
              </a:rPr>
              <a:t>, VOMS AC)</a:t>
            </a:r>
            <a:endParaRPr lang="en-GB" i="1" dirty="0">
              <a:solidFill>
                <a:srgbClr val="F57A1E"/>
              </a:solidFill>
            </a:endParaRPr>
          </a:p>
        </p:txBody>
      </p:sp>
      <p:sp>
        <p:nvSpPr>
          <p:cNvPr id="10" name="TextBox 9"/>
          <p:cNvSpPr txBox="1"/>
          <p:nvPr/>
        </p:nvSpPr>
        <p:spPr>
          <a:xfrm>
            <a:off x="6571424" y="5628309"/>
            <a:ext cx="4465518" cy="646331"/>
          </a:xfrm>
          <a:prstGeom prst="rect">
            <a:avLst/>
          </a:prstGeom>
          <a:noFill/>
        </p:spPr>
        <p:txBody>
          <a:bodyPr wrap="none" rtlCol="0">
            <a:spAutoFit/>
          </a:bodyPr>
          <a:lstStyle/>
          <a:p>
            <a:pPr algn="ctr"/>
            <a:r>
              <a:rPr lang="en-US" i="1" dirty="0" smtClean="0">
                <a:solidFill>
                  <a:srgbClr val="F57A1E"/>
                </a:solidFill>
              </a:rPr>
              <a:t>pull model – common when using directories </a:t>
            </a:r>
            <a:br>
              <a:rPr lang="en-US" i="1" dirty="0" smtClean="0">
                <a:solidFill>
                  <a:srgbClr val="F57A1E"/>
                </a:solidFill>
              </a:rPr>
            </a:br>
            <a:r>
              <a:rPr lang="en-US" i="1" dirty="0" smtClean="0">
                <a:solidFill>
                  <a:srgbClr val="F57A1E"/>
                </a:solidFill>
              </a:rPr>
              <a:t>(e.g. LDAP in PRACE, GUMS in OSG)</a:t>
            </a:r>
            <a:endParaRPr lang="en-GB" i="1" dirty="0">
              <a:solidFill>
                <a:srgbClr val="F57A1E"/>
              </a:solidFill>
            </a:endParaRPr>
          </a:p>
        </p:txBody>
      </p:sp>
      <p:sp>
        <p:nvSpPr>
          <p:cNvPr id="11" name="TextBox 10"/>
          <p:cNvSpPr txBox="1"/>
          <p:nvPr/>
        </p:nvSpPr>
        <p:spPr>
          <a:xfrm>
            <a:off x="1262127" y="6550223"/>
            <a:ext cx="10540706" cy="307777"/>
          </a:xfrm>
          <a:prstGeom prst="rect">
            <a:avLst/>
          </a:prstGeom>
          <a:noFill/>
        </p:spPr>
        <p:txBody>
          <a:bodyPr wrap="none" rtlCol="0">
            <a:spAutoFit/>
          </a:bodyPr>
          <a:lstStyle/>
          <a:p>
            <a:pPr algn="r"/>
            <a:r>
              <a:rPr lang="en-US" sz="1400" i="1" dirty="0" smtClean="0">
                <a:solidFill>
                  <a:srgbClr val="F57A1E"/>
                </a:solidFill>
              </a:rPr>
              <a:t>push and pull model diagrams as per RFC2904 – the 3</a:t>
            </a:r>
            <a:r>
              <a:rPr lang="en-US" sz="1400" i="1" baseline="30000" dirty="0" smtClean="0">
                <a:solidFill>
                  <a:srgbClr val="F57A1E"/>
                </a:solidFill>
              </a:rPr>
              <a:t>rd</a:t>
            </a:r>
            <a:r>
              <a:rPr lang="en-US" sz="1400" i="1" dirty="0" smtClean="0">
                <a:solidFill>
                  <a:srgbClr val="F57A1E"/>
                </a:solidFill>
              </a:rPr>
              <a:t> (agent) model is uncommon in research/collaboration scenarios except for provisioning</a:t>
            </a:r>
            <a:endParaRPr lang="en-GB" sz="1400" i="1" dirty="0">
              <a:solidFill>
                <a:srgbClr val="F57A1E"/>
              </a:solidFill>
            </a:endParaRPr>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61412" y="3008806"/>
            <a:ext cx="3110898" cy="2619031"/>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74825" y="2984158"/>
            <a:ext cx="3458715" cy="2643679"/>
          </a:xfrm>
          <a:prstGeom prst="rect">
            <a:avLst/>
          </a:prstGeom>
        </p:spPr>
      </p:pic>
      <p:sp>
        <p:nvSpPr>
          <p:cNvPr id="5" name="Date Placeholder 4"/>
          <p:cNvSpPr>
            <a:spLocks noGrp="1"/>
          </p:cNvSpPr>
          <p:nvPr>
            <p:ph type="dt" sz="half" idx="10"/>
          </p:nvPr>
        </p:nvSpPr>
        <p:spPr/>
        <p:txBody>
          <a:bodyPr/>
          <a:lstStyle/>
          <a:p>
            <a:r>
              <a:rPr lang="en-US" smtClean="0"/>
              <a:t>09 March 2020</a:t>
            </a:r>
            <a:endParaRPr lang="en-GB" dirty="0"/>
          </a:p>
        </p:txBody>
      </p:sp>
      <p:sp>
        <p:nvSpPr>
          <p:cNvPr id="6" name="Footer Placeholder 5"/>
          <p:cNvSpPr>
            <a:spLocks noGrp="1"/>
          </p:cNvSpPr>
          <p:nvPr>
            <p:ph type="ftr" sz="quarter" idx="11"/>
          </p:nvPr>
        </p:nvSpPr>
        <p:spPr/>
        <p:txBody>
          <a:bodyPr/>
          <a:lstStyle/>
          <a:p>
            <a:r>
              <a:rPr lang="en-GB" smtClean="0"/>
              <a:t>IGTF and EUGridPMA development - APGridPMA March 2020 Taipei meeting </a:t>
            </a:r>
            <a:endParaRPr lang="en-GB" dirty="0"/>
          </a:p>
        </p:txBody>
      </p:sp>
    </p:spTree>
    <p:extLst>
      <p:ext uri="{BB962C8B-B14F-4D97-AF65-F5344CB8AC3E}">
        <p14:creationId xmlns:p14="http://schemas.microsoft.com/office/powerpoint/2010/main" val="31837473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When the AA is managed (and in a data centre) …</a:t>
            </a:r>
            <a:endParaRPr lang="en-GB" dirty="0"/>
          </a:p>
        </p:txBody>
      </p:sp>
      <p:sp>
        <p:nvSpPr>
          <p:cNvPr id="2" name="Content Placeholder 1"/>
          <p:cNvSpPr>
            <a:spLocks noGrp="1"/>
          </p:cNvSpPr>
          <p:nvPr>
            <p:ph idx="1"/>
          </p:nvPr>
        </p:nvSpPr>
        <p:spPr/>
        <p:txBody>
          <a:bodyPr>
            <a:normAutofit fontScale="85000" lnSpcReduction="20000"/>
          </a:bodyPr>
          <a:lstStyle/>
          <a:p>
            <a:r>
              <a:rPr lang="en-GB" smtClean="0"/>
              <a:t>Many of the recommendations are already implemented ‘implicitly’</a:t>
            </a:r>
          </a:p>
          <a:p>
            <a:r>
              <a:rPr lang="en-GB" smtClean="0"/>
              <a:t>because common software implements it: e.g. signing SAML assertions and JWTs</a:t>
            </a:r>
          </a:p>
          <a:p>
            <a:r>
              <a:rPr lang="en-GB" smtClean="0"/>
              <a:t>because a good data centre already has network monitoring and central logging in place</a:t>
            </a:r>
          </a:p>
          <a:p>
            <a:r>
              <a:rPr lang="en-GB" smtClean="0"/>
              <a:t>because you signed up to Sirtfi (didn’t you?) – so you collaborate in incident response</a:t>
            </a:r>
          </a:p>
          <a:p>
            <a:r>
              <a:rPr lang="en-GB" smtClean="0"/>
              <a:t>because you have trained IT operations personnel looking after the service</a:t>
            </a:r>
          </a:p>
          <a:p>
            <a:endParaRPr lang="en-GB" smtClean="0"/>
          </a:p>
          <a:p>
            <a:r>
              <a:rPr lang="en-GB" smtClean="0"/>
              <a:t>And some are intuitive best practice</a:t>
            </a:r>
          </a:p>
          <a:p>
            <a:r>
              <a:rPr lang="en-GB" smtClean="0"/>
              <a:t>like assigning a unique and lasting name to a group</a:t>
            </a:r>
          </a:p>
          <a:p>
            <a:r>
              <a:rPr lang="en-GB" smtClean="0"/>
              <a:t>because implemented controls follow ought to be those that have been documented</a:t>
            </a:r>
          </a:p>
          <a:p>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41</a:t>
            </a:fld>
            <a:endParaRPr lang="en-GB"/>
          </a:p>
        </p:txBody>
      </p:sp>
      <p:sp>
        <p:nvSpPr>
          <p:cNvPr id="8" name="Date Placeholder 7"/>
          <p:cNvSpPr>
            <a:spLocks noGrp="1"/>
          </p:cNvSpPr>
          <p:nvPr>
            <p:ph type="dt" sz="half" idx="10"/>
          </p:nvPr>
        </p:nvSpPr>
        <p:spPr/>
        <p:txBody>
          <a:bodyPr/>
          <a:lstStyle/>
          <a:p>
            <a:r>
              <a:rPr lang="en-US" smtClean="0"/>
              <a:t>09 March 2020</a:t>
            </a:r>
            <a:endParaRPr lang="en-GB" dirty="0"/>
          </a:p>
        </p:txBody>
      </p:sp>
      <p:sp>
        <p:nvSpPr>
          <p:cNvPr id="9" name="Footer Placeholder 8"/>
          <p:cNvSpPr>
            <a:spLocks noGrp="1"/>
          </p:cNvSpPr>
          <p:nvPr>
            <p:ph type="ftr" sz="quarter" idx="11"/>
          </p:nvPr>
        </p:nvSpPr>
        <p:spPr/>
        <p:txBody>
          <a:bodyPr/>
          <a:lstStyle/>
          <a:p>
            <a:r>
              <a:rPr lang="en-GB" smtClean="0"/>
              <a:t>IGTF and EUGridPMA development - APGridPMA March 2020 Taipei meeting </a:t>
            </a:r>
            <a:endParaRPr lang="en-GB" dirty="0"/>
          </a:p>
        </p:txBody>
      </p:sp>
    </p:spTree>
    <p:extLst>
      <p:ext uri="{BB962C8B-B14F-4D97-AF65-F5344CB8AC3E}">
        <p14:creationId xmlns:p14="http://schemas.microsoft.com/office/powerpoint/2010/main" val="33098963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85800" y="1439333"/>
            <a:ext cx="10906124" cy="4966686"/>
          </a:xfrm>
        </p:spPr>
        <p:txBody>
          <a:bodyPr>
            <a:normAutofit fontScale="77500" lnSpcReduction="20000"/>
          </a:bodyPr>
          <a:lstStyle/>
          <a:p>
            <a:pPr marL="0" indent="0">
              <a:buNone/>
            </a:pPr>
            <a:r>
              <a:rPr lang="en-GB" dirty="0" smtClean="0"/>
              <a:t>Some controls are specific to AA operations and protect against current and future threats:</a:t>
            </a:r>
          </a:p>
          <a:p>
            <a:r>
              <a:rPr lang="en-GB" dirty="0" smtClean="0"/>
              <a:t>minimum signing key length so that the community is not broken in the next few years (at least 112-bit symmetric, i.e. &gt;=2048 bit RSA keys)</a:t>
            </a:r>
          </a:p>
          <a:p>
            <a:r>
              <a:rPr lang="en-GB" dirty="0" smtClean="0"/>
              <a:t>protect the key from data breaches, compromise, ransomware, and exfiltration by using HSM Hardware Security Modules or equivalent controls (and the HSMs you need are not that expensive, or you can even rent them in AWS…)</a:t>
            </a:r>
          </a:p>
          <a:p>
            <a:pPr marL="0" indent="0">
              <a:buNone/>
            </a:pPr>
            <a:endParaRPr lang="en-GB" dirty="0" smtClean="0"/>
          </a:p>
          <a:p>
            <a:pPr marL="0" indent="0">
              <a:buNone/>
            </a:pPr>
            <a:r>
              <a:rPr lang="en-GB" dirty="0" smtClean="0"/>
              <a:t>Or deal with commensurate incident response (you don’t want just a big red button):</a:t>
            </a:r>
          </a:p>
          <a:p>
            <a:r>
              <a:rPr lang="en-GB" dirty="0" smtClean="0"/>
              <a:t>re-issuance of attribute statement must be based on fresh data</a:t>
            </a:r>
          </a:p>
          <a:p>
            <a:r>
              <a:rPr lang="en-GB" dirty="0" smtClean="0"/>
              <a:t>release them only in accordance with the community’s policy and maximum life time </a:t>
            </a:r>
          </a:p>
          <a:p>
            <a:r>
              <a:rPr lang="en-GB" dirty="0" smtClean="0"/>
              <a:t>require appropriate client authentication before releasing attributes to prevent data breaches</a:t>
            </a:r>
          </a:p>
          <a:p>
            <a:r>
              <a:rPr lang="en-GB" dirty="0" smtClean="0"/>
              <a:t>for non-revocable tokens (like OAuth Access Tokens or PKIX 3820 proxies), </a:t>
            </a:r>
            <a:br>
              <a:rPr lang="en-GB" dirty="0" smtClean="0"/>
            </a:br>
            <a:r>
              <a:rPr lang="en-GB" dirty="0" smtClean="0"/>
              <a:t>limit life time &lt;24hrs (for OIDC, these are anyway typically 15 minutes)</a:t>
            </a:r>
          </a:p>
        </p:txBody>
      </p:sp>
      <p:sp>
        <p:nvSpPr>
          <p:cNvPr id="3" name="Slide Number Placeholder 2"/>
          <p:cNvSpPr>
            <a:spLocks noGrp="1"/>
          </p:cNvSpPr>
          <p:nvPr>
            <p:ph type="sldNum" sz="quarter" idx="12"/>
          </p:nvPr>
        </p:nvSpPr>
        <p:spPr/>
        <p:txBody>
          <a:bodyPr/>
          <a:lstStyle/>
          <a:p>
            <a:fld id="{6F576E6A-F32A-4612-884C-86870357C6B4}" type="slidenum">
              <a:rPr lang="en-GB" smtClean="0"/>
              <a:pPr/>
              <a:t>42</a:t>
            </a:fld>
            <a:endParaRPr lang="en-GB"/>
          </a:p>
        </p:txBody>
      </p:sp>
      <p:sp>
        <p:nvSpPr>
          <p:cNvPr id="4" name="Title 3"/>
          <p:cNvSpPr>
            <a:spLocks noGrp="1"/>
          </p:cNvSpPr>
          <p:nvPr>
            <p:ph type="title"/>
          </p:nvPr>
        </p:nvSpPr>
        <p:spPr/>
        <p:txBody>
          <a:bodyPr/>
          <a:lstStyle/>
          <a:p>
            <a:r>
              <a:rPr lang="en-GB" smtClean="0"/>
              <a:t>Forward looking and specific requirements</a:t>
            </a:r>
            <a:endParaRPr lang="en-GB" dirty="0"/>
          </a:p>
        </p:txBody>
      </p:sp>
      <p:sp>
        <p:nvSpPr>
          <p:cNvPr id="8" name="Date Placeholder 7"/>
          <p:cNvSpPr>
            <a:spLocks noGrp="1"/>
          </p:cNvSpPr>
          <p:nvPr>
            <p:ph type="dt" sz="half" idx="10"/>
          </p:nvPr>
        </p:nvSpPr>
        <p:spPr/>
        <p:txBody>
          <a:bodyPr/>
          <a:lstStyle/>
          <a:p>
            <a:r>
              <a:rPr lang="en-US" smtClean="0"/>
              <a:t>09 March 2020</a:t>
            </a:r>
            <a:endParaRPr lang="en-GB" dirty="0"/>
          </a:p>
        </p:txBody>
      </p:sp>
      <p:sp>
        <p:nvSpPr>
          <p:cNvPr id="9" name="Footer Placeholder 8"/>
          <p:cNvSpPr>
            <a:spLocks noGrp="1"/>
          </p:cNvSpPr>
          <p:nvPr>
            <p:ph type="ftr" sz="quarter" idx="11"/>
          </p:nvPr>
        </p:nvSpPr>
        <p:spPr/>
        <p:txBody>
          <a:bodyPr/>
          <a:lstStyle/>
          <a:p>
            <a:r>
              <a:rPr lang="en-GB" smtClean="0"/>
              <a:t>IGTF and EUGridPMA development - APGridPMA March 2020 Taipei meeting </a:t>
            </a:r>
            <a:endParaRPr lang="en-GB" dirty="0"/>
          </a:p>
        </p:txBody>
      </p:sp>
    </p:spTree>
    <p:extLst>
      <p:ext uri="{BB962C8B-B14F-4D97-AF65-F5344CB8AC3E}">
        <p14:creationId xmlns:p14="http://schemas.microsoft.com/office/powerpoint/2010/main" val="39234089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4501" y="1439333"/>
            <a:ext cx="11358331" cy="4737633"/>
          </a:xfrm>
        </p:spPr>
        <p:txBody>
          <a:bodyPr>
            <a:normAutofit fontScale="77500" lnSpcReduction="20000"/>
          </a:bodyPr>
          <a:lstStyle/>
          <a:p>
            <a:pPr marL="0" indent="0">
              <a:buNone/>
            </a:pPr>
            <a:r>
              <a:rPr lang="en-GB" dirty="0" smtClean="0"/>
              <a:t>Guideline was written with both physical and virtual deployment in mind</a:t>
            </a:r>
          </a:p>
          <a:p>
            <a:pPr marL="285750" indent="0">
              <a:buNone/>
            </a:pPr>
            <a:r>
              <a:rPr lang="en-GB" dirty="0"/>
              <a:t>“An AA may be run in a virtual environment that has security requirements the same or better than required for the AA, and for all services running in this environment, and it must not leave this security context. </a:t>
            </a:r>
            <a:r>
              <a:rPr lang="en-GB" b="1" dirty="0">
                <a:solidFill>
                  <a:srgbClr val="F6791C"/>
                </a:solidFill>
              </a:rPr>
              <a:t>Any virtualization techniques employed </a:t>
            </a:r>
            <a:r>
              <a:rPr lang="en-GB" dirty="0"/>
              <a:t>(including the hosting environment) </a:t>
            </a:r>
            <a:r>
              <a:rPr lang="en-GB" b="1" dirty="0">
                <a:solidFill>
                  <a:srgbClr val="F6791C"/>
                </a:solidFill>
              </a:rPr>
              <a:t>must not degrade the context </a:t>
            </a:r>
            <a:r>
              <a:rPr lang="en-GB" dirty="0"/>
              <a:t>as compared to any secured physical setup. Only AA Operator designated personnel should have control over the virtualisation and security context of the AA</a:t>
            </a:r>
            <a:r>
              <a:rPr lang="en-GB" dirty="0" smtClean="0"/>
              <a:t>.”</a:t>
            </a:r>
          </a:p>
          <a:p>
            <a:pPr marL="0" indent="0">
              <a:buNone/>
            </a:pPr>
            <a:endParaRPr lang="en-GB" dirty="0" smtClean="0"/>
          </a:p>
          <a:p>
            <a:r>
              <a:rPr lang="en-GB" dirty="0" smtClean="0"/>
              <a:t>if you can host it on-</a:t>
            </a:r>
            <a:r>
              <a:rPr lang="en-GB" dirty="0" err="1" smtClean="0"/>
              <a:t>prem</a:t>
            </a:r>
            <a:r>
              <a:rPr lang="en-GB" dirty="0" smtClean="0"/>
              <a:t>, the easiest solution is to host it on your security-service VM infrastructure (e.g. alongside your IdP, your AD, or your master LDAP servers) to limit guest compromise)</a:t>
            </a:r>
          </a:p>
          <a:p>
            <a:r>
              <a:rPr lang="en-GB" dirty="0" smtClean="0"/>
              <a:t>If you run it in a cloud provider, select a provider that offers proper security and network controls, implement account role separation, and deploy the offered protections. E.g. in AWS you have </a:t>
            </a:r>
            <a:r>
              <a:rPr lang="en-GB" i="1" dirty="0" smtClean="0"/>
              <a:t>a lot</a:t>
            </a:r>
            <a:r>
              <a:rPr lang="en-GB" dirty="0" smtClean="0"/>
              <a:t> of controls available to do so. But Azure &amp;co </a:t>
            </a:r>
            <a:r>
              <a:rPr lang="en-GB" dirty="0" err="1" smtClean="0"/>
              <a:t>hve</a:t>
            </a:r>
            <a:r>
              <a:rPr lang="en-GB" dirty="0" smtClean="0"/>
              <a:t> the same. – and rent a </a:t>
            </a:r>
            <a:r>
              <a:rPr lang="en-GB" dirty="0" err="1" smtClean="0"/>
              <a:t>netHSM</a:t>
            </a:r>
            <a:endParaRPr lang="en-GB" dirty="0"/>
          </a:p>
        </p:txBody>
      </p:sp>
      <p:sp>
        <p:nvSpPr>
          <p:cNvPr id="3" name="Slide Number Placeholder 2"/>
          <p:cNvSpPr>
            <a:spLocks noGrp="1"/>
          </p:cNvSpPr>
          <p:nvPr>
            <p:ph type="sldNum" sz="quarter" idx="12"/>
          </p:nvPr>
        </p:nvSpPr>
        <p:spPr/>
        <p:txBody>
          <a:bodyPr/>
          <a:lstStyle/>
          <a:p>
            <a:fld id="{6F576E6A-F32A-4612-884C-86870357C6B4}" type="slidenum">
              <a:rPr lang="en-GB" smtClean="0"/>
              <a:pPr/>
              <a:t>43</a:t>
            </a:fld>
            <a:endParaRPr lang="en-GB"/>
          </a:p>
        </p:txBody>
      </p:sp>
      <p:sp>
        <p:nvSpPr>
          <p:cNvPr id="4" name="Title 3"/>
          <p:cNvSpPr>
            <a:spLocks noGrp="1"/>
          </p:cNvSpPr>
          <p:nvPr>
            <p:ph type="title"/>
          </p:nvPr>
        </p:nvSpPr>
        <p:spPr/>
        <p:txBody>
          <a:bodyPr/>
          <a:lstStyle/>
          <a:p>
            <a:r>
              <a:rPr lang="en-GB" dirty="0" smtClean="0"/>
              <a:t>G048 AA Ops guidelines and AA hosting</a:t>
            </a:r>
            <a:endParaRPr lang="en-GB" dirty="0"/>
          </a:p>
        </p:txBody>
      </p:sp>
      <p:sp>
        <p:nvSpPr>
          <p:cNvPr id="5" name="Date Placeholder 4"/>
          <p:cNvSpPr>
            <a:spLocks noGrp="1"/>
          </p:cNvSpPr>
          <p:nvPr>
            <p:ph type="dt" sz="half" idx="10"/>
          </p:nvPr>
        </p:nvSpPr>
        <p:spPr/>
        <p:txBody>
          <a:bodyPr/>
          <a:lstStyle/>
          <a:p>
            <a:r>
              <a:rPr lang="en-US" smtClean="0"/>
              <a:t>09 March 2020</a:t>
            </a:r>
            <a:endParaRPr lang="en-GB" dirty="0"/>
          </a:p>
        </p:txBody>
      </p:sp>
      <p:sp>
        <p:nvSpPr>
          <p:cNvPr id="6" name="Footer Placeholder 5"/>
          <p:cNvSpPr>
            <a:spLocks noGrp="1"/>
          </p:cNvSpPr>
          <p:nvPr>
            <p:ph type="ftr" sz="quarter" idx="11"/>
          </p:nvPr>
        </p:nvSpPr>
        <p:spPr/>
        <p:txBody>
          <a:bodyPr/>
          <a:lstStyle/>
          <a:p>
            <a:r>
              <a:rPr lang="en-GB" smtClean="0"/>
              <a:t>IGTF and EUGridPMA development - APGridPMA March 2020 Taipei meeting </a:t>
            </a:r>
            <a:endParaRPr lang="en-GB" dirty="0"/>
          </a:p>
        </p:txBody>
      </p:sp>
    </p:spTree>
    <p:extLst>
      <p:ext uri="{BB962C8B-B14F-4D97-AF65-F5344CB8AC3E}">
        <p14:creationId xmlns:p14="http://schemas.microsoft.com/office/powerpoint/2010/main" val="172827820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6F576E6A-F32A-4612-884C-86870357C6B4}" type="slidenum">
              <a:rPr lang="en-GB" smtClean="0"/>
              <a:pPr/>
              <a:t>44</a:t>
            </a:fld>
            <a:endParaRPr lang="en-GB"/>
          </a:p>
        </p:txBody>
      </p:sp>
      <p:sp>
        <p:nvSpPr>
          <p:cNvPr id="4" name="Title 3"/>
          <p:cNvSpPr>
            <a:spLocks noGrp="1"/>
          </p:cNvSpPr>
          <p:nvPr>
            <p:ph type="title"/>
          </p:nvPr>
        </p:nvSpPr>
        <p:spPr/>
        <p:txBody>
          <a:bodyPr/>
          <a:lstStyle/>
          <a:p>
            <a:r>
              <a:rPr lang="en-GB" dirty="0" smtClean="0"/>
              <a:t>Deployment guidance included … </a:t>
            </a:r>
            <a:endParaRPr lang="en-GB" dirty="0"/>
          </a:p>
        </p:txBody>
      </p:sp>
      <p:pic>
        <p:nvPicPr>
          <p:cNvPr id="5" name="Picture 4"/>
          <p:cNvPicPr>
            <a:picLocks noChangeAspect="1"/>
          </p:cNvPicPr>
          <p:nvPr/>
        </p:nvPicPr>
        <p:blipFill>
          <a:blip r:embed="rId2"/>
          <a:stretch>
            <a:fillRect/>
          </a:stretch>
        </p:blipFill>
        <p:spPr>
          <a:xfrm>
            <a:off x="451078" y="1455411"/>
            <a:ext cx="8467725" cy="3220852"/>
          </a:xfrm>
          <a:prstGeom prst="rect">
            <a:avLst/>
          </a:prstGeom>
          <a:effectLst>
            <a:glow rad="101600">
              <a:srgbClr val="003F5E">
                <a:alpha val="60000"/>
              </a:srgbClr>
            </a:glow>
          </a:effectLst>
        </p:spPr>
      </p:pic>
      <p:pic>
        <p:nvPicPr>
          <p:cNvPr id="6" name="Picture 5"/>
          <p:cNvPicPr>
            <a:picLocks noChangeAspect="1"/>
          </p:cNvPicPr>
          <p:nvPr/>
        </p:nvPicPr>
        <p:blipFill>
          <a:blip r:embed="rId3"/>
          <a:stretch>
            <a:fillRect/>
          </a:stretch>
        </p:blipFill>
        <p:spPr>
          <a:xfrm>
            <a:off x="3886200" y="4859317"/>
            <a:ext cx="8053387" cy="1420469"/>
          </a:xfrm>
          <a:prstGeom prst="rect">
            <a:avLst/>
          </a:prstGeom>
          <a:effectLst>
            <a:glow rad="101600">
              <a:srgbClr val="003F5E">
                <a:alpha val="60000"/>
              </a:srgbClr>
            </a:glow>
          </a:effectLst>
        </p:spPr>
      </p:pic>
      <p:sp>
        <p:nvSpPr>
          <p:cNvPr id="2" name="Date Placeholder 1"/>
          <p:cNvSpPr>
            <a:spLocks noGrp="1"/>
          </p:cNvSpPr>
          <p:nvPr>
            <p:ph type="dt" sz="half" idx="10"/>
          </p:nvPr>
        </p:nvSpPr>
        <p:spPr/>
        <p:txBody>
          <a:bodyPr/>
          <a:lstStyle/>
          <a:p>
            <a:r>
              <a:rPr lang="en-US" smtClean="0"/>
              <a:t>09 March 2020</a:t>
            </a:r>
            <a:endParaRPr lang="en-GB" dirty="0"/>
          </a:p>
        </p:txBody>
      </p:sp>
      <p:sp>
        <p:nvSpPr>
          <p:cNvPr id="7" name="Footer Placeholder 6"/>
          <p:cNvSpPr>
            <a:spLocks noGrp="1"/>
          </p:cNvSpPr>
          <p:nvPr>
            <p:ph type="ftr" sz="quarter" idx="11"/>
          </p:nvPr>
        </p:nvSpPr>
        <p:spPr/>
        <p:txBody>
          <a:bodyPr/>
          <a:lstStyle/>
          <a:p>
            <a:r>
              <a:rPr lang="en-GB" smtClean="0"/>
              <a:t>IGTF and EUGridPMA development - APGridPMA March 2020 Taipei meeting </a:t>
            </a:r>
            <a:endParaRPr lang="en-GB" dirty="0"/>
          </a:p>
        </p:txBody>
      </p:sp>
    </p:spTree>
    <p:extLst>
      <p:ext uri="{BB962C8B-B14F-4D97-AF65-F5344CB8AC3E}">
        <p14:creationId xmlns:p14="http://schemas.microsoft.com/office/powerpoint/2010/main" val="7394278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smtClean="0"/>
              <a:t>SCCC JWG</a:t>
            </a:r>
            <a:endParaRPr lang="en-GB" dirty="0"/>
          </a:p>
        </p:txBody>
      </p:sp>
      <p:sp>
        <p:nvSpPr>
          <p:cNvPr id="7" name="Text Placeholder 6"/>
          <p:cNvSpPr>
            <a:spLocks noGrp="1"/>
          </p:cNvSpPr>
          <p:nvPr>
            <p:ph type="body" idx="1"/>
          </p:nvPr>
        </p:nvSpPr>
        <p:spPr/>
        <p:txBody>
          <a:bodyPr/>
          <a:lstStyle/>
          <a:p>
            <a:r>
              <a:rPr lang="en-GB" dirty="0"/>
              <a:t>Security Communications Challenge Coordination Joint Working </a:t>
            </a:r>
            <a:r>
              <a:rPr lang="en-GB" dirty="0" smtClean="0"/>
              <a:t>Group – </a:t>
            </a:r>
            <a:br>
              <a:rPr lang="en-GB" dirty="0" smtClean="0"/>
            </a:br>
            <a:r>
              <a:rPr lang="en-GB" dirty="0" smtClean="0"/>
              <a:t>IGTF, WISE-Community, GEANT SIG-ISM, Trusted Introducer / TF-CSIRT, REFEDS</a:t>
            </a:r>
            <a:endParaRPr lang="en-GB" dirty="0"/>
          </a:p>
        </p:txBody>
      </p:sp>
      <p:sp>
        <p:nvSpPr>
          <p:cNvPr id="4" name="Footer Placeholder 3"/>
          <p:cNvSpPr>
            <a:spLocks noGrp="1"/>
          </p:cNvSpPr>
          <p:nvPr>
            <p:ph type="ftr" sz="quarter" idx="11"/>
          </p:nvPr>
        </p:nvSpPr>
        <p:spPr/>
        <p:txBody>
          <a:bodyPr/>
          <a:lstStyle/>
          <a:p>
            <a:r>
              <a:rPr lang="en-GB" smtClean="0"/>
              <a:t>IGTF and EUGridPMA development - APGridPMA March 2020 Taipei meeting </a:t>
            </a:r>
            <a:endParaRPr lang="en-GB" dirty="0"/>
          </a:p>
        </p:txBody>
      </p:sp>
      <p:sp>
        <p:nvSpPr>
          <p:cNvPr id="5" name="Slide Number Placeholder 4"/>
          <p:cNvSpPr>
            <a:spLocks noGrp="1"/>
          </p:cNvSpPr>
          <p:nvPr>
            <p:ph type="sldNum" sz="quarter" idx="12"/>
          </p:nvPr>
        </p:nvSpPr>
        <p:spPr/>
        <p:txBody>
          <a:bodyPr/>
          <a:lstStyle/>
          <a:p>
            <a:fld id="{A423C6C7-C0F9-497B-BEFB-D2FC0D2E643A}" type="slidenum">
              <a:rPr lang="en-GB" smtClean="0"/>
              <a:t>45</a:t>
            </a:fld>
            <a:endParaRPr lang="en-GB"/>
          </a:p>
        </p:txBody>
      </p:sp>
      <p:sp>
        <p:nvSpPr>
          <p:cNvPr id="8" name="Date Placeholder 7"/>
          <p:cNvSpPr>
            <a:spLocks noGrp="1"/>
          </p:cNvSpPr>
          <p:nvPr>
            <p:ph type="dt" sz="half" idx="10"/>
          </p:nvPr>
        </p:nvSpPr>
        <p:spPr/>
        <p:txBody>
          <a:bodyPr/>
          <a:lstStyle/>
          <a:p>
            <a:r>
              <a:rPr lang="en-US" smtClean="0"/>
              <a:t>09 March 2020</a:t>
            </a:r>
            <a:endParaRPr lang="en-GB" dirty="0"/>
          </a:p>
        </p:txBody>
      </p:sp>
    </p:spTree>
    <p:extLst>
      <p:ext uri="{BB962C8B-B14F-4D97-AF65-F5344CB8AC3E}">
        <p14:creationId xmlns:p14="http://schemas.microsoft.com/office/powerpoint/2010/main" val="35565257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Communications Challenges</a:t>
            </a:r>
            <a:endParaRPr lang="en-GB" dirty="0"/>
          </a:p>
        </p:txBody>
      </p:sp>
      <p:sp>
        <p:nvSpPr>
          <p:cNvPr id="3" name="Content Placeholder 2"/>
          <p:cNvSpPr>
            <a:spLocks noGrp="1"/>
          </p:cNvSpPr>
          <p:nvPr>
            <p:ph idx="1"/>
          </p:nvPr>
        </p:nvSpPr>
        <p:spPr/>
        <p:txBody>
          <a:bodyPr>
            <a:normAutofit/>
          </a:bodyPr>
          <a:lstStyle/>
          <a:p>
            <a:pPr marL="0" indent="0">
              <a:buNone/>
            </a:pPr>
            <a:r>
              <a:rPr lang="en-US" sz="2400" dirty="0" smtClean="0"/>
              <a:t>Based on </a:t>
            </a:r>
            <a:r>
              <a:rPr lang="en-US" sz="2400" i="1" dirty="0" smtClean="0"/>
              <a:t>Sirtfi</a:t>
            </a:r>
            <a:r>
              <a:rPr lang="en-US" sz="2400" dirty="0" smtClean="0"/>
              <a:t> incident role play of AARC in eduGAIN: </a:t>
            </a:r>
            <a:br>
              <a:rPr lang="en-US" sz="2400" dirty="0" smtClean="0"/>
            </a:br>
            <a:r>
              <a:rPr lang="en-US" sz="2400" dirty="0" smtClean="0"/>
              <a:t>testing communications channels identified as high-</a:t>
            </a:r>
            <a:r>
              <a:rPr lang="en-US" sz="2400" dirty="0" err="1" smtClean="0"/>
              <a:t>prio</a:t>
            </a:r>
            <a:r>
              <a:rPr lang="en-US" sz="2400" dirty="0" smtClean="0"/>
              <a:t> target</a:t>
            </a:r>
            <a:br>
              <a:rPr lang="en-US" sz="2400" dirty="0" smtClean="0"/>
            </a:br>
            <a:r>
              <a:rPr lang="en-US" sz="2400" dirty="0" smtClean="0"/>
              <a:t>Initial model might be along the IGTF RAT CC challenges – can be extended later</a:t>
            </a:r>
          </a:p>
        </p:txBody>
      </p:sp>
      <p:pic>
        <p:nvPicPr>
          <p:cNvPr id="4" name="Picture 3"/>
          <p:cNvPicPr>
            <a:picLocks noChangeAspect="1"/>
          </p:cNvPicPr>
          <p:nvPr/>
        </p:nvPicPr>
        <p:blipFill>
          <a:blip r:embed="rId2"/>
          <a:stretch>
            <a:fillRect/>
          </a:stretch>
        </p:blipFill>
        <p:spPr>
          <a:xfrm>
            <a:off x="2118436" y="2895062"/>
            <a:ext cx="8490065" cy="3461289"/>
          </a:xfrm>
          <a:prstGeom prst="rect">
            <a:avLst/>
          </a:prstGeom>
          <a:effectLst>
            <a:glow rad="101600">
              <a:schemeClr val="accent6">
                <a:satMod val="175000"/>
                <a:alpha val="40000"/>
              </a:schemeClr>
            </a:glow>
          </a:effectLst>
        </p:spPr>
      </p:pic>
      <p:sp>
        <p:nvSpPr>
          <p:cNvPr id="5" name="Date Placeholder 4"/>
          <p:cNvSpPr>
            <a:spLocks noGrp="1"/>
          </p:cNvSpPr>
          <p:nvPr>
            <p:ph type="dt" sz="half" idx="10"/>
          </p:nvPr>
        </p:nvSpPr>
        <p:spPr/>
        <p:txBody>
          <a:bodyPr/>
          <a:lstStyle/>
          <a:p>
            <a:r>
              <a:rPr lang="en-US" smtClean="0"/>
              <a:t>09 March 2020</a:t>
            </a:r>
            <a:endParaRPr lang="en-GB" dirty="0"/>
          </a:p>
        </p:txBody>
      </p:sp>
      <p:sp>
        <p:nvSpPr>
          <p:cNvPr id="6" name="Footer Placeholder 5"/>
          <p:cNvSpPr>
            <a:spLocks noGrp="1"/>
          </p:cNvSpPr>
          <p:nvPr>
            <p:ph type="ftr" sz="quarter" idx="11"/>
          </p:nvPr>
        </p:nvSpPr>
        <p:spPr/>
        <p:txBody>
          <a:bodyPr/>
          <a:lstStyle/>
          <a:p>
            <a:r>
              <a:rPr lang="en-GB" smtClean="0"/>
              <a:t>IGTF and EUGridPMA development - APGridPMA March 2020 Taipei meeting </a:t>
            </a:r>
            <a:endParaRPr lang="en-GB" dirty="0"/>
          </a:p>
        </p:txBody>
      </p:sp>
      <p:sp>
        <p:nvSpPr>
          <p:cNvPr id="7" name="Slide Number Placeholder 6"/>
          <p:cNvSpPr>
            <a:spLocks noGrp="1"/>
          </p:cNvSpPr>
          <p:nvPr>
            <p:ph type="sldNum" sz="quarter" idx="12"/>
          </p:nvPr>
        </p:nvSpPr>
        <p:spPr/>
        <p:txBody>
          <a:bodyPr/>
          <a:lstStyle/>
          <a:p>
            <a:fld id="{A423C6C7-C0F9-497B-BEFB-D2FC0D2E643A}" type="slidenum">
              <a:rPr lang="en-GB" smtClean="0"/>
              <a:t>46</a:t>
            </a:fld>
            <a:endParaRPr lang="en-GB"/>
          </a:p>
        </p:txBody>
      </p:sp>
    </p:spTree>
    <p:extLst>
      <p:ext uri="{BB962C8B-B14F-4D97-AF65-F5344CB8AC3E}">
        <p14:creationId xmlns:p14="http://schemas.microsoft.com/office/powerpoint/2010/main" val="3199858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marL="0" indent="0">
              <a:buNone/>
            </a:pPr>
            <a:r>
              <a:rPr lang="en-US" dirty="0" smtClean="0"/>
              <a:t>Like the IGTF RAT Communications Challenges, and TF-CSIRT processes, </a:t>
            </a:r>
            <a:r>
              <a:rPr lang="en-US" dirty="0" err="1" smtClean="0"/>
              <a:t>opsec</a:t>
            </a:r>
            <a:r>
              <a:rPr lang="en-US" dirty="0" smtClean="0"/>
              <a:t> really needs to be exercised often and in-depth to ensure readiness</a:t>
            </a:r>
          </a:p>
          <a:p>
            <a:endParaRPr lang="en-US" dirty="0" smtClean="0"/>
          </a:p>
          <a:p>
            <a:pPr marL="0" indent="0">
              <a:buNone/>
            </a:pPr>
            <a:r>
              <a:rPr lang="en-US" b="1" dirty="0"/>
              <a:t>Logical candidates that could all run the test </a:t>
            </a:r>
            <a:r>
              <a:rPr lang="en-US" b="1" dirty="0" smtClean="0"/>
              <a:t>against </a:t>
            </a:r>
            <a:r>
              <a:rPr lang="en-US" b="1" dirty="0" err="1" smtClean="0"/>
              <a:t>IdPs</a:t>
            </a:r>
            <a:r>
              <a:rPr lang="en-US" b="1" dirty="0" smtClean="0"/>
              <a:t>, CAs, SPs, RPs …</a:t>
            </a:r>
            <a:br>
              <a:rPr lang="en-US" b="1" dirty="0" smtClean="0"/>
            </a:br>
            <a:r>
              <a:rPr lang="en-US" b="1" dirty="0" smtClean="0"/>
              <a:t>… </a:t>
            </a:r>
            <a:r>
              <a:rPr lang="en-US" b="1" dirty="0"/>
              <a:t>and ‘legitimately’ claim an </a:t>
            </a:r>
            <a:r>
              <a:rPr lang="en-US" b="1" dirty="0" smtClean="0"/>
              <a:t>interest in their results</a:t>
            </a:r>
            <a:endParaRPr lang="en-US" b="1" dirty="0"/>
          </a:p>
          <a:p>
            <a:r>
              <a:rPr lang="en-US" dirty="0" smtClean="0"/>
              <a:t>eduGAIN</a:t>
            </a:r>
          </a:p>
          <a:p>
            <a:r>
              <a:rPr lang="en-US" dirty="0" smtClean="0"/>
              <a:t>IGTF</a:t>
            </a:r>
          </a:p>
          <a:p>
            <a:r>
              <a:rPr lang="en-US" dirty="0" smtClean="0"/>
              <a:t>GEANT.org</a:t>
            </a:r>
          </a:p>
          <a:p>
            <a:r>
              <a:rPr lang="en-US" dirty="0" smtClean="0"/>
              <a:t>EOSC-HUB ops, or EGI CSIRT</a:t>
            </a:r>
          </a:p>
          <a:p>
            <a:r>
              <a:rPr lang="en-US" dirty="0" smtClean="0"/>
              <a:t>each of the e-Infrastructures XSEDE, EGI, EUDAT, PRACE, HPCI, …</a:t>
            </a:r>
          </a:p>
          <a:p>
            <a:r>
              <a:rPr lang="en-US" dirty="0" smtClean="0"/>
              <a:t>every research infra with an interest: WLCG, LSAAI, BBMRI, ELIXIR, …</a:t>
            </a:r>
          </a:p>
          <a:p>
            <a:r>
              <a:rPr lang="en-US" dirty="0" smtClean="0"/>
              <a:t>any institution (or person) with access to </a:t>
            </a:r>
            <a:r>
              <a:rPr lang="en-US" dirty="0" smtClean="0">
                <a:hlinkClick r:id="rId2"/>
              </a:rPr>
              <a:t>https://mds.edugain.org/</a:t>
            </a:r>
            <a:endParaRPr lang="en-US" dirty="0" smtClean="0"/>
          </a:p>
          <a:p>
            <a:pPr marL="0" indent="0">
              <a:buNone/>
            </a:pPr>
            <a:r>
              <a:rPr lang="en-US" i="1" dirty="0" smtClean="0"/>
              <a:t>so soon: all the email in the world will be about Sirtfi Incident Response tests??</a:t>
            </a:r>
            <a:endParaRPr lang="en-GB" i="1" dirty="0"/>
          </a:p>
        </p:txBody>
      </p:sp>
      <p:sp>
        <p:nvSpPr>
          <p:cNvPr id="4" name="Title 3"/>
          <p:cNvSpPr>
            <a:spLocks noGrp="1"/>
          </p:cNvSpPr>
          <p:nvPr>
            <p:ph type="title"/>
          </p:nvPr>
        </p:nvSpPr>
        <p:spPr/>
        <p:txBody>
          <a:bodyPr/>
          <a:lstStyle/>
          <a:p>
            <a:r>
              <a:rPr lang="en-US" dirty="0" smtClean="0"/>
              <a:t>Proper </a:t>
            </a:r>
            <a:r>
              <a:rPr lang="en-US" dirty="0" err="1" smtClean="0"/>
              <a:t>OpSec</a:t>
            </a:r>
            <a:r>
              <a:rPr lang="en-US" dirty="0" smtClean="0"/>
              <a:t> needs to be </a:t>
            </a:r>
            <a:r>
              <a:rPr lang="en-US" dirty="0" err="1" smtClean="0"/>
              <a:t>exercized</a:t>
            </a:r>
            <a:r>
              <a:rPr lang="en-US" dirty="0" smtClean="0"/>
              <a:t>!</a:t>
            </a:r>
            <a:endParaRPr lang="en-GB" dirty="0"/>
          </a:p>
        </p:txBody>
      </p:sp>
      <p:sp>
        <p:nvSpPr>
          <p:cNvPr id="3" name="Date Placeholder 2"/>
          <p:cNvSpPr>
            <a:spLocks noGrp="1"/>
          </p:cNvSpPr>
          <p:nvPr>
            <p:ph type="dt" sz="half" idx="10"/>
          </p:nvPr>
        </p:nvSpPr>
        <p:spPr/>
        <p:txBody>
          <a:bodyPr/>
          <a:lstStyle/>
          <a:p>
            <a:r>
              <a:rPr lang="en-US" smtClean="0"/>
              <a:t>09 March 2020</a:t>
            </a:r>
            <a:endParaRPr lang="en-GB" dirty="0"/>
          </a:p>
        </p:txBody>
      </p:sp>
      <p:sp>
        <p:nvSpPr>
          <p:cNvPr id="5" name="Footer Placeholder 4"/>
          <p:cNvSpPr>
            <a:spLocks noGrp="1"/>
          </p:cNvSpPr>
          <p:nvPr>
            <p:ph type="ftr" sz="quarter" idx="11"/>
          </p:nvPr>
        </p:nvSpPr>
        <p:spPr/>
        <p:txBody>
          <a:bodyPr/>
          <a:lstStyle/>
          <a:p>
            <a:r>
              <a:rPr lang="en-GB" smtClean="0"/>
              <a:t>IGTF and EUGridPMA development - APGridPMA March 2020 Taipei meeting </a:t>
            </a:r>
            <a:endParaRPr lang="en-GB" dirty="0"/>
          </a:p>
        </p:txBody>
      </p:sp>
      <p:sp>
        <p:nvSpPr>
          <p:cNvPr id="6" name="Slide Number Placeholder 5"/>
          <p:cNvSpPr>
            <a:spLocks noGrp="1"/>
          </p:cNvSpPr>
          <p:nvPr>
            <p:ph type="sldNum" sz="quarter" idx="12"/>
          </p:nvPr>
        </p:nvSpPr>
        <p:spPr/>
        <p:txBody>
          <a:bodyPr/>
          <a:lstStyle/>
          <a:p>
            <a:fld id="{A423C6C7-C0F9-497B-BEFB-D2FC0D2E643A}" type="slidenum">
              <a:rPr lang="en-GB" smtClean="0"/>
              <a:t>47</a:t>
            </a:fld>
            <a:endParaRPr lang="en-GB"/>
          </a:p>
        </p:txBody>
      </p:sp>
    </p:spTree>
    <p:extLst>
      <p:ext uri="{BB962C8B-B14F-4D97-AF65-F5344CB8AC3E}">
        <p14:creationId xmlns:p14="http://schemas.microsoft.com/office/powerpoint/2010/main" val="1592150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WISE SCCC-WG – participate!</a:t>
            </a:r>
            <a:endParaRPr lang="en-GB" dirty="0"/>
          </a:p>
        </p:txBody>
      </p:sp>
      <p:sp>
        <p:nvSpPr>
          <p:cNvPr id="3" name="Content Placeholder 2"/>
          <p:cNvSpPr>
            <a:spLocks noGrp="1"/>
          </p:cNvSpPr>
          <p:nvPr>
            <p:ph idx="1"/>
          </p:nvPr>
        </p:nvSpPr>
        <p:spPr>
          <a:xfrm>
            <a:off x="3276945" y="5128496"/>
            <a:ext cx="6205924" cy="824069"/>
          </a:xfrm>
          <a:ln>
            <a:solidFill>
              <a:srgbClr val="990000"/>
            </a:solidFill>
          </a:ln>
        </p:spPr>
        <p:txBody>
          <a:bodyPr>
            <a:normAutofit fontScale="85000" lnSpcReduction="10000"/>
          </a:bodyPr>
          <a:lstStyle/>
          <a:p>
            <a:pPr marL="0" indent="0" algn="ctr">
              <a:buNone/>
            </a:pPr>
            <a:r>
              <a:rPr lang="en-US" dirty="0" smtClean="0"/>
              <a:t>WISE, SIGISM, REFEDS, TI joint working group</a:t>
            </a:r>
          </a:p>
          <a:p>
            <a:pPr marL="0" indent="0" algn="ctr">
              <a:buNone/>
            </a:pPr>
            <a:r>
              <a:rPr lang="en-US" i="1" dirty="0" smtClean="0"/>
              <a:t>see wise-community.org and join!</a:t>
            </a:r>
            <a:endParaRPr lang="en-GB" i="1" dirty="0"/>
          </a:p>
        </p:txBody>
      </p:sp>
      <p:pic>
        <p:nvPicPr>
          <p:cNvPr id="7" name="Picture 6"/>
          <p:cNvPicPr>
            <a:picLocks noChangeAspect="1"/>
          </p:cNvPicPr>
          <p:nvPr/>
        </p:nvPicPr>
        <p:blipFill>
          <a:blip r:embed="rId2"/>
          <a:stretch>
            <a:fillRect/>
          </a:stretch>
        </p:blipFill>
        <p:spPr>
          <a:xfrm>
            <a:off x="609600" y="1315326"/>
            <a:ext cx="4872536" cy="2948268"/>
          </a:xfrm>
          <a:prstGeom prst="rect">
            <a:avLst/>
          </a:prstGeom>
          <a:effectLst>
            <a:glow rad="101600">
              <a:srgbClr val="000066">
                <a:alpha val="60000"/>
              </a:srgbClr>
            </a:glow>
          </a:effectLst>
        </p:spPr>
      </p:pic>
      <p:sp>
        <p:nvSpPr>
          <p:cNvPr id="6" name="TextBox 5"/>
          <p:cNvSpPr txBox="1"/>
          <p:nvPr/>
        </p:nvSpPr>
        <p:spPr>
          <a:xfrm>
            <a:off x="3348665" y="6007734"/>
            <a:ext cx="6002217" cy="400110"/>
          </a:xfrm>
          <a:prstGeom prst="rect">
            <a:avLst/>
          </a:prstGeom>
          <a:noFill/>
        </p:spPr>
        <p:txBody>
          <a:bodyPr wrap="square" rtlCol="0">
            <a:spAutoFit/>
          </a:bodyPr>
          <a:lstStyle/>
          <a:p>
            <a:pPr algn="ctr"/>
            <a:r>
              <a:rPr lang="en-GB" sz="2000" b="1" dirty="0">
                <a:solidFill>
                  <a:srgbClr val="990000"/>
                </a:solidFill>
              </a:rPr>
              <a:t>https://wiki.geant.org/display/WISE/SCCC-JWG</a:t>
            </a:r>
          </a:p>
        </p:txBody>
      </p:sp>
      <p:pic>
        <p:nvPicPr>
          <p:cNvPr id="8" name="Picture 7"/>
          <p:cNvPicPr>
            <a:picLocks noChangeAspect="1"/>
          </p:cNvPicPr>
          <p:nvPr/>
        </p:nvPicPr>
        <p:blipFill>
          <a:blip r:embed="rId3"/>
          <a:stretch>
            <a:fillRect/>
          </a:stretch>
        </p:blipFill>
        <p:spPr>
          <a:xfrm>
            <a:off x="2084916" y="1719112"/>
            <a:ext cx="6550213" cy="3047352"/>
          </a:xfrm>
          <a:prstGeom prst="rect">
            <a:avLst/>
          </a:prstGeom>
          <a:effectLst>
            <a:glow rad="101600">
              <a:srgbClr val="000066">
                <a:alpha val="60000"/>
              </a:srgbClr>
            </a:glow>
          </a:effectLst>
        </p:spPr>
      </p:pic>
      <p:pic>
        <p:nvPicPr>
          <p:cNvPr id="9" name="Picture 8"/>
          <p:cNvPicPr>
            <a:picLocks noChangeAspect="1"/>
          </p:cNvPicPr>
          <p:nvPr/>
        </p:nvPicPr>
        <p:blipFill>
          <a:blip r:embed="rId4"/>
          <a:stretch>
            <a:fillRect/>
          </a:stretch>
        </p:blipFill>
        <p:spPr>
          <a:xfrm>
            <a:off x="6715129" y="1156032"/>
            <a:ext cx="5271505" cy="2876617"/>
          </a:xfrm>
          <a:prstGeom prst="rect">
            <a:avLst/>
          </a:prstGeom>
          <a:ln>
            <a:solidFill>
              <a:srgbClr val="990000"/>
            </a:solidFill>
          </a:ln>
          <a:effectLst>
            <a:glow rad="101600">
              <a:srgbClr val="000066">
                <a:alpha val="60000"/>
              </a:srgbClr>
            </a:glow>
          </a:effectLst>
        </p:spPr>
      </p:pic>
      <p:sp>
        <p:nvSpPr>
          <p:cNvPr id="4" name="Date Placeholder 3"/>
          <p:cNvSpPr>
            <a:spLocks noGrp="1"/>
          </p:cNvSpPr>
          <p:nvPr>
            <p:ph type="dt" sz="half" idx="10"/>
          </p:nvPr>
        </p:nvSpPr>
        <p:spPr/>
        <p:txBody>
          <a:bodyPr/>
          <a:lstStyle/>
          <a:p>
            <a:r>
              <a:rPr lang="en-US" smtClean="0"/>
              <a:t>09 March 2020</a:t>
            </a:r>
            <a:endParaRPr lang="en-GB" dirty="0"/>
          </a:p>
        </p:txBody>
      </p:sp>
      <p:sp>
        <p:nvSpPr>
          <p:cNvPr id="5" name="Footer Placeholder 4"/>
          <p:cNvSpPr>
            <a:spLocks noGrp="1"/>
          </p:cNvSpPr>
          <p:nvPr>
            <p:ph type="ftr" sz="quarter" idx="11"/>
          </p:nvPr>
        </p:nvSpPr>
        <p:spPr/>
        <p:txBody>
          <a:bodyPr/>
          <a:lstStyle/>
          <a:p>
            <a:r>
              <a:rPr lang="en-GB" smtClean="0"/>
              <a:t>IGTF and EUGridPMA development - APGridPMA March 2020 Taipei meeting </a:t>
            </a:r>
            <a:endParaRPr lang="en-GB" dirty="0"/>
          </a:p>
        </p:txBody>
      </p:sp>
      <p:sp>
        <p:nvSpPr>
          <p:cNvPr id="10" name="Slide Number Placeholder 9"/>
          <p:cNvSpPr>
            <a:spLocks noGrp="1"/>
          </p:cNvSpPr>
          <p:nvPr>
            <p:ph type="sldNum" sz="quarter" idx="12"/>
          </p:nvPr>
        </p:nvSpPr>
        <p:spPr/>
        <p:txBody>
          <a:bodyPr/>
          <a:lstStyle/>
          <a:p>
            <a:fld id="{A423C6C7-C0F9-497B-BEFB-D2FC0D2E643A}" type="slidenum">
              <a:rPr lang="en-GB" smtClean="0"/>
              <a:t>48</a:t>
            </a:fld>
            <a:endParaRPr lang="en-GB"/>
          </a:p>
        </p:txBody>
      </p:sp>
    </p:spTree>
    <p:extLst>
      <p:ext uri="{BB962C8B-B14F-4D97-AF65-F5344CB8AC3E}">
        <p14:creationId xmlns:p14="http://schemas.microsoft.com/office/powerpoint/2010/main" val="10983799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IGTF RATCC4 Results</a:t>
            </a:r>
            <a:endParaRPr lang="en-GB" dirty="0"/>
          </a:p>
        </p:txBody>
      </p:sp>
      <p:sp>
        <p:nvSpPr>
          <p:cNvPr id="6" name="Content Placeholder 5"/>
          <p:cNvSpPr>
            <a:spLocks noGrp="1"/>
          </p:cNvSpPr>
          <p:nvPr>
            <p:ph idx="4294967295"/>
          </p:nvPr>
        </p:nvSpPr>
        <p:spPr>
          <a:xfrm>
            <a:off x="6111498" y="1066800"/>
            <a:ext cx="5791200" cy="3124200"/>
          </a:xfrm>
          <a:solidFill>
            <a:schemeClr val="bg1">
              <a:lumMod val="95000"/>
            </a:schemeClr>
          </a:solidFill>
          <a:ln>
            <a:solidFill>
              <a:srgbClr val="990000"/>
            </a:solidFill>
          </a:ln>
        </p:spPr>
        <p:txBody>
          <a:bodyPr>
            <a:noAutofit/>
          </a:bodyPr>
          <a:lstStyle/>
          <a:p>
            <a:pPr marL="0" indent="0">
              <a:buNone/>
            </a:pPr>
            <a:r>
              <a:rPr lang="en-GB" sz="1800" dirty="0"/>
              <a:t>In total there are 91 trust anchors (root, intermediate, and issuing authorities) currently in the accredited bundle, </a:t>
            </a:r>
          </a:p>
          <a:p>
            <a:pPr marL="0" indent="0">
              <a:buNone/>
            </a:pPr>
            <a:r>
              <a:rPr lang="en-GB" sz="1800" dirty="0"/>
              <a:t>managed by 60 organisations.</a:t>
            </a:r>
          </a:p>
          <a:p>
            <a:pPr marL="0" indent="0">
              <a:buNone/>
            </a:pPr>
            <a:r>
              <a:rPr lang="en-GB" sz="1800" dirty="0"/>
              <a:t>Of the 60 organisations, 49 responded within one working day (82%), representing (incidentally) also 82% of the trust anchors. </a:t>
            </a:r>
          </a:p>
          <a:p>
            <a:pPr marL="0" indent="0">
              <a:buNone/>
            </a:pPr>
            <a:r>
              <a:rPr lang="en-GB" sz="1800" dirty="0"/>
              <a:t>Within a few days more, 3 additional ones came in, and 4 more responded after a reminder.</a:t>
            </a:r>
          </a:p>
          <a:p>
            <a:pPr marL="0" indent="0">
              <a:buNone/>
            </a:pPr>
            <a:r>
              <a:rPr lang="en-GB" sz="1800" dirty="0"/>
              <a:t>In total, 90% of the organisations responded to the challenge, representing 88% of the trust anchors.</a:t>
            </a:r>
          </a:p>
        </p:txBody>
      </p:sp>
      <p:graphicFrame>
        <p:nvGraphicFramePr>
          <p:cNvPr id="8" name="Object 7"/>
          <p:cNvGraphicFramePr>
            <a:graphicFrameLocks noChangeAspect="1"/>
          </p:cNvGraphicFramePr>
          <p:nvPr>
            <p:extLst/>
          </p:nvPr>
        </p:nvGraphicFramePr>
        <p:xfrm>
          <a:off x="533400" y="1219200"/>
          <a:ext cx="5360761" cy="4074688"/>
        </p:xfrm>
        <a:graphic>
          <a:graphicData uri="http://schemas.openxmlformats.org/presentationml/2006/ole">
            <mc:AlternateContent xmlns:mc="http://schemas.openxmlformats.org/markup-compatibility/2006">
              <mc:Choice xmlns:v="urn:schemas-microsoft-com:vml" Requires="v">
                <p:oleObj spid="_x0000_s2053" name="PHOTO-PAINT" r:id="rId3" imgW="7943760" imgH="6038640" progId="CorelPHOTOPAINT.Image.16">
                  <p:embed/>
                </p:oleObj>
              </mc:Choice>
              <mc:Fallback>
                <p:oleObj name="PHOTO-PAINT" r:id="rId3" imgW="7943760" imgH="6038640" progId="CorelPHOTOPAINT.Image.16">
                  <p:embed/>
                  <p:pic>
                    <p:nvPicPr>
                      <p:cNvPr id="8" name="Object 7"/>
                      <p:cNvPicPr/>
                      <p:nvPr/>
                    </p:nvPicPr>
                    <p:blipFill>
                      <a:blip r:embed="rId4"/>
                      <a:stretch>
                        <a:fillRect/>
                      </a:stretch>
                    </p:blipFill>
                    <p:spPr>
                      <a:xfrm>
                        <a:off x="533400" y="1219200"/>
                        <a:ext cx="5360761" cy="4074688"/>
                      </a:xfrm>
                      <a:prstGeom prst="rect">
                        <a:avLst/>
                      </a:prstGeom>
                    </p:spPr>
                  </p:pic>
                </p:oleObj>
              </mc:Fallback>
            </mc:AlternateContent>
          </a:graphicData>
        </a:graphic>
      </p:graphicFrame>
      <p:pic>
        <p:nvPicPr>
          <p:cNvPr id="7" name="Content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4953000" y="4241957"/>
            <a:ext cx="5726377" cy="2506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p>
            <a:r>
              <a:rPr lang="en-US" smtClean="0"/>
              <a:t>09 March 2020</a:t>
            </a:r>
            <a:endParaRPr lang="en-GB" dirty="0"/>
          </a:p>
        </p:txBody>
      </p:sp>
      <p:sp>
        <p:nvSpPr>
          <p:cNvPr id="4" name="Footer Placeholder 3"/>
          <p:cNvSpPr>
            <a:spLocks noGrp="1"/>
          </p:cNvSpPr>
          <p:nvPr>
            <p:ph type="ftr" sz="quarter" idx="11"/>
          </p:nvPr>
        </p:nvSpPr>
        <p:spPr/>
        <p:txBody>
          <a:bodyPr/>
          <a:lstStyle/>
          <a:p>
            <a:r>
              <a:rPr lang="en-GB" smtClean="0"/>
              <a:t>IGTF and EUGridPMA development - APGridPMA March 2020 Taipei meeting </a:t>
            </a:r>
            <a:endParaRPr lang="en-GB" dirty="0"/>
          </a:p>
        </p:txBody>
      </p:sp>
      <p:sp>
        <p:nvSpPr>
          <p:cNvPr id="5" name="Slide Number Placeholder 4"/>
          <p:cNvSpPr>
            <a:spLocks noGrp="1"/>
          </p:cNvSpPr>
          <p:nvPr>
            <p:ph type="sldNum" sz="quarter" idx="12"/>
          </p:nvPr>
        </p:nvSpPr>
        <p:spPr/>
        <p:txBody>
          <a:bodyPr/>
          <a:lstStyle/>
          <a:p>
            <a:fld id="{A423C6C7-C0F9-497B-BEFB-D2FC0D2E643A}" type="slidenum">
              <a:rPr lang="en-GB" smtClean="0"/>
              <a:t>49</a:t>
            </a:fld>
            <a:endParaRPr lang="en-GB"/>
          </a:p>
        </p:txBody>
      </p:sp>
    </p:spTree>
    <p:extLst>
      <p:ext uri="{BB962C8B-B14F-4D97-AF65-F5344CB8AC3E}">
        <p14:creationId xmlns:p14="http://schemas.microsoft.com/office/powerpoint/2010/main" val="20652404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Supporting Relying </a:t>
            </a:r>
            <a:r>
              <a:rPr lang="en-GB" dirty="0" err="1" smtClean="0"/>
              <a:t>pArties</a:t>
            </a:r>
            <a:r>
              <a:rPr lang="en-GB" dirty="0" smtClean="0"/>
              <a:t> in OIDC</a:t>
            </a:r>
            <a:endParaRPr lang="en-GB" dirty="0"/>
          </a:p>
        </p:txBody>
      </p:sp>
      <p:sp>
        <p:nvSpPr>
          <p:cNvPr id="3" name="Text Placeholder 2"/>
          <p:cNvSpPr>
            <a:spLocks noGrp="1"/>
          </p:cNvSpPr>
          <p:nvPr>
            <p:ph type="body" idx="1"/>
          </p:nvPr>
        </p:nvSpPr>
        <p:spPr/>
        <p:txBody>
          <a:bodyPr/>
          <a:lstStyle/>
          <a:p>
            <a:r>
              <a:rPr lang="en-GB" dirty="0" smtClean="0"/>
              <a:t>OIDC </a:t>
            </a:r>
            <a:r>
              <a:rPr lang="en-GB" dirty="0" smtClean="0"/>
              <a:t>Federation</a:t>
            </a:r>
          </a:p>
        </p:txBody>
      </p:sp>
      <p:sp>
        <p:nvSpPr>
          <p:cNvPr id="4" name="Footer Placeholder 3"/>
          <p:cNvSpPr>
            <a:spLocks noGrp="1"/>
          </p:cNvSpPr>
          <p:nvPr>
            <p:ph type="ftr" sz="quarter" idx="11"/>
          </p:nvPr>
        </p:nvSpPr>
        <p:spPr/>
        <p:txBody>
          <a:bodyPr/>
          <a:lstStyle/>
          <a:p>
            <a:r>
              <a:rPr lang="en-GB" smtClean="0"/>
              <a:t>IGTF and EUGridPMA development - APGridPMA March 2020 Taipei meeting </a:t>
            </a:r>
            <a:endParaRPr lang="en-GB" dirty="0"/>
          </a:p>
        </p:txBody>
      </p:sp>
      <p:sp>
        <p:nvSpPr>
          <p:cNvPr id="5" name="Slide Number Placeholder 4"/>
          <p:cNvSpPr>
            <a:spLocks noGrp="1"/>
          </p:cNvSpPr>
          <p:nvPr>
            <p:ph type="sldNum" sz="quarter" idx="12"/>
          </p:nvPr>
        </p:nvSpPr>
        <p:spPr/>
        <p:txBody>
          <a:bodyPr/>
          <a:lstStyle/>
          <a:p>
            <a:fld id="{A423C6C7-C0F9-497B-BEFB-D2FC0D2E643A}" type="slidenum">
              <a:rPr lang="en-GB" smtClean="0"/>
              <a:t>5</a:t>
            </a:fld>
            <a:endParaRPr lang="en-GB"/>
          </a:p>
        </p:txBody>
      </p:sp>
      <p:sp>
        <p:nvSpPr>
          <p:cNvPr id="6" name="Date Placeholder 5"/>
          <p:cNvSpPr>
            <a:spLocks noGrp="1"/>
          </p:cNvSpPr>
          <p:nvPr>
            <p:ph type="dt" sz="half" idx="10"/>
          </p:nvPr>
        </p:nvSpPr>
        <p:spPr/>
        <p:txBody>
          <a:bodyPr/>
          <a:lstStyle/>
          <a:p>
            <a:r>
              <a:rPr lang="en-US" smtClean="0"/>
              <a:t>09 March 2020</a:t>
            </a:r>
            <a:endParaRPr lang="en-GB" dirty="0"/>
          </a:p>
        </p:txBody>
      </p:sp>
    </p:spTree>
    <p:extLst>
      <p:ext uri="{BB962C8B-B14F-4D97-AF65-F5344CB8AC3E}">
        <p14:creationId xmlns:p14="http://schemas.microsoft.com/office/powerpoint/2010/main" val="20683417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Specific IGTF actions following RATCC4</a:t>
            </a:r>
            <a:endParaRPr lang="en-GB" dirty="0"/>
          </a:p>
        </p:txBody>
      </p:sp>
      <p:sp>
        <p:nvSpPr>
          <p:cNvPr id="3" name="Content Placeholder 2"/>
          <p:cNvSpPr>
            <a:spLocks noGrp="1"/>
          </p:cNvSpPr>
          <p:nvPr>
            <p:ph idx="1"/>
          </p:nvPr>
        </p:nvSpPr>
        <p:spPr/>
        <p:txBody>
          <a:bodyPr/>
          <a:lstStyle/>
          <a:p>
            <a:r>
              <a:rPr lang="en-GB" dirty="0" err="1" smtClean="0"/>
              <a:t>DigiCert</a:t>
            </a:r>
            <a:r>
              <a:rPr lang="en-GB" dirty="0" smtClean="0"/>
              <a:t> contact was updated and verified</a:t>
            </a:r>
          </a:p>
          <a:p>
            <a:endParaRPr lang="en-GB" dirty="0" smtClean="0"/>
          </a:p>
          <a:p>
            <a:r>
              <a:rPr lang="en-GB" dirty="0" smtClean="0"/>
              <a:t>BYGCA (.by) is migrating operations to new entity</a:t>
            </a:r>
          </a:p>
          <a:p>
            <a:r>
              <a:rPr lang="en-GB" dirty="0" smtClean="0"/>
              <a:t>INFN will discontinue its CA by January 2021 (and move to TCS)</a:t>
            </a:r>
          </a:p>
          <a:p>
            <a:r>
              <a:rPr lang="en-GB" dirty="0" smtClean="0"/>
              <a:t>TSU GRENA communications ongoing</a:t>
            </a:r>
          </a:p>
          <a:p>
            <a:endParaRPr lang="en-GB" dirty="0"/>
          </a:p>
          <a:p>
            <a:r>
              <a:rPr lang="en-GB" dirty="0" smtClean="0"/>
              <a:t>SDG, CNIC information updated</a:t>
            </a:r>
            <a:endParaRPr lang="en-GB" dirty="0"/>
          </a:p>
        </p:txBody>
      </p:sp>
      <p:sp>
        <p:nvSpPr>
          <p:cNvPr id="4" name="Date Placeholder 3"/>
          <p:cNvSpPr>
            <a:spLocks noGrp="1"/>
          </p:cNvSpPr>
          <p:nvPr>
            <p:ph type="dt" sz="half" idx="10"/>
          </p:nvPr>
        </p:nvSpPr>
        <p:spPr/>
        <p:txBody>
          <a:bodyPr/>
          <a:lstStyle/>
          <a:p>
            <a:r>
              <a:rPr lang="en-US" smtClean="0"/>
              <a:t>09 March 2020</a:t>
            </a:r>
            <a:endParaRPr lang="en-GB" dirty="0"/>
          </a:p>
        </p:txBody>
      </p:sp>
      <p:sp>
        <p:nvSpPr>
          <p:cNvPr id="5" name="Footer Placeholder 4"/>
          <p:cNvSpPr>
            <a:spLocks noGrp="1"/>
          </p:cNvSpPr>
          <p:nvPr>
            <p:ph type="ftr" sz="quarter" idx="11"/>
          </p:nvPr>
        </p:nvSpPr>
        <p:spPr/>
        <p:txBody>
          <a:bodyPr/>
          <a:lstStyle/>
          <a:p>
            <a:r>
              <a:rPr lang="en-GB" smtClean="0"/>
              <a:t>IGTF and EUGridPMA development - APGridPMA March 2020 Taipei meeting </a:t>
            </a:r>
            <a:endParaRPr lang="en-GB" dirty="0"/>
          </a:p>
        </p:txBody>
      </p:sp>
      <p:sp>
        <p:nvSpPr>
          <p:cNvPr id="6" name="Slide Number Placeholder 5"/>
          <p:cNvSpPr>
            <a:spLocks noGrp="1"/>
          </p:cNvSpPr>
          <p:nvPr>
            <p:ph type="sldNum" sz="quarter" idx="12"/>
          </p:nvPr>
        </p:nvSpPr>
        <p:spPr/>
        <p:txBody>
          <a:bodyPr/>
          <a:lstStyle/>
          <a:p>
            <a:fld id="{A423C6C7-C0F9-497B-BEFB-D2FC0D2E643A}" type="slidenum">
              <a:rPr lang="en-GB" smtClean="0"/>
              <a:t>50</a:t>
            </a:fld>
            <a:endParaRPr lang="en-GB"/>
          </a:p>
        </p:txBody>
      </p:sp>
    </p:spTree>
    <p:extLst>
      <p:ext uri="{BB962C8B-B14F-4D97-AF65-F5344CB8AC3E}">
        <p14:creationId xmlns:p14="http://schemas.microsoft.com/office/powerpoint/2010/main" val="31681116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Building a global trust fabric</a:t>
            </a:r>
            <a:endParaRPr lang="en-GB" dirty="0"/>
          </a:p>
        </p:txBody>
      </p:sp>
      <p:sp>
        <p:nvSpPr>
          <p:cNvPr id="3" name="Text Placeholder 2"/>
          <p:cNvSpPr>
            <a:spLocks noGrp="1"/>
          </p:cNvSpPr>
          <p:nvPr>
            <p:ph type="body" idx="1"/>
          </p:nvPr>
        </p:nvSpPr>
        <p:spPr/>
        <p:txBody>
          <a:bodyPr/>
          <a:lstStyle/>
          <a:p>
            <a:r>
              <a:rPr lang="en-GB" dirty="0" smtClean="0"/>
              <a:t>Questions?</a:t>
            </a:r>
            <a:endParaRPr lang="en-GB" dirty="0"/>
          </a:p>
        </p:txBody>
      </p:sp>
      <p:sp>
        <p:nvSpPr>
          <p:cNvPr id="4" name="Footer Placeholder 3"/>
          <p:cNvSpPr>
            <a:spLocks noGrp="1"/>
          </p:cNvSpPr>
          <p:nvPr>
            <p:ph type="ftr" sz="quarter" idx="11"/>
          </p:nvPr>
        </p:nvSpPr>
        <p:spPr/>
        <p:txBody>
          <a:bodyPr/>
          <a:lstStyle/>
          <a:p>
            <a:r>
              <a:rPr lang="en-GB" smtClean="0"/>
              <a:t>IGTF and EUGridPMA development - APGridPMA March 2020 Taipei meeting </a:t>
            </a:r>
            <a:endParaRPr lang="en-GB" dirty="0"/>
          </a:p>
        </p:txBody>
      </p:sp>
      <p:sp>
        <p:nvSpPr>
          <p:cNvPr id="5" name="Slide Number Placeholder 4"/>
          <p:cNvSpPr>
            <a:spLocks noGrp="1"/>
          </p:cNvSpPr>
          <p:nvPr>
            <p:ph type="sldNum" sz="quarter" idx="12"/>
          </p:nvPr>
        </p:nvSpPr>
        <p:spPr/>
        <p:txBody>
          <a:bodyPr/>
          <a:lstStyle/>
          <a:p>
            <a:fld id="{A423C6C7-C0F9-497B-BEFB-D2FC0D2E643A}" type="slidenum">
              <a:rPr lang="en-GB" smtClean="0"/>
              <a:t>51</a:t>
            </a:fld>
            <a:endParaRPr lang="en-GB"/>
          </a:p>
        </p:txBody>
      </p:sp>
      <p:sp>
        <p:nvSpPr>
          <p:cNvPr id="6" name="Date Placeholder 5"/>
          <p:cNvSpPr>
            <a:spLocks noGrp="1"/>
          </p:cNvSpPr>
          <p:nvPr>
            <p:ph type="dt" sz="half" idx="10"/>
          </p:nvPr>
        </p:nvSpPr>
        <p:spPr/>
        <p:txBody>
          <a:bodyPr/>
          <a:lstStyle/>
          <a:p>
            <a:r>
              <a:rPr lang="en-US" smtClean="0"/>
              <a:t>09 March 2020</a:t>
            </a:r>
            <a:endParaRPr lang="en-GB"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stretch>
            <a:fillRect/>
          </a:stretch>
        </p:blipFill>
        <p:spPr>
          <a:xfrm>
            <a:off x="2378551" y="1439863"/>
            <a:ext cx="7041199" cy="4737100"/>
          </a:xfrm>
          <a:prstGeom prst="rect">
            <a:avLst/>
          </a:prstGeom>
        </p:spPr>
      </p:pic>
      <p:sp>
        <p:nvSpPr>
          <p:cNvPr id="3" name="Slide Number Placeholder 2"/>
          <p:cNvSpPr>
            <a:spLocks noGrp="1"/>
          </p:cNvSpPr>
          <p:nvPr>
            <p:ph type="sldNum" sz="quarter" idx="12"/>
          </p:nvPr>
        </p:nvSpPr>
        <p:spPr/>
        <p:txBody>
          <a:bodyPr/>
          <a:lstStyle/>
          <a:p>
            <a:pPr defTabSz="914377"/>
            <a:fld id="{6F576E6A-F32A-4612-884C-86870357C6B4}" type="slidenum">
              <a:rPr lang="en-GB">
                <a:solidFill>
                  <a:prstClr val="black">
                    <a:tint val="75000"/>
                  </a:prstClr>
                </a:solidFill>
                <a:latin typeface="Calibri" panose="020F0502020204030204"/>
              </a:rPr>
              <a:pPr defTabSz="914377"/>
              <a:t>6</a:t>
            </a:fld>
            <a:endParaRPr lang="en-GB">
              <a:solidFill>
                <a:prstClr val="black">
                  <a:tint val="75000"/>
                </a:prstClr>
              </a:solidFill>
              <a:latin typeface="Calibri" panose="020F0502020204030204"/>
            </a:endParaRPr>
          </a:p>
        </p:txBody>
      </p:sp>
      <p:sp>
        <p:nvSpPr>
          <p:cNvPr id="4" name="Title 3"/>
          <p:cNvSpPr>
            <a:spLocks noGrp="1"/>
          </p:cNvSpPr>
          <p:nvPr>
            <p:ph type="title"/>
          </p:nvPr>
        </p:nvSpPr>
        <p:spPr/>
        <p:txBody>
          <a:bodyPr>
            <a:normAutofit fontScale="90000"/>
          </a:bodyPr>
          <a:lstStyle/>
          <a:p>
            <a:r>
              <a:rPr lang="en-GB" dirty="0" err="1" smtClean="0"/>
              <a:t>OpenID</a:t>
            </a:r>
            <a:r>
              <a:rPr lang="en-GB" dirty="0" smtClean="0"/>
              <a:t> Connect: </a:t>
            </a:r>
            <a:r>
              <a:rPr lang="en-GB" dirty="0" smtClean="0"/>
              <a:t>registering clients does not scale…</a:t>
            </a:r>
            <a:endParaRPr lang="en-GB" dirty="0"/>
          </a:p>
        </p:txBody>
      </p:sp>
      <p:sp>
        <p:nvSpPr>
          <p:cNvPr id="7" name="TextBox 6"/>
          <p:cNvSpPr txBox="1"/>
          <p:nvPr/>
        </p:nvSpPr>
        <p:spPr>
          <a:xfrm>
            <a:off x="2920457" y="6427649"/>
            <a:ext cx="7006213" cy="369332"/>
          </a:xfrm>
          <a:prstGeom prst="rect">
            <a:avLst/>
          </a:prstGeom>
          <a:noFill/>
        </p:spPr>
        <p:txBody>
          <a:bodyPr wrap="none" rtlCol="0">
            <a:spAutoFit/>
          </a:bodyPr>
          <a:lstStyle/>
          <a:p>
            <a:pPr defTabSz="914377"/>
            <a:r>
              <a:rPr lang="en-GB" dirty="0">
                <a:solidFill>
                  <a:srgbClr val="003F5E"/>
                </a:solidFill>
                <a:latin typeface="Calibri" panose="020F0502020204030204"/>
              </a:rPr>
              <a:t>configuration of a (test) client on the Nikhef institutional OP sso.nikhef.nl</a:t>
            </a:r>
          </a:p>
        </p:txBody>
      </p:sp>
    </p:spTree>
    <p:extLst>
      <p:ext uri="{BB962C8B-B14F-4D97-AF65-F5344CB8AC3E}">
        <p14:creationId xmlns:p14="http://schemas.microsoft.com/office/powerpoint/2010/main" val="26881130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mtClean="0"/>
              <a:t>OIDC Federation use cases for communities</a:t>
            </a:r>
            <a:endParaRPr lang="en-GB" dirty="0"/>
          </a:p>
        </p:txBody>
      </p:sp>
      <p:sp>
        <p:nvSpPr>
          <p:cNvPr id="2" name="Content Placeholder 1"/>
          <p:cNvSpPr>
            <a:spLocks noGrp="1"/>
          </p:cNvSpPr>
          <p:nvPr>
            <p:ph idx="1"/>
          </p:nvPr>
        </p:nvSpPr>
        <p:spPr/>
        <p:txBody>
          <a:bodyPr>
            <a:normAutofit fontScale="77500" lnSpcReduction="20000"/>
          </a:bodyPr>
          <a:lstStyle/>
          <a:p>
            <a:pPr marL="0" indent="0">
              <a:lnSpc>
                <a:spcPct val="120000"/>
              </a:lnSpc>
              <a:buNone/>
            </a:pPr>
            <a:r>
              <a:rPr lang="en-GB" b="1" dirty="0" smtClean="0"/>
              <a:t>Why did we embark on OIDC Fed for global e-Science?</a:t>
            </a:r>
          </a:p>
          <a:p>
            <a:pPr>
              <a:lnSpc>
                <a:spcPct val="120000"/>
              </a:lnSpc>
            </a:pPr>
            <a:r>
              <a:rPr lang="en-GB" dirty="0" smtClean="0"/>
              <a:t>EOSC-HUB registration of clients</a:t>
            </a:r>
            <a:br>
              <a:rPr lang="en-GB" dirty="0" smtClean="0"/>
            </a:br>
            <a:r>
              <a:rPr lang="en-GB" dirty="0" smtClean="0"/>
              <a:t>goal for EGI and EUDAT is a scalable and trusted form of OIDC usage. </a:t>
            </a:r>
            <a:br>
              <a:rPr lang="en-GB" dirty="0" smtClean="0"/>
            </a:br>
            <a:r>
              <a:rPr lang="en-GB" dirty="0" smtClean="0"/>
              <a:t>Today &lt; O(50) clients; next year maybe O(100-1000)? </a:t>
            </a:r>
            <a:br>
              <a:rPr lang="en-GB" dirty="0" smtClean="0"/>
            </a:br>
            <a:r>
              <a:rPr lang="en-GB" dirty="0" smtClean="0"/>
              <a:t>cloud-based services (containers, </a:t>
            </a:r>
            <a:r>
              <a:rPr lang="en-GB" dirty="0" err="1" smtClean="0"/>
              <a:t>microservices</a:t>
            </a:r>
            <a:r>
              <a:rPr lang="en-GB" dirty="0" smtClean="0"/>
              <a:t>) could push that to millions</a:t>
            </a:r>
          </a:p>
          <a:p>
            <a:pPr>
              <a:lnSpc>
                <a:spcPct val="120000"/>
              </a:lnSpc>
            </a:pPr>
            <a:r>
              <a:rPr lang="en-GB" dirty="0" err="1" smtClean="0"/>
              <a:t>CILogon</a:t>
            </a:r>
            <a:r>
              <a:rPr lang="en-GB" dirty="0" smtClean="0"/>
              <a:t> (and XSEDE) use cases see need for a set of policies and practices </a:t>
            </a:r>
            <a:br>
              <a:rPr lang="en-GB" dirty="0" smtClean="0"/>
            </a:br>
            <a:r>
              <a:rPr lang="en-GB" dirty="0" smtClean="0"/>
              <a:t>that support a 'trust anchor distribution'-like service targeting OIDC OPs and RPs</a:t>
            </a:r>
            <a:br>
              <a:rPr lang="en-GB" dirty="0" smtClean="0"/>
            </a:br>
            <a:r>
              <a:rPr lang="en-GB" dirty="0" smtClean="0"/>
              <a:t>and where RPs that are ‘in the community’ can be identified as such</a:t>
            </a:r>
          </a:p>
          <a:p>
            <a:pPr>
              <a:lnSpc>
                <a:spcPct val="120000"/>
              </a:lnSpc>
            </a:pPr>
            <a:r>
              <a:rPr lang="en-GB" dirty="0" smtClean="0"/>
              <a:t>ELIXIR (and the Life Sciences) AAI expect growth in # OIDC RPs as AAI extends beyond just ELIXIR and into other biomedical RIs – potentially dynamically created</a:t>
            </a:r>
          </a:p>
          <a:p>
            <a:pPr>
              <a:lnSpc>
                <a:spcPct val="120000"/>
              </a:lnSpc>
            </a:pPr>
            <a:r>
              <a:rPr lang="en-GB" dirty="0" smtClean="0"/>
              <a:t>All of these need a policy framework, on both the (infrastructure) OPs and on the RPs</a:t>
            </a:r>
          </a:p>
          <a:p>
            <a:pPr>
              <a:lnSpc>
                <a:spcPct val="120000"/>
              </a:lnSpc>
            </a:pPr>
            <a:r>
              <a:rPr lang="en-GB" dirty="0" smtClean="0"/>
              <a:t>This is the community that traditionally also relied on the IGTF trust anchor distribution</a:t>
            </a:r>
          </a:p>
        </p:txBody>
      </p:sp>
      <p:sp>
        <p:nvSpPr>
          <p:cNvPr id="3" name="Slide Number Placeholder 2"/>
          <p:cNvSpPr>
            <a:spLocks noGrp="1"/>
          </p:cNvSpPr>
          <p:nvPr>
            <p:ph type="sldNum" sz="quarter" idx="12"/>
          </p:nvPr>
        </p:nvSpPr>
        <p:spPr/>
        <p:txBody>
          <a:bodyPr/>
          <a:lstStyle/>
          <a:p>
            <a:pPr defTabSz="914377"/>
            <a:fld id="{6F576E6A-F32A-4612-884C-86870357C6B4}" type="slidenum">
              <a:rPr lang="en-GB" smtClean="0">
                <a:solidFill>
                  <a:prstClr val="black">
                    <a:tint val="75000"/>
                  </a:prstClr>
                </a:solidFill>
                <a:latin typeface="Calibri" panose="020F0502020204030204"/>
              </a:rPr>
              <a:pPr defTabSz="914377"/>
              <a:t>7</a:t>
            </a:fld>
            <a:endParaRPr lang="en-GB">
              <a:solidFill>
                <a:prstClr val="black">
                  <a:tint val="75000"/>
                </a:prstClr>
              </a:solidFill>
              <a:latin typeface="Calibri" panose="020F0502020204030204"/>
            </a:endParaRPr>
          </a:p>
        </p:txBody>
      </p:sp>
      <p:sp>
        <p:nvSpPr>
          <p:cNvPr id="8" name="Date Placeholder 7"/>
          <p:cNvSpPr>
            <a:spLocks noGrp="1"/>
          </p:cNvSpPr>
          <p:nvPr>
            <p:ph type="dt" sz="half" idx="10"/>
          </p:nvPr>
        </p:nvSpPr>
        <p:spPr/>
        <p:txBody>
          <a:bodyPr/>
          <a:lstStyle/>
          <a:p>
            <a:r>
              <a:rPr lang="en-US" smtClean="0"/>
              <a:t>09 March 2020</a:t>
            </a:r>
            <a:endParaRPr lang="en-GB" dirty="0"/>
          </a:p>
        </p:txBody>
      </p:sp>
      <p:sp>
        <p:nvSpPr>
          <p:cNvPr id="9" name="Footer Placeholder 8"/>
          <p:cNvSpPr>
            <a:spLocks noGrp="1"/>
          </p:cNvSpPr>
          <p:nvPr>
            <p:ph type="ftr" sz="quarter" idx="11"/>
          </p:nvPr>
        </p:nvSpPr>
        <p:spPr/>
        <p:txBody>
          <a:bodyPr/>
          <a:lstStyle/>
          <a:p>
            <a:r>
              <a:rPr lang="en-GB" smtClean="0"/>
              <a:t>IGTF and EUGridPMA development - APGridPMA March 2020 Taipei meeting </a:t>
            </a:r>
            <a:endParaRPr lang="en-GB" dirty="0"/>
          </a:p>
        </p:txBody>
      </p:sp>
    </p:spTree>
    <p:extLst>
      <p:ext uri="{BB962C8B-B14F-4D97-AF65-F5344CB8AC3E}">
        <p14:creationId xmlns:p14="http://schemas.microsoft.com/office/powerpoint/2010/main" val="39763257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etadataStatement.pdf" descr="MetadataStatement.pdf"/>
          <p:cNvPicPr>
            <a:picLocks noGrp="1" noChangeAspect="1"/>
          </p:cNvPicPr>
          <p:nvPr>
            <p:ph idx="1"/>
          </p:nvPr>
        </p:nvPicPr>
        <p:blipFill>
          <a:blip r:embed="rId2">
            <a:extLst/>
          </a:blip>
          <a:stretch>
            <a:fillRect/>
          </a:stretch>
        </p:blipFill>
        <p:spPr>
          <a:xfrm>
            <a:off x="2165285" y="1238156"/>
            <a:ext cx="7902448" cy="5255227"/>
          </a:xfrm>
          <a:prstGeom prst="rect">
            <a:avLst/>
          </a:prstGeom>
          <a:ln w="12700">
            <a:miter lim="400000"/>
          </a:ln>
        </p:spPr>
      </p:pic>
      <p:sp>
        <p:nvSpPr>
          <p:cNvPr id="3" name="Slide Number Placeholder 2"/>
          <p:cNvSpPr>
            <a:spLocks noGrp="1"/>
          </p:cNvSpPr>
          <p:nvPr>
            <p:ph type="sldNum" sz="quarter" idx="12"/>
          </p:nvPr>
        </p:nvSpPr>
        <p:spPr/>
        <p:txBody>
          <a:bodyPr/>
          <a:lstStyle/>
          <a:p>
            <a:pPr defTabSz="914377"/>
            <a:fld id="{6F576E6A-F32A-4612-884C-86870357C6B4}" type="slidenum">
              <a:rPr lang="en-GB">
                <a:solidFill>
                  <a:prstClr val="black">
                    <a:tint val="75000"/>
                  </a:prstClr>
                </a:solidFill>
                <a:latin typeface="Calibri" panose="020F0502020204030204"/>
              </a:rPr>
              <a:pPr defTabSz="914377"/>
              <a:t>8</a:t>
            </a:fld>
            <a:endParaRPr lang="en-GB">
              <a:solidFill>
                <a:prstClr val="black">
                  <a:tint val="75000"/>
                </a:prstClr>
              </a:solidFill>
              <a:latin typeface="Calibri" panose="020F0502020204030204"/>
            </a:endParaRPr>
          </a:p>
        </p:txBody>
      </p:sp>
      <p:sp>
        <p:nvSpPr>
          <p:cNvPr id="4" name="Title 3"/>
          <p:cNvSpPr>
            <a:spLocks noGrp="1"/>
          </p:cNvSpPr>
          <p:nvPr>
            <p:ph type="title"/>
          </p:nvPr>
        </p:nvSpPr>
        <p:spPr/>
        <p:txBody>
          <a:bodyPr>
            <a:normAutofit fontScale="90000"/>
          </a:bodyPr>
          <a:lstStyle/>
          <a:p>
            <a:r>
              <a:rPr lang="en-GB" dirty="0" err="1" smtClean="0"/>
              <a:t>OIDCfed</a:t>
            </a:r>
            <a:r>
              <a:rPr lang="en-GB" dirty="0" smtClean="0"/>
              <a:t> is basically signing a tree of entities with extensions</a:t>
            </a:r>
            <a:endParaRPr lang="en-GB" dirty="0"/>
          </a:p>
        </p:txBody>
      </p:sp>
      <p:sp>
        <p:nvSpPr>
          <p:cNvPr id="6" name="TextBox 5"/>
          <p:cNvSpPr txBox="1"/>
          <p:nvPr/>
        </p:nvSpPr>
        <p:spPr>
          <a:xfrm>
            <a:off x="1062318" y="1439863"/>
            <a:ext cx="9999495" cy="369332"/>
          </a:xfrm>
          <a:prstGeom prst="rect">
            <a:avLst/>
          </a:prstGeom>
          <a:noFill/>
        </p:spPr>
        <p:txBody>
          <a:bodyPr wrap="square" rtlCol="0">
            <a:spAutoFit/>
          </a:bodyPr>
          <a:lstStyle/>
          <a:p>
            <a:pPr defTabSz="914377"/>
            <a:r>
              <a:rPr lang="en-GB" dirty="0">
                <a:solidFill>
                  <a:srgbClr val="F57A1E"/>
                </a:solidFill>
                <a:latin typeface="Calibri" panose="020F0502020204030204"/>
              </a:rPr>
              <a:t>we kind-of know building trees and meshed of signed entities work – is this ‘just recast it JSON’ ?</a:t>
            </a:r>
          </a:p>
        </p:txBody>
      </p:sp>
    </p:spTree>
    <p:extLst>
      <p:ext uri="{BB962C8B-B14F-4D97-AF65-F5344CB8AC3E}">
        <p14:creationId xmlns:p14="http://schemas.microsoft.com/office/powerpoint/2010/main" val="18790553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 can we do without a single one to rule them all?</a:t>
            </a:r>
            <a:endParaRPr lang="en-GB" dirty="0"/>
          </a:p>
        </p:txBody>
      </p:sp>
      <p:sp>
        <p:nvSpPr>
          <p:cNvPr id="6" name="TextBox 5"/>
          <p:cNvSpPr txBox="1"/>
          <p:nvPr/>
        </p:nvSpPr>
        <p:spPr>
          <a:xfrm>
            <a:off x="7611140" y="1752601"/>
            <a:ext cx="4191000" cy="4093428"/>
          </a:xfrm>
          <a:prstGeom prst="rect">
            <a:avLst/>
          </a:prstGeom>
          <a:noFill/>
        </p:spPr>
        <p:txBody>
          <a:bodyPr wrap="square" rtlCol="0">
            <a:spAutoFit/>
          </a:bodyPr>
          <a:lstStyle/>
          <a:p>
            <a:pPr marL="285744" indent="-285744" defTabSz="914377">
              <a:buFont typeface="Arial" panose="020B0604020202020204" pitchFamily="34" charset="0"/>
              <a:buChar char="•"/>
            </a:pPr>
            <a:r>
              <a:rPr lang="en-US" sz="2000" dirty="0">
                <a:solidFill>
                  <a:prstClr val="black"/>
                </a:solidFill>
                <a:latin typeface="Calibri" panose="020F0502020204030204"/>
              </a:rPr>
              <a:t>today the RIs and EIs trust the IGTF trust anchors and </a:t>
            </a:r>
            <a:br>
              <a:rPr lang="en-US" sz="2000" dirty="0">
                <a:solidFill>
                  <a:prstClr val="black"/>
                </a:solidFill>
                <a:latin typeface="Calibri" panose="020F0502020204030204"/>
              </a:rPr>
            </a:br>
            <a:r>
              <a:rPr lang="en-US" sz="2000" i="1" dirty="0">
                <a:solidFill>
                  <a:prstClr val="black"/>
                </a:solidFill>
                <a:latin typeface="Calibri" panose="020F0502020204030204"/>
              </a:rPr>
              <a:t>may (but do rarely) </a:t>
            </a:r>
            <a:r>
              <a:rPr lang="en-US" sz="2000" dirty="0">
                <a:solidFill>
                  <a:prstClr val="black"/>
                </a:solidFill>
                <a:latin typeface="Calibri" panose="020F0502020204030204"/>
              </a:rPr>
              <a:t>add their own</a:t>
            </a:r>
          </a:p>
          <a:p>
            <a:pPr marL="285744" indent="-285744" defTabSz="914377">
              <a:buFont typeface="Arial" panose="020B0604020202020204" pitchFamily="34" charset="0"/>
              <a:buChar char="•"/>
            </a:pPr>
            <a:endParaRPr lang="en-US" sz="2000" dirty="0">
              <a:solidFill>
                <a:prstClr val="black"/>
              </a:solidFill>
              <a:latin typeface="Calibri" panose="020F0502020204030204"/>
            </a:endParaRPr>
          </a:p>
          <a:p>
            <a:pPr marL="285744" indent="-285744" defTabSz="914377">
              <a:buFont typeface="Arial" panose="020B0604020202020204" pitchFamily="34" charset="0"/>
              <a:buChar char="•"/>
            </a:pPr>
            <a:r>
              <a:rPr lang="en-US" sz="2000" dirty="0">
                <a:solidFill>
                  <a:prstClr val="black"/>
                </a:solidFill>
                <a:latin typeface="Calibri" panose="020F0502020204030204"/>
              </a:rPr>
              <a:t>Can the ‘federation’ be the community and import a commonly trusted set?</a:t>
            </a:r>
          </a:p>
          <a:p>
            <a:pPr marL="285744" indent="-285744" defTabSz="914377">
              <a:buFont typeface="Arial" panose="020B0604020202020204" pitchFamily="34" charset="0"/>
              <a:buChar char="•"/>
            </a:pPr>
            <a:endParaRPr lang="en-US" sz="2000" dirty="0">
              <a:solidFill>
                <a:prstClr val="black"/>
              </a:solidFill>
              <a:latin typeface="Calibri" panose="020F0502020204030204"/>
            </a:endParaRPr>
          </a:p>
          <a:p>
            <a:pPr marL="285744" indent="-285744" defTabSz="914377">
              <a:buFont typeface="Arial" panose="020B0604020202020204" pitchFamily="34" charset="0"/>
              <a:buChar char="•"/>
            </a:pPr>
            <a:r>
              <a:rPr lang="en-US" sz="2000" dirty="0">
                <a:solidFill>
                  <a:prstClr val="black"/>
                </a:solidFill>
                <a:latin typeface="Calibri" panose="020F0502020204030204"/>
              </a:rPr>
              <a:t>Can the IGTF allow devolved registration </a:t>
            </a:r>
            <a:r>
              <a:rPr lang="en-US" sz="2000" i="1" dirty="0">
                <a:solidFill>
                  <a:prstClr val="black"/>
                </a:solidFill>
                <a:latin typeface="Calibri" panose="020F0502020204030204"/>
              </a:rPr>
              <a:t>provided</a:t>
            </a:r>
            <a:r>
              <a:rPr lang="en-US" sz="2000" dirty="0">
                <a:solidFill>
                  <a:prstClr val="black"/>
                </a:solidFill>
                <a:latin typeface="Calibri" panose="020F0502020204030204"/>
              </a:rPr>
              <a:t> that the trusted </a:t>
            </a:r>
            <a:r>
              <a:rPr lang="en-US" sz="2000" dirty="0" err="1">
                <a:solidFill>
                  <a:prstClr val="black"/>
                </a:solidFill>
                <a:latin typeface="Calibri" panose="020F0502020204030204"/>
              </a:rPr>
              <a:t>organisations</a:t>
            </a:r>
            <a:r>
              <a:rPr lang="en-US" sz="2000" dirty="0">
                <a:solidFill>
                  <a:prstClr val="black"/>
                </a:solidFill>
                <a:latin typeface="Calibri" panose="020F0502020204030204"/>
              </a:rPr>
              <a:t> implement the same policy controls </a:t>
            </a:r>
            <a:r>
              <a:rPr lang="en-US" sz="2000" i="1" dirty="0" err="1">
                <a:solidFill>
                  <a:prstClr val="black"/>
                </a:solidFill>
                <a:latin typeface="Calibri" panose="020F0502020204030204"/>
              </a:rPr>
              <a:t>Snctfi</a:t>
            </a:r>
            <a:r>
              <a:rPr lang="en-US" sz="2000" dirty="0">
                <a:solidFill>
                  <a:prstClr val="black"/>
                </a:solidFill>
                <a:latin typeface="Calibri" panose="020F0502020204030204"/>
              </a:rPr>
              <a:t> and the proper </a:t>
            </a:r>
            <a:r>
              <a:rPr lang="en-US" sz="2000" i="1" dirty="0">
                <a:solidFill>
                  <a:prstClr val="black"/>
                </a:solidFill>
                <a:latin typeface="Calibri" panose="020F0502020204030204"/>
              </a:rPr>
              <a:t>Assurance Profiles</a:t>
            </a:r>
            <a:r>
              <a:rPr lang="en-US" sz="2000" dirty="0">
                <a:solidFill>
                  <a:prstClr val="black"/>
                </a:solidFill>
                <a:latin typeface="Calibri" panose="020F0502020204030204"/>
              </a:rPr>
              <a:t>?</a:t>
            </a:r>
            <a:endParaRPr lang="en-GB" sz="2000" i="1" dirty="0">
              <a:solidFill>
                <a:prstClr val="black"/>
              </a:solidFill>
              <a:latin typeface="Calibri" panose="020F0502020204030204"/>
            </a:endParaRPr>
          </a:p>
        </p:txBody>
      </p:sp>
      <p:pic>
        <p:nvPicPr>
          <p:cNvPr id="8" name="Picture 7"/>
          <p:cNvPicPr>
            <a:picLocks noChangeAspect="1"/>
          </p:cNvPicPr>
          <p:nvPr/>
        </p:nvPicPr>
        <p:blipFill>
          <a:blip r:embed="rId2"/>
          <a:stretch>
            <a:fillRect/>
          </a:stretch>
        </p:blipFill>
        <p:spPr>
          <a:xfrm>
            <a:off x="1066801" y="1227845"/>
            <a:ext cx="6008340" cy="5128507"/>
          </a:xfrm>
          <a:prstGeom prst="rect">
            <a:avLst/>
          </a:prstGeom>
        </p:spPr>
      </p:pic>
      <p:sp>
        <p:nvSpPr>
          <p:cNvPr id="3" name="Date Placeholder 2"/>
          <p:cNvSpPr>
            <a:spLocks noGrp="1"/>
          </p:cNvSpPr>
          <p:nvPr>
            <p:ph type="dt" sz="half" idx="10"/>
          </p:nvPr>
        </p:nvSpPr>
        <p:spPr/>
        <p:txBody>
          <a:bodyPr/>
          <a:lstStyle/>
          <a:p>
            <a:r>
              <a:rPr lang="en-US" smtClean="0"/>
              <a:t>09 March 2020</a:t>
            </a:r>
            <a:endParaRPr lang="en-GB" dirty="0"/>
          </a:p>
        </p:txBody>
      </p:sp>
      <p:sp>
        <p:nvSpPr>
          <p:cNvPr id="4" name="Footer Placeholder 3"/>
          <p:cNvSpPr>
            <a:spLocks noGrp="1"/>
          </p:cNvSpPr>
          <p:nvPr>
            <p:ph type="ftr" sz="quarter" idx="11"/>
          </p:nvPr>
        </p:nvSpPr>
        <p:spPr/>
        <p:txBody>
          <a:bodyPr/>
          <a:lstStyle/>
          <a:p>
            <a:r>
              <a:rPr lang="en-GB" smtClean="0"/>
              <a:t>IGTF and EUGridPMA development - APGridPMA March 2020 Taipei meeting </a:t>
            </a:r>
            <a:endParaRPr lang="en-GB" dirty="0"/>
          </a:p>
        </p:txBody>
      </p:sp>
      <p:sp>
        <p:nvSpPr>
          <p:cNvPr id="5" name="Slide Number Placeholder 4"/>
          <p:cNvSpPr>
            <a:spLocks noGrp="1"/>
          </p:cNvSpPr>
          <p:nvPr>
            <p:ph type="sldNum" sz="quarter" idx="12"/>
          </p:nvPr>
        </p:nvSpPr>
        <p:spPr/>
        <p:txBody>
          <a:bodyPr/>
          <a:lstStyle/>
          <a:p>
            <a:fld id="{A423C6C7-C0F9-497B-BEFB-D2FC0D2E643A}" type="slidenum">
              <a:rPr lang="en-GB" smtClean="0"/>
              <a:t>9</a:t>
            </a:fld>
            <a:endParaRPr lang="en-GB"/>
          </a:p>
        </p:txBody>
      </p:sp>
    </p:spTree>
    <p:extLst>
      <p:ext uri="{BB962C8B-B14F-4D97-AF65-F5344CB8AC3E}">
        <p14:creationId xmlns:p14="http://schemas.microsoft.com/office/powerpoint/2010/main" val="21124079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TF-template-davidg-9x16.potx" id="{D7FF8EC2-F01D-4099-845E-96759B156CEC}" vid="{2919B0A6-B265-42E9-A185-40229C6F1BFB}"/>
    </a:ext>
  </a:extLst>
</a:theme>
</file>

<file path=ppt/theme/theme2.xml><?xml version="1.0" encoding="utf-8"?>
<a:theme xmlns:a="http://schemas.openxmlformats.org/drawingml/2006/main" name="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ÉANT PPT template 169 (widescreen) format_GEANT template 16 9 format.potx" id="{34D11276-3360-44F5-B6BD-5ED7FED35CEF}" vid="{3D68C721-6CD3-4B4A-AF12-35EE770E58B0}"/>
    </a:ext>
  </a:extLst>
</a:theme>
</file>

<file path=ppt/theme/theme3.xml><?xml version="1.0" encoding="utf-8"?>
<a:theme xmlns:a="http://schemas.openxmlformats.org/drawingml/2006/main" name="1_GEANT Associati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rgbClr val="0C3959"/>
            </a:solidFill>
          </a:defRPr>
        </a:defPPr>
      </a:lstStyle>
    </a:txDef>
  </a:objectDefaults>
  <a:extraClrSchemeLst/>
  <a:extLst>
    <a:ext uri="{05A4C25C-085E-4340-85A3-A5531E510DB2}">
      <thm15:themeFamily xmlns:thm15="http://schemas.microsoft.com/office/thememl/2012/main" name="Presentation1" id="{10D0992E-CCCF-45DB-AB26-A4F50B75E4D6}" vid="{C2252C9B-28CB-4431-8278-C26B15A76942}"/>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IGTF-template-davidg-9x16</Template>
  <TotalTime>3205</TotalTime>
  <Words>3922</Words>
  <Application>Microsoft Office PowerPoint</Application>
  <PresentationFormat>Widescreen</PresentationFormat>
  <Paragraphs>428</Paragraphs>
  <Slides>51</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51</vt:i4>
      </vt:variant>
    </vt:vector>
  </HeadingPairs>
  <TitlesOfParts>
    <vt:vector size="59" baseType="lpstr">
      <vt:lpstr>Arial</vt:lpstr>
      <vt:lpstr>Calibri</vt:lpstr>
      <vt:lpstr>Verdana</vt:lpstr>
      <vt:lpstr>Wingdings</vt:lpstr>
      <vt:lpstr>Office Theme</vt:lpstr>
      <vt:lpstr>GEANT Association</vt:lpstr>
      <vt:lpstr>1_GEANT Association</vt:lpstr>
      <vt:lpstr>PHOTO-PAINT</vt:lpstr>
      <vt:lpstr>Developments in the IGTF  and EUGridPMA – an update</vt:lpstr>
      <vt:lpstr>For today …</vt:lpstr>
      <vt:lpstr>EUGridPMA – membership and evolution</vt:lpstr>
      <vt:lpstr>Membership and other changes</vt:lpstr>
      <vt:lpstr>Supporting Relying pArties in OIDC</vt:lpstr>
      <vt:lpstr>OpenID Connect: registering clients does not scale…</vt:lpstr>
      <vt:lpstr>OIDC Federation use cases for communities</vt:lpstr>
      <vt:lpstr>OIDCfed is basically signing a tree of entities with extensions</vt:lpstr>
      <vt:lpstr>Or can we do without a single one to rule them all?</vt:lpstr>
      <vt:lpstr>and this works now: oidcfed.igtf.net</vt:lpstr>
      <vt:lpstr>GEANT TCS service update</vt:lpstr>
      <vt:lpstr>15 years of TCS service</vt:lpstr>
      <vt:lpstr>TCS constituency</vt:lpstr>
      <vt:lpstr>Certificate profiles </vt:lpstr>
      <vt:lpstr>TCS is a GEANT service – with the TCS PMA defining the profiles and policy</vt:lpstr>
      <vt:lpstr>The basic structure remains the same … again!</vt:lpstr>
      <vt:lpstr>TCS G4</vt:lpstr>
      <vt:lpstr>Assurance levels</vt:lpstr>
      <vt:lpstr>PowerPoint Presentation</vt:lpstr>
      <vt:lpstr>PowerPoint Presentation</vt:lpstr>
      <vt:lpstr>We have been there before … but not quite</vt:lpstr>
      <vt:lpstr>Phasing is tight</vt:lpstr>
      <vt:lpstr>Main relevant items for the IGTF trust</vt:lpstr>
      <vt:lpstr>PowerPoint Presentation</vt:lpstr>
      <vt:lpstr>PowerPoint Presentation</vt:lpstr>
      <vt:lpstr>PowerPoint Presentation</vt:lpstr>
      <vt:lpstr>Authentication Assurance profiles</vt:lpstr>
      <vt:lpstr>Assurance – standard profiles and ‘untangling spaghetti’</vt:lpstr>
      <vt:lpstr>Differentiated Assurance Profile – in eduGAIN and REFEDS</vt:lpstr>
      <vt:lpstr>e-Infra &amp; Research Infra: high-assurance use cases – does it stand the test?</vt:lpstr>
      <vt:lpstr>REFEDS RAF Assurance in relation to Kantara, eIDAS, and IGTF profiles</vt:lpstr>
      <vt:lpstr>Untangling Assurance Spaghetti: Comparison Guide to Identity Assurance Mappings for Infrastructures</vt:lpstr>
      <vt:lpstr>Interpreting the graphs</vt:lpstr>
      <vt:lpstr>About the mapping exercise – the AARC-I050 white paper</vt:lpstr>
      <vt:lpstr>Conveying Assurance and Profiles in practice – at the IGTF: XSEDE &amp; FNAL</vt:lpstr>
      <vt:lpstr>Attribute Authority Operations</vt:lpstr>
      <vt:lpstr>Operational guideline landscape for - proxy or source - AAI components</vt:lpstr>
      <vt:lpstr>Operational security in the BPA: beyond just IdPs</vt:lpstr>
      <vt:lpstr>AARC-G048: keeping users &amp; communities protected, moving across models</vt:lpstr>
      <vt:lpstr>Protecting the community membership data and its proxy</vt:lpstr>
      <vt:lpstr>When the AA is managed (and in a data centre) …</vt:lpstr>
      <vt:lpstr>Forward looking and specific requirements</vt:lpstr>
      <vt:lpstr>G048 AA Ops guidelines and AA hosting</vt:lpstr>
      <vt:lpstr>Deployment guidance included … </vt:lpstr>
      <vt:lpstr>SCCC JWG</vt:lpstr>
      <vt:lpstr>Communications Challenges</vt:lpstr>
      <vt:lpstr>Proper OpSec needs to be exercized!</vt:lpstr>
      <vt:lpstr>WISE SCCC-WG – participate!</vt:lpstr>
      <vt:lpstr>IGTF RATCC4 Results</vt:lpstr>
      <vt:lpstr>Specific IGTF actions following RATCC4</vt:lpstr>
      <vt:lpstr>Building a global trust fabric</vt:lpstr>
    </vt:vector>
  </TitlesOfParts>
  <Company>Nikhef</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Developments in the IGTF and EUGridPMA – an update</dc:title>
  <dc:creator>davidg</dc:creator>
  <cp:lastModifiedBy>davidg</cp:lastModifiedBy>
  <cp:revision>28</cp:revision>
  <dcterms:created xsi:type="dcterms:W3CDTF">2020-03-01T08:53:30Z</dcterms:created>
  <dcterms:modified xsi:type="dcterms:W3CDTF">2020-03-09T01:11:55Z</dcterms:modified>
</cp:coreProperties>
</file>