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sldIdLst>
    <p:sldId id="283" r:id="rId5"/>
    <p:sldId id="287" r:id="rId6"/>
    <p:sldId id="288" r:id="rId7"/>
    <p:sldId id="293" r:id="rId8"/>
    <p:sldId id="300" r:id="rId9"/>
    <p:sldId id="322" r:id="rId10"/>
    <p:sldId id="294" r:id="rId11"/>
    <p:sldId id="312" r:id="rId12"/>
    <p:sldId id="301" r:id="rId13"/>
    <p:sldId id="311" r:id="rId14"/>
    <p:sldId id="296" r:id="rId15"/>
    <p:sldId id="314" r:id="rId16"/>
    <p:sldId id="298" r:id="rId17"/>
    <p:sldId id="302" r:id="rId18"/>
    <p:sldId id="317" r:id="rId19"/>
    <p:sldId id="303" r:id="rId20"/>
    <p:sldId id="305" r:id="rId21"/>
    <p:sldId id="306" r:id="rId22"/>
    <p:sldId id="308" r:id="rId23"/>
    <p:sldId id="307" r:id="rId24"/>
    <p:sldId id="315" r:id="rId25"/>
    <p:sldId id="316" r:id="rId26"/>
    <p:sldId id="320" r:id="rId27"/>
    <p:sldId id="318" r:id="rId28"/>
    <p:sldId id="286" r:id="rId2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5E"/>
    <a:srgbClr val="F57A1E"/>
    <a:srgbClr val="F57B20"/>
    <a:srgbClr val="F6791C"/>
    <a:srgbClr val="013F5E"/>
    <a:srgbClr val="003959"/>
    <a:srgbClr val="ED1556"/>
    <a:srgbClr val="003F5D"/>
    <a:srgbClr val="1C4161"/>
    <a:srgbClr val="00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230" y="-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09415" y="6289305"/>
            <a:ext cx="5711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7426"/>
            <a:ext cx="12192000" cy="2060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477" y="1447800"/>
            <a:ext cx="10521123" cy="4800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9349" y="274638"/>
            <a:ext cx="1167325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7416800" y="630555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FE4A-556E-4F0F-8EF8-9344DF831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>
          <a:xfrm>
            <a:off x="3905251" y="6305550"/>
            <a:ext cx="35115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90B07-6ED6-4D04-ADD0-78E07589840B}" type="datetimeFigureOut">
              <a:rPr lang="en-US"/>
              <a:pPr>
                <a:defRPr/>
              </a:pPr>
              <a:t>9/28/2016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6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  <p:sldLayoutId id="214748366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NINETT/mod_auth_mellon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gi.eu/indico/event/2923/contribution/2/material/0/" TargetMode="External"/><Relationship Id="rId2" Type="http://schemas.openxmlformats.org/officeDocument/2006/relationships/hyperlink" Target="https://documents.egi.eu/document/66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documents.egi.eu/document/26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d.incommon.org/metadata/contactType/security" TargetMode="External"/><Relationship Id="rId2" Type="http://schemas.openxmlformats.org/officeDocument/2006/relationships/hyperlink" Target="http://id.incommon.org/meta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w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gif"/><Relationship Id="rId2" Type="http://schemas.openxmlformats.org/officeDocument/2006/relationships/image" Target="../media/image15.png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13.wmf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Security Workshop </a:t>
            </a:r>
            <a:r>
              <a:rPr lang="en-GB" dirty="0" smtClean="0"/>
              <a:t>DI4R 2016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Requirements </a:t>
            </a:r>
            <a:r>
              <a:rPr lang="en-GB" dirty="0" smtClean="0"/>
              <a:t>along </a:t>
            </a:r>
            <a:r>
              <a:rPr lang="en-GB" dirty="0" smtClean="0"/>
              <a:t>the AAI chain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Assurance &amp; Policy in Federated Incident Response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September 2016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Policy and Best Practice Activity coordinator, AARC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Nikhef Physics Data Processing programme</a:t>
            </a:r>
            <a:endParaRPr lang="en-GB" i="1" dirty="0"/>
          </a:p>
        </p:txBody>
      </p:sp>
      <p:pic>
        <p:nvPicPr>
          <p:cNvPr id="1026" name="Picture 2" descr="H:\Home\davidg\Nikhef\AdminFormalities\Logo2014\nikhef-logo-final\logo-nikhef-2015-compact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17" y="4760746"/>
            <a:ext cx="1135636" cy="4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AARC MNA3.1 (Mikael Linden et al.): </a:t>
            </a:r>
            <a:br>
              <a:rPr lang="en-US" sz="2000" dirty="0"/>
            </a:br>
            <a:r>
              <a:rPr lang="en-US" sz="2000" b="1" dirty="0"/>
              <a:t>“Recommendation on </a:t>
            </a:r>
            <a:r>
              <a:rPr lang="en-US" sz="2000" b="1" u="sng" dirty="0"/>
              <a:t>minimal assurance level </a:t>
            </a:r>
            <a:r>
              <a:rPr lang="en-US" sz="2000" b="1" dirty="0"/>
              <a:t>relevant for low-risk research use cases”</a:t>
            </a:r>
            <a:endParaRPr lang="fi-FI" sz="2000" b="1" dirty="0"/>
          </a:p>
          <a:p>
            <a:endParaRPr lang="fi-FI" sz="2000" dirty="0" smtClean="0"/>
          </a:p>
          <a:p>
            <a:pPr marL="0" indent="0">
              <a:buNone/>
            </a:pPr>
            <a:r>
              <a:rPr lang="fi-FI" sz="2000" i="1" dirty="0" smtClean="0"/>
              <a:t>Based on depth-interviews with the major Research communities and e-Infra’s in Europe ...</a:t>
            </a:r>
            <a:endParaRPr lang="fi-FI" sz="2000" i="1" dirty="0"/>
          </a:p>
          <a:p>
            <a:r>
              <a:rPr lang="fi-FI" sz="2000" dirty="0"/>
              <a:t>Accounts belong to a known individual (i.e. no shared accounts)</a:t>
            </a:r>
          </a:p>
          <a:p>
            <a:r>
              <a:rPr lang="fi-FI" sz="2000" dirty="0"/>
              <a:t>Persistent identifiers (i.e. are not re-assigned)</a:t>
            </a:r>
          </a:p>
          <a:p>
            <a:r>
              <a:rPr lang="fi-FI" sz="2000" dirty="0"/>
              <a:t>Documented identity vetting (not necessarily F2F)</a:t>
            </a:r>
          </a:p>
          <a:p>
            <a:r>
              <a:rPr lang="fi-FI" sz="2000" dirty="0"/>
              <a:t>Password authN (with some good practices)</a:t>
            </a:r>
          </a:p>
          <a:p>
            <a:r>
              <a:rPr lang="fi-FI" sz="2000" dirty="0"/>
              <a:t>Departing user’s account closes/ePA changes promptly</a:t>
            </a:r>
          </a:p>
          <a:p>
            <a:r>
              <a:rPr lang="fi-FI" sz="2000" dirty="0"/>
              <a:t>Self-assessment (supported with specific guidelines)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A REFEDS task force </a:t>
            </a:r>
            <a:r>
              <a:rPr lang="en-US" i="1" dirty="0" smtClean="0"/>
              <a:t>evolves </a:t>
            </a:r>
            <a:r>
              <a:rPr lang="en-US" i="1" dirty="0" smtClean="0"/>
              <a:t>these recommendations into globally implementable </a:t>
            </a:r>
            <a:r>
              <a:rPr lang="en-US" i="1" dirty="0" smtClean="0"/>
              <a:t>guidelines</a:t>
            </a:r>
          </a:p>
          <a:p>
            <a:pPr marL="0" indent="0">
              <a:buNone/>
            </a:pPr>
            <a:r>
              <a:rPr lang="en-US" b="1" i="1" dirty="0" smtClean="0"/>
              <a:t>But: at the moment there is nothing, and some federations are extremely hands-off </a:t>
            </a:r>
            <a:r>
              <a:rPr lang="en-US" b="1" i="1" dirty="0" smtClean="0">
                <a:sym typeface="Wingdings" panose="05000000000000000000" pitchFamily="2" charset="2"/>
              </a:rPr>
              <a:t></a:t>
            </a:r>
            <a:endParaRPr lang="en-US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common baseline for assurance for e-Infrastructures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0916" y="6442045"/>
            <a:ext cx="6184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57B20"/>
                </a:solidFill>
              </a:rPr>
              <a:t>https://wiki.geant.org/display/AARC/LoA+-+Level+of+Assurance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537" y="94129"/>
            <a:ext cx="10810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1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4502" y="1297093"/>
            <a:ext cx="11158218" cy="5245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/>
              <a:t>So the organisation can authenticate and qualify users … and now what?</a:t>
            </a:r>
            <a:endParaRPr lang="en-GB" dirty="0" smtClean="0"/>
          </a:p>
          <a:p>
            <a:r>
              <a:rPr lang="en-GB" dirty="0" smtClean="0"/>
              <a:t>you have seen various models for federation: hub-&amp;-spoke, full-mesh, and hybrids</a:t>
            </a:r>
          </a:p>
          <a:p>
            <a:r>
              <a:rPr lang="en-GB" dirty="0"/>
              <a:t>h</a:t>
            </a:r>
            <a:r>
              <a:rPr lang="en-GB" dirty="0" smtClean="0"/>
              <a:t>ow can the recipient know about user identity, status, qualities? Via an attribute statement: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But you may not get information: many considerations pose challenges for an IdP operator:</a:t>
            </a:r>
          </a:p>
          <a:p>
            <a:r>
              <a:rPr lang="en-GB" dirty="0" smtClean="0"/>
              <a:t>some are assuming decisions on behalf of their users (unwillingness to release)</a:t>
            </a:r>
          </a:p>
          <a:p>
            <a:r>
              <a:rPr lang="en-GB" dirty="0"/>
              <a:t>u</a:t>
            </a:r>
            <a:r>
              <a:rPr lang="en-GB" dirty="0" smtClean="0"/>
              <a:t>nclear regulatory constraints scare IdPs operators: </a:t>
            </a:r>
            <a:br>
              <a:rPr lang="en-GB" dirty="0" smtClean="0"/>
            </a:br>
            <a:r>
              <a:rPr lang="en-GB" dirty="0" smtClean="0"/>
              <a:t>data protection in the EU + New Zealand, Argentina, Canada, Uruguay, &amp;c ; FERPA in the US</a:t>
            </a:r>
          </a:p>
          <a:p>
            <a:r>
              <a:rPr lang="en-GB" dirty="0"/>
              <a:t>d</a:t>
            </a:r>
            <a:r>
              <a:rPr lang="en-GB" dirty="0" smtClean="0"/>
              <a:t>iffering rules per country make for complex </a:t>
            </a:r>
            <a:r>
              <a:rPr lang="en-GB" dirty="0" err="1" smtClean="0"/>
              <a:t>interfederation</a:t>
            </a:r>
            <a:r>
              <a:rPr lang="en-GB" dirty="0" smtClean="0"/>
              <a:t> negotiations</a:t>
            </a:r>
          </a:p>
          <a:p>
            <a:pPr marL="0" indent="0">
              <a:buNone/>
            </a:pPr>
            <a:r>
              <a:rPr lang="en-GB" dirty="0" smtClean="0"/>
              <a:t>Yet most ‘hub-&amp;-spoke’ federations provide some </a:t>
            </a:r>
            <a:r>
              <a:rPr lang="en-GB" i="1" dirty="0" smtClean="0"/>
              <a:t>collective qualities</a:t>
            </a:r>
            <a:r>
              <a:rPr lang="en-GB" dirty="0" smtClean="0"/>
              <a:t> for their amalgamated IdPs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11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release &amp; </a:t>
            </a:r>
            <a:r>
              <a:rPr lang="en-US" dirty="0" err="1" smtClean="0"/>
              <a:t>IdM</a:t>
            </a:r>
            <a:r>
              <a:rPr lang="en-US" dirty="0" smtClean="0"/>
              <a:t> policy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182" y="32274"/>
            <a:ext cx="1083260" cy="112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" y="2509520"/>
            <a:ext cx="11694159" cy="1600438"/>
          </a:xfrm>
          <a:prstGeom prst="rect">
            <a:avLst/>
          </a:prstGeom>
          <a:noFill/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samlp:Response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="_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2af69a..." Version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IssueInstant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="2016-03-12T04:05:57Z"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Destination="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engine.surfconext.nl/authentication/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/consume-assertion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... &gt;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saml:Issuer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&gt;https://sso.nikhef.nl/sso/saml2/idp/metadata.php&lt;/saml:Issuer&gt;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ds:Signature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xmlns:ds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="http://www.w3.org/2000/09/xmldsig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#"&gt;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saml:AttributeStatement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Name="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eduPersonUniqueId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NameFormat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="urn:oasis:names:tc:SAML:2.0:attrname-format:basic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AttributeValue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xsi:type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xs:string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40ea621a0a7355cf4fb1ca8d4f22a53d@nikhef.nl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saml:AttributeValue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6080" y="6478508"/>
            <a:ext cx="594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57A1E"/>
                </a:solidFill>
              </a:rPr>
              <a:t>https://addons.mozilla.org/en-US/firefox/addon/saml-tracer/</a:t>
            </a:r>
          </a:p>
        </p:txBody>
      </p:sp>
    </p:spTree>
    <p:extLst>
      <p:ext uri="{BB962C8B-B14F-4D97-AF65-F5344CB8AC3E}">
        <p14:creationId xmlns:p14="http://schemas.microsoft.com/office/powerpoint/2010/main" val="36728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sets and release policies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182" y="32274"/>
            <a:ext cx="1083260" cy="112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668415" y="4766175"/>
            <a:ext cx="4281543" cy="1969770"/>
            <a:chOff x="7573384" y="4485938"/>
            <a:chExt cx="4281543" cy="1969770"/>
          </a:xfrm>
        </p:grpSpPr>
        <p:sp>
          <p:nvSpPr>
            <p:cNvPr id="6" name="TextBox 5"/>
            <p:cNvSpPr txBox="1"/>
            <p:nvPr/>
          </p:nvSpPr>
          <p:spPr>
            <a:xfrm>
              <a:off x="7573384" y="4485938"/>
              <a:ext cx="4281543" cy="19697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F5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57B20"/>
                  </a:solidFill>
                </a:rPr>
                <a:t>Research and Scholarship Attribute Set</a:t>
              </a:r>
            </a:p>
            <a:p>
              <a:r>
                <a:rPr lang="en-US" b="1" dirty="0" err="1" smtClean="0"/>
                <a:t>displayName</a:t>
              </a:r>
              <a:r>
                <a:rPr lang="en-US" dirty="0" smtClean="0"/>
                <a:t> </a:t>
              </a:r>
              <a:r>
                <a:rPr lang="en-US" i="1" dirty="0" smtClean="0"/>
                <a:t>or</a:t>
              </a:r>
              <a:r>
                <a:rPr lang="en-US" dirty="0" smtClean="0"/>
                <a:t> (</a:t>
              </a:r>
              <a:r>
                <a:rPr lang="en-US" b="1" dirty="0" err="1" smtClean="0"/>
                <a:t>givenName</a:t>
              </a:r>
              <a:r>
                <a:rPr lang="en-US" dirty="0" smtClean="0"/>
                <a:t> </a:t>
              </a:r>
              <a:r>
                <a:rPr lang="en-US" i="1" dirty="0" smtClean="0"/>
                <a:t>and</a:t>
              </a:r>
              <a:r>
                <a:rPr lang="en-US" dirty="0" smtClean="0"/>
                <a:t> </a:t>
              </a:r>
              <a:r>
                <a:rPr lang="en-US" b="1" dirty="0" err="1" smtClean="0"/>
                <a:t>sn</a:t>
              </a:r>
              <a:r>
                <a:rPr lang="en-US" dirty="0" smtClean="0"/>
                <a:t>)</a:t>
              </a:r>
            </a:p>
            <a:p>
              <a:r>
                <a:rPr lang="en-US" b="1" dirty="0" smtClean="0"/>
                <a:t>mail</a:t>
              </a:r>
            </a:p>
            <a:p>
              <a:r>
                <a:rPr lang="en-US" b="1" dirty="0" err="1" smtClean="0"/>
                <a:t>eduPersonPrincipalName</a:t>
              </a:r>
              <a:endParaRPr lang="en-US" b="1" dirty="0" smtClean="0"/>
            </a:p>
            <a:p>
              <a:r>
                <a:rPr lang="en-US" dirty="0" err="1" smtClean="0"/>
                <a:t>eduPersonTargetedID</a:t>
              </a:r>
              <a:endParaRPr lang="en-US" dirty="0" smtClean="0"/>
            </a:p>
            <a:p>
              <a:r>
                <a:rPr lang="en-US" dirty="0" err="1" smtClean="0">
                  <a:solidFill>
                    <a:srgbClr val="F57B20"/>
                  </a:solidFill>
                </a:rPr>
                <a:t>eduPersonScopedAffiliation</a:t>
              </a:r>
              <a:endParaRPr lang="en-US" dirty="0" smtClean="0">
                <a:solidFill>
                  <a:srgbClr val="F57B20"/>
                </a:solidFill>
              </a:endParaRPr>
            </a:p>
            <a:p>
              <a:r>
                <a:rPr lang="en-US" sz="1400" b="1" dirty="0"/>
                <a:t>[https://</a:t>
              </a:r>
              <a:r>
                <a:rPr lang="en-US" sz="1400" b="1" dirty="0" smtClean="0"/>
                <a:t>refeds.org/category/research-and-scholarship]</a:t>
              </a:r>
              <a:endParaRPr lang="en-US" b="1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713233" y="4797911"/>
              <a:ext cx="3969572" cy="0"/>
            </a:xfrm>
            <a:prstGeom prst="line">
              <a:avLst/>
            </a:prstGeom>
            <a:ln>
              <a:solidFill>
                <a:srgbClr val="003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021416" y="4837295"/>
            <a:ext cx="5217458" cy="1477328"/>
          </a:xfrm>
          <a:prstGeom prst="rect">
            <a:avLst/>
          </a:prstGeom>
          <a:solidFill>
            <a:schemeClr val="bg1"/>
          </a:solidFill>
          <a:ln>
            <a:solidFill>
              <a:srgbClr val="F57B2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3F5E"/>
                </a:solidFill>
              </a:rPr>
              <a:t>“</a:t>
            </a:r>
            <a:r>
              <a:rPr lang="en-US" b="1" i="1" dirty="0" smtClean="0">
                <a:solidFill>
                  <a:srgbClr val="003F5E"/>
                </a:solidFill>
              </a:rPr>
              <a:t>R&amp;S </a:t>
            </a:r>
            <a:r>
              <a:rPr lang="en-US" b="1" i="1" dirty="0">
                <a:solidFill>
                  <a:srgbClr val="003F5E"/>
                </a:solidFill>
              </a:rPr>
              <a:t>Service Providers MUST </a:t>
            </a:r>
            <a:r>
              <a:rPr lang="en-US" i="1" dirty="0">
                <a:solidFill>
                  <a:srgbClr val="003F5E"/>
                </a:solidFill>
              </a:rPr>
              <a:t>resolve issues of non-compliance within a reasonable period of time from when they become aware of the issue. Failure to do so MUST result in revocation of the entity’s membership in the R&amp;S category</a:t>
            </a:r>
            <a:r>
              <a:rPr lang="en-US" i="1" dirty="0" smtClean="0">
                <a:solidFill>
                  <a:srgbClr val="003F5E"/>
                </a:solidFill>
              </a:rPr>
              <a:t>.” – but </a:t>
            </a:r>
            <a:r>
              <a:rPr lang="en-US" b="1" i="1" dirty="0" smtClean="0">
                <a:solidFill>
                  <a:srgbClr val="003F5E"/>
                </a:solidFill>
              </a:rPr>
              <a:t>nothing on IdPs </a:t>
            </a:r>
            <a:r>
              <a:rPr lang="en-US" b="1" dirty="0" smtClean="0">
                <a:solidFill>
                  <a:srgbClr val="003F5E"/>
                </a:solidFill>
                <a:sym typeface="Wingdings" panose="05000000000000000000" pitchFamily="2" charset="2"/>
              </a:rPr>
              <a:t></a:t>
            </a:r>
            <a:endParaRPr lang="en-US" b="1" dirty="0">
              <a:solidFill>
                <a:srgbClr val="003F5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4115" y="1233556"/>
            <a:ext cx="2482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3F5E"/>
                </a:solidFill>
              </a:rPr>
              <a:t>Release models</a:t>
            </a:r>
            <a:endParaRPr lang="en-US" sz="2800" b="1" i="1" dirty="0">
              <a:solidFill>
                <a:srgbClr val="003F5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6259" y="1508608"/>
            <a:ext cx="2388198" cy="1771732"/>
            <a:chOff x="484094" y="1756776"/>
            <a:chExt cx="2388198" cy="1771732"/>
          </a:xfrm>
        </p:grpSpPr>
        <p:sp>
          <p:nvSpPr>
            <p:cNvPr id="12" name="TextBox 11"/>
            <p:cNvSpPr txBox="1"/>
            <p:nvPr/>
          </p:nvSpPr>
          <p:spPr>
            <a:xfrm>
              <a:off x="484094" y="1763818"/>
              <a:ext cx="23346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F5E"/>
                  </a:solidFill>
                </a:rPr>
                <a:t>All kinds of attributes </a:t>
              </a:r>
              <a:br>
                <a:rPr lang="en-US" dirty="0" smtClean="0">
                  <a:solidFill>
                    <a:srgbClr val="003F5E"/>
                  </a:solidFill>
                </a:rPr>
              </a:br>
              <a:r>
                <a:rPr lang="en-US" dirty="0" smtClean="0">
                  <a:solidFill>
                    <a:srgbClr val="003F5E"/>
                  </a:solidFill>
                </a:rPr>
                <a:t>- user approval based</a:t>
              </a:r>
              <a:br>
                <a:rPr lang="en-US" dirty="0" smtClean="0">
                  <a:solidFill>
                    <a:srgbClr val="003F5E"/>
                  </a:solidFill>
                </a:rPr>
              </a:br>
              <a:r>
                <a:rPr lang="en-US" dirty="0" smtClean="0">
                  <a:solidFill>
                    <a:srgbClr val="003F5E"/>
                  </a:solidFill>
                </a:rPr>
                <a:t>- usually no real ID info</a:t>
              </a:r>
              <a:endParaRPr lang="en-US" dirty="0">
                <a:solidFill>
                  <a:srgbClr val="003F5E"/>
                </a:solidFill>
              </a:endParaRPr>
            </a:p>
          </p:txBody>
        </p:sp>
        <p:pic>
          <p:nvPicPr>
            <p:cNvPr id="4100" name="Picture 4" descr="http://www.homorazzi.com/wp-content/uploads/2012/07/facebook-twitter-linkedin-googl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54" y="2701998"/>
              <a:ext cx="1023104" cy="716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84094" y="1756776"/>
              <a:ext cx="2388198" cy="1771732"/>
            </a:xfrm>
            <a:prstGeom prst="rect">
              <a:avLst/>
            </a:prstGeom>
            <a:noFill/>
            <a:ln w="28575">
              <a:solidFill>
                <a:srgbClr val="F57B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AutoShape 6" descr="Image result for germany"/>
          <p:cNvSpPr>
            <a:spLocks noChangeAspect="1" noChangeArrowheads="1"/>
          </p:cNvSpPr>
          <p:nvPr/>
        </p:nvSpPr>
        <p:spPr bwMode="auto">
          <a:xfrm>
            <a:off x="155575" y="-617538"/>
            <a:ext cx="21526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517115" y="2786202"/>
            <a:ext cx="2068900" cy="1307678"/>
            <a:chOff x="3282874" y="1953682"/>
            <a:chExt cx="2068900" cy="1307678"/>
          </a:xfrm>
        </p:grpSpPr>
        <p:sp>
          <p:nvSpPr>
            <p:cNvPr id="17" name="TextBox 16"/>
            <p:cNvSpPr txBox="1"/>
            <p:nvPr/>
          </p:nvSpPr>
          <p:spPr>
            <a:xfrm>
              <a:off x="3282874" y="1960724"/>
              <a:ext cx="20689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F5E"/>
                  </a:solidFill>
                </a:rPr>
                <a:t>Authenticator only</a:t>
              </a:r>
            </a:p>
            <a:p>
              <a:r>
                <a:rPr lang="en-US" dirty="0" smtClean="0">
                  <a:solidFill>
                    <a:srgbClr val="003F5E"/>
                  </a:solidFill>
                </a:rPr>
                <a:t>- no useful ID</a:t>
              </a:r>
              <a:br>
                <a:rPr lang="en-US" dirty="0" smtClean="0">
                  <a:solidFill>
                    <a:srgbClr val="003F5E"/>
                  </a:solidFill>
                </a:rPr>
              </a:br>
              <a:r>
                <a:rPr lang="en-US" dirty="0" smtClean="0">
                  <a:solidFill>
                    <a:srgbClr val="003F5E"/>
                  </a:solidFill>
                </a:rPr>
                <a:t>- for risk-averse IdPs</a:t>
              </a:r>
              <a:endParaRPr lang="en-US" dirty="0">
                <a:solidFill>
                  <a:srgbClr val="003F5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82874" y="1953682"/>
              <a:ext cx="2068900" cy="1307678"/>
            </a:xfrm>
            <a:prstGeom prst="rect">
              <a:avLst/>
            </a:prstGeom>
            <a:noFill/>
            <a:ln w="28575">
              <a:solidFill>
                <a:srgbClr val="F57B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658" y="2848196"/>
              <a:ext cx="470311" cy="283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993" y="2848196"/>
              <a:ext cx="566038" cy="283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582160" y="2752853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3F5E"/>
                  </a:solidFill>
                </a:rPr>
                <a:t>. . .</a:t>
              </a:r>
              <a:endParaRPr lang="en-US" b="1" dirty="0">
                <a:solidFill>
                  <a:srgbClr val="003F5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01345" y="2453830"/>
            <a:ext cx="2534990" cy="1860184"/>
            <a:chOff x="6013068" y="1909176"/>
            <a:chExt cx="2534990" cy="1860184"/>
          </a:xfrm>
        </p:grpSpPr>
        <p:sp>
          <p:nvSpPr>
            <p:cNvPr id="23" name="TextBox 22"/>
            <p:cNvSpPr txBox="1"/>
            <p:nvPr/>
          </p:nvSpPr>
          <p:spPr>
            <a:xfrm>
              <a:off x="6013069" y="1916218"/>
              <a:ext cx="25349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F5E"/>
                  </a:solidFill>
                </a:rPr>
                <a:t>Attributes when you Ask</a:t>
              </a:r>
            </a:p>
            <a:p>
              <a:r>
                <a:rPr lang="en-US" dirty="0" smtClean="0">
                  <a:solidFill>
                    <a:srgbClr val="003F5E"/>
                  </a:solidFill>
                </a:rPr>
                <a:t>- 1-on-1 attribute release</a:t>
              </a:r>
              <a:br>
                <a:rPr lang="en-US" dirty="0" smtClean="0">
                  <a:solidFill>
                    <a:srgbClr val="003F5E"/>
                  </a:solidFill>
                </a:rPr>
              </a:br>
              <a:r>
                <a:rPr lang="en-US" dirty="0" smtClean="0">
                  <a:solidFill>
                    <a:srgbClr val="003F5E"/>
                  </a:solidFill>
                </a:rPr>
                <a:t>- Both in mesh and H&amp;S</a:t>
              </a:r>
              <a:br>
                <a:rPr lang="en-US" dirty="0" smtClean="0">
                  <a:solidFill>
                    <a:srgbClr val="003F5E"/>
                  </a:solidFill>
                </a:rPr>
              </a:br>
              <a:r>
                <a:rPr lang="en-US" dirty="0" smtClean="0">
                  <a:solidFill>
                    <a:srgbClr val="003F5E"/>
                  </a:solidFill>
                </a:rPr>
                <a:t>- Scalability issues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13068" y="1909176"/>
              <a:ext cx="2534989" cy="1860184"/>
            </a:xfrm>
            <a:prstGeom prst="rect">
              <a:avLst/>
            </a:prstGeom>
            <a:noFill/>
            <a:ln w="28575">
              <a:solidFill>
                <a:srgbClr val="F57B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7" y="3127112"/>
              <a:ext cx="787083" cy="514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356482" y="3182015"/>
              <a:ext cx="537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3F5E"/>
                  </a:solidFill>
                </a:rPr>
                <a:t>. . .</a:t>
              </a:r>
              <a:endParaRPr lang="en-US" b="1" dirty="0">
                <a:solidFill>
                  <a:srgbClr val="003F5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215120" y="2093625"/>
            <a:ext cx="2580131" cy="2335470"/>
            <a:chOff x="9137947" y="1738690"/>
            <a:chExt cx="2580131" cy="2335470"/>
          </a:xfrm>
        </p:grpSpPr>
        <p:sp>
          <p:nvSpPr>
            <p:cNvPr id="28" name="TextBox 27"/>
            <p:cNvSpPr txBox="1"/>
            <p:nvPr/>
          </p:nvSpPr>
          <p:spPr>
            <a:xfrm>
              <a:off x="9137948" y="1745732"/>
              <a:ext cx="258013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F5E"/>
                  </a:solidFill>
                </a:rPr>
                <a:t>REFEDS R&amp;S</a:t>
              </a:r>
            </a:p>
            <a:p>
              <a:r>
                <a:rPr lang="en-US" dirty="0" smtClean="0">
                  <a:solidFill>
                    <a:srgbClr val="003F5E"/>
                  </a:solidFill>
                </a:rPr>
                <a:t>- implicit release of basic</a:t>
              </a:r>
              <a:br>
                <a:rPr lang="en-US" dirty="0" smtClean="0">
                  <a:solidFill>
                    <a:srgbClr val="003F5E"/>
                  </a:solidFill>
                </a:rPr>
              </a:br>
              <a:r>
                <a:rPr lang="en-US" dirty="0" smtClean="0">
                  <a:solidFill>
                    <a:srgbClr val="003F5E"/>
                  </a:solidFill>
                </a:rPr>
                <a:t>  attributes, likely true</a:t>
              </a:r>
            </a:p>
            <a:p>
              <a:r>
                <a:rPr lang="en-US" dirty="0" smtClean="0">
                  <a:solidFill>
                    <a:srgbClr val="003F5E"/>
                  </a:solidFill>
                </a:rPr>
                <a:t>- scales well, but ‘slow’</a:t>
              </a:r>
              <a:br>
                <a:rPr lang="en-US" dirty="0" smtClean="0">
                  <a:solidFill>
                    <a:srgbClr val="003F5E"/>
                  </a:solidFill>
                </a:rPr>
              </a:br>
              <a:r>
                <a:rPr lang="en-US" dirty="0" smtClean="0">
                  <a:solidFill>
                    <a:srgbClr val="003F5E"/>
                  </a:solidFill>
                </a:rPr>
                <a:t>  adoption</a:t>
              </a:r>
              <a:br>
                <a:rPr lang="en-US" dirty="0" smtClean="0">
                  <a:solidFill>
                    <a:srgbClr val="003F5E"/>
                  </a:solidFill>
                </a:rPr>
              </a:br>
              <a:r>
                <a:rPr lang="en-US" dirty="0" smtClean="0">
                  <a:solidFill>
                    <a:srgbClr val="003F5E"/>
                  </a:solidFill>
                </a:rPr>
                <a:t>- works globally if it does!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37947" y="1738690"/>
              <a:ext cx="2534989" cy="2335470"/>
            </a:xfrm>
            <a:prstGeom prst="rect">
              <a:avLst/>
            </a:prstGeom>
            <a:noFill/>
            <a:ln w="28575">
              <a:solidFill>
                <a:srgbClr val="F57B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5120" y="3500058"/>
              <a:ext cx="1351280" cy="47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155575" y="3606337"/>
            <a:ext cx="2297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F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400" b="1" dirty="0" smtClean="0">
                <a:solidFill>
                  <a:srgbClr val="003F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 your users </a:t>
            </a:r>
            <a:br>
              <a:rPr lang="en-US" sz="2400" b="1" dirty="0" smtClean="0">
                <a:solidFill>
                  <a:srgbClr val="003F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003F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ask for … </a:t>
            </a:r>
            <a:endParaRPr lang="en-US" sz="2400" b="1" dirty="0">
              <a:solidFill>
                <a:srgbClr val="003F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052320" y="2661921"/>
            <a:ext cx="400295" cy="923452"/>
          </a:xfrm>
          <a:prstGeom prst="straightConnector1">
            <a:avLst/>
          </a:prstGeom>
          <a:ln w="381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027680" y="1623553"/>
            <a:ext cx="1625029" cy="256047"/>
          </a:xfrm>
          <a:prstGeom prst="straightConnector1">
            <a:avLst/>
          </a:prstGeom>
          <a:ln w="381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464253" y="1756776"/>
            <a:ext cx="899827" cy="905145"/>
          </a:xfrm>
          <a:prstGeom prst="straightConnector1">
            <a:avLst/>
          </a:prstGeom>
          <a:ln w="381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485843" y="1786684"/>
            <a:ext cx="631537" cy="607790"/>
          </a:xfrm>
          <a:prstGeom prst="straightConnector1">
            <a:avLst/>
          </a:prstGeom>
          <a:ln w="381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269780" y="1550758"/>
            <a:ext cx="1772620" cy="539821"/>
          </a:xfrm>
          <a:prstGeom prst="straightConnector1">
            <a:avLst/>
          </a:prstGeom>
          <a:ln w="381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93210" y="2024682"/>
            <a:ext cx="14462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3F5E"/>
                </a:solidFill>
              </a:rPr>
              <a:t>what you get</a:t>
            </a:r>
            <a:endParaRPr lang="en-US" i="1" dirty="0">
              <a:solidFill>
                <a:srgbClr val="003F5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87820" y="1890402"/>
            <a:ext cx="19947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3F5E"/>
                </a:solidFill>
              </a:rPr>
              <a:t>If you offer a carrot</a:t>
            </a:r>
            <a:endParaRPr lang="en-US" i="1" dirty="0">
              <a:solidFill>
                <a:srgbClr val="003F5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69035" y="1491880"/>
            <a:ext cx="28848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3F5E"/>
                </a:solidFill>
              </a:rPr>
              <a:t>what you would like to see …</a:t>
            </a:r>
            <a:endParaRPr lang="en-US" i="1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351258" cy="47376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Federations operate according to very different assurance levels</a:t>
            </a:r>
          </a:p>
          <a:p>
            <a:r>
              <a:rPr lang="en-US" dirty="0" smtClean="0"/>
              <a:t>Rather strict: </a:t>
            </a:r>
            <a:r>
              <a:rPr lang="en-US" dirty="0" err="1" smtClean="0"/>
              <a:t>SURFnet</a:t>
            </a:r>
            <a:r>
              <a:rPr lang="en-US" dirty="0" smtClean="0"/>
              <a:t>, HAKA, SWAMID, …</a:t>
            </a:r>
          </a:p>
          <a:p>
            <a:r>
              <a:rPr lang="en-US" dirty="0" smtClean="0"/>
              <a:t>Very loose: </a:t>
            </a:r>
            <a:r>
              <a:rPr lang="en-US" dirty="0" err="1" smtClean="0"/>
              <a:t>ACOnet</a:t>
            </a:r>
            <a:r>
              <a:rPr lang="en-US" dirty="0" smtClean="0"/>
              <a:t>, </a:t>
            </a:r>
            <a:r>
              <a:rPr lang="en-US" dirty="0" err="1" smtClean="0"/>
              <a:t>InCommon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Little common practice in older federations, new ones might follow Marina’s Best Practice*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When assessing a federation itself for usefulness, look for these elements:</a:t>
            </a:r>
          </a:p>
          <a:p>
            <a:r>
              <a:rPr lang="en-US" dirty="0" smtClean="0"/>
              <a:t>Technology Profiles (</a:t>
            </a:r>
            <a:r>
              <a:rPr lang="en-US" dirty="0" err="1" smtClean="0"/>
              <a:t>WebSSO</a:t>
            </a:r>
            <a:r>
              <a:rPr lang="en-US" dirty="0" smtClean="0"/>
              <a:t>, </a:t>
            </a:r>
            <a:r>
              <a:rPr lang="en-US" dirty="0" err="1" smtClean="0"/>
              <a:t>eduroam</a:t>
            </a:r>
            <a:r>
              <a:rPr lang="en-US" dirty="0" smtClean="0"/>
              <a:t>, …) – some technologies are transparent, others not</a:t>
            </a:r>
          </a:p>
          <a:p>
            <a:r>
              <a:rPr lang="en-US" dirty="0" smtClean="0"/>
              <a:t>Authentication </a:t>
            </a:r>
            <a:r>
              <a:rPr lang="en-US" dirty="0" err="1" smtClean="0"/>
              <a:t>LoA</a:t>
            </a:r>
            <a:r>
              <a:rPr lang="en-US" dirty="0" smtClean="0"/>
              <a:t> profiles – is there a common baseline in the federation</a:t>
            </a:r>
          </a:p>
          <a:p>
            <a:r>
              <a:rPr lang="en-US" dirty="0" smtClean="0"/>
              <a:t>Data Protection – can IdPs in that federation work with you and release attributes?</a:t>
            </a:r>
          </a:p>
          <a:p>
            <a:r>
              <a:rPr lang="en-US" dirty="0" smtClean="0"/>
              <a:t>Operating practices (service level, contacts, &amp;c) – are they willing to talk to you, as an outsider?</a:t>
            </a:r>
          </a:p>
          <a:p>
            <a:r>
              <a:rPr lang="en-US" dirty="0" smtClean="0"/>
              <a:t>Governance and eligibility – what kind of entities can you expect in this federation?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policies for IdPs – Entity Categories and trust marks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17920" y="6439654"/>
            <a:ext cx="531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3F5E"/>
                </a:solidFill>
              </a:rPr>
              <a:t>* https</a:t>
            </a:r>
            <a:r>
              <a:rPr lang="en-US" i="1" dirty="0">
                <a:solidFill>
                  <a:srgbClr val="003F5E"/>
                </a:solidFill>
              </a:rPr>
              <a:t>://wiki.refeds.org/display/FBP/Policy+Templates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680" y="200420"/>
            <a:ext cx="1140143" cy="96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4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656058" cy="51240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eduGAIN is a inter-federation scheme to connect federations to each other</a:t>
            </a:r>
          </a:p>
          <a:p>
            <a:r>
              <a:rPr lang="en-US" dirty="0" smtClean="0"/>
              <a:t>although the one global known entity, </a:t>
            </a:r>
            <a:br>
              <a:rPr lang="en-US" dirty="0" smtClean="0"/>
            </a:br>
            <a:r>
              <a:rPr lang="en-US" dirty="0" smtClean="0"/>
              <a:t>it is not </a:t>
            </a:r>
            <a:r>
              <a:rPr lang="en-US" i="1" dirty="0" smtClean="0"/>
              <a:t>supposed</a:t>
            </a:r>
            <a:r>
              <a:rPr lang="en-US" dirty="0" smtClean="0"/>
              <a:t> to be seen by anyone but federation operators</a:t>
            </a:r>
          </a:p>
          <a:p>
            <a:r>
              <a:rPr lang="en-US" dirty="0" smtClean="0"/>
              <a:t>yet an SP and IdP should be aware of it, since it conveys your assertions and impacts trust</a:t>
            </a:r>
          </a:p>
          <a:p>
            <a:r>
              <a:rPr lang="en-US" dirty="0" smtClean="0"/>
              <a:t>Limited policy around it: a top-level Declaration and a Constitution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Governance is by federation operators, and at two levels</a:t>
            </a:r>
          </a:p>
          <a:p>
            <a:r>
              <a:rPr lang="en-US" dirty="0" smtClean="0"/>
              <a:t>Public policy level Steering Group, and an Executive (actually: just the GEANT Project Executive)</a:t>
            </a:r>
          </a:p>
          <a:p>
            <a:r>
              <a:rPr lang="en-US" dirty="0" smtClean="0"/>
              <a:t>Operations Team (Brook Schofield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Besides this, there are informal groups where things actually happen …</a:t>
            </a:r>
            <a:br>
              <a:rPr lang="en-US" b="1" dirty="0" smtClean="0"/>
            </a:br>
            <a:r>
              <a:rPr lang="en-US" dirty="0" smtClean="0"/>
              <a:t>the REFEDS Federation Operators Group (FOG)</a:t>
            </a:r>
          </a:p>
          <a:p>
            <a:r>
              <a:rPr lang="en-US" dirty="0" smtClean="0"/>
              <a:t>wider scope than just eduGAIN, and more practical - </a:t>
            </a:r>
            <a:r>
              <a:rPr lang="en-US" dirty="0"/>
              <a:t>it’s the one reliable </a:t>
            </a:r>
            <a:r>
              <a:rPr lang="en-US" dirty="0" err="1"/>
              <a:t>comms</a:t>
            </a:r>
            <a:r>
              <a:rPr lang="en-US" dirty="0"/>
              <a:t> mechanism</a:t>
            </a:r>
            <a:endParaRPr lang="en-US" dirty="0" smtClean="0"/>
          </a:p>
          <a:p>
            <a:r>
              <a:rPr lang="en-US" dirty="0" smtClean="0"/>
              <a:t>closed - with Fed operators usually concerned about PR issues like outages handled there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Interfederation</a:t>
            </a:r>
            <a:r>
              <a:rPr lang="en-US" dirty="0" smtClean="0"/>
              <a:t> – eduGAIN framework and </a:t>
            </a:r>
            <a:r>
              <a:rPr lang="en-US" dirty="0" err="1" smtClean="0"/>
              <a:t>interfederation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137160"/>
            <a:ext cx="15049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493" y="1388428"/>
            <a:ext cx="1933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8880" y="6478508"/>
            <a:ext cx="385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services.geant.net/</a:t>
            </a:r>
            <a:r>
              <a:rPr lang="en-US" i="1" dirty="0" err="1">
                <a:solidFill>
                  <a:srgbClr val="002060"/>
                </a:solidFill>
              </a:rPr>
              <a:t>edugain</a:t>
            </a:r>
            <a:r>
              <a:rPr lang="en-US" i="1" dirty="0">
                <a:solidFill>
                  <a:srgbClr val="002060"/>
                </a:solidFill>
              </a:rPr>
              <a:t>/Resources/</a:t>
            </a:r>
          </a:p>
        </p:txBody>
      </p:sp>
    </p:spTree>
    <p:extLst>
      <p:ext uri="{BB962C8B-B14F-4D97-AF65-F5344CB8AC3E}">
        <p14:creationId xmlns:p14="http://schemas.microsoft.com/office/powerpoint/2010/main" val="15100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716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Technical implementation: a large meta-data feed at </a:t>
            </a:r>
            <a:r>
              <a:rPr lang="en-US" b="1" dirty="0" smtClean="0"/>
              <a:t>http://mds.edugain.org/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i="1" dirty="0" smtClean="0"/>
              <a:t>could</a:t>
            </a:r>
            <a:r>
              <a:rPr lang="en-US" dirty="0" smtClean="0"/>
              <a:t> filter on entities in there, and – as an independent service provider – you probably should</a:t>
            </a:r>
          </a:p>
          <a:p>
            <a:r>
              <a:rPr lang="en-US" dirty="0" smtClean="0"/>
              <a:t>But it’s not much encouraged: you need your own software to process this. But then deploying a few scripts is not too complex for a service provider (unless you’re hidden behind a classic hub-n-spoke federation operator), and e.g. </a:t>
            </a:r>
            <a:r>
              <a:rPr lang="en-US" i="1" dirty="0" err="1" smtClean="0"/>
              <a:t>mod_mellon</a:t>
            </a:r>
            <a:r>
              <a:rPr lang="en-US" dirty="0" smtClean="0"/>
              <a:t> has this as a default feature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What to consider as an independent Service Provider</a:t>
            </a:r>
            <a:endParaRPr lang="en-US" b="1" dirty="0"/>
          </a:p>
          <a:p>
            <a:r>
              <a:rPr lang="en-US" dirty="0" smtClean="0"/>
              <a:t>Ability to suspend IdPs and registrars (=federations)</a:t>
            </a:r>
          </a:p>
          <a:p>
            <a:r>
              <a:rPr lang="en-US" dirty="0" smtClean="0"/>
              <a:t>Filter on Entity Categories (attributes in the meta-data)</a:t>
            </a:r>
          </a:p>
          <a:p>
            <a:r>
              <a:rPr lang="en-US" dirty="0" smtClean="0"/>
              <a:t>Subscribe to a central emergency suspension service? Of the self-assessment tool? But those are not there yet …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Use the meta-data feed and MET to explore </a:t>
            </a:r>
            <a:r>
              <a:rPr lang="en-US" b="1" dirty="0"/>
              <a:t>the </a:t>
            </a:r>
            <a:r>
              <a:rPr lang="en-US" b="1" dirty="0" smtClean="0"/>
              <a:t>world, </a:t>
            </a:r>
            <a:r>
              <a:rPr lang="en-US" b="1" dirty="0"/>
              <a:t>via </a:t>
            </a:r>
            <a:r>
              <a:rPr lang="en-US" b="1" dirty="0">
                <a:solidFill>
                  <a:srgbClr val="F57B20"/>
                </a:solidFill>
              </a:rPr>
              <a:t>https://met.refeds.org/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Interfederation</a:t>
            </a:r>
            <a:r>
              <a:rPr lang="en-US" dirty="0" smtClean="0"/>
              <a:t> – eduGAIN policy-less operation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137160"/>
            <a:ext cx="15049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9473" y="6446242"/>
            <a:ext cx="717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github.com/UNINETT/mod_auth_mellon</a:t>
            </a:r>
            <a:r>
              <a:rPr lang="en-US" dirty="0"/>
              <a:t> - </a:t>
            </a:r>
            <a:r>
              <a:rPr lang="en-US" dirty="0" smtClean="0"/>
              <a:t>and see </a:t>
            </a:r>
            <a:r>
              <a:rPr lang="en-US" i="1" dirty="0" err="1"/>
              <a:t>MellonIdPIgnore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104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341098" cy="49817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No way for general global SPs to connect directly to eduGAIN</a:t>
            </a:r>
          </a:p>
          <a:p>
            <a:pPr marL="0" indent="0">
              <a:buNone/>
            </a:pPr>
            <a:r>
              <a:rPr lang="en-US" dirty="0" smtClean="0"/>
              <a:t>Always has to go either via a federation, or via one-to-one agreements with IdPs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But as an SP you can go federation shopping</a:t>
            </a:r>
          </a:p>
          <a:p>
            <a:r>
              <a:rPr lang="en-US" dirty="0" smtClean="0"/>
              <a:t>Some require a fee for signup (e.g. </a:t>
            </a:r>
            <a:r>
              <a:rPr lang="en-US" dirty="0" err="1" smtClean="0"/>
              <a:t>InCommon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Some require you’re either academic or have a contract in place (e.g. </a:t>
            </a:r>
            <a:r>
              <a:rPr lang="en-US" dirty="0" err="1" smtClean="0"/>
              <a:t>SURFconext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Some are open for everyone that can demonstrate a good reason (e.g. </a:t>
            </a:r>
            <a:r>
              <a:rPr lang="en-US" dirty="0" err="1" smtClean="0"/>
              <a:t>ACOnet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Same applies for policies</a:t>
            </a:r>
          </a:p>
          <a:p>
            <a:r>
              <a:rPr lang="en-US" dirty="0" smtClean="0"/>
              <a:t>Some require strict adherence to e.g. a Data Protection Code of Conduct (e.g. HAKA)</a:t>
            </a:r>
          </a:p>
          <a:p>
            <a:r>
              <a:rPr lang="en-US" dirty="0" smtClean="0"/>
              <a:t>Some are more a conventional registrar and having good response and conditions is fine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There’s quite a lack of ‘market’ for registrars in eduGAIN, but as a global SP you can pick your </a:t>
            </a:r>
            <a:r>
              <a:rPr lang="en-US" dirty="0" err="1" smtClean="0"/>
              <a:t>favourite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policies: the impact on SPs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19" y="177800"/>
            <a:ext cx="14763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62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50529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But what about data protection – will I get hit over the head by my DPA? Now </a:t>
            </a:r>
            <a:r>
              <a:rPr lang="en-US" b="1" dirty="0" smtClean="0"/>
              <a:t>what? </a:t>
            </a:r>
            <a:endParaRPr lang="en-US" i="1" dirty="0" smtClean="0"/>
          </a:p>
          <a:p>
            <a:r>
              <a:rPr lang="en-US" dirty="0" smtClean="0"/>
              <a:t>To exchange use data (accounting) and logged information, you need to stay within purpose</a:t>
            </a:r>
            <a:endParaRPr lang="en-US" dirty="0"/>
          </a:p>
          <a:p>
            <a:r>
              <a:rPr lang="en-US" dirty="0" smtClean="0"/>
              <a:t>So in your policies and statement, add ‘security’ as a purpose of the data collection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F57B20"/>
                </a:solidFill>
              </a:rPr>
              <a:t>Make sure your peer service providers in the infrastructure sign up to the same policy suite</a:t>
            </a:r>
          </a:p>
          <a:p>
            <a:pPr marL="0" lvl="0" indent="0">
              <a:buNone/>
            </a:pPr>
            <a:r>
              <a:rPr lang="en-GB" dirty="0" smtClean="0"/>
              <a:t>“Personal </a:t>
            </a:r>
            <a:r>
              <a:rPr lang="en-GB" dirty="0"/>
              <a:t>Data may only be transferred to or otherwise shared with individuals or organisations where the recipient -</a:t>
            </a:r>
            <a:endParaRPr lang="en-US" dirty="0"/>
          </a:p>
          <a:p>
            <a:pPr lvl="0"/>
            <a:r>
              <a:rPr lang="en-GB" dirty="0"/>
              <a:t>has agreed to be bound by this Policy and the set of common Infrastructure </a:t>
            </a:r>
            <a:r>
              <a:rPr lang="en-GB" dirty="0" smtClean="0"/>
              <a:t>policies, or</a:t>
            </a:r>
            <a:endParaRPr lang="en-US" dirty="0"/>
          </a:p>
          <a:p>
            <a:pPr lvl="0"/>
            <a:r>
              <a:rPr lang="en-GB" dirty="0"/>
              <a:t>is part of a recognised Computer Incident Response Team framework and as part of an incident investigation to prevent active or suspected misuse of Infrastructure </a:t>
            </a:r>
            <a:r>
              <a:rPr lang="en-GB" dirty="0" smtClean="0"/>
              <a:t>services, or</a:t>
            </a:r>
            <a:endParaRPr lang="en-US" dirty="0"/>
          </a:p>
          <a:p>
            <a:pPr lvl="0"/>
            <a:r>
              <a:rPr lang="en-GB" dirty="0"/>
              <a:t>presents an appropriately enforced legal request</a:t>
            </a:r>
            <a:r>
              <a:rPr lang="en-GB" dirty="0" smtClean="0"/>
              <a:t>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Exchanging data between SPs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01801" y="6407388"/>
            <a:ext cx="10063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e.g. 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documents.egi.eu/document/669</a:t>
            </a:r>
            <a:r>
              <a:rPr lang="en-US" sz="1600" dirty="0"/>
              <a:t>, and </a:t>
            </a:r>
            <a:r>
              <a:rPr lang="en-US" sz="1600" dirty="0">
                <a:hlinkClick r:id="rId3"/>
              </a:rPr>
              <a:t>https://indico.egi.eu/indico/event/2923/contribution/2/material/0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193801" y="2590800"/>
            <a:ext cx="9392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i="1" dirty="0">
                <a:latin typeface="Calibri" panose="020F0502020204030204" pitchFamily="34" charset="0"/>
              </a:rPr>
              <a:t>Personal Data of End Users (hereinafter “Personal Data”) shall be Processed only for those administrative, operational, accounting, </a:t>
            </a:r>
            <a:r>
              <a:rPr lang="en-GB" sz="2000" b="1" i="1" dirty="0">
                <a:latin typeface="Calibri" panose="020F0502020204030204" pitchFamily="34" charset="0"/>
              </a:rPr>
              <a:t>monitoring and security purposes </a:t>
            </a:r>
            <a:r>
              <a:rPr lang="en-GB" sz="2000" i="1" dirty="0">
                <a:latin typeface="Calibri" panose="020F0502020204030204" pitchFamily="34" charset="0"/>
              </a:rPr>
              <a:t>that are necessary for the safe and reliable operation of Infrastructure services, without prejudice to the End Users’ rights under the relevant laws.</a:t>
            </a:r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1508" y="6041072"/>
            <a:ext cx="4413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Ian Neilson et al. based on the EU BCR model</a:t>
            </a:r>
            <a:endParaRPr lang="en-US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212090"/>
            <a:ext cx="1451293" cy="95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Community stepping in where IdP has left off</a:t>
            </a:r>
          </a:p>
          <a:p>
            <a:r>
              <a:rPr lang="en-US" dirty="0" smtClean="0"/>
              <a:t>adding collaboration and increasing assurance</a:t>
            </a:r>
          </a:p>
          <a:p>
            <a:r>
              <a:rPr lang="en-US" dirty="0" smtClean="0"/>
              <a:t>also </a:t>
            </a:r>
            <a:r>
              <a:rPr lang="en-US" i="1" dirty="0" smtClean="0"/>
              <a:t>hides </a:t>
            </a:r>
            <a:r>
              <a:rPr lang="en-US" dirty="0" smtClean="0"/>
              <a:t>back-end IdP assurance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Roles</a:t>
            </a:r>
            <a:endParaRPr lang="en-US" dirty="0"/>
          </a:p>
          <a:p>
            <a:r>
              <a:rPr lang="en-US" dirty="0" smtClean="0"/>
              <a:t>when in the attribute flow, becomes data processor</a:t>
            </a:r>
          </a:p>
          <a:p>
            <a:r>
              <a:rPr lang="en-US" dirty="0" smtClean="0"/>
              <a:t>otherwise it’s a conventional filter service (members)</a:t>
            </a:r>
            <a:br>
              <a:rPr lang="en-US" dirty="0" smtClean="0"/>
            </a:br>
            <a:r>
              <a:rPr lang="en-US" dirty="0" smtClean="0"/>
              <a:t>with a set of </a:t>
            </a:r>
            <a:r>
              <a:rPr lang="en-US" i="1" dirty="0" smtClean="0"/>
              <a:t>membership policies </a:t>
            </a:r>
            <a:br>
              <a:rPr lang="en-US" i="1" dirty="0" smtClean="0"/>
            </a:br>
            <a:r>
              <a:rPr lang="en-US" dirty="0" smtClean="0"/>
              <a:t>and </a:t>
            </a:r>
            <a:r>
              <a:rPr lang="en-US" i="1" dirty="0" smtClean="0"/>
              <a:t>registration practices</a:t>
            </a:r>
          </a:p>
          <a:p>
            <a:pPr marL="0" indent="0">
              <a:buNone/>
            </a:pPr>
            <a:r>
              <a:rPr lang="en-US" dirty="0" smtClean="0"/>
              <a:t>Communities come in various shapes &amp; sized</a:t>
            </a:r>
          </a:p>
          <a:p>
            <a:r>
              <a:rPr lang="en-US" dirty="0" smtClean="0"/>
              <a:t>Highly structured, like WLCG</a:t>
            </a:r>
          </a:p>
          <a:p>
            <a:r>
              <a:rPr lang="en-US" dirty="0" smtClean="0"/>
              <a:t>Very loose small communities</a:t>
            </a:r>
          </a:p>
          <a:p>
            <a:pPr marL="0" indent="0">
              <a:buNone/>
            </a:pPr>
            <a:r>
              <a:rPr lang="en-US" i="1" dirty="0" smtClean="0"/>
              <a:t>You need differentiates assurance at the SP end to filter!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IdP</a:t>
            </a:r>
            <a:r>
              <a:rPr lang="en-US" dirty="0" smtClean="0"/>
              <a:t> – SP proxies and credential translation services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412240"/>
            <a:ext cx="51562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15195" y="5404485"/>
            <a:ext cx="1950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6791C"/>
                </a:solidFill>
              </a:rPr>
              <a:t>Marcus </a:t>
            </a:r>
            <a:r>
              <a:rPr lang="en-US" sz="1200" i="1" dirty="0" err="1" smtClean="0">
                <a:solidFill>
                  <a:srgbClr val="F6791C"/>
                </a:solidFill>
              </a:rPr>
              <a:t>Hardt</a:t>
            </a:r>
            <a:r>
              <a:rPr lang="en-US" sz="1200" i="1" dirty="0" smtClean="0">
                <a:solidFill>
                  <a:srgbClr val="F6791C"/>
                </a:solidFill>
              </a:rPr>
              <a:t>, KIT and AARC</a:t>
            </a:r>
            <a:endParaRPr lang="en-US" sz="1200" i="1" dirty="0">
              <a:solidFill>
                <a:srgbClr val="F6791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6492652"/>
            <a:ext cx="6334126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6791C"/>
                </a:solidFill>
              </a:rPr>
              <a:t>https://aarc-project.eu/wp-content/uploads/2015/11/20151102-JRA1.2-Blueprint-Status-Hardt.pdf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87974"/>
            <a:ext cx="11001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7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possible, ask common things </a:t>
            </a:r>
            <a:br>
              <a:rPr lang="en-US" dirty="0" smtClean="0"/>
            </a:br>
            <a:r>
              <a:rPr lang="en-US" dirty="0" smtClean="0"/>
              <a:t>as early as possible, and/or in a common way</a:t>
            </a:r>
          </a:p>
          <a:p>
            <a:r>
              <a:rPr lang="en-US" dirty="0" smtClean="0"/>
              <a:t>Otherwise you create a silo at the point of asking</a:t>
            </a:r>
          </a:p>
          <a:p>
            <a:r>
              <a:rPr lang="en-US" dirty="0" smtClean="0"/>
              <a:t>Common AUP is hard, comparable AUP</a:t>
            </a:r>
            <a:br>
              <a:rPr lang="en-US" dirty="0" smtClean="0"/>
            </a:br>
            <a:r>
              <a:rPr lang="en-US" dirty="0" smtClean="0"/>
              <a:t>works even across widely different infrastructures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scalability and avoiding silos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45680" y="6488668"/>
            <a:ext cx="419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https://documents.egi.eu/document/2623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79" y="1354702"/>
            <a:ext cx="5337175" cy="486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72466" y="6039604"/>
            <a:ext cx="2140651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‘Taipei Accord’, 2005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701" y="213359"/>
            <a:ext cx="670336" cy="93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these days … ?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918" y="1376164"/>
            <a:ext cx="4474553" cy="34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78" y="2816324"/>
            <a:ext cx="4896544" cy="334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557" y="5073383"/>
            <a:ext cx="1905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6342" y="1880220"/>
            <a:ext cx="5156896" cy="308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grpSp>
        <p:nvGrpSpPr>
          <p:cNvPr id="9" name="Group 8"/>
          <p:cNvGrpSpPr/>
          <p:nvPr/>
        </p:nvGrpSpPr>
        <p:grpSpPr>
          <a:xfrm>
            <a:off x="8881100" y="1615188"/>
            <a:ext cx="3024336" cy="1999900"/>
            <a:chOff x="2267744" y="3284984"/>
            <a:chExt cx="3401309" cy="2249181"/>
          </a:xfrm>
        </p:grpSpPr>
        <p:pic>
          <p:nvPicPr>
            <p:cNvPr id="10" name="Picture 3" descr="H:\Home\davidg\EUGridPMA\IT-user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3284984"/>
              <a:ext cx="837127" cy="1056068"/>
            </a:xfrm>
            <a:prstGeom prst="rect">
              <a:avLst/>
            </a:prstGeom>
            <a:noFill/>
          </p:spPr>
        </p:pic>
        <p:pic>
          <p:nvPicPr>
            <p:cNvPr id="11" name="Picture 7" descr="C:\Users\davidg\Desktop\Trans\OrgBuilding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16016" y="3429000"/>
              <a:ext cx="953037" cy="953037"/>
            </a:xfrm>
            <a:prstGeom prst="rect">
              <a:avLst/>
            </a:prstGeom>
            <a:noFill/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3275856" y="3861048"/>
              <a:ext cx="1296144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C:\Users\davidg\Desktop\Trans\OrgBuilding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99083" y="4581128"/>
              <a:ext cx="953037" cy="953037"/>
            </a:xfrm>
            <a:prstGeom prst="rect">
              <a:avLst/>
            </a:prstGeom>
            <a:noFill/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3275856" y="4149080"/>
              <a:ext cx="1296144" cy="72008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24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Collaborating in incident response among the AAI chain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823812" y="1479905"/>
            <a:ext cx="8379915" cy="3574969"/>
            <a:chOff x="759124" y="1672700"/>
            <a:chExt cx="11223887" cy="478824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24" y="2279902"/>
              <a:ext cx="9911751" cy="35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urved Up Arrow 5"/>
            <p:cNvSpPr/>
            <p:nvPr/>
          </p:nvSpPr>
          <p:spPr>
            <a:xfrm>
              <a:off x="1276709" y="4471199"/>
              <a:ext cx="1017917" cy="310551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3988" y="4885042"/>
              <a:ext cx="1513570" cy="618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003F5E"/>
                  </a:solidFill>
                </a:rPr>
                <a:t>Authenticators</a:t>
              </a:r>
            </a:p>
            <a:p>
              <a:pPr algn="ctr"/>
              <a:r>
                <a:rPr lang="en-US" sz="1200" i="1" dirty="0" smtClean="0">
                  <a:solidFill>
                    <a:srgbClr val="003F5E"/>
                  </a:solidFill>
                </a:rPr>
                <a:t>Identity vetting</a:t>
              </a:r>
              <a:endParaRPr lang="en-US" sz="1200" i="1" dirty="0">
                <a:solidFill>
                  <a:srgbClr val="003F5E"/>
                </a:solidFill>
              </a:endParaRPr>
            </a:p>
          </p:txBody>
        </p:sp>
        <p:sp>
          <p:nvSpPr>
            <p:cNvPr id="8" name="Curved Up Arrow 7"/>
            <p:cNvSpPr/>
            <p:nvPr/>
          </p:nvSpPr>
          <p:spPr>
            <a:xfrm>
              <a:off x="2724795" y="4367906"/>
              <a:ext cx="1017917" cy="310551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46330" y="4749960"/>
              <a:ext cx="1637496" cy="618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err="1" smtClean="0">
                  <a:solidFill>
                    <a:srgbClr val="003F5E"/>
                  </a:solidFill>
                </a:rPr>
                <a:t>IdM</a:t>
              </a:r>
              <a:r>
                <a:rPr lang="en-US" sz="1200" i="1" dirty="0" smtClean="0">
                  <a:solidFill>
                    <a:srgbClr val="003F5E"/>
                  </a:solidFill>
                </a:rPr>
                <a:t> Policy</a:t>
              </a:r>
            </a:p>
            <a:p>
              <a:pPr algn="ctr"/>
              <a:r>
                <a:rPr lang="en-US" sz="1200" i="1" dirty="0" smtClean="0">
                  <a:solidFill>
                    <a:srgbClr val="003F5E"/>
                  </a:solidFill>
                </a:rPr>
                <a:t>Attribute release</a:t>
              </a:r>
              <a:endParaRPr lang="en-US" sz="1200" i="1" dirty="0">
                <a:solidFill>
                  <a:srgbClr val="003F5E"/>
                </a:solidFill>
              </a:endParaRPr>
            </a:p>
          </p:txBody>
        </p:sp>
        <p:sp>
          <p:nvSpPr>
            <p:cNvPr id="10" name="Curved Up Arrow 9"/>
            <p:cNvSpPr/>
            <p:nvPr/>
          </p:nvSpPr>
          <p:spPr>
            <a:xfrm flipV="1">
              <a:off x="3742711" y="2533581"/>
              <a:ext cx="1017917" cy="269528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86422" y="1944380"/>
              <a:ext cx="2314497" cy="618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003F5E"/>
                  </a:solidFill>
                </a:rPr>
                <a:t>Federation contract</a:t>
              </a:r>
            </a:p>
            <a:p>
              <a:pPr algn="ctr"/>
              <a:r>
                <a:rPr lang="en-US" sz="1200" i="1" dirty="0" smtClean="0">
                  <a:solidFill>
                    <a:srgbClr val="003F5E"/>
                  </a:solidFill>
                </a:rPr>
                <a:t>Trust marks &amp; categories</a:t>
              </a:r>
              <a:endParaRPr lang="en-US" sz="1200" i="1" dirty="0">
                <a:solidFill>
                  <a:srgbClr val="003F5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86709" y="1672700"/>
              <a:ext cx="1429235" cy="618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003F5E"/>
                  </a:solidFill>
                </a:rPr>
                <a:t>Confederation</a:t>
              </a:r>
            </a:p>
            <a:p>
              <a:pPr algn="ctr"/>
              <a:r>
                <a:rPr lang="en-US" sz="1200" i="1" dirty="0" smtClean="0">
                  <a:solidFill>
                    <a:srgbClr val="003F5E"/>
                  </a:solidFill>
                </a:rPr>
                <a:t>‘eduGAIN’</a:t>
              </a:r>
              <a:endParaRPr lang="en-US" sz="1200" i="1" dirty="0">
                <a:solidFill>
                  <a:srgbClr val="003F5E"/>
                </a:solidFill>
              </a:endParaRPr>
            </a:p>
          </p:txBody>
        </p:sp>
        <p:sp>
          <p:nvSpPr>
            <p:cNvPr id="13" name="Curved Up Arrow 12"/>
            <p:cNvSpPr/>
            <p:nvPr/>
          </p:nvSpPr>
          <p:spPr>
            <a:xfrm flipV="1">
              <a:off x="7751118" y="2369958"/>
              <a:ext cx="1017917" cy="269528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57429" y="1780757"/>
              <a:ext cx="2389299" cy="618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003F5E"/>
                  </a:solidFill>
                </a:rPr>
                <a:t>Federation contract</a:t>
              </a:r>
            </a:p>
            <a:p>
              <a:pPr algn="ctr"/>
              <a:r>
                <a:rPr lang="en-US" sz="1200" i="1" dirty="0" smtClean="0">
                  <a:solidFill>
                    <a:srgbClr val="003F5E"/>
                  </a:solidFill>
                </a:rPr>
                <a:t>Data protection &amp; privacy</a:t>
              </a:r>
              <a:endParaRPr lang="en-US" sz="1200" i="1" dirty="0">
                <a:solidFill>
                  <a:srgbClr val="003F5E"/>
                </a:solidFill>
              </a:endParaRPr>
            </a:p>
          </p:txBody>
        </p:sp>
        <p:sp>
          <p:nvSpPr>
            <p:cNvPr id="15" name="Up-Down Arrow 14"/>
            <p:cNvSpPr/>
            <p:nvPr/>
          </p:nvSpPr>
          <p:spPr>
            <a:xfrm>
              <a:off x="9368287" y="3786988"/>
              <a:ext cx="345057" cy="762064"/>
            </a:xfrm>
            <a:prstGeom prst="upDown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13344" y="3701374"/>
              <a:ext cx="2269667" cy="618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rgbClr val="003F5E"/>
                  </a:solidFill>
                </a:rPr>
                <a:t>Data</a:t>
              </a:r>
              <a:r>
                <a:rPr lang="en-US" sz="1200" i="1" dirty="0">
                  <a:solidFill>
                    <a:srgbClr val="003F5E"/>
                  </a:solidFill>
                </a:rPr>
                <a:t> </a:t>
              </a:r>
              <a:r>
                <a:rPr lang="en-US" sz="1200" i="1" dirty="0" smtClean="0">
                  <a:solidFill>
                    <a:srgbClr val="003F5E"/>
                  </a:solidFill>
                </a:rPr>
                <a:t>exchange</a:t>
              </a:r>
            </a:p>
            <a:p>
              <a:r>
                <a:rPr lang="en-US" sz="1200" i="1" dirty="0" smtClean="0">
                  <a:solidFill>
                    <a:srgbClr val="003F5E"/>
                  </a:solidFill>
                </a:rPr>
                <a:t>Infrastructure Commons</a:t>
              </a:r>
              <a:endParaRPr lang="en-US" sz="1200" i="1" dirty="0">
                <a:solidFill>
                  <a:srgbClr val="003F5E"/>
                </a:solidFill>
              </a:endParaRPr>
            </a:p>
          </p:txBody>
        </p:sp>
        <p:sp>
          <p:nvSpPr>
            <p:cNvPr id="17" name="Curved Up Arrow 16"/>
            <p:cNvSpPr/>
            <p:nvPr/>
          </p:nvSpPr>
          <p:spPr>
            <a:xfrm rot="2871596">
              <a:off x="7380184" y="4052946"/>
              <a:ext cx="1017917" cy="310551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8" name="Curved Up Arrow 17"/>
            <p:cNvSpPr/>
            <p:nvPr/>
          </p:nvSpPr>
          <p:spPr>
            <a:xfrm>
              <a:off x="8750379" y="5669226"/>
              <a:ext cx="617908" cy="155276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00402" y="5842595"/>
              <a:ext cx="2135779" cy="618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003F5E"/>
                  </a:solidFill>
                </a:rPr>
                <a:t>representation</a:t>
              </a:r>
              <a:br>
                <a:rPr lang="en-US" sz="1200" i="1" dirty="0" smtClean="0">
                  <a:solidFill>
                    <a:srgbClr val="003F5E"/>
                  </a:solidFill>
                </a:rPr>
              </a:br>
              <a:r>
                <a:rPr lang="en-US" sz="1200" i="1" dirty="0" smtClean="0">
                  <a:solidFill>
                    <a:srgbClr val="003F5E"/>
                  </a:solidFill>
                </a:rPr>
                <a:t>attribute source hiding</a:t>
              </a:r>
              <a:endParaRPr lang="en-US" sz="1200" i="1" dirty="0">
                <a:solidFill>
                  <a:srgbClr val="003F5E"/>
                </a:solidFill>
              </a:endParaRPr>
            </a:p>
          </p:txBody>
        </p:sp>
        <p:sp>
          <p:nvSpPr>
            <p:cNvPr id="20" name="Curved Up Arrow 19"/>
            <p:cNvSpPr/>
            <p:nvPr/>
          </p:nvSpPr>
          <p:spPr>
            <a:xfrm flipH="1">
              <a:off x="8750379" y="5666350"/>
              <a:ext cx="617908" cy="155276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39" y="3456207"/>
            <a:ext cx="816946" cy="129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77520" y="5466080"/>
            <a:ext cx="11273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57B20"/>
                </a:solidFill>
              </a:rPr>
              <a:t>Sirtfi</a:t>
            </a:r>
            <a:r>
              <a:rPr lang="en-US" sz="2800" b="1" dirty="0" smtClean="0">
                <a:solidFill>
                  <a:srgbClr val="F57B20"/>
                </a:solidFill>
              </a:rPr>
              <a:t> – Security Incident Response Trust Framework  for Federated Identity</a:t>
            </a:r>
            <a:endParaRPr lang="en-US" sz="2800" b="1" dirty="0">
              <a:solidFill>
                <a:srgbClr val="F57B20"/>
              </a:solidFill>
            </a:endParaRP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279" y="0"/>
            <a:ext cx="2153017" cy="124265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1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742" y="1817918"/>
            <a:ext cx="3836035" cy="223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14948" y="3476126"/>
            <a:ext cx="1798320" cy="1486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61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Asserting </a:t>
            </a:r>
            <a:r>
              <a:rPr lang="en-US" dirty="0" err="1" smtClean="0"/>
              <a:t>Sirtfi</a:t>
            </a:r>
            <a:r>
              <a:rPr lang="en-US" dirty="0" smtClean="0"/>
              <a:t> compliance by an IdP or SP (e.g. via SAML meta-data) means concretely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Operational </a:t>
            </a:r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Managed vulnerability patching and processes, some intrusion detection, </a:t>
            </a:r>
            <a:br>
              <a:rPr lang="en-US" dirty="0" smtClean="0"/>
            </a:br>
            <a:r>
              <a:rPr lang="en-US" dirty="0" smtClean="0"/>
              <a:t>account management,  contact information available, CSIRT established</a:t>
            </a:r>
          </a:p>
          <a:p>
            <a:r>
              <a:rPr lang="en-US" dirty="0" smtClean="0"/>
              <a:t>Incident Response</a:t>
            </a:r>
          </a:p>
          <a:p>
            <a:pPr lvl="1"/>
            <a:r>
              <a:rPr lang="en-US" dirty="0" smtClean="0"/>
              <a:t>Provide contact information, timely response to assistance requests, willing to collaborate, </a:t>
            </a:r>
            <a:br>
              <a:rPr lang="en-US" dirty="0" smtClean="0"/>
            </a:br>
            <a:r>
              <a:rPr lang="en-US" dirty="0" smtClean="0"/>
              <a:t>respect privacy and TLP classifications</a:t>
            </a:r>
          </a:p>
          <a:p>
            <a:r>
              <a:rPr lang="en-US" dirty="0" smtClean="0"/>
              <a:t>Traceability</a:t>
            </a:r>
          </a:p>
          <a:p>
            <a:pPr lvl="1"/>
            <a:r>
              <a:rPr lang="en-US" dirty="0" smtClean="0"/>
              <a:t>Logs are timestamped, retained, and available; and there is a policy governing its retention</a:t>
            </a:r>
          </a:p>
          <a:p>
            <a:r>
              <a:rPr lang="en-US" dirty="0" smtClean="0"/>
              <a:t>Participant Responsibilities</a:t>
            </a:r>
          </a:p>
          <a:p>
            <a:pPr lvl="1"/>
            <a:r>
              <a:rPr lang="en-US" dirty="0" smtClean="0"/>
              <a:t>There is an AUP for participants, users are made aware of it and agree to abide by it</a:t>
            </a:r>
          </a:p>
          <a:p>
            <a:pPr marL="0" indent="0">
              <a:buNone/>
            </a:pPr>
            <a:endParaRPr lang="en-US" i="1" dirty="0" smtClean="0">
              <a:solidFill>
                <a:srgbClr val="F57B2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57B20"/>
                </a:solidFill>
              </a:rPr>
              <a:t>Some, not all, federation agreements actually cover some of this (e.g. an AUP in </a:t>
            </a:r>
            <a:r>
              <a:rPr lang="en-US" i="1" dirty="0" err="1" smtClean="0">
                <a:solidFill>
                  <a:srgbClr val="F57B20"/>
                </a:solidFill>
              </a:rPr>
              <a:t>SURFconext</a:t>
            </a:r>
            <a:r>
              <a:rPr lang="en-US" i="1" dirty="0" smtClean="0">
                <a:solidFill>
                  <a:srgbClr val="F57B20"/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Sirtfi</a:t>
            </a:r>
            <a:r>
              <a:rPr lang="en-US" dirty="0" smtClean="0"/>
              <a:t> Framework for Incident Response Collaboration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14108" y="6414254"/>
            <a:ext cx="2515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F5E"/>
                </a:solidFill>
              </a:rPr>
              <a:t>https://refeds.org/SIRTFI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279" y="0"/>
            <a:ext cx="2153017" cy="124265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4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I: </a:t>
            </a:r>
            <a:r>
              <a:rPr lang="en-US" dirty="0" smtClean="0"/>
              <a:t>develop </a:t>
            </a:r>
            <a:r>
              <a:rPr lang="en-US" dirty="0"/>
              <a:t>the SIRTFI Trust Framework specification, </a:t>
            </a:r>
            <a:r>
              <a:rPr lang="en-US" dirty="0" smtClean="0"/>
              <a:t>defining </a:t>
            </a:r>
            <a:br>
              <a:rPr lang="en-US" dirty="0" smtClean="0"/>
            </a:br>
            <a:r>
              <a:rPr lang="en-US" dirty="0" smtClean="0"/>
              <a:t>	basic </a:t>
            </a:r>
            <a:r>
              <a:rPr lang="en-US" dirty="0"/>
              <a:t>security incident response capabilities </a:t>
            </a:r>
            <a:r>
              <a:rPr lang="en-US" dirty="0" smtClean="0"/>
              <a:t>- organizations </a:t>
            </a:r>
            <a:r>
              <a:rPr lang="en-US" dirty="0"/>
              <a:t>can </a:t>
            </a:r>
            <a:r>
              <a:rPr lang="en-US" dirty="0" smtClean="0"/>
              <a:t>self-assert compliance</a:t>
            </a:r>
          </a:p>
          <a:p>
            <a:pPr lvl="1"/>
            <a:r>
              <a:rPr lang="en-US" dirty="0" smtClean="0"/>
              <a:t>Define meta-data schema for security contacts</a:t>
            </a:r>
          </a:p>
          <a:p>
            <a:pPr lvl="1"/>
            <a:r>
              <a:rPr lang="en-US" dirty="0" smtClean="0"/>
              <a:t>Entity category definition and registration</a:t>
            </a:r>
          </a:p>
          <a:p>
            <a:endParaRPr lang="en-US" dirty="0" smtClean="0"/>
          </a:p>
          <a:p>
            <a:r>
              <a:rPr lang="en-US" dirty="0" smtClean="0"/>
              <a:t>Phase II: means for member </a:t>
            </a:r>
            <a:r>
              <a:rPr lang="en-US" dirty="0" err="1"/>
              <a:t>organisations</a:t>
            </a:r>
            <a:r>
              <a:rPr lang="en-US" dirty="0"/>
              <a:t> in </a:t>
            </a:r>
            <a:r>
              <a:rPr lang="en-US" dirty="0" smtClean="0"/>
              <a:t>R&amp;E </a:t>
            </a:r>
            <a:r>
              <a:rPr lang="en-US" dirty="0"/>
              <a:t>federations </a:t>
            </a:r>
            <a:r>
              <a:rPr lang="en-US" dirty="0" smtClean="0"/>
              <a:t>to indicate </a:t>
            </a:r>
            <a:r>
              <a:rPr lang="en-US" dirty="0"/>
              <a:t>their </a:t>
            </a:r>
            <a:r>
              <a:rPr lang="en-US" dirty="0" smtClean="0"/>
              <a:t>compliance</a:t>
            </a:r>
          </a:p>
          <a:p>
            <a:pPr lvl="1"/>
            <a:r>
              <a:rPr lang="en-US" dirty="0" smtClean="0"/>
              <a:t>Training and communication</a:t>
            </a:r>
          </a:p>
          <a:p>
            <a:pPr lvl="1"/>
            <a:r>
              <a:rPr lang="en-US" dirty="0" smtClean="0"/>
              <a:t>Implement contact and category definitions in production federations (and keep it up to date)</a:t>
            </a:r>
          </a:p>
          <a:p>
            <a:endParaRPr lang="en-US" dirty="0" smtClean="0"/>
          </a:p>
          <a:p>
            <a:r>
              <a:rPr lang="en-US" dirty="0" smtClean="0"/>
              <a:t>Phase </a:t>
            </a:r>
            <a:r>
              <a:rPr lang="en-US" dirty="0"/>
              <a:t>III: means for proactive notification of </a:t>
            </a:r>
            <a:r>
              <a:rPr lang="en-US" dirty="0" smtClean="0"/>
              <a:t>account </a:t>
            </a:r>
            <a:r>
              <a:rPr lang="en-US" dirty="0"/>
              <a:t>compromise </a:t>
            </a:r>
            <a:r>
              <a:rPr lang="en-US" dirty="0" smtClean="0"/>
              <a:t>along the chain</a:t>
            </a:r>
          </a:p>
          <a:p>
            <a:pPr lvl="1"/>
            <a:r>
              <a:rPr lang="en-US" dirty="0" smtClean="0"/>
              <a:t>Automated mechanisms for incident notification in the federation chain</a:t>
            </a:r>
          </a:p>
          <a:p>
            <a:pPr lvl="1"/>
            <a:r>
              <a:rPr lang="en-US" dirty="0" smtClean="0"/>
              <a:t>Look e.g. at initiatives like </a:t>
            </a:r>
            <a:r>
              <a:rPr lang="en-US" dirty="0" err="1" smtClean="0"/>
              <a:t>Confyrm</a:t>
            </a:r>
            <a:r>
              <a:rPr lang="en-US" dirty="0" smtClean="0"/>
              <a:t> – incidents mostly spread based on commons user across SPs and IdPs</a:t>
            </a:r>
          </a:p>
          <a:p>
            <a:pPr lvl="1"/>
            <a:r>
              <a:rPr lang="en-US" dirty="0" smtClean="0"/>
              <a:t>Tooling is needed, but maintaining privacy is always a challenge 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Sirtfi</a:t>
            </a:r>
            <a:r>
              <a:rPr lang="en-US" dirty="0" smtClean="0"/>
              <a:t> – the road ahead!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279" y="0"/>
            <a:ext cx="2153017" cy="124265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2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Security Contact Data in the meta-data specification</a:t>
            </a:r>
          </a:p>
          <a:p>
            <a:r>
              <a:rPr lang="en-US" dirty="0" smtClean="0"/>
              <a:t>Extends </a:t>
            </a:r>
            <a:r>
              <a:rPr lang="en-US" dirty="0" err="1" smtClean="0"/>
              <a:t>InCommon</a:t>
            </a:r>
            <a:r>
              <a:rPr lang="en-US" dirty="0" smtClean="0"/>
              <a:t> </a:t>
            </a:r>
            <a:r>
              <a:rPr lang="en-US" dirty="0" err="1" smtClean="0"/>
              <a:t>contactType</a:t>
            </a:r>
            <a:r>
              <a:rPr lang="en-US" dirty="0" smtClean="0"/>
              <a:t> (and will likely be renamed):</a:t>
            </a:r>
            <a:endParaRPr lang="en-US" dirty="0"/>
          </a:p>
          <a:p>
            <a:pPr marL="893763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ContactPerson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contactType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="other"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xmlns:icmd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"http://id.incommon.org/metadata"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icmd:contactType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http://id.incommon.org/metadata/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contactType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/security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Who to expect there?</a:t>
            </a:r>
          </a:p>
          <a:p>
            <a:r>
              <a:rPr lang="en-US" dirty="0" smtClean="0"/>
              <a:t>Somebody in the entity </a:t>
            </a:r>
            <a:r>
              <a:rPr lang="en-US" dirty="0" err="1" smtClean="0"/>
              <a:t>organisation</a:t>
            </a:r>
            <a:r>
              <a:rPr lang="en-US" dirty="0" smtClean="0"/>
              <a:t> security team who knows about TLP and confidentiality</a:t>
            </a:r>
          </a:p>
          <a:p>
            <a:r>
              <a:rPr lang="en-US" dirty="0"/>
              <a:t>Promptly (within one business day) acknowledge receipt of the security incident report.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soon as circumstances allow, investigate incident reports regarding resources, services, or identities for which they are responsible</a:t>
            </a:r>
            <a:r>
              <a:rPr lang="en-US" dirty="0" smtClean="0"/>
              <a:t>.</a:t>
            </a:r>
          </a:p>
          <a:p>
            <a:r>
              <a:rPr lang="en-US" dirty="0"/>
              <a:t>Respond to the incident reporter and any other impacted parties when the incident is resolved.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Sirtfi</a:t>
            </a:r>
            <a:r>
              <a:rPr lang="en-US" dirty="0" smtClean="0"/>
              <a:t> in practice – Security Contact Meta-data in federations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279" y="0"/>
            <a:ext cx="2153017" cy="124265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4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754293"/>
            <a:ext cx="11676378" cy="4737633"/>
          </a:xfrm>
        </p:spPr>
        <p:txBody>
          <a:bodyPr/>
          <a:lstStyle/>
          <a:p>
            <a:r>
              <a:rPr lang="en-US" b="1" dirty="0" smtClean="0"/>
              <a:t>Levels of Authentication Assurance</a:t>
            </a:r>
            <a:r>
              <a:rPr lang="en-US" dirty="0" smtClean="0"/>
              <a:t>: common baseline being drafted. </a:t>
            </a:r>
            <a:r>
              <a:rPr lang="en-US" dirty="0"/>
              <a:t>U</a:t>
            </a:r>
            <a:r>
              <a:rPr lang="en-US" dirty="0" smtClean="0"/>
              <a:t>sually you get reasonable entities, protected with a username-password, and data not older than a few years</a:t>
            </a:r>
          </a:p>
          <a:p>
            <a:r>
              <a:rPr lang="en-US" b="1" dirty="0"/>
              <a:t>IdP maturity level </a:t>
            </a:r>
            <a:r>
              <a:rPr lang="en-US" dirty="0"/>
              <a:t>is </a:t>
            </a:r>
            <a:r>
              <a:rPr lang="en-US" dirty="0" smtClean="0"/>
              <a:t>generally low (undocumented), </a:t>
            </a:r>
            <a:r>
              <a:rPr lang="en-US" dirty="0"/>
              <a:t>with exceptions. </a:t>
            </a:r>
            <a:r>
              <a:rPr lang="en-US" dirty="0" smtClean="0"/>
              <a:t>Some federations include </a:t>
            </a:r>
            <a:br>
              <a:rPr lang="en-US" dirty="0" smtClean="0"/>
            </a:br>
            <a:r>
              <a:rPr lang="en-US" dirty="0" smtClean="0"/>
              <a:t>a minimum bar, but this will differ per country. </a:t>
            </a:r>
            <a:br>
              <a:rPr lang="en-US" dirty="0" smtClean="0"/>
            </a:br>
            <a:r>
              <a:rPr lang="en-US" dirty="0" smtClean="0"/>
              <a:t>At least REFEDS R&amp;S gives you non-reassigned identifiers - but you’re not sure which one. </a:t>
            </a:r>
          </a:p>
          <a:p>
            <a:r>
              <a:rPr lang="en-US" dirty="0" smtClean="0"/>
              <a:t>Assignment of </a:t>
            </a:r>
            <a:r>
              <a:rPr lang="en-US" b="1" dirty="0" smtClean="0"/>
              <a:t>entity categories by IdP (</a:t>
            </a:r>
            <a:r>
              <a:rPr lang="en-US" b="1" dirty="0" err="1" smtClean="0"/>
              <a:t>SirTFi</a:t>
            </a:r>
            <a:r>
              <a:rPr lang="en-US" b="1" dirty="0" smtClean="0"/>
              <a:t>) and federation (REFEDS R&amp;S) </a:t>
            </a:r>
            <a:r>
              <a:rPr lang="en-US" dirty="0" smtClean="0"/>
              <a:t>enhances trust</a:t>
            </a:r>
          </a:p>
          <a:p>
            <a:r>
              <a:rPr lang="en-US" b="1" dirty="0" smtClean="0"/>
              <a:t>eduGAIN</a:t>
            </a:r>
            <a:r>
              <a:rPr lang="en-US" dirty="0" smtClean="0"/>
              <a:t> is great for finding meta-data and some contacts (e.g. in the MET tool), but </a:t>
            </a:r>
            <a:br>
              <a:rPr lang="en-US" dirty="0" smtClean="0"/>
            </a:br>
            <a:r>
              <a:rPr lang="en-US" dirty="0" smtClean="0"/>
              <a:t>no common policy apart from being “something </a:t>
            </a:r>
            <a:r>
              <a:rPr lang="en-US" dirty="0" err="1" smtClean="0"/>
              <a:t>academiccy</a:t>
            </a:r>
            <a:r>
              <a:rPr lang="en-US" dirty="0" smtClean="0"/>
              <a:t>” and a registrar name. </a:t>
            </a:r>
            <a:br>
              <a:rPr lang="en-US" dirty="0" smtClean="0"/>
            </a:br>
            <a:r>
              <a:rPr lang="en-US" dirty="0" smtClean="0"/>
              <a:t>Remember that it’s nothing more – and that real discussions are in closed federation-only groups</a:t>
            </a:r>
          </a:p>
          <a:p>
            <a:r>
              <a:rPr lang="en-US" dirty="0" smtClean="0"/>
              <a:t>User attributes and data </a:t>
            </a:r>
            <a:r>
              <a:rPr lang="en-US" b="1" dirty="0" smtClean="0"/>
              <a:t>sharing between service providers </a:t>
            </a:r>
            <a:r>
              <a:rPr lang="en-US" dirty="0" smtClean="0"/>
              <a:t>may involve regulatory issues</a:t>
            </a:r>
          </a:p>
          <a:p>
            <a:r>
              <a:rPr lang="en-US" dirty="0" smtClean="0"/>
              <a:t>When there’s a science gateway involved, VO, or </a:t>
            </a:r>
            <a:r>
              <a:rPr lang="en-US" b="1" dirty="0" smtClean="0"/>
              <a:t>IdP-proxy</a:t>
            </a:r>
            <a:r>
              <a:rPr lang="en-US" b="1" dirty="0"/>
              <a:t>,</a:t>
            </a:r>
            <a:r>
              <a:rPr lang="en-US" b="1" dirty="0" smtClean="0"/>
              <a:t> that’s the place to get information</a:t>
            </a:r>
            <a:endParaRPr lang="en-US" dirty="0" smtClean="0"/>
          </a:p>
          <a:p>
            <a:r>
              <a:rPr lang="en-US" dirty="0" smtClean="0"/>
              <a:t>Security contact information and collaboration is </a:t>
            </a:r>
            <a:r>
              <a:rPr lang="en-US" b="1" dirty="0" smtClean="0"/>
              <a:t>evolving through </a:t>
            </a:r>
            <a:r>
              <a:rPr lang="en-US" b="1" dirty="0" err="1" smtClean="0"/>
              <a:t>Sirtfi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Along the Chain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78775" y="26013"/>
            <a:ext cx="7741937" cy="1267464"/>
            <a:chOff x="759124" y="1780758"/>
            <a:chExt cx="10886977" cy="526503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24" y="2279902"/>
              <a:ext cx="9911751" cy="35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rved Up Arrow 6"/>
            <p:cNvSpPr/>
            <p:nvPr/>
          </p:nvSpPr>
          <p:spPr>
            <a:xfrm>
              <a:off x="1276709" y="4471199"/>
              <a:ext cx="1017917" cy="310551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36787" y="4885043"/>
              <a:ext cx="1307970" cy="1583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 smtClean="0">
                  <a:solidFill>
                    <a:srgbClr val="003F5E"/>
                  </a:solidFill>
                </a:rPr>
                <a:t>Authenticators</a:t>
              </a:r>
            </a:p>
            <a:p>
              <a:pPr algn="ctr"/>
              <a:r>
                <a:rPr lang="en-US" sz="900" i="1" dirty="0" smtClean="0">
                  <a:solidFill>
                    <a:srgbClr val="003F5E"/>
                  </a:solidFill>
                </a:rPr>
                <a:t>Identity vetting</a:t>
              </a:r>
              <a:endParaRPr lang="en-US" sz="900" i="1" dirty="0">
                <a:solidFill>
                  <a:srgbClr val="003F5E"/>
                </a:solidFill>
              </a:endParaRPr>
            </a:p>
          </p:txBody>
        </p:sp>
        <p:sp>
          <p:nvSpPr>
            <p:cNvPr id="9" name="Curved Up Arrow 8"/>
            <p:cNvSpPr/>
            <p:nvPr/>
          </p:nvSpPr>
          <p:spPr>
            <a:xfrm>
              <a:off x="2724795" y="4367906"/>
              <a:ext cx="1017917" cy="310551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60636" y="4749960"/>
              <a:ext cx="1408881" cy="1583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 err="1" smtClean="0">
                  <a:solidFill>
                    <a:srgbClr val="003F5E"/>
                  </a:solidFill>
                </a:rPr>
                <a:t>IdM</a:t>
              </a:r>
              <a:r>
                <a:rPr lang="en-US" sz="900" i="1" dirty="0" smtClean="0">
                  <a:solidFill>
                    <a:srgbClr val="003F5E"/>
                  </a:solidFill>
                </a:rPr>
                <a:t> Policy</a:t>
              </a:r>
            </a:p>
            <a:p>
              <a:pPr algn="ctr"/>
              <a:r>
                <a:rPr lang="en-US" sz="900" i="1" dirty="0" smtClean="0">
                  <a:solidFill>
                    <a:srgbClr val="003F5E"/>
                  </a:solidFill>
                </a:rPr>
                <a:t>Attribute release</a:t>
              </a:r>
              <a:endParaRPr lang="en-US" sz="900" i="1" dirty="0">
                <a:solidFill>
                  <a:srgbClr val="003F5E"/>
                </a:solidFill>
              </a:endParaRPr>
            </a:p>
          </p:txBody>
        </p:sp>
        <p:sp>
          <p:nvSpPr>
            <p:cNvPr id="11" name="Curved Up Arrow 10"/>
            <p:cNvSpPr/>
            <p:nvPr/>
          </p:nvSpPr>
          <p:spPr>
            <a:xfrm flipV="1">
              <a:off x="3742711" y="2533581"/>
              <a:ext cx="1017917" cy="269528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92172" y="1944379"/>
              <a:ext cx="1902994" cy="1534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 smtClean="0">
                  <a:solidFill>
                    <a:srgbClr val="003F5E"/>
                  </a:solidFill>
                </a:rPr>
                <a:t>Federation contract</a:t>
              </a:r>
            </a:p>
            <a:p>
              <a:pPr algn="ctr"/>
              <a:r>
                <a:rPr lang="en-US" sz="900" i="1" dirty="0" smtClean="0">
                  <a:solidFill>
                    <a:srgbClr val="003F5E"/>
                  </a:solidFill>
                </a:rPr>
                <a:t>Trust marks &amp; categories</a:t>
              </a:r>
              <a:endParaRPr lang="en-US" sz="900" i="1" dirty="0">
                <a:solidFill>
                  <a:srgbClr val="003F5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83841" y="2390178"/>
              <a:ext cx="1234970" cy="1583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 smtClean="0">
                  <a:solidFill>
                    <a:srgbClr val="003F5E"/>
                  </a:solidFill>
                </a:rPr>
                <a:t>Confederation</a:t>
              </a:r>
            </a:p>
            <a:p>
              <a:pPr algn="ctr"/>
              <a:r>
                <a:rPr lang="en-US" sz="900" i="1" dirty="0" smtClean="0">
                  <a:solidFill>
                    <a:srgbClr val="003F5E"/>
                  </a:solidFill>
                </a:rPr>
                <a:t>‘eduGAIN’</a:t>
              </a:r>
              <a:endParaRPr lang="en-US" sz="900" i="1" dirty="0">
                <a:solidFill>
                  <a:srgbClr val="003F5E"/>
                </a:solidFill>
              </a:endParaRPr>
            </a:p>
          </p:txBody>
        </p:sp>
        <p:sp>
          <p:nvSpPr>
            <p:cNvPr id="14" name="Curved Up Arrow 13"/>
            <p:cNvSpPr/>
            <p:nvPr/>
          </p:nvSpPr>
          <p:spPr>
            <a:xfrm flipV="1">
              <a:off x="7751118" y="2369958"/>
              <a:ext cx="1017917" cy="269528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75782" y="1780758"/>
              <a:ext cx="1952587" cy="1534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 smtClean="0">
                  <a:solidFill>
                    <a:srgbClr val="003F5E"/>
                  </a:solidFill>
                </a:rPr>
                <a:t>Federation contract</a:t>
              </a:r>
            </a:p>
            <a:p>
              <a:pPr algn="ctr"/>
              <a:r>
                <a:rPr lang="en-US" sz="900" i="1" dirty="0" smtClean="0">
                  <a:solidFill>
                    <a:srgbClr val="003F5E"/>
                  </a:solidFill>
                </a:rPr>
                <a:t>Data protection &amp; privacy</a:t>
              </a:r>
              <a:endParaRPr lang="en-US" sz="900" i="1" dirty="0">
                <a:solidFill>
                  <a:srgbClr val="003F5E"/>
                </a:solidFill>
              </a:endParaRPr>
            </a:p>
          </p:txBody>
        </p:sp>
        <p:sp>
          <p:nvSpPr>
            <p:cNvPr id="16" name="Up-Down Arrow 15"/>
            <p:cNvSpPr/>
            <p:nvPr/>
          </p:nvSpPr>
          <p:spPr>
            <a:xfrm>
              <a:off x="9368287" y="3786988"/>
              <a:ext cx="345057" cy="762064"/>
            </a:xfrm>
            <a:prstGeom prst="upDown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13345" y="3053287"/>
              <a:ext cx="1932756" cy="1583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3F5E"/>
                  </a:solidFill>
                </a:rPr>
                <a:t>Data</a:t>
              </a:r>
              <a:r>
                <a:rPr lang="en-US" sz="900" i="1" dirty="0">
                  <a:solidFill>
                    <a:srgbClr val="003F5E"/>
                  </a:solidFill>
                </a:rPr>
                <a:t> </a:t>
              </a:r>
              <a:r>
                <a:rPr lang="en-US" sz="900" i="1" dirty="0" smtClean="0">
                  <a:solidFill>
                    <a:srgbClr val="003F5E"/>
                  </a:solidFill>
                </a:rPr>
                <a:t>exchange</a:t>
              </a:r>
            </a:p>
            <a:p>
              <a:r>
                <a:rPr lang="en-US" sz="900" i="1" dirty="0" smtClean="0">
                  <a:solidFill>
                    <a:srgbClr val="003F5E"/>
                  </a:solidFill>
                </a:rPr>
                <a:t>Infrastructure Commons</a:t>
              </a:r>
              <a:endParaRPr lang="en-US" sz="900" i="1" dirty="0">
                <a:solidFill>
                  <a:srgbClr val="003F5E"/>
                </a:solidFill>
              </a:endParaRPr>
            </a:p>
          </p:txBody>
        </p:sp>
        <p:sp>
          <p:nvSpPr>
            <p:cNvPr id="18" name="Curved Up Arrow 17"/>
            <p:cNvSpPr/>
            <p:nvPr/>
          </p:nvSpPr>
          <p:spPr>
            <a:xfrm rot="2871596">
              <a:off x="7380184" y="4052946"/>
              <a:ext cx="1017917" cy="310551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9" name="Curved Up Arrow 18"/>
            <p:cNvSpPr/>
            <p:nvPr/>
          </p:nvSpPr>
          <p:spPr>
            <a:xfrm>
              <a:off x="8750379" y="5669226"/>
              <a:ext cx="617908" cy="155276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56662" y="5462756"/>
              <a:ext cx="1823257" cy="1583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 smtClean="0">
                  <a:solidFill>
                    <a:srgbClr val="003F5E"/>
                  </a:solidFill>
                </a:rPr>
                <a:t>representation</a:t>
              </a:r>
              <a:br>
                <a:rPr lang="en-US" sz="900" i="1" dirty="0" smtClean="0">
                  <a:solidFill>
                    <a:srgbClr val="003F5E"/>
                  </a:solidFill>
                </a:rPr>
              </a:br>
              <a:r>
                <a:rPr lang="en-US" sz="900" i="1" dirty="0" smtClean="0">
                  <a:solidFill>
                    <a:srgbClr val="003F5E"/>
                  </a:solidFill>
                </a:rPr>
                <a:t>attribute source hiding</a:t>
              </a:r>
              <a:endParaRPr lang="en-US" sz="900" i="1" dirty="0">
                <a:solidFill>
                  <a:srgbClr val="003F5E"/>
                </a:solidFill>
              </a:endParaRPr>
            </a:p>
          </p:txBody>
        </p:sp>
        <p:sp>
          <p:nvSpPr>
            <p:cNvPr id="21" name="Curved Up Arrow 20"/>
            <p:cNvSpPr/>
            <p:nvPr/>
          </p:nvSpPr>
          <p:spPr>
            <a:xfrm flipH="1">
              <a:off x="8750379" y="5666350"/>
              <a:ext cx="617908" cy="155276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5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36320" y="494715"/>
            <a:ext cx="10027920" cy="369332"/>
          </a:xfrm>
          <a:prstGeom prst="rect">
            <a:avLst/>
          </a:prstGeom>
          <a:solidFill>
            <a:srgbClr val="003F5E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https://</a:t>
            </a:r>
            <a:r>
              <a:rPr lang="en-US" b="1" dirty="0">
                <a:solidFill>
                  <a:schemeClr val="bg1"/>
                </a:solidFill>
              </a:rPr>
              <a:t>www.nikhef.nl/~</a:t>
            </a:r>
            <a:r>
              <a:rPr lang="en-US" b="1" dirty="0" smtClean="0">
                <a:solidFill>
                  <a:schemeClr val="bg1"/>
                </a:solidFill>
              </a:rPr>
              <a:t>davidg/presentations/ISGC-SecWS-2016-Assurance-and-Federation-AARC.ppdf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" y="65151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 we have this!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" y="1412777"/>
            <a:ext cx="709441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650110" y="3987157"/>
            <a:ext cx="2611858" cy="1514898"/>
            <a:chOff x="251520" y="1247923"/>
            <a:chExt cx="8229600" cy="563192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247923"/>
              <a:ext cx="6459364" cy="563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616210"/>
              <a:ext cx="82296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261597" y="2079597"/>
            <a:ext cx="3327278" cy="1217884"/>
            <a:chOff x="4148493" y="1828358"/>
            <a:chExt cx="4633160" cy="217670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828358"/>
              <a:ext cx="30575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493" y="2371283"/>
              <a:ext cx="4578129" cy="163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6" descr="https://educonf-directory.geant.net/pic/EduGAIN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03" y="1552013"/>
            <a:ext cx="1894700" cy="3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87905" y="6550223"/>
            <a:ext cx="784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background: eduGAIN connected federations as of November 2014, and others – Brook Schofield, TERENA</a:t>
            </a:r>
            <a:endParaRPr lang="en-US" sz="1400" i="1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" y="4149080"/>
            <a:ext cx="3276249" cy="19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6588" y="3779748"/>
            <a:ext cx="281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wLCG FIM4R pilot</a:t>
            </a:r>
            <a:endParaRPr lang="en-US" b="1" dirty="0">
              <a:latin typeface="+mj-lt"/>
            </a:endParaRPr>
          </a:p>
        </p:txBody>
      </p:sp>
      <p:pic>
        <p:nvPicPr>
          <p:cNvPr id="18" name="Picture 7" descr="H:\Home\davidg\Template\Logos\cilogon-service-heade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75" y="2739538"/>
            <a:ext cx="5124758" cy="5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904" y="1282918"/>
            <a:ext cx="3534728" cy="15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8" y="1375773"/>
            <a:ext cx="1831110" cy="201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:\Home\davidg\EUGridPMA\Presentations\images\igtf-worldstatus-2015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62" y="3129281"/>
            <a:ext cx="8477918" cy="335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537" y="5509118"/>
            <a:ext cx="1855433" cy="89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508" y="5624781"/>
            <a:ext cx="1401943" cy="64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887205" y="2080976"/>
            <a:ext cx="4096054" cy="3497812"/>
            <a:chOff x="5177902" y="2612506"/>
            <a:chExt cx="4096054" cy="34978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/>
          </p:nvSpPr>
          <p:spPr>
            <a:xfrm>
              <a:off x="5177902" y="2612506"/>
              <a:ext cx="4096054" cy="34978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419020" y="2658220"/>
              <a:ext cx="3665081" cy="3384376"/>
              <a:chOff x="5419020" y="2658220"/>
              <a:chExt cx="3665081" cy="3384376"/>
            </a:xfrm>
          </p:grpSpPr>
          <p:pic>
            <p:nvPicPr>
              <p:cNvPr id="38" name="Picture 3" descr="H:\Home\davidg\EUGridPMA\IT-user.wmf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419020" y="4674444"/>
                <a:ext cx="562817" cy="710015"/>
              </a:xfrm>
              <a:prstGeom prst="rect">
                <a:avLst/>
              </a:prstGeom>
              <a:noFill/>
            </p:spPr>
          </p:pic>
          <p:pic>
            <p:nvPicPr>
              <p:cNvPr id="39" name="Picture 7" descr="C:\Users\davidg\Desktop\Trans\OrgBuilding.wmf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075204" y="4242396"/>
                <a:ext cx="640745" cy="640745"/>
              </a:xfrm>
              <a:prstGeom prst="rect">
                <a:avLst/>
              </a:prstGeom>
              <a:noFill/>
            </p:spPr>
          </p:pic>
          <p:cxnSp>
            <p:nvCxnSpPr>
              <p:cNvPr id="40" name="Straight Arrow Connector 39"/>
              <p:cNvCxnSpPr/>
              <p:nvPr/>
            </p:nvCxnSpPr>
            <p:spPr>
              <a:xfrm flipV="1">
                <a:off x="6168801" y="4674444"/>
                <a:ext cx="834395" cy="24328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7" descr="C:\Users\davidg\Desktop\Trans\OrgBuilding.wmf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125664" y="5401851"/>
                <a:ext cx="640745" cy="640745"/>
              </a:xfrm>
              <a:prstGeom prst="rect">
                <a:avLst/>
              </a:prstGeom>
              <a:noFill/>
            </p:spPr>
          </p:pic>
          <p:cxnSp>
            <p:nvCxnSpPr>
              <p:cNvPr id="42" name="Straight Arrow Connector 41"/>
              <p:cNvCxnSpPr/>
              <p:nvPr/>
            </p:nvCxnSpPr>
            <p:spPr>
              <a:xfrm>
                <a:off x="6168801" y="5111376"/>
                <a:ext cx="871423" cy="484124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7" descr="C:\Users\davidg\Desktop\Trans\OrgBuilding.wmf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443356" y="4962476"/>
                <a:ext cx="640745" cy="640745"/>
              </a:xfrm>
              <a:prstGeom prst="rect">
                <a:avLst/>
              </a:prstGeom>
              <a:noFill/>
            </p:spPr>
          </p:pic>
          <p:cxnSp>
            <p:nvCxnSpPr>
              <p:cNvPr id="44" name="Straight Arrow Connector 43"/>
              <p:cNvCxnSpPr/>
              <p:nvPr/>
            </p:nvCxnSpPr>
            <p:spPr>
              <a:xfrm>
                <a:off x="7939300" y="4746452"/>
                <a:ext cx="432048" cy="36004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7867292" y="5394524"/>
                <a:ext cx="512440" cy="27964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5400000">
                <a:off x="7255224" y="5142496"/>
                <a:ext cx="360040" cy="158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" name="Picture 3" descr="H:\Home\davidg\EUGridPMA\IT-user.wmf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139100" y="2946252"/>
                <a:ext cx="562817" cy="710015"/>
              </a:xfrm>
              <a:prstGeom prst="rect">
                <a:avLst/>
              </a:prstGeom>
              <a:noFill/>
            </p:spPr>
          </p:pic>
          <p:pic>
            <p:nvPicPr>
              <p:cNvPr id="48" name="Picture 3" descr="H:\Home\davidg\EUGridPMA\IT-user.wmf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939300" y="2658220"/>
                <a:ext cx="562817" cy="710015"/>
              </a:xfrm>
              <a:prstGeom prst="rect">
                <a:avLst/>
              </a:prstGeom>
              <a:noFill/>
            </p:spPr>
          </p:pic>
          <p:cxnSp>
            <p:nvCxnSpPr>
              <p:cNvPr id="49" name="Straight Arrow Connector 48"/>
              <p:cNvCxnSpPr/>
              <p:nvPr/>
            </p:nvCxnSpPr>
            <p:spPr>
              <a:xfrm rot="16200000" flipH="1">
                <a:off x="6571148" y="3738340"/>
                <a:ext cx="504056" cy="504056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5400000" flipH="1" flipV="1">
                <a:off x="5563036" y="3954364"/>
                <a:ext cx="864096" cy="432048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6787172" y="3018260"/>
                <a:ext cx="1008112" cy="216024"/>
              </a:xfrm>
              <a:prstGeom prst="straightConnector1">
                <a:avLst/>
              </a:prstGeom>
              <a:ln w="57150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6200000" flipH="1">
                <a:off x="7903296" y="4062376"/>
                <a:ext cx="1296144" cy="216024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8991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406" y="274638"/>
            <a:ext cx="11449194" cy="982526"/>
          </a:xfrm>
        </p:spPr>
        <p:txBody>
          <a:bodyPr>
            <a:normAutofit/>
          </a:bodyPr>
          <a:lstStyle/>
          <a:p>
            <a:r>
              <a:rPr lang="en-US" dirty="0" smtClean="0"/>
              <a:t>Identifying responsibility – assessing risks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69825" y="1910956"/>
            <a:ext cx="3157724" cy="720080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Subject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912332" y="1910956"/>
            <a:ext cx="1578861" cy="72008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Action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254839" y="1899360"/>
            <a:ext cx="3157724" cy="72008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 rot="16200000">
            <a:off x="273562" y="3143323"/>
            <a:ext cx="1542005" cy="94947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Identifier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86209" y="2847060"/>
            <a:ext cx="2041339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 &amp; Vetting Attributes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686209" y="3668984"/>
            <a:ext cx="2041339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</a:t>
            </a:r>
          </a:p>
          <a:p>
            <a:pPr algn="ctr"/>
            <a:r>
              <a:rPr lang="en-US" dirty="0" smtClean="0"/>
              <a:t>Attributes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700" y="3207964"/>
            <a:ext cx="1524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743772" y="1910957"/>
            <a:ext cx="1344149" cy="2478109"/>
            <a:chOff x="5220072" y="1556792"/>
            <a:chExt cx="1008112" cy="2478109"/>
          </a:xfrm>
        </p:grpSpPr>
        <p:sp>
          <p:nvSpPr>
            <p:cNvPr id="19" name="Rounded Rectangle 18"/>
            <p:cNvSpPr/>
            <p:nvPr/>
          </p:nvSpPr>
          <p:spPr>
            <a:xfrm>
              <a:off x="5220072" y="1556792"/>
              <a:ext cx="1008112" cy="2478109"/>
            </a:xfrm>
            <a:prstGeom prst="roundRect">
              <a:avLst/>
            </a:prstGeom>
            <a:pattFill prst="wdUpDiag">
              <a:fgClr>
                <a:schemeClr val="accent4">
                  <a:lumMod val="75000"/>
                </a:schemeClr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875" y="1642334"/>
              <a:ext cx="649431" cy="627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Up Arrow 13"/>
            <p:cNvSpPr/>
            <p:nvPr/>
          </p:nvSpPr>
          <p:spPr>
            <a:xfrm>
              <a:off x="5683464" y="2420888"/>
              <a:ext cx="139554" cy="720081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453176" y="3284984"/>
              <a:ext cx="600130" cy="605900"/>
              <a:chOff x="5453176" y="3429000"/>
              <a:chExt cx="600130" cy="605900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3176" y="3429000"/>
                <a:ext cx="600130" cy="60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543616" y="3429000"/>
                <a:ext cx="2923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P</a:t>
                </a:r>
              </a:p>
            </p:txBody>
          </p:sp>
        </p:grpSp>
      </p:grpSp>
      <p:sp>
        <p:nvSpPr>
          <p:cNvPr id="18" name="Rounded Rectangle 17"/>
          <p:cNvSpPr/>
          <p:nvPr/>
        </p:nvSpPr>
        <p:spPr>
          <a:xfrm>
            <a:off x="5600412" y="1838948"/>
            <a:ext cx="4908381" cy="2664296"/>
          </a:xfrm>
          <a:prstGeom prst="roundRect">
            <a:avLst>
              <a:gd name="adj" fmla="val 4654"/>
            </a:avLst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495186" y="5137464"/>
            <a:ext cx="6767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j-lt"/>
              </a:rPr>
              <a:t>Independent administrative domains collaborate in </a:t>
            </a:r>
            <a:r>
              <a:rPr lang="en-US" sz="2000" b="1" dirty="0" smtClean="0">
                <a:solidFill>
                  <a:srgbClr val="800000"/>
                </a:solidFill>
                <a:latin typeface="+mj-lt"/>
              </a:rPr>
              <a:t>distinct roles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76762" y="1838948"/>
            <a:ext cx="3346797" cy="864096"/>
          </a:xfrm>
          <a:prstGeom prst="roundRect">
            <a:avLst>
              <a:gd name="adj" fmla="val 14928"/>
            </a:avLst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603476" y="2775052"/>
            <a:ext cx="2220083" cy="844118"/>
          </a:xfrm>
          <a:prstGeom prst="roundRect">
            <a:avLst>
              <a:gd name="adj" fmla="val 14928"/>
            </a:avLst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596837" y="3619170"/>
            <a:ext cx="2220083" cy="844118"/>
          </a:xfrm>
          <a:prstGeom prst="roundRect">
            <a:avLst>
              <a:gd name="adj" fmla="val 14928"/>
            </a:avLst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of assurances …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59124" y="1434498"/>
            <a:ext cx="11409379" cy="5054428"/>
            <a:chOff x="759124" y="1434498"/>
            <a:chExt cx="11409379" cy="5054428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24" y="2279902"/>
              <a:ext cx="9911751" cy="35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urved Up Arrow 4"/>
            <p:cNvSpPr/>
            <p:nvPr/>
          </p:nvSpPr>
          <p:spPr>
            <a:xfrm>
              <a:off x="1276709" y="4471199"/>
              <a:ext cx="1017917" cy="310551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83920" y="4885042"/>
              <a:ext cx="1613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003F5E"/>
                  </a:solidFill>
                </a:rPr>
                <a:t>Authenticators</a:t>
              </a:r>
            </a:p>
            <a:p>
              <a:pPr algn="ctr"/>
              <a:r>
                <a:rPr lang="en-US" i="1" dirty="0" smtClean="0">
                  <a:solidFill>
                    <a:srgbClr val="003F5E"/>
                  </a:solidFill>
                </a:rPr>
                <a:t>Identity vetting</a:t>
              </a:r>
              <a:endParaRPr lang="en-US" i="1" dirty="0">
                <a:solidFill>
                  <a:srgbClr val="003F5E"/>
                </a:solidFill>
              </a:endParaRPr>
            </a:p>
          </p:txBody>
        </p:sp>
        <p:sp>
          <p:nvSpPr>
            <p:cNvPr id="9" name="Curved Up Arrow 8"/>
            <p:cNvSpPr/>
            <p:nvPr/>
          </p:nvSpPr>
          <p:spPr>
            <a:xfrm>
              <a:off x="2724795" y="4367906"/>
              <a:ext cx="1017917" cy="310551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94295" y="4749961"/>
              <a:ext cx="17415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err="1" smtClean="0">
                  <a:solidFill>
                    <a:srgbClr val="003F5E"/>
                  </a:solidFill>
                </a:rPr>
                <a:t>IdM</a:t>
              </a:r>
              <a:r>
                <a:rPr lang="en-US" i="1" dirty="0" smtClean="0">
                  <a:solidFill>
                    <a:srgbClr val="003F5E"/>
                  </a:solidFill>
                </a:rPr>
                <a:t> Policy</a:t>
              </a:r>
            </a:p>
            <a:p>
              <a:pPr algn="ctr"/>
              <a:r>
                <a:rPr lang="en-US" i="1" dirty="0" smtClean="0">
                  <a:solidFill>
                    <a:srgbClr val="003F5E"/>
                  </a:solidFill>
                </a:rPr>
                <a:t>Attribute release</a:t>
              </a:r>
              <a:endParaRPr lang="en-US" i="1" dirty="0">
                <a:solidFill>
                  <a:srgbClr val="003F5E"/>
                </a:solidFill>
              </a:endParaRPr>
            </a:p>
          </p:txBody>
        </p:sp>
        <p:sp>
          <p:nvSpPr>
            <p:cNvPr id="11" name="Curved Up Arrow 10"/>
            <p:cNvSpPr/>
            <p:nvPr/>
          </p:nvSpPr>
          <p:spPr>
            <a:xfrm flipV="1">
              <a:off x="3742711" y="2533581"/>
              <a:ext cx="1017917" cy="269528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92589" y="1944380"/>
              <a:ext cx="25021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003F5E"/>
                  </a:solidFill>
                </a:rPr>
                <a:t>Federation contract</a:t>
              </a:r>
            </a:p>
            <a:p>
              <a:pPr algn="ctr"/>
              <a:r>
                <a:rPr lang="en-US" i="1" dirty="0" smtClean="0">
                  <a:solidFill>
                    <a:srgbClr val="003F5E"/>
                  </a:solidFill>
                </a:rPr>
                <a:t>Trust marks &amp; categories</a:t>
              </a:r>
              <a:endParaRPr lang="en-US" i="1" dirty="0">
                <a:solidFill>
                  <a:srgbClr val="003F5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44741" y="1434498"/>
              <a:ext cx="1513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003F5E"/>
                  </a:solidFill>
                </a:rPr>
                <a:t>Confederation</a:t>
              </a:r>
            </a:p>
            <a:p>
              <a:pPr algn="ctr"/>
              <a:r>
                <a:rPr lang="en-US" i="1" dirty="0" smtClean="0">
                  <a:solidFill>
                    <a:srgbClr val="003F5E"/>
                  </a:solidFill>
                </a:rPr>
                <a:t>‘eduGAIN’</a:t>
              </a:r>
              <a:endParaRPr lang="en-US" i="1" dirty="0">
                <a:solidFill>
                  <a:srgbClr val="003F5E"/>
                </a:solidFill>
              </a:endParaRPr>
            </a:p>
          </p:txBody>
        </p:sp>
        <p:sp>
          <p:nvSpPr>
            <p:cNvPr id="14" name="Curved Up Arrow 13"/>
            <p:cNvSpPr/>
            <p:nvPr/>
          </p:nvSpPr>
          <p:spPr>
            <a:xfrm flipV="1">
              <a:off x="7751118" y="2369958"/>
              <a:ext cx="1017917" cy="269528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57911" y="1780757"/>
              <a:ext cx="25883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003F5E"/>
                  </a:solidFill>
                </a:rPr>
                <a:t>Federation contract</a:t>
              </a:r>
            </a:p>
            <a:p>
              <a:pPr algn="ctr"/>
              <a:r>
                <a:rPr lang="en-US" i="1" dirty="0" smtClean="0">
                  <a:solidFill>
                    <a:srgbClr val="003F5E"/>
                  </a:solidFill>
                </a:rPr>
                <a:t>Data protection &amp; privacy</a:t>
              </a:r>
              <a:endParaRPr lang="en-US" i="1" dirty="0">
                <a:solidFill>
                  <a:srgbClr val="003F5E"/>
                </a:solidFill>
              </a:endParaRPr>
            </a:p>
          </p:txBody>
        </p:sp>
        <p:sp>
          <p:nvSpPr>
            <p:cNvPr id="7" name="Up-Down Arrow 6"/>
            <p:cNvSpPr/>
            <p:nvPr/>
          </p:nvSpPr>
          <p:spPr>
            <a:xfrm>
              <a:off x="9368287" y="3786988"/>
              <a:ext cx="345057" cy="762064"/>
            </a:xfrm>
            <a:prstGeom prst="upDown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13344" y="3701373"/>
              <a:ext cx="24551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3F5E"/>
                  </a:solidFill>
                </a:rPr>
                <a:t>Data</a:t>
              </a:r>
              <a:r>
                <a:rPr lang="en-US" i="1" dirty="0">
                  <a:solidFill>
                    <a:srgbClr val="003F5E"/>
                  </a:solidFill>
                </a:rPr>
                <a:t> </a:t>
              </a:r>
              <a:r>
                <a:rPr lang="en-US" i="1" dirty="0" smtClean="0">
                  <a:solidFill>
                    <a:srgbClr val="003F5E"/>
                  </a:solidFill>
                </a:rPr>
                <a:t>exchange</a:t>
              </a:r>
            </a:p>
            <a:p>
              <a:r>
                <a:rPr lang="en-US" i="1" dirty="0" smtClean="0">
                  <a:solidFill>
                    <a:srgbClr val="003F5E"/>
                  </a:solidFill>
                </a:rPr>
                <a:t>Infrastructure Commons</a:t>
              </a:r>
              <a:endParaRPr lang="en-US" i="1" dirty="0">
                <a:solidFill>
                  <a:srgbClr val="003F5E"/>
                </a:solidFill>
              </a:endParaRPr>
            </a:p>
          </p:txBody>
        </p:sp>
        <p:sp>
          <p:nvSpPr>
            <p:cNvPr id="20" name="Curved Up Arrow 19"/>
            <p:cNvSpPr/>
            <p:nvPr/>
          </p:nvSpPr>
          <p:spPr>
            <a:xfrm rot="2871596">
              <a:off x="7380184" y="4052946"/>
              <a:ext cx="1017917" cy="310551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urved Up Arrow 20"/>
            <p:cNvSpPr/>
            <p:nvPr/>
          </p:nvSpPr>
          <p:spPr>
            <a:xfrm>
              <a:off x="8750379" y="5669226"/>
              <a:ext cx="617908" cy="155276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15315" y="5842595"/>
              <a:ext cx="23059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003F5E"/>
                  </a:solidFill>
                </a:rPr>
                <a:t>representation</a:t>
              </a:r>
              <a:br>
                <a:rPr lang="en-US" i="1" dirty="0" smtClean="0">
                  <a:solidFill>
                    <a:srgbClr val="003F5E"/>
                  </a:solidFill>
                </a:rPr>
              </a:br>
              <a:r>
                <a:rPr lang="en-US" i="1" dirty="0" smtClean="0">
                  <a:solidFill>
                    <a:srgbClr val="003F5E"/>
                  </a:solidFill>
                </a:rPr>
                <a:t>attribute source hiding</a:t>
              </a:r>
              <a:endParaRPr lang="en-US" i="1" dirty="0">
                <a:solidFill>
                  <a:srgbClr val="003F5E"/>
                </a:solidFill>
              </a:endParaRPr>
            </a:p>
          </p:txBody>
        </p:sp>
        <p:sp>
          <p:nvSpPr>
            <p:cNvPr id="23" name="Curved Up Arrow 22"/>
            <p:cNvSpPr/>
            <p:nvPr/>
          </p:nvSpPr>
          <p:spPr>
            <a:xfrm flipH="1">
              <a:off x="8750379" y="5666350"/>
              <a:ext cx="617908" cy="155276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355" y="4613542"/>
              <a:ext cx="2733942" cy="1577950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269756" y="4437935"/>
              <a:ext cx="18631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003F5E"/>
                  </a:solidFill>
                </a:rPr>
                <a:t>Incident</a:t>
              </a:r>
              <a:r>
                <a:rPr lang="en-US" i="1" dirty="0">
                  <a:solidFill>
                    <a:srgbClr val="003F5E"/>
                  </a:solidFill>
                </a:rPr>
                <a:t> </a:t>
              </a:r>
              <a:r>
                <a:rPr lang="en-US" i="1" dirty="0" smtClean="0">
                  <a:solidFill>
                    <a:srgbClr val="003F5E"/>
                  </a:solidFill>
                </a:rPr>
                <a:t>Response</a:t>
              </a:r>
              <a:endParaRPr lang="en-US" i="1" dirty="0">
                <a:solidFill>
                  <a:srgbClr val="003F5E"/>
                </a:solidFill>
              </a:endParaRPr>
            </a:p>
          </p:txBody>
        </p:sp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92" y="5831660"/>
            <a:ext cx="342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22225" y="583717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F5E"/>
                </a:solidFill>
              </a:rPr>
              <a:t>?</a:t>
            </a:r>
            <a:endParaRPr lang="en-US" sz="3200" b="1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82602" y="1681163"/>
            <a:ext cx="5514975" cy="460904"/>
          </a:xfrm>
        </p:spPr>
        <p:txBody>
          <a:bodyPr/>
          <a:lstStyle/>
          <a:p>
            <a:r>
              <a:rPr lang="en-US" sz="2400" dirty="0" smtClean="0"/>
              <a:t>Models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Full Mesh</a:t>
            </a:r>
            <a:br>
              <a:rPr lang="en-US" dirty="0" smtClean="0"/>
            </a:br>
            <a:r>
              <a:rPr lang="en-US" i="1" dirty="0" smtClean="0"/>
              <a:t>federation is only a broker, cannot see if any transactions happen</a:t>
            </a:r>
          </a:p>
          <a:p>
            <a:r>
              <a:rPr lang="en-US" dirty="0" smtClean="0"/>
              <a:t>Full Mesh </a:t>
            </a:r>
            <a:r>
              <a:rPr lang="en-US" i="1" dirty="0" smtClean="0"/>
              <a:t>with central support</a:t>
            </a:r>
            <a:br>
              <a:rPr lang="en-US" i="1" dirty="0" smtClean="0"/>
            </a:br>
            <a:r>
              <a:rPr lang="en-US" i="1" dirty="0" smtClean="0"/>
              <a:t>still cannot see transactions, but has response capability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Hub-n-Spoke</a:t>
            </a:r>
            <a:br>
              <a:rPr lang="en-US" dirty="0" smtClean="0"/>
            </a:br>
            <a:r>
              <a:rPr lang="en-US" i="1" dirty="0" smtClean="0"/>
              <a:t>can see transactions, and may log</a:t>
            </a:r>
          </a:p>
          <a:p>
            <a:endParaRPr lang="en-US" dirty="0"/>
          </a:p>
          <a:p>
            <a:r>
              <a:rPr lang="en-US" dirty="0" smtClean="0"/>
              <a:t>No federation or in test </a:t>
            </a:r>
            <a:br>
              <a:rPr lang="en-US" dirty="0" smtClean="0"/>
            </a:br>
            <a:r>
              <a:rPr lang="en-US" i="1" dirty="0" smtClean="0"/>
              <a:t>– no issue here (yet)!</a:t>
            </a:r>
            <a:endParaRPr lang="en-US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4609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Software installations</a:t>
            </a: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SimpleSAMLphp</a:t>
            </a:r>
            <a:endParaRPr lang="en-US" dirty="0" smtClean="0"/>
          </a:p>
          <a:p>
            <a:r>
              <a:rPr lang="en-US" dirty="0" smtClean="0"/>
              <a:t>ADFS</a:t>
            </a:r>
          </a:p>
          <a:p>
            <a:r>
              <a:rPr lang="en-US" dirty="0" smtClean="0"/>
              <a:t>Shibboleth (v2</a:t>
            </a:r>
            <a:r>
              <a:rPr lang="en-US" dirty="0"/>
              <a:t> </a:t>
            </a:r>
            <a:r>
              <a:rPr lang="en-US" dirty="0" smtClean="0"/>
              <a:t>or v3)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/>
              <a:t>Central logging</a:t>
            </a:r>
          </a:p>
          <a:p>
            <a:r>
              <a:rPr lang="en-US" dirty="0" smtClean="0"/>
              <a:t>Default log on IdP server</a:t>
            </a:r>
          </a:p>
          <a:p>
            <a:r>
              <a:rPr lang="en-US" dirty="0" smtClean="0"/>
              <a:t>Custom improved logging</a:t>
            </a:r>
          </a:p>
          <a:p>
            <a:r>
              <a:rPr lang="en-US" dirty="0" smtClean="0"/>
              <a:t>No logging (for DP or otherwise)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federation models and capabilities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01045" y="89546"/>
            <a:ext cx="4422999" cy="1132597"/>
            <a:chOff x="759124" y="1780758"/>
            <a:chExt cx="11005122" cy="4704798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24" y="2279902"/>
              <a:ext cx="9911751" cy="35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urved Up Arrow 12"/>
            <p:cNvSpPr/>
            <p:nvPr/>
          </p:nvSpPr>
          <p:spPr>
            <a:xfrm>
              <a:off x="1276709" y="4471199"/>
              <a:ext cx="1017917" cy="310551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8450" y="4885044"/>
              <a:ext cx="1444642" cy="1022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i="1" dirty="0" smtClean="0">
                  <a:solidFill>
                    <a:srgbClr val="003F5E"/>
                  </a:solidFill>
                </a:rPr>
                <a:t>Authenticators</a:t>
              </a:r>
            </a:p>
            <a:p>
              <a:pPr algn="ctr"/>
              <a:r>
                <a:rPr lang="en-US" sz="500" i="1" dirty="0" smtClean="0">
                  <a:solidFill>
                    <a:srgbClr val="003F5E"/>
                  </a:solidFill>
                </a:rPr>
                <a:t>Identity vetting</a:t>
              </a:r>
              <a:endParaRPr lang="en-US" sz="500" i="1" dirty="0">
                <a:solidFill>
                  <a:srgbClr val="003F5E"/>
                </a:solidFill>
              </a:endParaRPr>
            </a:p>
          </p:txBody>
        </p:sp>
        <p:sp>
          <p:nvSpPr>
            <p:cNvPr id="15" name="Curved Up Arrow 14"/>
            <p:cNvSpPr/>
            <p:nvPr/>
          </p:nvSpPr>
          <p:spPr>
            <a:xfrm>
              <a:off x="2724795" y="4367906"/>
              <a:ext cx="1017917" cy="310551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92895" y="4749960"/>
              <a:ext cx="1544358" cy="1022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i="1" dirty="0" err="1" smtClean="0">
                  <a:solidFill>
                    <a:srgbClr val="003F5E"/>
                  </a:solidFill>
                </a:rPr>
                <a:t>IdM</a:t>
              </a:r>
              <a:r>
                <a:rPr lang="en-US" sz="500" i="1" dirty="0" smtClean="0">
                  <a:solidFill>
                    <a:srgbClr val="003F5E"/>
                  </a:solidFill>
                </a:rPr>
                <a:t> Policy</a:t>
              </a:r>
            </a:p>
            <a:p>
              <a:pPr algn="ctr"/>
              <a:r>
                <a:rPr lang="en-US" sz="500" i="1" dirty="0" smtClean="0">
                  <a:solidFill>
                    <a:srgbClr val="003F5E"/>
                  </a:solidFill>
                </a:rPr>
                <a:t>Attribute release</a:t>
              </a:r>
              <a:endParaRPr lang="en-US" sz="500" i="1" dirty="0">
                <a:solidFill>
                  <a:srgbClr val="003F5E"/>
                </a:solidFill>
              </a:endParaRPr>
            </a:p>
          </p:txBody>
        </p:sp>
        <p:sp>
          <p:nvSpPr>
            <p:cNvPr id="17" name="Curved Up Arrow 16"/>
            <p:cNvSpPr/>
            <p:nvPr/>
          </p:nvSpPr>
          <p:spPr>
            <a:xfrm flipV="1">
              <a:off x="3742711" y="2533581"/>
              <a:ext cx="1017917" cy="269528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269" y="1944380"/>
              <a:ext cx="2086796" cy="1022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i="1" dirty="0" smtClean="0">
                  <a:solidFill>
                    <a:srgbClr val="003F5E"/>
                  </a:solidFill>
                </a:rPr>
                <a:t>Federation contract</a:t>
              </a:r>
            </a:p>
            <a:p>
              <a:pPr algn="ctr"/>
              <a:r>
                <a:rPr lang="en-US" sz="500" i="1" dirty="0" smtClean="0">
                  <a:solidFill>
                    <a:srgbClr val="003F5E"/>
                  </a:solidFill>
                </a:rPr>
                <a:t>Trust marks &amp; categories</a:t>
              </a:r>
              <a:endParaRPr lang="en-US" sz="500" i="1" dirty="0">
                <a:solidFill>
                  <a:srgbClr val="003F5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06921" y="2390178"/>
              <a:ext cx="1388805" cy="1022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i="1" dirty="0" smtClean="0">
                  <a:solidFill>
                    <a:srgbClr val="003F5E"/>
                  </a:solidFill>
                </a:rPr>
                <a:t>Confederation</a:t>
              </a:r>
            </a:p>
            <a:p>
              <a:pPr algn="ctr"/>
              <a:r>
                <a:rPr lang="en-US" sz="500" i="1" dirty="0" smtClean="0">
                  <a:solidFill>
                    <a:srgbClr val="003F5E"/>
                  </a:solidFill>
                </a:rPr>
                <a:t>‘eduGAIN’</a:t>
              </a:r>
              <a:endParaRPr lang="en-US" sz="500" i="1" dirty="0">
                <a:solidFill>
                  <a:srgbClr val="003F5E"/>
                </a:solidFill>
              </a:endParaRPr>
            </a:p>
          </p:txBody>
        </p:sp>
        <p:sp>
          <p:nvSpPr>
            <p:cNvPr id="20" name="Curved Up Arrow 19"/>
            <p:cNvSpPr/>
            <p:nvPr/>
          </p:nvSpPr>
          <p:spPr>
            <a:xfrm flipV="1">
              <a:off x="7751118" y="2369958"/>
              <a:ext cx="1017917" cy="269528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82750" y="1780758"/>
              <a:ext cx="2138649" cy="1022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i="1" dirty="0" smtClean="0">
                  <a:solidFill>
                    <a:srgbClr val="003F5E"/>
                  </a:solidFill>
                </a:rPr>
                <a:t>Federation contract</a:t>
              </a:r>
            </a:p>
            <a:p>
              <a:pPr algn="ctr"/>
              <a:r>
                <a:rPr lang="en-US" sz="500" i="1" dirty="0" smtClean="0">
                  <a:solidFill>
                    <a:srgbClr val="003F5E"/>
                  </a:solidFill>
                </a:rPr>
                <a:t>Data protection &amp; privacy</a:t>
              </a:r>
              <a:endParaRPr lang="en-US" sz="500" i="1" dirty="0">
                <a:solidFill>
                  <a:srgbClr val="003F5E"/>
                </a:solidFill>
              </a:endParaRPr>
            </a:p>
          </p:txBody>
        </p:sp>
        <p:sp>
          <p:nvSpPr>
            <p:cNvPr id="22" name="Up-Down Arrow 21"/>
            <p:cNvSpPr/>
            <p:nvPr/>
          </p:nvSpPr>
          <p:spPr>
            <a:xfrm>
              <a:off x="9368287" y="3786988"/>
              <a:ext cx="345057" cy="762064"/>
            </a:xfrm>
            <a:prstGeom prst="upDown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13344" y="3053287"/>
              <a:ext cx="2050902" cy="1022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i="1" dirty="0" smtClean="0">
                  <a:solidFill>
                    <a:srgbClr val="003F5E"/>
                  </a:solidFill>
                </a:rPr>
                <a:t>Data</a:t>
              </a:r>
              <a:r>
                <a:rPr lang="en-US" sz="500" i="1" dirty="0">
                  <a:solidFill>
                    <a:srgbClr val="003F5E"/>
                  </a:solidFill>
                </a:rPr>
                <a:t> </a:t>
              </a:r>
              <a:r>
                <a:rPr lang="en-US" sz="500" i="1" dirty="0" smtClean="0">
                  <a:solidFill>
                    <a:srgbClr val="003F5E"/>
                  </a:solidFill>
                </a:rPr>
                <a:t>exchange</a:t>
              </a:r>
            </a:p>
            <a:p>
              <a:r>
                <a:rPr lang="en-US" sz="500" i="1" dirty="0" smtClean="0">
                  <a:solidFill>
                    <a:srgbClr val="003F5E"/>
                  </a:solidFill>
                </a:rPr>
                <a:t>Infrastructure Commons</a:t>
              </a:r>
              <a:endParaRPr lang="en-US" sz="500" i="1" dirty="0">
                <a:solidFill>
                  <a:srgbClr val="003F5E"/>
                </a:solidFill>
              </a:endParaRPr>
            </a:p>
          </p:txBody>
        </p:sp>
        <p:sp>
          <p:nvSpPr>
            <p:cNvPr id="24" name="Curved Up Arrow 23"/>
            <p:cNvSpPr/>
            <p:nvPr/>
          </p:nvSpPr>
          <p:spPr>
            <a:xfrm rot="2871596">
              <a:off x="7380184" y="4052946"/>
              <a:ext cx="1017917" cy="310551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>
                <a:solidFill>
                  <a:schemeClr val="tx1"/>
                </a:solidFill>
              </a:endParaRPr>
            </a:p>
          </p:txBody>
        </p:sp>
        <p:sp>
          <p:nvSpPr>
            <p:cNvPr id="25" name="Curved Up Arrow 24"/>
            <p:cNvSpPr/>
            <p:nvPr/>
          </p:nvSpPr>
          <p:spPr>
            <a:xfrm>
              <a:off x="8750379" y="5669226"/>
              <a:ext cx="617908" cy="155276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96688" y="5462756"/>
              <a:ext cx="1943209" cy="1022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i="1" dirty="0" smtClean="0">
                  <a:solidFill>
                    <a:srgbClr val="003F5E"/>
                  </a:solidFill>
                </a:rPr>
                <a:t>representation</a:t>
              </a:r>
              <a:br>
                <a:rPr lang="en-US" sz="500" i="1" dirty="0" smtClean="0">
                  <a:solidFill>
                    <a:srgbClr val="003F5E"/>
                  </a:solidFill>
                </a:rPr>
              </a:br>
              <a:r>
                <a:rPr lang="en-US" sz="500" i="1" dirty="0" smtClean="0">
                  <a:solidFill>
                    <a:srgbClr val="003F5E"/>
                  </a:solidFill>
                </a:rPr>
                <a:t>attribute source hiding</a:t>
              </a:r>
              <a:endParaRPr lang="en-US" sz="500" i="1" dirty="0">
                <a:solidFill>
                  <a:srgbClr val="003F5E"/>
                </a:solidFill>
              </a:endParaRPr>
            </a:p>
          </p:txBody>
        </p:sp>
        <p:sp>
          <p:nvSpPr>
            <p:cNvPr id="27" name="Curved Up Arrow 26"/>
            <p:cNvSpPr/>
            <p:nvPr/>
          </p:nvSpPr>
          <p:spPr>
            <a:xfrm flipH="1">
              <a:off x="8750379" y="5666350"/>
              <a:ext cx="617908" cy="155276"/>
            </a:xfrm>
            <a:prstGeom prst="curvedUpArrow">
              <a:avLst/>
            </a:prstGeom>
            <a:solidFill>
              <a:srgbClr val="F57B20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0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indent="0">
              <a:buNone/>
            </a:pPr>
            <a:r>
              <a:rPr lang="en-GB" b="1" dirty="0" smtClean="0">
                <a:solidFill>
                  <a:srgbClr val="003F5E"/>
                </a:solidFill>
              </a:rPr>
              <a:t>Service providers (‘relying parties’) absorb almost all of the residual risk </a:t>
            </a:r>
            <a:br>
              <a:rPr lang="en-GB" b="1" dirty="0" smtClean="0">
                <a:solidFill>
                  <a:srgbClr val="003F5E"/>
                </a:solidFill>
              </a:rPr>
            </a:br>
            <a:r>
              <a:rPr lang="en-GB" b="1" dirty="0" smtClean="0">
                <a:solidFill>
                  <a:srgbClr val="003F5E"/>
                </a:solidFill>
              </a:rPr>
              <a:t>– as they host and manage resources under threat</a:t>
            </a:r>
          </a:p>
          <a:p>
            <a:pPr marL="82550" indent="0">
              <a:buNone/>
            </a:pPr>
            <a:endParaRPr lang="en-GB" dirty="0" smtClean="0">
              <a:solidFill>
                <a:srgbClr val="003F5E"/>
              </a:solidFill>
            </a:endParaRPr>
          </a:p>
          <a:p>
            <a:r>
              <a:rPr lang="en-GB" dirty="0" smtClean="0">
                <a:solidFill>
                  <a:srgbClr val="F57B20"/>
                </a:solidFill>
              </a:rPr>
              <a:t>Sources of ‘subject authority’ should</a:t>
            </a:r>
            <a:br>
              <a:rPr lang="en-GB" dirty="0" smtClean="0">
                <a:solidFill>
                  <a:srgbClr val="F57B20"/>
                </a:solidFill>
              </a:rPr>
            </a:br>
            <a:r>
              <a:rPr lang="en-GB" b="1" dirty="0" smtClean="0">
                <a:solidFill>
                  <a:srgbClr val="F57B20"/>
                </a:solidFill>
              </a:rPr>
              <a:t>align with RP interests </a:t>
            </a:r>
            <a:r>
              <a:rPr lang="en-GB" dirty="0" smtClean="0">
                <a:solidFill>
                  <a:srgbClr val="F57B20"/>
                </a:solidFill>
              </a:rPr>
              <a:t>to be useful</a:t>
            </a:r>
          </a:p>
          <a:p>
            <a:r>
              <a:rPr lang="en-GB" dirty="0" smtClean="0">
                <a:solidFill>
                  <a:srgbClr val="F57B20"/>
                </a:solidFill>
              </a:rPr>
              <a:t>RP must have policy controls to </a:t>
            </a:r>
            <a:br>
              <a:rPr lang="en-GB" dirty="0" smtClean="0">
                <a:solidFill>
                  <a:srgbClr val="F57B20"/>
                </a:solidFill>
              </a:rPr>
            </a:br>
            <a:r>
              <a:rPr lang="en-GB" b="1" dirty="0" smtClean="0">
                <a:solidFill>
                  <a:srgbClr val="F57B20"/>
                </a:solidFill>
              </a:rPr>
              <a:t>compose sources of authority</a:t>
            </a:r>
          </a:p>
          <a:p>
            <a:r>
              <a:rPr lang="en-GB" dirty="0" smtClean="0">
                <a:solidFill>
                  <a:srgbClr val="F57B20"/>
                </a:solidFill>
              </a:rPr>
              <a:t>RP must be </a:t>
            </a:r>
            <a:r>
              <a:rPr lang="en-GB" b="1" dirty="0" smtClean="0">
                <a:solidFill>
                  <a:srgbClr val="F57B20"/>
                </a:solidFill>
              </a:rPr>
              <a:t>equipped with </a:t>
            </a:r>
            <a:br>
              <a:rPr lang="en-GB" b="1" dirty="0" smtClean="0">
                <a:solidFill>
                  <a:srgbClr val="F57B20"/>
                </a:solidFill>
              </a:rPr>
            </a:br>
            <a:r>
              <a:rPr lang="en-GB" b="1" dirty="0" smtClean="0">
                <a:solidFill>
                  <a:srgbClr val="F57B20"/>
                </a:solidFill>
              </a:rPr>
              <a:t>effective controls </a:t>
            </a:r>
            <a:r>
              <a:rPr lang="en-GB" dirty="0" smtClean="0">
                <a:solidFill>
                  <a:srgbClr val="F57B20"/>
                </a:solidFill>
              </a:rPr>
              <a:t>to mitigate risks</a:t>
            </a:r>
          </a:p>
          <a:p>
            <a:endParaRPr lang="en-GB" dirty="0" smtClean="0">
              <a:solidFill>
                <a:srgbClr val="003F5E"/>
              </a:solidFill>
            </a:endParaRPr>
          </a:p>
          <a:p>
            <a:endParaRPr lang="en-GB" dirty="0" smtClean="0">
              <a:solidFill>
                <a:srgbClr val="003F5E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3F5E"/>
                </a:solidFill>
              </a:rPr>
              <a:t>To </a:t>
            </a:r>
            <a:r>
              <a:rPr lang="en-GB" i="1" dirty="0" smtClean="0">
                <a:solidFill>
                  <a:srgbClr val="003F5E"/>
                </a:solidFill>
              </a:rPr>
              <a:t>make </a:t>
            </a:r>
            <a:r>
              <a:rPr lang="en-GB" dirty="0" smtClean="0">
                <a:solidFill>
                  <a:srgbClr val="003F5E"/>
                </a:solidFill>
              </a:rPr>
              <a:t>the risk assessment, you need to ‘predict’ the behaviour of others action chain: </a:t>
            </a:r>
            <a:br>
              <a:rPr lang="en-GB" dirty="0" smtClean="0">
                <a:solidFill>
                  <a:srgbClr val="003F5E"/>
                </a:solidFill>
              </a:rPr>
            </a:br>
            <a:r>
              <a:rPr lang="en-GB" dirty="0" smtClean="0">
                <a:solidFill>
                  <a:srgbClr val="003F5E"/>
                </a:solidFill>
              </a:rPr>
              <a:t>Home organisation, its IdP, Federation Operators, Attribute Authorities, peer service providers</a:t>
            </a:r>
            <a:endParaRPr lang="en-GB" dirty="0">
              <a:solidFill>
                <a:srgbClr val="003F5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Relying Parties as a Defining Element?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40608" y="6439021"/>
            <a:ext cx="4295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NorthWood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LAN party 7 - http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://www.linuxno.de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85" y="1394062"/>
            <a:ext cx="2853939" cy="38896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85" y="229939"/>
            <a:ext cx="1179671" cy="96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2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8</a:t>
            </a:fld>
            <a:endParaRPr lang="en-GB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4" y="2279902"/>
            <a:ext cx="9911751" cy="35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urved Up Arrow 31"/>
          <p:cNvSpPr/>
          <p:nvPr/>
        </p:nvSpPr>
        <p:spPr>
          <a:xfrm>
            <a:off x="1276709" y="4471199"/>
            <a:ext cx="1017917" cy="310551"/>
          </a:xfrm>
          <a:prstGeom prst="curvedUpArrow">
            <a:avLst/>
          </a:prstGeom>
          <a:solidFill>
            <a:srgbClr val="F57B20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3920" y="4885042"/>
            <a:ext cx="1613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3F5E"/>
                </a:solidFill>
              </a:rPr>
              <a:t>Authenticators</a:t>
            </a:r>
          </a:p>
          <a:p>
            <a:pPr algn="ctr"/>
            <a:r>
              <a:rPr lang="en-US" i="1" dirty="0" smtClean="0">
                <a:solidFill>
                  <a:srgbClr val="003F5E"/>
                </a:solidFill>
              </a:rPr>
              <a:t>Identity vetting</a:t>
            </a:r>
            <a:endParaRPr lang="en-US" i="1" dirty="0">
              <a:solidFill>
                <a:srgbClr val="003F5E"/>
              </a:solidFill>
            </a:endParaRPr>
          </a:p>
        </p:txBody>
      </p:sp>
      <p:sp>
        <p:nvSpPr>
          <p:cNvPr id="34" name="Curved Up Arrow 33"/>
          <p:cNvSpPr/>
          <p:nvPr/>
        </p:nvSpPr>
        <p:spPr>
          <a:xfrm>
            <a:off x="2724795" y="4367906"/>
            <a:ext cx="1017917" cy="310551"/>
          </a:xfrm>
          <a:prstGeom prst="curvedUpArrow">
            <a:avLst/>
          </a:prstGeom>
          <a:solidFill>
            <a:srgbClr val="F57B20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94295" y="4749961"/>
            <a:ext cx="174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3F5E"/>
                </a:solidFill>
              </a:rPr>
              <a:t>IdM</a:t>
            </a:r>
            <a:r>
              <a:rPr lang="en-US" i="1" dirty="0" smtClean="0">
                <a:solidFill>
                  <a:srgbClr val="003F5E"/>
                </a:solidFill>
              </a:rPr>
              <a:t> Policy</a:t>
            </a:r>
          </a:p>
          <a:p>
            <a:pPr algn="ctr"/>
            <a:r>
              <a:rPr lang="en-US" i="1" dirty="0" smtClean="0">
                <a:solidFill>
                  <a:srgbClr val="003F5E"/>
                </a:solidFill>
              </a:rPr>
              <a:t>Attribute release</a:t>
            </a:r>
            <a:endParaRPr lang="en-US" i="1" dirty="0">
              <a:solidFill>
                <a:srgbClr val="003F5E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 flipV="1">
            <a:off x="3742711" y="2533581"/>
            <a:ext cx="1017917" cy="269528"/>
          </a:xfrm>
          <a:prstGeom prst="curvedUpArrow">
            <a:avLst/>
          </a:prstGeom>
          <a:solidFill>
            <a:srgbClr val="F57B20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92589" y="1944380"/>
            <a:ext cx="2502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3F5E"/>
                </a:solidFill>
              </a:rPr>
              <a:t>Federation contract</a:t>
            </a:r>
          </a:p>
          <a:p>
            <a:pPr algn="ctr"/>
            <a:r>
              <a:rPr lang="en-US" i="1" dirty="0" smtClean="0">
                <a:solidFill>
                  <a:srgbClr val="003F5E"/>
                </a:solidFill>
              </a:rPr>
              <a:t>Trust marks &amp; categories</a:t>
            </a:r>
            <a:endParaRPr lang="en-US" i="1" dirty="0">
              <a:solidFill>
                <a:srgbClr val="003F5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44741" y="1434498"/>
            <a:ext cx="1513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3F5E"/>
                </a:solidFill>
              </a:rPr>
              <a:t>Confederation</a:t>
            </a:r>
          </a:p>
          <a:p>
            <a:pPr algn="ctr"/>
            <a:r>
              <a:rPr lang="en-US" i="1" dirty="0" smtClean="0">
                <a:solidFill>
                  <a:srgbClr val="003F5E"/>
                </a:solidFill>
              </a:rPr>
              <a:t>‘eduGAIN’</a:t>
            </a:r>
            <a:endParaRPr lang="en-US" i="1" dirty="0">
              <a:solidFill>
                <a:srgbClr val="003F5E"/>
              </a:solidFill>
            </a:endParaRPr>
          </a:p>
        </p:txBody>
      </p:sp>
      <p:sp>
        <p:nvSpPr>
          <p:cNvPr id="39" name="Curved Up Arrow 38"/>
          <p:cNvSpPr/>
          <p:nvPr/>
        </p:nvSpPr>
        <p:spPr>
          <a:xfrm flipV="1">
            <a:off x="7751118" y="2369958"/>
            <a:ext cx="1017917" cy="269528"/>
          </a:xfrm>
          <a:prstGeom prst="curvedUpArrow">
            <a:avLst/>
          </a:prstGeom>
          <a:solidFill>
            <a:srgbClr val="F57B20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57911" y="1780757"/>
            <a:ext cx="2588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3F5E"/>
                </a:solidFill>
              </a:rPr>
              <a:t>Federation contract</a:t>
            </a:r>
          </a:p>
          <a:p>
            <a:pPr algn="ctr"/>
            <a:r>
              <a:rPr lang="en-US" i="1" dirty="0" smtClean="0">
                <a:solidFill>
                  <a:srgbClr val="003F5E"/>
                </a:solidFill>
              </a:rPr>
              <a:t>Data protection &amp; privacy</a:t>
            </a:r>
            <a:endParaRPr lang="en-US" i="1" dirty="0">
              <a:solidFill>
                <a:srgbClr val="003F5E"/>
              </a:solidFill>
            </a:endParaRPr>
          </a:p>
        </p:txBody>
      </p:sp>
      <p:sp>
        <p:nvSpPr>
          <p:cNvPr id="41" name="Up-Down Arrow 40"/>
          <p:cNvSpPr/>
          <p:nvPr/>
        </p:nvSpPr>
        <p:spPr>
          <a:xfrm>
            <a:off x="9368287" y="3786988"/>
            <a:ext cx="345057" cy="762064"/>
          </a:xfrm>
          <a:prstGeom prst="upDownArrow">
            <a:avLst/>
          </a:prstGeom>
          <a:solidFill>
            <a:srgbClr val="F57B20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713344" y="3701373"/>
            <a:ext cx="2455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3F5E"/>
                </a:solidFill>
              </a:rPr>
              <a:t>Data</a:t>
            </a:r>
            <a:r>
              <a:rPr lang="en-US" i="1" dirty="0">
                <a:solidFill>
                  <a:srgbClr val="003F5E"/>
                </a:solidFill>
              </a:rPr>
              <a:t> </a:t>
            </a:r>
            <a:r>
              <a:rPr lang="en-US" i="1" dirty="0" smtClean="0">
                <a:solidFill>
                  <a:srgbClr val="003F5E"/>
                </a:solidFill>
              </a:rPr>
              <a:t>exchange</a:t>
            </a:r>
          </a:p>
          <a:p>
            <a:r>
              <a:rPr lang="en-US" i="1" dirty="0" smtClean="0">
                <a:solidFill>
                  <a:srgbClr val="003F5E"/>
                </a:solidFill>
              </a:rPr>
              <a:t>Infrastructure Commons</a:t>
            </a:r>
            <a:endParaRPr lang="en-US" i="1" dirty="0">
              <a:solidFill>
                <a:srgbClr val="003F5E"/>
              </a:solidFill>
            </a:endParaRPr>
          </a:p>
        </p:txBody>
      </p:sp>
      <p:sp>
        <p:nvSpPr>
          <p:cNvPr id="43" name="Curved Up Arrow 42"/>
          <p:cNvSpPr/>
          <p:nvPr/>
        </p:nvSpPr>
        <p:spPr>
          <a:xfrm rot="2871596">
            <a:off x="7380184" y="4052946"/>
            <a:ext cx="1017917" cy="310551"/>
          </a:xfrm>
          <a:prstGeom prst="curvedUpArrow">
            <a:avLst/>
          </a:prstGeom>
          <a:solidFill>
            <a:srgbClr val="F57B20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urved Up Arrow 43"/>
          <p:cNvSpPr/>
          <p:nvPr/>
        </p:nvSpPr>
        <p:spPr>
          <a:xfrm>
            <a:off x="8750379" y="5669226"/>
            <a:ext cx="617908" cy="155276"/>
          </a:xfrm>
          <a:prstGeom prst="curvedUpArrow">
            <a:avLst/>
          </a:prstGeom>
          <a:solidFill>
            <a:srgbClr val="F57B20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15315" y="5842595"/>
            <a:ext cx="230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3F5E"/>
                </a:solidFill>
              </a:rPr>
              <a:t>representation</a:t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attribute source hiding</a:t>
            </a:r>
            <a:endParaRPr lang="en-US" i="1" dirty="0">
              <a:solidFill>
                <a:srgbClr val="003F5E"/>
              </a:solidFill>
            </a:endParaRPr>
          </a:p>
        </p:txBody>
      </p:sp>
      <p:sp>
        <p:nvSpPr>
          <p:cNvPr id="46" name="Curved Up Arrow 45"/>
          <p:cNvSpPr/>
          <p:nvPr/>
        </p:nvSpPr>
        <p:spPr>
          <a:xfrm flipH="1">
            <a:off x="8750379" y="5666350"/>
            <a:ext cx="617908" cy="155276"/>
          </a:xfrm>
          <a:prstGeom prst="curvedUpArrow">
            <a:avLst/>
          </a:prstGeom>
          <a:solidFill>
            <a:srgbClr val="F57B20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55" y="4613542"/>
            <a:ext cx="2733942" cy="15779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269756" y="4437935"/>
            <a:ext cx="186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3F5E"/>
                </a:solidFill>
              </a:rPr>
              <a:t>Incident</a:t>
            </a:r>
            <a:r>
              <a:rPr lang="en-US" i="1" dirty="0">
                <a:solidFill>
                  <a:srgbClr val="003F5E"/>
                </a:solidFill>
              </a:rPr>
              <a:t> </a:t>
            </a:r>
            <a:r>
              <a:rPr lang="en-US" i="1" dirty="0" smtClean="0">
                <a:solidFill>
                  <a:srgbClr val="003F5E"/>
                </a:solidFill>
              </a:rPr>
              <a:t>Response</a:t>
            </a:r>
            <a:endParaRPr lang="en-US" i="1" dirty="0">
              <a:solidFill>
                <a:srgbClr val="003F5E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36880" y="365760"/>
            <a:ext cx="9875520" cy="518160"/>
          </a:xfrm>
          <a:prstGeom prst="rightArrow">
            <a:avLst/>
          </a:prstGeom>
          <a:solidFill>
            <a:srgbClr val="F57A1E"/>
          </a:solidFill>
          <a:ln w="38100"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5036771"/>
          </a:xfrm>
        </p:spPr>
        <p:txBody>
          <a:bodyPr>
            <a:normAutofit/>
          </a:bodyPr>
          <a:lstStyle/>
          <a:p>
            <a:r>
              <a:rPr lang="en-US" dirty="0" smtClean="0"/>
              <a:t>A wide variety of assurance levels exists</a:t>
            </a:r>
          </a:p>
          <a:p>
            <a:pPr lvl="1"/>
            <a:r>
              <a:rPr lang="en-US" dirty="0" smtClean="0"/>
              <a:t>Formal specifications: ISO29115, </a:t>
            </a:r>
            <a:r>
              <a:rPr lang="en-US" dirty="0" err="1" smtClean="0"/>
              <a:t>Kantara</a:t>
            </a:r>
            <a:r>
              <a:rPr lang="en-US" dirty="0" smtClean="0"/>
              <a:t>, NIST SP800-63 (OMB M-04-04) – usually four levels</a:t>
            </a:r>
          </a:p>
          <a:p>
            <a:pPr lvl="1"/>
            <a:r>
              <a:rPr lang="en-US" dirty="0" smtClean="0"/>
              <a:t>Europe put in a new scheme for their “</a:t>
            </a:r>
            <a:r>
              <a:rPr lang="en-US" dirty="0" err="1" smtClean="0"/>
              <a:t>eIDAS</a:t>
            </a:r>
            <a:r>
              <a:rPr lang="en-US" dirty="0" smtClean="0"/>
              <a:t>” regulation, using three levels (including a “substantial”)</a:t>
            </a:r>
          </a:p>
          <a:p>
            <a:pPr lvl="1"/>
            <a:r>
              <a:rPr lang="en-US" dirty="0" smtClean="0"/>
              <a:t>CI and e-Infrastructures around the IGTF now have ~ two levels (classic and ‘identifier-only’)</a:t>
            </a:r>
          </a:p>
          <a:p>
            <a:r>
              <a:rPr lang="en-US" dirty="0" smtClean="0"/>
              <a:t>Levels are usually a combination of authenticator strength (passwords, tokens, biometrics) and identity vetting assurance (face-to-face, two photo IDs, verified home address, naming)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How to get a defined assurance level?</a:t>
            </a:r>
            <a:endParaRPr lang="en-US" b="1" dirty="0"/>
          </a:p>
          <a:p>
            <a:r>
              <a:rPr lang="en-US" dirty="0" smtClean="0"/>
              <a:t>Negotiate 1-on-1 with each IdP and get e.g. the </a:t>
            </a:r>
            <a:r>
              <a:rPr lang="en-US" dirty="0" err="1" smtClean="0"/>
              <a:t>eduPersonAssurance</a:t>
            </a:r>
            <a:r>
              <a:rPr lang="en-US" dirty="0" smtClean="0"/>
              <a:t> attribute set</a:t>
            </a:r>
          </a:p>
          <a:p>
            <a:r>
              <a:rPr lang="en-US" dirty="0"/>
              <a:t>Rely on a ‘policy filter’ like the IGTF – only compliant and assessed IdPs make it through</a:t>
            </a:r>
            <a:br>
              <a:rPr lang="en-US" dirty="0"/>
            </a:br>
            <a:r>
              <a:rPr lang="en-US" i="1" dirty="0"/>
              <a:t>and how that is done depends on the CA model, e.g. TCS uses specific entitlements, </a:t>
            </a:r>
            <a:r>
              <a:rPr lang="en-US" i="1" dirty="0" err="1"/>
              <a:t>InCommon</a:t>
            </a:r>
            <a:r>
              <a:rPr lang="en-US" i="1" dirty="0"/>
              <a:t> Silver uses </a:t>
            </a:r>
            <a:r>
              <a:rPr lang="en-US" i="1" dirty="0" err="1"/>
              <a:t>eduPersonAssurance</a:t>
            </a:r>
            <a:r>
              <a:rPr lang="en-US" i="1" dirty="0"/>
              <a:t> and institutional </a:t>
            </a:r>
            <a:r>
              <a:rPr lang="en-US" i="1" dirty="0" smtClean="0"/>
              <a:t>accreditation</a:t>
            </a:r>
            <a:endParaRPr lang="en-US" dirty="0" smtClean="0"/>
          </a:p>
          <a:p>
            <a:r>
              <a:rPr lang="en-US" dirty="0" smtClean="0"/>
              <a:t>For low assurance use cases, infer it from other </a:t>
            </a:r>
            <a:r>
              <a:rPr lang="en-US" dirty="0" err="1" smtClean="0"/>
              <a:t>IdP</a:t>
            </a:r>
            <a:r>
              <a:rPr lang="en-US" dirty="0" smtClean="0"/>
              <a:t> properties or ‘generate’ uniqueness</a:t>
            </a:r>
            <a:br>
              <a:rPr lang="en-US" dirty="0" smtClean="0"/>
            </a:br>
            <a:r>
              <a:rPr lang="en-US" i="1" dirty="0" smtClean="0"/>
              <a:t>e.g. if an </a:t>
            </a:r>
            <a:r>
              <a:rPr lang="en-US" i="1" dirty="0" err="1" smtClean="0"/>
              <a:t>organisation</a:t>
            </a:r>
            <a:r>
              <a:rPr lang="en-US" i="1" dirty="0" smtClean="0"/>
              <a:t> has some incident response capability &amp; send useful attributes …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9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and identity vetting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537" y="94129"/>
            <a:ext cx="10810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5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13853</TotalTime>
  <Words>1678</Words>
  <Application>Microsoft Office PowerPoint</Application>
  <PresentationFormat>Custom</PresentationFormat>
  <Paragraphs>346</Paragraphs>
  <Slides>25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GEANT Association</vt:lpstr>
      <vt:lpstr>PowerPoint Presentation</vt:lpstr>
      <vt:lpstr>Remember these days … ?</vt:lpstr>
      <vt:lpstr>And now we have this!</vt:lpstr>
      <vt:lpstr>Identifying responsibility – assessing risks</vt:lpstr>
      <vt:lpstr>Chain of assurances …</vt:lpstr>
      <vt:lpstr>Different federation models and capabilities</vt:lpstr>
      <vt:lpstr>Relying Parties as a Defining Element?</vt:lpstr>
      <vt:lpstr>PowerPoint Presentation</vt:lpstr>
      <vt:lpstr>Authentication and identity vetting</vt:lpstr>
      <vt:lpstr>A common baseline for assurance for e-Infrastructures</vt:lpstr>
      <vt:lpstr>Attribute release &amp; IdM policy</vt:lpstr>
      <vt:lpstr>Attribute sets and release policies</vt:lpstr>
      <vt:lpstr>Federation policies for IdPs – Entity Categories and trust marks</vt:lpstr>
      <vt:lpstr>Interfederation – eduGAIN framework and interfederation</vt:lpstr>
      <vt:lpstr>Interfederation – eduGAIN policy-less operation</vt:lpstr>
      <vt:lpstr>Federation policies: the impact on SPs</vt:lpstr>
      <vt:lpstr>Exchanging data between SPs</vt:lpstr>
      <vt:lpstr>IdP – SP proxies and credential translation services</vt:lpstr>
      <vt:lpstr>Improving scalability and avoiding silos</vt:lpstr>
      <vt:lpstr>Collaborating in incident response among the AAI chain</vt:lpstr>
      <vt:lpstr>Sirtfi Framework for Incident Response Collaboration</vt:lpstr>
      <vt:lpstr>Sirtfi – the road ahead!</vt:lpstr>
      <vt:lpstr>Sirtfi in practice – Security Contact Meta-data in federations</vt:lpstr>
      <vt:lpstr>Along the Chain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DavidG</cp:lastModifiedBy>
  <cp:revision>224</cp:revision>
  <cp:lastPrinted>2015-05-01T10:30:08Z</cp:lastPrinted>
  <dcterms:created xsi:type="dcterms:W3CDTF">2015-04-29T14:13:57Z</dcterms:created>
  <dcterms:modified xsi:type="dcterms:W3CDTF">2016-09-29T08:07:39Z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